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7" r:id="rId3"/>
    <p:sldId id="297" r:id="rId4"/>
    <p:sldId id="267" r:id="rId5"/>
    <p:sldId id="279" r:id="rId6"/>
    <p:sldId id="274" r:id="rId7"/>
    <p:sldId id="294" r:id="rId8"/>
    <p:sldId id="269" r:id="rId9"/>
    <p:sldId id="257" r:id="rId10"/>
    <p:sldId id="287" r:id="rId11"/>
    <p:sldId id="288" r:id="rId12"/>
    <p:sldId id="289" r:id="rId13"/>
    <p:sldId id="298" r:id="rId14"/>
    <p:sldId id="290" r:id="rId15"/>
    <p:sldId id="278" r:id="rId16"/>
    <p:sldId id="285" r:id="rId17"/>
    <p:sldId id="286" r:id="rId18"/>
    <p:sldId id="262" r:id="rId19"/>
    <p:sldId id="273" r:id="rId20"/>
    <p:sldId id="275" r:id="rId21"/>
    <p:sldId id="261" r:id="rId22"/>
    <p:sldId id="295" r:id="rId23"/>
    <p:sldId id="296" r:id="rId24"/>
    <p:sldId id="283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00FF00"/>
    <a:srgbClr val="99FF66"/>
    <a:srgbClr val="FFFF99"/>
    <a:srgbClr val="006600"/>
    <a:srgbClr val="003399"/>
    <a:srgbClr val="0000CC"/>
    <a:srgbClr val="00CC00"/>
    <a:srgbClr val="339933"/>
    <a:srgbClr val="006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294" autoAdjust="0"/>
    <p:restoredTop sz="94660"/>
  </p:normalViewPr>
  <p:slideViewPr>
    <p:cSldViewPr snapToGrid="0">
      <p:cViewPr>
        <p:scale>
          <a:sx n="75" d="100"/>
          <a:sy n="75" d="100"/>
        </p:scale>
        <p:origin x="-678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348B7-D8EA-40B2-A10B-90EC96F22880}" type="datetimeFigureOut">
              <a:rPr lang="en-US" smtClean="0"/>
              <a:t>7/15/2015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4167B-25D1-4493-98C9-69B2A6F3F3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78012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348B7-D8EA-40B2-A10B-90EC96F22880}" type="datetimeFigureOut">
              <a:rPr lang="en-US" smtClean="0"/>
              <a:t>7/15/2015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4167B-25D1-4493-98C9-69B2A6F3F3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2236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348B7-D8EA-40B2-A10B-90EC96F22880}" type="datetimeFigureOut">
              <a:rPr lang="en-US" smtClean="0"/>
              <a:t>7/15/2015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4167B-25D1-4493-98C9-69B2A6F3F3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392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348B7-D8EA-40B2-A10B-90EC96F22880}" type="datetimeFigureOut">
              <a:rPr lang="en-US" smtClean="0"/>
              <a:t>7/15/2015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4167B-25D1-4493-98C9-69B2A6F3F3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05053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348B7-D8EA-40B2-A10B-90EC96F22880}" type="datetimeFigureOut">
              <a:rPr lang="en-US" smtClean="0"/>
              <a:t>7/15/2015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4167B-25D1-4493-98C9-69B2A6F3F3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8065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348B7-D8EA-40B2-A10B-90EC96F22880}" type="datetimeFigureOut">
              <a:rPr lang="en-US" smtClean="0"/>
              <a:t>7/15/2015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4167B-25D1-4493-98C9-69B2A6F3F3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64384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348B7-D8EA-40B2-A10B-90EC96F22880}" type="datetimeFigureOut">
              <a:rPr lang="en-US" smtClean="0"/>
              <a:t>7/15/2015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4167B-25D1-4493-98C9-69B2A6F3F3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53891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348B7-D8EA-40B2-A10B-90EC96F22880}" type="datetimeFigureOut">
              <a:rPr lang="en-US" smtClean="0"/>
              <a:t>7/15/2015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4167B-25D1-4493-98C9-69B2A6F3F3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2849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348B7-D8EA-40B2-A10B-90EC96F22880}" type="datetimeFigureOut">
              <a:rPr lang="en-US" smtClean="0"/>
              <a:t>7/15/2015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4167B-25D1-4493-98C9-69B2A6F3F3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5121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348B7-D8EA-40B2-A10B-90EC96F22880}" type="datetimeFigureOut">
              <a:rPr lang="en-US" smtClean="0"/>
              <a:t>7/15/2015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4167B-25D1-4493-98C9-69B2A6F3F3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4949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348B7-D8EA-40B2-A10B-90EC96F22880}" type="datetimeFigureOut">
              <a:rPr lang="en-US" smtClean="0"/>
              <a:t>7/15/2015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4167B-25D1-4493-98C9-69B2A6F3F3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1702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D348B7-D8EA-40B2-A10B-90EC96F22880}" type="datetimeFigureOut">
              <a:rPr lang="en-US" smtClean="0"/>
              <a:t>7/15/2015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94167B-25D1-4493-98C9-69B2A6F3F3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18433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2554514"/>
            <a:ext cx="9144000" cy="1698172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4" name="Rectangle 3"/>
          <p:cNvSpPr/>
          <p:nvPr/>
        </p:nvSpPr>
        <p:spPr>
          <a:xfrm>
            <a:off x="1352284" y="721965"/>
            <a:ext cx="685155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PH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Program for </a:t>
            </a:r>
            <a:r>
              <a:rPr lang="en-PH" sz="24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Local Economic Development </a:t>
            </a:r>
            <a:r>
              <a:rPr lang="en-PH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through</a:t>
            </a:r>
            <a:r>
              <a:rPr lang="en-PH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PH" sz="24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Enlightened Governance                                  </a:t>
            </a:r>
            <a:r>
              <a:rPr lang="en-PH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en-PH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PH" sz="24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Grassroots Empowerment                             </a:t>
            </a:r>
            <a:r>
              <a:rPr lang="en-PH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(PLEDGE)</a:t>
            </a:r>
          </a:p>
        </p:txBody>
      </p:sp>
      <p:sp>
        <p:nvSpPr>
          <p:cNvPr id="5" name="Rectangle 4"/>
          <p:cNvSpPr/>
          <p:nvPr/>
        </p:nvSpPr>
        <p:spPr>
          <a:xfrm>
            <a:off x="833908" y="2831798"/>
            <a:ext cx="754379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PH" sz="3600" b="1" spc="-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CONCEPTUAL AND OPERATING FRAMEWORKS</a:t>
            </a:r>
          </a:p>
        </p:txBody>
      </p:sp>
    </p:spTree>
    <p:extLst>
      <p:ext uri="{BB962C8B-B14F-4D97-AF65-F5344CB8AC3E}">
        <p14:creationId xmlns:p14="http://schemas.microsoft.com/office/powerpoint/2010/main" val="1913902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374826" y="2083590"/>
            <a:ext cx="70479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PH" sz="3600" b="1" spc="-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THE PLEDGE METHODOLOGY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833908" y="1956357"/>
            <a:ext cx="7595315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833908" y="2973566"/>
            <a:ext cx="7543799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1390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007277" y="1061552"/>
            <a:ext cx="4887192" cy="568697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2" name="Rectangle 1"/>
          <p:cNvSpPr/>
          <p:nvPr/>
        </p:nvSpPr>
        <p:spPr>
          <a:xfrm>
            <a:off x="182929" y="736243"/>
            <a:ext cx="2892779" cy="601228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cxnSp>
        <p:nvCxnSpPr>
          <p:cNvPr id="27" name="Straight Arrow Connector 26"/>
          <p:cNvCxnSpPr/>
          <p:nvPr/>
        </p:nvCxnSpPr>
        <p:spPr>
          <a:xfrm>
            <a:off x="6838238" y="3396734"/>
            <a:ext cx="381768" cy="0"/>
          </a:xfrm>
          <a:prstGeom prst="straightConnector1">
            <a:avLst/>
          </a:prstGeom>
          <a:ln w="57150">
            <a:solidFill>
              <a:schemeClr val="tx2"/>
            </a:solidFill>
            <a:headEnd w="sm" len="sm"/>
            <a:tailEnd type="arrow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Freeform 2"/>
          <p:cNvSpPr>
            <a:spLocks/>
          </p:cNvSpPr>
          <p:nvPr/>
        </p:nvSpPr>
        <p:spPr bwMode="auto">
          <a:xfrm>
            <a:off x="304800" y="1600200"/>
            <a:ext cx="8686800" cy="3539813"/>
          </a:xfrm>
          <a:custGeom>
            <a:avLst/>
            <a:gdLst>
              <a:gd name="T0" fmla="*/ 2147483647 w 3241"/>
              <a:gd name="T1" fmla="*/ 2147483647 h 2234"/>
              <a:gd name="T2" fmla="*/ 2147483647 w 3241"/>
              <a:gd name="T3" fmla="*/ 2147483647 h 2234"/>
              <a:gd name="T4" fmla="*/ 2147483647 w 3241"/>
              <a:gd name="T5" fmla="*/ 2147483647 h 2234"/>
              <a:gd name="T6" fmla="*/ 2147483647 w 3241"/>
              <a:gd name="T7" fmla="*/ 2147483647 h 2234"/>
              <a:gd name="T8" fmla="*/ 2147483647 w 3241"/>
              <a:gd name="T9" fmla="*/ 2147483647 h 2234"/>
              <a:gd name="T10" fmla="*/ 2147483647 w 3241"/>
              <a:gd name="T11" fmla="*/ 2147483647 h 2234"/>
              <a:gd name="T12" fmla="*/ 2147483647 w 3241"/>
              <a:gd name="T13" fmla="*/ 2147483647 h 2234"/>
              <a:gd name="T14" fmla="*/ 2147483647 w 3241"/>
              <a:gd name="T15" fmla="*/ 0 h 2234"/>
              <a:gd name="T16" fmla="*/ 2147483647 w 3241"/>
              <a:gd name="T17" fmla="*/ 2147483647 h 2234"/>
              <a:gd name="T18" fmla="*/ 2147483647 w 3241"/>
              <a:gd name="T19" fmla="*/ 2147483647 h 2234"/>
              <a:gd name="T20" fmla="*/ 2147483647 w 3241"/>
              <a:gd name="T21" fmla="*/ 2147483647 h 2234"/>
              <a:gd name="T22" fmla="*/ 2147483647 w 3241"/>
              <a:gd name="T23" fmla="*/ 2147483647 h 2234"/>
              <a:gd name="T24" fmla="*/ 2147483647 w 3241"/>
              <a:gd name="T25" fmla="*/ 2147483647 h 2234"/>
              <a:gd name="T26" fmla="*/ 2147483647 w 3241"/>
              <a:gd name="T27" fmla="*/ 2147483647 h 2234"/>
              <a:gd name="T28" fmla="*/ 2147483647 w 3241"/>
              <a:gd name="T29" fmla="*/ 2147483647 h 2234"/>
              <a:gd name="T30" fmla="*/ 2147483647 w 3241"/>
              <a:gd name="T31" fmla="*/ 2147483647 h 2234"/>
              <a:gd name="T32" fmla="*/ 2147483647 w 3241"/>
              <a:gd name="T33" fmla="*/ 2147483647 h 2234"/>
              <a:gd name="T34" fmla="*/ 2147483647 w 3241"/>
              <a:gd name="T35" fmla="*/ 2147483647 h 2234"/>
              <a:gd name="T36" fmla="*/ 2147483647 w 3241"/>
              <a:gd name="T37" fmla="*/ 2147483647 h 2234"/>
              <a:gd name="T38" fmla="*/ 2147483647 w 3241"/>
              <a:gd name="T39" fmla="*/ 2147483647 h 2234"/>
              <a:gd name="T40" fmla="*/ 2147483647 w 3241"/>
              <a:gd name="T41" fmla="*/ 2147483647 h 2234"/>
              <a:gd name="T42" fmla="*/ 2147483647 w 3241"/>
              <a:gd name="T43" fmla="*/ 2147483647 h 2234"/>
              <a:gd name="T44" fmla="*/ 2147483647 w 3241"/>
              <a:gd name="T45" fmla="*/ 2147483647 h 2234"/>
              <a:gd name="T46" fmla="*/ 2147483647 w 3241"/>
              <a:gd name="T47" fmla="*/ 2147483647 h 2234"/>
              <a:gd name="T48" fmla="*/ 2147483647 w 3241"/>
              <a:gd name="T49" fmla="*/ 2147483647 h 2234"/>
              <a:gd name="T50" fmla="*/ 2147483647 w 3241"/>
              <a:gd name="T51" fmla="*/ 2147483647 h 2234"/>
              <a:gd name="T52" fmla="*/ 2147483647 w 3241"/>
              <a:gd name="T53" fmla="*/ 2147483647 h 2234"/>
              <a:gd name="T54" fmla="*/ 2147483647 w 3241"/>
              <a:gd name="T55" fmla="*/ 2147483647 h 2234"/>
              <a:gd name="T56" fmla="*/ 2147483647 w 3241"/>
              <a:gd name="T57" fmla="*/ 2147483647 h 2234"/>
              <a:gd name="T58" fmla="*/ 2147483647 w 3241"/>
              <a:gd name="T59" fmla="*/ 2147483647 h 2234"/>
              <a:gd name="T60" fmla="*/ 2147483647 w 3241"/>
              <a:gd name="T61" fmla="*/ 2147483647 h 2234"/>
              <a:gd name="T62" fmla="*/ 2147483647 w 3241"/>
              <a:gd name="T63" fmla="*/ 2147483647 h 2234"/>
              <a:gd name="T64" fmla="*/ 2147483647 w 3241"/>
              <a:gd name="T65" fmla="*/ 2147483647 h 2234"/>
              <a:gd name="T66" fmla="*/ 2147483647 w 3241"/>
              <a:gd name="T67" fmla="*/ 2147483647 h 2234"/>
              <a:gd name="T68" fmla="*/ 2147483647 w 3241"/>
              <a:gd name="T69" fmla="*/ 2147483647 h 2234"/>
              <a:gd name="T70" fmla="*/ 2147483647 w 3241"/>
              <a:gd name="T71" fmla="*/ 2147483647 h 2234"/>
              <a:gd name="T72" fmla="*/ 2147483647 w 3241"/>
              <a:gd name="T73" fmla="*/ 2147483647 h 2234"/>
              <a:gd name="T74" fmla="*/ 2147483647 w 3241"/>
              <a:gd name="T75" fmla="*/ 2147483647 h 2234"/>
              <a:gd name="T76" fmla="*/ 2147483647 w 3241"/>
              <a:gd name="T77" fmla="*/ 2147483647 h 2234"/>
              <a:gd name="T78" fmla="*/ 2147483647 w 3241"/>
              <a:gd name="T79" fmla="*/ 2147483647 h 2234"/>
              <a:gd name="T80" fmla="*/ 2147483647 w 3241"/>
              <a:gd name="T81" fmla="*/ 2147483647 h 2234"/>
              <a:gd name="T82" fmla="*/ 2147483647 w 3241"/>
              <a:gd name="T83" fmla="*/ 2147483647 h 2234"/>
              <a:gd name="T84" fmla="*/ 2147483647 w 3241"/>
              <a:gd name="T85" fmla="*/ 2147483647 h 2234"/>
              <a:gd name="T86" fmla="*/ 2147483647 w 3241"/>
              <a:gd name="T87" fmla="*/ 2147483647 h 2234"/>
              <a:gd name="T88" fmla="*/ 2147483647 w 3241"/>
              <a:gd name="T89" fmla="*/ 2147483647 h 2234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3241"/>
              <a:gd name="T136" fmla="*/ 0 h 2234"/>
              <a:gd name="T137" fmla="*/ 3241 w 3241"/>
              <a:gd name="T138" fmla="*/ 2234 h 2234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3241" h="2234">
                <a:moveTo>
                  <a:pt x="76" y="487"/>
                </a:moveTo>
                <a:cubicBezTo>
                  <a:pt x="101" y="411"/>
                  <a:pt x="175" y="413"/>
                  <a:pt x="235" y="374"/>
                </a:cubicBezTo>
                <a:cubicBezTo>
                  <a:pt x="284" y="299"/>
                  <a:pt x="228" y="381"/>
                  <a:pt x="325" y="261"/>
                </a:cubicBezTo>
                <a:cubicBezTo>
                  <a:pt x="334" y="250"/>
                  <a:pt x="336" y="234"/>
                  <a:pt x="348" y="227"/>
                </a:cubicBezTo>
                <a:cubicBezTo>
                  <a:pt x="497" y="132"/>
                  <a:pt x="709" y="98"/>
                  <a:pt x="880" y="80"/>
                </a:cubicBezTo>
                <a:cubicBezTo>
                  <a:pt x="900" y="17"/>
                  <a:pt x="877" y="56"/>
                  <a:pt x="970" y="34"/>
                </a:cubicBezTo>
                <a:cubicBezTo>
                  <a:pt x="993" y="29"/>
                  <a:pt x="1015" y="20"/>
                  <a:pt x="1038" y="12"/>
                </a:cubicBezTo>
                <a:cubicBezTo>
                  <a:pt x="1049" y="8"/>
                  <a:pt x="1072" y="0"/>
                  <a:pt x="1072" y="0"/>
                </a:cubicBezTo>
                <a:cubicBezTo>
                  <a:pt x="1113" y="14"/>
                  <a:pt x="1143" y="35"/>
                  <a:pt x="1185" y="46"/>
                </a:cubicBezTo>
                <a:cubicBezTo>
                  <a:pt x="1196" y="57"/>
                  <a:pt x="1205" y="72"/>
                  <a:pt x="1219" y="80"/>
                </a:cubicBezTo>
                <a:cubicBezTo>
                  <a:pt x="1233" y="88"/>
                  <a:pt x="1250" y="87"/>
                  <a:pt x="1265" y="91"/>
                </a:cubicBezTo>
                <a:cubicBezTo>
                  <a:pt x="1321" y="107"/>
                  <a:pt x="1367" y="125"/>
                  <a:pt x="1423" y="136"/>
                </a:cubicBezTo>
                <a:cubicBezTo>
                  <a:pt x="1464" y="177"/>
                  <a:pt x="1473" y="218"/>
                  <a:pt x="1491" y="272"/>
                </a:cubicBezTo>
                <a:cubicBezTo>
                  <a:pt x="1496" y="287"/>
                  <a:pt x="1515" y="294"/>
                  <a:pt x="1525" y="306"/>
                </a:cubicBezTo>
                <a:cubicBezTo>
                  <a:pt x="1581" y="373"/>
                  <a:pt x="1630" y="400"/>
                  <a:pt x="1717" y="408"/>
                </a:cubicBezTo>
                <a:cubicBezTo>
                  <a:pt x="1778" y="414"/>
                  <a:pt x="1838" y="415"/>
                  <a:pt x="1899" y="419"/>
                </a:cubicBezTo>
                <a:cubicBezTo>
                  <a:pt x="2110" y="487"/>
                  <a:pt x="2281" y="469"/>
                  <a:pt x="2521" y="476"/>
                </a:cubicBezTo>
                <a:cubicBezTo>
                  <a:pt x="2601" y="486"/>
                  <a:pt x="2657" y="510"/>
                  <a:pt x="2736" y="521"/>
                </a:cubicBezTo>
                <a:cubicBezTo>
                  <a:pt x="2793" y="539"/>
                  <a:pt x="2766" y="521"/>
                  <a:pt x="2793" y="600"/>
                </a:cubicBezTo>
                <a:cubicBezTo>
                  <a:pt x="2799" y="618"/>
                  <a:pt x="2830" y="608"/>
                  <a:pt x="2849" y="612"/>
                </a:cubicBezTo>
                <a:cubicBezTo>
                  <a:pt x="2864" y="623"/>
                  <a:pt x="2883" y="631"/>
                  <a:pt x="2895" y="645"/>
                </a:cubicBezTo>
                <a:cubicBezTo>
                  <a:pt x="2945" y="703"/>
                  <a:pt x="2885" y="681"/>
                  <a:pt x="2951" y="725"/>
                </a:cubicBezTo>
                <a:cubicBezTo>
                  <a:pt x="3007" y="763"/>
                  <a:pt x="3075" y="778"/>
                  <a:pt x="3132" y="815"/>
                </a:cubicBezTo>
                <a:cubicBezTo>
                  <a:pt x="3158" y="853"/>
                  <a:pt x="3190" y="873"/>
                  <a:pt x="3223" y="906"/>
                </a:cubicBezTo>
                <a:cubicBezTo>
                  <a:pt x="3194" y="1086"/>
                  <a:pt x="3241" y="1276"/>
                  <a:pt x="3178" y="1449"/>
                </a:cubicBezTo>
                <a:cubicBezTo>
                  <a:pt x="3161" y="1496"/>
                  <a:pt x="3130" y="1491"/>
                  <a:pt x="3087" y="1517"/>
                </a:cubicBezTo>
                <a:cubicBezTo>
                  <a:pt x="3040" y="1545"/>
                  <a:pt x="3012" y="1592"/>
                  <a:pt x="2974" y="1630"/>
                </a:cubicBezTo>
                <a:cubicBezTo>
                  <a:pt x="2966" y="1654"/>
                  <a:pt x="2945" y="1673"/>
                  <a:pt x="2940" y="1698"/>
                </a:cubicBezTo>
                <a:cubicBezTo>
                  <a:pt x="2925" y="1771"/>
                  <a:pt x="2958" y="1866"/>
                  <a:pt x="2872" y="1902"/>
                </a:cubicBezTo>
                <a:cubicBezTo>
                  <a:pt x="2843" y="1914"/>
                  <a:pt x="2812" y="1917"/>
                  <a:pt x="2782" y="1924"/>
                </a:cubicBezTo>
                <a:cubicBezTo>
                  <a:pt x="2751" y="1970"/>
                  <a:pt x="2732" y="2070"/>
                  <a:pt x="2668" y="2083"/>
                </a:cubicBezTo>
                <a:cubicBezTo>
                  <a:pt x="2605" y="2096"/>
                  <a:pt x="2476" y="2106"/>
                  <a:pt x="2476" y="2106"/>
                </a:cubicBezTo>
                <a:cubicBezTo>
                  <a:pt x="2414" y="2136"/>
                  <a:pt x="2348" y="2141"/>
                  <a:pt x="2283" y="2162"/>
                </a:cubicBezTo>
                <a:cubicBezTo>
                  <a:pt x="2014" y="2155"/>
                  <a:pt x="1883" y="2138"/>
                  <a:pt x="1638" y="2151"/>
                </a:cubicBezTo>
                <a:cubicBezTo>
                  <a:pt x="1548" y="2181"/>
                  <a:pt x="1594" y="2170"/>
                  <a:pt x="1502" y="2185"/>
                </a:cubicBezTo>
                <a:cubicBezTo>
                  <a:pt x="1307" y="2175"/>
                  <a:pt x="1247" y="2162"/>
                  <a:pt x="1061" y="2174"/>
                </a:cubicBezTo>
                <a:cubicBezTo>
                  <a:pt x="876" y="2234"/>
                  <a:pt x="666" y="2199"/>
                  <a:pt x="484" y="2140"/>
                </a:cubicBezTo>
                <a:cubicBezTo>
                  <a:pt x="423" y="2099"/>
                  <a:pt x="420" y="2065"/>
                  <a:pt x="393" y="1992"/>
                </a:cubicBezTo>
                <a:cubicBezTo>
                  <a:pt x="358" y="1767"/>
                  <a:pt x="419" y="1850"/>
                  <a:pt x="133" y="1823"/>
                </a:cubicBezTo>
                <a:cubicBezTo>
                  <a:pt x="108" y="1786"/>
                  <a:pt x="78" y="1769"/>
                  <a:pt x="53" y="1732"/>
                </a:cubicBezTo>
                <a:cubicBezTo>
                  <a:pt x="37" y="1500"/>
                  <a:pt x="0" y="1363"/>
                  <a:pt x="53" y="1098"/>
                </a:cubicBezTo>
                <a:cubicBezTo>
                  <a:pt x="64" y="1045"/>
                  <a:pt x="114" y="1007"/>
                  <a:pt x="144" y="962"/>
                </a:cubicBezTo>
                <a:cubicBezTo>
                  <a:pt x="160" y="898"/>
                  <a:pt x="169" y="832"/>
                  <a:pt x="189" y="770"/>
                </a:cubicBezTo>
                <a:cubicBezTo>
                  <a:pt x="173" y="706"/>
                  <a:pt x="158" y="644"/>
                  <a:pt x="121" y="589"/>
                </a:cubicBezTo>
                <a:cubicBezTo>
                  <a:pt x="111" y="547"/>
                  <a:pt x="94" y="524"/>
                  <a:pt x="76" y="487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flatTx/>
          </a:bodyPr>
          <a:lstStyle/>
          <a:p>
            <a:pPr algn="l"/>
            <a:endParaRPr lang="en-PH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6615" y="5707559"/>
            <a:ext cx="2520509" cy="769441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PH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Identification /selection of Project site,  LGU, partners &amp; target group mobilization, social preparation, Project orientation </a:t>
            </a:r>
            <a:endParaRPr lang="en-PH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31186" y="2850577"/>
            <a:ext cx="983411" cy="132343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PH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Application of PLEDGE planning tools, process, preparation of Project Proposal </a:t>
            </a:r>
            <a:endParaRPr lang="en-PH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Diamond 6"/>
          <p:cNvSpPr/>
          <p:nvPr/>
        </p:nvSpPr>
        <p:spPr>
          <a:xfrm>
            <a:off x="1856508" y="2362200"/>
            <a:ext cx="1720970" cy="2169802"/>
          </a:xfrm>
          <a:prstGeom prst="diamond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PH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76081" y="2947116"/>
            <a:ext cx="1204192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PH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Implementation of  training in skills and group enterprise dev’t </a:t>
            </a:r>
            <a:endParaRPr lang="en-PH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11238" y="2895600"/>
            <a:ext cx="1065362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PH" sz="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Assessment, approval of Project Proposal             &amp; signing                    of Service Contract/DDA</a:t>
            </a:r>
            <a:endParaRPr lang="en-PH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567990" y="3121364"/>
            <a:ext cx="1176849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fontAlgn="auto">
              <a:spcBef>
                <a:spcPts val="0"/>
              </a:spcBef>
              <a:spcAft>
                <a:spcPts val="0"/>
              </a:spcAft>
              <a:defRPr sz="1000" b="1">
                <a:solidFill>
                  <a:schemeClr val="bg1"/>
                </a:solidFill>
                <a:latin typeface="Arial"/>
              </a:defRPr>
            </a:lvl1pPr>
          </a:lstStyle>
          <a:p>
            <a:r>
              <a:rPr lang="en-PH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Implementation            of </a:t>
            </a:r>
            <a:r>
              <a:rPr lang="en-PH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Transition </a:t>
            </a:r>
            <a:r>
              <a:rPr lang="en-PH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PH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nterprise </a:t>
            </a:r>
            <a:endParaRPr lang="en-PH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PH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Project (TEP)</a:t>
            </a:r>
            <a:endParaRPr lang="en-PH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460882" y="5679563"/>
            <a:ext cx="2470913" cy="93871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PH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Monitoring, evaluation of training and TEP, applied training in values transformation, gender issues environmental safeguards, grievance management</a:t>
            </a:r>
            <a:endParaRPr lang="en-PH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5540940" y="3209368"/>
            <a:ext cx="1536580" cy="1157355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PH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665632" y="3457731"/>
            <a:ext cx="1312684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PH" sz="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Organize the planned supply chain or  common facility enterprise </a:t>
            </a:r>
            <a:endParaRPr lang="en-PH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292520" y="3102114"/>
            <a:ext cx="1085850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fontAlgn="auto">
              <a:spcBef>
                <a:spcPts val="0"/>
              </a:spcBef>
              <a:spcAft>
                <a:spcPts val="0"/>
              </a:spcAft>
              <a:defRPr sz="1000" b="1">
                <a:solidFill>
                  <a:schemeClr val="bg1"/>
                </a:solidFill>
                <a:latin typeface="Arial"/>
              </a:defRPr>
            </a:lvl1pPr>
          </a:lstStyle>
          <a:p>
            <a:r>
              <a:rPr lang="en-PH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Apply for appropriate government registration</a:t>
            </a:r>
          </a:p>
        </p:txBody>
      </p:sp>
      <p:cxnSp>
        <p:nvCxnSpPr>
          <p:cNvPr id="16" name="Elbow Connector 15"/>
          <p:cNvCxnSpPr/>
          <p:nvPr/>
        </p:nvCxnSpPr>
        <p:spPr>
          <a:xfrm rot="10800000">
            <a:off x="3279624" y="3969894"/>
            <a:ext cx="2209800" cy="228599"/>
          </a:xfrm>
          <a:prstGeom prst="bentConnector3">
            <a:avLst>
              <a:gd name="adj1" fmla="val 12736"/>
            </a:avLst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Elbow Connector 16"/>
          <p:cNvCxnSpPr/>
          <p:nvPr/>
        </p:nvCxnSpPr>
        <p:spPr>
          <a:xfrm flipV="1">
            <a:off x="5062537" y="2667000"/>
            <a:ext cx="2405063" cy="157371"/>
          </a:xfrm>
          <a:prstGeom prst="bentConnector3">
            <a:avLst>
              <a:gd name="adj1" fmla="val 26382"/>
            </a:avLst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Elbow Connector 17"/>
          <p:cNvCxnSpPr/>
          <p:nvPr/>
        </p:nvCxnSpPr>
        <p:spPr>
          <a:xfrm rot="16200000" flipV="1">
            <a:off x="6652224" y="1879859"/>
            <a:ext cx="1276118" cy="848207"/>
          </a:xfrm>
          <a:prstGeom prst="bentConnector3">
            <a:avLst>
              <a:gd name="adj1" fmla="val 70184"/>
            </a:avLst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18"/>
          <p:cNvSpPr/>
          <p:nvPr/>
        </p:nvSpPr>
        <p:spPr>
          <a:xfrm>
            <a:off x="5867400" y="457200"/>
            <a:ext cx="1997555" cy="1208704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 w="12700">
            <a:solidFill>
              <a:schemeClr val="tx1"/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PH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172200" y="736242"/>
            <a:ext cx="1447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PH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Participate and compete in the formal economy</a:t>
            </a:r>
            <a:endParaRPr lang="en-PH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Down Arrow 20"/>
          <p:cNvSpPr/>
          <p:nvPr/>
        </p:nvSpPr>
        <p:spPr>
          <a:xfrm flipV="1">
            <a:off x="951188" y="4920734"/>
            <a:ext cx="1311215" cy="696686"/>
          </a:xfrm>
          <a:prstGeom prst="downArrow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PH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Down Arrow 21"/>
          <p:cNvSpPr/>
          <p:nvPr/>
        </p:nvSpPr>
        <p:spPr>
          <a:xfrm flipV="1">
            <a:off x="4032333" y="4907855"/>
            <a:ext cx="1311215" cy="696686"/>
          </a:xfrm>
          <a:prstGeom prst="downArrow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PH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44828" y="163849"/>
            <a:ext cx="60273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r>
              <a:rPr lang="en-PH" b="1" spc="-100" dirty="0" smtClean="0">
                <a:latin typeface="Arial" panose="020B0604020202020204" pitchFamily="34" charset="0"/>
                <a:cs typeface="Arial" panose="020B0604020202020204" pitchFamily="34" charset="0"/>
              </a:rPr>
              <a:t>How the Project  designs PLEDGE as a CDD Methodology </a:t>
            </a:r>
            <a:endParaRPr lang="en-PH" spc="-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4" name="Straight Arrow Connector 23"/>
          <p:cNvCxnSpPr/>
          <p:nvPr/>
        </p:nvCxnSpPr>
        <p:spPr>
          <a:xfrm>
            <a:off x="4305497" y="3370106"/>
            <a:ext cx="347062" cy="26628"/>
          </a:xfrm>
          <a:prstGeom prst="straightConnector1">
            <a:avLst/>
          </a:prstGeom>
          <a:ln w="76200">
            <a:solidFill>
              <a:schemeClr val="tx1"/>
            </a:solidFill>
            <a:headEnd w="sm" len="sm"/>
            <a:tailEnd type="arrow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3316130" y="4044506"/>
            <a:ext cx="1867618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</a:pPr>
            <a:r>
              <a:rPr lang="en-PH" sz="105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Remain small community-based group or individual enterprises </a:t>
            </a:r>
            <a:endParaRPr lang="en-PH" sz="105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715000" y="2743200"/>
            <a:ext cx="16764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r>
              <a:rPr lang="en-PH" sz="1050" b="1" dirty="0" smtClean="0">
                <a:latin typeface="Arial" panose="020B0604020202020204" pitchFamily="34" charset="0"/>
                <a:cs typeface="Arial" panose="020B0604020202020204" pitchFamily="34" charset="0"/>
              </a:rPr>
              <a:t>Join the Formal Sector</a:t>
            </a:r>
            <a:endParaRPr lang="en-PH" sz="105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03584" y="1500808"/>
            <a:ext cx="1752600" cy="600164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rgbClr val="FFFF99"/>
              </a:gs>
            </a:gsLst>
            <a:path path="circle">
              <a:fillToRect l="50000" t="50000" r="50000" b="50000"/>
            </a:path>
          </a:gra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PH" sz="1100" b="1" dirty="0" smtClean="0">
                <a:cs typeface="Arial" panose="020B0604020202020204" pitchFamily="34" charset="0"/>
              </a:rPr>
              <a:t>Project Site: Barangay or cluster of small Barangays in a Municipality</a:t>
            </a:r>
            <a:endParaRPr lang="en-PH" sz="1100" b="1" dirty="0">
              <a:cs typeface="Arial" panose="020B0604020202020204" pitchFamily="34" charset="0"/>
            </a:endParaRPr>
          </a:p>
        </p:txBody>
      </p:sp>
      <p:cxnSp>
        <p:nvCxnSpPr>
          <p:cNvPr id="29" name="Straight Arrow Connector 28"/>
          <p:cNvCxnSpPr/>
          <p:nvPr/>
        </p:nvCxnSpPr>
        <p:spPr>
          <a:xfrm>
            <a:off x="6677497" y="4439293"/>
            <a:ext cx="848208" cy="913615"/>
          </a:xfrm>
          <a:prstGeom prst="straightConnector1">
            <a:avLst/>
          </a:prstGeom>
          <a:ln w="57150">
            <a:solidFill>
              <a:schemeClr val="tx1"/>
            </a:solidFill>
            <a:headEnd w="sm" len="sm"/>
            <a:tailEnd type="arrow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6321974" y="5418552"/>
            <a:ext cx="2695128" cy="122341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algn="ctr"/>
            <a:r>
              <a:rPr lang="en-PH" sz="1050" b="1" dirty="0" smtClean="0">
                <a:latin typeface="Arial" panose="020B0604020202020204" pitchFamily="34" charset="0"/>
                <a:cs typeface="Arial" panose="020B0604020202020204" pitchFamily="34" charset="0"/>
              </a:rPr>
              <a:t>Enterprise Groups, POs and BDA                                                 work on long-term organizational and business  relationships, strengthening the forward and backward linkages of the supply chain, connect with external markets, technology, micro finance, and business development services</a:t>
            </a:r>
            <a:endParaRPr lang="en-PH" sz="105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82929" y="917738"/>
            <a:ext cx="2893152" cy="33855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PH" sz="1600" b="1" i="1" dirty="0" smtClean="0"/>
              <a:t>4 Months</a:t>
            </a:r>
            <a:endParaRPr lang="en-PH" sz="1600" b="1" i="1" dirty="0"/>
          </a:p>
        </p:txBody>
      </p:sp>
      <p:sp>
        <p:nvSpPr>
          <p:cNvPr id="32" name="TextBox 31"/>
          <p:cNvSpPr txBox="1"/>
          <p:nvPr/>
        </p:nvSpPr>
        <p:spPr>
          <a:xfrm>
            <a:off x="3075708" y="1383292"/>
            <a:ext cx="4818761" cy="338554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PH" sz="1600" b="1" i="1" dirty="0" smtClean="0"/>
              <a:t>5 Months</a:t>
            </a:r>
            <a:endParaRPr lang="en-PH" sz="1600" b="1" i="1" dirty="0"/>
          </a:p>
        </p:txBody>
      </p:sp>
      <p:cxnSp>
        <p:nvCxnSpPr>
          <p:cNvPr id="33" name="Straight Arrow Connector 32"/>
          <p:cNvCxnSpPr/>
          <p:nvPr/>
        </p:nvCxnSpPr>
        <p:spPr>
          <a:xfrm>
            <a:off x="6941426" y="3389480"/>
            <a:ext cx="347062" cy="0"/>
          </a:xfrm>
          <a:prstGeom prst="straightConnector1">
            <a:avLst/>
          </a:prstGeom>
          <a:ln w="76200">
            <a:solidFill>
              <a:schemeClr val="tx1"/>
            </a:solidFill>
            <a:headEnd w="sm" len="sm"/>
            <a:tailEnd type="arrow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2573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" name="Straight Connector 25"/>
          <p:cNvCxnSpPr>
            <a:cxnSpLocks noChangeShapeType="1"/>
          </p:cNvCxnSpPr>
          <p:nvPr/>
        </p:nvCxnSpPr>
        <p:spPr bwMode="auto">
          <a:xfrm>
            <a:off x="3124200" y="5022850"/>
            <a:ext cx="228600" cy="0"/>
          </a:xfrm>
          <a:prstGeom prst="line">
            <a:avLst/>
          </a:prstGeom>
          <a:noFill/>
          <a:ln w="2857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5" name="Straight Connector 24"/>
          <p:cNvCxnSpPr>
            <a:cxnSpLocks noChangeShapeType="1"/>
          </p:cNvCxnSpPr>
          <p:nvPr/>
        </p:nvCxnSpPr>
        <p:spPr bwMode="auto">
          <a:xfrm>
            <a:off x="3112932" y="4108092"/>
            <a:ext cx="342900" cy="358"/>
          </a:xfrm>
          <a:prstGeom prst="line">
            <a:avLst/>
          </a:prstGeom>
          <a:noFill/>
          <a:ln w="2857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3" name="Straight Connector 32"/>
          <p:cNvCxnSpPr>
            <a:cxnSpLocks noChangeShapeType="1"/>
          </p:cNvCxnSpPr>
          <p:nvPr/>
        </p:nvCxnSpPr>
        <p:spPr bwMode="auto">
          <a:xfrm>
            <a:off x="4876800" y="5022850"/>
            <a:ext cx="228600" cy="0"/>
          </a:xfrm>
          <a:prstGeom prst="line">
            <a:avLst/>
          </a:prstGeom>
          <a:noFill/>
          <a:ln w="2857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5" name="Straight Connector 34"/>
          <p:cNvCxnSpPr>
            <a:cxnSpLocks noChangeShapeType="1"/>
          </p:cNvCxnSpPr>
          <p:nvPr/>
        </p:nvCxnSpPr>
        <p:spPr bwMode="auto">
          <a:xfrm flipV="1">
            <a:off x="3271230" y="2230282"/>
            <a:ext cx="3434370" cy="3064"/>
          </a:xfrm>
          <a:prstGeom prst="line">
            <a:avLst/>
          </a:prstGeom>
          <a:noFill/>
          <a:ln w="2857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8" name="Straight Connector 17"/>
          <p:cNvCxnSpPr>
            <a:cxnSpLocks noChangeShapeType="1"/>
          </p:cNvCxnSpPr>
          <p:nvPr/>
        </p:nvCxnSpPr>
        <p:spPr bwMode="auto">
          <a:xfrm>
            <a:off x="1828800" y="1883538"/>
            <a:ext cx="1442430" cy="0"/>
          </a:xfrm>
          <a:prstGeom prst="line">
            <a:avLst/>
          </a:prstGeom>
          <a:noFill/>
          <a:ln w="2857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" name="Rectangle 1"/>
          <p:cNvSpPr/>
          <p:nvPr/>
        </p:nvSpPr>
        <p:spPr>
          <a:xfrm>
            <a:off x="6762750" y="0"/>
            <a:ext cx="2381250" cy="685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cxnSp>
        <p:nvCxnSpPr>
          <p:cNvPr id="4" name="Straight Connector 3"/>
          <p:cNvCxnSpPr>
            <a:cxnSpLocks noChangeShapeType="1"/>
          </p:cNvCxnSpPr>
          <p:nvPr/>
        </p:nvCxnSpPr>
        <p:spPr bwMode="auto">
          <a:xfrm flipV="1">
            <a:off x="1828800" y="2666008"/>
            <a:ext cx="1442430" cy="1788"/>
          </a:xfrm>
          <a:prstGeom prst="line">
            <a:avLst/>
          </a:prstGeom>
          <a:noFill/>
          <a:ln w="2857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057400" y="1603263"/>
            <a:ext cx="1066800" cy="60016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en-PH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Regular Group Enterprises</a:t>
            </a:r>
            <a:endParaRPr lang="en-PH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057400" y="2415524"/>
            <a:ext cx="1066800" cy="60016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en-PH" sz="1100" b="1" dirty="0">
                <a:latin typeface="Arial" panose="020B0604020202020204" pitchFamily="34" charset="0"/>
                <a:cs typeface="Arial" panose="020B0604020202020204" pitchFamily="34" charset="0"/>
              </a:rPr>
              <a:t>Common Facility </a:t>
            </a:r>
            <a:r>
              <a:rPr lang="en-PH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Enterprises </a:t>
            </a:r>
            <a:endParaRPr lang="en-PH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2057400" y="4573369"/>
            <a:ext cx="838200" cy="76944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en-PH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Other LED related projects</a:t>
            </a:r>
            <a:endParaRPr lang="en-PH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3551346" y="1983013"/>
            <a:ext cx="1413996" cy="43088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en-PH" sz="11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Enterprise Project Designing</a:t>
            </a:r>
            <a:endParaRPr lang="en-PH" sz="11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6998484" y="348750"/>
            <a:ext cx="1905000" cy="6124754"/>
          </a:xfrm>
          <a:prstGeom prst="rect">
            <a:avLst/>
          </a:prstGeom>
          <a:solidFill>
            <a:schemeClr val="bg1"/>
          </a:solidFill>
          <a:ln w="19050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PH" sz="1050" b="1" dirty="0" smtClean="0">
                <a:latin typeface="Arial" panose="020B0604020202020204" pitchFamily="34" charset="0"/>
                <a:cs typeface="Arial" panose="020B0604020202020204" pitchFamily="34" charset="0"/>
              </a:rPr>
              <a:t>IMPLEMENTATION STAGE                            (</a:t>
            </a:r>
            <a:r>
              <a:rPr lang="en-PH" sz="105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5 Months)</a:t>
            </a:r>
            <a:endParaRPr lang="en-PH" sz="105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>
              <a:buFont typeface="Arial" pitchFamily="34" charset="0"/>
              <a:buChar char="•"/>
            </a:pPr>
            <a:endParaRPr lang="en-PH" sz="105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>
              <a:buFont typeface="+mj-lt"/>
              <a:buAutoNum type="arabicPeriod"/>
            </a:pPr>
            <a:r>
              <a:rPr lang="en-PH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Assessment, approval of Project Proposals</a:t>
            </a:r>
          </a:p>
          <a:p>
            <a:pPr marL="228600" indent="-228600">
              <a:buFont typeface="+mj-lt"/>
              <a:buAutoNum type="arabicPeriod"/>
            </a:pPr>
            <a:r>
              <a:rPr lang="en-PH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Preparation of Service contract/ DDA</a:t>
            </a:r>
            <a:r>
              <a:rPr lang="en-PH" sz="1000" b="1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release </a:t>
            </a:r>
            <a:r>
              <a:rPr lang="en-PH" sz="1000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</a:t>
            </a:r>
            <a:r>
              <a:rPr lang="en-PH" sz="1000" b="1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funds (3 tranches)</a:t>
            </a:r>
          </a:p>
          <a:p>
            <a:pPr marL="228600" indent="-228600">
              <a:buFont typeface="+mj-lt"/>
              <a:buAutoNum type="arabicPeriod"/>
            </a:pPr>
            <a:r>
              <a:rPr lang="en-PH" sz="1000" b="1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Selection </a:t>
            </a:r>
            <a:r>
              <a:rPr lang="en-PH" sz="1000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</a:t>
            </a:r>
            <a:r>
              <a:rPr lang="en-PH" sz="1000" b="1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Trainees by PO proponents</a:t>
            </a:r>
          </a:p>
          <a:p>
            <a:pPr marL="228600" indent="-228600">
              <a:buFont typeface="+mj-lt"/>
              <a:buAutoNum type="arabicPeriod"/>
            </a:pPr>
            <a:r>
              <a:rPr lang="en-PH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Procurement </a:t>
            </a:r>
            <a:r>
              <a:rPr lang="en-PH" sz="1000" b="1" dirty="0">
                <a:latin typeface="Arial" panose="020B0604020202020204" pitchFamily="34" charset="0"/>
                <a:cs typeface="Arial" panose="020B0604020202020204" pitchFamily="34" charset="0"/>
              </a:rPr>
              <a:t>of </a:t>
            </a:r>
            <a:r>
              <a:rPr lang="en-PH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tools, equipment, supplies</a:t>
            </a:r>
          </a:p>
          <a:p>
            <a:pPr marL="228600" indent="-228600">
              <a:buFont typeface="+mj-lt"/>
              <a:buAutoNum type="arabicPeriod"/>
            </a:pPr>
            <a:r>
              <a:rPr lang="en-PH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Implementation of approved and required training  program</a:t>
            </a:r>
          </a:p>
          <a:p>
            <a:pPr marL="228600" indent="-228600">
              <a:buFont typeface="+mj-lt"/>
              <a:buAutoNum type="arabicPeriod"/>
            </a:pPr>
            <a:r>
              <a:rPr lang="en-PH" sz="1000" b="1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Applied values Transformation </a:t>
            </a:r>
            <a:r>
              <a:rPr lang="en-PH" sz="1000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PH" sz="1000" b="1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raining</a:t>
            </a:r>
            <a:r>
              <a:rPr lang="en-PH" sz="1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PH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gender, environmental safeguards</a:t>
            </a:r>
          </a:p>
          <a:p>
            <a:pPr marL="228600" indent="-228600">
              <a:buFont typeface="+mj-lt"/>
              <a:buAutoNum type="arabicPeriod"/>
            </a:pPr>
            <a:r>
              <a:rPr lang="en-PH" sz="1000" b="1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PH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etting up </a:t>
            </a:r>
            <a:r>
              <a:rPr lang="en-PH" sz="1000" b="1" dirty="0">
                <a:latin typeface="Arial" panose="020B0604020202020204" pitchFamily="34" charset="0"/>
                <a:cs typeface="Arial" panose="020B0604020202020204" pitchFamily="34" charset="0"/>
              </a:rPr>
              <a:t>Transition </a:t>
            </a:r>
            <a:r>
              <a:rPr lang="en-PH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Enterprise or TEP ( for CBE, CFE)</a:t>
            </a:r>
          </a:p>
          <a:p>
            <a:pPr marL="228600" indent="-228600">
              <a:buFont typeface="+mj-lt"/>
              <a:buAutoNum type="arabicPeriod"/>
            </a:pPr>
            <a:r>
              <a:rPr lang="en-PH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Monitoring </a:t>
            </a:r>
            <a:r>
              <a:rPr lang="en-PH" sz="1000" b="1" dirty="0">
                <a:latin typeface="Arial" panose="020B0604020202020204" pitchFamily="34" charset="0"/>
                <a:cs typeface="Arial" panose="020B0604020202020204" pitchFamily="34" charset="0"/>
              </a:rPr>
              <a:t>&amp; </a:t>
            </a:r>
            <a:r>
              <a:rPr lang="en-PH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Evaluation of training and transition enterprise project or TEP</a:t>
            </a:r>
          </a:p>
          <a:p>
            <a:pPr marL="228600" indent="-228600">
              <a:buFont typeface="+mj-lt"/>
              <a:buAutoNum type="arabicPeriod"/>
            </a:pPr>
            <a:r>
              <a:rPr lang="en-PH" sz="1000" b="1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PH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rganizing the supply </a:t>
            </a:r>
            <a:r>
              <a:rPr lang="en-PH" sz="10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PH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hain </a:t>
            </a:r>
            <a:r>
              <a:rPr lang="en-PH" sz="1000" b="1" dirty="0">
                <a:latin typeface="Arial" panose="020B0604020202020204" pitchFamily="34" charset="0"/>
                <a:cs typeface="Arial" panose="020B0604020202020204" pitchFamily="34" charset="0"/>
              </a:rPr>
              <a:t>or </a:t>
            </a:r>
            <a:r>
              <a:rPr lang="en-PH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common </a:t>
            </a:r>
            <a:r>
              <a:rPr lang="en-PH" sz="1000" b="1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PH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acility enterprises</a:t>
            </a:r>
            <a:r>
              <a:rPr lang="en-PH" sz="1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PH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or CFE,  organizational development, linking </a:t>
            </a:r>
            <a:r>
              <a:rPr lang="en-PH" sz="1000" b="1" dirty="0">
                <a:latin typeface="Arial" panose="020B0604020202020204" pitchFamily="34" charset="0"/>
                <a:cs typeface="Arial" panose="020B0604020202020204" pitchFamily="34" charset="0"/>
              </a:rPr>
              <a:t>with </a:t>
            </a:r>
            <a:r>
              <a:rPr lang="en-PH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external markets, technology, micro finance, business development services</a:t>
            </a:r>
          </a:p>
          <a:p>
            <a:pPr marL="228600" indent="-228600">
              <a:buFont typeface="+mj-lt"/>
              <a:buAutoNum type="arabicPeriod"/>
            </a:pPr>
            <a:r>
              <a:rPr lang="en-PH" sz="1000" b="1" u="sng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Government registration of enterprises</a:t>
            </a:r>
            <a:endParaRPr lang="en-PH" sz="1000" b="1" u="sng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3348236" y="4533724"/>
            <a:ext cx="1524000" cy="90024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en-PH" sz="105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Training to establish Peripheral Enterprises of </a:t>
            </a:r>
            <a:r>
              <a:rPr lang="en-PH" sz="105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PH" sz="105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nchor firms/ industries</a:t>
            </a:r>
            <a:endParaRPr lang="en-PH" sz="105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3348504" y="5577443"/>
            <a:ext cx="1524000" cy="73866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en-PH" sz="105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Training to enhance the </a:t>
            </a:r>
            <a:r>
              <a:rPr lang="en-PH" sz="105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viability of Informal Business Operators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3376401" y="3657414"/>
            <a:ext cx="1524000" cy="73866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en-PH" sz="105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Placement/ Training </a:t>
            </a:r>
            <a:r>
              <a:rPr lang="en-PH" sz="105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</a:t>
            </a:r>
            <a:r>
              <a:rPr lang="en-PH" sz="105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Employment </a:t>
            </a:r>
            <a:r>
              <a:rPr lang="en-PH" sz="105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thru Jobs Opportunities Survey</a:t>
            </a:r>
          </a:p>
        </p:txBody>
      </p:sp>
      <p:cxnSp>
        <p:nvCxnSpPr>
          <p:cNvPr id="17" name="Straight Connector 16"/>
          <p:cNvCxnSpPr>
            <a:cxnSpLocks noChangeShapeType="1"/>
          </p:cNvCxnSpPr>
          <p:nvPr/>
        </p:nvCxnSpPr>
        <p:spPr bwMode="auto">
          <a:xfrm>
            <a:off x="1828800" y="1862697"/>
            <a:ext cx="0" cy="3166503"/>
          </a:xfrm>
          <a:prstGeom prst="line">
            <a:avLst/>
          </a:prstGeom>
          <a:noFill/>
          <a:ln w="2857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9" name="Straight Connector 18"/>
          <p:cNvCxnSpPr>
            <a:cxnSpLocks noChangeShapeType="1"/>
          </p:cNvCxnSpPr>
          <p:nvPr/>
        </p:nvCxnSpPr>
        <p:spPr bwMode="auto">
          <a:xfrm>
            <a:off x="1828800" y="5029200"/>
            <a:ext cx="228600" cy="0"/>
          </a:xfrm>
          <a:prstGeom prst="line">
            <a:avLst/>
          </a:prstGeom>
          <a:noFill/>
          <a:ln w="2857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0" name="Straight Connector 19"/>
          <p:cNvCxnSpPr>
            <a:cxnSpLocks noChangeShapeType="1"/>
          </p:cNvCxnSpPr>
          <p:nvPr/>
        </p:nvCxnSpPr>
        <p:spPr bwMode="auto">
          <a:xfrm>
            <a:off x="3271230" y="1862697"/>
            <a:ext cx="0" cy="803311"/>
          </a:xfrm>
          <a:prstGeom prst="line">
            <a:avLst/>
          </a:prstGeom>
          <a:noFill/>
          <a:ln w="2857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4" name="Straight Connector 23"/>
          <p:cNvCxnSpPr>
            <a:cxnSpLocks noChangeShapeType="1"/>
          </p:cNvCxnSpPr>
          <p:nvPr/>
        </p:nvCxnSpPr>
        <p:spPr bwMode="auto">
          <a:xfrm>
            <a:off x="3124200" y="4133850"/>
            <a:ext cx="0" cy="1812925"/>
          </a:xfrm>
          <a:prstGeom prst="line">
            <a:avLst/>
          </a:prstGeom>
          <a:noFill/>
          <a:ln w="2857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7" name="Straight Connector 26"/>
          <p:cNvCxnSpPr>
            <a:cxnSpLocks noChangeShapeType="1"/>
          </p:cNvCxnSpPr>
          <p:nvPr/>
        </p:nvCxnSpPr>
        <p:spPr bwMode="auto">
          <a:xfrm>
            <a:off x="3124200" y="5937250"/>
            <a:ext cx="228600" cy="0"/>
          </a:xfrm>
          <a:prstGeom prst="line">
            <a:avLst/>
          </a:prstGeom>
          <a:noFill/>
          <a:ln w="2857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8" name="Straight Connector 27"/>
          <p:cNvCxnSpPr>
            <a:cxnSpLocks noChangeShapeType="1"/>
          </p:cNvCxnSpPr>
          <p:nvPr/>
        </p:nvCxnSpPr>
        <p:spPr bwMode="auto">
          <a:xfrm>
            <a:off x="2895600" y="5022850"/>
            <a:ext cx="228600" cy="0"/>
          </a:xfrm>
          <a:prstGeom prst="line">
            <a:avLst/>
          </a:prstGeom>
          <a:noFill/>
          <a:ln w="2857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9" name="Straight Connector 28"/>
          <p:cNvCxnSpPr>
            <a:cxnSpLocks noChangeShapeType="1"/>
          </p:cNvCxnSpPr>
          <p:nvPr/>
        </p:nvCxnSpPr>
        <p:spPr bwMode="auto">
          <a:xfrm>
            <a:off x="5105400" y="5022850"/>
            <a:ext cx="228600" cy="0"/>
          </a:xfrm>
          <a:prstGeom prst="line">
            <a:avLst/>
          </a:prstGeom>
          <a:noFill/>
          <a:ln w="2857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" name="Straight Connector 29"/>
          <p:cNvCxnSpPr>
            <a:cxnSpLocks noChangeShapeType="1"/>
          </p:cNvCxnSpPr>
          <p:nvPr/>
        </p:nvCxnSpPr>
        <p:spPr bwMode="auto">
          <a:xfrm>
            <a:off x="5105400" y="4108092"/>
            <a:ext cx="0" cy="1836737"/>
          </a:xfrm>
          <a:prstGeom prst="line">
            <a:avLst/>
          </a:prstGeom>
          <a:noFill/>
          <a:ln w="2857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1" name="Straight Connector 30"/>
          <p:cNvCxnSpPr>
            <a:cxnSpLocks noChangeShapeType="1"/>
          </p:cNvCxnSpPr>
          <p:nvPr/>
        </p:nvCxnSpPr>
        <p:spPr bwMode="auto">
          <a:xfrm>
            <a:off x="4876800" y="5937250"/>
            <a:ext cx="228600" cy="0"/>
          </a:xfrm>
          <a:prstGeom prst="line">
            <a:avLst/>
          </a:prstGeom>
          <a:noFill/>
          <a:ln w="2857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2" name="Straight Connector 31"/>
          <p:cNvCxnSpPr>
            <a:cxnSpLocks noChangeShapeType="1"/>
          </p:cNvCxnSpPr>
          <p:nvPr/>
        </p:nvCxnSpPr>
        <p:spPr bwMode="auto">
          <a:xfrm>
            <a:off x="4876800" y="4108450"/>
            <a:ext cx="228600" cy="0"/>
          </a:xfrm>
          <a:prstGeom prst="line">
            <a:avLst/>
          </a:prstGeom>
          <a:noFill/>
          <a:ln w="2857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4" name="Straight Connector 33"/>
          <p:cNvCxnSpPr>
            <a:cxnSpLocks noChangeShapeType="1"/>
          </p:cNvCxnSpPr>
          <p:nvPr/>
        </p:nvCxnSpPr>
        <p:spPr bwMode="auto">
          <a:xfrm>
            <a:off x="6692721" y="2203427"/>
            <a:ext cx="0" cy="2845181"/>
          </a:xfrm>
          <a:prstGeom prst="line">
            <a:avLst/>
          </a:prstGeom>
          <a:noFill/>
          <a:ln w="2857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6" name="Straight Connector 35"/>
          <p:cNvCxnSpPr>
            <a:cxnSpLocks noChangeShapeType="1"/>
          </p:cNvCxnSpPr>
          <p:nvPr/>
        </p:nvCxnSpPr>
        <p:spPr bwMode="auto">
          <a:xfrm>
            <a:off x="6477000" y="5029200"/>
            <a:ext cx="228600" cy="0"/>
          </a:xfrm>
          <a:prstGeom prst="line">
            <a:avLst/>
          </a:prstGeom>
          <a:noFill/>
          <a:ln w="2857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7" name="Right Arrow 36"/>
          <p:cNvSpPr>
            <a:spLocks noChangeArrowheads="1"/>
          </p:cNvSpPr>
          <p:nvPr/>
        </p:nvSpPr>
        <p:spPr bwMode="auto">
          <a:xfrm>
            <a:off x="6574155" y="3012156"/>
            <a:ext cx="377190" cy="769938"/>
          </a:xfrm>
          <a:prstGeom prst="rightArrow">
            <a:avLst>
              <a:gd name="adj1" fmla="val 50000"/>
              <a:gd name="adj2" fmla="val 49945"/>
            </a:avLst>
          </a:prstGeom>
          <a:solidFill>
            <a:srgbClr val="00B0F0"/>
          </a:solidFill>
          <a:ln w="9525" algn="ctr">
            <a:solidFill>
              <a:schemeClr val="tx1"/>
            </a:solidFill>
            <a:round/>
            <a:headEnd/>
            <a:tailEnd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  <a:extLst/>
        </p:spPr>
        <p:txBody>
          <a:bodyPr/>
          <a:lstStyle/>
          <a:p>
            <a:pPr algn="ctr"/>
            <a:endParaRPr lang="en-PH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94634" y="143330"/>
            <a:ext cx="292956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0" hangingPunct="0">
              <a:defRPr/>
            </a:pPr>
            <a:r>
              <a:rPr lang="en-PH" b="1" spc="-100" dirty="0" smtClean="0">
                <a:latin typeface="Arial" panose="020B0604020202020204" pitchFamily="34" charset="0"/>
                <a:cs typeface="Arial" pitchFamily="34" charset="0"/>
              </a:rPr>
              <a:t>How CDD Planning is Adapted in PLEDGE                      (</a:t>
            </a:r>
            <a:r>
              <a:rPr lang="en-PH" b="1" u="sng" spc="-100" dirty="0" smtClean="0">
                <a:latin typeface="Arial" panose="020B0604020202020204" pitchFamily="34" charset="0"/>
                <a:cs typeface="Arial" pitchFamily="34" charset="0"/>
              </a:rPr>
              <a:t>4 Months)</a:t>
            </a:r>
            <a:endParaRPr lang="en-PH" u="sng" spc="-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05338" y="2264052"/>
            <a:ext cx="1257300" cy="138499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PH" sz="105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Community enterprise planning: Brainstorming  of project ideas, validation, </a:t>
            </a:r>
            <a:r>
              <a:rPr lang="en-PH" sz="1050" b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PH" sz="1050" b="1" dirty="0" smtClean="0">
                <a:latin typeface="Arial" panose="020B0604020202020204" pitchFamily="34" charset="0"/>
                <a:cs typeface="Arial" panose="020B0604020202020204" pitchFamily="34" charset="0"/>
              </a:rPr>
              <a:t>rioritization, segregation</a:t>
            </a:r>
            <a:endParaRPr lang="en-PH" sz="105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Right Arrow 39"/>
          <p:cNvSpPr>
            <a:spLocks noChangeArrowheads="1"/>
          </p:cNvSpPr>
          <p:nvPr/>
        </p:nvSpPr>
        <p:spPr bwMode="auto">
          <a:xfrm>
            <a:off x="1592739" y="2917957"/>
            <a:ext cx="227526" cy="277812"/>
          </a:xfrm>
          <a:prstGeom prst="rightArrow">
            <a:avLst>
              <a:gd name="adj1" fmla="val 50000"/>
              <a:gd name="adj2" fmla="val 49945"/>
            </a:avLst>
          </a:prstGeom>
          <a:solidFill>
            <a:srgbClr val="00B0F0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/>
        </p:spPr>
        <p:txBody>
          <a:bodyPr/>
          <a:lstStyle/>
          <a:p>
            <a:pPr algn="ctr"/>
            <a:endParaRPr lang="en-PH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3577104" y="523869"/>
            <a:ext cx="1388237" cy="133882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 eaLnBrk="0" hangingPunct="0"/>
            <a:r>
              <a:rPr lang="en-PH" sz="900" b="1" dirty="0" smtClean="0">
                <a:latin typeface="Arial" pitchFamily="34" charset="0"/>
                <a:cs typeface="Arial" pitchFamily="34" charset="0"/>
              </a:rPr>
              <a:t>What  specific products or services, will be the business of the enterprise. What can be the forward and backward enterprise elements of the Core enterprise?</a:t>
            </a:r>
            <a:endParaRPr lang="en-PH" sz="9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5153694" y="532326"/>
            <a:ext cx="1323306" cy="133882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 eaLnBrk="0" hangingPunct="0"/>
            <a:r>
              <a:rPr lang="en-PH" sz="900" b="1" dirty="0" smtClean="0">
                <a:latin typeface="Arial" pitchFamily="34" charset="0"/>
                <a:cs typeface="Arial" pitchFamily="34" charset="0"/>
              </a:rPr>
              <a:t>Who will  be the proponent of the project</a:t>
            </a:r>
            <a:r>
              <a:rPr lang="en-PH" sz="9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en-PH" sz="900" b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gathering              of proponent  PO profile</a:t>
            </a:r>
            <a:r>
              <a:rPr lang="en-PH" sz="900" b="1" dirty="0" smtClean="0">
                <a:latin typeface="Arial" pitchFamily="34" charset="0"/>
                <a:cs typeface="Arial" pitchFamily="34" charset="0"/>
              </a:rPr>
              <a:t>, ID of trainers, canvassing of prices of project inputs,  computing project costs</a:t>
            </a:r>
            <a:endParaRPr lang="en-PH" sz="9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305338" y="4012340"/>
            <a:ext cx="1287401" cy="170816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PH" sz="1050" b="1" dirty="0">
                <a:latin typeface="Arial" panose="020B0604020202020204" pitchFamily="34" charset="0"/>
                <a:cs typeface="Arial" panose="020B0604020202020204" pitchFamily="34" charset="0"/>
              </a:rPr>
              <a:t>Identification /selection of Project site, </a:t>
            </a:r>
            <a:r>
              <a:rPr lang="en-PH" sz="1050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preparation of community profile</a:t>
            </a:r>
            <a:r>
              <a:rPr lang="en-PH" sz="1050" b="1" dirty="0">
                <a:latin typeface="Arial" panose="020B0604020202020204" pitchFamily="34" charset="0"/>
                <a:cs typeface="Arial" panose="020B0604020202020204" pitchFamily="34" charset="0"/>
              </a:rPr>
              <a:t>, target group mobilization, Project orientation 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5140814" y="1984780"/>
            <a:ext cx="1336185" cy="43088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en-PH" sz="11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Project </a:t>
            </a:r>
            <a:r>
              <a:rPr lang="en-PH" sz="11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Proposal </a:t>
            </a:r>
            <a:r>
              <a:rPr lang="en-PH" sz="11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Preparation</a:t>
            </a:r>
            <a:endParaRPr lang="en-PH" sz="11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5334000" y="4707677"/>
            <a:ext cx="1219200" cy="60016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en-PH" sz="11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Training </a:t>
            </a:r>
            <a:r>
              <a:rPr lang="en-PH" sz="11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Proposal </a:t>
            </a:r>
            <a:r>
              <a:rPr lang="en-PH" sz="11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preparation</a:t>
            </a:r>
            <a:endParaRPr lang="en-PH" sz="11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Down Arrow 2"/>
          <p:cNvSpPr/>
          <p:nvPr/>
        </p:nvSpPr>
        <p:spPr>
          <a:xfrm flipV="1">
            <a:off x="805198" y="3691459"/>
            <a:ext cx="302384" cy="263980"/>
          </a:xfrm>
          <a:prstGeom prst="downArrow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646849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939800" y="2108990"/>
            <a:ext cx="743218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PH" sz="3600" b="1" spc="-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THE SERVICE DELIVERY SYSTEM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833908" y="1956357"/>
            <a:ext cx="7595315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833908" y="2973566"/>
            <a:ext cx="7543799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7348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 10"/>
          <p:cNvSpPr/>
          <p:nvPr/>
        </p:nvSpPr>
        <p:spPr>
          <a:xfrm>
            <a:off x="3311090" y="4861853"/>
            <a:ext cx="2064620" cy="1070578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PH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Line 6"/>
          <p:cNvSpPr>
            <a:spLocks noChangeShapeType="1"/>
          </p:cNvSpPr>
          <p:nvPr/>
        </p:nvSpPr>
        <p:spPr bwMode="auto">
          <a:xfrm flipV="1">
            <a:off x="5106988" y="2822574"/>
            <a:ext cx="0" cy="403583"/>
          </a:xfrm>
          <a:prstGeom prst="line">
            <a:avLst/>
          </a:prstGeom>
          <a:noFill/>
          <a:ln w="57150">
            <a:solidFill>
              <a:srgbClr val="0000CC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PH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159328" y="2675342"/>
            <a:ext cx="1662545" cy="1454727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PH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Freeform 2"/>
          <p:cNvSpPr>
            <a:spLocks/>
          </p:cNvSpPr>
          <p:nvPr/>
        </p:nvSpPr>
        <p:spPr bwMode="auto">
          <a:xfrm>
            <a:off x="1244600" y="4267200"/>
            <a:ext cx="6796111" cy="2476500"/>
          </a:xfrm>
          <a:custGeom>
            <a:avLst/>
            <a:gdLst>
              <a:gd name="T0" fmla="*/ 2147483647 w 3241"/>
              <a:gd name="T1" fmla="*/ 2147483647 h 2234"/>
              <a:gd name="T2" fmla="*/ 2147483647 w 3241"/>
              <a:gd name="T3" fmla="*/ 2147483647 h 2234"/>
              <a:gd name="T4" fmla="*/ 2147483647 w 3241"/>
              <a:gd name="T5" fmla="*/ 2147483647 h 2234"/>
              <a:gd name="T6" fmla="*/ 2147483647 w 3241"/>
              <a:gd name="T7" fmla="*/ 2147483647 h 2234"/>
              <a:gd name="T8" fmla="*/ 2147483647 w 3241"/>
              <a:gd name="T9" fmla="*/ 2147483647 h 2234"/>
              <a:gd name="T10" fmla="*/ 2147483647 w 3241"/>
              <a:gd name="T11" fmla="*/ 2147483647 h 2234"/>
              <a:gd name="T12" fmla="*/ 2147483647 w 3241"/>
              <a:gd name="T13" fmla="*/ 2147483647 h 2234"/>
              <a:gd name="T14" fmla="*/ 2147483647 w 3241"/>
              <a:gd name="T15" fmla="*/ 0 h 2234"/>
              <a:gd name="T16" fmla="*/ 2147483647 w 3241"/>
              <a:gd name="T17" fmla="*/ 2147483647 h 2234"/>
              <a:gd name="T18" fmla="*/ 2147483647 w 3241"/>
              <a:gd name="T19" fmla="*/ 2147483647 h 2234"/>
              <a:gd name="T20" fmla="*/ 2147483647 w 3241"/>
              <a:gd name="T21" fmla="*/ 2147483647 h 2234"/>
              <a:gd name="T22" fmla="*/ 2147483647 w 3241"/>
              <a:gd name="T23" fmla="*/ 2147483647 h 2234"/>
              <a:gd name="T24" fmla="*/ 2147483647 w 3241"/>
              <a:gd name="T25" fmla="*/ 2147483647 h 2234"/>
              <a:gd name="T26" fmla="*/ 2147483647 w 3241"/>
              <a:gd name="T27" fmla="*/ 2147483647 h 2234"/>
              <a:gd name="T28" fmla="*/ 2147483647 w 3241"/>
              <a:gd name="T29" fmla="*/ 2147483647 h 2234"/>
              <a:gd name="T30" fmla="*/ 2147483647 w 3241"/>
              <a:gd name="T31" fmla="*/ 2147483647 h 2234"/>
              <a:gd name="T32" fmla="*/ 2147483647 w 3241"/>
              <a:gd name="T33" fmla="*/ 2147483647 h 2234"/>
              <a:gd name="T34" fmla="*/ 2147483647 w 3241"/>
              <a:gd name="T35" fmla="*/ 2147483647 h 2234"/>
              <a:gd name="T36" fmla="*/ 2147483647 w 3241"/>
              <a:gd name="T37" fmla="*/ 2147483647 h 2234"/>
              <a:gd name="T38" fmla="*/ 2147483647 w 3241"/>
              <a:gd name="T39" fmla="*/ 2147483647 h 2234"/>
              <a:gd name="T40" fmla="*/ 2147483647 w 3241"/>
              <a:gd name="T41" fmla="*/ 2147483647 h 2234"/>
              <a:gd name="T42" fmla="*/ 2147483647 w 3241"/>
              <a:gd name="T43" fmla="*/ 2147483647 h 2234"/>
              <a:gd name="T44" fmla="*/ 2147483647 w 3241"/>
              <a:gd name="T45" fmla="*/ 2147483647 h 2234"/>
              <a:gd name="T46" fmla="*/ 2147483647 w 3241"/>
              <a:gd name="T47" fmla="*/ 2147483647 h 2234"/>
              <a:gd name="T48" fmla="*/ 2147483647 w 3241"/>
              <a:gd name="T49" fmla="*/ 2147483647 h 2234"/>
              <a:gd name="T50" fmla="*/ 2147483647 w 3241"/>
              <a:gd name="T51" fmla="*/ 2147483647 h 2234"/>
              <a:gd name="T52" fmla="*/ 2147483647 w 3241"/>
              <a:gd name="T53" fmla="*/ 2147483647 h 2234"/>
              <a:gd name="T54" fmla="*/ 2147483647 w 3241"/>
              <a:gd name="T55" fmla="*/ 2147483647 h 2234"/>
              <a:gd name="T56" fmla="*/ 2147483647 w 3241"/>
              <a:gd name="T57" fmla="*/ 2147483647 h 2234"/>
              <a:gd name="T58" fmla="*/ 2147483647 w 3241"/>
              <a:gd name="T59" fmla="*/ 2147483647 h 2234"/>
              <a:gd name="T60" fmla="*/ 2147483647 w 3241"/>
              <a:gd name="T61" fmla="*/ 2147483647 h 2234"/>
              <a:gd name="T62" fmla="*/ 2147483647 w 3241"/>
              <a:gd name="T63" fmla="*/ 2147483647 h 2234"/>
              <a:gd name="T64" fmla="*/ 2147483647 w 3241"/>
              <a:gd name="T65" fmla="*/ 2147483647 h 2234"/>
              <a:gd name="T66" fmla="*/ 2147483647 w 3241"/>
              <a:gd name="T67" fmla="*/ 2147483647 h 2234"/>
              <a:gd name="T68" fmla="*/ 2147483647 w 3241"/>
              <a:gd name="T69" fmla="*/ 2147483647 h 2234"/>
              <a:gd name="T70" fmla="*/ 2147483647 w 3241"/>
              <a:gd name="T71" fmla="*/ 2147483647 h 2234"/>
              <a:gd name="T72" fmla="*/ 2147483647 w 3241"/>
              <a:gd name="T73" fmla="*/ 2147483647 h 2234"/>
              <a:gd name="T74" fmla="*/ 2147483647 w 3241"/>
              <a:gd name="T75" fmla="*/ 2147483647 h 2234"/>
              <a:gd name="T76" fmla="*/ 2147483647 w 3241"/>
              <a:gd name="T77" fmla="*/ 2147483647 h 2234"/>
              <a:gd name="T78" fmla="*/ 2147483647 w 3241"/>
              <a:gd name="T79" fmla="*/ 2147483647 h 2234"/>
              <a:gd name="T80" fmla="*/ 2147483647 w 3241"/>
              <a:gd name="T81" fmla="*/ 2147483647 h 2234"/>
              <a:gd name="T82" fmla="*/ 2147483647 w 3241"/>
              <a:gd name="T83" fmla="*/ 2147483647 h 2234"/>
              <a:gd name="T84" fmla="*/ 2147483647 w 3241"/>
              <a:gd name="T85" fmla="*/ 2147483647 h 2234"/>
              <a:gd name="T86" fmla="*/ 2147483647 w 3241"/>
              <a:gd name="T87" fmla="*/ 2147483647 h 2234"/>
              <a:gd name="T88" fmla="*/ 2147483647 w 3241"/>
              <a:gd name="T89" fmla="*/ 2147483647 h 2234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3241"/>
              <a:gd name="T136" fmla="*/ 0 h 2234"/>
              <a:gd name="T137" fmla="*/ 3241 w 3241"/>
              <a:gd name="T138" fmla="*/ 2234 h 2234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3241" h="2234">
                <a:moveTo>
                  <a:pt x="76" y="487"/>
                </a:moveTo>
                <a:cubicBezTo>
                  <a:pt x="101" y="411"/>
                  <a:pt x="175" y="413"/>
                  <a:pt x="235" y="374"/>
                </a:cubicBezTo>
                <a:cubicBezTo>
                  <a:pt x="284" y="299"/>
                  <a:pt x="228" y="381"/>
                  <a:pt x="325" y="261"/>
                </a:cubicBezTo>
                <a:cubicBezTo>
                  <a:pt x="334" y="250"/>
                  <a:pt x="336" y="234"/>
                  <a:pt x="348" y="227"/>
                </a:cubicBezTo>
                <a:cubicBezTo>
                  <a:pt x="497" y="132"/>
                  <a:pt x="709" y="98"/>
                  <a:pt x="880" y="80"/>
                </a:cubicBezTo>
                <a:cubicBezTo>
                  <a:pt x="900" y="17"/>
                  <a:pt x="877" y="56"/>
                  <a:pt x="970" y="34"/>
                </a:cubicBezTo>
                <a:cubicBezTo>
                  <a:pt x="993" y="29"/>
                  <a:pt x="1015" y="20"/>
                  <a:pt x="1038" y="12"/>
                </a:cubicBezTo>
                <a:cubicBezTo>
                  <a:pt x="1049" y="8"/>
                  <a:pt x="1072" y="0"/>
                  <a:pt x="1072" y="0"/>
                </a:cubicBezTo>
                <a:cubicBezTo>
                  <a:pt x="1113" y="14"/>
                  <a:pt x="1143" y="35"/>
                  <a:pt x="1185" y="46"/>
                </a:cubicBezTo>
                <a:cubicBezTo>
                  <a:pt x="1196" y="57"/>
                  <a:pt x="1205" y="72"/>
                  <a:pt x="1219" y="80"/>
                </a:cubicBezTo>
                <a:cubicBezTo>
                  <a:pt x="1233" y="88"/>
                  <a:pt x="1250" y="87"/>
                  <a:pt x="1265" y="91"/>
                </a:cubicBezTo>
                <a:cubicBezTo>
                  <a:pt x="1321" y="107"/>
                  <a:pt x="1367" y="125"/>
                  <a:pt x="1423" y="136"/>
                </a:cubicBezTo>
                <a:cubicBezTo>
                  <a:pt x="1464" y="177"/>
                  <a:pt x="1473" y="218"/>
                  <a:pt x="1491" y="272"/>
                </a:cubicBezTo>
                <a:cubicBezTo>
                  <a:pt x="1496" y="287"/>
                  <a:pt x="1515" y="294"/>
                  <a:pt x="1525" y="306"/>
                </a:cubicBezTo>
                <a:cubicBezTo>
                  <a:pt x="1581" y="373"/>
                  <a:pt x="1630" y="400"/>
                  <a:pt x="1717" y="408"/>
                </a:cubicBezTo>
                <a:cubicBezTo>
                  <a:pt x="1778" y="414"/>
                  <a:pt x="1838" y="415"/>
                  <a:pt x="1899" y="419"/>
                </a:cubicBezTo>
                <a:cubicBezTo>
                  <a:pt x="2110" y="487"/>
                  <a:pt x="2281" y="469"/>
                  <a:pt x="2521" y="476"/>
                </a:cubicBezTo>
                <a:cubicBezTo>
                  <a:pt x="2601" y="486"/>
                  <a:pt x="2657" y="510"/>
                  <a:pt x="2736" y="521"/>
                </a:cubicBezTo>
                <a:cubicBezTo>
                  <a:pt x="2793" y="539"/>
                  <a:pt x="2766" y="521"/>
                  <a:pt x="2793" y="600"/>
                </a:cubicBezTo>
                <a:cubicBezTo>
                  <a:pt x="2799" y="618"/>
                  <a:pt x="2830" y="608"/>
                  <a:pt x="2849" y="612"/>
                </a:cubicBezTo>
                <a:cubicBezTo>
                  <a:pt x="2864" y="623"/>
                  <a:pt x="2883" y="631"/>
                  <a:pt x="2895" y="645"/>
                </a:cubicBezTo>
                <a:cubicBezTo>
                  <a:pt x="2945" y="703"/>
                  <a:pt x="2885" y="681"/>
                  <a:pt x="2951" y="725"/>
                </a:cubicBezTo>
                <a:cubicBezTo>
                  <a:pt x="3007" y="763"/>
                  <a:pt x="3075" y="778"/>
                  <a:pt x="3132" y="815"/>
                </a:cubicBezTo>
                <a:cubicBezTo>
                  <a:pt x="3158" y="853"/>
                  <a:pt x="3190" y="873"/>
                  <a:pt x="3223" y="906"/>
                </a:cubicBezTo>
                <a:cubicBezTo>
                  <a:pt x="3194" y="1086"/>
                  <a:pt x="3241" y="1276"/>
                  <a:pt x="3178" y="1449"/>
                </a:cubicBezTo>
                <a:cubicBezTo>
                  <a:pt x="3161" y="1496"/>
                  <a:pt x="3130" y="1491"/>
                  <a:pt x="3087" y="1517"/>
                </a:cubicBezTo>
                <a:cubicBezTo>
                  <a:pt x="3040" y="1545"/>
                  <a:pt x="3012" y="1592"/>
                  <a:pt x="2974" y="1630"/>
                </a:cubicBezTo>
                <a:cubicBezTo>
                  <a:pt x="2966" y="1654"/>
                  <a:pt x="2945" y="1673"/>
                  <a:pt x="2940" y="1698"/>
                </a:cubicBezTo>
                <a:cubicBezTo>
                  <a:pt x="2925" y="1771"/>
                  <a:pt x="2958" y="1866"/>
                  <a:pt x="2872" y="1902"/>
                </a:cubicBezTo>
                <a:cubicBezTo>
                  <a:pt x="2843" y="1914"/>
                  <a:pt x="2812" y="1917"/>
                  <a:pt x="2782" y="1924"/>
                </a:cubicBezTo>
                <a:cubicBezTo>
                  <a:pt x="2751" y="1970"/>
                  <a:pt x="2732" y="2070"/>
                  <a:pt x="2668" y="2083"/>
                </a:cubicBezTo>
                <a:cubicBezTo>
                  <a:pt x="2605" y="2096"/>
                  <a:pt x="2476" y="2106"/>
                  <a:pt x="2476" y="2106"/>
                </a:cubicBezTo>
                <a:cubicBezTo>
                  <a:pt x="2414" y="2136"/>
                  <a:pt x="2348" y="2141"/>
                  <a:pt x="2283" y="2162"/>
                </a:cubicBezTo>
                <a:cubicBezTo>
                  <a:pt x="2014" y="2155"/>
                  <a:pt x="1883" y="2138"/>
                  <a:pt x="1638" y="2151"/>
                </a:cubicBezTo>
                <a:cubicBezTo>
                  <a:pt x="1548" y="2181"/>
                  <a:pt x="1594" y="2170"/>
                  <a:pt x="1502" y="2185"/>
                </a:cubicBezTo>
                <a:cubicBezTo>
                  <a:pt x="1307" y="2175"/>
                  <a:pt x="1247" y="2162"/>
                  <a:pt x="1061" y="2174"/>
                </a:cubicBezTo>
                <a:cubicBezTo>
                  <a:pt x="876" y="2234"/>
                  <a:pt x="666" y="2199"/>
                  <a:pt x="484" y="2140"/>
                </a:cubicBezTo>
                <a:cubicBezTo>
                  <a:pt x="423" y="2099"/>
                  <a:pt x="420" y="2065"/>
                  <a:pt x="393" y="1992"/>
                </a:cubicBezTo>
                <a:cubicBezTo>
                  <a:pt x="358" y="1767"/>
                  <a:pt x="419" y="1850"/>
                  <a:pt x="133" y="1823"/>
                </a:cubicBezTo>
                <a:cubicBezTo>
                  <a:pt x="108" y="1786"/>
                  <a:pt x="78" y="1769"/>
                  <a:pt x="53" y="1732"/>
                </a:cubicBezTo>
                <a:cubicBezTo>
                  <a:pt x="37" y="1500"/>
                  <a:pt x="0" y="1363"/>
                  <a:pt x="53" y="1098"/>
                </a:cubicBezTo>
                <a:cubicBezTo>
                  <a:pt x="64" y="1045"/>
                  <a:pt x="114" y="1007"/>
                  <a:pt x="144" y="962"/>
                </a:cubicBezTo>
                <a:cubicBezTo>
                  <a:pt x="160" y="898"/>
                  <a:pt x="169" y="832"/>
                  <a:pt x="189" y="770"/>
                </a:cubicBezTo>
                <a:cubicBezTo>
                  <a:pt x="173" y="706"/>
                  <a:pt x="158" y="644"/>
                  <a:pt x="121" y="589"/>
                </a:cubicBezTo>
                <a:cubicBezTo>
                  <a:pt x="111" y="547"/>
                  <a:pt x="94" y="524"/>
                  <a:pt x="76" y="487"/>
                </a:cubicBezTo>
                <a:close/>
              </a:path>
            </a:pathLst>
          </a:custGeom>
          <a:solidFill>
            <a:schemeClr val="bg1"/>
          </a:solidFill>
          <a:ln w="9525">
            <a:solidFill>
              <a:srgbClr val="000000"/>
            </a:solidFill>
            <a:round/>
            <a:headEnd/>
            <a:tailEnd/>
          </a:ln>
          <a:scene3d>
            <a:camera prst="legacyObliqueTopLeft"/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rgbClr val="33CC33"/>
            </a:extrusionClr>
          </a:sp3d>
          <a:extLst/>
        </p:spPr>
        <p:txBody>
          <a:bodyPr wrap="none" anchor="ctr">
            <a:flatTx/>
          </a:bodyPr>
          <a:lstStyle/>
          <a:p>
            <a:endParaRPr lang="en-PH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Line 4"/>
          <p:cNvSpPr>
            <a:spLocks noChangeShapeType="1"/>
          </p:cNvSpPr>
          <p:nvPr/>
        </p:nvSpPr>
        <p:spPr bwMode="auto">
          <a:xfrm>
            <a:off x="4362450" y="812800"/>
            <a:ext cx="0" cy="3720564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PH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3258869" y="5071603"/>
            <a:ext cx="214115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Target Groups and their Communities</a:t>
            </a:r>
          </a:p>
        </p:txBody>
      </p:sp>
      <p:sp>
        <p:nvSpPr>
          <p:cNvPr id="9" name="Text Box 33"/>
          <p:cNvSpPr txBox="1">
            <a:spLocks noChangeArrowheads="1"/>
          </p:cNvSpPr>
          <p:nvPr/>
        </p:nvSpPr>
        <p:spPr bwMode="auto">
          <a:xfrm>
            <a:off x="201165" y="2841940"/>
            <a:ext cx="1524000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000" dirty="0">
                <a:latin typeface="+mn-lt"/>
                <a:cs typeface="Arial" panose="020B0604020202020204" pitchFamily="34" charset="0"/>
              </a:rPr>
              <a:t> </a:t>
            </a:r>
            <a:r>
              <a:rPr lang="en-US" sz="1000" dirty="0" smtClean="0">
                <a:latin typeface="+mn-lt"/>
                <a:cs typeface="Arial" panose="020B0604020202020204" pitchFamily="34" charset="0"/>
              </a:rPr>
              <a:t>  LGU/MTT                          review the proposal, aligning with local development plan, possible provision of technical-financial assistance</a:t>
            </a:r>
            <a:endParaRPr lang="en-US" sz="1000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10" name="Rectangle 14"/>
          <p:cNvSpPr>
            <a:spLocks noChangeArrowheads="1"/>
          </p:cNvSpPr>
          <p:nvPr/>
        </p:nvSpPr>
        <p:spPr bwMode="auto">
          <a:xfrm>
            <a:off x="4876800" y="2209800"/>
            <a:ext cx="1449388" cy="457200"/>
          </a:xfrm>
          <a:prstGeom prst="rect">
            <a:avLst/>
          </a:prstGeom>
          <a:solidFill>
            <a:schemeClr val="bg1"/>
          </a:solidFill>
          <a:ln w="9525">
            <a:miter lim="800000"/>
            <a:headEnd/>
            <a:tailEnd/>
          </a:ln>
          <a:scene3d>
            <a:camera prst="legacyObliqueBottomLeft"/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chemeClr val="bg1"/>
            </a:extrusionClr>
          </a:sp3d>
        </p:spPr>
        <p:txBody>
          <a:bodyPr wrap="none" anchor="ctr">
            <a:flatTx/>
          </a:bodyPr>
          <a:lstStyle/>
          <a:p>
            <a:endParaRPr lang="en-PH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Box 9"/>
          <p:cNvSpPr txBox="1">
            <a:spLocks noChangeArrowheads="1"/>
          </p:cNvSpPr>
          <p:nvPr/>
        </p:nvSpPr>
        <p:spPr bwMode="auto">
          <a:xfrm>
            <a:off x="252847" y="4642766"/>
            <a:ext cx="1518804" cy="861774"/>
          </a:xfrm>
          <a:prstGeom prst="rect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path path="circle">
              <a:fillToRect l="50000" t="50000" r="50000" b="50000"/>
            </a:path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1000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sz="1000" dirty="0" smtClean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   Project </a:t>
            </a:r>
            <a:r>
              <a:rPr lang="en-US" sz="1000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Proposals are  </a:t>
            </a:r>
            <a:r>
              <a:rPr lang="en-US" sz="1000" dirty="0" smtClean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referred to the M/B LGU through the Municipal Technical Team or MTT                          (if there is </a:t>
            </a:r>
            <a:r>
              <a:rPr lang="en-US" sz="1000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o</a:t>
            </a:r>
            <a:r>
              <a:rPr lang="en-US" sz="1000" dirty="0" smtClean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ne)</a:t>
            </a:r>
            <a:endParaRPr lang="en-US" sz="1000" dirty="0">
              <a:solidFill>
                <a:srgbClr val="000000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13" name="Text Box 12"/>
          <p:cNvSpPr txBox="1">
            <a:spLocks noChangeArrowheads="1"/>
          </p:cNvSpPr>
          <p:nvPr/>
        </p:nvSpPr>
        <p:spPr bwMode="auto">
          <a:xfrm>
            <a:off x="267797" y="5974788"/>
            <a:ext cx="2539029" cy="723275"/>
          </a:xfrm>
          <a:prstGeom prst="rect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path path="circle">
              <a:fillToRect l="50000" t="50000" r="50000" b="50000"/>
            </a:path>
          </a:gradFill>
          <a:ln w="12700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1000" dirty="0" smtClean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     CEDOs or trained/ authorized community development workers facilitate community planning and assist in the preparation </a:t>
            </a:r>
            <a:r>
              <a:rPr lang="en-US" sz="1000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of </a:t>
            </a:r>
            <a:r>
              <a:rPr lang="en-US" sz="1000" dirty="0" smtClean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                     </a:t>
            </a:r>
            <a:r>
              <a:rPr lang="en-US" sz="11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anose="020B0604020202020204" pitchFamily="34" charset="0"/>
              </a:rPr>
              <a:t>Project Proposals</a:t>
            </a:r>
            <a:r>
              <a:rPr lang="en-US" sz="1100" b="1" u="sng" dirty="0" smtClean="0">
                <a:solidFill>
                  <a:srgbClr val="FF0000"/>
                </a:solidFill>
                <a:latin typeface="+mn-lt"/>
                <a:cs typeface="Arial" panose="020B0604020202020204" pitchFamily="34" charset="0"/>
              </a:rPr>
              <a:t>                            </a:t>
            </a:r>
          </a:p>
        </p:txBody>
      </p:sp>
      <p:sp>
        <p:nvSpPr>
          <p:cNvPr id="14" name="Line 6"/>
          <p:cNvSpPr>
            <a:spLocks noChangeShapeType="1"/>
          </p:cNvSpPr>
          <p:nvPr/>
        </p:nvSpPr>
        <p:spPr bwMode="auto">
          <a:xfrm flipV="1">
            <a:off x="990600" y="4203879"/>
            <a:ext cx="0" cy="381000"/>
          </a:xfrm>
          <a:prstGeom prst="line">
            <a:avLst/>
          </a:prstGeom>
          <a:noFill/>
          <a:ln w="57150">
            <a:solidFill>
              <a:srgbClr val="000099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PH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 Box 10"/>
          <p:cNvSpPr txBox="1">
            <a:spLocks noChangeArrowheads="1"/>
          </p:cNvSpPr>
          <p:nvPr/>
        </p:nvSpPr>
        <p:spPr bwMode="auto">
          <a:xfrm>
            <a:off x="165279" y="183279"/>
            <a:ext cx="1606372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en-US" sz="1600" b="1" spc="-100" dirty="0" smtClean="0">
                <a:latin typeface="Arial" panose="020B0604020202020204" pitchFamily="34" charset="0"/>
                <a:cs typeface="Arial" panose="020B0604020202020204" pitchFamily="34" charset="0"/>
              </a:rPr>
              <a:t>The Project Structure and Service Delivery System in BDA</a:t>
            </a:r>
          </a:p>
        </p:txBody>
      </p:sp>
      <p:sp>
        <p:nvSpPr>
          <p:cNvPr id="16" name="Line 6"/>
          <p:cNvSpPr>
            <a:spLocks noChangeShapeType="1"/>
          </p:cNvSpPr>
          <p:nvPr/>
        </p:nvSpPr>
        <p:spPr bwMode="auto">
          <a:xfrm flipV="1">
            <a:off x="990600" y="5564748"/>
            <a:ext cx="0" cy="339725"/>
          </a:xfrm>
          <a:prstGeom prst="line">
            <a:avLst/>
          </a:prstGeom>
          <a:noFill/>
          <a:ln w="57150">
            <a:solidFill>
              <a:srgbClr val="0000CC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PH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Line 5"/>
          <p:cNvSpPr>
            <a:spLocks noChangeShapeType="1"/>
          </p:cNvSpPr>
          <p:nvPr/>
        </p:nvSpPr>
        <p:spPr bwMode="auto">
          <a:xfrm flipH="1">
            <a:off x="8040711" y="1938756"/>
            <a:ext cx="0" cy="2320234"/>
          </a:xfrm>
          <a:prstGeom prst="line">
            <a:avLst/>
          </a:prstGeom>
          <a:noFill/>
          <a:ln w="57150">
            <a:solidFill>
              <a:srgbClr val="0000CC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PH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 Box 13"/>
          <p:cNvSpPr txBox="1">
            <a:spLocks noChangeArrowheads="1"/>
          </p:cNvSpPr>
          <p:nvPr/>
        </p:nvSpPr>
        <p:spPr bwMode="auto">
          <a:xfrm>
            <a:off x="7135440" y="4274930"/>
            <a:ext cx="1856160" cy="1169551"/>
          </a:xfrm>
          <a:prstGeom prst="rect">
            <a:avLst/>
          </a:prstGeom>
          <a:solidFill>
            <a:srgbClr val="FFFF99"/>
          </a:solidFill>
          <a:ln w="12700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1000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sz="1000" dirty="0" smtClean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     Conduct of  skills training, enterprise development, applied VTT, Gender, Environmental Safeguards, organizational and business development, implementation of TEP </a:t>
            </a:r>
            <a:endParaRPr lang="en-US" sz="1000" dirty="0">
              <a:solidFill>
                <a:srgbClr val="000000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19" name="Text Box 21"/>
          <p:cNvSpPr txBox="1">
            <a:spLocks noChangeArrowheads="1"/>
          </p:cNvSpPr>
          <p:nvPr/>
        </p:nvSpPr>
        <p:spPr bwMode="auto">
          <a:xfrm>
            <a:off x="7122560" y="901521"/>
            <a:ext cx="1869039" cy="1200329"/>
          </a:xfrm>
          <a:prstGeom prst="rect">
            <a:avLst/>
          </a:prstGeom>
          <a:solidFill>
            <a:srgbClr val="FFFF99"/>
          </a:solidFill>
          <a:ln w="12700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PH" sz="1000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PH" sz="1000" dirty="0" smtClean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   Project Proposal is approved, </a:t>
            </a:r>
            <a:r>
              <a:rPr lang="en-PH" sz="11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anose="020B0604020202020204" pitchFamily="34" charset="0"/>
              </a:rPr>
              <a:t>Service Contract/ DDA </a:t>
            </a:r>
            <a:r>
              <a:rPr lang="en-PH" sz="1000" dirty="0" smtClean="0">
                <a:latin typeface="+mn-lt"/>
                <a:cs typeface="Arial" panose="020B0604020202020204" pitchFamily="34" charset="0"/>
              </a:rPr>
              <a:t>is</a:t>
            </a:r>
            <a:r>
              <a:rPr lang="en-PH" sz="1000" dirty="0" smtClean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 discussed with proponents, signed, funding assistance is released according to provisions in the Contract thru the </a:t>
            </a:r>
            <a:r>
              <a:rPr lang="en-PH" sz="11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anose="020B0604020202020204" pitchFamily="34" charset="0"/>
              </a:rPr>
              <a:t>tranche payment scheme</a:t>
            </a:r>
            <a:endParaRPr lang="en-GB" sz="1100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Arial" panose="020B0604020202020204" pitchFamily="34" charset="0"/>
            </a:endParaRPr>
          </a:p>
        </p:txBody>
      </p:sp>
      <p:sp>
        <p:nvSpPr>
          <p:cNvPr id="20" name="Line 24"/>
          <p:cNvSpPr>
            <a:spLocks noChangeShapeType="1"/>
          </p:cNvSpPr>
          <p:nvPr/>
        </p:nvSpPr>
        <p:spPr bwMode="auto">
          <a:xfrm>
            <a:off x="5372100" y="1371600"/>
            <a:ext cx="1750460" cy="0"/>
          </a:xfrm>
          <a:prstGeom prst="line">
            <a:avLst/>
          </a:prstGeom>
          <a:noFill/>
          <a:ln w="57150">
            <a:solidFill>
              <a:srgbClr val="0000CC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PH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 Box 26"/>
          <p:cNvSpPr txBox="1">
            <a:spLocks noChangeArrowheads="1"/>
          </p:cNvSpPr>
          <p:nvPr/>
        </p:nvSpPr>
        <p:spPr bwMode="auto">
          <a:xfrm>
            <a:off x="5911402" y="5689600"/>
            <a:ext cx="3080197" cy="1015663"/>
          </a:xfrm>
          <a:prstGeom prst="rect">
            <a:avLst/>
          </a:prstGeom>
          <a:solidFill>
            <a:srgbClr val="FFFF99"/>
          </a:solidFill>
          <a:ln w="12700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square" lIns="18288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PH" sz="1000" dirty="0" smtClean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   End of training </a:t>
            </a:r>
            <a:r>
              <a:rPr lang="en-PH" sz="1000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- Tools &amp; equipment are turned over to </a:t>
            </a:r>
            <a:r>
              <a:rPr lang="en-PH" sz="1000" dirty="0" smtClean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PO-proponent, post-training assistance</a:t>
            </a:r>
            <a:r>
              <a:rPr lang="en-PH" sz="1000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PH" sz="1000" dirty="0" smtClean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 provided; organizational and business relationships supply chain or common facility enterprise created, linking with external markets, technology, micro finance, business development services </a:t>
            </a:r>
            <a:endParaRPr lang="en-GB" sz="1000" dirty="0">
              <a:solidFill>
                <a:srgbClr val="000000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22" name="Text Box 27"/>
          <p:cNvSpPr txBox="1">
            <a:spLocks noChangeArrowheads="1"/>
          </p:cNvSpPr>
          <p:nvPr/>
        </p:nvSpPr>
        <p:spPr bwMode="auto">
          <a:xfrm>
            <a:off x="7122560" y="3024365"/>
            <a:ext cx="1887720" cy="1015663"/>
          </a:xfrm>
          <a:prstGeom prst="rect">
            <a:avLst/>
          </a:prstGeom>
          <a:solidFill>
            <a:srgbClr val="FFFF99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PH" sz="1000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PH" sz="1000" dirty="0" smtClean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  Procurement </a:t>
            </a:r>
            <a:r>
              <a:rPr lang="en-PH" sz="1000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of approved tools, equipment  and training supplies </a:t>
            </a:r>
            <a:r>
              <a:rPr lang="en-PH" sz="1000" dirty="0" smtClean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in </a:t>
            </a:r>
            <a:r>
              <a:rPr lang="en-PH" sz="1000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the project proposal  </a:t>
            </a:r>
            <a:r>
              <a:rPr lang="en-PH" sz="1000" dirty="0" smtClean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by PO-proponent, delivered/ </a:t>
            </a:r>
            <a:r>
              <a:rPr lang="en-PH" sz="1000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installed in agreed  training </a:t>
            </a:r>
            <a:r>
              <a:rPr lang="en-PH" sz="1000" dirty="0" smtClean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/ project venue</a:t>
            </a:r>
            <a:endParaRPr lang="en-GB" sz="1000" dirty="0">
              <a:solidFill>
                <a:srgbClr val="000000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23" name="Text Box 28"/>
          <p:cNvSpPr txBox="1">
            <a:spLocks noChangeArrowheads="1"/>
          </p:cNvSpPr>
          <p:nvPr/>
        </p:nvSpPr>
        <p:spPr bwMode="auto">
          <a:xfrm>
            <a:off x="7122560" y="2181894"/>
            <a:ext cx="1869040" cy="707886"/>
          </a:xfrm>
          <a:prstGeom prst="rect">
            <a:avLst/>
          </a:prstGeom>
          <a:solidFill>
            <a:srgbClr val="FFFF99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PH" sz="1000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PH" sz="1000" dirty="0" smtClean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  Selection </a:t>
            </a:r>
            <a:r>
              <a:rPr lang="en-PH" sz="1000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of Trainees by proponent </a:t>
            </a:r>
            <a:r>
              <a:rPr lang="en-PH" sz="1000" dirty="0" smtClean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PO/community based </a:t>
            </a:r>
            <a:r>
              <a:rPr lang="en-PH" sz="1000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on </a:t>
            </a:r>
            <a:r>
              <a:rPr lang="en-PH" sz="1000" dirty="0" smtClean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Project  criteria/ guidelines</a:t>
            </a:r>
            <a:endParaRPr lang="en-GB" sz="1000" dirty="0">
              <a:solidFill>
                <a:srgbClr val="000000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24" name="Line 29"/>
          <p:cNvSpPr>
            <a:spLocks noChangeShapeType="1"/>
          </p:cNvSpPr>
          <p:nvPr/>
        </p:nvSpPr>
        <p:spPr bwMode="auto">
          <a:xfrm flipH="1">
            <a:off x="7555605" y="5384442"/>
            <a:ext cx="228600" cy="304800"/>
          </a:xfrm>
          <a:prstGeom prst="line">
            <a:avLst/>
          </a:prstGeom>
          <a:noFill/>
          <a:ln w="57150">
            <a:solidFill>
              <a:srgbClr val="0000CC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PH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304800"/>
            <a:ext cx="2176463" cy="508000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</p:pic>
      <p:sp>
        <p:nvSpPr>
          <p:cNvPr id="26" name="TextBox 41"/>
          <p:cNvSpPr txBox="1">
            <a:spLocks noChangeArrowheads="1"/>
          </p:cNvSpPr>
          <p:nvPr/>
        </p:nvSpPr>
        <p:spPr bwMode="auto">
          <a:xfrm>
            <a:off x="3505200" y="381000"/>
            <a:ext cx="1752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PH" sz="14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Board of Directors</a:t>
            </a:r>
          </a:p>
        </p:txBody>
      </p:sp>
      <p:sp>
        <p:nvSpPr>
          <p:cNvPr id="27" name="Rectangle 42"/>
          <p:cNvSpPr>
            <a:spLocks noChangeArrowheads="1"/>
          </p:cNvSpPr>
          <p:nvPr/>
        </p:nvSpPr>
        <p:spPr bwMode="auto">
          <a:xfrm>
            <a:off x="3352800" y="1066800"/>
            <a:ext cx="1981200" cy="463550"/>
          </a:xfrm>
          <a:prstGeom prst="rect">
            <a:avLst/>
          </a:prstGeom>
          <a:solidFill>
            <a:schemeClr val="bg1"/>
          </a:solidFill>
          <a:ln w="9525">
            <a:miter lim="800000"/>
            <a:headEnd/>
            <a:tailEnd/>
          </a:ln>
          <a:scene3d>
            <a:camera prst="legacyObliqueBottomLeft"/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chemeClr val="bg1"/>
            </a:extrusionClr>
          </a:sp3d>
        </p:spPr>
        <p:txBody>
          <a:bodyPr wrap="none" anchor="ctr">
            <a:flatTx/>
          </a:bodyPr>
          <a:lstStyle/>
          <a:p>
            <a:endParaRPr lang="en-PH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5"/>
          <p:cNvSpPr txBox="1">
            <a:spLocks noChangeArrowheads="1"/>
          </p:cNvSpPr>
          <p:nvPr/>
        </p:nvSpPr>
        <p:spPr bwMode="auto">
          <a:xfrm>
            <a:off x="3352800" y="1143000"/>
            <a:ext cx="19812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PH" sz="14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Executive Director</a:t>
            </a:r>
          </a:p>
        </p:txBody>
      </p:sp>
      <p:sp>
        <p:nvSpPr>
          <p:cNvPr id="29" name="Rectangle 14"/>
          <p:cNvSpPr>
            <a:spLocks noChangeArrowheads="1"/>
          </p:cNvSpPr>
          <p:nvPr/>
        </p:nvSpPr>
        <p:spPr bwMode="auto">
          <a:xfrm>
            <a:off x="3429000" y="3276600"/>
            <a:ext cx="1981200" cy="498475"/>
          </a:xfrm>
          <a:prstGeom prst="rect">
            <a:avLst/>
          </a:prstGeom>
          <a:solidFill>
            <a:schemeClr val="bg1"/>
          </a:solidFill>
          <a:ln w="9525">
            <a:miter lim="800000"/>
            <a:headEnd/>
            <a:tailEnd/>
          </a:ln>
          <a:scene3d>
            <a:camera prst="legacyObliqueBottomLeft"/>
            <a:lightRig rig="legacyFlat3" dir="t"/>
          </a:scene3d>
          <a:sp3d extrusionH="430200" prstMaterial="legacyMatte">
            <a:bevelT w="13500" h="13500" prst="angle"/>
            <a:bevelB w="13500" h="13500" prst="angle"/>
            <a:extrusionClr>
              <a:schemeClr val="bg1"/>
            </a:extrusionClr>
          </a:sp3d>
        </p:spPr>
        <p:txBody>
          <a:bodyPr wrap="none" anchor="ctr">
            <a:flatTx/>
          </a:bodyPr>
          <a:lstStyle/>
          <a:p>
            <a:endParaRPr lang="en-PH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6"/>
          <p:cNvSpPr txBox="1">
            <a:spLocks noChangeArrowheads="1"/>
          </p:cNvSpPr>
          <p:nvPr/>
        </p:nvSpPr>
        <p:spPr bwMode="auto">
          <a:xfrm>
            <a:off x="4953000" y="2286000"/>
            <a:ext cx="12763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PH" sz="1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CMO Staff</a:t>
            </a:r>
            <a:endParaRPr lang="en-PH" sz="1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 Box 17"/>
          <p:cNvSpPr txBox="1">
            <a:spLocks noChangeArrowheads="1"/>
          </p:cNvSpPr>
          <p:nvPr/>
        </p:nvSpPr>
        <p:spPr bwMode="auto">
          <a:xfrm>
            <a:off x="3505200" y="3276600"/>
            <a:ext cx="1752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2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Regional Managers and Officers</a:t>
            </a:r>
          </a:p>
        </p:txBody>
      </p:sp>
      <p:cxnSp>
        <p:nvCxnSpPr>
          <p:cNvPr id="32" name="Straight Connector 31"/>
          <p:cNvCxnSpPr/>
          <p:nvPr/>
        </p:nvCxnSpPr>
        <p:spPr>
          <a:xfrm flipV="1">
            <a:off x="4343400" y="2489200"/>
            <a:ext cx="381000" cy="793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5410200" y="3581400"/>
            <a:ext cx="1712360" cy="11250"/>
          </a:xfrm>
          <a:prstGeom prst="line">
            <a:avLst/>
          </a:prstGeom>
          <a:ln w="381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5676363" y="3161763"/>
            <a:ext cx="990600" cy="86177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PH" sz="1000" dirty="0">
                <a:solidFill>
                  <a:srgbClr val="000000"/>
                </a:solidFill>
                <a:cs typeface="Arial" panose="020B0604020202020204" pitchFamily="34" charset="0"/>
              </a:rPr>
              <a:t>Supervision, </a:t>
            </a:r>
            <a:r>
              <a:rPr lang="en-PH" sz="1000" dirty="0" smtClean="0">
                <a:solidFill>
                  <a:srgbClr val="000000"/>
                </a:solidFill>
                <a:cs typeface="Arial" panose="020B0604020202020204" pitchFamily="34" charset="0"/>
              </a:rPr>
              <a:t>Monitoring, Technical </a:t>
            </a:r>
            <a:r>
              <a:rPr lang="en-PH" sz="1000" dirty="0">
                <a:solidFill>
                  <a:srgbClr val="000000"/>
                </a:solidFill>
                <a:cs typeface="Arial" panose="020B0604020202020204" pitchFamily="34" charset="0"/>
              </a:rPr>
              <a:t>&amp; management  audit</a:t>
            </a:r>
          </a:p>
        </p:txBody>
      </p:sp>
      <p:sp>
        <p:nvSpPr>
          <p:cNvPr id="35" name="Oval 34"/>
          <p:cNvSpPr/>
          <p:nvPr/>
        </p:nvSpPr>
        <p:spPr>
          <a:xfrm>
            <a:off x="4533900" y="1525488"/>
            <a:ext cx="1181100" cy="760512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PH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>
            <a:spLocks noChangeArrowheads="1"/>
          </p:cNvSpPr>
          <p:nvPr/>
        </p:nvSpPr>
        <p:spPr bwMode="auto">
          <a:xfrm>
            <a:off x="4572000" y="1600200"/>
            <a:ext cx="1181100" cy="554038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PH" sz="1000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PH" sz="1000" dirty="0" smtClean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 BDA </a:t>
            </a:r>
            <a:r>
              <a:rPr lang="en-PH" sz="1000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CO Final Assessment Committee</a:t>
            </a:r>
          </a:p>
        </p:txBody>
      </p:sp>
      <p:cxnSp>
        <p:nvCxnSpPr>
          <p:cNvPr id="37" name="Straight Connector 36"/>
          <p:cNvCxnSpPr/>
          <p:nvPr/>
        </p:nvCxnSpPr>
        <p:spPr>
          <a:xfrm>
            <a:off x="6223179" y="4023537"/>
            <a:ext cx="537" cy="1691463"/>
          </a:xfrm>
          <a:prstGeom prst="line">
            <a:avLst/>
          </a:prstGeom>
          <a:ln w="381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6223716" y="4943475"/>
            <a:ext cx="898844" cy="0"/>
          </a:xfrm>
          <a:prstGeom prst="line">
            <a:avLst/>
          </a:prstGeom>
          <a:ln w="3810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Line 6"/>
          <p:cNvSpPr>
            <a:spLocks noChangeShapeType="1"/>
          </p:cNvSpPr>
          <p:nvPr/>
        </p:nvSpPr>
        <p:spPr bwMode="auto">
          <a:xfrm rot="5400000" flipH="1" flipV="1">
            <a:off x="2572028" y="2780817"/>
            <a:ext cx="1269" cy="1602022"/>
          </a:xfrm>
          <a:prstGeom prst="line">
            <a:avLst/>
          </a:prstGeom>
          <a:noFill/>
          <a:ln w="57150">
            <a:solidFill>
              <a:srgbClr val="000099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PH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 Box 20"/>
          <p:cNvSpPr txBox="1">
            <a:spLocks noChangeArrowheads="1"/>
          </p:cNvSpPr>
          <p:nvPr/>
        </p:nvSpPr>
        <p:spPr bwMode="auto">
          <a:xfrm>
            <a:off x="2019300" y="3081578"/>
            <a:ext cx="952500" cy="1015663"/>
          </a:xfrm>
          <a:prstGeom prst="rect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path path="circle">
              <a:fillToRect l="50000" t="50000" r="50000" b="50000"/>
            </a:path>
          </a:gradFill>
          <a:ln w="12700">
            <a:solidFill>
              <a:schemeClr val="tx2"/>
            </a:solidFill>
          </a:ln>
          <a:effectLst/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PH" sz="1000" dirty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PH" sz="1000" dirty="0" smtClean="0">
                <a:solidFill>
                  <a:srgbClr val="000000"/>
                </a:solidFill>
                <a:latin typeface="+mn-lt"/>
                <a:cs typeface="Arial" panose="020B0604020202020204" pitchFamily="34" charset="0"/>
              </a:rPr>
              <a:t>   Project Proposal goes to RMOs, pre-assessed,  endorsed for approval</a:t>
            </a:r>
            <a:endParaRPr lang="en-GB" sz="1000" dirty="0">
              <a:solidFill>
                <a:srgbClr val="000000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41" name="Oval 40"/>
          <p:cNvSpPr/>
          <p:nvPr/>
        </p:nvSpPr>
        <p:spPr>
          <a:xfrm>
            <a:off x="5732219" y="5558198"/>
            <a:ext cx="365120" cy="365120"/>
          </a:xfrm>
          <a:prstGeom prst="ellipse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200" b="1" dirty="0" smtClean="0"/>
              <a:t>10</a:t>
            </a:r>
            <a:endParaRPr lang="en-US" sz="1200" b="1" dirty="0"/>
          </a:p>
        </p:txBody>
      </p:sp>
      <p:sp>
        <p:nvSpPr>
          <p:cNvPr id="42" name="Oval 41"/>
          <p:cNvSpPr/>
          <p:nvPr/>
        </p:nvSpPr>
        <p:spPr>
          <a:xfrm>
            <a:off x="6924868" y="4127946"/>
            <a:ext cx="365120" cy="365120"/>
          </a:xfrm>
          <a:prstGeom prst="ellipse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200" b="1" dirty="0" smtClean="0"/>
              <a:t>9</a:t>
            </a:r>
            <a:endParaRPr lang="en-US" sz="1200" b="1" dirty="0"/>
          </a:p>
        </p:txBody>
      </p:sp>
      <p:sp>
        <p:nvSpPr>
          <p:cNvPr id="43" name="Oval 42"/>
          <p:cNvSpPr/>
          <p:nvPr/>
        </p:nvSpPr>
        <p:spPr>
          <a:xfrm>
            <a:off x="6886231" y="2943350"/>
            <a:ext cx="365120" cy="365120"/>
          </a:xfrm>
          <a:prstGeom prst="ellipse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200" b="1" dirty="0" smtClean="0"/>
              <a:t>8</a:t>
            </a:r>
            <a:endParaRPr lang="en-US" sz="1200" b="1" dirty="0"/>
          </a:p>
        </p:txBody>
      </p:sp>
      <p:sp>
        <p:nvSpPr>
          <p:cNvPr id="44" name="Oval 43"/>
          <p:cNvSpPr/>
          <p:nvPr/>
        </p:nvSpPr>
        <p:spPr>
          <a:xfrm>
            <a:off x="6886231" y="2038244"/>
            <a:ext cx="365120" cy="365120"/>
          </a:xfrm>
          <a:prstGeom prst="ellipse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200" b="1" dirty="0" smtClean="0"/>
              <a:t>7</a:t>
            </a:r>
            <a:endParaRPr lang="en-US" sz="1200" b="1" dirty="0"/>
          </a:p>
        </p:txBody>
      </p:sp>
      <p:sp>
        <p:nvSpPr>
          <p:cNvPr id="45" name="Oval 44"/>
          <p:cNvSpPr/>
          <p:nvPr/>
        </p:nvSpPr>
        <p:spPr>
          <a:xfrm>
            <a:off x="6899110" y="759703"/>
            <a:ext cx="365120" cy="365120"/>
          </a:xfrm>
          <a:prstGeom prst="ellipse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200" b="1" dirty="0" smtClean="0"/>
              <a:t>6</a:t>
            </a:r>
            <a:endParaRPr lang="en-US" sz="1200" b="1" dirty="0"/>
          </a:p>
        </p:txBody>
      </p:sp>
      <p:sp>
        <p:nvSpPr>
          <p:cNvPr id="46" name="Oval 45"/>
          <p:cNvSpPr/>
          <p:nvPr/>
        </p:nvSpPr>
        <p:spPr>
          <a:xfrm>
            <a:off x="4380963" y="1723933"/>
            <a:ext cx="365120" cy="365120"/>
          </a:xfrm>
          <a:prstGeom prst="ellipse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200" b="1" dirty="0" smtClean="0"/>
              <a:t>5</a:t>
            </a:r>
            <a:endParaRPr lang="en-US" sz="1200" b="1" dirty="0"/>
          </a:p>
        </p:txBody>
      </p:sp>
      <p:sp>
        <p:nvSpPr>
          <p:cNvPr id="47" name="Oval 46"/>
          <p:cNvSpPr/>
          <p:nvPr/>
        </p:nvSpPr>
        <p:spPr>
          <a:xfrm>
            <a:off x="1842301" y="2906563"/>
            <a:ext cx="365120" cy="365120"/>
          </a:xfrm>
          <a:prstGeom prst="ellipse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200" b="1" dirty="0" smtClean="0"/>
              <a:t>4</a:t>
            </a:r>
            <a:endParaRPr lang="en-US" sz="1200" b="1" dirty="0"/>
          </a:p>
        </p:txBody>
      </p:sp>
      <p:sp>
        <p:nvSpPr>
          <p:cNvPr id="48" name="Oval 47"/>
          <p:cNvSpPr/>
          <p:nvPr/>
        </p:nvSpPr>
        <p:spPr>
          <a:xfrm>
            <a:off x="137128" y="2679626"/>
            <a:ext cx="365120" cy="365120"/>
          </a:xfrm>
          <a:prstGeom prst="ellipse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200" b="1" dirty="0" smtClean="0"/>
              <a:t>3</a:t>
            </a:r>
            <a:endParaRPr lang="en-US" sz="1200" b="1" dirty="0"/>
          </a:p>
        </p:txBody>
      </p:sp>
      <p:sp>
        <p:nvSpPr>
          <p:cNvPr id="49" name="Oval 48"/>
          <p:cNvSpPr/>
          <p:nvPr/>
        </p:nvSpPr>
        <p:spPr>
          <a:xfrm>
            <a:off x="102401" y="4450152"/>
            <a:ext cx="365120" cy="365120"/>
          </a:xfrm>
          <a:prstGeom prst="ellipse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200" b="1" dirty="0" smtClean="0"/>
              <a:t>2</a:t>
            </a:r>
            <a:endParaRPr lang="en-US" sz="1200" b="1" dirty="0"/>
          </a:p>
        </p:txBody>
      </p:sp>
      <p:sp>
        <p:nvSpPr>
          <p:cNvPr id="50" name="Oval 49"/>
          <p:cNvSpPr/>
          <p:nvPr/>
        </p:nvSpPr>
        <p:spPr>
          <a:xfrm>
            <a:off x="119161" y="5844043"/>
            <a:ext cx="365120" cy="365120"/>
          </a:xfrm>
          <a:prstGeom prst="ellipse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200" b="1" dirty="0" smtClean="0"/>
              <a:t>1</a:t>
            </a:r>
            <a:endParaRPr lang="en-US" sz="1200" b="1" dirty="0"/>
          </a:p>
        </p:txBody>
      </p:sp>
      <p:sp>
        <p:nvSpPr>
          <p:cNvPr id="3" name="Right Arrow 2"/>
          <p:cNvSpPr/>
          <p:nvPr/>
        </p:nvSpPr>
        <p:spPr>
          <a:xfrm>
            <a:off x="2019300" y="113047"/>
            <a:ext cx="1253155" cy="1219200"/>
          </a:xfrm>
          <a:prstGeom prst="rightArrow">
            <a:avLst>
              <a:gd name="adj1" fmla="val 71127"/>
              <a:gd name="adj2" fmla="val 40125"/>
            </a:avLst>
          </a:prstGeom>
          <a:solidFill>
            <a:schemeClr val="accent1">
              <a:lumMod val="40000"/>
              <a:lumOff val="60000"/>
            </a:schemeClr>
          </a:solidFill>
          <a:ln w="3175">
            <a:solidFill>
              <a:schemeClr val="tx1"/>
            </a:solidFill>
          </a:ln>
          <a:effectLst/>
          <a:scene3d>
            <a:camera prst="perspectiveContrastingLeftFacing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PH" dirty="0"/>
          </a:p>
        </p:txBody>
      </p:sp>
      <p:sp>
        <p:nvSpPr>
          <p:cNvPr id="2" name="TextBox 1"/>
          <p:cNvSpPr txBox="1"/>
          <p:nvPr/>
        </p:nvSpPr>
        <p:spPr>
          <a:xfrm rot="874443">
            <a:off x="2225091" y="421022"/>
            <a:ext cx="873198" cy="60016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PH" sz="1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Project Advisory Committee</a:t>
            </a:r>
            <a:endParaRPr lang="en-PH" sz="11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1" name="Right Arrow 50"/>
          <p:cNvSpPr/>
          <p:nvPr/>
        </p:nvSpPr>
        <p:spPr>
          <a:xfrm>
            <a:off x="2171700" y="1497347"/>
            <a:ext cx="1253155" cy="848919"/>
          </a:xfrm>
          <a:prstGeom prst="rightArrow">
            <a:avLst>
              <a:gd name="adj1" fmla="val 71127"/>
              <a:gd name="adj2" fmla="val 40125"/>
            </a:avLst>
          </a:prstGeom>
          <a:solidFill>
            <a:schemeClr val="bg2"/>
          </a:solidFill>
          <a:ln w="3175">
            <a:solidFill>
              <a:schemeClr val="tx1"/>
            </a:solidFill>
          </a:ln>
          <a:effectLst/>
          <a:scene3d>
            <a:camera prst="perspectiveContrastingLeftFacing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PH" dirty="0"/>
          </a:p>
        </p:txBody>
      </p:sp>
      <p:sp>
        <p:nvSpPr>
          <p:cNvPr id="52" name="TextBox 51"/>
          <p:cNvSpPr txBox="1"/>
          <p:nvPr/>
        </p:nvSpPr>
        <p:spPr>
          <a:xfrm rot="818212">
            <a:off x="2494762" y="1683274"/>
            <a:ext cx="62412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100" b="1" dirty="0" smtClean="0"/>
              <a:t>PCC TWG</a:t>
            </a:r>
            <a:endParaRPr lang="en-PH" sz="1100" b="1" dirty="0"/>
          </a:p>
        </p:txBody>
      </p:sp>
    </p:spTree>
    <p:extLst>
      <p:ext uri="{BB962C8B-B14F-4D97-AF65-F5344CB8AC3E}">
        <p14:creationId xmlns:p14="http://schemas.microsoft.com/office/powerpoint/2010/main" val="4145875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33908" y="2239364"/>
            <a:ext cx="754379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PH" sz="2800" b="1" spc="-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COMMUNITY-BASED ENTERPRISE AND SUPPLY CHAIN DEVELOPMENT STRATEGY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885424" y="2137889"/>
            <a:ext cx="7543799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833908" y="3246504"/>
            <a:ext cx="7543799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5478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56201" y="4992151"/>
            <a:ext cx="745445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400" b="1" dirty="0"/>
              <a:t>Organizing and managing the enterprise elements/ groups;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400" dirty="0"/>
              <a:t>Basic Officers: Managers, Treasurers/Cashiers, Auditors, Bookkeepers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400" dirty="0"/>
              <a:t>Business Operation – Savings generation/ profit utilization, Investing savings, capital sourcing, return of </a:t>
            </a:r>
            <a:r>
              <a:rPr lang="en-US" sz="1400" dirty="0" smtClean="0"/>
              <a:t>capital, payback </a:t>
            </a:r>
            <a:r>
              <a:rPr lang="en-US" sz="1400" dirty="0"/>
              <a:t>period</a:t>
            </a:r>
            <a:endParaRPr lang="en-PH" sz="1400" dirty="0"/>
          </a:p>
          <a:p>
            <a:pPr marL="285750" indent="-285750">
              <a:buFont typeface="Arial" pitchFamily="34" charset="0"/>
              <a:buChar char="•"/>
            </a:pPr>
            <a:r>
              <a:rPr lang="en-US" sz="1400" dirty="0"/>
              <a:t>TEP monitoring and evaluation - business operation, expansion, potential issues and problems for </a:t>
            </a:r>
            <a:r>
              <a:rPr lang="en-US" sz="1400" dirty="0" smtClean="0"/>
              <a:t>sustainability</a:t>
            </a:r>
            <a:endParaRPr lang="en-PH" sz="1400" dirty="0"/>
          </a:p>
        </p:txBody>
      </p:sp>
      <p:sp>
        <p:nvSpPr>
          <p:cNvPr id="5" name="Rectangle 4"/>
          <p:cNvSpPr/>
          <p:nvPr/>
        </p:nvSpPr>
        <p:spPr>
          <a:xfrm>
            <a:off x="524728" y="1433731"/>
            <a:ext cx="1918898" cy="129532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  <a:prstDash val="solid"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 sz="1400" b="1"/>
          </a:p>
        </p:txBody>
      </p:sp>
      <p:sp>
        <p:nvSpPr>
          <p:cNvPr id="6" name="TextBox 5"/>
          <p:cNvSpPr txBox="1"/>
          <p:nvPr/>
        </p:nvSpPr>
        <p:spPr>
          <a:xfrm>
            <a:off x="521499" y="1539719"/>
            <a:ext cx="1935149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PH" sz="1400" b="1" dirty="0" smtClean="0"/>
              <a:t>Raw </a:t>
            </a:r>
            <a:r>
              <a:rPr lang="en-PH" sz="1400" b="1" dirty="0"/>
              <a:t>M</a:t>
            </a:r>
            <a:r>
              <a:rPr lang="en-PH" sz="1400" b="1" dirty="0" smtClean="0"/>
              <a:t>aterials Supply ENTERPRISE </a:t>
            </a:r>
            <a:r>
              <a:rPr lang="en-PH" sz="1200" b="1" i="1" dirty="0" smtClean="0"/>
              <a:t>(Downstream/ Backward Linkage)</a:t>
            </a:r>
            <a:endParaRPr lang="en-PH" sz="1200" b="1" i="1" dirty="0"/>
          </a:p>
        </p:txBody>
      </p:sp>
      <p:sp>
        <p:nvSpPr>
          <p:cNvPr id="7" name="TextBox 6"/>
          <p:cNvSpPr txBox="1"/>
          <p:nvPr/>
        </p:nvSpPr>
        <p:spPr>
          <a:xfrm>
            <a:off x="779248" y="171932"/>
            <a:ext cx="7776169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PH" sz="2000" b="1" spc="-100" dirty="0" smtClean="0"/>
              <a:t>How ENTERPRISE and SUPPLY </a:t>
            </a:r>
            <a:r>
              <a:rPr lang="en-PH" sz="2000" b="1" spc="-100" dirty="0"/>
              <a:t>CHAIN </a:t>
            </a:r>
            <a:r>
              <a:rPr lang="en-PH" sz="2000" b="1" spc="-100" dirty="0" smtClean="0"/>
              <a:t>is Developed and Organized                                           </a:t>
            </a:r>
            <a:r>
              <a:rPr lang="en-PH" sz="1600" b="1" spc="-100" dirty="0" smtClean="0"/>
              <a:t>Ex. </a:t>
            </a:r>
            <a:r>
              <a:rPr lang="en-PH" sz="1600" b="1" u="sng" dirty="0" smtClean="0"/>
              <a:t>Pilot projects</a:t>
            </a:r>
            <a:r>
              <a:rPr lang="en-PH" sz="1600" b="1" dirty="0" smtClean="0"/>
              <a:t>: Banana Products Processing, Garments and Home Decors,                                                                Food Processing and Catering</a:t>
            </a:r>
            <a:endParaRPr lang="en-PH" sz="1600" b="1" dirty="0"/>
          </a:p>
        </p:txBody>
      </p:sp>
      <p:sp>
        <p:nvSpPr>
          <p:cNvPr id="8" name="Rectangle 7"/>
          <p:cNvSpPr/>
          <p:nvPr/>
        </p:nvSpPr>
        <p:spPr>
          <a:xfrm>
            <a:off x="3403867" y="1433731"/>
            <a:ext cx="2131951" cy="129532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 sz="1400" b="1"/>
          </a:p>
        </p:txBody>
      </p:sp>
      <p:sp>
        <p:nvSpPr>
          <p:cNvPr id="9" name="TextBox 8"/>
          <p:cNvSpPr txBox="1"/>
          <p:nvPr/>
        </p:nvSpPr>
        <p:spPr>
          <a:xfrm>
            <a:off x="3430597" y="1647182"/>
            <a:ext cx="203752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PH" sz="1400" b="1" dirty="0" smtClean="0"/>
              <a:t> Processing</a:t>
            </a:r>
            <a:r>
              <a:rPr lang="en-PH" sz="1400" b="1" dirty="0"/>
              <a:t>/ </a:t>
            </a:r>
            <a:r>
              <a:rPr lang="en-PH" sz="1400" b="1" dirty="0" smtClean="0"/>
              <a:t>Making/Manufacturing ENTERPRISE</a:t>
            </a:r>
            <a:endParaRPr lang="en-PH" sz="1400" b="1" dirty="0"/>
          </a:p>
        </p:txBody>
      </p:sp>
      <p:sp>
        <p:nvSpPr>
          <p:cNvPr id="10" name="Rectangle 9"/>
          <p:cNvSpPr/>
          <p:nvPr/>
        </p:nvSpPr>
        <p:spPr>
          <a:xfrm>
            <a:off x="6412768" y="1433731"/>
            <a:ext cx="2156777" cy="129532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 sz="1400" b="1"/>
          </a:p>
        </p:txBody>
      </p:sp>
      <p:sp>
        <p:nvSpPr>
          <p:cNvPr id="11" name="TextBox 10"/>
          <p:cNvSpPr txBox="1"/>
          <p:nvPr/>
        </p:nvSpPr>
        <p:spPr>
          <a:xfrm>
            <a:off x="6488630" y="1615332"/>
            <a:ext cx="19778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PH" sz="1400" b="1" dirty="0" smtClean="0"/>
              <a:t>Distribution/Marketing ENTRPRISE (</a:t>
            </a:r>
            <a:r>
              <a:rPr lang="en-PH" sz="1200" b="1" i="1" dirty="0" smtClean="0"/>
              <a:t>Upstream/Forward Linkage)</a:t>
            </a:r>
            <a:endParaRPr lang="en-PH" sz="1200" b="1" i="1" dirty="0"/>
          </a:p>
        </p:txBody>
      </p:sp>
      <p:sp>
        <p:nvSpPr>
          <p:cNvPr id="13" name="Right Arrow 12"/>
          <p:cNvSpPr/>
          <p:nvPr/>
        </p:nvSpPr>
        <p:spPr>
          <a:xfrm>
            <a:off x="5700928" y="1788506"/>
            <a:ext cx="626163" cy="585779"/>
          </a:xfrm>
          <a:prstGeom prst="right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 sz="1400"/>
          </a:p>
        </p:txBody>
      </p:sp>
      <p:sp>
        <p:nvSpPr>
          <p:cNvPr id="14" name="TextBox 13"/>
          <p:cNvSpPr txBox="1"/>
          <p:nvPr/>
        </p:nvSpPr>
        <p:spPr>
          <a:xfrm>
            <a:off x="535314" y="2880588"/>
            <a:ext cx="197788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400" b="1" i="1" dirty="0" smtClean="0"/>
              <a:t>Training Points: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PH" sz="1400" i="1" dirty="0" smtClean="0"/>
              <a:t>Kinds/requirements</a:t>
            </a:r>
            <a:endParaRPr lang="en-PH" sz="1400" i="1" dirty="0"/>
          </a:p>
          <a:p>
            <a:pPr marL="285750" indent="-285750">
              <a:buFont typeface="Arial" pitchFamily="34" charset="0"/>
              <a:buChar char="•"/>
            </a:pPr>
            <a:r>
              <a:rPr lang="en-PH" sz="1400" i="1" dirty="0" smtClean="0"/>
              <a:t>Sources/accessibility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PH" sz="1400" i="1" dirty="0" smtClean="0"/>
              <a:t>Quality/adaptability</a:t>
            </a:r>
            <a:endParaRPr lang="en-PH" sz="1400" i="1" dirty="0"/>
          </a:p>
          <a:p>
            <a:pPr marL="285750" indent="-285750">
              <a:buFont typeface="Arial" pitchFamily="34" charset="0"/>
              <a:buChar char="•"/>
            </a:pPr>
            <a:r>
              <a:rPr lang="en-PH" sz="1400" i="1" dirty="0" smtClean="0"/>
              <a:t>Quantity/volume</a:t>
            </a:r>
            <a:endParaRPr lang="en-PH" sz="1400" i="1" dirty="0"/>
          </a:p>
          <a:p>
            <a:pPr marL="285750" indent="-285750">
              <a:buFont typeface="Arial" pitchFamily="34" charset="0"/>
              <a:buChar char="•"/>
            </a:pPr>
            <a:r>
              <a:rPr lang="en-PH" sz="1400" i="1" dirty="0" smtClean="0"/>
              <a:t>Transport</a:t>
            </a:r>
            <a:endParaRPr lang="en-PH" sz="1400" i="1" dirty="0"/>
          </a:p>
          <a:p>
            <a:pPr marL="285750" indent="-285750">
              <a:buFont typeface="Arial" pitchFamily="34" charset="0"/>
              <a:buChar char="•"/>
            </a:pPr>
            <a:r>
              <a:rPr lang="en-PH" sz="1400" b="1" i="1" dirty="0"/>
              <a:t>Acquisition and selling price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326876" y="2872614"/>
            <a:ext cx="243508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Training Points: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400" dirty="0" smtClean="0"/>
              <a:t>Production processes </a:t>
            </a:r>
            <a:endParaRPr lang="en-US" sz="1400" dirty="0"/>
          </a:p>
          <a:p>
            <a:pPr marL="285750" indent="-285750">
              <a:buFont typeface="Arial" pitchFamily="34" charset="0"/>
              <a:buChar char="•"/>
            </a:pPr>
            <a:r>
              <a:rPr lang="en-US" sz="1400" dirty="0"/>
              <a:t>Designs and specifications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400" dirty="0" smtClean="0"/>
              <a:t>Products diversification</a:t>
            </a:r>
            <a:endParaRPr lang="en-US" sz="1400" dirty="0"/>
          </a:p>
          <a:p>
            <a:pPr marL="285750" indent="-285750">
              <a:buFont typeface="Arial" pitchFamily="34" charset="0"/>
              <a:buChar char="•"/>
            </a:pPr>
            <a:r>
              <a:rPr lang="en-US" sz="1400" dirty="0"/>
              <a:t>Quality </a:t>
            </a:r>
            <a:r>
              <a:rPr lang="en-US" sz="1400" dirty="0" smtClean="0"/>
              <a:t>control, safety etc.</a:t>
            </a:r>
            <a:endParaRPr lang="en-US" sz="1400" dirty="0"/>
          </a:p>
          <a:p>
            <a:pPr marL="285750" indent="-285750">
              <a:buFont typeface="Arial" pitchFamily="34" charset="0"/>
              <a:buChar char="•"/>
            </a:pPr>
            <a:r>
              <a:rPr lang="en-US" sz="1400" dirty="0"/>
              <a:t>Materials </a:t>
            </a:r>
            <a:r>
              <a:rPr lang="en-US" sz="1400" dirty="0" smtClean="0"/>
              <a:t> &amp; stock mgt.</a:t>
            </a:r>
            <a:endParaRPr lang="en-US" sz="1400" dirty="0"/>
          </a:p>
          <a:p>
            <a:pPr marL="285750" indent="-285750">
              <a:buFont typeface="Arial" pitchFamily="34" charset="0"/>
              <a:buChar char="•"/>
            </a:pPr>
            <a:r>
              <a:rPr lang="en-US" sz="1400" b="1" i="1" dirty="0"/>
              <a:t>Gate pricing formula/ forecasting</a:t>
            </a:r>
            <a:endParaRPr lang="en-PH" sz="1400" b="1" i="1" dirty="0"/>
          </a:p>
        </p:txBody>
      </p:sp>
      <p:sp>
        <p:nvSpPr>
          <p:cNvPr id="17" name="TextBox 16"/>
          <p:cNvSpPr txBox="1"/>
          <p:nvPr/>
        </p:nvSpPr>
        <p:spPr>
          <a:xfrm>
            <a:off x="6350111" y="2858100"/>
            <a:ext cx="229593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Training Points</a:t>
            </a:r>
            <a:r>
              <a:rPr lang="en-US" sz="1400" dirty="0" smtClean="0"/>
              <a:t>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400" dirty="0" smtClean="0"/>
              <a:t>Product </a:t>
            </a:r>
            <a:r>
              <a:rPr lang="en-US" sz="1400" dirty="0"/>
              <a:t>packaging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400" dirty="0"/>
              <a:t>Trade mark, branding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400" dirty="0"/>
              <a:t>Promotion, advertising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400" dirty="0"/>
              <a:t>Distribution, placement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400" dirty="0"/>
              <a:t>Point of </a:t>
            </a:r>
            <a:r>
              <a:rPr lang="en-US" sz="1400" dirty="0" smtClean="0"/>
              <a:t>sale, </a:t>
            </a:r>
            <a:r>
              <a:rPr lang="en-US" sz="1400" dirty="0"/>
              <a:t>selling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400" b="1" i="1" dirty="0"/>
              <a:t>Selling price formula/  forecasting</a:t>
            </a:r>
            <a:endParaRPr lang="en-PH" sz="1400" b="1" i="1" dirty="0"/>
          </a:p>
        </p:txBody>
      </p:sp>
      <p:sp>
        <p:nvSpPr>
          <p:cNvPr id="18" name="Left-Right Arrow 17"/>
          <p:cNvSpPr/>
          <p:nvPr/>
        </p:nvSpPr>
        <p:spPr>
          <a:xfrm>
            <a:off x="2513201" y="1823294"/>
            <a:ext cx="755378" cy="516203"/>
          </a:xfrm>
          <a:prstGeom prst="leftRightArrow">
            <a:avLst>
              <a:gd name="adj1" fmla="val 50000"/>
              <a:gd name="adj2" fmla="val 32671"/>
            </a:avLst>
          </a:prstGeom>
          <a:solidFill>
            <a:schemeClr val="bg1"/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 sz="1400"/>
          </a:p>
        </p:txBody>
      </p:sp>
    </p:spTree>
    <p:extLst>
      <p:ext uri="{BB962C8B-B14F-4D97-AF65-F5344CB8AC3E}">
        <p14:creationId xmlns:p14="http://schemas.microsoft.com/office/powerpoint/2010/main" val="914516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73749" y="4705687"/>
            <a:ext cx="7746009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400" b="1" dirty="0" smtClean="0"/>
              <a:t>Training points: Organizing </a:t>
            </a:r>
            <a:r>
              <a:rPr lang="en-US" sz="1400" b="1" dirty="0"/>
              <a:t>and managing the enterprise</a:t>
            </a:r>
          </a:p>
          <a:p>
            <a:pPr lvl="0"/>
            <a:endParaRPr lang="en-US" sz="1400" b="1" dirty="0"/>
          </a:p>
          <a:p>
            <a:pPr marL="257175" indent="-257175">
              <a:buFont typeface="+mj-lt"/>
              <a:buAutoNum type="arabicPeriod"/>
            </a:pPr>
            <a:r>
              <a:rPr lang="en-US" sz="1400" b="1" dirty="0"/>
              <a:t>Basic Officers: Managers, Treasurers/Cashiers, Auditors, Bookkeepers</a:t>
            </a:r>
          </a:p>
          <a:p>
            <a:pPr marL="257175" indent="-257175">
              <a:buFont typeface="+mj-lt"/>
              <a:buAutoNum type="arabicPeriod"/>
            </a:pPr>
            <a:r>
              <a:rPr lang="en-US" sz="1400" b="1" dirty="0"/>
              <a:t>Business Operation – Rental of </a:t>
            </a:r>
            <a:r>
              <a:rPr lang="en-US" sz="1400" b="1" dirty="0" smtClean="0"/>
              <a:t>equipment, land preparation services, savings </a:t>
            </a:r>
            <a:r>
              <a:rPr lang="en-US" sz="1400" b="1" dirty="0"/>
              <a:t>generation/ profit utilization, Investing savings, additional capital sourcing, return of capital/ payback period, </a:t>
            </a:r>
            <a:r>
              <a:rPr lang="en-US" sz="1400" b="1" dirty="0" smtClean="0"/>
              <a:t>Transition Enterprise Project </a:t>
            </a:r>
            <a:r>
              <a:rPr lang="en-US" sz="1400" b="1" dirty="0"/>
              <a:t>monitoring and evaluation - business operation, expansion, potential issues and problems for sustainability</a:t>
            </a:r>
            <a:endParaRPr lang="en-PH" sz="1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161481" y="489990"/>
            <a:ext cx="72332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PH" sz="2000" b="1" spc="-100" dirty="0" smtClean="0"/>
              <a:t>How COMMON FACILITY ENTERPRISE is Developed and Organized                           Ex. </a:t>
            </a:r>
            <a:r>
              <a:rPr lang="en-PH" sz="1600" b="1" u="sng" dirty="0" smtClean="0"/>
              <a:t>Pilot Project</a:t>
            </a:r>
            <a:r>
              <a:rPr lang="en-PH" sz="1600" b="1" dirty="0" smtClean="0"/>
              <a:t>: Rice and Corn Production - Land Preparation Equipment Services</a:t>
            </a:r>
            <a:endParaRPr lang="en-PH" sz="1600" b="1" dirty="0"/>
          </a:p>
        </p:txBody>
      </p:sp>
      <p:sp>
        <p:nvSpPr>
          <p:cNvPr id="2" name="Oval 1"/>
          <p:cNvSpPr/>
          <p:nvPr/>
        </p:nvSpPr>
        <p:spPr>
          <a:xfrm>
            <a:off x="1037230" y="1997127"/>
            <a:ext cx="2427159" cy="200868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28575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 sz="1350"/>
          </a:p>
        </p:txBody>
      </p:sp>
      <p:sp>
        <p:nvSpPr>
          <p:cNvPr id="3" name="TextBox 2"/>
          <p:cNvSpPr txBox="1"/>
          <p:nvPr/>
        </p:nvSpPr>
        <p:spPr>
          <a:xfrm>
            <a:off x="1197575" y="2585679"/>
            <a:ext cx="21522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PH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Farm Implement Rental and Land Preparation Service</a:t>
            </a:r>
            <a:endParaRPr lang="en-PH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607936" y="1687132"/>
            <a:ext cx="3075718" cy="79849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 sz="1350"/>
          </a:p>
        </p:txBody>
      </p:sp>
      <p:sp>
        <p:nvSpPr>
          <p:cNvPr id="20" name="Rectangle 19"/>
          <p:cNvSpPr/>
          <p:nvPr/>
        </p:nvSpPr>
        <p:spPr>
          <a:xfrm>
            <a:off x="4861386" y="1990279"/>
            <a:ext cx="3075718" cy="75537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 sz="1350"/>
          </a:p>
        </p:txBody>
      </p:sp>
      <p:sp>
        <p:nvSpPr>
          <p:cNvPr id="21" name="Rectangle 20"/>
          <p:cNvSpPr/>
          <p:nvPr/>
        </p:nvSpPr>
        <p:spPr>
          <a:xfrm>
            <a:off x="5244041" y="2303356"/>
            <a:ext cx="3075718" cy="106846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 sz="1350"/>
          </a:p>
        </p:txBody>
      </p:sp>
      <p:sp>
        <p:nvSpPr>
          <p:cNvPr id="22" name="Rectangle 21"/>
          <p:cNvSpPr/>
          <p:nvPr/>
        </p:nvSpPr>
        <p:spPr>
          <a:xfrm>
            <a:off x="5129744" y="3740331"/>
            <a:ext cx="3075718" cy="81080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 sz="1350"/>
          </a:p>
        </p:txBody>
      </p:sp>
      <p:sp>
        <p:nvSpPr>
          <p:cNvPr id="23" name="Rectangle 22"/>
          <p:cNvSpPr/>
          <p:nvPr/>
        </p:nvSpPr>
        <p:spPr>
          <a:xfrm>
            <a:off x="4836536" y="3197628"/>
            <a:ext cx="3075718" cy="90274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 sz="1350"/>
          </a:p>
        </p:txBody>
      </p:sp>
      <p:sp>
        <p:nvSpPr>
          <p:cNvPr id="24" name="Rectangle 23"/>
          <p:cNvSpPr/>
          <p:nvPr/>
        </p:nvSpPr>
        <p:spPr>
          <a:xfrm>
            <a:off x="4622845" y="2959687"/>
            <a:ext cx="3075718" cy="73703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 sz="1350"/>
          </a:p>
        </p:txBody>
      </p:sp>
      <p:sp>
        <p:nvSpPr>
          <p:cNvPr id="25" name="TextBox 24"/>
          <p:cNvSpPr txBox="1"/>
          <p:nvPr/>
        </p:nvSpPr>
        <p:spPr>
          <a:xfrm>
            <a:off x="5037977" y="2790958"/>
            <a:ext cx="3075718" cy="707886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  <a:scene3d>
            <a:camera prst="perspectiveRelaxedModerately"/>
            <a:lightRig rig="threePt" dir="t"/>
          </a:scene3d>
        </p:spPr>
        <p:txBody>
          <a:bodyPr wrap="square" rtlCol="0">
            <a:spAutoFit/>
          </a:bodyPr>
          <a:lstStyle/>
          <a:p>
            <a:pPr algn="ctr"/>
            <a:r>
              <a:rPr lang="en-PH" sz="2000" dirty="0"/>
              <a:t>Member Farmers/ </a:t>
            </a:r>
            <a:r>
              <a:rPr lang="en-PH" sz="2000" dirty="0" smtClean="0"/>
              <a:t>                             Other </a:t>
            </a:r>
            <a:r>
              <a:rPr lang="en-PH" sz="2000" dirty="0"/>
              <a:t>Farmers </a:t>
            </a:r>
          </a:p>
        </p:txBody>
      </p:sp>
      <p:sp>
        <p:nvSpPr>
          <p:cNvPr id="5" name="Right Arrow 4"/>
          <p:cNvSpPr/>
          <p:nvPr/>
        </p:nvSpPr>
        <p:spPr>
          <a:xfrm>
            <a:off x="3657600" y="2681253"/>
            <a:ext cx="798490" cy="753196"/>
          </a:xfrm>
          <a:prstGeom prst="rightArrow">
            <a:avLst/>
          </a:prstGeom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527783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Straight Connector 17"/>
          <p:cNvCxnSpPr/>
          <p:nvPr/>
        </p:nvCxnSpPr>
        <p:spPr>
          <a:xfrm>
            <a:off x="1046179" y="3428786"/>
            <a:ext cx="6200775" cy="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lowchart: Document 9"/>
          <p:cNvSpPr/>
          <p:nvPr/>
        </p:nvSpPr>
        <p:spPr>
          <a:xfrm flipV="1">
            <a:off x="4300889" y="2751691"/>
            <a:ext cx="2571605" cy="2133105"/>
          </a:xfrm>
          <a:prstGeom prst="flowChartDocumen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 sz="1400"/>
          </a:p>
        </p:txBody>
      </p:sp>
      <p:sp>
        <p:nvSpPr>
          <p:cNvPr id="7" name="Flowchart: Document 6"/>
          <p:cNvSpPr/>
          <p:nvPr/>
        </p:nvSpPr>
        <p:spPr>
          <a:xfrm flipV="1">
            <a:off x="1275889" y="2007339"/>
            <a:ext cx="2560320" cy="2661601"/>
          </a:xfrm>
          <a:prstGeom prst="flowChartDocumen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 sz="1350"/>
          </a:p>
        </p:txBody>
      </p:sp>
      <p:cxnSp>
        <p:nvCxnSpPr>
          <p:cNvPr id="14" name="Straight Connector 13"/>
          <p:cNvCxnSpPr>
            <a:stCxn id="8" idx="2"/>
            <a:endCxn id="6" idx="0"/>
          </p:cNvCxnSpPr>
          <p:nvPr/>
        </p:nvCxnSpPr>
        <p:spPr>
          <a:xfrm>
            <a:off x="4035114" y="2107942"/>
            <a:ext cx="0" cy="299632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2881291" y="1233590"/>
            <a:ext cx="2307647" cy="88024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 sz="1200" dirty="0"/>
          </a:p>
        </p:txBody>
      </p:sp>
      <p:sp>
        <p:nvSpPr>
          <p:cNvPr id="6" name="Oval 5"/>
          <p:cNvSpPr/>
          <p:nvPr/>
        </p:nvSpPr>
        <p:spPr>
          <a:xfrm>
            <a:off x="3291422" y="5104270"/>
            <a:ext cx="1487384" cy="1238003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 sz="1350"/>
          </a:p>
        </p:txBody>
      </p:sp>
      <p:sp>
        <p:nvSpPr>
          <p:cNvPr id="16" name="Oval 15"/>
          <p:cNvSpPr/>
          <p:nvPr/>
        </p:nvSpPr>
        <p:spPr>
          <a:xfrm>
            <a:off x="263276" y="5117010"/>
            <a:ext cx="1487384" cy="1238003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 sz="1350"/>
          </a:p>
        </p:txBody>
      </p:sp>
      <p:sp>
        <p:nvSpPr>
          <p:cNvPr id="17" name="Oval 16"/>
          <p:cNvSpPr/>
          <p:nvPr/>
        </p:nvSpPr>
        <p:spPr>
          <a:xfrm>
            <a:off x="6503262" y="5115529"/>
            <a:ext cx="1487384" cy="1238003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 sz="1350"/>
          </a:p>
        </p:txBody>
      </p:sp>
      <p:sp>
        <p:nvSpPr>
          <p:cNvPr id="8" name="TextBox 7"/>
          <p:cNvSpPr txBox="1"/>
          <p:nvPr/>
        </p:nvSpPr>
        <p:spPr>
          <a:xfrm>
            <a:off x="2877270" y="1276945"/>
            <a:ext cx="23156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PH" sz="1200" b="1" dirty="0"/>
              <a:t>MOTHER PEOPLE’S ORGANIZATION                                    (Single PO or Federation of Several POs)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7695" y="5269663"/>
            <a:ext cx="1188167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PH" sz="1350" b="1" dirty="0"/>
              <a:t>Group Enterprise  </a:t>
            </a:r>
            <a:r>
              <a:rPr lang="en-PH" sz="1200" b="1" i="1" dirty="0"/>
              <a:t>(RM supply/ production)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402661" y="5258337"/>
            <a:ext cx="126490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PH" sz="1350" b="1" dirty="0"/>
              <a:t>Group Enterprise </a:t>
            </a:r>
            <a:r>
              <a:rPr lang="en-PH" sz="1200" b="1" i="1" dirty="0"/>
              <a:t>(processing/ manufacturing)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714670" y="5250613"/>
            <a:ext cx="1220279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PH" sz="1350" b="1" dirty="0"/>
              <a:t>Group Enterprise (</a:t>
            </a:r>
            <a:r>
              <a:rPr lang="en-PH" sz="1200" b="1" i="1" dirty="0"/>
              <a:t>distribution/ marketing</a:t>
            </a:r>
          </a:p>
        </p:txBody>
      </p:sp>
      <p:cxnSp>
        <p:nvCxnSpPr>
          <p:cNvPr id="30" name="Straight Connector 29"/>
          <p:cNvCxnSpPr/>
          <p:nvPr/>
        </p:nvCxnSpPr>
        <p:spPr>
          <a:xfrm>
            <a:off x="1038185" y="3404189"/>
            <a:ext cx="6577" cy="168056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>
            <a:endCxn id="17" idx="0"/>
          </p:cNvCxnSpPr>
          <p:nvPr/>
        </p:nvCxnSpPr>
        <p:spPr>
          <a:xfrm>
            <a:off x="7246954" y="3428786"/>
            <a:ext cx="0" cy="1686743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110135" y="83762"/>
            <a:ext cx="249749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600" b="1" dirty="0" smtClean="0"/>
              <a:t>ORGANIZATIONAL RELATIONSHIPS BETWEEN MOTHER PO/PROPONENTS AND ENTERPRISE GROUPS</a:t>
            </a:r>
            <a:endParaRPr lang="en-PH" sz="1600" b="1" dirty="0"/>
          </a:p>
        </p:txBody>
      </p:sp>
      <p:sp>
        <p:nvSpPr>
          <p:cNvPr id="42" name="TextBox 41"/>
          <p:cNvSpPr txBox="1"/>
          <p:nvPr/>
        </p:nvSpPr>
        <p:spPr>
          <a:xfrm>
            <a:off x="1367815" y="2612438"/>
            <a:ext cx="2380385" cy="1954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100" b="1" dirty="0" smtClean="0"/>
              <a:t>Powers </a:t>
            </a:r>
            <a:r>
              <a:rPr lang="en-PH" sz="1100" b="1" dirty="0"/>
              <a:t>&amp; </a:t>
            </a:r>
            <a:r>
              <a:rPr lang="en-PH" sz="1100" b="1" dirty="0" smtClean="0"/>
              <a:t>responsibilities </a:t>
            </a:r>
            <a:r>
              <a:rPr lang="en-PH" sz="1100" b="1" dirty="0"/>
              <a:t>of POs</a:t>
            </a:r>
            <a:endParaRPr lang="en-PH" sz="1100" dirty="0"/>
          </a:p>
          <a:p>
            <a:pPr marL="171450" indent="-171450">
              <a:buFont typeface="+mj-lt"/>
              <a:buAutoNum type="arabicPeriod"/>
            </a:pPr>
            <a:r>
              <a:rPr lang="en-PH" sz="1000" dirty="0"/>
              <a:t>Implement training  based on contract</a:t>
            </a:r>
          </a:p>
          <a:p>
            <a:pPr marL="171450" indent="-171450">
              <a:buFont typeface="+mj-lt"/>
              <a:buAutoNum type="arabicPeriod"/>
            </a:pPr>
            <a:r>
              <a:rPr lang="en-PH" sz="1000" dirty="0"/>
              <a:t>Accept BDA-provided tools, equipment</a:t>
            </a:r>
          </a:p>
          <a:p>
            <a:pPr marL="171450" indent="-171450">
              <a:buFont typeface="+mj-lt"/>
              <a:buAutoNum type="arabicPeriod"/>
            </a:pPr>
            <a:r>
              <a:rPr lang="en-PH" sz="1000" dirty="0"/>
              <a:t>Assist </a:t>
            </a:r>
            <a:r>
              <a:rPr lang="en-PH" sz="1000" dirty="0" smtClean="0"/>
              <a:t>BDA, </a:t>
            </a:r>
            <a:r>
              <a:rPr lang="en-PH" sz="1000" dirty="0"/>
              <a:t>partners </a:t>
            </a:r>
            <a:r>
              <a:rPr lang="en-PH" sz="1000" dirty="0" smtClean="0"/>
              <a:t>in monitoring</a:t>
            </a:r>
            <a:endParaRPr lang="en-PH" sz="1000" dirty="0"/>
          </a:p>
          <a:p>
            <a:pPr marL="171450" indent="-171450">
              <a:buFont typeface="+mj-lt"/>
              <a:buAutoNum type="arabicPeriod"/>
            </a:pPr>
            <a:r>
              <a:rPr lang="en-PH" sz="1000" b="1" i="1" dirty="0"/>
              <a:t>After the training period work with BDA in establishing long-term organizational and business relationships with each enterprise group including product and business registration</a:t>
            </a:r>
          </a:p>
          <a:p>
            <a:pPr marL="171450" indent="-171450">
              <a:buFont typeface="+mj-lt"/>
              <a:buAutoNum type="arabicPeriod"/>
            </a:pPr>
            <a:r>
              <a:rPr lang="en-PH" sz="1000" b="1" i="1" dirty="0"/>
              <a:t>Help strengthen the supply chain economic environment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4336514" y="3188536"/>
            <a:ext cx="253598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000" b="1" dirty="0"/>
              <a:t>Responsibilities of Enterprise Groups</a:t>
            </a:r>
            <a:endParaRPr lang="en-PH" sz="1000" dirty="0"/>
          </a:p>
          <a:p>
            <a:pPr marL="171450" indent="-171450">
              <a:buFont typeface="+mj-lt"/>
              <a:buAutoNum type="arabicPeriod"/>
            </a:pPr>
            <a:r>
              <a:rPr lang="en-PH" sz="1000" dirty="0"/>
              <a:t>Undergo the training program</a:t>
            </a:r>
          </a:p>
          <a:p>
            <a:pPr marL="171450" indent="-171450">
              <a:buFont typeface="+mj-lt"/>
              <a:buAutoNum type="arabicPeriod"/>
            </a:pPr>
            <a:r>
              <a:rPr lang="en-PH" sz="1000" dirty="0"/>
              <a:t>Organize their enterprise, select officers</a:t>
            </a:r>
          </a:p>
          <a:p>
            <a:pPr marL="171450" indent="-171450">
              <a:buFont typeface="+mj-lt"/>
              <a:buAutoNum type="arabicPeriod"/>
            </a:pPr>
            <a:r>
              <a:rPr lang="en-PH" sz="1000" b="1" i="1" dirty="0"/>
              <a:t>Work with the mother PO and BDA in establishing post-training organizational and business relationships</a:t>
            </a:r>
          </a:p>
          <a:p>
            <a:pPr marL="171450" indent="-171450">
              <a:buFont typeface="+mj-lt"/>
              <a:buAutoNum type="arabicPeriod"/>
            </a:pPr>
            <a:r>
              <a:rPr lang="en-PH" sz="1000" b="1" i="1" dirty="0"/>
              <a:t>Build its own capital base for expansion and sustainability</a:t>
            </a:r>
          </a:p>
          <a:p>
            <a:pPr marL="171450" indent="-171450">
              <a:buFont typeface="+mj-lt"/>
              <a:buAutoNum type="arabicPeriod"/>
            </a:pPr>
            <a:r>
              <a:rPr lang="en-PH" sz="1000" b="1" i="1" dirty="0"/>
              <a:t>Help strengthen the supply chain economic environment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710199" y="164007"/>
            <a:ext cx="3268685" cy="2092881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PH" sz="1000" b="1" dirty="0" smtClean="0"/>
              <a:t>Post-training organizational </a:t>
            </a:r>
            <a:r>
              <a:rPr lang="en-PH" sz="1000" b="1" dirty="0"/>
              <a:t>and business </a:t>
            </a:r>
            <a:r>
              <a:rPr lang="en-PH" sz="1000" b="1" dirty="0" smtClean="0"/>
              <a:t>relationships:</a:t>
            </a:r>
            <a:endParaRPr lang="en-PH" sz="1000" dirty="0"/>
          </a:p>
          <a:p>
            <a:pPr marL="171450" indent="-171450">
              <a:buFont typeface="+mj-lt"/>
              <a:buAutoNum type="arabicPeriod"/>
            </a:pPr>
            <a:r>
              <a:rPr lang="en-PH" sz="1000" dirty="0"/>
              <a:t>The MPO will retain ownership of BDA-provided tools and equipment and other assets acquired from PLEDGE</a:t>
            </a:r>
          </a:p>
          <a:p>
            <a:pPr marL="171450" indent="-171450">
              <a:buFont typeface="+mj-lt"/>
              <a:buAutoNum type="arabicPeriod"/>
            </a:pPr>
            <a:r>
              <a:rPr lang="en-PH" sz="1000" dirty="0"/>
              <a:t>The MPO will take charge of the overall supervision and management audit of the enterprise groups</a:t>
            </a:r>
          </a:p>
          <a:p>
            <a:pPr marL="171450" indent="-171450">
              <a:buFont typeface="+mj-lt"/>
              <a:buAutoNum type="arabicPeriod"/>
            </a:pPr>
            <a:r>
              <a:rPr lang="en-PH" sz="1000" dirty="0"/>
              <a:t>Both the MPO and the enterprise groups will continue working on expansion and sustainability and linking with formal markets, technologies including appropriate financing programs</a:t>
            </a:r>
          </a:p>
          <a:p>
            <a:pPr marL="171450" indent="-171450">
              <a:buFont typeface="+mj-lt"/>
              <a:buAutoNum type="arabicPeriod"/>
            </a:pPr>
            <a:r>
              <a:rPr lang="en-PH" sz="1000" dirty="0"/>
              <a:t>Both parties will develop profit and loss sharing policies including mechanisms for grievance redress, environmental safeguards, gender issues and values transformation</a:t>
            </a:r>
          </a:p>
        </p:txBody>
      </p:sp>
    </p:spTree>
    <p:extLst>
      <p:ext uri="{BB962C8B-B14F-4D97-AF65-F5344CB8AC3E}">
        <p14:creationId xmlns:p14="http://schemas.microsoft.com/office/powerpoint/2010/main" val="3096595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33908" y="2265122"/>
            <a:ext cx="75437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PH" sz="3200" b="1" spc="-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CAPACITY BUILDING PROGRAM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885424" y="2137889"/>
            <a:ext cx="7543799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833908" y="3066198"/>
            <a:ext cx="7543799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6405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08508" y="2265122"/>
            <a:ext cx="754379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PH" sz="3200" b="1" spc="-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PROJECT DESIGN, OBJECTIVES                            AND TARGETS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885424" y="2137889"/>
            <a:ext cx="7543799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833908" y="3370998"/>
            <a:ext cx="7543799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394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 bwMode="auto">
          <a:xfrm>
            <a:off x="396026" y="1625563"/>
            <a:ext cx="4343400" cy="411480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innerShdw blurRad="63500" dist="50800" dir="8100000">
              <a:prstClr val="black">
                <a:alpha val="50000"/>
              </a:prstClr>
            </a:innerShd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PH" smtClean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21" name="Rounded Rectangle 20"/>
          <p:cNvSpPr/>
          <p:nvPr/>
        </p:nvSpPr>
        <p:spPr bwMode="auto">
          <a:xfrm>
            <a:off x="4271749" y="1625563"/>
            <a:ext cx="4524521" cy="41148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innerShdw blurRad="63500" dist="50800" dir="18900000">
              <a:prstClr val="black">
                <a:alpha val="50000"/>
              </a:prstClr>
            </a:innerShd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PH" dirty="0" smtClean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43945" y="2310085"/>
            <a:ext cx="188031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LED Program </a:t>
            </a:r>
            <a:r>
              <a:rPr lang="en-PH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  <a:r>
              <a:rPr lang="en-PH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ntervention </a:t>
            </a:r>
            <a:r>
              <a:rPr lang="en-PH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lang="en-PH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lone is not </a:t>
            </a:r>
            <a:r>
              <a:rPr lang="en-PH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</a:t>
            </a:r>
            <a:r>
              <a:rPr lang="en-PH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nough to improve people’s lives  or develop their communities</a:t>
            </a:r>
            <a:endParaRPr lang="en-PH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413679" y="2261218"/>
            <a:ext cx="202251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PH" sz="2000" b="1" dirty="0" smtClean="0"/>
              <a:t>LED Program to be effective must be accompanied by simple, practical, less bureaucratic, and user-friendly delivery system</a:t>
            </a:r>
            <a:endParaRPr lang="en-PH" sz="2000" b="1" dirty="0"/>
          </a:p>
        </p:txBody>
      </p:sp>
      <p:sp>
        <p:nvSpPr>
          <p:cNvPr id="5" name="Oval 4"/>
          <p:cNvSpPr/>
          <p:nvPr/>
        </p:nvSpPr>
        <p:spPr bwMode="auto">
          <a:xfrm>
            <a:off x="2567726" y="1990464"/>
            <a:ext cx="3691406" cy="3296991"/>
          </a:xfrm>
          <a:prstGeom prst="ellipse">
            <a:avLst/>
          </a:prstGeom>
          <a:solidFill>
            <a:schemeClr val="bg1"/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PH" smtClean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748030" y="2590530"/>
            <a:ext cx="326157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PH" b="1" dirty="0" smtClean="0"/>
              <a:t>AND TO MAKE THIS WORK:                   we must  develop Tools,  Systems, Guidelines  and Strategies for implementation and management and build the capacity of implementing agencies to use them</a:t>
            </a:r>
            <a:endParaRPr lang="en-PH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764401" y="432500"/>
            <a:ext cx="58112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PH" sz="2400" b="1" spc="-100" dirty="0" smtClean="0"/>
              <a:t>STRATEGIC PRINCIPLES ON DEVELOPMENT AND                                       CAPACITY BUILDING</a:t>
            </a:r>
            <a:endParaRPr lang="en-PH" sz="2400" b="1" spc="-100" dirty="0"/>
          </a:p>
        </p:txBody>
      </p:sp>
    </p:spTree>
    <p:extLst>
      <p:ext uri="{BB962C8B-B14F-4D97-AF65-F5344CB8AC3E}">
        <p14:creationId xmlns:p14="http://schemas.microsoft.com/office/powerpoint/2010/main" val="3771035011"/>
      </p:ext>
    </p:extLst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2928" y="192494"/>
            <a:ext cx="369040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CAPACITY BUILDING METHODOLOGY: PARTICIPATORY ACTION RESEARCH AND DEVELOPMENT</a:t>
            </a:r>
            <a:endParaRPr lang="en-PH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1644918" y="1325903"/>
            <a:ext cx="5852096" cy="4705086"/>
          </a:xfrm>
          <a:prstGeom prst="ellipse">
            <a:avLst/>
          </a:prstGeom>
          <a:gradFill>
            <a:gsLst>
              <a:gs pos="0">
                <a:schemeClr val="bg1"/>
              </a:gs>
              <a:gs pos="100000">
                <a:schemeClr val="accent5">
                  <a:lumMod val="40000"/>
                  <a:lumOff val="60000"/>
                </a:schemeClr>
              </a:gs>
            </a:gsLst>
            <a:path path="circle">
              <a:fillToRect l="50000" t="50000" r="50000" b="50000"/>
            </a:path>
          </a:gradFill>
          <a:ln w="12700">
            <a:solidFill>
              <a:srgbClr val="0000CC"/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6" name="TextBox 5"/>
          <p:cNvSpPr txBox="1"/>
          <p:nvPr/>
        </p:nvSpPr>
        <p:spPr>
          <a:xfrm>
            <a:off x="3650635" y="1084113"/>
            <a:ext cx="1933746" cy="523220"/>
          </a:xfrm>
          <a:prstGeom prst="rect">
            <a:avLst/>
          </a:prstGeom>
          <a:solidFill>
            <a:schemeClr val="bg1"/>
          </a:solidFill>
          <a:ln w="1905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 anchor="ctr">
            <a:spAutoFit/>
          </a:bodyPr>
          <a:lstStyle/>
          <a:p>
            <a:pPr algn="ctr"/>
            <a:r>
              <a:rPr lang="en-PH" sz="1400" b="1" dirty="0" smtClean="0"/>
              <a:t>Tools, Methodology &amp; Systems Drafting</a:t>
            </a:r>
            <a:endParaRPr lang="en-PH" sz="1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6738206" y="2797150"/>
            <a:ext cx="1280146" cy="523220"/>
          </a:xfrm>
          <a:prstGeom prst="rect">
            <a:avLst/>
          </a:prstGeom>
          <a:solidFill>
            <a:schemeClr val="bg1"/>
          </a:solidFill>
          <a:ln w="1905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en-PH" sz="1400" b="1" dirty="0" smtClean="0"/>
              <a:t>Consultation Workshops</a:t>
            </a:r>
            <a:endParaRPr lang="en-PH" sz="14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6569842" y="4401389"/>
            <a:ext cx="1371585" cy="523220"/>
          </a:xfrm>
          <a:prstGeom prst="rect">
            <a:avLst/>
          </a:prstGeom>
          <a:solidFill>
            <a:schemeClr val="bg1"/>
          </a:solidFill>
          <a:ln w="1905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en-PH" sz="1400" b="1" dirty="0" smtClean="0"/>
              <a:t>Pilot Testing- Field Validation</a:t>
            </a:r>
            <a:endParaRPr lang="en-PH" sz="14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3964769" y="5615490"/>
            <a:ext cx="1280146" cy="954107"/>
          </a:xfrm>
          <a:prstGeom prst="rect">
            <a:avLst/>
          </a:prstGeom>
          <a:solidFill>
            <a:schemeClr val="bg1"/>
          </a:solidFill>
          <a:ln w="1905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en-PH" sz="1400" b="1" dirty="0" smtClean="0"/>
              <a:t>Reflection:        </a:t>
            </a:r>
            <a:r>
              <a:rPr lang="en-PH" sz="1400" b="1" dirty="0"/>
              <a:t>Changes, improvement, </a:t>
            </a:r>
            <a:r>
              <a:rPr lang="en-PH" sz="1400" b="1" dirty="0" smtClean="0"/>
              <a:t>Adaptation         </a:t>
            </a:r>
            <a:endParaRPr lang="en-PH" sz="14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1160427" y="4359579"/>
            <a:ext cx="1371585" cy="523220"/>
          </a:xfrm>
          <a:prstGeom prst="rect">
            <a:avLst/>
          </a:prstGeom>
          <a:solidFill>
            <a:schemeClr val="bg1"/>
          </a:solidFill>
          <a:ln w="1905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en-PH" sz="1400" b="1" dirty="0" smtClean="0"/>
              <a:t>Re-application, Final utilization</a:t>
            </a:r>
            <a:endParaRPr lang="en-PH" sz="14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932508" y="2756206"/>
            <a:ext cx="1645902" cy="523220"/>
          </a:xfrm>
          <a:prstGeom prst="rect">
            <a:avLst/>
          </a:prstGeom>
          <a:solidFill>
            <a:schemeClr val="bg1"/>
          </a:solidFill>
          <a:ln w="1905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en-PH" sz="1400" b="1" dirty="0" smtClean="0"/>
              <a:t>Institutionalization, Project Utilization</a:t>
            </a:r>
            <a:endParaRPr lang="en-PH" sz="1400" b="1" dirty="0"/>
          </a:p>
        </p:txBody>
      </p:sp>
      <p:sp>
        <p:nvSpPr>
          <p:cNvPr id="12" name="Rounded Rectangle 11"/>
          <p:cNvSpPr/>
          <p:nvPr/>
        </p:nvSpPr>
        <p:spPr>
          <a:xfrm>
            <a:off x="3568746" y="2989148"/>
            <a:ext cx="2072192" cy="1419540"/>
          </a:xfrm>
          <a:prstGeom prst="roundRect">
            <a:avLst>
              <a:gd name="adj" fmla="val 6687"/>
            </a:avLst>
          </a:prstGeom>
          <a:solidFill>
            <a:schemeClr val="bg2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 sz="2000"/>
          </a:p>
        </p:txBody>
      </p:sp>
      <p:sp>
        <p:nvSpPr>
          <p:cNvPr id="13" name="TextBox 12"/>
          <p:cNvSpPr txBox="1"/>
          <p:nvPr/>
        </p:nvSpPr>
        <p:spPr>
          <a:xfrm>
            <a:off x="3670491" y="3066939"/>
            <a:ext cx="1920219" cy="12926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PH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Project Staff                                </a:t>
            </a:r>
            <a:r>
              <a:rPr lang="en-PH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PH" sz="1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CMO, RMs, CEDOs, BOD)                       </a:t>
            </a:r>
            <a:r>
              <a:rPr lang="en-PH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Partners                                           </a:t>
            </a:r>
            <a:r>
              <a:rPr lang="en-PH" sz="1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(LGU-MTT, BLGU, Service Providers</a:t>
            </a:r>
            <a:r>
              <a:rPr lang="en-PH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ctr"/>
            <a:r>
              <a:rPr lang="en-PH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Target Groups                              </a:t>
            </a:r>
            <a:r>
              <a:rPr lang="en-PH" sz="1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(POs, CBOs)</a:t>
            </a:r>
            <a:endParaRPr lang="en-PH" sz="1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>
            <a:off x="7012523" y="2389718"/>
            <a:ext cx="228597" cy="361286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>
            <a:off x="7299075" y="4025589"/>
            <a:ext cx="182878" cy="361286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>
            <a:off x="5301192" y="5856157"/>
            <a:ext cx="457195" cy="133135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 flipV="1">
            <a:off x="2105106" y="4935683"/>
            <a:ext cx="274316" cy="365754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5" idx="2"/>
          </p:cNvCxnSpPr>
          <p:nvPr/>
        </p:nvCxnSpPr>
        <p:spPr>
          <a:xfrm flipV="1">
            <a:off x="1644918" y="3313840"/>
            <a:ext cx="45719" cy="364606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Arc 18"/>
          <p:cNvSpPr/>
          <p:nvPr/>
        </p:nvSpPr>
        <p:spPr>
          <a:xfrm rot="19144034">
            <a:off x="2337614" y="2465766"/>
            <a:ext cx="1665554" cy="1764425"/>
          </a:xfrm>
          <a:prstGeom prst="arc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cxnSp>
        <p:nvCxnSpPr>
          <p:cNvPr id="20" name="Straight Arrow Connector 19"/>
          <p:cNvCxnSpPr/>
          <p:nvPr/>
        </p:nvCxnSpPr>
        <p:spPr>
          <a:xfrm>
            <a:off x="3794310" y="2804599"/>
            <a:ext cx="182878" cy="176173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 bwMode="auto">
          <a:xfrm flipV="1">
            <a:off x="4617508" y="1766157"/>
            <a:ext cx="8050" cy="1126529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0070C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2" name="TextBox 21"/>
          <p:cNvSpPr txBox="1"/>
          <p:nvPr/>
        </p:nvSpPr>
        <p:spPr>
          <a:xfrm>
            <a:off x="3976821" y="2012128"/>
            <a:ext cx="1295390" cy="523220"/>
          </a:xfrm>
          <a:prstGeom prst="rect">
            <a:avLst/>
          </a:prstGeom>
          <a:solidFill>
            <a:schemeClr val="bg1"/>
          </a:solidFill>
          <a:ln w="1905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PH" sz="1400" b="1" i="1" dirty="0" smtClean="0"/>
              <a:t>Continuous Improvement</a:t>
            </a:r>
            <a:endParaRPr lang="en-PH" sz="1400" b="1" i="1" dirty="0"/>
          </a:p>
        </p:txBody>
      </p:sp>
    </p:spTree>
    <p:extLst>
      <p:ext uri="{BB962C8B-B14F-4D97-AF65-F5344CB8AC3E}">
        <p14:creationId xmlns:p14="http://schemas.microsoft.com/office/powerpoint/2010/main" val="1735380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066200"/>
              </p:ext>
            </p:extLst>
          </p:nvPr>
        </p:nvGraphicFramePr>
        <p:xfrm>
          <a:off x="889000" y="664408"/>
          <a:ext cx="7086600" cy="511296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46100"/>
                <a:gridCol w="2536600"/>
                <a:gridCol w="3368900"/>
                <a:gridCol w="635000"/>
              </a:tblGrid>
              <a:tr h="32184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PH" sz="1100" b="1" dirty="0">
                          <a:effectLst/>
                        </a:rPr>
                        <a:t>Steps</a:t>
                      </a:r>
                      <a:endParaRPr lang="en-PH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80" marR="36880" marT="7002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PH" sz="1100" b="1" dirty="0">
                          <a:effectLst/>
                        </a:rPr>
                        <a:t>Group of Activities</a:t>
                      </a:r>
                      <a:endParaRPr lang="en-PH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80" marR="36880" marT="7002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PH" sz="1100" b="1" dirty="0">
                          <a:effectLst/>
                        </a:rPr>
                        <a:t>Tools</a:t>
                      </a:r>
                      <a:endParaRPr lang="en-PH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80" marR="36880" marT="7002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PH" sz="1100" b="1">
                          <a:effectLst/>
                        </a:rPr>
                        <a:t>No of Days</a:t>
                      </a:r>
                      <a:endParaRPr lang="en-PH" sz="11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80" marR="36880" marT="7002" marB="0"/>
                </a:tc>
              </a:tr>
              <a:tr h="69422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PH" sz="1000" b="1" dirty="0">
                          <a:effectLst/>
                        </a:rPr>
                        <a:t>1</a:t>
                      </a:r>
                      <a:endParaRPr lang="en-PH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80" marR="36880" marT="7002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PH" sz="1000" b="1" dirty="0">
                          <a:effectLst/>
                        </a:rPr>
                        <a:t>Local partners mobilization (LGU, BGU, POLCOM, PO) courtesy calls, orientation and MTT re-activation, target group mobilization </a:t>
                      </a:r>
                      <a:endParaRPr lang="en-PH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80" marR="36880" marT="7002" marB="0"/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228600" algn="l"/>
                          <a:tab pos="457200" algn="l"/>
                        </a:tabLst>
                      </a:pPr>
                      <a:r>
                        <a:rPr lang="en-PH" sz="1000" b="1">
                          <a:effectLst/>
                        </a:rPr>
                        <a:t>How to prepare project site profile</a:t>
                      </a: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228600" algn="l"/>
                          <a:tab pos="457200" algn="l"/>
                        </a:tabLst>
                      </a:pPr>
                      <a:r>
                        <a:rPr lang="en-PH" sz="1000" b="1">
                          <a:effectLst/>
                        </a:rPr>
                        <a:t>How to prepare PO profile</a:t>
                      </a:r>
                      <a:endParaRPr lang="en-PH" sz="1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80" marR="36880" marT="7002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PH" sz="1000" b="1">
                          <a:effectLst/>
                        </a:rPr>
                        <a:t>14</a:t>
                      </a:r>
                      <a:endParaRPr lang="en-PH" sz="1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80" marR="36880" marT="7002" marB="0"/>
                </a:tc>
              </a:tr>
              <a:tr h="97929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PH" sz="1000" b="1">
                          <a:effectLst/>
                        </a:rPr>
                        <a:t>2</a:t>
                      </a:r>
                      <a:endParaRPr lang="en-PH" sz="1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80" marR="36880" marT="7002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PH" sz="1000" b="1" dirty="0">
                          <a:effectLst/>
                        </a:rPr>
                        <a:t>Community enterprise planning, project designing, project validation</a:t>
                      </a:r>
                      <a:endParaRPr lang="en-PH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80" marR="36880" marT="7002" marB="0"/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228600" algn="l"/>
                          <a:tab pos="457200" algn="l"/>
                        </a:tabLst>
                      </a:pPr>
                      <a:r>
                        <a:rPr lang="en-PH" sz="1000" b="1" dirty="0">
                          <a:effectLst/>
                        </a:rPr>
                        <a:t>How to facilitate CDD community-based enterprise planning</a:t>
                      </a: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228600" algn="l"/>
                          <a:tab pos="457200" algn="l"/>
                        </a:tabLst>
                      </a:pPr>
                      <a:r>
                        <a:rPr lang="en-PH" sz="1000" b="1" dirty="0">
                          <a:effectLst/>
                        </a:rPr>
                        <a:t>How to facilitate enterprise planning for WB-IE </a:t>
                      </a: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228600" algn="l"/>
                          <a:tab pos="457200" algn="l"/>
                        </a:tabLst>
                      </a:pPr>
                      <a:r>
                        <a:rPr lang="en-PH" sz="1000" b="1" dirty="0">
                          <a:effectLst/>
                        </a:rPr>
                        <a:t>How to conduct training and development analysis for community-based enterprise</a:t>
                      </a:r>
                      <a:endParaRPr lang="en-PH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80" marR="36880" marT="7002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PH" sz="1000" b="1">
                          <a:effectLst/>
                        </a:rPr>
                        <a:t>4</a:t>
                      </a:r>
                      <a:endParaRPr lang="en-PH" sz="1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80" marR="36880" marT="7002" marB="0"/>
                </a:tc>
              </a:tr>
              <a:tr h="35925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PH" sz="1000" b="1">
                          <a:effectLst/>
                        </a:rPr>
                        <a:t>3</a:t>
                      </a:r>
                      <a:endParaRPr lang="en-PH" sz="1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80" marR="36880" marT="7002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PH" sz="1000" b="1" dirty="0">
                          <a:effectLst/>
                        </a:rPr>
                        <a:t>PO organization and government registration/ renewal </a:t>
                      </a:r>
                      <a:endParaRPr lang="en-PH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80" marR="36880" marT="7002" marB="0"/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Font typeface="+mj-lt"/>
                        <a:buAutoNum type="arabicPeriod"/>
                        <a:tabLst>
                          <a:tab pos="228600" algn="l"/>
                          <a:tab pos="457200" algn="l"/>
                        </a:tabLst>
                      </a:pPr>
                      <a:r>
                        <a:rPr lang="en-PH" sz="1000" b="1" dirty="0">
                          <a:effectLst/>
                        </a:rPr>
                        <a:t>Memorandum of Agreement between and among POs</a:t>
                      </a:r>
                      <a:endParaRPr lang="en-PH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80" marR="36880" marT="7002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PH" sz="1000" b="1">
                          <a:effectLst/>
                        </a:rPr>
                        <a:t>18</a:t>
                      </a:r>
                      <a:endParaRPr lang="en-PH" sz="1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80" marR="36880" marT="7002" marB="0"/>
                </a:tc>
              </a:tr>
              <a:tr h="73587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PH" sz="1000" b="1">
                          <a:effectLst/>
                        </a:rPr>
                        <a:t>4</a:t>
                      </a:r>
                      <a:endParaRPr lang="en-PH" sz="1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80" marR="36880" marT="7002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PH" sz="1000" b="1">
                          <a:effectLst/>
                        </a:rPr>
                        <a:t>Project proposal Preparation, service provider/ trainers selection, preparation, canvassing of training inputs </a:t>
                      </a:r>
                      <a:endParaRPr lang="en-PH" sz="1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80" marR="36880" marT="7002" marB="0"/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228600" algn="l"/>
                          <a:tab pos="457200" algn="l"/>
                        </a:tabLst>
                      </a:pPr>
                      <a:r>
                        <a:rPr lang="en-PH" sz="1050" b="1" dirty="0">
                          <a:solidFill>
                            <a:srgbClr val="FF0000"/>
                          </a:solidFill>
                          <a:effectLst/>
                        </a:rPr>
                        <a:t>Type A- Project Proposal to establish community-based enterprise or CBE</a:t>
                      </a: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228600" algn="l"/>
                          <a:tab pos="457200" algn="l"/>
                        </a:tabLst>
                      </a:pPr>
                      <a:r>
                        <a:rPr lang="en-PH" sz="1050" b="1" dirty="0">
                          <a:solidFill>
                            <a:srgbClr val="FF0000"/>
                          </a:solidFill>
                          <a:effectLst/>
                        </a:rPr>
                        <a:t>Type B- Project Proposal to establish common facility </a:t>
                      </a:r>
                      <a:r>
                        <a:rPr lang="en-PH" sz="1000" b="1" dirty="0">
                          <a:effectLst/>
                        </a:rPr>
                        <a:t>enterprise or CFE</a:t>
                      </a:r>
                      <a:endParaRPr lang="en-PH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80" marR="36880" marT="7002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PH" sz="1000" b="1">
                          <a:effectLst/>
                        </a:rPr>
                        <a:t>45</a:t>
                      </a:r>
                      <a:endParaRPr lang="en-PH" sz="1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80" marR="36880" marT="7002" marB="0"/>
                </a:tc>
              </a:tr>
              <a:tr h="38013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PH" sz="1000" b="1">
                          <a:effectLst/>
                        </a:rPr>
                        <a:t>5</a:t>
                      </a:r>
                      <a:endParaRPr lang="en-PH" sz="1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80" marR="36880" marT="7002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PH" sz="1000" b="1">
                          <a:effectLst/>
                        </a:rPr>
                        <a:t>Project Proposal Presentation to BDA RMO, MTT, partners </a:t>
                      </a:r>
                      <a:endParaRPr lang="en-PH" sz="1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80" marR="36880" marT="7002" marB="0"/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Font typeface="+mj-lt"/>
                        <a:buAutoNum type="arabicPeriod"/>
                        <a:tabLst>
                          <a:tab pos="228600" algn="l"/>
                          <a:tab pos="457200" algn="l"/>
                        </a:tabLst>
                      </a:pPr>
                      <a:r>
                        <a:rPr lang="en-PH" sz="1000" b="1" dirty="0">
                          <a:effectLst/>
                        </a:rPr>
                        <a:t>Assessment guide for project proposals</a:t>
                      </a:r>
                      <a:endParaRPr lang="en-PH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80" marR="36880" marT="7002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PH" sz="1000" b="1">
                          <a:effectLst/>
                        </a:rPr>
                        <a:t>7</a:t>
                      </a:r>
                      <a:endParaRPr lang="en-PH" sz="1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80" marR="36880" marT="7002" marB="0"/>
                </a:tc>
              </a:tr>
              <a:tr h="117904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PH" sz="1000" b="1">
                          <a:effectLst/>
                        </a:rPr>
                        <a:t>6</a:t>
                      </a:r>
                      <a:endParaRPr lang="en-PH" sz="1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80" marR="36880" marT="7002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PH" sz="1000" b="1">
                          <a:effectLst/>
                        </a:rPr>
                        <a:t>Assessment, approval of project proposal and signing of service contract</a:t>
                      </a:r>
                      <a:endParaRPr lang="en-PH" sz="1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80" marR="36880" marT="7002" marB="0"/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228600" algn="l"/>
                          <a:tab pos="457200" algn="l"/>
                        </a:tabLst>
                      </a:pPr>
                      <a:r>
                        <a:rPr lang="en-PH" sz="1100" b="1" dirty="0">
                          <a:solidFill>
                            <a:srgbClr val="FF0000"/>
                          </a:solidFill>
                          <a:effectLst/>
                        </a:rPr>
                        <a:t>Service Contract for Type A projects (CBE)</a:t>
                      </a: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228600" algn="l"/>
                        </a:tabLst>
                      </a:pPr>
                      <a:r>
                        <a:rPr lang="en-GB" sz="1100" b="1" dirty="0">
                          <a:solidFill>
                            <a:srgbClr val="FF0000"/>
                          </a:solidFill>
                          <a:effectLst/>
                        </a:rPr>
                        <a:t>Service Contract for Type B projects (CFE)</a:t>
                      </a:r>
                      <a:endParaRPr lang="en-PH" sz="1100" b="1" dirty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228600" algn="l"/>
                          <a:tab pos="457200" algn="l"/>
                        </a:tabLst>
                      </a:pPr>
                      <a:r>
                        <a:rPr lang="en-PH" sz="1000" b="1" dirty="0">
                          <a:effectLst/>
                        </a:rPr>
                        <a:t>Direct Development Assistance Agreement for Type A projects (CBE)</a:t>
                      </a: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228600" algn="l"/>
                          <a:tab pos="457200" algn="l"/>
                        </a:tabLst>
                      </a:pPr>
                      <a:r>
                        <a:rPr lang="en-GB" sz="1000" b="1" dirty="0">
                          <a:effectLst/>
                        </a:rPr>
                        <a:t>Direct Development Assistance Agreement for Type B  projects (CFE)</a:t>
                      </a:r>
                      <a:endParaRPr lang="en-PH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80" marR="36880" marT="7002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PH" sz="1000" b="1" dirty="0">
                          <a:effectLst/>
                        </a:rPr>
                        <a:t>31</a:t>
                      </a:r>
                      <a:endParaRPr lang="en-PH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80" marR="36880" marT="7002" marB="0"/>
                </a:tc>
              </a:tr>
              <a:tr h="36878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PH" sz="1100" b="1">
                          <a:effectLst/>
                        </a:rPr>
                        <a:t> </a:t>
                      </a:r>
                      <a:endParaRPr lang="en-PH" sz="11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80" marR="36880" marT="7002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PH" sz="1100" b="1" dirty="0">
                        <a:effectLst/>
                        <a:latin typeface="Calibri"/>
                      </a:endParaRPr>
                    </a:p>
                  </a:txBody>
                  <a:tcPr marL="36880" marR="36880" marT="7002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PH" sz="1100" b="1" dirty="0">
                          <a:effectLst/>
                        </a:rPr>
                        <a:t> </a:t>
                      </a:r>
                      <a:r>
                        <a:rPr lang="en-PH" sz="1100" b="1" dirty="0" smtClean="0">
                          <a:effectLst/>
                        </a:rPr>
                        <a:t>13 </a:t>
                      </a:r>
                      <a:r>
                        <a:rPr lang="en-PH" sz="1100" b="1" dirty="0">
                          <a:effectLst/>
                        </a:rPr>
                        <a:t>Tools developed, being utilized</a:t>
                      </a:r>
                      <a:endParaRPr lang="en-PH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80" marR="36880" marT="7002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PH" sz="1100" b="1" dirty="0">
                          <a:effectLst/>
                        </a:rPr>
                        <a:t>122                                  (4 Mos.)</a:t>
                      </a:r>
                      <a:endParaRPr lang="en-PH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880" marR="36880" marT="7002" marB="0"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25500" y="228600"/>
            <a:ext cx="1879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600" b="1" dirty="0" smtClean="0"/>
              <a:t>Planning Stage</a:t>
            </a:r>
            <a:endParaRPr lang="en-PH" sz="16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825500" y="5943600"/>
            <a:ext cx="71501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b="1" i="1" dirty="0"/>
              <a:t>Other </a:t>
            </a:r>
            <a:r>
              <a:rPr lang="en-GB" sz="1100" b="1" i="1" dirty="0" smtClean="0"/>
              <a:t>CBED-LED </a:t>
            </a:r>
            <a:r>
              <a:rPr lang="en-GB" sz="1100" b="1" i="1" dirty="0"/>
              <a:t>Planning Tools </a:t>
            </a:r>
            <a:r>
              <a:rPr lang="en-GB" sz="1100" b="1" i="1" dirty="0" smtClean="0"/>
              <a:t>Developed</a:t>
            </a:r>
            <a:r>
              <a:rPr lang="en-GB" sz="1100" b="1" i="1" dirty="0"/>
              <a:t> </a:t>
            </a:r>
            <a:endParaRPr lang="en-PH" sz="1100" dirty="0"/>
          </a:p>
          <a:p>
            <a:pPr lvl="0"/>
            <a:r>
              <a:rPr lang="en-GB" sz="1100" dirty="0"/>
              <a:t>How to conduct Jobs Opportunities Study  </a:t>
            </a:r>
            <a:r>
              <a:rPr lang="en-GB" sz="1100" i="1" dirty="0"/>
              <a:t>(pilot tested, placement on-going</a:t>
            </a:r>
            <a:r>
              <a:rPr lang="en-GB" sz="1100" dirty="0"/>
              <a:t>)</a:t>
            </a:r>
            <a:endParaRPr lang="en-PH" sz="1100" dirty="0"/>
          </a:p>
          <a:p>
            <a:pPr lvl="0"/>
            <a:r>
              <a:rPr lang="en-GB" sz="1100" dirty="0"/>
              <a:t>How to conduct study peripheral enterprises of anchor firms and industries </a:t>
            </a:r>
            <a:r>
              <a:rPr lang="en-GB" sz="1100" i="1" dirty="0"/>
              <a:t>(not yet piloted)</a:t>
            </a:r>
            <a:endParaRPr lang="en-PH" sz="1100" dirty="0"/>
          </a:p>
          <a:p>
            <a:pPr lvl="0"/>
            <a:r>
              <a:rPr lang="en-GB" sz="1100" dirty="0"/>
              <a:t>How to conduct study to enhance viability of informal business operators </a:t>
            </a:r>
            <a:r>
              <a:rPr lang="en-GB" sz="1100" i="1" dirty="0"/>
              <a:t>(not yet piloted</a:t>
            </a:r>
            <a:r>
              <a:rPr lang="en-GB" sz="1100" i="1" dirty="0" smtClean="0"/>
              <a:t>)</a:t>
            </a:r>
            <a:endParaRPr lang="en-PH" sz="1100" dirty="0"/>
          </a:p>
        </p:txBody>
      </p:sp>
    </p:spTree>
    <p:extLst>
      <p:ext uri="{BB962C8B-B14F-4D97-AF65-F5344CB8AC3E}">
        <p14:creationId xmlns:p14="http://schemas.microsoft.com/office/powerpoint/2010/main" val="2844396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0366677"/>
              </p:ext>
            </p:extLst>
          </p:nvPr>
        </p:nvGraphicFramePr>
        <p:xfrm>
          <a:off x="825500" y="749299"/>
          <a:ext cx="7340600" cy="5836679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419100"/>
                <a:gridCol w="3035300"/>
                <a:gridCol w="3263900"/>
                <a:gridCol w="622300"/>
              </a:tblGrid>
              <a:tr h="30804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 b="1" dirty="0">
                          <a:effectLst/>
                        </a:rPr>
                        <a:t>Steps</a:t>
                      </a:r>
                      <a:endParaRPr lang="en-PH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117" marR="27117" marT="6071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PH" sz="1000" b="1">
                          <a:effectLst/>
                        </a:rPr>
                        <a:t>Group of Activities</a:t>
                      </a:r>
                      <a:endParaRPr lang="en-PH" sz="1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117" marR="27117" marT="6071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PH" sz="1000" b="1">
                          <a:effectLst/>
                        </a:rPr>
                        <a:t>Tools</a:t>
                      </a:r>
                      <a:endParaRPr lang="en-PH" sz="1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117" marR="27117" marT="6071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PH" sz="1000" b="1" dirty="0">
                          <a:effectLst/>
                        </a:rPr>
                        <a:t>No of Days</a:t>
                      </a:r>
                      <a:endParaRPr lang="en-PH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117" marR="27117" marT="6071" marB="0"/>
                </a:tc>
              </a:tr>
              <a:tr h="62131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1000" b="1" dirty="0">
                          <a:effectLst/>
                        </a:rPr>
                        <a:t>1</a:t>
                      </a:r>
                      <a:endParaRPr lang="en-PH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117" marR="27117" marT="6071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1000" b="1" dirty="0">
                          <a:effectLst/>
                        </a:rPr>
                        <a:t>Submission/ processing and release of request for the 1</a:t>
                      </a:r>
                      <a:r>
                        <a:rPr lang="en-GB" sz="1000" b="1" baseline="30000" dirty="0">
                          <a:effectLst/>
                        </a:rPr>
                        <a:t>st</a:t>
                      </a:r>
                      <a:r>
                        <a:rPr lang="en-GB" sz="1000" b="1" dirty="0">
                          <a:effectLst/>
                        </a:rPr>
                        <a:t> Tranche of financial assistance/contract price, cheque clearing </a:t>
                      </a:r>
                      <a:endParaRPr lang="en-PH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117" marR="27117" marT="6071" marB="0"/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228600" algn="l"/>
                          <a:tab pos="457200" algn="l"/>
                        </a:tabLst>
                      </a:pPr>
                      <a:r>
                        <a:rPr lang="en-GB" sz="1100" b="1" dirty="0">
                          <a:solidFill>
                            <a:srgbClr val="FF0000"/>
                          </a:solidFill>
                          <a:effectLst/>
                        </a:rPr>
                        <a:t>Request for Tranche Payments</a:t>
                      </a:r>
                      <a:endParaRPr lang="en-PH" sz="1100" b="1" dirty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228600" algn="l"/>
                          <a:tab pos="457200" algn="l"/>
                        </a:tabLst>
                      </a:pPr>
                      <a:r>
                        <a:rPr lang="en-GB" sz="1000" b="1" dirty="0">
                          <a:effectLst/>
                        </a:rPr>
                        <a:t>Certificate of inspection of training/ enterprise venue</a:t>
                      </a:r>
                      <a:endParaRPr lang="en-PH" sz="1000" b="1" dirty="0">
                        <a:effectLst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228600" algn="l"/>
                          <a:tab pos="457200" algn="l"/>
                        </a:tabLst>
                      </a:pPr>
                      <a:r>
                        <a:rPr lang="en-GB" sz="1000" b="1" dirty="0">
                          <a:effectLst/>
                        </a:rPr>
                        <a:t>List of recommended trainees</a:t>
                      </a:r>
                      <a:endParaRPr lang="en-PH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117" marR="27117" marT="6071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1000" b="1">
                          <a:effectLst/>
                        </a:rPr>
                        <a:t> </a:t>
                      </a:r>
                      <a:endParaRPr lang="en-PH" sz="1000" b="1">
                        <a:effectLst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1000" b="1">
                          <a:effectLst/>
                        </a:rPr>
                        <a:t>30</a:t>
                      </a:r>
                      <a:endParaRPr lang="en-PH" sz="1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117" marR="27117" marT="6071" marB="0"/>
                </a:tc>
              </a:tr>
              <a:tr h="55757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1000" b="1">
                          <a:effectLst/>
                        </a:rPr>
                        <a:t>2</a:t>
                      </a:r>
                      <a:endParaRPr lang="en-PH" sz="1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117" marR="27117" marT="6071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1000" b="1">
                          <a:effectLst/>
                        </a:rPr>
                        <a:t>Appointment of Skills Trainer, preparation of training materials, procurement of training inputs delivery, preparation of training venue, inspection of procured items </a:t>
                      </a:r>
                      <a:endParaRPr lang="en-PH" sz="1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117" marR="27117" marT="6071" marB="0"/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228600" algn="l"/>
                          <a:tab pos="457200" algn="l"/>
                        </a:tabLst>
                      </a:pPr>
                      <a:r>
                        <a:rPr lang="en-GB" sz="1000" b="1">
                          <a:effectLst/>
                        </a:rPr>
                        <a:t>Letter of Appointment of Trainers</a:t>
                      </a:r>
                      <a:endParaRPr lang="en-PH" sz="1000" b="1">
                        <a:effectLst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228600" algn="l"/>
                          <a:tab pos="457200" algn="l"/>
                        </a:tabLst>
                      </a:pPr>
                      <a:r>
                        <a:rPr lang="en-GB" sz="1000" b="1">
                          <a:effectLst/>
                        </a:rPr>
                        <a:t>How to prepare skills training outline and syllabus</a:t>
                      </a:r>
                      <a:endParaRPr lang="en-PH" sz="1000" b="1">
                        <a:effectLst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1000" b="1">
                          <a:effectLst/>
                        </a:rPr>
                        <a:t> </a:t>
                      </a:r>
                      <a:endParaRPr lang="en-PH" sz="1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117" marR="27117" marT="6071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1000" b="1">
                          <a:effectLst/>
                        </a:rPr>
                        <a:t>21</a:t>
                      </a:r>
                      <a:endParaRPr lang="en-PH" sz="1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117" marR="27117" marT="6071" marB="0"/>
                </a:tc>
              </a:tr>
              <a:tr h="83356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1000" b="1">
                          <a:effectLst/>
                        </a:rPr>
                        <a:t>3</a:t>
                      </a:r>
                      <a:endParaRPr lang="en-PH" sz="1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117" marR="27117" marT="6071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1000" b="1" dirty="0">
                          <a:effectLst/>
                        </a:rPr>
                        <a:t>Liquidation of 1</a:t>
                      </a:r>
                      <a:r>
                        <a:rPr lang="en-GB" sz="1000" b="1" baseline="30000" dirty="0">
                          <a:effectLst/>
                        </a:rPr>
                        <a:t>st</a:t>
                      </a:r>
                      <a:r>
                        <a:rPr lang="en-GB" sz="1000" b="1" dirty="0">
                          <a:effectLst/>
                        </a:rPr>
                        <a:t> tranche of payment, request for 2</a:t>
                      </a:r>
                      <a:r>
                        <a:rPr lang="en-GB" sz="1000" b="1" baseline="30000" dirty="0">
                          <a:effectLst/>
                        </a:rPr>
                        <a:t>nd</a:t>
                      </a:r>
                      <a:r>
                        <a:rPr lang="en-GB" sz="1000" b="1" dirty="0">
                          <a:effectLst/>
                        </a:rPr>
                        <a:t> tranche, processing and approval, release of check, clearing </a:t>
                      </a:r>
                      <a:endParaRPr lang="en-PH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117" marR="27117" marT="6071" marB="0"/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228600" algn="l"/>
                          <a:tab pos="457200" algn="l"/>
                        </a:tabLst>
                      </a:pPr>
                      <a:r>
                        <a:rPr lang="en-GB" sz="1000" b="1" dirty="0">
                          <a:effectLst/>
                        </a:rPr>
                        <a:t>Certificate of Inspection of purchased tools, equipment and training supplies</a:t>
                      </a:r>
                      <a:endParaRPr lang="en-PH" sz="1000" b="1" dirty="0">
                        <a:effectLst/>
                      </a:endParaRPr>
                    </a:p>
                    <a:p>
                      <a:pPr marL="22860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 b="1" dirty="0">
                          <a:effectLst/>
                        </a:rPr>
                        <a:t>(Other required procurement documents for liquidation is part of the financial support management)</a:t>
                      </a:r>
                      <a:endParaRPr lang="en-PH" sz="1000" b="1" dirty="0">
                        <a:effectLst/>
                      </a:endParaRPr>
                    </a:p>
                    <a:p>
                      <a:pPr marL="45720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 b="1" dirty="0">
                          <a:effectLst/>
                        </a:rPr>
                        <a:t> </a:t>
                      </a:r>
                      <a:endParaRPr lang="en-PH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117" marR="27117" marT="6071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1000" b="1">
                          <a:effectLst/>
                        </a:rPr>
                        <a:t>21</a:t>
                      </a:r>
                      <a:endParaRPr lang="en-PH" sz="1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117" marR="27117" marT="6071" marB="0"/>
                </a:tc>
              </a:tr>
              <a:tr h="35302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1000" b="1">
                          <a:effectLst/>
                        </a:rPr>
                        <a:t>4</a:t>
                      </a:r>
                      <a:endParaRPr lang="en-PH" sz="1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117" marR="27117" marT="6071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1000" b="1">
                          <a:effectLst/>
                        </a:rPr>
                        <a:t>Implementation of approved skills training program </a:t>
                      </a:r>
                      <a:endParaRPr lang="en-PH" sz="1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117" marR="27117" marT="6071" marB="0"/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228600" algn="l"/>
                          <a:tab pos="457200" algn="l"/>
                        </a:tabLst>
                      </a:pPr>
                      <a:r>
                        <a:rPr lang="en-GB" sz="1000" b="1" dirty="0">
                          <a:effectLst/>
                        </a:rPr>
                        <a:t>How to apply basic training techniques</a:t>
                      </a:r>
                      <a:endParaRPr lang="en-PH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117" marR="27117" marT="6071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1000" b="1">
                          <a:effectLst/>
                        </a:rPr>
                        <a:t>21</a:t>
                      </a:r>
                      <a:endParaRPr lang="en-PH" sz="1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117" marR="27117" marT="6071" marB="0"/>
                </a:tc>
              </a:tr>
              <a:tr h="100545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1000" b="1">
                          <a:effectLst/>
                        </a:rPr>
                        <a:t>5</a:t>
                      </a:r>
                      <a:endParaRPr lang="en-PH" sz="1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117" marR="27117" marT="6071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1000" b="1">
                          <a:effectLst/>
                        </a:rPr>
                        <a:t>Enterprise development training, supply chain development, implementation of transition enterprise project, training in values transformation, environmental safeguards, grievance management gender issues, organizational development </a:t>
                      </a:r>
                      <a:endParaRPr lang="en-PH" sz="1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117" marR="27117" marT="6071" marB="0"/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228600" algn="l"/>
                          <a:tab pos="457200" algn="l"/>
                        </a:tabLst>
                      </a:pPr>
                      <a:r>
                        <a:rPr lang="en-GB" sz="1000" b="1" dirty="0">
                          <a:effectLst/>
                        </a:rPr>
                        <a:t>A-TEP for manufacturing/ processing enterprise</a:t>
                      </a:r>
                      <a:endParaRPr lang="en-PH" sz="1000" b="1" dirty="0">
                        <a:effectLst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PH" sz="1000" b="1" dirty="0">
                          <a:effectLst/>
                        </a:rPr>
                        <a:t>       </a:t>
                      </a:r>
                      <a:r>
                        <a:rPr lang="en-PH" sz="1000" b="1" dirty="0" smtClean="0">
                          <a:effectLst/>
                        </a:rPr>
                        <a:t>    </a:t>
                      </a:r>
                      <a:r>
                        <a:rPr lang="en-PH" sz="1000" b="1" dirty="0">
                          <a:effectLst/>
                        </a:rPr>
                        <a:t>B-</a:t>
                      </a:r>
                      <a:r>
                        <a:rPr lang="en-GB" sz="1000" b="1" dirty="0">
                          <a:effectLst/>
                        </a:rPr>
                        <a:t>TEP for Marketing enterprise</a:t>
                      </a:r>
                      <a:endParaRPr lang="en-PH" sz="1000" b="1" dirty="0">
                        <a:effectLst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57200" algn="l"/>
                        </a:tabLst>
                      </a:pPr>
                      <a:r>
                        <a:rPr lang="en-GB" sz="1000" b="1" dirty="0">
                          <a:effectLst/>
                        </a:rPr>
                        <a:t>        </a:t>
                      </a:r>
                      <a:r>
                        <a:rPr lang="en-GB" sz="1000" b="1" dirty="0" smtClean="0">
                          <a:effectLst/>
                        </a:rPr>
                        <a:t>   C-TEP </a:t>
                      </a:r>
                      <a:r>
                        <a:rPr lang="en-GB" sz="1000" b="1" dirty="0">
                          <a:effectLst/>
                        </a:rPr>
                        <a:t>for Service enterprise</a:t>
                      </a:r>
                      <a:endParaRPr lang="en-PH" sz="1000" b="1" dirty="0">
                        <a:effectLst/>
                      </a:endParaRPr>
                    </a:p>
                    <a:p>
                      <a:pPr marL="91440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000" b="1" dirty="0">
                          <a:effectLst/>
                        </a:rPr>
                        <a:t> </a:t>
                      </a:r>
                      <a:endParaRPr lang="en-PH" sz="1000" b="1" dirty="0">
                        <a:effectLst/>
                      </a:endParaRPr>
                    </a:p>
                    <a:p>
                      <a:pPr marL="0" marR="0" lvl="0" indent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28600" algn="l"/>
                        </a:tabLst>
                      </a:pPr>
                      <a:r>
                        <a:rPr lang="en-GB" sz="1000" b="1" dirty="0" smtClean="0">
                          <a:effectLst/>
                        </a:rPr>
                        <a:t>2.        Business </a:t>
                      </a:r>
                      <a:r>
                        <a:rPr lang="en-GB" sz="1000" b="1" dirty="0">
                          <a:effectLst/>
                        </a:rPr>
                        <a:t>records</a:t>
                      </a:r>
                      <a:endParaRPr lang="en-PH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117" marR="27117" marT="6071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1000" b="1">
                          <a:effectLst/>
                        </a:rPr>
                        <a:t>45</a:t>
                      </a:r>
                      <a:endParaRPr lang="en-PH" sz="1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117" marR="27117" marT="6071" marB="0"/>
                </a:tc>
              </a:tr>
              <a:tr h="67460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1000" b="1">
                          <a:effectLst/>
                        </a:rPr>
                        <a:t>6</a:t>
                      </a:r>
                      <a:endParaRPr lang="en-PH" sz="1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117" marR="27117" marT="6071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1000" b="1">
                          <a:effectLst/>
                        </a:rPr>
                        <a:t>Liquidation of 2</a:t>
                      </a:r>
                      <a:r>
                        <a:rPr lang="en-GB" sz="1000" b="1" baseline="30000">
                          <a:effectLst/>
                        </a:rPr>
                        <a:t>nd</a:t>
                      </a:r>
                      <a:r>
                        <a:rPr lang="en-GB" sz="1000" b="1">
                          <a:effectLst/>
                        </a:rPr>
                        <a:t> tranche, submission of final reports, processing and release of 3</a:t>
                      </a:r>
                      <a:r>
                        <a:rPr lang="en-GB" sz="1000" b="1" baseline="30000">
                          <a:effectLst/>
                        </a:rPr>
                        <a:t>rd</a:t>
                      </a:r>
                      <a:r>
                        <a:rPr lang="en-GB" sz="1000" b="1">
                          <a:effectLst/>
                        </a:rPr>
                        <a:t> Tranche of financial assistance/contract price, end of contract </a:t>
                      </a:r>
                      <a:endParaRPr lang="en-PH" sz="1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117" marR="27117" marT="6071" marB="0"/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228600" algn="l"/>
                          <a:tab pos="457200" algn="l"/>
                        </a:tabLst>
                      </a:pPr>
                      <a:r>
                        <a:rPr lang="en-GB" sz="1000" b="1" dirty="0">
                          <a:effectLst/>
                        </a:rPr>
                        <a:t>Training Application forms</a:t>
                      </a:r>
                      <a:endParaRPr lang="en-PH" sz="1000" b="1" dirty="0">
                        <a:effectLst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228600" algn="l"/>
                          <a:tab pos="457200" algn="l"/>
                        </a:tabLst>
                      </a:pPr>
                      <a:r>
                        <a:rPr lang="en-GB" sz="1000" b="1" dirty="0">
                          <a:effectLst/>
                        </a:rPr>
                        <a:t>Enrolment report</a:t>
                      </a:r>
                      <a:endParaRPr lang="en-PH" sz="1000" b="1" dirty="0">
                        <a:effectLst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228600" algn="l"/>
                          <a:tab pos="457200" algn="l"/>
                        </a:tabLst>
                      </a:pPr>
                      <a:r>
                        <a:rPr lang="en-GB" sz="1000" b="1" dirty="0">
                          <a:effectLst/>
                        </a:rPr>
                        <a:t>Graduation report</a:t>
                      </a:r>
                      <a:endParaRPr lang="en-PH" sz="1000" b="1" dirty="0">
                        <a:effectLst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228600" algn="l"/>
                          <a:tab pos="457200" algn="l"/>
                        </a:tabLst>
                      </a:pPr>
                      <a:r>
                        <a:rPr lang="en-GB" sz="1000" b="1" dirty="0">
                          <a:effectLst/>
                        </a:rPr>
                        <a:t>End of Training Report</a:t>
                      </a:r>
                      <a:endParaRPr lang="en-PH" sz="1000" b="1" dirty="0">
                        <a:effectLst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228600" algn="l"/>
                          <a:tab pos="457200" algn="l"/>
                        </a:tabLst>
                      </a:pPr>
                      <a:r>
                        <a:rPr lang="en-GB" sz="1100" b="1" dirty="0">
                          <a:solidFill>
                            <a:srgbClr val="FF0000"/>
                          </a:solidFill>
                          <a:effectLst/>
                        </a:rPr>
                        <a:t>Budget balance utilization plan</a:t>
                      </a:r>
                      <a:endParaRPr lang="en-PH" sz="11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117" marR="27117" marT="6071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1000" b="1">
                          <a:effectLst/>
                        </a:rPr>
                        <a:t>14</a:t>
                      </a:r>
                      <a:endParaRPr lang="en-PH" sz="1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117" marR="27117" marT="6071" marB="0"/>
                </a:tc>
              </a:tr>
              <a:tr h="65432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1000" b="1">
                          <a:effectLst/>
                        </a:rPr>
                        <a:t>7</a:t>
                      </a:r>
                      <a:endParaRPr lang="en-PH" sz="1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117" marR="27117" marT="6071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1000" b="1">
                          <a:effectLst/>
                        </a:rPr>
                        <a:t>Monitoring and Evaluation</a:t>
                      </a:r>
                      <a:endParaRPr lang="en-PH" sz="1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117" marR="27117" marT="6071" marB="0"/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228600" algn="l"/>
                        </a:tabLst>
                      </a:pPr>
                      <a:r>
                        <a:rPr lang="en-PH" sz="1000" b="1" dirty="0">
                          <a:effectLst/>
                        </a:rPr>
                        <a:t>Monitoring </a:t>
                      </a:r>
                      <a:r>
                        <a:rPr lang="en-PH" sz="1000" b="1" dirty="0" smtClean="0">
                          <a:effectLst/>
                        </a:rPr>
                        <a:t>evaluation </a:t>
                      </a:r>
                      <a:r>
                        <a:rPr lang="en-PH" sz="1000" b="1" dirty="0">
                          <a:effectLst/>
                        </a:rPr>
                        <a:t>data gathering system </a:t>
                      </a:r>
                      <a:r>
                        <a:rPr lang="en-PH" sz="1000" b="1" dirty="0" smtClean="0">
                          <a:effectLst/>
                        </a:rPr>
                        <a:t>forms </a:t>
                      </a:r>
                      <a:endParaRPr lang="en-PH" sz="1000" b="1" dirty="0">
                        <a:effectLst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228600" algn="l"/>
                          <a:tab pos="457200" algn="l"/>
                        </a:tabLst>
                      </a:pPr>
                      <a:r>
                        <a:rPr lang="en-PH" sz="1000" b="1" dirty="0">
                          <a:effectLst/>
                        </a:rPr>
                        <a:t>How to conduct TEP evaluation and provide small business </a:t>
                      </a:r>
                      <a:r>
                        <a:rPr lang="en-PH" sz="1000" b="1" dirty="0" smtClean="0">
                          <a:effectLst/>
                        </a:rPr>
                        <a:t>advisory</a:t>
                      </a:r>
                      <a:r>
                        <a:rPr lang="en-GB" sz="1000" b="1" dirty="0">
                          <a:effectLst/>
                        </a:rPr>
                        <a:t> </a:t>
                      </a:r>
                      <a:endParaRPr lang="en-PH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117" marR="27117" marT="6071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1000" b="1" dirty="0">
                          <a:effectLst/>
                        </a:rPr>
                        <a:t> </a:t>
                      </a:r>
                      <a:endParaRPr lang="en-PH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117" marR="27117" marT="6071" marB="0"/>
                </a:tc>
              </a:tr>
              <a:tr h="30804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1000" b="1">
                          <a:effectLst/>
                        </a:rPr>
                        <a:t> </a:t>
                      </a:r>
                      <a:endParaRPr lang="en-PH" sz="1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117" marR="27117" marT="6071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PH" sz="1000" b="1">
                        <a:effectLst/>
                        <a:latin typeface="Calibri"/>
                      </a:endParaRPr>
                    </a:p>
                  </a:txBody>
                  <a:tcPr marL="27117" marR="27117" marT="6071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1000" b="1">
                          <a:effectLst/>
                        </a:rPr>
                        <a:t>16 Tools developed</a:t>
                      </a:r>
                      <a:endParaRPr lang="en-PH" sz="1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117" marR="27117" marT="6071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GB" sz="1000" b="1" dirty="0">
                          <a:effectLst/>
                        </a:rPr>
                        <a:t>152                    (5 Mos.)</a:t>
                      </a:r>
                      <a:endParaRPr lang="en-PH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117" marR="27117" marT="6071" marB="0"/>
                </a:tc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682875" y="18256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23900" y="317500"/>
            <a:ext cx="4343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600" b="1" dirty="0" smtClean="0"/>
              <a:t>Implementation Stage</a:t>
            </a:r>
            <a:endParaRPr lang="en-PH" sz="1600" b="1" dirty="0"/>
          </a:p>
        </p:txBody>
      </p:sp>
    </p:spTree>
    <p:extLst>
      <p:ext uri="{BB962C8B-B14F-4D97-AF65-F5344CB8AC3E}">
        <p14:creationId xmlns:p14="http://schemas.microsoft.com/office/powerpoint/2010/main" val="2844396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06286" y="1596571"/>
            <a:ext cx="651691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PH" sz="60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  <a:t>THANK YOU</a:t>
            </a:r>
          </a:p>
          <a:p>
            <a:pPr algn="ctr"/>
            <a:r>
              <a:rPr lang="en-PH" sz="6000" b="1" dirty="0" smtClean="0">
                <a:latin typeface="Tempus Sans ITC" pitchFamily="82" charset="0"/>
              </a:rPr>
              <a:t>SHUKRAN</a:t>
            </a:r>
            <a:endParaRPr lang="en-PH" sz="6000" b="1" dirty="0">
              <a:latin typeface="Tempus Sans ITC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8248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1170087"/>
            <a:ext cx="8077200" cy="53553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PH" dirty="0">
                <a:latin typeface="Arial"/>
                <a:cs typeface="+mn-cs"/>
              </a:rPr>
              <a:t>Nature of Project		: </a:t>
            </a:r>
            <a:r>
              <a:rPr lang="en-PH" dirty="0" smtClean="0">
                <a:latin typeface="Arial"/>
                <a:cs typeface="+mn-cs"/>
              </a:rPr>
              <a:t>Institutional </a:t>
            </a:r>
            <a:r>
              <a:rPr lang="en-PH" dirty="0">
                <a:latin typeface="Arial"/>
                <a:cs typeface="+mn-cs"/>
              </a:rPr>
              <a:t>Development </a:t>
            </a:r>
            <a:r>
              <a:rPr lang="en-PH" dirty="0" smtClean="0">
                <a:latin typeface="Arial"/>
                <a:cs typeface="+mn-cs"/>
              </a:rPr>
              <a:t>and </a:t>
            </a:r>
            <a:r>
              <a:rPr lang="en-PH" dirty="0">
                <a:latin typeface="Arial"/>
                <a:cs typeface="+mn-cs"/>
              </a:rPr>
              <a:t>Capacity 				  </a:t>
            </a:r>
            <a:r>
              <a:rPr lang="en-PH" dirty="0" smtClean="0">
                <a:latin typeface="Arial"/>
                <a:cs typeface="+mn-cs"/>
              </a:rPr>
              <a:t>Building of BDA, LGUs and Communities</a:t>
            </a:r>
            <a:endParaRPr lang="en-PH" dirty="0">
              <a:latin typeface="Arial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PH" dirty="0">
              <a:latin typeface="Arial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PH" dirty="0" smtClean="0">
                <a:latin typeface="Arial"/>
                <a:cs typeface="+mn-cs"/>
              </a:rPr>
              <a:t>Major </a:t>
            </a:r>
            <a:r>
              <a:rPr lang="en-PH" dirty="0">
                <a:latin typeface="Arial"/>
                <a:cs typeface="+mn-cs"/>
              </a:rPr>
              <a:t>Activities		: Development of Systems, Tools </a:t>
            </a:r>
            <a:r>
              <a:rPr lang="en-PH" dirty="0" smtClean="0">
                <a:latin typeface="Arial"/>
                <a:cs typeface="+mn-cs"/>
              </a:rPr>
              <a:t>and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PH" dirty="0" smtClean="0">
                <a:latin typeface="Arial"/>
                <a:cs typeface="+mn-cs"/>
              </a:rPr>
              <a:t>			  Methodologies for Enlightened Governance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PH" dirty="0">
                <a:latin typeface="Arial"/>
                <a:cs typeface="+mn-cs"/>
              </a:rPr>
              <a:t>			  and Grassroots Empowerment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PH" dirty="0">
              <a:latin typeface="Arial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PH" dirty="0">
                <a:latin typeface="Arial"/>
                <a:cs typeface="+mn-cs"/>
              </a:rPr>
              <a:t>Methodology		: Participatory Action Research and </a:t>
            </a:r>
            <a:r>
              <a:rPr lang="en-PH" dirty="0" smtClean="0">
                <a:latin typeface="Arial"/>
                <a:cs typeface="+mn-cs"/>
              </a:rPr>
              <a:t>Development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PH" dirty="0">
                <a:latin typeface="Arial"/>
                <a:cs typeface="+mn-cs"/>
              </a:rPr>
              <a:t> </a:t>
            </a:r>
            <a:r>
              <a:rPr lang="en-PH" dirty="0" smtClean="0">
                <a:latin typeface="Arial"/>
                <a:cs typeface="+mn-cs"/>
              </a:rPr>
              <a:t>                                            involving the BDA, LGU, local partners and 				  citizens through their People’s Organizations</a:t>
            </a:r>
            <a:endParaRPr lang="en-PH" dirty="0">
              <a:latin typeface="Arial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PH" dirty="0">
              <a:latin typeface="Arial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PH" dirty="0">
                <a:latin typeface="Arial"/>
                <a:cs typeface="+mn-cs"/>
              </a:rPr>
              <a:t>Intervention Programme	: Local Economic Development (LED</a:t>
            </a:r>
            <a:r>
              <a:rPr lang="en-PH" dirty="0" smtClean="0">
                <a:latin typeface="Arial"/>
                <a:cs typeface="+mn-cs"/>
              </a:rPr>
              <a:t>) starting from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PH" dirty="0">
                <a:latin typeface="Arial"/>
                <a:cs typeface="+mn-cs"/>
              </a:rPr>
              <a:t> </a:t>
            </a:r>
            <a:r>
              <a:rPr lang="en-PH" dirty="0" smtClean="0">
                <a:latin typeface="Arial"/>
                <a:cs typeface="+mn-cs"/>
              </a:rPr>
              <a:t>                                            local supply chain, community-based enterprises,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PH" dirty="0">
                <a:latin typeface="Arial"/>
                <a:cs typeface="+mn-cs"/>
              </a:rPr>
              <a:t> </a:t>
            </a:r>
            <a:r>
              <a:rPr lang="en-PH" dirty="0" smtClean="0">
                <a:latin typeface="Arial"/>
                <a:cs typeface="+mn-cs"/>
              </a:rPr>
              <a:t>                                            market support structures, promotion of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PH" dirty="0">
                <a:latin typeface="Arial"/>
                <a:cs typeface="+mn-cs"/>
              </a:rPr>
              <a:t> </a:t>
            </a:r>
            <a:r>
              <a:rPr lang="en-PH" dirty="0" smtClean="0">
                <a:latin typeface="Arial"/>
                <a:cs typeface="+mn-cs"/>
              </a:rPr>
              <a:t>                                            agro-aqua industrial development for MSME-BLI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PH" dirty="0" smtClean="0">
              <a:latin typeface="Arial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PH" dirty="0" smtClean="0">
                <a:latin typeface="Arial"/>
                <a:cs typeface="+mn-cs"/>
              </a:rPr>
              <a:t>Tools and Strategies	: Community and group organizing, skills training,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PH" dirty="0">
                <a:latin typeface="Arial"/>
                <a:cs typeface="+mn-cs"/>
              </a:rPr>
              <a:t> </a:t>
            </a:r>
            <a:r>
              <a:rPr lang="en-PH" dirty="0" smtClean="0">
                <a:latin typeface="Arial"/>
                <a:cs typeface="+mn-cs"/>
              </a:rPr>
              <a:t>                                            enterprise and social entrepreneurship</a:t>
            </a:r>
          </a:p>
          <a:p>
            <a:pPr lvl="4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PH" dirty="0">
                <a:latin typeface="Arial"/>
                <a:cs typeface="+mn-cs"/>
              </a:rPr>
              <a:t>	</a:t>
            </a:r>
            <a:r>
              <a:rPr lang="en-PH" dirty="0" smtClean="0">
                <a:latin typeface="Arial"/>
                <a:cs typeface="+mn-cs"/>
              </a:rPr>
              <a:t> development, stakeholders mobilization</a:t>
            </a:r>
            <a:endParaRPr lang="en-PH" dirty="0">
              <a:latin typeface="Arial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292199"/>
            <a:ext cx="4724400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PH" sz="2400" b="1" spc="-100" dirty="0" smtClean="0">
                <a:latin typeface="Arial"/>
                <a:cs typeface="+mn-cs"/>
              </a:rPr>
              <a:t>PROJECT </a:t>
            </a:r>
            <a:r>
              <a:rPr lang="en-PH" sz="2400" b="1" spc="-100" dirty="0">
                <a:latin typeface="Arial"/>
                <a:cs typeface="+mn-cs"/>
              </a:rPr>
              <a:t>DESIGN</a:t>
            </a:r>
          </a:p>
        </p:txBody>
      </p:sp>
    </p:spTree>
    <p:extLst>
      <p:ext uri="{BB962C8B-B14F-4D97-AF65-F5344CB8AC3E}">
        <p14:creationId xmlns:p14="http://schemas.microsoft.com/office/powerpoint/2010/main" val="1692639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03147" y="1309849"/>
            <a:ext cx="4754828" cy="954107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en-PH" sz="1400" b="1" dirty="0" smtClean="0"/>
              <a:t>DEVELOPMENT OBJECTIVE:</a:t>
            </a:r>
          </a:p>
          <a:p>
            <a:pPr algn="ctr"/>
            <a:r>
              <a:rPr lang="en-PH" sz="1400" b="1" dirty="0" smtClean="0"/>
              <a:t>To </a:t>
            </a:r>
            <a:r>
              <a:rPr lang="en-PH" sz="1400" b="1" dirty="0"/>
              <a:t>contribute to confidence and peace building efforts through </a:t>
            </a:r>
            <a:r>
              <a:rPr lang="en-PH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LOCAL ECONOMIC DEVELOPMENT </a:t>
            </a:r>
            <a:r>
              <a:rPr lang="en-PH" sz="1400" b="1" dirty="0" smtClean="0"/>
              <a:t>and </a:t>
            </a:r>
            <a:r>
              <a:rPr lang="en-PH" sz="1400" b="1" dirty="0"/>
              <a:t>sustainable livelihood creation in conflict affected areas in Mindanao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3001" y="3022608"/>
            <a:ext cx="2743170" cy="181588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/>
              <a:t>IMMEDIATE OBJECTIVE 1:</a:t>
            </a:r>
          </a:p>
          <a:p>
            <a:r>
              <a:rPr lang="en-US" sz="1400" b="1" dirty="0" smtClean="0"/>
              <a:t>Creation </a:t>
            </a:r>
            <a:r>
              <a:rPr lang="en-US" sz="1400" b="1" dirty="0"/>
              <a:t>of sustainable livelihood opportunities centering on the development of </a:t>
            </a:r>
            <a:r>
              <a:rPr lang="en-US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COMMUNITY-BASED ENTERPRISES </a:t>
            </a:r>
            <a:r>
              <a:rPr lang="en-US" sz="1400" b="1" dirty="0"/>
              <a:t>with higher level market linkages and enhanced support networks and services</a:t>
            </a:r>
            <a:endParaRPr lang="en-PH" sz="1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937756" y="3022608"/>
            <a:ext cx="3383243" cy="1815882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/>
              <a:t>IMMEDIATE OBJECTIVE 2:</a:t>
            </a:r>
          </a:p>
          <a:p>
            <a:r>
              <a:rPr lang="en-US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BUILDING CAPACITY OF THE LOCAL DEVELOPMENT AGENCY, NAMELY THE BDA, </a:t>
            </a:r>
            <a:r>
              <a:rPr lang="en-US" sz="1400" b="1" dirty="0"/>
              <a:t>to implement, monitor, evaluate, and upscale livelihoods interventions by developing networks and partnerships with national, regional, local public and private institutions. </a:t>
            </a:r>
            <a:endParaRPr lang="en-PH" sz="1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2468903" y="5158772"/>
            <a:ext cx="3931877" cy="954107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/>
              <a:t>IMMEDIATE OBJECTIVE 3</a:t>
            </a:r>
          </a:p>
          <a:p>
            <a:pPr algn="ctr"/>
            <a:r>
              <a:rPr lang="en-US" sz="1400" b="1" dirty="0" smtClean="0"/>
              <a:t>Enhanced </a:t>
            </a:r>
            <a:r>
              <a:rPr lang="en-US" sz="1400" b="1" dirty="0"/>
              <a:t>community </a:t>
            </a:r>
            <a:r>
              <a:rPr lang="en-US" sz="1400" b="1" dirty="0" smtClean="0"/>
              <a:t>OWNERSHIP </a:t>
            </a:r>
            <a:r>
              <a:rPr lang="en-US" sz="1400" b="1" dirty="0"/>
              <a:t>of interventions through </a:t>
            </a:r>
            <a:r>
              <a:rPr lang="en-US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PARTICIPATORY AND CONSULTATIVE APPROACH </a:t>
            </a:r>
            <a:endParaRPr lang="en-PH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ight Arrow 7"/>
          <p:cNvSpPr/>
          <p:nvPr/>
        </p:nvSpPr>
        <p:spPr bwMode="auto">
          <a:xfrm rot="16200000">
            <a:off x="2468903" y="2398787"/>
            <a:ext cx="489204" cy="484632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PH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" name="Right Arrow 8"/>
          <p:cNvSpPr/>
          <p:nvPr/>
        </p:nvSpPr>
        <p:spPr bwMode="auto">
          <a:xfrm rot="16200000">
            <a:off x="5639545" y="2398787"/>
            <a:ext cx="489204" cy="484632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PH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08686" y="202877"/>
            <a:ext cx="31398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000" b="1" dirty="0" smtClean="0"/>
              <a:t>OBJECTIVES in the                      PROJECT DOCUMENT</a:t>
            </a:r>
            <a:endParaRPr lang="en-PH" sz="2000" b="1" dirty="0"/>
          </a:p>
        </p:txBody>
      </p:sp>
      <p:sp>
        <p:nvSpPr>
          <p:cNvPr id="12" name="Right Arrow 11"/>
          <p:cNvSpPr/>
          <p:nvPr/>
        </p:nvSpPr>
        <p:spPr bwMode="auto">
          <a:xfrm rot="16200000">
            <a:off x="3031256" y="3420621"/>
            <a:ext cx="2468852" cy="484632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PH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865051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/>
          <p:cNvSpPr/>
          <p:nvPr/>
        </p:nvSpPr>
        <p:spPr bwMode="auto">
          <a:xfrm>
            <a:off x="616536" y="762755"/>
            <a:ext cx="8033978" cy="5942845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PH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273851" y="1173518"/>
            <a:ext cx="4754828" cy="1384995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PH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mpus Sans ITC" pitchFamily="82" charset="0"/>
              </a:rPr>
              <a:t>RURAL INCOMES +</a:t>
            </a:r>
          </a:p>
          <a:p>
            <a:pPr algn="ctr"/>
            <a:r>
              <a:rPr lang="en-PH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mpus Sans ITC" pitchFamily="82" charset="0"/>
              </a:rPr>
              <a:t>VIBRANT COMMUNITIES </a:t>
            </a:r>
          </a:p>
          <a:p>
            <a:pPr algn="ctr"/>
            <a:r>
              <a:rPr lang="en-PH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mpus Sans ITC" pitchFamily="82" charset="0"/>
              </a:rPr>
              <a:t>= LASTING PEACE</a:t>
            </a:r>
            <a:endParaRPr lang="en-PH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mpus Sans ITC" pitchFamily="8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43906" y="2838254"/>
            <a:ext cx="3383244" cy="1323439"/>
          </a:xfrm>
          <a:prstGeom prst="rect">
            <a:avLst/>
          </a:prstGeom>
          <a:solidFill>
            <a:schemeClr val="bg1"/>
          </a:solidFill>
          <a:ln w="28575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000" b="1" u="sng" dirty="0" smtClean="0"/>
              <a:t>For Immediate Objective 1</a:t>
            </a:r>
            <a:r>
              <a:rPr lang="en-US" sz="2000" b="1" dirty="0" smtClean="0"/>
              <a:t>:  </a:t>
            </a:r>
          </a:p>
          <a:p>
            <a:pPr algn="ctr"/>
            <a:r>
              <a:rPr lang="en-US" sz="2000" b="1" dirty="0" smtClean="0"/>
              <a:t>DEVELOP COMMUNITY-BASED ENTERPISES ALONG </a:t>
            </a:r>
            <a:r>
              <a:rPr lang="en-US" sz="20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LOCAL SUPPLY CHAINS</a:t>
            </a:r>
            <a:endParaRPr lang="en-PH" sz="20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54171" y="2842958"/>
            <a:ext cx="3635377" cy="1323439"/>
          </a:xfrm>
          <a:prstGeom prst="rect">
            <a:avLst/>
          </a:prstGeom>
          <a:solidFill>
            <a:schemeClr val="bg1"/>
          </a:solidFill>
          <a:ln w="28575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000" b="1" u="sng" dirty="0" smtClean="0"/>
              <a:t>For Immediate Objective 2:  </a:t>
            </a:r>
          </a:p>
          <a:p>
            <a:pPr algn="ctr"/>
            <a:r>
              <a:rPr lang="en-US" sz="2000" b="1" dirty="0" smtClean="0"/>
              <a:t>BUILD CAPACITY OF  BDA ON </a:t>
            </a:r>
            <a:r>
              <a:rPr lang="en-US" sz="20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NEW &amp; REFORMIST TOOLS AND DELIVERY SYSTEM</a:t>
            </a:r>
            <a:endParaRPr lang="en-PH" sz="2000" b="1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43223" y="4871280"/>
            <a:ext cx="5108477" cy="1292662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b="1" u="sng" dirty="0" smtClean="0"/>
              <a:t>For Immediate Objective 3:  </a:t>
            </a:r>
          </a:p>
          <a:p>
            <a:pPr algn="ctr"/>
            <a:r>
              <a:rPr lang="en-US" sz="2000" b="1" dirty="0" smtClean="0"/>
              <a:t>Ownership of system and methodology - BDA Ownership of enterprise projects - Communities</a:t>
            </a:r>
            <a:endParaRPr lang="en-PH" sz="20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182927" y="138482"/>
            <a:ext cx="213526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000" b="1" dirty="0" smtClean="0"/>
              <a:t>OPERATIONAL                        &amp; STRATEGIC INTERPRETATIONS</a:t>
            </a:r>
            <a:endParaRPr lang="en-PH" sz="2000" b="1" dirty="0"/>
          </a:p>
        </p:txBody>
      </p:sp>
      <p:sp>
        <p:nvSpPr>
          <p:cNvPr id="4" name="Right Arrow 3"/>
          <p:cNvSpPr/>
          <p:nvPr/>
        </p:nvSpPr>
        <p:spPr>
          <a:xfrm flipH="1">
            <a:off x="3802743" y="3053445"/>
            <a:ext cx="1262744" cy="1001485"/>
          </a:xfrm>
          <a:prstGeom prst="rightArrow">
            <a:avLst/>
          </a:prstGeom>
          <a:solidFill>
            <a:srgbClr val="00FF00"/>
          </a:solidFill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07325528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24220" y="914401"/>
            <a:ext cx="9182636" cy="69545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3" name="Rectangle 2"/>
          <p:cNvSpPr/>
          <p:nvPr/>
        </p:nvSpPr>
        <p:spPr>
          <a:xfrm>
            <a:off x="-24990" y="3514681"/>
            <a:ext cx="9182637" cy="253713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>
              <a:solidFill>
                <a:schemeClr val="tx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-37868" y="1660660"/>
            <a:ext cx="9195516" cy="181592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5" name="TextBox 4"/>
          <p:cNvSpPr txBox="1"/>
          <p:nvPr/>
        </p:nvSpPr>
        <p:spPr>
          <a:xfrm>
            <a:off x="540912" y="1750825"/>
            <a:ext cx="798490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Immediate Objective 1</a:t>
            </a:r>
            <a:r>
              <a:rPr lang="en-PH" sz="16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PH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Capacity building of the BDA </a:t>
            </a:r>
            <a:endParaRPr lang="en-PH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PH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</a:p>
          <a:p>
            <a:pPr lvl="0"/>
            <a:r>
              <a:rPr lang="en-PH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Institutions developed/ created 		</a:t>
            </a:r>
            <a:r>
              <a:rPr lang="en-PH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en-PH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(Enterprise/ Economic </a:t>
            </a:r>
            <a:r>
              <a:rPr lang="en-PH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Dev’t. </a:t>
            </a:r>
            <a:r>
              <a:rPr lang="en-PH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Unit)</a:t>
            </a:r>
          </a:p>
          <a:p>
            <a:pPr lvl="0"/>
            <a:r>
              <a:rPr lang="en-PH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Staff trained, </a:t>
            </a:r>
            <a:r>
              <a:rPr lang="en-PH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capacitated</a:t>
            </a:r>
            <a:r>
              <a:rPr lang="en-PH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</a:t>
            </a:r>
            <a:r>
              <a:rPr lang="en-PH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en-PH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35 (BDA/PLEDGE Project Staff)</a:t>
            </a:r>
          </a:p>
          <a:p>
            <a:pPr lvl="0"/>
            <a:r>
              <a:rPr lang="en-PH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Other partners </a:t>
            </a:r>
            <a:r>
              <a:rPr lang="en-PH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trained 	</a:t>
            </a:r>
            <a:r>
              <a:rPr lang="en-PH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PH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en-PH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30 (BDA volunteers/ </a:t>
            </a:r>
            <a:r>
              <a:rPr lang="en-PH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Dev’t </a:t>
            </a:r>
            <a:r>
              <a:rPr lang="en-PH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Catalysts)</a:t>
            </a:r>
          </a:p>
          <a:p>
            <a:pPr lvl="0"/>
            <a:r>
              <a:rPr lang="en-PH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Tools and </a:t>
            </a:r>
            <a:r>
              <a:rPr lang="en-PH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guidelines </a:t>
            </a:r>
            <a:r>
              <a:rPr lang="en-PH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	</a:t>
            </a:r>
            <a:r>
              <a:rPr lang="en-PH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en-PH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 (implementing tools and guidelines</a:t>
            </a:r>
            <a:r>
              <a:rPr lang="en-PH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en-PH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2275" y="3617713"/>
            <a:ext cx="776596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Immediate Objective</a:t>
            </a:r>
            <a:r>
              <a:rPr lang="en-US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 – Creation of sustainable </a:t>
            </a:r>
            <a:r>
              <a:rPr 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community-based </a:t>
            </a:r>
            <a:r>
              <a:rPr lang="en-US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enterprises </a:t>
            </a:r>
            <a:endParaRPr lang="en-US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PH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Group </a:t>
            </a:r>
            <a:r>
              <a:rPr lang="en-PH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Enterprise Projects created	</a:t>
            </a:r>
            <a:r>
              <a:rPr lang="en-PH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en-PH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36 (3/site forming local supply chains)</a:t>
            </a:r>
          </a:p>
          <a:p>
            <a:pPr lvl="0"/>
            <a:r>
              <a:rPr lang="en-PH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Common enterprise facilities established	- 12 (1/site PO-owned, serving the site)</a:t>
            </a:r>
          </a:p>
          <a:p>
            <a:pPr lvl="0"/>
            <a:r>
              <a:rPr lang="en-PH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  <a:r>
              <a:rPr lang="en-PH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nformal </a:t>
            </a:r>
            <a:r>
              <a:rPr lang="en-PH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business operators enhanced	- 120 (at least 10/ site contributing to LED)</a:t>
            </a:r>
          </a:p>
          <a:p>
            <a:pPr lvl="0"/>
            <a:r>
              <a:rPr lang="en-PH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Beneficiaries trained in entrepreneurship	- 360 (30/site involved in the 30 enterprises)</a:t>
            </a:r>
          </a:p>
          <a:p>
            <a:pPr lvl="0"/>
            <a:r>
              <a:rPr lang="en-PH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Beneficiaries trained for wage employment 	- 60 (at least 5 per site to be sent to TESDA)</a:t>
            </a:r>
          </a:p>
          <a:p>
            <a:pPr lvl="0"/>
            <a:r>
              <a:rPr lang="en-PH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Beneficiaries </a:t>
            </a:r>
            <a:r>
              <a:rPr lang="en-PH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engaged in new enterprises	- 60% of the 360 trained on entrepreneurship</a:t>
            </a:r>
          </a:p>
          <a:p>
            <a:r>
              <a:rPr lang="en-PH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% </a:t>
            </a:r>
            <a:r>
              <a:rPr lang="en-PH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increase </a:t>
            </a:r>
            <a:r>
              <a:rPr lang="en-PH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monthly income of </a:t>
            </a:r>
            <a:r>
              <a:rPr lang="en-PH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trained	- </a:t>
            </a:r>
            <a:r>
              <a:rPr lang="en-PH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50% average increase across the beneficiaries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87858" y="257575"/>
            <a:ext cx="39924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2400" b="1" spc="-100" dirty="0" smtClean="0"/>
              <a:t>TARGET OUTPUTS</a:t>
            </a:r>
            <a:endParaRPr lang="en-PH" sz="2400" b="1" spc="-100" dirty="0"/>
          </a:p>
        </p:txBody>
      </p:sp>
      <p:sp>
        <p:nvSpPr>
          <p:cNvPr id="9" name="TextBox 8"/>
          <p:cNvSpPr txBox="1"/>
          <p:nvPr/>
        </p:nvSpPr>
        <p:spPr>
          <a:xfrm>
            <a:off x="553792" y="1043190"/>
            <a:ext cx="62977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b="1" dirty="0" smtClean="0"/>
              <a:t>Randomized Project Sites Covered	- 12 Barangays</a:t>
            </a:r>
            <a:endParaRPr lang="en-PH" b="1" dirty="0"/>
          </a:p>
        </p:txBody>
      </p:sp>
    </p:spTree>
    <p:extLst>
      <p:ext uri="{BB962C8B-B14F-4D97-AF65-F5344CB8AC3E}">
        <p14:creationId xmlns:p14="http://schemas.microsoft.com/office/powerpoint/2010/main" val="1851260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Freeform 4"/>
          <p:cNvSpPr>
            <a:spLocks/>
          </p:cNvSpPr>
          <p:nvPr/>
        </p:nvSpPr>
        <p:spPr bwMode="auto">
          <a:xfrm>
            <a:off x="5959475" y="2709863"/>
            <a:ext cx="404813" cy="628650"/>
          </a:xfrm>
          <a:custGeom>
            <a:avLst/>
            <a:gdLst>
              <a:gd name="T0" fmla="*/ 692 w 871"/>
              <a:gd name="T1" fmla="*/ 736 h 1303"/>
              <a:gd name="T2" fmla="*/ 780 w 871"/>
              <a:gd name="T3" fmla="*/ 761 h 1303"/>
              <a:gd name="T4" fmla="*/ 813 w 871"/>
              <a:gd name="T5" fmla="*/ 721 h 1303"/>
              <a:gd name="T6" fmla="*/ 839 w 871"/>
              <a:gd name="T7" fmla="*/ 715 h 1303"/>
              <a:gd name="T8" fmla="*/ 870 w 871"/>
              <a:gd name="T9" fmla="*/ 742 h 1303"/>
              <a:gd name="T10" fmla="*/ 851 w 871"/>
              <a:gd name="T11" fmla="*/ 801 h 1303"/>
              <a:gd name="T12" fmla="*/ 861 w 871"/>
              <a:gd name="T13" fmla="*/ 883 h 1303"/>
              <a:gd name="T14" fmla="*/ 871 w 871"/>
              <a:gd name="T15" fmla="*/ 983 h 1303"/>
              <a:gd name="T16" fmla="*/ 845 w 871"/>
              <a:gd name="T17" fmla="*/ 1056 h 1303"/>
              <a:gd name="T18" fmla="*/ 805 w 871"/>
              <a:gd name="T19" fmla="*/ 1087 h 1303"/>
              <a:gd name="T20" fmla="*/ 780 w 871"/>
              <a:gd name="T21" fmla="*/ 1127 h 1303"/>
              <a:gd name="T22" fmla="*/ 740 w 871"/>
              <a:gd name="T23" fmla="*/ 1171 h 1303"/>
              <a:gd name="T24" fmla="*/ 714 w 871"/>
              <a:gd name="T25" fmla="*/ 1175 h 1303"/>
              <a:gd name="T26" fmla="*/ 695 w 871"/>
              <a:gd name="T27" fmla="*/ 1227 h 1303"/>
              <a:gd name="T28" fmla="*/ 683 w 871"/>
              <a:gd name="T29" fmla="*/ 1227 h 1303"/>
              <a:gd name="T30" fmla="*/ 667 w 871"/>
              <a:gd name="T31" fmla="*/ 1182 h 1303"/>
              <a:gd name="T32" fmla="*/ 611 w 871"/>
              <a:gd name="T33" fmla="*/ 1197 h 1303"/>
              <a:gd name="T34" fmla="*/ 572 w 871"/>
              <a:gd name="T35" fmla="*/ 1251 h 1303"/>
              <a:gd name="T36" fmla="*/ 513 w 871"/>
              <a:gd name="T37" fmla="*/ 1294 h 1303"/>
              <a:gd name="T38" fmla="*/ 53 w 871"/>
              <a:gd name="T39" fmla="*/ 1303 h 1303"/>
              <a:gd name="T40" fmla="*/ 48 w 871"/>
              <a:gd name="T41" fmla="*/ 1243 h 1303"/>
              <a:gd name="T42" fmla="*/ 149 w 871"/>
              <a:gd name="T43" fmla="*/ 1235 h 1303"/>
              <a:gd name="T44" fmla="*/ 201 w 871"/>
              <a:gd name="T45" fmla="*/ 1191 h 1303"/>
              <a:gd name="T46" fmla="*/ 173 w 871"/>
              <a:gd name="T47" fmla="*/ 1149 h 1303"/>
              <a:gd name="T48" fmla="*/ 149 w 871"/>
              <a:gd name="T49" fmla="*/ 1109 h 1303"/>
              <a:gd name="T50" fmla="*/ 145 w 871"/>
              <a:gd name="T51" fmla="*/ 1040 h 1303"/>
              <a:gd name="T52" fmla="*/ 136 w 871"/>
              <a:gd name="T53" fmla="*/ 983 h 1303"/>
              <a:gd name="T54" fmla="*/ 97 w 871"/>
              <a:gd name="T55" fmla="*/ 943 h 1303"/>
              <a:gd name="T56" fmla="*/ 47 w 871"/>
              <a:gd name="T57" fmla="*/ 921 h 1303"/>
              <a:gd name="T58" fmla="*/ 16 w 871"/>
              <a:gd name="T59" fmla="*/ 906 h 1303"/>
              <a:gd name="T60" fmla="*/ 19 w 871"/>
              <a:gd name="T61" fmla="*/ 875 h 1303"/>
              <a:gd name="T62" fmla="*/ 40 w 871"/>
              <a:gd name="T63" fmla="*/ 814 h 1303"/>
              <a:gd name="T64" fmla="*/ 65 w 871"/>
              <a:gd name="T65" fmla="*/ 727 h 1303"/>
              <a:gd name="T66" fmla="*/ 48 w 871"/>
              <a:gd name="T67" fmla="*/ 457 h 1303"/>
              <a:gd name="T68" fmla="*/ 64 w 871"/>
              <a:gd name="T69" fmla="*/ 369 h 1303"/>
              <a:gd name="T70" fmla="*/ 56 w 871"/>
              <a:gd name="T71" fmla="*/ 319 h 1303"/>
              <a:gd name="T72" fmla="*/ 80 w 871"/>
              <a:gd name="T73" fmla="*/ 256 h 1303"/>
              <a:gd name="T74" fmla="*/ 133 w 871"/>
              <a:gd name="T75" fmla="*/ 144 h 1303"/>
              <a:gd name="T76" fmla="*/ 138 w 871"/>
              <a:gd name="T77" fmla="*/ 91 h 1303"/>
              <a:gd name="T78" fmla="*/ 134 w 871"/>
              <a:gd name="T79" fmla="*/ 44 h 1303"/>
              <a:gd name="T80" fmla="*/ 138 w 871"/>
              <a:gd name="T81" fmla="*/ 12 h 1303"/>
              <a:gd name="T82" fmla="*/ 700 w 871"/>
              <a:gd name="T83" fmla="*/ 0 h 13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871" h="1303">
                <a:moveTo>
                  <a:pt x="700" y="0"/>
                </a:moveTo>
                <a:lnTo>
                  <a:pt x="692" y="736"/>
                </a:lnTo>
                <a:lnTo>
                  <a:pt x="725" y="767"/>
                </a:lnTo>
                <a:lnTo>
                  <a:pt x="780" y="761"/>
                </a:lnTo>
                <a:lnTo>
                  <a:pt x="802" y="734"/>
                </a:lnTo>
                <a:lnTo>
                  <a:pt x="813" y="721"/>
                </a:lnTo>
                <a:lnTo>
                  <a:pt x="831" y="715"/>
                </a:lnTo>
                <a:lnTo>
                  <a:pt x="839" y="715"/>
                </a:lnTo>
                <a:lnTo>
                  <a:pt x="858" y="730"/>
                </a:lnTo>
                <a:lnTo>
                  <a:pt x="870" y="742"/>
                </a:lnTo>
                <a:lnTo>
                  <a:pt x="851" y="780"/>
                </a:lnTo>
                <a:lnTo>
                  <a:pt x="851" y="801"/>
                </a:lnTo>
                <a:lnTo>
                  <a:pt x="854" y="837"/>
                </a:lnTo>
                <a:lnTo>
                  <a:pt x="861" y="883"/>
                </a:lnTo>
                <a:lnTo>
                  <a:pt x="867" y="920"/>
                </a:lnTo>
                <a:lnTo>
                  <a:pt x="871" y="983"/>
                </a:lnTo>
                <a:lnTo>
                  <a:pt x="855" y="1025"/>
                </a:lnTo>
                <a:lnTo>
                  <a:pt x="845" y="1056"/>
                </a:lnTo>
                <a:lnTo>
                  <a:pt x="815" y="1075"/>
                </a:lnTo>
                <a:lnTo>
                  <a:pt x="805" y="1087"/>
                </a:lnTo>
                <a:lnTo>
                  <a:pt x="802" y="1100"/>
                </a:lnTo>
                <a:lnTo>
                  <a:pt x="780" y="1127"/>
                </a:lnTo>
                <a:lnTo>
                  <a:pt x="758" y="1150"/>
                </a:lnTo>
                <a:lnTo>
                  <a:pt x="740" y="1171"/>
                </a:lnTo>
                <a:lnTo>
                  <a:pt x="722" y="1175"/>
                </a:lnTo>
                <a:lnTo>
                  <a:pt x="714" y="1175"/>
                </a:lnTo>
                <a:lnTo>
                  <a:pt x="706" y="1197"/>
                </a:lnTo>
                <a:lnTo>
                  <a:pt x="695" y="1227"/>
                </a:lnTo>
                <a:lnTo>
                  <a:pt x="688" y="1234"/>
                </a:lnTo>
                <a:lnTo>
                  <a:pt x="683" y="1227"/>
                </a:lnTo>
                <a:lnTo>
                  <a:pt x="677" y="1197"/>
                </a:lnTo>
                <a:lnTo>
                  <a:pt x="667" y="1182"/>
                </a:lnTo>
                <a:lnTo>
                  <a:pt x="640" y="1165"/>
                </a:lnTo>
                <a:lnTo>
                  <a:pt x="611" y="1197"/>
                </a:lnTo>
                <a:lnTo>
                  <a:pt x="591" y="1243"/>
                </a:lnTo>
                <a:lnTo>
                  <a:pt x="572" y="1251"/>
                </a:lnTo>
                <a:lnTo>
                  <a:pt x="537" y="1272"/>
                </a:lnTo>
                <a:lnTo>
                  <a:pt x="513" y="1294"/>
                </a:lnTo>
                <a:lnTo>
                  <a:pt x="509" y="1303"/>
                </a:lnTo>
                <a:lnTo>
                  <a:pt x="53" y="1303"/>
                </a:lnTo>
                <a:lnTo>
                  <a:pt x="41" y="1265"/>
                </a:lnTo>
                <a:lnTo>
                  <a:pt x="48" y="1243"/>
                </a:lnTo>
                <a:lnTo>
                  <a:pt x="53" y="1238"/>
                </a:lnTo>
                <a:lnTo>
                  <a:pt x="149" y="1235"/>
                </a:lnTo>
                <a:lnTo>
                  <a:pt x="193" y="1224"/>
                </a:lnTo>
                <a:lnTo>
                  <a:pt x="201" y="1191"/>
                </a:lnTo>
                <a:lnTo>
                  <a:pt x="189" y="1168"/>
                </a:lnTo>
                <a:lnTo>
                  <a:pt x="173" y="1149"/>
                </a:lnTo>
                <a:lnTo>
                  <a:pt x="165" y="1135"/>
                </a:lnTo>
                <a:lnTo>
                  <a:pt x="149" y="1109"/>
                </a:lnTo>
                <a:lnTo>
                  <a:pt x="145" y="1068"/>
                </a:lnTo>
                <a:lnTo>
                  <a:pt x="145" y="1040"/>
                </a:lnTo>
                <a:lnTo>
                  <a:pt x="142" y="1009"/>
                </a:lnTo>
                <a:lnTo>
                  <a:pt x="136" y="983"/>
                </a:lnTo>
                <a:lnTo>
                  <a:pt x="126" y="964"/>
                </a:lnTo>
                <a:lnTo>
                  <a:pt x="97" y="943"/>
                </a:lnTo>
                <a:lnTo>
                  <a:pt x="73" y="928"/>
                </a:lnTo>
                <a:lnTo>
                  <a:pt x="47" y="921"/>
                </a:lnTo>
                <a:lnTo>
                  <a:pt x="32" y="915"/>
                </a:lnTo>
                <a:lnTo>
                  <a:pt x="16" y="906"/>
                </a:lnTo>
                <a:lnTo>
                  <a:pt x="0" y="889"/>
                </a:lnTo>
                <a:lnTo>
                  <a:pt x="19" y="875"/>
                </a:lnTo>
                <a:lnTo>
                  <a:pt x="25" y="862"/>
                </a:lnTo>
                <a:lnTo>
                  <a:pt x="40" y="814"/>
                </a:lnTo>
                <a:lnTo>
                  <a:pt x="63" y="761"/>
                </a:lnTo>
                <a:lnTo>
                  <a:pt x="65" y="727"/>
                </a:lnTo>
                <a:lnTo>
                  <a:pt x="35" y="488"/>
                </a:lnTo>
                <a:lnTo>
                  <a:pt x="48" y="457"/>
                </a:lnTo>
                <a:lnTo>
                  <a:pt x="61" y="401"/>
                </a:lnTo>
                <a:lnTo>
                  <a:pt x="64" y="369"/>
                </a:lnTo>
                <a:lnTo>
                  <a:pt x="63" y="345"/>
                </a:lnTo>
                <a:lnTo>
                  <a:pt x="56" y="319"/>
                </a:lnTo>
                <a:lnTo>
                  <a:pt x="69" y="289"/>
                </a:lnTo>
                <a:lnTo>
                  <a:pt x="80" y="256"/>
                </a:lnTo>
                <a:lnTo>
                  <a:pt x="110" y="203"/>
                </a:lnTo>
                <a:lnTo>
                  <a:pt x="133" y="144"/>
                </a:lnTo>
                <a:lnTo>
                  <a:pt x="133" y="122"/>
                </a:lnTo>
                <a:lnTo>
                  <a:pt x="138" y="91"/>
                </a:lnTo>
                <a:lnTo>
                  <a:pt x="134" y="63"/>
                </a:lnTo>
                <a:lnTo>
                  <a:pt x="134" y="44"/>
                </a:lnTo>
                <a:lnTo>
                  <a:pt x="138" y="19"/>
                </a:lnTo>
                <a:lnTo>
                  <a:pt x="138" y="12"/>
                </a:lnTo>
                <a:lnTo>
                  <a:pt x="138" y="0"/>
                </a:lnTo>
                <a:lnTo>
                  <a:pt x="700" y="0"/>
                </a:lnTo>
                <a:lnTo>
                  <a:pt x="700" y="0"/>
                </a:lnTo>
              </a:path>
            </a:pathLst>
          </a:custGeom>
          <a:solidFill>
            <a:schemeClr val="bg1"/>
          </a:solidFill>
          <a:ln w="9525">
            <a:solidFill>
              <a:schemeClr val="accent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PH" dirty="0"/>
          </a:p>
        </p:txBody>
      </p:sp>
      <p:sp>
        <p:nvSpPr>
          <p:cNvPr id="2053" name="Freeform 5"/>
          <p:cNvSpPr>
            <a:spLocks/>
          </p:cNvSpPr>
          <p:nvPr/>
        </p:nvSpPr>
        <p:spPr bwMode="auto">
          <a:xfrm>
            <a:off x="5356225" y="1660525"/>
            <a:ext cx="831850" cy="1233488"/>
          </a:xfrm>
          <a:custGeom>
            <a:avLst/>
            <a:gdLst>
              <a:gd name="T0" fmla="*/ 0 w 1793"/>
              <a:gd name="T1" fmla="*/ 689 h 2558"/>
              <a:gd name="T2" fmla="*/ 23 w 1793"/>
              <a:gd name="T3" fmla="*/ 796 h 2558"/>
              <a:gd name="T4" fmla="*/ 49 w 1793"/>
              <a:gd name="T5" fmla="*/ 922 h 2558"/>
              <a:gd name="T6" fmla="*/ 78 w 1793"/>
              <a:gd name="T7" fmla="*/ 1190 h 2558"/>
              <a:gd name="T8" fmla="*/ 103 w 1793"/>
              <a:gd name="T9" fmla="*/ 1313 h 2558"/>
              <a:gd name="T10" fmla="*/ 204 w 1793"/>
              <a:gd name="T11" fmla="*/ 1513 h 2558"/>
              <a:gd name="T12" fmla="*/ 237 w 1793"/>
              <a:gd name="T13" fmla="*/ 1630 h 2558"/>
              <a:gd name="T14" fmla="*/ 369 w 1793"/>
              <a:gd name="T15" fmla="*/ 1786 h 2558"/>
              <a:gd name="T16" fmla="*/ 500 w 1793"/>
              <a:gd name="T17" fmla="*/ 1962 h 2558"/>
              <a:gd name="T18" fmla="*/ 590 w 1793"/>
              <a:gd name="T19" fmla="*/ 2118 h 2558"/>
              <a:gd name="T20" fmla="*/ 621 w 1793"/>
              <a:gd name="T21" fmla="*/ 2222 h 2558"/>
              <a:gd name="T22" fmla="*/ 640 w 1793"/>
              <a:gd name="T23" fmla="*/ 2325 h 2558"/>
              <a:gd name="T24" fmla="*/ 640 w 1793"/>
              <a:gd name="T25" fmla="*/ 2441 h 2558"/>
              <a:gd name="T26" fmla="*/ 653 w 1793"/>
              <a:gd name="T27" fmla="*/ 2556 h 2558"/>
              <a:gd name="T28" fmla="*/ 803 w 1793"/>
              <a:gd name="T29" fmla="*/ 2459 h 2558"/>
              <a:gd name="T30" fmla="*/ 906 w 1793"/>
              <a:gd name="T31" fmla="*/ 2390 h 2558"/>
              <a:gd name="T32" fmla="*/ 1050 w 1793"/>
              <a:gd name="T33" fmla="*/ 2440 h 2558"/>
              <a:gd name="T34" fmla="*/ 1115 w 1793"/>
              <a:gd name="T35" fmla="*/ 2379 h 2558"/>
              <a:gd name="T36" fmla="*/ 1136 w 1793"/>
              <a:gd name="T37" fmla="*/ 2235 h 2558"/>
              <a:gd name="T38" fmla="*/ 1184 w 1793"/>
              <a:gd name="T39" fmla="*/ 2113 h 2558"/>
              <a:gd name="T40" fmla="*/ 1435 w 1793"/>
              <a:gd name="T41" fmla="*/ 2174 h 2558"/>
              <a:gd name="T42" fmla="*/ 1488 w 1793"/>
              <a:gd name="T43" fmla="*/ 2103 h 2558"/>
              <a:gd name="T44" fmla="*/ 1521 w 1793"/>
              <a:gd name="T45" fmla="*/ 2046 h 2558"/>
              <a:gd name="T46" fmla="*/ 1519 w 1793"/>
              <a:gd name="T47" fmla="*/ 1968 h 2558"/>
              <a:gd name="T48" fmla="*/ 1556 w 1793"/>
              <a:gd name="T49" fmla="*/ 1965 h 2558"/>
              <a:gd name="T50" fmla="*/ 1598 w 1793"/>
              <a:gd name="T51" fmla="*/ 1975 h 2558"/>
              <a:gd name="T52" fmla="*/ 1670 w 1793"/>
              <a:gd name="T53" fmla="*/ 2006 h 2558"/>
              <a:gd name="T54" fmla="*/ 1714 w 1793"/>
              <a:gd name="T55" fmla="*/ 2021 h 2558"/>
              <a:gd name="T56" fmla="*/ 1752 w 1793"/>
              <a:gd name="T57" fmla="*/ 1947 h 2558"/>
              <a:gd name="T58" fmla="*/ 1751 w 1793"/>
              <a:gd name="T59" fmla="*/ 1878 h 2558"/>
              <a:gd name="T60" fmla="*/ 1775 w 1793"/>
              <a:gd name="T61" fmla="*/ 1812 h 2558"/>
              <a:gd name="T62" fmla="*/ 1792 w 1793"/>
              <a:gd name="T63" fmla="*/ 1751 h 2558"/>
              <a:gd name="T64" fmla="*/ 1775 w 1793"/>
              <a:gd name="T65" fmla="*/ 1680 h 2558"/>
              <a:gd name="T66" fmla="*/ 1742 w 1793"/>
              <a:gd name="T67" fmla="*/ 1610 h 2558"/>
              <a:gd name="T68" fmla="*/ 1736 w 1793"/>
              <a:gd name="T69" fmla="*/ 1482 h 2558"/>
              <a:gd name="T70" fmla="*/ 1707 w 1793"/>
              <a:gd name="T71" fmla="*/ 1455 h 2558"/>
              <a:gd name="T72" fmla="*/ 1699 w 1793"/>
              <a:gd name="T73" fmla="*/ 1389 h 2558"/>
              <a:gd name="T74" fmla="*/ 1687 w 1793"/>
              <a:gd name="T75" fmla="*/ 1316 h 2558"/>
              <a:gd name="T76" fmla="*/ 1550 w 1793"/>
              <a:gd name="T77" fmla="*/ 1166 h 2558"/>
              <a:gd name="T78" fmla="*/ 1412 w 1793"/>
              <a:gd name="T79" fmla="*/ 733 h 2558"/>
              <a:gd name="T80" fmla="*/ 1388 w 1793"/>
              <a:gd name="T81" fmla="*/ 351 h 2558"/>
              <a:gd name="T82" fmla="*/ 1380 w 1793"/>
              <a:gd name="T83" fmla="*/ 116 h 2558"/>
              <a:gd name="T84" fmla="*/ 1303 w 1793"/>
              <a:gd name="T85" fmla="*/ 12 h 2558"/>
              <a:gd name="T86" fmla="*/ 1208 w 1793"/>
              <a:gd name="T87" fmla="*/ 7 h 2558"/>
              <a:gd name="T88" fmla="*/ 1080 w 1793"/>
              <a:gd name="T89" fmla="*/ 15 h 2558"/>
              <a:gd name="T90" fmla="*/ 884 w 1793"/>
              <a:gd name="T91" fmla="*/ 35 h 2558"/>
              <a:gd name="T92" fmla="*/ 815 w 1793"/>
              <a:gd name="T93" fmla="*/ 18 h 2558"/>
              <a:gd name="T94" fmla="*/ 715 w 1793"/>
              <a:gd name="T95" fmla="*/ 35 h 2558"/>
              <a:gd name="T96" fmla="*/ 589 w 1793"/>
              <a:gd name="T97" fmla="*/ 113 h 2558"/>
              <a:gd name="T98" fmla="*/ 495 w 1793"/>
              <a:gd name="T99" fmla="*/ 232 h 2558"/>
              <a:gd name="T100" fmla="*/ 397 w 1793"/>
              <a:gd name="T101" fmla="*/ 289 h 2558"/>
              <a:gd name="T102" fmla="*/ 343 w 1793"/>
              <a:gd name="T103" fmla="*/ 363 h 2558"/>
              <a:gd name="T104" fmla="*/ 220 w 1793"/>
              <a:gd name="T105" fmla="*/ 373 h 2558"/>
              <a:gd name="T106" fmla="*/ 135 w 1793"/>
              <a:gd name="T107" fmla="*/ 367 h 2558"/>
              <a:gd name="T108" fmla="*/ 82 w 1793"/>
              <a:gd name="T109" fmla="*/ 408 h 2558"/>
              <a:gd name="T110" fmla="*/ 69 w 1793"/>
              <a:gd name="T111" fmla="*/ 470 h 2558"/>
              <a:gd name="T112" fmla="*/ 95 w 1793"/>
              <a:gd name="T113" fmla="*/ 558 h 2558"/>
              <a:gd name="T114" fmla="*/ 37 w 1793"/>
              <a:gd name="T115" fmla="*/ 646 h 25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793" h="2558">
                <a:moveTo>
                  <a:pt x="37" y="646"/>
                </a:moveTo>
                <a:lnTo>
                  <a:pt x="0" y="689"/>
                </a:lnTo>
                <a:lnTo>
                  <a:pt x="2" y="750"/>
                </a:lnTo>
                <a:lnTo>
                  <a:pt x="23" y="796"/>
                </a:lnTo>
                <a:lnTo>
                  <a:pt x="42" y="855"/>
                </a:lnTo>
                <a:lnTo>
                  <a:pt x="49" y="922"/>
                </a:lnTo>
                <a:lnTo>
                  <a:pt x="50" y="1050"/>
                </a:lnTo>
                <a:lnTo>
                  <a:pt x="78" y="1190"/>
                </a:lnTo>
                <a:lnTo>
                  <a:pt x="70" y="1254"/>
                </a:lnTo>
                <a:lnTo>
                  <a:pt x="103" y="1313"/>
                </a:lnTo>
                <a:lnTo>
                  <a:pt x="196" y="1384"/>
                </a:lnTo>
                <a:lnTo>
                  <a:pt x="204" y="1513"/>
                </a:lnTo>
                <a:lnTo>
                  <a:pt x="209" y="1561"/>
                </a:lnTo>
                <a:lnTo>
                  <a:pt x="237" y="1630"/>
                </a:lnTo>
                <a:lnTo>
                  <a:pt x="294" y="1708"/>
                </a:lnTo>
                <a:lnTo>
                  <a:pt x="369" y="1786"/>
                </a:lnTo>
                <a:lnTo>
                  <a:pt x="468" y="1902"/>
                </a:lnTo>
                <a:lnTo>
                  <a:pt x="500" y="1962"/>
                </a:lnTo>
                <a:lnTo>
                  <a:pt x="539" y="2047"/>
                </a:lnTo>
                <a:lnTo>
                  <a:pt x="590" y="2118"/>
                </a:lnTo>
                <a:lnTo>
                  <a:pt x="605" y="2171"/>
                </a:lnTo>
                <a:lnTo>
                  <a:pt x="621" y="2222"/>
                </a:lnTo>
                <a:lnTo>
                  <a:pt x="629" y="2256"/>
                </a:lnTo>
                <a:lnTo>
                  <a:pt x="640" y="2325"/>
                </a:lnTo>
                <a:lnTo>
                  <a:pt x="644" y="2341"/>
                </a:lnTo>
                <a:lnTo>
                  <a:pt x="640" y="2441"/>
                </a:lnTo>
                <a:lnTo>
                  <a:pt x="640" y="2528"/>
                </a:lnTo>
                <a:lnTo>
                  <a:pt x="653" y="2556"/>
                </a:lnTo>
                <a:lnTo>
                  <a:pt x="686" y="2558"/>
                </a:lnTo>
                <a:lnTo>
                  <a:pt x="803" y="2459"/>
                </a:lnTo>
                <a:lnTo>
                  <a:pt x="825" y="2398"/>
                </a:lnTo>
                <a:lnTo>
                  <a:pt x="906" y="2390"/>
                </a:lnTo>
                <a:lnTo>
                  <a:pt x="985" y="2420"/>
                </a:lnTo>
                <a:lnTo>
                  <a:pt x="1050" y="2440"/>
                </a:lnTo>
                <a:lnTo>
                  <a:pt x="1094" y="2422"/>
                </a:lnTo>
                <a:lnTo>
                  <a:pt x="1115" y="2379"/>
                </a:lnTo>
                <a:lnTo>
                  <a:pt x="1116" y="2271"/>
                </a:lnTo>
                <a:lnTo>
                  <a:pt x="1136" y="2235"/>
                </a:lnTo>
                <a:lnTo>
                  <a:pt x="1141" y="2169"/>
                </a:lnTo>
                <a:lnTo>
                  <a:pt x="1184" y="2113"/>
                </a:lnTo>
                <a:lnTo>
                  <a:pt x="1354" y="2124"/>
                </a:lnTo>
                <a:lnTo>
                  <a:pt x="1435" y="2174"/>
                </a:lnTo>
                <a:lnTo>
                  <a:pt x="1468" y="2141"/>
                </a:lnTo>
                <a:lnTo>
                  <a:pt x="1488" y="2103"/>
                </a:lnTo>
                <a:lnTo>
                  <a:pt x="1515" y="2069"/>
                </a:lnTo>
                <a:lnTo>
                  <a:pt x="1521" y="2046"/>
                </a:lnTo>
                <a:lnTo>
                  <a:pt x="1523" y="1983"/>
                </a:lnTo>
                <a:lnTo>
                  <a:pt x="1519" y="1968"/>
                </a:lnTo>
                <a:lnTo>
                  <a:pt x="1530" y="1965"/>
                </a:lnTo>
                <a:lnTo>
                  <a:pt x="1556" y="1965"/>
                </a:lnTo>
                <a:lnTo>
                  <a:pt x="1582" y="1965"/>
                </a:lnTo>
                <a:lnTo>
                  <a:pt x="1598" y="1975"/>
                </a:lnTo>
                <a:lnTo>
                  <a:pt x="1654" y="1989"/>
                </a:lnTo>
                <a:lnTo>
                  <a:pt x="1670" y="2006"/>
                </a:lnTo>
                <a:lnTo>
                  <a:pt x="1691" y="2021"/>
                </a:lnTo>
                <a:lnTo>
                  <a:pt x="1714" y="2021"/>
                </a:lnTo>
                <a:lnTo>
                  <a:pt x="1728" y="2008"/>
                </a:lnTo>
                <a:lnTo>
                  <a:pt x="1752" y="1947"/>
                </a:lnTo>
                <a:lnTo>
                  <a:pt x="1758" y="1924"/>
                </a:lnTo>
                <a:lnTo>
                  <a:pt x="1751" y="1878"/>
                </a:lnTo>
                <a:lnTo>
                  <a:pt x="1762" y="1840"/>
                </a:lnTo>
                <a:lnTo>
                  <a:pt x="1775" y="1812"/>
                </a:lnTo>
                <a:lnTo>
                  <a:pt x="1783" y="1777"/>
                </a:lnTo>
                <a:lnTo>
                  <a:pt x="1792" y="1751"/>
                </a:lnTo>
                <a:lnTo>
                  <a:pt x="1793" y="1721"/>
                </a:lnTo>
                <a:lnTo>
                  <a:pt x="1775" y="1680"/>
                </a:lnTo>
                <a:lnTo>
                  <a:pt x="1769" y="1671"/>
                </a:lnTo>
                <a:lnTo>
                  <a:pt x="1742" y="1610"/>
                </a:lnTo>
                <a:lnTo>
                  <a:pt x="1746" y="1519"/>
                </a:lnTo>
                <a:lnTo>
                  <a:pt x="1736" y="1482"/>
                </a:lnTo>
                <a:lnTo>
                  <a:pt x="1718" y="1464"/>
                </a:lnTo>
                <a:lnTo>
                  <a:pt x="1707" y="1455"/>
                </a:lnTo>
                <a:lnTo>
                  <a:pt x="1702" y="1419"/>
                </a:lnTo>
                <a:lnTo>
                  <a:pt x="1699" y="1389"/>
                </a:lnTo>
                <a:lnTo>
                  <a:pt x="1711" y="1328"/>
                </a:lnTo>
                <a:lnTo>
                  <a:pt x="1687" y="1316"/>
                </a:lnTo>
                <a:lnTo>
                  <a:pt x="1673" y="1292"/>
                </a:lnTo>
                <a:lnTo>
                  <a:pt x="1550" y="1166"/>
                </a:lnTo>
                <a:lnTo>
                  <a:pt x="1420" y="1022"/>
                </a:lnTo>
                <a:lnTo>
                  <a:pt x="1412" y="733"/>
                </a:lnTo>
                <a:lnTo>
                  <a:pt x="1400" y="557"/>
                </a:lnTo>
                <a:lnTo>
                  <a:pt x="1388" y="351"/>
                </a:lnTo>
                <a:lnTo>
                  <a:pt x="1379" y="210"/>
                </a:lnTo>
                <a:lnTo>
                  <a:pt x="1380" y="116"/>
                </a:lnTo>
                <a:lnTo>
                  <a:pt x="1391" y="12"/>
                </a:lnTo>
                <a:lnTo>
                  <a:pt x="1303" y="12"/>
                </a:lnTo>
                <a:lnTo>
                  <a:pt x="1265" y="0"/>
                </a:lnTo>
                <a:lnTo>
                  <a:pt x="1208" y="7"/>
                </a:lnTo>
                <a:lnTo>
                  <a:pt x="1132" y="18"/>
                </a:lnTo>
                <a:lnTo>
                  <a:pt x="1080" y="15"/>
                </a:lnTo>
                <a:lnTo>
                  <a:pt x="982" y="29"/>
                </a:lnTo>
                <a:lnTo>
                  <a:pt x="884" y="35"/>
                </a:lnTo>
                <a:lnTo>
                  <a:pt x="853" y="26"/>
                </a:lnTo>
                <a:lnTo>
                  <a:pt x="815" y="18"/>
                </a:lnTo>
                <a:lnTo>
                  <a:pt x="763" y="19"/>
                </a:lnTo>
                <a:lnTo>
                  <a:pt x="715" y="35"/>
                </a:lnTo>
                <a:lnTo>
                  <a:pt x="647" y="73"/>
                </a:lnTo>
                <a:lnTo>
                  <a:pt x="589" y="113"/>
                </a:lnTo>
                <a:lnTo>
                  <a:pt x="541" y="169"/>
                </a:lnTo>
                <a:lnTo>
                  <a:pt x="495" y="232"/>
                </a:lnTo>
                <a:lnTo>
                  <a:pt x="446" y="250"/>
                </a:lnTo>
                <a:lnTo>
                  <a:pt x="397" y="289"/>
                </a:lnTo>
                <a:lnTo>
                  <a:pt x="367" y="342"/>
                </a:lnTo>
                <a:lnTo>
                  <a:pt x="343" y="363"/>
                </a:lnTo>
                <a:lnTo>
                  <a:pt x="297" y="377"/>
                </a:lnTo>
                <a:lnTo>
                  <a:pt x="220" y="373"/>
                </a:lnTo>
                <a:lnTo>
                  <a:pt x="183" y="364"/>
                </a:lnTo>
                <a:lnTo>
                  <a:pt x="135" y="367"/>
                </a:lnTo>
                <a:lnTo>
                  <a:pt x="110" y="380"/>
                </a:lnTo>
                <a:lnTo>
                  <a:pt x="82" y="408"/>
                </a:lnTo>
                <a:lnTo>
                  <a:pt x="65" y="448"/>
                </a:lnTo>
                <a:lnTo>
                  <a:pt x="69" y="470"/>
                </a:lnTo>
                <a:lnTo>
                  <a:pt x="90" y="501"/>
                </a:lnTo>
                <a:lnTo>
                  <a:pt x="95" y="558"/>
                </a:lnTo>
                <a:lnTo>
                  <a:pt x="78" y="605"/>
                </a:lnTo>
                <a:lnTo>
                  <a:pt x="37" y="646"/>
                </a:lnTo>
                <a:lnTo>
                  <a:pt x="37" y="646"/>
                </a:lnTo>
              </a:path>
            </a:pathLst>
          </a:custGeom>
          <a:solidFill>
            <a:schemeClr val="bg1"/>
          </a:solidFill>
          <a:ln w="1588">
            <a:solidFill>
              <a:srgbClr val="828282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PH" dirty="0"/>
          </a:p>
        </p:txBody>
      </p:sp>
      <p:sp>
        <p:nvSpPr>
          <p:cNvPr id="2055" name="Freeform 7"/>
          <p:cNvSpPr>
            <a:spLocks/>
          </p:cNvSpPr>
          <p:nvPr/>
        </p:nvSpPr>
        <p:spPr bwMode="auto">
          <a:xfrm>
            <a:off x="4475163" y="1601788"/>
            <a:ext cx="279400" cy="679450"/>
          </a:xfrm>
          <a:custGeom>
            <a:avLst/>
            <a:gdLst>
              <a:gd name="T0" fmla="*/ 1 w 601"/>
              <a:gd name="T1" fmla="*/ 972 h 1411"/>
              <a:gd name="T2" fmla="*/ 166 w 601"/>
              <a:gd name="T3" fmla="*/ 1411 h 1411"/>
              <a:gd name="T4" fmla="*/ 176 w 601"/>
              <a:gd name="T5" fmla="*/ 1399 h 1411"/>
              <a:gd name="T6" fmla="*/ 206 w 601"/>
              <a:gd name="T7" fmla="*/ 1368 h 1411"/>
              <a:gd name="T8" fmla="*/ 301 w 601"/>
              <a:gd name="T9" fmla="*/ 1332 h 1411"/>
              <a:gd name="T10" fmla="*/ 354 w 601"/>
              <a:gd name="T11" fmla="*/ 1320 h 1411"/>
              <a:gd name="T12" fmla="*/ 364 w 601"/>
              <a:gd name="T13" fmla="*/ 1307 h 1411"/>
              <a:gd name="T14" fmla="*/ 391 w 601"/>
              <a:gd name="T15" fmla="*/ 1292 h 1411"/>
              <a:gd name="T16" fmla="*/ 426 w 601"/>
              <a:gd name="T17" fmla="*/ 1252 h 1411"/>
              <a:gd name="T18" fmla="*/ 475 w 601"/>
              <a:gd name="T19" fmla="*/ 1197 h 1411"/>
              <a:gd name="T20" fmla="*/ 510 w 601"/>
              <a:gd name="T21" fmla="*/ 1157 h 1411"/>
              <a:gd name="T22" fmla="*/ 540 w 601"/>
              <a:gd name="T23" fmla="*/ 1116 h 1411"/>
              <a:gd name="T24" fmla="*/ 548 w 601"/>
              <a:gd name="T25" fmla="*/ 1104 h 1411"/>
              <a:gd name="T26" fmla="*/ 556 w 601"/>
              <a:gd name="T27" fmla="*/ 1094 h 1411"/>
              <a:gd name="T28" fmla="*/ 563 w 601"/>
              <a:gd name="T29" fmla="*/ 1085 h 1411"/>
              <a:gd name="T30" fmla="*/ 571 w 601"/>
              <a:gd name="T31" fmla="*/ 1076 h 1411"/>
              <a:gd name="T32" fmla="*/ 591 w 601"/>
              <a:gd name="T33" fmla="*/ 1056 h 1411"/>
              <a:gd name="T34" fmla="*/ 597 w 601"/>
              <a:gd name="T35" fmla="*/ 1045 h 1411"/>
              <a:gd name="T36" fmla="*/ 597 w 601"/>
              <a:gd name="T37" fmla="*/ 1016 h 1411"/>
              <a:gd name="T38" fmla="*/ 588 w 601"/>
              <a:gd name="T39" fmla="*/ 926 h 1411"/>
              <a:gd name="T40" fmla="*/ 581 w 601"/>
              <a:gd name="T41" fmla="*/ 916 h 1411"/>
              <a:gd name="T42" fmla="*/ 575 w 601"/>
              <a:gd name="T43" fmla="*/ 873 h 1411"/>
              <a:gd name="T44" fmla="*/ 569 w 601"/>
              <a:gd name="T45" fmla="*/ 835 h 1411"/>
              <a:gd name="T46" fmla="*/ 587 w 601"/>
              <a:gd name="T47" fmla="*/ 750 h 1411"/>
              <a:gd name="T48" fmla="*/ 597 w 601"/>
              <a:gd name="T49" fmla="*/ 702 h 1411"/>
              <a:gd name="T50" fmla="*/ 557 w 601"/>
              <a:gd name="T51" fmla="*/ 649 h 1411"/>
              <a:gd name="T52" fmla="*/ 545 w 601"/>
              <a:gd name="T53" fmla="*/ 547 h 1411"/>
              <a:gd name="T54" fmla="*/ 538 w 601"/>
              <a:gd name="T55" fmla="*/ 531 h 1411"/>
              <a:gd name="T56" fmla="*/ 534 w 601"/>
              <a:gd name="T57" fmla="*/ 500 h 1411"/>
              <a:gd name="T58" fmla="*/ 518 w 601"/>
              <a:gd name="T59" fmla="*/ 450 h 1411"/>
              <a:gd name="T60" fmla="*/ 495 w 601"/>
              <a:gd name="T61" fmla="*/ 377 h 1411"/>
              <a:gd name="T62" fmla="*/ 467 w 601"/>
              <a:gd name="T63" fmla="*/ 333 h 1411"/>
              <a:gd name="T64" fmla="*/ 426 w 601"/>
              <a:gd name="T65" fmla="*/ 245 h 1411"/>
              <a:gd name="T66" fmla="*/ 389 w 601"/>
              <a:gd name="T67" fmla="*/ 205 h 1411"/>
              <a:gd name="T68" fmla="*/ 381 w 601"/>
              <a:gd name="T69" fmla="*/ 191 h 1411"/>
              <a:gd name="T70" fmla="*/ 362 w 601"/>
              <a:gd name="T71" fmla="*/ 161 h 1411"/>
              <a:gd name="T72" fmla="*/ 350 w 601"/>
              <a:gd name="T73" fmla="*/ 144 h 1411"/>
              <a:gd name="T74" fmla="*/ 338 w 601"/>
              <a:gd name="T75" fmla="*/ 132 h 1411"/>
              <a:gd name="T76" fmla="*/ 291 w 601"/>
              <a:gd name="T77" fmla="*/ 98 h 1411"/>
              <a:gd name="T78" fmla="*/ 280 w 601"/>
              <a:gd name="T79" fmla="*/ 91 h 1411"/>
              <a:gd name="T80" fmla="*/ 271 w 601"/>
              <a:gd name="T81" fmla="*/ 85 h 1411"/>
              <a:gd name="T82" fmla="*/ 190 w 601"/>
              <a:gd name="T83" fmla="*/ 79 h 1411"/>
              <a:gd name="T84" fmla="*/ 174 w 601"/>
              <a:gd name="T85" fmla="*/ 72 h 1411"/>
              <a:gd name="T86" fmla="*/ 166 w 601"/>
              <a:gd name="T87" fmla="*/ 64 h 1411"/>
              <a:gd name="T88" fmla="*/ 150 w 601"/>
              <a:gd name="T89" fmla="*/ 54 h 1411"/>
              <a:gd name="T90" fmla="*/ 129 w 601"/>
              <a:gd name="T91" fmla="*/ 32 h 1411"/>
              <a:gd name="T92" fmla="*/ 110 w 601"/>
              <a:gd name="T93" fmla="*/ 3 h 1411"/>
              <a:gd name="T94" fmla="*/ 79 w 601"/>
              <a:gd name="T95" fmla="*/ 8 h 1411"/>
              <a:gd name="T96" fmla="*/ 38 w 601"/>
              <a:gd name="T97" fmla="*/ 113 h 14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601" h="1411">
                <a:moveTo>
                  <a:pt x="38" y="113"/>
                </a:moveTo>
                <a:lnTo>
                  <a:pt x="1" y="144"/>
                </a:lnTo>
                <a:lnTo>
                  <a:pt x="0" y="672"/>
                </a:lnTo>
                <a:lnTo>
                  <a:pt x="1" y="972"/>
                </a:lnTo>
                <a:lnTo>
                  <a:pt x="16" y="1241"/>
                </a:lnTo>
                <a:lnTo>
                  <a:pt x="24" y="1345"/>
                </a:lnTo>
                <a:lnTo>
                  <a:pt x="75" y="1408"/>
                </a:lnTo>
                <a:lnTo>
                  <a:pt x="166" y="1411"/>
                </a:lnTo>
                <a:lnTo>
                  <a:pt x="167" y="1407"/>
                </a:lnTo>
                <a:lnTo>
                  <a:pt x="168" y="1404"/>
                </a:lnTo>
                <a:lnTo>
                  <a:pt x="172" y="1402"/>
                </a:lnTo>
                <a:lnTo>
                  <a:pt x="176" y="1399"/>
                </a:lnTo>
                <a:lnTo>
                  <a:pt x="176" y="1398"/>
                </a:lnTo>
                <a:lnTo>
                  <a:pt x="183" y="1390"/>
                </a:lnTo>
                <a:lnTo>
                  <a:pt x="196" y="1377"/>
                </a:lnTo>
                <a:lnTo>
                  <a:pt x="206" y="1368"/>
                </a:lnTo>
                <a:lnTo>
                  <a:pt x="208" y="1367"/>
                </a:lnTo>
                <a:lnTo>
                  <a:pt x="239" y="1351"/>
                </a:lnTo>
                <a:lnTo>
                  <a:pt x="268" y="1336"/>
                </a:lnTo>
                <a:lnTo>
                  <a:pt x="301" y="1332"/>
                </a:lnTo>
                <a:lnTo>
                  <a:pt x="325" y="1332"/>
                </a:lnTo>
                <a:lnTo>
                  <a:pt x="341" y="1327"/>
                </a:lnTo>
                <a:lnTo>
                  <a:pt x="352" y="1320"/>
                </a:lnTo>
                <a:lnTo>
                  <a:pt x="354" y="1320"/>
                </a:lnTo>
                <a:lnTo>
                  <a:pt x="356" y="1316"/>
                </a:lnTo>
                <a:lnTo>
                  <a:pt x="357" y="1313"/>
                </a:lnTo>
                <a:lnTo>
                  <a:pt x="366" y="1305"/>
                </a:lnTo>
                <a:lnTo>
                  <a:pt x="364" y="1307"/>
                </a:lnTo>
                <a:lnTo>
                  <a:pt x="366" y="1302"/>
                </a:lnTo>
                <a:lnTo>
                  <a:pt x="370" y="1298"/>
                </a:lnTo>
                <a:lnTo>
                  <a:pt x="372" y="1298"/>
                </a:lnTo>
                <a:lnTo>
                  <a:pt x="391" y="1292"/>
                </a:lnTo>
                <a:lnTo>
                  <a:pt x="406" y="1280"/>
                </a:lnTo>
                <a:lnTo>
                  <a:pt x="410" y="1276"/>
                </a:lnTo>
                <a:lnTo>
                  <a:pt x="419" y="1263"/>
                </a:lnTo>
                <a:lnTo>
                  <a:pt x="426" y="1252"/>
                </a:lnTo>
                <a:lnTo>
                  <a:pt x="438" y="1241"/>
                </a:lnTo>
                <a:lnTo>
                  <a:pt x="451" y="1223"/>
                </a:lnTo>
                <a:lnTo>
                  <a:pt x="463" y="1208"/>
                </a:lnTo>
                <a:lnTo>
                  <a:pt x="475" y="1197"/>
                </a:lnTo>
                <a:lnTo>
                  <a:pt x="486" y="1186"/>
                </a:lnTo>
                <a:lnTo>
                  <a:pt x="487" y="1180"/>
                </a:lnTo>
                <a:lnTo>
                  <a:pt x="506" y="1166"/>
                </a:lnTo>
                <a:lnTo>
                  <a:pt x="510" y="1157"/>
                </a:lnTo>
                <a:lnTo>
                  <a:pt x="523" y="1139"/>
                </a:lnTo>
                <a:lnTo>
                  <a:pt x="532" y="1128"/>
                </a:lnTo>
                <a:lnTo>
                  <a:pt x="534" y="1122"/>
                </a:lnTo>
                <a:lnTo>
                  <a:pt x="540" y="1116"/>
                </a:lnTo>
                <a:lnTo>
                  <a:pt x="540" y="1111"/>
                </a:lnTo>
                <a:lnTo>
                  <a:pt x="542" y="1111"/>
                </a:lnTo>
                <a:lnTo>
                  <a:pt x="542" y="1110"/>
                </a:lnTo>
                <a:lnTo>
                  <a:pt x="548" y="1104"/>
                </a:lnTo>
                <a:lnTo>
                  <a:pt x="553" y="1100"/>
                </a:lnTo>
                <a:lnTo>
                  <a:pt x="555" y="1094"/>
                </a:lnTo>
                <a:lnTo>
                  <a:pt x="555" y="1095"/>
                </a:lnTo>
                <a:lnTo>
                  <a:pt x="556" y="1094"/>
                </a:lnTo>
                <a:lnTo>
                  <a:pt x="556" y="1091"/>
                </a:lnTo>
                <a:lnTo>
                  <a:pt x="559" y="1086"/>
                </a:lnTo>
                <a:lnTo>
                  <a:pt x="561" y="1085"/>
                </a:lnTo>
                <a:lnTo>
                  <a:pt x="563" y="1085"/>
                </a:lnTo>
                <a:lnTo>
                  <a:pt x="564" y="1084"/>
                </a:lnTo>
                <a:lnTo>
                  <a:pt x="565" y="1082"/>
                </a:lnTo>
                <a:lnTo>
                  <a:pt x="569" y="1078"/>
                </a:lnTo>
                <a:lnTo>
                  <a:pt x="571" y="1076"/>
                </a:lnTo>
                <a:lnTo>
                  <a:pt x="573" y="1073"/>
                </a:lnTo>
                <a:lnTo>
                  <a:pt x="588" y="1059"/>
                </a:lnTo>
                <a:lnTo>
                  <a:pt x="593" y="1054"/>
                </a:lnTo>
                <a:lnTo>
                  <a:pt x="591" y="1056"/>
                </a:lnTo>
                <a:lnTo>
                  <a:pt x="593" y="1051"/>
                </a:lnTo>
                <a:lnTo>
                  <a:pt x="593" y="1050"/>
                </a:lnTo>
                <a:lnTo>
                  <a:pt x="595" y="1048"/>
                </a:lnTo>
                <a:lnTo>
                  <a:pt x="597" y="1045"/>
                </a:lnTo>
                <a:lnTo>
                  <a:pt x="597" y="1042"/>
                </a:lnTo>
                <a:lnTo>
                  <a:pt x="601" y="1041"/>
                </a:lnTo>
                <a:lnTo>
                  <a:pt x="601" y="1039"/>
                </a:lnTo>
                <a:lnTo>
                  <a:pt x="597" y="1016"/>
                </a:lnTo>
                <a:lnTo>
                  <a:pt x="593" y="1006"/>
                </a:lnTo>
                <a:lnTo>
                  <a:pt x="593" y="963"/>
                </a:lnTo>
                <a:lnTo>
                  <a:pt x="593" y="943"/>
                </a:lnTo>
                <a:lnTo>
                  <a:pt x="588" y="926"/>
                </a:lnTo>
                <a:lnTo>
                  <a:pt x="587" y="923"/>
                </a:lnTo>
                <a:lnTo>
                  <a:pt x="587" y="919"/>
                </a:lnTo>
                <a:lnTo>
                  <a:pt x="585" y="919"/>
                </a:lnTo>
                <a:lnTo>
                  <a:pt x="581" y="916"/>
                </a:lnTo>
                <a:lnTo>
                  <a:pt x="575" y="878"/>
                </a:lnTo>
                <a:lnTo>
                  <a:pt x="573" y="878"/>
                </a:lnTo>
                <a:lnTo>
                  <a:pt x="577" y="879"/>
                </a:lnTo>
                <a:lnTo>
                  <a:pt x="575" y="873"/>
                </a:lnTo>
                <a:lnTo>
                  <a:pt x="573" y="873"/>
                </a:lnTo>
                <a:lnTo>
                  <a:pt x="573" y="865"/>
                </a:lnTo>
                <a:lnTo>
                  <a:pt x="569" y="851"/>
                </a:lnTo>
                <a:lnTo>
                  <a:pt x="569" y="835"/>
                </a:lnTo>
                <a:lnTo>
                  <a:pt x="571" y="804"/>
                </a:lnTo>
                <a:lnTo>
                  <a:pt x="575" y="778"/>
                </a:lnTo>
                <a:lnTo>
                  <a:pt x="577" y="778"/>
                </a:lnTo>
                <a:lnTo>
                  <a:pt x="587" y="750"/>
                </a:lnTo>
                <a:lnTo>
                  <a:pt x="596" y="724"/>
                </a:lnTo>
                <a:lnTo>
                  <a:pt x="597" y="719"/>
                </a:lnTo>
                <a:lnTo>
                  <a:pt x="599" y="702"/>
                </a:lnTo>
                <a:lnTo>
                  <a:pt x="597" y="702"/>
                </a:lnTo>
                <a:lnTo>
                  <a:pt x="593" y="696"/>
                </a:lnTo>
                <a:lnTo>
                  <a:pt x="577" y="685"/>
                </a:lnTo>
                <a:lnTo>
                  <a:pt x="567" y="668"/>
                </a:lnTo>
                <a:lnTo>
                  <a:pt x="557" y="649"/>
                </a:lnTo>
                <a:lnTo>
                  <a:pt x="551" y="605"/>
                </a:lnTo>
                <a:lnTo>
                  <a:pt x="549" y="605"/>
                </a:lnTo>
                <a:lnTo>
                  <a:pt x="547" y="564"/>
                </a:lnTo>
                <a:lnTo>
                  <a:pt x="545" y="547"/>
                </a:lnTo>
                <a:lnTo>
                  <a:pt x="543" y="544"/>
                </a:lnTo>
                <a:lnTo>
                  <a:pt x="542" y="536"/>
                </a:lnTo>
                <a:lnTo>
                  <a:pt x="539" y="531"/>
                </a:lnTo>
                <a:lnTo>
                  <a:pt x="538" y="531"/>
                </a:lnTo>
                <a:lnTo>
                  <a:pt x="538" y="527"/>
                </a:lnTo>
                <a:lnTo>
                  <a:pt x="538" y="514"/>
                </a:lnTo>
                <a:lnTo>
                  <a:pt x="538" y="511"/>
                </a:lnTo>
                <a:lnTo>
                  <a:pt x="534" y="500"/>
                </a:lnTo>
                <a:lnTo>
                  <a:pt x="530" y="483"/>
                </a:lnTo>
                <a:lnTo>
                  <a:pt x="523" y="468"/>
                </a:lnTo>
                <a:lnTo>
                  <a:pt x="519" y="456"/>
                </a:lnTo>
                <a:lnTo>
                  <a:pt x="518" y="450"/>
                </a:lnTo>
                <a:lnTo>
                  <a:pt x="518" y="446"/>
                </a:lnTo>
                <a:lnTo>
                  <a:pt x="515" y="442"/>
                </a:lnTo>
                <a:lnTo>
                  <a:pt x="507" y="408"/>
                </a:lnTo>
                <a:lnTo>
                  <a:pt x="495" y="377"/>
                </a:lnTo>
                <a:lnTo>
                  <a:pt x="494" y="377"/>
                </a:lnTo>
                <a:lnTo>
                  <a:pt x="486" y="352"/>
                </a:lnTo>
                <a:lnTo>
                  <a:pt x="470" y="336"/>
                </a:lnTo>
                <a:lnTo>
                  <a:pt x="467" y="333"/>
                </a:lnTo>
                <a:lnTo>
                  <a:pt x="462" y="309"/>
                </a:lnTo>
                <a:lnTo>
                  <a:pt x="451" y="287"/>
                </a:lnTo>
                <a:lnTo>
                  <a:pt x="426" y="246"/>
                </a:lnTo>
                <a:lnTo>
                  <a:pt x="426" y="245"/>
                </a:lnTo>
                <a:lnTo>
                  <a:pt x="418" y="230"/>
                </a:lnTo>
                <a:lnTo>
                  <a:pt x="415" y="229"/>
                </a:lnTo>
                <a:lnTo>
                  <a:pt x="397" y="213"/>
                </a:lnTo>
                <a:lnTo>
                  <a:pt x="389" y="205"/>
                </a:lnTo>
                <a:lnTo>
                  <a:pt x="389" y="202"/>
                </a:lnTo>
                <a:lnTo>
                  <a:pt x="384" y="196"/>
                </a:lnTo>
                <a:lnTo>
                  <a:pt x="382" y="193"/>
                </a:lnTo>
                <a:lnTo>
                  <a:pt x="381" y="191"/>
                </a:lnTo>
                <a:lnTo>
                  <a:pt x="370" y="176"/>
                </a:lnTo>
                <a:lnTo>
                  <a:pt x="370" y="173"/>
                </a:lnTo>
                <a:lnTo>
                  <a:pt x="366" y="167"/>
                </a:lnTo>
                <a:lnTo>
                  <a:pt x="362" y="161"/>
                </a:lnTo>
                <a:lnTo>
                  <a:pt x="357" y="152"/>
                </a:lnTo>
                <a:lnTo>
                  <a:pt x="356" y="151"/>
                </a:lnTo>
                <a:lnTo>
                  <a:pt x="354" y="151"/>
                </a:lnTo>
                <a:lnTo>
                  <a:pt x="350" y="144"/>
                </a:lnTo>
                <a:lnTo>
                  <a:pt x="352" y="146"/>
                </a:lnTo>
                <a:lnTo>
                  <a:pt x="350" y="142"/>
                </a:lnTo>
                <a:lnTo>
                  <a:pt x="346" y="141"/>
                </a:lnTo>
                <a:lnTo>
                  <a:pt x="338" y="132"/>
                </a:lnTo>
                <a:lnTo>
                  <a:pt x="322" y="114"/>
                </a:lnTo>
                <a:lnTo>
                  <a:pt x="301" y="104"/>
                </a:lnTo>
                <a:lnTo>
                  <a:pt x="295" y="99"/>
                </a:lnTo>
                <a:lnTo>
                  <a:pt x="291" y="98"/>
                </a:lnTo>
                <a:lnTo>
                  <a:pt x="285" y="95"/>
                </a:lnTo>
                <a:lnTo>
                  <a:pt x="288" y="95"/>
                </a:lnTo>
                <a:lnTo>
                  <a:pt x="285" y="94"/>
                </a:lnTo>
                <a:lnTo>
                  <a:pt x="280" y="91"/>
                </a:lnTo>
                <a:lnTo>
                  <a:pt x="277" y="88"/>
                </a:lnTo>
                <a:lnTo>
                  <a:pt x="277" y="86"/>
                </a:lnTo>
                <a:lnTo>
                  <a:pt x="275" y="85"/>
                </a:lnTo>
                <a:lnTo>
                  <a:pt x="271" y="85"/>
                </a:lnTo>
                <a:lnTo>
                  <a:pt x="271" y="82"/>
                </a:lnTo>
                <a:lnTo>
                  <a:pt x="253" y="76"/>
                </a:lnTo>
                <a:lnTo>
                  <a:pt x="231" y="76"/>
                </a:lnTo>
                <a:lnTo>
                  <a:pt x="190" y="79"/>
                </a:lnTo>
                <a:lnTo>
                  <a:pt x="175" y="76"/>
                </a:lnTo>
                <a:lnTo>
                  <a:pt x="180" y="76"/>
                </a:lnTo>
                <a:lnTo>
                  <a:pt x="175" y="72"/>
                </a:lnTo>
                <a:lnTo>
                  <a:pt x="174" y="72"/>
                </a:lnTo>
                <a:lnTo>
                  <a:pt x="171" y="72"/>
                </a:lnTo>
                <a:lnTo>
                  <a:pt x="168" y="67"/>
                </a:lnTo>
                <a:lnTo>
                  <a:pt x="166" y="67"/>
                </a:lnTo>
                <a:lnTo>
                  <a:pt x="166" y="64"/>
                </a:lnTo>
                <a:lnTo>
                  <a:pt x="163" y="63"/>
                </a:lnTo>
                <a:lnTo>
                  <a:pt x="155" y="60"/>
                </a:lnTo>
                <a:lnTo>
                  <a:pt x="152" y="58"/>
                </a:lnTo>
                <a:lnTo>
                  <a:pt x="150" y="54"/>
                </a:lnTo>
                <a:lnTo>
                  <a:pt x="147" y="54"/>
                </a:lnTo>
                <a:lnTo>
                  <a:pt x="142" y="50"/>
                </a:lnTo>
                <a:lnTo>
                  <a:pt x="134" y="38"/>
                </a:lnTo>
                <a:lnTo>
                  <a:pt x="129" y="32"/>
                </a:lnTo>
                <a:lnTo>
                  <a:pt x="125" y="20"/>
                </a:lnTo>
                <a:lnTo>
                  <a:pt x="121" y="17"/>
                </a:lnTo>
                <a:lnTo>
                  <a:pt x="118" y="14"/>
                </a:lnTo>
                <a:lnTo>
                  <a:pt x="110" y="3"/>
                </a:lnTo>
                <a:lnTo>
                  <a:pt x="105" y="0"/>
                </a:lnTo>
                <a:lnTo>
                  <a:pt x="94" y="0"/>
                </a:lnTo>
                <a:lnTo>
                  <a:pt x="93" y="1"/>
                </a:lnTo>
                <a:lnTo>
                  <a:pt x="79" y="8"/>
                </a:lnTo>
                <a:lnTo>
                  <a:pt x="73" y="38"/>
                </a:lnTo>
                <a:lnTo>
                  <a:pt x="57" y="64"/>
                </a:lnTo>
                <a:lnTo>
                  <a:pt x="56" y="77"/>
                </a:lnTo>
                <a:lnTo>
                  <a:pt x="38" y="113"/>
                </a:lnTo>
                <a:lnTo>
                  <a:pt x="38" y="113"/>
                </a:lnTo>
              </a:path>
            </a:pathLst>
          </a:custGeom>
          <a:solidFill>
            <a:schemeClr val="bg1"/>
          </a:solidFill>
          <a:ln w="1588">
            <a:solidFill>
              <a:schemeClr val="accent1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PH" dirty="0"/>
          </a:p>
        </p:txBody>
      </p:sp>
      <p:sp>
        <p:nvSpPr>
          <p:cNvPr id="2056" name="Freeform 8"/>
          <p:cNvSpPr>
            <a:spLocks/>
          </p:cNvSpPr>
          <p:nvPr/>
        </p:nvSpPr>
        <p:spPr bwMode="auto">
          <a:xfrm>
            <a:off x="4706938" y="2052638"/>
            <a:ext cx="930275" cy="835025"/>
          </a:xfrm>
          <a:custGeom>
            <a:avLst/>
            <a:gdLst>
              <a:gd name="T0" fmla="*/ 1802 w 2001"/>
              <a:gd name="T1" fmla="*/ 1380 h 1731"/>
              <a:gd name="T2" fmla="*/ 2001 w 2001"/>
              <a:gd name="T3" fmla="*/ 1360 h 1731"/>
              <a:gd name="T4" fmla="*/ 1935 w 2001"/>
              <a:gd name="T5" fmla="*/ 1238 h 1731"/>
              <a:gd name="T6" fmla="*/ 1863 w 2001"/>
              <a:gd name="T7" fmla="*/ 1088 h 1731"/>
              <a:gd name="T8" fmla="*/ 1634 w 2001"/>
              <a:gd name="T9" fmla="*/ 824 h 1731"/>
              <a:gd name="T10" fmla="*/ 1596 w 2001"/>
              <a:gd name="T11" fmla="*/ 694 h 1731"/>
              <a:gd name="T12" fmla="*/ 1497 w 2001"/>
              <a:gd name="T13" fmla="*/ 500 h 1731"/>
              <a:gd name="T14" fmla="*/ 1474 w 2001"/>
              <a:gd name="T15" fmla="*/ 376 h 1731"/>
              <a:gd name="T16" fmla="*/ 1248 w 2001"/>
              <a:gd name="T17" fmla="*/ 198 h 1731"/>
              <a:gd name="T18" fmla="*/ 1094 w 2001"/>
              <a:gd name="T19" fmla="*/ 97 h 1731"/>
              <a:gd name="T20" fmla="*/ 1077 w 2001"/>
              <a:gd name="T21" fmla="*/ 0 h 1731"/>
              <a:gd name="T22" fmla="*/ 947 w 2001"/>
              <a:gd name="T23" fmla="*/ 7 h 1731"/>
              <a:gd name="T24" fmla="*/ 861 w 2001"/>
              <a:gd name="T25" fmla="*/ 270 h 1731"/>
              <a:gd name="T26" fmla="*/ 816 w 2001"/>
              <a:gd name="T27" fmla="*/ 333 h 1731"/>
              <a:gd name="T28" fmla="*/ 630 w 2001"/>
              <a:gd name="T29" fmla="*/ 376 h 1731"/>
              <a:gd name="T30" fmla="*/ 579 w 2001"/>
              <a:gd name="T31" fmla="*/ 452 h 1731"/>
              <a:gd name="T32" fmla="*/ 615 w 2001"/>
              <a:gd name="T33" fmla="*/ 518 h 1731"/>
              <a:gd name="T34" fmla="*/ 593 w 2001"/>
              <a:gd name="T35" fmla="*/ 605 h 1731"/>
              <a:gd name="T36" fmla="*/ 477 w 2001"/>
              <a:gd name="T37" fmla="*/ 694 h 1731"/>
              <a:gd name="T38" fmla="*/ 436 w 2001"/>
              <a:gd name="T39" fmla="*/ 762 h 1731"/>
              <a:gd name="T40" fmla="*/ 473 w 2001"/>
              <a:gd name="T41" fmla="*/ 815 h 1731"/>
              <a:gd name="T42" fmla="*/ 385 w 2001"/>
              <a:gd name="T43" fmla="*/ 938 h 1731"/>
              <a:gd name="T44" fmla="*/ 338 w 2001"/>
              <a:gd name="T45" fmla="*/ 1075 h 1731"/>
              <a:gd name="T46" fmla="*/ 296 w 2001"/>
              <a:gd name="T47" fmla="*/ 1109 h 1731"/>
              <a:gd name="T48" fmla="*/ 115 w 2001"/>
              <a:gd name="T49" fmla="*/ 1044 h 1731"/>
              <a:gd name="T50" fmla="*/ 3 w 2001"/>
              <a:gd name="T51" fmla="*/ 1028 h 1731"/>
              <a:gd name="T52" fmla="*/ 129 w 2001"/>
              <a:gd name="T53" fmla="*/ 1123 h 1731"/>
              <a:gd name="T54" fmla="*/ 241 w 2001"/>
              <a:gd name="T55" fmla="*/ 1176 h 1731"/>
              <a:gd name="T56" fmla="*/ 364 w 2001"/>
              <a:gd name="T57" fmla="*/ 1233 h 1731"/>
              <a:gd name="T58" fmla="*/ 417 w 2001"/>
              <a:gd name="T59" fmla="*/ 1338 h 1731"/>
              <a:gd name="T60" fmla="*/ 534 w 2001"/>
              <a:gd name="T61" fmla="*/ 1477 h 1731"/>
              <a:gd name="T62" fmla="*/ 615 w 2001"/>
              <a:gd name="T63" fmla="*/ 1589 h 1731"/>
              <a:gd name="T64" fmla="*/ 585 w 2001"/>
              <a:gd name="T65" fmla="*/ 1645 h 1731"/>
              <a:gd name="T66" fmla="*/ 638 w 2001"/>
              <a:gd name="T67" fmla="*/ 1670 h 1731"/>
              <a:gd name="T68" fmla="*/ 631 w 2001"/>
              <a:gd name="T69" fmla="*/ 1731 h 1731"/>
              <a:gd name="T70" fmla="*/ 748 w 2001"/>
              <a:gd name="T71" fmla="*/ 1652 h 1731"/>
              <a:gd name="T72" fmla="*/ 967 w 2001"/>
              <a:gd name="T73" fmla="*/ 1404 h 1731"/>
              <a:gd name="T74" fmla="*/ 1146 w 2001"/>
              <a:gd name="T75" fmla="*/ 1277 h 1731"/>
              <a:gd name="T76" fmla="*/ 1278 w 2001"/>
              <a:gd name="T77" fmla="*/ 1169 h 1731"/>
              <a:gd name="T78" fmla="*/ 1365 w 2001"/>
              <a:gd name="T79" fmla="*/ 1117 h 1731"/>
              <a:gd name="T80" fmla="*/ 1546 w 2001"/>
              <a:gd name="T81" fmla="*/ 1227 h 1731"/>
              <a:gd name="T82" fmla="*/ 1652 w 2001"/>
              <a:gd name="T83" fmla="*/ 1361 h 17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2001" h="1731">
                <a:moveTo>
                  <a:pt x="1652" y="1361"/>
                </a:moveTo>
                <a:lnTo>
                  <a:pt x="1802" y="1380"/>
                </a:lnTo>
                <a:lnTo>
                  <a:pt x="1866" y="1361"/>
                </a:lnTo>
                <a:lnTo>
                  <a:pt x="2001" y="1360"/>
                </a:lnTo>
                <a:lnTo>
                  <a:pt x="1985" y="1304"/>
                </a:lnTo>
                <a:lnTo>
                  <a:pt x="1935" y="1238"/>
                </a:lnTo>
                <a:lnTo>
                  <a:pt x="1895" y="1148"/>
                </a:lnTo>
                <a:lnTo>
                  <a:pt x="1863" y="1088"/>
                </a:lnTo>
                <a:lnTo>
                  <a:pt x="1692" y="896"/>
                </a:lnTo>
                <a:lnTo>
                  <a:pt x="1634" y="824"/>
                </a:lnTo>
                <a:lnTo>
                  <a:pt x="1607" y="747"/>
                </a:lnTo>
                <a:lnTo>
                  <a:pt x="1596" y="694"/>
                </a:lnTo>
                <a:lnTo>
                  <a:pt x="1591" y="570"/>
                </a:lnTo>
                <a:lnTo>
                  <a:pt x="1497" y="500"/>
                </a:lnTo>
                <a:lnTo>
                  <a:pt x="1464" y="445"/>
                </a:lnTo>
                <a:lnTo>
                  <a:pt x="1474" y="376"/>
                </a:lnTo>
                <a:lnTo>
                  <a:pt x="1349" y="286"/>
                </a:lnTo>
                <a:lnTo>
                  <a:pt x="1248" y="198"/>
                </a:lnTo>
                <a:lnTo>
                  <a:pt x="1197" y="152"/>
                </a:lnTo>
                <a:lnTo>
                  <a:pt x="1094" y="97"/>
                </a:lnTo>
                <a:lnTo>
                  <a:pt x="1081" y="73"/>
                </a:lnTo>
                <a:lnTo>
                  <a:pt x="1077" y="0"/>
                </a:lnTo>
                <a:lnTo>
                  <a:pt x="983" y="8"/>
                </a:lnTo>
                <a:lnTo>
                  <a:pt x="947" y="7"/>
                </a:lnTo>
                <a:lnTo>
                  <a:pt x="877" y="23"/>
                </a:lnTo>
                <a:lnTo>
                  <a:pt x="861" y="270"/>
                </a:lnTo>
                <a:lnTo>
                  <a:pt x="851" y="298"/>
                </a:lnTo>
                <a:lnTo>
                  <a:pt x="816" y="333"/>
                </a:lnTo>
                <a:lnTo>
                  <a:pt x="755" y="376"/>
                </a:lnTo>
                <a:lnTo>
                  <a:pt x="630" y="376"/>
                </a:lnTo>
                <a:lnTo>
                  <a:pt x="591" y="414"/>
                </a:lnTo>
                <a:lnTo>
                  <a:pt x="579" y="452"/>
                </a:lnTo>
                <a:lnTo>
                  <a:pt x="598" y="499"/>
                </a:lnTo>
                <a:lnTo>
                  <a:pt x="615" y="518"/>
                </a:lnTo>
                <a:lnTo>
                  <a:pt x="612" y="564"/>
                </a:lnTo>
                <a:lnTo>
                  <a:pt x="593" y="605"/>
                </a:lnTo>
                <a:lnTo>
                  <a:pt x="531" y="664"/>
                </a:lnTo>
                <a:lnTo>
                  <a:pt x="477" y="694"/>
                </a:lnTo>
                <a:lnTo>
                  <a:pt x="445" y="731"/>
                </a:lnTo>
                <a:lnTo>
                  <a:pt x="436" y="762"/>
                </a:lnTo>
                <a:lnTo>
                  <a:pt x="448" y="788"/>
                </a:lnTo>
                <a:lnTo>
                  <a:pt x="473" y="815"/>
                </a:lnTo>
                <a:lnTo>
                  <a:pt x="481" y="885"/>
                </a:lnTo>
                <a:lnTo>
                  <a:pt x="385" y="938"/>
                </a:lnTo>
                <a:lnTo>
                  <a:pt x="358" y="1025"/>
                </a:lnTo>
                <a:lnTo>
                  <a:pt x="338" y="1075"/>
                </a:lnTo>
                <a:lnTo>
                  <a:pt x="320" y="1106"/>
                </a:lnTo>
                <a:lnTo>
                  <a:pt x="296" y="1109"/>
                </a:lnTo>
                <a:lnTo>
                  <a:pt x="214" y="1073"/>
                </a:lnTo>
                <a:lnTo>
                  <a:pt x="115" y="1044"/>
                </a:lnTo>
                <a:lnTo>
                  <a:pt x="19" y="1001"/>
                </a:lnTo>
                <a:lnTo>
                  <a:pt x="3" y="1028"/>
                </a:lnTo>
                <a:lnTo>
                  <a:pt x="0" y="1109"/>
                </a:lnTo>
                <a:lnTo>
                  <a:pt x="129" y="1123"/>
                </a:lnTo>
                <a:lnTo>
                  <a:pt x="193" y="1142"/>
                </a:lnTo>
                <a:lnTo>
                  <a:pt x="241" y="1176"/>
                </a:lnTo>
                <a:lnTo>
                  <a:pt x="302" y="1223"/>
                </a:lnTo>
                <a:lnTo>
                  <a:pt x="364" y="1233"/>
                </a:lnTo>
                <a:lnTo>
                  <a:pt x="405" y="1298"/>
                </a:lnTo>
                <a:lnTo>
                  <a:pt x="417" y="1338"/>
                </a:lnTo>
                <a:lnTo>
                  <a:pt x="465" y="1399"/>
                </a:lnTo>
                <a:lnTo>
                  <a:pt x="534" y="1477"/>
                </a:lnTo>
                <a:lnTo>
                  <a:pt x="575" y="1540"/>
                </a:lnTo>
                <a:lnTo>
                  <a:pt x="615" y="1589"/>
                </a:lnTo>
                <a:lnTo>
                  <a:pt x="612" y="1627"/>
                </a:lnTo>
                <a:lnTo>
                  <a:pt x="585" y="1645"/>
                </a:lnTo>
                <a:lnTo>
                  <a:pt x="595" y="1670"/>
                </a:lnTo>
                <a:lnTo>
                  <a:pt x="638" y="1670"/>
                </a:lnTo>
                <a:lnTo>
                  <a:pt x="640" y="1700"/>
                </a:lnTo>
                <a:lnTo>
                  <a:pt x="631" y="1731"/>
                </a:lnTo>
                <a:lnTo>
                  <a:pt x="683" y="1730"/>
                </a:lnTo>
                <a:lnTo>
                  <a:pt x="748" y="1652"/>
                </a:lnTo>
                <a:lnTo>
                  <a:pt x="899" y="1483"/>
                </a:lnTo>
                <a:lnTo>
                  <a:pt x="967" y="1404"/>
                </a:lnTo>
                <a:lnTo>
                  <a:pt x="1061" y="1344"/>
                </a:lnTo>
                <a:lnTo>
                  <a:pt x="1146" y="1277"/>
                </a:lnTo>
                <a:lnTo>
                  <a:pt x="1206" y="1216"/>
                </a:lnTo>
                <a:lnTo>
                  <a:pt x="1278" y="1169"/>
                </a:lnTo>
                <a:lnTo>
                  <a:pt x="1323" y="1139"/>
                </a:lnTo>
                <a:lnTo>
                  <a:pt x="1365" y="1117"/>
                </a:lnTo>
                <a:lnTo>
                  <a:pt x="1405" y="1122"/>
                </a:lnTo>
                <a:lnTo>
                  <a:pt x="1546" y="1227"/>
                </a:lnTo>
                <a:lnTo>
                  <a:pt x="1652" y="1361"/>
                </a:lnTo>
                <a:lnTo>
                  <a:pt x="1652" y="136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057" name="Freeform 9"/>
          <p:cNvSpPr>
            <a:spLocks/>
          </p:cNvSpPr>
          <p:nvPr/>
        </p:nvSpPr>
        <p:spPr bwMode="auto">
          <a:xfrm>
            <a:off x="4705350" y="2057400"/>
            <a:ext cx="930275" cy="835025"/>
          </a:xfrm>
          <a:custGeom>
            <a:avLst/>
            <a:gdLst>
              <a:gd name="T0" fmla="*/ 1802 w 2001"/>
              <a:gd name="T1" fmla="*/ 1380 h 1731"/>
              <a:gd name="T2" fmla="*/ 2001 w 2001"/>
              <a:gd name="T3" fmla="*/ 1360 h 1731"/>
              <a:gd name="T4" fmla="*/ 1935 w 2001"/>
              <a:gd name="T5" fmla="*/ 1238 h 1731"/>
              <a:gd name="T6" fmla="*/ 1863 w 2001"/>
              <a:gd name="T7" fmla="*/ 1088 h 1731"/>
              <a:gd name="T8" fmla="*/ 1634 w 2001"/>
              <a:gd name="T9" fmla="*/ 824 h 1731"/>
              <a:gd name="T10" fmla="*/ 1596 w 2001"/>
              <a:gd name="T11" fmla="*/ 694 h 1731"/>
              <a:gd name="T12" fmla="*/ 1497 w 2001"/>
              <a:gd name="T13" fmla="*/ 500 h 1731"/>
              <a:gd name="T14" fmla="*/ 1474 w 2001"/>
              <a:gd name="T15" fmla="*/ 376 h 1731"/>
              <a:gd name="T16" fmla="*/ 1248 w 2001"/>
              <a:gd name="T17" fmla="*/ 198 h 1731"/>
              <a:gd name="T18" fmla="*/ 1094 w 2001"/>
              <a:gd name="T19" fmla="*/ 97 h 1731"/>
              <a:gd name="T20" fmla="*/ 1077 w 2001"/>
              <a:gd name="T21" fmla="*/ 0 h 1731"/>
              <a:gd name="T22" fmla="*/ 947 w 2001"/>
              <a:gd name="T23" fmla="*/ 7 h 1731"/>
              <a:gd name="T24" fmla="*/ 861 w 2001"/>
              <a:gd name="T25" fmla="*/ 270 h 1731"/>
              <a:gd name="T26" fmla="*/ 816 w 2001"/>
              <a:gd name="T27" fmla="*/ 333 h 1731"/>
              <a:gd name="T28" fmla="*/ 630 w 2001"/>
              <a:gd name="T29" fmla="*/ 376 h 1731"/>
              <a:gd name="T30" fmla="*/ 579 w 2001"/>
              <a:gd name="T31" fmla="*/ 452 h 1731"/>
              <a:gd name="T32" fmla="*/ 615 w 2001"/>
              <a:gd name="T33" fmla="*/ 518 h 1731"/>
              <a:gd name="T34" fmla="*/ 593 w 2001"/>
              <a:gd name="T35" fmla="*/ 605 h 1731"/>
              <a:gd name="T36" fmla="*/ 477 w 2001"/>
              <a:gd name="T37" fmla="*/ 694 h 1731"/>
              <a:gd name="T38" fmla="*/ 436 w 2001"/>
              <a:gd name="T39" fmla="*/ 762 h 1731"/>
              <a:gd name="T40" fmla="*/ 473 w 2001"/>
              <a:gd name="T41" fmla="*/ 815 h 1731"/>
              <a:gd name="T42" fmla="*/ 385 w 2001"/>
              <a:gd name="T43" fmla="*/ 938 h 1731"/>
              <a:gd name="T44" fmla="*/ 338 w 2001"/>
              <a:gd name="T45" fmla="*/ 1075 h 1731"/>
              <a:gd name="T46" fmla="*/ 296 w 2001"/>
              <a:gd name="T47" fmla="*/ 1109 h 1731"/>
              <a:gd name="T48" fmla="*/ 115 w 2001"/>
              <a:gd name="T49" fmla="*/ 1044 h 1731"/>
              <a:gd name="T50" fmla="*/ 3 w 2001"/>
              <a:gd name="T51" fmla="*/ 1028 h 1731"/>
              <a:gd name="T52" fmla="*/ 129 w 2001"/>
              <a:gd name="T53" fmla="*/ 1123 h 1731"/>
              <a:gd name="T54" fmla="*/ 241 w 2001"/>
              <a:gd name="T55" fmla="*/ 1176 h 1731"/>
              <a:gd name="T56" fmla="*/ 364 w 2001"/>
              <a:gd name="T57" fmla="*/ 1233 h 1731"/>
              <a:gd name="T58" fmla="*/ 417 w 2001"/>
              <a:gd name="T59" fmla="*/ 1338 h 1731"/>
              <a:gd name="T60" fmla="*/ 534 w 2001"/>
              <a:gd name="T61" fmla="*/ 1477 h 1731"/>
              <a:gd name="T62" fmla="*/ 615 w 2001"/>
              <a:gd name="T63" fmla="*/ 1589 h 1731"/>
              <a:gd name="T64" fmla="*/ 585 w 2001"/>
              <a:gd name="T65" fmla="*/ 1645 h 1731"/>
              <a:gd name="T66" fmla="*/ 638 w 2001"/>
              <a:gd name="T67" fmla="*/ 1670 h 1731"/>
              <a:gd name="T68" fmla="*/ 631 w 2001"/>
              <a:gd name="T69" fmla="*/ 1731 h 1731"/>
              <a:gd name="T70" fmla="*/ 748 w 2001"/>
              <a:gd name="T71" fmla="*/ 1652 h 1731"/>
              <a:gd name="T72" fmla="*/ 967 w 2001"/>
              <a:gd name="T73" fmla="*/ 1404 h 1731"/>
              <a:gd name="T74" fmla="*/ 1146 w 2001"/>
              <a:gd name="T75" fmla="*/ 1277 h 1731"/>
              <a:gd name="T76" fmla="*/ 1278 w 2001"/>
              <a:gd name="T77" fmla="*/ 1169 h 1731"/>
              <a:gd name="T78" fmla="*/ 1365 w 2001"/>
              <a:gd name="T79" fmla="*/ 1117 h 1731"/>
              <a:gd name="T80" fmla="*/ 1546 w 2001"/>
              <a:gd name="T81" fmla="*/ 1227 h 1731"/>
              <a:gd name="T82" fmla="*/ 1652 w 2001"/>
              <a:gd name="T83" fmla="*/ 1361 h 17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2001" h="1731">
                <a:moveTo>
                  <a:pt x="1652" y="1361"/>
                </a:moveTo>
                <a:lnTo>
                  <a:pt x="1802" y="1380"/>
                </a:lnTo>
                <a:lnTo>
                  <a:pt x="1866" y="1361"/>
                </a:lnTo>
                <a:lnTo>
                  <a:pt x="2001" y="1360"/>
                </a:lnTo>
                <a:lnTo>
                  <a:pt x="1985" y="1304"/>
                </a:lnTo>
                <a:lnTo>
                  <a:pt x="1935" y="1238"/>
                </a:lnTo>
                <a:lnTo>
                  <a:pt x="1895" y="1148"/>
                </a:lnTo>
                <a:lnTo>
                  <a:pt x="1863" y="1088"/>
                </a:lnTo>
                <a:lnTo>
                  <a:pt x="1692" y="896"/>
                </a:lnTo>
                <a:lnTo>
                  <a:pt x="1634" y="824"/>
                </a:lnTo>
                <a:lnTo>
                  <a:pt x="1607" y="747"/>
                </a:lnTo>
                <a:lnTo>
                  <a:pt x="1596" y="694"/>
                </a:lnTo>
                <a:lnTo>
                  <a:pt x="1591" y="570"/>
                </a:lnTo>
                <a:lnTo>
                  <a:pt x="1497" y="500"/>
                </a:lnTo>
                <a:lnTo>
                  <a:pt x="1464" y="445"/>
                </a:lnTo>
                <a:lnTo>
                  <a:pt x="1474" y="376"/>
                </a:lnTo>
                <a:lnTo>
                  <a:pt x="1349" y="286"/>
                </a:lnTo>
                <a:lnTo>
                  <a:pt x="1248" y="198"/>
                </a:lnTo>
                <a:lnTo>
                  <a:pt x="1197" y="152"/>
                </a:lnTo>
                <a:lnTo>
                  <a:pt x="1094" y="97"/>
                </a:lnTo>
                <a:lnTo>
                  <a:pt x="1081" y="73"/>
                </a:lnTo>
                <a:lnTo>
                  <a:pt x="1077" y="0"/>
                </a:lnTo>
                <a:lnTo>
                  <a:pt x="983" y="8"/>
                </a:lnTo>
                <a:lnTo>
                  <a:pt x="947" y="7"/>
                </a:lnTo>
                <a:lnTo>
                  <a:pt x="877" y="23"/>
                </a:lnTo>
                <a:lnTo>
                  <a:pt x="861" y="270"/>
                </a:lnTo>
                <a:lnTo>
                  <a:pt x="851" y="298"/>
                </a:lnTo>
                <a:lnTo>
                  <a:pt x="816" y="333"/>
                </a:lnTo>
                <a:lnTo>
                  <a:pt x="755" y="376"/>
                </a:lnTo>
                <a:lnTo>
                  <a:pt x="630" y="376"/>
                </a:lnTo>
                <a:lnTo>
                  <a:pt x="591" y="414"/>
                </a:lnTo>
                <a:lnTo>
                  <a:pt x="579" y="452"/>
                </a:lnTo>
                <a:lnTo>
                  <a:pt x="598" y="499"/>
                </a:lnTo>
                <a:lnTo>
                  <a:pt x="615" y="518"/>
                </a:lnTo>
                <a:lnTo>
                  <a:pt x="612" y="564"/>
                </a:lnTo>
                <a:lnTo>
                  <a:pt x="593" y="605"/>
                </a:lnTo>
                <a:lnTo>
                  <a:pt x="531" y="664"/>
                </a:lnTo>
                <a:lnTo>
                  <a:pt x="477" y="694"/>
                </a:lnTo>
                <a:lnTo>
                  <a:pt x="445" y="731"/>
                </a:lnTo>
                <a:lnTo>
                  <a:pt x="436" y="762"/>
                </a:lnTo>
                <a:lnTo>
                  <a:pt x="448" y="788"/>
                </a:lnTo>
                <a:lnTo>
                  <a:pt x="473" y="815"/>
                </a:lnTo>
                <a:lnTo>
                  <a:pt x="481" y="885"/>
                </a:lnTo>
                <a:lnTo>
                  <a:pt x="385" y="938"/>
                </a:lnTo>
                <a:lnTo>
                  <a:pt x="358" y="1025"/>
                </a:lnTo>
                <a:lnTo>
                  <a:pt x="338" y="1075"/>
                </a:lnTo>
                <a:lnTo>
                  <a:pt x="320" y="1106"/>
                </a:lnTo>
                <a:lnTo>
                  <a:pt x="296" y="1109"/>
                </a:lnTo>
                <a:lnTo>
                  <a:pt x="214" y="1073"/>
                </a:lnTo>
                <a:lnTo>
                  <a:pt x="115" y="1044"/>
                </a:lnTo>
                <a:lnTo>
                  <a:pt x="19" y="1001"/>
                </a:lnTo>
                <a:lnTo>
                  <a:pt x="3" y="1028"/>
                </a:lnTo>
                <a:lnTo>
                  <a:pt x="0" y="1109"/>
                </a:lnTo>
                <a:lnTo>
                  <a:pt x="129" y="1123"/>
                </a:lnTo>
                <a:lnTo>
                  <a:pt x="193" y="1142"/>
                </a:lnTo>
                <a:lnTo>
                  <a:pt x="241" y="1176"/>
                </a:lnTo>
                <a:lnTo>
                  <a:pt x="302" y="1223"/>
                </a:lnTo>
                <a:lnTo>
                  <a:pt x="364" y="1233"/>
                </a:lnTo>
                <a:lnTo>
                  <a:pt x="405" y="1298"/>
                </a:lnTo>
                <a:lnTo>
                  <a:pt x="417" y="1338"/>
                </a:lnTo>
                <a:lnTo>
                  <a:pt x="465" y="1399"/>
                </a:lnTo>
                <a:lnTo>
                  <a:pt x="534" y="1477"/>
                </a:lnTo>
                <a:lnTo>
                  <a:pt x="575" y="1540"/>
                </a:lnTo>
                <a:lnTo>
                  <a:pt x="615" y="1589"/>
                </a:lnTo>
                <a:lnTo>
                  <a:pt x="612" y="1627"/>
                </a:lnTo>
                <a:lnTo>
                  <a:pt x="585" y="1645"/>
                </a:lnTo>
                <a:lnTo>
                  <a:pt x="595" y="1670"/>
                </a:lnTo>
                <a:lnTo>
                  <a:pt x="638" y="1670"/>
                </a:lnTo>
                <a:lnTo>
                  <a:pt x="640" y="1700"/>
                </a:lnTo>
                <a:lnTo>
                  <a:pt x="631" y="1731"/>
                </a:lnTo>
                <a:lnTo>
                  <a:pt x="683" y="1730"/>
                </a:lnTo>
                <a:lnTo>
                  <a:pt x="748" y="1652"/>
                </a:lnTo>
                <a:lnTo>
                  <a:pt x="899" y="1483"/>
                </a:lnTo>
                <a:lnTo>
                  <a:pt x="967" y="1404"/>
                </a:lnTo>
                <a:lnTo>
                  <a:pt x="1061" y="1344"/>
                </a:lnTo>
                <a:lnTo>
                  <a:pt x="1146" y="1277"/>
                </a:lnTo>
                <a:lnTo>
                  <a:pt x="1206" y="1216"/>
                </a:lnTo>
                <a:lnTo>
                  <a:pt x="1278" y="1169"/>
                </a:lnTo>
                <a:lnTo>
                  <a:pt x="1323" y="1139"/>
                </a:lnTo>
                <a:lnTo>
                  <a:pt x="1365" y="1117"/>
                </a:lnTo>
                <a:lnTo>
                  <a:pt x="1405" y="1122"/>
                </a:lnTo>
                <a:lnTo>
                  <a:pt x="1546" y="1227"/>
                </a:lnTo>
                <a:lnTo>
                  <a:pt x="1652" y="1361"/>
                </a:lnTo>
                <a:lnTo>
                  <a:pt x="1652" y="1361"/>
                </a:lnTo>
              </a:path>
            </a:pathLst>
          </a:custGeom>
          <a:solidFill>
            <a:srgbClr val="99FF66"/>
          </a:solidFill>
          <a:ln w="142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PH" dirty="0"/>
          </a:p>
        </p:txBody>
      </p:sp>
      <p:sp>
        <p:nvSpPr>
          <p:cNvPr id="2058" name="Freeform 10"/>
          <p:cNvSpPr>
            <a:spLocks/>
          </p:cNvSpPr>
          <p:nvPr/>
        </p:nvSpPr>
        <p:spPr bwMode="auto">
          <a:xfrm>
            <a:off x="4505325" y="1885950"/>
            <a:ext cx="885825" cy="703263"/>
          </a:xfrm>
          <a:custGeom>
            <a:avLst/>
            <a:gdLst>
              <a:gd name="T0" fmla="*/ 436 w 1909"/>
              <a:gd name="T1" fmla="*/ 1435 h 1456"/>
              <a:gd name="T2" fmla="*/ 455 w 1909"/>
              <a:gd name="T3" fmla="*/ 1347 h 1456"/>
              <a:gd name="T4" fmla="*/ 659 w 1909"/>
              <a:gd name="T5" fmla="*/ 1422 h 1456"/>
              <a:gd name="T6" fmla="*/ 760 w 1909"/>
              <a:gd name="T7" fmla="*/ 1453 h 1456"/>
              <a:gd name="T8" fmla="*/ 821 w 1909"/>
              <a:gd name="T9" fmla="*/ 1288 h 1456"/>
              <a:gd name="T10" fmla="*/ 912 w 1909"/>
              <a:gd name="T11" fmla="*/ 1154 h 1456"/>
              <a:gd name="T12" fmla="*/ 869 w 1909"/>
              <a:gd name="T13" fmla="*/ 1107 h 1456"/>
              <a:gd name="T14" fmla="*/ 913 w 1909"/>
              <a:gd name="T15" fmla="*/ 1041 h 1456"/>
              <a:gd name="T16" fmla="*/ 1021 w 1909"/>
              <a:gd name="T17" fmla="*/ 958 h 1456"/>
              <a:gd name="T18" fmla="*/ 1055 w 1909"/>
              <a:gd name="T19" fmla="*/ 870 h 1456"/>
              <a:gd name="T20" fmla="*/ 1018 w 1909"/>
              <a:gd name="T21" fmla="*/ 800 h 1456"/>
              <a:gd name="T22" fmla="*/ 1064 w 1909"/>
              <a:gd name="T23" fmla="*/ 723 h 1456"/>
              <a:gd name="T24" fmla="*/ 1254 w 1909"/>
              <a:gd name="T25" fmla="*/ 679 h 1456"/>
              <a:gd name="T26" fmla="*/ 1297 w 1909"/>
              <a:gd name="T27" fmla="*/ 615 h 1456"/>
              <a:gd name="T28" fmla="*/ 1313 w 1909"/>
              <a:gd name="T29" fmla="*/ 370 h 1456"/>
              <a:gd name="T30" fmla="*/ 1422 w 1909"/>
              <a:gd name="T31" fmla="*/ 355 h 1456"/>
              <a:gd name="T32" fmla="*/ 1513 w 1909"/>
              <a:gd name="T33" fmla="*/ 422 h 1456"/>
              <a:gd name="T34" fmla="*/ 1634 w 1909"/>
              <a:gd name="T35" fmla="*/ 496 h 1456"/>
              <a:gd name="T36" fmla="*/ 1783 w 1909"/>
              <a:gd name="T37" fmla="*/ 633 h 1456"/>
              <a:gd name="T38" fmla="*/ 1884 w 1909"/>
              <a:gd name="T39" fmla="*/ 588 h 1456"/>
              <a:gd name="T40" fmla="*/ 1873 w 1909"/>
              <a:gd name="T41" fmla="*/ 391 h 1456"/>
              <a:gd name="T42" fmla="*/ 1832 w 1909"/>
              <a:gd name="T43" fmla="*/ 285 h 1456"/>
              <a:gd name="T44" fmla="*/ 1769 w 1909"/>
              <a:gd name="T45" fmla="*/ 153 h 1456"/>
              <a:gd name="T46" fmla="*/ 1610 w 1909"/>
              <a:gd name="T47" fmla="*/ 37 h 1456"/>
              <a:gd name="T48" fmla="*/ 1477 w 1909"/>
              <a:gd name="T49" fmla="*/ 1 h 1456"/>
              <a:gd name="T50" fmla="*/ 1376 w 1909"/>
              <a:gd name="T51" fmla="*/ 24 h 1456"/>
              <a:gd name="T52" fmla="*/ 1311 w 1909"/>
              <a:gd name="T53" fmla="*/ 107 h 1456"/>
              <a:gd name="T54" fmla="*/ 1257 w 1909"/>
              <a:gd name="T55" fmla="*/ 142 h 1456"/>
              <a:gd name="T56" fmla="*/ 1266 w 1909"/>
              <a:gd name="T57" fmla="*/ 257 h 1456"/>
              <a:gd name="T58" fmla="*/ 1222 w 1909"/>
              <a:gd name="T59" fmla="*/ 311 h 1456"/>
              <a:gd name="T60" fmla="*/ 1176 w 1909"/>
              <a:gd name="T61" fmla="*/ 382 h 1456"/>
              <a:gd name="T62" fmla="*/ 1064 w 1909"/>
              <a:gd name="T63" fmla="*/ 433 h 1456"/>
              <a:gd name="T64" fmla="*/ 979 w 1909"/>
              <a:gd name="T65" fmla="*/ 424 h 1456"/>
              <a:gd name="T66" fmla="*/ 845 w 1909"/>
              <a:gd name="T67" fmla="*/ 438 h 1456"/>
              <a:gd name="T68" fmla="*/ 779 w 1909"/>
              <a:gd name="T69" fmla="*/ 423 h 1456"/>
              <a:gd name="T70" fmla="*/ 731 w 1909"/>
              <a:gd name="T71" fmla="*/ 477 h 1456"/>
              <a:gd name="T72" fmla="*/ 650 w 1909"/>
              <a:gd name="T73" fmla="*/ 538 h 1456"/>
              <a:gd name="T74" fmla="*/ 509 w 1909"/>
              <a:gd name="T75" fmla="*/ 626 h 1456"/>
              <a:gd name="T76" fmla="*/ 407 w 1909"/>
              <a:gd name="T77" fmla="*/ 705 h 1456"/>
              <a:gd name="T78" fmla="*/ 359 w 1909"/>
              <a:gd name="T79" fmla="*/ 792 h 1456"/>
              <a:gd name="T80" fmla="*/ 301 w 1909"/>
              <a:gd name="T81" fmla="*/ 831 h 1456"/>
              <a:gd name="T82" fmla="*/ 221 w 1909"/>
              <a:gd name="T83" fmla="*/ 875 h 1456"/>
              <a:gd name="T84" fmla="*/ 139 w 1909"/>
              <a:gd name="T85" fmla="*/ 936 h 1456"/>
              <a:gd name="T86" fmla="*/ 100 w 1909"/>
              <a:gd name="T87" fmla="*/ 1013 h 1456"/>
              <a:gd name="T88" fmla="*/ 51 w 1909"/>
              <a:gd name="T89" fmla="*/ 1081 h 1456"/>
              <a:gd name="T90" fmla="*/ 0 w 1909"/>
              <a:gd name="T91" fmla="*/ 1162 h 1456"/>
              <a:gd name="T92" fmla="*/ 79 w 1909"/>
              <a:gd name="T93" fmla="*/ 1200 h 1456"/>
              <a:gd name="T94" fmla="*/ 189 w 1909"/>
              <a:gd name="T95" fmla="*/ 1228 h 1456"/>
              <a:gd name="T96" fmla="*/ 284 w 1909"/>
              <a:gd name="T97" fmla="*/ 1319 h 1456"/>
              <a:gd name="T98" fmla="*/ 277 w 1909"/>
              <a:gd name="T99" fmla="*/ 1395 h 1456"/>
              <a:gd name="T100" fmla="*/ 330 w 1909"/>
              <a:gd name="T101" fmla="*/ 1389 h 1456"/>
              <a:gd name="T102" fmla="*/ 350 w 1909"/>
              <a:gd name="T103" fmla="*/ 1447 h 1456"/>
              <a:gd name="T104" fmla="*/ 436 w 1909"/>
              <a:gd name="T105" fmla="*/ 1456 h 14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1909" h="1456">
                <a:moveTo>
                  <a:pt x="436" y="1456"/>
                </a:moveTo>
                <a:lnTo>
                  <a:pt x="436" y="1435"/>
                </a:lnTo>
                <a:lnTo>
                  <a:pt x="438" y="1376"/>
                </a:lnTo>
                <a:lnTo>
                  <a:pt x="455" y="1347"/>
                </a:lnTo>
                <a:lnTo>
                  <a:pt x="559" y="1394"/>
                </a:lnTo>
                <a:lnTo>
                  <a:pt x="659" y="1422"/>
                </a:lnTo>
                <a:lnTo>
                  <a:pt x="734" y="1456"/>
                </a:lnTo>
                <a:lnTo>
                  <a:pt x="760" y="1453"/>
                </a:lnTo>
                <a:lnTo>
                  <a:pt x="779" y="1411"/>
                </a:lnTo>
                <a:lnTo>
                  <a:pt x="821" y="1288"/>
                </a:lnTo>
                <a:lnTo>
                  <a:pt x="920" y="1231"/>
                </a:lnTo>
                <a:lnTo>
                  <a:pt x="912" y="1154"/>
                </a:lnTo>
                <a:lnTo>
                  <a:pt x="885" y="1135"/>
                </a:lnTo>
                <a:lnTo>
                  <a:pt x="869" y="1107"/>
                </a:lnTo>
                <a:lnTo>
                  <a:pt x="885" y="1074"/>
                </a:lnTo>
                <a:lnTo>
                  <a:pt x="913" y="1041"/>
                </a:lnTo>
                <a:lnTo>
                  <a:pt x="965" y="1012"/>
                </a:lnTo>
                <a:lnTo>
                  <a:pt x="1021" y="958"/>
                </a:lnTo>
                <a:lnTo>
                  <a:pt x="1048" y="914"/>
                </a:lnTo>
                <a:lnTo>
                  <a:pt x="1055" y="870"/>
                </a:lnTo>
                <a:lnTo>
                  <a:pt x="1034" y="846"/>
                </a:lnTo>
                <a:lnTo>
                  <a:pt x="1018" y="800"/>
                </a:lnTo>
                <a:lnTo>
                  <a:pt x="1031" y="759"/>
                </a:lnTo>
                <a:lnTo>
                  <a:pt x="1064" y="723"/>
                </a:lnTo>
                <a:lnTo>
                  <a:pt x="1191" y="723"/>
                </a:lnTo>
                <a:lnTo>
                  <a:pt x="1254" y="679"/>
                </a:lnTo>
                <a:lnTo>
                  <a:pt x="1282" y="649"/>
                </a:lnTo>
                <a:lnTo>
                  <a:pt x="1297" y="615"/>
                </a:lnTo>
                <a:lnTo>
                  <a:pt x="1303" y="505"/>
                </a:lnTo>
                <a:lnTo>
                  <a:pt x="1313" y="370"/>
                </a:lnTo>
                <a:lnTo>
                  <a:pt x="1375" y="353"/>
                </a:lnTo>
                <a:lnTo>
                  <a:pt x="1422" y="355"/>
                </a:lnTo>
                <a:lnTo>
                  <a:pt x="1515" y="350"/>
                </a:lnTo>
                <a:lnTo>
                  <a:pt x="1513" y="422"/>
                </a:lnTo>
                <a:lnTo>
                  <a:pt x="1530" y="444"/>
                </a:lnTo>
                <a:lnTo>
                  <a:pt x="1634" y="496"/>
                </a:lnTo>
                <a:lnTo>
                  <a:pt x="1742" y="598"/>
                </a:lnTo>
                <a:lnTo>
                  <a:pt x="1783" y="633"/>
                </a:lnTo>
                <a:lnTo>
                  <a:pt x="1909" y="723"/>
                </a:lnTo>
                <a:lnTo>
                  <a:pt x="1884" y="588"/>
                </a:lnTo>
                <a:lnTo>
                  <a:pt x="1881" y="458"/>
                </a:lnTo>
                <a:lnTo>
                  <a:pt x="1873" y="391"/>
                </a:lnTo>
                <a:lnTo>
                  <a:pt x="1852" y="328"/>
                </a:lnTo>
                <a:lnTo>
                  <a:pt x="1832" y="285"/>
                </a:lnTo>
                <a:lnTo>
                  <a:pt x="1831" y="220"/>
                </a:lnTo>
                <a:lnTo>
                  <a:pt x="1769" y="153"/>
                </a:lnTo>
                <a:lnTo>
                  <a:pt x="1700" y="109"/>
                </a:lnTo>
                <a:lnTo>
                  <a:pt x="1610" y="37"/>
                </a:lnTo>
                <a:lnTo>
                  <a:pt x="1546" y="19"/>
                </a:lnTo>
                <a:lnTo>
                  <a:pt x="1477" y="1"/>
                </a:lnTo>
                <a:lnTo>
                  <a:pt x="1422" y="0"/>
                </a:lnTo>
                <a:lnTo>
                  <a:pt x="1376" y="24"/>
                </a:lnTo>
                <a:lnTo>
                  <a:pt x="1339" y="68"/>
                </a:lnTo>
                <a:lnTo>
                  <a:pt x="1311" y="107"/>
                </a:lnTo>
                <a:lnTo>
                  <a:pt x="1290" y="129"/>
                </a:lnTo>
                <a:lnTo>
                  <a:pt x="1257" y="142"/>
                </a:lnTo>
                <a:lnTo>
                  <a:pt x="1264" y="194"/>
                </a:lnTo>
                <a:lnTo>
                  <a:pt x="1266" y="257"/>
                </a:lnTo>
                <a:lnTo>
                  <a:pt x="1246" y="282"/>
                </a:lnTo>
                <a:lnTo>
                  <a:pt x="1222" y="311"/>
                </a:lnTo>
                <a:lnTo>
                  <a:pt x="1200" y="354"/>
                </a:lnTo>
                <a:lnTo>
                  <a:pt x="1176" y="382"/>
                </a:lnTo>
                <a:lnTo>
                  <a:pt x="1098" y="422"/>
                </a:lnTo>
                <a:lnTo>
                  <a:pt x="1064" y="433"/>
                </a:lnTo>
                <a:lnTo>
                  <a:pt x="1025" y="420"/>
                </a:lnTo>
                <a:lnTo>
                  <a:pt x="979" y="424"/>
                </a:lnTo>
                <a:lnTo>
                  <a:pt x="965" y="438"/>
                </a:lnTo>
                <a:lnTo>
                  <a:pt x="845" y="438"/>
                </a:lnTo>
                <a:lnTo>
                  <a:pt x="825" y="420"/>
                </a:lnTo>
                <a:lnTo>
                  <a:pt x="779" y="423"/>
                </a:lnTo>
                <a:lnTo>
                  <a:pt x="764" y="457"/>
                </a:lnTo>
                <a:lnTo>
                  <a:pt x="731" y="477"/>
                </a:lnTo>
                <a:lnTo>
                  <a:pt x="678" y="495"/>
                </a:lnTo>
                <a:lnTo>
                  <a:pt x="650" y="538"/>
                </a:lnTo>
                <a:lnTo>
                  <a:pt x="597" y="580"/>
                </a:lnTo>
                <a:lnTo>
                  <a:pt x="509" y="626"/>
                </a:lnTo>
                <a:lnTo>
                  <a:pt x="458" y="670"/>
                </a:lnTo>
                <a:lnTo>
                  <a:pt x="407" y="705"/>
                </a:lnTo>
                <a:lnTo>
                  <a:pt x="390" y="748"/>
                </a:lnTo>
                <a:lnTo>
                  <a:pt x="359" y="792"/>
                </a:lnTo>
                <a:lnTo>
                  <a:pt x="323" y="811"/>
                </a:lnTo>
                <a:lnTo>
                  <a:pt x="301" y="831"/>
                </a:lnTo>
                <a:lnTo>
                  <a:pt x="254" y="839"/>
                </a:lnTo>
                <a:lnTo>
                  <a:pt x="221" y="875"/>
                </a:lnTo>
                <a:lnTo>
                  <a:pt x="183" y="936"/>
                </a:lnTo>
                <a:lnTo>
                  <a:pt x="139" y="936"/>
                </a:lnTo>
                <a:lnTo>
                  <a:pt x="116" y="969"/>
                </a:lnTo>
                <a:lnTo>
                  <a:pt x="100" y="1013"/>
                </a:lnTo>
                <a:lnTo>
                  <a:pt x="70" y="1055"/>
                </a:lnTo>
                <a:lnTo>
                  <a:pt x="51" y="1081"/>
                </a:lnTo>
                <a:lnTo>
                  <a:pt x="22" y="1113"/>
                </a:lnTo>
                <a:lnTo>
                  <a:pt x="0" y="1162"/>
                </a:lnTo>
                <a:lnTo>
                  <a:pt x="39" y="1179"/>
                </a:lnTo>
                <a:lnTo>
                  <a:pt x="79" y="1200"/>
                </a:lnTo>
                <a:lnTo>
                  <a:pt x="131" y="1213"/>
                </a:lnTo>
                <a:lnTo>
                  <a:pt x="189" y="1228"/>
                </a:lnTo>
                <a:lnTo>
                  <a:pt x="242" y="1268"/>
                </a:lnTo>
                <a:lnTo>
                  <a:pt x="284" y="1319"/>
                </a:lnTo>
                <a:lnTo>
                  <a:pt x="270" y="1381"/>
                </a:lnTo>
                <a:lnTo>
                  <a:pt x="277" y="1395"/>
                </a:lnTo>
                <a:lnTo>
                  <a:pt x="309" y="1378"/>
                </a:lnTo>
                <a:lnTo>
                  <a:pt x="330" y="1389"/>
                </a:lnTo>
                <a:lnTo>
                  <a:pt x="330" y="1426"/>
                </a:lnTo>
                <a:lnTo>
                  <a:pt x="350" y="1447"/>
                </a:lnTo>
                <a:lnTo>
                  <a:pt x="436" y="1456"/>
                </a:lnTo>
                <a:lnTo>
                  <a:pt x="436" y="1456"/>
                </a:lnTo>
                <a:close/>
              </a:path>
            </a:pathLst>
          </a:custGeom>
          <a:solidFill>
            <a:srgbClr val="0099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059" name="Freeform 11"/>
          <p:cNvSpPr>
            <a:spLocks/>
          </p:cNvSpPr>
          <p:nvPr/>
        </p:nvSpPr>
        <p:spPr bwMode="auto">
          <a:xfrm>
            <a:off x="4505325" y="1885950"/>
            <a:ext cx="885825" cy="703263"/>
          </a:xfrm>
          <a:custGeom>
            <a:avLst/>
            <a:gdLst>
              <a:gd name="T0" fmla="*/ 436 w 1909"/>
              <a:gd name="T1" fmla="*/ 1435 h 1456"/>
              <a:gd name="T2" fmla="*/ 455 w 1909"/>
              <a:gd name="T3" fmla="*/ 1347 h 1456"/>
              <a:gd name="T4" fmla="*/ 659 w 1909"/>
              <a:gd name="T5" fmla="*/ 1422 h 1456"/>
              <a:gd name="T6" fmla="*/ 760 w 1909"/>
              <a:gd name="T7" fmla="*/ 1453 h 1456"/>
              <a:gd name="T8" fmla="*/ 821 w 1909"/>
              <a:gd name="T9" fmla="*/ 1288 h 1456"/>
              <a:gd name="T10" fmla="*/ 912 w 1909"/>
              <a:gd name="T11" fmla="*/ 1154 h 1456"/>
              <a:gd name="T12" fmla="*/ 869 w 1909"/>
              <a:gd name="T13" fmla="*/ 1107 h 1456"/>
              <a:gd name="T14" fmla="*/ 913 w 1909"/>
              <a:gd name="T15" fmla="*/ 1041 h 1456"/>
              <a:gd name="T16" fmla="*/ 1021 w 1909"/>
              <a:gd name="T17" fmla="*/ 958 h 1456"/>
              <a:gd name="T18" fmla="*/ 1055 w 1909"/>
              <a:gd name="T19" fmla="*/ 870 h 1456"/>
              <a:gd name="T20" fmla="*/ 1018 w 1909"/>
              <a:gd name="T21" fmla="*/ 800 h 1456"/>
              <a:gd name="T22" fmla="*/ 1064 w 1909"/>
              <a:gd name="T23" fmla="*/ 723 h 1456"/>
              <a:gd name="T24" fmla="*/ 1254 w 1909"/>
              <a:gd name="T25" fmla="*/ 679 h 1456"/>
              <a:gd name="T26" fmla="*/ 1297 w 1909"/>
              <a:gd name="T27" fmla="*/ 615 h 1456"/>
              <a:gd name="T28" fmla="*/ 1313 w 1909"/>
              <a:gd name="T29" fmla="*/ 370 h 1456"/>
              <a:gd name="T30" fmla="*/ 1422 w 1909"/>
              <a:gd name="T31" fmla="*/ 355 h 1456"/>
              <a:gd name="T32" fmla="*/ 1513 w 1909"/>
              <a:gd name="T33" fmla="*/ 422 h 1456"/>
              <a:gd name="T34" fmla="*/ 1634 w 1909"/>
              <a:gd name="T35" fmla="*/ 496 h 1456"/>
              <a:gd name="T36" fmla="*/ 1783 w 1909"/>
              <a:gd name="T37" fmla="*/ 633 h 1456"/>
              <a:gd name="T38" fmla="*/ 1884 w 1909"/>
              <a:gd name="T39" fmla="*/ 588 h 1456"/>
              <a:gd name="T40" fmla="*/ 1873 w 1909"/>
              <a:gd name="T41" fmla="*/ 391 h 1456"/>
              <a:gd name="T42" fmla="*/ 1832 w 1909"/>
              <a:gd name="T43" fmla="*/ 285 h 1456"/>
              <a:gd name="T44" fmla="*/ 1769 w 1909"/>
              <a:gd name="T45" fmla="*/ 153 h 1456"/>
              <a:gd name="T46" fmla="*/ 1610 w 1909"/>
              <a:gd name="T47" fmla="*/ 37 h 1456"/>
              <a:gd name="T48" fmla="*/ 1477 w 1909"/>
              <a:gd name="T49" fmla="*/ 1 h 1456"/>
              <a:gd name="T50" fmla="*/ 1376 w 1909"/>
              <a:gd name="T51" fmla="*/ 24 h 1456"/>
              <a:gd name="T52" fmla="*/ 1311 w 1909"/>
              <a:gd name="T53" fmla="*/ 107 h 1456"/>
              <a:gd name="T54" fmla="*/ 1257 w 1909"/>
              <a:gd name="T55" fmla="*/ 142 h 1456"/>
              <a:gd name="T56" fmla="*/ 1266 w 1909"/>
              <a:gd name="T57" fmla="*/ 257 h 1456"/>
              <a:gd name="T58" fmla="*/ 1222 w 1909"/>
              <a:gd name="T59" fmla="*/ 311 h 1456"/>
              <a:gd name="T60" fmla="*/ 1176 w 1909"/>
              <a:gd name="T61" fmla="*/ 382 h 1456"/>
              <a:gd name="T62" fmla="*/ 1064 w 1909"/>
              <a:gd name="T63" fmla="*/ 433 h 1456"/>
              <a:gd name="T64" fmla="*/ 979 w 1909"/>
              <a:gd name="T65" fmla="*/ 424 h 1456"/>
              <a:gd name="T66" fmla="*/ 845 w 1909"/>
              <a:gd name="T67" fmla="*/ 438 h 1456"/>
              <a:gd name="T68" fmla="*/ 779 w 1909"/>
              <a:gd name="T69" fmla="*/ 423 h 1456"/>
              <a:gd name="T70" fmla="*/ 731 w 1909"/>
              <a:gd name="T71" fmla="*/ 477 h 1456"/>
              <a:gd name="T72" fmla="*/ 650 w 1909"/>
              <a:gd name="T73" fmla="*/ 538 h 1456"/>
              <a:gd name="T74" fmla="*/ 509 w 1909"/>
              <a:gd name="T75" fmla="*/ 626 h 1456"/>
              <a:gd name="T76" fmla="*/ 407 w 1909"/>
              <a:gd name="T77" fmla="*/ 705 h 1456"/>
              <a:gd name="T78" fmla="*/ 359 w 1909"/>
              <a:gd name="T79" fmla="*/ 792 h 1456"/>
              <a:gd name="T80" fmla="*/ 301 w 1909"/>
              <a:gd name="T81" fmla="*/ 831 h 1456"/>
              <a:gd name="T82" fmla="*/ 221 w 1909"/>
              <a:gd name="T83" fmla="*/ 875 h 1456"/>
              <a:gd name="T84" fmla="*/ 139 w 1909"/>
              <a:gd name="T85" fmla="*/ 936 h 1456"/>
              <a:gd name="T86" fmla="*/ 100 w 1909"/>
              <a:gd name="T87" fmla="*/ 1013 h 1456"/>
              <a:gd name="T88" fmla="*/ 51 w 1909"/>
              <a:gd name="T89" fmla="*/ 1081 h 1456"/>
              <a:gd name="T90" fmla="*/ 0 w 1909"/>
              <a:gd name="T91" fmla="*/ 1162 h 1456"/>
              <a:gd name="T92" fmla="*/ 79 w 1909"/>
              <a:gd name="T93" fmla="*/ 1200 h 1456"/>
              <a:gd name="T94" fmla="*/ 189 w 1909"/>
              <a:gd name="T95" fmla="*/ 1228 h 1456"/>
              <a:gd name="T96" fmla="*/ 284 w 1909"/>
              <a:gd name="T97" fmla="*/ 1319 h 1456"/>
              <a:gd name="T98" fmla="*/ 277 w 1909"/>
              <a:gd name="T99" fmla="*/ 1395 h 1456"/>
              <a:gd name="T100" fmla="*/ 330 w 1909"/>
              <a:gd name="T101" fmla="*/ 1389 h 1456"/>
              <a:gd name="T102" fmla="*/ 350 w 1909"/>
              <a:gd name="T103" fmla="*/ 1447 h 1456"/>
              <a:gd name="T104" fmla="*/ 436 w 1909"/>
              <a:gd name="T105" fmla="*/ 1456 h 14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1909" h="1456">
                <a:moveTo>
                  <a:pt x="436" y="1456"/>
                </a:moveTo>
                <a:lnTo>
                  <a:pt x="436" y="1435"/>
                </a:lnTo>
                <a:lnTo>
                  <a:pt x="438" y="1376"/>
                </a:lnTo>
                <a:lnTo>
                  <a:pt x="455" y="1347"/>
                </a:lnTo>
                <a:lnTo>
                  <a:pt x="559" y="1394"/>
                </a:lnTo>
                <a:lnTo>
                  <a:pt x="659" y="1422"/>
                </a:lnTo>
                <a:lnTo>
                  <a:pt x="734" y="1456"/>
                </a:lnTo>
                <a:lnTo>
                  <a:pt x="760" y="1453"/>
                </a:lnTo>
                <a:lnTo>
                  <a:pt x="779" y="1411"/>
                </a:lnTo>
                <a:lnTo>
                  <a:pt x="821" y="1288"/>
                </a:lnTo>
                <a:lnTo>
                  <a:pt x="920" y="1231"/>
                </a:lnTo>
                <a:lnTo>
                  <a:pt x="912" y="1154"/>
                </a:lnTo>
                <a:lnTo>
                  <a:pt x="885" y="1135"/>
                </a:lnTo>
                <a:lnTo>
                  <a:pt x="869" y="1107"/>
                </a:lnTo>
                <a:lnTo>
                  <a:pt x="885" y="1074"/>
                </a:lnTo>
                <a:lnTo>
                  <a:pt x="913" y="1041"/>
                </a:lnTo>
                <a:lnTo>
                  <a:pt x="965" y="1012"/>
                </a:lnTo>
                <a:lnTo>
                  <a:pt x="1021" y="958"/>
                </a:lnTo>
                <a:lnTo>
                  <a:pt x="1048" y="914"/>
                </a:lnTo>
                <a:lnTo>
                  <a:pt x="1055" y="870"/>
                </a:lnTo>
                <a:lnTo>
                  <a:pt x="1034" y="846"/>
                </a:lnTo>
                <a:lnTo>
                  <a:pt x="1018" y="800"/>
                </a:lnTo>
                <a:lnTo>
                  <a:pt x="1031" y="759"/>
                </a:lnTo>
                <a:lnTo>
                  <a:pt x="1064" y="723"/>
                </a:lnTo>
                <a:lnTo>
                  <a:pt x="1191" y="723"/>
                </a:lnTo>
                <a:lnTo>
                  <a:pt x="1254" y="679"/>
                </a:lnTo>
                <a:lnTo>
                  <a:pt x="1282" y="649"/>
                </a:lnTo>
                <a:lnTo>
                  <a:pt x="1297" y="615"/>
                </a:lnTo>
                <a:lnTo>
                  <a:pt x="1303" y="505"/>
                </a:lnTo>
                <a:lnTo>
                  <a:pt x="1313" y="370"/>
                </a:lnTo>
                <a:lnTo>
                  <a:pt x="1375" y="353"/>
                </a:lnTo>
                <a:lnTo>
                  <a:pt x="1422" y="355"/>
                </a:lnTo>
                <a:lnTo>
                  <a:pt x="1515" y="350"/>
                </a:lnTo>
                <a:lnTo>
                  <a:pt x="1513" y="422"/>
                </a:lnTo>
                <a:lnTo>
                  <a:pt x="1530" y="444"/>
                </a:lnTo>
                <a:lnTo>
                  <a:pt x="1634" y="496"/>
                </a:lnTo>
                <a:lnTo>
                  <a:pt x="1742" y="598"/>
                </a:lnTo>
                <a:lnTo>
                  <a:pt x="1783" y="633"/>
                </a:lnTo>
                <a:lnTo>
                  <a:pt x="1909" y="723"/>
                </a:lnTo>
                <a:lnTo>
                  <a:pt x="1884" y="588"/>
                </a:lnTo>
                <a:lnTo>
                  <a:pt x="1881" y="458"/>
                </a:lnTo>
                <a:lnTo>
                  <a:pt x="1873" y="391"/>
                </a:lnTo>
                <a:lnTo>
                  <a:pt x="1852" y="328"/>
                </a:lnTo>
                <a:lnTo>
                  <a:pt x="1832" y="285"/>
                </a:lnTo>
                <a:lnTo>
                  <a:pt x="1831" y="220"/>
                </a:lnTo>
                <a:lnTo>
                  <a:pt x="1769" y="153"/>
                </a:lnTo>
                <a:lnTo>
                  <a:pt x="1700" y="109"/>
                </a:lnTo>
                <a:lnTo>
                  <a:pt x="1610" y="37"/>
                </a:lnTo>
                <a:lnTo>
                  <a:pt x="1546" y="19"/>
                </a:lnTo>
                <a:lnTo>
                  <a:pt x="1477" y="1"/>
                </a:lnTo>
                <a:lnTo>
                  <a:pt x="1422" y="0"/>
                </a:lnTo>
                <a:lnTo>
                  <a:pt x="1376" y="24"/>
                </a:lnTo>
                <a:lnTo>
                  <a:pt x="1339" y="68"/>
                </a:lnTo>
                <a:lnTo>
                  <a:pt x="1311" y="107"/>
                </a:lnTo>
                <a:lnTo>
                  <a:pt x="1290" y="129"/>
                </a:lnTo>
                <a:lnTo>
                  <a:pt x="1257" y="142"/>
                </a:lnTo>
                <a:lnTo>
                  <a:pt x="1264" y="194"/>
                </a:lnTo>
                <a:lnTo>
                  <a:pt x="1266" y="257"/>
                </a:lnTo>
                <a:lnTo>
                  <a:pt x="1246" y="282"/>
                </a:lnTo>
                <a:lnTo>
                  <a:pt x="1222" y="311"/>
                </a:lnTo>
                <a:lnTo>
                  <a:pt x="1200" y="354"/>
                </a:lnTo>
                <a:lnTo>
                  <a:pt x="1176" y="382"/>
                </a:lnTo>
                <a:lnTo>
                  <a:pt x="1098" y="422"/>
                </a:lnTo>
                <a:lnTo>
                  <a:pt x="1064" y="433"/>
                </a:lnTo>
                <a:lnTo>
                  <a:pt x="1025" y="420"/>
                </a:lnTo>
                <a:lnTo>
                  <a:pt x="979" y="424"/>
                </a:lnTo>
                <a:lnTo>
                  <a:pt x="965" y="438"/>
                </a:lnTo>
                <a:lnTo>
                  <a:pt x="845" y="438"/>
                </a:lnTo>
                <a:lnTo>
                  <a:pt x="825" y="420"/>
                </a:lnTo>
                <a:lnTo>
                  <a:pt x="779" y="423"/>
                </a:lnTo>
                <a:lnTo>
                  <a:pt x="764" y="457"/>
                </a:lnTo>
                <a:lnTo>
                  <a:pt x="731" y="477"/>
                </a:lnTo>
                <a:lnTo>
                  <a:pt x="678" y="495"/>
                </a:lnTo>
                <a:lnTo>
                  <a:pt x="650" y="538"/>
                </a:lnTo>
                <a:lnTo>
                  <a:pt x="597" y="580"/>
                </a:lnTo>
                <a:lnTo>
                  <a:pt x="509" y="626"/>
                </a:lnTo>
                <a:lnTo>
                  <a:pt x="458" y="670"/>
                </a:lnTo>
                <a:lnTo>
                  <a:pt x="407" y="705"/>
                </a:lnTo>
                <a:lnTo>
                  <a:pt x="390" y="748"/>
                </a:lnTo>
                <a:lnTo>
                  <a:pt x="359" y="792"/>
                </a:lnTo>
                <a:lnTo>
                  <a:pt x="323" y="811"/>
                </a:lnTo>
                <a:lnTo>
                  <a:pt x="301" y="831"/>
                </a:lnTo>
                <a:lnTo>
                  <a:pt x="254" y="839"/>
                </a:lnTo>
                <a:lnTo>
                  <a:pt x="221" y="875"/>
                </a:lnTo>
                <a:lnTo>
                  <a:pt x="183" y="936"/>
                </a:lnTo>
                <a:lnTo>
                  <a:pt x="139" y="936"/>
                </a:lnTo>
                <a:lnTo>
                  <a:pt x="116" y="969"/>
                </a:lnTo>
                <a:lnTo>
                  <a:pt x="100" y="1013"/>
                </a:lnTo>
                <a:lnTo>
                  <a:pt x="70" y="1055"/>
                </a:lnTo>
                <a:lnTo>
                  <a:pt x="51" y="1081"/>
                </a:lnTo>
                <a:lnTo>
                  <a:pt x="22" y="1113"/>
                </a:lnTo>
                <a:lnTo>
                  <a:pt x="0" y="1162"/>
                </a:lnTo>
                <a:lnTo>
                  <a:pt x="39" y="1179"/>
                </a:lnTo>
                <a:lnTo>
                  <a:pt x="79" y="1200"/>
                </a:lnTo>
                <a:lnTo>
                  <a:pt x="131" y="1213"/>
                </a:lnTo>
                <a:lnTo>
                  <a:pt x="189" y="1228"/>
                </a:lnTo>
                <a:lnTo>
                  <a:pt x="242" y="1268"/>
                </a:lnTo>
                <a:lnTo>
                  <a:pt x="284" y="1319"/>
                </a:lnTo>
                <a:lnTo>
                  <a:pt x="270" y="1381"/>
                </a:lnTo>
                <a:lnTo>
                  <a:pt x="277" y="1395"/>
                </a:lnTo>
                <a:lnTo>
                  <a:pt x="309" y="1378"/>
                </a:lnTo>
                <a:lnTo>
                  <a:pt x="330" y="1389"/>
                </a:lnTo>
                <a:lnTo>
                  <a:pt x="330" y="1426"/>
                </a:lnTo>
                <a:lnTo>
                  <a:pt x="350" y="1447"/>
                </a:lnTo>
                <a:lnTo>
                  <a:pt x="436" y="1456"/>
                </a:lnTo>
                <a:lnTo>
                  <a:pt x="436" y="1456"/>
                </a:lnTo>
              </a:path>
            </a:pathLst>
          </a:custGeom>
          <a:solidFill>
            <a:srgbClr val="DDDDDD"/>
          </a:solidFill>
          <a:ln w="12700" cmpd="sng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PH" dirty="0"/>
          </a:p>
        </p:txBody>
      </p:sp>
      <p:sp>
        <p:nvSpPr>
          <p:cNvPr id="2060" name="Freeform 12"/>
          <p:cNvSpPr>
            <a:spLocks/>
          </p:cNvSpPr>
          <p:nvPr/>
        </p:nvSpPr>
        <p:spPr bwMode="auto">
          <a:xfrm>
            <a:off x="5114925" y="4124325"/>
            <a:ext cx="688975" cy="411163"/>
          </a:xfrm>
          <a:custGeom>
            <a:avLst/>
            <a:gdLst>
              <a:gd name="T0" fmla="*/ 698 w 1483"/>
              <a:gd name="T1" fmla="*/ 406 h 855"/>
              <a:gd name="T2" fmla="*/ 1374 w 1483"/>
              <a:gd name="T3" fmla="*/ 617 h 855"/>
              <a:gd name="T4" fmla="*/ 1470 w 1483"/>
              <a:gd name="T5" fmla="*/ 714 h 855"/>
              <a:gd name="T6" fmla="*/ 1462 w 1483"/>
              <a:gd name="T7" fmla="*/ 732 h 855"/>
              <a:gd name="T8" fmla="*/ 1454 w 1483"/>
              <a:gd name="T9" fmla="*/ 735 h 855"/>
              <a:gd name="T10" fmla="*/ 1442 w 1483"/>
              <a:gd name="T11" fmla="*/ 745 h 855"/>
              <a:gd name="T12" fmla="*/ 1435 w 1483"/>
              <a:gd name="T13" fmla="*/ 751 h 855"/>
              <a:gd name="T14" fmla="*/ 1423 w 1483"/>
              <a:gd name="T15" fmla="*/ 761 h 855"/>
              <a:gd name="T16" fmla="*/ 1425 w 1483"/>
              <a:gd name="T17" fmla="*/ 802 h 855"/>
              <a:gd name="T18" fmla="*/ 1431 w 1483"/>
              <a:gd name="T19" fmla="*/ 833 h 855"/>
              <a:gd name="T20" fmla="*/ 1427 w 1483"/>
              <a:gd name="T21" fmla="*/ 837 h 855"/>
              <a:gd name="T22" fmla="*/ 1422 w 1483"/>
              <a:gd name="T23" fmla="*/ 840 h 855"/>
              <a:gd name="T24" fmla="*/ 1400 w 1483"/>
              <a:gd name="T25" fmla="*/ 846 h 855"/>
              <a:gd name="T26" fmla="*/ 1377 w 1483"/>
              <a:gd name="T27" fmla="*/ 851 h 855"/>
              <a:gd name="T28" fmla="*/ 1370 w 1483"/>
              <a:gd name="T29" fmla="*/ 855 h 855"/>
              <a:gd name="T30" fmla="*/ 1348 w 1483"/>
              <a:gd name="T31" fmla="*/ 849 h 855"/>
              <a:gd name="T32" fmla="*/ 1316 w 1483"/>
              <a:gd name="T33" fmla="*/ 840 h 855"/>
              <a:gd name="T34" fmla="*/ 1295 w 1483"/>
              <a:gd name="T35" fmla="*/ 830 h 855"/>
              <a:gd name="T36" fmla="*/ 1098 w 1483"/>
              <a:gd name="T37" fmla="*/ 817 h 855"/>
              <a:gd name="T38" fmla="*/ 1080 w 1483"/>
              <a:gd name="T39" fmla="*/ 805 h 855"/>
              <a:gd name="T40" fmla="*/ 1060 w 1483"/>
              <a:gd name="T41" fmla="*/ 790 h 855"/>
              <a:gd name="T42" fmla="*/ 1010 w 1483"/>
              <a:gd name="T43" fmla="*/ 787 h 855"/>
              <a:gd name="T44" fmla="*/ 908 w 1483"/>
              <a:gd name="T45" fmla="*/ 805 h 855"/>
              <a:gd name="T46" fmla="*/ 898 w 1483"/>
              <a:gd name="T47" fmla="*/ 796 h 855"/>
              <a:gd name="T48" fmla="*/ 842 w 1483"/>
              <a:gd name="T49" fmla="*/ 768 h 855"/>
              <a:gd name="T50" fmla="*/ 826 w 1483"/>
              <a:gd name="T51" fmla="*/ 758 h 855"/>
              <a:gd name="T52" fmla="*/ 805 w 1483"/>
              <a:gd name="T53" fmla="*/ 745 h 855"/>
              <a:gd name="T54" fmla="*/ 790 w 1483"/>
              <a:gd name="T55" fmla="*/ 729 h 855"/>
              <a:gd name="T56" fmla="*/ 778 w 1483"/>
              <a:gd name="T57" fmla="*/ 717 h 855"/>
              <a:gd name="T58" fmla="*/ 762 w 1483"/>
              <a:gd name="T59" fmla="*/ 701 h 855"/>
              <a:gd name="T60" fmla="*/ 738 w 1483"/>
              <a:gd name="T61" fmla="*/ 683 h 855"/>
              <a:gd name="T62" fmla="*/ 692 w 1483"/>
              <a:gd name="T63" fmla="*/ 661 h 855"/>
              <a:gd name="T64" fmla="*/ 639 w 1483"/>
              <a:gd name="T65" fmla="*/ 627 h 855"/>
              <a:gd name="T66" fmla="*/ 563 w 1483"/>
              <a:gd name="T67" fmla="*/ 582 h 855"/>
              <a:gd name="T68" fmla="*/ 555 w 1483"/>
              <a:gd name="T69" fmla="*/ 574 h 855"/>
              <a:gd name="T70" fmla="*/ 526 w 1483"/>
              <a:gd name="T71" fmla="*/ 561 h 855"/>
              <a:gd name="T72" fmla="*/ 459 w 1483"/>
              <a:gd name="T73" fmla="*/ 548 h 855"/>
              <a:gd name="T74" fmla="*/ 451 w 1483"/>
              <a:gd name="T75" fmla="*/ 551 h 855"/>
              <a:gd name="T76" fmla="*/ 436 w 1483"/>
              <a:gd name="T77" fmla="*/ 551 h 855"/>
              <a:gd name="T78" fmla="*/ 414 w 1483"/>
              <a:gd name="T79" fmla="*/ 533 h 855"/>
              <a:gd name="T80" fmla="*/ 406 w 1483"/>
              <a:gd name="T81" fmla="*/ 523 h 855"/>
              <a:gd name="T82" fmla="*/ 394 w 1483"/>
              <a:gd name="T83" fmla="*/ 513 h 855"/>
              <a:gd name="T84" fmla="*/ 315 w 1483"/>
              <a:gd name="T85" fmla="*/ 495 h 855"/>
              <a:gd name="T86" fmla="*/ 293 w 1483"/>
              <a:gd name="T87" fmla="*/ 485 h 855"/>
              <a:gd name="T88" fmla="*/ 278 w 1483"/>
              <a:gd name="T89" fmla="*/ 476 h 855"/>
              <a:gd name="T90" fmla="*/ 228 w 1483"/>
              <a:gd name="T91" fmla="*/ 442 h 855"/>
              <a:gd name="T92" fmla="*/ 216 w 1483"/>
              <a:gd name="T93" fmla="*/ 429 h 855"/>
              <a:gd name="T94" fmla="*/ 203 w 1483"/>
              <a:gd name="T95" fmla="*/ 416 h 855"/>
              <a:gd name="T96" fmla="*/ 191 w 1483"/>
              <a:gd name="T97" fmla="*/ 398 h 855"/>
              <a:gd name="T98" fmla="*/ 174 w 1483"/>
              <a:gd name="T99" fmla="*/ 375 h 855"/>
              <a:gd name="T100" fmla="*/ 167 w 1483"/>
              <a:gd name="T101" fmla="*/ 366 h 855"/>
              <a:gd name="T102" fmla="*/ 142 w 1483"/>
              <a:gd name="T103" fmla="*/ 341 h 855"/>
              <a:gd name="T104" fmla="*/ 125 w 1483"/>
              <a:gd name="T105" fmla="*/ 313 h 855"/>
              <a:gd name="T106" fmla="*/ 108 w 1483"/>
              <a:gd name="T107" fmla="*/ 303 h 855"/>
              <a:gd name="T108" fmla="*/ 52 w 1483"/>
              <a:gd name="T109" fmla="*/ 292 h 855"/>
              <a:gd name="T110" fmla="*/ 46 w 1483"/>
              <a:gd name="T111" fmla="*/ 287 h 855"/>
              <a:gd name="T112" fmla="*/ 25 w 1483"/>
              <a:gd name="T113" fmla="*/ 260 h 855"/>
              <a:gd name="T114" fmla="*/ 5 w 1483"/>
              <a:gd name="T115" fmla="*/ 231 h 855"/>
              <a:gd name="T116" fmla="*/ 133 w 1483"/>
              <a:gd name="T117" fmla="*/ 79 h 855"/>
              <a:gd name="T118" fmla="*/ 223 w 1483"/>
              <a:gd name="T119" fmla="*/ 0 h 8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1483" h="855">
                <a:moveTo>
                  <a:pt x="223" y="0"/>
                </a:moveTo>
                <a:lnTo>
                  <a:pt x="270" y="125"/>
                </a:lnTo>
                <a:lnTo>
                  <a:pt x="555" y="313"/>
                </a:lnTo>
                <a:lnTo>
                  <a:pt x="698" y="406"/>
                </a:lnTo>
                <a:lnTo>
                  <a:pt x="900" y="560"/>
                </a:lnTo>
                <a:lnTo>
                  <a:pt x="1098" y="560"/>
                </a:lnTo>
                <a:lnTo>
                  <a:pt x="1374" y="566"/>
                </a:lnTo>
                <a:lnTo>
                  <a:pt x="1374" y="617"/>
                </a:lnTo>
                <a:lnTo>
                  <a:pt x="1483" y="627"/>
                </a:lnTo>
                <a:lnTo>
                  <a:pt x="1478" y="680"/>
                </a:lnTo>
                <a:lnTo>
                  <a:pt x="1471" y="714"/>
                </a:lnTo>
                <a:lnTo>
                  <a:pt x="1470" y="714"/>
                </a:lnTo>
                <a:lnTo>
                  <a:pt x="1470" y="718"/>
                </a:lnTo>
                <a:lnTo>
                  <a:pt x="1467" y="718"/>
                </a:lnTo>
                <a:lnTo>
                  <a:pt x="1466" y="726"/>
                </a:lnTo>
                <a:lnTo>
                  <a:pt x="1462" y="732"/>
                </a:lnTo>
                <a:lnTo>
                  <a:pt x="1463" y="727"/>
                </a:lnTo>
                <a:lnTo>
                  <a:pt x="1458" y="732"/>
                </a:lnTo>
                <a:lnTo>
                  <a:pt x="1457" y="735"/>
                </a:lnTo>
                <a:lnTo>
                  <a:pt x="1454" y="735"/>
                </a:lnTo>
                <a:lnTo>
                  <a:pt x="1451" y="737"/>
                </a:lnTo>
                <a:lnTo>
                  <a:pt x="1449" y="742"/>
                </a:lnTo>
                <a:lnTo>
                  <a:pt x="1446" y="742"/>
                </a:lnTo>
                <a:lnTo>
                  <a:pt x="1442" y="745"/>
                </a:lnTo>
                <a:lnTo>
                  <a:pt x="1441" y="746"/>
                </a:lnTo>
                <a:lnTo>
                  <a:pt x="1441" y="749"/>
                </a:lnTo>
                <a:lnTo>
                  <a:pt x="1439" y="751"/>
                </a:lnTo>
                <a:lnTo>
                  <a:pt x="1435" y="751"/>
                </a:lnTo>
                <a:lnTo>
                  <a:pt x="1435" y="752"/>
                </a:lnTo>
                <a:lnTo>
                  <a:pt x="1433" y="752"/>
                </a:lnTo>
                <a:lnTo>
                  <a:pt x="1425" y="759"/>
                </a:lnTo>
                <a:lnTo>
                  <a:pt x="1423" y="761"/>
                </a:lnTo>
                <a:lnTo>
                  <a:pt x="1422" y="779"/>
                </a:lnTo>
                <a:lnTo>
                  <a:pt x="1423" y="798"/>
                </a:lnTo>
                <a:lnTo>
                  <a:pt x="1425" y="798"/>
                </a:lnTo>
                <a:lnTo>
                  <a:pt x="1425" y="802"/>
                </a:lnTo>
                <a:lnTo>
                  <a:pt x="1427" y="804"/>
                </a:lnTo>
                <a:lnTo>
                  <a:pt x="1433" y="812"/>
                </a:lnTo>
                <a:lnTo>
                  <a:pt x="1433" y="831"/>
                </a:lnTo>
                <a:lnTo>
                  <a:pt x="1431" y="833"/>
                </a:lnTo>
                <a:lnTo>
                  <a:pt x="1430" y="833"/>
                </a:lnTo>
                <a:lnTo>
                  <a:pt x="1430" y="834"/>
                </a:lnTo>
                <a:lnTo>
                  <a:pt x="1427" y="834"/>
                </a:lnTo>
                <a:lnTo>
                  <a:pt x="1427" y="837"/>
                </a:lnTo>
                <a:lnTo>
                  <a:pt x="1426" y="837"/>
                </a:lnTo>
                <a:lnTo>
                  <a:pt x="1426" y="839"/>
                </a:lnTo>
                <a:lnTo>
                  <a:pt x="1425" y="840"/>
                </a:lnTo>
                <a:lnTo>
                  <a:pt x="1422" y="840"/>
                </a:lnTo>
                <a:lnTo>
                  <a:pt x="1419" y="843"/>
                </a:lnTo>
                <a:lnTo>
                  <a:pt x="1417" y="843"/>
                </a:lnTo>
                <a:lnTo>
                  <a:pt x="1417" y="846"/>
                </a:lnTo>
                <a:lnTo>
                  <a:pt x="1400" y="846"/>
                </a:lnTo>
                <a:lnTo>
                  <a:pt x="1380" y="848"/>
                </a:lnTo>
                <a:lnTo>
                  <a:pt x="1380" y="849"/>
                </a:lnTo>
                <a:lnTo>
                  <a:pt x="1377" y="849"/>
                </a:lnTo>
                <a:lnTo>
                  <a:pt x="1377" y="851"/>
                </a:lnTo>
                <a:lnTo>
                  <a:pt x="1374" y="851"/>
                </a:lnTo>
                <a:lnTo>
                  <a:pt x="1374" y="852"/>
                </a:lnTo>
                <a:lnTo>
                  <a:pt x="1370" y="852"/>
                </a:lnTo>
                <a:lnTo>
                  <a:pt x="1370" y="855"/>
                </a:lnTo>
                <a:lnTo>
                  <a:pt x="1356" y="852"/>
                </a:lnTo>
                <a:lnTo>
                  <a:pt x="1356" y="851"/>
                </a:lnTo>
                <a:lnTo>
                  <a:pt x="1348" y="851"/>
                </a:lnTo>
                <a:lnTo>
                  <a:pt x="1348" y="849"/>
                </a:lnTo>
                <a:lnTo>
                  <a:pt x="1345" y="849"/>
                </a:lnTo>
                <a:lnTo>
                  <a:pt x="1323" y="846"/>
                </a:lnTo>
                <a:lnTo>
                  <a:pt x="1316" y="842"/>
                </a:lnTo>
                <a:lnTo>
                  <a:pt x="1316" y="840"/>
                </a:lnTo>
                <a:lnTo>
                  <a:pt x="1299" y="833"/>
                </a:lnTo>
                <a:lnTo>
                  <a:pt x="1299" y="831"/>
                </a:lnTo>
                <a:lnTo>
                  <a:pt x="1295" y="831"/>
                </a:lnTo>
                <a:lnTo>
                  <a:pt x="1295" y="830"/>
                </a:lnTo>
                <a:lnTo>
                  <a:pt x="1268" y="830"/>
                </a:lnTo>
                <a:lnTo>
                  <a:pt x="1164" y="824"/>
                </a:lnTo>
                <a:lnTo>
                  <a:pt x="1111" y="820"/>
                </a:lnTo>
                <a:lnTo>
                  <a:pt x="1098" y="817"/>
                </a:lnTo>
                <a:lnTo>
                  <a:pt x="1093" y="812"/>
                </a:lnTo>
                <a:lnTo>
                  <a:pt x="1095" y="814"/>
                </a:lnTo>
                <a:lnTo>
                  <a:pt x="1090" y="812"/>
                </a:lnTo>
                <a:lnTo>
                  <a:pt x="1080" y="805"/>
                </a:lnTo>
                <a:lnTo>
                  <a:pt x="1068" y="798"/>
                </a:lnTo>
                <a:lnTo>
                  <a:pt x="1064" y="793"/>
                </a:lnTo>
                <a:lnTo>
                  <a:pt x="1060" y="793"/>
                </a:lnTo>
                <a:lnTo>
                  <a:pt x="1060" y="790"/>
                </a:lnTo>
                <a:lnTo>
                  <a:pt x="1057" y="790"/>
                </a:lnTo>
                <a:lnTo>
                  <a:pt x="1057" y="789"/>
                </a:lnTo>
                <a:lnTo>
                  <a:pt x="1036" y="784"/>
                </a:lnTo>
                <a:lnTo>
                  <a:pt x="1010" y="787"/>
                </a:lnTo>
                <a:lnTo>
                  <a:pt x="964" y="798"/>
                </a:lnTo>
                <a:lnTo>
                  <a:pt x="925" y="799"/>
                </a:lnTo>
                <a:lnTo>
                  <a:pt x="920" y="804"/>
                </a:lnTo>
                <a:lnTo>
                  <a:pt x="908" y="805"/>
                </a:lnTo>
                <a:lnTo>
                  <a:pt x="908" y="804"/>
                </a:lnTo>
                <a:lnTo>
                  <a:pt x="904" y="804"/>
                </a:lnTo>
                <a:lnTo>
                  <a:pt x="898" y="798"/>
                </a:lnTo>
                <a:lnTo>
                  <a:pt x="898" y="796"/>
                </a:lnTo>
                <a:lnTo>
                  <a:pt x="892" y="795"/>
                </a:lnTo>
                <a:lnTo>
                  <a:pt x="892" y="793"/>
                </a:lnTo>
                <a:lnTo>
                  <a:pt x="867" y="782"/>
                </a:lnTo>
                <a:lnTo>
                  <a:pt x="842" y="768"/>
                </a:lnTo>
                <a:lnTo>
                  <a:pt x="838" y="768"/>
                </a:lnTo>
                <a:lnTo>
                  <a:pt x="838" y="767"/>
                </a:lnTo>
                <a:lnTo>
                  <a:pt x="827" y="761"/>
                </a:lnTo>
                <a:lnTo>
                  <a:pt x="826" y="758"/>
                </a:lnTo>
                <a:lnTo>
                  <a:pt x="809" y="745"/>
                </a:lnTo>
                <a:lnTo>
                  <a:pt x="814" y="751"/>
                </a:lnTo>
                <a:lnTo>
                  <a:pt x="813" y="751"/>
                </a:lnTo>
                <a:lnTo>
                  <a:pt x="805" y="745"/>
                </a:lnTo>
                <a:lnTo>
                  <a:pt x="802" y="742"/>
                </a:lnTo>
                <a:lnTo>
                  <a:pt x="802" y="740"/>
                </a:lnTo>
                <a:lnTo>
                  <a:pt x="797" y="733"/>
                </a:lnTo>
                <a:lnTo>
                  <a:pt x="790" y="729"/>
                </a:lnTo>
                <a:lnTo>
                  <a:pt x="787" y="726"/>
                </a:lnTo>
                <a:lnTo>
                  <a:pt x="787" y="724"/>
                </a:lnTo>
                <a:lnTo>
                  <a:pt x="779" y="718"/>
                </a:lnTo>
                <a:lnTo>
                  <a:pt x="778" y="717"/>
                </a:lnTo>
                <a:lnTo>
                  <a:pt x="771" y="711"/>
                </a:lnTo>
                <a:lnTo>
                  <a:pt x="770" y="708"/>
                </a:lnTo>
                <a:lnTo>
                  <a:pt x="762" y="702"/>
                </a:lnTo>
                <a:lnTo>
                  <a:pt x="762" y="701"/>
                </a:lnTo>
                <a:lnTo>
                  <a:pt x="758" y="698"/>
                </a:lnTo>
                <a:lnTo>
                  <a:pt x="754" y="696"/>
                </a:lnTo>
                <a:lnTo>
                  <a:pt x="738" y="685"/>
                </a:lnTo>
                <a:lnTo>
                  <a:pt x="738" y="683"/>
                </a:lnTo>
                <a:lnTo>
                  <a:pt x="733" y="680"/>
                </a:lnTo>
                <a:lnTo>
                  <a:pt x="730" y="680"/>
                </a:lnTo>
                <a:lnTo>
                  <a:pt x="710" y="670"/>
                </a:lnTo>
                <a:lnTo>
                  <a:pt x="692" y="661"/>
                </a:lnTo>
                <a:lnTo>
                  <a:pt x="673" y="652"/>
                </a:lnTo>
                <a:lnTo>
                  <a:pt x="655" y="643"/>
                </a:lnTo>
                <a:lnTo>
                  <a:pt x="647" y="635"/>
                </a:lnTo>
                <a:lnTo>
                  <a:pt x="639" y="627"/>
                </a:lnTo>
                <a:lnTo>
                  <a:pt x="623" y="620"/>
                </a:lnTo>
                <a:lnTo>
                  <a:pt x="623" y="618"/>
                </a:lnTo>
                <a:lnTo>
                  <a:pt x="582" y="594"/>
                </a:lnTo>
                <a:lnTo>
                  <a:pt x="563" y="582"/>
                </a:lnTo>
                <a:lnTo>
                  <a:pt x="559" y="577"/>
                </a:lnTo>
                <a:lnTo>
                  <a:pt x="559" y="576"/>
                </a:lnTo>
                <a:lnTo>
                  <a:pt x="558" y="574"/>
                </a:lnTo>
                <a:lnTo>
                  <a:pt x="555" y="574"/>
                </a:lnTo>
                <a:lnTo>
                  <a:pt x="551" y="569"/>
                </a:lnTo>
                <a:lnTo>
                  <a:pt x="530" y="564"/>
                </a:lnTo>
                <a:lnTo>
                  <a:pt x="530" y="561"/>
                </a:lnTo>
                <a:lnTo>
                  <a:pt x="526" y="561"/>
                </a:lnTo>
                <a:lnTo>
                  <a:pt x="526" y="560"/>
                </a:lnTo>
                <a:lnTo>
                  <a:pt x="493" y="548"/>
                </a:lnTo>
                <a:lnTo>
                  <a:pt x="493" y="547"/>
                </a:lnTo>
                <a:lnTo>
                  <a:pt x="459" y="548"/>
                </a:lnTo>
                <a:lnTo>
                  <a:pt x="459" y="549"/>
                </a:lnTo>
                <a:lnTo>
                  <a:pt x="455" y="549"/>
                </a:lnTo>
                <a:lnTo>
                  <a:pt x="455" y="551"/>
                </a:lnTo>
                <a:lnTo>
                  <a:pt x="451" y="551"/>
                </a:lnTo>
                <a:lnTo>
                  <a:pt x="451" y="552"/>
                </a:lnTo>
                <a:lnTo>
                  <a:pt x="442" y="552"/>
                </a:lnTo>
                <a:lnTo>
                  <a:pt x="442" y="551"/>
                </a:lnTo>
                <a:lnTo>
                  <a:pt x="436" y="551"/>
                </a:lnTo>
                <a:lnTo>
                  <a:pt x="429" y="544"/>
                </a:lnTo>
                <a:lnTo>
                  <a:pt x="426" y="541"/>
                </a:lnTo>
                <a:lnTo>
                  <a:pt x="420" y="535"/>
                </a:lnTo>
                <a:lnTo>
                  <a:pt x="414" y="533"/>
                </a:lnTo>
                <a:lnTo>
                  <a:pt x="413" y="530"/>
                </a:lnTo>
                <a:lnTo>
                  <a:pt x="410" y="526"/>
                </a:lnTo>
                <a:lnTo>
                  <a:pt x="408" y="524"/>
                </a:lnTo>
                <a:lnTo>
                  <a:pt x="406" y="523"/>
                </a:lnTo>
                <a:lnTo>
                  <a:pt x="402" y="517"/>
                </a:lnTo>
                <a:lnTo>
                  <a:pt x="397" y="513"/>
                </a:lnTo>
                <a:lnTo>
                  <a:pt x="398" y="514"/>
                </a:lnTo>
                <a:lnTo>
                  <a:pt x="394" y="513"/>
                </a:lnTo>
                <a:lnTo>
                  <a:pt x="390" y="508"/>
                </a:lnTo>
                <a:lnTo>
                  <a:pt x="390" y="507"/>
                </a:lnTo>
                <a:lnTo>
                  <a:pt x="355" y="495"/>
                </a:lnTo>
                <a:lnTo>
                  <a:pt x="315" y="495"/>
                </a:lnTo>
                <a:lnTo>
                  <a:pt x="307" y="491"/>
                </a:lnTo>
                <a:lnTo>
                  <a:pt x="307" y="489"/>
                </a:lnTo>
                <a:lnTo>
                  <a:pt x="296" y="485"/>
                </a:lnTo>
                <a:lnTo>
                  <a:pt x="293" y="485"/>
                </a:lnTo>
                <a:lnTo>
                  <a:pt x="293" y="482"/>
                </a:lnTo>
                <a:lnTo>
                  <a:pt x="280" y="476"/>
                </a:lnTo>
                <a:lnTo>
                  <a:pt x="284" y="479"/>
                </a:lnTo>
                <a:lnTo>
                  <a:pt x="278" y="476"/>
                </a:lnTo>
                <a:lnTo>
                  <a:pt x="259" y="461"/>
                </a:lnTo>
                <a:lnTo>
                  <a:pt x="235" y="450"/>
                </a:lnTo>
                <a:lnTo>
                  <a:pt x="235" y="447"/>
                </a:lnTo>
                <a:lnTo>
                  <a:pt x="228" y="442"/>
                </a:lnTo>
                <a:lnTo>
                  <a:pt x="222" y="436"/>
                </a:lnTo>
                <a:lnTo>
                  <a:pt x="222" y="435"/>
                </a:lnTo>
                <a:lnTo>
                  <a:pt x="219" y="429"/>
                </a:lnTo>
                <a:lnTo>
                  <a:pt x="216" y="429"/>
                </a:lnTo>
                <a:lnTo>
                  <a:pt x="212" y="423"/>
                </a:lnTo>
                <a:lnTo>
                  <a:pt x="208" y="419"/>
                </a:lnTo>
                <a:lnTo>
                  <a:pt x="206" y="419"/>
                </a:lnTo>
                <a:lnTo>
                  <a:pt x="203" y="416"/>
                </a:lnTo>
                <a:lnTo>
                  <a:pt x="199" y="411"/>
                </a:lnTo>
                <a:lnTo>
                  <a:pt x="197" y="406"/>
                </a:lnTo>
                <a:lnTo>
                  <a:pt x="195" y="406"/>
                </a:lnTo>
                <a:lnTo>
                  <a:pt x="191" y="398"/>
                </a:lnTo>
                <a:lnTo>
                  <a:pt x="187" y="391"/>
                </a:lnTo>
                <a:lnTo>
                  <a:pt x="183" y="384"/>
                </a:lnTo>
                <a:lnTo>
                  <a:pt x="177" y="379"/>
                </a:lnTo>
                <a:lnTo>
                  <a:pt x="174" y="375"/>
                </a:lnTo>
                <a:lnTo>
                  <a:pt x="173" y="373"/>
                </a:lnTo>
                <a:lnTo>
                  <a:pt x="173" y="372"/>
                </a:lnTo>
                <a:lnTo>
                  <a:pt x="171" y="370"/>
                </a:lnTo>
                <a:lnTo>
                  <a:pt x="167" y="366"/>
                </a:lnTo>
                <a:lnTo>
                  <a:pt x="166" y="366"/>
                </a:lnTo>
                <a:lnTo>
                  <a:pt x="161" y="361"/>
                </a:lnTo>
                <a:lnTo>
                  <a:pt x="159" y="357"/>
                </a:lnTo>
                <a:lnTo>
                  <a:pt x="142" y="341"/>
                </a:lnTo>
                <a:lnTo>
                  <a:pt x="139" y="338"/>
                </a:lnTo>
                <a:lnTo>
                  <a:pt x="137" y="332"/>
                </a:lnTo>
                <a:lnTo>
                  <a:pt x="127" y="317"/>
                </a:lnTo>
                <a:lnTo>
                  <a:pt x="125" y="313"/>
                </a:lnTo>
                <a:lnTo>
                  <a:pt x="124" y="312"/>
                </a:lnTo>
                <a:lnTo>
                  <a:pt x="116" y="306"/>
                </a:lnTo>
                <a:lnTo>
                  <a:pt x="116" y="304"/>
                </a:lnTo>
                <a:lnTo>
                  <a:pt x="108" y="303"/>
                </a:lnTo>
                <a:lnTo>
                  <a:pt x="85" y="297"/>
                </a:lnTo>
                <a:lnTo>
                  <a:pt x="57" y="294"/>
                </a:lnTo>
                <a:lnTo>
                  <a:pt x="57" y="292"/>
                </a:lnTo>
                <a:lnTo>
                  <a:pt x="52" y="292"/>
                </a:lnTo>
                <a:lnTo>
                  <a:pt x="52" y="291"/>
                </a:lnTo>
                <a:lnTo>
                  <a:pt x="48" y="291"/>
                </a:lnTo>
                <a:lnTo>
                  <a:pt x="46" y="288"/>
                </a:lnTo>
                <a:lnTo>
                  <a:pt x="46" y="287"/>
                </a:lnTo>
                <a:lnTo>
                  <a:pt x="45" y="285"/>
                </a:lnTo>
                <a:lnTo>
                  <a:pt x="40" y="284"/>
                </a:lnTo>
                <a:lnTo>
                  <a:pt x="39" y="278"/>
                </a:lnTo>
                <a:lnTo>
                  <a:pt x="25" y="260"/>
                </a:lnTo>
                <a:lnTo>
                  <a:pt x="20" y="253"/>
                </a:lnTo>
                <a:lnTo>
                  <a:pt x="12" y="247"/>
                </a:lnTo>
                <a:lnTo>
                  <a:pt x="8" y="241"/>
                </a:lnTo>
                <a:lnTo>
                  <a:pt x="5" y="231"/>
                </a:lnTo>
                <a:lnTo>
                  <a:pt x="0" y="226"/>
                </a:lnTo>
                <a:lnTo>
                  <a:pt x="39" y="171"/>
                </a:lnTo>
                <a:lnTo>
                  <a:pt x="94" y="121"/>
                </a:lnTo>
                <a:lnTo>
                  <a:pt x="133" y="79"/>
                </a:lnTo>
                <a:lnTo>
                  <a:pt x="199" y="27"/>
                </a:lnTo>
                <a:lnTo>
                  <a:pt x="206" y="9"/>
                </a:lnTo>
                <a:lnTo>
                  <a:pt x="223" y="0"/>
                </a:lnTo>
                <a:lnTo>
                  <a:pt x="223" y="0"/>
                </a:lnTo>
                <a:close/>
              </a:path>
            </a:pathLst>
          </a:custGeom>
          <a:solidFill>
            <a:srgbClr val="FF99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061" name="Freeform 13"/>
          <p:cNvSpPr>
            <a:spLocks/>
          </p:cNvSpPr>
          <p:nvPr/>
        </p:nvSpPr>
        <p:spPr bwMode="auto">
          <a:xfrm>
            <a:off x="5114925" y="4124325"/>
            <a:ext cx="688975" cy="411163"/>
          </a:xfrm>
          <a:custGeom>
            <a:avLst/>
            <a:gdLst>
              <a:gd name="T0" fmla="*/ 698 w 1483"/>
              <a:gd name="T1" fmla="*/ 406 h 855"/>
              <a:gd name="T2" fmla="*/ 1374 w 1483"/>
              <a:gd name="T3" fmla="*/ 617 h 855"/>
              <a:gd name="T4" fmla="*/ 1470 w 1483"/>
              <a:gd name="T5" fmla="*/ 714 h 855"/>
              <a:gd name="T6" fmla="*/ 1462 w 1483"/>
              <a:gd name="T7" fmla="*/ 732 h 855"/>
              <a:gd name="T8" fmla="*/ 1454 w 1483"/>
              <a:gd name="T9" fmla="*/ 735 h 855"/>
              <a:gd name="T10" fmla="*/ 1442 w 1483"/>
              <a:gd name="T11" fmla="*/ 745 h 855"/>
              <a:gd name="T12" fmla="*/ 1435 w 1483"/>
              <a:gd name="T13" fmla="*/ 751 h 855"/>
              <a:gd name="T14" fmla="*/ 1423 w 1483"/>
              <a:gd name="T15" fmla="*/ 761 h 855"/>
              <a:gd name="T16" fmla="*/ 1425 w 1483"/>
              <a:gd name="T17" fmla="*/ 802 h 855"/>
              <a:gd name="T18" fmla="*/ 1431 w 1483"/>
              <a:gd name="T19" fmla="*/ 833 h 855"/>
              <a:gd name="T20" fmla="*/ 1427 w 1483"/>
              <a:gd name="T21" fmla="*/ 837 h 855"/>
              <a:gd name="T22" fmla="*/ 1422 w 1483"/>
              <a:gd name="T23" fmla="*/ 840 h 855"/>
              <a:gd name="T24" fmla="*/ 1400 w 1483"/>
              <a:gd name="T25" fmla="*/ 846 h 855"/>
              <a:gd name="T26" fmla="*/ 1377 w 1483"/>
              <a:gd name="T27" fmla="*/ 851 h 855"/>
              <a:gd name="T28" fmla="*/ 1370 w 1483"/>
              <a:gd name="T29" fmla="*/ 855 h 855"/>
              <a:gd name="T30" fmla="*/ 1348 w 1483"/>
              <a:gd name="T31" fmla="*/ 849 h 855"/>
              <a:gd name="T32" fmla="*/ 1316 w 1483"/>
              <a:gd name="T33" fmla="*/ 840 h 855"/>
              <a:gd name="T34" fmla="*/ 1295 w 1483"/>
              <a:gd name="T35" fmla="*/ 830 h 855"/>
              <a:gd name="T36" fmla="*/ 1098 w 1483"/>
              <a:gd name="T37" fmla="*/ 817 h 855"/>
              <a:gd name="T38" fmla="*/ 1080 w 1483"/>
              <a:gd name="T39" fmla="*/ 805 h 855"/>
              <a:gd name="T40" fmla="*/ 1060 w 1483"/>
              <a:gd name="T41" fmla="*/ 790 h 855"/>
              <a:gd name="T42" fmla="*/ 1010 w 1483"/>
              <a:gd name="T43" fmla="*/ 787 h 855"/>
              <a:gd name="T44" fmla="*/ 908 w 1483"/>
              <a:gd name="T45" fmla="*/ 805 h 855"/>
              <a:gd name="T46" fmla="*/ 898 w 1483"/>
              <a:gd name="T47" fmla="*/ 796 h 855"/>
              <a:gd name="T48" fmla="*/ 842 w 1483"/>
              <a:gd name="T49" fmla="*/ 768 h 855"/>
              <a:gd name="T50" fmla="*/ 826 w 1483"/>
              <a:gd name="T51" fmla="*/ 758 h 855"/>
              <a:gd name="T52" fmla="*/ 805 w 1483"/>
              <a:gd name="T53" fmla="*/ 745 h 855"/>
              <a:gd name="T54" fmla="*/ 790 w 1483"/>
              <a:gd name="T55" fmla="*/ 729 h 855"/>
              <a:gd name="T56" fmla="*/ 778 w 1483"/>
              <a:gd name="T57" fmla="*/ 717 h 855"/>
              <a:gd name="T58" fmla="*/ 762 w 1483"/>
              <a:gd name="T59" fmla="*/ 701 h 855"/>
              <a:gd name="T60" fmla="*/ 738 w 1483"/>
              <a:gd name="T61" fmla="*/ 683 h 855"/>
              <a:gd name="T62" fmla="*/ 692 w 1483"/>
              <a:gd name="T63" fmla="*/ 661 h 855"/>
              <a:gd name="T64" fmla="*/ 639 w 1483"/>
              <a:gd name="T65" fmla="*/ 627 h 855"/>
              <a:gd name="T66" fmla="*/ 563 w 1483"/>
              <a:gd name="T67" fmla="*/ 582 h 855"/>
              <a:gd name="T68" fmla="*/ 555 w 1483"/>
              <a:gd name="T69" fmla="*/ 574 h 855"/>
              <a:gd name="T70" fmla="*/ 526 w 1483"/>
              <a:gd name="T71" fmla="*/ 561 h 855"/>
              <a:gd name="T72" fmla="*/ 459 w 1483"/>
              <a:gd name="T73" fmla="*/ 548 h 855"/>
              <a:gd name="T74" fmla="*/ 451 w 1483"/>
              <a:gd name="T75" fmla="*/ 551 h 855"/>
              <a:gd name="T76" fmla="*/ 436 w 1483"/>
              <a:gd name="T77" fmla="*/ 551 h 855"/>
              <a:gd name="T78" fmla="*/ 414 w 1483"/>
              <a:gd name="T79" fmla="*/ 533 h 855"/>
              <a:gd name="T80" fmla="*/ 406 w 1483"/>
              <a:gd name="T81" fmla="*/ 523 h 855"/>
              <a:gd name="T82" fmla="*/ 394 w 1483"/>
              <a:gd name="T83" fmla="*/ 513 h 855"/>
              <a:gd name="T84" fmla="*/ 315 w 1483"/>
              <a:gd name="T85" fmla="*/ 495 h 855"/>
              <a:gd name="T86" fmla="*/ 293 w 1483"/>
              <a:gd name="T87" fmla="*/ 485 h 855"/>
              <a:gd name="T88" fmla="*/ 278 w 1483"/>
              <a:gd name="T89" fmla="*/ 476 h 855"/>
              <a:gd name="T90" fmla="*/ 228 w 1483"/>
              <a:gd name="T91" fmla="*/ 442 h 855"/>
              <a:gd name="T92" fmla="*/ 216 w 1483"/>
              <a:gd name="T93" fmla="*/ 429 h 855"/>
              <a:gd name="T94" fmla="*/ 203 w 1483"/>
              <a:gd name="T95" fmla="*/ 416 h 855"/>
              <a:gd name="T96" fmla="*/ 191 w 1483"/>
              <a:gd name="T97" fmla="*/ 398 h 855"/>
              <a:gd name="T98" fmla="*/ 174 w 1483"/>
              <a:gd name="T99" fmla="*/ 375 h 855"/>
              <a:gd name="T100" fmla="*/ 167 w 1483"/>
              <a:gd name="T101" fmla="*/ 366 h 855"/>
              <a:gd name="T102" fmla="*/ 142 w 1483"/>
              <a:gd name="T103" fmla="*/ 341 h 855"/>
              <a:gd name="T104" fmla="*/ 125 w 1483"/>
              <a:gd name="T105" fmla="*/ 313 h 855"/>
              <a:gd name="T106" fmla="*/ 108 w 1483"/>
              <a:gd name="T107" fmla="*/ 303 h 855"/>
              <a:gd name="T108" fmla="*/ 52 w 1483"/>
              <a:gd name="T109" fmla="*/ 292 h 855"/>
              <a:gd name="T110" fmla="*/ 46 w 1483"/>
              <a:gd name="T111" fmla="*/ 287 h 855"/>
              <a:gd name="T112" fmla="*/ 25 w 1483"/>
              <a:gd name="T113" fmla="*/ 260 h 855"/>
              <a:gd name="T114" fmla="*/ 5 w 1483"/>
              <a:gd name="T115" fmla="*/ 231 h 855"/>
              <a:gd name="T116" fmla="*/ 133 w 1483"/>
              <a:gd name="T117" fmla="*/ 79 h 855"/>
              <a:gd name="T118" fmla="*/ 223 w 1483"/>
              <a:gd name="T119" fmla="*/ 0 h 8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1483" h="855">
                <a:moveTo>
                  <a:pt x="223" y="0"/>
                </a:moveTo>
                <a:lnTo>
                  <a:pt x="270" y="125"/>
                </a:lnTo>
                <a:lnTo>
                  <a:pt x="555" y="313"/>
                </a:lnTo>
                <a:lnTo>
                  <a:pt x="698" y="406"/>
                </a:lnTo>
                <a:lnTo>
                  <a:pt x="900" y="560"/>
                </a:lnTo>
                <a:lnTo>
                  <a:pt x="1098" y="560"/>
                </a:lnTo>
                <a:lnTo>
                  <a:pt x="1374" y="566"/>
                </a:lnTo>
                <a:lnTo>
                  <a:pt x="1374" y="617"/>
                </a:lnTo>
                <a:lnTo>
                  <a:pt x="1483" y="627"/>
                </a:lnTo>
                <a:lnTo>
                  <a:pt x="1478" y="680"/>
                </a:lnTo>
                <a:lnTo>
                  <a:pt x="1471" y="714"/>
                </a:lnTo>
                <a:lnTo>
                  <a:pt x="1470" y="714"/>
                </a:lnTo>
                <a:lnTo>
                  <a:pt x="1470" y="718"/>
                </a:lnTo>
                <a:lnTo>
                  <a:pt x="1467" y="718"/>
                </a:lnTo>
                <a:lnTo>
                  <a:pt x="1466" y="726"/>
                </a:lnTo>
                <a:lnTo>
                  <a:pt x="1462" y="732"/>
                </a:lnTo>
                <a:lnTo>
                  <a:pt x="1463" y="727"/>
                </a:lnTo>
                <a:lnTo>
                  <a:pt x="1458" y="732"/>
                </a:lnTo>
                <a:lnTo>
                  <a:pt x="1457" y="735"/>
                </a:lnTo>
                <a:lnTo>
                  <a:pt x="1454" y="735"/>
                </a:lnTo>
                <a:lnTo>
                  <a:pt x="1451" y="737"/>
                </a:lnTo>
                <a:lnTo>
                  <a:pt x="1449" y="742"/>
                </a:lnTo>
                <a:lnTo>
                  <a:pt x="1446" y="742"/>
                </a:lnTo>
                <a:lnTo>
                  <a:pt x="1442" y="745"/>
                </a:lnTo>
                <a:lnTo>
                  <a:pt x="1441" y="746"/>
                </a:lnTo>
                <a:lnTo>
                  <a:pt x="1441" y="749"/>
                </a:lnTo>
                <a:lnTo>
                  <a:pt x="1439" y="751"/>
                </a:lnTo>
                <a:lnTo>
                  <a:pt x="1435" y="751"/>
                </a:lnTo>
                <a:lnTo>
                  <a:pt x="1435" y="752"/>
                </a:lnTo>
                <a:lnTo>
                  <a:pt x="1433" y="752"/>
                </a:lnTo>
                <a:lnTo>
                  <a:pt x="1425" y="759"/>
                </a:lnTo>
                <a:lnTo>
                  <a:pt x="1423" y="761"/>
                </a:lnTo>
                <a:lnTo>
                  <a:pt x="1422" y="779"/>
                </a:lnTo>
                <a:lnTo>
                  <a:pt x="1423" y="798"/>
                </a:lnTo>
                <a:lnTo>
                  <a:pt x="1425" y="798"/>
                </a:lnTo>
                <a:lnTo>
                  <a:pt x="1425" y="802"/>
                </a:lnTo>
                <a:lnTo>
                  <a:pt x="1427" y="804"/>
                </a:lnTo>
                <a:lnTo>
                  <a:pt x="1433" y="812"/>
                </a:lnTo>
                <a:lnTo>
                  <a:pt x="1433" y="831"/>
                </a:lnTo>
                <a:lnTo>
                  <a:pt x="1431" y="833"/>
                </a:lnTo>
                <a:lnTo>
                  <a:pt x="1430" y="833"/>
                </a:lnTo>
                <a:lnTo>
                  <a:pt x="1430" y="834"/>
                </a:lnTo>
                <a:lnTo>
                  <a:pt x="1427" y="834"/>
                </a:lnTo>
                <a:lnTo>
                  <a:pt x="1427" y="837"/>
                </a:lnTo>
                <a:lnTo>
                  <a:pt x="1426" y="837"/>
                </a:lnTo>
                <a:lnTo>
                  <a:pt x="1426" y="839"/>
                </a:lnTo>
                <a:lnTo>
                  <a:pt x="1425" y="840"/>
                </a:lnTo>
                <a:lnTo>
                  <a:pt x="1422" y="840"/>
                </a:lnTo>
                <a:lnTo>
                  <a:pt x="1419" y="843"/>
                </a:lnTo>
                <a:lnTo>
                  <a:pt x="1417" y="843"/>
                </a:lnTo>
                <a:lnTo>
                  <a:pt x="1417" y="846"/>
                </a:lnTo>
                <a:lnTo>
                  <a:pt x="1400" y="846"/>
                </a:lnTo>
                <a:lnTo>
                  <a:pt x="1380" y="848"/>
                </a:lnTo>
                <a:lnTo>
                  <a:pt x="1380" y="849"/>
                </a:lnTo>
                <a:lnTo>
                  <a:pt x="1377" y="849"/>
                </a:lnTo>
                <a:lnTo>
                  <a:pt x="1377" y="851"/>
                </a:lnTo>
                <a:lnTo>
                  <a:pt x="1374" y="851"/>
                </a:lnTo>
                <a:lnTo>
                  <a:pt x="1374" y="852"/>
                </a:lnTo>
                <a:lnTo>
                  <a:pt x="1370" y="852"/>
                </a:lnTo>
                <a:lnTo>
                  <a:pt x="1370" y="855"/>
                </a:lnTo>
                <a:lnTo>
                  <a:pt x="1356" y="852"/>
                </a:lnTo>
                <a:lnTo>
                  <a:pt x="1356" y="851"/>
                </a:lnTo>
                <a:lnTo>
                  <a:pt x="1348" y="851"/>
                </a:lnTo>
                <a:lnTo>
                  <a:pt x="1348" y="849"/>
                </a:lnTo>
                <a:lnTo>
                  <a:pt x="1345" y="849"/>
                </a:lnTo>
                <a:lnTo>
                  <a:pt x="1323" y="846"/>
                </a:lnTo>
                <a:lnTo>
                  <a:pt x="1316" y="842"/>
                </a:lnTo>
                <a:lnTo>
                  <a:pt x="1316" y="840"/>
                </a:lnTo>
                <a:lnTo>
                  <a:pt x="1299" y="833"/>
                </a:lnTo>
                <a:lnTo>
                  <a:pt x="1299" y="831"/>
                </a:lnTo>
                <a:lnTo>
                  <a:pt x="1295" y="831"/>
                </a:lnTo>
                <a:lnTo>
                  <a:pt x="1295" y="830"/>
                </a:lnTo>
                <a:lnTo>
                  <a:pt x="1268" y="830"/>
                </a:lnTo>
                <a:lnTo>
                  <a:pt x="1164" y="824"/>
                </a:lnTo>
                <a:lnTo>
                  <a:pt x="1111" y="820"/>
                </a:lnTo>
                <a:lnTo>
                  <a:pt x="1098" y="817"/>
                </a:lnTo>
                <a:lnTo>
                  <a:pt x="1093" y="812"/>
                </a:lnTo>
                <a:lnTo>
                  <a:pt x="1095" y="814"/>
                </a:lnTo>
                <a:lnTo>
                  <a:pt x="1090" y="812"/>
                </a:lnTo>
                <a:lnTo>
                  <a:pt x="1080" y="805"/>
                </a:lnTo>
                <a:lnTo>
                  <a:pt x="1068" y="798"/>
                </a:lnTo>
                <a:lnTo>
                  <a:pt x="1064" y="793"/>
                </a:lnTo>
                <a:lnTo>
                  <a:pt x="1060" y="793"/>
                </a:lnTo>
                <a:lnTo>
                  <a:pt x="1060" y="790"/>
                </a:lnTo>
                <a:lnTo>
                  <a:pt x="1057" y="790"/>
                </a:lnTo>
                <a:lnTo>
                  <a:pt x="1057" y="789"/>
                </a:lnTo>
                <a:lnTo>
                  <a:pt x="1036" y="784"/>
                </a:lnTo>
                <a:lnTo>
                  <a:pt x="1010" y="787"/>
                </a:lnTo>
                <a:lnTo>
                  <a:pt x="964" y="798"/>
                </a:lnTo>
                <a:lnTo>
                  <a:pt x="925" y="799"/>
                </a:lnTo>
                <a:lnTo>
                  <a:pt x="920" y="804"/>
                </a:lnTo>
                <a:lnTo>
                  <a:pt x="908" y="805"/>
                </a:lnTo>
                <a:lnTo>
                  <a:pt x="908" y="804"/>
                </a:lnTo>
                <a:lnTo>
                  <a:pt x="904" y="804"/>
                </a:lnTo>
                <a:lnTo>
                  <a:pt x="898" y="798"/>
                </a:lnTo>
                <a:lnTo>
                  <a:pt x="898" y="796"/>
                </a:lnTo>
                <a:lnTo>
                  <a:pt x="892" y="795"/>
                </a:lnTo>
                <a:lnTo>
                  <a:pt x="892" y="793"/>
                </a:lnTo>
                <a:lnTo>
                  <a:pt x="867" y="782"/>
                </a:lnTo>
                <a:lnTo>
                  <a:pt x="842" y="768"/>
                </a:lnTo>
                <a:lnTo>
                  <a:pt x="838" y="768"/>
                </a:lnTo>
                <a:lnTo>
                  <a:pt x="838" y="767"/>
                </a:lnTo>
                <a:lnTo>
                  <a:pt x="827" y="761"/>
                </a:lnTo>
                <a:lnTo>
                  <a:pt x="826" y="758"/>
                </a:lnTo>
                <a:lnTo>
                  <a:pt x="809" y="745"/>
                </a:lnTo>
                <a:lnTo>
                  <a:pt x="814" y="751"/>
                </a:lnTo>
                <a:lnTo>
                  <a:pt x="813" y="751"/>
                </a:lnTo>
                <a:lnTo>
                  <a:pt x="805" y="745"/>
                </a:lnTo>
                <a:lnTo>
                  <a:pt x="802" y="742"/>
                </a:lnTo>
                <a:lnTo>
                  <a:pt x="802" y="740"/>
                </a:lnTo>
                <a:lnTo>
                  <a:pt x="797" y="733"/>
                </a:lnTo>
                <a:lnTo>
                  <a:pt x="790" y="729"/>
                </a:lnTo>
                <a:lnTo>
                  <a:pt x="787" y="726"/>
                </a:lnTo>
                <a:lnTo>
                  <a:pt x="787" y="724"/>
                </a:lnTo>
                <a:lnTo>
                  <a:pt x="779" y="718"/>
                </a:lnTo>
                <a:lnTo>
                  <a:pt x="778" y="717"/>
                </a:lnTo>
                <a:lnTo>
                  <a:pt x="771" y="711"/>
                </a:lnTo>
                <a:lnTo>
                  <a:pt x="770" y="708"/>
                </a:lnTo>
                <a:lnTo>
                  <a:pt x="762" y="702"/>
                </a:lnTo>
                <a:lnTo>
                  <a:pt x="762" y="701"/>
                </a:lnTo>
                <a:lnTo>
                  <a:pt x="758" y="698"/>
                </a:lnTo>
                <a:lnTo>
                  <a:pt x="754" y="696"/>
                </a:lnTo>
                <a:lnTo>
                  <a:pt x="738" y="685"/>
                </a:lnTo>
                <a:lnTo>
                  <a:pt x="738" y="683"/>
                </a:lnTo>
                <a:lnTo>
                  <a:pt x="733" y="680"/>
                </a:lnTo>
                <a:lnTo>
                  <a:pt x="730" y="680"/>
                </a:lnTo>
                <a:lnTo>
                  <a:pt x="710" y="670"/>
                </a:lnTo>
                <a:lnTo>
                  <a:pt x="692" y="661"/>
                </a:lnTo>
                <a:lnTo>
                  <a:pt x="673" y="652"/>
                </a:lnTo>
                <a:lnTo>
                  <a:pt x="655" y="643"/>
                </a:lnTo>
                <a:lnTo>
                  <a:pt x="647" y="635"/>
                </a:lnTo>
                <a:lnTo>
                  <a:pt x="639" y="627"/>
                </a:lnTo>
                <a:lnTo>
                  <a:pt x="623" y="620"/>
                </a:lnTo>
                <a:lnTo>
                  <a:pt x="623" y="618"/>
                </a:lnTo>
                <a:lnTo>
                  <a:pt x="582" y="594"/>
                </a:lnTo>
                <a:lnTo>
                  <a:pt x="563" y="582"/>
                </a:lnTo>
                <a:lnTo>
                  <a:pt x="559" y="577"/>
                </a:lnTo>
                <a:lnTo>
                  <a:pt x="559" y="576"/>
                </a:lnTo>
                <a:lnTo>
                  <a:pt x="558" y="574"/>
                </a:lnTo>
                <a:lnTo>
                  <a:pt x="555" y="574"/>
                </a:lnTo>
                <a:lnTo>
                  <a:pt x="551" y="569"/>
                </a:lnTo>
                <a:lnTo>
                  <a:pt x="530" y="564"/>
                </a:lnTo>
                <a:lnTo>
                  <a:pt x="530" y="561"/>
                </a:lnTo>
                <a:lnTo>
                  <a:pt x="526" y="561"/>
                </a:lnTo>
                <a:lnTo>
                  <a:pt x="526" y="560"/>
                </a:lnTo>
                <a:lnTo>
                  <a:pt x="493" y="548"/>
                </a:lnTo>
                <a:lnTo>
                  <a:pt x="493" y="547"/>
                </a:lnTo>
                <a:lnTo>
                  <a:pt x="459" y="548"/>
                </a:lnTo>
                <a:lnTo>
                  <a:pt x="459" y="549"/>
                </a:lnTo>
                <a:lnTo>
                  <a:pt x="455" y="549"/>
                </a:lnTo>
                <a:lnTo>
                  <a:pt x="455" y="551"/>
                </a:lnTo>
                <a:lnTo>
                  <a:pt x="451" y="551"/>
                </a:lnTo>
                <a:lnTo>
                  <a:pt x="451" y="552"/>
                </a:lnTo>
                <a:lnTo>
                  <a:pt x="442" y="552"/>
                </a:lnTo>
                <a:lnTo>
                  <a:pt x="442" y="551"/>
                </a:lnTo>
                <a:lnTo>
                  <a:pt x="436" y="551"/>
                </a:lnTo>
                <a:lnTo>
                  <a:pt x="429" y="544"/>
                </a:lnTo>
                <a:lnTo>
                  <a:pt x="426" y="541"/>
                </a:lnTo>
                <a:lnTo>
                  <a:pt x="420" y="535"/>
                </a:lnTo>
                <a:lnTo>
                  <a:pt x="414" y="533"/>
                </a:lnTo>
                <a:lnTo>
                  <a:pt x="413" y="530"/>
                </a:lnTo>
                <a:lnTo>
                  <a:pt x="410" y="526"/>
                </a:lnTo>
                <a:lnTo>
                  <a:pt x="408" y="524"/>
                </a:lnTo>
                <a:lnTo>
                  <a:pt x="406" y="523"/>
                </a:lnTo>
                <a:lnTo>
                  <a:pt x="402" y="517"/>
                </a:lnTo>
                <a:lnTo>
                  <a:pt x="397" y="513"/>
                </a:lnTo>
                <a:lnTo>
                  <a:pt x="398" y="514"/>
                </a:lnTo>
                <a:lnTo>
                  <a:pt x="394" y="513"/>
                </a:lnTo>
                <a:lnTo>
                  <a:pt x="390" y="508"/>
                </a:lnTo>
                <a:lnTo>
                  <a:pt x="390" y="507"/>
                </a:lnTo>
                <a:lnTo>
                  <a:pt x="355" y="495"/>
                </a:lnTo>
                <a:lnTo>
                  <a:pt x="315" y="495"/>
                </a:lnTo>
                <a:lnTo>
                  <a:pt x="307" y="491"/>
                </a:lnTo>
                <a:lnTo>
                  <a:pt x="307" y="489"/>
                </a:lnTo>
                <a:lnTo>
                  <a:pt x="296" y="485"/>
                </a:lnTo>
                <a:lnTo>
                  <a:pt x="293" y="485"/>
                </a:lnTo>
                <a:lnTo>
                  <a:pt x="293" y="482"/>
                </a:lnTo>
                <a:lnTo>
                  <a:pt x="280" y="476"/>
                </a:lnTo>
                <a:lnTo>
                  <a:pt x="284" y="479"/>
                </a:lnTo>
                <a:lnTo>
                  <a:pt x="278" y="476"/>
                </a:lnTo>
                <a:lnTo>
                  <a:pt x="259" y="461"/>
                </a:lnTo>
                <a:lnTo>
                  <a:pt x="235" y="450"/>
                </a:lnTo>
                <a:lnTo>
                  <a:pt x="235" y="447"/>
                </a:lnTo>
                <a:lnTo>
                  <a:pt x="228" y="442"/>
                </a:lnTo>
                <a:lnTo>
                  <a:pt x="222" y="436"/>
                </a:lnTo>
                <a:lnTo>
                  <a:pt x="222" y="435"/>
                </a:lnTo>
                <a:lnTo>
                  <a:pt x="219" y="429"/>
                </a:lnTo>
                <a:lnTo>
                  <a:pt x="216" y="429"/>
                </a:lnTo>
                <a:lnTo>
                  <a:pt x="212" y="423"/>
                </a:lnTo>
                <a:lnTo>
                  <a:pt x="208" y="419"/>
                </a:lnTo>
                <a:lnTo>
                  <a:pt x="206" y="419"/>
                </a:lnTo>
                <a:lnTo>
                  <a:pt x="203" y="416"/>
                </a:lnTo>
                <a:lnTo>
                  <a:pt x="199" y="411"/>
                </a:lnTo>
                <a:lnTo>
                  <a:pt x="197" y="406"/>
                </a:lnTo>
                <a:lnTo>
                  <a:pt x="195" y="406"/>
                </a:lnTo>
                <a:lnTo>
                  <a:pt x="191" y="398"/>
                </a:lnTo>
                <a:lnTo>
                  <a:pt x="187" y="391"/>
                </a:lnTo>
                <a:lnTo>
                  <a:pt x="183" y="384"/>
                </a:lnTo>
                <a:lnTo>
                  <a:pt x="177" y="379"/>
                </a:lnTo>
                <a:lnTo>
                  <a:pt x="174" y="375"/>
                </a:lnTo>
                <a:lnTo>
                  <a:pt x="173" y="373"/>
                </a:lnTo>
                <a:lnTo>
                  <a:pt x="173" y="372"/>
                </a:lnTo>
                <a:lnTo>
                  <a:pt x="171" y="370"/>
                </a:lnTo>
                <a:lnTo>
                  <a:pt x="167" y="366"/>
                </a:lnTo>
                <a:lnTo>
                  <a:pt x="166" y="366"/>
                </a:lnTo>
                <a:lnTo>
                  <a:pt x="161" y="361"/>
                </a:lnTo>
                <a:lnTo>
                  <a:pt x="159" y="357"/>
                </a:lnTo>
                <a:lnTo>
                  <a:pt x="142" y="341"/>
                </a:lnTo>
                <a:lnTo>
                  <a:pt x="139" y="338"/>
                </a:lnTo>
                <a:lnTo>
                  <a:pt x="137" y="332"/>
                </a:lnTo>
                <a:lnTo>
                  <a:pt x="127" y="317"/>
                </a:lnTo>
                <a:lnTo>
                  <a:pt x="125" y="313"/>
                </a:lnTo>
                <a:lnTo>
                  <a:pt x="124" y="312"/>
                </a:lnTo>
                <a:lnTo>
                  <a:pt x="116" y="306"/>
                </a:lnTo>
                <a:lnTo>
                  <a:pt x="116" y="304"/>
                </a:lnTo>
                <a:lnTo>
                  <a:pt x="108" y="303"/>
                </a:lnTo>
                <a:lnTo>
                  <a:pt x="85" y="297"/>
                </a:lnTo>
                <a:lnTo>
                  <a:pt x="57" y="294"/>
                </a:lnTo>
                <a:lnTo>
                  <a:pt x="57" y="292"/>
                </a:lnTo>
                <a:lnTo>
                  <a:pt x="52" y="292"/>
                </a:lnTo>
                <a:lnTo>
                  <a:pt x="52" y="291"/>
                </a:lnTo>
                <a:lnTo>
                  <a:pt x="48" y="291"/>
                </a:lnTo>
                <a:lnTo>
                  <a:pt x="46" y="288"/>
                </a:lnTo>
                <a:lnTo>
                  <a:pt x="46" y="287"/>
                </a:lnTo>
                <a:lnTo>
                  <a:pt x="45" y="285"/>
                </a:lnTo>
                <a:lnTo>
                  <a:pt x="40" y="284"/>
                </a:lnTo>
                <a:lnTo>
                  <a:pt x="39" y="278"/>
                </a:lnTo>
                <a:lnTo>
                  <a:pt x="25" y="260"/>
                </a:lnTo>
                <a:lnTo>
                  <a:pt x="20" y="253"/>
                </a:lnTo>
                <a:lnTo>
                  <a:pt x="12" y="247"/>
                </a:lnTo>
                <a:lnTo>
                  <a:pt x="8" y="241"/>
                </a:lnTo>
                <a:lnTo>
                  <a:pt x="5" y="231"/>
                </a:lnTo>
                <a:lnTo>
                  <a:pt x="0" y="226"/>
                </a:lnTo>
                <a:lnTo>
                  <a:pt x="39" y="171"/>
                </a:lnTo>
                <a:lnTo>
                  <a:pt x="94" y="121"/>
                </a:lnTo>
                <a:lnTo>
                  <a:pt x="133" y="79"/>
                </a:lnTo>
                <a:lnTo>
                  <a:pt x="199" y="27"/>
                </a:lnTo>
                <a:lnTo>
                  <a:pt x="206" y="9"/>
                </a:lnTo>
                <a:lnTo>
                  <a:pt x="223" y="0"/>
                </a:lnTo>
                <a:lnTo>
                  <a:pt x="223" y="0"/>
                </a:lnTo>
              </a:path>
            </a:pathLst>
          </a:custGeom>
          <a:solidFill>
            <a:srgbClr val="DDDDDD"/>
          </a:solidFill>
          <a:ln w="142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PH" dirty="0"/>
          </a:p>
        </p:txBody>
      </p:sp>
      <p:sp>
        <p:nvSpPr>
          <p:cNvPr id="2062" name="Freeform 14"/>
          <p:cNvSpPr>
            <a:spLocks/>
          </p:cNvSpPr>
          <p:nvPr/>
        </p:nvSpPr>
        <p:spPr bwMode="auto">
          <a:xfrm>
            <a:off x="5849938" y="3824288"/>
            <a:ext cx="374650" cy="987425"/>
          </a:xfrm>
          <a:custGeom>
            <a:avLst/>
            <a:gdLst>
              <a:gd name="T0" fmla="*/ 188 w 810"/>
              <a:gd name="T1" fmla="*/ 1743 h 2049"/>
              <a:gd name="T2" fmla="*/ 198 w 810"/>
              <a:gd name="T3" fmla="*/ 1755 h 2049"/>
              <a:gd name="T4" fmla="*/ 211 w 810"/>
              <a:gd name="T5" fmla="*/ 1780 h 2049"/>
              <a:gd name="T6" fmla="*/ 218 w 810"/>
              <a:gd name="T7" fmla="*/ 1793 h 2049"/>
              <a:gd name="T8" fmla="*/ 222 w 810"/>
              <a:gd name="T9" fmla="*/ 1833 h 2049"/>
              <a:gd name="T10" fmla="*/ 225 w 810"/>
              <a:gd name="T11" fmla="*/ 1865 h 2049"/>
              <a:gd name="T12" fmla="*/ 186 w 810"/>
              <a:gd name="T13" fmla="*/ 1896 h 2049"/>
              <a:gd name="T14" fmla="*/ 203 w 810"/>
              <a:gd name="T15" fmla="*/ 2041 h 2049"/>
              <a:gd name="T16" fmla="*/ 276 w 810"/>
              <a:gd name="T17" fmla="*/ 1996 h 2049"/>
              <a:gd name="T18" fmla="*/ 372 w 810"/>
              <a:gd name="T19" fmla="*/ 1803 h 2049"/>
              <a:gd name="T20" fmla="*/ 350 w 810"/>
              <a:gd name="T21" fmla="*/ 1786 h 2049"/>
              <a:gd name="T22" fmla="*/ 438 w 810"/>
              <a:gd name="T23" fmla="*/ 1714 h 2049"/>
              <a:gd name="T24" fmla="*/ 604 w 810"/>
              <a:gd name="T25" fmla="*/ 1294 h 2049"/>
              <a:gd name="T26" fmla="*/ 688 w 810"/>
              <a:gd name="T27" fmla="*/ 1135 h 2049"/>
              <a:gd name="T28" fmla="*/ 803 w 810"/>
              <a:gd name="T29" fmla="*/ 890 h 2049"/>
              <a:gd name="T30" fmla="*/ 791 w 810"/>
              <a:gd name="T31" fmla="*/ 709 h 2049"/>
              <a:gd name="T32" fmla="*/ 677 w 810"/>
              <a:gd name="T33" fmla="*/ 565 h 2049"/>
              <a:gd name="T34" fmla="*/ 597 w 810"/>
              <a:gd name="T35" fmla="*/ 220 h 2049"/>
              <a:gd name="T36" fmla="*/ 464 w 810"/>
              <a:gd name="T37" fmla="*/ 69 h 2049"/>
              <a:gd name="T38" fmla="*/ 449 w 810"/>
              <a:gd name="T39" fmla="*/ 45 h 2049"/>
              <a:gd name="T40" fmla="*/ 438 w 810"/>
              <a:gd name="T41" fmla="*/ 25 h 2049"/>
              <a:gd name="T42" fmla="*/ 418 w 810"/>
              <a:gd name="T43" fmla="*/ 9 h 2049"/>
              <a:gd name="T44" fmla="*/ 410 w 810"/>
              <a:gd name="T45" fmla="*/ 1 h 2049"/>
              <a:gd name="T46" fmla="*/ 356 w 810"/>
              <a:gd name="T47" fmla="*/ 92 h 2049"/>
              <a:gd name="T48" fmla="*/ 265 w 810"/>
              <a:gd name="T49" fmla="*/ 216 h 2049"/>
              <a:gd name="T50" fmla="*/ 215 w 810"/>
              <a:gd name="T51" fmla="*/ 219 h 2049"/>
              <a:gd name="T52" fmla="*/ 196 w 810"/>
              <a:gd name="T53" fmla="*/ 203 h 2049"/>
              <a:gd name="T54" fmla="*/ 171 w 810"/>
              <a:gd name="T55" fmla="*/ 185 h 2049"/>
              <a:gd name="T56" fmla="*/ 154 w 810"/>
              <a:gd name="T57" fmla="*/ 160 h 2049"/>
              <a:gd name="T58" fmla="*/ 123 w 810"/>
              <a:gd name="T59" fmla="*/ 134 h 2049"/>
              <a:gd name="T60" fmla="*/ 85 w 810"/>
              <a:gd name="T61" fmla="*/ 120 h 2049"/>
              <a:gd name="T62" fmla="*/ 52 w 810"/>
              <a:gd name="T63" fmla="*/ 132 h 2049"/>
              <a:gd name="T64" fmla="*/ 32 w 810"/>
              <a:gd name="T65" fmla="*/ 189 h 2049"/>
              <a:gd name="T66" fmla="*/ 0 w 810"/>
              <a:gd name="T67" fmla="*/ 213 h 2049"/>
              <a:gd name="T68" fmla="*/ 276 w 810"/>
              <a:gd name="T69" fmla="*/ 582 h 2049"/>
              <a:gd name="T70" fmla="*/ 261 w 810"/>
              <a:gd name="T71" fmla="*/ 617 h 2049"/>
              <a:gd name="T72" fmla="*/ 249 w 810"/>
              <a:gd name="T73" fmla="*/ 643 h 2049"/>
              <a:gd name="T74" fmla="*/ 236 w 810"/>
              <a:gd name="T75" fmla="*/ 668 h 2049"/>
              <a:gd name="T76" fmla="*/ 220 w 810"/>
              <a:gd name="T77" fmla="*/ 687 h 2049"/>
              <a:gd name="T78" fmla="*/ 198 w 810"/>
              <a:gd name="T79" fmla="*/ 730 h 2049"/>
              <a:gd name="T80" fmla="*/ 190 w 810"/>
              <a:gd name="T81" fmla="*/ 745 h 2049"/>
              <a:gd name="T82" fmla="*/ 175 w 810"/>
              <a:gd name="T83" fmla="*/ 828 h 2049"/>
              <a:gd name="T84" fmla="*/ 167 w 810"/>
              <a:gd name="T85" fmla="*/ 844 h 2049"/>
              <a:gd name="T86" fmla="*/ 182 w 810"/>
              <a:gd name="T87" fmla="*/ 978 h 2049"/>
              <a:gd name="T88" fmla="*/ 207 w 810"/>
              <a:gd name="T89" fmla="*/ 978 h 2049"/>
              <a:gd name="T90" fmla="*/ 215 w 810"/>
              <a:gd name="T91" fmla="*/ 1000 h 2049"/>
              <a:gd name="T92" fmla="*/ 211 w 810"/>
              <a:gd name="T93" fmla="*/ 1047 h 2049"/>
              <a:gd name="T94" fmla="*/ 236 w 810"/>
              <a:gd name="T95" fmla="*/ 1159 h 2049"/>
              <a:gd name="T96" fmla="*/ 229 w 810"/>
              <a:gd name="T97" fmla="*/ 1182 h 2049"/>
              <a:gd name="T98" fmla="*/ 215 w 810"/>
              <a:gd name="T99" fmla="*/ 1213 h 2049"/>
              <a:gd name="T100" fmla="*/ 203 w 810"/>
              <a:gd name="T101" fmla="*/ 1247 h 2049"/>
              <a:gd name="T102" fmla="*/ 183 w 810"/>
              <a:gd name="T103" fmla="*/ 1282 h 2049"/>
              <a:gd name="T104" fmla="*/ 130 w 810"/>
              <a:gd name="T105" fmla="*/ 1357 h 2049"/>
              <a:gd name="T106" fmla="*/ 117 w 810"/>
              <a:gd name="T107" fmla="*/ 1366 h 2049"/>
              <a:gd name="T108" fmla="*/ 114 w 810"/>
              <a:gd name="T109" fmla="*/ 1372 h 2049"/>
              <a:gd name="T110" fmla="*/ 107 w 810"/>
              <a:gd name="T111" fmla="*/ 1392 h 2049"/>
              <a:gd name="T112" fmla="*/ 94 w 810"/>
              <a:gd name="T113" fmla="*/ 1420 h 2049"/>
              <a:gd name="T114" fmla="*/ 78 w 810"/>
              <a:gd name="T115" fmla="*/ 1463 h 2049"/>
              <a:gd name="T116" fmla="*/ 58 w 810"/>
              <a:gd name="T117" fmla="*/ 1646 h 20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810" h="2049">
                <a:moveTo>
                  <a:pt x="102" y="1629"/>
                </a:moveTo>
                <a:lnTo>
                  <a:pt x="158" y="1679"/>
                </a:lnTo>
                <a:lnTo>
                  <a:pt x="180" y="1736"/>
                </a:lnTo>
                <a:lnTo>
                  <a:pt x="180" y="1737"/>
                </a:lnTo>
                <a:lnTo>
                  <a:pt x="188" y="1743"/>
                </a:lnTo>
                <a:lnTo>
                  <a:pt x="188" y="1745"/>
                </a:lnTo>
                <a:lnTo>
                  <a:pt x="191" y="1749"/>
                </a:lnTo>
                <a:lnTo>
                  <a:pt x="194" y="1751"/>
                </a:lnTo>
                <a:lnTo>
                  <a:pt x="195" y="1752"/>
                </a:lnTo>
                <a:lnTo>
                  <a:pt x="198" y="1755"/>
                </a:lnTo>
                <a:lnTo>
                  <a:pt x="203" y="1762"/>
                </a:lnTo>
                <a:lnTo>
                  <a:pt x="204" y="1762"/>
                </a:lnTo>
                <a:lnTo>
                  <a:pt x="207" y="1768"/>
                </a:lnTo>
                <a:lnTo>
                  <a:pt x="211" y="1776"/>
                </a:lnTo>
                <a:lnTo>
                  <a:pt x="211" y="1780"/>
                </a:lnTo>
                <a:lnTo>
                  <a:pt x="214" y="1781"/>
                </a:lnTo>
                <a:lnTo>
                  <a:pt x="214" y="1787"/>
                </a:lnTo>
                <a:lnTo>
                  <a:pt x="215" y="1787"/>
                </a:lnTo>
                <a:lnTo>
                  <a:pt x="215" y="1793"/>
                </a:lnTo>
                <a:lnTo>
                  <a:pt x="218" y="1793"/>
                </a:lnTo>
                <a:lnTo>
                  <a:pt x="220" y="1824"/>
                </a:lnTo>
                <a:lnTo>
                  <a:pt x="218" y="1858"/>
                </a:lnTo>
                <a:lnTo>
                  <a:pt x="220" y="1833"/>
                </a:lnTo>
                <a:lnTo>
                  <a:pt x="220" y="1858"/>
                </a:lnTo>
                <a:lnTo>
                  <a:pt x="222" y="1833"/>
                </a:lnTo>
                <a:lnTo>
                  <a:pt x="220" y="1833"/>
                </a:lnTo>
                <a:lnTo>
                  <a:pt x="220" y="1861"/>
                </a:lnTo>
                <a:lnTo>
                  <a:pt x="222" y="1864"/>
                </a:lnTo>
                <a:lnTo>
                  <a:pt x="223" y="1864"/>
                </a:lnTo>
                <a:lnTo>
                  <a:pt x="225" y="1865"/>
                </a:lnTo>
                <a:lnTo>
                  <a:pt x="219" y="1870"/>
                </a:lnTo>
                <a:lnTo>
                  <a:pt x="203" y="1874"/>
                </a:lnTo>
                <a:lnTo>
                  <a:pt x="183" y="1878"/>
                </a:lnTo>
                <a:lnTo>
                  <a:pt x="187" y="1887"/>
                </a:lnTo>
                <a:lnTo>
                  <a:pt x="186" y="1896"/>
                </a:lnTo>
                <a:lnTo>
                  <a:pt x="183" y="1905"/>
                </a:lnTo>
                <a:lnTo>
                  <a:pt x="188" y="1918"/>
                </a:lnTo>
                <a:lnTo>
                  <a:pt x="175" y="1972"/>
                </a:lnTo>
                <a:lnTo>
                  <a:pt x="191" y="2008"/>
                </a:lnTo>
                <a:lnTo>
                  <a:pt x="203" y="2041"/>
                </a:lnTo>
                <a:lnTo>
                  <a:pt x="227" y="2031"/>
                </a:lnTo>
                <a:lnTo>
                  <a:pt x="227" y="2043"/>
                </a:lnTo>
                <a:lnTo>
                  <a:pt x="241" y="2049"/>
                </a:lnTo>
                <a:lnTo>
                  <a:pt x="253" y="2041"/>
                </a:lnTo>
                <a:lnTo>
                  <a:pt x="276" y="1996"/>
                </a:lnTo>
                <a:lnTo>
                  <a:pt x="348" y="1937"/>
                </a:lnTo>
                <a:lnTo>
                  <a:pt x="380" y="1874"/>
                </a:lnTo>
                <a:lnTo>
                  <a:pt x="378" y="1808"/>
                </a:lnTo>
                <a:lnTo>
                  <a:pt x="374" y="1806"/>
                </a:lnTo>
                <a:lnTo>
                  <a:pt x="372" y="1803"/>
                </a:lnTo>
                <a:lnTo>
                  <a:pt x="369" y="1795"/>
                </a:lnTo>
                <a:lnTo>
                  <a:pt x="365" y="1793"/>
                </a:lnTo>
                <a:lnTo>
                  <a:pt x="362" y="1787"/>
                </a:lnTo>
                <a:lnTo>
                  <a:pt x="365" y="1789"/>
                </a:lnTo>
                <a:lnTo>
                  <a:pt x="350" y="1786"/>
                </a:lnTo>
                <a:lnTo>
                  <a:pt x="346" y="1767"/>
                </a:lnTo>
                <a:lnTo>
                  <a:pt x="381" y="1751"/>
                </a:lnTo>
                <a:lnTo>
                  <a:pt x="398" y="1743"/>
                </a:lnTo>
                <a:lnTo>
                  <a:pt x="413" y="1723"/>
                </a:lnTo>
                <a:lnTo>
                  <a:pt x="438" y="1714"/>
                </a:lnTo>
                <a:lnTo>
                  <a:pt x="625" y="1488"/>
                </a:lnTo>
                <a:lnTo>
                  <a:pt x="628" y="1429"/>
                </a:lnTo>
                <a:lnTo>
                  <a:pt x="613" y="1419"/>
                </a:lnTo>
                <a:lnTo>
                  <a:pt x="587" y="1339"/>
                </a:lnTo>
                <a:lnTo>
                  <a:pt x="604" y="1294"/>
                </a:lnTo>
                <a:lnTo>
                  <a:pt x="601" y="1270"/>
                </a:lnTo>
                <a:lnTo>
                  <a:pt x="632" y="1215"/>
                </a:lnTo>
                <a:lnTo>
                  <a:pt x="632" y="1191"/>
                </a:lnTo>
                <a:lnTo>
                  <a:pt x="661" y="1145"/>
                </a:lnTo>
                <a:lnTo>
                  <a:pt x="688" y="1135"/>
                </a:lnTo>
                <a:lnTo>
                  <a:pt x="693" y="1118"/>
                </a:lnTo>
                <a:lnTo>
                  <a:pt x="777" y="1031"/>
                </a:lnTo>
                <a:lnTo>
                  <a:pt x="799" y="966"/>
                </a:lnTo>
                <a:lnTo>
                  <a:pt x="800" y="931"/>
                </a:lnTo>
                <a:lnTo>
                  <a:pt x="803" y="890"/>
                </a:lnTo>
                <a:lnTo>
                  <a:pt x="792" y="859"/>
                </a:lnTo>
                <a:lnTo>
                  <a:pt x="795" y="828"/>
                </a:lnTo>
                <a:lnTo>
                  <a:pt x="794" y="790"/>
                </a:lnTo>
                <a:lnTo>
                  <a:pt x="810" y="736"/>
                </a:lnTo>
                <a:lnTo>
                  <a:pt x="791" y="709"/>
                </a:lnTo>
                <a:lnTo>
                  <a:pt x="747" y="689"/>
                </a:lnTo>
                <a:lnTo>
                  <a:pt x="715" y="643"/>
                </a:lnTo>
                <a:lnTo>
                  <a:pt x="696" y="630"/>
                </a:lnTo>
                <a:lnTo>
                  <a:pt x="680" y="606"/>
                </a:lnTo>
                <a:lnTo>
                  <a:pt x="677" y="565"/>
                </a:lnTo>
                <a:lnTo>
                  <a:pt x="668" y="524"/>
                </a:lnTo>
                <a:lnTo>
                  <a:pt x="672" y="467"/>
                </a:lnTo>
                <a:lnTo>
                  <a:pt x="701" y="298"/>
                </a:lnTo>
                <a:lnTo>
                  <a:pt x="701" y="264"/>
                </a:lnTo>
                <a:lnTo>
                  <a:pt x="597" y="220"/>
                </a:lnTo>
                <a:lnTo>
                  <a:pt x="579" y="189"/>
                </a:lnTo>
                <a:lnTo>
                  <a:pt x="563" y="185"/>
                </a:lnTo>
                <a:lnTo>
                  <a:pt x="555" y="157"/>
                </a:lnTo>
                <a:lnTo>
                  <a:pt x="499" y="151"/>
                </a:lnTo>
                <a:lnTo>
                  <a:pt x="464" y="69"/>
                </a:lnTo>
                <a:lnTo>
                  <a:pt x="458" y="66"/>
                </a:lnTo>
                <a:lnTo>
                  <a:pt x="458" y="60"/>
                </a:lnTo>
                <a:lnTo>
                  <a:pt x="453" y="53"/>
                </a:lnTo>
                <a:lnTo>
                  <a:pt x="449" y="51"/>
                </a:lnTo>
                <a:lnTo>
                  <a:pt x="449" y="45"/>
                </a:lnTo>
                <a:lnTo>
                  <a:pt x="446" y="45"/>
                </a:lnTo>
                <a:lnTo>
                  <a:pt x="443" y="32"/>
                </a:lnTo>
                <a:lnTo>
                  <a:pt x="441" y="32"/>
                </a:lnTo>
                <a:lnTo>
                  <a:pt x="441" y="28"/>
                </a:lnTo>
                <a:lnTo>
                  <a:pt x="438" y="25"/>
                </a:lnTo>
                <a:lnTo>
                  <a:pt x="437" y="25"/>
                </a:lnTo>
                <a:lnTo>
                  <a:pt x="434" y="23"/>
                </a:lnTo>
                <a:lnTo>
                  <a:pt x="433" y="16"/>
                </a:lnTo>
                <a:lnTo>
                  <a:pt x="419" y="13"/>
                </a:lnTo>
                <a:lnTo>
                  <a:pt x="418" y="9"/>
                </a:lnTo>
                <a:lnTo>
                  <a:pt x="418" y="7"/>
                </a:lnTo>
                <a:lnTo>
                  <a:pt x="417" y="7"/>
                </a:lnTo>
                <a:lnTo>
                  <a:pt x="417" y="6"/>
                </a:lnTo>
                <a:lnTo>
                  <a:pt x="413" y="1"/>
                </a:lnTo>
                <a:lnTo>
                  <a:pt x="410" y="1"/>
                </a:lnTo>
                <a:lnTo>
                  <a:pt x="410" y="0"/>
                </a:lnTo>
                <a:lnTo>
                  <a:pt x="403" y="0"/>
                </a:lnTo>
                <a:lnTo>
                  <a:pt x="382" y="40"/>
                </a:lnTo>
                <a:lnTo>
                  <a:pt x="364" y="67"/>
                </a:lnTo>
                <a:lnTo>
                  <a:pt x="356" y="92"/>
                </a:lnTo>
                <a:lnTo>
                  <a:pt x="341" y="113"/>
                </a:lnTo>
                <a:lnTo>
                  <a:pt x="316" y="154"/>
                </a:lnTo>
                <a:lnTo>
                  <a:pt x="295" y="175"/>
                </a:lnTo>
                <a:lnTo>
                  <a:pt x="271" y="210"/>
                </a:lnTo>
                <a:lnTo>
                  <a:pt x="265" y="216"/>
                </a:lnTo>
                <a:lnTo>
                  <a:pt x="265" y="217"/>
                </a:lnTo>
                <a:lnTo>
                  <a:pt x="257" y="219"/>
                </a:lnTo>
                <a:lnTo>
                  <a:pt x="257" y="220"/>
                </a:lnTo>
                <a:lnTo>
                  <a:pt x="231" y="222"/>
                </a:lnTo>
                <a:lnTo>
                  <a:pt x="215" y="219"/>
                </a:lnTo>
                <a:lnTo>
                  <a:pt x="210" y="210"/>
                </a:lnTo>
                <a:lnTo>
                  <a:pt x="206" y="208"/>
                </a:lnTo>
                <a:lnTo>
                  <a:pt x="203" y="208"/>
                </a:lnTo>
                <a:lnTo>
                  <a:pt x="203" y="204"/>
                </a:lnTo>
                <a:lnTo>
                  <a:pt x="196" y="203"/>
                </a:lnTo>
                <a:lnTo>
                  <a:pt x="190" y="198"/>
                </a:lnTo>
                <a:lnTo>
                  <a:pt x="186" y="198"/>
                </a:lnTo>
                <a:lnTo>
                  <a:pt x="180" y="194"/>
                </a:lnTo>
                <a:lnTo>
                  <a:pt x="180" y="191"/>
                </a:lnTo>
                <a:lnTo>
                  <a:pt x="171" y="185"/>
                </a:lnTo>
                <a:lnTo>
                  <a:pt x="163" y="181"/>
                </a:lnTo>
                <a:lnTo>
                  <a:pt x="159" y="175"/>
                </a:lnTo>
                <a:lnTo>
                  <a:pt x="156" y="167"/>
                </a:lnTo>
                <a:lnTo>
                  <a:pt x="154" y="166"/>
                </a:lnTo>
                <a:lnTo>
                  <a:pt x="154" y="160"/>
                </a:lnTo>
                <a:lnTo>
                  <a:pt x="148" y="159"/>
                </a:lnTo>
                <a:lnTo>
                  <a:pt x="143" y="156"/>
                </a:lnTo>
                <a:lnTo>
                  <a:pt x="130" y="138"/>
                </a:lnTo>
                <a:lnTo>
                  <a:pt x="130" y="136"/>
                </a:lnTo>
                <a:lnTo>
                  <a:pt x="123" y="134"/>
                </a:lnTo>
                <a:lnTo>
                  <a:pt x="119" y="129"/>
                </a:lnTo>
                <a:lnTo>
                  <a:pt x="118" y="125"/>
                </a:lnTo>
                <a:lnTo>
                  <a:pt x="102" y="119"/>
                </a:lnTo>
                <a:lnTo>
                  <a:pt x="85" y="119"/>
                </a:lnTo>
                <a:lnTo>
                  <a:pt x="85" y="120"/>
                </a:lnTo>
                <a:lnTo>
                  <a:pt x="70" y="120"/>
                </a:lnTo>
                <a:lnTo>
                  <a:pt x="70" y="122"/>
                </a:lnTo>
                <a:lnTo>
                  <a:pt x="62" y="122"/>
                </a:lnTo>
                <a:lnTo>
                  <a:pt x="53" y="129"/>
                </a:lnTo>
                <a:lnTo>
                  <a:pt x="52" y="132"/>
                </a:lnTo>
                <a:lnTo>
                  <a:pt x="52" y="134"/>
                </a:lnTo>
                <a:lnTo>
                  <a:pt x="50" y="134"/>
                </a:lnTo>
                <a:lnTo>
                  <a:pt x="46" y="136"/>
                </a:lnTo>
                <a:lnTo>
                  <a:pt x="40" y="176"/>
                </a:lnTo>
                <a:lnTo>
                  <a:pt x="32" y="189"/>
                </a:lnTo>
                <a:lnTo>
                  <a:pt x="24" y="195"/>
                </a:lnTo>
                <a:lnTo>
                  <a:pt x="21" y="195"/>
                </a:lnTo>
                <a:lnTo>
                  <a:pt x="18" y="201"/>
                </a:lnTo>
                <a:lnTo>
                  <a:pt x="12" y="204"/>
                </a:lnTo>
                <a:lnTo>
                  <a:pt x="0" y="213"/>
                </a:lnTo>
                <a:lnTo>
                  <a:pt x="71" y="358"/>
                </a:lnTo>
                <a:lnTo>
                  <a:pt x="147" y="430"/>
                </a:lnTo>
                <a:lnTo>
                  <a:pt x="207" y="507"/>
                </a:lnTo>
                <a:lnTo>
                  <a:pt x="284" y="545"/>
                </a:lnTo>
                <a:lnTo>
                  <a:pt x="276" y="582"/>
                </a:lnTo>
                <a:lnTo>
                  <a:pt x="271" y="589"/>
                </a:lnTo>
                <a:lnTo>
                  <a:pt x="271" y="595"/>
                </a:lnTo>
                <a:lnTo>
                  <a:pt x="269" y="595"/>
                </a:lnTo>
                <a:lnTo>
                  <a:pt x="263" y="617"/>
                </a:lnTo>
                <a:lnTo>
                  <a:pt x="261" y="617"/>
                </a:lnTo>
                <a:lnTo>
                  <a:pt x="259" y="627"/>
                </a:lnTo>
                <a:lnTo>
                  <a:pt x="257" y="627"/>
                </a:lnTo>
                <a:lnTo>
                  <a:pt x="255" y="634"/>
                </a:lnTo>
                <a:lnTo>
                  <a:pt x="253" y="634"/>
                </a:lnTo>
                <a:lnTo>
                  <a:pt x="249" y="643"/>
                </a:lnTo>
                <a:lnTo>
                  <a:pt x="247" y="652"/>
                </a:lnTo>
                <a:lnTo>
                  <a:pt x="244" y="653"/>
                </a:lnTo>
                <a:lnTo>
                  <a:pt x="244" y="658"/>
                </a:lnTo>
                <a:lnTo>
                  <a:pt x="241" y="661"/>
                </a:lnTo>
                <a:lnTo>
                  <a:pt x="236" y="668"/>
                </a:lnTo>
                <a:lnTo>
                  <a:pt x="233" y="671"/>
                </a:lnTo>
                <a:lnTo>
                  <a:pt x="231" y="671"/>
                </a:lnTo>
                <a:lnTo>
                  <a:pt x="228" y="676"/>
                </a:lnTo>
                <a:lnTo>
                  <a:pt x="223" y="686"/>
                </a:lnTo>
                <a:lnTo>
                  <a:pt x="220" y="687"/>
                </a:lnTo>
                <a:lnTo>
                  <a:pt x="218" y="698"/>
                </a:lnTo>
                <a:lnTo>
                  <a:pt x="214" y="705"/>
                </a:lnTo>
                <a:lnTo>
                  <a:pt x="207" y="714"/>
                </a:lnTo>
                <a:lnTo>
                  <a:pt x="202" y="728"/>
                </a:lnTo>
                <a:lnTo>
                  <a:pt x="198" y="730"/>
                </a:lnTo>
                <a:lnTo>
                  <a:pt x="195" y="737"/>
                </a:lnTo>
                <a:lnTo>
                  <a:pt x="195" y="740"/>
                </a:lnTo>
                <a:lnTo>
                  <a:pt x="194" y="742"/>
                </a:lnTo>
                <a:lnTo>
                  <a:pt x="191" y="742"/>
                </a:lnTo>
                <a:lnTo>
                  <a:pt x="190" y="745"/>
                </a:lnTo>
                <a:lnTo>
                  <a:pt x="187" y="755"/>
                </a:lnTo>
                <a:lnTo>
                  <a:pt x="190" y="747"/>
                </a:lnTo>
                <a:lnTo>
                  <a:pt x="182" y="771"/>
                </a:lnTo>
                <a:lnTo>
                  <a:pt x="175" y="797"/>
                </a:lnTo>
                <a:lnTo>
                  <a:pt x="175" y="828"/>
                </a:lnTo>
                <a:lnTo>
                  <a:pt x="174" y="830"/>
                </a:lnTo>
                <a:lnTo>
                  <a:pt x="172" y="830"/>
                </a:lnTo>
                <a:lnTo>
                  <a:pt x="171" y="833"/>
                </a:lnTo>
                <a:lnTo>
                  <a:pt x="171" y="839"/>
                </a:lnTo>
                <a:lnTo>
                  <a:pt x="167" y="844"/>
                </a:lnTo>
                <a:lnTo>
                  <a:pt x="167" y="980"/>
                </a:lnTo>
                <a:lnTo>
                  <a:pt x="167" y="982"/>
                </a:lnTo>
                <a:lnTo>
                  <a:pt x="178" y="980"/>
                </a:lnTo>
                <a:lnTo>
                  <a:pt x="178" y="978"/>
                </a:lnTo>
                <a:lnTo>
                  <a:pt x="182" y="978"/>
                </a:lnTo>
                <a:lnTo>
                  <a:pt x="182" y="977"/>
                </a:lnTo>
                <a:lnTo>
                  <a:pt x="204" y="975"/>
                </a:lnTo>
                <a:lnTo>
                  <a:pt x="206" y="977"/>
                </a:lnTo>
                <a:lnTo>
                  <a:pt x="206" y="978"/>
                </a:lnTo>
                <a:lnTo>
                  <a:pt x="207" y="978"/>
                </a:lnTo>
                <a:lnTo>
                  <a:pt x="210" y="980"/>
                </a:lnTo>
                <a:lnTo>
                  <a:pt x="212" y="993"/>
                </a:lnTo>
                <a:lnTo>
                  <a:pt x="214" y="993"/>
                </a:lnTo>
                <a:lnTo>
                  <a:pt x="214" y="1000"/>
                </a:lnTo>
                <a:lnTo>
                  <a:pt x="215" y="1000"/>
                </a:lnTo>
                <a:lnTo>
                  <a:pt x="215" y="1019"/>
                </a:lnTo>
                <a:lnTo>
                  <a:pt x="214" y="1019"/>
                </a:lnTo>
                <a:lnTo>
                  <a:pt x="214" y="1027"/>
                </a:lnTo>
                <a:lnTo>
                  <a:pt x="212" y="1027"/>
                </a:lnTo>
                <a:lnTo>
                  <a:pt x="211" y="1047"/>
                </a:lnTo>
                <a:lnTo>
                  <a:pt x="212" y="1047"/>
                </a:lnTo>
                <a:lnTo>
                  <a:pt x="218" y="1079"/>
                </a:lnTo>
                <a:lnTo>
                  <a:pt x="222" y="1110"/>
                </a:lnTo>
                <a:lnTo>
                  <a:pt x="233" y="1135"/>
                </a:lnTo>
                <a:lnTo>
                  <a:pt x="236" y="1159"/>
                </a:lnTo>
                <a:lnTo>
                  <a:pt x="233" y="1176"/>
                </a:lnTo>
                <a:lnTo>
                  <a:pt x="231" y="1176"/>
                </a:lnTo>
                <a:lnTo>
                  <a:pt x="231" y="1179"/>
                </a:lnTo>
                <a:lnTo>
                  <a:pt x="229" y="1179"/>
                </a:lnTo>
                <a:lnTo>
                  <a:pt x="229" y="1182"/>
                </a:lnTo>
                <a:lnTo>
                  <a:pt x="223" y="1191"/>
                </a:lnTo>
                <a:lnTo>
                  <a:pt x="223" y="1195"/>
                </a:lnTo>
                <a:lnTo>
                  <a:pt x="220" y="1197"/>
                </a:lnTo>
                <a:lnTo>
                  <a:pt x="215" y="1212"/>
                </a:lnTo>
                <a:lnTo>
                  <a:pt x="215" y="1213"/>
                </a:lnTo>
                <a:lnTo>
                  <a:pt x="220" y="1200"/>
                </a:lnTo>
                <a:lnTo>
                  <a:pt x="211" y="1234"/>
                </a:lnTo>
                <a:lnTo>
                  <a:pt x="207" y="1239"/>
                </a:lnTo>
                <a:lnTo>
                  <a:pt x="204" y="1241"/>
                </a:lnTo>
                <a:lnTo>
                  <a:pt x="203" y="1247"/>
                </a:lnTo>
                <a:lnTo>
                  <a:pt x="194" y="1257"/>
                </a:lnTo>
                <a:lnTo>
                  <a:pt x="188" y="1266"/>
                </a:lnTo>
                <a:lnTo>
                  <a:pt x="190" y="1267"/>
                </a:lnTo>
                <a:lnTo>
                  <a:pt x="194" y="1260"/>
                </a:lnTo>
                <a:lnTo>
                  <a:pt x="183" y="1282"/>
                </a:lnTo>
                <a:lnTo>
                  <a:pt x="182" y="1282"/>
                </a:lnTo>
                <a:lnTo>
                  <a:pt x="175" y="1335"/>
                </a:lnTo>
                <a:lnTo>
                  <a:pt x="148" y="1348"/>
                </a:lnTo>
                <a:lnTo>
                  <a:pt x="141" y="1356"/>
                </a:lnTo>
                <a:lnTo>
                  <a:pt x="130" y="1357"/>
                </a:lnTo>
                <a:lnTo>
                  <a:pt x="130" y="1358"/>
                </a:lnTo>
                <a:lnTo>
                  <a:pt x="119" y="1363"/>
                </a:lnTo>
                <a:lnTo>
                  <a:pt x="118" y="1364"/>
                </a:lnTo>
                <a:lnTo>
                  <a:pt x="118" y="1366"/>
                </a:lnTo>
                <a:lnTo>
                  <a:pt x="117" y="1366"/>
                </a:lnTo>
                <a:lnTo>
                  <a:pt x="117" y="1367"/>
                </a:lnTo>
                <a:lnTo>
                  <a:pt x="115" y="1367"/>
                </a:lnTo>
                <a:lnTo>
                  <a:pt x="115" y="1370"/>
                </a:lnTo>
                <a:lnTo>
                  <a:pt x="114" y="1370"/>
                </a:lnTo>
                <a:lnTo>
                  <a:pt x="114" y="1372"/>
                </a:lnTo>
                <a:lnTo>
                  <a:pt x="111" y="1372"/>
                </a:lnTo>
                <a:lnTo>
                  <a:pt x="111" y="1373"/>
                </a:lnTo>
                <a:lnTo>
                  <a:pt x="110" y="1373"/>
                </a:lnTo>
                <a:lnTo>
                  <a:pt x="109" y="1375"/>
                </a:lnTo>
                <a:lnTo>
                  <a:pt x="107" y="1392"/>
                </a:lnTo>
                <a:lnTo>
                  <a:pt x="106" y="1392"/>
                </a:lnTo>
                <a:lnTo>
                  <a:pt x="106" y="1408"/>
                </a:lnTo>
                <a:lnTo>
                  <a:pt x="103" y="1408"/>
                </a:lnTo>
                <a:lnTo>
                  <a:pt x="101" y="1414"/>
                </a:lnTo>
                <a:lnTo>
                  <a:pt x="94" y="1420"/>
                </a:lnTo>
                <a:lnTo>
                  <a:pt x="85" y="1425"/>
                </a:lnTo>
                <a:lnTo>
                  <a:pt x="83" y="1426"/>
                </a:lnTo>
                <a:lnTo>
                  <a:pt x="83" y="1461"/>
                </a:lnTo>
                <a:lnTo>
                  <a:pt x="82" y="1463"/>
                </a:lnTo>
                <a:lnTo>
                  <a:pt x="78" y="1463"/>
                </a:lnTo>
                <a:lnTo>
                  <a:pt x="78" y="1464"/>
                </a:lnTo>
                <a:lnTo>
                  <a:pt x="70" y="1504"/>
                </a:lnTo>
                <a:lnTo>
                  <a:pt x="45" y="1570"/>
                </a:lnTo>
                <a:lnTo>
                  <a:pt x="48" y="1629"/>
                </a:lnTo>
                <a:lnTo>
                  <a:pt x="58" y="1646"/>
                </a:lnTo>
                <a:lnTo>
                  <a:pt x="70" y="1655"/>
                </a:lnTo>
                <a:lnTo>
                  <a:pt x="86" y="1649"/>
                </a:lnTo>
                <a:lnTo>
                  <a:pt x="102" y="1629"/>
                </a:lnTo>
                <a:lnTo>
                  <a:pt x="102" y="1629"/>
                </a:lnTo>
                <a:close/>
              </a:path>
            </a:pathLst>
          </a:custGeom>
          <a:solidFill>
            <a:srgbClr val="FF99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063" name="Freeform 15"/>
          <p:cNvSpPr>
            <a:spLocks/>
          </p:cNvSpPr>
          <p:nvPr/>
        </p:nvSpPr>
        <p:spPr bwMode="auto">
          <a:xfrm>
            <a:off x="5849938" y="3824288"/>
            <a:ext cx="374650" cy="987425"/>
          </a:xfrm>
          <a:custGeom>
            <a:avLst/>
            <a:gdLst>
              <a:gd name="T0" fmla="*/ 188 w 810"/>
              <a:gd name="T1" fmla="*/ 1743 h 2049"/>
              <a:gd name="T2" fmla="*/ 198 w 810"/>
              <a:gd name="T3" fmla="*/ 1755 h 2049"/>
              <a:gd name="T4" fmla="*/ 211 w 810"/>
              <a:gd name="T5" fmla="*/ 1780 h 2049"/>
              <a:gd name="T6" fmla="*/ 218 w 810"/>
              <a:gd name="T7" fmla="*/ 1793 h 2049"/>
              <a:gd name="T8" fmla="*/ 222 w 810"/>
              <a:gd name="T9" fmla="*/ 1833 h 2049"/>
              <a:gd name="T10" fmla="*/ 225 w 810"/>
              <a:gd name="T11" fmla="*/ 1865 h 2049"/>
              <a:gd name="T12" fmla="*/ 186 w 810"/>
              <a:gd name="T13" fmla="*/ 1896 h 2049"/>
              <a:gd name="T14" fmla="*/ 203 w 810"/>
              <a:gd name="T15" fmla="*/ 2041 h 2049"/>
              <a:gd name="T16" fmla="*/ 276 w 810"/>
              <a:gd name="T17" fmla="*/ 1996 h 2049"/>
              <a:gd name="T18" fmla="*/ 372 w 810"/>
              <a:gd name="T19" fmla="*/ 1803 h 2049"/>
              <a:gd name="T20" fmla="*/ 350 w 810"/>
              <a:gd name="T21" fmla="*/ 1786 h 2049"/>
              <a:gd name="T22" fmla="*/ 438 w 810"/>
              <a:gd name="T23" fmla="*/ 1714 h 2049"/>
              <a:gd name="T24" fmla="*/ 604 w 810"/>
              <a:gd name="T25" fmla="*/ 1294 h 2049"/>
              <a:gd name="T26" fmla="*/ 688 w 810"/>
              <a:gd name="T27" fmla="*/ 1135 h 2049"/>
              <a:gd name="T28" fmla="*/ 803 w 810"/>
              <a:gd name="T29" fmla="*/ 890 h 2049"/>
              <a:gd name="T30" fmla="*/ 791 w 810"/>
              <a:gd name="T31" fmla="*/ 709 h 2049"/>
              <a:gd name="T32" fmla="*/ 677 w 810"/>
              <a:gd name="T33" fmla="*/ 565 h 2049"/>
              <a:gd name="T34" fmla="*/ 597 w 810"/>
              <a:gd name="T35" fmla="*/ 220 h 2049"/>
              <a:gd name="T36" fmla="*/ 464 w 810"/>
              <a:gd name="T37" fmla="*/ 69 h 2049"/>
              <a:gd name="T38" fmla="*/ 449 w 810"/>
              <a:gd name="T39" fmla="*/ 45 h 2049"/>
              <a:gd name="T40" fmla="*/ 438 w 810"/>
              <a:gd name="T41" fmla="*/ 25 h 2049"/>
              <a:gd name="T42" fmla="*/ 418 w 810"/>
              <a:gd name="T43" fmla="*/ 9 h 2049"/>
              <a:gd name="T44" fmla="*/ 410 w 810"/>
              <a:gd name="T45" fmla="*/ 1 h 2049"/>
              <a:gd name="T46" fmla="*/ 356 w 810"/>
              <a:gd name="T47" fmla="*/ 92 h 2049"/>
              <a:gd name="T48" fmla="*/ 265 w 810"/>
              <a:gd name="T49" fmla="*/ 216 h 2049"/>
              <a:gd name="T50" fmla="*/ 215 w 810"/>
              <a:gd name="T51" fmla="*/ 219 h 2049"/>
              <a:gd name="T52" fmla="*/ 196 w 810"/>
              <a:gd name="T53" fmla="*/ 203 h 2049"/>
              <a:gd name="T54" fmla="*/ 171 w 810"/>
              <a:gd name="T55" fmla="*/ 185 h 2049"/>
              <a:gd name="T56" fmla="*/ 154 w 810"/>
              <a:gd name="T57" fmla="*/ 160 h 2049"/>
              <a:gd name="T58" fmla="*/ 123 w 810"/>
              <a:gd name="T59" fmla="*/ 134 h 2049"/>
              <a:gd name="T60" fmla="*/ 85 w 810"/>
              <a:gd name="T61" fmla="*/ 120 h 2049"/>
              <a:gd name="T62" fmla="*/ 52 w 810"/>
              <a:gd name="T63" fmla="*/ 132 h 2049"/>
              <a:gd name="T64" fmla="*/ 32 w 810"/>
              <a:gd name="T65" fmla="*/ 189 h 2049"/>
              <a:gd name="T66" fmla="*/ 0 w 810"/>
              <a:gd name="T67" fmla="*/ 213 h 2049"/>
              <a:gd name="T68" fmla="*/ 276 w 810"/>
              <a:gd name="T69" fmla="*/ 582 h 2049"/>
              <a:gd name="T70" fmla="*/ 261 w 810"/>
              <a:gd name="T71" fmla="*/ 617 h 2049"/>
              <a:gd name="T72" fmla="*/ 249 w 810"/>
              <a:gd name="T73" fmla="*/ 643 h 2049"/>
              <a:gd name="T74" fmla="*/ 236 w 810"/>
              <a:gd name="T75" fmla="*/ 668 h 2049"/>
              <a:gd name="T76" fmla="*/ 220 w 810"/>
              <a:gd name="T77" fmla="*/ 687 h 2049"/>
              <a:gd name="T78" fmla="*/ 198 w 810"/>
              <a:gd name="T79" fmla="*/ 730 h 2049"/>
              <a:gd name="T80" fmla="*/ 190 w 810"/>
              <a:gd name="T81" fmla="*/ 745 h 2049"/>
              <a:gd name="T82" fmla="*/ 175 w 810"/>
              <a:gd name="T83" fmla="*/ 828 h 2049"/>
              <a:gd name="T84" fmla="*/ 167 w 810"/>
              <a:gd name="T85" fmla="*/ 844 h 2049"/>
              <a:gd name="T86" fmla="*/ 182 w 810"/>
              <a:gd name="T87" fmla="*/ 978 h 2049"/>
              <a:gd name="T88" fmla="*/ 207 w 810"/>
              <a:gd name="T89" fmla="*/ 978 h 2049"/>
              <a:gd name="T90" fmla="*/ 215 w 810"/>
              <a:gd name="T91" fmla="*/ 1000 h 2049"/>
              <a:gd name="T92" fmla="*/ 211 w 810"/>
              <a:gd name="T93" fmla="*/ 1047 h 2049"/>
              <a:gd name="T94" fmla="*/ 236 w 810"/>
              <a:gd name="T95" fmla="*/ 1159 h 2049"/>
              <a:gd name="T96" fmla="*/ 229 w 810"/>
              <a:gd name="T97" fmla="*/ 1182 h 2049"/>
              <a:gd name="T98" fmla="*/ 215 w 810"/>
              <a:gd name="T99" fmla="*/ 1213 h 2049"/>
              <a:gd name="T100" fmla="*/ 203 w 810"/>
              <a:gd name="T101" fmla="*/ 1247 h 2049"/>
              <a:gd name="T102" fmla="*/ 183 w 810"/>
              <a:gd name="T103" fmla="*/ 1282 h 2049"/>
              <a:gd name="T104" fmla="*/ 130 w 810"/>
              <a:gd name="T105" fmla="*/ 1357 h 2049"/>
              <a:gd name="T106" fmla="*/ 117 w 810"/>
              <a:gd name="T107" fmla="*/ 1366 h 2049"/>
              <a:gd name="T108" fmla="*/ 114 w 810"/>
              <a:gd name="T109" fmla="*/ 1372 h 2049"/>
              <a:gd name="T110" fmla="*/ 107 w 810"/>
              <a:gd name="T111" fmla="*/ 1392 h 2049"/>
              <a:gd name="T112" fmla="*/ 94 w 810"/>
              <a:gd name="T113" fmla="*/ 1420 h 2049"/>
              <a:gd name="T114" fmla="*/ 78 w 810"/>
              <a:gd name="T115" fmla="*/ 1463 h 2049"/>
              <a:gd name="T116" fmla="*/ 58 w 810"/>
              <a:gd name="T117" fmla="*/ 1646 h 20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810" h="2049">
                <a:moveTo>
                  <a:pt x="102" y="1629"/>
                </a:moveTo>
                <a:lnTo>
                  <a:pt x="158" y="1679"/>
                </a:lnTo>
                <a:lnTo>
                  <a:pt x="180" y="1736"/>
                </a:lnTo>
                <a:lnTo>
                  <a:pt x="180" y="1737"/>
                </a:lnTo>
                <a:lnTo>
                  <a:pt x="188" y="1743"/>
                </a:lnTo>
                <a:lnTo>
                  <a:pt x="188" y="1745"/>
                </a:lnTo>
                <a:lnTo>
                  <a:pt x="191" y="1749"/>
                </a:lnTo>
                <a:lnTo>
                  <a:pt x="194" y="1751"/>
                </a:lnTo>
                <a:lnTo>
                  <a:pt x="195" y="1752"/>
                </a:lnTo>
                <a:lnTo>
                  <a:pt x="198" y="1755"/>
                </a:lnTo>
                <a:lnTo>
                  <a:pt x="203" y="1762"/>
                </a:lnTo>
                <a:lnTo>
                  <a:pt x="204" y="1762"/>
                </a:lnTo>
                <a:lnTo>
                  <a:pt x="207" y="1768"/>
                </a:lnTo>
                <a:lnTo>
                  <a:pt x="211" y="1776"/>
                </a:lnTo>
                <a:lnTo>
                  <a:pt x="211" y="1780"/>
                </a:lnTo>
                <a:lnTo>
                  <a:pt x="214" y="1781"/>
                </a:lnTo>
                <a:lnTo>
                  <a:pt x="214" y="1787"/>
                </a:lnTo>
                <a:lnTo>
                  <a:pt x="215" y="1787"/>
                </a:lnTo>
                <a:lnTo>
                  <a:pt x="215" y="1793"/>
                </a:lnTo>
                <a:lnTo>
                  <a:pt x="218" y="1793"/>
                </a:lnTo>
                <a:lnTo>
                  <a:pt x="220" y="1824"/>
                </a:lnTo>
                <a:lnTo>
                  <a:pt x="218" y="1858"/>
                </a:lnTo>
                <a:lnTo>
                  <a:pt x="220" y="1833"/>
                </a:lnTo>
                <a:lnTo>
                  <a:pt x="220" y="1858"/>
                </a:lnTo>
                <a:lnTo>
                  <a:pt x="222" y="1833"/>
                </a:lnTo>
                <a:lnTo>
                  <a:pt x="220" y="1833"/>
                </a:lnTo>
                <a:lnTo>
                  <a:pt x="220" y="1861"/>
                </a:lnTo>
                <a:lnTo>
                  <a:pt x="222" y="1864"/>
                </a:lnTo>
                <a:lnTo>
                  <a:pt x="223" y="1864"/>
                </a:lnTo>
                <a:lnTo>
                  <a:pt x="225" y="1865"/>
                </a:lnTo>
                <a:lnTo>
                  <a:pt x="219" y="1870"/>
                </a:lnTo>
                <a:lnTo>
                  <a:pt x="203" y="1874"/>
                </a:lnTo>
                <a:lnTo>
                  <a:pt x="183" y="1878"/>
                </a:lnTo>
                <a:lnTo>
                  <a:pt x="187" y="1887"/>
                </a:lnTo>
                <a:lnTo>
                  <a:pt x="186" y="1896"/>
                </a:lnTo>
                <a:lnTo>
                  <a:pt x="183" y="1905"/>
                </a:lnTo>
                <a:lnTo>
                  <a:pt x="188" y="1918"/>
                </a:lnTo>
                <a:lnTo>
                  <a:pt x="175" y="1972"/>
                </a:lnTo>
                <a:lnTo>
                  <a:pt x="191" y="2008"/>
                </a:lnTo>
                <a:lnTo>
                  <a:pt x="203" y="2041"/>
                </a:lnTo>
                <a:lnTo>
                  <a:pt x="227" y="2031"/>
                </a:lnTo>
                <a:lnTo>
                  <a:pt x="227" y="2043"/>
                </a:lnTo>
                <a:lnTo>
                  <a:pt x="241" y="2049"/>
                </a:lnTo>
                <a:lnTo>
                  <a:pt x="253" y="2041"/>
                </a:lnTo>
                <a:lnTo>
                  <a:pt x="276" y="1996"/>
                </a:lnTo>
                <a:lnTo>
                  <a:pt x="348" y="1937"/>
                </a:lnTo>
                <a:lnTo>
                  <a:pt x="380" y="1874"/>
                </a:lnTo>
                <a:lnTo>
                  <a:pt x="378" y="1808"/>
                </a:lnTo>
                <a:lnTo>
                  <a:pt x="374" y="1806"/>
                </a:lnTo>
                <a:lnTo>
                  <a:pt x="372" y="1803"/>
                </a:lnTo>
                <a:lnTo>
                  <a:pt x="369" y="1795"/>
                </a:lnTo>
                <a:lnTo>
                  <a:pt x="365" y="1793"/>
                </a:lnTo>
                <a:lnTo>
                  <a:pt x="362" y="1787"/>
                </a:lnTo>
                <a:lnTo>
                  <a:pt x="365" y="1789"/>
                </a:lnTo>
                <a:lnTo>
                  <a:pt x="350" y="1786"/>
                </a:lnTo>
                <a:lnTo>
                  <a:pt x="346" y="1767"/>
                </a:lnTo>
                <a:lnTo>
                  <a:pt x="381" y="1751"/>
                </a:lnTo>
                <a:lnTo>
                  <a:pt x="398" y="1743"/>
                </a:lnTo>
                <a:lnTo>
                  <a:pt x="413" y="1723"/>
                </a:lnTo>
                <a:lnTo>
                  <a:pt x="438" y="1714"/>
                </a:lnTo>
                <a:lnTo>
                  <a:pt x="625" y="1488"/>
                </a:lnTo>
                <a:lnTo>
                  <a:pt x="628" y="1429"/>
                </a:lnTo>
                <a:lnTo>
                  <a:pt x="613" y="1419"/>
                </a:lnTo>
                <a:lnTo>
                  <a:pt x="587" y="1339"/>
                </a:lnTo>
                <a:lnTo>
                  <a:pt x="604" y="1294"/>
                </a:lnTo>
                <a:lnTo>
                  <a:pt x="601" y="1270"/>
                </a:lnTo>
                <a:lnTo>
                  <a:pt x="632" y="1215"/>
                </a:lnTo>
                <a:lnTo>
                  <a:pt x="632" y="1191"/>
                </a:lnTo>
                <a:lnTo>
                  <a:pt x="661" y="1145"/>
                </a:lnTo>
                <a:lnTo>
                  <a:pt x="688" y="1135"/>
                </a:lnTo>
                <a:lnTo>
                  <a:pt x="693" y="1118"/>
                </a:lnTo>
                <a:lnTo>
                  <a:pt x="777" y="1031"/>
                </a:lnTo>
                <a:lnTo>
                  <a:pt x="799" y="966"/>
                </a:lnTo>
                <a:lnTo>
                  <a:pt x="800" y="931"/>
                </a:lnTo>
                <a:lnTo>
                  <a:pt x="803" y="890"/>
                </a:lnTo>
                <a:lnTo>
                  <a:pt x="792" y="859"/>
                </a:lnTo>
                <a:lnTo>
                  <a:pt x="795" y="828"/>
                </a:lnTo>
                <a:lnTo>
                  <a:pt x="794" y="790"/>
                </a:lnTo>
                <a:lnTo>
                  <a:pt x="810" y="736"/>
                </a:lnTo>
                <a:lnTo>
                  <a:pt x="791" y="709"/>
                </a:lnTo>
                <a:lnTo>
                  <a:pt x="747" y="689"/>
                </a:lnTo>
                <a:lnTo>
                  <a:pt x="715" y="643"/>
                </a:lnTo>
                <a:lnTo>
                  <a:pt x="696" y="630"/>
                </a:lnTo>
                <a:lnTo>
                  <a:pt x="680" y="606"/>
                </a:lnTo>
                <a:lnTo>
                  <a:pt x="677" y="565"/>
                </a:lnTo>
                <a:lnTo>
                  <a:pt x="668" y="524"/>
                </a:lnTo>
                <a:lnTo>
                  <a:pt x="672" y="467"/>
                </a:lnTo>
                <a:lnTo>
                  <a:pt x="701" y="298"/>
                </a:lnTo>
                <a:lnTo>
                  <a:pt x="701" y="264"/>
                </a:lnTo>
                <a:lnTo>
                  <a:pt x="597" y="220"/>
                </a:lnTo>
                <a:lnTo>
                  <a:pt x="579" y="189"/>
                </a:lnTo>
                <a:lnTo>
                  <a:pt x="563" y="185"/>
                </a:lnTo>
                <a:lnTo>
                  <a:pt x="555" y="157"/>
                </a:lnTo>
                <a:lnTo>
                  <a:pt x="499" y="151"/>
                </a:lnTo>
                <a:lnTo>
                  <a:pt x="464" y="69"/>
                </a:lnTo>
                <a:lnTo>
                  <a:pt x="458" y="66"/>
                </a:lnTo>
                <a:lnTo>
                  <a:pt x="458" y="60"/>
                </a:lnTo>
                <a:lnTo>
                  <a:pt x="453" y="53"/>
                </a:lnTo>
                <a:lnTo>
                  <a:pt x="449" y="51"/>
                </a:lnTo>
                <a:lnTo>
                  <a:pt x="449" y="45"/>
                </a:lnTo>
                <a:lnTo>
                  <a:pt x="446" y="45"/>
                </a:lnTo>
                <a:lnTo>
                  <a:pt x="443" y="32"/>
                </a:lnTo>
                <a:lnTo>
                  <a:pt x="441" y="32"/>
                </a:lnTo>
                <a:lnTo>
                  <a:pt x="441" y="28"/>
                </a:lnTo>
                <a:lnTo>
                  <a:pt x="438" y="25"/>
                </a:lnTo>
                <a:lnTo>
                  <a:pt x="437" y="25"/>
                </a:lnTo>
                <a:lnTo>
                  <a:pt x="434" y="23"/>
                </a:lnTo>
                <a:lnTo>
                  <a:pt x="433" y="16"/>
                </a:lnTo>
                <a:lnTo>
                  <a:pt x="419" y="13"/>
                </a:lnTo>
                <a:lnTo>
                  <a:pt x="418" y="9"/>
                </a:lnTo>
                <a:lnTo>
                  <a:pt x="418" y="7"/>
                </a:lnTo>
                <a:lnTo>
                  <a:pt x="417" y="7"/>
                </a:lnTo>
                <a:lnTo>
                  <a:pt x="417" y="6"/>
                </a:lnTo>
                <a:lnTo>
                  <a:pt x="413" y="1"/>
                </a:lnTo>
                <a:lnTo>
                  <a:pt x="410" y="1"/>
                </a:lnTo>
                <a:lnTo>
                  <a:pt x="410" y="0"/>
                </a:lnTo>
                <a:lnTo>
                  <a:pt x="403" y="0"/>
                </a:lnTo>
                <a:lnTo>
                  <a:pt x="382" y="40"/>
                </a:lnTo>
                <a:lnTo>
                  <a:pt x="364" y="67"/>
                </a:lnTo>
                <a:lnTo>
                  <a:pt x="356" y="92"/>
                </a:lnTo>
                <a:lnTo>
                  <a:pt x="341" y="113"/>
                </a:lnTo>
                <a:lnTo>
                  <a:pt x="316" y="154"/>
                </a:lnTo>
                <a:lnTo>
                  <a:pt x="295" y="175"/>
                </a:lnTo>
                <a:lnTo>
                  <a:pt x="271" y="210"/>
                </a:lnTo>
                <a:lnTo>
                  <a:pt x="265" y="216"/>
                </a:lnTo>
                <a:lnTo>
                  <a:pt x="265" y="217"/>
                </a:lnTo>
                <a:lnTo>
                  <a:pt x="257" y="219"/>
                </a:lnTo>
                <a:lnTo>
                  <a:pt x="257" y="220"/>
                </a:lnTo>
                <a:lnTo>
                  <a:pt x="231" y="222"/>
                </a:lnTo>
                <a:lnTo>
                  <a:pt x="215" y="219"/>
                </a:lnTo>
                <a:lnTo>
                  <a:pt x="210" y="210"/>
                </a:lnTo>
                <a:lnTo>
                  <a:pt x="206" y="208"/>
                </a:lnTo>
                <a:lnTo>
                  <a:pt x="203" y="208"/>
                </a:lnTo>
                <a:lnTo>
                  <a:pt x="203" y="204"/>
                </a:lnTo>
                <a:lnTo>
                  <a:pt x="196" y="203"/>
                </a:lnTo>
                <a:lnTo>
                  <a:pt x="190" y="198"/>
                </a:lnTo>
                <a:lnTo>
                  <a:pt x="186" y="198"/>
                </a:lnTo>
                <a:lnTo>
                  <a:pt x="180" y="194"/>
                </a:lnTo>
                <a:lnTo>
                  <a:pt x="180" y="191"/>
                </a:lnTo>
                <a:lnTo>
                  <a:pt x="171" y="185"/>
                </a:lnTo>
                <a:lnTo>
                  <a:pt x="163" y="181"/>
                </a:lnTo>
                <a:lnTo>
                  <a:pt x="159" y="175"/>
                </a:lnTo>
                <a:lnTo>
                  <a:pt x="156" y="167"/>
                </a:lnTo>
                <a:lnTo>
                  <a:pt x="154" y="166"/>
                </a:lnTo>
                <a:lnTo>
                  <a:pt x="154" y="160"/>
                </a:lnTo>
                <a:lnTo>
                  <a:pt x="148" y="159"/>
                </a:lnTo>
                <a:lnTo>
                  <a:pt x="143" y="156"/>
                </a:lnTo>
                <a:lnTo>
                  <a:pt x="130" y="138"/>
                </a:lnTo>
                <a:lnTo>
                  <a:pt x="130" y="136"/>
                </a:lnTo>
                <a:lnTo>
                  <a:pt x="123" y="134"/>
                </a:lnTo>
                <a:lnTo>
                  <a:pt x="119" y="129"/>
                </a:lnTo>
                <a:lnTo>
                  <a:pt x="118" y="125"/>
                </a:lnTo>
                <a:lnTo>
                  <a:pt x="102" y="119"/>
                </a:lnTo>
                <a:lnTo>
                  <a:pt x="85" y="119"/>
                </a:lnTo>
                <a:lnTo>
                  <a:pt x="85" y="120"/>
                </a:lnTo>
                <a:lnTo>
                  <a:pt x="70" y="120"/>
                </a:lnTo>
                <a:lnTo>
                  <a:pt x="70" y="122"/>
                </a:lnTo>
                <a:lnTo>
                  <a:pt x="62" y="122"/>
                </a:lnTo>
                <a:lnTo>
                  <a:pt x="53" y="129"/>
                </a:lnTo>
                <a:lnTo>
                  <a:pt x="52" y="132"/>
                </a:lnTo>
                <a:lnTo>
                  <a:pt x="52" y="134"/>
                </a:lnTo>
                <a:lnTo>
                  <a:pt x="50" y="134"/>
                </a:lnTo>
                <a:lnTo>
                  <a:pt x="46" y="136"/>
                </a:lnTo>
                <a:lnTo>
                  <a:pt x="40" y="176"/>
                </a:lnTo>
                <a:lnTo>
                  <a:pt x="32" y="189"/>
                </a:lnTo>
                <a:lnTo>
                  <a:pt x="24" y="195"/>
                </a:lnTo>
                <a:lnTo>
                  <a:pt x="21" y="195"/>
                </a:lnTo>
                <a:lnTo>
                  <a:pt x="18" y="201"/>
                </a:lnTo>
                <a:lnTo>
                  <a:pt x="12" y="204"/>
                </a:lnTo>
                <a:lnTo>
                  <a:pt x="0" y="213"/>
                </a:lnTo>
                <a:lnTo>
                  <a:pt x="71" y="358"/>
                </a:lnTo>
                <a:lnTo>
                  <a:pt x="147" y="430"/>
                </a:lnTo>
                <a:lnTo>
                  <a:pt x="207" y="507"/>
                </a:lnTo>
                <a:lnTo>
                  <a:pt x="284" y="545"/>
                </a:lnTo>
                <a:lnTo>
                  <a:pt x="276" y="582"/>
                </a:lnTo>
                <a:lnTo>
                  <a:pt x="271" y="589"/>
                </a:lnTo>
                <a:lnTo>
                  <a:pt x="271" y="595"/>
                </a:lnTo>
                <a:lnTo>
                  <a:pt x="269" y="595"/>
                </a:lnTo>
                <a:lnTo>
                  <a:pt x="263" y="617"/>
                </a:lnTo>
                <a:lnTo>
                  <a:pt x="261" y="617"/>
                </a:lnTo>
                <a:lnTo>
                  <a:pt x="259" y="627"/>
                </a:lnTo>
                <a:lnTo>
                  <a:pt x="257" y="627"/>
                </a:lnTo>
                <a:lnTo>
                  <a:pt x="255" y="634"/>
                </a:lnTo>
                <a:lnTo>
                  <a:pt x="253" y="634"/>
                </a:lnTo>
                <a:lnTo>
                  <a:pt x="249" y="643"/>
                </a:lnTo>
                <a:lnTo>
                  <a:pt x="247" y="652"/>
                </a:lnTo>
                <a:lnTo>
                  <a:pt x="244" y="653"/>
                </a:lnTo>
                <a:lnTo>
                  <a:pt x="244" y="658"/>
                </a:lnTo>
                <a:lnTo>
                  <a:pt x="241" y="661"/>
                </a:lnTo>
                <a:lnTo>
                  <a:pt x="236" y="668"/>
                </a:lnTo>
                <a:lnTo>
                  <a:pt x="233" y="671"/>
                </a:lnTo>
                <a:lnTo>
                  <a:pt x="231" y="671"/>
                </a:lnTo>
                <a:lnTo>
                  <a:pt x="228" y="676"/>
                </a:lnTo>
                <a:lnTo>
                  <a:pt x="223" y="686"/>
                </a:lnTo>
                <a:lnTo>
                  <a:pt x="220" y="687"/>
                </a:lnTo>
                <a:lnTo>
                  <a:pt x="218" y="698"/>
                </a:lnTo>
                <a:lnTo>
                  <a:pt x="214" y="705"/>
                </a:lnTo>
                <a:lnTo>
                  <a:pt x="207" y="714"/>
                </a:lnTo>
                <a:lnTo>
                  <a:pt x="202" y="728"/>
                </a:lnTo>
                <a:lnTo>
                  <a:pt x="198" y="730"/>
                </a:lnTo>
                <a:lnTo>
                  <a:pt x="195" y="737"/>
                </a:lnTo>
                <a:lnTo>
                  <a:pt x="195" y="740"/>
                </a:lnTo>
                <a:lnTo>
                  <a:pt x="194" y="742"/>
                </a:lnTo>
                <a:lnTo>
                  <a:pt x="191" y="742"/>
                </a:lnTo>
                <a:lnTo>
                  <a:pt x="190" y="745"/>
                </a:lnTo>
                <a:lnTo>
                  <a:pt x="187" y="755"/>
                </a:lnTo>
                <a:lnTo>
                  <a:pt x="190" y="747"/>
                </a:lnTo>
                <a:lnTo>
                  <a:pt x="182" y="771"/>
                </a:lnTo>
                <a:lnTo>
                  <a:pt x="175" y="797"/>
                </a:lnTo>
                <a:lnTo>
                  <a:pt x="175" y="828"/>
                </a:lnTo>
                <a:lnTo>
                  <a:pt x="174" y="830"/>
                </a:lnTo>
                <a:lnTo>
                  <a:pt x="172" y="830"/>
                </a:lnTo>
                <a:lnTo>
                  <a:pt x="171" y="833"/>
                </a:lnTo>
                <a:lnTo>
                  <a:pt x="171" y="839"/>
                </a:lnTo>
                <a:lnTo>
                  <a:pt x="167" y="844"/>
                </a:lnTo>
                <a:lnTo>
                  <a:pt x="167" y="980"/>
                </a:lnTo>
                <a:lnTo>
                  <a:pt x="167" y="982"/>
                </a:lnTo>
                <a:lnTo>
                  <a:pt x="178" y="980"/>
                </a:lnTo>
                <a:lnTo>
                  <a:pt x="178" y="978"/>
                </a:lnTo>
                <a:lnTo>
                  <a:pt x="182" y="978"/>
                </a:lnTo>
                <a:lnTo>
                  <a:pt x="182" y="977"/>
                </a:lnTo>
                <a:lnTo>
                  <a:pt x="204" y="975"/>
                </a:lnTo>
                <a:lnTo>
                  <a:pt x="206" y="977"/>
                </a:lnTo>
                <a:lnTo>
                  <a:pt x="206" y="978"/>
                </a:lnTo>
                <a:lnTo>
                  <a:pt x="207" y="978"/>
                </a:lnTo>
                <a:lnTo>
                  <a:pt x="210" y="980"/>
                </a:lnTo>
                <a:lnTo>
                  <a:pt x="212" y="993"/>
                </a:lnTo>
                <a:lnTo>
                  <a:pt x="214" y="993"/>
                </a:lnTo>
                <a:lnTo>
                  <a:pt x="214" y="1000"/>
                </a:lnTo>
                <a:lnTo>
                  <a:pt x="215" y="1000"/>
                </a:lnTo>
                <a:lnTo>
                  <a:pt x="215" y="1019"/>
                </a:lnTo>
                <a:lnTo>
                  <a:pt x="214" y="1019"/>
                </a:lnTo>
                <a:lnTo>
                  <a:pt x="214" y="1027"/>
                </a:lnTo>
                <a:lnTo>
                  <a:pt x="212" y="1027"/>
                </a:lnTo>
                <a:lnTo>
                  <a:pt x="211" y="1047"/>
                </a:lnTo>
                <a:lnTo>
                  <a:pt x="212" y="1047"/>
                </a:lnTo>
                <a:lnTo>
                  <a:pt x="218" y="1079"/>
                </a:lnTo>
                <a:lnTo>
                  <a:pt x="222" y="1110"/>
                </a:lnTo>
                <a:lnTo>
                  <a:pt x="233" y="1135"/>
                </a:lnTo>
                <a:lnTo>
                  <a:pt x="236" y="1159"/>
                </a:lnTo>
                <a:lnTo>
                  <a:pt x="233" y="1176"/>
                </a:lnTo>
                <a:lnTo>
                  <a:pt x="231" y="1176"/>
                </a:lnTo>
                <a:lnTo>
                  <a:pt x="231" y="1179"/>
                </a:lnTo>
                <a:lnTo>
                  <a:pt x="229" y="1179"/>
                </a:lnTo>
                <a:lnTo>
                  <a:pt x="229" y="1182"/>
                </a:lnTo>
                <a:lnTo>
                  <a:pt x="223" y="1191"/>
                </a:lnTo>
                <a:lnTo>
                  <a:pt x="223" y="1195"/>
                </a:lnTo>
                <a:lnTo>
                  <a:pt x="220" y="1197"/>
                </a:lnTo>
                <a:lnTo>
                  <a:pt x="215" y="1212"/>
                </a:lnTo>
                <a:lnTo>
                  <a:pt x="215" y="1213"/>
                </a:lnTo>
                <a:lnTo>
                  <a:pt x="220" y="1200"/>
                </a:lnTo>
                <a:lnTo>
                  <a:pt x="211" y="1234"/>
                </a:lnTo>
                <a:lnTo>
                  <a:pt x="207" y="1239"/>
                </a:lnTo>
                <a:lnTo>
                  <a:pt x="204" y="1241"/>
                </a:lnTo>
                <a:lnTo>
                  <a:pt x="203" y="1247"/>
                </a:lnTo>
                <a:lnTo>
                  <a:pt x="194" y="1257"/>
                </a:lnTo>
                <a:lnTo>
                  <a:pt x="188" y="1266"/>
                </a:lnTo>
                <a:lnTo>
                  <a:pt x="190" y="1267"/>
                </a:lnTo>
                <a:lnTo>
                  <a:pt x="194" y="1260"/>
                </a:lnTo>
                <a:lnTo>
                  <a:pt x="183" y="1282"/>
                </a:lnTo>
                <a:lnTo>
                  <a:pt x="182" y="1282"/>
                </a:lnTo>
                <a:lnTo>
                  <a:pt x="175" y="1335"/>
                </a:lnTo>
                <a:lnTo>
                  <a:pt x="148" y="1348"/>
                </a:lnTo>
                <a:lnTo>
                  <a:pt x="141" y="1356"/>
                </a:lnTo>
                <a:lnTo>
                  <a:pt x="130" y="1357"/>
                </a:lnTo>
                <a:lnTo>
                  <a:pt x="130" y="1358"/>
                </a:lnTo>
                <a:lnTo>
                  <a:pt x="119" y="1363"/>
                </a:lnTo>
                <a:lnTo>
                  <a:pt x="118" y="1364"/>
                </a:lnTo>
                <a:lnTo>
                  <a:pt x="118" y="1366"/>
                </a:lnTo>
                <a:lnTo>
                  <a:pt x="117" y="1366"/>
                </a:lnTo>
                <a:lnTo>
                  <a:pt x="117" y="1367"/>
                </a:lnTo>
                <a:lnTo>
                  <a:pt x="115" y="1367"/>
                </a:lnTo>
                <a:lnTo>
                  <a:pt x="115" y="1370"/>
                </a:lnTo>
                <a:lnTo>
                  <a:pt x="114" y="1370"/>
                </a:lnTo>
                <a:lnTo>
                  <a:pt x="114" y="1372"/>
                </a:lnTo>
                <a:lnTo>
                  <a:pt x="111" y="1372"/>
                </a:lnTo>
                <a:lnTo>
                  <a:pt x="111" y="1373"/>
                </a:lnTo>
                <a:lnTo>
                  <a:pt x="110" y="1373"/>
                </a:lnTo>
                <a:lnTo>
                  <a:pt x="109" y="1375"/>
                </a:lnTo>
                <a:lnTo>
                  <a:pt x="107" y="1392"/>
                </a:lnTo>
                <a:lnTo>
                  <a:pt x="106" y="1392"/>
                </a:lnTo>
                <a:lnTo>
                  <a:pt x="106" y="1408"/>
                </a:lnTo>
                <a:lnTo>
                  <a:pt x="103" y="1408"/>
                </a:lnTo>
                <a:lnTo>
                  <a:pt x="101" y="1414"/>
                </a:lnTo>
                <a:lnTo>
                  <a:pt x="94" y="1420"/>
                </a:lnTo>
                <a:lnTo>
                  <a:pt x="85" y="1425"/>
                </a:lnTo>
                <a:lnTo>
                  <a:pt x="83" y="1426"/>
                </a:lnTo>
                <a:lnTo>
                  <a:pt x="83" y="1461"/>
                </a:lnTo>
                <a:lnTo>
                  <a:pt x="82" y="1463"/>
                </a:lnTo>
                <a:lnTo>
                  <a:pt x="78" y="1463"/>
                </a:lnTo>
                <a:lnTo>
                  <a:pt x="78" y="1464"/>
                </a:lnTo>
                <a:lnTo>
                  <a:pt x="70" y="1504"/>
                </a:lnTo>
                <a:lnTo>
                  <a:pt x="45" y="1570"/>
                </a:lnTo>
                <a:lnTo>
                  <a:pt x="48" y="1629"/>
                </a:lnTo>
                <a:lnTo>
                  <a:pt x="58" y="1646"/>
                </a:lnTo>
                <a:lnTo>
                  <a:pt x="70" y="1655"/>
                </a:lnTo>
                <a:lnTo>
                  <a:pt x="86" y="1649"/>
                </a:lnTo>
                <a:lnTo>
                  <a:pt x="102" y="1629"/>
                </a:lnTo>
                <a:lnTo>
                  <a:pt x="102" y="1629"/>
                </a:lnTo>
              </a:path>
            </a:pathLst>
          </a:custGeom>
          <a:solidFill>
            <a:srgbClr val="DDDDDD"/>
          </a:solidFill>
          <a:ln w="142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PH" dirty="0"/>
          </a:p>
        </p:txBody>
      </p:sp>
      <p:sp>
        <p:nvSpPr>
          <p:cNvPr id="2064" name="Freeform 16"/>
          <p:cNvSpPr>
            <a:spLocks/>
          </p:cNvSpPr>
          <p:nvPr/>
        </p:nvSpPr>
        <p:spPr bwMode="auto">
          <a:xfrm>
            <a:off x="5795963" y="3336925"/>
            <a:ext cx="554037" cy="1498600"/>
          </a:xfrm>
          <a:custGeom>
            <a:avLst/>
            <a:gdLst>
              <a:gd name="T0" fmla="*/ 865 w 1189"/>
              <a:gd name="T1" fmla="*/ 88 h 3109"/>
              <a:gd name="T2" fmla="*/ 857 w 1189"/>
              <a:gd name="T3" fmla="*/ 166 h 3109"/>
              <a:gd name="T4" fmla="*/ 787 w 1189"/>
              <a:gd name="T5" fmla="*/ 228 h 3109"/>
              <a:gd name="T6" fmla="*/ 738 w 1189"/>
              <a:gd name="T7" fmla="*/ 313 h 3109"/>
              <a:gd name="T8" fmla="*/ 662 w 1189"/>
              <a:gd name="T9" fmla="*/ 355 h 3109"/>
              <a:gd name="T10" fmla="*/ 645 w 1189"/>
              <a:gd name="T11" fmla="*/ 464 h 3109"/>
              <a:gd name="T12" fmla="*/ 621 w 1189"/>
              <a:gd name="T13" fmla="*/ 546 h 3109"/>
              <a:gd name="T14" fmla="*/ 618 w 1189"/>
              <a:gd name="T15" fmla="*/ 673 h 3109"/>
              <a:gd name="T16" fmla="*/ 605 w 1189"/>
              <a:gd name="T17" fmla="*/ 778 h 3109"/>
              <a:gd name="T18" fmla="*/ 622 w 1189"/>
              <a:gd name="T19" fmla="*/ 862 h 3109"/>
              <a:gd name="T20" fmla="*/ 691 w 1189"/>
              <a:gd name="T21" fmla="*/ 890 h 3109"/>
              <a:gd name="T22" fmla="*/ 652 w 1189"/>
              <a:gd name="T23" fmla="*/ 800 h 3109"/>
              <a:gd name="T24" fmla="*/ 747 w 1189"/>
              <a:gd name="T25" fmla="*/ 859 h 3109"/>
              <a:gd name="T26" fmla="*/ 778 w 1189"/>
              <a:gd name="T27" fmla="*/ 878 h 3109"/>
              <a:gd name="T28" fmla="*/ 791 w 1189"/>
              <a:gd name="T29" fmla="*/ 925 h 3109"/>
              <a:gd name="T30" fmla="*/ 852 w 1189"/>
              <a:gd name="T31" fmla="*/ 985 h 3109"/>
              <a:gd name="T32" fmla="*/ 917 w 1189"/>
              <a:gd name="T33" fmla="*/ 1040 h 3109"/>
              <a:gd name="T34" fmla="*/ 978 w 1189"/>
              <a:gd name="T35" fmla="*/ 1081 h 3109"/>
              <a:gd name="T36" fmla="*/ 990 w 1189"/>
              <a:gd name="T37" fmla="*/ 1109 h 3109"/>
              <a:gd name="T38" fmla="*/ 982 w 1189"/>
              <a:gd name="T39" fmla="*/ 1179 h 3109"/>
              <a:gd name="T40" fmla="*/ 1025 w 1189"/>
              <a:gd name="T41" fmla="*/ 1322 h 3109"/>
              <a:gd name="T42" fmla="*/ 1112 w 1189"/>
              <a:gd name="T43" fmla="*/ 1541 h 3109"/>
              <a:gd name="T44" fmla="*/ 1152 w 1189"/>
              <a:gd name="T45" fmla="*/ 1661 h 3109"/>
              <a:gd name="T46" fmla="*/ 1188 w 1189"/>
              <a:gd name="T47" fmla="*/ 1771 h 3109"/>
              <a:gd name="T48" fmla="*/ 1179 w 1189"/>
              <a:gd name="T49" fmla="*/ 1884 h 3109"/>
              <a:gd name="T50" fmla="*/ 1181 w 1189"/>
              <a:gd name="T51" fmla="*/ 1983 h 3109"/>
              <a:gd name="T52" fmla="*/ 1171 w 1189"/>
              <a:gd name="T53" fmla="*/ 2066 h 3109"/>
              <a:gd name="T54" fmla="*/ 1132 w 1189"/>
              <a:gd name="T55" fmla="*/ 2177 h 3109"/>
              <a:gd name="T56" fmla="*/ 1078 w 1189"/>
              <a:gd name="T57" fmla="*/ 2290 h 3109"/>
              <a:gd name="T58" fmla="*/ 1035 w 1189"/>
              <a:gd name="T59" fmla="*/ 2392 h 3109"/>
              <a:gd name="T60" fmla="*/ 950 w 1189"/>
              <a:gd name="T61" fmla="*/ 2472 h 3109"/>
              <a:gd name="T62" fmla="*/ 867 w 1189"/>
              <a:gd name="T63" fmla="*/ 2591 h 3109"/>
              <a:gd name="T64" fmla="*/ 762 w 1189"/>
              <a:gd name="T65" fmla="*/ 2788 h 3109"/>
              <a:gd name="T66" fmla="*/ 711 w 1189"/>
              <a:gd name="T67" fmla="*/ 2827 h 3109"/>
              <a:gd name="T68" fmla="*/ 683 w 1189"/>
              <a:gd name="T69" fmla="*/ 2933 h 3109"/>
              <a:gd name="T70" fmla="*/ 616 w 1189"/>
              <a:gd name="T71" fmla="*/ 2973 h 3109"/>
              <a:gd name="T72" fmla="*/ 536 w 1189"/>
              <a:gd name="T73" fmla="*/ 3093 h 3109"/>
              <a:gd name="T74" fmla="*/ 463 w 1189"/>
              <a:gd name="T75" fmla="*/ 3080 h 3109"/>
              <a:gd name="T76" fmla="*/ 414 w 1189"/>
              <a:gd name="T77" fmla="*/ 3075 h 3109"/>
              <a:gd name="T78" fmla="*/ 387 w 1189"/>
              <a:gd name="T79" fmla="*/ 3009 h 3109"/>
              <a:gd name="T80" fmla="*/ 479 w 1189"/>
              <a:gd name="T81" fmla="*/ 2801 h 3109"/>
              <a:gd name="T82" fmla="*/ 509 w 1189"/>
              <a:gd name="T83" fmla="*/ 2758 h 3109"/>
              <a:gd name="T84" fmla="*/ 652 w 1189"/>
              <a:gd name="T85" fmla="*/ 2608 h 3109"/>
              <a:gd name="T86" fmla="*/ 725 w 1189"/>
              <a:gd name="T87" fmla="*/ 2419 h 3109"/>
              <a:gd name="T88" fmla="*/ 718 w 1189"/>
              <a:gd name="T89" fmla="*/ 2285 h 3109"/>
              <a:gd name="T90" fmla="*/ 802 w 1189"/>
              <a:gd name="T91" fmla="*/ 2147 h 3109"/>
              <a:gd name="T92" fmla="*/ 898 w 1189"/>
              <a:gd name="T93" fmla="*/ 2014 h 3109"/>
              <a:gd name="T94" fmla="*/ 906 w 1189"/>
              <a:gd name="T95" fmla="*/ 1873 h 3109"/>
              <a:gd name="T96" fmla="*/ 863 w 1189"/>
              <a:gd name="T97" fmla="*/ 1705 h 3109"/>
              <a:gd name="T98" fmla="*/ 783 w 1189"/>
              <a:gd name="T99" fmla="*/ 1527 h 3109"/>
              <a:gd name="T100" fmla="*/ 815 w 1189"/>
              <a:gd name="T101" fmla="*/ 1312 h 3109"/>
              <a:gd name="T102" fmla="*/ 695 w 1189"/>
              <a:gd name="T103" fmla="*/ 1201 h 3109"/>
              <a:gd name="T104" fmla="*/ 575 w 1189"/>
              <a:gd name="T105" fmla="*/ 1081 h 3109"/>
              <a:gd name="T106" fmla="*/ 515 w 1189"/>
              <a:gd name="T107" fmla="*/ 1012 h 3109"/>
              <a:gd name="T108" fmla="*/ 383 w 1189"/>
              <a:gd name="T109" fmla="*/ 1223 h 3109"/>
              <a:gd name="T110" fmla="*/ 312 w 1189"/>
              <a:gd name="T111" fmla="*/ 1220 h 3109"/>
              <a:gd name="T112" fmla="*/ 188 w 1189"/>
              <a:gd name="T113" fmla="*/ 1132 h 3109"/>
              <a:gd name="T114" fmla="*/ 114 w 1189"/>
              <a:gd name="T115" fmla="*/ 1231 h 3109"/>
              <a:gd name="T116" fmla="*/ 41 w 1189"/>
              <a:gd name="T117" fmla="*/ 1005 h 3109"/>
              <a:gd name="T118" fmla="*/ 6 w 1189"/>
              <a:gd name="T119" fmla="*/ 533 h 3109"/>
              <a:gd name="T120" fmla="*/ 70 w 1189"/>
              <a:gd name="T121" fmla="*/ 364 h 3109"/>
              <a:gd name="T122" fmla="*/ 341 w 1189"/>
              <a:gd name="T123" fmla="*/ 128 h 3109"/>
              <a:gd name="T124" fmla="*/ 405 w 1189"/>
              <a:gd name="T125" fmla="*/ 23 h 3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189" h="3109">
                <a:moveTo>
                  <a:pt x="406" y="0"/>
                </a:moveTo>
                <a:lnTo>
                  <a:pt x="860" y="0"/>
                </a:lnTo>
                <a:lnTo>
                  <a:pt x="860" y="65"/>
                </a:lnTo>
                <a:lnTo>
                  <a:pt x="865" y="88"/>
                </a:lnTo>
                <a:lnTo>
                  <a:pt x="859" y="103"/>
                </a:lnTo>
                <a:lnTo>
                  <a:pt x="863" y="119"/>
                </a:lnTo>
                <a:lnTo>
                  <a:pt x="861" y="145"/>
                </a:lnTo>
                <a:lnTo>
                  <a:pt x="857" y="166"/>
                </a:lnTo>
                <a:lnTo>
                  <a:pt x="825" y="184"/>
                </a:lnTo>
                <a:lnTo>
                  <a:pt x="811" y="189"/>
                </a:lnTo>
                <a:lnTo>
                  <a:pt x="802" y="207"/>
                </a:lnTo>
                <a:lnTo>
                  <a:pt x="787" y="228"/>
                </a:lnTo>
                <a:lnTo>
                  <a:pt x="775" y="269"/>
                </a:lnTo>
                <a:lnTo>
                  <a:pt x="762" y="276"/>
                </a:lnTo>
                <a:lnTo>
                  <a:pt x="750" y="298"/>
                </a:lnTo>
                <a:lnTo>
                  <a:pt x="738" y="313"/>
                </a:lnTo>
                <a:lnTo>
                  <a:pt x="722" y="322"/>
                </a:lnTo>
                <a:lnTo>
                  <a:pt x="698" y="352"/>
                </a:lnTo>
                <a:lnTo>
                  <a:pt x="685" y="357"/>
                </a:lnTo>
                <a:lnTo>
                  <a:pt x="662" y="355"/>
                </a:lnTo>
                <a:lnTo>
                  <a:pt x="637" y="376"/>
                </a:lnTo>
                <a:lnTo>
                  <a:pt x="628" y="408"/>
                </a:lnTo>
                <a:lnTo>
                  <a:pt x="653" y="446"/>
                </a:lnTo>
                <a:lnTo>
                  <a:pt x="645" y="464"/>
                </a:lnTo>
                <a:lnTo>
                  <a:pt x="656" y="480"/>
                </a:lnTo>
                <a:lnTo>
                  <a:pt x="654" y="507"/>
                </a:lnTo>
                <a:lnTo>
                  <a:pt x="642" y="535"/>
                </a:lnTo>
                <a:lnTo>
                  <a:pt x="621" y="546"/>
                </a:lnTo>
                <a:lnTo>
                  <a:pt x="605" y="580"/>
                </a:lnTo>
                <a:lnTo>
                  <a:pt x="602" y="615"/>
                </a:lnTo>
                <a:lnTo>
                  <a:pt x="610" y="652"/>
                </a:lnTo>
                <a:lnTo>
                  <a:pt x="618" y="673"/>
                </a:lnTo>
                <a:lnTo>
                  <a:pt x="614" y="702"/>
                </a:lnTo>
                <a:lnTo>
                  <a:pt x="608" y="730"/>
                </a:lnTo>
                <a:lnTo>
                  <a:pt x="596" y="739"/>
                </a:lnTo>
                <a:lnTo>
                  <a:pt x="605" y="778"/>
                </a:lnTo>
                <a:lnTo>
                  <a:pt x="598" y="814"/>
                </a:lnTo>
                <a:lnTo>
                  <a:pt x="594" y="836"/>
                </a:lnTo>
                <a:lnTo>
                  <a:pt x="605" y="852"/>
                </a:lnTo>
                <a:lnTo>
                  <a:pt x="622" y="862"/>
                </a:lnTo>
                <a:lnTo>
                  <a:pt x="648" y="877"/>
                </a:lnTo>
                <a:lnTo>
                  <a:pt x="648" y="897"/>
                </a:lnTo>
                <a:lnTo>
                  <a:pt x="687" y="902"/>
                </a:lnTo>
                <a:lnTo>
                  <a:pt x="691" y="890"/>
                </a:lnTo>
                <a:lnTo>
                  <a:pt x="702" y="878"/>
                </a:lnTo>
                <a:lnTo>
                  <a:pt x="709" y="859"/>
                </a:lnTo>
                <a:lnTo>
                  <a:pt x="653" y="817"/>
                </a:lnTo>
                <a:lnTo>
                  <a:pt x="652" y="800"/>
                </a:lnTo>
                <a:lnTo>
                  <a:pt x="658" y="789"/>
                </a:lnTo>
                <a:lnTo>
                  <a:pt x="709" y="836"/>
                </a:lnTo>
                <a:lnTo>
                  <a:pt x="718" y="833"/>
                </a:lnTo>
                <a:lnTo>
                  <a:pt x="747" y="859"/>
                </a:lnTo>
                <a:lnTo>
                  <a:pt x="755" y="858"/>
                </a:lnTo>
                <a:lnTo>
                  <a:pt x="770" y="877"/>
                </a:lnTo>
                <a:lnTo>
                  <a:pt x="759" y="889"/>
                </a:lnTo>
                <a:lnTo>
                  <a:pt x="778" y="878"/>
                </a:lnTo>
                <a:lnTo>
                  <a:pt x="783" y="889"/>
                </a:lnTo>
                <a:lnTo>
                  <a:pt x="790" y="899"/>
                </a:lnTo>
                <a:lnTo>
                  <a:pt x="787" y="913"/>
                </a:lnTo>
                <a:lnTo>
                  <a:pt x="791" y="925"/>
                </a:lnTo>
                <a:lnTo>
                  <a:pt x="804" y="941"/>
                </a:lnTo>
                <a:lnTo>
                  <a:pt x="819" y="955"/>
                </a:lnTo>
                <a:lnTo>
                  <a:pt x="836" y="960"/>
                </a:lnTo>
                <a:lnTo>
                  <a:pt x="852" y="985"/>
                </a:lnTo>
                <a:lnTo>
                  <a:pt x="867" y="1052"/>
                </a:lnTo>
                <a:lnTo>
                  <a:pt x="889" y="1044"/>
                </a:lnTo>
                <a:lnTo>
                  <a:pt x="902" y="1044"/>
                </a:lnTo>
                <a:lnTo>
                  <a:pt x="917" y="1040"/>
                </a:lnTo>
                <a:lnTo>
                  <a:pt x="930" y="1052"/>
                </a:lnTo>
                <a:lnTo>
                  <a:pt x="950" y="1052"/>
                </a:lnTo>
                <a:lnTo>
                  <a:pt x="979" y="1069"/>
                </a:lnTo>
                <a:lnTo>
                  <a:pt x="978" y="1081"/>
                </a:lnTo>
                <a:lnTo>
                  <a:pt x="965" y="1125"/>
                </a:lnTo>
                <a:lnTo>
                  <a:pt x="970" y="1132"/>
                </a:lnTo>
                <a:lnTo>
                  <a:pt x="982" y="1124"/>
                </a:lnTo>
                <a:lnTo>
                  <a:pt x="990" y="1109"/>
                </a:lnTo>
                <a:lnTo>
                  <a:pt x="994" y="1093"/>
                </a:lnTo>
                <a:lnTo>
                  <a:pt x="1005" y="1116"/>
                </a:lnTo>
                <a:lnTo>
                  <a:pt x="994" y="1150"/>
                </a:lnTo>
                <a:lnTo>
                  <a:pt x="982" y="1179"/>
                </a:lnTo>
                <a:lnTo>
                  <a:pt x="986" y="1232"/>
                </a:lnTo>
                <a:lnTo>
                  <a:pt x="1001" y="1259"/>
                </a:lnTo>
                <a:lnTo>
                  <a:pt x="997" y="1275"/>
                </a:lnTo>
                <a:lnTo>
                  <a:pt x="1025" y="1322"/>
                </a:lnTo>
                <a:lnTo>
                  <a:pt x="1046" y="1389"/>
                </a:lnTo>
                <a:lnTo>
                  <a:pt x="1074" y="1444"/>
                </a:lnTo>
                <a:lnTo>
                  <a:pt x="1076" y="1469"/>
                </a:lnTo>
                <a:lnTo>
                  <a:pt x="1112" y="1541"/>
                </a:lnTo>
                <a:lnTo>
                  <a:pt x="1118" y="1569"/>
                </a:lnTo>
                <a:lnTo>
                  <a:pt x="1124" y="1589"/>
                </a:lnTo>
                <a:lnTo>
                  <a:pt x="1126" y="1616"/>
                </a:lnTo>
                <a:lnTo>
                  <a:pt x="1152" y="1661"/>
                </a:lnTo>
                <a:lnTo>
                  <a:pt x="1169" y="1679"/>
                </a:lnTo>
                <a:lnTo>
                  <a:pt x="1173" y="1715"/>
                </a:lnTo>
                <a:lnTo>
                  <a:pt x="1181" y="1749"/>
                </a:lnTo>
                <a:lnTo>
                  <a:pt x="1188" y="1771"/>
                </a:lnTo>
                <a:lnTo>
                  <a:pt x="1188" y="1811"/>
                </a:lnTo>
                <a:lnTo>
                  <a:pt x="1176" y="1827"/>
                </a:lnTo>
                <a:lnTo>
                  <a:pt x="1171" y="1842"/>
                </a:lnTo>
                <a:lnTo>
                  <a:pt x="1179" y="1884"/>
                </a:lnTo>
                <a:lnTo>
                  <a:pt x="1184" y="1906"/>
                </a:lnTo>
                <a:lnTo>
                  <a:pt x="1189" y="1928"/>
                </a:lnTo>
                <a:lnTo>
                  <a:pt x="1188" y="1961"/>
                </a:lnTo>
                <a:lnTo>
                  <a:pt x="1181" y="1983"/>
                </a:lnTo>
                <a:lnTo>
                  <a:pt x="1173" y="1992"/>
                </a:lnTo>
                <a:lnTo>
                  <a:pt x="1168" y="2027"/>
                </a:lnTo>
                <a:lnTo>
                  <a:pt x="1157" y="2040"/>
                </a:lnTo>
                <a:lnTo>
                  <a:pt x="1171" y="2066"/>
                </a:lnTo>
                <a:lnTo>
                  <a:pt x="1168" y="2087"/>
                </a:lnTo>
                <a:lnTo>
                  <a:pt x="1155" y="2135"/>
                </a:lnTo>
                <a:lnTo>
                  <a:pt x="1137" y="2150"/>
                </a:lnTo>
                <a:lnTo>
                  <a:pt x="1132" y="2177"/>
                </a:lnTo>
                <a:lnTo>
                  <a:pt x="1131" y="2241"/>
                </a:lnTo>
                <a:lnTo>
                  <a:pt x="1122" y="2254"/>
                </a:lnTo>
                <a:lnTo>
                  <a:pt x="1100" y="2256"/>
                </a:lnTo>
                <a:lnTo>
                  <a:pt x="1078" y="2290"/>
                </a:lnTo>
                <a:lnTo>
                  <a:pt x="1068" y="2338"/>
                </a:lnTo>
                <a:lnTo>
                  <a:pt x="1054" y="2370"/>
                </a:lnTo>
                <a:lnTo>
                  <a:pt x="1043" y="2378"/>
                </a:lnTo>
                <a:lnTo>
                  <a:pt x="1035" y="2392"/>
                </a:lnTo>
                <a:lnTo>
                  <a:pt x="1018" y="2395"/>
                </a:lnTo>
                <a:lnTo>
                  <a:pt x="1009" y="2431"/>
                </a:lnTo>
                <a:lnTo>
                  <a:pt x="990" y="2437"/>
                </a:lnTo>
                <a:lnTo>
                  <a:pt x="950" y="2472"/>
                </a:lnTo>
                <a:lnTo>
                  <a:pt x="940" y="2516"/>
                </a:lnTo>
                <a:lnTo>
                  <a:pt x="905" y="2545"/>
                </a:lnTo>
                <a:lnTo>
                  <a:pt x="887" y="2579"/>
                </a:lnTo>
                <a:lnTo>
                  <a:pt x="867" y="2591"/>
                </a:lnTo>
                <a:lnTo>
                  <a:pt x="817" y="2673"/>
                </a:lnTo>
                <a:lnTo>
                  <a:pt x="788" y="2688"/>
                </a:lnTo>
                <a:lnTo>
                  <a:pt x="763" y="2727"/>
                </a:lnTo>
                <a:lnTo>
                  <a:pt x="762" y="2788"/>
                </a:lnTo>
                <a:lnTo>
                  <a:pt x="762" y="2802"/>
                </a:lnTo>
                <a:lnTo>
                  <a:pt x="734" y="2805"/>
                </a:lnTo>
                <a:lnTo>
                  <a:pt x="722" y="2807"/>
                </a:lnTo>
                <a:lnTo>
                  <a:pt x="711" y="2827"/>
                </a:lnTo>
                <a:lnTo>
                  <a:pt x="703" y="2835"/>
                </a:lnTo>
                <a:lnTo>
                  <a:pt x="694" y="2871"/>
                </a:lnTo>
                <a:lnTo>
                  <a:pt x="693" y="2893"/>
                </a:lnTo>
                <a:lnTo>
                  <a:pt x="683" y="2933"/>
                </a:lnTo>
                <a:lnTo>
                  <a:pt x="663" y="2932"/>
                </a:lnTo>
                <a:lnTo>
                  <a:pt x="645" y="2940"/>
                </a:lnTo>
                <a:lnTo>
                  <a:pt x="626" y="2961"/>
                </a:lnTo>
                <a:lnTo>
                  <a:pt x="616" y="2973"/>
                </a:lnTo>
                <a:lnTo>
                  <a:pt x="621" y="2993"/>
                </a:lnTo>
                <a:lnTo>
                  <a:pt x="604" y="3043"/>
                </a:lnTo>
                <a:lnTo>
                  <a:pt x="557" y="3092"/>
                </a:lnTo>
                <a:lnTo>
                  <a:pt x="536" y="3093"/>
                </a:lnTo>
                <a:lnTo>
                  <a:pt x="515" y="3109"/>
                </a:lnTo>
                <a:lnTo>
                  <a:pt x="491" y="3100"/>
                </a:lnTo>
                <a:lnTo>
                  <a:pt x="480" y="3090"/>
                </a:lnTo>
                <a:lnTo>
                  <a:pt x="463" y="3080"/>
                </a:lnTo>
                <a:lnTo>
                  <a:pt x="456" y="3064"/>
                </a:lnTo>
                <a:lnTo>
                  <a:pt x="432" y="3056"/>
                </a:lnTo>
                <a:lnTo>
                  <a:pt x="428" y="3065"/>
                </a:lnTo>
                <a:lnTo>
                  <a:pt x="414" y="3075"/>
                </a:lnTo>
                <a:lnTo>
                  <a:pt x="409" y="3058"/>
                </a:lnTo>
                <a:lnTo>
                  <a:pt x="399" y="3061"/>
                </a:lnTo>
                <a:lnTo>
                  <a:pt x="371" y="3053"/>
                </a:lnTo>
                <a:lnTo>
                  <a:pt x="387" y="3009"/>
                </a:lnTo>
                <a:lnTo>
                  <a:pt x="460" y="2948"/>
                </a:lnTo>
                <a:lnTo>
                  <a:pt x="491" y="2886"/>
                </a:lnTo>
                <a:lnTo>
                  <a:pt x="491" y="2817"/>
                </a:lnTo>
                <a:lnTo>
                  <a:pt x="479" y="2801"/>
                </a:lnTo>
                <a:lnTo>
                  <a:pt x="464" y="2798"/>
                </a:lnTo>
                <a:lnTo>
                  <a:pt x="460" y="2780"/>
                </a:lnTo>
                <a:lnTo>
                  <a:pt x="486" y="2764"/>
                </a:lnTo>
                <a:lnTo>
                  <a:pt x="509" y="2758"/>
                </a:lnTo>
                <a:lnTo>
                  <a:pt x="525" y="2738"/>
                </a:lnTo>
                <a:lnTo>
                  <a:pt x="551" y="2727"/>
                </a:lnTo>
                <a:lnTo>
                  <a:pt x="580" y="2692"/>
                </a:lnTo>
                <a:lnTo>
                  <a:pt x="652" y="2608"/>
                </a:lnTo>
                <a:lnTo>
                  <a:pt x="739" y="2503"/>
                </a:lnTo>
                <a:lnTo>
                  <a:pt x="742" y="2457"/>
                </a:lnTo>
                <a:lnTo>
                  <a:pt x="740" y="2448"/>
                </a:lnTo>
                <a:lnTo>
                  <a:pt x="725" y="2419"/>
                </a:lnTo>
                <a:lnTo>
                  <a:pt x="715" y="2388"/>
                </a:lnTo>
                <a:lnTo>
                  <a:pt x="703" y="2353"/>
                </a:lnTo>
                <a:lnTo>
                  <a:pt x="717" y="2306"/>
                </a:lnTo>
                <a:lnTo>
                  <a:pt x="718" y="2285"/>
                </a:lnTo>
                <a:lnTo>
                  <a:pt x="743" y="2232"/>
                </a:lnTo>
                <a:lnTo>
                  <a:pt x="747" y="2206"/>
                </a:lnTo>
                <a:lnTo>
                  <a:pt x="775" y="2159"/>
                </a:lnTo>
                <a:lnTo>
                  <a:pt x="802" y="2147"/>
                </a:lnTo>
                <a:lnTo>
                  <a:pt x="810" y="2127"/>
                </a:lnTo>
                <a:lnTo>
                  <a:pt x="851" y="2086"/>
                </a:lnTo>
                <a:lnTo>
                  <a:pt x="891" y="2041"/>
                </a:lnTo>
                <a:lnTo>
                  <a:pt x="898" y="2014"/>
                </a:lnTo>
                <a:lnTo>
                  <a:pt x="910" y="1986"/>
                </a:lnTo>
                <a:lnTo>
                  <a:pt x="916" y="1934"/>
                </a:lnTo>
                <a:lnTo>
                  <a:pt x="916" y="1903"/>
                </a:lnTo>
                <a:lnTo>
                  <a:pt x="906" y="1873"/>
                </a:lnTo>
                <a:lnTo>
                  <a:pt x="908" y="1805"/>
                </a:lnTo>
                <a:lnTo>
                  <a:pt x="922" y="1748"/>
                </a:lnTo>
                <a:lnTo>
                  <a:pt x="906" y="1723"/>
                </a:lnTo>
                <a:lnTo>
                  <a:pt x="863" y="1705"/>
                </a:lnTo>
                <a:lnTo>
                  <a:pt x="833" y="1657"/>
                </a:lnTo>
                <a:lnTo>
                  <a:pt x="811" y="1643"/>
                </a:lnTo>
                <a:lnTo>
                  <a:pt x="794" y="1616"/>
                </a:lnTo>
                <a:lnTo>
                  <a:pt x="783" y="1527"/>
                </a:lnTo>
                <a:lnTo>
                  <a:pt x="786" y="1477"/>
                </a:lnTo>
                <a:lnTo>
                  <a:pt x="796" y="1406"/>
                </a:lnTo>
                <a:lnTo>
                  <a:pt x="810" y="1342"/>
                </a:lnTo>
                <a:lnTo>
                  <a:pt x="815" y="1312"/>
                </a:lnTo>
                <a:lnTo>
                  <a:pt x="815" y="1276"/>
                </a:lnTo>
                <a:lnTo>
                  <a:pt x="755" y="1251"/>
                </a:lnTo>
                <a:lnTo>
                  <a:pt x="714" y="1229"/>
                </a:lnTo>
                <a:lnTo>
                  <a:pt x="695" y="1201"/>
                </a:lnTo>
                <a:lnTo>
                  <a:pt x="675" y="1194"/>
                </a:lnTo>
                <a:lnTo>
                  <a:pt x="675" y="1175"/>
                </a:lnTo>
                <a:lnTo>
                  <a:pt x="613" y="1166"/>
                </a:lnTo>
                <a:lnTo>
                  <a:pt x="575" y="1081"/>
                </a:lnTo>
                <a:lnTo>
                  <a:pt x="565" y="1066"/>
                </a:lnTo>
                <a:lnTo>
                  <a:pt x="549" y="1044"/>
                </a:lnTo>
                <a:lnTo>
                  <a:pt x="539" y="1027"/>
                </a:lnTo>
                <a:lnTo>
                  <a:pt x="515" y="1012"/>
                </a:lnTo>
                <a:lnTo>
                  <a:pt x="501" y="1040"/>
                </a:lnTo>
                <a:lnTo>
                  <a:pt x="459" y="1118"/>
                </a:lnTo>
                <a:lnTo>
                  <a:pt x="435" y="1157"/>
                </a:lnTo>
                <a:lnTo>
                  <a:pt x="383" y="1223"/>
                </a:lnTo>
                <a:lnTo>
                  <a:pt x="367" y="1232"/>
                </a:lnTo>
                <a:lnTo>
                  <a:pt x="349" y="1231"/>
                </a:lnTo>
                <a:lnTo>
                  <a:pt x="337" y="1240"/>
                </a:lnTo>
                <a:lnTo>
                  <a:pt x="312" y="1220"/>
                </a:lnTo>
                <a:lnTo>
                  <a:pt x="288" y="1206"/>
                </a:lnTo>
                <a:lnTo>
                  <a:pt x="257" y="1168"/>
                </a:lnTo>
                <a:lnTo>
                  <a:pt x="220" y="1135"/>
                </a:lnTo>
                <a:lnTo>
                  <a:pt x="188" y="1132"/>
                </a:lnTo>
                <a:lnTo>
                  <a:pt x="160" y="1153"/>
                </a:lnTo>
                <a:lnTo>
                  <a:pt x="160" y="1168"/>
                </a:lnTo>
                <a:lnTo>
                  <a:pt x="144" y="1203"/>
                </a:lnTo>
                <a:lnTo>
                  <a:pt x="114" y="1231"/>
                </a:lnTo>
                <a:lnTo>
                  <a:pt x="100" y="1220"/>
                </a:lnTo>
                <a:lnTo>
                  <a:pt x="78" y="1126"/>
                </a:lnTo>
                <a:lnTo>
                  <a:pt x="53" y="1072"/>
                </a:lnTo>
                <a:lnTo>
                  <a:pt x="41" y="1005"/>
                </a:lnTo>
                <a:lnTo>
                  <a:pt x="46" y="843"/>
                </a:lnTo>
                <a:lnTo>
                  <a:pt x="50" y="718"/>
                </a:lnTo>
                <a:lnTo>
                  <a:pt x="26" y="560"/>
                </a:lnTo>
                <a:lnTo>
                  <a:pt x="6" y="533"/>
                </a:lnTo>
                <a:lnTo>
                  <a:pt x="0" y="499"/>
                </a:lnTo>
                <a:lnTo>
                  <a:pt x="0" y="457"/>
                </a:lnTo>
                <a:lnTo>
                  <a:pt x="33" y="397"/>
                </a:lnTo>
                <a:lnTo>
                  <a:pt x="70" y="364"/>
                </a:lnTo>
                <a:lnTo>
                  <a:pt x="100" y="360"/>
                </a:lnTo>
                <a:lnTo>
                  <a:pt x="164" y="332"/>
                </a:lnTo>
                <a:lnTo>
                  <a:pt x="249" y="220"/>
                </a:lnTo>
                <a:lnTo>
                  <a:pt x="341" y="128"/>
                </a:lnTo>
                <a:lnTo>
                  <a:pt x="367" y="117"/>
                </a:lnTo>
                <a:lnTo>
                  <a:pt x="390" y="75"/>
                </a:lnTo>
                <a:lnTo>
                  <a:pt x="407" y="48"/>
                </a:lnTo>
                <a:lnTo>
                  <a:pt x="405" y="23"/>
                </a:lnTo>
                <a:lnTo>
                  <a:pt x="406" y="0"/>
                </a:lnTo>
                <a:lnTo>
                  <a:pt x="406" y="0"/>
                </a:lnTo>
                <a:close/>
              </a:path>
            </a:pathLst>
          </a:custGeom>
          <a:solidFill>
            <a:srgbClr val="FF99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065" name="Freeform 17"/>
          <p:cNvSpPr>
            <a:spLocks/>
          </p:cNvSpPr>
          <p:nvPr/>
        </p:nvSpPr>
        <p:spPr bwMode="auto">
          <a:xfrm>
            <a:off x="5795963" y="3336925"/>
            <a:ext cx="554037" cy="1498600"/>
          </a:xfrm>
          <a:custGeom>
            <a:avLst/>
            <a:gdLst>
              <a:gd name="T0" fmla="*/ 865 w 1189"/>
              <a:gd name="T1" fmla="*/ 88 h 3109"/>
              <a:gd name="T2" fmla="*/ 857 w 1189"/>
              <a:gd name="T3" fmla="*/ 166 h 3109"/>
              <a:gd name="T4" fmla="*/ 787 w 1189"/>
              <a:gd name="T5" fmla="*/ 228 h 3109"/>
              <a:gd name="T6" fmla="*/ 738 w 1189"/>
              <a:gd name="T7" fmla="*/ 313 h 3109"/>
              <a:gd name="T8" fmla="*/ 662 w 1189"/>
              <a:gd name="T9" fmla="*/ 355 h 3109"/>
              <a:gd name="T10" fmla="*/ 645 w 1189"/>
              <a:gd name="T11" fmla="*/ 464 h 3109"/>
              <a:gd name="T12" fmla="*/ 621 w 1189"/>
              <a:gd name="T13" fmla="*/ 546 h 3109"/>
              <a:gd name="T14" fmla="*/ 618 w 1189"/>
              <a:gd name="T15" fmla="*/ 673 h 3109"/>
              <a:gd name="T16" fmla="*/ 605 w 1189"/>
              <a:gd name="T17" fmla="*/ 778 h 3109"/>
              <a:gd name="T18" fmla="*/ 622 w 1189"/>
              <a:gd name="T19" fmla="*/ 862 h 3109"/>
              <a:gd name="T20" fmla="*/ 691 w 1189"/>
              <a:gd name="T21" fmla="*/ 890 h 3109"/>
              <a:gd name="T22" fmla="*/ 652 w 1189"/>
              <a:gd name="T23" fmla="*/ 800 h 3109"/>
              <a:gd name="T24" fmla="*/ 747 w 1189"/>
              <a:gd name="T25" fmla="*/ 859 h 3109"/>
              <a:gd name="T26" fmla="*/ 778 w 1189"/>
              <a:gd name="T27" fmla="*/ 878 h 3109"/>
              <a:gd name="T28" fmla="*/ 791 w 1189"/>
              <a:gd name="T29" fmla="*/ 925 h 3109"/>
              <a:gd name="T30" fmla="*/ 852 w 1189"/>
              <a:gd name="T31" fmla="*/ 985 h 3109"/>
              <a:gd name="T32" fmla="*/ 917 w 1189"/>
              <a:gd name="T33" fmla="*/ 1040 h 3109"/>
              <a:gd name="T34" fmla="*/ 978 w 1189"/>
              <a:gd name="T35" fmla="*/ 1081 h 3109"/>
              <a:gd name="T36" fmla="*/ 990 w 1189"/>
              <a:gd name="T37" fmla="*/ 1109 h 3109"/>
              <a:gd name="T38" fmla="*/ 982 w 1189"/>
              <a:gd name="T39" fmla="*/ 1179 h 3109"/>
              <a:gd name="T40" fmla="*/ 1025 w 1189"/>
              <a:gd name="T41" fmla="*/ 1322 h 3109"/>
              <a:gd name="T42" fmla="*/ 1112 w 1189"/>
              <a:gd name="T43" fmla="*/ 1541 h 3109"/>
              <a:gd name="T44" fmla="*/ 1152 w 1189"/>
              <a:gd name="T45" fmla="*/ 1661 h 3109"/>
              <a:gd name="T46" fmla="*/ 1188 w 1189"/>
              <a:gd name="T47" fmla="*/ 1771 h 3109"/>
              <a:gd name="T48" fmla="*/ 1179 w 1189"/>
              <a:gd name="T49" fmla="*/ 1884 h 3109"/>
              <a:gd name="T50" fmla="*/ 1181 w 1189"/>
              <a:gd name="T51" fmla="*/ 1983 h 3109"/>
              <a:gd name="T52" fmla="*/ 1171 w 1189"/>
              <a:gd name="T53" fmla="*/ 2066 h 3109"/>
              <a:gd name="T54" fmla="*/ 1132 w 1189"/>
              <a:gd name="T55" fmla="*/ 2177 h 3109"/>
              <a:gd name="T56" fmla="*/ 1078 w 1189"/>
              <a:gd name="T57" fmla="*/ 2290 h 3109"/>
              <a:gd name="T58" fmla="*/ 1035 w 1189"/>
              <a:gd name="T59" fmla="*/ 2392 h 3109"/>
              <a:gd name="T60" fmla="*/ 950 w 1189"/>
              <a:gd name="T61" fmla="*/ 2472 h 3109"/>
              <a:gd name="T62" fmla="*/ 867 w 1189"/>
              <a:gd name="T63" fmla="*/ 2591 h 3109"/>
              <a:gd name="T64" fmla="*/ 762 w 1189"/>
              <a:gd name="T65" fmla="*/ 2788 h 3109"/>
              <a:gd name="T66" fmla="*/ 711 w 1189"/>
              <a:gd name="T67" fmla="*/ 2827 h 3109"/>
              <a:gd name="T68" fmla="*/ 683 w 1189"/>
              <a:gd name="T69" fmla="*/ 2933 h 3109"/>
              <a:gd name="T70" fmla="*/ 616 w 1189"/>
              <a:gd name="T71" fmla="*/ 2973 h 3109"/>
              <a:gd name="T72" fmla="*/ 536 w 1189"/>
              <a:gd name="T73" fmla="*/ 3093 h 3109"/>
              <a:gd name="T74" fmla="*/ 463 w 1189"/>
              <a:gd name="T75" fmla="*/ 3080 h 3109"/>
              <a:gd name="T76" fmla="*/ 414 w 1189"/>
              <a:gd name="T77" fmla="*/ 3075 h 3109"/>
              <a:gd name="T78" fmla="*/ 387 w 1189"/>
              <a:gd name="T79" fmla="*/ 3009 h 3109"/>
              <a:gd name="T80" fmla="*/ 479 w 1189"/>
              <a:gd name="T81" fmla="*/ 2801 h 3109"/>
              <a:gd name="T82" fmla="*/ 509 w 1189"/>
              <a:gd name="T83" fmla="*/ 2758 h 3109"/>
              <a:gd name="T84" fmla="*/ 652 w 1189"/>
              <a:gd name="T85" fmla="*/ 2608 h 3109"/>
              <a:gd name="T86" fmla="*/ 725 w 1189"/>
              <a:gd name="T87" fmla="*/ 2419 h 3109"/>
              <a:gd name="T88" fmla="*/ 718 w 1189"/>
              <a:gd name="T89" fmla="*/ 2285 h 3109"/>
              <a:gd name="T90" fmla="*/ 802 w 1189"/>
              <a:gd name="T91" fmla="*/ 2147 h 3109"/>
              <a:gd name="T92" fmla="*/ 898 w 1189"/>
              <a:gd name="T93" fmla="*/ 2014 h 3109"/>
              <a:gd name="T94" fmla="*/ 906 w 1189"/>
              <a:gd name="T95" fmla="*/ 1873 h 3109"/>
              <a:gd name="T96" fmla="*/ 863 w 1189"/>
              <a:gd name="T97" fmla="*/ 1705 h 3109"/>
              <a:gd name="T98" fmla="*/ 783 w 1189"/>
              <a:gd name="T99" fmla="*/ 1527 h 3109"/>
              <a:gd name="T100" fmla="*/ 815 w 1189"/>
              <a:gd name="T101" fmla="*/ 1312 h 3109"/>
              <a:gd name="T102" fmla="*/ 695 w 1189"/>
              <a:gd name="T103" fmla="*/ 1201 h 3109"/>
              <a:gd name="T104" fmla="*/ 575 w 1189"/>
              <a:gd name="T105" fmla="*/ 1081 h 3109"/>
              <a:gd name="T106" fmla="*/ 515 w 1189"/>
              <a:gd name="T107" fmla="*/ 1012 h 3109"/>
              <a:gd name="T108" fmla="*/ 383 w 1189"/>
              <a:gd name="T109" fmla="*/ 1223 h 3109"/>
              <a:gd name="T110" fmla="*/ 312 w 1189"/>
              <a:gd name="T111" fmla="*/ 1220 h 3109"/>
              <a:gd name="T112" fmla="*/ 188 w 1189"/>
              <a:gd name="T113" fmla="*/ 1132 h 3109"/>
              <a:gd name="T114" fmla="*/ 114 w 1189"/>
              <a:gd name="T115" fmla="*/ 1231 h 3109"/>
              <a:gd name="T116" fmla="*/ 41 w 1189"/>
              <a:gd name="T117" fmla="*/ 1005 h 3109"/>
              <a:gd name="T118" fmla="*/ 6 w 1189"/>
              <a:gd name="T119" fmla="*/ 533 h 3109"/>
              <a:gd name="T120" fmla="*/ 70 w 1189"/>
              <a:gd name="T121" fmla="*/ 364 h 3109"/>
              <a:gd name="T122" fmla="*/ 341 w 1189"/>
              <a:gd name="T123" fmla="*/ 128 h 3109"/>
              <a:gd name="T124" fmla="*/ 405 w 1189"/>
              <a:gd name="T125" fmla="*/ 23 h 3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189" h="3109">
                <a:moveTo>
                  <a:pt x="406" y="0"/>
                </a:moveTo>
                <a:lnTo>
                  <a:pt x="860" y="0"/>
                </a:lnTo>
                <a:lnTo>
                  <a:pt x="860" y="65"/>
                </a:lnTo>
                <a:lnTo>
                  <a:pt x="865" y="88"/>
                </a:lnTo>
                <a:lnTo>
                  <a:pt x="859" y="103"/>
                </a:lnTo>
                <a:lnTo>
                  <a:pt x="863" y="119"/>
                </a:lnTo>
                <a:lnTo>
                  <a:pt x="861" y="145"/>
                </a:lnTo>
                <a:lnTo>
                  <a:pt x="857" y="166"/>
                </a:lnTo>
                <a:lnTo>
                  <a:pt x="825" y="184"/>
                </a:lnTo>
                <a:lnTo>
                  <a:pt x="811" y="189"/>
                </a:lnTo>
                <a:lnTo>
                  <a:pt x="802" y="207"/>
                </a:lnTo>
                <a:lnTo>
                  <a:pt x="787" y="228"/>
                </a:lnTo>
                <a:lnTo>
                  <a:pt x="775" y="269"/>
                </a:lnTo>
                <a:lnTo>
                  <a:pt x="762" y="276"/>
                </a:lnTo>
                <a:lnTo>
                  <a:pt x="750" y="298"/>
                </a:lnTo>
                <a:lnTo>
                  <a:pt x="738" y="313"/>
                </a:lnTo>
                <a:lnTo>
                  <a:pt x="722" y="322"/>
                </a:lnTo>
                <a:lnTo>
                  <a:pt x="698" y="352"/>
                </a:lnTo>
                <a:lnTo>
                  <a:pt x="685" y="357"/>
                </a:lnTo>
                <a:lnTo>
                  <a:pt x="662" y="355"/>
                </a:lnTo>
                <a:lnTo>
                  <a:pt x="637" y="376"/>
                </a:lnTo>
                <a:lnTo>
                  <a:pt x="628" y="408"/>
                </a:lnTo>
                <a:lnTo>
                  <a:pt x="653" y="446"/>
                </a:lnTo>
                <a:lnTo>
                  <a:pt x="645" y="464"/>
                </a:lnTo>
                <a:lnTo>
                  <a:pt x="656" y="480"/>
                </a:lnTo>
                <a:lnTo>
                  <a:pt x="654" y="507"/>
                </a:lnTo>
                <a:lnTo>
                  <a:pt x="642" y="535"/>
                </a:lnTo>
                <a:lnTo>
                  <a:pt x="621" y="546"/>
                </a:lnTo>
                <a:lnTo>
                  <a:pt x="605" y="580"/>
                </a:lnTo>
                <a:lnTo>
                  <a:pt x="602" y="615"/>
                </a:lnTo>
                <a:lnTo>
                  <a:pt x="610" y="652"/>
                </a:lnTo>
                <a:lnTo>
                  <a:pt x="618" y="673"/>
                </a:lnTo>
                <a:lnTo>
                  <a:pt x="614" y="702"/>
                </a:lnTo>
                <a:lnTo>
                  <a:pt x="608" y="730"/>
                </a:lnTo>
                <a:lnTo>
                  <a:pt x="596" y="739"/>
                </a:lnTo>
                <a:lnTo>
                  <a:pt x="605" y="778"/>
                </a:lnTo>
                <a:lnTo>
                  <a:pt x="598" y="814"/>
                </a:lnTo>
                <a:lnTo>
                  <a:pt x="594" y="836"/>
                </a:lnTo>
                <a:lnTo>
                  <a:pt x="605" y="852"/>
                </a:lnTo>
                <a:lnTo>
                  <a:pt x="622" y="862"/>
                </a:lnTo>
                <a:lnTo>
                  <a:pt x="648" y="877"/>
                </a:lnTo>
                <a:lnTo>
                  <a:pt x="648" y="897"/>
                </a:lnTo>
                <a:lnTo>
                  <a:pt x="687" y="902"/>
                </a:lnTo>
                <a:lnTo>
                  <a:pt x="691" y="890"/>
                </a:lnTo>
                <a:lnTo>
                  <a:pt x="702" y="878"/>
                </a:lnTo>
                <a:lnTo>
                  <a:pt x="709" y="859"/>
                </a:lnTo>
                <a:lnTo>
                  <a:pt x="653" y="817"/>
                </a:lnTo>
                <a:lnTo>
                  <a:pt x="652" y="800"/>
                </a:lnTo>
                <a:lnTo>
                  <a:pt x="658" y="789"/>
                </a:lnTo>
                <a:lnTo>
                  <a:pt x="709" y="836"/>
                </a:lnTo>
                <a:lnTo>
                  <a:pt x="718" y="833"/>
                </a:lnTo>
                <a:lnTo>
                  <a:pt x="747" y="859"/>
                </a:lnTo>
                <a:lnTo>
                  <a:pt x="755" y="858"/>
                </a:lnTo>
                <a:lnTo>
                  <a:pt x="770" y="877"/>
                </a:lnTo>
                <a:lnTo>
                  <a:pt x="759" y="889"/>
                </a:lnTo>
                <a:lnTo>
                  <a:pt x="778" y="878"/>
                </a:lnTo>
                <a:lnTo>
                  <a:pt x="783" y="889"/>
                </a:lnTo>
                <a:lnTo>
                  <a:pt x="790" y="899"/>
                </a:lnTo>
                <a:lnTo>
                  <a:pt x="787" y="913"/>
                </a:lnTo>
                <a:lnTo>
                  <a:pt x="791" y="925"/>
                </a:lnTo>
                <a:lnTo>
                  <a:pt x="804" y="941"/>
                </a:lnTo>
                <a:lnTo>
                  <a:pt x="819" y="955"/>
                </a:lnTo>
                <a:lnTo>
                  <a:pt x="836" y="960"/>
                </a:lnTo>
                <a:lnTo>
                  <a:pt x="852" y="985"/>
                </a:lnTo>
                <a:lnTo>
                  <a:pt x="867" y="1052"/>
                </a:lnTo>
                <a:lnTo>
                  <a:pt x="889" y="1044"/>
                </a:lnTo>
                <a:lnTo>
                  <a:pt x="902" y="1044"/>
                </a:lnTo>
                <a:lnTo>
                  <a:pt x="917" y="1040"/>
                </a:lnTo>
                <a:lnTo>
                  <a:pt x="930" y="1052"/>
                </a:lnTo>
                <a:lnTo>
                  <a:pt x="950" y="1052"/>
                </a:lnTo>
                <a:lnTo>
                  <a:pt x="979" y="1069"/>
                </a:lnTo>
                <a:lnTo>
                  <a:pt x="978" y="1081"/>
                </a:lnTo>
                <a:lnTo>
                  <a:pt x="965" y="1125"/>
                </a:lnTo>
                <a:lnTo>
                  <a:pt x="970" y="1132"/>
                </a:lnTo>
                <a:lnTo>
                  <a:pt x="982" y="1124"/>
                </a:lnTo>
                <a:lnTo>
                  <a:pt x="990" y="1109"/>
                </a:lnTo>
                <a:lnTo>
                  <a:pt x="994" y="1093"/>
                </a:lnTo>
                <a:lnTo>
                  <a:pt x="1005" y="1116"/>
                </a:lnTo>
                <a:lnTo>
                  <a:pt x="994" y="1150"/>
                </a:lnTo>
                <a:lnTo>
                  <a:pt x="982" y="1179"/>
                </a:lnTo>
                <a:lnTo>
                  <a:pt x="986" y="1232"/>
                </a:lnTo>
                <a:lnTo>
                  <a:pt x="1001" y="1259"/>
                </a:lnTo>
                <a:lnTo>
                  <a:pt x="997" y="1275"/>
                </a:lnTo>
                <a:lnTo>
                  <a:pt x="1025" y="1322"/>
                </a:lnTo>
                <a:lnTo>
                  <a:pt x="1046" y="1389"/>
                </a:lnTo>
                <a:lnTo>
                  <a:pt x="1074" y="1444"/>
                </a:lnTo>
                <a:lnTo>
                  <a:pt x="1076" y="1469"/>
                </a:lnTo>
                <a:lnTo>
                  <a:pt x="1112" y="1541"/>
                </a:lnTo>
                <a:lnTo>
                  <a:pt x="1118" y="1569"/>
                </a:lnTo>
                <a:lnTo>
                  <a:pt x="1124" y="1589"/>
                </a:lnTo>
                <a:lnTo>
                  <a:pt x="1126" y="1616"/>
                </a:lnTo>
                <a:lnTo>
                  <a:pt x="1152" y="1661"/>
                </a:lnTo>
                <a:lnTo>
                  <a:pt x="1169" y="1679"/>
                </a:lnTo>
                <a:lnTo>
                  <a:pt x="1173" y="1715"/>
                </a:lnTo>
                <a:lnTo>
                  <a:pt x="1181" y="1749"/>
                </a:lnTo>
                <a:lnTo>
                  <a:pt x="1188" y="1771"/>
                </a:lnTo>
                <a:lnTo>
                  <a:pt x="1188" y="1811"/>
                </a:lnTo>
                <a:lnTo>
                  <a:pt x="1176" y="1827"/>
                </a:lnTo>
                <a:lnTo>
                  <a:pt x="1171" y="1842"/>
                </a:lnTo>
                <a:lnTo>
                  <a:pt x="1179" y="1884"/>
                </a:lnTo>
                <a:lnTo>
                  <a:pt x="1184" y="1906"/>
                </a:lnTo>
                <a:lnTo>
                  <a:pt x="1189" y="1928"/>
                </a:lnTo>
                <a:lnTo>
                  <a:pt x="1188" y="1961"/>
                </a:lnTo>
                <a:lnTo>
                  <a:pt x="1181" y="1983"/>
                </a:lnTo>
                <a:lnTo>
                  <a:pt x="1173" y="1992"/>
                </a:lnTo>
                <a:lnTo>
                  <a:pt x="1168" y="2027"/>
                </a:lnTo>
                <a:lnTo>
                  <a:pt x="1157" y="2040"/>
                </a:lnTo>
                <a:lnTo>
                  <a:pt x="1171" y="2066"/>
                </a:lnTo>
                <a:lnTo>
                  <a:pt x="1168" y="2087"/>
                </a:lnTo>
                <a:lnTo>
                  <a:pt x="1155" y="2135"/>
                </a:lnTo>
                <a:lnTo>
                  <a:pt x="1137" y="2150"/>
                </a:lnTo>
                <a:lnTo>
                  <a:pt x="1132" y="2177"/>
                </a:lnTo>
                <a:lnTo>
                  <a:pt x="1131" y="2241"/>
                </a:lnTo>
                <a:lnTo>
                  <a:pt x="1122" y="2254"/>
                </a:lnTo>
                <a:lnTo>
                  <a:pt x="1100" y="2256"/>
                </a:lnTo>
                <a:lnTo>
                  <a:pt x="1078" y="2290"/>
                </a:lnTo>
                <a:lnTo>
                  <a:pt x="1068" y="2338"/>
                </a:lnTo>
                <a:lnTo>
                  <a:pt x="1054" y="2370"/>
                </a:lnTo>
                <a:lnTo>
                  <a:pt x="1043" y="2378"/>
                </a:lnTo>
                <a:lnTo>
                  <a:pt x="1035" y="2392"/>
                </a:lnTo>
                <a:lnTo>
                  <a:pt x="1018" y="2395"/>
                </a:lnTo>
                <a:lnTo>
                  <a:pt x="1009" y="2431"/>
                </a:lnTo>
                <a:lnTo>
                  <a:pt x="990" y="2437"/>
                </a:lnTo>
                <a:lnTo>
                  <a:pt x="950" y="2472"/>
                </a:lnTo>
                <a:lnTo>
                  <a:pt x="940" y="2516"/>
                </a:lnTo>
                <a:lnTo>
                  <a:pt x="905" y="2545"/>
                </a:lnTo>
                <a:lnTo>
                  <a:pt x="887" y="2579"/>
                </a:lnTo>
                <a:lnTo>
                  <a:pt x="867" y="2591"/>
                </a:lnTo>
                <a:lnTo>
                  <a:pt x="817" y="2673"/>
                </a:lnTo>
                <a:lnTo>
                  <a:pt x="788" y="2688"/>
                </a:lnTo>
                <a:lnTo>
                  <a:pt x="763" y="2727"/>
                </a:lnTo>
                <a:lnTo>
                  <a:pt x="762" y="2788"/>
                </a:lnTo>
                <a:lnTo>
                  <a:pt x="762" y="2802"/>
                </a:lnTo>
                <a:lnTo>
                  <a:pt x="734" y="2805"/>
                </a:lnTo>
                <a:lnTo>
                  <a:pt x="722" y="2807"/>
                </a:lnTo>
                <a:lnTo>
                  <a:pt x="711" y="2827"/>
                </a:lnTo>
                <a:lnTo>
                  <a:pt x="703" y="2835"/>
                </a:lnTo>
                <a:lnTo>
                  <a:pt x="694" y="2871"/>
                </a:lnTo>
                <a:lnTo>
                  <a:pt x="693" y="2893"/>
                </a:lnTo>
                <a:lnTo>
                  <a:pt x="683" y="2933"/>
                </a:lnTo>
                <a:lnTo>
                  <a:pt x="663" y="2932"/>
                </a:lnTo>
                <a:lnTo>
                  <a:pt x="645" y="2940"/>
                </a:lnTo>
                <a:lnTo>
                  <a:pt x="626" y="2961"/>
                </a:lnTo>
                <a:lnTo>
                  <a:pt x="616" y="2973"/>
                </a:lnTo>
                <a:lnTo>
                  <a:pt x="621" y="2993"/>
                </a:lnTo>
                <a:lnTo>
                  <a:pt x="604" y="3043"/>
                </a:lnTo>
                <a:lnTo>
                  <a:pt x="557" y="3092"/>
                </a:lnTo>
                <a:lnTo>
                  <a:pt x="536" y="3093"/>
                </a:lnTo>
                <a:lnTo>
                  <a:pt x="515" y="3109"/>
                </a:lnTo>
                <a:lnTo>
                  <a:pt x="491" y="3100"/>
                </a:lnTo>
                <a:lnTo>
                  <a:pt x="480" y="3090"/>
                </a:lnTo>
                <a:lnTo>
                  <a:pt x="463" y="3080"/>
                </a:lnTo>
                <a:lnTo>
                  <a:pt x="456" y="3064"/>
                </a:lnTo>
                <a:lnTo>
                  <a:pt x="432" y="3056"/>
                </a:lnTo>
                <a:lnTo>
                  <a:pt x="428" y="3065"/>
                </a:lnTo>
                <a:lnTo>
                  <a:pt x="414" y="3075"/>
                </a:lnTo>
                <a:lnTo>
                  <a:pt x="409" y="3058"/>
                </a:lnTo>
                <a:lnTo>
                  <a:pt x="399" y="3061"/>
                </a:lnTo>
                <a:lnTo>
                  <a:pt x="371" y="3053"/>
                </a:lnTo>
                <a:lnTo>
                  <a:pt x="387" y="3009"/>
                </a:lnTo>
                <a:lnTo>
                  <a:pt x="460" y="2948"/>
                </a:lnTo>
                <a:lnTo>
                  <a:pt x="491" y="2886"/>
                </a:lnTo>
                <a:lnTo>
                  <a:pt x="491" y="2817"/>
                </a:lnTo>
                <a:lnTo>
                  <a:pt x="479" y="2801"/>
                </a:lnTo>
                <a:lnTo>
                  <a:pt x="464" y="2798"/>
                </a:lnTo>
                <a:lnTo>
                  <a:pt x="460" y="2780"/>
                </a:lnTo>
                <a:lnTo>
                  <a:pt x="486" y="2764"/>
                </a:lnTo>
                <a:lnTo>
                  <a:pt x="509" y="2758"/>
                </a:lnTo>
                <a:lnTo>
                  <a:pt x="525" y="2738"/>
                </a:lnTo>
                <a:lnTo>
                  <a:pt x="551" y="2727"/>
                </a:lnTo>
                <a:lnTo>
                  <a:pt x="580" y="2692"/>
                </a:lnTo>
                <a:lnTo>
                  <a:pt x="652" y="2608"/>
                </a:lnTo>
                <a:lnTo>
                  <a:pt x="739" y="2503"/>
                </a:lnTo>
                <a:lnTo>
                  <a:pt x="742" y="2457"/>
                </a:lnTo>
                <a:lnTo>
                  <a:pt x="740" y="2448"/>
                </a:lnTo>
                <a:lnTo>
                  <a:pt x="725" y="2419"/>
                </a:lnTo>
                <a:lnTo>
                  <a:pt x="715" y="2388"/>
                </a:lnTo>
                <a:lnTo>
                  <a:pt x="703" y="2353"/>
                </a:lnTo>
                <a:lnTo>
                  <a:pt x="717" y="2306"/>
                </a:lnTo>
                <a:lnTo>
                  <a:pt x="718" y="2285"/>
                </a:lnTo>
                <a:lnTo>
                  <a:pt x="743" y="2232"/>
                </a:lnTo>
                <a:lnTo>
                  <a:pt x="747" y="2206"/>
                </a:lnTo>
                <a:lnTo>
                  <a:pt x="775" y="2159"/>
                </a:lnTo>
                <a:lnTo>
                  <a:pt x="802" y="2147"/>
                </a:lnTo>
                <a:lnTo>
                  <a:pt x="810" y="2127"/>
                </a:lnTo>
                <a:lnTo>
                  <a:pt x="851" y="2086"/>
                </a:lnTo>
                <a:lnTo>
                  <a:pt x="891" y="2041"/>
                </a:lnTo>
                <a:lnTo>
                  <a:pt x="898" y="2014"/>
                </a:lnTo>
                <a:lnTo>
                  <a:pt x="910" y="1986"/>
                </a:lnTo>
                <a:lnTo>
                  <a:pt x="916" y="1934"/>
                </a:lnTo>
                <a:lnTo>
                  <a:pt x="916" y="1903"/>
                </a:lnTo>
                <a:lnTo>
                  <a:pt x="906" y="1873"/>
                </a:lnTo>
                <a:lnTo>
                  <a:pt x="908" y="1805"/>
                </a:lnTo>
                <a:lnTo>
                  <a:pt x="922" y="1748"/>
                </a:lnTo>
                <a:lnTo>
                  <a:pt x="906" y="1723"/>
                </a:lnTo>
                <a:lnTo>
                  <a:pt x="863" y="1705"/>
                </a:lnTo>
                <a:lnTo>
                  <a:pt x="833" y="1657"/>
                </a:lnTo>
                <a:lnTo>
                  <a:pt x="811" y="1643"/>
                </a:lnTo>
                <a:lnTo>
                  <a:pt x="794" y="1616"/>
                </a:lnTo>
                <a:lnTo>
                  <a:pt x="783" y="1527"/>
                </a:lnTo>
                <a:lnTo>
                  <a:pt x="786" y="1477"/>
                </a:lnTo>
                <a:lnTo>
                  <a:pt x="796" y="1406"/>
                </a:lnTo>
                <a:lnTo>
                  <a:pt x="810" y="1342"/>
                </a:lnTo>
                <a:lnTo>
                  <a:pt x="815" y="1312"/>
                </a:lnTo>
                <a:lnTo>
                  <a:pt x="815" y="1276"/>
                </a:lnTo>
                <a:lnTo>
                  <a:pt x="755" y="1251"/>
                </a:lnTo>
                <a:lnTo>
                  <a:pt x="714" y="1229"/>
                </a:lnTo>
                <a:lnTo>
                  <a:pt x="695" y="1201"/>
                </a:lnTo>
                <a:lnTo>
                  <a:pt x="675" y="1194"/>
                </a:lnTo>
                <a:lnTo>
                  <a:pt x="675" y="1175"/>
                </a:lnTo>
                <a:lnTo>
                  <a:pt x="613" y="1166"/>
                </a:lnTo>
                <a:lnTo>
                  <a:pt x="575" y="1081"/>
                </a:lnTo>
                <a:lnTo>
                  <a:pt x="565" y="1066"/>
                </a:lnTo>
                <a:lnTo>
                  <a:pt x="549" y="1044"/>
                </a:lnTo>
                <a:lnTo>
                  <a:pt x="539" y="1027"/>
                </a:lnTo>
                <a:lnTo>
                  <a:pt x="515" y="1012"/>
                </a:lnTo>
                <a:lnTo>
                  <a:pt x="501" y="1040"/>
                </a:lnTo>
                <a:lnTo>
                  <a:pt x="459" y="1118"/>
                </a:lnTo>
                <a:lnTo>
                  <a:pt x="435" y="1157"/>
                </a:lnTo>
                <a:lnTo>
                  <a:pt x="383" y="1223"/>
                </a:lnTo>
                <a:lnTo>
                  <a:pt x="367" y="1232"/>
                </a:lnTo>
                <a:lnTo>
                  <a:pt x="349" y="1231"/>
                </a:lnTo>
                <a:lnTo>
                  <a:pt x="337" y="1240"/>
                </a:lnTo>
                <a:lnTo>
                  <a:pt x="312" y="1220"/>
                </a:lnTo>
                <a:lnTo>
                  <a:pt x="288" y="1206"/>
                </a:lnTo>
                <a:lnTo>
                  <a:pt x="257" y="1168"/>
                </a:lnTo>
                <a:lnTo>
                  <a:pt x="220" y="1135"/>
                </a:lnTo>
                <a:lnTo>
                  <a:pt x="188" y="1132"/>
                </a:lnTo>
                <a:lnTo>
                  <a:pt x="160" y="1153"/>
                </a:lnTo>
                <a:lnTo>
                  <a:pt x="160" y="1168"/>
                </a:lnTo>
                <a:lnTo>
                  <a:pt x="144" y="1203"/>
                </a:lnTo>
                <a:lnTo>
                  <a:pt x="114" y="1231"/>
                </a:lnTo>
                <a:lnTo>
                  <a:pt x="100" y="1220"/>
                </a:lnTo>
                <a:lnTo>
                  <a:pt x="78" y="1126"/>
                </a:lnTo>
                <a:lnTo>
                  <a:pt x="53" y="1072"/>
                </a:lnTo>
                <a:lnTo>
                  <a:pt x="41" y="1005"/>
                </a:lnTo>
                <a:lnTo>
                  <a:pt x="46" y="843"/>
                </a:lnTo>
                <a:lnTo>
                  <a:pt x="50" y="718"/>
                </a:lnTo>
                <a:lnTo>
                  <a:pt x="26" y="560"/>
                </a:lnTo>
                <a:lnTo>
                  <a:pt x="6" y="533"/>
                </a:lnTo>
                <a:lnTo>
                  <a:pt x="0" y="499"/>
                </a:lnTo>
                <a:lnTo>
                  <a:pt x="0" y="457"/>
                </a:lnTo>
                <a:lnTo>
                  <a:pt x="33" y="397"/>
                </a:lnTo>
                <a:lnTo>
                  <a:pt x="70" y="364"/>
                </a:lnTo>
                <a:lnTo>
                  <a:pt x="100" y="360"/>
                </a:lnTo>
                <a:lnTo>
                  <a:pt x="164" y="332"/>
                </a:lnTo>
                <a:lnTo>
                  <a:pt x="249" y="220"/>
                </a:lnTo>
                <a:lnTo>
                  <a:pt x="341" y="128"/>
                </a:lnTo>
                <a:lnTo>
                  <a:pt x="367" y="117"/>
                </a:lnTo>
                <a:lnTo>
                  <a:pt x="390" y="75"/>
                </a:lnTo>
                <a:lnTo>
                  <a:pt x="407" y="48"/>
                </a:lnTo>
                <a:lnTo>
                  <a:pt x="405" y="23"/>
                </a:lnTo>
                <a:lnTo>
                  <a:pt x="406" y="0"/>
                </a:lnTo>
                <a:lnTo>
                  <a:pt x="406" y="0"/>
                </a:lnTo>
              </a:path>
            </a:pathLst>
          </a:custGeom>
          <a:solidFill>
            <a:srgbClr val="DDDDDD"/>
          </a:solidFill>
          <a:ln w="142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PH" dirty="0"/>
          </a:p>
        </p:txBody>
      </p:sp>
      <p:sp>
        <p:nvSpPr>
          <p:cNvPr id="2066" name="Freeform 18"/>
          <p:cNvSpPr>
            <a:spLocks/>
          </p:cNvSpPr>
          <p:nvPr/>
        </p:nvSpPr>
        <p:spPr bwMode="auto">
          <a:xfrm>
            <a:off x="4860925" y="3511550"/>
            <a:ext cx="958850" cy="723900"/>
          </a:xfrm>
          <a:custGeom>
            <a:avLst/>
            <a:gdLst>
              <a:gd name="T0" fmla="*/ 691 w 2056"/>
              <a:gd name="T1" fmla="*/ 1334 h 1498"/>
              <a:gd name="T2" fmla="*/ 748 w 2056"/>
              <a:gd name="T3" fmla="*/ 1278 h 1498"/>
              <a:gd name="T4" fmla="*/ 786 w 2056"/>
              <a:gd name="T5" fmla="*/ 1246 h 1498"/>
              <a:gd name="T6" fmla="*/ 797 w 2056"/>
              <a:gd name="T7" fmla="*/ 1053 h 1498"/>
              <a:gd name="T8" fmla="*/ 849 w 2056"/>
              <a:gd name="T9" fmla="*/ 1025 h 1498"/>
              <a:gd name="T10" fmla="*/ 986 w 2056"/>
              <a:gd name="T11" fmla="*/ 1061 h 1498"/>
              <a:gd name="T12" fmla="*/ 1108 w 2056"/>
              <a:gd name="T13" fmla="*/ 1124 h 1498"/>
              <a:gd name="T14" fmla="*/ 1122 w 2056"/>
              <a:gd name="T15" fmla="*/ 1053 h 1498"/>
              <a:gd name="T16" fmla="*/ 1096 w 2056"/>
              <a:gd name="T17" fmla="*/ 928 h 1498"/>
              <a:gd name="T18" fmla="*/ 1052 w 2056"/>
              <a:gd name="T19" fmla="*/ 620 h 1498"/>
              <a:gd name="T20" fmla="*/ 1040 w 2056"/>
              <a:gd name="T21" fmla="*/ 547 h 1498"/>
              <a:gd name="T22" fmla="*/ 1080 w 2056"/>
              <a:gd name="T23" fmla="*/ 473 h 1498"/>
              <a:gd name="T24" fmla="*/ 1170 w 2056"/>
              <a:gd name="T25" fmla="*/ 447 h 1498"/>
              <a:gd name="T26" fmla="*/ 1454 w 2056"/>
              <a:gd name="T27" fmla="*/ 594 h 1498"/>
              <a:gd name="T28" fmla="*/ 1754 w 2056"/>
              <a:gd name="T29" fmla="*/ 661 h 1498"/>
              <a:gd name="T30" fmla="*/ 2056 w 2056"/>
              <a:gd name="T31" fmla="*/ 367 h 1498"/>
              <a:gd name="T32" fmla="*/ 2015 w 2056"/>
              <a:gd name="T33" fmla="*/ 165 h 1498"/>
              <a:gd name="T34" fmla="*/ 2009 w 2056"/>
              <a:gd name="T35" fmla="*/ 134 h 1498"/>
              <a:gd name="T36" fmla="*/ 1882 w 2056"/>
              <a:gd name="T37" fmla="*/ 203 h 1498"/>
              <a:gd name="T38" fmla="*/ 1797 w 2056"/>
              <a:gd name="T39" fmla="*/ 223 h 1498"/>
              <a:gd name="T40" fmla="*/ 1728 w 2056"/>
              <a:gd name="T41" fmla="*/ 270 h 1498"/>
              <a:gd name="T42" fmla="*/ 1697 w 2056"/>
              <a:gd name="T43" fmla="*/ 288 h 1498"/>
              <a:gd name="T44" fmla="*/ 1600 w 2056"/>
              <a:gd name="T45" fmla="*/ 266 h 1498"/>
              <a:gd name="T46" fmla="*/ 1583 w 2056"/>
              <a:gd name="T47" fmla="*/ 151 h 1498"/>
              <a:gd name="T48" fmla="*/ 1545 w 2056"/>
              <a:gd name="T49" fmla="*/ 143 h 1498"/>
              <a:gd name="T50" fmla="*/ 1486 w 2056"/>
              <a:gd name="T51" fmla="*/ 154 h 1498"/>
              <a:gd name="T52" fmla="*/ 1444 w 2056"/>
              <a:gd name="T53" fmla="*/ 102 h 1498"/>
              <a:gd name="T54" fmla="*/ 1385 w 2056"/>
              <a:gd name="T55" fmla="*/ 35 h 1498"/>
              <a:gd name="T56" fmla="*/ 1319 w 2056"/>
              <a:gd name="T57" fmla="*/ 13 h 1498"/>
              <a:gd name="T58" fmla="*/ 1151 w 2056"/>
              <a:gd name="T59" fmla="*/ 85 h 1498"/>
              <a:gd name="T60" fmla="*/ 1090 w 2056"/>
              <a:gd name="T61" fmla="*/ 143 h 1498"/>
              <a:gd name="T62" fmla="*/ 1016 w 2056"/>
              <a:gd name="T63" fmla="*/ 197 h 1498"/>
              <a:gd name="T64" fmla="*/ 952 w 2056"/>
              <a:gd name="T65" fmla="*/ 200 h 1498"/>
              <a:gd name="T66" fmla="*/ 891 w 2056"/>
              <a:gd name="T67" fmla="*/ 178 h 1498"/>
              <a:gd name="T68" fmla="*/ 805 w 2056"/>
              <a:gd name="T69" fmla="*/ 172 h 1498"/>
              <a:gd name="T70" fmla="*/ 692 w 2056"/>
              <a:gd name="T71" fmla="*/ 185 h 1498"/>
              <a:gd name="T72" fmla="*/ 485 w 2056"/>
              <a:gd name="T73" fmla="*/ 176 h 1498"/>
              <a:gd name="T74" fmla="*/ 364 w 2056"/>
              <a:gd name="T75" fmla="*/ 176 h 1498"/>
              <a:gd name="T76" fmla="*/ 215 w 2056"/>
              <a:gd name="T77" fmla="*/ 159 h 1498"/>
              <a:gd name="T78" fmla="*/ 0 w 2056"/>
              <a:gd name="T79" fmla="*/ 200 h 1498"/>
              <a:gd name="T80" fmla="*/ 29 w 2056"/>
              <a:gd name="T81" fmla="*/ 292 h 1498"/>
              <a:gd name="T82" fmla="*/ 104 w 2056"/>
              <a:gd name="T83" fmla="*/ 403 h 1498"/>
              <a:gd name="T84" fmla="*/ 49 w 2056"/>
              <a:gd name="T85" fmla="*/ 451 h 1498"/>
              <a:gd name="T86" fmla="*/ 24 w 2056"/>
              <a:gd name="T87" fmla="*/ 495 h 1498"/>
              <a:gd name="T88" fmla="*/ 32 w 2056"/>
              <a:gd name="T89" fmla="*/ 599 h 1498"/>
              <a:gd name="T90" fmla="*/ 45 w 2056"/>
              <a:gd name="T91" fmla="*/ 707 h 1498"/>
              <a:gd name="T92" fmla="*/ 105 w 2056"/>
              <a:gd name="T93" fmla="*/ 752 h 1498"/>
              <a:gd name="T94" fmla="*/ 158 w 2056"/>
              <a:gd name="T95" fmla="*/ 852 h 1498"/>
              <a:gd name="T96" fmla="*/ 235 w 2056"/>
              <a:gd name="T97" fmla="*/ 925 h 1498"/>
              <a:gd name="T98" fmla="*/ 267 w 2056"/>
              <a:gd name="T99" fmla="*/ 953 h 1498"/>
              <a:gd name="T100" fmla="*/ 291 w 2056"/>
              <a:gd name="T101" fmla="*/ 1019 h 1498"/>
              <a:gd name="T102" fmla="*/ 336 w 2056"/>
              <a:gd name="T103" fmla="*/ 1090 h 1498"/>
              <a:gd name="T104" fmla="*/ 364 w 2056"/>
              <a:gd name="T105" fmla="*/ 1174 h 1498"/>
              <a:gd name="T106" fmla="*/ 368 w 2056"/>
              <a:gd name="T107" fmla="*/ 1231 h 1498"/>
              <a:gd name="T108" fmla="*/ 430 w 2056"/>
              <a:gd name="T109" fmla="*/ 1284 h 1498"/>
              <a:gd name="T110" fmla="*/ 494 w 2056"/>
              <a:gd name="T111" fmla="*/ 1415 h 1498"/>
              <a:gd name="T112" fmla="*/ 518 w 2056"/>
              <a:gd name="T113" fmla="*/ 1465 h 1498"/>
              <a:gd name="T114" fmla="*/ 581 w 2056"/>
              <a:gd name="T115" fmla="*/ 1440 h 1498"/>
              <a:gd name="T116" fmla="*/ 631 w 2056"/>
              <a:gd name="T117" fmla="*/ 1395 h 14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056" h="1498">
                <a:moveTo>
                  <a:pt x="631" y="1395"/>
                </a:moveTo>
                <a:lnTo>
                  <a:pt x="691" y="1334"/>
                </a:lnTo>
                <a:lnTo>
                  <a:pt x="739" y="1297"/>
                </a:lnTo>
                <a:lnTo>
                  <a:pt x="748" y="1278"/>
                </a:lnTo>
                <a:lnTo>
                  <a:pt x="770" y="1266"/>
                </a:lnTo>
                <a:lnTo>
                  <a:pt x="786" y="1246"/>
                </a:lnTo>
                <a:lnTo>
                  <a:pt x="798" y="1099"/>
                </a:lnTo>
                <a:lnTo>
                  <a:pt x="797" y="1053"/>
                </a:lnTo>
                <a:lnTo>
                  <a:pt x="809" y="1008"/>
                </a:lnTo>
                <a:lnTo>
                  <a:pt x="849" y="1025"/>
                </a:lnTo>
                <a:lnTo>
                  <a:pt x="901" y="1018"/>
                </a:lnTo>
                <a:lnTo>
                  <a:pt x="986" y="1061"/>
                </a:lnTo>
                <a:lnTo>
                  <a:pt x="1008" y="1089"/>
                </a:lnTo>
                <a:lnTo>
                  <a:pt x="1108" y="1124"/>
                </a:lnTo>
                <a:lnTo>
                  <a:pt x="1128" y="1103"/>
                </a:lnTo>
                <a:lnTo>
                  <a:pt x="1122" y="1053"/>
                </a:lnTo>
                <a:lnTo>
                  <a:pt x="1104" y="996"/>
                </a:lnTo>
                <a:lnTo>
                  <a:pt x="1096" y="928"/>
                </a:lnTo>
                <a:lnTo>
                  <a:pt x="1051" y="755"/>
                </a:lnTo>
                <a:lnTo>
                  <a:pt x="1052" y="620"/>
                </a:lnTo>
                <a:lnTo>
                  <a:pt x="1053" y="592"/>
                </a:lnTo>
                <a:lnTo>
                  <a:pt x="1040" y="547"/>
                </a:lnTo>
                <a:lnTo>
                  <a:pt x="1090" y="508"/>
                </a:lnTo>
                <a:lnTo>
                  <a:pt x="1080" y="473"/>
                </a:lnTo>
                <a:lnTo>
                  <a:pt x="1076" y="420"/>
                </a:lnTo>
                <a:lnTo>
                  <a:pt x="1170" y="447"/>
                </a:lnTo>
                <a:lnTo>
                  <a:pt x="1304" y="329"/>
                </a:lnTo>
                <a:lnTo>
                  <a:pt x="1454" y="594"/>
                </a:lnTo>
                <a:lnTo>
                  <a:pt x="1738" y="494"/>
                </a:lnTo>
                <a:lnTo>
                  <a:pt x="1754" y="661"/>
                </a:lnTo>
                <a:lnTo>
                  <a:pt x="2049" y="641"/>
                </a:lnTo>
                <a:lnTo>
                  <a:pt x="2056" y="367"/>
                </a:lnTo>
                <a:lnTo>
                  <a:pt x="2038" y="198"/>
                </a:lnTo>
                <a:lnTo>
                  <a:pt x="2015" y="165"/>
                </a:lnTo>
                <a:lnTo>
                  <a:pt x="2013" y="150"/>
                </a:lnTo>
                <a:lnTo>
                  <a:pt x="2009" y="134"/>
                </a:lnTo>
                <a:lnTo>
                  <a:pt x="1934" y="185"/>
                </a:lnTo>
                <a:lnTo>
                  <a:pt x="1882" y="203"/>
                </a:lnTo>
                <a:lnTo>
                  <a:pt x="1858" y="197"/>
                </a:lnTo>
                <a:lnTo>
                  <a:pt x="1797" y="223"/>
                </a:lnTo>
                <a:lnTo>
                  <a:pt x="1762" y="250"/>
                </a:lnTo>
                <a:lnTo>
                  <a:pt x="1728" y="270"/>
                </a:lnTo>
                <a:lnTo>
                  <a:pt x="1709" y="270"/>
                </a:lnTo>
                <a:lnTo>
                  <a:pt x="1697" y="288"/>
                </a:lnTo>
                <a:lnTo>
                  <a:pt x="1649" y="268"/>
                </a:lnTo>
                <a:lnTo>
                  <a:pt x="1600" y="266"/>
                </a:lnTo>
                <a:lnTo>
                  <a:pt x="1602" y="185"/>
                </a:lnTo>
                <a:lnTo>
                  <a:pt x="1583" y="151"/>
                </a:lnTo>
                <a:lnTo>
                  <a:pt x="1571" y="137"/>
                </a:lnTo>
                <a:lnTo>
                  <a:pt x="1545" y="143"/>
                </a:lnTo>
                <a:lnTo>
                  <a:pt x="1507" y="153"/>
                </a:lnTo>
                <a:lnTo>
                  <a:pt x="1486" y="154"/>
                </a:lnTo>
                <a:lnTo>
                  <a:pt x="1458" y="144"/>
                </a:lnTo>
                <a:lnTo>
                  <a:pt x="1444" y="102"/>
                </a:lnTo>
                <a:lnTo>
                  <a:pt x="1406" y="68"/>
                </a:lnTo>
                <a:lnTo>
                  <a:pt x="1385" y="35"/>
                </a:lnTo>
                <a:lnTo>
                  <a:pt x="1356" y="12"/>
                </a:lnTo>
                <a:lnTo>
                  <a:pt x="1319" y="13"/>
                </a:lnTo>
                <a:lnTo>
                  <a:pt x="1195" y="0"/>
                </a:lnTo>
                <a:lnTo>
                  <a:pt x="1151" y="85"/>
                </a:lnTo>
                <a:lnTo>
                  <a:pt x="1130" y="116"/>
                </a:lnTo>
                <a:lnTo>
                  <a:pt x="1090" y="143"/>
                </a:lnTo>
                <a:lnTo>
                  <a:pt x="1061" y="212"/>
                </a:lnTo>
                <a:lnTo>
                  <a:pt x="1016" y="197"/>
                </a:lnTo>
                <a:lnTo>
                  <a:pt x="982" y="191"/>
                </a:lnTo>
                <a:lnTo>
                  <a:pt x="952" y="200"/>
                </a:lnTo>
                <a:lnTo>
                  <a:pt x="928" y="197"/>
                </a:lnTo>
                <a:lnTo>
                  <a:pt x="891" y="178"/>
                </a:lnTo>
                <a:lnTo>
                  <a:pt x="841" y="169"/>
                </a:lnTo>
                <a:lnTo>
                  <a:pt x="805" y="172"/>
                </a:lnTo>
                <a:lnTo>
                  <a:pt x="754" y="185"/>
                </a:lnTo>
                <a:lnTo>
                  <a:pt x="692" y="185"/>
                </a:lnTo>
                <a:lnTo>
                  <a:pt x="614" y="176"/>
                </a:lnTo>
                <a:lnTo>
                  <a:pt x="485" y="176"/>
                </a:lnTo>
                <a:lnTo>
                  <a:pt x="452" y="174"/>
                </a:lnTo>
                <a:lnTo>
                  <a:pt x="364" y="176"/>
                </a:lnTo>
                <a:lnTo>
                  <a:pt x="308" y="165"/>
                </a:lnTo>
                <a:lnTo>
                  <a:pt x="215" y="159"/>
                </a:lnTo>
                <a:lnTo>
                  <a:pt x="18" y="156"/>
                </a:lnTo>
                <a:lnTo>
                  <a:pt x="0" y="200"/>
                </a:lnTo>
                <a:lnTo>
                  <a:pt x="8" y="244"/>
                </a:lnTo>
                <a:lnTo>
                  <a:pt x="29" y="292"/>
                </a:lnTo>
                <a:lnTo>
                  <a:pt x="93" y="353"/>
                </a:lnTo>
                <a:lnTo>
                  <a:pt x="104" y="403"/>
                </a:lnTo>
                <a:lnTo>
                  <a:pt x="68" y="450"/>
                </a:lnTo>
                <a:lnTo>
                  <a:pt x="49" y="451"/>
                </a:lnTo>
                <a:lnTo>
                  <a:pt x="28" y="460"/>
                </a:lnTo>
                <a:lnTo>
                  <a:pt x="24" y="495"/>
                </a:lnTo>
                <a:lnTo>
                  <a:pt x="48" y="560"/>
                </a:lnTo>
                <a:lnTo>
                  <a:pt x="32" y="599"/>
                </a:lnTo>
                <a:lnTo>
                  <a:pt x="29" y="674"/>
                </a:lnTo>
                <a:lnTo>
                  <a:pt x="45" y="707"/>
                </a:lnTo>
                <a:lnTo>
                  <a:pt x="73" y="733"/>
                </a:lnTo>
                <a:lnTo>
                  <a:pt x="105" y="752"/>
                </a:lnTo>
                <a:lnTo>
                  <a:pt x="118" y="795"/>
                </a:lnTo>
                <a:lnTo>
                  <a:pt x="158" y="852"/>
                </a:lnTo>
                <a:lnTo>
                  <a:pt x="209" y="901"/>
                </a:lnTo>
                <a:lnTo>
                  <a:pt x="235" y="925"/>
                </a:lnTo>
                <a:lnTo>
                  <a:pt x="253" y="934"/>
                </a:lnTo>
                <a:lnTo>
                  <a:pt x="267" y="953"/>
                </a:lnTo>
                <a:lnTo>
                  <a:pt x="272" y="984"/>
                </a:lnTo>
                <a:lnTo>
                  <a:pt x="291" y="1019"/>
                </a:lnTo>
                <a:lnTo>
                  <a:pt x="315" y="1043"/>
                </a:lnTo>
                <a:lnTo>
                  <a:pt x="336" y="1090"/>
                </a:lnTo>
                <a:lnTo>
                  <a:pt x="351" y="1133"/>
                </a:lnTo>
                <a:lnTo>
                  <a:pt x="364" y="1174"/>
                </a:lnTo>
                <a:lnTo>
                  <a:pt x="371" y="1202"/>
                </a:lnTo>
                <a:lnTo>
                  <a:pt x="368" y="1231"/>
                </a:lnTo>
                <a:lnTo>
                  <a:pt x="392" y="1254"/>
                </a:lnTo>
                <a:lnTo>
                  <a:pt x="430" y="1284"/>
                </a:lnTo>
                <a:lnTo>
                  <a:pt x="452" y="1351"/>
                </a:lnTo>
                <a:lnTo>
                  <a:pt x="494" y="1415"/>
                </a:lnTo>
                <a:lnTo>
                  <a:pt x="502" y="1447"/>
                </a:lnTo>
                <a:lnTo>
                  <a:pt x="518" y="1465"/>
                </a:lnTo>
                <a:lnTo>
                  <a:pt x="542" y="1498"/>
                </a:lnTo>
                <a:lnTo>
                  <a:pt x="581" y="1440"/>
                </a:lnTo>
                <a:lnTo>
                  <a:pt x="631" y="1395"/>
                </a:lnTo>
                <a:lnTo>
                  <a:pt x="631" y="1395"/>
                </a:lnTo>
                <a:close/>
              </a:path>
            </a:pathLst>
          </a:custGeom>
          <a:solidFill>
            <a:srgbClr val="FF99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067" name="Freeform 19"/>
          <p:cNvSpPr>
            <a:spLocks/>
          </p:cNvSpPr>
          <p:nvPr/>
        </p:nvSpPr>
        <p:spPr bwMode="auto">
          <a:xfrm>
            <a:off x="4860925" y="3511550"/>
            <a:ext cx="958850" cy="723900"/>
          </a:xfrm>
          <a:custGeom>
            <a:avLst/>
            <a:gdLst>
              <a:gd name="T0" fmla="*/ 691 w 2056"/>
              <a:gd name="T1" fmla="*/ 1334 h 1498"/>
              <a:gd name="T2" fmla="*/ 748 w 2056"/>
              <a:gd name="T3" fmla="*/ 1278 h 1498"/>
              <a:gd name="T4" fmla="*/ 786 w 2056"/>
              <a:gd name="T5" fmla="*/ 1246 h 1498"/>
              <a:gd name="T6" fmla="*/ 797 w 2056"/>
              <a:gd name="T7" fmla="*/ 1053 h 1498"/>
              <a:gd name="T8" fmla="*/ 849 w 2056"/>
              <a:gd name="T9" fmla="*/ 1025 h 1498"/>
              <a:gd name="T10" fmla="*/ 986 w 2056"/>
              <a:gd name="T11" fmla="*/ 1061 h 1498"/>
              <a:gd name="T12" fmla="*/ 1108 w 2056"/>
              <a:gd name="T13" fmla="*/ 1124 h 1498"/>
              <a:gd name="T14" fmla="*/ 1122 w 2056"/>
              <a:gd name="T15" fmla="*/ 1053 h 1498"/>
              <a:gd name="T16" fmla="*/ 1096 w 2056"/>
              <a:gd name="T17" fmla="*/ 928 h 1498"/>
              <a:gd name="T18" fmla="*/ 1052 w 2056"/>
              <a:gd name="T19" fmla="*/ 620 h 1498"/>
              <a:gd name="T20" fmla="*/ 1040 w 2056"/>
              <a:gd name="T21" fmla="*/ 547 h 1498"/>
              <a:gd name="T22" fmla="*/ 1080 w 2056"/>
              <a:gd name="T23" fmla="*/ 473 h 1498"/>
              <a:gd name="T24" fmla="*/ 1170 w 2056"/>
              <a:gd name="T25" fmla="*/ 447 h 1498"/>
              <a:gd name="T26" fmla="*/ 1454 w 2056"/>
              <a:gd name="T27" fmla="*/ 594 h 1498"/>
              <a:gd name="T28" fmla="*/ 1754 w 2056"/>
              <a:gd name="T29" fmla="*/ 661 h 1498"/>
              <a:gd name="T30" fmla="*/ 2056 w 2056"/>
              <a:gd name="T31" fmla="*/ 367 h 1498"/>
              <a:gd name="T32" fmla="*/ 2015 w 2056"/>
              <a:gd name="T33" fmla="*/ 165 h 1498"/>
              <a:gd name="T34" fmla="*/ 2009 w 2056"/>
              <a:gd name="T35" fmla="*/ 134 h 1498"/>
              <a:gd name="T36" fmla="*/ 1882 w 2056"/>
              <a:gd name="T37" fmla="*/ 203 h 1498"/>
              <a:gd name="T38" fmla="*/ 1797 w 2056"/>
              <a:gd name="T39" fmla="*/ 223 h 1498"/>
              <a:gd name="T40" fmla="*/ 1728 w 2056"/>
              <a:gd name="T41" fmla="*/ 270 h 1498"/>
              <a:gd name="T42" fmla="*/ 1697 w 2056"/>
              <a:gd name="T43" fmla="*/ 288 h 1498"/>
              <a:gd name="T44" fmla="*/ 1600 w 2056"/>
              <a:gd name="T45" fmla="*/ 266 h 1498"/>
              <a:gd name="T46" fmla="*/ 1583 w 2056"/>
              <a:gd name="T47" fmla="*/ 151 h 1498"/>
              <a:gd name="T48" fmla="*/ 1545 w 2056"/>
              <a:gd name="T49" fmla="*/ 143 h 1498"/>
              <a:gd name="T50" fmla="*/ 1486 w 2056"/>
              <a:gd name="T51" fmla="*/ 154 h 1498"/>
              <a:gd name="T52" fmla="*/ 1444 w 2056"/>
              <a:gd name="T53" fmla="*/ 102 h 1498"/>
              <a:gd name="T54" fmla="*/ 1385 w 2056"/>
              <a:gd name="T55" fmla="*/ 35 h 1498"/>
              <a:gd name="T56" fmla="*/ 1319 w 2056"/>
              <a:gd name="T57" fmla="*/ 13 h 1498"/>
              <a:gd name="T58" fmla="*/ 1151 w 2056"/>
              <a:gd name="T59" fmla="*/ 85 h 1498"/>
              <a:gd name="T60" fmla="*/ 1090 w 2056"/>
              <a:gd name="T61" fmla="*/ 143 h 1498"/>
              <a:gd name="T62" fmla="*/ 1016 w 2056"/>
              <a:gd name="T63" fmla="*/ 197 h 1498"/>
              <a:gd name="T64" fmla="*/ 952 w 2056"/>
              <a:gd name="T65" fmla="*/ 200 h 1498"/>
              <a:gd name="T66" fmla="*/ 891 w 2056"/>
              <a:gd name="T67" fmla="*/ 178 h 1498"/>
              <a:gd name="T68" fmla="*/ 805 w 2056"/>
              <a:gd name="T69" fmla="*/ 172 h 1498"/>
              <a:gd name="T70" fmla="*/ 692 w 2056"/>
              <a:gd name="T71" fmla="*/ 185 h 1498"/>
              <a:gd name="T72" fmla="*/ 485 w 2056"/>
              <a:gd name="T73" fmla="*/ 176 h 1498"/>
              <a:gd name="T74" fmla="*/ 364 w 2056"/>
              <a:gd name="T75" fmla="*/ 176 h 1498"/>
              <a:gd name="T76" fmla="*/ 215 w 2056"/>
              <a:gd name="T77" fmla="*/ 159 h 1498"/>
              <a:gd name="T78" fmla="*/ 0 w 2056"/>
              <a:gd name="T79" fmla="*/ 200 h 1498"/>
              <a:gd name="T80" fmla="*/ 29 w 2056"/>
              <a:gd name="T81" fmla="*/ 292 h 1498"/>
              <a:gd name="T82" fmla="*/ 104 w 2056"/>
              <a:gd name="T83" fmla="*/ 403 h 1498"/>
              <a:gd name="T84" fmla="*/ 49 w 2056"/>
              <a:gd name="T85" fmla="*/ 451 h 1498"/>
              <a:gd name="T86" fmla="*/ 24 w 2056"/>
              <a:gd name="T87" fmla="*/ 495 h 1498"/>
              <a:gd name="T88" fmla="*/ 32 w 2056"/>
              <a:gd name="T89" fmla="*/ 599 h 1498"/>
              <a:gd name="T90" fmla="*/ 45 w 2056"/>
              <a:gd name="T91" fmla="*/ 707 h 1498"/>
              <a:gd name="T92" fmla="*/ 105 w 2056"/>
              <a:gd name="T93" fmla="*/ 752 h 1498"/>
              <a:gd name="T94" fmla="*/ 158 w 2056"/>
              <a:gd name="T95" fmla="*/ 852 h 1498"/>
              <a:gd name="T96" fmla="*/ 235 w 2056"/>
              <a:gd name="T97" fmla="*/ 925 h 1498"/>
              <a:gd name="T98" fmla="*/ 267 w 2056"/>
              <a:gd name="T99" fmla="*/ 953 h 1498"/>
              <a:gd name="T100" fmla="*/ 291 w 2056"/>
              <a:gd name="T101" fmla="*/ 1019 h 1498"/>
              <a:gd name="T102" fmla="*/ 336 w 2056"/>
              <a:gd name="T103" fmla="*/ 1090 h 1498"/>
              <a:gd name="T104" fmla="*/ 364 w 2056"/>
              <a:gd name="T105" fmla="*/ 1174 h 1498"/>
              <a:gd name="T106" fmla="*/ 368 w 2056"/>
              <a:gd name="T107" fmla="*/ 1231 h 1498"/>
              <a:gd name="T108" fmla="*/ 430 w 2056"/>
              <a:gd name="T109" fmla="*/ 1284 h 1498"/>
              <a:gd name="T110" fmla="*/ 494 w 2056"/>
              <a:gd name="T111" fmla="*/ 1415 h 1498"/>
              <a:gd name="T112" fmla="*/ 518 w 2056"/>
              <a:gd name="T113" fmla="*/ 1465 h 1498"/>
              <a:gd name="T114" fmla="*/ 581 w 2056"/>
              <a:gd name="T115" fmla="*/ 1440 h 1498"/>
              <a:gd name="T116" fmla="*/ 631 w 2056"/>
              <a:gd name="T117" fmla="*/ 1395 h 14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056" h="1498">
                <a:moveTo>
                  <a:pt x="631" y="1395"/>
                </a:moveTo>
                <a:lnTo>
                  <a:pt x="691" y="1334"/>
                </a:lnTo>
                <a:lnTo>
                  <a:pt x="739" y="1297"/>
                </a:lnTo>
                <a:lnTo>
                  <a:pt x="748" y="1278"/>
                </a:lnTo>
                <a:lnTo>
                  <a:pt x="770" y="1266"/>
                </a:lnTo>
                <a:lnTo>
                  <a:pt x="786" y="1246"/>
                </a:lnTo>
                <a:lnTo>
                  <a:pt x="798" y="1099"/>
                </a:lnTo>
                <a:lnTo>
                  <a:pt x="797" y="1053"/>
                </a:lnTo>
                <a:lnTo>
                  <a:pt x="809" y="1008"/>
                </a:lnTo>
                <a:lnTo>
                  <a:pt x="849" y="1025"/>
                </a:lnTo>
                <a:lnTo>
                  <a:pt x="901" y="1018"/>
                </a:lnTo>
                <a:lnTo>
                  <a:pt x="986" y="1061"/>
                </a:lnTo>
                <a:lnTo>
                  <a:pt x="1008" y="1089"/>
                </a:lnTo>
                <a:lnTo>
                  <a:pt x="1108" y="1124"/>
                </a:lnTo>
                <a:lnTo>
                  <a:pt x="1128" y="1103"/>
                </a:lnTo>
                <a:lnTo>
                  <a:pt x="1122" y="1053"/>
                </a:lnTo>
                <a:lnTo>
                  <a:pt x="1104" y="996"/>
                </a:lnTo>
                <a:lnTo>
                  <a:pt x="1096" y="928"/>
                </a:lnTo>
                <a:lnTo>
                  <a:pt x="1051" y="755"/>
                </a:lnTo>
                <a:lnTo>
                  <a:pt x="1052" y="620"/>
                </a:lnTo>
                <a:lnTo>
                  <a:pt x="1053" y="592"/>
                </a:lnTo>
                <a:lnTo>
                  <a:pt x="1040" y="547"/>
                </a:lnTo>
                <a:lnTo>
                  <a:pt x="1090" y="508"/>
                </a:lnTo>
                <a:lnTo>
                  <a:pt x="1080" y="473"/>
                </a:lnTo>
                <a:lnTo>
                  <a:pt x="1076" y="420"/>
                </a:lnTo>
                <a:lnTo>
                  <a:pt x="1170" y="447"/>
                </a:lnTo>
                <a:lnTo>
                  <a:pt x="1304" y="329"/>
                </a:lnTo>
                <a:lnTo>
                  <a:pt x="1454" y="594"/>
                </a:lnTo>
                <a:lnTo>
                  <a:pt x="1738" y="494"/>
                </a:lnTo>
                <a:lnTo>
                  <a:pt x="1754" y="661"/>
                </a:lnTo>
                <a:lnTo>
                  <a:pt x="2049" y="641"/>
                </a:lnTo>
                <a:lnTo>
                  <a:pt x="2056" y="367"/>
                </a:lnTo>
                <a:lnTo>
                  <a:pt x="2038" y="198"/>
                </a:lnTo>
                <a:lnTo>
                  <a:pt x="2015" y="165"/>
                </a:lnTo>
                <a:lnTo>
                  <a:pt x="2013" y="150"/>
                </a:lnTo>
                <a:lnTo>
                  <a:pt x="2009" y="134"/>
                </a:lnTo>
                <a:lnTo>
                  <a:pt x="1934" y="185"/>
                </a:lnTo>
                <a:lnTo>
                  <a:pt x="1882" y="203"/>
                </a:lnTo>
                <a:lnTo>
                  <a:pt x="1858" y="197"/>
                </a:lnTo>
                <a:lnTo>
                  <a:pt x="1797" y="223"/>
                </a:lnTo>
                <a:lnTo>
                  <a:pt x="1762" y="250"/>
                </a:lnTo>
                <a:lnTo>
                  <a:pt x="1728" y="270"/>
                </a:lnTo>
                <a:lnTo>
                  <a:pt x="1709" y="270"/>
                </a:lnTo>
                <a:lnTo>
                  <a:pt x="1697" y="288"/>
                </a:lnTo>
                <a:lnTo>
                  <a:pt x="1649" y="268"/>
                </a:lnTo>
                <a:lnTo>
                  <a:pt x="1600" y="266"/>
                </a:lnTo>
                <a:lnTo>
                  <a:pt x="1602" y="185"/>
                </a:lnTo>
                <a:lnTo>
                  <a:pt x="1583" y="151"/>
                </a:lnTo>
                <a:lnTo>
                  <a:pt x="1571" y="137"/>
                </a:lnTo>
                <a:lnTo>
                  <a:pt x="1545" y="143"/>
                </a:lnTo>
                <a:lnTo>
                  <a:pt x="1507" y="153"/>
                </a:lnTo>
                <a:lnTo>
                  <a:pt x="1486" y="154"/>
                </a:lnTo>
                <a:lnTo>
                  <a:pt x="1458" y="144"/>
                </a:lnTo>
                <a:lnTo>
                  <a:pt x="1444" y="102"/>
                </a:lnTo>
                <a:lnTo>
                  <a:pt x="1406" y="68"/>
                </a:lnTo>
                <a:lnTo>
                  <a:pt x="1385" y="35"/>
                </a:lnTo>
                <a:lnTo>
                  <a:pt x="1356" y="12"/>
                </a:lnTo>
                <a:lnTo>
                  <a:pt x="1319" y="13"/>
                </a:lnTo>
                <a:lnTo>
                  <a:pt x="1195" y="0"/>
                </a:lnTo>
                <a:lnTo>
                  <a:pt x="1151" y="85"/>
                </a:lnTo>
                <a:lnTo>
                  <a:pt x="1130" y="116"/>
                </a:lnTo>
                <a:lnTo>
                  <a:pt x="1090" y="143"/>
                </a:lnTo>
                <a:lnTo>
                  <a:pt x="1061" y="212"/>
                </a:lnTo>
                <a:lnTo>
                  <a:pt x="1016" y="197"/>
                </a:lnTo>
                <a:lnTo>
                  <a:pt x="982" y="191"/>
                </a:lnTo>
                <a:lnTo>
                  <a:pt x="952" y="200"/>
                </a:lnTo>
                <a:lnTo>
                  <a:pt x="928" y="197"/>
                </a:lnTo>
                <a:lnTo>
                  <a:pt x="891" y="178"/>
                </a:lnTo>
                <a:lnTo>
                  <a:pt x="841" y="169"/>
                </a:lnTo>
                <a:lnTo>
                  <a:pt x="805" y="172"/>
                </a:lnTo>
                <a:lnTo>
                  <a:pt x="754" y="185"/>
                </a:lnTo>
                <a:lnTo>
                  <a:pt x="692" y="185"/>
                </a:lnTo>
                <a:lnTo>
                  <a:pt x="614" y="176"/>
                </a:lnTo>
                <a:lnTo>
                  <a:pt x="485" y="176"/>
                </a:lnTo>
                <a:lnTo>
                  <a:pt x="452" y="174"/>
                </a:lnTo>
                <a:lnTo>
                  <a:pt x="364" y="176"/>
                </a:lnTo>
                <a:lnTo>
                  <a:pt x="308" y="165"/>
                </a:lnTo>
                <a:lnTo>
                  <a:pt x="215" y="159"/>
                </a:lnTo>
                <a:lnTo>
                  <a:pt x="18" y="156"/>
                </a:lnTo>
                <a:lnTo>
                  <a:pt x="0" y="200"/>
                </a:lnTo>
                <a:lnTo>
                  <a:pt x="8" y="244"/>
                </a:lnTo>
                <a:lnTo>
                  <a:pt x="29" y="292"/>
                </a:lnTo>
                <a:lnTo>
                  <a:pt x="93" y="353"/>
                </a:lnTo>
                <a:lnTo>
                  <a:pt x="104" y="403"/>
                </a:lnTo>
                <a:lnTo>
                  <a:pt x="68" y="450"/>
                </a:lnTo>
                <a:lnTo>
                  <a:pt x="49" y="451"/>
                </a:lnTo>
                <a:lnTo>
                  <a:pt x="28" y="460"/>
                </a:lnTo>
                <a:lnTo>
                  <a:pt x="24" y="495"/>
                </a:lnTo>
                <a:lnTo>
                  <a:pt x="48" y="560"/>
                </a:lnTo>
                <a:lnTo>
                  <a:pt x="32" y="599"/>
                </a:lnTo>
                <a:lnTo>
                  <a:pt x="29" y="674"/>
                </a:lnTo>
                <a:lnTo>
                  <a:pt x="45" y="707"/>
                </a:lnTo>
                <a:lnTo>
                  <a:pt x="73" y="733"/>
                </a:lnTo>
                <a:lnTo>
                  <a:pt x="105" y="752"/>
                </a:lnTo>
                <a:lnTo>
                  <a:pt x="118" y="795"/>
                </a:lnTo>
                <a:lnTo>
                  <a:pt x="158" y="852"/>
                </a:lnTo>
                <a:lnTo>
                  <a:pt x="209" y="901"/>
                </a:lnTo>
                <a:lnTo>
                  <a:pt x="235" y="925"/>
                </a:lnTo>
                <a:lnTo>
                  <a:pt x="253" y="934"/>
                </a:lnTo>
                <a:lnTo>
                  <a:pt x="267" y="953"/>
                </a:lnTo>
                <a:lnTo>
                  <a:pt x="272" y="984"/>
                </a:lnTo>
                <a:lnTo>
                  <a:pt x="291" y="1019"/>
                </a:lnTo>
                <a:lnTo>
                  <a:pt x="315" y="1043"/>
                </a:lnTo>
                <a:lnTo>
                  <a:pt x="336" y="1090"/>
                </a:lnTo>
                <a:lnTo>
                  <a:pt x="351" y="1133"/>
                </a:lnTo>
                <a:lnTo>
                  <a:pt x="364" y="1174"/>
                </a:lnTo>
                <a:lnTo>
                  <a:pt x="371" y="1202"/>
                </a:lnTo>
                <a:lnTo>
                  <a:pt x="368" y="1231"/>
                </a:lnTo>
                <a:lnTo>
                  <a:pt x="392" y="1254"/>
                </a:lnTo>
                <a:lnTo>
                  <a:pt x="430" y="1284"/>
                </a:lnTo>
                <a:lnTo>
                  <a:pt x="452" y="1351"/>
                </a:lnTo>
                <a:lnTo>
                  <a:pt x="494" y="1415"/>
                </a:lnTo>
                <a:lnTo>
                  <a:pt x="502" y="1447"/>
                </a:lnTo>
                <a:lnTo>
                  <a:pt x="518" y="1465"/>
                </a:lnTo>
                <a:lnTo>
                  <a:pt x="542" y="1498"/>
                </a:lnTo>
                <a:lnTo>
                  <a:pt x="581" y="1440"/>
                </a:lnTo>
                <a:lnTo>
                  <a:pt x="631" y="1395"/>
                </a:lnTo>
                <a:lnTo>
                  <a:pt x="631" y="1395"/>
                </a:lnTo>
              </a:path>
            </a:pathLst>
          </a:custGeom>
          <a:solidFill>
            <a:srgbClr val="DDDDDD"/>
          </a:solidFill>
          <a:ln w="142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PH" dirty="0"/>
          </a:p>
        </p:txBody>
      </p:sp>
      <p:sp>
        <p:nvSpPr>
          <p:cNvPr id="2068" name="Freeform 20"/>
          <p:cNvSpPr>
            <a:spLocks/>
          </p:cNvSpPr>
          <p:nvPr/>
        </p:nvSpPr>
        <p:spPr bwMode="auto">
          <a:xfrm>
            <a:off x="2354263" y="893763"/>
            <a:ext cx="25400" cy="12700"/>
          </a:xfrm>
          <a:custGeom>
            <a:avLst/>
            <a:gdLst>
              <a:gd name="T0" fmla="*/ 27 w 54"/>
              <a:gd name="T1" fmla="*/ 0 h 29"/>
              <a:gd name="T2" fmla="*/ 46 w 54"/>
              <a:gd name="T3" fmla="*/ 4 h 29"/>
              <a:gd name="T4" fmla="*/ 54 w 54"/>
              <a:gd name="T5" fmla="*/ 14 h 29"/>
              <a:gd name="T6" fmla="*/ 46 w 54"/>
              <a:gd name="T7" fmla="*/ 25 h 29"/>
              <a:gd name="T8" fmla="*/ 27 w 54"/>
              <a:gd name="T9" fmla="*/ 29 h 29"/>
              <a:gd name="T10" fmla="*/ 8 w 54"/>
              <a:gd name="T11" fmla="*/ 25 h 29"/>
              <a:gd name="T12" fmla="*/ 0 w 54"/>
              <a:gd name="T13" fmla="*/ 14 h 29"/>
              <a:gd name="T14" fmla="*/ 8 w 54"/>
              <a:gd name="T15" fmla="*/ 4 h 29"/>
              <a:gd name="T16" fmla="*/ 27 w 54"/>
              <a:gd name="T17" fmla="*/ 0 h 29"/>
              <a:gd name="T18" fmla="*/ 27 w 54"/>
              <a:gd name="T19" fmla="*/ 0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54" h="29">
                <a:moveTo>
                  <a:pt x="27" y="0"/>
                </a:moveTo>
                <a:lnTo>
                  <a:pt x="46" y="4"/>
                </a:lnTo>
                <a:lnTo>
                  <a:pt x="54" y="14"/>
                </a:lnTo>
                <a:lnTo>
                  <a:pt x="46" y="25"/>
                </a:lnTo>
                <a:lnTo>
                  <a:pt x="27" y="29"/>
                </a:lnTo>
                <a:lnTo>
                  <a:pt x="8" y="25"/>
                </a:lnTo>
                <a:lnTo>
                  <a:pt x="0" y="14"/>
                </a:lnTo>
                <a:lnTo>
                  <a:pt x="8" y="4"/>
                </a:lnTo>
                <a:lnTo>
                  <a:pt x="27" y="0"/>
                </a:lnTo>
                <a:lnTo>
                  <a:pt x="27" y="0"/>
                </a:lnTo>
                <a:close/>
              </a:path>
            </a:pathLst>
          </a:custGeom>
          <a:solidFill>
            <a:srgbClr val="CC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105" name="Freeform 57"/>
          <p:cNvSpPr>
            <a:spLocks/>
          </p:cNvSpPr>
          <p:nvPr/>
        </p:nvSpPr>
        <p:spPr bwMode="auto">
          <a:xfrm>
            <a:off x="1074738" y="4929188"/>
            <a:ext cx="458787" cy="341312"/>
          </a:xfrm>
          <a:custGeom>
            <a:avLst/>
            <a:gdLst>
              <a:gd name="T0" fmla="*/ 989 w 991"/>
              <a:gd name="T1" fmla="*/ 170 h 708"/>
              <a:gd name="T2" fmla="*/ 976 w 991"/>
              <a:gd name="T3" fmla="*/ 152 h 708"/>
              <a:gd name="T4" fmla="*/ 957 w 991"/>
              <a:gd name="T5" fmla="*/ 117 h 708"/>
              <a:gd name="T6" fmla="*/ 950 w 991"/>
              <a:gd name="T7" fmla="*/ 72 h 708"/>
              <a:gd name="T8" fmla="*/ 932 w 991"/>
              <a:gd name="T9" fmla="*/ 53 h 708"/>
              <a:gd name="T10" fmla="*/ 917 w 991"/>
              <a:gd name="T11" fmla="*/ 17 h 708"/>
              <a:gd name="T12" fmla="*/ 887 w 991"/>
              <a:gd name="T13" fmla="*/ 3 h 708"/>
              <a:gd name="T14" fmla="*/ 791 w 991"/>
              <a:gd name="T15" fmla="*/ 17 h 708"/>
              <a:gd name="T16" fmla="*/ 767 w 991"/>
              <a:gd name="T17" fmla="*/ 41 h 708"/>
              <a:gd name="T18" fmla="*/ 727 w 991"/>
              <a:gd name="T19" fmla="*/ 67 h 708"/>
              <a:gd name="T20" fmla="*/ 689 w 991"/>
              <a:gd name="T21" fmla="*/ 122 h 708"/>
              <a:gd name="T22" fmla="*/ 641 w 991"/>
              <a:gd name="T23" fmla="*/ 177 h 708"/>
              <a:gd name="T24" fmla="*/ 569 w 991"/>
              <a:gd name="T25" fmla="*/ 227 h 708"/>
              <a:gd name="T26" fmla="*/ 500 w 991"/>
              <a:gd name="T27" fmla="*/ 246 h 708"/>
              <a:gd name="T28" fmla="*/ 488 w 991"/>
              <a:gd name="T29" fmla="*/ 235 h 708"/>
              <a:gd name="T30" fmla="*/ 421 w 991"/>
              <a:gd name="T31" fmla="*/ 258 h 708"/>
              <a:gd name="T32" fmla="*/ 353 w 991"/>
              <a:gd name="T33" fmla="*/ 343 h 708"/>
              <a:gd name="T34" fmla="*/ 274 w 991"/>
              <a:gd name="T35" fmla="*/ 373 h 708"/>
              <a:gd name="T36" fmla="*/ 223 w 991"/>
              <a:gd name="T37" fmla="*/ 398 h 708"/>
              <a:gd name="T38" fmla="*/ 193 w 991"/>
              <a:gd name="T39" fmla="*/ 384 h 708"/>
              <a:gd name="T40" fmla="*/ 175 w 991"/>
              <a:gd name="T41" fmla="*/ 406 h 708"/>
              <a:gd name="T42" fmla="*/ 147 w 991"/>
              <a:gd name="T43" fmla="*/ 442 h 708"/>
              <a:gd name="T44" fmla="*/ 119 w 991"/>
              <a:gd name="T45" fmla="*/ 468 h 708"/>
              <a:gd name="T46" fmla="*/ 73 w 991"/>
              <a:gd name="T47" fmla="*/ 500 h 708"/>
              <a:gd name="T48" fmla="*/ 73 w 991"/>
              <a:gd name="T49" fmla="*/ 505 h 708"/>
              <a:gd name="T50" fmla="*/ 43 w 991"/>
              <a:gd name="T51" fmla="*/ 539 h 708"/>
              <a:gd name="T52" fmla="*/ 0 w 991"/>
              <a:gd name="T53" fmla="*/ 633 h 708"/>
              <a:gd name="T54" fmla="*/ 12 w 991"/>
              <a:gd name="T55" fmla="*/ 708 h 708"/>
              <a:gd name="T56" fmla="*/ 59 w 991"/>
              <a:gd name="T57" fmla="*/ 652 h 708"/>
              <a:gd name="T58" fmla="*/ 67 w 991"/>
              <a:gd name="T59" fmla="*/ 625 h 708"/>
              <a:gd name="T60" fmla="*/ 118 w 991"/>
              <a:gd name="T61" fmla="*/ 650 h 708"/>
              <a:gd name="T62" fmla="*/ 128 w 991"/>
              <a:gd name="T63" fmla="*/ 618 h 708"/>
              <a:gd name="T64" fmla="*/ 167 w 991"/>
              <a:gd name="T65" fmla="*/ 633 h 708"/>
              <a:gd name="T66" fmla="*/ 251 w 991"/>
              <a:gd name="T67" fmla="*/ 644 h 708"/>
              <a:gd name="T68" fmla="*/ 302 w 991"/>
              <a:gd name="T69" fmla="*/ 619 h 708"/>
              <a:gd name="T70" fmla="*/ 398 w 991"/>
              <a:gd name="T71" fmla="*/ 596 h 708"/>
              <a:gd name="T72" fmla="*/ 468 w 991"/>
              <a:gd name="T73" fmla="*/ 578 h 708"/>
              <a:gd name="T74" fmla="*/ 500 w 991"/>
              <a:gd name="T75" fmla="*/ 464 h 708"/>
              <a:gd name="T76" fmla="*/ 544 w 991"/>
              <a:gd name="T77" fmla="*/ 399 h 708"/>
              <a:gd name="T78" fmla="*/ 569 w 991"/>
              <a:gd name="T79" fmla="*/ 381 h 708"/>
              <a:gd name="T80" fmla="*/ 592 w 991"/>
              <a:gd name="T81" fmla="*/ 381 h 708"/>
              <a:gd name="T82" fmla="*/ 585 w 991"/>
              <a:gd name="T83" fmla="*/ 395 h 708"/>
              <a:gd name="T84" fmla="*/ 576 w 991"/>
              <a:gd name="T85" fmla="*/ 446 h 708"/>
              <a:gd name="T86" fmla="*/ 628 w 991"/>
              <a:gd name="T87" fmla="*/ 448 h 708"/>
              <a:gd name="T88" fmla="*/ 734 w 991"/>
              <a:gd name="T89" fmla="*/ 411 h 708"/>
              <a:gd name="T90" fmla="*/ 741 w 991"/>
              <a:gd name="T91" fmla="*/ 349 h 708"/>
              <a:gd name="T92" fmla="*/ 800 w 991"/>
              <a:gd name="T93" fmla="*/ 404 h 708"/>
              <a:gd name="T94" fmla="*/ 815 w 991"/>
              <a:gd name="T95" fmla="*/ 455 h 708"/>
              <a:gd name="T96" fmla="*/ 835 w 991"/>
              <a:gd name="T97" fmla="*/ 483 h 708"/>
              <a:gd name="T98" fmla="*/ 844 w 991"/>
              <a:gd name="T99" fmla="*/ 493 h 708"/>
              <a:gd name="T100" fmla="*/ 861 w 991"/>
              <a:gd name="T101" fmla="*/ 509 h 708"/>
              <a:gd name="T102" fmla="*/ 918 w 991"/>
              <a:gd name="T103" fmla="*/ 531 h 708"/>
              <a:gd name="T104" fmla="*/ 934 w 991"/>
              <a:gd name="T105" fmla="*/ 477 h 708"/>
              <a:gd name="T106" fmla="*/ 942 w 991"/>
              <a:gd name="T107" fmla="*/ 426 h 708"/>
              <a:gd name="T108" fmla="*/ 950 w 991"/>
              <a:gd name="T109" fmla="*/ 386 h 708"/>
              <a:gd name="T110" fmla="*/ 954 w 991"/>
              <a:gd name="T111" fmla="*/ 373 h 708"/>
              <a:gd name="T112" fmla="*/ 964 w 991"/>
              <a:gd name="T113" fmla="*/ 361 h 708"/>
              <a:gd name="T114" fmla="*/ 948 w 991"/>
              <a:gd name="T115" fmla="*/ 285 h 708"/>
              <a:gd name="T116" fmla="*/ 956 w 991"/>
              <a:gd name="T117" fmla="*/ 245 h 708"/>
              <a:gd name="T118" fmla="*/ 968 w 991"/>
              <a:gd name="T119" fmla="*/ 236 h 7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991" h="708">
                <a:moveTo>
                  <a:pt x="986" y="217"/>
                </a:moveTo>
                <a:lnTo>
                  <a:pt x="991" y="174"/>
                </a:lnTo>
                <a:lnTo>
                  <a:pt x="989" y="170"/>
                </a:lnTo>
                <a:lnTo>
                  <a:pt x="989" y="166"/>
                </a:lnTo>
                <a:lnTo>
                  <a:pt x="986" y="166"/>
                </a:lnTo>
                <a:lnTo>
                  <a:pt x="976" y="152"/>
                </a:lnTo>
                <a:lnTo>
                  <a:pt x="976" y="147"/>
                </a:lnTo>
                <a:lnTo>
                  <a:pt x="958" y="123"/>
                </a:lnTo>
                <a:lnTo>
                  <a:pt x="957" y="117"/>
                </a:lnTo>
                <a:lnTo>
                  <a:pt x="954" y="108"/>
                </a:lnTo>
                <a:lnTo>
                  <a:pt x="952" y="89"/>
                </a:lnTo>
                <a:lnTo>
                  <a:pt x="950" y="72"/>
                </a:lnTo>
                <a:lnTo>
                  <a:pt x="940" y="63"/>
                </a:lnTo>
                <a:lnTo>
                  <a:pt x="936" y="55"/>
                </a:lnTo>
                <a:lnTo>
                  <a:pt x="932" y="53"/>
                </a:lnTo>
                <a:lnTo>
                  <a:pt x="924" y="38"/>
                </a:lnTo>
                <a:lnTo>
                  <a:pt x="918" y="17"/>
                </a:lnTo>
                <a:lnTo>
                  <a:pt x="917" y="17"/>
                </a:lnTo>
                <a:lnTo>
                  <a:pt x="912" y="3"/>
                </a:lnTo>
                <a:lnTo>
                  <a:pt x="899" y="0"/>
                </a:lnTo>
                <a:lnTo>
                  <a:pt x="887" y="3"/>
                </a:lnTo>
                <a:lnTo>
                  <a:pt x="867" y="14"/>
                </a:lnTo>
                <a:lnTo>
                  <a:pt x="816" y="14"/>
                </a:lnTo>
                <a:lnTo>
                  <a:pt x="791" y="17"/>
                </a:lnTo>
                <a:lnTo>
                  <a:pt x="774" y="32"/>
                </a:lnTo>
                <a:lnTo>
                  <a:pt x="774" y="35"/>
                </a:lnTo>
                <a:lnTo>
                  <a:pt x="767" y="41"/>
                </a:lnTo>
                <a:lnTo>
                  <a:pt x="755" y="50"/>
                </a:lnTo>
                <a:lnTo>
                  <a:pt x="741" y="55"/>
                </a:lnTo>
                <a:lnTo>
                  <a:pt x="727" y="67"/>
                </a:lnTo>
                <a:lnTo>
                  <a:pt x="711" y="91"/>
                </a:lnTo>
                <a:lnTo>
                  <a:pt x="699" y="105"/>
                </a:lnTo>
                <a:lnTo>
                  <a:pt x="689" y="122"/>
                </a:lnTo>
                <a:lnTo>
                  <a:pt x="670" y="142"/>
                </a:lnTo>
                <a:lnTo>
                  <a:pt x="648" y="166"/>
                </a:lnTo>
                <a:lnTo>
                  <a:pt x="641" y="177"/>
                </a:lnTo>
                <a:lnTo>
                  <a:pt x="625" y="191"/>
                </a:lnTo>
                <a:lnTo>
                  <a:pt x="598" y="204"/>
                </a:lnTo>
                <a:lnTo>
                  <a:pt x="569" y="227"/>
                </a:lnTo>
                <a:lnTo>
                  <a:pt x="556" y="239"/>
                </a:lnTo>
                <a:lnTo>
                  <a:pt x="536" y="246"/>
                </a:lnTo>
                <a:lnTo>
                  <a:pt x="500" y="246"/>
                </a:lnTo>
                <a:lnTo>
                  <a:pt x="498" y="245"/>
                </a:lnTo>
                <a:lnTo>
                  <a:pt x="498" y="240"/>
                </a:lnTo>
                <a:lnTo>
                  <a:pt x="488" y="235"/>
                </a:lnTo>
                <a:lnTo>
                  <a:pt x="447" y="235"/>
                </a:lnTo>
                <a:lnTo>
                  <a:pt x="442" y="246"/>
                </a:lnTo>
                <a:lnTo>
                  <a:pt x="421" y="258"/>
                </a:lnTo>
                <a:lnTo>
                  <a:pt x="401" y="276"/>
                </a:lnTo>
                <a:lnTo>
                  <a:pt x="389" y="314"/>
                </a:lnTo>
                <a:lnTo>
                  <a:pt x="353" y="343"/>
                </a:lnTo>
                <a:lnTo>
                  <a:pt x="312" y="349"/>
                </a:lnTo>
                <a:lnTo>
                  <a:pt x="294" y="362"/>
                </a:lnTo>
                <a:lnTo>
                  <a:pt x="274" y="373"/>
                </a:lnTo>
                <a:lnTo>
                  <a:pt x="239" y="395"/>
                </a:lnTo>
                <a:lnTo>
                  <a:pt x="239" y="396"/>
                </a:lnTo>
                <a:lnTo>
                  <a:pt x="223" y="398"/>
                </a:lnTo>
                <a:lnTo>
                  <a:pt x="211" y="389"/>
                </a:lnTo>
                <a:lnTo>
                  <a:pt x="205" y="386"/>
                </a:lnTo>
                <a:lnTo>
                  <a:pt x="193" y="384"/>
                </a:lnTo>
                <a:lnTo>
                  <a:pt x="186" y="389"/>
                </a:lnTo>
                <a:lnTo>
                  <a:pt x="184" y="390"/>
                </a:lnTo>
                <a:lnTo>
                  <a:pt x="175" y="406"/>
                </a:lnTo>
                <a:lnTo>
                  <a:pt x="160" y="424"/>
                </a:lnTo>
                <a:lnTo>
                  <a:pt x="155" y="428"/>
                </a:lnTo>
                <a:lnTo>
                  <a:pt x="147" y="442"/>
                </a:lnTo>
                <a:lnTo>
                  <a:pt x="135" y="452"/>
                </a:lnTo>
                <a:lnTo>
                  <a:pt x="128" y="464"/>
                </a:lnTo>
                <a:lnTo>
                  <a:pt x="119" y="468"/>
                </a:lnTo>
                <a:lnTo>
                  <a:pt x="107" y="475"/>
                </a:lnTo>
                <a:lnTo>
                  <a:pt x="89" y="492"/>
                </a:lnTo>
                <a:lnTo>
                  <a:pt x="73" y="500"/>
                </a:lnTo>
                <a:lnTo>
                  <a:pt x="78" y="495"/>
                </a:lnTo>
                <a:lnTo>
                  <a:pt x="78" y="496"/>
                </a:lnTo>
                <a:lnTo>
                  <a:pt x="73" y="505"/>
                </a:lnTo>
                <a:lnTo>
                  <a:pt x="66" y="505"/>
                </a:lnTo>
                <a:lnTo>
                  <a:pt x="51" y="518"/>
                </a:lnTo>
                <a:lnTo>
                  <a:pt x="43" y="539"/>
                </a:lnTo>
                <a:lnTo>
                  <a:pt x="42" y="539"/>
                </a:lnTo>
                <a:lnTo>
                  <a:pt x="2" y="608"/>
                </a:lnTo>
                <a:lnTo>
                  <a:pt x="0" y="633"/>
                </a:lnTo>
                <a:lnTo>
                  <a:pt x="0" y="666"/>
                </a:lnTo>
                <a:lnTo>
                  <a:pt x="2" y="699"/>
                </a:lnTo>
                <a:lnTo>
                  <a:pt x="12" y="708"/>
                </a:lnTo>
                <a:lnTo>
                  <a:pt x="38" y="699"/>
                </a:lnTo>
                <a:lnTo>
                  <a:pt x="51" y="680"/>
                </a:lnTo>
                <a:lnTo>
                  <a:pt x="59" y="652"/>
                </a:lnTo>
                <a:lnTo>
                  <a:pt x="62" y="624"/>
                </a:lnTo>
                <a:lnTo>
                  <a:pt x="66" y="624"/>
                </a:lnTo>
                <a:lnTo>
                  <a:pt x="67" y="625"/>
                </a:lnTo>
                <a:lnTo>
                  <a:pt x="79" y="652"/>
                </a:lnTo>
                <a:lnTo>
                  <a:pt x="110" y="658"/>
                </a:lnTo>
                <a:lnTo>
                  <a:pt x="118" y="650"/>
                </a:lnTo>
                <a:lnTo>
                  <a:pt x="123" y="646"/>
                </a:lnTo>
                <a:lnTo>
                  <a:pt x="127" y="624"/>
                </a:lnTo>
                <a:lnTo>
                  <a:pt x="128" y="618"/>
                </a:lnTo>
                <a:lnTo>
                  <a:pt x="128" y="615"/>
                </a:lnTo>
                <a:lnTo>
                  <a:pt x="155" y="622"/>
                </a:lnTo>
                <a:lnTo>
                  <a:pt x="167" y="633"/>
                </a:lnTo>
                <a:lnTo>
                  <a:pt x="191" y="640"/>
                </a:lnTo>
                <a:lnTo>
                  <a:pt x="232" y="643"/>
                </a:lnTo>
                <a:lnTo>
                  <a:pt x="251" y="644"/>
                </a:lnTo>
                <a:lnTo>
                  <a:pt x="257" y="636"/>
                </a:lnTo>
                <a:lnTo>
                  <a:pt x="261" y="628"/>
                </a:lnTo>
                <a:lnTo>
                  <a:pt x="302" y="619"/>
                </a:lnTo>
                <a:lnTo>
                  <a:pt x="342" y="605"/>
                </a:lnTo>
                <a:lnTo>
                  <a:pt x="342" y="602"/>
                </a:lnTo>
                <a:lnTo>
                  <a:pt x="398" y="596"/>
                </a:lnTo>
                <a:lnTo>
                  <a:pt x="452" y="592"/>
                </a:lnTo>
                <a:lnTo>
                  <a:pt x="463" y="587"/>
                </a:lnTo>
                <a:lnTo>
                  <a:pt x="468" y="578"/>
                </a:lnTo>
                <a:lnTo>
                  <a:pt x="487" y="490"/>
                </a:lnTo>
                <a:lnTo>
                  <a:pt x="494" y="470"/>
                </a:lnTo>
                <a:lnTo>
                  <a:pt x="500" y="464"/>
                </a:lnTo>
                <a:lnTo>
                  <a:pt x="512" y="434"/>
                </a:lnTo>
                <a:lnTo>
                  <a:pt x="524" y="421"/>
                </a:lnTo>
                <a:lnTo>
                  <a:pt x="544" y="399"/>
                </a:lnTo>
                <a:lnTo>
                  <a:pt x="551" y="393"/>
                </a:lnTo>
                <a:lnTo>
                  <a:pt x="557" y="389"/>
                </a:lnTo>
                <a:lnTo>
                  <a:pt x="569" y="381"/>
                </a:lnTo>
                <a:lnTo>
                  <a:pt x="573" y="379"/>
                </a:lnTo>
                <a:lnTo>
                  <a:pt x="589" y="377"/>
                </a:lnTo>
                <a:lnTo>
                  <a:pt x="592" y="381"/>
                </a:lnTo>
                <a:lnTo>
                  <a:pt x="592" y="390"/>
                </a:lnTo>
                <a:lnTo>
                  <a:pt x="589" y="390"/>
                </a:lnTo>
                <a:lnTo>
                  <a:pt x="585" y="395"/>
                </a:lnTo>
                <a:lnTo>
                  <a:pt x="580" y="398"/>
                </a:lnTo>
                <a:lnTo>
                  <a:pt x="573" y="399"/>
                </a:lnTo>
                <a:lnTo>
                  <a:pt x="576" y="446"/>
                </a:lnTo>
                <a:lnTo>
                  <a:pt x="589" y="451"/>
                </a:lnTo>
                <a:lnTo>
                  <a:pt x="609" y="455"/>
                </a:lnTo>
                <a:lnTo>
                  <a:pt x="628" y="448"/>
                </a:lnTo>
                <a:lnTo>
                  <a:pt x="646" y="437"/>
                </a:lnTo>
                <a:lnTo>
                  <a:pt x="652" y="431"/>
                </a:lnTo>
                <a:lnTo>
                  <a:pt x="734" y="411"/>
                </a:lnTo>
                <a:lnTo>
                  <a:pt x="735" y="364"/>
                </a:lnTo>
                <a:lnTo>
                  <a:pt x="741" y="364"/>
                </a:lnTo>
                <a:lnTo>
                  <a:pt x="741" y="349"/>
                </a:lnTo>
                <a:lnTo>
                  <a:pt x="776" y="346"/>
                </a:lnTo>
                <a:lnTo>
                  <a:pt x="783" y="393"/>
                </a:lnTo>
                <a:lnTo>
                  <a:pt x="800" y="404"/>
                </a:lnTo>
                <a:lnTo>
                  <a:pt x="800" y="406"/>
                </a:lnTo>
                <a:lnTo>
                  <a:pt x="814" y="428"/>
                </a:lnTo>
                <a:lnTo>
                  <a:pt x="815" y="455"/>
                </a:lnTo>
                <a:lnTo>
                  <a:pt x="820" y="459"/>
                </a:lnTo>
                <a:lnTo>
                  <a:pt x="830" y="470"/>
                </a:lnTo>
                <a:lnTo>
                  <a:pt x="835" y="483"/>
                </a:lnTo>
                <a:lnTo>
                  <a:pt x="836" y="483"/>
                </a:lnTo>
                <a:lnTo>
                  <a:pt x="847" y="500"/>
                </a:lnTo>
                <a:lnTo>
                  <a:pt x="844" y="493"/>
                </a:lnTo>
                <a:lnTo>
                  <a:pt x="844" y="492"/>
                </a:lnTo>
                <a:lnTo>
                  <a:pt x="851" y="500"/>
                </a:lnTo>
                <a:lnTo>
                  <a:pt x="861" y="509"/>
                </a:lnTo>
                <a:lnTo>
                  <a:pt x="877" y="512"/>
                </a:lnTo>
                <a:lnTo>
                  <a:pt x="899" y="525"/>
                </a:lnTo>
                <a:lnTo>
                  <a:pt x="918" y="531"/>
                </a:lnTo>
                <a:lnTo>
                  <a:pt x="928" y="509"/>
                </a:lnTo>
                <a:lnTo>
                  <a:pt x="934" y="486"/>
                </a:lnTo>
                <a:lnTo>
                  <a:pt x="934" y="477"/>
                </a:lnTo>
                <a:lnTo>
                  <a:pt x="938" y="477"/>
                </a:lnTo>
                <a:lnTo>
                  <a:pt x="942" y="468"/>
                </a:lnTo>
                <a:lnTo>
                  <a:pt x="942" y="426"/>
                </a:lnTo>
                <a:lnTo>
                  <a:pt x="948" y="395"/>
                </a:lnTo>
                <a:lnTo>
                  <a:pt x="949" y="386"/>
                </a:lnTo>
                <a:lnTo>
                  <a:pt x="950" y="386"/>
                </a:lnTo>
                <a:lnTo>
                  <a:pt x="950" y="381"/>
                </a:lnTo>
                <a:lnTo>
                  <a:pt x="954" y="370"/>
                </a:lnTo>
                <a:lnTo>
                  <a:pt x="954" y="373"/>
                </a:lnTo>
                <a:lnTo>
                  <a:pt x="957" y="370"/>
                </a:lnTo>
                <a:lnTo>
                  <a:pt x="960" y="364"/>
                </a:lnTo>
                <a:lnTo>
                  <a:pt x="964" y="361"/>
                </a:lnTo>
                <a:lnTo>
                  <a:pt x="957" y="320"/>
                </a:lnTo>
                <a:lnTo>
                  <a:pt x="956" y="292"/>
                </a:lnTo>
                <a:lnTo>
                  <a:pt x="948" y="285"/>
                </a:lnTo>
                <a:lnTo>
                  <a:pt x="948" y="264"/>
                </a:lnTo>
                <a:lnTo>
                  <a:pt x="954" y="248"/>
                </a:lnTo>
                <a:lnTo>
                  <a:pt x="956" y="245"/>
                </a:lnTo>
                <a:lnTo>
                  <a:pt x="965" y="243"/>
                </a:lnTo>
                <a:lnTo>
                  <a:pt x="968" y="239"/>
                </a:lnTo>
                <a:lnTo>
                  <a:pt x="968" y="236"/>
                </a:lnTo>
                <a:lnTo>
                  <a:pt x="986" y="217"/>
                </a:lnTo>
                <a:lnTo>
                  <a:pt x="986" y="217"/>
                </a:lnTo>
                <a:close/>
              </a:path>
            </a:pathLst>
          </a:custGeom>
          <a:solidFill>
            <a:srgbClr val="99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106" name="Freeform 58"/>
          <p:cNvSpPr>
            <a:spLocks/>
          </p:cNvSpPr>
          <p:nvPr/>
        </p:nvSpPr>
        <p:spPr bwMode="auto">
          <a:xfrm>
            <a:off x="1074738" y="4929188"/>
            <a:ext cx="458787" cy="341312"/>
          </a:xfrm>
          <a:custGeom>
            <a:avLst/>
            <a:gdLst>
              <a:gd name="T0" fmla="*/ 989 w 991"/>
              <a:gd name="T1" fmla="*/ 170 h 708"/>
              <a:gd name="T2" fmla="*/ 976 w 991"/>
              <a:gd name="T3" fmla="*/ 152 h 708"/>
              <a:gd name="T4" fmla="*/ 957 w 991"/>
              <a:gd name="T5" fmla="*/ 117 h 708"/>
              <a:gd name="T6" fmla="*/ 950 w 991"/>
              <a:gd name="T7" fmla="*/ 72 h 708"/>
              <a:gd name="T8" fmla="*/ 932 w 991"/>
              <a:gd name="T9" fmla="*/ 53 h 708"/>
              <a:gd name="T10" fmla="*/ 917 w 991"/>
              <a:gd name="T11" fmla="*/ 17 h 708"/>
              <a:gd name="T12" fmla="*/ 887 w 991"/>
              <a:gd name="T13" fmla="*/ 3 h 708"/>
              <a:gd name="T14" fmla="*/ 791 w 991"/>
              <a:gd name="T15" fmla="*/ 17 h 708"/>
              <a:gd name="T16" fmla="*/ 767 w 991"/>
              <a:gd name="T17" fmla="*/ 41 h 708"/>
              <a:gd name="T18" fmla="*/ 727 w 991"/>
              <a:gd name="T19" fmla="*/ 67 h 708"/>
              <a:gd name="T20" fmla="*/ 689 w 991"/>
              <a:gd name="T21" fmla="*/ 122 h 708"/>
              <a:gd name="T22" fmla="*/ 641 w 991"/>
              <a:gd name="T23" fmla="*/ 177 h 708"/>
              <a:gd name="T24" fmla="*/ 569 w 991"/>
              <a:gd name="T25" fmla="*/ 227 h 708"/>
              <a:gd name="T26" fmla="*/ 500 w 991"/>
              <a:gd name="T27" fmla="*/ 246 h 708"/>
              <a:gd name="T28" fmla="*/ 488 w 991"/>
              <a:gd name="T29" fmla="*/ 235 h 708"/>
              <a:gd name="T30" fmla="*/ 421 w 991"/>
              <a:gd name="T31" fmla="*/ 258 h 708"/>
              <a:gd name="T32" fmla="*/ 353 w 991"/>
              <a:gd name="T33" fmla="*/ 343 h 708"/>
              <a:gd name="T34" fmla="*/ 274 w 991"/>
              <a:gd name="T35" fmla="*/ 373 h 708"/>
              <a:gd name="T36" fmla="*/ 223 w 991"/>
              <a:gd name="T37" fmla="*/ 398 h 708"/>
              <a:gd name="T38" fmla="*/ 193 w 991"/>
              <a:gd name="T39" fmla="*/ 384 h 708"/>
              <a:gd name="T40" fmla="*/ 175 w 991"/>
              <a:gd name="T41" fmla="*/ 406 h 708"/>
              <a:gd name="T42" fmla="*/ 147 w 991"/>
              <a:gd name="T43" fmla="*/ 442 h 708"/>
              <a:gd name="T44" fmla="*/ 119 w 991"/>
              <a:gd name="T45" fmla="*/ 468 h 708"/>
              <a:gd name="T46" fmla="*/ 73 w 991"/>
              <a:gd name="T47" fmla="*/ 500 h 708"/>
              <a:gd name="T48" fmla="*/ 73 w 991"/>
              <a:gd name="T49" fmla="*/ 505 h 708"/>
              <a:gd name="T50" fmla="*/ 43 w 991"/>
              <a:gd name="T51" fmla="*/ 539 h 708"/>
              <a:gd name="T52" fmla="*/ 0 w 991"/>
              <a:gd name="T53" fmla="*/ 633 h 708"/>
              <a:gd name="T54" fmla="*/ 12 w 991"/>
              <a:gd name="T55" fmla="*/ 708 h 708"/>
              <a:gd name="T56" fmla="*/ 59 w 991"/>
              <a:gd name="T57" fmla="*/ 652 h 708"/>
              <a:gd name="T58" fmla="*/ 67 w 991"/>
              <a:gd name="T59" fmla="*/ 625 h 708"/>
              <a:gd name="T60" fmla="*/ 118 w 991"/>
              <a:gd name="T61" fmla="*/ 650 h 708"/>
              <a:gd name="T62" fmla="*/ 128 w 991"/>
              <a:gd name="T63" fmla="*/ 618 h 708"/>
              <a:gd name="T64" fmla="*/ 167 w 991"/>
              <a:gd name="T65" fmla="*/ 633 h 708"/>
              <a:gd name="T66" fmla="*/ 251 w 991"/>
              <a:gd name="T67" fmla="*/ 644 h 708"/>
              <a:gd name="T68" fmla="*/ 302 w 991"/>
              <a:gd name="T69" fmla="*/ 619 h 708"/>
              <a:gd name="T70" fmla="*/ 398 w 991"/>
              <a:gd name="T71" fmla="*/ 596 h 708"/>
              <a:gd name="T72" fmla="*/ 468 w 991"/>
              <a:gd name="T73" fmla="*/ 578 h 708"/>
              <a:gd name="T74" fmla="*/ 500 w 991"/>
              <a:gd name="T75" fmla="*/ 464 h 708"/>
              <a:gd name="T76" fmla="*/ 544 w 991"/>
              <a:gd name="T77" fmla="*/ 399 h 708"/>
              <a:gd name="T78" fmla="*/ 569 w 991"/>
              <a:gd name="T79" fmla="*/ 381 h 708"/>
              <a:gd name="T80" fmla="*/ 592 w 991"/>
              <a:gd name="T81" fmla="*/ 381 h 708"/>
              <a:gd name="T82" fmla="*/ 585 w 991"/>
              <a:gd name="T83" fmla="*/ 395 h 708"/>
              <a:gd name="T84" fmla="*/ 576 w 991"/>
              <a:gd name="T85" fmla="*/ 446 h 708"/>
              <a:gd name="T86" fmla="*/ 628 w 991"/>
              <a:gd name="T87" fmla="*/ 448 h 708"/>
              <a:gd name="T88" fmla="*/ 734 w 991"/>
              <a:gd name="T89" fmla="*/ 411 h 708"/>
              <a:gd name="T90" fmla="*/ 741 w 991"/>
              <a:gd name="T91" fmla="*/ 349 h 708"/>
              <a:gd name="T92" fmla="*/ 800 w 991"/>
              <a:gd name="T93" fmla="*/ 404 h 708"/>
              <a:gd name="T94" fmla="*/ 815 w 991"/>
              <a:gd name="T95" fmla="*/ 455 h 708"/>
              <a:gd name="T96" fmla="*/ 835 w 991"/>
              <a:gd name="T97" fmla="*/ 483 h 708"/>
              <a:gd name="T98" fmla="*/ 844 w 991"/>
              <a:gd name="T99" fmla="*/ 493 h 708"/>
              <a:gd name="T100" fmla="*/ 861 w 991"/>
              <a:gd name="T101" fmla="*/ 509 h 708"/>
              <a:gd name="T102" fmla="*/ 918 w 991"/>
              <a:gd name="T103" fmla="*/ 531 h 708"/>
              <a:gd name="T104" fmla="*/ 934 w 991"/>
              <a:gd name="T105" fmla="*/ 477 h 708"/>
              <a:gd name="T106" fmla="*/ 942 w 991"/>
              <a:gd name="T107" fmla="*/ 426 h 708"/>
              <a:gd name="T108" fmla="*/ 950 w 991"/>
              <a:gd name="T109" fmla="*/ 386 h 708"/>
              <a:gd name="T110" fmla="*/ 954 w 991"/>
              <a:gd name="T111" fmla="*/ 373 h 708"/>
              <a:gd name="T112" fmla="*/ 964 w 991"/>
              <a:gd name="T113" fmla="*/ 361 h 708"/>
              <a:gd name="T114" fmla="*/ 948 w 991"/>
              <a:gd name="T115" fmla="*/ 285 h 708"/>
              <a:gd name="T116" fmla="*/ 956 w 991"/>
              <a:gd name="T117" fmla="*/ 245 h 708"/>
              <a:gd name="T118" fmla="*/ 968 w 991"/>
              <a:gd name="T119" fmla="*/ 236 h 7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991" h="708">
                <a:moveTo>
                  <a:pt x="986" y="217"/>
                </a:moveTo>
                <a:lnTo>
                  <a:pt x="991" y="174"/>
                </a:lnTo>
                <a:lnTo>
                  <a:pt x="989" y="170"/>
                </a:lnTo>
                <a:lnTo>
                  <a:pt x="989" y="166"/>
                </a:lnTo>
                <a:lnTo>
                  <a:pt x="986" y="166"/>
                </a:lnTo>
                <a:lnTo>
                  <a:pt x="976" y="152"/>
                </a:lnTo>
                <a:lnTo>
                  <a:pt x="976" y="147"/>
                </a:lnTo>
                <a:lnTo>
                  <a:pt x="958" y="123"/>
                </a:lnTo>
                <a:lnTo>
                  <a:pt x="957" y="117"/>
                </a:lnTo>
                <a:lnTo>
                  <a:pt x="954" y="108"/>
                </a:lnTo>
                <a:lnTo>
                  <a:pt x="952" y="89"/>
                </a:lnTo>
                <a:lnTo>
                  <a:pt x="950" y="72"/>
                </a:lnTo>
                <a:lnTo>
                  <a:pt x="940" y="63"/>
                </a:lnTo>
                <a:lnTo>
                  <a:pt x="936" y="55"/>
                </a:lnTo>
                <a:lnTo>
                  <a:pt x="932" y="53"/>
                </a:lnTo>
                <a:lnTo>
                  <a:pt x="924" y="38"/>
                </a:lnTo>
                <a:lnTo>
                  <a:pt x="918" y="17"/>
                </a:lnTo>
                <a:lnTo>
                  <a:pt x="917" y="17"/>
                </a:lnTo>
                <a:lnTo>
                  <a:pt x="912" y="3"/>
                </a:lnTo>
                <a:lnTo>
                  <a:pt x="899" y="0"/>
                </a:lnTo>
                <a:lnTo>
                  <a:pt x="887" y="3"/>
                </a:lnTo>
                <a:lnTo>
                  <a:pt x="867" y="14"/>
                </a:lnTo>
                <a:lnTo>
                  <a:pt x="816" y="14"/>
                </a:lnTo>
                <a:lnTo>
                  <a:pt x="791" y="17"/>
                </a:lnTo>
                <a:lnTo>
                  <a:pt x="774" y="32"/>
                </a:lnTo>
                <a:lnTo>
                  <a:pt x="774" y="35"/>
                </a:lnTo>
                <a:lnTo>
                  <a:pt x="767" y="41"/>
                </a:lnTo>
                <a:lnTo>
                  <a:pt x="755" y="50"/>
                </a:lnTo>
                <a:lnTo>
                  <a:pt x="741" y="55"/>
                </a:lnTo>
                <a:lnTo>
                  <a:pt x="727" y="67"/>
                </a:lnTo>
                <a:lnTo>
                  <a:pt x="711" y="91"/>
                </a:lnTo>
                <a:lnTo>
                  <a:pt x="699" y="105"/>
                </a:lnTo>
                <a:lnTo>
                  <a:pt x="689" y="122"/>
                </a:lnTo>
                <a:lnTo>
                  <a:pt x="670" y="142"/>
                </a:lnTo>
                <a:lnTo>
                  <a:pt x="648" y="166"/>
                </a:lnTo>
                <a:lnTo>
                  <a:pt x="641" y="177"/>
                </a:lnTo>
                <a:lnTo>
                  <a:pt x="625" y="191"/>
                </a:lnTo>
                <a:lnTo>
                  <a:pt x="598" y="204"/>
                </a:lnTo>
                <a:lnTo>
                  <a:pt x="569" y="227"/>
                </a:lnTo>
                <a:lnTo>
                  <a:pt x="556" y="239"/>
                </a:lnTo>
                <a:lnTo>
                  <a:pt x="536" y="246"/>
                </a:lnTo>
                <a:lnTo>
                  <a:pt x="500" y="246"/>
                </a:lnTo>
                <a:lnTo>
                  <a:pt x="498" y="245"/>
                </a:lnTo>
                <a:lnTo>
                  <a:pt x="498" y="240"/>
                </a:lnTo>
                <a:lnTo>
                  <a:pt x="488" y="235"/>
                </a:lnTo>
                <a:lnTo>
                  <a:pt x="447" y="235"/>
                </a:lnTo>
                <a:lnTo>
                  <a:pt x="442" y="246"/>
                </a:lnTo>
                <a:lnTo>
                  <a:pt x="421" y="258"/>
                </a:lnTo>
                <a:lnTo>
                  <a:pt x="401" y="276"/>
                </a:lnTo>
                <a:lnTo>
                  <a:pt x="389" y="314"/>
                </a:lnTo>
                <a:lnTo>
                  <a:pt x="353" y="343"/>
                </a:lnTo>
                <a:lnTo>
                  <a:pt x="312" y="349"/>
                </a:lnTo>
                <a:lnTo>
                  <a:pt x="294" y="362"/>
                </a:lnTo>
                <a:lnTo>
                  <a:pt x="274" y="373"/>
                </a:lnTo>
                <a:lnTo>
                  <a:pt x="239" y="395"/>
                </a:lnTo>
                <a:lnTo>
                  <a:pt x="239" y="396"/>
                </a:lnTo>
                <a:lnTo>
                  <a:pt x="223" y="398"/>
                </a:lnTo>
                <a:lnTo>
                  <a:pt x="211" y="389"/>
                </a:lnTo>
                <a:lnTo>
                  <a:pt x="205" y="386"/>
                </a:lnTo>
                <a:lnTo>
                  <a:pt x="193" y="384"/>
                </a:lnTo>
                <a:lnTo>
                  <a:pt x="186" y="389"/>
                </a:lnTo>
                <a:lnTo>
                  <a:pt x="184" y="390"/>
                </a:lnTo>
                <a:lnTo>
                  <a:pt x="175" y="406"/>
                </a:lnTo>
                <a:lnTo>
                  <a:pt x="160" y="424"/>
                </a:lnTo>
                <a:lnTo>
                  <a:pt x="155" y="428"/>
                </a:lnTo>
                <a:lnTo>
                  <a:pt x="147" y="442"/>
                </a:lnTo>
                <a:lnTo>
                  <a:pt x="135" y="452"/>
                </a:lnTo>
                <a:lnTo>
                  <a:pt x="128" y="464"/>
                </a:lnTo>
                <a:lnTo>
                  <a:pt x="119" y="468"/>
                </a:lnTo>
                <a:lnTo>
                  <a:pt x="107" y="475"/>
                </a:lnTo>
                <a:lnTo>
                  <a:pt x="89" y="492"/>
                </a:lnTo>
                <a:lnTo>
                  <a:pt x="73" y="500"/>
                </a:lnTo>
                <a:lnTo>
                  <a:pt x="78" y="495"/>
                </a:lnTo>
                <a:lnTo>
                  <a:pt x="78" y="496"/>
                </a:lnTo>
                <a:lnTo>
                  <a:pt x="73" y="505"/>
                </a:lnTo>
                <a:lnTo>
                  <a:pt x="66" y="505"/>
                </a:lnTo>
                <a:lnTo>
                  <a:pt x="51" y="518"/>
                </a:lnTo>
                <a:lnTo>
                  <a:pt x="43" y="539"/>
                </a:lnTo>
                <a:lnTo>
                  <a:pt x="42" y="539"/>
                </a:lnTo>
                <a:lnTo>
                  <a:pt x="2" y="608"/>
                </a:lnTo>
                <a:lnTo>
                  <a:pt x="0" y="633"/>
                </a:lnTo>
                <a:lnTo>
                  <a:pt x="0" y="666"/>
                </a:lnTo>
                <a:lnTo>
                  <a:pt x="2" y="699"/>
                </a:lnTo>
                <a:lnTo>
                  <a:pt x="12" y="708"/>
                </a:lnTo>
                <a:lnTo>
                  <a:pt x="38" y="699"/>
                </a:lnTo>
                <a:lnTo>
                  <a:pt x="51" y="680"/>
                </a:lnTo>
                <a:lnTo>
                  <a:pt x="59" y="652"/>
                </a:lnTo>
                <a:lnTo>
                  <a:pt x="62" y="624"/>
                </a:lnTo>
                <a:lnTo>
                  <a:pt x="66" y="624"/>
                </a:lnTo>
                <a:lnTo>
                  <a:pt x="67" y="625"/>
                </a:lnTo>
                <a:lnTo>
                  <a:pt x="79" y="652"/>
                </a:lnTo>
                <a:lnTo>
                  <a:pt x="110" y="658"/>
                </a:lnTo>
                <a:lnTo>
                  <a:pt x="118" y="650"/>
                </a:lnTo>
                <a:lnTo>
                  <a:pt x="123" y="646"/>
                </a:lnTo>
                <a:lnTo>
                  <a:pt x="127" y="624"/>
                </a:lnTo>
                <a:lnTo>
                  <a:pt x="128" y="618"/>
                </a:lnTo>
                <a:lnTo>
                  <a:pt x="128" y="615"/>
                </a:lnTo>
                <a:lnTo>
                  <a:pt x="155" y="622"/>
                </a:lnTo>
                <a:lnTo>
                  <a:pt x="167" y="633"/>
                </a:lnTo>
                <a:lnTo>
                  <a:pt x="191" y="640"/>
                </a:lnTo>
                <a:lnTo>
                  <a:pt x="232" y="643"/>
                </a:lnTo>
                <a:lnTo>
                  <a:pt x="251" y="644"/>
                </a:lnTo>
                <a:lnTo>
                  <a:pt x="257" y="636"/>
                </a:lnTo>
                <a:lnTo>
                  <a:pt x="261" y="628"/>
                </a:lnTo>
                <a:lnTo>
                  <a:pt x="302" y="619"/>
                </a:lnTo>
                <a:lnTo>
                  <a:pt x="342" y="605"/>
                </a:lnTo>
                <a:lnTo>
                  <a:pt x="342" y="602"/>
                </a:lnTo>
                <a:lnTo>
                  <a:pt x="398" y="596"/>
                </a:lnTo>
                <a:lnTo>
                  <a:pt x="452" y="592"/>
                </a:lnTo>
                <a:lnTo>
                  <a:pt x="463" y="587"/>
                </a:lnTo>
                <a:lnTo>
                  <a:pt x="468" y="578"/>
                </a:lnTo>
                <a:lnTo>
                  <a:pt x="487" y="490"/>
                </a:lnTo>
                <a:lnTo>
                  <a:pt x="494" y="470"/>
                </a:lnTo>
                <a:lnTo>
                  <a:pt x="500" y="464"/>
                </a:lnTo>
                <a:lnTo>
                  <a:pt x="512" y="434"/>
                </a:lnTo>
                <a:lnTo>
                  <a:pt x="524" y="421"/>
                </a:lnTo>
                <a:lnTo>
                  <a:pt x="544" y="399"/>
                </a:lnTo>
                <a:lnTo>
                  <a:pt x="551" y="393"/>
                </a:lnTo>
                <a:lnTo>
                  <a:pt x="557" y="389"/>
                </a:lnTo>
                <a:lnTo>
                  <a:pt x="569" y="381"/>
                </a:lnTo>
                <a:lnTo>
                  <a:pt x="573" y="379"/>
                </a:lnTo>
                <a:lnTo>
                  <a:pt x="589" y="377"/>
                </a:lnTo>
                <a:lnTo>
                  <a:pt x="592" y="381"/>
                </a:lnTo>
                <a:lnTo>
                  <a:pt x="592" y="390"/>
                </a:lnTo>
                <a:lnTo>
                  <a:pt x="589" y="390"/>
                </a:lnTo>
                <a:lnTo>
                  <a:pt x="585" y="395"/>
                </a:lnTo>
                <a:lnTo>
                  <a:pt x="580" y="398"/>
                </a:lnTo>
                <a:lnTo>
                  <a:pt x="573" y="399"/>
                </a:lnTo>
                <a:lnTo>
                  <a:pt x="576" y="446"/>
                </a:lnTo>
                <a:lnTo>
                  <a:pt x="589" y="451"/>
                </a:lnTo>
                <a:lnTo>
                  <a:pt x="609" y="455"/>
                </a:lnTo>
                <a:lnTo>
                  <a:pt x="628" y="448"/>
                </a:lnTo>
                <a:lnTo>
                  <a:pt x="646" y="437"/>
                </a:lnTo>
                <a:lnTo>
                  <a:pt x="652" y="431"/>
                </a:lnTo>
                <a:lnTo>
                  <a:pt x="734" y="411"/>
                </a:lnTo>
                <a:lnTo>
                  <a:pt x="735" y="364"/>
                </a:lnTo>
                <a:lnTo>
                  <a:pt x="741" y="364"/>
                </a:lnTo>
                <a:lnTo>
                  <a:pt x="741" y="349"/>
                </a:lnTo>
                <a:lnTo>
                  <a:pt x="776" y="346"/>
                </a:lnTo>
                <a:lnTo>
                  <a:pt x="783" y="393"/>
                </a:lnTo>
                <a:lnTo>
                  <a:pt x="800" y="404"/>
                </a:lnTo>
                <a:lnTo>
                  <a:pt x="800" y="406"/>
                </a:lnTo>
                <a:lnTo>
                  <a:pt x="814" y="428"/>
                </a:lnTo>
                <a:lnTo>
                  <a:pt x="815" y="455"/>
                </a:lnTo>
                <a:lnTo>
                  <a:pt x="820" y="459"/>
                </a:lnTo>
                <a:lnTo>
                  <a:pt x="830" y="470"/>
                </a:lnTo>
                <a:lnTo>
                  <a:pt x="835" y="483"/>
                </a:lnTo>
                <a:lnTo>
                  <a:pt x="836" y="483"/>
                </a:lnTo>
                <a:lnTo>
                  <a:pt x="847" y="500"/>
                </a:lnTo>
                <a:lnTo>
                  <a:pt x="844" y="493"/>
                </a:lnTo>
                <a:lnTo>
                  <a:pt x="844" y="492"/>
                </a:lnTo>
                <a:lnTo>
                  <a:pt x="851" y="500"/>
                </a:lnTo>
                <a:lnTo>
                  <a:pt x="861" y="509"/>
                </a:lnTo>
                <a:lnTo>
                  <a:pt x="877" y="512"/>
                </a:lnTo>
                <a:lnTo>
                  <a:pt x="899" y="525"/>
                </a:lnTo>
                <a:lnTo>
                  <a:pt x="918" y="531"/>
                </a:lnTo>
                <a:lnTo>
                  <a:pt x="928" y="509"/>
                </a:lnTo>
                <a:lnTo>
                  <a:pt x="934" y="486"/>
                </a:lnTo>
                <a:lnTo>
                  <a:pt x="934" y="477"/>
                </a:lnTo>
                <a:lnTo>
                  <a:pt x="938" y="477"/>
                </a:lnTo>
                <a:lnTo>
                  <a:pt x="942" y="468"/>
                </a:lnTo>
                <a:lnTo>
                  <a:pt x="942" y="426"/>
                </a:lnTo>
                <a:lnTo>
                  <a:pt x="948" y="395"/>
                </a:lnTo>
                <a:lnTo>
                  <a:pt x="949" y="386"/>
                </a:lnTo>
                <a:lnTo>
                  <a:pt x="950" y="386"/>
                </a:lnTo>
                <a:lnTo>
                  <a:pt x="950" y="381"/>
                </a:lnTo>
                <a:lnTo>
                  <a:pt x="954" y="370"/>
                </a:lnTo>
                <a:lnTo>
                  <a:pt x="954" y="373"/>
                </a:lnTo>
                <a:lnTo>
                  <a:pt x="957" y="370"/>
                </a:lnTo>
                <a:lnTo>
                  <a:pt x="960" y="364"/>
                </a:lnTo>
                <a:lnTo>
                  <a:pt x="964" y="361"/>
                </a:lnTo>
                <a:lnTo>
                  <a:pt x="957" y="320"/>
                </a:lnTo>
                <a:lnTo>
                  <a:pt x="956" y="292"/>
                </a:lnTo>
                <a:lnTo>
                  <a:pt x="948" y="285"/>
                </a:lnTo>
                <a:lnTo>
                  <a:pt x="948" y="264"/>
                </a:lnTo>
                <a:lnTo>
                  <a:pt x="954" y="248"/>
                </a:lnTo>
                <a:lnTo>
                  <a:pt x="956" y="245"/>
                </a:lnTo>
                <a:lnTo>
                  <a:pt x="965" y="243"/>
                </a:lnTo>
                <a:lnTo>
                  <a:pt x="968" y="239"/>
                </a:lnTo>
                <a:lnTo>
                  <a:pt x="968" y="236"/>
                </a:lnTo>
                <a:lnTo>
                  <a:pt x="986" y="217"/>
                </a:lnTo>
                <a:lnTo>
                  <a:pt x="986" y="217"/>
                </a:lnTo>
              </a:path>
            </a:pathLst>
          </a:custGeom>
          <a:solidFill>
            <a:srgbClr val="99FF66"/>
          </a:solidFill>
          <a:ln w="142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PH" dirty="0"/>
          </a:p>
        </p:txBody>
      </p:sp>
      <p:sp>
        <p:nvSpPr>
          <p:cNvPr id="2107" name="Freeform 59"/>
          <p:cNvSpPr>
            <a:spLocks/>
          </p:cNvSpPr>
          <p:nvPr/>
        </p:nvSpPr>
        <p:spPr bwMode="auto">
          <a:xfrm>
            <a:off x="2460625" y="3871913"/>
            <a:ext cx="7938" cy="36512"/>
          </a:xfrm>
          <a:custGeom>
            <a:avLst/>
            <a:gdLst>
              <a:gd name="T0" fmla="*/ 11 w 20"/>
              <a:gd name="T1" fmla="*/ 0 h 75"/>
              <a:gd name="T2" fmla="*/ 19 w 20"/>
              <a:gd name="T3" fmla="*/ 12 h 75"/>
              <a:gd name="T4" fmla="*/ 20 w 20"/>
              <a:gd name="T5" fmla="*/ 40 h 75"/>
              <a:gd name="T6" fmla="*/ 19 w 20"/>
              <a:gd name="T7" fmla="*/ 65 h 75"/>
              <a:gd name="T8" fmla="*/ 11 w 20"/>
              <a:gd name="T9" fmla="*/ 75 h 75"/>
              <a:gd name="T10" fmla="*/ 4 w 20"/>
              <a:gd name="T11" fmla="*/ 65 h 75"/>
              <a:gd name="T12" fmla="*/ 0 w 20"/>
              <a:gd name="T13" fmla="*/ 40 h 75"/>
              <a:gd name="T14" fmla="*/ 4 w 20"/>
              <a:gd name="T15" fmla="*/ 12 h 75"/>
              <a:gd name="T16" fmla="*/ 11 w 20"/>
              <a:gd name="T17" fmla="*/ 0 h 75"/>
              <a:gd name="T18" fmla="*/ 11 w 20"/>
              <a:gd name="T19" fmla="*/ 0 h 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0" h="75">
                <a:moveTo>
                  <a:pt x="11" y="0"/>
                </a:moveTo>
                <a:lnTo>
                  <a:pt x="19" y="12"/>
                </a:lnTo>
                <a:lnTo>
                  <a:pt x="20" y="40"/>
                </a:lnTo>
                <a:lnTo>
                  <a:pt x="19" y="65"/>
                </a:lnTo>
                <a:lnTo>
                  <a:pt x="11" y="75"/>
                </a:lnTo>
                <a:lnTo>
                  <a:pt x="4" y="65"/>
                </a:lnTo>
                <a:lnTo>
                  <a:pt x="0" y="40"/>
                </a:lnTo>
                <a:lnTo>
                  <a:pt x="4" y="12"/>
                </a:lnTo>
                <a:lnTo>
                  <a:pt x="11" y="0"/>
                </a:lnTo>
                <a:lnTo>
                  <a:pt x="11" y="0"/>
                </a:lnTo>
                <a:close/>
              </a:path>
            </a:pathLst>
          </a:custGeom>
          <a:solidFill>
            <a:srgbClr val="99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108" name="Freeform 60"/>
          <p:cNvSpPr>
            <a:spLocks/>
          </p:cNvSpPr>
          <p:nvPr/>
        </p:nvSpPr>
        <p:spPr bwMode="auto">
          <a:xfrm>
            <a:off x="2460625" y="3871913"/>
            <a:ext cx="7938" cy="36512"/>
          </a:xfrm>
          <a:custGeom>
            <a:avLst/>
            <a:gdLst>
              <a:gd name="T0" fmla="*/ 11 w 20"/>
              <a:gd name="T1" fmla="*/ 0 h 75"/>
              <a:gd name="T2" fmla="*/ 19 w 20"/>
              <a:gd name="T3" fmla="*/ 12 h 75"/>
              <a:gd name="T4" fmla="*/ 20 w 20"/>
              <a:gd name="T5" fmla="*/ 40 h 75"/>
              <a:gd name="T6" fmla="*/ 19 w 20"/>
              <a:gd name="T7" fmla="*/ 65 h 75"/>
              <a:gd name="T8" fmla="*/ 11 w 20"/>
              <a:gd name="T9" fmla="*/ 75 h 75"/>
              <a:gd name="T10" fmla="*/ 4 w 20"/>
              <a:gd name="T11" fmla="*/ 65 h 75"/>
              <a:gd name="T12" fmla="*/ 0 w 20"/>
              <a:gd name="T13" fmla="*/ 40 h 75"/>
              <a:gd name="T14" fmla="*/ 4 w 20"/>
              <a:gd name="T15" fmla="*/ 12 h 75"/>
              <a:gd name="T16" fmla="*/ 11 w 20"/>
              <a:gd name="T17" fmla="*/ 0 h 75"/>
              <a:gd name="T18" fmla="*/ 11 w 20"/>
              <a:gd name="T19" fmla="*/ 0 h 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0" h="75">
                <a:moveTo>
                  <a:pt x="11" y="0"/>
                </a:moveTo>
                <a:lnTo>
                  <a:pt x="19" y="12"/>
                </a:lnTo>
                <a:lnTo>
                  <a:pt x="20" y="40"/>
                </a:lnTo>
                <a:lnTo>
                  <a:pt x="19" y="65"/>
                </a:lnTo>
                <a:lnTo>
                  <a:pt x="11" y="75"/>
                </a:lnTo>
                <a:lnTo>
                  <a:pt x="4" y="65"/>
                </a:lnTo>
                <a:lnTo>
                  <a:pt x="0" y="40"/>
                </a:lnTo>
                <a:lnTo>
                  <a:pt x="4" y="12"/>
                </a:lnTo>
                <a:lnTo>
                  <a:pt x="11" y="0"/>
                </a:lnTo>
                <a:lnTo>
                  <a:pt x="11" y="0"/>
                </a:lnTo>
              </a:path>
            </a:pathLst>
          </a:custGeom>
          <a:solidFill>
            <a:srgbClr val="99FF99"/>
          </a:solidFill>
          <a:ln w="142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PH" dirty="0"/>
          </a:p>
        </p:txBody>
      </p:sp>
      <p:sp>
        <p:nvSpPr>
          <p:cNvPr id="2109" name="Freeform 61"/>
          <p:cNvSpPr>
            <a:spLocks/>
          </p:cNvSpPr>
          <p:nvPr/>
        </p:nvSpPr>
        <p:spPr bwMode="auto">
          <a:xfrm>
            <a:off x="2422525" y="4195763"/>
            <a:ext cx="11113" cy="11112"/>
          </a:xfrm>
          <a:custGeom>
            <a:avLst/>
            <a:gdLst>
              <a:gd name="T0" fmla="*/ 11 w 22"/>
              <a:gd name="T1" fmla="*/ 0 h 21"/>
              <a:gd name="T2" fmla="*/ 22 w 22"/>
              <a:gd name="T3" fmla="*/ 12 h 21"/>
              <a:gd name="T4" fmla="*/ 11 w 22"/>
              <a:gd name="T5" fmla="*/ 21 h 21"/>
              <a:gd name="T6" fmla="*/ 4 w 22"/>
              <a:gd name="T7" fmla="*/ 19 h 21"/>
              <a:gd name="T8" fmla="*/ 0 w 22"/>
              <a:gd name="T9" fmla="*/ 12 h 21"/>
              <a:gd name="T10" fmla="*/ 4 w 22"/>
              <a:gd name="T11" fmla="*/ 3 h 21"/>
              <a:gd name="T12" fmla="*/ 11 w 22"/>
              <a:gd name="T13" fmla="*/ 0 h 21"/>
              <a:gd name="T14" fmla="*/ 11 w 22"/>
              <a:gd name="T15" fmla="*/ 0 h 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2" h="21">
                <a:moveTo>
                  <a:pt x="11" y="0"/>
                </a:moveTo>
                <a:lnTo>
                  <a:pt x="22" y="12"/>
                </a:lnTo>
                <a:lnTo>
                  <a:pt x="11" y="21"/>
                </a:lnTo>
                <a:lnTo>
                  <a:pt x="4" y="19"/>
                </a:lnTo>
                <a:lnTo>
                  <a:pt x="0" y="12"/>
                </a:lnTo>
                <a:lnTo>
                  <a:pt x="4" y="3"/>
                </a:lnTo>
                <a:lnTo>
                  <a:pt x="11" y="0"/>
                </a:lnTo>
                <a:lnTo>
                  <a:pt x="11" y="0"/>
                </a:lnTo>
                <a:close/>
              </a:path>
            </a:pathLst>
          </a:custGeom>
          <a:solidFill>
            <a:srgbClr val="99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110" name="Freeform 62"/>
          <p:cNvSpPr>
            <a:spLocks/>
          </p:cNvSpPr>
          <p:nvPr/>
        </p:nvSpPr>
        <p:spPr bwMode="auto">
          <a:xfrm>
            <a:off x="2422525" y="4195763"/>
            <a:ext cx="11113" cy="11112"/>
          </a:xfrm>
          <a:custGeom>
            <a:avLst/>
            <a:gdLst>
              <a:gd name="T0" fmla="*/ 11 w 22"/>
              <a:gd name="T1" fmla="*/ 0 h 21"/>
              <a:gd name="T2" fmla="*/ 22 w 22"/>
              <a:gd name="T3" fmla="*/ 12 h 21"/>
              <a:gd name="T4" fmla="*/ 11 w 22"/>
              <a:gd name="T5" fmla="*/ 21 h 21"/>
              <a:gd name="T6" fmla="*/ 4 w 22"/>
              <a:gd name="T7" fmla="*/ 19 h 21"/>
              <a:gd name="T8" fmla="*/ 0 w 22"/>
              <a:gd name="T9" fmla="*/ 12 h 21"/>
              <a:gd name="T10" fmla="*/ 4 w 22"/>
              <a:gd name="T11" fmla="*/ 3 h 21"/>
              <a:gd name="T12" fmla="*/ 11 w 22"/>
              <a:gd name="T13" fmla="*/ 0 h 21"/>
              <a:gd name="T14" fmla="*/ 11 w 22"/>
              <a:gd name="T15" fmla="*/ 0 h 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2" h="21">
                <a:moveTo>
                  <a:pt x="11" y="0"/>
                </a:moveTo>
                <a:lnTo>
                  <a:pt x="22" y="12"/>
                </a:lnTo>
                <a:lnTo>
                  <a:pt x="11" y="21"/>
                </a:lnTo>
                <a:lnTo>
                  <a:pt x="4" y="19"/>
                </a:lnTo>
                <a:lnTo>
                  <a:pt x="0" y="12"/>
                </a:lnTo>
                <a:lnTo>
                  <a:pt x="4" y="3"/>
                </a:lnTo>
                <a:lnTo>
                  <a:pt x="11" y="0"/>
                </a:lnTo>
                <a:lnTo>
                  <a:pt x="11" y="0"/>
                </a:lnTo>
              </a:path>
            </a:pathLst>
          </a:custGeom>
          <a:solidFill>
            <a:srgbClr val="99FF99"/>
          </a:solidFill>
          <a:ln w="142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PH" dirty="0"/>
          </a:p>
        </p:txBody>
      </p:sp>
      <p:sp>
        <p:nvSpPr>
          <p:cNvPr id="2111" name="Freeform 63"/>
          <p:cNvSpPr>
            <a:spLocks/>
          </p:cNvSpPr>
          <p:nvPr/>
        </p:nvSpPr>
        <p:spPr bwMode="auto">
          <a:xfrm>
            <a:off x="2220913" y="4062413"/>
            <a:ext cx="7937" cy="17462"/>
          </a:xfrm>
          <a:custGeom>
            <a:avLst/>
            <a:gdLst>
              <a:gd name="T0" fmla="*/ 7 w 16"/>
              <a:gd name="T1" fmla="*/ 0 h 36"/>
              <a:gd name="T2" fmla="*/ 16 w 16"/>
              <a:gd name="T3" fmla="*/ 18 h 36"/>
              <a:gd name="T4" fmla="*/ 7 w 16"/>
              <a:gd name="T5" fmla="*/ 36 h 36"/>
              <a:gd name="T6" fmla="*/ 2 w 16"/>
              <a:gd name="T7" fmla="*/ 31 h 36"/>
              <a:gd name="T8" fmla="*/ 0 w 16"/>
              <a:gd name="T9" fmla="*/ 18 h 36"/>
              <a:gd name="T10" fmla="*/ 7 w 16"/>
              <a:gd name="T11" fmla="*/ 0 h 36"/>
              <a:gd name="T12" fmla="*/ 7 w 16"/>
              <a:gd name="T13" fmla="*/ 0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6" h="36">
                <a:moveTo>
                  <a:pt x="7" y="0"/>
                </a:moveTo>
                <a:lnTo>
                  <a:pt x="16" y="18"/>
                </a:lnTo>
                <a:lnTo>
                  <a:pt x="7" y="36"/>
                </a:lnTo>
                <a:lnTo>
                  <a:pt x="2" y="31"/>
                </a:lnTo>
                <a:lnTo>
                  <a:pt x="0" y="18"/>
                </a:lnTo>
                <a:lnTo>
                  <a:pt x="7" y="0"/>
                </a:lnTo>
                <a:lnTo>
                  <a:pt x="7" y="0"/>
                </a:lnTo>
                <a:close/>
              </a:path>
            </a:pathLst>
          </a:custGeom>
          <a:solidFill>
            <a:srgbClr val="99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112" name="Freeform 64"/>
          <p:cNvSpPr>
            <a:spLocks/>
          </p:cNvSpPr>
          <p:nvPr/>
        </p:nvSpPr>
        <p:spPr bwMode="auto">
          <a:xfrm>
            <a:off x="2220913" y="4062413"/>
            <a:ext cx="7937" cy="17462"/>
          </a:xfrm>
          <a:custGeom>
            <a:avLst/>
            <a:gdLst>
              <a:gd name="T0" fmla="*/ 7 w 16"/>
              <a:gd name="T1" fmla="*/ 0 h 36"/>
              <a:gd name="T2" fmla="*/ 16 w 16"/>
              <a:gd name="T3" fmla="*/ 18 h 36"/>
              <a:gd name="T4" fmla="*/ 7 w 16"/>
              <a:gd name="T5" fmla="*/ 36 h 36"/>
              <a:gd name="T6" fmla="*/ 2 w 16"/>
              <a:gd name="T7" fmla="*/ 31 h 36"/>
              <a:gd name="T8" fmla="*/ 0 w 16"/>
              <a:gd name="T9" fmla="*/ 18 h 36"/>
              <a:gd name="T10" fmla="*/ 7 w 16"/>
              <a:gd name="T11" fmla="*/ 0 h 36"/>
              <a:gd name="T12" fmla="*/ 7 w 16"/>
              <a:gd name="T13" fmla="*/ 0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6" h="36">
                <a:moveTo>
                  <a:pt x="7" y="0"/>
                </a:moveTo>
                <a:lnTo>
                  <a:pt x="16" y="18"/>
                </a:lnTo>
                <a:lnTo>
                  <a:pt x="7" y="36"/>
                </a:lnTo>
                <a:lnTo>
                  <a:pt x="2" y="31"/>
                </a:lnTo>
                <a:lnTo>
                  <a:pt x="0" y="18"/>
                </a:lnTo>
                <a:lnTo>
                  <a:pt x="7" y="0"/>
                </a:lnTo>
                <a:lnTo>
                  <a:pt x="7" y="0"/>
                </a:lnTo>
              </a:path>
            </a:pathLst>
          </a:custGeom>
          <a:solidFill>
            <a:srgbClr val="99FF99"/>
          </a:solidFill>
          <a:ln w="142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PH" dirty="0"/>
          </a:p>
        </p:txBody>
      </p:sp>
      <p:sp>
        <p:nvSpPr>
          <p:cNvPr id="2113" name="Freeform 65"/>
          <p:cNvSpPr>
            <a:spLocks/>
          </p:cNvSpPr>
          <p:nvPr/>
        </p:nvSpPr>
        <p:spPr bwMode="auto">
          <a:xfrm>
            <a:off x="2574925" y="4206875"/>
            <a:ext cx="19050" cy="30163"/>
          </a:xfrm>
          <a:custGeom>
            <a:avLst/>
            <a:gdLst>
              <a:gd name="T0" fmla="*/ 22 w 41"/>
              <a:gd name="T1" fmla="*/ 0 h 61"/>
              <a:gd name="T2" fmla="*/ 37 w 41"/>
              <a:gd name="T3" fmla="*/ 9 h 61"/>
              <a:gd name="T4" fmla="*/ 41 w 41"/>
              <a:gd name="T5" fmla="*/ 31 h 61"/>
              <a:gd name="T6" fmla="*/ 37 w 41"/>
              <a:gd name="T7" fmla="*/ 52 h 61"/>
              <a:gd name="T8" fmla="*/ 22 w 41"/>
              <a:gd name="T9" fmla="*/ 61 h 61"/>
              <a:gd name="T10" fmla="*/ 6 w 41"/>
              <a:gd name="T11" fmla="*/ 52 h 61"/>
              <a:gd name="T12" fmla="*/ 0 w 41"/>
              <a:gd name="T13" fmla="*/ 31 h 61"/>
              <a:gd name="T14" fmla="*/ 6 w 41"/>
              <a:gd name="T15" fmla="*/ 9 h 61"/>
              <a:gd name="T16" fmla="*/ 22 w 41"/>
              <a:gd name="T17" fmla="*/ 0 h 61"/>
              <a:gd name="T18" fmla="*/ 22 w 41"/>
              <a:gd name="T19" fmla="*/ 0 h 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41" h="61">
                <a:moveTo>
                  <a:pt x="22" y="0"/>
                </a:moveTo>
                <a:lnTo>
                  <a:pt x="37" y="9"/>
                </a:lnTo>
                <a:lnTo>
                  <a:pt x="41" y="31"/>
                </a:lnTo>
                <a:lnTo>
                  <a:pt x="37" y="52"/>
                </a:lnTo>
                <a:lnTo>
                  <a:pt x="22" y="61"/>
                </a:lnTo>
                <a:lnTo>
                  <a:pt x="6" y="52"/>
                </a:lnTo>
                <a:lnTo>
                  <a:pt x="0" y="31"/>
                </a:lnTo>
                <a:lnTo>
                  <a:pt x="6" y="9"/>
                </a:lnTo>
                <a:lnTo>
                  <a:pt x="22" y="0"/>
                </a:lnTo>
                <a:lnTo>
                  <a:pt x="22" y="0"/>
                </a:lnTo>
                <a:close/>
              </a:path>
            </a:pathLst>
          </a:custGeom>
          <a:solidFill>
            <a:srgbClr val="99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114" name="Freeform 66"/>
          <p:cNvSpPr>
            <a:spLocks/>
          </p:cNvSpPr>
          <p:nvPr/>
        </p:nvSpPr>
        <p:spPr bwMode="auto">
          <a:xfrm>
            <a:off x="2574925" y="4206875"/>
            <a:ext cx="19050" cy="30163"/>
          </a:xfrm>
          <a:custGeom>
            <a:avLst/>
            <a:gdLst>
              <a:gd name="T0" fmla="*/ 22 w 41"/>
              <a:gd name="T1" fmla="*/ 0 h 61"/>
              <a:gd name="T2" fmla="*/ 37 w 41"/>
              <a:gd name="T3" fmla="*/ 9 h 61"/>
              <a:gd name="T4" fmla="*/ 41 w 41"/>
              <a:gd name="T5" fmla="*/ 31 h 61"/>
              <a:gd name="T6" fmla="*/ 37 w 41"/>
              <a:gd name="T7" fmla="*/ 52 h 61"/>
              <a:gd name="T8" fmla="*/ 22 w 41"/>
              <a:gd name="T9" fmla="*/ 61 h 61"/>
              <a:gd name="T10" fmla="*/ 6 w 41"/>
              <a:gd name="T11" fmla="*/ 52 h 61"/>
              <a:gd name="T12" fmla="*/ 0 w 41"/>
              <a:gd name="T13" fmla="*/ 31 h 61"/>
              <a:gd name="T14" fmla="*/ 6 w 41"/>
              <a:gd name="T15" fmla="*/ 9 h 61"/>
              <a:gd name="T16" fmla="*/ 22 w 41"/>
              <a:gd name="T17" fmla="*/ 0 h 61"/>
              <a:gd name="T18" fmla="*/ 22 w 41"/>
              <a:gd name="T19" fmla="*/ 0 h 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41" h="61">
                <a:moveTo>
                  <a:pt x="22" y="0"/>
                </a:moveTo>
                <a:lnTo>
                  <a:pt x="37" y="9"/>
                </a:lnTo>
                <a:lnTo>
                  <a:pt x="41" y="31"/>
                </a:lnTo>
                <a:lnTo>
                  <a:pt x="37" y="52"/>
                </a:lnTo>
                <a:lnTo>
                  <a:pt x="22" y="61"/>
                </a:lnTo>
                <a:lnTo>
                  <a:pt x="6" y="52"/>
                </a:lnTo>
                <a:lnTo>
                  <a:pt x="0" y="31"/>
                </a:lnTo>
                <a:lnTo>
                  <a:pt x="6" y="9"/>
                </a:lnTo>
                <a:lnTo>
                  <a:pt x="22" y="0"/>
                </a:lnTo>
                <a:lnTo>
                  <a:pt x="22" y="0"/>
                </a:lnTo>
              </a:path>
            </a:pathLst>
          </a:custGeom>
          <a:solidFill>
            <a:srgbClr val="99FF99"/>
          </a:solidFill>
          <a:ln w="142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PH" dirty="0"/>
          </a:p>
        </p:txBody>
      </p:sp>
      <p:sp>
        <p:nvSpPr>
          <p:cNvPr id="2115" name="Freeform 67"/>
          <p:cNvSpPr>
            <a:spLocks/>
          </p:cNvSpPr>
          <p:nvPr/>
        </p:nvSpPr>
        <p:spPr bwMode="auto">
          <a:xfrm>
            <a:off x="2684463" y="4318000"/>
            <a:ext cx="38100" cy="34925"/>
          </a:xfrm>
          <a:custGeom>
            <a:avLst/>
            <a:gdLst>
              <a:gd name="T0" fmla="*/ 41 w 82"/>
              <a:gd name="T1" fmla="*/ 0 h 72"/>
              <a:gd name="T2" fmla="*/ 12 w 82"/>
              <a:gd name="T3" fmla="*/ 10 h 72"/>
              <a:gd name="T4" fmla="*/ 2 w 82"/>
              <a:gd name="T5" fmla="*/ 20 h 72"/>
              <a:gd name="T6" fmla="*/ 0 w 82"/>
              <a:gd name="T7" fmla="*/ 35 h 72"/>
              <a:gd name="T8" fmla="*/ 2 w 82"/>
              <a:gd name="T9" fmla="*/ 50 h 72"/>
              <a:gd name="T10" fmla="*/ 12 w 82"/>
              <a:gd name="T11" fmla="*/ 61 h 72"/>
              <a:gd name="T12" fmla="*/ 25 w 82"/>
              <a:gd name="T13" fmla="*/ 69 h 72"/>
              <a:gd name="T14" fmla="*/ 41 w 82"/>
              <a:gd name="T15" fmla="*/ 72 h 72"/>
              <a:gd name="T16" fmla="*/ 69 w 82"/>
              <a:gd name="T17" fmla="*/ 61 h 72"/>
              <a:gd name="T18" fmla="*/ 82 w 82"/>
              <a:gd name="T19" fmla="*/ 35 h 72"/>
              <a:gd name="T20" fmla="*/ 69 w 82"/>
              <a:gd name="T21" fmla="*/ 10 h 72"/>
              <a:gd name="T22" fmla="*/ 41 w 82"/>
              <a:gd name="T23" fmla="*/ 0 h 72"/>
              <a:gd name="T24" fmla="*/ 41 w 82"/>
              <a:gd name="T25" fmla="*/ 0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82" h="72">
                <a:moveTo>
                  <a:pt x="41" y="0"/>
                </a:moveTo>
                <a:lnTo>
                  <a:pt x="12" y="10"/>
                </a:lnTo>
                <a:lnTo>
                  <a:pt x="2" y="20"/>
                </a:lnTo>
                <a:lnTo>
                  <a:pt x="0" y="35"/>
                </a:lnTo>
                <a:lnTo>
                  <a:pt x="2" y="50"/>
                </a:lnTo>
                <a:lnTo>
                  <a:pt x="12" y="61"/>
                </a:lnTo>
                <a:lnTo>
                  <a:pt x="25" y="69"/>
                </a:lnTo>
                <a:lnTo>
                  <a:pt x="41" y="72"/>
                </a:lnTo>
                <a:lnTo>
                  <a:pt x="69" y="61"/>
                </a:lnTo>
                <a:lnTo>
                  <a:pt x="82" y="35"/>
                </a:lnTo>
                <a:lnTo>
                  <a:pt x="69" y="10"/>
                </a:lnTo>
                <a:lnTo>
                  <a:pt x="41" y="0"/>
                </a:lnTo>
                <a:lnTo>
                  <a:pt x="41" y="0"/>
                </a:lnTo>
                <a:close/>
              </a:path>
            </a:pathLst>
          </a:custGeom>
          <a:solidFill>
            <a:srgbClr val="99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116" name="Freeform 68"/>
          <p:cNvSpPr>
            <a:spLocks/>
          </p:cNvSpPr>
          <p:nvPr/>
        </p:nvSpPr>
        <p:spPr bwMode="auto">
          <a:xfrm>
            <a:off x="2684463" y="4318000"/>
            <a:ext cx="38100" cy="34925"/>
          </a:xfrm>
          <a:custGeom>
            <a:avLst/>
            <a:gdLst>
              <a:gd name="T0" fmla="*/ 41 w 82"/>
              <a:gd name="T1" fmla="*/ 0 h 72"/>
              <a:gd name="T2" fmla="*/ 12 w 82"/>
              <a:gd name="T3" fmla="*/ 10 h 72"/>
              <a:gd name="T4" fmla="*/ 2 w 82"/>
              <a:gd name="T5" fmla="*/ 20 h 72"/>
              <a:gd name="T6" fmla="*/ 0 w 82"/>
              <a:gd name="T7" fmla="*/ 35 h 72"/>
              <a:gd name="T8" fmla="*/ 2 w 82"/>
              <a:gd name="T9" fmla="*/ 50 h 72"/>
              <a:gd name="T10" fmla="*/ 12 w 82"/>
              <a:gd name="T11" fmla="*/ 61 h 72"/>
              <a:gd name="T12" fmla="*/ 25 w 82"/>
              <a:gd name="T13" fmla="*/ 69 h 72"/>
              <a:gd name="T14" fmla="*/ 41 w 82"/>
              <a:gd name="T15" fmla="*/ 72 h 72"/>
              <a:gd name="T16" fmla="*/ 69 w 82"/>
              <a:gd name="T17" fmla="*/ 61 h 72"/>
              <a:gd name="T18" fmla="*/ 82 w 82"/>
              <a:gd name="T19" fmla="*/ 35 h 72"/>
              <a:gd name="T20" fmla="*/ 69 w 82"/>
              <a:gd name="T21" fmla="*/ 10 h 72"/>
              <a:gd name="T22" fmla="*/ 41 w 82"/>
              <a:gd name="T23" fmla="*/ 0 h 72"/>
              <a:gd name="T24" fmla="*/ 41 w 82"/>
              <a:gd name="T25" fmla="*/ 0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82" h="72">
                <a:moveTo>
                  <a:pt x="41" y="0"/>
                </a:moveTo>
                <a:lnTo>
                  <a:pt x="12" y="10"/>
                </a:lnTo>
                <a:lnTo>
                  <a:pt x="2" y="20"/>
                </a:lnTo>
                <a:lnTo>
                  <a:pt x="0" y="35"/>
                </a:lnTo>
                <a:lnTo>
                  <a:pt x="2" y="50"/>
                </a:lnTo>
                <a:lnTo>
                  <a:pt x="12" y="61"/>
                </a:lnTo>
                <a:lnTo>
                  <a:pt x="25" y="69"/>
                </a:lnTo>
                <a:lnTo>
                  <a:pt x="41" y="72"/>
                </a:lnTo>
                <a:lnTo>
                  <a:pt x="69" y="61"/>
                </a:lnTo>
                <a:lnTo>
                  <a:pt x="82" y="35"/>
                </a:lnTo>
                <a:lnTo>
                  <a:pt x="69" y="10"/>
                </a:lnTo>
                <a:lnTo>
                  <a:pt x="41" y="0"/>
                </a:lnTo>
                <a:lnTo>
                  <a:pt x="41" y="0"/>
                </a:lnTo>
              </a:path>
            </a:pathLst>
          </a:custGeom>
          <a:solidFill>
            <a:srgbClr val="99FF99"/>
          </a:solidFill>
          <a:ln w="142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PH" dirty="0"/>
          </a:p>
        </p:txBody>
      </p:sp>
      <p:sp>
        <p:nvSpPr>
          <p:cNvPr id="2117" name="Freeform 69"/>
          <p:cNvSpPr>
            <a:spLocks/>
          </p:cNvSpPr>
          <p:nvPr/>
        </p:nvSpPr>
        <p:spPr bwMode="auto">
          <a:xfrm>
            <a:off x="2652713" y="4240213"/>
            <a:ext cx="33337" cy="42862"/>
          </a:xfrm>
          <a:custGeom>
            <a:avLst/>
            <a:gdLst>
              <a:gd name="T0" fmla="*/ 46 w 74"/>
              <a:gd name="T1" fmla="*/ 0 h 88"/>
              <a:gd name="T2" fmla="*/ 41 w 74"/>
              <a:gd name="T3" fmla="*/ 7 h 88"/>
              <a:gd name="T4" fmla="*/ 40 w 74"/>
              <a:gd name="T5" fmla="*/ 9 h 88"/>
              <a:gd name="T6" fmla="*/ 34 w 74"/>
              <a:gd name="T7" fmla="*/ 25 h 88"/>
              <a:gd name="T8" fmla="*/ 0 w 74"/>
              <a:gd name="T9" fmla="*/ 29 h 88"/>
              <a:gd name="T10" fmla="*/ 0 w 74"/>
              <a:gd name="T11" fmla="*/ 46 h 88"/>
              <a:gd name="T12" fmla="*/ 21 w 74"/>
              <a:gd name="T13" fmla="*/ 53 h 88"/>
              <a:gd name="T14" fmla="*/ 25 w 74"/>
              <a:gd name="T15" fmla="*/ 60 h 88"/>
              <a:gd name="T16" fmla="*/ 25 w 74"/>
              <a:gd name="T17" fmla="*/ 63 h 88"/>
              <a:gd name="T18" fmla="*/ 32 w 74"/>
              <a:gd name="T19" fmla="*/ 72 h 88"/>
              <a:gd name="T20" fmla="*/ 40 w 74"/>
              <a:gd name="T21" fmla="*/ 88 h 88"/>
              <a:gd name="T22" fmla="*/ 57 w 74"/>
              <a:gd name="T23" fmla="*/ 81 h 88"/>
              <a:gd name="T24" fmla="*/ 69 w 74"/>
              <a:gd name="T25" fmla="*/ 71 h 88"/>
              <a:gd name="T26" fmla="*/ 74 w 74"/>
              <a:gd name="T27" fmla="*/ 12 h 88"/>
              <a:gd name="T28" fmla="*/ 74 w 74"/>
              <a:gd name="T29" fmla="*/ 10 h 88"/>
              <a:gd name="T30" fmla="*/ 71 w 74"/>
              <a:gd name="T31" fmla="*/ 9 h 88"/>
              <a:gd name="T32" fmla="*/ 64 w 74"/>
              <a:gd name="T33" fmla="*/ 2 h 88"/>
              <a:gd name="T34" fmla="*/ 65 w 74"/>
              <a:gd name="T35" fmla="*/ 6 h 88"/>
              <a:gd name="T36" fmla="*/ 61 w 74"/>
              <a:gd name="T37" fmla="*/ 2 h 88"/>
              <a:gd name="T38" fmla="*/ 46 w 74"/>
              <a:gd name="T39" fmla="*/ 0 h 88"/>
              <a:gd name="T40" fmla="*/ 46 w 74"/>
              <a:gd name="T41" fmla="*/ 0 h 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74" h="88">
                <a:moveTo>
                  <a:pt x="46" y="0"/>
                </a:moveTo>
                <a:lnTo>
                  <a:pt x="41" y="7"/>
                </a:lnTo>
                <a:lnTo>
                  <a:pt x="40" y="9"/>
                </a:lnTo>
                <a:lnTo>
                  <a:pt x="34" y="25"/>
                </a:lnTo>
                <a:lnTo>
                  <a:pt x="0" y="29"/>
                </a:lnTo>
                <a:lnTo>
                  <a:pt x="0" y="46"/>
                </a:lnTo>
                <a:lnTo>
                  <a:pt x="21" y="53"/>
                </a:lnTo>
                <a:lnTo>
                  <a:pt x="25" y="60"/>
                </a:lnTo>
                <a:lnTo>
                  <a:pt x="25" y="63"/>
                </a:lnTo>
                <a:lnTo>
                  <a:pt x="32" y="72"/>
                </a:lnTo>
                <a:lnTo>
                  <a:pt x="40" y="88"/>
                </a:lnTo>
                <a:lnTo>
                  <a:pt x="57" y="81"/>
                </a:lnTo>
                <a:lnTo>
                  <a:pt x="69" y="71"/>
                </a:lnTo>
                <a:lnTo>
                  <a:pt x="74" y="12"/>
                </a:lnTo>
                <a:lnTo>
                  <a:pt x="74" y="10"/>
                </a:lnTo>
                <a:lnTo>
                  <a:pt x="71" y="9"/>
                </a:lnTo>
                <a:lnTo>
                  <a:pt x="64" y="2"/>
                </a:lnTo>
                <a:lnTo>
                  <a:pt x="65" y="6"/>
                </a:lnTo>
                <a:lnTo>
                  <a:pt x="61" y="2"/>
                </a:lnTo>
                <a:lnTo>
                  <a:pt x="46" y="0"/>
                </a:lnTo>
                <a:lnTo>
                  <a:pt x="46" y="0"/>
                </a:lnTo>
                <a:close/>
              </a:path>
            </a:pathLst>
          </a:custGeom>
          <a:solidFill>
            <a:srgbClr val="99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118" name="Freeform 70"/>
          <p:cNvSpPr>
            <a:spLocks/>
          </p:cNvSpPr>
          <p:nvPr/>
        </p:nvSpPr>
        <p:spPr bwMode="auto">
          <a:xfrm>
            <a:off x="2652713" y="4240213"/>
            <a:ext cx="33337" cy="42862"/>
          </a:xfrm>
          <a:custGeom>
            <a:avLst/>
            <a:gdLst>
              <a:gd name="T0" fmla="*/ 46 w 74"/>
              <a:gd name="T1" fmla="*/ 0 h 88"/>
              <a:gd name="T2" fmla="*/ 41 w 74"/>
              <a:gd name="T3" fmla="*/ 7 h 88"/>
              <a:gd name="T4" fmla="*/ 40 w 74"/>
              <a:gd name="T5" fmla="*/ 9 h 88"/>
              <a:gd name="T6" fmla="*/ 34 w 74"/>
              <a:gd name="T7" fmla="*/ 25 h 88"/>
              <a:gd name="T8" fmla="*/ 0 w 74"/>
              <a:gd name="T9" fmla="*/ 29 h 88"/>
              <a:gd name="T10" fmla="*/ 0 w 74"/>
              <a:gd name="T11" fmla="*/ 46 h 88"/>
              <a:gd name="T12" fmla="*/ 21 w 74"/>
              <a:gd name="T13" fmla="*/ 53 h 88"/>
              <a:gd name="T14" fmla="*/ 25 w 74"/>
              <a:gd name="T15" fmla="*/ 60 h 88"/>
              <a:gd name="T16" fmla="*/ 25 w 74"/>
              <a:gd name="T17" fmla="*/ 63 h 88"/>
              <a:gd name="T18" fmla="*/ 32 w 74"/>
              <a:gd name="T19" fmla="*/ 72 h 88"/>
              <a:gd name="T20" fmla="*/ 40 w 74"/>
              <a:gd name="T21" fmla="*/ 88 h 88"/>
              <a:gd name="T22" fmla="*/ 57 w 74"/>
              <a:gd name="T23" fmla="*/ 81 h 88"/>
              <a:gd name="T24" fmla="*/ 69 w 74"/>
              <a:gd name="T25" fmla="*/ 71 h 88"/>
              <a:gd name="T26" fmla="*/ 74 w 74"/>
              <a:gd name="T27" fmla="*/ 12 h 88"/>
              <a:gd name="T28" fmla="*/ 74 w 74"/>
              <a:gd name="T29" fmla="*/ 10 h 88"/>
              <a:gd name="T30" fmla="*/ 71 w 74"/>
              <a:gd name="T31" fmla="*/ 9 h 88"/>
              <a:gd name="T32" fmla="*/ 64 w 74"/>
              <a:gd name="T33" fmla="*/ 2 h 88"/>
              <a:gd name="T34" fmla="*/ 65 w 74"/>
              <a:gd name="T35" fmla="*/ 6 h 88"/>
              <a:gd name="T36" fmla="*/ 61 w 74"/>
              <a:gd name="T37" fmla="*/ 2 h 88"/>
              <a:gd name="T38" fmla="*/ 46 w 74"/>
              <a:gd name="T39" fmla="*/ 0 h 88"/>
              <a:gd name="T40" fmla="*/ 46 w 74"/>
              <a:gd name="T41" fmla="*/ 0 h 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74" h="88">
                <a:moveTo>
                  <a:pt x="46" y="0"/>
                </a:moveTo>
                <a:lnTo>
                  <a:pt x="41" y="7"/>
                </a:lnTo>
                <a:lnTo>
                  <a:pt x="40" y="9"/>
                </a:lnTo>
                <a:lnTo>
                  <a:pt x="34" y="25"/>
                </a:lnTo>
                <a:lnTo>
                  <a:pt x="0" y="29"/>
                </a:lnTo>
                <a:lnTo>
                  <a:pt x="0" y="46"/>
                </a:lnTo>
                <a:lnTo>
                  <a:pt x="21" y="53"/>
                </a:lnTo>
                <a:lnTo>
                  <a:pt x="25" y="60"/>
                </a:lnTo>
                <a:lnTo>
                  <a:pt x="25" y="63"/>
                </a:lnTo>
                <a:lnTo>
                  <a:pt x="32" y="72"/>
                </a:lnTo>
                <a:lnTo>
                  <a:pt x="40" y="88"/>
                </a:lnTo>
                <a:lnTo>
                  <a:pt x="57" y="81"/>
                </a:lnTo>
                <a:lnTo>
                  <a:pt x="69" y="71"/>
                </a:lnTo>
                <a:lnTo>
                  <a:pt x="74" y="12"/>
                </a:lnTo>
                <a:lnTo>
                  <a:pt x="74" y="10"/>
                </a:lnTo>
                <a:lnTo>
                  <a:pt x="71" y="9"/>
                </a:lnTo>
                <a:lnTo>
                  <a:pt x="64" y="2"/>
                </a:lnTo>
                <a:lnTo>
                  <a:pt x="65" y="6"/>
                </a:lnTo>
                <a:lnTo>
                  <a:pt x="61" y="2"/>
                </a:lnTo>
                <a:lnTo>
                  <a:pt x="46" y="0"/>
                </a:lnTo>
                <a:lnTo>
                  <a:pt x="46" y="0"/>
                </a:lnTo>
              </a:path>
            </a:pathLst>
          </a:custGeom>
          <a:solidFill>
            <a:srgbClr val="99FF99"/>
          </a:solidFill>
          <a:ln w="142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PH" dirty="0"/>
          </a:p>
        </p:txBody>
      </p:sp>
      <p:sp>
        <p:nvSpPr>
          <p:cNvPr id="2119" name="Freeform 71"/>
          <p:cNvSpPr>
            <a:spLocks/>
          </p:cNvSpPr>
          <p:nvPr/>
        </p:nvSpPr>
        <p:spPr bwMode="auto">
          <a:xfrm>
            <a:off x="2528888" y="4230688"/>
            <a:ext cx="49212" cy="39687"/>
          </a:xfrm>
          <a:custGeom>
            <a:avLst/>
            <a:gdLst>
              <a:gd name="T0" fmla="*/ 64 w 100"/>
              <a:gd name="T1" fmla="*/ 3 h 81"/>
              <a:gd name="T2" fmla="*/ 44 w 100"/>
              <a:gd name="T3" fmla="*/ 0 h 81"/>
              <a:gd name="T4" fmla="*/ 36 w 100"/>
              <a:gd name="T5" fmla="*/ 5 h 81"/>
              <a:gd name="T6" fmla="*/ 6 w 100"/>
              <a:gd name="T7" fmla="*/ 9 h 81"/>
              <a:gd name="T8" fmla="*/ 4 w 100"/>
              <a:gd name="T9" fmla="*/ 12 h 81"/>
              <a:gd name="T10" fmla="*/ 0 w 100"/>
              <a:gd name="T11" fmla="*/ 49 h 81"/>
              <a:gd name="T12" fmla="*/ 4 w 100"/>
              <a:gd name="T13" fmla="*/ 53 h 81"/>
              <a:gd name="T14" fmla="*/ 7 w 100"/>
              <a:gd name="T15" fmla="*/ 55 h 81"/>
              <a:gd name="T16" fmla="*/ 12 w 100"/>
              <a:gd name="T17" fmla="*/ 64 h 81"/>
              <a:gd name="T18" fmla="*/ 16 w 100"/>
              <a:gd name="T19" fmla="*/ 71 h 81"/>
              <a:gd name="T20" fmla="*/ 53 w 100"/>
              <a:gd name="T21" fmla="*/ 75 h 81"/>
              <a:gd name="T22" fmla="*/ 89 w 100"/>
              <a:gd name="T23" fmla="*/ 81 h 81"/>
              <a:gd name="T24" fmla="*/ 100 w 100"/>
              <a:gd name="T25" fmla="*/ 58 h 81"/>
              <a:gd name="T26" fmla="*/ 100 w 100"/>
              <a:gd name="T27" fmla="*/ 37 h 81"/>
              <a:gd name="T28" fmla="*/ 100 w 100"/>
              <a:gd name="T29" fmla="*/ 30 h 81"/>
              <a:gd name="T30" fmla="*/ 96 w 100"/>
              <a:gd name="T31" fmla="*/ 30 h 81"/>
              <a:gd name="T32" fmla="*/ 93 w 100"/>
              <a:gd name="T33" fmla="*/ 15 h 81"/>
              <a:gd name="T34" fmla="*/ 89 w 100"/>
              <a:gd name="T35" fmla="*/ 15 h 81"/>
              <a:gd name="T36" fmla="*/ 87 w 100"/>
              <a:gd name="T37" fmla="*/ 9 h 81"/>
              <a:gd name="T38" fmla="*/ 64 w 100"/>
              <a:gd name="T39" fmla="*/ 3 h 81"/>
              <a:gd name="T40" fmla="*/ 64 w 100"/>
              <a:gd name="T41" fmla="*/ 3 h 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100" h="81">
                <a:moveTo>
                  <a:pt x="64" y="3"/>
                </a:moveTo>
                <a:lnTo>
                  <a:pt x="44" y="0"/>
                </a:lnTo>
                <a:lnTo>
                  <a:pt x="36" y="5"/>
                </a:lnTo>
                <a:lnTo>
                  <a:pt x="6" y="9"/>
                </a:lnTo>
                <a:lnTo>
                  <a:pt x="4" y="12"/>
                </a:lnTo>
                <a:lnTo>
                  <a:pt x="0" y="49"/>
                </a:lnTo>
                <a:lnTo>
                  <a:pt x="4" y="53"/>
                </a:lnTo>
                <a:lnTo>
                  <a:pt x="7" y="55"/>
                </a:lnTo>
                <a:lnTo>
                  <a:pt x="12" y="64"/>
                </a:lnTo>
                <a:lnTo>
                  <a:pt x="16" y="71"/>
                </a:lnTo>
                <a:lnTo>
                  <a:pt x="53" y="75"/>
                </a:lnTo>
                <a:lnTo>
                  <a:pt x="89" y="81"/>
                </a:lnTo>
                <a:lnTo>
                  <a:pt x="100" y="58"/>
                </a:lnTo>
                <a:lnTo>
                  <a:pt x="100" y="37"/>
                </a:lnTo>
                <a:lnTo>
                  <a:pt x="100" y="30"/>
                </a:lnTo>
                <a:lnTo>
                  <a:pt x="96" y="30"/>
                </a:lnTo>
                <a:lnTo>
                  <a:pt x="93" y="15"/>
                </a:lnTo>
                <a:lnTo>
                  <a:pt x="89" y="15"/>
                </a:lnTo>
                <a:lnTo>
                  <a:pt x="87" y="9"/>
                </a:lnTo>
                <a:lnTo>
                  <a:pt x="64" y="3"/>
                </a:lnTo>
                <a:lnTo>
                  <a:pt x="64" y="3"/>
                </a:lnTo>
                <a:close/>
              </a:path>
            </a:pathLst>
          </a:custGeom>
          <a:solidFill>
            <a:srgbClr val="99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120" name="Freeform 72"/>
          <p:cNvSpPr>
            <a:spLocks/>
          </p:cNvSpPr>
          <p:nvPr/>
        </p:nvSpPr>
        <p:spPr bwMode="auto">
          <a:xfrm>
            <a:off x="2528888" y="4230688"/>
            <a:ext cx="49212" cy="39687"/>
          </a:xfrm>
          <a:custGeom>
            <a:avLst/>
            <a:gdLst>
              <a:gd name="T0" fmla="*/ 64 w 100"/>
              <a:gd name="T1" fmla="*/ 3 h 81"/>
              <a:gd name="T2" fmla="*/ 44 w 100"/>
              <a:gd name="T3" fmla="*/ 0 h 81"/>
              <a:gd name="T4" fmla="*/ 36 w 100"/>
              <a:gd name="T5" fmla="*/ 5 h 81"/>
              <a:gd name="T6" fmla="*/ 6 w 100"/>
              <a:gd name="T7" fmla="*/ 9 h 81"/>
              <a:gd name="T8" fmla="*/ 4 w 100"/>
              <a:gd name="T9" fmla="*/ 12 h 81"/>
              <a:gd name="T10" fmla="*/ 0 w 100"/>
              <a:gd name="T11" fmla="*/ 49 h 81"/>
              <a:gd name="T12" fmla="*/ 4 w 100"/>
              <a:gd name="T13" fmla="*/ 53 h 81"/>
              <a:gd name="T14" fmla="*/ 7 w 100"/>
              <a:gd name="T15" fmla="*/ 55 h 81"/>
              <a:gd name="T16" fmla="*/ 12 w 100"/>
              <a:gd name="T17" fmla="*/ 64 h 81"/>
              <a:gd name="T18" fmla="*/ 16 w 100"/>
              <a:gd name="T19" fmla="*/ 71 h 81"/>
              <a:gd name="T20" fmla="*/ 53 w 100"/>
              <a:gd name="T21" fmla="*/ 75 h 81"/>
              <a:gd name="T22" fmla="*/ 89 w 100"/>
              <a:gd name="T23" fmla="*/ 81 h 81"/>
              <a:gd name="T24" fmla="*/ 100 w 100"/>
              <a:gd name="T25" fmla="*/ 58 h 81"/>
              <a:gd name="T26" fmla="*/ 100 w 100"/>
              <a:gd name="T27" fmla="*/ 37 h 81"/>
              <a:gd name="T28" fmla="*/ 100 w 100"/>
              <a:gd name="T29" fmla="*/ 30 h 81"/>
              <a:gd name="T30" fmla="*/ 96 w 100"/>
              <a:gd name="T31" fmla="*/ 30 h 81"/>
              <a:gd name="T32" fmla="*/ 93 w 100"/>
              <a:gd name="T33" fmla="*/ 15 h 81"/>
              <a:gd name="T34" fmla="*/ 89 w 100"/>
              <a:gd name="T35" fmla="*/ 15 h 81"/>
              <a:gd name="T36" fmla="*/ 87 w 100"/>
              <a:gd name="T37" fmla="*/ 9 h 81"/>
              <a:gd name="T38" fmla="*/ 64 w 100"/>
              <a:gd name="T39" fmla="*/ 3 h 81"/>
              <a:gd name="T40" fmla="*/ 64 w 100"/>
              <a:gd name="T41" fmla="*/ 3 h 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100" h="81">
                <a:moveTo>
                  <a:pt x="64" y="3"/>
                </a:moveTo>
                <a:lnTo>
                  <a:pt x="44" y="0"/>
                </a:lnTo>
                <a:lnTo>
                  <a:pt x="36" y="5"/>
                </a:lnTo>
                <a:lnTo>
                  <a:pt x="6" y="9"/>
                </a:lnTo>
                <a:lnTo>
                  <a:pt x="4" y="12"/>
                </a:lnTo>
                <a:lnTo>
                  <a:pt x="0" y="49"/>
                </a:lnTo>
                <a:lnTo>
                  <a:pt x="4" y="53"/>
                </a:lnTo>
                <a:lnTo>
                  <a:pt x="7" y="55"/>
                </a:lnTo>
                <a:lnTo>
                  <a:pt x="12" y="64"/>
                </a:lnTo>
                <a:lnTo>
                  <a:pt x="16" y="71"/>
                </a:lnTo>
                <a:lnTo>
                  <a:pt x="53" y="75"/>
                </a:lnTo>
                <a:lnTo>
                  <a:pt x="89" y="81"/>
                </a:lnTo>
                <a:lnTo>
                  <a:pt x="100" y="58"/>
                </a:lnTo>
                <a:lnTo>
                  <a:pt x="100" y="37"/>
                </a:lnTo>
                <a:lnTo>
                  <a:pt x="100" y="30"/>
                </a:lnTo>
                <a:lnTo>
                  <a:pt x="96" y="30"/>
                </a:lnTo>
                <a:lnTo>
                  <a:pt x="93" y="15"/>
                </a:lnTo>
                <a:lnTo>
                  <a:pt x="89" y="15"/>
                </a:lnTo>
                <a:lnTo>
                  <a:pt x="87" y="9"/>
                </a:lnTo>
                <a:lnTo>
                  <a:pt x="64" y="3"/>
                </a:lnTo>
                <a:lnTo>
                  <a:pt x="64" y="3"/>
                </a:lnTo>
              </a:path>
            </a:pathLst>
          </a:custGeom>
          <a:solidFill>
            <a:srgbClr val="99FF99"/>
          </a:solidFill>
          <a:ln w="142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PH" dirty="0"/>
          </a:p>
        </p:txBody>
      </p:sp>
      <p:sp>
        <p:nvSpPr>
          <p:cNvPr id="2121" name="Freeform 73"/>
          <p:cNvSpPr>
            <a:spLocks/>
          </p:cNvSpPr>
          <p:nvPr/>
        </p:nvSpPr>
        <p:spPr bwMode="auto">
          <a:xfrm>
            <a:off x="2473325" y="4249738"/>
            <a:ext cx="11113" cy="14287"/>
          </a:xfrm>
          <a:custGeom>
            <a:avLst/>
            <a:gdLst>
              <a:gd name="T0" fmla="*/ 11 w 19"/>
              <a:gd name="T1" fmla="*/ 0 h 31"/>
              <a:gd name="T2" fmla="*/ 19 w 19"/>
              <a:gd name="T3" fmla="*/ 15 h 31"/>
              <a:gd name="T4" fmla="*/ 11 w 19"/>
              <a:gd name="T5" fmla="*/ 31 h 31"/>
              <a:gd name="T6" fmla="*/ 3 w 19"/>
              <a:gd name="T7" fmla="*/ 25 h 31"/>
              <a:gd name="T8" fmla="*/ 0 w 19"/>
              <a:gd name="T9" fmla="*/ 15 h 31"/>
              <a:gd name="T10" fmla="*/ 3 w 19"/>
              <a:gd name="T11" fmla="*/ 6 h 31"/>
              <a:gd name="T12" fmla="*/ 11 w 19"/>
              <a:gd name="T13" fmla="*/ 0 h 31"/>
              <a:gd name="T14" fmla="*/ 11 w 19"/>
              <a:gd name="T15" fmla="*/ 0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9" h="31">
                <a:moveTo>
                  <a:pt x="11" y="0"/>
                </a:moveTo>
                <a:lnTo>
                  <a:pt x="19" y="15"/>
                </a:lnTo>
                <a:lnTo>
                  <a:pt x="11" y="31"/>
                </a:lnTo>
                <a:lnTo>
                  <a:pt x="3" y="25"/>
                </a:lnTo>
                <a:lnTo>
                  <a:pt x="0" y="15"/>
                </a:lnTo>
                <a:lnTo>
                  <a:pt x="3" y="6"/>
                </a:lnTo>
                <a:lnTo>
                  <a:pt x="11" y="0"/>
                </a:lnTo>
                <a:lnTo>
                  <a:pt x="11" y="0"/>
                </a:lnTo>
                <a:close/>
              </a:path>
            </a:pathLst>
          </a:custGeom>
          <a:solidFill>
            <a:srgbClr val="99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122" name="Freeform 74"/>
          <p:cNvSpPr>
            <a:spLocks/>
          </p:cNvSpPr>
          <p:nvPr/>
        </p:nvSpPr>
        <p:spPr bwMode="auto">
          <a:xfrm>
            <a:off x="2473325" y="4249738"/>
            <a:ext cx="11113" cy="14287"/>
          </a:xfrm>
          <a:custGeom>
            <a:avLst/>
            <a:gdLst>
              <a:gd name="T0" fmla="*/ 11 w 19"/>
              <a:gd name="T1" fmla="*/ 0 h 31"/>
              <a:gd name="T2" fmla="*/ 19 w 19"/>
              <a:gd name="T3" fmla="*/ 15 h 31"/>
              <a:gd name="T4" fmla="*/ 11 w 19"/>
              <a:gd name="T5" fmla="*/ 31 h 31"/>
              <a:gd name="T6" fmla="*/ 3 w 19"/>
              <a:gd name="T7" fmla="*/ 25 h 31"/>
              <a:gd name="T8" fmla="*/ 0 w 19"/>
              <a:gd name="T9" fmla="*/ 15 h 31"/>
              <a:gd name="T10" fmla="*/ 3 w 19"/>
              <a:gd name="T11" fmla="*/ 6 h 31"/>
              <a:gd name="T12" fmla="*/ 11 w 19"/>
              <a:gd name="T13" fmla="*/ 0 h 31"/>
              <a:gd name="T14" fmla="*/ 11 w 19"/>
              <a:gd name="T15" fmla="*/ 0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9" h="31">
                <a:moveTo>
                  <a:pt x="11" y="0"/>
                </a:moveTo>
                <a:lnTo>
                  <a:pt x="19" y="15"/>
                </a:lnTo>
                <a:lnTo>
                  <a:pt x="11" y="31"/>
                </a:lnTo>
                <a:lnTo>
                  <a:pt x="3" y="25"/>
                </a:lnTo>
                <a:lnTo>
                  <a:pt x="0" y="15"/>
                </a:lnTo>
                <a:lnTo>
                  <a:pt x="3" y="6"/>
                </a:lnTo>
                <a:lnTo>
                  <a:pt x="11" y="0"/>
                </a:lnTo>
                <a:lnTo>
                  <a:pt x="11" y="0"/>
                </a:lnTo>
              </a:path>
            </a:pathLst>
          </a:custGeom>
          <a:solidFill>
            <a:srgbClr val="99FF99"/>
          </a:solidFill>
          <a:ln w="142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PH" dirty="0"/>
          </a:p>
        </p:txBody>
      </p:sp>
      <p:sp>
        <p:nvSpPr>
          <p:cNvPr id="2123" name="Freeform 75"/>
          <p:cNvSpPr>
            <a:spLocks/>
          </p:cNvSpPr>
          <p:nvPr/>
        </p:nvSpPr>
        <p:spPr bwMode="auto">
          <a:xfrm>
            <a:off x="2073275" y="4178300"/>
            <a:ext cx="488950" cy="241300"/>
          </a:xfrm>
          <a:custGeom>
            <a:avLst/>
            <a:gdLst>
              <a:gd name="T0" fmla="*/ 742 w 1051"/>
              <a:gd name="T1" fmla="*/ 164 h 502"/>
              <a:gd name="T2" fmla="*/ 709 w 1051"/>
              <a:gd name="T3" fmla="*/ 179 h 502"/>
              <a:gd name="T4" fmla="*/ 661 w 1051"/>
              <a:gd name="T5" fmla="*/ 188 h 502"/>
              <a:gd name="T6" fmla="*/ 648 w 1051"/>
              <a:gd name="T7" fmla="*/ 172 h 502"/>
              <a:gd name="T8" fmla="*/ 633 w 1051"/>
              <a:gd name="T9" fmla="*/ 150 h 502"/>
              <a:gd name="T10" fmla="*/ 605 w 1051"/>
              <a:gd name="T11" fmla="*/ 97 h 502"/>
              <a:gd name="T12" fmla="*/ 585 w 1051"/>
              <a:gd name="T13" fmla="*/ 69 h 502"/>
              <a:gd name="T14" fmla="*/ 569 w 1051"/>
              <a:gd name="T15" fmla="*/ 48 h 502"/>
              <a:gd name="T16" fmla="*/ 537 w 1051"/>
              <a:gd name="T17" fmla="*/ 22 h 502"/>
              <a:gd name="T18" fmla="*/ 393 w 1051"/>
              <a:gd name="T19" fmla="*/ 6 h 502"/>
              <a:gd name="T20" fmla="*/ 317 w 1051"/>
              <a:gd name="T21" fmla="*/ 14 h 502"/>
              <a:gd name="T22" fmla="*/ 240 w 1051"/>
              <a:gd name="T23" fmla="*/ 38 h 502"/>
              <a:gd name="T24" fmla="*/ 219 w 1051"/>
              <a:gd name="T25" fmla="*/ 56 h 502"/>
              <a:gd name="T26" fmla="*/ 208 w 1051"/>
              <a:gd name="T27" fmla="*/ 64 h 502"/>
              <a:gd name="T28" fmla="*/ 192 w 1051"/>
              <a:gd name="T29" fmla="*/ 79 h 502"/>
              <a:gd name="T30" fmla="*/ 120 w 1051"/>
              <a:gd name="T31" fmla="*/ 119 h 502"/>
              <a:gd name="T32" fmla="*/ 89 w 1051"/>
              <a:gd name="T33" fmla="*/ 144 h 502"/>
              <a:gd name="T34" fmla="*/ 63 w 1051"/>
              <a:gd name="T35" fmla="*/ 182 h 502"/>
              <a:gd name="T36" fmla="*/ 30 w 1051"/>
              <a:gd name="T37" fmla="*/ 245 h 502"/>
              <a:gd name="T38" fmla="*/ 20 w 1051"/>
              <a:gd name="T39" fmla="*/ 295 h 502"/>
              <a:gd name="T40" fmla="*/ 0 w 1051"/>
              <a:gd name="T41" fmla="*/ 351 h 502"/>
              <a:gd name="T42" fmla="*/ 78 w 1051"/>
              <a:gd name="T43" fmla="*/ 390 h 502"/>
              <a:gd name="T44" fmla="*/ 106 w 1051"/>
              <a:gd name="T45" fmla="*/ 432 h 502"/>
              <a:gd name="T46" fmla="*/ 178 w 1051"/>
              <a:gd name="T47" fmla="*/ 436 h 502"/>
              <a:gd name="T48" fmla="*/ 277 w 1051"/>
              <a:gd name="T49" fmla="*/ 383 h 502"/>
              <a:gd name="T50" fmla="*/ 330 w 1051"/>
              <a:gd name="T51" fmla="*/ 426 h 502"/>
              <a:gd name="T52" fmla="*/ 382 w 1051"/>
              <a:gd name="T53" fmla="*/ 457 h 502"/>
              <a:gd name="T54" fmla="*/ 439 w 1051"/>
              <a:gd name="T55" fmla="*/ 446 h 502"/>
              <a:gd name="T56" fmla="*/ 468 w 1051"/>
              <a:gd name="T57" fmla="*/ 432 h 502"/>
              <a:gd name="T58" fmla="*/ 532 w 1051"/>
              <a:gd name="T59" fmla="*/ 410 h 502"/>
              <a:gd name="T60" fmla="*/ 543 w 1051"/>
              <a:gd name="T61" fmla="*/ 396 h 502"/>
              <a:gd name="T62" fmla="*/ 557 w 1051"/>
              <a:gd name="T63" fmla="*/ 383 h 502"/>
              <a:gd name="T64" fmla="*/ 581 w 1051"/>
              <a:gd name="T65" fmla="*/ 358 h 502"/>
              <a:gd name="T66" fmla="*/ 669 w 1051"/>
              <a:gd name="T67" fmla="*/ 346 h 502"/>
              <a:gd name="T68" fmla="*/ 678 w 1051"/>
              <a:gd name="T69" fmla="*/ 366 h 502"/>
              <a:gd name="T70" fmla="*/ 689 w 1051"/>
              <a:gd name="T71" fmla="*/ 464 h 502"/>
              <a:gd name="T72" fmla="*/ 764 w 1051"/>
              <a:gd name="T73" fmla="*/ 498 h 502"/>
              <a:gd name="T74" fmla="*/ 827 w 1051"/>
              <a:gd name="T75" fmla="*/ 499 h 502"/>
              <a:gd name="T76" fmla="*/ 839 w 1051"/>
              <a:gd name="T77" fmla="*/ 479 h 502"/>
              <a:gd name="T78" fmla="*/ 876 w 1051"/>
              <a:gd name="T79" fmla="*/ 461 h 502"/>
              <a:gd name="T80" fmla="*/ 892 w 1051"/>
              <a:gd name="T81" fmla="*/ 443 h 502"/>
              <a:gd name="T82" fmla="*/ 928 w 1051"/>
              <a:gd name="T83" fmla="*/ 426 h 502"/>
              <a:gd name="T84" fmla="*/ 994 w 1051"/>
              <a:gd name="T85" fmla="*/ 383 h 502"/>
              <a:gd name="T86" fmla="*/ 1010 w 1051"/>
              <a:gd name="T87" fmla="*/ 351 h 502"/>
              <a:gd name="T88" fmla="*/ 1035 w 1051"/>
              <a:gd name="T89" fmla="*/ 313 h 502"/>
              <a:gd name="T90" fmla="*/ 1051 w 1051"/>
              <a:gd name="T91" fmla="*/ 282 h 502"/>
              <a:gd name="T92" fmla="*/ 1039 w 1051"/>
              <a:gd name="T93" fmla="*/ 220 h 502"/>
              <a:gd name="T94" fmla="*/ 1026 w 1051"/>
              <a:gd name="T95" fmla="*/ 202 h 502"/>
              <a:gd name="T96" fmla="*/ 909 w 1051"/>
              <a:gd name="T97" fmla="*/ 192 h 502"/>
              <a:gd name="T98" fmla="*/ 848 w 1051"/>
              <a:gd name="T99" fmla="*/ 191 h 502"/>
              <a:gd name="T100" fmla="*/ 806 w 1051"/>
              <a:gd name="T101" fmla="*/ 172 h 5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1051" h="502">
                <a:moveTo>
                  <a:pt x="806" y="172"/>
                </a:moveTo>
                <a:lnTo>
                  <a:pt x="774" y="167"/>
                </a:lnTo>
                <a:lnTo>
                  <a:pt x="742" y="164"/>
                </a:lnTo>
                <a:lnTo>
                  <a:pt x="729" y="173"/>
                </a:lnTo>
                <a:lnTo>
                  <a:pt x="718" y="175"/>
                </a:lnTo>
                <a:lnTo>
                  <a:pt x="709" y="179"/>
                </a:lnTo>
                <a:lnTo>
                  <a:pt x="693" y="189"/>
                </a:lnTo>
                <a:lnTo>
                  <a:pt x="677" y="192"/>
                </a:lnTo>
                <a:lnTo>
                  <a:pt x="661" y="188"/>
                </a:lnTo>
                <a:lnTo>
                  <a:pt x="649" y="175"/>
                </a:lnTo>
                <a:lnTo>
                  <a:pt x="648" y="175"/>
                </a:lnTo>
                <a:lnTo>
                  <a:pt x="648" y="172"/>
                </a:lnTo>
                <a:lnTo>
                  <a:pt x="646" y="172"/>
                </a:lnTo>
                <a:lnTo>
                  <a:pt x="646" y="167"/>
                </a:lnTo>
                <a:lnTo>
                  <a:pt x="633" y="150"/>
                </a:lnTo>
                <a:lnTo>
                  <a:pt x="620" y="128"/>
                </a:lnTo>
                <a:lnTo>
                  <a:pt x="608" y="104"/>
                </a:lnTo>
                <a:lnTo>
                  <a:pt x="605" y="97"/>
                </a:lnTo>
                <a:lnTo>
                  <a:pt x="598" y="91"/>
                </a:lnTo>
                <a:lnTo>
                  <a:pt x="596" y="84"/>
                </a:lnTo>
                <a:lnTo>
                  <a:pt x="585" y="69"/>
                </a:lnTo>
                <a:lnTo>
                  <a:pt x="577" y="60"/>
                </a:lnTo>
                <a:lnTo>
                  <a:pt x="575" y="56"/>
                </a:lnTo>
                <a:lnTo>
                  <a:pt x="569" y="48"/>
                </a:lnTo>
                <a:lnTo>
                  <a:pt x="559" y="32"/>
                </a:lnTo>
                <a:lnTo>
                  <a:pt x="540" y="25"/>
                </a:lnTo>
                <a:lnTo>
                  <a:pt x="537" y="22"/>
                </a:lnTo>
                <a:lnTo>
                  <a:pt x="512" y="14"/>
                </a:lnTo>
                <a:lnTo>
                  <a:pt x="434" y="7"/>
                </a:lnTo>
                <a:lnTo>
                  <a:pt x="393" y="6"/>
                </a:lnTo>
                <a:lnTo>
                  <a:pt x="354" y="0"/>
                </a:lnTo>
                <a:lnTo>
                  <a:pt x="325" y="6"/>
                </a:lnTo>
                <a:lnTo>
                  <a:pt x="317" y="14"/>
                </a:lnTo>
                <a:lnTo>
                  <a:pt x="282" y="14"/>
                </a:lnTo>
                <a:lnTo>
                  <a:pt x="255" y="22"/>
                </a:lnTo>
                <a:lnTo>
                  <a:pt x="240" y="38"/>
                </a:lnTo>
                <a:lnTo>
                  <a:pt x="227" y="50"/>
                </a:lnTo>
                <a:lnTo>
                  <a:pt x="219" y="53"/>
                </a:lnTo>
                <a:lnTo>
                  <a:pt x="219" y="56"/>
                </a:lnTo>
                <a:lnTo>
                  <a:pt x="216" y="59"/>
                </a:lnTo>
                <a:lnTo>
                  <a:pt x="208" y="61"/>
                </a:lnTo>
                <a:lnTo>
                  <a:pt x="208" y="64"/>
                </a:lnTo>
                <a:lnTo>
                  <a:pt x="203" y="66"/>
                </a:lnTo>
                <a:lnTo>
                  <a:pt x="197" y="75"/>
                </a:lnTo>
                <a:lnTo>
                  <a:pt x="192" y="79"/>
                </a:lnTo>
                <a:lnTo>
                  <a:pt x="154" y="95"/>
                </a:lnTo>
                <a:lnTo>
                  <a:pt x="120" y="117"/>
                </a:lnTo>
                <a:lnTo>
                  <a:pt x="120" y="119"/>
                </a:lnTo>
                <a:lnTo>
                  <a:pt x="106" y="123"/>
                </a:lnTo>
                <a:lnTo>
                  <a:pt x="95" y="138"/>
                </a:lnTo>
                <a:lnTo>
                  <a:pt x="89" y="144"/>
                </a:lnTo>
                <a:lnTo>
                  <a:pt x="82" y="150"/>
                </a:lnTo>
                <a:lnTo>
                  <a:pt x="75" y="158"/>
                </a:lnTo>
                <a:lnTo>
                  <a:pt x="63" y="182"/>
                </a:lnTo>
                <a:lnTo>
                  <a:pt x="54" y="192"/>
                </a:lnTo>
                <a:lnTo>
                  <a:pt x="49" y="207"/>
                </a:lnTo>
                <a:lnTo>
                  <a:pt x="30" y="245"/>
                </a:lnTo>
                <a:lnTo>
                  <a:pt x="20" y="282"/>
                </a:lnTo>
                <a:lnTo>
                  <a:pt x="26" y="279"/>
                </a:lnTo>
                <a:lnTo>
                  <a:pt x="20" y="295"/>
                </a:lnTo>
                <a:lnTo>
                  <a:pt x="18" y="299"/>
                </a:lnTo>
                <a:lnTo>
                  <a:pt x="8" y="308"/>
                </a:lnTo>
                <a:lnTo>
                  <a:pt x="0" y="351"/>
                </a:lnTo>
                <a:lnTo>
                  <a:pt x="42" y="373"/>
                </a:lnTo>
                <a:lnTo>
                  <a:pt x="73" y="383"/>
                </a:lnTo>
                <a:lnTo>
                  <a:pt x="78" y="390"/>
                </a:lnTo>
                <a:lnTo>
                  <a:pt x="82" y="405"/>
                </a:lnTo>
                <a:lnTo>
                  <a:pt x="102" y="426"/>
                </a:lnTo>
                <a:lnTo>
                  <a:pt x="106" y="432"/>
                </a:lnTo>
                <a:lnTo>
                  <a:pt x="111" y="436"/>
                </a:lnTo>
                <a:lnTo>
                  <a:pt x="144" y="437"/>
                </a:lnTo>
                <a:lnTo>
                  <a:pt x="178" y="436"/>
                </a:lnTo>
                <a:lnTo>
                  <a:pt x="207" y="421"/>
                </a:lnTo>
                <a:lnTo>
                  <a:pt x="239" y="395"/>
                </a:lnTo>
                <a:lnTo>
                  <a:pt x="277" y="383"/>
                </a:lnTo>
                <a:lnTo>
                  <a:pt x="301" y="386"/>
                </a:lnTo>
                <a:lnTo>
                  <a:pt x="314" y="408"/>
                </a:lnTo>
                <a:lnTo>
                  <a:pt x="330" y="426"/>
                </a:lnTo>
                <a:lnTo>
                  <a:pt x="346" y="443"/>
                </a:lnTo>
                <a:lnTo>
                  <a:pt x="359" y="452"/>
                </a:lnTo>
                <a:lnTo>
                  <a:pt x="382" y="457"/>
                </a:lnTo>
                <a:lnTo>
                  <a:pt x="422" y="457"/>
                </a:lnTo>
                <a:lnTo>
                  <a:pt x="433" y="446"/>
                </a:lnTo>
                <a:lnTo>
                  <a:pt x="439" y="446"/>
                </a:lnTo>
                <a:lnTo>
                  <a:pt x="446" y="439"/>
                </a:lnTo>
                <a:lnTo>
                  <a:pt x="452" y="432"/>
                </a:lnTo>
                <a:lnTo>
                  <a:pt x="468" y="432"/>
                </a:lnTo>
                <a:lnTo>
                  <a:pt x="498" y="430"/>
                </a:lnTo>
                <a:lnTo>
                  <a:pt x="525" y="411"/>
                </a:lnTo>
                <a:lnTo>
                  <a:pt x="532" y="410"/>
                </a:lnTo>
                <a:lnTo>
                  <a:pt x="533" y="408"/>
                </a:lnTo>
                <a:lnTo>
                  <a:pt x="540" y="404"/>
                </a:lnTo>
                <a:lnTo>
                  <a:pt x="543" y="396"/>
                </a:lnTo>
                <a:lnTo>
                  <a:pt x="545" y="396"/>
                </a:lnTo>
                <a:lnTo>
                  <a:pt x="565" y="376"/>
                </a:lnTo>
                <a:lnTo>
                  <a:pt x="557" y="383"/>
                </a:lnTo>
                <a:lnTo>
                  <a:pt x="565" y="373"/>
                </a:lnTo>
                <a:lnTo>
                  <a:pt x="575" y="368"/>
                </a:lnTo>
                <a:lnTo>
                  <a:pt x="581" y="358"/>
                </a:lnTo>
                <a:lnTo>
                  <a:pt x="597" y="355"/>
                </a:lnTo>
                <a:lnTo>
                  <a:pt x="624" y="348"/>
                </a:lnTo>
                <a:lnTo>
                  <a:pt x="669" y="346"/>
                </a:lnTo>
                <a:lnTo>
                  <a:pt x="677" y="358"/>
                </a:lnTo>
                <a:lnTo>
                  <a:pt x="678" y="361"/>
                </a:lnTo>
                <a:lnTo>
                  <a:pt x="678" y="366"/>
                </a:lnTo>
                <a:lnTo>
                  <a:pt x="685" y="408"/>
                </a:lnTo>
                <a:lnTo>
                  <a:pt x="681" y="457"/>
                </a:lnTo>
                <a:lnTo>
                  <a:pt x="689" y="464"/>
                </a:lnTo>
                <a:lnTo>
                  <a:pt x="751" y="470"/>
                </a:lnTo>
                <a:lnTo>
                  <a:pt x="759" y="492"/>
                </a:lnTo>
                <a:lnTo>
                  <a:pt x="764" y="498"/>
                </a:lnTo>
                <a:lnTo>
                  <a:pt x="768" y="502"/>
                </a:lnTo>
                <a:lnTo>
                  <a:pt x="823" y="502"/>
                </a:lnTo>
                <a:lnTo>
                  <a:pt x="827" y="499"/>
                </a:lnTo>
                <a:lnTo>
                  <a:pt x="830" y="496"/>
                </a:lnTo>
                <a:lnTo>
                  <a:pt x="835" y="487"/>
                </a:lnTo>
                <a:lnTo>
                  <a:pt x="839" y="479"/>
                </a:lnTo>
                <a:lnTo>
                  <a:pt x="871" y="467"/>
                </a:lnTo>
                <a:lnTo>
                  <a:pt x="880" y="457"/>
                </a:lnTo>
                <a:lnTo>
                  <a:pt x="876" y="461"/>
                </a:lnTo>
                <a:lnTo>
                  <a:pt x="880" y="454"/>
                </a:lnTo>
                <a:lnTo>
                  <a:pt x="884" y="446"/>
                </a:lnTo>
                <a:lnTo>
                  <a:pt x="892" y="443"/>
                </a:lnTo>
                <a:lnTo>
                  <a:pt x="891" y="443"/>
                </a:lnTo>
                <a:lnTo>
                  <a:pt x="892" y="439"/>
                </a:lnTo>
                <a:lnTo>
                  <a:pt x="928" y="426"/>
                </a:lnTo>
                <a:lnTo>
                  <a:pt x="972" y="418"/>
                </a:lnTo>
                <a:lnTo>
                  <a:pt x="984" y="404"/>
                </a:lnTo>
                <a:lnTo>
                  <a:pt x="994" y="383"/>
                </a:lnTo>
                <a:lnTo>
                  <a:pt x="997" y="373"/>
                </a:lnTo>
                <a:lnTo>
                  <a:pt x="1002" y="361"/>
                </a:lnTo>
                <a:lnTo>
                  <a:pt x="1010" y="351"/>
                </a:lnTo>
                <a:lnTo>
                  <a:pt x="1010" y="342"/>
                </a:lnTo>
                <a:lnTo>
                  <a:pt x="1013" y="338"/>
                </a:lnTo>
                <a:lnTo>
                  <a:pt x="1035" y="313"/>
                </a:lnTo>
                <a:lnTo>
                  <a:pt x="1043" y="298"/>
                </a:lnTo>
                <a:lnTo>
                  <a:pt x="1046" y="298"/>
                </a:lnTo>
                <a:lnTo>
                  <a:pt x="1051" y="282"/>
                </a:lnTo>
                <a:lnTo>
                  <a:pt x="1050" y="241"/>
                </a:lnTo>
                <a:lnTo>
                  <a:pt x="1042" y="233"/>
                </a:lnTo>
                <a:lnTo>
                  <a:pt x="1039" y="220"/>
                </a:lnTo>
                <a:lnTo>
                  <a:pt x="1038" y="219"/>
                </a:lnTo>
                <a:lnTo>
                  <a:pt x="1037" y="217"/>
                </a:lnTo>
                <a:lnTo>
                  <a:pt x="1026" y="202"/>
                </a:lnTo>
                <a:lnTo>
                  <a:pt x="988" y="197"/>
                </a:lnTo>
                <a:lnTo>
                  <a:pt x="988" y="194"/>
                </a:lnTo>
                <a:lnTo>
                  <a:pt x="909" y="192"/>
                </a:lnTo>
                <a:lnTo>
                  <a:pt x="851" y="197"/>
                </a:lnTo>
                <a:lnTo>
                  <a:pt x="848" y="194"/>
                </a:lnTo>
                <a:lnTo>
                  <a:pt x="848" y="191"/>
                </a:lnTo>
                <a:lnTo>
                  <a:pt x="843" y="188"/>
                </a:lnTo>
                <a:lnTo>
                  <a:pt x="836" y="179"/>
                </a:lnTo>
                <a:lnTo>
                  <a:pt x="806" y="172"/>
                </a:lnTo>
                <a:lnTo>
                  <a:pt x="806" y="172"/>
                </a:lnTo>
                <a:close/>
              </a:path>
            </a:pathLst>
          </a:custGeom>
          <a:solidFill>
            <a:srgbClr val="99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124" name="Freeform 76"/>
          <p:cNvSpPr>
            <a:spLocks/>
          </p:cNvSpPr>
          <p:nvPr/>
        </p:nvSpPr>
        <p:spPr bwMode="auto">
          <a:xfrm>
            <a:off x="2073275" y="4178300"/>
            <a:ext cx="488950" cy="241300"/>
          </a:xfrm>
          <a:custGeom>
            <a:avLst/>
            <a:gdLst>
              <a:gd name="T0" fmla="*/ 742 w 1051"/>
              <a:gd name="T1" fmla="*/ 164 h 502"/>
              <a:gd name="T2" fmla="*/ 709 w 1051"/>
              <a:gd name="T3" fmla="*/ 179 h 502"/>
              <a:gd name="T4" fmla="*/ 661 w 1051"/>
              <a:gd name="T5" fmla="*/ 188 h 502"/>
              <a:gd name="T6" fmla="*/ 648 w 1051"/>
              <a:gd name="T7" fmla="*/ 172 h 502"/>
              <a:gd name="T8" fmla="*/ 633 w 1051"/>
              <a:gd name="T9" fmla="*/ 150 h 502"/>
              <a:gd name="T10" fmla="*/ 605 w 1051"/>
              <a:gd name="T11" fmla="*/ 97 h 502"/>
              <a:gd name="T12" fmla="*/ 585 w 1051"/>
              <a:gd name="T13" fmla="*/ 69 h 502"/>
              <a:gd name="T14" fmla="*/ 569 w 1051"/>
              <a:gd name="T15" fmla="*/ 48 h 502"/>
              <a:gd name="T16" fmla="*/ 537 w 1051"/>
              <a:gd name="T17" fmla="*/ 22 h 502"/>
              <a:gd name="T18" fmla="*/ 393 w 1051"/>
              <a:gd name="T19" fmla="*/ 6 h 502"/>
              <a:gd name="T20" fmla="*/ 317 w 1051"/>
              <a:gd name="T21" fmla="*/ 14 h 502"/>
              <a:gd name="T22" fmla="*/ 240 w 1051"/>
              <a:gd name="T23" fmla="*/ 38 h 502"/>
              <a:gd name="T24" fmla="*/ 219 w 1051"/>
              <a:gd name="T25" fmla="*/ 56 h 502"/>
              <a:gd name="T26" fmla="*/ 208 w 1051"/>
              <a:gd name="T27" fmla="*/ 64 h 502"/>
              <a:gd name="T28" fmla="*/ 192 w 1051"/>
              <a:gd name="T29" fmla="*/ 79 h 502"/>
              <a:gd name="T30" fmla="*/ 120 w 1051"/>
              <a:gd name="T31" fmla="*/ 119 h 502"/>
              <a:gd name="T32" fmla="*/ 89 w 1051"/>
              <a:gd name="T33" fmla="*/ 144 h 502"/>
              <a:gd name="T34" fmla="*/ 63 w 1051"/>
              <a:gd name="T35" fmla="*/ 182 h 502"/>
              <a:gd name="T36" fmla="*/ 30 w 1051"/>
              <a:gd name="T37" fmla="*/ 245 h 502"/>
              <a:gd name="T38" fmla="*/ 20 w 1051"/>
              <a:gd name="T39" fmla="*/ 295 h 502"/>
              <a:gd name="T40" fmla="*/ 0 w 1051"/>
              <a:gd name="T41" fmla="*/ 351 h 502"/>
              <a:gd name="T42" fmla="*/ 78 w 1051"/>
              <a:gd name="T43" fmla="*/ 390 h 502"/>
              <a:gd name="T44" fmla="*/ 106 w 1051"/>
              <a:gd name="T45" fmla="*/ 432 h 502"/>
              <a:gd name="T46" fmla="*/ 178 w 1051"/>
              <a:gd name="T47" fmla="*/ 436 h 502"/>
              <a:gd name="T48" fmla="*/ 277 w 1051"/>
              <a:gd name="T49" fmla="*/ 383 h 502"/>
              <a:gd name="T50" fmla="*/ 330 w 1051"/>
              <a:gd name="T51" fmla="*/ 426 h 502"/>
              <a:gd name="T52" fmla="*/ 382 w 1051"/>
              <a:gd name="T53" fmla="*/ 457 h 502"/>
              <a:gd name="T54" fmla="*/ 439 w 1051"/>
              <a:gd name="T55" fmla="*/ 446 h 502"/>
              <a:gd name="T56" fmla="*/ 468 w 1051"/>
              <a:gd name="T57" fmla="*/ 432 h 502"/>
              <a:gd name="T58" fmla="*/ 532 w 1051"/>
              <a:gd name="T59" fmla="*/ 410 h 502"/>
              <a:gd name="T60" fmla="*/ 543 w 1051"/>
              <a:gd name="T61" fmla="*/ 396 h 502"/>
              <a:gd name="T62" fmla="*/ 557 w 1051"/>
              <a:gd name="T63" fmla="*/ 383 h 502"/>
              <a:gd name="T64" fmla="*/ 581 w 1051"/>
              <a:gd name="T65" fmla="*/ 358 h 502"/>
              <a:gd name="T66" fmla="*/ 669 w 1051"/>
              <a:gd name="T67" fmla="*/ 346 h 502"/>
              <a:gd name="T68" fmla="*/ 678 w 1051"/>
              <a:gd name="T69" fmla="*/ 366 h 502"/>
              <a:gd name="T70" fmla="*/ 689 w 1051"/>
              <a:gd name="T71" fmla="*/ 464 h 502"/>
              <a:gd name="T72" fmla="*/ 764 w 1051"/>
              <a:gd name="T73" fmla="*/ 498 h 502"/>
              <a:gd name="T74" fmla="*/ 827 w 1051"/>
              <a:gd name="T75" fmla="*/ 499 h 502"/>
              <a:gd name="T76" fmla="*/ 839 w 1051"/>
              <a:gd name="T77" fmla="*/ 479 h 502"/>
              <a:gd name="T78" fmla="*/ 876 w 1051"/>
              <a:gd name="T79" fmla="*/ 461 h 502"/>
              <a:gd name="T80" fmla="*/ 892 w 1051"/>
              <a:gd name="T81" fmla="*/ 443 h 502"/>
              <a:gd name="T82" fmla="*/ 928 w 1051"/>
              <a:gd name="T83" fmla="*/ 426 h 502"/>
              <a:gd name="T84" fmla="*/ 994 w 1051"/>
              <a:gd name="T85" fmla="*/ 383 h 502"/>
              <a:gd name="T86" fmla="*/ 1010 w 1051"/>
              <a:gd name="T87" fmla="*/ 351 h 502"/>
              <a:gd name="T88" fmla="*/ 1035 w 1051"/>
              <a:gd name="T89" fmla="*/ 313 h 502"/>
              <a:gd name="T90" fmla="*/ 1051 w 1051"/>
              <a:gd name="T91" fmla="*/ 282 h 502"/>
              <a:gd name="T92" fmla="*/ 1039 w 1051"/>
              <a:gd name="T93" fmla="*/ 220 h 502"/>
              <a:gd name="T94" fmla="*/ 1026 w 1051"/>
              <a:gd name="T95" fmla="*/ 202 h 502"/>
              <a:gd name="T96" fmla="*/ 909 w 1051"/>
              <a:gd name="T97" fmla="*/ 192 h 502"/>
              <a:gd name="T98" fmla="*/ 848 w 1051"/>
              <a:gd name="T99" fmla="*/ 191 h 502"/>
              <a:gd name="T100" fmla="*/ 806 w 1051"/>
              <a:gd name="T101" fmla="*/ 172 h 5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1051" h="502">
                <a:moveTo>
                  <a:pt x="806" y="172"/>
                </a:moveTo>
                <a:lnTo>
                  <a:pt x="774" y="167"/>
                </a:lnTo>
                <a:lnTo>
                  <a:pt x="742" y="164"/>
                </a:lnTo>
                <a:lnTo>
                  <a:pt x="729" y="173"/>
                </a:lnTo>
                <a:lnTo>
                  <a:pt x="718" y="175"/>
                </a:lnTo>
                <a:lnTo>
                  <a:pt x="709" y="179"/>
                </a:lnTo>
                <a:lnTo>
                  <a:pt x="693" y="189"/>
                </a:lnTo>
                <a:lnTo>
                  <a:pt x="677" y="192"/>
                </a:lnTo>
                <a:lnTo>
                  <a:pt x="661" y="188"/>
                </a:lnTo>
                <a:lnTo>
                  <a:pt x="649" y="175"/>
                </a:lnTo>
                <a:lnTo>
                  <a:pt x="648" y="175"/>
                </a:lnTo>
                <a:lnTo>
                  <a:pt x="648" y="172"/>
                </a:lnTo>
                <a:lnTo>
                  <a:pt x="646" y="172"/>
                </a:lnTo>
                <a:lnTo>
                  <a:pt x="646" y="167"/>
                </a:lnTo>
                <a:lnTo>
                  <a:pt x="633" y="150"/>
                </a:lnTo>
                <a:lnTo>
                  <a:pt x="620" y="128"/>
                </a:lnTo>
                <a:lnTo>
                  <a:pt x="608" y="104"/>
                </a:lnTo>
                <a:lnTo>
                  <a:pt x="605" y="97"/>
                </a:lnTo>
                <a:lnTo>
                  <a:pt x="598" y="91"/>
                </a:lnTo>
                <a:lnTo>
                  <a:pt x="596" y="84"/>
                </a:lnTo>
                <a:lnTo>
                  <a:pt x="585" y="69"/>
                </a:lnTo>
                <a:lnTo>
                  <a:pt x="577" y="60"/>
                </a:lnTo>
                <a:lnTo>
                  <a:pt x="575" y="56"/>
                </a:lnTo>
                <a:lnTo>
                  <a:pt x="569" y="48"/>
                </a:lnTo>
                <a:lnTo>
                  <a:pt x="559" y="32"/>
                </a:lnTo>
                <a:lnTo>
                  <a:pt x="540" y="25"/>
                </a:lnTo>
                <a:lnTo>
                  <a:pt x="537" y="22"/>
                </a:lnTo>
                <a:lnTo>
                  <a:pt x="512" y="14"/>
                </a:lnTo>
                <a:lnTo>
                  <a:pt x="434" y="7"/>
                </a:lnTo>
                <a:lnTo>
                  <a:pt x="393" y="6"/>
                </a:lnTo>
                <a:lnTo>
                  <a:pt x="354" y="0"/>
                </a:lnTo>
                <a:lnTo>
                  <a:pt x="325" y="6"/>
                </a:lnTo>
                <a:lnTo>
                  <a:pt x="317" y="14"/>
                </a:lnTo>
                <a:lnTo>
                  <a:pt x="282" y="14"/>
                </a:lnTo>
                <a:lnTo>
                  <a:pt x="255" y="22"/>
                </a:lnTo>
                <a:lnTo>
                  <a:pt x="240" y="38"/>
                </a:lnTo>
                <a:lnTo>
                  <a:pt x="227" y="50"/>
                </a:lnTo>
                <a:lnTo>
                  <a:pt x="219" y="53"/>
                </a:lnTo>
                <a:lnTo>
                  <a:pt x="219" y="56"/>
                </a:lnTo>
                <a:lnTo>
                  <a:pt x="216" y="59"/>
                </a:lnTo>
                <a:lnTo>
                  <a:pt x="208" y="61"/>
                </a:lnTo>
                <a:lnTo>
                  <a:pt x="208" y="64"/>
                </a:lnTo>
                <a:lnTo>
                  <a:pt x="203" y="66"/>
                </a:lnTo>
                <a:lnTo>
                  <a:pt x="197" y="75"/>
                </a:lnTo>
                <a:lnTo>
                  <a:pt x="192" y="79"/>
                </a:lnTo>
                <a:lnTo>
                  <a:pt x="154" y="95"/>
                </a:lnTo>
                <a:lnTo>
                  <a:pt x="120" y="117"/>
                </a:lnTo>
                <a:lnTo>
                  <a:pt x="120" y="119"/>
                </a:lnTo>
                <a:lnTo>
                  <a:pt x="106" y="123"/>
                </a:lnTo>
                <a:lnTo>
                  <a:pt x="95" y="138"/>
                </a:lnTo>
                <a:lnTo>
                  <a:pt x="89" y="144"/>
                </a:lnTo>
                <a:lnTo>
                  <a:pt x="82" y="150"/>
                </a:lnTo>
                <a:lnTo>
                  <a:pt x="75" y="158"/>
                </a:lnTo>
                <a:lnTo>
                  <a:pt x="63" y="182"/>
                </a:lnTo>
                <a:lnTo>
                  <a:pt x="54" y="192"/>
                </a:lnTo>
                <a:lnTo>
                  <a:pt x="49" y="207"/>
                </a:lnTo>
                <a:lnTo>
                  <a:pt x="30" y="245"/>
                </a:lnTo>
                <a:lnTo>
                  <a:pt x="20" y="282"/>
                </a:lnTo>
                <a:lnTo>
                  <a:pt x="26" y="279"/>
                </a:lnTo>
                <a:lnTo>
                  <a:pt x="20" y="295"/>
                </a:lnTo>
                <a:lnTo>
                  <a:pt x="18" y="299"/>
                </a:lnTo>
                <a:lnTo>
                  <a:pt x="8" y="308"/>
                </a:lnTo>
                <a:lnTo>
                  <a:pt x="0" y="351"/>
                </a:lnTo>
                <a:lnTo>
                  <a:pt x="42" y="373"/>
                </a:lnTo>
                <a:lnTo>
                  <a:pt x="73" y="383"/>
                </a:lnTo>
                <a:lnTo>
                  <a:pt x="78" y="390"/>
                </a:lnTo>
                <a:lnTo>
                  <a:pt x="82" y="405"/>
                </a:lnTo>
                <a:lnTo>
                  <a:pt x="102" y="426"/>
                </a:lnTo>
                <a:lnTo>
                  <a:pt x="106" y="432"/>
                </a:lnTo>
                <a:lnTo>
                  <a:pt x="111" y="436"/>
                </a:lnTo>
                <a:lnTo>
                  <a:pt x="144" y="437"/>
                </a:lnTo>
                <a:lnTo>
                  <a:pt x="178" y="436"/>
                </a:lnTo>
                <a:lnTo>
                  <a:pt x="207" y="421"/>
                </a:lnTo>
                <a:lnTo>
                  <a:pt x="239" y="395"/>
                </a:lnTo>
                <a:lnTo>
                  <a:pt x="277" y="383"/>
                </a:lnTo>
                <a:lnTo>
                  <a:pt x="301" y="386"/>
                </a:lnTo>
                <a:lnTo>
                  <a:pt x="314" y="408"/>
                </a:lnTo>
                <a:lnTo>
                  <a:pt x="330" y="426"/>
                </a:lnTo>
                <a:lnTo>
                  <a:pt x="346" y="443"/>
                </a:lnTo>
                <a:lnTo>
                  <a:pt x="359" y="452"/>
                </a:lnTo>
                <a:lnTo>
                  <a:pt x="382" y="457"/>
                </a:lnTo>
                <a:lnTo>
                  <a:pt x="422" y="457"/>
                </a:lnTo>
                <a:lnTo>
                  <a:pt x="433" y="446"/>
                </a:lnTo>
                <a:lnTo>
                  <a:pt x="439" y="446"/>
                </a:lnTo>
                <a:lnTo>
                  <a:pt x="446" y="439"/>
                </a:lnTo>
                <a:lnTo>
                  <a:pt x="452" y="432"/>
                </a:lnTo>
                <a:lnTo>
                  <a:pt x="468" y="432"/>
                </a:lnTo>
                <a:lnTo>
                  <a:pt x="498" y="430"/>
                </a:lnTo>
                <a:lnTo>
                  <a:pt x="525" y="411"/>
                </a:lnTo>
                <a:lnTo>
                  <a:pt x="532" y="410"/>
                </a:lnTo>
                <a:lnTo>
                  <a:pt x="533" y="408"/>
                </a:lnTo>
                <a:lnTo>
                  <a:pt x="540" y="404"/>
                </a:lnTo>
                <a:lnTo>
                  <a:pt x="543" y="396"/>
                </a:lnTo>
                <a:lnTo>
                  <a:pt x="545" y="396"/>
                </a:lnTo>
                <a:lnTo>
                  <a:pt x="565" y="376"/>
                </a:lnTo>
                <a:lnTo>
                  <a:pt x="557" y="383"/>
                </a:lnTo>
                <a:lnTo>
                  <a:pt x="565" y="373"/>
                </a:lnTo>
                <a:lnTo>
                  <a:pt x="575" y="368"/>
                </a:lnTo>
                <a:lnTo>
                  <a:pt x="581" y="358"/>
                </a:lnTo>
                <a:lnTo>
                  <a:pt x="597" y="355"/>
                </a:lnTo>
                <a:lnTo>
                  <a:pt x="624" y="348"/>
                </a:lnTo>
                <a:lnTo>
                  <a:pt x="669" y="346"/>
                </a:lnTo>
                <a:lnTo>
                  <a:pt x="677" y="358"/>
                </a:lnTo>
                <a:lnTo>
                  <a:pt x="678" y="361"/>
                </a:lnTo>
                <a:lnTo>
                  <a:pt x="678" y="366"/>
                </a:lnTo>
                <a:lnTo>
                  <a:pt x="685" y="408"/>
                </a:lnTo>
                <a:lnTo>
                  <a:pt x="681" y="457"/>
                </a:lnTo>
                <a:lnTo>
                  <a:pt x="689" y="464"/>
                </a:lnTo>
                <a:lnTo>
                  <a:pt x="751" y="470"/>
                </a:lnTo>
                <a:lnTo>
                  <a:pt x="759" y="492"/>
                </a:lnTo>
                <a:lnTo>
                  <a:pt x="764" y="498"/>
                </a:lnTo>
                <a:lnTo>
                  <a:pt x="768" y="502"/>
                </a:lnTo>
                <a:lnTo>
                  <a:pt x="823" y="502"/>
                </a:lnTo>
                <a:lnTo>
                  <a:pt x="827" y="499"/>
                </a:lnTo>
                <a:lnTo>
                  <a:pt x="830" y="496"/>
                </a:lnTo>
                <a:lnTo>
                  <a:pt x="835" y="487"/>
                </a:lnTo>
                <a:lnTo>
                  <a:pt x="839" y="479"/>
                </a:lnTo>
                <a:lnTo>
                  <a:pt x="871" y="467"/>
                </a:lnTo>
                <a:lnTo>
                  <a:pt x="880" y="457"/>
                </a:lnTo>
                <a:lnTo>
                  <a:pt x="876" y="461"/>
                </a:lnTo>
                <a:lnTo>
                  <a:pt x="880" y="454"/>
                </a:lnTo>
                <a:lnTo>
                  <a:pt x="884" y="446"/>
                </a:lnTo>
                <a:lnTo>
                  <a:pt x="892" y="443"/>
                </a:lnTo>
                <a:lnTo>
                  <a:pt x="891" y="443"/>
                </a:lnTo>
                <a:lnTo>
                  <a:pt x="892" y="439"/>
                </a:lnTo>
                <a:lnTo>
                  <a:pt x="928" y="426"/>
                </a:lnTo>
                <a:lnTo>
                  <a:pt x="972" y="418"/>
                </a:lnTo>
                <a:lnTo>
                  <a:pt x="984" y="404"/>
                </a:lnTo>
                <a:lnTo>
                  <a:pt x="994" y="383"/>
                </a:lnTo>
                <a:lnTo>
                  <a:pt x="997" y="373"/>
                </a:lnTo>
                <a:lnTo>
                  <a:pt x="1002" y="361"/>
                </a:lnTo>
                <a:lnTo>
                  <a:pt x="1010" y="351"/>
                </a:lnTo>
                <a:lnTo>
                  <a:pt x="1010" y="342"/>
                </a:lnTo>
                <a:lnTo>
                  <a:pt x="1013" y="338"/>
                </a:lnTo>
                <a:lnTo>
                  <a:pt x="1035" y="313"/>
                </a:lnTo>
                <a:lnTo>
                  <a:pt x="1043" y="298"/>
                </a:lnTo>
                <a:lnTo>
                  <a:pt x="1046" y="298"/>
                </a:lnTo>
                <a:lnTo>
                  <a:pt x="1051" y="282"/>
                </a:lnTo>
                <a:lnTo>
                  <a:pt x="1050" y="241"/>
                </a:lnTo>
                <a:lnTo>
                  <a:pt x="1042" y="233"/>
                </a:lnTo>
                <a:lnTo>
                  <a:pt x="1039" y="220"/>
                </a:lnTo>
                <a:lnTo>
                  <a:pt x="1038" y="219"/>
                </a:lnTo>
                <a:lnTo>
                  <a:pt x="1037" y="217"/>
                </a:lnTo>
                <a:lnTo>
                  <a:pt x="1026" y="202"/>
                </a:lnTo>
                <a:lnTo>
                  <a:pt x="988" y="197"/>
                </a:lnTo>
                <a:lnTo>
                  <a:pt x="988" y="194"/>
                </a:lnTo>
                <a:lnTo>
                  <a:pt x="909" y="192"/>
                </a:lnTo>
                <a:lnTo>
                  <a:pt x="851" y="197"/>
                </a:lnTo>
                <a:lnTo>
                  <a:pt x="848" y="194"/>
                </a:lnTo>
                <a:lnTo>
                  <a:pt x="848" y="191"/>
                </a:lnTo>
                <a:lnTo>
                  <a:pt x="843" y="188"/>
                </a:lnTo>
                <a:lnTo>
                  <a:pt x="836" y="179"/>
                </a:lnTo>
                <a:lnTo>
                  <a:pt x="806" y="172"/>
                </a:lnTo>
                <a:lnTo>
                  <a:pt x="806" y="172"/>
                </a:lnTo>
              </a:path>
            </a:pathLst>
          </a:custGeom>
          <a:solidFill>
            <a:srgbClr val="99FF66"/>
          </a:solidFill>
          <a:ln w="142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PH" dirty="0"/>
          </a:p>
        </p:txBody>
      </p:sp>
      <p:sp>
        <p:nvSpPr>
          <p:cNvPr id="2125" name="Freeform 77"/>
          <p:cNvSpPr>
            <a:spLocks/>
          </p:cNvSpPr>
          <p:nvPr/>
        </p:nvSpPr>
        <p:spPr bwMode="auto">
          <a:xfrm>
            <a:off x="2386013" y="4418013"/>
            <a:ext cx="17462" cy="30162"/>
          </a:xfrm>
          <a:custGeom>
            <a:avLst/>
            <a:gdLst>
              <a:gd name="T0" fmla="*/ 19 w 39"/>
              <a:gd name="T1" fmla="*/ 0 h 63"/>
              <a:gd name="T2" fmla="*/ 34 w 39"/>
              <a:gd name="T3" fmla="*/ 9 h 63"/>
              <a:gd name="T4" fmla="*/ 39 w 39"/>
              <a:gd name="T5" fmla="*/ 31 h 63"/>
              <a:gd name="T6" fmla="*/ 34 w 39"/>
              <a:gd name="T7" fmla="*/ 55 h 63"/>
              <a:gd name="T8" fmla="*/ 19 w 39"/>
              <a:gd name="T9" fmla="*/ 63 h 63"/>
              <a:gd name="T10" fmla="*/ 5 w 39"/>
              <a:gd name="T11" fmla="*/ 55 h 63"/>
              <a:gd name="T12" fmla="*/ 0 w 39"/>
              <a:gd name="T13" fmla="*/ 31 h 63"/>
              <a:gd name="T14" fmla="*/ 5 w 39"/>
              <a:gd name="T15" fmla="*/ 9 h 63"/>
              <a:gd name="T16" fmla="*/ 19 w 39"/>
              <a:gd name="T17" fmla="*/ 0 h 63"/>
              <a:gd name="T18" fmla="*/ 19 w 39"/>
              <a:gd name="T19" fmla="*/ 0 h 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39" h="63">
                <a:moveTo>
                  <a:pt x="19" y="0"/>
                </a:moveTo>
                <a:lnTo>
                  <a:pt x="34" y="9"/>
                </a:lnTo>
                <a:lnTo>
                  <a:pt x="39" y="31"/>
                </a:lnTo>
                <a:lnTo>
                  <a:pt x="34" y="55"/>
                </a:lnTo>
                <a:lnTo>
                  <a:pt x="19" y="63"/>
                </a:lnTo>
                <a:lnTo>
                  <a:pt x="5" y="55"/>
                </a:lnTo>
                <a:lnTo>
                  <a:pt x="0" y="31"/>
                </a:lnTo>
                <a:lnTo>
                  <a:pt x="5" y="9"/>
                </a:lnTo>
                <a:lnTo>
                  <a:pt x="19" y="0"/>
                </a:lnTo>
                <a:lnTo>
                  <a:pt x="19" y="0"/>
                </a:lnTo>
                <a:close/>
              </a:path>
            </a:pathLst>
          </a:custGeom>
          <a:solidFill>
            <a:srgbClr val="99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126" name="Freeform 78"/>
          <p:cNvSpPr>
            <a:spLocks/>
          </p:cNvSpPr>
          <p:nvPr/>
        </p:nvSpPr>
        <p:spPr bwMode="auto">
          <a:xfrm>
            <a:off x="2386013" y="4418013"/>
            <a:ext cx="17462" cy="30162"/>
          </a:xfrm>
          <a:custGeom>
            <a:avLst/>
            <a:gdLst>
              <a:gd name="T0" fmla="*/ 19 w 39"/>
              <a:gd name="T1" fmla="*/ 0 h 63"/>
              <a:gd name="T2" fmla="*/ 34 w 39"/>
              <a:gd name="T3" fmla="*/ 9 h 63"/>
              <a:gd name="T4" fmla="*/ 39 w 39"/>
              <a:gd name="T5" fmla="*/ 31 h 63"/>
              <a:gd name="T6" fmla="*/ 34 w 39"/>
              <a:gd name="T7" fmla="*/ 55 h 63"/>
              <a:gd name="T8" fmla="*/ 19 w 39"/>
              <a:gd name="T9" fmla="*/ 63 h 63"/>
              <a:gd name="T10" fmla="*/ 5 w 39"/>
              <a:gd name="T11" fmla="*/ 55 h 63"/>
              <a:gd name="T12" fmla="*/ 0 w 39"/>
              <a:gd name="T13" fmla="*/ 31 h 63"/>
              <a:gd name="T14" fmla="*/ 5 w 39"/>
              <a:gd name="T15" fmla="*/ 9 h 63"/>
              <a:gd name="T16" fmla="*/ 19 w 39"/>
              <a:gd name="T17" fmla="*/ 0 h 63"/>
              <a:gd name="T18" fmla="*/ 19 w 39"/>
              <a:gd name="T19" fmla="*/ 0 h 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39" h="63">
                <a:moveTo>
                  <a:pt x="19" y="0"/>
                </a:moveTo>
                <a:lnTo>
                  <a:pt x="34" y="9"/>
                </a:lnTo>
                <a:lnTo>
                  <a:pt x="39" y="31"/>
                </a:lnTo>
                <a:lnTo>
                  <a:pt x="34" y="55"/>
                </a:lnTo>
                <a:lnTo>
                  <a:pt x="19" y="63"/>
                </a:lnTo>
                <a:lnTo>
                  <a:pt x="5" y="55"/>
                </a:lnTo>
                <a:lnTo>
                  <a:pt x="0" y="31"/>
                </a:lnTo>
                <a:lnTo>
                  <a:pt x="5" y="9"/>
                </a:lnTo>
                <a:lnTo>
                  <a:pt x="19" y="0"/>
                </a:lnTo>
                <a:lnTo>
                  <a:pt x="19" y="0"/>
                </a:lnTo>
              </a:path>
            </a:pathLst>
          </a:custGeom>
          <a:solidFill>
            <a:srgbClr val="99FF99"/>
          </a:solidFill>
          <a:ln w="142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PH" dirty="0"/>
          </a:p>
        </p:txBody>
      </p:sp>
      <p:sp>
        <p:nvSpPr>
          <p:cNvPr id="2127" name="Freeform 79"/>
          <p:cNvSpPr>
            <a:spLocks/>
          </p:cNvSpPr>
          <p:nvPr/>
        </p:nvSpPr>
        <p:spPr bwMode="auto">
          <a:xfrm>
            <a:off x="2300288" y="4429125"/>
            <a:ext cx="85725" cy="74613"/>
          </a:xfrm>
          <a:custGeom>
            <a:avLst/>
            <a:gdLst>
              <a:gd name="T0" fmla="*/ 123 w 183"/>
              <a:gd name="T1" fmla="*/ 33 h 157"/>
              <a:gd name="T2" fmla="*/ 98 w 183"/>
              <a:gd name="T3" fmla="*/ 20 h 157"/>
              <a:gd name="T4" fmla="*/ 67 w 183"/>
              <a:gd name="T5" fmla="*/ 14 h 157"/>
              <a:gd name="T6" fmla="*/ 65 w 183"/>
              <a:gd name="T7" fmla="*/ 11 h 157"/>
              <a:gd name="T8" fmla="*/ 57 w 183"/>
              <a:gd name="T9" fmla="*/ 6 h 157"/>
              <a:gd name="T10" fmla="*/ 46 w 183"/>
              <a:gd name="T11" fmla="*/ 0 h 157"/>
              <a:gd name="T12" fmla="*/ 33 w 183"/>
              <a:gd name="T13" fmla="*/ 7 h 157"/>
              <a:gd name="T14" fmla="*/ 26 w 183"/>
              <a:gd name="T15" fmla="*/ 11 h 157"/>
              <a:gd name="T16" fmla="*/ 17 w 183"/>
              <a:gd name="T17" fmla="*/ 29 h 157"/>
              <a:gd name="T18" fmla="*/ 8 w 183"/>
              <a:gd name="T19" fmla="*/ 48 h 157"/>
              <a:gd name="T20" fmla="*/ 0 w 183"/>
              <a:gd name="T21" fmla="*/ 69 h 157"/>
              <a:gd name="T22" fmla="*/ 8 w 183"/>
              <a:gd name="T23" fmla="*/ 114 h 157"/>
              <a:gd name="T24" fmla="*/ 30 w 183"/>
              <a:gd name="T25" fmla="*/ 154 h 157"/>
              <a:gd name="T26" fmla="*/ 83 w 183"/>
              <a:gd name="T27" fmla="*/ 157 h 157"/>
              <a:gd name="T28" fmla="*/ 95 w 183"/>
              <a:gd name="T29" fmla="*/ 152 h 157"/>
              <a:gd name="T30" fmla="*/ 120 w 183"/>
              <a:gd name="T31" fmla="*/ 138 h 157"/>
              <a:gd name="T32" fmla="*/ 111 w 183"/>
              <a:gd name="T33" fmla="*/ 141 h 157"/>
              <a:gd name="T34" fmla="*/ 123 w 183"/>
              <a:gd name="T35" fmla="*/ 130 h 157"/>
              <a:gd name="T36" fmla="*/ 136 w 183"/>
              <a:gd name="T37" fmla="*/ 123 h 157"/>
              <a:gd name="T38" fmla="*/ 147 w 183"/>
              <a:gd name="T39" fmla="*/ 114 h 157"/>
              <a:gd name="T40" fmla="*/ 160 w 183"/>
              <a:gd name="T41" fmla="*/ 104 h 157"/>
              <a:gd name="T42" fmla="*/ 174 w 183"/>
              <a:gd name="T43" fmla="*/ 95 h 157"/>
              <a:gd name="T44" fmla="*/ 183 w 183"/>
              <a:gd name="T45" fmla="*/ 91 h 157"/>
              <a:gd name="T46" fmla="*/ 183 w 183"/>
              <a:gd name="T47" fmla="*/ 76 h 157"/>
              <a:gd name="T48" fmla="*/ 178 w 183"/>
              <a:gd name="T49" fmla="*/ 53 h 157"/>
              <a:gd name="T50" fmla="*/ 147 w 183"/>
              <a:gd name="T51" fmla="*/ 50 h 157"/>
              <a:gd name="T52" fmla="*/ 139 w 183"/>
              <a:gd name="T53" fmla="*/ 39 h 157"/>
              <a:gd name="T54" fmla="*/ 123 w 183"/>
              <a:gd name="T55" fmla="*/ 33 h 157"/>
              <a:gd name="T56" fmla="*/ 123 w 183"/>
              <a:gd name="T57" fmla="*/ 33 h 1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183" h="157">
                <a:moveTo>
                  <a:pt x="123" y="33"/>
                </a:moveTo>
                <a:lnTo>
                  <a:pt x="98" y="20"/>
                </a:lnTo>
                <a:lnTo>
                  <a:pt x="67" y="14"/>
                </a:lnTo>
                <a:lnTo>
                  <a:pt x="65" y="11"/>
                </a:lnTo>
                <a:lnTo>
                  <a:pt x="57" y="6"/>
                </a:lnTo>
                <a:lnTo>
                  <a:pt x="46" y="0"/>
                </a:lnTo>
                <a:lnTo>
                  <a:pt x="33" y="7"/>
                </a:lnTo>
                <a:lnTo>
                  <a:pt x="26" y="11"/>
                </a:lnTo>
                <a:lnTo>
                  <a:pt x="17" y="29"/>
                </a:lnTo>
                <a:lnTo>
                  <a:pt x="8" y="48"/>
                </a:lnTo>
                <a:lnTo>
                  <a:pt x="0" y="69"/>
                </a:lnTo>
                <a:lnTo>
                  <a:pt x="8" y="114"/>
                </a:lnTo>
                <a:lnTo>
                  <a:pt x="30" y="154"/>
                </a:lnTo>
                <a:lnTo>
                  <a:pt x="83" y="157"/>
                </a:lnTo>
                <a:lnTo>
                  <a:pt x="95" y="152"/>
                </a:lnTo>
                <a:lnTo>
                  <a:pt x="120" y="138"/>
                </a:lnTo>
                <a:lnTo>
                  <a:pt x="111" y="141"/>
                </a:lnTo>
                <a:lnTo>
                  <a:pt x="123" y="130"/>
                </a:lnTo>
                <a:lnTo>
                  <a:pt x="136" y="123"/>
                </a:lnTo>
                <a:lnTo>
                  <a:pt x="147" y="114"/>
                </a:lnTo>
                <a:lnTo>
                  <a:pt x="160" y="104"/>
                </a:lnTo>
                <a:lnTo>
                  <a:pt x="174" y="95"/>
                </a:lnTo>
                <a:lnTo>
                  <a:pt x="183" y="91"/>
                </a:lnTo>
                <a:lnTo>
                  <a:pt x="183" y="76"/>
                </a:lnTo>
                <a:lnTo>
                  <a:pt x="178" y="53"/>
                </a:lnTo>
                <a:lnTo>
                  <a:pt x="147" y="50"/>
                </a:lnTo>
                <a:lnTo>
                  <a:pt x="139" y="39"/>
                </a:lnTo>
                <a:lnTo>
                  <a:pt x="123" y="33"/>
                </a:lnTo>
                <a:lnTo>
                  <a:pt x="123" y="33"/>
                </a:lnTo>
                <a:close/>
              </a:path>
            </a:pathLst>
          </a:custGeom>
          <a:solidFill>
            <a:srgbClr val="99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128" name="Freeform 80"/>
          <p:cNvSpPr>
            <a:spLocks/>
          </p:cNvSpPr>
          <p:nvPr/>
        </p:nvSpPr>
        <p:spPr bwMode="auto">
          <a:xfrm>
            <a:off x="2300288" y="4429125"/>
            <a:ext cx="85725" cy="74613"/>
          </a:xfrm>
          <a:custGeom>
            <a:avLst/>
            <a:gdLst>
              <a:gd name="T0" fmla="*/ 123 w 183"/>
              <a:gd name="T1" fmla="*/ 33 h 157"/>
              <a:gd name="T2" fmla="*/ 98 w 183"/>
              <a:gd name="T3" fmla="*/ 20 h 157"/>
              <a:gd name="T4" fmla="*/ 67 w 183"/>
              <a:gd name="T5" fmla="*/ 14 h 157"/>
              <a:gd name="T6" fmla="*/ 65 w 183"/>
              <a:gd name="T7" fmla="*/ 11 h 157"/>
              <a:gd name="T8" fmla="*/ 57 w 183"/>
              <a:gd name="T9" fmla="*/ 6 h 157"/>
              <a:gd name="T10" fmla="*/ 46 w 183"/>
              <a:gd name="T11" fmla="*/ 0 h 157"/>
              <a:gd name="T12" fmla="*/ 33 w 183"/>
              <a:gd name="T13" fmla="*/ 7 h 157"/>
              <a:gd name="T14" fmla="*/ 26 w 183"/>
              <a:gd name="T15" fmla="*/ 11 h 157"/>
              <a:gd name="T16" fmla="*/ 17 w 183"/>
              <a:gd name="T17" fmla="*/ 29 h 157"/>
              <a:gd name="T18" fmla="*/ 8 w 183"/>
              <a:gd name="T19" fmla="*/ 48 h 157"/>
              <a:gd name="T20" fmla="*/ 0 w 183"/>
              <a:gd name="T21" fmla="*/ 69 h 157"/>
              <a:gd name="T22" fmla="*/ 8 w 183"/>
              <a:gd name="T23" fmla="*/ 114 h 157"/>
              <a:gd name="T24" fmla="*/ 30 w 183"/>
              <a:gd name="T25" fmla="*/ 154 h 157"/>
              <a:gd name="T26" fmla="*/ 83 w 183"/>
              <a:gd name="T27" fmla="*/ 157 h 157"/>
              <a:gd name="T28" fmla="*/ 95 w 183"/>
              <a:gd name="T29" fmla="*/ 152 h 157"/>
              <a:gd name="T30" fmla="*/ 120 w 183"/>
              <a:gd name="T31" fmla="*/ 138 h 157"/>
              <a:gd name="T32" fmla="*/ 111 w 183"/>
              <a:gd name="T33" fmla="*/ 141 h 157"/>
              <a:gd name="T34" fmla="*/ 123 w 183"/>
              <a:gd name="T35" fmla="*/ 130 h 157"/>
              <a:gd name="T36" fmla="*/ 136 w 183"/>
              <a:gd name="T37" fmla="*/ 123 h 157"/>
              <a:gd name="T38" fmla="*/ 147 w 183"/>
              <a:gd name="T39" fmla="*/ 114 h 157"/>
              <a:gd name="T40" fmla="*/ 160 w 183"/>
              <a:gd name="T41" fmla="*/ 104 h 157"/>
              <a:gd name="T42" fmla="*/ 174 w 183"/>
              <a:gd name="T43" fmla="*/ 95 h 157"/>
              <a:gd name="T44" fmla="*/ 183 w 183"/>
              <a:gd name="T45" fmla="*/ 91 h 157"/>
              <a:gd name="T46" fmla="*/ 183 w 183"/>
              <a:gd name="T47" fmla="*/ 76 h 157"/>
              <a:gd name="T48" fmla="*/ 178 w 183"/>
              <a:gd name="T49" fmla="*/ 53 h 157"/>
              <a:gd name="T50" fmla="*/ 147 w 183"/>
              <a:gd name="T51" fmla="*/ 50 h 157"/>
              <a:gd name="T52" fmla="*/ 139 w 183"/>
              <a:gd name="T53" fmla="*/ 39 h 157"/>
              <a:gd name="T54" fmla="*/ 123 w 183"/>
              <a:gd name="T55" fmla="*/ 33 h 157"/>
              <a:gd name="T56" fmla="*/ 123 w 183"/>
              <a:gd name="T57" fmla="*/ 33 h 1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183" h="157">
                <a:moveTo>
                  <a:pt x="123" y="33"/>
                </a:moveTo>
                <a:lnTo>
                  <a:pt x="98" y="20"/>
                </a:lnTo>
                <a:lnTo>
                  <a:pt x="67" y="14"/>
                </a:lnTo>
                <a:lnTo>
                  <a:pt x="65" y="11"/>
                </a:lnTo>
                <a:lnTo>
                  <a:pt x="57" y="6"/>
                </a:lnTo>
                <a:lnTo>
                  <a:pt x="46" y="0"/>
                </a:lnTo>
                <a:lnTo>
                  <a:pt x="33" y="7"/>
                </a:lnTo>
                <a:lnTo>
                  <a:pt x="26" y="11"/>
                </a:lnTo>
                <a:lnTo>
                  <a:pt x="17" y="29"/>
                </a:lnTo>
                <a:lnTo>
                  <a:pt x="8" y="48"/>
                </a:lnTo>
                <a:lnTo>
                  <a:pt x="0" y="69"/>
                </a:lnTo>
                <a:lnTo>
                  <a:pt x="8" y="114"/>
                </a:lnTo>
                <a:lnTo>
                  <a:pt x="30" y="154"/>
                </a:lnTo>
                <a:lnTo>
                  <a:pt x="83" y="157"/>
                </a:lnTo>
                <a:lnTo>
                  <a:pt x="95" y="152"/>
                </a:lnTo>
                <a:lnTo>
                  <a:pt x="120" y="138"/>
                </a:lnTo>
                <a:lnTo>
                  <a:pt x="111" y="141"/>
                </a:lnTo>
                <a:lnTo>
                  <a:pt x="123" y="130"/>
                </a:lnTo>
                <a:lnTo>
                  <a:pt x="136" y="123"/>
                </a:lnTo>
                <a:lnTo>
                  <a:pt x="147" y="114"/>
                </a:lnTo>
                <a:lnTo>
                  <a:pt x="160" y="104"/>
                </a:lnTo>
                <a:lnTo>
                  <a:pt x="174" y="95"/>
                </a:lnTo>
                <a:lnTo>
                  <a:pt x="183" y="91"/>
                </a:lnTo>
                <a:lnTo>
                  <a:pt x="183" y="76"/>
                </a:lnTo>
                <a:lnTo>
                  <a:pt x="178" y="53"/>
                </a:lnTo>
                <a:lnTo>
                  <a:pt x="147" y="50"/>
                </a:lnTo>
                <a:lnTo>
                  <a:pt x="139" y="39"/>
                </a:lnTo>
                <a:lnTo>
                  <a:pt x="123" y="33"/>
                </a:lnTo>
                <a:lnTo>
                  <a:pt x="123" y="33"/>
                </a:lnTo>
              </a:path>
            </a:pathLst>
          </a:custGeom>
          <a:solidFill>
            <a:srgbClr val="99FF66"/>
          </a:solidFill>
          <a:ln w="142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PH" dirty="0"/>
          </a:p>
        </p:txBody>
      </p:sp>
      <p:sp>
        <p:nvSpPr>
          <p:cNvPr id="2129" name="Freeform 81"/>
          <p:cNvSpPr>
            <a:spLocks/>
          </p:cNvSpPr>
          <p:nvPr/>
        </p:nvSpPr>
        <p:spPr bwMode="auto">
          <a:xfrm>
            <a:off x="2270125" y="4427538"/>
            <a:ext cx="12700" cy="12700"/>
          </a:xfrm>
          <a:custGeom>
            <a:avLst/>
            <a:gdLst>
              <a:gd name="T0" fmla="*/ 12 w 26"/>
              <a:gd name="T1" fmla="*/ 0 h 26"/>
              <a:gd name="T2" fmla="*/ 26 w 26"/>
              <a:gd name="T3" fmla="*/ 12 h 26"/>
              <a:gd name="T4" fmla="*/ 21 w 26"/>
              <a:gd name="T5" fmla="*/ 23 h 26"/>
              <a:gd name="T6" fmla="*/ 12 w 26"/>
              <a:gd name="T7" fmla="*/ 26 h 26"/>
              <a:gd name="T8" fmla="*/ 4 w 26"/>
              <a:gd name="T9" fmla="*/ 23 h 26"/>
              <a:gd name="T10" fmla="*/ 0 w 26"/>
              <a:gd name="T11" fmla="*/ 12 h 26"/>
              <a:gd name="T12" fmla="*/ 12 w 26"/>
              <a:gd name="T13" fmla="*/ 0 h 26"/>
              <a:gd name="T14" fmla="*/ 12 w 26"/>
              <a:gd name="T15" fmla="*/ 0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6" h="26">
                <a:moveTo>
                  <a:pt x="12" y="0"/>
                </a:moveTo>
                <a:lnTo>
                  <a:pt x="26" y="12"/>
                </a:lnTo>
                <a:lnTo>
                  <a:pt x="21" y="23"/>
                </a:lnTo>
                <a:lnTo>
                  <a:pt x="12" y="26"/>
                </a:lnTo>
                <a:lnTo>
                  <a:pt x="4" y="23"/>
                </a:lnTo>
                <a:lnTo>
                  <a:pt x="0" y="12"/>
                </a:lnTo>
                <a:lnTo>
                  <a:pt x="12" y="0"/>
                </a:lnTo>
                <a:lnTo>
                  <a:pt x="12" y="0"/>
                </a:lnTo>
                <a:close/>
              </a:path>
            </a:pathLst>
          </a:custGeom>
          <a:solidFill>
            <a:srgbClr val="99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130" name="Freeform 82"/>
          <p:cNvSpPr>
            <a:spLocks/>
          </p:cNvSpPr>
          <p:nvPr/>
        </p:nvSpPr>
        <p:spPr bwMode="auto">
          <a:xfrm>
            <a:off x="2270125" y="4427538"/>
            <a:ext cx="12700" cy="12700"/>
          </a:xfrm>
          <a:custGeom>
            <a:avLst/>
            <a:gdLst>
              <a:gd name="T0" fmla="*/ 12 w 26"/>
              <a:gd name="T1" fmla="*/ 0 h 26"/>
              <a:gd name="T2" fmla="*/ 26 w 26"/>
              <a:gd name="T3" fmla="*/ 12 h 26"/>
              <a:gd name="T4" fmla="*/ 21 w 26"/>
              <a:gd name="T5" fmla="*/ 23 h 26"/>
              <a:gd name="T6" fmla="*/ 12 w 26"/>
              <a:gd name="T7" fmla="*/ 26 h 26"/>
              <a:gd name="T8" fmla="*/ 4 w 26"/>
              <a:gd name="T9" fmla="*/ 23 h 26"/>
              <a:gd name="T10" fmla="*/ 0 w 26"/>
              <a:gd name="T11" fmla="*/ 12 h 26"/>
              <a:gd name="T12" fmla="*/ 12 w 26"/>
              <a:gd name="T13" fmla="*/ 0 h 26"/>
              <a:gd name="T14" fmla="*/ 12 w 26"/>
              <a:gd name="T15" fmla="*/ 0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6" h="26">
                <a:moveTo>
                  <a:pt x="12" y="0"/>
                </a:moveTo>
                <a:lnTo>
                  <a:pt x="26" y="12"/>
                </a:lnTo>
                <a:lnTo>
                  <a:pt x="21" y="23"/>
                </a:lnTo>
                <a:lnTo>
                  <a:pt x="12" y="26"/>
                </a:lnTo>
                <a:lnTo>
                  <a:pt x="4" y="23"/>
                </a:lnTo>
                <a:lnTo>
                  <a:pt x="0" y="12"/>
                </a:lnTo>
                <a:lnTo>
                  <a:pt x="12" y="0"/>
                </a:lnTo>
                <a:lnTo>
                  <a:pt x="12" y="0"/>
                </a:lnTo>
              </a:path>
            </a:pathLst>
          </a:custGeom>
          <a:solidFill>
            <a:srgbClr val="99FF99"/>
          </a:solidFill>
          <a:ln w="142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PH" dirty="0"/>
          </a:p>
        </p:txBody>
      </p:sp>
      <p:sp>
        <p:nvSpPr>
          <p:cNvPr id="2131" name="Freeform 83"/>
          <p:cNvSpPr>
            <a:spLocks/>
          </p:cNvSpPr>
          <p:nvPr/>
        </p:nvSpPr>
        <p:spPr bwMode="auto">
          <a:xfrm>
            <a:off x="2152650" y="4124325"/>
            <a:ext cx="47625" cy="44450"/>
          </a:xfrm>
          <a:custGeom>
            <a:avLst/>
            <a:gdLst>
              <a:gd name="T0" fmla="*/ 74 w 105"/>
              <a:gd name="T1" fmla="*/ 0 h 90"/>
              <a:gd name="T2" fmla="*/ 54 w 105"/>
              <a:gd name="T3" fmla="*/ 15 h 90"/>
              <a:gd name="T4" fmla="*/ 34 w 105"/>
              <a:gd name="T5" fmla="*/ 25 h 90"/>
              <a:gd name="T6" fmla="*/ 28 w 105"/>
              <a:gd name="T7" fmla="*/ 32 h 90"/>
              <a:gd name="T8" fmla="*/ 27 w 105"/>
              <a:gd name="T9" fmla="*/ 37 h 90"/>
              <a:gd name="T10" fmla="*/ 20 w 105"/>
              <a:gd name="T11" fmla="*/ 46 h 90"/>
              <a:gd name="T12" fmla="*/ 9 w 105"/>
              <a:gd name="T13" fmla="*/ 56 h 90"/>
              <a:gd name="T14" fmla="*/ 9 w 105"/>
              <a:gd name="T15" fmla="*/ 60 h 90"/>
              <a:gd name="T16" fmla="*/ 8 w 105"/>
              <a:gd name="T17" fmla="*/ 60 h 90"/>
              <a:gd name="T18" fmla="*/ 4 w 105"/>
              <a:gd name="T19" fmla="*/ 68 h 90"/>
              <a:gd name="T20" fmla="*/ 7 w 105"/>
              <a:gd name="T21" fmla="*/ 63 h 90"/>
              <a:gd name="T22" fmla="*/ 1 w 105"/>
              <a:gd name="T23" fmla="*/ 68 h 90"/>
              <a:gd name="T24" fmla="*/ 0 w 105"/>
              <a:gd name="T25" fmla="*/ 74 h 90"/>
              <a:gd name="T26" fmla="*/ 0 w 105"/>
              <a:gd name="T27" fmla="*/ 90 h 90"/>
              <a:gd name="T28" fmla="*/ 48 w 105"/>
              <a:gd name="T29" fmla="*/ 82 h 90"/>
              <a:gd name="T30" fmla="*/ 30 w 105"/>
              <a:gd name="T31" fmla="*/ 87 h 90"/>
              <a:gd name="T32" fmla="*/ 32 w 105"/>
              <a:gd name="T33" fmla="*/ 88 h 90"/>
              <a:gd name="T34" fmla="*/ 50 w 105"/>
              <a:gd name="T35" fmla="*/ 82 h 90"/>
              <a:gd name="T36" fmla="*/ 74 w 105"/>
              <a:gd name="T37" fmla="*/ 63 h 90"/>
              <a:gd name="T38" fmla="*/ 81 w 105"/>
              <a:gd name="T39" fmla="*/ 53 h 90"/>
              <a:gd name="T40" fmla="*/ 84 w 105"/>
              <a:gd name="T41" fmla="*/ 50 h 90"/>
              <a:gd name="T42" fmla="*/ 88 w 105"/>
              <a:gd name="T43" fmla="*/ 50 h 90"/>
              <a:gd name="T44" fmla="*/ 94 w 105"/>
              <a:gd name="T45" fmla="*/ 46 h 90"/>
              <a:gd name="T46" fmla="*/ 102 w 105"/>
              <a:gd name="T47" fmla="*/ 35 h 90"/>
              <a:gd name="T48" fmla="*/ 104 w 105"/>
              <a:gd name="T49" fmla="*/ 34 h 90"/>
              <a:gd name="T50" fmla="*/ 104 w 105"/>
              <a:gd name="T51" fmla="*/ 28 h 90"/>
              <a:gd name="T52" fmla="*/ 105 w 105"/>
              <a:gd name="T53" fmla="*/ 28 h 90"/>
              <a:gd name="T54" fmla="*/ 105 w 105"/>
              <a:gd name="T55" fmla="*/ 7 h 90"/>
              <a:gd name="T56" fmla="*/ 96 w 105"/>
              <a:gd name="T57" fmla="*/ 0 h 90"/>
              <a:gd name="T58" fmla="*/ 74 w 105"/>
              <a:gd name="T59" fmla="*/ 0 h 90"/>
              <a:gd name="T60" fmla="*/ 74 w 105"/>
              <a:gd name="T61" fmla="*/ 0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05" h="90">
                <a:moveTo>
                  <a:pt x="74" y="0"/>
                </a:moveTo>
                <a:lnTo>
                  <a:pt x="54" y="15"/>
                </a:lnTo>
                <a:lnTo>
                  <a:pt x="34" y="25"/>
                </a:lnTo>
                <a:lnTo>
                  <a:pt x="28" y="32"/>
                </a:lnTo>
                <a:lnTo>
                  <a:pt x="27" y="37"/>
                </a:lnTo>
                <a:lnTo>
                  <a:pt x="20" y="46"/>
                </a:lnTo>
                <a:lnTo>
                  <a:pt x="9" y="56"/>
                </a:lnTo>
                <a:lnTo>
                  <a:pt x="9" y="60"/>
                </a:lnTo>
                <a:lnTo>
                  <a:pt x="8" y="60"/>
                </a:lnTo>
                <a:lnTo>
                  <a:pt x="4" y="68"/>
                </a:lnTo>
                <a:lnTo>
                  <a:pt x="7" y="63"/>
                </a:lnTo>
                <a:lnTo>
                  <a:pt x="1" y="68"/>
                </a:lnTo>
                <a:lnTo>
                  <a:pt x="0" y="74"/>
                </a:lnTo>
                <a:lnTo>
                  <a:pt x="0" y="90"/>
                </a:lnTo>
                <a:lnTo>
                  <a:pt x="48" y="82"/>
                </a:lnTo>
                <a:lnTo>
                  <a:pt x="30" y="87"/>
                </a:lnTo>
                <a:lnTo>
                  <a:pt x="32" y="88"/>
                </a:lnTo>
                <a:lnTo>
                  <a:pt x="50" y="82"/>
                </a:lnTo>
                <a:lnTo>
                  <a:pt x="74" y="63"/>
                </a:lnTo>
                <a:lnTo>
                  <a:pt x="81" y="53"/>
                </a:lnTo>
                <a:lnTo>
                  <a:pt x="84" y="50"/>
                </a:lnTo>
                <a:lnTo>
                  <a:pt x="88" y="50"/>
                </a:lnTo>
                <a:lnTo>
                  <a:pt x="94" y="46"/>
                </a:lnTo>
                <a:lnTo>
                  <a:pt x="102" y="35"/>
                </a:lnTo>
                <a:lnTo>
                  <a:pt x="104" y="34"/>
                </a:lnTo>
                <a:lnTo>
                  <a:pt x="104" y="28"/>
                </a:lnTo>
                <a:lnTo>
                  <a:pt x="105" y="28"/>
                </a:lnTo>
                <a:lnTo>
                  <a:pt x="105" y="7"/>
                </a:lnTo>
                <a:lnTo>
                  <a:pt x="96" y="0"/>
                </a:lnTo>
                <a:lnTo>
                  <a:pt x="74" y="0"/>
                </a:lnTo>
                <a:lnTo>
                  <a:pt x="74" y="0"/>
                </a:lnTo>
                <a:close/>
              </a:path>
            </a:pathLst>
          </a:custGeom>
          <a:solidFill>
            <a:srgbClr val="99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132" name="Freeform 84"/>
          <p:cNvSpPr>
            <a:spLocks/>
          </p:cNvSpPr>
          <p:nvPr/>
        </p:nvSpPr>
        <p:spPr bwMode="auto">
          <a:xfrm>
            <a:off x="2152650" y="4124325"/>
            <a:ext cx="47625" cy="44450"/>
          </a:xfrm>
          <a:custGeom>
            <a:avLst/>
            <a:gdLst>
              <a:gd name="T0" fmla="*/ 74 w 105"/>
              <a:gd name="T1" fmla="*/ 0 h 90"/>
              <a:gd name="T2" fmla="*/ 54 w 105"/>
              <a:gd name="T3" fmla="*/ 15 h 90"/>
              <a:gd name="T4" fmla="*/ 34 w 105"/>
              <a:gd name="T5" fmla="*/ 25 h 90"/>
              <a:gd name="T6" fmla="*/ 28 w 105"/>
              <a:gd name="T7" fmla="*/ 32 h 90"/>
              <a:gd name="T8" fmla="*/ 27 w 105"/>
              <a:gd name="T9" fmla="*/ 37 h 90"/>
              <a:gd name="T10" fmla="*/ 20 w 105"/>
              <a:gd name="T11" fmla="*/ 46 h 90"/>
              <a:gd name="T12" fmla="*/ 9 w 105"/>
              <a:gd name="T13" fmla="*/ 56 h 90"/>
              <a:gd name="T14" fmla="*/ 9 w 105"/>
              <a:gd name="T15" fmla="*/ 60 h 90"/>
              <a:gd name="T16" fmla="*/ 8 w 105"/>
              <a:gd name="T17" fmla="*/ 60 h 90"/>
              <a:gd name="T18" fmla="*/ 4 w 105"/>
              <a:gd name="T19" fmla="*/ 68 h 90"/>
              <a:gd name="T20" fmla="*/ 7 w 105"/>
              <a:gd name="T21" fmla="*/ 63 h 90"/>
              <a:gd name="T22" fmla="*/ 1 w 105"/>
              <a:gd name="T23" fmla="*/ 68 h 90"/>
              <a:gd name="T24" fmla="*/ 0 w 105"/>
              <a:gd name="T25" fmla="*/ 74 h 90"/>
              <a:gd name="T26" fmla="*/ 0 w 105"/>
              <a:gd name="T27" fmla="*/ 90 h 90"/>
              <a:gd name="T28" fmla="*/ 48 w 105"/>
              <a:gd name="T29" fmla="*/ 82 h 90"/>
              <a:gd name="T30" fmla="*/ 30 w 105"/>
              <a:gd name="T31" fmla="*/ 87 h 90"/>
              <a:gd name="T32" fmla="*/ 32 w 105"/>
              <a:gd name="T33" fmla="*/ 88 h 90"/>
              <a:gd name="T34" fmla="*/ 50 w 105"/>
              <a:gd name="T35" fmla="*/ 82 h 90"/>
              <a:gd name="T36" fmla="*/ 74 w 105"/>
              <a:gd name="T37" fmla="*/ 63 h 90"/>
              <a:gd name="T38" fmla="*/ 81 w 105"/>
              <a:gd name="T39" fmla="*/ 53 h 90"/>
              <a:gd name="T40" fmla="*/ 84 w 105"/>
              <a:gd name="T41" fmla="*/ 50 h 90"/>
              <a:gd name="T42" fmla="*/ 88 w 105"/>
              <a:gd name="T43" fmla="*/ 50 h 90"/>
              <a:gd name="T44" fmla="*/ 94 w 105"/>
              <a:gd name="T45" fmla="*/ 46 h 90"/>
              <a:gd name="T46" fmla="*/ 102 w 105"/>
              <a:gd name="T47" fmla="*/ 35 h 90"/>
              <a:gd name="T48" fmla="*/ 104 w 105"/>
              <a:gd name="T49" fmla="*/ 34 h 90"/>
              <a:gd name="T50" fmla="*/ 104 w 105"/>
              <a:gd name="T51" fmla="*/ 28 h 90"/>
              <a:gd name="T52" fmla="*/ 105 w 105"/>
              <a:gd name="T53" fmla="*/ 28 h 90"/>
              <a:gd name="T54" fmla="*/ 105 w 105"/>
              <a:gd name="T55" fmla="*/ 7 h 90"/>
              <a:gd name="T56" fmla="*/ 96 w 105"/>
              <a:gd name="T57" fmla="*/ 0 h 90"/>
              <a:gd name="T58" fmla="*/ 74 w 105"/>
              <a:gd name="T59" fmla="*/ 0 h 90"/>
              <a:gd name="T60" fmla="*/ 74 w 105"/>
              <a:gd name="T61" fmla="*/ 0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05" h="90">
                <a:moveTo>
                  <a:pt x="74" y="0"/>
                </a:moveTo>
                <a:lnTo>
                  <a:pt x="54" y="15"/>
                </a:lnTo>
                <a:lnTo>
                  <a:pt x="34" y="25"/>
                </a:lnTo>
                <a:lnTo>
                  <a:pt x="28" y="32"/>
                </a:lnTo>
                <a:lnTo>
                  <a:pt x="27" y="37"/>
                </a:lnTo>
                <a:lnTo>
                  <a:pt x="20" y="46"/>
                </a:lnTo>
                <a:lnTo>
                  <a:pt x="9" y="56"/>
                </a:lnTo>
                <a:lnTo>
                  <a:pt x="9" y="60"/>
                </a:lnTo>
                <a:lnTo>
                  <a:pt x="8" y="60"/>
                </a:lnTo>
                <a:lnTo>
                  <a:pt x="4" y="68"/>
                </a:lnTo>
                <a:lnTo>
                  <a:pt x="7" y="63"/>
                </a:lnTo>
                <a:lnTo>
                  <a:pt x="1" y="68"/>
                </a:lnTo>
                <a:lnTo>
                  <a:pt x="0" y="74"/>
                </a:lnTo>
                <a:lnTo>
                  <a:pt x="0" y="90"/>
                </a:lnTo>
                <a:lnTo>
                  <a:pt x="48" y="82"/>
                </a:lnTo>
                <a:lnTo>
                  <a:pt x="30" y="87"/>
                </a:lnTo>
                <a:lnTo>
                  <a:pt x="32" y="88"/>
                </a:lnTo>
                <a:lnTo>
                  <a:pt x="50" y="82"/>
                </a:lnTo>
                <a:lnTo>
                  <a:pt x="74" y="63"/>
                </a:lnTo>
                <a:lnTo>
                  <a:pt x="81" y="53"/>
                </a:lnTo>
                <a:lnTo>
                  <a:pt x="84" y="50"/>
                </a:lnTo>
                <a:lnTo>
                  <a:pt x="88" y="50"/>
                </a:lnTo>
                <a:lnTo>
                  <a:pt x="94" y="46"/>
                </a:lnTo>
                <a:lnTo>
                  <a:pt x="102" y="35"/>
                </a:lnTo>
                <a:lnTo>
                  <a:pt x="104" y="34"/>
                </a:lnTo>
                <a:lnTo>
                  <a:pt x="104" y="28"/>
                </a:lnTo>
                <a:lnTo>
                  <a:pt x="105" y="28"/>
                </a:lnTo>
                <a:lnTo>
                  <a:pt x="105" y="7"/>
                </a:lnTo>
                <a:lnTo>
                  <a:pt x="96" y="0"/>
                </a:lnTo>
                <a:lnTo>
                  <a:pt x="74" y="0"/>
                </a:lnTo>
                <a:lnTo>
                  <a:pt x="74" y="0"/>
                </a:lnTo>
              </a:path>
            </a:pathLst>
          </a:custGeom>
          <a:solidFill>
            <a:srgbClr val="99FF99"/>
          </a:solidFill>
          <a:ln w="142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PH" dirty="0"/>
          </a:p>
        </p:txBody>
      </p:sp>
      <p:sp>
        <p:nvSpPr>
          <p:cNvPr id="2133" name="Freeform 85"/>
          <p:cNvSpPr>
            <a:spLocks/>
          </p:cNvSpPr>
          <p:nvPr/>
        </p:nvSpPr>
        <p:spPr bwMode="auto">
          <a:xfrm>
            <a:off x="2147888" y="4071938"/>
            <a:ext cx="31750" cy="39687"/>
          </a:xfrm>
          <a:custGeom>
            <a:avLst/>
            <a:gdLst>
              <a:gd name="T0" fmla="*/ 34 w 64"/>
              <a:gd name="T1" fmla="*/ 0 h 84"/>
              <a:gd name="T2" fmla="*/ 11 w 64"/>
              <a:gd name="T3" fmla="*/ 15 h 84"/>
              <a:gd name="T4" fmla="*/ 7 w 64"/>
              <a:gd name="T5" fmla="*/ 23 h 84"/>
              <a:gd name="T6" fmla="*/ 0 w 64"/>
              <a:gd name="T7" fmla="*/ 80 h 84"/>
              <a:gd name="T8" fmla="*/ 2 w 64"/>
              <a:gd name="T9" fmla="*/ 80 h 84"/>
              <a:gd name="T10" fmla="*/ 2 w 64"/>
              <a:gd name="T11" fmla="*/ 84 h 84"/>
              <a:gd name="T12" fmla="*/ 34 w 64"/>
              <a:gd name="T13" fmla="*/ 83 h 84"/>
              <a:gd name="T14" fmla="*/ 45 w 64"/>
              <a:gd name="T15" fmla="*/ 62 h 84"/>
              <a:gd name="T16" fmla="*/ 51 w 64"/>
              <a:gd name="T17" fmla="*/ 53 h 84"/>
              <a:gd name="T18" fmla="*/ 63 w 64"/>
              <a:gd name="T19" fmla="*/ 36 h 84"/>
              <a:gd name="T20" fmla="*/ 64 w 64"/>
              <a:gd name="T21" fmla="*/ 12 h 84"/>
              <a:gd name="T22" fmla="*/ 56 w 64"/>
              <a:gd name="T23" fmla="*/ 9 h 84"/>
              <a:gd name="T24" fmla="*/ 55 w 64"/>
              <a:gd name="T25" fmla="*/ 5 h 84"/>
              <a:gd name="T26" fmla="*/ 49 w 64"/>
              <a:gd name="T27" fmla="*/ 5 h 84"/>
              <a:gd name="T28" fmla="*/ 34 w 64"/>
              <a:gd name="T29" fmla="*/ 0 h 84"/>
              <a:gd name="T30" fmla="*/ 34 w 64"/>
              <a:gd name="T31" fmla="*/ 0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64" h="84">
                <a:moveTo>
                  <a:pt x="34" y="0"/>
                </a:moveTo>
                <a:lnTo>
                  <a:pt x="11" y="15"/>
                </a:lnTo>
                <a:lnTo>
                  <a:pt x="7" y="23"/>
                </a:lnTo>
                <a:lnTo>
                  <a:pt x="0" y="80"/>
                </a:lnTo>
                <a:lnTo>
                  <a:pt x="2" y="80"/>
                </a:lnTo>
                <a:lnTo>
                  <a:pt x="2" y="84"/>
                </a:lnTo>
                <a:lnTo>
                  <a:pt x="34" y="83"/>
                </a:lnTo>
                <a:lnTo>
                  <a:pt x="45" y="62"/>
                </a:lnTo>
                <a:lnTo>
                  <a:pt x="51" y="53"/>
                </a:lnTo>
                <a:lnTo>
                  <a:pt x="63" y="36"/>
                </a:lnTo>
                <a:lnTo>
                  <a:pt x="64" y="12"/>
                </a:lnTo>
                <a:lnTo>
                  <a:pt x="56" y="9"/>
                </a:lnTo>
                <a:lnTo>
                  <a:pt x="55" y="5"/>
                </a:lnTo>
                <a:lnTo>
                  <a:pt x="49" y="5"/>
                </a:lnTo>
                <a:lnTo>
                  <a:pt x="34" y="0"/>
                </a:lnTo>
                <a:lnTo>
                  <a:pt x="34" y="0"/>
                </a:lnTo>
                <a:close/>
              </a:path>
            </a:pathLst>
          </a:custGeom>
          <a:solidFill>
            <a:srgbClr val="99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134" name="Freeform 86"/>
          <p:cNvSpPr>
            <a:spLocks/>
          </p:cNvSpPr>
          <p:nvPr/>
        </p:nvSpPr>
        <p:spPr bwMode="auto">
          <a:xfrm>
            <a:off x="2147888" y="4071938"/>
            <a:ext cx="31750" cy="39687"/>
          </a:xfrm>
          <a:custGeom>
            <a:avLst/>
            <a:gdLst>
              <a:gd name="T0" fmla="*/ 34 w 64"/>
              <a:gd name="T1" fmla="*/ 0 h 84"/>
              <a:gd name="T2" fmla="*/ 11 w 64"/>
              <a:gd name="T3" fmla="*/ 15 h 84"/>
              <a:gd name="T4" fmla="*/ 7 w 64"/>
              <a:gd name="T5" fmla="*/ 23 h 84"/>
              <a:gd name="T6" fmla="*/ 0 w 64"/>
              <a:gd name="T7" fmla="*/ 80 h 84"/>
              <a:gd name="T8" fmla="*/ 2 w 64"/>
              <a:gd name="T9" fmla="*/ 80 h 84"/>
              <a:gd name="T10" fmla="*/ 2 w 64"/>
              <a:gd name="T11" fmla="*/ 84 h 84"/>
              <a:gd name="T12" fmla="*/ 34 w 64"/>
              <a:gd name="T13" fmla="*/ 83 h 84"/>
              <a:gd name="T14" fmla="*/ 45 w 64"/>
              <a:gd name="T15" fmla="*/ 62 h 84"/>
              <a:gd name="T16" fmla="*/ 51 w 64"/>
              <a:gd name="T17" fmla="*/ 53 h 84"/>
              <a:gd name="T18" fmla="*/ 63 w 64"/>
              <a:gd name="T19" fmla="*/ 36 h 84"/>
              <a:gd name="T20" fmla="*/ 64 w 64"/>
              <a:gd name="T21" fmla="*/ 12 h 84"/>
              <a:gd name="T22" fmla="*/ 56 w 64"/>
              <a:gd name="T23" fmla="*/ 9 h 84"/>
              <a:gd name="T24" fmla="*/ 55 w 64"/>
              <a:gd name="T25" fmla="*/ 5 h 84"/>
              <a:gd name="T26" fmla="*/ 49 w 64"/>
              <a:gd name="T27" fmla="*/ 5 h 84"/>
              <a:gd name="T28" fmla="*/ 34 w 64"/>
              <a:gd name="T29" fmla="*/ 0 h 84"/>
              <a:gd name="T30" fmla="*/ 34 w 64"/>
              <a:gd name="T31" fmla="*/ 0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64" h="84">
                <a:moveTo>
                  <a:pt x="34" y="0"/>
                </a:moveTo>
                <a:lnTo>
                  <a:pt x="11" y="15"/>
                </a:lnTo>
                <a:lnTo>
                  <a:pt x="7" y="23"/>
                </a:lnTo>
                <a:lnTo>
                  <a:pt x="0" y="80"/>
                </a:lnTo>
                <a:lnTo>
                  <a:pt x="2" y="80"/>
                </a:lnTo>
                <a:lnTo>
                  <a:pt x="2" y="84"/>
                </a:lnTo>
                <a:lnTo>
                  <a:pt x="34" y="83"/>
                </a:lnTo>
                <a:lnTo>
                  <a:pt x="45" y="62"/>
                </a:lnTo>
                <a:lnTo>
                  <a:pt x="51" y="53"/>
                </a:lnTo>
                <a:lnTo>
                  <a:pt x="63" y="36"/>
                </a:lnTo>
                <a:lnTo>
                  <a:pt x="64" y="12"/>
                </a:lnTo>
                <a:lnTo>
                  <a:pt x="56" y="9"/>
                </a:lnTo>
                <a:lnTo>
                  <a:pt x="55" y="5"/>
                </a:lnTo>
                <a:lnTo>
                  <a:pt x="49" y="5"/>
                </a:lnTo>
                <a:lnTo>
                  <a:pt x="34" y="0"/>
                </a:lnTo>
                <a:lnTo>
                  <a:pt x="34" y="0"/>
                </a:lnTo>
              </a:path>
            </a:pathLst>
          </a:custGeom>
          <a:solidFill>
            <a:srgbClr val="99FF99"/>
          </a:solidFill>
          <a:ln w="142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PH" dirty="0"/>
          </a:p>
        </p:txBody>
      </p:sp>
      <p:sp>
        <p:nvSpPr>
          <p:cNvPr id="2135" name="Freeform 87"/>
          <p:cNvSpPr>
            <a:spLocks/>
          </p:cNvSpPr>
          <p:nvPr/>
        </p:nvSpPr>
        <p:spPr bwMode="auto">
          <a:xfrm>
            <a:off x="2084388" y="4105275"/>
            <a:ext cx="60325" cy="60325"/>
          </a:xfrm>
          <a:custGeom>
            <a:avLst/>
            <a:gdLst>
              <a:gd name="T0" fmla="*/ 90 w 137"/>
              <a:gd name="T1" fmla="*/ 0 h 126"/>
              <a:gd name="T2" fmla="*/ 78 w 137"/>
              <a:gd name="T3" fmla="*/ 3 h 126"/>
              <a:gd name="T4" fmla="*/ 64 w 137"/>
              <a:gd name="T5" fmla="*/ 16 h 126"/>
              <a:gd name="T6" fmla="*/ 61 w 137"/>
              <a:gd name="T7" fmla="*/ 18 h 126"/>
              <a:gd name="T8" fmla="*/ 58 w 137"/>
              <a:gd name="T9" fmla="*/ 24 h 126"/>
              <a:gd name="T10" fmla="*/ 54 w 137"/>
              <a:gd name="T11" fmla="*/ 24 h 126"/>
              <a:gd name="T12" fmla="*/ 48 w 137"/>
              <a:gd name="T13" fmla="*/ 29 h 126"/>
              <a:gd name="T14" fmla="*/ 40 w 137"/>
              <a:gd name="T15" fmla="*/ 38 h 126"/>
              <a:gd name="T16" fmla="*/ 8 w 137"/>
              <a:gd name="T17" fmla="*/ 51 h 126"/>
              <a:gd name="T18" fmla="*/ 1 w 137"/>
              <a:gd name="T19" fmla="*/ 65 h 126"/>
              <a:gd name="T20" fmla="*/ 0 w 137"/>
              <a:gd name="T21" fmla="*/ 91 h 126"/>
              <a:gd name="T22" fmla="*/ 1 w 137"/>
              <a:gd name="T23" fmla="*/ 116 h 126"/>
              <a:gd name="T24" fmla="*/ 3 w 137"/>
              <a:gd name="T25" fmla="*/ 116 h 126"/>
              <a:gd name="T26" fmla="*/ 16 w 137"/>
              <a:gd name="T27" fmla="*/ 123 h 126"/>
              <a:gd name="T28" fmla="*/ 21 w 137"/>
              <a:gd name="T29" fmla="*/ 125 h 126"/>
              <a:gd name="T30" fmla="*/ 21 w 137"/>
              <a:gd name="T31" fmla="*/ 126 h 126"/>
              <a:gd name="T32" fmla="*/ 41 w 137"/>
              <a:gd name="T33" fmla="*/ 126 h 126"/>
              <a:gd name="T34" fmla="*/ 61 w 137"/>
              <a:gd name="T35" fmla="*/ 120 h 126"/>
              <a:gd name="T36" fmla="*/ 73 w 137"/>
              <a:gd name="T37" fmla="*/ 118 h 126"/>
              <a:gd name="T38" fmla="*/ 80 w 137"/>
              <a:gd name="T39" fmla="*/ 112 h 126"/>
              <a:gd name="T40" fmla="*/ 81 w 137"/>
              <a:gd name="T41" fmla="*/ 106 h 126"/>
              <a:gd name="T42" fmla="*/ 86 w 137"/>
              <a:gd name="T43" fmla="*/ 104 h 126"/>
              <a:gd name="T44" fmla="*/ 110 w 137"/>
              <a:gd name="T45" fmla="*/ 94 h 126"/>
              <a:gd name="T46" fmla="*/ 121 w 137"/>
              <a:gd name="T47" fmla="*/ 82 h 126"/>
              <a:gd name="T48" fmla="*/ 130 w 137"/>
              <a:gd name="T49" fmla="*/ 69 h 126"/>
              <a:gd name="T50" fmla="*/ 134 w 137"/>
              <a:gd name="T51" fmla="*/ 69 h 126"/>
              <a:gd name="T52" fmla="*/ 135 w 137"/>
              <a:gd name="T53" fmla="*/ 56 h 126"/>
              <a:gd name="T54" fmla="*/ 137 w 137"/>
              <a:gd name="T55" fmla="*/ 56 h 126"/>
              <a:gd name="T56" fmla="*/ 137 w 137"/>
              <a:gd name="T57" fmla="*/ 34 h 126"/>
              <a:gd name="T58" fmla="*/ 126 w 137"/>
              <a:gd name="T59" fmla="*/ 16 h 126"/>
              <a:gd name="T60" fmla="*/ 117 w 137"/>
              <a:gd name="T61" fmla="*/ 6 h 126"/>
              <a:gd name="T62" fmla="*/ 90 w 137"/>
              <a:gd name="T63" fmla="*/ 0 h 126"/>
              <a:gd name="T64" fmla="*/ 90 w 137"/>
              <a:gd name="T65" fmla="*/ 0 h 1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37" h="126">
                <a:moveTo>
                  <a:pt x="90" y="0"/>
                </a:moveTo>
                <a:lnTo>
                  <a:pt x="78" y="3"/>
                </a:lnTo>
                <a:lnTo>
                  <a:pt x="64" y="16"/>
                </a:lnTo>
                <a:lnTo>
                  <a:pt x="61" y="18"/>
                </a:lnTo>
                <a:lnTo>
                  <a:pt x="58" y="24"/>
                </a:lnTo>
                <a:lnTo>
                  <a:pt x="54" y="24"/>
                </a:lnTo>
                <a:lnTo>
                  <a:pt x="48" y="29"/>
                </a:lnTo>
                <a:lnTo>
                  <a:pt x="40" y="38"/>
                </a:lnTo>
                <a:lnTo>
                  <a:pt x="8" y="51"/>
                </a:lnTo>
                <a:lnTo>
                  <a:pt x="1" y="65"/>
                </a:lnTo>
                <a:lnTo>
                  <a:pt x="0" y="91"/>
                </a:lnTo>
                <a:lnTo>
                  <a:pt x="1" y="116"/>
                </a:lnTo>
                <a:lnTo>
                  <a:pt x="3" y="116"/>
                </a:lnTo>
                <a:lnTo>
                  <a:pt x="16" y="123"/>
                </a:lnTo>
                <a:lnTo>
                  <a:pt x="21" y="125"/>
                </a:lnTo>
                <a:lnTo>
                  <a:pt x="21" y="126"/>
                </a:lnTo>
                <a:lnTo>
                  <a:pt x="41" y="126"/>
                </a:lnTo>
                <a:lnTo>
                  <a:pt x="61" y="120"/>
                </a:lnTo>
                <a:lnTo>
                  <a:pt x="73" y="118"/>
                </a:lnTo>
                <a:lnTo>
                  <a:pt x="80" y="112"/>
                </a:lnTo>
                <a:lnTo>
                  <a:pt x="81" y="106"/>
                </a:lnTo>
                <a:lnTo>
                  <a:pt x="86" y="104"/>
                </a:lnTo>
                <a:lnTo>
                  <a:pt x="110" y="94"/>
                </a:lnTo>
                <a:lnTo>
                  <a:pt x="121" y="82"/>
                </a:lnTo>
                <a:lnTo>
                  <a:pt x="130" y="69"/>
                </a:lnTo>
                <a:lnTo>
                  <a:pt x="134" y="69"/>
                </a:lnTo>
                <a:lnTo>
                  <a:pt x="135" y="56"/>
                </a:lnTo>
                <a:lnTo>
                  <a:pt x="137" y="56"/>
                </a:lnTo>
                <a:lnTo>
                  <a:pt x="137" y="34"/>
                </a:lnTo>
                <a:lnTo>
                  <a:pt x="126" y="16"/>
                </a:lnTo>
                <a:lnTo>
                  <a:pt x="117" y="6"/>
                </a:lnTo>
                <a:lnTo>
                  <a:pt x="90" y="0"/>
                </a:lnTo>
                <a:lnTo>
                  <a:pt x="90" y="0"/>
                </a:lnTo>
                <a:close/>
              </a:path>
            </a:pathLst>
          </a:custGeom>
          <a:solidFill>
            <a:srgbClr val="99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136" name="Freeform 88"/>
          <p:cNvSpPr>
            <a:spLocks/>
          </p:cNvSpPr>
          <p:nvPr/>
        </p:nvSpPr>
        <p:spPr bwMode="auto">
          <a:xfrm>
            <a:off x="2084388" y="4105275"/>
            <a:ext cx="60325" cy="60325"/>
          </a:xfrm>
          <a:custGeom>
            <a:avLst/>
            <a:gdLst>
              <a:gd name="T0" fmla="*/ 90 w 137"/>
              <a:gd name="T1" fmla="*/ 0 h 126"/>
              <a:gd name="T2" fmla="*/ 78 w 137"/>
              <a:gd name="T3" fmla="*/ 3 h 126"/>
              <a:gd name="T4" fmla="*/ 64 w 137"/>
              <a:gd name="T5" fmla="*/ 16 h 126"/>
              <a:gd name="T6" fmla="*/ 61 w 137"/>
              <a:gd name="T7" fmla="*/ 18 h 126"/>
              <a:gd name="T8" fmla="*/ 58 w 137"/>
              <a:gd name="T9" fmla="*/ 24 h 126"/>
              <a:gd name="T10" fmla="*/ 54 w 137"/>
              <a:gd name="T11" fmla="*/ 24 h 126"/>
              <a:gd name="T12" fmla="*/ 48 w 137"/>
              <a:gd name="T13" fmla="*/ 29 h 126"/>
              <a:gd name="T14" fmla="*/ 40 w 137"/>
              <a:gd name="T15" fmla="*/ 38 h 126"/>
              <a:gd name="T16" fmla="*/ 8 w 137"/>
              <a:gd name="T17" fmla="*/ 51 h 126"/>
              <a:gd name="T18" fmla="*/ 1 w 137"/>
              <a:gd name="T19" fmla="*/ 65 h 126"/>
              <a:gd name="T20" fmla="*/ 0 w 137"/>
              <a:gd name="T21" fmla="*/ 91 h 126"/>
              <a:gd name="T22" fmla="*/ 1 w 137"/>
              <a:gd name="T23" fmla="*/ 116 h 126"/>
              <a:gd name="T24" fmla="*/ 3 w 137"/>
              <a:gd name="T25" fmla="*/ 116 h 126"/>
              <a:gd name="T26" fmla="*/ 16 w 137"/>
              <a:gd name="T27" fmla="*/ 123 h 126"/>
              <a:gd name="T28" fmla="*/ 21 w 137"/>
              <a:gd name="T29" fmla="*/ 125 h 126"/>
              <a:gd name="T30" fmla="*/ 21 w 137"/>
              <a:gd name="T31" fmla="*/ 126 h 126"/>
              <a:gd name="T32" fmla="*/ 41 w 137"/>
              <a:gd name="T33" fmla="*/ 126 h 126"/>
              <a:gd name="T34" fmla="*/ 61 w 137"/>
              <a:gd name="T35" fmla="*/ 120 h 126"/>
              <a:gd name="T36" fmla="*/ 73 w 137"/>
              <a:gd name="T37" fmla="*/ 118 h 126"/>
              <a:gd name="T38" fmla="*/ 80 w 137"/>
              <a:gd name="T39" fmla="*/ 112 h 126"/>
              <a:gd name="T40" fmla="*/ 81 w 137"/>
              <a:gd name="T41" fmla="*/ 106 h 126"/>
              <a:gd name="T42" fmla="*/ 86 w 137"/>
              <a:gd name="T43" fmla="*/ 104 h 126"/>
              <a:gd name="T44" fmla="*/ 110 w 137"/>
              <a:gd name="T45" fmla="*/ 94 h 126"/>
              <a:gd name="T46" fmla="*/ 121 w 137"/>
              <a:gd name="T47" fmla="*/ 82 h 126"/>
              <a:gd name="T48" fmla="*/ 130 w 137"/>
              <a:gd name="T49" fmla="*/ 69 h 126"/>
              <a:gd name="T50" fmla="*/ 134 w 137"/>
              <a:gd name="T51" fmla="*/ 69 h 126"/>
              <a:gd name="T52" fmla="*/ 135 w 137"/>
              <a:gd name="T53" fmla="*/ 56 h 126"/>
              <a:gd name="T54" fmla="*/ 137 w 137"/>
              <a:gd name="T55" fmla="*/ 56 h 126"/>
              <a:gd name="T56" fmla="*/ 137 w 137"/>
              <a:gd name="T57" fmla="*/ 34 h 126"/>
              <a:gd name="T58" fmla="*/ 126 w 137"/>
              <a:gd name="T59" fmla="*/ 16 h 126"/>
              <a:gd name="T60" fmla="*/ 117 w 137"/>
              <a:gd name="T61" fmla="*/ 6 h 126"/>
              <a:gd name="T62" fmla="*/ 90 w 137"/>
              <a:gd name="T63" fmla="*/ 0 h 126"/>
              <a:gd name="T64" fmla="*/ 90 w 137"/>
              <a:gd name="T65" fmla="*/ 0 h 1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37" h="126">
                <a:moveTo>
                  <a:pt x="90" y="0"/>
                </a:moveTo>
                <a:lnTo>
                  <a:pt x="78" y="3"/>
                </a:lnTo>
                <a:lnTo>
                  <a:pt x="64" y="16"/>
                </a:lnTo>
                <a:lnTo>
                  <a:pt x="61" y="18"/>
                </a:lnTo>
                <a:lnTo>
                  <a:pt x="58" y="24"/>
                </a:lnTo>
                <a:lnTo>
                  <a:pt x="54" y="24"/>
                </a:lnTo>
                <a:lnTo>
                  <a:pt x="48" y="29"/>
                </a:lnTo>
                <a:lnTo>
                  <a:pt x="40" y="38"/>
                </a:lnTo>
                <a:lnTo>
                  <a:pt x="8" y="51"/>
                </a:lnTo>
                <a:lnTo>
                  <a:pt x="1" y="65"/>
                </a:lnTo>
                <a:lnTo>
                  <a:pt x="0" y="91"/>
                </a:lnTo>
                <a:lnTo>
                  <a:pt x="1" y="116"/>
                </a:lnTo>
                <a:lnTo>
                  <a:pt x="3" y="116"/>
                </a:lnTo>
                <a:lnTo>
                  <a:pt x="16" y="123"/>
                </a:lnTo>
                <a:lnTo>
                  <a:pt x="21" y="125"/>
                </a:lnTo>
                <a:lnTo>
                  <a:pt x="21" y="126"/>
                </a:lnTo>
                <a:lnTo>
                  <a:pt x="41" y="126"/>
                </a:lnTo>
                <a:lnTo>
                  <a:pt x="61" y="120"/>
                </a:lnTo>
                <a:lnTo>
                  <a:pt x="73" y="118"/>
                </a:lnTo>
                <a:lnTo>
                  <a:pt x="80" y="112"/>
                </a:lnTo>
                <a:lnTo>
                  <a:pt x="81" y="106"/>
                </a:lnTo>
                <a:lnTo>
                  <a:pt x="86" y="104"/>
                </a:lnTo>
                <a:lnTo>
                  <a:pt x="110" y="94"/>
                </a:lnTo>
                <a:lnTo>
                  <a:pt x="121" y="82"/>
                </a:lnTo>
                <a:lnTo>
                  <a:pt x="130" y="69"/>
                </a:lnTo>
                <a:lnTo>
                  <a:pt x="134" y="69"/>
                </a:lnTo>
                <a:lnTo>
                  <a:pt x="135" y="56"/>
                </a:lnTo>
                <a:lnTo>
                  <a:pt x="137" y="56"/>
                </a:lnTo>
                <a:lnTo>
                  <a:pt x="137" y="34"/>
                </a:lnTo>
                <a:lnTo>
                  <a:pt x="126" y="16"/>
                </a:lnTo>
                <a:lnTo>
                  <a:pt x="117" y="6"/>
                </a:lnTo>
                <a:lnTo>
                  <a:pt x="90" y="0"/>
                </a:lnTo>
                <a:lnTo>
                  <a:pt x="90" y="0"/>
                </a:lnTo>
              </a:path>
            </a:pathLst>
          </a:custGeom>
          <a:solidFill>
            <a:srgbClr val="008000"/>
          </a:solidFill>
          <a:ln w="142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PH" dirty="0"/>
          </a:p>
        </p:txBody>
      </p:sp>
      <p:sp>
        <p:nvSpPr>
          <p:cNvPr id="2137" name="Freeform 89"/>
          <p:cNvSpPr>
            <a:spLocks/>
          </p:cNvSpPr>
          <p:nvPr/>
        </p:nvSpPr>
        <p:spPr bwMode="auto">
          <a:xfrm>
            <a:off x="2051050" y="3929063"/>
            <a:ext cx="34925" cy="41275"/>
          </a:xfrm>
          <a:custGeom>
            <a:avLst/>
            <a:gdLst>
              <a:gd name="T0" fmla="*/ 50 w 82"/>
              <a:gd name="T1" fmla="*/ 0 h 85"/>
              <a:gd name="T2" fmla="*/ 32 w 82"/>
              <a:gd name="T3" fmla="*/ 3 h 85"/>
              <a:gd name="T4" fmla="*/ 20 w 82"/>
              <a:gd name="T5" fmla="*/ 13 h 85"/>
              <a:gd name="T6" fmla="*/ 16 w 82"/>
              <a:gd name="T7" fmla="*/ 13 h 85"/>
              <a:gd name="T8" fmla="*/ 14 w 82"/>
              <a:gd name="T9" fmla="*/ 20 h 85"/>
              <a:gd name="T10" fmla="*/ 7 w 82"/>
              <a:gd name="T11" fmla="*/ 28 h 85"/>
              <a:gd name="T12" fmla="*/ 0 w 82"/>
              <a:gd name="T13" fmla="*/ 66 h 85"/>
              <a:gd name="T14" fmla="*/ 10 w 82"/>
              <a:gd name="T15" fmla="*/ 76 h 85"/>
              <a:gd name="T16" fmla="*/ 16 w 82"/>
              <a:gd name="T17" fmla="*/ 84 h 85"/>
              <a:gd name="T18" fmla="*/ 40 w 82"/>
              <a:gd name="T19" fmla="*/ 85 h 85"/>
              <a:gd name="T20" fmla="*/ 61 w 82"/>
              <a:gd name="T21" fmla="*/ 82 h 85"/>
              <a:gd name="T22" fmla="*/ 61 w 82"/>
              <a:gd name="T23" fmla="*/ 81 h 85"/>
              <a:gd name="T24" fmla="*/ 66 w 82"/>
              <a:gd name="T25" fmla="*/ 66 h 85"/>
              <a:gd name="T26" fmla="*/ 70 w 82"/>
              <a:gd name="T27" fmla="*/ 53 h 85"/>
              <a:gd name="T28" fmla="*/ 80 w 82"/>
              <a:gd name="T29" fmla="*/ 41 h 85"/>
              <a:gd name="T30" fmla="*/ 82 w 82"/>
              <a:gd name="T31" fmla="*/ 38 h 85"/>
              <a:gd name="T32" fmla="*/ 80 w 82"/>
              <a:gd name="T33" fmla="*/ 10 h 85"/>
              <a:gd name="T34" fmla="*/ 76 w 82"/>
              <a:gd name="T35" fmla="*/ 3 h 85"/>
              <a:gd name="T36" fmla="*/ 50 w 82"/>
              <a:gd name="T37" fmla="*/ 0 h 85"/>
              <a:gd name="T38" fmla="*/ 50 w 82"/>
              <a:gd name="T39" fmla="*/ 0 h 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82" h="85">
                <a:moveTo>
                  <a:pt x="50" y="0"/>
                </a:moveTo>
                <a:lnTo>
                  <a:pt x="32" y="3"/>
                </a:lnTo>
                <a:lnTo>
                  <a:pt x="20" y="13"/>
                </a:lnTo>
                <a:lnTo>
                  <a:pt x="16" y="13"/>
                </a:lnTo>
                <a:lnTo>
                  <a:pt x="14" y="20"/>
                </a:lnTo>
                <a:lnTo>
                  <a:pt x="7" y="28"/>
                </a:lnTo>
                <a:lnTo>
                  <a:pt x="0" y="66"/>
                </a:lnTo>
                <a:lnTo>
                  <a:pt x="10" y="76"/>
                </a:lnTo>
                <a:lnTo>
                  <a:pt x="16" y="84"/>
                </a:lnTo>
                <a:lnTo>
                  <a:pt x="40" y="85"/>
                </a:lnTo>
                <a:lnTo>
                  <a:pt x="61" y="82"/>
                </a:lnTo>
                <a:lnTo>
                  <a:pt x="61" y="81"/>
                </a:lnTo>
                <a:lnTo>
                  <a:pt x="66" y="66"/>
                </a:lnTo>
                <a:lnTo>
                  <a:pt x="70" y="53"/>
                </a:lnTo>
                <a:lnTo>
                  <a:pt x="80" y="41"/>
                </a:lnTo>
                <a:lnTo>
                  <a:pt x="82" y="38"/>
                </a:lnTo>
                <a:lnTo>
                  <a:pt x="80" y="10"/>
                </a:lnTo>
                <a:lnTo>
                  <a:pt x="76" y="3"/>
                </a:lnTo>
                <a:lnTo>
                  <a:pt x="50" y="0"/>
                </a:lnTo>
                <a:lnTo>
                  <a:pt x="50" y="0"/>
                </a:lnTo>
                <a:close/>
              </a:path>
            </a:pathLst>
          </a:custGeom>
          <a:solidFill>
            <a:srgbClr val="99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138" name="Freeform 90"/>
          <p:cNvSpPr>
            <a:spLocks/>
          </p:cNvSpPr>
          <p:nvPr/>
        </p:nvSpPr>
        <p:spPr bwMode="auto">
          <a:xfrm>
            <a:off x="2051050" y="3929063"/>
            <a:ext cx="34925" cy="41275"/>
          </a:xfrm>
          <a:custGeom>
            <a:avLst/>
            <a:gdLst>
              <a:gd name="T0" fmla="*/ 50 w 82"/>
              <a:gd name="T1" fmla="*/ 0 h 85"/>
              <a:gd name="T2" fmla="*/ 32 w 82"/>
              <a:gd name="T3" fmla="*/ 3 h 85"/>
              <a:gd name="T4" fmla="*/ 20 w 82"/>
              <a:gd name="T5" fmla="*/ 13 h 85"/>
              <a:gd name="T6" fmla="*/ 16 w 82"/>
              <a:gd name="T7" fmla="*/ 13 h 85"/>
              <a:gd name="T8" fmla="*/ 14 w 82"/>
              <a:gd name="T9" fmla="*/ 20 h 85"/>
              <a:gd name="T10" fmla="*/ 7 w 82"/>
              <a:gd name="T11" fmla="*/ 28 h 85"/>
              <a:gd name="T12" fmla="*/ 0 w 82"/>
              <a:gd name="T13" fmla="*/ 66 h 85"/>
              <a:gd name="T14" fmla="*/ 10 w 82"/>
              <a:gd name="T15" fmla="*/ 76 h 85"/>
              <a:gd name="T16" fmla="*/ 16 w 82"/>
              <a:gd name="T17" fmla="*/ 84 h 85"/>
              <a:gd name="T18" fmla="*/ 40 w 82"/>
              <a:gd name="T19" fmla="*/ 85 h 85"/>
              <a:gd name="T20" fmla="*/ 61 w 82"/>
              <a:gd name="T21" fmla="*/ 82 h 85"/>
              <a:gd name="T22" fmla="*/ 61 w 82"/>
              <a:gd name="T23" fmla="*/ 81 h 85"/>
              <a:gd name="T24" fmla="*/ 66 w 82"/>
              <a:gd name="T25" fmla="*/ 66 h 85"/>
              <a:gd name="T26" fmla="*/ 70 w 82"/>
              <a:gd name="T27" fmla="*/ 53 h 85"/>
              <a:gd name="T28" fmla="*/ 80 w 82"/>
              <a:gd name="T29" fmla="*/ 41 h 85"/>
              <a:gd name="T30" fmla="*/ 82 w 82"/>
              <a:gd name="T31" fmla="*/ 38 h 85"/>
              <a:gd name="T32" fmla="*/ 80 w 82"/>
              <a:gd name="T33" fmla="*/ 10 h 85"/>
              <a:gd name="T34" fmla="*/ 76 w 82"/>
              <a:gd name="T35" fmla="*/ 3 h 85"/>
              <a:gd name="T36" fmla="*/ 50 w 82"/>
              <a:gd name="T37" fmla="*/ 0 h 85"/>
              <a:gd name="T38" fmla="*/ 50 w 82"/>
              <a:gd name="T39" fmla="*/ 0 h 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82" h="85">
                <a:moveTo>
                  <a:pt x="50" y="0"/>
                </a:moveTo>
                <a:lnTo>
                  <a:pt x="32" y="3"/>
                </a:lnTo>
                <a:lnTo>
                  <a:pt x="20" y="13"/>
                </a:lnTo>
                <a:lnTo>
                  <a:pt x="16" y="13"/>
                </a:lnTo>
                <a:lnTo>
                  <a:pt x="14" y="20"/>
                </a:lnTo>
                <a:lnTo>
                  <a:pt x="7" y="28"/>
                </a:lnTo>
                <a:lnTo>
                  <a:pt x="0" y="66"/>
                </a:lnTo>
                <a:lnTo>
                  <a:pt x="10" y="76"/>
                </a:lnTo>
                <a:lnTo>
                  <a:pt x="16" y="84"/>
                </a:lnTo>
                <a:lnTo>
                  <a:pt x="40" y="85"/>
                </a:lnTo>
                <a:lnTo>
                  <a:pt x="61" y="82"/>
                </a:lnTo>
                <a:lnTo>
                  <a:pt x="61" y="81"/>
                </a:lnTo>
                <a:lnTo>
                  <a:pt x="66" y="66"/>
                </a:lnTo>
                <a:lnTo>
                  <a:pt x="70" y="53"/>
                </a:lnTo>
                <a:lnTo>
                  <a:pt x="80" y="41"/>
                </a:lnTo>
                <a:lnTo>
                  <a:pt x="82" y="38"/>
                </a:lnTo>
                <a:lnTo>
                  <a:pt x="80" y="10"/>
                </a:lnTo>
                <a:lnTo>
                  <a:pt x="76" y="3"/>
                </a:lnTo>
                <a:lnTo>
                  <a:pt x="50" y="0"/>
                </a:lnTo>
                <a:lnTo>
                  <a:pt x="50" y="0"/>
                </a:lnTo>
              </a:path>
            </a:pathLst>
          </a:custGeom>
          <a:solidFill>
            <a:srgbClr val="99FF99"/>
          </a:solidFill>
          <a:ln w="142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PH" dirty="0"/>
          </a:p>
        </p:txBody>
      </p:sp>
      <p:sp>
        <p:nvSpPr>
          <p:cNvPr id="2139" name="Freeform 91"/>
          <p:cNvSpPr>
            <a:spLocks/>
          </p:cNvSpPr>
          <p:nvPr/>
        </p:nvSpPr>
        <p:spPr bwMode="auto">
          <a:xfrm>
            <a:off x="2055813" y="4057650"/>
            <a:ext cx="15875" cy="7938"/>
          </a:xfrm>
          <a:custGeom>
            <a:avLst/>
            <a:gdLst>
              <a:gd name="T0" fmla="*/ 18 w 32"/>
              <a:gd name="T1" fmla="*/ 0 h 17"/>
              <a:gd name="T2" fmla="*/ 32 w 32"/>
              <a:gd name="T3" fmla="*/ 8 h 17"/>
              <a:gd name="T4" fmla="*/ 28 w 32"/>
              <a:gd name="T5" fmla="*/ 16 h 17"/>
              <a:gd name="T6" fmla="*/ 18 w 32"/>
              <a:gd name="T7" fmla="*/ 17 h 17"/>
              <a:gd name="T8" fmla="*/ 5 w 32"/>
              <a:gd name="T9" fmla="*/ 16 h 17"/>
              <a:gd name="T10" fmla="*/ 0 w 32"/>
              <a:gd name="T11" fmla="*/ 8 h 17"/>
              <a:gd name="T12" fmla="*/ 18 w 32"/>
              <a:gd name="T13" fmla="*/ 0 h 17"/>
              <a:gd name="T14" fmla="*/ 18 w 32"/>
              <a:gd name="T15" fmla="*/ 0 h 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2" h="17">
                <a:moveTo>
                  <a:pt x="18" y="0"/>
                </a:moveTo>
                <a:lnTo>
                  <a:pt x="32" y="8"/>
                </a:lnTo>
                <a:lnTo>
                  <a:pt x="28" y="16"/>
                </a:lnTo>
                <a:lnTo>
                  <a:pt x="18" y="17"/>
                </a:lnTo>
                <a:lnTo>
                  <a:pt x="5" y="16"/>
                </a:lnTo>
                <a:lnTo>
                  <a:pt x="0" y="8"/>
                </a:lnTo>
                <a:lnTo>
                  <a:pt x="18" y="0"/>
                </a:lnTo>
                <a:lnTo>
                  <a:pt x="18" y="0"/>
                </a:lnTo>
                <a:close/>
              </a:path>
            </a:pathLst>
          </a:custGeom>
          <a:solidFill>
            <a:srgbClr val="99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140" name="Freeform 92"/>
          <p:cNvSpPr>
            <a:spLocks/>
          </p:cNvSpPr>
          <p:nvPr/>
        </p:nvSpPr>
        <p:spPr bwMode="auto">
          <a:xfrm>
            <a:off x="2055813" y="4057650"/>
            <a:ext cx="15875" cy="7938"/>
          </a:xfrm>
          <a:custGeom>
            <a:avLst/>
            <a:gdLst>
              <a:gd name="T0" fmla="*/ 18 w 32"/>
              <a:gd name="T1" fmla="*/ 0 h 17"/>
              <a:gd name="T2" fmla="*/ 32 w 32"/>
              <a:gd name="T3" fmla="*/ 8 h 17"/>
              <a:gd name="T4" fmla="*/ 28 w 32"/>
              <a:gd name="T5" fmla="*/ 16 h 17"/>
              <a:gd name="T6" fmla="*/ 18 w 32"/>
              <a:gd name="T7" fmla="*/ 17 h 17"/>
              <a:gd name="T8" fmla="*/ 5 w 32"/>
              <a:gd name="T9" fmla="*/ 16 h 17"/>
              <a:gd name="T10" fmla="*/ 0 w 32"/>
              <a:gd name="T11" fmla="*/ 8 h 17"/>
              <a:gd name="T12" fmla="*/ 18 w 32"/>
              <a:gd name="T13" fmla="*/ 0 h 17"/>
              <a:gd name="T14" fmla="*/ 18 w 32"/>
              <a:gd name="T15" fmla="*/ 0 h 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2" h="17">
                <a:moveTo>
                  <a:pt x="18" y="0"/>
                </a:moveTo>
                <a:lnTo>
                  <a:pt x="32" y="8"/>
                </a:lnTo>
                <a:lnTo>
                  <a:pt x="28" y="16"/>
                </a:lnTo>
                <a:lnTo>
                  <a:pt x="18" y="17"/>
                </a:lnTo>
                <a:lnTo>
                  <a:pt x="5" y="16"/>
                </a:lnTo>
                <a:lnTo>
                  <a:pt x="0" y="8"/>
                </a:lnTo>
                <a:lnTo>
                  <a:pt x="18" y="0"/>
                </a:lnTo>
                <a:lnTo>
                  <a:pt x="18" y="0"/>
                </a:lnTo>
              </a:path>
            </a:pathLst>
          </a:custGeom>
          <a:solidFill>
            <a:srgbClr val="99FF99"/>
          </a:solidFill>
          <a:ln w="142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PH" dirty="0"/>
          </a:p>
        </p:txBody>
      </p:sp>
      <p:sp>
        <p:nvSpPr>
          <p:cNvPr id="2141" name="Freeform 93"/>
          <p:cNvSpPr>
            <a:spLocks/>
          </p:cNvSpPr>
          <p:nvPr/>
        </p:nvSpPr>
        <p:spPr bwMode="auto">
          <a:xfrm>
            <a:off x="1790700" y="3832225"/>
            <a:ext cx="12700" cy="15875"/>
          </a:xfrm>
          <a:custGeom>
            <a:avLst/>
            <a:gdLst>
              <a:gd name="T0" fmla="*/ 15 w 28"/>
              <a:gd name="T1" fmla="*/ 0 h 34"/>
              <a:gd name="T2" fmla="*/ 28 w 28"/>
              <a:gd name="T3" fmla="*/ 18 h 34"/>
              <a:gd name="T4" fmla="*/ 24 w 28"/>
              <a:gd name="T5" fmla="*/ 28 h 34"/>
              <a:gd name="T6" fmla="*/ 15 w 28"/>
              <a:gd name="T7" fmla="*/ 34 h 34"/>
              <a:gd name="T8" fmla="*/ 6 w 28"/>
              <a:gd name="T9" fmla="*/ 28 h 34"/>
              <a:gd name="T10" fmla="*/ 0 w 28"/>
              <a:gd name="T11" fmla="*/ 18 h 34"/>
              <a:gd name="T12" fmla="*/ 6 w 28"/>
              <a:gd name="T13" fmla="*/ 6 h 34"/>
              <a:gd name="T14" fmla="*/ 15 w 28"/>
              <a:gd name="T15" fmla="*/ 0 h 34"/>
              <a:gd name="T16" fmla="*/ 15 w 28"/>
              <a:gd name="T17" fmla="*/ 0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8" h="34">
                <a:moveTo>
                  <a:pt x="15" y="0"/>
                </a:moveTo>
                <a:lnTo>
                  <a:pt x="28" y="18"/>
                </a:lnTo>
                <a:lnTo>
                  <a:pt x="24" y="28"/>
                </a:lnTo>
                <a:lnTo>
                  <a:pt x="15" y="34"/>
                </a:lnTo>
                <a:lnTo>
                  <a:pt x="6" y="28"/>
                </a:lnTo>
                <a:lnTo>
                  <a:pt x="0" y="18"/>
                </a:lnTo>
                <a:lnTo>
                  <a:pt x="6" y="6"/>
                </a:lnTo>
                <a:lnTo>
                  <a:pt x="15" y="0"/>
                </a:lnTo>
                <a:lnTo>
                  <a:pt x="15" y="0"/>
                </a:lnTo>
                <a:close/>
              </a:path>
            </a:pathLst>
          </a:custGeom>
          <a:solidFill>
            <a:srgbClr val="99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142" name="Freeform 94"/>
          <p:cNvSpPr>
            <a:spLocks/>
          </p:cNvSpPr>
          <p:nvPr/>
        </p:nvSpPr>
        <p:spPr bwMode="auto">
          <a:xfrm>
            <a:off x="1790700" y="3832225"/>
            <a:ext cx="12700" cy="15875"/>
          </a:xfrm>
          <a:custGeom>
            <a:avLst/>
            <a:gdLst>
              <a:gd name="T0" fmla="*/ 15 w 28"/>
              <a:gd name="T1" fmla="*/ 0 h 34"/>
              <a:gd name="T2" fmla="*/ 28 w 28"/>
              <a:gd name="T3" fmla="*/ 18 h 34"/>
              <a:gd name="T4" fmla="*/ 24 w 28"/>
              <a:gd name="T5" fmla="*/ 28 h 34"/>
              <a:gd name="T6" fmla="*/ 15 w 28"/>
              <a:gd name="T7" fmla="*/ 34 h 34"/>
              <a:gd name="T8" fmla="*/ 6 w 28"/>
              <a:gd name="T9" fmla="*/ 28 h 34"/>
              <a:gd name="T10" fmla="*/ 0 w 28"/>
              <a:gd name="T11" fmla="*/ 18 h 34"/>
              <a:gd name="T12" fmla="*/ 6 w 28"/>
              <a:gd name="T13" fmla="*/ 6 h 34"/>
              <a:gd name="T14" fmla="*/ 15 w 28"/>
              <a:gd name="T15" fmla="*/ 0 h 34"/>
              <a:gd name="T16" fmla="*/ 15 w 28"/>
              <a:gd name="T17" fmla="*/ 0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8" h="34">
                <a:moveTo>
                  <a:pt x="15" y="0"/>
                </a:moveTo>
                <a:lnTo>
                  <a:pt x="28" y="18"/>
                </a:lnTo>
                <a:lnTo>
                  <a:pt x="24" y="28"/>
                </a:lnTo>
                <a:lnTo>
                  <a:pt x="15" y="34"/>
                </a:lnTo>
                <a:lnTo>
                  <a:pt x="6" y="28"/>
                </a:lnTo>
                <a:lnTo>
                  <a:pt x="0" y="18"/>
                </a:lnTo>
                <a:lnTo>
                  <a:pt x="6" y="6"/>
                </a:lnTo>
                <a:lnTo>
                  <a:pt x="15" y="0"/>
                </a:lnTo>
                <a:lnTo>
                  <a:pt x="15" y="0"/>
                </a:lnTo>
              </a:path>
            </a:pathLst>
          </a:custGeom>
          <a:solidFill>
            <a:srgbClr val="99FF99"/>
          </a:solidFill>
          <a:ln w="142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PH" dirty="0"/>
          </a:p>
        </p:txBody>
      </p:sp>
      <p:sp>
        <p:nvSpPr>
          <p:cNvPr id="2143" name="Freeform 95"/>
          <p:cNvSpPr>
            <a:spLocks/>
          </p:cNvSpPr>
          <p:nvPr/>
        </p:nvSpPr>
        <p:spPr bwMode="auto">
          <a:xfrm>
            <a:off x="1897063" y="3832225"/>
            <a:ext cx="47625" cy="44450"/>
          </a:xfrm>
          <a:custGeom>
            <a:avLst/>
            <a:gdLst>
              <a:gd name="T0" fmla="*/ 53 w 102"/>
              <a:gd name="T1" fmla="*/ 3 h 91"/>
              <a:gd name="T2" fmla="*/ 49 w 102"/>
              <a:gd name="T3" fmla="*/ 12 h 91"/>
              <a:gd name="T4" fmla="*/ 45 w 102"/>
              <a:gd name="T5" fmla="*/ 12 h 91"/>
              <a:gd name="T6" fmla="*/ 21 w 102"/>
              <a:gd name="T7" fmla="*/ 19 h 91"/>
              <a:gd name="T8" fmla="*/ 10 w 102"/>
              <a:gd name="T9" fmla="*/ 25 h 91"/>
              <a:gd name="T10" fmla="*/ 6 w 102"/>
              <a:gd name="T11" fmla="*/ 37 h 91"/>
              <a:gd name="T12" fmla="*/ 0 w 102"/>
              <a:gd name="T13" fmla="*/ 43 h 91"/>
              <a:gd name="T14" fmla="*/ 2 w 102"/>
              <a:gd name="T15" fmla="*/ 73 h 91"/>
              <a:gd name="T16" fmla="*/ 13 w 102"/>
              <a:gd name="T17" fmla="*/ 76 h 91"/>
              <a:gd name="T18" fmla="*/ 14 w 102"/>
              <a:gd name="T19" fmla="*/ 81 h 91"/>
              <a:gd name="T20" fmla="*/ 41 w 102"/>
              <a:gd name="T21" fmla="*/ 88 h 91"/>
              <a:gd name="T22" fmla="*/ 69 w 102"/>
              <a:gd name="T23" fmla="*/ 91 h 91"/>
              <a:gd name="T24" fmla="*/ 86 w 102"/>
              <a:gd name="T25" fmla="*/ 81 h 91"/>
              <a:gd name="T26" fmla="*/ 90 w 102"/>
              <a:gd name="T27" fmla="*/ 73 h 91"/>
              <a:gd name="T28" fmla="*/ 100 w 102"/>
              <a:gd name="T29" fmla="*/ 46 h 91"/>
              <a:gd name="T30" fmla="*/ 102 w 102"/>
              <a:gd name="T31" fmla="*/ 46 h 91"/>
              <a:gd name="T32" fmla="*/ 102 w 102"/>
              <a:gd name="T33" fmla="*/ 16 h 91"/>
              <a:gd name="T34" fmla="*/ 94 w 102"/>
              <a:gd name="T35" fmla="*/ 10 h 91"/>
              <a:gd name="T36" fmla="*/ 94 w 102"/>
              <a:gd name="T37" fmla="*/ 7 h 91"/>
              <a:gd name="T38" fmla="*/ 90 w 102"/>
              <a:gd name="T39" fmla="*/ 7 h 91"/>
              <a:gd name="T40" fmla="*/ 81 w 102"/>
              <a:gd name="T41" fmla="*/ 0 h 91"/>
              <a:gd name="T42" fmla="*/ 71 w 102"/>
              <a:gd name="T43" fmla="*/ 0 h 91"/>
              <a:gd name="T44" fmla="*/ 53 w 102"/>
              <a:gd name="T45" fmla="*/ 3 h 91"/>
              <a:gd name="T46" fmla="*/ 53 w 102"/>
              <a:gd name="T47" fmla="*/ 3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02" h="91">
                <a:moveTo>
                  <a:pt x="53" y="3"/>
                </a:moveTo>
                <a:lnTo>
                  <a:pt x="49" y="12"/>
                </a:lnTo>
                <a:lnTo>
                  <a:pt x="45" y="12"/>
                </a:lnTo>
                <a:lnTo>
                  <a:pt x="21" y="19"/>
                </a:lnTo>
                <a:lnTo>
                  <a:pt x="10" y="25"/>
                </a:lnTo>
                <a:lnTo>
                  <a:pt x="6" y="37"/>
                </a:lnTo>
                <a:lnTo>
                  <a:pt x="0" y="43"/>
                </a:lnTo>
                <a:lnTo>
                  <a:pt x="2" y="73"/>
                </a:lnTo>
                <a:lnTo>
                  <a:pt x="13" y="76"/>
                </a:lnTo>
                <a:lnTo>
                  <a:pt x="14" y="81"/>
                </a:lnTo>
                <a:lnTo>
                  <a:pt x="41" y="88"/>
                </a:lnTo>
                <a:lnTo>
                  <a:pt x="69" y="91"/>
                </a:lnTo>
                <a:lnTo>
                  <a:pt x="86" y="81"/>
                </a:lnTo>
                <a:lnTo>
                  <a:pt x="90" y="73"/>
                </a:lnTo>
                <a:lnTo>
                  <a:pt x="100" y="46"/>
                </a:lnTo>
                <a:lnTo>
                  <a:pt x="102" y="46"/>
                </a:lnTo>
                <a:lnTo>
                  <a:pt x="102" y="16"/>
                </a:lnTo>
                <a:lnTo>
                  <a:pt x="94" y="10"/>
                </a:lnTo>
                <a:lnTo>
                  <a:pt x="94" y="7"/>
                </a:lnTo>
                <a:lnTo>
                  <a:pt x="90" y="7"/>
                </a:lnTo>
                <a:lnTo>
                  <a:pt x="81" y="0"/>
                </a:lnTo>
                <a:lnTo>
                  <a:pt x="71" y="0"/>
                </a:lnTo>
                <a:lnTo>
                  <a:pt x="53" y="3"/>
                </a:lnTo>
                <a:lnTo>
                  <a:pt x="53" y="3"/>
                </a:lnTo>
                <a:close/>
              </a:path>
            </a:pathLst>
          </a:custGeom>
          <a:solidFill>
            <a:srgbClr val="99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144" name="Freeform 96"/>
          <p:cNvSpPr>
            <a:spLocks/>
          </p:cNvSpPr>
          <p:nvPr/>
        </p:nvSpPr>
        <p:spPr bwMode="auto">
          <a:xfrm>
            <a:off x="1897063" y="3832225"/>
            <a:ext cx="47625" cy="44450"/>
          </a:xfrm>
          <a:custGeom>
            <a:avLst/>
            <a:gdLst>
              <a:gd name="T0" fmla="*/ 53 w 102"/>
              <a:gd name="T1" fmla="*/ 3 h 91"/>
              <a:gd name="T2" fmla="*/ 49 w 102"/>
              <a:gd name="T3" fmla="*/ 12 h 91"/>
              <a:gd name="T4" fmla="*/ 45 w 102"/>
              <a:gd name="T5" fmla="*/ 12 h 91"/>
              <a:gd name="T6" fmla="*/ 21 w 102"/>
              <a:gd name="T7" fmla="*/ 19 h 91"/>
              <a:gd name="T8" fmla="*/ 10 w 102"/>
              <a:gd name="T9" fmla="*/ 25 h 91"/>
              <a:gd name="T10" fmla="*/ 6 w 102"/>
              <a:gd name="T11" fmla="*/ 37 h 91"/>
              <a:gd name="T12" fmla="*/ 0 w 102"/>
              <a:gd name="T13" fmla="*/ 43 h 91"/>
              <a:gd name="T14" fmla="*/ 2 w 102"/>
              <a:gd name="T15" fmla="*/ 73 h 91"/>
              <a:gd name="T16" fmla="*/ 13 w 102"/>
              <a:gd name="T17" fmla="*/ 76 h 91"/>
              <a:gd name="T18" fmla="*/ 14 w 102"/>
              <a:gd name="T19" fmla="*/ 81 h 91"/>
              <a:gd name="T20" fmla="*/ 41 w 102"/>
              <a:gd name="T21" fmla="*/ 88 h 91"/>
              <a:gd name="T22" fmla="*/ 69 w 102"/>
              <a:gd name="T23" fmla="*/ 91 h 91"/>
              <a:gd name="T24" fmla="*/ 86 w 102"/>
              <a:gd name="T25" fmla="*/ 81 h 91"/>
              <a:gd name="T26" fmla="*/ 90 w 102"/>
              <a:gd name="T27" fmla="*/ 73 h 91"/>
              <a:gd name="T28" fmla="*/ 100 w 102"/>
              <a:gd name="T29" fmla="*/ 46 h 91"/>
              <a:gd name="T30" fmla="*/ 102 w 102"/>
              <a:gd name="T31" fmla="*/ 46 h 91"/>
              <a:gd name="T32" fmla="*/ 102 w 102"/>
              <a:gd name="T33" fmla="*/ 16 h 91"/>
              <a:gd name="T34" fmla="*/ 94 w 102"/>
              <a:gd name="T35" fmla="*/ 10 h 91"/>
              <a:gd name="T36" fmla="*/ 94 w 102"/>
              <a:gd name="T37" fmla="*/ 7 h 91"/>
              <a:gd name="T38" fmla="*/ 90 w 102"/>
              <a:gd name="T39" fmla="*/ 7 h 91"/>
              <a:gd name="T40" fmla="*/ 81 w 102"/>
              <a:gd name="T41" fmla="*/ 0 h 91"/>
              <a:gd name="T42" fmla="*/ 71 w 102"/>
              <a:gd name="T43" fmla="*/ 0 h 91"/>
              <a:gd name="T44" fmla="*/ 53 w 102"/>
              <a:gd name="T45" fmla="*/ 3 h 91"/>
              <a:gd name="T46" fmla="*/ 53 w 102"/>
              <a:gd name="T47" fmla="*/ 3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02" h="91">
                <a:moveTo>
                  <a:pt x="53" y="3"/>
                </a:moveTo>
                <a:lnTo>
                  <a:pt x="49" y="12"/>
                </a:lnTo>
                <a:lnTo>
                  <a:pt x="45" y="12"/>
                </a:lnTo>
                <a:lnTo>
                  <a:pt x="21" y="19"/>
                </a:lnTo>
                <a:lnTo>
                  <a:pt x="10" y="25"/>
                </a:lnTo>
                <a:lnTo>
                  <a:pt x="6" y="37"/>
                </a:lnTo>
                <a:lnTo>
                  <a:pt x="0" y="43"/>
                </a:lnTo>
                <a:lnTo>
                  <a:pt x="2" y="73"/>
                </a:lnTo>
                <a:lnTo>
                  <a:pt x="13" y="76"/>
                </a:lnTo>
                <a:lnTo>
                  <a:pt x="14" y="81"/>
                </a:lnTo>
                <a:lnTo>
                  <a:pt x="41" y="88"/>
                </a:lnTo>
                <a:lnTo>
                  <a:pt x="69" y="91"/>
                </a:lnTo>
                <a:lnTo>
                  <a:pt x="86" y="81"/>
                </a:lnTo>
                <a:lnTo>
                  <a:pt x="90" y="73"/>
                </a:lnTo>
                <a:lnTo>
                  <a:pt x="100" y="46"/>
                </a:lnTo>
                <a:lnTo>
                  <a:pt x="102" y="46"/>
                </a:lnTo>
                <a:lnTo>
                  <a:pt x="102" y="16"/>
                </a:lnTo>
                <a:lnTo>
                  <a:pt x="94" y="10"/>
                </a:lnTo>
                <a:lnTo>
                  <a:pt x="94" y="7"/>
                </a:lnTo>
                <a:lnTo>
                  <a:pt x="90" y="7"/>
                </a:lnTo>
                <a:lnTo>
                  <a:pt x="81" y="0"/>
                </a:lnTo>
                <a:lnTo>
                  <a:pt x="71" y="0"/>
                </a:lnTo>
                <a:lnTo>
                  <a:pt x="53" y="3"/>
                </a:lnTo>
                <a:lnTo>
                  <a:pt x="53" y="3"/>
                </a:lnTo>
              </a:path>
            </a:pathLst>
          </a:custGeom>
          <a:solidFill>
            <a:srgbClr val="99FF99"/>
          </a:solidFill>
          <a:ln w="142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PH" dirty="0"/>
          </a:p>
        </p:txBody>
      </p:sp>
      <p:sp>
        <p:nvSpPr>
          <p:cNvPr id="2145" name="Freeform 97"/>
          <p:cNvSpPr>
            <a:spLocks/>
          </p:cNvSpPr>
          <p:nvPr/>
        </p:nvSpPr>
        <p:spPr bwMode="auto">
          <a:xfrm>
            <a:off x="1849438" y="3954463"/>
            <a:ext cx="55562" cy="65087"/>
          </a:xfrm>
          <a:custGeom>
            <a:avLst/>
            <a:gdLst>
              <a:gd name="T0" fmla="*/ 55 w 119"/>
              <a:gd name="T1" fmla="*/ 30 h 135"/>
              <a:gd name="T2" fmla="*/ 54 w 119"/>
              <a:gd name="T3" fmla="*/ 40 h 135"/>
              <a:gd name="T4" fmla="*/ 38 w 119"/>
              <a:gd name="T5" fmla="*/ 54 h 135"/>
              <a:gd name="T6" fmla="*/ 24 w 119"/>
              <a:gd name="T7" fmla="*/ 66 h 135"/>
              <a:gd name="T8" fmla="*/ 24 w 119"/>
              <a:gd name="T9" fmla="*/ 71 h 135"/>
              <a:gd name="T10" fmla="*/ 13 w 119"/>
              <a:gd name="T11" fmla="*/ 79 h 135"/>
              <a:gd name="T12" fmla="*/ 6 w 119"/>
              <a:gd name="T13" fmla="*/ 82 h 135"/>
              <a:gd name="T14" fmla="*/ 5 w 119"/>
              <a:gd name="T15" fmla="*/ 88 h 135"/>
              <a:gd name="T16" fmla="*/ 4 w 119"/>
              <a:gd name="T17" fmla="*/ 90 h 135"/>
              <a:gd name="T18" fmla="*/ 0 w 119"/>
              <a:gd name="T19" fmla="*/ 96 h 135"/>
              <a:gd name="T20" fmla="*/ 0 w 119"/>
              <a:gd name="T21" fmla="*/ 118 h 135"/>
              <a:gd name="T22" fmla="*/ 4 w 119"/>
              <a:gd name="T23" fmla="*/ 128 h 135"/>
              <a:gd name="T24" fmla="*/ 10 w 119"/>
              <a:gd name="T25" fmla="*/ 128 h 135"/>
              <a:gd name="T26" fmla="*/ 10 w 119"/>
              <a:gd name="T27" fmla="*/ 131 h 135"/>
              <a:gd name="T28" fmla="*/ 24 w 119"/>
              <a:gd name="T29" fmla="*/ 135 h 135"/>
              <a:gd name="T30" fmla="*/ 40 w 119"/>
              <a:gd name="T31" fmla="*/ 131 h 135"/>
              <a:gd name="T32" fmla="*/ 66 w 119"/>
              <a:gd name="T33" fmla="*/ 122 h 135"/>
              <a:gd name="T34" fmla="*/ 46 w 119"/>
              <a:gd name="T35" fmla="*/ 131 h 135"/>
              <a:gd name="T36" fmla="*/ 66 w 119"/>
              <a:gd name="T37" fmla="*/ 118 h 135"/>
              <a:gd name="T38" fmla="*/ 74 w 119"/>
              <a:gd name="T39" fmla="*/ 115 h 135"/>
              <a:gd name="T40" fmla="*/ 82 w 119"/>
              <a:gd name="T41" fmla="*/ 96 h 135"/>
              <a:gd name="T42" fmla="*/ 85 w 119"/>
              <a:gd name="T43" fmla="*/ 93 h 135"/>
              <a:gd name="T44" fmla="*/ 93 w 119"/>
              <a:gd name="T45" fmla="*/ 87 h 135"/>
              <a:gd name="T46" fmla="*/ 90 w 119"/>
              <a:gd name="T47" fmla="*/ 88 h 135"/>
              <a:gd name="T48" fmla="*/ 93 w 119"/>
              <a:gd name="T49" fmla="*/ 82 h 135"/>
              <a:gd name="T50" fmla="*/ 103 w 119"/>
              <a:gd name="T51" fmla="*/ 65 h 135"/>
              <a:gd name="T52" fmla="*/ 111 w 119"/>
              <a:gd name="T53" fmla="*/ 62 h 135"/>
              <a:gd name="T54" fmla="*/ 117 w 119"/>
              <a:gd name="T55" fmla="*/ 37 h 135"/>
              <a:gd name="T56" fmla="*/ 119 w 119"/>
              <a:gd name="T57" fmla="*/ 16 h 135"/>
              <a:gd name="T58" fmla="*/ 115 w 119"/>
              <a:gd name="T59" fmla="*/ 12 h 135"/>
              <a:gd name="T60" fmla="*/ 109 w 119"/>
              <a:gd name="T61" fmla="*/ 3 h 135"/>
              <a:gd name="T62" fmla="*/ 93 w 119"/>
              <a:gd name="T63" fmla="*/ 0 h 135"/>
              <a:gd name="T64" fmla="*/ 62 w 119"/>
              <a:gd name="T65" fmla="*/ 0 h 135"/>
              <a:gd name="T66" fmla="*/ 62 w 119"/>
              <a:gd name="T67" fmla="*/ 5 h 135"/>
              <a:gd name="T68" fmla="*/ 62 w 119"/>
              <a:gd name="T69" fmla="*/ 12 h 135"/>
              <a:gd name="T70" fmla="*/ 55 w 119"/>
              <a:gd name="T71" fmla="*/ 30 h 135"/>
              <a:gd name="T72" fmla="*/ 55 w 119"/>
              <a:gd name="T73" fmla="*/ 3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119" h="135">
                <a:moveTo>
                  <a:pt x="55" y="30"/>
                </a:moveTo>
                <a:lnTo>
                  <a:pt x="54" y="40"/>
                </a:lnTo>
                <a:lnTo>
                  <a:pt x="38" y="54"/>
                </a:lnTo>
                <a:lnTo>
                  <a:pt x="24" y="66"/>
                </a:lnTo>
                <a:lnTo>
                  <a:pt x="24" y="71"/>
                </a:lnTo>
                <a:lnTo>
                  <a:pt x="13" y="79"/>
                </a:lnTo>
                <a:lnTo>
                  <a:pt x="6" y="82"/>
                </a:lnTo>
                <a:lnTo>
                  <a:pt x="5" y="88"/>
                </a:lnTo>
                <a:lnTo>
                  <a:pt x="4" y="90"/>
                </a:lnTo>
                <a:lnTo>
                  <a:pt x="0" y="96"/>
                </a:lnTo>
                <a:lnTo>
                  <a:pt x="0" y="118"/>
                </a:lnTo>
                <a:lnTo>
                  <a:pt x="4" y="128"/>
                </a:lnTo>
                <a:lnTo>
                  <a:pt x="10" y="128"/>
                </a:lnTo>
                <a:lnTo>
                  <a:pt x="10" y="131"/>
                </a:lnTo>
                <a:lnTo>
                  <a:pt x="24" y="135"/>
                </a:lnTo>
                <a:lnTo>
                  <a:pt x="40" y="131"/>
                </a:lnTo>
                <a:lnTo>
                  <a:pt x="66" y="122"/>
                </a:lnTo>
                <a:lnTo>
                  <a:pt x="46" y="131"/>
                </a:lnTo>
                <a:lnTo>
                  <a:pt x="66" y="118"/>
                </a:lnTo>
                <a:lnTo>
                  <a:pt x="74" y="115"/>
                </a:lnTo>
                <a:lnTo>
                  <a:pt x="82" y="96"/>
                </a:lnTo>
                <a:lnTo>
                  <a:pt x="85" y="93"/>
                </a:lnTo>
                <a:lnTo>
                  <a:pt x="93" y="87"/>
                </a:lnTo>
                <a:lnTo>
                  <a:pt x="90" y="88"/>
                </a:lnTo>
                <a:lnTo>
                  <a:pt x="93" y="82"/>
                </a:lnTo>
                <a:lnTo>
                  <a:pt x="103" y="65"/>
                </a:lnTo>
                <a:lnTo>
                  <a:pt x="111" y="62"/>
                </a:lnTo>
                <a:lnTo>
                  <a:pt x="117" y="37"/>
                </a:lnTo>
                <a:lnTo>
                  <a:pt x="119" y="16"/>
                </a:lnTo>
                <a:lnTo>
                  <a:pt x="115" y="12"/>
                </a:lnTo>
                <a:lnTo>
                  <a:pt x="109" y="3"/>
                </a:lnTo>
                <a:lnTo>
                  <a:pt x="93" y="0"/>
                </a:lnTo>
                <a:lnTo>
                  <a:pt x="62" y="0"/>
                </a:lnTo>
                <a:lnTo>
                  <a:pt x="62" y="5"/>
                </a:lnTo>
                <a:lnTo>
                  <a:pt x="62" y="12"/>
                </a:lnTo>
                <a:lnTo>
                  <a:pt x="55" y="30"/>
                </a:lnTo>
                <a:lnTo>
                  <a:pt x="55" y="30"/>
                </a:lnTo>
                <a:close/>
              </a:path>
            </a:pathLst>
          </a:custGeom>
          <a:solidFill>
            <a:srgbClr val="99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146" name="Freeform 98"/>
          <p:cNvSpPr>
            <a:spLocks/>
          </p:cNvSpPr>
          <p:nvPr/>
        </p:nvSpPr>
        <p:spPr bwMode="auto">
          <a:xfrm>
            <a:off x="1849438" y="3954463"/>
            <a:ext cx="55562" cy="65087"/>
          </a:xfrm>
          <a:custGeom>
            <a:avLst/>
            <a:gdLst>
              <a:gd name="T0" fmla="*/ 55 w 119"/>
              <a:gd name="T1" fmla="*/ 30 h 135"/>
              <a:gd name="T2" fmla="*/ 54 w 119"/>
              <a:gd name="T3" fmla="*/ 40 h 135"/>
              <a:gd name="T4" fmla="*/ 38 w 119"/>
              <a:gd name="T5" fmla="*/ 54 h 135"/>
              <a:gd name="T6" fmla="*/ 24 w 119"/>
              <a:gd name="T7" fmla="*/ 66 h 135"/>
              <a:gd name="T8" fmla="*/ 24 w 119"/>
              <a:gd name="T9" fmla="*/ 71 h 135"/>
              <a:gd name="T10" fmla="*/ 13 w 119"/>
              <a:gd name="T11" fmla="*/ 79 h 135"/>
              <a:gd name="T12" fmla="*/ 6 w 119"/>
              <a:gd name="T13" fmla="*/ 82 h 135"/>
              <a:gd name="T14" fmla="*/ 5 w 119"/>
              <a:gd name="T15" fmla="*/ 88 h 135"/>
              <a:gd name="T16" fmla="*/ 4 w 119"/>
              <a:gd name="T17" fmla="*/ 90 h 135"/>
              <a:gd name="T18" fmla="*/ 0 w 119"/>
              <a:gd name="T19" fmla="*/ 96 h 135"/>
              <a:gd name="T20" fmla="*/ 0 w 119"/>
              <a:gd name="T21" fmla="*/ 118 h 135"/>
              <a:gd name="T22" fmla="*/ 4 w 119"/>
              <a:gd name="T23" fmla="*/ 128 h 135"/>
              <a:gd name="T24" fmla="*/ 10 w 119"/>
              <a:gd name="T25" fmla="*/ 128 h 135"/>
              <a:gd name="T26" fmla="*/ 10 w 119"/>
              <a:gd name="T27" fmla="*/ 131 h 135"/>
              <a:gd name="T28" fmla="*/ 24 w 119"/>
              <a:gd name="T29" fmla="*/ 135 h 135"/>
              <a:gd name="T30" fmla="*/ 40 w 119"/>
              <a:gd name="T31" fmla="*/ 131 h 135"/>
              <a:gd name="T32" fmla="*/ 66 w 119"/>
              <a:gd name="T33" fmla="*/ 122 h 135"/>
              <a:gd name="T34" fmla="*/ 46 w 119"/>
              <a:gd name="T35" fmla="*/ 131 h 135"/>
              <a:gd name="T36" fmla="*/ 66 w 119"/>
              <a:gd name="T37" fmla="*/ 118 h 135"/>
              <a:gd name="T38" fmla="*/ 74 w 119"/>
              <a:gd name="T39" fmla="*/ 115 h 135"/>
              <a:gd name="T40" fmla="*/ 82 w 119"/>
              <a:gd name="T41" fmla="*/ 96 h 135"/>
              <a:gd name="T42" fmla="*/ 85 w 119"/>
              <a:gd name="T43" fmla="*/ 93 h 135"/>
              <a:gd name="T44" fmla="*/ 93 w 119"/>
              <a:gd name="T45" fmla="*/ 87 h 135"/>
              <a:gd name="T46" fmla="*/ 90 w 119"/>
              <a:gd name="T47" fmla="*/ 88 h 135"/>
              <a:gd name="T48" fmla="*/ 93 w 119"/>
              <a:gd name="T49" fmla="*/ 82 h 135"/>
              <a:gd name="T50" fmla="*/ 103 w 119"/>
              <a:gd name="T51" fmla="*/ 65 h 135"/>
              <a:gd name="T52" fmla="*/ 111 w 119"/>
              <a:gd name="T53" fmla="*/ 62 h 135"/>
              <a:gd name="T54" fmla="*/ 117 w 119"/>
              <a:gd name="T55" fmla="*/ 37 h 135"/>
              <a:gd name="T56" fmla="*/ 119 w 119"/>
              <a:gd name="T57" fmla="*/ 16 h 135"/>
              <a:gd name="T58" fmla="*/ 115 w 119"/>
              <a:gd name="T59" fmla="*/ 12 h 135"/>
              <a:gd name="T60" fmla="*/ 109 w 119"/>
              <a:gd name="T61" fmla="*/ 3 h 135"/>
              <a:gd name="T62" fmla="*/ 93 w 119"/>
              <a:gd name="T63" fmla="*/ 0 h 135"/>
              <a:gd name="T64" fmla="*/ 62 w 119"/>
              <a:gd name="T65" fmla="*/ 0 h 135"/>
              <a:gd name="T66" fmla="*/ 62 w 119"/>
              <a:gd name="T67" fmla="*/ 5 h 135"/>
              <a:gd name="T68" fmla="*/ 62 w 119"/>
              <a:gd name="T69" fmla="*/ 12 h 135"/>
              <a:gd name="T70" fmla="*/ 55 w 119"/>
              <a:gd name="T71" fmla="*/ 30 h 135"/>
              <a:gd name="T72" fmla="*/ 55 w 119"/>
              <a:gd name="T73" fmla="*/ 30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119" h="135">
                <a:moveTo>
                  <a:pt x="55" y="30"/>
                </a:moveTo>
                <a:lnTo>
                  <a:pt x="54" y="40"/>
                </a:lnTo>
                <a:lnTo>
                  <a:pt x="38" y="54"/>
                </a:lnTo>
                <a:lnTo>
                  <a:pt x="24" y="66"/>
                </a:lnTo>
                <a:lnTo>
                  <a:pt x="24" y="71"/>
                </a:lnTo>
                <a:lnTo>
                  <a:pt x="13" y="79"/>
                </a:lnTo>
                <a:lnTo>
                  <a:pt x="6" y="82"/>
                </a:lnTo>
                <a:lnTo>
                  <a:pt x="5" y="88"/>
                </a:lnTo>
                <a:lnTo>
                  <a:pt x="4" y="90"/>
                </a:lnTo>
                <a:lnTo>
                  <a:pt x="0" y="96"/>
                </a:lnTo>
                <a:lnTo>
                  <a:pt x="0" y="118"/>
                </a:lnTo>
                <a:lnTo>
                  <a:pt x="4" y="128"/>
                </a:lnTo>
                <a:lnTo>
                  <a:pt x="10" y="128"/>
                </a:lnTo>
                <a:lnTo>
                  <a:pt x="10" y="131"/>
                </a:lnTo>
                <a:lnTo>
                  <a:pt x="24" y="135"/>
                </a:lnTo>
                <a:lnTo>
                  <a:pt x="40" y="131"/>
                </a:lnTo>
                <a:lnTo>
                  <a:pt x="66" y="122"/>
                </a:lnTo>
                <a:lnTo>
                  <a:pt x="46" y="131"/>
                </a:lnTo>
                <a:lnTo>
                  <a:pt x="66" y="118"/>
                </a:lnTo>
                <a:lnTo>
                  <a:pt x="74" y="115"/>
                </a:lnTo>
                <a:lnTo>
                  <a:pt x="82" y="96"/>
                </a:lnTo>
                <a:lnTo>
                  <a:pt x="85" y="93"/>
                </a:lnTo>
                <a:lnTo>
                  <a:pt x="93" y="87"/>
                </a:lnTo>
                <a:lnTo>
                  <a:pt x="90" y="88"/>
                </a:lnTo>
                <a:lnTo>
                  <a:pt x="93" y="82"/>
                </a:lnTo>
                <a:lnTo>
                  <a:pt x="103" y="65"/>
                </a:lnTo>
                <a:lnTo>
                  <a:pt x="111" y="62"/>
                </a:lnTo>
                <a:lnTo>
                  <a:pt x="117" y="37"/>
                </a:lnTo>
                <a:lnTo>
                  <a:pt x="119" y="16"/>
                </a:lnTo>
                <a:lnTo>
                  <a:pt x="115" y="12"/>
                </a:lnTo>
                <a:lnTo>
                  <a:pt x="109" y="3"/>
                </a:lnTo>
                <a:lnTo>
                  <a:pt x="93" y="0"/>
                </a:lnTo>
                <a:lnTo>
                  <a:pt x="62" y="0"/>
                </a:lnTo>
                <a:lnTo>
                  <a:pt x="62" y="5"/>
                </a:lnTo>
                <a:lnTo>
                  <a:pt x="62" y="12"/>
                </a:lnTo>
                <a:lnTo>
                  <a:pt x="55" y="30"/>
                </a:lnTo>
                <a:lnTo>
                  <a:pt x="55" y="30"/>
                </a:lnTo>
              </a:path>
            </a:pathLst>
          </a:custGeom>
          <a:solidFill>
            <a:srgbClr val="99FF99"/>
          </a:solidFill>
          <a:ln w="142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PH" dirty="0"/>
          </a:p>
        </p:txBody>
      </p:sp>
      <p:sp>
        <p:nvSpPr>
          <p:cNvPr id="2147" name="Freeform 99"/>
          <p:cNvSpPr>
            <a:spLocks/>
          </p:cNvSpPr>
          <p:nvPr/>
        </p:nvSpPr>
        <p:spPr bwMode="auto">
          <a:xfrm>
            <a:off x="1725613" y="3859213"/>
            <a:ext cx="120650" cy="171450"/>
          </a:xfrm>
          <a:custGeom>
            <a:avLst/>
            <a:gdLst>
              <a:gd name="T0" fmla="*/ 164 w 259"/>
              <a:gd name="T1" fmla="*/ 72 h 357"/>
              <a:gd name="T2" fmla="*/ 153 w 259"/>
              <a:gd name="T3" fmla="*/ 103 h 357"/>
              <a:gd name="T4" fmla="*/ 149 w 259"/>
              <a:gd name="T5" fmla="*/ 103 h 357"/>
              <a:gd name="T6" fmla="*/ 137 w 259"/>
              <a:gd name="T7" fmla="*/ 146 h 357"/>
              <a:gd name="T8" fmla="*/ 124 w 259"/>
              <a:gd name="T9" fmla="*/ 194 h 357"/>
              <a:gd name="T10" fmla="*/ 120 w 259"/>
              <a:gd name="T11" fmla="*/ 216 h 357"/>
              <a:gd name="T12" fmla="*/ 105 w 259"/>
              <a:gd name="T13" fmla="*/ 265 h 357"/>
              <a:gd name="T14" fmla="*/ 100 w 259"/>
              <a:gd name="T15" fmla="*/ 265 h 357"/>
              <a:gd name="T16" fmla="*/ 100 w 259"/>
              <a:gd name="T17" fmla="*/ 266 h 357"/>
              <a:gd name="T18" fmla="*/ 92 w 259"/>
              <a:gd name="T19" fmla="*/ 271 h 357"/>
              <a:gd name="T20" fmla="*/ 88 w 259"/>
              <a:gd name="T21" fmla="*/ 271 h 357"/>
              <a:gd name="T22" fmla="*/ 88 w 259"/>
              <a:gd name="T23" fmla="*/ 272 h 357"/>
              <a:gd name="T24" fmla="*/ 56 w 259"/>
              <a:gd name="T25" fmla="*/ 274 h 357"/>
              <a:gd name="T26" fmla="*/ 24 w 259"/>
              <a:gd name="T27" fmla="*/ 266 h 357"/>
              <a:gd name="T28" fmla="*/ 14 w 259"/>
              <a:gd name="T29" fmla="*/ 287 h 357"/>
              <a:gd name="T30" fmla="*/ 4 w 259"/>
              <a:gd name="T31" fmla="*/ 293 h 357"/>
              <a:gd name="T32" fmla="*/ 10 w 259"/>
              <a:gd name="T33" fmla="*/ 291 h 357"/>
              <a:gd name="T34" fmla="*/ 4 w 259"/>
              <a:gd name="T35" fmla="*/ 297 h 357"/>
              <a:gd name="T36" fmla="*/ 0 w 259"/>
              <a:gd name="T37" fmla="*/ 300 h 357"/>
              <a:gd name="T38" fmla="*/ 0 w 259"/>
              <a:gd name="T39" fmla="*/ 309 h 357"/>
              <a:gd name="T40" fmla="*/ 2 w 259"/>
              <a:gd name="T41" fmla="*/ 325 h 357"/>
              <a:gd name="T42" fmla="*/ 27 w 259"/>
              <a:gd name="T43" fmla="*/ 328 h 357"/>
              <a:gd name="T44" fmla="*/ 34 w 259"/>
              <a:gd name="T45" fmla="*/ 335 h 357"/>
              <a:gd name="T46" fmla="*/ 85 w 259"/>
              <a:gd name="T47" fmla="*/ 350 h 357"/>
              <a:gd name="T48" fmla="*/ 131 w 259"/>
              <a:gd name="T49" fmla="*/ 351 h 357"/>
              <a:gd name="T50" fmla="*/ 140 w 259"/>
              <a:gd name="T51" fmla="*/ 354 h 357"/>
              <a:gd name="T52" fmla="*/ 178 w 259"/>
              <a:gd name="T53" fmla="*/ 357 h 357"/>
              <a:gd name="T54" fmla="*/ 201 w 259"/>
              <a:gd name="T55" fmla="*/ 351 h 357"/>
              <a:gd name="T56" fmla="*/ 210 w 259"/>
              <a:gd name="T57" fmla="*/ 341 h 357"/>
              <a:gd name="T58" fmla="*/ 218 w 259"/>
              <a:gd name="T59" fmla="*/ 332 h 357"/>
              <a:gd name="T60" fmla="*/ 225 w 259"/>
              <a:gd name="T61" fmla="*/ 316 h 357"/>
              <a:gd name="T62" fmla="*/ 228 w 259"/>
              <a:gd name="T63" fmla="*/ 296 h 357"/>
              <a:gd name="T64" fmla="*/ 229 w 259"/>
              <a:gd name="T65" fmla="*/ 266 h 357"/>
              <a:gd name="T66" fmla="*/ 229 w 259"/>
              <a:gd name="T67" fmla="*/ 205 h 357"/>
              <a:gd name="T68" fmla="*/ 229 w 259"/>
              <a:gd name="T69" fmla="*/ 166 h 357"/>
              <a:gd name="T70" fmla="*/ 228 w 259"/>
              <a:gd name="T71" fmla="*/ 166 h 357"/>
              <a:gd name="T72" fmla="*/ 231 w 259"/>
              <a:gd name="T73" fmla="*/ 133 h 357"/>
              <a:gd name="T74" fmla="*/ 243 w 259"/>
              <a:gd name="T75" fmla="*/ 106 h 357"/>
              <a:gd name="T76" fmla="*/ 255 w 259"/>
              <a:gd name="T77" fmla="*/ 64 h 357"/>
              <a:gd name="T78" fmla="*/ 259 w 259"/>
              <a:gd name="T79" fmla="*/ 61 h 357"/>
              <a:gd name="T80" fmla="*/ 259 w 259"/>
              <a:gd name="T81" fmla="*/ 50 h 357"/>
              <a:gd name="T82" fmla="*/ 258 w 259"/>
              <a:gd name="T83" fmla="*/ 24 h 357"/>
              <a:gd name="T84" fmla="*/ 242 w 259"/>
              <a:gd name="T85" fmla="*/ 6 h 357"/>
              <a:gd name="T86" fmla="*/ 221 w 259"/>
              <a:gd name="T87" fmla="*/ 0 h 357"/>
              <a:gd name="T88" fmla="*/ 205 w 259"/>
              <a:gd name="T89" fmla="*/ 15 h 357"/>
              <a:gd name="T90" fmla="*/ 205 w 259"/>
              <a:gd name="T91" fmla="*/ 18 h 357"/>
              <a:gd name="T92" fmla="*/ 200 w 259"/>
              <a:gd name="T93" fmla="*/ 22 h 357"/>
              <a:gd name="T94" fmla="*/ 197 w 259"/>
              <a:gd name="T95" fmla="*/ 24 h 357"/>
              <a:gd name="T96" fmla="*/ 193 w 259"/>
              <a:gd name="T97" fmla="*/ 27 h 357"/>
              <a:gd name="T98" fmla="*/ 186 w 259"/>
              <a:gd name="T99" fmla="*/ 36 h 357"/>
              <a:gd name="T100" fmla="*/ 164 w 259"/>
              <a:gd name="T101" fmla="*/ 72 h 357"/>
              <a:gd name="T102" fmla="*/ 164 w 259"/>
              <a:gd name="T103" fmla="*/ 72 h 3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259" h="357">
                <a:moveTo>
                  <a:pt x="164" y="72"/>
                </a:moveTo>
                <a:lnTo>
                  <a:pt x="153" y="103"/>
                </a:lnTo>
                <a:lnTo>
                  <a:pt x="149" y="103"/>
                </a:lnTo>
                <a:lnTo>
                  <a:pt x="137" y="146"/>
                </a:lnTo>
                <a:lnTo>
                  <a:pt x="124" y="194"/>
                </a:lnTo>
                <a:lnTo>
                  <a:pt x="120" y="216"/>
                </a:lnTo>
                <a:lnTo>
                  <a:pt x="105" y="265"/>
                </a:lnTo>
                <a:lnTo>
                  <a:pt x="100" y="265"/>
                </a:lnTo>
                <a:lnTo>
                  <a:pt x="100" y="266"/>
                </a:lnTo>
                <a:lnTo>
                  <a:pt x="92" y="271"/>
                </a:lnTo>
                <a:lnTo>
                  <a:pt x="88" y="271"/>
                </a:lnTo>
                <a:lnTo>
                  <a:pt x="88" y="272"/>
                </a:lnTo>
                <a:lnTo>
                  <a:pt x="56" y="274"/>
                </a:lnTo>
                <a:lnTo>
                  <a:pt x="24" y="266"/>
                </a:lnTo>
                <a:lnTo>
                  <a:pt x="14" y="287"/>
                </a:lnTo>
                <a:lnTo>
                  <a:pt x="4" y="293"/>
                </a:lnTo>
                <a:lnTo>
                  <a:pt x="10" y="291"/>
                </a:lnTo>
                <a:lnTo>
                  <a:pt x="4" y="297"/>
                </a:lnTo>
                <a:lnTo>
                  <a:pt x="0" y="300"/>
                </a:lnTo>
                <a:lnTo>
                  <a:pt x="0" y="309"/>
                </a:lnTo>
                <a:lnTo>
                  <a:pt x="2" y="325"/>
                </a:lnTo>
                <a:lnTo>
                  <a:pt x="27" y="328"/>
                </a:lnTo>
                <a:lnTo>
                  <a:pt x="34" y="335"/>
                </a:lnTo>
                <a:lnTo>
                  <a:pt x="85" y="350"/>
                </a:lnTo>
                <a:lnTo>
                  <a:pt x="131" y="351"/>
                </a:lnTo>
                <a:lnTo>
                  <a:pt x="140" y="354"/>
                </a:lnTo>
                <a:lnTo>
                  <a:pt x="178" y="357"/>
                </a:lnTo>
                <a:lnTo>
                  <a:pt x="201" y="351"/>
                </a:lnTo>
                <a:lnTo>
                  <a:pt x="210" y="341"/>
                </a:lnTo>
                <a:lnTo>
                  <a:pt x="218" y="332"/>
                </a:lnTo>
                <a:lnTo>
                  <a:pt x="225" y="316"/>
                </a:lnTo>
                <a:lnTo>
                  <a:pt x="228" y="296"/>
                </a:lnTo>
                <a:lnTo>
                  <a:pt x="229" y="266"/>
                </a:lnTo>
                <a:lnTo>
                  <a:pt x="229" y="205"/>
                </a:lnTo>
                <a:lnTo>
                  <a:pt x="229" y="166"/>
                </a:lnTo>
                <a:lnTo>
                  <a:pt x="228" y="166"/>
                </a:lnTo>
                <a:lnTo>
                  <a:pt x="231" y="133"/>
                </a:lnTo>
                <a:lnTo>
                  <a:pt x="243" y="106"/>
                </a:lnTo>
                <a:lnTo>
                  <a:pt x="255" y="64"/>
                </a:lnTo>
                <a:lnTo>
                  <a:pt x="259" y="61"/>
                </a:lnTo>
                <a:lnTo>
                  <a:pt x="259" y="50"/>
                </a:lnTo>
                <a:lnTo>
                  <a:pt x="258" y="24"/>
                </a:lnTo>
                <a:lnTo>
                  <a:pt x="242" y="6"/>
                </a:lnTo>
                <a:lnTo>
                  <a:pt x="221" y="0"/>
                </a:lnTo>
                <a:lnTo>
                  <a:pt x="205" y="15"/>
                </a:lnTo>
                <a:lnTo>
                  <a:pt x="205" y="18"/>
                </a:lnTo>
                <a:lnTo>
                  <a:pt x="200" y="22"/>
                </a:lnTo>
                <a:lnTo>
                  <a:pt x="197" y="24"/>
                </a:lnTo>
                <a:lnTo>
                  <a:pt x="193" y="27"/>
                </a:lnTo>
                <a:lnTo>
                  <a:pt x="186" y="36"/>
                </a:lnTo>
                <a:lnTo>
                  <a:pt x="164" y="72"/>
                </a:lnTo>
                <a:lnTo>
                  <a:pt x="164" y="72"/>
                </a:lnTo>
                <a:close/>
              </a:path>
            </a:pathLst>
          </a:custGeom>
          <a:solidFill>
            <a:srgbClr val="99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148" name="Freeform 100"/>
          <p:cNvSpPr>
            <a:spLocks/>
          </p:cNvSpPr>
          <p:nvPr/>
        </p:nvSpPr>
        <p:spPr bwMode="auto">
          <a:xfrm>
            <a:off x="1725613" y="3859213"/>
            <a:ext cx="120650" cy="171450"/>
          </a:xfrm>
          <a:custGeom>
            <a:avLst/>
            <a:gdLst>
              <a:gd name="T0" fmla="*/ 164 w 259"/>
              <a:gd name="T1" fmla="*/ 72 h 357"/>
              <a:gd name="T2" fmla="*/ 153 w 259"/>
              <a:gd name="T3" fmla="*/ 103 h 357"/>
              <a:gd name="T4" fmla="*/ 149 w 259"/>
              <a:gd name="T5" fmla="*/ 103 h 357"/>
              <a:gd name="T6" fmla="*/ 137 w 259"/>
              <a:gd name="T7" fmla="*/ 146 h 357"/>
              <a:gd name="T8" fmla="*/ 124 w 259"/>
              <a:gd name="T9" fmla="*/ 194 h 357"/>
              <a:gd name="T10" fmla="*/ 120 w 259"/>
              <a:gd name="T11" fmla="*/ 216 h 357"/>
              <a:gd name="T12" fmla="*/ 105 w 259"/>
              <a:gd name="T13" fmla="*/ 265 h 357"/>
              <a:gd name="T14" fmla="*/ 100 w 259"/>
              <a:gd name="T15" fmla="*/ 265 h 357"/>
              <a:gd name="T16" fmla="*/ 100 w 259"/>
              <a:gd name="T17" fmla="*/ 266 h 357"/>
              <a:gd name="T18" fmla="*/ 92 w 259"/>
              <a:gd name="T19" fmla="*/ 271 h 357"/>
              <a:gd name="T20" fmla="*/ 88 w 259"/>
              <a:gd name="T21" fmla="*/ 271 h 357"/>
              <a:gd name="T22" fmla="*/ 88 w 259"/>
              <a:gd name="T23" fmla="*/ 272 h 357"/>
              <a:gd name="T24" fmla="*/ 56 w 259"/>
              <a:gd name="T25" fmla="*/ 274 h 357"/>
              <a:gd name="T26" fmla="*/ 24 w 259"/>
              <a:gd name="T27" fmla="*/ 266 h 357"/>
              <a:gd name="T28" fmla="*/ 14 w 259"/>
              <a:gd name="T29" fmla="*/ 287 h 357"/>
              <a:gd name="T30" fmla="*/ 4 w 259"/>
              <a:gd name="T31" fmla="*/ 293 h 357"/>
              <a:gd name="T32" fmla="*/ 10 w 259"/>
              <a:gd name="T33" fmla="*/ 291 h 357"/>
              <a:gd name="T34" fmla="*/ 4 w 259"/>
              <a:gd name="T35" fmla="*/ 297 h 357"/>
              <a:gd name="T36" fmla="*/ 0 w 259"/>
              <a:gd name="T37" fmla="*/ 300 h 357"/>
              <a:gd name="T38" fmla="*/ 0 w 259"/>
              <a:gd name="T39" fmla="*/ 309 h 357"/>
              <a:gd name="T40" fmla="*/ 2 w 259"/>
              <a:gd name="T41" fmla="*/ 325 h 357"/>
              <a:gd name="T42" fmla="*/ 27 w 259"/>
              <a:gd name="T43" fmla="*/ 328 h 357"/>
              <a:gd name="T44" fmla="*/ 34 w 259"/>
              <a:gd name="T45" fmla="*/ 335 h 357"/>
              <a:gd name="T46" fmla="*/ 85 w 259"/>
              <a:gd name="T47" fmla="*/ 350 h 357"/>
              <a:gd name="T48" fmla="*/ 131 w 259"/>
              <a:gd name="T49" fmla="*/ 351 h 357"/>
              <a:gd name="T50" fmla="*/ 140 w 259"/>
              <a:gd name="T51" fmla="*/ 354 h 357"/>
              <a:gd name="T52" fmla="*/ 178 w 259"/>
              <a:gd name="T53" fmla="*/ 357 h 357"/>
              <a:gd name="T54" fmla="*/ 201 w 259"/>
              <a:gd name="T55" fmla="*/ 351 h 357"/>
              <a:gd name="T56" fmla="*/ 210 w 259"/>
              <a:gd name="T57" fmla="*/ 341 h 357"/>
              <a:gd name="T58" fmla="*/ 218 w 259"/>
              <a:gd name="T59" fmla="*/ 332 h 357"/>
              <a:gd name="T60" fmla="*/ 225 w 259"/>
              <a:gd name="T61" fmla="*/ 316 h 357"/>
              <a:gd name="T62" fmla="*/ 228 w 259"/>
              <a:gd name="T63" fmla="*/ 296 h 357"/>
              <a:gd name="T64" fmla="*/ 229 w 259"/>
              <a:gd name="T65" fmla="*/ 266 h 357"/>
              <a:gd name="T66" fmla="*/ 229 w 259"/>
              <a:gd name="T67" fmla="*/ 205 h 357"/>
              <a:gd name="T68" fmla="*/ 229 w 259"/>
              <a:gd name="T69" fmla="*/ 166 h 357"/>
              <a:gd name="T70" fmla="*/ 228 w 259"/>
              <a:gd name="T71" fmla="*/ 166 h 357"/>
              <a:gd name="T72" fmla="*/ 231 w 259"/>
              <a:gd name="T73" fmla="*/ 133 h 357"/>
              <a:gd name="T74" fmla="*/ 243 w 259"/>
              <a:gd name="T75" fmla="*/ 106 h 357"/>
              <a:gd name="T76" fmla="*/ 255 w 259"/>
              <a:gd name="T77" fmla="*/ 64 h 357"/>
              <a:gd name="T78" fmla="*/ 259 w 259"/>
              <a:gd name="T79" fmla="*/ 61 h 357"/>
              <a:gd name="T80" fmla="*/ 259 w 259"/>
              <a:gd name="T81" fmla="*/ 50 h 357"/>
              <a:gd name="T82" fmla="*/ 258 w 259"/>
              <a:gd name="T83" fmla="*/ 24 h 357"/>
              <a:gd name="T84" fmla="*/ 242 w 259"/>
              <a:gd name="T85" fmla="*/ 6 h 357"/>
              <a:gd name="T86" fmla="*/ 221 w 259"/>
              <a:gd name="T87" fmla="*/ 0 h 357"/>
              <a:gd name="T88" fmla="*/ 205 w 259"/>
              <a:gd name="T89" fmla="*/ 15 h 357"/>
              <a:gd name="T90" fmla="*/ 205 w 259"/>
              <a:gd name="T91" fmla="*/ 18 h 357"/>
              <a:gd name="T92" fmla="*/ 200 w 259"/>
              <a:gd name="T93" fmla="*/ 22 h 357"/>
              <a:gd name="T94" fmla="*/ 197 w 259"/>
              <a:gd name="T95" fmla="*/ 24 h 357"/>
              <a:gd name="T96" fmla="*/ 193 w 259"/>
              <a:gd name="T97" fmla="*/ 27 h 357"/>
              <a:gd name="T98" fmla="*/ 186 w 259"/>
              <a:gd name="T99" fmla="*/ 36 h 357"/>
              <a:gd name="T100" fmla="*/ 164 w 259"/>
              <a:gd name="T101" fmla="*/ 72 h 357"/>
              <a:gd name="T102" fmla="*/ 164 w 259"/>
              <a:gd name="T103" fmla="*/ 72 h 3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259" h="357">
                <a:moveTo>
                  <a:pt x="164" y="72"/>
                </a:moveTo>
                <a:lnTo>
                  <a:pt x="153" y="103"/>
                </a:lnTo>
                <a:lnTo>
                  <a:pt x="149" y="103"/>
                </a:lnTo>
                <a:lnTo>
                  <a:pt x="137" y="146"/>
                </a:lnTo>
                <a:lnTo>
                  <a:pt x="124" y="194"/>
                </a:lnTo>
                <a:lnTo>
                  <a:pt x="120" y="216"/>
                </a:lnTo>
                <a:lnTo>
                  <a:pt x="105" y="265"/>
                </a:lnTo>
                <a:lnTo>
                  <a:pt x="100" y="265"/>
                </a:lnTo>
                <a:lnTo>
                  <a:pt x="100" y="266"/>
                </a:lnTo>
                <a:lnTo>
                  <a:pt x="92" y="271"/>
                </a:lnTo>
                <a:lnTo>
                  <a:pt x="88" y="271"/>
                </a:lnTo>
                <a:lnTo>
                  <a:pt x="88" y="272"/>
                </a:lnTo>
                <a:lnTo>
                  <a:pt x="56" y="274"/>
                </a:lnTo>
                <a:lnTo>
                  <a:pt x="24" y="266"/>
                </a:lnTo>
                <a:lnTo>
                  <a:pt x="14" y="287"/>
                </a:lnTo>
                <a:lnTo>
                  <a:pt x="4" y="293"/>
                </a:lnTo>
                <a:lnTo>
                  <a:pt x="10" y="291"/>
                </a:lnTo>
                <a:lnTo>
                  <a:pt x="4" y="297"/>
                </a:lnTo>
                <a:lnTo>
                  <a:pt x="0" y="300"/>
                </a:lnTo>
                <a:lnTo>
                  <a:pt x="0" y="309"/>
                </a:lnTo>
                <a:lnTo>
                  <a:pt x="2" y="325"/>
                </a:lnTo>
                <a:lnTo>
                  <a:pt x="27" y="328"/>
                </a:lnTo>
                <a:lnTo>
                  <a:pt x="34" y="335"/>
                </a:lnTo>
                <a:lnTo>
                  <a:pt x="85" y="350"/>
                </a:lnTo>
                <a:lnTo>
                  <a:pt x="131" y="351"/>
                </a:lnTo>
                <a:lnTo>
                  <a:pt x="140" y="354"/>
                </a:lnTo>
                <a:lnTo>
                  <a:pt x="178" y="357"/>
                </a:lnTo>
                <a:lnTo>
                  <a:pt x="201" y="351"/>
                </a:lnTo>
                <a:lnTo>
                  <a:pt x="210" y="341"/>
                </a:lnTo>
                <a:lnTo>
                  <a:pt x="218" y="332"/>
                </a:lnTo>
                <a:lnTo>
                  <a:pt x="225" y="316"/>
                </a:lnTo>
                <a:lnTo>
                  <a:pt x="228" y="296"/>
                </a:lnTo>
                <a:lnTo>
                  <a:pt x="229" y="266"/>
                </a:lnTo>
                <a:lnTo>
                  <a:pt x="229" y="205"/>
                </a:lnTo>
                <a:lnTo>
                  <a:pt x="229" y="166"/>
                </a:lnTo>
                <a:lnTo>
                  <a:pt x="228" y="166"/>
                </a:lnTo>
                <a:lnTo>
                  <a:pt x="231" y="133"/>
                </a:lnTo>
                <a:lnTo>
                  <a:pt x="243" y="106"/>
                </a:lnTo>
                <a:lnTo>
                  <a:pt x="255" y="64"/>
                </a:lnTo>
                <a:lnTo>
                  <a:pt x="259" y="61"/>
                </a:lnTo>
                <a:lnTo>
                  <a:pt x="259" y="50"/>
                </a:lnTo>
                <a:lnTo>
                  <a:pt x="258" y="24"/>
                </a:lnTo>
                <a:lnTo>
                  <a:pt x="242" y="6"/>
                </a:lnTo>
                <a:lnTo>
                  <a:pt x="221" y="0"/>
                </a:lnTo>
                <a:lnTo>
                  <a:pt x="205" y="15"/>
                </a:lnTo>
                <a:lnTo>
                  <a:pt x="205" y="18"/>
                </a:lnTo>
                <a:lnTo>
                  <a:pt x="200" y="22"/>
                </a:lnTo>
                <a:lnTo>
                  <a:pt x="197" y="24"/>
                </a:lnTo>
                <a:lnTo>
                  <a:pt x="193" y="27"/>
                </a:lnTo>
                <a:lnTo>
                  <a:pt x="186" y="36"/>
                </a:lnTo>
                <a:lnTo>
                  <a:pt x="164" y="72"/>
                </a:lnTo>
                <a:lnTo>
                  <a:pt x="164" y="72"/>
                </a:lnTo>
              </a:path>
            </a:pathLst>
          </a:custGeom>
          <a:solidFill>
            <a:srgbClr val="99FF66"/>
          </a:solidFill>
          <a:ln w="142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PH" dirty="0"/>
          </a:p>
        </p:txBody>
      </p:sp>
      <p:sp>
        <p:nvSpPr>
          <p:cNvPr id="2149" name="Freeform 101"/>
          <p:cNvSpPr>
            <a:spLocks/>
          </p:cNvSpPr>
          <p:nvPr/>
        </p:nvSpPr>
        <p:spPr bwMode="auto">
          <a:xfrm>
            <a:off x="1671638" y="4079875"/>
            <a:ext cx="49212" cy="49213"/>
          </a:xfrm>
          <a:custGeom>
            <a:avLst/>
            <a:gdLst>
              <a:gd name="T0" fmla="*/ 49 w 105"/>
              <a:gd name="T1" fmla="*/ 9 h 103"/>
              <a:gd name="T2" fmla="*/ 48 w 105"/>
              <a:gd name="T3" fmla="*/ 15 h 103"/>
              <a:gd name="T4" fmla="*/ 45 w 105"/>
              <a:gd name="T5" fmla="*/ 16 h 103"/>
              <a:gd name="T6" fmla="*/ 44 w 105"/>
              <a:gd name="T7" fmla="*/ 16 h 103"/>
              <a:gd name="T8" fmla="*/ 41 w 105"/>
              <a:gd name="T9" fmla="*/ 18 h 103"/>
              <a:gd name="T10" fmla="*/ 41 w 105"/>
              <a:gd name="T11" fmla="*/ 24 h 103"/>
              <a:gd name="T12" fmla="*/ 28 w 105"/>
              <a:gd name="T13" fmla="*/ 34 h 103"/>
              <a:gd name="T14" fmla="*/ 9 w 105"/>
              <a:gd name="T15" fmla="*/ 44 h 103"/>
              <a:gd name="T16" fmla="*/ 9 w 105"/>
              <a:gd name="T17" fmla="*/ 49 h 103"/>
              <a:gd name="T18" fmla="*/ 7 w 105"/>
              <a:gd name="T19" fmla="*/ 52 h 103"/>
              <a:gd name="T20" fmla="*/ 4 w 105"/>
              <a:gd name="T21" fmla="*/ 52 h 103"/>
              <a:gd name="T22" fmla="*/ 0 w 105"/>
              <a:gd name="T23" fmla="*/ 74 h 103"/>
              <a:gd name="T24" fmla="*/ 4 w 105"/>
              <a:gd name="T25" fmla="*/ 94 h 103"/>
              <a:gd name="T26" fmla="*/ 7 w 105"/>
              <a:gd name="T27" fmla="*/ 94 h 103"/>
              <a:gd name="T28" fmla="*/ 9 w 105"/>
              <a:gd name="T29" fmla="*/ 101 h 103"/>
              <a:gd name="T30" fmla="*/ 33 w 105"/>
              <a:gd name="T31" fmla="*/ 103 h 103"/>
              <a:gd name="T32" fmla="*/ 46 w 105"/>
              <a:gd name="T33" fmla="*/ 100 h 103"/>
              <a:gd name="T34" fmla="*/ 52 w 105"/>
              <a:gd name="T35" fmla="*/ 93 h 103"/>
              <a:gd name="T36" fmla="*/ 65 w 105"/>
              <a:gd name="T37" fmla="*/ 74 h 103"/>
              <a:gd name="T38" fmla="*/ 73 w 105"/>
              <a:gd name="T39" fmla="*/ 74 h 103"/>
              <a:gd name="T40" fmla="*/ 81 w 105"/>
              <a:gd name="T41" fmla="*/ 71 h 103"/>
              <a:gd name="T42" fmla="*/ 85 w 105"/>
              <a:gd name="T43" fmla="*/ 68 h 103"/>
              <a:gd name="T44" fmla="*/ 97 w 105"/>
              <a:gd name="T45" fmla="*/ 53 h 103"/>
              <a:gd name="T46" fmla="*/ 105 w 105"/>
              <a:gd name="T47" fmla="*/ 34 h 103"/>
              <a:gd name="T48" fmla="*/ 101 w 105"/>
              <a:gd name="T49" fmla="*/ 16 h 103"/>
              <a:gd name="T50" fmla="*/ 69 w 105"/>
              <a:gd name="T51" fmla="*/ 0 h 103"/>
              <a:gd name="T52" fmla="*/ 49 w 105"/>
              <a:gd name="T53" fmla="*/ 9 h 103"/>
              <a:gd name="T54" fmla="*/ 49 w 105"/>
              <a:gd name="T55" fmla="*/ 9 h 1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105" h="103">
                <a:moveTo>
                  <a:pt x="49" y="9"/>
                </a:moveTo>
                <a:lnTo>
                  <a:pt x="48" y="15"/>
                </a:lnTo>
                <a:lnTo>
                  <a:pt x="45" y="16"/>
                </a:lnTo>
                <a:lnTo>
                  <a:pt x="44" y="16"/>
                </a:lnTo>
                <a:lnTo>
                  <a:pt x="41" y="18"/>
                </a:lnTo>
                <a:lnTo>
                  <a:pt x="41" y="24"/>
                </a:lnTo>
                <a:lnTo>
                  <a:pt x="28" y="34"/>
                </a:lnTo>
                <a:lnTo>
                  <a:pt x="9" y="44"/>
                </a:lnTo>
                <a:lnTo>
                  <a:pt x="9" y="49"/>
                </a:lnTo>
                <a:lnTo>
                  <a:pt x="7" y="52"/>
                </a:lnTo>
                <a:lnTo>
                  <a:pt x="4" y="52"/>
                </a:lnTo>
                <a:lnTo>
                  <a:pt x="0" y="74"/>
                </a:lnTo>
                <a:lnTo>
                  <a:pt x="4" y="94"/>
                </a:lnTo>
                <a:lnTo>
                  <a:pt x="7" y="94"/>
                </a:lnTo>
                <a:lnTo>
                  <a:pt x="9" y="101"/>
                </a:lnTo>
                <a:lnTo>
                  <a:pt x="33" y="103"/>
                </a:lnTo>
                <a:lnTo>
                  <a:pt x="46" y="100"/>
                </a:lnTo>
                <a:lnTo>
                  <a:pt x="52" y="93"/>
                </a:lnTo>
                <a:lnTo>
                  <a:pt x="65" y="74"/>
                </a:lnTo>
                <a:lnTo>
                  <a:pt x="73" y="74"/>
                </a:lnTo>
                <a:lnTo>
                  <a:pt x="81" y="71"/>
                </a:lnTo>
                <a:lnTo>
                  <a:pt x="85" y="68"/>
                </a:lnTo>
                <a:lnTo>
                  <a:pt x="97" y="53"/>
                </a:lnTo>
                <a:lnTo>
                  <a:pt x="105" y="34"/>
                </a:lnTo>
                <a:lnTo>
                  <a:pt x="101" y="16"/>
                </a:lnTo>
                <a:lnTo>
                  <a:pt x="69" y="0"/>
                </a:lnTo>
                <a:lnTo>
                  <a:pt x="49" y="9"/>
                </a:lnTo>
                <a:lnTo>
                  <a:pt x="49" y="9"/>
                </a:lnTo>
                <a:close/>
              </a:path>
            </a:pathLst>
          </a:custGeom>
          <a:solidFill>
            <a:srgbClr val="99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150" name="Freeform 102"/>
          <p:cNvSpPr>
            <a:spLocks/>
          </p:cNvSpPr>
          <p:nvPr/>
        </p:nvSpPr>
        <p:spPr bwMode="auto">
          <a:xfrm>
            <a:off x="1671638" y="4079875"/>
            <a:ext cx="49212" cy="49213"/>
          </a:xfrm>
          <a:custGeom>
            <a:avLst/>
            <a:gdLst>
              <a:gd name="T0" fmla="*/ 49 w 105"/>
              <a:gd name="T1" fmla="*/ 9 h 103"/>
              <a:gd name="T2" fmla="*/ 48 w 105"/>
              <a:gd name="T3" fmla="*/ 15 h 103"/>
              <a:gd name="T4" fmla="*/ 45 w 105"/>
              <a:gd name="T5" fmla="*/ 16 h 103"/>
              <a:gd name="T6" fmla="*/ 44 w 105"/>
              <a:gd name="T7" fmla="*/ 16 h 103"/>
              <a:gd name="T8" fmla="*/ 41 w 105"/>
              <a:gd name="T9" fmla="*/ 18 h 103"/>
              <a:gd name="T10" fmla="*/ 41 w 105"/>
              <a:gd name="T11" fmla="*/ 24 h 103"/>
              <a:gd name="T12" fmla="*/ 28 w 105"/>
              <a:gd name="T13" fmla="*/ 34 h 103"/>
              <a:gd name="T14" fmla="*/ 9 w 105"/>
              <a:gd name="T15" fmla="*/ 44 h 103"/>
              <a:gd name="T16" fmla="*/ 9 w 105"/>
              <a:gd name="T17" fmla="*/ 49 h 103"/>
              <a:gd name="T18" fmla="*/ 7 w 105"/>
              <a:gd name="T19" fmla="*/ 52 h 103"/>
              <a:gd name="T20" fmla="*/ 4 w 105"/>
              <a:gd name="T21" fmla="*/ 52 h 103"/>
              <a:gd name="T22" fmla="*/ 0 w 105"/>
              <a:gd name="T23" fmla="*/ 74 h 103"/>
              <a:gd name="T24" fmla="*/ 4 w 105"/>
              <a:gd name="T25" fmla="*/ 94 h 103"/>
              <a:gd name="T26" fmla="*/ 7 w 105"/>
              <a:gd name="T27" fmla="*/ 94 h 103"/>
              <a:gd name="T28" fmla="*/ 9 w 105"/>
              <a:gd name="T29" fmla="*/ 101 h 103"/>
              <a:gd name="T30" fmla="*/ 33 w 105"/>
              <a:gd name="T31" fmla="*/ 103 h 103"/>
              <a:gd name="T32" fmla="*/ 46 w 105"/>
              <a:gd name="T33" fmla="*/ 100 h 103"/>
              <a:gd name="T34" fmla="*/ 52 w 105"/>
              <a:gd name="T35" fmla="*/ 93 h 103"/>
              <a:gd name="T36" fmla="*/ 65 w 105"/>
              <a:gd name="T37" fmla="*/ 74 h 103"/>
              <a:gd name="T38" fmla="*/ 73 w 105"/>
              <a:gd name="T39" fmla="*/ 74 h 103"/>
              <a:gd name="T40" fmla="*/ 81 w 105"/>
              <a:gd name="T41" fmla="*/ 71 h 103"/>
              <a:gd name="T42" fmla="*/ 85 w 105"/>
              <a:gd name="T43" fmla="*/ 68 h 103"/>
              <a:gd name="T44" fmla="*/ 97 w 105"/>
              <a:gd name="T45" fmla="*/ 53 h 103"/>
              <a:gd name="T46" fmla="*/ 105 w 105"/>
              <a:gd name="T47" fmla="*/ 34 h 103"/>
              <a:gd name="T48" fmla="*/ 101 w 105"/>
              <a:gd name="T49" fmla="*/ 16 h 103"/>
              <a:gd name="T50" fmla="*/ 69 w 105"/>
              <a:gd name="T51" fmla="*/ 0 h 103"/>
              <a:gd name="T52" fmla="*/ 49 w 105"/>
              <a:gd name="T53" fmla="*/ 9 h 103"/>
              <a:gd name="T54" fmla="*/ 49 w 105"/>
              <a:gd name="T55" fmla="*/ 9 h 1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105" h="103">
                <a:moveTo>
                  <a:pt x="49" y="9"/>
                </a:moveTo>
                <a:lnTo>
                  <a:pt x="48" y="15"/>
                </a:lnTo>
                <a:lnTo>
                  <a:pt x="45" y="16"/>
                </a:lnTo>
                <a:lnTo>
                  <a:pt x="44" y="16"/>
                </a:lnTo>
                <a:lnTo>
                  <a:pt x="41" y="18"/>
                </a:lnTo>
                <a:lnTo>
                  <a:pt x="41" y="24"/>
                </a:lnTo>
                <a:lnTo>
                  <a:pt x="28" y="34"/>
                </a:lnTo>
                <a:lnTo>
                  <a:pt x="9" y="44"/>
                </a:lnTo>
                <a:lnTo>
                  <a:pt x="9" y="49"/>
                </a:lnTo>
                <a:lnTo>
                  <a:pt x="7" y="52"/>
                </a:lnTo>
                <a:lnTo>
                  <a:pt x="4" y="52"/>
                </a:lnTo>
                <a:lnTo>
                  <a:pt x="0" y="74"/>
                </a:lnTo>
                <a:lnTo>
                  <a:pt x="4" y="94"/>
                </a:lnTo>
                <a:lnTo>
                  <a:pt x="7" y="94"/>
                </a:lnTo>
                <a:lnTo>
                  <a:pt x="9" y="101"/>
                </a:lnTo>
                <a:lnTo>
                  <a:pt x="33" y="103"/>
                </a:lnTo>
                <a:lnTo>
                  <a:pt x="46" y="100"/>
                </a:lnTo>
                <a:lnTo>
                  <a:pt x="52" y="93"/>
                </a:lnTo>
                <a:lnTo>
                  <a:pt x="65" y="74"/>
                </a:lnTo>
                <a:lnTo>
                  <a:pt x="73" y="74"/>
                </a:lnTo>
                <a:lnTo>
                  <a:pt x="81" y="71"/>
                </a:lnTo>
                <a:lnTo>
                  <a:pt x="85" y="68"/>
                </a:lnTo>
                <a:lnTo>
                  <a:pt x="97" y="53"/>
                </a:lnTo>
                <a:lnTo>
                  <a:pt x="105" y="34"/>
                </a:lnTo>
                <a:lnTo>
                  <a:pt x="101" y="16"/>
                </a:lnTo>
                <a:lnTo>
                  <a:pt x="69" y="0"/>
                </a:lnTo>
                <a:lnTo>
                  <a:pt x="49" y="9"/>
                </a:lnTo>
                <a:lnTo>
                  <a:pt x="49" y="9"/>
                </a:lnTo>
              </a:path>
            </a:pathLst>
          </a:custGeom>
          <a:solidFill>
            <a:srgbClr val="99FF99"/>
          </a:solidFill>
          <a:ln w="142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PH" dirty="0"/>
          </a:p>
        </p:txBody>
      </p:sp>
      <p:sp>
        <p:nvSpPr>
          <p:cNvPr id="2151" name="Freeform 103"/>
          <p:cNvSpPr>
            <a:spLocks/>
          </p:cNvSpPr>
          <p:nvPr/>
        </p:nvSpPr>
        <p:spPr bwMode="auto">
          <a:xfrm>
            <a:off x="1639888" y="4157663"/>
            <a:ext cx="11112" cy="9525"/>
          </a:xfrm>
          <a:custGeom>
            <a:avLst/>
            <a:gdLst>
              <a:gd name="T0" fmla="*/ 14 w 27"/>
              <a:gd name="T1" fmla="*/ 0 h 19"/>
              <a:gd name="T2" fmla="*/ 27 w 27"/>
              <a:gd name="T3" fmla="*/ 10 h 19"/>
              <a:gd name="T4" fmla="*/ 23 w 27"/>
              <a:gd name="T5" fmla="*/ 17 h 19"/>
              <a:gd name="T6" fmla="*/ 14 w 27"/>
              <a:gd name="T7" fmla="*/ 19 h 19"/>
              <a:gd name="T8" fmla="*/ 5 w 27"/>
              <a:gd name="T9" fmla="*/ 17 h 19"/>
              <a:gd name="T10" fmla="*/ 0 w 27"/>
              <a:gd name="T11" fmla="*/ 10 h 19"/>
              <a:gd name="T12" fmla="*/ 14 w 27"/>
              <a:gd name="T13" fmla="*/ 0 h 19"/>
              <a:gd name="T14" fmla="*/ 14 w 27"/>
              <a:gd name="T15" fmla="*/ 0 h 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7" h="19">
                <a:moveTo>
                  <a:pt x="14" y="0"/>
                </a:moveTo>
                <a:lnTo>
                  <a:pt x="27" y="10"/>
                </a:lnTo>
                <a:lnTo>
                  <a:pt x="23" y="17"/>
                </a:lnTo>
                <a:lnTo>
                  <a:pt x="14" y="19"/>
                </a:lnTo>
                <a:lnTo>
                  <a:pt x="5" y="17"/>
                </a:lnTo>
                <a:lnTo>
                  <a:pt x="0" y="10"/>
                </a:lnTo>
                <a:lnTo>
                  <a:pt x="14" y="0"/>
                </a:lnTo>
                <a:lnTo>
                  <a:pt x="14" y="0"/>
                </a:lnTo>
                <a:close/>
              </a:path>
            </a:pathLst>
          </a:custGeom>
          <a:solidFill>
            <a:srgbClr val="99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152" name="Freeform 104"/>
          <p:cNvSpPr>
            <a:spLocks/>
          </p:cNvSpPr>
          <p:nvPr/>
        </p:nvSpPr>
        <p:spPr bwMode="auto">
          <a:xfrm>
            <a:off x="1639888" y="4157663"/>
            <a:ext cx="11112" cy="9525"/>
          </a:xfrm>
          <a:custGeom>
            <a:avLst/>
            <a:gdLst>
              <a:gd name="T0" fmla="*/ 14 w 27"/>
              <a:gd name="T1" fmla="*/ 0 h 19"/>
              <a:gd name="T2" fmla="*/ 27 w 27"/>
              <a:gd name="T3" fmla="*/ 10 h 19"/>
              <a:gd name="T4" fmla="*/ 23 w 27"/>
              <a:gd name="T5" fmla="*/ 17 h 19"/>
              <a:gd name="T6" fmla="*/ 14 w 27"/>
              <a:gd name="T7" fmla="*/ 19 h 19"/>
              <a:gd name="T8" fmla="*/ 5 w 27"/>
              <a:gd name="T9" fmla="*/ 17 h 19"/>
              <a:gd name="T10" fmla="*/ 0 w 27"/>
              <a:gd name="T11" fmla="*/ 10 h 19"/>
              <a:gd name="T12" fmla="*/ 14 w 27"/>
              <a:gd name="T13" fmla="*/ 0 h 19"/>
              <a:gd name="T14" fmla="*/ 14 w 27"/>
              <a:gd name="T15" fmla="*/ 0 h 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7" h="19">
                <a:moveTo>
                  <a:pt x="14" y="0"/>
                </a:moveTo>
                <a:lnTo>
                  <a:pt x="27" y="10"/>
                </a:lnTo>
                <a:lnTo>
                  <a:pt x="23" y="17"/>
                </a:lnTo>
                <a:lnTo>
                  <a:pt x="14" y="19"/>
                </a:lnTo>
                <a:lnTo>
                  <a:pt x="5" y="17"/>
                </a:lnTo>
                <a:lnTo>
                  <a:pt x="0" y="10"/>
                </a:lnTo>
                <a:lnTo>
                  <a:pt x="14" y="0"/>
                </a:lnTo>
                <a:lnTo>
                  <a:pt x="14" y="0"/>
                </a:lnTo>
              </a:path>
            </a:pathLst>
          </a:custGeom>
          <a:solidFill>
            <a:srgbClr val="99FF99"/>
          </a:solidFill>
          <a:ln w="142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PH" dirty="0"/>
          </a:p>
        </p:txBody>
      </p:sp>
      <p:sp>
        <p:nvSpPr>
          <p:cNvPr id="2153" name="Freeform 105"/>
          <p:cNvSpPr>
            <a:spLocks/>
          </p:cNvSpPr>
          <p:nvPr/>
        </p:nvSpPr>
        <p:spPr bwMode="auto">
          <a:xfrm>
            <a:off x="1725613" y="4111625"/>
            <a:ext cx="7937" cy="11113"/>
          </a:xfrm>
          <a:custGeom>
            <a:avLst/>
            <a:gdLst>
              <a:gd name="T0" fmla="*/ 8 w 14"/>
              <a:gd name="T1" fmla="*/ 0 h 22"/>
              <a:gd name="T2" fmla="*/ 14 w 14"/>
              <a:gd name="T3" fmla="*/ 10 h 22"/>
              <a:gd name="T4" fmla="*/ 8 w 14"/>
              <a:gd name="T5" fmla="*/ 22 h 22"/>
              <a:gd name="T6" fmla="*/ 0 w 14"/>
              <a:gd name="T7" fmla="*/ 10 h 22"/>
              <a:gd name="T8" fmla="*/ 8 w 14"/>
              <a:gd name="T9" fmla="*/ 0 h 22"/>
              <a:gd name="T10" fmla="*/ 8 w 14"/>
              <a:gd name="T11" fmla="*/ 0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4" h="22">
                <a:moveTo>
                  <a:pt x="8" y="0"/>
                </a:moveTo>
                <a:lnTo>
                  <a:pt x="14" y="10"/>
                </a:lnTo>
                <a:lnTo>
                  <a:pt x="8" y="22"/>
                </a:lnTo>
                <a:lnTo>
                  <a:pt x="0" y="10"/>
                </a:lnTo>
                <a:lnTo>
                  <a:pt x="8" y="0"/>
                </a:lnTo>
                <a:lnTo>
                  <a:pt x="8" y="0"/>
                </a:lnTo>
                <a:close/>
              </a:path>
            </a:pathLst>
          </a:custGeom>
          <a:solidFill>
            <a:srgbClr val="99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154" name="Freeform 106"/>
          <p:cNvSpPr>
            <a:spLocks/>
          </p:cNvSpPr>
          <p:nvPr/>
        </p:nvSpPr>
        <p:spPr bwMode="auto">
          <a:xfrm>
            <a:off x="1725613" y="4111625"/>
            <a:ext cx="7937" cy="11113"/>
          </a:xfrm>
          <a:custGeom>
            <a:avLst/>
            <a:gdLst>
              <a:gd name="T0" fmla="*/ 8 w 14"/>
              <a:gd name="T1" fmla="*/ 0 h 22"/>
              <a:gd name="T2" fmla="*/ 14 w 14"/>
              <a:gd name="T3" fmla="*/ 10 h 22"/>
              <a:gd name="T4" fmla="*/ 8 w 14"/>
              <a:gd name="T5" fmla="*/ 22 h 22"/>
              <a:gd name="T6" fmla="*/ 0 w 14"/>
              <a:gd name="T7" fmla="*/ 10 h 22"/>
              <a:gd name="T8" fmla="*/ 8 w 14"/>
              <a:gd name="T9" fmla="*/ 0 h 22"/>
              <a:gd name="T10" fmla="*/ 8 w 14"/>
              <a:gd name="T11" fmla="*/ 0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4" h="22">
                <a:moveTo>
                  <a:pt x="8" y="0"/>
                </a:moveTo>
                <a:lnTo>
                  <a:pt x="14" y="10"/>
                </a:lnTo>
                <a:lnTo>
                  <a:pt x="8" y="22"/>
                </a:lnTo>
                <a:lnTo>
                  <a:pt x="0" y="10"/>
                </a:lnTo>
                <a:lnTo>
                  <a:pt x="8" y="0"/>
                </a:lnTo>
                <a:lnTo>
                  <a:pt x="8" y="0"/>
                </a:lnTo>
              </a:path>
            </a:pathLst>
          </a:custGeom>
          <a:solidFill>
            <a:srgbClr val="99FF99"/>
          </a:solidFill>
          <a:ln w="142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PH" dirty="0"/>
          </a:p>
        </p:txBody>
      </p:sp>
      <p:sp>
        <p:nvSpPr>
          <p:cNvPr id="2155" name="Freeform 107"/>
          <p:cNvSpPr>
            <a:spLocks/>
          </p:cNvSpPr>
          <p:nvPr/>
        </p:nvSpPr>
        <p:spPr bwMode="auto">
          <a:xfrm>
            <a:off x="1755775" y="4164013"/>
            <a:ext cx="15875" cy="20637"/>
          </a:xfrm>
          <a:custGeom>
            <a:avLst/>
            <a:gdLst>
              <a:gd name="T0" fmla="*/ 15 w 33"/>
              <a:gd name="T1" fmla="*/ 0 h 40"/>
              <a:gd name="T2" fmla="*/ 3 w 33"/>
              <a:gd name="T3" fmla="*/ 6 h 40"/>
              <a:gd name="T4" fmla="*/ 0 w 33"/>
              <a:gd name="T5" fmla="*/ 19 h 40"/>
              <a:gd name="T6" fmla="*/ 3 w 33"/>
              <a:gd name="T7" fmla="*/ 34 h 40"/>
              <a:gd name="T8" fmla="*/ 15 w 33"/>
              <a:gd name="T9" fmla="*/ 40 h 40"/>
              <a:gd name="T10" fmla="*/ 27 w 33"/>
              <a:gd name="T11" fmla="*/ 34 h 40"/>
              <a:gd name="T12" fmla="*/ 33 w 33"/>
              <a:gd name="T13" fmla="*/ 19 h 40"/>
              <a:gd name="T14" fmla="*/ 27 w 33"/>
              <a:gd name="T15" fmla="*/ 6 h 40"/>
              <a:gd name="T16" fmla="*/ 15 w 33"/>
              <a:gd name="T17" fmla="*/ 0 h 40"/>
              <a:gd name="T18" fmla="*/ 15 w 33"/>
              <a:gd name="T19" fmla="*/ 0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33" h="40">
                <a:moveTo>
                  <a:pt x="15" y="0"/>
                </a:moveTo>
                <a:lnTo>
                  <a:pt x="3" y="6"/>
                </a:lnTo>
                <a:lnTo>
                  <a:pt x="0" y="19"/>
                </a:lnTo>
                <a:lnTo>
                  <a:pt x="3" y="34"/>
                </a:lnTo>
                <a:lnTo>
                  <a:pt x="15" y="40"/>
                </a:lnTo>
                <a:lnTo>
                  <a:pt x="27" y="34"/>
                </a:lnTo>
                <a:lnTo>
                  <a:pt x="33" y="19"/>
                </a:lnTo>
                <a:lnTo>
                  <a:pt x="27" y="6"/>
                </a:lnTo>
                <a:lnTo>
                  <a:pt x="15" y="0"/>
                </a:lnTo>
                <a:lnTo>
                  <a:pt x="15" y="0"/>
                </a:lnTo>
                <a:close/>
              </a:path>
            </a:pathLst>
          </a:custGeom>
          <a:solidFill>
            <a:srgbClr val="99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156" name="Freeform 108"/>
          <p:cNvSpPr>
            <a:spLocks/>
          </p:cNvSpPr>
          <p:nvPr/>
        </p:nvSpPr>
        <p:spPr bwMode="auto">
          <a:xfrm>
            <a:off x="1755775" y="4164013"/>
            <a:ext cx="15875" cy="20637"/>
          </a:xfrm>
          <a:custGeom>
            <a:avLst/>
            <a:gdLst>
              <a:gd name="T0" fmla="*/ 15 w 33"/>
              <a:gd name="T1" fmla="*/ 0 h 40"/>
              <a:gd name="T2" fmla="*/ 3 w 33"/>
              <a:gd name="T3" fmla="*/ 6 h 40"/>
              <a:gd name="T4" fmla="*/ 0 w 33"/>
              <a:gd name="T5" fmla="*/ 19 h 40"/>
              <a:gd name="T6" fmla="*/ 3 w 33"/>
              <a:gd name="T7" fmla="*/ 34 h 40"/>
              <a:gd name="T8" fmla="*/ 15 w 33"/>
              <a:gd name="T9" fmla="*/ 40 h 40"/>
              <a:gd name="T10" fmla="*/ 27 w 33"/>
              <a:gd name="T11" fmla="*/ 34 h 40"/>
              <a:gd name="T12" fmla="*/ 33 w 33"/>
              <a:gd name="T13" fmla="*/ 19 h 40"/>
              <a:gd name="T14" fmla="*/ 27 w 33"/>
              <a:gd name="T15" fmla="*/ 6 h 40"/>
              <a:gd name="T16" fmla="*/ 15 w 33"/>
              <a:gd name="T17" fmla="*/ 0 h 40"/>
              <a:gd name="T18" fmla="*/ 15 w 33"/>
              <a:gd name="T19" fmla="*/ 0 h 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33" h="40">
                <a:moveTo>
                  <a:pt x="15" y="0"/>
                </a:moveTo>
                <a:lnTo>
                  <a:pt x="3" y="6"/>
                </a:lnTo>
                <a:lnTo>
                  <a:pt x="0" y="19"/>
                </a:lnTo>
                <a:lnTo>
                  <a:pt x="3" y="34"/>
                </a:lnTo>
                <a:lnTo>
                  <a:pt x="15" y="40"/>
                </a:lnTo>
                <a:lnTo>
                  <a:pt x="27" y="34"/>
                </a:lnTo>
                <a:lnTo>
                  <a:pt x="33" y="19"/>
                </a:lnTo>
                <a:lnTo>
                  <a:pt x="27" y="6"/>
                </a:lnTo>
                <a:lnTo>
                  <a:pt x="15" y="0"/>
                </a:lnTo>
                <a:lnTo>
                  <a:pt x="15" y="0"/>
                </a:lnTo>
              </a:path>
            </a:pathLst>
          </a:custGeom>
          <a:solidFill>
            <a:srgbClr val="99FF99"/>
          </a:solidFill>
          <a:ln w="142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PH" dirty="0"/>
          </a:p>
        </p:txBody>
      </p:sp>
      <p:sp>
        <p:nvSpPr>
          <p:cNvPr id="2157" name="Freeform 109"/>
          <p:cNvSpPr>
            <a:spLocks/>
          </p:cNvSpPr>
          <p:nvPr/>
        </p:nvSpPr>
        <p:spPr bwMode="auto">
          <a:xfrm>
            <a:off x="1730375" y="4219575"/>
            <a:ext cx="15875" cy="4763"/>
          </a:xfrm>
          <a:custGeom>
            <a:avLst/>
            <a:gdLst>
              <a:gd name="T0" fmla="*/ 17 w 35"/>
              <a:gd name="T1" fmla="*/ 0 h 13"/>
              <a:gd name="T2" fmla="*/ 35 w 35"/>
              <a:gd name="T3" fmla="*/ 8 h 13"/>
              <a:gd name="T4" fmla="*/ 17 w 35"/>
              <a:gd name="T5" fmla="*/ 13 h 13"/>
              <a:gd name="T6" fmla="*/ 0 w 35"/>
              <a:gd name="T7" fmla="*/ 8 h 13"/>
              <a:gd name="T8" fmla="*/ 17 w 35"/>
              <a:gd name="T9" fmla="*/ 0 h 13"/>
              <a:gd name="T10" fmla="*/ 17 w 35"/>
              <a:gd name="T11" fmla="*/ 0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5" h="13">
                <a:moveTo>
                  <a:pt x="17" y="0"/>
                </a:moveTo>
                <a:lnTo>
                  <a:pt x="35" y="8"/>
                </a:lnTo>
                <a:lnTo>
                  <a:pt x="17" y="13"/>
                </a:lnTo>
                <a:lnTo>
                  <a:pt x="0" y="8"/>
                </a:lnTo>
                <a:lnTo>
                  <a:pt x="17" y="0"/>
                </a:lnTo>
                <a:lnTo>
                  <a:pt x="17" y="0"/>
                </a:lnTo>
                <a:close/>
              </a:path>
            </a:pathLst>
          </a:custGeom>
          <a:solidFill>
            <a:srgbClr val="99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158" name="Freeform 110"/>
          <p:cNvSpPr>
            <a:spLocks/>
          </p:cNvSpPr>
          <p:nvPr/>
        </p:nvSpPr>
        <p:spPr bwMode="auto">
          <a:xfrm>
            <a:off x="1730375" y="4219575"/>
            <a:ext cx="15875" cy="4763"/>
          </a:xfrm>
          <a:custGeom>
            <a:avLst/>
            <a:gdLst>
              <a:gd name="T0" fmla="*/ 17 w 35"/>
              <a:gd name="T1" fmla="*/ 0 h 13"/>
              <a:gd name="T2" fmla="*/ 35 w 35"/>
              <a:gd name="T3" fmla="*/ 8 h 13"/>
              <a:gd name="T4" fmla="*/ 17 w 35"/>
              <a:gd name="T5" fmla="*/ 13 h 13"/>
              <a:gd name="T6" fmla="*/ 0 w 35"/>
              <a:gd name="T7" fmla="*/ 8 h 13"/>
              <a:gd name="T8" fmla="*/ 17 w 35"/>
              <a:gd name="T9" fmla="*/ 0 h 13"/>
              <a:gd name="T10" fmla="*/ 17 w 35"/>
              <a:gd name="T11" fmla="*/ 0 h 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5" h="13">
                <a:moveTo>
                  <a:pt x="17" y="0"/>
                </a:moveTo>
                <a:lnTo>
                  <a:pt x="35" y="8"/>
                </a:lnTo>
                <a:lnTo>
                  <a:pt x="17" y="13"/>
                </a:lnTo>
                <a:lnTo>
                  <a:pt x="0" y="8"/>
                </a:lnTo>
                <a:lnTo>
                  <a:pt x="17" y="0"/>
                </a:lnTo>
                <a:lnTo>
                  <a:pt x="17" y="0"/>
                </a:lnTo>
              </a:path>
            </a:pathLst>
          </a:custGeom>
          <a:solidFill>
            <a:srgbClr val="99FF99"/>
          </a:solidFill>
          <a:ln w="142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PH" dirty="0"/>
          </a:p>
        </p:txBody>
      </p:sp>
      <p:sp>
        <p:nvSpPr>
          <p:cNvPr id="2159" name="Freeform 111"/>
          <p:cNvSpPr>
            <a:spLocks/>
          </p:cNvSpPr>
          <p:nvPr/>
        </p:nvSpPr>
        <p:spPr bwMode="auto">
          <a:xfrm>
            <a:off x="1778000" y="4121150"/>
            <a:ext cx="28575" cy="42863"/>
          </a:xfrm>
          <a:custGeom>
            <a:avLst/>
            <a:gdLst>
              <a:gd name="T0" fmla="*/ 20 w 64"/>
              <a:gd name="T1" fmla="*/ 6 h 88"/>
              <a:gd name="T2" fmla="*/ 7 w 64"/>
              <a:gd name="T3" fmla="*/ 27 h 88"/>
              <a:gd name="T4" fmla="*/ 0 w 64"/>
              <a:gd name="T5" fmla="*/ 38 h 88"/>
              <a:gd name="T6" fmla="*/ 2 w 64"/>
              <a:gd name="T7" fmla="*/ 55 h 88"/>
              <a:gd name="T8" fmla="*/ 8 w 64"/>
              <a:gd name="T9" fmla="*/ 62 h 88"/>
              <a:gd name="T10" fmla="*/ 20 w 64"/>
              <a:gd name="T11" fmla="*/ 72 h 88"/>
              <a:gd name="T12" fmla="*/ 27 w 64"/>
              <a:gd name="T13" fmla="*/ 81 h 88"/>
              <a:gd name="T14" fmla="*/ 31 w 64"/>
              <a:gd name="T15" fmla="*/ 87 h 88"/>
              <a:gd name="T16" fmla="*/ 39 w 64"/>
              <a:gd name="T17" fmla="*/ 88 h 88"/>
              <a:gd name="T18" fmla="*/ 49 w 64"/>
              <a:gd name="T19" fmla="*/ 80 h 88"/>
              <a:gd name="T20" fmla="*/ 52 w 64"/>
              <a:gd name="T21" fmla="*/ 71 h 88"/>
              <a:gd name="T22" fmla="*/ 59 w 64"/>
              <a:gd name="T23" fmla="*/ 65 h 88"/>
              <a:gd name="T24" fmla="*/ 63 w 64"/>
              <a:gd name="T25" fmla="*/ 44 h 88"/>
              <a:gd name="T26" fmla="*/ 64 w 64"/>
              <a:gd name="T27" fmla="*/ 2 h 88"/>
              <a:gd name="T28" fmla="*/ 43 w 64"/>
              <a:gd name="T29" fmla="*/ 2 h 88"/>
              <a:gd name="T30" fmla="*/ 40 w 64"/>
              <a:gd name="T31" fmla="*/ 0 h 88"/>
              <a:gd name="T32" fmla="*/ 20 w 64"/>
              <a:gd name="T33" fmla="*/ 6 h 88"/>
              <a:gd name="T34" fmla="*/ 20 w 64"/>
              <a:gd name="T35" fmla="*/ 6 h 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64" h="88">
                <a:moveTo>
                  <a:pt x="20" y="6"/>
                </a:moveTo>
                <a:lnTo>
                  <a:pt x="7" y="27"/>
                </a:lnTo>
                <a:lnTo>
                  <a:pt x="0" y="38"/>
                </a:lnTo>
                <a:lnTo>
                  <a:pt x="2" y="55"/>
                </a:lnTo>
                <a:lnTo>
                  <a:pt x="8" y="62"/>
                </a:lnTo>
                <a:lnTo>
                  <a:pt x="20" y="72"/>
                </a:lnTo>
                <a:lnTo>
                  <a:pt x="27" y="81"/>
                </a:lnTo>
                <a:lnTo>
                  <a:pt x="31" y="87"/>
                </a:lnTo>
                <a:lnTo>
                  <a:pt x="39" y="88"/>
                </a:lnTo>
                <a:lnTo>
                  <a:pt x="49" y="80"/>
                </a:lnTo>
                <a:lnTo>
                  <a:pt x="52" y="71"/>
                </a:lnTo>
                <a:lnTo>
                  <a:pt x="59" y="65"/>
                </a:lnTo>
                <a:lnTo>
                  <a:pt x="63" y="44"/>
                </a:lnTo>
                <a:lnTo>
                  <a:pt x="64" y="2"/>
                </a:lnTo>
                <a:lnTo>
                  <a:pt x="43" y="2"/>
                </a:lnTo>
                <a:lnTo>
                  <a:pt x="40" y="0"/>
                </a:lnTo>
                <a:lnTo>
                  <a:pt x="20" y="6"/>
                </a:lnTo>
                <a:lnTo>
                  <a:pt x="20" y="6"/>
                </a:lnTo>
                <a:close/>
              </a:path>
            </a:pathLst>
          </a:custGeom>
          <a:solidFill>
            <a:srgbClr val="99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160" name="Freeform 112"/>
          <p:cNvSpPr>
            <a:spLocks/>
          </p:cNvSpPr>
          <p:nvPr/>
        </p:nvSpPr>
        <p:spPr bwMode="auto">
          <a:xfrm>
            <a:off x="1778000" y="4121150"/>
            <a:ext cx="28575" cy="42863"/>
          </a:xfrm>
          <a:custGeom>
            <a:avLst/>
            <a:gdLst>
              <a:gd name="T0" fmla="*/ 20 w 64"/>
              <a:gd name="T1" fmla="*/ 6 h 88"/>
              <a:gd name="T2" fmla="*/ 7 w 64"/>
              <a:gd name="T3" fmla="*/ 27 h 88"/>
              <a:gd name="T4" fmla="*/ 0 w 64"/>
              <a:gd name="T5" fmla="*/ 38 h 88"/>
              <a:gd name="T6" fmla="*/ 2 w 64"/>
              <a:gd name="T7" fmla="*/ 55 h 88"/>
              <a:gd name="T8" fmla="*/ 8 w 64"/>
              <a:gd name="T9" fmla="*/ 62 h 88"/>
              <a:gd name="T10" fmla="*/ 20 w 64"/>
              <a:gd name="T11" fmla="*/ 72 h 88"/>
              <a:gd name="T12" fmla="*/ 27 w 64"/>
              <a:gd name="T13" fmla="*/ 81 h 88"/>
              <a:gd name="T14" fmla="*/ 31 w 64"/>
              <a:gd name="T15" fmla="*/ 87 h 88"/>
              <a:gd name="T16" fmla="*/ 39 w 64"/>
              <a:gd name="T17" fmla="*/ 88 h 88"/>
              <a:gd name="T18" fmla="*/ 49 w 64"/>
              <a:gd name="T19" fmla="*/ 80 h 88"/>
              <a:gd name="T20" fmla="*/ 52 w 64"/>
              <a:gd name="T21" fmla="*/ 71 h 88"/>
              <a:gd name="T22" fmla="*/ 59 w 64"/>
              <a:gd name="T23" fmla="*/ 65 h 88"/>
              <a:gd name="T24" fmla="*/ 63 w 64"/>
              <a:gd name="T25" fmla="*/ 44 h 88"/>
              <a:gd name="T26" fmla="*/ 64 w 64"/>
              <a:gd name="T27" fmla="*/ 2 h 88"/>
              <a:gd name="T28" fmla="*/ 43 w 64"/>
              <a:gd name="T29" fmla="*/ 2 h 88"/>
              <a:gd name="T30" fmla="*/ 40 w 64"/>
              <a:gd name="T31" fmla="*/ 0 h 88"/>
              <a:gd name="T32" fmla="*/ 20 w 64"/>
              <a:gd name="T33" fmla="*/ 6 h 88"/>
              <a:gd name="T34" fmla="*/ 20 w 64"/>
              <a:gd name="T35" fmla="*/ 6 h 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64" h="88">
                <a:moveTo>
                  <a:pt x="20" y="6"/>
                </a:moveTo>
                <a:lnTo>
                  <a:pt x="7" y="27"/>
                </a:lnTo>
                <a:lnTo>
                  <a:pt x="0" y="38"/>
                </a:lnTo>
                <a:lnTo>
                  <a:pt x="2" y="55"/>
                </a:lnTo>
                <a:lnTo>
                  <a:pt x="8" y="62"/>
                </a:lnTo>
                <a:lnTo>
                  <a:pt x="20" y="72"/>
                </a:lnTo>
                <a:lnTo>
                  <a:pt x="27" y="81"/>
                </a:lnTo>
                <a:lnTo>
                  <a:pt x="31" y="87"/>
                </a:lnTo>
                <a:lnTo>
                  <a:pt x="39" y="88"/>
                </a:lnTo>
                <a:lnTo>
                  <a:pt x="49" y="80"/>
                </a:lnTo>
                <a:lnTo>
                  <a:pt x="52" y="71"/>
                </a:lnTo>
                <a:lnTo>
                  <a:pt x="59" y="65"/>
                </a:lnTo>
                <a:lnTo>
                  <a:pt x="63" y="44"/>
                </a:lnTo>
                <a:lnTo>
                  <a:pt x="64" y="2"/>
                </a:lnTo>
                <a:lnTo>
                  <a:pt x="43" y="2"/>
                </a:lnTo>
                <a:lnTo>
                  <a:pt x="40" y="0"/>
                </a:lnTo>
                <a:lnTo>
                  <a:pt x="20" y="6"/>
                </a:lnTo>
                <a:lnTo>
                  <a:pt x="20" y="6"/>
                </a:lnTo>
              </a:path>
            </a:pathLst>
          </a:custGeom>
          <a:solidFill>
            <a:srgbClr val="99FF99"/>
          </a:solidFill>
          <a:ln w="142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PH" dirty="0"/>
          </a:p>
        </p:txBody>
      </p:sp>
      <p:sp>
        <p:nvSpPr>
          <p:cNvPr id="2161" name="Freeform 113"/>
          <p:cNvSpPr>
            <a:spLocks/>
          </p:cNvSpPr>
          <p:nvPr/>
        </p:nvSpPr>
        <p:spPr bwMode="auto">
          <a:xfrm>
            <a:off x="1997075" y="4443413"/>
            <a:ext cx="17463" cy="12700"/>
          </a:xfrm>
          <a:custGeom>
            <a:avLst/>
            <a:gdLst>
              <a:gd name="T0" fmla="*/ 18 w 37"/>
              <a:gd name="T1" fmla="*/ 0 h 28"/>
              <a:gd name="T2" fmla="*/ 5 w 37"/>
              <a:gd name="T3" fmla="*/ 4 h 28"/>
              <a:gd name="T4" fmla="*/ 0 w 37"/>
              <a:gd name="T5" fmla="*/ 15 h 28"/>
              <a:gd name="T6" fmla="*/ 5 w 37"/>
              <a:gd name="T7" fmla="*/ 24 h 28"/>
              <a:gd name="T8" fmla="*/ 18 w 37"/>
              <a:gd name="T9" fmla="*/ 28 h 28"/>
              <a:gd name="T10" fmla="*/ 32 w 37"/>
              <a:gd name="T11" fmla="*/ 24 h 28"/>
              <a:gd name="T12" fmla="*/ 37 w 37"/>
              <a:gd name="T13" fmla="*/ 15 h 28"/>
              <a:gd name="T14" fmla="*/ 18 w 37"/>
              <a:gd name="T15" fmla="*/ 0 h 28"/>
              <a:gd name="T16" fmla="*/ 18 w 37"/>
              <a:gd name="T17" fmla="*/ 0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7" h="28">
                <a:moveTo>
                  <a:pt x="18" y="0"/>
                </a:moveTo>
                <a:lnTo>
                  <a:pt x="5" y="4"/>
                </a:lnTo>
                <a:lnTo>
                  <a:pt x="0" y="15"/>
                </a:lnTo>
                <a:lnTo>
                  <a:pt x="5" y="24"/>
                </a:lnTo>
                <a:lnTo>
                  <a:pt x="18" y="28"/>
                </a:lnTo>
                <a:lnTo>
                  <a:pt x="32" y="24"/>
                </a:lnTo>
                <a:lnTo>
                  <a:pt x="37" y="15"/>
                </a:lnTo>
                <a:lnTo>
                  <a:pt x="18" y="0"/>
                </a:lnTo>
                <a:lnTo>
                  <a:pt x="18" y="0"/>
                </a:lnTo>
                <a:close/>
              </a:path>
            </a:pathLst>
          </a:custGeom>
          <a:solidFill>
            <a:srgbClr val="99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162" name="Freeform 114"/>
          <p:cNvSpPr>
            <a:spLocks/>
          </p:cNvSpPr>
          <p:nvPr/>
        </p:nvSpPr>
        <p:spPr bwMode="auto">
          <a:xfrm>
            <a:off x="1997075" y="4443413"/>
            <a:ext cx="17463" cy="12700"/>
          </a:xfrm>
          <a:custGeom>
            <a:avLst/>
            <a:gdLst>
              <a:gd name="T0" fmla="*/ 18 w 37"/>
              <a:gd name="T1" fmla="*/ 0 h 28"/>
              <a:gd name="T2" fmla="*/ 5 w 37"/>
              <a:gd name="T3" fmla="*/ 4 h 28"/>
              <a:gd name="T4" fmla="*/ 0 w 37"/>
              <a:gd name="T5" fmla="*/ 15 h 28"/>
              <a:gd name="T6" fmla="*/ 5 w 37"/>
              <a:gd name="T7" fmla="*/ 24 h 28"/>
              <a:gd name="T8" fmla="*/ 18 w 37"/>
              <a:gd name="T9" fmla="*/ 28 h 28"/>
              <a:gd name="T10" fmla="*/ 32 w 37"/>
              <a:gd name="T11" fmla="*/ 24 h 28"/>
              <a:gd name="T12" fmla="*/ 37 w 37"/>
              <a:gd name="T13" fmla="*/ 15 h 28"/>
              <a:gd name="T14" fmla="*/ 18 w 37"/>
              <a:gd name="T15" fmla="*/ 0 h 28"/>
              <a:gd name="T16" fmla="*/ 18 w 37"/>
              <a:gd name="T17" fmla="*/ 0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7" h="28">
                <a:moveTo>
                  <a:pt x="18" y="0"/>
                </a:moveTo>
                <a:lnTo>
                  <a:pt x="5" y="4"/>
                </a:lnTo>
                <a:lnTo>
                  <a:pt x="0" y="15"/>
                </a:lnTo>
                <a:lnTo>
                  <a:pt x="5" y="24"/>
                </a:lnTo>
                <a:lnTo>
                  <a:pt x="18" y="28"/>
                </a:lnTo>
                <a:lnTo>
                  <a:pt x="32" y="24"/>
                </a:lnTo>
                <a:lnTo>
                  <a:pt x="37" y="15"/>
                </a:lnTo>
                <a:lnTo>
                  <a:pt x="18" y="0"/>
                </a:lnTo>
                <a:lnTo>
                  <a:pt x="18" y="0"/>
                </a:lnTo>
              </a:path>
            </a:pathLst>
          </a:custGeom>
          <a:solidFill>
            <a:srgbClr val="99FF99"/>
          </a:solidFill>
          <a:ln w="142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PH" dirty="0"/>
          </a:p>
        </p:txBody>
      </p:sp>
      <p:sp>
        <p:nvSpPr>
          <p:cNvPr id="2163" name="Freeform 115"/>
          <p:cNvSpPr>
            <a:spLocks/>
          </p:cNvSpPr>
          <p:nvPr/>
        </p:nvSpPr>
        <p:spPr bwMode="auto">
          <a:xfrm>
            <a:off x="1997075" y="4521200"/>
            <a:ext cx="147638" cy="109538"/>
          </a:xfrm>
          <a:custGeom>
            <a:avLst/>
            <a:gdLst>
              <a:gd name="T0" fmla="*/ 271 w 317"/>
              <a:gd name="T1" fmla="*/ 0 h 225"/>
              <a:gd name="T2" fmla="*/ 238 w 317"/>
              <a:gd name="T3" fmla="*/ 10 h 225"/>
              <a:gd name="T4" fmla="*/ 208 w 317"/>
              <a:gd name="T5" fmla="*/ 31 h 225"/>
              <a:gd name="T6" fmla="*/ 208 w 317"/>
              <a:gd name="T7" fmla="*/ 34 h 225"/>
              <a:gd name="T8" fmla="*/ 201 w 317"/>
              <a:gd name="T9" fmla="*/ 41 h 225"/>
              <a:gd name="T10" fmla="*/ 195 w 317"/>
              <a:gd name="T11" fmla="*/ 60 h 225"/>
              <a:gd name="T12" fmla="*/ 189 w 317"/>
              <a:gd name="T13" fmla="*/ 93 h 225"/>
              <a:gd name="T14" fmla="*/ 179 w 317"/>
              <a:gd name="T15" fmla="*/ 104 h 225"/>
              <a:gd name="T16" fmla="*/ 166 w 317"/>
              <a:gd name="T17" fmla="*/ 113 h 225"/>
              <a:gd name="T18" fmla="*/ 159 w 317"/>
              <a:gd name="T19" fmla="*/ 116 h 225"/>
              <a:gd name="T20" fmla="*/ 159 w 317"/>
              <a:gd name="T21" fmla="*/ 119 h 225"/>
              <a:gd name="T22" fmla="*/ 97 w 317"/>
              <a:gd name="T23" fmla="*/ 128 h 225"/>
              <a:gd name="T24" fmla="*/ 70 w 317"/>
              <a:gd name="T25" fmla="*/ 128 h 225"/>
              <a:gd name="T26" fmla="*/ 45 w 317"/>
              <a:gd name="T27" fmla="*/ 131 h 225"/>
              <a:gd name="T28" fmla="*/ 39 w 317"/>
              <a:gd name="T29" fmla="*/ 131 h 225"/>
              <a:gd name="T30" fmla="*/ 24 w 317"/>
              <a:gd name="T31" fmla="*/ 148 h 225"/>
              <a:gd name="T32" fmla="*/ 4 w 317"/>
              <a:gd name="T33" fmla="*/ 165 h 225"/>
              <a:gd name="T34" fmla="*/ 0 w 317"/>
              <a:gd name="T35" fmla="*/ 187 h 225"/>
              <a:gd name="T36" fmla="*/ 0 w 317"/>
              <a:gd name="T37" fmla="*/ 213 h 225"/>
              <a:gd name="T38" fmla="*/ 23 w 317"/>
              <a:gd name="T39" fmla="*/ 222 h 225"/>
              <a:gd name="T40" fmla="*/ 102 w 317"/>
              <a:gd name="T41" fmla="*/ 210 h 225"/>
              <a:gd name="T42" fmla="*/ 104 w 317"/>
              <a:gd name="T43" fmla="*/ 216 h 225"/>
              <a:gd name="T44" fmla="*/ 125 w 317"/>
              <a:gd name="T45" fmla="*/ 220 h 225"/>
              <a:gd name="T46" fmla="*/ 125 w 317"/>
              <a:gd name="T47" fmla="*/ 222 h 225"/>
              <a:gd name="T48" fmla="*/ 147 w 317"/>
              <a:gd name="T49" fmla="*/ 225 h 225"/>
              <a:gd name="T50" fmla="*/ 169 w 317"/>
              <a:gd name="T51" fmla="*/ 220 h 225"/>
              <a:gd name="T52" fmla="*/ 169 w 317"/>
              <a:gd name="T53" fmla="*/ 216 h 225"/>
              <a:gd name="T54" fmla="*/ 182 w 317"/>
              <a:gd name="T55" fmla="*/ 210 h 225"/>
              <a:gd name="T56" fmla="*/ 191 w 317"/>
              <a:gd name="T57" fmla="*/ 200 h 225"/>
              <a:gd name="T58" fmla="*/ 203 w 317"/>
              <a:gd name="T59" fmla="*/ 185 h 225"/>
              <a:gd name="T60" fmla="*/ 212 w 317"/>
              <a:gd name="T61" fmla="*/ 176 h 225"/>
              <a:gd name="T62" fmla="*/ 219 w 317"/>
              <a:gd name="T63" fmla="*/ 169 h 225"/>
              <a:gd name="T64" fmla="*/ 227 w 317"/>
              <a:gd name="T65" fmla="*/ 168 h 225"/>
              <a:gd name="T66" fmla="*/ 243 w 317"/>
              <a:gd name="T67" fmla="*/ 166 h 225"/>
              <a:gd name="T68" fmla="*/ 270 w 317"/>
              <a:gd name="T69" fmla="*/ 148 h 225"/>
              <a:gd name="T70" fmla="*/ 272 w 317"/>
              <a:gd name="T71" fmla="*/ 143 h 225"/>
              <a:gd name="T72" fmla="*/ 285 w 317"/>
              <a:gd name="T73" fmla="*/ 128 h 225"/>
              <a:gd name="T74" fmla="*/ 292 w 317"/>
              <a:gd name="T75" fmla="*/ 122 h 225"/>
              <a:gd name="T76" fmla="*/ 300 w 317"/>
              <a:gd name="T77" fmla="*/ 103 h 225"/>
              <a:gd name="T78" fmla="*/ 312 w 317"/>
              <a:gd name="T79" fmla="*/ 88 h 225"/>
              <a:gd name="T80" fmla="*/ 317 w 317"/>
              <a:gd name="T81" fmla="*/ 66 h 225"/>
              <a:gd name="T82" fmla="*/ 316 w 317"/>
              <a:gd name="T83" fmla="*/ 31 h 225"/>
              <a:gd name="T84" fmla="*/ 308 w 317"/>
              <a:gd name="T85" fmla="*/ 24 h 225"/>
              <a:gd name="T86" fmla="*/ 307 w 317"/>
              <a:gd name="T87" fmla="*/ 24 h 225"/>
              <a:gd name="T88" fmla="*/ 304 w 317"/>
              <a:gd name="T89" fmla="*/ 18 h 225"/>
              <a:gd name="T90" fmla="*/ 301 w 317"/>
              <a:gd name="T91" fmla="*/ 16 h 225"/>
              <a:gd name="T92" fmla="*/ 296 w 317"/>
              <a:gd name="T93" fmla="*/ 7 h 225"/>
              <a:gd name="T94" fmla="*/ 271 w 317"/>
              <a:gd name="T95" fmla="*/ 0 h 225"/>
              <a:gd name="T96" fmla="*/ 271 w 317"/>
              <a:gd name="T97" fmla="*/ 0 h 2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317" h="225">
                <a:moveTo>
                  <a:pt x="271" y="0"/>
                </a:moveTo>
                <a:lnTo>
                  <a:pt x="238" y="10"/>
                </a:lnTo>
                <a:lnTo>
                  <a:pt x="208" y="31"/>
                </a:lnTo>
                <a:lnTo>
                  <a:pt x="208" y="34"/>
                </a:lnTo>
                <a:lnTo>
                  <a:pt x="201" y="41"/>
                </a:lnTo>
                <a:lnTo>
                  <a:pt x="195" y="60"/>
                </a:lnTo>
                <a:lnTo>
                  <a:pt x="189" y="93"/>
                </a:lnTo>
                <a:lnTo>
                  <a:pt x="179" y="104"/>
                </a:lnTo>
                <a:lnTo>
                  <a:pt x="166" y="113"/>
                </a:lnTo>
                <a:lnTo>
                  <a:pt x="159" y="116"/>
                </a:lnTo>
                <a:lnTo>
                  <a:pt x="159" y="119"/>
                </a:lnTo>
                <a:lnTo>
                  <a:pt x="97" y="128"/>
                </a:lnTo>
                <a:lnTo>
                  <a:pt x="70" y="128"/>
                </a:lnTo>
                <a:lnTo>
                  <a:pt x="45" y="131"/>
                </a:lnTo>
                <a:lnTo>
                  <a:pt x="39" y="131"/>
                </a:lnTo>
                <a:lnTo>
                  <a:pt x="24" y="148"/>
                </a:lnTo>
                <a:lnTo>
                  <a:pt x="4" y="165"/>
                </a:lnTo>
                <a:lnTo>
                  <a:pt x="0" y="187"/>
                </a:lnTo>
                <a:lnTo>
                  <a:pt x="0" y="213"/>
                </a:lnTo>
                <a:lnTo>
                  <a:pt x="23" y="222"/>
                </a:lnTo>
                <a:lnTo>
                  <a:pt x="102" y="210"/>
                </a:lnTo>
                <a:lnTo>
                  <a:pt x="104" y="216"/>
                </a:lnTo>
                <a:lnTo>
                  <a:pt x="125" y="220"/>
                </a:lnTo>
                <a:lnTo>
                  <a:pt x="125" y="222"/>
                </a:lnTo>
                <a:lnTo>
                  <a:pt x="147" y="225"/>
                </a:lnTo>
                <a:lnTo>
                  <a:pt x="169" y="220"/>
                </a:lnTo>
                <a:lnTo>
                  <a:pt x="169" y="216"/>
                </a:lnTo>
                <a:lnTo>
                  <a:pt x="182" y="210"/>
                </a:lnTo>
                <a:lnTo>
                  <a:pt x="191" y="200"/>
                </a:lnTo>
                <a:lnTo>
                  <a:pt x="203" y="185"/>
                </a:lnTo>
                <a:lnTo>
                  <a:pt x="212" y="176"/>
                </a:lnTo>
                <a:lnTo>
                  <a:pt x="219" y="169"/>
                </a:lnTo>
                <a:lnTo>
                  <a:pt x="227" y="168"/>
                </a:lnTo>
                <a:lnTo>
                  <a:pt x="243" y="166"/>
                </a:lnTo>
                <a:lnTo>
                  <a:pt x="270" y="148"/>
                </a:lnTo>
                <a:lnTo>
                  <a:pt x="272" y="143"/>
                </a:lnTo>
                <a:lnTo>
                  <a:pt x="285" y="128"/>
                </a:lnTo>
                <a:lnTo>
                  <a:pt x="292" y="122"/>
                </a:lnTo>
                <a:lnTo>
                  <a:pt x="300" y="103"/>
                </a:lnTo>
                <a:lnTo>
                  <a:pt x="312" y="88"/>
                </a:lnTo>
                <a:lnTo>
                  <a:pt x="317" y="66"/>
                </a:lnTo>
                <a:lnTo>
                  <a:pt x="316" y="31"/>
                </a:lnTo>
                <a:lnTo>
                  <a:pt x="308" y="24"/>
                </a:lnTo>
                <a:lnTo>
                  <a:pt x="307" y="24"/>
                </a:lnTo>
                <a:lnTo>
                  <a:pt x="304" y="18"/>
                </a:lnTo>
                <a:lnTo>
                  <a:pt x="301" y="16"/>
                </a:lnTo>
                <a:lnTo>
                  <a:pt x="296" y="7"/>
                </a:lnTo>
                <a:lnTo>
                  <a:pt x="271" y="0"/>
                </a:lnTo>
                <a:lnTo>
                  <a:pt x="271" y="0"/>
                </a:lnTo>
                <a:close/>
              </a:path>
            </a:pathLst>
          </a:custGeom>
          <a:solidFill>
            <a:srgbClr val="99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164" name="Freeform 116"/>
          <p:cNvSpPr>
            <a:spLocks/>
          </p:cNvSpPr>
          <p:nvPr/>
        </p:nvSpPr>
        <p:spPr bwMode="auto">
          <a:xfrm>
            <a:off x="1997075" y="4521200"/>
            <a:ext cx="147638" cy="109538"/>
          </a:xfrm>
          <a:custGeom>
            <a:avLst/>
            <a:gdLst>
              <a:gd name="T0" fmla="*/ 271 w 317"/>
              <a:gd name="T1" fmla="*/ 0 h 225"/>
              <a:gd name="T2" fmla="*/ 238 w 317"/>
              <a:gd name="T3" fmla="*/ 10 h 225"/>
              <a:gd name="T4" fmla="*/ 208 w 317"/>
              <a:gd name="T5" fmla="*/ 31 h 225"/>
              <a:gd name="T6" fmla="*/ 208 w 317"/>
              <a:gd name="T7" fmla="*/ 34 h 225"/>
              <a:gd name="T8" fmla="*/ 201 w 317"/>
              <a:gd name="T9" fmla="*/ 41 h 225"/>
              <a:gd name="T10" fmla="*/ 195 w 317"/>
              <a:gd name="T11" fmla="*/ 60 h 225"/>
              <a:gd name="T12" fmla="*/ 189 w 317"/>
              <a:gd name="T13" fmla="*/ 93 h 225"/>
              <a:gd name="T14" fmla="*/ 179 w 317"/>
              <a:gd name="T15" fmla="*/ 104 h 225"/>
              <a:gd name="T16" fmla="*/ 166 w 317"/>
              <a:gd name="T17" fmla="*/ 113 h 225"/>
              <a:gd name="T18" fmla="*/ 159 w 317"/>
              <a:gd name="T19" fmla="*/ 116 h 225"/>
              <a:gd name="T20" fmla="*/ 159 w 317"/>
              <a:gd name="T21" fmla="*/ 119 h 225"/>
              <a:gd name="T22" fmla="*/ 97 w 317"/>
              <a:gd name="T23" fmla="*/ 128 h 225"/>
              <a:gd name="T24" fmla="*/ 70 w 317"/>
              <a:gd name="T25" fmla="*/ 128 h 225"/>
              <a:gd name="T26" fmla="*/ 45 w 317"/>
              <a:gd name="T27" fmla="*/ 131 h 225"/>
              <a:gd name="T28" fmla="*/ 39 w 317"/>
              <a:gd name="T29" fmla="*/ 131 h 225"/>
              <a:gd name="T30" fmla="*/ 24 w 317"/>
              <a:gd name="T31" fmla="*/ 148 h 225"/>
              <a:gd name="T32" fmla="*/ 4 w 317"/>
              <a:gd name="T33" fmla="*/ 165 h 225"/>
              <a:gd name="T34" fmla="*/ 0 w 317"/>
              <a:gd name="T35" fmla="*/ 187 h 225"/>
              <a:gd name="T36" fmla="*/ 0 w 317"/>
              <a:gd name="T37" fmla="*/ 213 h 225"/>
              <a:gd name="T38" fmla="*/ 23 w 317"/>
              <a:gd name="T39" fmla="*/ 222 h 225"/>
              <a:gd name="T40" fmla="*/ 102 w 317"/>
              <a:gd name="T41" fmla="*/ 210 h 225"/>
              <a:gd name="T42" fmla="*/ 104 w 317"/>
              <a:gd name="T43" fmla="*/ 216 h 225"/>
              <a:gd name="T44" fmla="*/ 125 w 317"/>
              <a:gd name="T45" fmla="*/ 220 h 225"/>
              <a:gd name="T46" fmla="*/ 125 w 317"/>
              <a:gd name="T47" fmla="*/ 222 h 225"/>
              <a:gd name="T48" fmla="*/ 147 w 317"/>
              <a:gd name="T49" fmla="*/ 225 h 225"/>
              <a:gd name="T50" fmla="*/ 169 w 317"/>
              <a:gd name="T51" fmla="*/ 220 h 225"/>
              <a:gd name="T52" fmla="*/ 169 w 317"/>
              <a:gd name="T53" fmla="*/ 216 h 225"/>
              <a:gd name="T54" fmla="*/ 182 w 317"/>
              <a:gd name="T55" fmla="*/ 210 h 225"/>
              <a:gd name="T56" fmla="*/ 191 w 317"/>
              <a:gd name="T57" fmla="*/ 200 h 225"/>
              <a:gd name="T58" fmla="*/ 203 w 317"/>
              <a:gd name="T59" fmla="*/ 185 h 225"/>
              <a:gd name="T60" fmla="*/ 212 w 317"/>
              <a:gd name="T61" fmla="*/ 176 h 225"/>
              <a:gd name="T62" fmla="*/ 219 w 317"/>
              <a:gd name="T63" fmla="*/ 169 h 225"/>
              <a:gd name="T64" fmla="*/ 227 w 317"/>
              <a:gd name="T65" fmla="*/ 168 h 225"/>
              <a:gd name="T66" fmla="*/ 243 w 317"/>
              <a:gd name="T67" fmla="*/ 166 h 225"/>
              <a:gd name="T68" fmla="*/ 270 w 317"/>
              <a:gd name="T69" fmla="*/ 148 h 225"/>
              <a:gd name="T70" fmla="*/ 272 w 317"/>
              <a:gd name="T71" fmla="*/ 143 h 225"/>
              <a:gd name="T72" fmla="*/ 285 w 317"/>
              <a:gd name="T73" fmla="*/ 128 h 225"/>
              <a:gd name="T74" fmla="*/ 292 w 317"/>
              <a:gd name="T75" fmla="*/ 122 h 225"/>
              <a:gd name="T76" fmla="*/ 300 w 317"/>
              <a:gd name="T77" fmla="*/ 103 h 225"/>
              <a:gd name="T78" fmla="*/ 312 w 317"/>
              <a:gd name="T79" fmla="*/ 88 h 225"/>
              <a:gd name="T80" fmla="*/ 317 w 317"/>
              <a:gd name="T81" fmla="*/ 66 h 225"/>
              <a:gd name="T82" fmla="*/ 316 w 317"/>
              <a:gd name="T83" fmla="*/ 31 h 225"/>
              <a:gd name="T84" fmla="*/ 308 w 317"/>
              <a:gd name="T85" fmla="*/ 24 h 225"/>
              <a:gd name="T86" fmla="*/ 307 w 317"/>
              <a:gd name="T87" fmla="*/ 24 h 225"/>
              <a:gd name="T88" fmla="*/ 304 w 317"/>
              <a:gd name="T89" fmla="*/ 18 h 225"/>
              <a:gd name="T90" fmla="*/ 301 w 317"/>
              <a:gd name="T91" fmla="*/ 16 h 225"/>
              <a:gd name="T92" fmla="*/ 296 w 317"/>
              <a:gd name="T93" fmla="*/ 7 h 225"/>
              <a:gd name="T94" fmla="*/ 271 w 317"/>
              <a:gd name="T95" fmla="*/ 0 h 225"/>
              <a:gd name="T96" fmla="*/ 271 w 317"/>
              <a:gd name="T97" fmla="*/ 0 h 2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317" h="225">
                <a:moveTo>
                  <a:pt x="271" y="0"/>
                </a:moveTo>
                <a:lnTo>
                  <a:pt x="238" y="10"/>
                </a:lnTo>
                <a:lnTo>
                  <a:pt x="208" y="31"/>
                </a:lnTo>
                <a:lnTo>
                  <a:pt x="208" y="34"/>
                </a:lnTo>
                <a:lnTo>
                  <a:pt x="201" y="41"/>
                </a:lnTo>
                <a:lnTo>
                  <a:pt x="195" y="60"/>
                </a:lnTo>
                <a:lnTo>
                  <a:pt x="189" y="93"/>
                </a:lnTo>
                <a:lnTo>
                  <a:pt x="179" y="104"/>
                </a:lnTo>
                <a:lnTo>
                  <a:pt x="166" y="113"/>
                </a:lnTo>
                <a:lnTo>
                  <a:pt x="159" y="116"/>
                </a:lnTo>
                <a:lnTo>
                  <a:pt x="159" y="119"/>
                </a:lnTo>
                <a:lnTo>
                  <a:pt x="97" y="128"/>
                </a:lnTo>
                <a:lnTo>
                  <a:pt x="70" y="128"/>
                </a:lnTo>
                <a:lnTo>
                  <a:pt x="45" y="131"/>
                </a:lnTo>
                <a:lnTo>
                  <a:pt x="39" y="131"/>
                </a:lnTo>
                <a:lnTo>
                  <a:pt x="24" y="148"/>
                </a:lnTo>
                <a:lnTo>
                  <a:pt x="4" y="165"/>
                </a:lnTo>
                <a:lnTo>
                  <a:pt x="0" y="187"/>
                </a:lnTo>
                <a:lnTo>
                  <a:pt x="0" y="213"/>
                </a:lnTo>
                <a:lnTo>
                  <a:pt x="23" y="222"/>
                </a:lnTo>
                <a:lnTo>
                  <a:pt x="102" y="210"/>
                </a:lnTo>
                <a:lnTo>
                  <a:pt x="104" y="216"/>
                </a:lnTo>
                <a:lnTo>
                  <a:pt x="125" y="220"/>
                </a:lnTo>
                <a:lnTo>
                  <a:pt x="125" y="222"/>
                </a:lnTo>
                <a:lnTo>
                  <a:pt x="147" y="225"/>
                </a:lnTo>
                <a:lnTo>
                  <a:pt x="169" y="220"/>
                </a:lnTo>
                <a:lnTo>
                  <a:pt x="169" y="216"/>
                </a:lnTo>
                <a:lnTo>
                  <a:pt x="182" y="210"/>
                </a:lnTo>
                <a:lnTo>
                  <a:pt x="191" y="200"/>
                </a:lnTo>
                <a:lnTo>
                  <a:pt x="203" y="185"/>
                </a:lnTo>
                <a:lnTo>
                  <a:pt x="212" y="176"/>
                </a:lnTo>
                <a:lnTo>
                  <a:pt x="219" y="169"/>
                </a:lnTo>
                <a:lnTo>
                  <a:pt x="227" y="168"/>
                </a:lnTo>
                <a:lnTo>
                  <a:pt x="243" y="166"/>
                </a:lnTo>
                <a:lnTo>
                  <a:pt x="270" y="148"/>
                </a:lnTo>
                <a:lnTo>
                  <a:pt x="272" y="143"/>
                </a:lnTo>
                <a:lnTo>
                  <a:pt x="285" y="128"/>
                </a:lnTo>
                <a:lnTo>
                  <a:pt x="292" y="122"/>
                </a:lnTo>
                <a:lnTo>
                  <a:pt x="300" y="103"/>
                </a:lnTo>
                <a:lnTo>
                  <a:pt x="312" y="88"/>
                </a:lnTo>
                <a:lnTo>
                  <a:pt x="317" y="66"/>
                </a:lnTo>
                <a:lnTo>
                  <a:pt x="316" y="31"/>
                </a:lnTo>
                <a:lnTo>
                  <a:pt x="308" y="24"/>
                </a:lnTo>
                <a:lnTo>
                  <a:pt x="307" y="24"/>
                </a:lnTo>
                <a:lnTo>
                  <a:pt x="304" y="18"/>
                </a:lnTo>
                <a:lnTo>
                  <a:pt x="301" y="16"/>
                </a:lnTo>
                <a:lnTo>
                  <a:pt x="296" y="7"/>
                </a:lnTo>
                <a:lnTo>
                  <a:pt x="271" y="0"/>
                </a:lnTo>
                <a:lnTo>
                  <a:pt x="271" y="0"/>
                </a:lnTo>
              </a:path>
            </a:pathLst>
          </a:custGeom>
          <a:solidFill>
            <a:srgbClr val="99FF66"/>
          </a:solidFill>
          <a:ln w="142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PH" dirty="0"/>
          </a:p>
        </p:txBody>
      </p:sp>
      <p:sp>
        <p:nvSpPr>
          <p:cNvPr id="2165" name="Freeform 117"/>
          <p:cNvSpPr>
            <a:spLocks/>
          </p:cNvSpPr>
          <p:nvPr/>
        </p:nvSpPr>
        <p:spPr bwMode="auto">
          <a:xfrm>
            <a:off x="2192338" y="4586288"/>
            <a:ext cx="57150" cy="36512"/>
          </a:xfrm>
          <a:custGeom>
            <a:avLst/>
            <a:gdLst>
              <a:gd name="T0" fmla="*/ 62 w 118"/>
              <a:gd name="T1" fmla="*/ 13 h 76"/>
              <a:gd name="T2" fmla="*/ 34 w 118"/>
              <a:gd name="T3" fmla="*/ 20 h 76"/>
              <a:gd name="T4" fmla="*/ 11 w 118"/>
              <a:gd name="T5" fmla="*/ 26 h 76"/>
              <a:gd name="T6" fmla="*/ 0 w 118"/>
              <a:gd name="T7" fmla="*/ 42 h 76"/>
              <a:gd name="T8" fmla="*/ 1 w 118"/>
              <a:gd name="T9" fmla="*/ 64 h 76"/>
              <a:gd name="T10" fmla="*/ 15 w 118"/>
              <a:gd name="T11" fmla="*/ 70 h 76"/>
              <a:gd name="T12" fmla="*/ 26 w 118"/>
              <a:gd name="T13" fmla="*/ 76 h 76"/>
              <a:gd name="T14" fmla="*/ 58 w 118"/>
              <a:gd name="T15" fmla="*/ 76 h 76"/>
              <a:gd name="T16" fmla="*/ 89 w 118"/>
              <a:gd name="T17" fmla="*/ 66 h 76"/>
              <a:gd name="T18" fmla="*/ 102 w 118"/>
              <a:gd name="T19" fmla="*/ 60 h 76"/>
              <a:gd name="T20" fmla="*/ 110 w 118"/>
              <a:gd name="T21" fmla="*/ 48 h 76"/>
              <a:gd name="T22" fmla="*/ 118 w 118"/>
              <a:gd name="T23" fmla="*/ 31 h 76"/>
              <a:gd name="T24" fmla="*/ 118 w 118"/>
              <a:gd name="T25" fmla="*/ 13 h 76"/>
              <a:gd name="T26" fmla="*/ 106 w 118"/>
              <a:gd name="T27" fmla="*/ 4 h 76"/>
              <a:gd name="T28" fmla="*/ 89 w 118"/>
              <a:gd name="T29" fmla="*/ 0 h 76"/>
              <a:gd name="T30" fmla="*/ 62 w 118"/>
              <a:gd name="T31" fmla="*/ 13 h 76"/>
              <a:gd name="T32" fmla="*/ 62 w 118"/>
              <a:gd name="T33" fmla="*/ 13 h 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18" h="76">
                <a:moveTo>
                  <a:pt x="62" y="13"/>
                </a:moveTo>
                <a:lnTo>
                  <a:pt x="34" y="20"/>
                </a:lnTo>
                <a:lnTo>
                  <a:pt x="11" y="26"/>
                </a:lnTo>
                <a:lnTo>
                  <a:pt x="0" y="42"/>
                </a:lnTo>
                <a:lnTo>
                  <a:pt x="1" y="64"/>
                </a:lnTo>
                <a:lnTo>
                  <a:pt x="15" y="70"/>
                </a:lnTo>
                <a:lnTo>
                  <a:pt x="26" y="76"/>
                </a:lnTo>
                <a:lnTo>
                  <a:pt x="58" y="76"/>
                </a:lnTo>
                <a:lnTo>
                  <a:pt x="89" y="66"/>
                </a:lnTo>
                <a:lnTo>
                  <a:pt x="102" y="60"/>
                </a:lnTo>
                <a:lnTo>
                  <a:pt x="110" y="48"/>
                </a:lnTo>
                <a:lnTo>
                  <a:pt x="118" y="31"/>
                </a:lnTo>
                <a:lnTo>
                  <a:pt x="118" y="13"/>
                </a:lnTo>
                <a:lnTo>
                  <a:pt x="106" y="4"/>
                </a:lnTo>
                <a:lnTo>
                  <a:pt x="89" y="0"/>
                </a:lnTo>
                <a:lnTo>
                  <a:pt x="62" y="13"/>
                </a:lnTo>
                <a:lnTo>
                  <a:pt x="62" y="13"/>
                </a:lnTo>
                <a:close/>
              </a:path>
            </a:pathLst>
          </a:custGeom>
          <a:solidFill>
            <a:srgbClr val="99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166" name="Freeform 118"/>
          <p:cNvSpPr>
            <a:spLocks/>
          </p:cNvSpPr>
          <p:nvPr/>
        </p:nvSpPr>
        <p:spPr bwMode="auto">
          <a:xfrm>
            <a:off x="2192338" y="4586288"/>
            <a:ext cx="57150" cy="36512"/>
          </a:xfrm>
          <a:custGeom>
            <a:avLst/>
            <a:gdLst>
              <a:gd name="T0" fmla="*/ 62 w 118"/>
              <a:gd name="T1" fmla="*/ 13 h 76"/>
              <a:gd name="T2" fmla="*/ 34 w 118"/>
              <a:gd name="T3" fmla="*/ 20 h 76"/>
              <a:gd name="T4" fmla="*/ 11 w 118"/>
              <a:gd name="T5" fmla="*/ 26 h 76"/>
              <a:gd name="T6" fmla="*/ 0 w 118"/>
              <a:gd name="T7" fmla="*/ 42 h 76"/>
              <a:gd name="T8" fmla="*/ 1 w 118"/>
              <a:gd name="T9" fmla="*/ 64 h 76"/>
              <a:gd name="T10" fmla="*/ 15 w 118"/>
              <a:gd name="T11" fmla="*/ 70 h 76"/>
              <a:gd name="T12" fmla="*/ 26 w 118"/>
              <a:gd name="T13" fmla="*/ 76 h 76"/>
              <a:gd name="T14" fmla="*/ 58 w 118"/>
              <a:gd name="T15" fmla="*/ 76 h 76"/>
              <a:gd name="T16" fmla="*/ 89 w 118"/>
              <a:gd name="T17" fmla="*/ 66 h 76"/>
              <a:gd name="T18" fmla="*/ 102 w 118"/>
              <a:gd name="T19" fmla="*/ 60 h 76"/>
              <a:gd name="T20" fmla="*/ 110 w 118"/>
              <a:gd name="T21" fmla="*/ 48 h 76"/>
              <a:gd name="T22" fmla="*/ 118 w 118"/>
              <a:gd name="T23" fmla="*/ 31 h 76"/>
              <a:gd name="T24" fmla="*/ 118 w 118"/>
              <a:gd name="T25" fmla="*/ 13 h 76"/>
              <a:gd name="T26" fmla="*/ 106 w 118"/>
              <a:gd name="T27" fmla="*/ 4 h 76"/>
              <a:gd name="T28" fmla="*/ 89 w 118"/>
              <a:gd name="T29" fmla="*/ 0 h 76"/>
              <a:gd name="T30" fmla="*/ 62 w 118"/>
              <a:gd name="T31" fmla="*/ 13 h 76"/>
              <a:gd name="T32" fmla="*/ 62 w 118"/>
              <a:gd name="T33" fmla="*/ 13 h 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18" h="76">
                <a:moveTo>
                  <a:pt x="62" y="13"/>
                </a:moveTo>
                <a:lnTo>
                  <a:pt x="34" y="20"/>
                </a:lnTo>
                <a:lnTo>
                  <a:pt x="11" y="26"/>
                </a:lnTo>
                <a:lnTo>
                  <a:pt x="0" y="42"/>
                </a:lnTo>
                <a:lnTo>
                  <a:pt x="1" y="64"/>
                </a:lnTo>
                <a:lnTo>
                  <a:pt x="15" y="70"/>
                </a:lnTo>
                <a:lnTo>
                  <a:pt x="26" y="76"/>
                </a:lnTo>
                <a:lnTo>
                  <a:pt x="58" y="76"/>
                </a:lnTo>
                <a:lnTo>
                  <a:pt x="89" y="66"/>
                </a:lnTo>
                <a:lnTo>
                  <a:pt x="102" y="60"/>
                </a:lnTo>
                <a:lnTo>
                  <a:pt x="110" y="48"/>
                </a:lnTo>
                <a:lnTo>
                  <a:pt x="118" y="31"/>
                </a:lnTo>
                <a:lnTo>
                  <a:pt x="118" y="13"/>
                </a:lnTo>
                <a:lnTo>
                  <a:pt x="106" y="4"/>
                </a:lnTo>
                <a:lnTo>
                  <a:pt x="89" y="0"/>
                </a:lnTo>
                <a:lnTo>
                  <a:pt x="62" y="13"/>
                </a:lnTo>
                <a:lnTo>
                  <a:pt x="62" y="13"/>
                </a:lnTo>
              </a:path>
            </a:pathLst>
          </a:custGeom>
          <a:solidFill>
            <a:srgbClr val="99FF99"/>
          </a:solidFill>
          <a:ln w="142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PH" dirty="0"/>
          </a:p>
        </p:txBody>
      </p:sp>
      <p:sp>
        <p:nvSpPr>
          <p:cNvPr id="2167" name="Freeform 119"/>
          <p:cNvSpPr>
            <a:spLocks/>
          </p:cNvSpPr>
          <p:nvPr/>
        </p:nvSpPr>
        <p:spPr bwMode="auto">
          <a:xfrm>
            <a:off x="2036763" y="4699000"/>
            <a:ext cx="77787" cy="98425"/>
          </a:xfrm>
          <a:custGeom>
            <a:avLst/>
            <a:gdLst>
              <a:gd name="T0" fmla="*/ 38 w 163"/>
              <a:gd name="T1" fmla="*/ 24 h 204"/>
              <a:gd name="T2" fmla="*/ 33 w 163"/>
              <a:gd name="T3" fmla="*/ 27 h 204"/>
              <a:gd name="T4" fmla="*/ 33 w 163"/>
              <a:gd name="T5" fmla="*/ 34 h 204"/>
              <a:gd name="T6" fmla="*/ 25 w 163"/>
              <a:gd name="T7" fmla="*/ 46 h 204"/>
              <a:gd name="T8" fmla="*/ 21 w 163"/>
              <a:gd name="T9" fmla="*/ 52 h 204"/>
              <a:gd name="T10" fmla="*/ 8 w 163"/>
              <a:gd name="T11" fmla="*/ 60 h 204"/>
              <a:gd name="T12" fmla="*/ 6 w 163"/>
              <a:gd name="T13" fmla="*/ 60 h 204"/>
              <a:gd name="T14" fmla="*/ 6 w 163"/>
              <a:gd name="T15" fmla="*/ 63 h 204"/>
              <a:gd name="T16" fmla="*/ 5 w 163"/>
              <a:gd name="T17" fmla="*/ 63 h 204"/>
              <a:gd name="T18" fmla="*/ 4 w 163"/>
              <a:gd name="T19" fmla="*/ 69 h 204"/>
              <a:gd name="T20" fmla="*/ 1 w 163"/>
              <a:gd name="T21" fmla="*/ 72 h 204"/>
              <a:gd name="T22" fmla="*/ 0 w 163"/>
              <a:gd name="T23" fmla="*/ 88 h 204"/>
              <a:gd name="T24" fmla="*/ 6 w 163"/>
              <a:gd name="T25" fmla="*/ 103 h 204"/>
              <a:gd name="T26" fmla="*/ 13 w 163"/>
              <a:gd name="T27" fmla="*/ 125 h 204"/>
              <a:gd name="T28" fmla="*/ 16 w 163"/>
              <a:gd name="T29" fmla="*/ 140 h 204"/>
              <a:gd name="T30" fmla="*/ 22 w 163"/>
              <a:gd name="T31" fmla="*/ 146 h 204"/>
              <a:gd name="T32" fmla="*/ 28 w 163"/>
              <a:gd name="T33" fmla="*/ 150 h 204"/>
              <a:gd name="T34" fmla="*/ 32 w 163"/>
              <a:gd name="T35" fmla="*/ 163 h 204"/>
              <a:gd name="T36" fmla="*/ 37 w 163"/>
              <a:gd name="T37" fmla="*/ 174 h 204"/>
              <a:gd name="T38" fmla="*/ 57 w 163"/>
              <a:gd name="T39" fmla="*/ 199 h 204"/>
              <a:gd name="T40" fmla="*/ 62 w 163"/>
              <a:gd name="T41" fmla="*/ 201 h 204"/>
              <a:gd name="T42" fmla="*/ 93 w 163"/>
              <a:gd name="T43" fmla="*/ 203 h 204"/>
              <a:gd name="T44" fmla="*/ 123 w 163"/>
              <a:gd name="T45" fmla="*/ 204 h 204"/>
              <a:gd name="T46" fmla="*/ 143 w 163"/>
              <a:gd name="T47" fmla="*/ 196 h 204"/>
              <a:gd name="T48" fmla="*/ 155 w 163"/>
              <a:gd name="T49" fmla="*/ 176 h 204"/>
              <a:gd name="T50" fmla="*/ 148 w 163"/>
              <a:gd name="T51" fmla="*/ 191 h 204"/>
              <a:gd name="T52" fmla="*/ 159 w 163"/>
              <a:gd name="T53" fmla="*/ 175 h 204"/>
              <a:gd name="T54" fmla="*/ 163 w 163"/>
              <a:gd name="T55" fmla="*/ 128 h 204"/>
              <a:gd name="T56" fmla="*/ 156 w 163"/>
              <a:gd name="T57" fmla="*/ 124 h 204"/>
              <a:gd name="T58" fmla="*/ 150 w 163"/>
              <a:gd name="T59" fmla="*/ 119 h 204"/>
              <a:gd name="T60" fmla="*/ 134 w 163"/>
              <a:gd name="T61" fmla="*/ 105 h 204"/>
              <a:gd name="T62" fmla="*/ 126 w 163"/>
              <a:gd name="T63" fmla="*/ 78 h 204"/>
              <a:gd name="T64" fmla="*/ 120 w 163"/>
              <a:gd name="T65" fmla="*/ 69 h 204"/>
              <a:gd name="T66" fmla="*/ 119 w 163"/>
              <a:gd name="T67" fmla="*/ 55 h 204"/>
              <a:gd name="T68" fmla="*/ 118 w 163"/>
              <a:gd name="T69" fmla="*/ 41 h 204"/>
              <a:gd name="T70" fmla="*/ 111 w 163"/>
              <a:gd name="T71" fmla="*/ 34 h 204"/>
              <a:gd name="T72" fmla="*/ 110 w 163"/>
              <a:gd name="T73" fmla="*/ 28 h 204"/>
              <a:gd name="T74" fmla="*/ 105 w 163"/>
              <a:gd name="T75" fmla="*/ 22 h 204"/>
              <a:gd name="T76" fmla="*/ 94 w 163"/>
              <a:gd name="T77" fmla="*/ 6 h 204"/>
              <a:gd name="T78" fmla="*/ 75 w 163"/>
              <a:gd name="T79" fmla="*/ 0 h 204"/>
              <a:gd name="T80" fmla="*/ 63 w 163"/>
              <a:gd name="T81" fmla="*/ 0 h 204"/>
              <a:gd name="T82" fmla="*/ 59 w 163"/>
              <a:gd name="T83" fmla="*/ 8 h 204"/>
              <a:gd name="T84" fmla="*/ 55 w 163"/>
              <a:gd name="T85" fmla="*/ 9 h 204"/>
              <a:gd name="T86" fmla="*/ 38 w 163"/>
              <a:gd name="T87" fmla="*/ 24 h 204"/>
              <a:gd name="T88" fmla="*/ 38 w 163"/>
              <a:gd name="T89" fmla="*/ 24 h 2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163" h="204">
                <a:moveTo>
                  <a:pt x="38" y="24"/>
                </a:moveTo>
                <a:lnTo>
                  <a:pt x="33" y="27"/>
                </a:lnTo>
                <a:lnTo>
                  <a:pt x="33" y="34"/>
                </a:lnTo>
                <a:lnTo>
                  <a:pt x="25" y="46"/>
                </a:lnTo>
                <a:lnTo>
                  <a:pt x="21" y="52"/>
                </a:lnTo>
                <a:lnTo>
                  <a:pt x="8" y="60"/>
                </a:lnTo>
                <a:lnTo>
                  <a:pt x="6" y="60"/>
                </a:lnTo>
                <a:lnTo>
                  <a:pt x="6" y="63"/>
                </a:lnTo>
                <a:lnTo>
                  <a:pt x="5" y="63"/>
                </a:lnTo>
                <a:lnTo>
                  <a:pt x="4" y="69"/>
                </a:lnTo>
                <a:lnTo>
                  <a:pt x="1" y="72"/>
                </a:lnTo>
                <a:lnTo>
                  <a:pt x="0" y="88"/>
                </a:lnTo>
                <a:lnTo>
                  <a:pt x="6" y="103"/>
                </a:lnTo>
                <a:lnTo>
                  <a:pt x="13" y="125"/>
                </a:lnTo>
                <a:lnTo>
                  <a:pt x="16" y="140"/>
                </a:lnTo>
                <a:lnTo>
                  <a:pt x="22" y="146"/>
                </a:lnTo>
                <a:lnTo>
                  <a:pt x="28" y="150"/>
                </a:lnTo>
                <a:lnTo>
                  <a:pt x="32" y="163"/>
                </a:lnTo>
                <a:lnTo>
                  <a:pt x="37" y="174"/>
                </a:lnTo>
                <a:lnTo>
                  <a:pt x="57" y="199"/>
                </a:lnTo>
                <a:lnTo>
                  <a:pt x="62" y="201"/>
                </a:lnTo>
                <a:lnTo>
                  <a:pt x="93" y="203"/>
                </a:lnTo>
                <a:lnTo>
                  <a:pt x="123" y="204"/>
                </a:lnTo>
                <a:lnTo>
                  <a:pt x="143" y="196"/>
                </a:lnTo>
                <a:lnTo>
                  <a:pt x="155" y="176"/>
                </a:lnTo>
                <a:lnTo>
                  <a:pt x="148" y="191"/>
                </a:lnTo>
                <a:lnTo>
                  <a:pt x="159" y="175"/>
                </a:lnTo>
                <a:lnTo>
                  <a:pt x="163" y="128"/>
                </a:lnTo>
                <a:lnTo>
                  <a:pt x="156" y="124"/>
                </a:lnTo>
                <a:lnTo>
                  <a:pt x="150" y="119"/>
                </a:lnTo>
                <a:lnTo>
                  <a:pt x="134" y="105"/>
                </a:lnTo>
                <a:lnTo>
                  <a:pt x="126" y="78"/>
                </a:lnTo>
                <a:lnTo>
                  <a:pt x="120" y="69"/>
                </a:lnTo>
                <a:lnTo>
                  <a:pt x="119" y="55"/>
                </a:lnTo>
                <a:lnTo>
                  <a:pt x="118" y="41"/>
                </a:lnTo>
                <a:lnTo>
                  <a:pt x="111" y="34"/>
                </a:lnTo>
                <a:lnTo>
                  <a:pt x="110" y="28"/>
                </a:lnTo>
                <a:lnTo>
                  <a:pt x="105" y="22"/>
                </a:lnTo>
                <a:lnTo>
                  <a:pt x="94" y="6"/>
                </a:lnTo>
                <a:lnTo>
                  <a:pt x="75" y="0"/>
                </a:lnTo>
                <a:lnTo>
                  <a:pt x="63" y="0"/>
                </a:lnTo>
                <a:lnTo>
                  <a:pt x="59" y="8"/>
                </a:lnTo>
                <a:lnTo>
                  <a:pt x="55" y="9"/>
                </a:lnTo>
                <a:lnTo>
                  <a:pt x="38" y="24"/>
                </a:lnTo>
                <a:lnTo>
                  <a:pt x="38" y="24"/>
                </a:lnTo>
                <a:close/>
              </a:path>
            </a:pathLst>
          </a:custGeom>
          <a:solidFill>
            <a:srgbClr val="99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168" name="Freeform 120"/>
          <p:cNvSpPr>
            <a:spLocks/>
          </p:cNvSpPr>
          <p:nvPr/>
        </p:nvSpPr>
        <p:spPr bwMode="auto">
          <a:xfrm>
            <a:off x="2036763" y="4699000"/>
            <a:ext cx="77787" cy="98425"/>
          </a:xfrm>
          <a:custGeom>
            <a:avLst/>
            <a:gdLst>
              <a:gd name="T0" fmla="*/ 38 w 163"/>
              <a:gd name="T1" fmla="*/ 24 h 204"/>
              <a:gd name="T2" fmla="*/ 33 w 163"/>
              <a:gd name="T3" fmla="*/ 27 h 204"/>
              <a:gd name="T4" fmla="*/ 33 w 163"/>
              <a:gd name="T5" fmla="*/ 34 h 204"/>
              <a:gd name="T6" fmla="*/ 25 w 163"/>
              <a:gd name="T7" fmla="*/ 46 h 204"/>
              <a:gd name="T8" fmla="*/ 21 w 163"/>
              <a:gd name="T9" fmla="*/ 52 h 204"/>
              <a:gd name="T10" fmla="*/ 8 w 163"/>
              <a:gd name="T11" fmla="*/ 60 h 204"/>
              <a:gd name="T12" fmla="*/ 6 w 163"/>
              <a:gd name="T13" fmla="*/ 60 h 204"/>
              <a:gd name="T14" fmla="*/ 6 w 163"/>
              <a:gd name="T15" fmla="*/ 63 h 204"/>
              <a:gd name="T16" fmla="*/ 5 w 163"/>
              <a:gd name="T17" fmla="*/ 63 h 204"/>
              <a:gd name="T18" fmla="*/ 4 w 163"/>
              <a:gd name="T19" fmla="*/ 69 h 204"/>
              <a:gd name="T20" fmla="*/ 1 w 163"/>
              <a:gd name="T21" fmla="*/ 72 h 204"/>
              <a:gd name="T22" fmla="*/ 0 w 163"/>
              <a:gd name="T23" fmla="*/ 88 h 204"/>
              <a:gd name="T24" fmla="*/ 6 w 163"/>
              <a:gd name="T25" fmla="*/ 103 h 204"/>
              <a:gd name="T26" fmla="*/ 13 w 163"/>
              <a:gd name="T27" fmla="*/ 125 h 204"/>
              <a:gd name="T28" fmla="*/ 16 w 163"/>
              <a:gd name="T29" fmla="*/ 140 h 204"/>
              <a:gd name="T30" fmla="*/ 22 w 163"/>
              <a:gd name="T31" fmla="*/ 146 h 204"/>
              <a:gd name="T32" fmla="*/ 28 w 163"/>
              <a:gd name="T33" fmla="*/ 150 h 204"/>
              <a:gd name="T34" fmla="*/ 32 w 163"/>
              <a:gd name="T35" fmla="*/ 163 h 204"/>
              <a:gd name="T36" fmla="*/ 37 w 163"/>
              <a:gd name="T37" fmla="*/ 174 h 204"/>
              <a:gd name="T38" fmla="*/ 57 w 163"/>
              <a:gd name="T39" fmla="*/ 199 h 204"/>
              <a:gd name="T40" fmla="*/ 62 w 163"/>
              <a:gd name="T41" fmla="*/ 201 h 204"/>
              <a:gd name="T42" fmla="*/ 93 w 163"/>
              <a:gd name="T43" fmla="*/ 203 h 204"/>
              <a:gd name="T44" fmla="*/ 123 w 163"/>
              <a:gd name="T45" fmla="*/ 204 h 204"/>
              <a:gd name="T46" fmla="*/ 143 w 163"/>
              <a:gd name="T47" fmla="*/ 196 h 204"/>
              <a:gd name="T48" fmla="*/ 155 w 163"/>
              <a:gd name="T49" fmla="*/ 176 h 204"/>
              <a:gd name="T50" fmla="*/ 148 w 163"/>
              <a:gd name="T51" fmla="*/ 191 h 204"/>
              <a:gd name="T52" fmla="*/ 159 w 163"/>
              <a:gd name="T53" fmla="*/ 175 h 204"/>
              <a:gd name="T54" fmla="*/ 163 w 163"/>
              <a:gd name="T55" fmla="*/ 128 h 204"/>
              <a:gd name="T56" fmla="*/ 156 w 163"/>
              <a:gd name="T57" fmla="*/ 124 h 204"/>
              <a:gd name="T58" fmla="*/ 150 w 163"/>
              <a:gd name="T59" fmla="*/ 119 h 204"/>
              <a:gd name="T60" fmla="*/ 134 w 163"/>
              <a:gd name="T61" fmla="*/ 105 h 204"/>
              <a:gd name="T62" fmla="*/ 126 w 163"/>
              <a:gd name="T63" fmla="*/ 78 h 204"/>
              <a:gd name="T64" fmla="*/ 120 w 163"/>
              <a:gd name="T65" fmla="*/ 69 h 204"/>
              <a:gd name="T66" fmla="*/ 119 w 163"/>
              <a:gd name="T67" fmla="*/ 55 h 204"/>
              <a:gd name="T68" fmla="*/ 118 w 163"/>
              <a:gd name="T69" fmla="*/ 41 h 204"/>
              <a:gd name="T70" fmla="*/ 111 w 163"/>
              <a:gd name="T71" fmla="*/ 34 h 204"/>
              <a:gd name="T72" fmla="*/ 110 w 163"/>
              <a:gd name="T73" fmla="*/ 28 h 204"/>
              <a:gd name="T74" fmla="*/ 105 w 163"/>
              <a:gd name="T75" fmla="*/ 22 h 204"/>
              <a:gd name="T76" fmla="*/ 94 w 163"/>
              <a:gd name="T77" fmla="*/ 6 h 204"/>
              <a:gd name="T78" fmla="*/ 75 w 163"/>
              <a:gd name="T79" fmla="*/ 0 h 204"/>
              <a:gd name="T80" fmla="*/ 63 w 163"/>
              <a:gd name="T81" fmla="*/ 0 h 204"/>
              <a:gd name="T82" fmla="*/ 59 w 163"/>
              <a:gd name="T83" fmla="*/ 8 h 204"/>
              <a:gd name="T84" fmla="*/ 55 w 163"/>
              <a:gd name="T85" fmla="*/ 9 h 204"/>
              <a:gd name="T86" fmla="*/ 38 w 163"/>
              <a:gd name="T87" fmla="*/ 24 h 204"/>
              <a:gd name="T88" fmla="*/ 38 w 163"/>
              <a:gd name="T89" fmla="*/ 24 h 2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163" h="204">
                <a:moveTo>
                  <a:pt x="38" y="24"/>
                </a:moveTo>
                <a:lnTo>
                  <a:pt x="33" y="27"/>
                </a:lnTo>
                <a:lnTo>
                  <a:pt x="33" y="34"/>
                </a:lnTo>
                <a:lnTo>
                  <a:pt x="25" y="46"/>
                </a:lnTo>
                <a:lnTo>
                  <a:pt x="21" y="52"/>
                </a:lnTo>
                <a:lnTo>
                  <a:pt x="8" y="60"/>
                </a:lnTo>
                <a:lnTo>
                  <a:pt x="6" y="60"/>
                </a:lnTo>
                <a:lnTo>
                  <a:pt x="6" y="63"/>
                </a:lnTo>
                <a:lnTo>
                  <a:pt x="5" y="63"/>
                </a:lnTo>
                <a:lnTo>
                  <a:pt x="4" y="69"/>
                </a:lnTo>
                <a:lnTo>
                  <a:pt x="1" y="72"/>
                </a:lnTo>
                <a:lnTo>
                  <a:pt x="0" y="88"/>
                </a:lnTo>
                <a:lnTo>
                  <a:pt x="6" y="103"/>
                </a:lnTo>
                <a:lnTo>
                  <a:pt x="13" y="125"/>
                </a:lnTo>
                <a:lnTo>
                  <a:pt x="16" y="140"/>
                </a:lnTo>
                <a:lnTo>
                  <a:pt x="22" y="146"/>
                </a:lnTo>
                <a:lnTo>
                  <a:pt x="28" y="150"/>
                </a:lnTo>
                <a:lnTo>
                  <a:pt x="32" y="163"/>
                </a:lnTo>
                <a:lnTo>
                  <a:pt x="37" y="174"/>
                </a:lnTo>
                <a:lnTo>
                  <a:pt x="57" y="199"/>
                </a:lnTo>
                <a:lnTo>
                  <a:pt x="62" y="201"/>
                </a:lnTo>
                <a:lnTo>
                  <a:pt x="93" y="203"/>
                </a:lnTo>
                <a:lnTo>
                  <a:pt x="123" y="204"/>
                </a:lnTo>
                <a:lnTo>
                  <a:pt x="143" y="196"/>
                </a:lnTo>
                <a:lnTo>
                  <a:pt x="155" y="176"/>
                </a:lnTo>
                <a:lnTo>
                  <a:pt x="148" y="191"/>
                </a:lnTo>
                <a:lnTo>
                  <a:pt x="159" y="175"/>
                </a:lnTo>
                <a:lnTo>
                  <a:pt x="163" y="128"/>
                </a:lnTo>
                <a:lnTo>
                  <a:pt x="156" y="124"/>
                </a:lnTo>
                <a:lnTo>
                  <a:pt x="150" y="119"/>
                </a:lnTo>
                <a:lnTo>
                  <a:pt x="134" y="105"/>
                </a:lnTo>
                <a:lnTo>
                  <a:pt x="126" y="78"/>
                </a:lnTo>
                <a:lnTo>
                  <a:pt x="120" y="69"/>
                </a:lnTo>
                <a:lnTo>
                  <a:pt x="119" y="55"/>
                </a:lnTo>
                <a:lnTo>
                  <a:pt x="118" y="41"/>
                </a:lnTo>
                <a:lnTo>
                  <a:pt x="111" y="34"/>
                </a:lnTo>
                <a:lnTo>
                  <a:pt x="110" y="28"/>
                </a:lnTo>
                <a:lnTo>
                  <a:pt x="105" y="22"/>
                </a:lnTo>
                <a:lnTo>
                  <a:pt x="94" y="6"/>
                </a:lnTo>
                <a:lnTo>
                  <a:pt x="75" y="0"/>
                </a:lnTo>
                <a:lnTo>
                  <a:pt x="63" y="0"/>
                </a:lnTo>
                <a:lnTo>
                  <a:pt x="59" y="8"/>
                </a:lnTo>
                <a:lnTo>
                  <a:pt x="55" y="9"/>
                </a:lnTo>
                <a:lnTo>
                  <a:pt x="38" y="24"/>
                </a:lnTo>
                <a:lnTo>
                  <a:pt x="38" y="24"/>
                </a:lnTo>
              </a:path>
            </a:pathLst>
          </a:custGeom>
          <a:solidFill>
            <a:srgbClr val="99FF66"/>
          </a:solidFill>
          <a:ln w="142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PH" dirty="0"/>
          </a:p>
        </p:txBody>
      </p:sp>
      <p:sp>
        <p:nvSpPr>
          <p:cNvPr id="2169" name="Freeform 121"/>
          <p:cNvSpPr>
            <a:spLocks/>
          </p:cNvSpPr>
          <p:nvPr/>
        </p:nvSpPr>
        <p:spPr bwMode="auto">
          <a:xfrm>
            <a:off x="1973263" y="4729163"/>
            <a:ext cx="55562" cy="77787"/>
          </a:xfrm>
          <a:custGeom>
            <a:avLst/>
            <a:gdLst>
              <a:gd name="T0" fmla="*/ 39 w 117"/>
              <a:gd name="T1" fmla="*/ 22 h 159"/>
              <a:gd name="T2" fmla="*/ 33 w 117"/>
              <a:gd name="T3" fmla="*/ 26 h 159"/>
              <a:gd name="T4" fmla="*/ 29 w 117"/>
              <a:gd name="T5" fmla="*/ 35 h 159"/>
              <a:gd name="T6" fmla="*/ 16 w 117"/>
              <a:gd name="T7" fmla="*/ 50 h 159"/>
              <a:gd name="T8" fmla="*/ 15 w 117"/>
              <a:gd name="T9" fmla="*/ 53 h 159"/>
              <a:gd name="T10" fmla="*/ 10 w 117"/>
              <a:gd name="T11" fmla="*/ 62 h 159"/>
              <a:gd name="T12" fmla="*/ 7 w 117"/>
              <a:gd name="T13" fmla="*/ 62 h 159"/>
              <a:gd name="T14" fmla="*/ 0 w 117"/>
              <a:gd name="T15" fmla="*/ 90 h 159"/>
              <a:gd name="T16" fmla="*/ 2 w 117"/>
              <a:gd name="T17" fmla="*/ 104 h 159"/>
              <a:gd name="T18" fmla="*/ 12 w 117"/>
              <a:gd name="T19" fmla="*/ 112 h 159"/>
              <a:gd name="T20" fmla="*/ 21 w 117"/>
              <a:gd name="T21" fmla="*/ 128 h 159"/>
              <a:gd name="T22" fmla="*/ 40 w 117"/>
              <a:gd name="T23" fmla="*/ 150 h 159"/>
              <a:gd name="T24" fmla="*/ 53 w 117"/>
              <a:gd name="T25" fmla="*/ 159 h 159"/>
              <a:gd name="T26" fmla="*/ 65 w 117"/>
              <a:gd name="T27" fmla="*/ 151 h 159"/>
              <a:gd name="T28" fmla="*/ 71 w 117"/>
              <a:gd name="T29" fmla="*/ 147 h 159"/>
              <a:gd name="T30" fmla="*/ 87 w 117"/>
              <a:gd name="T31" fmla="*/ 129 h 159"/>
              <a:gd name="T32" fmla="*/ 102 w 117"/>
              <a:gd name="T33" fmla="*/ 94 h 159"/>
              <a:gd name="T34" fmla="*/ 113 w 117"/>
              <a:gd name="T35" fmla="*/ 62 h 159"/>
              <a:gd name="T36" fmla="*/ 117 w 117"/>
              <a:gd name="T37" fmla="*/ 44 h 159"/>
              <a:gd name="T38" fmla="*/ 116 w 117"/>
              <a:gd name="T39" fmla="*/ 26 h 159"/>
              <a:gd name="T40" fmla="*/ 102 w 117"/>
              <a:gd name="T41" fmla="*/ 15 h 159"/>
              <a:gd name="T42" fmla="*/ 101 w 117"/>
              <a:gd name="T43" fmla="*/ 9 h 159"/>
              <a:gd name="T44" fmla="*/ 79 w 117"/>
              <a:gd name="T45" fmla="*/ 0 h 159"/>
              <a:gd name="T46" fmla="*/ 52 w 117"/>
              <a:gd name="T47" fmla="*/ 1 h 159"/>
              <a:gd name="T48" fmla="*/ 39 w 117"/>
              <a:gd name="T49" fmla="*/ 22 h 159"/>
              <a:gd name="T50" fmla="*/ 39 w 117"/>
              <a:gd name="T51" fmla="*/ 22 h 1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17" h="159">
                <a:moveTo>
                  <a:pt x="39" y="22"/>
                </a:moveTo>
                <a:lnTo>
                  <a:pt x="33" y="26"/>
                </a:lnTo>
                <a:lnTo>
                  <a:pt x="29" y="35"/>
                </a:lnTo>
                <a:lnTo>
                  <a:pt x="16" y="50"/>
                </a:lnTo>
                <a:lnTo>
                  <a:pt x="15" y="53"/>
                </a:lnTo>
                <a:lnTo>
                  <a:pt x="10" y="62"/>
                </a:lnTo>
                <a:lnTo>
                  <a:pt x="7" y="62"/>
                </a:lnTo>
                <a:lnTo>
                  <a:pt x="0" y="90"/>
                </a:lnTo>
                <a:lnTo>
                  <a:pt x="2" y="104"/>
                </a:lnTo>
                <a:lnTo>
                  <a:pt x="12" y="112"/>
                </a:lnTo>
                <a:lnTo>
                  <a:pt x="21" y="128"/>
                </a:lnTo>
                <a:lnTo>
                  <a:pt x="40" y="150"/>
                </a:lnTo>
                <a:lnTo>
                  <a:pt x="53" y="159"/>
                </a:lnTo>
                <a:lnTo>
                  <a:pt x="65" y="151"/>
                </a:lnTo>
                <a:lnTo>
                  <a:pt x="71" y="147"/>
                </a:lnTo>
                <a:lnTo>
                  <a:pt x="87" y="129"/>
                </a:lnTo>
                <a:lnTo>
                  <a:pt x="102" y="94"/>
                </a:lnTo>
                <a:lnTo>
                  <a:pt x="113" y="62"/>
                </a:lnTo>
                <a:lnTo>
                  <a:pt x="117" y="44"/>
                </a:lnTo>
                <a:lnTo>
                  <a:pt x="116" y="26"/>
                </a:lnTo>
                <a:lnTo>
                  <a:pt x="102" y="15"/>
                </a:lnTo>
                <a:lnTo>
                  <a:pt x="101" y="9"/>
                </a:lnTo>
                <a:lnTo>
                  <a:pt x="79" y="0"/>
                </a:lnTo>
                <a:lnTo>
                  <a:pt x="52" y="1"/>
                </a:lnTo>
                <a:lnTo>
                  <a:pt x="39" y="22"/>
                </a:lnTo>
                <a:lnTo>
                  <a:pt x="39" y="22"/>
                </a:lnTo>
                <a:close/>
              </a:path>
            </a:pathLst>
          </a:custGeom>
          <a:solidFill>
            <a:srgbClr val="99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170" name="Freeform 122"/>
          <p:cNvSpPr>
            <a:spLocks/>
          </p:cNvSpPr>
          <p:nvPr/>
        </p:nvSpPr>
        <p:spPr bwMode="auto">
          <a:xfrm>
            <a:off x="1973263" y="4729163"/>
            <a:ext cx="55562" cy="77787"/>
          </a:xfrm>
          <a:custGeom>
            <a:avLst/>
            <a:gdLst>
              <a:gd name="T0" fmla="*/ 39 w 117"/>
              <a:gd name="T1" fmla="*/ 22 h 159"/>
              <a:gd name="T2" fmla="*/ 33 w 117"/>
              <a:gd name="T3" fmla="*/ 26 h 159"/>
              <a:gd name="T4" fmla="*/ 29 w 117"/>
              <a:gd name="T5" fmla="*/ 35 h 159"/>
              <a:gd name="T6" fmla="*/ 16 w 117"/>
              <a:gd name="T7" fmla="*/ 50 h 159"/>
              <a:gd name="T8" fmla="*/ 15 w 117"/>
              <a:gd name="T9" fmla="*/ 53 h 159"/>
              <a:gd name="T10" fmla="*/ 10 w 117"/>
              <a:gd name="T11" fmla="*/ 62 h 159"/>
              <a:gd name="T12" fmla="*/ 7 w 117"/>
              <a:gd name="T13" fmla="*/ 62 h 159"/>
              <a:gd name="T14" fmla="*/ 0 w 117"/>
              <a:gd name="T15" fmla="*/ 90 h 159"/>
              <a:gd name="T16" fmla="*/ 2 w 117"/>
              <a:gd name="T17" fmla="*/ 104 h 159"/>
              <a:gd name="T18" fmla="*/ 12 w 117"/>
              <a:gd name="T19" fmla="*/ 112 h 159"/>
              <a:gd name="T20" fmla="*/ 21 w 117"/>
              <a:gd name="T21" fmla="*/ 128 h 159"/>
              <a:gd name="T22" fmla="*/ 40 w 117"/>
              <a:gd name="T23" fmla="*/ 150 h 159"/>
              <a:gd name="T24" fmla="*/ 53 w 117"/>
              <a:gd name="T25" fmla="*/ 159 h 159"/>
              <a:gd name="T26" fmla="*/ 65 w 117"/>
              <a:gd name="T27" fmla="*/ 151 h 159"/>
              <a:gd name="T28" fmla="*/ 71 w 117"/>
              <a:gd name="T29" fmla="*/ 147 h 159"/>
              <a:gd name="T30" fmla="*/ 87 w 117"/>
              <a:gd name="T31" fmla="*/ 129 h 159"/>
              <a:gd name="T32" fmla="*/ 102 w 117"/>
              <a:gd name="T33" fmla="*/ 94 h 159"/>
              <a:gd name="T34" fmla="*/ 113 w 117"/>
              <a:gd name="T35" fmla="*/ 62 h 159"/>
              <a:gd name="T36" fmla="*/ 117 w 117"/>
              <a:gd name="T37" fmla="*/ 44 h 159"/>
              <a:gd name="T38" fmla="*/ 116 w 117"/>
              <a:gd name="T39" fmla="*/ 26 h 159"/>
              <a:gd name="T40" fmla="*/ 102 w 117"/>
              <a:gd name="T41" fmla="*/ 15 h 159"/>
              <a:gd name="T42" fmla="*/ 101 w 117"/>
              <a:gd name="T43" fmla="*/ 9 h 159"/>
              <a:gd name="T44" fmla="*/ 79 w 117"/>
              <a:gd name="T45" fmla="*/ 0 h 159"/>
              <a:gd name="T46" fmla="*/ 52 w 117"/>
              <a:gd name="T47" fmla="*/ 1 h 159"/>
              <a:gd name="T48" fmla="*/ 39 w 117"/>
              <a:gd name="T49" fmla="*/ 22 h 159"/>
              <a:gd name="T50" fmla="*/ 39 w 117"/>
              <a:gd name="T51" fmla="*/ 22 h 1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17" h="159">
                <a:moveTo>
                  <a:pt x="39" y="22"/>
                </a:moveTo>
                <a:lnTo>
                  <a:pt x="33" y="26"/>
                </a:lnTo>
                <a:lnTo>
                  <a:pt x="29" y="35"/>
                </a:lnTo>
                <a:lnTo>
                  <a:pt x="16" y="50"/>
                </a:lnTo>
                <a:lnTo>
                  <a:pt x="15" y="53"/>
                </a:lnTo>
                <a:lnTo>
                  <a:pt x="10" y="62"/>
                </a:lnTo>
                <a:lnTo>
                  <a:pt x="7" y="62"/>
                </a:lnTo>
                <a:lnTo>
                  <a:pt x="0" y="90"/>
                </a:lnTo>
                <a:lnTo>
                  <a:pt x="2" y="104"/>
                </a:lnTo>
                <a:lnTo>
                  <a:pt x="12" y="112"/>
                </a:lnTo>
                <a:lnTo>
                  <a:pt x="21" y="128"/>
                </a:lnTo>
                <a:lnTo>
                  <a:pt x="40" y="150"/>
                </a:lnTo>
                <a:lnTo>
                  <a:pt x="53" y="159"/>
                </a:lnTo>
                <a:lnTo>
                  <a:pt x="65" y="151"/>
                </a:lnTo>
                <a:lnTo>
                  <a:pt x="71" y="147"/>
                </a:lnTo>
                <a:lnTo>
                  <a:pt x="87" y="129"/>
                </a:lnTo>
                <a:lnTo>
                  <a:pt x="102" y="94"/>
                </a:lnTo>
                <a:lnTo>
                  <a:pt x="113" y="62"/>
                </a:lnTo>
                <a:lnTo>
                  <a:pt x="117" y="44"/>
                </a:lnTo>
                <a:lnTo>
                  <a:pt x="116" y="26"/>
                </a:lnTo>
                <a:lnTo>
                  <a:pt x="102" y="15"/>
                </a:lnTo>
                <a:lnTo>
                  <a:pt x="101" y="9"/>
                </a:lnTo>
                <a:lnTo>
                  <a:pt x="79" y="0"/>
                </a:lnTo>
                <a:lnTo>
                  <a:pt x="52" y="1"/>
                </a:lnTo>
                <a:lnTo>
                  <a:pt x="39" y="22"/>
                </a:lnTo>
                <a:lnTo>
                  <a:pt x="39" y="22"/>
                </a:lnTo>
              </a:path>
            </a:pathLst>
          </a:custGeom>
          <a:solidFill>
            <a:srgbClr val="99FF66"/>
          </a:solidFill>
          <a:ln w="142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PH" dirty="0"/>
          </a:p>
        </p:txBody>
      </p:sp>
      <p:sp>
        <p:nvSpPr>
          <p:cNvPr id="2171" name="Freeform 123"/>
          <p:cNvSpPr>
            <a:spLocks/>
          </p:cNvSpPr>
          <p:nvPr/>
        </p:nvSpPr>
        <p:spPr bwMode="auto">
          <a:xfrm>
            <a:off x="1833563" y="4857750"/>
            <a:ext cx="25400" cy="38100"/>
          </a:xfrm>
          <a:custGeom>
            <a:avLst/>
            <a:gdLst>
              <a:gd name="T0" fmla="*/ 10 w 56"/>
              <a:gd name="T1" fmla="*/ 11 h 81"/>
              <a:gd name="T2" fmla="*/ 0 w 56"/>
              <a:gd name="T3" fmla="*/ 50 h 81"/>
              <a:gd name="T4" fmla="*/ 8 w 56"/>
              <a:gd name="T5" fmla="*/ 59 h 81"/>
              <a:gd name="T6" fmla="*/ 17 w 56"/>
              <a:gd name="T7" fmla="*/ 66 h 81"/>
              <a:gd name="T8" fmla="*/ 26 w 56"/>
              <a:gd name="T9" fmla="*/ 75 h 81"/>
              <a:gd name="T10" fmla="*/ 33 w 56"/>
              <a:gd name="T11" fmla="*/ 81 h 81"/>
              <a:gd name="T12" fmla="*/ 46 w 56"/>
              <a:gd name="T13" fmla="*/ 72 h 81"/>
              <a:gd name="T14" fmla="*/ 56 w 56"/>
              <a:gd name="T15" fmla="*/ 66 h 81"/>
              <a:gd name="T16" fmla="*/ 56 w 56"/>
              <a:gd name="T17" fmla="*/ 34 h 81"/>
              <a:gd name="T18" fmla="*/ 41 w 56"/>
              <a:gd name="T19" fmla="*/ 8 h 81"/>
              <a:gd name="T20" fmla="*/ 30 w 56"/>
              <a:gd name="T21" fmla="*/ 0 h 81"/>
              <a:gd name="T22" fmla="*/ 10 w 56"/>
              <a:gd name="T23" fmla="*/ 11 h 81"/>
              <a:gd name="T24" fmla="*/ 10 w 56"/>
              <a:gd name="T25" fmla="*/ 11 h 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6" h="81">
                <a:moveTo>
                  <a:pt x="10" y="11"/>
                </a:moveTo>
                <a:lnTo>
                  <a:pt x="0" y="50"/>
                </a:lnTo>
                <a:lnTo>
                  <a:pt x="8" y="59"/>
                </a:lnTo>
                <a:lnTo>
                  <a:pt x="17" y="66"/>
                </a:lnTo>
                <a:lnTo>
                  <a:pt x="26" y="75"/>
                </a:lnTo>
                <a:lnTo>
                  <a:pt x="33" y="81"/>
                </a:lnTo>
                <a:lnTo>
                  <a:pt x="46" y="72"/>
                </a:lnTo>
                <a:lnTo>
                  <a:pt x="56" y="66"/>
                </a:lnTo>
                <a:lnTo>
                  <a:pt x="56" y="34"/>
                </a:lnTo>
                <a:lnTo>
                  <a:pt x="41" y="8"/>
                </a:lnTo>
                <a:lnTo>
                  <a:pt x="30" y="0"/>
                </a:lnTo>
                <a:lnTo>
                  <a:pt x="10" y="11"/>
                </a:lnTo>
                <a:lnTo>
                  <a:pt x="10" y="11"/>
                </a:lnTo>
                <a:close/>
              </a:path>
            </a:pathLst>
          </a:custGeom>
          <a:solidFill>
            <a:srgbClr val="99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172" name="Freeform 124"/>
          <p:cNvSpPr>
            <a:spLocks/>
          </p:cNvSpPr>
          <p:nvPr/>
        </p:nvSpPr>
        <p:spPr bwMode="auto">
          <a:xfrm>
            <a:off x="1833563" y="4857750"/>
            <a:ext cx="25400" cy="38100"/>
          </a:xfrm>
          <a:custGeom>
            <a:avLst/>
            <a:gdLst>
              <a:gd name="T0" fmla="*/ 10 w 56"/>
              <a:gd name="T1" fmla="*/ 11 h 81"/>
              <a:gd name="T2" fmla="*/ 0 w 56"/>
              <a:gd name="T3" fmla="*/ 50 h 81"/>
              <a:gd name="T4" fmla="*/ 8 w 56"/>
              <a:gd name="T5" fmla="*/ 59 h 81"/>
              <a:gd name="T6" fmla="*/ 17 w 56"/>
              <a:gd name="T7" fmla="*/ 66 h 81"/>
              <a:gd name="T8" fmla="*/ 26 w 56"/>
              <a:gd name="T9" fmla="*/ 75 h 81"/>
              <a:gd name="T10" fmla="*/ 33 w 56"/>
              <a:gd name="T11" fmla="*/ 81 h 81"/>
              <a:gd name="T12" fmla="*/ 46 w 56"/>
              <a:gd name="T13" fmla="*/ 72 h 81"/>
              <a:gd name="T14" fmla="*/ 56 w 56"/>
              <a:gd name="T15" fmla="*/ 66 h 81"/>
              <a:gd name="T16" fmla="*/ 56 w 56"/>
              <a:gd name="T17" fmla="*/ 34 h 81"/>
              <a:gd name="T18" fmla="*/ 41 w 56"/>
              <a:gd name="T19" fmla="*/ 8 h 81"/>
              <a:gd name="T20" fmla="*/ 30 w 56"/>
              <a:gd name="T21" fmla="*/ 0 h 81"/>
              <a:gd name="T22" fmla="*/ 10 w 56"/>
              <a:gd name="T23" fmla="*/ 11 h 81"/>
              <a:gd name="T24" fmla="*/ 10 w 56"/>
              <a:gd name="T25" fmla="*/ 11 h 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6" h="81">
                <a:moveTo>
                  <a:pt x="10" y="11"/>
                </a:moveTo>
                <a:lnTo>
                  <a:pt x="0" y="50"/>
                </a:lnTo>
                <a:lnTo>
                  <a:pt x="8" y="59"/>
                </a:lnTo>
                <a:lnTo>
                  <a:pt x="17" y="66"/>
                </a:lnTo>
                <a:lnTo>
                  <a:pt x="26" y="75"/>
                </a:lnTo>
                <a:lnTo>
                  <a:pt x="33" y="81"/>
                </a:lnTo>
                <a:lnTo>
                  <a:pt x="46" y="72"/>
                </a:lnTo>
                <a:lnTo>
                  <a:pt x="56" y="66"/>
                </a:lnTo>
                <a:lnTo>
                  <a:pt x="56" y="34"/>
                </a:lnTo>
                <a:lnTo>
                  <a:pt x="41" y="8"/>
                </a:lnTo>
                <a:lnTo>
                  <a:pt x="30" y="0"/>
                </a:lnTo>
                <a:lnTo>
                  <a:pt x="10" y="11"/>
                </a:lnTo>
                <a:lnTo>
                  <a:pt x="10" y="11"/>
                </a:lnTo>
              </a:path>
            </a:pathLst>
          </a:custGeom>
          <a:solidFill>
            <a:srgbClr val="99FF99"/>
          </a:solidFill>
          <a:ln w="142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PH" dirty="0"/>
          </a:p>
        </p:txBody>
      </p:sp>
      <p:sp>
        <p:nvSpPr>
          <p:cNvPr id="2173" name="Freeform 125"/>
          <p:cNvSpPr>
            <a:spLocks/>
          </p:cNvSpPr>
          <p:nvPr/>
        </p:nvSpPr>
        <p:spPr bwMode="auto">
          <a:xfrm>
            <a:off x="1495425" y="4143375"/>
            <a:ext cx="12700" cy="20638"/>
          </a:xfrm>
          <a:custGeom>
            <a:avLst/>
            <a:gdLst>
              <a:gd name="T0" fmla="*/ 13 w 27"/>
              <a:gd name="T1" fmla="*/ 0 h 42"/>
              <a:gd name="T2" fmla="*/ 23 w 27"/>
              <a:gd name="T3" fmla="*/ 6 h 42"/>
              <a:gd name="T4" fmla="*/ 27 w 27"/>
              <a:gd name="T5" fmla="*/ 22 h 42"/>
              <a:gd name="T6" fmla="*/ 23 w 27"/>
              <a:gd name="T7" fmla="*/ 35 h 42"/>
              <a:gd name="T8" fmla="*/ 13 w 27"/>
              <a:gd name="T9" fmla="*/ 42 h 42"/>
              <a:gd name="T10" fmla="*/ 3 w 27"/>
              <a:gd name="T11" fmla="*/ 35 h 42"/>
              <a:gd name="T12" fmla="*/ 0 w 27"/>
              <a:gd name="T13" fmla="*/ 22 h 42"/>
              <a:gd name="T14" fmla="*/ 3 w 27"/>
              <a:gd name="T15" fmla="*/ 6 h 42"/>
              <a:gd name="T16" fmla="*/ 13 w 27"/>
              <a:gd name="T17" fmla="*/ 0 h 42"/>
              <a:gd name="T18" fmla="*/ 13 w 27"/>
              <a:gd name="T19" fmla="*/ 0 h 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7" h="42">
                <a:moveTo>
                  <a:pt x="13" y="0"/>
                </a:moveTo>
                <a:lnTo>
                  <a:pt x="23" y="6"/>
                </a:lnTo>
                <a:lnTo>
                  <a:pt x="27" y="22"/>
                </a:lnTo>
                <a:lnTo>
                  <a:pt x="23" y="35"/>
                </a:lnTo>
                <a:lnTo>
                  <a:pt x="13" y="42"/>
                </a:lnTo>
                <a:lnTo>
                  <a:pt x="3" y="35"/>
                </a:lnTo>
                <a:lnTo>
                  <a:pt x="0" y="22"/>
                </a:lnTo>
                <a:lnTo>
                  <a:pt x="3" y="6"/>
                </a:lnTo>
                <a:lnTo>
                  <a:pt x="13" y="0"/>
                </a:lnTo>
                <a:lnTo>
                  <a:pt x="13" y="0"/>
                </a:lnTo>
                <a:close/>
              </a:path>
            </a:pathLst>
          </a:custGeom>
          <a:solidFill>
            <a:srgbClr val="99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174" name="Freeform 126"/>
          <p:cNvSpPr>
            <a:spLocks/>
          </p:cNvSpPr>
          <p:nvPr/>
        </p:nvSpPr>
        <p:spPr bwMode="auto">
          <a:xfrm>
            <a:off x="1495425" y="4143375"/>
            <a:ext cx="12700" cy="20638"/>
          </a:xfrm>
          <a:custGeom>
            <a:avLst/>
            <a:gdLst>
              <a:gd name="T0" fmla="*/ 13 w 27"/>
              <a:gd name="T1" fmla="*/ 0 h 42"/>
              <a:gd name="T2" fmla="*/ 23 w 27"/>
              <a:gd name="T3" fmla="*/ 6 h 42"/>
              <a:gd name="T4" fmla="*/ 27 w 27"/>
              <a:gd name="T5" fmla="*/ 22 h 42"/>
              <a:gd name="T6" fmla="*/ 23 w 27"/>
              <a:gd name="T7" fmla="*/ 35 h 42"/>
              <a:gd name="T8" fmla="*/ 13 w 27"/>
              <a:gd name="T9" fmla="*/ 42 h 42"/>
              <a:gd name="T10" fmla="*/ 3 w 27"/>
              <a:gd name="T11" fmla="*/ 35 h 42"/>
              <a:gd name="T12" fmla="*/ 0 w 27"/>
              <a:gd name="T13" fmla="*/ 22 h 42"/>
              <a:gd name="T14" fmla="*/ 3 w 27"/>
              <a:gd name="T15" fmla="*/ 6 h 42"/>
              <a:gd name="T16" fmla="*/ 13 w 27"/>
              <a:gd name="T17" fmla="*/ 0 h 42"/>
              <a:gd name="T18" fmla="*/ 13 w 27"/>
              <a:gd name="T19" fmla="*/ 0 h 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7" h="42">
                <a:moveTo>
                  <a:pt x="13" y="0"/>
                </a:moveTo>
                <a:lnTo>
                  <a:pt x="23" y="6"/>
                </a:lnTo>
                <a:lnTo>
                  <a:pt x="27" y="22"/>
                </a:lnTo>
                <a:lnTo>
                  <a:pt x="23" y="35"/>
                </a:lnTo>
                <a:lnTo>
                  <a:pt x="13" y="42"/>
                </a:lnTo>
                <a:lnTo>
                  <a:pt x="3" y="35"/>
                </a:lnTo>
                <a:lnTo>
                  <a:pt x="0" y="22"/>
                </a:lnTo>
                <a:lnTo>
                  <a:pt x="3" y="6"/>
                </a:lnTo>
                <a:lnTo>
                  <a:pt x="13" y="0"/>
                </a:lnTo>
                <a:lnTo>
                  <a:pt x="13" y="0"/>
                </a:lnTo>
              </a:path>
            </a:pathLst>
          </a:custGeom>
          <a:solidFill>
            <a:srgbClr val="99FF99"/>
          </a:solidFill>
          <a:ln w="142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PH" dirty="0"/>
          </a:p>
        </p:txBody>
      </p:sp>
      <p:sp>
        <p:nvSpPr>
          <p:cNvPr id="2175" name="Freeform 127"/>
          <p:cNvSpPr>
            <a:spLocks/>
          </p:cNvSpPr>
          <p:nvPr/>
        </p:nvSpPr>
        <p:spPr bwMode="auto">
          <a:xfrm>
            <a:off x="1554163" y="4337050"/>
            <a:ext cx="9525" cy="7938"/>
          </a:xfrm>
          <a:custGeom>
            <a:avLst/>
            <a:gdLst>
              <a:gd name="T0" fmla="*/ 11 w 22"/>
              <a:gd name="T1" fmla="*/ 0 h 17"/>
              <a:gd name="T2" fmla="*/ 22 w 22"/>
              <a:gd name="T3" fmla="*/ 10 h 17"/>
              <a:gd name="T4" fmla="*/ 11 w 22"/>
              <a:gd name="T5" fmla="*/ 17 h 17"/>
              <a:gd name="T6" fmla="*/ 0 w 22"/>
              <a:gd name="T7" fmla="*/ 10 h 17"/>
              <a:gd name="T8" fmla="*/ 11 w 22"/>
              <a:gd name="T9" fmla="*/ 0 h 17"/>
              <a:gd name="T10" fmla="*/ 11 w 22"/>
              <a:gd name="T11" fmla="*/ 0 h 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2" h="17">
                <a:moveTo>
                  <a:pt x="11" y="0"/>
                </a:moveTo>
                <a:lnTo>
                  <a:pt x="22" y="10"/>
                </a:lnTo>
                <a:lnTo>
                  <a:pt x="11" y="17"/>
                </a:lnTo>
                <a:lnTo>
                  <a:pt x="0" y="10"/>
                </a:lnTo>
                <a:lnTo>
                  <a:pt x="11" y="0"/>
                </a:lnTo>
                <a:lnTo>
                  <a:pt x="11" y="0"/>
                </a:lnTo>
                <a:close/>
              </a:path>
            </a:pathLst>
          </a:custGeom>
          <a:solidFill>
            <a:srgbClr val="99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176" name="Freeform 128"/>
          <p:cNvSpPr>
            <a:spLocks/>
          </p:cNvSpPr>
          <p:nvPr/>
        </p:nvSpPr>
        <p:spPr bwMode="auto">
          <a:xfrm>
            <a:off x="1554163" y="4337050"/>
            <a:ext cx="9525" cy="7938"/>
          </a:xfrm>
          <a:custGeom>
            <a:avLst/>
            <a:gdLst>
              <a:gd name="T0" fmla="*/ 11 w 22"/>
              <a:gd name="T1" fmla="*/ 0 h 17"/>
              <a:gd name="T2" fmla="*/ 22 w 22"/>
              <a:gd name="T3" fmla="*/ 10 h 17"/>
              <a:gd name="T4" fmla="*/ 11 w 22"/>
              <a:gd name="T5" fmla="*/ 17 h 17"/>
              <a:gd name="T6" fmla="*/ 0 w 22"/>
              <a:gd name="T7" fmla="*/ 10 h 17"/>
              <a:gd name="T8" fmla="*/ 11 w 22"/>
              <a:gd name="T9" fmla="*/ 0 h 17"/>
              <a:gd name="T10" fmla="*/ 11 w 22"/>
              <a:gd name="T11" fmla="*/ 0 h 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2" h="17">
                <a:moveTo>
                  <a:pt x="11" y="0"/>
                </a:moveTo>
                <a:lnTo>
                  <a:pt x="22" y="10"/>
                </a:lnTo>
                <a:lnTo>
                  <a:pt x="11" y="17"/>
                </a:lnTo>
                <a:lnTo>
                  <a:pt x="0" y="10"/>
                </a:lnTo>
                <a:lnTo>
                  <a:pt x="11" y="0"/>
                </a:lnTo>
                <a:lnTo>
                  <a:pt x="11" y="0"/>
                </a:lnTo>
              </a:path>
            </a:pathLst>
          </a:custGeom>
          <a:solidFill>
            <a:srgbClr val="99FF99"/>
          </a:solidFill>
          <a:ln w="142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PH" dirty="0"/>
          </a:p>
        </p:txBody>
      </p:sp>
      <p:sp>
        <p:nvSpPr>
          <p:cNvPr id="2177" name="Freeform 129"/>
          <p:cNvSpPr>
            <a:spLocks/>
          </p:cNvSpPr>
          <p:nvPr/>
        </p:nvSpPr>
        <p:spPr bwMode="auto">
          <a:xfrm>
            <a:off x="1533525" y="4346575"/>
            <a:ext cx="15875" cy="11113"/>
          </a:xfrm>
          <a:custGeom>
            <a:avLst/>
            <a:gdLst>
              <a:gd name="T0" fmla="*/ 16 w 31"/>
              <a:gd name="T1" fmla="*/ 0 h 25"/>
              <a:gd name="T2" fmla="*/ 31 w 31"/>
              <a:gd name="T3" fmla="*/ 12 h 25"/>
              <a:gd name="T4" fmla="*/ 25 w 31"/>
              <a:gd name="T5" fmla="*/ 21 h 25"/>
              <a:gd name="T6" fmla="*/ 16 w 31"/>
              <a:gd name="T7" fmla="*/ 25 h 25"/>
              <a:gd name="T8" fmla="*/ 5 w 31"/>
              <a:gd name="T9" fmla="*/ 21 h 25"/>
              <a:gd name="T10" fmla="*/ 0 w 31"/>
              <a:gd name="T11" fmla="*/ 12 h 25"/>
              <a:gd name="T12" fmla="*/ 16 w 31"/>
              <a:gd name="T13" fmla="*/ 0 h 25"/>
              <a:gd name="T14" fmla="*/ 16 w 31"/>
              <a:gd name="T15" fmla="*/ 0 h 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1" h="25">
                <a:moveTo>
                  <a:pt x="16" y="0"/>
                </a:moveTo>
                <a:lnTo>
                  <a:pt x="31" y="12"/>
                </a:lnTo>
                <a:lnTo>
                  <a:pt x="25" y="21"/>
                </a:lnTo>
                <a:lnTo>
                  <a:pt x="16" y="25"/>
                </a:lnTo>
                <a:lnTo>
                  <a:pt x="5" y="21"/>
                </a:lnTo>
                <a:lnTo>
                  <a:pt x="0" y="12"/>
                </a:lnTo>
                <a:lnTo>
                  <a:pt x="16" y="0"/>
                </a:lnTo>
                <a:lnTo>
                  <a:pt x="16" y="0"/>
                </a:lnTo>
                <a:close/>
              </a:path>
            </a:pathLst>
          </a:custGeom>
          <a:solidFill>
            <a:srgbClr val="99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178" name="Freeform 130"/>
          <p:cNvSpPr>
            <a:spLocks/>
          </p:cNvSpPr>
          <p:nvPr/>
        </p:nvSpPr>
        <p:spPr bwMode="auto">
          <a:xfrm>
            <a:off x="1533525" y="4346575"/>
            <a:ext cx="15875" cy="11113"/>
          </a:xfrm>
          <a:custGeom>
            <a:avLst/>
            <a:gdLst>
              <a:gd name="T0" fmla="*/ 16 w 31"/>
              <a:gd name="T1" fmla="*/ 0 h 25"/>
              <a:gd name="T2" fmla="*/ 31 w 31"/>
              <a:gd name="T3" fmla="*/ 12 h 25"/>
              <a:gd name="T4" fmla="*/ 25 w 31"/>
              <a:gd name="T5" fmla="*/ 21 h 25"/>
              <a:gd name="T6" fmla="*/ 16 w 31"/>
              <a:gd name="T7" fmla="*/ 25 h 25"/>
              <a:gd name="T8" fmla="*/ 5 w 31"/>
              <a:gd name="T9" fmla="*/ 21 h 25"/>
              <a:gd name="T10" fmla="*/ 0 w 31"/>
              <a:gd name="T11" fmla="*/ 12 h 25"/>
              <a:gd name="T12" fmla="*/ 16 w 31"/>
              <a:gd name="T13" fmla="*/ 0 h 25"/>
              <a:gd name="T14" fmla="*/ 16 w 31"/>
              <a:gd name="T15" fmla="*/ 0 h 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1" h="25">
                <a:moveTo>
                  <a:pt x="16" y="0"/>
                </a:moveTo>
                <a:lnTo>
                  <a:pt x="31" y="12"/>
                </a:lnTo>
                <a:lnTo>
                  <a:pt x="25" y="21"/>
                </a:lnTo>
                <a:lnTo>
                  <a:pt x="16" y="25"/>
                </a:lnTo>
                <a:lnTo>
                  <a:pt x="5" y="21"/>
                </a:lnTo>
                <a:lnTo>
                  <a:pt x="0" y="12"/>
                </a:lnTo>
                <a:lnTo>
                  <a:pt x="16" y="0"/>
                </a:lnTo>
                <a:lnTo>
                  <a:pt x="16" y="0"/>
                </a:lnTo>
              </a:path>
            </a:pathLst>
          </a:custGeom>
          <a:solidFill>
            <a:srgbClr val="99FF99"/>
          </a:solidFill>
          <a:ln w="142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PH" dirty="0"/>
          </a:p>
        </p:txBody>
      </p:sp>
      <p:sp>
        <p:nvSpPr>
          <p:cNvPr id="2179" name="Freeform 131"/>
          <p:cNvSpPr>
            <a:spLocks/>
          </p:cNvSpPr>
          <p:nvPr/>
        </p:nvSpPr>
        <p:spPr bwMode="auto">
          <a:xfrm>
            <a:off x="1557338" y="4364038"/>
            <a:ext cx="7937" cy="15875"/>
          </a:xfrm>
          <a:custGeom>
            <a:avLst/>
            <a:gdLst>
              <a:gd name="T0" fmla="*/ 8 w 18"/>
              <a:gd name="T1" fmla="*/ 0 h 32"/>
              <a:gd name="T2" fmla="*/ 1 w 18"/>
              <a:gd name="T3" fmla="*/ 5 h 32"/>
              <a:gd name="T4" fmla="*/ 0 w 18"/>
              <a:gd name="T5" fmla="*/ 17 h 32"/>
              <a:gd name="T6" fmla="*/ 1 w 18"/>
              <a:gd name="T7" fmla="*/ 26 h 32"/>
              <a:gd name="T8" fmla="*/ 8 w 18"/>
              <a:gd name="T9" fmla="*/ 32 h 32"/>
              <a:gd name="T10" fmla="*/ 18 w 18"/>
              <a:gd name="T11" fmla="*/ 17 h 32"/>
              <a:gd name="T12" fmla="*/ 8 w 18"/>
              <a:gd name="T13" fmla="*/ 0 h 32"/>
              <a:gd name="T14" fmla="*/ 8 w 18"/>
              <a:gd name="T15" fmla="*/ 0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8" h="32">
                <a:moveTo>
                  <a:pt x="8" y="0"/>
                </a:moveTo>
                <a:lnTo>
                  <a:pt x="1" y="5"/>
                </a:lnTo>
                <a:lnTo>
                  <a:pt x="0" y="17"/>
                </a:lnTo>
                <a:lnTo>
                  <a:pt x="1" y="26"/>
                </a:lnTo>
                <a:lnTo>
                  <a:pt x="8" y="32"/>
                </a:lnTo>
                <a:lnTo>
                  <a:pt x="18" y="17"/>
                </a:lnTo>
                <a:lnTo>
                  <a:pt x="8" y="0"/>
                </a:lnTo>
                <a:lnTo>
                  <a:pt x="8" y="0"/>
                </a:lnTo>
                <a:close/>
              </a:path>
            </a:pathLst>
          </a:custGeom>
          <a:solidFill>
            <a:srgbClr val="99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180" name="Freeform 132"/>
          <p:cNvSpPr>
            <a:spLocks/>
          </p:cNvSpPr>
          <p:nvPr/>
        </p:nvSpPr>
        <p:spPr bwMode="auto">
          <a:xfrm>
            <a:off x="1557338" y="4364038"/>
            <a:ext cx="7937" cy="15875"/>
          </a:xfrm>
          <a:custGeom>
            <a:avLst/>
            <a:gdLst>
              <a:gd name="T0" fmla="*/ 8 w 18"/>
              <a:gd name="T1" fmla="*/ 0 h 32"/>
              <a:gd name="T2" fmla="*/ 1 w 18"/>
              <a:gd name="T3" fmla="*/ 5 h 32"/>
              <a:gd name="T4" fmla="*/ 0 w 18"/>
              <a:gd name="T5" fmla="*/ 17 h 32"/>
              <a:gd name="T6" fmla="*/ 1 w 18"/>
              <a:gd name="T7" fmla="*/ 26 h 32"/>
              <a:gd name="T8" fmla="*/ 8 w 18"/>
              <a:gd name="T9" fmla="*/ 32 h 32"/>
              <a:gd name="T10" fmla="*/ 18 w 18"/>
              <a:gd name="T11" fmla="*/ 17 h 32"/>
              <a:gd name="T12" fmla="*/ 8 w 18"/>
              <a:gd name="T13" fmla="*/ 0 h 32"/>
              <a:gd name="T14" fmla="*/ 8 w 18"/>
              <a:gd name="T15" fmla="*/ 0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8" h="32">
                <a:moveTo>
                  <a:pt x="8" y="0"/>
                </a:moveTo>
                <a:lnTo>
                  <a:pt x="1" y="5"/>
                </a:lnTo>
                <a:lnTo>
                  <a:pt x="0" y="17"/>
                </a:lnTo>
                <a:lnTo>
                  <a:pt x="1" y="26"/>
                </a:lnTo>
                <a:lnTo>
                  <a:pt x="8" y="32"/>
                </a:lnTo>
                <a:lnTo>
                  <a:pt x="18" y="17"/>
                </a:lnTo>
                <a:lnTo>
                  <a:pt x="8" y="0"/>
                </a:lnTo>
                <a:lnTo>
                  <a:pt x="8" y="0"/>
                </a:lnTo>
              </a:path>
            </a:pathLst>
          </a:custGeom>
          <a:solidFill>
            <a:srgbClr val="99FF99"/>
          </a:solidFill>
          <a:ln w="142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PH" dirty="0"/>
          </a:p>
        </p:txBody>
      </p:sp>
      <p:sp>
        <p:nvSpPr>
          <p:cNvPr id="2181" name="Freeform 133"/>
          <p:cNvSpPr>
            <a:spLocks/>
          </p:cNvSpPr>
          <p:nvPr/>
        </p:nvSpPr>
        <p:spPr bwMode="auto">
          <a:xfrm>
            <a:off x="1665288" y="4506913"/>
            <a:ext cx="9525" cy="14287"/>
          </a:xfrm>
          <a:custGeom>
            <a:avLst/>
            <a:gdLst>
              <a:gd name="T0" fmla="*/ 8 w 16"/>
              <a:gd name="T1" fmla="*/ 0 h 28"/>
              <a:gd name="T2" fmla="*/ 16 w 16"/>
              <a:gd name="T3" fmla="*/ 13 h 28"/>
              <a:gd name="T4" fmla="*/ 8 w 16"/>
              <a:gd name="T5" fmla="*/ 28 h 28"/>
              <a:gd name="T6" fmla="*/ 1 w 16"/>
              <a:gd name="T7" fmla="*/ 22 h 28"/>
              <a:gd name="T8" fmla="*/ 0 w 16"/>
              <a:gd name="T9" fmla="*/ 13 h 28"/>
              <a:gd name="T10" fmla="*/ 1 w 16"/>
              <a:gd name="T11" fmla="*/ 3 h 28"/>
              <a:gd name="T12" fmla="*/ 8 w 16"/>
              <a:gd name="T13" fmla="*/ 0 h 28"/>
              <a:gd name="T14" fmla="*/ 8 w 16"/>
              <a:gd name="T15" fmla="*/ 0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6" h="28">
                <a:moveTo>
                  <a:pt x="8" y="0"/>
                </a:moveTo>
                <a:lnTo>
                  <a:pt x="16" y="13"/>
                </a:lnTo>
                <a:lnTo>
                  <a:pt x="8" y="28"/>
                </a:lnTo>
                <a:lnTo>
                  <a:pt x="1" y="22"/>
                </a:lnTo>
                <a:lnTo>
                  <a:pt x="0" y="13"/>
                </a:lnTo>
                <a:lnTo>
                  <a:pt x="1" y="3"/>
                </a:lnTo>
                <a:lnTo>
                  <a:pt x="8" y="0"/>
                </a:lnTo>
                <a:lnTo>
                  <a:pt x="8" y="0"/>
                </a:lnTo>
                <a:close/>
              </a:path>
            </a:pathLst>
          </a:custGeom>
          <a:solidFill>
            <a:srgbClr val="99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182" name="Freeform 134"/>
          <p:cNvSpPr>
            <a:spLocks/>
          </p:cNvSpPr>
          <p:nvPr/>
        </p:nvSpPr>
        <p:spPr bwMode="auto">
          <a:xfrm>
            <a:off x="1665288" y="4506913"/>
            <a:ext cx="9525" cy="14287"/>
          </a:xfrm>
          <a:custGeom>
            <a:avLst/>
            <a:gdLst>
              <a:gd name="T0" fmla="*/ 8 w 16"/>
              <a:gd name="T1" fmla="*/ 0 h 28"/>
              <a:gd name="T2" fmla="*/ 16 w 16"/>
              <a:gd name="T3" fmla="*/ 13 h 28"/>
              <a:gd name="T4" fmla="*/ 8 w 16"/>
              <a:gd name="T5" fmla="*/ 28 h 28"/>
              <a:gd name="T6" fmla="*/ 1 w 16"/>
              <a:gd name="T7" fmla="*/ 22 h 28"/>
              <a:gd name="T8" fmla="*/ 0 w 16"/>
              <a:gd name="T9" fmla="*/ 13 h 28"/>
              <a:gd name="T10" fmla="*/ 1 w 16"/>
              <a:gd name="T11" fmla="*/ 3 h 28"/>
              <a:gd name="T12" fmla="*/ 8 w 16"/>
              <a:gd name="T13" fmla="*/ 0 h 28"/>
              <a:gd name="T14" fmla="*/ 8 w 16"/>
              <a:gd name="T15" fmla="*/ 0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6" h="28">
                <a:moveTo>
                  <a:pt x="8" y="0"/>
                </a:moveTo>
                <a:lnTo>
                  <a:pt x="16" y="13"/>
                </a:lnTo>
                <a:lnTo>
                  <a:pt x="8" y="28"/>
                </a:lnTo>
                <a:lnTo>
                  <a:pt x="1" y="22"/>
                </a:lnTo>
                <a:lnTo>
                  <a:pt x="0" y="13"/>
                </a:lnTo>
                <a:lnTo>
                  <a:pt x="1" y="3"/>
                </a:lnTo>
                <a:lnTo>
                  <a:pt x="8" y="0"/>
                </a:lnTo>
                <a:lnTo>
                  <a:pt x="8" y="0"/>
                </a:lnTo>
              </a:path>
            </a:pathLst>
          </a:custGeom>
          <a:solidFill>
            <a:srgbClr val="99FF99"/>
          </a:solidFill>
          <a:ln w="142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PH" dirty="0"/>
          </a:p>
        </p:txBody>
      </p:sp>
      <p:sp>
        <p:nvSpPr>
          <p:cNvPr id="2183" name="Freeform 135"/>
          <p:cNvSpPr>
            <a:spLocks/>
          </p:cNvSpPr>
          <p:nvPr/>
        </p:nvSpPr>
        <p:spPr bwMode="auto">
          <a:xfrm>
            <a:off x="1563688" y="4532313"/>
            <a:ext cx="7937" cy="11112"/>
          </a:xfrm>
          <a:custGeom>
            <a:avLst/>
            <a:gdLst>
              <a:gd name="T0" fmla="*/ 8 w 18"/>
              <a:gd name="T1" fmla="*/ 0 h 21"/>
              <a:gd name="T2" fmla="*/ 18 w 18"/>
              <a:gd name="T3" fmla="*/ 12 h 21"/>
              <a:gd name="T4" fmla="*/ 16 w 18"/>
              <a:gd name="T5" fmla="*/ 19 h 21"/>
              <a:gd name="T6" fmla="*/ 8 w 18"/>
              <a:gd name="T7" fmla="*/ 21 h 21"/>
              <a:gd name="T8" fmla="*/ 0 w 18"/>
              <a:gd name="T9" fmla="*/ 12 h 21"/>
              <a:gd name="T10" fmla="*/ 8 w 18"/>
              <a:gd name="T11" fmla="*/ 0 h 21"/>
              <a:gd name="T12" fmla="*/ 8 w 18"/>
              <a:gd name="T13" fmla="*/ 0 h 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8" h="21">
                <a:moveTo>
                  <a:pt x="8" y="0"/>
                </a:moveTo>
                <a:lnTo>
                  <a:pt x="18" y="12"/>
                </a:lnTo>
                <a:lnTo>
                  <a:pt x="16" y="19"/>
                </a:lnTo>
                <a:lnTo>
                  <a:pt x="8" y="21"/>
                </a:lnTo>
                <a:lnTo>
                  <a:pt x="0" y="12"/>
                </a:lnTo>
                <a:lnTo>
                  <a:pt x="8" y="0"/>
                </a:lnTo>
                <a:lnTo>
                  <a:pt x="8" y="0"/>
                </a:lnTo>
                <a:close/>
              </a:path>
            </a:pathLst>
          </a:custGeom>
          <a:solidFill>
            <a:srgbClr val="99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184" name="Freeform 136"/>
          <p:cNvSpPr>
            <a:spLocks/>
          </p:cNvSpPr>
          <p:nvPr/>
        </p:nvSpPr>
        <p:spPr bwMode="auto">
          <a:xfrm>
            <a:off x="1563688" y="4532313"/>
            <a:ext cx="7937" cy="11112"/>
          </a:xfrm>
          <a:custGeom>
            <a:avLst/>
            <a:gdLst>
              <a:gd name="T0" fmla="*/ 8 w 18"/>
              <a:gd name="T1" fmla="*/ 0 h 21"/>
              <a:gd name="T2" fmla="*/ 18 w 18"/>
              <a:gd name="T3" fmla="*/ 12 h 21"/>
              <a:gd name="T4" fmla="*/ 16 w 18"/>
              <a:gd name="T5" fmla="*/ 19 h 21"/>
              <a:gd name="T6" fmla="*/ 8 w 18"/>
              <a:gd name="T7" fmla="*/ 21 h 21"/>
              <a:gd name="T8" fmla="*/ 0 w 18"/>
              <a:gd name="T9" fmla="*/ 12 h 21"/>
              <a:gd name="T10" fmla="*/ 8 w 18"/>
              <a:gd name="T11" fmla="*/ 0 h 21"/>
              <a:gd name="T12" fmla="*/ 8 w 18"/>
              <a:gd name="T13" fmla="*/ 0 h 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8" h="21">
                <a:moveTo>
                  <a:pt x="8" y="0"/>
                </a:moveTo>
                <a:lnTo>
                  <a:pt x="18" y="12"/>
                </a:lnTo>
                <a:lnTo>
                  <a:pt x="16" y="19"/>
                </a:lnTo>
                <a:lnTo>
                  <a:pt x="8" y="21"/>
                </a:lnTo>
                <a:lnTo>
                  <a:pt x="0" y="12"/>
                </a:lnTo>
                <a:lnTo>
                  <a:pt x="8" y="0"/>
                </a:lnTo>
                <a:lnTo>
                  <a:pt x="8" y="0"/>
                </a:lnTo>
              </a:path>
            </a:pathLst>
          </a:custGeom>
          <a:solidFill>
            <a:srgbClr val="99FF99"/>
          </a:solidFill>
          <a:ln w="142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PH" dirty="0"/>
          </a:p>
        </p:txBody>
      </p:sp>
      <p:sp>
        <p:nvSpPr>
          <p:cNvPr id="2185" name="Freeform 137"/>
          <p:cNvSpPr>
            <a:spLocks/>
          </p:cNvSpPr>
          <p:nvPr/>
        </p:nvSpPr>
        <p:spPr bwMode="auto">
          <a:xfrm>
            <a:off x="1492250" y="4581525"/>
            <a:ext cx="12700" cy="7938"/>
          </a:xfrm>
          <a:custGeom>
            <a:avLst/>
            <a:gdLst>
              <a:gd name="T0" fmla="*/ 15 w 29"/>
              <a:gd name="T1" fmla="*/ 0 h 19"/>
              <a:gd name="T2" fmla="*/ 29 w 29"/>
              <a:gd name="T3" fmla="*/ 9 h 19"/>
              <a:gd name="T4" fmla="*/ 26 w 29"/>
              <a:gd name="T5" fmla="*/ 16 h 19"/>
              <a:gd name="T6" fmla="*/ 15 w 29"/>
              <a:gd name="T7" fmla="*/ 19 h 19"/>
              <a:gd name="T8" fmla="*/ 4 w 29"/>
              <a:gd name="T9" fmla="*/ 16 h 19"/>
              <a:gd name="T10" fmla="*/ 0 w 29"/>
              <a:gd name="T11" fmla="*/ 9 h 19"/>
              <a:gd name="T12" fmla="*/ 15 w 29"/>
              <a:gd name="T13" fmla="*/ 0 h 19"/>
              <a:gd name="T14" fmla="*/ 15 w 29"/>
              <a:gd name="T15" fmla="*/ 0 h 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9" h="19">
                <a:moveTo>
                  <a:pt x="15" y="0"/>
                </a:moveTo>
                <a:lnTo>
                  <a:pt x="29" y="9"/>
                </a:lnTo>
                <a:lnTo>
                  <a:pt x="26" y="16"/>
                </a:lnTo>
                <a:lnTo>
                  <a:pt x="15" y="19"/>
                </a:lnTo>
                <a:lnTo>
                  <a:pt x="4" y="16"/>
                </a:lnTo>
                <a:lnTo>
                  <a:pt x="0" y="9"/>
                </a:lnTo>
                <a:lnTo>
                  <a:pt x="15" y="0"/>
                </a:lnTo>
                <a:lnTo>
                  <a:pt x="15" y="0"/>
                </a:lnTo>
                <a:close/>
              </a:path>
            </a:pathLst>
          </a:custGeom>
          <a:solidFill>
            <a:srgbClr val="99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186" name="Freeform 138"/>
          <p:cNvSpPr>
            <a:spLocks/>
          </p:cNvSpPr>
          <p:nvPr/>
        </p:nvSpPr>
        <p:spPr bwMode="auto">
          <a:xfrm>
            <a:off x="1492250" y="4581525"/>
            <a:ext cx="12700" cy="7938"/>
          </a:xfrm>
          <a:custGeom>
            <a:avLst/>
            <a:gdLst>
              <a:gd name="T0" fmla="*/ 15 w 29"/>
              <a:gd name="T1" fmla="*/ 0 h 19"/>
              <a:gd name="T2" fmla="*/ 29 w 29"/>
              <a:gd name="T3" fmla="*/ 9 h 19"/>
              <a:gd name="T4" fmla="*/ 26 w 29"/>
              <a:gd name="T5" fmla="*/ 16 h 19"/>
              <a:gd name="T6" fmla="*/ 15 w 29"/>
              <a:gd name="T7" fmla="*/ 19 h 19"/>
              <a:gd name="T8" fmla="*/ 4 w 29"/>
              <a:gd name="T9" fmla="*/ 16 h 19"/>
              <a:gd name="T10" fmla="*/ 0 w 29"/>
              <a:gd name="T11" fmla="*/ 9 h 19"/>
              <a:gd name="T12" fmla="*/ 15 w 29"/>
              <a:gd name="T13" fmla="*/ 0 h 19"/>
              <a:gd name="T14" fmla="*/ 15 w 29"/>
              <a:gd name="T15" fmla="*/ 0 h 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9" h="19">
                <a:moveTo>
                  <a:pt x="15" y="0"/>
                </a:moveTo>
                <a:lnTo>
                  <a:pt x="29" y="9"/>
                </a:lnTo>
                <a:lnTo>
                  <a:pt x="26" y="16"/>
                </a:lnTo>
                <a:lnTo>
                  <a:pt x="15" y="19"/>
                </a:lnTo>
                <a:lnTo>
                  <a:pt x="4" y="16"/>
                </a:lnTo>
                <a:lnTo>
                  <a:pt x="0" y="9"/>
                </a:lnTo>
                <a:lnTo>
                  <a:pt x="15" y="0"/>
                </a:lnTo>
                <a:lnTo>
                  <a:pt x="15" y="0"/>
                </a:lnTo>
              </a:path>
            </a:pathLst>
          </a:custGeom>
          <a:solidFill>
            <a:srgbClr val="99FF99"/>
          </a:solidFill>
          <a:ln w="142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PH" dirty="0"/>
          </a:p>
        </p:txBody>
      </p:sp>
      <p:sp>
        <p:nvSpPr>
          <p:cNvPr id="2187" name="Freeform 139"/>
          <p:cNvSpPr>
            <a:spLocks/>
          </p:cNvSpPr>
          <p:nvPr/>
        </p:nvSpPr>
        <p:spPr bwMode="auto">
          <a:xfrm>
            <a:off x="1646238" y="4554538"/>
            <a:ext cx="14287" cy="11112"/>
          </a:xfrm>
          <a:custGeom>
            <a:avLst/>
            <a:gdLst>
              <a:gd name="T0" fmla="*/ 11 w 26"/>
              <a:gd name="T1" fmla="*/ 0 h 25"/>
              <a:gd name="T2" fmla="*/ 0 w 26"/>
              <a:gd name="T3" fmla="*/ 13 h 25"/>
              <a:gd name="T4" fmla="*/ 11 w 26"/>
              <a:gd name="T5" fmla="*/ 25 h 25"/>
              <a:gd name="T6" fmla="*/ 20 w 26"/>
              <a:gd name="T7" fmla="*/ 20 h 25"/>
              <a:gd name="T8" fmla="*/ 26 w 26"/>
              <a:gd name="T9" fmla="*/ 13 h 25"/>
              <a:gd name="T10" fmla="*/ 11 w 26"/>
              <a:gd name="T11" fmla="*/ 0 h 25"/>
              <a:gd name="T12" fmla="*/ 11 w 26"/>
              <a:gd name="T13" fmla="*/ 0 h 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6" h="25">
                <a:moveTo>
                  <a:pt x="11" y="0"/>
                </a:moveTo>
                <a:lnTo>
                  <a:pt x="0" y="13"/>
                </a:lnTo>
                <a:lnTo>
                  <a:pt x="11" y="25"/>
                </a:lnTo>
                <a:lnTo>
                  <a:pt x="20" y="20"/>
                </a:lnTo>
                <a:lnTo>
                  <a:pt x="26" y="13"/>
                </a:lnTo>
                <a:lnTo>
                  <a:pt x="11" y="0"/>
                </a:lnTo>
                <a:lnTo>
                  <a:pt x="11" y="0"/>
                </a:lnTo>
                <a:close/>
              </a:path>
            </a:pathLst>
          </a:custGeom>
          <a:solidFill>
            <a:srgbClr val="99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188" name="Freeform 140"/>
          <p:cNvSpPr>
            <a:spLocks/>
          </p:cNvSpPr>
          <p:nvPr/>
        </p:nvSpPr>
        <p:spPr bwMode="auto">
          <a:xfrm>
            <a:off x="1646238" y="4554538"/>
            <a:ext cx="14287" cy="11112"/>
          </a:xfrm>
          <a:custGeom>
            <a:avLst/>
            <a:gdLst>
              <a:gd name="T0" fmla="*/ 11 w 26"/>
              <a:gd name="T1" fmla="*/ 0 h 25"/>
              <a:gd name="T2" fmla="*/ 0 w 26"/>
              <a:gd name="T3" fmla="*/ 13 h 25"/>
              <a:gd name="T4" fmla="*/ 11 w 26"/>
              <a:gd name="T5" fmla="*/ 25 h 25"/>
              <a:gd name="T6" fmla="*/ 20 w 26"/>
              <a:gd name="T7" fmla="*/ 20 h 25"/>
              <a:gd name="T8" fmla="*/ 26 w 26"/>
              <a:gd name="T9" fmla="*/ 13 h 25"/>
              <a:gd name="T10" fmla="*/ 11 w 26"/>
              <a:gd name="T11" fmla="*/ 0 h 25"/>
              <a:gd name="T12" fmla="*/ 11 w 26"/>
              <a:gd name="T13" fmla="*/ 0 h 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6" h="25">
                <a:moveTo>
                  <a:pt x="11" y="0"/>
                </a:moveTo>
                <a:lnTo>
                  <a:pt x="0" y="13"/>
                </a:lnTo>
                <a:lnTo>
                  <a:pt x="11" y="25"/>
                </a:lnTo>
                <a:lnTo>
                  <a:pt x="20" y="20"/>
                </a:lnTo>
                <a:lnTo>
                  <a:pt x="26" y="13"/>
                </a:lnTo>
                <a:lnTo>
                  <a:pt x="11" y="0"/>
                </a:lnTo>
                <a:lnTo>
                  <a:pt x="11" y="0"/>
                </a:lnTo>
              </a:path>
            </a:pathLst>
          </a:custGeom>
          <a:solidFill>
            <a:srgbClr val="99FF99"/>
          </a:solidFill>
          <a:ln w="142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PH" dirty="0"/>
          </a:p>
        </p:txBody>
      </p:sp>
      <p:sp>
        <p:nvSpPr>
          <p:cNvPr id="2189" name="Freeform 141"/>
          <p:cNvSpPr>
            <a:spLocks/>
          </p:cNvSpPr>
          <p:nvPr/>
        </p:nvSpPr>
        <p:spPr bwMode="auto">
          <a:xfrm>
            <a:off x="1604963" y="4611688"/>
            <a:ext cx="11112" cy="7937"/>
          </a:xfrm>
          <a:custGeom>
            <a:avLst/>
            <a:gdLst>
              <a:gd name="T0" fmla="*/ 11 w 25"/>
              <a:gd name="T1" fmla="*/ 0 h 17"/>
              <a:gd name="T2" fmla="*/ 0 w 25"/>
              <a:gd name="T3" fmla="*/ 8 h 17"/>
              <a:gd name="T4" fmla="*/ 11 w 25"/>
              <a:gd name="T5" fmla="*/ 17 h 17"/>
              <a:gd name="T6" fmla="*/ 21 w 25"/>
              <a:gd name="T7" fmla="*/ 16 h 17"/>
              <a:gd name="T8" fmla="*/ 25 w 25"/>
              <a:gd name="T9" fmla="*/ 8 h 17"/>
              <a:gd name="T10" fmla="*/ 11 w 25"/>
              <a:gd name="T11" fmla="*/ 0 h 17"/>
              <a:gd name="T12" fmla="*/ 11 w 25"/>
              <a:gd name="T13" fmla="*/ 0 h 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5" h="17">
                <a:moveTo>
                  <a:pt x="11" y="0"/>
                </a:moveTo>
                <a:lnTo>
                  <a:pt x="0" y="8"/>
                </a:lnTo>
                <a:lnTo>
                  <a:pt x="11" y="17"/>
                </a:lnTo>
                <a:lnTo>
                  <a:pt x="21" y="16"/>
                </a:lnTo>
                <a:lnTo>
                  <a:pt x="25" y="8"/>
                </a:lnTo>
                <a:lnTo>
                  <a:pt x="11" y="0"/>
                </a:lnTo>
                <a:lnTo>
                  <a:pt x="11" y="0"/>
                </a:lnTo>
                <a:close/>
              </a:path>
            </a:pathLst>
          </a:custGeom>
          <a:solidFill>
            <a:srgbClr val="99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190" name="Freeform 142"/>
          <p:cNvSpPr>
            <a:spLocks/>
          </p:cNvSpPr>
          <p:nvPr/>
        </p:nvSpPr>
        <p:spPr bwMode="auto">
          <a:xfrm>
            <a:off x="1604963" y="4611688"/>
            <a:ext cx="11112" cy="7937"/>
          </a:xfrm>
          <a:custGeom>
            <a:avLst/>
            <a:gdLst>
              <a:gd name="T0" fmla="*/ 11 w 25"/>
              <a:gd name="T1" fmla="*/ 0 h 17"/>
              <a:gd name="T2" fmla="*/ 0 w 25"/>
              <a:gd name="T3" fmla="*/ 8 h 17"/>
              <a:gd name="T4" fmla="*/ 11 w 25"/>
              <a:gd name="T5" fmla="*/ 17 h 17"/>
              <a:gd name="T6" fmla="*/ 21 w 25"/>
              <a:gd name="T7" fmla="*/ 16 h 17"/>
              <a:gd name="T8" fmla="*/ 25 w 25"/>
              <a:gd name="T9" fmla="*/ 8 h 17"/>
              <a:gd name="T10" fmla="*/ 11 w 25"/>
              <a:gd name="T11" fmla="*/ 0 h 17"/>
              <a:gd name="T12" fmla="*/ 11 w 25"/>
              <a:gd name="T13" fmla="*/ 0 h 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5" h="17">
                <a:moveTo>
                  <a:pt x="11" y="0"/>
                </a:moveTo>
                <a:lnTo>
                  <a:pt x="0" y="8"/>
                </a:lnTo>
                <a:lnTo>
                  <a:pt x="11" y="17"/>
                </a:lnTo>
                <a:lnTo>
                  <a:pt x="21" y="16"/>
                </a:lnTo>
                <a:lnTo>
                  <a:pt x="25" y="8"/>
                </a:lnTo>
                <a:lnTo>
                  <a:pt x="11" y="0"/>
                </a:lnTo>
                <a:lnTo>
                  <a:pt x="11" y="0"/>
                </a:lnTo>
              </a:path>
            </a:pathLst>
          </a:custGeom>
          <a:solidFill>
            <a:srgbClr val="99FF99"/>
          </a:solidFill>
          <a:ln w="142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PH" dirty="0"/>
          </a:p>
        </p:txBody>
      </p:sp>
      <p:sp>
        <p:nvSpPr>
          <p:cNvPr id="2191" name="Freeform 143"/>
          <p:cNvSpPr>
            <a:spLocks/>
          </p:cNvSpPr>
          <p:nvPr/>
        </p:nvSpPr>
        <p:spPr bwMode="auto">
          <a:xfrm>
            <a:off x="1382713" y="4273550"/>
            <a:ext cx="33337" cy="60325"/>
          </a:xfrm>
          <a:custGeom>
            <a:avLst/>
            <a:gdLst>
              <a:gd name="T0" fmla="*/ 37 w 75"/>
              <a:gd name="T1" fmla="*/ 0 h 123"/>
              <a:gd name="T2" fmla="*/ 17 w 75"/>
              <a:gd name="T3" fmla="*/ 5 h 123"/>
              <a:gd name="T4" fmla="*/ 13 w 75"/>
              <a:gd name="T5" fmla="*/ 7 h 123"/>
              <a:gd name="T6" fmla="*/ 5 w 75"/>
              <a:gd name="T7" fmla="*/ 20 h 123"/>
              <a:gd name="T8" fmla="*/ 5 w 75"/>
              <a:gd name="T9" fmla="*/ 25 h 123"/>
              <a:gd name="T10" fmla="*/ 4 w 75"/>
              <a:gd name="T11" fmla="*/ 25 h 123"/>
              <a:gd name="T12" fmla="*/ 0 w 75"/>
              <a:gd name="T13" fmla="*/ 51 h 123"/>
              <a:gd name="T14" fmla="*/ 4 w 75"/>
              <a:gd name="T15" fmla="*/ 77 h 123"/>
              <a:gd name="T16" fmla="*/ 4 w 75"/>
              <a:gd name="T17" fmla="*/ 82 h 123"/>
              <a:gd name="T18" fmla="*/ 6 w 75"/>
              <a:gd name="T19" fmla="*/ 82 h 123"/>
              <a:gd name="T20" fmla="*/ 13 w 75"/>
              <a:gd name="T21" fmla="*/ 91 h 123"/>
              <a:gd name="T22" fmla="*/ 9 w 75"/>
              <a:gd name="T23" fmla="*/ 89 h 123"/>
              <a:gd name="T24" fmla="*/ 13 w 75"/>
              <a:gd name="T25" fmla="*/ 95 h 123"/>
              <a:gd name="T26" fmla="*/ 15 w 75"/>
              <a:gd name="T27" fmla="*/ 96 h 123"/>
              <a:gd name="T28" fmla="*/ 29 w 75"/>
              <a:gd name="T29" fmla="*/ 113 h 123"/>
              <a:gd name="T30" fmla="*/ 38 w 75"/>
              <a:gd name="T31" fmla="*/ 123 h 123"/>
              <a:gd name="T32" fmla="*/ 51 w 75"/>
              <a:gd name="T33" fmla="*/ 123 h 123"/>
              <a:gd name="T34" fmla="*/ 59 w 75"/>
              <a:gd name="T35" fmla="*/ 116 h 123"/>
              <a:gd name="T36" fmla="*/ 63 w 75"/>
              <a:gd name="T37" fmla="*/ 114 h 123"/>
              <a:gd name="T38" fmla="*/ 71 w 75"/>
              <a:gd name="T39" fmla="*/ 82 h 123"/>
              <a:gd name="T40" fmla="*/ 71 w 75"/>
              <a:gd name="T41" fmla="*/ 73 h 123"/>
              <a:gd name="T42" fmla="*/ 75 w 75"/>
              <a:gd name="T43" fmla="*/ 52 h 123"/>
              <a:gd name="T44" fmla="*/ 73 w 75"/>
              <a:gd name="T45" fmla="*/ 38 h 123"/>
              <a:gd name="T46" fmla="*/ 67 w 75"/>
              <a:gd name="T47" fmla="*/ 32 h 123"/>
              <a:gd name="T48" fmla="*/ 61 w 75"/>
              <a:gd name="T49" fmla="*/ 25 h 123"/>
              <a:gd name="T50" fmla="*/ 59 w 75"/>
              <a:gd name="T51" fmla="*/ 17 h 123"/>
              <a:gd name="T52" fmla="*/ 55 w 75"/>
              <a:gd name="T53" fmla="*/ 17 h 123"/>
              <a:gd name="T54" fmla="*/ 54 w 75"/>
              <a:gd name="T55" fmla="*/ 11 h 123"/>
              <a:gd name="T56" fmla="*/ 47 w 75"/>
              <a:gd name="T57" fmla="*/ 10 h 123"/>
              <a:gd name="T58" fmla="*/ 37 w 75"/>
              <a:gd name="T59" fmla="*/ 0 h 123"/>
              <a:gd name="T60" fmla="*/ 37 w 75"/>
              <a:gd name="T61" fmla="*/ 0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75" h="123">
                <a:moveTo>
                  <a:pt x="37" y="0"/>
                </a:moveTo>
                <a:lnTo>
                  <a:pt x="17" y="5"/>
                </a:lnTo>
                <a:lnTo>
                  <a:pt x="13" y="7"/>
                </a:lnTo>
                <a:lnTo>
                  <a:pt x="5" y="20"/>
                </a:lnTo>
                <a:lnTo>
                  <a:pt x="5" y="25"/>
                </a:lnTo>
                <a:lnTo>
                  <a:pt x="4" y="25"/>
                </a:lnTo>
                <a:lnTo>
                  <a:pt x="0" y="51"/>
                </a:lnTo>
                <a:lnTo>
                  <a:pt x="4" y="77"/>
                </a:lnTo>
                <a:lnTo>
                  <a:pt x="4" y="82"/>
                </a:lnTo>
                <a:lnTo>
                  <a:pt x="6" y="82"/>
                </a:lnTo>
                <a:lnTo>
                  <a:pt x="13" y="91"/>
                </a:lnTo>
                <a:lnTo>
                  <a:pt x="9" y="89"/>
                </a:lnTo>
                <a:lnTo>
                  <a:pt x="13" y="95"/>
                </a:lnTo>
                <a:lnTo>
                  <a:pt x="15" y="96"/>
                </a:lnTo>
                <a:lnTo>
                  <a:pt x="29" y="113"/>
                </a:lnTo>
                <a:lnTo>
                  <a:pt x="38" y="123"/>
                </a:lnTo>
                <a:lnTo>
                  <a:pt x="51" y="123"/>
                </a:lnTo>
                <a:lnTo>
                  <a:pt x="59" y="116"/>
                </a:lnTo>
                <a:lnTo>
                  <a:pt x="63" y="114"/>
                </a:lnTo>
                <a:lnTo>
                  <a:pt x="71" y="82"/>
                </a:lnTo>
                <a:lnTo>
                  <a:pt x="71" y="73"/>
                </a:lnTo>
                <a:lnTo>
                  <a:pt x="75" y="52"/>
                </a:lnTo>
                <a:lnTo>
                  <a:pt x="73" y="38"/>
                </a:lnTo>
                <a:lnTo>
                  <a:pt x="67" y="32"/>
                </a:lnTo>
                <a:lnTo>
                  <a:pt x="61" y="25"/>
                </a:lnTo>
                <a:lnTo>
                  <a:pt x="59" y="17"/>
                </a:lnTo>
                <a:lnTo>
                  <a:pt x="55" y="17"/>
                </a:lnTo>
                <a:lnTo>
                  <a:pt x="54" y="11"/>
                </a:lnTo>
                <a:lnTo>
                  <a:pt x="47" y="10"/>
                </a:lnTo>
                <a:lnTo>
                  <a:pt x="37" y="0"/>
                </a:lnTo>
                <a:lnTo>
                  <a:pt x="37" y="0"/>
                </a:lnTo>
                <a:close/>
              </a:path>
            </a:pathLst>
          </a:custGeom>
          <a:solidFill>
            <a:srgbClr val="99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192" name="Freeform 144"/>
          <p:cNvSpPr>
            <a:spLocks/>
          </p:cNvSpPr>
          <p:nvPr/>
        </p:nvSpPr>
        <p:spPr bwMode="auto">
          <a:xfrm>
            <a:off x="1382713" y="4273550"/>
            <a:ext cx="33337" cy="60325"/>
          </a:xfrm>
          <a:custGeom>
            <a:avLst/>
            <a:gdLst>
              <a:gd name="T0" fmla="*/ 37 w 75"/>
              <a:gd name="T1" fmla="*/ 0 h 123"/>
              <a:gd name="T2" fmla="*/ 17 w 75"/>
              <a:gd name="T3" fmla="*/ 5 h 123"/>
              <a:gd name="T4" fmla="*/ 13 w 75"/>
              <a:gd name="T5" fmla="*/ 7 h 123"/>
              <a:gd name="T6" fmla="*/ 5 w 75"/>
              <a:gd name="T7" fmla="*/ 20 h 123"/>
              <a:gd name="T8" fmla="*/ 5 w 75"/>
              <a:gd name="T9" fmla="*/ 25 h 123"/>
              <a:gd name="T10" fmla="*/ 4 w 75"/>
              <a:gd name="T11" fmla="*/ 25 h 123"/>
              <a:gd name="T12" fmla="*/ 0 w 75"/>
              <a:gd name="T13" fmla="*/ 51 h 123"/>
              <a:gd name="T14" fmla="*/ 4 w 75"/>
              <a:gd name="T15" fmla="*/ 77 h 123"/>
              <a:gd name="T16" fmla="*/ 4 w 75"/>
              <a:gd name="T17" fmla="*/ 82 h 123"/>
              <a:gd name="T18" fmla="*/ 6 w 75"/>
              <a:gd name="T19" fmla="*/ 82 h 123"/>
              <a:gd name="T20" fmla="*/ 13 w 75"/>
              <a:gd name="T21" fmla="*/ 91 h 123"/>
              <a:gd name="T22" fmla="*/ 9 w 75"/>
              <a:gd name="T23" fmla="*/ 89 h 123"/>
              <a:gd name="T24" fmla="*/ 13 w 75"/>
              <a:gd name="T25" fmla="*/ 95 h 123"/>
              <a:gd name="T26" fmla="*/ 15 w 75"/>
              <a:gd name="T27" fmla="*/ 96 h 123"/>
              <a:gd name="T28" fmla="*/ 29 w 75"/>
              <a:gd name="T29" fmla="*/ 113 h 123"/>
              <a:gd name="T30" fmla="*/ 38 w 75"/>
              <a:gd name="T31" fmla="*/ 123 h 123"/>
              <a:gd name="T32" fmla="*/ 51 w 75"/>
              <a:gd name="T33" fmla="*/ 123 h 123"/>
              <a:gd name="T34" fmla="*/ 59 w 75"/>
              <a:gd name="T35" fmla="*/ 116 h 123"/>
              <a:gd name="T36" fmla="*/ 63 w 75"/>
              <a:gd name="T37" fmla="*/ 114 h 123"/>
              <a:gd name="T38" fmla="*/ 71 w 75"/>
              <a:gd name="T39" fmla="*/ 82 h 123"/>
              <a:gd name="T40" fmla="*/ 71 w 75"/>
              <a:gd name="T41" fmla="*/ 73 h 123"/>
              <a:gd name="T42" fmla="*/ 75 w 75"/>
              <a:gd name="T43" fmla="*/ 52 h 123"/>
              <a:gd name="T44" fmla="*/ 73 w 75"/>
              <a:gd name="T45" fmla="*/ 38 h 123"/>
              <a:gd name="T46" fmla="*/ 67 w 75"/>
              <a:gd name="T47" fmla="*/ 32 h 123"/>
              <a:gd name="T48" fmla="*/ 61 w 75"/>
              <a:gd name="T49" fmla="*/ 25 h 123"/>
              <a:gd name="T50" fmla="*/ 59 w 75"/>
              <a:gd name="T51" fmla="*/ 17 h 123"/>
              <a:gd name="T52" fmla="*/ 55 w 75"/>
              <a:gd name="T53" fmla="*/ 17 h 123"/>
              <a:gd name="T54" fmla="*/ 54 w 75"/>
              <a:gd name="T55" fmla="*/ 11 h 123"/>
              <a:gd name="T56" fmla="*/ 47 w 75"/>
              <a:gd name="T57" fmla="*/ 10 h 123"/>
              <a:gd name="T58" fmla="*/ 37 w 75"/>
              <a:gd name="T59" fmla="*/ 0 h 123"/>
              <a:gd name="T60" fmla="*/ 37 w 75"/>
              <a:gd name="T61" fmla="*/ 0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75" h="123">
                <a:moveTo>
                  <a:pt x="37" y="0"/>
                </a:moveTo>
                <a:lnTo>
                  <a:pt x="17" y="5"/>
                </a:lnTo>
                <a:lnTo>
                  <a:pt x="13" y="7"/>
                </a:lnTo>
                <a:lnTo>
                  <a:pt x="5" y="20"/>
                </a:lnTo>
                <a:lnTo>
                  <a:pt x="5" y="25"/>
                </a:lnTo>
                <a:lnTo>
                  <a:pt x="4" y="25"/>
                </a:lnTo>
                <a:lnTo>
                  <a:pt x="0" y="51"/>
                </a:lnTo>
                <a:lnTo>
                  <a:pt x="4" y="77"/>
                </a:lnTo>
                <a:lnTo>
                  <a:pt x="4" y="82"/>
                </a:lnTo>
                <a:lnTo>
                  <a:pt x="6" y="82"/>
                </a:lnTo>
                <a:lnTo>
                  <a:pt x="13" y="91"/>
                </a:lnTo>
                <a:lnTo>
                  <a:pt x="9" y="89"/>
                </a:lnTo>
                <a:lnTo>
                  <a:pt x="13" y="95"/>
                </a:lnTo>
                <a:lnTo>
                  <a:pt x="15" y="96"/>
                </a:lnTo>
                <a:lnTo>
                  <a:pt x="29" y="113"/>
                </a:lnTo>
                <a:lnTo>
                  <a:pt x="38" y="123"/>
                </a:lnTo>
                <a:lnTo>
                  <a:pt x="51" y="123"/>
                </a:lnTo>
                <a:lnTo>
                  <a:pt x="59" y="116"/>
                </a:lnTo>
                <a:lnTo>
                  <a:pt x="63" y="114"/>
                </a:lnTo>
                <a:lnTo>
                  <a:pt x="71" y="82"/>
                </a:lnTo>
                <a:lnTo>
                  <a:pt x="71" y="73"/>
                </a:lnTo>
                <a:lnTo>
                  <a:pt x="75" y="52"/>
                </a:lnTo>
                <a:lnTo>
                  <a:pt x="73" y="38"/>
                </a:lnTo>
                <a:lnTo>
                  <a:pt x="67" y="32"/>
                </a:lnTo>
                <a:lnTo>
                  <a:pt x="61" y="25"/>
                </a:lnTo>
                <a:lnTo>
                  <a:pt x="59" y="17"/>
                </a:lnTo>
                <a:lnTo>
                  <a:pt x="55" y="17"/>
                </a:lnTo>
                <a:lnTo>
                  <a:pt x="54" y="11"/>
                </a:lnTo>
                <a:lnTo>
                  <a:pt x="47" y="10"/>
                </a:lnTo>
                <a:lnTo>
                  <a:pt x="37" y="0"/>
                </a:lnTo>
                <a:lnTo>
                  <a:pt x="37" y="0"/>
                </a:lnTo>
              </a:path>
            </a:pathLst>
          </a:custGeom>
          <a:solidFill>
            <a:srgbClr val="99FF99"/>
          </a:solidFill>
          <a:ln w="142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PH" dirty="0"/>
          </a:p>
        </p:txBody>
      </p:sp>
      <p:sp>
        <p:nvSpPr>
          <p:cNvPr id="2193" name="Freeform 145"/>
          <p:cNvSpPr>
            <a:spLocks/>
          </p:cNvSpPr>
          <p:nvPr/>
        </p:nvSpPr>
        <p:spPr bwMode="auto">
          <a:xfrm>
            <a:off x="1277938" y="4313238"/>
            <a:ext cx="30162" cy="39687"/>
          </a:xfrm>
          <a:custGeom>
            <a:avLst/>
            <a:gdLst>
              <a:gd name="T0" fmla="*/ 40 w 66"/>
              <a:gd name="T1" fmla="*/ 0 h 81"/>
              <a:gd name="T2" fmla="*/ 18 w 66"/>
              <a:gd name="T3" fmla="*/ 8 h 81"/>
              <a:gd name="T4" fmla="*/ 12 w 66"/>
              <a:gd name="T5" fmla="*/ 22 h 81"/>
              <a:gd name="T6" fmla="*/ 9 w 66"/>
              <a:gd name="T7" fmla="*/ 25 h 81"/>
              <a:gd name="T8" fmla="*/ 0 w 66"/>
              <a:gd name="T9" fmla="*/ 50 h 81"/>
              <a:gd name="T10" fmla="*/ 1 w 66"/>
              <a:gd name="T11" fmla="*/ 62 h 81"/>
              <a:gd name="T12" fmla="*/ 9 w 66"/>
              <a:gd name="T13" fmla="*/ 69 h 81"/>
              <a:gd name="T14" fmla="*/ 20 w 66"/>
              <a:gd name="T15" fmla="*/ 80 h 81"/>
              <a:gd name="T16" fmla="*/ 33 w 66"/>
              <a:gd name="T17" fmla="*/ 81 h 81"/>
              <a:gd name="T18" fmla="*/ 46 w 66"/>
              <a:gd name="T19" fmla="*/ 75 h 81"/>
              <a:gd name="T20" fmla="*/ 50 w 66"/>
              <a:gd name="T21" fmla="*/ 61 h 81"/>
              <a:gd name="T22" fmla="*/ 57 w 66"/>
              <a:gd name="T23" fmla="*/ 52 h 81"/>
              <a:gd name="T24" fmla="*/ 65 w 66"/>
              <a:gd name="T25" fmla="*/ 37 h 81"/>
              <a:gd name="T26" fmla="*/ 66 w 66"/>
              <a:gd name="T27" fmla="*/ 18 h 81"/>
              <a:gd name="T28" fmla="*/ 62 w 66"/>
              <a:gd name="T29" fmla="*/ 9 h 81"/>
              <a:gd name="T30" fmla="*/ 57 w 66"/>
              <a:gd name="T31" fmla="*/ 2 h 81"/>
              <a:gd name="T32" fmla="*/ 40 w 66"/>
              <a:gd name="T33" fmla="*/ 0 h 81"/>
              <a:gd name="T34" fmla="*/ 40 w 66"/>
              <a:gd name="T35" fmla="*/ 0 h 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66" h="81">
                <a:moveTo>
                  <a:pt x="40" y="0"/>
                </a:moveTo>
                <a:lnTo>
                  <a:pt x="18" y="8"/>
                </a:lnTo>
                <a:lnTo>
                  <a:pt x="12" y="22"/>
                </a:lnTo>
                <a:lnTo>
                  <a:pt x="9" y="25"/>
                </a:lnTo>
                <a:lnTo>
                  <a:pt x="0" y="50"/>
                </a:lnTo>
                <a:lnTo>
                  <a:pt x="1" y="62"/>
                </a:lnTo>
                <a:lnTo>
                  <a:pt x="9" y="69"/>
                </a:lnTo>
                <a:lnTo>
                  <a:pt x="20" y="80"/>
                </a:lnTo>
                <a:lnTo>
                  <a:pt x="33" y="81"/>
                </a:lnTo>
                <a:lnTo>
                  <a:pt x="46" y="75"/>
                </a:lnTo>
                <a:lnTo>
                  <a:pt x="50" y="61"/>
                </a:lnTo>
                <a:lnTo>
                  <a:pt x="57" y="52"/>
                </a:lnTo>
                <a:lnTo>
                  <a:pt x="65" y="37"/>
                </a:lnTo>
                <a:lnTo>
                  <a:pt x="66" y="18"/>
                </a:lnTo>
                <a:lnTo>
                  <a:pt x="62" y="9"/>
                </a:lnTo>
                <a:lnTo>
                  <a:pt x="57" y="2"/>
                </a:lnTo>
                <a:lnTo>
                  <a:pt x="40" y="0"/>
                </a:lnTo>
                <a:lnTo>
                  <a:pt x="40" y="0"/>
                </a:lnTo>
                <a:close/>
              </a:path>
            </a:pathLst>
          </a:custGeom>
          <a:solidFill>
            <a:srgbClr val="99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194" name="Freeform 146"/>
          <p:cNvSpPr>
            <a:spLocks/>
          </p:cNvSpPr>
          <p:nvPr/>
        </p:nvSpPr>
        <p:spPr bwMode="auto">
          <a:xfrm>
            <a:off x="1277938" y="4313238"/>
            <a:ext cx="30162" cy="39687"/>
          </a:xfrm>
          <a:custGeom>
            <a:avLst/>
            <a:gdLst>
              <a:gd name="T0" fmla="*/ 40 w 66"/>
              <a:gd name="T1" fmla="*/ 0 h 81"/>
              <a:gd name="T2" fmla="*/ 18 w 66"/>
              <a:gd name="T3" fmla="*/ 8 h 81"/>
              <a:gd name="T4" fmla="*/ 12 w 66"/>
              <a:gd name="T5" fmla="*/ 22 h 81"/>
              <a:gd name="T6" fmla="*/ 9 w 66"/>
              <a:gd name="T7" fmla="*/ 25 h 81"/>
              <a:gd name="T8" fmla="*/ 0 w 66"/>
              <a:gd name="T9" fmla="*/ 50 h 81"/>
              <a:gd name="T10" fmla="*/ 1 w 66"/>
              <a:gd name="T11" fmla="*/ 62 h 81"/>
              <a:gd name="T12" fmla="*/ 9 w 66"/>
              <a:gd name="T13" fmla="*/ 69 h 81"/>
              <a:gd name="T14" fmla="*/ 20 w 66"/>
              <a:gd name="T15" fmla="*/ 80 h 81"/>
              <a:gd name="T16" fmla="*/ 33 w 66"/>
              <a:gd name="T17" fmla="*/ 81 h 81"/>
              <a:gd name="T18" fmla="*/ 46 w 66"/>
              <a:gd name="T19" fmla="*/ 75 h 81"/>
              <a:gd name="T20" fmla="*/ 50 w 66"/>
              <a:gd name="T21" fmla="*/ 61 h 81"/>
              <a:gd name="T22" fmla="*/ 57 w 66"/>
              <a:gd name="T23" fmla="*/ 52 h 81"/>
              <a:gd name="T24" fmla="*/ 65 w 66"/>
              <a:gd name="T25" fmla="*/ 37 h 81"/>
              <a:gd name="T26" fmla="*/ 66 w 66"/>
              <a:gd name="T27" fmla="*/ 18 h 81"/>
              <a:gd name="T28" fmla="*/ 62 w 66"/>
              <a:gd name="T29" fmla="*/ 9 h 81"/>
              <a:gd name="T30" fmla="*/ 57 w 66"/>
              <a:gd name="T31" fmla="*/ 2 h 81"/>
              <a:gd name="T32" fmla="*/ 40 w 66"/>
              <a:gd name="T33" fmla="*/ 0 h 81"/>
              <a:gd name="T34" fmla="*/ 40 w 66"/>
              <a:gd name="T35" fmla="*/ 0 h 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66" h="81">
                <a:moveTo>
                  <a:pt x="40" y="0"/>
                </a:moveTo>
                <a:lnTo>
                  <a:pt x="18" y="8"/>
                </a:lnTo>
                <a:lnTo>
                  <a:pt x="12" y="22"/>
                </a:lnTo>
                <a:lnTo>
                  <a:pt x="9" y="25"/>
                </a:lnTo>
                <a:lnTo>
                  <a:pt x="0" y="50"/>
                </a:lnTo>
                <a:lnTo>
                  <a:pt x="1" y="62"/>
                </a:lnTo>
                <a:lnTo>
                  <a:pt x="9" y="69"/>
                </a:lnTo>
                <a:lnTo>
                  <a:pt x="20" y="80"/>
                </a:lnTo>
                <a:lnTo>
                  <a:pt x="33" y="81"/>
                </a:lnTo>
                <a:lnTo>
                  <a:pt x="46" y="75"/>
                </a:lnTo>
                <a:lnTo>
                  <a:pt x="50" y="61"/>
                </a:lnTo>
                <a:lnTo>
                  <a:pt x="57" y="52"/>
                </a:lnTo>
                <a:lnTo>
                  <a:pt x="65" y="37"/>
                </a:lnTo>
                <a:lnTo>
                  <a:pt x="66" y="18"/>
                </a:lnTo>
                <a:lnTo>
                  <a:pt x="62" y="9"/>
                </a:lnTo>
                <a:lnTo>
                  <a:pt x="57" y="2"/>
                </a:lnTo>
                <a:lnTo>
                  <a:pt x="40" y="0"/>
                </a:lnTo>
                <a:lnTo>
                  <a:pt x="40" y="0"/>
                </a:lnTo>
              </a:path>
            </a:pathLst>
          </a:custGeom>
          <a:solidFill>
            <a:srgbClr val="99FF99"/>
          </a:solidFill>
          <a:ln w="142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PH" dirty="0"/>
          </a:p>
        </p:txBody>
      </p:sp>
      <p:sp>
        <p:nvSpPr>
          <p:cNvPr id="2195" name="Freeform 147"/>
          <p:cNvSpPr>
            <a:spLocks/>
          </p:cNvSpPr>
          <p:nvPr/>
        </p:nvSpPr>
        <p:spPr bwMode="auto">
          <a:xfrm>
            <a:off x="1362075" y="4376738"/>
            <a:ext cx="17463" cy="23812"/>
          </a:xfrm>
          <a:custGeom>
            <a:avLst/>
            <a:gdLst>
              <a:gd name="T0" fmla="*/ 19 w 35"/>
              <a:gd name="T1" fmla="*/ 0 h 49"/>
              <a:gd name="T2" fmla="*/ 4 w 35"/>
              <a:gd name="T3" fmla="*/ 2 h 49"/>
              <a:gd name="T4" fmla="*/ 4 w 35"/>
              <a:gd name="T5" fmla="*/ 14 h 49"/>
              <a:gd name="T6" fmla="*/ 12 w 35"/>
              <a:gd name="T7" fmla="*/ 28 h 49"/>
              <a:gd name="T8" fmla="*/ 0 w 35"/>
              <a:gd name="T9" fmla="*/ 33 h 49"/>
              <a:gd name="T10" fmla="*/ 1 w 35"/>
              <a:gd name="T11" fmla="*/ 45 h 49"/>
              <a:gd name="T12" fmla="*/ 7 w 35"/>
              <a:gd name="T13" fmla="*/ 49 h 49"/>
              <a:gd name="T14" fmla="*/ 27 w 35"/>
              <a:gd name="T15" fmla="*/ 40 h 49"/>
              <a:gd name="T16" fmla="*/ 35 w 35"/>
              <a:gd name="T17" fmla="*/ 23 h 49"/>
              <a:gd name="T18" fmla="*/ 32 w 35"/>
              <a:gd name="T19" fmla="*/ 5 h 49"/>
              <a:gd name="T20" fmla="*/ 19 w 35"/>
              <a:gd name="T21" fmla="*/ 0 h 49"/>
              <a:gd name="T22" fmla="*/ 19 w 35"/>
              <a:gd name="T23" fmla="*/ 0 h 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35" h="49">
                <a:moveTo>
                  <a:pt x="19" y="0"/>
                </a:moveTo>
                <a:lnTo>
                  <a:pt x="4" y="2"/>
                </a:lnTo>
                <a:lnTo>
                  <a:pt x="4" y="14"/>
                </a:lnTo>
                <a:lnTo>
                  <a:pt x="12" y="28"/>
                </a:lnTo>
                <a:lnTo>
                  <a:pt x="0" y="33"/>
                </a:lnTo>
                <a:lnTo>
                  <a:pt x="1" y="45"/>
                </a:lnTo>
                <a:lnTo>
                  <a:pt x="7" y="49"/>
                </a:lnTo>
                <a:lnTo>
                  <a:pt x="27" y="40"/>
                </a:lnTo>
                <a:lnTo>
                  <a:pt x="35" y="23"/>
                </a:lnTo>
                <a:lnTo>
                  <a:pt x="32" y="5"/>
                </a:lnTo>
                <a:lnTo>
                  <a:pt x="19" y="0"/>
                </a:lnTo>
                <a:lnTo>
                  <a:pt x="19" y="0"/>
                </a:lnTo>
                <a:close/>
              </a:path>
            </a:pathLst>
          </a:custGeom>
          <a:solidFill>
            <a:srgbClr val="99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196" name="Freeform 148"/>
          <p:cNvSpPr>
            <a:spLocks/>
          </p:cNvSpPr>
          <p:nvPr/>
        </p:nvSpPr>
        <p:spPr bwMode="auto">
          <a:xfrm>
            <a:off x="1362075" y="4376738"/>
            <a:ext cx="17463" cy="23812"/>
          </a:xfrm>
          <a:custGeom>
            <a:avLst/>
            <a:gdLst>
              <a:gd name="T0" fmla="*/ 19 w 35"/>
              <a:gd name="T1" fmla="*/ 0 h 49"/>
              <a:gd name="T2" fmla="*/ 4 w 35"/>
              <a:gd name="T3" fmla="*/ 2 h 49"/>
              <a:gd name="T4" fmla="*/ 4 w 35"/>
              <a:gd name="T5" fmla="*/ 14 h 49"/>
              <a:gd name="T6" fmla="*/ 12 w 35"/>
              <a:gd name="T7" fmla="*/ 28 h 49"/>
              <a:gd name="T8" fmla="*/ 0 w 35"/>
              <a:gd name="T9" fmla="*/ 33 h 49"/>
              <a:gd name="T10" fmla="*/ 1 w 35"/>
              <a:gd name="T11" fmla="*/ 45 h 49"/>
              <a:gd name="T12" fmla="*/ 7 w 35"/>
              <a:gd name="T13" fmla="*/ 49 h 49"/>
              <a:gd name="T14" fmla="*/ 27 w 35"/>
              <a:gd name="T15" fmla="*/ 40 h 49"/>
              <a:gd name="T16" fmla="*/ 35 w 35"/>
              <a:gd name="T17" fmla="*/ 23 h 49"/>
              <a:gd name="T18" fmla="*/ 32 w 35"/>
              <a:gd name="T19" fmla="*/ 5 h 49"/>
              <a:gd name="T20" fmla="*/ 19 w 35"/>
              <a:gd name="T21" fmla="*/ 0 h 49"/>
              <a:gd name="T22" fmla="*/ 19 w 35"/>
              <a:gd name="T23" fmla="*/ 0 h 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35" h="49">
                <a:moveTo>
                  <a:pt x="19" y="0"/>
                </a:moveTo>
                <a:lnTo>
                  <a:pt x="4" y="2"/>
                </a:lnTo>
                <a:lnTo>
                  <a:pt x="4" y="14"/>
                </a:lnTo>
                <a:lnTo>
                  <a:pt x="12" y="28"/>
                </a:lnTo>
                <a:lnTo>
                  <a:pt x="0" y="33"/>
                </a:lnTo>
                <a:lnTo>
                  <a:pt x="1" y="45"/>
                </a:lnTo>
                <a:lnTo>
                  <a:pt x="7" y="49"/>
                </a:lnTo>
                <a:lnTo>
                  <a:pt x="27" y="40"/>
                </a:lnTo>
                <a:lnTo>
                  <a:pt x="35" y="23"/>
                </a:lnTo>
                <a:lnTo>
                  <a:pt x="32" y="5"/>
                </a:lnTo>
                <a:lnTo>
                  <a:pt x="19" y="0"/>
                </a:lnTo>
                <a:lnTo>
                  <a:pt x="19" y="0"/>
                </a:lnTo>
              </a:path>
            </a:pathLst>
          </a:custGeom>
          <a:solidFill>
            <a:srgbClr val="99FF99"/>
          </a:solidFill>
          <a:ln w="142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PH" dirty="0"/>
          </a:p>
        </p:txBody>
      </p:sp>
      <p:sp>
        <p:nvSpPr>
          <p:cNvPr id="2197" name="Freeform 149"/>
          <p:cNvSpPr>
            <a:spLocks/>
          </p:cNvSpPr>
          <p:nvPr/>
        </p:nvSpPr>
        <p:spPr bwMode="auto">
          <a:xfrm>
            <a:off x="1230313" y="4371975"/>
            <a:ext cx="31750" cy="26988"/>
          </a:xfrm>
          <a:custGeom>
            <a:avLst/>
            <a:gdLst>
              <a:gd name="T0" fmla="*/ 48 w 64"/>
              <a:gd name="T1" fmla="*/ 14 h 53"/>
              <a:gd name="T2" fmla="*/ 38 w 64"/>
              <a:gd name="T3" fmla="*/ 14 h 53"/>
              <a:gd name="T4" fmla="*/ 38 w 64"/>
              <a:gd name="T5" fmla="*/ 10 h 53"/>
              <a:gd name="T6" fmla="*/ 33 w 64"/>
              <a:gd name="T7" fmla="*/ 6 h 53"/>
              <a:gd name="T8" fmla="*/ 32 w 64"/>
              <a:gd name="T9" fmla="*/ 6 h 53"/>
              <a:gd name="T10" fmla="*/ 25 w 64"/>
              <a:gd name="T11" fmla="*/ 0 h 53"/>
              <a:gd name="T12" fmla="*/ 4 w 64"/>
              <a:gd name="T13" fmla="*/ 0 h 53"/>
              <a:gd name="T14" fmla="*/ 0 w 64"/>
              <a:gd name="T15" fmla="*/ 19 h 53"/>
              <a:gd name="T16" fmla="*/ 1 w 64"/>
              <a:gd name="T17" fmla="*/ 28 h 53"/>
              <a:gd name="T18" fmla="*/ 7 w 64"/>
              <a:gd name="T19" fmla="*/ 36 h 53"/>
              <a:gd name="T20" fmla="*/ 7 w 64"/>
              <a:gd name="T21" fmla="*/ 39 h 53"/>
              <a:gd name="T22" fmla="*/ 20 w 64"/>
              <a:gd name="T23" fmla="*/ 48 h 53"/>
              <a:gd name="T24" fmla="*/ 32 w 64"/>
              <a:gd name="T25" fmla="*/ 53 h 53"/>
              <a:gd name="T26" fmla="*/ 48 w 64"/>
              <a:gd name="T27" fmla="*/ 53 h 53"/>
              <a:gd name="T28" fmla="*/ 64 w 64"/>
              <a:gd name="T29" fmla="*/ 28 h 53"/>
              <a:gd name="T30" fmla="*/ 48 w 64"/>
              <a:gd name="T31" fmla="*/ 14 h 53"/>
              <a:gd name="T32" fmla="*/ 48 w 64"/>
              <a:gd name="T33" fmla="*/ 14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64" h="53">
                <a:moveTo>
                  <a:pt x="48" y="14"/>
                </a:moveTo>
                <a:lnTo>
                  <a:pt x="38" y="14"/>
                </a:lnTo>
                <a:lnTo>
                  <a:pt x="38" y="10"/>
                </a:lnTo>
                <a:lnTo>
                  <a:pt x="33" y="6"/>
                </a:lnTo>
                <a:lnTo>
                  <a:pt x="32" y="6"/>
                </a:lnTo>
                <a:lnTo>
                  <a:pt x="25" y="0"/>
                </a:lnTo>
                <a:lnTo>
                  <a:pt x="4" y="0"/>
                </a:lnTo>
                <a:lnTo>
                  <a:pt x="0" y="19"/>
                </a:lnTo>
                <a:lnTo>
                  <a:pt x="1" y="28"/>
                </a:lnTo>
                <a:lnTo>
                  <a:pt x="7" y="36"/>
                </a:lnTo>
                <a:lnTo>
                  <a:pt x="7" y="39"/>
                </a:lnTo>
                <a:lnTo>
                  <a:pt x="20" y="48"/>
                </a:lnTo>
                <a:lnTo>
                  <a:pt x="32" y="53"/>
                </a:lnTo>
                <a:lnTo>
                  <a:pt x="48" y="53"/>
                </a:lnTo>
                <a:lnTo>
                  <a:pt x="64" y="28"/>
                </a:lnTo>
                <a:lnTo>
                  <a:pt x="48" y="14"/>
                </a:lnTo>
                <a:lnTo>
                  <a:pt x="48" y="14"/>
                </a:lnTo>
                <a:close/>
              </a:path>
            </a:pathLst>
          </a:custGeom>
          <a:solidFill>
            <a:srgbClr val="99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198" name="Freeform 150"/>
          <p:cNvSpPr>
            <a:spLocks/>
          </p:cNvSpPr>
          <p:nvPr/>
        </p:nvSpPr>
        <p:spPr bwMode="auto">
          <a:xfrm>
            <a:off x="1230313" y="4371975"/>
            <a:ext cx="31750" cy="26988"/>
          </a:xfrm>
          <a:custGeom>
            <a:avLst/>
            <a:gdLst>
              <a:gd name="T0" fmla="*/ 48 w 64"/>
              <a:gd name="T1" fmla="*/ 14 h 53"/>
              <a:gd name="T2" fmla="*/ 38 w 64"/>
              <a:gd name="T3" fmla="*/ 14 h 53"/>
              <a:gd name="T4" fmla="*/ 38 w 64"/>
              <a:gd name="T5" fmla="*/ 10 h 53"/>
              <a:gd name="T6" fmla="*/ 33 w 64"/>
              <a:gd name="T7" fmla="*/ 6 h 53"/>
              <a:gd name="T8" fmla="*/ 32 w 64"/>
              <a:gd name="T9" fmla="*/ 6 h 53"/>
              <a:gd name="T10" fmla="*/ 25 w 64"/>
              <a:gd name="T11" fmla="*/ 0 h 53"/>
              <a:gd name="T12" fmla="*/ 4 w 64"/>
              <a:gd name="T13" fmla="*/ 0 h 53"/>
              <a:gd name="T14" fmla="*/ 0 w 64"/>
              <a:gd name="T15" fmla="*/ 19 h 53"/>
              <a:gd name="T16" fmla="*/ 1 w 64"/>
              <a:gd name="T17" fmla="*/ 28 h 53"/>
              <a:gd name="T18" fmla="*/ 7 w 64"/>
              <a:gd name="T19" fmla="*/ 36 h 53"/>
              <a:gd name="T20" fmla="*/ 7 w 64"/>
              <a:gd name="T21" fmla="*/ 39 h 53"/>
              <a:gd name="T22" fmla="*/ 20 w 64"/>
              <a:gd name="T23" fmla="*/ 48 h 53"/>
              <a:gd name="T24" fmla="*/ 32 w 64"/>
              <a:gd name="T25" fmla="*/ 53 h 53"/>
              <a:gd name="T26" fmla="*/ 48 w 64"/>
              <a:gd name="T27" fmla="*/ 53 h 53"/>
              <a:gd name="T28" fmla="*/ 64 w 64"/>
              <a:gd name="T29" fmla="*/ 28 h 53"/>
              <a:gd name="T30" fmla="*/ 48 w 64"/>
              <a:gd name="T31" fmla="*/ 14 h 53"/>
              <a:gd name="T32" fmla="*/ 48 w 64"/>
              <a:gd name="T33" fmla="*/ 14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64" h="53">
                <a:moveTo>
                  <a:pt x="48" y="14"/>
                </a:moveTo>
                <a:lnTo>
                  <a:pt x="38" y="14"/>
                </a:lnTo>
                <a:lnTo>
                  <a:pt x="38" y="10"/>
                </a:lnTo>
                <a:lnTo>
                  <a:pt x="33" y="6"/>
                </a:lnTo>
                <a:lnTo>
                  <a:pt x="32" y="6"/>
                </a:lnTo>
                <a:lnTo>
                  <a:pt x="25" y="0"/>
                </a:lnTo>
                <a:lnTo>
                  <a:pt x="4" y="0"/>
                </a:lnTo>
                <a:lnTo>
                  <a:pt x="0" y="19"/>
                </a:lnTo>
                <a:lnTo>
                  <a:pt x="1" y="28"/>
                </a:lnTo>
                <a:lnTo>
                  <a:pt x="7" y="36"/>
                </a:lnTo>
                <a:lnTo>
                  <a:pt x="7" y="39"/>
                </a:lnTo>
                <a:lnTo>
                  <a:pt x="20" y="48"/>
                </a:lnTo>
                <a:lnTo>
                  <a:pt x="32" y="53"/>
                </a:lnTo>
                <a:lnTo>
                  <a:pt x="48" y="53"/>
                </a:lnTo>
                <a:lnTo>
                  <a:pt x="64" y="28"/>
                </a:lnTo>
                <a:lnTo>
                  <a:pt x="48" y="14"/>
                </a:lnTo>
                <a:lnTo>
                  <a:pt x="48" y="14"/>
                </a:lnTo>
              </a:path>
            </a:pathLst>
          </a:custGeom>
          <a:solidFill>
            <a:srgbClr val="99FF99"/>
          </a:solidFill>
          <a:ln w="142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PH" dirty="0"/>
          </a:p>
        </p:txBody>
      </p:sp>
      <p:sp>
        <p:nvSpPr>
          <p:cNvPr id="2199" name="Freeform 151"/>
          <p:cNvSpPr>
            <a:spLocks/>
          </p:cNvSpPr>
          <p:nvPr/>
        </p:nvSpPr>
        <p:spPr bwMode="auto">
          <a:xfrm>
            <a:off x="1268413" y="4370388"/>
            <a:ext cx="38100" cy="31750"/>
          </a:xfrm>
          <a:custGeom>
            <a:avLst/>
            <a:gdLst>
              <a:gd name="T0" fmla="*/ 51 w 79"/>
              <a:gd name="T1" fmla="*/ 4 h 66"/>
              <a:gd name="T2" fmla="*/ 4 w 79"/>
              <a:gd name="T3" fmla="*/ 13 h 66"/>
              <a:gd name="T4" fmla="*/ 2 w 79"/>
              <a:gd name="T5" fmla="*/ 17 h 66"/>
              <a:gd name="T6" fmla="*/ 0 w 79"/>
              <a:gd name="T7" fmla="*/ 25 h 66"/>
              <a:gd name="T8" fmla="*/ 8 w 79"/>
              <a:gd name="T9" fmla="*/ 53 h 66"/>
              <a:gd name="T10" fmla="*/ 15 w 79"/>
              <a:gd name="T11" fmla="*/ 56 h 66"/>
              <a:gd name="T12" fmla="*/ 21 w 79"/>
              <a:gd name="T13" fmla="*/ 60 h 66"/>
              <a:gd name="T14" fmla="*/ 26 w 79"/>
              <a:gd name="T15" fmla="*/ 61 h 66"/>
              <a:gd name="T16" fmla="*/ 26 w 79"/>
              <a:gd name="T17" fmla="*/ 63 h 66"/>
              <a:gd name="T18" fmla="*/ 59 w 79"/>
              <a:gd name="T19" fmla="*/ 66 h 66"/>
              <a:gd name="T20" fmla="*/ 75 w 79"/>
              <a:gd name="T21" fmla="*/ 26 h 66"/>
              <a:gd name="T22" fmla="*/ 71 w 79"/>
              <a:gd name="T23" fmla="*/ 42 h 66"/>
              <a:gd name="T24" fmla="*/ 79 w 79"/>
              <a:gd name="T25" fmla="*/ 26 h 66"/>
              <a:gd name="T26" fmla="*/ 79 w 79"/>
              <a:gd name="T27" fmla="*/ 0 h 66"/>
              <a:gd name="T28" fmla="*/ 61 w 79"/>
              <a:gd name="T29" fmla="*/ 0 h 66"/>
              <a:gd name="T30" fmla="*/ 51 w 79"/>
              <a:gd name="T31" fmla="*/ 4 h 66"/>
              <a:gd name="T32" fmla="*/ 51 w 79"/>
              <a:gd name="T33" fmla="*/ 4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79" h="66">
                <a:moveTo>
                  <a:pt x="51" y="4"/>
                </a:moveTo>
                <a:lnTo>
                  <a:pt x="4" y="13"/>
                </a:lnTo>
                <a:lnTo>
                  <a:pt x="2" y="17"/>
                </a:lnTo>
                <a:lnTo>
                  <a:pt x="0" y="25"/>
                </a:lnTo>
                <a:lnTo>
                  <a:pt x="8" y="53"/>
                </a:lnTo>
                <a:lnTo>
                  <a:pt x="15" y="56"/>
                </a:lnTo>
                <a:lnTo>
                  <a:pt x="21" y="60"/>
                </a:lnTo>
                <a:lnTo>
                  <a:pt x="26" y="61"/>
                </a:lnTo>
                <a:lnTo>
                  <a:pt x="26" y="63"/>
                </a:lnTo>
                <a:lnTo>
                  <a:pt x="59" y="66"/>
                </a:lnTo>
                <a:lnTo>
                  <a:pt x="75" y="26"/>
                </a:lnTo>
                <a:lnTo>
                  <a:pt x="71" y="42"/>
                </a:lnTo>
                <a:lnTo>
                  <a:pt x="79" y="26"/>
                </a:lnTo>
                <a:lnTo>
                  <a:pt x="79" y="0"/>
                </a:lnTo>
                <a:lnTo>
                  <a:pt x="61" y="0"/>
                </a:lnTo>
                <a:lnTo>
                  <a:pt x="51" y="4"/>
                </a:lnTo>
                <a:lnTo>
                  <a:pt x="51" y="4"/>
                </a:lnTo>
                <a:close/>
              </a:path>
            </a:pathLst>
          </a:custGeom>
          <a:solidFill>
            <a:srgbClr val="99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200" name="Freeform 152"/>
          <p:cNvSpPr>
            <a:spLocks/>
          </p:cNvSpPr>
          <p:nvPr/>
        </p:nvSpPr>
        <p:spPr bwMode="auto">
          <a:xfrm>
            <a:off x="1268413" y="4370388"/>
            <a:ext cx="38100" cy="31750"/>
          </a:xfrm>
          <a:custGeom>
            <a:avLst/>
            <a:gdLst>
              <a:gd name="T0" fmla="*/ 51 w 79"/>
              <a:gd name="T1" fmla="*/ 4 h 66"/>
              <a:gd name="T2" fmla="*/ 4 w 79"/>
              <a:gd name="T3" fmla="*/ 13 h 66"/>
              <a:gd name="T4" fmla="*/ 2 w 79"/>
              <a:gd name="T5" fmla="*/ 17 h 66"/>
              <a:gd name="T6" fmla="*/ 0 w 79"/>
              <a:gd name="T7" fmla="*/ 25 h 66"/>
              <a:gd name="T8" fmla="*/ 8 w 79"/>
              <a:gd name="T9" fmla="*/ 53 h 66"/>
              <a:gd name="T10" fmla="*/ 15 w 79"/>
              <a:gd name="T11" fmla="*/ 56 h 66"/>
              <a:gd name="T12" fmla="*/ 21 w 79"/>
              <a:gd name="T13" fmla="*/ 60 h 66"/>
              <a:gd name="T14" fmla="*/ 26 w 79"/>
              <a:gd name="T15" fmla="*/ 61 h 66"/>
              <a:gd name="T16" fmla="*/ 26 w 79"/>
              <a:gd name="T17" fmla="*/ 63 h 66"/>
              <a:gd name="T18" fmla="*/ 59 w 79"/>
              <a:gd name="T19" fmla="*/ 66 h 66"/>
              <a:gd name="T20" fmla="*/ 75 w 79"/>
              <a:gd name="T21" fmla="*/ 26 h 66"/>
              <a:gd name="T22" fmla="*/ 71 w 79"/>
              <a:gd name="T23" fmla="*/ 42 h 66"/>
              <a:gd name="T24" fmla="*/ 79 w 79"/>
              <a:gd name="T25" fmla="*/ 26 h 66"/>
              <a:gd name="T26" fmla="*/ 79 w 79"/>
              <a:gd name="T27" fmla="*/ 0 h 66"/>
              <a:gd name="T28" fmla="*/ 61 w 79"/>
              <a:gd name="T29" fmla="*/ 0 h 66"/>
              <a:gd name="T30" fmla="*/ 51 w 79"/>
              <a:gd name="T31" fmla="*/ 4 h 66"/>
              <a:gd name="T32" fmla="*/ 51 w 79"/>
              <a:gd name="T33" fmla="*/ 4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79" h="66">
                <a:moveTo>
                  <a:pt x="51" y="4"/>
                </a:moveTo>
                <a:lnTo>
                  <a:pt x="4" y="13"/>
                </a:lnTo>
                <a:lnTo>
                  <a:pt x="2" y="17"/>
                </a:lnTo>
                <a:lnTo>
                  <a:pt x="0" y="25"/>
                </a:lnTo>
                <a:lnTo>
                  <a:pt x="8" y="53"/>
                </a:lnTo>
                <a:lnTo>
                  <a:pt x="15" y="56"/>
                </a:lnTo>
                <a:lnTo>
                  <a:pt x="21" y="60"/>
                </a:lnTo>
                <a:lnTo>
                  <a:pt x="26" y="61"/>
                </a:lnTo>
                <a:lnTo>
                  <a:pt x="26" y="63"/>
                </a:lnTo>
                <a:lnTo>
                  <a:pt x="59" y="66"/>
                </a:lnTo>
                <a:lnTo>
                  <a:pt x="75" y="26"/>
                </a:lnTo>
                <a:lnTo>
                  <a:pt x="71" y="42"/>
                </a:lnTo>
                <a:lnTo>
                  <a:pt x="79" y="26"/>
                </a:lnTo>
                <a:lnTo>
                  <a:pt x="79" y="0"/>
                </a:lnTo>
                <a:lnTo>
                  <a:pt x="61" y="0"/>
                </a:lnTo>
                <a:lnTo>
                  <a:pt x="51" y="4"/>
                </a:lnTo>
                <a:lnTo>
                  <a:pt x="51" y="4"/>
                </a:lnTo>
              </a:path>
            </a:pathLst>
          </a:custGeom>
          <a:solidFill>
            <a:srgbClr val="99FF99"/>
          </a:solidFill>
          <a:ln w="142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PH" dirty="0"/>
          </a:p>
        </p:txBody>
      </p:sp>
      <p:sp>
        <p:nvSpPr>
          <p:cNvPr id="2201" name="Freeform 153"/>
          <p:cNvSpPr>
            <a:spLocks/>
          </p:cNvSpPr>
          <p:nvPr/>
        </p:nvSpPr>
        <p:spPr bwMode="auto">
          <a:xfrm>
            <a:off x="1646238" y="4457700"/>
            <a:ext cx="31750" cy="44450"/>
          </a:xfrm>
          <a:custGeom>
            <a:avLst/>
            <a:gdLst>
              <a:gd name="T0" fmla="*/ 36 w 67"/>
              <a:gd name="T1" fmla="*/ 0 h 91"/>
              <a:gd name="T2" fmla="*/ 13 w 67"/>
              <a:gd name="T3" fmla="*/ 9 h 91"/>
              <a:gd name="T4" fmla="*/ 0 w 67"/>
              <a:gd name="T5" fmla="*/ 30 h 91"/>
              <a:gd name="T6" fmla="*/ 1 w 67"/>
              <a:gd name="T7" fmla="*/ 43 h 91"/>
              <a:gd name="T8" fmla="*/ 9 w 67"/>
              <a:gd name="T9" fmla="*/ 52 h 91"/>
              <a:gd name="T10" fmla="*/ 24 w 67"/>
              <a:gd name="T11" fmla="*/ 84 h 91"/>
              <a:gd name="T12" fmla="*/ 43 w 67"/>
              <a:gd name="T13" fmla="*/ 91 h 91"/>
              <a:gd name="T14" fmla="*/ 48 w 67"/>
              <a:gd name="T15" fmla="*/ 87 h 91"/>
              <a:gd name="T16" fmla="*/ 56 w 67"/>
              <a:gd name="T17" fmla="*/ 71 h 91"/>
              <a:gd name="T18" fmla="*/ 52 w 67"/>
              <a:gd name="T19" fmla="*/ 77 h 91"/>
              <a:gd name="T20" fmla="*/ 59 w 67"/>
              <a:gd name="T21" fmla="*/ 71 h 91"/>
              <a:gd name="T22" fmla="*/ 61 w 67"/>
              <a:gd name="T23" fmla="*/ 66 h 91"/>
              <a:gd name="T24" fmla="*/ 67 w 67"/>
              <a:gd name="T25" fmla="*/ 53 h 91"/>
              <a:gd name="T26" fmla="*/ 67 w 67"/>
              <a:gd name="T27" fmla="*/ 36 h 91"/>
              <a:gd name="T28" fmla="*/ 65 w 67"/>
              <a:gd name="T29" fmla="*/ 33 h 91"/>
              <a:gd name="T30" fmla="*/ 59 w 67"/>
              <a:gd name="T31" fmla="*/ 27 h 91"/>
              <a:gd name="T32" fmla="*/ 52 w 67"/>
              <a:gd name="T33" fmla="*/ 18 h 91"/>
              <a:gd name="T34" fmla="*/ 49 w 67"/>
              <a:gd name="T35" fmla="*/ 9 h 91"/>
              <a:gd name="T36" fmla="*/ 36 w 67"/>
              <a:gd name="T37" fmla="*/ 0 h 91"/>
              <a:gd name="T38" fmla="*/ 36 w 67"/>
              <a:gd name="T39" fmla="*/ 0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67" h="91">
                <a:moveTo>
                  <a:pt x="36" y="0"/>
                </a:moveTo>
                <a:lnTo>
                  <a:pt x="13" y="9"/>
                </a:lnTo>
                <a:lnTo>
                  <a:pt x="0" y="30"/>
                </a:lnTo>
                <a:lnTo>
                  <a:pt x="1" y="43"/>
                </a:lnTo>
                <a:lnTo>
                  <a:pt x="9" y="52"/>
                </a:lnTo>
                <a:lnTo>
                  <a:pt x="24" y="84"/>
                </a:lnTo>
                <a:lnTo>
                  <a:pt x="43" y="91"/>
                </a:lnTo>
                <a:lnTo>
                  <a:pt x="48" y="87"/>
                </a:lnTo>
                <a:lnTo>
                  <a:pt x="56" y="71"/>
                </a:lnTo>
                <a:lnTo>
                  <a:pt x="52" y="77"/>
                </a:lnTo>
                <a:lnTo>
                  <a:pt x="59" y="71"/>
                </a:lnTo>
                <a:lnTo>
                  <a:pt x="61" y="66"/>
                </a:lnTo>
                <a:lnTo>
                  <a:pt x="67" y="53"/>
                </a:lnTo>
                <a:lnTo>
                  <a:pt x="67" y="36"/>
                </a:lnTo>
                <a:lnTo>
                  <a:pt x="65" y="33"/>
                </a:lnTo>
                <a:lnTo>
                  <a:pt x="59" y="27"/>
                </a:lnTo>
                <a:lnTo>
                  <a:pt x="52" y="18"/>
                </a:lnTo>
                <a:lnTo>
                  <a:pt x="49" y="9"/>
                </a:lnTo>
                <a:lnTo>
                  <a:pt x="36" y="0"/>
                </a:lnTo>
                <a:lnTo>
                  <a:pt x="36" y="0"/>
                </a:lnTo>
                <a:close/>
              </a:path>
            </a:pathLst>
          </a:custGeom>
          <a:solidFill>
            <a:srgbClr val="99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202" name="Freeform 154"/>
          <p:cNvSpPr>
            <a:spLocks/>
          </p:cNvSpPr>
          <p:nvPr/>
        </p:nvSpPr>
        <p:spPr bwMode="auto">
          <a:xfrm>
            <a:off x="1646238" y="4457700"/>
            <a:ext cx="31750" cy="44450"/>
          </a:xfrm>
          <a:custGeom>
            <a:avLst/>
            <a:gdLst>
              <a:gd name="T0" fmla="*/ 36 w 67"/>
              <a:gd name="T1" fmla="*/ 0 h 91"/>
              <a:gd name="T2" fmla="*/ 13 w 67"/>
              <a:gd name="T3" fmla="*/ 9 h 91"/>
              <a:gd name="T4" fmla="*/ 0 w 67"/>
              <a:gd name="T5" fmla="*/ 30 h 91"/>
              <a:gd name="T6" fmla="*/ 1 w 67"/>
              <a:gd name="T7" fmla="*/ 43 h 91"/>
              <a:gd name="T8" fmla="*/ 9 w 67"/>
              <a:gd name="T9" fmla="*/ 52 h 91"/>
              <a:gd name="T10" fmla="*/ 24 w 67"/>
              <a:gd name="T11" fmla="*/ 84 h 91"/>
              <a:gd name="T12" fmla="*/ 43 w 67"/>
              <a:gd name="T13" fmla="*/ 91 h 91"/>
              <a:gd name="T14" fmla="*/ 48 w 67"/>
              <a:gd name="T15" fmla="*/ 87 h 91"/>
              <a:gd name="T16" fmla="*/ 56 w 67"/>
              <a:gd name="T17" fmla="*/ 71 h 91"/>
              <a:gd name="T18" fmla="*/ 52 w 67"/>
              <a:gd name="T19" fmla="*/ 77 h 91"/>
              <a:gd name="T20" fmla="*/ 59 w 67"/>
              <a:gd name="T21" fmla="*/ 71 h 91"/>
              <a:gd name="T22" fmla="*/ 61 w 67"/>
              <a:gd name="T23" fmla="*/ 66 h 91"/>
              <a:gd name="T24" fmla="*/ 67 w 67"/>
              <a:gd name="T25" fmla="*/ 53 h 91"/>
              <a:gd name="T26" fmla="*/ 67 w 67"/>
              <a:gd name="T27" fmla="*/ 36 h 91"/>
              <a:gd name="T28" fmla="*/ 65 w 67"/>
              <a:gd name="T29" fmla="*/ 33 h 91"/>
              <a:gd name="T30" fmla="*/ 59 w 67"/>
              <a:gd name="T31" fmla="*/ 27 h 91"/>
              <a:gd name="T32" fmla="*/ 52 w 67"/>
              <a:gd name="T33" fmla="*/ 18 h 91"/>
              <a:gd name="T34" fmla="*/ 49 w 67"/>
              <a:gd name="T35" fmla="*/ 9 h 91"/>
              <a:gd name="T36" fmla="*/ 36 w 67"/>
              <a:gd name="T37" fmla="*/ 0 h 91"/>
              <a:gd name="T38" fmla="*/ 36 w 67"/>
              <a:gd name="T39" fmla="*/ 0 h 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67" h="91">
                <a:moveTo>
                  <a:pt x="36" y="0"/>
                </a:moveTo>
                <a:lnTo>
                  <a:pt x="13" y="9"/>
                </a:lnTo>
                <a:lnTo>
                  <a:pt x="0" y="30"/>
                </a:lnTo>
                <a:lnTo>
                  <a:pt x="1" y="43"/>
                </a:lnTo>
                <a:lnTo>
                  <a:pt x="9" y="52"/>
                </a:lnTo>
                <a:lnTo>
                  <a:pt x="24" y="84"/>
                </a:lnTo>
                <a:lnTo>
                  <a:pt x="43" y="91"/>
                </a:lnTo>
                <a:lnTo>
                  <a:pt x="48" y="87"/>
                </a:lnTo>
                <a:lnTo>
                  <a:pt x="56" y="71"/>
                </a:lnTo>
                <a:lnTo>
                  <a:pt x="52" y="77"/>
                </a:lnTo>
                <a:lnTo>
                  <a:pt x="59" y="71"/>
                </a:lnTo>
                <a:lnTo>
                  <a:pt x="61" y="66"/>
                </a:lnTo>
                <a:lnTo>
                  <a:pt x="67" y="53"/>
                </a:lnTo>
                <a:lnTo>
                  <a:pt x="67" y="36"/>
                </a:lnTo>
                <a:lnTo>
                  <a:pt x="65" y="33"/>
                </a:lnTo>
                <a:lnTo>
                  <a:pt x="59" y="27"/>
                </a:lnTo>
                <a:lnTo>
                  <a:pt x="52" y="18"/>
                </a:lnTo>
                <a:lnTo>
                  <a:pt x="49" y="9"/>
                </a:lnTo>
                <a:lnTo>
                  <a:pt x="36" y="0"/>
                </a:lnTo>
                <a:lnTo>
                  <a:pt x="36" y="0"/>
                </a:lnTo>
              </a:path>
            </a:pathLst>
          </a:custGeom>
          <a:solidFill>
            <a:srgbClr val="99FF99"/>
          </a:solidFill>
          <a:ln w="142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PH" dirty="0"/>
          </a:p>
        </p:txBody>
      </p:sp>
      <p:sp>
        <p:nvSpPr>
          <p:cNvPr id="2203" name="Freeform 155"/>
          <p:cNvSpPr>
            <a:spLocks/>
          </p:cNvSpPr>
          <p:nvPr/>
        </p:nvSpPr>
        <p:spPr bwMode="auto">
          <a:xfrm>
            <a:off x="1538288" y="4643438"/>
            <a:ext cx="11112" cy="14287"/>
          </a:xfrm>
          <a:custGeom>
            <a:avLst/>
            <a:gdLst>
              <a:gd name="T0" fmla="*/ 13 w 25"/>
              <a:gd name="T1" fmla="*/ 0 h 28"/>
              <a:gd name="T2" fmla="*/ 25 w 25"/>
              <a:gd name="T3" fmla="*/ 16 h 28"/>
              <a:gd name="T4" fmla="*/ 23 w 25"/>
              <a:gd name="T5" fmla="*/ 25 h 28"/>
              <a:gd name="T6" fmla="*/ 13 w 25"/>
              <a:gd name="T7" fmla="*/ 28 h 28"/>
              <a:gd name="T8" fmla="*/ 4 w 25"/>
              <a:gd name="T9" fmla="*/ 25 h 28"/>
              <a:gd name="T10" fmla="*/ 0 w 25"/>
              <a:gd name="T11" fmla="*/ 16 h 28"/>
              <a:gd name="T12" fmla="*/ 4 w 25"/>
              <a:gd name="T13" fmla="*/ 4 h 28"/>
              <a:gd name="T14" fmla="*/ 13 w 25"/>
              <a:gd name="T15" fmla="*/ 0 h 28"/>
              <a:gd name="T16" fmla="*/ 13 w 25"/>
              <a:gd name="T17" fmla="*/ 0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5" h="28">
                <a:moveTo>
                  <a:pt x="13" y="0"/>
                </a:moveTo>
                <a:lnTo>
                  <a:pt x="25" y="16"/>
                </a:lnTo>
                <a:lnTo>
                  <a:pt x="23" y="25"/>
                </a:lnTo>
                <a:lnTo>
                  <a:pt x="13" y="28"/>
                </a:lnTo>
                <a:lnTo>
                  <a:pt x="4" y="25"/>
                </a:lnTo>
                <a:lnTo>
                  <a:pt x="0" y="16"/>
                </a:lnTo>
                <a:lnTo>
                  <a:pt x="4" y="4"/>
                </a:lnTo>
                <a:lnTo>
                  <a:pt x="13" y="0"/>
                </a:lnTo>
                <a:lnTo>
                  <a:pt x="13" y="0"/>
                </a:lnTo>
                <a:close/>
              </a:path>
            </a:pathLst>
          </a:custGeom>
          <a:solidFill>
            <a:srgbClr val="99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204" name="Freeform 156"/>
          <p:cNvSpPr>
            <a:spLocks/>
          </p:cNvSpPr>
          <p:nvPr/>
        </p:nvSpPr>
        <p:spPr bwMode="auto">
          <a:xfrm>
            <a:off x="1538288" y="4643438"/>
            <a:ext cx="11112" cy="14287"/>
          </a:xfrm>
          <a:custGeom>
            <a:avLst/>
            <a:gdLst>
              <a:gd name="T0" fmla="*/ 13 w 25"/>
              <a:gd name="T1" fmla="*/ 0 h 28"/>
              <a:gd name="T2" fmla="*/ 25 w 25"/>
              <a:gd name="T3" fmla="*/ 16 h 28"/>
              <a:gd name="T4" fmla="*/ 23 w 25"/>
              <a:gd name="T5" fmla="*/ 25 h 28"/>
              <a:gd name="T6" fmla="*/ 13 w 25"/>
              <a:gd name="T7" fmla="*/ 28 h 28"/>
              <a:gd name="T8" fmla="*/ 4 w 25"/>
              <a:gd name="T9" fmla="*/ 25 h 28"/>
              <a:gd name="T10" fmla="*/ 0 w 25"/>
              <a:gd name="T11" fmla="*/ 16 h 28"/>
              <a:gd name="T12" fmla="*/ 4 w 25"/>
              <a:gd name="T13" fmla="*/ 4 h 28"/>
              <a:gd name="T14" fmla="*/ 13 w 25"/>
              <a:gd name="T15" fmla="*/ 0 h 28"/>
              <a:gd name="T16" fmla="*/ 13 w 25"/>
              <a:gd name="T17" fmla="*/ 0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5" h="28">
                <a:moveTo>
                  <a:pt x="13" y="0"/>
                </a:moveTo>
                <a:lnTo>
                  <a:pt x="25" y="16"/>
                </a:lnTo>
                <a:lnTo>
                  <a:pt x="23" y="25"/>
                </a:lnTo>
                <a:lnTo>
                  <a:pt x="13" y="28"/>
                </a:lnTo>
                <a:lnTo>
                  <a:pt x="4" y="25"/>
                </a:lnTo>
                <a:lnTo>
                  <a:pt x="0" y="16"/>
                </a:lnTo>
                <a:lnTo>
                  <a:pt x="4" y="4"/>
                </a:lnTo>
                <a:lnTo>
                  <a:pt x="13" y="0"/>
                </a:lnTo>
                <a:lnTo>
                  <a:pt x="13" y="0"/>
                </a:lnTo>
              </a:path>
            </a:pathLst>
          </a:custGeom>
          <a:solidFill>
            <a:srgbClr val="99FF99"/>
          </a:solidFill>
          <a:ln w="142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PH" dirty="0"/>
          </a:p>
        </p:txBody>
      </p:sp>
      <p:sp>
        <p:nvSpPr>
          <p:cNvPr id="2205" name="Freeform 157"/>
          <p:cNvSpPr>
            <a:spLocks/>
          </p:cNvSpPr>
          <p:nvPr/>
        </p:nvSpPr>
        <p:spPr bwMode="auto">
          <a:xfrm>
            <a:off x="1504950" y="4719638"/>
            <a:ext cx="22225" cy="23812"/>
          </a:xfrm>
          <a:custGeom>
            <a:avLst/>
            <a:gdLst>
              <a:gd name="T0" fmla="*/ 22 w 46"/>
              <a:gd name="T1" fmla="*/ 0 h 47"/>
              <a:gd name="T2" fmla="*/ 39 w 46"/>
              <a:gd name="T3" fmla="*/ 8 h 47"/>
              <a:gd name="T4" fmla="*/ 46 w 46"/>
              <a:gd name="T5" fmla="*/ 25 h 47"/>
              <a:gd name="T6" fmla="*/ 39 w 46"/>
              <a:gd name="T7" fmla="*/ 40 h 47"/>
              <a:gd name="T8" fmla="*/ 22 w 46"/>
              <a:gd name="T9" fmla="*/ 47 h 47"/>
              <a:gd name="T10" fmla="*/ 7 w 46"/>
              <a:gd name="T11" fmla="*/ 40 h 47"/>
              <a:gd name="T12" fmla="*/ 0 w 46"/>
              <a:gd name="T13" fmla="*/ 25 h 47"/>
              <a:gd name="T14" fmla="*/ 7 w 46"/>
              <a:gd name="T15" fmla="*/ 8 h 47"/>
              <a:gd name="T16" fmla="*/ 22 w 46"/>
              <a:gd name="T17" fmla="*/ 0 h 47"/>
              <a:gd name="T18" fmla="*/ 22 w 46"/>
              <a:gd name="T19" fmla="*/ 0 h 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46" h="47">
                <a:moveTo>
                  <a:pt x="22" y="0"/>
                </a:moveTo>
                <a:lnTo>
                  <a:pt x="39" y="8"/>
                </a:lnTo>
                <a:lnTo>
                  <a:pt x="46" y="25"/>
                </a:lnTo>
                <a:lnTo>
                  <a:pt x="39" y="40"/>
                </a:lnTo>
                <a:lnTo>
                  <a:pt x="22" y="47"/>
                </a:lnTo>
                <a:lnTo>
                  <a:pt x="7" y="40"/>
                </a:lnTo>
                <a:lnTo>
                  <a:pt x="0" y="25"/>
                </a:lnTo>
                <a:lnTo>
                  <a:pt x="7" y="8"/>
                </a:lnTo>
                <a:lnTo>
                  <a:pt x="22" y="0"/>
                </a:lnTo>
                <a:lnTo>
                  <a:pt x="22" y="0"/>
                </a:lnTo>
                <a:close/>
              </a:path>
            </a:pathLst>
          </a:custGeom>
          <a:solidFill>
            <a:srgbClr val="99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206" name="Freeform 158"/>
          <p:cNvSpPr>
            <a:spLocks/>
          </p:cNvSpPr>
          <p:nvPr/>
        </p:nvSpPr>
        <p:spPr bwMode="auto">
          <a:xfrm>
            <a:off x="1504950" y="4719638"/>
            <a:ext cx="22225" cy="23812"/>
          </a:xfrm>
          <a:custGeom>
            <a:avLst/>
            <a:gdLst>
              <a:gd name="T0" fmla="*/ 22 w 46"/>
              <a:gd name="T1" fmla="*/ 0 h 47"/>
              <a:gd name="T2" fmla="*/ 39 w 46"/>
              <a:gd name="T3" fmla="*/ 8 h 47"/>
              <a:gd name="T4" fmla="*/ 46 w 46"/>
              <a:gd name="T5" fmla="*/ 25 h 47"/>
              <a:gd name="T6" fmla="*/ 39 w 46"/>
              <a:gd name="T7" fmla="*/ 40 h 47"/>
              <a:gd name="T8" fmla="*/ 22 w 46"/>
              <a:gd name="T9" fmla="*/ 47 h 47"/>
              <a:gd name="T10" fmla="*/ 7 w 46"/>
              <a:gd name="T11" fmla="*/ 40 h 47"/>
              <a:gd name="T12" fmla="*/ 0 w 46"/>
              <a:gd name="T13" fmla="*/ 25 h 47"/>
              <a:gd name="T14" fmla="*/ 7 w 46"/>
              <a:gd name="T15" fmla="*/ 8 h 47"/>
              <a:gd name="T16" fmla="*/ 22 w 46"/>
              <a:gd name="T17" fmla="*/ 0 h 47"/>
              <a:gd name="T18" fmla="*/ 22 w 46"/>
              <a:gd name="T19" fmla="*/ 0 h 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46" h="47">
                <a:moveTo>
                  <a:pt x="22" y="0"/>
                </a:moveTo>
                <a:lnTo>
                  <a:pt x="39" y="8"/>
                </a:lnTo>
                <a:lnTo>
                  <a:pt x="46" y="25"/>
                </a:lnTo>
                <a:lnTo>
                  <a:pt x="39" y="40"/>
                </a:lnTo>
                <a:lnTo>
                  <a:pt x="22" y="47"/>
                </a:lnTo>
                <a:lnTo>
                  <a:pt x="7" y="40"/>
                </a:lnTo>
                <a:lnTo>
                  <a:pt x="0" y="25"/>
                </a:lnTo>
                <a:lnTo>
                  <a:pt x="7" y="8"/>
                </a:lnTo>
                <a:lnTo>
                  <a:pt x="22" y="0"/>
                </a:lnTo>
                <a:lnTo>
                  <a:pt x="22" y="0"/>
                </a:lnTo>
              </a:path>
            </a:pathLst>
          </a:custGeom>
          <a:solidFill>
            <a:srgbClr val="99FF99"/>
          </a:solidFill>
          <a:ln w="142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PH" dirty="0"/>
          </a:p>
        </p:txBody>
      </p:sp>
      <p:sp>
        <p:nvSpPr>
          <p:cNvPr id="2207" name="Freeform 159"/>
          <p:cNvSpPr>
            <a:spLocks/>
          </p:cNvSpPr>
          <p:nvPr/>
        </p:nvSpPr>
        <p:spPr bwMode="auto">
          <a:xfrm>
            <a:off x="1508125" y="4810125"/>
            <a:ext cx="19050" cy="23813"/>
          </a:xfrm>
          <a:custGeom>
            <a:avLst/>
            <a:gdLst>
              <a:gd name="T0" fmla="*/ 18 w 40"/>
              <a:gd name="T1" fmla="*/ 0 h 52"/>
              <a:gd name="T2" fmla="*/ 6 w 40"/>
              <a:gd name="T3" fmla="*/ 8 h 52"/>
              <a:gd name="T4" fmla="*/ 0 w 40"/>
              <a:gd name="T5" fmla="*/ 25 h 52"/>
              <a:gd name="T6" fmla="*/ 6 w 40"/>
              <a:gd name="T7" fmla="*/ 44 h 52"/>
              <a:gd name="T8" fmla="*/ 18 w 40"/>
              <a:gd name="T9" fmla="*/ 52 h 52"/>
              <a:gd name="T10" fmla="*/ 34 w 40"/>
              <a:gd name="T11" fmla="*/ 44 h 52"/>
              <a:gd name="T12" fmla="*/ 40 w 40"/>
              <a:gd name="T13" fmla="*/ 25 h 52"/>
              <a:gd name="T14" fmla="*/ 34 w 40"/>
              <a:gd name="T15" fmla="*/ 8 h 52"/>
              <a:gd name="T16" fmla="*/ 18 w 40"/>
              <a:gd name="T17" fmla="*/ 0 h 52"/>
              <a:gd name="T18" fmla="*/ 18 w 40"/>
              <a:gd name="T19" fmla="*/ 0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40" h="52">
                <a:moveTo>
                  <a:pt x="18" y="0"/>
                </a:moveTo>
                <a:lnTo>
                  <a:pt x="6" y="8"/>
                </a:lnTo>
                <a:lnTo>
                  <a:pt x="0" y="25"/>
                </a:lnTo>
                <a:lnTo>
                  <a:pt x="6" y="44"/>
                </a:lnTo>
                <a:lnTo>
                  <a:pt x="18" y="52"/>
                </a:lnTo>
                <a:lnTo>
                  <a:pt x="34" y="44"/>
                </a:lnTo>
                <a:lnTo>
                  <a:pt x="40" y="25"/>
                </a:lnTo>
                <a:lnTo>
                  <a:pt x="34" y="8"/>
                </a:lnTo>
                <a:lnTo>
                  <a:pt x="18" y="0"/>
                </a:lnTo>
                <a:lnTo>
                  <a:pt x="18" y="0"/>
                </a:lnTo>
                <a:close/>
              </a:path>
            </a:pathLst>
          </a:custGeom>
          <a:solidFill>
            <a:srgbClr val="99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208" name="Freeform 160"/>
          <p:cNvSpPr>
            <a:spLocks/>
          </p:cNvSpPr>
          <p:nvPr/>
        </p:nvSpPr>
        <p:spPr bwMode="auto">
          <a:xfrm>
            <a:off x="1508125" y="4810125"/>
            <a:ext cx="19050" cy="23813"/>
          </a:xfrm>
          <a:custGeom>
            <a:avLst/>
            <a:gdLst>
              <a:gd name="T0" fmla="*/ 18 w 40"/>
              <a:gd name="T1" fmla="*/ 0 h 52"/>
              <a:gd name="T2" fmla="*/ 6 w 40"/>
              <a:gd name="T3" fmla="*/ 8 h 52"/>
              <a:gd name="T4" fmla="*/ 0 w 40"/>
              <a:gd name="T5" fmla="*/ 25 h 52"/>
              <a:gd name="T6" fmla="*/ 6 w 40"/>
              <a:gd name="T7" fmla="*/ 44 h 52"/>
              <a:gd name="T8" fmla="*/ 18 w 40"/>
              <a:gd name="T9" fmla="*/ 52 h 52"/>
              <a:gd name="T10" fmla="*/ 34 w 40"/>
              <a:gd name="T11" fmla="*/ 44 h 52"/>
              <a:gd name="T12" fmla="*/ 40 w 40"/>
              <a:gd name="T13" fmla="*/ 25 h 52"/>
              <a:gd name="T14" fmla="*/ 34 w 40"/>
              <a:gd name="T15" fmla="*/ 8 h 52"/>
              <a:gd name="T16" fmla="*/ 18 w 40"/>
              <a:gd name="T17" fmla="*/ 0 h 52"/>
              <a:gd name="T18" fmla="*/ 18 w 40"/>
              <a:gd name="T19" fmla="*/ 0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40" h="52">
                <a:moveTo>
                  <a:pt x="18" y="0"/>
                </a:moveTo>
                <a:lnTo>
                  <a:pt x="6" y="8"/>
                </a:lnTo>
                <a:lnTo>
                  <a:pt x="0" y="25"/>
                </a:lnTo>
                <a:lnTo>
                  <a:pt x="6" y="44"/>
                </a:lnTo>
                <a:lnTo>
                  <a:pt x="18" y="52"/>
                </a:lnTo>
                <a:lnTo>
                  <a:pt x="34" y="44"/>
                </a:lnTo>
                <a:lnTo>
                  <a:pt x="40" y="25"/>
                </a:lnTo>
                <a:lnTo>
                  <a:pt x="34" y="8"/>
                </a:lnTo>
                <a:lnTo>
                  <a:pt x="18" y="0"/>
                </a:lnTo>
                <a:lnTo>
                  <a:pt x="18" y="0"/>
                </a:lnTo>
              </a:path>
            </a:pathLst>
          </a:custGeom>
          <a:solidFill>
            <a:srgbClr val="99FF99"/>
          </a:solidFill>
          <a:ln w="142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PH" dirty="0"/>
          </a:p>
        </p:txBody>
      </p:sp>
      <p:sp>
        <p:nvSpPr>
          <p:cNvPr id="2209" name="Freeform 161"/>
          <p:cNvSpPr>
            <a:spLocks/>
          </p:cNvSpPr>
          <p:nvPr/>
        </p:nvSpPr>
        <p:spPr bwMode="auto">
          <a:xfrm>
            <a:off x="1470025" y="4826000"/>
            <a:ext cx="19050" cy="7938"/>
          </a:xfrm>
          <a:custGeom>
            <a:avLst/>
            <a:gdLst>
              <a:gd name="T0" fmla="*/ 20 w 41"/>
              <a:gd name="T1" fmla="*/ 0 h 18"/>
              <a:gd name="T2" fmla="*/ 41 w 41"/>
              <a:gd name="T3" fmla="*/ 9 h 18"/>
              <a:gd name="T4" fmla="*/ 36 w 41"/>
              <a:gd name="T5" fmla="*/ 13 h 18"/>
              <a:gd name="T6" fmla="*/ 20 w 41"/>
              <a:gd name="T7" fmla="*/ 18 h 18"/>
              <a:gd name="T8" fmla="*/ 5 w 41"/>
              <a:gd name="T9" fmla="*/ 13 h 18"/>
              <a:gd name="T10" fmla="*/ 0 w 41"/>
              <a:gd name="T11" fmla="*/ 9 h 18"/>
              <a:gd name="T12" fmla="*/ 20 w 41"/>
              <a:gd name="T13" fmla="*/ 0 h 18"/>
              <a:gd name="T14" fmla="*/ 20 w 41"/>
              <a:gd name="T15" fmla="*/ 0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" h="18">
                <a:moveTo>
                  <a:pt x="20" y="0"/>
                </a:moveTo>
                <a:lnTo>
                  <a:pt x="41" y="9"/>
                </a:lnTo>
                <a:lnTo>
                  <a:pt x="36" y="13"/>
                </a:lnTo>
                <a:lnTo>
                  <a:pt x="20" y="18"/>
                </a:lnTo>
                <a:lnTo>
                  <a:pt x="5" y="13"/>
                </a:lnTo>
                <a:lnTo>
                  <a:pt x="0" y="9"/>
                </a:lnTo>
                <a:lnTo>
                  <a:pt x="20" y="0"/>
                </a:lnTo>
                <a:lnTo>
                  <a:pt x="20" y="0"/>
                </a:lnTo>
                <a:close/>
              </a:path>
            </a:pathLst>
          </a:custGeom>
          <a:solidFill>
            <a:srgbClr val="99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210" name="Freeform 162"/>
          <p:cNvSpPr>
            <a:spLocks/>
          </p:cNvSpPr>
          <p:nvPr/>
        </p:nvSpPr>
        <p:spPr bwMode="auto">
          <a:xfrm>
            <a:off x="1470025" y="4826000"/>
            <a:ext cx="19050" cy="7938"/>
          </a:xfrm>
          <a:custGeom>
            <a:avLst/>
            <a:gdLst>
              <a:gd name="T0" fmla="*/ 20 w 41"/>
              <a:gd name="T1" fmla="*/ 0 h 18"/>
              <a:gd name="T2" fmla="*/ 41 w 41"/>
              <a:gd name="T3" fmla="*/ 9 h 18"/>
              <a:gd name="T4" fmla="*/ 36 w 41"/>
              <a:gd name="T5" fmla="*/ 13 h 18"/>
              <a:gd name="T6" fmla="*/ 20 w 41"/>
              <a:gd name="T7" fmla="*/ 18 h 18"/>
              <a:gd name="T8" fmla="*/ 5 w 41"/>
              <a:gd name="T9" fmla="*/ 13 h 18"/>
              <a:gd name="T10" fmla="*/ 0 w 41"/>
              <a:gd name="T11" fmla="*/ 9 h 18"/>
              <a:gd name="T12" fmla="*/ 20 w 41"/>
              <a:gd name="T13" fmla="*/ 0 h 18"/>
              <a:gd name="T14" fmla="*/ 20 w 41"/>
              <a:gd name="T15" fmla="*/ 0 h 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1" h="18">
                <a:moveTo>
                  <a:pt x="20" y="0"/>
                </a:moveTo>
                <a:lnTo>
                  <a:pt x="41" y="9"/>
                </a:lnTo>
                <a:lnTo>
                  <a:pt x="36" y="13"/>
                </a:lnTo>
                <a:lnTo>
                  <a:pt x="20" y="18"/>
                </a:lnTo>
                <a:lnTo>
                  <a:pt x="5" y="13"/>
                </a:lnTo>
                <a:lnTo>
                  <a:pt x="0" y="9"/>
                </a:lnTo>
                <a:lnTo>
                  <a:pt x="20" y="0"/>
                </a:lnTo>
                <a:lnTo>
                  <a:pt x="20" y="0"/>
                </a:lnTo>
              </a:path>
            </a:pathLst>
          </a:custGeom>
          <a:solidFill>
            <a:srgbClr val="99FF99"/>
          </a:solidFill>
          <a:ln w="142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PH" dirty="0"/>
          </a:p>
        </p:txBody>
      </p:sp>
      <p:sp>
        <p:nvSpPr>
          <p:cNvPr id="2211" name="Freeform 163"/>
          <p:cNvSpPr>
            <a:spLocks/>
          </p:cNvSpPr>
          <p:nvPr/>
        </p:nvSpPr>
        <p:spPr bwMode="auto">
          <a:xfrm>
            <a:off x="1539875" y="4916488"/>
            <a:ext cx="12700" cy="11112"/>
          </a:xfrm>
          <a:custGeom>
            <a:avLst/>
            <a:gdLst>
              <a:gd name="T0" fmla="*/ 12 w 26"/>
              <a:gd name="T1" fmla="*/ 0 h 22"/>
              <a:gd name="T2" fmla="*/ 26 w 26"/>
              <a:gd name="T3" fmla="*/ 8 h 22"/>
              <a:gd name="T4" fmla="*/ 23 w 26"/>
              <a:gd name="T5" fmla="*/ 17 h 22"/>
              <a:gd name="T6" fmla="*/ 12 w 26"/>
              <a:gd name="T7" fmla="*/ 22 h 22"/>
              <a:gd name="T8" fmla="*/ 4 w 26"/>
              <a:gd name="T9" fmla="*/ 17 h 22"/>
              <a:gd name="T10" fmla="*/ 0 w 26"/>
              <a:gd name="T11" fmla="*/ 8 h 22"/>
              <a:gd name="T12" fmla="*/ 12 w 26"/>
              <a:gd name="T13" fmla="*/ 0 h 22"/>
              <a:gd name="T14" fmla="*/ 12 w 26"/>
              <a:gd name="T15" fmla="*/ 0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6" h="22">
                <a:moveTo>
                  <a:pt x="12" y="0"/>
                </a:moveTo>
                <a:lnTo>
                  <a:pt x="26" y="8"/>
                </a:lnTo>
                <a:lnTo>
                  <a:pt x="23" y="17"/>
                </a:lnTo>
                <a:lnTo>
                  <a:pt x="12" y="22"/>
                </a:lnTo>
                <a:lnTo>
                  <a:pt x="4" y="17"/>
                </a:lnTo>
                <a:lnTo>
                  <a:pt x="0" y="8"/>
                </a:lnTo>
                <a:lnTo>
                  <a:pt x="12" y="0"/>
                </a:lnTo>
                <a:lnTo>
                  <a:pt x="12" y="0"/>
                </a:lnTo>
                <a:close/>
              </a:path>
            </a:pathLst>
          </a:custGeom>
          <a:solidFill>
            <a:srgbClr val="99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212" name="Freeform 164"/>
          <p:cNvSpPr>
            <a:spLocks/>
          </p:cNvSpPr>
          <p:nvPr/>
        </p:nvSpPr>
        <p:spPr bwMode="auto">
          <a:xfrm>
            <a:off x="1539875" y="4916488"/>
            <a:ext cx="12700" cy="11112"/>
          </a:xfrm>
          <a:custGeom>
            <a:avLst/>
            <a:gdLst>
              <a:gd name="T0" fmla="*/ 12 w 26"/>
              <a:gd name="T1" fmla="*/ 0 h 22"/>
              <a:gd name="T2" fmla="*/ 26 w 26"/>
              <a:gd name="T3" fmla="*/ 8 h 22"/>
              <a:gd name="T4" fmla="*/ 23 w 26"/>
              <a:gd name="T5" fmla="*/ 17 h 22"/>
              <a:gd name="T6" fmla="*/ 12 w 26"/>
              <a:gd name="T7" fmla="*/ 22 h 22"/>
              <a:gd name="T8" fmla="*/ 4 w 26"/>
              <a:gd name="T9" fmla="*/ 17 h 22"/>
              <a:gd name="T10" fmla="*/ 0 w 26"/>
              <a:gd name="T11" fmla="*/ 8 h 22"/>
              <a:gd name="T12" fmla="*/ 12 w 26"/>
              <a:gd name="T13" fmla="*/ 0 h 22"/>
              <a:gd name="T14" fmla="*/ 12 w 26"/>
              <a:gd name="T15" fmla="*/ 0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6" h="22">
                <a:moveTo>
                  <a:pt x="12" y="0"/>
                </a:moveTo>
                <a:lnTo>
                  <a:pt x="26" y="8"/>
                </a:lnTo>
                <a:lnTo>
                  <a:pt x="23" y="17"/>
                </a:lnTo>
                <a:lnTo>
                  <a:pt x="12" y="22"/>
                </a:lnTo>
                <a:lnTo>
                  <a:pt x="4" y="17"/>
                </a:lnTo>
                <a:lnTo>
                  <a:pt x="0" y="8"/>
                </a:lnTo>
                <a:lnTo>
                  <a:pt x="12" y="0"/>
                </a:lnTo>
                <a:lnTo>
                  <a:pt x="12" y="0"/>
                </a:lnTo>
              </a:path>
            </a:pathLst>
          </a:custGeom>
          <a:solidFill>
            <a:srgbClr val="99FF99"/>
          </a:solidFill>
          <a:ln w="142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PH" dirty="0"/>
          </a:p>
        </p:txBody>
      </p:sp>
      <p:sp>
        <p:nvSpPr>
          <p:cNvPr id="2213" name="Freeform 165"/>
          <p:cNvSpPr>
            <a:spLocks/>
          </p:cNvSpPr>
          <p:nvPr/>
        </p:nvSpPr>
        <p:spPr bwMode="auto">
          <a:xfrm>
            <a:off x="1806575" y="4978400"/>
            <a:ext cx="15875" cy="9525"/>
          </a:xfrm>
          <a:custGeom>
            <a:avLst/>
            <a:gdLst>
              <a:gd name="T0" fmla="*/ 18 w 35"/>
              <a:gd name="T1" fmla="*/ 0 h 20"/>
              <a:gd name="T2" fmla="*/ 31 w 35"/>
              <a:gd name="T3" fmla="*/ 2 h 20"/>
              <a:gd name="T4" fmla="*/ 35 w 35"/>
              <a:gd name="T5" fmla="*/ 11 h 20"/>
              <a:gd name="T6" fmla="*/ 31 w 35"/>
              <a:gd name="T7" fmla="*/ 18 h 20"/>
              <a:gd name="T8" fmla="*/ 18 w 35"/>
              <a:gd name="T9" fmla="*/ 20 h 20"/>
              <a:gd name="T10" fmla="*/ 6 w 35"/>
              <a:gd name="T11" fmla="*/ 18 h 20"/>
              <a:gd name="T12" fmla="*/ 0 w 35"/>
              <a:gd name="T13" fmla="*/ 11 h 20"/>
              <a:gd name="T14" fmla="*/ 6 w 35"/>
              <a:gd name="T15" fmla="*/ 2 h 20"/>
              <a:gd name="T16" fmla="*/ 18 w 35"/>
              <a:gd name="T17" fmla="*/ 0 h 20"/>
              <a:gd name="T18" fmla="*/ 18 w 35"/>
              <a:gd name="T19" fmla="*/ 0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35" h="20">
                <a:moveTo>
                  <a:pt x="18" y="0"/>
                </a:moveTo>
                <a:lnTo>
                  <a:pt x="31" y="2"/>
                </a:lnTo>
                <a:lnTo>
                  <a:pt x="35" y="11"/>
                </a:lnTo>
                <a:lnTo>
                  <a:pt x="31" y="18"/>
                </a:lnTo>
                <a:lnTo>
                  <a:pt x="18" y="20"/>
                </a:lnTo>
                <a:lnTo>
                  <a:pt x="6" y="18"/>
                </a:lnTo>
                <a:lnTo>
                  <a:pt x="0" y="11"/>
                </a:lnTo>
                <a:lnTo>
                  <a:pt x="6" y="2"/>
                </a:lnTo>
                <a:lnTo>
                  <a:pt x="18" y="0"/>
                </a:lnTo>
                <a:lnTo>
                  <a:pt x="18" y="0"/>
                </a:lnTo>
                <a:close/>
              </a:path>
            </a:pathLst>
          </a:custGeom>
          <a:solidFill>
            <a:srgbClr val="99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214" name="Freeform 166"/>
          <p:cNvSpPr>
            <a:spLocks/>
          </p:cNvSpPr>
          <p:nvPr/>
        </p:nvSpPr>
        <p:spPr bwMode="auto">
          <a:xfrm>
            <a:off x="1806575" y="4978400"/>
            <a:ext cx="15875" cy="9525"/>
          </a:xfrm>
          <a:custGeom>
            <a:avLst/>
            <a:gdLst>
              <a:gd name="T0" fmla="*/ 18 w 35"/>
              <a:gd name="T1" fmla="*/ 0 h 20"/>
              <a:gd name="T2" fmla="*/ 31 w 35"/>
              <a:gd name="T3" fmla="*/ 2 h 20"/>
              <a:gd name="T4" fmla="*/ 35 w 35"/>
              <a:gd name="T5" fmla="*/ 11 h 20"/>
              <a:gd name="T6" fmla="*/ 31 w 35"/>
              <a:gd name="T7" fmla="*/ 18 h 20"/>
              <a:gd name="T8" fmla="*/ 18 w 35"/>
              <a:gd name="T9" fmla="*/ 20 h 20"/>
              <a:gd name="T10" fmla="*/ 6 w 35"/>
              <a:gd name="T11" fmla="*/ 18 h 20"/>
              <a:gd name="T12" fmla="*/ 0 w 35"/>
              <a:gd name="T13" fmla="*/ 11 h 20"/>
              <a:gd name="T14" fmla="*/ 6 w 35"/>
              <a:gd name="T15" fmla="*/ 2 h 20"/>
              <a:gd name="T16" fmla="*/ 18 w 35"/>
              <a:gd name="T17" fmla="*/ 0 h 20"/>
              <a:gd name="T18" fmla="*/ 18 w 35"/>
              <a:gd name="T19" fmla="*/ 0 h 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35" h="20">
                <a:moveTo>
                  <a:pt x="18" y="0"/>
                </a:moveTo>
                <a:lnTo>
                  <a:pt x="31" y="2"/>
                </a:lnTo>
                <a:lnTo>
                  <a:pt x="35" y="11"/>
                </a:lnTo>
                <a:lnTo>
                  <a:pt x="31" y="18"/>
                </a:lnTo>
                <a:lnTo>
                  <a:pt x="18" y="20"/>
                </a:lnTo>
                <a:lnTo>
                  <a:pt x="6" y="18"/>
                </a:lnTo>
                <a:lnTo>
                  <a:pt x="0" y="11"/>
                </a:lnTo>
                <a:lnTo>
                  <a:pt x="6" y="2"/>
                </a:lnTo>
                <a:lnTo>
                  <a:pt x="18" y="0"/>
                </a:lnTo>
                <a:lnTo>
                  <a:pt x="18" y="0"/>
                </a:lnTo>
              </a:path>
            </a:pathLst>
          </a:custGeom>
          <a:solidFill>
            <a:srgbClr val="99FF99"/>
          </a:solidFill>
          <a:ln w="142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PH" dirty="0"/>
          </a:p>
        </p:txBody>
      </p:sp>
      <p:sp>
        <p:nvSpPr>
          <p:cNvPr id="2215" name="Freeform 167"/>
          <p:cNvSpPr>
            <a:spLocks/>
          </p:cNvSpPr>
          <p:nvPr/>
        </p:nvSpPr>
        <p:spPr bwMode="auto">
          <a:xfrm>
            <a:off x="1901825" y="5087938"/>
            <a:ext cx="15875" cy="12700"/>
          </a:xfrm>
          <a:custGeom>
            <a:avLst/>
            <a:gdLst>
              <a:gd name="T0" fmla="*/ 17 w 37"/>
              <a:gd name="T1" fmla="*/ 0 h 23"/>
              <a:gd name="T2" fmla="*/ 37 w 37"/>
              <a:gd name="T3" fmla="*/ 11 h 23"/>
              <a:gd name="T4" fmla="*/ 30 w 37"/>
              <a:gd name="T5" fmla="*/ 20 h 23"/>
              <a:gd name="T6" fmla="*/ 17 w 37"/>
              <a:gd name="T7" fmla="*/ 23 h 23"/>
              <a:gd name="T8" fmla="*/ 5 w 37"/>
              <a:gd name="T9" fmla="*/ 20 h 23"/>
              <a:gd name="T10" fmla="*/ 0 w 37"/>
              <a:gd name="T11" fmla="*/ 11 h 23"/>
              <a:gd name="T12" fmla="*/ 5 w 37"/>
              <a:gd name="T13" fmla="*/ 2 h 23"/>
              <a:gd name="T14" fmla="*/ 17 w 37"/>
              <a:gd name="T15" fmla="*/ 0 h 23"/>
              <a:gd name="T16" fmla="*/ 17 w 37"/>
              <a:gd name="T17" fmla="*/ 0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7" h="23">
                <a:moveTo>
                  <a:pt x="17" y="0"/>
                </a:moveTo>
                <a:lnTo>
                  <a:pt x="37" y="11"/>
                </a:lnTo>
                <a:lnTo>
                  <a:pt x="30" y="20"/>
                </a:lnTo>
                <a:lnTo>
                  <a:pt x="17" y="23"/>
                </a:lnTo>
                <a:lnTo>
                  <a:pt x="5" y="20"/>
                </a:lnTo>
                <a:lnTo>
                  <a:pt x="0" y="11"/>
                </a:lnTo>
                <a:lnTo>
                  <a:pt x="5" y="2"/>
                </a:lnTo>
                <a:lnTo>
                  <a:pt x="17" y="0"/>
                </a:lnTo>
                <a:lnTo>
                  <a:pt x="17" y="0"/>
                </a:lnTo>
                <a:close/>
              </a:path>
            </a:pathLst>
          </a:custGeom>
          <a:solidFill>
            <a:srgbClr val="99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216" name="Freeform 168"/>
          <p:cNvSpPr>
            <a:spLocks/>
          </p:cNvSpPr>
          <p:nvPr/>
        </p:nvSpPr>
        <p:spPr bwMode="auto">
          <a:xfrm>
            <a:off x="1901825" y="5087938"/>
            <a:ext cx="15875" cy="12700"/>
          </a:xfrm>
          <a:custGeom>
            <a:avLst/>
            <a:gdLst>
              <a:gd name="T0" fmla="*/ 17 w 37"/>
              <a:gd name="T1" fmla="*/ 0 h 23"/>
              <a:gd name="T2" fmla="*/ 37 w 37"/>
              <a:gd name="T3" fmla="*/ 11 h 23"/>
              <a:gd name="T4" fmla="*/ 30 w 37"/>
              <a:gd name="T5" fmla="*/ 20 h 23"/>
              <a:gd name="T6" fmla="*/ 17 w 37"/>
              <a:gd name="T7" fmla="*/ 23 h 23"/>
              <a:gd name="T8" fmla="*/ 5 w 37"/>
              <a:gd name="T9" fmla="*/ 20 h 23"/>
              <a:gd name="T10" fmla="*/ 0 w 37"/>
              <a:gd name="T11" fmla="*/ 11 h 23"/>
              <a:gd name="T12" fmla="*/ 5 w 37"/>
              <a:gd name="T13" fmla="*/ 2 h 23"/>
              <a:gd name="T14" fmla="*/ 17 w 37"/>
              <a:gd name="T15" fmla="*/ 0 h 23"/>
              <a:gd name="T16" fmla="*/ 17 w 37"/>
              <a:gd name="T17" fmla="*/ 0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7" h="23">
                <a:moveTo>
                  <a:pt x="17" y="0"/>
                </a:moveTo>
                <a:lnTo>
                  <a:pt x="37" y="11"/>
                </a:lnTo>
                <a:lnTo>
                  <a:pt x="30" y="20"/>
                </a:lnTo>
                <a:lnTo>
                  <a:pt x="17" y="23"/>
                </a:lnTo>
                <a:lnTo>
                  <a:pt x="5" y="20"/>
                </a:lnTo>
                <a:lnTo>
                  <a:pt x="0" y="11"/>
                </a:lnTo>
                <a:lnTo>
                  <a:pt x="5" y="2"/>
                </a:lnTo>
                <a:lnTo>
                  <a:pt x="17" y="0"/>
                </a:lnTo>
                <a:lnTo>
                  <a:pt x="17" y="0"/>
                </a:lnTo>
              </a:path>
            </a:pathLst>
          </a:custGeom>
          <a:solidFill>
            <a:srgbClr val="99FF99"/>
          </a:solidFill>
          <a:ln w="142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PH" dirty="0"/>
          </a:p>
        </p:txBody>
      </p:sp>
      <p:sp>
        <p:nvSpPr>
          <p:cNvPr id="2217" name="Freeform 169"/>
          <p:cNvSpPr>
            <a:spLocks/>
          </p:cNvSpPr>
          <p:nvPr/>
        </p:nvSpPr>
        <p:spPr bwMode="auto">
          <a:xfrm>
            <a:off x="1874838" y="5065713"/>
            <a:ext cx="14287" cy="7937"/>
          </a:xfrm>
          <a:custGeom>
            <a:avLst/>
            <a:gdLst>
              <a:gd name="T0" fmla="*/ 16 w 32"/>
              <a:gd name="T1" fmla="*/ 0 h 19"/>
              <a:gd name="T2" fmla="*/ 32 w 32"/>
              <a:gd name="T3" fmla="*/ 9 h 19"/>
              <a:gd name="T4" fmla="*/ 26 w 32"/>
              <a:gd name="T5" fmla="*/ 16 h 19"/>
              <a:gd name="T6" fmla="*/ 16 w 32"/>
              <a:gd name="T7" fmla="*/ 19 h 19"/>
              <a:gd name="T8" fmla="*/ 5 w 32"/>
              <a:gd name="T9" fmla="*/ 16 h 19"/>
              <a:gd name="T10" fmla="*/ 0 w 32"/>
              <a:gd name="T11" fmla="*/ 9 h 19"/>
              <a:gd name="T12" fmla="*/ 16 w 32"/>
              <a:gd name="T13" fmla="*/ 0 h 19"/>
              <a:gd name="T14" fmla="*/ 16 w 32"/>
              <a:gd name="T15" fmla="*/ 0 h 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2" h="19">
                <a:moveTo>
                  <a:pt x="16" y="0"/>
                </a:moveTo>
                <a:lnTo>
                  <a:pt x="32" y="9"/>
                </a:lnTo>
                <a:lnTo>
                  <a:pt x="26" y="16"/>
                </a:lnTo>
                <a:lnTo>
                  <a:pt x="16" y="19"/>
                </a:lnTo>
                <a:lnTo>
                  <a:pt x="5" y="16"/>
                </a:lnTo>
                <a:lnTo>
                  <a:pt x="0" y="9"/>
                </a:lnTo>
                <a:lnTo>
                  <a:pt x="16" y="0"/>
                </a:lnTo>
                <a:lnTo>
                  <a:pt x="16" y="0"/>
                </a:lnTo>
                <a:close/>
              </a:path>
            </a:pathLst>
          </a:custGeom>
          <a:solidFill>
            <a:srgbClr val="99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218" name="Freeform 170"/>
          <p:cNvSpPr>
            <a:spLocks/>
          </p:cNvSpPr>
          <p:nvPr/>
        </p:nvSpPr>
        <p:spPr bwMode="auto">
          <a:xfrm>
            <a:off x="1874838" y="5065713"/>
            <a:ext cx="14287" cy="7937"/>
          </a:xfrm>
          <a:custGeom>
            <a:avLst/>
            <a:gdLst>
              <a:gd name="T0" fmla="*/ 16 w 32"/>
              <a:gd name="T1" fmla="*/ 0 h 19"/>
              <a:gd name="T2" fmla="*/ 32 w 32"/>
              <a:gd name="T3" fmla="*/ 9 h 19"/>
              <a:gd name="T4" fmla="*/ 26 w 32"/>
              <a:gd name="T5" fmla="*/ 16 h 19"/>
              <a:gd name="T6" fmla="*/ 16 w 32"/>
              <a:gd name="T7" fmla="*/ 19 h 19"/>
              <a:gd name="T8" fmla="*/ 5 w 32"/>
              <a:gd name="T9" fmla="*/ 16 h 19"/>
              <a:gd name="T10" fmla="*/ 0 w 32"/>
              <a:gd name="T11" fmla="*/ 9 h 19"/>
              <a:gd name="T12" fmla="*/ 16 w 32"/>
              <a:gd name="T13" fmla="*/ 0 h 19"/>
              <a:gd name="T14" fmla="*/ 16 w 32"/>
              <a:gd name="T15" fmla="*/ 0 h 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2" h="19">
                <a:moveTo>
                  <a:pt x="16" y="0"/>
                </a:moveTo>
                <a:lnTo>
                  <a:pt x="32" y="9"/>
                </a:lnTo>
                <a:lnTo>
                  <a:pt x="26" y="16"/>
                </a:lnTo>
                <a:lnTo>
                  <a:pt x="16" y="19"/>
                </a:lnTo>
                <a:lnTo>
                  <a:pt x="5" y="16"/>
                </a:lnTo>
                <a:lnTo>
                  <a:pt x="0" y="9"/>
                </a:lnTo>
                <a:lnTo>
                  <a:pt x="16" y="0"/>
                </a:lnTo>
                <a:lnTo>
                  <a:pt x="16" y="0"/>
                </a:lnTo>
              </a:path>
            </a:pathLst>
          </a:custGeom>
          <a:solidFill>
            <a:srgbClr val="99FF99"/>
          </a:solidFill>
          <a:ln w="142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PH" dirty="0"/>
          </a:p>
        </p:txBody>
      </p:sp>
      <p:sp>
        <p:nvSpPr>
          <p:cNvPr id="2219" name="Freeform 171"/>
          <p:cNvSpPr>
            <a:spLocks/>
          </p:cNvSpPr>
          <p:nvPr/>
        </p:nvSpPr>
        <p:spPr bwMode="auto">
          <a:xfrm>
            <a:off x="1549400" y="4968875"/>
            <a:ext cx="14288" cy="9525"/>
          </a:xfrm>
          <a:custGeom>
            <a:avLst/>
            <a:gdLst>
              <a:gd name="T0" fmla="*/ 18 w 34"/>
              <a:gd name="T1" fmla="*/ 0 h 22"/>
              <a:gd name="T2" fmla="*/ 34 w 34"/>
              <a:gd name="T3" fmla="*/ 13 h 22"/>
              <a:gd name="T4" fmla="*/ 28 w 34"/>
              <a:gd name="T5" fmla="*/ 20 h 22"/>
              <a:gd name="T6" fmla="*/ 18 w 34"/>
              <a:gd name="T7" fmla="*/ 22 h 22"/>
              <a:gd name="T8" fmla="*/ 4 w 34"/>
              <a:gd name="T9" fmla="*/ 20 h 22"/>
              <a:gd name="T10" fmla="*/ 0 w 34"/>
              <a:gd name="T11" fmla="*/ 13 h 22"/>
              <a:gd name="T12" fmla="*/ 4 w 34"/>
              <a:gd name="T13" fmla="*/ 4 h 22"/>
              <a:gd name="T14" fmla="*/ 18 w 34"/>
              <a:gd name="T15" fmla="*/ 0 h 22"/>
              <a:gd name="T16" fmla="*/ 18 w 34"/>
              <a:gd name="T17" fmla="*/ 0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4" h="22">
                <a:moveTo>
                  <a:pt x="18" y="0"/>
                </a:moveTo>
                <a:lnTo>
                  <a:pt x="34" y="13"/>
                </a:lnTo>
                <a:lnTo>
                  <a:pt x="28" y="20"/>
                </a:lnTo>
                <a:lnTo>
                  <a:pt x="18" y="22"/>
                </a:lnTo>
                <a:lnTo>
                  <a:pt x="4" y="20"/>
                </a:lnTo>
                <a:lnTo>
                  <a:pt x="0" y="13"/>
                </a:lnTo>
                <a:lnTo>
                  <a:pt x="4" y="4"/>
                </a:lnTo>
                <a:lnTo>
                  <a:pt x="18" y="0"/>
                </a:lnTo>
                <a:lnTo>
                  <a:pt x="18" y="0"/>
                </a:lnTo>
                <a:close/>
              </a:path>
            </a:pathLst>
          </a:custGeom>
          <a:solidFill>
            <a:srgbClr val="99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220" name="Freeform 172"/>
          <p:cNvSpPr>
            <a:spLocks/>
          </p:cNvSpPr>
          <p:nvPr/>
        </p:nvSpPr>
        <p:spPr bwMode="auto">
          <a:xfrm>
            <a:off x="1549400" y="4968875"/>
            <a:ext cx="14288" cy="9525"/>
          </a:xfrm>
          <a:custGeom>
            <a:avLst/>
            <a:gdLst>
              <a:gd name="T0" fmla="*/ 18 w 34"/>
              <a:gd name="T1" fmla="*/ 0 h 22"/>
              <a:gd name="T2" fmla="*/ 34 w 34"/>
              <a:gd name="T3" fmla="*/ 13 h 22"/>
              <a:gd name="T4" fmla="*/ 28 w 34"/>
              <a:gd name="T5" fmla="*/ 20 h 22"/>
              <a:gd name="T6" fmla="*/ 18 w 34"/>
              <a:gd name="T7" fmla="*/ 22 h 22"/>
              <a:gd name="T8" fmla="*/ 4 w 34"/>
              <a:gd name="T9" fmla="*/ 20 h 22"/>
              <a:gd name="T10" fmla="*/ 0 w 34"/>
              <a:gd name="T11" fmla="*/ 13 h 22"/>
              <a:gd name="T12" fmla="*/ 4 w 34"/>
              <a:gd name="T13" fmla="*/ 4 h 22"/>
              <a:gd name="T14" fmla="*/ 18 w 34"/>
              <a:gd name="T15" fmla="*/ 0 h 22"/>
              <a:gd name="T16" fmla="*/ 18 w 34"/>
              <a:gd name="T17" fmla="*/ 0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4" h="22">
                <a:moveTo>
                  <a:pt x="18" y="0"/>
                </a:moveTo>
                <a:lnTo>
                  <a:pt x="34" y="13"/>
                </a:lnTo>
                <a:lnTo>
                  <a:pt x="28" y="20"/>
                </a:lnTo>
                <a:lnTo>
                  <a:pt x="18" y="22"/>
                </a:lnTo>
                <a:lnTo>
                  <a:pt x="4" y="20"/>
                </a:lnTo>
                <a:lnTo>
                  <a:pt x="0" y="13"/>
                </a:lnTo>
                <a:lnTo>
                  <a:pt x="4" y="4"/>
                </a:lnTo>
                <a:lnTo>
                  <a:pt x="18" y="0"/>
                </a:lnTo>
                <a:lnTo>
                  <a:pt x="18" y="0"/>
                </a:lnTo>
              </a:path>
            </a:pathLst>
          </a:custGeom>
          <a:solidFill>
            <a:srgbClr val="99FF99"/>
          </a:solidFill>
          <a:ln w="142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PH" dirty="0"/>
          </a:p>
        </p:txBody>
      </p:sp>
      <p:sp>
        <p:nvSpPr>
          <p:cNvPr id="2221" name="Freeform 173"/>
          <p:cNvSpPr>
            <a:spLocks/>
          </p:cNvSpPr>
          <p:nvPr/>
        </p:nvSpPr>
        <p:spPr bwMode="auto">
          <a:xfrm>
            <a:off x="1557338" y="5013325"/>
            <a:ext cx="7937" cy="9525"/>
          </a:xfrm>
          <a:custGeom>
            <a:avLst/>
            <a:gdLst>
              <a:gd name="T0" fmla="*/ 9 w 18"/>
              <a:gd name="T1" fmla="*/ 0 h 21"/>
              <a:gd name="T2" fmla="*/ 18 w 18"/>
              <a:gd name="T3" fmla="*/ 11 h 21"/>
              <a:gd name="T4" fmla="*/ 9 w 18"/>
              <a:gd name="T5" fmla="*/ 21 h 21"/>
              <a:gd name="T6" fmla="*/ 0 w 18"/>
              <a:gd name="T7" fmla="*/ 11 h 21"/>
              <a:gd name="T8" fmla="*/ 9 w 18"/>
              <a:gd name="T9" fmla="*/ 0 h 21"/>
              <a:gd name="T10" fmla="*/ 9 w 18"/>
              <a:gd name="T11" fmla="*/ 0 h 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8" h="21">
                <a:moveTo>
                  <a:pt x="9" y="0"/>
                </a:moveTo>
                <a:lnTo>
                  <a:pt x="18" y="11"/>
                </a:lnTo>
                <a:lnTo>
                  <a:pt x="9" y="21"/>
                </a:lnTo>
                <a:lnTo>
                  <a:pt x="0" y="11"/>
                </a:lnTo>
                <a:lnTo>
                  <a:pt x="9" y="0"/>
                </a:lnTo>
                <a:lnTo>
                  <a:pt x="9" y="0"/>
                </a:lnTo>
                <a:close/>
              </a:path>
            </a:pathLst>
          </a:custGeom>
          <a:solidFill>
            <a:srgbClr val="99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222" name="Freeform 174"/>
          <p:cNvSpPr>
            <a:spLocks/>
          </p:cNvSpPr>
          <p:nvPr/>
        </p:nvSpPr>
        <p:spPr bwMode="auto">
          <a:xfrm>
            <a:off x="1557338" y="5013325"/>
            <a:ext cx="7937" cy="9525"/>
          </a:xfrm>
          <a:custGeom>
            <a:avLst/>
            <a:gdLst>
              <a:gd name="T0" fmla="*/ 9 w 18"/>
              <a:gd name="T1" fmla="*/ 0 h 21"/>
              <a:gd name="T2" fmla="*/ 18 w 18"/>
              <a:gd name="T3" fmla="*/ 11 h 21"/>
              <a:gd name="T4" fmla="*/ 9 w 18"/>
              <a:gd name="T5" fmla="*/ 21 h 21"/>
              <a:gd name="T6" fmla="*/ 0 w 18"/>
              <a:gd name="T7" fmla="*/ 11 h 21"/>
              <a:gd name="T8" fmla="*/ 9 w 18"/>
              <a:gd name="T9" fmla="*/ 0 h 21"/>
              <a:gd name="T10" fmla="*/ 9 w 18"/>
              <a:gd name="T11" fmla="*/ 0 h 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8" h="21">
                <a:moveTo>
                  <a:pt x="9" y="0"/>
                </a:moveTo>
                <a:lnTo>
                  <a:pt x="18" y="11"/>
                </a:lnTo>
                <a:lnTo>
                  <a:pt x="9" y="21"/>
                </a:lnTo>
                <a:lnTo>
                  <a:pt x="0" y="11"/>
                </a:lnTo>
                <a:lnTo>
                  <a:pt x="9" y="0"/>
                </a:lnTo>
                <a:lnTo>
                  <a:pt x="9" y="0"/>
                </a:lnTo>
              </a:path>
            </a:pathLst>
          </a:custGeom>
          <a:solidFill>
            <a:srgbClr val="99FF99"/>
          </a:solidFill>
          <a:ln w="142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PH" dirty="0"/>
          </a:p>
        </p:txBody>
      </p:sp>
      <p:sp>
        <p:nvSpPr>
          <p:cNvPr id="2223" name="Freeform 175"/>
          <p:cNvSpPr>
            <a:spLocks/>
          </p:cNvSpPr>
          <p:nvPr/>
        </p:nvSpPr>
        <p:spPr bwMode="auto">
          <a:xfrm>
            <a:off x="1577975" y="4999038"/>
            <a:ext cx="7938" cy="11112"/>
          </a:xfrm>
          <a:custGeom>
            <a:avLst/>
            <a:gdLst>
              <a:gd name="T0" fmla="*/ 9 w 16"/>
              <a:gd name="T1" fmla="*/ 0 h 26"/>
              <a:gd name="T2" fmla="*/ 16 w 16"/>
              <a:gd name="T3" fmla="*/ 14 h 26"/>
              <a:gd name="T4" fmla="*/ 9 w 16"/>
              <a:gd name="T5" fmla="*/ 26 h 26"/>
              <a:gd name="T6" fmla="*/ 2 w 16"/>
              <a:gd name="T7" fmla="*/ 23 h 26"/>
              <a:gd name="T8" fmla="*/ 0 w 16"/>
              <a:gd name="T9" fmla="*/ 14 h 26"/>
              <a:gd name="T10" fmla="*/ 2 w 16"/>
              <a:gd name="T11" fmla="*/ 4 h 26"/>
              <a:gd name="T12" fmla="*/ 9 w 16"/>
              <a:gd name="T13" fmla="*/ 0 h 26"/>
              <a:gd name="T14" fmla="*/ 9 w 16"/>
              <a:gd name="T15" fmla="*/ 0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6" h="26">
                <a:moveTo>
                  <a:pt x="9" y="0"/>
                </a:moveTo>
                <a:lnTo>
                  <a:pt x="16" y="14"/>
                </a:lnTo>
                <a:lnTo>
                  <a:pt x="9" y="26"/>
                </a:lnTo>
                <a:lnTo>
                  <a:pt x="2" y="23"/>
                </a:lnTo>
                <a:lnTo>
                  <a:pt x="0" y="14"/>
                </a:lnTo>
                <a:lnTo>
                  <a:pt x="2" y="4"/>
                </a:lnTo>
                <a:lnTo>
                  <a:pt x="9" y="0"/>
                </a:lnTo>
                <a:lnTo>
                  <a:pt x="9" y="0"/>
                </a:lnTo>
                <a:close/>
              </a:path>
            </a:pathLst>
          </a:custGeom>
          <a:solidFill>
            <a:srgbClr val="99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224" name="Freeform 176"/>
          <p:cNvSpPr>
            <a:spLocks/>
          </p:cNvSpPr>
          <p:nvPr/>
        </p:nvSpPr>
        <p:spPr bwMode="auto">
          <a:xfrm>
            <a:off x="1577975" y="4999038"/>
            <a:ext cx="7938" cy="11112"/>
          </a:xfrm>
          <a:custGeom>
            <a:avLst/>
            <a:gdLst>
              <a:gd name="T0" fmla="*/ 9 w 16"/>
              <a:gd name="T1" fmla="*/ 0 h 26"/>
              <a:gd name="T2" fmla="*/ 16 w 16"/>
              <a:gd name="T3" fmla="*/ 14 h 26"/>
              <a:gd name="T4" fmla="*/ 9 w 16"/>
              <a:gd name="T5" fmla="*/ 26 h 26"/>
              <a:gd name="T6" fmla="*/ 2 w 16"/>
              <a:gd name="T7" fmla="*/ 23 h 26"/>
              <a:gd name="T8" fmla="*/ 0 w 16"/>
              <a:gd name="T9" fmla="*/ 14 h 26"/>
              <a:gd name="T10" fmla="*/ 2 w 16"/>
              <a:gd name="T11" fmla="*/ 4 h 26"/>
              <a:gd name="T12" fmla="*/ 9 w 16"/>
              <a:gd name="T13" fmla="*/ 0 h 26"/>
              <a:gd name="T14" fmla="*/ 9 w 16"/>
              <a:gd name="T15" fmla="*/ 0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6" h="26">
                <a:moveTo>
                  <a:pt x="9" y="0"/>
                </a:moveTo>
                <a:lnTo>
                  <a:pt x="16" y="14"/>
                </a:lnTo>
                <a:lnTo>
                  <a:pt x="9" y="26"/>
                </a:lnTo>
                <a:lnTo>
                  <a:pt x="2" y="23"/>
                </a:lnTo>
                <a:lnTo>
                  <a:pt x="0" y="14"/>
                </a:lnTo>
                <a:lnTo>
                  <a:pt x="2" y="4"/>
                </a:lnTo>
                <a:lnTo>
                  <a:pt x="9" y="0"/>
                </a:lnTo>
                <a:lnTo>
                  <a:pt x="9" y="0"/>
                </a:lnTo>
              </a:path>
            </a:pathLst>
          </a:custGeom>
          <a:solidFill>
            <a:srgbClr val="99FF99"/>
          </a:solidFill>
          <a:ln w="142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PH" dirty="0"/>
          </a:p>
        </p:txBody>
      </p:sp>
      <p:sp>
        <p:nvSpPr>
          <p:cNvPr id="2225" name="Freeform 177"/>
          <p:cNvSpPr>
            <a:spLocks/>
          </p:cNvSpPr>
          <p:nvPr/>
        </p:nvSpPr>
        <p:spPr bwMode="auto">
          <a:xfrm>
            <a:off x="1508125" y="4922838"/>
            <a:ext cx="20638" cy="22225"/>
          </a:xfrm>
          <a:custGeom>
            <a:avLst/>
            <a:gdLst>
              <a:gd name="T0" fmla="*/ 23 w 45"/>
              <a:gd name="T1" fmla="*/ 0 h 50"/>
              <a:gd name="T2" fmla="*/ 39 w 45"/>
              <a:gd name="T3" fmla="*/ 7 h 50"/>
              <a:gd name="T4" fmla="*/ 45 w 45"/>
              <a:gd name="T5" fmla="*/ 25 h 50"/>
              <a:gd name="T6" fmla="*/ 39 w 45"/>
              <a:gd name="T7" fmla="*/ 43 h 50"/>
              <a:gd name="T8" fmla="*/ 23 w 45"/>
              <a:gd name="T9" fmla="*/ 50 h 50"/>
              <a:gd name="T10" fmla="*/ 7 w 45"/>
              <a:gd name="T11" fmla="*/ 43 h 50"/>
              <a:gd name="T12" fmla="*/ 0 w 45"/>
              <a:gd name="T13" fmla="*/ 25 h 50"/>
              <a:gd name="T14" fmla="*/ 7 w 45"/>
              <a:gd name="T15" fmla="*/ 7 h 50"/>
              <a:gd name="T16" fmla="*/ 23 w 45"/>
              <a:gd name="T17" fmla="*/ 0 h 50"/>
              <a:gd name="T18" fmla="*/ 23 w 45"/>
              <a:gd name="T19" fmla="*/ 0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45" h="50">
                <a:moveTo>
                  <a:pt x="23" y="0"/>
                </a:moveTo>
                <a:lnTo>
                  <a:pt x="39" y="7"/>
                </a:lnTo>
                <a:lnTo>
                  <a:pt x="45" y="25"/>
                </a:lnTo>
                <a:lnTo>
                  <a:pt x="39" y="43"/>
                </a:lnTo>
                <a:lnTo>
                  <a:pt x="23" y="50"/>
                </a:lnTo>
                <a:lnTo>
                  <a:pt x="7" y="43"/>
                </a:lnTo>
                <a:lnTo>
                  <a:pt x="0" y="25"/>
                </a:lnTo>
                <a:lnTo>
                  <a:pt x="7" y="7"/>
                </a:lnTo>
                <a:lnTo>
                  <a:pt x="23" y="0"/>
                </a:lnTo>
                <a:lnTo>
                  <a:pt x="23" y="0"/>
                </a:lnTo>
                <a:close/>
              </a:path>
            </a:pathLst>
          </a:custGeom>
          <a:solidFill>
            <a:srgbClr val="99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226" name="Freeform 178"/>
          <p:cNvSpPr>
            <a:spLocks/>
          </p:cNvSpPr>
          <p:nvPr/>
        </p:nvSpPr>
        <p:spPr bwMode="auto">
          <a:xfrm>
            <a:off x="1508125" y="4922838"/>
            <a:ext cx="20638" cy="22225"/>
          </a:xfrm>
          <a:custGeom>
            <a:avLst/>
            <a:gdLst>
              <a:gd name="T0" fmla="*/ 23 w 45"/>
              <a:gd name="T1" fmla="*/ 0 h 50"/>
              <a:gd name="T2" fmla="*/ 39 w 45"/>
              <a:gd name="T3" fmla="*/ 7 h 50"/>
              <a:gd name="T4" fmla="*/ 45 w 45"/>
              <a:gd name="T5" fmla="*/ 25 h 50"/>
              <a:gd name="T6" fmla="*/ 39 w 45"/>
              <a:gd name="T7" fmla="*/ 43 h 50"/>
              <a:gd name="T8" fmla="*/ 23 w 45"/>
              <a:gd name="T9" fmla="*/ 50 h 50"/>
              <a:gd name="T10" fmla="*/ 7 w 45"/>
              <a:gd name="T11" fmla="*/ 43 h 50"/>
              <a:gd name="T12" fmla="*/ 0 w 45"/>
              <a:gd name="T13" fmla="*/ 25 h 50"/>
              <a:gd name="T14" fmla="*/ 7 w 45"/>
              <a:gd name="T15" fmla="*/ 7 h 50"/>
              <a:gd name="T16" fmla="*/ 23 w 45"/>
              <a:gd name="T17" fmla="*/ 0 h 50"/>
              <a:gd name="T18" fmla="*/ 23 w 45"/>
              <a:gd name="T19" fmla="*/ 0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45" h="50">
                <a:moveTo>
                  <a:pt x="23" y="0"/>
                </a:moveTo>
                <a:lnTo>
                  <a:pt x="39" y="7"/>
                </a:lnTo>
                <a:lnTo>
                  <a:pt x="45" y="25"/>
                </a:lnTo>
                <a:lnTo>
                  <a:pt x="39" y="43"/>
                </a:lnTo>
                <a:lnTo>
                  <a:pt x="23" y="50"/>
                </a:lnTo>
                <a:lnTo>
                  <a:pt x="7" y="43"/>
                </a:lnTo>
                <a:lnTo>
                  <a:pt x="0" y="25"/>
                </a:lnTo>
                <a:lnTo>
                  <a:pt x="7" y="7"/>
                </a:lnTo>
                <a:lnTo>
                  <a:pt x="23" y="0"/>
                </a:lnTo>
                <a:lnTo>
                  <a:pt x="23" y="0"/>
                </a:lnTo>
              </a:path>
            </a:pathLst>
          </a:custGeom>
          <a:solidFill>
            <a:srgbClr val="99FF99"/>
          </a:solidFill>
          <a:ln w="142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PH" dirty="0"/>
          </a:p>
        </p:txBody>
      </p:sp>
      <p:sp>
        <p:nvSpPr>
          <p:cNvPr id="2227" name="Freeform 179"/>
          <p:cNvSpPr>
            <a:spLocks/>
          </p:cNvSpPr>
          <p:nvPr/>
        </p:nvSpPr>
        <p:spPr bwMode="auto">
          <a:xfrm>
            <a:off x="1816100" y="5068888"/>
            <a:ext cx="30163" cy="19050"/>
          </a:xfrm>
          <a:custGeom>
            <a:avLst/>
            <a:gdLst>
              <a:gd name="T0" fmla="*/ 40 w 65"/>
              <a:gd name="T1" fmla="*/ 0 h 43"/>
              <a:gd name="T2" fmla="*/ 34 w 65"/>
              <a:gd name="T3" fmla="*/ 0 h 43"/>
              <a:gd name="T4" fmla="*/ 34 w 65"/>
              <a:gd name="T5" fmla="*/ 3 h 43"/>
              <a:gd name="T6" fmla="*/ 24 w 65"/>
              <a:gd name="T7" fmla="*/ 12 h 43"/>
              <a:gd name="T8" fmla="*/ 0 w 65"/>
              <a:gd name="T9" fmla="*/ 25 h 43"/>
              <a:gd name="T10" fmla="*/ 0 w 65"/>
              <a:gd name="T11" fmla="*/ 38 h 43"/>
              <a:gd name="T12" fmla="*/ 8 w 65"/>
              <a:gd name="T13" fmla="*/ 43 h 43"/>
              <a:gd name="T14" fmla="*/ 49 w 65"/>
              <a:gd name="T15" fmla="*/ 38 h 43"/>
              <a:gd name="T16" fmla="*/ 55 w 65"/>
              <a:gd name="T17" fmla="*/ 29 h 43"/>
              <a:gd name="T18" fmla="*/ 59 w 65"/>
              <a:gd name="T19" fmla="*/ 21 h 43"/>
              <a:gd name="T20" fmla="*/ 65 w 65"/>
              <a:gd name="T21" fmla="*/ 18 h 43"/>
              <a:gd name="T22" fmla="*/ 65 w 65"/>
              <a:gd name="T23" fmla="*/ 9 h 43"/>
              <a:gd name="T24" fmla="*/ 63 w 65"/>
              <a:gd name="T25" fmla="*/ 7 h 43"/>
              <a:gd name="T26" fmla="*/ 57 w 65"/>
              <a:gd name="T27" fmla="*/ 3 h 43"/>
              <a:gd name="T28" fmla="*/ 40 w 65"/>
              <a:gd name="T29" fmla="*/ 0 h 43"/>
              <a:gd name="T30" fmla="*/ 40 w 65"/>
              <a:gd name="T31" fmla="*/ 0 h 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65" h="43">
                <a:moveTo>
                  <a:pt x="40" y="0"/>
                </a:moveTo>
                <a:lnTo>
                  <a:pt x="34" y="0"/>
                </a:lnTo>
                <a:lnTo>
                  <a:pt x="34" y="3"/>
                </a:lnTo>
                <a:lnTo>
                  <a:pt x="24" y="12"/>
                </a:lnTo>
                <a:lnTo>
                  <a:pt x="0" y="25"/>
                </a:lnTo>
                <a:lnTo>
                  <a:pt x="0" y="38"/>
                </a:lnTo>
                <a:lnTo>
                  <a:pt x="8" y="43"/>
                </a:lnTo>
                <a:lnTo>
                  <a:pt x="49" y="38"/>
                </a:lnTo>
                <a:lnTo>
                  <a:pt x="55" y="29"/>
                </a:lnTo>
                <a:lnTo>
                  <a:pt x="59" y="21"/>
                </a:lnTo>
                <a:lnTo>
                  <a:pt x="65" y="18"/>
                </a:lnTo>
                <a:lnTo>
                  <a:pt x="65" y="9"/>
                </a:lnTo>
                <a:lnTo>
                  <a:pt x="63" y="7"/>
                </a:lnTo>
                <a:lnTo>
                  <a:pt x="57" y="3"/>
                </a:lnTo>
                <a:lnTo>
                  <a:pt x="40" y="0"/>
                </a:lnTo>
                <a:lnTo>
                  <a:pt x="40" y="0"/>
                </a:lnTo>
                <a:close/>
              </a:path>
            </a:pathLst>
          </a:custGeom>
          <a:solidFill>
            <a:srgbClr val="99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228" name="Freeform 180"/>
          <p:cNvSpPr>
            <a:spLocks/>
          </p:cNvSpPr>
          <p:nvPr/>
        </p:nvSpPr>
        <p:spPr bwMode="auto">
          <a:xfrm>
            <a:off x="1816100" y="5068888"/>
            <a:ext cx="30163" cy="19050"/>
          </a:xfrm>
          <a:custGeom>
            <a:avLst/>
            <a:gdLst>
              <a:gd name="T0" fmla="*/ 40 w 65"/>
              <a:gd name="T1" fmla="*/ 0 h 43"/>
              <a:gd name="T2" fmla="*/ 34 w 65"/>
              <a:gd name="T3" fmla="*/ 0 h 43"/>
              <a:gd name="T4" fmla="*/ 34 w 65"/>
              <a:gd name="T5" fmla="*/ 3 h 43"/>
              <a:gd name="T6" fmla="*/ 24 w 65"/>
              <a:gd name="T7" fmla="*/ 12 h 43"/>
              <a:gd name="T8" fmla="*/ 0 w 65"/>
              <a:gd name="T9" fmla="*/ 25 h 43"/>
              <a:gd name="T10" fmla="*/ 0 w 65"/>
              <a:gd name="T11" fmla="*/ 38 h 43"/>
              <a:gd name="T12" fmla="*/ 8 w 65"/>
              <a:gd name="T13" fmla="*/ 43 h 43"/>
              <a:gd name="T14" fmla="*/ 49 w 65"/>
              <a:gd name="T15" fmla="*/ 38 h 43"/>
              <a:gd name="T16" fmla="*/ 55 w 65"/>
              <a:gd name="T17" fmla="*/ 29 h 43"/>
              <a:gd name="T18" fmla="*/ 59 w 65"/>
              <a:gd name="T19" fmla="*/ 21 h 43"/>
              <a:gd name="T20" fmla="*/ 65 w 65"/>
              <a:gd name="T21" fmla="*/ 18 h 43"/>
              <a:gd name="T22" fmla="*/ 65 w 65"/>
              <a:gd name="T23" fmla="*/ 9 h 43"/>
              <a:gd name="T24" fmla="*/ 63 w 65"/>
              <a:gd name="T25" fmla="*/ 7 h 43"/>
              <a:gd name="T26" fmla="*/ 57 w 65"/>
              <a:gd name="T27" fmla="*/ 3 h 43"/>
              <a:gd name="T28" fmla="*/ 40 w 65"/>
              <a:gd name="T29" fmla="*/ 0 h 43"/>
              <a:gd name="T30" fmla="*/ 40 w 65"/>
              <a:gd name="T31" fmla="*/ 0 h 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65" h="43">
                <a:moveTo>
                  <a:pt x="40" y="0"/>
                </a:moveTo>
                <a:lnTo>
                  <a:pt x="34" y="0"/>
                </a:lnTo>
                <a:lnTo>
                  <a:pt x="34" y="3"/>
                </a:lnTo>
                <a:lnTo>
                  <a:pt x="24" y="12"/>
                </a:lnTo>
                <a:lnTo>
                  <a:pt x="0" y="25"/>
                </a:lnTo>
                <a:lnTo>
                  <a:pt x="0" y="38"/>
                </a:lnTo>
                <a:lnTo>
                  <a:pt x="8" y="43"/>
                </a:lnTo>
                <a:lnTo>
                  <a:pt x="49" y="38"/>
                </a:lnTo>
                <a:lnTo>
                  <a:pt x="55" y="29"/>
                </a:lnTo>
                <a:lnTo>
                  <a:pt x="59" y="21"/>
                </a:lnTo>
                <a:lnTo>
                  <a:pt x="65" y="18"/>
                </a:lnTo>
                <a:lnTo>
                  <a:pt x="65" y="9"/>
                </a:lnTo>
                <a:lnTo>
                  <a:pt x="63" y="7"/>
                </a:lnTo>
                <a:lnTo>
                  <a:pt x="57" y="3"/>
                </a:lnTo>
                <a:lnTo>
                  <a:pt x="40" y="0"/>
                </a:lnTo>
                <a:lnTo>
                  <a:pt x="40" y="0"/>
                </a:lnTo>
              </a:path>
            </a:pathLst>
          </a:custGeom>
          <a:solidFill>
            <a:srgbClr val="99FF99"/>
          </a:solidFill>
          <a:ln w="142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PH" dirty="0"/>
          </a:p>
        </p:txBody>
      </p:sp>
      <p:sp>
        <p:nvSpPr>
          <p:cNvPr id="2229" name="Freeform 181"/>
          <p:cNvSpPr>
            <a:spLocks/>
          </p:cNvSpPr>
          <p:nvPr/>
        </p:nvSpPr>
        <p:spPr bwMode="auto">
          <a:xfrm>
            <a:off x="1733550" y="5105400"/>
            <a:ext cx="28575" cy="28575"/>
          </a:xfrm>
          <a:custGeom>
            <a:avLst/>
            <a:gdLst>
              <a:gd name="T0" fmla="*/ 50 w 64"/>
              <a:gd name="T1" fmla="*/ 16 h 56"/>
              <a:gd name="T2" fmla="*/ 40 w 64"/>
              <a:gd name="T3" fmla="*/ 16 h 56"/>
              <a:gd name="T4" fmla="*/ 38 w 64"/>
              <a:gd name="T5" fmla="*/ 9 h 56"/>
              <a:gd name="T6" fmla="*/ 35 w 64"/>
              <a:gd name="T7" fmla="*/ 5 h 56"/>
              <a:gd name="T8" fmla="*/ 18 w 64"/>
              <a:gd name="T9" fmla="*/ 0 h 56"/>
              <a:gd name="T10" fmla="*/ 6 w 64"/>
              <a:gd name="T11" fmla="*/ 5 h 56"/>
              <a:gd name="T12" fmla="*/ 0 w 64"/>
              <a:gd name="T13" fmla="*/ 19 h 56"/>
              <a:gd name="T14" fmla="*/ 0 w 64"/>
              <a:gd name="T15" fmla="*/ 47 h 56"/>
              <a:gd name="T16" fmla="*/ 19 w 64"/>
              <a:gd name="T17" fmla="*/ 53 h 56"/>
              <a:gd name="T18" fmla="*/ 19 w 64"/>
              <a:gd name="T19" fmla="*/ 55 h 56"/>
              <a:gd name="T20" fmla="*/ 42 w 64"/>
              <a:gd name="T21" fmla="*/ 56 h 56"/>
              <a:gd name="T22" fmla="*/ 57 w 64"/>
              <a:gd name="T23" fmla="*/ 44 h 56"/>
              <a:gd name="T24" fmla="*/ 60 w 64"/>
              <a:gd name="T25" fmla="*/ 40 h 56"/>
              <a:gd name="T26" fmla="*/ 60 w 64"/>
              <a:gd name="T27" fmla="*/ 37 h 56"/>
              <a:gd name="T28" fmla="*/ 64 w 64"/>
              <a:gd name="T29" fmla="*/ 37 h 56"/>
              <a:gd name="T30" fmla="*/ 64 w 64"/>
              <a:gd name="T31" fmla="*/ 28 h 56"/>
              <a:gd name="T32" fmla="*/ 50 w 64"/>
              <a:gd name="T33" fmla="*/ 16 h 56"/>
              <a:gd name="T34" fmla="*/ 50 w 64"/>
              <a:gd name="T35" fmla="*/ 16 h 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64" h="56">
                <a:moveTo>
                  <a:pt x="50" y="16"/>
                </a:moveTo>
                <a:lnTo>
                  <a:pt x="40" y="16"/>
                </a:lnTo>
                <a:lnTo>
                  <a:pt x="38" y="9"/>
                </a:lnTo>
                <a:lnTo>
                  <a:pt x="35" y="5"/>
                </a:lnTo>
                <a:lnTo>
                  <a:pt x="18" y="0"/>
                </a:lnTo>
                <a:lnTo>
                  <a:pt x="6" y="5"/>
                </a:lnTo>
                <a:lnTo>
                  <a:pt x="0" y="19"/>
                </a:lnTo>
                <a:lnTo>
                  <a:pt x="0" y="47"/>
                </a:lnTo>
                <a:lnTo>
                  <a:pt x="19" y="53"/>
                </a:lnTo>
                <a:lnTo>
                  <a:pt x="19" y="55"/>
                </a:lnTo>
                <a:lnTo>
                  <a:pt x="42" y="56"/>
                </a:lnTo>
                <a:lnTo>
                  <a:pt x="57" y="44"/>
                </a:lnTo>
                <a:lnTo>
                  <a:pt x="60" y="40"/>
                </a:lnTo>
                <a:lnTo>
                  <a:pt x="60" y="37"/>
                </a:lnTo>
                <a:lnTo>
                  <a:pt x="64" y="37"/>
                </a:lnTo>
                <a:lnTo>
                  <a:pt x="64" y="28"/>
                </a:lnTo>
                <a:lnTo>
                  <a:pt x="50" y="16"/>
                </a:lnTo>
                <a:lnTo>
                  <a:pt x="50" y="16"/>
                </a:lnTo>
                <a:close/>
              </a:path>
            </a:pathLst>
          </a:custGeom>
          <a:solidFill>
            <a:srgbClr val="99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230" name="Freeform 182"/>
          <p:cNvSpPr>
            <a:spLocks/>
          </p:cNvSpPr>
          <p:nvPr/>
        </p:nvSpPr>
        <p:spPr bwMode="auto">
          <a:xfrm>
            <a:off x="1733550" y="5105400"/>
            <a:ext cx="28575" cy="28575"/>
          </a:xfrm>
          <a:custGeom>
            <a:avLst/>
            <a:gdLst>
              <a:gd name="T0" fmla="*/ 50 w 64"/>
              <a:gd name="T1" fmla="*/ 16 h 56"/>
              <a:gd name="T2" fmla="*/ 40 w 64"/>
              <a:gd name="T3" fmla="*/ 16 h 56"/>
              <a:gd name="T4" fmla="*/ 38 w 64"/>
              <a:gd name="T5" fmla="*/ 9 h 56"/>
              <a:gd name="T6" fmla="*/ 35 w 64"/>
              <a:gd name="T7" fmla="*/ 5 h 56"/>
              <a:gd name="T8" fmla="*/ 18 w 64"/>
              <a:gd name="T9" fmla="*/ 0 h 56"/>
              <a:gd name="T10" fmla="*/ 6 w 64"/>
              <a:gd name="T11" fmla="*/ 5 h 56"/>
              <a:gd name="T12" fmla="*/ 0 w 64"/>
              <a:gd name="T13" fmla="*/ 19 h 56"/>
              <a:gd name="T14" fmla="*/ 0 w 64"/>
              <a:gd name="T15" fmla="*/ 47 h 56"/>
              <a:gd name="T16" fmla="*/ 19 w 64"/>
              <a:gd name="T17" fmla="*/ 53 h 56"/>
              <a:gd name="T18" fmla="*/ 19 w 64"/>
              <a:gd name="T19" fmla="*/ 55 h 56"/>
              <a:gd name="T20" fmla="*/ 42 w 64"/>
              <a:gd name="T21" fmla="*/ 56 h 56"/>
              <a:gd name="T22" fmla="*/ 57 w 64"/>
              <a:gd name="T23" fmla="*/ 44 h 56"/>
              <a:gd name="T24" fmla="*/ 60 w 64"/>
              <a:gd name="T25" fmla="*/ 40 h 56"/>
              <a:gd name="T26" fmla="*/ 60 w 64"/>
              <a:gd name="T27" fmla="*/ 37 h 56"/>
              <a:gd name="T28" fmla="*/ 64 w 64"/>
              <a:gd name="T29" fmla="*/ 37 h 56"/>
              <a:gd name="T30" fmla="*/ 64 w 64"/>
              <a:gd name="T31" fmla="*/ 28 h 56"/>
              <a:gd name="T32" fmla="*/ 50 w 64"/>
              <a:gd name="T33" fmla="*/ 16 h 56"/>
              <a:gd name="T34" fmla="*/ 50 w 64"/>
              <a:gd name="T35" fmla="*/ 16 h 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64" h="56">
                <a:moveTo>
                  <a:pt x="50" y="16"/>
                </a:moveTo>
                <a:lnTo>
                  <a:pt x="40" y="16"/>
                </a:lnTo>
                <a:lnTo>
                  <a:pt x="38" y="9"/>
                </a:lnTo>
                <a:lnTo>
                  <a:pt x="35" y="5"/>
                </a:lnTo>
                <a:lnTo>
                  <a:pt x="18" y="0"/>
                </a:lnTo>
                <a:lnTo>
                  <a:pt x="6" y="5"/>
                </a:lnTo>
                <a:lnTo>
                  <a:pt x="0" y="19"/>
                </a:lnTo>
                <a:lnTo>
                  <a:pt x="0" y="47"/>
                </a:lnTo>
                <a:lnTo>
                  <a:pt x="19" y="53"/>
                </a:lnTo>
                <a:lnTo>
                  <a:pt x="19" y="55"/>
                </a:lnTo>
                <a:lnTo>
                  <a:pt x="42" y="56"/>
                </a:lnTo>
                <a:lnTo>
                  <a:pt x="57" y="44"/>
                </a:lnTo>
                <a:lnTo>
                  <a:pt x="60" y="40"/>
                </a:lnTo>
                <a:lnTo>
                  <a:pt x="60" y="37"/>
                </a:lnTo>
                <a:lnTo>
                  <a:pt x="64" y="37"/>
                </a:lnTo>
                <a:lnTo>
                  <a:pt x="64" y="28"/>
                </a:lnTo>
                <a:lnTo>
                  <a:pt x="50" y="16"/>
                </a:lnTo>
                <a:lnTo>
                  <a:pt x="50" y="16"/>
                </a:lnTo>
              </a:path>
            </a:pathLst>
          </a:custGeom>
          <a:solidFill>
            <a:srgbClr val="99FF99"/>
          </a:solidFill>
          <a:ln w="142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PH" dirty="0"/>
          </a:p>
        </p:txBody>
      </p:sp>
      <p:sp>
        <p:nvSpPr>
          <p:cNvPr id="2231" name="Freeform 183"/>
          <p:cNvSpPr>
            <a:spLocks/>
          </p:cNvSpPr>
          <p:nvPr/>
        </p:nvSpPr>
        <p:spPr bwMode="auto">
          <a:xfrm>
            <a:off x="1611313" y="5022850"/>
            <a:ext cx="23812" cy="30163"/>
          </a:xfrm>
          <a:custGeom>
            <a:avLst/>
            <a:gdLst>
              <a:gd name="T0" fmla="*/ 33 w 51"/>
              <a:gd name="T1" fmla="*/ 0 h 60"/>
              <a:gd name="T2" fmla="*/ 15 w 51"/>
              <a:gd name="T3" fmla="*/ 6 h 60"/>
              <a:gd name="T4" fmla="*/ 0 w 51"/>
              <a:gd name="T5" fmla="*/ 22 h 60"/>
              <a:gd name="T6" fmla="*/ 0 w 51"/>
              <a:gd name="T7" fmla="*/ 35 h 60"/>
              <a:gd name="T8" fmla="*/ 16 w 51"/>
              <a:gd name="T9" fmla="*/ 48 h 60"/>
              <a:gd name="T10" fmla="*/ 11 w 51"/>
              <a:gd name="T11" fmla="*/ 43 h 60"/>
              <a:gd name="T12" fmla="*/ 9 w 51"/>
              <a:gd name="T13" fmla="*/ 44 h 60"/>
              <a:gd name="T14" fmla="*/ 16 w 51"/>
              <a:gd name="T15" fmla="*/ 50 h 60"/>
              <a:gd name="T16" fmla="*/ 11 w 51"/>
              <a:gd name="T17" fmla="*/ 44 h 60"/>
              <a:gd name="T18" fmla="*/ 19 w 51"/>
              <a:gd name="T19" fmla="*/ 50 h 60"/>
              <a:gd name="T20" fmla="*/ 23 w 51"/>
              <a:gd name="T21" fmla="*/ 57 h 60"/>
              <a:gd name="T22" fmla="*/ 41 w 51"/>
              <a:gd name="T23" fmla="*/ 60 h 60"/>
              <a:gd name="T24" fmla="*/ 48 w 51"/>
              <a:gd name="T25" fmla="*/ 34 h 60"/>
              <a:gd name="T26" fmla="*/ 51 w 51"/>
              <a:gd name="T27" fmla="*/ 18 h 60"/>
              <a:gd name="T28" fmla="*/ 45 w 51"/>
              <a:gd name="T29" fmla="*/ 10 h 60"/>
              <a:gd name="T30" fmla="*/ 33 w 51"/>
              <a:gd name="T31" fmla="*/ 0 h 60"/>
              <a:gd name="T32" fmla="*/ 33 w 51"/>
              <a:gd name="T33" fmla="*/ 0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51" h="60">
                <a:moveTo>
                  <a:pt x="33" y="0"/>
                </a:moveTo>
                <a:lnTo>
                  <a:pt x="15" y="6"/>
                </a:lnTo>
                <a:lnTo>
                  <a:pt x="0" y="22"/>
                </a:lnTo>
                <a:lnTo>
                  <a:pt x="0" y="35"/>
                </a:lnTo>
                <a:lnTo>
                  <a:pt x="16" y="48"/>
                </a:lnTo>
                <a:lnTo>
                  <a:pt x="11" y="43"/>
                </a:lnTo>
                <a:lnTo>
                  <a:pt x="9" y="44"/>
                </a:lnTo>
                <a:lnTo>
                  <a:pt x="16" y="50"/>
                </a:lnTo>
                <a:lnTo>
                  <a:pt x="11" y="44"/>
                </a:lnTo>
                <a:lnTo>
                  <a:pt x="19" y="50"/>
                </a:lnTo>
                <a:lnTo>
                  <a:pt x="23" y="57"/>
                </a:lnTo>
                <a:lnTo>
                  <a:pt x="41" y="60"/>
                </a:lnTo>
                <a:lnTo>
                  <a:pt x="48" y="34"/>
                </a:lnTo>
                <a:lnTo>
                  <a:pt x="51" y="18"/>
                </a:lnTo>
                <a:lnTo>
                  <a:pt x="45" y="10"/>
                </a:lnTo>
                <a:lnTo>
                  <a:pt x="33" y="0"/>
                </a:lnTo>
                <a:lnTo>
                  <a:pt x="33" y="0"/>
                </a:lnTo>
                <a:close/>
              </a:path>
            </a:pathLst>
          </a:custGeom>
          <a:solidFill>
            <a:srgbClr val="99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232" name="Freeform 184"/>
          <p:cNvSpPr>
            <a:spLocks/>
          </p:cNvSpPr>
          <p:nvPr/>
        </p:nvSpPr>
        <p:spPr bwMode="auto">
          <a:xfrm>
            <a:off x="1611313" y="5022850"/>
            <a:ext cx="23812" cy="30163"/>
          </a:xfrm>
          <a:custGeom>
            <a:avLst/>
            <a:gdLst>
              <a:gd name="T0" fmla="*/ 33 w 51"/>
              <a:gd name="T1" fmla="*/ 0 h 60"/>
              <a:gd name="T2" fmla="*/ 15 w 51"/>
              <a:gd name="T3" fmla="*/ 6 h 60"/>
              <a:gd name="T4" fmla="*/ 0 w 51"/>
              <a:gd name="T5" fmla="*/ 22 h 60"/>
              <a:gd name="T6" fmla="*/ 0 w 51"/>
              <a:gd name="T7" fmla="*/ 35 h 60"/>
              <a:gd name="T8" fmla="*/ 16 w 51"/>
              <a:gd name="T9" fmla="*/ 48 h 60"/>
              <a:gd name="T10" fmla="*/ 11 w 51"/>
              <a:gd name="T11" fmla="*/ 43 h 60"/>
              <a:gd name="T12" fmla="*/ 9 w 51"/>
              <a:gd name="T13" fmla="*/ 44 h 60"/>
              <a:gd name="T14" fmla="*/ 16 w 51"/>
              <a:gd name="T15" fmla="*/ 50 h 60"/>
              <a:gd name="T16" fmla="*/ 11 w 51"/>
              <a:gd name="T17" fmla="*/ 44 h 60"/>
              <a:gd name="T18" fmla="*/ 19 w 51"/>
              <a:gd name="T19" fmla="*/ 50 h 60"/>
              <a:gd name="T20" fmla="*/ 23 w 51"/>
              <a:gd name="T21" fmla="*/ 57 h 60"/>
              <a:gd name="T22" fmla="*/ 41 w 51"/>
              <a:gd name="T23" fmla="*/ 60 h 60"/>
              <a:gd name="T24" fmla="*/ 48 w 51"/>
              <a:gd name="T25" fmla="*/ 34 h 60"/>
              <a:gd name="T26" fmla="*/ 51 w 51"/>
              <a:gd name="T27" fmla="*/ 18 h 60"/>
              <a:gd name="T28" fmla="*/ 45 w 51"/>
              <a:gd name="T29" fmla="*/ 10 h 60"/>
              <a:gd name="T30" fmla="*/ 33 w 51"/>
              <a:gd name="T31" fmla="*/ 0 h 60"/>
              <a:gd name="T32" fmla="*/ 33 w 51"/>
              <a:gd name="T33" fmla="*/ 0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51" h="60">
                <a:moveTo>
                  <a:pt x="33" y="0"/>
                </a:moveTo>
                <a:lnTo>
                  <a:pt x="15" y="6"/>
                </a:lnTo>
                <a:lnTo>
                  <a:pt x="0" y="22"/>
                </a:lnTo>
                <a:lnTo>
                  <a:pt x="0" y="35"/>
                </a:lnTo>
                <a:lnTo>
                  <a:pt x="16" y="48"/>
                </a:lnTo>
                <a:lnTo>
                  <a:pt x="11" y="43"/>
                </a:lnTo>
                <a:lnTo>
                  <a:pt x="9" y="44"/>
                </a:lnTo>
                <a:lnTo>
                  <a:pt x="16" y="50"/>
                </a:lnTo>
                <a:lnTo>
                  <a:pt x="11" y="44"/>
                </a:lnTo>
                <a:lnTo>
                  <a:pt x="19" y="50"/>
                </a:lnTo>
                <a:lnTo>
                  <a:pt x="23" y="57"/>
                </a:lnTo>
                <a:lnTo>
                  <a:pt x="41" y="60"/>
                </a:lnTo>
                <a:lnTo>
                  <a:pt x="48" y="34"/>
                </a:lnTo>
                <a:lnTo>
                  <a:pt x="51" y="18"/>
                </a:lnTo>
                <a:lnTo>
                  <a:pt x="45" y="10"/>
                </a:lnTo>
                <a:lnTo>
                  <a:pt x="33" y="0"/>
                </a:lnTo>
                <a:lnTo>
                  <a:pt x="33" y="0"/>
                </a:lnTo>
              </a:path>
            </a:pathLst>
          </a:custGeom>
          <a:solidFill>
            <a:srgbClr val="99FF99"/>
          </a:solidFill>
          <a:ln w="142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PH" dirty="0"/>
          </a:p>
        </p:txBody>
      </p:sp>
      <p:sp>
        <p:nvSpPr>
          <p:cNvPr id="2233" name="Freeform 185"/>
          <p:cNvSpPr>
            <a:spLocks/>
          </p:cNvSpPr>
          <p:nvPr/>
        </p:nvSpPr>
        <p:spPr bwMode="auto">
          <a:xfrm>
            <a:off x="1601788" y="5054600"/>
            <a:ext cx="22225" cy="33338"/>
          </a:xfrm>
          <a:custGeom>
            <a:avLst/>
            <a:gdLst>
              <a:gd name="T0" fmla="*/ 4 w 47"/>
              <a:gd name="T1" fmla="*/ 16 h 74"/>
              <a:gd name="T2" fmla="*/ 4 w 47"/>
              <a:gd name="T3" fmla="*/ 24 h 74"/>
              <a:gd name="T4" fmla="*/ 0 w 47"/>
              <a:gd name="T5" fmla="*/ 41 h 74"/>
              <a:gd name="T6" fmla="*/ 6 w 47"/>
              <a:gd name="T7" fmla="*/ 59 h 74"/>
              <a:gd name="T8" fmla="*/ 6 w 47"/>
              <a:gd name="T9" fmla="*/ 65 h 74"/>
              <a:gd name="T10" fmla="*/ 8 w 47"/>
              <a:gd name="T11" fmla="*/ 66 h 74"/>
              <a:gd name="T12" fmla="*/ 21 w 47"/>
              <a:gd name="T13" fmla="*/ 74 h 74"/>
              <a:gd name="T14" fmla="*/ 25 w 47"/>
              <a:gd name="T15" fmla="*/ 74 h 74"/>
              <a:gd name="T16" fmla="*/ 35 w 47"/>
              <a:gd name="T17" fmla="*/ 74 h 74"/>
              <a:gd name="T18" fmla="*/ 45 w 47"/>
              <a:gd name="T19" fmla="*/ 69 h 74"/>
              <a:gd name="T20" fmla="*/ 47 w 47"/>
              <a:gd name="T21" fmla="*/ 13 h 74"/>
              <a:gd name="T22" fmla="*/ 35 w 47"/>
              <a:gd name="T23" fmla="*/ 6 h 74"/>
              <a:gd name="T24" fmla="*/ 35 w 47"/>
              <a:gd name="T25" fmla="*/ 3 h 74"/>
              <a:gd name="T26" fmla="*/ 19 w 47"/>
              <a:gd name="T27" fmla="*/ 0 h 74"/>
              <a:gd name="T28" fmla="*/ 4 w 47"/>
              <a:gd name="T29" fmla="*/ 16 h 74"/>
              <a:gd name="T30" fmla="*/ 4 w 47"/>
              <a:gd name="T31" fmla="*/ 16 h 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47" h="74">
                <a:moveTo>
                  <a:pt x="4" y="16"/>
                </a:moveTo>
                <a:lnTo>
                  <a:pt x="4" y="24"/>
                </a:lnTo>
                <a:lnTo>
                  <a:pt x="0" y="41"/>
                </a:lnTo>
                <a:lnTo>
                  <a:pt x="6" y="59"/>
                </a:lnTo>
                <a:lnTo>
                  <a:pt x="6" y="65"/>
                </a:lnTo>
                <a:lnTo>
                  <a:pt x="8" y="66"/>
                </a:lnTo>
                <a:lnTo>
                  <a:pt x="21" y="74"/>
                </a:lnTo>
                <a:lnTo>
                  <a:pt x="25" y="74"/>
                </a:lnTo>
                <a:lnTo>
                  <a:pt x="35" y="74"/>
                </a:lnTo>
                <a:lnTo>
                  <a:pt x="45" y="69"/>
                </a:lnTo>
                <a:lnTo>
                  <a:pt x="47" y="13"/>
                </a:lnTo>
                <a:lnTo>
                  <a:pt x="35" y="6"/>
                </a:lnTo>
                <a:lnTo>
                  <a:pt x="35" y="3"/>
                </a:lnTo>
                <a:lnTo>
                  <a:pt x="19" y="0"/>
                </a:lnTo>
                <a:lnTo>
                  <a:pt x="4" y="16"/>
                </a:lnTo>
                <a:lnTo>
                  <a:pt x="4" y="16"/>
                </a:lnTo>
                <a:close/>
              </a:path>
            </a:pathLst>
          </a:custGeom>
          <a:solidFill>
            <a:srgbClr val="99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234" name="Freeform 186"/>
          <p:cNvSpPr>
            <a:spLocks/>
          </p:cNvSpPr>
          <p:nvPr/>
        </p:nvSpPr>
        <p:spPr bwMode="auto">
          <a:xfrm>
            <a:off x="1601788" y="5054600"/>
            <a:ext cx="22225" cy="33338"/>
          </a:xfrm>
          <a:custGeom>
            <a:avLst/>
            <a:gdLst>
              <a:gd name="T0" fmla="*/ 4 w 47"/>
              <a:gd name="T1" fmla="*/ 16 h 74"/>
              <a:gd name="T2" fmla="*/ 4 w 47"/>
              <a:gd name="T3" fmla="*/ 24 h 74"/>
              <a:gd name="T4" fmla="*/ 0 w 47"/>
              <a:gd name="T5" fmla="*/ 41 h 74"/>
              <a:gd name="T6" fmla="*/ 6 w 47"/>
              <a:gd name="T7" fmla="*/ 59 h 74"/>
              <a:gd name="T8" fmla="*/ 6 w 47"/>
              <a:gd name="T9" fmla="*/ 65 h 74"/>
              <a:gd name="T10" fmla="*/ 8 w 47"/>
              <a:gd name="T11" fmla="*/ 66 h 74"/>
              <a:gd name="T12" fmla="*/ 21 w 47"/>
              <a:gd name="T13" fmla="*/ 74 h 74"/>
              <a:gd name="T14" fmla="*/ 25 w 47"/>
              <a:gd name="T15" fmla="*/ 74 h 74"/>
              <a:gd name="T16" fmla="*/ 35 w 47"/>
              <a:gd name="T17" fmla="*/ 74 h 74"/>
              <a:gd name="T18" fmla="*/ 45 w 47"/>
              <a:gd name="T19" fmla="*/ 69 h 74"/>
              <a:gd name="T20" fmla="*/ 47 w 47"/>
              <a:gd name="T21" fmla="*/ 13 h 74"/>
              <a:gd name="T22" fmla="*/ 35 w 47"/>
              <a:gd name="T23" fmla="*/ 6 h 74"/>
              <a:gd name="T24" fmla="*/ 35 w 47"/>
              <a:gd name="T25" fmla="*/ 3 h 74"/>
              <a:gd name="T26" fmla="*/ 19 w 47"/>
              <a:gd name="T27" fmla="*/ 0 h 74"/>
              <a:gd name="T28" fmla="*/ 4 w 47"/>
              <a:gd name="T29" fmla="*/ 16 h 74"/>
              <a:gd name="T30" fmla="*/ 4 w 47"/>
              <a:gd name="T31" fmla="*/ 16 h 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47" h="74">
                <a:moveTo>
                  <a:pt x="4" y="16"/>
                </a:moveTo>
                <a:lnTo>
                  <a:pt x="4" y="24"/>
                </a:lnTo>
                <a:lnTo>
                  <a:pt x="0" y="41"/>
                </a:lnTo>
                <a:lnTo>
                  <a:pt x="6" y="59"/>
                </a:lnTo>
                <a:lnTo>
                  <a:pt x="6" y="65"/>
                </a:lnTo>
                <a:lnTo>
                  <a:pt x="8" y="66"/>
                </a:lnTo>
                <a:lnTo>
                  <a:pt x="21" y="74"/>
                </a:lnTo>
                <a:lnTo>
                  <a:pt x="25" y="74"/>
                </a:lnTo>
                <a:lnTo>
                  <a:pt x="35" y="74"/>
                </a:lnTo>
                <a:lnTo>
                  <a:pt x="45" y="69"/>
                </a:lnTo>
                <a:lnTo>
                  <a:pt x="47" y="13"/>
                </a:lnTo>
                <a:lnTo>
                  <a:pt x="35" y="6"/>
                </a:lnTo>
                <a:lnTo>
                  <a:pt x="35" y="3"/>
                </a:lnTo>
                <a:lnTo>
                  <a:pt x="19" y="0"/>
                </a:lnTo>
                <a:lnTo>
                  <a:pt x="4" y="16"/>
                </a:lnTo>
                <a:lnTo>
                  <a:pt x="4" y="16"/>
                </a:lnTo>
              </a:path>
            </a:pathLst>
          </a:custGeom>
          <a:solidFill>
            <a:srgbClr val="99FF99"/>
          </a:solidFill>
          <a:ln w="142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PH" dirty="0"/>
          </a:p>
        </p:txBody>
      </p:sp>
      <p:sp>
        <p:nvSpPr>
          <p:cNvPr id="2235" name="Freeform 187"/>
          <p:cNvSpPr>
            <a:spLocks/>
          </p:cNvSpPr>
          <p:nvPr/>
        </p:nvSpPr>
        <p:spPr bwMode="auto">
          <a:xfrm>
            <a:off x="1568450" y="5030788"/>
            <a:ext cx="23813" cy="31750"/>
          </a:xfrm>
          <a:custGeom>
            <a:avLst/>
            <a:gdLst>
              <a:gd name="T0" fmla="*/ 24 w 49"/>
              <a:gd name="T1" fmla="*/ 7 h 66"/>
              <a:gd name="T2" fmla="*/ 16 w 49"/>
              <a:gd name="T3" fmla="*/ 7 h 66"/>
              <a:gd name="T4" fmla="*/ 13 w 49"/>
              <a:gd name="T5" fmla="*/ 7 h 66"/>
              <a:gd name="T6" fmla="*/ 5 w 49"/>
              <a:gd name="T7" fmla="*/ 33 h 66"/>
              <a:gd name="T8" fmla="*/ 0 w 49"/>
              <a:gd name="T9" fmla="*/ 61 h 66"/>
              <a:gd name="T10" fmla="*/ 12 w 49"/>
              <a:gd name="T11" fmla="*/ 66 h 66"/>
              <a:gd name="T12" fmla="*/ 24 w 49"/>
              <a:gd name="T13" fmla="*/ 64 h 66"/>
              <a:gd name="T14" fmla="*/ 29 w 49"/>
              <a:gd name="T15" fmla="*/ 61 h 66"/>
              <a:gd name="T16" fmla="*/ 36 w 49"/>
              <a:gd name="T17" fmla="*/ 51 h 66"/>
              <a:gd name="T18" fmla="*/ 36 w 49"/>
              <a:gd name="T19" fmla="*/ 47 h 66"/>
              <a:gd name="T20" fmla="*/ 37 w 49"/>
              <a:gd name="T21" fmla="*/ 47 h 66"/>
              <a:gd name="T22" fmla="*/ 37 w 49"/>
              <a:gd name="T23" fmla="*/ 42 h 66"/>
              <a:gd name="T24" fmla="*/ 42 w 49"/>
              <a:gd name="T25" fmla="*/ 38 h 66"/>
              <a:gd name="T26" fmla="*/ 42 w 49"/>
              <a:gd name="T27" fmla="*/ 35 h 66"/>
              <a:gd name="T28" fmla="*/ 48 w 49"/>
              <a:gd name="T29" fmla="*/ 29 h 66"/>
              <a:gd name="T30" fmla="*/ 48 w 49"/>
              <a:gd name="T31" fmla="*/ 3 h 66"/>
              <a:gd name="T32" fmla="*/ 49 w 49"/>
              <a:gd name="T33" fmla="*/ 11 h 66"/>
              <a:gd name="T34" fmla="*/ 48 w 49"/>
              <a:gd name="T35" fmla="*/ 11 h 66"/>
              <a:gd name="T36" fmla="*/ 42 w 49"/>
              <a:gd name="T37" fmla="*/ 3 h 66"/>
              <a:gd name="T38" fmla="*/ 36 w 49"/>
              <a:gd name="T39" fmla="*/ 0 h 66"/>
              <a:gd name="T40" fmla="*/ 24 w 49"/>
              <a:gd name="T41" fmla="*/ 7 h 66"/>
              <a:gd name="T42" fmla="*/ 24 w 49"/>
              <a:gd name="T43" fmla="*/ 7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49" h="66">
                <a:moveTo>
                  <a:pt x="24" y="7"/>
                </a:moveTo>
                <a:lnTo>
                  <a:pt x="16" y="7"/>
                </a:lnTo>
                <a:lnTo>
                  <a:pt x="13" y="7"/>
                </a:lnTo>
                <a:lnTo>
                  <a:pt x="5" y="33"/>
                </a:lnTo>
                <a:lnTo>
                  <a:pt x="0" y="61"/>
                </a:lnTo>
                <a:lnTo>
                  <a:pt x="12" y="66"/>
                </a:lnTo>
                <a:lnTo>
                  <a:pt x="24" y="64"/>
                </a:lnTo>
                <a:lnTo>
                  <a:pt x="29" y="61"/>
                </a:lnTo>
                <a:lnTo>
                  <a:pt x="36" y="51"/>
                </a:lnTo>
                <a:lnTo>
                  <a:pt x="36" y="47"/>
                </a:lnTo>
                <a:lnTo>
                  <a:pt x="37" y="47"/>
                </a:lnTo>
                <a:lnTo>
                  <a:pt x="37" y="42"/>
                </a:lnTo>
                <a:lnTo>
                  <a:pt x="42" y="38"/>
                </a:lnTo>
                <a:lnTo>
                  <a:pt x="42" y="35"/>
                </a:lnTo>
                <a:lnTo>
                  <a:pt x="48" y="29"/>
                </a:lnTo>
                <a:lnTo>
                  <a:pt x="48" y="3"/>
                </a:lnTo>
                <a:lnTo>
                  <a:pt x="49" y="11"/>
                </a:lnTo>
                <a:lnTo>
                  <a:pt x="48" y="11"/>
                </a:lnTo>
                <a:lnTo>
                  <a:pt x="42" y="3"/>
                </a:lnTo>
                <a:lnTo>
                  <a:pt x="36" y="0"/>
                </a:lnTo>
                <a:lnTo>
                  <a:pt x="24" y="7"/>
                </a:lnTo>
                <a:lnTo>
                  <a:pt x="24" y="7"/>
                </a:lnTo>
                <a:close/>
              </a:path>
            </a:pathLst>
          </a:custGeom>
          <a:solidFill>
            <a:srgbClr val="99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236" name="Freeform 188"/>
          <p:cNvSpPr>
            <a:spLocks/>
          </p:cNvSpPr>
          <p:nvPr/>
        </p:nvSpPr>
        <p:spPr bwMode="auto">
          <a:xfrm>
            <a:off x="1568450" y="5030788"/>
            <a:ext cx="23813" cy="31750"/>
          </a:xfrm>
          <a:custGeom>
            <a:avLst/>
            <a:gdLst>
              <a:gd name="T0" fmla="*/ 24 w 49"/>
              <a:gd name="T1" fmla="*/ 7 h 66"/>
              <a:gd name="T2" fmla="*/ 16 w 49"/>
              <a:gd name="T3" fmla="*/ 7 h 66"/>
              <a:gd name="T4" fmla="*/ 13 w 49"/>
              <a:gd name="T5" fmla="*/ 7 h 66"/>
              <a:gd name="T6" fmla="*/ 5 w 49"/>
              <a:gd name="T7" fmla="*/ 33 h 66"/>
              <a:gd name="T8" fmla="*/ 0 w 49"/>
              <a:gd name="T9" fmla="*/ 61 h 66"/>
              <a:gd name="T10" fmla="*/ 12 w 49"/>
              <a:gd name="T11" fmla="*/ 66 h 66"/>
              <a:gd name="T12" fmla="*/ 24 w 49"/>
              <a:gd name="T13" fmla="*/ 64 h 66"/>
              <a:gd name="T14" fmla="*/ 29 w 49"/>
              <a:gd name="T15" fmla="*/ 61 h 66"/>
              <a:gd name="T16" fmla="*/ 36 w 49"/>
              <a:gd name="T17" fmla="*/ 51 h 66"/>
              <a:gd name="T18" fmla="*/ 36 w 49"/>
              <a:gd name="T19" fmla="*/ 47 h 66"/>
              <a:gd name="T20" fmla="*/ 37 w 49"/>
              <a:gd name="T21" fmla="*/ 47 h 66"/>
              <a:gd name="T22" fmla="*/ 37 w 49"/>
              <a:gd name="T23" fmla="*/ 42 h 66"/>
              <a:gd name="T24" fmla="*/ 42 w 49"/>
              <a:gd name="T25" fmla="*/ 38 h 66"/>
              <a:gd name="T26" fmla="*/ 42 w 49"/>
              <a:gd name="T27" fmla="*/ 35 h 66"/>
              <a:gd name="T28" fmla="*/ 48 w 49"/>
              <a:gd name="T29" fmla="*/ 29 h 66"/>
              <a:gd name="T30" fmla="*/ 48 w 49"/>
              <a:gd name="T31" fmla="*/ 3 h 66"/>
              <a:gd name="T32" fmla="*/ 49 w 49"/>
              <a:gd name="T33" fmla="*/ 11 h 66"/>
              <a:gd name="T34" fmla="*/ 48 w 49"/>
              <a:gd name="T35" fmla="*/ 11 h 66"/>
              <a:gd name="T36" fmla="*/ 42 w 49"/>
              <a:gd name="T37" fmla="*/ 3 h 66"/>
              <a:gd name="T38" fmla="*/ 36 w 49"/>
              <a:gd name="T39" fmla="*/ 0 h 66"/>
              <a:gd name="T40" fmla="*/ 24 w 49"/>
              <a:gd name="T41" fmla="*/ 7 h 66"/>
              <a:gd name="T42" fmla="*/ 24 w 49"/>
              <a:gd name="T43" fmla="*/ 7 h 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49" h="66">
                <a:moveTo>
                  <a:pt x="24" y="7"/>
                </a:moveTo>
                <a:lnTo>
                  <a:pt x="16" y="7"/>
                </a:lnTo>
                <a:lnTo>
                  <a:pt x="13" y="7"/>
                </a:lnTo>
                <a:lnTo>
                  <a:pt x="5" y="33"/>
                </a:lnTo>
                <a:lnTo>
                  <a:pt x="0" y="61"/>
                </a:lnTo>
                <a:lnTo>
                  <a:pt x="12" y="66"/>
                </a:lnTo>
                <a:lnTo>
                  <a:pt x="24" y="64"/>
                </a:lnTo>
                <a:lnTo>
                  <a:pt x="29" y="61"/>
                </a:lnTo>
                <a:lnTo>
                  <a:pt x="36" y="51"/>
                </a:lnTo>
                <a:lnTo>
                  <a:pt x="36" y="47"/>
                </a:lnTo>
                <a:lnTo>
                  <a:pt x="37" y="47"/>
                </a:lnTo>
                <a:lnTo>
                  <a:pt x="37" y="42"/>
                </a:lnTo>
                <a:lnTo>
                  <a:pt x="42" y="38"/>
                </a:lnTo>
                <a:lnTo>
                  <a:pt x="42" y="35"/>
                </a:lnTo>
                <a:lnTo>
                  <a:pt x="48" y="29"/>
                </a:lnTo>
                <a:lnTo>
                  <a:pt x="48" y="3"/>
                </a:lnTo>
                <a:lnTo>
                  <a:pt x="49" y="11"/>
                </a:lnTo>
                <a:lnTo>
                  <a:pt x="48" y="11"/>
                </a:lnTo>
                <a:lnTo>
                  <a:pt x="42" y="3"/>
                </a:lnTo>
                <a:lnTo>
                  <a:pt x="36" y="0"/>
                </a:lnTo>
                <a:lnTo>
                  <a:pt x="24" y="7"/>
                </a:lnTo>
                <a:lnTo>
                  <a:pt x="24" y="7"/>
                </a:lnTo>
              </a:path>
            </a:pathLst>
          </a:custGeom>
          <a:solidFill>
            <a:srgbClr val="99FF99"/>
          </a:solidFill>
          <a:ln w="142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PH" dirty="0"/>
          </a:p>
        </p:txBody>
      </p:sp>
      <p:sp>
        <p:nvSpPr>
          <p:cNvPr id="2237" name="Freeform 189"/>
          <p:cNvSpPr>
            <a:spLocks/>
          </p:cNvSpPr>
          <p:nvPr/>
        </p:nvSpPr>
        <p:spPr bwMode="auto">
          <a:xfrm>
            <a:off x="1592263" y="5126038"/>
            <a:ext cx="28575" cy="34925"/>
          </a:xfrm>
          <a:custGeom>
            <a:avLst/>
            <a:gdLst>
              <a:gd name="T0" fmla="*/ 54 w 62"/>
              <a:gd name="T1" fmla="*/ 22 h 73"/>
              <a:gd name="T2" fmla="*/ 42 w 62"/>
              <a:gd name="T3" fmla="*/ 16 h 73"/>
              <a:gd name="T4" fmla="*/ 41 w 62"/>
              <a:gd name="T5" fmla="*/ 15 h 73"/>
              <a:gd name="T6" fmla="*/ 41 w 62"/>
              <a:gd name="T7" fmla="*/ 13 h 73"/>
              <a:gd name="T8" fmla="*/ 40 w 62"/>
              <a:gd name="T9" fmla="*/ 13 h 73"/>
              <a:gd name="T10" fmla="*/ 40 w 62"/>
              <a:gd name="T11" fmla="*/ 12 h 73"/>
              <a:gd name="T12" fmla="*/ 38 w 62"/>
              <a:gd name="T13" fmla="*/ 9 h 73"/>
              <a:gd name="T14" fmla="*/ 32 w 62"/>
              <a:gd name="T15" fmla="*/ 4 h 73"/>
              <a:gd name="T16" fmla="*/ 17 w 62"/>
              <a:gd name="T17" fmla="*/ 0 h 73"/>
              <a:gd name="T18" fmla="*/ 7 w 62"/>
              <a:gd name="T19" fmla="*/ 9 h 73"/>
              <a:gd name="T20" fmla="*/ 0 w 62"/>
              <a:gd name="T21" fmla="*/ 35 h 73"/>
              <a:gd name="T22" fmla="*/ 0 w 62"/>
              <a:gd name="T23" fmla="*/ 50 h 73"/>
              <a:gd name="T24" fmla="*/ 9 w 62"/>
              <a:gd name="T25" fmla="*/ 57 h 73"/>
              <a:gd name="T26" fmla="*/ 17 w 62"/>
              <a:gd name="T27" fmla="*/ 62 h 73"/>
              <a:gd name="T28" fmla="*/ 23 w 62"/>
              <a:gd name="T29" fmla="*/ 70 h 73"/>
              <a:gd name="T30" fmla="*/ 36 w 62"/>
              <a:gd name="T31" fmla="*/ 73 h 73"/>
              <a:gd name="T32" fmla="*/ 48 w 62"/>
              <a:gd name="T33" fmla="*/ 67 h 73"/>
              <a:gd name="T34" fmla="*/ 50 w 62"/>
              <a:gd name="T35" fmla="*/ 67 h 73"/>
              <a:gd name="T36" fmla="*/ 54 w 62"/>
              <a:gd name="T37" fmla="*/ 60 h 73"/>
              <a:gd name="T38" fmla="*/ 56 w 62"/>
              <a:gd name="T39" fmla="*/ 53 h 73"/>
              <a:gd name="T40" fmla="*/ 62 w 62"/>
              <a:gd name="T41" fmla="*/ 35 h 73"/>
              <a:gd name="T42" fmla="*/ 54 w 62"/>
              <a:gd name="T43" fmla="*/ 22 h 73"/>
              <a:gd name="T44" fmla="*/ 54 w 62"/>
              <a:gd name="T45" fmla="*/ 22 h 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62" h="73">
                <a:moveTo>
                  <a:pt x="54" y="22"/>
                </a:moveTo>
                <a:lnTo>
                  <a:pt x="42" y="16"/>
                </a:lnTo>
                <a:lnTo>
                  <a:pt x="41" y="15"/>
                </a:lnTo>
                <a:lnTo>
                  <a:pt x="41" y="13"/>
                </a:lnTo>
                <a:lnTo>
                  <a:pt x="40" y="13"/>
                </a:lnTo>
                <a:lnTo>
                  <a:pt x="40" y="12"/>
                </a:lnTo>
                <a:lnTo>
                  <a:pt x="38" y="9"/>
                </a:lnTo>
                <a:lnTo>
                  <a:pt x="32" y="4"/>
                </a:lnTo>
                <a:lnTo>
                  <a:pt x="17" y="0"/>
                </a:lnTo>
                <a:lnTo>
                  <a:pt x="7" y="9"/>
                </a:lnTo>
                <a:lnTo>
                  <a:pt x="0" y="35"/>
                </a:lnTo>
                <a:lnTo>
                  <a:pt x="0" y="50"/>
                </a:lnTo>
                <a:lnTo>
                  <a:pt x="9" y="57"/>
                </a:lnTo>
                <a:lnTo>
                  <a:pt x="17" y="62"/>
                </a:lnTo>
                <a:lnTo>
                  <a:pt x="23" y="70"/>
                </a:lnTo>
                <a:lnTo>
                  <a:pt x="36" y="73"/>
                </a:lnTo>
                <a:lnTo>
                  <a:pt x="48" y="67"/>
                </a:lnTo>
                <a:lnTo>
                  <a:pt x="50" y="67"/>
                </a:lnTo>
                <a:lnTo>
                  <a:pt x="54" y="60"/>
                </a:lnTo>
                <a:lnTo>
                  <a:pt x="56" y="53"/>
                </a:lnTo>
                <a:lnTo>
                  <a:pt x="62" y="35"/>
                </a:lnTo>
                <a:lnTo>
                  <a:pt x="54" y="22"/>
                </a:lnTo>
                <a:lnTo>
                  <a:pt x="54" y="22"/>
                </a:lnTo>
                <a:close/>
              </a:path>
            </a:pathLst>
          </a:custGeom>
          <a:solidFill>
            <a:srgbClr val="99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238" name="Freeform 190"/>
          <p:cNvSpPr>
            <a:spLocks/>
          </p:cNvSpPr>
          <p:nvPr/>
        </p:nvSpPr>
        <p:spPr bwMode="auto">
          <a:xfrm>
            <a:off x="1592263" y="5126038"/>
            <a:ext cx="28575" cy="34925"/>
          </a:xfrm>
          <a:custGeom>
            <a:avLst/>
            <a:gdLst>
              <a:gd name="T0" fmla="*/ 54 w 62"/>
              <a:gd name="T1" fmla="*/ 22 h 73"/>
              <a:gd name="T2" fmla="*/ 42 w 62"/>
              <a:gd name="T3" fmla="*/ 16 h 73"/>
              <a:gd name="T4" fmla="*/ 41 w 62"/>
              <a:gd name="T5" fmla="*/ 15 h 73"/>
              <a:gd name="T6" fmla="*/ 41 w 62"/>
              <a:gd name="T7" fmla="*/ 13 h 73"/>
              <a:gd name="T8" fmla="*/ 40 w 62"/>
              <a:gd name="T9" fmla="*/ 13 h 73"/>
              <a:gd name="T10" fmla="*/ 40 w 62"/>
              <a:gd name="T11" fmla="*/ 12 h 73"/>
              <a:gd name="T12" fmla="*/ 38 w 62"/>
              <a:gd name="T13" fmla="*/ 9 h 73"/>
              <a:gd name="T14" fmla="*/ 32 w 62"/>
              <a:gd name="T15" fmla="*/ 4 h 73"/>
              <a:gd name="T16" fmla="*/ 17 w 62"/>
              <a:gd name="T17" fmla="*/ 0 h 73"/>
              <a:gd name="T18" fmla="*/ 7 w 62"/>
              <a:gd name="T19" fmla="*/ 9 h 73"/>
              <a:gd name="T20" fmla="*/ 0 w 62"/>
              <a:gd name="T21" fmla="*/ 35 h 73"/>
              <a:gd name="T22" fmla="*/ 0 w 62"/>
              <a:gd name="T23" fmla="*/ 50 h 73"/>
              <a:gd name="T24" fmla="*/ 9 w 62"/>
              <a:gd name="T25" fmla="*/ 57 h 73"/>
              <a:gd name="T26" fmla="*/ 17 w 62"/>
              <a:gd name="T27" fmla="*/ 62 h 73"/>
              <a:gd name="T28" fmla="*/ 23 w 62"/>
              <a:gd name="T29" fmla="*/ 70 h 73"/>
              <a:gd name="T30" fmla="*/ 36 w 62"/>
              <a:gd name="T31" fmla="*/ 73 h 73"/>
              <a:gd name="T32" fmla="*/ 48 w 62"/>
              <a:gd name="T33" fmla="*/ 67 h 73"/>
              <a:gd name="T34" fmla="*/ 50 w 62"/>
              <a:gd name="T35" fmla="*/ 67 h 73"/>
              <a:gd name="T36" fmla="*/ 54 w 62"/>
              <a:gd name="T37" fmla="*/ 60 h 73"/>
              <a:gd name="T38" fmla="*/ 56 w 62"/>
              <a:gd name="T39" fmla="*/ 53 h 73"/>
              <a:gd name="T40" fmla="*/ 62 w 62"/>
              <a:gd name="T41" fmla="*/ 35 h 73"/>
              <a:gd name="T42" fmla="*/ 54 w 62"/>
              <a:gd name="T43" fmla="*/ 22 h 73"/>
              <a:gd name="T44" fmla="*/ 54 w 62"/>
              <a:gd name="T45" fmla="*/ 22 h 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62" h="73">
                <a:moveTo>
                  <a:pt x="54" y="22"/>
                </a:moveTo>
                <a:lnTo>
                  <a:pt x="42" y="16"/>
                </a:lnTo>
                <a:lnTo>
                  <a:pt x="41" y="15"/>
                </a:lnTo>
                <a:lnTo>
                  <a:pt x="41" y="13"/>
                </a:lnTo>
                <a:lnTo>
                  <a:pt x="40" y="13"/>
                </a:lnTo>
                <a:lnTo>
                  <a:pt x="40" y="12"/>
                </a:lnTo>
                <a:lnTo>
                  <a:pt x="38" y="9"/>
                </a:lnTo>
                <a:lnTo>
                  <a:pt x="32" y="4"/>
                </a:lnTo>
                <a:lnTo>
                  <a:pt x="17" y="0"/>
                </a:lnTo>
                <a:lnTo>
                  <a:pt x="7" y="9"/>
                </a:lnTo>
                <a:lnTo>
                  <a:pt x="0" y="35"/>
                </a:lnTo>
                <a:lnTo>
                  <a:pt x="0" y="50"/>
                </a:lnTo>
                <a:lnTo>
                  <a:pt x="9" y="57"/>
                </a:lnTo>
                <a:lnTo>
                  <a:pt x="17" y="62"/>
                </a:lnTo>
                <a:lnTo>
                  <a:pt x="23" y="70"/>
                </a:lnTo>
                <a:lnTo>
                  <a:pt x="36" y="73"/>
                </a:lnTo>
                <a:lnTo>
                  <a:pt x="48" y="67"/>
                </a:lnTo>
                <a:lnTo>
                  <a:pt x="50" y="67"/>
                </a:lnTo>
                <a:lnTo>
                  <a:pt x="54" y="60"/>
                </a:lnTo>
                <a:lnTo>
                  <a:pt x="56" y="53"/>
                </a:lnTo>
                <a:lnTo>
                  <a:pt x="62" y="35"/>
                </a:lnTo>
                <a:lnTo>
                  <a:pt x="54" y="22"/>
                </a:lnTo>
                <a:lnTo>
                  <a:pt x="54" y="22"/>
                </a:lnTo>
              </a:path>
            </a:pathLst>
          </a:custGeom>
          <a:solidFill>
            <a:srgbClr val="99FF99"/>
          </a:solidFill>
          <a:ln w="142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PH" dirty="0"/>
          </a:p>
        </p:txBody>
      </p:sp>
      <p:sp>
        <p:nvSpPr>
          <p:cNvPr id="2239" name="Freeform 191"/>
          <p:cNvSpPr>
            <a:spLocks/>
          </p:cNvSpPr>
          <p:nvPr/>
        </p:nvSpPr>
        <p:spPr bwMode="auto">
          <a:xfrm>
            <a:off x="1549400" y="5157788"/>
            <a:ext cx="44450" cy="44450"/>
          </a:xfrm>
          <a:custGeom>
            <a:avLst/>
            <a:gdLst>
              <a:gd name="T0" fmla="*/ 99 w 99"/>
              <a:gd name="T1" fmla="*/ 4 h 95"/>
              <a:gd name="T2" fmla="*/ 95 w 99"/>
              <a:gd name="T3" fmla="*/ 1 h 95"/>
              <a:gd name="T4" fmla="*/ 76 w 99"/>
              <a:gd name="T5" fmla="*/ 0 h 95"/>
              <a:gd name="T6" fmla="*/ 57 w 99"/>
              <a:gd name="T7" fmla="*/ 9 h 95"/>
              <a:gd name="T8" fmla="*/ 55 w 99"/>
              <a:gd name="T9" fmla="*/ 18 h 95"/>
              <a:gd name="T10" fmla="*/ 44 w 99"/>
              <a:gd name="T11" fmla="*/ 22 h 95"/>
              <a:gd name="T12" fmla="*/ 39 w 99"/>
              <a:gd name="T13" fmla="*/ 29 h 95"/>
              <a:gd name="T14" fmla="*/ 28 w 99"/>
              <a:gd name="T15" fmla="*/ 37 h 95"/>
              <a:gd name="T16" fmla="*/ 18 w 99"/>
              <a:gd name="T17" fmla="*/ 44 h 95"/>
              <a:gd name="T18" fmla="*/ 7 w 99"/>
              <a:gd name="T19" fmla="*/ 51 h 95"/>
              <a:gd name="T20" fmla="*/ 0 w 99"/>
              <a:gd name="T21" fmla="*/ 75 h 95"/>
              <a:gd name="T22" fmla="*/ 23 w 99"/>
              <a:gd name="T23" fmla="*/ 87 h 95"/>
              <a:gd name="T24" fmla="*/ 27 w 99"/>
              <a:gd name="T25" fmla="*/ 91 h 95"/>
              <a:gd name="T26" fmla="*/ 36 w 99"/>
              <a:gd name="T27" fmla="*/ 95 h 95"/>
              <a:gd name="T28" fmla="*/ 56 w 99"/>
              <a:gd name="T29" fmla="*/ 95 h 95"/>
              <a:gd name="T30" fmla="*/ 67 w 99"/>
              <a:gd name="T31" fmla="*/ 78 h 95"/>
              <a:gd name="T32" fmla="*/ 76 w 99"/>
              <a:gd name="T33" fmla="*/ 47 h 95"/>
              <a:gd name="T34" fmla="*/ 99 w 99"/>
              <a:gd name="T35" fmla="*/ 22 h 95"/>
              <a:gd name="T36" fmla="*/ 99 w 99"/>
              <a:gd name="T37" fmla="*/ 4 h 95"/>
              <a:gd name="T38" fmla="*/ 99 w 99"/>
              <a:gd name="T39" fmla="*/ 4 h 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99" h="95">
                <a:moveTo>
                  <a:pt x="99" y="4"/>
                </a:moveTo>
                <a:lnTo>
                  <a:pt x="95" y="1"/>
                </a:lnTo>
                <a:lnTo>
                  <a:pt x="76" y="0"/>
                </a:lnTo>
                <a:lnTo>
                  <a:pt x="57" y="9"/>
                </a:lnTo>
                <a:lnTo>
                  <a:pt x="55" y="18"/>
                </a:lnTo>
                <a:lnTo>
                  <a:pt x="44" y="22"/>
                </a:lnTo>
                <a:lnTo>
                  <a:pt x="39" y="29"/>
                </a:lnTo>
                <a:lnTo>
                  <a:pt x="28" y="37"/>
                </a:lnTo>
                <a:lnTo>
                  <a:pt x="18" y="44"/>
                </a:lnTo>
                <a:lnTo>
                  <a:pt x="7" y="51"/>
                </a:lnTo>
                <a:lnTo>
                  <a:pt x="0" y="75"/>
                </a:lnTo>
                <a:lnTo>
                  <a:pt x="23" y="87"/>
                </a:lnTo>
                <a:lnTo>
                  <a:pt x="27" y="91"/>
                </a:lnTo>
                <a:lnTo>
                  <a:pt x="36" y="95"/>
                </a:lnTo>
                <a:lnTo>
                  <a:pt x="56" y="95"/>
                </a:lnTo>
                <a:lnTo>
                  <a:pt x="67" y="78"/>
                </a:lnTo>
                <a:lnTo>
                  <a:pt x="76" y="47"/>
                </a:lnTo>
                <a:lnTo>
                  <a:pt x="99" y="22"/>
                </a:lnTo>
                <a:lnTo>
                  <a:pt x="99" y="4"/>
                </a:lnTo>
                <a:lnTo>
                  <a:pt x="99" y="4"/>
                </a:lnTo>
                <a:close/>
              </a:path>
            </a:pathLst>
          </a:custGeom>
          <a:solidFill>
            <a:srgbClr val="99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240" name="Freeform 192"/>
          <p:cNvSpPr>
            <a:spLocks/>
          </p:cNvSpPr>
          <p:nvPr/>
        </p:nvSpPr>
        <p:spPr bwMode="auto">
          <a:xfrm>
            <a:off x="1549400" y="5157788"/>
            <a:ext cx="44450" cy="44450"/>
          </a:xfrm>
          <a:custGeom>
            <a:avLst/>
            <a:gdLst>
              <a:gd name="T0" fmla="*/ 99 w 99"/>
              <a:gd name="T1" fmla="*/ 4 h 95"/>
              <a:gd name="T2" fmla="*/ 95 w 99"/>
              <a:gd name="T3" fmla="*/ 1 h 95"/>
              <a:gd name="T4" fmla="*/ 76 w 99"/>
              <a:gd name="T5" fmla="*/ 0 h 95"/>
              <a:gd name="T6" fmla="*/ 57 w 99"/>
              <a:gd name="T7" fmla="*/ 9 h 95"/>
              <a:gd name="T8" fmla="*/ 55 w 99"/>
              <a:gd name="T9" fmla="*/ 18 h 95"/>
              <a:gd name="T10" fmla="*/ 44 w 99"/>
              <a:gd name="T11" fmla="*/ 22 h 95"/>
              <a:gd name="T12" fmla="*/ 39 w 99"/>
              <a:gd name="T13" fmla="*/ 29 h 95"/>
              <a:gd name="T14" fmla="*/ 28 w 99"/>
              <a:gd name="T15" fmla="*/ 37 h 95"/>
              <a:gd name="T16" fmla="*/ 18 w 99"/>
              <a:gd name="T17" fmla="*/ 44 h 95"/>
              <a:gd name="T18" fmla="*/ 7 w 99"/>
              <a:gd name="T19" fmla="*/ 51 h 95"/>
              <a:gd name="T20" fmla="*/ 0 w 99"/>
              <a:gd name="T21" fmla="*/ 75 h 95"/>
              <a:gd name="T22" fmla="*/ 23 w 99"/>
              <a:gd name="T23" fmla="*/ 87 h 95"/>
              <a:gd name="T24" fmla="*/ 27 w 99"/>
              <a:gd name="T25" fmla="*/ 91 h 95"/>
              <a:gd name="T26" fmla="*/ 36 w 99"/>
              <a:gd name="T27" fmla="*/ 95 h 95"/>
              <a:gd name="T28" fmla="*/ 56 w 99"/>
              <a:gd name="T29" fmla="*/ 95 h 95"/>
              <a:gd name="T30" fmla="*/ 67 w 99"/>
              <a:gd name="T31" fmla="*/ 78 h 95"/>
              <a:gd name="T32" fmla="*/ 76 w 99"/>
              <a:gd name="T33" fmla="*/ 47 h 95"/>
              <a:gd name="T34" fmla="*/ 99 w 99"/>
              <a:gd name="T35" fmla="*/ 22 h 95"/>
              <a:gd name="T36" fmla="*/ 99 w 99"/>
              <a:gd name="T37" fmla="*/ 4 h 95"/>
              <a:gd name="T38" fmla="*/ 99 w 99"/>
              <a:gd name="T39" fmla="*/ 4 h 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99" h="95">
                <a:moveTo>
                  <a:pt x="99" y="4"/>
                </a:moveTo>
                <a:lnTo>
                  <a:pt x="95" y="1"/>
                </a:lnTo>
                <a:lnTo>
                  <a:pt x="76" y="0"/>
                </a:lnTo>
                <a:lnTo>
                  <a:pt x="57" y="9"/>
                </a:lnTo>
                <a:lnTo>
                  <a:pt x="55" y="18"/>
                </a:lnTo>
                <a:lnTo>
                  <a:pt x="44" y="22"/>
                </a:lnTo>
                <a:lnTo>
                  <a:pt x="39" y="29"/>
                </a:lnTo>
                <a:lnTo>
                  <a:pt x="28" y="37"/>
                </a:lnTo>
                <a:lnTo>
                  <a:pt x="18" y="44"/>
                </a:lnTo>
                <a:lnTo>
                  <a:pt x="7" y="51"/>
                </a:lnTo>
                <a:lnTo>
                  <a:pt x="0" y="75"/>
                </a:lnTo>
                <a:lnTo>
                  <a:pt x="23" y="87"/>
                </a:lnTo>
                <a:lnTo>
                  <a:pt x="27" y="91"/>
                </a:lnTo>
                <a:lnTo>
                  <a:pt x="36" y="95"/>
                </a:lnTo>
                <a:lnTo>
                  <a:pt x="56" y="95"/>
                </a:lnTo>
                <a:lnTo>
                  <a:pt x="67" y="78"/>
                </a:lnTo>
                <a:lnTo>
                  <a:pt x="76" y="47"/>
                </a:lnTo>
                <a:lnTo>
                  <a:pt x="99" y="22"/>
                </a:lnTo>
                <a:lnTo>
                  <a:pt x="99" y="4"/>
                </a:lnTo>
                <a:lnTo>
                  <a:pt x="99" y="4"/>
                </a:lnTo>
              </a:path>
            </a:pathLst>
          </a:custGeom>
          <a:solidFill>
            <a:srgbClr val="99FF99"/>
          </a:solidFill>
          <a:ln w="142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PH" dirty="0"/>
          </a:p>
        </p:txBody>
      </p:sp>
      <p:sp>
        <p:nvSpPr>
          <p:cNvPr id="2241" name="Freeform 193"/>
          <p:cNvSpPr>
            <a:spLocks/>
          </p:cNvSpPr>
          <p:nvPr/>
        </p:nvSpPr>
        <p:spPr bwMode="auto">
          <a:xfrm>
            <a:off x="1528763" y="5200650"/>
            <a:ext cx="20637" cy="19050"/>
          </a:xfrm>
          <a:custGeom>
            <a:avLst/>
            <a:gdLst>
              <a:gd name="T0" fmla="*/ 47 w 49"/>
              <a:gd name="T1" fmla="*/ 12 h 43"/>
              <a:gd name="T2" fmla="*/ 40 w 49"/>
              <a:gd name="T3" fmla="*/ 3 h 43"/>
              <a:gd name="T4" fmla="*/ 41 w 49"/>
              <a:gd name="T5" fmla="*/ 9 h 43"/>
              <a:gd name="T6" fmla="*/ 37 w 49"/>
              <a:gd name="T7" fmla="*/ 3 h 43"/>
              <a:gd name="T8" fmla="*/ 6 w 49"/>
              <a:gd name="T9" fmla="*/ 0 h 43"/>
              <a:gd name="T10" fmla="*/ 0 w 49"/>
              <a:gd name="T11" fmla="*/ 10 h 43"/>
              <a:gd name="T12" fmla="*/ 2 w 49"/>
              <a:gd name="T13" fmla="*/ 25 h 43"/>
              <a:gd name="T14" fmla="*/ 6 w 49"/>
              <a:gd name="T15" fmla="*/ 28 h 43"/>
              <a:gd name="T16" fmla="*/ 8 w 49"/>
              <a:gd name="T17" fmla="*/ 31 h 43"/>
              <a:gd name="T18" fmla="*/ 21 w 49"/>
              <a:gd name="T19" fmla="*/ 43 h 43"/>
              <a:gd name="T20" fmla="*/ 47 w 49"/>
              <a:gd name="T21" fmla="*/ 43 h 43"/>
              <a:gd name="T22" fmla="*/ 49 w 49"/>
              <a:gd name="T23" fmla="*/ 30 h 43"/>
              <a:gd name="T24" fmla="*/ 47 w 49"/>
              <a:gd name="T25" fmla="*/ 12 h 43"/>
              <a:gd name="T26" fmla="*/ 47 w 49"/>
              <a:gd name="T27" fmla="*/ 12 h 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49" h="43">
                <a:moveTo>
                  <a:pt x="47" y="12"/>
                </a:moveTo>
                <a:lnTo>
                  <a:pt x="40" y="3"/>
                </a:lnTo>
                <a:lnTo>
                  <a:pt x="41" y="9"/>
                </a:lnTo>
                <a:lnTo>
                  <a:pt x="37" y="3"/>
                </a:lnTo>
                <a:lnTo>
                  <a:pt x="6" y="0"/>
                </a:lnTo>
                <a:lnTo>
                  <a:pt x="0" y="10"/>
                </a:lnTo>
                <a:lnTo>
                  <a:pt x="2" y="25"/>
                </a:lnTo>
                <a:lnTo>
                  <a:pt x="6" y="28"/>
                </a:lnTo>
                <a:lnTo>
                  <a:pt x="8" y="31"/>
                </a:lnTo>
                <a:lnTo>
                  <a:pt x="21" y="43"/>
                </a:lnTo>
                <a:lnTo>
                  <a:pt x="47" y="43"/>
                </a:lnTo>
                <a:lnTo>
                  <a:pt x="49" y="30"/>
                </a:lnTo>
                <a:lnTo>
                  <a:pt x="47" y="12"/>
                </a:lnTo>
                <a:lnTo>
                  <a:pt x="47" y="12"/>
                </a:lnTo>
                <a:close/>
              </a:path>
            </a:pathLst>
          </a:custGeom>
          <a:solidFill>
            <a:srgbClr val="99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242" name="Freeform 194"/>
          <p:cNvSpPr>
            <a:spLocks/>
          </p:cNvSpPr>
          <p:nvPr/>
        </p:nvSpPr>
        <p:spPr bwMode="auto">
          <a:xfrm>
            <a:off x="1528763" y="5200650"/>
            <a:ext cx="20637" cy="19050"/>
          </a:xfrm>
          <a:custGeom>
            <a:avLst/>
            <a:gdLst>
              <a:gd name="T0" fmla="*/ 47 w 49"/>
              <a:gd name="T1" fmla="*/ 12 h 43"/>
              <a:gd name="T2" fmla="*/ 40 w 49"/>
              <a:gd name="T3" fmla="*/ 3 h 43"/>
              <a:gd name="T4" fmla="*/ 41 w 49"/>
              <a:gd name="T5" fmla="*/ 9 h 43"/>
              <a:gd name="T6" fmla="*/ 37 w 49"/>
              <a:gd name="T7" fmla="*/ 3 h 43"/>
              <a:gd name="T8" fmla="*/ 6 w 49"/>
              <a:gd name="T9" fmla="*/ 0 h 43"/>
              <a:gd name="T10" fmla="*/ 0 w 49"/>
              <a:gd name="T11" fmla="*/ 10 h 43"/>
              <a:gd name="T12" fmla="*/ 2 w 49"/>
              <a:gd name="T13" fmla="*/ 25 h 43"/>
              <a:gd name="T14" fmla="*/ 6 w 49"/>
              <a:gd name="T15" fmla="*/ 28 h 43"/>
              <a:gd name="T16" fmla="*/ 8 w 49"/>
              <a:gd name="T17" fmla="*/ 31 h 43"/>
              <a:gd name="T18" fmla="*/ 21 w 49"/>
              <a:gd name="T19" fmla="*/ 43 h 43"/>
              <a:gd name="T20" fmla="*/ 47 w 49"/>
              <a:gd name="T21" fmla="*/ 43 h 43"/>
              <a:gd name="T22" fmla="*/ 49 w 49"/>
              <a:gd name="T23" fmla="*/ 30 h 43"/>
              <a:gd name="T24" fmla="*/ 47 w 49"/>
              <a:gd name="T25" fmla="*/ 12 h 43"/>
              <a:gd name="T26" fmla="*/ 47 w 49"/>
              <a:gd name="T27" fmla="*/ 12 h 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49" h="43">
                <a:moveTo>
                  <a:pt x="47" y="12"/>
                </a:moveTo>
                <a:lnTo>
                  <a:pt x="40" y="3"/>
                </a:lnTo>
                <a:lnTo>
                  <a:pt x="41" y="9"/>
                </a:lnTo>
                <a:lnTo>
                  <a:pt x="37" y="3"/>
                </a:lnTo>
                <a:lnTo>
                  <a:pt x="6" y="0"/>
                </a:lnTo>
                <a:lnTo>
                  <a:pt x="0" y="10"/>
                </a:lnTo>
                <a:lnTo>
                  <a:pt x="2" y="25"/>
                </a:lnTo>
                <a:lnTo>
                  <a:pt x="6" y="28"/>
                </a:lnTo>
                <a:lnTo>
                  <a:pt x="8" y="31"/>
                </a:lnTo>
                <a:lnTo>
                  <a:pt x="21" y="43"/>
                </a:lnTo>
                <a:lnTo>
                  <a:pt x="47" y="43"/>
                </a:lnTo>
                <a:lnTo>
                  <a:pt x="49" y="30"/>
                </a:lnTo>
                <a:lnTo>
                  <a:pt x="47" y="12"/>
                </a:lnTo>
                <a:lnTo>
                  <a:pt x="47" y="12"/>
                </a:lnTo>
              </a:path>
            </a:pathLst>
          </a:custGeom>
          <a:solidFill>
            <a:srgbClr val="99FF99"/>
          </a:solidFill>
          <a:ln w="142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PH" dirty="0"/>
          </a:p>
        </p:txBody>
      </p:sp>
      <p:sp>
        <p:nvSpPr>
          <p:cNvPr id="2243" name="Freeform 195"/>
          <p:cNvSpPr>
            <a:spLocks/>
          </p:cNvSpPr>
          <p:nvPr/>
        </p:nvSpPr>
        <p:spPr bwMode="auto">
          <a:xfrm>
            <a:off x="1477963" y="5248275"/>
            <a:ext cx="25400" cy="22225"/>
          </a:xfrm>
          <a:custGeom>
            <a:avLst/>
            <a:gdLst>
              <a:gd name="T0" fmla="*/ 45 w 53"/>
              <a:gd name="T1" fmla="*/ 16 h 48"/>
              <a:gd name="T2" fmla="*/ 37 w 53"/>
              <a:gd name="T3" fmla="*/ 9 h 48"/>
              <a:gd name="T4" fmla="*/ 25 w 53"/>
              <a:gd name="T5" fmla="*/ 0 h 48"/>
              <a:gd name="T6" fmla="*/ 9 w 53"/>
              <a:gd name="T7" fmla="*/ 0 h 48"/>
              <a:gd name="T8" fmla="*/ 6 w 53"/>
              <a:gd name="T9" fmla="*/ 6 h 48"/>
              <a:gd name="T10" fmla="*/ 1 w 53"/>
              <a:gd name="T11" fmla="*/ 15 h 48"/>
              <a:gd name="T12" fmla="*/ 1 w 53"/>
              <a:gd name="T13" fmla="*/ 18 h 48"/>
              <a:gd name="T14" fmla="*/ 0 w 53"/>
              <a:gd name="T15" fmla="*/ 18 h 48"/>
              <a:gd name="T16" fmla="*/ 4 w 53"/>
              <a:gd name="T17" fmla="*/ 32 h 48"/>
              <a:gd name="T18" fmla="*/ 13 w 53"/>
              <a:gd name="T19" fmla="*/ 40 h 48"/>
              <a:gd name="T20" fmla="*/ 5 w 53"/>
              <a:gd name="T21" fmla="*/ 34 h 48"/>
              <a:gd name="T22" fmla="*/ 5 w 53"/>
              <a:gd name="T23" fmla="*/ 35 h 48"/>
              <a:gd name="T24" fmla="*/ 13 w 53"/>
              <a:gd name="T25" fmla="*/ 44 h 48"/>
              <a:gd name="T26" fmla="*/ 25 w 53"/>
              <a:gd name="T27" fmla="*/ 48 h 48"/>
              <a:gd name="T28" fmla="*/ 38 w 53"/>
              <a:gd name="T29" fmla="*/ 44 h 48"/>
              <a:gd name="T30" fmla="*/ 45 w 53"/>
              <a:gd name="T31" fmla="*/ 35 h 48"/>
              <a:gd name="T32" fmla="*/ 53 w 53"/>
              <a:gd name="T33" fmla="*/ 34 h 48"/>
              <a:gd name="T34" fmla="*/ 45 w 53"/>
              <a:gd name="T35" fmla="*/ 16 h 48"/>
              <a:gd name="T36" fmla="*/ 45 w 53"/>
              <a:gd name="T37" fmla="*/ 16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53" h="48">
                <a:moveTo>
                  <a:pt x="45" y="16"/>
                </a:moveTo>
                <a:lnTo>
                  <a:pt x="37" y="9"/>
                </a:lnTo>
                <a:lnTo>
                  <a:pt x="25" y="0"/>
                </a:lnTo>
                <a:lnTo>
                  <a:pt x="9" y="0"/>
                </a:lnTo>
                <a:lnTo>
                  <a:pt x="6" y="6"/>
                </a:lnTo>
                <a:lnTo>
                  <a:pt x="1" y="15"/>
                </a:lnTo>
                <a:lnTo>
                  <a:pt x="1" y="18"/>
                </a:lnTo>
                <a:lnTo>
                  <a:pt x="0" y="18"/>
                </a:lnTo>
                <a:lnTo>
                  <a:pt x="4" y="32"/>
                </a:lnTo>
                <a:lnTo>
                  <a:pt x="13" y="40"/>
                </a:lnTo>
                <a:lnTo>
                  <a:pt x="5" y="34"/>
                </a:lnTo>
                <a:lnTo>
                  <a:pt x="5" y="35"/>
                </a:lnTo>
                <a:lnTo>
                  <a:pt x="13" y="44"/>
                </a:lnTo>
                <a:lnTo>
                  <a:pt x="25" y="48"/>
                </a:lnTo>
                <a:lnTo>
                  <a:pt x="38" y="44"/>
                </a:lnTo>
                <a:lnTo>
                  <a:pt x="45" y="35"/>
                </a:lnTo>
                <a:lnTo>
                  <a:pt x="53" y="34"/>
                </a:lnTo>
                <a:lnTo>
                  <a:pt x="45" y="16"/>
                </a:lnTo>
                <a:lnTo>
                  <a:pt x="45" y="16"/>
                </a:lnTo>
                <a:close/>
              </a:path>
            </a:pathLst>
          </a:custGeom>
          <a:solidFill>
            <a:srgbClr val="99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244" name="Freeform 196"/>
          <p:cNvSpPr>
            <a:spLocks/>
          </p:cNvSpPr>
          <p:nvPr/>
        </p:nvSpPr>
        <p:spPr bwMode="auto">
          <a:xfrm>
            <a:off x="1477963" y="5248275"/>
            <a:ext cx="25400" cy="22225"/>
          </a:xfrm>
          <a:custGeom>
            <a:avLst/>
            <a:gdLst>
              <a:gd name="T0" fmla="*/ 45 w 53"/>
              <a:gd name="T1" fmla="*/ 16 h 48"/>
              <a:gd name="T2" fmla="*/ 37 w 53"/>
              <a:gd name="T3" fmla="*/ 9 h 48"/>
              <a:gd name="T4" fmla="*/ 25 w 53"/>
              <a:gd name="T5" fmla="*/ 0 h 48"/>
              <a:gd name="T6" fmla="*/ 9 w 53"/>
              <a:gd name="T7" fmla="*/ 0 h 48"/>
              <a:gd name="T8" fmla="*/ 6 w 53"/>
              <a:gd name="T9" fmla="*/ 6 h 48"/>
              <a:gd name="T10" fmla="*/ 1 w 53"/>
              <a:gd name="T11" fmla="*/ 15 h 48"/>
              <a:gd name="T12" fmla="*/ 1 w 53"/>
              <a:gd name="T13" fmla="*/ 18 h 48"/>
              <a:gd name="T14" fmla="*/ 0 w 53"/>
              <a:gd name="T15" fmla="*/ 18 h 48"/>
              <a:gd name="T16" fmla="*/ 4 w 53"/>
              <a:gd name="T17" fmla="*/ 32 h 48"/>
              <a:gd name="T18" fmla="*/ 13 w 53"/>
              <a:gd name="T19" fmla="*/ 40 h 48"/>
              <a:gd name="T20" fmla="*/ 5 w 53"/>
              <a:gd name="T21" fmla="*/ 34 h 48"/>
              <a:gd name="T22" fmla="*/ 5 w 53"/>
              <a:gd name="T23" fmla="*/ 35 h 48"/>
              <a:gd name="T24" fmla="*/ 13 w 53"/>
              <a:gd name="T25" fmla="*/ 44 h 48"/>
              <a:gd name="T26" fmla="*/ 25 w 53"/>
              <a:gd name="T27" fmla="*/ 48 h 48"/>
              <a:gd name="T28" fmla="*/ 38 w 53"/>
              <a:gd name="T29" fmla="*/ 44 h 48"/>
              <a:gd name="T30" fmla="*/ 45 w 53"/>
              <a:gd name="T31" fmla="*/ 35 h 48"/>
              <a:gd name="T32" fmla="*/ 53 w 53"/>
              <a:gd name="T33" fmla="*/ 34 h 48"/>
              <a:gd name="T34" fmla="*/ 45 w 53"/>
              <a:gd name="T35" fmla="*/ 16 h 48"/>
              <a:gd name="T36" fmla="*/ 45 w 53"/>
              <a:gd name="T37" fmla="*/ 16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53" h="48">
                <a:moveTo>
                  <a:pt x="45" y="16"/>
                </a:moveTo>
                <a:lnTo>
                  <a:pt x="37" y="9"/>
                </a:lnTo>
                <a:lnTo>
                  <a:pt x="25" y="0"/>
                </a:lnTo>
                <a:lnTo>
                  <a:pt x="9" y="0"/>
                </a:lnTo>
                <a:lnTo>
                  <a:pt x="6" y="6"/>
                </a:lnTo>
                <a:lnTo>
                  <a:pt x="1" y="15"/>
                </a:lnTo>
                <a:lnTo>
                  <a:pt x="1" y="18"/>
                </a:lnTo>
                <a:lnTo>
                  <a:pt x="0" y="18"/>
                </a:lnTo>
                <a:lnTo>
                  <a:pt x="4" y="32"/>
                </a:lnTo>
                <a:lnTo>
                  <a:pt x="13" y="40"/>
                </a:lnTo>
                <a:lnTo>
                  <a:pt x="5" y="34"/>
                </a:lnTo>
                <a:lnTo>
                  <a:pt x="5" y="35"/>
                </a:lnTo>
                <a:lnTo>
                  <a:pt x="13" y="44"/>
                </a:lnTo>
                <a:lnTo>
                  <a:pt x="25" y="48"/>
                </a:lnTo>
                <a:lnTo>
                  <a:pt x="38" y="44"/>
                </a:lnTo>
                <a:lnTo>
                  <a:pt x="45" y="35"/>
                </a:lnTo>
                <a:lnTo>
                  <a:pt x="53" y="34"/>
                </a:lnTo>
                <a:lnTo>
                  <a:pt x="45" y="16"/>
                </a:lnTo>
                <a:lnTo>
                  <a:pt x="45" y="16"/>
                </a:lnTo>
              </a:path>
            </a:pathLst>
          </a:custGeom>
          <a:solidFill>
            <a:srgbClr val="99FF99"/>
          </a:solidFill>
          <a:ln w="142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PH" dirty="0"/>
          </a:p>
        </p:txBody>
      </p:sp>
      <p:sp>
        <p:nvSpPr>
          <p:cNvPr id="2245" name="Freeform 197"/>
          <p:cNvSpPr>
            <a:spLocks/>
          </p:cNvSpPr>
          <p:nvPr/>
        </p:nvSpPr>
        <p:spPr bwMode="auto">
          <a:xfrm>
            <a:off x="1393825" y="5256213"/>
            <a:ext cx="39688" cy="34925"/>
          </a:xfrm>
          <a:custGeom>
            <a:avLst/>
            <a:gdLst>
              <a:gd name="T0" fmla="*/ 64 w 89"/>
              <a:gd name="T1" fmla="*/ 32 h 72"/>
              <a:gd name="T2" fmla="*/ 57 w 89"/>
              <a:gd name="T3" fmla="*/ 28 h 72"/>
              <a:gd name="T4" fmla="*/ 53 w 89"/>
              <a:gd name="T5" fmla="*/ 21 h 72"/>
              <a:gd name="T6" fmla="*/ 56 w 89"/>
              <a:gd name="T7" fmla="*/ 28 h 72"/>
              <a:gd name="T8" fmla="*/ 49 w 89"/>
              <a:gd name="T9" fmla="*/ 21 h 72"/>
              <a:gd name="T10" fmla="*/ 41 w 89"/>
              <a:gd name="T11" fmla="*/ 16 h 72"/>
              <a:gd name="T12" fmla="*/ 24 w 89"/>
              <a:gd name="T13" fmla="*/ 2 h 72"/>
              <a:gd name="T14" fmla="*/ 0 w 89"/>
              <a:gd name="T15" fmla="*/ 0 h 72"/>
              <a:gd name="T16" fmla="*/ 0 w 89"/>
              <a:gd name="T17" fmla="*/ 10 h 72"/>
              <a:gd name="T18" fmla="*/ 29 w 89"/>
              <a:gd name="T19" fmla="*/ 34 h 72"/>
              <a:gd name="T20" fmla="*/ 33 w 89"/>
              <a:gd name="T21" fmla="*/ 38 h 72"/>
              <a:gd name="T22" fmla="*/ 51 w 89"/>
              <a:gd name="T23" fmla="*/ 60 h 72"/>
              <a:gd name="T24" fmla="*/ 65 w 89"/>
              <a:gd name="T25" fmla="*/ 69 h 72"/>
              <a:gd name="T26" fmla="*/ 85 w 89"/>
              <a:gd name="T27" fmla="*/ 72 h 72"/>
              <a:gd name="T28" fmla="*/ 89 w 89"/>
              <a:gd name="T29" fmla="*/ 65 h 72"/>
              <a:gd name="T30" fmla="*/ 86 w 89"/>
              <a:gd name="T31" fmla="*/ 44 h 72"/>
              <a:gd name="T32" fmla="*/ 64 w 89"/>
              <a:gd name="T33" fmla="*/ 32 h 72"/>
              <a:gd name="T34" fmla="*/ 64 w 89"/>
              <a:gd name="T35" fmla="*/ 3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89" h="72">
                <a:moveTo>
                  <a:pt x="64" y="32"/>
                </a:moveTo>
                <a:lnTo>
                  <a:pt x="57" y="28"/>
                </a:lnTo>
                <a:lnTo>
                  <a:pt x="53" y="21"/>
                </a:lnTo>
                <a:lnTo>
                  <a:pt x="56" y="28"/>
                </a:lnTo>
                <a:lnTo>
                  <a:pt x="49" y="21"/>
                </a:lnTo>
                <a:lnTo>
                  <a:pt x="41" y="16"/>
                </a:lnTo>
                <a:lnTo>
                  <a:pt x="24" y="2"/>
                </a:lnTo>
                <a:lnTo>
                  <a:pt x="0" y="0"/>
                </a:lnTo>
                <a:lnTo>
                  <a:pt x="0" y="10"/>
                </a:lnTo>
                <a:lnTo>
                  <a:pt x="29" y="34"/>
                </a:lnTo>
                <a:lnTo>
                  <a:pt x="33" y="38"/>
                </a:lnTo>
                <a:lnTo>
                  <a:pt x="51" y="60"/>
                </a:lnTo>
                <a:lnTo>
                  <a:pt x="65" y="69"/>
                </a:lnTo>
                <a:lnTo>
                  <a:pt x="85" y="72"/>
                </a:lnTo>
                <a:lnTo>
                  <a:pt x="89" y="65"/>
                </a:lnTo>
                <a:lnTo>
                  <a:pt x="86" y="44"/>
                </a:lnTo>
                <a:lnTo>
                  <a:pt x="64" y="32"/>
                </a:lnTo>
                <a:lnTo>
                  <a:pt x="64" y="32"/>
                </a:lnTo>
                <a:close/>
              </a:path>
            </a:pathLst>
          </a:custGeom>
          <a:solidFill>
            <a:srgbClr val="99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246" name="Freeform 198"/>
          <p:cNvSpPr>
            <a:spLocks/>
          </p:cNvSpPr>
          <p:nvPr/>
        </p:nvSpPr>
        <p:spPr bwMode="auto">
          <a:xfrm>
            <a:off x="1393825" y="5256213"/>
            <a:ext cx="39688" cy="34925"/>
          </a:xfrm>
          <a:custGeom>
            <a:avLst/>
            <a:gdLst>
              <a:gd name="T0" fmla="*/ 64 w 89"/>
              <a:gd name="T1" fmla="*/ 32 h 72"/>
              <a:gd name="T2" fmla="*/ 57 w 89"/>
              <a:gd name="T3" fmla="*/ 28 h 72"/>
              <a:gd name="T4" fmla="*/ 53 w 89"/>
              <a:gd name="T5" fmla="*/ 21 h 72"/>
              <a:gd name="T6" fmla="*/ 56 w 89"/>
              <a:gd name="T7" fmla="*/ 28 h 72"/>
              <a:gd name="T8" fmla="*/ 49 w 89"/>
              <a:gd name="T9" fmla="*/ 21 h 72"/>
              <a:gd name="T10" fmla="*/ 41 w 89"/>
              <a:gd name="T11" fmla="*/ 16 h 72"/>
              <a:gd name="T12" fmla="*/ 24 w 89"/>
              <a:gd name="T13" fmla="*/ 2 h 72"/>
              <a:gd name="T14" fmla="*/ 0 w 89"/>
              <a:gd name="T15" fmla="*/ 0 h 72"/>
              <a:gd name="T16" fmla="*/ 0 w 89"/>
              <a:gd name="T17" fmla="*/ 10 h 72"/>
              <a:gd name="T18" fmla="*/ 29 w 89"/>
              <a:gd name="T19" fmla="*/ 34 h 72"/>
              <a:gd name="T20" fmla="*/ 33 w 89"/>
              <a:gd name="T21" fmla="*/ 38 h 72"/>
              <a:gd name="T22" fmla="*/ 51 w 89"/>
              <a:gd name="T23" fmla="*/ 60 h 72"/>
              <a:gd name="T24" fmla="*/ 65 w 89"/>
              <a:gd name="T25" fmla="*/ 69 h 72"/>
              <a:gd name="T26" fmla="*/ 85 w 89"/>
              <a:gd name="T27" fmla="*/ 72 h 72"/>
              <a:gd name="T28" fmla="*/ 89 w 89"/>
              <a:gd name="T29" fmla="*/ 65 h 72"/>
              <a:gd name="T30" fmla="*/ 86 w 89"/>
              <a:gd name="T31" fmla="*/ 44 h 72"/>
              <a:gd name="T32" fmla="*/ 64 w 89"/>
              <a:gd name="T33" fmla="*/ 32 h 72"/>
              <a:gd name="T34" fmla="*/ 64 w 89"/>
              <a:gd name="T35" fmla="*/ 3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89" h="72">
                <a:moveTo>
                  <a:pt x="64" y="32"/>
                </a:moveTo>
                <a:lnTo>
                  <a:pt x="57" y="28"/>
                </a:lnTo>
                <a:lnTo>
                  <a:pt x="53" y="21"/>
                </a:lnTo>
                <a:lnTo>
                  <a:pt x="56" y="28"/>
                </a:lnTo>
                <a:lnTo>
                  <a:pt x="49" y="21"/>
                </a:lnTo>
                <a:lnTo>
                  <a:pt x="41" y="16"/>
                </a:lnTo>
                <a:lnTo>
                  <a:pt x="24" y="2"/>
                </a:lnTo>
                <a:lnTo>
                  <a:pt x="0" y="0"/>
                </a:lnTo>
                <a:lnTo>
                  <a:pt x="0" y="10"/>
                </a:lnTo>
                <a:lnTo>
                  <a:pt x="29" y="34"/>
                </a:lnTo>
                <a:lnTo>
                  <a:pt x="33" y="38"/>
                </a:lnTo>
                <a:lnTo>
                  <a:pt x="51" y="60"/>
                </a:lnTo>
                <a:lnTo>
                  <a:pt x="65" y="69"/>
                </a:lnTo>
                <a:lnTo>
                  <a:pt x="85" y="72"/>
                </a:lnTo>
                <a:lnTo>
                  <a:pt x="89" y="65"/>
                </a:lnTo>
                <a:lnTo>
                  <a:pt x="86" y="44"/>
                </a:lnTo>
                <a:lnTo>
                  <a:pt x="64" y="32"/>
                </a:lnTo>
                <a:lnTo>
                  <a:pt x="64" y="32"/>
                </a:lnTo>
              </a:path>
            </a:pathLst>
          </a:custGeom>
          <a:solidFill>
            <a:srgbClr val="99FF99"/>
          </a:solidFill>
          <a:ln w="142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PH" dirty="0"/>
          </a:p>
        </p:txBody>
      </p:sp>
      <p:sp>
        <p:nvSpPr>
          <p:cNvPr id="2247" name="Freeform 199"/>
          <p:cNvSpPr>
            <a:spLocks/>
          </p:cNvSpPr>
          <p:nvPr/>
        </p:nvSpPr>
        <p:spPr bwMode="auto">
          <a:xfrm>
            <a:off x="1644650" y="4875213"/>
            <a:ext cx="30163" cy="23812"/>
          </a:xfrm>
          <a:custGeom>
            <a:avLst/>
            <a:gdLst>
              <a:gd name="T0" fmla="*/ 51 w 69"/>
              <a:gd name="T1" fmla="*/ 0 h 52"/>
              <a:gd name="T2" fmla="*/ 32 w 69"/>
              <a:gd name="T3" fmla="*/ 1 h 52"/>
              <a:gd name="T4" fmla="*/ 32 w 69"/>
              <a:gd name="T5" fmla="*/ 4 h 52"/>
              <a:gd name="T6" fmla="*/ 24 w 69"/>
              <a:gd name="T7" fmla="*/ 7 h 52"/>
              <a:gd name="T8" fmla="*/ 21 w 69"/>
              <a:gd name="T9" fmla="*/ 10 h 52"/>
              <a:gd name="T10" fmla="*/ 17 w 69"/>
              <a:gd name="T11" fmla="*/ 16 h 52"/>
              <a:gd name="T12" fmla="*/ 16 w 69"/>
              <a:gd name="T13" fmla="*/ 25 h 52"/>
              <a:gd name="T14" fmla="*/ 3 w 69"/>
              <a:gd name="T15" fmla="*/ 35 h 52"/>
              <a:gd name="T16" fmla="*/ 0 w 69"/>
              <a:gd name="T17" fmla="*/ 36 h 52"/>
              <a:gd name="T18" fmla="*/ 2 w 69"/>
              <a:gd name="T19" fmla="*/ 49 h 52"/>
              <a:gd name="T20" fmla="*/ 5 w 69"/>
              <a:gd name="T21" fmla="*/ 49 h 52"/>
              <a:gd name="T22" fmla="*/ 25 w 69"/>
              <a:gd name="T23" fmla="*/ 52 h 52"/>
              <a:gd name="T24" fmla="*/ 17 w 69"/>
              <a:gd name="T25" fmla="*/ 52 h 52"/>
              <a:gd name="T26" fmla="*/ 25 w 69"/>
              <a:gd name="T27" fmla="*/ 49 h 52"/>
              <a:gd name="T28" fmla="*/ 37 w 69"/>
              <a:gd name="T29" fmla="*/ 41 h 52"/>
              <a:gd name="T30" fmla="*/ 37 w 69"/>
              <a:gd name="T31" fmla="*/ 39 h 52"/>
              <a:gd name="T32" fmla="*/ 57 w 69"/>
              <a:gd name="T33" fmla="*/ 25 h 52"/>
              <a:gd name="T34" fmla="*/ 57 w 69"/>
              <a:gd name="T35" fmla="*/ 23 h 52"/>
              <a:gd name="T36" fmla="*/ 69 w 69"/>
              <a:gd name="T37" fmla="*/ 17 h 52"/>
              <a:gd name="T38" fmla="*/ 67 w 69"/>
              <a:gd name="T39" fmla="*/ 0 h 52"/>
              <a:gd name="T40" fmla="*/ 51 w 69"/>
              <a:gd name="T41" fmla="*/ 0 h 52"/>
              <a:gd name="T42" fmla="*/ 51 w 69"/>
              <a:gd name="T43" fmla="*/ 0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69" h="52">
                <a:moveTo>
                  <a:pt x="51" y="0"/>
                </a:moveTo>
                <a:lnTo>
                  <a:pt x="32" y="1"/>
                </a:lnTo>
                <a:lnTo>
                  <a:pt x="32" y="4"/>
                </a:lnTo>
                <a:lnTo>
                  <a:pt x="24" y="7"/>
                </a:lnTo>
                <a:lnTo>
                  <a:pt x="21" y="10"/>
                </a:lnTo>
                <a:lnTo>
                  <a:pt x="17" y="16"/>
                </a:lnTo>
                <a:lnTo>
                  <a:pt x="16" y="25"/>
                </a:lnTo>
                <a:lnTo>
                  <a:pt x="3" y="35"/>
                </a:lnTo>
                <a:lnTo>
                  <a:pt x="0" y="36"/>
                </a:lnTo>
                <a:lnTo>
                  <a:pt x="2" y="49"/>
                </a:lnTo>
                <a:lnTo>
                  <a:pt x="5" y="49"/>
                </a:lnTo>
                <a:lnTo>
                  <a:pt x="25" y="52"/>
                </a:lnTo>
                <a:lnTo>
                  <a:pt x="17" y="52"/>
                </a:lnTo>
                <a:lnTo>
                  <a:pt x="25" y="49"/>
                </a:lnTo>
                <a:lnTo>
                  <a:pt x="37" y="41"/>
                </a:lnTo>
                <a:lnTo>
                  <a:pt x="37" y="39"/>
                </a:lnTo>
                <a:lnTo>
                  <a:pt x="57" y="25"/>
                </a:lnTo>
                <a:lnTo>
                  <a:pt x="57" y="23"/>
                </a:lnTo>
                <a:lnTo>
                  <a:pt x="69" y="17"/>
                </a:lnTo>
                <a:lnTo>
                  <a:pt x="67" y="0"/>
                </a:lnTo>
                <a:lnTo>
                  <a:pt x="51" y="0"/>
                </a:lnTo>
                <a:lnTo>
                  <a:pt x="51" y="0"/>
                </a:lnTo>
                <a:close/>
              </a:path>
            </a:pathLst>
          </a:custGeom>
          <a:solidFill>
            <a:srgbClr val="99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248" name="Freeform 200"/>
          <p:cNvSpPr>
            <a:spLocks/>
          </p:cNvSpPr>
          <p:nvPr/>
        </p:nvSpPr>
        <p:spPr bwMode="auto">
          <a:xfrm>
            <a:off x="1644650" y="4875213"/>
            <a:ext cx="30163" cy="23812"/>
          </a:xfrm>
          <a:custGeom>
            <a:avLst/>
            <a:gdLst>
              <a:gd name="T0" fmla="*/ 51 w 69"/>
              <a:gd name="T1" fmla="*/ 0 h 52"/>
              <a:gd name="T2" fmla="*/ 32 w 69"/>
              <a:gd name="T3" fmla="*/ 1 h 52"/>
              <a:gd name="T4" fmla="*/ 32 w 69"/>
              <a:gd name="T5" fmla="*/ 4 h 52"/>
              <a:gd name="T6" fmla="*/ 24 w 69"/>
              <a:gd name="T7" fmla="*/ 7 h 52"/>
              <a:gd name="T8" fmla="*/ 21 w 69"/>
              <a:gd name="T9" fmla="*/ 10 h 52"/>
              <a:gd name="T10" fmla="*/ 17 w 69"/>
              <a:gd name="T11" fmla="*/ 16 h 52"/>
              <a:gd name="T12" fmla="*/ 16 w 69"/>
              <a:gd name="T13" fmla="*/ 25 h 52"/>
              <a:gd name="T14" fmla="*/ 3 w 69"/>
              <a:gd name="T15" fmla="*/ 35 h 52"/>
              <a:gd name="T16" fmla="*/ 0 w 69"/>
              <a:gd name="T17" fmla="*/ 36 h 52"/>
              <a:gd name="T18" fmla="*/ 2 w 69"/>
              <a:gd name="T19" fmla="*/ 49 h 52"/>
              <a:gd name="T20" fmla="*/ 5 w 69"/>
              <a:gd name="T21" fmla="*/ 49 h 52"/>
              <a:gd name="T22" fmla="*/ 25 w 69"/>
              <a:gd name="T23" fmla="*/ 52 h 52"/>
              <a:gd name="T24" fmla="*/ 17 w 69"/>
              <a:gd name="T25" fmla="*/ 52 h 52"/>
              <a:gd name="T26" fmla="*/ 25 w 69"/>
              <a:gd name="T27" fmla="*/ 49 h 52"/>
              <a:gd name="T28" fmla="*/ 37 w 69"/>
              <a:gd name="T29" fmla="*/ 41 h 52"/>
              <a:gd name="T30" fmla="*/ 37 w 69"/>
              <a:gd name="T31" fmla="*/ 39 h 52"/>
              <a:gd name="T32" fmla="*/ 57 w 69"/>
              <a:gd name="T33" fmla="*/ 25 h 52"/>
              <a:gd name="T34" fmla="*/ 57 w 69"/>
              <a:gd name="T35" fmla="*/ 23 h 52"/>
              <a:gd name="T36" fmla="*/ 69 w 69"/>
              <a:gd name="T37" fmla="*/ 17 h 52"/>
              <a:gd name="T38" fmla="*/ 67 w 69"/>
              <a:gd name="T39" fmla="*/ 0 h 52"/>
              <a:gd name="T40" fmla="*/ 51 w 69"/>
              <a:gd name="T41" fmla="*/ 0 h 52"/>
              <a:gd name="T42" fmla="*/ 51 w 69"/>
              <a:gd name="T43" fmla="*/ 0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69" h="52">
                <a:moveTo>
                  <a:pt x="51" y="0"/>
                </a:moveTo>
                <a:lnTo>
                  <a:pt x="32" y="1"/>
                </a:lnTo>
                <a:lnTo>
                  <a:pt x="32" y="4"/>
                </a:lnTo>
                <a:lnTo>
                  <a:pt x="24" y="7"/>
                </a:lnTo>
                <a:lnTo>
                  <a:pt x="21" y="10"/>
                </a:lnTo>
                <a:lnTo>
                  <a:pt x="17" y="16"/>
                </a:lnTo>
                <a:lnTo>
                  <a:pt x="16" y="25"/>
                </a:lnTo>
                <a:lnTo>
                  <a:pt x="3" y="35"/>
                </a:lnTo>
                <a:lnTo>
                  <a:pt x="0" y="36"/>
                </a:lnTo>
                <a:lnTo>
                  <a:pt x="2" y="49"/>
                </a:lnTo>
                <a:lnTo>
                  <a:pt x="5" y="49"/>
                </a:lnTo>
                <a:lnTo>
                  <a:pt x="25" y="52"/>
                </a:lnTo>
                <a:lnTo>
                  <a:pt x="17" y="52"/>
                </a:lnTo>
                <a:lnTo>
                  <a:pt x="25" y="49"/>
                </a:lnTo>
                <a:lnTo>
                  <a:pt x="37" y="41"/>
                </a:lnTo>
                <a:lnTo>
                  <a:pt x="37" y="39"/>
                </a:lnTo>
                <a:lnTo>
                  <a:pt x="57" y="25"/>
                </a:lnTo>
                <a:lnTo>
                  <a:pt x="57" y="23"/>
                </a:lnTo>
                <a:lnTo>
                  <a:pt x="69" y="17"/>
                </a:lnTo>
                <a:lnTo>
                  <a:pt x="67" y="0"/>
                </a:lnTo>
                <a:lnTo>
                  <a:pt x="51" y="0"/>
                </a:lnTo>
                <a:lnTo>
                  <a:pt x="51" y="0"/>
                </a:lnTo>
              </a:path>
            </a:pathLst>
          </a:custGeom>
          <a:solidFill>
            <a:srgbClr val="99FF99"/>
          </a:solidFill>
          <a:ln w="142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PH" dirty="0"/>
          </a:p>
        </p:txBody>
      </p:sp>
      <p:sp>
        <p:nvSpPr>
          <p:cNvPr id="2249" name="Freeform 201"/>
          <p:cNvSpPr>
            <a:spLocks/>
          </p:cNvSpPr>
          <p:nvPr/>
        </p:nvSpPr>
        <p:spPr bwMode="auto">
          <a:xfrm>
            <a:off x="1577975" y="4891088"/>
            <a:ext cx="30163" cy="23812"/>
          </a:xfrm>
          <a:custGeom>
            <a:avLst/>
            <a:gdLst>
              <a:gd name="T0" fmla="*/ 41 w 67"/>
              <a:gd name="T1" fmla="*/ 0 h 51"/>
              <a:gd name="T2" fmla="*/ 21 w 67"/>
              <a:gd name="T3" fmla="*/ 1 h 51"/>
              <a:gd name="T4" fmla="*/ 9 w 67"/>
              <a:gd name="T5" fmla="*/ 13 h 51"/>
              <a:gd name="T6" fmla="*/ 4 w 67"/>
              <a:gd name="T7" fmla="*/ 19 h 51"/>
              <a:gd name="T8" fmla="*/ 2 w 67"/>
              <a:gd name="T9" fmla="*/ 28 h 51"/>
              <a:gd name="T10" fmla="*/ 0 w 67"/>
              <a:gd name="T11" fmla="*/ 38 h 51"/>
              <a:gd name="T12" fmla="*/ 1 w 67"/>
              <a:gd name="T13" fmla="*/ 51 h 51"/>
              <a:gd name="T14" fmla="*/ 40 w 67"/>
              <a:gd name="T15" fmla="*/ 51 h 51"/>
              <a:gd name="T16" fmla="*/ 56 w 67"/>
              <a:gd name="T17" fmla="*/ 45 h 51"/>
              <a:gd name="T18" fmla="*/ 67 w 67"/>
              <a:gd name="T19" fmla="*/ 31 h 51"/>
              <a:gd name="T20" fmla="*/ 67 w 67"/>
              <a:gd name="T21" fmla="*/ 13 h 51"/>
              <a:gd name="T22" fmla="*/ 65 w 67"/>
              <a:gd name="T23" fmla="*/ 13 h 51"/>
              <a:gd name="T24" fmla="*/ 53 w 67"/>
              <a:gd name="T25" fmla="*/ 7 h 51"/>
              <a:gd name="T26" fmla="*/ 41 w 67"/>
              <a:gd name="T27" fmla="*/ 0 h 51"/>
              <a:gd name="T28" fmla="*/ 41 w 67"/>
              <a:gd name="T29" fmla="*/ 0 h 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67" h="51">
                <a:moveTo>
                  <a:pt x="41" y="0"/>
                </a:moveTo>
                <a:lnTo>
                  <a:pt x="21" y="1"/>
                </a:lnTo>
                <a:lnTo>
                  <a:pt x="9" y="13"/>
                </a:lnTo>
                <a:lnTo>
                  <a:pt x="4" y="19"/>
                </a:lnTo>
                <a:lnTo>
                  <a:pt x="2" y="28"/>
                </a:lnTo>
                <a:lnTo>
                  <a:pt x="0" y="38"/>
                </a:lnTo>
                <a:lnTo>
                  <a:pt x="1" y="51"/>
                </a:lnTo>
                <a:lnTo>
                  <a:pt x="40" y="51"/>
                </a:lnTo>
                <a:lnTo>
                  <a:pt x="56" y="45"/>
                </a:lnTo>
                <a:lnTo>
                  <a:pt x="67" y="31"/>
                </a:lnTo>
                <a:lnTo>
                  <a:pt x="67" y="13"/>
                </a:lnTo>
                <a:lnTo>
                  <a:pt x="65" y="13"/>
                </a:lnTo>
                <a:lnTo>
                  <a:pt x="53" y="7"/>
                </a:lnTo>
                <a:lnTo>
                  <a:pt x="41" y="0"/>
                </a:lnTo>
                <a:lnTo>
                  <a:pt x="41" y="0"/>
                </a:lnTo>
                <a:close/>
              </a:path>
            </a:pathLst>
          </a:custGeom>
          <a:solidFill>
            <a:srgbClr val="99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250" name="Freeform 202"/>
          <p:cNvSpPr>
            <a:spLocks/>
          </p:cNvSpPr>
          <p:nvPr/>
        </p:nvSpPr>
        <p:spPr bwMode="auto">
          <a:xfrm>
            <a:off x="1577975" y="4891088"/>
            <a:ext cx="30163" cy="23812"/>
          </a:xfrm>
          <a:custGeom>
            <a:avLst/>
            <a:gdLst>
              <a:gd name="T0" fmla="*/ 41 w 67"/>
              <a:gd name="T1" fmla="*/ 0 h 51"/>
              <a:gd name="T2" fmla="*/ 21 w 67"/>
              <a:gd name="T3" fmla="*/ 1 h 51"/>
              <a:gd name="T4" fmla="*/ 9 w 67"/>
              <a:gd name="T5" fmla="*/ 13 h 51"/>
              <a:gd name="T6" fmla="*/ 4 w 67"/>
              <a:gd name="T7" fmla="*/ 19 h 51"/>
              <a:gd name="T8" fmla="*/ 2 w 67"/>
              <a:gd name="T9" fmla="*/ 28 h 51"/>
              <a:gd name="T10" fmla="*/ 0 w 67"/>
              <a:gd name="T11" fmla="*/ 38 h 51"/>
              <a:gd name="T12" fmla="*/ 1 w 67"/>
              <a:gd name="T13" fmla="*/ 51 h 51"/>
              <a:gd name="T14" fmla="*/ 40 w 67"/>
              <a:gd name="T15" fmla="*/ 51 h 51"/>
              <a:gd name="T16" fmla="*/ 56 w 67"/>
              <a:gd name="T17" fmla="*/ 45 h 51"/>
              <a:gd name="T18" fmla="*/ 67 w 67"/>
              <a:gd name="T19" fmla="*/ 31 h 51"/>
              <a:gd name="T20" fmla="*/ 67 w 67"/>
              <a:gd name="T21" fmla="*/ 13 h 51"/>
              <a:gd name="T22" fmla="*/ 65 w 67"/>
              <a:gd name="T23" fmla="*/ 13 h 51"/>
              <a:gd name="T24" fmla="*/ 53 w 67"/>
              <a:gd name="T25" fmla="*/ 7 h 51"/>
              <a:gd name="T26" fmla="*/ 41 w 67"/>
              <a:gd name="T27" fmla="*/ 0 h 51"/>
              <a:gd name="T28" fmla="*/ 41 w 67"/>
              <a:gd name="T29" fmla="*/ 0 h 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67" h="51">
                <a:moveTo>
                  <a:pt x="41" y="0"/>
                </a:moveTo>
                <a:lnTo>
                  <a:pt x="21" y="1"/>
                </a:lnTo>
                <a:lnTo>
                  <a:pt x="9" y="13"/>
                </a:lnTo>
                <a:lnTo>
                  <a:pt x="4" y="19"/>
                </a:lnTo>
                <a:lnTo>
                  <a:pt x="2" y="28"/>
                </a:lnTo>
                <a:lnTo>
                  <a:pt x="0" y="38"/>
                </a:lnTo>
                <a:lnTo>
                  <a:pt x="1" y="51"/>
                </a:lnTo>
                <a:lnTo>
                  <a:pt x="40" y="51"/>
                </a:lnTo>
                <a:lnTo>
                  <a:pt x="56" y="45"/>
                </a:lnTo>
                <a:lnTo>
                  <a:pt x="67" y="31"/>
                </a:lnTo>
                <a:lnTo>
                  <a:pt x="67" y="13"/>
                </a:lnTo>
                <a:lnTo>
                  <a:pt x="65" y="13"/>
                </a:lnTo>
                <a:lnTo>
                  <a:pt x="53" y="7"/>
                </a:lnTo>
                <a:lnTo>
                  <a:pt x="41" y="0"/>
                </a:lnTo>
                <a:lnTo>
                  <a:pt x="41" y="0"/>
                </a:lnTo>
              </a:path>
            </a:pathLst>
          </a:custGeom>
          <a:solidFill>
            <a:srgbClr val="99FF99"/>
          </a:solidFill>
          <a:ln w="142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PH" dirty="0"/>
          </a:p>
        </p:txBody>
      </p:sp>
      <p:sp>
        <p:nvSpPr>
          <p:cNvPr id="2251" name="Freeform 203"/>
          <p:cNvSpPr>
            <a:spLocks/>
          </p:cNvSpPr>
          <p:nvPr/>
        </p:nvSpPr>
        <p:spPr bwMode="auto">
          <a:xfrm>
            <a:off x="1293813" y="5267325"/>
            <a:ext cx="30162" cy="66675"/>
          </a:xfrm>
          <a:custGeom>
            <a:avLst/>
            <a:gdLst>
              <a:gd name="T0" fmla="*/ 48 w 68"/>
              <a:gd name="T1" fmla="*/ 7 h 135"/>
              <a:gd name="T2" fmla="*/ 20 w 68"/>
              <a:gd name="T3" fmla="*/ 0 h 135"/>
              <a:gd name="T4" fmla="*/ 14 w 68"/>
              <a:gd name="T5" fmla="*/ 62 h 135"/>
              <a:gd name="T6" fmla="*/ 8 w 68"/>
              <a:gd name="T7" fmla="*/ 75 h 135"/>
              <a:gd name="T8" fmla="*/ 0 w 68"/>
              <a:gd name="T9" fmla="*/ 96 h 135"/>
              <a:gd name="T10" fmla="*/ 2 w 68"/>
              <a:gd name="T11" fmla="*/ 118 h 135"/>
              <a:gd name="T12" fmla="*/ 10 w 68"/>
              <a:gd name="T13" fmla="*/ 125 h 135"/>
              <a:gd name="T14" fmla="*/ 16 w 68"/>
              <a:gd name="T15" fmla="*/ 128 h 135"/>
              <a:gd name="T16" fmla="*/ 24 w 68"/>
              <a:gd name="T17" fmla="*/ 135 h 135"/>
              <a:gd name="T18" fmla="*/ 31 w 68"/>
              <a:gd name="T19" fmla="*/ 134 h 135"/>
              <a:gd name="T20" fmla="*/ 44 w 68"/>
              <a:gd name="T21" fmla="*/ 125 h 135"/>
              <a:gd name="T22" fmla="*/ 48 w 68"/>
              <a:gd name="T23" fmla="*/ 118 h 135"/>
              <a:gd name="T24" fmla="*/ 63 w 68"/>
              <a:gd name="T25" fmla="*/ 96 h 135"/>
              <a:gd name="T26" fmla="*/ 68 w 68"/>
              <a:gd name="T27" fmla="*/ 13 h 135"/>
              <a:gd name="T28" fmla="*/ 48 w 68"/>
              <a:gd name="T29" fmla="*/ 7 h 135"/>
              <a:gd name="T30" fmla="*/ 48 w 68"/>
              <a:gd name="T31" fmla="*/ 7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68" h="135">
                <a:moveTo>
                  <a:pt x="48" y="7"/>
                </a:moveTo>
                <a:lnTo>
                  <a:pt x="20" y="0"/>
                </a:lnTo>
                <a:lnTo>
                  <a:pt x="14" y="62"/>
                </a:lnTo>
                <a:lnTo>
                  <a:pt x="8" y="75"/>
                </a:lnTo>
                <a:lnTo>
                  <a:pt x="0" y="96"/>
                </a:lnTo>
                <a:lnTo>
                  <a:pt x="2" y="118"/>
                </a:lnTo>
                <a:lnTo>
                  <a:pt x="10" y="125"/>
                </a:lnTo>
                <a:lnTo>
                  <a:pt x="16" y="128"/>
                </a:lnTo>
                <a:lnTo>
                  <a:pt x="24" y="135"/>
                </a:lnTo>
                <a:lnTo>
                  <a:pt x="31" y="134"/>
                </a:lnTo>
                <a:lnTo>
                  <a:pt x="44" y="125"/>
                </a:lnTo>
                <a:lnTo>
                  <a:pt x="48" y="118"/>
                </a:lnTo>
                <a:lnTo>
                  <a:pt x="63" y="96"/>
                </a:lnTo>
                <a:lnTo>
                  <a:pt x="68" y="13"/>
                </a:lnTo>
                <a:lnTo>
                  <a:pt x="48" y="7"/>
                </a:lnTo>
                <a:lnTo>
                  <a:pt x="48" y="7"/>
                </a:lnTo>
                <a:close/>
              </a:path>
            </a:pathLst>
          </a:custGeom>
          <a:solidFill>
            <a:srgbClr val="99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252" name="Freeform 204"/>
          <p:cNvSpPr>
            <a:spLocks/>
          </p:cNvSpPr>
          <p:nvPr/>
        </p:nvSpPr>
        <p:spPr bwMode="auto">
          <a:xfrm>
            <a:off x="1293813" y="5267325"/>
            <a:ext cx="30162" cy="66675"/>
          </a:xfrm>
          <a:custGeom>
            <a:avLst/>
            <a:gdLst>
              <a:gd name="T0" fmla="*/ 48 w 68"/>
              <a:gd name="T1" fmla="*/ 7 h 135"/>
              <a:gd name="T2" fmla="*/ 20 w 68"/>
              <a:gd name="T3" fmla="*/ 0 h 135"/>
              <a:gd name="T4" fmla="*/ 14 w 68"/>
              <a:gd name="T5" fmla="*/ 62 h 135"/>
              <a:gd name="T6" fmla="*/ 8 w 68"/>
              <a:gd name="T7" fmla="*/ 75 h 135"/>
              <a:gd name="T8" fmla="*/ 0 w 68"/>
              <a:gd name="T9" fmla="*/ 96 h 135"/>
              <a:gd name="T10" fmla="*/ 2 w 68"/>
              <a:gd name="T11" fmla="*/ 118 h 135"/>
              <a:gd name="T12" fmla="*/ 10 w 68"/>
              <a:gd name="T13" fmla="*/ 125 h 135"/>
              <a:gd name="T14" fmla="*/ 16 w 68"/>
              <a:gd name="T15" fmla="*/ 128 h 135"/>
              <a:gd name="T16" fmla="*/ 24 w 68"/>
              <a:gd name="T17" fmla="*/ 135 h 135"/>
              <a:gd name="T18" fmla="*/ 31 w 68"/>
              <a:gd name="T19" fmla="*/ 134 h 135"/>
              <a:gd name="T20" fmla="*/ 44 w 68"/>
              <a:gd name="T21" fmla="*/ 125 h 135"/>
              <a:gd name="T22" fmla="*/ 48 w 68"/>
              <a:gd name="T23" fmla="*/ 118 h 135"/>
              <a:gd name="T24" fmla="*/ 63 w 68"/>
              <a:gd name="T25" fmla="*/ 96 h 135"/>
              <a:gd name="T26" fmla="*/ 68 w 68"/>
              <a:gd name="T27" fmla="*/ 13 h 135"/>
              <a:gd name="T28" fmla="*/ 48 w 68"/>
              <a:gd name="T29" fmla="*/ 7 h 135"/>
              <a:gd name="T30" fmla="*/ 48 w 68"/>
              <a:gd name="T31" fmla="*/ 7 h 1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68" h="135">
                <a:moveTo>
                  <a:pt x="48" y="7"/>
                </a:moveTo>
                <a:lnTo>
                  <a:pt x="20" y="0"/>
                </a:lnTo>
                <a:lnTo>
                  <a:pt x="14" y="62"/>
                </a:lnTo>
                <a:lnTo>
                  <a:pt x="8" y="75"/>
                </a:lnTo>
                <a:lnTo>
                  <a:pt x="0" y="96"/>
                </a:lnTo>
                <a:lnTo>
                  <a:pt x="2" y="118"/>
                </a:lnTo>
                <a:lnTo>
                  <a:pt x="10" y="125"/>
                </a:lnTo>
                <a:lnTo>
                  <a:pt x="16" y="128"/>
                </a:lnTo>
                <a:lnTo>
                  <a:pt x="24" y="135"/>
                </a:lnTo>
                <a:lnTo>
                  <a:pt x="31" y="134"/>
                </a:lnTo>
                <a:lnTo>
                  <a:pt x="44" y="125"/>
                </a:lnTo>
                <a:lnTo>
                  <a:pt x="48" y="118"/>
                </a:lnTo>
                <a:lnTo>
                  <a:pt x="63" y="96"/>
                </a:lnTo>
                <a:lnTo>
                  <a:pt x="68" y="13"/>
                </a:lnTo>
                <a:lnTo>
                  <a:pt x="48" y="7"/>
                </a:lnTo>
                <a:lnTo>
                  <a:pt x="48" y="7"/>
                </a:lnTo>
              </a:path>
            </a:pathLst>
          </a:custGeom>
          <a:solidFill>
            <a:srgbClr val="99FF99"/>
          </a:solidFill>
          <a:ln w="142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PH" dirty="0"/>
          </a:p>
        </p:txBody>
      </p:sp>
      <p:sp>
        <p:nvSpPr>
          <p:cNvPr id="2253" name="Freeform 205"/>
          <p:cNvSpPr>
            <a:spLocks/>
          </p:cNvSpPr>
          <p:nvPr/>
        </p:nvSpPr>
        <p:spPr bwMode="auto">
          <a:xfrm>
            <a:off x="1527175" y="5040313"/>
            <a:ext cx="52388" cy="79375"/>
          </a:xfrm>
          <a:custGeom>
            <a:avLst/>
            <a:gdLst>
              <a:gd name="T0" fmla="*/ 114 w 114"/>
              <a:gd name="T1" fmla="*/ 127 h 161"/>
              <a:gd name="T2" fmla="*/ 112 w 114"/>
              <a:gd name="T3" fmla="*/ 95 h 161"/>
              <a:gd name="T4" fmla="*/ 107 w 114"/>
              <a:gd name="T5" fmla="*/ 88 h 161"/>
              <a:gd name="T6" fmla="*/ 97 w 114"/>
              <a:gd name="T7" fmla="*/ 82 h 161"/>
              <a:gd name="T8" fmla="*/ 83 w 114"/>
              <a:gd name="T9" fmla="*/ 66 h 161"/>
              <a:gd name="T10" fmla="*/ 81 w 114"/>
              <a:gd name="T11" fmla="*/ 32 h 161"/>
              <a:gd name="T12" fmla="*/ 78 w 114"/>
              <a:gd name="T13" fmla="*/ 25 h 161"/>
              <a:gd name="T14" fmla="*/ 71 w 114"/>
              <a:gd name="T15" fmla="*/ 16 h 161"/>
              <a:gd name="T16" fmla="*/ 65 w 114"/>
              <a:gd name="T17" fmla="*/ 13 h 161"/>
              <a:gd name="T18" fmla="*/ 58 w 114"/>
              <a:gd name="T19" fmla="*/ 8 h 161"/>
              <a:gd name="T20" fmla="*/ 41 w 114"/>
              <a:gd name="T21" fmla="*/ 0 h 161"/>
              <a:gd name="T22" fmla="*/ 31 w 114"/>
              <a:gd name="T23" fmla="*/ 0 h 161"/>
              <a:gd name="T24" fmla="*/ 26 w 114"/>
              <a:gd name="T25" fmla="*/ 7 h 161"/>
              <a:gd name="T26" fmla="*/ 23 w 114"/>
              <a:gd name="T27" fmla="*/ 13 h 161"/>
              <a:gd name="T28" fmla="*/ 14 w 114"/>
              <a:gd name="T29" fmla="*/ 20 h 161"/>
              <a:gd name="T30" fmla="*/ 9 w 114"/>
              <a:gd name="T31" fmla="*/ 20 h 161"/>
              <a:gd name="T32" fmla="*/ 8 w 114"/>
              <a:gd name="T33" fmla="*/ 23 h 161"/>
              <a:gd name="T34" fmla="*/ 4 w 114"/>
              <a:gd name="T35" fmla="*/ 29 h 161"/>
              <a:gd name="T36" fmla="*/ 0 w 114"/>
              <a:gd name="T37" fmla="*/ 67 h 161"/>
              <a:gd name="T38" fmla="*/ 0 w 114"/>
              <a:gd name="T39" fmla="*/ 91 h 161"/>
              <a:gd name="T40" fmla="*/ 2 w 114"/>
              <a:gd name="T41" fmla="*/ 105 h 161"/>
              <a:gd name="T42" fmla="*/ 4 w 114"/>
              <a:gd name="T43" fmla="*/ 105 h 161"/>
              <a:gd name="T44" fmla="*/ 17 w 114"/>
              <a:gd name="T45" fmla="*/ 148 h 161"/>
              <a:gd name="T46" fmla="*/ 34 w 114"/>
              <a:gd name="T47" fmla="*/ 157 h 161"/>
              <a:gd name="T48" fmla="*/ 62 w 114"/>
              <a:gd name="T49" fmla="*/ 161 h 161"/>
              <a:gd name="T50" fmla="*/ 87 w 114"/>
              <a:gd name="T51" fmla="*/ 157 h 161"/>
              <a:gd name="T52" fmla="*/ 104 w 114"/>
              <a:gd name="T53" fmla="*/ 145 h 161"/>
              <a:gd name="T54" fmla="*/ 111 w 114"/>
              <a:gd name="T55" fmla="*/ 138 h 161"/>
              <a:gd name="T56" fmla="*/ 114 w 114"/>
              <a:gd name="T57" fmla="*/ 127 h 161"/>
              <a:gd name="T58" fmla="*/ 114 w 114"/>
              <a:gd name="T59" fmla="*/ 127 h 1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114" h="161">
                <a:moveTo>
                  <a:pt x="114" y="127"/>
                </a:moveTo>
                <a:lnTo>
                  <a:pt x="112" y="95"/>
                </a:lnTo>
                <a:lnTo>
                  <a:pt x="107" y="88"/>
                </a:lnTo>
                <a:lnTo>
                  <a:pt x="97" y="82"/>
                </a:lnTo>
                <a:lnTo>
                  <a:pt x="83" y="66"/>
                </a:lnTo>
                <a:lnTo>
                  <a:pt x="81" y="32"/>
                </a:lnTo>
                <a:lnTo>
                  <a:pt x="78" y="25"/>
                </a:lnTo>
                <a:lnTo>
                  <a:pt x="71" y="16"/>
                </a:lnTo>
                <a:lnTo>
                  <a:pt x="65" y="13"/>
                </a:lnTo>
                <a:lnTo>
                  <a:pt x="58" y="8"/>
                </a:lnTo>
                <a:lnTo>
                  <a:pt x="41" y="0"/>
                </a:lnTo>
                <a:lnTo>
                  <a:pt x="31" y="0"/>
                </a:lnTo>
                <a:lnTo>
                  <a:pt x="26" y="7"/>
                </a:lnTo>
                <a:lnTo>
                  <a:pt x="23" y="13"/>
                </a:lnTo>
                <a:lnTo>
                  <a:pt x="14" y="20"/>
                </a:lnTo>
                <a:lnTo>
                  <a:pt x="9" y="20"/>
                </a:lnTo>
                <a:lnTo>
                  <a:pt x="8" y="23"/>
                </a:lnTo>
                <a:lnTo>
                  <a:pt x="4" y="29"/>
                </a:lnTo>
                <a:lnTo>
                  <a:pt x="0" y="67"/>
                </a:lnTo>
                <a:lnTo>
                  <a:pt x="0" y="91"/>
                </a:lnTo>
                <a:lnTo>
                  <a:pt x="2" y="105"/>
                </a:lnTo>
                <a:lnTo>
                  <a:pt x="4" y="105"/>
                </a:lnTo>
                <a:lnTo>
                  <a:pt x="17" y="148"/>
                </a:lnTo>
                <a:lnTo>
                  <a:pt x="34" y="157"/>
                </a:lnTo>
                <a:lnTo>
                  <a:pt x="62" y="161"/>
                </a:lnTo>
                <a:lnTo>
                  <a:pt x="87" y="157"/>
                </a:lnTo>
                <a:lnTo>
                  <a:pt x="104" y="145"/>
                </a:lnTo>
                <a:lnTo>
                  <a:pt x="111" y="138"/>
                </a:lnTo>
                <a:lnTo>
                  <a:pt x="114" y="127"/>
                </a:lnTo>
                <a:lnTo>
                  <a:pt x="114" y="127"/>
                </a:lnTo>
                <a:close/>
              </a:path>
            </a:pathLst>
          </a:custGeom>
          <a:solidFill>
            <a:srgbClr val="99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254" name="Freeform 206"/>
          <p:cNvSpPr>
            <a:spLocks/>
          </p:cNvSpPr>
          <p:nvPr/>
        </p:nvSpPr>
        <p:spPr bwMode="auto">
          <a:xfrm>
            <a:off x="1527175" y="5040313"/>
            <a:ext cx="52388" cy="79375"/>
          </a:xfrm>
          <a:custGeom>
            <a:avLst/>
            <a:gdLst>
              <a:gd name="T0" fmla="*/ 114 w 114"/>
              <a:gd name="T1" fmla="*/ 127 h 161"/>
              <a:gd name="T2" fmla="*/ 112 w 114"/>
              <a:gd name="T3" fmla="*/ 95 h 161"/>
              <a:gd name="T4" fmla="*/ 107 w 114"/>
              <a:gd name="T5" fmla="*/ 88 h 161"/>
              <a:gd name="T6" fmla="*/ 97 w 114"/>
              <a:gd name="T7" fmla="*/ 82 h 161"/>
              <a:gd name="T8" fmla="*/ 83 w 114"/>
              <a:gd name="T9" fmla="*/ 66 h 161"/>
              <a:gd name="T10" fmla="*/ 81 w 114"/>
              <a:gd name="T11" fmla="*/ 32 h 161"/>
              <a:gd name="T12" fmla="*/ 78 w 114"/>
              <a:gd name="T13" fmla="*/ 25 h 161"/>
              <a:gd name="T14" fmla="*/ 71 w 114"/>
              <a:gd name="T15" fmla="*/ 16 h 161"/>
              <a:gd name="T16" fmla="*/ 65 w 114"/>
              <a:gd name="T17" fmla="*/ 13 h 161"/>
              <a:gd name="T18" fmla="*/ 58 w 114"/>
              <a:gd name="T19" fmla="*/ 8 h 161"/>
              <a:gd name="T20" fmla="*/ 41 w 114"/>
              <a:gd name="T21" fmla="*/ 0 h 161"/>
              <a:gd name="T22" fmla="*/ 31 w 114"/>
              <a:gd name="T23" fmla="*/ 0 h 161"/>
              <a:gd name="T24" fmla="*/ 26 w 114"/>
              <a:gd name="T25" fmla="*/ 7 h 161"/>
              <a:gd name="T26" fmla="*/ 23 w 114"/>
              <a:gd name="T27" fmla="*/ 13 h 161"/>
              <a:gd name="T28" fmla="*/ 14 w 114"/>
              <a:gd name="T29" fmla="*/ 20 h 161"/>
              <a:gd name="T30" fmla="*/ 9 w 114"/>
              <a:gd name="T31" fmla="*/ 20 h 161"/>
              <a:gd name="T32" fmla="*/ 8 w 114"/>
              <a:gd name="T33" fmla="*/ 23 h 161"/>
              <a:gd name="T34" fmla="*/ 4 w 114"/>
              <a:gd name="T35" fmla="*/ 29 h 161"/>
              <a:gd name="T36" fmla="*/ 0 w 114"/>
              <a:gd name="T37" fmla="*/ 67 h 161"/>
              <a:gd name="T38" fmla="*/ 0 w 114"/>
              <a:gd name="T39" fmla="*/ 91 h 161"/>
              <a:gd name="T40" fmla="*/ 2 w 114"/>
              <a:gd name="T41" fmla="*/ 105 h 161"/>
              <a:gd name="T42" fmla="*/ 4 w 114"/>
              <a:gd name="T43" fmla="*/ 105 h 161"/>
              <a:gd name="T44" fmla="*/ 17 w 114"/>
              <a:gd name="T45" fmla="*/ 148 h 161"/>
              <a:gd name="T46" fmla="*/ 34 w 114"/>
              <a:gd name="T47" fmla="*/ 157 h 161"/>
              <a:gd name="T48" fmla="*/ 62 w 114"/>
              <a:gd name="T49" fmla="*/ 161 h 161"/>
              <a:gd name="T50" fmla="*/ 87 w 114"/>
              <a:gd name="T51" fmla="*/ 157 h 161"/>
              <a:gd name="T52" fmla="*/ 104 w 114"/>
              <a:gd name="T53" fmla="*/ 145 h 161"/>
              <a:gd name="T54" fmla="*/ 111 w 114"/>
              <a:gd name="T55" fmla="*/ 138 h 161"/>
              <a:gd name="T56" fmla="*/ 114 w 114"/>
              <a:gd name="T57" fmla="*/ 127 h 161"/>
              <a:gd name="T58" fmla="*/ 114 w 114"/>
              <a:gd name="T59" fmla="*/ 127 h 1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114" h="161">
                <a:moveTo>
                  <a:pt x="114" y="127"/>
                </a:moveTo>
                <a:lnTo>
                  <a:pt x="112" y="95"/>
                </a:lnTo>
                <a:lnTo>
                  <a:pt x="107" y="88"/>
                </a:lnTo>
                <a:lnTo>
                  <a:pt x="97" y="82"/>
                </a:lnTo>
                <a:lnTo>
                  <a:pt x="83" y="66"/>
                </a:lnTo>
                <a:lnTo>
                  <a:pt x="81" y="32"/>
                </a:lnTo>
                <a:lnTo>
                  <a:pt x="78" y="25"/>
                </a:lnTo>
                <a:lnTo>
                  <a:pt x="71" y="16"/>
                </a:lnTo>
                <a:lnTo>
                  <a:pt x="65" y="13"/>
                </a:lnTo>
                <a:lnTo>
                  <a:pt x="58" y="8"/>
                </a:lnTo>
                <a:lnTo>
                  <a:pt x="41" y="0"/>
                </a:lnTo>
                <a:lnTo>
                  <a:pt x="31" y="0"/>
                </a:lnTo>
                <a:lnTo>
                  <a:pt x="26" y="7"/>
                </a:lnTo>
                <a:lnTo>
                  <a:pt x="23" y="13"/>
                </a:lnTo>
                <a:lnTo>
                  <a:pt x="14" y="20"/>
                </a:lnTo>
                <a:lnTo>
                  <a:pt x="9" y="20"/>
                </a:lnTo>
                <a:lnTo>
                  <a:pt x="8" y="23"/>
                </a:lnTo>
                <a:lnTo>
                  <a:pt x="4" y="29"/>
                </a:lnTo>
                <a:lnTo>
                  <a:pt x="0" y="67"/>
                </a:lnTo>
                <a:lnTo>
                  <a:pt x="0" y="91"/>
                </a:lnTo>
                <a:lnTo>
                  <a:pt x="2" y="105"/>
                </a:lnTo>
                <a:lnTo>
                  <a:pt x="4" y="105"/>
                </a:lnTo>
                <a:lnTo>
                  <a:pt x="17" y="148"/>
                </a:lnTo>
                <a:lnTo>
                  <a:pt x="34" y="157"/>
                </a:lnTo>
                <a:lnTo>
                  <a:pt x="62" y="161"/>
                </a:lnTo>
                <a:lnTo>
                  <a:pt x="87" y="157"/>
                </a:lnTo>
                <a:lnTo>
                  <a:pt x="104" y="145"/>
                </a:lnTo>
                <a:lnTo>
                  <a:pt x="111" y="138"/>
                </a:lnTo>
                <a:lnTo>
                  <a:pt x="114" y="127"/>
                </a:lnTo>
                <a:lnTo>
                  <a:pt x="114" y="127"/>
                </a:lnTo>
              </a:path>
            </a:pathLst>
          </a:custGeom>
          <a:solidFill>
            <a:srgbClr val="99FF99"/>
          </a:solidFill>
          <a:ln w="142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PH" dirty="0"/>
          </a:p>
        </p:txBody>
      </p:sp>
      <p:sp>
        <p:nvSpPr>
          <p:cNvPr id="2255" name="Freeform 207"/>
          <p:cNvSpPr>
            <a:spLocks/>
          </p:cNvSpPr>
          <p:nvPr/>
        </p:nvSpPr>
        <p:spPr bwMode="auto">
          <a:xfrm>
            <a:off x="1122363" y="5354638"/>
            <a:ext cx="52387" cy="71437"/>
          </a:xfrm>
          <a:custGeom>
            <a:avLst/>
            <a:gdLst>
              <a:gd name="T0" fmla="*/ 89 w 114"/>
              <a:gd name="T1" fmla="*/ 52 h 147"/>
              <a:gd name="T2" fmla="*/ 81 w 114"/>
              <a:gd name="T3" fmla="*/ 49 h 147"/>
              <a:gd name="T4" fmla="*/ 76 w 114"/>
              <a:gd name="T5" fmla="*/ 41 h 147"/>
              <a:gd name="T6" fmla="*/ 69 w 114"/>
              <a:gd name="T7" fmla="*/ 34 h 147"/>
              <a:gd name="T8" fmla="*/ 60 w 114"/>
              <a:gd name="T9" fmla="*/ 14 h 147"/>
              <a:gd name="T10" fmla="*/ 48 w 114"/>
              <a:gd name="T11" fmla="*/ 6 h 147"/>
              <a:gd name="T12" fmla="*/ 29 w 114"/>
              <a:gd name="T13" fmla="*/ 0 h 147"/>
              <a:gd name="T14" fmla="*/ 21 w 114"/>
              <a:gd name="T15" fmla="*/ 6 h 147"/>
              <a:gd name="T16" fmla="*/ 4 w 114"/>
              <a:gd name="T17" fmla="*/ 34 h 147"/>
              <a:gd name="T18" fmla="*/ 0 w 114"/>
              <a:gd name="T19" fmla="*/ 113 h 147"/>
              <a:gd name="T20" fmla="*/ 10 w 114"/>
              <a:gd name="T21" fmla="*/ 122 h 147"/>
              <a:gd name="T22" fmla="*/ 26 w 114"/>
              <a:gd name="T23" fmla="*/ 137 h 147"/>
              <a:gd name="T24" fmla="*/ 52 w 114"/>
              <a:gd name="T25" fmla="*/ 147 h 147"/>
              <a:gd name="T26" fmla="*/ 80 w 114"/>
              <a:gd name="T27" fmla="*/ 147 h 147"/>
              <a:gd name="T28" fmla="*/ 95 w 114"/>
              <a:gd name="T29" fmla="*/ 134 h 147"/>
              <a:gd name="T30" fmla="*/ 105 w 114"/>
              <a:gd name="T31" fmla="*/ 124 h 147"/>
              <a:gd name="T32" fmla="*/ 114 w 114"/>
              <a:gd name="T33" fmla="*/ 110 h 147"/>
              <a:gd name="T34" fmla="*/ 114 w 114"/>
              <a:gd name="T35" fmla="*/ 90 h 147"/>
              <a:gd name="T36" fmla="*/ 109 w 114"/>
              <a:gd name="T37" fmla="*/ 81 h 147"/>
              <a:gd name="T38" fmla="*/ 106 w 114"/>
              <a:gd name="T39" fmla="*/ 80 h 147"/>
              <a:gd name="T40" fmla="*/ 103 w 114"/>
              <a:gd name="T41" fmla="*/ 80 h 147"/>
              <a:gd name="T42" fmla="*/ 89 w 114"/>
              <a:gd name="T43" fmla="*/ 52 h 147"/>
              <a:gd name="T44" fmla="*/ 89 w 114"/>
              <a:gd name="T45" fmla="*/ 52 h 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14" h="147">
                <a:moveTo>
                  <a:pt x="89" y="52"/>
                </a:moveTo>
                <a:lnTo>
                  <a:pt x="81" y="49"/>
                </a:lnTo>
                <a:lnTo>
                  <a:pt x="76" y="41"/>
                </a:lnTo>
                <a:lnTo>
                  <a:pt x="69" y="34"/>
                </a:lnTo>
                <a:lnTo>
                  <a:pt x="60" y="14"/>
                </a:lnTo>
                <a:lnTo>
                  <a:pt x="48" y="6"/>
                </a:lnTo>
                <a:lnTo>
                  <a:pt x="29" y="0"/>
                </a:lnTo>
                <a:lnTo>
                  <a:pt x="21" y="6"/>
                </a:lnTo>
                <a:lnTo>
                  <a:pt x="4" y="34"/>
                </a:lnTo>
                <a:lnTo>
                  <a:pt x="0" y="113"/>
                </a:lnTo>
                <a:lnTo>
                  <a:pt x="10" y="122"/>
                </a:lnTo>
                <a:lnTo>
                  <a:pt x="26" y="137"/>
                </a:lnTo>
                <a:lnTo>
                  <a:pt x="52" y="147"/>
                </a:lnTo>
                <a:lnTo>
                  <a:pt x="80" y="147"/>
                </a:lnTo>
                <a:lnTo>
                  <a:pt x="95" y="134"/>
                </a:lnTo>
                <a:lnTo>
                  <a:pt x="105" y="124"/>
                </a:lnTo>
                <a:lnTo>
                  <a:pt x="114" y="110"/>
                </a:lnTo>
                <a:lnTo>
                  <a:pt x="114" y="90"/>
                </a:lnTo>
                <a:lnTo>
                  <a:pt x="109" y="81"/>
                </a:lnTo>
                <a:lnTo>
                  <a:pt x="106" y="80"/>
                </a:lnTo>
                <a:lnTo>
                  <a:pt x="103" y="80"/>
                </a:lnTo>
                <a:lnTo>
                  <a:pt x="89" y="52"/>
                </a:lnTo>
                <a:lnTo>
                  <a:pt x="89" y="52"/>
                </a:lnTo>
                <a:close/>
              </a:path>
            </a:pathLst>
          </a:custGeom>
          <a:solidFill>
            <a:srgbClr val="99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256" name="Freeform 208"/>
          <p:cNvSpPr>
            <a:spLocks/>
          </p:cNvSpPr>
          <p:nvPr/>
        </p:nvSpPr>
        <p:spPr bwMode="auto">
          <a:xfrm>
            <a:off x="1122363" y="5354638"/>
            <a:ext cx="52387" cy="71437"/>
          </a:xfrm>
          <a:custGeom>
            <a:avLst/>
            <a:gdLst>
              <a:gd name="T0" fmla="*/ 89 w 114"/>
              <a:gd name="T1" fmla="*/ 52 h 147"/>
              <a:gd name="T2" fmla="*/ 81 w 114"/>
              <a:gd name="T3" fmla="*/ 49 h 147"/>
              <a:gd name="T4" fmla="*/ 76 w 114"/>
              <a:gd name="T5" fmla="*/ 41 h 147"/>
              <a:gd name="T6" fmla="*/ 69 w 114"/>
              <a:gd name="T7" fmla="*/ 34 h 147"/>
              <a:gd name="T8" fmla="*/ 60 w 114"/>
              <a:gd name="T9" fmla="*/ 14 h 147"/>
              <a:gd name="T10" fmla="*/ 48 w 114"/>
              <a:gd name="T11" fmla="*/ 6 h 147"/>
              <a:gd name="T12" fmla="*/ 29 w 114"/>
              <a:gd name="T13" fmla="*/ 0 h 147"/>
              <a:gd name="T14" fmla="*/ 21 w 114"/>
              <a:gd name="T15" fmla="*/ 6 h 147"/>
              <a:gd name="T16" fmla="*/ 4 w 114"/>
              <a:gd name="T17" fmla="*/ 34 h 147"/>
              <a:gd name="T18" fmla="*/ 0 w 114"/>
              <a:gd name="T19" fmla="*/ 113 h 147"/>
              <a:gd name="T20" fmla="*/ 10 w 114"/>
              <a:gd name="T21" fmla="*/ 122 h 147"/>
              <a:gd name="T22" fmla="*/ 26 w 114"/>
              <a:gd name="T23" fmla="*/ 137 h 147"/>
              <a:gd name="T24" fmla="*/ 52 w 114"/>
              <a:gd name="T25" fmla="*/ 147 h 147"/>
              <a:gd name="T26" fmla="*/ 80 w 114"/>
              <a:gd name="T27" fmla="*/ 147 h 147"/>
              <a:gd name="T28" fmla="*/ 95 w 114"/>
              <a:gd name="T29" fmla="*/ 134 h 147"/>
              <a:gd name="T30" fmla="*/ 105 w 114"/>
              <a:gd name="T31" fmla="*/ 124 h 147"/>
              <a:gd name="T32" fmla="*/ 114 w 114"/>
              <a:gd name="T33" fmla="*/ 110 h 147"/>
              <a:gd name="T34" fmla="*/ 114 w 114"/>
              <a:gd name="T35" fmla="*/ 90 h 147"/>
              <a:gd name="T36" fmla="*/ 109 w 114"/>
              <a:gd name="T37" fmla="*/ 81 h 147"/>
              <a:gd name="T38" fmla="*/ 106 w 114"/>
              <a:gd name="T39" fmla="*/ 80 h 147"/>
              <a:gd name="T40" fmla="*/ 103 w 114"/>
              <a:gd name="T41" fmla="*/ 80 h 147"/>
              <a:gd name="T42" fmla="*/ 89 w 114"/>
              <a:gd name="T43" fmla="*/ 52 h 147"/>
              <a:gd name="T44" fmla="*/ 89 w 114"/>
              <a:gd name="T45" fmla="*/ 52 h 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14" h="147">
                <a:moveTo>
                  <a:pt x="89" y="52"/>
                </a:moveTo>
                <a:lnTo>
                  <a:pt x="81" y="49"/>
                </a:lnTo>
                <a:lnTo>
                  <a:pt x="76" y="41"/>
                </a:lnTo>
                <a:lnTo>
                  <a:pt x="69" y="34"/>
                </a:lnTo>
                <a:lnTo>
                  <a:pt x="60" y="14"/>
                </a:lnTo>
                <a:lnTo>
                  <a:pt x="48" y="6"/>
                </a:lnTo>
                <a:lnTo>
                  <a:pt x="29" y="0"/>
                </a:lnTo>
                <a:lnTo>
                  <a:pt x="21" y="6"/>
                </a:lnTo>
                <a:lnTo>
                  <a:pt x="4" y="34"/>
                </a:lnTo>
                <a:lnTo>
                  <a:pt x="0" y="113"/>
                </a:lnTo>
                <a:lnTo>
                  <a:pt x="10" y="122"/>
                </a:lnTo>
                <a:lnTo>
                  <a:pt x="26" y="137"/>
                </a:lnTo>
                <a:lnTo>
                  <a:pt x="52" y="147"/>
                </a:lnTo>
                <a:lnTo>
                  <a:pt x="80" y="147"/>
                </a:lnTo>
                <a:lnTo>
                  <a:pt x="95" y="134"/>
                </a:lnTo>
                <a:lnTo>
                  <a:pt x="105" y="124"/>
                </a:lnTo>
                <a:lnTo>
                  <a:pt x="114" y="110"/>
                </a:lnTo>
                <a:lnTo>
                  <a:pt x="114" y="90"/>
                </a:lnTo>
                <a:lnTo>
                  <a:pt x="109" y="81"/>
                </a:lnTo>
                <a:lnTo>
                  <a:pt x="106" y="80"/>
                </a:lnTo>
                <a:lnTo>
                  <a:pt x="103" y="80"/>
                </a:lnTo>
                <a:lnTo>
                  <a:pt x="89" y="52"/>
                </a:lnTo>
                <a:lnTo>
                  <a:pt x="89" y="52"/>
                </a:lnTo>
              </a:path>
            </a:pathLst>
          </a:custGeom>
          <a:solidFill>
            <a:srgbClr val="99FF66"/>
          </a:solidFill>
          <a:ln w="142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PH" dirty="0"/>
          </a:p>
        </p:txBody>
      </p:sp>
      <p:sp>
        <p:nvSpPr>
          <p:cNvPr id="2257" name="Freeform 209"/>
          <p:cNvSpPr>
            <a:spLocks/>
          </p:cNvSpPr>
          <p:nvPr/>
        </p:nvSpPr>
        <p:spPr bwMode="auto">
          <a:xfrm>
            <a:off x="1143000" y="5454650"/>
            <a:ext cx="50800" cy="42863"/>
          </a:xfrm>
          <a:custGeom>
            <a:avLst/>
            <a:gdLst>
              <a:gd name="T0" fmla="*/ 84 w 114"/>
              <a:gd name="T1" fmla="*/ 33 h 89"/>
              <a:gd name="T2" fmla="*/ 78 w 114"/>
              <a:gd name="T3" fmla="*/ 33 h 89"/>
              <a:gd name="T4" fmla="*/ 68 w 114"/>
              <a:gd name="T5" fmla="*/ 22 h 89"/>
              <a:gd name="T6" fmla="*/ 62 w 114"/>
              <a:gd name="T7" fmla="*/ 15 h 89"/>
              <a:gd name="T8" fmla="*/ 57 w 114"/>
              <a:gd name="T9" fmla="*/ 9 h 89"/>
              <a:gd name="T10" fmla="*/ 31 w 114"/>
              <a:gd name="T11" fmla="*/ 2 h 89"/>
              <a:gd name="T12" fmla="*/ 12 w 114"/>
              <a:gd name="T13" fmla="*/ 0 h 89"/>
              <a:gd name="T14" fmla="*/ 0 w 114"/>
              <a:gd name="T15" fmla="*/ 9 h 89"/>
              <a:gd name="T16" fmla="*/ 0 w 114"/>
              <a:gd name="T17" fmla="*/ 33 h 89"/>
              <a:gd name="T18" fmla="*/ 4 w 114"/>
              <a:gd name="T19" fmla="*/ 56 h 89"/>
              <a:gd name="T20" fmla="*/ 8 w 114"/>
              <a:gd name="T21" fmla="*/ 56 h 89"/>
              <a:gd name="T22" fmla="*/ 9 w 114"/>
              <a:gd name="T23" fmla="*/ 59 h 89"/>
              <a:gd name="T24" fmla="*/ 32 w 114"/>
              <a:gd name="T25" fmla="*/ 83 h 89"/>
              <a:gd name="T26" fmla="*/ 43 w 114"/>
              <a:gd name="T27" fmla="*/ 89 h 89"/>
              <a:gd name="T28" fmla="*/ 81 w 114"/>
              <a:gd name="T29" fmla="*/ 84 h 89"/>
              <a:gd name="T30" fmla="*/ 100 w 114"/>
              <a:gd name="T31" fmla="*/ 75 h 89"/>
              <a:gd name="T32" fmla="*/ 110 w 114"/>
              <a:gd name="T33" fmla="*/ 65 h 89"/>
              <a:gd name="T34" fmla="*/ 114 w 114"/>
              <a:gd name="T35" fmla="*/ 64 h 89"/>
              <a:gd name="T36" fmla="*/ 114 w 114"/>
              <a:gd name="T37" fmla="*/ 50 h 89"/>
              <a:gd name="T38" fmla="*/ 106 w 114"/>
              <a:gd name="T39" fmla="*/ 44 h 89"/>
              <a:gd name="T40" fmla="*/ 84 w 114"/>
              <a:gd name="T41" fmla="*/ 33 h 89"/>
              <a:gd name="T42" fmla="*/ 84 w 114"/>
              <a:gd name="T43" fmla="*/ 33 h 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14" h="89">
                <a:moveTo>
                  <a:pt x="84" y="33"/>
                </a:moveTo>
                <a:lnTo>
                  <a:pt x="78" y="33"/>
                </a:lnTo>
                <a:lnTo>
                  <a:pt x="68" y="22"/>
                </a:lnTo>
                <a:lnTo>
                  <a:pt x="62" y="15"/>
                </a:lnTo>
                <a:lnTo>
                  <a:pt x="57" y="9"/>
                </a:lnTo>
                <a:lnTo>
                  <a:pt x="31" y="2"/>
                </a:lnTo>
                <a:lnTo>
                  <a:pt x="12" y="0"/>
                </a:lnTo>
                <a:lnTo>
                  <a:pt x="0" y="9"/>
                </a:lnTo>
                <a:lnTo>
                  <a:pt x="0" y="33"/>
                </a:lnTo>
                <a:lnTo>
                  <a:pt x="4" y="56"/>
                </a:lnTo>
                <a:lnTo>
                  <a:pt x="8" y="56"/>
                </a:lnTo>
                <a:lnTo>
                  <a:pt x="9" y="59"/>
                </a:lnTo>
                <a:lnTo>
                  <a:pt x="32" y="83"/>
                </a:lnTo>
                <a:lnTo>
                  <a:pt x="43" y="89"/>
                </a:lnTo>
                <a:lnTo>
                  <a:pt x="81" y="84"/>
                </a:lnTo>
                <a:lnTo>
                  <a:pt x="100" y="75"/>
                </a:lnTo>
                <a:lnTo>
                  <a:pt x="110" y="65"/>
                </a:lnTo>
                <a:lnTo>
                  <a:pt x="114" y="64"/>
                </a:lnTo>
                <a:lnTo>
                  <a:pt x="114" y="50"/>
                </a:lnTo>
                <a:lnTo>
                  <a:pt x="106" y="44"/>
                </a:lnTo>
                <a:lnTo>
                  <a:pt x="84" y="33"/>
                </a:lnTo>
                <a:lnTo>
                  <a:pt x="84" y="33"/>
                </a:lnTo>
                <a:close/>
              </a:path>
            </a:pathLst>
          </a:custGeom>
          <a:solidFill>
            <a:srgbClr val="99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258" name="Freeform 210"/>
          <p:cNvSpPr>
            <a:spLocks/>
          </p:cNvSpPr>
          <p:nvPr/>
        </p:nvSpPr>
        <p:spPr bwMode="auto">
          <a:xfrm>
            <a:off x="1143000" y="5454650"/>
            <a:ext cx="50800" cy="42863"/>
          </a:xfrm>
          <a:custGeom>
            <a:avLst/>
            <a:gdLst>
              <a:gd name="T0" fmla="*/ 84 w 114"/>
              <a:gd name="T1" fmla="*/ 33 h 89"/>
              <a:gd name="T2" fmla="*/ 78 w 114"/>
              <a:gd name="T3" fmla="*/ 33 h 89"/>
              <a:gd name="T4" fmla="*/ 68 w 114"/>
              <a:gd name="T5" fmla="*/ 22 h 89"/>
              <a:gd name="T6" fmla="*/ 62 w 114"/>
              <a:gd name="T7" fmla="*/ 15 h 89"/>
              <a:gd name="T8" fmla="*/ 57 w 114"/>
              <a:gd name="T9" fmla="*/ 9 h 89"/>
              <a:gd name="T10" fmla="*/ 31 w 114"/>
              <a:gd name="T11" fmla="*/ 2 h 89"/>
              <a:gd name="T12" fmla="*/ 12 w 114"/>
              <a:gd name="T13" fmla="*/ 0 h 89"/>
              <a:gd name="T14" fmla="*/ 0 w 114"/>
              <a:gd name="T15" fmla="*/ 9 h 89"/>
              <a:gd name="T16" fmla="*/ 0 w 114"/>
              <a:gd name="T17" fmla="*/ 33 h 89"/>
              <a:gd name="T18" fmla="*/ 4 w 114"/>
              <a:gd name="T19" fmla="*/ 56 h 89"/>
              <a:gd name="T20" fmla="*/ 8 w 114"/>
              <a:gd name="T21" fmla="*/ 56 h 89"/>
              <a:gd name="T22" fmla="*/ 9 w 114"/>
              <a:gd name="T23" fmla="*/ 59 h 89"/>
              <a:gd name="T24" fmla="*/ 32 w 114"/>
              <a:gd name="T25" fmla="*/ 83 h 89"/>
              <a:gd name="T26" fmla="*/ 43 w 114"/>
              <a:gd name="T27" fmla="*/ 89 h 89"/>
              <a:gd name="T28" fmla="*/ 81 w 114"/>
              <a:gd name="T29" fmla="*/ 84 h 89"/>
              <a:gd name="T30" fmla="*/ 100 w 114"/>
              <a:gd name="T31" fmla="*/ 75 h 89"/>
              <a:gd name="T32" fmla="*/ 110 w 114"/>
              <a:gd name="T33" fmla="*/ 65 h 89"/>
              <a:gd name="T34" fmla="*/ 114 w 114"/>
              <a:gd name="T35" fmla="*/ 64 h 89"/>
              <a:gd name="T36" fmla="*/ 114 w 114"/>
              <a:gd name="T37" fmla="*/ 50 h 89"/>
              <a:gd name="T38" fmla="*/ 106 w 114"/>
              <a:gd name="T39" fmla="*/ 44 h 89"/>
              <a:gd name="T40" fmla="*/ 84 w 114"/>
              <a:gd name="T41" fmla="*/ 33 h 89"/>
              <a:gd name="T42" fmla="*/ 84 w 114"/>
              <a:gd name="T43" fmla="*/ 33 h 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14" h="89">
                <a:moveTo>
                  <a:pt x="84" y="33"/>
                </a:moveTo>
                <a:lnTo>
                  <a:pt x="78" y="33"/>
                </a:lnTo>
                <a:lnTo>
                  <a:pt x="68" y="22"/>
                </a:lnTo>
                <a:lnTo>
                  <a:pt x="62" y="15"/>
                </a:lnTo>
                <a:lnTo>
                  <a:pt x="57" y="9"/>
                </a:lnTo>
                <a:lnTo>
                  <a:pt x="31" y="2"/>
                </a:lnTo>
                <a:lnTo>
                  <a:pt x="12" y="0"/>
                </a:lnTo>
                <a:lnTo>
                  <a:pt x="0" y="9"/>
                </a:lnTo>
                <a:lnTo>
                  <a:pt x="0" y="33"/>
                </a:lnTo>
                <a:lnTo>
                  <a:pt x="4" y="56"/>
                </a:lnTo>
                <a:lnTo>
                  <a:pt x="8" y="56"/>
                </a:lnTo>
                <a:lnTo>
                  <a:pt x="9" y="59"/>
                </a:lnTo>
                <a:lnTo>
                  <a:pt x="32" y="83"/>
                </a:lnTo>
                <a:lnTo>
                  <a:pt x="43" y="89"/>
                </a:lnTo>
                <a:lnTo>
                  <a:pt x="81" y="84"/>
                </a:lnTo>
                <a:lnTo>
                  <a:pt x="100" y="75"/>
                </a:lnTo>
                <a:lnTo>
                  <a:pt x="110" y="65"/>
                </a:lnTo>
                <a:lnTo>
                  <a:pt x="114" y="64"/>
                </a:lnTo>
                <a:lnTo>
                  <a:pt x="114" y="50"/>
                </a:lnTo>
                <a:lnTo>
                  <a:pt x="106" y="44"/>
                </a:lnTo>
                <a:lnTo>
                  <a:pt x="84" y="33"/>
                </a:lnTo>
                <a:lnTo>
                  <a:pt x="84" y="33"/>
                </a:lnTo>
              </a:path>
            </a:pathLst>
          </a:custGeom>
          <a:solidFill>
            <a:srgbClr val="99FF99"/>
          </a:solidFill>
          <a:ln w="142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PH" dirty="0"/>
          </a:p>
        </p:txBody>
      </p:sp>
      <p:sp>
        <p:nvSpPr>
          <p:cNvPr id="2259" name="Freeform 211"/>
          <p:cNvSpPr>
            <a:spLocks/>
          </p:cNvSpPr>
          <p:nvPr/>
        </p:nvSpPr>
        <p:spPr bwMode="auto">
          <a:xfrm>
            <a:off x="762000" y="5362575"/>
            <a:ext cx="31750" cy="41275"/>
          </a:xfrm>
          <a:custGeom>
            <a:avLst/>
            <a:gdLst>
              <a:gd name="T0" fmla="*/ 64 w 69"/>
              <a:gd name="T1" fmla="*/ 39 h 87"/>
              <a:gd name="T2" fmla="*/ 61 w 69"/>
              <a:gd name="T3" fmla="*/ 33 h 87"/>
              <a:gd name="T4" fmla="*/ 53 w 69"/>
              <a:gd name="T5" fmla="*/ 25 h 87"/>
              <a:gd name="T6" fmla="*/ 48 w 69"/>
              <a:gd name="T7" fmla="*/ 21 h 87"/>
              <a:gd name="T8" fmla="*/ 40 w 69"/>
              <a:gd name="T9" fmla="*/ 17 h 87"/>
              <a:gd name="T10" fmla="*/ 40 w 69"/>
              <a:gd name="T11" fmla="*/ 15 h 87"/>
              <a:gd name="T12" fmla="*/ 21 w 69"/>
              <a:gd name="T13" fmla="*/ 3 h 87"/>
              <a:gd name="T14" fmla="*/ 0 w 69"/>
              <a:gd name="T15" fmla="*/ 0 h 87"/>
              <a:gd name="T16" fmla="*/ 1 w 69"/>
              <a:gd name="T17" fmla="*/ 28 h 87"/>
              <a:gd name="T18" fmla="*/ 16 w 69"/>
              <a:gd name="T19" fmla="*/ 47 h 87"/>
              <a:gd name="T20" fmla="*/ 20 w 69"/>
              <a:gd name="T21" fmla="*/ 77 h 87"/>
              <a:gd name="T22" fmla="*/ 27 w 69"/>
              <a:gd name="T23" fmla="*/ 86 h 87"/>
              <a:gd name="T24" fmla="*/ 45 w 69"/>
              <a:gd name="T25" fmla="*/ 87 h 87"/>
              <a:gd name="T26" fmla="*/ 61 w 69"/>
              <a:gd name="T27" fmla="*/ 80 h 87"/>
              <a:gd name="T28" fmla="*/ 64 w 69"/>
              <a:gd name="T29" fmla="*/ 80 h 87"/>
              <a:gd name="T30" fmla="*/ 65 w 69"/>
              <a:gd name="T31" fmla="*/ 65 h 87"/>
              <a:gd name="T32" fmla="*/ 69 w 69"/>
              <a:gd name="T33" fmla="*/ 61 h 87"/>
              <a:gd name="T34" fmla="*/ 64 w 69"/>
              <a:gd name="T35" fmla="*/ 39 h 87"/>
              <a:gd name="T36" fmla="*/ 64 w 69"/>
              <a:gd name="T37" fmla="*/ 39 h 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69" h="87">
                <a:moveTo>
                  <a:pt x="64" y="39"/>
                </a:moveTo>
                <a:lnTo>
                  <a:pt x="61" y="33"/>
                </a:lnTo>
                <a:lnTo>
                  <a:pt x="53" y="25"/>
                </a:lnTo>
                <a:lnTo>
                  <a:pt x="48" y="21"/>
                </a:lnTo>
                <a:lnTo>
                  <a:pt x="40" y="17"/>
                </a:lnTo>
                <a:lnTo>
                  <a:pt x="40" y="15"/>
                </a:lnTo>
                <a:lnTo>
                  <a:pt x="21" y="3"/>
                </a:lnTo>
                <a:lnTo>
                  <a:pt x="0" y="0"/>
                </a:lnTo>
                <a:lnTo>
                  <a:pt x="1" y="28"/>
                </a:lnTo>
                <a:lnTo>
                  <a:pt x="16" y="47"/>
                </a:lnTo>
                <a:lnTo>
                  <a:pt x="20" y="77"/>
                </a:lnTo>
                <a:lnTo>
                  <a:pt x="27" y="86"/>
                </a:lnTo>
                <a:lnTo>
                  <a:pt x="45" y="87"/>
                </a:lnTo>
                <a:lnTo>
                  <a:pt x="61" y="80"/>
                </a:lnTo>
                <a:lnTo>
                  <a:pt x="64" y="80"/>
                </a:lnTo>
                <a:lnTo>
                  <a:pt x="65" y="65"/>
                </a:lnTo>
                <a:lnTo>
                  <a:pt x="69" y="61"/>
                </a:lnTo>
                <a:lnTo>
                  <a:pt x="64" y="39"/>
                </a:lnTo>
                <a:lnTo>
                  <a:pt x="64" y="39"/>
                </a:lnTo>
                <a:close/>
              </a:path>
            </a:pathLst>
          </a:custGeom>
          <a:solidFill>
            <a:srgbClr val="99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260" name="Freeform 212"/>
          <p:cNvSpPr>
            <a:spLocks/>
          </p:cNvSpPr>
          <p:nvPr/>
        </p:nvSpPr>
        <p:spPr bwMode="auto">
          <a:xfrm>
            <a:off x="762000" y="5362575"/>
            <a:ext cx="31750" cy="41275"/>
          </a:xfrm>
          <a:custGeom>
            <a:avLst/>
            <a:gdLst>
              <a:gd name="T0" fmla="*/ 64 w 69"/>
              <a:gd name="T1" fmla="*/ 39 h 87"/>
              <a:gd name="T2" fmla="*/ 61 w 69"/>
              <a:gd name="T3" fmla="*/ 33 h 87"/>
              <a:gd name="T4" fmla="*/ 53 w 69"/>
              <a:gd name="T5" fmla="*/ 25 h 87"/>
              <a:gd name="T6" fmla="*/ 48 w 69"/>
              <a:gd name="T7" fmla="*/ 21 h 87"/>
              <a:gd name="T8" fmla="*/ 40 w 69"/>
              <a:gd name="T9" fmla="*/ 17 h 87"/>
              <a:gd name="T10" fmla="*/ 40 w 69"/>
              <a:gd name="T11" fmla="*/ 15 h 87"/>
              <a:gd name="T12" fmla="*/ 21 w 69"/>
              <a:gd name="T13" fmla="*/ 3 h 87"/>
              <a:gd name="T14" fmla="*/ 0 w 69"/>
              <a:gd name="T15" fmla="*/ 0 h 87"/>
              <a:gd name="T16" fmla="*/ 1 w 69"/>
              <a:gd name="T17" fmla="*/ 28 h 87"/>
              <a:gd name="T18" fmla="*/ 16 w 69"/>
              <a:gd name="T19" fmla="*/ 47 h 87"/>
              <a:gd name="T20" fmla="*/ 20 w 69"/>
              <a:gd name="T21" fmla="*/ 77 h 87"/>
              <a:gd name="T22" fmla="*/ 27 w 69"/>
              <a:gd name="T23" fmla="*/ 86 h 87"/>
              <a:gd name="T24" fmla="*/ 45 w 69"/>
              <a:gd name="T25" fmla="*/ 87 h 87"/>
              <a:gd name="T26" fmla="*/ 61 w 69"/>
              <a:gd name="T27" fmla="*/ 80 h 87"/>
              <a:gd name="T28" fmla="*/ 64 w 69"/>
              <a:gd name="T29" fmla="*/ 80 h 87"/>
              <a:gd name="T30" fmla="*/ 65 w 69"/>
              <a:gd name="T31" fmla="*/ 65 h 87"/>
              <a:gd name="T32" fmla="*/ 69 w 69"/>
              <a:gd name="T33" fmla="*/ 61 h 87"/>
              <a:gd name="T34" fmla="*/ 64 w 69"/>
              <a:gd name="T35" fmla="*/ 39 h 87"/>
              <a:gd name="T36" fmla="*/ 64 w 69"/>
              <a:gd name="T37" fmla="*/ 39 h 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69" h="87">
                <a:moveTo>
                  <a:pt x="64" y="39"/>
                </a:moveTo>
                <a:lnTo>
                  <a:pt x="61" y="33"/>
                </a:lnTo>
                <a:lnTo>
                  <a:pt x="53" y="25"/>
                </a:lnTo>
                <a:lnTo>
                  <a:pt x="48" y="21"/>
                </a:lnTo>
                <a:lnTo>
                  <a:pt x="40" y="17"/>
                </a:lnTo>
                <a:lnTo>
                  <a:pt x="40" y="15"/>
                </a:lnTo>
                <a:lnTo>
                  <a:pt x="21" y="3"/>
                </a:lnTo>
                <a:lnTo>
                  <a:pt x="0" y="0"/>
                </a:lnTo>
                <a:lnTo>
                  <a:pt x="1" y="28"/>
                </a:lnTo>
                <a:lnTo>
                  <a:pt x="16" y="47"/>
                </a:lnTo>
                <a:lnTo>
                  <a:pt x="20" y="77"/>
                </a:lnTo>
                <a:lnTo>
                  <a:pt x="27" y="86"/>
                </a:lnTo>
                <a:lnTo>
                  <a:pt x="45" y="87"/>
                </a:lnTo>
                <a:lnTo>
                  <a:pt x="61" y="80"/>
                </a:lnTo>
                <a:lnTo>
                  <a:pt x="64" y="80"/>
                </a:lnTo>
                <a:lnTo>
                  <a:pt x="65" y="65"/>
                </a:lnTo>
                <a:lnTo>
                  <a:pt x="69" y="61"/>
                </a:lnTo>
                <a:lnTo>
                  <a:pt x="64" y="39"/>
                </a:lnTo>
                <a:lnTo>
                  <a:pt x="64" y="39"/>
                </a:lnTo>
              </a:path>
            </a:pathLst>
          </a:custGeom>
          <a:solidFill>
            <a:srgbClr val="99FF99"/>
          </a:solidFill>
          <a:ln w="142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PH" dirty="0"/>
          </a:p>
        </p:txBody>
      </p:sp>
      <p:sp>
        <p:nvSpPr>
          <p:cNvPr id="2261" name="Freeform 213"/>
          <p:cNvSpPr>
            <a:spLocks/>
          </p:cNvSpPr>
          <p:nvPr/>
        </p:nvSpPr>
        <p:spPr bwMode="auto">
          <a:xfrm>
            <a:off x="779463" y="5410200"/>
            <a:ext cx="14287" cy="17463"/>
          </a:xfrm>
          <a:custGeom>
            <a:avLst/>
            <a:gdLst>
              <a:gd name="T0" fmla="*/ 16 w 32"/>
              <a:gd name="T1" fmla="*/ 0 h 35"/>
              <a:gd name="T2" fmla="*/ 28 w 32"/>
              <a:gd name="T3" fmla="*/ 6 h 35"/>
              <a:gd name="T4" fmla="*/ 32 w 32"/>
              <a:gd name="T5" fmla="*/ 18 h 35"/>
              <a:gd name="T6" fmla="*/ 28 w 32"/>
              <a:gd name="T7" fmla="*/ 31 h 35"/>
              <a:gd name="T8" fmla="*/ 16 w 32"/>
              <a:gd name="T9" fmla="*/ 35 h 35"/>
              <a:gd name="T10" fmla="*/ 6 w 32"/>
              <a:gd name="T11" fmla="*/ 31 h 35"/>
              <a:gd name="T12" fmla="*/ 0 w 32"/>
              <a:gd name="T13" fmla="*/ 18 h 35"/>
              <a:gd name="T14" fmla="*/ 6 w 32"/>
              <a:gd name="T15" fmla="*/ 6 h 35"/>
              <a:gd name="T16" fmla="*/ 16 w 32"/>
              <a:gd name="T17" fmla="*/ 0 h 35"/>
              <a:gd name="T18" fmla="*/ 16 w 32"/>
              <a:gd name="T19" fmla="*/ 0 h 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32" h="35">
                <a:moveTo>
                  <a:pt x="16" y="0"/>
                </a:moveTo>
                <a:lnTo>
                  <a:pt x="28" y="6"/>
                </a:lnTo>
                <a:lnTo>
                  <a:pt x="32" y="18"/>
                </a:lnTo>
                <a:lnTo>
                  <a:pt x="28" y="31"/>
                </a:lnTo>
                <a:lnTo>
                  <a:pt x="16" y="35"/>
                </a:lnTo>
                <a:lnTo>
                  <a:pt x="6" y="31"/>
                </a:lnTo>
                <a:lnTo>
                  <a:pt x="0" y="18"/>
                </a:lnTo>
                <a:lnTo>
                  <a:pt x="6" y="6"/>
                </a:lnTo>
                <a:lnTo>
                  <a:pt x="16" y="0"/>
                </a:lnTo>
                <a:lnTo>
                  <a:pt x="16" y="0"/>
                </a:lnTo>
                <a:close/>
              </a:path>
            </a:pathLst>
          </a:custGeom>
          <a:solidFill>
            <a:srgbClr val="99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262" name="Freeform 214"/>
          <p:cNvSpPr>
            <a:spLocks/>
          </p:cNvSpPr>
          <p:nvPr/>
        </p:nvSpPr>
        <p:spPr bwMode="auto">
          <a:xfrm>
            <a:off x="779463" y="5410200"/>
            <a:ext cx="14287" cy="17463"/>
          </a:xfrm>
          <a:custGeom>
            <a:avLst/>
            <a:gdLst>
              <a:gd name="T0" fmla="*/ 16 w 32"/>
              <a:gd name="T1" fmla="*/ 0 h 35"/>
              <a:gd name="T2" fmla="*/ 28 w 32"/>
              <a:gd name="T3" fmla="*/ 6 h 35"/>
              <a:gd name="T4" fmla="*/ 32 w 32"/>
              <a:gd name="T5" fmla="*/ 18 h 35"/>
              <a:gd name="T6" fmla="*/ 28 w 32"/>
              <a:gd name="T7" fmla="*/ 31 h 35"/>
              <a:gd name="T8" fmla="*/ 16 w 32"/>
              <a:gd name="T9" fmla="*/ 35 h 35"/>
              <a:gd name="T10" fmla="*/ 6 w 32"/>
              <a:gd name="T11" fmla="*/ 31 h 35"/>
              <a:gd name="T12" fmla="*/ 0 w 32"/>
              <a:gd name="T13" fmla="*/ 18 h 35"/>
              <a:gd name="T14" fmla="*/ 6 w 32"/>
              <a:gd name="T15" fmla="*/ 6 h 35"/>
              <a:gd name="T16" fmla="*/ 16 w 32"/>
              <a:gd name="T17" fmla="*/ 0 h 35"/>
              <a:gd name="T18" fmla="*/ 16 w 32"/>
              <a:gd name="T19" fmla="*/ 0 h 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32" h="35">
                <a:moveTo>
                  <a:pt x="16" y="0"/>
                </a:moveTo>
                <a:lnTo>
                  <a:pt x="28" y="6"/>
                </a:lnTo>
                <a:lnTo>
                  <a:pt x="32" y="18"/>
                </a:lnTo>
                <a:lnTo>
                  <a:pt x="28" y="31"/>
                </a:lnTo>
                <a:lnTo>
                  <a:pt x="16" y="35"/>
                </a:lnTo>
                <a:lnTo>
                  <a:pt x="6" y="31"/>
                </a:lnTo>
                <a:lnTo>
                  <a:pt x="0" y="18"/>
                </a:lnTo>
                <a:lnTo>
                  <a:pt x="6" y="6"/>
                </a:lnTo>
                <a:lnTo>
                  <a:pt x="16" y="0"/>
                </a:lnTo>
                <a:lnTo>
                  <a:pt x="16" y="0"/>
                </a:lnTo>
              </a:path>
            </a:pathLst>
          </a:custGeom>
          <a:solidFill>
            <a:srgbClr val="99FF99"/>
          </a:solidFill>
          <a:ln w="142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PH" dirty="0"/>
          </a:p>
        </p:txBody>
      </p:sp>
      <p:sp>
        <p:nvSpPr>
          <p:cNvPr id="2263" name="Freeform 215"/>
          <p:cNvSpPr>
            <a:spLocks/>
          </p:cNvSpPr>
          <p:nvPr/>
        </p:nvSpPr>
        <p:spPr bwMode="auto">
          <a:xfrm>
            <a:off x="814388" y="5364163"/>
            <a:ext cx="61912" cy="271462"/>
          </a:xfrm>
          <a:custGeom>
            <a:avLst/>
            <a:gdLst>
              <a:gd name="T0" fmla="*/ 109 w 128"/>
              <a:gd name="T1" fmla="*/ 130 h 564"/>
              <a:gd name="T2" fmla="*/ 96 w 128"/>
              <a:gd name="T3" fmla="*/ 119 h 564"/>
              <a:gd name="T4" fmla="*/ 89 w 128"/>
              <a:gd name="T5" fmla="*/ 112 h 564"/>
              <a:gd name="T6" fmla="*/ 77 w 128"/>
              <a:gd name="T7" fmla="*/ 91 h 564"/>
              <a:gd name="T8" fmla="*/ 57 w 128"/>
              <a:gd name="T9" fmla="*/ 62 h 564"/>
              <a:gd name="T10" fmla="*/ 51 w 128"/>
              <a:gd name="T11" fmla="*/ 34 h 564"/>
              <a:gd name="T12" fmla="*/ 45 w 128"/>
              <a:gd name="T13" fmla="*/ 6 h 564"/>
              <a:gd name="T14" fmla="*/ 39 w 128"/>
              <a:gd name="T15" fmla="*/ 0 h 564"/>
              <a:gd name="T16" fmla="*/ 19 w 128"/>
              <a:gd name="T17" fmla="*/ 0 h 564"/>
              <a:gd name="T18" fmla="*/ 10 w 128"/>
              <a:gd name="T19" fmla="*/ 21 h 564"/>
              <a:gd name="T20" fmla="*/ 0 w 128"/>
              <a:gd name="T21" fmla="*/ 40 h 564"/>
              <a:gd name="T22" fmla="*/ 0 w 128"/>
              <a:gd name="T23" fmla="*/ 71 h 564"/>
              <a:gd name="T24" fmla="*/ 3 w 128"/>
              <a:gd name="T25" fmla="*/ 103 h 564"/>
              <a:gd name="T26" fmla="*/ 16 w 128"/>
              <a:gd name="T27" fmla="*/ 130 h 564"/>
              <a:gd name="T28" fmla="*/ 24 w 128"/>
              <a:gd name="T29" fmla="*/ 141 h 564"/>
              <a:gd name="T30" fmla="*/ 26 w 128"/>
              <a:gd name="T31" fmla="*/ 158 h 564"/>
              <a:gd name="T32" fmla="*/ 31 w 128"/>
              <a:gd name="T33" fmla="*/ 309 h 564"/>
              <a:gd name="T34" fmla="*/ 27 w 128"/>
              <a:gd name="T35" fmla="*/ 385 h 564"/>
              <a:gd name="T36" fmla="*/ 16 w 128"/>
              <a:gd name="T37" fmla="*/ 457 h 564"/>
              <a:gd name="T38" fmla="*/ 16 w 128"/>
              <a:gd name="T39" fmla="*/ 535 h 564"/>
              <a:gd name="T40" fmla="*/ 19 w 128"/>
              <a:gd name="T41" fmla="*/ 551 h 564"/>
              <a:gd name="T42" fmla="*/ 27 w 128"/>
              <a:gd name="T43" fmla="*/ 560 h 564"/>
              <a:gd name="T44" fmla="*/ 39 w 128"/>
              <a:gd name="T45" fmla="*/ 564 h 564"/>
              <a:gd name="T46" fmla="*/ 53 w 128"/>
              <a:gd name="T47" fmla="*/ 564 h 564"/>
              <a:gd name="T48" fmla="*/ 77 w 128"/>
              <a:gd name="T49" fmla="*/ 528 h 564"/>
              <a:gd name="T50" fmla="*/ 91 w 128"/>
              <a:gd name="T51" fmla="*/ 481 h 564"/>
              <a:gd name="T52" fmla="*/ 101 w 128"/>
              <a:gd name="T53" fmla="*/ 456 h 564"/>
              <a:gd name="T54" fmla="*/ 105 w 128"/>
              <a:gd name="T55" fmla="*/ 428 h 564"/>
              <a:gd name="T56" fmla="*/ 122 w 128"/>
              <a:gd name="T57" fmla="*/ 318 h 564"/>
              <a:gd name="T58" fmla="*/ 128 w 128"/>
              <a:gd name="T59" fmla="*/ 252 h 564"/>
              <a:gd name="T60" fmla="*/ 121 w 128"/>
              <a:gd name="T61" fmla="*/ 183 h 564"/>
              <a:gd name="T62" fmla="*/ 110 w 128"/>
              <a:gd name="T63" fmla="*/ 158 h 564"/>
              <a:gd name="T64" fmla="*/ 109 w 128"/>
              <a:gd name="T65" fmla="*/ 130 h 564"/>
              <a:gd name="T66" fmla="*/ 109 w 128"/>
              <a:gd name="T67" fmla="*/ 130 h 5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28" h="564">
                <a:moveTo>
                  <a:pt x="109" y="130"/>
                </a:moveTo>
                <a:lnTo>
                  <a:pt x="96" y="119"/>
                </a:lnTo>
                <a:lnTo>
                  <a:pt x="89" y="112"/>
                </a:lnTo>
                <a:lnTo>
                  <a:pt x="77" y="91"/>
                </a:lnTo>
                <a:lnTo>
                  <a:pt x="57" y="62"/>
                </a:lnTo>
                <a:lnTo>
                  <a:pt x="51" y="34"/>
                </a:lnTo>
                <a:lnTo>
                  <a:pt x="45" y="6"/>
                </a:lnTo>
                <a:lnTo>
                  <a:pt x="39" y="0"/>
                </a:lnTo>
                <a:lnTo>
                  <a:pt x="19" y="0"/>
                </a:lnTo>
                <a:lnTo>
                  <a:pt x="10" y="21"/>
                </a:lnTo>
                <a:lnTo>
                  <a:pt x="0" y="40"/>
                </a:lnTo>
                <a:lnTo>
                  <a:pt x="0" y="71"/>
                </a:lnTo>
                <a:lnTo>
                  <a:pt x="3" y="103"/>
                </a:lnTo>
                <a:lnTo>
                  <a:pt x="16" y="130"/>
                </a:lnTo>
                <a:lnTo>
                  <a:pt x="24" y="141"/>
                </a:lnTo>
                <a:lnTo>
                  <a:pt x="26" y="158"/>
                </a:lnTo>
                <a:lnTo>
                  <a:pt x="31" y="309"/>
                </a:lnTo>
                <a:lnTo>
                  <a:pt x="27" y="385"/>
                </a:lnTo>
                <a:lnTo>
                  <a:pt x="16" y="457"/>
                </a:lnTo>
                <a:lnTo>
                  <a:pt x="16" y="535"/>
                </a:lnTo>
                <a:lnTo>
                  <a:pt x="19" y="551"/>
                </a:lnTo>
                <a:lnTo>
                  <a:pt x="27" y="560"/>
                </a:lnTo>
                <a:lnTo>
                  <a:pt x="39" y="564"/>
                </a:lnTo>
                <a:lnTo>
                  <a:pt x="53" y="564"/>
                </a:lnTo>
                <a:lnTo>
                  <a:pt x="77" y="528"/>
                </a:lnTo>
                <a:lnTo>
                  <a:pt x="91" y="481"/>
                </a:lnTo>
                <a:lnTo>
                  <a:pt x="101" y="456"/>
                </a:lnTo>
                <a:lnTo>
                  <a:pt x="105" y="428"/>
                </a:lnTo>
                <a:lnTo>
                  <a:pt x="122" y="318"/>
                </a:lnTo>
                <a:lnTo>
                  <a:pt x="128" y="252"/>
                </a:lnTo>
                <a:lnTo>
                  <a:pt x="121" y="183"/>
                </a:lnTo>
                <a:lnTo>
                  <a:pt x="110" y="158"/>
                </a:lnTo>
                <a:lnTo>
                  <a:pt x="109" y="130"/>
                </a:lnTo>
                <a:lnTo>
                  <a:pt x="109" y="130"/>
                </a:lnTo>
                <a:close/>
              </a:path>
            </a:pathLst>
          </a:custGeom>
          <a:solidFill>
            <a:srgbClr val="99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264" name="Freeform 216"/>
          <p:cNvSpPr>
            <a:spLocks/>
          </p:cNvSpPr>
          <p:nvPr/>
        </p:nvSpPr>
        <p:spPr bwMode="auto">
          <a:xfrm>
            <a:off x="814388" y="5364163"/>
            <a:ext cx="61912" cy="271462"/>
          </a:xfrm>
          <a:custGeom>
            <a:avLst/>
            <a:gdLst>
              <a:gd name="T0" fmla="*/ 109 w 128"/>
              <a:gd name="T1" fmla="*/ 130 h 564"/>
              <a:gd name="T2" fmla="*/ 96 w 128"/>
              <a:gd name="T3" fmla="*/ 119 h 564"/>
              <a:gd name="T4" fmla="*/ 89 w 128"/>
              <a:gd name="T5" fmla="*/ 112 h 564"/>
              <a:gd name="T6" fmla="*/ 77 w 128"/>
              <a:gd name="T7" fmla="*/ 91 h 564"/>
              <a:gd name="T8" fmla="*/ 57 w 128"/>
              <a:gd name="T9" fmla="*/ 62 h 564"/>
              <a:gd name="T10" fmla="*/ 51 w 128"/>
              <a:gd name="T11" fmla="*/ 34 h 564"/>
              <a:gd name="T12" fmla="*/ 45 w 128"/>
              <a:gd name="T13" fmla="*/ 6 h 564"/>
              <a:gd name="T14" fmla="*/ 39 w 128"/>
              <a:gd name="T15" fmla="*/ 0 h 564"/>
              <a:gd name="T16" fmla="*/ 19 w 128"/>
              <a:gd name="T17" fmla="*/ 0 h 564"/>
              <a:gd name="T18" fmla="*/ 10 w 128"/>
              <a:gd name="T19" fmla="*/ 21 h 564"/>
              <a:gd name="T20" fmla="*/ 0 w 128"/>
              <a:gd name="T21" fmla="*/ 40 h 564"/>
              <a:gd name="T22" fmla="*/ 0 w 128"/>
              <a:gd name="T23" fmla="*/ 71 h 564"/>
              <a:gd name="T24" fmla="*/ 3 w 128"/>
              <a:gd name="T25" fmla="*/ 103 h 564"/>
              <a:gd name="T26" fmla="*/ 16 w 128"/>
              <a:gd name="T27" fmla="*/ 130 h 564"/>
              <a:gd name="T28" fmla="*/ 24 w 128"/>
              <a:gd name="T29" fmla="*/ 141 h 564"/>
              <a:gd name="T30" fmla="*/ 26 w 128"/>
              <a:gd name="T31" fmla="*/ 158 h 564"/>
              <a:gd name="T32" fmla="*/ 31 w 128"/>
              <a:gd name="T33" fmla="*/ 309 h 564"/>
              <a:gd name="T34" fmla="*/ 27 w 128"/>
              <a:gd name="T35" fmla="*/ 385 h 564"/>
              <a:gd name="T36" fmla="*/ 16 w 128"/>
              <a:gd name="T37" fmla="*/ 457 h 564"/>
              <a:gd name="T38" fmla="*/ 16 w 128"/>
              <a:gd name="T39" fmla="*/ 535 h 564"/>
              <a:gd name="T40" fmla="*/ 19 w 128"/>
              <a:gd name="T41" fmla="*/ 551 h 564"/>
              <a:gd name="T42" fmla="*/ 27 w 128"/>
              <a:gd name="T43" fmla="*/ 560 h 564"/>
              <a:gd name="T44" fmla="*/ 39 w 128"/>
              <a:gd name="T45" fmla="*/ 564 h 564"/>
              <a:gd name="T46" fmla="*/ 53 w 128"/>
              <a:gd name="T47" fmla="*/ 564 h 564"/>
              <a:gd name="T48" fmla="*/ 77 w 128"/>
              <a:gd name="T49" fmla="*/ 528 h 564"/>
              <a:gd name="T50" fmla="*/ 91 w 128"/>
              <a:gd name="T51" fmla="*/ 481 h 564"/>
              <a:gd name="T52" fmla="*/ 101 w 128"/>
              <a:gd name="T53" fmla="*/ 456 h 564"/>
              <a:gd name="T54" fmla="*/ 105 w 128"/>
              <a:gd name="T55" fmla="*/ 428 h 564"/>
              <a:gd name="T56" fmla="*/ 122 w 128"/>
              <a:gd name="T57" fmla="*/ 318 h 564"/>
              <a:gd name="T58" fmla="*/ 128 w 128"/>
              <a:gd name="T59" fmla="*/ 252 h 564"/>
              <a:gd name="T60" fmla="*/ 121 w 128"/>
              <a:gd name="T61" fmla="*/ 183 h 564"/>
              <a:gd name="T62" fmla="*/ 110 w 128"/>
              <a:gd name="T63" fmla="*/ 158 h 564"/>
              <a:gd name="T64" fmla="*/ 109 w 128"/>
              <a:gd name="T65" fmla="*/ 130 h 564"/>
              <a:gd name="T66" fmla="*/ 109 w 128"/>
              <a:gd name="T67" fmla="*/ 130 h 5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28" h="564">
                <a:moveTo>
                  <a:pt x="109" y="130"/>
                </a:moveTo>
                <a:lnTo>
                  <a:pt x="96" y="119"/>
                </a:lnTo>
                <a:lnTo>
                  <a:pt x="89" y="112"/>
                </a:lnTo>
                <a:lnTo>
                  <a:pt x="77" y="91"/>
                </a:lnTo>
                <a:lnTo>
                  <a:pt x="57" y="62"/>
                </a:lnTo>
                <a:lnTo>
                  <a:pt x="51" y="34"/>
                </a:lnTo>
                <a:lnTo>
                  <a:pt x="45" y="6"/>
                </a:lnTo>
                <a:lnTo>
                  <a:pt x="39" y="0"/>
                </a:lnTo>
                <a:lnTo>
                  <a:pt x="19" y="0"/>
                </a:lnTo>
                <a:lnTo>
                  <a:pt x="10" y="21"/>
                </a:lnTo>
                <a:lnTo>
                  <a:pt x="0" y="40"/>
                </a:lnTo>
                <a:lnTo>
                  <a:pt x="0" y="71"/>
                </a:lnTo>
                <a:lnTo>
                  <a:pt x="3" y="103"/>
                </a:lnTo>
                <a:lnTo>
                  <a:pt x="16" y="130"/>
                </a:lnTo>
                <a:lnTo>
                  <a:pt x="24" y="141"/>
                </a:lnTo>
                <a:lnTo>
                  <a:pt x="26" y="158"/>
                </a:lnTo>
                <a:lnTo>
                  <a:pt x="31" y="309"/>
                </a:lnTo>
                <a:lnTo>
                  <a:pt x="27" y="385"/>
                </a:lnTo>
                <a:lnTo>
                  <a:pt x="16" y="457"/>
                </a:lnTo>
                <a:lnTo>
                  <a:pt x="16" y="535"/>
                </a:lnTo>
                <a:lnTo>
                  <a:pt x="19" y="551"/>
                </a:lnTo>
                <a:lnTo>
                  <a:pt x="27" y="560"/>
                </a:lnTo>
                <a:lnTo>
                  <a:pt x="39" y="564"/>
                </a:lnTo>
                <a:lnTo>
                  <a:pt x="53" y="564"/>
                </a:lnTo>
                <a:lnTo>
                  <a:pt x="77" y="528"/>
                </a:lnTo>
                <a:lnTo>
                  <a:pt x="91" y="481"/>
                </a:lnTo>
                <a:lnTo>
                  <a:pt x="101" y="456"/>
                </a:lnTo>
                <a:lnTo>
                  <a:pt x="105" y="428"/>
                </a:lnTo>
                <a:lnTo>
                  <a:pt x="122" y="318"/>
                </a:lnTo>
                <a:lnTo>
                  <a:pt x="128" y="252"/>
                </a:lnTo>
                <a:lnTo>
                  <a:pt x="121" y="183"/>
                </a:lnTo>
                <a:lnTo>
                  <a:pt x="110" y="158"/>
                </a:lnTo>
                <a:lnTo>
                  <a:pt x="109" y="130"/>
                </a:lnTo>
                <a:lnTo>
                  <a:pt x="109" y="130"/>
                </a:lnTo>
              </a:path>
            </a:pathLst>
          </a:custGeom>
          <a:solidFill>
            <a:srgbClr val="99FF66"/>
          </a:solidFill>
          <a:ln w="142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PH" dirty="0"/>
          </a:p>
        </p:txBody>
      </p:sp>
      <p:sp>
        <p:nvSpPr>
          <p:cNvPr id="2265" name="Freeform 217"/>
          <p:cNvSpPr>
            <a:spLocks/>
          </p:cNvSpPr>
          <p:nvPr/>
        </p:nvSpPr>
        <p:spPr bwMode="auto">
          <a:xfrm>
            <a:off x="765175" y="5500688"/>
            <a:ext cx="33338" cy="125412"/>
          </a:xfrm>
          <a:custGeom>
            <a:avLst/>
            <a:gdLst>
              <a:gd name="T0" fmla="*/ 66 w 72"/>
              <a:gd name="T1" fmla="*/ 64 h 259"/>
              <a:gd name="T2" fmla="*/ 66 w 72"/>
              <a:gd name="T3" fmla="*/ 12 h 259"/>
              <a:gd name="T4" fmla="*/ 43 w 72"/>
              <a:gd name="T5" fmla="*/ 2 h 259"/>
              <a:gd name="T6" fmla="*/ 32 w 72"/>
              <a:gd name="T7" fmla="*/ 0 h 259"/>
              <a:gd name="T8" fmla="*/ 24 w 72"/>
              <a:gd name="T9" fmla="*/ 12 h 259"/>
              <a:gd name="T10" fmla="*/ 12 w 72"/>
              <a:gd name="T11" fmla="*/ 40 h 259"/>
              <a:gd name="T12" fmla="*/ 3 w 72"/>
              <a:gd name="T13" fmla="*/ 55 h 259"/>
              <a:gd name="T14" fmla="*/ 0 w 72"/>
              <a:gd name="T15" fmla="*/ 174 h 259"/>
              <a:gd name="T16" fmla="*/ 0 w 72"/>
              <a:gd name="T17" fmla="*/ 212 h 259"/>
              <a:gd name="T18" fmla="*/ 3 w 72"/>
              <a:gd name="T19" fmla="*/ 244 h 259"/>
              <a:gd name="T20" fmla="*/ 3 w 72"/>
              <a:gd name="T21" fmla="*/ 249 h 259"/>
              <a:gd name="T22" fmla="*/ 13 w 72"/>
              <a:gd name="T23" fmla="*/ 259 h 259"/>
              <a:gd name="T24" fmla="*/ 29 w 72"/>
              <a:gd name="T25" fmla="*/ 256 h 259"/>
              <a:gd name="T26" fmla="*/ 43 w 72"/>
              <a:gd name="T27" fmla="*/ 243 h 259"/>
              <a:gd name="T28" fmla="*/ 49 w 72"/>
              <a:gd name="T29" fmla="*/ 227 h 259"/>
              <a:gd name="T30" fmla="*/ 58 w 72"/>
              <a:gd name="T31" fmla="*/ 206 h 259"/>
              <a:gd name="T32" fmla="*/ 64 w 72"/>
              <a:gd name="T33" fmla="*/ 156 h 259"/>
              <a:gd name="T34" fmla="*/ 72 w 72"/>
              <a:gd name="T35" fmla="*/ 108 h 259"/>
              <a:gd name="T36" fmla="*/ 72 w 72"/>
              <a:gd name="T37" fmla="*/ 97 h 259"/>
              <a:gd name="T38" fmla="*/ 66 w 72"/>
              <a:gd name="T39" fmla="*/ 64 h 259"/>
              <a:gd name="T40" fmla="*/ 66 w 72"/>
              <a:gd name="T41" fmla="*/ 64 h 2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72" h="259">
                <a:moveTo>
                  <a:pt x="66" y="64"/>
                </a:moveTo>
                <a:lnTo>
                  <a:pt x="66" y="12"/>
                </a:lnTo>
                <a:lnTo>
                  <a:pt x="43" y="2"/>
                </a:lnTo>
                <a:lnTo>
                  <a:pt x="32" y="0"/>
                </a:lnTo>
                <a:lnTo>
                  <a:pt x="24" y="12"/>
                </a:lnTo>
                <a:lnTo>
                  <a:pt x="12" y="40"/>
                </a:lnTo>
                <a:lnTo>
                  <a:pt x="3" y="55"/>
                </a:lnTo>
                <a:lnTo>
                  <a:pt x="0" y="174"/>
                </a:lnTo>
                <a:lnTo>
                  <a:pt x="0" y="212"/>
                </a:lnTo>
                <a:lnTo>
                  <a:pt x="3" y="244"/>
                </a:lnTo>
                <a:lnTo>
                  <a:pt x="3" y="249"/>
                </a:lnTo>
                <a:lnTo>
                  <a:pt x="13" y="259"/>
                </a:lnTo>
                <a:lnTo>
                  <a:pt x="29" y="256"/>
                </a:lnTo>
                <a:lnTo>
                  <a:pt x="43" y="243"/>
                </a:lnTo>
                <a:lnTo>
                  <a:pt x="49" y="227"/>
                </a:lnTo>
                <a:lnTo>
                  <a:pt x="58" y="206"/>
                </a:lnTo>
                <a:lnTo>
                  <a:pt x="64" y="156"/>
                </a:lnTo>
                <a:lnTo>
                  <a:pt x="72" y="108"/>
                </a:lnTo>
                <a:lnTo>
                  <a:pt x="72" y="97"/>
                </a:lnTo>
                <a:lnTo>
                  <a:pt x="66" y="64"/>
                </a:lnTo>
                <a:lnTo>
                  <a:pt x="66" y="64"/>
                </a:lnTo>
                <a:close/>
              </a:path>
            </a:pathLst>
          </a:custGeom>
          <a:solidFill>
            <a:srgbClr val="99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266" name="Freeform 218"/>
          <p:cNvSpPr>
            <a:spLocks/>
          </p:cNvSpPr>
          <p:nvPr/>
        </p:nvSpPr>
        <p:spPr bwMode="auto">
          <a:xfrm>
            <a:off x="765175" y="5500688"/>
            <a:ext cx="33338" cy="125412"/>
          </a:xfrm>
          <a:custGeom>
            <a:avLst/>
            <a:gdLst>
              <a:gd name="T0" fmla="*/ 66 w 72"/>
              <a:gd name="T1" fmla="*/ 64 h 259"/>
              <a:gd name="T2" fmla="*/ 66 w 72"/>
              <a:gd name="T3" fmla="*/ 12 h 259"/>
              <a:gd name="T4" fmla="*/ 43 w 72"/>
              <a:gd name="T5" fmla="*/ 2 h 259"/>
              <a:gd name="T6" fmla="*/ 32 w 72"/>
              <a:gd name="T7" fmla="*/ 0 h 259"/>
              <a:gd name="T8" fmla="*/ 24 w 72"/>
              <a:gd name="T9" fmla="*/ 12 h 259"/>
              <a:gd name="T10" fmla="*/ 12 w 72"/>
              <a:gd name="T11" fmla="*/ 40 h 259"/>
              <a:gd name="T12" fmla="*/ 3 w 72"/>
              <a:gd name="T13" fmla="*/ 55 h 259"/>
              <a:gd name="T14" fmla="*/ 0 w 72"/>
              <a:gd name="T15" fmla="*/ 174 h 259"/>
              <a:gd name="T16" fmla="*/ 0 w 72"/>
              <a:gd name="T17" fmla="*/ 212 h 259"/>
              <a:gd name="T18" fmla="*/ 3 w 72"/>
              <a:gd name="T19" fmla="*/ 244 h 259"/>
              <a:gd name="T20" fmla="*/ 3 w 72"/>
              <a:gd name="T21" fmla="*/ 249 h 259"/>
              <a:gd name="T22" fmla="*/ 13 w 72"/>
              <a:gd name="T23" fmla="*/ 259 h 259"/>
              <a:gd name="T24" fmla="*/ 29 w 72"/>
              <a:gd name="T25" fmla="*/ 256 h 259"/>
              <a:gd name="T26" fmla="*/ 43 w 72"/>
              <a:gd name="T27" fmla="*/ 243 h 259"/>
              <a:gd name="T28" fmla="*/ 49 w 72"/>
              <a:gd name="T29" fmla="*/ 227 h 259"/>
              <a:gd name="T30" fmla="*/ 58 w 72"/>
              <a:gd name="T31" fmla="*/ 206 h 259"/>
              <a:gd name="T32" fmla="*/ 64 w 72"/>
              <a:gd name="T33" fmla="*/ 156 h 259"/>
              <a:gd name="T34" fmla="*/ 72 w 72"/>
              <a:gd name="T35" fmla="*/ 108 h 259"/>
              <a:gd name="T36" fmla="*/ 72 w 72"/>
              <a:gd name="T37" fmla="*/ 97 h 259"/>
              <a:gd name="T38" fmla="*/ 66 w 72"/>
              <a:gd name="T39" fmla="*/ 64 h 259"/>
              <a:gd name="T40" fmla="*/ 66 w 72"/>
              <a:gd name="T41" fmla="*/ 64 h 2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72" h="259">
                <a:moveTo>
                  <a:pt x="66" y="64"/>
                </a:moveTo>
                <a:lnTo>
                  <a:pt x="66" y="12"/>
                </a:lnTo>
                <a:lnTo>
                  <a:pt x="43" y="2"/>
                </a:lnTo>
                <a:lnTo>
                  <a:pt x="32" y="0"/>
                </a:lnTo>
                <a:lnTo>
                  <a:pt x="24" y="12"/>
                </a:lnTo>
                <a:lnTo>
                  <a:pt x="12" y="40"/>
                </a:lnTo>
                <a:lnTo>
                  <a:pt x="3" y="55"/>
                </a:lnTo>
                <a:lnTo>
                  <a:pt x="0" y="174"/>
                </a:lnTo>
                <a:lnTo>
                  <a:pt x="0" y="212"/>
                </a:lnTo>
                <a:lnTo>
                  <a:pt x="3" y="244"/>
                </a:lnTo>
                <a:lnTo>
                  <a:pt x="3" y="249"/>
                </a:lnTo>
                <a:lnTo>
                  <a:pt x="13" y="259"/>
                </a:lnTo>
                <a:lnTo>
                  <a:pt x="29" y="256"/>
                </a:lnTo>
                <a:lnTo>
                  <a:pt x="43" y="243"/>
                </a:lnTo>
                <a:lnTo>
                  <a:pt x="49" y="227"/>
                </a:lnTo>
                <a:lnTo>
                  <a:pt x="58" y="206"/>
                </a:lnTo>
                <a:lnTo>
                  <a:pt x="64" y="156"/>
                </a:lnTo>
                <a:lnTo>
                  <a:pt x="72" y="108"/>
                </a:lnTo>
                <a:lnTo>
                  <a:pt x="72" y="97"/>
                </a:lnTo>
                <a:lnTo>
                  <a:pt x="66" y="64"/>
                </a:lnTo>
                <a:lnTo>
                  <a:pt x="66" y="64"/>
                </a:lnTo>
              </a:path>
            </a:pathLst>
          </a:custGeom>
          <a:solidFill>
            <a:srgbClr val="99FF66"/>
          </a:solidFill>
          <a:ln w="142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PH" dirty="0"/>
          </a:p>
        </p:txBody>
      </p:sp>
      <p:sp>
        <p:nvSpPr>
          <p:cNvPr id="2267" name="Freeform 219"/>
          <p:cNvSpPr>
            <a:spLocks/>
          </p:cNvSpPr>
          <p:nvPr/>
        </p:nvSpPr>
        <p:spPr bwMode="auto">
          <a:xfrm>
            <a:off x="2308225" y="4287838"/>
            <a:ext cx="14288" cy="31750"/>
          </a:xfrm>
          <a:custGeom>
            <a:avLst/>
            <a:gdLst>
              <a:gd name="T0" fmla="*/ 0 w 32"/>
              <a:gd name="T1" fmla="*/ 62 h 62"/>
              <a:gd name="T2" fmla="*/ 0 w 32"/>
              <a:gd name="T3" fmla="*/ 0 h 62"/>
              <a:gd name="T4" fmla="*/ 7 w 32"/>
              <a:gd name="T5" fmla="*/ 0 h 62"/>
              <a:gd name="T6" fmla="*/ 7 w 32"/>
              <a:gd name="T7" fmla="*/ 56 h 62"/>
              <a:gd name="T8" fmla="*/ 32 w 32"/>
              <a:gd name="T9" fmla="*/ 56 h 62"/>
              <a:gd name="T10" fmla="*/ 32 w 32"/>
              <a:gd name="T11" fmla="*/ 62 h 62"/>
              <a:gd name="T12" fmla="*/ 0 w 32"/>
              <a:gd name="T13" fmla="*/ 62 h 62"/>
              <a:gd name="T14" fmla="*/ 0 w 32"/>
              <a:gd name="T15" fmla="*/ 62 h 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2" h="62">
                <a:moveTo>
                  <a:pt x="0" y="62"/>
                </a:moveTo>
                <a:lnTo>
                  <a:pt x="0" y="0"/>
                </a:lnTo>
                <a:lnTo>
                  <a:pt x="7" y="0"/>
                </a:lnTo>
                <a:lnTo>
                  <a:pt x="7" y="56"/>
                </a:lnTo>
                <a:lnTo>
                  <a:pt x="32" y="56"/>
                </a:lnTo>
                <a:lnTo>
                  <a:pt x="32" y="62"/>
                </a:lnTo>
                <a:lnTo>
                  <a:pt x="0" y="62"/>
                </a:lnTo>
                <a:lnTo>
                  <a:pt x="0" y="62"/>
                </a:lnTo>
                <a:close/>
              </a:path>
            </a:pathLst>
          </a:custGeom>
          <a:solidFill>
            <a:srgbClr val="99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268" name="Freeform 220"/>
          <p:cNvSpPr>
            <a:spLocks/>
          </p:cNvSpPr>
          <p:nvPr/>
        </p:nvSpPr>
        <p:spPr bwMode="auto">
          <a:xfrm>
            <a:off x="2141538" y="4227513"/>
            <a:ext cx="19050" cy="22225"/>
          </a:xfrm>
          <a:custGeom>
            <a:avLst/>
            <a:gdLst>
              <a:gd name="T0" fmla="*/ 0 w 36"/>
              <a:gd name="T1" fmla="*/ 0 h 43"/>
              <a:gd name="T2" fmla="*/ 36 w 36"/>
              <a:gd name="T3" fmla="*/ 0 h 43"/>
              <a:gd name="T4" fmla="*/ 36 w 36"/>
              <a:gd name="T5" fmla="*/ 43 h 43"/>
              <a:gd name="T6" fmla="*/ 0 w 36"/>
              <a:gd name="T7" fmla="*/ 43 h 43"/>
              <a:gd name="T8" fmla="*/ 0 w 36"/>
              <a:gd name="T9" fmla="*/ 0 h 43"/>
              <a:gd name="T10" fmla="*/ 0 w 36"/>
              <a:gd name="T11" fmla="*/ 0 h 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6" h="43">
                <a:moveTo>
                  <a:pt x="0" y="0"/>
                </a:moveTo>
                <a:lnTo>
                  <a:pt x="36" y="0"/>
                </a:lnTo>
                <a:lnTo>
                  <a:pt x="36" y="43"/>
                </a:lnTo>
                <a:lnTo>
                  <a:pt x="0" y="43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99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269" name="Freeform 221"/>
          <p:cNvSpPr>
            <a:spLocks/>
          </p:cNvSpPr>
          <p:nvPr/>
        </p:nvSpPr>
        <p:spPr bwMode="auto">
          <a:xfrm>
            <a:off x="2141538" y="4227513"/>
            <a:ext cx="19050" cy="22225"/>
          </a:xfrm>
          <a:custGeom>
            <a:avLst/>
            <a:gdLst>
              <a:gd name="T0" fmla="*/ 0 w 36"/>
              <a:gd name="T1" fmla="*/ 0 h 43"/>
              <a:gd name="T2" fmla="*/ 36 w 36"/>
              <a:gd name="T3" fmla="*/ 0 h 43"/>
              <a:gd name="T4" fmla="*/ 36 w 36"/>
              <a:gd name="T5" fmla="*/ 43 h 43"/>
              <a:gd name="T6" fmla="*/ 0 w 36"/>
              <a:gd name="T7" fmla="*/ 43 h 43"/>
              <a:gd name="T8" fmla="*/ 0 w 36"/>
              <a:gd name="T9" fmla="*/ 0 h 43"/>
              <a:gd name="T10" fmla="*/ 0 w 36"/>
              <a:gd name="T11" fmla="*/ 0 h 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6" h="43">
                <a:moveTo>
                  <a:pt x="0" y="0"/>
                </a:moveTo>
                <a:lnTo>
                  <a:pt x="36" y="0"/>
                </a:lnTo>
                <a:lnTo>
                  <a:pt x="36" y="43"/>
                </a:lnTo>
                <a:lnTo>
                  <a:pt x="0" y="43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solidFill>
            <a:srgbClr val="99FF99"/>
          </a:solidFill>
          <a:ln w="142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PH" dirty="0"/>
          </a:p>
        </p:txBody>
      </p:sp>
      <p:sp>
        <p:nvSpPr>
          <p:cNvPr id="2270" name="Freeform 222"/>
          <p:cNvSpPr>
            <a:spLocks/>
          </p:cNvSpPr>
          <p:nvPr/>
        </p:nvSpPr>
        <p:spPr bwMode="auto">
          <a:xfrm>
            <a:off x="2170113" y="4227513"/>
            <a:ext cx="6350" cy="15875"/>
          </a:xfrm>
          <a:custGeom>
            <a:avLst/>
            <a:gdLst>
              <a:gd name="T0" fmla="*/ 12 w 16"/>
              <a:gd name="T1" fmla="*/ 0 h 32"/>
              <a:gd name="T2" fmla="*/ 16 w 16"/>
              <a:gd name="T3" fmla="*/ 0 h 32"/>
              <a:gd name="T4" fmla="*/ 16 w 16"/>
              <a:gd name="T5" fmla="*/ 20 h 32"/>
              <a:gd name="T6" fmla="*/ 16 w 16"/>
              <a:gd name="T7" fmla="*/ 25 h 32"/>
              <a:gd name="T8" fmla="*/ 14 w 16"/>
              <a:gd name="T9" fmla="*/ 28 h 32"/>
              <a:gd name="T10" fmla="*/ 11 w 16"/>
              <a:gd name="T11" fmla="*/ 29 h 32"/>
              <a:gd name="T12" fmla="*/ 6 w 16"/>
              <a:gd name="T13" fmla="*/ 32 h 32"/>
              <a:gd name="T14" fmla="*/ 2 w 16"/>
              <a:gd name="T15" fmla="*/ 29 h 32"/>
              <a:gd name="T16" fmla="*/ 0 w 16"/>
              <a:gd name="T17" fmla="*/ 23 h 32"/>
              <a:gd name="T18" fmla="*/ 3 w 16"/>
              <a:gd name="T19" fmla="*/ 23 h 32"/>
              <a:gd name="T20" fmla="*/ 3 w 16"/>
              <a:gd name="T21" fmla="*/ 26 h 32"/>
              <a:gd name="T22" fmla="*/ 6 w 16"/>
              <a:gd name="T23" fmla="*/ 28 h 32"/>
              <a:gd name="T24" fmla="*/ 11 w 16"/>
              <a:gd name="T25" fmla="*/ 26 h 32"/>
              <a:gd name="T26" fmla="*/ 12 w 16"/>
              <a:gd name="T27" fmla="*/ 19 h 32"/>
              <a:gd name="T28" fmla="*/ 12 w 16"/>
              <a:gd name="T29" fmla="*/ 0 h 32"/>
              <a:gd name="T30" fmla="*/ 12 w 16"/>
              <a:gd name="T31" fmla="*/ 0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6" h="32">
                <a:moveTo>
                  <a:pt x="12" y="0"/>
                </a:moveTo>
                <a:lnTo>
                  <a:pt x="16" y="0"/>
                </a:lnTo>
                <a:lnTo>
                  <a:pt x="16" y="20"/>
                </a:lnTo>
                <a:lnTo>
                  <a:pt x="16" y="25"/>
                </a:lnTo>
                <a:lnTo>
                  <a:pt x="14" y="28"/>
                </a:lnTo>
                <a:lnTo>
                  <a:pt x="11" y="29"/>
                </a:lnTo>
                <a:lnTo>
                  <a:pt x="6" y="32"/>
                </a:lnTo>
                <a:lnTo>
                  <a:pt x="2" y="29"/>
                </a:lnTo>
                <a:lnTo>
                  <a:pt x="0" y="23"/>
                </a:lnTo>
                <a:lnTo>
                  <a:pt x="3" y="23"/>
                </a:lnTo>
                <a:lnTo>
                  <a:pt x="3" y="26"/>
                </a:lnTo>
                <a:lnTo>
                  <a:pt x="6" y="28"/>
                </a:lnTo>
                <a:lnTo>
                  <a:pt x="11" y="26"/>
                </a:lnTo>
                <a:lnTo>
                  <a:pt x="12" y="19"/>
                </a:lnTo>
                <a:lnTo>
                  <a:pt x="12" y="0"/>
                </a:lnTo>
                <a:lnTo>
                  <a:pt x="12" y="0"/>
                </a:lnTo>
                <a:close/>
              </a:path>
            </a:pathLst>
          </a:custGeom>
          <a:solidFill>
            <a:srgbClr val="99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271" name="Freeform 223"/>
          <p:cNvSpPr>
            <a:spLocks/>
          </p:cNvSpPr>
          <p:nvPr/>
        </p:nvSpPr>
        <p:spPr bwMode="auto">
          <a:xfrm>
            <a:off x="2185988" y="4227513"/>
            <a:ext cx="7937" cy="15875"/>
          </a:xfrm>
          <a:custGeom>
            <a:avLst/>
            <a:gdLst>
              <a:gd name="T0" fmla="*/ 0 w 16"/>
              <a:gd name="T1" fmla="*/ 27 h 31"/>
              <a:gd name="T2" fmla="*/ 0 w 16"/>
              <a:gd name="T3" fmla="*/ 31 h 31"/>
              <a:gd name="T4" fmla="*/ 7 w 16"/>
              <a:gd name="T5" fmla="*/ 28 h 31"/>
              <a:gd name="T6" fmla="*/ 12 w 16"/>
              <a:gd name="T7" fmla="*/ 25 h 31"/>
              <a:gd name="T8" fmla="*/ 15 w 16"/>
              <a:gd name="T9" fmla="*/ 19 h 31"/>
              <a:gd name="T10" fmla="*/ 16 w 16"/>
              <a:gd name="T11" fmla="*/ 15 h 31"/>
              <a:gd name="T12" fmla="*/ 15 w 16"/>
              <a:gd name="T13" fmla="*/ 9 h 31"/>
              <a:gd name="T14" fmla="*/ 12 w 16"/>
              <a:gd name="T15" fmla="*/ 4 h 31"/>
              <a:gd name="T16" fmla="*/ 6 w 16"/>
              <a:gd name="T17" fmla="*/ 0 h 31"/>
              <a:gd name="T18" fmla="*/ 0 w 16"/>
              <a:gd name="T19" fmla="*/ 0 h 31"/>
              <a:gd name="T20" fmla="*/ 0 w 16"/>
              <a:gd name="T21" fmla="*/ 4 h 31"/>
              <a:gd name="T22" fmla="*/ 10 w 16"/>
              <a:gd name="T23" fmla="*/ 7 h 31"/>
              <a:gd name="T24" fmla="*/ 14 w 16"/>
              <a:gd name="T25" fmla="*/ 15 h 31"/>
              <a:gd name="T26" fmla="*/ 8 w 16"/>
              <a:gd name="T27" fmla="*/ 24 h 31"/>
              <a:gd name="T28" fmla="*/ 0 w 16"/>
              <a:gd name="T29" fmla="*/ 27 h 31"/>
              <a:gd name="T30" fmla="*/ 0 w 16"/>
              <a:gd name="T31" fmla="*/ 27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6" h="31">
                <a:moveTo>
                  <a:pt x="0" y="27"/>
                </a:moveTo>
                <a:lnTo>
                  <a:pt x="0" y="31"/>
                </a:lnTo>
                <a:lnTo>
                  <a:pt x="7" y="28"/>
                </a:lnTo>
                <a:lnTo>
                  <a:pt x="12" y="25"/>
                </a:lnTo>
                <a:lnTo>
                  <a:pt x="15" y="19"/>
                </a:lnTo>
                <a:lnTo>
                  <a:pt x="16" y="15"/>
                </a:lnTo>
                <a:lnTo>
                  <a:pt x="15" y="9"/>
                </a:lnTo>
                <a:lnTo>
                  <a:pt x="12" y="4"/>
                </a:lnTo>
                <a:lnTo>
                  <a:pt x="6" y="0"/>
                </a:lnTo>
                <a:lnTo>
                  <a:pt x="0" y="0"/>
                </a:lnTo>
                <a:lnTo>
                  <a:pt x="0" y="4"/>
                </a:lnTo>
                <a:lnTo>
                  <a:pt x="10" y="7"/>
                </a:lnTo>
                <a:lnTo>
                  <a:pt x="14" y="15"/>
                </a:lnTo>
                <a:lnTo>
                  <a:pt x="8" y="24"/>
                </a:lnTo>
                <a:lnTo>
                  <a:pt x="0" y="27"/>
                </a:lnTo>
                <a:lnTo>
                  <a:pt x="0" y="27"/>
                </a:lnTo>
                <a:close/>
              </a:path>
            </a:pathLst>
          </a:custGeom>
          <a:solidFill>
            <a:srgbClr val="99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272" name="Freeform 224"/>
          <p:cNvSpPr>
            <a:spLocks/>
          </p:cNvSpPr>
          <p:nvPr/>
        </p:nvSpPr>
        <p:spPr bwMode="auto">
          <a:xfrm>
            <a:off x="2179638" y="4227513"/>
            <a:ext cx="6350" cy="15875"/>
          </a:xfrm>
          <a:custGeom>
            <a:avLst/>
            <a:gdLst>
              <a:gd name="T0" fmla="*/ 16 w 16"/>
              <a:gd name="T1" fmla="*/ 5 h 32"/>
              <a:gd name="T2" fmla="*/ 16 w 16"/>
              <a:gd name="T3" fmla="*/ 1 h 32"/>
              <a:gd name="T4" fmla="*/ 15 w 16"/>
              <a:gd name="T5" fmla="*/ 0 h 32"/>
              <a:gd name="T6" fmla="*/ 8 w 16"/>
              <a:gd name="T7" fmla="*/ 1 h 32"/>
              <a:gd name="T8" fmla="*/ 6 w 16"/>
              <a:gd name="T9" fmla="*/ 5 h 32"/>
              <a:gd name="T10" fmla="*/ 0 w 16"/>
              <a:gd name="T11" fmla="*/ 11 h 32"/>
              <a:gd name="T12" fmla="*/ 0 w 16"/>
              <a:gd name="T13" fmla="*/ 14 h 32"/>
              <a:gd name="T14" fmla="*/ 0 w 16"/>
              <a:gd name="T15" fmla="*/ 16 h 32"/>
              <a:gd name="T16" fmla="*/ 6 w 16"/>
              <a:gd name="T17" fmla="*/ 28 h 32"/>
              <a:gd name="T18" fmla="*/ 15 w 16"/>
              <a:gd name="T19" fmla="*/ 32 h 32"/>
              <a:gd name="T20" fmla="*/ 16 w 16"/>
              <a:gd name="T21" fmla="*/ 32 h 32"/>
              <a:gd name="T22" fmla="*/ 16 w 16"/>
              <a:gd name="T23" fmla="*/ 28 h 32"/>
              <a:gd name="T24" fmla="*/ 7 w 16"/>
              <a:gd name="T25" fmla="*/ 25 h 32"/>
              <a:gd name="T26" fmla="*/ 4 w 16"/>
              <a:gd name="T27" fmla="*/ 14 h 32"/>
              <a:gd name="T28" fmla="*/ 4 w 16"/>
              <a:gd name="T29" fmla="*/ 16 h 32"/>
              <a:gd name="T30" fmla="*/ 6 w 16"/>
              <a:gd name="T31" fmla="*/ 10 h 32"/>
              <a:gd name="T32" fmla="*/ 8 w 16"/>
              <a:gd name="T33" fmla="*/ 7 h 32"/>
              <a:gd name="T34" fmla="*/ 12 w 16"/>
              <a:gd name="T35" fmla="*/ 3 h 32"/>
              <a:gd name="T36" fmla="*/ 15 w 16"/>
              <a:gd name="T37" fmla="*/ 3 h 32"/>
              <a:gd name="T38" fmla="*/ 16 w 16"/>
              <a:gd name="T39" fmla="*/ 5 h 32"/>
              <a:gd name="T40" fmla="*/ 16 w 16"/>
              <a:gd name="T41" fmla="*/ 5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16" h="32">
                <a:moveTo>
                  <a:pt x="16" y="5"/>
                </a:moveTo>
                <a:lnTo>
                  <a:pt x="16" y="1"/>
                </a:lnTo>
                <a:lnTo>
                  <a:pt x="15" y="0"/>
                </a:lnTo>
                <a:lnTo>
                  <a:pt x="8" y="1"/>
                </a:lnTo>
                <a:lnTo>
                  <a:pt x="6" y="5"/>
                </a:lnTo>
                <a:lnTo>
                  <a:pt x="0" y="11"/>
                </a:lnTo>
                <a:lnTo>
                  <a:pt x="0" y="14"/>
                </a:lnTo>
                <a:lnTo>
                  <a:pt x="0" y="16"/>
                </a:lnTo>
                <a:lnTo>
                  <a:pt x="6" y="28"/>
                </a:lnTo>
                <a:lnTo>
                  <a:pt x="15" y="32"/>
                </a:lnTo>
                <a:lnTo>
                  <a:pt x="16" y="32"/>
                </a:lnTo>
                <a:lnTo>
                  <a:pt x="16" y="28"/>
                </a:lnTo>
                <a:lnTo>
                  <a:pt x="7" y="25"/>
                </a:lnTo>
                <a:lnTo>
                  <a:pt x="4" y="14"/>
                </a:lnTo>
                <a:lnTo>
                  <a:pt x="4" y="16"/>
                </a:lnTo>
                <a:lnTo>
                  <a:pt x="6" y="10"/>
                </a:lnTo>
                <a:lnTo>
                  <a:pt x="8" y="7"/>
                </a:lnTo>
                <a:lnTo>
                  <a:pt x="12" y="3"/>
                </a:lnTo>
                <a:lnTo>
                  <a:pt x="15" y="3"/>
                </a:lnTo>
                <a:lnTo>
                  <a:pt x="16" y="5"/>
                </a:lnTo>
                <a:lnTo>
                  <a:pt x="16" y="5"/>
                </a:lnTo>
                <a:close/>
              </a:path>
            </a:pathLst>
          </a:custGeom>
          <a:solidFill>
            <a:srgbClr val="99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273" name="Freeform 225"/>
          <p:cNvSpPr>
            <a:spLocks/>
          </p:cNvSpPr>
          <p:nvPr/>
        </p:nvSpPr>
        <p:spPr bwMode="auto">
          <a:xfrm>
            <a:off x="2197100" y="4227513"/>
            <a:ext cx="4763" cy="15875"/>
          </a:xfrm>
          <a:custGeom>
            <a:avLst/>
            <a:gdLst>
              <a:gd name="T0" fmla="*/ 14 w 14"/>
              <a:gd name="T1" fmla="*/ 32 h 32"/>
              <a:gd name="T2" fmla="*/ 0 w 14"/>
              <a:gd name="T3" fmla="*/ 32 h 32"/>
              <a:gd name="T4" fmla="*/ 0 w 14"/>
              <a:gd name="T5" fmla="*/ 0 h 32"/>
              <a:gd name="T6" fmla="*/ 3 w 14"/>
              <a:gd name="T7" fmla="*/ 0 h 32"/>
              <a:gd name="T8" fmla="*/ 3 w 14"/>
              <a:gd name="T9" fmla="*/ 28 h 32"/>
              <a:gd name="T10" fmla="*/ 14 w 14"/>
              <a:gd name="T11" fmla="*/ 28 h 32"/>
              <a:gd name="T12" fmla="*/ 14 w 14"/>
              <a:gd name="T13" fmla="*/ 32 h 32"/>
              <a:gd name="T14" fmla="*/ 14 w 14"/>
              <a:gd name="T15" fmla="*/ 32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4" h="32">
                <a:moveTo>
                  <a:pt x="14" y="32"/>
                </a:moveTo>
                <a:lnTo>
                  <a:pt x="0" y="32"/>
                </a:lnTo>
                <a:lnTo>
                  <a:pt x="0" y="0"/>
                </a:lnTo>
                <a:lnTo>
                  <a:pt x="3" y="0"/>
                </a:lnTo>
                <a:lnTo>
                  <a:pt x="3" y="28"/>
                </a:lnTo>
                <a:lnTo>
                  <a:pt x="14" y="28"/>
                </a:lnTo>
                <a:lnTo>
                  <a:pt x="14" y="32"/>
                </a:lnTo>
                <a:lnTo>
                  <a:pt x="14" y="32"/>
                </a:lnTo>
                <a:close/>
              </a:path>
            </a:pathLst>
          </a:custGeom>
          <a:solidFill>
            <a:srgbClr val="99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274" name="Freeform 226"/>
          <p:cNvSpPr>
            <a:spLocks/>
          </p:cNvSpPr>
          <p:nvPr/>
        </p:nvSpPr>
        <p:spPr bwMode="auto">
          <a:xfrm>
            <a:off x="2208213" y="4227513"/>
            <a:ext cx="9525" cy="15875"/>
          </a:xfrm>
          <a:custGeom>
            <a:avLst/>
            <a:gdLst>
              <a:gd name="T0" fmla="*/ 0 w 16"/>
              <a:gd name="T1" fmla="*/ 27 h 31"/>
              <a:gd name="T2" fmla="*/ 0 w 16"/>
              <a:gd name="T3" fmla="*/ 31 h 31"/>
              <a:gd name="T4" fmla="*/ 7 w 16"/>
              <a:gd name="T5" fmla="*/ 28 h 31"/>
              <a:gd name="T6" fmla="*/ 12 w 16"/>
              <a:gd name="T7" fmla="*/ 25 h 31"/>
              <a:gd name="T8" fmla="*/ 15 w 16"/>
              <a:gd name="T9" fmla="*/ 19 h 31"/>
              <a:gd name="T10" fmla="*/ 16 w 16"/>
              <a:gd name="T11" fmla="*/ 15 h 31"/>
              <a:gd name="T12" fmla="*/ 15 w 16"/>
              <a:gd name="T13" fmla="*/ 9 h 31"/>
              <a:gd name="T14" fmla="*/ 12 w 16"/>
              <a:gd name="T15" fmla="*/ 4 h 31"/>
              <a:gd name="T16" fmla="*/ 6 w 16"/>
              <a:gd name="T17" fmla="*/ 0 h 31"/>
              <a:gd name="T18" fmla="*/ 0 w 16"/>
              <a:gd name="T19" fmla="*/ 0 h 31"/>
              <a:gd name="T20" fmla="*/ 0 w 16"/>
              <a:gd name="T21" fmla="*/ 4 h 31"/>
              <a:gd name="T22" fmla="*/ 11 w 16"/>
              <a:gd name="T23" fmla="*/ 7 h 31"/>
              <a:gd name="T24" fmla="*/ 14 w 16"/>
              <a:gd name="T25" fmla="*/ 15 h 31"/>
              <a:gd name="T26" fmla="*/ 8 w 16"/>
              <a:gd name="T27" fmla="*/ 24 h 31"/>
              <a:gd name="T28" fmla="*/ 0 w 16"/>
              <a:gd name="T29" fmla="*/ 27 h 31"/>
              <a:gd name="T30" fmla="*/ 0 w 16"/>
              <a:gd name="T31" fmla="*/ 27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6" h="31">
                <a:moveTo>
                  <a:pt x="0" y="27"/>
                </a:moveTo>
                <a:lnTo>
                  <a:pt x="0" y="31"/>
                </a:lnTo>
                <a:lnTo>
                  <a:pt x="7" y="28"/>
                </a:lnTo>
                <a:lnTo>
                  <a:pt x="12" y="25"/>
                </a:lnTo>
                <a:lnTo>
                  <a:pt x="15" y="19"/>
                </a:lnTo>
                <a:lnTo>
                  <a:pt x="16" y="15"/>
                </a:lnTo>
                <a:lnTo>
                  <a:pt x="15" y="9"/>
                </a:lnTo>
                <a:lnTo>
                  <a:pt x="12" y="4"/>
                </a:lnTo>
                <a:lnTo>
                  <a:pt x="6" y="0"/>
                </a:lnTo>
                <a:lnTo>
                  <a:pt x="0" y="0"/>
                </a:lnTo>
                <a:lnTo>
                  <a:pt x="0" y="4"/>
                </a:lnTo>
                <a:lnTo>
                  <a:pt x="11" y="7"/>
                </a:lnTo>
                <a:lnTo>
                  <a:pt x="14" y="15"/>
                </a:lnTo>
                <a:lnTo>
                  <a:pt x="8" y="24"/>
                </a:lnTo>
                <a:lnTo>
                  <a:pt x="0" y="27"/>
                </a:lnTo>
                <a:lnTo>
                  <a:pt x="0" y="27"/>
                </a:lnTo>
                <a:close/>
              </a:path>
            </a:pathLst>
          </a:custGeom>
          <a:solidFill>
            <a:srgbClr val="99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275" name="Freeform 227"/>
          <p:cNvSpPr>
            <a:spLocks/>
          </p:cNvSpPr>
          <p:nvPr/>
        </p:nvSpPr>
        <p:spPr bwMode="auto">
          <a:xfrm>
            <a:off x="2201863" y="4227513"/>
            <a:ext cx="6350" cy="15875"/>
          </a:xfrm>
          <a:custGeom>
            <a:avLst/>
            <a:gdLst>
              <a:gd name="T0" fmla="*/ 15 w 15"/>
              <a:gd name="T1" fmla="*/ 5 h 32"/>
              <a:gd name="T2" fmla="*/ 15 w 15"/>
              <a:gd name="T3" fmla="*/ 1 h 32"/>
              <a:gd name="T4" fmla="*/ 14 w 15"/>
              <a:gd name="T5" fmla="*/ 0 h 32"/>
              <a:gd name="T6" fmla="*/ 7 w 15"/>
              <a:gd name="T7" fmla="*/ 1 h 32"/>
              <a:gd name="T8" fmla="*/ 5 w 15"/>
              <a:gd name="T9" fmla="*/ 5 h 32"/>
              <a:gd name="T10" fmla="*/ 0 w 15"/>
              <a:gd name="T11" fmla="*/ 11 h 32"/>
              <a:gd name="T12" fmla="*/ 0 w 15"/>
              <a:gd name="T13" fmla="*/ 14 h 32"/>
              <a:gd name="T14" fmla="*/ 0 w 15"/>
              <a:gd name="T15" fmla="*/ 16 h 32"/>
              <a:gd name="T16" fmla="*/ 5 w 15"/>
              <a:gd name="T17" fmla="*/ 28 h 32"/>
              <a:gd name="T18" fmla="*/ 14 w 15"/>
              <a:gd name="T19" fmla="*/ 32 h 32"/>
              <a:gd name="T20" fmla="*/ 15 w 15"/>
              <a:gd name="T21" fmla="*/ 32 h 32"/>
              <a:gd name="T22" fmla="*/ 15 w 15"/>
              <a:gd name="T23" fmla="*/ 28 h 32"/>
              <a:gd name="T24" fmla="*/ 6 w 15"/>
              <a:gd name="T25" fmla="*/ 25 h 32"/>
              <a:gd name="T26" fmla="*/ 3 w 15"/>
              <a:gd name="T27" fmla="*/ 14 h 32"/>
              <a:gd name="T28" fmla="*/ 3 w 15"/>
              <a:gd name="T29" fmla="*/ 16 h 32"/>
              <a:gd name="T30" fmla="*/ 5 w 15"/>
              <a:gd name="T31" fmla="*/ 10 h 32"/>
              <a:gd name="T32" fmla="*/ 7 w 15"/>
              <a:gd name="T33" fmla="*/ 7 h 32"/>
              <a:gd name="T34" fmla="*/ 11 w 15"/>
              <a:gd name="T35" fmla="*/ 3 h 32"/>
              <a:gd name="T36" fmla="*/ 14 w 15"/>
              <a:gd name="T37" fmla="*/ 3 h 32"/>
              <a:gd name="T38" fmla="*/ 15 w 15"/>
              <a:gd name="T39" fmla="*/ 5 h 32"/>
              <a:gd name="T40" fmla="*/ 15 w 15"/>
              <a:gd name="T41" fmla="*/ 5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15" h="32">
                <a:moveTo>
                  <a:pt x="15" y="5"/>
                </a:moveTo>
                <a:lnTo>
                  <a:pt x="15" y="1"/>
                </a:lnTo>
                <a:lnTo>
                  <a:pt x="14" y="0"/>
                </a:lnTo>
                <a:lnTo>
                  <a:pt x="7" y="1"/>
                </a:lnTo>
                <a:lnTo>
                  <a:pt x="5" y="5"/>
                </a:lnTo>
                <a:lnTo>
                  <a:pt x="0" y="11"/>
                </a:lnTo>
                <a:lnTo>
                  <a:pt x="0" y="14"/>
                </a:lnTo>
                <a:lnTo>
                  <a:pt x="0" y="16"/>
                </a:lnTo>
                <a:lnTo>
                  <a:pt x="5" y="28"/>
                </a:lnTo>
                <a:lnTo>
                  <a:pt x="14" y="32"/>
                </a:lnTo>
                <a:lnTo>
                  <a:pt x="15" y="32"/>
                </a:lnTo>
                <a:lnTo>
                  <a:pt x="15" y="28"/>
                </a:lnTo>
                <a:lnTo>
                  <a:pt x="6" y="25"/>
                </a:lnTo>
                <a:lnTo>
                  <a:pt x="3" y="14"/>
                </a:lnTo>
                <a:lnTo>
                  <a:pt x="3" y="16"/>
                </a:lnTo>
                <a:lnTo>
                  <a:pt x="5" y="10"/>
                </a:lnTo>
                <a:lnTo>
                  <a:pt x="7" y="7"/>
                </a:lnTo>
                <a:lnTo>
                  <a:pt x="11" y="3"/>
                </a:lnTo>
                <a:lnTo>
                  <a:pt x="14" y="3"/>
                </a:lnTo>
                <a:lnTo>
                  <a:pt x="15" y="5"/>
                </a:lnTo>
                <a:lnTo>
                  <a:pt x="15" y="5"/>
                </a:lnTo>
                <a:close/>
              </a:path>
            </a:pathLst>
          </a:custGeom>
          <a:solidFill>
            <a:srgbClr val="99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276" name="Freeform 228"/>
          <p:cNvSpPr>
            <a:spLocks/>
          </p:cNvSpPr>
          <p:nvPr/>
        </p:nvSpPr>
        <p:spPr bwMode="auto">
          <a:xfrm>
            <a:off x="2170113" y="4227513"/>
            <a:ext cx="6350" cy="15875"/>
          </a:xfrm>
          <a:custGeom>
            <a:avLst/>
            <a:gdLst>
              <a:gd name="T0" fmla="*/ 12 w 16"/>
              <a:gd name="T1" fmla="*/ 0 h 32"/>
              <a:gd name="T2" fmla="*/ 16 w 16"/>
              <a:gd name="T3" fmla="*/ 0 h 32"/>
              <a:gd name="T4" fmla="*/ 16 w 16"/>
              <a:gd name="T5" fmla="*/ 20 h 32"/>
              <a:gd name="T6" fmla="*/ 16 w 16"/>
              <a:gd name="T7" fmla="*/ 25 h 32"/>
              <a:gd name="T8" fmla="*/ 14 w 16"/>
              <a:gd name="T9" fmla="*/ 28 h 32"/>
              <a:gd name="T10" fmla="*/ 11 w 16"/>
              <a:gd name="T11" fmla="*/ 29 h 32"/>
              <a:gd name="T12" fmla="*/ 6 w 16"/>
              <a:gd name="T13" fmla="*/ 32 h 32"/>
              <a:gd name="T14" fmla="*/ 2 w 16"/>
              <a:gd name="T15" fmla="*/ 29 h 32"/>
              <a:gd name="T16" fmla="*/ 0 w 16"/>
              <a:gd name="T17" fmla="*/ 23 h 32"/>
              <a:gd name="T18" fmla="*/ 3 w 16"/>
              <a:gd name="T19" fmla="*/ 23 h 32"/>
              <a:gd name="T20" fmla="*/ 3 w 16"/>
              <a:gd name="T21" fmla="*/ 26 h 32"/>
              <a:gd name="T22" fmla="*/ 6 w 16"/>
              <a:gd name="T23" fmla="*/ 28 h 32"/>
              <a:gd name="T24" fmla="*/ 11 w 16"/>
              <a:gd name="T25" fmla="*/ 26 h 32"/>
              <a:gd name="T26" fmla="*/ 12 w 16"/>
              <a:gd name="T27" fmla="*/ 19 h 32"/>
              <a:gd name="T28" fmla="*/ 12 w 16"/>
              <a:gd name="T29" fmla="*/ 0 h 32"/>
              <a:gd name="T30" fmla="*/ 12 w 16"/>
              <a:gd name="T31" fmla="*/ 0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6" h="32">
                <a:moveTo>
                  <a:pt x="12" y="0"/>
                </a:moveTo>
                <a:lnTo>
                  <a:pt x="16" y="0"/>
                </a:lnTo>
                <a:lnTo>
                  <a:pt x="16" y="20"/>
                </a:lnTo>
                <a:lnTo>
                  <a:pt x="16" y="25"/>
                </a:lnTo>
                <a:lnTo>
                  <a:pt x="14" y="28"/>
                </a:lnTo>
                <a:lnTo>
                  <a:pt x="11" y="29"/>
                </a:lnTo>
                <a:lnTo>
                  <a:pt x="6" y="32"/>
                </a:lnTo>
                <a:lnTo>
                  <a:pt x="2" y="29"/>
                </a:lnTo>
                <a:lnTo>
                  <a:pt x="0" y="23"/>
                </a:lnTo>
                <a:lnTo>
                  <a:pt x="3" y="23"/>
                </a:lnTo>
                <a:lnTo>
                  <a:pt x="3" y="26"/>
                </a:lnTo>
                <a:lnTo>
                  <a:pt x="6" y="28"/>
                </a:lnTo>
                <a:lnTo>
                  <a:pt x="11" y="26"/>
                </a:lnTo>
                <a:lnTo>
                  <a:pt x="12" y="19"/>
                </a:lnTo>
                <a:lnTo>
                  <a:pt x="12" y="0"/>
                </a:lnTo>
                <a:lnTo>
                  <a:pt x="12" y="0"/>
                </a:lnTo>
              </a:path>
            </a:pathLst>
          </a:custGeom>
          <a:solidFill>
            <a:srgbClr val="99FF99"/>
          </a:solidFill>
          <a:ln w="15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PH" dirty="0"/>
          </a:p>
        </p:txBody>
      </p:sp>
      <p:sp>
        <p:nvSpPr>
          <p:cNvPr id="2277" name="Freeform 229"/>
          <p:cNvSpPr>
            <a:spLocks/>
          </p:cNvSpPr>
          <p:nvPr/>
        </p:nvSpPr>
        <p:spPr bwMode="auto">
          <a:xfrm>
            <a:off x="2179638" y="4229100"/>
            <a:ext cx="12700" cy="11113"/>
          </a:xfrm>
          <a:custGeom>
            <a:avLst/>
            <a:gdLst>
              <a:gd name="T0" fmla="*/ 0 w 26"/>
              <a:gd name="T1" fmla="*/ 11 h 25"/>
              <a:gd name="T2" fmla="*/ 3 w 26"/>
              <a:gd name="T3" fmla="*/ 22 h 25"/>
              <a:gd name="T4" fmla="*/ 12 w 26"/>
              <a:gd name="T5" fmla="*/ 25 h 25"/>
              <a:gd name="T6" fmla="*/ 20 w 26"/>
              <a:gd name="T7" fmla="*/ 22 h 25"/>
              <a:gd name="T8" fmla="*/ 26 w 26"/>
              <a:gd name="T9" fmla="*/ 13 h 25"/>
              <a:gd name="T10" fmla="*/ 22 w 26"/>
              <a:gd name="T11" fmla="*/ 5 h 25"/>
              <a:gd name="T12" fmla="*/ 11 w 26"/>
              <a:gd name="T13" fmla="*/ 0 h 25"/>
              <a:gd name="T14" fmla="*/ 8 w 26"/>
              <a:gd name="T15" fmla="*/ 0 h 25"/>
              <a:gd name="T16" fmla="*/ 4 w 26"/>
              <a:gd name="T17" fmla="*/ 4 h 25"/>
              <a:gd name="T18" fmla="*/ 2 w 26"/>
              <a:gd name="T19" fmla="*/ 7 h 25"/>
              <a:gd name="T20" fmla="*/ 0 w 26"/>
              <a:gd name="T21" fmla="*/ 13 h 25"/>
              <a:gd name="T22" fmla="*/ 0 w 26"/>
              <a:gd name="T23" fmla="*/ 11 h 25"/>
              <a:gd name="T24" fmla="*/ 0 w 26"/>
              <a:gd name="T25" fmla="*/ 11 h 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26" h="25">
                <a:moveTo>
                  <a:pt x="0" y="11"/>
                </a:moveTo>
                <a:lnTo>
                  <a:pt x="3" y="22"/>
                </a:lnTo>
                <a:lnTo>
                  <a:pt x="12" y="25"/>
                </a:lnTo>
                <a:lnTo>
                  <a:pt x="20" y="22"/>
                </a:lnTo>
                <a:lnTo>
                  <a:pt x="26" y="13"/>
                </a:lnTo>
                <a:lnTo>
                  <a:pt x="22" y="5"/>
                </a:lnTo>
                <a:lnTo>
                  <a:pt x="11" y="0"/>
                </a:lnTo>
                <a:lnTo>
                  <a:pt x="8" y="0"/>
                </a:lnTo>
                <a:lnTo>
                  <a:pt x="4" y="4"/>
                </a:lnTo>
                <a:lnTo>
                  <a:pt x="2" y="7"/>
                </a:lnTo>
                <a:lnTo>
                  <a:pt x="0" y="13"/>
                </a:lnTo>
                <a:lnTo>
                  <a:pt x="0" y="11"/>
                </a:lnTo>
                <a:lnTo>
                  <a:pt x="0" y="11"/>
                </a:lnTo>
              </a:path>
            </a:pathLst>
          </a:custGeom>
          <a:solidFill>
            <a:srgbClr val="99FF99"/>
          </a:solidFill>
          <a:ln w="15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PH" dirty="0"/>
          </a:p>
        </p:txBody>
      </p:sp>
      <p:sp>
        <p:nvSpPr>
          <p:cNvPr id="2278" name="Freeform 230"/>
          <p:cNvSpPr>
            <a:spLocks/>
          </p:cNvSpPr>
          <p:nvPr/>
        </p:nvSpPr>
        <p:spPr bwMode="auto">
          <a:xfrm>
            <a:off x="2179638" y="4227513"/>
            <a:ext cx="14287" cy="15875"/>
          </a:xfrm>
          <a:custGeom>
            <a:avLst/>
            <a:gdLst>
              <a:gd name="T0" fmla="*/ 0 w 32"/>
              <a:gd name="T1" fmla="*/ 14 h 32"/>
              <a:gd name="T2" fmla="*/ 0 w 32"/>
              <a:gd name="T3" fmla="*/ 11 h 32"/>
              <a:gd name="T4" fmla="*/ 6 w 32"/>
              <a:gd name="T5" fmla="*/ 5 h 32"/>
              <a:gd name="T6" fmla="*/ 8 w 32"/>
              <a:gd name="T7" fmla="*/ 1 h 32"/>
              <a:gd name="T8" fmla="*/ 15 w 32"/>
              <a:gd name="T9" fmla="*/ 0 h 32"/>
              <a:gd name="T10" fmla="*/ 22 w 32"/>
              <a:gd name="T11" fmla="*/ 1 h 32"/>
              <a:gd name="T12" fmla="*/ 28 w 32"/>
              <a:gd name="T13" fmla="*/ 5 h 32"/>
              <a:gd name="T14" fmla="*/ 31 w 32"/>
              <a:gd name="T15" fmla="*/ 10 h 32"/>
              <a:gd name="T16" fmla="*/ 32 w 32"/>
              <a:gd name="T17" fmla="*/ 16 h 32"/>
              <a:gd name="T18" fmla="*/ 31 w 32"/>
              <a:gd name="T19" fmla="*/ 20 h 32"/>
              <a:gd name="T20" fmla="*/ 28 w 32"/>
              <a:gd name="T21" fmla="*/ 26 h 32"/>
              <a:gd name="T22" fmla="*/ 23 w 32"/>
              <a:gd name="T23" fmla="*/ 29 h 32"/>
              <a:gd name="T24" fmla="*/ 15 w 32"/>
              <a:gd name="T25" fmla="*/ 32 h 32"/>
              <a:gd name="T26" fmla="*/ 6 w 32"/>
              <a:gd name="T27" fmla="*/ 28 h 32"/>
              <a:gd name="T28" fmla="*/ 0 w 32"/>
              <a:gd name="T29" fmla="*/ 16 h 32"/>
              <a:gd name="T30" fmla="*/ 0 w 32"/>
              <a:gd name="T31" fmla="*/ 14 h 32"/>
              <a:gd name="T32" fmla="*/ 0 w 32"/>
              <a:gd name="T33" fmla="*/ 14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32" h="32">
                <a:moveTo>
                  <a:pt x="0" y="14"/>
                </a:moveTo>
                <a:lnTo>
                  <a:pt x="0" y="11"/>
                </a:lnTo>
                <a:lnTo>
                  <a:pt x="6" y="5"/>
                </a:lnTo>
                <a:lnTo>
                  <a:pt x="8" y="1"/>
                </a:lnTo>
                <a:lnTo>
                  <a:pt x="15" y="0"/>
                </a:lnTo>
                <a:lnTo>
                  <a:pt x="22" y="1"/>
                </a:lnTo>
                <a:lnTo>
                  <a:pt x="28" y="5"/>
                </a:lnTo>
                <a:lnTo>
                  <a:pt x="31" y="10"/>
                </a:lnTo>
                <a:lnTo>
                  <a:pt x="32" y="16"/>
                </a:lnTo>
                <a:lnTo>
                  <a:pt x="31" y="20"/>
                </a:lnTo>
                <a:lnTo>
                  <a:pt x="28" y="26"/>
                </a:lnTo>
                <a:lnTo>
                  <a:pt x="23" y="29"/>
                </a:lnTo>
                <a:lnTo>
                  <a:pt x="15" y="32"/>
                </a:lnTo>
                <a:lnTo>
                  <a:pt x="6" y="28"/>
                </a:lnTo>
                <a:lnTo>
                  <a:pt x="0" y="16"/>
                </a:lnTo>
                <a:lnTo>
                  <a:pt x="0" y="14"/>
                </a:lnTo>
                <a:lnTo>
                  <a:pt x="0" y="14"/>
                </a:lnTo>
              </a:path>
            </a:pathLst>
          </a:custGeom>
          <a:solidFill>
            <a:srgbClr val="99FF99"/>
          </a:solidFill>
          <a:ln w="15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PH" dirty="0"/>
          </a:p>
        </p:txBody>
      </p:sp>
      <p:sp>
        <p:nvSpPr>
          <p:cNvPr id="2279" name="Freeform 231"/>
          <p:cNvSpPr>
            <a:spLocks/>
          </p:cNvSpPr>
          <p:nvPr/>
        </p:nvSpPr>
        <p:spPr bwMode="auto">
          <a:xfrm>
            <a:off x="2197100" y="4227513"/>
            <a:ext cx="4763" cy="15875"/>
          </a:xfrm>
          <a:custGeom>
            <a:avLst/>
            <a:gdLst>
              <a:gd name="T0" fmla="*/ 14 w 14"/>
              <a:gd name="T1" fmla="*/ 32 h 32"/>
              <a:gd name="T2" fmla="*/ 0 w 14"/>
              <a:gd name="T3" fmla="*/ 32 h 32"/>
              <a:gd name="T4" fmla="*/ 0 w 14"/>
              <a:gd name="T5" fmla="*/ 0 h 32"/>
              <a:gd name="T6" fmla="*/ 3 w 14"/>
              <a:gd name="T7" fmla="*/ 0 h 32"/>
              <a:gd name="T8" fmla="*/ 3 w 14"/>
              <a:gd name="T9" fmla="*/ 28 h 32"/>
              <a:gd name="T10" fmla="*/ 14 w 14"/>
              <a:gd name="T11" fmla="*/ 28 h 32"/>
              <a:gd name="T12" fmla="*/ 14 w 14"/>
              <a:gd name="T13" fmla="*/ 32 h 32"/>
              <a:gd name="T14" fmla="*/ 14 w 14"/>
              <a:gd name="T15" fmla="*/ 32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4" h="32">
                <a:moveTo>
                  <a:pt x="14" y="32"/>
                </a:moveTo>
                <a:lnTo>
                  <a:pt x="0" y="32"/>
                </a:lnTo>
                <a:lnTo>
                  <a:pt x="0" y="0"/>
                </a:lnTo>
                <a:lnTo>
                  <a:pt x="3" y="0"/>
                </a:lnTo>
                <a:lnTo>
                  <a:pt x="3" y="28"/>
                </a:lnTo>
                <a:lnTo>
                  <a:pt x="14" y="28"/>
                </a:lnTo>
                <a:lnTo>
                  <a:pt x="14" y="32"/>
                </a:lnTo>
                <a:lnTo>
                  <a:pt x="14" y="32"/>
                </a:lnTo>
              </a:path>
            </a:pathLst>
          </a:custGeom>
          <a:solidFill>
            <a:srgbClr val="99FF99"/>
          </a:solidFill>
          <a:ln w="15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PH" dirty="0"/>
          </a:p>
        </p:txBody>
      </p:sp>
      <p:sp>
        <p:nvSpPr>
          <p:cNvPr id="2280" name="Freeform 232"/>
          <p:cNvSpPr>
            <a:spLocks/>
          </p:cNvSpPr>
          <p:nvPr/>
        </p:nvSpPr>
        <p:spPr bwMode="auto">
          <a:xfrm>
            <a:off x="2201863" y="4229100"/>
            <a:ext cx="14287" cy="11113"/>
          </a:xfrm>
          <a:custGeom>
            <a:avLst/>
            <a:gdLst>
              <a:gd name="T0" fmla="*/ 0 w 26"/>
              <a:gd name="T1" fmla="*/ 11 h 25"/>
              <a:gd name="T2" fmla="*/ 3 w 26"/>
              <a:gd name="T3" fmla="*/ 22 h 25"/>
              <a:gd name="T4" fmla="*/ 12 w 26"/>
              <a:gd name="T5" fmla="*/ 25 h 25"/>
              <a:gd name="T6" fmla="*/ 20 w 26"/>
              <a:gd name="T7" fmla="*/ 22 h 25"/>
              <a:gd name="T8" fmla="*/ 26 w 26"/>
              <a:gd name="T9" fmla="*/ 13 h 25"/>
              <a:gd name="T10" fmla="*/ 23 w 26"/>
              <a:gd name="T11" fmla="*/ 5 h 25"/>
              <a:gd name="T12" fmla="*/ 11 w 26"/>
              <a:gd name="T13" fmla="*/ 0 h 25"/>
              <a:gd name="T14" fmla="*/ 8 w 26"/>
              <a:gd name="T15" fmla="*/ 0 h 25"/>
              <a:gd name="T16" fmla="*/ 4 w 26"/>
              <a:gd name="T17" fmla="*/ 4 h 25"/>
              <a:gd name="T18" fmla="*/ 2 w 26"/>
              <a:gd name="T19" fmla="*/ 7 h 25"/>
              <a:gd name="T20" fmla="*/ 0 w 26"/>
              <a:gd name="T21" fmla="*/ 13 h 25"/>
              <a:gd name="T22" fmla="*/ 0 w 26"/>
              <a:gd name="T23" fmla="*/ 11 h 25"/>
              <a:gd name="T24" fmla="*/ 0 w 26"/>
              <a:gd name="T25" fmla="*/ 11 h 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26" h="25">
                <a:moveTo>
                  <a:pt x="0" y="11"/>
                </a:moveTo>
                <a:lnTo>
                  <a:pt x="3" y="22"/>
                </a:lnTo>
                <a:lnTo>
                  <a:pt x="12" y="25"/>
                </a:lnTo>
                <a:lnTo>
                  <a:pt x="20" y="22"/>
                </a:lnTo>
                <a:lnTo>
                  <a:pt x="26" y="13"/>
                </a:lnTo>
                <a:lnTo>
                  <a:pt x="23" y="5"/>
                </a:lnTo>
                <a:lnTo>
                  <a:pt x="11" y="0"/>
                </a:lnTo>
                <a:lnTo>
                  <a:pt x="8" y="0"/>
                </a:lnTo>
                <a:lnTo>
                  <a:pt x="4" y="4"/>
                </a:lnTo>
                <a:lnTo>
                  <a:pt x="2" y="7"/>
                </a:lnTo>
                <a:lnTo>
                  <a:pt x="0" y="13"/>
                </a:lnTo>
                <a:lnTo>
                  <a:pt x="0" y="11"/>
                </a:lnTo>
                <a:lnTo>
                  <a:pt x="0" y="11"/>
                </a:lnTo>
              </a:path>
            </a:pathLst>
          </a:custGeom>
          <a:solidFill>
            <a:srgbClr val="99FF99"/>
          </a:solidFill>
          <a:ln w="15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PH" dirty="0"/>
          </a:p>
        </p:txBody>
      </p:sp>
      <p:sp>
        <p:nvSpPr>
          <p:cNvPr id="2281" name="Freeform 233"/>
          <p:cNvSpPr>
            <a:spLocks/>
          </p:cNvSpPr>
          <p:nvPr/>
        </p:nvSpPr>
        <p:spPr bwMode="auto">
          <a:xfrm>
            <a:off x="2201863" y="4227513"/>
            <a:ext cx="15875" cy="15875"/>
          </a:xfrm>
          <a:custGeom>
            <a:avLst/>
            <a:gdLst>
              <a:gd name="T0" fmla="*/ 0 w 31"/>
              <a:gd name="T1" fmla="*/ 14 h 32"/>
              <a:gd name="T2" fmla="*/ 0 w 31"/>
              <a:gd name="T3" fmla="*/ 11 h 32"/>
              <a:gd name="T4" fmla="*/ 5 w 31"/>
              <a:gd name="T5" fmla="*/ 5 h 32"/>
              <a:gd name="T6" fmla="*/ 7 w 31"/>
              <a:gd name="T7" fmla="*/ 1 h 32"/>
              <a:gd name="T8" fmla="*/ 14 w 31"/>
              <a:gd name="T9" fmla="*/ 0 h 32"/>
              <a:gd name="T10" fmla="*/ 21 w 31"/>
              <a:gd name="T11" fmla="*/ 1 h 32"/>
              <a:gd name="T12" fmla="*/ 27 w 31"/>
              <a:gd name="T13" fmla="*/ 5 h 32"/>
              <a:gd name="T14" fmla="*/ 30 w 31"/>
              <a:gd name="T15" fmla="*/ 10 h 32"/>
              <a:gd name="T16" fmla="*/ 31 w 31"/>
              <a:gd name="T17" fmla="*/ 16 h 32"/>
              <a:gd name="T18" fmla="*/ 30 w 31"/>
              <a:gd name="T19" fmla="*/ 20 h 32"/>
              <a:gd name="T20" fmla="*/ 27 w 31"/>
              <a:gd name="T21" fmla="*/ 26 h 32"/>
              <a:gd name="T22" fmla="*/ 22 w 31"/>
              <a:gd name="T23" fmla="*/ 29 h 32"/>
              <a:gd name="T24" fmla="*/ 14 w 31"/>
              <a:gd name="T25" fmla="*/ 32 h 32"/>
              <a:gd name="T26" fmla="*/ 5 w 31"/>
              <a:gd name="T27" fmla="*/ 28 h 32"/>
              <a:gd name="T28" fmla="*/ 0 w 31"/>
              <a:gd name="T29" fmla="*/ 16 h 32"/>
              <a:gd name="T30" fmla="*/ 0 w 31"/>
              <a:gd name="T31" fmla="*/ 14 h 32"/>
              <a:gd name="T32" fmla="*/ 0 w 31"/>
              <a:gd name="T33" fmla="*/ 14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31" h="32">
                <a:moveTo>
                  <a:pt x="0" y="14"/>
                </a:moveTo>
                <a:lnTo>
                  <a:pt x="0" y="11"/>
                </a:lnTo>
                <a:lnTo>
                  <a:pt x="5" y="5"/>
                </a:lnTo>
                <a:lnTo>
                  <a:pt x="7" y="1"/>
                </a:lnTo>
                <a:lnTo>
                  <a:pt x="14" y="0"/>
                </a:lnTo>
                <a:lnTo>
                  <a:pt x="21" y="1"/>
                </a:lnTo>
                <a:lnTo>
                  <a:pt x="27" y="5"/>
                </a:lnTo>
                <a:lnTo>
                  <a:pt x="30" y="10"/>
                </a:lnTo>
                <a:lnTo>
                  <a:pt x="31" y="16"/>
                </a:lnTo>
                <a:lnTo>
                  <a:pt x="30" y="20"/>
                </a:lnTo>
                <a:lnTo>
                  <a:pt x="27" y="26"/>
                </a:lnTo>
                <a:lnTo>
                  <a:pt x="22" y="29"/>
                </a:lnTo>
                <a:lnTo>
                  <a:pt x="14" y="32"/>
                </a:lnTo>
                <a:lnTo>
                  <a:pt x="5" y="28"/>
                </a:lnTo>
                <a:lnTo>
                  <a:pt x="0" y="16"/>
                </a:lnTo>
                <a:lnTo>
                  <a:pt x="0" y="14"/>
                </a:lnTo>
                <a:lnTo>
                  <a:pt x="0" y="14"/>
                </a:lnTo>
              </a:path>
            </a:pathLst>
          </a:custGeom>
          <a:solidFill>
            <a:srgbClr val="99FF99"/>
          </a:solidFill>
          <a:ln w="15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PH" dirty="0"/>
          </a:p>
        </p:txBody>
      </p:sp>
      <p:sp>
        <p:nvSpPr>
          <p:cNvPr id="2282" name="Freeform 234"/>
          <p:cNvSpPr>
            <a:spLocks/>
          </p:cNvSpPr>
          <p:nvPr/>
        </p:nvSpPr>
        <p:spPr bwMode="auto">
          <a:xfrm>
            <a:off x="963613" y="5273675"/>
            <a:ext cx="6350" cy="14288"/>
          </a:xfrm>
          <a:custGeom>
            <a:avLst/>
            <a:gdLst>
              <a:gd name="T0" fmla="*/ 0 w 8"/>
              <a:gd name="T1" fmla="*/ 26 h 31"/>
              <a:gd name="T2" fmla="*/ 0 w 8"/>
              <a:gd name="T3" fmla="*/ 31 h 31"/>
              <a:gd name="T4" fmla="*/ 6 w 8"/>
              <a:gd name="T5" fmla="*/ 28 h 31"/>
              <a:gd name="T6" fmla="*/ 8 w 8"/>
              <a:gd name="T7" fmla="*/ 22 h 31"/>
              <a:gd name="T8" fmla="*/ 7 w 8"/>
              <a:gd name="T9" fmla="*/ 16 h 31"/>
              <a:gd name="T10" fmla="*/ 2 w 8"/>
              <a:gd name="T11" fmla="*/ 13 h 31"/>
              <a:gd name="T12" fmla="*/ 6 w 8"/>
              <a:gd name="T13" fmla="*/ 13 h 31"/>
              <a:gd name="T14" fmla="*/ 7 w 8"/>
              <a:gd name="T15" fmla="*/ 7 h 31"/>
              <a:gd name="T16" fmla="*/ 4 w 8"/>
              <a:gd name="T17" fmla="*/ 0 h 31"/>
              <a:gd name="T18" fmla="*/ 0 w 8"/>
              <a:gd name="T19" fmla="*/ 0 h 31"/>
              <a:gd name="T20" fmla="*/ 0 w 8"/>
              <a:gd name="T21" fmla="*/ 4 h 31"/>
              <a:gd name="T22" fmla="*/ 2 w 8"/>
              <a:gd name="T23" fmla="*/ 4 h 31"/>
              <a:gd name="T24" fmla="*/ 4 w 8"/>
              <a:gd name="T25" fmla="*/ 7 h 31"/>
              <a:gd name="T26" fmla="*/ 0 w 8"/>
              <a:gd name="T27" fmla="*/ 13 h 31"/>
              <a:gd name="T28" fmla="*/ 0 w 8"/>
              <a:gd name="T29" fmla="*/ 16 h 31"/>
              <a:gd name="T30" fmla="*/ 4 w 8"/>
              <a:gd name="T31" fmla="*/ 16 h 31"/>
              <a:gd name="T32" fmla="*/ 6 w 8"/>
              <a:gd name="T33" fmla="*/ 22 h 31"/>
              <a:gd name="T34" fmla="*/ 2 w 8"/>
              <a:gd name="T35" fmla="*/ 26 h 31"/>
              <a:gd name="T36" fmla="*/ 0 w 8"/>
              <a:gd name="T37" fmla="*/ 26 h 31"/>
              <a:gd name="T38" fmla="*/ 0 w 8"/>
              <a:gd name="T39" fmla="*/ 26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8" h="31">
                <a:moveTo>
                  <a:pt x="0" y="26"/>
                </a:moveTo>
                <a:lnTo>
                  <a:pt x="0" y="31"/>
                </a:lnTo>
                <a:lnTo>
                  <a:pt x="6" y="28"/>
                </a:lnTo>
                <a:lnTo>
                  <a:pt x="8" y="22"/>
                </a:lnTo>
                <a:lnTo>
                  <a:pt x="7" y="16"/>
                </a:lnTo>
                <a:lnTo>
                  <a:pt x="2" y="13"/>
                </a:lnTo>
                <a:lnTo>
                  <a:pt x="6" y="13"/>
                </a:lnTo>
                <a:lnTo>
                  <a:pt x="7" y="7"/>
                </a:lnTo>
                <a:lnTo>
                  <a:pt x="4" y="0"/>
                </a:lnTo>
                <a:lnTo>
                  <a:pt x="0" y="0"/>
                </a:lnTo>
                <a:lnTo>
                  <a:pt x="0" y="4"/>
                </a:lnTo>
                <a:lnTo>
                  <a:pt x="2" y="4"/>
                </a:lnTo>
                <a:lnTo>
                  <a:pt x="4" y="7"/>
                </a:lnTo>
                <a:lnTo>
                  <a:pt x="0" y="13"/>
                </a:lnTo>
                <a:lnTo>
                  <a:pt x="0" y="16"/>
                </a:lnTo>
                <a:lnTo>
                  <a:pt x="4" y="16"/>
                </a:lnTo>
                <a:lnTo>
                  <a:pt x="6" y="22"/>
                </a:lnTo>
                <a:lnTo>
                  <a:pt x="2" y="26"/>
                </a:lnTo>
                <a:lnTo>
                  <a:pt x="0" y="26"/>
                </a:lnTo>
                <a:lnTo>
                  <a:pt x="0" y="26"/>
                </a:lnTo>
                <a:close/>
              </a:path>
            </a:pathLst>
          </a:custGeom>
          <a:solidFill>
            <a:srgbClr val="99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283" name="Freeform 235"/>
          <p:cNvSpPr>
            <a:spLocks/>
          </p:cNvSpPr>
          <p:nvPr/>
        </p:nvSpPr>
        <p:spPr bwMode="auto">
          <a:xfrm>
            <a:off x="958850" y="5272088"/>
            <a:ext cx="4763" cy="15875"/>
          </a:xfrm>
          <a:custGeom>
            <a:avLst/>
            <a:gdLst>
              <a:gd name="T0" fmla="*/ 9 w 9"/>
              <a:gd name="T1" fmla="*/ 6 h 33"/>
              <a:gd name="T2" fmla="*/ 9 w 9"/>
              <a:gd name="T3" fmla="*/ 2 h 33"/>
              <a:gd name="T4" fmla="*/ 5 w 9"/>
              <a:gd name="T5" fmla="*/ 0 h 33"/>
              <a:gd name="T6" fmla="*/ 0 w 9"/>
              <a:gd name="T7" fmla="*/ 0 h 33"/>
              <a:gd name="T8" fmla="*/ 0 w 9"/>
              <a:gd name="T9" fmla="*/ 33 h 33"/>
              <a:gd name="T10" fmla="*/ 7 w 9"/>
              <a:gd name="T11" fmla="*/ 33 h 33"/>
              <a:gd name="T12" fmla="*/ 9 w 9"/>
              <a:gd name="T13" fmla="*/ 33 h 33"/>
              <a:gd name="T14" fmla="*/ 9 w 9"/>
              <a:gd name="T15" fmla="*/ 28 h 33"/>
              <a:gd name="T16" fmla="*/ 7 w 9"/>
              <a:gd name="T17" fmla="*/ 28 h 33"/>
              <a:gd name="T18" fmla="*/ 3 w 9"/>
              <a:gd name="T19" fmla="*/ 28 h 33"/>
              <a:gd name="T20" fmla="*/ 3 w 9"/>
              <a:gd name="T21" fmla="*/ 17 h 33"/>
              <a:gd name="T22" fmla="*/ 7 w 9"/>
              <a:gd name="T23" fmla="*/ 17 h 33"/>
              <a:gd name="T24" fmla="*/ 9 w 9"/>
              <a:gd name="T25" fmla="*/ 18 h 33"/>
              <a:gd name="T26" fmla="*/ 9 w 9"/>
              <a:gd name="T27" fmla="*/ 15 h 33"/>
              <a:gd name="T28" fmla="*/ 5 w 9"/>
              <a:gd name="T29" fmla="*/ 15 h 33"/>
              <a:gd name="T30" fmla="*/ 3 w 9"/>
              <a:gd name="T31" fmla="*/ 15 h 33"/>
              <a:gd name="T32" fmla="*/ 3 w 9"/>
              <a:gd name="T33" fmla="*/ 3 h 33"/>
              <a:gd name="T34" fmla="*/ 5 w 9"/>
              <a:gd name="T35" fmla="*/ 3 h 33"/>
              <a:gd name="T36" fmla="*/ 9 w 9"/>
              <a:gd name="T37" fmla="*/ 6 h 33"/>
              <a:gd name="T38" fmla="*/ 9 w 9"/>
              <a:gd name="T39" fmla="*/ 6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9" h="33">
                <a:moveTo>
                  <a:pt x="9" y="6"/>
                </a:moveTo>
                <a:lnTo>
                  <a:pt x="9" y="2"/>
                </a:lnTo>
                <a:lnTo>
                  <a:pt x="5" y="0"/>
                </a:lnTo>
                <a:lnTo>
                  <a:pt x="0" y="0"/>
                </a:lnTo>
                <a:lnTo>
                  <a:pt x="0" y="33"/>
                </a:lnTo>
                <a:lnTo>
                  <a:pt x="7" y="33"/>
                </a:lnTo>
                <a:lnTo>
                  <a:pt x="9" y="33"/>
                </a:lnTo>
                <a:lnTo>
                  <a:pt x="9" y="28"/>
                </a:lnTo>
                <a:lnTo>
                  <a:pt x="7" y="28"/>
                </a:lnTo>
                <a:lnTo>
                  <a:pt x="3" y="28"/>
                </a:lnTo>
                <a:lnTo>
                  <a:pt x="3" y="17"/>
                </a:lnTo>
                <a:lnTo>
                  <a:pt x="7" y="17"/>
                </a:lnTo>
                <a:lnTo>
                  <a:pt x="9" y="18"/>
                </a:lnTo>
                <a:lnTo>
                  <a:pt x="9" y="15"/>
                </a:lnTo>
                <a:lnTo>
                  <a:pt x="5" y="15"/>
                </a:lnTo>
                <a:lnTo>
                  <a:pt x="3" y="15"/>
                </a:lnTo>
                <a:lnTo>
                  <a:pt x="3" y="3"/>
                </a:lnTo>
                <a:lnTo>
                  <a:pt x="5" y="3"/>
                </a:lnTo>
                <a:lnTo>
                  <a:pt x="9" y="6"/>
                </a:lnTo>
                <a:lnTo>
                  <a:pt x="9" y="6"/>
                </a:lnTo>
                <a:close/>
              </a:path>
            </a:pathLst>
          </a:custGeom>
          <a:solidFill>
            <a:srgbClr val="99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284" name="Freeform 236"/>
          <p:cNvSpPr>
            <a:spLocks/>
          </p:cNvSpPr>
          <p:nvPr/>
        </p:nvSpPr>
        <p:spPr bwMode="auto">
          <a:xfrm>
            <a:off x="974725" y="5273675"/>
            <a:ext cx="7938" cy="14288"/>
          </a:xfrm>
          <a:custGeom>
            <a:avLst/>
            <a:gdLst>
              <a:gd name="T0" fmla="*/ 0 w 15"/>
              <a:gd name="T1" fmla="*/ 26 h 31"/>
              <a:gd name="T2" fmla="*/ 0 w 15"/>
              <a:gd name="T3" fmla="*/ 31 h 31"/>
              <a:gd name="T4" fmla="*/ 6 w 15"/>
              <a:gd name="T5" fmla="*/ 28 h 31"/>
              <a:gd name="T6" fmla="*/ 11 w 15"/>
              <a:gd name="T7" fmla="*/ 25 h 31"/>
              <a:gd name="T8" fmla="*/ 14 w 15"/>
              <a:gd name="T9" fmla="*/ 19 h 31"/>
              <a:gd name="T10" fmla="*/ 15 w 15"/>
              <a:gd name="T11" fmla="*/ 15 h 31"/>
              <a:gd name="T12" fmla="*/ 14 w 15"/>
              <a:gd name="T13" fmla="*/ 9 h 31"/>
              <a:gd name="T14" fmla="*/ 11 w 15"/>
              <a:gd name="T15" fmla="*/ 4 h 31"/>
              <a:gd name="T16" fmla="*/ 5 w 15"/>
              <a:gd name="T17" fmla="*/ 0 h 31"/>
              <a:gd name="T18" fmla="*/ 0 w 15"/>
              <a:gd name="T19" fmla="*/ 0 h 31"/>
              <a:gd name="T20" fmla="*/ 0 w 15"/>
              <a:gd name="T21" fmla="*/ 4 h 31"/>
              <a:gd name="T22" fmla="*/ 10 w 15"/>
              <a:gd name="T23" fmla="*/ 7 h 31"/>
              <a:gd name="T24" fmla="*/ 13 w 15"/>
              <a:gd name="T25" fmla="*/ 15 h 31"/>
              <a:gd name="T26" fmla="*/ 7 w 15"/>
              <a:gd name="T27" fmla="*/ 23 h 31"/>
              <a:gd name="T28" fmla="*/ 0 w 15"/>
              <a:gd name="T29" fmla="*/ 26 h 31"/>
              <a:gd name="T30" fmla="*/ 0 w 15"/>
              <a:gd name="T31" fmla="*/ 26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5" h="31">
                <a:moveTo>
                  <a:pt x="0" y="26"/>
                </a:moveTo>
                <a:lnTo>
                  <a:pt x="0" y="31"/>
                </a:lnTo>
                <a:lnTo>
                  <a:pt x="6" y="28"/>
                </a:lnTo>
                <a:lnTo>
                  <a:pt x="11" y="25"/>
                </a:lnTo>
                <a:lnTo>
                  <a:pt x="14" y="19"/>
                </a:lnTo>
                <a:lnTo>
                  <a:pt x="15" y="15"/>
                </a:lnTo>
                <a:lnTo>
                  <a:pt x="14" y="9"/>
                </a:lnTo>
                <a:lnTo>
                  <a:pt x="11" y="4"/>
                </a:lnTo>
                <a:lnTo>
                  <a:pt x="5" y="0"/>
                </a:lnTo>
                <a:lnTo>
                  <a:pt x="0" y="0"/>
                </a:lnTo>
                <a:lnTo>
                  <a:pt x="0" y="4"/>
                </a:lnTo>
                <a:lnTo>
                  <a:pt x="10" y="7"/>
                </a:lnTo>
                <a:lnTo>
                  <a:pt x="13" y="15"/>
                </a:lnTo>
                <a:lnTo>
                  <a:pt x="7" y="23"/>
                </a:lnTo>
                <a:lnTo>
                  <a:pt x="0" y="26"/>
                </a:lnTo>
                <a:lnTo>
                  <a:pt x="0" y="26"/>
                </a:lnTo>
                <a:close/>
              </a:path>
            </a:pathLst>
          </a:custGeom>
          <a:solidFill>
            <a:srgbClr val="99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285" name="Freeform 237"/>
          <p:cNvSpPr>
            <a:spLocks/>
          </p:cNvSpPr>
          <p:nvPr/>
        </p:nvSpPr>
        <p:spPr bwMode="auto">
          <a:xfrm>
            <a:off x="969963" y="5272088"/>
            <a:ext cx="4762" cy="15875"/>
          </a:xfrm>
          <a:custGeom>
            <a:avLst/>
            <a:gdLst>
              <a:gd name="T0" fmla="*/ 16 w 16"/>
              <a:gd name="T1" fmla="*/ 6 h 33"/>
              <a:gd name="T2" fmla="*/ 16 w 16"/>
              <a:gd name="T3" fmla="*/ 2 h 33"/>
              <a:gd name="T4" fmla="*/ 14 w 16"/>
              <a:gd name="T5" fmla="*/ 0 h 33"/>
              <a:gd name="T6" fmla="*/ 8 w 16"/>
              <a:gd name="T7" fmla="*/ 2 h 33"/>
              <a:gd name="T8" fmla="*/ 5 w 16"/>
              <a:gd name="T9" fmla="*/ 6 h 33"/>
              <a:gd name="T10" fmla="*/ 0 w 16"/>
              <a:gd name="T11" fmla="*/ 12 h 33"/>
              <a:gd name="T12" fmla="*/ 0 w 16"/>
              <a:gd name="T13" fmla="*/ 15 h 33"/>
              <a:gd name="T14" fmla="*/ 0 w 16"/>
              <a:gd name="T15" fmla="*/ 17 h 33"/>
              <a:gd name="T16" fmla="*/ 5 w 16"/>
              <a:gd name="T17" fmla="*/ 28 h 33"/>
              <a:gd name="T18" fmla="*/ 14 w 16"/>
              <a:gd name="T19" fmla="*/ 33 h 33"/>
              <a:gd name="T20" fmla="*/ 16 w 16"/>
              <a:gd name="T21" fmla="*/ 33 h 33"/>
              <a:gd name="T22" fmla="*/ 16 w 16"/>
              <a:gd name="T23" fmla="*/ 28 h 33"/>
              <a:gd name="T24" fmla="*/ 6 w 16"/>
              <a:gd name="T25" fmla="*/ 25 h 33"/>
              <a:gd name="T26" fmla="*/ 4 w 16"/>
              <a:gd name="T27" fmla="*/ 15 h 33"/>
              <a:gd name="T28" fmla="*/ 4 w 16"/>
              <a:gd name="T29" fmla="*/ 17 h 33"/>
              <a:gd name="T30" fmla="*/ 5 w 16"/>
              <a:gd name="T31" fmla="*/ 11 h 33"/>
              <a:gd name="T32" fmla="*/ 8 w 16"/>
              <a:gd name="T33" fmla="*/ 8 h 33"/>
              <a:gd name="T34" fmla="*/ 12 w 16"/>
              <a:gd name="T35" fmla="*/ 3 h 33"/>
              <a:gd name="T36" fmla="*/ 14 w 16"/>
              <a:gd name="T37" fmla="*/ 3 h 33"/>
              <a:gd name="T38" fmla="*/ 16 w 16"/>
              <a:gd name="T39" fmla="*/ 6 h 33"/>
              <a:gd name="T40" fmla="*/ 16 w 16"/>
              <a:gd name="T41" fmla="*/ 6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16" h="33">
                <a:moveTo>
                  <a:pt x="16" y="6"/>
                </a:moveTo>
                <a:lnTo>
                  <a:pt x="16" y="2"/>
                </a:lnTo>
                <a:lnTo>
                  <a:pt x="14" y="0"/>
                </a:lnTo>
                <a:lnTo>
                  <a:pt x="8" y="2"/>
                </a:lnTo>
                <a:lnTo>
                  <a:pt x="5" y="6"/>
                </a:lnTo>
                <a:lnTo>
                  <a:pt x="0" y="12"/>
                </a:lnTo>
                <a:lnTo>
                  <a:pt x="0" y="15"/>
                </a:lnTo>
                <a:lnTo>
                  <a:pt x="0" y="17"/>
                </a:lnTo>
                <a:lnTo>
                  <a:pt x="5" y="28"/>
                </a:lnTo>
                <a:lnTo>
                  <a:pt x="14" y="33"/>
                </a:lnTo>
                <a:lnTo>
                  <a:pt x="16" y="33"/>
                </a:lnTo>
                <a:lnTo>
                  <a:pt x="16" y="28"/>
                </a:lnTo>
                <a:lnTo>
                  <a:pt x="6" y="25"/>
                </a:lnTo>
                <a:lnTo>
                  <a:pt x="4" y="15"/>
                </a:lnTo>
                <a:lnTo>
                  <a:pt x="4" y="17"/>
                </a:lnTo>
                <a:lnTo>
                  <a:pt x="5" y="11"/>
                </a:lnTo>
                <a:lnTo>
                  <a:pt x="8" y="8"/>
                </a:lnTo>
                <a:lnTo>
                  <a:pt x="12" y="3"/>
                </a:lnTo>
                <a:lnTo>
                  <a:pt x="14" y="3"/>
                </a:lnTo>
                <a:lnTo>
                  <a:pt x="16" y="6"/>
                </a:lnTo>
                <a:lnTo>
                  <a:pt x="16" y="6"/>
                </a:lnTo>
                <a:close/>
              </a:path>
            </a:pathLst>
          </a:custGeom>
          <a:solidFill>
            <a:srgbClr val="99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286" name="Freeform 238"/>
          <p:cNvSpPr>
            <a:spLocks/>
          </p:cNvSpPr>
          <p:nvPr/>
        </p:nvSpPr>
        <p:spPr bwMode="auto">
          <a:xfrm>
            <a:off x="985838" y="5272088"/>
            <a:ext cx="9525" cy="15875"/>
          </a:xfrm>
          <a:custGeom>
            <a:avLst/>
            <a:gdLst>
              <a:gd name="T0" fmla="*/ 19 w 23"/>
              <a:gd name="T1" fmla="*/ 28 h 33"/>
              <a:gd name="T2" fmla="*/ 19 w 23"/>
              <a:gd name="T3" fmla="*/ 0 h 33"/>
              <a:gd name="T4" fmla="*/ 23 w 23"/>
              <a:gd name="T5" fmla="*/ 0 h 33"/>
              <a:gd name="T6" fmla="*/ 23 w 23"/>
              <a:gd name="T7" fmla="*/ 33 h 33"/>
              <a:gd name="T8" fmla="*/ 18 w 23"/>
              <a:gd name="T9" fmla="*/ 33 h 33"/>
              <a:gd name="T10" fmla="*/ 3 w 23"/>
              <a:gd name="T11" fmla="*/ 6 h 33"/>
              <a:gd name="T12" fmla="*/ 3 w 23"/>
              <a:gd name="T13" fmla="*/ 33 h 33"/>
              <a:gd name="T14" fmla="*/ 0 w 23"/>
              <a:gd name="T15" fmla="*/ 33 h 33"/>
              <a:gd name="T16" fmla="*/ 0 w 23"/>
              <a:gd name="T17" fmla="*/ 0 h 33"/>
              <a:gd name="T18" fmla="*/ 3 w 23"/>
              <a:gd name="T19" fmla="*/ 0 h 33"/>
              <a:gd name="T20" fmla="*/ 19 w 23"/>
              <a:gd name="T21" fmla="*/ 28 h 33"/>
              <a:gd name="T22" fmla="*/ 19 w 23"/>
              <a:gd name="T23" fmla="*/ 28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23" h="33">
                <a:moveTo>
                  <a:pt x="19" y="28"/>
                </a:moveTo>
                <a:lnTo>
                  <a:pt x="19" y="0"/>
                </a:lnTo>
                <a:lnTo>
                  <a:pt x="23" y="0"/>
                </a:lnTo>
                <a:lnTo>
                  <a:pt x="23" y="33"/>
                </a:lnTo>
                <a:lnTo>
                  <a:pt x="18" y="33"/>
                </a:lnTo>
                <a:lnTo>
                  <a:pt x="3" y="6"/>
                </a:lnTo>
                <a:lnTo>
                  <a:pt x="3" y="33"/>
                </a:lnTo>
                <a:lnTo>
                  <a:pt x="0" y="33"/>
                </a:lnTo>
                <a:lnTo>
                  <a:pt x="0" y="0"/>
                </a:lnTo>
                <a:lnTo>
                  <a:pt x="3" y="0"/>
                </a:lnTo>
                <a:lnTo>
                  <a:pt x="19" y="28"/>
                </a:lnTo>
                <a:lnTo>
                  <a:pt x="19" y="28"/>
                </a:lnTo>
                <a:close/>
              </a:path>
            </a:pathLst>
          </a:custGeom>
          <a:solidFill>
            <a:srgbClr val="99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287" name="Freeform 239"/>
          <p:cNvSpPr>
            <a:spLocks/>
          </p:cNvSpPr>
          <p:nvPr/>
        </p:nvSpPr>
        <p:spPr bwMode="auto">
          <a:xfrm>
            <a:off x="996950" y="5272088"/>
            <a:ext cx="15875" cy="15875"/>
          </a:xfrm>
          <a:custGeom>
            <a:avLst/>
            <a:gdLst>
              <a:gd name="T0" fmla="*/ 13 w 32"/>
              <a:gd name="T1" fmla="*/ 17 h 33"/>
              <a:gd name="T2" fmla="*/ 32 w 32"/>
              <a:gd name="T3" fmla="*/ 17 h 33"/>
              <a:gd name="T4" fmla="*/ 28 w 32"/>
              <a:gd name="T5" fmla="*/ 27 h 33"/>
              <a:gd name="T6" fmla="*/ 15 w 32"/>
              <a:gd name="T7" fmla="*/ 33 h 33"/>
              <a:gd name="T8" fmla="*/ 5 w 32"/>
              <a:gd name="T9" fmla="*/ 28 h 33"/>
              <a:gd name="T10" fmla="*/ 0 w 32"/>
              <a:gd name="T11" fmla="*/ 17 h 33"/>
              <a:gd name="T12" fmla="*/ 0 w 32"/>
              <a:gd name="T13" fmla="*/ 12 h 33"/>
              <a:gd name="T14" fmla="*/ 5 w 32"/>
              <a:gd name="T15" fmla="*/ 6 h 33"/>
              <a:gd name="T16" fmla="*/ 9 w 32"/>
              <a:gd name="T17" fmla="*/ 2 h 33"/>
              <a:gd name="T18" fmla="*/ 16 w 32"/>
              <a:gd name="T19" fmla="*/ 0 h 33"/>
              <a:gd name="T20" fmla="*/ 24 w 32"/>
              <a:gd name="T21" fmla="*/ 2 h 33"/>
              <a:gd name="T22" fmla="*/ 31 w 32"/>
              <a:gd name="T23" fmla="*/ 9 h 33"/>
              <a:gd name="T24" fmla="*/ 28 w 32"/>
              <a:gd name="T25" fmla="*/ 9 h 33"/>
              <a:gd name="T26" fmla="*/ 23 w 32"/>
              <a:gd name="T27" fmla="*/ 6 h 33"/>
              <a:gd name="T28" fmla="*/ 16 w 32"/>
              <a:gd name="T29" fmla="*/ 3 h 33"/>
              <a:gd name="T30" fmla="*/ 7 w 32"/>
              <a:gd name="T31" fmla="*/ 8 h 33"/>
              <a:gd name="T32" fmla="*/ 4 w 32"/>
              <a:gd name="T33" fmla="*/ 17 h 33"/>
              <a:gd name="T34" fmla="*/ 7 w 32"/>
              <a:gd name="T35" fmla="*/ 25 h 33"/>
              <a:gd name="T36" fmla="*/ 16 w 32"/>
              <a:gd name="T37" fmla="*/ 28 h 33"/>
              <a:gd name="T38" fmla="*/ 23 w 32"/>
              <a:gd name="T39" fmla="*/ 27 h 33"/>
              <a:gd name="T40" fmla="*/ 29 w 32"/>
              <a:gd name="T41" fmla="*/ 20 h 33"/>
              <a:gd name="T42" fmla="*/ 12 w 32"/>
              <a:gd name="T43" fmla="*/ 20 h 33"/>
              <a:gd name="T44" fmla="*/ 13 w 32"/>
              <a:gd name="T45" fmla="*/ 17 h 33"/>
              <a:gd name="T46" fmla="*/ 13 w 32"/>
              <a:gd name="T47" fmla="*/ 17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32" h="33">
                <a:moveTo>
                  <a:pt x="13" y="17"/>
                </a:moveTo>
                <a:lnTo>
                  <a:pt x="32" y="17"/>
                </a:lnTo>
                <a:lnTo>
                  <a:pt x="28" y="27"/>
                </a:lnTo>
                <a:lnTo>
                  <a:pt x="15" y="33"/>
                </a:lnTo>
                <a:lnTo>
                  <a:pt x="5" y="28"/>
                </a:lnTo>
                <a:lnTo>
                  <a:pt x="0" y="17"/>
                </a:lnTo>
                <a:lnTo>
                  <a:pt x="0" y="12"/>
                </a:lnTo>
                <a:lnTo>
                  <a:pt x="5" y="6"/>
                </a:lnTo>
                <a:lnTo>
                  <a:pt x="9" y="2"/>
                </a:lnTo>
                <a:lnTo>
                  <a:pt x="16" y="0"/>
                </a:lnTo>
                <a:lnTo>
                  <a:pt x="24" y="2"/>
                </a:lnTo>
                <a:lnTo>
                  <a:pt x="31" y="9"/>
                </a:lnTo>
                <a:lnTo>
                  <a:pt x="28" y="9"/>
                </a:lnTo>
                <a:lnTo>
                  <a:pt x="23" y="6"/>
                </a:lnTo>
                <a:lnTo>
                  <a:pt x="16" y="3"/>
                </a:lnTo>
                <a:lnTo>
                  <a:pt x="7" y="8"/>
                </a:lnTo>
                <a:lnTo>
                  <a:pt x="4" y="17"/>
                </a:lnTo>
                <a:lnTo>
                  <a:pt x="7" y="25"/>
                </a:lnTo>
                <a:lnTo>
                  <a:pt x="16" y="28"/>
                </a:lnTo>
                <a:lnTo>
                  <a:pt x="23" y="27"/>
                </a:lnTo>
                <a:lnTo>
                  <a:pt x="29" y="20"/>
                </a:lnTo>
                <a:lnTo>
                  <a:pt x="12" y="20"/>
                </a:lnTo>
                <a:lnTo>
                  <a:pt x="13" y="17"/>
                </a:lnTo>
                <a:lnTo>
                  <a:pt x="13" y="17"/>
                </a:lnTo>
                <a:close/>
              </a:path>
            </a:pathLst>
          </a:custGeom>
          <a:solidFill>
            <a:srgbClr val="99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288" name="Freeform 240"/>
          <p:cNvSpPr>
            <a:spLocks/>
          </p:cNvSpPr>
          <p:nvPr/>
        </p:nvSpPr>
        <p:spPr bwMode="auto">
          <a:xfrm>
            <a:off x="1019175" y="5273675"/>
            <a:ext cx="6350" cy="14288"/>
          </a:xfrm>
          <a:custGeom>
            <a:avLst/>
            <a:gdLst>
              <a:gd name="T0" fmla="*/ 0 w 12"/>
              <a:gd name="T1" fmla="*/ 16 h 31"/>
              <a:gd name="T2" fmla="*/ 0 w 12"/>
              <a:gd name="T3" fmla="*/ 19 h 31"/>
              <a:gd name="T4" fmla="*/ 4 w 12"/>
              <a:gd name="T5" fmla="*/ 19 h 31"/>
              <a:gd name="T6" fmla="*/ 9 w 12"/>
              <a:gd name="T7" fmla="*/ 31 h 31"/>
              <a:gd name="T8" fmla="*/ 12 w 12"/>
              <a:gd name="T9" fmla="*/ 31 h 31"/>
              <a:gd name="T10" fmla="*/ 0 w 12"/>
              <a:gd name="T11" fmla="*/ 0 h 31"/>
              <a:gd name="T12" fmla="*/ 0 w 12"/>
              <a:gd name="T13" fmla="*/ 7 h 31"/>
              <a:gd name="T14" fmla="*/ 4 w 12"/>
              <a:gd name="T15" fmla="*/ 16 h 31"/>
              <a:gd name="T16" fmla="*/ 0 w 12"/>
              <a:gd name="T17" fmla="*/ 16 h 31"/>
              <a:gd name="T18" fmla="*/ 0 w 12"/>
              <a:gd name="T19" fmla="*/ 16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2" h="31">
                <a:moveTo>
                  <a:pt x="0" y="16"/>
                </a:moveTo>
                <a:lnTo>
                  <a:pt x="0" y="19"/>
                </a:lnTo>
                <a:lnTo>
                  <a:pt x="4" y="19"/>
                </a:lnTo>
                <a:lnTo>
                  <a:pt x="9" y="31"/>
                </a:lnTo>
                <a:lnTo>
                  <a:pt x="12" y="31"/>
                </a:lnTo>
                <a:lnTo>
                  <a:pt x="0" y="0"/>
                </a:lnTo>
                <a:lnTo>
                  <a:pt x="0" y="7"/>
                </a:lnTo>
                <a:lnTo>
                  <a:pt x="4" y="16"/>
                </a:lnTo>
                <a:lnTo>
                  <a:pt x="0" y="16"/>
                </a:lnTo>
                <a:lnTo>
                  <a:pt x="0" y="16"/>
                </a:lnTo>
                <a:close/>
              </a:path>
            </a:pathLst>
          </a:custGeom>
          <a:solidFill>
            <a:srgbClr val="99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289" name="Freeform 241"/>
          <p:cNvSpPr>
            <a:spLocks/>
          </p:cNvSpPr>
          <p:nvPr/>
        </p:nvSpPr>
        <p:spPr bwMode="auto">
          <a:xfrm>
            <a:off x="1011238" y="5272088"/>
            <a:ext cx="7937" cy="15875"/>
          </a:xfrm>
          <a:custGeom>
            <a:avLst/>
            <a:gdLst>
              <a:gd name="T0" fmla="*/ 14 w 14"/>
              <a:gd name="T1" fmla="*/ 9 h 33"/>
              <a:gd name="T2" fmla="*/ 14 w 14"/>
              <a:gd name="T3" fmla="*/ 2 h 33"/>
              <a:gd name="T4" fmla="*/ 14 w 14"/>
              <a:gd name="T5" fmla="*/ 0 h 33"/>
              <a:gd name="T6" fmla="*/ 10 w 14"/>
              <a:gd name="T7" fmla="*/ 0 h 33"/>
              <a:gd name="T8" fmla="*/ 0 w 14"/>
              <a:gd name="T9" fmla="*/ 33 h 33"/>
              <a:gd name="T10" fmla="*/ 2 w 14"/>
              <a:gd name="T11" fmla="*/ 33 h 33"/>
              <a:gd name="T12" fmla="*/ 6 w 14"/>
              <a:gd name="T13" fmla="*/ 21 h 33"/>
              <a:gd name="T14" fmla="*/ 14 w 14"/>
              <a:gd name="T15" fmla="*/ 21 h 33"/>
              <a:gd name="T16" fmla="*/ 14 w 14"/>
              <a:gd name="T17" fmla="*/ 18 h 33"/>
              <a:gd name="T18" fmla="*/ 7 w 14"/>
              <a:gd name="T19" fmla="*/ 18 h 33"/>
              <a:gd name="T20" fmla="*/ 13 w 14"/>
              <a:gd name="T21" fmla="*/ 3 h 33"/>
              <a:gd name="T22" fmla="*/ 14 w 14"/>
              <a:gd name="T23" fmla="*/ 9 h 33"/>
              <a:gd name="T24" fmla="*/ 14 w 14"/>
              <a:gd name="T25" fmla="*/ 9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4" h="33">
                <a:moveTo>
                  <a:pt x="14" y="9"/>
                </a:moveTo>
                <a:lnTo>
                  <a:pt x="14" y="2"/>
                </a:lnTo>
                <a:lnTo>
                  <a:pt x="14" y="0"/>
                </a:lnTo>
                <a:lnTo>
                  <a:pt x="10" y="0"/>
                </a:lnTo>
                <a:lnTo>
                  <a:pt x="0" y="33"/>
                </a:lnTo>
                <a:lnTo>
                  <a:pt x="2" y="33"/>
                </a:lnTo>
                <a:lnTo>
                  <a:pt x="6" y="21"/>
                </a:lnTo>
                <a:lnTo>
                  <a:pt x="14" y="21"/>
                </a:lnTo>
                <a:lnTo>
                  <a:pt x="14" y="18"/>
                </a:lnTo>
                <a:lnTo>
                  <a:pt x="7" y="18"/>
                </a:lnTo>
                <a:lnTo>
                  <a:pt x="13" y="3"/>
                </a:lnTo>
                <a:lnTo>
                  <a:pt x="14" y="9"/>
                </a:lnTo>
                <a:lnTo>
                  <a:pt x="14" y="9"/>
                </a:lnTo>
                <a:close/>
              </a:path>
            </a:pathLst>
          </a:custGeom>
          <a:solidFill>
            <a:srgbClr val="99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290" name="Freeform 242"/>
          <p:cNvSpPr>
            <a:spLocks/>
          </p:cNvSpPr>
          <p:nvPr/>
        </p:nvSpPr>
        <p:spPr bwMode="auto">
          <a:xfrm>
            <a:off x="1031875" y="5273675"/>
            <a:ext cx="7938" cy="14288"/>
          </a:xfrm>
          <a:custGeom>
            <a:avLst/>
            <a:gdLst>
              <a:gd name="T0" fmla="*/ 0 w 16"/>
              <a:gd name="T1" fmla="*/ 26 h 31"/>
              <a:gd name="T2" fmla="*/ 0 w 16"/>
              <a:gd name="T3" fmla="*/ 31 h 31"/>
              <a:gd name="T4" fmla="*/ 7 w 16"/>
              <a:gd name="T5" fmla="*/ 28 h 31"/>
              <a:gd name="T6" fmla="*/ 12 w 16"/>
              <a:gd name="T7" fmla="*/ 25 h 31"/>
              <a:gd name="T8" fmla="*/ 15 w 16"/>
              <a:gd name="T9" fmla="*/ 19 h 31"/>
              <a:gd name="T10" fmla="*/ 16 w 16"/>
              <a:gd name="T11" fmla="*/ 15 h 31"/>
              <a:gd name="T12" fmla="*/ 15 w 16"/>
              <a:gd name="T13" fmla="*/ 9 h 31"/>
              <a:gd name="T14" fmla="*/ 12 w 16"/>
              <a:gd name="T15" fmla="*/ 4 h 31"/>
              <a:gd name="T16" fmla="*/ 5 w 16"/>
              <a:gd name="T17" fmla="*/ 0 h 31"/>
              <a:gd name="T18" fmla="*/ 0 w 16"/>
              <a:gd name="T19" fmla="*/ 0 h 31"/>
              <a:gd name="T20" fmla="*/ 0 w 16"/>
              <a:gd name="T21" fmla="*/ 4 h 31"/>
              <a:gd name="T22" fmla="*/ 11 w 16"/>
              <a:gd name="T23" fmla="*/ 7 h 31"/>
              <a:gd name="T24" fmla="*/ 13 w 16"/>
              <a:gd name="T25" fmla="*/ 15 h 31"/>
              <a:gd name="T26" fmla="*/ 8 w 16"/>
              <a:gd name="T27" fmla="*/ 23 h 31"/>
              <a:gd name="T28" fmla="*/ 0 w 16"/>
              <a:gd name="T29" fmla="*/ 26 h 31"/>
              <a:gd name="T30" fmla="*/ 0 w 16"/>
              <a:gd name="T31" fmla="*/ 26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6" h="31">
                <a:moveTo>
                  <a:pt x="0" y="26"/>
                </a:moveTo>
                <a:lnTo>
                  <a:pt x="0" y="31"/>
                </a:lnTo>
                <a:lnTo>
                  <a:pt x="7" y="28"/>
                </a:lnTo>
                <a:lnTo>
                  <a:pt x="12" y="25"/>
                </a:lnTo>
                <a:lnTo>
                  <a:pt x="15" y="19"/>
                </a:lnTo>
                <a:lnTo>
                  <a:pt x="16" y="15"/>
                </a:lnTo>
                <a:lnTo>
                  <a:pt x="15" y="9"/>
                </a:lnTo>
                <a:lnTo>
                  <a:pt x="12" y="4"/>
                </a:lnTo>
                <a:lnTo>
                  <a:pt x="5" y="0"/>
                </a:lnTo>
                <a:lnTo>
                  <a:pt x="0" y="0"/>
                </a:lnTo>
                <a:lnTo>
                  <a:pt x="0" y="4"/>
                </a:lnTo>
                <a:lnTo>
                  <a:pt x="11" y="7"/>
                </a:lnTo>
                <a:lnTo>
                  <a:pt x="13" y="15"/>
                </a:lnTo>
                <a:lnTo>
                  <a:pt x="8" y="23"/>
                </a:lnTo>
                <a:lnTo>
                  <a:pt x="0" y="26"/>
                </a:lnTo>
                <a:lnTo>
                  <a:pt x="0" y="26"/>
                </a:lnTo>
                <a:close/>
              </a:path>
            </a:pathLst>
          </a:custGeom>
          <a:solidFill>
            <a:srgbClr val="99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291" name="Freeform 243"/>
          <p:cNvSpPr>
            <a:spLocks/>
          </p:cNvSpPr>
          <p:nvPr/>
        </p:nvSpPr>
        <p:spPr bwMode="auto">
          <a:xfrm>
            <a:off x="1025525" y="5272088"/>
            <a:ext cx="6350" cy="15875"/>
          </a:xfrm>
          <a:custGeom>
            <a:avLst/>
            <a:gdLst>
              <a:gd name="T0" fmla="*/ 16 w 16"/>
              <a:gd name="T1" fmla="*/ 6 h 33"/>
              <a:gd name="T2" fmla="*/ 16 w 16"/>
              <a:gd name="T3" fmla="*/ 2 h 33"/>
              <a:gd name="T4" fmla="*/ 15 w 16"/>
              <a:gd name="T5" fmla="*/ 0 h 33"/>
              <a:gd name="T6" fmla="*/ 8 w 16"/>
              <a:gd name="T7" fmla="*/ 2 h 33"/>
              <a:gd name="T8" fmla="*/ 5 w 16"/>
              <a:gd name="T9" fmla="*/ 6 h 33"/>
              <a:gd name="T10" fmla="*/ 0 w 16"/>
              <a:gd name="T11" fmla="*/ 12 h 33"/>
              <a:gd name="T12" fmla="*/ 0 w 16"/>
              <a:gd name="T13" fmla="*/ 15 h 33"/>
              <a:gd name="T14" fmla="*/ 0 w 16"/>
              <a:gd name="T15" fmla="*/ 17 h 33"/>
              <a:gd name="T16" fmla="*/ 5 w 16"/>
              <a:gd name="T17" fmla="*/ 28 h 33"/>
              <a:gd name="T18" fmla="*/ 15 w 16"/>
              <a:gd name="T19" fmla="*/ 33 h 33"/>
              <a:gd name="T20" fmla="*/ 16 w 16"/>
              <a:gd name="T21" fmla="*/ 33 h 33"/>
              <a:gd name="T22" fmla="*/ 16 w 16"/>
              <a:gd name="T23" fmla="*/ 28 h 33"/>
              <a:gd name="T24" fmla="*/ 7 w 16"/>
              <a:gd name="T25" fmla="*/ 25 h 33"/>
              <a:gd name="T26" fmla="*/ 4 w 16"/>
              <a:gd name="T27" fmla="*/ 15 h 33"/>
              <a:gd name="T28" fmla="*/ 4 w 16"/>
              <a:gd name="T29" fmla="*/ 17 h 33"/>
              <a:gd name="T30" fmla="*/ 5 w 16"/>
              <a:gd name="T31" fmla="*/ 11 h 33"/>
              <a:gd name="T32" fmla="*/ 8 w 16"/>
              <a:gd name="T33" fmla="*/ 8 h 33"/>
              <a:gd name="T34" fmla="*/ 12 w 16"/>
              <a:gd name="T35" fmla="*/ 3 h 33"/>
              <a:gd name="T36" fmla="*/ 15 w 16"/>
              <a:gd name="T37" fmla="*/ 3 h 33"/>
              <a:gd name="T38" fmla="*/ 16 w 16"/>
              <a:gd name="T39" fmla="*/ 6 h 33"/>
              <a:gd name="T40" fmla="*/ 16 w 16"/>
              <a:gd name="T41" fmla="*/ 6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16" h="33">
                <a:moveTo>
                  <a:pt x="16" y="6"/>
                </a:moveTo>
                <a:lnTo>
                  <a:pt x="16" y="2"/>
                </a:lnTo>
                <a:lnTo>
                  <a:pt x="15" y="0"/>
                </a:lnTo>
                <a:lnTo>
                  <a:pt x="8" y="2"/>
                </a:lnTo>
                <a:lnTo>
                  <a:pt x="5" y="6"/>
                </a:lnTo>
                <a:lnTo>
                  <a:pt x="0" y="12"/>
                </a:lnTo>
                <a:lnTo>
                  <a:pt x="0" y="15"/>
                </a:lnTo>
                <a:lnTo>
                  <a:pt x="0" y="17"/>
                </a:lnTo>
                <a:lnTo>
                  <a:pt x="5" y="28"/>
                </a:lnTo>
                <a:lnTo>
                  <a:pt x="15" y="33"/>
                </a:lnTo>
                <a:lnTo>
                  <a:pt x="16" y="33"/>
                </a:lnTo>
                <a:lnTo>
                  <a:pt x="16" y="28"/>
                </a:lnTo>
                <a:lnTo>
                  <a:pt x="7" y="25"/>
                </a:lnTo>
                <a:lnTo>
                  <a:pt x="4" y="15"/>
                </a:lnTo>
                <a:lnTo>
                  <a:pt x="4" y="17"/>
                </a:lnTo>
                <a:lnTo>
                  <a:pt x="5" y="11"/>
                </a:lnTo>
                <a:lnTo>
                  <a:pt x="8" y="8"/>
                </a:lnTo>
                <a:lnTo>
                  <a:pt x="12" y="3"/>
                </a:lnTo>
                <a:lnTo>
                  <a:pt x="15" y="3"/>
                </a:lnTo>
                <a:lnTo>
                  <a:pt x="16" y="6"/>
                </a:lnTo>
                <a:lnTo>
                  <a:pt x="16" y="6"/>
                </a:lnTo>
                <a:close/>
              </a:path>
            </a:pathLst>
          </a:custGeom>
          <a:solidFill>
            <a:srgbClr val="99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292" name="Freeform 244"/>
          <p:cNvSpPr>
            <a:spLocks/>
          </p:cNvSpPr>
          <p:nvPr/>
        </p:nvSpPr>
        <p:spPr bwMode="auto">
          <a:xfrm>
            <a:off x="960438" y="5281613"/>
            <a:ext cx="6350" cy="4762"/>
          </a:xfrm>
          <a:custGeom>
            <a:avLst/>
            <a:gdLst>
              <a:gd name="T0" fmla="*/ 0 w 12"/>
              <a:gd name="T1" fmla="*/ 0 h 11"/>
              <a:gd name="T2" fmla="*/ 0 w 12"/>
              <a:gd name="T3" fmla="*/ 11 h 11"/>
              <a:gd name="T4" fmla="*/ 4 w 12"/>
              <a:gd name="T5" fmla="*/ 11 h 11"/>
              <a:gd name="T6" fmla="*/ 8 w 12"/>
              <a:gd name="T7" fmla="*/ 11 h 11"/>
              <a:gd name="T8" fmla="*/ 12 w 12"/>
              <a:gd name="T9" fmla="*/ 7 h 11"/>
              <a:gd name="T10" fmla="*/ 10 w 12"/>
              <a:gd name="T11" fmla="*/ 1 h 11"/>
              <a:gd name="T12" fmla="*/ 4 w 12"/>
              <a:gd name="T13" fmla="*/ 0 h 11"/>
              <a:gd name="T14" fmla="*/ 0 w 12"/>
              <a:gd name="T15" fmla="*/ 0 h 11"/>
              <a:gd name="T16" fmla="*/ 0 w 12"/>
              <a:gd name="T17" fmla="*/ 0 h 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" h="11">
                <a:moveTo>
                  <a:pt x="0" y="0"/>
                </a:moveTo>
                <a:lnTo>
                  <a:pt x="0" y="11"/>
                </a:lnTo>
                <a:lnTo>
                  <a:pt x="4" y="11"/>
                </a:lnTo>
                <a:lnTo>
                  <a:pt x="8" y="11"/>
                </a:lnTo>
                <a:lnTo>
                  <a:pt x="12" y="7"/>
                </a:lnTo>
                <a:lnTo>
                  <a:pt x="10" y="1"/>
                </a:lnTo>
                <a:lnTo>
                  <a:pt x="4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solidFill>
            <a:srgbClr val="99FF99"/>
          </a:solidFill>
          <a:ln w="15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PH" dirty="0"/>
          </a:p>
        </p:txBody>
      </p:sp>
      <p:sp>
        <p:nvSpPr>
          <p:cNvPr id="2293" name="Freeform 245"/>
          <p:cNvSpPr>
            <a:spLocks/>
          </p:cNvSpPr>
          <p:nvPr/>
        </p:nvSpPr>
        <p:spPr bwMode="auto">
          <a:xfrm>
            <a:off x="960438" y="5273675"/>
            <a:ext cx="4762" cy="6350"/>
          </a:xfrm>
          <a:custGeom>
            <a:avLst/>
            <a:gdLst>
              <a:gd name="T0" fmla="*/ 0 w 10"/>
              <a:gd name="T1" fmla="*/ 0 h 12"/>
              <a:gd name="T2" fmla="*/ 0 w 10"/>
              <a:gd name="T3" fmla="*/ 12 h 12"/>
              <a:gd name="T4" fmla="*/ 2 w 10"/>
              <a:gd name="T5" fmla="*/ 12 h 12"/>
              <a:gd name="T6" fmla="*/ 6 w 10"/>
              <a:gd name="T7" fmla="*/ 12 h 12"/>
              <a:gd name="T8" fmla="*/ 10 w 10"/>
              <a:gd name="T9" fmla="*/ 6 h 12"/>
              <a:gd name="T10" fmla="*/ 8 w 10"/>
              <a:gd name="T11" fmla="*/ 3 h 12"/>
              <a:gd name="T12" fmla="*/ 2 w 10"/>
              <a:gd name="T13" fmla="*/ 0 h 12"/>
              <a:gd name="T14" fmla="*/ 0 w 10"/>
              <a:gd name="T15" fmla="*/ 0 h 12"/>
              <a:gd name="T16" fmla="*/ 0 w 10"/>
              <a:gd name="T17" fmla="*/ 0 h 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0" h="12">
                <a:moveTo>
                  <a:pt x="0" y="0"/>
                </a:moveTo>
                <a:lnTo>
                  <a:pt x="0" y="12"/>
                </a:lnTo>
                <a:lnTo>
                  <a:pt x="2" y="12"/>
                </a:lnTo>
                <a:lnTo>
                  <a:pt x="6" y="12"/>
                </a:lnTo>
                <a:lnTo>
                  <a:pt x="10" y="6"/>
                </a:lnTo>
                <a:lnTo>
                  <a:pt x="8" y="3"/>
                </a:lnTo>
                <a:lnTo>
                  <a:pt x="2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solidFill>
            <a:srgbClr val="99FF99"/>
          </a:solidFill>
          <a:ln w="15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PH" dirty="0"/>
          </a:p>
        </p:txBody>
      </p:sp>
      <p:sp>
        <p:nvSpPr>
          <p:cNvPr id="2294" name="Freeform 246"/>
          <p:cNvSpPr>
            <a:spLocks/>
          </p:cNvSpPr>
          <p:nvPr/>
        </p:nvSpPr>
        <p:spPr bwMode="auto">
          <a:xfrm>
            <a:off x="958850" y="5272088"/>
            <a:ext cx="11113" cy="15875"/>
          </a:xfrm>
          <a:custGeom>
            <a:avLst/>
            <a:gdLst>
              <a:gd name="T0" fmla="*/ 0 w 17"/>
              <a:gd name="T1" fmla="*/ 0 h 33"/>
              <a:gd name="T2" fmla="*/ 5 w 17"/>
              <a:gd name="T3" fmla="*/ 0 h 33"/>
              <a:gd name="T4" fmla="*/ 13 w 17"/>
              <a:gd name="T5" fmla="*/ 2 h 33"/>
              <a:gd name="T6" fmla="*/ 16 w 17"/>
              <a:gd name="T7" fmla="*/ 9 h 33"/>
              <a:gd name="T8" fmla="*/ 15 w 17"/>
              <a:gd name="T9" fmla="*/ 15 h 33"/>
              <a:gd name="T10" fmla="*/ 11 w 17"/>
              <a:gd name="T11" fmla="*/ 15 h 33"/>
              <a:gd name="T12" fmla="*/ 16 w 17"/>
              <a:gd name="T13" fmla="*/ 18 h 33"/>
              <a:gd name="T14" fmla="*/ 17 w 17"/>
              <a:gd name="T15" fmla="*/ 24 h 33"/>
              <a:gd name="T16" fmla="*/ 15 w 17"/>
              <a:gd name="T17" fmla="*/ 30 h 33"/>
              <a:gd name="T18" fmla="*/ 7 w 17"/>
              <a:gd name="T19" fmla="*/ 33 h 33"/>
              <a:gd name="T20" fmla="*/ 0 w 17"/>
              <a:gd name="T21" fmla="*/ 33 h 33"/>
              <a:gd name="T22" fmla="*/ 0 w 17"/>
              <a:gd name="T23" fmla="*/ 0 h 33"/>
              <a:gd name="T24" fmla="*/ 0 w 17"/>
              <a:gd name="T25" fmla="*/ 0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7" h="33">
                <a:moveTo>
                  <a:pt x="0" y="0"/>
                </a:moveTo>
                <a:lnTo>
                  <a:pt x="5" y="0"/>
                </a:lnTo>
                <a:lnTo>
                  <a:pt x="13" y="2"/>
                </a:lnTo>
                <a:lnTo>
                  <a:pt x="16" y="9"/>
                </a:lnTo>
                <a:lnTo>
                  <a:pt x="15" y="15"/>
                </a:lnTo>
                <a:lnTo>
                  <a:pt x="11" y="15"/>
                </a:lnTo>
                <a:lnTo>
                  <a:pt x="16" y="18"/>
                </a:lnTo>
                <a:lnTo>
                  <a:pt x="17" y="24"/>
                </a:lnTo>
                <a:lnTo>
                  <a:pt x="15" y="30"/>
                </a:lnTo>
                <a:lnTo>
                  <a:pt x="7" y="33"/>
                </a:lnTo>
                <a:lnTo>
                  <a:pt x="0" y="33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solidFill>
            <a:srgbClr val="99FF99"/>
          </a:solidFill>
          <a:ln w="15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PH" dirty="0"/>
          </a:p>
        </p:txBody>
      </p:sp>
      <p:sp>
        <p:nvSpPr>
          <p:cNvPr id="2295" name="Freeform 247"/>
          <p:cNvSpPr>
            <a:spLocks/>
          </p:cNvSpPr>
          <p:nvPr/>
        </p:nvSpPr>
        <p:spPr bwMode="auto">
          <a:xfrm>
            <a:off x="973138" y="5273675"/>
            <a:ext cx="7937" cy="12700"/>
          </a:xfrm>
          <a:custGeom>
            <a:avLst/>
            <a:gdLst>
              <a:gd name="T0" fmla="*/ 0 w 25"/>
              <a:gd name="T1" fmla="*/ 12 h 25"/>
              <a:gd name="T2" fmla="*/ 2 w 25"/>
              <a:gd name="T3" fmla="*/ 22 h 25"/>
              <a:gd name="T4" fmla="*/ 12 w 25"/>
              <a:gd name="T5" fmla="*/ 25 h 25"/>
              <a:gd name="T6" fmla="*/ 19 w 25"/>
              <a:gd name="T7" fmla="*/ 22 h 25"/>
              <a:gd name="T8" fmla="*/ 25 w 25"/>
              <a:gd name="T9" fmla="*/ 14 h 25"/>
              <a:gd name="T10" fmla="*/ 22 w 25"/>
              <a:gd name="T11" fmla="*/ 6 h 25"/>
              <a:gd name="T12" fmla="*/ 10 w 25"/>
              <a:gd name="T13" fmla="*/ 0 h 25"/>
              <a:gd name="T14" fmla="*/ 8 w 25"/>
              <a:gd name="T15" fmla="*/ 0 h 25"/>
              <a:gd name="T16" fmla="*/ 4 w 25"/>
              <a:gd name="T17" fmla="*/ 5 h 25"/>
              <a:gd name="T18" fmla="*/ 1 w 25"/>
              <a:gd name="T19" fmla="*/ 8 h 25"/>
              <a:gd name="T20" fmla="*/ 0 w 25"/>
              <a:gd name="T21" fmla="*/ 14 h 25"/>
              <a:gd name="T22" fmla="*/ 0 w 25"/>
              <a:gd name="T23" fmla="*/ 12 h 25"/>
              <a:gd name="T24" fmla="*/ 0 w 25"/>
              <a:gd name="T25" fmla="*/ 12 h 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25" h="25">
                <a:moveTo>
                  <a:pt x="0" y="12"/>
                </a:moveTo>
                <a:lnTo>
                  <a:pt x="2" y="22"/>
                </a:lnTo>
                <a:lnTo>
                  <a:pt x="12" y="25"/>
                </a:lnTo>
                <a:lnTo>
                  <a:pt x="19" y="22"/>
                </a:lnTo>
                <a:lnTo>
                  <a:pt x="25" y="14"/>
                </a:lnTo>
                <a:lnTo>
                  <a:pt x="22" y="6"/>
                </a:lnTo>
                <a:lnTo>
                  <a:pt x="10" y="0"/>
                </a:lnTo>
                <a:lnTo>
                  <a:pt x="8" y="0"/>
                </a:lnTo>
                <a:lnTo>
                  <a:pt x="4" y="5"/>
                </a:lnTo>
                <a:lnTo>
                  <a:pt x="1" y="8"/>
                </a:lnTo>
                <a:lnTo>
                  <a:pt x="0" y="14"/>
                </a:lnTo>
                <a:lnTo>
                  <a:pt x="0" y="12"/>
                </a:lnTo>
                <a:lnTo>
                  <a:pt x="0" y="12"/>
                </a:lnTo>
              </a:path>
            </a:pathLst>
          </a:custGeom>
          <a:solidFill>
            <a:srgbClr val="99FF99"/>
          </a:solidFill>
          <a:ln w="15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PH" dirty="0"/>
          </a:p>
        </p:txBody>
      </p:sp>
      <p:sp>
        <p:nvSpPr>
          <p:cNvPr id="2296" name="Freeform 248"/>
          <p:cNvSpPr>
            <a:spLocks/>
          </p:cNvSpPr>
          <p:nvPr/>
        </p:nvSpPr>
        <p:spPr bwMode="auto">
          <a:xfrm>
            <a:off x="969963" y="5272088"/>
            <a:ext cx="12700" cy="15875"/>
          </a:xfrm>
          <a:custGeom>
            <a:avLst/>
            <a:gdLst>
              <a:gd name="T0" fmla="*/ 0 w 31"/>
              <a:gd name="T1" fmla="*/ 15 h 33"/>
              <a:gd name="T2" fmla="*/ 0 w 31"/>
              <a:gd name="T3" fmla="*/ 12 h 33"/>
              <a:gd name="T4" fmla="*/ 5 w 31"/>
              <a:gd name="T5" fmla="*/ 6 h 33"/>
              <a:gd name="T6" fmla="*/ 8 w 31"/>
              <a:gd name="T7" fmla="*/ 2 h 33"/>
              <a:gd name="T8" fmla="*/ 14 w 31"/>
              <a:gd name="T9" fmla="*/ 0 h 33"/>
              <a:gd name="T10" fmla="*/ 21 w 31"/>
              <a:gd name="T11" fmla="*/ 2 h 33"/>
              <a:gd name="T12" fmla="*/ 27 w 31"/>
              <a:gd name="T13" fmla="*/ 6 h 33"/>
              <a:gd name="T14" fmla="*/ 30 w 31"/>
              <a:gd name="T15" fmla="*/ 11 h 33"/>
              <a:gd name="T16" fmla="*/ 31 w 31"/>
              <a:gd name="T17" fmla="*/ 17 h 33"/>
              <a:gd name="T18" fmla="*/ 30 w 31"/>
              <a:gd name="T19" fmla="*/ 21 h 33"/>
              <a:gd name="T20" fmla="*/ 27 w 31"/>
              <a:gd name="T21" fmla="*/ 27 h 33"/>
              <a:gd name="T22" fmla="*/ 22 w 31"/>
              <a:gd name="T23" fmla="*/ 30 h 33"/>
              <a:gd name="T24" fmla="*/ 14 w 31"/>
              <a:gd name="T25" fmla="*/ 33 h 33"/>
              <a:gd name="T26" fmla="*/ 5 w 31"/>
              <a:gd name="T27" fmla="*/ 28 h 33"/>
              <a:gd name="T28" fmla="*/ 0 w 31"/>
              <a:gd name="T29" fmla="*/ 17 h 33"/>
              <a:gd name="T30" fmla="*/ 0 w 31"/>
              <a:gd name="T31" fmla="*/ 15 h 33"/>
              <a:gd name="T32" fmla="*/ 0 w 31"/>
              <a:gd name="T33" fmla="*/ 15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31" h="33">
                <a:moveTo>
                  <a:pt x="0" y="15"/>
                </a:moveTo>
                <a:lnTo>
                  <a:pt x="0" y="12"/>
                </a:lnTo>
                <a:lnTo>
                  <a:pt x="5" y="6"/>
                </a:lnTo>
                <a:lnTo>
                  <a:pt x="8" y="2"/>
                </a:lnTo>
                <a:lnTo>
                  <a:pt x="14" y="0"/>
                </a:lnTo>
                <a:lnTo>
                  <a:pt x="21" y="2"/>
                </a:lnTo>
                <a:lnTo>
                  <a:pt x="27" y="6"/>
                </a:lnTo>
                <a:lnTo>
                  <a:pt x="30" y="11"/>
                </a:lnTo>
                <a:lnTo>
                  <a:pt x="31" y="17"/>
                </a:lnTo>
                <a:lnTo>
                  <a:pt x="30" y="21"/>
                </a:lnTo>
                <a:lnTo>
                  <a:pt x="27" y="27"/>
                </a:lnTo>
                <a:lnTo>
                  <a:pt x="22" y="30"/>
                </a:lnTo>
                <a:lnTo>
                  <a:pt x="14" y="33"/>
                </a:lnTo>
                <a:lnTo>
                  <a:pt x="5" y="28"/>
                </a:lnTo>
                <a:lnTo>
                  <a:pt x="0" y="17"/>
                </a:lnTo>
                <a:lnTo>
                  <a:pt x="0" y="15"/>
                </a:lnTo>
                <a:lnTo>
                  <a:pt x="0" y="15"/>
                </a:lnTo>
              </a:path>
            </a:pathLst>
          </a:custGeom>
          <a:solidFill>
            <a:srgbClr val="99FF99"/>
          </a:solidFill>
          <a:ln w="15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PH" dirty="0"/>
          </a:p>
        </p:txBody>
      </p:sp>
      <p:sp>
        <p:nvSpPr>
          <p:cNvPr id="2297" name="Freeform 249"/>
          <p:cNvSpPr>
            <a:spLocks/>
          </p:cNvSpPr>
          <p:nvPr/>
        </p:nvSpPr>
        <p:spPr bwMode="auto">
          <a:xfrm>
            <a:off x="985838" y="5272088"/>
            <a:ext cx="9525" cy="15875"/>
          </a:xfrm>
          <a:custGeom>
            <a:avLst/>
            <a:gdLst>
              <a:gd name="T0" fmla="*/ 19 w 23"/>
              <a:gd name="T1" fmla="*/ 28 h 33"/>
              <a:gd name="T2" fmla="*/ 19 w 23"/>
              <a:gd name="T3" fmla="*/ 0 h 33"/>
              <a:gd name="T4" fmla="*/ 23 w 23"/>
              <a:gd name="T5" fmla="*/ 0 h 33"/>
              <a:gd name="T6" fmla="*/ 23 w 23"/>
              <a:gd name="T7" fmla="*/ 33 h 33"/>
              <a:gd name="T8" fmla="*/ 18 w 23"/>
              <a:gd name="T9" fmla="*/ 33 h 33"/>
              <a:gd name="T10" fmla="*/ 3 w 23"/>
              <a:gd name="T11" fmla="*/ 6 h 33"/>
              <a:gd name="T12" fmla="*/ 3 w 23"/>
              <a:gd name="T13" fmla="*/ 33 h 33"/>
              <a:gd name="T14" fmla="*/ 0 w 23"/>
              <a:gd name="T15" fmla="*/ 33 h 33"/>
              <a:gd name="T16" fmla="*/ 0 w 23"/>
              <a:gd name="T17" fmla="*/ 0 h 33"/>
              <a:gd name="T18" fmla="*/ 3 w 23"/>
              <a:gd name="T19" fmla="*/ 0 h 33"/>
              <a:gd name="T20" fmla="*/ 19 w 23"/>
              <a:gd name="T21" fmla="*/ 28 h 33"/>
              <a:gd name="T22" fmla="*/ 19 w 23"/>
              <a:gd name="T23" fmla="*/ 28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23" h="33">
                <a:moveTo>
                  <a:pt x="19" y="28"/>
                </a:moveTo>
                <a:lnTo>
                  <a:pt x="19" y="0"/>
                </a:lnTo>
                <a:lnTo>
                  <a:pt x="23" y="0"/>
                </a:lnTo>
                <a:lnTo>
                  <a:pt x="23" y="33"/>
                </a:lnTo>
                <a:lnTo>
                  <a:pt x="18" y="33"/>
                </a:lnTo>
                <a:lnTo>
                  <a:pt x="3" y="6"/>
                </a:lnTo>
                <a:lnTo>
                  <a:pt x="3" y="33"/>
                </a:lnTo>
                <a:lnTo>
                  <a:pt x="0" y="33"/>
                </a:lnTo>
                <a:lnTo>
                  <a:pt x="0" y="0"/>
                </a:lnTo>
                <a:lnTo>
                  <a:pt x="3" y="0"/>
                </a:lnTo>
                <a:lnTo>
                  <a:pt x="19" y="28"/>
                </a:lnTo>
                <a:lnTo>
                  <a:pt x="19" y="28"/>
                </a:lnTo>
              </a:path>
            </a:pathLst>
          </a:custGeom>
          <a:solidFill>
            <a:srgbClr val="99FF99"/>
          </a:solidFill>
          <a:ln w="15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PH" dirty="0"/>
          </a:p>
        </p:txBody>
      </p:sp>
      <p:sp>
        <p:nvSpPr>
          <p:cNvPr id="2298" name="Freeform 250"/>
          <p:cNvSpPr>
            <a:spLocks/>
          </p:cNvSpPr>
          <p:nvPr/>
        </p:nvSpPr>
        <p:spPr bwMode="auto">
          <a:xfrm>
            <a:off x="996950" y="5272088"/>
            <a:ext cx="15875" cy="15875"/>
          </a:xfrm>
          <a:custGeom>
            <a:avLst/>
            <a:gdLst>
              <a:gd name="T0" fmla="*/ 13 w 32"/>
              <a:gd name="T1" fmla="*/ 17 h 33"/>
              <a:gd name="T2" fmla="*/ 32 w 32"/>
              <a:gd name="T3" fmla="*/ 17 h 33"/>
              <a:gd name="T4" fmla="*/ 28 w 32"/>
              <a:gd name="T5" fmla="*/ 27 h 33"/>
              <a:gd name="T6" fmla="*/ 15 w 32"/>
              <a:gd name="T7" fmla="*/ 33 h 33"/>
              <a:gd name="T8" fmla="*/ 5 w 32"/>
              <a:gd name="T9" fmla="*/ 28 h 33"/>
              <a:gd name="T10" fmla="*/ 0 w 32"/>
              <a:gd name="T11" fmla="*/ 17 h 33"/>
              <a:gd name="T12" fmla="*/ 0 w 32"/>
              <a:gd name="T13" fmla="*/ 12 h 33"/>
              <a:gd name="T14" fmla="*/ 5 w 32"/>
              <a:gd name="T15" fmla="*/ 6 h 33"/>
              <a:gd name="T16" fmla="*/ 9 w 32"/>
              <a:gd name="T17" fmla="*/ 2 h 33"/>
              <a:gd name="T18" fmla="*/ 16 w 32"/>
              <a:gd name="T19" fmla="*/ 0 h 33"/>
              <a:gd name="T20" fmla="*/ 24 w 32"/>
              <a:gd name="T21" fmla="*/ 2 h 33"/>
              <a:gd name="T22" fmla="*/ 31 w 32"/>
              <a:gd name="T23" fmla="*/ 9 h 33"/>
              <a:gd name="T24" fmla="*/ 28 w 32"/>
              <a:gd name="T25" fmla="*/ 9 h 33"/>
              <a:gd name="T26" fmla="*/ 23 w 32"/>
              <a:gd name="T27" fmla="*/ 6 h 33"/>
              <a:gd name="T28" fmla="*/ 16 w 32"/>
              <a:gd name="T29" fmla="*/ 3 h 33"/>
              <a:gd name="T30" fmla="*/ 7 w 32"/>
              <a:gd name="T31" fmla="*/ 8 h 33"/>
              <a:gd name="T32" fmla="*/ 4 w 32"/>
              <a:gd name="T33" fmla="*/ 17 h 33"/>
              <a:gd name="T34" fmla="*/ 7 w 32"/>
              <a:gd name="T35" fmla="*/ 25 h 33"/>
              <a:gd name="T36" fmla="*/ 16 w 32"/>
              <a:gd name="T37" fmla="*/ 28 h 33"/>
              <a:gd name="T38" fmla="*/ 23 w 32"/>
              <a:gd name="T39" fmla="*/ 27 h 33"/>
              <a:gd name="T40" fmla="*/ 29 w 32"/>
              <a:gd name="T41" fmla="*/ 20 h 33"/>
              <a:gd name="T42" fmla="*/ 12 w 32"/>
              <a:gd name="T43" fmla="*/ 20 h 33"/>
              <a:gd name="T44" fmla="*/ 13 w 32"/>
              <a:gd name="T45" fmla="*/ 17 h 33"/>
              <a:gd name="T46" fmla="*/ 13 w 32"/>
              <a:gd name="T47" fmla="*/ 17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32" h="33">
                <a:moveTo>
                  <a:pt x="13" y="17"/>
                </a:moveTo>
                <a:lnTo>
                  <a:pt x="32" y="17"/>
                </a:lnTo>
                <a:lnTo>
                  <a:pt x="28" y="27"/>
                </a:lnTo>
                <a:lnTo>
                  <a:pt x="15" y="33"/>
                </a:lnTo>
                <a:lnTo>
                  <a:pt x="5" y="28"/>
                </a:lnTo>
                <a:lnTo>
                  <a:pt x="0" y="17"/>
                </a:lnTo>
                <a:lnTo>
                  <a:pt x="0" y="12"/>
                </a:lnTo>
                <a:lnTo>
                  <a:pt x="5" y="6"/>
                </a:lnTo>
                <a:lnTo>
                  <a:pt x="9" y="2"/>
                </a:lnTo>
                <a:lnTo>
                  <a:pt x="16" y="0"/>
                </a:lnTo>
                <a:lnTo>
                  <a:pt x="24" y="2"/>
                </a:lnTo>
                <a:lnTo>
                  <a:pt x="31" y="9"/>
                </a:lnTo>
                <a:lnTo>
                  <a:pt x="28" y="9"/>
                </a:lnTo>
                <a:lnTo>
                  <a:pt x="23" y="6"/>
                </a:lnTo>
                <a:lnTo>
                  <a:pt x="16" y="3"/>
                </a:lnTo>
                <a:lnTo>
                  <a:pt x="7" y="8"/>
                </a:lnTo>
                <a:lnTo>
                  <a:pt x="4" y="17"/>
                </a:lnTo>
                <a:lnTo>
                  <a:pt x="7" y="25"/>
                </a:lnTo>
                <a:lnTo>
                  <a:pt x="16" y="28"/>
                </a:lnTo>
                <a:lnTo>
                  <a:pt x="23" y="27"/>
                </a:lnTo>
                <a:lnTo>
                  <a:pt x="29" y="20"/>
                </a:lnTo>
                <a:lnTo>
                  <a:pt x="12" y="20"/>
                </a:lnTo>
                <a:lnTo>
                  <a:pt x="13" y="17"/>
                </a:lnTo>
                <a:lnTo>
                  <a:pt x="13" y="17"/>
                </a:lnTo>
              </a:path>
            </a:pathLst>
          </a:custGeom>
          <a:solidFill>
            <a:srgbClr val="99FF99"/>
          </a:solidFill>
          <a:ln w="15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PH" dirty="0"/>
          </a:p>
        </p:txBody>
      </p:sp>
      <p:sp>
        <p:nvSpPr>
          <p:cNvPr id="2299" name="Freeform 251"/>
          <p:cNvSpPr>
            <a:spLocks/>
          </p:cNvSpPr>
          <p:nvPr/>
        </p:nvSpPr>
        <p:spPr bwMode="auto">
          <a:xfrm>
            <a:off x="1011238" y="5272088"/>
            <a:ext cx="14287" cy="15875"/>
          </a:xfrm>
          <a:custGeom>
            <a:avLst/>
            <a:gdLst>
              <a:gd name="T0" fmla="*/ 2 w 26"/>
              <a:gd name="T1" fmla="*/ 33 h 33"/>
              <a:gd name="T2" fmla="*/ 0 w 26"/>
              <a:gd name="T3" fmla="*/ 33 h 33"/>
              <a:gd name="T4" fmla="*/ 10 w 26"/>
              <a:gd name="T5" fmla="*/ 0 h 33"/>
              <a:gd name="T6" fmla="*/ 14 w 26"/>
              <a:gd name="T7" fmla="*/ 0 h 33"/>
              <a:gd name="T8" fmla="*/ 26 w 26"/>
              <a:gd name="T9" fmla="*/ 33 h 33"/>
              <a:gd name="T10" fmla="*/ 23 w 26"/>
              <a:gd name="T11" fmla="*/ 33 h 33"/>
              <a:gd name="T12" fmla="*/ 18 w 26"/>
              <a:gd name="T13" fmla="*/ 21 h 33"/>
              <a:gd name="T14" fmla="*/ 6 w 26"/>
              <a:gd name="T15" fmla="*/ 21 h 33"/>
              <a:gd name="T16" fmla="*/ 2 w 26"/>
              <a:gd name="T17" fmla="*/ 33 h 33"/>
              <a:gd name="T18" fmla="*/ 2 w 26"/>
              <a:gd name="T19" fmla="*/ 33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6" h="33">
                <a:moveTo>
                  <a:pt x="2" y="33"/>
                </a:moveTo>
                <a:lnTo>
                  <a:pt x="0" y="33"/>
                </a:lnTo>
                <a:lnTo>
                  <a:pt x="10" y="0"/>
                </a:lnTo>
                <a:lnTo>
                  <a:pt x="14" y="0"/>
                </a:lnTo>
                <a:lnTo>
                  <a:pt x="26" y="33"/>
                </a:lnTo>
                <a:lnTo>
                  <a:pt x="23" y="33"/>
                </a:lnTo>
                <a:lnTo>
                  <a:pt x="18" y="21"/>
                </a:lnTo>
                <a:lnTo>
                  <a:pt x="6" y="21"/>
                </a:lnTo>
                <a:lnTo>
                  <a:pt x="2" y="33"/>
                </a:lnTo>
                <a:lnTo>
                  <a:pt x="2" y="33"/>
                </a:lnTo>
              </a:path>
            </a:pathLst>
          </a:custGeom>
          <a:solidFill>
            <a:srgbClr val="99FF99"/>
          </a:solidFill>
          <a:ln w="15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PH" dirty="0"/>
          </a:p>
        </p:txBody>
      </p:sp>
      <p:sp>
        <p:nvSpPr>
          <p:cNvPr id="2300" name="Freeform 252"/>
          <p:cNvSpPr>
            <a:spLocks/>
          </p:cNvSpPr>
          <p:nvPr/>
        </p:nvSpPr>
        <p:spPr bwMode="auto">
          <a:xfrm>
            <a:off x="1014413" y="5273675"/>
            <a:ext cx="6350" cy="7938"/>
          </a:xfrm>
          <a:custGeom>
            <a:avLst/>
            <a:gdLst>
              <a:gd name="T0" fmla="*/ 11 w 11"/>
              <a:gd name="T1" fmla="*/ 15 h 15"/>
              <a:gd name="T2" fmla="*/ 6 w 11"/>
              <a:gd name="T3" fmla="*/ 0 h 15"/>
              <a:gd name="T4" fmla="*/ 0 w 11"/>
              <a:gd name="T5" fmla="*/ 15 h 15"/>
              <a:gd name="T6" fmla="*/ 11 w 11"/>
              <a:gd name="T7" fmla="*/ 15 h 15"/>
              <a:gd name="T8" fmla="*/ 11 w 11"/>
              <a:gd name="T9" fmla="*/ 15 h 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" h="15">
                <a:moveTo>
                  <a:pt x="11" y="15"/>
                </a:moveTo>
                <a:lnTo>
                  <a:pt x="6" y="0"/>
                </a:lnTo>
                <a:lnTo>
                  <a:pt x="0" y="15"/>
                </a:lnTo>
                <a:lnTo>
                  <a:pt x="11" y="15"/>
                </a:lnTo>
                <a:lnTo>
                  <a:pt x="11" y="15"/>
                </a:lnTo>
              </a:path>
            </a:pathLst>
          </a:custGeom>
          <a:solidFill>
            <a:srgbClr val="99FF99"/>
          </a:solidFill>
          <a:ln w="15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PH" dirty="0"/>
          </a:p>
        </p:txBody>
      </p:sp>
      <p:sp>
        <p:nvSpPr>
          <p:cNvPr id="2301" name="Freeform 253"/>
          <p:cNvSpPr>
            <a:spLocks/>
          </p:cNvSpPr>
          <p:nvPr/>
        </p:nvSpPr>
        <p:spPr bwMode="auto">
          <a:xfrm>
            <a:off x="1025525" y="5273675"/>
            <a:ext cx="12700" cy="12700"/>
          </a:xfrm>
          <a:custGeom>
            <a:avLst/>
            <a:gdLst>
              <a:gd name="T0" fmla="*/ 0 w 25"/>
              <a:gd name="T1" fmla="*/ 12 h 25"/>
              <a:gd name="T2" fmla="*/ 3 w 25"/>
              <a:gd name="T3" fmla="*/ 22 h 25"/>
              <a:gd name="T4" fmla="*/ 12 w 25"/>
              <a:gd name="T5" fmla="*/ 25 h 25"/>
              <a:gd name="T6" fmla="*/ 20 w 25"/>
              <a:gd name="T7" fmla="*/ 22 h 25"/>
              <a:gd name="T8" fmla="*/ 25 w 25"/>
              <a:gd name="T9" fmla="*/ 14 h 25"/>
              <a:gd name="T10" fmla="*/ 23 w 25"/>
              <a:gd name="T11" fmla="*/ 6 h 25"/>
              <a:gd name="T12" fmla="*/ 11 w 25"/>
              <a:gd name="T13" fmla="*/ 0 h 25"/>
              <a:gd name="T14" fmla="*/ 8 w 25"/>
              <a:gd name="T15" fmla="*/ 0 h 25"/>
              <a:gd name="T16" fmla="*/ 4 w 25"/>
              <a:gd name="T17" fmla="*/ 5 h 25"/>
              <a:gd name="T18" fmla="*/ 1 w 25"/>
              <a:gd name="T19" fmla="*/ 8 h 25"/>
              <a:gd name="T20" fmla="*/ 0 w 25"/>
              <a:gd name="T21" fmla="*/ 14 h 25"/>
              <a:gd name="T22" fmla="*/ 0 w 25"/>
              <a:gd name="T23" fmla="*/ 12 h 25"/>
              <a:gd name="T24" fmla="*/ 0 w 25"/>
              <a:gd name="T25" fmla="*/ 12 h 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25" h="25">
                <a:moveTo>
                  <a:pt x="0" y="12"/>
                </a:moveTo>
                <a:lnTo>
                  <a:pt x="3" y="22"/>
                </a:lnTo>
                <a:lnTo>
                  <a:pt x="12" y="25"/>
                </a:lnTo>
                <a:lnTo>
                  <a:pt x="20" y="22"/>
                </a:lnTo>
                <a:lnTo>
                  <a:pt x="25" y="14"/>
                </a:lnTo>
                <a:lnTo>
                  <a:pt x="23" y="6"/>
                </a:lnTo>
                <a:lnTo>
                  <a:pt x="11" y="0"/>
                </a:lnTo>
                <a:lnTo>
                  <a:pt x="8" y="0"/>
                </a:lnTo>
                <a:lnTo>
                  <a:pt x="4" y="5"/>
                </a:lnTo>
                <a:lnTo>
                  <a:pt x="1" y="8"/>
                </a:lnTo>
                <a:lnTo>
                  <a:pt x="0" y="14"/>
                </a:lnTo>
                <a:lnTo>
                  <a:pt x="0" y="12"/>
                </a:lnTo>
                <a:lnTo>
                  <a:pt x="0" y="12"/>
                </a:lnTo>
              </a:path>
            </a:pathLst>
          </a:custGeom>
          <a:solidFill>
            <a:srgbClr val="99FF99"/>
          </a:solidFill>
          <a:ln w="15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PH" dirty="0"/>
          </a:p>
        </p:txBody>
      </p:sp>
      <p:sp>
        <p:nvSpPr>
          <p:cNvPr id="2302" name="Freeform 254"/>
          <p:cNvSpPr>
            <a:spLocks/>
          </p:cNvSpPr>
          <p:nvPr/>
        </p:nvSpPr>
        <p:spPr bwMode="auto">
          <a:xfrm>
            <a:off x="1025525" y="5272088"/>
            <a:ext cx="14288" cy="15875"/>
          </a:xfrm>
          <a:custGeom>
            <a:avLst/>
            <a:gdLst>
              <a:gd name="T0" fmla="*/ 0 w 32"/>
              <a:gd name="T1" fmla="*/ 15 h 33"/>
              <a:gd name="T2" fmla="*/ 0 w 32"/>
              <a:gd name="T3" fmla="*/ 12 h 33"/>
              <a:gd name="T4" fmla="*/ 5 w 32"/>
              <a:gd name="T5" fmla="*/ 6 h 33"/>
              <a:gd name="T6" fmla="*/ 8 w 32"/>
              <a:gd name="T7" fmla="*/ 2 h 33"/>
              <a:gd name="T8" fmla="*/ 15 w 32"/>
              <a:gd name="T9" fmla="*/ 0 h 33"/>
              <a:gd name="T10" fmla="*/ 21 w 32"/>
              <a:gd name="T11" fmla="*/ 2 h 33"/>
              <a:gd name="T12" fmla="*/ 28 w 32"/>
              <a:gd name="T13" fmla="*/ 6 h 33"/>
              <a:gd name="T14" fmla="*/ 31 w 32"/>
              <a:gd name="T15" fmla="*/ 11 h 33"/>
              <a:gd name="T16" fmla="*/ 32 w 32"/>
              <a:gd name="T17" fmla="*/ 17 h 33"/>
              <a:gd name="T18" fmla="*/ 31 w 32"/>
              <a:gd name="T19" fmla="*/ 21 h 33"/>
              <a:gd name="T20" fmla="*/ 28 w 32"/>
              <a:gd name="T21" fmla="*/ 27 h 33"/>
              <a:gd name="T22" fmla="*/ 23 w 32"/>
              <a:gd name="T23" fmla="*/ 30 h 33"/>
              <a:gd name="T24" fmla="*/ 15 w 32"/>
              <a:gd name="T25" fmla="*/ 33 h 33"/>
              <a:gd name="T26" fmla="*/ 5 w 32"/>
              <a:gd name="T27" fmla="*/ 28 h 33"/>
              <a:gd name="T28" fmla="*/ 0 w 32"/>
              <a:gd name="T29" fmla="*/ 17 h 33"/>
              <a:gd name="T30" fmla="*/ 0 w 32"/>
              <a:gd name="T31" fmla="*/ 15 h 33"/>
              <a:gd name="T32" fmla="*/ 0 w 32"/>
              <a:gd name="T33" fmla="*/ 15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32" h="33">
                <a:moveTo>
                  <a:pt x="0" y="15"/>
                </a:moveTo>
                <a:lnTo>
                  <a:pt x="0" y="12"/>
                </a:lnTo>
                <a:lnTo>
                  <a:pt x="5" y="6"/>
                </a:lnTo>
                <a:lnTo>
                  <a:pt x="8" y="2"/>
                </a:lnTo>
                <a:lnTo>
                  <a:pt x="15" y="0"/>
                </a:lnTo>
                <a:lnTo>
                  <a:pt x="21" y="2"/>
                </a:lnTo>
                <a:lnTo>
                  <a:pt x="28" y="6"/>
                </a:lnTo>
                <a:lnTo>
                  <a:pt x="31" y="11"/>
                </a:lnTo>
                <a:lnTo>
                  <a:pt x="32" y="17"/>
                </a:lnTo>
                <a:lnTo>
                  <a:pt x="31" y="21"/>
                </a:lnTo>
                <a:lnTo>
                  <a:pt x="28" y="27"/>
                </a:lnTo>
                <a:lnTo>
                  <a:pt x="23" y="30"/>
                </a:lnTo>
                <a:lnTo>
                  <a:pt x="15" y="33"/>
                </a:lnTo>
                <a:lnTo>
                  <a:pt x="5" y="28"/>
                </a:lnTo>
                <a:lnTo>
                  <a:pt x="0" y="17"/>
                </a:lnTo>
                <a:lnTo>
                  <a:pt x="0" y="15"/>
                </a:lnTo>
                <a:lnTo>
                  <a:pt x="0" y="15"/>
                </a:lnTo>
              </a:path>
            </a:pathLst>
          </a:custGeom>
          <a:solidFill>
            <a:srgbClr val="99FF99"/>
          </a:solidFill>
          <a:ln w="15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PH" dirty="0"/>
          </a:p>
        </p:txBody>
      </p:sp>
      <p:sp>
        <p:nvSpPr>
          <p:cNvPr id="2303" name="Freeform 255"/>
          <p:cNvSpPr>
            <a:spLocks/>
          </p:cNvSpPr>
          <p:nvPr/>
        </p:nvSpPr>
        <p:spPr bwMode="auto">
          <a:xfrm>
            <a:off x="1041400" y="5257800"/>
            <a:ext cx="41275" cy="42863"/>
          </a:xfrm>
          <a:custGeom>
            <a:avLst/>
            <a:gdLst>
              <a:gd name="T0" fmla="*/ 57 w 86"/>
              <a:gd name="T1" fmla="*/ 0 h 88"/>
              <a:gd name="T2" fmla="*/ 31 w 86"/>
              <a:gd name="T3" fmla="*/ 6 h 88"/>
              <a:gd name="T4" fmla="*/ 8 w 86"/>
              <a:gd name="T5" fmla="*/ 18 h 88"/>
              <a:gd name="T6" fmla="*/ 0 w 86"/>
              <a:gd name="T7" fmla="*/ 41 h 88"/>
              <a:gd name="T8" fmla="*/ 4 w 86"/>
              <a:gd name="T9" fmla="*/ 53 h 88"/>
              <a:gd name="T10" fmla="*/ 16 w 86"/>
              <a:gd name="T11" fmla="*/ 69 h 88"/>
              <a:gd name="T12" fmla="*/ 16 w 86"/>
              <a:gd name="T13" fmla="*/ 74 h 88"/>
              <a:gd name="T14" fmla="*/ 30 w 86"/>
              <a:gd name="T15" fmla="*/ 82 h 88"/>
              <a:gd name="T16" fmla="*/ 86 w 86"/>
              <a:gd name="T17" fmla="*/ 88 h 88"/>
              <a:gd name="T18" fmla="*/ 86 w 86"/>
              <a:gd name="T19" fmla="*/ 50 h 88"/>
              <a:gd name="T20" fmla="*/ 79 w 86"/>
              <a:gd name="T21" fmla="*/ 47 h 88"/>
              <a:gd name="T22" fmla="*/ 71 w 86"/>
              <a:gd name="T23" fmla="*/ 34 h 88"/>
              <a:gd name="T24" fmla="*/ 73 w 86"/>
              <a:gd name="T25" fmla="*/ 38 h 88"/>
              <a:gd name="T26" fmla="*/ 65 w 86"/>
              <a:gd name="T27" fmla="*/ 34 h 88"/>
              <a:gd name="T28" fmla="*/ 65 w 86"/>
              <a:gd name="T29" fmla="*/ 21 h 88"/>
              <a:gd name="T30" fmla="*/ 54 w 86"/>
              <a:gd name="T31" fmla="*/ 12 h 88"/>
              <a:gd name="T32" fmla="*/ 57 w 86"/>
              <a:gd name="T33" fmla="*/ 0 h 88"/>
              <a:gd name="T34" fmla="*/ 57 w 86"/>
              <a:gd name="T35" fmla="*/ 0 h 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86" h="88">
                <a:moveTo>
                  <a:pt x="57" y="0"/>
                </a:moveTo>
                <a:lnTo>
                  <a:pt x="31" y="6"/>
                </a:lnTo>
                <a:lnTo>
                  <a:pt x="8" y="18"/>
                </a:lnTo>
                <a:lnTo>
                  <a:pt x="0" y="41"/>
                </a:lnTo>
                <a:lnTo>
                  <a:pt x="4" y="53"/>
                </a:lnTo>
                <a:lnTo>
                  <a:pt x="16" y="69"/>
                </a:lnTo>
                <a:lnTo>
                  <a:pt x="16" y="74"/>
                </a:lnTo>
                <a:lnTo>
                  <a:pt x="30" y="82"/>
                </a:lnTo>
                <a:lnTo>
                  <a:pt x="86" y="88"/>
                </a:lnTo>
                <a:lnTo>
                  <a:pt x="86" y="50"/>
                </a:lnTo>
                <a:lnTo>
                  <a:pt x="79" y="47"/>
                </a:lnTo>
                <a:lnTo>
                  <a:pt x="71" y="34"/>
                </a:lnTo>
                <a:lnTo>
                  <a:pt x="73" y="38"/>
                </a:lnTo>
                <a:lnTo>
                  <a:pt x="65" y="34"/>
                </a:lnTo>
                <a:lnTo>
                  <a:pt x="65" y="21"/>
                </a:lnTo>
                <a:lnTo>
                  <a:pt x="54" y="12"/>
                </a:lnTo>
                <a:lnTo>
                  <a:pt x="57" y="0"/>
                </a:lnTo>
                <a:lnTo>
                  <a:pt x="57" y="0"/>
                </a:lnTo>
                <a:close/>
              </a:path>
            </a:pathLst>
          </a:custGeom>
          <a:solidFill>
            <a:srgbClr val="99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304" name="Freeform 256"/>
          <p:cNvSpPr>
            <a:spLocks/>
          </p:cNvSpPr>
          <p:nvPr/>
        </p:nvSpPr>
        <p:spPr bwMode="auto">
          <a:xfrm>
            <a:off x="1041400" y="5257800"/>
            <a:ext cx="41275" cy="42863"/>
          </a:xfrm>
          <a:custGeom>
            <a:avLst/>
            <a:gdLst>
              <a:gd name="T0" fmla="*/ 57 w 86"/>
              <a:gd name="T1" fmla="*/ 0 h 88"/>
              <a:gd name="T2" fmla="*/ 31 w 86"/>
              <a:gd name="T3" fmla="*/ 6 h 88"/>
              <a:gd name="T4" fmla="*/ 8 w 86"/>
              <a:gd name="T5" fmla="*/ 18 h 88"/>
              <a:gd name="T6" fmla="*/ 0 w 86"/>
              <a:gd name="T7" fmla="*/ 41 h 88"/>
              <a:gd name="T8" fmla="*/ 4 w 86"/>
              <a:gd name="T9" fmla="*/ 53 h 88"/>
              <a:gd name="T10" fmla="*/ 16 w 86"/>
              <a:gd name="T11" fmla="*/ 69 h 88"/>
              <a:gd name="T12" fmla="*/ 16 w 86"/>
              <a:gd name="T13" fmla="*/ 74 h 88"/>
              <a:gd name="T14" fmla="*/ 30 w 86"/>
              <a:gd name="T15" fmla="*/ 82 h 88"/>
              <a:gd name="T16" fmla="*/ 86 w 86"/>
              <a:gd name="T17" fmla="*/ 88 h 88"/>
              <a:gd name="T18" fmla="*/ 86 w 86"/>
              <a:gd name="T19" fmla="*/ 50 h 88"/>
              <a:gd name="T20" fmla="*/ 79 w 86"/>
              <a:gd name="T21" fmla="*/ 47 h 88"/>
              <a:gd name="T22" fmla="*/ 71 w 86"/>
              <a:gd name="T23" fmla="*/ 34 h 88"/>
              <a:gd name="T24" fmla="*/ 73 w 86"/>
              <a:gd name="T25" fmla="*/ 38 h 88"/>
              <a:gd name="T26" fmla="*/ 65 w 86"/>
              <a:gd name="T27" fmla="*/ 34 h 88"/>
              <a:gd name="T28" fmla="*/ 65 w 86"/>
              <a:gd name="T29" fmla="*/ 21 h 88"/>
              <a:gd name="T30" fmla="*/ 54 w 86"/>
              <a:gd name="T31" fmla="*/ 12 h 88"/>
              <a:gd name="T32" fmla="*/ 57 w 86"/>
              <a:gd name="T33" fmla="*/ 0 h 88"/>
              <a:gd name="T34" fmla="*/ 57 w 86"/>
              <a:gd name="T35" fmla="*/ 0 h 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86" h="88">
                <a:moveTo>
                  <a:pt x="57" y="0"/>
                </a:moveTo>
                <a:lnTo>
                  <a:pt x="31" y="6"/>
                </a:lnTo>
                <a:lnTo>
                  <a:pt x="8" y="18"/>
                </a:lnTo>
                <a:lnTo>
                  <a:pt x="0" y="41"/>
                </a:lnTo>
                <a:lnTo>
                  <a:pt x="4" y="53"/>
                </a:lnTo>
                <a:lnTo>
                  <a:pt x="16" y="69"/>
                </a:lnTo>
                <a:lnTo>
                  <a:pt x="16" y="74"/>
                </a:lnTo>
                <a:lnTo>
                  <a:pt x="30" y="82"/>
                </a:lnTo>
                <a:lnTo>
                  <a:pt x="86" y="88"/>
                </a:lnTo>
                <a:lnTo>
                  <a:pt x="86" y="50"/>
                </a:lnTo>
                <a:lnTo>
                  <a:pt x="79" y="47"/>
                </a:lnTo>
                <a:lnTo>
                  <a:pt x="71" y="34"/>
                </a:lnTo>
                <a:lnTo>
                  <a:pt x="73" y="38"/>
                </a:lnTo>
                <a:lnTo>
                  <a:pt x="65" y="34"/>
                </a:lnTo>
                <a:lnTo>
                  <a:pt x="65" y="21"/>
                </a:lnTo>
                <a:lnTo>
                  <a:pt x="54" y="12"/>
                </a:lnTo>
                <a:lnTo>
                  <a:pt x="57" y="0"/>
                </a:lnTo>
                <a:lnTo>
                  <a:pt x="57" y="0"/>
                </a:lnTo>
              </a:path>
            </a:pathLst>
          </a:custGeom>
          <a:solidFill>
            <a:srgbClr val="99FF99"/>
          </a:solidFill>
          <a:ln w="142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PH" dirty="0"/>
          </a:p>
        </p:txBody>
      </p:sp>
      <p:sp>
        <p:nvSpPr>
          <p:cNvPr id="2305" name="Freeform 257"/>
          <p:cNvSpPr>
            <a:spLocks/>
          </p:cNvSpPr>
          <p:nvPr/>
        </p:nvSpPr>
        <p:spPr bwMode="auto">
          <a:xfrm>
            <a:off x="1052513" y="5272088"/>
            <a:ext cx="17462" cy="20637"/>
          </a:xfrm>
          <a:custGeom>
            <a:avLst/>
            <a:gdLst>
              <a:gd name="T0" fmla="*/ 0 w 37"/>
              <a:gd name="T1" fmla="*/ 0 h 43"/>
              <a:gd name="T2" fmla="*/ 37 w 37"/>
              <a:gd name="T3" fmla="*/ 0 h 43"/>
              <a:gd name="T4" fmla="*/ 37 w 37"/>
              <a:gd name="T5" fmla="*/ 43 h 43"/>
              <a:gd name="T6" fmla="*/ 0 w 37"/>
              <a:gd name="T7" fmla="*/ 43 h 43"/>
              <a:gd name="T8" fmla="*/ 0 w 37"/>
              <a:gd name="T9" fmla="*/ 0 h 43"/>
              <a:gd name="T10" fmla="*/ 0 w 37"/>
              <a:gd name="T11" fmla="*/ 0 h 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7" h="43">
                <a:moveTo>
                  <a:pt x="0" y="0"/>
                </a:moveTo>
                <a:lnTo>
                  <a:pt x="37" y="0"/>
                </a:lnTo>
                <a:lnTo>
                  <a:pt x="37" y="43"/>
                </a:lnTo>
                <a:lnTo>
                  <a:pt x="0" y="43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99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306" name="Freeform 258"/>
          <p:cNvSpPr>
            <a:spLocks/>
          </p:cNvSpPr>
          <p:nvPr/>
        </p:nvSpPr>
        <p:spPr bwMode="auto">
          <a:xfrm>
            <a:off x="1052513" y="5272088"/>
            <a:ext cx="17462" cy="20637"/>
          </a:xfrm>
          <a:custGeom>
            <a:avLst/>
            <a:gdLst>
              <a:gd name="T0" fmla="*/ 0 w 37"/>
              <a:gd name="T1" fmla="*/ 0 h 43"/>
              <a:gd name="T2" fmla="*/ 37 w 37"/>
              <a:gd name="T3" fmla="*/ 0 h 43"/>
              <a:gd name="T4" fmla="*/ 37 w 37"/>
              <a:gd name="T5" fmla="*/ 43 h 43"/>
              <a:gd name="T6" fmla="*/ 0 w 37"/>
              <a:gd name="T7" fmla="*/ 43 h 43"/>
              <a:gd name="T8" fmla="*/ 0 w 37"/>
              <a:gd name="T9" fmla="*/ 0 h 43"/>
              <a:gd name="T10" fmla="*/ 0 w 37"/>
              <a:gd name="T11" fmla="*/ 0 h 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7" h="43">
                <a:moveTo>
                  <a:pt x="0" y="0"/>
                </a:moveTo>
                <a:lnTo>
                  <a:pt x="37" y="0"/>
                </a:lnTo>
                <a:lnTo>
                  <a:pt x="37" y="43"/>
                </a:lnTo>
                <a:lnTo>
                  <a:pt x="0" y="43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solidFill>
            <a:srgbClr val="99FF99"/>
          </a:solidFill>
          <a:ln w="142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PH" dirty="0"/>
          </a:p>
        </p:txBody>
      </p:sp>
      <p:sp>
        <p:nvSpPr>
          <p:cNvPr id="2307" name="Freeform 259"/>
          <p:cNvSpPr>
            <a:spLocks/>
          </p:cNvSpPr>
          <p:nvPr/>
        </p:nvSpPr>
        <p:spPr bwMode="auto">
          <a:xfrm>
            <a:off x="5218113" y="3671888"/>
            <a:ext cx="730250" cy="725487"/>
          </a:xfrm>
          <a:custGeom>
            <a:avLst/>
            <a:gdLst>
              <a:gd name="T0" fmla="*/ 538 w 1570"/>
              <a:gd name="T1" fmla="*/ 0 h 1503"/>
              <a:gd name="T2" fmla="*/ 689 w 1570"/>
              <a:gd name="T3" fmla="*/ 260 h 1503"/>
              <a:gd name="T4" fmla="*/ 973 w 1570"/>
              <a:gd name="T5" fmla="*/ 162 h 1503"/>
              <a:gd name="T6" fmla="*/ 987 w 1570"/>
              <a:gd name="T7" fmla="*/ 331 h 1503"/>
              <a:gd name="T8" fmla="*/ 1280 w 1570"/>
              <a:gd name="T9" fmla="*/ 307 h 1503"/>
              <a:gd name="T10" fmla="*/ 1291 w 1570"/>
              <a:gd name="T11" fmla="*/ 373 h 1503"/>
              <a:gd name="T12" fmla="*/ 1320 w 1570"/>
              <a:gd name="T13" fmla="*/ 430 h 1503"/>
              <a:gd name="T14" fmla="*/ 1340 w 1570"/>
              <a:gd name="T15" fmla="*/ 523 h 1503"/>
              <a:gd name="T16" fmla="*/ 1356 w 1570"/>
              <a:gd name="T17" fmla="*/ 532 h 1503"/>
              <a:gd name="T18" fmla="*/ 1425 w 1570"/>
              <a:gd name="T19" fmla="*/ 667 h 1503"/>
              <a:gd name="T20" fmla="*/ 1519 w 1570"/>
              <a:gd name="T21" fmla="*/ 764 h 1503"/>
              <a:gd name="T22" fmla="*/ 1570 w 1570"/>
              <a:gd name="T23" fmla="*/ 826 h 1503"/>
              <a:gd name="T24" fmla="*/ 1478 w 1570"/>
              <a:gd name="T25" fmla="*/ 789 h 1503"/>
              <a:gd name="T26" fmla="*/ 1402 w 1570"/>
              <a:gd name="T27" fmla="*/ 776 h 1503"/>
              <a:gd name="T28" fmla="*/ 1376 w 1570"/>
              <a:gd name="T29" fmla="*/ 801 h 1503"/>
              <a:gd name="T30" fmla="*/ 1336 w 1570"/>
              <a:gd name="T31" fmla="*/ 861 h 1503"/>
              <a:gd name="T32" fmla="*/ 1337 w 1570"/>
              <a:gd name="T33" fmla="*/ 887 h 1503"/>
              <a:gd name="T34" fmla="*/ 1315 w 1570"/>
              <a:gd name="T35" fmla="*/ 978 h 1503"/>
              <a:gd name="T36" fmla="*/ 1323 w 1570"/>
              <a:gd name="T37" fmla="*/ 1034 h 1503"/>
              <a:gd name="T38" fmla="*/ 1316 w 1570"/>
              <a:gd name="T39" fmla="*/ 1069 h 1503"/>
              <a:gd name="T40" fmla="*/ 1296 w 1570"/>
              <a:gd name="T41" fmla="*/ 1087 h 1503"/>
              <a:gd name="T42" fmla="*/ 1240 w 1570"/>
              <a:gd name="T43" fmla="*/ 1061 h 1503"/>
              <a:gd name="T44" fmla="*/ 1178 w 1570"/>
              <a:gd name="T45" fmla="*/ 1055 h 1503"/>
              <a:gd name="T46" fmla="*/ 1167 w 1570"/>
              <a:gd name="T47" fmla="*/ 1063 h 1503"/>
              <a:gd name="T48" fmla="*/ 1154 w 1570"/>
              <a:gd name="T49" fmla="*/ 1503 h 1503"/>
              <a:gd name="T50" fmla="*/ 684 w 1570"/>
              <a:gd name="T51" fmla="*/ 1497 h 1503"/>
              <a:gd name="T52" fmla="*/ 483 w 1570"/>
              <a:gd name="T53" fmla="*/ 1345 h 1503"/>
              <a:gd name="T54" fmla="*/ 48 w 1570"/>
              <a:gd name="T55" fmla="*/ 1063 h 1503"/>
              <a:gd name="T56" fmla="*/ 0 w 1570"/>
              <a:gd name="T57" fmla="*/ 939 h 1503"/>
              <a:gd name="T58" fmla="*/ 21 w 1570"/>
              <a:gd name="T59" fmla="*/ 915 h 1503"/>
              <a:gd name="T60" fmla="*/ 31 w 1570"/>
              <a:gd name="T61" fmla="*/ 806 h 1503"/>
              <a:gd name="T62" fmla="*/ 33 w 1570"/>
              <a:gd name="T63" fmla="*/ 712 h 1503"/>
              <a:gd name="T64" fmla="*/ 45 w 1570"/>
              <a:gd name="T65" fmla="*/ 676 h 1503"/>
              <a:gd name="T66" fmla="*/ 81 w 1570"/>
              <a:gd name="T67" fmla="*/ 693 h 1503"/>
              <a:gd name="T68" fmla="*/ 132 w 1570"/>
              <a:gd name="T69" fmla="*/ 687 h 1503"/>
              <a:gd name="T70" fmla="*/ 217 w 1570"/>
              <a:gd name="T71" fmla="*/ 729 h 1503"/>
              <a:gd name="T72" fmla="*/ 240 w 1570"/>
              <a:gd name="T73" fmla="*/ 758 h 1503"/>
              <a:gd name="T74" fmla="*/ 340 w 1570"/>
              <a:gd name="T75" fmla="*/ 793 h 1503"/>
              <a:gd name="T76" fmla="*/ 363 w 1570"/>
              <a:gd name="T77" fmla="*/ 776 h 1503"/>
              <a:gd name="T78" fmla="*/ 355 w 1570"/>
              <a:gd name="T79" fmla="*/ 718 h 1503"/>
              <a:gd name="T80" fmla="*/ 335 w 1570"/>
              <a:gd name="T81" fmla="*/ 657 h 1503"/>
              <a:gd name="T82" fmla="*/ 331 w 1570"/>
              <a:gd name="T83" fmla="*/ 591 h 1503"/>
              <a:gd name="T84" fmla="*/ 283 w 1570"/>
              <a:gd name="T85" fmla="*/ 419 h 1503"/>
              <a:gd name="T86" fmla="*/ 287 w 1570"/>
              <a:gd name="T87" fmla="*/ 262 h 1503"/>
              <a:gd name="T88" fmla="*/ 275 w 1570"/>
              <a:gd name="T89" fmla="*/ 209 h 1503"/>
              <a:gd name="T90" fmla="*/ 328 w 1570"/>
              <a:gd name="T91" fmla="*/ 176 h 1503"/>
              <a:gd name="T92" fmla="*/ 312 w 1570"/>
              <a:gd name="T93" fmla="*/ 141 h 1503"/>
              <a:gd name="T94" fmla="*/ 312 w 1570"/>
              <a:gd name="T95" fmla="*/ 94 h 1503"/>
              <a:gd name="T96" fmla="*/ 347 w 1570"/>
              <a:gd name="T97" fmla="*/ 96 h 1503"/>
              <a:gd name="T98" fmla="*/ 400 w 1570"/>
              <a:gd name="T99" fmla="*/ 113 h 1503"/>
              <a:gd name="T100" fmla="*/ 538 w 1570"/>
              <a:gd name="T101" fmla="*/ 0 h 1503"/>
              <a:gd name="T102" fmla="*/ 538 w 1570"/>
              <a:gd name="T103" fmla="*/ 0 h 15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1570" h="1503">
                <a:moveTo>
                  <a:pt x="538" y="0"/>
                </a:moveTo>
                <a:lnTo>
                  <a:pt x="689" y="260"/>
                </a:lnTo>
                <a:lnTo>
                  <a:pt x="973" y="162"/>
                </a:lnTo>
                <a:lnTo>
                  <a:pt x="987" y="331"/>
                </a:lnTo>
                <a:lnTo>
                  <a:pt x="1280" y="307"/>
                </a:lnTo>
                <a:lnTo>
                  <a:pt x="1291" y="373"/>
                </a:lnTo>
                <a:lnTo>
                  <a:pt x="1320" y="430"/>
                </a:lnTo>
                <a:lnTo>
                  <a:pt x="1340" y="523"/>
                </a:lnTo>
                <a:lnTo>
                  <a:pt x="1356" y="532"/>
                </a:lnTo>
                <a:lnTo>
                  <a:pt x="1425" y="667"/>
                </a:lnTo>
                <a:lnTo>
                  <a:pt x="1519" y="764"/>
                </a:lnTo>
                <a:lnTo>
                  <a:pt x="1570" y="826"/>
                </a:lnTo>
                <a:lnTo>
                  <a:pt x="1478" y="789"/>
                </a:lnTo>
                <a:lnTo>
                  <a:pt x="1402" y="776"/>
                </a:lnTo>
                <a:lnTo>
                  <a:pt x="1376" y="801"/>
                </a:lnTo>
                <a:lnTo>
                  <a:pt x="1336" y="861"/>
                </a:lnTo>
                <a:lnTo>
                  <a:pt x="1337" y="887"/>
                </a:lnTo>
                <a:lnTo>
                  <a:pt x="1315" y="978"/>
                </a:lnTo>
                <a:lnTo>
                  <a:pt x="1323" y="1034"/>
                </a:lnTo>
                <a:lnTo>
                  <a:pt x="1316" y="1069"/>
                </a:lnTo>
                <a:lnTo>
                  <a:pt x="1296" y="1087"/>
                </a:lnTo>
                <a:lnTo>
                  <a:pt x="1240" y="1061"/>
                </a:lnTo>
                <a:lnTo>
                  <a:pt x="1178" y="1055"/>
                </a:lnTo>
                <a:lnTo>
                  <a:pt x="1167" y="1063"/>
                </a:lnTo>
                <a:lnTo>
                  <a:pt x="1154" y="1503"/>
                </a:lnTo>
                <a:lnTo>
                  <a:pt x="684" y="1497"/>
                </a:lnTo>
                <a:lnTo>
                  <a:pt x="483" y="1345"/>
                </a:lnTo>
                <a:lnTo>
                  <a:pt x="48" y="1063"/>
                </a:lnTo>
                <a:lnTo>
                  <a:pt x="0" y="939"/>
                </a:lnTo>
                <a:lnTo>
                  <a:pt x="21" y="915"/>
                </a:lnTo>
                <a:lnTo>
                  <a:pt x="31" y="806"/>
                </a:lnTo>
                <a:lnTo>
                  <a:pt x="33" y="712"/>
                </a:lnTo>
                <a:lnTo>
                  <a:pt x="45" y="676"/>
                </a:lnTo>
                <a:lnTo>
                  <a:pt x="81" y="693"/>
                </a:lnTo>
                <a:lnTo>
                  <a:pt x="132" y="687"/>
                </a:lnTo>
                <a:lnTo>
                  <a:pt x="217" y="729"/>
                </a:lnTo>
                <a:lnTo>
                  <a:pt x="240" y="758"/>
                </a:lnTo>
                <a:lnTo>
                  <a:pt x="340" y="793"/>
                </a:lnTo>
                <a:lnTo>
                  <a:pt x="363" y="776"/>
                </a:lnTo>
                <a:lnTo>
                  <a:pt x="355" y="718"/>
                </a:lnTo>
                <a:lnTo>
                  <a:pt x="335" y="657"/>
                </a:lnTo>
                <a:lnTo>
                  <a:pt x="331" y="591"/>
                </a:lnTo>
                <a:lnTo>
                  <a:pt x="283" y="419"/>
                </a:lnTo>
                <a:lnTo>
                  <a:pt x="287" y="262"/>
                </a:lnTo>
                <a:lnTo>
                  <a:pt x="275" y="209"/>
                </a:lnTo>
                <a:lnTo>
                  <a:pt x="328" y="176"/>
                </a:lnTo>
                <a:lnTo>
                  <a:pt x="312" y="141"/>
                </a:lnTo>
                <a:lnTo>
                  <a:pt x="312" y="94"/>
                </a:lnTo>
                <a:lnTo>
                  <a:pt x="347" y="96"/>
                </a:lnTo>
                <a:lnTo>
                  <a:pt x="400" y="113"/>
                </a:lnTo>
                <a:lnTo>
                  <a:pt x="538" y="0"/>
                </a:lnTo>
                <a:lnTo>
                  <a:pt x="538" y="0"/>
                </a:lnTo>
                <a:close/>
              </a:path>
            </a:pathLst>
          </a:custGeom>
          <a:solidFill>
            <a:srgbClr val="FF99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308" name="Freeform 260"/>
          <p:cNvSpPr>
            <a:spLocks/>
          </p:cNvSpPr>
          <p:nvPr/>
        </p:nvSpPr>
        <p:spPr bwMode="auto">
          <a:xfrm>
            <a:off x="5218113" y="3671888"/>
            <a:ext cx="730250" cy="725487"/>
          </a:xfrm>
          <a:custGeom>
            <a:avLst/>
            <a:gdLst>
              <a:gd name="T0" fmla="*/ 538 w 1570"/>
              <a:gd name="T1" fmla="*/ 0 h 1503"/>
              <a:gd name="T2" fmla="*/ 689 w 1570"/>
              <a:gd name="T3" fmla="*/ 260 h 1503"/>
              <a:gd name="T4" fmla="*/ 973 w 1570"/>
              <a:gd name="T5" fmla="*/ 162 h 1503"/>
              <a:gd name="T6" fmla="*/ 987 w 1570"/>
              <a:gd name="T7" fmla="*/ 331 h 1503"/>
              <a:gd name="T8" fmla="*/ 1280 w 1570"/>
              <a:gd name="T9" fmla="*/ 307 h 1503"/>
              <a:gd name="T10" fmla="*/ 1291 w 1570"/>
              <a:gd name="T11" fmla="*/ 373 h 1503"/>
              <a:gd name="T12" fmla="*/ 1320 w 1570"/>
              <a:gd name="T13" fmla="*/ 430 h 1503"/>
              <a:gd name="T14" fmla="*/ 1340 w 1570"/>
              <a:gd name="T15" fmla="*/ 523 h 1503"/>
              <a:gd name="T16" fmla="*/ 1356 w 1570"/>
              <a:gd name="T17" fmla="*/ 532 h 1503"/>
              <a:gd name="T18" fmla="*/ 1425 w 1570"/>
              <a:gd name="T19" fmla="*/ 667 h 1503"/>
              <a:gd name="T20" fmla="*/ 1519 w 1570"/>
              <a:gd name="T21" fmla="*/ 764 h 1503"/>
              <a:gd name="T22" fmla="*/ 1570 w 1570"/>
              <a:gd name="T23" fmla="*/ 826 h 1503"/>
              <a:gd name="T24" fmla="*/ 1478 w 1570"/>
              <a:gd name="T25" fmla="*/ 789 h 1503"/>
              <a:gd name="T26" fmla="*/ 1402 w 1570"/>
              <a:gd name="T27" fmla="*/ 776 h 1503"/>
              <a:gd name="T28" fmla="*/ 1376 w 1570"/>
              <a:gd name="T29" fmla="*/ 801 h 1503"/>
              <a:gd name="T30" fmla="*/ 1336 w 1570"/>
              <a:gd name="T31" fmla="*/ 861 h 1503"/>
              <a:gd name="T32" fmla="*/ 1337 w 1570"/>
              <a:gd name="T33" fmla="*/ 887 h 1503"/>
              <a:gd name="T34" fmla="*/ 1315 w 1570"/>
              <a:gd name="T35" fmla="*/ 978 h 1503"/>
              <a:gd name="T36" fmla="*/ 1323 w 1570"/>
              <a:gd name="T37" fmla="*/ 1034 h 1503"/>
              <a:gd name="T38" fmla="*/ 1316 w 1570"/>
              <a:gd name="T39" fmla="*/ 1069 h 1503"/>
              <a:gd name="T40" fmla="*/ 1296 w 1570"/>
              <a:gd name="T41" fmla="*/ 1087 h 1503"/>
              <a:gd name="T42" fmla="*/ 1240 w 1570"/>
              <a:gd name="T43" fmla="*/ 1061 h 1503"/>
              <a:gd name="T44" fmla="*/ 1178 w 1570"/>
              <a:gd name="T45" fmla="*/ 1055 h 1503"/>
              <a:gd name="T46" fmla="*/ 1167 w 1570"/>
              <a:gd name="T47" fmla="*/ 1063 h 1503"/>
              <a:gd name="T48" fmla="*/ 1154 w 1570"/>
              <a:gd name="T49" fmla="*/ 1503 h 1503"/>
              <a:gd name="T50" fmla="*/ 684 w 1570"/>
              <a:gd name="T51" fmla="*/ 1497 h 1503"/>
              <a:gd name="T52" fmla="*/ 483 w 1570"/>
              <a:gd name="T53" fmla="*/ 1345 h 1503"/>
              <a:gd name="T54" fmla="*/ 48 w 1570"/>
              <a:gd name="T55" fmla="*/ 1063 h 1503"/>
              <a:gd name="T56" fmla="*/ 0 w 1570"/>
              <a:gd name="T57" fmla="*/ 939 h 1503"/>
              <a:gd name="T58" fmla="*/ 21 w 1570"/>
              <a:gd name="T59" fmla="*/ 915 h 1503"/>
              <a:gd name="T60" fmla="*/ 31 w 1570"/>
              <a:gd name="T61" fmla="*/ 806 h 1503"/>
              <a:gd name="T62" fmla="*/ 33 w 1570"/>
              <a:gd name="T63" fmla="*/ 712 h 1503"/>
              <a:gd name="T64" fmla="*/ 45 w 1570"/>
              <a:gd name="T65" fmla="*/ 676 h 1503"/>
              <a:gd name="T66" fmla="*/ 81 w 1570"/>
              <a:gd name="T67" fmla="*/ 693 h 1503"/>
              <a:gd name="T68" fmla="*/ 132 w 1570"/>
              <a:gd name="T69" fmla="*/ 687 h 1503"/>
              <a:gd name="T70" fmla="*/ 217 w 1570"/>
              <a:gd name="T71" fmla="*/ 729 h 1503"/>
              <a:gd name="T72" fmla="*/ 240 w 1570"/>
              <a:gd name="T73" fmla="*/ 758 h 1503"/>
              <a:gd name="T74" fmla="*/ 340 w 1570"/>
              <a:gd name="T75" fmla="*/ 793 h 1503"/>
              <a:gd name="T76" fmla="*/ 363 w 1570"/>
              <a:gd name="T77" fmla="*/ 776 h 1503"/>
              <a:gd name="T78" fmla="*/ 355 w 1570"/>
              <a:gd name="T79" fmla="*/ 718 h 1503"/>
              <a:gd name="T80" fmla="*/ 335 w 1570"/>
              <a:gd name="T81" fmla="*/ 657 h 1503"/>
              <a:gd name="T82" fmla="*/ 331 w 1570"/>
              <a:gd name="T83" fmla="*/ 591 h 1503"/>
              <a:gd name="T84" fmla="*/ 283 w 1570"/>
              <a:gd name="T85" fmla="*/ 419 h 1503"/>
              <a:gd name="T86" fmla="*/ 287 w 1570"/>
              <a:gd name="T87" fmla="*/ 262 h 1503"/>
              <a:gd name="T88" fmla="*/ 275 w 1570"/>
              <a:gd name="T89" fmla="*/ 209 h 1503"/>
              <a:gd name="T90" fmla="*/ 328 w 1570"/>
              <a:gd name="T91" fmla="*/ 176 h 1503"/>
              <a:gd name="T92" fmla="*/ 312 w 1570"/>
              <a:gd name="T93" fmla="*/ 141 h 1503"/>
              <a:gd name="T94" fmla="*/ 312 w 1570"/>
              <a:gd name="T95" fmla="*/ 94 h 1503"/>
              <a:gd name="T96" fmla="*/ 347 w 1570"/>
              <a:gd name="T97" fmla="*/ 96 h 1503"/>
              <a:gd name="T98" fmla="*/ 400 w 1570"/>
              <a:gd name="T99" fmla="*/ 113 h 1503"/>
              <a:gd name="T100" fmla="*/ 538 w 1570"/>
              <a:gd name="T101" fmla="*/ 0 h 1503"/>
              <a:gd name="T102" fmla="*/ 538 w 1570"/>
              <a:gd name="T103" fmla="*/ 0 h 15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1570" h="1503">
                <a:moveTo>
                  <a:pt x="538" y="0"/>
                </a:moveTo>
                <a:lnTo>
                  <a:pt x="689" y="260"/>
                </a:lnTo>
                <a:lnTo>
                  <a:pt x="973" y="162"/>
                </a:lnTo>
                <a:lnTo>
                  <a:pt x="987" y="331"/>
                </a:lnTo>
                <a:lnTo>
                  <a:pt x="1280" y="307"/>
                </a:lnTo>
                <a:lnTo>
                  <a:pt x="1291" y="373"/>
                </a:lnTo>
                <a:lnTo>
                  <a:pt x="1320" y="430"/>
                </a:lnTo>
                <a:lnTo>
                  <a:pt x="1340" y="523"/>
                </a:lnTo>
                <a:lnTo>
                  <a:pt x="1356" y="532"/>
                </a:lnTo>
                <a:lnTo>
                  <a:pt x="1425" y="667"/>
                </a:lnTo>
                <a:lnTo>
                  <a:pt x="1519" y="764"/>
                </a:lnTo>
                <a:lnTo>
                  <a:pt x="1570" y="826"/>
                </a:lnTo>
                <a:lnTo>
                  <a:pt x="1478" y="789"/>
                </a:lnTo>
                <a:lnTo>
                  <a:pt x="1402" y="776"/>
                </a:lnTo>
                <a:lnTo>
                  <a:pt x="1376" y="801"/>
                </a:lnTo>
                <a:lnTo>
                  <a:pt x="1336" y="861"/>
                </a:lnTo>
                <a:lnTo>
                  <a:pt x="1337" y="887"/>
                </a:lnTo>
                <a:lnTo>
                  <a:pt x="1315" y="978"/>
                </a:lnTo>
                <a:lnTo>
                  <a:pt x="1323" y="1034"/>
                </a:lnTo>
                <a:lnTo>
                  <a:pt x="1316" y="1069"/>
                </a:lnTo>
                <a:lnTo>
                  <a:pt x="1296" y="1087"/>
                </a:lnTo>
                <a:lnTo>
                  <a:pt x="1240" y="1061"/>
                </a:lnTo>
                <a:lnTo>
                  <a:pt x="1178" y="1055"/>
                </a:lnTo>
                <a:lnTo>
                  <a:pt x="1167" y="1063"/>
                </a:lnTo>
                <a:lnTo>
                  <a:pt x="1154" y="1503"/>
                </a:lnTo>
                <a:lnTo>
                  <a:pt x="684" y="1497"/>
                </a:lnTo>
                <a:lnTo>
                  <a:pt x="483" y="1345"/>
                </a:lnTo>
                <a:lnTo>
                  <a:pt x="48" y="1063"/>
                </a:lnTo>
                <a:lnTo>
                  <a:pt x="0" y="939"/>
                </a:lnTo>
                <a:lnTo>
                  <a:pt x="21" y="915"/>
                </a:lnTo>
                <a:lnTo>
                  <a:pt x="31" y="806"/>
                </a:lnTo>
                <a:lnTo>
                  <a:pt x="33" y="712"/>
                </a:lnTo>
                <a:lnTo>
                  <a:pt x="45" y="676"/>
                </a:lnTo>
                <a:lnTo>
                  <a:pt x="81" y="693"/>
                </a:lnTo>
                <a:lnTo>
                  <a:pt x="132" y="687"/>
                </a:lnTo>
                <a:lnTo>
                  <a:pt x="217" y="729"/>
                </a:lnTo>
                <a:lnTo>
                  <a:pt x="240" y="758"/>
                </a:lnTo>
                <a:lnTo>
                  <a:pt x="340" y="793"/>
                </a:lnTo>
                <a:lnTo>
                  <a:pt x="363" y="776"/>
                </a:lnTo>
                <a:lnTo>
                  <a:pt x="355" y="718"/>
                </a:lnTo>
                <a:lnTo>
                  <a:pt x="335" y="657"/>
                </a:lnTo>
                <a:lnTo>
                  <a:pt x="331" y="591"/>
                </a:lnTo>
                <a:lnTo>
                  <a:pt x="283" y="419"/>
                </a:lnTo>
                <a:lnTo>
                  <a:pt x="287" y="262"/>
                </a:lnTo>
                <a:lnTo>
                  <a:pt x="275" y="209"/>
                </a:lnTo>
                <a:lnTo>
                  <a:pt x="328" y="176"/>
                </a:lnTo>
                <a:lnTo>
                  <a:pt x="312" y="141"/>
                </a:lnTo>
                <a:lnTo>
                  <a:pt x="312" y="94"/>
                </a:lnTo>
                <a:lnTo>
                  <a:pt x="347" y="96"/>
                </a:lnTo>
                <a:lnTo>
                  <a:pt x="400" y="113"/>
                </a:lnTo>
                <a:lnTo>
                  <a:pt x="538" y="0"/>
                </a:lnTo>
                <a:lnTo>
                  <a:pt x="538" y="0"/>
                </a:lnTo>
              </a:path>
            </a:pathLst>
          </a:custGeom>
          <a:solidFill>
            <a:srgbClr val="DDDDDD"/>
          </a:solidFill>
          <a:ln w="142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PH" dirty="0"/>
          </a:p>
        </p:txBody>
      </p:sp>
      <p:sp>
        <p:nvSpPr>
          <p:cNvPr id="2309" name="Freeform 261"/>
          <p:cNvSpPr>
            <a:spLocks/>
          </p:cNvSpPr>
          <p:nvPr/>
        </p:nvSpPr>
        <p:spPr bwMode="auto">
          <a:xfrm>
            <a:off x="5240338" y="2593975"/>
            <a:ext cx="811212" cy="982663"/>
          </a:xfrm>
          <a:custGeom>
            <a:avLst/>
            <a:gdLst>
              <a:gd name="T0" fmla="*/ 1682 w 1742"/>
              <a:gd name="T1" fmla="*/ 273 h 2038"/>
              <a:gd name="T2" fmla="*/ 1682 w 1742"/>
              <a:gd name="T3" fmla="*/ 354 h 2038"/>
              <a:gd name="T4" fmla="*/ 1635 w 1742"/>
              <a:gd name="T5" fmla="*/ 480 h 2038"/>
              <a:gd name="T6" fmla="*/ 1610 w 1742"/>
              <a:gd name="T7" fmla="*/ 593 h 2038"/>
              <a:gd name="T8" fmla="*/ 1580 w 1742"/>
              <a:gd name="T9" fmla="*/ 724 h 2038"/>
              <a:gd name="T10" fmla="*/ 1608 w 1742"/>
              <a:gd name="T11" fmla="*/ 1006 h 2038"/>
              <a:gd name="T12" fmla="*/ 1564 w 1742"/>
              <a:gd name="T13" fmla="*/ 1114 h 2038"/>
              <a:gd name="T14" fmla="*/ 1604 w 1742"/>
              <a:gd name="T15" fmla="*/ 1160 h 2038"/>
              <a:gd name="T16" fmla="*/ 1689 w 1742"/>
              <a:gd name="T17" fmla="*/ 1264 h 2038"/>
              <a:gd name="T18" fmla="*/ 1735 w 1742"/>
              <a:gd name="T19" fmla="*/ 1410 h 2038"/>
              <a:gd name="T20" fmla="*/ 1738 w 1742"/>
              <a:gd name="T21" fmla="*/ 1457 h 2038"/>
              <a:gd name="T22" fmla="*/ 1622 w 1742"/>
              <a:gd name="T23" fmla="*/ 1474 h 2038"/>
              <a:gd name="T24" fmla="*/ 1592 w 1742"/>
              <a:gd name="T25" fmla="*/ 1524 h 2038"/>
              <a:gd name="T26" fmla="*/ 1602 w 1742"/>
              <a:gd name="T27" fmla="*/ 1583 h 2038"/>
              <a:gd name="T28" fmla="*/ 1492 w 1742"/>
              <a:gd name="T29" fmla="*/ 1715 h 2038"/>
              <a:gd name="T30" fmla="*/ 1359 w 1742"/>
              <a:gd name="T31" fmla="*/ 1872 h 2038"/>
              <a:gd name="T32" fmla="*/ 1258 w 1742"/>
              <a:gd name="T33" fmla="*/ 1906 h 2038"/>
              <a:gd name="T34" fmla="*/ 1195 w 1742"/>
              <a:gd name="T35" fmla="*/ 2038 h 2038"/>
              <a:gd name="T36" fmla="*/ 833 w 1742"/>
              <a:gd name="T37" fmla="*/ 1449 h 2038"/>
              <a:gd name="T38" fmla="*/ 783 w 1742"/>
              <a:gd name="T39" fmla="*/ 1253 h 2038"/>
              <a:gd name="T40" fmla="*/ 723 w 1742"/>
              <a:gd name="T41" fmla="*/ 1087 h 2038"/>
              <a:gd name="T42" fmla="*/ 523 w 1742"/>
              <a:gd name="T43" fmla="*/ 925 h 2038"/>
              <a:gd name="T44" fmla="*/ 580 w 1742"/>
              <a:gd name="T45" fmla="*/ 1120 h 2038"/>
              <a:gd name="T46" fmla="*/ 560 w 1742"/>
              <a:gd name="T47" fmla="*/ 1225 h 2038"/>
              <a:gd name="T48" fmla="*/ 419 w 1742"/>
              <a:gd name="T49" fmla="*/ 1288 h 2038"/>
              <a:gd name="T50" fmla="*/ 447 w 1742"/>
              <a:gd name="T51" fmla="*/ 1429 h 2038"/>
              <a:gd name="T52" fmla="*/ 240 w 1742"/>
              <a:gd name="T53" fmla="*/ 1504 h 2038"/>
              <a:gd name="T54" fmla="*/ 237 w 1742"/>
              <a:gd name="T55" fmla="*/ 1394 h 2038"/>
              <a:gd name="T56" fmla="*/ 124 w 1742"/>
              <a:gd name="T57" fmla="*/ 1248 h 2038"/>
              <a:gd name="T58" fmla="*/ 23 w 1742"/>
              <a:gd name="T59" fmla="*/ 1066 h 2038"/>
              <a:gd name="T60" fmla="*/ 100 w 1742"/>
              <a:gd name="T61" fmla="*/ 929 h 2038"/>
              <a:gd name="T62" fmla="*/ 9 w 1742"/>
              <a:gd name="T63" fmla="*/ 602 h 2038"/>
              <a:gd name="T64" fmla="*/ 62 w 1742"/>
              <a:gd name="T65" fmla="*/ 94 h 2038"/>
              <a:gd name="T66" fmla="*/ 256 w 1742"/>
              <a:gd name="T67" fmla="*/ 0 h 2038"/>
              <a:gd name="T68" fmla="*/ 504 w 1742"/>
              <a:gd name="T69" fmla="*/ 239 h 2038"/>
              <a:gd name="T70" fmla="*/ 855 w 1742"/>
              <a:gd name="T71" fmla="*/ 238 h 2038"/>
              <a:gd name="T72" fmla="*/ 887 w 1742"/>
              <a:gd name="T73" fmla="*/ 523 h 2038"/>
              <a:gd name="T74" fmla="*/ 933 w 1742"/>
              <a:gd name="T75" fmla="*/ 622 h 2038"/>
              <a:gd name="T76" fmla="*/ 1155 w 1742"/>
              <a:gd name="T77" fmla="*/ 455 h 2038"/>
              <a:gd name="T78" fmla="*/ 1341 w 1742"/>
              <a:gd name="T79" fmla="*/ 487 h 2038"/>
              <a:gd name="T80" fmla="*/ 1383 w 1742"/>
              <a:gd name="T81" fmla="*/ 302 h 2038"/>
              <a:gd name="T82" fmla="*/ 1600 w 1742"/>
              <a:gd name="T83" fmla="*/ 189 h 20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1742" h="2038">
                <a:moveTo>
                  <a:pt x="1683" y="239"/>
                </a:moveTo>
                <a:lnTo>
                  <a:pt x="1683" y="255"/>
                </a:lnTo>
                <a:lnTo>
                  <a:pt x="1682" y="273"/>
                </a:lnTo>
                <a:lnTo>
                  <a:pt x="1681" y="293"/>
                </a:lnTo>
                <a:lnTo>
                  <a:pt x="1683" y="321"/>
                </a:lnTo>
                <a:lnTo>
                  <a:pt x="1682" y="354"/>
                </a:lnTo>
                <a:lnTo>
                  <a:pt x="1682" y="379"/>
                </a:lnTo>
                <a:lnTo>
                  <a:pt x="1657" y="436"/>
                </a:lnTo>
                <a:lnTo>
                  <a:pt x="1635" y="480"/>
                </a:lnTo>
                <a:lnTo>
                  <a:pt x="1617" y="526"/>
                </a:lnTo>
                <a:lnTo>
                  <a:pt x="1601" y="555"/>
                </a:lnTo>
                <a:lnTo>
                  <a:pt x="1610" y="593"/>
                </a:lnTo>
                <a:lnTo>
                  <a:pt x="1606" y="640"/>
                </a:lnTo>
                <a:lnTo>
                  <a:pt x="1600" y="681"/>
                </a:lnTo>
                <a:lnTo>
                  <a:pt x="1580" y="724"/>
                </a:lnTo>
                <a:lnTo>
                  <a:pt x="1594" y="813"/>
                </a:lnTo>
                <a:lnTo>
                  <a:pt x="1610" y="966"/>
                </a:lnTo>
                <a:lnTo>
                  <a:pt x="1608" y="1006"/>
                </a:lnTo>
                <a:lnTo>
                  <a:pt x="1585" y="1057"/>
                </a:lnTo>
                <a:lnTo>
                  <a:pt x="1570" y="1101"/>
                </a:lnTo>
                <a:lnTo>
                  <a:pt x="1564" y="1114"/>
                </a:lnTo>
                <a:lnTo>
                  <a:pt x="1545" y="1123"/>
                </a:lnTo>
                <a:lnTo>
                  <a:pt x="1558" y="1145"/>
                </a:lnTo>
                <a:lnTo>
                  <a:pt x="1604" y="1160"/>
                </a:lnTo>
                <a:lnTo>
                  <a:pt x="1671" y="1203"/>
                </a:lnTo>
                <a:lnTo>
                  <a:pt x="1683" y="1222"/>
                </a:lnTo>
                <a:lnTo>
                  <a:pt x="1689" y="1264"/>
                </a:lnTo>
                <a:lnTo>
                  <a:pt x="1691" y="1336"/>
                </a:lnTo>
                <a:lnTo>
                  <a:pt x="1712" y="1385"/>
                </a:lnTo>
                <a:lnTo>
                  <a:pt x="1735" y="1410"/>
                </a:lnTo>
                <a:lnTo>
                  <a:pt x="1742" y="1429"/>
                </a:lnTo>
                <a:lnTo>
                  <a:pt x="1742" y="1439"/>
                </a:lnTo>
                <a:lnTo>
                  <a:pt x="1738" y="1457"/>
                </a:lnTo>
                <a:lnTo>
                  <a:pt x="1711" y="1468"/>
                </a:lnTo>
                <a:lnTo>
                  <a:pt x="1690" y="1474"/>
                </a:lnTo>
                <a:lnTo>
                  <a:pt x="1622" y="1474"/>
                </a:lnTo>
                <a:lnTo>
                  <a:pt x="1600" y="1474"/>
                </a:lnTo>
                <a:lnTo>
                  <a:pt x="1590" y="1502"/>
                </a:lnTo>
                <a:lnTo>
                  <a:pt x="1592" y="1524"/>
                </a:lnTo>
                <a:lnTo>
                  <a:pt x="1601" y="1539"/>
                </a:lnTo>
                <a:lnTo>
                  <a:pt x="1601" y="1564"/>
                </a:lnTo>
                <a:lnTo>
                  <a:pt x="1602" y="1583"/>
                </a:lnTo>
                <a:lnTo>
                  <a:pt x="1564" y="1649"/>
                </a:lnTo>
                <a:lnTo>
                  <a:pt x="1537" y="1667"/>
                </a:lnTo>
                <a:lnTo>
                  <a:pt x="1492" y="1715"/>
                </a:lnTo>
                <a:lnTo>
                  <a:pt x="1444" y="1762"/>
                </a:lnTo>
                <a:lnTo>
                  <a:pt x="1370" y="1861"/>
                </a:lnTo>
                <a:lnTo>
                  <a:pt x="1359" y="1872"/>
                </a:lnTo>
                <a:lnTo>
                  <a:pt x="1303" y="1894"/>
                </a:lnTo>
                <a:lnTo>
                  <a:pt x="1277" y="1900"/>
                </a:lnTo>
                <a:lnTo>
                  <a:pt x="1258" y="1906"/>
                </a:lnTo>
                <a:lnTo>
                  <a:pt x="1228" y="1933"/>
                </a:lnTo>
                <a:lnTo>
                  <a:pt x="1197" y="1991"/>
                </a:lnTo>
                <a:lnTo>
                  <a:pt x="1195" y="2038"/>
                </a:lnTo>
                <a:lnTo>
                  <a:pt x="1002" y="1908"/>
                </a:lnTo>
                <a:lnTo>
                  <a:pt x="836" y="1702"/>
                </a:lnTo>
                <a:lnTo>
                  <a:pt x="833" y="1449"/>
                </a:lnTo>
                <a:lnTo>
                  <a:pt x="835" y="1305"/>
                </a:lnTo>
                <a:lnTo>
                  <a:pt x="788" y="1282"/>
                </a:lnTo>
                <a:lnTo>
                  <a:pt x="783" y="1253"/>
                </a:lnTo>
                <a:lnTo>
                  <a:pt x="821" y="1222"/>
                </a:lnTo>
                <a:lnTo>
                  <a:pt x="820" y="1169"/>
                </a:lnTo>
                <a:lnTo>
                  <a:pt x="723" y="1087"/>
                </a:lnTo>
                <a:lnTo>
                  <a:pt x="572" y="913"/>
                </a:lnTo>
                <a:lnTo>
                  <a:pt x="544" y="900"/>
                </a:lnTo>
                <a:lnTo>
                  <a:pt x="523" y="925"/>
                </a:lnTo>
                <a:lnTo>
                  <a:pt x="519" y="1013"/>
                </a:lnTo>
                <a:lnTo>
                  <a:pt x="543" y="1087"/>
                </a:lnTo>
                <a:lnTo>
                  <a:pt x="580" y="1120"/>
                </a:lnTo>
                <a:lnTo>
                  <a:pt x="588" y="1178"/>
                </a:lnTo>
                <a:lnTo>
                  <a:pt x="576" y="1213"/>
                </a:lnTo>
                <a:lnTo>
                  <a:pt x="560" y="1225"/>
                </a:lnTo>
                <a:lnTo>
                  <a:pt x="480" y="1225"/>
                </a:lnTo>
                <a:lnTo>
                  <a:pt x="439" y="1261"/>
                </a:lnTo>
                <a:lnTo>
                  <a:pt x="419" y="1288"/>
                </a:lnTo>
                <a:lnTo>
                  <a:pt x="416" y="1348"/>
                </a:lnTo>
                <a:lnTo>
                  <a:pt x="432" y="1388"/>
                </a:lnTo>
                <a:lnTo>
                  <a:pt x="447" y="1429"/>
                </a:lnTo>
                <a:lnTo>
                  <a:pt x="447" y="1495"/>
                </a:lnTo>
                <a:lnTo>
                  <a:pt x="432" y="1504"/>
                </a:lnTo>
                <a:lnTo>
                  <a:pt x="240" y="1504"/>
                </a:lnTo>
                <a:lnTo>
                  <a:pt x="213" y="1464"/>
                </a:lnTo>
                <a:lnTo>
                  <a:pt x="216" y="1419"/>
                </a:lnTo>
                <a:lnTo>
                  <a:pt x="237" y="1394"/>
                </a:lnTo>
                <a:lnTo>
                  <a:pt x="224" y="1363"/>
                </a:lnTo>
                <a:lnTo>
                  <a:pt x="136" y="1286"/>
                </a:lnTo>
                <a:lnTo>
                  <a:pt x="124" y="1248"/>
                </a:lnTo>
                <a:lnTo>
                  <a:pt x="126" y="1134"/>
                </a:lnTo>
                <a:lnTo>
                  <a:pt x="100" y="1072"/>
                </a:lnTo>
                <a:lnTo>
                  <a:pt x="23" y="1066"/>
                </a:lnTo>
                <a:lnTo>
                  <a:pt x="8" y="1051"/>
                </a:lnTo>
                <a:lnTo>
                  <a:pt x="13" y="1010"/>
                </a:lnTo>
                <a:lnTo>
                  <a:pt x="100" y="929"/>
                </a:lnTo>
                <a:lnTo>
                  <a:pt x="116" y="877"/>
                </a:lnTo>
                <a:lnTo>
                  <a:pt x="116" y="824"/>
                </a:lnTo>
                <a:lnTo>
                  <a:pt x="9" y="602"/>
                </a:lnTo>
                <a:lnTo>
                  <a:pt x="6" y="313"/>
                </a:lnTo>
                <a:lnTo>
                  <a:pt x="0" y="155"/>
                </a:lnTo>
                <a:lnTo>
                  <a:pt x="62" y="94"/>
                </a:lnTo>
                <a:lnTo>
                  <a:pt x="159" y="26"/>
                </a:lnTo>
                <a:lnTo>
                  <a:pt x="217" y="0"/>
                </a:lnTo>
                <a:lnTo>
                  <a:pt x="256" y="0"/>
                </a:lnTo>
                <a:lnTo>
                  <a:pt x="397" y="105"/>
                </a:lnTo>
                <a:lnTo>
                  <a:pt x="486" y="217"/>
                </a:lnTo>
                <a:lnTo>
                  <a:pt x="504" y="239"/>
                </a:lnTo>
                <a:lnTo>
                  <a:pt x="652" y="258"/>
                </a:lnTo>
                <a:lnTo>
                  <a:pt x="719" y="239"/>
                </a:lnTo>
                <a:lnTo>
                  <a:pt x="855" y="238"/>
                </a:lnTo>
                <a:lnTo>
                  <a:pt x="876" y="320"/>
                </a:lnTo>
                <a:lnTo>
                  <a:pt x="891" y="399"/>
                </a:lnTo>
                <a:lnTo>
                  <a:pt x="887" y="523"/>
                </a:lnTo>
                <a:lnTo>
                  <a:pt x="887" y="595"/>
                </a:lnTo>
                <a:lnTo>
                  <a:pt x="900" y="621"/>
                </a:lnTo>
                <a:lnTo>
                  <a:pt x="933" y="622"/>
                </a:lnTo>
                <a:lnTo>
                  <a:pt x="1051" y="523"/>
                </a:lnTo>
                <a:lnTo>
                  <a:pt x="1072" y="462"/>
                </a:lnTo>
                <a:lnTo>
                  <a:pt x="1155" y="455"/>
                </a:lnTo>
                <a:lnTo>
                  <a:pt x="1229" y="484"/>
                </a:lnTo>
                <a:lnTo>
                  <a:pt x="1297" y="505"/>
                </a:lnTo>
                <a:lnTo>
                  <a:pt x="1341" y="487"/>
                </a:lnTo>
                <a:lnTo>
                  <a:pt x="1362" y="445"/>
                </a:lnTo>
                <a:lnTo>
                  <a:pt x="1365" y="335"/>
                </a:lnTo>
                <a:lnTo>
                  <a:pt x="1383" y="302"/>
                </a:lnTo>
                <a:lnTo>
                  <a:pt x="1388" y="235"/>
                </a:lnTo>
                <a:lnTo>
                  <a:pt x="1432" y="177"/>
                </a:lnTo>
                <a:lnTo>
                  <a:pt x="1600" y="189"/>
                </a:lnTo>
                <a:lnTo>
                  <a:pt x="1683" y="239"/>
                </a:lnTo>
                <a:lnTo>
                  <a:pt x="1683" y="239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310" name="Freeform 262"/>
          <p:cNvSpPr>
            <a:spLocks/>
          </p:cNvSpPr>
          <p:nvPr/>
        </p:nvSpPr>
        <p:spPr bwMode="auto">
          <a:xfrm>
            <a:off x="5240338" y="2593975"/>
            <a:ext cx="811212" cy="982663"/>
          </a:xfrm>
          <a:custGeom>
            <a:avLst/>
            <a:gdLst>
              <a:gd name="T0" fmla="*/ 1682 w 1742"/>
              <a:gd name="T1" fmla="*/ 273 h 2038"/>
              <a:gd name="T2" fmla="*/ 1682 w 1742"/>
              <a:gd name="T3" fmla="*/ 354 h 2038"/>
              <a:gd name="T4" fmla="*/ 1635 w 1742"/>
              <a:gd name="T5" fmla="*/ 480 h 2038"/>
              <a:gd name="T6" fmla="*/ 1610 w 1742"/>
              <a:gd name="T7" fmla="*/ 593 h 2038"/>
              <a:gd name="T8" fmla="*/ 1580 w 1742"/>
              <a:gd name="T9" fmla="*/ 724 h 2038"/>
              <a:gd name="T10" fmla="*/ 1608 w 1742"/>
              <a:gd name="T11" fmla="*/ 1006 h 2038"/>
              <a:gd name="T12" fmla="*/ 1564 w 1742"/>
              <a:gd name="T13" fmla="*/ 1114 h 2038"/>
              <a:gd name="T14" fmla="*/ 1604 w 1742"/>
              <a:gd name="T15" fmla="*/ 1160 h 2038"/>
              <a:gd name="T16" fmla="*/ 1689 w 1742"/>
              <a:gd name="T17" fmla="*/ 1264 h 2038"/>
              <a:gd name="T18" fmla="*/ 1735 w 1742"/>
              <a:gd name="T19" fmla="*/ 1410 h 2038"/>
              <a:gd name="T20" fmla="*/ 1738 w 1742"/>
              <a:gd name="T21" fmla="*/ 1457 h 2038"/>
              <a:gd name="T22" fmla="*/ 1622 w 1742"/>
              <a:gd name="T23" fmla="*/ 1474 h 2038"/>
              <a:gd name="T24" fmla="*/ 1592 w 1742"/>
              <a:gd name="T25" fmla="*/ 1524 h 2038"/>
              <a:gd name="T26" fmla="*/ 1602 w 1742"/>
              <a:gd name="T27" fmla="*/ 1583 h 2038"/>
              <a:gd name="T28" fmla="*/ 1492 w 1742"/>
              <a:gd name="T29" fmla="*/ 1715 h 2038"/>
              <a:gd name="T30" fmla="*/ 1359 w 1742"/>
              <a:gd name="T31" fmla="*/ 1872 h 2038"/>
              <a:gd name="T32" fmla="*/ 1258 w 1742"/>
              <a:gd name="T33" fmla="*/ 1906 h 2038"/>
              <a:gd name="T34" fmla="*/ 1195 w 1742"/>
              <a:gd name="T35" fmla="*/ 2038 h 2038"/>
              <a:gd name="T36" fmla="*/ 833 w 1742"/>
              <a:gd name="T37" fmla="*/ 1449 h 2038"/>
              <a:gd name="T38" fmla="*/ 783 w 1742"/>
              <a:gd name="T39" fmla="*/ 1253 h 2038"/>
              <a:gd name="T40" fmla="*/ 723 w 1742"/>
              <a:gd name="T41" fmla="*/ 1087 h 2038"/>
              <a:gd name="T42" fmla="*/ 523 w 1742"/>
              <a:gd name="T43" fmla="*/ 925 h 2038"/>
              <a:gd name="T44" fmla="*/ 580 w 1742"/>
              <a:gd name="T45" fmla="*/ 1120 h 2038"/>
              <a:gd name="T46" fmla="*/ 560 w 1742"/>
              <a:gd name="T47" fmla="*/ 1225 h 2038"/>
              <a:gd name="T48" fmla="*/ 419 w 1742"/>
              <a:gd name="T49" fmla="*/ 1288 h 2038"/>
              <a:gd name="T50" fmla="*/ 447 w 1742"/>
              <a:gd name="T51" fmla="*/ 1429 h 2038"/>
              <a:gd name="T52" fmla="*/ 240 w 1742"/>
              <a:gd name="T53" fmla="*/ 1504 h 2038"/>
              <a:gd name="T54" fmla="*/ 237 w 1742"/>
              <a:gd name="T55" fmla="*/ 1394 h 2038"/>
              <a:gd name="T56" fmla="*/ 124 w 1742"/>
              <a:gd name="T57" fmla="*/ 1248 h 2038"/>
              <a:gd name="T58" fmla="*/ 23 w 1742"/>
              <a:gd name="T59" fmla="*/ 1066 h 2038"/>
              <a:gd name="T60" fmla="*/ 100 w 1742"/>
              <a:gd name="T61" fmla="*/ 929 h 2038"/>
              <a:gd name="T62" fmla="*/ 9 w 1742"/>
              <a:gd name="T63" fmla="*/ 602 h 2038"/>
              <a:gd name="T64" fmla="*/ 62 w 1742"/>
              <a:gd name="T65" fmla="*/ 94 h 2038"/>
              <a:gd name="T66" fmla="*/ 256 w 1742"/>
              <a:gd name="T67" fmla="*/ 0 h 2038"/>
              <a:gd name="T68" fmla="*/ 504 w 1742"/>
              <a:gd name="T69" fmla="*/ 239 h 2038"/>
              <a:gd name="T70" fmla="*/ 855 w 1742"/>
              <a:gd name="T71" fmla="*/ 238 h 2038"/>
              <a:gd name="T72" fmla="*/ 887 w 1742"/>
              <a:gd name="T73" fmla="*/ 523 h 2038"/>
              <a:gd name="T74" fmla="*/ 933 w 1742"/>
              <a:gd name="T75" fmla="*/ 622 h 2038"/>
              <a:gd name="T76" fmla="*/ 1155 w 1742"/>
              <a:gd name="T77" fmla="*/ 455 h 2038"/>
              <a:gd name="T78" fmla="*/ 1341 w 1742"/>
              <a:gd name="T79" fmla="*/ 487 h 2038"/>
              <a:gd name="T80" fmla="*/ 1383 w 1742"/>
              <a:gd name="T81" fmla="*/ 302 h 2038"/>
              <a:gd name="T82" fmla="*/ 1600 w 1742"/>
              <a:gd name="T83" fmla="*/ 189 h 20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1742" h="2038">
                <a:moveTo>
                  <a:pt x="1683" y="239"/>
                </a:moveTo>
                <a:lnTo>
                  <a:pt x="1683" y="255"/>
                </a:lnTo>
                <a:lnTo>
                  <a:pt x="1682" y="273"/>
                </a:lnTo>
                <a:lnTo>
                  <a:pt x="1681" y="293"/>
                </a:lnTo>
                <a:lnTo>
                  <a:pt x="1683" y="321"/>
                </a:lnTo>
                <a:lnTo>
                  <a:pt x="1682" y="354"/>
                </a:lnTo>
                <a:lnTo>
                  <a:pt x="1682" y="379"/>
                </a:lnTo>
                <a:lnTo>
                  <a:pt x="1657" y="436"/>
                </a:lnTo>
                <a:lnTo>
                  <a:pt x="1635" y="480"/>
                </a:lnTo>
                <a:lnTo>
                  <a:pt x="1617" y="526"/>
                </a:lnTo>
                <a:lnTo>
                  <a:pt x="1601" y="555"/>
                </a:lnTo>
                <a:lnTo>
                  <a:pt x="1610" y="593"/>
                </a:lnTo>
                <a:lnTo>
                  <a:pt x="1606" y="640"/>
                </a:lnTo>
                <a:lnTo>
                  <a:pt x="1600" y="681"/>
                </a:lnTo>
                <a:lnTo>
                  <a:pt x="1580" y="724"/>
                </a:lnTo>
                <a:lnTo>
                  <a:pt x="1594" y="813"/>
                </a:lnTo>
                <a:lnTo>
                  <a:pt x="1610" y="966"/>
                </a:lnTo>
                <a:lnTo>
                  <a:pt x="1608" y="1006"/>
                </a:lnTo>
                <a:lnTo>
                  <a:pt x="1585" y="1057"/>
                </a:lnTo>
                <a:lnTo>
                  <a:pt x="1570" y="1101"/>
                </a:lnTo>
                <a:lnTo>
                  <a:pt x="1564" y="1114"/>
                </a:lnTo>
                <a:lnTo>
                  <a:pt x="1545" y="1123"/>
                </a:lnTo>
                <a:lnTo>
                  <a:pt x="1558" y="1145"/>
                </a:lnTo>
                <a:lnTo>
                  <a:pt x="1604" y="1160"/>
                </a:lnTo>
                <a:lnTo>
                  <a:pt x="1671" y="1203"/>
                </a:lnTo>
                <a:lnTo>
                  <a:pt x="1683" y="1222"/>
                </a:lnTo>
                <a:lnTo>
                  <a:pt x="1689" y="1264"/>
                </a:lnTo>
                <a:lnTo>
                  <a:pt x="1691" y="1336"/>
                </a:lnTo>
                <a:lnTo>
                  <a:pt x="1712" y="1385"/>
                </a:lnTo>
                <a:lnTo>
                  <a:pt x="1735" y="1410"/>
                </a:lnTo>
                <a:lnTo>
                  <a:pt x="1742" y="1429"/>
                </a:lnTo>
                <a:lnTo>
                  <a:pt x="1742" y="1439"/>
                </a:lnTo>
                <a:lnTo>
                  <a:pt x="1738" y="1457"/>
                </a:lnTo>
                <a:lnTo>
                  <a:pt x="1711" y="1468"/>
                </a:lnTo>
                <a:lnTo>
                  <a:pt x="1690" y="1474"/>
                </a:lnTo>
                <a:lnTo>
                  <a:pt x="1622" y="1474"/>
                </a:lnTo>
                <a:lnTo>
                  <a:pt x="1600" y="1474"/>
                </a:lnTo>
                <a:lnTo>
                  <a:pt x="1590" y="1502"/>
                </a:lnTo>
                <a:lnTo>
                  <a:pt x="1592" y="1524"/>
                </a:lnTo>
                <a:lnTo>
                  <a:pt x="1601" y="1539"/>
                </a:lnTo>
                <a:lnTo>
                  <a:pt x="1601" y="1564"/>
                </a:lnTo>
                <a:lnTo>
                  <a:pt x="1602" y="1583"/>
                </a:lnTo>
                <a:lnTo>
                  <a:pt x="1564" y="1649"/>
                </a:lnTo>
                <a:lnTo>
                  <a:pt x="1537" y="1667"/>
                </a:lnTo>
                <a:lnTo>
                  <a:pt x="1492" y="1715"/>
                </a:lnTo>
                <a:lnTo>
                  <a:pt x="1444" y="1762"/>
                </a:lnTo>
                <a:lnTo>
                  <a:pt x="1370" y="1861"/>
                </a:lnTo>
                <a:lnTo>
                  <a:pt x="1359" y="1872"/>
                </a:lnTo>
                <a:lnTo>
                  <a:pt x="1303" y="1894"/>
                </a:lnTo>
                <a:lnTo>
                  <a:pt x="1277" y="1900"/>
                </a:lnTo>
                <a:lnTo>
                  <a:pt x="1258" y="1906"/>
                </a:lnTo>
                <a:lnTo>
                  <a:pt x="1228" y="1933"/>
                </a:lnTo>
                <a:lnTo>
                  <a:pt x="1197" y="1991"/>
                </a:lnTo>
                <a:lnTo>
                  <a:pt x="1195" y="2038"/>
                </a:lnTo>
                <a:lnTo>
                  <a:pt x="1002" y="1908"/>
                </a:lnTo>
                <a:lnTo>
                  <a:pt x="836" y="1702"/>
                </a:lnTo>
                <a:lnTo>
                  <a:pt x="833" y="1449"/>
                </a:lnTo>
                <a:lnTo>
                  <a:pt x="835" y="1305"/>
                </a:lnTo>
                <a:lnTo>
                  <a:pt x="788" y="1282"/>
                </a:lnTo>
                <a:lnTo>
                  <a:pt x="783" y="1253"/>
                </a:lnTo>
                <a:lnTo>
                  <a:pt x="821" y="1222"/>
                </a:lnTo>
                <a:lnTo>
                  <a:pt x="820" y="1169"/>
                </a:lnTo>
                <a:lnTo>
                  <a:pt x="723" y="1087"/>
                </a:lnTo>
                <a:lnTo>
                  <a:pt x="572" y="913"/>
                </a:lnTo>
                <a:lnTo>
                  <a:pt x="544" y="900"/>
                </a:lnTo>
                <a:lnTo>
                  <a:pt x="523" y="925"/>
                </a:lnTo>
                <a:lnTo>
                  <a:pt x="519" y="1013"/>
                </a:lnTo>
                <a:lnTo>
                  <a:pt x="543" y="1087"/>
                </a:lnTo>
                <a:lnTo>
                  <a:pt x="580" y="1120"/>
                </a:lnTo>
                <a:lnTo>
                  <a:pt x="588" y="1178"/>
                </a:lnTo>
                <a:lnTo>
                  <a:pt x="576" y="1213"/>
                </a:lnTo>
                <a:lnTo>
                  <a:pt x="560" y="1225"/>
                </a:lnTo>
                <a:lnTo>
                  <a:pt x="480" y="1225"/>
                </a:lnTo>
                <a:lnTo>
                  <a:pt x="439" y="1261"/>
                </a:lnTo>
                <a:lnTo>
                  <a:pt x="419" y="1288"/>
                </a:lnTo>
                <a:lnTo>
                  <a:pt x="416" y="1348"/>
                </a:lnTo>
                <a:lnTo>
                  <a:pt x="432" y="1388"/>
                </a:lnTo>
                <a:lnTo>
                  <a:pt x="447" y="1429"/>
                </a:lnTo>
                <a:lnTo>
                  <a:pt x="447" y="1495"/>
                </a:lnTo>
                <a:lnTo>
                  <a:pt x="432" y="1504"/>
                </a:lnTo>
                <a:lnTo>
                  <a:pt x="240" y="1504"/>
                </a:lnTo>
                <a:lnTo>
                  <a:pt x="213" y="1464"/>
                </a:lnTo>
                <a:lnTo>
                  <a:pt x="216" y="1419"/>
                </a:lnTo>
                <a:lnTo>
                  <a:pt x="237" y="1394"/>
                </a:lnTo>
                <a:lnTo>
                  <a:pt x="224" y="1363"/>
                </a:lnTo>
                <a:lnTo>
                  <a:pt x="136" y="1286"/>
                </a:lnTo>
                <a:lnTo>
                  <a:pt x="124" y="1248"/>
                </a:lnTo>
                <a:lnTo>
                  <a:pt x="126" y="1134"/>
                </a:lnTo>
                <a:lnTo>
                  <a:pt x="100" y="1072"/>
                </a:lnTo>
                <a:lnTo>
                  <a:pt x="23" y="1066"/>
                </a:lnTo>
                <a:lnTo>
                  <a:pt x="8" y="1051"/>
                </a:lnTo>
                <a:lnTo>
                  <a:pt x="13" y="1010"/>
                </a:lnTo>
                <a:lnTo>
                  <a:pt x="100" y="929"/>
                </a:lnTo>
                <a:lnTo>
                  <a:pt x="116" y="877"/>
                </a:lnTo>
                <a:lnTo>
                  <a:pt x="116" y="824"/>
                </a:lnTo>
                <a:lnTo>
                  <a:pt x="9" y="602"/>
                </a:lnTo>
                <a:lnTo>
                  <a:pt x="6" y="313"/>
                </a:lnTo>
                <a:lnTo>
                  <a:pt x="0" y="155"/>
                </a:lnTo>
                <a:lnTo>
                  <a:pt x="62" y="94"/>
                </a:lnTo>
                <a:lnTo>
                  <a:pt x="159" y="26"/>
                </a:lnTo>
                <a:lnTo>
                  <a:pt x="217" y="0"/>
                </a:lnTo>
                <a:lnTo>
                  <a:pt x="256" y="0"/>
                </a:lnTo>
                <a:lnTo>
                  <a:pt x="397" y="105"/>
                </a:lnTo>
                <a:lnTo>
                  <a:pt x="486" y="217"/>
                </a:lnTo>
                <a:lnTo>
                  <a:pt x="504" y="239"/>
                </a:lnTo>
                <a:lnTo>
                  <a:pt x="652" y="258"/>
                </a:lnTo>
                <a:lnTo>
                  <a:pt x="719" y="239"/>
                </a:lnTo>
                <a:lnTo>
                  <a:pt x="855" y="238"/>
                </a:lnTo>
                <a:lnTo>
                  <a:pt x="876" y="320"/>
                </a:lnTo>
                <a:lnTo>
                  <a:pt x="891" y="399"/>
                </a:lnTo>
                <a:lnTo>
                  <a:pt x="887" y="523"/>
                </a:lnTo>
                <a:lnTo>
                  <a:pt x="887" y="595"/>
                </a:lnTo>
                <a:lnTo>
                  <a:pt x="900" y="621"/>
                </a:lnTo>
                <a:lnTo>
                  <a:pt x="933" y="622"/>
                </a:lnTo>
                <a:lnTo>
                  <a:pt x="1051" y="523"/>
                </a:lnTo>
                <a:lnTo>
                  <a:pt x="1072" y="462"/>
                </a:lnTo>
                <a:lnTo>
                  <a:pt x="1155" y="455"/>
                </a:lnTo>
                <a:lnTo>
                  <a:pt x="1229" y="484"/>
                </a:lnTo>
                <a:lnTo>
                  <a:pt x="1297" y="505"/>
                </a:lnTo>
                <a:lnTo>
                  <a:pt x="1341" y="487"/>
                </a:lnTo>
                <a:lnTo>
                  <a:pt x="1362" y="445"/>
                </a:lnTo>
                <a:lnTo>
                  <a:pt x="1365" y="335"/>
                </a:lnTo>
                <a:lnTo>
                  <a:pt x="1383" y="302"/>
                </a:lnTo>
                <a:lnTo>
                  <a:pt x="1388" y="235"/>
                </a:lnTo>
                <a:lnTo>
                  <a:pt x="1432" y="177"/>
                </a:lnTo>
                <a:lnTo>
                  <a:pt x="1600" y="189"/>
                </a:lnTo>
                <a:lnTo>
                  <a:pt x="1683" y="239"/>
                </a:lnTo>
                <a:lnTo>
                  <a:pt x="1683" y="239"/>
                </a:lnTo>
              </a:path>
            </a:pathLst>
          </a:custGeom>
          <a:noFill/>
          <a:ln w="14288">
            <a:solidFill>
              <a:srgbClr val="000000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312" name="Freeform 264"/>
          <p:cNvSpPr>
            <a:spLocks/>
          </p:cNvSpPr>
          <p:nvPr/>
        </p:nvSpPr>
        <p:spPr bwMode="auto">
          <a:xfrm>
            <a:off x="4810125" y="2668588"/>
            <a:ext cx="985838" cy="982662"/>
          </a:xfrm>
          <a:custGeom>
            <a:avLst/>
            <a:gdLst>
              <a:gd name="T0" fmla="*/ 934 w 2118"/>
              <a:gd name="T1" fmla="*/ 448 h 2036"/>
              <a:gd name="T2" fmla="*/ 1025 w 2118"/>
              <a:gd name="T3" fmla="*/ 772 h 2036"/>
              <a:gd name="T4" fmla="*/ 948 w 2118"/>
              <a:gd name="T5" fmla="*/ 908 h 2036"/>
              <a:gd name="T6" fmla="*/ 1047 w 2118"/>
              <a:gd name="T7" fmla="*/ 1088 h 2036"/>
              <a:gd name="T8" fmla="*/ 1162 w 2118"/>
              <a:gd name="T9" fmla="*/ 1238 h 2036"/>
              <a:gd name="T10" fmla="*/ 1169 w 2118"/>
              <a:gd name="T11" fmla="*/ 1347 h 2036"/>
              <a:gd name="T12" fmla="*/ 1340 w 2118"/>
              <a:gd name="T13" fmla="*/ 1190 h 2036"/>
              <a:gd name="T14" fmla="*/ 1408 w 2118"/>
              <a:gd name="T15" fmla="*/ 1066 h 2036"/>
              <a:gd name="T16" fmla="*/ 1505 w 2118"/>
              <a:gd name="T17" fmla="*/ 960 h 2036"/>
              <a:gd name="T18" fmla="*/ 1448 w 2118"/>
              <a:gd name="T19" fmla="*/ 767 h 2036"/>
              <a:gd name="T20" fmla="*/ 1559 w 2118"/>
              <a:gd name="T21" fmla="*/ 825 h 2036"/>
              <a:gd name="T22" fmla="*/ 1651 w 2118"/>
              <a:gd name="T23" fmla="*/ 934 h 2036"/>
              <a:gd name="T24" fmla="*/ 1746 w 2118"/>
              <a:gd name="T25" fmla="*/ 1068 h 2036"/>
              <a:gd name="T26" fmla="*/ 1760 w 2118"/>
              <a:gd name="T27" fmla="*/ 1150 h 2036"/>
              <a:gd name="T28" fmla="*/ 2117 w 2118"/>
              <a:gd name="T29" fmla="*/ 1878 h 2036"/>
              <a:gd name="T30" fmla="*/ 2047 w 2118"/>
              <a:gd name="T31" fmla="*/ 1936 h 2036"/>
              <a:gd name="T32" fmla="*/ 1907 w 2118"/>
              <a:gd name="T33" fmla="*/ 1974 h 2036"/>
              <a:gd name="T34" fmla="*/ 1819 w 2118"/>
              <a:gd name="T35" fmla="*/ 2022 h 2036"/>
              <a:gd name="T36" fmla="*/ 1760 w 2118"/>
              <a:gd name="T37" fmla="*/ 2014 h 2036"/>
              <a:gd name="T38" fmla="*/ 1712 w 2118"/>
              <a:gd name="T39" fmla="*/ 1970 h 2036"/>
              <a:gd name="T40" fmla="*/ 1687 w 2118"/>
              <a:gd name="T41" fmla="*/ 1886 h 2036"/>
              <a:gd name="T42" fmla="*/ 1620 w 2118"/>
              <a:gd name="T43" fmla="*/ 1900 h 2036"/>
              <a:gd name="T44" fmla="*/ 1557 w 2118"/>
              <a:gd name="T45" fmla="*/ 1865 h 2036"/>
              <a:gd name="T46" fmla="*/ 1496 w 2118"/>
              <a:gd name="T47" fmla="*/ 1782 h 2036"/>
              <a:gd name="T48" fmla="*/ 1306 w 2118"/>
              <a:gd name="T49" fmla="*/ 1749 h 2036"/>
              <a:gd name="T50" fmla="*/ 1230 w 2118"/>
              <a:gd name="T51" fmla="*/ 1870 h 2036"/>
              <a:gd name="T52" fmla="*/ 1084 w 2118"/>
              <a:gd name="T53" fmla="*/ 1940 h 2036"/>
              <a:gd name="T54" fmla="*/ 1004 w 2118"/>
              <a:gd name="T55" fmla="*/ 1927 h 2036"/>
              <a:gd name="T56" fmla="*/ 861 w 2118"/>
              <a:gd name="T57" fmla="*/ 1931 h 2036"/>
              <a:gd name="T58" fmla="*/ 712 w 2118"/>
              <a:gd name="T59" fmla="*/ 1925 h 2036"/>
              <a:gd name="T60" fmla="*/ 452 w 2118"/>
              <a:gd name="T61" fmla="*/ 1918 h 2036"/>
              <a:gd name="T62" fmla="*/ 192 w 2118"/>
              <a:gd name="T63" fmla="*/ 1903 h 2036"/>
              <a:gd name="T64" fmla="*/ 152 w 2118"/>
              <a:gd name="T65" fmla="*/ 1826 h 2036"/>
              <a:gd name="T66" fmla="*/ 58 w 2118"/>
              <a:gd name="T67" fmla="*/ 1808 h 2036"/>
              <a:gd name="T68" fmla="*/ 10 w 2118"/>
              <a:gd name="T69" fmla="*/ 1671 h 2036"/>
              <a:gd name="T70" fmla="*/ 19 w 2118"/>
              <a:gd name="T71" fmla="*/ 1491 h 2036"/>
              <a:gd name="T72" fmla="*/ 97 w 2118"/>
              <a:gd name="T73" fmla="*/ 1303 h 2036"/>
              <a:gd name="T74" fmla="*/ 311 w 2118"/>
              <a:gd name="T75" fmla="*/ 1015 h 2036"/>
              <a:gd name="T76" fmla="*/ 516 w 2118"/>
              <a:gd name="T77" fmla="*/ 897 h 2036"/>
              <a:gd name="T78" fmla="*/ 660 w 2118"/>
              <a:gd name="T79" fmla="*/ 974 h 2036"/>
              <a:gd name="T80" fmla="*/ 806 w 2118"/>
              <a:gd name="T81" fmla="*/ 1077 h 2036"/>
              <a:gd name="T82" fmla="*/ 808 w 2118"/>
              <a:gd name="T83" fmla="*/ 966 h 2036"/>
              <a:gd name="T84" fmla="*/ 605 w 2118"/>
              <a:gd name="T85" fmla="*/ 864 h 2036"/>
              <a:gd name="T86" fmla="*/ 513 w 2118"/>
              <a:gd name="T87" fmla="*/ 605 h 2036"/>
              <a:gd name="T88" fmla="*/ 575 w 2118"/>
              <a:gd name="T89" fmla="*/ 515 h 2036"/>
              <a:gd name="T90" fmla="*/ 741 w 2118"/>
              <a:gd name="T91" fmla="*/ 134 h 2036"/>
              <a:gd name="T92" fmla="*/ 926 w 2118"/>
              <a:gd name="T93" fmla="*/ 0 h 20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2118" h="2036">
                <a:moveTo>
                  <a:pt x="926" y="0"/>
                </a:moveTo>
                <a:lnTo>
                  <a:pt x="933" y="154"/>
                </a:lnTo>
                <a:lnTo>
                  <a:pt x="934" y="448"/>
                </a:lnTo>
                <a:lnTo>
                  <a:pt x="1043" y="670"/>
                </a:lnTo>
                <a:lnTo>
                  <a:pt x="1043" y="712"/>
                </a:lnTo>
                <a:lnTo>
                  <a:pt x="1025" y="772"/>
                </a:lnTo>
                <a:lnTo>
                  <a:pt x="935" y="855"/>
                </a:lnTo>
                <a:lnTo>
                  <a:pt x="931" y="891"/>
                </a:lnTo>
                <a:lnTo>
                  <a:pt x="948" y="908"/>
                </a:lnTo>
                <a:lnTo>
                  <a:pt x="1027" y="915"/>
                </a:lnTo>
                <a:lnTo>
                  <a:pt x="1049" y="975"/>
                </a:lnTo>
                <a:lnTo>
                  <a:pt x="1047" y="1088"/>
                </a:lnTo>
                <a:lnTo>
                  <a:pt x="1061" y="1132"/>
                </a:lnTo>
                <a:lnTo>
                  <a:pt x="1149" y="1206"/>
                </a:lnTo>
                <a:lnTo>
                  <a:pt x="1162" y="1238"/>
                </a:lnTo>
                <a:lnTo>
                  <a:pt x="1140" y="1265"/>
                </a:lnTo>
                <a:lnTo>
                  <a:pt x="1140" y="1304"/>
                </a:lnTo>
                <a:lnTo>
                  <a:pt x="1169" y="1347"/>
                </a:lnTo>
                <a:lnTo>
                  <a:pt x="1369" y="1344"/>
                </a:lnTo>
                <a:lnTo>
                  <a:pt x="1372" y="1273"/>
                </a:lnTo>
                <a:lnTo>
                  <a:pt x="1340" y="1190"/>
                </a:lnTo>
                <a:lnTo>
                  <a:pt x="1344" y="1132"/>
                </a:lnTo>
                <a:lnTo>
                  <a:pt x="1363" y="1103"/>
                </a:lnTo>
                <a:lnTo>
                  <a:pt x="1408" y="1066"/>
                </a:lnTo>
                <a:lnTo>
                  <a:pt x="1496" y="1063"/>
                </a:lnTo>
                <a:lnTo>
                  <a:pt x="1514" y="1021"/>
                </a:lnTo>
                <a:lnTo>
                  <a:pt x="1505" y="960"/>
                </a:lnTo>
                <a:lnTo>
                  <a:pt x="1469" y="930"/>
                </a:lnTo>
                <a:lnTo>
                  <a:pt x="1442" y="855"/>
                </a:lnTo>
                <a:lnTo>
                  <a:pt x="1448" y="767"/>
                </a:lnTo>
                <a:lnTo>
                  <a:pt x="1469" y="745"/>
                </a:lnTo>
                <a:lnTo>
                  <a:pt x="1496" y="753"/>
                </a:lnTo>
                <a:lnTo>
                  <a:pt x="1559" y="825"/>
                </a:lnTo>
                <a:lnTo>
                  <a:pt x="1592" y="864"/>
                </a:lnTo>
                <a:lnTo>
                  <a:pt x="1627" y="905"/>
                </a:lnTo>
                <a:lnTo>
                  <a:pt x="1651" y="934"/>
                </a:lnTo>
                <a:lnTo>
                  <a:pt x="1712" y="987"/>
                </a:lnTo>
                <a:lnTo>
                  <a:pt x="1745" y="1019"/>
                </a:lnTo>
                <a:lnTo>
                  <a:pt x="1746" y="1068"/>
                </a:lnTo>
                <a:lnTo>
                  <a:pt x="1708" y="1097"/>
                </a:lnTo>
                <a:lnTo>
                  <a:pt x="1712" y="1128"/>
                </a:lnTo>
                <a:lnTo>
                  <a:pt x="1760" y="1150"/>
                </a:lnTo>
                <a:lnTo>
                  <a:pt x="1761" y="1548"/>
                </a:lnTo>
                <a:lnTo>
                  <a:pt x="1930" y="1754"/>
                </a:lnTo>
                <a:lnTo>
                  <a:pt x="2117" y="1878"/>
                </a:lnTo>
                <a:lnTo>
                  <a:pt x="2118" y="1886"/>
                </a:lnTo>
                <a:lnTo>
                  <a:pt x="2082" y="1912"/>
                </a:lnTo>
                <a:lnTo>
                  <a:pt x="2047" y="1936"/>
                </a:lnTo>
                <a:lnTo>
                  <a:pt x="1991" y="1952"/>
                </a:lnTo>
                <a:lnTo>
                  <a:pt x="1962" y="1953"/>
                </a:lnTo>
                <a:lnTo>
                  <a:pt x="1907" y="1974"/>
                </a:lnTo>
                <a:lnTo>
                  <a:pt x="1870" y="2002"/>
                </a:lnTo>
                <a:lnTo>
                  <a:pt x="1841" y="2015"/>
                </a:lnTo>
                <a:lnTo>
                  <a:pt x="1819" y="2022"/>
                </a:lnTo>
                <a:lnTo>
                  <a:pt x="1806" y="2036"/>
                </a:lnTo>
                <a:lnTo>
                  <a:pt x="1780" y="2025"/>
                </a:lnTo>
                <a:lnTo>
                  <a:pt x="1760" y="2014"/>
                </a:lnTo>
                <a:lnTo>
                  <a:pt x="1719" y="2014"/>
                </a:lnTo>
                <a:lnTo>
                  <a:pt x="1708" y="2000"/>
                </a:lnTo>
                <a:lnTo>
                  <a:pt x="1712" y="1970"/>
                </a:lnTo>
                <a:lnTo>
                  <a:pt x="1712" y="1931"/>
                </a:lnTo>
                <a:lnTo>
                  <a:pt x="1699" y="1900"/>
                </a:lnTo>
                <a:lnTo>
                  <a:pt x="1687" y="1886"/>
                </a:lnTo>
                <a:lnTo>
                  <a:pt x="1659" y="1892"/>
                </a:lnTo>
                <a:lnTo>
                  <a:pt x="1634" y="1893"/>
                </a:lnTo>
                <a:lnTo>
                  <a:pt x="1620" y="1900"/>
                </a:lnTo>
                <a:lnTo>
                  <a:pt x="1596" y="1900"/>
                </a:lnTo>
                <a:lnTo>
                  <a:pt x="1569" y="1890"/>
                </a:lnTo>
                <a:lnTo>
                  <a:pt x="1557" y="1865"/>
                </a:lnTo>
                <a:lnTo>
                  <a:pt x="1555" y="1849"/>
                </a:lnTo>
                <a:lnTo>
                  <a:pt x="1514" y="1808"/>
                </a:lnTo>
                <a:lnTo>
                  <a:pt x="1496" y="1782"/>
                </a:lnTo>
                <a:lnTo>
                  <a:pt x="1469" y="1761"/>
                </a:lnTo>
                <a:lnTo>
                  <a:pt x="1429" y="1761"/>
                </a:lnTo>
                <a:lnTo>
                  <a:pt x="1306" y="1749"/>
                </a:lnTo>
                <a:lnTo>
                  <a:pt x="1272" y="1808"/>
                </a:lnTo>
                <a:lnTo>
                  <a:pt x="1259" y="1837"/>
                </a:lnTo>
                <a:lnTo>
                  <a:pt x="1230" y="1870"/>
                </a:lnTo>
                <a:lnTo>
                  <a:pt x="1209" y="1887"/>
                </a:lnTo>
                <a:lnTo>
                  <a:pt x="1174" y="1956"/>
                </a:lnTo>
                <a:lnTo>
                  <a:pt x="1084" y="1940"/>
                </a:lnTo>
                <a:lnTo>
                  <a:pt x="1067" y="1945"/>
                </a:lnTo>
                <a:lnTo>
                  <a:pt x="1041" y="1946"/>
                </a:lnTo>
                <a:lnTo>
                  <a:pt x="1004" y="1927"/>
                </a:lnTo>
                <a:lnTo>
                  <a:pt x="951" y="1918"/>
                </a:lnTo>
                <a:lnTo>
                  <a:pt x="906" y="1921"/>
                </a:lnTo>
                <a:lnTo>
                  <a:pt x="861" y="1931"/>
                </a:lnTo>
                <a:lnTo>
                  <a:pt x="802" y="1931"/>
                </a:lnTo>
                <a:lnTo>
                  <a:pt x="723" y="1925"/>
                </a:lnTo>
                <a:lnTo>
                  <a:pt x="712" y="1925"/>
                </a:lnTo>
                <a:lnTo>
                  <a:pt x="558" y="1925"/>
                </a:lnTo>
                <a:lnTo>
                  <a:pt x="464" y="1921"/>
                </a:lnTo>
                <a:lnTo>
                  <a:pt x="452" y="1918"/>
                </a:lnTo>
                <a:lnTo>
                  <a:pt x="396" y="1909"/>
                </a:lnTo>
                <a:lnTo>
                  <a:pt x="239" y="1905"/>
                </a:lnTo>
                <a:lnTo>
                  <a:pt x="192" y="1903"/>
                </a:lnTo>
                <a:lnTo>
                  <a:pt x="131" y="1903"/>
                </a:lnTo>
                <a:lnTo>
                  <a:pt x="149" y="1873"/>
                </a:lnTo>
                <a:lnTo>
                  <a:pt x="152" y="1826"/>
                </a:lnTo>
                <a:lnTo>
                  <a:pt x="119" y="1789"/>
                </a:lnTo>
                <a:lnTo>
                  <a:pt x="93" y="1789"/>
                </a:lnTo>
                <a:lnTo>
                  <a:pt x="58" y="1808"/>
                </a:lnTo>
                <a:lnTo>
                  <a:pt x="31" y="1773"/>
                </a:lnTo>
                <a:lnTo>
                  <a:pt x="0" y="1718"/>
                </a:lnTo>
                <a:lnTo>
                  <a:pt x="10" y="1671"/>
                </a:lnTo>
                <a:lnTo>
                  <a:pt x="2" y="1627"/>
                </a:lnTo>
                <a:lnTo>
                  <a:pt x="34" y="1569"/>
                </a:lnTo>
                <a:lnTo>
                  <a:pt x="19" y="1491"/>
                </a:lnTo>
                <a:lnTo>
                  <a:pt x="42" y="1441"/>
                </a:lnTo>
                <a:lnTo>
                  <a:pt x="50" y="1367"/>
                </a:lnTo>
                <a:lnTo>
                  <a:pt x="97" y="1303"/>
                </a:lnTo>
                <a:lnTo>
                  <a:pt x="119" y="1181"/>
                </a:lnTo>
                <a:lnTo>
                  <a:pt x="223" y="1019"/>
                </a:lnTo>
                <a:lnTo>
                  <a:pt x="311" y="1015"/>
                </a:lnTo>
                <a:lnTo>
                  <a:pt x="437" y="881"/>
                </a:lnTo>
                <a:lnTo>
                  <a:pt x="464" y="897"/>
                </a:lnTo>
                <a:lnTo>
                  <a:pt x="516" y="897"/>
                </a:lnTo>
                <a:lnTo>
                  <a:pt x="566" y="947"/>
                </a:lnTo>
                <a:lnTo>
                  <a:pt x="635" y="966"/>
                </a:lnTo>
                <a:lnTo>
                  <a:pt x="660" y="974"/>
                </a:lnTo>
                <a:lnTo>
                  <a:pt x="724" y="1028"/>
                </a:lnTo>
                <a:lnTo>
                  <a:pt x="780" y="1059"/>
                </a:lnTo>
                <a:lnTo>
                  <a:pt x="806" y="1077"/>
                </a:lnTo>
                <a:lnTo>
                  <a:pt x="874" y="1074"/>
                </a:lnTo>
                <a:lnTo>
                  <a:pt x="846" y="996"/>
                </a:lnTo>
                <a:lnTo>
                  <a:pt x="808" y="966"/>
                </a:lnTo>
                <a:lnTo>
                  <a:pt x="752" y="959"/>
                </a:lnTo>
                <a:lnTo>
                  <a:pt x="654" y="859"/>
                </a:lnTo>
                <a:lnTo>
                  <a:pt x="605" y="864"/>
                </a:lnTo>
                <a:lnTo>
                  <a:pt x="543" y="755"/>
                </a:lnTo>
                <a:lnTo>
                  <a:pt x="500" y="748"/>
                </a:lnTo>
                <a:lnTo>
                  <a:pt x="513" y="605"/>
                </a:lnTo>
                <a:lnTo>
                  <a:pt x="517" y="565"/>
                </a:lnTo>
                <a:lnTo>
                  <a:pt x="581" y="560"/>
                </a:lnTo>
                <a:lnTo>
                  <a:pt x="575" y="515"/>
                </a:lnTo>
                <a:lnTo>
                  <a:pt x="547" y="463"/>
                </a:lnTo>
                <a:lnTo>
                  <a:pt x="453" y="455"/>
                </a:lnTo>
                <a:lnTo>
                  <a:pt x="741" y="134"/>
                </a:lnTo>
                <a:lnTo>
                  <a:pt x="836" y="70"/>
                </a:lnTo>
                <a:lnTo>
                  <a:pt x="926" y="0"/>
                </a:lnTo>
                <a:lnTo>
                  <a:pt x="926" y="0"/>
                </a:lnTo>
                <a:close/>
              </a:path>
            </a:pathLst>
          </a:custGeom>
          <a:solidFill>
            <a:srgbClr val="00CC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313" name="Freeform 265"/>
          <p:cNvSpPr>
            <a:spLocks/>
          </p:cNvSpPr>
          <p:nvPr/>
        </p:nvSpPr>
        <p:spPr bwMode="auto">
          <a:xfrm>
            <a:off x="4810125" y="2668588"/>
            <a:ext cx="985838" cy="982662"/>
          </a:xfrm>
          <a:custGeom>
            <a:avLst/>
            <a:gdLst>
              <a:gd name="T0" fmla="*/ 934 w 2118"/>
              <a:gd name="T1" fmla="*/ 448 h 2036"/>
              <a:gd name="T2" fmla="*/ 1025 w 2118"/>
              <a:gd name="T3" fmla="*/ 772 h 2036"/>
              <a:gd name="T4" fmla="*/ 948 w 2118"/>
              <a:gd name="T5" fmla="*/ 908 h 2036"/>
              <a:gd name="T6" fmla="*/ 1047 w 2118"/>
              <a:gd name="T7" fmla="*/ 1088 h 2036"/>
              <a:gd name="T8" fmla="*/ 1162 w 2118"/>
              <a:gd name="T9" fmla="*/ 1238 h 2036"/>
              <a:gd name="T10" fmla="*/ 1169 w 2118"/>
              <a:gd name="T11" fmla="*/ 1347 h 2036"/>
              <a:gd name="T12" fmla="*/ 1340 w 2118"/>
              <a:gd name="T13" fmla="*/ 1190 h 2036"/>
              <a:gd name="T14" fmla="*/ 1408 w 2118"/>
              <a:gd name="T15" fmla="*/ 1066 h 2036"/>
              <a:gd name="T16" fmla="*/ 1505 w 2118"/>
              <a:gd name="T17" fmla="*/ 960 h 2036"/>
              <a:gd name="T18" fmla="*/ 1448 w 2118"/>
              <a:gd name="T19" fmla="*/ 767 h 2036"/>
              <a:gd name="T20" fmla="*/ 1559 w 2118"/>
              <a:gd name="T21" fmla="*/ 825 h 2036"/>
              <a:gd name="T22" fmla="*/ 1651 w 2118"/>
              <a:gd name="T23" fmla="*/ 934 h 2036"/>
              <a:gd name="T24" fmla="*/ 1746 w 2118"/>
              <a:gd name="T25" fmla="*/ 1068 h 2036"/>
              <a:gd name="T26" fmla="*/ 1760 w 2118"/>
              <a:gd name="T27" fmla="*/ 1150 h 2036"/>
              <a:gd name="T28" fmla="*/ 2117 w 2118"/>
              <a:gd name="T29" fmla="*/ 1878 h 2036"/>
              <a:gd name="T30" fmla="*/ 2047 w 2118"/>
              <a:gd name="T31" fmla="*/ 1936 h 2036"/>
              <a:gd name="T32" fmla="*/ 1907 w 2118"/>
              <a:gd name="T33" fmla="*/ 1974 h 2036"/>
              <a:gd name="T34" fmla="*/ 1819 w 2118"/>
              <a:gd name="T35" fmla="*/ 2022 h 2036"/>
              <a:gd name="T36" fmla="*/ 1760 w 2118"/>
              <a:gd name="T37" fmla="*/ 2014 h 2036"/>
              <a:gd name="T38" fmla="*/ 1712 w 2118"/>
              <a:gd name="T39" fmla="*/ 1970 h 2036"/>
              <a:gd name="T40" fmla="*/ 1687 w 2118"/>
              <a:gd name="T41" fmla="*/ 1886 h 2036"/>
              <a:gd name="T42" fmla="*/ 1620 w 2118"/>
              <a:gd name="T43" fmla="*/ 1900 h 2036"/>
              <a:gd name="T44" fmla="*/ 1557 w 2118"/>
              <a:gd name="T45" fmla="*/ 1865 h 2036"/>
              <a:gd name="T46" fmla="*/ 1496 w 2118"/>
              <a:gd name="T47" fmla="*/ 1782 h 2036"/>
              <a:gd name="T48" fmla="*/ 1306 w 2118"/>
              <a:gd name="T49" fmla="*/ 1749 h 2036"/>
              <a:gd name="T50" fmla="*/ 1230 w 2118"/>
              <a:gd name="T51" fmla="*/ 1870 h 2036"/>
              <a:gd name="T52" fmla="*/ 1084 w 2118"/>
              <a:gd name="T53" fmla="*/ 1940 h 2036"/>
              <a:gd name="T54" fmla="*/ 1004 w 2118"/>
              <a:gd name="T55" fmla="*/ 1927 h 2036"/>
              <a:gd name="T56" fmla="*/ 861 w 2118"/>
              <a:gd name="T57" fmla="*/ 1931 h 2036"/>
              <a:gd name="T58" fmla="*/ 712 w 2118"/>
              <a:gd name="T59" fmla="*/ 1925 h 2036"/>
              <a:gd name="T60" fmla="*/ 452 w 2118"/>
              <a:gd name="T61" fmla="*/ 1918 h 2036"/>
              <a:gd name="T62" fmla="*/ 192 w 2118"/>
              <a:gd name="T63" fmla="*/ 1903 h 2036"/>
              <a:gd name="T64" fmla="*/ 152 w 2118"/>
              <a:gd name="T65" fmla="*/ 1826 h 2036"/>
              <a:gd name="T66" fmla="*/ 58 w 2118"/>
              <a:gd name="T67" fmla="*/ 1808 h 2036"/>
              <a:gd name="T68" fmla="*/ 10 w 2118"/>
              <a:gd name="T69" fmla="*/ 1671 h 2036"/>
              <a:gd name="T70" fmla="*/ 19 w 2118"/>
              <a:gd name="T71" fmla="*/ 1491 h 2036"/>
              <a:gd name="T72" fmla="*/ 97 w 2118"/>
              <a:gd name="T73" fmla="*/ 1303 h 2036"/>
              <a:gd name="T74" fmla="*/ 311 w 2118"/>
              <a:gd name="T75" fmla="*/ 1015 h 2036"/>
              <a:gd name="T76" fmla="*/ 516 w 2118"/>
              <a:gd name="T77" fmla="*/ 897 h 2036"/>
              <a:gd name="T78" fmla="*/ 660 w 2118"/>
              <a:gd name="T79" fmla="*/ 974 h 2036"/>
              <a:gd name="T80" fmla="*/ 806 w 2118"/>
              <a:gd name="T81" fmla="*/ 1077 h 2036"/>
              <a:gd name="T82" fmla="*/ 808 w 2118"/>
              <a:gd name="T83" fmla="*/ 966 h 2036"/>
              <a:gd name="T84" fmla="*/ 605 w 2118"/>
              <a:gd name="T85" fmla="*/ 864 h 2036"/>
              <a:gd name="T86" fmla="*/ 513 w 2118"/>
              <a:gd name="T87" fmla="*/ 605 h 2036"/>
              <a:gd name="T88" fmla="*/ 575 w 2118"/>
              <a:gd name="T89" fmla="*/ 515 h 2036"/>
              <a:gd name="T90" fmla="*/ 741 w 2118"/>
              <a:gd name="T91" fmla="*/ 134 h 2036"/>
              <a:gd name="T92" fmla="*/ 926 w 2118"/>
              <a:gd name="T93" fmla="*/ 0 h 20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2118" h="2036">
                <a:moveTo>
                  <a:pt x="926" y="0"/>
                </a:moveTo>
                <a:lnTo>
                  <a:pt x="933" y="154"/>
                </a:lnTo>
                <a:lnTo>
                  <a:pt x="934" y="448"/>
                </a:lnTo>
                <a:lnTo>
                  <a:pt x="1043" y="670"/>
                </a:lnTo>
                <a:lnTo>
                  <a:pt x="1043" y="712"/>
                </a:lnTo>
                <a:lnTo>
                  <a:pt x="1025" y="772"/>
                </a:lnTo>
                <a:lnTo>
                  <a:pt x="935" y="855"/>
                </a:lnTo>
                <a:lnTo>
                  <a:pt x="931" y="891"/>
                </a:lnTo>
                <a:lnTo>
                  <a:pt x="948" y="908"/>
                </a:lnTo>
                <a:lnTo>
                  <a:pt x="1027" y="915"/>
                </a:lnTo>
                <a:lnTo>
                  <a:pt x="1049" y="975"/>
                </a:lnTo>
                <a:lnTo>
                  <a:pt x="1047" y="1088"/>
                </a:lnTo>
                <a:lnTo>
                  <a:pt x="1061" y="1132"/>
                </a:lnTo>
                <a:lnTo>
                  <a:pt x="1149" y="1206"/>
                </a:lnTo>
                <a:lnTo>
                  <a:pt x="1162" y="1238"/>
                </a:lnTo>
                <a:lnTo>
                  <a:pt x="1140" y="1265"/>
                </a:lnTo>
                <a:lnTo>
                  <a:pt x="1140" y="1304"/>
                </a:lnTo>
                <a:lnTo>
                  <a:pt x="1169" y="1347"/>
                </a:lnTo>
                <a:lnTo>
                  <a:pt x="1369" y="1344"/>
                </a:lnTo>
                <a:lnTo>
                  <a:pt x="1372" y="1273"/>
                </a:lnTo>
                <a:lnTo>
                  <a:pt x="1340" y="1190"/>
                </a:lnTo>
                <a:lnTo>
                  <a:pt x="1344" y="1132"/>
                </a:lnTo>
                <a:lnTo>
                  <a:pt x="1363" y="1103"/>
                </a:lnTo>
                <a:lnTo>
                  <a:pt x="1408" y="1066"/>
                </a:lnTo>
                <a:lnTo>
                  <a:pt x="1496" y="1063"/>
                </a:lnTo>
                <a:lnTo>
                  <a:pt x="1514" y="1021"/>
                </a:lnTo>
                <a:lnTo>
                  <a:pt x="1505" y="960"/>
                </a:lnTo>
                <a:lnTo>
                  <a:pt x="1469" y="930"/>
                </a:lnTo>
                <a:lnTo>
                  <a:pt x="1442" y="855"/>
                </a:lnTo>
                <a:lnTo>
                  <a:pt x="1448" y="767"/>
                </a:lnTo>
                <a:lnTo>
                  <a:pt x="1469" y="745"/>
                </a:lnTo>
                <a:lnTo>
                  <a:pt x="1496" y="753"/>
                </a:lnTo>
                <a:lnTo>
                  <a:pt x="1559" y="825"/>
                </a:lnTo>
                <a:lnTo>
                  <a:pt x="1592" y="864"/>
                </a:lnTo>
                <a:lnTo>
                  <a:pt x="1627" y="905"/>
                </a:lnTo>
                <a:lnTo>
                  <a:pt x="1651" y="934"/>
                </a:lnTo>
                <a:lnTo>
                  <a:pt x="1712" y="987"/>
                </a:lnTo>
                <a:lnTo>
                  <a:pt x="1745" y="1019"/>
                </a:lnTo>
                <a:lnTo>
                  <a:pt x="1746" y="1068"/>
                </a:lnTo>
                <a:lnTo>
                  <a:pt x="1708" y="1097"/>
                </a:lnTo>
                <a:lnTo>
                  <a:pt x="1712" y="1128"/>
                </a:lnTo>
                <a:lnTo>
                  <a:pt x="1760" y="1150"/>
                </a:lnTo>
                <a:lnTo>
                  <a:pt x="1761" y="1548"/>
                </a:lnTo>
                <a:lnTo>
                  <a:pt x="1930" y="1754"/>
                </a:lnTo>
                <a:lnTo>
                  <a:pt x="2117" y="1878"/>
                </a:lnTo>
                <a:lnTo>
                  <a:pt x="2118" y="1886"/>
                </a:lnTo>
                <a:lnTo>
                  <a:pt x="2082" y="1912"/>
                </a:lnTo>
                <a:lnTo>
                  <a:pt x="2047" y="1936"/>
                </a:lnTo>
                <a:lnTo>
                  <a:pt x="1991" y="1952"/>
                </a:lnTo>
                <a:lnTo>
                  <a:pt x="1962" y="1953"/>
                </a:lnTo>
                <a:lnTo>
                  <a:pt x="1907" y="1974"/>
                </a:lnTo>
                <a:lnTo>
                  <a:pt x="1870" y="2002"/>
                </a:lnTo>
                <a:lnTo>
                  <a:pt x="1841" y="2015"/>
                </a:lnTo>
                <a:lnTo>
                  <a:pt x="1819" y="2022"/>
                </a:lnTo>
                <a:lnTo>
                  <a:pt x="1806" y="2036"/>
                </a:lnTo>
                <a:lnTo>
                  <a:pt x="1780" y="2025"/>
                </a:lnTo>
                <a:lnTo>
                  <a:pt x="1760" y="2014"/>
                </a:lnTo>
                <a:lnTo>
                  <a:pt x="1719" y="2014"/>
                </a:lnTo>
                <a:lnTo>
                  <a:pt x="1708" y="2000"/>
                </a:lnTo>
                <a:lnTo>
                  <a:pt x="1712" y="1970"/>
                </a:lnTo>
                <a:lnTo>
                  <a:pt x="1712" y="1931"/>
                </a:lnTo>
                <a:lnTo>
                  <a:pt x="1699" y="1900"/>
                </a:lnTo>
                <a:lnTo>
                  <a:pt x="1687" y="1886"/>
                </a:lnTo>
                <a:lnTo>
                  <a:pt x="1659" y="1892"/>
                </a:lnTo>
                <a:lnTo>
                  <a:pt x="1634" y="1893"/>
                </a:lnTo>
                <a:lnTo>
                  <a:pt x="1620" y="1900"/>
                </a:lnTo>
                <a:lnTo>
                  <a:pt x="1596" y="1900"/>
                </a:lnTo>
                <a:lnTo>
                  <a:pt x="1569" y="1890"/>
                </a:lnTo>
                <a:lnTo>
                  <a:pt x="1557" y="1865"/>
                </a:lnTo>
                <a:lnTo>
                  <a:pt x="1555" y="1849"/>
                </a:lnTo>
                <a:lnTo>
                  <a:pt x="1514" y="1808"/>
                </a:lnTo>
                <a:lnTo>
                  <a:pt x="1496" y="1782"/>
                </a:lnTo>
                <a:lnTo>
                  <a:pt x="1469" y="1761"/>
                </a:lnTo>
                <a:lnTo>
                  <a:pt x="1429" y="1761"/>
                </a:lnTo>
                <a:lnTo>
                  <a:pt x="1306" y="1749"/>
                </a:lnTo>
                <a:lnTo>
                  <a:pt x="1272" y="1808"/>
                </a:lnTo>
                <a:lnTo>
                  <a:pt x="1259" y="1837"/>
                </a:lnTo>
                <a:lnTo>
                  <a:pt x="1230" y="1870"/>
                </a:lnTo>
                <a:lnTo>
                  <a:pt x="1209" y="1887"/>
                </a:lnTo>
                <a:lnTo>
                  <a:pt x="1174" y="1956"/>
                </a:lnTo>
                <a:lnTo>
                  <a:pt x="1084" y="1940"/>
                </a:lnTo>
                <a:lnTo>
                  <a:pt x="1067" y="1945"/>
                </a:lnTo>
                <a:lnTo>
                  <a:pt x="1041" y="1946"/>
                </a:lnTo>
                <a:lnTo>
                  <a:pt x="1004" y="1927"/>
                </a:lnTo>
                <a:lnTo>
                  <a:pt x="951" y="1918"/>
                </a:lnTo>
                <a:lnTo>
                  <a:pt x="906" y="1921"/>
                </a:lnTo>
                <a:lnTo>
                  <a:pt x="861" y="1931"/>
                </a:lnTo>
                <a:lnTo>
                  <a:pt x="802" y="1931"/>
                </a:lnTo>
                <a:lnTo>
                  <a:pt x="723" y="1925"/>
                </a:lnTo>
                <a:lnTo>
                  <a:pt x="712" y="1925"/>
                </a:lnTo>
                <a:lnTo>
                  <a:pt x="558" y="1925"/>
                </a:lnTo>
                <a:lnTo>
                  <a:pt x="464" y="1921"/>
                </a:lnTo>
                <a:lnTo>
                  <a:pt x="452" y="1918"/>
                </a:lnTo>
                <a:lnTo>
                  <a:pt x="396" y="1909"/>
                </a:lnTo>
                <a:lnTo>
                  <a:pt x="239" y="1905"/>
                </a:lnTo>
                <a:lnTo>
                  <a:pt x="192" y="1903"/>
                </a:lnTo>
                <a:lnTo>
                  <a:pt x="131" y="1903"/>
                </a:lnTo>
                <a:lnTo>
                  <a:pt x="149" y="1873"/>
                </a:lnTo>
                <a:lnTo>
                  <a:pt x="152" y="1826"/>
                </a:lnTo>
                <a:lnTo>
                  <a:pt x="119" y="1789"/>
                </a:lnTo>
                <a:lnTo>
                  <a:pt x="93" y="1789"/>
                </a:lnTo>
                <a:lnTo>
                  <a:pt x="58" y="1808"/>
                </a:lnTo>
                <a:lnTo>
                  <a:pt x="31" y="1773"/>
                </a:lnTo>
                <a:lnTo>
                  <a:pt x="0" y="1718"/>
                </a:lnTo>
                <a:lnTo>
                  <a:pt x="10" y="1671"/>
                </a:lnTo>
                <a:lnTo>
                  <a:pt x="2" y="1627"/>
                </a:lnTo>
                <a:lnTo>
                  <a:pt x="34" y="1569"/>
                </a:lnTo>
                <a:lnTo>
                  <a:pt x="19" y="1491"/>
                </a:lnTo>
                <a:lnTo>
                  <a:pt x="42" y="1441"/>
                </a:lnTo>
                <a:lnTo>
                  <a:pt x="50" y="1367"/>
                </a:lnTo>
                <a:lnTo>
                  <a:pt x="97" y="1303"/>
                </a:lnTo>
                <a:lnTo>
                  <a:pt x="119" y="1181"/>
                </a:lnTo>
                <a:lnTo>
                  <a:pt x="223" y="1019"/>
                </a:lnTo>
                <a:lnTo>
                  <a:pt x="311" y="1015"/>
                </a:lnTo>
                <a:lnTo>
                  <a:pt x="437" y="881"/>
                </a:lnTo>
                <a:lnTo>
                  <a:pt x="464" y="897"/>
                </a:lnTo>
                <a:lnTo>
                  <a:pt x="516" y="897"/>
                </a:lnTo>
                <a:lnTo>
                  <a:pt x="566" y="947"/>
                </a:lnTo>
                <a:lnTo>
                  <a:pt x="635" y="966"/>
                </a:lnTo>
                <a:lnTo>
                  <a:pt x="660" y="974"/>
                </a:lnTo>
                <a:lnTo>
                  <a:pt x="724" y="1028"/>
                </a:lnTo>
                <a:lnTo>
                  <a:pt x="780" y="1059"/>
                </a:lnTo>
                <a:lnTo>
                  <a:pt x="806" y="1077"/>
                </a:lnTo>
                <a:lnTo>
                  <a:pt x="874" y="1074"/>
                </a:lnTo>
                <a:lnTo>
                  <a:pt x="846" y="996"/>
                </a:lnTo>
                <a:lnTo>
                  <a:pt x="808" y="966"/>
                </a:lnTo>
                <a:lnTo>
                  <a:pt x="752" y="959"/>
                </a:lnTo>
                <a:lnTo>
                  <a:pt x="654" y="859"/>
                </a:lnTo>
                <a:lnTo>
                  <a:pt x="605" y="864"/>
                </a:lnTo>
                <a:lnTo>
                  <a:pt x="543" y="755"/>
                </a:lnTo>
                <a:lnTo>
                  <a:pt x="500" y="748"/>
                </a:lnTo>
                <a:lnTo>
                  <a:pt x="513" y="605"/>
                </a:lnTo>
                <a:lnTo>
                  <a:pt x="517" y="565"/>
                </a:lnTo>
                <a:lnTo>
                  <a:pt x="581" y="560"/>
                </a:lnTo>
                <a:lnTo>
                  <a:pt x="575" y="515"/>
                </a:lnTo>
                <a:lnTo>
                  <a:pt x="547" y="463"/>
                </a:lnTo>
                <a:lnTo>
                  <a:pt x="453" y="455"/>
                </a:lnTo>
                <a:lnTo>
                  <a:pt x="741" y="134"/>
                </a:lnTo>
                <a:lnTo>
                  <a:pt x="836" y="70"/>
                </a:lnTo>
                <a:lnTo>
                  <a:pt x="926" y="0"/>
                </a:lnTo>
                <a:lnTo>
                  <a:pt x="926" y="0"/>
                </a:lnTo>
              </a:path>
            </a:pathLst>
          </a:custGeom>
          <a:solidFill>
            <a:srgbClr val="99FF66"/>
          </a:solidFill>
          <a:ln w="142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PH" dirty="0"/>
          </a:p>
        </p:txBody>
      </p:sp>
      <p:sp>
        <p:nvSpPr>
          <p:cNvPr id="2314" name="Freeform 266"/>
          <p:cNvSpPr>
            <a:spLocks/>
          </p:cNvSpPr>
          <p:nvPr/>
        </p:nvSpPr>
        <p:spPr bwMode="auto">
          <a:xfrm>
            <a:off x="5959475" y="4954588"/>
            <a:ext cx="104775" cy="101600"/>
          </a:xfrm>
          <a:custGeom>
            <a:avLst/>
            <a:gdLst>
              <a:gd name="T0" fmla="*/ 155 w 229"/>
              <a:gd name="T1" fmla="*/ 0 h 212"/>
              <a:gd name="T2" fmla="*/ 162 w 229"/>
              <a:gd name="T3" fmla="*/ 8 h 212"/>
              <a:gd name="T4" fmla="*/ 168 w 229"/>
              <a:gd name="T5" fmla="*/ 20 h 212"/>
              <a:gd name="T6" fmla="*/ 186 w 229"/>
              <a:gd name="T7" fmla="*/ 29 h 212"/>
              <a:gd name="T8" fmla="*/ 191 w 229"/>
              <a:gd name="T9" fmla="*/ 32 h 212"/>
              <a:gd name="T10" fmla="*/ 202 w 229"/>
              <a:gd name="T11" fmla="*/ 38 h 212"/>
              <a:gd name="T12" fmla="*/ 216 w 229"/>
              <a:gd name="T13" fmla="*/ 64 h 212"/>
              <a:gd name="T14" fmla="*/ 219 w 229"/>
              <a:gd name="T15" fmla="*/ 79 h 212"/>
              <a:gd name="T16" fmla="*/ 219 w 229"/>
              <a:gd name="T17" fmla="*/ 107 h 212"/>
              <a:gd name="T18" fmla="*/ 216 w 229"/>
              <a:gd name="T19" fmla="*/ 132 h 212"/>
              <a:gd name="T20" fmla="*/ 216 w 229"/>
              <a:gd name="T21" fmla="*/ 157 h 212"/>
              <a:gd name="T22" fmla="*/ 229 w 229"/>
              <a:gd name="T23" fmla="*/ 174 h 212"/>
              <a:gd name="T24" fmla="*/ 219 w 229"/>
              <a:gd name="T25" fmla="*/ 192 h 212"/>
              <a:gd name="T26" fmla="*/ 198 w 229"/>
              <a:gd name="T27" fmla="*/ 195 h 212"/>
              <a:gd name="T28" fmla="*/ 186 w 229"/>
              <a:gd name="T29" fmla="*/ 182 h 212"/>
              <a:gd name="T30" fmla="*/ 186 w 229"/>
              <a:gd name="T31" fmla="*/ 174 h 212"/>
              <a:gd name="T32" fmla="*/ 168 w 229"/>
              <a:gd name="T33" fmla="*/ 165 h 212"/>
              <a:gd name="T34" fmla="*/ 155 w 229"/>
              <a:gd name="T35" fmla="*/ 174 h 212"/>
              <a:gd name="T36" fmla="*/ 131 w 229"/>
              <a:gd name="T37" fmla="*/ 173 h 212"/>
              <a:gd name="T38" fmla="*/ 111 w 229"/>
              <a:gd name="T39" fmla="*/ 192 h 212"/>
              <a:gd name="T40" fmla="*/ 98 w 229"/>
              <a:gd name="T41" fmla="*/ 212 h 212"/>
              <a:gd name="T42" fmla="*/ 71 w 229"/>
              <a:gd name="T43" fmla="*/ 212 h 212"/>
              <a:gd name="T44" fmla="*/ 64 w 229"/>
              <a:gd name="T45" fmla="*/ 192 h 212"/>
              <a:gd name="T46" fmla="*/ 46 w 229"/>
              <a:gd name="T47" fmla="*/ 177 h 212"/>
              <a:gd name="T48" fmla="*/ 25 w 229"/>
              <a:gd name="T49" fmla="*/ 165 h 212"/>
              <a:gd name="T50" fmla="*/ 10 w 229"/>
              <a:gd name="T51" fmla="*/ 151 h 212"/>
              <a:gd name="T52" fmla="*/ 0 w 229"/>
              <a:gd name="T53" fmla="*/ 132 h 212"/>
              <a:gd name="T54" fmla="*/ 17 w 229"/>
              <a:gd name="T55" fmla="*/ 121 h 212"/>
              <a:gd name="T56" fmla="*/ 42 w 229"/>
              <a:gd name="T57" fmla="*/ 107 h 212"/>
              <a:gd name="T58" fmla="*/ 46 w 229"/>
              <a:gd name="T59" fmla="*/ 79 h 212"/>
              <a:gd name="T60" fmla="*/ 52 w 229"/>
              <a:gd name="T61" fmla="*/ 64 h 212"/>
              <a:gd name="T62" fmla="*/ 56 w 229"/>
              <a:gd name="T63" fmla="*/ 45 h 212"/>
              <a:gd name="T64" fmla="*/ 71 w 229"/>
              <a:gd name="T65" fmla="*/ 38 h 212"/>
              <a:gd name="T66" fmla="*/ 94 w 229"/>
              <a:gd name="T67" fmla="*/ 24 h 212"/>
              <a:gd name="T68" fmla="*/ 111 w 229"/>
              <a:gd name="T69" fmla="*/ 14 h 212"/>
              <a:gd name="T70" fmla="*/ 127 w 229"/>
              <a:gd name="T71" fmla="*/ 14 h 212"/>
              <a:gd name="T72" fmla="*/ 137 w 229"/>
              <a:gd name="T73" fmla="*/ 8 h 212"/>
              <a:gd name="T74" fmla="*/ 145 w 229"/>
              <a:gd name="T75" fmla="*/ 8 h 212"/>
              <a:gd name="T76" fmla="*/ 155 w 229"/>
              <a:gd name="T77" fmla="*/ 0 h 212"/>
              <a:gd name="T78" fmla="*/ 155 w 229"/>
              <a:gd name="T79" fmla="*/ 0 h 2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229" h="212">
                <a:moveTo>
                  <a:pt x="155" y="0"/>
                </a:moveTo>
                <a:lnTo>
                  <a:pt x="162" y="8"/>
                </a:lnTo>
                <a:lnTo>
                  <a:pt x="168" y="20"/>
                </a:lnTo>
                <a:lnTo>
                  <a:pt x="186" y="29"/>
                </a:lnTo>
                <a:lnTo>
                  <a:pt x="191" y="32"/>
                </a:lnTo>
                <a:lnTo>
                  <a:pt x="202" y="38"/>
                </a:lnTo>
                <a:lnTo>
                  <a:pt x="216" y="64"/>
                </a:lnTo>
                <a:lnTo>
                  <a:pt x="219" y="79"/>
                </a:lnTo>
                <a:lnTo>
                  <a:pt x="219" y="107"/>
                </a:lnTo>
                <a:lnTo>
                  <a:pt x="216" y="132"/>
                </a:lnTo>
                <a:lnTo>
                  <a:pt x="216" y="157"/>
                </a:lnTo>
                <a:lnTo>
                  <a:pt x="229" y="174"/>
                </a:lnTo>
                <a:lnTo>
                  <a:pt x="219" y="192"/>
                </a:lnTo>
                <a:lnTo>
                  <a:pt x="198" y="195"/>
                </a:lnTo>
                <a:lnTo>
                  <a:pt x="186" y="182"/>
                </a:lnTo>
                <a:lnTo>
                  <a:pt x="186" y="174"/>
                </a:lnTo>
                <a:lnTo>
                  <a:pt x="168" y="165"/>
                </a:lnTo>
                <a:lnTo>
                  <a:pt x="155" y="174"/>
                </a:lnTo>
                <a:lnTo>
                  <a:pt x="131" y="173"/>
                </a:lnTo>
                <a:lnTo>
                  <a:pt x="111" y="192"/>
                </a:lnTo>
                <a:lnTo>
                  <a:pt x="98" y="212"/>
                </a:lnTo>
                <a:lnTo>
                  <a:pt x="71" y="212"/>
                </a:lnTo>
                <a:lnTo>
                  <a:pt x="64" y="192"/>
                </a:lnTo>
                <a:lnTo>
                  <a:pt x="46" y="177"/>
                </a:lnTo>
                <a:lnTo>
                  <a:pt x="25" y="165"/>
                </a:lnTo>
                <a:lnTo>
                  <a:pt x="10" y="151"/>
                </a:lnTo>
                <a:lnTo>
                  <a:pt x="0" y="132"/>
                </a:lnTo>
                <a:lnTo>
                  <a:pt x="17" y="121"/>
                </a:lnTo>
                <a:lnTo>
                  <a:pt x="42" y="107"/>
                </a:lnTo>
                <a:lnTo>
                  <a:pt x="46" y="79"/>
                </a:lnTo>
                <a:lnTo>
                  <a:pt x="52" y="64"/>
                </a:lnTo>
                <a:lnTo>
                  <a:pt x="56" y="45"/>
                </a:lnTo>
                <a:lnTo>
                  <a:pt x="71" y="38"/>
                </a:lnTo>
                <a:lnTo>
                  <a:pt x="94" y="24"/>
                </a:lnTo>
                <a:lnTo>
                  <a:pt x="111" y="14"/>
                </a:lnTo>
                <a:lnTo>
                  <a:pt x="127" y="14"/>
                </a:lnTo>
                <a:lnTo>
                  <a:pt x="137" y="8"/>
                </a:lnTo>
                <a:lnTo>
                  <a:pt x="145" y="8"/>
                </a:lnTo>
                <a:lnTo>
                  <a:pt x="155" y="0"/>
                </a:lnTo>
                <a:lnTo>
                  <a:pt x="155" y="0"/>
                </a:lnTo>
                <a:close/>
              </a:path>
            </a:pathLst>
          </a:custGeom>
          <a:solidFill>
            <a:srgbClr val="FF99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315" name="Freeform 267"/>
          <p:cNvSpPr>
            <a:spLocks/>
          </p:cNvSpPr>
          <p:nvPr/>
        </p:nvSpPr>
        <p:spPr bwMode="auto">
          <a:xfrm>
            <a:off x="5959475" y="4954588"/>
            <a:ext cx="104775" cy="101600"/>
          </a:xfrm>
          <a:custGeom>
            <a:avLst/>
            <a:gdLst>
              <a:gd name="T0" fmla="*/ 155 w 229"/>
              <a:gd name="T1" fmla="*/ 0 h 212"/>
              <a:gd name="T2" fmla="*/ 162 w 229"/>
              <a:gd name="T3" fmla="*/ 8 h 212"/>
              <a:gd name="T4" fmla="*/ 168 w 229"/>
              <a:gd name="T5" fmla="*/ 20 h 212"/>
              <a:gd name="T6" fmla="*/ 186 w 229"/>
              <a:gd name="T7" fmla="*/ 29 h 212"/>
              <a:gd name="T8" fmla="*/ 191 w 229"/>
              <a:gd name="T9" fmla="*/ 32 h 212"/>
              <a:gd name="T10" fmla="*/ 202 w 229"/>
              <a:gd name="T11" fmla="*/ 38 h 212"/>
              <a:gd name="T12" fmla="*/ 216 w 229"/>
              <a:gd name="T13" fmla="*/ 64 h 212"/>
              <a:gd name="T14" fmla="*/ 219 w 229"/>
              <a:gd name="T15" fmla="*/ 79 h 212"/>
              <a:gd name="T16" fmla="*/ 219 w 229"/>
              <a:gd name="T17" fmla="*/ 107 h 212"/>
              <a:gd name="T18" fmla="*/ 216 w 229"/>
              <a:gd name="T19" fmla="*/ 132 h 212"/>
              <a:gd name="T20" fmla="*/ 216 w 229"/>
              <a:gd name="T21" fmla="*/ 157 h 212"/>
              <a:gd name="T22" fmla="*/ 229 w 229"/>
              <a:gd name="T23" fmla="*/ 174 h 212"/>
              <a:gd name="T24" fmla="*/ 219 w 229"/>
              <a:gd name="T25" fmla="*/ 192 h 212"/>
              <a:gd name="T26" fmla="*/ 198 w 229"/>
              <a:gd name="T27" fmla="*/ 195 h 212"/>
              <a:gd name="T28" fmla="*/ 186 w 229"/>
              <a:gd name="T29" fmla="*/ 182 h 212"/>
              <a:gd name="T30" fmla="*/ 186 w 229"/>
              <a:gd name="T31" fmla="*/ 174 h 212"/>
              <a:gd name="T32" fmla="*/ 168 w 229"/>
              <a:gd name="T33" fmla="*/ 165 h 212"/>
              <a:gd name="T34" fmla="*/ 155 w 229"/>
              <a:gd name="T35" fmla="*/ 174 h 212"/>
              <a:gd name="T36" fmla="*/ 131 w 229"/>
              <a:gd name="T37" fmla="*/ 173 h 212"/>
              <a:gd name="T38" fmla="*/ 111 w 229"/>
              <a:gd name="T39" fmla="*/ 192 h 212"/>
              <a:gd name="T40" fmla="*/ 98 w 229"/>
              <a:gd name="T41" fmla="*/ 212 h 212"/>
              <a:gd name="T42" fmla="*/ 71 w 229"/>
              <a:gd name="T43" fmla="*/ 212 h 212"/>
              <a:gd name="T44" fmla="*/ 64 w 229"/>
              <a:gd name="T45" fmla="*/ 192 h 212"/>
              <a:gd name="T46" fmla="*/ 46 w 229"/>
              <a:gd name="T47" fmla="*/ 177 h 212"/>
              <a:gd name="T48" fmla="*/ 25 w 229"/>
              <a:gd name="T49" fmla="*/ 165 h 212"/>
              <a:gd name="T50" fmla="*/ 10 w 229"/>
              <a:gd name="T51" fmla="*/ 151 h 212"/>
              <a:gd name="T52" fmla="*/ 0 w 229"/>
              <a:gd name="T53" fmla="*/ 132 h 212"/>
              <a:gd name="T54" fmla="*/ 17 w 229"/>
              <a:gd name="T55" fmla="*/ 121 h 212"/>
              <a:gd name="T56" fmla="*/ 42 w 229"/>
              <a:gd name="T57" fmla="*/ 107 h 212"/>
              <a:gd name="T58" fmla="*/ 46 w 229"/>
              <a:gd name="T59" fmla="*/ 79 h 212"/>
              <a:gd name="T60" fmla="*/ 52 w 229"/>
              <a:gd name="T61" fmla="*/ 64 h 212"/>
              <a:gd name="T62" fmla="*/ 56 w 229"/>
              <a:gd name="T63" fmla="*/ 45 h 212"/>
              <a:gd name="T64" fmla="*/ 71 w 229"/>
              <a:gd name="T65" fmla="*/ 38 h 212"/>
              <a:gd name="T66" fmla="*/ 94 w 229"/>
              <a:gd name="T67" fmla="*/ 24 h 212"/>
              <a:gd name="T68" fmla="*/ 111 w 229"/>
              <a:gd name="T69" fmla="*/ 14 h 212"/>
              <a:gd name="T70" fmla="*/ 127 w 229"/>
              <a:gd name="T71" fmla="*/ 14 h 212"/>
              <a:gd name="T72" fmla="*/ 137 w 229"/>
              <a:gd name="T73" fmla="*/ 8 h 212"/>
              <a:gd name="T74" fmla="*/ 145 w 229"/>
              <a:gd name="T75" fmla="*/ 8 h 212"/>
              <a:gd name="T76" fmla="*/ 155 w 229"/>
              <a:gd name="T77" fmla="*/ 0 h 212"/>
              <a:gd name="T78" fmla="*/ 155 w 229"/>
              <a:gd name="T79" fmla="*/ 0 h 2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229" h="212">
                <a:moveTo>
                  <a:pt x="155" y="0"/>
                </a:moveTo>
                <a:lnTo>
                  <a:pt x="162" y="8"/>
                </a:lnTo>
                <a:lnTo>
                  <a:pt x="168" y="20"/>
                </a:lnTo>
                <a:lnTo>
                  <a:pt x="186" y="29"/>
                </a:lnTo>
                <a:lnTo>
                  <a:pt x="191" y="32"/>
                </a:lnTo>
                <a:lnTo>
                  <a:pt x="202" y="38"/>
                </a:lnTo>
                <a:lnTo>
                  <a:pt x="216" y="64"/>
                </a:lnTo>
                <a:lnTo>
                  <a:pt x="219" y="79"/>
                </a:lnTo>
                <a:lnTo>
                  <a:pt x="219" y="107"/>
                </a:lnTo>
                <a:lnTo>
                  <a:pt x="216" y="132"/>
                </a:lnTo>
                <a:lnTo>
                  <a:pt x="216" y="157"/>
                </a:lnTo>
                <a:lnTo>
                  <a:pt x="229" y="174"/>
                </a:lnTo>
                <a:lnTo>
                  <a:pt x="219" y="192"/>
                </a:lnTo>
                <a:lnTo>
                  <a:pt x="198" y="195"/>
                </a:lnTo>
                <a:lnTo>
                  <a:pt x="186" y="182"/>
                </a:lnTo>
                <a:lnTo>
                  <a:pt x="186" y="174"/>
                </a:lnTo>
                <a:lnTo>
                  <a:pt x="168" y="165"/>
                </a:lnTo>
                <a:lnTo>
                  <a:pt x="155" y="174"/>
                </a:lnTo>
                <a:lnTo>
                  <a:pt x="131" y="173"/>
                </a:lnTo>
                <a:lnTo>
                  <a:pt x="111" y="192"/>
                </a:lnTo>
                <a:lnTo>
                  <a:pt x="98" y="212"/>
                </a:lnTo>
                <a:lnTo>
                  <a:pt x="71" y="212"/>
                </a:lnTo>
                <a:lnTo>
                  <a:pt x="64" y="192"/>
                </a:lnTo>
                <a:lnTo>
                  <a:pt x="46" y="177"/>
                </a:lnTo>
                <a:lnTo>
                  <a:pt x="25" y="165"/>
                </a:lnTo>
                <a:lnTo>
                  <a:pt x="10" y="151"/>
                </a:lnTo>
                <a:lnTo>
                  <a:pt x="0" y="132"/>
                </a:lnTo>
                <a:lnTo>
                  <a:pt x="17" y="121"/>
                </a:lnTo>
                <a:lnTo>
                  <a:pt x="42" y="107"/>
                </a:lnTo>
                <a:lnTo>
                  <a:pt x="46" y="79"/>
                </a:lnTo>
                <a:lnTo>
                  <a:pt x="52" y="64"/>
                </a:lnTo>
                <a:lnTo>
                  <a:pt x="56" y="45"/>
                </a:lnTo>
                <a:lnTo>
                  <a:pt x="71" y="38"/>
                </a:lnTo>
                <a:lnTo>
                  <a:pt x="94" y="24"/>
                </a:lnTo>
                <a:lnTo>
                  <a:pt x="111" y="14"/>
                </a:lnTo>
                <a:lnTo>
                  <a:pt x="127" y="14"/>
                </a:lnTo>
                <a:lnTo>
                  <a:pt x="137" y="8"/>
                </a:lnTo>
                <a:lnTo>
                  <a:pt x="145" y="8"/>
                </a:lnTo>
                <a:lnTo>
                  <a:pt x="155" y="0"/>
                </a:lnTo>
                <a:lnTo>
                  <a:pt x="155" y="0"/>
                </a:lnTo>
              </a:path>
            </a:pathLst>
          </a:custGeom>
          <a:solidFill>
            <a:srgbClr val="FF99FF"/>
          </a:solidFill>
          <a:ln w="23813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PH" dirty="0"/>
          </a:p>
        </p:txBody>
      </p:sp>
      <p:sp>
        <p:nvSpPr>
          <p:cNvPr id="2316" name="Freeform 268"/>
          <p:cNvSpPr>
            <a:spLocks/>
          </p:cNvSpPr>
          <p:nvPr/>
        </p:nvSpPr>
        <p:spPr bwMode="auto">
          <a:xfrm>
            <a:off x="6372225" y="3106738"/>
            <a:ext cx="112713" cy="117475"/>
          </a:xfrm>
          <a:custGeom>
            <a:avLst/>
            <a:gdLst>
              <a:gd name="T0" fmla="*/ 50 w 242"/>
              <a:gd name="T1" fmla="*/ 67 h 243"/>
              <a:gd name="T2" fmla="*/ 57 w 242"/>
              <a:gd name="T3" fmla="*/ 52 h 243"/>
              <a:gd name="T4" fmla="*/ 57 w 242"/>
              <a:gd name="T5" fmla="*/ 41 h 243"/>
              <a:gd name="T6" fmla="*/ 65 w 242"/>
              <a:gd name="T7" fmla="*/ 23 h 243"/>
              <a:gd name="T8" fmla="*/ 73 w 242"/>
              <a:gd name="T9" fmla="*/ 10 h 243"/>
              <a:gd name="T10" fmla="*/ 89 w 242"/>
              <a:gd name="T11" fmla="*/ 0 h 243"/>
              <a:gd name="T12" fmla="*/ 97 w 242"/>
              <a:gd name="T13" fmla="*/ 0 h 243"/>
              <a:gd name="T14" fmla="*/ 109 w 242"/>
              <a:gd name="T15" fmla="*/ 4 h 243"/>
              <a:gd name="T16" fmla="*/ 120 w 242"/>
              <a:gd name="T17" fmla="*/ 39 h 243"/>
              <a:gd name="T18" fmla="*/ 121 w 242"/>
              <a:gd name="T19" fmla="*/ 41 h 243"/>
              <a:gd name="T20" fmla="*/ 128 w 242"/>
              <a:gd name="T21" fmla="*/ 52 h 243"/>
              <a:gd name="T22" fmla="*/ 128 w 242"/>
              <a:gd name="T23" fmla="*/ 75 h 243"/>
              <a:gd name="T24" fmla="*/ 134 w 242"/>
              <a:gd name="T25" fmla="*/ 80 h 243"/>
              <a:gd name="T26" fmla="*/ 144 w 242"/>
              <a:gd name="T27" fmla="*/ 89 h 243"/>
              <a:gd name="T28" fmla="*/ 149 w 242"/>
              <a:gd name="T29" fmla="*/ 92 h 243"/>
              <a:gd name="T30" fmla="*/ 154 w 242"/>
              <a:gd name="T31" fmla="*/ 94 h 243"/>
              <a:gd name="T32" fmla="*/ 166 w 242"/>
              <a:gd name="T33" fmla="*/ 97 h 243"/>
              <a:gd name="T34" fmla="*/ 178 w 242"/>
              <a:gd name="T35" fmla="*/ 98 h 243"/>
              <a:gd name="T36" fmla="*/ 194 w 242"/>
              <a:gd name="T37" fmla="*/ 102 h 243"/>
              <a:gd name="T38" fmla="*/ 208 w 242"/>
              <a:gd name="T39" fmla="*/ 107 h 243"/>
              <a:gd name="T40" fmla="*/ 223 w 242"/>
              <a:gd name="T41" fmla="*/ 122 h 243"/>
              <a:gd name="T42" fmla="*/ 238 w 242"/>
              <a:gd name="T43" fmla="*/ 138 h 243"/>
              <a:gd name="T44" fmla="*/ 241 w 242"/>
              <a:gd name="T45" fmla="*/ 163 h 243"/>
              <a:gd name="T46" fmla="*/ 242 w 242"/>
              <a:gd name="T47" fmla="*/ 183 h 243"/>
              <a:gd name="T48" fmla="*/ 0 w 242"/>
              <a:gd name="T49" fmla="*/ 243 h 243"/>
              <a:gd name="T50" fmla="*/ 0 w 242"/>
              <a:gd name="T51" fmla="*/ 227 h 243"/>
              <a:gd name="T52" fmla="*/ 0 w 242"/>
              <a:gd name="T53" fmla="*/ 211 h 243"/>
              <a:gd name="T54" fmla="*/ 10 w 242"/>
              <a:gd name="T55" fmla="*/ 193 h 243"/>
              <a:gd name="T56" fmla="*/ 24 w 242"/>
              <a:gd name="T57" fmla="*/ 176 h 243"/>
              <a:gd name="T58" fmla="*/ 38 w 242"/>
              <a:gd name="T59" fmla="*/ 151 h 243"/>
              <a:gd name="T60" fmla="*/ 42 w 242"/>
              <a:gd name="T61" fmla="*/ 136 h 243"/>
              <a:gd name="T62" fmla="*/ 46 w 242"/>
              <a:gd name="T63" fmla="*/ 120 h 243"/>
              <a:gd name="T64" fmla="*/ 46 w 242"/>
              <a:gd name="T65" fmla="*/ 114 h 243"/>
              <a:gd name="T66" fmla="*/ 46 w 242"/>
              <a:gd name="T67" fmla="*/ 98 h 243"/>
              <a:gd name="T68" fmla="*/ 50 w 242"/>
              <a:gd name="T69" fmla="*/ 67 h 243"/>
              <a:gd name="T70" fmla="*/ 50 w 242"/>
              <a:gd name="T71" fmla="*/ 67 h 2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242" h="243">
                <a:moveTo>
                  <a:pt x="50" y="67"/>
                </a:moveTo>
                <a:lnTo>
                  <a:pt x="57" y="52"/>
                </a:lnTo>
                <a:lnTo>
                  <a:pt x="57" y="41"/>
                </a:lnTo>
                <a:lnTo>
                  <a:pt x="65" y="23"/>
                </a:lnTo>
                <a:lnTo>
                  <a:pt x="73" y="10"/>
                </a:lnTo>
                <a:lnTo>
                  <a:pt x="89" y="0"/>
                </a:lnTo>
                <a:lnTo>
                  <a:pt x="97" y="0"/>
                </a:lnTo>
                <a:lnTo>
                  <a:pt x="109" y="4"/>
                </a:lnTo>
                <a:lnTo>
                  <a:pt x="120" y="39"/>
                </a:lnTo>
                <a:lnTo>
                  <a:pt x="121" y="41"/>
                </a:lnTo>
                <a:lnTo>
                  <a:pt x="128" y="52"/>
                </a:lnTo>
                <a:lnTo>
                  <a:pt x="128" y="75"/>
                </a:lnTo>
                <a:lnTo>
                  <a:pt x="134" y="80"/>
                </a:lnTo>
                <a:lnTo>
                  <a:pt x="144" y="89"/>
                </a:lnTo>
                <a:lnTo>
                  <a:pt x="149" y="92"/>
                </a:lnTo>
                <a:lnTo>
                  <a:pt x="154" y="94"/>
                </a:lnTo>
                <a:lnTo>
                  <a:pt x="166" y="97"/>
                </a:lnTo>
                <a:lnTo>
                  <a:pt x="178" y="98"/>
                </a:lnTo>
                <a:lnTo>
                  <a:pt x="194" y="102"/>
                </a:lnTo>
                <a:lnTo>
                  <a:pt x="208" y="107"/>
                </a:lnTo>
                <a:lnTo>
                  <a:pt x="223" y="122"/>
                </a:lnTo>
                <a:lnTo>
                  <a:pt x="238" y="138"/>
                </a:lnTo>
                <a:lnTo>
                  <a:pt x="241" y="163"/>
                </a:lnTo>
                <a:lnTo>
                  <a:pt x="242" y="183"/>
                </a:lnTo>
                <a:lnTo>
                  <a:pt x="0" y="243"/>
                </a:lnTo>
                <a:lnTo>
                  <a:pt x="0" y="227"/>
                </a:lnTo>
                <a:lnTo>
                  <a:pt x="0" y="211"/>
                </a:lnTo>
                <a:lnTo>
                  <a:pt x="10" y="193"/>
                </a:lnTo>
                <a:lnTo>
                  <a:pt x="24" y="176"/>
                </a:lnTo>
                <a:lnTo>
                  <a:pt x="38" y="151"/>
                </a:lnTo>
                <a:lnTo>
                  <a:pt x="42" y="136"/>
                </a:lnTo>
                <a:lnTo>
                  <a:pt x="46" y="120"/>
                </a:lnTo>
                <a:lnTo>
                  <a:pt x="46" y="114"/>
                </a:lnTo>
                <a:lnTo>
                  <a:pt x="46" y="98"/>
                </a:lnTo>
                <a:lnTo>
                  <a:pt x="50" y="67"/>
                </a:lnTo>
                <a:lnTo>
                  <a:pt x="50" y="67"/>
                </a:lnTo>
              </a:path>
            </a:pathLst>
          </a:custGeom>
          <a:noFill/>
          <a:ln w="9525">
            <a:solidFill>
              <a:schemeClr val="accent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317" name="Freeform 269"/>
          <p:cNvSpPr>
            <a:spLocks/>
          </p:cNvSpPr>
          <p:nvPr/>
        </p:nvSpPr>
        <p:spPr bwMode="auto">
          <a:xfrm>
            <a:off x="6372225" y="3194050"/>
            <a:ext cx="112713" cy="149225"/>
          </a:xfrm>
          <a:custGeom>
            <a:avLst/>
            <a:gdLst>
              <a:gd name="T0" fmla="*/ 242 w 242"/>
              <a:gd name="T1" fmla="*/ 0 h 310"/>
              <a:gd name="T2" fmla="*/ 241 w 242"/>
              <a:gd name="T3" fmla="*/ 27 h 310"/>
              <a:gd name="T4" fmla="*/ 241 w 242"/>
              <a:gd name="T5" fmla="*/ 43 h 310"/>
              <a:gd name="T6" fmla="*/ 238 w 242"/>
              <a:gd name="T7" fmla="*/ 65 h 310"/>
              <a:gd name="T8" fmla="*/ 238 w 242"/>
              <a:gd name="T9" fmla="*/ 87 h 310"/>
              <a:gd name="T10" fmla="*/ 237 w 242"/>
              <a:gd name="T11" fmla="*/ 112 h 310"/>
              <a:gd name="T12" fmla="*/ 230 w 242"/>
              <a:gd name="T13" fmla="*/ 143 h 310"/>
              <a:gd name="T14" fmla="*/ 230 w 242"/>
              <a:gd name="T15" fmla="*/ 160 h 310"/>
              <a:gd name="T16" fmla="*/ 225 w 242"/>
              <a:gd name="T17" fmla="*/ 179 h 310"/>
              <a:gd name="T18" fmla="*/ 222 w 242"/>
              <a:gd name="T19" fmla="*/ 201 h 310"/>
              <a:gd name="T20" fmla="*/ 223 w 242"/>
              <a:gd name="T21" fmla="*/ 200 h 310"/>
              <a:gd name="T22" fmla="*/ 81 w 242"/>
              <a:gd name="T23" fmla="*/ 310 h 310"/>
              <a:gd name="T24" fmla="*/ 79 w 242"/>
              <a:gd name="T25" fmla="*/ 300 h 310"/>
              <a:gd name="T26" fmla="*/ 79 w 242"/>
              <a:gd name="T27" fmla="*/ 281 h 310"/>
              <a:gd name="T28" fmla="*/ 87 w 242"/>
              <a:gd name="T29" fmla="*/ 256 h 310"/>
              <a:gd name="T30" fmla="*/ 91 w 242"/>
              <a:gd name="T31" fmla="*/ 231 h 310"/>
              <a:gd name="T32" fmla="*/ 93 w 242"/>
              <a:gd name="T33" fmla="*/ 212 h 310"/>
              <a:gd name="T34" fmla="*/ 96 w 242"/>
              <a:gd name="T35" fmla="*/ 176 h 310"/>
              <a:gd name="T36" fmla="*/ 91 w 242"/>
              <a:gd name="T37" fmla="*/ 159 h 310"/>
              <a:gd name="T38" fmla="*/ 83 w 242"/>
              <a:gd name="T39" fmla="*/ 143 h 310"/>
              <a:gd name="T40" fmla="*/ 73 w 242"/>
              <a:gd name="T41" fmla="*/ 129 h 310"/>
              <a:gd name="T42" fmla="*/ 69 w 242"/>
              <a:gd name="T43" fmla="*/ 113 h 310"/>
              <a:gd name="T44" fmla="*/ 61 w 242"/>
              <a:gd name="T45" fmla="*/ 97 h 310"/>
              <a:gd name="T46" fmla="*/ 54 w 242"/>
              <a:gd name="T47" fmla="*/ 88 h 310"/>
              <a:gd name="T48" fmla="*/ 46 w 242"/>
              <a:gd name="T49" fmla="*/ 88 h 310"/>
              <a:gd name="T50" fmla="*/ 46 w 242"/>
              <a:gd name="T51" fmla="*/ 103 h 310"/>
              <a:gd name="T52" fmla="*/ 42 w 242"/>
              <a:gd name="T53" fmla="*/ 116 h 310"/>
              <a:gd name="T54" fmla="*/ 38 w 242"/>
              <a:gd name="T55" fmla="*/ 125 h 310"/>
              <a:gd name="T56" fmla="*/ 24 w 242"/>
              <a:gd name="T57" fmla="*/ 131 h 310"/>
              <a:gd name="T58" fmla="*/ 19 w 242"/>
              <a:gd name="T59" fmla="*/ 122 h 310"/>
              <a:gd name="T60" fmla="*/ 10 w 242"/>
              <a:gd name="T61" fmla="*/ 109 h 310"/>
              <a:gd name="T62" fmla="*/ 10 w 242"/>
              <a:gd name="T63" fmla="*/ 97 h 310"/>
              <a:gd name="T64" fmla="*/ 3 w 242"/>
              <a:gd name="T65" fmla="*/ 78 h 310"/>
              <a:gd name="T66" fmla="*/ 0 w 242"/>
              <a:gd name="T67" fmla="*/ 60 h 310"/>
              <a:gd name="T68" fmla="*/ 242 w 242"/>
              <a:gd name="T69" fmla="*/ 0 h 310"/>
              <a:gd name="T70" fmla="*/ 242 w 242"/>
              <a:gd name="T71" fmla="*/ 0 h 3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242" h="310">
                <a:moveTo>
                  <a:pt x="242" y="0"/>
                </a:moveTo>
                <a:lnTo>
                  <a:pt x="241" y="27"/>
                </a:lnTo>
                <a:lnTo>
                  <a:pt x="241" y="43"/>
                </a:lnTo>
                <a:lnTo>
                  <a:pt x="238" y="65"/>
                </a:lnTo>
                <a:lnTo>
                  <a:pt x="238" y="87"/>
                </a:lnTo>
                <a:lnTo>
                  <a:pt x="237" y="112"/>
                </a:lnTo>
                <a:lnTo>
                  <a:pt x="230" y="143"/>
                </a:lnTo>
                <a:lnTo>
                  <a:pt x="230" y="160"/>
                </a:lnTo>
                <a:lnTo>
                  <a:pt x="225" y="179"/>
                </a:lnTo>
                <a:lnTo>
                  <a:pt x="222" y="201"/>
                </a:lnTo>
                <a:lnTo>
                  <a:pt x="223" y="200"/>
                </a:lnTo>
                <a:lnTo>
                  <a:pt x="81" y="310"/>
                </a:lnTo>
                <a:lnTo>
                  <a:pt x="79" y="300"/>
                </a:lnTo>
                <a:lnTo>
                  <a:pt x="79" y="281"/>
                </a:lnTo>
                <a:lnTo>
                  <a:pt x="87" y="256"/>
                </a:lnTo>
                <a:lnTo>
                  <a:pt x="91" y="231"/>
                </a:lnTo>
                <a:lnTo>
                  <a:pt x="93" y="212"/>
                </a:lnTo>
                <a:lnTo>
                  <a:pt x="96" y="176"/>
                </a:lnTo>
                <a:lnTo>
                  <a:pt x="91" y="159"/>
                </a:lnTo>
                <a:lnTo>
                  <a:pt x="83" y="143"/>
                </a:lnTo>
                <a:lnTo>
                  <a:pt x="73" y="129"/>
                </a:lnTo>
                <a:lnTo>
                  <a:pt x="69" y="113"/>
                </a:lnTo>
                <a:lnTo>
                  <a:pt x="61" y="97"/>
                </a:lnTo>
                <a:lnTo>
                  <a:pt x="54" y="88"/>
                </a:lnTo>
                <a:lnTo>
                  <a:pt x="46" y="88"/>
                </a:lnTo>
                <a:lnTo>
                  <a:pt x="46" y="103"/>
                </a:lnTo>
                <a:lnTo>
                  <a:pt x="42" y="116"/>
                </a:lnTo>
                <a:lnTo>
                  <a:pt x="38" y="125"/>
                </a:lnTo>
                <a:lnTo>
                  <a:pt x="24" y="131"/>
                </a:lnTo>
                <a:lnTo>
                  <a:pt x="19" y="122"/>
                </a:lnTo>
                <a:lnTo>
                  <a:pt x="10" y="109"/>
                </a:lnTo>
                <a:lnTo>
                  <a:pt x="10" y="97"/>
                </a:lnTo>
                <a:lnTo>
                  <a:pt x="3" y="78"/>
                </a:lnTo>
                <a:lnTo>
                  <a:pt x="0" y="60"/>
                </a:lnTo>
                <a:lnTo>
                  <a:pt x="242" y="0"/>
                </a:lnTo>
                <a:lnTo>
                  <a:pt x="242" y="0"/>
                </a:lnTo>
              </a:path>
            </a:pathLst>
          </a:custGeom>
          <a:noFill/>
          <a:ln w="9525">
            <a:solidFill>
              <a:srgbClr val="0000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318" name="Freeform 270"/>
          <p:cNvSpPr>
            <a:spLocks/>
          </p:cNvSpPr>
          <p:nvPr/>
        </p:nvSpPr>
        <p:spPr bwMode="auto">
          <a:xfrm>
            <a:off x="6408738" y="3290888"/>
            <a:ext cx="76200" cy="146050"/>
          </a:xfrm>
          <a:custGeom>
            <a:avLst/>
            <a:gdLst>
              <a:gd name="T0" fmla="*/ 142 w 160"/>
              <a:gd name="T1" fmla="*/ 0 h 301"/>
              <a:gd name="T2" fmla="*/ 141 w 160"/>
              <a:gd name="T3" fmla="*/ 21 h 301"/>
              <a:gd name="T4" fmla="*/ 144 w 160"/>
              <a:gd name="T5" fmla="*/ 26 h 301"/>
              <a:gd name="T6" fmla="*/ 157 w 160"/>
              <a:gd name="T7" fmla="*/ 35 h 301"/>
              <a:gd name="T8" fmla="*/ 160 w 160"/>
              <a:gd name="T9" fmla="*/ 45 h 301"/>
              <a:gd name="T10" fmla="*/ 157 w 160"/>
              <a:gd name="T11" fmla="*/ 63 h 301"/>
              <a:gd name="T12" fmla="*/ 144 w 160"/>
              <a:gd name="T13" fmla="*/ 79 h 301"/>
              <a:gd name="T14" fmla="*/ 141 w 160"/>
              <a:gd name="T15" fmla="*/ 92 h 301"/>
              <a:gd name="T16" fmla="*/ 140 w 160"/>
              <a:gd name="T17" fmla="*/ 110 h 301"/>
              <a:gd name="T18" fmla="*/ 140 w 160"/>
              <a:gd name="T19" fmla="*/ 128 h 301"/>
              <a:gd name="T20" fmla="*/ 136 w 160"/>
              <a:gd name="T21" fmla="*/ 151 h 301"/>
              <a:gd name="T22" fmla="*/ 141 w 160"/>
              <a:gd name="T23" fmla="*/ 188 h 301"/>
              <a:gd name="T24" fmla="*/ 137 w 160"/>
              <a:gd name="T25" fmla="*/ 209 h 301"/>
              <a:gd name="T26" fmla="*/ 124 w 160"/>
              <a:gd name="T27" fmla="*/ 225 h 301"/>
              <a:gd name="T28" fmla="*/ 112 w 160"/>
              <a:gd name="T29" fmla="*/ 244 h 301"/>
              <a:gd name="T30" fmla="*/ 105 w 160"/>
              <a:gd name="T31" fmla="*/ 256 h 301"/>
              <a:gd name="T32" fmla="*/ 97 w 160"/>
              <a:gd name="T33" fmla="*/ 266 h 301"/>
              <a:gd name="T34" fmla="*/ 92 w 160"/>
              <a:gd name="T35" fmla="*/ 282 h 301"/>
              <a:gd name="T36" fmla="*/ 89 w 160"/>
              <a:gd name="T37" fmla="*/ 297 h 301"/>
              <a:gd name="T38" fmla="*/ 85 w 160"/>
              <a:gd name="T39" fmla="*/ 300 h 301"/>
              <a:gd name="T40" fmla="*/ 72 w 160"/>
              <a:gd name="T41" fmla="*/ 301 h 301"/>
              <a:gd name="T42" fmla="*/ 68 w 160"/>
              <a:gd name="T43" fmla="*/ 279 h 301"/>
              <a:gd name="T44" fmla="*/ 63 w 160"/>
              <a:gd name="T45" fmla="*/ 258 h 301"/>
              <a:gd name="T46" fmla="*/ 63 w 160"/>
              <a:gd name="T47" fmla="*/ 248 h 301"/>
              <a:gd name="T48" fmla="*/ 63 w 160"/>
              <a:gd name="T49" fmla="*/ 231 h 301"/>
              <a:gd name="T50" fmla="*/ 55 w 160"/>
              <a:gd name="T51" fmla="*/ 213 h 301"/>
              <a:gd name="T52" fmla="*/ 48 w 160"/>
              <a:gd name="T53" fmla="*/ 195 h 301"/>
              <a:gd name="T54" fmla="*/ 44 w 160"/>
              <a:gd name="T55" fmla="*/ 176 h 301"/>
              <a:gd name="T56" fmla="*/ 32 w 160"/>
              <a:gd name="T57" fmla="*/ 167 h 301"/>
              <a:gd name="T58" fmla="*/ 18 w 160"/>
              <a:gd name="T59" fmla="*/ 156 h 301"/>
              <a:gd name="T60" fmla="*/ 20 w 160"/>
              <a:gd name="T61" fmla="*/ 156 h 301"/>
              <a:gd name="T62" fmla="*/ 10 w 160"/>
              <a:gd name="T63" fmla="*/ 144 h 301"/>
              <a:gd name="T64" fmla="*/ 2 w 160"/>
              <a:gd name="T65" fmla="*/ 128 h 301"/>
              <a:gd name="T66" fmla="*/ 0 w 160"/>
              <a:gd name="T67" fmla="*/ 110 h 301"/>
              <a:gd name="T68" fmla="*/ 142 w 160"/>
              <a:gd name="T69" fmla="*/ 0 h 301"/>
              <a:gd name="T70" fmla="*/ 142 w 160"/>
              <a:gd name="T71" fmla="*/ 0 h 3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160" h="301">
                <a:moveTo>
                  <a:pt x="142" y="0"/>
                </a:moveTo>
                <a:lnTo>
                  <a:pt x="141" y="21"/>
                </a:lnTo>
                <a:lnTo>
                  <a:pt x="144" y="26"/>
                </a:lnTo>
                <a:lnTo>
                  <a:pt x="157" y="35"/>
                </a:lnTo>
                <a:lnTo>
                  <a:pt x="160" y="45"/>
                </a:lnTo>
                <a:lnTo>
                  <a:pt x="157" y="63"/>
                </a:lnTo>
                <a:lnTo>
                  <a:pt x="144" y="79"/>
                </a:lnTo>
                <a:lnTo>
                  <a:pt x="141" y="92"/>
                </a:lnTo>
                <a:lnTo>
                  <a:pt x="140" y="110"/>
                </a:lnTo>
                <a:lnTo>
                  <a:pt x="140" y="128"/>
                </a:lnTo>
                <a:lnTo>
                  <a:pt x="136" y="151"/>
                </a:lnTo>
                <a:lnTo>
                  <a:pt x="141" y="188"/>
                </a:lnTo>
                <a:lnTo>
                  <a:pt x="137" y="209"/>
                </a:lnTo>
                <a:lnTo>
                  <a:pt x="124" y="225"/>
                </a:lnTo>
                <a:lnTo>
                  <a:pt x="112" y="244"/>
                </a:lnTo>
                <a:lnTo>
                  <a:pt x="105" y="256"/>
                </a:lnTo>
                <a:lnTo>
                  <a:pt x="97" y="266"/>
                </a:lnTo>
                <a:lnTo>
                  <a:pt x="92" y="282"/>
                </a:lnTo>
                <a:lnTo>
                  <a:pt x="89" y="297"/>
                </a:lnTo>
                <a:lnTo>
                  <a:pt x="85" y="300"/>
                </a:lnTo>
                <a:lnTo>
                  <a:pt x="72" y="301"/>
                </a:lnTo>
                <a:lnTo>
                  <a:pt x="68" y="279"/>
                </a:lnTo>
                <a:lnTo>
                  <a:pt x="63" y="258"/>
                </a:lnTo>
                <a:lnTo>
                  <a:pt x="63" y="248"/>
                </a:lnTo>
                <a:lnTo>
                  <a:pt x="63" y="231"/>
                </a:lnTo>
                <a:lnTo>
                  <a:pt x="55" y="213"/>
                </a:lnTo>
                <a:lnTo>
                  <a:pt x="48" y="195"/>
                </a:lnTo>
                <a:lnTo>
                  <a:pt x="44" y="176"/>
                </a:lnTo>
                <a:lnTo>
                  <a:pt x="32" y="167"/>
                </a:lnTo>
                <a:lnTo>
                  <a:pt x="18" y="156"/>
                </a:lnTo>
                <a:lnTo>
                  <a:pt x="20" y="156"/>
                </a:lnTo>
                <a:lnTo>
                  <a:pt x="10" y="144"/>
                </a:lnTo>
                <a:lnTo>
                  <a:pt x="2" y="128"/>
                </a:lnTo>
                <a:lnTo>
                  <a:pt x="0" y="110"/>
                </a:lnTo>
                <a:lnTo>
                  <a:pt x="142" y="0"/>
                </a:lnTo>
                <a:lnTo>
                  <a:pt x="142" y="0"/>
                </a:lnTo>
              </a:path>
            </a:pathLst>
          </a:custGeom>
          <a:noFill/>
          <a:ln w="9525">
            <a:solidFill>
              <a:srgbClr val="0000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319" name="Freeform 271"/>
          <p:cNvSpPr>
            <a:spLocks/>
          </p:cNvSpPr>
          <p:nvPr/>
        </p:nvSpPr>
        <p:spPr bwMode="auto">
          <a:xfrm>
            <a:off x="6354763" y="3363913"/>
            <a:ext cx="61912" cy="74612"/>
          </a:xfrm>
          <a:custGeom>
            <a:avLst/>
            <a:gdLst>
              <a:gd name="T0" fmla="*/ 31 w 130"/>
              <a:gd name="T1" fmla="*/ 3 h 157"/>
              <a:gd name="T2" fmla="*/ 37 w 130"/>
              <a:gd name="T3" fmla="*/ 3 h 157"/>
              <a:gd name="T4" fmla="*/ 48 w 130"/>
              <a:gd name="T5" fmla="*/ 0 h 157"/>
              <a:gd name="T6" fmla="*/ 60 w 130"/>
              <a:gd name="T7" fmla="*/ 2 h 157"/>
              <a:gd name="T8" fmla="*/ 71 w 130"/>
              <a:gd name="T9" fmla="*/ 3 h 157"/>
              <a:gd name="T10" fmla="*/ 75 w 130"/>
              <a:gd name="T11" fmla="*/ 9 h 157"/>
              <a:gd name="T12" fmla="*/ 84 w 130"/>
              <a:gd name="T13" fmla="*/ 18 h 157"/>
              <a:gd name="T14" fmla="*/ 87 w 130"/>
              <a:gd name="T15" fmla="*/ 21 h 157"/>
              <a:gd name="T16" fmla="*/ 92 w 130"/>
              <a:gd name="T17" fmla="*/ 35 h 157"/>
              <a:gd name="T18" fmla="*/ 102 w 130"/>
              <a:gd name="T19" fmla="*/ 52 h 157"/>
              <a:gd name="T20" fmla="*/ 110 w 130"/>
              <a:gd name="T21" fmla="*/ 63 h 157"/>
              <a:gd name="T22" fmla="*/ 124 w 130"/>
              <a:gd name="T23" fmla="*/ 72 h 157"/>
              <a:gd name="T24" fmla="*/ 128 w 130"/>
              <a:gd name="T25" fmla="*/ 87 h 157"/>
              <a:gd name="T26" fmla="*/ 130 w 130"/>
              <a:gd name="T27" fmla="*/ 93 h 157"/>
              <a:gd name="T28" fmla="*/ 130 w 130"/>
              <a:gd name="T29" fmla="*/ 102 h 157"/>
              <a:gd name="T30" fmla="*/ 126 w 130"/>
              <a:gd name="T31" fmla="*/ 124 h 157"/>
              <a:gd name="T32" fmla="*/ 124 w 130"/>
              <a:gd name="T33" fmla="*/ 140 h 157"/>
              <a:gd name="T34" fmla="*/ 110 w 130"/>
              <a:gd name="T35" fmla="*/ 152 h 157"/>
              <a:gd name="T36" fmla="*/ 102 w 130"/>
              <a:gd name="T37" fmla="*/ 157 h 157"/>
              <a:gd name="T38" fmla="*/ 83 w 130"/>
              <a:gd name="T39" fmla="*/ 154 h 157"/>
              <a:gd name="T40" fmla="*/ 60 w 130"/>
              <a:gd name="T41" fmla="*/ 141 h 157"/>
              <a:gd name="T42" fmla="*/ 48 w 130"/>
              <a:gd name="T43" fmla="*/ 128 h 157"/>
              <a:gd name="T44" fmla="*/ 24 w 130"/>
              <a:gd name="T45" fmla="*/ 113 h 157"/>
              <a:gd name="T46" fmla="*/ 19 w 130"/>
              <a:gd name="T47" fmla="*/ 100 h 157"/>
              <a:gd name="T48" fmla="*/ 6 w 130"/>
              <a:gd name="T49" fmla="*/ 80 h 157"/>
              <a:gd name="T50" fmla="*/ 0 w 130"/>
              <a:gd name="T51" fmla="*/ 62 h 157"/>
              <a:gd name="T52" fmla="*/ 4 w 130"/>
              <a:gd name="T53" fmla="*/ 47 h 157"/>
              <a:gd name="T54" fmla="*/ 7 w 130"/>
              <a:gd name="T55" fmla="*/ 40 h 157"/>
              <a:gd name="T56" fmla="*/ 12 w 130"/>
              <a:gd name="T57" fmla="*/ 30 h 157"/>
              <a:gd name="T58" fmla="*/ 16 w 130"/>
              <a:gd name="T59" fmla="*/ 18 h 157"/>
              <a:gd name="T60" fmla="*/ 16 w 130"/>
              <a:gd name="T61" fmla="*/ 19 h 157"/>
              <a:gd name="T62" fmla="*/ 31 w 130"/>
              <a:gd name="T63" fmla="*/ 3 h 157"/>
              <a:gd name="T64" fmla="*/ 31 w 130"/>
              <a:gd name="T65" fmla="*/ 3 h 1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30" h="157">
                <a:moveTo>
                  <a:pt x="31" y="3"/>
                </a:moveTo>
                <a:lnTo>
                  <a:pt x="37" y="3"/>
                </a:lnTo>
                <a:lnTo>
                  <a:pt x="48" y="0"/>
                </a:lnTo>
                <a:lnTo>
                  <a:pt x="60" y="2"/>
                </a:lnTo>
                <a:lnTo>
                  <a:pt x="71" y="3"/>
                </a:lnTo>
                <a:lnTo>
                  <a:pt x="75" y="9"/>
                </a:lnTo>
                <a:lnTo>
                  <a:pt x="84" y="18"/>
                </a:lnTo>
                <a:lnTo>
                  <a:pt x="87" y="21"/>
                </a:lnTo>
                <a:lnTo>
                  <a:pt x="92" y="35"/>
                </a:lnTo>
                <a:lnTo>
                  <a:pt x="102" y="52"/>
                </a:lnTo>
                <a:lnTo>
                  <a:pt x="110" y="63"/>
                </a:lnTo>
                <a:lnTo>
                  <a:pt x="124" y="72"/>
                </a:lnTo>
                <a:lnTo>
                  <a:pt x="128" y="87"/>
                </a:lnTo>
                <a:lnTo>
                  <a:pt x="130" y="93"/>
                </a:lnTo>
                <a:lnTo>
                  <a:pt x="130" y="102"/>
                </a:lnTo>
                <a:lnTo>
                  <a:pt x="126" y="124"/>
                </a:lnTo>
                <a:lnTo>
                  <a:pt x="124" y="140"/>
                </a:lnTo>
                <a:lnTo>
                  <a:pt x="110" y="152"/>
                </a:lnTo>
                <a:lnTo>
                  <a:pt x="102" y="157"/>
                </a:lnTo>
                <a:lnTo>
                  <a:pt x="83" y="154"/>
                </a:lnTo>
                <a:lnTo>
                  <a:pt x="60" y="141"/>
                </a:lnTo>
                <a:lnTo>
                  <a:pt x="48" y="128"/>
                </a:lnTo>
                <a:lnTo>
                  <a:pt x="24" y="113"/>
                </a:lnTo>
                <a:lnTo>
                  <a:pt x="19" y="100"/>
                </a:lnTo>
                <a:lnTo>
                  <a:pt x="6" y="80"/>
                </a:lnTo>
                <a:lnTo>
                  <a:pt x="0" y="62"/>
                </a:lnTo>
                <a:lnTo>
                  <a:pt x="4" y="47"/>
                </a:lnTo>
                <a:lnTo>
                  <a:pt x="7" y="40"/>
                </a:lnTo>
                <a:lnTo>
                  <a:pt x="12" y="30"/>
                </a:lnTo>
                <a:lnTo>
                  <a:pt x="16" y="18"/>
                </a:lnTo>
                <a:lnTo>
                  <a:pt x="16" y="19"/>
                </a:lnTo>
                <a:lnTo>
                  <a:pt x="31" y="3"/>
                </a:lnTo>
                <a:lnTo>
                  <a:pt x="31" y="3"/>
                </a:lnTo>
              </a:path>
            </a:pathLst>
          </a:custGeom>
          <a:noFill/>
          <a:ln w="9525">
            <a:solidFill>
              <a:srgbClr val="0000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320" name="Freeform 272"/>
          <p:cNvSpPr>
            <a:spLocks/>
          </p:cNvSpPr>
          <p:nvPr/>
        </p:nvSpPr>
        <p:spPr bwMode="auto">
          <a:xfrm>
            <a:off x="5754688" y="4046538"/>
            <a:ext cx="227012" cy="379412"/>
          </a:xfrm>
          <a:custGeom>
            <a:avLst/>
            <a:gdLst>
              <a:gd name="T0" fmla="*/ 279 w 489"/>
              <a:gd name="T1" fmla="*/ 4 h 788"/>
              <a:gd name="T2" fmla="*/ 380 w 489"/>
              <a:gd name="T3" fmla="*/ 35 h 788"/>
              <a:gd name="T4" fmla="*/ 440 w 489"/>
              <a:gd name="T5" fmla="*/ 58 h 788"/>
              <a:gd name="T6" fmla="*/ 489 w 489"/>
              <a:gd name="T7" fmla="*/ 85 h 788"/>
              <a:gd name="T8" fmla="*/ 457 w 489"/>
              <a:gd name="T9" fmla="*/ 179 h 788"/>
              <a:gd name="T10" fmla="*/ 415 w 489"/>
              <a:gd name="T11" fmla="*/ 251 h 788"/>
              <a:gd name="T12" fmla="*/ 392 w 489"/>
              <a:gd name="T13" fmla="*/ 298 h 788"/>
              <a:gd name="T14" fmla="*/ 383 w 489"/>
              <a:gd name="T15" fmla="*/ 365 h 788"/>
              <a:gd name="T16" fmla="*/ 372 w 489"/>
              <a:gd name="T17" fmla="*/ 426 h 788"/>
              <a:gd name="T18" fmla="*/ 372 w 489"/>
              <a:gd name="T19" fmla="*/ 487 h 788"/>
              <a:gd name="T20" fmla="*/ 372 w 489"/>
              <a:gd name="T21" fmla="*/ 522 h 788"/>
              <a:gd name="T22" fmla="*/ 332 w 489"/>
              <a:gd name="T23" fmla="*/ 527 h 788"/>
              <a:gd name="T24" fmla="*/ 274 w 489"/>
              <a:gd name="T25" fmla="*/ 522 h 788"/>
              <a:gd name="T26" fmla="*/ 243 w 489"/>
              <a:gd name="T27" fmla="*/ 509 h 788"/>
              <a:gd name="T28" fmla="*/ 213 w 489"/>
              <a:gd name="T29" fmla="*/ 540 h 788"/>
              <a:gd name="T30" fmla="*/ 193 w 489"/>
              <a:gd name="T31" fmla="*/ 581 h 788"/>
              <a:gd name="T32" fmla="*/ 176 w 489"/>
              <a:gd name="T33" fmla="*/ 637 h 788"/>
              <a:gd name="T34" fmla="*/ 148 w 489"/>
              <a:gd name="T35" fmla="*/ 684 h 788"/>
              <a:gd name="T36" fmla="*/ 132 w 489"/>
              <a:gd name="T37" fmla="*/ 722 h 788"/>
              <a:gd name="T38" fmla="*/ 121 w 489"/>
              <a:gd name="T39" fmla="*/ 756 h 788"/>
              <a:gd name="T40" fmla="*/ 105 w 489"/>
              <a:gd name="T41" fmla="*/ 788 h 788"/>
              <a:gd name="T42" fmla="*/ 0 w 489"/>
              <a:gd name="T43" fmla="*/ 775 h 788"/>
              <a:gd name="T44" fmla="*/ 8 w 489"/>
              <a:gd name="T45" fmla="*/ 509 h 788"/>
              <a:gd name="T46" fmla="*/ 18 w 489"/>
              <a:gd name="T47" fmla="*/ 343 h 788"/>
              <a:gd name="T48" fmla="*/ 18 w 489"/>
              <a:gd name="T49" fmla="*/ 287 h 788"/>
              <a:gd name="T50" fmla="*/ 44 w 489"/>
              <a:gd name="T51" fmla="*/ 280 h 788"/>
              <a:gd name="T52" fmla="*/ 97 w 489"/>
              <a:gd name="T53" fmla="*/ 287 h 788"/>
              <a:gd name="T54" fmla="*/ 140 w 489"/>
              <a:gd name="T55" fmla="*/ 311 h 788"/>
              <a:gd name="T56" fmla="*/ 169 w 489"/>
              <a:gd name="T57" fmla="*/ 293 h 788"/>
              <a:gd name="T58" fmla="*/ 169 w 489"/>
              <a:gd name="T59" fmla="*/ 232 h 788"/>
              <a:gd name="T60" fmla="*/ 172 w 489"/>
              <a:gd name="T61" fmla="*/ 171 h 788"/>
              <a:gd name="T62" fmla="*/ 185 w 489"/>
              <a:gd name="T63" fmla="*/ 111 h 788"/>
              <a:gd name="T64" fmla="*/ 197 w 489"/>
              <a:gd name="T65" fmla="*/ 73 h 788"/>
              <a:gd name="T66" fmla="*/ 213 w 489"/>
              <a:gd name="T67" fmla="*/ 41 h 788"/>
              <a:gd name="T68" fmla="*/ 235 w 489"/>
              <a:gd name="T69" fmla="*/ 22 h 788"/>
              <a:gd name="T70" fmla="*/ 255 w 489"/>
              <a:gd name="T71" fmla="*/ 0 h 7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489" h="788">
                <a:moveTo>
                  <a:pt x="255" y="0"/>
                </a:moveTo>
                <a:lnTo>
                  <a:pt x="279" y="4"/>
                </a:lnTo>
                <a:lnTo>
                  <a:pt x="330" y="14"/>
                </a:lnTo>
                <a:lnTo>
                  <a:pt x="380" y="35"/>
                </a:lnTo>
                <a:lnTo>
                  <a:pt x="404" y="41"/>
                </a:lnTo>
                <a:lnTo>
                  <a:pt x="440" y="58"/>
                </a:lnTo>
                <a:lnTo>
                  <a:pt x="470" y="75"/>
                </a:lnTo>
                <a:lnTo>
                  <a:pt x="489" y="85"/>
                </a:lnTo>
                <a:lnTo>
                  <a:pt x="478" y="130"/>
                </a:lnTo>
                <a:lnTo>
                  <a:pt x="457" y="179"/>
                </a:lnTo>
                <a:lnTo>
                  <a:pt x="428" y="224"/>
                </a:lnTo>
                <a:lnTo>
                  <a:pt x="415" y="251"/>
                </a:lnTo>
                <a:lnTo>
                  <a:pt x="404" y="271"/>
                </a:lnTo>
                <a:lnTo>
                  <a:pt x="392" y="298"/>
                </a:lnTo>
                <a:lnTo>
                  <a:pt x="384" y="332"/>
                </a:lnTo>
                <a:lnTo>
                  <a:pt x="383" y="365"/>
                </a:lnTo>
                <a:lnTo>
                  <a:pt x="372" y="392"/>
                </a:lnTo>
                <a:lnTo>
                  <a:pt x="372" y="426"/>
                </a:lnTo>
                <a:lnTo>
                  <a:pt x="372" y="456"/>
                </a:lnTo>
                <a:lnTo>
                  <a:pt x="372" y="487"/>
                </a:lnTo>
                <a:lnTo>
                  <a:pt x="372" y="514"/>
                </a:lnTo>
                <a:lnTo>
                  <a:pt x="372" y="522"/>
                </a:lnTo>
                <a:lnTo>
                  <a:pt x="356" y="525"/>
                </a:lnTo>
                <a:lnTo>
                  <a:pt x="332" y="527"/>
                </a:lnTo>
                <a:lnTo>
                  <a:pt x="299" y="527"/>
                </a:lnTo>
                <a:lnTo>
                  <a:pt x="274" y="522"/>
                </a:lnTo>
                <a:lnTo>
                  <a:pt x="263" y="509"/>
                </a:lnTo>
                <a:lnTo>
                  <a:pt x="243" y="509"/>
                </a:lnTo>
                <a:lnTo>
                  <a:pt x="226" y="525"/>
                </a:lnTo>
                <a:lnTo>
                  <a:pt x="213" y="540"/>
                </a:lnTo>
                <a:lnTo>
                  <a:pt x="207" y="555"/>
                </a:lnTo>
                <a:lnTo>
                  <a:pt x="193" y="581"/>
                </a:lnTo>
                <a:lnTo>
                  <a:pt x="181" y="608"/>
                </a:lnTo>
                <a:lnTo>
                  <a:pt x="176" y="637"/>
                </a:lnTo>
                <a:lnTo>
                  <a:pt x="162" y="672"/>
                </a:lnTo>
                <a:lnTo>
                  <a:pt x="148" y="684"/>
                </a:lnTo>
                <a:lnTo>
                  <a:pt x="140" y="709"/>
                </a:lnTo>
                <a:lnTo>
                  <a:pt x="132" y="722"/>
                </a:lnTo>
                <a:lnTo>
                  <a:pt x="129" y="738"/>
                </a:lnTo>
                <a:lnTo>
                  <a:pt x="121" y="756"/>
                </a:lnTo>
                <a:lnTo>
                  <a:pt x="116" y="769"/>
                </a:lnTo>
                <a:lnTo>
                  <a:pt x="105" y="788"/>
                </a:lnTo>
                <a:lnTo>
                  <a:pt x="14" y="778"/>
                </a:lnTo>
                <a:lnTo>
                  <a:pt x="0" y="775"/>
                </a:lnTo>
                <a:lnTo>
                  <a:pt x="4" y="572"/>
                </a:lnTo>
                <a:lnTo>
                  <a:pt x="8" y="509"/>
                </a:lnTo>
                <a:lnTo>
                  <a:pt x="12" y="427"/>
                </a:lnTo>
                <a:lnTo>
                  <a:pt x="18" y="343"/>
                </a:lnTo>
                <a:lnTo>
                  <a:pt x="18" y="307"/>
                </a:lnTo>
                <a:lnTo>
                  <a:pt x="18" y="287"/>
                </a:lnTo>
                <a:lnTo>
                  <a:pt x="28" y="279"/>
                </a:lnTo>
                <a:lnTo>
                  <a:pt x="44" y="280"/>
                </a:lnTo>
                <a:lnTo>
                  <a:pt x="69" y="280"/>
                </a:lnTo>
                <a:lnTo>
                  <a:pt x="97" y="287"/>
                </a:lnTo>
                <a:lnTo>
                  <a:pt x="129" y="302"/>
                </a:lnTo>
                <a:lnTo>
                  <a:pt x="140" y="311"/>
                </a:lnTo>
                <a:lnTo>
                  <a:pt x="153" y="311"/>
                </a:lnTo>
                <a:lnTo>
                  <a:pt x="169" y="293"/>
                </a:lnTo>
                <a:lnTo>
                  <a:pt x="173" y="254"/>
                </a:lnTo>
                <a:lnTo>
                  <a:pt x="169" y="232"/>
                </a:lnTo>
                <a:lnTo>
                  <a:pt x="165" y="199"/>
                </a:lnTo>
                <a:lnTo>
                  <a:pt x="172" y="171"/>
                </a:lnTo>
                <a:lnTo>
                  <a:pt x="178" y="144"/>
                </a:lnTo>
                <a:lnTo>
                  <a:pt x="185" y="111"/>
                </a:lnTo>
                <a:lnTo>
                  <a:pt x="186" y="82"/>
                </a:lnTo>
                <a:lnTo>
                  <a:pt x="197" y="73"/>
                </a:lnTo>
                <a:lnTo>
                  <a:pt x="203" y="58"/>
                </a:lnTo>
                <a:lnTo>
                  <a:pt x="213" y="41"/>
                </a:lnTo>
                <a:lnTo>
                  <a:pt x="223" y="25"/>
                </a:lnTo>
                <a:lnTo>
                  <a:pt x="235" y="22"/>
                </a:lnTo>
                <a:lnTo>
                  <a:pt x="239" y="14"/>
                </a:lnTo>
                <a:lnTo>
                  <a:pt x="255" y="0"/>
                </a:lnTo>
                <a:lnTo>
                  <a:pt x="255" y="0"/>
                </a:lnTo>
                <a:close/>
              </a:path>
            </a:pathLst>
          </a:custGeom>
          <a:solidFill>
            <a:srgbClr val="FF99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321" name="Freeform 273"/>
          <p:cNvSpPr>
            <a:spLocks/>
          </p:cNvSpPr>
          <p:nvPr/>
        </p:nvSpPr>
        <p:spPr bwMode="auto">
          <a:xfrm>
            <a:off x="5754688" y="4046538"/>
            <a:ext cx="227012" cy="379412"/>
          </a:xfrm>
          <a:custGeom>
            <a:avLst/>
            <a:gdLst>
              <a:gd name="T0" fmla="*/ 279 w 489"/>
              <a:gd name="T1" fmla="*/ 4 h 788"/>
              <a:gd name="T2" fmla="*/ 380 w 489"/>
              <a:gd name="T3" fmla="*/ 35 h 788"/>
              <a:gd name="T4" fmla="*/ 440 w 489"/>
              <a:gd name="T5" fmla="*/ 58 h 788"/>
              <a:gd name="T6" fmla="*/ 489 w 489"/>
              <a:gd name="T7" fmla="*/ 85 h 788"/>
              <a:gd name="T8" fmla="*/ 457 w 489"/>
              <a:gd name="T9" fmla="*/ 179 h 788"/>
              <a:gd name="T10" fmla="*/ 415 w 489"/>
              <a:gd name="T11" fmla="*/ 251 h 788"/>
              <a:gd name="T12" fmla="*/ 392 w 489"/>
              <a:gd name="T13" fmla="*/ 298 h 788"/>
              <a:gd name="T14" fmla="*/ 383 w 489"/>
              <a:gd name="T15" fmla="*/ 365 h 788"/>
              <a:gd name="T16" fmla="*/ 372 w 489"/>
              <a:gd name="T17" fmla="*/ 426 h 788"/>
              <a:gd name="T18" fmla="*/ 372 w 489"/>
              <a:gd name="T19" fmla="*/ 487 h 788"/>
              <a:gd name="T20" fmla="*/ 372 w 489"/>
              <a:gd name="T21" fmla="*/ 522 h 788"/>
              <a:gd name="T22" fmla="*/ 332 w 489"/>
              <a:gd name="T23" fmla="*/ 527 h 788"/>
              <a:gd name="T24" fmla="*/ 274 w 489"/>
              <a:gd name="T25" fmla="*/ 522 h 788"/>
              <a:gd name="T26" fmla="*/ 243 w 489"/>
              <a:gd name="T27" fmla="*/ 509 h 788"/>
              <a:gd name="T28" fmla="*/ 213 w 489"/>
              <a:gd name="T29" fmla="*/ 540 h 788"/>
              <a:gd name="T30" fmla="*/ 193 w 489"/>
              <a:gd name="T31" fmla="*/ 581 h 788"/>
              <a:gd name="T32" fmla="*/ 176 w 489"/>
              <a:gd name="T33" fmla="*/ 637 h 788"/>
              <a:gd name="T34" fmla="*/ 148 w 489"/>
              <a:gd name="T35" fmla="*/ 684 h 788"/>
              <a:gd name="T36" fmla="*/ 132 w 489"/>
              <a:gd name="T37" fmla="*/ 722 h 788"/>
              <a:gd name="T38" fmla="*/ 121 w 489"/>
              <a:gd name="T39" fmla="*/ 756 h 788"/>
              <a:gd name="T40" fmla="*/ 105 w 489"/>
              <a:gd name="T41" fmla="*/ 788 h 788"/>
              <a:gd name="T42" fmla="*/ 0 w 489"/>
              <a:gd name="T43" fmla="*/ 775 h 788"/>
              <a:gd name="T44" fmla="*/ 8 w 489"/>
              <a:gd name="T45" fmla="*/ 509 h 788"/>
              <a:gd name="T46" fmla="*/ 18 w 489"/>
              <a:gd name="T47" fmla="*/ 343 h 788"/>
              <a:gd name="T48" fmla="*/ 18 w 489"/>
              <a:gd name="T49" fmla="*/ 287 h 788"/>
              <a:gd name="T50" fmla="*/ 44 w 489"/>
              <a:gd name="T51" fmla="*/ 280 h 788"/>
              <a:gd name="T52" fmla="*/ 97 w 489"/>
              <a:gd name="T53" fmla="*/ 287 h 788"/>
              <a:gd name="T54" fmla="*/ 140 w 489"/>
              <a:gd name="T55" fmla="*/ 311 h 788"/>
              <a:gd name="T56" fmla="*/ 169 w 489"/>
              <a:gd name="T57" fmla="*/ 293 h 788"/>
              <a:gd name="T58" fmla="*/ 169 w 489"/>
              <a:gd name="T59" fmla="*/ 232 h 788"/>
              <a:gd name="T60" fmla="*/ 172 w 489"/>
              <a:gd name="T61" fmla="*/ 171 h 788"/>
              <a:gd name="T62" fmla="*/ 185 w 489"/>
              <a:gd name="T63" fmla="*/ 111 h 788"/>
              <a:gd name="T64" fmla="*/ 197 w 489"/>
              <a:gd name="T65" fmla="*/ 73 h 788"/>
              <a:gd name="T66" fmla="*/ 213 w 489"/>
              <a:gd name="T67" fmla="*/ 41 h 788"/>
              <a:gd name="T68" fmla="*/ 235 w 489"/>
              <a:gd name="T69" fmla="*/ 22 h 788"/>
              <a:gd name="T70" fmla="*/ 255 w 489"/>
              <a:gd name="T71" fmla="*/ 0 h 7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489" h="788">
                <a:moveTo>
                  <a:pt x="255" y="0"/>
                </a:moveTo>
                <a:lnTo>
                  <a:pt x="279" y="4"/>
                </a:lnTo>
                <a:lnTo>
                  <a:pt x="330" y="14"/>
                </a:lnTo>
                <a:lnTo>
                  <a:pt x="380" y="35"/>
                </a:lnTo>
                <a:lnTo>
                  <a:pt x="404" y="41"/>
                </a:lnTo>
                <a:lnTo>
                  <a:pt x="440" y="58"/>
                </a:lnTo>
                <a:lnTo>
                  <a:pt x="470" y="75"/>
                </a:lnTo>
                <a:lnTo>
                  <a:pt x="489" y="85"/>
                </a:lnTo>
                <a:lnTo>
                  <a:pt x="478" y="130"/>
                </a:lnTo>
                <a:lnTo>
                  <a:pt x="457" y="179"/>
                </a:lnTo>
                <a:lnTo>
                  <a:pt x="428" y="224"/>
                </a:lnTo>
                <a:lnTo>
                  <a:pt x="415" y="251"/>
                </a:lnTo>
                <a:lnTo>
                  <a:pt x="404" y="271"/>
                </a:lnTo>
                <a:lnTo>
                  <a:pt x="392" y="298"/>
                </a:lnTo>
                <a:lnTo>
                  <a:pt x="384" y="332"/>
                </a:lnTo>
                <a:lnTo>
                  <a:pt x="383" y="365"/>
                </a:lnTo>
                <a:lnTo>
                  <a:pt x="372" y="392"/>
                </a:lnTo>
                <a:lnTo>
                  <a:pt x="372" y="426"/>
                </a:lnTo>
                <a:lnTo>
                  <a:pt x="372" y="456"/>
                </a:lnTo>
                <a:lnTo>
                  <a:pt x="372" y="487"/>
                </a:lnTo>
                <a:lnTo>
                  <a:pt x="372" y="514"/>
                </a:lnTo>
                <a:lnTo>
                  <a:pt x="372" y="522"/>
                </a:lnTo>
                <a:lnTo>
                  <a:pt x="356" y="525"/>
                </a:lnTo>
                <a:lnTo>
                  <a:pt x="332" y="527"/>
                </a:lnTo>
                <a:lnTo>
                  <a:pt x="299" y="527"/>
                </a:lnTo>
                <a:lnTo>
                  <a:pt x="274" y="522"/>
                </a:lnTo>
                <a:lnTo>
                  <a:pt x="263" y="509"/>
                </a:lnTo>
                <a:lnTo>
                  <a:pt x="243" y="509"/>
                </a:lnTo>
                <a:lnTo>
                  <a:pt x="226" y="525"/>
                </a:lnTo>
                <a:lnTo>
                  <a:pt x="213" y="540"/>
                </a:lnTo>
                <a:lnTo>
                  <a:pt x="207" y="555"/>
                </a:lnTo>
                <a:lnTo>
                  <a:pt x="193" y="581"/>
                </a:lnTo>
                <a:lnTo>
                  <a:pt x="181" y="608"/>
                </a:lnTo>
                <a:lnTo>
                  <a:pt x="176" y="637"/>
                </a:lnTo>
                <a:lnTo>
                  <a:pt x="162" y="672"/>
                </a:lnTo>
                <a:lnTo>
                  <a:pt x="148" y="684"/>
                </a:lnTo>
                <a:lnTo>
                  <a:pt x="140" y="709"/>
                </a:lnTo>
                <a:lnTo>
                  <a:pt x="132" y="722"/>
                </a:lnTo>
                <a:lnTo>
                  <a:pt x="129" y="738"/>
                </a:lnTo>
                <a:lnTo>
                  <a:pt x="121" y="756"/>
                </a:lnTo>
                <a:lnTo>
                  <a:pt x="116" y="769"/>
                </a:lnTo>
                <a:lnTo>
                  <a:pt x="105" y="788"/>
                </a:lnTo>
                <a:lnTo>
                  <a:pt x="14" y="778"/>
                </a:lnTo>
                <a:lnTo>
                  <a:pt x="0" y="775"/>
                </a:lnTo>
                <a:lnTo>
                  <a:pt x="4" y="572"/>
                </a:lnTo>
                <a:lnTo>
                  <a:pt x="8" y="509"/>
                </a:lnTo>
                <a:lnTo>
                  <a:pt x="12" y="427"/>
                </a:lnTo>
                <a:lnTo>
                  <a:pt x="18" y="343"/>
                </a:lnTo>
                <a:lnTo>
                  <a:pt x="18" y="307"/>
                </a:lnTo>
                <a:lnTo>
                  <a:pt x="18" y="287"/>
                </a:lnTo>
                <a:lnTo>
                  <a:pt x="28" y="279"/>
                </a:lnTo>
                <a:lnTo>
                  <a:pt x="44" y="280"/>
                </a:lnTo>
                <a:lnTo>
                  <a:pt x="69" y="280"/>
                </a:lnTo>
                <a:lnTo>
                  <a:pt x="97" y="287"/>
                </a:lnTo>
                <a:lnTo>
                  <a:pt x="129" y="302"/>
                </a:lnTo>
                <a:lnTo>
                  <a:pt x="140" y="311"/>
                </a:lnTo>
                <a:lnTo>
                  <a:pt x="153" y="311"/>
                </a:lnTo>
                <a:lnTo>
                  <a:pt x="169" y="293"/>
                </a:lnTo>
                <a:lnTo>
                  <a:pt x="173" y="254"/>
                </a:lnTo>
                <a:lnTo>
                  <a:pt x="169" y="232"/>
                </a:lnTo>
                <a:lnTo>
                  <a:pt x="165" y="199"/>
                </a:lnTo>
                <a:lnTo>
                  <a:pt x="172" y="171"/>
                </a:lnTo>
                <a:lnTo>
                  <a:pt x="178" y="144"/>
                </a:lnTo>
                <a:lnTo>
                  <a:pt x="185" y="111"/>
                </a:lnTo>
                <a:lnTo>
                  <a:pt x="186" y="82"/>
                </a:lnTo>
                <a:lnTo>
                  <a:pt x="197" y="73"/>
                </a:lnTo>
                <a:lnTo>
                  <a:pt x="203" y="58"/>
                </a:lnTo>
                <a:lnTo>
                  <a:pt x="213" y="41"/>
                </a:lnTo>
                <a:lnTo>
                  <a:pt x="223" y="25"/>
                </a:lnTo>
                <a:lnTo>
                  <a:pt x="235" y="22"/>
                </a:lnTo>
                <a:lnTo>
                  <a:pt x="239" y="14"/>
                </a:lnTo>
                <a:lnTo>
                  <a:pt x="255" y="0"/>
                </a:lnTo>
                <a:lnTo>
                  <a:pt x="255" y="0"/>
                </a:lnTo>
              </a:path>
            </a:pathLst>
          </a:custGeom>
          <a:solidFill>
            <a:srgbClr val="DDDDDD"/>
          </a:solidFill>
          <a:ln w="3175" cmpd="sng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PH" dirty="0"/>
          </a:p>
        </p:txBody>
      </p:sp>
      <p:sp>
        <p:nvSpPr>
          <p:cNvPr id="2322" name="Freeform 274"/>
          <p:cNvSpPr>
            <a:spLocks/>
          </p:cNvSpPr>
          <p:nvPr/>
        </p:nvSpPr>
        <p:spPr bwMode="auto">
          <a:xfrm>
            <a:off x="6978650" y="2278063"/>
            <a:ext cx="1588" cy="1587"/>
          </a:xfrm>
          <a:custGeom>
            <a:avLst/>
            <a:gdLst>
              <a:gd name="T0" fmla="*/ 0 h 4"/>
              <a:gd name="T1" fmla="*/ 4 h 4"/>
              <a:gd name="T2" fmla="*/ 0 h 4"/>
              <a:gd name="T3" fmla="*/ 0 h 4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</a:cxnLst>
            <a:rect l="0" t="0" r="r" b="b"/>
            <a:pathLst>
              <a:path h="4">
                <a:moveTo>
                  <a:pt x="0" y="0"/>
                </a:moveTo>
                <a:lnTo>
                  <a:pt x="0" y="4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noFill/>
          <a:ln w="1588">
            <a:solidFill>
              <a:srgbClr val="82828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323" name="Freeform 275"/>
          <p:cNvSpPr>
            <a:spLocks/>
          </p:cNvSpPr>
          <p:nvPr/>
        </p:nvSpPr>
        <p:spPr bwMode="auto">
          <a:xfrm>
            <a:off x="6978650" y="2279650"/>
            <a:ext cx="1588" cy="1588"/>
          </a:xfrm>
          <a:custGeom>
            <a:avLst/>
            <a:gdLst>
              <a:gd name="T0" fmla="*/ 0 h 3"/>
              <a:gd name="T1" fmla="*/ 3 h 3"/>
              <a:gd name="T2" fmla="*/ 0 h 3"/>
              <a:gd name="T3" fmla="*/ 0 h 3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</a:cxnLst>
            <a:rect l="0" t="0" r="r" b="b"/>
            <a:pathLst>
              <a:path h="3">
                <a:moveTo>
                  <a:pt x="0" y="0"/>
                </a:moveTo>
                <a:lnTo>
                  <a:pt x="0" y="3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noFill/>
          <a:ln w="1588">
            <a:solidFill>
              <a:srgbClr val="82828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324" name="Freeform 276"/>
          <p:cNvSpPr>
            <a:spLocks/>
          </p:cNvSpPr>
          <p:nvPr/>
        </p:nvSpPr>
        <p:spPr bwMode="auto">
          <a:xfrm>
            <a:off x="6978650" y="2281238"/>
            <a:ext cx="1588" cy="3175"/>
          </a:xfrm>
          <a:custGeom>
            <a:avLst/>
            <a:gdLst>
              <a:gd name="T0" fmla="*/ 0 h 6"/>
              <a:gd name="T1" fmla="*/ 6 h 6"/>
              <a:gd name="T2" fmla="*/ 0 h 6"/>
              <a:gd name="T3" fmla="*/ 0 h 6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</a:cxnLst>
            <a:rect l="0" t="0" r="r" b="b"/>
            <a:pathLst>
              <a:path h="6">
                <a:moveTo>
                  <a:pt x="0" y="0"/>
                </a:moveTo>
                <a:lnTo>
                  <a:pt x="0" y="6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noFill/>
          <a:ln w="1588">
            <a:solidFill>
              <a:srgbClr val="82828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325" name="Freeform 277"/>
          <p:cNvSpPr>
            <a:spLocks/>
          </p:cNvSpPr>
          <p:nvPr/>
        </p:nvSpPr>
        <p:spPr bwMode="auto">
          <a:xfrm>
            <a:off x="6978650" y="2284413"/>
            <a:ext cx="1588" cy="1587"/>
          </a:xfrm>
          <a:custGeom>
            <a:avLst/>
            <a:gdLst>
              <a:gd name="T0" fmla="*/ 0 h 4"/>
              <a:gd name="T1" fmla="*/ 4 h 4"/>
              <a:gd name="T2" fmla="*/ 0 h 4"/>
              <a:gd name="T3" fmla="*/ 0 h 4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</a:cxnLst>
            <a:rect l="0" t="0" r="r" b="b"/>
            <a:pathLst>
              <a:path h="4">
                <a:moveTo>
                  <a:pt x="0" y="0"/>
                </a:moveTo>
                <a:lnTo>
                  <a:pt x="0" y="4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noFill/>
          <a:ln w="1588">
            <a:solidFill>
              <a:srgbClr val="82828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326" name="Freeform 278"/>
          <p:cNvSpPr>
            <a:spLocks/>
          </p:cNvSpPr>
          <p:nvPr/>
        </p:nvSpPr>
        <p:spPr bwMode="auto">
          <a:xfrm>
            <a:off x="6978650" y="2286000"/>
            <a:ext cx="1588" cy="3175"/>
          </a:xfrm>
          <a:custGeom>
            <a:avLst/>
            <a:gdLst>
              <a:gd name="T0" fmla="*/ 0 h 6"/>
              <a:gd name="T1" fmla="*/ 6 h 6"/>
              <a:gd name="T2" fmla="*/ 0 h 6"/>
              <a:gd name="T3" fmla="*/ 0 h 6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</a:cxnLst>
            <a:rect l="0" t="0" r="r" b="b"/>
            <a:pathLst>
              <a:path h="6">
                <a:moveTo>
                  <a:pt x="0" y="0"/>
                </a:moveTo>
                <a:lnTo>
                  <a:pt x="0" y="6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noFill/>
          <a:ln w="1588">
            <a:solidFill>
              <a:srgbClr val="82828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327" name="Freeform 279"/>
          <p:cNvSpPr>
            <a:spLocks/>
          </p:cNvSpPr>
          <p:nvPr/>
        </p:nvSpPr>
        <p:spPr bwMode="auto">
          <a:xfrm>
            <a:off x="6978650" y="2289175"/>
            <a:ext cx="1588" cy="3175"/>
          </a:xfrm>
          <a:custGeom>
            <a:avLst/>
            <a:gdLst>
              <a:gd name="T0" fmla="*/ 0 h 6"/>
              <a:gd name="T1" fmla="*/ 6 h 6"/>
              <a:gd name="T2" fmla="*/ 0 h 6"/>
              <a:gd name="T3" fmla="*/ 0 h 6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</a:cxnLst>
            <a:rect l="0" t="0" r="r" b="b"/>
            <a:pathLst>
              <a:path h="6">
                <a:moveTo>
                  <a:pt x="0" y="0"/>
                </a:moveTo>
                <a:lnTo>
                  <a:pt x="0" y="6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noFill/>
          <a:ln w="1588">
            <a:solidFill>
              <a:srgbClr val="82828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329" name="Freeform 281"/>
          <p:cNvSpPr>
            <a:spLocks/>
          </p:cNvSpPr>
          <p:nvPr/>
        </p:nvSpPr>
        <p:spPr bwMode="auto">
          <a:xfrm>
            <a:off x="6977063" y="2295525"/>
            <a:ext cx="1587" cy="0"/>
          </a:xfrm>
          <a:custGeom>
            <a:avLst/>
            <a:gdLst>
              <a:gd name="T0" fmla="*/ 0 w 1"/>
              <a:gd name="T1" fmla="*/ 0 h 5"/>
              <a:gd name="T2" fmla="*/ 1 w 1"/>
              <a:gd name="T3" fmla="*/ 5 h 5"/>
              <a:gd name="T4" fmla="*/ 0 w 1"/>
              <a:gd name="T5" fmla="*/ 0 h 5"/>
              <a:gd name="T6" fmla="*/ 0 w 1"/>
              <a:gd name="T7" fmla="*/ 0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" h="5">
                <a:moveTo>
                  <a:pt x="0" y="0"/>
                </a:moveTo>
                <a:lnTo>
                  <a:pt x="1" y="5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noFill/>
          <a:ln w="1588">
            <a:solidFill>
              <a:srgbClr val="82828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330" name="Freeform 282"/>
          <p:cNvSpPr>
            <a:spLocks/>
          </p:cNvSpPr>
          <p:nvPr/>
        </p:nvSpPr>
        <p:spPr bwMode="auto">
          <a:xfrm>
            <a:off x="6978650" y="2295525"/>
            <a:ext cx="1588" cy="1588"/>
          </a:xfrm>
          <a:custGeom>
            <a:avLst/>
            <a:gdLst>
              <a:gd name="T0" fmla="*/ 0 w 2"/>
              <a:gd name="T1" fmla="*/ 0 h 3"/>
              <a:gd name="T2" fmla="*/ 2 w 2"/>
              <a:gd name="T3" fmla="*/ 3 h 3"/>
              <a:gd name="T4" fmla="*/ 0 w 2"/>
              <a:gd name="T5" fmla="*/ 0 h 3"/>
              <a:gd name="T6" fmla="*/ 0 w 2"/>
              <a:gd name="T7" fmla="*/ 0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" h="3">
                <a:moveTo>
                  <a:pt x="0" y="0"/>
                </a:moveTo>
                <a:lnTo>
                  <a:pt x="2" y="3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noFill/>
          <a:ln w="1588">
            <a:solidFill>
              <a:srgbClr val="82828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331" name="Freeform 283"/>
          <p:cNvSpPr>
            <a:spLocks/>
          </p:cNvSpPr>
          <p:nvPr/>
        </p:nvSpPr>
        <p:spPr bwMode="auto">
          <a:xfrm>
            <a:off x="6978650" y="2297113"/>
            <a:ext cx="3175" cy="3175"/>
          </a:xfrm>
          <a:custGeom>
            <a:avLst/>
            <a:gdLst>
              <a:gd name="T0" fmla="*/ 0 w 4"/>
              <a:gd name="T1" fmla="*/ 0 h 6"/>
              <a:gd name="T2" fmla="*/ 2 w 4"/>
              <a:gd name="T3" fmla="*/ 1 h 6"/>
              <a:gd name="T4" fmla="*/ 4 w 4"/>
              <a:gd name="T5" fmla="*/ 6 h 6"/>
              <a:gd name="T6" fmla="*/ 0 w 4"/>
              <a:gd name="T7" fmla="*/ 0 h 6"/>
              <a:gd name="T8" fmla="*/ 0 w 4"/>
              <a:gd name="T9" fmla="*/ 0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" h="6">
                <a:moveTo>
                  <a:pt x="0" y="0"/>
                </a:moveTo>
                <a:lnTo>
                  <a:pt x="2" y="1"/>
                </a:lnTo>
                <a:lnTo>
                  <a:pt x="4" y="6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noFill/>
          <a:ln w="1588">
            <a:solidFill>
              <a:srgbClr val="82828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332" name="Freeform 284"/>
          <p:cNvSpPr>
            <a:spLocks/>
          </p:cNvSpPr>
          <p:nvPr/>
        </p:nvSpPr>
        <p:spPr bwMode="auto">
          <a:xfrm>
            <a:off x="6981825" y="2300288"/>
            <a:ext cx="0" cy="1587"/>
          </a:xfrm>
          <a:custGeom>
            <a:avLst/>
            <a:gdLst>
              <a:gd name="T0" fmla="*/ 0 w 1"/>
              <a:gd name="T1" fmla="*/ 0 h 3"/>
              <a:gd name="T2" fmla="*/ 1 w 1"/>
              <a:gd name="T3" fmla="*/ 3 h 3"/>
              <a:gd name="T4" fmla="*/ 0 w 1"/>
              <a:gd name="T5" fmla="*/ 0 h 3"/>
              <a:gd name="T6" fmla="*/ 0 w 1"/>
              <a:gd name="T7" fmla="*/ 0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" h="3">
                <a:moveTo>
                  <a:pt x="0" y="0"/>
                </a:moveTo>
                <a:lnTo>
                  <a:pt x="1" y="3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noFill/>
          <a:ln w="1588">
            <a:solidFill>
              <a:srgbClr val="82828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333" name="Freeform 285"/>
          <p:cNvSpPr>
            <a:spLocks/>
          </p:cNvSpPr>
          <p:nvPr/>
        </p:nvSpPr>
        <p:spPr bwMode="auto">
          <a:xfrm>
            <a:off x="6981825" y="2301875"/>
            <a:ext cx="0" cy="3175"/>
          </a:xfrm>
          <a:custGeom>
            <a:avLst/>
            <a:gdLst>
              <a:gd name="T0" fmla="*/ 0 w 1"/>
              <a:gd name="T1" fmla="*/ 0 h 6"/>
              <a:gd name="T2" fmla="*/ 1 w 1"/>
              <a:gd name="T3" fmla="*/ 3 h 6"/>
              <a:gd name="T4" fmla="*/ 1 w 1"/>
              <a:gd name="T5" fmla="*/ 6 h 6"/>
              <a:gd name="T6" fmla="*/ 0 w 1"/>
              <a:gd name="T7" fmla="*/ 0 h 6"/>
              <a:gd name="T8" fmla="*/ 0 w 1"/>
              <a:gd name="T9" fmla="*/ 0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" h="6">
                <a:moveTo>
                  <a:pt x="0" y="0"/>
                </a:moveTo>
                <a:lnTo>
                  <a:pt x="1" y="3"/>
                </a:lnTo>
                <a:lnTo>
                  <a:pt x="1" y="6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noFill/>
          <a:ln w="1588">
            <a:solidFill>
              <a:srgbClr val="82828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334" name="Freeform 286"/>
          <p:cNvSpPr>
            <a:spLocks/>
          </p:cNvSpPr>
          <p:nvPr/>
        </p:nvSpPr>
        <p:spPr bwMode="auto">
          <a:xfrm>
            <a:off x="6981825" y="2305050"/>
            <a:ext cx="1588" cy="1588"/>
          </a:xfrm>
          <a:custGeom>
            <a:avLst/>
            <a:gdLst>
              <a:gd name="T0" fmla="*/ 0 w 4"/>
              <a:gd name="T1" fmla="*/ 0 h 2"/>
              <a:gd name="T2" fmla="*/ 4 w 4"/>
              <a:gd name="T3" fmla="*/ 2 h 2"/>
              <a:gd name="T4" fmla="*/ 0 w 4"/>
              <a:gd name="T5" fmla="*/ 0 h 2"/>
              <a:gd name="T6" fmla="*/ 0 w 4"/>
              <a:gd name="T7" fmla="*/ 0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" h="2">
                <a:moveTo>
                  <a:pt x="0" y="0"/>
                </a:moveTo>
                <a:lnTo>
                  <a:pt x="4" y="2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noFill/>
          <a:ln w="1588">
            <a:solidFill>
              <a:srgbClr val="82828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336" name="Freeform 288"/>
          <p:cNvSpPr>
            <a:spLocks/>
          </p:cNvSpPr>
          <p:nvPr/>
        </p:nvSpPr>
        <p:spPr bwMode="auto">
          <a:xfrm>
            <a:off x="6983413" y="2308225"/>
            <a:ext cx="1587" cy="3175"/>
          </a:xfrm>
          <a:custGeom>
            <a:avLst/>
            <a:gdLst>
              <a:gd name="T0" fmla="*/ 0 h 6"/>
              <a:gd name="T1" fmla="*/ 6 h 6"/>
              <a:gd name="T2" fmla="*/ 0 h 6"/>
              <a:gd name="T3" fmla="*/ 0 h 6"/>
            </a:gdLst>
            <a:ahLst/>
            <a:cxnLst>
              <a:cxn ang="0">
                <a:pos x="0" y="T0"/>
              </a:cxn>
              <a:cxn ang="0">
                <a:pos x="0" y="T1"/>
              </a:cxn>
              <a:cxn ang="0">
                <a:pos x="0" y="T2"/>
              </a:cxn>
              <a:cxn ang="0">
                <a:pos x="0" y="T3"/>
              </a:cxn>
            </a:cxnLst>
            <a:rect l="0" t="0" r="r" b="b"/>
            <a:pathLst>
              <a:path h="6">
                <a:moveTo>
                  <a:pt x="0" y="0"/>
                </a:moveTo>
                <a:lnTo>
                  <a:pt x="0" y="6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noFill/>
          <a:ln w="1588">
            <a:solidFill>
              <a:srgbClr val="82828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337" name="Line 289"/>
          <p:cNvSpPr>
            <a:spLocks noChangeShapeType="1"/>
          </p:cNvSpPr>
          <p:nvPr/>
        </p:nvSpPr>
        <p:spPr bwMode="auto">
          <a:xfrm flipH="1">
            <a:off x="6983413" y="2311400"/>
            <a:ext cx="1587" cy="1588"/>
          </a:xfrm>
          <a:prstGeom prst="line">
            <a:avLst/>
          </a:prstGeom>
          <a:noFill/>
          <a:ln w="1588">
            <a:solidFill>
              <a:srgbClr val="82828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338" name="Freeform 290"/>
          <p:cNvSpPr>
            <a:spLocks/>
          </p:cNvSpPr>
          <p:nvPr/>
        </p:nvSpPr>
        <p:spPr bwMode="auto">
          <a:xfrm>
            <a:off x="6983413" y="2312988"/>
            <a:ext cx="1587" cy="1587"/>
          </a:xfrm>
          <a:custGeom>
            <a:avLst/>
            <a:gdLst>
              <a:gd name="T0" fmla="*/ 0 w 2"/>
              <a:gd name="T1" fmla="*/ 0 h 3"/>
              <a:gd name="T2" fmla="*/ 2 w 2"/>
              <a:gd name="T3" fmla="*/ 3 h 3"/>
              <a:gd name="T4" fmla="*/ 0 w 2"/>
              <a:gd name="T5" fmla="*/ 0 h 3"/>
              <a:gd name="T6" fmla="*/ 0 w 2"/>
              <a:gd name="T7" fmla="*/ 0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" h="3">
                <a:moveTo>
                  <a:pt x="0" y="0"/>
                </a:moveTo>
                <a:lnTo>
                  <a:pt x="2" y="3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noFill/>
          <a:ln w="1588">
            <a:solidFill>
              <a:srgbClr val="82828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339" name="Freeform 291"/>
          <p:cNvSpPr>
            <a:spLocks/>
          </p:cNvSpPr>
          <p:nvPr/>
        </p:nvSpPr>
        <p:spPr bwMode="auto">
          <a:xfrm>
            <a:off x="6983413" y="2314575"/>
            <a:ext cx="1587" cy="1588"/>
          </a:xfrm>
          <a:custGeom>
            <a:avLst/>
            <a:gdLst>
              <a:gd name="T0" fmla="*/ 0 w 1"/>
              <a:gd name="T1" fmla="*/ 0 h 3"/>
              <a:gd name="T2" fmla="*/ 1 w 1"/>
              <a:gd name="T3" fmla="*/ 3 h 3"/>
              <a:gd name="T4" fmla="*/ 0 w 1"/>
              <a:gd name="T5" fmla="*/ 0 h 3"/>
              <a:gd name="T6" fmla="*/ 0 w 1"/>
              <a:gd name="T7" fmla="*/ 0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" h="3">
                <a:moveTo>
                  <a:pt x="0" y="0"/>
                </a:moveTo>
                <a:lnTo>
                  <a:pt x="1" y="3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noFill/>
          <a:ln w="1588">
            <a:solidFill>
              <a:srgbClr val="82828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342" name="Freeform 294"/>
          <p:cNvSpPr>
            <a:spLocks/>
          </p:cNvSpPr>
          <p:nvPr/>
        </p:nvSpPr>
        <p:spPr bwMode="auto">
          <a:xfrm>
            <a:off x="6986588" y="2319338"/>
            <a:ext cx="1587" cy="3175"/>
          </a:xfrm>
          <a:custGeom>
            <a:avLst/>
            <a:gdLst>
              <a:gd name="T0" fmla="*/ 0 w 2"/>
              <a:gd name="T1" fmla="*/ 0 h 5"/>
              <a:gd name="T2" fmla="*/ 2 w 2"/>
              <a:gd name="T3" fmla="*/ 5 h 5"/>
              <a:gd name="T4" fmla="*/ 0 w 2"/>
              <a:gd name="T5" fmla="*/ 0 h 5"/>
              <a:gd name="T6" fmla="*/ 0 w 2"/>
              <a:gd name="T7" fmla="*/ 0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" h="5">
                <a:moveTo>
                  <a:pt x="0" y="0"/>
                </a:moveTo>
                <a:lnTo>
                  <a:pt x="2" y="5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noFill/>
          <a:ln w="1588">
            <a:solidFill>
              <a:srgbClr val="82828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343" name="Freeform 295"/>
          <p:cNvSpPr>
            <a:spLocks/>
          </p:cNvSpPr>
          <p:nvPr/>
        </p:nvSpPr>
        <p:spPr bwMode="auto">
          <a:xfrm>
            <a:off x="6986588" y="2322513"/>
            <a:ext cx="1587" cy="1587"/>
          </a:xfrm>
          <a:custGeom>
            <a:avLst/>
            <a:gdLst>
              <a:gd name="T0" fmla="*/ 0 w 3"/>
              <a:gd name="T1" fmla="*/ 0 h 3"/>
              <a:gd name="T2" fmla="*/ 3 w 3"/>
              <a:gd name="T3" fmla="*/ 3 h 3"/>
              <a:gd name="T4" fmla="*/ 0 w 3"/>
              <a:gd name="T5" fmla="*/ 0 h 3"/>
              <a:gd name="T6" fmla="*/ 0 w 3"/>
              <a:gd name="T7" fmla="*/ 0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" h="3">
                <a:moveTo>
                  <a:pt x="0" y="0"/>
                </a:moveTo>
                <a:lnTo>
                  <a:pt x="3" y="3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noFill/>
          <a:ln w="1588">
            <a:solidFill>
              <a:srgbClr val="82828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344" name="Freeform 296"/>
          <p:cNvSpPr>
            <a:spLocks/>
          </p:cNvSpPr>
          <p:nvPr/>
        </p:nvSpPr>
        <p:spPr bwMode="auto">
          <a:xfrm>
            <a:off x="6988175" y="2324100"/>
            <a:ext cx="1588" cy="1588"/>
          </a:xfrm>
          <a:custGeom>
            <a:avLst/>
            <a:gdLst>
              <a:gd name="T0" fmla="*/ 0 w 3"/>
              <a:gd name="T1" fmla="*/ 0 h 3"/>
              <a:gd name="T2" fmla="*/ 3 w 3"/>
              <a:gd name="T3" fmla="*/ 3 h 3"/>
              <a:gd name="T4" fmla="*/ 0 w 3"/>
              <a:gd name="T5" fmla="*/ 0 h 3"/>
              <a:gd name="T6" fmla="*/ 0 w 3"/>
              <a:gd name="T7" fmla="*/ 0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" h="3">
                <a:moveTo>
                  <a:pt x="0" y="0"/>
                </a:moveTo>
                <a:lnTo>
                  <a:pt x="3" y="3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noFill/>
          <a:ln w="1588">
            <a:solidFill>
              <a:srgbClr val="82828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345" name="Freeform 297"/>
          <p:cNvSpPr>
            <a:spLocks/>
          </p:cNvSpPr>
          <p:nvPr/>
        </p:nvSpPr>
        <p:spPr bwMode="auto">
          <a:xfrm>
            <a:off x="6989763" y="2325688"/>
            <a:ext cx="1587" cy="1587"/>
          </a:xfrm>
          <a:custGeom>
            <a:avLst/>
            <a:gdLst>
              <a:gd name="T0" fmla="*/ 0 w 4"/>
              <a:gd name="T1" fmla="*/ 0 h 6"/>
              <a:gd name="T2" fmla="*/ 4 w 4"/>
              <a:gd name="T3" fmla="*/ 6 h 6"/>
              <a:gd name="T4" fmla="*/ 0 w 4"/>
              <a:gd name="T5" fmla="*/ 0 h 6"/>
              <a:gd name="T6" fmla="*/ 0 w 4"/>
              <a:gd name="T7" fmla="*/ 0 h 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" h="6">
                <a:moveTo>
                  <a:pt x="0" y="0"/>
                </a:moveTo>
                <a:lnTo>
                  <a:pt x="4" y="6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noFill/>
          <a:ln w="1588">
            <a:solidFill>
              <a:srgbClr val="82828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346" name="Freeform 298"/>
          <p:cNvSpPr>
            <a:spLocks/>
          </p:cNvSpPr>
          <p:nvPr/>
        </p:nvSpPr>
        <p:spPr bwMode="auto">
          <a:xfrm>
            <a:off x="6991350" y="2327275"/>
            <a:ext cx="1588" cy="3175"/>
          </a:xfrm>
          <a:custGeom>
            <a:avLst/>
            <a:gdLst>
              <a:gd name="T0" fmla="*/ 0 w 2"/>
              <a:gd name="T1" fmla="*/ 0 h 5"/>
              <a:gd name="T2" fmla="*/ 2 w 2"/>
              <a:gd name="T3" fmla="*/ 5 h 5"/>
              <a:gd name="T4" fmla="*/ 0 w 2"/>
              <a:gd name="T5" fmla="*/ 0 h 5"/>
              <a:gd name="T6" fmla="*/ 0 w 2"/>
              <a:gd name="T7" fmla="*/ 0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" h="5">
                <a:moveTo>
                  <a:pt x="0" y="0"/>
                </a:moveTo>
                <a:lnTo>
                  <a:pt x="2" y="5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noFill/>
          <a:ln w="1588">
            <a:solidFill>
              <a:srgbClr val="82828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347" name="Line 299"/>
          <p:cNvSpPr>
            <a:spLocks noChangeShapeType="1"/>
          </p:cNvSpPr>
          <p:nvPr/>
        </p:nvSpPr>
        <p:spPr bwMode="auto">
          <a:xfrm>
            <a:off x="6991350" y="2330450"/>
            <a:ext cx="3175" cy="1588"/>
          </a:xfrm>
          <a:prstGeom prst="line">
            <a:avLst/>
          </a:prstGeom>
          <a:noFill/>
          <a:ln w="1588">
            <a:solidFill>
              <a:srgbClr val="82828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348" name="Freeform 300"/>
          <p:cNvSpPr>
            <a:spLocks/>
          </p:cNvSpPr>
          <p:nvPr/>
        </p:nvSpPr>
        <p:spPr bwMode="auto">
          <a:xfrm>
            <a:off x="6994525" y="2332038"/>
            <a:ext cx="1588" cy="1587"/>
          </a:xfrm>
          <a:custGeom>
            <a:avLst/>
            <a:gdLst>
              <a:gd name="T0" fmla="*/ 0 w 4"/>
              <a:gd name="T1" fmla="*/ 4 w 4"/>
              <a:gd name="T2" fmla="*/ 0 w 4"/>
              <a:gd name="T3" fmla="*/ 0 w 4"/>
            </a:gdLst>
            <a:ahLst/>
            <a:cxnLst>
              <a:cxn ang="0">
                <a:pos x="T0" y="0"/>
              </a:cxn>
              <a:cxn ang="0">
                <a:pos x="T1" y="0"/>
              </a:cxn>
              <a:cxn ang="0">
                <a:pos x="T2" y="0"/>
              </a:cxn>
              <a:cxn ang="0">
                <a:pos x="T3" y="0"/>
              </a:cxn>
            </a:cxnLst>
            <a:rect l="0" t="0" r="r" b="b"/>
            <a:pathLst>
              <a:path w="4">
                <a:moveTo>
                  <a:pt x="0" y="0"/>
                </a:moveTo>
                <a:lnTo>
                  <a:pt x="4" y="0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noFill/>
          <a:ln w="1588">
            <a:solidFill>
              <a:srgbClr val="82828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349" name="Freeform 301"/>
          <p:cNvSpPr>
            <a:spLocks/>
          </p:cNvSpPr>
          <p:nvPr/>
        </p:nvSpPr>
        <p:spPr bwMode="auto">
          <a:xfrm>
            <a:off x="6996113" y="2332038"/>
            <a:ext cx="1587" cy="1587"/>
          </a:xfrm>
          <a:custGeom>
            <a:avLst/>
            <a:gdLst>
              <a:gd name="T0" fmla="*/ 0 w 4"/>
              <a:gd name="T1" fmla="*/ 0 h 2"/>
              <a:gd name="T2" fmla="*/ 1 w 4"/>
              <a:gd name="T3" fmla="*/ 2 h 2"/>
              <a:gd name="T4" fmla="*/ 4 w 4"/>
              <a:gd name="T5" fmla="*/ 2 h 2"/>
              <a:gd name="T6" fmla="*/ 0 w 4"/>
              <a:gd name="T7" fmla="*/ 0 h 2"/>
              <a:gd name="T8" fmla="*/ 0 w 4"/>
              <a:gd name="T9" fmla="*/ 0 h 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" h="2">
                <a:moveTo>
                  <a:pt x="0" y="0"/>
                </a:moveTo>
                <a:lnTo>
                  <a:pt x="1" y="2"/>
                </a:lnTo>
                <a:lnTo>
                  <a:pt x="4" y="2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noFill/>
          <a:ln w="1588">
            <a:solidFill>
              <a:srgbClr val="82828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350" name="Freeform 302"/>
          <p:cNvSpPr>
            <a:spLocks/>
          </p:cNvSpPr>
          <p:nvPr/>
        </p:nvSpPr>
        <p:spPr bwMode="auto">
          <a:xfrm>
            <a:off x="5353050" y="3681413"/>
            <a:ext cx="7938" cy="15875"/>
          </a:xfrm>
          <a:custGeom>
            <a:avLst/>
            <a:gdLst>
              <a:gd name="T0" fmla="*/ 18 w 22"/>
              <a:gd name="T1" fmla="*/ 29 h 32"/>
              <a:gd name="T2" fmla="*/ 18 w 22"/>
              <a:gd name="T3" fmla="*/ 0 h 32"/>
              <a:gd name="T4" fmla="*/ 22 w 22"/>
              <a:gd name="T5" fmla="*/ 0 h 32"/>
              <a:gd name="T6" fmla="*/ 22 w 22"/>
              <a:gd name="T7" fmla="*/ 32 h 32"/>
              <a:gd name="T8" fmla="*/ 17 w 22"/>
              <a:gd name="T9" fmla="*/ 32 h 32"/>
              <a:gd name="T10" fmla="*/ 2 w 22"/>
              <a:gd name="T11" fmla="*/ 6 h 32"/>
              <a:gd name="T12" fmla="*/ 2 w 22"/>
              <a:gd name="T13" fmla="*/ 32 h 32"/>
              <a:gd name="T14" fmla="*/ 0 w 22"/>
              <a:gd name="T15" fmla="*/ 32 h 32"/>
              <a:gd name="T16" fmla="*/ 0 w 22"/>
              <a:gd name="T17" fmla="*/ 0 h 32"/>
              <a:gd name="T18" fmla="*/ 2 w 22"/>
              <a:gd name="T19" fmla="*/ 0 h 32"/>
              <a:gd name="T20" fmla="*/ 18 w 22"/>
              <a:gd name="T21" fmla="*/ 29 h 32"/>
              <a:gd name="T22" fmla="*/ 18 w 22"/>
              <a:gd name="T23" fmla="*/ 29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22" h="32">
                <a:moveTo>
                  <a:pt x="18" y="29"/>
                </a:moveTo>
                <a:lnTo>
                  <a:pt x="18" y="0"/>
                </a:lnTo>
                <a:lnTo>
                  <a:pt x="22" y="0"/>
                </a:lnTo>
                <a:lnTo>
                  <a:pt x="22" y="32"/>
                </a:lnTo>
                <a:lnTo>
                  <a:pt x="17" y="32"/>
                </a:lnTo>
                <a:lnTo>
                  <a:pt x="2" y="6"/>
                </a:lnTo>
                <a:lnTo>
                  <a:pt x="2" y="32"/>
                </a:lnTo>
                <a:lnTo>
                  <a:pt x="0" y="32"/>
                </a:lnTo>
                <a:lnTo>
                  <a:pt x="0" y="0"/>
                </a:lnTo>
                <a:lnTo>
                  <a:pt x="2" y="0"/>
                </a:lnTo>
                <a:lnTo>
                  <a:pt x="18" y="29"/>
                </a:lnTo>
                <a:lnTo>
                  <a:pt x="18" y="29"/>
                </a:lnTo>
                <a:close/>
              </a:path>
            </a:pathLst>
          </a:custGeom>
          <a:solidFill>
            <a:srgbClr val="FF99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352" name="Freeform 304"/>
          <p:cNvSpPr>
            <a:spLocks/>
          </p:cNvSpPr>
          <p:nvPr/>
        </p:nvSpPr>
        <p:spPr bwMode="auto">
          <a:xfrm>
            <a:off x="6831013" y="3338513"/>
            <a:ext cx="19050" cy="22225"/>
          </a:xfrm>
          <a:custGeom>
            <a:avLst/>
            <a:gdLst>
              <a:gd name="T0" fmla="*/ 0 w 42"/>
              <a:gd name="T1" fmla="*/ 0 h 47"/>
              <a:gd name="T2" fmla="*/ 42 w 42"/>
              <a:gd name="T3" fmla="*/ 0 h 47"/>
              <a:gd name="T4" fmla="*/ 42 w 42"/>
              <a:gd name="T5" fmla="*/ 47 h 47"/>
              <a:gd name="T6" fmla="*/ 0 w 42"/>
              <a:gd name="T7" fmla="*/ 47 h 47"/>
              <a:gd name="T8" fmla="*/ 0 w 42"/>
              <a:gd name="T9" fmla="*/ 0 h 47"/>
              <a:gd name="T10" fmla="*/ 0 w 42"/>
              <a:gd name="T11" fmla="*/ 0 h 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2" h="47">
                <a:moveTo>
                  <a:pt x="0" y="0"/>
                </a:moveTo>
                <a:lnTo>
                  <a:pt x="42" y="0"/>
                </a:lnTo>
                <a:lnTo>
                  <a:pt x="42" y="47"/>
                </a:lnTo>
                <a:lnTo>
                  <a:pt x="0" y="47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noFill/>
          <a:ln w="9525">
            <a:solidFill>
              <a:srgbClr val="82828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353" name="Freeform 305"/>
          <p:cNvSpPr>
            <a:spLocks/>
          </p:cNvSpPr>
          <p:nvPr/>
        </p:nvSpPr>
        <p:spPr bwMode="auto">
          <a:xfrm>
            <a:off x="6500813" y="3275013"/>
            <a:ext cx="9525" cy="22225"/>
          </a:xfrm>
          <a:custGeom>
            <a:avLst/>
            <a:gdLst>
              <a:gd name="T0" fmla="*/ 0 w 22"/>
              <a:gd name="T1" fmla="*/ 31 h 46"/>
              <a:gd name="T2" fmla="*/ 4 w 22"/>
              <a:gd name="T3" fmla="*/ 31 h 46"/>
              <a:gd name="T4" fmla="*/ 5 w 22"/>
              <a:gd name="T5" fmla="*/ 38 h 46"/>
              <a:gd name="T6" fmla="*/ 12 w 22"/>
              <a:gd name="T7" fmla="*/ 43 h 46"/>
              <a:gd name="T8" fmla="*/ 19 w 22"/>
              <a:gd name="T9" fmla="*/ 40 h 46"/>
              <a:gd name="T10" fmla="*/ 20 w 22"/>
              <a:gd name="T11" fmla="*/ 34 h 46"/>
              <a:gd name="T12" fmla="*/ 11 w 22"/>
              <a:gd name="T13" fmla="*/ 25 h 46"/>
              <a:gd name="T14" fmla="*/ 8 w 22"/>
              <a:gd name="T15" fmla="*/ 22 h 46"/>
              <a:gd name="T16" fmla="*/ 4 w 22"/>
              <a:gd name="T17" fmla="*/ 21 h 46"/>
              <a:gd name="T18" fmla="*/ 3 w 22"/>
              <a:gd name="T19" fmla="*/ 12 h 46"/>
              <a:gd name="T20" fmla="*/ 4 w 22"/>
              <a:gd name="T21" fmla="*/ 3 h 46"/>
              <a:gd name="T22" fmla="*/ 12 w 22"/>
              <a:gd name="T23" fmla="*/ 0 h 46"/>
              <a:gd name="T24" fmla="*/ 19 w 22"/>
              <a:gd name="T25" fmla="*/ 3 h 46"/>
              <a:gd name="T26" fmla="*/ 21 w 22"/>
              <a:gd name="T27" fmla="*/ 12 h 46"/>
              <a:gd name="T28" fmla="*/ 20 w 22"/>
              <a:gd name="T29" fmla="*/ 12 h 46"/>
              <a:gd name="T30" fmla="*/ 16 w 22"/>
              <a:gd name="T31" fmla="*/ 8 h 46"/>
              <a:gd name="T32" fmla="*/ 12 w 22"/>
              <a:gd name="T33" fmla="*/ 3 h 46"/>
              <a:gd name="T34" fmla="*/ 7 w 22"/>
              <a:gd name="T35" fmla="*/ 5 h 46"/>
              <a:gd name="T36" fmla="*/ 5 w 22"/>
              <a:gd name="T37" fmla="*/ 12 h 46"/>
              <a:gd name="T38" fmla="*/ 5 w 22"/>
              <a:gd name="T39" fmla="*/ 16 h 46"/>
              <a:gd name="T40" fmla="*/ 7 w 22"/>
              <a:gd name="T41" fmla="*/ 18 h 46"/>
              <a:gd name="T42" fmla="*/ 12 w 22"/>
              <a:gd name="T43" fmla="*/ 21 h 46"/>
              <a:gd name="T44" fmla="*/ 16 w 22"/>
              <a:gd name="T45" fmla="*/ 21 h 46"/>
              <a:gd name="T46" fmla="*/ 20 w 22"/>
              <a:gd name="T47" fmla="*/ 25 h 46"/>
              <a:gd name="T48" fmla="*/ 22 w 22"/>
              <a:gd name="T49" fmla="*/ 31 h 46"/>
              <a:gd name="T50" fmla="*/ 20 w 22"/>
              <a:gd name="T51" fmla="*/ 43 h 46"/>
              <a:gd name="T52" fmla="*/ 12 w 22"/>
              <a:gd name="T53" fmla="*/ 46 h 46"/>
              <a:gd name="T54" fmla="*/ 4 w 22"/>
              <a:gd name="T55" fmla="*/ 43 h 46"/>
              <a:gd name="T56" fmla="*/ 0 w 22"/>
              <a:gd name="T57" fmla="*/ 31 h 46"/>
              <a:gd name="T58" fmla="*/ 0 w 22"/>
              <a:gd name="T59" fmla="*/ 31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22" h="46">
                <a:moveTo>
                  <a:pt x="0" y="31"/>
                </a:moveTo>
                <a:lnTo>
                  <a:pt x="4" y="31"/>
                </a:lnTo>
                <a:lnTo>
                  <a:pt x="5" y="38"/>
                </a:lnTo>
                <a:lnTo>
                  <a:pt x="12" y="43"/>
                </a:lnTo>
                <a:lnTo>
                  <a:pt x="19" y="40"/>
                </a:lnTo>
                <a:lnTo>
                  <a:pt x="20" y="34"/>
                </a:lnTo>
                <a:lnTo>
                  <a:pt x="11" y="25"/>
                </a:lnTo>
                <a:lnTo>
                  <a:pt x="8" y="22"/>
                </a:lnTo>
                <a:lnTo>
                  <a:pt x="4" y="21"/>
                </a:lnTo>
                <a:lnTo>
                  <a:pt x="3" y="12"/>
                </a:lnTo>
                <a:lnTo>
                  <a:pt x="4" y="3"/>
                </a:lnTo>
                <a:lnTo>
                  <a:pt x="12" y="0"/>
                </a:lnTo>
                <a:lnTo>
                  <a:pt x="19" y="3"/>
                </a:lnTo>
                <a:lnTo>
                  <a:pt x="21" y="12"/>
                </a:lnTo>
                <a:lnTo>
                  <a:pt x="20" y="12"/>
                </a:lnTo>
                <a:lnTo>
                  <a:pt x="16" y="8"/>
                </a:lnTo>
                <a:lnTo>
                  <a:pt x="12" y="3"/>
                </a:lnTo>
                <a:lnTo>
                  <a:pt x="7" y="5"/>
                </a:lnTo>
                <a:lnTo>
                  <a:pt x="5" y="12"/>
                </a:lnTo>
                <a:lnTo>
                  <a:pt x="5" y="16"/>
                </a:lnTo>
                <a:lnTo>
                  <a:pt x="7" y="18"/>
                </a:lnTo>
                <a:lnTo>
                  <a:pt x="12" y="21"/>
                </a:lnTo>
                <a:lnTo>
                  <a:pt x="16" y="21"/>
                </a:lnTo>
                <a:lnTo>
                  <a:pt x="20" y="25"/>
                </a:lnTo>
                <a:lnTo>
                  <a:pt x="22" y="31"/>
                </a:lnTo>
                <a:lnTo>
                  <a:pt x="20" y="43"/>
                </a:lnTo>
                <a:lnTo>
                  <a:pt x="12" y="46"/>
                </a:lnTo>
                <a:lnTo>
                  <a:pt x="4" y="43"/>
                </a:lnTo>
                <a:lnTo>
                  <a:pt x="0" y="31"/>
                </a:lnTo>
                <a:lnTo>
                  <a:pt x="0" y="31"/>
                </a:lnTo>
              </a:path>
            </a:pathLst>
          </a:custGeom>
          <a:noFill/>
          <a:ln w="1588">
            <a:solidFill>
              <a:srgbClr val="82828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354" name="Freeform 306"/>
          <p:cNvSpPr>
            <a:spLocks/>
          </p:cNvSpPr>
          <p:nvPr/>
        </p:nvSpPr>
        <p:spPr bwMode="auto">
          <a:xfrm>
            <a:off x="6516688" y="3281363"/>
            <a:ext cx="7937" cy="14287"/>
          </a:xfrm>
          <a:custGeom>
            <a:avLst/>
            <a:gdLst>
              <a:gd name="T0" fmla="*/ 24 w 24"/>
              <a:gd name="T1" fmla="*/ 15 h 30"/>
              <a:gd name="T2" fmla="*/ 22 w 24"/>
              <a:gd name="T3" fmla="*/ 6 h 30"/>
              <a:gd name="T4" fmla="*/ 14 w 24"/>
              <a:gd name="T5" fmla="*/ 0 h 30"/>
              <a:gd name="T6" fmla="*/ 4 w 24"/>
              <a:gd name="T7" fmla="*/ 5 h 30"/>
              <a:gd name="T8" fmla="*/ 0 w 24"/>
              <a:gd name="T9" fmla="*/ 17 h 30"/>
              <a:gd name="T10" fmla="*/ 4 w 24"/>
              <a:gd name="T11" fmla="*/ 25 h 30"/>
              <a:gd name="T12" fmla="*/ 14 w 24"/>
              <a:gd name="T13" fmla="*/ 30 h 30"/>
              <a:gd name="T14" fmla="*/ 20 w 24"/>
              <a:gd name="T15" fmla="*/ 25 h 30"/>
              <a:gd name="T16" fmla="*/ 24 w 24"/>
              <a:gd name="T17" fmla="*/ 15 h 30"/>
              <a:gd name="T18" fmla="*/ 24 w 24"/>
              <a:gd name="T19" fmla="*/ 15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4" h="30">
                <a:moveTo>
                  <a:pt x="24" y="15"/>
                </a:moveTo>
                <a:lnTo>
                  <a:pt x="22" y="6"/>
                </a:lnTo>
                <a:lnTo>
                  <a:pt x="14" y="0"/>
                </a:lnTo>
                <a:lnTo>
                  <a:pt x="4" y="5"/>
                </a:lnTo>
                <a:lnTo>
                  <a:pt x="0" y="17"/>
                </a:lnTo>
                <a:lnTo>
                  <a:pt x="4" y="25"/>
                </a:lnTo>
                <a:lnTo>
                  <a:pt x="14" y="30"/>
                </a:lnTo>
                <a:lnTo>
                  <a:pt x="20" y="25"/>
                </a:lnTo>
                <a:lnTo>
                  <a:pt x="24" y="15"/>
                </a:lnTo>
                <a:lnTo>
                  <a:pt x="24" y="15"/>
                </a:lnTo>
              </a:path>
            </a:pathLst>
          </a:custGeom>
          <a:noFill/>
          <a:ln w="1588">
            <a:solidFill>
              <a:srgbClr val="82828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355" name="Freeform 307"/>
          <p:cNvSpPr>
            <a:spLocks/>
          </p:cNvSpPr>
          <p:nvPr/>
        </p:nvSpPr>
        <p:spPr bwMode="auto">
          <a:xfrm>
            <a:off x="6515100" y="3279775"/>
            <a:ext cx="11113" cy="17463"/>
          </a:xfrm>
          <a:custGeom>
            <a:avLst/>
            <a:gdLst>
              <a:gd name="T0" fmla="*/ 26 w 30"/>
              <a:gd name="T1" fmla="*/ 30 h 36"/>
              <a:gd name="T2" fmla="*/ 20 w 30"/>
              <a:gd name="T3" fmla="*/ 34 h 36"/>
              <a:gd name="T4" fmla="*/ 16 w 30"/>
              <a:gd name="T5" fmla="*/ 36 h 36"/>
              <a:gd name="T6" fmla="*/ 4 w 30"/>
              <a:gd name="T7" fmla="*/ 33 h 36"/>
              <a:gd name="T8" fmla="*/ 0 w 30"/>
              <a:gd name="T9" fmla="*/ 20 h 36"/>
              <a:gd name="T10" fmla="*/ 4 w 30"/>
              <a:gd name="T11" fmla="*/ 6 h 36"/>
              <a:gd name="T12" fmla="*/ 16 w 30"/>
              <a:gd name="T13" fmla="*/ 0 h 36"/>
              <a:gd name="T14" fmla="*/ 20 w 30"/>
              <a:gd name="T15" fmla="*/ 2 h 36"/>
              <a:gd name="T16" fmla="*/ 26 w 30"/>
              <a:gd name="T17" fmla="*/ 8 h 36"/>
              <a:gd name="T18" fmla="*/ 26 w 30"/>
              <a:gd name="T19" fmla="*/ 0 h 36"/>
              <a:gd name="T20" fmla="*/ 30 w 30"/>
              <a:gd name="T21" fmla="*/ 0 h 36"/>
              <a:gd name="T22" fmla="*/ 30 w 30"/>
              <a:gd name="T23" fmla="*/ 36 h 36"/>
              <a:gd name="T24" fmla="*/ 26 w 30"/>
              <a:gd name="T25" fmla="*/ 36 h 36"/>
              <a:gd name="T26" fmla="*/ 26 w 30"/>
              <a:gd name="T27" fmla="*/ 30 h 36"/>
              <a:gd name="T28" fmla="*/ 26 w 30"/>
              <a:gd name="T29" fmla="*/ 30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30" h="36">
                <a:moveTo>
                  <a:pt x="26" y="30"/>
                </a:moveTo>
                <a:lnTo>
                  <a:pt x="20" y="34"/>
                </a:lnTo>
                <a:lnTo>
                  <a:pt x="16" y="36"/>
                </a:lnTo>
                <a:lnTo>
                  <a:pt x="4" y="33"/>
                </a:lnTo>
                <a:lnTo>
                  <a:pt x="0" y="20"/>
                </a:lnTo>
                <a:lnTo>
                  <a:pt x="4" y="6"/>
                </a:lnTo>
                <a:lnTo>
                  <a:pt x="16" y="0"/>
                </a:lnTo>
                <a:lnTo>
                  <a:pt x="20" y="2"/>
                </a:lnTo>
                <a:lnTo>
                  <a:pt x="26" y="8"/>
                </a:lnTo>
                <a:lnTo>
                  <a:pt x="26" y="0"/>
                </a:lnTo>
                <a:lnTo>
                  <a:pt x="30" y="0"/>
                </a:lnTo>
                <a:lnTo>
                  <a:pt x="30" y="36"/>
                </a:lnTo>
                <a:lnTo>
                  <a:pt x="26" y="36"/>
                </a:lnTo>
                <a:lnTo>
                  <a:pt x="26" y="30"/>
                </a:lnTo>
                <a:lnTo>
                  <a:pt x="26" y="30"/>
                </a:lnTo>
              </a:path>
            </a:pathLst>
          </a:custGeom>
          <a:noFill/>
          <a:ln w="1588">
            <a:solidFill>
              <a:srgbClr val="82828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356" name="Freeform 308"/>
          <p:cNvSpPr>
            <a:spLocks/>
          </p:cNvSpPr>
          <p:nvPr/>
        </p:nvSpPr>
        <p:spPr bwMode="auto">
          <a:xfrm>
            <a:off x="6532563" y="3279775"/>
            <a:ext cx="20637" cy="17463"/>
          </a:xfrm>
          <a:custGeom>
            <a:avLst/>
            <a:gdLst>
              <a:gd name="T0" fmla="*/ 22 w 45"/>
              <a:gd name="T1" fmla="*/ 6 h 36"/>
              <a:gd name="T2" fmla="*/ 27 w 45"/>
              <a:gd name="T3" fmla="*/ 2 h 36"/>
              <a:gd name="T4" fmla="*/ 33 w 45"/>
              <a:gd name="T5" fmla="*/ 0 h 36"/>
              <a:gd name="T6" fmla="*/ 43 w 45"/>
              <a:gd name="T7" fmla="*/ 3 h 36"/>
              <a:gd name="T8" fmla="*/ 45 w 45"/>
              <a:gd name="T9" fmla="*/ 18 h 36"/>
              <a:gd name="T10" fmla="*/ 45 w 45"/>
              <a:gd name="T11" fmla="*/ 36 h 36"/>
              <a:gd name="T12" fmla="*/ 43 w 45"/>
              <a:gd name="T13" fmla="*/ 36 h 36"/>
              <a:gd name="T14" fmla="*/ 43 w 45"/>
              <a:gd name="T15" fmla="*/ 18 h 36"/>
              <a:gd name="T16" fmla="*/ 41 w 45"/>
              <a:gd name="T17" fmla="*/ 8 h 36"/>
              <a:gd name="T18" fmla="*/ 33 w 45"/>
              <a:gd name="T19" fmla="*/ 3 h 36"/>
              <a:gd name="T20" fmla="*/ 28 w 45"/>
              <a:gd name="T21" fmla="*/ 6 h 36"/>
              <a:gd name="T22" fmla="*/ 24 w 45"/>
              <a:gd name="T23" fmla="*/ 9 h 36"/>
              <a:gd name="T24" fmla="*/ 24 w 45"/>
              <a:gd name="T25" fmla="*/ 12 h 36"/>
              <a:gd name="T26" fmla="*/ 24 w 45"/>
              <a:gd name="T27" fmla="*/ 20 h 36"/>
              <a:gd name="T28" fmla="*/ 24 w 45"/>
              <a:gd name="T29" fmla="*/ 36 h 36"/>
              <a:gd name="T30" fmla="*/ 20 w 45"/>
              <a:gd name="T31" fmla="*/ 36 h 36"/>
              <a:gd name="T32" fmla="*/ 20 w 45"/>
              <a:gd name="T33" fmla="*/ 17 h 36"/>
              <a:gd name="T34" fmla="*/ 19 w 45"/>
              <a:gd name="T35" fmla="*/ 8 h 36"/>
              <a:gd name="T36" fmla="*/ 12 w 45"/>
              <a:gd name="T37" fmla="*/ 3 h 36"/>
              <a:gd name="T38" fmla="*/ 8 w 45"/>
              <a:gd name="T39" fmla="*/ 6 h 36"/>
              <a:gd name="T40" fmla="*/ 3 w 45"/>
              <a:gd name="T41" fmla="*/ 9 h 36"/>
              <a:gd name="T42" fmla="*/ 3 w 45"/>
              <a:gd name="T43" fmla="*/ 12 h 36"/>
              <a:gd name="T44" fmla="*/ 3 w 45"/>
              <a:gd name="T45" fmla="*/ 20 h 36"/>
              <a:gd name="T46" fmla="*/ 3 w 45"/>
              <a:gd name="T47" fmla="*/ 36 h 36"/>
              <a:gd name="T48" fmla="*/ 0 w 45"/>
              <a:gd name="T49" fmla="*/ 36 h 36"/>
              <a:gd name="T50" fmla="*/ 0 w 45"/>
              <a:gd name="T51" fmla="*/ 0 h 36"/>
              <a:gd name="T52" fmla="*/ 3 w 45"/>
              <a:gd name="T53" fmla="*/ 0 h 36"/>
              <a:gd name="T54" fmla="*/ 3 w 45"/>
              <a:gd name="T55" fmla="*/ 6 h 36"/>
              <a:gd name="T56" fmla="*/ 6 w 45"/>
              <a:gd name="T57" fmla="*/ 2 h 36"/>
              <a:gd name="T58" fmla="*/ 12 w 45"/>
              <a:gd name="T59" fmla="*/ 0 h 36"/>
              <a:gd name="T60" fmla="*/ 18 w 45"/>
              <a:gd name="T61" fmla="*/ 2 h 36"/>
              <a:gd name="T62" fmla="*/ 22 w 45"/>
              <a:gd name="T63" fmla="*/ 8 h 36"/>
              <a:gd name="T64" fmla="*/ 22 w 45"/>
              <a:gd name="T65" fmla="*/ 6 h 36"/>
              <a:gd name="T66" fmla="*/ 22 w 45"/>
              <a:gd name="T67" fmla="*/ 6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45" h="36">
                <a:moveTo>
                  <a:pt x="22" y="6"/>
                </a:moveTo>
                <a:lnTo>
                  <a:pt x="27" y="2"/>
                </a:lnTo>
                <a:lnTo>
                  <a:pt x="33" y="0"/>
                </a:lnTo>
                <a:lnTo>
                  <a:pt x="43" y="3"/>
                </a:lnTo>
                <a:lnTo>
                  <a:pt x="45" y="18"/>
                </a:lnTo>
                <a:lnTo>
                  <a:pt x="45" y="36"/>
                </a:lnTo>
                <a:lnTo>
                  <a:pt x="43" y="36"/>
                </a:lnTo>
                <a:lnTo>
                  <a:pt x="43" y="18"/>
                </a:lnTo>
                <a:lnTo>
                  <a:pt x="41" y="8"/>
                </a:lnTo>
                <a:lnTo>
                  <a:pt x="33" y="3"/>
                </a:lnTo>
                <a:lnTo>
                  <a:pt x="28" y="6"/>
                </a:lnTo>
                <a:lnTo>
                  <a:pt x="24" y="9"/>
                </a:lnTo>
                <a:lnTo>
                  <a:pt x="24" y="12"/>
                </a:lnTo>
                <a:lnTo>
                  <a:pt x="24" y="20"/>
                </a:lnTo>
                <a:lnTo>
                  <a:pt x="24" y="36"/>
                </a:lnTo>
                <a:lnTo>
                  <a:pt x="20" y="36"/>
                </a:lnTo>
                <a:lnTo>
                  <a:pt x="20" y="17"/>
                </a:lnTo>
                <a:lnTo>
                  <a:pt x="19" y="8"/>
                </a:lnTo>
                <a:lnTo>
                  <a:pt x="12" y="3"/>
                </a:lnTo>
                <a:lnTo>
                  <a:pt x="8" y="6"/>
                </a:lnTo>
                <a:lnTo>
                  <a:pt x="3" y="9"/>
                </a:lnTo>
                <a:lnTo>
                  <a:pt x="3" y="12"/>
                </a:lnTo>
                <a:lnTo>
                  <a:pt x="3" y="20"/>
                </a:lnTo>
                <a:lnTo>
                  <a:pt x="3" y="36"/>
                </a:lnTo>
                <a:lnTo>
                  <a:pt x="0" y="36"/>
                </a:lnTo>
                <a:lnTo>
                  <a:pt x="0" y="0"/>
                </a:lnTo>
                <a:lnTo>
                  <a:pt x="3" y="0"/>
                </a:lnTo>
                <a:lnTo>
                  <a:pt x="3" y="6"/>
                </a:lnTo>
                <a:lnTo>
                  <a:pt x="6" y="2"/>
                </a:lnTo>
                <a:lnTo>
                  <a:pt x="12" y="0"/>
                </a:lnTo>
                <a:lnTo>
                  <a:pt x="18" y="2"/>
                </a:lnTo>
                <a:lnTo>
                  <a:pt x="22" y="8"/>
                </a:lnTo>
                <a:lnTo>
                  <a:pt x="22" y="6"/>
                </a:lnTo>
                <a:lnTo>
                  <a:pt x="22" y="6"/>
                </a:lnTo>
              </a:path>
            </a:pathLst>
          </a:custGeom>
          <a:noFill/>
          <a:ln w="1588">
            <a:solidFill>
              <a:srgbClr val="82828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357" name="Freeform 309"/>
          <p:cNvSpPr>
            <a:spLocks/>
          </p:cNvSpPr>
          <p:nvPr/>
        </p:nvSpPr>
        <p:spPr bwMode="auto">
          <a:xfrm>
            <a:off x="6556375" y="3281363"/>
            <a:ext cx="11113" cy="14287"/>
          </a:xfrm>
          <a:custGeom>
            <a:avLst/>
            <a:gdLst>
              <a:gd name="T0" fmla="*/ 24 w 24"/>
              <a:gd name="T1" fmla="*/ 15 h 30"/>
              <a:gd name="T2" fmla="*/ 20 w 24"/>
              <a:gd name="T3" fmla="*/ 6 h 30"/>
              <a:gd name="T4" fmla="*/ 12 w 24"/>
              <a:gd name="T5" fmla="*/ 0 h 30"/>
              <a:gd name="T6" fmla="*/ 3 w 24"/>
              <a:gd name="T7" fmla="*/ 5 h 30"/>
              <a:gd name="T8" fmla="*/ 0 w 24"/>
              <a:gd name="T9" fmla="*/ 17 h 30"/>
              <a:gd name="T10" fmla="*/ 3 w 24"/>
              <a:gd name="T11" fmla="*/ 25 h 30"/>
              <a:gd name="T12" fmla="*/ 12 w 24"/>
              <a:gd name="T13" fmla="*/ 30 h 30"/>
              <a:gd name="T14" fmla="*/ 19 w 24"/>
              <a:gd name="T15" fmla="*/ 25 h 30"/>
              <a:gd name="T16" fmla="*/ 24 w 24"/>
              <a:gd name="T17" fmla="*/ 15 h 30"/>
              <a:gd name="T18" fmla="*/ 24 w 24"/>
              <a:gd name="T19" fmla="*/ 15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4" h="30">
                <a:moveTo>
                  <a:pt x="24" y="15"/>
                </a:moveTo>
                <a:lnTo>
                  <a:pt x="20" y="6"/>
                </a:lnTo>
                <a:lnTo>
                  <a:pt x="12" y="0"/>
                </a:lnTo>
                <a:lnTo>
                  <a:pt x="3" y="5"/>
                </a:lnTo>
                <a:lnTo>
                  <a:pt x="0" y="17"/>
                </a:lnTo>
                <a:lnTo>
                  <a:pt x="3" y="25"/>
                </a:lnTo>
                <a:lnTo>
                  <a:pt x="12" y="30"/>
                </a:lnTo>
                <a:lnTo>
                  <a:pt x="19" y="25"/>
                </a:lnTo>
                <a:lnTo>
                  <a:pt x="24" y="15"/>
                </a:lnTo>
                <a:lnTo>
                  <a:pt x="24" y="15"/>
                </a:lnTo>
              </a:path>
            </a:pathLst>
          </a:custGeom>
          <a:noFill/>
          <a:ln w="1588">
            <a:solidFill>
              <a:srgbClr val="82828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358" name="Freeform 310"/>
          <p:cNvSpPr>
            <a:spLocks/>
          </p:cNvSpPr>
          <p:nvPr/>
        </p:nvSpPr>
        <p:spPr bwMode="auto">
          <a:xfrm>
            <a:off x="6554788" y="3279775"/>
            <a:ext cx="14287" cy="17463"/>
          </a:xfrm>
          <a:custGeom>
            <a:avLst/>
            <a:gdLst>
              <a:gd name="T0" fmla="*/ 28 w 31"/>
              <a:gd name="T1" fmla="*/ 30 h 36"/>
              <a:gd name="T2" fmla="*/ 21 w 31"/>
              <a:gd name="T3" fmla="*/ 34 h 36"/>
              <a:gd name="T4" fmla="*/ 16 w 31"/>
              <a:gd name="T5" fmla="*/ 36 h 36"/>
              <a:gd name="T6" fmla="*/ 5 w 31"/>
              <a:gd name="T7" fmla="*/ 33 h 36"/>
              <a:gd name="T8" fmla="*/ 0 w 31"/>
              <a:gd name="T9" fmla="*/ 20 h 36"/>
              <a:gd name="T10" fmla="*/ 5 w 31"/>
              <a:gd name="T11" fmla="*/ 6 h 36"/>
              <a:gd name="T12" fmla="*/ 16 w 31"/>
              <a:gd name="T13" fmla="*/ 0 h 36"/>
              <a:gd name="T14" fmla="*/ 21 w 31"/>
              <a:gd name="T15" fmla="*/ 2 h 36"/>
              <a:gd name="T16" fmla="*/ 28 w 31"/>
              <a:gd name="T17" fmla="*/ 8 h 36"/>
              <a:gd name="T18" fmla="*/ 28 w 31"/>
              <a:gd name="T19" fmla="*/ 0 h 36"/>
              <a:gd name="T20" fmla="*/ 31 w 31"/>
              <a:gd name="T21" fmla="*/ 0 h 36"/>
              <a:gd name="T22" fmla="*/ 31 w 31"/>
              <a:gd name="T23" fmla="*/ 36 h 36"/>
              <a:gd name="T24" fmla="*/ 28 w 31"/>
              <a:gd name="T25" fmla="*/ 36 h 36"/>
              <a:gd name="T26" fmla="*/ 28 w 31"/>
              <a:gd name="T27" fmla="*/ 30 h 36"/>
              <a:gd name="T28" fmla="*/ 28 w 31"/>
              <a:gd name="T29" fmla="*/ 30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31" h="36">
                <a:moveTo>
                  <a:pt x="28" y="30"/>
                </a:moveTo>
                <a:lnTo>
                  <a:pt x="21" y="34"/>
                </a:lnTo>
                <a:lnTo>
                  <a:pt x="16" y="36"/>
                </a:lnTo>
                <a:lnTo>
                  <a:pt x="5" y="33"/>
                </a:lnTo>
                <a:lnTo>
                  <a:pt x="0" y="20"/>
                </a:lnTo>
                <a:lnTo>
                  <a:pt x="5" y="6"/>
                </a:lnTo>
                <a:lnTo>
                  <a:pt x="16" y="0"/>
                </a:lnTo>
                <a:lnTo>
                  <a:pt x="21" y="2"/>
                </a:lnTo>
                <a:lnTo>
                  <a:pt x="28" y="8"/>
                </a:lnTo>
                <a:lnTo>
                  <a:pt x="28" y="0"/>
                </a:lnTo>
                <a:lnTo>
                  <a:pt x="31" y="0"/>
                </a:lnTo>
                <a:lnTo>
                  <a:pt x="31" y="36"/>
                </a:lnTo>
                <a:lnTo>
                  <a:pt x="28" y="36"/>
                </a:lnTo>
                <a:lnTo>
                  <a:pt x="28" y="30"/>
                </a:lnTo>
                <a:lnTo>
                  <a:pt x="28" y="30"/>
                </a:lnTo>
              </a:path>
            </a:pathLst>
          </a:custGeom>
          <a:noFill/>
          <a:ln w="1588">
            <a:solidFill>
              <a:srgbClr val="82828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359" name="Freeform 311"/>
          <p:cNvSpPr>
            <a:spLocks/>
          </p:cNvSpPr>
          <p:nvPr/>
        </p:nvSpPr>
        <p:spPr bwMode="auto">
          <a:xfrm>
            <a:off x="6572250" y="3275013"/>
            <a:ext cx="1588" cy="22225"/>
          </a:xfrm>
          <a:custGeom>
            <a:avLst/>
            <a:gdLst>
              <a:gd name="T0" fmla="*/ 0 w 3"/>
              <a:gd name="T1" fmla="*/ 46 h 46"/>
              <a:gd name="T2" fmla="*/ 0 w 3"/>
              <a:gd name="T3" fmla="*/ 0 h 46"/>
              <a:gd name="T4" fmla="*/ 3 w 3"/>
              <a:gd name="T5" fmla="*/ 0 h 46"/>
              <a:gd name="T6" fmla="*/ 3 w 3"/>
              <a:gd name="T7" fmla="*/ 46 h 46"/>
              <a:gd name="T8" fmla="*/ 0 w 3"/>
              <a:gd name="T9" fmla="*/ 46 h 46"/>
              <a:gd name="T10" fmla="*/ 0 w 3"/>
              <a:gd name="T11" fmla="*/ 46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" h="46">
                <a:moveTo>
                  <a:pt x="0" y="46"/>
                </a:moveTo>
                <a:lnTo>
                  <a:pt x="0" y="0"/>
                </a:lnTo>
                <a:lnTo>
                  <a:pt x="3" y="0"/>
                </a:lnTo>
                <a:lnTo>
                  <a:pt x="3" y="46"/>
                </a:lnTo>
                <a:lnTo>
                  <a:pt x="0" y="46"/>
                </a:lnTo>
                <a:lnTo>
                  <a:pt x="0" y="46"/>
                </a:lnTo>
              </a:path>
            </a:pathLst>
          </a:custGeom>
          <a:noFill/>
          <a:ln w="1588">
            <a:solidFill>
              <a:srgbClr val="82828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360" name="Freeform 312"/>
          <p:cNvSpPr>
            <a:spLocks/>
          </p:cNvSpPr>
          <p:nvPr/>
        </p:nvSpPr>
        <p:spPr bwMode="auto">
          <a:xfrm>
            <a:off x="6502400" y="3314700"/>
            <a:ext cx="1588" cy="22225"/>
          </a:xfrm>
          <a:custGeom>
            <a:avLst/>
            <a:gdLst>
              <a:gd name="T0" fmla="*/ 2 w 2"/>
              <a:gd name="T1" fmla="*/ 46 h 46"/>
              <a:gd name="T2" fmla="*/ 0 w 2"/>
              <a:gd name="T3" fmla="*/ 46 h 46"/>
              <a:gd name="T4" fmla="*/ 0 w 2"/>
              <a:gd name="T5" fmla="*/ 0 h 46"/>
              <a:gd name="T6" fmla="*/ 2 w 2"/>
              <a:gd name="T7" fmla="*/ 0 h 46"/>
              <a:gd name="T8" fmla="*/ 2 w 2"/>
              <a:gd name="T9" fmla="*/ 46 h 46"/>
              <a:gd name="T10" fmla="*/ 2 w 2"/>
              <a:gd name="T11" fmla="*/ 46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" h="46">
                <a:moveTo>
                  <a:pt x="2" y="46"/>
                </a:moveTo>
                <a:lnTo>
                  <a:pt x="0" y="46"/>
                </a:lnTo>
                <a:lnTo>
                  <a:pt x="0" y="0"/>
                </a:lnTo>
                <a:lnTo>
                  <a:pt x="2" y="0"/>
                </a:lnTo>
                <a:lnTo>
                  <a:pt x="2" y="46"/>
                </a:lnTo>
                <a:lnTo>
                  <a:pt x="2" y="46"/>
                </a:lnTo>
              </a:path>
            </a:pathLst>
          </a:custGeom>
          <a:noFill/>
          <a:ln w="1588">
            <a:solidFill>
              <a:srgbClr val="82828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361" name="Freeform 313"/>
          <p:cNvSpPr>
            <a:spLocks/>
          </p:cNvSpPr>
          <p:nvPr/>
        </p:nvSpPr>
        <p:spPr bwMode="auto">
          <a:xfrm>
            <a:off x="6505575" y="3319463"/>
            <a:ext cx="11113" cy="17462"/>
          </a:xfrm>
          <a:custGeom>
            <a:avLst/>
            <a:gdLst>
              <a:gd name="T0" fmla="*/ 0 w 18"/>
              <a:gd name="T1" fmla="*/ 23 h 35"/>
              <a:gd name="T2" fmla="*/ 3 w 18"/>
              <a:gd name="T3" fmla="*/ 23 h 35"/>
              <a:gd name="T4" fmla="*/ 3 w 18"/>
              <a:gd name="T5" fmla="*/ 25 h 35"/>
              <a:gd name="T6" fmla="*/ 4 w 18"/>
              <a:gd name="T7" fmla="*/ 31 h 35"/>
              <a:gd name="T8" fmla="*/ 9 w 18"/>
              <a:gd name="T9" fmla="*/ 32 h 35"/>
              <a:gd name="T10" fmla="*/ 14 w 18"/>
              <a:gd name="T11" fmla="*/ 32 h 35"/>
              <a:gd name="T12" fmla="*/ 17 w 18"/>
              <a:gd name="T13" fmla="*/ 26 h 35"/>
              <a:gd name="T14" fmla="*/ 16 w 18"/>
              <a:gd name="T15" fmla="*/ 23 h 35"/>
              <a:gd name="T16" fmla="*/ 9 w 18"/>
              <a:gd name="T17" fmla="*/ 20 h 35"/>
              <a:gd name="T18" fmla="*/ 3 w 18"/>
              <a:gd name="T19" fmla="*/ 16 h 35"/>
              <a:gd name="T20" fmla="*/ 1 w 18"/>
              <a:gd name="T21" fmla="*/ 11 h 35"/>
              <a:gd name="T22" fmla="*/ 3 w 18"/>
              <a:gd name="T23" fmla="*/ 4 h 35"/>
              <a:gd name="T24" fmla="*/ 10 w 18"/>
              <a:gd name="T25" fmla="*/ 0 h 35"/>
              <a:gd name="T26" fmla="*/ 16 w 18"/>
              <a:gd name="T27" fmla="*/ 3 h 35"/>
              <a:gd name="T28" fmla="*/ 18 w 18"/>
              <a:gd name="T29" fmla="*/ 9 h 35"/>
              <a:gd name="T30" fmla="*/ 17 w 18"/>
              <a:gd name="T31" fmla="*/ 9 h 35"/>
              <a:gd name="T32" fmla="*/ 14 w 18"/>
              <a:gd name="T33" fmla="*/ 6 h 35"/>
              <a:gd name="T34" fmla="*/ 9 w 18"/>
              <a:gd name="T35" fmla="*/ 4 h 35"/>
              <a:gd name="T36" fmla="*/ 7 w 18"/>
              <a:gd name="T37" fmla="*/ 6 h 35"/>
              <a:gd name="T38" fmla="*/ 4 w 18"/>
              <a:gd name="T39" fmla="*/ 9 h 35"/>
              <a:gd name="T40" fmla="*/ 4 w 18"/>
              <a:gd name="T41" fmla="*/ 11 h 35"/>
              <a:gd name="T42" fmla="*/ 7 w 18"/>
              <a:gd name="T43" fmla="*/ 14 h 35"/>
              <a:gd name="T44" fmla="*/ 9 w 18"/>
              <a:gd name="T45" fmla="*/ 14 h 35"/>
              <a:gd name="T46" fmla="*/ 14 w 18"/>
              <a:gd name="T47" fmla="*/ 16 h 35"/>
              <a:gd name="T48" fmla="*/ 18 w 18"/>
              <a:gd name="T49" fmla="*/ 20 h 35"/>
              <a:gd name="T50" fmla="*/ 18 w 18"/>
              <a:gd name="T51" fmla="*/ 26 h 35"/>
              <a:gd name="T52" fmla="*/ 17 w 18"/>
              <a:gd name="T53" fmla="*/ 32 h 35"/>
              <a:gd name="T54" fmla="*/ 9 w 18"/>
              <a:gd name="T55" fmla="*/ 35 h 35"/>
              <a:gd name="T56" fmla="*/ 3 w 18"/>
              <a:gd name="T57" fmla="*/ 33 h 35"/>
              <a:gd name="T58" fmla="*/ 0 w 18"/>
              <a:gd name="T59" fmla="*/ 23 h 35"/>
              <a:gd name="T60" fmla="*/ 0 w 18"/>
              <a:gd name="T61" fmla="*/ 23 h 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8" h="35">
                <a:moveTo>
                  <a:pt x="0" y="23"/>
                </a:moveTo>
                <a:lnTo>
                  <a:pt x="3" y="23"/>
                </a:lnTo>
                <a:lnTo>
                  <a:pt x="3" y="25"/>
                </a:lnTo>
                <a:lnTo>
                  <a:pt x="4" y="31"/>
                </a:lnTo>
                <a:lnTo>
                  <a:pt x="9" y="32"/>
                </a:lnTo>
                <a:lnTo>
                  <a:pt x="14" y="32"/>
                </a:lnTo>
                <a:lnTo>
                  <a:pt x="17" y="26"/>
                </a:lnTo>
                <a:lnTo>
                  <a:pt x="16" y="23"/>
                </a:lnTo>
                <a:lnTo>
                  <a:pt x="9" y="20"/>
                </a:lnTo>
                <a:lnTo>
                  <a:pt x="3" y="16"/>
                </a:lnTo>
                <a:lnTo>
                  <a:pt x="1" y="11"/>
                </a:lnTo>
                <a:lnTo>
                  <a:pt x="3" y="4"/>
                </a:lnTo>
                <a:lnTo>
                  <a:pt x="10" y="0"/>
                </a:lnTo>
                <a:lnTo>
                  <a:pt x="16" y="3"/>
                </a:lnTo>
                <a:lnTo>
                  <a:pt x="18" y="9"/>
                </a:lnTo>
                <a:lnTo>
                  <a:pt x="17" y="9"/>
                </a:lnTo>
                <a:lnTo>
                  <a:pt x="14" y="6"/>
                </a:lnTo>
                <a:lnTo>
                  <a:pt x="9" y="4"/>
                </a:lnTo>
                <a:lnTo>
                  <a:pt x="7" y="6"/>
                </a:lnTo>
                <a:lnTo>
                  <a:pt x="4" y="9"/>
                </a:lnTo>
                <a:lnTo>
                  <a:pt x="4" y="11"/>
                </a:lnTo>
                <a:lnTo>
                  <a:pt x="7" y="14"/>
                </a:lnTo>
                <a:lnTo>
                  <a:pt x="9" y="14"/>
                </a:lnTo>
                <a:lnTo>
                  <a:pt x="14" y="16"/>
                </a:lnTo>
                <a:lnTo>
                  <a:pt x="18" y="20"/>
                </a:lnTo>
                <a:lnTo>
                  <a:pt x="18" y="26"/>
                </a:lnTo>
                <a:lnTo>
                  <a:pt x="17" y="32"/>
                </a:lnTo>
                <a:lnTo>
                  <a:pt x="9" y="35"/>
                </a:lnTo>
                <a:lnTo>
                  <a:pt x="3" y="33"/>
                </a:lnTo>
                <a:lnTo>
                  <a:pt x="0" y="23"/>
                </a:lnTo>
                <a:lnTo>
                  <a:pt x="0" y="23"/>
                </a:lnTo>
              </a:path>
            </a:pathLst>
          </a:custGeom>
          <a:noFill/>
          <a:ln w="1588">
            <a:solidFill>
              <a:srgbClr val="82828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362" name="Freeform 314"/>
          <p:cNvSpPr>
            <a:spLocks/>
          </p:cNvSpPr>
          <p:nvPr/>
        </p:nvSpPr>
        <p:spPr bwMode="auto">
          <a:xfrm>
            <a:off x="6518275" y="3314700"/>
            <a:ext cx="1588" cy="22225"/>
          </a:xfrm>
          <a:custGeom>
            <a:avLst/>
            <a:gdLst>
              <a:gd name="T0" fmla="*/ 0 w 2"/>
              <a:gd name="T1" fmla="*/ 46 h 46"/>
              <a:gd name="T2" fmla="*/ 0 w 2"/>
              <a:gd name="T3" fmla="*/ 0 h 46"/>
              <a:gd name="T4" fmla="*/ 2 w 2"/>
              <a:gd name="T5" fmla="*/ 0 h 46"/>
              <a:gd name="T6" fmla="*/ 2 w 2"/>
              <a:gd name="T7" fmla="*/ 46 h 46"/>
              <a:gd name="T8" fmla="*/ 0 w 2"/>
              <a:gd name="T9" fmla="*/ 46 h 46"/>
              <a:gd name="T10" fmla="*/ 0 w 2"/>
              <a:gd name="T11" fmla="*/ 46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" h="46">
                <a:moveTo>
                  <a:pt x="0" y="46"/>
                </a:moveTo>
                <a:lnTo>
                  <a:pt x="0" y="0"/>
                </a:lnTo>
                <a:lnTo>
                  <a:pt x="2" y="0"/>
                </a:lnTo>
                <a:lnTo>
                  <a:pt x="2" y="46"/>
                </a:lnTo>
                <a:lnTo>
                  <a:pt x="0" y="46"/>
                </a:lnTo>
                <a:lnTo>
                  <a:pt x="0" y="46"/>
                </a:lnTo>
              </a:path>
            </a:pathLst>
          </a:custGeom>
          <a:noFill/>
          <a:ln w="1588">
            <a:solidFill>
              <a:srgbClr val="82828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363" name="Freeform 315"/>
          <p:cNvSpPr>
            <a:spLocks/>
          </p:cNvSpPr>
          <p:nvPr/>
        </p:nvSpPr>
        <p:spPr bwMode="auto">
          <a:xfrm>
            <a:off x="6523038" y="3322638"/>
            <a:ext cx="11112" cy="12700"/>
          </a:xfrm>
          <a:custGeom>
            <a:avLst/>
            <a:gdLst>
              <a:gd name="T0" fmla="*/ 24 w 24"/>
              <a:gd name="T1" fmla="*/ 13 h 28"/>
              <a:gd name="T2" fmla="*/ 21 w 24"/>
              <a:gd name="T3" fmla="*/ 5 h 28"/>
              <a:gd name="T4" fmla="*/ 13 w 24"/>
              <a:gd name="T5" fmla="*/ 0 h 28"/>
              <a:gd name="T6" fmla="*/ 4 w 24"/>
              <a:gd name="T7" fmla="*/ 3 h 28"/>
              <a:gd name="T8" fmla="*/ 0 w 24"/>
              <a:gd name="T9" fmla="*/ 16 h 28"/>
              <a:gd name="T10" fmla="*/ 4 w 24"/>
              <a:gd name="T11" fmla="*/ 25 h 28"/>
              <a:gd name="T12" fmla="*/ 13 w 24"/>
              <a:gd name="T13" fmla="*/ 28 h 28"/>
              <a:gd name="T14" fmla="*/ 20 w 24"/>
              <a:gd name="T15" fmla="*/ 25 h 28"/>
              <a:gd name="T16" fmla="*/ 24 w 24"/>
              <a:gd name="T17" fmla="*/ 13 h 28"/>
              <a:gd name="T18" fmla="*/ 24 w 24"/>
              <a:gd name="T19" fmla="*/ 13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4" h="28">
                <a:moveTo>
                  <a:pt x="24" y="13"/>
                </a:moveTo>
                <a:lnTo>
                  <a:pt x="21" y="5"/>
                </a:lnTo>
                <a:lnTo>
                  <a:pt x="13" y="0"/>
                </a:lnTo>
                <a:lnTo>
                  <a:pt x="4" y="3"/>
                </a:lnTo>
                <a:lnTo>
                  <a:pt x="0" y="16"/>
                </a:lnTo>
                <a:lnTo>
                  <a:pt x="4" y="25"/>
                </a:lnTo>
                <a:lnTo>
                  <a:pt x="13" y="28"/>
                </a:lnTo>
                <a:lnTo>
                  <a:pt x="20" y="25"/>
                </a:lnTo>
                <a:lnTo>
                  <a:pt x="24" y="13"/>
                </a:lnTo>
                <a:lnTo>
                  <a:pt x="24" y="13"/>
                </a:lnTo>
              </a:path>
            </a:pathLst>
          </a:custGeom>
          <a:noFill/>
          <a:ln w="1588">
            <a:solidFill>
              <a:srgbClr val="82828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364" name="Freeform 316"/>
          <p:cNvSpPr>
            <a:spLocks/>
          </p:cNvSpPr>
          <p:nvPr/>
        </p:nvSpPr>
        <p:spPr bwMode="auto">
          <a:xfrm>
            <a:off x="6523038" y="3319463"/>
            <a:ext cx="12700" cy="17462"/>
          </a:xfrm>
          <a:custGeom>
            <a:avLst/>
            <a:gdLst>
              <a:gd name="T0" fmla="*/ 27 w 31"/>
              <a:gd name="T1" fmla="*/ 31 h 35"/>
              <a:gd name="T2" fmla="*/ 21 w 31"/>
              <a:gd name="T3" fmla="*/ 33 h 35"/>
              <a:gd name="T4" fmla="*/ 16 w 31"/>
              <a:gd name="T5" fmla="*/ 35 h 35"/>
              <a:gd name="T6" fmla="*/ 5 w 31"/>
              <a:gd name="T7" fmla="*/ 32 h 35"/>
              <a:gd name="T8" fmla="*/ 0 w 31"/>
              <a:gd name="T9" fmla="*/ 20 h 35"/>
              <a:gd name="T10" fmla="*/ 5 w 31"/>
              <a:gd name="T11" fmla="*/ 6 h 35"/>
              <a:gd name="T12" fmla="*/ 16 w 31"/>
              <a:gd name="T13" fmla="*/ 0 h 35"/>
              <a:gd name="T14" fmla="*/ 21 w 31"/>
              <a:gd name="T15" fmla="*/ 3 h 35"/>
              <a:gd name="T16" fmla="*/ 27 w 31"/>
              <a:gd name="T17" fmla="*/ 7 h 35"/>
              <a:gd name="T18" fmla="*/ 27 w 31"/>
              <a:gd name="T19" fmla="*/ 0 h 35"/>
              <a:gd name="T20" fmla="*/ 31 w 31"/>
              <a:gd name="T21" fmla="*/ 0 h 35"/>
              <a:gd name="T22" fmla="*/ 31 w 31"/>
              <a:gd name="T23" fmla="*/ 35 h 35"/>
              <a:gd name="T24" fmla="*/ 27 w 31"/>
              <a:gd name="T25" fmla="*/ 35 h 35"/>
              <a:gd name="T26" fmla="*/ 27 w 31"/>
              <a:gd name="T27" fmla="*/ 31 h 35"/>
              <a:gd name="T28" fmla="*/ 27 w 31"/>
              <a:gd name="T29" fmla="*/ 31 h 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31" h="35">
                <a:moveTo>
                  <a:pt x="27" y="31"/>
                </a:moveTo>
                <a:lnTo>
                  <a:pt x="21" y="33"/>
                </a:lnTo>
                <a:lnTo>
                  <a:pt x="16" y="35"/>
                </a:lnTo>
                <a:lnTo>
                  <a:pt x="5" y="32"/>
                </a:lnTo>
                <a:lnTo>
                  <a:pt x="0" y="20"/>
                </a:lnTo>
                <a:lnTo>
                  <a:pt x="5" y="6"/>
                </a:lnTo>
                <a:lnTo>
                  <a:pt x="16" y="0"/>
                </a:lnTo>
                <a:lnTo>
                  <a:pt x="21" y="3"/>
                </a:lnTo>
                <a:lnTo>
                  <a:pt x="27" y="7"/>
                </a:lnTo>
                <a:lnTo>
                  <a:pt x="27" y="0"/>
                </a:lnTo>
                <a:lnTo>
                  <a:pt x="31" y="0"/>
                </a:lnTo>
                <a:lnTo>
                  <a:pt x="31" y="35"/>
                </a:lnTo>
                <a:lnTo>
                  <a:pt x="27" y="35"/>
                </a:lnTo>
                <a:lnTo>
                  <a:pt x="27" y="31"/>
                </a:lnTo>
                <a:lnTo>
                  <a:pt x="27" y="31"/>
                </a:lnTo>
              </a:path>
            </a:pathLst>
          </a:custGeom>
          <a:noFill/>
          <a:ln w="1588">
            <a:solidFill>
              <a:schemeClr val="accent1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365" name="Freeform 317"/>
          <p:cNvSpPr>
            <a:spLocks/>
          </p:cNvSpPr>
          <p:nvPr/>
        </p:nvSpPr>
        <p:spPr bwMode="auto">
          <a:xfrm>
            <a:off x="6540500" y="3319463"/>
            <a:ext cx="11113" cy="17462"/>
          </a:xfrm>
          <a:custGeom>
            <a:avLst/>
            <a:gdLst>
              <a:gd name="T0" fmla="*/ 0 w 25"/>
              <a:gd name="T1" fmla="*/ 0 h 35"/>
              <a:gd name="T2" fmla="*/ 2 w 25"/>
              <a:gd name="T3" fmla="*/ 0 h 35"/>
              <a:gd name="T4" fmla="*/ 2 w 25"/>
              <a:gd name="T5" fmla="*/ 6 h 35"/>
              <a:gd name="T6" fmla="*/ 6 w 25"/>
              <a:gd name="T7" fmla="*/ 3 h 35"/>
              <a:gd name="T8" fmla="*/ 12 w 25"/>
              <a:gd name="T9" fmla="*/ 0 h 35"/>
              <a:gd name="T10" fmla="*/ 17 w 25"/>
              <a:gd name="T11" fmla="*/ 3 h 35"/>
              <a:gd name="T12" fmla="*/ 22 w 25"/>
              <a:gd name="T13" fmla="*/ 7 h 35"/>
              <a:gd name="T14" fmla="*/ 23 w 25"/>
              <a:gd name="T15" fmla="*/ 11 h 35"/>
              <a:gd name="T16" fmla="*/ 25 w 25"/>
              <a:gd name="T17" fmla="*/ 17 h 35"/>
              <a:gd name="T18" fmla="*/ 25 w 25"/>
              <a:gd name="T19" fmla="*/ 35 h 35"/>
              <a:gd name="T20" fmla="*/ 22 w 25"/>
              <a:gd name="T21" fmla="*/ 35 h 35"/>
              <a:gd name="T22" fmla="*/ 22 w 25"/>
              <a:gd name="T23" fmla="*/ 16 h 35"/>
              <a:gd name="T24" fmla="*/ 18 w 25"/>
              <a:gd name="T25" fmla="*/ 7 h 35"/>
              <a:gd name="T26" fmla="*/ 12 w 25"/>
              <a:gd name="T27" fmla="*/ 4 h 35"/>
              <a:gd name="T28" fmla="*/ 8 w 25"/>
              <a:gd name="T29" fmla="*/ 6 h 35"/>
              <a:gd name="T30" fmla="*/ 2 w 25"/>
              <a:gd name="T31" fmla="*/ 9 h 35"/>
              <a:gd name="T32" fmla="*/ 2 w 25"/>
              <a:gd name="T33" fmla="*/ 13 h 35"/>
              <a:gd name="T34" fmla="*/ 2 w 25"/>
              <a:gd name="T35" fmla="*/ 20 h 35"/>
              <a:gd name="T36" fmla="*/ 2 w 25"/>
              <a:gd name="T37" fmla="*/ 35 h 35"/>
              <a:gd name="T38" fmla="*/ 0 w 25"/>
              <a:gd name="T39" fmla="*/ 35 h 35"/>
              <a:gd name="T40" fmla="*/ 0 w 25"/>
              <a:gd name="T41" fmla="*/ 0 h 35"/>
              <a:gd name="T42" fmla="*/ 0 w 25"/>
              <a:gd name="T43" fmla="*/ 0 h 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25" h="35">
                <a:moveTo>
                  <a:pt x="0" y="0"/>
                </a:moveTo>
                <a:lnTo>
                  <a:pt x="2" y="0"/>
                </a:lnTo>
                <a:lnTo>
                  <a:pt x="2" y="6"/>
                </a:lnTo>
                <a:lnTo>
                  <a:pt x="6" y="3"/>
                </a:lnTo>
                <a:lnTo>
                  <a:pt x="12" y="0"/>
                </a:lnTo>
                <a:lnTo>
                  <a:pt x="17" y="3"/>
                </a:lnTo>
                <a:lnTo>
                  <a:pt x="22" y="7"/>
                </a:lnTo>
                <a:lnTo>
                  <a:pt x="23" y="11"/>
                </a:lnTo>
                <a:lnTo>
                  <a:pt x="25" y="17"/>
                </a:lnTo>
                <a:lnTo>
                  <a:pt x="25" y="35"/>
                </a:lnTo>
                <a:lnTo>
                  <a:pt x="22" y="35"/>
                </a:lnTo>
                <a:lnTo>
                  <a:pt x="22" y="16"/>
                </a:lnTo>
                <a:lnTo>
                  <a:pt x="18" y="7"/>
                </a:lnTo>
                <a:lnTo>
                  <a:pt x="12" y="4"/>
                </a:lnTo>
                <a:lnTo>
                  <a:pt x="8" y="6"/>
                </a:lnTo>
                <a:lnTo>
                  <a:pt x="2" y="9"/>
                </a:lnTo>
                <a:lnTo>
                  <a:pt x="2" y="13"/>
                </a:lnTo>
                <a:lnTo>
                  <a:pt x="2" y="20"/>
                </a:lnTo>
                <a:lnTo>
                  <a:pt x="2" y="35"/>
                </a:lnTo>
                <a:lnTo>
                  <a:pt x="0" y="35"/>
                </a:lnTo>
                <a:lnTo>
                  <a:pt x="0" y="0"/>
                </a:lnTo>
                <a:lnTo>
                  <a:pt x="0" y="0"/>
                </a:lnTo>
              </a:path>
            </a:pathLst>
          </a:custGeom>
          <a:noFill/>
          <a:ln w="1588">
            <a:solidFill>
              <a:srgbClr val="82828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366" name="Freeform 318"/>
          <p:cNvSpPr>
            <a:spLocks/>
          </p:cNvSpPr>
          <p:nvPr/>
        </p:nvSpPr>
        <p:spPr bwMode="auto">
          <a:xfrm>
            <a:off x="6554788" y="3322638"/>
            <a:ext cx="12700" cy="12700"/>
          </a:xfrm>
          <a:custGeom>
            <a:avLst/>
            <a:gdLst>
              <a:gd name="T0" fmla="*/ 24 w 24"/>
              <a:gd name="T1" fmla="*/ 13 h 28"/>
              <a:gd name="T2" fmla="*/ 21 w 24"/>
              <a:gd name="T3" fmla="*/ 5 h 28"/>
              <a:gd name="T4" fmla="*/ 13 w 24"/>
              <a:gd name="T5" fmla="*/ 0 h 28"/>
              <a:gd name="T6" fmla="*/ 2 w 24"/>
              <a:gd name="T7" fmla="*/ 3 h 28"/>
              <a:gd name="T8" fmla="*/ 0 w 24"/>
              <a:gd name="T9" fmla="*/ 13 h 28"/>
              <a:gd name="T10" fmla="*/ 2 w 24"/>
              <a:gd name="T11" fmla="*/ 25 h 28"/>
              <a:gd name="T12" fmla="*/ 13 w 24"/>
              <a:gd name="T13" fmla="*/ 28 h 28"/>
              <a:gd name="T14" fmla="*/ 18 w 24"/>
              <a:gd name="T15" fmla="*/ 25 h 28"/>
              <a:gd name="T16" fmla="*/ 24 w 24"/>
              <a:gd name="T17" fmla="*/ 16 h 28"/>
              <a:gd name="T18" fmla="*/ 24 w 24"/>
              <a:gd name="T19" fmla="*/ 13 h 28"/>
              <a:gd name="T20" fmla="*/ 24 w 24"/>
              <a:gd name="T21" fmla="*/ 13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24" h="28">
                <a:moveTo>
                  <a:pt x="24" y="13"/>
                </a:moveTo>
                <a:lnTo>
                  <a:pt x="21" y="5"/>
                </a:lnTo>
                <a:lnTo>
                  <a:pt x="13" y="0"/>
                </a:lnTo>
                <a:lnTo>
                  <a:pt x="2" y="3"/>
                </a:lnTo>
                <a:lnTo>
                  <a:pt x="0" y="13"/>
                </a:lnTo>
                <a:lnTo>
                  <a:pt x="2" y="25"/>
                </a:lnTo>
                <a:lnTo>
                  <a:pt x="13" y="28"/>
                </a:lnTo>
                <a:lnTo>
                  <a:pt x="18" y="25"/>
                </a:lnTo>
                <a:lnTo>
                  <a:pt x="24" y="16"/>
                </a:lnTo>
                <a:lnTo>
                  <a:pt x="24" y="13"/>
                </a:lnTo>
                <a:lnTo>
                  <a:pt x="24" y="13"/>
                </a:lnTo>
              </a:path>
            </a:pathLst>
          </a:custGeom>
          <a:noFill/>
          <a:ln w="1588">
            <a:solidFill>
              <a:srgbClr val="82828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367" name="Freeform 319"/>
          <p:cNvSpPr>
            <a:spLocks/>
          </p:cNvSpPr>
          <p:nvPr/>
        </p:nvSpPr>
        <p:spPr bwMode="auto">
          <a:xfrm>
            <a:off x="6553200" y="3314700"/>
            <a:ext cx="14288" cy="22225"/>
          </a:xfrm>
          <a:custGeom>
            <a:avLst/>
            <a:gdLst>
              <a:gd name="T0" fmla="*/ 27 w 29"/>
              <a:gd name="T1" fmla="*/ 17 h 46"/>
              <a:gd name="T2" fmla="*/ 27 w 29"/>
              <a:gd name="T3" fmla="*/ 9 h 46"/>
              <a:gd name="T4" fmla="*/ 27 w 29"/>
              <a:gd name="T5" fmla="*/ 0 h 46"/>
              <a:gd name="T6" fmla="*/ 29 w 29"/>
              <a:gd name="T7" fmla="*/ 0 h 46"/>
              <a:gd name="T8" fmla="*/ 29 w 29"/>
              <a:gd name="T9" fmla="*/ 46 h 46"/>
              <a:gd name="T10" fmla="*/ 27 w 29"/>
              <a:gd name="T11" fmla="*/ 46 h 46"/>
              <a:gd name="T12" fmla="*/ 27 w 29"/>
              <a:gd name="T13" fmla="*/ 42 h 46"/>
              <a:gd name="T14" fmla="*/ 20 w 29"/>
              <a:gd name="T15" fmla="*/ 44 h 46"/>
              <a:gd name="T16" fmla="*/ 16 w 29"/>
              <a:gd name="T17" fmla="*/ 46 h 46"/>
              <a:gd name="T18" fmla="*/ 4 w 29"/>
              <a:gd name="T19" fmla="*/ 43 h 46"/>
              <a:gd name="T20" fmla="*/ 0 w 29"/>
              <a:gd name="T21" fmla="*/ 28 h 46"/>
              <a:gd name="T22" fmla="*/ 3 w 29"/>
              <a:gd name="T23" fmla="*/ 17 h 46"/>
              <a:gd name="T24" fmla="*/ 16 w 29"/>
              <a:gd name="T25" fmla="*/ 11 h 46"/>
              <a:gd name="T26" fmla="*/ 20 w 29"/>
              <a:gd name="T27" fmla="*/ 14 h 46"/>
              <a:gd name="T28" fmla="*/ 27 w 29"/>
              <a:gd name="T29" fmla="*/ 18 h 46"/>
              <a:gd name="T30" fmla="*/ 27 w 29"/>
              <a:gd name="T31" fmla="*/ 17 h 46"/>
              <a:gd name="T32" fmla="*/ 27 w 29"/>
              <a:gd name="T33" fmla="*/ 17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29" h="46">
                <a:moveTo>
                  <a:pt x="27" y="17"/>
                </a:moveTo>
                <a:lnTo>
                  <a:pt x="27" y="9"/>
                </a:lnTo>
                <a:lnTo>
                  <a:pt x="27" y="0"/>
                </a:lnTo>
                <a:lnTo>
                  <a:pt x="29" y="0"/>
                </a:lnTo>
                <a:lnTo>
                  <a:pt x="29" y="46"/>
                </a:lnTo>
                <a:lnTo>
                  <a:pt x="27" y="46"/>
                </a:lnTo>
                <a:lnTo>
                  <a:pt x="27" y="42"/>
                </a:lnTo>
                <a:lnTo>
                  <a:pt x="20" y="44"/>
                </a:lnTo>
                <a:lnTo>
                  <a:pt x="16" y="46"/>
                </a:lnTo>
                <a:lnTo>
                  <a:pt x="4" y="43"/>
                </a:lnTo>
                <a:lnTo>
                  <a:pt x="0" y="28"/>
                </a:lnTo>
                <a:lnTo>
                  <a:pt x="3" y="17"/>
                </a:lnTo>
                <a:lnTo>
                  <a:pt x="16" y="11"/>
                </a:lnTo>
                <a:lnTo>
                  <a:pt x="20" y="14"/>
                </a:lnTo>
                <a:lnTo>
                  <a:pt x="27" y="18"/>
                </a:lnTo>
                <a:lnTo>
                  <a:pt x="27" y="17"/>
                </a:lnTo>
                <a:lnTo>
                  <a:pt x="27" y="17"/>
                </a:lnTo>
              </a:path>
            </a:pathLst>
          </a:custGeom>
          <a:noFill/>
          <a:ln w="1588">
            <a:solidFill>
              <a:srgbClr val="0000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368" name="Freeform 320"/>
          <p:cNvSpPr>
            <a:spLocks/>
          </p:cNvSpPr>
          <p:nvPr/>
        </p:nvSpPr>
        <p:spPr bwMode="auto">
          <a:xfrm>
            <a:off x="5984875" y="4235450"/>
            <a:ext cx="3175" cy="15875"/>
          </a:xfrm>
          <a:custGeom>
            <a:avLst/>
            <a:gdLst>
              <a:gd name="T0" fmla="*/ 0 w 12"/>
              <a:gd name="T1" fmla="*/ 17 h 31"/>
              <a:gd name="T2" fmla="*/ 0 w 12"/>
              <a:gd name="T3" fmla="*/ 20 h 31"/>
              <a:gd name="T4" fmla="*/ 4 w 12"/>
              <a:gd name="T5" fmla="*/ 20 h 31"/>
              <a:gd name="T6" fmla="*/ 9 w 12"/>
              <a:gd name="T7" fmla="*/ 31 h 31"/>
              <a:gd name="T8" fmla="*/ 12 w 12"/>
              <a:gd name="T9" fmla="*/ 31 h 31"/>
              <a:gd name="T10" fmla="*/ 0 w 12"/>
              <a:gd name="T11" fmla="*/ 0 h 31"/>
              <a:gd name="T12" fmla="*/ 0 w 12"/>
              <a:gd name="T13" fmla="*/ 7 h 31"/>
              <a:gd name="T14" fmla="*/ 4 w 12"/>
              <a:gd name="T15" fmla="*/ 17 h 31"/>
              <a:gd name="T16" fmla="*/ 0 w 12"/>
              <a:gd name="T17" fmla="*/ 17 h 31"/>
              <a:gd name="T18" fmla="*/ 0 w 12"/>
              <a:gd name="T19" fmla="*/ 17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2" h="31">
                <a:moveTo>
                  <a:pt x="0" y="17"/>
                </a:moveTo>
                <a:lnTo>
                  <a:pt x="0" y="20"/>
                </a:lnTo>
                <a:lnTo>
                  <a:pt x="4" y="20"/>
                </a:lnTo>
                <a:lnTo>
                  <a:pt x="9" y="31"/>
                </a:lnTo>
                <a:lnTo>
                  <a:pt x="12" y="31"/>
                </a:lnTo>
                <a:lnTo>
                  <a:pt x="0" y="0"/>
                </a:lnTo>
                <a:lnTo>
                  <a:pt x="0" y="7"/>
                </a:lnTo>
                <a:lnTo>
                  <a:pt x="4" y="17"/>
                </a:lnTo>
                <a:lnTo>
                  <a:pt x="0" y="17"/>
                </a:lnTo>
                <a:lnTo>
                  <a:pt x="0" y="17"/>
                </a:lnTo>
                <a:close/>
              </a:path>
            </a:pathLst>
          </a:custGeom>
          <a:solidFill>
            <a:srgbClr val="FF99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369" name="Freeform 321"/>
          <p:cNvSpPr>
            <a:spLocks/>
          </p:cNvSpPr>
          <p:nvPr/>
        </p:nvSpPr>
        <p:spPr bwMode="auto">
          <a:xfrm>
            <a:off x="5978525" y="4235450"/>
            <a:ext cx="6350" cy="15875"/>
          </a:xfrm>
          <a:custGeom>
            <a:avLst/>
            <a:gdLst>
              <a:gd name="T0" fmla="*/ 14 w 14"/>
              <a:gd name="T1" fmla="*/ 9 h 33"/>
              <a:gd name="T2" fmla="*/ 14 w 14"/>
              <a:gd name="T3" fmla="*/ 2 h 33"/>
              <a:gd name="T4" fmla="*/ 14 w 14"/>
              <a:gd name="T5" fmla="*/ 0 h 33"/>
              <a:gd name="T6" fmla="*/ 12 w 14"/>
              <a:gd name="T7" fmla="*/ 0 h 33"/>
              <a:gd name="T8" fmla="*/ 0 w 14"/>
              <a:gd name="T9" fmla="*/ 33 h 33"/>
              <a:gd name="T10" fmla="*/ 4 w 14"/>
              <a:gd name="T11" fmla="*/ 33 h 33"/>
              <a:gd name="T12" fmla="*/ 7 w 14"/>
              <a:gd name="T13" fmla="*/ 22 h 33"/>
              <a:gd name="T14" fmla="*/ 14 w 14"/>
              <a:gd name="T15" fmla="*/ 22 h 33"/>
              <a:gd name="T16" fmla="*/ 14 w 14"/>
              <a:gd name="T17" fmla="*/ 19 h 33"/>
              <a:gd name="T18" fmla="*/ 8 w 14"/>
              <a:gd name="T19" fmla="*/ 19 h 33"/>
              <a:gd name="T20" fmla="*/ 12 w 14"/>
              <a:gd name="T21" fmla="*/ 3 h 33"/>
              <a:gd name="T22" fmla="*/ 14 w 14"/>
              <a:gd name="T23" fmla="*/ 9 h 33"/>
              <a:gd name="T24" fmla="*/ 14 w 14"/>
              <a:gd name="T25" fmla="*/ 9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4" h="33">
                <a:moveTo>
                  <a:pt x="14" y="9"/>
                </a:moveTo>
                <a:lnTo>
                  <a:pt x="14" y="2"/>
                </a:lnTo>
                <a:lnTo>
                  <a:pt x="14" y="0"/>
                </a:lnTo>
                <a:lnTo>
                  <a:pt x="12" y="0"/>
                </a:lnTo>
                <a:lnTo>
                  <a:pt x="0" y="33"/>
                </a:lnTo>
                <a:lnTo>
                  <a:pt x="4" y="33"/>
                </a:lnTo>
                <a:lnTo>
                  <a:pt x="7" y="22"/>
                </a:lnTo>
                <a:lnTo>
                  <a:pt x="14" y="22"/>
                </a:lnTo>
                <a:lnTo>
                  <a:pt x="14" y="19"/>
                </a:lnTo>
                <a:lnTo>
                  <a:pt x="8" y="19"/>
                </a:lnTo>
                <a:lnTo>
                  <a:pt x="12" y="3"/>
                </a:lnTo>
                <a:lnTo>
                  <a:pt x="14" y="9"/>
                </a:lnTo>
                <a:lnTo>
                  <a:pt x="14" y="9"/>
                </a:lnTo>
                <a:close/>
              </a:path>
            </a:pathLst>
          </a:custGeom>
          <a:solidFill>
            <a:srgbClr val="FF99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370" name="Freeform 322"/>
          <p:cNvSpPr>
            <a:spLocks/>
          </p:cNvSpPr>
          <p:nvPr/>
        </p:nvSpPr>
        <p:spPr bwMode="auto">
          <a:xfrm>
            <a:off x="5992813" y="4235450"/>
            <a:ext cx="4762" cy="15875"/>
          </a:xfrm>
          <a:custGeom>
            <a:avLst/>
            <a:gdLst>
              <a:gd name="T0" fmla="*/ 13 w 13"/>
              <a:gd name="T1" fmla="*/ 33 h 33"/>
              <a:gd name="T2" fmla="*/ 0 w 13"/>
              <a:gd name="T3" fmla="*/ 33 h 33"/>
              <a:gd name="T4" fmla="*/ 0 w 13"/>
              <a:gd name="T5" fmla="*/ 0 h 33"/>
              <a:gd name="T6" fmla="*/ 2 w 13"/>
              <a:gd name="T7" fmla="*/ 0 h 33"/>
              <a:gd name="T8" fmla="*/ 2 w 13"/>
              <a:gd name="T9" fmla="*/ 30 h 33"/>
              <a:gd name="T10" fmla="*/ 13 w 13"/>
              <a:gd name="T11" fmla="*/ 30 h 33"/>
              <a:gd name="T12" fmla="*/ 13 w 13"/>
              <a:gd name="T13" fmla="*/ 33 h 33"/>
              <a:gd name="T14" fmla="*/ 13 w 13"/>
              <a:gd name="T15" fmla="*/ 33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3" h="33">
                <a:moveTo>
                  <a:pt x="13" y="33"/>
                </a:moveTo>
                <a:lnTo>
                  <a:pt x="0" y="33"/>
                </a:lnTo>
                <a:lnTo>
                  <a:pt x="0" y="0"/>
                </a:lnTo>
                <a:lnTo>
                  <a:pt x="2" y="0"/>
                </a:lnTo>
                <a:lnTo>
                  <a:pt x="2" y="30"/>
                </a:lnTo>
                <a:lnTo>
                  <a:pt x="13" y="30"/>
                </a:lnTo>
                <a:lnTo>
                  <a:pt x="13" y="33"/>
                </a:lnTo>
                <a:lnTo>
                  <a:pt x="13" y="33"/>
                </a:lnTo>
                <a:close/>
              </a:path>
            </a:pathLst>
          </a:custGeom>
          <a:solidFill>
            <a:srgbClr val="FF99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371" name="Freeform 323"/>
          <p:cNvSpPr>
            <a:spLocks/>
          </p:cNvSpPr>
          <p:nvPr/>
        </p:nvSpPr>
        <p:spPr bwMode="auto">
          <a:xfrm>
            <a:off x="6862763" y="3330575"/>
            <a:ext cx="14287" cy="15875"/>
          </a:xfrm>
          <a:custGeom>
            <a:avLst/>
            <a:gdLst>
              <a:gd name="T0" fmla="*/ 0 w 31"/>
              <a:gd name="T1" fmla="*/ 34 h 34"/>
              <a:gd name="T2" fmla="*/ 0 w 31"/>
              <a:gd name="T3" fmla="*/ 0 h 34"/>
              <a:gd name="T4" fmla="*/ 6 w 31"/>
              <a:gd name="T5" fmla="*/ 0 h 34"/>
              <a:gd name="T6" fmla="*/ 15 w 31"/>
              <a:gd name="T7" fmla="*/ 29 h 34"/>
              <a:gd name="T8" fmla="*/ 24 w 31"/>
              <a:gd name="T9" fmla="*/ 0 h 34"/>
              <a:gd name="T10" fmla="*/ 31 w 31"/>
              <a:gd name="T11" fmla="*/ 0 h 34"/>
              <a:gd name="T12" fmla="*/ 31 w 31"/>
              <a:gd name="T13" fmla="*/ 34 h 34"/>
              <a:gd name="T14" fmla="*/ 28 w 31"/>
              <a:gd name="T15" fmla="*/ 34 h 34"/>
              <a:gd name="T16" fmla="*/ 28 w 31"/>
              <a:gd name="T17" fmla="*/ 4 h 34"/>
              <a:gd name="T18" fmla="*/ 16 w 31"/>
              <a:gd name="T19" fmla="*/ 34 h 34"/>
              <a:gd name="T20" fmla="*/ 14 w 31"/>
              <a:gd name="T21" fmla="*/ 34 h 34"/>
              <a:gd name="T22" fmla="*/ 4 w 31"/>
              <a:gd name="T23" fmla="*/ 4 h 34"/>
              <a:gd name="T24" fmla="*/ 4 w 31"/>
              <a:gd name="T25" fmla="*/ 34 h 34"/>
              <a:gd name="T26" fmla="*/ 0 w 31"/>
              <a:gd name="T27" fmla="*/ 34 h 34"/>
              <a:gd name="T28" fmla="*/ 0 w 31"/>
              <a:gd name="T29" fmla="*/ 34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31" h="34">
                <a:moveTo>
                  <a:pt x="0" y="34"/>
                </a:moveTo>
                <a:lnTo>
                  <a:pt x="0" y="0"/>
                </a:lnTo>
                <a:lnTo>
                  <a:pt x="6" y="0"/>
                </a:lnTo>
                <a:lnTo>
                  <a:pt x="15" y="29"/>
                </a:lnTo>
                <a:lnTo>
                  <a:pt x="24" y="0"/>
                </a:lnTo>
                <a:lnTo>
                  <a:pt x="31" y="0"/>
                </a:lnTo>
                <a:lnTo>
                  <a:pt x="31" y="34"/>
                </a:lnTo>
                <a:lnTo>
                  <a:pt x="28" y="34"/>
                </a:lnTo>
                <a:lnTo>
                  <a:pt x="28" y="4"/>
                </a:lnTo>
                <a:lnTo>
                  <a:pt x="16" y="34"/>
                </a:lnTo>
                <a:lnTo>
                  <a:pt x="14" y="34"/>
                </a:lnTo>
                <a:lnTo>
                  <a:pt x="4" y="4"/>
                </a:lnTo>
                <a:lnTo>
                  <a:pt x="4" y="34"/>
                </a:lnTo>
                <a:lnTo>
                  <a:pt x="0" y="34"/>
                </a:lnTo>
                <a:lnTo>
                  <a:pt x="0" y="34"/>
                </a:lnTo>
              </a:path>
            </a:pathLst>
          </a:custGeom>
          <a:noFill/>
          <a:ln w="1588">
            <a:solidFill>
              <a:srgbClr val="82828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372" name="Freeform 324"/>
          <p:cNvSpPr>
            <a:spLocks/>
          </p:cNvSpPr>
          <p:nvPr/>
        </p:nvSpPr>
        <p:spPr bwMode="auto">
          <a:xfrm>
            <a:off x="6877050" y="3330575"/>
            <a:ext cx="11113" cy="15875"/>
          </a:xfrm>
          <a:custGeom>
            <a:avLst/>
            <a:gdLst>
              <a:gd name="T0" fmla="*/ 3 w 25"/>
              <a:gd name="T1" fmla="*/ 34 h 34"/>
              <a:gd name="T2" fmla="*/ 0 w 25"/>
              <a:gd name="T3" fmla="*/ 34 h 34"/>
              <a:gd name="T4" fmla="*/ 10 w 25"/>
              <a:gd name="T5" fmla="*/ 0 h 34"/>
              <a:gd name="T6" fmla="*/ 13 w 25"/>
              <a:gd name="T7" fmla="*/ 0 h 34"/>
              <a:gd name="T8" fmla="*/ 25 w 25"/>
              <a:gd name="T9" fmla="*/ 34 h 34"/>
              <a:gd name="T10" fmla="*/ 22 w 25"/>
              <a:gd name="T11" fmla="*/ 34 h 34"/>
              <a:gd name="T12" fmla="*/ 17 w 25"/>
              <a:gd name="T13" fmla="*/ 22 h 34"/>
              <a:gd name="T14" fmla="*/ 7 w 25"/>
              <a:gd name="T15" fmla="*/ 22 h 34"/>
              <a:gd name="T16" fmla="*/ 3 w 25"/>
              <a:gd name="T17" fmla="*/ 34 h 34"/>
              <a:gd name="T18" fmla="*/ 3 w 25"/>
              <a:gd name="T19" fmla="*/ 34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5" h="34">
                <a:moveTo>
                  <a:pt x="3" y="34"/>
                </a:moveTo>
                <a:lnTo>
                  <a:pt x="0" y="34"/>
                </a:lnTo>
                <a:lnTo>
                  <a:pt x="10" y="0"/>
                </a:lnTo>
                <a:lnTo>
                  <a:pt x="13" y="0"/>
                </a:lnTo>
                <a:lnTo>
                  <a:pt x="25" y="34"/>
                </a:lnTo>
                <a:lnTo>
                  <a:pt x="22" y="34"/>
                </a:lnTo>
                <a:lnTo>
                  <a:pt x="17" y="22"/>
                </a:lnTo>
                <a:lnTo>
                  <a:pt x="7" y="22"/>
                </a:lnTo>
                <a:lnTo>
                  <a:pt x="3" y="34"/>
                </a:lnTo>
                <a:lnTo>
                  <a:pt x="3" y="34"/>
                </a:lnTo>
              </a:path>
            </a:pathLst>
          </a:custGeom>
          <a:noFill/>
          <a:ln w="1588">
            <a:solidFill>
              <a:srgbClr val="82828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373" name="Freeform 325"/>
          <p:cNvSpPr>
            <a:spLocks/>
          </p:cNvSpPr>
          <p:nvPr/>
        </p:nvSpPr>
        <p:spPr bwMode="auto">
          <a:xfrm>
            <a:off x="6880225" y="3332163"/>
            <a:ext cx="4763" cy="7937"/>
          </a:xfrm>
          <a:custGeom>
            <a:avLst/>
            <a:gdLst>
              <a:gd name="T0" fmla="*/ 9 w 9"/>
              <a:gd name="T1" fmla="*/ 16 h 16"/>
              <a:gd name="T2" fmla="*/ 2 w 9"/>
              <a:gd name="T3" fmla="*/ 0 h 16"/>
              <a:gd name="T4" fmla="*/ 0 w 9"/>
              <a:gd name="T5" fmla="*/ 16 h 16"/>
              <a:gd name="T6" fmla="*/ 9 w 9"/>
              <a:gd name="T7" fmla="*/ 16 h 16"/>
              <a:gd name="T8" fmla="*/ 9 w 9"/>
              <a:gd name="T9" fmla="*/ 16 h 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" h="16">
                <a:moveTo>
                  <a:pt x="9" y="16"/>
                </a:moveTo>
                <a:lnTo>
                  <a:pt x="2" y="0"/>
                </a:lnTo>
                <a:lnTo>
                  <a:pt x="0" y="16"/>
                </a:lnTo>
                <a:lnTo>
                  <a:pt x="9" y="16"/>
                </a:lnTo>
                <a:lnTo>
                  <a:pt x="9" y="16"/>
                </a:lnTo>
              </a:path>
            </a:pathLst>
          </a:custGeom>
          <a:noFill/>
          <a:ln w="1588">
            <a:solidFill>
              <a:srgbClr val="82828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374" name="Freeform 326"/>
          <p:cNvSpPr>
            <a:spLocks/>
          </p:cNvSpPr>
          <p:nvPr/>
        </p:nvSpPr>
        <p:spPr bwMode="auto">
          <a:xfrm>
            <a:off x="6888163" y="3330575"/>
            <a:ext cx="7937" cy="15875"/>
          </a:xfrm>
          <a:custGeom>
            <a:avLst/>
            <a:gdLst>
              <a:gd name="T0" fmla="*/ 9 w 15"/>
              <a:gd name="T1" fmla="*/ 34 h 34"/>
              <a:gd name="T2" fmla="*/ 7 w 15"/>
              <a:gd name="T3" fmla="*/ 34 h 34"/>
              <a:gd name="T4" fmla="*/ 7 w 15"/>
              <a:gd name="T5" fmla="*/ 3 h 34"/>
              <a:gd name="T6" fmla="*/ 0 w 15"/>
              <a:gd name="T7" fmla="*/ 3 h 34"/>
              <a:gd name="T8" fmla="*/ 0 w 15"/>
              <a:gd name="T9" fmla="*/ 0 h 34"/>
              <a:gd name="T10" fmla="*/ 15 w 15"/>
              <a:gd name="T11" fmla="*/ 0 h 34"/>
              <a:gd name="T12" fmla="*/ 15 w 15"/>
              <a:gd name="T13" fmla="*/ 3 h 34"/>
              <a:gd name="T14" fmla="*/ 9 w 15"/>
              <a:gd name="T15" fmla="*/ 3 h 34"/>
              <a:gd name="T16" fmla="*/ 9 w 15"/>
              <a:gd name="T17" fmla="*/ 34 h 34"/>
              <a:gd name="T18" fmla="*/ 9 w 15"/>
              <a:gd name="T19" fmla="*/ 34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5" h="34">
                <a:moveTo>
                  <a:pt x="9" y="34"/>
                </a:moveTo>
                <a:lnTo>
                  <a:pt x="7" y="34"/>
                </a:lnTo>
                <a:lnTo>
                  <a:pt x="7" y="3"/>
                </a:lnTo>
                <a:lnTo>
                  <a:pt x="0" y="3"/>
                </a:lnTo>
                <a:lnTo>
                  <a:pt x="0" y="0"/>
                </a:lnTo>
                <a:lnTo>
                  <a:pt x="15" y="0"/>
                </a:lnTo>
                <a:lnTo>
                  <a:pt x="15" y="3"/>
                </a:lnTo>
                <a:lnTo>
                  <a:pt x="9" y="3"/>
                </a:lnTo>
                <a:lnTo>
                  <a:pt x="9" y="34"/>
                </a:lnTo>
                <a:lnTo>
                  <a:pt x="9" y="34"/>
                </a:lnTo>
              </a:path>
            </a:pathLst>
          </a:custGeom>
          <a:noFill/>
          <a:ln w="1588">
            <a:solidFill>
              <a:srgbClr val="82828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376" name="Freeform 328"/>
          <p:cNvSpPr>
            <a:spLocks/>
          </p:cNvSpPr>
          <p:nvPr/>
        </p:nvSpPr>
        <p:spPr bwMode="auto">
          <a:xfrm>
            <a:off x="6065838" y="4881563"/>
            <a:ext cx="58737" cy="138112"/>
          </a:xfrm>
          <a:custGeom>
            <a:avLst/>
            <a:gdLst>
              <a:gd name="T0" fmla="*/ 87 w 127"/>
              <a:gd name="T1" fmla="*/ 0 h 285"/>
              <a:gd name="T2" fmla="*/ 96 w 127"/>
              <a:gd name="T3" fmla="*/ 16 h 285"/>
              <a:gd name="T4" fmla="*/ 112 w 127"/>
              <a:gd name="T5" fmla="*/ 33 h 285"/>
              <a:gd name="T6" fmla="*/ 124 w 127"/>
              <a:gd name="T7" fmla="*/ 64 h 285"/>
              <a:gd name="T8" fmla="*/ 127 w 127"/>
              <a:gd name="T9" fmla="*/ 78 h 285"/>
              <a:gd name="T10" fmla="*/ 127 w 127"/>
              <a:gd name="T11" fmla="*/ 108 h 285"/>
              <a:gd name="T12" fmla="*/ 120 w 127"/>
              <a:gd name="T13" fmla="*/ 129 h 285"/>
              <a:gd name="T14" fmla="*/ 112 w 127"/>
              <a:gd name="T15" fmla="*/ 142 h 285"/>
              <a:gd name="T16" fmla="*/ 108 w 127"/>
              <a:gd name="T17" fmla="*/ 152 h 285"/>
              <a:gd name="T18" fmla="*/ 108 w 127"/>
              <a:gd name="T19" fmla="*/ 164 h 285"/>
              <a:gd name="T20" fmla="*/ 108 w 127"/>
              <a:gd name="T21" fmla="*/ 192 h 285"/>
              <a:gd name="T22" fmla="*/ 108 w 127"/>
              <a:gd name="T23" fmla="*/ 210 h 285"/>
              <a:gd name="T24" fmla="*/ 100 w 127"/>
              <a:gd name="T25" fmla="*/ 229 h 285"/>
              <a:gd name="T26" fmla="*/ 96 w 127"/>
              <a:gd name="T27" fmla="*/ 239 h 285"/>
              <a:gd name="T28" fmla="*/ 88 w 127"/>
              <a:gd name="T29" fmla="*/ 254 h 285"/>
              <a:gd name="T30" fmla="*/ 79 w 127"/>
              <a:gd name="T31" fmla="*/ 261 h 285"/>
              <a:gd name="T32" fmla="*/ 63 w 127"/>
              <a:gd name="T33" fmla="*/ 282 h 285"/>
              <a:gd name="T34" fmla="*/ 48 w 127"/>
              <a:gd name="T35" fmla="*/ 285 h 285"/>
              <a:gd name="T36" fmla="*/ 39 w 127"/>
              <a:gd name="T37" fmla="*/ 285 h 285"/>
              <a:gd name="T38" fmla="*/ 39 w 127"/>
              <a:gd name="T39" fmla="*/ 282 h 285"/>
              <a:gd name="T40" fmla="*/ 36 w 127"/>
              <a:gd name="T41" fmla="*/ 274 h 285"/>
              <a:gd name="T42" fmla="*/ 36 w 127"/>
              <a:gd name="T43" fmla="*/ 261 h 285"/>
              <a:gd name="T44" fmla="*/ 31 w 127"/>
              <a:gd name="T45" fmla="*/ 254 h 285"/>
              <a:gd name="T46" fmla="*/ 31 w 127"/>
              <a:gd name="T47" fmla="*/ 236 h 285"/>
              <a:gd name="T48" fmla="*/ 31 w 127"/>
              <a:gd name="T49" fmla="*/ 220 h 285"/>
              <a:gd name="T50" fmla="*/ 31 w 127"/>
              <a:gd name="T51" fmla="*/ 199 h 285"/>
              <a:gd name="T52" fmla="*/ 23 w 127"/>
              <a:gd name="T53" fmla="*/ 186 h 285"/>
              <a:gd name="T54" fmla="*/ 20 w 127"/>
              <a:gd name="T55" fmla="*/ 182 h 285"/>
              <a:gd name="T56" fmla="*/ 0 w 127"/>
              <a:gd name="T57" fmla="*/ 167 h 285"/>
              <a:gd name="T58" fmla="*/ 4 w 127"/>
              <a:gd name="T59" fmla="*/ 152 h 285"/>
              <a:gd name="T60" fmla="*/ 8 w 127"/>
              <a:gd name="T61" fmla="*/ 142 h 285"/>
              <a:gd name="T62" fmla="*/ 16 w 127"/>
              <a:gd name="T63" fmla="*/ 138 h 285"/>
              <a:gd name="T64" fmla="*/ 31 w 127"/>
              <a:gd name="T65" fmla="*/ 142 h 285"/>
              <a:gd name="T66" fmla="*/ 36 w 127"/>
              <a:gd name="T67" fmla="*/ 130 h 285"/>
              <a:gd name="T68" fmla="*/ 44 w 127"/>
              <a:gd name="T69" fmla="*/ 111 h 285"/>
              <a:gd name="T70" fmla="*/ 44 w 127"/>
              <a:gd name="T71" fmla="*/ 100 h 285"/>
              <a:gd name="T72" fmla="*/ 31 w 127"/>
              <a:gd name="T73" fmla="*/ 91 h 285"/>
              <a:gd name="T74" fmla="*/ 16 w 127"/>
              <a:gd name="T75" fmla="*/ 76 h 285"/>
              <a:gd name="T76" fmla="*/ 4 w 127"/>
              <a:gd name="T77" fmla="*/ 54 h 285"/>
              <a:gd name="T78" fmla="*/ 14 w 127"/>
              <a:gd name="T79" fmla="*/ 44 h 285"/>
              <a:gd name="T80" fmla="*/ 23 w 127"/>
              <a:gd name="T81" fmla="*/ 44 h 285"/>
              <a:gd name="T82" fmla="*/ 31 w 127"/>
              <a:gd name="T83" fmla="*/ 44 h 285"/>
              <a:gd name="T84" fmla="*/ 39 w 127"/>
              <a:gd name="T85" fmla="*/ 44 h 285"/>
              <a:gd name="T86" fmla="*/ 54 w 127"/>
              <a:gd name="T87" fmla="*/ 44 h 285"/>
              <a:gd name="T88" fmla="*/ 63 w 127"/>
              <a:gd name="T89" fmla="*/ 44 h 285"/>
              <a:gd name="T90" fmla="*/ 64 w 127"/>
              <a:gd name="T91" fmla="*/ 29 h 285"/>
              <a:gd name="T92" fmla="*/ 64 w 127"/>
              <a:gd name="T93" fmla="*/ 26 h 285"/>
              <a:gd name="T94" fmla="*/ 87 w 127"/>
              <a:gd name="T95" fmla="*/ 0 h 285"/>
              <a:gd name="T96" fmla="*/ 87 w 127"/>
              <a:gd name="T97" fmla="*/ 0 h 2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27" h="285">
                <a:moveTo>
                  <a:pt x="87" y="0"/>
                </a:moveTo>
                <a:lnTo>
                  <a:pt x="96" y="16"/>
                </a:lnTo>
                <a:lnTo>
                  <a:pt x="112" y="33"/>
                </a:lnTo>
                <a:lnTo>
                  <a:pt x="124" y="64"/>
                </a:lnTo>
                <a:lnTo>
                  <a:pt x="127" y="78"/>
                </a:lnTo>
                <a:lnTo>
                  <a:pt x="127" y="108"/>
                </a:lnTo>
                <a:lnTo>
                  <a:pt x="120" y="129"/>
                </a:lnTo>
                <a:lnTo>
                  <a:pt x="112" y="142"/>
                </a:lnTo>
                <a:lnTo>
                  <a:pt x="108" y="152"/>
                </a:lnTo>
                <a:lnTo>
                  <a:pt x="108" y="164"/>
                </a:lnTo>
                <a:lnTo>
                  <a:pt x="108" y="192"/>
                </a:lnTo>
                <a:lnTo>
                  <a:pt x="108" y="210"/>
                </a:lnTo>
                <a:lnTo>
                  <a:pt x="100" y="229"/>
                </a:lnTo>
                <a:lnTo>
                  <a:pt x="96" y="239"/>
                </a:lnTo>
                <a:lnTo>
                  <a:pt x="88" y="254"/>
                </a:lnTo>
                <a:lnTo>
                  <a:pt x="79" y="261"/>
                </a:lnTo>
                <a:lnTo>
                  <a:pt x="63" y="282"/>
                </a:lnTo>
                <a:lnTo>
                  <a:pt x="48" y="285"/>
                </a:lnTo>
                <a:lnTo>
                  <a:pt x="39" y="285"/>
                </a:lnTo>
                <a:lnTo>
                  <a:pt x="39" y="282"/>
                </a:lnTo>
                <a:lnTo>
                  <a:pt x="36" y="274"/>
                </a:lnTo>
                <a:lnTo>
                  <a:pt x="36" y="261"/>
                </a:lnTo>
                <a:lnTo>
                  <a:pt x="31" y="254"/>
                </a:lnTo>
                <a:lnTo>
                  <a:pt x="31" y="236"/>
                </a:lnTo>
                <a:lnTo>
                  <a:pt x="31" y="220"/>
                </a:lnTo>
                <a:lnTo>
                  <a:pt x="31" y="199"/>
                </a:lnTo>
                <a:lnTo>
                  <a:pt x="23" y="186"/>
                </a:lnTo>
                <a:lnTo>
                  <a:pt x="20" y="182"/>
                </a:lnTo>
                <a:lnTo>
                  <a:pt x="0" y="167"/>
                </a:lnTo>
                <a:lnTo>
                  <a:pt x="4" y="152"/>
                </a:lnTo>
                <a:lnTo>
                  <a:pt x="8" y="142"/>
                </a:lnTo>
                <a:lnTo>
                  <a:pt x="16" y="138"/>
                </a:lnTo>
                <a:lnTo>
                  <a:pt x="31" y="142"/>
                </a:lnTo>
                <a:lnTo>
                  <a:pt x="36" y="130"/>
                </a:lnTo>
                <a:lnTo>
                  <a:pt x="44" y="111"/>
                </a:lnTo>
                <a:lnTo>
                  <a:pt x="44" y="100"/>
                </a:lnTo>
                <a:lnTo>
                  <a:pt x="31" y="91"/>
                </a:lnTo>
                <a:lnTo>
                  <a:pt x="16" y="76"/>
                </a:lnTo>
                <a:lnTo>
                  <a:pt x="4" y="54"/>
                </a:lnTo>
                <a:lnTo>
                  <a:pt x="14" y="44"/>
                </a:lnTo>
                <a:lnTo>
                  <a:pt x="23" y="44"/>
                </a:lnTo>
                <a:lnTo>
                  <a:pt x="31" y="44"/>
                </a:lnTo>
                <a:lnTo>
                  <a:pt x="39" y="44"/>
                </a:lnTo>
                <a:lnTo>
                  <a:pt x="54" y="44"/>
                </a:lnTo>
                <a:lnTo>
                  <a:pt x="63" y="44"/>
                </a:lnTo>
                <a:lnTo>
                  <a:pt x="64" y="29"/>
                </a:lnTo>
                <a:lnTo>
                  <a:pt x="64" y="26"/>
                </a:lnTo>
                <a:lnTo>
                  <a:pt x="87" y="0"/>
                </a:lnTo>
                <a:lnTo>
                  <a:pt x="87" y="0"/>
                </a:lnTo>
                <a:close/>
              </a:path>
            </a:pathLst>
          </a:custGeom>
          <a:solidFill>
            <a:srgbClr val="FF99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377" name="Freeform 329"/>
          <p:cNvSpPr>
            <a:spLocks/>
          </p:cNvSpPr>
          <p:nvPr/>
        </p:nvSpPr>
        <p:spPr bwMode="auto">
          <a:xfrm>
            <a:off x="6065838" y="4881563"/>
            <a:ext cx="58737" cy="138112"/>
          </a:xfrm>
          <a:custGeom>
            <a:avLst/>
            <a:gdLst>
              <a:gd name="T0" fmla="*/ 87 w 127"/>
              <a:gd name="T1" fmla="*/ 0 h 285"/>
              <a:gd name="T2" fmla="*/ 96 w 127"/>
              <a:gd name="T3" fmla="*/ 16 h 285"/>
              <a:gd name="T4" fmla="*/ 112 w 127"/>
              <a:gd name="T5" fmla="*/ 33 h 285"/>
              <a:gd name="T6" fmla="*/ 124 w 127"/>
              <a:gd name="T7" fmla="*/ 64 h 285"/>
              <a:gd name="T8" fmla="*/ 127 w 127"/>
              <a:gd name="T9" fmla="*/ 78 h 285"/>
              <a:gd name="T10" fmla="*/ 127 w 127"/>
              <a:gd name="T11" fmla="*/ 108 h 285"/>
              <a:gd name="T12" fmla="*/ 120 w 127"/>
              <a:gd name="T13" fmla="*/ 129 h 285"/>
              <a:gd name="T14" fmla="*/ 112 w 127"/>
              <a:gd name="T15" fmla="*/ 142 h 285"/>
              <a:gd name="T16" fmla="*/ 108 w 127"/>
              <a:gd name="T17" fmla="*/ 152 h 285"/>
              <a:gd name="T18" fmla="*/ 108 w 127"/>
              <a:gd name="T19" fmla="*/ 164 h 285"/>
              <a:gd name="T20" fmla="*/ 108 w 127"/>
              <a:gd name="T21" fmla="*/ 192 h 285"/>
              <a:gd name="T22" fmla="*/ 108 w 127"/>
              <a:gd name="T23" fmla="*/ 210 h 285"/>
              <a:gd name="T24" fmla="*/ 100 w 127"/>
              <a:gd name="T25" fmla="*/ 229 h 285"/>
              <a:gd name="T26" fmla="*/ 96 w 127"/>
              <a:gd name="T27" fmla="*/ 239 h 285"/>
              <a:gd name="T28" fmla="*/ 88 w 127"/>
              <a:gd name="T29" fmla="*/ 254 h 285"/>
              <a:gd name="T30" fmla="*/ 79 w 127"/>
              <a:gd name="T31" fmla="*/ 261 h 285"/>
              <a:gd name="T32" fmla="*/ 63 w 127"/>
              <a:gd name="T33" fmla="*/ 282 h 285"/>
              <a:gd name="T34" fmla="*/ 48 w 127"/>
              <a:gd name="T35" fmla="*/ 285 h 285"/>
              <a:gd name="T36" fmla="*/ 39 w 127"/>
              <a:gd name="T37" fmla="*/ 285 h 285"/>
              <a:gd name="T38" fmla="*/ 39 w 127"/>
              <a:gd name="T39" fmla="*/ 282 h 285"/>
              <a:gd name="T40" fmla="*/ 36 w 127"/>
              <a:gd name="T41" fmla="*/ 274 h 285"/>
              <a:gd name="T42" fmla="*/ 36 w 127"/>
              <a:gd name="T43" fmla="*/ 261 h 285"/>
              <a:gd name="T44" fmla="*/ 31 w 127"/>
              <a:gd name="T45" fmla="*/ 254 h 285"/>
              <a:gd name="T46" fmla="*/ 31 w 127"/>
              <a:gd name="T47" fmla="*/ 236 h 285"/>
              <a:gd name="T48" fmla="*/ 31 w 127"/>
              <a:gd name="T49" fmla="*/ 220 h 285"/>
              <a:gd name="T50" fmla="*/ 31 w 127"/>
              <a:gd name="T51" fmla="*/ 199 h 285"/>
              <a:gd name="T52" fmla="*/ 23 w 127"/>
              <a:gd name="T53" fmla="*/ 186 h 285"/>
              <a:gd name="T54" fmla="*/ 20 w 127"/>
              <a:gd name="T55" fmla="*/ 182 h 285"/>
              <a:gd name="T56" fmla="*/ 0 w 127"/>
              <a:gd name="T57" fmla="*/ 167 h 285"/>
              <a:gd name="T58" fmla="*/ 4 w 127"/>
              <a:gd name="T59" fmla="*/ 152 h 285"/>
              <a:gd name="T60" fmla="*/ 8 w 127"/>
              <a:gd name="T61" fmla="*/ 142 h 285"/>
              <a:gd name="T62" fmla="*/ 16 w 127"/>
              <a:gd name="T63" fmla="*/ 138 h 285"/>
              <a:gd name="T64" fmla="*/ 31 w 127"/>
              <a:gd name="T65" fmla="*/ 142 h 285"/>
              <a:gd name="T66" fmla="*/ 36 w 127"/>
              <a:gd name="T67" fmla="*/ 130 h 285"/>
              <a:gd name="T68" fmla="*/ 44 w 127"/>
              <a:gd name="T69" fmla="*/ 111 h 285"/>
              <a:gd name="T70" fmla="*/ 44 w 127"/>
              <a:gd name="T71" fmla="*/ 100 h 285"/>
              <a:gd name="T72" fmla="*/ 31 w 127"/>
              <a:gd name="T73" fmla="*/ 91 h 285"/>
              <a:gd name="T74" fmla="*/ 16 w 127"/>
              <a:gd name="T75" fmla="*/ 76 h 285"/>
              <a:gd name="T76" fmla="*/ 4 w 127"/>
              <a:gd name="T77" fmla="*/ 54 h 285"/>
              <a:gd name="T78" fmla="*/ 14 w 127"/>
              <a:gd name="T79" fmla="*/ 44 h 285"/>
              <a:gd name="T80" fmla="*/ 23 w 127"/>
              <a:gd name="T81" fmla="*/ 44 h 285"/>
              <a:gd name="T82" fmla="*/ 31 w 127"/>
              <a:gd name="T83" fmla="*/ 44 h 285"/>
              <a:gd name="T84" fmla="*/ 39 w 127"/>
              <a:gd name="T85" fmla="*/ 44 h 285"/>
              <a:gd name="T86" fmla="*/ 54 w 127"/>
              <a:gd name="T87" fmla="*/ 44 h 285"/>
              <a:gd name="T88" fmla="*/ 63 w 127"/>
              <a:gd name="T89" fmla="*/ 44 h 285"/>
              <a:gd name="T90" fmla="*/ 64 w 127"/>
              <a:gd name="T91" fmla="*/ 29 h 285"/>
              <a:gd name="T92" fmla="*/ 64 w 127"/>
              <a:gd name="T93" fmla="*/ 26 h 285"/>
              <a:gd name="T94" fmla="*/ 87 w 127"/>
              <a:gd name="T95" fmla="*/ 0 h 285"/>
              <a:gd name="T96" fmla="*/ 87 w 127"/>
              <a:gd name="T97" fmla="*/ 0 h 2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27" h="285">
                <a:moveTo>
                  <a:pt x="87" y="0"/>
                </a:moveTo>
                <a:lnTo>
                  <a:pt x="96" y="16"/>
                </a:lnTo>
                <a:lnTo>
                  <a:pt x="112" y="33"/>
                </a:lnTo>
                <a:lnTo>
                  <a:pt x="124" y="64"/>
                </a:lnTo>
                <a:lnTo>
                  <a:pt x="127" y="78"/>
                </a:lnTo>
                <a:lnTo>
                  <a:pt x="127" y="108"/>
                </a:lnTo>
                <a:lnTo>
                  <a:pt x="120" y="129"/>
                </a:lnTo>
                <a:lnTo>
                  <a:pt x="112" y="142"/>
                </a:lnTo>
                <a:lnTo>
                  <a:pt x="108" y="152"/>
                </a:lnTo>
                <a:lnTo>
                  <a:pt x="108" y="164"/>
                </a:lnTo>
                <a:lnTo>
                  <a:pt x="108" y="192"/>
                </a:lnTo>
                <a:lnTo>
                  <a:pt x="108" y="210"/>
                </a:lnTo>
                <a:lnTo>
                  <a:pt x="100" y="229"/>
                </a:lnTo>
                <a:lnTo>
                  <a:pt x="96" y="239"/>
                </a:lnTo>
                <a:lnTo>
                  <a:pt x="88" y="254"/>
                </a:lnTo>
                <a:lnTo>
                  <a:pt x="79" y="261"/>
                </a:lnTo>
                <a:lnTo>
                  <a:pt x="63" y="282"/>
                </a:lnTo>
                <a:lnTo>
                  <a:pt x="48" y="285"/>
                </a:lnTo>
                <a:lnTo>
                  <a:pt x="39" y="285"/>
                </a:lnTo>
                <a:lnTo>
                  <a:pt x="39" y="282"/>
                </a:lnTo>
                <a:lnTo>
                  <a:pt x="36" y="274"/>
                </a:lnTo>
                <a:lnTo>
                  <a:pt x="36" y="261"/>
                </a:lnTo>
                <a:lnTo>
                  <a:pt x="31" y="254"/>
                </a:lnTo>
                <a:lnTo>
                  <a:pt x="31" y="236"/>
                </a:lnTo>
                <a:lnTo>
                  <a:pt x="31" y="220"/>
                </a:lnTo>
                <a:lnTo>
                  <a:pt x="31" y="199"/>
                </a:lnTo>
                <a:lnTo>
                  <a:pt x="23" y="186"/>
                </a:lnTo>
                <a:lnTo>
                  <a:pt x="20" y="182"/>
                </a:lnTo>
                <a:lnTo>
                  <a:pt x="0" y="167"/>
                </a:lnTo>
                <a:lnTo>
                  <a:pt x="4" y="152"/>
                </a:lnTo>
                <a:lnTo>
                  <a:pt x="8" y="142"/>
                </a:lnTo>
                <a:lnTo>
                  <a:pt x="16" y="138"/>
                </a:lnTo>
                <a:lnTo>
                  <a:pt x="31" y="142"/>
                </a:lnTo>
                <a:lnTo>
                  <a:pt x="36" y="130"/>
                </a:lnTo>
                <a:lnTo>
                  <a:pt x="44" y="111"/>
                </a:lnTo>
                <a:lnTo>
                  <a:pt x="44" y="100"/>
                </a:lnTo>
                <a:lnTo>
                  <a:pt x="31" y="91"/>
                </a:lnTo>
                <a:lnTo>
                  <a:pt x="16" y="76"/>
                </a:lnTo>
                <a:lnTo>
                  <a:pt x="4" y="54"/>
                </a:lnTo>
                <a:lnTo>
                  <a:pt x="14" y="44"/>
                </a:lnTo>
                <a:lnTo>
                  <a:pt x="23" y="44"/>
                </a:lnTo>
                <a:lnTo>
                  <a:pt x="31" y="44"/>
                </a:lnTo>
                <a:lnTo>
                  <a:pt x="39" y="44"/>
                </a:lnTo>
                <a:lnTo>
                  <a:pt x="54" y="44"/>
                </a:lnTo>
                <a:lnTo>
                  <a:pt x="63" y="44"/>
                </a:lnTo>
                <a:lnTo>
                  <a:pt x="64" y="29"/>
                </a:lnTo>
                <a:lnTo>
                  <a:pt x="64" y="26"/>
                </a:lnTo>
                <a:lnTo>
                  <a:pt x="87" y="0"/>
                </a:lnTo>
                <a:lnTo>
                  <a:pt x="87" y="0"/>
                </a:lnTo>
              </a:path>
            </a:pathLst>
          </a:custGeom>
          <a:solidFill>
            <a:srgbClr val="FF99FF"/>
          </a:solidFill>
          <a:ln w="23813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PH" dirty="0"/>
          </a:p>
        </p:txBody>
      </p:sp>
      <p:sp>
        <p:nvSpPr>
          <p:cNvPr id="2378" name="Freeform 330"/>
          <p:cNvSpPr>
            <a:spLocks/>
          </p:cNvSpPr>
          <p:nvPr/>
        </p:nvSpPr>
        <p:spPr bwMode="auto">
          <a:xfrm>
            <a:off x="5011738" y="3030538"/>
            <a:ext cx="204787" cy="157162"/>
          </a:xfrm>
          <a:custGeom>
            <a:avLst/>
            <a:gdLst>
              <a:gd name="T0" fmla="*/ 63 w 438"/>
              <a:gd name="T1" fmla="*/ 0 h 329"/>
              <a:gd name="T2" fmla="*/ 31 w 438"/>
              <a:gd name="T3" fmla="*/ 54 h 329"/>
              <a:gd name="T4" fmla="*/ 3 w 438"/>
              <a:gd name="T5" fmla="*/ 98 h 329"/>
              <a:gd name="T6" fmla="*/ 0 w 438"/>
              <a:gd name="T7" fmla="*/ 133 h 329"/>
              <a:gd name="T8" fmla="*/ 27 w 438"/>
              <a:gd name="T9" fmla="*/ 148 h 329"/>
              <a:gd name="T10" fmla="*/ 76 w 438"/>
              <a:gd name="T11" fmla="*/ 148 h 329"/>
              <a:gd name="T12" fmla="*/ 126 w 438"/>
              <a:gd name="T13" fmla="*/ 193 h 329"/>
              <a:gd name="T14" fmla="*/ 225 w 438"/>
              <a:gd name="T15" fmla="*/ 226 h 329"/>
              <a:gd name="T16" fmla="*/ 287 w 438"/>
              <a:gd name="T17" fmla="*/ 280 h 329"/>
              <a:gd name="T18" fmla="*/ 344 w 438"/>
              <a:gd name="T19" fmla="*/ 311 h 329"/>
              <a:gd name="T20" fmla="*/ 371 w 438"/>
              <a:gd name="T21" fmla="*/ 329 h 329"/>
              <a:gd name="T22" fmla="*/ 438 w 438"/>
              <a:gd name="T23" fmla="*/ 324 h 329"/>
              <a:gd name="T24" fmla="*/ 411 w 438"/>
              <a:gd name="T25" fmla="*/ 248 h 329"/>
              <a:gd name="T26" fmla="*/ 371 w 438"/>
              <a:gd name="T27" fmla="*/ 218 h 329"/>
              <a:gd name="T28" fmla="*/ 318 w 438"/>
              <a:gd name="T29" fmla="*/ 211 h 329"/>
              <a:gd name="T30" fmla="*/ 217 w 438"/>
              <a:gd name="T31" fmla="*/ 111 h 329"/>
              <a:gd name="T32" fmla="*/ 169 w 438"/>
              <a:gd name="T33" fmla="*/ 116 h 329"/>
              <a:gd name="T34" fmla="*/ 106 w 438"/>
              <a:gd name="T35" fmla="*/ 8 h 329"/>
              <a:gd name="T36" fmla="*/ 63 w 438"/>
              <a:gd name="T37" fmla="*/ 0 h 329"/>
              <a:gd name="T38" fmla="*/ 63 w 438"/>
              <a:gd name="T39" fmla="*/ 0 h 3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438" h="329">
                <a:moveTo>
                  <a:pt x="63" y="0"/>
                </a:moveTo>
                <a:lnTo>
                  <a:pt x="31" y="54"/>
                </a:lnTo>
                <a:lnTo>
                  <a:pt x="3" y="98"/>
                </a:lnTo>
                <a:lnTo>
                  <a:pt x="0" y="133"/>
                </a:lnTo>
                <a:lnTo>
                  <a:pt x="27" y="148"/>
                </a:lnTo>
                <a:lnTo>
                  <a:pt x="76" y="148"/>
                </a:lnTo>
                <a:lnTo>
                  <a:pt x="126" y="193"/>
                </a:lnTo>
                <a:lnTo>
                  <a:pt x="225" y="226"/>
                </a:lnTo>
                <a:lnTo>
                  <a:pt x="287" y="280"/>
                </a:lnTo>
                <a:lnTo>
                  <a:pt x="344" y="311"/>
                </a:lnTo>
                <a:lnTo>
                  <a:pt x="371" y="329"/>
                </a:lnTo>
                <a:lnTo>
                  <a:pt x="438" y="324"/>
                </a:lnTo>
                <a:lnTo>
                  <a:pt x="411" y="248"/>
                </a:lnTo>
                <a:lnTo>
                  <a:pt x="371" y="218"/>
                </a:lnTo>
                <a:lnTo>
                  <a:pt x="318" y="211"/>
                </a:lnTo>
                <a:lnTo>
                  <a:pt x="217" y="111"/>
                </a:lnTo>
                <a:lnTo>
                  <a:pt x="169" y="116"/>
                </a:lnTo>
                <a:lnTo>
                  <a:pt x="106" y="8"/>
                </a:lnTo>
                <a:lnTo>
                  <a:pt x="63" y="0"/>
                </a:lnTo>
                <a:lnTo>
                  <a:pt x="63" y="0"/>
                </a:lnTo>
                <a:close/>
              </a:path>
            </a:pathLst>
          </a:custGeom>
          <a:solidFill>
            <a:srgbClr val="82828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379" name="Freeform 331"/>
          <p:cNvSpPr>
            <a:spLocks/>
          </p:cNvSpPr>
          <p:nvPr/>
        </p:nvSpPr>
        <p:spPr bwMode="auto">
          <a:xfrm>
            <a:off x="5011738" y="3030538"/>
            <a:ext cx="204787" cy="157162"/>
          </a:xfrm>
          <a:custGeom>
            <a:avLst/>
            <a:gdLst>
              <a:gd name="T0" fmla="*/ 63 w 438"/>
              <a:gd name="T1" fmla="*/ 0 h 329"/>
              <a:gd name="T2" fmla="*/ 31 w 438"/>
              <a:gd name="T3" fmla="*/ 54 h 329"/>
              <a:gd name="T4" fmla="*/ 3 w 438"/>
              <a:gd name="T5" fmla="*/ 98 h 329"/>
              <a:gd name="T6" fmla="*/ 0 w 438"/>
              <a:gd name="T7" fmla="*/ 133 h 329"/>
              <a:gd name="T8" fmla="*/ 27 w 438"/>
              <a:gd name="T9" fmla="*/ 148 h 329"/>
              <a:gd name="T10" fmla="*/ 76 w 438"/>
              <a:gd name="T11" fmla="*/ 148 h 329"/>
              <a:gd name="T12" fmla="*/ 126 w 438"/>
              <a:gd name="T13" fmla="*/ 193 h 329"/>
              <a:gd name="T14" fmla="*/ 225 w 438"/>
              <a:gd name="T15" fmla="*/ 226 h 329"/>
              <a:gd name="T16" fmla="*/ 287 w 438"/>
              <a:gd name="T17" fmla="*/ 280 h 329"/>
              <a:gd name="T18" fmla="*/ 344 w 438"/>
              <a:gd name="T19" fmla="*/ 311 h 329"/>
              <a:gd name="T20" fmla="*/ 371 w 438"/>
              <a:gd name="T21" fmla="*/ 329 h 329"/>
              <a:gd name="T22" fmla="*/ 438 w 438"/>
              <a:gd name="T23" fmla="*/ 324 h 329"/>
              <a:gd name="T24" fmla="*/ 411 w 438"/>
              <a:gd name="T25" fmla="*/ 248 h 329"/>
              <a:gd name="T26" fmla="*/ 371 w 438"/>
              <a:gd name="T27" fmla="*/ 218 h 329"/>
              <a:gd name="T28" fmla="*/ 318 w 438"/>
              <a:gd name="T29" fmla="*/ 211 h 329"/>
              <a:gd name="T30" fmla="*/ 217 w 438"/>
              <a:gd name="T31" fmla="*/ 111 h 329"/>
              <a:gd name="T32" fmla="*/ 169 w 438"/>
              <a:gd name="T33" fmla="*/ 116 h 329"/>
              <a:gd name="T34" fmla="*/ 106 w 438"/>
              <a:gd name="T35" fmla="*/ 8 h 329"/>
              <a:gd name="T36" fmla="*/ 63 w 438"/>
              <a:gd name="T37" fmla="*/ 0 h 329"/>
              <a:gd name="T38" fmla="*/ 63 w 438"/>
              <a:gd name="T39" fmla="*/ 0 h 3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438" h="329">
                <a:moveTo>
                  <a:pt x="63" y="0"/>
                </a:moveTo>
                <a:lnTo>
                  <a:pt x="31" y="54"/>
                </a:lnTo>
                <a:lnTo>
                  <a:pt x="3" y="98"/>
                </a:lnTo>
                <a:lnTo>
                  <a:pt x="0" y="133"/>
                </a:lnTo>
                <a:lnTo>
                  <a:pt x="27" y="148"/>
                </a:lnTo>
                <a:lnTo>
                  <a:pt x="76" y="148"/>
                </a:lnTo>
                <a:lnTo>
                  <a:pt x="126" y="193"/>
                </a:lnTo>
                <a:lnTo>
                  <a:pt x="225" y="226"/>
                </a:lnTo>
                <a:lnTo>
                  <a:pt x="287" y="280"/>
                </a:lnTo>
                <a:lnTo>
                  <a:pt x="344" y="311"/>
                </a:lnTo>
                <a:lnTo>
                  <a:pt x="371" y="329"/>
                </a:lnTo>
                <a:lnTo>
                  <a:pt x="438" y="324"/>
                </a:lnTo>
                <a:lnTo>
                  <a:pt x="411" y="248"/>
                </a:lnTo>
                <a:lnTo>
                  <a:pt x="371" y="218"/>
                </a:lnTo>
                <a:lnTo>
                  <a:pt x="318" y="211"/>
                </a:lnTo>
                <a:lnTo>
                  <a:pt x="217" y="111"/>
                </a:lnTo>
                <a:lnTo>
                  <a:pt x="169" y="116"/>
                </a:lnTo>
                <a:lnTo>
                  <a:pt x="106" y="8"/>
                </a:lnTo>
                <a:lnTo>
                  <a:pt x="63" y="0"/>
                </a:lnTo>
                <a:lnTo>
                  <a:pt x="63" y="0"/>
                </a:lnTo>
              </a:path>
            </a:pathLst>
          </a:custGeom>
          <a:solidFill>
            <a:srgbClr val="CCECFF"/>
          </a:solidFill>
          <a:ln w="11113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PH" dirty="0"/>
          </a:p>
        </p:txBody>
      </p:sp>
      <p:sp>
        <p:nvSpPr>
          <p:cNvPr id="2380" name="Freeform 332"/>
          <p:cNvSpPr>
            <a:spLocks/>
          </p:cNvSpPr>
          <p:nvPr/>
        </p:nvSpPr>
        <p:spPr bwMode="auto">
          <a:xfrm>
            <a:off x="4973638" y="2273300"/>
            <a:ext cx="214312" cy="230188"/>
          </a:xfrm>
          <a:custGeom>
            <a:avLst/>
            <a:gdLst>
              <a:gd name="T0" fmla="*/ 256 w 460"/>
              <a:gd name="T1" fmla="*/ 121 h 476"/>
              <a:gd name="T2" fmla="*/ 217 w 460"/>
              <a:gd name="T3" fmla="*/ 174 h 476"/>
              <a:gd name="T4" fmla="*/ 171 w 460"/>
              <a:gd name="T5" fmla="*/ 221 h 476"/>
              <a:gd name="T6" fmla="*/ 174 w 460"/>
              <a:gd name="T7" fmla="*/ 266 h 476"/>
              <a:gd name="T8" fmla="*/ 154 w 460"/>
              <a:gd name="T9" fmla="*/ 296 h 476"/>
              <a:gd name="T10" fmla="*/ 95 w 460"/>
              <a:gd name="T11" fmla="*/ 304 h 476"/>
              <a:gd name="T12" fmla="*/ 55 w 460"/>
              <a:gd name="T13" fmla="*/ 341 h 476"/>
              <a:gd name="T14" fmla="*/ 1 w 460"/>
              <a:gd name="T15" fmla="*/ 359 h 476"/>
              <a:gd name="T16" fmla="*/ 0 w 460"/>
              <a:gd name="T17" fmla="*/ 401 h 476"/>
              <a:gd name="T18" fmla="*/ 12 w 460"/>
              <a:gd name="T19" fmla="*/ 428 h 476"/>
              <a:gd name="T20" fmla="*/ 90 w 460"/>
              <a:gd name="T21" fmla="*/ 431 h 476"/>
              <a:gd name="T22" fmla="*/ 136 w 460"/>
              <a:gd name="T23" fmla="*/ 440 h 476"/>
              <a:gd name="T24" fmla="*/ 163 w 460"/>
              <a:gd name="T25" fmla="*/ 472 h 476"/>
              <a:gd name="T26" fmla="*/ 192 w 460"/>
              <a:gd name="T27" fmla="*/ 476 h 476"/>
              <a:gd name="T28" fmla="*/ 225 w 460"/>
              <a:gd name="T29" fmla="*/ 466 h 476"/>
              <a:gd name="T30" fmla="*/ 281 w 460"/>
              <a:gd name="T31" fmla="*/ 469 h 476"/>
              <a:gd name="T32" fmla="*/ 314 w 460"/>
              <a:gd name="T33" fmla="*/ 473 h 476"/>
              <a:gd name="T34" fmla="*/ 362 w 460"/>
              <a:gd name="T35" fmla="*/ 466 h 476"/>
              <a:gd name="T36" fmla="*/ 382 w 460"/>
              <a:gd name="T37" fmla="*/ 438 h 476"/>
              <a:gd name="T38" fmla="*/ 391 w 460"/>
              <a:gd name="T39" fmla="*/ 407 h 476"/>
              <a:gd name="T40" fmla="*/ 383 w 460"/>
              <a:gd name="T41" fmla="*/ 369 h 476"/>
              <a:gd name="T42" fmla="*/ 386 w 460"/>
              <a:gd name="T43" fmla="*/ 331 h 476"/>
              <a:gd name="T44" fmla="*/ 398 w 460"/>
              <a:gd name="T45" fmla="*/ 313 h 476"/>
              <a:gd name="T46" fmla="*/ 389 w 460"/>
              <a:gd name="T47" fmla="*/ 266 h 476"/>
              <a:gd name="T48" fmla="*/ 389 w 460"/>
              <a:gd name="T49" fmla="*/ 221 h 476"/>
              <a:gd name="T50" fmla="*/ 409 w 460"/>
              <a:gd name="T51" fmla="*/ 181 h 476"/>
              <a:gd name="T52" fmla="*/ 446 w 460"/>
              <a:gd name="T53" fmla="*/ 149 h 476"/>
              <a:gd name="T54" fmla="*/ 460 w 460"/>
              <a:gd name="T55" fmla="*/ 143 h 476"/>
              <a:gd name="T56" fmla="*/ 456 w 460"/>
              <a:gd name="T57" fmla="*/ 116 h 476"/>
              <a:gd name="T58" fmla="*/ 434 w 460"/>
              <a:gd name="T59" fmla="*/ 97 h 476"/>
              <a:gd name="T60" fmla="*/ 401 w 460"/>
              <a:gd name="T61" fmla="*/ 80 h 476"/>
              <a:gd name="T62" fmla="*/ 398 w 460"/>
              <a:gd name="T63" fmla="*/ 43 h 476"/>
              <a:gd name="T64" fmla="*/ 385 w 460"/>
              <a:gd name="T65" fmla="*/ 6 h 476"/>
              <a:gd name="T66" fmla="*/ 361 w 460"/>
              <a:gd name="T67" fmla="*/ 0 h 476"/>
              <a:gd name="T68" fmla="*/ 330 w 460"/>
              <a:gd name="T69" fmla="*/ 6 h 476"/>
              <a:gd name="T70" fmla="*/ 288 w 460"/>
              <a:gd name="T71" fmla="*/ 61 h 476"/>
              <a:gd name="T72" fmla="*/ 256 w 460"/>
              <a:gd name="T73" fmla="*/ 121 h 476"/>
              <a:gd name="T74" fmla="*/ 256 w 460"/>
              <a:gd name="T75" fmla="*/ 121 h 4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460" h="476">
                <a:moveTo>
                  <a:pt x="256" y="121"/>
                </a:moveTo>
                <a:lnTo>
                  <a:pt x="217" y="174"/>
                </a:lnTo>
                <a:lnTo>
                  <a:pt x="171" y="221"/>
                </a:lnTo>
                <a:lnTo>
                  <a:pt x="174" y="266"/>
                </a:lnTo>
                <a:lnTo>
                  <a:pt x="154" y="296"/>
                </a:lnTo>
                <a:lnTo>
                  <a:pt x="95" y="304"/>
                </a:lnTo>
                <a:lnTo>
                  <a:pt x="55" y="341"/>
                </a:lnTo>
                <a:lnTo>
                  <a:pt x="1" y="359"/>
                </a:lnTo>
                <a:lnTo>
                  <a:pt x="0" y="401"/>
                </a:lnTo>
                <a:lnTo>
                  <a:pt x="12" y="428"/>
                </a:lnTo>
                <a:lnTo>
                  <a:pt x="90" y="431"/>
                </a:lnTo>
                <a:lnTo>
                  <a:pt x="136" y="440"/>
                </a:lnTo>
                <a:lnTo>
                  <a:pt x="163" y="472"/>
                </a:lnTo>
                <a:lnTo>
                  <a:pt x="192" y="476"/>
                </a:lnTo>
                <a:lnTo>
                  <a:pt x="225" y="466"/>
                </a:lnTo>
                <a:lnTo>
                  <a:pt x="281" y="469"/>
                </a:lnTo>
                <a:lnTo>
                  <a:pt x="314" y="473"/>
                </a:lnTo>
                <a:lnTo>
                  <a:pt x="362" y="466"/>
                </a:lnTo>
                <a:lnTo>
                  <a:pt x="382" y="438"/>
                </a:lnTo>
                <a:lnTo>
                  <a:pt x="391" y="407"/>
                </a:lnTo>
                <a:lnTo>
                  <a:pt x="383" y="369"/>
                </a:lnTo>
                <a:lnTo>
                  <a:pt x="386" y="331"/>
                </a:lnTo>
                <a:lnTo>
                  <a:pt x="398" y="313"/>
                </a:lnTo>
                <a:lnTo>
                  <a:pt x="389" y="266"/>
                </a:lnTo>
                <a:lnTo>
                  <a:pt x="389" y="221"/>
                </a:lnTo>
                <a:lnTo>
                  <a:pt x="409" y="181"/>
                </a:lnTo>
                <a:lnTo>
                  <a:pt x="446" y="149"/>
                </a:lnTo>
                <a:lnTo>
                  <a:pt x="460" y="143"/>
                </a:lnTo>
                <a:lnTo>
                  <a:pt x="456" y="116"/>
                </a:lnTo>
                <a:lnTo>
                  <a:pt x="434" y="97"/>
                </a:lnTo>
                <a:lnTo>
                  <a:pt x="401" y="80"/>
                </a:lnTo>
                <a:lnTo>
                  <a:pt x="398" y="43"/>
                </a:lnTo>
                <a:lnTo>
                  <a:pt x="385" y="6"/>
                </a:lnTo>
                <a:lnTo>
                  <a:pt x="361" y="0"/>
                </a:lnTo>
                <a:lnTo>
                  <a:pt x="330" y="6"/>
                </a:lnTo>
                <a:lnTo>
                  <a:pt x="288" y="61"/>
                </a:lnTo>
                <a:lnTo>
                  <a:pt x="256" y="121"/>
                </a:lnTo>
                <a:lnTo>
                  <a:pt x="256" y="121"/>
                </a:lnTo>
                <a:close/>
              </a:path>
            </a:pathLst>
          </a:custGeom>
          <a:solidFill>
            <a:srgbClr val="E8E8E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381" name="Freeform 333"/>
          <p:cNvSpPr>
            <a:spLocks/>
          </p:cNvSpPr>
          <p:nvPr/>
        </p:nvSpPr>
        <p:spPr bwMode="auto">
          <a:xfrm>
            <a:off x="4973638" y="2273300"/>
            <a:ext cx="214312" cy="230188"/>
          </a:xfrm>
          <a:custGeom>
            <a:avLst/>
            <a:gdLst>
              <a:gd name="T0" fmla="*/ 256 w 460"/>
              <a:gd name="T1" fmla="*/ 121 h 476"/>
              <a:gd name="T2" fmla="*/ 217 w 460"/>
              <a:gd name="T3" fmla="*/ 174 h 476"/>
              <a:gd name="T4" fmla="*/ 171 w 460"/>
              <a:gd name="T5" fmla="*/ 221 h 476"/>
              <a:gd name="T6" fmla="*/ 174 w 460"/>
              <a:gd name="T7" fmla="*/ 266 h 476"/>
              <a:gd name="T8" fmla="*/ 154 w 460"/>
              <a:gd name="T9" fmla="*/ 296 h 476"/>
              <a:gd name="T10" fmla="*/ 95 w 460"/>
              <a:gd name="T11" fmla="*/ 304 h 476"/>
              <a:gd name="T12" fmla="*/ 55 w 460"/>
              <a:gd name="T13" fmla="*/ 341 h 476"/>
              <a:gd name="T14" fmla="*/ 1 w 460"/>
              <a:gd name="T15" fmla="*/ 359 h 476"/>
              <a:gd name="T16" fmla="*/ 0 w 460"/>
              <a:gd name="T17" fmla="*/ 401 h 476"/>
              <a:gd name="T18" fmla="*/ 12 w 460"/>
              <a:gd name="T19" fmla="*/ 428 h 476"/>
              <a:gd name="T20" fmla="*/ 90 w 460"/>
              <a:gd name="T21" fmla="*/ 431 h 476"/>
              <a:gd name="T22" fmla="*/ 136 w 460"/>
              <a:gd name="T23" fmla="*/ 440 h 476"/>
              <a:gd name="T24" fmla="*/ 163 w 460"/>
              <a:gd name="T25" fmla="*/ 472 h 476"/>
              <a:gd name="T26" fmla="*/ 192 w 460"/>
              <a:gd name="T27" fmla="*/ 476 h 476"/>
              <a:gd name="T28" fmla="*/ 225 w 460"/>
              <a:gd name="T29" fmla="*/ 466 h 476"/>
              <a:gd name="T30" fmla="*/ 281 w 460"/>
              <a:gd name="T31" fmla="*/ 469 h 476"/>
              <a:gd name="T32" fmla="*/ 314 w 460"/>
              <a:gd name="T33" fmla="*/ 473 h 476"/>
              <a:gd name="T34" fmla="*/ 362 w 460"/>
              <a:gd name="T35" fmla="*/ 466 h 476"/>
              <a:gd name="T36" fmla="*/ 382 w 460"/>
              <a:gd name="T37" fmla="*/ 438 h 476"/>
              <a:gd name="T38" fmla="*/ 391 w 460"/>
              <a:gd name="T39" fmla="*/ 407 h 476"/>
              <a:gd name="T40" fmla="*/ 383 w 460"/>
              <a:gd name="T41" fmla="*/ 369 h 476"/>
              <a:gd name="T42" fmla="*/ 386 w 460"/>
              <a:gd name="T43" fmla="*/ 331 h 476"/>
              <a:gd name="T44" fmla="*/ 398 w 460"/>
              <a:gd name="T45" fmla="*/ 313 h 476"/>
              <a:gd name="T46" fmla="*/ 389 w 460"/>
              <a:gd name="T47" fmla="*/ 266 h 476"/>
              <a:gd name="T48" fmla="*/ 389 w 460"/>
              <a:gd name="T49" fmla="*/ 221 h 476"/>
              <a:gd name="T50" fmla="*/ 409 w 460"/>
              <a:gd name="T51" fmla="*/ 181 h 476"/>
              <a:gd name="T52" fmla="*/ 446 w 460"/>
              <a:gd name="T53" fmla="*/ 149 h 476"/>
              <a:gd name="T54" fmla="*/ 460 w 460"/>
              <a:gd name="T55" fmla="*/ 143 h 476"/>
              <a:gd name="T56" fmla="*/ 456 w 460"/>
              <a:gd name="T57" fmla="*/ 116 h 476"/>
              <a:gd name="T58" fmla="*/ 434 w 460"/>
              <a:gd name="T59" fmla="*/ 97 h 476"/>
              <a:gd name="T60" fmla="*/ 401 w 460"/>
              <a:gd name="T61" fmla="*/ 80 h 476"/>
              <a:gd name="T62" fmla="*/ 398 w 460"/>
              <a:gd name="T63" fmla="*/ 43 h 476"/>
              <a:gd name="T64" fmla="*/ 385 w 460"/>
              <a:gd name="T65" fmla="*/ 6 h 476"/>
              <a:gd name="T66" fmla="*/ 361 w 460"/>
              <a:gd name="T67" fmla="*/ 0 h 476"/>
              <a:gd name="T68" fmla="*/ 330 w 460"/>
              <a:gd name="T69" fmla="*/ 6 h 476"/>
              <a:gd name="T70" fmla="*/ 288 w 460"/>
              <a:gd name="T71" fmla="*/ 61 h 476"/>
              <a:gd name="T72" fmla="*/ 256 w 460"/>
              <a:gd name="T73" fmla="*/ 121 h 476"/>
              <a:gd name="T74" fmla="*/ 256 w 460"/>
              <a:gd name="T75" fmla="*/ 121 h 4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460" h="476">
                <a:moveTo>
                  <a:pt x="256" y="121"/>
                </a:moveTo>
                <a:lnTo>
                  <a:pt x="217" y="174"/>
                </a:lnTo>
                <a:lnTo>
                  <a:pt x="171" y="221"/>
                </a:lnTo>
                <a:lnTo>
                  <a:pt x="174" y="266"/>
                </a:lnTo>
                <a:lnTo>
                  <a:pt x="154" y="296"/>
                </a:lnTo>
                <a:lnTo>
                  <a:pt x="95" y="304"/>
                </a:lnTo>
                <a:lnTo>
                  <a:pt x="55" y="341"/>
                </a:lnTo>
                <a:lnTo>
                  <a:pt x="1" y="359"/>
                </a:lnTo>
                <a:lnTo>
                  <a:pt x="0" y="401"/>
                </a:lnTo>
                <a:lnTo>
                  <a:pt x="12" y="428"/>
                </a:lnTo>
                <a:lnTo>
                  <a:pt x="90" y="431"/>
                </a:lnTo>
                <a:lnTo>
                  <a:pt x="136" y="440"/>
                </a:lnTo>
                <a:lnTo>
                  <a:pt x="163" y="472"/>
                </a:lnTo>
                <a:lnTo>
                  <a:pt x="192" y="476"/>
                </a:lnTo>
                <a:lnTo>
                  <a:pt x="225" y="466"/>
                </a:lnTo>
                <a:lnTo>
                  <a:pt x="281" y="469"/>
                </a:lnTo>
                <a:lnTo>
                  <a:pt x="314" y="473"/>
                </a:lnTo>
                <a:lnTo>
                  <a:pt x="362" y="466"/>
                </a:lnTo>
                <a:lnTo>
                  <a:pt x="382" y="438"/>
                </a:lnTo>
                <a:lnTo>
                  <a:pt x="391" y="407"/>
                </a:lnTo>
                <a:lnTo>
                  <a:pt x="383" y="369"/>
                </a:lnTo>
                <a:lnTo>
                  <a:pt x="386" y="331"/>
                </a:lnTo>
                <a:lnTo>
                  <a:pt x="398" y="313"/>
                </a:lnTo>
                <a:lnTo>
                  <a:pt x="389" y="266"/>
                </a:lnTo>
                <a:lnTo>
                  <a:pt x="389" y="221"/>
                </a:lnTo>
                <a:lnTo>
                  <a:pt x="409" y="181"/>
                </a:lnTo>
                <a:lnTo>
                  <a:pt x="446" y="149"/>
                </a:lnTo>
                <a:lnTo>
                  <a:pt x="460" y="143"/>
                </a:lnTo>
                <a:lnTo>
                  <a:pt x="456" y="116"/>
                </a:lnTo>
                <a:lnTo>
                  <a:pt x="434" y="97"/>
                </a:lnTo>
                <a:lnTo>
                  <a:pt x="401" y="80"/>
                </a:lnTo>
                <a:lnTo>
                  <a:pt x="398" y="43"/>
                </a:lnTo>
                <a:lnTo>
                  <a:pt x="385" y="6"/>
                </a:lnTo>
                <a:lnTo>
                  <a:pt x="361" y="0"/>
                </a:lnTo>
                <a:lnTo>
                  <a:pt x="330" y="6"/>
                </a:lnTo>
                <a:lnTo>
                  <a:pt x="288" y="61"/>
                </a:lnTo>
                <a:lnTo>
                  <a:pt x="256" y="121"/>
                </a:lnTo>
                <a:lnTo>
                  <a:pt x="256" y="121"/>
                </a:lnTo>
              </a:path>
            </a:pathLst>
          </a:custGeom>
          <a:solidFill>
            <a:srgbClr val="33CCFF"/>
          </a:solidFill>
          <a:ln w="3175" cmpd="sng">
            <a:solidFill>
              <a:srgbClr val="99FF99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PH" dirty="0"/>
          </a:p>
        </p:txBody>
      </p:sp>
      <p:sp>
        <p:nvSpPr>
          <p:cNvPr id="2382" name="Freeform 334"/>
          <p:cNvSpPr>
            <a:spLocks/>
          </p:cNvSpPr>
          <p:nvPr/>
        </p:nvSpPr>
        <p:spPr bwMode="auto">
          <a:xfrm>
            <a:off x="5305425" y="2546350"/>
            <a:ext cx="19050" cy="30163"/>
          </a:xfrm>
          <a:custGeom>
            <a:avLst/>
            <a:gdLst>
              <a:gd name="T0" fmla="*/ 35 w 41"/>
              <a:gd name="T1" fmla="*/ 0 h 64"/>
              <a:gd name="T2" fmla="*/ 41 w 41"/>
              <a:gd name="T3" fmla="*/ 0 h 64"/>
              <a:gd name="T4" fmla="*/ 41 w 41"/>
              <a:gd name="T5" fmla="*/ 38 h 64"/>
              <a:gd name="T6" fmla="*/ 40 w 41"/>
              <a:gd name="T7" fmla="*/ 51 h 64"/>
              <a:gd name="T8" fmla="*/ 32 w 41"/>
              <a:gd name="T9" fmla="*/ 60 h 64"/>
              <a:gd name="T10" fmla="*/ 20 w 41"/>
              <a:gd name="T11" fmla="*/ 64 h 64"/>
              <a:gd name="T12" fmla="*/ 8 w 41"/>
              <a:gd name="T13" fmla="*/ 62 h 64"/>
              <a:gd name="T14" fmla="*/ 2 w 41"/>
              <a:gd name="T15" fmla="*/ 53 h 64"/>
              <a:gd name="T16" fmla="*/ 0 w 41"/>
              <a:gd name="T17" fmla="*/ 38 h 64"/>
              <a:gd name="T18" fmla="*/ 0 w 41"/>
              <a:gd name="T19" fmla="*/ 0 h 64"/>
              <a:gd name="T20" fmla="*/ 6 w 41"/>
              <a:gd name="T21" fmla="*/ 0 h 64"/>
              <a:gd name="T22" fmla="*/ 6 w 41"/>
              <a:gd name="T23" fmla="*/ 38 h 64"/>
              <a:gd name="T24" fmla="*/ 6 w 41"/>
              <a:gd name="T25" fmla="*/ 50 h 64"/>
              <a:gd name="T26" fmla="*/ 11 w 41"/>
              <a:gd name="T27" fmla="*/ 56 h 64"/>
              <a:gd name="T28" fmla="*/ 20 w 41"/>
              <a:gd name="T29" fmla="*/ 57 h 64"/>
              <a:gd name="T30" fmla="*/ 30 w 41"/>
              <a:gd name="T31" fmla="*/ 53 h 64"/>
              <a:gd name="T32" fmla="*/ 35 w 41"/>
              <a:gd name="T33" fmla="*/ 38 h 64"/>
              <a:gd name="T34" fmla="*/ 35 w 41"/>
              <a:gd name="T35" fmla="*/ 0 h 64"/>
              <a:gd name="T36" fmla="*/ 35 w 41"/>
              <a:gd name="T37" fmla="*/ 0 h 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41" h="64">
                <a:moveTo>
                  <a:pt x="35" y="0"/>
                </a:moveTo>
                <a:lnTo>
                  <a:pt x="41" y="0"/>
                </a:lnTo>
                <a:lnTo>
                  <a:pt x="41" y="38"/>
                </a:lnTo>
                <a:lnTo>
                  <a:pt x="40" y="51"/>
                </a:lnTo>
                <a:lnTo>
                  <a:pt x="32" y="60"/>
                </a:lnTo>
                <a:lnTo>
                  <a:pt x="20" y="64"/>
                </a:lnTo>
                <a:lnTo>
                  <a:pt x="8" y="62"/>
                </a:lnTo>
                <a:lnTo>
                  <a:pt x="2" y="53"/>
                </a:lnTo>
                <a:lnTo>
                  <a:pt x="0" y="38"/>
                </a:lnTo>
                <a:lnTo>
                  <a:pt x="0" y="0"/>
                </a:lnTo>
                <a:lnTo>
                  <a:pt x="6" y="0"/>
                </a:lnTo>
                <a:lnTo>
                  <a:pt x="6" y="38"/>
                </a:lnTo>
                <a:lnTo>
                  <a:pt x="6" y="50"/>
                </a:lnTo>
                <a:lnTo>
                  <a:pt x="11" y="56"/>
                </a:lnTo>
                <a:lnTo>
                  <a:pt x="20" y="57"/>
                </a:lnTo>
                <a:lnTo>
                  <a:pt x="30" y="53"/>
                </a:lnTo>
                <a:lnTo>
                  <a:pt x="35" y="38"/>
                </a:lnTo>
                <a:lnTo>
                  <a:pt x="35" y="0"/>
                </a:lnTo>
                <a:lnTo>
                  <a:pt x="35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383" name="Freeform 335"/>
          <p:cNvSpPr>
            <a:spLocks/>
          </p:cNvSpPr>
          <p:nvPr/>
        </p:nvSpPr>
        <p:spPr bwMode="auto">
          <a:xfrm>
            <a:off x="2990850" y="2058988"/>
            <a:ext cx="1576388" cy="1322387"/>
          </a:xfrm>
          <a:custGeom>
            <a:avLst/>
            <a:gdLst>
              <a:gd name="T0" fmla="*/ 2384 w 3389"/>
              <a:gd name="T1" fmla="*/ 15 h 2744"/>
              <a:gd name="T2" fmla="*/ 2068 w 3389"/>
              <a:gd name="T3" fmla="*/ 588 h 2744"/>
              <a:gd name="T4" fmla="*/ 1245 w 3389"/>
              <a:gd name="T5" fmla="*/ 694 h 2744"/>
              <a:gd name="T6" fmla="*/ 668 w 3389"/>
              <a:gd name="T7" fmla="*/ 1584 h 2744"/>
              <a:gd name="T8" fmla="*/ 128 w 3389"/>
              <a:gd name="T9" fmla="*/ 2622 h 2744"/>
              <a:gd name="T10" fmla="*/ 583 w 3389"/>
              <a:gd name="T11" fmla="*/ 2499 h 2744"/>
              <a:gd name="T12" fmla="*/ 711 w 3389"/>
              <a:gd name="T13" fmla="*/ 2068 h 2744"/>
              <a:gd name="T14" fmla="*/ 816 w 3389"/>
              <a:gd name="T15" fmla="*/ 1810 h 2744"/>
              <a:gd name="T16" fmla="*/ 923 w 3389"/>
              <a:gd name="T17" fmla="*/ 1827 h 2744"/>
              <a:gd name="T18" fmla="*/ 960 w 3389"/>
              <a:gd name="T19" fmla="*/ 1775 h 2744"/>
              <a:gd name="T20" fmla="*/ 913 w 3389"/>
              <a:gd name="T21" fmla="*/ 1667 h 2744"/>
              <a:gd name="T22" fmla="*/ 913 w 3389"/>
              <a:gd name="T23" fmla="*/ 1545 h 2744"/>
              <a:gd name="T24" fmla="*/ 1011 w 3389"/>
              <a:gd name="T25" fmla="*/ 1472 h 2744"/>
              <a:gd name="T26" fmla="*/ 1096 w 3389"/>
              <a:gd name="T27" fmla="*/ 1390 h 2744"/>
              <a:gd name="T28" fmla="*/ 1096 w 3389"/>
              <a:gd name="T29" fmla="*/ 1454 h 2744"/>
              <a:gd name="T30" fmla="*/ 1174 w 3389"/>
              <a:gd name="T31" fmla="*/ 1362 h 2744"/>
              <a:gd name="T32" fmla="*/ 1109 w 3389"/>
              <a:gd name="T33" fmla="*/ 1328 h 2744"/>
              <a:gd name="T34" fmla="*/ 1084 w 3389"/>
              <a:gd name="T35" fmla="*/ 1280 h 2744"/>
              <a:gd name="T36" fmla="*/ 1158 w 3389"/>
              <a:gd name="T37" fmla="*/ 1190 h 2744"/>
              <a:gd name="T38" fmla="*/ 1183 w 3389"/>
              <a:gd name="T39" fmla="*/ 1098 h 2744"/>
              <a:gd name="T40" fmla="*/ 1262 w 3389"/>
              <a:gd name="T41" fmla="*/ 984 h 2744"/>
              <a:gd name="T42" fmla="*/ 1351 w 3389"/>
              <a:gd name="T43" fmla="*/ 937 h 2744"/>
              <a:gd name="T44" fmla="*/ 1470 w 3389"/>
              <a:gd name="T45" fmla="*/ 904 h 2744"/>
              <a:gd name="T46" fmla="*/ 1741 w 3389"/>
              <a:gd name="T47" fmla="*/ 955 h 2744"/>
              <a:gd name="T48" fmla="*/ 1729 w 3389"/>
              <a:gd name="T49" fmla="*/ 1081 h 2744"/>
              <a:gd name="T50" fmla="*/ 1732 w 3389"/>
              <a:gd name="T51" fmla="*/ 1253 h 2744"/>
              <a:gd name="T52" fmla="*/ 1748 w 3389"/>
              <a:gd name="T53" fmla="*/ 1319 h 2744"/>
              <a:gd name="T54" fmla="*/ 1792 w 3389"/>
              <a:gd name="T55" fmla="*/ 1355 h 2744"/>
              <a:gd name="T56" fmla="*/ 1717 w 3389"/>
              <a:gd name="T57" fmla="*/ 1503 h 2744"/>
              <a:gd name="T58" fmla="*/ 1773 w 3389"/>
              <a:gd name="T59" fmla="*/ 1521 h 2744"/>
              <a:gd name="T60" fmla="*/ 1804 w 3389"/>
              <a:gd name="T61" fmla="*/ 1584 h 2744"/>
              <a:gd name="T62" fmla="*/ 1883 w 3389"/>
              <a:gd name="T63" fmla="*/ 1466 h 2744"/>
              <a:gd name="T64" fmla="*/ 1972 w 3389"/>
              <a:gd name="T65" fmla="*/ 1410 h 2744"/>
              <a:gd name="T66" fmla="*/ 2044 w 3389"/>
              <a:gd name="T67" fmla="*/ 1540 h 2744"/>
              <a:gd name="T68" fmla="*/ 2112 w 3389"/>
              <a:gd name="T69" fmla="*/ 1553 h 2744"/>
              <a:gd name="T70" fmla="*/ 2134 w 3389"/>
              <a:gd name="T71" fmla="*/ 1419 h 2744"/>
              <a:gd name="T72" fmla="*/ 2191 w 3389"/>
              <a:gd name="T73" fmla="*/ 1234 h 2744"/>
              <a:gd name="T74" fmla="*/ 2243 w 3389"/>
              <a:gd name="T75" fmla="*/ 1099 h 2744"/>
              <a:gd name="T76" fmla="*/ 2329 w 3389"/>
              <a:gd name="T77" fmla="*/ 1005 h 2744"/>
              <a:gd name="T78" fmla="*/ 2414 w 3389"/>
              <a:gd name="T79" fmla="*/ 1190 h 2744"/>
              <a:gd name="T80" fmla="*/ 2440 w 3389"/>
              <a:gd name="T81" fmla="*/ 1265 h 2744"/>
              <a:gd name="T82" fmla="*/ 2344 w 3389"/>
              <a:gd name="T83" fmla="*/ 1352 h 2744"/>
              <a:gd name="T84" fmla="*/ 2352 w 3389"/>
              <a:gd name="T85" fmla="*/ 1432 h 2744"/>
              <a:gd name="T86" fmla="*/ 2417 w 3389"/>
              <a:gd name="T87" fmla="*/ 1529 h 2744"/>
              <a:gd name="T88" fmla="*/ 2497 w 3389"/>
              <a:gd name="T89" fmla="*/ 1454 h 2744"/>
              <a:gd name="T90" fmla="*/ 2644 w 3389"/>
              <a:gd name="T91" fmla="*/ 1432 h 2744"/>
              <a:gd name="T92" fmla="*/ 2669 w 3389"/>
              <a:gd name="T93" fmla="*/ 1573 h 2744"/>
              <a:gd name="T94" fmla="*/ 2791 w 3389"/>
              <a:gd name="T95" fmla="*/ 1713 h 2744"/>
              <a:gd name="T96" fmla="*/ 2892 w 3389"/>
              <a:gd name="T97" fmla="*/ 1792 h 2744"/>
              <a:gd name="T98" fmla="*/ 2943 w 3389"/>
              <a:gd name="T99" fmla="*/ 1641 h 2744"/>
              <a:gd name="T100" fmla="*/ 2833 w 3389"/>
              <a:gd name="T101" fmla="*/ 1554 h 2744"/>
              <a:gd name="T102" fmla="*/ 2774 w 3389"/>
              <a:gd name="T103" fmla="*/ 1377 h 2744"/>
              <a:gd name="T104" fmla="*/ 2835 w 3389"/>
              <a:gd name="T105" fmla="*/ 1350 h 2744"/>
              <a:gd name="T106" fmla="*/ 2943 w 3389"/>
              <a:gd name="T107" fmla="*/ 1247 h 2744"/>
              <a:gd name="T108" fmla="*/ 3022 w 3389"/>
              <a:gd name="T109" fmla="*/ 1122 h 2744"/>
              <a:gd name="T110" fmla="*/ 2967 w 3389"/>
              <a:gd name="T111" fmla="*/ 952 h 2744"/>
              <a:gd name="T112" fmla="*/ 2943 w 3389"/>
              <a:gd name="T113" fmla="*/ 851 h 2744"/>
              <a:gd name="T114" fmla="*/ 3135 w 3389"/>
              <a:gd name="T115" fmla="*/ 785 h 27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3389" h="2744">
                <a:moveTo>
                  <a:pt x="3254" y="799"/>
                </a:moveTo>
                <a:lnTo>
                  <a:pt x="3273" y="754"/>
                </a:lnTo>
                <a:lnTo>
                  <a:pt x="3354" y="653"/>
                </a:lnTo>
                <a:lnTo>
                  <a:pt x="3365" y="614"/>
                </a:lnTo>
                <a:lnTo>
                  <a:pt x="3389" y="578"/>
                </a:lnTo>
                <a:lnTo>
                  <a:pt x="3362" y="550"/>
                </a:lnTo>
                <a:lnTo>
                  <a:pt x="3357" y="467"/>
                </a:lnTo>
                <a:lnTo>
                  <a:pt x="3265" y="463"/>
                </a:lnTo>
                <a:lnTo>
                  <a:pt x="3214" y="398"/>
                </a:lnTo>
                <a:lnTo>
                  <a:pt x="3203" y="293"/>
                </a:lnTo>
                <a:lnTo>
                  <a:pt x="3190" y="30"/>
                </a:lnTo>
                <a:lnTo>
                  <a:pt x="2384" y="15"/>
                </a:lnTo>
                <a:lnTo>
                  <a:pt x="2218" y="0"/>
                </a:lnTo>
                <a:lnTo>
                  <a:pt x="2359" y="260"/>
                </a:lnTo>
                <a:lnTo>
                  <a:pt x="2470" y="451"/>
                </a:lnTo>
                <a:lnTo>
                  <a:pt x="2454" y="481"/>
                </a:lnTo>
                <a:lnTo>
                  <a:pt x="2397" y="444"/>
                </a:lnTo>
                <a:lnTo>
                  <a:pt x="2351" y="423"/>
                </a:lnTo>
                <a:lnTo>
                  <a:pt x="2303" y="416"/>
                </a:lnTo>
                <a:lnTo>
                  <a:pt x="2243" y="429"/>
                </a:lnTo>
                <a:lnTo>
                  <a:pt x="2185" y="472"/>
                </a:lnTo>
                <a:lnTo>
                  <a:pt x="2139" y="513"/>
                </a:lnTo>
                <a:lnTo>
                  <a:pt x="2094" y="560"/>
                </a:lnTo>
                <a:lnTo>
                  <a:pt x="2068" y="588"/>
                </a:lnTo>
                <a:lnTo>
                  <a:pt x="2023" y="611"/>
                </a:lnTo>
                <a:lnTo>
                  <a:pt x="1952" y="611"/>
                </a:lnTo>
                <a:lnTo>
                  <a:pt x="1887" y="583"/>
                </a:lnTo>
                <a:lnTo>
                  <a:pt x="1792" y="548"/>
                </a:lnTo>
                <a:lnTo>
                  <a:pt x="1728" y="534"/>
                </a:lnTo>
                <a:lnTo>
                  <a:pt x="1660" y="534"/>
                </a:lnTo>
                <a:lnTo>
                  <a:pt x="1600" y="539"/>
                </a:lnTo>
                <a:lnTo>
                  <a:pt x="1518" y="566"/>
                </a:lnTo>
                <a:lnTo>
                  <a:pt x="1436" y="595"/>
                </a:lnTo>
                <a:lnTo>
                  <a:pt x="1372" y="614"/>
                </a:lnTo>
                <a:lnTo>
                  <a:pt x="1319" y="630"/>
                </a:lnTo>
                <a:lnTo>
                  <a:pt x="1245" y="694"/>
                </a:lnTo>
                <a:lnTo>
                  <a:pt x="1195" y="758"/>
                </a:lnTo>
                <a:lnTo>
                  <a:pt x="1160" y="799"/>
                </a:lnTo>
                <a:lnTo>
                  <a:pt x="1126" y="823"/>
                </a:lnTo>
                <a:lnTo>
                  <a:pt x="1112" y="873"/>
                </a:lnTo>
                <a:lnTo>
                  <a:pt x="1075" y="904"/>
                </a:lnTo>
                <a:lnTo>
                  <a:pt x="1031" y="926"/>
                </a:lnTo>
                <a:lnTo>
                  <a:pt x="992" y="949"/>
                </a:lnTo>
                <a:lnTo>
                  <a:pt x="829" y="1208"/>
                </a:lnTo>
                <a:lnTo>
                  <a:pt x="765" y="1287"/>
                </a:lnTo>
                <a:lnTo>
                  <a:pt x="729" y="1384"/>
                </a:lnTo>
                <a:lnTo>
                  <a:pt x="682" y="1554"/>
                </a:lnTo>
                <a:lnTo>
                  <a:pt x="668" y="1584"/>
                </a:lnTo>
                <a:lnTo>
                  <a:pt x="594" y="1688"/>
                </a:lnTo>
                <a:lnTo>
                  <a:pt x="578" y="1745"/>
                </a:lnTo>
                <a:lnTo>
                  <a:pt x="570" y="1851"/>
                </a:lnTo>
                <a:lnTo>
                  <a:pt x="534" y="1966"/>
                </a:lnTo>
                <a:lnTo>
                  <a:pt x="458" y="2084"/>
                </a:lnTo>
                <a:lnTo>
                  <a:pt x="392" y="2199"/>
                </a:lnTo>
                <a:lnTo>
                  <a:pt x="15" y="2198"/>
                </a:lnTo>
                <a:lnTo>
                  <a:pt x="0" y="2293"/>
                </a:lnTo>
                <a:lnTo>
                  <a:pt x="19" y="2444"/>
                </a:lnTo>
                <a:lnTo>
                  <a:pt x="43" y="2507"/>
                </a:lnTo>
                <a:lnTo>
                  <a:pt x="105" y="2601"/>
                </a:lnTo>
                <a:lnTo>
                  <a:pt x="128" y="2622"/>
                </a:lnTo>
                <a:lnTo>
                  <a:pt x="150" y="2622"/>
                </a:lnTo>
                <a:lnTo>
                  <a:pt x="185" y="2613"/>
                </a:lnTo>
                <a:lnTo>
                  <a:pt x="217" y="2631"/>
                </a:lnTo>
                <a:lnTo>
                  <a:pt x="250" y="2671"/>
                </a:lnTo>
                <a:lnTo>
                  <a:pt x="286" y="2684"/>
                </a:lnTo>
                <a:lnTo>
                  <a:pt x="312" y="2716"/>
                </a:lnTo>
                <a:lnTo>
                  <a:pt x="362" y="2737"/>
                </a:lnTo>
                <a:lnTo>
                  <a:pt x="419" y="2744"/>
                </a:lnTo>
                <a:lnTo>
                  <a:pt x="485" y="2685"/>
                </a:lnTo>
                <a:lnTo>
                  <a:pt x="533" y="2663"/>
                </a:lnTo>
                <a:lnTo>
                  <a:pt x="570" y="2613"/>
                </a:lnTo>
                <a:lnTo>
                  <a:pt x="583" y="2499"/>
                </a:lnTo>
                <a:lnTo>
                  <a:pt x="598" y="2452"/>
                </a:lnTo>
                <a:lnTo>
                  <a:pt x="590" y="2415"/>
                </a:lnTo>
                <a:lnTo>
                  <a:pt x="606" y="2374"/>
                </a:lnTo>
                <a:lnTo>
                  <a:pt x="646" y="2356"/>
                </a:lnTo>
                <a:lnTo>
                  <a:pt x="670" y="2314"/>
                </a:lnTo>
                <a:lnTo>
                  <a:pt x="696" y="2293"/>
                </a:lnTo>
                <a:lnTo>
                  <a:pt x="700" y="2258"/>
                </a:lnTo>
                <a:lnTo>
                  <a:pt x="682" y="2234"/>
                </a:lnTo>
                <a:lnTo>
                  <a:pt x="686" y="2199"/>
                </a:lnTo>
                <a:lnTo>
                  <a:pt x="711" y="2174"/>
                </a:lnTo>
                <a:lnTo>
                  <a:pt x="705" y="2104"/>
                </a:lnTo>
                <a:lnTo>
                  <a:pt x="711" y="2068"/>
                </a:lnTo>
                <a:lnTo>
                  <a:pt x="717" y="2051"/>
                </a:lnTo>
                <a:lnTo>
                  <a:pt x="725" y="2042"/>
                </a:lnTo>
                <a:lnTo>
                  <a:pt x="727" y="2036"/>
                </a:lnTo>
                <a:lnTo>
                  <a:pt x="740" y="2021"/>
                </a:lnTo>
                <a:lnTo>
                  <a:pt x="756" y="2001"/>
                </a:lnTo>
                <a:lnTo>
                  <a:pt x="761" y="1967"/>
                </a:lnTo>
                <a:lnTo>
                  <a:pt x="767" y="1904"/>
                </a:lnTo>
                <a:lnTo>
                  <a:pt x="768" y="1842"/>
                </a:lnTo>
                <a:lnTo>
                  <a:pt x="769" y="1827"/>
                </a:lnTo>
                <a:lnTo>
                  <a:pt x="776" y="1817"/>
                </a:lnTo>
                <a:lnTo>
                  <a:pt x="788" y="1813"/>
                </a:lnTo>
                <a:lnTo>
                  <a:pt x="816" y="1810"/>
                </a:lnTo>
                <a:lnTo>
                  <a:pt x="829" y="1811"/>
                </a:lnTo>
                <a:lnTo>
                  <a:pt x="829" y="1825"/>
                </a:lnTo>
                <a:lnTo>
                  <a:pt x="838" y="1838"/>
                </a:lnTo>
                <a:lnTo>
                  <a:pt x="848" y="1852"/>
                </a:lnTo>
                <a:lnTo>
                  <a:pt x="849" y="1861"/>
                </a:lnTo>
                <a:lnTo>
                  <a:pt x="849" y="1857"/>
                </a:lnTo>
                <a:lnTo>
                  <a:pt x="853" y="1861"/>
                </a:lnTo>
                <a:lnTo>
                  <a:pt x="877" y="1869"/>
                </a:lnTo>
                <a:lnTo>
                  <a:pt x="879" y="1866"/>
                </a:lnTo>
                <a:lnTo>
                  <a:pt x="886" y="1855"/>
                </a:lnTo>
                <a:lnTo>
                  <a:pt x="907" y="1844"/>
                </a:lnTo>
                <a:lnTo>
                  <a:pt x="923" y="1827"/>
                </a:lnTo>
                <a:lnTo>
                  <a:pt x="923" y="1826"/>
                </a:lnTo>
                <a:lnTo>
                  <a:pt x="933" y="1820"/>
                </a:lnTo>
                <a:lnTo>
                  <a:pt x="934" y="1817"/>
                </a:lnTo>
                <a:lnTo>
                  <a:pt x="937" y="1813"/>
                </a:lnTo>
                <a:lnTo>
                  <a:pt x="939" y="1813"/>
                </a:lnTo>
                <a:lnTo>
                  <a:pt x="942" y="1810"/>
                </a:lnTo>
                <a:lnTo>
                  <a:pt x="943" y="1807"/>
                </a:lnTo>
                <a:lnTo>
                  <a:pt x="951" y="1795"/>
                </a:lnTo>
                <a:lnTo>
                  <a:pt x="951" y="1783"/>
                </a:lnTo>
                <a:lnTo>
                  <a:pt x="958" y="1776"/>
                </a:lnTo>
                <a:lnTo>
                  <a:pt x="958" y="1775"/>
                </a:lnTo>
                <a:lnTo>
                  <a:pt x="960" y="1775"/>
                </a:lnTo>
                <a:lnTo>
                  <a:pt x="960" y="1745"/>
                </a:lnTo>
                <a:lnTo>
                  <a:pt x="963" y="1739"/>
                </a:lnTo>
                <a:lnTo>
                  <a:pt x="966" y="1731"/>
                </a:lnTo>
                <a:lnTo>
                  <a:pt x="968" y="1723"/>
                </a:lnTo>
                <a:lnTo>
                  <a:pt x="972" y="1697"/>
                </a:lnTo>
                <a:lnTo>
                  <a:pt x="935" y="1694"/>
                </a:lnTo>
                <a:lnTo>
                  <a:pt x="934" y="1689"/>
                </a:lnTo>
                <a:lnTo>
                  <a:pt x="927" y="1688"/>
                </a:lnTo>
                <a:lnTo>
                  <a:pt x="925" y="1686"/>
                </a:lnTo>
                <a:lnTo>
                  <a:pt x="919" y="1678"/>
                </a:lnTo>
                <a:lnTo>
                  <a:pt x="915" y="1675"/>
                </a:lnTo>
                <a:lnTo>
                  <a:pt x="913" y="1667"/>
                </a:lnTo>
                <a:lnTo>
                  <a:pt x="911" y="1667"/>
                </a:lnTo>
                <a:lnTo>
                  <a:pt x="909" y="1659"/>
                </a:lnTo>
                <a:lnTo>
                  <a:pt x="909" y="1653"/>
                </a:lnTo>
                <a:lnTo>
                  <a:pt x="909" y="1651"/>
                </a:lnTo>
                <a:lnTo>
                  <a:pt x="909" y="1635"/>
                </a:lnTo>
                <a:lnTo>
                  <a:pt x="909" y="1631"/>
                </a:lnTo>
                <a:lnTo>
                  <a:pt x="905" y="1623"/>
                </a:lnTo>
                <a:lnTo>
                  <a:pt x="903" y="1623"/>
                </a:lnTo>
                <a:lnTo>
                  <a:pt x="899" y="1606"/>
                </a:lnTo>
                <a:lnTo>
                  <a:pt x="895" y="1588"/>
                </a:lnTo>
                <a:lnTo>
                  <a:pt x="903" y="1557"/>
                </a:lnTo>
                <a:lnTo>
                  <a:pt x="913" y="1545"/>
                </a:lnTo>
                <a:lnTo>
                  <a:pt x="918" y="1537"/>
                </a:lnTo>
                <a:lnTo>
                  <a:pt x="927" y="1534"/>
                </a:lnTo>
                <a:lnTo>
                  <a:pt x="942" y="1519"/>
                </a:lnTo>
                <a:lnTo>
                  <a:pt x="947" y="1516"/>
                </a:lnTo>
                <a:lnTo>
                  <a:pt x="947" y="1513"/>
                </a:lnTo>
                <a:lnTo>
                  <a:pt x="960" y="1507"/>
                </a:lnTo>
                <a:lnTo>
                  <a:pt x="972" y="1498"/>
                </a:lnTo>
                <a:lnTo>
                  <a:pt x="974" y="1494"/>
                </a:lnTo>
                <a:lnTo>
                  <a:pt x="984" y="1491"/>
                </a:lnTo>
                <a:lnTo>
                  <a:pt x="987" y="1487"/>
                </a:lnTo>
                <a:lnTo>
                  <a:pt x="999" y="1478"/>
                </a:lnTo>
                <a:lnTo>
                  <a:pt x="1011" y="1472"/>
                </a:lnTo>
                <a:lnTo>
                  <a:pt x="1016" y="1466"/>
                </a:lnTo>
                <a:lnTo>
                  <a:pt x="1015" y="1466"/>
                </a:lnTo>
                <a:lnTo>
                  <a:pt x="1016" y="1463"/>
                </a:lnTo>
                <a:lnTo>
                  <a:pt x="1023" y="1459"/>
                </a:lnTo>
                <a:lnTo>
                  <a:pt x="1029" y="1450"/>
                </a:lnTo>
                <a:lnTo>
                  <a:pt x="1043" y="1440"/>
                </a:lnTo>
                <a:lnTo>
                  <a:pt x="1048" y="1428"/>
                </a:lnTo>
                <a:lnTo>
                  <a:pt x="1055" y="1415"/>
                </a:lnTo>
                <a:lnTo>
                  <a:pt x="1061" y="1410"/>
                </a:lnTo>
                <a:lnTo>
                  <a:pt x="1061" y="1403"/>
                </a:lnTo>
                <a:lnTo>
                  <a:pt x="1068" y="1394"/>
                </a:lnTo>
                <a:lnTo>
                  <a:pt x="1096" y="1390"/>
                </a:lnTo>
                <a:lnTo>
                  <a:pt x="1098" y="1394"/>
                </a:lnTo>
                <a:lnTo>
                  <a:pt x="1100" y="1394"/>
                </a:lnTo>
                <a:lnTo>
                  <a:pt x="1108" y="1412"/>
                </a:lnTo>
                <a:lnTo>
                  <a:pt x="1102" y="1415"/>
                </a:lnTo>
                <a:lnTo>
                  <a:pt x="1100" y="1424"/>
                </a:lnTo>
                <a:lnTo>
                  <a:pt x="1095" y="1428"/>
                </a:lnTo>
                <a:lnTo>
                  <a:pt x="1095" y="1431"/>
                </a:lnTo>
                <a:lnTo>
                  <a:pt x="1093" y="1431"/>
                </a:lnTo>
                <a:lnTo>
                  <a:pt x="1092" y="1440"/>
                </a:lnTo>
                <a:lnTo>
                  <a:pt x="1087" y="1450"/>
                </a:lnTo>
                <a:lnTo>
                  <a:pt x="1093" y="1450"/>
                </a:lnTo>
                <a:lnTo>
                  <a:pt x="1096" y="1454"/>
                </a:lnTo>
                <a:lnTo>
                  <a:pt x="1104" y="1454"/>
                </a:lnTo>
                <a:lnTo>
                  <a:pt x="1116" y="1450"/>
                </a:lnTo>
                <a:lnTo>
                  <a:pt x="1118" y="1446"/>
                </a:lnTo>
                <a:lnTo>
                  <a:pt x="1132" y="1431"/>
                </a:lnTo>
                <a:lnTo>
                  <a:pt x="1140" y="1424"/>
                </a:lnTo>
                <a:lnTo>
                  <a:pt x="1148" y="1410"/>
                </a:lnTo>
                <a:lnTo>
                  <a:pt x="1146" y="1415"/>
                </a:lnTo>
                <a:lnTo>
                  <a:pt x="1150" y="1410"/>
                </a:lnTo>
                <a:lnTo>
                  <a:pt x="1152" y="1403"/>
                </a:lnTo>
                <a:lnTo>
                  <a:pt x="1158" y="1394"/>
                </a:lnTo>
                <a:lnTo>
                  <a:pt x="1168" y="1384"/>
                </a:lnTo>
                <a:lnTo>
                  <a:pt x="1174" y="1362"/>
                </a:lnTo>
                <a:lnTo>
                  <a:pt x="1174" y="1324"/>
                </a:lnTo>
                <a:lnTo>
                  <a:pt x="1172" y="1316"/>
                </a:lnTo>
                <a:lnTo>
                  <a:pt x="1165" y="1315"/>
                </a:lnTo>
                <a:lnTo>
                  <a:pt x="1150" y="1308"/>
                </a:lnTo>
                <a:lnTo>
                  <a:pt x="1136" y="1308"/>
                </a:lnTo>
                <a:lnTo>
                  <a:pt x="1136" y="1309"/>
                </a:lnTo>
                <a:lnTo>
                  <a:pt x="1126" y="1310"/>
                </a:lnTo>
                <a:lnTo>
                  <a:pt x="1116" y="1319"/>
                </a:lnTo>
                <a:lnTo>
                  <a:pt x="1114" y="1322"/>
                </a:lnTo>
                <a:lnTo>
                  <a:pt x="1112" y="1324"/>
                </a:lnTo>
                <a:lnTo>
                  <a:pt x="1112" y="1327"/>
                </a:lnTo>
                <a:lnTo>
                  <a:pt x="1109" y="1328"/>
                </a:lnTo>
                <a:lnTo>
                  <a:pt x="1109" y="1331"/>
                </a:lnTo>
                <a:lnTo>
                  <a:pt x="1108" y="1333"/>
                </a:lnTo>
                <a:lnTo>
                  <a:pt x="1093" y="1343"/>
                </a:lnTo>
                <a:lnTo>
                  <a:pt x="1087" y="1341"/>
                </a:lnTo>
                <a:lnTo>
                  <a:pt x="1080" y="1337"/>
                </a:lnTo>
                <a:lnTo>
                  <a:pt x="1075" y="1331"/>
                </a:lnTo>
                <a:lnTo>
                  <a:pt x="1068" y="1324"/>
                </a:lnTo>
                <a:lnTo>
                  <a:pt x="1071" y="1305"/>
                </a:lnTo>
                <a:lnTo>
                  <a:pt x="1071" y="1302"/>
                </a:lnTo>
                <a:lnTo>
                  <a:pt x="1072" y="1302"/>
                </a:lnTo>
                <a:lnTo>
                  <a:pt x="1075" y="1300"/>
                </a:lnTo>
                <a:lnTo>
                  <a:pt x="1084" y="1280"/>
                </a:lnTo>
                <a:lnTo>
                  <a:pt x="1087" y="1278"/>
                </a:lnTo>
                <a:lnTo>
                  <a:pt x="1092" y="1271"/>
                </a:lnTo>
                <a:lnTo>
                  <a:pt x="1095" y="1265"/>
                </a:lnTo>
                <a:lnTo>
                  <a:pt x="1095" y="1266"/>
                </a:lnTo>
                <a:lnTo>
                  <a:pt x="1108" y="1247"/>
                </a:lnTo>
                <a:lnTo>
                  <a:pt x="1118" y="1231"/>
                </a:lnTo>
                <a:lnTo>
                  <a:pt x="1128" y="1219"/>
                </a:lnTo>
                <a:lnTo>
                  <a:pt x="1148" y="1202"/>
                </a:lnTo>
                <a:lnTo>
                  <a:pt x="1141" y="1208"/>
                </a:lnTo>
                <a:lnTo>
                  <a:pt x="1148" y="1196"/>
                </a:lnTo>
                <a:lnTo>
                  <a:pt x="1152" y="1193"/>
                </a:lnTo>
                <a:lnTo>
                  <a:pt x="1158" y="1190"/>
                </a:lnTo>
                <a:lnTo>
                  <a:pt x="1165" y="1177"/>
                </a:lnTo>
                <a:lnTo>
                  <a:pt x="1166" y="1165"/>
                </a:lnTo>
                <a:lnTo>
                  <a:pt x="1166" y="1120"/>
                </a:lnTo>
                <a:lnTo>
                  <a:pt x="1168" y="1117"/>
                </a:lnTo>
                <a:lnTo>
                  <a:pt x="1172" y="1114"/>
                </a:lnTo>
                <a:lnTo>
                  <a:pt x="1174" y="1112"/>
                </a:lnTo>
                <a:lnTo>
                  <a:pt x="1178" y="1112"/>
                </a:lnTo>
                <a:lnTo>
                  <a:pt x="1178" y="1111"/>
                </a:lnTo>
                <a:lnTo>
                  <a:pt x="1178" y="1105"/>
                </a:lnTo>
                <a:lnTo>
                  <a:pt x="1182" y="1105"/>
                </a:lnTo>
                <a:lnTo>
                  <a:pt x="1183" y="1102"/>
                </a:lnTo>
                <a:lnTo>
                  <a:pt x="1183" y="1098"/>
                </a:lnTo>
                <a:lnTo>
                  <a:pt x="1194" y="1087"/>
                </a:lnTo>
                <a:lnTo>
                  <a:pt x="1197" y="1081"/>
                </a:lnTo>
                <a:lnTo>
                  <a:pt x="1210" y="1064"/>
                </a:lnTo>
                <a:lnTo>
                  <a:pt x="1221" y="1045"/>
                </a:lnTo>
                <a:lnTo>
                  <a:pt x="1234" y="1026"/>
                </a:lnTo>
                <a:lnTo>
                  <a:pt x="1229" y="1033"/>
                </a:lnTo>
                <a:lnTo>
                  <a:pt x="1237" y="1026"/>
                </a:lnTo>
                <a:lnTo>
                  <a:pt x="1243" y="1011"/>
                </a:lnTo>
                <a:lnTo>
                  <a:pt x="1253" y="1001"/>
                </a:lnTo>
                <a:lnTo>
                  <a:pt x="1260" y="990"/>
                </a:lnTo>
                <a:lnTo>
                  <a:pt x="1262" y="983"/>
                </a:lnTo>
                <a:lnTo>
                  <a:pt x="1262" y="984"/>
                </a:lnTo>
                <a:lnTo>
                  <a:pt x="1267" y="983"/>
                </a:lnTo>
                <a:lnTo>
                  <a:pt x="1268" y="980"/>
                </a:lnTo>
                <a:lnTo>
                  <a:pt x="1275" y="979"/>
                </a:lnTo>
                <a:lnTo>
                  <a:pt x="1275" y="976"/>
                </a:lnTo>
                <a:lnTo>
                  <a:pt x="1282" y="976"/>
                </a:lnTo>
                <a:lnTo>
                  <a:pt x="1287" y="976"/>
                </a:lnTo>
                <a:lnTo>
                  <a:pt x="1292" y="973"/>
                </a:lnTo>
                <a:lnTo>
                  <a:pt x="1295" y="970"/>
                </a:lnTo>
                <a:lnTo>
                  <a:pt x="1316" y="962"/>
                </a:lnTo>
                <a:lnTo>
                  <a:pt x="1335" y="948"/>
                </a:lnTo>
                <a:lnTo>
                  <a:pt x="1339" y="945"/>
                </a:lnTo>
                <a:lnTo>
                  <a:pt x="1351" y="937"/>
                </a:lnTo>
                <a:lnTo>
                  <a:pt x="1364" y="934"/>
                </a:lnTo>
                <a:lnTo>
                  <a:pt x="1365" y="929"/>
                </a:lnTo>
                <a:lnTo>
                  <a:pt x="1385" y="918"/>
                </a:lnTo>
                <a:lnTo>
                  <a:pt x="1377" y="921"/>
                </a:lnTo>
                <a:lnTo>
                  <a:pt x="1385" y="914"/>
                </a:lnTo>
                <a:lnTo>
                  <a:pt x="1388" y="912"/>
                </a:lnTo>
                <a:lnTo>
                  <a:pt x="1391" y="911"/>
                </a:lnTo>
                <a:lnTo>
                  <a:pt x="1397" y="905"/>
                </a:lnTo>
                <a:lnTo>
                  <a:pt x="1397" y="904"/>
                </a:lnTo>
                <a:lnTo>
                  <a:pt x="1405" y="901"/>
                </a:lnTo>
                <a:lnTo>
                  <a:pt x="1441" y="899"/>
                </a:lnTo>
                <a:lnTo>
                  <a:pt x="1470" y="904"/>
                </a:lnTo>
                <a:lnTo>
                  <a:pt x="1473" y="908"/>
                </a:lnTo>
                <a:lnTo>
                  <a:pt x="1497" y="911"/>
                </a:lnTo>
                <a:lnTo>
                  <a:pt x="1522" y="910"/>
                </a:lnTo>
                <a:lnTo>
                  <a:pt x="1561" y="911"/>
                </a:lnTo>
                <a:lnTo>
                  <a:pt x="1586" y="905"/>
                </a:lnTo>
                <a:lnTo>
                  <a:pt x="1611" y="910"/>
                </a:lnTo>
                <a:lnTo>
                  <a:pt x="1634" y="918"/>
                </a:lnTo>
                <a:lnTo>
                  <a:pt x="1692" y="934"/>
                </a:lnTo>
                <a:lnTo>
                  <a:pt x="1723" y="943"/>
                </a:lnTo>
                <a:lnTo>
                  <a:pt x="1729" y="945"/>
                </a:lnTo>
                <a:lnTo>
                  <a:pt x="1741" y="952"/>
                </a:lnTo>
                <a:lnTo>
                  <a:pt x="1741" y="955"/>
                </a:lnTo>
                <a:lnTo>
                  <a:pt x="1745" y="955"/>
                </a:lnTo>
                <a:lnTo>
                  <a:pt x="1748" y="955"/>
                </a:lnTo>
                <a:lnTo>
                  <a:pt x="1757" y="964"/>
                </a:lnTo>
                <a:lnTo>
                  <a:pt x="1760" y="965"/>
                </a:lnTo>
                <a:lnTo>
                  <a:pt x="1760" y="970"/>
                </a:lnTo>
                <a:lnTo>
                  <a:pt x="1761" y="970"/>
                </a:lnTo>
                <a:lnTo>
                  <a:pt x="1764" y="980"/>
                </a:lnTo>
                <a:lnTo>
                  <a:pt x="1765" y="1002"/>
                </a:lnTo>
                <a:lnTo>
                  <a:pt x="1760" y="1023"/>
                </a:lnTo>
                <a:lnTo>
                  <a:pt x="1756" y="1036"/>
                </a:lnTo>
                <a:lnTo>
                  <a:pt x="1745" y="1059"/>
                </a:lnTo>
                <a:lnTo>
                  <a:pt x="1729" y="1081"/>
                </a:lnTo>
                <a:lnTo>
                  <a:pt x="1725" y="1090"/>
                </a:lnTo>
                <a:lnTo>
                  <a:pt x="1723" y="1095"/>
                </a:lnTo>
                <a:lnTo>
                  <a:pt x="1717" y="1112"/>
                </a:lnTo>
                <a:lnTo>
                  <a:pt x="1716" y="1112"/>
                </a:lnTo>
                <a:lnTo>
                  <a:pt x="1715" y="1140"/>
                </a:lnTo>
                <a:lnTo>
                  <a:pt x="1720" y="1165"/>
                </a:lnTo>
                <a:lnTo>
                  <a:pt x="1721" y="1165"/>
                </a:lnTo>
                <a:lnTo>
                  <a:pt x="1721" y="1169"/>
                </a:lnTo>
                <a:lnTo>
                  <a:pt x="1723" y="1169"/>
                </a:lnTo>
                <a:lnTo>
                  <a:pt x="1731" y="1208"/>
                </a:lnTo>
                <a:lnTo>
                  <a:pt x="1732" y="1246"/>
                </a:lnTo>
                <a:lnTo>
                  <a:pt x="1732" y="1253"/>
                </a:lnTo>
                <a:lnTo>
                  <a:pt x="1729" y="1253"/>
                </a:lnTo>
                <a:lnTo>
                  <a:pt x="1729" y="1275"/>
                </a:lnTo>
                <a:lnTo>
                  <a:pt x="1736" y="1283"/>
                </a:lnTo>
                <a:lnTo>
                  <a:pt x="1737" y="1293"/>
                </a:lnTo>
                <a:lnTo>
                  <a:pt x="1738" y="1293"/>
                </a:lnTo>
                <a:lnTo>
                  <a:pt x="1738" y="1297"/>
                </a:lnTo>
                <a:lnTo>
                  <a:pt x="1740" y="1306"/>
                </a:lnTo>
                <a:lnTo>
                  <a:pt x="1741" y="1306"/>
                </a:lnTo>
                <a:lnTo>
                  <a:pt x="1741" y="1308"/>
                </a:lnTo>
                <a:lnTo>
                  <a:pt x="1748" y="1310"/>
                </a:lnTo>
                <a:lnTo>
                  <a:pt x="1748" y="1316"/>
                </a:lnTo>
                <a:lnTo>
                  <a:pt x="1748" y="1319"/>
                </a:lnTo>
                <a:lnTo>
                  <a:pt x="1768" y="1328"/>
                </a:lnTo>
                <a:lnTo>
                  <a:pt x="1772" y="1331"/>
                </a:lnTo>
                <a:lnTo>
                  <a:pt x="1772" y="1333"/>
                </a:lnTo>
                <a:lnTo>
                  <a:pt x="1777" y="1337"/>
                </a:lnTo>
                <a:lnTo>
                  <a:pt x="1776" y="1335"/>
                </a:lnTo>
                <a:lnTo>
                  <a:pt x="1777" y="1341"/>
                </a:lnTo>
                <a:lnTo>
                  <a:pt x="1776" y="1335"/>
                </a:lnTo>
                <a:lnTo>
                  <a:pt x="1780" y="1341"/>
                </a:lnTo>
                <a:lnTo>
                  <a:pt x="1785" y="1344"/>
                </a:lnTo>
                <a:lnTo>
                  <a:pt x="1784" y="1343"/>
                </a:lnTo>
                <a:lnTo>
                  <a:pt x="1785" y="1349"/>
                </a:lnTo>
                <a:lnTo>
                  <a:pt x="1792" y="1355"/>
                </a:lnTo>
                <a:lnTo>
                  <a:pt x="1796" y="1362"/>
                </a:lnTo>
                <a:lnTo>
                  <a:pt x="1801" y="1425"/>
                </a:lnTo>
                <a:lnTo>
                  <a:pt x="1764" y="1424"/>
                </a:lnTo>
                <a:lnTo>
                  <a:pt x="1757" y="1419"/>
                </a:lnTo>
                <a:lnTo>
                  <a:pt x="1753" y="1406"/>
                </a:lnTo>
                <a:lnTo>
                  <a:pt x="1733" y="1412"/>
                </a:lnTo>
                <a:lnTo>
                  <a:pt x="1732" y="1412"/>
                </a:lnTo>
                <a:lnTo>
                  <a:pt x="1729" y="1415"/>
                </a:lnTo>
                <a:lnTo>
                  <a:pt x="1725" y="1419"/>
                </a:lnTo>
                <a:lnTo>
                  <a:pt x="1723" y="1447"/>
                </a:lnTo>
                <a:lnTo>
                  <a:pt x="1717" y="1475"/>
                </a:lnTo>
                <a:lnTo>
                  <a:pt x="1717" y="1503"/>
                </a:lnTo>
                <a:lnTo>
                  <a:pt x="1720" y="1503"/>
                </a:lnTo>
                <a:lnTo>
                  <a:pt x="1723" y="1512"/>
                </a:lnTo>
                <a:lnTo>
                  <a:pt x="1728" y="1522"/>
                </a:lnTo>
                <a:lnTo>
                  <a:pt x="1732" y="1522"/>
                </a:lnTo>
                <a:lnTo>
                  <a:pt x="1733" y="1518"/>
                </a:lnTo>
                <a:lnTo>
                  <a:pt x="1753" y="1518"/>
                </a:lnTo>
                <a:lnTo>
                  <a:pt x="1756" y="1513"/>
                </a:lnTo>
                <a:lnTo>
                  <a:pt x="1754" y="1512"/>
                </a:lnTo>
                <a:lnTo>
                  <a:pt x="1764" y="1512"/>
                </a:lnTo>
                <a:lnTo>
                  <a:pt x="1768" y="1512"/>
                </a:lnTo>
                <a:lnTo>
                  <a:pt x="1772" y="1516"/>
                </a:lnTo>
                <a:lnTo>
                  <a:pt x="1773" y="1521"/>
                </a:lnTo>
                <a:lnTo>
                  <a:pt x="1777" y="1522"/>
                </a:lnTo>
                <a:lnTo>
                  <a:pt x="1777" y="1534"/>
                </a:lnTo>
                <a:lnTo>
                  <a:pt x="1778" y="1534"/>
                </a:lnTo>
                <a:lnTo>
                  <a:pt x="1778" y="1537"/>
                </a:lnTo>
                <a:lnTo>
                  <a:pt x="1786" y="1545"/>
                </a:lnTo>
                <a:lnTo>
                  <a:pt x="1788" y="1557"/>
                </a:lnTo>
                <a:lnTo>
                  <a:pt x="1789" y="1557"/>
                </a:lnTo>
                <a:lnTo>
                  <a:pt x="1789" y="1563"/>
                </a:lnTo>
                <a:lnTo>
                  <a:pt x="1792" y="1563"/>
                </a:lnTo>
                <a:lnTo>
                  <a:pt x="1792" y="1566"/>
                </a:lnTo>
                <a:lnTo>
                  <a:pt x="1796" y="1573"/>
                </a:lnTo>
                <a:lnTo>
                  <a:pt x="1804" y="1584"/>
                </a:lnTo>
                <a:lnTo>
                  <a:pt x="1835" y="1588"/>
                </a:lnTo>
                <a:lnTo>
                  <a:pt x="1841" y="1584"/>
                </a:lnTo>
                <a:lnTo>
                  <a:pt x="1851" y="1572"/>
                </a:lnTo>
                <a:lnTo>
                  <a:pt x="1861" y="1557"/>
                </a:lnTo>
                <a:lnTo>
                  <a:pt x="1869" y="1551"/>
                </a:lnTo>
                <a:lnTo>
                  <a:pt x="1871" y="1548"/>
                </a:lnTo>
                <a:lnTo>
                  <a:pt x="1869" y="1487"/>
                </a:lnTo>
                <a:lnTo>
                  <a:pt x="1874" y="1484"/>
                </a:lnTo>
                <a:lnTo>
                  <a:pt x="1877" y="1472"/>
                </a:lnTo>
                <a:lnTo>
                  <a:pt x="1881" y="1472"/>
                </a:lnTo>
                <a:lnTo>
                  <a:pt x="1881" y="1468"/>
                </a:lnTo>
                <a:lnTo>
                  <a:pt x="1883" y="1466"/>
                </a:lnTo>
                <a:lnTo>
                  <a:pt x="1882" y="1468"/>
                </a:lnTo>
                <a:lnTo>
                  <a:pt x="1899" y="1447"/>
                </a:lnTo>
                <a:lnTo>
                  <a:pt x="1899" y="1441"/>
                </a:lnTo>
                <a:lnTo>
                  <a:pt x="1903" y="1437"/>
                </a:lnTo>
                <a:lnTo>
                  <a:pt x="1904" y="1437"/>
                </a:lnTo>
                <a:lnTo>
                  <a:pt x="1907" y="1424"/>
                </a:lnTo>
                <a:lnTo>
                  <a:pt x="1919" y="1394"/>
                </a:lnTo>
                <a:lnTo>
                  <a:pt x="1922" y="1394"/>
                </a:lnTo>
                <a:lnTo>
                  <a:pt x="1963" y="1394"/>
                </a:lnTo>
                <a:lnTo>
                  <a:pt x="1967" y="1397"/>
                </a:lnTo>
                <a:lnTo>
                  <a:pt x="1971" y="1410"/>
                </a:lnTo>
                <a:lnTo>
                  <a:pt x="1972" y="1410"/>
                </a:lnTo>
                <a:lnTo>
                  <a:pt x="1976" y="1424"/>
                </a:lnTo>
                <a:lnTo>
                  <a:pt x="1988" y="1466"/>
                </a:lnTo>
                <a:lnTo>
                  <a:pt x="1995" y="1481"/>
                </a:lnTo>
                <a:lnTo>
                  <a:pt x="1999" y="1482"/>
                </a:lnTo>
                <a:lnTo>
                  <a:pt x="2000" y="1493"/>
                </a:lnTo>
                <a:lnTo>
                  <a:pt x="2003" y="1498"/>
                </a:lnTo>
                <a:lnTo>
                  <a:pt x="2004" y="1498"/>
                </a:lnTo>
                <a:lnTo>
                  <a:pt x="2015" y="1512"/>
                </a:lnTo>
                <a:lnTo>
                  <a:pt x="2020" y="1519"/>
                </a:lnTo>
                <a:lnTo>
                  <a:pt x="2024" y="1522"/>
                </a:lnTo>
                <a:lnTo>
                  <a:pt x="2039" y="1531"/>
                </a:lnTo>
                <a:lnTo>
                  <a:pt x="2044" y="1540"/>
                </a:lnTo>
                <a:lnTo>
                  <a:pt x="2047" y="1543"/>
                </a:lnTo>
                <a:lnTo>
                  <a:pt x="2052" y="1540"/>
                </a:lnTo>
                <a:lnTo>
                  <a:pt x="2072" y="1535"/>
                </a:lnTo>
                <a:lnTo>
                  <a:pt x="2076" y="1531"/>
                </a:lnTo>
                <a:lnTo>
                  <a:pt x="2082" y="1528"/>
                </a:lnTo>
                <a:lnTo>
                  <a:pt x="2090" y="1534"/>
                </a:lnTo>
                <a:lnTo>
                  <a:pt x="2092" y="1537"/>
                </a:lnTo>
                <a:lnTo>
                  <a:pt x="2094" y="1537"/>
                </a:lnTo>
                <a:lnTo>
                  <a:pt x="2096" y="1543"/>
                </a:lnTo>
                <a:lnTo>
                  <a:pt x="2098" y="1545"/>
                </a:lnTo>
                <a:lnTo>
                  <a:pt x="2102" y="1548"/>
                </a:lnTo>
                <a:lnTo>
                  <a:pt x="2112" y="1553"/>
                </a:lnTo>
                <a:lnTo>
                  <a:pt x="2112" y="1554"/>
                </a:lnTo>
                <a:lnTo>
                  <a:pt x="2121" y="1553"/>
                </a:lnTo>
                <a:lnTo>
                  <a:pt x="2118" y="1554"/>
                </a:lnTo>
                <a:lnTo>
                  <a:pt x="2129" y="1553"/>
                </a:lnTo>
                <a:lnTo>
                  <a:pt x="2132" y="1548"/>
                </a:lnTo>
                <a:lnTo>
                  <a:pt x="2137" y="1537"/>
                </a:lnTo>
                <a:lnTo>
                  <a:pt x="2139" y="1522"/>
                </a:lnTo>
                <a:lnTo>
                  <a:pt x="2143" y="1513"/>
                </a:lnTo>
                <a:lnTo>
                  <a:pt x="2142" y="1496"/>
                </a:lnTo>
                <a:lnTo>
                  <a:pt x="2137" y="1466"/>
                </a:lnTo>
                <a:lnTo>
                  <a:pt x="2129" y="1431"/>
                </a:lnTo>
                <a:lnTo>
                  <a:pt x="2134" y="1419"/>
                </a:lnTo>
                <a:lnTo>
                  <a:pt x="2134" y="1412"/>
                </a:lnTo>
                <a:lnTo>
                  <a:pt x="2137" y="1412"/>
                </a:lnTo>
                <a:lnTo>
                  <a:pt x="2150" y="1390"/>
                </a:lnTo>
                <a:lnTo>
                  <a:pt x="2155" y="1372"/>
                </a:lnTo>
                <a:lnTo>
                  <a:pt x="2159" y="1372"/>
                </a:lnTo>
                <a:lnTo>
                  <a:pt x="2166" y="1355"/>
                </a:lnTo>
                <a:lnTo>
                  <a:pt x="2167" y="1334"/>
                </a:lnTo>
                <a:lnTo>
                  <a:pt x="2167" y="1291"/>
                </a:lnTo>
                <a:lnTo>
                  <a:pt x="2175" y="1272"/>
                </a:lnTo>
                <a:lnTo>
                  <a:pt x="2182" y="1255"/>
                </a:lnTo>
                <a:lnTo>
                  <a:pt x="2187" y="1240"/>
                </a:lnTo>
                <a:lnTo>
                  <a:pt x="2191" y="1234"/>
                </a:lnTo>
                <a:lnTo>
                  <a:pt x="2211" y="1225"/>
                </a:lnTo>
                <a:lnTo>
                  <a:pt x="2222" y="1212"/>
                </a:lnTo>
                <a:lnTo>
                  <a:pt x="2222" y="1193"/>
                </a:lnTo>
                <a:lnTo>
                  <a:pt x="2218" y="1183"/>
                </a:lnTo>
                <a:lnTo>
                  <a:pt x="2214" y="1177"/>
                </a:lnTo>
                <a:lnTo>
                  <a:pt x="2207" y="1152"/>
                </a:lnTo>
                <a:lnTo>
                  <a:pt x="2215" y="1137"/>
                </a:lnTo>
                <a:lnTo>
                  <a:pt x="2218" y="1134"/>
                </a:lnTo>
                <a:lnTo>
                  <a:pt x="2219" y="1125"/>
                </a:lnTo>
                <a:lnTo>
                  <a:pt x="2224" y="1120"/>
                </a:lnTo>
                <a:lnTo>
                  <a:pt x="2239" y="1102"/>
                </a:lnTo>
                <a:lnTo>
                  <a:pt x="2243" y="1099"/>
                </a:lnTo>
                <a:lnTo>
                  <a:pt x="2243" y="1098"/>
                </a:lnTo>
                <a:lnTo>
                  <a:pt x="2275" y="1071"/>
                </a:lnTo>
                <a:lnTo>
                  <a:pt x="2290" y="1055"/>
                </a:lnTo>
                <a:lnTo>
                  <a:pt x="2296" y="1036"/>
                </a:lnTo>
                <a:lnTo>
                  <a:pt x="2297" y="1036"/>
                </a:lnTo>
                <a:lnTo>
                  <a:pt x="2305" y="1023"/>
                </a:lnTo>
                <a:lnTo>
                  <a:pt x="2309" y="1011"/>
                </a:lnTo>
                <a:lnTo>
                  <a:pt x="2311" y="1011"/>
                </a:lnTo>
                <a:lnTo>
                  <a:pt x="2313" y="1008"/>
                </a:lnTo>
                <a:lnTo>
                  <a:pt x="2315" y="1001"/>
                </a:lnTo>
                <a:lnTo>
                  <a:pt x="2329" y="1002"/>
                </a:lnTo>
                <a:lnTo>
                  <a:pt x="2329" y="1005"/>
                </a:lnTo>
                <a:lnTo>
                  <a:pt x="2337" y="1015"/>
                </a:lnTo>
                <a:lnTo>
                  <a:pt x="2339" y="1015"/>
                </a:lnTo>
                <a:lnTo>
                  <a:pt x="2339" y="1023"/>
                </a:lnTo>
                <a:lnTo>
                  <a:pt x="2345" y="1028"/>
                </a:lnTo>
                <a:lnTo>
                  <a:pt x="2355" y="1045"/>
                </a:lnTo>
                <a:lnTo>
                  <a:pt x="2365" y="1061"/>
                </a:lnTo>
                <a:lnTo>
                  <a:pt x="2368" y="1080"/>
                </a:lnTo>
                <a:lnTo>
                  <a:pt x="2371" y="1080"/>
                </a:lnTo>
                <a:lnTo>
                  <a:pt x="2371" y="1117"/>
                </a:lnTo>
                <a:lnTo>
                  <a:pt x="2373" y="1178"/>
                </a:lnTo>
                <a:lnTo>
                  <a:pt x="2376" y="1184"/>
                </a:lnTo>
                <a:lnTo>
                  <a:pt x="2414" y="1190"/>
                </a:lnTo>
                <a:lnTo>
                  <a:pt x="2401" y="1186"/>
                </a:lnTo>
                <a:lnTo>
                  <a:pt x="2401" y="1187"/>
                </a:lnTo>
                <a:lnTo>
                  <a:pt x="2414" y="1193"/>
                </a:lnTo>
                <a:lnTo>
                  <a:pt x="2421" y="1194"/>
                </a:lnTo>
                <a:lnTo>
                  <a:pt x="2425" y="1202"/>
                </a:lnTo>
                <a:lnTo>
                  <a:pt x="2426" y="1216"/>
                </a:lnTo>
                <a:lnTo>
                  <a:pt x="2426" y="1218"/>
                </a:lnTo>
                <a:lnTo>
                  <a:pt x="2430" y="1218"/>
                </a:lnTo>
                <a:lnTo>
                  <a:pt x="2432" y="1219"/>
                </a:lnTo>
                <a:lnTo>
                  <a:pt x="2433" y="1231"/>
                </a:lnTo>
                <a:lnTo>
                  <a:pt x="2438" y="1247"/>
                </a:lnTo>
                <a:lnTo>
                  <a:pt x="2440" y="1265"/>
                </a:lnTo>
                <a:lnTo>
                  <a:pt x="2441" y="1265"/>
                </a:lnTo>
                <a:lnTo>
                  <a:pt x="2446" y="1280"/>
                </a:lnTo>
                <a:lnTo>
                  <a:pt x="2442" y="1290"/>
                </a:lnTo>
                <a:lnTo>
                  <a:pt x="2433" y="1313"/>
                </a:lnTo>
                <a:lnTo>
                  <a:pt x="2413" y="1333"/>
                </a:lnTo>
                <a:lnTo>
                  <a:pt x="2408" y="1333"/>
                </a:lnTo>
                <a:lnTo>
                  <a:pt x="2402" y="1340"/>
                </a:lnTo>
                <a:lnTo>
                  <a:pt x="2394" y="1341"/>
                </a:lnTo>
                <a:lnTo>
                  <a:pt x="2390" y="1349"/>
                </a:lnTo>
                <a:lnTo>
                  <a:pt x="2347" y="1350"/>
                </a:lnTo>
                <a:lnTo>
                  <a:pt x="2347" y="1352"/>
                </a:lnTo>
                <a:lnTo>
                  <a:pt x="2344" y="1352"/>
                </a:lnTo>
                <a:lnTo>
                  <a:pt x="2344" y="1355"/>
                </a:lnTo>
                <a:lnTo>
                  <a:pt x="2337" y="1355"/>
                </a:lnTo>
                <a:lnTo>
                  <a:pt x="2341" y="1355"/>
                </a:lnTo>
                <a:lnTo>
                  <a:pt x="2337" y="1360"/>
                </a:lnTo>
                <a:lnTo>
                  <a:pt x="2333" y="1362"/>
                </a:lnTo>
                <a:lnTo>
                  <a:pt x="2328" y="1385"/>
                </a:lnTo>
                <a:lnTo>
                  <a:pt x="2333" y="1404"/>
                </a:lnTo>
                <a:lnTo>
                  <a:pt x="2333" y="1421"/>
                </a:lnTo>
                <a:lnTo>
                  <a:pt x="2335" y="1421"/>
                </a:lnTo>
                <a:lnTo>
                  <a:pt x="2336" y="1428"/>
                </a:lnTo>
                <a:lnTo>
                  <a:pt x="2344" y="1432"/>
                </a:lnTo>
                <a:lnTo>
                  <a:pt x="2352" y="1432"/>
                </a:lnTo>
                <a:lnTo>
                  <a:pt x="2352" y="1437"/>
                </a:lnTo>
                <a:lnTo>
                  <a:pt x="2357" y="1441"/>
                </a:lnTo>
                <a:lnTo>
                  <a:pt x="2357" y="1438"/>
                </a:lnTo>
                <a:lnTo>
                  <a:pt x="2360" y="1441"/>
                </a:lnTo>
                <a:lnTo>
                  <a:pt x="2363" y="1449"/>
                </a:lnTo>
                <a:lnTo>
                  <a:pt x="2371" y="1450"/>
                </a:lnTo>
                <a:lnTo>
                  <a:pt x="2384" y="1496"/>
                </a:lnTo>
                <a:lnTo>
                  <a:pt x="2386" y="1498"/>
                </a:lnTo>
                <a:lnTo>
                  <a:pt x="2390" y="1504"/>
                </a:lnTo>
                <a:lnTo>
                  <a:pt x="2394" y="1512"/>
                </a:lnTo>
                <a:lnTo>
                  <a:pt x="2408" y="1519"/>
                </a:lnTo>
                <a:lnTo>
                  <a:pt x="2417" y="1529"/>
                </a:lnTo>
                <a:lnTo>
                  <a:pt x="2426" y="1538"/>
                </a:lnTo>
                <a:lnTo>
                  <a:pt x="2437" y="1545"/>
                </a:lnTo>
                <a:lnTo>
                  <a:pt x="2445" y="1545"/>
                </a:lnTo>
                <a:lnTo>
                  <a:pt x="2446" y="1540"/>
                </a:lnTo>
                <a:lnTo>
                  <a:pt x="2453" y="1537"/>
                </a:lnTo>
                <a:lnTo>
                  <a:pt x="2450" y="1537"/>
                </a:lnTo>
                <a:lnTo>
                  <a:pt x="2453" y="1534"/>
                </a:lnTo>
                <a:lnTo>
                  <a:pt x="2458" y="1528"/>
                </a:lnTo>
                <a:lnTo>
                  <a:pt x="2469" y="1519"/>
                </a:lnTo>
                <a:lnTo>
                  <a:pt x="2478" y="1504"/>
                </a:lnTo>
                <a:lnTo>
                  <a:pt x="2482" y="1484"/>
                </a:lnTo>
                <a:lnTo>
                  <a:pt x="2497" y="1454"/>
                </a:lnTo>
                <a:lnTo>
                  <a:pt x="2510" y="1441"/>
                </a:lnTo>
                <a:lnTo>
                  <a:pt x="2505" y="1447"/>
                </a:lnTo>
                <a:lnTo>
                  <a:pt x="2506" y="1447"/>
                </a:lnTo>
                <a:lnTo>
                  <a:pt x="2517" y="1441"/>
                </a:lnTo>
                <a:lnTo>
                  <a:pt x="2521" y="1437"/>
                </a:lnTo>
                <a:lnTo>
                  <a:pt x="2522" y="1432"/>
                </a:lnTo>
                <a:lnTo>
                  <a:pt x="2529" y="1432"/>
                </a:lnTo>
                <a:lnTo>
                  <a:pt x="2554" y="1432"/>
                </a:lnTo>
                <a:lnTo>
                  <a:pt x="2594" y="1428"/>
                </a:lnTo>
                <a:lnTo>
                  <a:pt x="2616" y="1428"/>
                </a:lnTo>
                <a:lnTo>
                  <a:pt x="2632" y="1432"/>
                </a:lnTo>
                <a:lnTo>
                  <a:pt x="2644" y="1432"/>
                </a:lnTo>
                <a:lnTo>
                  <a:pt x="2648" y="1456"/>
                </a:lnTo>
                <a:lnTo>
                  <a:pt x="2649" y="1468"/>
                </a:lnTo>
                <a:lnTo>
                  <a:pt x="2647" y="1476"/>
                </a:lnTo>
                <a:lnTo>
                  <a:pt x="2645" y="1491"/>
                </a:lnTo>
                <a:lnTo>
                  <a:pt x="2641" y="1512"/>
                </a:lnTo>
                <a:lnTo>
                  <a:pt x="2640" y="1537"/>
                </a:lnTo>
                <a:lnTo>
                  <a:pt x="2647" y="1560"/>
                </a:lnTo>
                <a:lnTo>
                  <a:pt x="2647" y="1563"/>
                </a:lnTo>
                <a:lnTo>
                  <a:pt x="2649" y="1566"/>
                </a:lnTo>
                <a:lnTo>
                  <a:pt x="2657" y="1573"/>
                </a:lnTo>
                <a:lnTo>
                  <a:pt x="2663" y="1573"/>
                </a:lnTo>
                <a:lnTo>
                  <a:pt x="2669" y="1573"/>
                </a:lnTo>
                <a:lnTo>
                  <a:pt x="2673" y="1581"/>
                </a:lnTo>
                <a:lnTo>
                  <a:pt x="2681" y="1584"/>
                </a:lnTo>
                <a:lnTo>
                  <a:pt x="2687" y="1592"/>
                </a:lnTo>
                <a:lnTo>
                  <a:pt x="2712" y="1609"/>
                </a:lnTo>
                <a:lnTo>
                  <a:pt x="2752" y="1648"/>
                </a:lnTo>
                <a:lnTo>
                  <a:pt x="2753" y="1659"/>
                </a:lnTo>
                <a:lnTo>
                  <a:pt x="2757" y="1669"/>
                </a:lnTo>
                <a:lnTo>
                  <a:pt x="2756" y="1679"/>
                </a:lnTo>
                <a:lnTo>
                  <a:pt x="2760" y="1685"/>
                </a:lnTo>
                <a:lnTo>
                  <a:pt x="2772" y="1692"/>
                </a:lnTo>
                <a:lnTo>
                  <a:pt x="2779" y="1703"/>
                </a:lnTo>
                <a:lnTo>
                  <a:pt x="2791" y="1713"/>
                </a:lnTo>
                <a:lnTo>
                  <a:pt x="2793" y="1714"/>
                </a:lnTo>
                <a:lnTo>
                  <a:pt x="2819" y="1728"/>
                </a:lnTo>
                <a:lnTo>
                  <a:pt x="2827" y="1731"/>
                </a:lnTo>
                <a:lnTo>
                  <a:pt x="2835" y="1733"/>
                </a:lnTo>
                <a:lnTo>
                  <a:pt x="2843" y="1763"/>
                </a:lnTo>
                <a:lnTo>
                  <a:pt x="2853" y="1769"/>
                </a:lnTo>
                <a:lnTo>
                  <a:pt x="2851" y="1766"/>
                </a:lnTo>
                <a:lnTo>
                  <a:pt x="2854" y="1769"/>
                </a:lnTo>
                <a:lnTo>
                  <a:pt x="2851" y="1767"/>
                </a:lnTo>
                <a:lnTo>
                  <a:pt x="2859" y="1778"/>
                </a:lnTo>
                <a:lnTo>
                  <a:pt x="2872" y="1792"/>
                </a:lnTo>
                <a:lnTo>
                  <a:pt x="2892" y="1792"/>
                </a:lnTo>
                <a:lnTo>
                  <a:pt x="2900" y="1786"/>
                </a:lnTo>
                <a:lnTo>
                  <a:pt x="2908" y="1780"/>
                </a:lnTo>
                <a:lnTo>
                  <a:pt x="2908" y="1775"/>
                </a:lnTo>
                <a:lnTo>
                  <a:pt x="2926" y="1773"/>
                </a:lnTo>
                <a:lnTo>
                  <a:pt x="2939" y="1766"/>
                </a:lnTo>
                <a:lnTo>
                  <a:pt x="2947" y="1766"/>
                </a:lnTo>
                <a:lnTo>
                  <a:pt x="2948" y="1751"/>
                </a:lnTo>
                <a:lnTo>
                  <a:pt x="2949" y="1733"/>
                </a:lnTo>
                <a:lnTo>
                  <a:pt x="2948" y="1733"/>
                </a:lnTo>
                <a:lnTo>
                  <a:pt x="2951" y="1706"/>
                </a:lnTo>
                <a:lnTo>
                  <a:pt x="2949" y="1672"/>
                </a:lnTo>
                <a:lnTo>
                  <a:pt x="2943" y="1641"/>
                </a:lnTo>
                <a:lnTo>
                  <a:pt x="2943" y="1635"/>
                </a:lnTo>
                <a:lnTo>
                  <a:pt x="2927" y="1628"/>
                </a:lnTo>
                <a:lnTo>
                  <a:pt x="2916" y="1619"/>
                </a:lnTo>
                <a:lnTo>
                  <a:pt x="2904" y="1606"/>
                </a:lnTo>
                <a:lnTo>
                  <a:pt x="2896" y="1601"/>
                </a:lnTo>
                <a:lnTo>
                  <a:pt x="2888" y="1590"/>
                </a:lnTo>
                <a:lnTo>
                  <a:pt x="2886" y="1584"/>
                </a:lnTo>
                <a:lnTo>
                  <a:pt x="2864" y="1578"/>
                </a:lnTo>
                <a:lnTo>
                  <a:pt x="2853" y="1575"/>
                </a:lnTo>
                <a:lnTo>
                  <a:pt x="2846" y="1570"/>
                </a:lnTo>
                <a:lnTo>
                  <a:pt x="2838" y="1563"/>
                </a:lnTo>
                <a:lnTo>
                  <a:pt x="2833" y="1554"/>
                </a:lnTo>
                <a:lnTo>
                  <a:pt x="2835" y="1553"/>
                </a:lnTo>
                <a:lnTo>
                  <a:pt x="2835" y="1551"/>
                </a:lnTo>
                <a:lnTo>
                  <a:pt x="2830" y="1526"/>
                </a:lnTo>
                <a:lnTo>
                  <a:pt x="2830" y="1496"/>
                </a:lnTo>
                <a:lnTo>
                  <a:pt x="2827" y="1446"/>
                </a:lnTo>
                <a:lnTo>
                  <a:pt x="2817" y="1415"/>
                </a:lnTo>
                <a:lnTo>
                  <a:pt x="2806" y="1410"/>
                </a:lnTo>
                <a:lnTo>
                  <a:pt x="2793" y="1406"/>
                </a:lnTo>
                <a:lnTo>
                  <a:pt x="2787" y="1403"/>
                </a:lnTo>
                <a:lnTo>
                  <a:pt x="2787" y="1402"/>
                </a:lnTo>
                <a:lnTo>
                  <a:pt x="2781" y="1399"/>
                </a:lnTo>
                <a:lnTo>
                  <a:pt x="2774" y="1377"/>
                </a:lnTo>
                <a:lnTo>
                  <a:pt x="2781" y="1352"/>
                </a:lnTo>
                <a:lnTo>
                  <a:pt x="2781" y="1350"/>
                </a:lnTo>
                <a:lnTo>
                  <a:pt x="2799" y="1355"/>
                </a:lnTo>
                <a:lnTo>
                  <a:pt x="2819" y="1372"/>
                </a:lnTo>
                <a:lnTo>
                  <a:pt x="2825" y="1380"/>
                </a:lnTo>
                <a:lnTo>
                  <a:pt x="2827" y="1381"/>
                </a:lnTo>
                <a:lnTo>
                  <a:pt x="2854" y="1384"/>
                </a:lnTo>
                <a:lnTo>
                  <a:pt x="2859" y="1372"/>
                </a:lnTo>
                <a:lnTo>
                  <a:pt x="2860" y="1372"/>
                </a:lnTo>
                <a:lnTo>
                  <a:pt x="2859" y="1362"/>
                </a:lnTo>
                <a:lnTo>
                  <a:pt x="2838" y="1352"/>
                </a:lnTo>
                <a:lnTo>
                  <a:pt x="2835" y="1350"/>
                </a:lnTo>
                <a:lnTo>
                  <a:pt x="2835" y="1349"/>
                </a:lnTo>
                <a:lnTo>
                  <a:pt x="2833" y="1346"/>
                </a:lnTo>
                <a:lnTo>
                  <a:pt x="2835" y="1328"/>
                </a:lnTo>
                <a:lnTo>
                  <a:pt x="2841" y="1316"/>
                </a:lnTo>
                <a:lnTo>
                  <a:pt x="2847" y="1305"/>
                </a:lnTo>
                <a:lnTo>
                  <a:pt x="2854" y="1290"/>
                </a:lnTo>
                <a:lnTo>
                  <a:pt x="2856" y="1288"/>
                </a:lnTo>
                <a:lnTo>
                  <a:pt x="2863" y="1280"/>
                </a:lnTo>
                <a:lnTo>
                  <a:pt x="2876" y="1269"/>
                </a:lnTo>
                <a:lnTo>
                  <a:pt x="2935" y="1255"/>
                </a:lnTo>
                <a:lnTo>
                  <a:pt x="2943" y="1240"/>
                </a:lnTo>
                <a:lnTo>
                  <a:pt x="2943" y="1247"/>
                </a:lnTo>
                <a:lnTo>
                  <a:pt x="2936" y="1249"/>
                </a:lnTo>
                <a:lnTo>
                  <a:pt x="2940" y="1247"/>
                </a:lnTo>
                <a:lnTo>
                  <a:pt x="2943" y="1246"/>
                </a:lnTo>
                <a:lnTo>
                  <a:pt x="2948" y="1240"/>
                </a:lnTo>
                <a:lnTo>
                  <a:pt x="2963" y="1234"/>
                </a:lnTo>
                <a:lnTo>
                  <a:pt x="2979" y="1225"/>
                </a:lnTo>
                <a:lnTo>
                  <a:pt x="2984" y="1219"/>
                </a:lnTo>
                <a:lnTo>
                  <a:pt x="2991" y="1209"/>
                </a:lnTo>
                <a:lnTo>
                  <a:pt x="2999" y="1196"/>
                </a:lnTo>
                <a:lnTo>
                  <a:pt x="2999" y="1192"/>
                </a:lnTo>
                <a:lnTo>
                  <a:pt x="3013" y="1161"/>
                </a:lnTo>
                <a:lnTo>
                  <a:pt x="3022" y="1122"/>
                </a:lnTo>
                <a:lnTo>
                  <a:pt x="3030" y="1099"/>
                </a:lnTo>
                <a:lnTo>
                  <a:pt x="3036" y="1078"/>
                </a:lnTo>
                <a:lnTo>
                  <a:pt x="3034" y="1059"/>
                </a:lnTo>
                <a:lnTo>
                  <a:pt x="3028" y="1040"/>
                </a:lnTo>
                <a:lnTo>
                  <a:pt x="3024" y="1011"/>
                </a:lnTo>
                <a:lnTo>
                  <a:pt x="3020" y="1002"/>
                </a:lnTo>
                <a:lnTo>
                  <a:pt x="3015" y="993"/>
                </a:lnTo>
                <a:lnTo>
                  <a:pt x="3012" y="990"/>
                </a:lnTo>
                <a:lnTo>
                  <a:pt x="3012" y="984"/>
                </a:lnTo>
                <a:lnTo>
                  <a:pt x="2992" y="974"/>
                </a:lnTo>
                <a:lnTo>
                  <a:pt x="2973" y="958"/>
                </a:lnTo>
                <a:lnTo>
                  <a:pt x="2967" y="952"/>
                </a:lnTo>
                <a:lnTo>
                  <a:pt x="2963" y="945"/>
                </a:lnTo>
                <a:lnTo>
                  <a:pt x="2943" y="930"/>
                </a:lnTo>
                <a:lnTo>
                  <a:pt x="2940" y="929"/>
                </a:lnTo>
                <a:lnTo>
                  <a:pt x="2936" y="929"/>
                </a:lnTo>
                <a:lnTo>
                  <a:pt x="2935" y="927"/>
                </a:lnTo>
                <a:lnTo>
                  <a:pt x="2931" y="921"/>
                </a:lnTo>
                <a:lnTo>
                  <a:pt x="2928" y="914"/>
                </a:lnTo>
                <a:lnTo>
                  <a:pt x="2927" y="912"/>
                </a:lnTo>
                <a:lnTo>
                  <a:pt x="2923" y="896"/>
                </a:lnTo>
                <a:lnTo>
                  <a:pt x="2924" y="876"/>
                </a:lnTo>
                <a:lnTo>
                  <a:pt x="2936" y="855"/>
                </a:lnTo>
                <a:lnTo>
                  <a:pt x="2943" y="851"/>
                </a:lnTo>
                <a:lnTo>
                  <a:pt x="2980" y="855"/>
                </a:lnTo>
                <a:lnTo>
                  <a:pt x="3018" y="855"/>
                </a:lnTo>
                <a:lnTo>
                  <a:pt x="3018" y="852"/>
                </a:lnTo>
                <a:lnTo>
                  <a:pt x="3050" y="835"/>
                </a:lnTo>
                <a:lnTo>
                  <a:pt x="3069" y="821"/>
                </a:lnTo>
                <a:lnTo>
                  <a:pt x="3077" y="814"/>
                </a:lnTo>
                <a:lnTo>
                  <a:pt x="3098" y="807"/>
                </a:lnTo>
                <a:lnTo>
                  <a:pt x="3117" y="799"/>
                </a:lnTo>
                <a:lnTo>
                  <a:pt x="3118" y="798"/>
                </a:lnTo>
                <a:lnTo>
                  <a:pt x="3125" y="795"/>
                </a:lnTo>
                <a:lnTo>
                  <a:pt x="3143" y="780"/>
                </a:lnTo>
                <a:lnTo>
                  <a:pt x="3135" y="785"/>
                </a:lnTo>
                <a:lnTo>
                  <a:pt x="3143" y="776"/>
                </a:lnTo>
                <a:lnTo>
                  <a:pt x="3146" y="776"/>
                </a:lnTo>
                <a:lnTo>
                  <a:pt x="3149" y="776"/>
                </a:lnTo>
                <a:lnTo>
                  <a:pt x="3150" y="770"/>
                </a:lnTo>
                <a:lnTo>
                  <a:pt x="3151" y="769"/>
                </a:lnTo>
                <a:lnTo>
                  <a:pt x="3182" y="769"/>
                </a:lnTo>
                <a:lnTo>
                  <a:pt x="3188" y="776"/>
                </a:lnTo>
                <a:lnTo>
                  <a:pt x="3226" y="795"/>
                </a:lnTo>
                <a:lnTo>
                  <a:pt x="3254" y="799"/>
                </a:lnTo>
                <a:lnTo>
                  <a:pt x="3254" y="799"/>
                </a:lnTo>
                <a:close/>
              </a:path>
            </a:pathLst>
          </a:cu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384" name="Freeform 336"/>
          <p:cNvSpPr>
            <a:spLocks/>
          </p:cNvSpPr>
          <p:nvPr/>
        </p:nvSpPr>
        <p:spPr bwMode="auto">
          <a:xfrm>
            <a:off x="2990850" y="2058988"/>
            <a:ext cx="1576388" cy="1322387"/>
          </a:xfrm>
          <a:custGeom>
            <a:avLst/>
            <a:gdLst>
              <a:gd name="T0" fmla="*/ 2384 w 3389"/>
              <a:gd name="T1" fmla="*/ 15 h 2744"/>
              <a:gd name="T2" fmla="*/ 2068 w 3389"/>
              <a:gd name="T3" fmla="*/ 588 h 2744"/>
              <a:gd name="T4" fmla="*/ 1245 w 3389"/>
              <a:gd name="T5" fmla="*/ 694 h 2744"/>
              <a:gd name="T6" fmla="*/ 668 w 3389"/>
              <a:gd name="T7" fmla="*/ 1584 h 2744"/>
              <a:gd name="T8" fmla="*/ 128 w 3389"/>
              <a:gd name="T9" fmla="*/ 2622 h 2744"/>
              <a:gd name="T10" fmla="*/ 583 w 3389"/>
              <a:gd name="T11" fmla="*/ 2499 h 2744"/>
              <a:gd name="T12" fmla="*/ 711 w 3389"/>
              <a:gd name="T13" fmla="*/ 2068 h 2744"/>
              <a:gd name="T14" fmla="*/ 816 w 3389"/>
              <a:gd name="T15" fmla="*/ 1810 h 2744"/>
              <a:gd name="T16" fmla="*/ 923 w 3389"/>
              <a:gd name="T17" fmla="*/ 1827 h 2744"/>
              <a:gd name="T18" fmla="*/ 960 w 3389"/>
              <a:gd name="T19" fmla="*/ 1775 h 2744"/>
              <a:gd name="T20" fmla="*/ 913 w 3389"/>
              <a:gd name="T21" fmla="*/ 1667 h 2744"/>
              <a:gd name="T22" fmla="*/ 913 w 3389"/>
              <a:gd name="T23" fmla="*/ 1545 h 2744"/>
              <a:gd name="T24" fmla="*/ 1011 w 3389"/>
              <a:gd name="T25" fmla="*/ 1472 h 2744"/>
              <a:gd name="T26" fmla="*/ 1096 w 3389"/>
              <a:gd name="T27" fmla="*/ 1390 h 2744"/>
              <a:gd name="T28" fmla="*/ 1096 w 3389"/>
              <a:gd name="T29" fmla="*/ 1454 h 2744"/>
              <a:gd name="T30" fmla="*/ 1174 w 3389"/>
              <a:gd name="T31" fmla="*/ 1362 h 2744"/>
              <a:gd name="T32" fmla="*/ 1109 w 3389"/>
              <a:gd name="T33" fmla="*/ 1328 h 2744"/>
              <a:gd name="T34" fmla="*/ 1084 w 3389"/>
              <a:gd name="T35" fmla="*/ 1280 h 2744"/>
              <a:gd name="T36" fmla="*/ 1158 w 3389"/>
              <a:gd name="T37" fmla="*/ 1190 h 2744"/>
              <a:gd name="T38" fmla="*/ 1183 w 3389"/>
              <a:gd name="T39" fmla="*/ 1098 h 2744"/>
              <a:gd name="T40" fmla="*/ 1262 w 3389"/>
              <a:gd name="T41" fmla="*/ 984 h 2744"/>
              <a:gd name="T42" fmla="*/ 1351 w 3389"/>
              <a:gd name="T43" fmla="*/ 937 h 2744"/>
              <a:gd name="T44" fmla="*/ 1470 w 3389"/>
              <a:gd name="T45" fmla="*/ 904 h 2744"/>
              <a:gd name="T46" fmla="*/ 1741 w 3389"/>
              <a:gd name="T47" fmla="*/ 955 h 2744"/>
              <a:gd name="T48" fmla="*/ 1729 w 3389"/>
              <a:gd name="T49" fmla="*/ 1081 h 2744"/>
              <a:gd name="T50" fmla="*/ 1732 w 3389"/>
              <a:gd name="T51" fmla="*/ 1253 h 2744"/>
              <a:gd name="T52" fmla="*/ 1748 w 3389"/>
              <a:gd name="T53" fmla="*/ 1319 h 2744"/>
              <a:gd name="T54" fmla="*/ 1792 w 3389"/>
              <a:gd name="T55" fmla="*/ 1355 h 2744"/>
              <a:gd name="T56" fmla="*/ 1717 w 3389"/>
              <a:gd name="T57" fmla="*/ 1503 h 2744"/>
              <a:gd name="T58" fmla="*/ 1773 w 3389"/>
              <a:gd name="T59" fmla="*/ 1521 h 2744"/>
              <a:gd name="T60" fmla="*/ 1804 w 3389"/>
              <a:gd name="T61" fmla="*/ 1584 h 2744"/>
              <a:gd name="T62" fmla="*/ 1883 w 3389"/>
              <a:gd name="T63" fmla="*/ 1466 h 2744"/>
              <a:gd name="T64" fmla="*/ 1972 w 3389"/>
              <a:gd name="T65" fmla="*/ 1410 h 2744"/>
              <a:gd name="T66" fmla="*/ 2044 w 3389"/>
              <a:gd name="T67" fmla="*/ 1540 h 2744"/>
              <a:gd name="T68" fmla="*/ 2112 w 3389"/>
              <a:gd name="T69" fmla="*/ 1553 h 2744"/>
              <a:gd name="T70" fmla="*/ 2134 w 3389"/>
              <a:gd name="T71" fmla="*/ 1419 h 2744"/>
              <a:gd name="T72" fmla="*/ 2191 w 3389"/>
              <a:gd name="T73" fmla="*/ 1234 h 2744"/>
              <a:gd name="T74" fmla="*/ 2243 w 3389"/>
              <a:gd name="T75" fmla="*/ 1099 h 2744"/>
              <a:gd name="T76" fmla="*/ 2329 w 3389"/>
              <a:gd name="T77" fmla="*/ 1005 h 2744"/>
              <a:gd name="T78" fmla="*/ 2414 w 3389"/>
              <a:gd name="T79" fmla="*/ 1190 h 2744"/>
              <a:gd name="T80" fmla="*/ 2440 w 3389"/>
              <a:gd name="T81" fmla="*/ 1265 h 2744"/>
              <a:gd name="T82" fmla="*/ 2344 w 3389"/>
              <a:gd name="T83" fmla="*/ 1352 h 2744"/>
              <a:gd name="T84" fmla="*/ 2352 w 3389"/>
              <a:gd name="T85" fmla="*/ 1432 h 2744"/>
              <a:gd name="T86" fmla="*/ 2417 w 3389"/>
              <a:gd name="T87" fmla="*/ 1529 h 2744"/>
              <a:gd name="T88" fmla="*/ 2497 w 3389"/>
              <a:gd name="T89" fmla="*/ 1454 h 2744"/>
              <a:gd name="T90" fmla="*/ 2644 w 3389"/>
              <a:gd name="T91" fmla="*/ 1432 h 2744"/>
              <a:gd name="T92" fmla="*/ 2669 w 3389"/>
              <a:gd name="T93" fmla="*/ 1573 h 2744"/>
              <a:gd name="T94" fmla="*/ 2791 w 3389"/>
              <a:gd name="T95" fmla="*/ 1713 h 2744"/>
              <a:gd name="T96" fmla="*/ 2892 w 3389"/>
              <a:gd name="T97" fmla="*/ 1792 h 2744"/>
              <a:gd name="T98" fmla="*/ 2943 w 3389"/>
              <a:gd name="T99" fmla="*/ 1641 h 2744"/>
              <a:gd name="T100" fmla="*/ 2833 w 3389"/>
              <a:gd name="T101" fmla="*/ 1554 h 2744"/>
              <a:gd name="T102" fmla="*/ 2774 w 3389"/>
              <a:gd name="T103" fmla="*/ 1377 h 2744"/>
              <a:gd name="T104" fmla="*/ 2835 w 3389"/>
              <a:gd name="T105" fmla="*/ 1350 h 2744"/>
              <a:gd name="T106" fmla="*/ 2943 w 3389"/>
              <a:gd name="T107" fmla="*/ 1247 h 2744"/>
              <a:gd name="T108" fmla="*/ 3022 w 3389"/>
              <a:gd name="T109" fmla="*/ 1122 h 2744"/>
              <a:gd name="T110" fmla="*/ 2967 w 3389"/>
              <a:gd name="T111" fmla="*/ 952 h 2744"/>
              <a:gd name="T112" fmla="*/ 2943 w 3389"/>
              <a:gd name="T113" fmla="*/ 851 h 2744"/>
              <a:gd name="T114" fmla="*/ 3135 w 3389"/>
              <a:gd name="T115" fmla="*/ 785 h 27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3389" h="2744">
                <a:moveTo>
                  <a:pt x="3254" y="799"/>
                </a:moveTo>
                <a:lnTo>
                  <a:pt x="3273" y="754"/>
                </a:lnTo>
                <a:lnTo>
                  <a:pt x="3354" y="653"/>
                </a:lnTo>
                <a:lnTo>
                  <a:pt x="3365" y="614"/>
                </a:lnTo>
                <a:lnTo>
                  <a:pt x="3389" y="578"/>
                </a:lnTo>
                <a:lnTo>
                  <a:pt x="3362" y="550"/>
                </a:lnTo>
                <a:lnTo>
                  <a:pt x="3357" y="467"/>
                </a:lnTo>
                <a:lnTo>
                  <a:pt x="3265" y="463"/>
                </a:lnTo>
                <a:lnTo>
                  <a:pt x="3214" y="398"/>
                </a:lnTo>
                <a:lnTo>
                  <a:pt x="3203" y="293"/>
                </a:lnTo>
                <a:lnTo>
                  <a:pt x="3190" y="30"/>
                </a:lnTo>
                <a:lnTo>
                  <a:pt x="2384" y="15"/>
                </a:lnTo>
                <a:lnTo>
                  <a:pt x="2218" y="0"/>
                </a:lnTo>
                <a:lnTo>
                  <a:pt x="2359" y="260"/>
                </a:lnTo>
                <a:lnTo>
                  <a:pt x="2470" y="451"/>
                </a:lnTo>
                <a:lnTo>
                  <a:pt x="2454" y="481"/>
                </a:lnTo>
                <a:lnTo>
                  <a:pt x="2397" y="444"/>
                </a:lnTo>
                <a:lnTo>
                  <a:pt x="2351" y="423"/>
                </a:lnTo>
                <a:lnTo>
                  <a:pt x="2303" y="416"/>
                </a:lnTo>
                <a:lnTo>
                  <a:pt x="2243" y="429"/>
                </a:lnTo>
                <a:lnTo>
                  <a:pt x="2185" y="472"/>
                </a:lnTo>
                <a:lnTo>
                  <a:pt x="2139" y="513"/>
                </a:lnTo>
                <a:lnTo>
                  <a:pt x="2094" y="560"/>
                </a:lnTo>
                <a:lnTo>
                  <a:pt x="2068" y="588"/>
                </a:lnTo>
                <a:lnTo>
                  <a:pt x="2023" y="611"/>
                </a:lnTo>
                <a:lnTo>
                  <a:pt x="1952" y="611"/>
                </a:lnTo>
                <a:lnTo>
                  <a:pt x="1887" y="583"/>
                </a:lnTo>
                <a:lnTo>
                  <a:pt x="1792" y="548"/>
                </a:lnTo>
                <a:lnTo>
                  <a:pt x="1728" y="534"/>
                </a:lnTo>
                <a:lnTo>
                  <a:pt x="1660" y="534"/>
                </a:lnTo>
                <a:lnTo>
                  <a:pt x="1600" y="539"/>
                </a:lnTo>
                <a:lnTo>
                  <a:pt x="1518" y="566"/>
                </a:lnTo>
                <a:lnTo>
                  <a:pt x="1436" y="595"/>
                </a:lnTo>
                <a:lnTo>
                  <a:pt x="1372" y="614"/>
                </a:lnTo>
                <a:lnTo>
                  <a:pt x="1319" y="630"/>
                </a:lnTo>
                <a:lnTo>
                  <a:pt x="1245" y="694"/>
                </a:lnTo>
                <a:lnTo>
                  <a:pt x="1195" y="758"/>
                </a:lnTo>
                <a:lnTo>
                  <a:pt x="1160" y="799"/>
                </a:lnTo>
                <a:lnTo>
                  <a:pt x="1126" y="823"/>
                </a:lnTo>
                <a:lnTo>
                  <a:pt x="1112" y="873"/>
                </a:lnTo>
                <a:lnTo>
                  <a:pt x="1075" y="904"/>
                </a:lnTo>
                <a:lnTo>
                  <a:pt x="1031" y="926"/>
                </a:lnTo>
                <a:lnTo>
                  <a:pt x="992" y="949"/>
                </a:lnTo>
                <a:lnTo>
                  <a:pt x="829" y="1208"/>
                </a:lnTo>
                <a:lnTo>
                  <a:pt x="765" y="1287"/>
                </a:lnTo>
                <a:lnTo>
                  <a:pt x="729" y="1384"/>
                </a:lnTo>
                <a:lnTo>
                  <a:pt x="682" y="1554"/>
                </a:lnTo>
                <a:lnTo>
                  <a:pt x="668" y="1584"/>
                </a:lnTo>
                <a:lnTo>
                  <a:pt x="594" y="1688"/>
                </a:lnTo>
                <a:lnTo>
                  <a:pt x="578" y="1745"/>
                </a:lnTo>
                <a:lnTo>
                  <a:pt x="570" y="1851"/>
                </a:lnTo>
                <a:lnTo>
                  <a:pt x="534" y="1966"/>
                </a:lnTo>
                <a:lnTo>
                  <a:pt x="458" y="2084"/>
                </a:lnTo>
                <a:lnTo>
                  <a:pt x="392" y="2199"/>
                </a:lnTo>
                <a:lnTo>
                  <a:pt x="15" y="2198"/>
                </a:lnTo>
                <a:lnTo>
                  <a:pt x="0" y="2293"/>
                </a:lnTo>
                <a:lnTo>
                  <a:pt x="19" y="2444"/>
                </a:lnTo>
                <a:lnTo>
                  <a:pt x="43" y="2507"/>
                </a:lnTo>
                <a:lnTo>
                  <a:pt x="105" y="2601"/>
                </a:lnTo>
                <a:lnTo>
                  <a:pt x="128" y="2622"/>
                </a:lnTo>
                <a:lnTo>
                  <a:pt x="150" y="2622"/>
                </a:lnTo>
                <a:lnTo>
                  <a:pt x="185" y="2613"/>
                </a:lnTo>
                <a:lnTo>
                  <a:pt x="217" y="2631"/>
                </a:lnTo>
                <a:lnTo>
                  <a:pt x="250" y="2671"/>
                </a:lnTo>
                <a:lnTo>
                  <a:pt x="286" y="2684"/>
                </a:lnTo>
                <a:lnTo>
                  <a:pt x="312" y="2716"/>
                </a:lnTo>
                <a:lnTo>
                  <a:pt x="362" y="2737"/>
                </a:lnTo>
                <a:lnTo>
                  <a:pt x="419" y="2744"/>
                </a:lnTo>
                <a:lnTo>
                  <a:pt x="485" y="2685"/>
                </a:lnTo>
                <a:lnTo>
                  <a:pt x="533" y="2663"/>
                </a:lnTo>
                <a:lnTo>
                  <a:pt x="570" y="2613"/>
                </a:lnTo>
                <a:lnTo>
                  <a:pt x="583" y="2499"/>
                </a:lnTo>
                <a:lnTo>
                  <a:pt x="598" y="2452"/>
                </a:lnTo>
                <a:lnTo>
                  <a:pt x="590" y="2415"/>
                </a:lnTo>
                <a:lnTo>
                  <a:pt x="606" y="2374"/>
                </a:lnTo>
                <a:lnTo>
                  <a:pt x="646" y="2356"/>
                </a:lnTo>
                <a:lnTo>
                  <a:pt x="670" y="2314"/>
                </a:lnTo>
                <a:lnTo>
                  <a:pt x="696" y="2293"/>
                </a:lnTo>
                <a:lnTo>
                  <a:pt x="700" y="2258"/>
                </a:lnTo>
                <a:lnTo>
                  <a:pt x="682" y="2234"/>
                </a:lnTo>
                <a:lnTo>
                  <a:pt x="686" y="2199"/>
                </a:lnTo>
                <a:lnTo>
                  <a:pt x="711" y="2174"/>
                </a:lnTo>
                <a:lnTo>
                  <a:pt x="705" y="2104"/>
                </a:lnTo>
                <a:lnTo>
                  <a:pt x="711" y="2068"/>
                </a:lnTo>
                <a:lnTo>
                  <a:pt x="717" y="2051"/>
                </a:lnTo>
                <a:lnTo>
                  <a:pt x="725" y="2042"/>
                </a:lnTo>
                <a:lnTo>
                  <a:pt x="727" y="2036"/>
                </a:lnTo>
                <a:lnTo>
                  <a:pt x="740" y="2021"/>
                </a:lnTo>
                <a:lnTo>
                  <a:pt x="756" y="2001"/>
                </a:lnTo>
                <a:lnTo>
                  <a:pt x="761" y="1967"/>
                </a:lnTo>
                <a:lnTo>
                  <a:pt x="767" y="1904"/>
                </a:lnTo>
                <a:lnTo>
                  <a:pt x="768" y="1842"/>
                </a:lnTo>
                <a:lnTo>
                  <a:pt x="769" y="1827"/>
                </a:lnTo>
                <a:lnTo>
                  <a:pt x="776" y="1817"/>
                </a:lnTo>
                <a:lnTo>
                  <a:pt x="788" y="1813"/>
                </a:lnTo>
                <a:lnTo>
                  <a:pt x="816" y="1810"/>
                </a:lnTo>
                <a:lnTo>
                  <a:pt x="829" y="1811"/>
                </a:lnTo>
                <a:lnTo>
                  <a:pt x="829" y="1825"/>
                </a:lnTo>
                <a:lnTo>
                  <a:pt x="838" y="1838"/>
                </a:lnTo>
                <a:lnTo>
                  <a:pt x="848" y="1852"/>
                </a:lnTo>
                <a:lnTo>
                  <a:pt x="849" y="1861"/>
                </a:lnTo>
                <a:lnTo>
                  <a:pt x="849" y="1857"/>
                </a:lnTo>
                <a:lnTo>
                  <a:pt x="853" y="1861"/>
                </a:lnTo>
                <a:lnTo>
                  <a:pt x="877" y="1869"/>
                </a:lnTo>
                <a:lnTo>
                  <a:pt x="879" y="1866"/>
                </a:lnTo>
                <a:lnTo>
                  <a:pt x="886" y="1855"/>
                </a:lnTo>
                <a:lnTo>
                  <a:pt x="907" y="1844"/>
                </a:lnTo>
                <a:lnTo>
                  <a:pt x="923" y="1827"/>
                </a:lnTo>
                <a:lnTo>
                  <a:pt x="923" y="1826"/>
                </a:lnTo>
                <a:lnTo>
                  <a:pt x="933" y="1820"/>
                </a:lnTo>
                <a:lnTo>
                  <a:pt x="934" y="1817"/>
                </a:lnTo>
                <a:lnTo>
                  <a:pt x="937" y="1813"/>
                </a:lnTo>
                <a:lnTo>
                  <a:pt x="939" y="1813"/>
                </a:lnTo>
                <a:lnTo>
                  <a:pt x="942" y="1810"/>
                </a:lnTo>
                <a:lnTo>
                  <a:pt x="943" y="1807"/>
                </a:lnTo>
                <a:lnTo>
                  <a:pt x="951" y="1795"/>
                </a:lnTo>
                <a:lnTo>
                  <a:pt x="951" y="1783"/>
                </a:lnTo>
                <a:lnTo>
                  <a:pt x="958" y="1776"/>
                </a:lnTo>
                <a:lnTo>
                  <a:pt x="958" y="1775"/>
                </a:lnTo>
                <a:lnTo>
                  <a:pt x="960" y="1775"/>
                </a:lnTo>
                <a:lnTo>
                  <a:pt x="960" y="1745"/>
                </a:lnTo>
                <a:lnTo>
                  <a:pt x="963" y="1739"/>
                </a:lnTo>
                <a:lnTo>
                  <a:pt x="966" y="1731"/>
                </a:lnTo>
                <a:lnTo>
                  <a:pt x="968" y="1723"/>
                </a:lnTo>
                <a:lnTo>
                  <a:pt x="972" y="1697"/>
                </a:lnTo>
                <a:lnTo>
                  <a:pt x="935" y="1694"/>
                </a:lnTo>
                <a:lnTo>
                  <a:pt x="934" y="1689"/>
                </a:lnTo>
                <a:lnTo>
                  <a:pt x="927" y="1688"/>
                </a:lnTo>
                <a:lnTo>
                  <a:pt x="925" y="1686"/>
                </a:lnTo>
                <a:lnTo>
                  <a:pt x="919" y="1678"/>
                </a:lnTo>
                <a:lnTo>
                  <a:pt x="915" y="1675"/>
                </a:lnTo>
                <a:lnTo>
                  <a:pt x="913" y="1667"/>
                </a:lnTo>
                <a:lnTo>
                  <a:pt x="911" y="1667"/>
                </a:lnTo>
                <a:lnTo>
                  <a:pt x="909" y="1659"/>
                </a:lnTo>
                <a:lnTo>
                  <a:pt x="909" y="1653"/>
                </a:lnTo>
                <a:lnTo>
                  <a:pt x="909" y="1651"/>
                </a:lnTo>
                <a:lnTo>
                  <a:pt x="909" y="1635"/>
                </a:lnTo>
                <a:lnTo>
                  <a:pt x="909" y="1631"/>
                </a:lnTo>
                <a:lnTo>
                  <a:pt x="905" y="1623"/>
                </a:lnTo>
                <a:lnTo>
                  <a:pt x="903" y="1623"/>
                </a:lnTo>
                <a:lnTo>
                  <a:pt x="899" y="1606"/>
                </a:lnTo>
                <a:lnTo>
                  <a:pt x="895" y="1588"/>
                </a:lnTo>
                <a:lnTo>
                  <a:pt x="903" y="1557"/>
                </a:lnTo>
                <a:lnTo>
                  <a:pt x="913" y="1545"/>
                </a:lnTo>
                <a:lnTo>
                  <a:pt x="918" y="1537"/>
                </a:lnTo>
                <a:lnTo>
                  <a:pt x="927" y="1534"/>
                </a:lnTo>
                <a:lnTo>
                  <a:pt x="942" y="1519"/>
                </a:lnTo>
                <a:lnTo>
                  <a:pt x="947" y="1516"/>
                </a:lnTo>
                <a:lnTo>
                  <a:pt x="947" y="1513"/>
                </a:lnTo>
                <a:lnTo>
                  <a:pt x="960" y="1507"/>
                </a:lnTo>
                <a:lnTo>
                  <a:pt x="972" y="1498"/>
                </a:lnTo>
                <a:lnTo>
                  <a:pt x="974" y="1494"/>
                </a:lnTo>
                <a:lnTo>
                  <a:pt x="984" y="1491"/>
                </a:lnTo>
                <a:lnTo>
                  <a:pt x="987" y="1487"/>
                </a:lnTo>
                <a:lnTo>
                  <a:pt x="999" y="1478"/>
                </a:lnTo>
                <a:lnTo>
                  <a:pt x="1011" y="1472"/>
                </a:lnTo>
                <a:lnTo>
                  <a:pt x="1016" y="1466"/>
                </a:lnTo>
                <a:lnTo>
                  <a:pt x="1015" y="1466"/>
                </a:lnTo>
                <a:lnTo>
                  <a:pt x="1016" y="1463"/>
                </a:lnTo>
                <a:lnTo>
                  <a:pt x="1023" y="1459"/>
                </a:lnTo>
                <a:lnTo>
                  <a:pt x="1029" y="1450"/>
                </a:lnTo>
                <a:lnTo>
                  <a:pt x="1043" y="1440"/>
                </a:lnTo>
                <a:lnTo>
                  <a:pt x="1048" y="1428"/>
                </a:lnTo>
                <a:lnTo>
                  <a:pt x="1055" y="1415"/>
                </a:lnTo>
                <a:lnTo>
                  <a:pt x="1061" y="1410"/>
                </a:lnTo>
                <a:lnTo>
                  <a:pt x="1061" y="1403"/>
                </a:lnTo>
                <a:lnTo>
                  <a:pt x="1068" y="1394"/>
                </a:lnTo>
                <a:lnTo>
                  <a:pt x="1096" y="1390"/>
                </a:lnTo>
                <a:lnTo>
                  <a:pt x="1098" y="1394"/>
                </a:lnTo>
                <a:lnTo>
                  <a:pt x="1100" y="1394"/>
                </a:lnTo>
                <a:lnTo>
                  <a:pt x="1108" y="1412"/>
                </a:lnTo>
                <a:lnTo>
                  <a:pt x="1102" y="1415"/>
                </a:lnTo>
                <a:lnTo>
                  <a:pt x="1100" y="1424"/>
                </a:lnTo>
                <a:lnTo>
                  <a:pt x="1095" y="1428"/>
                </a:lnTo>
                <a:lnTo>
                  <a:pt x="1095" y="1431"/>
                </a:lnTo>
                <a:lnTo>
                  <a:pt x="1093" y="1431"/>
                </a:lnTo>
                <a:lnTo>
                  <a:pt x="1092" y="1440"/>
                </a:lnTo>
                <a:lnTo>
                  <a:pt x="1087" y="1450"/>
                </a:lnTo>
                <a:lnTo>
                  <a:pt x="1093" y="1450"/>
                </a:lnTo>
                <a:lnTo>
                  <a:pt x="1096" y="1454"/>
                </a:lnTo>
                <a:lnTo>
                  <a:pt x="1104" y="1454"/>
                </a:lnTo>
                <a:lnTo>
                  <a:pt x="1116" y="1450"/>
                </a:lnTo>
                <a:lnTo>
                  <a:pt x="1118" y="1446"/>
                </a:lnTo>
                <a:lnTo>
                  <a:pt x="1132" y="1431"/>
                </a:lnTo>
                <a:lnTo>
                  <a:pt x="1140" y="1424"/>
                </a:lnTo>
                <a:lnTo>
                  <a:pt x="1148" y="1410"/>
                </a:lnTo>
                <a:lnTo>
                  <a:pt x="1146" y="1415"/>
                </a:lnTo>
                <a:lnTo>
                  <a:pt x="1150" y="1410"/>
                </a:lnTo>
                <a:lnTo>
                  <a:pt x="1152" y="1403"/>
                </a:lnTo>
                <a:lnTo>
                  <a:pt x="1158" y="1394"/>
                </a:lnTo>
                <a:lnTo>
                  <a:pt x="1168" y="1384"/>
                </a:lnTo>
                <a:lnTo>
                  <a:pt x="1174" y="1362"/>
                </a:lnTo>
                <a:lnTo>
                  <a:pt x="1174" y="1324"/>
                </a:lnTo>
                <a:lnTo>
                  <a:pt x="1172" y="1316"/>
                </a:lnTo>
                <a:lnTo>
                  <a:pt x="1165" y="1315"/>
                </a:lnTo>
                <a:lnTo>
                  <a:pt x="1150" y="1308"/>
                </a:lnTo>
                <a:lnTo>
                  <a:pt x="1136" y="1308"/>
                </a:lnTo>
                <a:lnTo>
                  <a:pt x="1136" y="1309"/>
                </a:lnTo>
                <a:lnTo>
                  <a:pt x="1126" y="1310"/>
                </a:lnTo>
                <a:lnTo>
                  <a:pt x="1116" y="1319"/>
                </a:lnTo>
                <a:lnTo>
                  <a:pt x="1114" y="1322"/>
                </a:lnTo>
                <a:lnTo>
                  <a:pt x="1112" y="1324"/>
                </a:lnTo>
                <a:lnTo>
                  <a:pt x="1112" y="1327"/>
                </a:lnTo>
                <a:lnTo>
                  <a:pt x="1109" y="1328"/>
                </a:lnTo>
                <a:lnTo>
                  <a:pt x="1109" y="1331"/>
                </a:lnTo>
                <a:lnTo>
                  <a:pt x="1108" y="1333"/>
                </a:lnTo>
                <a:lnTo>
                  <a:pt x="1093" y="1343"/>
                </a:lnTo>
                <a:lnTo>
                  <a:pt x="1087" y="1341"/>
                </a:lnTo>
                <a:lnTo>
                  <a:pt x="1080" y="1337"/>
                </a:lnTo>
                <a:lnTo>
                  <a:pt x="1075" y="1331"/>
                </a:lnTo>
                <a:lnTo>
                  <a:pt x="1068" y="1324"/>
                </a:lnTo>
                <a:lnTo>
                  <a:pt x="1071" y="1305"/>
                </a:lnTo>
                <a:lnTo>
                  <a:pt x="1071" y="1302"/>
                </a:lnTo>
                <a:lnTo>
                  <a:pt x="1072" y="1302"/>
                </a:lnTo>
                <a:lnTo>
                  <a:pt x="1075" y="1300"/>
                </a:lnTo>
                <a:lnTo>
                  <a:pt x="1084" y="1280"/>
                </a:lnTo>
                <a:lnTo>
                  <a:pt x="1087" y="1278"/>
                </a:lnTo>
                <a:lnTo>
                  <a:pt x="1092" y="1271"/>
                </a:lnTo>
                <a:lnTo>
                  <a:pt x="1095" y="1265"/>
                </a:lnTo>
                <a:lnTo>
                  <a:pt x="1095" y="1266"/>
                </a:lnTo>
                <a:lnTo>
                  <a:pt x="1108" y="1247"/>
                </a:lnTo>
                <a:lnTo>
                  <a:pt x="1118" y="1231"/>
                </a:lnTo>
                <a:lnTo>
                  <a:pt x="1128" y="1219"/>
                </a:lnTo>
                <a:lnTo>
                  <a:pt x="1148" y="1202"/>
                </a:lnTo>
                <a:lnTo>
                  <a:pt x="1141" y="1208"/>
                </a:lnTo>
                <a:lnTo>
                  <a:pt x="1148" y="1196"/>
                </a:lnTo>
                <a:lnTo>
                  <a:pt x="1152" y="1193"/>
                </a:lnTo>
                <a:lnTo>
                  <a:pt x="1158" y="1190"/>
                </a:lnTo>
                <a:lnTo>
                  <a:pt x="1165" y="1177"/>
                </a:lnTo>
                <a:lnTo>
                  <a:pt x="1166" y="1165"/>
                </a:lnTo>
                <a:lnTo>
                  <a:pt x="1166" y="1120"/>
                </a:lnTo>
                <a:lnTo>
                  <a:pt x="1168" y="1117"/>
                </a:lnTo>
                <a:lnTo>
                  <a:pt x="1172" y="1114"/>
                </a:lnTo>
                <a:lnTo>
                  <a:pt x="1174" y="1112"/>
                </a:lnTo>
                <a:lnTo>
                  <a:pt x="1178" y="1112"/>
                </a:lnTo>
                <a:lnTo>
                  <a:pt x="1178" y="1111"/>
                </a:lnTo>
                <a:lnTo>
                  <a:pt x="1178" y="1105"/>
                </a:lnTo>
                <a:lnTo>
                  <a:pt x="1182" y="1105"/>
                </a:lnTo>
                <a:lnTo>
                  <a:pt x="1183" y="1102"/>
                </a:lnTo>
                <a:lnTo>
                  <a:pt x="1183" y="1098"/>
                </a:lnTo>
                <a:lnTo>
                  <a:pt x="1194" y="1087"/>
                </a:lnTo>
                <a:lnTo>
                  <a:pt x="1197" y="1081"/>
                </a:lnTo>
                <a:lnTo>
                  <a:pt x="1210" y="1064"/>
                </a:lnTo>
                <a:lnTo>
                  <a:pt x="1221" y="1045"/>
                </a:lnTo>
                <a:lnTo>
                  <a:pt x="1234" y="1026"/>
                </a:lnTo>
                <a:lnTo>
                  <a:pt x="1229" y="1033"/>
                </a:lnTo>
                <a:lnTo>
                  <a:pt x="1237" y="1026"/>
                </a:lnTo>
                <a:lnTo>
                  <a:pt x="1243" y="1011"/>
                </a:lnTo>
                <a:lnTo>
                  <a:pt x="1253" y="1001"/>
                </a:lnTo>
                <a:lnTo>
                  <a:pt x="1260" y="990"/>
                </a:lnTo>
                <a:lnTo>
                  <a:pt x="1262" y="983"/>
                </a:lnTo>
                <a:lnTo>
                  <a:pt x="1262" y="984"/>
                </a:lnTo>
                <a:lnTo>
                  <a:pt x="1267" y="983"/>
                </a:lnTo>
                <a:lnTo>
                  <a:pt x="1268" y="980"/>
                </a:lnTo>
                <a:lnTo>
                  <a:pt x="1275" y="979"/>
                </a:lnTo>
                <a:lnTo>
                  <a:pt x="1275" y="976"/>
                </a:lnTo>
                <a:lnTo>
                  <a:pt x="1282" y="976"/>
                </a:lnTo>
                <a:lnTo>
                  <a:pt x="1287" y="976"/>
                </a:lnTo>
                <a:lnTo>
                  <a:pt x="1292" y="973"/>
                </a:lnTo>
                <a:lnTo>
                  <a:pt x="1295" y="970"/>
                </a:lnTo>
                <a:lnTo>
                  <a:pt x="1316" y="962"/>
                </a:lnTo>
                <a:lnTo>
                  <a:pt x="1335" y="948"/>
                </a:lnTo>
                <a:lnTo>
                  <a:pt x="1339" y="945"/>
                </a:lnTo>
                <a:lnTo>
                  <a:pt x="1351" y="937"/>
                </a:lnTo>
                <a:lnTo>
                  <a:pt x="1364" y="934"/>
                </a:lnTo>
                <a:lnTo>
                  <a:pt x="1365" y="929"/>
                </a:lnTo>
                <a:lnTo>
                  <a:pt x="1385" y="918"/>
                </a:lnTo>
                <a:lnTo>
                  <a:pt x="1377" y="921"/>
                </a:lnTo>
                <a:lnTo>
                  <a:pt x="1385" y="914"/>
                </a:lnTo>
                <a:lnTo>
                  <a:pt x="1388" y="912"/>
                </a:lnTo>
                <a:lnTo>
                  <a:pt x="1391" y="911"/>
                </a:lnTo>
                <a:lnTo>
                  <a:pt x="1397" y="905"/>
                </a:lnTo>
                <a:lnTo>
                  <a:pt x="1397" y="904"/>
                </a:lnTo>
                <a:lnTo>
                  <a:pt x="1405" y="901"/>
                </a:lnTo>
                <a:lnTo>
                  <a:pt x="1441" y="899"/>
                </a:lnTo>
                <a:lnTo>
                  <a:pt x="1470" y="904"/>
                </a:lnTo>
                <a:lnTo>
                  <a:pt x="1473" y="908"/>
                </a:lnTo>
                <a:lnTo>
                  <a:pt x="1497" y="911"/>
                </a:lnTo>
                <a:lnTo>
                  <a:pt x="1522" y="910"/>
                </a:lnTo>
                <a:lnTo>
                  <a:pt x="1561" y="911"/>
                </a:lnTo>
                <a:lnTo>
                  <a:pt x="1586" y="905"/>
                </a:lnTo>
                <a:lnTo>
                  <a:pt x="1611" y="910"/>
                </a:lnTo>
                <a:lnTo>
                  <a:pt x="1634" y="918"/>
                </a:lnTo>
                <a:lnTo>
                  <a:pt x="1692" y="934"/>
                </a:lnTo>
                <a:lnTo>
                  <a:pt x="1723" y="943"/>
                </a:lnTo>
                <a:lnTo>
                  <a:pt x="1729" y="945"/>
                </a:lnTo>
                <a:lnTo>
                  <a:pt x="1741" y="952"/>
                </a:lnTo>
                <a:lnTo>
                  <a:pt x="1741" y="955"/>
                </a:lnTo>
                <a:lnTo>
                  <a:pt x="1745" y="955"/>
                </a:lnTo>
                <a:lnTo>
                  <a:pt x="1748" y="955"/>
                </a:lnTo>
                <a:lnTo>
                  <a:pt x="1757" y="964"/>
                </a:lnTo>
                <a:lnTo>
                  <a:pt x="1760" y="965"/>
                </a:lnTo>
                <a:lnTo>
                  <a:pt x="1760" y="970"/>
                </a:lnTo>
                <a:lnTo>
                  <a:pt x="1761" y="970"/>
                </a:lnTo>
                <a:lnTo>
                  <a:pt x="1764" y="980"/>
                </a:lnTo>
                <a:lnTo>
                  <a:pt x="1765" y="1002"/>
                </a:lnTo>
                <a:lnTo>
                  <a:pt x="1760" y="1023"/>
                </a:lnTo>
                <a:lnTo>
                  <a:pt x="1756" y="1036"/>
                </a:lnTo>
                <a:lnTo>
                  <a:pt x="1745" y="1059"/>
                </a:lnTo>
                <a:lnTo>
                  <a:pt x="1729" y="1081"/>
                </a:lnTo>
                <a:lnTo>
                  <a:pt x="1725" y="1090"/>
                </a:lnTo>
                <a:lnTo>
                  <a:pt x="1723" y="1095"/>
                </a:lnTo>
                <a:lnTo>
                  <a:pt x="1717" y="1112"/>
                </a:lnTo>
                <a:lnTo>
                  <a:pt x="1716" y="1112"/>
                </a:lnTo>
                <a:lnTo>
                  <a:pt x="1715" y="1140"/>
                </a:lnTo>
                <a:lnTo>
                  <a:pt x="1720" y="1165"/>
                </a:lnTo>
                <a:lnTo>
                  <a:pt x="1721" y="1165"/>
                </a:lnTo>
                <a:lnTo>
                  <a:pt x="1721" y="1169"/>
                </a:lnTo>
                <a:lnTo>
                  <a:pt x="1723" y="1169"/>
                </a:lnTo>
                <a:lnTo>
                  <a:pt x="1731" y="1208"/>
                </a:lnTo>
                <a:lnTo>
                  <a:pt x="1732" y="1246"/>
                </a:lnTo>
                <a:lnTo>
                  <a:pt x="1732" y="1253"/>
                </a:lnTo>
                <a:lnTo>
                  <a:pt x="1729" y="1253"/>
                </a:lnTo>
                <a:lnTo>
                  <a:pt x="1729" y="1275"/>
                </a:lnTo>
                <a:lnTo>
                  <a:pt x="1736" y="1283"/>
                </a:lnTo>
                <a:lnTo>
                  <a:pt x="1737" y="1293"/>
                </a:lnTo>
                <a:lnTo>
                  <a:pt x="1738" y="1293"/>
                </a:lnTo>
                <a:lnTo>
                  <a:pt x="1738" y="1297"/>
                </a:lnTo>
                <a:lnTo>
                  <a:pt x="1740" y="1306"/>
                </a:lnTo>
                <a:lnTo>
                  <a:pt x="1741" y="1306"/>
                </a:lnTo>
                <a:lnTo>
                  <a:pt x="1741" y="1308"/>
                </a:lnTo>
                <a:lnTo>
                  <a:pt x="1748" y="1310"/>
                </a:lnTo>
                <a:lnTo>
                  <a:pt x="1748" y="1316"/>
                </a:lnTo>
                <a:lnTo>
                  <a:pt x="1748" y="1319"/>
                </a:lnTo>
                <a:lnTo>
                  <a:pt x="1768" y="1328"/>
                </a:lnTo>
                <a:lnTo>
                  <a:pt x="1772" y="1331"/>
                </a:lnTo>
                <a:lnTo>
                  <a:pt x="1772" y="1333"/>
                </a:lnTo>
                <a:lnTo>
                  <a:pt x="1777" y="1337"/>
                </a:lnTo>
                <a:lnTo>
                  <a:pt x="1776" y="1335"/>
                </a:lnTo>
                <a:lnTo>
                  <a:pt x="1777" y="1341"/>
                </a:lnTo>
                <a:lnTo>
                  <a:pt x="1776" y="1335"/>
                </a:lnTo>
                <a:lnTo>
                  <a:pt x="1780" y="1341"/>
                </a:lnTo>
                <a:lnTo>
                  <a:pt x="1785" y="1344"/>
                </a:lnTo>
                <a:lnTo>
                  <a:pt x="1784" y="1343"/>
                </a:lnTo>
                <a:lnTo>
                  <a:pt x="1785" y="1349"/>
                </a:lnTo>
                <a:lnTo>
                  <a:pt x="1792" y="1355"/>
                </a:lnTo>
                <a:lnTo>
                  <a:pt x="1796" y="1362"/>
                </a:lnTo>
                <a:lnTo>
                  <a:pt x="1801" y="1425"/>
                </a:lnTo>
                <a:lnTo>
                  <a:pt x="1764" y="1424"/>
                </a:lnTo>
                <a:lnTo>
                  <a:pt x="1757" y="1419"/>
                </a:lnTo>
                <a:lnTo>
                  <a:pt x="1753" y="1406"/>
                </a:lnTo>
                <a:lnTo>
                  <a:pt x="1733" y="1412"/>
                </a:lnTo>
                <a:lnTo>
                  <a:pt x="1732" y="1412"/>
                </a:lnTo>
                <a:lnTo>
                  <a:pt x="1729" y="1415"/>
                </a:lnTo>
                <a:lnTo>
                  <a:pt x="1725" y="1419"/>
                </a:lnTo>
                <a:lnTo>
                  <a:pt x="1723" y="1447"/>
                </a:lnTo>
                <a:lnTo>
                  <a:pt x="1717" y="1475"/>
                </a:lnTo>
                <a:lnTo>
                  <a:pt x="1717" y="1503"/>
                </a:lnTo>
                <a:lnTo>
                  <a:pt x="1720" y="1503"/>
                </a:lnTo>
                <a:lnTo>
                  <a:pt x="1723" y="1512"/>
                </a:lnTo>
                <a:lnTo>
                  <a:pt x="1728" y="1522"/>
                </a:lnTo>
                <a:lnTo>
                  <a:pt x="1732" y="1522"/>
                </a:lnTo>
                <a:lnTo>
                  <a:pt x="1733" y="1518"/>
                </a:lnTo>
                <a:lnTo>
                  <a:pt x="1753" y="1518"/>
                </a:lnTo>
                <a:lnTo>
                  <a:pt x="1756" y="1513"/>
                </a:lnTo>
                <a:lnTo>
                  <a:pt x="1754" y="1512"/>
                </a:lnTo>
                <a:lnTo>
                  <a:pt x="1764" y="1512"/>
                </a:lnTo>
                <a:lnTo>
                  <a:pt x="1768" y="1512"/>
                </a:lnTo>
                <a:lnTo>
                  <a:pt x="1772" y="1516"/>
                </a:lnTo>
                <a:lnTo>
                  <a:pt x="1773" y="1521"/>
                </a:lnTo>
                <a:lnTo>
                  <a:pt x="1777" y="1522"/>
                </a:lnTo>
                <a:lnTo>
                  <a:pt x="1777" y="1534"/>
                </a:lnTo>
                <a:lnTo>
                  <a:pt x="1778" y="1534"/>
                </a:lnTo>
                <a:lnTo>
                  <a:pt x="1778" y="1537"/>
                </a:lnTo>
                <a:lnTo>
                  <a:pt x="1786" y="1545"/>
                </a:lnTo>
                <a:lnTo>
                  <a:pt x="1788" y="1557"/>
                </a:lnTo>
                <a:lnTo>
                  <a:pt x="1789" y="1557"/>
                </a:lnTo>
                <a:lnTo>
                  <a:pt x="1789" y="1563"/>
                </a:lnTo>
                <a:lnTo>
                  <a:pt x="1792" y="1563"/>
                </a:lnTo>
                <a:lnTo>
                  <a:pt x="1792" y="1566"/>
                </a:lnTo>
                <a:lnTo>
                  <a:pt x="1796" y="1573"/>
                </a:lnTo>
                <a:lnTo>
                  <a:pt x="1804" y="1584"/>
                </a:lnTo>
                <a:lnTo>
                  <a:pt x="1835" y="1588"/>
                </a:lnTo>
                <a:lnTo>
                  <a:pt x="1841" y="1584"/>
                </a:lnTo>
                <a:lnTo>
                  <a:pt x="1851" y="1572"/>
                </a:lnTo>
                <a:lnTo>
                  <a:pt x="1861" y="1557"/>
                </a:lnTo>
                <a:lnTo>
                  <a:pt x="1869" y="1551"/>
                </a:lnTo>
                <a:lnTo>
                  <a:pt x="1871" y="1548"/>
                </a:lnTo>
                <a:lnTo>
                  <a:pt x="1869" y="1487"/>
                </a:lnTo>
                <a:lnTo>
                  <a:pt x="1874" y="1484"/>
                </a:lnTo>
                <a:lnTo>
                  <a:pt x="1877" y="1472"/>
                </a:lnTo>
                <a:lnTo>
                  <a:pt x="1881" y="1472"/>
                </a:lnTo>
                <a:lnTo>
                  <a:pt x="1881" y="1468"/>
                </a:lnTo>
                <a:lnTo>
                  <a:pt x="1883" y="1466"/>
                </a:lnTo>
                <a:lnTo>
                  <a:pt x="1882" y="1468"/>
                </a:lnTo>
                <a:lnTo>
                  <a:pt x="1899" y="1447"/>
                </a:lnTo>
                <a:lnTo>
                  <a:pt x="1899" y="1441"/>
                </a:lnTo>
                <a:lnTo>
                  <a:pt x="1903" y="1437"/>
                </a:lnTo>
                <a:lnTo>
                  <a:pt x="1904" y="1437"/>
                </a:lnTo>
                <a:lnTo>
                  <a:pt x="1907" y="1424"/>
                </a:lnTo>
                <a:lnTo>
                  <a:pt x="1919" y="1394"/>
                </a:lnTo>
                <a:lnTo>
                  <a:pt x="1922" y="1394"/>
                </a:lnTo>
                <a:lnTo>
                  <a:pt x="1963" y="1394"/>
                </a:lnTo>
                <a:lnTo>
                  <a:pt x="1967" y="1397"/>
                </a:lnTo>
                <a:lnTo>
                  <a:pt x="1971" y="1410"/>
                </a:lnTo>
                <a:lnTo>
                  <a:pt x="1972" y="1410"/>
                </a:lnTo>
                <a:lnTo>
                  <a:pt x="1976" y="1424"/>
                </a:lnTo>
                <a:lnTo>
                  <a:pt x="1988" y="1466"/>
                </a:lnTo>
                <a:lnTo>
                  <a:pt x="1995" y="1481"/>
                </a:lnTo>
                <a:lnTo>
                  <a:pt x="1999" y="1482"/>
                </a:lnTo>
                <a:lnTo>
                  <a:pt x="2000" y="1493"/>
                </a:lnTo>
                <a:lnTo>
                  <a:pt x="2003" y="1498"/>
                </a:lnTo>
                <a:lnTo>
                  <a:pt x="2004" y="1498"/>
                </a:lnTo>
                <a:lnTo>
                  <a:pt x="2015" y="1512"/>
                </a:lnTo>
                <a:lnTo>
                  <a:pt x="2020" y="1519"/>
                </a:lnTo>
                <a:lnTo>
                  <a:pt x="2024" y="1522"/>
                </a:lnTo>
                <a:lnTo>
                  <a:pt x="2039" y="1531"/>
                </a:lnTo>
                <a:lnTo>
                  <a:pt x="2044" y="1540"/>
                </a:lnTo>
                <a:lnTo>
                  <a:pt x="2047" y="1543"/>
                </a:lnTo>
                <a:lnTo>
                  <a:pt x="2052" y="1540"/>
                </a:lnTo>
                <a:lnTo>
                  <a:pt x="2072" y="1535"/>
                </a:lnTo>
                <a:lnTo>
                  <a:pt x="2076" y="1531"/>
                </a:lnTo>
                <a:lnTo>
                  <a:pt x="2082" y="1528"/>
                </a:lnTo>
                <a:lnTo>
                  <a:pt x="2090" y="1534"/>
                </a:lnTo>
                <a:lnTo>
                  <a:pt x="2092" y="1537"/>
                </a:lnTo>
                <a:lnTo>
                  <a:pt x="2094" y="1537"/>
                </a:lnTo>
                <a:lnTo>
                  <a:pt x="2096" y="1543"/>
                </a:lnTo>
                <a:lnTo>
                  <a:pt x="2098" y="1545"/>
                </a:lnTo>
                <a:lnTo>
                  <a:pt x="2102" y="1548"/>
                </a:lnTo>
                <a:lnTo>
                  <a:pt x="2112" y="1553"/>
                </a:lnTo>
                <a:lnTo>
                  <a:pt x="2112" y="1554"/>
                </a:lnTo>
                <a:lnTo>
                  <a:pt x="2121" y="1553"/>
                </a:lnTo>
                <a:lnTo>
                  <a:pt x="2118" y="1554"/>
                </a:lnTo>
                <a:lnTo>
                  <a:pt x="2129" y="1553"/>
                </a:lnTo>
                <a:lnTo>
                  <a:pt x="2132" y="1548"/>
                </a:lnTo>
                <a:lnTo>
                  <a:pt x="2137" y="1537"/>
                </a:lnTo>
                <a:lnTo>
                  <a:pt x="2139" y="1522"/>
                </a:lnTo>
                <a:lnTo>
                  <a:pt x="2143" y="1513"/>
                </a:lnTo>
                <a:lnTo>
                  <a:pt x="2142" y="1496"/>
                </a:lnTo>
                <a:lnTo>
                  <a:pt x="2137" y="1466"/>
                </a:lnTo>
                <a:lnTo>
                  <a:pt x="2129" y="1431"/>
                </a:lnTo>
                <a:lnTo>
                  <a:pt x="2134" y="1419"/>
                </a:lnTo>
                <a:lnTo>
                  <a:pt x="2134" y="1412"/>
                </a:lnTo>
                <a:lnTo>
                  <a:pt x="2137" y="1412"/>
                </a:lnTo>
                <a:lnTo>
                  <a:pt x="2150" y="1390"/>
                </a:lnTo>
                <a:lnTo>
                  <a:pt x="2155" y="1372"/>
                </a:lnTo>
                <a:lnTo>
                  <a:pt x="2159" y="1372"/>
                </a:lnTo>
                <a:lnTo>
                  <a:pt x="2166" y="1355"/>
                </a:lnTo>
                <a:lnTo>
                  <a:pt x="2167" y="1334"/>
                </a:lnTo>
                <a:lnTo>
                  <a:pt x="2167" y="1291"/>
                </a:lnTo>
                <a:lnTo>
                  <a:pt x="2175" y="1272"/>
                </a:lnTo>
                <a:lnTo>
                  <a:pt x="2182" y="1255"/>
                </a:lnTo>
                <a:lnTo>
                  <a:pt x="2187" y="1240"/>
                </a:lnTo>
                <a:lnTo>
                  <a:pt x="2191" y="1234"/>
                </a:lnTo>
                <a:lnTo>
                  <a:pt x="2211" y="1225"/>
                </a:lnTo>
                <a:lnTo>
                  <a:pt x="2222" y="1212"/>
                </a:lnTo>
                <a:lnTo>
                  <a:pt x="2222" y="1193"/>
                </a:lnTo>
                <a:lnTo>
                  <a:pt x="2218" y="1183"/>
                </a:lnTo>
                <a:lnTo>
                  <a:pt x="2214" y="1177"/>
                </a:lnTo>
                <a:lnTo>
                  <a:pt x="2207" y="1152"/>
                </a:lnTo>
                <a:lnTo>
                  <a:pt x="2215" y="1137"/>
                </a:lnTo>
                <a:lnTo>
                  <a:pt x="2218" y="1134"/>
                </a:lnTo>
                <a:lnTo>
                  <a:pt x="2219" y="1125"/>
                </a:lnTo>
                <a:lnTo>
                  <a:pt x="2224" y="1120"/>
                </a:lnTo>
                <a:lnTo>
                  <a:pt x="2239" y="1102"/>
                </a:lnTo>
                <a:lnTo>
                  <a:pt x="2243" y="1099"/>
                </a:lnTo>
                <a:lnTo>
                  <a:pt x="2243" y="1098"/>
                </a:lnTo>
                <a:lnTo>
                  <a:pt x="2275" y="1071"/>
                </a:lnTo>
                <a:lnTo>
                  <a:pt x="2290" y="1055"/>
                </a:lnTo>
                <a:lnTo>
                  <a:pt x="2296" y="1036"/>
                </a:lnTo>
                <a:lnTo>
                  <a:pt x="2297" y="1036"/>
                </a:lnTo>
                <a:lnTo>
                  <a:pt x="2305" y="1023"/>
                </a:lnTo>
                <a:lnTo>
                  <a:pt x="2309" y="1011"/>
                </a:lnTo>
                <a:lnTo>
                  <a:pt x="2311" y="1011"/>
                </a:lnTo>
                <a:lnTo>
                  <a:pt x="2313" y="1008"/>
                </a:lnTo>
                <a:lnTo>
                  <a:pt x="2315" y="1001"/>
                </a:lnTo>
                <a:lnTo>
                  <a:pt x="2329" y="1002"/>
                </a:lnTo>
                <a:lnTo>
                  <a:pt x="2329" y="1005"/>
                </a:lnTo>
                <a:lnTo>
                  <a:pt x="2337" y="1015"/>
                </a:lnTo>
                <a:lnTo>
                  <a:pt x="2339" y="1015"/>
                </a:lnTo>
                <a:lnTo>
                  <a:pt x="2339" y="1023"/>
                </a:lnTo>
                <a:lnTo>
                  <a:pt x="2345" y="1028"/>
                </a:lnTo>
                <a:lnTo>
                  <a:pt x="2355" y="1045"/>
                </a:lnTo>
                <a:lnTo>
                  <a:pt x="2365" y="1061"/>
                </a:lnTo>
                <a:lnTo>
                  <a:pt x="2368" y="1080"/>
                </a:lnTo>
                <a:lnTo>
                  <a:pt x="2371" y="1080"/>
                </a:lnTo>
                <a:lnTo>
                  <a:pt x="2371" y="1117"/>
                </a:lnTo>
                <a:lnTo>
                  <a:pt x="2373" y="1178"/>
                </a:lnTo>
                <a:lnTo>
                  <a:pt x="2376" y="1184"/>
                </a:lnTo>
                <a:lnTo>
                  <a:pt x="2414" y="1190"/>
                </a:lnTo>
                <a:lnTo>
                  <a:pt x="2401" y="1186"/>
                </a:lnTo>
                <a:lnTo>
                  <a:pt x="2401" y="1187"/>
                </a:lnTo>
                <a:lnTo>
                  <a:pt x="2414" y="1193"/>
                </a:lnTo>
                <a:lnTo>
                  <a:pt x="2421" y="1194"/>
                </a:lnTo>
                <a:lnTo>
                  <a:pt x="2425" y="1202"/>
                </a:lnTo>
                <a:lnTo>
                  <a:pt x="2426" y="1216"/>
                </a:lnTo>
                <a:lnTo>
                  <a:pt x="2426" y="1218"/>
                </a:lnTo>
                <a:lnTo>
                  <a:pt x="2430" y="1218"/>
                </a:lnTo>
                <a:lnTo>
                  <a:pt x="2432" y="1219"/>
                </a:lnTo>
                <a:lnTo>
                  <a:pt x="2433" y="1231"/>
                </a:lnTo>
                <a:lnTo>
                  <a:pt x="2438" y="1247"/>
                </a:lnTo>
                <a:lnTo>
                  <a:pt x="2440" y="1265"/>
                </a:lnTo>
                <a:lnTo>
                  <a:pt x="2441" y="1265"/>
                </a:lnTo>
                <a:lnTo>
                  <a:pt x="2446" y="1280"/>
                </a:lnTo>
                <a:lnTo>
                  <a:pt x="2442" y="1290"/>
                </a:lnTo>
                <a:lnTo>
                  <a:pt x="2433" y="1313"/>
                </a:lnTo>
                <a:lnTo>
                  <a:pt x="2413" y="1333"/>
                </a:lnTo>
                <a:lnTo>
                  <a:pt x="2408" y="1333"/>
                </a:lnTo>
                <a:lnTo>
                  <a:pt x="2402" y="1340"/>
                </a:lnTo>
                <a:lnTo>
                  <a:pt x="2394" y="1341"/>
                </a:lnTo>
                <a:lnTo>
                  <a:pt x="2390" y="1349"/>
                </a:lnTo>
                <a:lnTo>
                  <a:pt x="2347" y="1350"/>
                </a:lnTo>
                <a:lnTo>
                  <a:pt x="2347" y="1352"/>
                </a:lnTo>
                <a:lnTo>
                  <a:pt x="2344" y="1352"/>
                </a:lnTo>
                <a:lnTo>
                  <a:pt x="2344" y="1355"/>
                </a:lnTo>
                <a:lnTo>
                  <a:pt x="2337" y="1355"/>
                </a:lnTo>
                <a:lnTo>
                  <a:pt x="2341" y="1355"/>
                </a:lnTo>
                <a:lnTo>
                  <a:pt x="2337" y="1360"/>
                </a:lnTo>
                <a:lnTo>
                  <a:pt x="2333" y="1362"/>
                </a:lnTo>
                <a:lnTo>
                  <a:pt x="2328" y="1385"/>
                </a:lnTo>
                <a:lnTo>
                  <a:pt x="2333" y="1404"/>
                </a:lnTo>
                <a:lnTo>
                  <a:pt x="2333" y="1421"/>
                </a:lnTo>
                <a:lnTo>
                  <a:pt x="2335" y="1421"/>
                </a:lnTo>
                <a:lnTo>
                  <a:pt x="2336" y="1428"/>
                </a:lnTo>
                <a:lnTo>
                  <a:pt x="2344" y="1432"/>
                </a:lnTo>
                <a:lnTo>
                  <a:pt x="2352" y="1432"/>
                </a:lnTo>
                <a:lnTo>
                  <a:pt x="2352" y="1437"/>
                </a:lnTo>
                <a:lnTo>
                  <a:pt x="2357" y="1441"/>
                </a:lnTo>
                <a:lnTo>
                  <a:pt x="2357" y="1438"/>
                </a:lnTo>
                <a:lnTo>
                  <a:pt x="2360" y="1441"/>
                </a:lnTo>
                <a:lnTo>
                  <a:pt x="2363" y="1449"/>
                </a:lnTo>
                <a:lnTo>
                  <a:pt x="2371" y="1450"/>
                </a:lnTo>
                <a:lnTo>
                  <a:pt x="2384" y="1496"/>
                </a:lnTo>
                <a:lnTo>
                  <a:pt x="2386" y="1498"/>
                </a:lnTo>
                <a:lnTo>
                  <a:pt x="2390" y="1504"/>
                </a:lnTo>
                <a:lnTo>
                  <a:pt x="2394" y="1512"/>
                </a:lnTo>
                <a:lnTo>
                  <a:pt x="2408" y="1519"/>
                </a:lnTo>
                <a:lnTo>
                  <a:pt x="2417" y="1529"/>
                </a:lnTo>
                <a:lnTo>
                  <a:pt x="2426" y="1538"/>
                </a:lnTo>
                <a:lnTo>
                  <a:pt x="2437" y="1545"/>
                </a:lnTo>
                <a:lnTo>
                  <a:pt x="2445" y="1545"/>
                </a:lnTo>
                <a:lnTo>
                  <a:pt x="2446" y="1540"/>
                </a:lnTo>
                <a:lnTo>
                  <a:pt x="2453" y="1537"/>
                </a:lnTo>
                <a:lnTo>
                  <a:pt x="2450" y="1537"/>
                </a:lnTo>
                <a:lnTo>
                  <a:pt x="2453" y="1534"/>
                </a:lnTo>
                <a:lnTo>
                  <a:pt x="2458" y="1528"/>
                </a:lnTo>
                <a:lnTo>
                  <a:pt x="2469" y="1519"/>
                </a:lnTo>
                <a:lnTo>
                  <a:pt x="2478" y="1504"/>
                </a:lnTo>
                <a:lnTo>
                  <a:pt x="2482" y="1484"/>
                </a:lnTo>
                <a:lnTo>
                  <a:pt x="2497" y="1454"/>
                </a:lnTo>
                <a:lnTo>
                  <a:pt x="2510" y="1441"/>
                </a:lnTo>
                <a:lnTo>
                  <a:pt x="2505" y="1447"/>
                </a:lnTo>
                <a:lnTo>
                  <a:pt x="2506" y="1447"/>
                </a:lnTo>
                <a:lnTo>
                  <a:pt x="2517" y="1441"/>
                </a:lnTo>
                <a:lnTo>
                  <a:pt x="2521" y="1437"/>
                </a:lnTo>
                <a:lnTo>
                  <a:pt x="2522" y="1432"/>
                </a:lnTo>
                <a:lnTo>
                  <a:pt x="2529" y="1432"/>
                </a:lnTo>
                <a:lnTo>
                  <a:pt x="2554" y="1432"/>
                </a:lnTo>
                <a:lnTo>
                  <a:pt x="2594" y="1428"/>
                </a:lnTo>
                <a:lnTo>
                  <a:pt x="2616" y="1428"/>
                </a:lnTo>
                <a:lnTo>
                  <a:pt x="2632" y="1432"/>
                </a:lnTo>
                <a:lnTo>
                  <a:pt x="2644" y="1432"/>
                </a:lnTo>
                <a:lnTo>
                  <a:pt x="2648" y="1456"/>
                </a:lnTo>
                <a:lnTo>
                  <a:pt x="2649" y="1468"/>
                </a:lnTo>
                <a:lnTo>
                  <a:pt x="2647" y="1476"/>
                </a:lnTo>
                <a:lnTo>
                  <a:pt x="2645" y="1491"/>
                </a:lnTo>
                <a:lnTo>
                  <a:pt x="2641" y="1512"/>
                </a:lnTo>
                <a:lnTo>
                  <a:pt x="2640" y="1537"/>
                </a:lnTo>
                <a:lnTo>
                  <a:pt x="2647" y="1560"/>
                </a:lnTo>
                <a:lnTo>
                  <a:pt x="2647" y="1563"/>
                </a:lnTo>
                <a:lnTo>
                  <a:pt x="2649" y="1566"/>
                </a:lnTo>
                <a:lnTo>
                  <a:pt x="2657" y="1573"/>
                </a:lnTo>
                <a:lnTo>
                  <a:pt x="2663" y="1573"/>
                </a:lnTo>
                <a:lnTo>
                  <a:pt x="2669" y="1573"/>
                </a:lnTo>
                <a:lnTo>
                  <a:pt x="2673" y="1581"/>
                </a:lnTo>
                <a:lnTo>
                  <a:pt x="2681" y="1584"/>
                </a:lnTo>
                <a:lnTo>
                  <a:pt x="2687" y="1592"/>
                </a:lnTo>
                <a:lnTo>
                  <a:pt x="2712" y="1609"/>
                </a:lnTo>
                <a:lnTo>
                  <a:pt x="2752" y="1648"/>
                </a:lnTo>
                <a:lnTo>
                  <a:pt x="2753" y="1659"/>
                </a:lnTo>
                <a:lnTo>
                  <a:pt x="2757" y="1669"/>
                </a:lnTo>
                <a:lnTo>
                  <a:pt x="2756" y="1679"/>
                </a:lnTo>
                <a:lnTo>
                  <a:pt x="2760" y="1685"/>
                </a:lnTo>
                <a:lnTo>
                  <a:pt x="2772" y="1692"/>
                </a:lnTo>
                <a:lnTo>
                  <a:pt x="2779" y="1703"/>
                </a:lnTo>
                <a:lnTo>
                  <a:pt x="2791" y="1713"/>
                </a:lnTo>
                <a:lnTo>
                  <a:pt x="2793" y="1714"/>
                </a:lnTo>
                <a:lnTo>
                  <a:pt x="2819" y="1728"/>
                </a:lnTo>
                <a:lnTo>
                  <a:pt x="2827" y="1731"/>
                </a:lnTo>
                <a:lnTo>
                  <a:pt x="2835" y="1733"/>
                </a:lnTo>
                <a:lnTo>
                  <a:pt x="2843" y="1763"/>
                </a:lnTo>
                <a:lnTo>
                  <a:pt x="2853" y="1769"/>
                </a:lnTo>
                <a:lnTo>
                  <a:pt x="2851" y="1766"/>
                </a:lnTo>
                <a:lnTo>
                  <a:pt x="2854" y="1769"/>
                </a:lnTo>
                <a:lnTo>
                  <a:pt x="2851" y="1767"/>
                </a:lnTo>
                <a:lnTo>
                  <a:pt x="2859" y="1778"/>
                </a:lnTo>
                <a:lnTo>
                  <a:pt x="2872" y="1792"/>
                </a:lnTo>
                <a:lnTo>
                  <a:pt x="2892" y="1792"/>
                </a:lnTo>
                <a:lnTo>
                  <a:pt x="2900" y="1786"/>
                </a:lnTo>
                <a:lnTo>
                  <a:pt x="2908" y="1780"/>
                </a:lnTo>
                <a:lnTo>
                  <a:pt x="2908" y="1775"/>
                </a:lnTo>
                <a:lnTo>
                  <a:pt x="2926" y="1773"/>
                </a:lnTo>
                <a:lnTo>
                  <a:pt x="2939" y="1766"/>
                </a:lnTo>
                <a:lnTo>
                  <a:pt x="2947" y="1766"/>
                </a:lnTo>
                <a:lnTo>
                  <a:pt x="2948" y="1751"/>
                </a:lnTo>
                <a:lnTo>
                  <a:pt x="2949" y="1733"/>
                </a:lnTo>
                <a:lnTo>
                  <a:pt x="2948" y="1733"/>
                </a:lnTo>
                <a:lnTo>
                  <a:pt x="2951" y="1706"/>
                </a:lnTo>
                <a:lnTo>
                  <a:pt x="2949" y="1672"/>
                </a:lnTo>
                <a:lnTo>
                  <a:pt x="2943" y="1641"/>
                </a:lnTo>
                <a:lnTo>
                  <a:pt x="2943" y="1635"/>
                </a:lnTo>
                <a:lnTo>
                  <a:pt x="2927" y="1628"/>
                </a:lnTo>
                <a:lnTo>
                  <a:pt x="2916" y="1619"/>
                </a:lnTo>
                <a:lnTo>
                  <a:pt x="2904" y="1606"/>
                </a:lnTo>
                <a:lnTo>
                  <a:pt x="2896" y="1601"/>
                </a:lnTo>
                <a:lnTo>
                  <a:pt x="2888" y="1590"/>
                </a:lnTo>
                <a:lnTo>
                  <a:pt x="2886" y="1584"/>
                </a:lnTo>
                <a:lnTo>
                  <a:pt x="2864" y="1578"/>
                </a:lnTo>
                <a:lnTo>
                  <a:pt x="2853" y="1575"/>
                </a:lnTo>
                <a:lnTo>
                  <a:pt x="2846" y="1570"/>
                </a:lnTo>
                <a:lnTo>
                  <a:pt x="2838" y="1563"/>
                </a:lnTo>
                <a:lnTo>
                  <a:pt x="2833" y="1554"/>
                </a:lnTo>
                <a:lnTo>
                  <a:pt x="2835" y="1553"/>
                </a:lnTo>
                <a:lnTo>
                  <a:pt x="2835" y="1551"/>
                </a:lnTo>
                <a:lnTo>
                  <a:pt x="2830" y="1526"/>
                </a:lnTo>
                <a:lnTo>
                  <a:pt x="2830" y="1496"/>
                </a:lnTo>
                <a:lnTo>
                  <a:pt x="2827" y="1446"/>
                </a:lnTo>
                <a:lnTo>
                  <a:pt x="2817" y="1415"/>
                </a:lnTo>
                <a:lnTo>
                  <a:pt x="2806" y="1410"/>
                </a:lnTo>
                <a:lnTo>
                  <a:pt x="2793" y="1406"/>
                </a:lnTo>
                <a:lnTo>
                  <a:pt x="2787" y="1403"/>
                </a:lnTo>
                <a:lnTo>
                  <a:pt x="2787" y="1402"/>
                </a:lnTo>
                <a:lnTo>
                  <a:pt x="2781" y="1399"/>
                </a:lnTo>
                <a:lnTo>
                  <a:pt x="2774" y="1377"/>
                </a:lnTo>
                <a:lnTo>
                  <a:pt x="2781" y="1352"/>
                </a:lnTo>
                <a:lnTo>
                  <a:pt x="2781" y="1350"/>
                </a:lnTo>
                <a:lnTo>
                  <a:pt x="2799" y="1355"/>
                </a:lnTo>
                <a:lnTo>
                  <a:pt x="2819" y="1372"/>
                </a:lnTo>
                <a:lnTo>
                  <a:pt x="2825" y="1380"/>
                </a:lnTo>
                <a:lnTo>
                  <a:pt x="2827" y="1381"/>
                </a:lnTo>
                <a:lnTo>
                  <a:pt x="2854" y="1384"/>
                </a:lnTo>
                <a:lnTo>
                  <a:pt x="2859" y="1372"/>
                </a:lnTo>
                <a:lnTo>
                  <a:pt x="2860" y="1372"/>
                </a:lnTo>
                <a:lnTo>
                  <a:pt x="2859" y="1362"/>
                </a:lnTo>
                <a:lnTo>
                  <a:pt x="2838" y="1352"/>
                </a:lnTo>
                <a:lnTo>
                  <a:pt x="2835" y="1350"/>
                </a:lnTo>
                <a:lnTo>
                  <a:pt x="2835" y="1349"/>
                </a:lnTo>
                <a:lnTo>
                  <a:pt x="2833" y="1346"/>
                </a:lnTo>
                <a:lnTo>
                  <a:pt x="2835" y="1328"/>
                </a:lnTo>
                <a:lnTo>
                  <a:pt x="2841" y="1316"/>
                </a:lnTo>
                <a:lnTo>
                  <a:pt x="2847" y="1305"/>
                </a:lnTo>
                <a:lnTo>
                  <a:pt x="2854" y="1290"/>
                </a:lnTo>
                <a:lnTo>
                  <a:pt x="2856" y="1288"/>
                </a:lnTo>
                <a:lnTo>
                  <a:pt x="2863" y="1280"/>
                </a:lnTo>
                <a:lnTo>
                  <a:pt x="2876" y="1269"/>
                </a:lnTo>
                <a:lnTo>
                  <a:pt x="2935" y="1255"/>
                </a:lnTo>
                <a:lnTo>
                  <a:pt x="2943" y="1240"/>
                </a:lnTo>
                <a:lnTo>
                  <a:pt x="2943" y="1247"/>
                </a:lnTo>
                <a:lnTo>
                  <a:pt x="2936" y="1249"/>
                </a:lnTo>
                <a:lnTo>
                  <a:pt x="2940" y="1247"/>
                </a:lnTo>
                <a:lnTo>
                  <a:pt x="2943" y="1246"/>
                </a:lnTo>
                <a:lnTo>
                  <a:pt x="2948" y="1240"/>
                </a:lnTo>
                <a:lnTo>
                  <a:pt x="2963" y="1234"/>
                </a:lnTo>
                <a:lnTo>
                  <a:pt x="2979" y="1225"/>
                </a:lnTo>
                <a:lnTo>
                  <a:pt x="2984" y="1219"/>
                </a:lnTo>
                <a:lnTo>
                  <a:pt x="2991" y="1209"/>
                </a:lnTo>
                <a:lnTo>
                  <a:pt x="2999" y="1196"/>
                </a:lnTo>
                <a:lnTo>
                  <a:pt x="2999" y="1192"/>
                </a:lnTo>
                <a:lnTo>
                  <a:pt x="3013" y="1161"/>
                </a:lnTo>
                <a:lnTo>
                  <a:pt x="3022" y="1122"/>
                </a:lnTo>
                <a:lnTo>
                  <a:pt x="3030" y="1099"/>
                </a:lnTo>
                <a:lnTo>
                  <a:pt x="3036" y="1078"/>
                </a:lnTo>
                <a:lnTo>
                  <a:pt x="3034" y="1059"/>
                </a:lnTo>
                <a:lnTo>
                  <a:pt x="3028" y="1040"/>
                </a:lnTo>
                <a:lnTo>
                  <a:pt x="3024" y="1011"/>
                </a:lnTo>
                <a:lnTo>
                  <a:pt x="3020" y="1002"/>
                </a:lnTo>
                <a:lnTo>
                  <a:pt x="3015" y="993"/>
                </a:lnTo>
                <a:lnTo>
                  <a:pt x="3012" y="990"/>
                </a:lnTo>
                <a:lnTo>
                  <a:pt x="3012" y="984"/>
                </a:lnTo>
                <a:lnTo>
                  <a:pt x="2992" y="974"/>
                </a:lnTo>
                <a:lnTo>
                  <a:pt x="2973" y="958"/>
                </a:lnTo>
                <a:lnTo>
                  <a:pt x="2967" y="952"/>
                </a:lnTo>
                <a:lnTo>
                  <a:pt x="2963" y="945"/>
                </a:lnTo>
                <a:lnTo>
                  <a:pt x="2943" y="930"/>
                </a:lnTo>
                <a:lnTo>
                  <a:pt x="2940" y="929"/>
                </a:lnTo>
                <a:lnTo>
                  <a:pt x="2936" y="929"/>
                </a:lnTo>
                <a:lnTo>
                  <a:pt x="2935" y="927"/>
                </a:lnTo>
                <a:lnTo>
                  <a:pt x="2931" y="921"/>
                </a:lnTo>
                <a:lnTo>
                  <a:pt x="2928" y="914"/>
                </a:lnTo>
                <a:lnTo>
                  <a:pt x="2927" y="912"/>
                </a:lnTo>
                <a:lnTo>
                  <a:pt x="2923" y="896"/>
                </a:lnTo>
                <a:lnTo>
                  <a:pt x="2924" y="876"/>
                </a:lnTo>
                <a:lnTo>
                  <a:pt x="2936" y="855"/>
                </a:lnTo>
                <a:lnTo>
                  <a:pt x="2943" y="851"/>
                </a:lnTo>
                <a:lnTo>
                  <a:pt x="2980" y="855"/>
                </a:lnTo>
                <a:lnTo>
                  <a:pt x="3018" y="855"/>
                </a:lnTo>
                <a:lnTo>
                  <a:pt x="3018" y="852"/>
                </a:lnTo>
                <a:lnTo>
                  <a:pt x="3050" y="835"/>
                </a:lnTo>
                <a:lnTo>
                  <a:pt x="3069" y="821"/>
                </a:lnTo>
                <a:lnTo>
                  <a:pt x="3077" y="814"/>
                </a:lnTo>
                <a:lnTo>
                  <a:pt x="3098" y="807"/>
                </a:lnTo>
                <a:lnTo>
                  <a:pt x="3117" y="799"/>
                </a:lnTo>
                <a:lnTo>
                  <a:pt x="3118" y="798"/>
                </a:lnTo>
                <a:lnTo>
                  <a:pt x="3125" y="795"/>
                </a:lnTo>
                <a:lnTo>
                  <a:pt x="3143" y="780"/>
                </a:lnTo>
                <a:lnTo>
                  <a:pt x="3135" y="785"/>
                </a:lnTo>
                <a:lnTo>
                  <a:pt x="3143" y="776"/>
                </a:lnTo>
                <a:lnTo>
                  <a:pt x="3146" y="776"/>
                </a:lnTo>
                <a:lnTo>
                  <a:pt x="3149" y="776"/>
                </a:lnTo>
                <a:lnTo>
                  <a:pt x="3150" y="770"/>
                </a:lnTo>
                <a:lnTo>
                  <a:pt x="3151" y="769"/>
                </a:lnTo>
                <a:lnTo>
                  <a:pt x="3182" y="769"/>
                </a:lnTo>
                <a:lnTo>
                  <a:pt x="3188" y="776"/>
                </a:lnTo>
                <a:lnTo>
                  <a:pt x="3226" y="795"/>
                </a:lnTo>
                <a:lnTo>
                  <a:pt x="3254" y="799"/>
                </a:lnTo>
                <a:lnTo>
                  <a:pt x="3254" y="799"/>
                </a:lnTo>
              </a:path>
            </a:pathLst>
          </a:custGeom>
          <a:solidFill>
            <a:srgbClr val="DDDDDD"/>
          </a:solidFill>
          <a:ln w="142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PH" dirty="0"/>
          </a:p>
        </p:txBody>
      </p:sp>
      <p:sp>
        <p:nvSpPr>
          <p:cNvPr id="2385" name="Freeform 337"/>
          <p:cNvSpPr>
            <a:spLocks/>
          </p:cNvSpPr>
          <p:nvPr/>
        </p:nvSpPr>
        <p:spPr bwMode="auto">
          <a:xfrm>
            <a:off x="3794125" y="2833688"/>
            <a:ext cx="165100" cy="152400"/>
          </a:xfrm>
          <a:custGeom>
            <a:avLst/>
            <a:gdLst>
              <a:gd name="T0" fmla="*/ 83 w 355"/>
              <a:gd name="T1" fmla="*/ 0 h 315"/>
              <a:gd name="T2" fmla="*/ 60 w 355"/>
              <a:gd name="T3" fmla="*/ 7 h 315"/>
              <a:gd name="T4" fmla="*/ 52 w 355"/>
              <a:gd name="T5" fmla="*/ 13 h 315"/>
              <a:gd name="T6" fmla="*/ 36 w 355"/>
              <a:gd name="T7" fmla="*/ 48 h 315"/>
              <a:gd name="T8" fmla="*/ 27 w 355"/>
              <a:gd name="T9" fmla="*/ 110 h 315"/>
              <a:gd name="T10" fmla="*/ 12 w 355"/>
              <a:gd name="T11" fmla="*/ 141 h 315"/>
              <a:gd name="T12" fmla="*/ 0 w 355"/>
              <a:gd name="T13" fmla="*/ 166 h 315"/>
              <a:gd name="T14" fmla="*/ 13 w 355"/>
              <a:gd name="T15" fmla="*/ 194 h 315"/>
              <a:gd name="T16" fmla="*/ 24 w 355"/>
              <a:gd name="T17" fmla="*/ 204 h 315"/>
              <a:gd name="T18" fmla="*/ 36 w 355"/>
              <a:gd name="T19" fmla="*/ 220 h 315"/>
              <a:gd name="T20" fmla="*/ 31 w 355"/>
              <a:gd name="T21" fmla="*/ 248 h 315"/>
              <a:gd name="T22" fmla="*/ 28 w 355"/>
              <a:gd name="T23" fmla="*/ 290 h 315"/>
              <a:gd name="T24" fmla="*/ 32 w 355"/>
              <a:gd name="T25" fmla="*/ 299 h 315"/>
              <a:gd name="T26" fmla="*/ 40 w 355"/>
              <a:gd name="T27" fmla="*/ 305 h 315"/>
              <a:gd name="T28" fmla="*/ 56 w 355"/>
              <a:gd name="T29" fmla="*/ 315 h 315"/>
              <a:gd name="T30" fmla="*/ 109 w 355"/>
              <a:gd name="T31" fmla="*/ 310 h 315"/>
              <a:gd name="T32" fmla="*/ 116 w 355"/>
              <a:gd name="T33" fmla="*/ 305 h 315"/>
              <a:gd name="T34" fmla="*/ 125 w 355"/>
              <a:gd name="T35" fmla="*/ 296 h 315"/>
              <a:gd name="T36" fmla="*/ 142 w 355"/>
              <a:gd name="T37" fmla="*/ 261 h 315"/>
              <a:gd name="T38" fmla="*/ 164 w 355"/>
              <a:gd name="T39" fmla="*/ 248 h 315"/>
              <a:gd name="T40" fmla="*/ 198 w 355"/>
              <a:gd name="T41" fmla="*/ 257 h 315"/>
              <a:gd name="T42" fmla="*/ 235 w 355"/>
              <a:gd name="T43" fmla="*/ 224 h 315"/>
              <a:gd name="T44" fmla="*/ 238 w 355"/>
              <a:gd name="T45" fmla="*/ 218 h 315"/>
              <a:gd name="T46" fmla="*/ 258 w 355"/>
              <a:gd name="T47" fmla="*/ 224 h 315"/>
              <a:gd name="T48" fmla="*/ 306 w 355"/>
              <a:gd name="T49" fmla="*/ 224 h 315"/>
              <a:gd name="T50" fmla="*/ 308 w 355"/>
              <a:gd name="T51" fmla="*/ 201 h 315"/>
              <a:gd name="T52" fmla="*/ 295 w 355"/>
              <a:gd name="T53" fmla="*/ 195 h 315"/>
              <a:gd name="T54" fmla="*/ 283 w 355"/>
              <a:gd name="T55" fmla="*/ 186 h 315"/>
              <a:gd name="T56" fmla="*/ 270 w 355"/>
              <a:gd name="T57" fmla="*/ 171 h 315"/>
              <a:gd name="T58" fmla="*/ 268 w 355"/>
              <a:gd name="T59" fmla="*/ 139 h 315"/>
              <a:gd name="T60" fmla="*/ 282 w 355"/>
              <a:gd name="T61" fmla="*/ 145 h 315"/>
              <a:gd name="T62" fmla="*/ 306 w 355"/>
              <a:gd name="T63" fmla="*/ 164 h 315"/>
              <a:gd name="T64" fmla="*/ 332 w 355"/>
              <a:gd name="T65" fmla="*/ 169 h 315"/>
              <a:gd name="T66" fmla="*/ 355 w 355"/>
              <a:gd name="T67" fmla="*/ 138 h 315"/>
              <a:gd name="T68" fmla="*/ 315 w 355"/>
              <a:gd name="T69" fmla="*/ 124 h 315"/>
              <a:gd name="T70" fmla="*/ 302 w 355"/>
              <a:gd name="T71" fmla="*/ 116 h 315"/>
              <a:gd name="T72" fmla="*/ 299 w 355"/>
              <a:gd name="T73" fmla="*/ 113 h 315"/>
              <a:gd name="T74" fmla="*/ 286 w 355"/>
              <a:gd name="T75" fmla="*/ 97 h 315"/>
              <a:gd name="T76" fmla="*/ 283 w 355"/>
              <a:gd name="T77" fmla="*/ 88 h 315"/>
              <a:gd name="T78" fmla="*/ 275 w 355"/>
              <a:gd name="T79" fmla="*/ 69 h 315"/>
              <a:gd name="T80" fmla="*/ 263 w 355"/>
              <a:gd name="T81" fmla="*/ 44 h 315"/>
              <a:gd name="T82" fmla="*/ 211 w 355"/>
              <a:gd name="T83" fmla="*/ 17 h 315"/>
              <a:gd name="T84" fmla="*/ 189 w 355"/>
              <a:gd name="T85" fmla="*/ 41 h 315"/>
              <a:gd name="T86" fmla="*/ 189 w 355"/>
              <a:gd name="T87" fmla="*/ 77 h 315"/>
              <a:gd name="T88" fmla="*/ 189 w 355"/>
              <a:gd name="T89" fmla="*/ 132 h 315"/>
              <a:gd name="T90" fmla="*/ 173 w 355"/>
              <a:gd name="T91" fmla="*/ 139 h 315"/>
              <a:gd name="T92" fmla="*/ 154 w 355"/>
              <a:gd name="T93" fmla="*/ 95 h 315"/>
              <a:gd name="T94" fmla="*/ 149 w 355"/>
              <a:gd name="T95" fmla="*/ 53 h 315"/>
              <a:gd name="T96" fmla="*/ 138 w 355"/>
              <a:gd name="T97" fmla="*/ 36 h 315"/>
              <a:gd name="T98" fmla="*/ 128 w 355"/>
              <a:gd name="T99" fmla="*/ 30 h 315"/>
              <a:gd name="T100" fmla="*/ 109 w 355"/>
              <a:gd name="T101" fmla="*/ 1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355" h="315">
                <a:moveTo>
                  <a:pt x="109" y="13"/>
                </a:moveTo>
                <a:lnTo>
                  <a:pt x="98" y="4"/>
                </a:lnTo>
                <a:lnTo>
                  <a:pt x="83" y="0"/>
                </a:lnTo>
                <a:lnTo>
                  <a:pt x="63" y="4"/>
                </a:lnTo>
                <a:lnTo>
                  <a:pt x="60" y="6"/>
                </a:lnTo>
                <a:lnTo>
                  <a:pt x="60" y="7"/>
                </a:lnTo>
                <a:lnTo>
                  <a:pt x="56" y="7"/>
                </a:lnTo>
                <a:lnTo>
                  <a:pt x="52" y="10"/>
                </a:lnTo>
                <a:lnTo>
                  <a:pt x="52" y="13"/>
                </a:lnTo>
                <a:lnTo>
                  <a:pt x="45" y="22"/>
                </a:lnTo>
                <a:lnTo>
                  <a:pt x="39" y="39"/>
                </a:lnTo>
                <a:lnTo>
                  <a:pt x="36" y="48"/>
                </a:lnTo>
                <a:lnTo>
                  <a:pt x="32" y="58"/>
                </a:lnTo>
                <a:lnTo>
                  <a:pt x="31" y="85"/>
                </a:lnTo>
                <a:lnTo>
                  <a:pt x="27" y="110"/>
                </a:lnTo>
                <a:lnTo>
                  <a:pt x="24" y="110"/>
                </a:lnTo>
                <a:lnTo>
                  <a:pt x="20" y="124"/>
                </a:lnTo>
                <a:lnTo>
                  <a:pt x="12" y="141"/>
                </a:lnTo>
                <a:lnTo>
                  <a:pt x="8" y="145"/>
                </a:lnTo>
                <a:lnTo>
                  <a:pt x="0" y="164"/>
                </a:lnTo>
                <a:lnTo>
                  <a:pt x="0" y="166"/>
                </a:lnTo>
                <a:lnTo>
                  <a:pt x="4" y="186"/>
                </a:lnTo>
                <a:lnTo>
                  <a:pt x="8" y="191"/>
                </a:lnTo>
                <a:lnTo>
                  <a:pt x="13" y="194"/>
                </a:lnTo>
                <a:lnTo>
                  <a:pt x="15" y="194"/>
                </a:lnTo>
                <a:lnTo>
                  <a:pt x="16" y="195"/>
                </a:lnTo>
                <a:lnTo>
                  <a:pt x="24" y="204"/>
                </a:lnTo>
                <a:lnTo>
                  <a:pt x="28" y="208"/>
                </a:lnTo>
                <a:lnTo>
                  <a:pt x="31" y="211"/>
                </a:lnTo>
                <a:lnTo>
                  <a:pt x="36" y="220"/>
                </a:lnTo>
                <a:lnTo>
                  <a:pt x="36" y="230"/>
                </a:lnTo>
                <a:lnTo>
                  <a:pt x="32" y="239"/>
                </a:lnTo>
                <a:lnTo>
                  <a:pt x="31" y="248"/>
                </a:lnTo>
                <a:lnTo>
                  <a:pt x="27" y="288"/>
                </a:lnTo>
                <a:lnTo>
                  <a:pt x="28" y="288"/>
                </a:lnTo>
                <a:lnTo>
                  <a:pt x="28" y="290"/>
                </a:lnTo>
                <a:lnTo>
                  <a:pt x="31" y="296"/>
                </a:lnTo>
                <a:lnTo>
                  <a:pt x="32" y="298"/>
                </a:lnTo>
                <a:lnTo>
                  <a:pt x="32" y="299"/>
                </a:lnTo>
                <a:lnTo>
                  <a:pt x="35" y="301"/>
                </a:lnTo>
                <a:lnTo>
                  <a:pt x="36" y="301"/>
                </a:lnTo>
                <a:lnTo>
                  <a:pt x="40" y="305"/>
                </a:lnTo>
                <a:lnTo>
                  <a:pt x="45" y="308"/>
                </a:lnTo>
                <a:lnTo>
                  <a:pt x="51" y="312"/>
                </a:lnTo>
                <a:lnTo>
                  <a:pt x="56" y="315"/>
                </a:lnTo>
                <a:lnTo>
                  <a:pt x="92" y="314"/>
                </a:lnTo>
                <a:lnTo>
                  <a:pt x="92" y="312"/>
                </a:lnTo>
                <a:lnTo>
                  <a:pt x="109" y="310"/>
                </a:lnTo>
                <a:lnTo>
                  <a:pt x="109" y="308"/>
                </a:lnTo>
                <a:lnTo>
                  <a:pt x="114" y="305"/>
                </a:lnTo>
                <a:lnTo>
                  <a:pt x="116" y="305"/>
                </a:lnTo>
                <a:lnTo>
                  <a:pt x="117" y="301"/>
                </a:lnTo>
                <a:lnTo>
                  <a:pt x="122" y="298"/>
                </a:lnTo>
                <a:lnTo>
                  <a:pt x="125" y="296"/>
                </a:lnTo>
                <a:lnTo>
                  <a:pt x="126" y="296"/>
                </a:lnTo>
                <a:lnTo>
                  <a:pt x="130" y="280"/>
                </a:lnTo>
                <a:lnTo>
                  <a:pt x="142" y="261"/>
                </a:lnTo>
                <a:lnTo>
                  <a:pt x="146" y="255"/>
                </a:lnTo>
                <a:lnTo>
                  <a:pt x="146" y="254"/>
                </a:lnTo>
                <a:lnTo>
                  <a:pt x="164" y="248"/>
                </a:lnTo>
                <a:lnTo>
                  <a:pt x="165" y="254"/>
                </a:lnTo>
                <a:lnTo>
                  <a:pt x="187" y="260"/>
                </a:lnTo>
                <a:lnTo>
                  <a:pt x="198" y="257"/>
                </a:lnTo>
                <a:lnTo>
                  <a:pt x="206" y="248"/>
                </a:lnTo>
                <a:lnTo>
                  <a:pt x="221" y="239"/>
                </a:lnTo>
                <a:lnTo>
                  <a:pt x="235" y="224"/>
                </a:lnTo>
                <a:lnTo>
                  <a:pt x="229" y="227"/>
                </a:lnTo>
                <a:lnTo>
                  <a:pt x="235" y="221"/>
                </a:lnTo>
                <a:lnTo>
                  <a:pt x="238" y="218"/>
                </a:lnTo>
                <a:lnTo>
                  <a:pt x="247" y="218"/>
                </a:lnTo>
                <a:lnTo>
                  <a:pt x="255" y="221"/>
                </a:lnTo>
                <a:lnTo>
                  <a:pt x="258" y="224"/>
                </a:lnTo>
                <a:lnTo>
                  <a:pt x="282" y="233"/>
                </a:lnTo>
                <a:lnTo>
                  <a:pt x="300" y="230"/>
                </a:lnTo>
                <a:lnTo>
                  <a:pt x="306" y="224"/>
                </a:lnTo>
                <a:lnTo>
                  <a:pt x="307" y="216"/>
                </a:lnTo>
                <a:lnTo>
                  <a:pt x="308" y="216"/>
                </a:lnTo>
                <a:lnTo>
                  <a:pt x="308" y="201"/>
                </a:lnTo>
                <a:lnTo>
                  <a:pt x="308" y="199"/>
                </a:lnTo>
                <a:lnTo>
                  <a:pt x="302" y="199"/>
                </a:lnTo>
                <a:lnTo>
                  <a:pt x="295" y="195"/>
                </a:lnTo>
                <a:lnTo>
                  <a:pt x="295" y="194"/>
                </a:lnTo>
                <a:lnTo>
                  <a:pt x="292" y="192"/>
                </a:lnTo>
                <a:lnTo>
                  <a:pt x="283" y="186"/>
                </a:lnTo>
                <a:lnTo>
                  <a:pt x="275" y="176"/>
                </a:lnTo>
                <a:lnTo>
                  <a:pt x="271" y="171"/>
                </a:lnTo>
                <a:lnTo>
                  <a:pt x="270" y="171"/>
                </a:lnTo>
                <a:lnTo>
                  <a:pt x="260" y="155"/>
                </a:lnTo>
                <a:lnTo>
                  <a:pt x="266" y="145"/>
                </a:lnTo>
                <a:lnTo>
                  <a:pt x="268" y="139"/>
                </a:lnTo>
                <a:lnTo>
                  <a:pt x="275" y="139"/>
                </a:lnTo>
                <a:lnTo>
                  <a:pt x="275" y="141"/>
                </a:lnTo>
                <a:lnTo>
                  <a:pt x="282" y="145"/>
                </a:lnTo>
                <a:lnTo>
                  <a:pt x="290" y="148"/>
                </a:lnTo>
                <a:lnTo>
                  <a:pt x="292" y="149"/>
                </a:lnTo>
                <a:lnTo>
                  <a:pt x="306" y="164"/>
                </a:lnTo>
                <a:lnTo>
                  <a:pt x="307" y="169"/>
                </a:lnTo>
                <a:lnTo>
                  <a:pt x="308" y="169"/>
                </a:lnTo>
                <a:lnTo>
                  <a:pt x="332" y="169"/>
                </a:lnTo>
                <a:lnTo>
                  <a:pt x="351" y="158"/>
                </a:lnTo>
                <a:lnTo>
                  <a:pt x="353" y="158"/>
                </a:lnTo>
                <a:lnTo>
                  <a:pt x="355" y="138"/>
                </a:lnTo>
                <a:lnTo>
                  <a:pt x="332" y="132"/>
                </a:lnTo>
                <a:lnTo>
                  <a:pt x="331" y="130"/>
                </a:lnTo>
                <a:lnTo>
                  <a:pt x="315" y="124"/>
                </a:lnTo>
                <a:lnTo>
                  <a:pt x="311" y="124"/>
                </a:lnTo>
                <a:lnTo>
                  <a:pt x="311" y="122"/>
                </a:lnTo>
                <a:lnTo>
                  <a:pt x="302" y="116"/>
                </a:lnTo>
                <a:lnTo>
                  <a:pt x="306" y="119"/>
                </a:lnTo>
                <a:lnTo>
                  <a:pt x="302" y="114"/>
                </a:lnTo>
                <a:lnTo>
                  <a:pt x="299" y="113"/>
                </a:lnTo>
                <a:lnTo>
                  <a:pt x="299" y="110"/>
                </a:lnTo>
                <a:lnTo>
                  <a:pt x="294" y="105"/>
                </a:lnTo>
                <a:lnTo>
                  <a:pt x="286" y="97"/>
                </a:lnTo>
                <a:lnTo>
                  <a:pt x="286" y="95"/>
                </a:lnTo>
                <a:lnTo>
                  <a:pt x="286" y="88"/>
                </a:lnTo>
                <a:lnTo>
                  <a:pt x="283" y="88"/>
                </a:lnTo>
                <a:lnTo>
                  <a:pt x="283" y="85"/>
                </a:lnTo>
                <a:lnTo>
                  <a:pt x="278" y="79"/>
                </a:lnTo>
                <a:lnTo>
                  <a:pt x="275" y="69"/>
                </a:lnTo>
                <a:lnTo>
                  <a:pt x="270" y="60"/>
                </a:lnTo>
                <a:lnTo>
                  <a:pt x="266" y="48"/>
                </a:lnTo>
                <a:lnTo>
                  <a:pt x="263" y="44"/>
                </a:lnTo>
                <a:lnTo>
                  <a:pt x="254" y="30"/>
                </a:lnTo>
                <a:lnTo>
                  <a:pt x="234" y="22"/>
                </a:lnTo>
                <a:lnTo>
                  <a:pt x="211" y="17"/>
                </a:lnTo>
                <a:lnTo>
                  <a:pt x="205" y="17"/>
                </a:lnTo>
                <a:lnTo>
                  <a:pt x="194" y="30"/>
                </a:lnTo>
                <a:lnTo>
                  <a:pt x="189" y="41"/>
                </a:lnTo>
                <a:lnTo>
                  <a:pt x="187" y="42"/>
                </a:lnTo>
                <a:lnTo>
                  <a:pt x="187" y="77"/>
                </a:lnTo>
                <a:lnTo>
                  <a:pt x="189" y="77"/>
                </a:lnTo>
                <a:lnTo>
                  <a:pt x="191" y="114"/>
                </a:lnTo>
                <a:lnTo>
                  <a:pt x="194" y="124"/>
                </a:lnTo>
                <a:lnTo>
                  <a:pt x="189" y="132"/>
                </a:lnTo>
                <a:lnTo>
                  <a:pt x="186" y="136"/>
                </a:lnTo>
                <a:lnTo>
                  <a:pt x="182" y="138"/>
                </a:lnTo>
                <a:lnTo>
                  <a:pt x="173" y="139"/>
                </a:lnTo>
                <a:lnTo>
                  <a:pt x="162" y="130"/>
                </a:lnTo>
                <a:lnTo>
                  <a:pt x="157" y="120"/>
                </a:lnTo>
                <a:lnTo>
                  <a:pt x="154" y="95"/>
                </a:lnTo>
                <a:lnTo>
                  <a:pt x="154" y="58"/>
                </a:lnTo>
                <a:lnTo>
                  <a:pt x="150" y="53"/>
                </a:lnTo>
                <a:lnTo>
                  <a:pt x="149" y="53"/>
                </a:lnTo>
                <a:lnTo>
                  <a:pt x="146" y="44"/>
                </a:lnTo>
                <a:lnTo>
                  <a:pt x="141" y="41"/>
                </a:lnTo>
                <a:lnTo>
                  <a:pt x="138" y="36"/>
                </a:lnTo>
                <a:lnTo>
                  <a:pt x="138" y="35"/>
                </a:lnTo>
                <a:lnTo>
                  <a:pt x="133" y="33"/>
                </a:lnTo>
                <a:lnTo>
                  <a:pt x="128" y="30"/>
                </a:lnTo>
                <a:lnTo>
                  <a:pt x="125" y="28"/>
                </a:lnTo>
                <a:lnTo>
                  <a:pt x="109" y="13"/>
                </a:lnTo>
                <a:lnTo>
                  <a:pt x="109" y="13"/>
                </a:lnTo>
                <a:close/>
              </a:path>
            </a:pathLst>
          </a:custGeom>
          <a:solidFill>
            <a:srgbClr val="9999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386" name="Freeform 338"/>
          <p:cNvSpPr>
            <a:spLocks/>
          </p:cNvSpPr>
          <p:nvPr/>
        </p:nvSpPr>
        <p:spPr bwMode="auto">
          <a:xfrm>
            <a:off x="3794125" y="2833688"/>
            <a:ext cx="165100" cy="152400"/>
          </a:xfrm>
          <a:custGeom>
            <a:avLst/>
            <a:gdLst>
              <a:gd name="T0" fmla="*/ 83 w 355"/>
              <a:gd name="T1" fmla="*/ 0 h 315"/>
              <a:gd name="T2" fmla="*/ 60 w 355"/>
              <a:gd name="T3" fmla="*/ 7 h 315"/>
              <a:gd name="T4" fmla="*/ 52 w 355"/>
              <a:gd name="T5" fmla="*/ 13 h 315"/>
              <a:gd name="T6" fmla="*/ 36 w 355"/>
              <a:gd name="T7" fmla="*/ 48 h 315"/>
              <a:gd name="T8" fmla="*/ 27 w 355"/>
              <a:gd name="T9" fmla="*/ 110 h 315"/>
              <a:gd name="T10" fmla="*/ 12 w 355"/>
              <a:gd name="T11" fmla="*/ 141 h 315"/>
              <a:gd name="T12" fmla="*/ 0 w 355"/>
              <a:gd name="T13" fmla="*/ 166 h 315"/>
              <a:gd name="T14" fmla="*/ 13 w 355"/>
              <a:gd name="T15" fmla="*/ 194 h 315"/>
              <a:gd name="T16" fmla="*/ 24 w 355"/>
              <a:gd name="T17" fmla="*/ 204 h 315"/>
              <a:gd name="T18" fmla="*/ 36 w 355"/>
              <a:gd name="T19" fmla="*/ 220 h 315"/>
              <a:gd name="T20" fmla="*/ 31 w 355"/>
              <a:gd name="T21" fmla="*/ 248 h 315"/>
              <a:gd name="T22" fmla="*/ 28 w 355"/>
              <a:gd name="T23" fmla="*/ 290 h 315"/>
              <a:gd name="T24" fmla="*/ 32 w 355"/>
              <a:gd name="T25" fmla="*/ 299 h 315"/>
              <a:gd name="T26" fmla="*/ 40 w 355"/>
              <a:gd name="T27" fmla="*/ 305 h 315"/>
              <a:gd name="T28" fmla="*/ 56 w 355"/>
              <a:gd name="T29" fmla="*/ 315 h 315"/>
              <a:gd name="T30" fmla="*/ 109 w 355"/>
              <a:gd name="T31" fmla="*/ 310 h 315"/>
              <a:gd name="T32" fmla="*/ 116 w 355"/>
              <a:gd name="T33" fmla="*/ 305 h 315"/>
              <a:gd name="T34" fmla="*/ 125 w 355"/>
              <a:gd name="T35" fmla="*/ 296 h 315"/>
              <a:gd name="T36" fmla="*/ 142 w 355"/>
              <a:gd name="T37" fmla="*/ 261 h 315"/>
              <a:gd name="T38" fmla="*/ 164 w 355"/>
              <a:gd name="T39" fmla="*/ 248 h 315"/>
              <a:gd name="T40" fmla="*/ 198 w 355"/>
              <a:gd name="T41" fmla="*/ 257 h 315"/>
              <a:gd name="T42" fmla="*/ 235 w 355"/>
              <a:gd name="T43" fmla="*/ 224 h 315"/>
              <a:gd name="T44" fmla="*/ 238 w 355"/>
              <a:gd name="T45" fmla="*/ 218 h 315"/>
              <a:gd name="T46" fmla="*/ 258 w 355"/>
              <a:gd name="T47" fmla="*/ 224 h 315"/>
              <a:gd name="T48" fmla="*/ 306 w 355"/>
              <a:gd name="T49" fmla="*/ 224 h 315"/>
              <a:gd name="T50" fmla="*/ 308 w 355"/>
              <a:gd name="T51" fmla="*/ 201 h 315"/>
              <a:gd name="T52" fmla="*/ 295 w 355"/>
              <a:gd name="T53" fmla="*/ 195 h 315"/>
              <a:gd name="T54" fmla="*/ 283 w 355"/>
              <a:gd name="T55" fmla="*/ 186 h 315"/>
              <a:gd name="T56" fmla="*/ 270 w 355"/>
              <a:gd name="T57" fmla="*/ 171 h 315"/>
              <a:gd name="T58" fmla="*/ 268 w 355"/>
              <a:gd name="T59" fmla="*/ 139 h 315"/>
              <a:gd name="T60" fmla="*/ 282 w 355"/>
              <a:gd name="T61" fmla="*/ 145 h 315"/>
              <a:gd name="T62" fmla="*/ 306 w 355"/>
              <a:gd name="T63" fmla="*/ 164 h 315"/>
              <a:gd name="T64" fmla="*/ 332 w 355"/>
              <a:gd name="T65" fmla="*/ 169 h 315"/>
              <a:gd name="T66" fmla="*/ 355 w 355"/>
              <a:gd name="T67" fmla="*/ 138 h 315"/>
              <a:gd name="T68" fmla="*/ 315 w 355"/>
              <a:gd name="T69" fmla="*/ 124 h 315"/>
              <a:gd name="T70" fmla="*/ 302 w 355"/>
              <a:gd name="T71" fmla="*/ 116 h 315"/>
              <a:gd name="T72" fmla="*/ 299 w 355"/>
              <a:gd name="T73" fmla="*/ 113 h 315"/>
              <a:gd name="T74" fmla="*/ 286 w 355"/>
              <a:gd name="T75" fmla="*/ 97 h 315"/>
              <a:gd name="T76" fmla="*/ 283 w 355"/>
              <a:gd name="T77" fmla="*/ 88 h 315"/>
              <a:gd name="T78" fmla="*/ 275 w 355"/>
              <a:gd name="T79" fmla="*/ 69 h 315"/>
              <a:gd name="T80" fmla="*/ 263 w 355"/>
              <a:gd name="T81" fmla="*/ 44 h 315"/>
              <a:gd name="T82" fmla="*/ 211 w 355"/>
              <a:gd name="T83" fmla="*/ 17 h 315"/>
              <a:gd name="T84" fmla="*/ 189 w 355"/>
              <a:gd name="T85" fmla="*/ 41 h 315"/>
              <a:gd name="T86" fmla="*/ 189 w 355"/>
              <a:gd name="T87" fmla="*/ 77 h 315"/>
              <a:gd name="T88" fmla="*/ 189 w 355"/>
              <a:gd name="T89" fmla="*/ 132 h 315"/>
              <a:gd name="T90" fmla="*/ 173 w 355"/>
              <a:gd name="T91" fmla="*/ 139 h 315"/>
              <a:gd name="T92" fmla="*/ 154 w 355"/>
              <a:gd name="T93" fmla="*/ 95 h 315"/>
              <a:gd name="T94" fmla="*/ 149 w 355"/>
              <a:gd name="T95" fmla="*/ 53 h 315"/>
              <a:gd name="T96" fmla="*/ 138 w 355"/>
              <a:gd name="T97" fmla="*/ 36 h 315"/>
              <a:gd name="T98" fmla="*/ 128 w 355"/>
              <a:gd name="T99" fmla="*/ 30 h 315"/>
              <a:gd name="T100" fmla="*/ 109 w 355"/>
              <a:gd name="T101" fmla="*/ 13 h 3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355" h="315">
                <a:moveTo>
                  <a:pt x="109" y="13"/>
                </a:moveTo>
                <a:lnTo>
                  <a:pt x="98" y="4"/>
                </a:lnTo>
                <a:lnTo>
                  <a:pt x="83" y="0"/>
                </a:lnTo>
                <a:lnTo>
                  <a:pt x="63" y="4"/>
                </a:lnTo>
                <a:lnTo>
                  <a:pt x="60" y="6"/>
                </a:lnTo>
                <a:lnTo>
                  <a:pt x="60" y="7"/>
                </a:lnTo>
                <a:lnTo>
                  <a:pt x="56" y="7"/>
                </a:lnTo>
                <a:lnTo>
                  <a:pt x="52" y="10"/>
                </a:lnTo>
                <a:lnTo>
                  <a:pt x="52" y="13"/>
                </a:lnTo>
                <a:lnTo>
                  <a:pt x="45" y="22"/>
                </a:lnTo>
                <a:lnTo>
                  <a:pt x="39" y="39"/>
                </a:lnTo>
                <a:lnTo>
                  <a:pt x="36" y="48"/>
                </a:lnTo>
                <a:lnTo>
                  <a:pt x="32" y="58"/>
                </a:lnTo>
                <a:lnTo>
                  <a:pt x="31" y="85"/>
                </a:lnTo>
                <a:lnTo>
                  <a:pt x="27" y="110"/>
                </a:lnTo>
                <a:lnTo>
                  <a:pt x="24" y="110"/>
                </a:lnTo>
                <a:lnTo>
                  <a:pt x="20" y="124"/>
                </a:lnTo>
                <a:lnTo>
                  <a:pt x="12" y="141"/>
                </a:lnTo>
                <a:lnTo>
                  <a:pt x="8" y="145"/>
                </a:lnTo>
                <a:lnTo>
                  <a:pt x="0" y="164"/>
                </a:lnTo>
                <a:lnTo>
                  <a:pt x="0" y="166"/>
                </a:lnTo>
                <a:lnTo>
                  <a:pt x="4" y="186"/>
                </a:lnTo>
                <a:lnTo>
                  <a:pt x="8" y="191"/>
                </a:lnTo>
                <a:lnTo>
                  <a:pt x="13" y="194"/>
                </a:lnTo>
                <a:lnTo>
                  <a:pt x="15" y="194"/>
                </a:lnTo>
                <a:lnTo>
                  <a:pt x="16" y="195"/>
                </a:lnTo>
                <a:lnTo>
                  <a:pt x="24" y="204"/>
                </a:lnTo>
                <a:lnTo>
                  <a:pt x="28" y="208"/>
                </a:lnTo>
                <a:lnTo>
                  <a:pt x="31" y="211"/>
                </a:lnTo>
                <a:lnTo>
                  <a:pt x="36" y="220"/>
                </a:lnTo>
                <a:lnTo>
                  <a:pt x="36" y="230"/>
                </a:lnTo>
                <a:lnTo>
                  <a:pt x="32" y="239"/>
                </a:lnTo>
                <a:lnTo>
                  <a:pt x="31" y="248"/>
                </a:lnTo>
                <a:lnTo>
                  <a:pt x="27" y="288"/>
                </a:lnTo>
                <a:lnTo>
                  <a:pt x="28" y="288"/>
                </a:lnTo>
                <a:lnTo>
                  <a:pt x="28" y="290"/>
                </a:lnTo>
                <a:lnTo>
                  <a:pt x="31" y="296"/>
                </a:lnTo>
                <a:lnTo>
                  <a:pt x="32" y="298"/>
                </a:lnTo>
                <a:lnTo>
                  <a:pt x="32" y="299"/>
                </a:lnTo>
                <a:lnTo>
                  <a:pt x="35" y="301"/>
                </a:lnTo>
                <a:lnTo>
                  <a:pt x="36" y="301"/>
                </a:lnTo>
                <a:lnTo>
                  <a:pt x="40" y="305"/>
                </a:lnTo>
                <a:lnTo>
                  <a:pt x="45" y="308"/>
                </a:lnTo>
                <a:lnTo>
                  <a:pt x="51" y="312"/>
                </a:lnTo>
                <a:lnTo>
                  <a:pt x="56" y="315"/>
                </a:lnTo>
                <a:lnTo>
                  <a:pt x="92" y="314"/>
                </a:lnTo>
                <a:lnTo>
                  <a:pt x="92" y="312"/>
                </a:lnTo>
                <a:lnTo>
                  <a:pt x="109" y="310"/>
                </a:lnTo>
                <a:lnTo>
                  <a:pt x="109" y="308"/>
                </a:lnTo>
                <a:lnTo>
                  <a:pt x="114" y="305"/>
                </a:lnTo>
                <a:lnTo>
                  <a:pt x="116" y="305"/>
                </a:lnTo>
                <a:lnTo>
                  <a:pt x="117" y="301"/>
                </a:lnTo>
                <a:lnTo>
                  <a:pt x="122" y="298"/>
                </a:lnTo>
                <a:lnTo>
                  <a:pt x="125" y="296"/>
                </a:lnTo>
                <a:lnTo>
                  <a:pt x="126" y="296"/>
                </a:lnTo>
                <a:lnTo>
                  <a:pt x="130" y="280"/>
                </a:lnTo>
                <a:lnTo>
                  <a:pt x="142" y="261"/>
                </a:lnTo>
                <a:lnTo>
                  <a:pt x="146" y="255"/>
                </a:lnTo>
                <a:lnTo>
                  <a:pt x="146" y="254"/>
                </a:lnTo>
                <a:lnTo>
                  <a:pt x="164" y="248"/>
                </a:lnTo>
                <a:lnTo>
                  <a:pt x="165" y="254"/>
                </a:lnTo>
                <a:lnTo>
                  <a:pt x="187" y="260"/>
                </a:lnTo>
                <a:lnTo>
                  <a:pt x="198" y="257"/>
                </a:lnTo>
                <a:lnTo>
                  <a:pt x="206" y="248"/>
                </a:lnTo>
                <a:lnTo>
                  <a:pt x="221" y="239"/>
                </a:lnTo>
                <a:lnTo>
                  <a:pt x="235" y="224"/>
                </a:lnTo>
                <a:lnTo>
                  <a:pt x="229" y="227"/>
                </a:lnTo>
                <a:lnTo>
                  <a:pt x="235" y="221"/>
                </a:lnTo>
                <a:lnTo>
                  <a:pt x="238" y="218"/>
                </a:lnTo>
                <a:lnTo>
                  <a:pt x="247" y="218"/>
                </a:lnTo>
                <a:lnTo>
                  <a:pt x="255" y="221"/>
                </a:lnTo>
                <a:lnTo>
                  <a:pt x="258" y="224"/>
                </a:lnTo>
                <a:lnTo>
                  <a:pt x="282" y="233"/>
                </a:lnTo>
                <a:lnTo>
                  <a:pt x="300" y="230"/>
                </a:lnTo>
                <a:lnTo>
                  <a:pt x="306" y="224"/>
                </a:lnTo>
                <a:lnTo>
                  <a:pt x="307" y="216"/>
                </a:lnTo>
                <a:lnTo>
                  <a:pt x="308" y="216"/>
                </a:lnTo>
                <a:lnTo>
                  <a:pt x="308" y="201"/>
                </a:lnTo>
                <a:lnTo>
                  <a:pt x="308" y="199"/>
                </a:lnTo>
                <a:lnTo>
                  <a:pt x="302" y="199"/>
                </a:lnTo>
                <a:lnTo>
                  <a:pt x="295" y="195"/>
                </a:lnTo>
                <a:lnTo>
                  <a:pt x="295" y="194"/>
                </a:lnTo>
                <a:lnTo>
                  <a:pt x="292" y="192"/>
                </a:lnTo>
                <a:lnTo>
                  <a:pt x="283" y="186"/>
                </a:lnTo>
                <a:lnTo>
                  <a:pt x="275" y="176"/>
                </a:lnTo>
                <a:lnTo>
                  <a:pt x="271" y="171"/>
                </a:lnTo>
                <a:lnTo>
                  <a:pt x="270" y="171"/>
                </a:lnTo>
                <a:lnTo>
                  <a:pt x="260" y="155"/>
                </a:lnTo>
                <a:lnTo>
                  <a:pt x="266" y="145"/>
                </a:lnTo>
                <a:lnTo>
                  <a:pt x="268" y="139"/>
                </a:lnTo>
                <a:lnTo>
                  <a:pt x="275" y="139"/>
                </a:lnTo>
                <a:lnTo>
                  <a:pt x="275" y="141"/>
                </a:lnTo>
                <a:lnTo>
                  <a:pt x="282" y="145"/>
                </a:lnTo>
                <a:lnTo>
                  <a:pt x="290" y="148"/>
                </a:lnTo>
                <a:lnTo>
                  <a:pt x="292" y="149"/>
                </a:lnTo>
                <a:lnTo>
                  <a:pt x="306" y="164"/>
                </a:lnTo>
                <a:lnTo>
                  <a:pt x="307" y="169"/>
                </a:lnTo>
                <a:lnTo>
                  <a:pt x="308" y="169"/>
                </a:lnTo>
                <a:lnTo>
                  <a:pt x="332" y="169"/>
                </a:lnTo>
                <a:lnTo>
                  <a:pt x="351" y="158"/>
                </a:lnTo>
                <a:lnTo>
                  <a:pt x="353" y="158"/>
                </a:lnTo>
                <a:lnTo>
                  <a:pt x="355" y="138"/>
                </a:lnTo>
                <a:lnTo>
                  <a:pt x="332" y="132"/>
                </a:lnTo>
                <a:lnTo>
                  <a:pt x="331" y="130"/>
                </a:lnTo>
                <a:lnTo>
                  <a:pt x="315" y="124"/>
                </a:lnTo>
                <a:lnTo>
                  <a:pt x="311" y="124"/>
                </a:lnTo>
                <a:lnTo>
                  <a:pt x="311" y="122"/>
                </a:lnTo>
                <a:lnTo>
                  <a:pt x="302" y="116"/>
                </a:lnTo>
                <a:lnTo>
                  <a:pt x="306" y="119"/>
                </a:lnTo>
                <a:lnTo>
                  <a:pt x="302" y="114"/>
                </a:lnTo>
                <a:lnTo>
                  <a:pt x="299" y="113"/>
                </a:lnTo>
                <a:lnTo>
                  <a:pt x="299" y="110"/>
                </a:lnTo>
                <a:lnTo>
                  <a:pt x="294" y="105"/>
                </a:lnTo>
                <a:lnTo>
                  <a:pt x="286" y="97"/>
                </a:lnTo>
                <a:lnTo>
                  <a:pt x="286" y="95"/>
                </a:lnTo>
                <a:lnTo>
                  <a:pt x="286" y="88"/>
                </a:lnTo>
                <a:lnTo>
                  <a:pt x="283" y="88"/>
                </a:lnTo>
                <a:lnTo>
                  <a:pt x="283" y="85"/>
                </a:lnTo>
                <a:lnTo>
                  <a:pt x="278" y="79"/>
                </a:lnTo>
                <a:lnTo>
                  <a:pt x="275" y="69"/>
                </a:lnTo>
                <a:lnTo>
                  <a:pt x="270" y="60"/>
                </a:lnTo>
                <a:lnTo>
                  <a:pt x="266" y="48"/>
                </a:lnTo>
                <a:lnTo>
                  <a:pt x="263" y="44"/>
                </a:lnTo>
                <a:lnTo>
                  <a:pt x="254" y="30"/>
                </a:lnTo>
                <a:lnTo>
                  <a:pt x="234" y="22"/>
                </a:lnTo>
                <a:lnTo>
                  <a:pt x="211" y="17"/>
                </a:lnTo>
                <a:lnTo>
                  <a:pt x="205" y="17"/>
                </a:lnTo>
                <a:lnTo>
                  <a:pt x="194" y="30"/>
                </a:lnTo>
                <a:lnTo>
                  <a:pt x="189" y="41"/>
                </a:lnTo>
                <a:lnTo>
                  <a:pt x="187" y="42"/>
                </a:lnTo>
                <a:lnTo>
                  <a:pt x="187" y="77"/>
                </a:lnTo>
                <a:lnTo>
                  <a:pt x="189" y="77"/>
                </a:lnTo>
                <a:lnTo>
                  <a:pt x="191" y="114"/>
                </a:lnTo>
                <a:lnTo>
                  <a:pt x="194" y="124"/>
                </a:lnTo>
                <a:lnTo>
                  <a:pt x="189" y="132"/>
                </a:lnTo>
                <a:lnTo>
                  <a:pt x="186" y="136"/>
                </a:lnTo>
                <a:lnTo>
                  <a:pt x="182" y="138"/>
                </a:lnTo>
                <a:lnTo>
                  <a:pt x="173" y="139"/>
                </a:lnTo>
                <a:lnTo>
                  <a:pt x="162" y="130"/>
                </a:lnTo>
                <a:lnTo>
                  <a:pt x="157" y="120"/>
                </a:lnTo>
                <a:lnTo>
                  <a:pt x="154" y="95"/>
                </a:lnTo>
                <a:lnTo>
                  <a:pt x="154" y="58"/>
                </a:lnTo>
                <a:lnTo>
                  <a:pt x="150" y="53"/>
                </a:lnTo>
                <a:lnTo>
                  <a:pt x="149" y="53"/>
                </a:lnTo>
                <a:lnTo>
                  <a:pt x="146" y="44"/>
                </a:lnTo>
                <a:lnTo>
                  <a:pt x="141" y="41"/>
                </a:lnTo>
                <a:lnTo>
                  <a:pt x="138" y="36"/>
                </a:lnTo>
                <a:lnTo>
                  <a:pt x="138" y="35"/>
                </a:lnTo>
                <a:lnTo>
                  <a:pt x="133" y="33"/>
                </a:lnTo>
                <a:lnTo>
                  <a:pt x="128" y="30"/>
                </a:lnTo>
                <a:lnTo>
                  <a:pt x="125" y="28"/>
                </a:lnTo>
                <a:lnTo>
                  <a:pt x="109" y="13"/>
                </a:lnTo>
                <a:lnTo>
                  <a:pt x="109" y="13"/>
                </a:lnTo>
              </a:path>
            </a:pathLst>
          </a:custGeom>
          <a:solidFill>
            <a:srgbClr val="DDDDDD"/>
          </a:solidFill>
          <a:ln w="142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PH" dirty="0"/>
          </a:p>
        </p:txBody>
      </p:sp>
      <p:sp>
        <p:nvSpPr>
          <p:cNvPr id="2387" name="Freeform 339"/>
          <p:cNvSpPr>
            <a:spLocks/>
          </p:cNvSpPr>
          <p:nvPr/>
        </p:nvSpPr>
        <p:spPr bwMode="auto">
          <a:xfrm>
            <a:off x="3259138" y="3281363"/>
            <a:ext cx="87312" cy="76200"/>
          </a:xfrm>
          <a:custGeom>
            <a:avLst/>
            <a:gdLst>
              <a:gd name="T0" fmla="*/ 48 w 190"/>
              <a:gd name="T1" fmla="*/ 25 h 156"/>
              <a:gd name="T2" fmla="*/ 38 w 190"/>
              <a:gd name="T3" fmla="*/ 44 h 156"/>
              <a:gd name="T4" fmla="*/ 35 w 190"/>
              <a:gd name="T5" fmla="*/ 66 h 156"/>
              <a:gd name="T6" fmla="*/ 32 w 190"/>
              <a:gd name="T7" fmla="*/ 80 h 156"/>
              <a:gd name="T8" fmla="*/ 23 w 190"/>
              <a:gd name="T9" fmla="*/ 94 h 156"/>
              <a:gd name="T10" fmla="*/ 16 w 190"/>
              <a:gd name="T11" fmla="*/ 103 h 156"/>
              <a:gd name="T12" fmla="*/ 6 w 190"/>
              <a:gd name="T13" fmla="*/ 127 h 156"/>
              <a:gd name="T14" fmla="*/ 0 w 190"/>
              <a:gd name="T15" fmla="*/ 133 h 156"/>
              <a:gd name="T16" fmla="*/ 3 w 190"/>
              <a:gd name="T17" fmla="*/ 140 h 156"/>
              <a:gd name="T18" fmla="*/ 6 w 190"/>
              <a:gd name="T19" fmla="*/ 149 h 156"/>
              <a:gd name="T20" fmla="*/ 11 w 190"/>
              <a:gd name="T21" fmla="*/ 153 h 156"/>
              <a:gd name="T22" fmla="*/ 15 w 190"/>
              <a:gd name="T23" fmla="*/ 155 h 156"/>
              <a:gd name="T24" fmla="*/ 23 w 190"/>
              <a:gd name="T25" fmla="*/ 155 h 156"/>
              <a:gd name="T26" fmla="*/ 27 w 190"/>
              <a:gd name="T27" fmla="*/ 150 h 156"/>
              <a:gd name="T28" fmla="*/ 43 w 190"/>
              <a:gd name="T29" fmla="*/ 138 h 156"/>
              <a:gd name="T30" fmla="*/ 57 w 190"/>
              <a:gd name="T31" fmla="*/ 119 h 156"/>
              <a:gd name="T32" fmla="*/ 57 w 190"/>
              <a:gd name="T33" fmla="*/ 115 h 156"/>
              <a:gd name="T34" fmla="*/ 67 w 190"/>
              <a:gd name="T35" fmla="*/ 103 h 156"/>
              <a:gd name="T36" fmla="*/ 79 w 190"/>
              <a:gd name="T37" fmla="*/ 94 h 156"/>
              <a:gd name="T38" fmla="*/ 93 w 190"/>
              <a:gd name="T39" fmla="*/ 87 h 156"/>
              <a:gd name="T40" fmla="*/ 123 w 190"/>
              <a:gd name="T41" fmla="*/ 83 h 156"/>
              <a:gd name="T42" fmla="*/ 169 w 190"/>
              <a:gd name="T43" fmla="*/ 78 h 156"/>
              <a:gd name="T44" fmla="*/ 185 w 190"/>
              <a:gd name="T45" fmla="*/ 62 h 156"/>
              <a:gd name="T46" fmla="*/ 190 w 190"/>
              <a:gd name="T47" fmla="*/ 44 h 156"/>
              <a:gd name="T48" fmla="*/ 189 w 190"/>
              <a:gd name="T49" fmla="*/ 42 h 156"/>
              <a:gd name="T50" fmla="*/ 181 w 190"/>
              <a:gd name="T51" fmla="*/ 30 h 156"/>
              <a:gd name="T52" fmla="*/ 177 w 190"/>
              <a:gd name="T53" fmla="*/ 25 h 156"/>
              <a:gd name="T54" fmla="*/ 173 w 190"/>
              <a:gd name="T55" fmla="*/ 14 h 156"/>
              <a:gd name="T56" fmla="*/ 169 w 190"/>
              <a:gd name="T57" fmla="*/ 12 h 156"/>
              <a:gd name="T58" fmla="*/ 162 w 190"/>
              <a:gd name="T59" fmla="*/ 8 h 156"/>
              <a:gd name="T60" fmla="*/ 142 w 190"/>
              <a:gd name="T61" fmla="*/ 3 h 156"/>
              <a:gd name="T62" fmla="*/ 125 w 190"/>
              <a:gd name="T63" fmla="*/ 3 h 156"/>
              <a:gd name="T64" fmla="*/ 109 w 190"/>
              <a:gd name="T65" fmla="*/ 14 h 156"/>
              <a:gd name="T66" fmla="*/ 97 w 190"/>
              <a:gd name="T67" fmla="*/ 17 h 156"/>
              <a:gd name="T68" fmla="*/ 93 w 190"/>
              <a:gd name="T69" fmla="*/ 15 h 156"/>
              <a:gd name="T70" fmla="*/ 63 w 190"/>
              <a:gd name="T71" fmla="*/ 14 h 1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190" h="156">
                <a:moveTo>
                  <a:pt x="63" y="14"/>
                </a:moveTo>
                <a:lnTo>
                  <a:pt x="48" y="25"/>
                </a:lnTo>
                <a:lnTo>
                  <a:pt x="39" y="44"/>
                </a:lnTo>
                <a:lnTo>
                  <a:pt x="38" y="44"/>
                </a:lnTo>
                <a:lnTo>
                  <a:pt x="38" y="66"/>
                </a:lnTo>
                <a:lnTo>
                  <a:pt x="35" y="66"/>
                </a:lnTo>
                <a:lnTo>
                  <a:pt x="34" y="77"/>
                </a:lnTo>
                <a:lnTo>
                  <a:pt x="32" y="80"/>
                </a:lnTo>
                <a:lnTo>
                  <a:pt x="31" y="80"/>
                </a:lnTo>
                <a:lnTo>
                  <a:pt x="23" y="94"/>
                </a:lnTo>
                <a:lnTo>
                  <a:pt x="19" y="97"/>
                </a:lnTo>
                <a:lnTo>
                  <a:pt x="16" y="103"/>
                </a:lnTo>
                <a:lnTo>
                  <a:pt x="15" y="109"/>
                </a:lnTo>
                <a:lnTo>
                  <a:pt x="6" y="127"/>
                </a:lnTo>
                <a:lnTo>
                  <a:pt x="3" y="130"/>
                </a:lnTo>
                <a:lnTo>
                  <a:pt x="0" y="133"/>
                </a:lnTo>
                <a:lnTo>
                  <a:pt x="0" y="140"/>
                </a:lnTo>
                <a:lnTo>
                  <a:pt x="3" y="140"/>
                </a:lnTo>
                <a:lnTo>
                  <a:pt x="3" y="149"/>
                </a:lnTo>
                <a:lnTo>
                  <a:pt x="6" y="149"/>
                </a:lnTo>
                <a:lnTo>
                  <a:pt x="7" y="149"/>
                </a:lnTo>
                <a:lnTo>
                  <a:pt x="11" y="153"/>
                </a:lnTo>
                <a:lnTo>
                  <a:pt x="11" y="155"/>
                </a:lnTo>
                <a:lnTo>
                  <a:pt x="15" y="155"/>
                </a:lnTo>
                <a:lnTo>
                  <a:pt x="15" y="156"/>
                </a:lnTo>
                <a:lnTo>
                  <a:pt x="23" y="155"/>
                </a:lnTo>
                <a:lnTo>
                  <a:pt x="24" y="150"/>
                </a:lnTo>
                <a:lnTo>
                  <a:pt x="27" y="150"/>
                </a:lnTo>
                <a:lnTo>
                  <a:pt x="32" y="149"/>
                </a:lnTo>
                <a:lnTo>
                  <a:pt x="43" y="138"/>
                </a:lnTo>
                <a:lnTo>
                  <a:pt x="51" y="130"/>
                </a:lnTo>
                <a:lnTo>
                  <a:pt x="57" y="119"/>
                </a:lnTo>
                <a:lnTo>
                  <a:pt x="55" y="122"/>
                </a:lnTo>
                <a:lnTo>
                  <a:pt x="57" y="115"/>
                </a:lnTo>
                <a:lnTo>
                  <a:pt x="63" y="109"/>
                </a:lnTo>
                <a:lnTo>
                  <a:pt x="67" y="103"/>
                </a:lnTo>
                <a:lnTo>
                  <a:pt x="73" y="97"/>
                </a:lnTo>
                <a:lnTo>
                  <a:pt x="79" y="94"/>
                </a:lnTo>
                <a:lnTo>
                  <a:pt x="89" y="87"/>
                </a:lnTo>
                <a:lnTo>
                  <a:pt x="93" y="87"/>
                </a:lnTo>
                <a:lnTo>
                  <a:pt x="105" y="83"/>
                </a:lnTo>
                <a:lnTo>
                  <a:pt x="123" y="83"/>
                </a:lnTo>
                <a:lnTo>
                  <a:pt x="157" y="84"/>
                </a:lnTo>
                <a:lnTo>
                  <a:pt x="169" y="78"/>
                </a:lnTo>
                <a:lnTo>
                  <a:pt x="177" y="71"/>
                </a:lnTo>
                <a:lnTo>
                  <a:pt x="185" y="62"/>
                </a:lnTo>
                <a:lnTo>
                  <a:pt x="190" y="53"/>
                </a:lnTo>
                <a:lnTo>
                  <a:pt x="190" y="44"/>
                </a:lnTo>
                <a:lnTo>
                  <a:pt x="189" y="44"/>
                </a:lnTo>
                <a:lnTo>
                  <a:pt x="189" y="42"/>
                </a:lnTo>
                <a:lnTo>
                  <a:pt x="185" y="33"/>
                </a:lnTo>
                <a:lnTo>
                  <a:pt x="181" y="30"/>
                </a:lnTo>
                <a:lnTo>
                  <a:pt x="178" y="27"/>
                </a:lnTo>
                <a:lnTo>
                  <a:pt x="177" y="25"/>
                </a:lnTo>
                <a:lnTo>
                  <a:pt x="176" y="17"/>
                </a:lnTo>
                <a:lnTo>
                  <a:pt x="173" y="14"/>
                </a:lnTo>
                <a:lnTo>
                  <a:pt x="169" y="14"/>
                </a:lnTo>
                <a:lnTo>
                  <a:pt x="169" y="12"/>
                </a:lnTo>
                <a:lnTo>
                  <a:pt x="165" y="9"/>
                </a:lnTo>
                <a:lnTo>
                  <a:pt x="162" y="8"/>
                </a:lnTo>
                <a:lnTo>
                  <a:pt x="162" y="6"/>
                </a:lnTo>
                <a:lnTo>
                  <a:pt x="142" y="3"/>
                </a:lnTo>
                <a:lnTo>
                  <a:pt x="142" y="0"/>
                </a:lnTo>
                <a:lnTo>
                  <a:pt x="125" y="3"/>
                </a:lnTo>
                <a:lnTo>
                  <a:pt x="112" y="12"/>
                </a:lnTo>
                <a:lnTo>
                  <a:pt x="109" y="14"/>
                </a:lnTo>
                <a:lnTo>
                  <a:pt x="105" y="14"/>
                </a:lnTo>
                <a:lnTo>
                  <a:pt x="97" y="17"/>
                </a:lnTo>
                <a:lnTo>
                  <a:pt x="95" y="18"/>
                </a:lnTo>
                <a:lnTo>
                  <a:pt x="93" y="15"/>
                </a:lnTo>
                <a:lnTo>
                  <a:pt x="79" y="8"/>
                </a:lnTo>
                <a:lnTo>
                  <a:pt x="63" y="14"/>
                </a:lnTo>
                <a:lnTo>
                  <a:pt x="63" y="14"/>
                </a:lnTo>
                <a:close/>
              </a:path>
            </a:pathLst>
          </a:cu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388" name="Freeform 340"/>
          <p:cNvSpPr>
            <a:spLocks/>
          </p:cNvSpPr>
          <p:nvPr/>
        </p:nvSpPr>
        <p:spPr bwMode="auto">
          <a:xfrm>
            <a:off x="3259138" y="3281363"/>
            <a:ext cx="87312" cy="76200"/>
          </a:xfrm>
          <a:custGeom>
            <a:avLst/>
            <a:gdLst>
              <a:gd name="T0" fmla="*/ 48 w 190"/>
              <a:gd name="T1" fmla="*/ 25 h 156"/>
              <a:gd name="T2" fmla="*/ 38 w 190"/>
              <a:gd name="T3" fmla="*/ 44 h 156"/>
              <a:gd name="T4" fmla="*/ 35 w 190"/>
              <a:gd name="T5" fmla="*/ 66 h 156"/>
              <a:gd name="T6" fmla="*/ 32 w 190"/>
              <a:gd name="T7" fmla="*/ 80 h 156"/>
              <a:gd name="T8" fmla="*/ 23 w 190"/>
              <a:gd name="T9" fmla="*/ 94 h 156"/>
              <a:gd name="T10" fmla="*/ 16 w 190"/>
              <a:gd name="T11" fmla="*/ 103 h 156"/>
              <a:gd name="T12" fmla="*/ 6 w 190"/>
              <a:gd name="T13" fmla="*/ 127 h 156"/>
              <a:gd name="T14" fmla="*/ 0 w 190"/>
              <a:gd name="T15" fmla="*/ 133 h 156"/>
              <a:gd name="T16" fmla="*/ 3 w 190"/>
              <a:gd name="T17" fmla="*/ 140 h 156"/>
              <a:gd name="T18" fmla="*/ 6 w 190"/>
              <a:gd name="T19" fmla="*/ 149 h 156"/>
              <a:gd name="T20" fmla="*/ 11 w 190"/>
              <a:gd name="T21" fmla="*/ 153 h 156"/>
              <a:gd name="T22" fmla="*/ 15 w 190"/>
              <a:gd name="T23" fmla="*/ 155 h 156"/>
              <a:gd name="T24" fmla="*/ 23 w 190"/>
              <a:gd name="T25" fmla="*/ 155 h 156"/>
              <a:gd name="T26" fmla="*/ 27 w 190"/>
              <a:gd name="T27" fmla="*/ 150 h 156"/>
              <a:gd name="T28" fmla="*/ 43 w 190"/>
              <a:gd name="T29" fmla="*/ 138 h 156"/>
              <a:gd name="T30" fmla="*/ 57 w 190"/>
              <a:gd name="T31" fmla="*/ 119 h 156"/>
              <a:gd name="T32" fmla="*/ 57 w 190"/>
              <a:gd name="T33" fmla="*/ 115 h 156"/>
              <a:gd name="T34" fmla="*/ 67 w 190"/>
              <a:gd name="T35" fmla="*/ 103 h 156"/>
              <a:gd name="T36" fmla="*/ 79 w 190"/>
              <a:gd name="T37" fmla="*/ 94 h 156"/>
              <a:gd name="T38" fmla="*/ 93 w 190"/>
              <a:gd name="T39" fmla="*/ 87 h 156"/>
              <a:gd name="T40" fmla="*/ 123 w 190"/>
              <a:gd name="T41" fmla="*/ 83 h 156"/>
              <a:gd name="T42" fmla="*/ 169 w 190"/>
              <a:gd name="T43" fmla="*/ 78 h 156"/>
              <a:gd name="T44" fmla="*/ 185 w 190"/>
              <a:gd name="T45" fmla="*/ 62 h 156"/>
              <a:gd name="T46" fmla="*/ 190 w 190"/>
              <a:gd name="T47" fmla="*/ 44 h 156"/>
              <a:gd name="T48" fmla="*/ 189 w 190"/>
              <a:gd name="T49" fmla="*/ 42 h 156"/>
              <a:gd name="T50" fmla="*/ 181 w 190"/>
              <a:gd name="T51" fmla="*/ 30 h 156"/>
              <a:gd name="T52" fmla="*/ 177 w 190"/>
              <a:gd name="T53" fmla="*/ 25 h 156"/>
              <a:gd name="T54" fmla="*/ 173 w 190"/>
              <a:gd name="T55" fmla="*/ 14 h 156"/>
              <a:gd name="T56" fmla="*/ 169 w 190"/>
              <a:gd name="T57" fmla="*/ 12 h 156"/>
              <a:gd name="T58" fmla="*/ 162 w 190"/>
              <a:gd name="T59" fmla="*/ 8 h 156"/>
              <a:gd name="T60" fmla="*/ 142 w 190"/>
              <a:gd name="T61" fmla="*/ 3 h 156"/>
              <a:gd name="T62" fmla="*/ 125 w 190"/>
              <a:gd name="T63" fmla="*/ 3 h 156"/>
              <a:gd name="T64" fmla="*/ 109 w 190"/>
              <a:gd name="T65" fmla="*/ 14 h 156"/>
              <a:gd name="T66" fmla="*/ 97 w 190"/>
              <a:gd name="T67" fmla="*/ 17 h 156"/>
              <a:gd name="T68" fmla="*/ 93 w 190"/>
              <a:gd name="T69" fmla="*/ 15 h 156"/>
              <a:gd name="T70" fmla="*/ 63 w 190"/>
              <a:gd name="T71" fmla="*/ 14 h 1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190" h="156">
                <a:moveTo>
                  <a:pt x="63" y="14"/>
                </a:moveTo>
                <a:lnTo>
                  <a:pt x="48" y="25"/>
                </a:lnTo>
                <a:lnTo>
                  <a:pt x="39" y="44"/>
                </a:lnTo>
                <a:lnTo>
                  <a:pt x="38" y="44"/>
                </a:lnTo>
                <a:lnTo>
                  <a:pt x="38" y="66"/>
                </a:lnTo>
                <a:lnTo>
                  <a:pt x="35" y="66"/>
                </a:lnTo>
                <a:lnTo>
                  <a:pt x="34" y="77"/>
                </a:lnTo>
                <a:lnTo>
                  <a:pt x="32" y="80"/>
                </a:lnTo>
                <a:lnTo>
                  <a:pt x="31" y="80"/>
                </a:lnTo>
                <a:lnTo>
                  <a:pt x="23" y="94"/>
                </a:lnTo>
                <a:lnTo>
                  <a:pt x="19" y="97"/>
                </a:lnTo>
                <a:lnTo>
                  <a:pt x="16" y="103"/>
                </a:lnTo>
                <a:lnTo>
                  <a:pt x="15" y="109"/>
                </a:lnTo>
                <a:lnTo>
                  <a:pt x="6" y="127"/>
                </a:lnTo>
                <a:lnTo>
                  <a:pt x="3" y="130"/>
                </a:lnTo>
                <a:lnTo>
                  <a:pt x="0" y="133"/>
                </a:lnTo>
                <a:lnTo>
                  <a:pt x="0" y="140"/>
                </a:lnTo>
                <a:lnTo>
                  <a:pt x="3" y="140"/>
                </a:lnTo>
                <a:lnTo>
                  <a:pt x="3" y="149"/>
                </a:lnTo>
                <a:lnTo>
                  <a:pt x="6" y="149"/>
                </a:lnTo>
                <a:lnTo>
                  <a:pt x="7" y="149"/>
                </a:lnTo>
                <a:lnTo>
                  <a:pt x="11" y="153"/>
                </a:lnTo>
                <a:lnTo>
                  <a:pt x="11" y="155"/>
                </a:lnTo>
                <a:lnTo>
                  <a:pt x="15" y="155"/>
                </a:lnTo>
                <a:lnTo>
                  <a:pt x="15" y="156"/>
                </a:lnTo>
                <a:lnTo>
                  <a:pt x="23" y="155"/>
                </a:lnTo>
                <a:lnTo>
                  <a:pt x="24" y="150"/>
                </a:lnTo>
                <a:lnTo>
                  <a:pt x="27" y="150"/>
                </a:lnTo>
                <a:lnTo>
                  <a:pt x="32" y="149"/>
                </a:lnTo>
                <a:lnTo>
                  <a:pt x="43" y="138"/>
                </a:lnTo>
                <a:lnTo>
                  <a:pt x="51" y="130"/>
                </a:lnTo>
                <a:lnTo>
                  <a:pt x="57" y="119"/>
                </a:lnTo>
                <a:lnTo>
                  <a:pt x="55" y="122"/>
                </a:lnTo>
                <a:lnTo>
                  <a:pt x="57" y="115"/>
                </a:lnTo>
                <a:lnTo>
                  <a:pt x="63" y="109"/>
                </a:lnTo>
                <a:lnTo>
                  <a:pt x="67" y="103"/>
                </a:lnTo>
                <a:lnTo>
                  <a:pt x="73" y="97"/>
                </a:lnTo>
                <a:lnTo>
                  <a:pt x="79" y="94"/>
                </a:lnTo>
                <a:lnTo>
                  <a:pt x="89" y="87"/>
                </a:lnTo>
                <a:lnTo>
                  <a:pt x="93" y="87"/>
                </a:lnTo>
                <a:lnTo>
                  <a:pt x="105" y="83"/>
                </a:lnTo>
                <a:lnTo>
                  <a:pt x="123" y="83"/>
                </a:lnTo>
                <a:lnTo>
                  <a:pt x="157" y="84"/>
                </a:lnTo>
                <a:lnTo>
                  <a:pt x="169" y="78"/>
                </a:lnTo>
                <a:lnTo>
                  <a:pt x="177" y="71"/>
                </a:lnTo>
                <a:lnTo>
                  <a:pt x="185" y="62"/>
                </a:lnTo>
                <a:lnTo>
                  <a:pt x="190" y="53"/>
                </a:lnTo>
                <a:lnTo>
                  <a:pt x="190" y="44"/>
                </a:lnTo>
                <a:lnTo>
                  <a:pt x="189" y="44"/>
                </a:lnTo>
                <a:lnTo>
                  <a:pt x="189" y="42"/>
                </a:lnTo>
                <a:lnTo>
                  <a:pt x="185" y="33"/>
                </a:lnTo>
                <a:lnTo>
                  <a:pt x="181" y="30"/>
                </a:lnTo>
                <a:lnTo>
                  <a:pt x="178" y="27"/>
                </a:lnTo>
                <a:lnTo>
                  <a:pt x="177" y="25"/>
                </a:lnTo>
                <a:lnTo>
                  <a:pt x="176" y="17"/>
                </a:lnTo>
                <a:lnTo>
                  <a:pt x="173" y="14"/>
                </a:lnTo>
                <a:lnTo>
                  <a:pt x="169" y="14"/>
                </a:lnTo>
                <a:lnTo>
                  <a:pt x="169" y="12"/>
                </a:lnTo>
                <a:lnTo>
                  <a:pt x="165" y="9"/>
                </a:lnTo>
                <a:lnTo>
                  <a:pt x="162" y="8"/>
                </a:lnTo>
                <a:lnTo>
                  <a:pt x="162" y="6"/>
                </a:lnTo>
                <a:lnTo>
                  <a:pt x="142" y="3"/>
                </a:lnTo>
                <a:lnTo>
                  <a:pt x="142" y="0"/>
                </a:lnTo>
                <a:lnTo>
                  <a:pt x="125" y="3"/>
                </a:lnTo>
                <a:lnTo>
                  <a:pt x="112" y="12"/>
                </a:lnTo>
                <a:lnTo>
                  <a:pt x="109" y="14"/>
                </a:lnTo>
                <a:lnTo>
                  <a:pt x="105" y="14"/>
                </a:lnTo>
                <a:lnTo>
                  <a:pt x="97" y="17"/>
                </a:lnTo>
                <a:lnTo>
                  <a:pt x="95" y="18"/>
                </a:lnTo>
                <a:lnTo>
                  <a:pt x="93" y="15"/>
                </a:lnTo>
                <a:lnTo>
                  <a:pt x="79" y="8"/>
                </a:lnTo>
                <a:lnTo>
                  <a:pt x="63" y="14"/>
                </a:lnTo>
                <a:lnTo>
                  <a:pt x="63" y="14"/>
                </a:lnTo>
              </a:path>
            </a:pathLst>
          </a:custGeom>
          <a:solidFill>
            <a:srgbClr val="FFFF99"/>
          </a:solidFill>
          <a:ln w="142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PH" dirty="0"/>
          </a:p>
        </p:txBody>
      </p:sp>
      <p:sp>
        <p:nvSpPr>
          <p:cNvPr id="2389" name="Freeform 341"/>
          <p:cNvSpPr>
            <a:spLocks/>
          </p:cNvSpPr>
          <p:nvPr/>
        </p:nvSpPr>
        <p:spPr bwMode="auto">
          <a:xfrm>
            <a:off x="3001963" y="1533525"/>
            <a:ext cx="1473200" cy="1582738"/>
          </a:xfrm>
          <a:custGeom>
            <a:avLst/>
            <a:gdLst>
              <a:gd name="T0" fmla="*/ 2289 w 3171"/>
              <a:gd name="T1" fmla="*/ 1503 h 3283"/>
              <a:gd name="T2" fmla="*/ 1588 w 3171"/>
              <a:gd name="T3" fmla="*/ 1620 h 3283"/>
              <a:gd name="T4" fmla="*/ 978 w 3171"/>
              <a:gd name="T5" fmla="*/ 2031 h 3283"/>
              <a:gd name="T6" fmla="*/ 521 w 3171"/>
              <a:gd name="T7" fmla="*/ 3045 h 3283"/>
              <a:gd name="T8" fmla="*/ 45 w 3171"/>
              <a:gd name="T9" fmla="*/ 3180 h 3283"/>
              <a:gd name="T10" fmla="*/ 130 w 3171"/>
              <a:gd name="T11" fmla="*/ 3058 h 3283"/>
              <a:gd name="T12" fmla="*/ 198 w 3171"/>
              <a:gd name="T13" fmla="*/ 3027 h 3283"/>
              <a:gd name="T14" fmla="*/ 300 w 3171"/>
              <a:gd name="T15" fmla="*/ 2998 h 3283"/>
              <a:gd name="T16" fmla="*/ 315 w 3171"/>
              <a:gd name="T17" fmla="*/ 2951 h 3283"/>
              <a:gd name="T18" fmla="*/ 269 w 3171"/>
              <a:gd name="T19" fmla="*/ 2921 h 3283"/>
              <a:gd name="T20" fmla="*/ 282 w 3171"/>
              <a:gd name="T21" fmla="*/ 2820 h 3283"/>
              <a:gd name="T22" fmla="*/ 287 w 3171"/>
              <a:gd name="T23" fmla="*/ 2780 h 3283"/>
              <a:gd name="T24" fmla="*/ 327 w 3171"/>
              <a:gd name="T25" fmla="*/ 2566 h 3283"/>
              <a:gd name="T26" fmla="*/ 373 w 3171"/>
              <a:gd name="T27" fmla="*/ 2492 h 3283"/>
              <a:gd name="T28" fmla="*/ 442 w 3171"/>
              <a:gd name="T29" fmla="*/ 2429 h 3283"/>
              <a:gd name="T30" fmla="*/ 473 w 3171"/>
              <a:gd name="T31" fmla="*/ 2354 h 3283"/>
              <a:gd name="T32" fmla="*/ 449 w 3171"/>
              <a:gd name="T33" fmla="*/ 2354 h 3283"/>
              <a:gd name="T34" fmla="*/ 417 w 3171"/>
              <a:gd name="T35" fmla="*/ 2335 h 3283"/>
              <a:gd name="T36" fmla="*/ 442 w 3171"/>
              <a:gd name="T37" fmla="*/ 2257 h 3283"/>
              <a:gd name="T38" fmla="*/ 442 w 3171"/>
              <a:gd name="T39" fmla="*/ 2108 h 3283"/>
              <a:gd name="T40" fmla="*/ 388 w 3171"/>
              <a:gd name="T41" fmla="*/ 2046 h 3283"/>
              <a:gd name="T42" fmla="*/ 403 w 3171"/>
              <a:gd name="T43" fmla="*/ 1953 h 3283"/>
              <a:gd name="T44" fmla="*/ 484 w 3171"/>
              <a:gd name="T45" fmla="*/ 1851 h 3283"/>
              <a:gd name="T46" fmla="*/ 514 w 3171"/>
              <a:gd name="T47" fmla="*/ 1802 h 3283"/>
              <a:gd name="T48" fmla="*/ 555 w 3171"/>
              <a:gd name="T49" fmla="*/ 1770 h 3283"/>
              <a:gd name="T50" fmla="*/ 590 w 3171"/>
              <a:gd name="T51" fmla="*/ 1736 h 3283"/>
              <a:gd name="T52" fmla="*/ 640 w 3171"/>
              <a:gd name="T53" fmla="*/ 1680 h 3283"/>
              <a:gd name="T54" fmla="*/ 668 w 3171"/>
              <a:gd name="T55" fmla="*/ 1566 h 3283"/>
              <a:gd name="T56" fmla="*/ 829 w 3171"/>
              <a:gd name="T57" fmla="*/ 1463 h 3283"/>
              <a:gd name="T58" fmla="*/ 887 w 3171"/>
              <a:gd name="T59" fmla="*/ 1410 h 3283"/>
              <a:gd name="T60" fmla="*/ 1001 w 3171"/>
              <a:gd name="T61" fmla="*/ 1379 h 3283"/>
              <a:gd name="T62" fmla="*/ 1311 w 3171"/>
              <a:gd name="T63" fmla="*/ 1347 h 3283"/>
              <a:gd name="T64" fmla="*/ 1406 w 3171"/>
              <a:gd name="T65" fmla="*/ 1269 h 3283"/>
              <a:gd name="T66" fmla="*/ 1445 w 3171"/>
              <a:gd name="T67" fmla="*/ 1212 h 3283"/>
              <a:gd name="T68" fmla="*/ 1474 w 3171"/>
              <a:gd name="T69" fmla="*/ 1191 h 3283"/>
              <a:gd name="T70" fmla="*/ 1489 w 3171"/>
              <a:gd name="T71" fmla="*/ 1206 h 3283"/>
              <a:gd name="T72" fmla="*/ 1517 w 3171"/>
              <a:gd name="T73" fmla="*/ 1240 h 3283"/>
              <a:gd name="T74" fmla="*/ 1681 w 3171"/>
              <a:gd name="T75" fmla="*/ 1279 h 3283"/>
              <a:gd name="T76" fmla="*/ 1916 w 3171"/>
              <a:gd name="T77" fmla="*/ 1206 h 3283"/>
              <a:gd name="T78" fmla="*/ 1988 w 3171"/>
              <a:gd name="T79" fmla="*/ 1152 h 3283"/>
              <a:gd name="T80" fmla="*/ 2061 w 3171"/>
              <a:gd name="T81" fmla="*/ 1107 h 3283"/>
              <a:gd name="T82" fmla="*/ 2106 w 3171"/>
              <a:gd name="T83" fmla="*/ 993 h 3283"/>
              <a:gd name="T84" fmla="*/ 2072 w 3171"/>
              <a:gd name="T85" fmla="*/ 966 h 3283"/>
              <a:gd name="T86" fmla="*/ 2036 w 3171"/>
              <a:gd name="T87" fmla="*/ 924 h 3283"/>
              <a:gd name="T88" fmla="*/ 2005 w 3171"/>
              <a:gd name="T89" fmla="*/ 892 h 3283"/>
              <a:gd name="T90" fmla="*/ 2077 w 3171"/>
              <a:gd name="T91" fmla="*/ 815 h 3283"/>
              <a:gd name="T92" fmla="*/ 2082 w 3171"/>
              <a:gd name="T93" fmla="*/ 692 h 3283"/>
              <a:gd name="T94" fmla="*/ 2130 w 3171"/>
              <a:gd name="T95" fmla="*/ 590 h 3283"/>
              <a:gd name="T96" fmla="*/ 2214 w 3171"/>
              <a:gd name="T97" fmla="*/ 466 h 3283"/>
              <a:gd name="T98" fmla="*/ 2438 w 3171"/>
              <a:gd name="T99" fmla="*/ 402 h 3283"/>
              <a:gd name="T100" fmla="*/ 2689 w 3171"/>
              <a:gd name="T101" fmla="*/ 425 h 3283"/>
              <a:gd name="T102" fmla="*/ 2716 w 3171"/>
              <a:gd name="T103" fmla="*/ 392 h 3283"/>
              <a:gd name="T104" fmla="*/ 2775 w 3171"/>
              <a:gd name="T105" fmla="*/ 216 h 3283"/>
              <a:gd name="T106" fmla="*/ 2874 w 3171"/>
              <a:gd name="T107" fmla="*/ 154 h 3283"/>
              <a:gd name="T108" fmla="*/ 2872 w 3171"/>
              <a:gd name="T109" fmla="*/ 71 h 3283"/>
              <a:gd name="T110" fmla="*/ 2899 w 3171"/>
              <a:gd name="T111" fmla="*/ 0 h 3283"/>
              <a:gd name="T112" fmla="*/ 2979 w 3171"/>
              <a:gd name="T113" fmla="*/ 68 h 3283"/>
              <a:gd name="T114" fmla="*/ 3070 w 3171"/>
              <a:gd name="T115" fmla="*/ 71 h 3283"/>
              <a:gd name="T116" fmla="*/ 3070 w 3171"/>
              <a:gd name="T117" fmla="*/ 116 h 3283"/>
              <a:gd name="T118" fmla="*/ 3090 w 3171"/>
              <a:gd name="T119" fmla="*/ 194 h 3283"/>
              <a:gd name="T120" fmla="*/ 3151 w 3171"/>
              <a:gd name="T121" fmla="*/ 242 h 32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171" h="3283">
                <a:moveTo>
                  <a:pt x="3170" y="1118"/>
                </a:moveTo>
                <a:lnTo>
                  <a:pt x="2349" y="1102"/>
                </a:lnTo>
                <a:lnTo>
                  <a:pt x="2199" y="1088"/>
                </a:lnTo>
                <a:lnTo>
                  <a:pt x="2335" y="1341"/>
                </a:lnTo>
                <a:lnTo>
                  <a:pt x="2450" y="1535"/>
                </a:lnTo>
                <a:lnTo>
                  <a:pt x="2436" y="1566"/>
                </a:lnTo>
                <a:lnTo>
                  <a:pt x="2373" y="1529"/>
                </a:lnTo>
                <a:lnTo>
                  <a:pt x="2333" y="1511"/>
                </a:lnTo>
                <a:lnTo>
                  <a:pt x="2289" y="1503"/>
                </a:lnTo>
                <a:lnTo>
                  <a:pt x="2235" y="1513"/>
                </a:lnTo>
                <a:lnTo>
                  <a:pt x="2166" y="1555"/>
                </a:lnTo>
                <a:lnTo>
                  <a:pt x="2104" y="1617"/>
                </a:lnTo>
                <a:lnTo>
                  <a:pt x="2056" y="1666"/>
                </a:lnTo>
                <a:lnTo>
                  <a:pt x="2004" y="1699"/>
                </a:lnTo>
                <a:lnTo>
                  <a:pt x="1935" y="1699"/>
                </a:lnTo>
                <a:lnTo>
                  <a:pt x="1774" y="1632"/>
                </a:lnTo>
                <a:lnTo>
                  <a:pt x="1718" y="1622"/>
                </a:lnTo>
                <a:lnTo>
                  <a:pt x="1588" y="1620"/>
                </a:lnTo>
                <a:lnTo>
                  <a:pt x="1432" y="1674"/>
                </a:lnTo>
                <a:lnTo>
                  <a:pt x="1307" y="1716"/>
                </a:lnTo>
                <a:lnTo>
                  <a:pt x="1227" y="1780"/>
                </a:lnTo>
                <a:lnTo>
                  <a:pt x="1148" y="1877"/>
                </a:lnTo>
                <a:lnTo>
                  <a:pt x="1108" y="1908"/>
                </a:lnTo>
                <a:lnTo>
                  <a:pt x="1097" y="1953"/>
                </a:lnTo>
                <a:lnTo>
                  <a:pt x="1060" y="1989"/>
                </a:lnTo>
                <a:lnTo>
                  <a:pt x="1016" y="2008"/>
                </a:lnTo>
                <a:lnTo>
                  <a:pt x="978" y="2031"/>
                </a:lnTo>
                <a:lnTo>
                  <a:pt x="813" y="2290"/>
                </a:lnTo>
                <a:lnTo>
                  <a:pt x="752" y="2371"/>
                </a:lnTo>
                <a:lnTo>
                  <a:pt x="713" y="2468"/>
                </a:lnTo>
                <a:lnTo>
                  <a:pt x="668" y="2633"/>
                </a:lnTo>
                <a:lnTo>
                  <a:pt x="658" y="2661"/>
                </a:lnTo>
                <a:lnTo>
                  <a:pt x="582" y="2767"/>
                </a:lnTo>
                <a:lnTo>
                  <a:pt x="563" y="2829"/>
                </a:lnTo>
                <a:lnTo>
                  <a:pt x="554" y="2932"/>
                </a:lnTo>
                <a:lnTo>
                  <a:pt x="521" y="3045"/>
                </a:lnTo>
                <a:lnTo>
                  <a:pt x="379" y="3283"/>
                </a:lnTo>
                <a:lnTo>
                  <a:pt x="0" y="3280"/>
                </a:lnTo>
                <a:lnTo>
                  <a:pt x="6" y="3256"/>
                </a:lnTo>
                <a:lnTo>
                  <a:pt x="12" y="3239"/>
                </a:lnTo>
                <a:lnTo>
                  <a:pt x="23" y="3221"/>
                </a:lnTo>
                <a:lnTo>
                  <a:pt x="32" y="3203"/>
                </a:lnTo>
                <a:lnTo>
                  <a:pt x="38" y="3196"/>
                </a:lnTo>
                <a:lnTo>
                  <a:pt x="43" y="3183"/>
                </a:lnTo>
                <a:lnTo>
                  <a:pt x="45" y="3180"/>
                </a:lnTo>
                <a:lnTo>
                  <a:pt x="45" y="3177"/>
                </a:lnTo>
                <a:lnTo>
                  <a:pt x="51" y="3170"/>
                </a:lnTo>
                <a:lnTo>
                  <a:pt x="64" y="3145"/>
                </a:lnTo>
                <a:lnTo>
                  <a:pt x="72" y="3115"/>
                </a:lnTo>
                <a:lnTo>
                  <a:pt x="83" y="3098"/>
                </a:lnTo>
                <a:lnTo>
                  <a:pt x="99" y="3080"/>
                </a:lnTo>
                <a:lnTo>
                  <a:pt x="107" y="3076"/>
                </a:lnTo>
                <a:lnTo>
                  <a:pt x="125" y="3059"/>
                </a:lnTo>
                <a:lnTo>
                  <a:pt x="130" y="3058"/>
                </a:lnTo>
                <a:lnTo>
                  <a:pt x="132" y="3056"/>
                </a:lnTo>
                <a:lnTo>
                  <a:pt x="134" y="3055"/>
                </a:lnTo>
                <a:lnTo>
                  <a:pt x="134" y="3054"/>
                </a:lnTo>
                <a:lnTo>
                  <a:pt x="162" y="3045"/>
                </a:lnTo>
                <a:lnTo>
                  <a:pt x="162" y="3042"/>
                </a:lnTo>
                <a:lnTo>
                  <a:pt x="165" y="3040"/>
                </a:lnTo>
                <a:lnTo>
                  <a:pt x="174" y="3036"/>
                </a:lnTo>
                <a:lnTo>
                  <a:pt x="178" y="3036"/>
                </a:lnTo>
                <a:lnTo>
                  <a:pt x="198" y="3027"/>
                </a:lnTo>
                <a:lnTo>
                  <a:pt x="206" y="3021"/>
                </a:lnTo>
                <a:lnTo>
                  <a:pt x="206" y="3020"/>
                </a:lnTo>
                <a:lnTo>
                  <a:pt x="210" y="3018"/>
                </a:lnTo>
                <a:lnTo>
                  <a:pt x="229" y="3014"/>
                </a:lnTo>
                <a:lnTo>
                  <a:pt x="251" y="3015"/>
                </a:lnTo>
                <a:lnTo>
                  <a:pt x="274" y="3012"/>
                </a:lnTo>
                <a:lnTo>
                  <a:pt x="287" y="3007"/>
                </a:lnTo>
                <a:lnTo>
                  <a:pt x="300" y="3001"/>
                </a:lnTo>
                <a:lnTo>
                  <a:pt x="300" y="2998"/>
                </a:lnTo>
                <a:lnTo>
                  <a:pt x="302" y="2996"/>
                </a:lnTo>
                <a:lnTo>
                  <a:pt x="303" y="2996"/>
                </a:lnTo>
                <a:lnTo>
                  <a:pt x="310" y="2992"/>
                </a:lnTo>
                <a:lnTo>
                  <a:pt x="310" y="2987"/>
                </a:lnTo>
                <a:lnTo>
                  <a:pt x="315" y="2983"/>
                </a:lnTo>
                <a:lnTo>
                  <a:pt x="319" y="2977"/>
                </a:lnTo>
                <a:lnTo>
                  <a:pt x="323" y="2971"/>
                </a:lnTo>
                <a:lnTo>
                  <a:pt x="319" y="2954"/>
                </a:lnTo>
                <a:lnTo>
                  <a:pt x="315" y="2951"/>
                </a:lnTo>
                <a:lnTo>
                  <a:pt x="310" y="2948"/>
                </a:lnTo>
                <a:lnTo>
                  <a:pt x="303" y="2943"/>
                </a:lnTo>
                <a:lnTo>
                  <a:pt x="283" y="2935"/>
                </a:lnTo>
                <a:lnTo>
                  <a:pt x="278" y="2933"/>
                </a:lnTo>
                <a:lnTo>
                  <a:pt x="271" y="2926"/>
                </a:lnTo>
                <a:lnTo>
                  <a:pt x="275" y="2927"/>
                </a:lnTo>
                <a:lnTo>
                  <a:pt x="271" y="2924"/>
                </a:lnTo>
                <a:lnTo>
                  <a:pt x="267" y="2918"/>
                </a:lnTo>
                <a:lnTo>
                  <a:pt x="269" y="2921"/>
                </a:lnTo>
                <a:lnTo>
                  <a:pt x="266" y="2918"/>
                </a:lnTo>
                <a:lnTo>
                  <a:pt x="262" y="2915"/>
                </a:lnTo>
                <a:lnTo>
                  <a:pt x="258" y="2910"/>
                </a:lnTo>
                <a:lnTo>
                  <a:pt x="246" y="2888"/>
                </a:lnTo>
                <a:lnTo>
                  <a:pt x="254" y="2871"/>
                </a:lnTo>
                <a:lnTo>
                  <a:pt x="262" y="2855"/>
                </a:lnTo>
                <a:lnTo>
                  <a:pt x="271" y="2844"/>
                </a:lnTo>
                <a:lnTo>
                  <a:pt x="271" y="2839"/>
                </a:lnTo>
                <a:lnTo>
                  <a:pt x="282" y="2820"/>
                </a:lnTo>
                <a:lnTo>
                  <a:pt x="282" y="2816"/>
                </a:lnTo>
                <a:lnTo>
                  <a:pt x="283" y="2816"/>
                </a:lnTo>
                <a:lnTo>
                  <a:pt x="283" y="2811"/>
                </a:lnTo>
                <a:lnTo>
                  <a:pt x="284" y="2807"/>
                </a:lnTo>
                <a:lnTo>
                  <a:pt x="284" y="2804"/>
                </a:lnTo>
                <a:lnTo>
                  <a:pt x="286" y="2804"/>
                </a:lnTo>
                <a:lnTo>
                  <a:pt x="286" y="2801"/>
                </a:lnTo>
                <a:lnTo>
                  <a:pt x="287" y="2801"/>
                </a:lnTo>
                <a:lnTo>
                  <a:pt x="287" y="2780"/>
                </a:lnTo>
                <a:lnTo>
                  <a:pt x="283" y="2748"/>
                </a:lnTo>
                <a:lnTo>
                  <a:pt x="287" y="2716"/>
                </a:lnTo>
                <a:lnTo>
                  <a:pt x="307" y="2689"/>
                </a:lnTo>
                <a:lnTo>
                  <a:pt x="308" y="2689"/>
                </a:lnTo>
                <a:lnTo>
                  <a:pt x="315" y="2667"/>
                </a:lnTo>
                <a:lnTo>
                  <a:pt x="316" y="2642"/>
                </a:lnTo>
                <a:lnTo>
                  <a:pt x="319" y="2581"/>
                </a:lnTo>
                <a:lnTo>
                  <a:pt x="324" y="2572"/>
                </a:lnTo>
                <a:lnTo>
                  <a:pt x="327" y="2566"/>
                </a:lnTo>
                <a:lnTo>
                  <a:pt x="335" y="2554"/>
                </a:lnTo>
                <a:lnTo>
                  <a:pt x="339" y="2554"/>
                </a:lnTo>
                <a:lnTo>
                  <a:pt x="343" y="2548"/>
                </a:lnTo>
                <a:lnTo>
                  <a:pt x="359" y="2528"/>
                </a:lnTo>
                <a:lnTo>
                  <a:pt x="363" y="2522"/>
                </a:lnTo>
                <a:lnTo>
                  <a:pt x="364" y="2520"/>
                </a:lnTo>
                <a:lnTo>
                  <a:pt x="364" y="2519"/>
                </a:lnTo>
                <a:lnTo>
                  <a:pt x="373" y="2498"/>
                </a:lnTo>
                <a:lnTo>
                  <a:pt x="373" y="2492"/>
                </a:lnTo>
                <a:lnTo>
                  <a:pt x="377" y="2487"/>
                </a:lnTo>
                <a:lnTo>
                  <a:pt x="387" y="2475"/>
                </a:lnTo>
                <a:lnTo>
                  <a:pt x="393" y="2466"/>
                </a:lnTo>
                <a:lnTo>
                  <a:pt x="399" y="2460"/>
                </a:lnTo>
                <a:lnTo>
                  <a:pt x="409" y="2457"/>
                </a:lnTo>
                <a:lnTo>
                  <a:pt x="411" y="2457"/>
                </a:lnTo>
                <a:lnTo>
                  <a:pt x="423" y="2451"/>
                </a:lnTo>
                <a:lnTo>
                  <a:pt x="442" y="2432"/>
                </a:lnTo>
                <a:lnTo>
                  <a:pt x="442" y="2429"/>
                </a:lnTo>
                <a:lnTo>
                  <a:pt x="445" y="2428"/>
                </a:lnTo>
                <a:lnTo>
                  <a:pt x="446" y="2425"/>
                </a:lnTo>
                <a:lnTo>
                  <a:pt x="446" y="2421"/>
                </a:lnTo>
                <a:lnTo>
                  <a:pt x="457" y="2412"/>
                </a:lnTo>
                <a:lnTo>
                  <a:pt x="458" y="2407"/>
                </a:lnTo>
                <a:lnTo>
                  <a:pt x="468" y="2394"/>
                </a:lnTo>
                <a:lnTo>
                  <a:pt x="470" y="2394"/>
                </a:lnTo>
                <a:lnTo>
                  <a:pt x="473" y="2362"/>
                </a:lnTo>
                <a:lnTo>
                  <a:pt x="473" y="2354"/>
                </a:lnTo>
                <a:lnTo>
                  <a:pt x="470" y="2354"/>
                </a:lnTo>
                <a:lnTo>
                  <a:pt x="469" y="2353"/>
                </a:lnTo>
                <a:lnTo>
                  <a:pt x="468" y="2353"/>
                </a:lnTo>
                <a:lnTo>
                  <a:pt x="468" y="2351"/>
                </a:lnTo>
                <a:lnTo>
                  <a:pt x="468" y="2350"/>
                </a:lnTo>
                <a:lnTo>
                  <a:pt x="466" y="2350"/>
                </a:lnTo>
                <a:lnTo>
                  <a:pt x="454" y="2350"/>
                </a:lnTo>
                <a:lnTo>
                  <a:pt x="452" y="2350"/>
                </a:lnTo>
                <a:lnTo>
                  <a:pt x="449" y="2354"/>
                </a:lnTo>
                <a:lnTo>
                  <a:pt x="421" y="2353"/>
                </a:lnTo>
                <a:lnTo>
                  <a:pt x="421" y="2351"/>
                </a:lnTo>
                <a:lnTo>
                  <a:pt x="421" y="2350"/>
                </a:lnTo>
                <a:lnTo>
                  <a:pt x="417" y="2346"/>
                </a:lnTo>
                <a:lnTo>
                  <a:pt x="417" y="2344"/>
                </a:lnTo>
                <a:lnTo>
                  <a:pt x="417" y="2343"/>
                </a:lnTo>
                <a:lnTo>
                  <a:pt x="415" y="2343"/>
                </a:lnTo>
                <a:lnTo>
                  <a:pt x="415" y="2335"/>
                </a:lnTo>
                <a:lnTo>
                  <a:pt x="417" y="2335"/>
                </a:lnTo>
                <a:lnTo>
                  <a:pt x="417" y="2334"/>
                </a:lnTo>
                <a:lnTo>
                  <a:pt x="419" y="2313"/>
                </a:lnTo>
                <a:lnTo>
                  <a:pt x="425" y="2296"/>
                </a:lnTo>
                <a:lnTo>
                  <a:pt x="425" y="2293"/>
                </a:lnTo>
                <a:lnTo>
                  <a:pt x="427" y="2291"/>
                </a:lnTo>
                <a:lnTo>
                  <a:pt x="433" y="2281"/>
                </a:lnTo>
                <a:lnTo>
                  <a:pt x="437" y="2272"/>
                </a:lnTo>
                <a:lnTo>
                  <a:pt x="441" y="2269"/>
                </a:lnTo>
                <a:lnTo>
                  <a:pt x="442" y="2257"/>
                </a:lnTo>
                <a:lnTo>
                  <a:pt x="444" y="2257"/>
                </a:lnTo>
                <a:lnTo>
                  <a:pt x="452" y="2238"/>
                </a:lnTo>
                <a:lnTo>
                  <a:pt x="458" y="2225"/>
                </a:lnTo>
                <a:lnTo>
                  <a:pt x="458" y="2203"/>
                </a:lnTo>
                <a:lnTo>
                  <a:pt x="457" y="2152"/>
                </a:lnTo>
                <a:lnTo>
                  <a:pt x="452" y="2122"/>
                </a:lnTo>
                <a:lnTo>
                  <a:pt x="449" y="2114"/>
                </a:lnTo>
                <a:lnTo>
                  <a:pt x="444" y="2111"/>
                </a:lnTo>
                <a:lnTo>
                  <a:pt x="442" y="2108"/>
                </a:lnTo>
                <a:lnTo>
                  <a:pt x="442" y="2105"/>
                </a:lnTo>
                <a:lnTo>
                  <a:pt x="444" y="2103"/>
                </a:lnTo>
                <a:lnTo>
                  <a:pt x="436" y="2087"/>
                </a:lnTo>
                <a:lnTo>
                  <a:pt x="421" y="2081"/>
                </a:lnTo>
                <a:lnTo>
                  <a:pt x="411" y="2075"/>
                </a:lnTo>
                <a:lnTo>
                  <a:pt x="403" y="2068"/>
                </a:lnTo>
                <a:lnTo>
                  <a:pt x="395" y="2059"/>
                </a:lnTo>
                <a:lnTo>
                  <a:pt x="389" y="2052"/>
                </a:lnTo>
                <a:lnTo>
                  <a:pt x="388" y="2046"/>
                </a:lnTo>
                <a:lnTo>
                  <a:pt x="385" y="2046"/>
                </a:lnTo>
                <a:lnTo>
                  <a:pt x="383" y="2042"/>
                </a:lnTo>
                <a:lnTo>
                  <a:pt x="383" y="2040"/>
                </a:lnTo>
                <a:lnTo>
                  <a:pt x="385" y="1998"/>
                </a:lnTo>
                <a:lnTo>
                  <a:pt x="388" y="1990"/>
                </a:lnTo>
                <a:lnTo>
                  <a:pt x="395" y="1984"/>
                </a:lnTo>
                <a:lnTo>
                  <a:pt x="391" y="1984"/>
                </a:lnTo>
                <a:lnTo>
                  <a:pt x="395" y="1962"/>
                </a:lnTo>
                <a:lnTo>
                  <a:pt x="403" y="1953"/>
                </a:lnTo>
                <a:lnTo>
                  <a:pt x="405" y="1953"/>
                </a:lnTo>
                <a:lnTo>
                  <a:pt x="415" y="1943"/>
                </a:lnTo>
                <a:lnTo>
                  <a:pt x="431" y="1931"/>
                </a:lnTo>
                <a:lnTo>
                  <a:pt x="449" y="1902"/>
                </a:lnTo>
                <a:lnTo>
                  <a:pt x="450" y="1902"/>
                </a:lnTo>
                <a:lnTo>
                  <a:pt x="461" y="1886"/>
                </a:lnTo>
                <a:lnTo>
                  <a:pt x="461" y="1884"/>
                </a:lnTo>
                <a:lnTo>
                  <a:pt x="477" y="1870"/>
                </a:lnTo>
                <a:lnTo>
                  <a:pt x="484" y="1851"/>
                </a:lnTo>
                <a:lnTo>
                  <a:pt x="492" y="1839"/>
                </a:lnTo>
                <a:lnTo>
                  <a:pt x="494" y="1834"/>
                </a:lnTo>
                <a:lnTo>
                  <a:pt x="501" y="1820"/>
                </a:lnTo>
                <a:lnTo>
                  <a:pt x="505" y="1812"/>
                </a:lnTo>
                <a:lnTo>
                  <a:pt x="506" y="1812"/>
                </a:lnTo>
                <a:lnTo>
                  <a:pt x="510" y="1804"/>
                </a:lnTo>
                <a:lnTo>
                  <a:pt x="509" y="1805"/>
                </a:lnTo>
                <a:lnTo>
                  <a:pt x="514" y="1804"/>
                </a:lnTo>
                <a:lnTo>
                  <a:pt x="514" y="1802"/>
                </a:lnTo>
                <a:lnTo>
                  <a:pt x="517" y="1799"/>
                </a:lnTo>
                <a:lnTo>
                  <a:pt x="517" y="1798"/>
                </a:lnTo>
                <a:lnTo>
                  <a:pt x="523" y="1793"/>
                </a:lnTo>
                <a:lnTo>
                  <a:pt x="526" y="1786"/>
                </a:lnTo>
                <a:lnTo>
                  <a:pt x="531" y="1785"/>
                </a:lnTo>
                <a:lnTo>
                  <a:pt x="541" y="1779"/>
                </a:lnTo>
                <a:lnTo>
                  <a:pt x="547" y="1776"/>
                </a:lnTo>
                <a:lnTo>
                  <a:pt x="549" y="1773"/>
                </a:lnTo>
                <a:lnTo>
                  <a:pt x="555" y="1770"/>
                </a:lnTo>
                <a:lnTo>
                  <a:pt x="563" y="1764"/>
                </a:lnTo>
                <a:lnTo>
                  <a:pt x="569" y="1763"/>
                </a:lnTo>
                <a:lnTo>
                  <a:pt x="571" y="1760"/>
                </a:lnTo>
                <a:lnTo>
                  <a:pt x="571" y="1755"/>
                </a:lnTo>
                <a:lnTo>
                  <a:pt x="581" y="1746"/>
                </a:lnTo>
                <a:lnTo>
                  <a:pt x="582" y="1746"/>
                </a:lnTo>
                <a:lnTo>
                  <a:pt x="589" y="1741"/>
                </a:lnTo>
                <a:lnTo>
                  <a:pt x="589" y="1738"/>
                </a:lnTo>
                <a:lnTo>
                  <a:pt x="590" y="1736"/>
                </a:lnTo>
                <a:lnTo>
                  <a:pt x="590" y="1735"/>
                </a:lnTo>
                <a:lnTo>
                  <a:pt x="604" y="1724"/>
                </a:lnTo>
                <a:lnTo>
                  <a:pt x="611" y="1718"/>
                </a:lnTo>
                <a:lnTo>
                  <a:pt x="624" y="1711"/>
                </a:lnTo>
                <a:lnTo>
                  <a:pt x="624" y="1707"/>
                </a:lnTo>
                <a:lnTo>
                  <a:pt x="626" y="1707"/>
                </a:lnTo>
                <a:lnTo>
                  <a:pt x="635" y="1689"/>
                </a:lnTo>
                <a:lnTo>
                  <a:pt x="635" y="1685"/>
                </a:lnTo>
                <a:lnTo>
                  <a:pt x="640" y="1680"/>
                </a:lnTo>
                <a:lnTo>
                  <a:pt x="638" y="1682"/>
                </a:lnTo>
                <a:lnTo>
                  <a:pt x="640" y="1679"/>
                </a:lnTo>
                <a:lnTo>
                  <a:pt x="646" y="1629"/>
                </a:lnTo>
                <a:lnTo>
                  <a:pt x="646" y="1602"/>
                </a:lnTo>
                <a:lnTo>
                  <a:pt x="651" y="1577"/>
                </a:lnTo>
                <a:lnTo>
                  <a:pt x="652" y="1577"/>
                </a:lnTo>
                <a:lnTo>
                  <a:pt x="652" y="1576"/>
                </a:lnTo>
                <a:lnTo>
                  <a:pt x="664" y="1567"/>
                </a:lnTo>
                <a:lnTo>
                  <a:pt x="668" y="1566"/>
                </a:lnTo>
                <a:lnTo>
                  <a:pt x="696" y="1551"/>
                </a:lnTo>
                <a:lnTo>
                  <a:pt x="700" y="1548"/>
                </a:lnTo>
                <a:lnTo>
                  <a:pt x="716" y="1539"/>
                </a:lnTo>
                <a:lnTo>
                  <a:pt x="733" y="1525"/>
                </a:lnTo>
                <a:lnTo>
                  <a:pt x="760" y="1508"/>
                </a:lnTo>
                <a:lnTo>
                  <a:pt x="776" y="1494"/>
                </a:lnTo>
                <a:lnTo>
                  <a:pt x="804" y="1476"/>
                </a:lnTo>
                <a:lnTo>
                  <a:pt x="812" y="1472"/>
                </a:lnTo>
                <a:lnTo>
                  <a:pt x="829" y="1463"/>
                </a:lnTo>
                <a:lnTo>
                  <a:pt x="839" y="1456"/>
                </a:lnTo>
                <a:lnTo>
                  <a:pt x="855" y="1445"/>
                </a:lnTo>
                <a:lnTo>
                  <a:pt x="863" y="1441"/>
                </a:lnTo>
                <a:lnTo>
                  <a:pt x="859" y="1442"/>
                </a:lnTo>
                <a:lnTo>
                  <a:pt x="863" y="1438"/>
                </a:lnTo>
                <a:lnTo>
                  <a:pt x="866" y="1435"/>
                </a:lnTo>
                <a:lnTo>
                  <a:pt x="871" y="1432"/>
                </a:lnTo>
                <a:lnTo>
                  <a:pt x="879" y="1423"/>
                </a:lnTo>
                <a:lnTo>
                  <a:pt x="887" y="1410"/>
                </a:lnTo>
                <a:lnTo>
                  <a:pt x="891" y="1407"/>
                </a:lnTo>
                <a:lnTo>
                  <a:pt x="895" y="1407"/>
                </a:lnTo>
                <a:lnTo>
                  <a:pt x="906" y="1397"/>
                </a:lnTo>
                <a:lnTo>
                  <a:pt x="911" y="1397"/>
                </a:lnTo>
                <a:lnTo>
                  <a:pt x="932" y="1391"/>
                </a:lnTo>
                <a:lnTo>
                  <a:pt x="956" y="1391"/>
                </a:lnTo>
                <a:lnTo>
                  <a:pt x="963" y="1391"/>
                </a:lnTo>
                <a:lnTo>
                  <a:pt x="991" y="1385"/>
                </a:lnTo>
                <a:lnTo>
                  <a:pt x="1001" y="1379"/>
                </a:lnTo>
                <a:lnTo>
                  <a:pt x="1012" y="1375"/>
                </a:lnTo>
                <a:lnTo>
                  <a:pt x="1023" y="1372"/>
                </a:lnTo>
                <a:lnTo>
                  <a:pt x="1024" y="1370"/>
                </a:lnTo>
                <a:lnTo>
                  <a:pt x="1057" y="1363"/>
                </a:lnTo>
                <a:lnTo>
                  <a:pt x="1060" y="1357"/>
                </a:lnTo>
                <a:lnTo>
                  <a:pt x="1185" y="1362"/>
                </a:lnTo>
                <a:lnTo>
                  <a:pt x="1306" y="1348"/>
                </a:lnTo>
                <a:lnTo>
                  <a:pt x="1311" y="1348"/>
                </a:lnTo>
                <a:lnTo>
                  <a:pt x="1311" y="1347"/>
                </a:lnTo>
                <a:lnTo>
                  <a:pt x="1331" y="1331"/>
                </a:lnTo>
                <a:lnTo>
                  <a:pt x="1336" y="1328"/>
                </a:lnTo>
                <a:lnTo>
                  <a:pt x="1345" y="1318"/>
                </a:lnTo>
                <a:lnTo>
                  <a:pt x="1347" y="1318"/>
                </a:lnTo>
                <a:lnTo>
                  <a:pt x="1349" y="1318"/>
                </a:lnTo>
                <a:lnTo>
                  <a:pt x="1361" y="1309"/>
                </a:lnTo>
                <a:lnTo>
                  <a:pt x="1368" y="1300"/>
                </a:lnTo>
                <a:lnTo>
                  <a:pt x="1387" y="1287"/>
                </a:lnTo>
                <a:lnTo>
                  <a:pt x="1406" y="1269"/>
                </a:lnTo>
                <a:lnTo>
                  <a:pt x="1408" y="1269"/>
                </a:lnTo>
                <a:lnTo>
                  <a:pt x="1408" y="1268"/>
                </a:lnTo>
                <a:lnTo>
                  <a:pt x="1409" y="1268"/>
                </a:lnTo>
                <a:lnTo>
                  <a:pt x="1416" y="1260"/>
                </a:lnTo>
                <a:lnTo>
                  <a:pt x="1416" y="1256"/>
                </a:lnTo>
                <a:lnTo>
                  <a:pt x="1422" y="1247"/>
                </a:lnTo>
                <a:lnTo>
                  <a:pt x="1442" y="1216"/>
                </a:lnTo>
                <a:lnTo>
                  <a:pt x="1445" y="1215"/>
                </a:lnTo>
                <a:lnTo>
                  <a:pt x="1445" y="1212"/>
                </a:lnTo>
                <a:lnTo>
                  <a:pt x="1450" y="1206"/>
                </a:lnTo>
                <a:lnTo>
                  <a:pt x="1456" y="1204"/>
                </a:lnTo>
                <a:lnTo>
                  <a:pt x="1458" y="1196"/>
                </a:lnTo>
                <a:lnTo>
                  <a:pt x="1461" y="1194"/>
                </a:lnTo>
                <a:lnTo>
                  <a:pt x="1462" y="1194"/>
                </a:lnTo>
                <a:lnTo>
                  <a:pt x="1462" y="1191"/>
                </a:lnTo>
                <a:lnTo>
                  <a:pt x="1462" y="1190"/>
                </a:lnTo>
                <a:lnTo>
                  <a:pt x="1474" y="1190"/>
                </a:lnTo>
                <a:lnTo>
                  <a:pt x="1474" y="1191"/>
                </a:lnTo>
                <a:lnTo>
                  <a:pt x="1474" y="1194"/>
                </a:lnTo>
                <a:lnTo>
                  <a:pt x="1478" y="1196"/>
                </a:lnTo>
                <a:lnTo>
                  <a:pt x="1479" y="1196"/>
                </a:lnTo>
                <a:lnTo>
                  <a:pt x="1479" y="1199"/>
                </a:lnTo>
                <a:lnTo>
                  <a:pt x="1481" y="1199"/>
                </a:lnTo>
                <a:lnTo>
                  <a:pt x="1482" y="1200"/>
                </a:lnTo>
                <a:lnTo>
                  <a:pt x="1487" y="1206"/>
                </a:lnTo>
                <a:lnTo>
                  <a:pt x="1486" y="1204"/>
                </a:lnTo>
                <a:lnTo>
                  <a:pt x="1489" y="1206"/>
                </a:lnTo>
                <a:lnTo>
                  <a:pt x="1490" y="1207"/>
                </a:lnTo>
                <a:lnTo>
                  <a:pt x="1490" y="1209"/>
                </a:lnTo>
                <a:lnTo>
                  <a:pt x="1490" y="1212"/>
                </a:lnTo>
                <a:lnTo>
                  <a:pt x="1495" y="1216"/>
                </a:lnTo>
                <a:lnTo>
                  <a:pt x="1510" y="1234"/>
                </a:lnTo>
                <a:lnTo>
                  <a:pt x="1506" y="1226"/>
                </a:lnTo>
                <a:lnTo>
                  <a:pt x="1511" y="1234"/>
                </a:lnTo>
                <a:lnTo>
                  <a:pt x="1513" y="1238"/>
                </a:lnTo>
                <a:lnTo>
                  <a:pt x="1517" y="1240"/>
                </a:lnTo>
                <a:lnTo>
                  <a:pt x="1517" y="1243"/>
                </a:lnTo>
                <a:lnTo>
                  <a:pt x="1519" y="1243"/>
                </a:lnTo>
                <a:lnTo>
                  <a:pt x="1527" y="1251"/>
                </a:lnTo>
                <a:lnTo>
                  <a:pt x="1538" y="1257"/>
                </a:lnTo>
                <a:lnTo>
                  <a:pt x="1546" y="1265"/>
                </a:lnTo>
                <a:lnTo>
                  <a:pt x="1572" y="1276"/>
                </a:lnTo>
                <a:lnTo>
                  <a:pt x="1608" y="1278"/>
                </a:lnTo>
                <a:lnTo>
                  <a:pt x="1644" y="1284"/>
                </a:lnTo>
                <a:lnTo>
                  <a:pt x="1681" y="1279"/>
                </a:lnTo>
                <a:lnTo>
                  <a:pt x="1688" y="1276"/>
                </a:lnTo>
                <a:lnTo>
                  <a:pt x="1716" y="1260"/>
                </a:lnTo>
                <a:lnTo>
                  <a:pt x="1726" y="1251"/>
                </a:lnTo>
                <a:lnTo>
                  <a:pt x="1737" y="1248"/>
                </a:lnTo>
                <a:lnTo>
                  <a:pt x="1788" y="1231"/>
                </a:lnTo>
                <a:lnTo>
                  <a:pt x="1796" y="1224"/>
                </a:lnTo>
                <a:lnTo>
                  <a:pt x="1805" y="1218"/>
                </a:lnTo>
                <a:lnTo>
                  <a:pt x="1811" y="1213"/>
                </a:lnTo>
                <a:lnTo>
                  <a:pt x="1916" y="1206"/>
                </a:lnTo>
                <a:lnTo>
                  <a:pt x="1924" y="1200"/>
                </a:lnTo>
                <a:lnTo>
                  <a:pt x="1943" y="1191"/>
                </a:lnTo>
                <a:lnTo>
                  <a:pt x="1948" y="1185"/>
                </a:lnTo>
                <a:lnTo>
                  <a:pt x="1952" y="1182"/>
                </a:lnTo>
                <a:lnTo>
                  <a:pt x="1956" y="1178"/>
                </a:lnTo>
                <a:lnTo>
                  <a:pt x="1960" y="1174"/>
                </a:lnTo>
                <a:lnTo>
                  <a:pt x="1972" y="1162"/>
                </a:lnTo>
                <a:lnTo>
                  <a:pt x="1976" y="1160"/>
                </a:lnTo>
                <a:lnTo>
                  <a:pt x="1988" y="1152"/>
                </a:lnTo>
                <a:lnTo>
                  <a:pt x="1999" y="1144"/>
                </a:lnTo>
                <a:lnTo>
                  <a:pt x="2016" y="1137"/>
                </a:lnTo>
                <a:lnTo>
                  <a:pt x="2011" y="1138"/>
                </a:lnTo>
                <a:lnTo>
                  <a:pt x="2019" y="1137"/>
                </a:lnTo>
                <a:lnTo>
                  <a:pt x="2045" y="1124"/>
                </a:lnTo>
                <a:lnTo>
                  <a:pt x="2050" y="1119"/>
                </a:lnTo>
                <a:lnTo>
                  <a:pt x="2053" y="1116"/>
                </a:lnTo>
                <a:lnTo>
                  <a:pt x="2056" y="1112"/>
                </a:lnTo>
                <a:lnTo>
                  <a:pt x="2061" y="1107"/>
                </a:lnTo>
                <a:lnTo>
                  <a:pt x="2068" y="1100"/>
                </a:lnTo>
                <a:lnTo>
                  <a:pt x="2092" y="1074"/>
                </a:lnTo>
                <a:lnTo>
                  <a:pt x="2101" y="1056"/>
                </a:lnTo>
                <a:lnTo>
                  <a:pt x="2108" y="1047"/>
                </a:lnTo>
                <a:lnTo>
                  <a:pt x="2112" y="1038"/>
                </a:lnTo>
                <a:lnTo>
                  <a:pt x="2112" y="1018"/>
                </a:lnTo>
                <a:lnTo>
                  <a:pt x="2114" y="1006"/>
                </a:lnTo>
                <a:lnTo>
                  <a:pt x="2109" y="1000"/>
                </a:lnTo>
                <a:lnTo>
                  <a:pt x="2106" y="993"/>
                </a:lnTo>
                <a:lnTo>
                  <a:pt x="2101" y="991"/>
                </a:lnTo>
                <a:lnTo>
                  <a:pt x="2098" y="989"/>
                </a:lnTo>
                <a:lnTo>
                  <a:pt x="2098" y="987"/>
                </a:lnTo>
                <a:lnTo>
                  <a:pt x="2093" y="986"/>
                </a:lnTo>
                <a:lnTo>
                  <a:pt x="2090" y="980"/>
                </a:lnTo>
                <a:lnTo>
                  <a:pt x="2085" y="980"/>
                </a:lnTo>
                <a:lnTo>
                  <a:pt x="2085" y="978"/>
                </a:lnTo>
                <a:lnTo>
                  <a:pt x="2082" y="974"/>
                </a:lnTo>
                <a:lnTo>
                  <a:pt x="2072" y="966"/>
                </a:lnTo>
                <a:lnTo>
                  <a:pt x="2066" y="959"/>
                </a:lnTo>
                <a:lnTo>
                  <a:pt x="2056" y="952"/>
                </a:lnTo>
                <a:lnTo>
                  <a:pt x="2061" y="953"/>
                </a:lnTo>
                <a:lnTo>
                  <a:pt x="2056" y="949"/>
                </a:lnTo>
                <a:lnTo>
                  <a:pt x="2053" y="944"/>
                </a:lnTo>
                <a:lnTo>
                  <a:pt x="2040" y="933"/>
                </a:lnTo>
                <a:lnTo>
                  <a:pt x="2036" y="925"/>
                </a:lnTo>
                <a:lnTo>
                  <a:pt x="2038" y="927"/>
                </a:lnTo>
                <a:lnTo>
                  <a:pt x="2036" y="924"/>
                </a:lnTo>
                <a:lnTo>
                  <a:pt x="2038" y="927"/>
                </a:lnTo>
                <a:lnTo>
                  <a:pt x="2035" y="921"/>
                </a:lnTo>
                <a:lnTo>
                  <a:pt x="2029" y="915"/>
                </a:lnTo>
                <a:lnTo>
                  <a:pt x="2024" y="909"/>
                </a:lnTo>
                <a:lnTo>
                  <a:pt x="2020" y="908"/>
                </a:lnTo>
                <a:lnTo>
                  <a:pt x="2016" y="900"/>
                </a:lnTo>
                <a:lnTo>
                  <a:pt x="2007" y="892"/>
                </a:lnTo>
                <a:lnTo>
                  <a:pt x="2008" y="897"/>
                </a:lnTo>
                <a:lnTo>
                  <a:pt x="2005" y="892"/>
                </a:lnTo>
                <a:lnTo>
                  <a:pt x="2000" y="848"/>
                </a:lnTo>
                <a:lnTo>
                  <a:pt x="2011" y="837"/>
                </a:lnTo>
                <a:lnTo>
                  <a:pt x="2013" y="834"/>
                </a:lnTo>
                <a:lnTo>
                  <a:pt x="2015" y="834"/>
                </a:lnTo>
                <a:lnTo>
                  <a:pt x="2019" y="830"/>
                </a:lnTo>
                <a:lnTo>
                  <a:pt x="2031" y="825"/>
                </a:lnTo>
                <a:lnTo>
                  <a:pt x="2045" y="827"/>
                </a:lnTo>
                <a:lnTo>
                  <a:pt x="2062" y="821"/>
                </a:lnTo>
                <a:lnTo>
                  <a:pt x="2077" y="815"/>
                </a:lnTo>
                <a:lnTo>
                  <a:pt x="2080" y="812"/>
                </a:lnTo>
                <a:lnTo>
                  <a:pt x="2085" y="802"/>
                </a:lnTo>
                <a:lnTo>
                  <a:pt x="2092" y="783"/>
                </a:lnTo>
                <a:lnTo>
                  <a:pt x="2092" y="759"/>
                </a:lnTo>
                <a:lnTo>
                  <a:pt x="2094" y="758"/>
                </a:lnTo>
                <a:lnTo>
                  <a:pt x="2092" y="712"/>
                </a:lnTo>
                <a:lnTo>
                  <a:pt x="2092" y="709"/>
                </a:lnTo>
                <a:lnTo>
                  <a:pt x="2088" y="698"/>
                </a:lnTo>
                <a:lnTo>
                  <a:pt x="2082" y="692"/>
                </a:lnTo>
                <a:lnTo>
                  <a:pt x="2078" y="671"/>
                </a:lnTo>
                <a:lnTo>
                  <a:pt x="2077" y="660"/>
                </a:lnTo>
                <a:lnTo>
                  <a:pt x="2078" y="648"/>
                </a:lnTo>
                <a:lnTo>
                  <a:pt x="2104" y="623"/>
                </a:lnTo>
                <a:lnTo>
                  <a:pt x="2109" y="618"/>
                </a:lnTo>
                <a:lnTo>
                  <a:pt x="2114" y="613"/>
                </a:lnTo>
                <a:lnTo>
                  <a:pt x="2114" y="610"/>
                </a:lnTo>
                <a:lnTo>
                  <a:pt x="2127" y="596"/>
                </a:lnTo>
                <a:lnTo>
                  <a:pt x="2130" y="590"/>
                </a:lnTo>
                <a:lnTo>
                  <a:pt x="2147" y="566"/>
                </a:lnTo>
                <a:lnTo>
                  <a:pt x="2147" y="560"/>
                </a:lnTo>
                <a:lnTo>
                  <a:pt x="2149" y="536"/>
                </a:lnTo>
                <a:lnTo>
                  <a:pt x="2151" y="530"/>
                </a:lnTo>
                <a:lnTo>
                  <a:pt x="2158" y="516"/>
                </a:lnTo>
                <a:lnTo>
                  <a:pt x="2182" y="486"/>
                </a:lnTo>
                <a:lnTo>
                  <a:pt x="2186" y="486"/>
                </a:lnTo>
                <a:lnTo>
                  <a:pt x="2207" y="473"/>
                </a:lnTo>
                <a:lnTo>
                  <a:pt x="2214" y="466"/>
                </a:lnTo>
                <a:lnTo>
                  <a:pt x="2246" y="454"/>
                </a:lnTo>
                <a:lnTo>
                  <a:pt x="2277" y="436"/>
                </a:lnTo>
                <a:lnTo>
                  <a:pt x="2303" y="432"/>
                </a:lnTo>
                <a:lnTo>
                  <a:pt x="2324" y="425"/>
                </a:lnTo>
                <a:lnTo>
                  <a:pt x="2345" y="419"/>
                </a:lnTo>
                <a:lnTo>
                  <a:pt x="2358" y="413"/>
                </a:lnTo>
                <a:lnTo>
                  <a:pt x="2398" y="410"/>
                </a:lnTo>
                <a:lnTo>
                  <a:pt x="2438" y="404"/>
                </a:lnTo>
                <a:lnTo>
                  <a:pt x="2438" y="402"/>
                </a:lnTo>
                <a:lnTo>
                  <a:pt x="2474" y="402"/>
                </a:lnTo>
                <a:lnTo>
                  <a:pt x="2520" y="410"/>
                </a:lnTo>
                <a:lnTo>
                  <a:pt x="2564" y="423"/>
                </a:lnTo>
                <a:lnTo>
                  <a:pt x="2653" y="445"/>
                </a:lnTo>
                <a:lnTo>
                  <a:pt x="2665" y="438"/>
                </a:lnTo>
                <a:lnTo>
                  <a:pt x="2676" y="432"/>
                </a:lnTo>
                <a:lnTo>
                  <a:pt x="2685" y="429"/>
                </a:lnTo>
                <a:lnTo>
                  <a:pt x="2688" y="425"/>
                </a:lnTo>
                <a:lnTo>
                  <a:pt x="2689" y="425"/>
                </a:lnTo>
                <a:lnTo>
                  <a:pt x="2688" y="423"/>
                </a:lnTo>
                <a:lnTo>
                  <a:pt x="2692" y="422"/>
                </a:lnTo>
                <a:lnTo>
                  <a:pt x="2692" y="420"/>
                </a:lnTo>
                <a:lnTo>
                  <a:pt x="2704" y="410"/>
                </a:lnTo>
                <a:lnTo>
                  <a:pt x="2705" y="404"/>
                </a:lnTo>
                <a:lnTo>
                  <a:pt x="2706" y="404"/>
                </a:lnTo>
                <a:lnTo>
                  <a:pt x="2713" y="394"/>
                </a:lnTo>
                <a:lnTo>
                  <a:pt x="2714" y="392"/>
                </a:lnTo>
                <a:lnTo>
                  <a:pt x="2716" y="392"/>
                </a:lnTo>
                <a:lnTo>
                  <a:pt x="2724" y="372"/>
                </a:lnTo>
                <a:lnTo>
                  <a:pt x="2732" y="363"/>
                </a:lnTo>
                <a:lnTo>
                  <a:pt x="2733" y="353"/>
                </a:lnTo>
                <a:lnTo>
                  <a:pt x="2736" y="350"/>
                </a:lnTo>
                <a:lnTo>
                  <a:pt x="2738" y="342"/>
                </a:lnTo>
                <a:lnTo>
                  <a:pt x="2748" y="331"/>
                </a:lnTo>
                <a:lnTo>
                  <a:pt x="2754" y="323"/>
                </a:lnTo>
                <a:lnTo>
                  <a:pt x="2769" y="289"/>
                </a:lnTo>
                <a:lnTo>
                  <a:pt x="2775" y="216"/>
                </a:lnTo>
                <a:lnTo>
                  <a:pt x="2778" y="216"/>
                </a:lnTo>
                <a:lnTo>
                  <a:pt x="2786" y="198"/>
                </a:lnTo>
                <a:lnTo>
                  <a:pt x="2805" y="185"/>
                </a:lnTo>
                <a:lnTo>
                  <a:pt x="2829" y="187"/>
                </a:lnTo>
                <a:lnTo>
                  <a:pt x="2847" y="182"/>
                </a:lnTo>
                <a:lnTo>
                  <a:pt x="2860" y="173"/>
                </a:lnTo>
                <a:lnTo>
                  <a:pt x="2866" y="172"/>
                </a:lnTo>
                <a:lnTo>
                  <a:pt x="2871" y="165"/>
                </a:lnTo>
                <a:lnTo>
                  <a:pt x="2874" y="154"/>
                </a:lnTo>
                <a:lnTo>
                  <a:pt x="2875" y="147"/>
                </a:lnTo>
                <a:lnTo>
                  <a:pt x="2880" y="116"/>
                </a:lnTo>
                <a:lnTo>
                  <a:pt x="2882" y="116"/>
                </a:lnTo>
                <a:lnTo>
                  <a:pt x="2882" y="107"/>
                </a:lnTo>
                <a:lnTo>
                  <a:pt x="2883" y="107"/>
                </a:lnTo>
                <a:lnTo>
                  <a:pt x="2880" y="97"/>
                </a:lnTo>
                <a:lnTo>
                  <a:pt x="2879" y="94"/>
                </a:lnTo>
                <a:lnTo>
                  <a:pt x="2874" y="76"/>
                </a:lnTo>
                <a:lnTo>
                  <a:pt x="2872" y="71"/>
                </a:lnTo>
                <a:lnTo>
                  <a:pt x="2871" y="69"/>
                </a:lnTo>
                <a:lnTo>
                  <a:pt x="2871" y="66"/>
                </a:lnTo>
                <a:lnTo>
                  <a:pt x="2868" y="60"/>
                </a:lnTo>
                <a:lnTo>
                  <a:pt x="2868" y="59"/>
                </a:lnTo>
                <a:lnTo>
                  <a:pt x="2856" y="34"/>
                </a:lnTo>
                <a:lnTo>
                  <a:pt x="2858" y="16"/>
                </a:lnTo>
                <a:lnTo>
                  <a:pt x="2868" y="4"/>
                </a:lnTo>
                <a:lnTo>
                  <a:pt x="2871" y="0"/>
                </a:lnTo>
                <a:lnTo>
                  <a:pt x="2899" y="0"/>
                </a:lnTo>
                <a:lnTo>
                  <a:pt x="2899" y="4"/>
                </a:lnTo>
                <a:lnTo>
                  <a:pt x="2907" y="15"/>
                </a:lnTo>
                <a:lnTo>
                  <a:pt x="2908" y="18"/>
                </a:lnTo>
                <a:lnTo>
                  <a:pt x="2915" y="27"/>
                </a:lnTo>
                <a:lnTo>
                  <a:pt x="2920" y="32"/>
                </a:lnTo>
                <a:lnTo>
                  <a:pt x="2936" y="44"/>
                </a:lnTo>
                <a:lnTo>
                  <a:pt x="2945" y="57"/>
                </a:lnTo>
                <a:lnTo>
                  <a:pt x="2960" y="66"/>
                </a:lnTo>
                <a:lnTo>
                  <a:pt x="2979" y="68"/>
                </a:lnTo>
                <a:lnTo>
                  <a:pt x="2979" y="69"/>
                </a:lnTo>
                <a:lnTo>
                  <a:pt x="2980" y="69"/>
                </a:lnTo>
                <a:lnTo>
                  <a:pt x="2987" y="76"/>
                </a:lnTo>
                <a:lnTo>
                  <a:pt x="3016" y="78"/>
                </a:lnTo>
                <a:lnTo>
                  <a:pt x="3042" y="72"/>
                </a:lnTo>
                <a:lnTo>
                  <a:pt x="3056" y="69"/>
                </a:lnTo>
                <a:lnTo>
                  <a:pt x="3068" y="69"/>
                </a:lnTo>
                <a:lnTo>
                  <a:pt x="3068" y="71"/>
                </a:lnTo>
                <a:lnTo>
                  <a:pt x="3070" y="71"/>
                </a:lnTo>
                <a:lnTo>
                  <a:pt x="3070" y="72"/>
                </a:lnTo>
                <a:lnTo>
                  <a:pt x="3074" y="72"/>
                </a:lnTo>
                <a:lnTo>
                  <a:pt x="3074" y="75"/>
                </a:lnTo>
                <a:lnTo>
                  <a:pt x="3078" y="76"/>
                </a:lnTo>
                <a:lnTo>
                  <a:pt x="3078" y="79"/>
                </a:lnTo>
                <a:lnTo>
                  <a:pt x="3079" y="85"/>
                </a:lnTo>
                <a:lnTo>
                  <a:pt x="3081" y="85"/>
                </a:lnTo>
                <a:lnTo>
                  <a:pt x="3079" y="96"/>
                </a:lnTo>
                <a:lnTo>
                  <a:pt x="3070" y="116"/>
                </a:lnTo>
                <a:lnTo>
                  <a:pt x="3065" y="125"/>
                </a:lnTo>
                <a:lnTo>
                  <a:pt x="3058" y="151"/>
                </a:lnTo>
                <a:lnTo>
                  <a:pt x="3058" y="169"/>
                </a:lnTo>
                <a:lnTo>
                  <a:pt x="3065" y="176"/>
                </a:lnTo>
                <a:lnTo>
                  <a:pt x="3064" y="175"/>
                </a:lnTo>
                <a:lnTo>
                  <a:pt x="3065" y="178"/>
                </a:lnTo>
                <a:lnTo>
                  <a:pt x="3075" y="187"/>
                </a:lnTo>
                <a:lnTo>
                  <a:pt x="3078" y="192"/>
                </a:lnTo>
                <a:lnTo>
                  <a:pt x="3090" y="194"/>
                </a:lnTo>
                <a:lnTo>
                  <a:pt x="3091" y="198"/>
                </a:lnTo>
                <a:lnTo>
                  <a:pt x="3110" y="203"/>
                </a:lnTo>
                <a:lnTo>
                  <a:pt x="3126" y="216"/>
                </a:lnTo>
                <a:lnTo>
                  <a:pt x="3130" y="219"/>
                </a:lnTo>
                <a:lnTo>
                  <a:pt x="3137" y="226"/>
                </a:lnTo>
                <a:lnTo>
                  <a:pt x="3146" y="235"/>
                </a:lnTo>
                <a:lnTo>
                  <a:pt x="3150" y="237"/>
                </a:lnTo>
                <a:lnTo>
                  <a:pt x="3150" y="239"/>
                </a:lnTo>
                <a:lnTo>
                  <a:pt x="3151" y="242"/>
                </a:lnTo>
                <a:lnTo>
                  <a:pt x="3171" y="282"/>
                </a:lnTo>
                <a:lnTo>
                  <a:pt x="3168" y="715"/>
                </a:lnTo>
                <a:lnTo>
                  <a:pt x="3170" y="1118"/>
                </a:lnTo>
                <a:lnTo>
                  <a:pt x="3170" y="1118"/>
                </a:lnTo>
                <a:close/>
              </a:path>
            </a:pathLst>
          </a:cu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390" name="Freeform 342"/>
          <p:cNvSpPr>
            <a:spLocks/>
          </p:cNvSpPr>
          <p:nvPr/>
        </p:nvSpPr>
        <p:spPr bwMode="auto">
          <a:xfrm>
            <a:off x="3001963" y="1533525"/>
            <a:ext cx="1473200" cy="1582738"/>
          </a:xfrm>
          <a:custGeom>
            <a:avLst/>
            <a:gdLst>
              <a:gd name="T0" fmla="*/ 2289 w 3171"/>
              <a:gd name="T1" fmla="*/ 1503 h 3283"/>
              <a:gd name="T2" fmla="*/ 1588 w 3171"/>
              <a:gd name="T3" fmla="*/ 1620 h 3283"/>
              <a:gd name="T4" fmla="*/ 978 w 3171"/>
              <a:gd name="T5" fmla="*/ 2031 h 3283"/>
              <a:gd name="T6" fmla="*/ 521 w 3171"/>
              <a:gd name="T7" fmla="*/ 3045 h 3283"/>
              <a:gd name="T8" fmla="*/ 45 w 3171"/>
              <a:gd name="T9" fmla="*/ 3180 h 3283"/>
              <a:gd name="T10" fmla="*/ 130 w 3171"/>
              <a:gd name="T11" fmla="*/ 3058 h 3283"/>
              <a:gd name="T12" fmla="*/ 198 w 3171"/>
              <a:gd name="T13" fmla="*/ 3027 h 3283"/>
              <a:gd name="T14" fmla="*/ 300 w 3171"/>
              <a:gd name="T15" fmla="*/ 2998 h 3283"/>
              <a:gd name="T16" fmla="*/ 315 w 3171"/>
              <a:gd name="T17" fmla="*/ 2951 h 3283"/>
              <a:gd name="T18" fmla="*/ 269 w 3171"/>
              <a:gd name="T19" fmla="*/ 2921 h 3283"/>
              <a:gd name="T20" fmla="*/ 282 w 3171"/>
              <a:gd name="T21" fmla="*/ 2820 h 3283"/>
              <a:gd name="T22" fmla="*/ 287 w 3171"/>
              <a:gd name="T23" fmla="*/ 2780 h 3283"/>
              <a:gd name="T24" fmla="*/ 327 w 3171"/>
              <a:gd name="T25" fmla="*/ 2566 h 3283"/>
              <a:gd name="T26" fmla="*/ 373 w 3171"/>
              <a:gd name="T27" fmla="*/ 2492 h 3283"/>
              <a:gd name="T28" fmla="*/ 442 w 3171"/>
              <a:gd name="T29" fmla="*/ 2429 h 3283"/>
              <a:gd name="T30" fmla="*/ 473 w 3171"/>
              <a:gd name="T31" fmla="*/ 2354 h 3283"/>
              <a:gd name="T32" fmla="*/ 449 w 3171"/>
              <a:gd name="T33" fmla="*/ 2354 h 3283"/>
              <a:gd name="T34" fmla="*/ 417 w 3171"/>
              <a:gd name="T35" fmla="*/ 2335 h 3283"/>
              <a:gd name="T36" fmla="*/ 442 w 3171"/>
              <a:gd name="T37" fmla="*/ 2257 h 3283"/>
              <a:gd name="T38" fmla="*/ 442 w 3171"/>
              <a:gd name="T39" fmla="*/ 2108 h 3283"/>
              <a:gd name="T40" fmla="*/ 388 w 3171"/>
              <a:gd name="T41" fmla="*/ 2046 h 3283"/>
              <a:gd name="T42" fmla="*/ 403 w 3171"/>
              <a:gd name="T43" fmla="*/ 1953 h 3283"/>
              <a:gd name="T44" fmla="*/ 484 w 3171"/>
              <a:gd name="T45" fmla="*/ 1851 h 3283"/>
              <a:gd name="T46" fmla="*/ 514 w 3171"/>
              <a:gd name="T47" fmla="*/ 1802 h 3283"/>
              <a:gd name="T48" fmla="*/ 555 w 3171"/>
              <a:gd name="T49" fmla="*/ 1770 h 3283"/>
              <a:gd name="T50" fmla="*/ 590 w 3171"/>
              <a:gd name="T51" fmla="*/ 1736 h 3283"/>
              <a:gd name="T52" fmla="*/ 640 w 3171"/>
              <a:gd name="T53" fmla="*/ 1680 h 3283"/>
              <a:gd name="T54" fmla="*/ 668 w 3171"/>
              <a:gd name="T55" fmla="*/ 1566 h 3283"/>
              <a:gd name="T56" fmla="*/ 829 w 3171"/>
              <a:gd name="T57" fmla="*/ 1463 h 3283"/>
              <a:gd name="T58" fmla="*/ 887 w 3171"/>
              <a:gd name="T59" fmla="*/ 1410 h 3283"/>
              <a:gd name="T60" fmla="*/ 1001 w 3171"/>
              <a:gd name="T61" fmla="*/ 1379 h 3283"/>
              <a:gd name="T62" fmla="*/ 1311 w 3171"/>
              <a:gd name="T63" fmla="*/ 1347 h 3283"/>
              <a:gd name="T64" fmla="*/ 1406 w 3171"/>
              <a:gd name="T65" fmla="*/ 1269 h 3283"/>
              <a:gd name="T66" fmla="*/ 1445 w 3171"/>
              <a:gd name="T67" fmla="*/ 1212 h 3283"/>
              <a:gd name="T68" fmla="*/ 1474 w 3171"/>
              <a:gd name="T69" fmla="*/ 1191 h 3283"/>
              <a:gd name="T70" fmla="*/ 1489 w 3171"/>
              <a:gd name="T71" fmla="*/ 1206 h 3283"/>
              <a:gd name="T72" fmla="*/ 1517 w 3171"/>
              <a:gd name="T73" fmla="*/ 1240 h 3283"/>
              <a:gd name="T74" fmla="*/ 1681 w 3171"/>
              <a:gd name="T75" fmla="*/ 1279 h 3283"/>
              <a:gd name="T76" fmla="*/ 1916 w 3171"/>
              <a:gd name="T77" fmla="*/ 1206 h 3283"/>
              <a:gd name="T78" fmla="*/ 1988 w 3171"/>
              <a:gd name="T79" fmla="*/ 1152 h 3283"/>
              <a:gd name="T80" fmla="*/ 2061 w 3171"/>
              <a:gd name="T81" fmla="*/ 1107 h 3283"/>
              <a:gd name="T82" fmla="*/ 2106 w 3171"/>
              <a:gd name="T83" fmla="*/ 993 h 3283"/>
              <a:gd name="T84" fmla="*/ 2072 w 3171"/>
              <a:gd name="T85" fmla="*/ 966 h 3283"/>
              <a:gd name="T86" fmla="*/ 2036 w 3171"/>
              <a:gd name="T87" fmla="*/ 924 h 3283"/>
              <a:gd name="T88" fmla="*/ 2005 w 3171"/>
              <a:gd name="T89" fmla="*/ 892 h 3283"/>
              <a:gd name="T90" fmla="*/ 2077 w 3171"/>
              <a:gd name="T91" fmla="*/ 815 h 3283"/>
              <a:gd name="T92" fmla="*/ 2082 w 3171"/>
              <a:gd name="T93" fmla="*/ 692 h 3283"/>
              <a:gd name="T94" fmla="*/ 2130 w 3171"/>
              <a:gd name="T95" fmla="*/ 590 h 3283"/>
              <a:gd name="T96" fmla="*/ 2214 w 3171"/>
              <a:gd name="T97" fmla="*/ 466 h 3283"/>
              <a:gd name="T98" fmla="*/ 2438 w 3171"/>
              <a:gd name="T99" fmla="*/ 402 h 3283"/>
              <a:gd name="T100" fmla="*/ 2689 w 3171"/>
              <a:gd name="T101" fmla="*/ 425 h 3283"/>
              <a:gd name="T102" fmla="*/ 2716 w 3171"/>
              <a:gd name="T103" fmla="*/ 392 h 3283"/>
              <a:gd name="T104" fmla="*/ 2775 w 3171"/>
              <a:gd name="T105" fmla="*/ 216 h 3283"/>
              <a:gd name="T106" fmla="*/ 2874 w 3171"/>
              <a:gd name="T107" fmla="*/ 154 h 3283"/>
              <a:gd name="T108" fmla="*/ 2872 w 3171"/>
              <a:gd name="T109" fmla="*/ 71 h 3283"/>
              <a:gd name="T110" fmla="*/ 2899 w 3171"/>
              <a:gd name="T111" fmla="*/ 0 h 3283"/>
              <a:gd name="T112" fmla="*/ 2979 w 3171"/>
              <a:gd name="T113" fmla="*/ 68 h 3283"/>
              <a:gd name="T114" fmla="*/ 3070 w 3171"/>
              <a:gd name="T115" fmla="*/ 71 h 3283"/>
              <a:gd name="T116" fmla="*/ 3070 w 3171"/>
              <a:gd name="T117" fmla="*/ 116 h 3283"/>
              <a:gd name="T118" fmla="*/ 3090 w 3171"/>
              <a:gd name="T119" fmla="*/ 194 h 3283"/>
              <a:gd name="T120" fmla="*/ 3151 w 3171"/>
              <a:gd name="T121" fmla="*/ 242 h 32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171" h="3283">
                <a:moveTo>
                  <a:pt x="3170" y="1118"/>
                </a:moveTo>
                <a:lnTo>
                  <a:pt x="2349" y="1102"/>
                </a:lnTo>
                <a:lnTo>
                  <a:pt x="2199" y="1088"/>
                </a:lnTo>
                <a:lnTo>
                  <a:pt x="2335" y="1341"/>
                </a:lnTo>
                <a:lnTo>
                  <a:pt x="2450" y="1535"/>
                </a:lnTo>
                <a:lnTo>
                  <a:pt x="2436" y="1566"/>
                </a:lnTo>
                <a:lnTo>
                  <a:pt x="2373" y="1529"/>
                </a:lnTo>
                <a:lnTo>
                  <a:pt x="2333" y="1511"/>
                </a:lnTo>
                <a:lnTo>
                  <a:pt x="2289" y="1503"/>
                </a:lnTo>
                <a:lnTo>
                  <a:pt x="2235" y="1513"/>
                </a:lnTo>
                <a:lnTo>
                  <a:pt x="2166" y="1555"/>
                </a:lnTo>
                <a:lnTo>
                  <a:pt x="2104" y="1617"/>
                </a:lnTo>
                <a:lnTo>
                  <a:pt x="2056" y="1666"/>
                </a:lnTo>
                <a:lnTo>
                  <a:pt x="2004" y="1699"/>
                </a:lnTo>
                <a:lnTo>
                  <a:pt x="1935" y="1699"/>
                </a:lnTo>
                <a:lnTo>
                  <a:pt x="1774" y="1632"/>
                </a:lnTo>
                <a:lnTo>
                  <a:pt x="1718" y="1622"/>
                </a:lnTo>
                <a:lnTo>
                  <a:pt x="1588" y="1620"/>
                </a:lnTo>
                <a:lnTo>
                  <a:pt x="1432" y="1674"/>
                </a:lnTo>
                <a:lnTo>
                  <a:pt x="1307" y="1716"/>
                </a:lnTo>
                <a:lnTo>
                  <a:pt x="1227" y="1780"/>
                </a:lnTo>
                <a:lnTo>
                  <a:pt x="1148" y="1877"/>
                </a:lnTo>
                <a:lnTo>
                  <a:pt x="1108" y="1908"/>
                </a:lnTo>
                <a:lnTo>
                  <a:pt x="1097" y="1953"/>
                </a:lnTo>
                <a:lnTo>
                  <a:pt x="1060" y="1989"/>
                </a:lnTo>
                <a:lnTo>
                  <a:pt x="1016" y="2008"/>
                </a:lnTo>
                <a:lnTo>
                  <a:pt x="978" y="2031"/>
                </a:lnTo>
                <a:lnTo>
                  <a:pt x="813" y="2290"/>
                </a:lnTo>
                <a:lnTo>
                  <a:pt x="752" y="2371"/>
                </a:lnTo>
                <a:lnTo>
                  <a:pt x="713" y="2468"/>
                </a:lnTo>
                <a:lnTo>
                  <a:pt x="668" y="2633"/>
                </a:lnTo>
                <a:lnTo>
                  <a:pt x="658" y="2661"/>
                </a:lnTo>
                <a:lnTo>
                  <a:pt x="582" y="2767"/>
                </a:lnTo>
                <a:lnTo>
                  <a:pt x="563" y="2829"/>
                </a:lnTo>
                <a:lnTo>
                  <a:pt x="554" y="2932"/>
                </a:lnTo>
                <a:lnTo>
                  <a:pt x="521" y="3045"/>
                </a:lnTo>
                <a:lnTo>
                  <a:pt x="379" y="3283"/>
                </a:lnTo>
                <a:lnTo>
                  <a:pt x="0" y="3280"/>
                </a:lnTo>
                <a:lnTo>
                  <a:pt x="6" y="3256"/>
                </a:lnTo>
                <a:lnTo>
                  <a:pt x="12" y="3239"/>
                </a:lnTo>
                <a:lnTo>
                  <a:pt x="23" y="3221"/>
                </a:lnTo>
                <a:lnTo>
                  <a:pt x="32" y="3203"/>
                </a:lnTo>
                <a:lnTo>
                  <a:pt x="38" y="3196"/>
                </a:lnTo>
                <a:lnTo>
                  <a:pt x="43" y="3183"/>
                </a:lnTo>
                <a:lnTo>
                  <a:pt x="45" y="3180"/>
                </a:lnTo>
                <a:lnTo>
                  <a:pt x="45" y="3177"/>
                </a:lnTo>
                <a:lnTo>
                  <a:pt x="51" y="3170"/>
                </a:lnTo>
                <a:lnTo>
                  <a:pt x="64" y="3145"/>
                </a:lnTo>
                <a:lnTo>
                  <a:pt x="72" y="3115"/>
                </a:lnTo>
                <a:lnTo>
                  <a:pt x="83" y="3098"/>
                </a:lnTo>
                <a:lnTo>
                  <a:pt x="99" y="3080"/>
                </a:lnTo>
                <a:lnTo>
                  <a:pt x="107" y="3076"/>
                </a:lnTo>
                <a:lnTo>
                  <a:pt x="125" y="3059"/>
                </a:lnTo>
                <a:lnTo>
                  <a:pt x="130" y="3058"/>
                </a:lnTo>
                <a:lnTo>
                  <a:pt x="132" y="3056"/>
                </a:lnTo>
                <a:lnTo>
                  <a:pt x="134" y="3055"/>
                </a:lnTo>
                <a:lnTo>
                  <a:pt x="134" y="3054"/>
                </a:lnTo>
                <a:lnTo>
                  <a:pt x="162" y="3045"/>
                </a:lnTo>
                <a:lnTo>
                  <a:pt x="162" y="3042"/>
                </a:lnTo>
                <a:lnTo>
                  <a:pt x="165" y="3040"/>
                </a:lnTo>
                <a:lnTo>
                  <a:pt x="174" y="3036"/>
                </a:lnTo>
                <a:lnTo>
                  <a:pt x="178" y="3036"/>
                </a:lnTo>
                <a:lnTo>
                  <a:pt x="198" y="3027"/>
                </a:lnTo>
                <a:lnTo>
                  <a:pt x="206" y="3021"/>
                </a:lnTo>
                <a:lnTo>
                  <a:pt x="206" y="3020"/>
                </a:lnTo>
                <a:lnTo>
                  <a:pt x="210" y="3018"/>
                </a:lnTo>
                <a:lnTo>
                  <a:pt x="229" y="3014"/>
                </a:lnTo>
                <a:lnTo>
                  <a:pt x="251" y="3015"/>
                </a:lnTo>
                <a:lnTo>
                  <a:pt x="274" y="3012"/>
                </a:lnTo>
                <a:lnTo>
                  <a:pt x="287" y="3007"/>
                </a:lnTo>
                <a:lnTo>
                  <a:pt x="300" y="3001"/>
                </a:lnTo>
                <a:lnTo>
                  <a:pt x="300" y="2998"/>
                </a:lnTo>
                <a:lnTo>
                  <a:pt x="302" y="2996"/>
                </a:lnTo>
                <a:lnTo>
                  <a:pt x="303" y="2996"/>
                </a:lnTo>
                <a:lnTo>
                  <a:pt x="310" y="2992"/>
                </a:lnTo>
                <a:lnTo>
                  <a:pt x="310" y="2987"/>
                </a:lnTo>
                <a:lnTo>
                  <a:pt x="315" y="2983"/>
                </a:lnTo>
                <a:lnTo>
                  <a:pt x="319" y="2977"/>
                </a:lnTo>
                <a:lnTo>
                  <a:pt x="323" y="2971"/>
                </a:lnTo>
                <a:lnTo>
                  <a:pt x="319" y="2954"/>
                </a:lnTo>
                <a:lnTo>
                  <a:pt x="315" y="2951"/>
                </a:lnTo>
                <a:lnTo>
                  <a:pt x="310" y="2948"/>
                </a:lnTo>
                <a:lnTo>
                  <a:pt x="303" y="2943"/>
                </a:lnTo>
                <a:lnTo>
                  <a:pt x="283" y="2935"/>
                </a:lnTo>
                <a:lnTo>
                  <a:pt x="278" y="2933"/>
                </a:lnTo>
                <a:lnTo>
                  <a:pt x="271" y="2926"/>
                </a:lnTo>
                <a:lnTo>
                  <a:pt x="275" y="2927"/>
                </a:lnTo>
                <a:lnTo>
                  <a:pt x="271" y="2924"/>
                </a:lnTo>
                <a:lnTo>
                  <a:pt x="267" y="2918"/>
                </a:lnTo>
                <a:lnTo>
                  <a:pt x="269" y="2921"/>
                </a:lnTo>
                <a:lnTo>
                  <a:pt x="266" y="2918"/>
                </a:lnTo>
                <a:lnTo>
                  <a:pt x="262" y="2915"/>
                </a:lnTo>
                <a:lnTo>
                  <a:pt x="258" y="2910"/>
                </a:lnTo>
                <a:lnTo>
                  <a:pt x="246" y="2888"/>
                </a:lnTo>
                <a:lnTo>
                  <a:pt x="254" y="2871"/>
                </a:lnTo>
                <a:lnTo>
                  <a:pt x="262" y="2855"/>
                </a:lnTo>
                <a:lnTo>
                  <a:pt x="271" y="2844"/>
                </a:lnTo>
                <a:lnTo>
                  <a:pt x="271" y="2839"/>
                </a:lnTo>
                <a:lnTo>
                  <a:pt x="282" y="2820"/>
                </a:lnTo>
                <a:lnTo>
                  <a:pt x="282" y="2816"/>
                </a:lnTo>
                <a:lnTo>
                  <a:pt x="283" y="2816"/>
                </a:lnTo>
                <a:lnTo>
                  <a:pt x="283" y="2811"/>
                </a:lnTo>
                <a:lnTo>
                  <a:pt x="284" y="2807"/>
                </a:lnTo>
                <a:lnTo>
                  <a:pt x="284" y="2804"/>
                </a:lnTo>
                <a:lnTo>
                  <a:pt x="286" y="2804"/>
                </a:lnTo>
                <a:lnTo>
                  <a:pt x="286" y="2801"/>
                </a:lnTo>
                <a:lnTo>
                  <a:pt x="287" y="2801"/>
                </a:lnTo>
                <a:lnTo>
                  <a:pt x="287" y="2780"/>
                </a:lnTo>
                <a:lnTo>
                  <a:pt x="283" y="2748"/>
                </a:lnTo>
                <a:lnTo>
                  <a:pt x="287" y="2716"/>
                </a:lnTo>
                <a:lnTo>
                  <a:pt x="307" y="2689"/>
                </a:lnTo>
                <a:lnTo>
                  <a:pt x="308" y="2689"/>
                </a:lnTo>
                <a:lnTo>
                  <a:pt x="315" y="2667"/>
                </a:lnTo>
                <a:lnTo>
                  <a:pt x="316" y="2642"/>
                </a:lnTo>
                <a:lnTo>
                  <a:pt x="319" y="2581"/>
                </a:lnTo>
                <a:lnTo>
                  <a:pt x="324" y="2572"/>
                </a:lnTo>
                <a:lnTo>
                  <a:pt x="327" y="2566"/>
                </a:lnTo>
                <a:lnTo>
                  <a:pt x="335" y="2554"/>
                </a:lnTo>
                <a:lnTo>
                  <a:pt x="339" y="2554"/>
                </a:lnTo>
                <a:lnTo>
                  <a:pt x="343" y="2548"/>
                </a:lnTo>
                <a:lnTo>
                  <a:pt x="359" y="2528"/>
                </a:lnTo>
                <a:lnTo>
                  <a:pt x="363" y="2522"/>
                </a:lnTo>
                <a:lnTo>
                  <a:pt x="364" y="2520"/>
                </a:lnTo>
                <a:lnTo>
                  <a:pt x="364" y="2519"/>
                </a:lnTo>
                <a:lnTo>
                  <a:pt x="373" y="2498"/>
                </a:lnTo>
                <a:lnTo>
                  <a:pt x="373" y="2492"/>
                </a:lnTo>
                <a:lnTo>
                  <a:pt x="377" y="2487"/>
                </a:lnTo>
                <a:lnTo>
                  <a:pt x="387" y="2475"/>
                </a:lnTo>
                <a:lnTo>
                  <a:pt x="393" y="2466"/>
                </a:lnTo>
                <a:lnTo>
                  <a:pt x="399" y="2460"/>
                </a:lnTo>
                <a:lnTo>
                  <a:pt x="409" y="2457"/>
                </a:lnTo>
                <a:lnTo>
                  <a:pt x="411" y="2457"/>
                </a:lnTo>
                <a:lnTo>
                  <a:pt x="423" y="2451"/>
                </a:lnTo>
                <a:lnTo>
                  <a:pt x="442" y="2432"/>
                </a:lnTo>
                <a:lnTo>
                  <a:pt x="442" y="2429"/>
                </a:lnTo>
                <a:lnTo>
                  <a:pt x="445" y="2428"/>
                </a:lnTo>
                <a:lnTo>
                  <a:pt x="446" y="2425"/>
                </a:lnTo>
                <a:lnTo>
                  <a:pt x="446" y="2421"/>
                </a:lnTo>
                <a:lnTo>
                  <a:pt x="457" y="2412"/>
                </a:lnTo>
                <a:lnTo>
                  <a:pt x="458" y="2407"/>
                </a:lnTo>
                <a:lnTo>
                  <a:pt x="468" y="2394"/>
                </a:lnTo>
                <a:lnTo>
                  <a:pt x="470" y="2394"/>
                </a:lnTo>
                <a:lnTo>
                  <a:pt x="473" y="2362"/>
                </a:lnTo>
                <a:lnTo>
                  <a:pt x="473" y="2354"/>
                </a:lnTo>
                <a:lnTo>
                  <a:pt x="470" y="2354"/>
                </a:lnTo>
                <a:lnTo>
                  <a:pt x="469" y="2353"/>
                </a:lnTo>
                <a:lnTo>
                  <a:pt x="468" y="2353"/>
                </a:lnTo>
                <a:lnTo>
                  <a:pt x="468" y="2351"/>
                </a:lnTo>
                <a:lnTo>
                  <a:pt x="468" y="2350"/>
                </a:lnTo>
                <a:lnTo>
                  <a:pt x="466" y="2350"/>
                </a:lnTo>
                <a:lnTo>
                  <a:pt x="454" y="2350"/>
                </a:lnTo>
                <a:lnTo>
                  <a:pt x="452" y="2350"/>
                </a:lnTo>
                <a:lnTo>
                  <a:pt x="449" y="2354"/>
                </a:lnTo>
                <a:lnTo>
                  <a:pt x="421" y="2353"/>
                </a:lnTo>
                <a:lnTo>
                  <a:pt x="421" y="2351"/>
                </a:lnTo>
                <a:lnTo>
                  <a:pt x="421" y="2350"/>
                </a:lnTo>
                <a:lnTo>
                  <a:pt x="417" y="2346"/>
                </a:lnTo>
                <a:lnTo>
                  <a:pt x="417" y="2344"/>
                </a:lnTo>
                <a:lnTo>
                  <a:pt x="417" y="2343"/>
                </a:lnTo>
                <a:lnTo>
                  <a:pt x="415" y="2343"/>
                </a:lnTo>
                <a:lnTo>
                  <a:pt x="415" y="2335"/>
                </a:lnTo>
                <a:lnTo>
                  <a:pt x="417" y="2335"/>
                </a:lnTo>
                <a:lnTo>
                  <a:pt x="417" y="2334"/>
                </a:lnTo>
                <a:lnTo>
                  <a:pt x="419" y="2313"/>
                </a:lnTo>
                <a:lnTo>
                  <a:pt x="425" y="2296"/>
                </a:lnTo>
                <a:lnTo>
                  <a:pt x="425" y="2293"/>
                </a:lnTo>
                <a:lnTo>
                  <a:pt x="427" y="2291"/>
                </a:lnTo>
                <a:lnTo>
                  <a:pt x="433" y="2281"/>
                </a:lnTo>
                <a:lnTo>
                  <a:pt x="437" y="2272"/>
                </a:lnTo>
                <a:lnTo>
                  <a:pt x="441" y="2269"/>
                </a:lnTo>
                <a:lnTo>
                  <a:pt x="442" y="2257"/>
                </a:lnTo>
                <a:lnTo>
                  <a:pt x="444" y="2257"/>
                </a:lnTo>
                <a:lnTo>
                  <a:pt x="452" y="2238"/>
                </a:lnTo>
                <a:lnTo>
                  <a:pt x="458" y="2225"/>
                </a:lnTo>
                <a:lnTo>
                  <a:pt x="458" y="2203"/>
                </a:lnTo>
                <a:lnTo>
                  <a:pt x="457" y="2152"/>
                </a:lnTo>
                <a:lnTo>
                  <a:pt x="452" y="2122"/>
                </a:lnTo>
                <a:lnTo>
                  <a:pt x="449" y="2114"/>
                </a:lnTo>
                <a:lnTo>
                  <a:pt x="444" y="2111"/>
                </a:lnTo>
                <a:lnTo>
                  <a:pt x="442" y="2108"/>
                </a:lnTo>
                <a:lnTo>
                  <a:pt x="442" y="2105"/>
                </a:lnTo>
                <a:lnTo>
                  <a:pt x="444" y="2103"/>
                </a:lnTo>
                <a:lnTo>
                  <a:pt x="436" y="2087"/>
                </a:lnTo>
                <a:lnTo>
                  <a:pt x="421" y="2081"/>
                </a:lnTo>
                <a:lnTo>
                  <a:pt x="411" y="2075"/>
                </a:lnTo>
                <a:lnTo>
                  <a:pt x="403" y="2068"/>
                </a:lnTo>
                <a:lnTo>
                  <a:pt x="395" y="2059"/>
                </a:lnTo>
                <a:lnTo>
                  <a:pt x="389" y="2052"/>
                </a:lnTo>
                <a:lnTo>
                  <a:pt x="388" y="2046"/>
                </a:lnTo>
                <a:lnTo>
                  <a:pt x="385" y="2046"/>
                </a:lnTo>
                <a:lnTo>
                  <a:pt x="383" y="2042"/>
                </a:lnTo>
                <a:lnTo>
                  <a:pt x="383" y="2040"/>
                </a:lnTo>
                <a:lnTo>
                  <a:pt x="385" y="1998"/>
                </a:lnTo>
                <a:lnTo>
                  <a:pt x="388" y="1990"/>
                </a:lnTo>
                <a:lnTo>
                  <a:pt x="395" y="1984"/>
                </a:lnTo>
                <a:lnTo>
                  <a:pt x="391" y="1984"/>
                </a:lnTo>
                <a:lnTo>
                  <a:pt x="395" y="1962"/>
                </a:lnTo>
                <a:lnTo>
                  <a:pt x="403" y="1953"/>
                </a:lnTo>
                <a:lnTo>
                  <a:pt x="405" y="1953"/>
                </a:lnTo>
                <a:lnTo>
                  <a:pt x="415" y="1943"/>
                </a:lnTo>
                <a:lnTo>
                  <a:pt x="431" y="1931"/>
                </a:lnTo>
                <a:lnTo>
                  <a:pt x="449" y="1902"/>
                </a:lnTo>
                <a:lnTo>
                  <a:pt x="450" y="1902"/>
                </a:lnTo>
                <a:lnTo>
                  <a:pt x="461" y="1886"/>
                </a:lnTo>
                <a:lnTo>
                  <a:pt x="461" y="1884"/>
                </a:lnTo>
                <a:lnTo>
                  <a:pt x="477" y="1870"/>
                </a:lnTo>
                <a:lnTo>
                  <a:pt x="484" y="1851"/>
                </a:lnTo>
                <a:lnTo>
                  <a:pt x="492" y="1839"/>
                </a:lnTo>
                <a:lnTo>
                  <a:pt x="494" y="1834"/>
                </a:lnTo>
                <a:lnTo>
                  <a:pt x="501" y="1820"/>
                </a:lnTo>
                <a:lnTo>
                  <a:pt x="505" y="1812"/>
                </a:lnTo>
                <a:lnTo>
                  <a:pt x="506" y="1812"/>
                </a:lnTo>
                <a:lnTo>
                  <a:pt x="510" y="1804"/>
                </a:lnTo>
                <a:lnTo>
                  <a:pt x="509" y="1805"/>
                </a:lnTo>
                <a:lnTo>
                  <a:pt x="514" y="1804"/>
                </a:lnTo>
                <a:lnTo>
                  <a:pt x="514" y="1802"/>
                </a:lnTo>
                <a:lnTo>
                  <a:pt x="517" y="1799"/>
                </a:lnTo>
                <a:lnTo>
                  <a:pt x="517" y="1798"/>
                </a:lnTo>
                <a:lnTo>
                  <a:pt x="523" y="1793"/>
                </a:lnTo>
                <a:lnTo>
                  <a:pt x="526" y="1786"/>
                </a:lnTo>
                <a:lnTo>
                  <a:pt x="531" y="1785"/>
                </a:lnTo>
                <a:lnTo>
                  <a:pt x="541" y="1779"/>
                </a:lnTo>
                <a:lnTo>
                  <a:pt x="547" y="1776"/>
                </a:lnTo>
                <a:lnTo>
                  <a:pt x="549" y="1773"/>
                </a:lnTo>
                <a:lnTo>
                  <a:pt x="555" y="1770"/>
                </a:lnTo>
                <a:lnTo>
                  <a:pt x="563" y="1764"/>
                </a:lnTo>
                <a:lnTo>
                  <a:pt x="569" y="1763"/>
                </a:lnTo>
                <a:lnTo>
                  <a:pt x="571" y="1760"/>
                </a:lnTo>
                <a:lnTo>
                  <a:pt x="571" y="1755"/>
                </a:lnTo>
                <a:lnTo>
                  <a:pt x="581" y="1746"/>
                </a:lnTo>
                <a:lnTo>
                  <a:pt x="582" y="1746"/>
                </a:lnTo>
                <a:lnTo>
                  <a:pt x="589" y="1741"/>
                </a:lnTo>
                <a:lnTo>
                  <a:pt x="589" y="1738"/>
                </a:lnTo>
                <a:lnTo>
                  <a:pt x="590" y="1736"/>
                </a:lnTo>
                <a:lnTo>
                  <a:pt x="590" y="1735"/>
                </a:lnTo>
                <a:lnTo>
                  <a:pt x="604" y="1724"/>
                </a:lnTo>
                <a:lnTo>
                  <a:pt x="611" y="1718"/>
                </a:lnTo>
                <a:lnTo>
                  <a:pt x="624" y="1711"/>
                </a:lnTo>
                <a:lnTo>
                  <a:pt x="624" y="1707"/>
                </a:lnTo>
                <a:lnTo>
                  <a:pt x="626" y="1707"/>
                </a:lnTo>
                <a:lnTo>
                  <a:pt x="635" y="1689"/>
                </a:lnTo>
                <a:lnTo>
                  <a:pt x="635" y="1685"/>
                </a:lnTo>
                <a:lnTo>
                  <a:pt x="640" y="1680"/>
                </a:lnTo>
                <a:lnTo>
                  <a:pt x="638" y="1682"/>
                </a:lnTo>
                <a:lnTo>
                  <a:pt x="640" y="1679"/>
                </a:lnTo>
                <a:lnTo>
                  <a:pt x="646" y="1629"/>
                </a:lnTo>
                <a:lnTo>
                  <a:pt x="646" y="1602"/>
                </a:lnTo>
                <a:lnTo>
                  <a:pt x="651" y="1577"/>
                </a:lnTo>
                <a:lnTo>
                  <a:pt x="652" y="1577"/>
                </a:lnTo>
                <a:lnTo>
                  <a:pt x="652" y="1576"/>
                </a:lnTo>
                <a:lnTo>
                  <a:pt x="664" y="1567"/>
                </a:lnTo>
                <a:lnTo>
                  <a:pt x="668" y="1566"/>
                </a:lnTo>
                <a:lnTo>
                  <a:pt x="696" y="1551"/>
                </a:lnTo>
                <a:lnTo>
                  <a:pt x="700" y="1548"/>
                </a:lnTo>
                <a:lnTo>
                  <a:pt x="716" y="1539"/>
                </a:lnTo>
                <a:lnTo>
                  <a:pt x="733" y="1525"/>
                </a:lnTo>
                <a:lnTo>
                  <a:pt x="760" y="1508"/>
                </a:lnTo>
                <a:lnTo>
                  <a:pt x="776" y="1494"/>
                </a:lnTo>
                <a:lnTo>
                  <a:pt x="804" y="1476"/>
                </a:lnTo>
                <a:lnTo>
                  <a:pt x="812" y="1472"/>
                </a:lnTo>
                <a:lnTo>
                  <a:pt x="829" y="1463"/>
                </a:lnTo>
                <a:lnTo>
                  <a:pt x="839" y="1456"/>
                </a:lnTo>
                <a:lnTo>
                  <a:pt x="855" y="1445"/>
                </a:lnTo>
                <a:lnTo>
                  <a:pt x="863" y="1441"/>
                </a:lnTo>
                <a:lnTo>
                  <a:pt x="859" y="1442"/>
                </a:lnTo>
                <a:lnTo>
                  <a:pt x="863" y="1438"/>
                </a:lnTo>
                <a:lnTo>
                  <a:pt x="866" y="1435"/>
                </a:lnTo>
                <a:lnTo>
                  <a:pt x="871" y="1432"/>
                </a:lnTo>
                <a:lnTo>
                  <a:pt x="879" y="1423"/>
                </a:lnTo>
                <a:lnTo>
                  <a:pt x="887" y="1410"/>
                </a:lnTo>
                <a:lnTo>
                  <a:pt x="891" y="1407"/>
                </a:lnTo>
                <a:lnTo>
                  <a:pt x="895" y="1407"/>
                </a:lnTo>
                <a:lnTo>
                  <a:pt x="906" y="1397"/>
                </a:lnTo>
                <a:lnTo>
                  <a:pt x="911" y="1397"/>
                </a:lnTo>
                <a:lnTo>
                  <a:pt x="932" y="1391"/>
                </a:lnTo>
                <a:lnTo>
                  <a:pt x="956" y="1391"/>
                </a:lnTo>
                <a:lnTo>
                  <a:pt x="963" y="1391"/>
                </a:lnTo>
                <a:lnTo>
                  <a:pt x="991" y="1385"/>
                </a:lnTo>
                <a:lnTo>
                  <a:pt x="1001" y="1379"/>
                </a:lnTo>
                <a:lnTo>
                  <a:pt x="1012" y="1375"/>
                </a:lnTo>
                <a:lnTo>
                  <a:pt x="1023" y="1372"/>
                </a:lnTo>
                <a:lnTo>
                  <a:pt x="1024" y="1370"/>
                </a:lnTo>
                <a:lnTo>
                  <a:pt x="1057" y="1363"/>
                </a:lnTo>
                <a:lnTo>
                  <a:pt x="1060" y="1357"/>
                </a:lnTo>
                <a:lnTo>
                  <a:pt x="1185" y="1362"/>
                </a:lnTo>
                <a:lnTo>
                  <a:pt x="1306" y="1348"/>
                </a:lnTo>
                <a:lnTo>
                  <a:pt x="1311" y="1348"/>
                </a:lnTo>
                <a:lnTo>
                  <a:pt x="1311" y="1347"/>
                </a:lnTo>
                <a:lnTo>
                  <a:pt x="1331" y="1331"/>
                </a:lnTo>
                <a:lnTo>
                  <a:pt x="1336" y="1328"/>
                </a:lnTo>
                <a:lnTo>
                  <a:pt x="1345" y="1318"/>
                </a:lnTo>
                <a:lnTo>
                  <a:pt x="1347" y="1318"/>
                </a:lnTo>
                <a:lnTo>
                  <a:pt x="1349" y="1318"/>
                </a:lnTo>
                <a:lnTo>
                  <a:pt x="1361" y="1309"/>
                </a:lnTo>
                <a:lnTo>
                  <a:pt x="1368" y="1300"/>
                </a:lnTo>
                <a:lnTo>
                  <a:pt x="1387" y="1287"/>
                </a:lnTo>
                <a:lnTo>
                  <a:pt x="1406" y="1269"/>
                </a:lnTo>
                <a:lnTo>
                  <a:pt x="1408" y="1269"/>
                </a:lnTo>
                <a:lnTo>
                  <a:pt x="1408" y="1268"/>
                </a:lnTo>
                <a:lnTo>
                  <a:pt x="1409" y="1268"/>
                </a:lnTo>
                <a:lnTo>
                  <a:pt x="1416" y="1260"/>
                </a:lnTo>
                <a:lnTo>
                  <a:pt x="1416" y="1256"/>
                </a:lnTo>
                <a:lnTo>
                  <a:pt x="1422" y="1247"/>
                </a:lnTo>
                <a:lnTo>
                  <a:pt x="1442" y="1216"/>
                </a:lnTo>
                <a:lnTo>
                  <a:pt x="1445" y="1215"/>
                </a:lnTo>
                <a:lnTo>
                  <a:pt x="1445" y="1212"/>
                </a:lnTo>
                <a:lnTo>
                  <a:pt x="1450" y="1206"/>
                </a:lnTo>
                <a:lnTo>
                  <a:pt x="1456" y="1204"/>
                </a:lnTo>
                <a:lnTo>
                  <a:pt x="1458" y="1196"/>
                </a:lnTo>
                <a:lnTo>
                  <a:pt x="1461" y="1194"/>
                </a:lnTo>
                <a:lnTo>
                  <a:pt x="1462" y="1194"/>
                </a:lnTo>
                <a:lnTo>
                  <a:pt x="1462" y="1191"/>
                </a:lnTo>
                <a:lnTo>
                  <a:pt x="1462" y="1190"/>
                </a:lnTo>
                <a:lnTo>
                  <a:pt x="1474" y="1190"/>
                </a:lnTo>
                <a:lnTo>
                  <a:pt x="1474" y="1191"/>
                </a:lnTo>
                <a:lnTo>
                  <a:pt x="1474" y="1194"/>
                </a:lnTo>
                <a:lnTo>
                  <a:pt x="1478" y="1196"/>
                </a:lnTo>
                <a:lnTo>
                  <a:pt x="1479" y="1196"/>
                </a:lnTo>
                <a:lnTo>
                  <a:pt x="1479" y="1199"/>
                </a:lnTo>
                <a:lnTo>
                  <a:pt x="1481" y="1199"/>
                </a:lnTo>
                <a:lnTo>
                  <a:pt x="1482" y="1200"/>
                </a:lnTo>
                <a:lnTo>
                  <a:pt x="1487" y="1206"/>
                </a:lnTo>
                <a:lnTo>
                  <a:pt x="1486" y="1204"/>
                </a:lnTo>
                <a:lnTo>
                  <a:pt x="1489" y="1206"/>
                </a:lnTo>
                <a:lnTo>
                  <a:pt x="1490" y="1207"/>
                </a:lnTo>
                <a:lnTo>
                  <a:pt x="1490" y="1209"/>
                </a:lnTo>
                <a:lnTo>
                  <a:pt x="1490" y="1212"/>
                </a:lnTo>
                <a:lnTo>
                  <a:pt x="1495" y="1216"/>
                </a:lnTo>
                <a:lnTo>
                  <a:pt x="1510" y="1234"/>
                </a:lnTo>
                <a:lnTo>
                  <a:pt x="1506" y="1226"/>
                </a:lnTo>
                <a:lnTo>
                  <a:pt x="1511" y="1234"/>
                </a:lnTo>
                <a:lnTo>
                  <a:pt x="1513" y="1238"/>
                </a:lnTo>
                <a:lnTo>
                  <a:pt x="1517" y="1240"/>
                </a:lnTo>
                <a:lnTo>
                  <a:pt x="1517" y="1243"/>
                </a:lnTo>
                <a:lnTo>
                  <a:pt x="1519" y="1243"/>
                </a:lnTo>
                <a:lnTo>
                  <a:pt x="1527" y="1251"/>
                </a:lnTo>
                <a:lnTo>
                  <a:pt x="1538" y="1257"/>
                </a:lnTo>
                <a:lnTo>
                  <a:pt x="1546" y="1265"/>
                </a:lnTo>
                <a:lnTo>
                  <a:pt x="1572" y="1276"/>
                </a:lnTo>
                <a:lnTo>
                  <a:pt x="1608" y="1278"/>
                </a:lnTo>
                <a:lnTo>
                  <a:pt x="1644" y="1284"/>
                </a:lnTo>
                <a:lnTo>
                  <a:pt x="1681" y="1279"/>
                </a:lnTo>
                <a:lnTo>
                  <a:pt x="1688" y="1276"/>
                </a:lnTo>
                <a:lnTo>
                  <a:pt x="1716" y="1260"/>
                </a:lnTo>
                <a:lnTo>
                  <a:pt x="1726" y="1251"/>
                </a:lnTo>
                <a:lnTo>
                  <a:pt x="1737" y="1248"/>
                </a:lnTo>
                <a:lnTo>
                  <a:pt x="1788" y="1231"/>
                </a:lnTo>
                <a:lnTo>
                  <a:pt x="1796" y="1224"/>
                </a:lnTo>
                <a:lnTo>
                  <a:pt x="1805" y="1218"/>
                </a:lnTo>
                <a:lnTo>
                  <a:pt x="1811" y="1213"/>
                </a:lnTo>
                <a:lnTo>
                  <a:pt x="1916" y="1206"/>
                </a:lnTo>
                <a:lnTo>
                  <a:pt x="1924" y="1200"/>
                </a:lnTo>
                <a:lnTo>
                  <a:pt x="1943" y="1191"/>
                </a:lnTo>
                <a:lnTo>
                  <a:pt x="1948" y="1185"/>
                </a:lnTo>
                <a:lnTo>
                  <a:pt x="1952" y="1182"/>
                </a:lnTo>
                <a:lnTo>
                  <a:pt x="1956" y="1178"/>
                </a:lnTo>
                <a:lnTo>
                  <a:pt x="1960" y="1174"/>
                </a:lnTo>
                <a:lnTo>
                  <a:pt x="1972" y="1162"/>
                </a:lnTo>
                <a:lnTo>
                  <a:pt x="1976" y="1160"/>
                </a:lnTo>
                <a:lnTo>
                  <a:pt x="1988" y="1152"/>
                </a:lnTo>
                <a:lnTo>
                  <a:pt x="1999" y="1144"/>
                </a:lnTo>
                <a:lnTo>
                  <a:pt x="2016" y="1137"/>
                </a:lnTo>
                <a:lnTo>
                  <a:pt x="2011" y="1138"/>
                </a:lnTo>
                <a:lnTo>
                  <a:pt x="2019" y="1137"/>
                </a:lnTo>
                <a:lnTo>
                  <a:pt x="2045" y="1124"/>
                </a:lnTo>
                <a:lnTo>
                  <a:pt x="2050" y="1119"/>
                </a:lnTo>
                <a:lnTo>
                  <a:pt x="2053" y="1116"/>
                </a:lnTo>
                <a:lnTo>
                  <a:pt x="2056" y="1112"/>
                </a:lnTo>
                <a:lnTo>
                  <a:pt x="2061" y="1107"/>
                </a:lnTo>
                <a:lnTo>
                  <a:pt x="2068" y="1100"/>
                </a:lnTo>
                <a:lnTo>
                  <a:pt x="2092" y="1074"/>
                </a:lnTo>
                <a:lnTo>
                  <a:pt x="2101" y="1056"/>
                </a:lnTo>
                <a:lnTo>
                  <a:pt x="2108" y="1047"/>
                </a:lnTo>
                <a:lnTo>
                  <a:pt x="2112" y="1038"/>
                </a:lnTo>
                <a:lnTo>
                  <a:pt x="2112" y="1018"/>
                </a:lnTo>
                <a:lnTo>
                  <a:pt x="2114" y="1006"/>
                </a:lnTo>
                <a:lnTo>
                  <a:pt x="2109" y="1000"/>
                </a:lnTo>
                <a:lnTo>
                  <a:pt x="2106" y="993"/>
                </a:lnTo>
                <a:lnTo>
                  <a:pt x="2101" y="991"/>
                </a:lnTo>
                <a:lnTo>
                  <a:pt x="2098" y="989"/>
                </a:lnTo>
                <a:lnTo>
                  <a:pt x="2098" y="987"/>
                </a:lnTo>
                <a:lnTo>
                  <a:pt x="2093" y="986"/>
                </a:lnTo>
                <a:lnTo>
                  <a:pt x="2090" y="980"/>
                </a:lnTo>
                <a:lnTo>
                  <a:pt x="2085" y="980"/>
                </a:lnTo>
                <a:lnTo>
                  <a:pt x="2085" y="978"/>
                </a:lnTo>
                <a:lnTo>
                  <a:pt x="2082" y="974"/>
                </a:lnTo>
                <a:lnTo>
                  <a:pt x="2072" y="966"/>
                </a:lnTo>
                <a:lnTo>
                  <a:pt x="2066" y="959"/>
                </a:lnTo>
                <a:lnTo>
                  <a:pt x="2056" y="952"/>
                </a:lnTo>
                <a:lnTo>
                  <a:pt x="2061" y="953"/>
                </a:lnTo>
                <a:lnTo>
                  <a:pt x="2056" y="949"/>
                </a:lnTo>
                <a:lnTo>
                  <a:pt x="2053" y="944"/>
                </a:lnTo>
                <a:lnTo>
                  <a:pt x="2040" y="933"/>
                </a:lnTo>
                <a:lnTo>
                  <a:pt x="2036" y="925"/>
                </a:lnTo>
                <a:lnTo>
                  <a:pt x="2038" y="927"/>
                </a:lnTo>
                <a:lnTo>
                  <a:pt x="2036" y="924"/>
                </a:lnTo>
                <a:lnTo>
                  <a:pt x="2038" y="927"/>
                </a:lnTo>
                <a:lnTo>
                  <a:pt x="2035" y="921"/>
                </a:lnTo>
                <a:lnTo>
                  <a:pt x="2029" y="915"/>
                </a:lnTo>
                <a:lnTo>
                  <a:pt x="2024" y="909"/>
                </a:lnTo>
                <a:lnTo>
                  <a:pt x="2020" y="908"/>
                </a:lnTo>
                <a:lnTo>
                  <a:pt x="2016" y="900"/>
                </a:lnTo>
                <a:lnTo>
                  <a:pt x="2007" y="892"/>
                </a:lnTo>
                <a:lnTo>
                  <a:pt x="2008" y="897"/>
                </a:lnTo>
                <a:lnTo>
                  <a:pt x="2005" y="892"/>
                </a:lnTo>
                <a:lnTo>
                  <a:pt x="2000" y="848"/>
                </a:lnTo>
                <a:lnTo>
                  <a:pt x="2011" y="837"/>
                </a:lnTo>
                <a:lnTo>
                  <a:pt x="2013" y="834"/>
                </a:lnTo>
                <a:lnTo>
                  <a:pt x="2015" y="834"/>
                </a:lnTo>
                <a:lnTo>
                  <a:pt x="2019" y="830"/>
                </a:lnTo>
                <a:lnTo>
                  <a:pt x="2031" y="825"/>
                </a:lnTo>
                <a:lnTo>
                  <a:pt x="2045" y="827"/>
                </a:lnTo>
                <a:lnTo>
                  <a:pt x="2062" y="821"/>
                </a:lnTo>
                <a:lnTo>
                  <a:pt x="2077" y="815"/>
                </a:lnTo>
                <a:lnTo>
                  <a:pt x="2080" y="812"/>
                </a:lnTo>
                <a:lnTo>
                  <a:pt x="2085" y="802"/>
                </a:lnTo>
                <a:lnTo>
                  <a:pt x="2092" y="783"/>
                </a:lnTo>
                <a:lnTo>
                  <a:pt x="2092" y="759"/>
                </a:lnTo>
                <a:lnTo>
                  <a:pt x="2094" y="758"/>
                </a:lnTo>
                <a:lnTo>
                  <a:pt x="2092" y="712"/>
                </a:lnTo>
                <a:lnTo>
                  <a:pt x="2092" y="709"/>
                </a:lnTo>
                <a:lnTo>
                  <a:pt x="2088" y="698"/>
                </a:lnTo>
                <a:lnTo>
                  <a:pt x="2082" y="692"/>
                </a:lnTo>
                <a:lnTo>
                  <a:pt x="2078" y="671"/>
                </a:lnTo>
                <a:lnTo>
                  <a:pt x="2077" y="660"/>
                </a:lnTo>
                <a:lnTo>
                  <a:pt x="2078" y="648"/>
                </a:lnTo>
                <a:lnTo>
                  <a:pt x="2104" y="623"/>
                </a:lnTo>
                <a:lnTo>
                  <a:pt x="2109" y="618"/>
                </a:lnTo>
                <a:lnTo>
                  <a:pt x="2114" y="613"/>
                </a:lnTo>
                <a:lnTo>
                  <a:pt x="2114" y="610"/>
                </a:lnTo>
                <a:lnTo>
                  <a:pt x="2127" y="596"/>
                </a:lnTo>
                <a:lnTo>
                  <a:pt x="2130" y="590"/>
                </a:lnTo>
                <a:lnTo>
                  <a:pt x="2147" y="566"/>
                </a:lnTo>
                <a:lnTo>
                  <a:pt x="2147" y="560"/>
                </a:lnTo>
                <a:lnTo>
                  <a:pt x="2149" y="536"/>
                </a:lnTo>
                <a:lnTo>
                  <a:pt x="2151" y="530"/>
                </a:lnTo>
                <a:lnTo>
                  <a:pt x="2158" y="516"/>
                </a:lnTo>
                <a:lnTo>
                  <a:pt x="2182" y="486"/>
                </a:lnTo>
                <a:lnTo>
                  <a:pt x="2186" y="486"/>
                </a:lnTo>
                <a:lnTo>
                  <a:pt x="2207" y="473"/>
                </a:lnTo>
                <a:lnTo>
                  <a:pt x="2214" y="466"/>
                </a:lnTo>
                <a:lnTo>
                  <a:pt x="2246" y="454"/>
                </a:lnTo>
                <a:lnTo>
                  <a:pt x="2277" y="436"/>
                </a:lnTo>
                <a:lnTo>
                  <a:pt x="2303" y="432"/>
                </a:lnTo>
                <a:lnTo>
                  <a:pt x="2324" y="425"/>
                </a:lnTo>
                <a:lnTo>
                  <a:pt x="2345" y="419"/>
                </a:lnTo>
                <a:lnTo>
                  <a:pt x="2358" y="413"/>
                </a:lnTo>
                <a:lnTo>
                  <a:pt x="2398" y="410"/>
                </a:lnTo>
                <a:lnTo>
                  <a:pt x="2438" y="404"/>
                </a:lnTo>
                <a:lnTo>
                  <a:pt x="2438" y="402"/>
                </a:lnTo>
                <a:lnTo>
                  <a:pt x="2474" y="402"/>
                </a:lnTo>
                <a:lnTo>
                  <a:pt x="2520" y="410"/>
                </a:lnTo>
                <a:lnTo>
                  <a:pt x="2564" y="423"/>
                </a:lnTo>
                <a:lnTo>
                  <a:pt x="2653" y="445"/>
                </a:lnTo>
                <a:lnTo>
                  <a:pt x="2665" y="438"/>
                </a:lnTo>
                <a:lnTo>
                  <a:pt x="2676" y="432"/>
                </a:lnTo>
                <a:lnTo>
                  <a:pt x="2685" y="429"/>
                </a:lnTo>
                <a:lnTo>
                  <a:pt x="2688" y="425"/>
                </a:lnTo>
                <a:lnTo>
                  <a:pt x="2689" y="425"/>
                </a:lnTo>
                <a:lnTo>
                  <a:pt x="2688" y="423"/>
                </a:lnTo>
                <a:lnTo>
                  <a:pt x="2692" y="422"/>
                </a:lnTo>
                <a:lnTo>
                  <a:pt x="2692" y="420"/>
                </a:lnTo>
                <a:lnTo>
                  <a:pt x="2704" y="410"/>
                </a:lnTo>
                <a:lnTo>
                  <a:pt x="2705" y="404"/>
                </a:lnTo>
                <a:lnTo>
                  <a:pt x="2706" y="404"/>
                </a:lnTo>
                <a:lnTo>
                  <a:pt x="2713" y="394"/>
                </a:lnTo>
                <a:lnTo>
                  <a:pt x="2714" y="392"/>
                </a:lnTo>
                <a:lnTo>
                  <a:pt x="2716" y="392"/>
                </a:lnTo>
                <a:lnTo>
                  <a:pt x="2724" y="372"/>
                </a:lnTo>
                <a:lnTo>
                  <a:pt x="2732" y="363"/>
                </a:lnTo>
                <a:lnTo>
                  <a:pt x="2733" y="353"/>
                </a:lnTo>
                <a:lnTo>
                  <a:pt x="2736" y="350"/>
                </a:lnTo>
                <a:lnTo>
                  <a:pt x="2738" y="342"/>
                </a:lnTo>
                <a:lnTo>
                  <a:pt x="2748" y="331"/>
                </a:lnTo>
                <a:lnTo>
                  <a:pt x="2754" y="323"/>
                </a:lnTo>
                <a:lnTo>
                  <a:pt x="2769" y="289"/>
                </a:lnTo>
                <a:lnTo>
                  <a:pt x="2775" y="216"/>
                </a:lnTo>
                <a:lnTo>
                  <a:pt x="2778" y="216"/>
                </a:lnTo>
                <a:lnTo>
                  <a:pt x="2786" y="198"/>
                </a:lnTo>
                <a:lnTo>
                  <a:pt x="2805" y="185"/>
                </a:lnTo>
                <a:lnTo>
                  <a:pt x="2829" y="187"/>
                </a:lnTo>
                <a:lnTo>
                  <a:pt x="2847" y="182"/>
                </a:lnTo>
                <a:lnTo>
                  <a:pt x="2860" y="173"/>
                </a:lnTo>
                <a:lnTo>
                  <a:pt x="2866" y="172"/>
                </a:lnTo>
                <a:lnTo>
                  <a:pt x="2871" y="165"/>
                </a:lnTo>
                <a:lnTo>
                  <a:pt x="2874" y="154"/>
                </a:lnTo>
                <a:lnTo>
                  <a:pt x="2875" y="147"/>
                </a:lnTo>
                <a:lnTo>
                  <a:pt x="2880" y="116"/>
                </a:lnTo>
                <a:lnTo>
                  <a:pt x="2882" y="116"/>
                </a:lnTo>
                <a:lnTo>
                  <a:pt x="2882" y="107"/>
                </a:lnTo>
                <a:lnTo>
                  <a:pt x="2883" y="107"/>
                </a:lnTo>
                <a:lnTo>
                  <a:pt x="2880" y="97"/>
                </a:lnTo>
                <a:lnTo>
                  <a:pt x="2879" y="94"/>
                </a:lnTo>
                <a:lnTo>
                  <a:pt x="2874" y="76"/>
                </a:lnTo>
                <a:lnTo>
                  <a:pt x="2872" y="71"/>
                </a:lnTo>
                <a:lnTo>
                  <a:pt x="2871" y="69"/>
                </a:lnTo>
                <a:lnTo>
                  <a:pt x="2871" y="66"/>
                </a:lnTo>
                <a:lnTo>
                  <a:pt x="2868" y="60"/>
                </a:lnTo>
                <a:lnTo>
                  <a:pt x="2868" y="59"/>
                </a:lnTo>
                <a:lnTo>
                  <a:pt x="2856" y="34"/>
                </a:lnTo>
                <a:lnTo>
                  <a:pt x="2858" y="16"/>
                </a:lnTo>
                <a:lnTo>
                  <a:pt x="2868" y="4"/>
                </a:lnTo>
                <a:lnTo>
                  <a:pt x="2871" y="0"/>
                </a:lnTo>
                <a:lnTo>
                  <a:pt x="2899" y="0"/>
                </a:lnTo>
                <a:lnTo>
                  <a:pt x="2899" y="4"/>
                </a:lnTo>
                <a:lnTo>
                  <a:pt x="2907" y="15"/>
                </a:lnTo>
                <a:lnTo>
                  <a:pt x="2908" y="18"/>
                </a:lnTo>
                <a:lnTo>
                  <a:pt x="2915" y="27"/>
                </a:lnTo>
                <a:lnTo>
                  <a:pt x="2920" y="32"/>
                </a:lnTo>
                <a:lnTo>
                  <a:pt x="2936" y="44"/>
                </a:lnTo>
                <a:lnTo>
                  <a:pt x="2945" y="57"/>
                </a:lnTo>
                <a:lnTo>
                  <a:pt x="2960" y="66"/>
                </a:lnTo>
                <a:lnTo>
                  <a:pt x="2979" y="68"/>
                </a:lnTo>
                <a:lnTo>
                  <a:pt x="2979" y="69"/>
                </a:lnTo>
                <a:lnTo>
                  <a:pt x="2980" y="69"/>
                </a:lnTo>
                <a:lnTo>
                  <a:pt x="2987" y="76"/>
                </a:lnTo>
                <a:lnTo>
                  <a:pt x="3016" y="78"/>
                </a:lnTo>
                <a:lnTo>
                  <a:pt x="3042" y="72"/>
                </a:lnTo>
                <a:lnTo>
                  <a:pt x="3056" y="69"/>
                </a:lnTo>
                <a:lnTo>
                  <a:pt x="3068" y="69"/>
                </a:lnTo>
                <a:lnTo>
                  <a:pt x="3068" y="71"/>
                </a:lnTo>
                <a:lnTo>
                  <a:pt x="3070" y="71"/>
                </a:lnTo>
                <a:lnTo>
                  <a:pt x="3070" y="72"/>
                </a:lnTo>
                <a:lnTo>
                  <a:pt x="3074" y="72"/>
                </a:lnTo>
                <a:lnTo>
                  <a:pt x="3074" y="75"/>
                </a:lnTo>
                <a:lnTo>
                  <a:pt x="3078" y="76"/>
                </a:lnTo>
                <a:lnTo>
                  <a:pt x="3078" y="79"/>
                </a:lnTo>
                <a:lnTo>
                  <a:pt x="3079" y="85"/>
                </a:lnTo>
                <a:lnTo>
                  <a:pt x="3081" y="85"/>
                </a:lnTo>
                <a:lnTo>
                  <a:pt x="3079" y="96"/>
                </a:lnTo>
                <a:lnTo>
                  <a:pt x="3070" y="116"/>
                </a:lnTo>
                <a:lnTo>
                  <a:pt x="3065" y="125"/>
                </a:lnTo>
                <a:lnTo>
                  <a:pt x="3058" y="151"/>
                </a:lnTo>
                <a:lnTo>
                  <a:pt x="3058" y="169"/>
                </a:lnTo>
                <a:lnTo>
                  <a:pt x="3065" y="176"/>
                </a:lnTo>
                <a:lnTo>
                  <a:pt x="3064" y="175"/>
                </a:lnTo>
                <a:lnTo>
                  <a:pt x="3065" y="178"/>
                </a:lnTo>
                <a:lnTo>
                  <a:pt x="3075" y="187"/>
                </a:lnTo>
                <a:lnTo>
                  <a:pt x="3078" y="192"/>
                </a:lnTo>
                <a:lnTo>
                  <a:pt x="3090" y="194"/>
                </a:lnTo>
                <a:lnTo>
                  <a:pt x="3091" y="198"/>
                </a:lnTo>
                <a:lnTo>
                  <a:pt x="3110" y="203"/>
                </a:lnTo>
                <a:lnTo>
                  <a:pt x="3126" y="216"/>
                </a:lnTo>
                <a:lnTo>
                  <a:pt x="3130" y="219"/>
                </a:lnTo>
                <a:lnTo>
                  <a:pt x="3137" y="226"/>
                </a:lnTo>
                <a:lnTo>
                  <a:pt x="3146" y="235"/>
                </a:lnTo>
                <a:lnTo>
                  <a:pt x="3150" y="237"/>
                </a:lnTo>
                <a:lnTo>
                  <a:pt x="3150" y="239"/>
                </a:lnTo>
                <a:lnTo>
                  <a:pt x="3151" y="242"/>
                </a:lnTo>
                <a:lnTo>
                  <a:pt x="3171" y="282"/>
                </a:lnTo>
                <a:lnTo>
                  <a:pt x="3168" y="715"/>
                </a:lnTo>
                <a:lnTo>
                  <a:pt x="3170" y="1118"/>
                </a:lnTo>
                <a:lnTo>
                  <a:pt x="3170" y="1118"/>
                </a:lnTo>
              </a:path>
            </a:pathLst>
          </a:custGeom>
          <a:solidFill>
            <a:srgbClr val="DDDDDD"/>
          </a:solidFill>
          <a:ln w="142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PH" dirty="0"/>
          </a:p>
        </p:txBody>
      </p:sp>
      <p:sp>
        <p:nvSpPr>
          <p:cNvPr id="2402" name="Freeform 354"/>
          <p:cNvSpPr>
            <a:spLocks/>
          </p:cNvSpPr>
          <p:nvPr/>
        </p:nvSpPr>
        <p:spPr bwMode="auto">
          <a:xfrm>
            <a:off x="2909888" y="3524250"/>
            <a:ext cx="476250" cy="361950"/>
          </a:xfrm>
          <a:custGeom>
            <a:avLst/>
            <a:gdLst>
              <a:gd name="T0" fmla="*/ 223 w 1023"/>
              <a:gd name="T1" fmla="*/ 160 h 750"/>
              <a:gd name="T2" fmla="*/ 233 w 1023"/>
              <a:gd name="T3" fmla="*/ 154 h 750"/>
              <a:gd name="T4" fmla="*/ 226 w 1023"/>
              <a:gd name="T5" fmla="*/ 145 h 750"/>
              <a:gd name="T6" fmla="*/ 178 w 1023"/>
              <a:gd name="T7" fmla="*/ 160 h 750"/>
              <a:gd name="T8" fmla="*/ 138 w 1023"/>
              <a:gd name="T9" fmla="*/ 160 h 750"/>
              <a:gd name="T10" fmla="*/ 126 w 1023"/>
              <a:gd name="T11" fmla="*/ 145 h 750"/>
              <a:gd name="T12" fmla="*/ 112 w 1023"/>
              <a:gd name="T13" fmla="*/ 136 h 750"/>
              <a:gd name="T14" fmla="*/ 100 w 1023"/>
              <a:gd name="T15" fmla="*/ 129 h 750"/>
              <a:gd name="T16" fmla="*/ 63 w 1023"/>
              <a:gd name="T17" fmla="*/ 145 h 750"/>
              <a:gd name="T18" fmla="*/ 49 w 1023"/>
              <a:gd name="T19" fmla="*/ 171 h 750"/>
              <a:gd name="T20" fmla="*/ 24 w 1023"/>
              <a:gd name="T21" fmla="*/ 204 h 750"/>
              <a:gd name="T22" fmla="*/ 4 w 1023"/>
              <a:gd name="T23" fmla="*/ 249 h 750"/>
              <a:gd name="T24" fmla="*/ 15 w 1023"/>
              <a:gd name="T25" fmla="*/ 327 h 750"/>
              <a:gd name="T26" fmla="*/ 47 w 1023"/>
              <a:gd name="T27" fmla="*/ 335 h 750"/>
              <a:gd name="T28" fmla="*/ 96 w 1023"/>
              <a:gd name="T29" fmla="*/ 352 h 750"/>
              <a:gd name="T30" fmla="*/ 122 w 1023"/>
              <a:gd name="T31" fmla="*/ 364 h 750"/>
              <a:gd name="T32" fmla="*/ 136 w 1023"/>
              <a:gd name="T33" fmla="*/ 484 h 750"/>
              <a:gd name="T34" fmla="*/ 148 w 1023"/>
              <a:gd name="T35" fmla="*/ 525 h 750"/>
              <a:gd name="T36" fmla="*/ 158 w 1023"/>
              <a:gd name="T37" fmla="*/ 540 h 750"/>
              <a:gd name="T38" fmla="*/ 166 w 1023"/>
              <a:gd name="T39" fmla="*/ 565 h 750"/>
              <a:gd name="T40" fmla="*/ 210 w 1023"/>
              <a:gd name="T41" fmla="*/ 625 h 750"/>
              <a:gd name="T42" fmla="*/ 235 w 1023"/>
              <a:gd name="T43" fmla="*/ 653 h 750"/>
              <a:gd name="T44" fmla="*/ 256 w 1023"/>
              <a:gd name="T45" fmla="*/ 666 h 750"/>
              <a:gd name="T46" fmla="*/ 296 w 1023"/>
              <a:gd name="T47" fmla="*/ 691 h 750"/>
              <a:gd name="T48" fmla="*/ 287 w 1023"/>
              <a:gd name="T49" fmla="*/ 716 h 750"/>
              <a:gd name="T50" fmla="*/ 291 w 1023"/>
              <a:gd name="T51" fmla="*/ 719 h 750"/>
              <a:gd name="T52" fmla="*/ 312 w 1023"/>
              <a:gd name="T53" fmla="*/ 737 h 750"/>
              <a:gd name="T54" fmla="*/ 312 w 1023"/>
              <a:gd name="T55" fmla="*/ 744 h 750"/>
              <a:gd name="T56" fmla="*/ 437 w 1023"/>
              <a:gd name="T57" fmla="*/ 734 h 750"/>
              <a:gd name="T58" fmla="*/ 479 w 1023"/>
              <a:gd name="T59" fmla="*/ 724 h 750"/>
              <a:gd name="T60" fmla="*/ 530 w 1023"/>
              <a:gd name="T61" fmla="*/ 710 h 750"/>
              <a:gd name="T62" fmla="*/ 594 w 1023"/>
              <a:gd name="T63" fmla="*/ 669 h 750"/>
              <a:gd name="T64" fmla="*/ 697 w 1023"/>
              <a:gd name="T65" fmla="*/ 631 h 750"/>
              <a:gd name="T66" fmla="*/ 760 w 1023"/>
              <a:gd name="T67" fmla="*/ 511 h 750"/>
              <a:gd name="T68" fmla="*/ 784 w 1023"/>
              <a:gd name="T69" fmla="*/ 393 h 750"/>
              <a:gd name="T70" fmla="*/ 957 w 1023"/>
              <a:gd name="T71" fmla="*/ 362 h 750"/>
              <a:gd name="T72" fmla="*/ 1016 w 1023"/>
              <a:gd name="T73" fmla="*/ 312 h 750"/>
              <a:gd name="T74" fmla="*/ 1016 w 1023"/>
              <a:gd name="T75" fmla="*/ 274 h 750"/>
              <a:gd name="T76" fmla="*/ 1004 w 1023"/>
              <a:gd name="T77" fmla="*/ 265 h 750"/>
              <a:gd name="T78" fmla="*/ 989 w 1023"/>
              <a:gd name="T79" fmla="*/ 239 h 750"/>
              <a:gd name="T80" fmla="*/ 916 w 1023"/>
              <a:gd name="T81" fmla="*/ 243 h 750"/>
              <a:gd name="T82" fmla="*/ 875 w 1023"/>
              <a:gd name="T83" fmla="*/ 230 h 750"/>
              <a:gd name="T84" fmla="*/ 843 w 1023"/>
              <a:gd name="T85" fmla="*/ 198 h 750"/>
              <a:gd name="T86" fmla="*/ 769 w 1023"/>
              <a:gd name="T87" fmla="*/ 189 h 750"/>
              <a:gd name="T88" fmla="*/ 701 w 1023"/>
              <a:gd name="T89" fmla="*/ 177 h 750"/>
              <a:gd name="T90" fmla="*/ 626 w 1023"/>
              <a:gd name="T91" fmla="*/ 160 h 750"/>
              <a:gd name="T92" fmla="*/ 607 w 1023"/>
              <a:gd name="T93" fmla="*/ 108 h 750"/>
              <a:gd name="T94" fmla="*/ 610 w 1023"/>
              <a:gd name="T95" fmla="*/ 57 h 750"/>
              <a:gd name="T96" fmla="*/ 541 w 1023"/>
              <a:gd name="T97" fmla="*/ 50 h 750"/>
              <a:gd name="T98" fmla="*/ 487 w 1023"/>
              <a:gd name="T99" fmla="*/ 8 h 750"/>
              <a:gd name="T100" fmla="*/ 487 w 1023"/>
              <a:gd name="T101" fmla="*/ 0 h 750"/>
              <a:gd name="T102" fmla="*/ 379 w 1023"/>
              <a:gd name="T103" fmla="*/ 20 h 750"/>
              <a:gd name="T104" fmla="*/ 363 w 1023"/>
              <a:gd name="T105" fmla="*/ 8 h 750"/>
              <a:gd name="T106" fmla="*/ 312 w 1023"/>
              <a:gd name="T107" fmla="*/ 8 h 750"/>
              <a:gd name="T108" fmla="*/ 288 w 1023"/>
              <a:gd name="T109" fmla="*/ 17 h 750"/>
              <a:gd name="T110" fmla="*/ 263 w 1023"/>
              <a:gd name="T111" fmla="*/ 44 h 750"/>
              <a:gd name="T112" fmla="*/ 271 w 1023"/>
              <a:gd name="T113" fmla="*/ 82 h 750"/>
              <a:gd name="T114" fmla="*/ 283 w 1023"/>
              <a:gd name="T115" fmla="*/ 97 h 750"/>
              <a:gd name="T116" fmla="*/ 290 w 1023"/>
              <a:gd name="T117" fmla="*/ 107 h 750"/>
              <a:gd name="T118" fmla="*/ 296 w 1023"/>
              <a:gd name="T119" fmla="*/ 129 h 750"/>
              <a:gd name="T120" fmla="*/ 296 w 1023"/>
              <a:gd name="T121" fmla="*/ 155 h 750"/>
              <a:gd name="T122" fmla="*/ 248 w 1023"/>
              <a:gd name="T123" fmla="*/ 155 h 7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023" h="750">
                <a:moveTo>
                  <a:pt x="248" y="155"/>
                </a:moveTo>
                <a:lnTo>
                  <a:pt x="211" y="151"/>
                </a:lnTo>
                <a:lnTo>
                  <a:pt x="223" y="160"/>
                </a:lnTo>
                <a:lnTo>
                  <a:pt x="242" y="164"/>
                </a:lnTo>
                <a:lnTo>
                  <a:pt x="243" y="161"/>
                </a:lnTo>
                <a:lnTo>
                  <a:pt x="233" y="154"/>
                </a:lnTo>
                <a:lnTo>
                  <a:pt x="233" y="151"/>
                </a:lnTo>
                <a:lnTo>
                  <a:pt x="226" y="151"/>
                </a:lnTo>
                <a:lnTo>
                  <a:pt x="226" y="145"/>
                </a:lnTo>
                <a:lnTo>
                  <a:pt x="206" y="149"/>
                </a:lnTo>
                <a:lnTo>
                  <a:pt x="190" y="160"/>
                </a:lnTo>
                <a:lnTo>
                  <a:pt x="178" y="160"/>
                </a:lnTo>
                <a:lnTo>
                  <a:pt x="178" y="163"/>
                </a:lnTo>
                <a:lnTo>
                  <a:pt x="159" y="163"/>
                </a:lnTo>
                <a:lnTo>
                  <a:pt x="138" y="160"/>
                </a:lnTo>
                <a:lnTo>
                  <a:pt x="136" y="154"/>
                </a:lnTo>
                <a:lnTo>
                  <a:pt x="126" y="151"/>
                </a:lnTo>
                <a:lnTo>
                  <a:pt x="126" y="145"/>
                </a:lnTo>
                <a:lnTo>
                  <a:pt x="114" y="142"/>
                </a:lnTo>
                <a:lnTo>
                  <a:pt x="112" y="138"/>
                </a:lnTo>
                <a:lnTo>
                  <a:pt x="112" y="136"/>
                </a:lnTo>
                <a:lnTo>
                  <a:pt x="106" y="133"/>
                </a:lnTo>
                <a:lnTo>
                  <a:pt x="100" y="133"/>
                </a:lnTo>
                <a:lnTo>
                  <a:pt x="100" y="129"/>
                </a:lnTo>
                <a:lnTo>
                  <a:pt x="92" y="126"/>
                </a:lnTo>
                <a:lnTo>
                  <a:pt x="78" y="132"/>
                </a:lnTo>
                <a:lnTo>
                  <a:pt x="63" y="145"/>
                </a:lnTo>
                <a:lnTo>
                  <a:pt x="57" y="152"/>
                </a:lnTo>
                <a:lnTo>
                  <a:pt x="49" y="160"/>
                </a:lnTo>
                <a:lnTo>
                  <a:pt x="49" y="171"/>
                </a:lnTo>
                <a:lnTo>
                  <a:pt x="43" y="176"/>
                </a:lnTo>
                <a:lnTo>
                  <a:pt x="39" y="189"/>
                </a:lnTo>
                <a:lnTo>
                  <a:pt x="24" y="204"/>
                </a:lnTo>
                <a:lnTo>
                  <a:pt x="15" y="217"/>
                </a:lnTo>
                <a:lnTo>
                  <a:pt x="11" y="241"/>
                </a:lnTo>
                <a:lnTo>
                  <a:pt x="4" y="249"/>
                </a:lnTo>
                <a:lnTo>
                  <a:pt x="0" y="260"/>
                </a:lnTo>
                <a:lnTo>
                  <a:pt x="8" y="295"/>
                </a:lnTo>
                <a:lnTo>
                  <a:pt x="15" y="327"/>
                </a:lnTo>
                <a:lnTo>
                  <a:pt x="19" y="330"/>
                </a:lnTo>
                <a:lnTo>
                  <a:pt x="24" y="335"/>
                </a:lnTo>
                <a:lnTo>
                  <a:pt x="47" y="335"/>
                </a:lnTo>
                <a:lnTo>
                  <a:pt x="57" y="348"/>
                </a:lnTo>
                <a:lnTo>
                  <a:pt x="88" y="355"/>
                </a:lnTo>
                <a:lnTo>
                  <a:pt x="96" y="352"/>
                </a:lnTo>
                <a:lnTo>
                  <a:pt x="97" y="355"/>
                </a:lnTo>
                <a:lnTo>
                  <a:pt x="108" y="362"/>
                </a:lnTo>
                <a:lnTo>
                  <a:pt x="122" y="364"/>
                </a:lnTo>
                <a:lnTo>
                  <a:pt x="120" y="380"/>
                </a:lnTo>
                <a:lnTo>
                  <a:pt x="134" y="383"/>
                </a:lnTo>
                <a:lnTo>
                  <a:pt x="136" y="484"/>
                </a:lnTo>
                <a:lnTo>
                  <a:pt x="144" y="490"/>
                </a:lnTo>
                <a:lnTo>
                  <a:pt x="145" y="508"/>
                </a:lnTo>
                <a:lnTo>
                  <a:pt x="148" y="525"/>
                </a:lnTo>
                <a:lnTo>
                  <a:pt x="154" y="533"/>
                </a:lnTo>
                <a:lnTo>
                  <a:pt x="154" y="540"/>
                </a:lnTo>
                <a:lnTo>
                  <a:pt x="158" y="540"/>
                </a:lnTo>
                <a:lnTo>
                  <a:pt x="158" y="555"/>
                </a:lnTo>
                <a:lnTo>
                  <a:pt x="166" y="558"/>
                </a:lnTo>
                <a:lnTo>
                  <a:pt x="166" y="565"/>
                </a:lnTo>
                <a:lnTo>
                  <a:pt x="170" y="568"/>
                </a:lnTo>
                <a:lnTo>
                  <a:pt x="170" y="603"/>
                </a:lnTo>
                <a:lnTo>
                  <a:pt x="210" y="625"/>
                </a:lnTo>
                <a:lnTo>
                  <a:pt x="217" y="640"/>
                </a:lnTo>
                <a:lnTo>
                  <a:pt x="226" y="653"/>
                </a:lnTo>
                <a:lnTo>
                  <a:pt x="235" y="653"/>
                </a:lnTo>
                <a:lnTo>
                  <a:pt x="240" y="658"/>
                </a:lnTo>
                <a:lnTo>
                  <a:pt x="246" y="661"/>
                </a:lnTo>
                <a:lnTo>
                  <a:pt x="256" y="666"/>
                </a:lnTo>
                <a:lnTo>
                  <a:pt x="271" y="669"/>
                </a:lnTo>
                <a:lnTo>
                  <a:pt x="274" y="674"/>
                </a:lnTo>
                <a:lnTo>
                  <a:pt x="296" y="691"/>
                </a:lnTo>
                <a:lnTo>
                  <a:pt x="294" y="696"/>
                </a:lnTo>
                <a:lnTo>
                  <a:pt x="287" y="696"/>
                </a:lnTo>
                <a:lnTo>
                  <a:pt x="287" y="716"/>
                </a:lnTo>
                <a:lnTo>
                  <a:pt x="290" y="716"/>
                </a:lnTo>
                <a:lnTo>
                  <a:pt x="290" y="724"/>
                </a:lnTo>
                <a:lnTo>
                  <a:pt x="291" y="719"/>
                </a:lnTo>
                <a:lnTo>
                  <a:pt x="296" y="724"/>
                </a:lnTo>
                <a:lnTo>
                  <a:pt x="302" y="728"/>
                </a:lnTo>
                <a:lnTo>
                  <a:pt x="312" y="737"/>
                </a:lnTo>
                <a:lnTo>
                  <a:pt x="307" y="734"/>
                </a:lnTo>
                <a:lnTo>
                  <a:pt x="307" y="735"/>
                </a:lnTo>
                <a:lnTo>
                  <a:pt x="312" y="744"/>
                </a:lnTo>
                <a:lnTo>
                  <a:pt x="315" y="750"/>
                </a:lnTo>
                <a:lnTo>
                  <a:pt x="414" y="750"/>
                </a:lnTo>
                <a:lnTo>
                  <a:pt x="437" y="734"/>
                </a:lnTo>
                <a:lnTo>
                  <a:pt x="464" y="728"/>
                </a:lnTo>
                <a:lnTo>
                  <a:pt x="470" y="724"/>
                </a:lnTo>
                <a:lnTo>
                  <a:pt x="479" y="724"/>
                </a:lnTo>
                <a:lnTo>
                  <a:pt x="479" y="719"/>
                </a:lnTo>
                <a:lnTo>
                  <a:pt x="503" y="713"/>
                </a:lnTo>
                <a:lnTo>
                  <a:pt x="530" y="710"/>
                </a:lnTo>
                <a:lnTo>
                  <a:pt x="568" y="690"/>
                </a:lnTo>
                <a:lnTo>
                  <a:pt x="580" y="678"/>
                </a:lnTo>
                <a:lnTo>
                  <a:pt x="594" y="669"/>
                </a:lnTo>
                <a:lnTo>
                  <a:pt x="628" y="662"/>
                </a:lnTo>
                <a:lnTo>
                  <a:pt x="663" y="646"/>
                </a:lnTo>
                <a:lnTo>
                  <a:pt x="697" y="631"/>
                </a:lnTo>
                <a:lnTo>
                  <a:pt x="732" y="625"/>
                </a:lnTo>
                <a:lnTo>
                  <a:pt x="745" y="611"/>
                </a:lnTo>
                <a:lnTo>
                  <a:pt x="760" y="511"/>
                </a:lnTo>
                <a:lnTo>
                  <a:pt x="773" y="411"/>
                </a:lnTo>
                <a:lnTo>
                  <a:pt x="781" y="393"/>
                </a:lnTo>
                <a:lnTo>
                  <a:pt x="784" y="393"/>
                </a:lnTo>
                <a:lnTo>
                  <a:pt x="785" y="376"/>
                </a:lnTo>
                <a:lnTo>
                  <a:pt x="797" y="370"/>
                </a:lnTo>
                <a:lnTo>
                  <a:pt x="957" y="362"/>
                </a:lnTo>
                <a:lnTo>
                  <a:pt x="1008" y="327"/>
                </a:lnTo>
                <a:lnTo>
                  <a:pt x="1013" y="327"/>
                </a:lnTo>
                <a:lnTo>
                  <a:pt x="1016" y="312"/>
                </a:lnTo>
                <a:lnTo>
                  <a:pt x="1023" y="310"/>
                </a:lnTo>
                <a:lnTo>
                  <a:pt x="1023" y="279"/>
                </a:lnTo>
                <a:lnTo>
                  <a:pt x="1016" y="274"/>
                </a:lnTo>
                <a:lnTo>
                  <a:pt x="1011" y="268"/>
                </a:lnTo>
                <a:lnTo>
                  <a:pt x="1008" y="265"/>
                </a:lnTo>
                <a:lnTo>
                  <a:pt x="1004" y="265"/>
                </a:lnTo>
                <a:lnTo>
                  <a:pt x="997" y="241"/>
                </a:lnTo>
                <a:lnTo>
                  <a:pt x="989" y="241"/>
                </a:lnTo>
                <a:lnTo>
                  <a:pt x="989" y="239"/>
                </a:lnTo>
                <a:lnTo>
                  <a:pt x="968" y="233"/>
                </a:lnTo>
                <a:lnTo>
                  <a:pt x="942" y="239"/>
                </a:lnTo>
                <a:lnTo>
                  <a:pt x="916" y="243"/>
                </a:lnTo>
                <a:lnTo>
                  <a:pt x="895" y="241"/>
                </a:lnTo>
                <a:lnTo>
                  <a:pt x="895" y="239"/>
                </a:lnTo>
                <a:lnTo>
                  <a:pt x="875" y="230"/>
                </a:lnTo>
                <a:lnTo>
                  <a:pt x="862" y="223"/>
                </a:lnTo>
                <a:lnTo>
                  <a:pt x="857" y="214"/>
                </a:lnTo>
                <a:lnTo>
                  <a:pt x="843" y="198"/>
                </a:lnTo>
                <a:lnTo>
                  <a:pt x="819" y="189"/>
                </a:lnTo>
                <a:lnTo>
                  <a:pt x="793" y="180"/>
                </a:lnTo>
                <a:lnTo>
                  <a:pt x="769" y="189"/>
                </a:lnTo>
                <a:lnTo>
                  <a:pt x="741" y="194"/>
                </a:lnTo>
                <a:lnTo>
                  <a:pt x="728" y="182"/>
                </a:lnTo>
                <a:lnTo>
                  <a:pt x="701" y="177"/>
                </a:lnTo>
                <a:lnTo>
                  <a:pt x="652" y="171"/>
                </a:lnTo>
                <a:lnTo>
                  <a:pt x="652" y="169"/>
                </a:lnTo>
                <a:lnTo>
                  <a:pt x="626" y="160"/>
                </a:lnTo>
                <a:lnTo>
                  <a:pt x="614" y="129"/>
                </a:lnTo>
                <a:lnTo>
                  <a:pt x="608" y="123"/>
                </a:lnTo>
                <a:lnTo>
                  <a:pt x="607" y="108"/>
                </a:lnTo>
                <a:lnTo>
                  <a:pt x="610" y="85"/>
                </a:lnTo>
                <a:lnTo>
                  <a:pt x="614" y="85"/>
                </a:lnTo>
                <a:lnTo>
                  <a:pt x="610" y="57"/>
                </a:lnTo>
                <a:lnTo>
                  <a:pt x="574" y="57"/>
                </a:lnTo>
                <a:lnTo>
                  <a:pt x="551" y="55"/>
                </a:lnTo>
                <a:lnTo>
                  <a:pt x="541" y="50"/>
                </a:lnTo>
                <a:lnTo>
                  <a:pt x="527" y="44"/>
                </a:lnTo>
                <a:lnTo>
                  <a:pt x="521" y="29"/>
                </a:lnTo>
                <a:lnTo>
                  <a:pt x="487" y="8"/>
                </a:lnTo>
                <a:lnTo>
                  <a:pt x="501" y="14"/>
                </a:lnTo>
                <a:lnTo>
                  <a:pt x="501" y="13"/>
                </a:lnTo>
                <a:lnTo>
                  <a:pt x="487" y="0"/>
                </a:lnTo>
                <a:lnTo>
                  <a:pt x="449" y="8"/>
                </a:lnTo>
                <a:lnTo>
                  <a:pt x="418" y="17"/>
                </a:lnTo>
                <a:lnTo>
                  <a:pt x="379" y="20"/>
                </a:lnTo>
                <a:lnTo>
                  <a:pt x="376" y="13"/>
                </a:lnTo>
                <a:lnTo>
                  <a:pt x="368" y="13"/>
                </a:lnTo>
                <a:lnTo>
                  <a:pt x="363" y="8"/>
                </a:lnTo>
                <a:lnTo>
                  <a:pt x="336" y="1"/>
                </a:lnTo>
                <a:lnTo>
                  <a:pt x="320" y="1"/>
                </a:lnTo>
                <a:lnTo>
                  <a:pt x="312" y="8"/>
                </a:lnTo>
                <a:lnTo>
                  <a:pt x="274" y="20"/>
                </a:lnTo>
                <a:lnTo>
                  <a:pt x="287" y="14"/>
                </a:lnTo>
                <a:lnTo>
                  <a:pt x="288" y="17"/>
                </a:lnTo>
                <a:lnTo>
                  <a:pt x="274" y="29"/>
                </a:lnTo>
                <a:lnTo>
                  <a:pt x="264" y="35"/>
                </a:lnTo>
                <a:lnTo>
                  <a:pt x="263" y="44"/>
                </a:lnTo>
                <a:lnTo>
                  <a:pt x="264" y="79"/>
                </a:lnTo>
                <a:lnTo>
                  <a:pt x="267" y="82"/>
                </a:lnTo>
                <a:lnTo>
                  <a:pt x="271" y="82"/>
                </a:lnTo>
                <a:lnTo>
                  <a:pt x="274" y="85"/>
                </a:lnTo>
                <a:lnTo>
                  <a:pt x="282" y="94"/>
                </a:lnTo>
                <a:lnTo>
                  <a:pt x="283" y="97"/>
                </a:lnTo>
                <a:lnTo>
                  <a:pt x="287" y="100"/>
                </a:lnTo>
                <a:lnTo>
                  <a:pt x="287" y="107"/>
                </a:lnTo>
                <a:lnTo>
                  <a:pt x="290" y="107"/>
                </a:lnTo>
                <a:lnTo>
                  <a:pt x="290" y="116"/>
                </a:lnTo>
                <a:lnTo>
                  <a:pt x="296" y="120"/>
                </a:lnTo>
                <a:lnTo>
                  <a:pt x="296" y="129"/>
                </a:lnTo>
                <a:lnTo>
                  <a:pt x="302" y="129"/>
                </a:lnTo>
                <a:lnTo>
                  <a:pt x="302" y="154"/>
                </a:lnTo>
                <a:lnTo>
                  <a:pt x="296" y="155"/>
                </a:lnTo>
                <a:lnTo>
                  <a:pt x="298" y="155"/>
                </a:lnTo>
                <a:lnTo>
                  <a:pt x="290" y="155"/>
                </a:lnTo>
                <a:lnTo>
                  <a:pt x="248" y="155"/>
                </a:lnTo>
                <a:lnTo>
                  <a:pt x="248" y="155"/>
                </a:lnTo>
                <a:close/>
              </a:path>
            </a:pathLst>
          </a:cu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403" name="Freeform 355"/>
          <p:cNvSpPr>
            <a:spLocks/>
          </p:cNvSpPr>
          <p:nvPr/>
        </p:nvSpPr>
        <p:spPr bwMode="auto">
          <a:xfrm>
            <a:off x="2909888" y="3524250"/>
            <a:ext cx="476250" cy="361950"/>
          </a:xfrm>
          <a:custGeom>
            <a:avLst/>
            <a:gdLst>
              <a:gd name="T0" fmla="*/ 223 w 1023"/>
              <a:gd name="T1" fmla="*/ 160 h 750"/>
              <a:gd name="T2" fmla="*/ 233 w 1023"/>
              <a:gd name="T3" fmla="*/ 154 h 750"/>
              <a:gd name="T4" fmla="*/ 226 w 1023"/>
              <a:gd name="T5" fmla="*/ 145 h 750"/>
              <a:gd name="T6" fmla="*/ 178 w 1023"/>
              <a:gd name="T7" fmla="*/ 160 h 750"/>
              <a:gd name="T8" fmla="*/ 138 w 1023"/>
              <a:gd name="T9" fmla="*/ 160 h 750"/>
              <a:gd name="T10" fmla="*/ 126 w 1023"/>
              <a:gd name="T11" fmla="*/ 145 h 750"/>
              <a:gd name="T12" fmla="*/ 112 w 1023"/>
              <a:gd name="T13" fmla="*/ 136 h 750"/>
              <a:gd name="T14" fmla="*/ 100 w 1023"/>
              <a:gd name="T15" fmla="*/ 129 h 750"/>
              <a:gd name="T16" fmla="*/ 63 w 1023"/>
              <a:gd name="T17" fmla="*/ 145 h 750"/>
              <a:gd name="T18" fmla="*/ 49 w 1023"/>
              <a:gd name="T19" fmla="*/ 171 h 750"/>
              <a:gd name="T20" fmla="*/ 24 w 1023"/>
              <a:gd name="T21" fmla="*/ 204 h 750"/>
              <a:gd name="T22" fmla="*/ 4 w 1023"/>
              <a:gd name="T23" fmla="*/ 249 h 750"/>
              <a:gd name="T24" fmla="*/ 15 w 1023"/>
              <a:gd name="T25" fmla="*/ 327 h 750"/>
              <a:gd name="T26" fmla="*/ 47 w 1023"/>
              <a:gd name="T27" fmla="*/ 335 h 750"/>
              <a:gd name="T28" fmla="*/ 96 w 1023"/>
              <a:gd name="T29" fmla="*/ 352 h 750"/>
              <a:gd name="T30" fmla="*/ 122 w 1023"/>
              <a:gd name="T31" fmla="*/ 364 h 750"/>
              <a:gd name="T32" fmla="*/ 136 w 1023"/>
              <a:gd name="T33" fmla="*/ 484 h 750"/>
              <a:gd name="T34" fmla="*/ 148 w 1023"/>
              <a:gd name="T35" fmla="*/ 525 h 750"/>
              <a:gd name="T36" fmla="*/ 158 w 1023"/>
              <a:gd name="T37" fmla="*/ 540 h 750"/>
              <a:gd name="T38" fmla="*/ 166 w 1023"/>
              <a:gd name="T39" fmla="*/ 565 h 750"/>
              <a:gd name="T40" fmla="*/ 210 w 1023"/>
              <a:gd name="T41" fmla="*/ 625 h 750"/>
              <a:gd name="T42" fmla="*/ 235 w 1023"/>
              <a:gd name="T43" fmla="*/ 653 h 750"/>
              <a:gd name="T44" fmla="*/ 256 w 1023"/>
              <a:gd name="T45" fmla="*/ 666 h 750"/>
              <a:gd name="T46" fmla="*/ 296 w 1023"/>
              <a:gd name="T47" fmla="*/ 691 h 750"/>
              <a:gd name="T48" fmla="*/ 287 w 1023"/>
              <a:gd name="T49" fmla="*/ 716 h 750"/>
              <a:gd name="T50" fmla="*/ 291 w 1023"/>
              <a:gd name="T51" fmla="*/ 719 h 750"/>
              <a:gd name="T52" fmla="*/ 312 w 1023"/>
              <a:gd name="T53" fmla="*/ 737 h 750"/>
              <a:gd name="T54" fmla="*/ 312 w 1023"/>
              <a:gd name="T55" fmla="*/ 744 h 750"/>
              <a:gd name="T56" fmla="*/ 437 w 1023"/>
              <a:gd name="T57" fmla="*/ 734 h 750"/>
              <a:gd name="T58" fmla="*/ 479 w 1023"/>
              <a:gd name="T59" fmla="*/ 724 h 750"/>
              <a:gd name="T60" fmla="*/ 530 w 1023"/>
              <a:gd name="T61" fmla="*/ 710 h 750"/>
              <a:gd name="T62" fmla="*/ 594 w 1023"/>
              <a:gd name="T63" fmla="*/ 669 h 750"/>
              <a:gd name="T64" fmla="*/ 697 w 1023"/>
              <a:gd name="T65" fmla="*/ 631 h 750"/>
              <a:gd name="T66" fmla="*/ 760 w 1023"/>
              <a:gd name="T67" fmla="*/ 511 h 750"/>
              <a:gd name="T68" fmla="*/ 784 w 1023"/>
              <a:gd name="T69" fmla="*/ 393 h 750"/>
              <a:gd name="T70" fmla="*/ 957 w 1023"/>
              <a:gd name="T71" fmla="*/ 362 h 750"/>
              <a:gd name="T72" fmla="*/ 1016 w 1023"/>
              <a:gd name="T73" fmla="*/ 312 h 750"/>
              <a:gd name="T74" fmla="*/ 1016 w 1023"/>
              <a:gd name="T75" fmla="*/ 274 h 750"/>
              <a:gd name="T76" fmla="*/ 1004 w 1023"/>
              <a:gd name="T77" fmla="*/ 265 h 750"/>
              <a:gd name="T78" fmla="*/ 989 w 1023"/>
              <a:gd name="T79" fmla="*/ 239 h 750"/>
              <a:gd name="T80" fmla="*/ 916 w 1023"/>
              <a:gd name="T81" fmla="*/ 243 h 750"/>
              <a:gd name="T82" fmla="*/ 875 w 1023"/>
              <a:gd name="T83" fmla="*/ 230 h 750"/>
              <a:gd name="T84" fmla="*/ 843 w 1023"/>
              <a:gd name="T85" fmla="*/ 198 h 750"/>
              <a:gd name="T86" fmla="*/ 769 w 1023"/>
              <a:gd name="T87" fmla="*/ 189 h 750"/>
              <a:gd name="T88" fmla="*/ 701 w 1023"/>
              <a:gd name="T89" fmla="*/ 177 h 750"/>
              <a:gd name="T90" fmla="*/ 626 w 1023"/>
              <a:gd name="T91" fmla="*/ 160 h 750"/>
              <a:gd name="T92" fmla="*/ 607 w 1023"/>
              <a:gd name="T93" fmla="*/ 108 h 750"/>
              <a:gd name="T94" fmla="*/ 610 w 1023"/>
              <a:gd name="T95" fmla="*/ 57 h 750"/>
              <a:gd name="T96" fmla="*/ 541 w 1023"/>
              <a:gd name="T97" fmla="*/ 50 h 750"/>
              <a:gd name="T98" fmla="*/ 487 w 1023"/>
              <a:gd name="T99" fmla="*/ 8 h 750"/>
              <a:gd name="T100" fmla="*/ 487 w 1023"/>
              <a:gd name="T101" fmla="*/ 0 h 750"/>
              <a:gd name="T102" fmla="*/ 379 w 1023"/>
              <a:gd name="T103" fmla="*/ 20 h 750"/>
              <a:gd name="T104" fmla="*/ 363 w 1023"/>
              <a:gd name="T105" fmla="*/ 8 h 750"/>
              <a:gd name="T106" fmla="*/ 312 w 1023"/>
              <a:gd name="T107" fmla="*/ 8 h 750"/>
              <a:gd name="T108" fmla="*/ 288 w 1023"/>
              <a:gd name="T109" fmla="*/ 17 h 750"/>
              <a:gd name="T110" fmla="*/ 263 w 1023"/>
              <a:gd name="T111" fmla="*/ 44 h 750"/>
              <a:gd name="T112" fmla="*/ 271 w 1023"/>
              <a:gd name="T113" fmla="*/ 82 h 750"/>
              <a:gd name="T114" fmla="*/ 283 w 1023"/>
              <a:gd name="T115" fmla="*/ 97 h 750"/>
              <a:gd name="T116" fmla="*/ 290 w 1023"/>
              <a:gd name="T117" fmla="*/ 107 h 750"/>
              <a:gd name="T118" fmla="*/ 296 w 1023"/>
              <a:gd name="T119" fmla="*/ 129 h 750"/>
              <a:gd name="T120" fmla="*/ 296 w 1023"/>
              <a:gd name="T121" fmla="*/ 155 h 750"/>
              <a:gd name="T122" fmla="*/ 248 w 1023"/>
              <a:gd name="T123" fmla="*/ 155 h 7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023" h="750">
                <a:moveTo>
                  <a:pt x="248" y="155"/>
                </a:moveTo>
                <a:lnTo>
                  <a:pt x="211" y="151"/>
                </a:lnTo>
                <a:lnTo>
                  <a:pt x="223" y="160"/>
                </a:lnTo>
                <a:lnTo>
                  <a:pt x="242" y="164"/>
                </a:lnTo>
                <a:lnTo>
                  <a:pt x="243" y="161"/>
                </a:lnTo>
                <a:lnTo>
                  <a:pt x="233" y="154"/>
                </a:lnTo>
                <a:lnTo>
                  <a:pt x="233" y="151"/>
                </a:lnTo>
                <a:lnTo>
                  <a:pt x="226" y="151"/>
                </a:lnTo>
                <a:lnTo>
                  <a:pt x="226" y="145"/>
                </a:lnTo>
                <a:lnTo>
                  <a:pt x="206" y="149"/>
                </a:lnTo>
                <a:lnTo>
                  <a:pt x="190" y="160"/>
                </a:lnTo>
                <a:lnTo>
                  <a:pt x="178" y="160"/>
                </a:lnTo>
                <a:lnTo>
                  <a:pt x="178" y="163"/>
                </a:lnTo>
                <a:lnTo>
                  <a:pt x="159" y="163"/>
                </a:lnTo>
                <a:lnTo>
                  <a:pt x="138" y="160"/>
                </a:lnTo>
                <a:lnTo>
                  <a:pt x="136" y="154"/>
                </a:lnTo>
                <a:lnTo>
                  <a:pt x="126" y="151"/>
                </a:lnTo>
                <a:lnTo>
                  <a:pt x="126" y="145"/>
                </a:lnTo>
                <a:lnTo>
                  <a:pt x="114" y="142"/>
                </a:lnTo>
                <a:lnTo>
                  <a:pt x="112" y="138"/>
                </a:lnTo>
                <a:lnTo>
                  <a:pt x="112" y="136"/>
                </a:lnTo>
                <a:lnTo>
                  <a:pt x="106" y="133"/>
                </a:lnTo>
                <a:lnTo>
                  <a:pt x="100" y="133"/>
                </a:lnTo>
                <a:lnTo>
                  <a:pt x="100" y="129"/>
                </a:lnTo>
                <a:lnTo>
                  <a:pt x="92" y="126"/>
                </a:lnTo>
                <a:lnTo>
                  <a:pt x="78" y="132"/>
                </a:lnTo>
                <a:lnTo>
                  <a:pt x="63" y="145"/>
                </a:lnTo>
                <a:lnTo>
                  <a:pt x="57" y="152"/>
                </a:lnTo>
                <a:lnTo>
                  <a:pt x="49" y="160"/>
                </a:lnTo>
                <a:lnTo>
                  <a:pt x="49" y="171"/>
                </a:lnTo>
                <a:lnTo>
                  <a:pt x="43" y="176"/>
                </a:lnTo>
                <a:lnTo>
                  <a:pt x="39" y="189"/>
                </a:lnTo>
                <a:lnTo>
                  <a:pt x="24" y="204"/>
                </a:lnTo>
                <a:lnTo>
                  <a:pt x="15" y="217"/>
                </a:lnTo>
                <a:lnTo>
                  <a:pt x="11" y="241"/>
                </a:lnTo>
                <a:lnTo>
                  <a:pt x="4" y="249"/>
                </a:lnTo>
                <a:lnTo>
                  <a:pt x="0" y="260"/>
                </a:lnTo>
                <a:lnTo>
                  <a:pt x="8" y="295"/>
                </a:lnTo>
                <a:lnTo>
                  <a:pt x="15" y="327"/>
                </a:lnTo>
                <a:lnTo>
                  <a:pt x="19" y="330"/>
                </a:lnTo>
                <a:lnTo>
                  <a:pt x="24" y="335"/>
                </a:lnTo>
                <a:lnTo>
                  <a:pt x="47" y="335"/>
                </a:lnTo>
                <a:lnTo>
                  <a:pt x="57" y="348"/>
                </a:lnTo>
                <a:lnTo>
                  <a:pt x="88" y="355"/>
                </a:lnTo>
                <a:lnTo>
                  <a:pt x="96" y="352"/>
                </a:lnTo>
                <a:lnTo>
                  <a:pt x="97" y="355"/>
                </a:lnTo>
                <a:lnTo>
                  <a:pt x="108" y="362"/>
                </a:lnTo>
                <a:lnTo>
                  <a:pt x="122" y="364"/>
                </a:lnTo>
                <a:lnTo>
                  <a:pt x="120" y="380"/>
                </a:lnTo>
                <a:lnTo>
                  <a:pt x="134" y="383"/>
                </a:lnTo>
                <a:lnTo>
                  <a:pt x="136" y="484"/>
                </a:lnTo>
                <a:lnTo>
                  <a:pt x="144" y="490"/>
                </a:lnTo>
                <a:lnTo>
                  <a:pt x="145" y="508"/>
                </a:lnTo>
                <a:lnTo>
                  <a:pt x="148" y="525"/>
                </a:lnTo>
                <a:lnTo>
                  <a:pt x="154" y="533"/>
                </a:lnTo>
                <a:lnTo>
                  <a:pt x="154" y="540"/>
                </a:lnTo>
                <a:lnTo>
                  <a:pt x="158" y="540"/>
                </a:lnTo>
                <a:lnTo>
                  <a:pt x="158" y="555"/>
                </a:lnTo>
                <a:lnTo>
                  <a:pt x="166" y="558"/>
                </a:lnTo>
                <a:lnTo>
                  <a:pt x="166" y="565"/>
                </a:lnTo>
                <a:lnTo>
                  <a:pt x="170" y="568"/>
                </a:lnTo>
                <a:lnTo>
                  <a:pt x="170" y="603"/>
                </a:lnTo>
                <a:lnTo>
                  <a:pt x="210" y="625"/>
                </a:lnTo>
                <a:lnTo>
                  <a:pt x="217" y="640"/>
                </a:lnTo>
                <a:lnTo>
                  <a:pt x="226" y="653"/>
                </a:lnTo>
                <a:lnTo>
                  <a:pt x="235" y="653"/>
                </a:lnTo>
                <a:lnTo>
                  <a:pt x="240" y="658"/>
                </a:lnTo>
                <a:lnTo>
                  <a:pt x="246" y="661"/>
                </a:lnTo>
                <a:lnTo>
                  <a:pt x="256" y="666"/>
                </a:lnTo>
                <a:lnTo>
                  <a:pt x="271" y="669"/>
                </a:lnTo>
                <a:lnTo>
                  <a:pt x="274" y="674"/>
                </a:lnTo>
                <a:lnTo>
                  <a:pt x="296" y="691"/>
                </a:lnTo>
                <a:lnTo>
                  <a:pt x="294" y="696"/>
                </a:lnTo>
                <a:lnTo>
                  <a:pt x="287" y="696"/>
                </a:lnTo>
                <a:lnTo>
                  <a:pt x="287" y="716"/>
                </a:lnTo>
                <a:lnTo>
                  <a:pt x="290" y="716"/>
                </a:lnTo>
                <a:lnTo>
                  <a:pt x="290" y="724"/>
                </a:lnTo>
                <a:lnTo>
                  <a:pt x="291" y="719"/>
                </a:lnTo>
                <a:lnTo>
                  <a:pt x="296" y="724"/>
                </a:lnTo>
                <a:lnTo>
                  <a:pt x="302" y="728"/>
                </a:lnTo>
                <a:lnTo>
                  <a:pt x="312" y="737"/>
                </a:lnTo>
                <a:lnTo>
                  <a:pt x="307" y="734"/>
                </a:lnTo>
                <a:lnTo>
                  <a:pt x="307" y="735"/>
                </a:lnTo>
                <a:lnTo>
                  <a:pt x="312" y="744"/>
                </a:lnTo>
                <a:lnTo>
                  <a:pt x="315" y="750"/>
                </a:lnTo>
                <a:lnTo>
                  <a:pt x="414" y="750"/>
                </a:lnTo>
                <a:lnTo>
                  <a:pt x="437" y="734"/>
                </a:lnTo>
                <a:lnTo>
                  <a:pt x="464" y="728"/>
                </a:lnTo>
                <a:lnTo>
                  <a:pt x="470" y="724"/>
                </a:lnTo>
                <a:lnTo>
                  <a:pt x="479" y="724"/>
                </a:lnTo>
                <a:lnTo>
                  <a:pt x="479" y="719"/>
                </a:lnTo>
                <a:lnTo>
                  <a:pt x="503" y="713"/>
                </a:lnTo>
                <a:lnTo>
                  <a:pt x="530" y="710"/>
                </a:lnTo>
                <a:lnTo>
                  <a:pt x="568" y="690"/>
                </a:lnTo>
                <a:lnTo>
                  <a:pt x="580" y="678"/>
                </a:lnTo>
                <a:lnTo>
                  <a:pt x="594" y="669"/>
                </a:lnTo>
                <a:lnTo>
                  <a:pt x="628" y="662"/>
                </a:lnTo>
                <a:lnTo>
                  <a:pt x="663" y="646"/>
                </a:lnTo>
                <a:lnTo>
                  <a:pt x="697" y="631"/>
                </a:lnTo>
                <a:lnTo>
                  <a:pt x="732" y="625"/>
                </a:lnTo>
                <a:lnTo>
                  <a:pt x="745" y="611"/>
                </a:lnTo>
                <a:lnTo>
                  <a:pt x="760" y="511"/>
                </a:lnTo>
                <a:lnTo>
                  <a:pt x="773" y="411"/>
                </a:lnTo>
                <a:lnTo>
                  <a:pt x="781" y="393"/>
                </a:lnTo>
                <a:lnTo>
                  <a:pt x="784" y="393"/>
                </a:lnTo>
                <a:lnTo>
                  <a:pt x="785" y="376"/>
                </a:lnTo>
                <a:lnTo>
                  <a:pt x="797" y="370"/>
                </a:lnTo>
                <a:lnTo>
                  <a:pt x="957" y="362"/>
                </a:lnTo>
                <a:lnTo>
                  <a:pt x="1008" y="327"/>
                </a:lnTo>
                <a:lnTo>
                  <a:pt x="1013" y="327"/>
                </a:lnTo>
                <a:lnTo>
                  <a:pt x="1016" y="312"/>
                </a:lnTo>
                <a:lnTo>
                  <a:pt x="1023" y="310"/>
                </a:lnTo>
                <a:lnTo>
                  <a:pt x="1023" y="279"/>
                </a:lnTo>
                <a:lnTo>
                  <a:pt x="1016" y="274"/>
                </a:lnTo>
                <a:lnTo>
                  <a:pt x="1011" y="268"/>
                </a:lnTo>
                <a:lnTo>
                  <a:pt x="1008" y="265"/>
                </a:lnTo>
                <a:lnTo>
                  <a:pt x="1004" y="265"/>
                </a:lnTo>
                <a:lnTo>
                  <a:pt x="997" y="241"/>
                </a:lnTo>
                <a:lnTo>
                  <a:pt x="989" y="241"/>
                </a:lnTo>
                <a:lnTo>
                  <a:pt x="989" y="239"/>
                </a:lnTo>
                <a:lnTo>
                  <a:pt x="968" y="233"/>
                </a:lnTo>
                <a:lnTo>
                  <a:pt x="942" y="239"/>
                </a:lnTo>
                <a:lnTo>
                  <a:pt x="916" y="243"/>
                </a:lnTo>
                <a:lnTo>
                  <a:pt x="895" y="241"/>
                </a:lnTo>
                <a:lnTo>
                  <a:pt x="895" y="239"/>
                </a:lnTo>
                <a:lnTo>
                  <a:pt x="875" y="230"/>
                </a:lnTo>
                <a:lnTo>
                  <a:pt x="862" y="223"/>
                </a:lnTo>
                <a:lnTo>
                  <a:pt x="857" y="214"/>
                </a:lnTo>
                <a:lnTo>
                  <a:pt x="843" y="198"/>
                </a:lnTo>
                <a:lnTo>
                  <a:pt x="819" y="189"/>
                </a:lnTo>
                <a:lnTo>
                  <a:pt x="793" y="180"/>
                </a:lnTo>
                <a:lnTo>
                  <a:pt x="769" y="189"/>
                </a:lnTo>
                <a:lnTo>
                  <a:pt x="741" y="194"/>
                </a:lnTo>
                <a:lnTo>
                  <a:pt x="728" y="182"/>
                </a:lnTo>
                <a:lnTo>
                  <a:pt x="701" y="177"/>
                </a:lnTo>
                <a:lnTo>
                  <a:pt x="652" y="171"/>
                </a:lnTo>
                <a:lnTo>
                  <a:pt x="652" y="169"/>
                </a:lnTo>
                <a:lnTo>
                  <a:pt x="626" y="160"/>
                </a:lnTo>
                <a:lnTo>
                  <a:pt x="614" y="129"/>
                </a:lnTo>
                <a:lnTo>
                  <a:pt x="608" y="123"/>
                </a:lnTo>
                <a:lnTo>
                  <a:pt x="607" y="108"/>
                </a:lnTo>
                <a:lnTo>
                  <a:pt x="610" y="85"/>
                </a:lnTo>
                <a:lnTo>
                  <a:pt x="614" y="85"/>
                </a:lnTo>
                <a:lnTo>
                  <a:pt x="610" y="57"/>
                </a:lnTo>
                <a:lnTo>
                  <a:pt x="574" y="57"/>
                </a:lnTo>
                <a:lnTo>
                  <a:pt x="551" y="55"/>
                </a:lnTo>
                <a:lnTo>
                  <a:pt x="541" y="50"/>
                </a:lnTo>
                <a:lnTo>
                  <a:pt x="527" y="44"/>
                </a:lnTo>
                <a:lnTo>
                  <a:pt x="521" y="29"/>
                </a:lnTo>
                <a:lnTo>
                  <a:pt x="487" y="8"/>
                </a:lnTo>
                <a:lnTo>
                  <a:pt x="501" y="14"/>
                </a:lnTo>
                <a:lnTo>
                  <a:pt x="501" y="13"/>
                </a:lnTo>
                <a:lnTo>
                  <a:pt x="487" y="0"/>
                </a:lnTo>
                <a:lnTo>
                  <a:pt x="449" y="8"/>
                </a:lnTo>
                <a:lnTo>
                  <a:pt x="418" y="17"/>
                </a:lnTo>
                <a:lnTo>
                  <a:pt x="379" y="20"/>
                </a:lnTo>
                <a:lnTo>
                  <a:pt x="376" y="13"/>
                </a:lnTo>
                <a:lnTo>
                  <a:pt x="368" y="13"/>
                </a:lnTo>
                <a:lnTo>
                  <a:pt x="363" y="8"/>
                </a:lnTo>
                <a:lnTo>
                  <a:pt x="336" y="1"/>
                </a:lnTo>
                <a:lnTo>
                  <a:pt x="320" y="1"/>
                </a:lnTo>
                <a:lnTo>
                  <a:pt x="312" y="8"/>
                </a:lnTo>
                <a:lnTo>
                  <a:pt x="274" y="20"/>
                </a:lnTo>
                <a:lnTo>
                  <a:pt x="287" y="14"/>
                </a:lnTo>
                <a:lnTo>
                  <a:pt x="288" y="17"/>
                </a:lnTo>
                <a:lnTo>
                  <a:pt x="274" y="29"/>
                </a:lnTo>
                <a:lnTo>
                  <a:pt x="264" y="35"/>
                </a:lnTo>
                <a:lnTo>
                  <a:pt x="263" y="44"/>
                </a:lnTo>
                <a:lnTo>
                  <a:pt x="264" y="79"/>
                </a:lnTo>
                <a:lnTo>
                  <a:pt x="267" y="82"/>
                </a:lnTo>
                <a:lnTo>
                  <a:pt x="271" y="82"/>
                </a:lnTo>
                <a:lnTo>
                  <a:pt x="274" y="85"/>
                </a:lnTo>
                <a:lnTo>
                  <a:pt x="282" y="94"/>
                </a:lnTo>
                <a:lnTo>
                  <a:pt x="283" y="97"/>
                </a:lnTo>
                <a:lnTo>
                  <a:pt x="287" y="100"/>
                </a:lnTo>
                <a:lnTo>
                  <a:pt x="287" y="107"/>
                </a:lnTo>
                <a:lnTo>
                  <a:pt x="290" y="107"/>
                </a:lnTo>
                <a:lnTo>
                  <a:pt x="290" y="116"/>
                </a:lnTo>
                <a:lnTo>
                  <a:pt x="296" y="120"/>
                </a:lnTo>
                <a:lnTo>
                  <a:pt x="296" y="129"/>
                </a:lnTo>
                <a:lnTo>
                  <a:pt x="302" y="129"/>
                </a:lnTo>
                <a:lnTo>
                  <a:pt x="302" y="154"/>
                </a:lnTo>
                <a:lnTo>
                  <a:pt x="296" y="155"/>
                </a:lnTo>
                <a:lnTo>
                  <a:pt x="298" y="155"/>
                </a:lnTo>
                <a:lnTo>
                  <a:pt x="290" y="155"/>
                </a:lnTo>
                <a:lnTo>
                  <a:pt x="248" y="155"/>
                </a:lnTo>
                <a:lnTo>
                  <a:pt x="248" y="155"/>
                </a:lnTo>
              </a:path>
            </a:pathLst>
          </a:custGeom>
          <a:solidFill>
            <a:srgbClr val="99FF66"/>
          </a:solidFill>
          <a:ln w="142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PH" dirty="0"/>
          </a:p>
        </p:txBody>
      </p:sp>
      <p:sp>
        <p:nvSpPr>
          <p:cNvPr id="2404" name="Freeform 356"/>
          <p:cNvSpPr>
            <a:spLocks/>
          </p:cNvSpPr>
          <p:nvPr/>
        </p:nvSpPr>
        <p:spPr bwMode="auto">
          <a:xfrm>
            <a:off x="3411538" y="3503613"/>
            <a:ext cx="14287" cy="15875"/>
          </a:xfrm>
          <a:custGeom>
            <a:avLst/>
            <a:gdLst>
              <a:gd name="T0" fmla="*/ 14 w 28"/>
              <a:gd name="T1" fmla="*/ 0 h 34"/>
              <a:gd name="T2" fmla="*/ 28 w 28"/>
              <a:gd name="T3" fmla="*/ 18 h 34"/>
              <a:gd name="T4" fmla="*/ 23 w 28"/>
              <a:gd name="T5" fmla="*/ 28 h 34"/>
              <a:gd name="T6" fmla="*/ 14 w 28"/>
              <a:gd name="T7" fmla="*/ 34 h 34"/>
              <a:gd name="T8" fmla="*/ 4 w 28"/>
              <a:gd name="T9" fmla="*/ 28 h 34"/>
              <a:gd name="T10" fmla="*/ 0 w 28"/>
              <a:gd name="T11" fmla="*/ 18 h 34"/>
              <a:gd name="T12" fmla="*/ 4 w 28"/>
              <a:gd name="T13" fmla="*/ 4 h 34"/>
              <a:gd name="T14" fmla="*/ 14 w 28"/>
              <a:gd name="T15" fmla="*/ 0 h 34"/>
              <a:gd name="T16" fmla="*/ 14 w 28"/>
              <a:gd name="T17" fmla="*/ 0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8" h="34">
                <a:moveTo>
                  <a:pt x="14" y="0"/>
                </a:moveTo>
                <a:lnTo>
                  <a:pt x="28" y="18"/>
                </a:lnTo>
                <a:lnTo>
                  <a:pt x="23" y="28"/>
                </a:lnTo>
                <a:lnTo>
                  <a:pt x="14" y="34"/>
                </a:lnTo>
                <a:lnTo>
                  <a:pt x="4" y="28"/>
                </a:lnTo>
                <a:lnTo>
                  <a:pt x="0" y="18"/>
                </a:lnTo>
                <a:lnTo>
                  <a:pt x="4" y="4"/>
                </a:lnTo>
                <a:lnTo>
                  <a:pt x="14" y="0"/>
                </a:lnTo>
                <a:lnTo>
                  <a:pt x="14" y="0"/>
                </a:lnTo>
                <a:close/>
              </a:path>
            </a:pathLst>
          </a:cu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405" name="Freeform 357"/>
          <p:cNvSpPr>
            <a:spLocks/>
          </p:cNvSpPr>
          <p:nvPr/>
        </p:nvSpPr>
        <p:spPr bwMode="auto">
          <a:xfrm>
            <a:off x="3411538" y="3503613"/>
            <a:ext cx="14287" cy="15875"/>
          </a:xfrm>
          <a:custGeom>
            <a:avLst/>
            <a:gdLst>
              <a:gd name="T0" fmla="*/ 14 w 28"/>
              <a:gd name="T1" fmla="*/ 0 h 34"/>
              <a:gd name="T2" fmla="*/ 28 w 28"/>
              <a:gd name="T3" fmla="*/ 18 h 34"/>
              <a:gd name="T4" fmla="*/ 23 w 28"/>
              <a:gd name="T5" fmla="*/ 28 h 34"/>
              <a:gd name="T6" fmla="*/ 14 w 28"/>
              <a:gd name="T7" fmla="*/ 34 h 34"/>
              <a:gd name="T8" fmla="*/ 4 w 28"/>
              <a:gd name="T9" fmla="*/ 28 h 34"/>
              <a:gd name="T10" fmla="*/ 0 w 28"/>
              <a:gd name="T11" fmla="*/ 18 h 34"/>
              <a:gd name="T12" fmla="*/ 4 w 28"/>
              <a:gd name="T13" fmla="*/ 4 h 34"/>
              <a:gd name="T14" fmla="*/ 14 w 28"/>
              <a:gd name="T15" fmla="*/ 0 h 34"/>
              <a:gd name="T16" fmla="*/ 14 w 28"/>
              <a:gd name="T17" fmla="*/ 0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8" h="34">
                <a:moveTo>
                  <a:pt x="14" y="0"/>
                </a:moveTo>
                <a:lnTo>
                  <a:pt x="28" y="18"/>
                </a:lnTo>
                <a:lnTo>
                  <a:pt x="23" y="28"/>
                </a:lnTo>
                <a:lnTo>
                  <a:pt x="14" y="34"/>
                </a:lnTo>
                <a:lnTo>
                  <a:pt x="4" y="28"/>
                </a:lnTo>
                <a:lnTo>
                  <a:pt x="0" y="18"/>
                </a:lnTo>
                <a:lnTo>
                  <a:pt x="4" y="4"/>
                </a:lnTo>
                <a:lnTo>
                  <a:pt x="14" y="0"/>
                </a:lnTo>
                <a:lnTo>
                  <a:pt x="14" y="0"/>
                </a:lnTo>
              </a:path>
            </a:pathLst>
          </a:custGeom>
          <a:solidFill>
            <a:srgbClr val="FFFF99"/>
          </a:solidFill>
          <a:ln w="23813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PH" dirty="0"/>
          </a:p>
        </p:txBody>
      </p:sp>
      <p:sp>
        <p:nvSpPr>
          <p:cNvPr id="2406" name="Freeform 358"/>
          <p:cNvSpPr>
            <a:spLocks/>
          </p:cNvSpPr>
          <p:nvPr/>
        </p:nvSpPr>
        <p:spPr bwMode="auto">
          <a:xfrm>
            <a:off x="3441700" y="3538538"/>
            <a:ext cx="15875" cy="20637"/>
          </a:xfrm>
          <a:custGeom>
            <a:avLst/>
            <a:gdLst>
              <a:gd name="T0" fmla="*/ 17 w 34"/>
              <a:gd name="T1" fmla="*/ 0 h 43"/>
              <a:gd name="T2" fmla="*/ 30 w 34"/>
              <a:gd name="T3" fmla="*/ 7 h 43"/>
              <a:gd name="T4" fmla="*/ 34 w 34"/>
              <a:gd name="T5" fmla="*/ 21 h 43"/>
              <a:gd name="T6" fmla="*/ 30 w 34"/>
              <a:gd name="T7" fmla="*/ 35 h 43"/>
              <a:gd name="T8" fmla="*/ 17 w 34"/>
              <a:gd name="T9" fmla="*/ 43 h 43"/>
              <a:gd name="T10" fmla="*/ 5 w 34"/>
              <a:gd name="T11" fmla="*/ 35 h 43"/>
              <a:gd name="T12" fmla="*/ 0 w 34"/>
              <a:gd name="T13" fmla="*/ 21 h 43"/>
              <a:gd name="T14" fmla="*/ 5 w 34"/>
              <a:gd name="T15" fmla="*/ 7 h 43"/>
              <a:gd name="T16" fmla="*/ 17 w 34"/>
              <a:gd name="T17" fmla="*/ 0 h 43"/>
              <a:gd name="T18" fmla="*/ 17 w 34"/>
              <a:gd name="T19" fmla="*/ 0 h 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34" h="43">
                <a:moveTo>
                  <a:pt x="17" y="0"/>
                </a:moveTo>
                <a:lnTo>
                  <a:pt x="30" y="7"/>
                </a:lnTo>
                <a:lnTo>
                  <a:pt x="34" y="21"/>
                </a:lnTo>
                <a:lnTo>
                  <a:pt x="30" y="35"/>
                </a:lnTo>
                <a:lnTo>
                  <a:pt x="17" y="43"/>
                </a:lnTo>
                <a:lnTo>
                  <a:pt x="5" y="35"/>
                </a:lnTo>
                <a:lnTo>
                  <a:pt x="0" y="21"/>
                </a:lnTo>
                <a:lnTo>
                  <a:pt x="5" y="7"/>
                </a:lnTo>
                <a:lnTo>
                  <a:pt x="17" y="0"/>
                </a:lnTo>
                <a:lnTo>
                  <a:pt x="17" y="0"/>
                </a:lnTo>
                <a:close/>
              </a:path>
            </a:pathLst>
          </a:cu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407" name="Freeform 359"/>
          <p:cNvSpPr>
            <a:spLocks/>
          </p:cNvSpPr>
          <p:nvPr/>
        </p:nvSpPr>
        <p:spPr bwMode="auto">
          <a:xfrm>
            <a:off x="3441700" y="3538538"/>
            <a:ext cx="15875" cy="20637"/>
          </a:xfrm>
          <a:custGeom>
            <a:avLst/>
            <a:gdLst>
              <a:gd name="T0" fmla="*/ 17 w 34"/>
              <a:gd name="T1" fmla="*/ 0 h 43"/>
              <a:gd name="T2" fmla="*/ 30 w 34"/>
              <a:gd name="T3" fmla="*/ 7 h 43"/>
              <a:gd name="T4" fmla="*/ 34 w 34"/>
              <a:gd name="T5" fmla="*/ 21 h 43"/>
              <a:gd name="T6" fmla="*/ 30 w 34"/>
              <a:gd name="T7" fmla="*/ 35 h 43"/>
              <a:gd name="T8" fmla="*/ 17 w 34"/>
              <a:gd name="T9" fmla="*/ 43 h 43"/>
              <a:gd name="T10" fmla="*/ 5 w 34"/>
              <a:gd name="T11" fmla="*/ 35 h 43"/>
              <a:gd name="T12" fmla="*/ 0 w 34"/>
              <a:gd name="T13" fmla="*/ 21 h 43"/>
              <a:gd name="T14" fmla="*/ 5 w 34"/>
              <a:gd name="T15" fmla="*/ 7 h 43"/>
              <a:gd name="T16" fmla="*/ 17 w 34"/>
              <a:gd name="T17" fmla="*/ 0 h 43"/>
              <a:gd name="T18" fmla="*/ 17 w 34"/>
              <a:gd name="T19" fmla="*/ 0 h 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34" h="43">
                <a:moveTo>
                  <a:pt x="17" y="0"/>
                </a:moveTo>
                <a:lnTo>
                  <a:pt x="30" y="7"/>
                </a:lnTo>
                <a:lnTo>
                  <a:pt x="34" y="21"/>
                </a:lnTo>
                <a:lnTo>
                  <a:pt x="30" y="35"/>
                </a:lnTo>
                <a:lnTo>
                  <a:pt x="17" y="43"/>
                </a:lnTo>
                <a:lnTo>
                  <a:pt x="5" y="35"/>
                </a:lnTo>
                <a:lnTo>
                  <a:pt x="0" y="21"/>
                </a:lnTo>
                <a:lnTo>
                  <a:pt x="5" y="7"/>
                </a:lnTo>
                <a:lnTo>
                  <a:pt x="17" y="0"/>
                </a:lnTo>
                <a:lnTo>
                  <a:pt x="17" y="0"/>
                </a:lnTo>
              </a:path>
            </a:pathLst>
          </a:custGeom>
          <a:solidFill>
            <a:srgbClr val="FFFF99"/>
          </a:solidFill>
          <a:ln w="23813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PH" dirty="0"/>
          </a:p>
        </p:txBody>
      </p:sp>
      <p:sp>
        <p:nvSpPr>
          <p:cNvPr id="2408" name="Freeform 360"/>
          <p:cNvSpPr>
            <a:spLocks/>
          </p:cNvSpPr>
          <p:nvPr/>
        </p:nvSpPr>
        <p:spPr bwMode="auto">
          <a:xfrm>
            <a:off x="2684463" y="3425825"/>
            <a:ext cx="11112" cy="25400"/>
          </a:xfrm>
          <a:custGeom>
            <a:avLst/>
            <a:gdLst>
              <a:gd name="T0" fmla="*/ 10 w 19"/>
              <a:gd name="T1" fmla="*/ 0 h 53"/>
              <a:gd name="T2" fmla="*/ 18 w 19"/>
              <a:gd name="T3" fmla="*/ 7 h 53"/>
              <a:gd name="T4" fmla="*/ 19 w 19"/>
              <a:gd name="T5" fmla="*/ 26 h 53"/>
              <a:gd name="T6" fmla="*/ 18 w 19"/>
              <a:gd name="T7" fmla="*/ 44 h 53"/>
              <a:gd name="T8" fmla="*/ 10 w 19"/>
              <a:gd name="T9" fmla="*/ 53 h 53"/>
              <a:gd name="T10" fmla="*/ 3 w 19"/>
              <a:gd name="T11" fmla="*/ 44 h 53"/>
              <a:gd name="T12" fmla="*/ 0 w 19"/>
              <a:gd name="T13" fmla="*/ 26 h 53"/>
              <a:gd name="T14" fmla="*/ 3 w 19"/>
              <a:gd name="T15" fmla="*/ 7 h 53"/>
              <a:gd name="T16" fmla="*/ 10 w 19"/>
              <a:gd name="T17" fmla="*/ 0 h 53"/>
              <a:gd name="T18" fmla="*/ 10 w 19"/>
              <a:gd name="T19" fmla="*/ 0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9" h="53">
                <a:moveTo>
                  <a:pt x="10" y="0"/>
                </a:moveTo>
                <a:lnTo>
                  <a:pt x="18" y="7"/>
                </a:lnTo>
                <a:lnTo>
                  <a:pt x="19" y="26"/>
                </a:lnTo>
                <a:lnTo>
                  <a:pt x="18" y="44"/>
                </a:lnTo>
                <a:lnTo>
                  <a:pt x="10" y="53"/>
                </a:lnTo>
                <a:lnTo>
                  <a:pt x="3" y="44"/>
                </a:lnTo>
                <a:lnTo>
                  <a:pt x="0" y="26"/>
                </a:lnTo>
                <a:lnTo>
                  <a:pt x="3" y="7"/>
                </a:lnTo>
                <a:lnTo>
                  <a:pt x="10" y="0"/>
                </a:lnTo>
                <a:lnTo>
                  <a:pt x="10" y="0"/>
                </a:lnTo>
                <a:close/>
              </a:path>
            </a:pathLst>
          </a:custGeom>
          <a:solidFill>
            <a:srgbClr val="99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409" name="Freeform 361"/>
          <p:cNvSpPr>
            <a:spLocks/>
          </p:cNvSpPr>
          <p:nvPr/>
        </p:nvSpPr>
        <p:spPr bwMode="auto">
          <a:xfrm>
            <a:off x="2684463" y="3425825"/>
            <a:ext cx="11112" cy="25400"/>
          </a:xfrm>
          <a:custGeom>
            <a:avLst/>
            <a:gdLst>
              <a:gd name="T0" fmla="*/ 10 w 19"/>
              <a:gd name="T1" fmla="*/ 0 h 53"/>
              <a:gd name="T2" fmla="*/ 18 w 19"/>
              <a:gd name="T3" fmla="*/ 7 h 53"/>
              <a:gd name="T4" fmla="*/ 19 w 19"/>
              <a:gd name="T5" fmla="*/ 26 h 53"/>
              <a:gd name="T6" fmla="*/ 18 w 19"/>
              <a:gd name="T7" fmla="*/ 44 h 53"/>
              <a:gd name="T8" fmla="*/ 10 w 19"/>
              <a:gd name="T9" fmla="*/ 53 h 53"/>
              <a:gd name="T10" fmla="*/ 3 w 19"/>
              <a:gd name="T11" fmla="*/ 44 h 53"/>
              <a:gd name="T12" fmla="*/ 0 w 19"/>
              <a:gd name="T13" fmla="*/ 26 h 53"/>
              <a:gd name="T14" fmla="*/ 3 w 19"/>
              <a:gd name="T15" fmla="*/ 7 h 53"/>
              <a:gd name="T16" fmla="*/ 10 w 19"/>
              <a:gd name="T17" fmla="*/ 0 h 53"/>
              <a:gd name="T18" fmla="*/ 10 w 19"/>
              <a:gd name="T19" fmla="*/ 0 h 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9" h="53">
                <a:moveTo>
                  <a:pt x="10" y="0"/>
                </a:moveTo>
                <a:lnTo>
                  <a:pt x="18" y="7"/>
                </a:lnTo>
                <a:lnTo>
                  <a:pt x="19" y="26"/>
                </a:lnTo>
                <a:lnTo>
                  <a:pt x="18" y="44"/>
                </a:lnTo>
                <a:lnTo>
                  <a:pt x="10" y="53"/>
                </a:lnTo>
                <a:lnTo>
                  <a:pt x="3" y="44"/>
                </a:lnTo>
                <a:lnTo>
                  <a:pt x="0" y="26"/>
                </a:lnTo>
                <a:lnTo>
                  <a:pt x="3" y="7"/>
                </a:lnTo>
                <a:lnTo>
                  <a:pt x="10" y="0"/>
                </a:lnTo>
                <a:lnTo>
                  <a:pt x="10" y="0"/>
                </a:lnTo>
              </a:path>
            </a:pathLst>
          </a:custGeom>
          <a:solidFill>
            <a:srgbClr val="99FF99"/>
          </a:solidFill>
          <a:ln w="142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PH" dirty="0"/>
          </a:p>
        </p:txBody>
      </p:sp>
      <p:sp>
        <p:nvSpPr>
          <p:cNvPr id="2410" name="Freeform 362"/>
          <p:cNvSpPr>
            <a:spLocks/>
          </p:cNvSpPr>
          <p:nvPr/>
        </p:nvSpPr>
        <p:spPr bwMode="auto">
          <a:xfrm>
            <a:off x="2606675" y="3503613"/>
            <a:ext cx="20638" cy="39687"/>
          </a:xfrm>
          <a:custGeom>
            <a:avLst/>
            <a:gdLst>
              <a:gd name="T0" fmla="*/ 22 w 44"/>
              <a:gd name="T1" fmla="*/ 0 h 82"/>
              <a:gd name="T2" fmla="*/ 38 w 44"/>
              <a:gd name="T3" fmla="*/ 12 h 82"/>
              <a:gd name="T4" fmla="*/ 44 w 44"/>
              <a:gd name="T5" fmla="*/ 43 h 82"/>
              <a:gd name="T6" fmla="*/ 38 w 44"/>
              <a:gd name="T7" fmla="*/ 71 h 82"/>
              <a:gd name="T8" fmla="*/ 22 w 44"/>
              <a:gd name="T9" fmla="*/ 82 h 82"/>
              <a:gd name="T10" fmla="*/ 7 w 44"/>
              <a:gd name="T11" fmla="*/ 71 h 82"/>
              <a:gd name="T12" fmla="*/ 0 w 44"/>
              <a:gd name="T13" fmla="*/ 43 h 82"/>
              <a:gd name="T14" fmla="*/ 7 w 44"/>
              <a:gd name="T15" fmla="*/ 12 h 82"/>
              <a:gd name="T16" fmla="*/ 22 w 44"/>
              <a:gd name="T17" fmla="*/ 0 h 82"/>
              <a:gd name="T18" fmla="*/ 22 w 44"/>
              <a:gd name="T19" fmla="*/ 0 h 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44" h="82">
                <a:moveTo>
                  <a:pt x="22" y="0"/>
                </a:moveTo>
                <a:lnTo>
                  <a:pt x="38" y="12"/>
                </a:lnTo>
                <a:lnTo>
                  <a:pt x="44" y="43"/>
                </a:lnTo>
                <a:lnTo>
                  <a:pt x="38" y="71"/>
                </a:lnTo>
                <a:lnTo>
                  <a:pt x="22" y="82"/>
                </a:lnTo>
                <a:lnTo>
                  <a:pt x="7" y="71"/>
                </a:lnTo>
                <a:lnTo>
                  <a:pt x="0" y="43"/>
                </a:lnTo>
                <a:lnTo>
                  <a:pt x="7" y="12"/>
                </a:lnTo>
                <a:lnTo>
                  <a:pt x="22" y="0"/>
                </a:lnTo>
                <a:lnTo>
                  <a:pt x="22" y="0"/>
                </a:lnTo>
                <a:close/>
              </a:path>
            </a:pathLst>
          </a:custGeom>
          <a:solidFill>
            <a:srgbClr val="99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PH" dirty="0"/>
          </a:p>
        </p:txBody>
      </p:sp>
      <p:sp>
        <p:nvSpPr>
          <p:cNvPr id="2411" name="Freeform 363"/>
          <p:cNvSpPr>
            <a:spLocks/>
          </p:cNvSpPr>
          <p:nvPr/>
        </p:nvSpPr>
        <p:spPr bwMode="auto">
          <a:xfrm>
            <a:off x="2606675" y="3503613"/>
            <a:ext cx="20638" cy="39687"/>
          </a:xfrm>
          <a:custGeom>
            <a:avLst/>
            <a:gdLst>
              <a:gd name="T0" fmla="*/ 22 w 44"/>
              <a:gd name="T1" fmla="*/ 0 h 82"/>
              <a:gd name="T2" fmla="*/ 38 w 44"/>
              <a:gd name="T3" fmla="*/ 12 h 82"/>
              <a:gd name="T4" fmla="*/ 44 w 44"/>
              <a:gd name="T5" fmla="*/ 43 h 82"/>
              <a:gd name="T6" fmla="*/ 38 w 44"/>
              <a:gd name="T7" fmla="*/ 71 h 82"/>
              <a:gd name="T8" fmla="*/ 22 w 44"/>
              <a:gd name="T9" fmla="*/ 82 h 82"/>
              <a:gd name="T10" fmla="*/ 7 w 44"/>
              <a:gd name="T11" fmla="*/ 71 h 82"/>
              <a:gd name="T12" fmla="*/ 0 w 44"/>
              <a:gd name="T13" fmla="*/ 43 h 82"/>
              <a:gd name="T14" fmla="*/ 7 w 44"/>
              <a:gd name="T15" fmla="*/ 12 h 82"/>
              <a:gd name="T16" fmla="*/ 22 w 44"/>
              <a:gd name="T17" fmla="*/ 0 h 82"/>
              <a:gd name="T18" fmla="*/ 22 w 44"/>
              <a:gd name="T19" fmla="*/ 0 h 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44" h="82">
                <a:moveTo>
                  <a:pt x="22" y="0"/>
                </a:moveTo>
                <a:lnTo>
                  <a:pt x="38" y="12"/>
                </a:lnTo>
                <a:lnTo>
                  <a:pt x="44" y="43"/>
                </a:lnTo>
                <a:lnTo>
                  <a:pt x="38" y="71"/>
                </a:lnTo>
                <a:lnTo>
                  <a:pt x="22" y="82"/>
                </a:lnTo>
                <a:lnTo>
                  <a:pt x="7" y="71"/>
                </a:lnTo>
                <a:lnTo>
                  <a:pt x="0" y="43"/>
                </a:lnTo>
                <a:lnTo>
                  <a:pt x="7" y="12"/>
                </a:lnTo>
                <a:lnTo>
                  <a:pt x="22" y="0"/>
                </a:lnTo>
                <a:lnTo>
                  <a:pt x="22" y="0"/>
                </a:lnTo>
              </a:path>
            </a:pathLst>
          </a:custGeom>
          <a:solidFill>
            <a:srgbClr val="99FF99"/>
          </a:solidFill>
          <a:ln w="14288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PH" dirty="0"/>
          </a:p>
        </p:txBody>
      </p:sp>
      <p:sp>
        <p:nvSpPr>
          <p:cNvPr id="2412" name="Line 364"/>
          <p:cNvSpPr>
            <a:spLocks noChangeShapeType="1"/>
          </p:cNvSpPr>
          <p:nvPr/>
        </p:nvSpPr>
        <p:spPr bwMode="auto">
          <a:xfrm flipV="1">
            <a:off x="5465763" y="3670300"/>
            <a:ext cx="4762" cy="1588"/>
          </a:xfrm>
          <a:prstGeom prst="line">
            <a:avLst/>
          </a:prstGeom>
          <a:noFill/>
          <a:ln w="1588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PH" dirty="0"/>
          </a:p>
        </p:txBody>
      </p:sp>
      <p:sp>
        <p:nvSpPr>
          <p:cNvPr id="2418" name="Text Box 370"/>
          <p:cNvSpPr txBox="1">
            <a:spLocks noChangeArrowheads="1"/>
          </p:cNvSpPr>
          <p:nvPr/>
        </p:nvSpPr>
        <p:spPr bwMode="auto">
          <a:xfrm>
            <a:off x="3651250" y="1524000"/>
            <a:ext cx="739775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800" i="1" dirty="0" err="1"/>
              <a:t>Dapitan</a:t>
            </a:r>
            <a:r>
              <a:rPr lang="en-US" sz="800" i="1" dirty="0"/>
              <a:t> City</a:t>
            </a:r>
            <a:endParaRPr lang="en-US" sz="1000" dirty="0"/>
          </a:p>
        </p:txBody>
      </p:sp>
      <p:sp>
        <p:nvSpPr>
          <p:cNvPr id="2419" name="Text Box 371"/>
          <p:cNvSpPr txBox="1">
            <a:spLocks noChangeArrowheads="1"/>
          </p:cNvSpPr>
          <p:nvPr/>
        </p:nvSpPr>
        <p:spPr bwMode="auto">
          <a:xfrm>
            <a:off x="3368675" y="1752600"/>
            <a:ext cx="733425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800" i="1"/>
              <a:t>Dipolog City</a:t>
            </a:r>
            <a:endParaRPr lang="en-US" sz="1000" b="1"/>
          </a:p>
        </p:txBody>
      </p:sp>
      <p:sp>
        <p:nvSpPr>
          <p:cNvPr id="2420" name="Text Box 372"/>
          <p:cNvSpPr txBox="1">
            <a:spLocks noChangeArrowheads="1"/>
          </p:cNvSpPr>
          <p:nvPr/>
        </p:nvSpPr>
        <p:spPr bwMode="auto">
          <a:xfrm>
            <a:off x="3213100" y="3287713"/>
            <a:ext cx="933450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800" i="1"/>
              <a:t>Zamboanga City</a:t>
            </a:r>
            <a:endParaRPr lang="en-US" sz="800" b="1"/>
          </a:p>
        </p:txBody>
      </p:sp>
      <p:sp>
        <p:nvSpPr>
          <p:cNvPr id="2421" name="Text Box 373"/>
          <p:cNvSpPr txBox="1">
            <a:spLocks noChangeArrowheads="1"/>
          </p:cNvSpPr>
          <p:nvPr/>
        </p:nvSpPr>
        <p:spPr bwMode="auto">
          <a:xfrm>
            <a:off x="3330575" y="3617913"/>
            <a:ext cx="65114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1000" b="1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Basilan</a:t>
            </a:r>
          </a:p>
        </p:txBody>
      </p:sp>
      <p:sp>
        <p:nvSpPr>
          <p:cNvPr id="2422" name="Text Box 374"/>
          <p:cNvSpPr txBox="1">
            <a:spLocks noChangeArrowheads="1"/>
          </p:cNvSpPr>
          <p:nvPr/>
        </p:nvSpPr>
        <p:spPr bwMode="auto">
          <a:xfrm>
            <a:off x="5226050" y="2286000"/>
            <a:ext cx="774571" cy="230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900" dirty="0"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Marawi City</a:t>
            </a:r>
          </a:p>
        </p:txBody>
      </p:sp>
      <p:sp>
        <p:nvSpPr>
          <p:cNvPr id="2423" name="Text Box 375"/>
          <p:cNvSpPr txBox="1">
            <a:spLocks noChangeArrowheads="1"/>
          </p:cNvSpPr>
          <p:nvPr/>
        </p:nvSpPr>
        <p:spPr bwMode="auto">
          <a:xfrm>
            <a:off x="5356225" y="1905000"/>
            <a:ext cx="631825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800" i="1"/>
              <a:t>Iligan City</a:t>
            </a:r>
            <a:endParaRPr lang="en-US" sz="1000" b="1"/>
          </a:p>
        </p:txBody>
      </p:sp>
      <p:sp>
        <p:nvSpPr>
          <p:cNvPr id="2424" name="Text Box 376"/>
          <p:cNvSpPr txBox="1">
            <a:spLocks noChangeArrowheads="1"/>
          </p:cNvSpPr>
          <p:nvPr/>
        </p:nvSpPr>
        <p:spPr bwMode="auto">
          <a:xfrm>
            <a:off x="4768850" y="4197350"/>
            <a:ext cx="10668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800" i="1" dirty="0">
                <a:latin typeface="Tahoma" pitchFamily="34" charset="0"/>
              </a:rPr>
              <a:t>General Santos City</a:t>
            </a:r>
          </a:p>
        </p:txBody>
      </p:sp>
      <p:sp>
        <p:nvSpPr>
          <p:cNvPr id="2425" name="Text Box 377"/>
          <p:cNvSpPr txBox="1">
            <a:spLocks noChangeArrowheads="1"/>
          </p:cNvSpPr>
          <p:nvPr/>
        </p:nvSpPr>
        <p:spPr bwMode="auto">
          <a:xfrm>
            <a:off x="2507355" y="4332669"/>
            <a:ext cx="468398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1000" b="1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Sulu</a:t>
            </a:r>
          </a:p>
        </p:txBody>
      </p:sp>
      <p:sp>
        <p:nvSpPr>
          <p:cNvPr id="2426" name="Text Box 378"/>
          <p:cNvSpPr txBox="1">
            <a:spLocks noChangeArrowheads="1"/>
          </p:cNvSpPr>
          <p:nvPr/>
        </p:nvSpPr>
        <p:spPr bwMode="auto">
          <a:xfrm>
            <a:off x="1187450" y="5370513"/>
            <a:ext cx="854721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1000" b="1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Tawi-Tawi</a:t>
            </a:r>
          </a:p>
        </p:txBody>
      </p:sp>
      <p:sp>
        <p:nvSpPr>
          <p:cNvPr id="2427" name="Text Box 379"/>
          <p:cNvSpPr txBox="1">
            <a:spLocks noChangeArrowheads="1"/>
          </p:cNvSpPr>
          <p:nvPr/>
        </p:nvSpPr>
        <p:spPr bwMode="auto">
          <a:xfrm>
            <a:off x="5281613" y="2886075"/>
            <a:ext cx="922337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800" b="1"/>
              <a:t>North Cotabato</a:t>
            </a:r>
          </a:p>
        </p:txBody>
      </p:sp>
      <p:sp>
        <p:nvSpPr>
          <p:cNvPr id="2428" name="Text Box 380"/>
          <p:cNvSpPr txBox="1">
            <a:spLocks noChangeArrowheads="1"/>
          </p:cNvSpPr>
          <p:nvPr/>
        </p:nvSpPr>
        <p:spPr bwMode="auto">
          <a:xfrm>
            <a:off x="4585548" y="3262671"/>
            <a:ext cx="1051891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1000" b="1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Maguindanao</a:t>
            </a:r>
          </a:p>
        </p:txBody>
      </p:sp>
      <p:sp>
        <p:nvSpPr>
          <p:cNvPr id="2429" name="Text Box 381"/>
          <p:cNvSpPr txBox="1">
            <a:spLocks noChangeArrowheads="1"/>
          </p:cNvSpPr>
          <p:nvPr/>
        </p:nvSpPr>
        <p:spPr bwMode="auto">
          <a:xfrm>
            <a:off x="4795122" y="2464158"/>
            <a:ext cx="829073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1000" b="1" dirty="0">
                <a:solidFill>
                  <a:srgbClr val="0033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Lanao Sur</a:t>
            </a:r>
          </a:p>
        </p:txBody>
      </p:sp>
      <p:sp>
        <p:nvSpPr>
          <p:cNvPr id="2430" name="Text Box 382"/>
          <p:cNvSpPr txBox="1">
            <a:spLocks noChangeArrowheads="1"/>
          </p:cNvSpPr>
          <p:nvPr/>
        </p:nvSpPr>
        <p:spPr bwMode="auto">
          <a:xfrm rot="53355">
            <a:off x="4159250" y="2222500"/>
            <a:ext cx="777875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800" b="1"/>
              <a:t>Lanao Norte</a:t>
            </a:r>
          </a:p>
        </p:txBody>
      </p:sp>
      <p:sp>
        <p:nvSpPr>
          <p:cNvPr id="2431" name="Text Box 383"/>
          <p:cNvSpPr txBox="1">
            <a:spLocks noChangeArrowheads="1"/>
          </p:cNvSpPr>
          <p:nvPr/>
        </p:nvSpPr>
        <p:spPr bwMode="auto">
          <a:xfrm>
            <a:off x="4311650" y="3773488"/>
            <a:ext cx="908050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800" b="1"/>
              <a:t>Sultan Kudarat</a:t>
            </a:r>
          </a:p>
        </p:txBody>
      </p:sp>
      <p:sp>
        <p:nvSpPr>
          <p:cNvPr id="2432" name="Text Box 384"/>
          <p:cNvSpPr txBox="1">
            <a:spLocks noChangeArrowheads="1"/>
          </p:cNvSpPr>
          <p:nvPr/>
        </p:nvSpPr>
        <p:spPr bwMode="auto">
          <a:xfrm>
            <a:off x="4845050" y="4425950"/>
            <a:ext cx="677863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800" b="1"/>
              <a:t>Sarangani</a:t>
            </a:r>
          </a:p>
        </p:txBody>
      </p:sp>
      <p:sp>
        <p:nvSpPr>
          <p:cNvPr id="2433" name="Text Box 385"/>
          <p:cNvSpPr txBox="1">
            <a:spLocks noChangeArrowheads="1"/>
          </p:cNvSpPr>
          <p:nvPr/>
        </p:nvSpPr>
        <p:spPr bwMode="auto">
          <a:xfrm>
            <a:off x="4973638" y="3842156"/>
            <a:ext cx="109220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10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South Cotabato</a:t>
            </a:r>
            <a:endParaRPr lang="en-US" sz="1000" b="1" dirty="0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434" name="Text Box 386"/>
          <p:cNvSpPr txBox="1">
            <a:spLocks noChangeArrowheads="1"/>
          </p:cNvSpPr>
          <p:nvPr/>
        </p:nvSpPr>
        <p:spPr bwMode="auto">
          <a:xfrm>
            <a:off x="6146800" y="3629025"/>
            <a:ext cx="51911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r>
              <a:rPr lang="en-US" sz="800" b="1"/>
              <a:t>Davao </a:t>
            </a:r>
            <a:br>
              <a:rPr lang="en-US" sz="800" b="1"/>
            </a:br>
            <a:r>
              <a:rPr lang="en-US" sz="800" b="1"/>
              <a:t>Sur</a:t>
            </a:r>
          </a:p>
        </p:txBody>
      </p:sp>
      <p:sp>
        <p:nvSpPr>
          <p:cNvPr id="2435" name="Text Box 387"/>
          <p:cNvSpPr txBox="1">
            <a:spLocks noChangeArrowheads="1"/>
          </p:cNvSpPr>
          <p:nvPr/>
        </p:nvSpPr>
        <p:spPr bwMode="auto">
          <a:xfrm>
            <a:off x="2857500" y="2176463"/>
            <a:ext cx="96043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r>
              <a:rPr lang="en-US" sz="800" b="1" dirty="0"/>
              <a:t>Zamboanga del </a:t>
            </a:r>
          </a:p>
          <a:p>
            <a:pPr algn="ctr" eaLnBrk="0" hangingPunct="0"/>
            <a:r>
              <a:rPr lang="en-US" sz="800" b="1" dirty="0"/>
              <a:t>Norte</a:t>
            </a:r>
          </a:p>
        </p:txBody>
      </p:sp>
      <p:sp>
        <p:nvSpPr>
          <p:cNvPr id="2436" name="Text Box 388"/>
          <p:cNvSpPr txBox="1">
            <a:spLocks noChangeArrowheads="1"/>
          </p:cNvSpPr>
          <p:nvPr/>
        </p:nvSpPr>
        <p:spPr bwMode="auto">
          <a:xfrm>
            <a:off x="3551949" y="2330450"/>
            <a:ext cx="80502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r>
              <a:rPr lang="en-US" sz="10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Zamboanga</a:t>
            </a:r>
          </a:p>
          <a:p>
            <a:pPr algn="ctr" eaLnBrk="0" hangingPunct="0"/>
            <a:r>
              <a:rPr lang="en-US" sz="1000" b="1" dirty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del Sur</a:t>
            </a:r>
          </a:p>
        </p:txBody>
      </p:sp>
      <p:sp>
        <p:nvSpPr>
          <p:cNvPr id="2437" name="Text Box 389"/>
          <p:cNvSpPr txBox="1">
            <a:spLocks noChangeArrowheads="1"/>
          </p:cNvSpPr>
          <p:nvPr/>
        </p:nvSpPr>
        <p:spPr bwMode="auto">
          <a:xfrm>
            <a:off x="4270375" y="2468563"/>
            <a:ext cx="61753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800" i="1" dirty="0" err="1"/>
              <a:t>Pagadian</a:t>
            </a:r>
            <a:endParaRPr lang="en-US" sz="800" i="1" dirty="0"/>
          </a:p>
          <a:p>
            <a:pPr eaLnBrk="0" hangingPunct="0"/>
            <a:r>
              <a:rPr lang="en-US" sz="800" i="1" dirty="0"/>
              <a:t>City</a:t>
            </a:r>
            <a:endParaRPr lang="en-US" sz="1000" b="1" dirty="0"/>
          </a:p>
        </p:txBody>
      </p:sp>
      <p:sp>
        <p:nvSpPr>
          <p:cNvPr id="2438" name="AutoShape 390"/>
          <p:cNvSpPr>
            <a:spLocks noChangeArrowheads="1"/>
          </p:cNvSpPr>
          <p:nvPr/>
        </p:nvSpPr>
        <p:spPr bwMode="auto">
          <a:xfrm>
            <a:off x="3092450" y="3602038"/>
            <a:ext cx="120650" cy="138112"/>
          </a:xfrm>
          <a:prstGeom prst="star5">
            <a:avLst/>
          </a:prstGeom>
          <a:solidFill>
            <a:srgbClr val="FF3399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PH"/>
          </a:p>
        </p:txBody>
      </p:sp>
      <p:sp>
        <p:nvSpPr>
          <p:cNvPr id="2439" name="AutoShape 391"/>
          <p:cNvSpPr>
            <a:spLocks noChangeArrowheads="1"/>
          </p:cNvSpPr>
          <p:nvPr/>
        </p:nvSpPr>
        <p:spPr bwMode="auto">
          <a:xfrm>
            <a:off x="4986338" y="3143250"/>
            <a:ext cx="122237" cy="139700"/>
          </a:xfrm>
          <a:prstGeom prst="star5">
            <a:avLst/>
          </a:prstGeom>
          <a:solidFill>
            <a:srgbClr val="FF3399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PH"/>
          </a:p>
        </p:txBody>
      </p:sp>
      <p:sp>
        <p:nvSpPr>
          <p:cNvPr id="2440" name="AutoShape 392"/>
          <p:cNvSpPr>
            <a:spLocks noChangeArrowheads="1"/>
          </p:cNvSpPr>
          <p:nvPr/>
        </p:nvSpPr>
        <p:spPr bwMode="auto">
          <a:xfrm>
            <a:off x="5559682" y="4007387"/>
            <a:ext cx="161131" cy="141288"/>
          </a:xfrm>
          <a:prstGeom prst="star5">
            <a:avLst/>
          </a:prstGeom>
          <a:solidFill>
            <a:srgbClr val="FF3399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PH"/>
          </a:p>
        </p:txBody>
      </p:sp>
      <p:sp>
        <p:nvSpPr>
          <p:cNvPr id="2441" name="AutoShape 393"/>
          <p:cNvSpPr>
            <a:spLocks noChangeArrowheads="1"/>
          </p:cNvSpPr>
          <p:nvPr/>
        </p:nvSpPr>
        <p:spPr bwMode="auto">
          <a:xfrm>
            <a:off x="3733800" y="2597150"/>
            <a:ext cx="120650" cy="138113"/>
          </a:xfrm>
          <a:prstGeom prst="star5">
            <a:avLst/>
          </a:prstGeom>
          <a:solidFill>
            <a:srgbClr val="FF3399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PH"/>
          </a:p>
        </p:txBody>
      </p:sp>
      <p:sp>
        <p:nvSpPr>
          <p:cNvPr id="2443" name="AutoShape 395"/>
          <p:cNvSpPr>
            <a:spLocks noChangeArrowheads="1"/>
          </p:cNvSpPr>
          <p:nvPr/>
        </p:nvSpPr>
        <p:spPr bwMode="auto">
          <a:xfrm>
            <a:off x="5180012" y="3068637"/>
            <a:ext cx="122238" cy="138113"/>
          </a:xfrm>
          <a:prstGeom prst="star5">
            <a:avLst/>
          </a:prstGeom>
          <a:solidFill>
            <a:srgbClr val="FF3399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PH"/>
          </a:p>
        </p:txBody>
      </p:sp>
      <p:sp>
        <p:nvSpPr>
          <p:cNvPr id="2444" name="AutoShape 396"/>
          <p:cNvSpPr>
            <a:spLocks noChangeArrowheads="1"/>
          </p:cNvSpPr>
          <p:nvPr/>
        </p:nvSpPr>
        <p:spPr bwMode="auto">
          <a:xfrm>
            <a:off x="5149850" y="2306637"/>
            <a:ext cx="120650" cy="138113"/>
          </a:xfrm>
          <a:prstGeom prst="star5">
            <a:avLst/>
          </a:prstGeom>
          <a:solidFill>
            <a:srgbClr val="FF3399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PH"/>
          </a:p>
        </p:txBody>
      </p:sp>
      <p:sp>
        <p:nvSpPr>
          <p:cNvPr id="2447" name="AutoShape 399"/>
          <p:cNvSpPr>
            <a:spLocks noChangeArrowheads="1"/>
          </p:cNvSpPr>
          <p:nvPr/>
        </p:nvSpPr>
        <p:spPr bwMode="auto">
          <a:xfrm>
            <a:off x="6153150" y="4502150"/>
            <a:ext cx="139700" cy="152400"/>
          </a:xfrm>
          <a:prstGeom prst="star5">
            <a:avLst/>
          </a:prstGeom>
          <a:solidFill>
            <a:srgbClr val="FF6699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PH"/>
          </a:p>
        </p:txBody>
      </p:sp>
      <p:sp>
        <p:nvSpPr>
          <p:cNvPr id="2448" name="Text Box 400"/>
          <p:cNvSpPr txBox="1">
            <a:spLocks noChangeArrowheads="1"/>
          </p:cNvSpPr>
          <p:nvPr/>
        </p:nvSpPr>
        <p:spPr bwMode="auto">
          <a:xfrm>
            <a:off x="5970587" y="3098800"/>
            <a:ext cx="70326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800" i="1"/>
              <a:t>Kidapawan City</a:t>
            </a:r>
          </a:p>
        </p:txBody>
      </p:sp>
      <p:sp>
        <p:nvSpPr>
          <p:cNvPr id="2449" name="Text Box 401"/>
          <p:cNvSpPr txBox="1">
            <a:spLocks noChangeArrowheads="1"/>
          </p:cNvSpPr>
          <p:nvPr/>
        </p:nvSpPr>
        <p:spPr bwMode="auto">
          <a:xfrm>
            <a:off x="4181475" y="2895600"/>
            <a:ext cx="968375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800" b="1" i="1">
                <a:latin typeface="Tahoma" pitchFamily="34" charset="0"/>
              </a:rPr>
              <a:t>Cotabato City</a:t>
            </a:r>
          </a:p>
        </p:txBody>
      </p:sp>
      <p:sp>
        <p:nvSpPr>
          <p:cNvPr id="2450" name="Text Box 402"/>
          <p:cNvSpPr txBox="1">
            <a:spLocks noChangeArrowheads="1"/>
          </p:cNvSpPr>
          <p:nvPr/>
        </p:nvSpPr>
        <p:spPr bwMode="auto">
          <a:xfrm>
            <a:off x="6369050" y="3367088"/>
            <a:ext cx="838200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800" b="1" i="1">
                <a:effectLst>
                  <a:outerShdw blurRad="38100" dist="38100" dir="2700000" algn="tl">
                    <a:srgbClr val="C0C0C0"/>
                  </a:outerShdw>
                </a:effectLst>
                <a:latin typeface="Tempus Sans ITC" pitchFamily="82" charset="0"/>
              </a:rPr>
              <a:t>Davao City</a:t>
            </a:r>
          </a:p>
        </p:txBody>
      </p:sp>
      <p:sp>
        <p:nvSpPr>
          <p:cNvPr id="2451" name="Text Box 403"/>
          <p:cNvSpPr txBox="1">
            <a:spLocks noChangeArrowheads="1"/>
          </p:cNvSpPr>
          <p:nvPr/>
        </p:nvSpPr>
        <p:spPr bwMode="auto">
          <a:xfrm>
            <a:off x="380999" y="238780"/>
            <a:ext cx="3005139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400" b="1" spc="-100" dirty="0" smtClean="0">
                <a:latin typeface="Tahoma" pitchFamily="34" charset="0"/>
              </a:rPr>
              <a:t>LOCATION OF PILOT SITES                     10 Sites for WB-IE approach                                        </a:t>
            </a:r>
            <a:r>
              <a:rPr lang="en-US" sz="1400" b="1" spc="-100" dirty="0" smtClean="0">
                <a:solidFill>
                  <a:srgbClr val="FF0000"/>
                </a:solidFill>
                <a:latin typeface="Tahoma" pitchFamily="34" charset="0"/>
              </a:rPr>
              <a:t>2 Sites for Full CDD Approach</a:t>
            </a:r>
            <a:endParaRPr lang="en-US" sz="1400" b="1" spc="-100" dirty="0" smtClean="0">
              <a:latin typeface="Tahoma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123781" y="4273550"/>
            <a:ext cx="108346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000" b="1" dirty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Davao Oriental</a:t>
            </a:r>
            <a:endParaRPr lang="en-PH" sz="1000" b="1" dirty="0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16" name="AutoShape 399"/>
          <p:cNvSpPr>
            <a:spLocks noChangeArrowheads="1"/>
          </p:cNvSpPr>
          <p:nvPr/>
        </p:nvSpPr>
        <p:spPr bwMode="auto">
          <a:xfrm>
            <a:off x="6064250" y="4654550"/>
            <a:ext cx="139700" cy="152400"/>
          </a:xfrm>
          <a:prstGeom prst="star5">
            <a:avLst/>
          </a:prstGeom>
          <a:solidFill>
            <a:srgbClr val="FF6699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PH"/>
          </a:p>
        </p:txBody>
      </p:sp>
      <p:sp>
        <p:nvSpPr>
          <p:cNvPr id="417" name="AutoShape 392"/>
          <p:cNvSpPr>
            <a:spLocks noChangeArrowheads="1"/>
          </p:cNvSpPr>
          <p:nvPr/>
        </p:nvSpPr>
        <p:spPr bwMode="auto">
          <a:xfrm>
            <a:off x="5683250" y="4121150"/>
            <a:ext cx="161131" cy="141288"/>
          </a:xfrm>
          <a:prstGeom prst="star5">
            <a:avLst/>
          </a:prstGeom>
          <a:solidFill>
            <a:srgbClr val="FF3399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PH"/>
          </a:p>
        </p:txBody>
      </p:sp>
      <p:sp>
        <p:nvSpPr>
          <p:cNvPr id="418" name="AutoShape 396"/>
          <p:cNvSpPr>
            <a:spLocks noChangeArrowheads="1"/>
          </p:cNvSpPr>
          <p:nvPr/>
        </p:nvSpPr>
        <p:spPr bwMode="auto">
          <a:xfrm>
            <a:off x="5073650" y="2444750"/>
            <a:ext cx="120650" cy="138113"/>
          </a:xfrm>
          <a:prstGeom prst="star5">
            <a:avLst/>
          </a:prstGeom>
          <a:solidFill>
            <a:srgbClr val="FF3399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PH"/>
          </a:p>
        </p:txBody>
      </p:sp>
      <p:sp>
        <p:nvSpPr>
          <p:cNvPr id="419" name="AutoShape 393"/>
          <p:cNvSpPr>
            <a:spLocks noChangeArrowheads="1"/>
          </p:cNvSpPr>
          <p:nvPr/>
        </p:nvSpPr>
        <p:spPr bwMode="auto">
          <a:xfrm>
            <a:off x="3886200" y="2749550"/>
            <a:ext cx="120650" cy="138113"/>
          </a:xfrm>
          <a:prstGeom prst="star5">
            <a:avLst/>
          </a:prstGeom>
          <a:solidFill>
            <a:srgbClr val="FF3399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PH"/>
          </a:p>
        </p:txBody>
      </p:sp>
      <p:sp>
        <p:nvSpPr>
          <p:cNvPr id="420" name="AutoShape 390"/>
          <p:cNvSpPr>
            <a:spLocks noChangeArrowheads="1"/>
          </p:cNvSpPr>
          <p:nvPr/>
        </p:nvSpPr>
        <p:spPr bwMode="auto">
          <a:xfrm>
            <a:off x="3016250" y="3689708"/>
            <a:ext cx="120650" cy="138112"/>
          </a:xfrm>
          <a:prstGeom prst="star5">
            <a:avLst/>
          </a:prstGeom>
          <a:solidFill>
            <a:srgbClr val="FF3399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PH"/>
          </a:p>
        </p:txBody>
      </p:sp>
      <p:sp>
        <p:nvSpPr>
          <p:cNvPr id="3" name="TextBox 2"/>
          <p:cNvSpPr txBox="1"/>
          <p:nvPr/>
        </p:nvSpPr>
        <p:spPr>
          <a:xfrm>
            <a:off x="7154146" y="5369089"/>
            <a:ext cx="169363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100" b="1" dirty="0" smtClean="0"/>
              <a:t>Bgy. Lucatan, Tarragona</a:t>
            </a:r>
            <a:endParaRPr lang="en-PH" sz="11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6870700" y="2209800"/>
            <a:ext cx="14605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100" b="1" dirty="0" smtClean="0"/>
              <a:t>Bgy. </a:t>
            </a:r>
            <a:r>
              <a:rPr lang="en-PH" sz="1100" b="1" dirty="0" err="1" smtClean="0"/>
              <a:t>Pigcalagan</a:t>
            </a:r>
            <a:r>
              <a:rPr lang="en-PH" sz="1100" b="1" dirty="0" smtClean="0"/>
              <a:t>, Sultan Kudarat</a:t>
            </a:r>
            <a:endParaRPr lang="en-PH" sz="11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7359650" y="2819400"/>
            <a:ext cx="125095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100" b="1" dirty="0" smtClean="0"/>
              <a:t>Bgy. </a:t>
            </a:r>
            <a:r>
              <a:rPr lang="en-PH" sz="1100" b="1" dirty="0" err="1" smtClean="0"/>
              <a:t>Binanga</a:t>
            </a:r>
            <a:r>
              <a:rPr lang="en-PH" sz="1100" b="1" dirty="0" smtClean="0"/>
              <a:t> North, </a:t>
            </a:r>
            <a:r>
              <a:rPr lang="en-PH" sz="1100" b="1" dirty="0" err="1" smtClean="0"/>
              <a:t>Talayan</a:t>
            </a:r>
            <a:endParaRPr lang="en-PH" sz="11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2868631" y="4664116"/>
            <a:ext cx="1778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200" b="1" dirty="0" smtClean="0">
                <a:solidFill>
                  <a:srgbClr val="FF0000"/>
                </a:solidFill>
              </a:rPr>
              <a:t>Bgy. Koronadal Proper,                                                 Polomolok</a:t>
            </a:r>
            <a:endParaRPr lang="en-PH" sz="12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697288" y="5436513"/>
            <a:ext cx="131127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100" b="1" dirty="0" smtClean="0"/>
              <a:t>Bgy. </a:t>
            </a:r>
            <a:r>
              <a:rPr lang="en-PH" sz="1100" b="1" dirty="0" err="1" smtClean="0"/>
              <a:t>Datal</a:t>
            </a:r>
            <a:r>
              <a:rPr lang="en-PH" sz="1100" b="1" dirty="0" smtClean="0"/>
              <a:t> Bob, Tiboli</a:t>
            </a:r>
            <a:endParaRPr lang="en-PH" sz="11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130300" y="2052638"/>
            <a:ext cx="140493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100" b="1" dirty="0" smtClean="0"/>
              <a:t>Bgy. Pisa-an. </a:t>
            </a:r>
            <a:r>
              <a:rPr lang="en-PH" sz="1100" b="1" dirty="0" err="1" smtClean="0"/>
              <a:t>Dinas</a:t>
            </a:r>
            <a:endParaRPr lang="en-PH" sz="11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561181" y="2806700"/>
            <a:ext cx="146526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100" b="1" dirty="0" smtClean="0"/>
              <a:t>Bgy. </a:t>
            </a:r>
            <a:r>
              <a:rPr lang="en-PH" sz="1100" b="1" dirty="0" err="1" smtClean="0"/>
              <a:t>Seronggon</a:t>
            </a:r>
            <a:r>
              <a:rPr lang="en-PH" sz="1100" b="1" dirty="0" smtClean="0"/>
              <a:t>, Mohammad </a:t>
            </a:r>
            <a:r>
              <a:rPr lang="en-PH" sz="1100" b="1" dirty="0" err="1" smtClean="0"/>
              <a:t>Adjul</a:t>
            </a:r>
            <a:endParaRPr lang="en-PH" sz="11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5118894" y="824701"/>
            <a:ext cx="159305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100" b="1" dirty="0" smtClean="0"/>
              <a:t>Bgy. </a:t>
            </a:r>
            <a:r>
              <a:rPr lang="en-PH" sz="1100" b="1" dirty="0" err="1" smtClean="0"/>
              <a:t>Rantian</a:t>
            </a:r>
            <a:r>
              <a:rPr lang="en-PH" sz="1100" b="1" dirty="0" smtClean="0"/>
              <a:t>, Piagapo</a:t>
            </a:r>
            <a:endParaRPr lang="en-PH" sz="1100" b="1" dirty="0"/>
          </a:p>
        </p:txBody>
      </p:sp>
      <p:cxnSp>
        <p:nvCxnSpPr>
          <p:cNvPr id="12" name="Straight Arrow Connector 11"/>
          <p:cNvCxnSpPr/>
          <p:nvPr/>
        </p:nvCxnSpPr>
        <p:spPr>
          <a:xfrm flipH="1">
            <a:off x="5260720" y="1130300"/>
            <a:ext cx="374905" cy="11557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>
            <a:off x="5332412" y="2528741"/>
            <a:ext cx="1525588" cy="595459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5" name="Straight Arrow Connector 434"/>
          <p:cNvCxnSpPr/>
          <p:nvPr/>
        </p:nvCxnSpPr>
        <p:spPr>
          <a:xfrm flipH="1">
            <a:off x="5183981" y="3034844"/>
            <a:ext cx="2225674" cy="23381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8" name="Straight Arrow Connector 437"/>
          <p:cNvCxnSpPr>
            <a:endCxn id="2447" idx="3"/>
          </p:cNvCxnSpPr>
          <p:nvPr/>
        </p:nvCxnSpPr>
        <p:spPr>
          <a:xfrm flipH="1" flipV="1">
            <a:off x="6266170" y="4654550"/>
            <a:ext cx="687080" cy="333375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V="1">
            <a:off x="4391025" y="4146550"/>
            <a:ext cx="1192213" cy="650876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9" name="Straight Arrow Connector 448"/>
          <p:cNvCxnSpPr/>
          <p:nvPr/>
        </p:nvCxnSpPr>
        <p:spPr>
          <a:xfrm flipV="1">
            <a:off x="4505940" y="4292958"/>
            <a:ext cx="1196181" cy="107723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48" name="Straight Arrow Connector 2047"/>
          <p:cNvCxnSpPr/>
          <p:nvPr/>
        </p:nvCxnSpPr>
        <p:spPr>
          <a:xfrm>
            <a:off x="1763712" y="3124200"/>
            <a:ext cx="1254919" cy="493566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1" name="Straight Arrow Connector 2050"/>
          <p:cNvCxnSpPr>
            <a:endCxn id="2386" idx="48"/>
          </p:cNvCxnSpPr>
          <p:nvPr/>
        </p:nvCxnSpPr>
        <p:spPr>
          <a:xfrm>
            <a:off x="2428081" y="2286000"/>
            <a:ext cx="1430224" cy="565105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554788" y="1169491"/>
            <a:ext cx="1834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200" b="1" dirty="0" smtClean="0">
                <a:solidFill>
                  <a:srgbClr val="FF0000"/>
                </a:solidFill>
              </a:rPr>
              <a:t>Bgy. Mamaanun Proper,  Piagapo</a:t>
            </a:r>
            <a:endParaRPr lang="en-PH" sz="1200" b="1" dirty="0">
              <a:solidFill>
                <a:srgbClr val="FF0000"/>
              </a:solidFill>
            </a:endParaRPr>
          </a:p>
        </p:txBody>
      </p:sp>
      <p:cxnSp>
        <p:nvCxnSpPr>
          <p:cNvPr id="363" name="Straight Arrow Connector 362"/>
          <p:cNvCxnSpPr/>
          <p:nvPr/>
        </p:nvCxnSpPr>
        <p:spPr>
          <a:xfrm flipH="1">
            <a:off x="5219702" y="1631156"/>
            <a:ext cx="1630361" cy="85364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6997700" y="4843790"/>
            <a:ext cx="177958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100" b="1" dirty="0" smtClean="0"/>
              <a:t>Bgy. </a:t>
            </a:r>
            <a:r>
              <a:rPr lang="en-PH" sz="1100" b="1" dirty="0" err="1" smtClean="0"/>
              <a:t>Tomaong</a:t>
            </a:r>
            <a:r>
              <a:rPr lang="en-PH" sz="1100" b="1" dirty="0" smtClean="0"/>
              <a:t>, Tarragona</a:t>
            </a:r>
            <a:endParaRPr lang="en-PH" sz="1100" b="1" dirty="0"/>
          </a:p>
        </p:txBody>
      </p:sp>
      <p:cxnSp>
        <p:nvCxnSpPr>
          <p:cNvPr id="369" name="Straight Arrow Connector 368"/>
          <p:cNvCxnSpPr/>
          <p:nvPr/>
        </p:nvCxnSpPr>
        <p:spPr>
          <a:xfrm flipH="1" flipV="1">
            <a:off x="6240770" y="4806951"/>
            <a:ext cx="941080" cy="647699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558800" y="3355975"/>
            <a:ext cx="123983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100" b="1" dirty="0"/>
              <a:t>Bgy </a:t>
            </a:r>
            <a:r>
              <a:rPr lang="en-PH" sz="1100" b="1" dirty="0" err="1"/>
              <a:t>Candiis</a:t>
            </a:r>
            <a:r>
              <a:rPr lang="en-PH" sz="1100" b="1" dirty="0"/>
              <a:t>, Mohammad </a:t>
            </a:r>
            <a:r>
              <a:rPr lang="en-PH" sz="1100" b="1" dirty="0" err="1" smtClean="0"/>
              <a:t>Adjul</a:t>
            </a:r>
            <a:endParaRPr lang="en-PH" sz="1100" dirty="0"/>
          </a:p>
        </p:txBody>
      </p:sp>
      <p:cxnSp>
        <p:nvCxnSpPr>
          <p:cNvPr id="374" name="Straight Arrow Connector 373"/>
          <p:cNvCxnSpPr/>
          <p:nvPr/>
        </p:nvCxnSpPr>
        <p:spPr>
          <a:xfrm>
            <a:off x="1772880" y="3571419"/>
            <a:ext cx="1217612" cy="171043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1358900" y="1631156"/>
            <a:ext cx="125253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100" b="1" dirty="0"/>
              <a:t>Bgy. </a:t>
            </a:r>
            <a:r>
              <a:rPr lang="en-PH" sz="1100" b="1" dirty="0" err="1"/>
              <a:t>Nian</a:t>
            </a:r>
            <a:r>
              <a:rPr lang="en-PH" sz="1100" b="1" dirty="0"/>
              <a:t>, </a:t>
            </a:r>
            <a:r>
              <a:rPr lang="en-PH" sz="1100" b="1" dirty="0" err="1" smtClean="0"/>
              <a:t>Dinas</a:t>
            </a:r>
            <a:endParaRPr lang="en-PH" sz="1100" dirty="0"/>
          </a:p>
        </p:txBody>
      </p:sp>
      <p:cxnSp>
        <p:nvCxnSpPr>
          <p:cNvPr id="379" name="Straight Arrow Connector 378"/>
          <p:cNvCxnSpPr>
            <a:endCxn id="2441" idx="1"/>
          </p:cNvCxnSpPr>
          <p:nvPr/>
        </p:nvCxnSpPr>
        <p:spPr>
          <a:xfrm>
            <a:off x="2467769" y="1836738"/>
            <a:ext cx="1266031" cy="813166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2313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33908" y="2265122"/>
            <a:ext cx="75437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PH" sz="3600" b="1" spc="-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CONCEPTUAL FRAMEWORK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885424" y="2137889"/>
            <a:ext cx="7543799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833908" y="3066198"/>
            <a:ext cx="7543799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3983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3270" y="2171234"/>
            <a:ext cx="9147270" cy="2970437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26" name="Oval 25"/>
          <p:cNvSpPr/>
          <p:nvPr/>
        </p:nvSpPr>
        <p:spPr>
          <a:xfrm>
            <a:off x="152400" y="2229290"/>
            <a:ext cx="5398395" cy="2823723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PH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Oval 27"/>
          <p:cNvSpPr/>
          <p:nvPr/>
        </p:nvSpPr>
        <p:spPr>
          <a:xfrm>
            <a:off x="3733704" y="2267963"/>
            <a:ext cx="5334096" cy="2761237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PH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Oval 24"/>
          <p:cNvSpPr/>
          <p:nvPr/>
        </p:nvSpPr>
        <p:spPr>
          <a:xfrm>
            <a:off x="1676400" y="2710673"/>
            <a:ext cx="3874395" cy="1870390"/>
          </a:xfrm>
          <a:prstGeom prst="ellipse">
            <a:avLst/>
          </a:prstGeom>
          <a:noFill/>
          <a:ln w="190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PH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3733704" y="2801567"/>
            <a:ext cx="3878900" cy="1779496"/>
          </a:xfrm>
          <a:prstGeom prst="ellipse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PH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88005" y="3352800"/>
            <a:ext cx="1764619" cy="60016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PH" sz="1100" b="1" dirty="0">
                <a:latin typeface="Arial" panose="020B0604020202020204" pitchFamily="34" charset="0"/>
                <a:cs typeface="Arial" panose="020B0604020202020204" pitchFamily="34" charset="0"/>
              </a:rPr>
              <a:t>Agro-Aqua </a:t>
            </a:r>
            <a:r>
              <a:rPr lang="en-PH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Ind’l Development                  (MSME-BLI)</a:t>
            </a:r>
            <a:endParaRPr lang="en-PH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Oval 30"/>
          <p:cNvSpPr/>
          <p:nvPr/>
        </p:nvSpPr>
        <p:spPr>
          <a:xfrm>
            <a:off x="2945510" y="2974772"/>
            <a:ext cx="3518611" cy="3654628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PH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Oval 31"/>
          <p:cNvSpPr/>
          <p:nvPr/>
        </p:nvSpPr>
        <p:spPr>
          <a:xfrm>
            <a:off x="2963055" y="609600"/>
            <a:ext cx="3411809" cy="3810000"/>
          </a:xfrm>
          <a:prstGeom prst="ellipse">
            <a:avLst/>
          </a:prstGeom>
          <a:solidFill>
            <a:srgbClr val="FFFF99"/>
          </a:solidFill>
          <a:ln w="190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PH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036843" y="3352800"/>
            <a:ext cx="1506957" cy="60016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PH" sz="1100" b="1" i="1" dirty="0">
                <a:latin typeface="Arial" panose="020B0604020202020204" pitchFamily="34" charset="0"/>
                <a:cs typeface="Arial" panose="020B0604020202020204" pitchFamily="34" charset="0"/>
              </a:rPr>
              <a:t>Enterprise Financing </a:t>
            </a:r>
            <a:r>
              <a:rPr lang="en-PH" sz="11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(formal             &amp; Informal)</a:t>
            </a:r>
            <a:endParaRPr lang="en-PH" sz="11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612604" y="3352800"/>
            <a:ext cx="1240549" cy="60016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PH" sz="1100" b="1" i="1" dirty="0">
                <a:latin typeface="Arial" panose="020B0604020202020204" pitchFamily="34" charset="0"/>
                <a:cs typeface="Arial" panose="020B0604020202020204" pitchFamily="34" charset="0"/>
              </a:rPr>
              <a:t>Economic Support Infrastructures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3507211" y="1284932"/>
            <a:ext cx="2383706" cy="1415772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PH" sz="1400" b="1" u="sng" dirty="0">
                <a:latin typeface="Arial" panose="020B0604020202020204" pitchFamily="34" charset="0"/>
                <a:cs typeface="Arial" panose="020B0604020202020204" pitchFamily="34" charset="0"/>
              </a:rPr>
              <a:t>Enlightened Governance:                        </a:t>
            </a:r>
            <a:r>
              <a:rPr lang="en-PH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Practical application </a:t>
            </a:r>
            <a:r>
              <a:rPr lang="en-PH" sz="1200" b="1" dirty="0">
                <a:latin typeface="Arial" panose="020B0604020202020204" pitchFamily="34" charset="0"/>
                <a:cs typeface="Arial" panose="020B0604020202020204" pitchFamily="34" charset="0"/>
              </a:rPr>
              <a:t>of universal </a:t>
            </a:r>
            <a:r>
              <a:rPr lang="en-PH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values </a:t>
            </a:r>
            <a:r>
              <a:rPr lang="en-PH" sz="1200" b="1" dirty="0">
                <a:latin typeface="Arial" panose="020B0604020202020204" pitchFamily="34" charset="0"/>
                <a:cs typeface="Arial" panose="020B0604020202020204" pitchFamily="34" charset="0"/>
              </a:rPr>
              <a:t>and principles such as, </a:t>
            </a:r>
            <a:r>
              <a:rPr lang="en-PH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but </a:t>
            </a:r>
            <a:r>
              <a:rPr lang="en-PH" sz="1200" b="1" dirty="0">
                <a:latin typeface="Arial" panose="020B0604020202020204" pitchFamily="34" charset="0"/>
                <a:cs typeface="Arial" panose="020B0604020202020204" pitchFamily="34" charset="0"/>
              </a:rPr>
              <a:t>not limited to vicegerency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PH" sz="1200" b="1" dirty="0">
                <a:latin typeface="Arial" panose="020B0604020202020204" pitchFamily="34" charset="0"/>
                <a:cs typeface="Arial" panose="020B0604020202020204" pitchFamily="34" charset="0"/>
              </a:rPr>
              <a:t>transparency, accountability </a:t>
            </a:r>
            <a:r>
              <a:rPr lang="en-PH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and </a:t>
            </a:r>
            <a:r>
              <a:rPr lang="en-PH" sz="1200" b="1" dirty="0">
                <a:latin typeface="Arial" panose="020B0604020202020204" pitchFamily="34" charset="0"/>
                <a:cs typeface="Arial" panose="020B0604020202020204" pitchFamily="34" charset="0"/>
              </a:rPr>
              <a:t>shared responsibility</a:t>
            </a:r>
          </a:p>
        </p:txBody>
      </p:sp>
      <p:sp>
        <p:nvSpPr>
          <p:cNvPr id="36" name="Oval 35"/>
          <p:cNvSpPr/>
          <p:nvPr/>
        </p:nvSpPr>
        <p:spPr>
          <a:xfrm>
            <a:off x="3733704" y="2983638"/>
            <a:ext cx="1817091" cy="1435554"/>
          </a:xfrm>
          <a:prstGeom prst="ellipse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PH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907551" y="3105508"/>
            <a:ext cx="1490844" cy="120032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PH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LED </a:t>
            </a:r>
            <a:r>
              <a:rPr lang="en-PH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Area: Municipality with Barangay or cluster or small Barangays as entry point</a:t>
            </a:r>
            <a:endParaRPr lang="en-PH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6514232" y="228600"/>
            <a:ext cx="2413869" cy="161582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PH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Simple, less bureaucratic service Contract or Direct Development Assistance </a:t>
            </a:r>
            <a:r>
              <a:rPr lang="en-PH" sz="11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PH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greement  is made directly between the BDA and  the target groups,  contract provisions are discussed, respective and common responsibilities are                                 publicly clarified </a:t>
            </a:r>
            <a:endParaRPr lang="en-PH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6488832" y="5346700"/>
            <a:ext cx="2566268" cy="1446550"/>
          </a:xfrm>
          <a:prstGeom prst="rect">
            <a:avLst/>
          </a:prstGeom>
          <a:noFill/>
          <a:ln w="19050">
            <a:noFill/>
          </a:ln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PH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Target Groups collectively prepare  project proposals, sign contracts, receive financial assistance, procure training tools, supplies, hire their Trainers</a:t>
            </a:r>
            <a:r>
              <a:rPr lang="en-PH" sz="1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PH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or service providers, select their trainees, implement and manage their projects</a:t>
            </a:r>
            <a:endParaRPr lang="en-PH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0" name="Straight Arrow Connector 39"/>
          <p:cNvCxnSpPr/>
          <p:nvPr/>
        </p:nvCxnSpPr>
        <p:spPr>
          <a:xfrm flipH="1">
            <a:off x="5867397" y="1143000"/>
            <a:ext cx="922924" cy="401598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 flipH="1" flipV="1">
            <a:off x="2667003" y="4029168"/>
            <a:ext cx="1240548" cy="682532"/>
          </a:xfrm>
          <a:prstGeom prst="straightConnector1">
            <a:avLst/>
          </a:prstGeom>
          <a:ln w="28575">
            <a:solidFill>
              <a:srgbClr val="00B05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 Box 14"/>
          <p:cNvSpPr txBox="1">
            <a:spLocks noChangeArrowheads="1"/>
          </p:cNvSpPr>
          <p:nvPr/>
        </p:nvSpPr>
        <p:spPr bwMode="auto">
          <a:xfrm>
            <a:off x="152400" y="141982"/>
            <a:ext cx="1700224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en-GB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Conceptual &amp; Development Framework on LED according to PLEDGE</a:t>
            </a:r>
            <a:endParaRPr lang="en-PH" sz="16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3494511" y="4762263"/>
            <a:ext cx="2542332" cy="1223073"/>
          </a:xfrm>
          <a:prstGeom prst="rect">
            <a:avLst/>
          </a:prstGeom>
          <a:noFill/>
          <a:ln w="12700">
            <a:noFill/>
          </a:ln>
        </p:spPr>
        <p:txBody>
          <a:bodyPr wrap="square" anchor="ctr">
            <a:no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PH" sz="1400" b="1" u="sng" dirty="0">
                <a:latin typeface="Arial" panose="020B0604020202020204" pitchFamily="34" charset="0"/>
                <a:cs typeface="Arial" panose="020B0604020202020204" pitchFamily="34" charset="0"/>
              </a:rPr>
              <a:t>Grassroots Empowerment:                      </a:t>
            </a:r>
            <a:r>
              <a:rPr lang="en-PH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Target Groups </a:t>
            </a:r>
            <a:r>
              <a:rPr lang="en-PH" sz="1200" b="1" dirty="0">
                <a:latin typeface="Arial" panose="020B0604020202020204" pitchFamily="34" charset="0"/>
                <a:cs typeface="Arial" panose="020B0604020202020204" pitchFamily="34" charset="0"/>
              </a:rPr>
              <a:t>plan, decide, </a:t>
            </a:r>
            <a:r>
              <a:rPr lang="en-PH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propose, implement</a:t>
            </a:r>
            <a:r>
              <a:rPr lang="en-PH" sz="1200" b="1" dirty="0">
                <a:latin typeface="Arial" panose="020B0604020202020204" pitchFamily="34" charset="0"/>
                <a:cs typeface="Arial" panose="020B0604020202020204" pitchFamily="34" charset="0"/>
              </a:rPr>
              <a:t>, manage  and assume primary responsibility </a:t>
            </a:r>
            <a:r>
              <a:rPr lang="en-PH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for  programs, </a:t>
            </a:r>
            <a:r>
              <a:rPr lang="en-PH" sz="1200" b="1" dirty="0">
                <a:latin typeface="Arial" panose="020B0604020202020204" pitchFamily="34" charset="0"/>
                <a:cs typeface="Arial" panose="020B0604020202020204" pitchFamily="34" charset="0"/>
              </a:rPr>
              <a:t>projects </a:t>
            </a:r>
            <a:r>
              <a:rPr lang="en-PH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PH" sz="1200" b="1" dirty="0">
                <a:latin typeface="Arial" panose="020B0604020202020204" pitchFamily="34" charset="0"/>
                <a:cs typeface="Arial" panose="020B0604020202020204" pitchFamily="34" charset="0"/>
              </a:rPr>
              <a:t>activities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25758" y="5243269"/>
            <a:ext cx="281902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Conduct of Jobs opportunities survey, study &amp; develop peripheral enterprise of anchor firms, study &amp; train beneficiaries for wage employment in MSME-BL firms/ industries, conduct training and provide business assistance &amp; advisory  to informal, unregulated small business operators</a:t>
            </a:r>
            <a:endParaRPr lang="en-PH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5" name="Straight Arrow Connector 44"/>
          <p:cNvCxnSpPr/>
          <p:nvPr/>
        </p:nvCxnSpPr>
        <p:spPr>
          <a:xfrm flipV="1">
            <a:off x="1066800" y="4038600"/>
            <a:ext cx="0" cy="1084927"/>
          </a:xfrm>
          <a:prstGeom prst="straightConnector1">
            <a:avLst/>
          </a:prstGeom>
          <a:ln w="3810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 flipH="1" flipV="1">
            <a:off x="5890917" y="5692462"/>
            <a:ext cx="662132" cy="356375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Oval 3"/>
          <p:cNvSpPr/>
          <p:nvPr/>
        </p:nvSpPr>
        <p:spPr>
          <a:xfrm>
            <a:off x="2935662" y="2983638"/>
            <a:ext cx="3513945" cy="3662639"/>
          </a:xfrm>
          <a:prstGeom prst="ellipse">
            <a:avLst/>
          </a:prstGeom>
          <a:noFill/>
          <a:ln w="127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H"/>
          </a:p>
        </p:txBody>
      </p:sp>
      <p:sp>
        <p:nvSpPr>
          <p:cNvPr id="29" name="TextBox 28"/>
          <p:cNvSpPr txBox="1"/>
          <p:nvPr/>
        </p:nvSpPr>
        <p:spPr>
          <a:xfrm>
            <a:off x="1676400" y="3352800"/>
            <a:ext cx="1641990" cy="60016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PH" sz="1100" b="1" dirty="0">
                <a:latin typeface="Arial" panose="020B0604020202020204" pitchFamily="34" charset="0"/>
                <a:cs typeface="Arial" panose="020B0604020202020204" pitchFamily="34" charset="0"/>
              </a:rPr>
              <a:t>Community-Based </a:t>
            </a:r>
            <a:r>
              <a:rPr lang="en-PH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Enterprises &amp; local supply chains</a:t>
            </a:r>
            <a:endParaRPr lang="en-PH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8482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1646</TotalTime>
  <Words>2394</Words>
  <Application>Microsoft Office PowerPoint</Application>
  <PresentationFormat>On-screen Show (4:3)</PresentationFormat>
  <Paragraphs>355</Paragraphs>
  <Slides>24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Rudy Baldemor</dc:creator>
  <cp:lastModifiedBy>Rudy R. Baldemor</cp:lastModifiedBy>
  <cp:revision>265</cp:revision>
  <dcterms:created xsi:type="dcterms:W3CDTF">2015-02-23T10:27:38Z</dcterms:created>
  <dcterms:modified xsi:type="dcterms:W3CDTF">2015-07-15T06:50:32Z</dcterms:modified>
</cp:coreProperties>
</file>