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64" r:id="rId5"/>
    <p:sldId id="293" r:id="rId6"/>
    <p:sldId id="300" r:id="rId7"/>
    <p:sldId id="301" r:id="rId8"/>
    <p:sldId id="310" r:id="rId9"/>
    <p:sldId id="280" r:id="rId10"/>
    <p:sldId id="297" r:id="rId11"/>
    <p:sldId id="302" r:id="rId12"/>
    <p:sldId id="323" r:id="rId13"/>
    <p:sldId id="320" r:id="rId14"/>
    <p:sldId id="315" r:id="rId15"/>
    <p:sldId id="316" r:id="rId16"/>
    <p:sldId id="317" r:id="rId17"/>
    <p:sldId id="318" r:id="rId18"/>
    <p:sldId id="312" r:id="rId19"/>
    <p:sldId id="319" r:id="rId20"/>
    <p:sldId id="314" r:id="rId21"/>
    <p:sldId id="307" r:id="rId22"/>
    <p:sldId id="305" r:id="rId23"/>
    <p:sldId id="304" r:id="rId24"/>
    <p:sldId id="306" r:id="rId25"/>
    <p:sldId id="299" r:id="rId26"/>
    <p:sldId id="325" r:id="rId27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3C4B"/>
    <a:srgbClr val="1E2DBE"/>
    <a:srgbClr val="D78700"/>
    <a:srgbClr val="AB3B77"/>
    <a:srgbClr val="5A87CD"/>
    <a:srgbClr val="FB636F"/>
    <a:srgbClr val="54873C"/>
    <a:srgbClr val="FAB428"/>
    <a:srgbClr val="049393"/>
    <a:srgbClr val="05D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86910" autoAdjust="0"/>
  </p:normalViewPr>
  <p:slideViewPr>
    <p:cSldViewPr snapToGrid="0">
      <p:cViewPr varScale="1">
        <p:scale>
          <a:sx n="58" d="100"/>
          <a:sy n="58" d="100"/>
        </p:scale>
        <p:origin x="1072" y="28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0D068C6-7325-408C-921E-B389FF684A63}" type="datetimeFigureOut">
              <a:rPr lang="en-GB" smtClean="0"/>
              <a:t>26/07/2023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846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621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78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27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468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222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21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24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354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272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58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018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863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474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38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US"/>
              <a:t>Date: Monday / 01 / October / 2019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g"/><Relationship Id="rId4" Type="http://schemas.openxmlformats.org/officeDocument/2006/relationships/hyperlink" Target="https://brand.ilo.org/document/2#/typography/typography-hierarch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brand.ilo.org/document/2#/photography/our-photo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13" Type="http://schemas.openxmlformats.org/officeDocument/2006/relationships/image" Target="../media/image75.jpg"/><Relationship Id="rId3" Type="http://schemas.openxmlformats.org/officeDocument/2006/relationships/image" Target="../media/image66.png"/><Relationship Id="rId7" Type="http://schemas.openxmlformats.org/officeDocument/2006/relationships/image" Target="../media/image69.jpg"/><Relationship Id="rId12" Type="http://schemas.openxmlformats.org/officeDocument/2006/relationships/image" Target="../media/image74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rand.ilo.org/document/37/collection/20" TargetMode="External"/><Relationship Id="rId11" Type="http://schemas.openxmlformats.org/officeDocument/2006/relationships/image" Target="../media/image73.png"/><Relationship Id="rId5" Type="http://schemas.openxmlformats.org/officeDocument/2006/relationships/image" Target="../media/image68.png"/><Relationship Id="rId15" Type="http://schemas.openxmlformats.org/officeDocument/2006/relationships/image" Target="../media/image77.jpe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jpg"/><Relationship Id="rId14" Type="http://schemas.openxmlformats.org/officeDocument/2006/relationships/image" Target="../media/image7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1.jpg"/><Relationship Id="rId4" Type="http://schemas.openxmlformats.org/officeDocument/2006/relationships/image" Target="../media/image8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ilo.org/wcmsp5/groups/public/---asia/---ro-bangkok/documents/genericdocument/wcms_816021.pdf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hyperlink" Target="https://brand.ilo.org/document/37" TargetMode="External"/><Relationship Id="rId7" Type="http://schemas.openxmlformats.org/officeDocument/2006/relationships/image" Target="../media/image8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jpg"/><Relationship Id="rId5" Type="http://schemas.openxmlformats.org/officeDocument/2006/relationships/image" Target="../media/image58.jpg"/><Relationship Id="rId4" Type="http://schemas.openxmlformats.org/officeDocument/2006/relationships/hyperlink" Target="https://brand.ilo.or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rand.ilo.org/document/37/collection/19" TargetMode="External"/><Relationship Id="rId5" Type="http://schemas.openxmlformats.org/officeDocument/2006/relationships/image" Target="../media/image86.jpg"/><Relationship Id="rId4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brand.ilo.org/d/XdDMx745iKTL/visual-identity#/typography/typography-hierarchy" TargetMode="External"/><Relationship Id="rId13" Type="http://schemas.openxmlformats.org/officeDocument/2006/relationships/hyperlink" Target="https://drive.google.com/drive/folders/16FZa5fwRwSU-3zx1tvMOj2HLGwJG7N3w" TargetMode="External"/><Relationship Id="rId3" Type="http://schemas.openxmlformats.org/officeDocument/2006/relationships/hyperlink" Target="mailto:chanitda@ilo.org" TargetMode="External"/><Relationship Id="rId7" Type="http://schemas.openxmlformats.org/officeDocument/2006/relationships/hyperlink" Target="https://brand.ilo.org/d/XdDMx745iKTL/visual-identity#/typography/fonts" TargetMode="External"/><Relationship Id="rId12" Type="http://schemas.openxmlformats.org/officeDocument/2006/relationships/hyperlink" Target="https://docs.google.com/document/d/1sbNszxsj-Q9AJ4L4y68ipvE4D6CsJ0CLCSOFqbZC4aE/edit" TargetMode="External"/><Relationship Id="rId2" Type="http://schemas.openxmlformats.org/officeDocument/2006/relationships/hyperlink" Target="mailto:brand@ilo.org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brand.ilo.org/d/XdDMx745iKTL/publications#/overview/standard-publications" TargetMode="External"/><Relationship Id="rId11" Type="http://schemas.openxmlformats.org/officeDocument/2006/relationships/hyperlink" Target="https://www.free-barcode-generator.net/isbn/" TargetMode="External"/><Relationship Id="rId5" Type="http://schemas.openxmlformats.org/officeDocument/2006/relationships/hyperlink" Target="https://brand.ilo.org/" TargetMode="External"/><Relationship Id="rId10" Type="http://schemas.openxmlformats.org/officeDocument/2006/relationships/hyperlink" Target="https://brand.ilo.org/d/XdDMx745iKTL/visual-identity#/photography/our-photos" TargetMode="External"/><Relationship Id="rId4" Type="http://schemas.openxmlformats.org/officeDocument/2006/relationships/image" Target="../media/image20.emf"/><Relationship Id="rId9" Type="http://schemas.openxmlformats.org/officeDocument/2006/relationships/hyperlink" Target="https://brand.ilo.org/d/XdDMx745iKTL/visual-identity#/colours/colour-palette" TargetMode="External"/><Relationship Id="rId14" Type="http://schemas.openxmlformats.org/officeDocument/2006/relationships/image" Target="../media/image87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hyperlink" Target="https://intranet.ilo.org/en-us/Pages/Publications-portal.aspx" TargetMode="External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e/4a1LQ2CmnA" TargetMode="External"/><Relationship Id="rId3" Type="http://schemas.openxmlformats.org/officeDocument/2006/relationships/hyperlink" Target="https://drive.google.com/drive/folders/1MMsfN7wlbIHHET8r8xp-jFTHF7n5lzxs" TargetMode="External"/><Relationship Id="rId7" Type="http://schemas.openxmlformats.org/officeDocument/2006/relationships/hyperlink" Target="https://intranet.ilo.org/en-us/dcomm/Documents/Guidelines/Communication%20guidelines/Publishing%20guidelines/Editor%20checklist.pdf" TargetMode="External"/><Relationship Id="rId12" Type="http://schemas.openxmlformats.org/officeDocument/2006/relationships/image" Target="../media/image21.jpg"/><Relationship Id="rId2" Type="http://schemas.openxmlformats.org/officeDocument/2006/relationships/hyperlink" Target="https://intranet.ilo.org/en-us/Pages/Publications-portal.asp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ilo.org/asia/resources/e-learning/WCMS_816014/lang--en/index.htm" TargetMode="External"/><Relationship Id="rId11" Type="http://schemas.openxmlformats.org/officeDocument/2006/relationships/image" Target="../media/image20.emf"/><Relationship Id="rId5" Type="http://schemas.openxmlformats.org/officeDocument/2006/relationships/hyperlink" Target="https://www.ilo.org/asia/resources/e-learning/WCMS_549796/lang--en/index.htm" TargetMode="External"/><Relationship Id="rId10" Type="http://schemas.openxmlformats.org/officeDocument/2006/relationships/hyperlink" Target="https://drive.google.com/drive/folders/16FZa5fwRwSU-3zx1tvMOj2HLGwJG7N3w" TargetMode="External"/><Relationship Id="rId4" Type="http://schemas.openxmlformats.org/officeDocument/2006/relationships/hyperlink" Target="https://www.ilo.org/gb/events/WCMS_742229/lang--en/index.htm" TargetMode="External"/><Relationship Id="rId9" Type="http://schemas.openxmlformats.org/officeDocument/2006/relationships/hyperlink" Target="https://intranet.ilo.org/en-us/dcomm/Documents/Guidelines/Communication%20guidelines/Publishing%20guidelines/Creative%20Commons%20copyright%20page%20ENGLISH.doc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34.jpe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12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g"/><Relationship Id="rId11" Type="http://schemas.openxmlformats.org/officeDocument/2006/relationships/image" Target="../media/image32.jp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826148" cy="608525"/>
          </a:xfrm>
        </p:spPr>
        <p:txBody>
          <a:bodyPr/>
          <a:lstStyle/>
          <a:p>
            <a:r>
              <a:rPr lang="en-GB" dirty="0"/>
              <a:t>Publishing process </a:t>
            </a:r>
            <a:br>
              <a:rPr lang="en-GB" dirty="0"/>
            </a:br>
            <a:r>
              <a:rPr lang="en-GB" dirty="0"/>
              <a:t>&amp; ILO branding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514007"/>
            <a:ext cx="7200000" cy="1655762"/>
          </a:xfrm>
        </p:spPr>
        <p:txBody>
          <a:bodyPr/>
          <a:lstStyle/>
          <a:p>
            <a:endParaRPr lang="en-GB" sz="1400" dirty="0"/>
          </a:p>
          <a:p>
            <a:br>
              <a:rPr lang="en-GB" sz="1400" dirty="0"/>
            </a:br>
            <a:br>
              <a:rPr lang="en-GB" sz="1400" dirty="0"/>
            </a:br>
            <a:r>
              <a:rPr lang="en-GB" sz="1400" dirty="0"/>
              <a:t>Chanitda Wiwatchanon</a:t>
            </a:r>
            <a:br>
              <a:rPr lang="en-GB" sz="1400" dirty="0"/>
            </a:br>
            <a:r>
              <a:rPr lang="en-GB" sz="1400" dirty="0"/>
              <a:t>Regional Communications Unit</a:t>
            </a:r>
            <a:br>
              <a:rPr lang="en-GB" sz="1400" dirty="0"/>
            </a:br>
            <a:r>
              <a:rPr lang="en-GB" sz="1400" dirty="0"/>
              <a:t>ILO Regional Office for Asia and the Pacific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87927" y="6169887"/>
            <a:ext cx="1685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Thursday / 20 / July / 2023</a:t>
            </a:r>
            <a:endParaRPr lang="en-GB" sz="1000" dirty="0"/>
          </a:p>
        </p:txBody>
      </p:sp>
      <p:pic>
        <p:nvPicPr>
          <p:cNvPr id="5" name="Picture 4" descr="A collage of a brochure&#10;&#10;Description automatically generated">
            <a:extLst>
              <a:ext uri="{FF2B5EF4-FFF2-40B4-BE49-F238E27FC236}">
                <a16:creationId xmlns:a16="http://schemas.microsoft.com/office/drawing/2014/main" id="{3D24202F-7209-C1D0-560B-2566B24E2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937" y="0"/>
            <a:ext cx="4790063" cy="6858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 descr="A poster of a person holding a cage&#10;&#10;Description automatically generated">
            <a:extLst>
              <a:ext uri="{FF2B5EF4-FFF2-40B4-BE49-F238E27FC236}">
                <a16:creationId xmlns:a16="http://schemas.microsoft.com/office/drawing/2014/main" id="{9C3AA1FA-9E2C-9C51-CABF-D6A1353241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"/>
          <a:stretch/>
        </p:blipFill>
        <p:spPr>
          <a:xfrm>
            <a:off x="7401937" y="4615485"/>
            <a:ext cx="1602306" cy="22549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Picture 8" descr="A close-up of a page&#10;&#10;Description automatically generated">
            <a:extLst>
              <a:ext uri="{FF2B5EF4-FFF2-40B4-BE49-F238E27FC236}">
                <a16:creationId xmlns:a16="http://schemas.microsoft.com/office/drawing/2014/main" id="{F5B70595-E15F-797E-D1CC-73B77BFE03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010"/>
          <a:stretch/>
        </p:blipFill>
        <p:spPr>
          <a:xfrm>
            <a:off x="9004243" y="2325045"/>
            <a:ext cx="1597666" cy="225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40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 fontScale="90000"/>
          </a:bodyPr>
          <a:lstStyle/>
          <a:p>
            <a:r>
              <a:rPr lang="en-GB" sz="2800" dirty="0"/>
              <a:t>ILO logo</a:t>
            </a:r>
            <a:br>
              <a:rPr lang="en-GB" sz="1600" dirty="0"/>
            </a:br>
            <a:br>
              <a:rPr lang="en-GB" sz="1600" dirty="0"/>
            </a:br>
            <a:endParaRPr lang="en-GB" sz="160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E8838A6-02BA-563A-2F2C-6B38296ED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2513032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 descr="A group of people in different colors&#10;&#10;Description automatically generated">
            <a:extLst>
              <a:ext uri="{FF2B5EF4-FFF2-40B4-BE49-F238E27FC236}">
                <a16:creationId xmlns:a16="http://schemas.microsoft.com/office/drawing/2014/main" id="{411158A7-359B-75C4-4369-E15E001B7E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" t="20580"/>
          <a:stretch/>
        </p:blipFill>
        <p:spPr>
          <a:xfrm>
            <a:off x="5208997" y="981074"/>
            <a:ext cx="6596859" cy="515186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10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5929C-896D-1E74-65A9-BC82F147C4B8}"/>
              </a:ext>
            </a:extLst>
          </p:cNvPr>
          <p:cNvSpPr txBox="1">
            <a:spLocks/>
          </p:cNvSpPr>
          <p:nvPr/>
        </p:nvSpPr>
        <p:spPr>
          <a:xfrm>
            <a:off x="490537" y="2023823"/>
            <a:ext cx="4343427" cy="22825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US" b="1" dirty="0"/>
              <a:t>The logo is only in </a:t>
            </a:r>
            <a:r>
              <a:rPr lang="en-US" b="1" dirty="0">
                <a:solidFill>
                  <a:srgbClr val="FF0000"/>
                </a:solidFill>
              </a:rPr>
              <a:t>blue, white, or black</a:t>
            </a:r>
            <a:r>
              <a:rPr lang="en-US" b="1" dirty="0"/>
              <a:t>.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When the logo is </a:t>
            </a:r>
            <a:r>
              <a:rPr lang="en-US" b="1" dirty="0"/>
              <a:t>blue</a:t>
            </a:r>
            <a:r>
              <a:rPr lang="en-US" dirty="0"/>
              <a:t>, the background can be white, light blue, or a light image.</a:t>
            </a:r>
          </a:p>
          <a:p>
            <a:pPr lvl="2"/>
            <a:r>
              <a:rPr lang="en-US" dirty="0"/>
              <a:t>When the logo is </a:t>
            </a:r>
            <a:r>
              <a:rPr lang="en-US" b="1" dirty="0"/>
              <a:t>white</a:t>
            </a:r>
            <a:r>
              <a:rPr lang="en-US" dirty="0"/>
              <a:t>, the background can be blue, dark blue, or a dark image.</a:t>
            </a:r>
          </a:p>
          <a:p>
            <a:pPr lvl="2"/>
            <a:r>
              <a:rPr lang="en-US" dirty="0"/>
              <a:t>The </a:t>
            </a:r>
            <a:r>
              <a:rPr lang="en-US" b="1" dirty="0"/>
              <a:t>black</a:t>
            </a:r>
            <a:r>
              <a:rPr lang="en-US" dirty="0"/>
              <a:t> logo is reserved for use on applications where only mono </a:t>
            </a:r>
            <a:r>
              <a:rPr lang="en-US" dirty="0" err="1"/>
              <a:t>colour</a:t>
            </a:r>
            <a:r>
              <a:rPr lang="en-US" dirty="0"/>
              <a:t> reproduction is possible.</a:t>
            </a:r>
          </a:p>
        </p:txBody>
      </p:sp>
    </p:spTree>
    <p:extLst>
      <p:ext uri="{BB962C8B-B14F-4D97-AF65-F5344CB8AC3E}">
        <p14:creationId xmlns:p14="http://schemas.microsoft.com/office/powerpoint/2010/main" val="203201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 fontScale="90000"/>
          </a:bodyPr>
          <a:lstStyle/>
          <a:p>
            <a:r>
              <a:rPr lang="en-GB" sz="2800" dirty="0"/>
              <a:t>Triangle grid</a:t>
            </a:r>
            <a:br>
              <a:rPr lang="en-GB" sz="1600" dirty="0"/>
            </a:br>
            <a:br>
              <a:rPr lang="en-GB" sz="1600" dirty="0"/>
            </a:br>
            <a:endParaRPr lang="en-GB" sz="1600" dirty="0"/>
          </a:p>
        </p:txBody>
      </p:sp>
      <p:pic>
        <p:nvPicPr>
          <p:cNvPr id="4" name="Picture 3" descr="A group of triangles in different colors&#10;&#10;Description automatically generated">
            <a:extLst>
              <a:ext uri="{FF2B5EF4-FFF2-40B4-BE49-F238E27FC236}">
                <a16:creationId xmlns:a16="http://schemas.microsoft.com/office/drawing/2014/main" id="{E8E914C4-B7E8-D944-FF74-67E73CCE1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67321"/>
            <a:ext cx="3242084" cy="2237038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30E331-BA2A-D10A-57F1-564DC1DF5996}"/>
              </a:ext>
            </a:extLst>
          </p:cNvPr>
          <p:cNvSpPr txBox="1">
            <a:spLocks/>
          </p:cNvSpPr>
          <p:nvPr/>
        </p:nvSpPr>
        <p:spPr>
          <a:xfrm>
            <a:off x="490538" y="2040644"/>
            <a:ext cx="4815109" cy="11454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The triangle grid is a </a:t>
            </a:r>
            <a:r>
              <a:rPr lang="en-US" b="1" dirty="0"/>
              <a:t>core element</a:t>
            </a:r>
            <a:r>
              <a:rPr lang="en-US" dirty="0"/>
              <a:t> of our visual identity, representing </a:t>
            </a:r>
            <a:r>
              <a:rPr lang="en-US" b="1" dirty="0"/>
              <a:t>tripartism</a:t>
            </a:r>
            <a:r>
              <a:rPr lang="en-US" dirty="0"/>
              <a:t> and the </a:t>
            </a:r>
            <a:r>
              <a:rPr lang="en-US" b="1" dirty="0"/>
              <a:t>progressive nature </a:t>
            </a:r>
            <a:r>
              <a:rPr lang="en-US" dirty="0"/>
              <a:t>of our organization.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 descr="A collage of different images&#10;&#10;Description automatically generated">
            <a:extLst>
              <a:ext uri="{FF2B5EF4-FFF2-40B4-BE49-F238E27FC236}">
                <a16:creationId xmlns:a16="http://schemas.microsoft.com/office/drawing/2014/main" id="{91A3D364-C910-19EA-CB4E-9987DBB3C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051" y="2503195"/>
            <a:ext cx="3256671" cy="2120482"/>
          </a:xfrm>
          <a:prstGeom prst="rect">
            <a:avLst/>
          </a:prstGeom>
        </p:spPr>
      </p:pic>
      <p:pic>
        <p:nvPicPr>
          <p:cNvPr id="12" name="Picture 11" descr="A blue grid with a white triangle&#10;&#10;Description automatically generated">
            <a:extLst>
              <a:ext uri="{FF2B5EF4-FFF2-40B4-BE49-F238E27FC236}">
                <a16:creationId xmlns:a16="http://schemas.microsoft.com/office/drawing/2014/main" id="{C89E2DB3-C601-C090-7915-744D8C372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94" y="3197767"/>
            <a:ext cx="3217745" cy="223703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1BB6087-EED9-9E5C-35BC-78BA5BC0123C}"/>
              </a:ext>
            </a:extLst>
          </p:cNvPr>
          <p:cNvSpPr txBox="1">
            <a:spLocks/>
          </p:cNvSpPr>
          <p:nvPr/>
        </p:nvSpPr>
        <p:spPr>
          <a:xfrm>
            <a:off x="6472566" y="1783195"/>
            <a:ext cx="4815109" cy="4889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ILO brand </a:t>
            </a:r>
            <a:r>
              <a:rPr lang="en-US" b="1" dirty="0"/>
              <a:t>look</a:t>
            </a:r>
            <a:r>
              <a:rPr lang="en-US" dirty="0"/>
              <a:t> and </a:t>
            </a:r>
            <a:r>
              <a:rPr lang="en-US" b="1" dirty="0"/>
              <a:t>feel</a:t>
            </a:r>
            <a:endParaRPr lang="en-US" dirty="0"/>
          </a:p>
          <a:p>
            <a:pPr marL="0" lvl="2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76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7" y="1423195"/>
            <a:ext cx="8571269" cy="720000"/>
          </a:xfrm>
        </p:spPr>
        <p:txBody>
          <a:bodyPr/>
          <a:lstStyle/>
          <a:p>
            <a:r>
              <a:rPr lang="en-GB" dirty="0"/>
              <a:t>Colour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10" name="Picture 9" descr="A screenshot of a color palette&#10;&#10;Description automatically generated">
            <a:extLst>
              <a:ext uri="{FF2B5EF4-FFF2-40B4-BE49-F238E27FC236}">
                <a16:creationId xmlns:a16="http://schemas.microsoft.com/office/drawing/2014/main" id="{65C2EDD2-38EA-7EEC-5C60-BDE9755B1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7" y="4039162"/>
            <a:ext cx="3809712" cy="261806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2" name="Picture 11" descr="A screenshot of a color palette&#10;&#10;Description automatically generated">
            <a:extLst>
              <a:ext uri="{FF2B5EF4-FFF2-40B4-BE49-F238E27FC236}">
                <a16:creationId xmlns:a16="http://schemas.microsoft.com/office/drawing/2014/main" id="{975ED192-E559-1BEC-0E7B-6E746748B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" y="1921002"/>
            <a:ext cx="3839092" cy="18434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EA3AEEC-6254-E693-C63F-169FAA879EBE}"/>
              </a:ext>
            </a:extLst>
          </p:cNvPr>
          <p:cNvGrpSpPr/>
          <p:nvPr/>
        </p:nvGrpSpPr>
        <p:grpSpPr>
          <a:xfrm>
            <a:off x="4863932" y="1938643"/>
            <a:ext cx="6837530" cy="3651677"/>
            <a:chOff x="1904792" y="2013278"/>
            <a:chExt cx="8740740" cy="4346686"/>
          </a:xfrm>
        </p:grpSpPr>
        <p:pic>
          <p:nvPicPr>
            <p:cNvPr id="13" name="Picture 12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4BD8962C-74DD-D29A-54BF-1A7A83DEE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792" y="2013278"/>
              <a:ext cx="6048406" cy="320877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4" name="Picture 13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C8F4EE23-D6D1-7445-E073-5A23030D8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9253" y="2350448"/>
              <a:ext cx="6023373" cy="287160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5" name="Picture 1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DAD2121F-24F0-E84A-7E22-6C3C08F6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0006" y="2635612"/>
              <a:ext cx="6023373" cy="290589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6" name="Picture 1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8CA2E123-6EA9-F6C6-99B1-F11319011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4874" y="2890293"/>
              <a:ext cx="6012966" cy="287301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7" name="Picture 1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C9B2A775-C76C-0EC2-2328-0B1694038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9742" y="3208063"/>
              <a:ext cx="6012966" cy="289722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8" name="Picture 17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1E345A26-85A0-688B-B7D4-7CA2E2455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2566" y="3473177"/>
              <a:ext cx="6012966" cy="288678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5960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6016140" cy="720000"/>
          </a:xfrm>
        </p:spPr>
        <p:txBody>
          <a:bodyPr/>
          <a:lstStyle/>
          <a:p>
            <a:r>
              <a:rPr lang="en-GB"/>
              <a:t>Typography</a:t>
            </a:r>
            <a:br>
              <a:rPr lang="en-GB"/>
            </a:br>
            <a:br>
              <a:rPr lang="en-GB"/>
            </a:b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E8838A6-02BA-563A-2F2C-6B38296ED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839" y="2305432"/>
            <a:ext cx="6922570" cy="2247135"/>
          </a:xfrm>
        </p:spPr>
        <p:txBody>
          <a:bodyPr/>
          <a:lstStyle/>
          <a:p>
            <a:r>
              <a:rPr lang="en-GB" dirty="0"/>
              <a:t>Fonts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094EF-E2DD-9C61-373B-898953FB442F}"/>
              </a:ext>
            </a:extLst>
          </p:cNvPr>
          <p:cNvSpPr txBox="1">
            <a:spLocks/>
          </p:cNvSpPr>
          <p:nvPr/>
        </p:nvSpPr>
        <p:spPr>
          <a:xfrm>
            <a:off x="587839" y="2614802"/>
            <a:ext cx="5508161" cy="1840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Headings font: </a:t>
            </a:r>
            <a:r>
              <a:rPr lang="en-US" b="1" dirty="0"/>
              <a:t>Overpass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Body font: </a:t>
            </a:r>
            <a:r>
              <a:rPr lang="en-US" b="1" dirty="0"/>
              <a:t>Noto Sans</a:t>
            </a:r>
          </a:p>
          <a:p>
            <a:pPr lvl="2"/>
            <a:r>
              <a:rPr lang="en-US" dirty="0"/>
              <a:t>With specific </a:t>
            </a:r>
            <a:r>
              <a:rPr lang="en-US" b="1" dirty="0"/>
              <a:t>sizes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A screenshot of a book&#10;&#10;Description automatically generated">
            <a:extLst>
              <a:ext uri="{FF2B5EF4-FFF2-40B4-BE49-F238E27FC236}">
                <a16:creationId xmlns:a16="http://schemas.microsoft.com/office/drawing/2014/main" id="{9596350F-74F2-262D-4C75-FADF4E1CF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678" y="164791"/>
            <a:ext cx="4312572" cy="6138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BAF2D4-5D66-3975-F52F-83B289B73A62}"/>
              </a:ext>
            </a:extLst>
          </p:cNvPr>
          <p:cNvSpPr txBox="1">
            <a:spLocks/>
          </p:cNvSpPr>
          <p:nvPr/>
        </p:nvSpPr>
        <p:spPr>
          <a:xfrm>
            <a:off x="1678786" y="5966789"/>
            <a:ext cx="4904760" cy="4612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US" b="1" dirty="0">
                <a:solidFill>
                  <a:srgbClr val="FF0000"/>
                </a:solidFill>
              </a:rPr>
              <a:t>The complete typography hierarchy is </a:t>
            </a:r>
            <a:r>
              <a:rPr lang="en-US" b="1" dirty="0">
                <a:hlinkClick r:id="rId4"/>
              </a:rPr>
              <a:t>here</a:t>
            </a:r>
            <a:r>
              <a:rPr lang="en-US" b="1" dirty="0"/>
              <a:t>. </a:t>
            </a:r>
            <a:br>
              <a:rPr lang="en-US" dirty="0"/>
            </a:br>
            <a:endParaRPr lang="en-US" dirty="0"/>
          </a:p>
        </p:txBody>
      </p:sp>
      <p:pic>
        <p:nvPicPr>
          <p:cNvPr id="9" name="Picture 8" descr="A screenshot of a book&#10;&#10;Description automatically generated">
            <a:extLst>
              <a:ext uri="{FF2B5EF4-FFF2-40B4-BE49-F238E27FC236}">
                <a16:creationId xmlns:a16="http://schemas.microsoft.com/office/drawing/2014/main" id="{8B40D1FF-D8FB-E72B-1D0F-1063D20B82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b="25372"/>
          <a:stretch/>
        </p:blipFill>
        <p:spPr>
          <a:xfrm>
            <a:off x="8088139" y="2262229"/>
            <a:ext cx="4103861" cy="458067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6409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 fontScale="90000"/>
          </a:bodyPr>
          <a:lstStyle/>
          <a:p>
            <a:r>
              <a:rPr lang="en-GB" dirty="0"/>
              <a:t>Photography &amp; Photo credit</a:t>
            </a:r>
            <a:br>
              <a:rPr lang="en-GB" sz="1600" dirty="0"/>
            </a:br>
            <a:br>
              <a:rPr lang="en-GB" sz="1600" dirty="0"/>
            </a:br>
            <a:endParaRPr lang="en-GB" sz="1600" dirty="0"/>
          </a:p>
        </p:txBody>
      </p:sp>
      <p:pic>
        <p:nvPicPr>
          <p:cNvPr id="3" name="Picture 2" descr="Women in a field with trees&#10;&#10;Description automatically generated">
            <a:extLst>
              <a:ext uri="{FF2B5EF4-FFF2-40B4-BE49-F238E27FC236}">
                <a16:creationId xmlns:a16="http://schemas.microsoft.com/office/drawing/2014/main" id="{B74235F6-3091-8756-2DE7-B3B498441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22" y="1530920"/>
            <a:ext cx="4286740" cy="3482977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C8958C9-6ADF-77AE-852B-F7B0F7CAA9F2}"/>
              </a:ext>
            </a:extLst>
          </p:cNvPr>
          <p:cNvSpPr txBox="1">
            <a:spLocks/>
          </p:cNvSpPr>
          <p:nvPr/>
        </p:nvSpPr>
        <p:spPr>
          <a:xfrm>
            <a:off x="601762" y="2026294"/>
            <a:ext cx="6021107" cy="37169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/>
              <a:t>Human-</a:t>
            </a:r>
            <a:r>
              <a:rPr lang="en-US" b="1" dirty="0" err="1"/>
              <a:t>centred</a:t>
            </a:r>
            <a:endParaRPr lang="en-US" b="1" dirty="0"/>
          </a:p>
          <a:p>
            <a:pPr lvl="2"/>
            <a:r>
              <a:rPr lang="en-US" dirty="0"/>
              <a:t>G</a:t>
            </a:r>
            <a:r>
              <a:rPr lang="en-GB" dirty="0" err="1"/>
              <a:t>ive</a:t>
            </a:r>
            <a:r>
              <a:rPr lang="en-GB" dirty="0"/>
              <a:t> clarity to the </a:t>
            </a:r>
            <a:r>
              <a:rPr lang="en-GB" b="1" dirty="0"/>
              <a:t>ILO message</a:t>
            </a:r>
            <a:r>
              <a:rPr lang="en-GB" dirty="0"/>
              <a:t> and show the ILO engaging in concrete activities</a:t>
            </a:r>
          </a:p>
          <a:p>
            <a:pPr lvl="2"/>
            <a:r>
              <a:rPr lang="en-GB" dirty="0"/>
              <a:t>Capturing the moments of </a:t>
            </a:r>
            <a:r>
              <a:rPr lang="en-GB" b="1" dirty="0"/>
              <a:t>real people</a:t>
            </a:r>
            <a:r>
              <a:rPr lang="en-GB" dirty="0"/>
              <a:t>, grounded in everyday situations</a:t>
            </a:r>
          </a:p>
          <a:p>
            <a:pPr lvl="2"/>
            <a:r>
              <a:rPr lang="en-GB" dirty="0"/>
              <a:t>Reflecting the diversity of the </a:t>
            </a:r>
            <a:r>
              <a:rPr lang="en-GB" b="1" dirty="0"/>
              <a:t>world of work</a:t>
            </a:r>
          </a:p>
          <a:p>
            <a:pPr lvl="2"/>
            <a:r>
              <a:rPr lang="en-GB" dirty="0"/>
              <a:t>Showing the </a:t>
            </a:r>
            <a:r>
              <a:rPr lang="en-GB" b="1" dirty="0"/>
              <a:t>positive impact</a:t>
            </a:r>
            <a:r>
              <a:rPr lang="en-GB" dirty="0"/>
              <a:t> of ILO’s work in people’s lives</a:t>
            </a:r>
          </a:p>
          <a:p>
            <a:pPr lvl="2"/>
            <a:r>
              <a:rPr lang="en-US" b="1" dirty="0"/>
              <a:t>Copyright &amp; permission</a:t>
            </a:r>
          </a:p>
          <a:p>
            <a:pPr lvl="2"/>
            <a:r>
              <a:rPr lang="en-GB" dirty="0"/>
              <a:t>All details on taking good photos, selecting and using proper photos are </a:t>
            </a:r>
            <a:r>
              <a:rPr lang="en-GB" b="1" dirty="0">
                <a:hlinkClick r:id="rId4"/>
              </a:rPr>
              <a:t>here</a:t>
            </a:r>
            <a:r>
              <a:rPr lang="en-GB" dirty="0"/>
              <a:t>.</a:t>
            </a:r>
          </a:p>
          <a:p>
            <a:pPr marL="0" lvl="2" indent="0">
              <a:buNone/>
            </a:pPr>
            <a:endParaRPr lang="en-US" dirty="0"/>
          </a:p>
          <a:p>
            <a:pPr marL="0" lvl="2" indent="0">
              <a:buNone/>
            </a:pPr>
            <a:br>
              <a:rPr lang="en-US" dirty="0"/>
            </a:b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7C1F43-9E88-29F3-0BF1-7C83E1F4BF8E}"/>
              </a:ext>
            </a:extLst>
          </p:cNvPr>
          <p:cNvGrpSpPr/>
          <p:nvPr/>
        </p:nvGrpSpPr>
        <p:grpSpPr>
          <a:xfrm>
            <a:off x="2240941" y="5016714"/>
            <a:ext cx="8763856" cy="1564187"/>
            <a:chOff x="2044557" y="5209824"/>
            <a:chExt cx="8763856" cy="15641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DBCD53-0052-AB8F-E6CD-DEC56E0086BC}"/>
                </a:ext>
              </a:extLst>
            </p:cNvPr>
            <p:cNvSpPr txBox="1"/>
            <p:nvPr/>
          </p:nvSpPr>
          <p:spPr>
            <a:xfrm>
              <a:off x="2044557" y="6127680"/>
              <a:ext cx="8763856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1E2DBE"/>
                  </a:solidFill>
                </a:rPr>
                <a:t>Photo credit </a:t>
              </a:r>
              <a:r>
                <a:rPr lang="en-GB" b="1" dirty="0">
                  <a:solidFill>
                    <a:srgbClr val="FF0000"/>
                  </a:solidFill>
                </a:rPr>
                <a:t>format</a:t>
              </a:r>
              <a:r>
                <a:rPr lang="en-GB" b="1" dirty="0"/>
                <a:t>:</a:t>
              </a:r>
              <a:br>
                <a:rPr lang="en-GB" b="1" dirty="0"/>
              </a:br>
              <a:r>
                <a:rPr lang="en-GB" dirty="0"/>
                <a:t>Meaningful caption, Town, Country, mm/</a:t>
              </a:r>
              <a:r>
                <a:rPr lang="en-GB" dirty="0" err="1"/>
                <a:t>yyyy</a:t>
              </a:r>
              <a:r>
                <a:rPr lang="en-GB" dirty="0"/>
                <a:t>. © First and last full name/organization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30C421A3-231C-4AE2-20DA-FCEFEB4227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3607" y="5209824"/>
              <a:ext cx="1454312" cy="917856"/>
            </a:xfrm>
            <a:prstGeom prst="straightConnector1">
              <a:avLst/>
            </a:prstGeom>
            <a:ln w="381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128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Sub-branding</a:t>
            </a:r>
            <a:r>
              <a:rPr lang="en-GB" dirty="0"/>
              <a:t> logo</a:t>
            </a:r>
          </a:p>
        </p:txBody>
      </p:sp>
      <p:pic>
        <p:nvPicPr>
          <p:cNvPr id="21" name="Picture 20" descr="A close-up of a document&#10;&#10;Description automatically generated">
            <a:extLst>
              <a:ext uri="{FF2B5EF4-FFF2-40B4-BE49-F238E27FC236}">
                <a16:creationId xmlns:a16="http://schemas.microsoft.com/office/drawing/2014/main" id="{7C133175-B839-4672-61FC-FB371B17E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51" y="1012386"/>
            <a:ext cx="3639551" cy="51808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  <p:pic>
        <p:nvPicPr>
          <p:cNvPr id="26" name="Picture 25" descr="A blue sign with white text&#10;&#10;Description automatically generated">
            <a:extLst>
              <a:ext uri="{FF2B5EF4-FFF2-40B4-BE49-F238E27FC236}">
                <a16:creationId xmlns:a16="http://schemas.microsoft.com/office/drawing/2014/main" id="{4766BAC3-6A79-627E-EF78-D1E826CF35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8" b="6368"/>
          <a:stretch/>
        </p:blipFill>
        <p:spPr>
          <a:xfrm>
            <a:off x="758078" y="4082179"/>
            <a:ext cx="3242441" cy="825517"/>
          </a:xfrm>
          <a:prstGeom prst="rect">
            <a:avLst/>
          </a:prstGeom>
        </p:spPr>
      </p:pic>
      <p:pic>
        <p:nvPicPr>
          <p:cNvPr id="28" name="Picture 27" descr="A blue sign with white text&#10;&#10;Description automatically generated">
            <a:extLst>
              <a:ext uri="{FF2B5EF4-FFF2-40B4-BE49-F238E27FC236}">
                <a16:creationId xmlns:a16="http://schemas.microsoft.com/office/drawing/2014/main" id="{B22F48B1-368D-0B61-E75F-E881D2DF030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b="8423"/>
          <a:stretch/>
        </p:blipFill>
        <p:spPr>
          <a:xfrm>
            <a:off x="748106" y="5059797"/>
            <a:ext cx="3252413" cy="752321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5699484-1F54-1A92-94B3-EAAB3F132BB7}"/>
              </a:ext>
            </a:extLst>
          </p:cNvPr>
          <p:cNvGrpSpPr/>
          <p:nvPr/>
        </p:nvGrpSpPr>
        <p:grpSpPr>
          <a:xfrm>
            <a:off x="4000519" y="961477"/>
            <a:ext cx="4364429" cy="4474481"/>
            <a:chOff x="3505800" y="585317"/>
            <a:chExt cx="4364429" cy="4474481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FA63AFC-BE6F-D081-BFA4-00E325D829E8}"/>
                </a:ext>
              </a:extLst>
            </p:cNvPr>
            <p:cNvCxnSpPr>
              <a:cxnSpLocks/>
              <a:stCxn id="28" idx="3"/>
              <a:endCxn id="37" idx="3"/>
            </p:cNvCxnSpPr>
            <p:nvPr/>
          </p:nvCxnSpPr>
          <p:spPr>
            <a:xfrm flipV="1">
              <a:off x="3505800" y="1300490"/>
              <a:ext cx="2962443" cy="3759308"/>
            </a:xfrm>
            <a:prstGeom prst="straightConnector1">
              <a:avLst/>
            </a:prstGeom>
            <a:ln w="381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3BA0DD5-B5EC-7703-44FD-FC09D675DDA1}"/>
                </a:ext>
              </a:extLst>
            </p:cNvPr>
            <p:cNvSpPr/>
            <p:nvPr/>
          </p:nvSpPr>
          <p:spPr>
            <a:xfrm>
              <a:off x="6227700" y="585317"/>
              <a:ext cx="1642529" cy="837877"/>
            </a:xfrm>
            <a:prstGeom prst="ellipse">
              <a:avLst/>
            </a:prstGeom>
            <a:noFill/>
            <a:ln w="38100">
              <a:solidFill>
                <a:srgbClr val="FA3C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6FE61-3F9A-DF13-D0DA-61B6D70DB329}"/>
              </a:ext>
            </a:extLst>
          </p:cNvPr>
          <p:cNvSpPr txBox="1">
            <a:spLocks/>
          </p:cNvSpPr>
          <p:nvPr/>
        </p:nvSpPr>
        <p:spPr>
          <a:xfrm>
            <a:off x="490537" y="2023823"/>
            <a:ext cx="11294460" cy="8225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dirty="0"/>
              <a:t>An ILO sub-brand is always shown </a:t>
            </a:r>
            <a:br>
              <a:rPr lang="en-GB" dirty="0"/>
            </a:br>
            <a:r>
              <a:rPr lang="en-GB" dirty="0"/>
              <a:t>to the right of the ILO logo separated</a:t>
            </a:r>
            <a:br>
              <a:rPr lang="en-GB" dirty="0"/>
            </a:br>
            <a:r>
              <a:rPr lang="en-GB" dirty="0"/>
              <a:t>by the vertical hairline.</a:t>
            </a:r>
            <a:endParaRPr lang="en-US" dirty="0"/>
          </a:p>
          <a:p>
            <a:pPr marL="0" lvl="2" indent="0">
              <a:buNone/>
            </a:pPr>
            <a:endParaRPr lang="en-US" dirty="0"/>
          </a:p>
        </p:txBody>
      </p:sp>
      <p:pic>
        <p:nvPicPr>
          <p:cNvPr id="11" name="Picture 10" descr="A blue and white sign&#10;&#10;Description automatically generated">
            <a:extLst>
              <a:ext uri="{FF2B5EF4-FFF2-40B4-BE49-F238E27FC236}">
                <a16:creationId xmlns:a16="http://schemas.microsoft.com/office/drawing/2014/main" id="{055CAA3B-DB9F-34A2-709C-28281D673B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5"/>
          <a:stretch/>
        </p:blipFill>
        <p:spPr>
          <a:xfrm>
            <a:off x="748106" y="3173609"/>
            <a:ext cx="3252413" cy="74903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9B8C6F-3F9C-61EF-F030-8D5D6B580C0F}"/>
              </a:ext>
            </a:extLst>
          </p:cNvPr>
          <p:cNvSpPr/>
          <p:nvPr/>
        </p:nvSpPr>
        <p:spPr>
          <a:xfrm>
            <a:off x="2434728" y="3070860"/>
            <a:ext cx="264405" cy="912689"/>
          </a:xfrm>
          <a:prstGeom prst="ellipse">
            <a:avLst/>
          </a:prstGeom>
          <a:noFill/>
          <a:ln w="25400">
            <a:solidFill>
              <a:srgbClr val="FA3C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27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6016140" cy="720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Co-branding</a:t>
            </a:r>
            <a:r>
              <a:rPr lang="en-GB" dirty="0"/>
              <a:t>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5" name="Picture 4" descr="A person wearing a face mask&#10;&#10;Description automatically generated">
            <a:extLst>
              <a:ext uri="{FF2B5EF4-FFF2-40B4-BE49-F238E27FC236}">
                <a16:creationId xmlns:a16="http://schemas.microsoft.com/office/drawing/2014/main" id="{C925C6DC-35CB-3834-A017-F20DDAE9E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267" y="3195171"/>
            <a:ext cx="2041362" cy="2898362"/>
          </a:xfrm>
          <a:prstGeom prst="rect">
            <a:avLst/>
          </a:prstGeom>
        </p:spPr>
      </p:pic>
      <p:pic>
        <p:nvPicPr>
          <p:cNvPr id="6" name="Picture 5" descr="A blue and white cover with a blue and red and white text&#10;&#10;Description automatically generated">
            <a:extLst>
              <a:ext uri="{FF2B5EF4-FFF2-40B4-BE49-F238E27FC236}">
                <a16:creationId xmlns:a16="http://schemas.microsoft.com/office/drawing/2014/main" id="{6AF2D33E-F4F7-38A4-50D1-5A2242B056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372" y="3158386"/>
            <a:ext cx="2092920" cy="296096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5DE69FC-2444-9CE2-6A31-D19E6AA6616F}"/>
              </a:ext>
            </a:extLst>
          </p:cNvPr>
          <p:cNvSpPr txBox="1">
            <a:spLocks/>
          </p:cNvSpPr>
          <p:nvPr/>
        </p:nvSpPr>
        <p:spPr>
          <a:xfrm>
            <a:off x="2818415" y="2257899"/>
            <a:ext cx="2316021" cy="8225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dirty="0"/>
              <a:t>Co-branding with</a:t>
            </a:r>
            <a:br>
              <a:rPr lang="en-GB" dirty="0"/>
            </a:br>
            <a:r>
              <a:rPr lang="en-GB" b="1" dirty="0"/>
              <a:t>other agency</a:t>
            </a:r>
            <a:endParaRPr lang="en-US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1217AB3-C446-0F1D-72E1-9CEDE0F29FAA}"/>
              </a:ext>
            </a:extLst>
          </p:cNvPr>
          <p:cNvSpPr txBox="1">
            <a:spLocks/>
          </p:cNvSpPr>
          <p:nvPr/>
        </p:nvSpPr>
        <p:spPr>
          <a:xfrm>
            <a:off x="6852081" y="2143195"/>
            <a:ext cx="2521504" cy="8225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dirty="0"/>
              <a:t>Co-branding in a </a:t>
            </a:r>
            <a:r>
              <a:rPr lang="en-GB" b="1" dirty="0"/>
              <a:t>multistakeholder</a:t>
            </a:r>
            <a:br>
              <a:rPr lang="en-GB" dirty="0"/>
            </a:br>
            <a:r>
              <a:rPr lang="en-GB" dirty="0"/>
              <a:t>partnership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5199309-2401-C885-F101-5C19A4C9E9B6}"/>
              </a:ext>
            </a:extLst>
          </p:cNvPr>
          <p:cNvSpPr/>
          <p:nvPr/>
        </p:nvSpPr>
        <p:spPr>
          <a:xfrm>
            <a:off x="4328568" y="3098904"/>
            <a:ext cx="759061" cy="595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E16B62-4ECB-FAAC-A1F8-4625B426E54C}"/>
              </a:ext>
            </a:extLst>
          </p:cNvPr>
          <p:cNvSpPr/>
          <p:nvPr/>
        </p:nvSpPr>
        <p:spPr>
          <a:xfrm>
            <a:off x="6954822" y="3065360"/>
            <a:ext cx="2316021" cy="595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665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en-GB" dirty="0"/>
              <a:t>Where to put the </a:t>
            </a:r>
            <a:r>
              <a:rPr lang="en-GB" dirty="0">
                <a:solidFill>
                  <a:srgbClr val="FF0000"/>
                </a:solidFill>
              </a:rPr>
              <a:t>donor’s logo</a:t>
            </a:r>
            <a:r>
              <a:rPr lang="en-GB" dirty="0"/>
              <a:t>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17</a:t>
            </a:fld>
            <a:endParaRPr lang="en-GB"/>
          </a:p>
        </p:txBody>
      </p:sp>
      <p:pic>
        <p:nvPicPr>
          <p:cNvPr id="6" name="Picture 5" descr="A colorful triangle design with text&#10;&#10;Description automatically generated">
            <a:extLst>
              <a:ext uri="{FF2B5EF4-FFF2-40B4-BE49-F238E27FC236}">
                <a16:creationId xmlns:a16="http://schemas.microsoft.com/office/drawing/2014/main" id="{54EFE0D9-2BFF-1B92-DD15-AC71D11F1B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21" y="2650117"/>
            <a:ext cx="2324142" cy="323393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99AD40-412C-FDA7-9724-16ECCD87773B}"/>
              </a:ext>
            </a:extLst>
          </p:cNvPr>
          <p:cNvSpPr txBox="1">
            <a:spLocks/>
          </p:cNvSpPr>
          <p:nvPr/>
        </p:nvSpPr>
        <p:spPr>
          <a:xfrm>
            <a:off x="598636" y="2238833"/>
            <a:ext cx="2684177" cy="4112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dirty="0"/>
              <a:t>Put on the </a:t>
            </a:r>
            <a:r>
              <a:rPr lang="en-GB" b="1" dirty="0"/>
              <a:t>back cover </a:t>
            </a:r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6625B4-7C81-6439-4821-0ED5E356A17E}"/>
              </a:ext>
            </a:extLst>
          </p:cNvPr>
          <p:cNvSpPr/>
          <p:nvPr/>
        </p:nvSpPr>
        <p:spPr>
          <a:xfrm>
            <a:off x="1940724" y="4826340"/>
            <a:ext cx="1368569" cy="595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72446F-9F79-BDEF-2859-4C897DF89A8E}"/>
              </a:ext>
            </a:extLst>
          </p:cNvPr>
          <p:cNvSpPr txBox="1">
            <a:spLocks/>
          </p:cNvSpPr>
          <p:nvPr/>
        </p:nvSpPr>
        <p:spPr>
          <a:xfrm>
            <a:off x="4854129" y="2238832"/>
            <a:ext cx="3396019" cy="23023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dirty="0"/>
              <a:t>Except there is a </a:t>
            </a:r>
            <a:r>
              <a:rPr lang="en-GB" b="1" dirty="0"/>
              <a:t>strong requirement from the donors </a:t>
            </a:r>
            <a:r>
              <a:rPr lang="en-GB" dirty="0"/>
              <a:t>to have their logos on the front cover, then put at the bottom with the text “</a:t>
            </a:r>
            <a:r>
              <a:rPr lang="en-GB" b="1" dirty="0"/>
              <a:t>Funded by</a:t>
            </a:r>
            <a:r>
              <a:rPr lang="en-GB" dirty="0"/>
              <a:t>” or “</a:t>
            </a:r>
            <a:r>
              <a:rPr lang="en-GB" b="1" dirty="0"/>
              <a:t>Financial support by</a:t>
            </a:r>
            <a:r>
              <a:rPr lang="en-GB" dirty="0"/>
              <a:t>” on top of their logos. </a:t>
            </a:r>
            <a:endParaRPr lang="en-US" b="1" dirty="0"/>
          </a:p>
        </p:txBody>
      </p:sp>
      <p:pic>
        <p:nvPicPr>
          <p:cNvPr id="3" name="Picture 2" descr="A person wearing a face mask&#10;&#10;Description automatically generated">
            <a:extLst>
              <a:ext uri="{FF2B5EF4-FFF2-40B4-BE49-F238E27FC236}">
                <a16:creationId xmlns:a16="http://schemas.microsoft.com/office/drawing/2014/main" id="{137BB4AA-F987-77F5-3740-17A435E658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050" y="2334471"/>
            <a:ext cx="2472913" cy="3482977"/>
          </a:xfrm>
          <a:prstGeom prst="rect">
            <a:avLst/>
          </a:prstGeom>
          <a:noFill/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623D822-D319-27E1-E799-2617AAA35BC2}"/>
              </a:ext>
            </a:extLst>
          </p:cNvPr>
          <p:cNvSpPr/>
          <p:nvPr/>
        </p:nvSpPr>
        <p:spPr>
          <a:xfrm>
            <a:off x="8198424" y="5288526"/>
            <a:ext cx="1368569" cy="595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DA8243-8840-D59F-A171-E93C7BE5C346}"/>
              </a:ext>
            </a:extLst>
          </p:cNvPr>
          <p:cNvSpPr/>
          <p:nvPr/>
        </p:nvSpPr>
        <p:spPr>
          <a:xfrm>
            <a:off x="664623" y="4174963"/>
            <a:ext cx="1368569" cy="59552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53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6016140" cy="720000"/>
          </a:xfrm>
        </p:spPr>
        <p:txBody>
          <a:bodyPr/>
          <a:lstStyle/>
          <a:p>
            <a:r>
              <a:rPr lang="en-GB" dirty="0"/>
              <a:t>Cover design </a:t>
            </a:r>
            <a:r>
              <a:rPr lang="en-GB" dirty="0">
                <a:solidFill>
                  <a:srgbClr val="FF0000"/>
                </a:solidFill>
              </a:rPr>
              <a:t>by publication types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E8838A6-02BA-563A-2F2C-6B38296ED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1930" y="2146101"/>
            <a:ext cx="3879331" cy="4688412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Flagship</a:t>
            </a:r>
            <a:r>
              <a:rPr lang="en-GB" dirty="0">
                <a:solidFill>
                  <a:schemeClr val="accent1"/>
                </a:solidFill>
              </a:rPr>
              <a:t> reports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C837AC21-ACCB-60EA-ED0C-B540D4923EF8}"/>
              </a:ext>
            </a:extLst>
          </p:cNvPr>
          <p:cNvSpPr txBox="1">
            <a:spLocks/>
          </p:cNvSpPr>
          <p:nvPr/>
        </p:nvSpPr>
        <p:spPr>
          <a:xfrm>
            <a:off x="4355876" y="2095329"/>
            <a:ext cx="3879331" cy="4688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0000"/>
                </a:solidFill>
              </a:rPr>
              <a:t>Major</a:t>
            </a:r>
            <a:r>
              <a:rPr lang="en-GB" dirty="0">
                <a:solidFill>
                  <a:schemeClr val="accent1"/>
                </a:solidFill>
              </a:rPr>
              <a:t> publications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9" name="Content Placeholder 14">
            <a:extLst>
              <a:ext uri="{FF2B5EF4-FFF2-40B4-BE49-F238E27FC236}">
                <a16:creationId xmlns:a16="http://schemas.microsoft.com/office/drawing/2014/main" id="{1489B11F-FE21-A7AF-3D9B-CB864B582E19}"/>
              </a:ext>
            </a:extLst>
          </p:cNvPr>
          <p:cNvSpPr txBox="1">
            <a:spLocks/>
          </p:cNvSpPr>
          <p:nvPr/>
        </p:nvSpPr>
        <p:spPr>
          <a:xfrm>
            <a:off x="7675898" y="2095329"/>
            <a:ext cx="3449007" cy="4688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F0000"/>
                </a:solidFill>
              </a:rPr>
              <a:t>Standard</a:t>
            </a:r>
            <a:r>
              <a:rPr lang="en-GB" dirty="0">
                <a:solidFill>
                  <a:schemeClr val="accent1"/>
                </a:solidFill>
              </a:rPr>
              <a:t> publications/reports</a:t>
            </a:r>
          </a:p>
        </p:txBody>
      </p:sp>
      <p:pic>
        <p:nvPicPr>
          <p:cNvPr id="31" name="Picture 30" descr="A person sitting on a chair with a computer&#10;&#10;Description automatically generated">
            <a:extLst>
              <a:ext uri="{FF2B5EF4-FFF2-40B4-BE49-F238E27FC236}">
                <a16:creationId xmlns:a16="http://schemas.microsoft.com/office/drawing/2014/main" id="{467F8844-7E02-0E61-DFF6-13A979BBE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509" y="2500748"/>
            <a:ext cx="2432124" cy="3439894"/>
          </a:xfrm>
          <a:prstGeom prst="rect">
            <a:avLst/>
          </a:prstGeom>
        </p:spPr>
      </p:pic>
      <p:pic>
        <p:nvPicPr>
          <p:cNvPr id="48" name="Picture 47" descr="A group of men working on a green machine&#10;&#10;Description automatically generated">
            <a:extLst>
              <a:ext uri="{FF2B5EF4-FFF2-40B4-BE49-F238E27FC236}">
                <a16:creationId xmlns:a16="http://schemas.microsoft.com/office/drawing/2014/main" id="{041D0C87-537E-862B-9843-1131285D21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02" y="2555992"/>
            <a:ext cx="2450317" cy="3481175"/>
          </a:xfrm>
          <a:prstGeom prst="rect">
            <a:avLst/>
          </a:prstGeom>
        </p:spPr>
      </p:pic>
      <p:pic>
        <p:nvPicPr>
          <p:cNvPr id="49" name="Picture 48" descr="A person smiling in front of a blue and white sign&#10;&#10;Description automatically generated">
            <a:extLst>
              <a:ext uri="{FF2B5EF4-FFF2-40B4-BE49-F238E27FC236}">
                <a16:creationId xmlns:a16="http://schemas.microsoft.com/office/drawing/2014/main" id="{F850C5BA-D1B4-863F-B421-173FC538E6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1"/>
          <a:stretch/>
        </p:blipFill>
        <p:spPr>
          <a:xfrm>
            <a:off x="7677179" y="2487605"/>
            <a:ext cx="2464317" cy="335276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34D217A-D5D0-CA6E-598B-B4DA58F473E3}"/>
              </a:ext>
            </a:extLst>
          </p:cNvPr>
          <p:cNvSpPr txBox="1">
            <a:spLocks/>
          </p:cNvSpPr>
          <p:nvPr/>
        </p:nvSpPr>
        <p:spPr>
          <a:xfrm>
            <a:off x="864913" y="6346061"/>
            <a:ext cx="6505371" cy="4884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>
                <a:solidFill>
                  <a:srgbClr val="FF0000"/>
                </a:solidFill>
              </a:rPr>
              <a:t>In Design publication templates are downloadable </a:t>
            </a:r>
            <a:r>
              <a:rPr lang="en-US" b="1" dirty="0">
                <a:hlinkClick r:id="rId6"/>
              </a:rPr>
              <a:t>here</a:t>
            </a:r>
            <a:r>
              <a:rPr lang="en-US" b="1" dirty="0"/>
              <a:t>.</a:t>
            </a:r>
          </a:p>
          <a:p>
            <a:pPr marL="0" lvl="2" indent="0">
              <a:buNone/>
            </a:pPr>
            <a:endParaRPr lang="en-US" dirty="0"/>
          </a:p>
          <a:p>
            <a:pPr marL="0" lvl="2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25" name="Picture 24" descr="A person wearing a safety vest and holding a shopping basket&#10;&#10;Description automatically generated">
            <a:extLst>
              <a:ext uri="{FF2B5EF4-FFF2-40B4-BE49-F238E27FC236}">
                <a16:creationId xmlns:a16="http://schemas.microsoft.com/office/drawing/2014/main" id="{B1A416A8-FABA-CB03-A679-4A15BED32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62" y="2560463"/>
            <a:ext cx="2471664" cy="3495087"/>
          </a:xfrm>
          <a:prstGeom prst="rect">
            <a:avLst/>
          </a:prstGeom>
        </p:spPr>
      </p:pic>
      <p:pic>
        <p:nvPicPr>
          <p:cNvPr id="14" name="Picture 13" descr="A person and person wearing hard hats and holding a clipboard&#10;&#10;Description automatically generated">
            <a:extLst>
              <a:ext uri="{FF2B5EF4-FFF2-40B4-BE49-F238E27FC236}">
                <a16:creationId xmlns:a16="http://schemas.microsoft.com/office/drawing/2014/main" id="{AA9E97AD-83FD-8233-9A07-F5E5C49175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61" y="2543484"/>
            <a:ext cx="2484665" cy="3529043"/>
          </a:xfrm>
          <a:prstGeom prst="rect">
            <a:avLst/>
          </a:prstGeom>
        </p:spPr>
      </p:pic>
      <p:pic>
        <p:nvPicPr>
          <p:cNvPr id="17" name="Picture 16" descr="A person looking to the side&#10;&#10;Description automatically generated">
            <a:extLst>
              <a:ext uri="{FF2B5EF4-FFF2-40B4-BE49-F238E27FC236}">
                <a16:creationId xmlns:a16="http://schemas.microsoft.com/office/drawing/2014/main" id="{390F20E9-81F7-9027-2A2C-460B380DD2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516" y="2500748"/>
            <a:ext cx="2501323" cy="355270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6" name="Picture 45" descr="A person wearing yellow hardhats and smiling&#10;&#10;Description automatically generated">
            <a:extLst>
              <a:ext uri="{FF2B5EF4-FFF2-40B4-BE49-F238E27FC236}">
                <a16:creationId xmlns:a16="http://schemas.microsoft.com/office/drawing/2014/main" id="{4C56ACC3-6551-4872-F878-23AA4402331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328" y="2487605"/>
            <a:ext cx="2608542" cy="3712152"/>
          </a:xfrm>
          <a:prstGeom prst="rect">
            <a:avLst/>
          </a:prstGeom>
        </p:spPr>
      </p:pic>
      <p:pic>
        <p:nvPicPr>
          <p:cNvPr id="50" name="Picture 49" descr="A book cover of a disaster&#10;&#10;Description automatically generated">
            <a:extLst>
              <a:ext uri="{FF2B5EF4-FFF2-40B4-BE49-F238E27FC236}">
                <a16:creationId xmlns:a16="http://schemas.microsoft.com/office/drawing/2014/main" id="{CECC2B2D-281D-2746-926E-2A09604A78F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0"/>
          <a:stretch/>
        </p:blipFill>
        <p:spPr>
          <a:xfrm>
            <a:off x="7675898" y="2487605"/>
            <a:ext cx="2508306" cy="344102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 descr="A group of people wearing different colors&#10;&#10;Description automatically generated">
            <a:extLst>
              <a:ext uri="{FF2B5EF4-FFF2-40B4-BE49-F238E27FC236}">
                <a16:creationId xmlns:a16="http://schemas.microsoft.com/office/drawing/2014/main" id="{74693B09-2786-6296-545B-364F09A72E0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" b="5383"/>
          <a:stretch/>
        </p:blipFill>
        <p:spPr>
          <a:xfrm>
            <a:off x="7682016" y="2491509"/>
            <a:ext cx="2528845" cy="348504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Picture 9" descr="A book cover with a group of people sitting at desks&#10;&#10;Description automatically generated">
            <a:extLst>
              <a:ext uri="{FF2B5EF4-FFF2-40B4-BE49-F238E27FC236}">
                <a16:creationId xmlns:a16="http://schemas.microsoft.com/office/drawing/2014/main" id="{2DE81358-EF49-CA12-E54B-9C080FDF87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898" y="2487605"/>
            <a:ext cx="2582429" cy="3646616"/>
          </a:xfrm>
          <a:prstGeom prst="rect">
            <a:avLst/>
          </a:prstGeom>
        </p:spPr>
      </p:pic>
      <p:pic>
        <p:nvPicPr>
          <p:cNvPr id="52" name="Picture 51" descr="A person in a blue uniform and white hat&#10;&#10;Description automatically generated">
            <a:extLst>
              <a:ext uri="{FF2B5EF4-FFF2-40B4-BE49-F238E27FC236}">
                <a16:creationId xmlns:a16="http://schemas.microsoft.com/office/drawing/2014/main" id="{F00136C8-026C-CF76-8D1D-9EF12536659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898" y="2487605"/>
            <a:ext cx="2700286" cy="36940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 descr="A poster of a person holding a cage&#10;&#10;Description automatically generated">
            <a:extLst>
              <a:ext uri="{FF2B5EF4-FFF2-40B4-BE49-F238E27FC236}">
                <a16:creationId xmlns:a16="http://schemas.microsoft.com/office/drawing/2014/main" id="{26EE4DFA-D80C-44E6-817E-A8A79100B65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5"/>
          <a:stretch/>
        </p:blipFill>
        <p:spPr>
          <a:xfrm>
            <a:off x="7675898" y="2487605"/>
            <a:ext cx="2700286" cy="371489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3" name="Picture 52" descr="A person in a headscarf looking at something&#10;&#10;Description automatically generated">
            <a:extLst>
              <a:ext uri="{FF2B5EF4-FFF2-40B4-BE49-F238E27FC236}">
                <a16:creationId xmlns:a16="http://schemas.microsoft.com/office/drawing/2014/main" id="{28EAB398-7229-9DA7-A0D8-20F5D34C7F7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"/>
          <a:stretch/>
        </p:blipFill>
        <p:spPr>
          <a:xfrm>
            <a:off x="7678911" y="2452540"/>
            <a:ext cx="2754062" cy="378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9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8210700" cy="720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Wrong</a:t>
            </a:r>
            <a:r>
              <a:rPr lang="en-GB" dirty="0"/>
              <a:t> design samples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E8838A6-02BA-563A-2F2C-6B38296ED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538" y="2039647"/>
            <a:ext cx="3388443" cy="4033894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 descr="A young child holding a scythe in a field&#10;&#10;Description automatically generated">
            <a:extLst>
              <a:ext uri="{FF2B5EF4-FFF2-40B4-BE49-F238E27FC236}">
                <a16:creationId xmlns:a16="http://schemas.microsoft.com/office/drawing/2014/main" id="{BCDF27FF-EC0F-3232-AAA7-9468E0DD6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36" y="2096868"/>
            <a:ext cx="2674460" cy="3783297"/>
          </a:xfrm>
          <a:prstGeom prst="rect">
            <a:avLst/>
          </a:prstGeom>
        </p:spPr>
      </p:pic>
      <p:pic>
        <p:nvPicPr>
          <p:cNvPr id="6" name="Picture 5" descr="A child smiling in front of straw huts&#10;&#10;Description automatically generated">
            <a:extLst>
              <a:ext uri="{FF2B5EF4-FFF2-40B4-BE49-F238E27FC236}">
                <a16:creationId xmlns:a16="http://schemas.microsoft.com/office/drawing/2014/main" id="{76846421-2C47-612E-B887-1F16C7DF4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93" y="2096868"/>
            <a:ext cx="2662974" cy="3829545"/>
          </a:xfrm>
          <a:prstGeom prst="rect">
            <a:avLst/>
          </a:prstGeom>
        </p:spPr>
      </p:pic>
      <p:pic>
        <p:nvPicPr>
          <p:cNvPr id="9" name="Picture 8" descr="A book cover with a person and person&#10;&#10;Description automatically generated">
            <a:extLst>
              <a:ext uri="{FF2B5EF4-FFF2-40B4-BE49-F238E27FC236}">
                <a16:creationId xmlns:a16="http://schemas.microsoft.com/office/drawing/2014/main" id="{7DA4855F-74E1-6B06-7BDA-FD47BE51C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699" y="2096868"/>
            <a:ext cx="2676651" cy="37833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BAA7F2-A52D-49B3-8C2A-64037D292D1E}"/>
              </a:ext>
            </a:extLst>
          </p:cNvPr>
          <p:cNvSpPr txBox="1"/>
          <p:nvPr/>
        </p:nvSpPr>
        <p:spPr>
          <a:xfrm>
            <a:off x="988486" y="5926413"/>
            <a:ext cx="25298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Standard publication/report</a:t>
            </a:r>
            <a:br>
              <a:rPr lang="en-GB" sz="1400" dirty="0"/>
            </a:br>
            <a:r>
              <a:rPr lang="en-GB" sz="1400" dirty="0"/>
              <a:t>but was designed as</a:t>
            </a:r>
            <a:br>
              <a:rPr lang="en-GB" sz="1400" dirty="0"/>
            </a:br>
            <a:r>
              <a:rPr lang="en-GB" sz="1400" b="1" dirty="0">
                <a:solidFill>
                  <a:srgbClr val="1E2DBE"/>
                </a:solidFill>
              </a:rPr>
              <a:t>flagship</a:t>
            </a:r>
            <a:r>
              <a:rPr lang="en-GB" sz="1400" dirty="0"/>
              <a:t> report type.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A483A2-1DFD-B954-7143-17E1132E94C3}"/>
              </a:ext>
            </a:extLst>
          </p:cNvPr>
          <p:cNvSpPr txBox="1"/>
          <p:nvPr/>
        </p:nvSpPr>
        <p:spPr>
          <a:xfrm>
            <a:off x="4365569" y="5926413"/>
            <a:ext cx="252986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</a:rPr>
              <a:t>Standard publication/report</a:t>
            </a:r>
            <a:br>
              <a:rPr lang="en-GB" sz="1400" dirty="0"/>
            </a:br>
            <a:r>
              <a:rPr lang="en-GB" sz="1400" dirty="0"/>
              <a:t>but was designed as</a:t>
            </a:r>
            <a:br>
              <a:rPr lang="en-GB" sz="1400" dirty="0"/>
            </a:br>
            <a:r>
              <a:rPr lang="en-GB" sz="1400" b="1" dirty="0">
                <a:solidFill>
                  <a:srgbClr val="1E2DBE"/>
                </a:solidFill>
              </a:rPr>
              <a:t>major</a:t>
            </a:r>
            <a:r>
              <a:rPr lang="en-GB" sz="1400" dirty="0"/>
              <a:t> publication type.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9A6602-1D6F-AC8F-62E3-D936975512A6}"/>
              </a:ext>
            </a:extLst>
          </p:cNvPr>
          <p:cNvSpPr txBox="1"/>
          <p:nvPr/>
        </p:nvSpPr>
        <p:spPr>
          <a:xfrm>
            <a:off x="7742652" y="5919652"/>
            <a:ext cx="2985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/>
              <a:t>Not in line with the ILO branding.</a:t>
            </a:r>
          </a:p>
        </p:txBody>
      </p:sp>
    </p:spTree>
    <p:extLst>
      <p:ext uri="{BB962C8B-B14F-4D97-AF65-F5344CB8AC3E}">
        <p14:creationId xmlns:p14="http://schemas.microsoft.com/office/powerpoint/2010/main" val="12084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What is the </a:t>
            </a:r>
            <a:r>
              <a:rPr lang="en-GB" dirty="0">
                <a:solidFill>
                  <a:srgbClr val="FF0000"/>
                </a:solidFill>
              </a:rPr>
              <a:t>publishing process</a:t>
            </a:r>
            <a:r>
              <a:rPr lang="en-GB" dirty="0"/>
              <a:t>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vert="horz" lIns="0" tIns="0" rIns="0" bIns="0" rtlCol="0" anchor="t" anchorCtr="0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8D3159-8D41-4936-67CF-56C9A028AAB7}"/>
              </a:ext>
            </a:extLst>
          </p:cNvPr>
          <p:cNvSpPr txBox="1"/>
          <p:nvPr/>
        </p:nvSpPr>
        <p:spPr>
          <a:xfrm>
            <a:off x="775016" y="4433675"/>
            <a:ext cx="3908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complete guide is </a:t>
            </a:r>
            <a:r>
              <a:rPr lang="en-US" b="1" dirty="0">
                <a:hlinkClick r:id="rId2"/>
              </a:rPr>
              <a:t>here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DA0D253-E54C-A234-AFF6-4835F991E288}"/>
              </a:ext>
            </a:extLst>
          </p:cNvPr>
          <p:cNvSpPr txBox="1">
            <a:spLocks/>
          </p:cNvSpPr>
          <p:nvPr/>
        </p:nvSpPr>
        <p:spPr>
          <a:xfrm>
            <a:off x="601762" y="2026295"/>
            <a:ext cx="6973319" cy="27767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dirty="0"/>
              <a:t>It covers the production of any </a:t>
            </a:r>
            <a:r>
              <a:rPr lang="en-US" b="1" u="sng" dirty="0"/>
              <a:t>materials with ILO ISBN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It helps the author to successfully publish materials in </a:t>
            </a:r>
            <a:br>
              <a:rPr lang="en-US" dirty="0"/>
            </a:br>
            <a:r>
              <a:rPr lang="en-US" b="1" dirty="0"/>
              <a:t>high quality </a:t>
            </a:r>
            <a:r>
              <a:rPr lang="en-US" dirty="0"/>
              <a:t>following the </a:t>
            </a:r>
            <a:r>
              <a:rPr lang="en-US" b="1" u="sng" dirty="0"/>
              <a:t>ILO branding </a:t>
            </a:r>
            <a:r>
              <a:rPr lang="en-US" dirty="0"/>
              <a:t>and </a:t>
            </a:r>
            <a:r>
              <a:rPr lang="en-US" b="1" u="sng" dirty="0"/>
              <a:t>house style</a:t>
            </a:r>
            <a:r>
              <a:rPr lang="en-US" dirty="0"/>
              <a:t>.</a:t>
            </a:r>
          </a:p>
          <a:p>
            <a:pPr marL="0" lvl="2" indent="0">
              <a:buNone/>
            </a:pPr>
            <a:endParaRPr lang="en-US" dirty="0"/>
          </a:p>
          <a:p>
            <a:pPr marL="0" lvl="2" indent="0">
              <a:buNone/>
            </a:pPr>
            <a:endParaRPr lang="en-US" dirty="0"/>
          </a:p>
          <a:p>
            <a:pPr marL="0" lvl="2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5" name="Picture 4" descr="A stack of red books with bar code&#10;&#10;Description automatically generated">
            <a:extLst>
              <a:ext uri="{FF2B5EF4-FFF2-40B4-BE49-F238E27FC236}">
                <a16:creationId xmlns:a16="http://schemas.microsoft.com/office/drawing/2014/main" id="{FE837B78-A127-A677-0A62-819C7477E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264" y="1423195"/>
            <a:ext cx="2163492" cy="450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7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Briefs </a:t>
            </a:r>
            <a:r>
              <a:rPr lang="en-GB" dirty="0">
                <a:solidFill>
                  <a:srgbClr val="FF0000"/>
                </a:solidFill>
              </a:rPr>
              <a:t>templates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992" y="6124089"/>
            <a:ext cx="6977062" cy="541755"/>
          </a:xfrm>
        </p:spPr>
        <p:txBody>
          <a:bodyPr/>
          <a:lstStyle/>
          <a:p>
            <a:pPr lvl="2"/>
            <a:r>
              <a:rPr lang="en-GB" b="1" dirty="0">
                <a:solidFill>
                  <a:srgbClr val="FF0000"/>
                </a:solidFill>
              </a:rPr>
              <a:t>Word templates are downloadable </a:t>
            </a:r>
            <a:r>
              <a:rPr lang="en-GB" b="1" dirty="0">
                <a:hlinkClick r:id="rId3"/>
              </a:rPr>
              <a:t>here</a:t>
            </a:r>
            <a:r>
              <a:rPr lang="en-GB" dirty="0"/>
              <a:t>.</a:t>
            </a:r>
            <a:br>
              <a:rPr lang="en-GB" dirty="0">
                <a:hlinkClick r:id="rId4"/>
              </a:rPr>
            </a:br>
            <a:endParaRPr lang="en-GB" dirty="0">
              <a:hlinkClick r:id="rId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5" name="Picture 4" descr="A close-up of a document&#10;&#10;Description automatically generated">
            <a:extLst>
              <a:ext uri="{FF2B5EF4-FFF2-40B4-BE49-F238E27FC236}">
                <a16:creationId xmlns:a16="http://schemas.microsoft.com/office/drawing/2014/main" id="{D18076FE-2034-ECBD-A220-28DCD837D8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2060603"/>
            <a:ext cx="2596467" cy="369695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Picture 8" descr="A document with text on it&#10;&#10;Description automatically generated">
            <a:extLst>
              <a:ext uri="{FF2B5EF4-FFF2-40B4-BE49-F238E27FC236}">
                <a16:creationId xmlns:a16="http://schemas.microsoft.com/office/drawing/2014/main" id="{913DE5F6-22C1-B1EF-520F-39750C1B1C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260" y="2060603"/>
            <a:ext cx="2673617" cy="376803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1" name="Picture 10" descr="A blue and white document with text&#10;&#10;Description automatically generated">
            <a:extLst>
              <a:ext uri="{FF2B5EF4-FFF2-40B4-BE49-F238E27FC236}">
                <a16:creationId xmlns:a16="http://schemas.microsoft.com/office/drawing/2014/main" id="{C457C3E7-AFC2-6586-F228-1A2DFEFBA73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8"/>
          <a:stretch/>
        </p:blipFill>
        <p:spPr>
          <a:xfrm>
            <a:off x="6083132" y="2060604"/>
            <a:ext cx="2789540" cy="376803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Picture 12" descr="A blue and white document with text&#10;&#10;Description automatically generated">
            <a:extLst>
              <a:ext uri="{FF2B5EF4-FFF2-40B4-BE49-F238E27FC236}">
                <a16:creationId xmlns:a16="http://schemas.microsoft.com/office/drawing/2014/main" id="{E6BE5B26-2F76-0CFF-2D62-BE00730E74B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611"/>
          <a:stretch/>
        </p:blipFill>
        <p:spPr>
          <a:xfrm>
            <a:off x="9035080" y="2060603"/>
            <a:ext cx="2747010" cy="376803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1862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</a:t>
            </a:r>
            <a:r>
              <a:rPr lang="en-GB" dirty="0">
                <a:solidFill>
                  <a:srgbClr val="FF0000"/>
                </a:solidFill>
              </a:rPr>
              <a:t>factsheet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6" name="Picture 5" descr="A screen shot of a person smiling&#10;&#10;Description automatically generated">
            <a:extLst>
              <a:ext uri="{FF2B5EF4-FFF2-40B4-BE49-F238E27FC236}">
                <a16:creationId xmlns:a16="http://schemas.microsoft.com/office/drawing/2014/main" id="{1CBE2087-27A0-82DB-7B89-CA53521BF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498" y="2104523"/>
            <a:ext cx="2601723" cy="369530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Picture 13" descr="A close-up of a page&#10;&#10;Description automatically generated">
            <a:extLst>
              <a:ext uri="{FF2B5EF4-FFF2-40B4-BE49-F238E27FC236}">
                <a16:creationId xmlns:a16="http://schemas.microsoft.com/office/drawing/2014/main" id="{40C62168-0385-73B1-72EF-A68E3F8E2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20" y="2117694"/>
            <a:ext cx="2582459" cy="368213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 descr="A person wearing a stethoscope around her neck&#10;&#10;Description automatically generated">
            <a:extLst>
              <a:ext uri="{FF2B5EF4-FFF2-40B4-BE49-F238E27FC236}">
                <a16:creationId xmlns:a16="http://schemas.microsoft.com/office/drawing/2014/main" id="{9B24C55A-DCB0-D882-BED1-C6C4680986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234"/>
          <a:stretch/>
        </p:blipFill>
        <p:spPr>
          <a:xfrm>
            <a:off x="7562079" y="2104523"/>
            <a:ext cx="2601723" cy="369530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089F-3E0F-D3D2-2392-D33FAE61D144}"/>
              </a:ext>
            </a:extLst>
          </p:cNvPr>
          <p:cNvSpPr txBox="1">
            <a:spLocks/>
          </p:cNvSpPr>
          <p:nvPr/>
        </p:nvSpPr>
        <p:spPr>
          <a:xfrm>
            <a:off x="864913" y="6136740"/>
            <a:ext cx="6021107" cy="4884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>
                <a:solidFill>
                  <a:srgbClr val="FF0000"/>
                </a:solidFill>
              </a:rPr>
              <a:t>In Design templates are downloadable </a:t>
            </a:r>
            <a:r>
              <a:rPr lang="en-US" b="1" dirty="0">
                <a:hlinkClick r:id="rId6"/>
              </a:rPr>
              <a:t>here</a:t>
            </a:r>
            <a:r>
              <a:rPr lang="en-US" b="1" dirty="0"/>
              <a:t>.</a:t>
            </a:r>
          </a:p>
          <a:p>
            <a:pPr marL="0" lvl="2" indent="0">
              <a:buNone/>
            </a:pPr>
            <a:endParaRPr lang="en-US" dirty="0"/>
          </a:p>
          <a:p>
            <a:pPr marL="0" lvl="2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08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6896581" cy="720000"/>
          </a:xfrm>
        </p:spPr>
        <p:txBody>
          <a:bodyPr/>
          <a:lstStyle/>
          <a:p>
            <a:r>
              <a:rPr lang="en-GB" dirty="0"/>
              <a:t>Useful links for</a:t>
            </a:r>
            <a:r>
              <a:rPr lang="en-GB" dirty="0">
                <a:solidFill>
                  <a:srgbClr val="FF0000"/>
                </a:solidFill>
              </a:rPr>
              <a:t> ILO branding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7" y="5537960"/>
            <a:ext cx="7332661" cy="56074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Any questions: Contact </a:t>
            </a:r>
            <a:r>
              <a:rPr lang="en-GB" sz="1800" dirty="0"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2"/>
              </a:rPr>
              <a:t>brand@ilo.org</a:t>
            </a:r>
            <a:r>
              <a:rPr lang="en-GB" sz="1800" dirty="0"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or </a:t>
            </a:r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chanitda@ilo.org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22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399" cy="17226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661F42-FEC5-A54B-9D85-785B61F45F4C}"/>
              </a:ext>
            </a:extLst>
          </p:cNvPr>
          <p:cNvSpPr txBox="1">
            <a:spLocks/>
          </p:cNvSpPr>
          <p:nvPr/>
        </p:nvSpPr>
        <p:spPr>
          <a:xfrm>
            <a:off x="490538" y="2160184"/>
            <a:ext cx="7332661" cy="4577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5"/>
              </a:rPr>
              <a:t>ILO branding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Times New Roman" panose="02020603050405020304" pitchFamily="18" charset="0"/>
                <a:cs typeface="Cordia New" panose="020B0304020202020204" pitchFamily="34" charset="-34"/>
                <a:hlinkClick r:id="rId6"/>
              </a:rPr>
              <a:t>Standard publication design and template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Times New Roman" panose="02020603050405020304" pitchFamily="18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7"/>
              </a:rPr>
              <a:t>Standard font types and sizes</a:t>
            </a:r>
            <a:r>
              <a:rPr lang="en-GB" sz="1800" b="0" dirty="0"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and </a:t>
            </a:r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8"/>
              </a:rPr>
              <a:t>Typography hierarchy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9"/>
              </a:rPr>
              <a:t>ILO colour palettes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10"/>
              </a:rPr>
              <a:t>Photo crediting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11"/>
              </a:rPr>
              <a:t>ISBN barcode generator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12"/>
              </a:rPr>
              <a:t>Graphic designer list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13"/>
              </a:rPr>
              <a:t>TOR for graphic designer</a:t>
            </a:r>
            <a:endParaRPr lang="en-GB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pic>
        <p:nvPicPr>
          <p:cNvPr id="14" name="Picture 13" descr="A blue rectangle with white text&#10;&#10;Description automatically generated">
            <a:extLst>
              <a:ext uri="{FF2B5EF4-FFF2-40B4-BE49-F238E27FC236}">
                <a16:creationId xmlns:a16="http://schemas.microsoft.com/office/drawing/2014/main" id="{955E4D71-502A-FD95-1B6F-460825635C9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0" t="11978" r="13370" b="65251"/>
          <a:stretch/>
        </p:blipFill>
        <p:spPr>
          <a:xfrm>
            <a:off x="7972746" y="2189732"/>
            <a:ext cx="3555620" cy="20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97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826148" cy="608525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15" name="Picture 14" descr="A group of people wearing face masks&#10;&#10;Description automatically generated">
            <a:extLst>
              <a:ext uri="{FF2B5EF4-FFF2-40B4-BE49-F238E27FC236}">
                <a16:creationId xmlns:a16="http://schemas.microsoft.com/office/drawing/2014/main" id="{9E389827-D286-B3D7-6B96-6C4FAA294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1889"/>
            <a:ext cx="12192000" cy="194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64" y="1443411"/>
            <a:ext cx="11210924" cy="720000"/>
          </a:xfrm>
        </p:spPr>
        <p:txBody>
          <a:bodyPr/>
          <a:lstStyle/>
          <a:p>
            <a:r>
              <a:rPr lang="en-GB" dirty="0"/>
              <a:t>What types of materials</a:t>
            </a:r>
            <a:br>
              <a:rPr lang="en-GB" dirty="0"/>
            </a:br>
            <a:r>
              <a:rPr lang="en-GB" dirty="0"/>
              <a:t>require an </a:t>
            </a:r>
            <a:r>
              <a:rPr lang="en-GB" dirty="0">
                <a:solidFill>
                  <a:srgbClr val="FF0000"/>
                </a:solidFill>
              </a:rPr>
              <a:t>ISBN </a:t>
            </a:r>
            <a:r>
              <a:rPr lang="en-GB" dirty="0"/>
              <a:t>&amp; </a:t>
            </a:r>
            <a:r>
              <a:rPr lang="en-GB" dirty="0">
                <a:solidFill>
                  <a:srgbClr val="FF0000"/>
                </a:solidFill>
              </a:rPr>
              <a:t>publishing process</a:t>
            </a:r>
            <a:r>
              <a:rPr lang="en-GB" dirty="0"/>
              <a:t>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68CACB0-FE6E-2624-7C8A-067AEC1E9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58" y="415610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B4D56B46-B54D-2292-900C-373F3B7FBE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328129"/>
              </p:ext>
            </p:extLst>
          </p:nvPr>
        </p:nvGraphicFramePr>
        <p:xfrm>
          <a:off x="480092" y="3152393"/>
          <a:ext cx="551064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5320">
                  <a:extLst>
                    <a:ext uri="{9D8B030D-6E8A-4147-A177-3AD203B41FA5}">
                      <a16:colId xmlns:a16="http://schemas.microsoft.com/office/drawing/2014/main" val="2946654951"/>
                    </a:ext>
                  </a:extLst>
                </a:gridCol>
                <a:gridCol w="2755320">
                  <a:extLst>
                    <a:ext uri="{9D8B030D-6E8A-4147-A177-3AD203B41FA5}">
                      <a16:colId xmlns:a16="http://schemas.microsoft.com/office/drawing/2014/main" val="424486467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/>
                        <a:t>With ISBN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62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Flagship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Guides/Guidelines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206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Major publications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Manuals/Handbooks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85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Standard publications/ reports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Working Papers</a:t>
                      </a:r>
                      <a:endParaRPr lang="en-GB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153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Codes of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ILC documents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974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Good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205577"/>
                  </a:ext>
                </a:extLst>
              </a:tr>
            </a:tbl>
          </a:graphicData>
        </a:graphic>
      </p:graphicFrame>
      <p:pic>
        <p:nvPicPr>
          <p:cNvPr id="7" name="Picture 6" descr="A close up of a barcode&#10;&#10;Description automatically generated">
            <a:extLst>
              <a:ext uri="{FF2B5EF4-FFF2-40B4-BE49-F238E27FC236}">
                <a16:creationId xmlns:a16="http://schemas.microsoft.com/office/drawing/2014/main" id="{3F7B7695-8DC6-E78B-8D82-C1FB8187DA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021" y="1100248"/>
            <a:ext cx="3555215" cy="1235438"/>
          </a:xfrm>
          <a:prstGeom prst="rect">
            <a:avLst/>
          </a:prstGeom>
          <a:noFill/>
        </p:spPr>
      </p:pic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BFD3EDD4-9FEA-4280-F893-4D0FDC155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851934"/>
              </p:ext>
            </p:extLst>
          </p:nvPr>
        </p:nvGraphicFramePr>
        <p:xfrm>
          <a:off x="6159226" y="3152393"/>
          <a:ext cx="5722394" cy="270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949">
                  <a:extLst>
                    <a:ext uri="{9D8B030D-6E8A-4147-A177-3AD203B41FA5}">
                      <a16:colId xmlns:a16="http://schemas.microsoft.com/office/drawing/2014/main" val="4235687677"/>
                    </a:ext>
                  </a:extLst>
                </a:gridCol>
                <a:gridCol w="2531445">
                  <a:extLst>
                    <a:ext uri="{9D8B030D-6E8A-4147-A177-3AD203B41FA5}">
                      <a16:colId xmlns:a16="http://schemas.microsoft.com/office/drawing/2014/main" val="1286009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dirty="0"/>
                        <a:t>Without ISBN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62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Concept paper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Briefs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206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Discussion paper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Fact sheets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85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Background papers/</a:t>
                      </a:r>
                      <a:br>
                        <a:rPr lang="en-GB" dirty="0"/>
                      </a:br>
                      <a:r>
                        <a:rPr lang="en-GB" dirty="0"/>
                        <a:t>general meeting 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Flyers/brochures/ booklets </a:t>
                      </a:r>
                      <a:r>
                        <a:rPr lang="en-GB" sz="1400" i="1" dirty="0"/>
                        <a:t>(lesser than 16 pages)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153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Animation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Executive summary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974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Infostories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205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16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EFE433D-11A5-B74F-D7C6-FD69E83515A1}"/>
              </a:ext>
            </a:extLst>
          </p:cNvPr>
          <p:cNvGrpSpPr/>
          <p:nvPr/>
        </p:nvGrpSpPr>
        <p:grpSpPr>
          <a:xfrm>
            <a:off x="3930208" y="2381060"/>
            <a:ext cx="3918020" cy="3862048"/>
            <a:chOff x="3930208" y="2381060"/>
            <a:chExt cx="3918020" cy="3862048"/>
          </a:xfrm>
        </p:grpSpPr>
        <p:pic>
          <p:nvPicPr>
            <p:cNvPr id="4" name="Picture 3" descr="A circular arrow with numbers&#10;&#10;Description automatically generated">
              <a:extLst>
                <a:ext uri="{FF2B5EF4-FFF2-40B4-BE49-F238E27FC236}">
                  <a16:creationId xmlns:a16="http://schemas.microsoft.com/office/drawing/2014/main" id="{D98B4BA7-1BB6-0419-0FC9-CB2504ED4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0208" y="2381060"/>
              <a:ext cx="3918020" cy="386204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E02746-60F9-7A93-F98A-52C0201C8893}"/>
                </a:ext>
              </a:extLst>
            </p:cNvPr>
            <p:cNvSpPr txBox="1"/>
            <p:nvPr/>
          </p:nvSpPr>
          <p:spPr>
            <a:xfrm>
              <a:off x="4552769" y="3746820"/>
              <a:ext cx="2738249" cy="12157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Steps for</a:t>
              </a:r>
              <a:br>
                <a:rPr lang="en-GB" sz="2400" dirty="0"/>
              </a:br>
              <a:r>
                <a:rPr lang="en-GB" sz="2400" dirty="0"/>
                <a:t>publishing process</a:t>
              </a:r>
              <a:br>
                <a:rPr lang="en-GB" sz="2500" b="1" dirty="0">
                  <a:solidFill>
                    <a:srgbClr val="FF0000"/>
                  </a:solidFill>
                </a:rPr>
              </a:br>
              <a:endParaRPr lang="en-GB" sz="25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process steps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88489-5B7A-4F8C-198D-9C7555491F02}"/>
              </a:ext>
            </a:extLst>
          </p:cNvPr>
          <p:cNvSpPr txBox="1"/>
          <p:nvPr/>
        </p:nvSpPr>
        <p:spPr>
          <a:xfrm>
            <a:off x="6260681" y="2080134"/>
            <a:ext cx="168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54873C"/>
                </a:solidFill>
              </a:rPr>
              <a:t>Peer</a:t>
            </a:r>
            <a:r>
              <a:rPr lang="en-GB" dirty="0">
                <a:solidFill>
                  <a:srgbClr val="54873C"/>
                </a:solidFill>
              </a:rPr>
              <a:t> </a:t>
            </a:r>
            <a:r>
              <a:rPr lang="en-GB" b="1" dirty="0">
                <a:solidFill>
                  <a:srgbClr val="54873C"/>
                </a:solidFill>
              </a:rPr>
              <a:t>review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6C4EFC-93BD-79A8-FF71-B7C8D842F1EA}"/>
              </a:ext>
            </a:extLst>
          </p:cNvPr>
          <p:cNvSpPr txBox="1"/>
          <p:nvPr/>
        </p:nvSpPr>
        <p:spPr>
          <a:xfrm>
            <a:off x="6260681" y="6062246"/>
            <a:ext cx="467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AB3B77"/>
                </a:solidFill>
              </a:rPr>
              <a:t>Submit </a:t>
            </a:r>
            <a:r>
              <a:rPr lang="en-GB" b="1" u="sng" dirty="0">
                <a:solidFill>
                  <a:srgbClr val="AB3B77"/>
                </a:solidFill>
              </a:rPr>
              <a:t>publishing process form</a:t>
            </a:r>
            <a:br>
              <a:rPr lang="en-GB" b="1" dirty="0">
                <a:solidFill>
                  <a:srgbClr val="AB3B77"/>
                </a:solidFill>
              </a:rPr>
            </a:br>
            <a:r>
              <a:rPr lang="en-GB" b="1" dirty="0">
                <a:solidFill>
                  <a:srgbClr val="AB3B77"/>
                </a:solidFill>
              </a:rPr>
              <a:t>and </a:t>
            </a:r>
            <a:r>
              <a:rPr lang="en-GB" b="1" u="sng" dirty="0">
                <a:solidFill>
                  <a:srgbClr val="AB3B77"/>
                </a:solidFill>
              </a:rPr>
              <a:t>final draft</a:t>
            </a:r>
            <a:r>
              <a:rPr lang="en-GB" b="1" dirty="0">
                <a:solidFill>
                  <a:srgbClr val="AB3B77"/>
                </a:solidFill>
              </a:rPr>
              <a:t> to publication focal 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20C30A-385B-F389-C959-4F0B666C1C30}"/>
              </a:ext>
            </a:extLst>
          </p:cNvPr>
          <p:cNvSpPr txBox="1"/>
          <p:nvPr/>
        </p:nvSpPr>
        <p:spPr>
          <a:xfrm>
            <a:off x="7819914" y="4104986"/>
            <a:ext cx="2349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B636F"/>
                </a:solidFill>
              </a:rPr>
              <a:t>Request for ISBN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07B896-68C9-34F5-29E4-2426F57EDC6C}"/>
              </a:ext>
            </a:extLst>
          </p:cNvPr>
          <p:cNvSpPr txBox="1"/>
          <p:nvPr/>
        </p:nvSpPr>
        <p:spPr>
          <a:xfrm>
            <a:off x="7472832" y="5170883"/>
            <a:ext cx="168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5A87CD"/>
                </a:solidFill>
              </a:rPr>
              <a:t>Proofreading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F2C5D0-BBD6-85CA-E680-0C916A7C6416}"/>
              </a:ext>
            </a:extLst>
          </p:cNvPr>
          <p:cNvSpPr txBox="1"/>
          <p:nvPr/>
        </p:nvSpPr>
        <p:spPr>
          <a:xfrm>
            <a:off x="7423266" y="2993724"/>
            <a:ext cx="1684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AB428"/>
                </a:solidFill>
              </a:rPr>
              <a:t>Edit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2B7D93-06B6-C927-7A29-B125E40F14DB}"/>
              </a:ext>
            </a:extLst>
          </p:cNvPr>
          <p:cNvSpPr txBox="1"/>
          <p:nvPr/>
        </p:nvSpPr>
        <p:spPr>
          <a:xfrm>
            <a:off x="3760720" y="6075225"/>
            <a:ext cx="202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B636F"/>
                </a:solidFill>
              </a:rPr>
              <a:t>Layout 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F249ED-EF4F-7809-0152-9E5A5027D176}"/>
              </a:ext>
            </a:extLst>
          </p:cNvPr>
          <p:cNvSpPr txBox="1"/>
          <p:nvPr/>
        </p:nvSpPr>
        <p:spPr>
          <a:xfrm>
            <a:off x="2073572" y="5123397"/>
            <a:ext cx="2479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54873C"/>
                </a:solidFill>
              </a:rPr>
              <a:t>Director’s approval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A022E9-5B7E-6780-99C3-BBF95AFEA658}"/>
              </a:ext>
            </a:extLst>
          </p:cNvPr>
          <p:cNvSpPr txBox="1"/>
          <p:nvPr/>
        </p:nvSpPr>
        <p:spPr>
          <a:xfrm>
            <a:off x="3243204" y="4099145"/>
            <a:ext cx="729621" cy="381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D78700"/>
                </a:solidFill>
              </a:rPr>
              <a:t>Print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CEEE31-0D99-8E66-BB46-6BA7F0DCC903}"/>
              </a:ext>
            </a:extLst>
          </p:cNvPr>
          <p:cNvSpPr txBox="1"/>
          <p:nvPr/>
        </p:nvSpPr>
        <p:spPr>
          <a:xfrm>
            <a:off x="2787929" y="3031962"/>
            <a:ext cx="149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AB3B77"/>
                </a:solidFill>
              </a:rPr>
              <a:t>Web upload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071A9A-E019-E2D1-B4C1-2DB51847F149}"/>
              </a:ext>
            </a:extLst>
          </p:cNvPr>
          <p:cNvSpPr txBox="1"/>
          <p:nvPr/>
        </p:nvSpPr>
        <p:spPr>
          <a:xfrm>
            <a:off x="4029025" y="2080134"/>
            <a:ext cx="149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49393"/>
                </a:solidFill>
              </a:rPr>
              <a:t>Distribution</a:t>
            </a:r>
          </a:p>
        </p:txBody>
      </p:sp>
    </p:spTree>
    <p:extLst>
      <p:ext uri="{BB962C8B-B14F-4D97-AF65-F5344CB8AC3E}">
        <p14:creationId xmlns:p14="http://schemas.microsoft.com/office/powerpoint/2010/main" val="317993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46875" y="849304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E51C78B-5276-FE44-E9E3-B795206FD84F}"/>
              </a:ext>
            </a:extLst>
          </p:cNvPr>
          <p:cNvSpPr txBox="1">
            <a:spLocks/>
          </p:cNvSpPr>
          <p:nvPr/>
        </p:nvSpPr>
        <p:spPr>
          <a:xfrm>
            <a:off x="601762" y="1416026"/>
            <a:ext cx="11210924" cy="720000"/>
          </a:xfrm>
          <a:prstGeom prst="rect">
            <a:avLst/>
          </a:prstGeom>
        </p:spPr>
        <p:txBody>
          <a:bodyPr vert="horz" wrap="square" lIns="0" tIns="0" rIns="0" bIns="54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dirty="0"/>
              <a:t>New change on copyright page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7168E15-9D11-4D18-CFFA-6E8A7EB5F38B}"/>
              </a:ext>
            </a:extLst>
          </p:cNvPr>
          <p:cNvSpPr txBox="1">
            <a:spLocks/>
          </p:cNvSpPr>
          <p:nvPr/>
        </p:nvSpPr>
        <p:spPr>
          <a:xfrm>
            <a:off x="887716" y="2124753"/>
            <a:ext cx="4094339" cy="9018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US" b="1" dirty="0"/>
              <a:t>Formal copyright page</a:t>
            </a:r>
            <a:br>
              <a:rPr lang="en-US" dirty="0"/>
            </a:b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E68C8F-7DCD-11E0-5AB8-5C1EE2ABE733}"/>
              </a:ext>
            </a:extLst>
          </p:cNvPr>
          <p:cNvSpPr txBox="1">
            <a:spLocks/>
          </p:cNvSpPr>
          <p:nvPr/>
        </p:nvSpPr>
        <p:spPr>
          <a:xfrm>
            <a:off x="7446021" y="292342"/>
            <a:ext cx="4197319" cy="7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US" b="1" dirty="0"/>
              <a:t>New ILO standard </a:t>
            </a:r>
            <a:r>
              <a:rPr lang="en-US" b="1" dirty="0">
                <a:solidFill>
                  <a:srgbClr val="FF0000"/>
                </a:solidFill>
              </a:rPr>
              <a:t>Creative Commons</a:t>
            </a:r>
            <a:br>
              <a:rPr lang="en-US" b="1" dirty="0"/>
            </a:br>
            <a:r>
              <a:rPr lang="en-US" b="1" dirty="0"/>
              <a:t>copyright page</a:t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11" descr="A close-up of a document&#10;&#10;Description automatically generated">
            <a:extLst>
              <a:ext uri="{FF2B5EF4-FFF2-40B4-BE49-F238E27FC236}">
                <a16:creationId xmlns:a16="http://schemas.microsoft.com/office/drawing/2014/main" id="{644BDCFB-FEE3-0501-E45A-FE0C2AAFF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209" y="887127"/>
            <a:ext cx="3722924" cy="589699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4" name="Picture 13" descr="A document with yellow text&#10;&#10;Description automatically generated">
            <a:extLst>
              <a:ext uri="{FF2B5EF4-FFF2-40B4-BE49-F238E27FC236}">
                <a16:creationId xmlns:a16="http://schemas.microsoft.com/office/drawing/2014/main" id="{350B6C99-E759-B32B-95AF-980E6E6956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" t="3939" r="2994" b="2976"/>
          <a:stretch/>
        </p:blipFill>
        <p:spPr>
          <a:xfrm>
            <a:off x="916925" y="2454263"/>
            <a:ext cx="3544584" cy="40788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1821F2-5416-B2ED-680A-2670257EFD0E}"/>
              </a:ext>
            </a:extLst>
          </p:cNvPr>
          <p:cNvCxnSpPr/>
          <p:nvPr/>
        </p:nvCxnSpPr>
        <p:spPr>
          <a:xfrm>
            <a:off x="1006867" y="2575673"/>
            <a:ext cx="3298005" cy="38251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C808168-D96A-81D3-F5DF-FD266501E70E}"/>
              </a:ext>
            </a:extLst>
          </p:cNvPr>
          <p:cNvCxnSpPr>
            <a:cxnSpLocks/>
          </p:cNvCxnSpPr>
          <p:nvPr/>
        </p:nvCxnSpPr>
        <p:spPr>
          <a:xfrm flipH="1">
            <a:off x="1043008" y="2575673"/>
            <a:ext cx="3255935" cy="38251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A red and white logo&#10;&#10;Description automatically generated">
            <a:extLst>
              <a:ext uri="{FF2B5EF4-FFF2-40B4-BE49-F238E27FC236}">
                <a16:creationId xmlns:a16="http://schemas.microsoft.com/office/drawing/2014/main" id="{6EEB4018-33BC-9E24-2D36-DD26C888D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9477">
            <a:off x="4547936" y="2201637"/>
            <a:ext cx="2858171" cy="8468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550D54B-01EA-0E8D-BD2E-3CFC075AC13C}"/>
              </a:ext>
            </a:extLst>
          </p:cNvPr>
          <p:cNvSpPr txBox="1"/>
          <p:nvPr/>
        </p:nvSpPr>
        <p:spPr>
          <a:xfrm>
            <a:off x="4744343" y="4644663"/>
            <a:ext cx="2477594" cy="375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Downloadable </a:t>
            </a:r>
            <a:r>
              <a:rPr lang="en-US" b="1" dirty="0">
                <a:hlinkClick r:id="rId5"/>
              </a:rPr>
              <a:t>here</a:t>
            </a:r>
            <a:endParaRPr lang="en-GB" dirty="0"/>
          </a:p>
        </p:txBody>
      </p:sp>
      <p:pic>
        <p:nvPicPr>
          <p:cNvPr id="29" name="Picture 28" descr="A red curved line with a white background&#10;&#10;Description automatically generated">
            <a:extLst>
              <a:ext uri="{FF2B5EF4-FFF2-40B4-BE49-F238E27FC236}">
                <a16:creationId xmlns:a16="http://schemas.microsoft.com/office/drawing/2014/main" id="{F03AEC76-B3FD-8A80-D82F-879972262C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13223">
            <a:off x="5297124" y="3547653"/>
            <a:ext cx="1943829" cy="57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1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Useful links for</a:t>
            </a:r>
            <a:r>
              <a:rPr lang="en-GB" dirty="0">
                <a:solidFill>
                  <a:srgbClr val="FF0000"/>
                </a:solidFill>
              </a:rPr>
              <a:t> publishing process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8" y="2160184"/>
            <a:ext cx="7332661" cy="3821975"/>
          </a:xfrm>
        </p:spPr>
        <p:txBody>
          <a:bodyPr/>
          <a:lstStyle/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2"/>
              </a:rPr>
              <a:t>ILO publications portal</a:t>
            </a:r>
            <a:endParaRPr lang="en-GB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ILO Asia-Pacific publishing process guide </a:t>
            </a: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ILO Asia-Pacific publishing process form</a:t>
            </a:r>
            <a:endParaRPr lang="en-GB" sz="1800" b="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4"/>
              </a:rPr>
              <a:t>ILO house style manual, sixth edition</a:t>
            </a:r>
            <a:endParaRPr lang="en-GB" sz="180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5"/>
              </a:rPr>
              <a:t>Common mistakes related to writing and editing</a:t>
            </a:r>
            <a:endParaRPr lang="en-GB" sz="180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6"/>
              </a:rPr>
              <a:t>Resources for authors and editors</a:t>
            </a:r>
            <a:endParaRPr lang="en-GB" sz="180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7"/>
              </a:rPr>
              <a:t>Handover checklist for editors</a:t>
            </a:r>
            <a:endParaRPr lang="en-GB" sz="180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8"/>
              </a:rPr>
              <a:t>ISBN and DOI online request form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9"/>
              </a:rPr>
              <a:t>ILO standard Creative Commons copyright page</a:t>
            </a:r>
            <a:endParaRPr lang="en-GB" sz="1800" u="sng" dirty="0">
              <a:solidFill>
                <a:srgbClr val="0000FF"/>
              </a:solidFill>
              <a:effectLst/>
              <a:latin typeface="Noto Sans" panose="020B050204050402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lvl="2"/>
            <a:r>
              <a:rPr lang="en-GB" sz="1800" b="0" u="sng" dirty="0">
                <a:solidFill>
                  <a:srgbClr val="0000FF"/>
                </a:solidFill>
                <a:effectLst/>
                <a:latin typeface="Noto Sans" panose="020B050204050402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10"/>
              </a:rPr>
              <a:t>TOR for editor</a:t>
            </a:r>
            <a:endParaRPr lang="en-GB" dirty="0"/>
          </a:p>
          <a:p>
            <a:pPr marL="0" lvl="2" indent="0">
              <a:buNone/>
            </a:pPr>
            <a:endParaRPr lang="en-US" dirty="0"/>
          </a:p>
          <a:p>
            <a:pPr marL="0" lvl="2" indent="0">
              <a:buNone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399" cy="172266"/>
          </a:xfrm>
          <a:prstGeom prst="rect">
            <a:avLst/>
          </a:prstGeom>
        </p:spPr>
      </p:pic>
      <p:pic>
        <p:nvPicPr>
          <p:cNvPr id="11" name="Picture 10" descr="A manual for a house style manual&#10;&#10;Description automatically generated">
            <a:extLst>
              <a:ext uri="{FF2B5EF4-FFF2-40B4-BE49-F238E27FC236}">
                <a16:creationId xmlns:a16="http://schemas.microsoft.com/office/drawing/2014/main" id="{656B586E-BF74-6DFC-59CB-C88B760302D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484" y="1521163"/>
            <a:ext cx="3030978" cy="433462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6903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826148" cy="608525"/>
          </a:xfrm>
        </p:spPr>
        <p:txBody>
          <a:bodyPr/>
          <a:lstStyle/>
          <a:p>
            <a:r>
              <a:rPr lang="en-GB" dirty="0"/>
              <a:t>ILO Branding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514007"/>
            <a:ext cx="7200000" cy="1655762"/>
          </a:xfrm>
        </p:spPr>
        <p:txBody>
          <a:bodyPr/>
          <a:lstStyle/>
          <a:p>
            <a:endParaRPr lang="en-GB" sz="1400"/>
          </a:p>
          <a:p>
            <a:br>
              <a:rPr lang="en-GB" sz="1400"/>
            </a:br>
            <a:br>
              <a:rPr lang="en-GB" sz="1400"/>
            </a:br>
            <a:r>
              <a:rPr lang="en-GB" sz="1400"/>
              <a:t>Regional Communications Unit </a:t>
            </a:r>
            <a:br>
              <a:rPr lang="en-GB" sz="1400"/>
            </a:br>
            <a:br>
              <a:rPr lang="en-GB" sz="1400"/>
            </a:br>
            <a:r>
              <a:rPr lang="en-GB" sz="1400"/>
              <a:t>ILO Regional Office for Asia and the Pacific </a:t>
            </a:r>
            <a:endParaRPr lang="en-GB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87927" y="6169887"/>
            <a:ext cx="16850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Thursday / 20 / July / 2023</a:t>
            </a:r>
            <a:endParaRPr lang="en-GB" sz="1000" dirty="0"/>
          </a:p>
        </p:txBody>
      </p:sp>
      <p:pic>
        <p:nvPicPr>
          <p:cNvPr id="27" name="Picture Placeholder 26" descr="A group of triangles in different colors&#10;&#10;Description automatically generated">
            <a:extLst>
              <a:ext uri="{FF2B5EF4-FFF2-40B4-BE49-F238E27FC236}">
                <a16:creationId xmlns:a16="http://schemas.microsoft.com/office/drawing/2014/main" id="{6A6D4352-35F2-A731-8E0E-E3ED04A945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2" b="8352"/>
          <a:stretch>
            <a:fillRect/>
          </a:stretch>
        </p:blipFill>
        <p:spPr/>
      </p:pic>
      <p:pic>
        <p:nvPicPr>
          <p:cNvPr id="31" name="Picture 30" descr="A group of people wearing face masks&#10;&#10;Description automatically generated">
            <a:extLst>
              <a:ext uri="{FF2B5EF4-FFF2-40B4-BE49-F238E27FC236}">
                <a16:creationId xmlns:a16="http://schemas.microsoft.com/office/drawing/2014/main" id="{3F408B78-AB21-C9DC-0619-7D5C2C899B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82"/>
          <a:stretch/>
        </p:blipFill>
        <p:spPr>
          <a:xfrm>
            <a:off x="6215501" y="1870032"/>
            <a:ext cx="5976499" cy="15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5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6" name="Picture 5" descr="A blue background with white text and colorful triangles&#10;&#10;Description automatically generated">
            <a:extLst>
              <a:ext uri="{FF2B5EF4-FFF2-40B4-BE49-F238E27FC236}">
                <a16:creationId xmlns:a16="http://schemas.microsoft.com/office/drawing/2014/main" id="{22D44CAF-6C85-2A85-8A92-F71525A121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" t="6033" r="3205"/>
          <a:stretch/>
        </p:blipFill>
        <p:spPr>
          <a:xfrm>
            <a:off x="4994638" y="2615806"/>
            <a:ext cx="2815119" cy="2534851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365D5386-3E4F-8D4D-519B-85A880A84D23}"/>
              </a:ext>
            </a:extLst>
          </p:cNvPr>
          <p:cNvGrpSpPr/>
          <p:nvPr/>
        </p:nvGrpSpPr>
        <p:grpSpPr>
          <a:xfrm>
            <a:off x="3076444" y="576000"/>
            <a:ext cx="1890890" cy="2485698"/>
            <a:chOff x="3076444" y="576000"/>
            <a:chExt cx="1890890" cy="2485698"/>
          </a:xfrm>
        </p:grpSpPr>
        <p:pic>
          <p:nvPicPr>
            <p:cNvPr id="26" name="Picture 25" descr="A person wearing a face mask&#10;&#10;Description automatically generated">
              <a:extLst>
                <a:ext uri="{FF2B5EF4-FFF2-40B4-BE49-F238E27FC236}">
                  <a16:creationId xmlns:a16="http://schemas.microsoft.com/office/drawing/2014/main" id="{31785FDB-0364-751E-7C87-952A8D974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6444" y="576000"/>
              <a:ext cx="1129283" cy="1593070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1288804-4298-D3EF-DD48-CB8398E114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13782" y="2203819"/>
              <a:ext cx="1353552" cy="857879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1525FB1-F9E8-295C-4AD9-E822BF7596D8}"/>
              </a:ext>
            </a:extLst>
          </p:cNvPr>
          <p:cNvGrpSpPr/>
          <p:nvPr/>
        </p:nvGrpSpPr>
        <p:grpSpPr>
          <a:xfrm>
            <a:off x="660236" y="1592685"/>
            <a:ext cx="4289824" cy="2061896"/>
            <a:chOff x="660236" y="1592685"/>
            <a:chExt cx="4289824" cy="2061896"/>
          </a:xfrm>
        </p:grpSpPr>
        <p:pic>
          <p:nvPicPr>
            <p:cNvPr id="24" name="Picture 23" descr="A group of people standing together&#10;&#10;Description automatically generated">
              <a:extLst>
                <a:ext uri="{FF2B5EF4-FFF2-40B4-BE49-F238E27FC236}">
                  <a16:creationId xmlns:a16="http://schemas.microsoft.com/office/drawing/2014/main" id="{C436AD24-4D4F-A0B1-F079-0D35E71CB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236" y="1592685"/>
              <a:ext cx="1856933" cy="120442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E39D6EFD-13CE-5625-71CD-7E319415B25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17169" y="2539031"/>
              <a:ext cx="2432891" cy="1115550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5B7A2CA-9F49-7075-08F1-6ED96B5DF149}"/>
              </a:ext>
            </a:extLst>
          </p:cNvPr>
          <p:cNvGrpSpPr/>
          <p:nvPr/>
        </p:nvGrpSpPr>
        <p:grpSpPr>
          <a:xfrm>
            <a:off x="353318" y="3225642"/>
            <a:ext cx="4596742" cy="1177814"/>
            <a:chOff x="353318" y="3225642"/>
            <a:chExt cx="4596742" cy="1177814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F3CEA463-1FB7-2E64-FD25-50AFD07AC7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892"/>
            <a:stretch/>
          </p:blipFill>
          <p:spPr>
            <a:xfrm>
              <a:off x="353318" y="3225642"/>
              <a:ext cx="2014947" cy="1177814"/>
            </a:xfrm>
            <a:prstGeom prst="rect">
              <a:avLst/>
            </a:prstGeom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D54EC7A-C1AB-9BF5-07F1-A5FD6B78AA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95569" y="3689488"/>
              <a:ext cx="2554491" cy="299903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9D95292-A752-C34B-5D89-5D9C13428BE2}"/>
              </a:ext>
            </a:extLst>
          </p:cNvPr>
          <p:cNvGrpSpPr/>
          <p:nvPr/>
        </p:nvGrpSpPr>
        <p:grpSpPr>
          <a:xfrm>
            <a:off x="1467425" y="4847270"/>
            <a:ext cx="3480241" cy="1860686"/>
            <a:chOff x="1467425" y="4847270"/>
            <a:chExt cx="3480241" cy="1860686"/>
          </a:xfrm>
        </p:grpSpPr>
        <p:pic>
          <p:nvPicPr>
            <p:cNvPr id="39" name="Picture 38" descr="A blue and red logo&#10;&#10;Description automatically generated">
              <a:extLst>
                <a:ext uri="{FF2B5EF4-FFF2-40B4-BE49-F238E27FC236}">
                  <a16:creationId xmlns:a16="http://schemas.microsoft.com/office/drawing/2014/main" id="{51777201-9601-CE71-7871-FE22AC6B1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7425" y="5635276"/>
              <a:ext cx="3218038" cy="10726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1F7DA26D-5325-D808-F742-EE7D30FCA5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11952" y="4847270"/>
              <a:ext cx="1235714" cy="748652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EE24F1F-C51A-015B-D557-7C2D1928D134}"/>
              </a:ext>
            </a:extLst>
          </p:cNvPr>
          <p:cNvGrpSpPr/>
          <p:nvPr/>
        </p:nvGrpSpPr>
        <p:grpSpPr>
          <a:xfrm>
            <a:off x="4913247" y="146403"/>
            <a:ext cx="2073477" cy="2434295"/>
            <a:chOff x="4913247" y="146403"/>
            <a:chExt cx="2073477" cy="2434295"/>
          </a:xfrm>
        </p:grpSpPr>
        <p:pic>
          <p:nvPicPr>
            <p:cNvPr id="16" name="Picture 15" descr="Two banners with images and text&#10;&#10;Description automatically generated">
              <a:extLst>
                <a:ext uri="{FF2B5EF4-FFF2-40B4-BE49-F238E27FC236}">
                  <a16:creationId xmlns:a16="http://schemas.microsoft.com/office/drawing/2014/main" id="{15A84012-724D-0814-D2EB-08FAF140E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3247" y="146403"/>
              <a:ext cx="2073477" cy="204849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0802D6F-89D4-AAB6-3C5C-95174D66BB5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49985" y="2203819"/>
              <a:ext cx="235058" cy="376879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EA4AFD1-5E07-1E23-A6E6-7124D08350BE}"/>
              </a:ext>
            </a:extLst>
          </p:cNvPr>
          <p:cNvGrpSpPr/>
          <p:nvPr/>
        </p:nvGrpSpPr>
        <p:grpSpPr>
          <a:xfrm>
            <a:off x="7694244" y="396939"/>
            <a:ext cx="3102390" cy="2607139"/>
            <a:chOff x="7694244" y="396939"/>
            <a:chExt cx="3102390" cy="2607139"/>
          </a:xfrm>
        </p:grpSpPr>
        <p:pic>
          <p:nvPicPr>
            <p:cNvPr id="18" name="Picture 17" descr="A person holding a bag of groceries&#10;&#10;Description automatically generated">
              <a:extLst>
                <a:ext uri="{FF2B5EF4-FFF2-40B4-BE49-F238E27FC236}">
                  <a16:creationId xmlns:a16="http://schemas.microsoft.com/office/drawing/2014/main" id="{2D356269-724C-818E-0209-B164CDCC8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4244" y="396939"/>
              <a:ext cx="1339425" cy="1404001"/>
            </a:xfrm>
            <a:prstGeom prst="rect">
              <a:avLst/>
            </a:prstGeom>
          </p:spPr>
        </p:pic>
        <p:pic>
          <p:nvPicPr>
            <p:cNvPr id="20" name="Picture 19" descr="A blue and red logo&#10;&#10;Description automatically generated">
              <a:extLst>
                <a:ext uri="{FF2B5EF4-FFF2-40B4-BE49-F238E27FC236}">
                  <a16:creationId xmlns:a16="http://schemas.microsoft.com/office/drawing/2014/main" id="{6B29BEC7-94F5-7E48-59D1-477E99FA51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224"/>
            <a:stretch/>
          </p:blipFill>
          <p:spPr>
            <a:xfrm>
              <a:off x="9191580" y="445587"/>
              <a:ext cx="1605054" cy="854171"/>
            </a:xfrm>
            <a:prstGeom prst="rect">
              <a:avLst/>
            </a:prstGeom>
          </p:spPr>
        </p:pic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C7072B7-696D-4374-0EE6-E5367440BA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7061" y="1833601"/>
              <a:ext cx="837821" cy="1170477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28C62AC-4EB4-68B0-99C0-19DB02A0B7D8}"/>
              </a:ext>
            </a:extLst>
          </p:cNvPr>
          <p:cNvGrpSpPr/>
          <p:nvPr/>
        </p:nvGrpSpPr>
        <p:grpSpPr>
          <a:xfrm>
            <a:off x="7854335" y="1736268"/>
            <a:ext cx="4122258" cy="2001572"/>
            <a:chOff x="7854335" y="1736268"/>
            <a:chExt cx="4122258" cy="2001572"/>
          </a:xfrm>
        </p:grpSpPr>
        <p:pic>
          <p:nvPicPr>
            <p:cNvPr id="12" name="Picture 11" descr="A collage of different promotional items&#10;&#10;Description automatically generated">
              <a:extLst>
                <a:ext uri="{FF2B5EF4-FFF2-40B4-BE49-F238E27FC236}">
                  <a16:creationId xmlns:a16="http://schemas.microsoft.com/office/drawing/2014/main" id="{702B00E3-947C-CFA5-6D5C-45809DF9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4107" y="1736268"/>
              <a:ext cx="1982486" cy="1290681"/>
            </a:xfrm>
            <a:prstGeom prst="rect">
              <a:avLst/>
            </a:prstGeom>
          </p:spPr>
        </p:pic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4D4F23C0-E2A8-363F-90A0-86A4FF8E35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54335" y="2595867"/>
              <a:ext cx="2184350" cy="1141973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868D2BC-3E33-9F98-CDF9-1454823999AA}"/>
              </a:ext>
            </a:extLst>
          </p:cNvPr>
          <p:cNvGrpSpPr/>
          <p:nvPr/>
        </p:nvGrpSpPr>
        <p:grpSpPr>
          <a:xfrm>
            <a:off x="7822896" y="3258157"/>
            <a:ext cx="4153697" cy="2648234"/>
            <a:chOff x="7822896" y="3258157"/>
            <a:chExt cx="4153697" cy="2648234"/>
          </a:xfrm>
        </p:grpSpPr>
        <p:pic>
          <p:nvPicPr>
            <p:cNvPr id="14" name="Picture 13" descr="A white shirt with blue triangle on it&#10;&#10;Description automatically generated">
              <a:extLst>
                <a:ext uri="{FF2B5EF4-FFF2-40B4-BE49-F238E27FC236}">
                  <a16:creationId xmlns:a16="http://schemas.microsoft.com/office/drawing/2014/main" id="{93649AA6-35D1-066E-2CA3-14B5979E31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533"/>
            <a:stretch/>
          </p:blipFill>
          <p:spPr>
            <a:xfrm>
              <a:off x="10666657" y="3258157"/>
              <a:ext cx="1309936" cy="2648234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20CDDA84-3FAB-0A97-A5FE-CBEAF31C767E}"/>
                </a:ext>
              </a:extLst>
            </p:cNvPr>
            <p:cNvCxnSpPr>
              <a:cxnSpLocks/>
            </p:cNvCxnSpPr>
            <p:nvPr/>
          </p:nvCxnSpPr>
          <p:spPr>
            <a:xfrm>
              <a:off x="7822896" y="4130011"/>
              <a:ext cx="2843761" cy="384848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E8ADCBE-D44C-5130-EE06-D29F3DDD30F3}"/>
              </a:ext>
            </a:extLst>
          </p:cNvPr>
          <p:cNvGrpSpPr/>
          <p:nvPr/>
        </p:nvGrpSpPr>
        <p:grpSpPr>
          <a:xfrm>
            <a:off x="7837061" y="4649693"/>
            <a:ext cx="2668684" cy="1762720"/>
            <a:chOff x="7837061" y="4649693"/>
            <a:chExt cx="2668684" cy="1762720"/>
          </a:xfrm>
        </p:grpSpPr>
        <p:pic>
          <p:nvPicPr>
            <p:cNvPr id="10" name="Picture 9" descr="A document with a signature&#10;&#10;Description automatically generated">
              <a:extLst>
                <a:ext uri="{FF2B5EF4-FFF2-40B4-BE49-F238E27FC236}">
                  <a16:creationId xmlns:a16="http://schemas.microsoft.com/office/drawing/2014/main" id="{8E55086E-55CF-DF2C-E529-60DE53A54C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8" r="4234" b="6832"/>
            <a:stretch/>
          </p:blipFill>
          <p:spPr>
            <a:xfrm>
              <a:off x="8759044" y="5121732"/>
              <a:ext cx="1746701" cy="129068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0434735-E680-36EC-D76B-C1130CCC0BBF}"/>
                </a:ext>
              </a:extLst>
            </p:cNvPr>
            <p:cNvCxnSpPr>
              <a:cxnSpLocks/>
            </p:cNvCxnSpPr>
            <p:nvPr/>
          </p:nvCxnSpPr>
          <p:spPr>
            <a:xfrm>
              <a:off x="7837061" y="4649693"/>
              <a:ext cx="1388836" cy="472039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975937D-EA5A-DF8B-A54B-1F1265277423}"/>
              </a:ext>
            </a:extLst>
          </p:cNvPr>
          <p:cNvGrpSpPr/>
          <p:nvPr/>
        </p:nvGrpSpPr>
        <p:grpSpPr>
          <a:xfrm>
            <a:off x="6785596" y="5176199"/>
            <a:ext cx="1659462" cy="1507275"/>
            <a:chOff x="6767375" y="5146089"/>
            <a:chExt cx="1659462" cy="1507275"/>
          </a:xfrm>
        </p:grpSpPr>
        <p:pic>
          <p:nvPicPr>
            <p:cNvPr id="8" name="Picture 7" descr="A certificate with yellow triangles&#10;&#10;Description automatically generated">
              <a:extLst>
                <a:ext uri="{FF2B5EF4-FFF2-40B4-BE49-F238E27FC236}">
                  <a16:creationId xmlns:a16="http://schemas.microsoft.com/office/drawing/2014/main" id="{489AD0E5-0103-D75F-9D93-F96F1E59C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7375" y="5469671"/>
              <a:ext cx="1659462" cy="1183693"/>
            </a:xfrm>
            <a:prstGeom prst="rect">
              <a:avLst/>
            </a:prstGeom>
          </p:spPr>
        </p:pic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D2F8F2E0-FAAA-176D-D9A6-346794E30647}"/>
                </a:ext>
              </a:extLst>
            </p:cNvPr>
            <p:cNvCxnSpPr>
              <a:cxnSpLocks/>
            </p:cNvCxnSpPr>
            <p:nvPr/>
          </p:nvCxnSpPr>
          <p:spPr>
            <a:xfrm>
              <a:off x="6985259" y="5146089"/>
              <a:ext cx="329941" cy="449833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3A5B818-0D39-B48E-9AB7-046522A6708B}"/>
              </a:ext>
            </a:extLst>
          </p:cNvPr>
          <p:cNvGrpSpPr/>
          <p:nvPr/>
        </p:nvGrpSpPr>
        <p:grpSpPr>
          <a:xfrm>
            <a:off x="5120682" y="5228720"/>
            <a:ext cx="1106553" cy="1183693"/>
            <a:chOff x="5092262" y="5150657"/>
            <a:chExt cx="1309936" cy="1403539"/>
          </a:xfrm>
        </p:grpSpPr>
        <p:pic>
          <p:nvPicPr>
            <p:cNvPr id="5" name="Picture 4" descr="A close-up of a business card&#10;&#10;Description automatically generated">
              <a:extLst>
                <a:ext uri="{FF2B5EF4-FFF2-40B4-BE49-F238E27FC236}">
                  <a16:creationId xmlns:a16="http://schemas.microsoft.com/office/drawing/2014/main" id="{51808DDC-1705-001F-2AE2-0F10FB5A3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2262" y="5694137"/>
              <a:ext cx="1309936" cy="860059"/>
            </a:xfrm>
            <a:prstGeom prst="rect">
              <a:avLst/>
            </a:prstGeom>
          </p:spPr>
        </p:pic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3796D44-3168-B818-37C8-51AC973D19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48045" y="5150657"/>
              <a:ext cx="314489" cy="543480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E130E01-4DA3-0A67-CC72-A6DD6E77063E}"/>
              </a:ext>
            </a:extLst>
          </p:cNvPr>
          <p:cNvGrpSpPr/>
          <p:nvPr/>
        </p:nvGrpSpPr>
        <p:grpSpPr>
          <a:xfrm>
            <a:off x="164917" y="4403456"/>
            <a:ext cx="4777118" cy="806070"/>
            <a:chOff x="161692" y="4340019"/>
            <a:chExt cx="4777118" cy="806070"/>
          </a:xfrm>
        </p:grpSpPr>
        <p:pic>
          <p:nvPicPr>
            <p:cNvPr id="69" name="Picture 68" descr="A blue and white logo&#10;&#10;Description automatically generated">
              <a:extLst>
                <a:ext uri="{FF2B5EF4-FFF2-40B4-BE49-F238E27FC236}">
                  <a16:creationId xmlns:a16="http://schemas.microsoft.com/office/drawing/2014/main" id="{9CFEA756-A173-736E-6880-02F7C6A74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92" y="4652613"/>
              <a:ext cx="3336486" cy="493476"/>
            </a:xfrm>
            <a:prstGeom prst="rect">
              <a:avLst/>
            </a:prstGeom>
          </p:spPr>
        </p:pic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62C3805B-D3E5-4935-0A02-23F53567F017}"/>
                </a:ext>
              </a:extLst>
            </p:cNvPr>
            <p:cNvCxnSpPr>
              <a:endCxn id="69" idx="3"/>
            </p:cNvCxnSpPr>
            <p:nvPr/>
          </p:nvCxnSpPr>
          <p:spPr>
            <a:xfrm flipH="1">
              <a:off x="3498178" y="4340019"/>
              <a:ext cx="1440632" cy="559332"/>
            </a:xfrm>
            <a:prstGeom prst="straightConnector1">
              <a:avLst/>
            </a:prstGeom>
            <a:ln w="25400">
              <a:solidFill>
                <a:srgbClr val="FA3C4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CACEA1AA-AE47-1C19-E14F-1A7054B2E74C}"/>
              </a:ext>
            </a:extLst>
          </p:cNvPr>
          <p:cNvSpPr/>
          <p:nvPr/>
        </p:nvSpPr>
        <p:spPr>
          <a:xfrm>
            <a:off x="2723612" y="333113"/>
            <a:ext cx="1834945" cy="204849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80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 fontScale="90000"/>
          </a:bodyPr>
          <a:lstStyle/>
          <a:p>
            <a:r>
              <a:rPr lang="en-GB" sz="2800" dirty="0"/>
              <a:t>ILO logo</a:t>
            </a:r>
            <a:br>
              <a:rPr lang="en-GB" sz="1600" dirty="0"/>
            </a:br>
            <a:br>
              <a:rPr lang="en-GB" sz="1600" dirty="0"/>
            </a:br>
            <a:endParaRPr lang="en-GB" sz="1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5929C-896D-1E74-65A9-BC82F147C4B8}"/>
              </a:ext>
            </a:extLst>
          </p:cNvPr>
          <p:cNvSpPr txBox="1">
            <a:spLocks/>
          </p:cNvSpPr>
          <p:nvPr/>
        </p:nvSpPr>
        <p:spPr>
          <a:xfrm>
            <a:off x="490537" y="2023823"/>
            <a:ext cx="11294460" cy="8225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/>
              <a:t>Standard version</a:t>
            </a:r>
            <a:br>
              <a:rPr lang="en-US" dirty="0"/>
            </a:br>
            <a:r>
              <a:rPr lang="en-GB" sz="1200" dirty="0"/>
              <a:t>Use in all public communication, including</a:t>
            </a:r>
            <a:br>
              <a:rPr lang="en-GB" sz="1200" dirty="0"/>
            </a:br>
            <a:r>
              <a:rPr lang="en-GB" sz="1200" dirty="0"/>
              <a:t>publications and websites.</a:t>
            </a:r>
            <a:br>
              <a:rPr lang="en-US" dirty="0"/>
            </a:br>
            <a:endParaRPr lang="en-US" dirty="0"/>
          </a:p>
          <a:p>
            <a:pPr lvl="2"/>
            <a:endParaRPr lang="en-US" dirty="0"/>
          </a:p>
          <a:p>
            <a:pPr marL="0" lvl="2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5FA4BA-567D-19C9-C548-7BBC7BAFA06B}"/>
              </a:ext>
            </a:extLst>
          </p:cNvPr>
          <p:cNvSpPr txBox="1"/>
          <p:nvPr/>
        </p:nvSpPr>
        <p:spPr>
          <a:xfrm>
            <a:off x="4777483" y="2143195"/>
            <a:ext cx="1990673" cy="78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083A1199-A37C-7ABA-D287-CFB012C6BE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028" y="2066213"/>
            <a:ext cx="1692668" cy="64204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5E95D0D-B754-72E5-86D5-E6E5200C6C64}"/>
              </a:ext>
            </a:extLst>
          </p:cNvPr>
          <p:cNvSpPr txBox="1">
            <a:spLocks/>
          </p:cNvSpPr>
          <p:nvPr/>
        </p:nvSpPr>
        <p:spPr>
          <a:xfrm>
            <a:off x="490537" y="2965762"/>
            <a:ext cx="11294460" cy="1159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/>
              <a:t>Secondary version</a:t>
            </a:r>
            <a:br>
              <a:rPr lang="en-US" dirty="0"/>
            </a:br>
            <a:r>
              <a:rPr lang="en-GB" sz="1200" dirty="0"/>
              <a:t>Use only when there is limited horizontal space or</a:t>
            </a:r>
            <a:br>
              <a:rPr lang="en-GB" sz="1200" dirty="0"/>
            </a:br>
            <a:r>
              <a:rPr lang="en-GB" sz="1200" dirty="0"/>
              <a:t>in co-branding with various partners in which</a:t>
            </a:r>
            <a:br>
              <a:rPr lang="en-GB" sz="1200" dirty="0"/>
            </a:br>
            <a:r>
              <a:rPr lang="en-GB" sz="1200" dirty="0"/>
              <a:t>the vertical logo version is more suitable.</a:t>
            </a:r>
            <a:br>
              <a:rPr lang="en-US" sz="1200" dirty="0"/>
            </a:br>
            <a:endParaRPr lang="en-US" sz="1200" dirty="0"/>
          </a:p>
          <a:p>
            <a:pPr lvl="2"/>
            <a:endParaRPr lang="en-US" dirty="0"/>
          </a:p>
          <a:p>
            <a:pPr marL="0" lvl="2" indent="0">
              <a:buNone/>
            </a:pPr>
            <a:endParaRPr lang="en-US" dirty="0"/>
          </a:p>
        </p:txBody>
      </p:sp>
      <p:pic>
        <p:nvPicPr>
          <p:cNvPr id="15" name="Picture 14" descr="A blue and white logo&#10;&#10;Description automatically generated">
            <a:extLst>
              <a:ext uri="{FF2B5EF4-FFF2-40B4-BE49-F238E27FC236}">
                <a16:creationId xmlns:a16="http://schemas.microsoft.com/office/drawing/2014/main" id="{23CDFA07-ACA0-A2BE-D32D-9A9D41D4D8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236" y="3012052"/>
            <a:ext cx="844358" cy="112459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F0DEBA0-F528-4A5A-1E78-D18F7DD9011A}"/>
              </a:ext>
            </a:extLst>
          </p:cNvPr>
          <p:cNvSpPr txBox="1">
            <a:spLocks/>
          </p:cNvSpPr>
          <p:nvPr/>
        </p:nvSpPr>
        <p:spPr>
          <a:xfrm>
            <a:off x="490537" y="4383033"/>
            <a:ext cx="11294460" cy="9262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/>
              <a:t>Local language version </a:t>
            </a:r>
            <a:r>
              <a:rPr lang="en-US" dirty="0"/>
              <a:t>in Asia-Pacific region</a:t>
            </a:r>
            <a:br>
              <a:rPr lang="en-US" dirty="0"/>
            </a:br>
            <a:r>
              <a:rPr lang="en-GB" sz="1200" dirty="0"/>
              <a:t>Logos in other languages should always be requested </a:t>
            </a:r>
            <a:br>
              <a:rPr lang="en-GB" sz="1200" dirty="0"/>
            </a:br>
            <a:r>
              <a:rPr lang="en-GB" sz="1200" dirty="0"/>
              <a:t>from brand@ilo.org. No new language versions should </a:t>
            </a:r>
            <a:br>
              <a:rPr lang="en-GB" sz="1200" dirty="0"/>
            </a:br>
            <a:r>
              <a:rPr lang="en-GB" sz="1200" dirty="0"/>
              <a:t>be created without authorization.</a:t>
            </a:r>
            <a:br>
              <a:rPr lang="en-US" dirty="0"/>
            </a:br>
            <a:endParaRPr lang="en-US" dirty="0"/>
          </a:p>
          <a:p>
            <a:pPr lvl="2"/>
            <a:endParaRPr lang="en-US" dirty="0"/>
          </a:p>
          <a:p>
            <a:pPr marL="0" lvl="2" indent="0">
              <a:buNone/>
            </a:pPr>
            <a:endParaRPr lang="en-US" dirty="0"/>
          </a:p>
        </p:txBody>
      </p:sp>
      <p:pic>
        <p:nvPicPr>
          <p:cNvPr id="19" name="Picture 18" descr="A blue and white logo&#10;&#10;Description automatically generated">
            <a:extLst>
              <a:ext uri="{FF2B5EF4-FFF2-40B4-BE49-F238E27FC236}">
                <a16:creationId xmlns:a16="http://schemas.microsoft.com/office/drawing/2014/main" id="{B967FA15-1A65-E970-DD3F-DCC7C239D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486" y="4426229"/>
            <a:ext cx="1480559" cy="664211"/>
          </a:xfrm>
          <a:prstGeom prst="rect">
            <a:avLst/>
          </a:prstGeom>
        </p:spPr>
      </p:pic>
      <p:pic>
        <p:nvPicPr>
          <p:cNvPr id="21" name="Picture 20" descr="A blue logo with text&#10;&#10;Description automatically generated">
            <a:extLst>
              <a:ext uri="{FF2B5EF4-FFF2-40B4-BE49-F238E27FC236}">
                <a16:creationId xmlns:a16="http://schemas.microsoft.com/office/drawing/2014/main" id="{94663008-BBAC-D22B-6490-B03117DC78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848" y="4371982"/>
            <a:ext cx="1747687" cy="679878"/>
          </a:xfrm>
          <a:prstGeom prst="rect">
            <a:avLst/>
          </a:prstGeom>
        </p:spPr>
      </p:pic>
      <p:pic>
        <p:nvPicPr>
          <p:cNvPr id="22" name="Picture 21" descr="A blue and white logo&#10;&#10;Description automatically generated">
            <a:extLst>
              <a:ext uri="{FF2B5EF4-FFF2-40B4-BE49-F238E27FC236}">
                <a16:creationId xmlns:a16="http://schemas.microsoft.com/office/drawing/2014/main" id="{81F4719F-3D5F-971E-E31D-5B7D45274F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236" y="4426229"/>
            <a:ext cx="1175839" cy="672806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A11FF54-C1E0-1772-1465-6D0809F2F259}"/>
              </a:ext>
            </a:extLst>
          </p:cNvPr>
          <p:cNvSpPr txBox="1">
            <a:spLocks/>
          </p:cNvSpPr>
          <p:nvPr/>
        </p:nvSpPr>
        <p:spPr>
          <a:xfrm>
            <a:off x="490537" y="5591297"/>
            <a:ext cx="11294460" cy="8225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n-US" b="1" dirty="0"/>
              <a:t>Media platform</a:t>
            </a:r>
            <a:br>
              <a:rPr lang="en-US" dirty="0"/>
            </a:br>
            <a:r>
              <a:rPr lang="en-US" sz="1200" dirty="0"/>
              <a:t>Such as Twitter, Facebook.</a:t>
            </a:r>
            <a:br>
              <a:rPr lang="en-US" dirty="0"/>
            </a:br>
            <a:endParaRPr lang="en-US" dirty="0"/>
          </a:p>
          <a:p>
            <a:pPr lvl="2"/>
            <a:endParaRPr lang="en-US" dirty="0"/>
          </a:p>
          <a:p>
            <a:pPr marL="0" lvl="2" indent="0">
              <a:buNone/>
            </a:pPr>
            <a:endParaRPr lang="en-US" dirty="0"/>
          </a:p>
        </p:txBody>
      </p:sp>
      <p:pic>
        <p:nvPicPr>
          <p:cNvPr id="24" name="Picture 23" descr="A blue circle with white letters in it&#10;&#10;Description automatically generated">
            <a:extLst>
              <a:ext uri="{FF2B5EF4-FFF2-40B4-BE49-F238E27FC236}">
                <a16:creationId xmlns:a16="http://schemas.microsoft.com/office/drawing/2014/main" id="{2B5FCD3D-0B72-087B-4088-4813B4ED0D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236" y="5381036"/>
            <a:ext cx="713827" cy="71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1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7" grpId="0"/>
      <p:bldP spid="23" grpId="0"/>
    </p:bldLst>
  </p:timing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EEEFE925D9114F8E9A520C0D9E701E" ma:contentTypeVersion="13" ma:contentTypeDescription="Create a new document." ma:contentTypeScope="" ma:versionID="5c275ceb4ff988c13e2bc9fab6f612f2">
  <xsd:schema xmlns:xsd="http://www.w3.org/2001/XMLSchema" xmlns:xs="http://www.w3.org/2001/XMLSchema" xmlns:p="http://schemas.microsoft.com/office/2006/metadata/properties" xmlns:ns3="2249f187-b1c5-42dd-bf9b-f198c4a0b332" xmlns:ns4="bec60f22-bfdc-468a-8d91-c56befb91c3c" targetNamespace="http://schemas.microsoft.com/office/2006/metadata/properties" ma:root="true" ma:fieldsID="b723eb6fdc03e158e18ae50b60dd9ccc" ns3:_="" ns4:_="">
    <xsd:import namespace="2249f187-b1c5-42dd-bf9b-f198c4a0b332"/>
    <xsd:import namespace="bec60f22-bfdc-468a-8d91-c56befb91c3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9f187-b1c5-42dd-bf9b-f198c4a0b3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c60f22-bfdc-468a-8d91-c56befb91c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473BCAC-20DC-4032-B930-4E6BC352D1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B41082-039F-4624-BC8A-B90F7EC257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49f187-b1c5-42dd-bf9b-f198c4a0b332"/>
    <ds:schemaRef ds:uri="bec60f22-bfdc-468a-8d91-c56befb91c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E5919F4-3794-4281-9008-E2798DA8616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bec60f22-bfdc-468a-8d91-c56befb91c3c"/>
    <ds:schemaRef ds:uri="2249f187-b1c5-42dd-bf9b-f198c4a0b332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English+PowerPoint+Presentation</Template>
  <TotalTime>0</TotalTime>
  <Words>863</Words>
  <Application>Microsoft Office PowerPoint</Application>
  <PresentationFormat>Widescreen</PresentationFormat>
  <Paragraphs>176</Paragraphs>
  <Slides>23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Noto Sans</vt:lpstr>
      <vt:lpstr>Wingdings 3</vt:lpstr>
      <vt:lpstr>ILO 2020</vt:lpstr>
      <vt:lpstr>Publishing process  &amp; ILO branding</vt:lpstr>
      <vt:lpstr>What is the publishing process?</vt:lpstr>
      <vt:lpstr>What types of materials require an ISBN &amp; publishing process?</vt:lpstr>
      <vt:lpstr>Publishing process steps</vt:lpstr>
      <vt:lpstr>PowerPoint Presentation</vt:lpstr>
      <vt:lpstr>Useful links for publishing process</vt:lpstr>
      <vt:lpstr>ILO Branding</vt:lpstr>
      <vt:lpstr>PowerPoint Presentation</vt:lpstr>
      <vt:lpstr>ILO logo  </vt:lpstr>
      <vt:lpstr>ILO logo  </vt:lpstr>
      <vt:lpstr>Triangle grid  </vt:lpstr>
      <vt:lpstr>Colour  </vt:lpstr>
      <vt:lpstr>Typography  </vt:lpstr>
      <vt:lpstr>Photography &amp; Photo credit  </vt:lpstr>
      <vt:lpstr>Sub-branding logo</vt:lpstr>
      <vt:lpstr>Co-branding logo</vt:lpstr>
      <vt:lpstr>Where to put the donor’s logo?</vt:lpstr>
      <vt:lpstr>Cover design by publication types</vt:lpstr>
      <vt:lpstr>Wrong design samples </vt:lpstr>
      <vt:lpstr>Briefs templates</vt:lpstr>
      <vt:lpstr>Project factsheet</vt:lpstr>
      <vt:lpstr>Useful links for ILO branding</vt:lpstr>
      <vt:lpstr>Thank you</vt:lpstr>
    </vt:vector>
  </TitlesOfParts>
  <Company>ILO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Chanitda Wiwatchanon</dc:creator>
  <cp:lastModifiedBy>Wiwatchanon, Chanitda</cp:lastModifiedBy>
  <cp:revision>303</cp:revision>
  <cp:lastPrinted>2021-05-18T07:09:45Z</cp:lastPrinted>
  <dcterms:created xsi:type="dcterms:W3CDTF">2021-01-21T21:01:52Z</dcterms:created>
  <dcterms:modified xsi:type="dcterms:W3CDTF">2023-07-26T05:29:44Z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0x01010041EEEFE925D9114F8E9A520C0D9E701E</vt:lpwstr>
  </property>
</Properties>
</file>