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66" r:id="rId2"/>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5FD"/>
    <a:srgbClr val="230050"/>
    <a:srgbClr val="FFFFFF"/>
    <a:srgbClr val="05D2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3" autoAdjust="0"/>
    <p:restoredTop sz="94660"/>
  </p:normalViewPr>
  <p:slideViewPr>
    <p:cSldViewPr snapToGrid="0">
      <p:cViewPr varScale="1">
        <p:scale>
          <a:sx n="109" d="100"/>
          <a:sy n="109" d="100"/>
        </p:scale>
        <p:origin x="38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ilo-org.zoom.us/webinar/register/WN_MXKJJTZvQuykd_DUR-Udvg"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dirty="0"/>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a:xfrm>
            <a:off x="7073900" y="0"/>
            <a:ext cx="5118100" cy="3429000"/>
          </a:xfrm>
          <a:solidFill>
            <a:srgbClr val="05D2D2"/>
          </a:solidFill>
        </p:spPr>
      </p:sp>
      <p:pic>
        <p:nvPicPr>
          <p:cNvPr id="1028" name="Picture 1">
            <a:extLst>
              <a:ext uri="{FF2B5EF4-FFF2-40B4-BE49-F238E27FC236}">
                <a16:creationId xmlns:a16="http://schemas.microsoft.com/office/drawing/2014/main" id="{295C6FF1-3C2A-4F52-9211-6C9CAB33F7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810" y="2102032"/>
            <a:ext cx="2191703" cy="12315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6">
            <a:extLst>
              <a:ext uri="{FF2B5EF4-FFF2-40B4-BE49-F238E27FC236}">
                <a16:creationId xmlns:a16="http://schemas.microsoft.com/office/drawing/2014/main" id="{E795FA7C-2B7C-4D37-AC04-6194E3C5359B}"/>
              </a:ext>
            </a:extLst>
          </p:cNvPr>
          <p:cNvSpPr>
            <a:spLocks noChangeArrowheads="1"/>
          </p:cNvSpPr>
          <p:nvPr/>
        </p:nvSpPr>
        <p:spPr bwMode="auto">
          <a:xfrm>
            <a:off x="230810" y="1154153"/>
            <a:ext cx="10954872" cy="1072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14400" rtl="0" eaLnBrk="0" fontAlgn="base" latinLnBrk="0" hangingPunct="0">
              <a:lnSpc>
                <a:spcPct val="150000"/>
              </a:lnSpc>
              <a:spcBef>
                <a:spcPct val="0"/>
              </a:spcBef>
              <a:spcAft>
                <a:spcPct val="0"/>
              </a:spcAft>
              <a:buClrTx/>
              <a:buSzTx/>
              <a:buFont typeface="Wingdings" panose="05000000000000000000" pitchFamily="2" charset="2"/>
              <a:buChar char="v"/>
              <a:tabLst/>
            </a:pPr>
            <a:r>
              <a:rPr kumimoji="0" lang="ja-JP" altLang="en-GB" sz="1100" b="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開催</a:t>
            </a:r>
            <a:r>
              <a:rPr kumimoji="0" lang="ja-JP" altLang="en-US" sz="1100" b="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形式</a:t>
            </a:r>
            <a:r>
              <a:rPr kumimoji="0" lang="ja-JP" altLang="en-GB" sz="1100" b="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a:t>
            </a:r>
            <a:r>
              <a:rPr kumimoji="0" lang="ja-JP" altLang="en-US" sz="110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オンライン（</a:t>
            </a:r>
            <a:r>
              <a:rPr kumimoji="0" lang="en-US" altLang="ja-JP" sz="110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ZOOM)</a:t>
            </a:r>
            <a:endParaRPr kumimoji="0" lang="en-GB" altLang="ja-JP" sz="800" i="0" u="none" strike="noStrike" cap="none" normalizeH="0" baseline="0" dirty="0">
              <a:ln>
                <a:noFill/>
              </a:ln>
              <a:solidFill>
                <a:srgbClr val="230050"/>
              </a:solidFill>
              <a:effectLst/>
            </a:endParaRPr>
          </a:p>
          <a:p>
            <a:pPr marL="171450" marR="0" lvl="0" indent="-171450" algn="l" defTabSz="914400" rtl="0" eaLnBrk="0" fontAlgn="base" latinLnBrk="0" hangingPunct="0">
              <a:lnSpc>
                <a:spcPct val="150000"/>
              </a:lnSpc>
              <a:spcBef>
                <a:spcPct val="0"/>
              </a:spcBef>
              <a:spcAft>
                <a:spcPct val="0"/>
              </a:spcAft>
              <a:buClrTx/>
              <a:buSzTx/>
              <a:buFont typeface="Wingdings" panose="05000000000000000000" pitchFamily="2" charset="2"/>
              <a:buChar char="v"/>
              <a:tabLst/>
            </a:pPr>
            <a:r>
              <a:rPr kumimoji="0" lang="ja-JP" altLang="en-GB" sz="1100" b="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対象：国際機関</a:t>
            </a:r>
            <a:r>
              <a:rPr kumimoji="0" lang="ja-JP" altLang="en-US" sz="1100" b="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、世</a:t>
            </a:r>
            <a:r>
              <a:rPr kumimoji="0" lang="ja-JP" altLang="en-GB" sz="1100" b="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界で働くことに関心のある学生、社会人。グローバル人材育成の仕事に従事する高等教育機関関係者の皆様</a:t>
            </a:r>
            <a:endParaRPr kumimoji="0" lang="ja-JP" altLang="en-GB" sz="800" b="0" i="0" u="none" strike="noStrike" cap="none" normalizeH="0" baseline="0" dirty="0">
              <a:ln>
                <a:noFill/>
              </a:ln>
              <a:solidFill>
                <a:srgbClr val="230050"/>
              </a:solidFill>
              <a:effectLst/>
            </a:endParaRPr>
          </a:p>
          <a:p>
            <a:pPr marL="171450" marR="0" lvl="0" indent="-171450" algn="l" defTabSz="914400" rtl="0" eaLnBrk="0" fontAlgn="base" latinLnBrk="0" hangingPunct="0">
              <a:lnSpc>
                <a:spcPct val="150000"/>
              </a:lnSpc>
              <a:spcBef>
                <a:spcPct val="0"/>
              </a:spcBef>
              <a:spcAft>
                <a:spcPct val="0"/>
              </a:spcAft>
              <a:buClrTx/>
              <a:buSzTx/>
              <a:buFont typeface="Wingdings" panose="05000000000000000000" pitchFamily="2" charset="2"/>
              <a:buChar char="v"/>
              <a:tabLst/>
            </a:pPr>
            <a:r>
              <a:rPr kumimoji="0" lang="ja-JP" altLang="en-GB" sz="1100" b="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申込：</a:t>
            </a:r>
            <a:r>
              <a:rPr kumimoji="0" lang="ja-JP" altLang="en-US" sz="1100" b="1" i="0" u="none" strike="noStrike" cap="none" normalizeH="0" baseline="0" dirty="0">
                <a:ln>
                  <a:noFill/>
                </a:ln>
                <a:solidFill>
                  <a:srgbClr val="0070C0"/>
                </a:solidFill>
                <a:effectLst/>
                <a:latin typeface="Meiryo UI" panose="020B0604030504040204" pitchFamily="34" charset="-128"/>
                <a:ea typeface="Meiryo UI" panose="020B0604030504040204" pitchFamily="34" charset="-128"/>
                <a:cs typeface="Calibri" panose="020F0502020204030204" pitchFamily="34" charset="0"/>
                <a:hlinkClick r:id="rId3">
                  <a:extLst>
                    <a:ext uri="{A12FA001-AC4F-418D-AE19-62706E023703}">
                      <ahyp:hlinkClr xmlns:ahyp="http://schemas.microsoft.com/office/drawing/2018/hyperlinkcolor" val="tx"/>
                    </a:ext>
                  </a:extLst>
                </a:hlinkClick>
              </a:rPr>
              <a:t>登録フォーマット</a:t>
            </a:r>
            <a:r>
              <a:rPr kumimoji="0" lang="ja-JP" altLang="en-GB" sz="1100" b="0"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より、お申込みください。</a:t>
            </a:r>
            <a:r>
              <a:rPr lang="ja-JP" altLang="en-US" sz="1100" dirty="0">
                <a:solidFill>
                  <a:srgbClr val="230050"/>
                </a:solidFill>
                <a:latin typeface="Meiryo UI" panose="020B0604030504040204" pitchFamily="34" charset="-128"/>
                <a:ea typeface="Meiryo UI" panose="020B0604030504040204" pitchFamily="34" charset="-128"/>
                <a:cs typeface="Calibri" panose="020F0502020204030204" pitchFamily="34" charset="0"/>
              </a:rPr>
              <a:t>事前質問も受け付けています。登録フォーマットにご記入ください。</a:t>
            </a:r>
            <a:endParaRPr lang="en-GB" altLang="ja-JP" sz="800" dirty="0">
              <a:solidFill>
                <a:srgbClr val="230050"/>
              </a:solidFill>
            </a:endParaRPr>
          </a:p>
          <a:p>
            <a:pPr marR="0" lvl="0" indent="0" algn="l" defTabSz="914400" rtl="0" eaLnBrk="0" fontAlgn="base" latinLnBrk="0" hangingPunct="0">
              <a:lnSpc>
                <a:spcPct val="150000"/>
              </a:lnSpc>
              <a:spcBef>
                <a:spcPct val="0"/>
              </a:spcBef>
              <a:spcAft>
                <a:spcPct val="0"/>
              </a:spcAft>
              <a:buClrTx/>
              <a:buSzTx/>
              <a:tabLst/>
            </a:pPr>
            <a:endParaRPr kumimoji="0" lang="en-GB" altLang="ja-JP" sz="1100" b="1"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endParaRPr>
          </a:p>
        </p:txBody>
      </p:sp>
      <p:sp>
        <p:nvSpPr>
          <p:cNvPr id="19" name="TextBox 18">
            <a:extLst>
              <a:ext uri="{FF2B5EF4-FFF2-40B4-BE49-F238E27FC236}">
                <a16:creationId xmlns:a16="http://schemas.microsoft.com/office/drawing/2014/main" id="{51B49D32-96C8-4721-93E0-90D48BC6B91C}"/>
              </a:ext>
            </a:extLst>
          </p:cNvPr>
          <p:cNvSpPr txBox="1"/>
          <p:nvPr/>
        </p:nvSpPr>
        <p:spPr>
          <a:xfrm>
            <a:off x="218295" y="3390952"/>
            <a:ext cx="1283149" cy="215444"/>
          </a:xfrm>
          <a:prstGeom prst="rect">
            <a:avLst/>
          </a:prstGeom>
          <a:noFill/>
        </p:spPr>
        <p:txBody>
          <a:bodyPr wrap="square" rtlCol="0">
            <a:spAutoFit/>
          </a:bodyPr>
          <a:lstStyle/>
          <a:p>
            <a:r>
              <a:rPr kumimoji="0" lang="en-GB" altLang="en-US" sz="800" b="0" i="0" u="none" strike="noStrike" cap="none" normalizeH="0" baseline="0" dirty="0">
                <a:ln>
                  <a:noFill/>
                </a:ln>
                <a:solidFill>
                  <a:srgbClr val="002060"/>
                </a:solidFill>
                <a:effectLst/>
                <a:latin typeface="Noto Sans" panose="020B0502040504020204" pitchFamily="34" charset="0"/>
                <a:ea typeface="Meiryo UI" panose="020B0604030504040204" pitchFamily="34" charset="-128"/>
                <a:cs typeface="Noto Sans" panose="020B0502040504020204" pitchFamily="34" charset="0"/>
              </a:rPr>
              <a:t>© M. Crozet / ILO 2021</a:t>
            </a:r>
            <a:endParaRPr lang="en-GB" sz="800" dirty="0">
              <a:solidFill>
                <a:srgbClr val="002060"/>
              </a:solidFill>
            </a:endParaRPr>
          </a:p>
        </p:txBody>
      </p:sp>
      <p:sp>
        <p:nvSpPr>
          <p:cNvPr id="10" name="Rectangle 5">
            <a:extLst>
              <a:ext uri="{FF2B5EF4-FFF2-40B4-BE49-F238E27FC236}">
                <a16:creationId xmlns:a16="http://schemas.microsoft.com/office/drawing/2014/main" id="{6BE5AC75-E128-45AA-812F-C2D32D5FCB36}"/>
              </a:ext>
            </a:extLst>
          </p:cNvPr>
          <p:cNvSpPr>
            <a:spLocks noChangeArrowheads="1"/>
          </p:cNvSpPr>
          <p:nvPr/>
        </p:nvSpPr>
        <p:spPr bwMode="auto">
          <a:xfrm>
            <a:off x="1929684" y="353178"/>
            <a:ext cx="565221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600" b="1"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2021</a:t>
            </a:r>
            <a:r>
              <a:rPr kumimoji="0" lang="ja-JP" altLang="en-GB" sz="1600" b="1"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年 </a:t>
            </a:r>
            <a:r>
              <a:rPr kumimoji="0" lang="en-GB" altLang="ja-JP" sz="1600" b="1"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ILO</a:t>
            </a:r>
            <a:r>
              <a:rPr kumimoji="0" lang="ja-JP" altLang="en-GB" sz="1600" b="1"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グローバル・キャリアセミナー</a:t>
            </a:r>
            <a:endParaRPr kumimoji="0" lang="ja-JP" altLang="en-GB" sz="1000" b="0" i="0" u="none" strike="noStrike" cap="none" normalizeH="0" baseline="0" dirty="0">
              <a:ln>
                <a:noFill/>
              </a:ln>
              <a:solidFill>
                <a:srgbClr val="23005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GB" sz="1400" b="1"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rPr>
              <a:t>～国際機関で働くこと、求められる人材とグローバル人材育成への取組み～</a:t>
            </a:r>
            <a:endParaRPr kumimoji="0" lang="en-GB" altLang="ja-JP" sz="1400" b="1" i="0" u="none" strike="noStrike" cap="none" normalizeH="0" baseline="0" dirty="0">
              <a:ln>
                <a:noFill/>
              </a:ln>
              <a:solidFill>
                <a:srgbClr val="230050"/>
              </a:solidFill>
              <a:effectLst/>
              <a:latin typeface="Meiryo UI" panose="020B0604030504040204" pitchFamily="34" charset="-128"/>
              <a:ea typeface="Meiryo UI" panose="020B0604030504040204" pitchFamily="34"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GB" altLang="ja-JP" sz="1400" b="1" dirty="0">
                <a:solidFill>
                  <a:srgbClr val="230050"/>
                </a:solidFill>
                <a:latin typeface="Meiryo UI" panose="020B0604030504040204" pitchFamily="34" charset="-128"/>
                <a:ea typeface="Meiryo UI" panose="020B0604030504040204" pitchFamily="34" charset="-128"/>
                <a:cs typeface="Calibri" panose="020F0502020204030204" pitchFamily="34" charset="0"/>
              </a:rPr>
              <a:t>12/10 (Fri.) @ 17:00-18:30</a:t>
            </a:r>
            <a:endParaRPr kumimoji="0" lang="ja-JP" altLang="en-GB" sz="2400" b="1" i="0" u="none" strike="noStrike" cap="none" normalizeH="0" baseline="0" dirty="0">
              <a:ln>
                <a:noFill/>
              </a:ln>
              <a:solidFill>
                <a:srgbClr val="230050"/>
              </a:solidFill>
              <a:effectLst/>
              <a:latin typeface="Arial" panose="020B0604020202020204" pitchFamily="34" charset="0"/>
            </a:endParaRPr>
          </a:p>
        </p:txBody>
      </p:sp>
      <p:sp>
        <p:nvSpPr>
          <p:cNvPr id="11" name="Flowchart: Alternate Process 10">
            <a:extLst>
              <a:ext uri="{FF2B5EF4-FFF2-40B4-BE49-F238E27FC236}">
                <a16:creationId xmlns:a16="http://schemas.microsoft.com/office/drawing/2014/main" id="{901D7740-A1D7-4608-8133-C3BE3ED12216}"/>
              </a:ext>
            </a:extLst>
          </p:cNvPr>
          <p:cNvSpPr/>
          <p:nvPr/>
        </p:nvSpPr>
        <p:spPr>
          <a:xfrm>
            <a:off x="26798" y="4165593"/>
            <a:ext cx="5145477" cy="2635070"/>
          </a:xfrm>
          <a:prstGeom prst="flowChartAlternateProcess">
            <a:avLst/>
          </a:prstGeom>
          <a:solidFill>
            <a:srgbClr val="EBF5FD"/>
          </a:solidFill>
          <a:ln>
            <a:solidFill>
              <a:srgbClr val="EBF5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4DC34B27-1140-4B3C-9A87-9368329F62BD}"/>
              </a:ext>
            </a:extLst>
          </p:cNvPr>
          <p:cNvSpPr txBox="1"/>
          <p:nvPr/>
        </p:nvSpPr>
        <p:spPr>
          <a:xfrm>
            <a:off x="2005952" y="4153175"/>
            <a:ext cx="3169483" cy="2328651"/>
          </a:xfrm>
          <a:prstGeom prst="rect">
            <a:avLst/>
          </a:prstGeom>
          <a:noFill/>
        </p:spPr>
        <p:txBody>
          <a:bodyPr wrap="square" rtlCol="0">
            <a:spAutoFit/>
          </a:bodyPr>
          <a:lstStyle/>
          <a:p>
            <a:pPr>
              <a:lnSpc>
                <a:spcPct val="150000"/>
              </a:lnSpc>
            </a:pPr>
            <a:r>
              <a:rPr lang="ja-JP" sz="1000" b="1" dirty="0">
                <a:solidFill>
                  <a:srgbClr val="230050"/>
                </a:solidFill>
                <a:effectLst/>
                <a:highlight>
                  <a:srgbClr val="EBF5FD"/>
                </a:highlight>
                <a:latin typeface="Meiryo UI" panose="020B0604030504040204" pitchFamily="34" charset="-128"/>
                <a:ea typeface="Meiryo UI" panose="020B0604030504040204" pitchFamily="34" charset="-128"/>
              </a:rPr>
              <a:t>＜キハラハント愛＞</a:t>
            </a:r>
            <a:r>
              <a:rPr lang="en-GB" sz="1000" b="1" dirty="0">
                <a:solidFill>
                  <a:srgbClr val="230050"/>
                </a:solidFill>
                <a:effectLst/>
                <a:highlight>
                  <a:srgbClr val="EBF5FD"/>
                </a:highlight>
                <a:latin typeface="Meiryo UI" panose="020B0604030504040204" pitchFamily="34" charset="-128"/>
                <a:ea typeface="Meiryo UI" panose="020B0604030504040204" pitchFamily="34" charset="-128"/>
              </a:rPr>
              <a:t> </a:t>
            </a:r>
            <a:r>
              <a:rPr lang="ja-JP" sz="1000" b="1" dirty="0">
                <a:solidFill>
                  <a:srgbClr val="230050"/>
                </a:solidFill>
                <a:effectLst/>
                <a:highlight>
                  <a:srgbClr val="EBF5FD"/>
                </a:highlight>
                <a:latin typeface="Meiryo UI" panose="020B0604030504040204" pitchFamily="34" charset="-128"/>
                <a:ea typeface="Meiryo UI" panose="020B0604030504040204" pitchFamily="34" charset="-128"/>
              </a:rPr>
              <a:t>東京大学総合文化研究科准教授</a:t>
            </a:r>
            <a:endParaRPr lang="en-GB" sz="1000" b="1" dirty="0">
              <a:solidFill>
                <a:srgbClr val="230050"/>
              </a:solidFill>
              <a:effectLst/>
              <a:highlight>
                <a:srgbClr val="EBF5FD"/>
              </a:highlight>
              <a:latin typeface="Meiryo UI" panose="020B0604030504040204" pitchFamily="34" charset="-128"/>
              <a:ea typeface="Meiryo UI" panose="020B0604030504040204" pitchFamily="34" charset="-128"/>
            </a:endParaRPr>
          </a:p>
          <a:p>
            <a:pPr>
              <a:lnSpc>
                <a:spcPct val="150000"/>
              </a:lnSpc>
            </a:pPr>
            <a:r>
              <a:rPr lang="ja-JP" sz="800" dirty="0">
                <a:solidFill>
                  <a:srgbClr val="230050"/>
                </a:solidFill>
                <a:effectLst/>
                <a:highlight>
                  <a:srgbClr val="EBF5FD"/>
                </a:highlight>
                <a:latin typeface="Meiryo UI" panose="020B0604030504040204" pitchFamily="34" charset="-128"/>
                <a:ea typeface="Meiryo UI" panose="020B0604030504040204" pitchFamily="34" charset="-128"/>
              </a:rPr>
              <a:t>国際人権法、国連平和活動（特に治安部門）、国際人道法の専門家。主な研究テーマは、国連の内部機構、国連警察、法の統治、アカウンタビリティ、移行期の正義、国際人権法。国連警察指針制作委員、国連人権高等弁務官事務所ネパール事務所治安部門専門員、同事務所キャパシティビルディング担当官、ダンガディ地方事務所長代理、国連人権高等弁務官事務所特別報告者補佐官、東ティモール諮問委員会ディレクター補佐、国連難民高等弁務官事務所スリランカ事務所プロテクション担当官、東ティモール真実和解委員会広報・アウトリーチ担当官、国連東ティモール暫定政府人権委員、国連東ティモール支援ミッション選挙管理委員、欧州安全協力機構ボスニア・ヘルツェゴヴィナ事務所選挙管理委員、英エセックス大学人権センターリサーチオフィサーなどを経て現職。</a:t>
            </a:r>
            <a:endParaRPr lang="en-GB" sz="800" dirty="0">
              <a:solidFill>
                <a:srgbClr val="230050"/>
              </a:solidFill>
              <a:effectLst/>
              <a:highlight>
                <a:srgbClr val="EBF5FD"/>
              </a:highlight>
              <a:latin typeface="Meiryo UI" panose="020B0604030504040204" pitchFamily="34" charset="-128"/>
              <a:ea typeface="Meiryo UI" panose="020B0604030504040204" pitchFamily="34" charset="-128"/>
            </a:endParaRPr>
          </a:p>
        </p:txBody>
      </p:sp>
      <p:sp>
        <p:nvSpPr>
          <p:cNvPr id="16" name="Flowchart: Alternate Process 15">
            <a:extLst>
              <a:ext uri="{FF2B5EF4-FFF2-40B4-BE49-F238E27FC236}">
                <a16:creationId xmlns:a16="http://schemas.microsoft.com/office/drawing/2014/main" id="{9C9D24A6-A293-4B53-9A4D-9BE971F2E544}"/>
              </a:ext>
            </a:extLst>
          </p:cNvPr>
          <p:cNvSpPr/>
          <p:nvPr/>
        </p:nvSpPr>
        <p:spPr>
          <a:xfrm>
            <a:off x="5172275" y="4153175"/>
            <a:ext cx="3445415" cy="2643583"/>
          </a:xfrm>
          <a:prstGeom prst="flowChartAlternateProcess">
            <a:avLst/>
          </a:prstGeom>
          <a:solidFill>
            <a:srgbClr val="EBF5FD"/>
          </a:solidFill>
          <a:ln>
            <a:solidFill>
              <a:srgbClr val="EBF5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80120536-B293-4A7A-84AB-F7CCB6D0EC1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285848" y="4637088"/>
            <a:ext cx="1207316" cy="1497219"/>
          </a:xfrm>
          <a:prstGeom prst="rect">
            <a:avLst/>
          </a:prstGeom>
          <a:ln>
            <a:noFill/>
          </a:ln>
          <a:effectLst>
            <a:outerShdw blurRad="190500" algn="tl" rotWithShape="0">
              <a:srgbClr val="000000">
                <a:alpha val="70000"/>
              </a:srgbClr>
            </a:outerShdw>
          </a:effectLst>
        </p:spPr>
      </p:pic>
      <p:sp>
        <p:nvSpPr>
          <p:cNvPr id="18" name="TextBox 17">
            <a:extLst>
              <a:ext uri="{FF2B5EF4-FFF2-40B4-BE49-F238E27FC236}">
                <a16:creationId xmlns:a16="http://schemas.microsoft.com/office/drawing/2014/main" id="{256E63DA-A7EF-467F-91AA-C7DE48631F42}"/>
              </a:ext>
            </a:extLst>
          </p:cNvPr>
          <p:cNvSpPr txBox="1"/>
          <p:nvPr/>
        </p:nvSpPr>
        <p:spPr>
          <a:xfrm>
            <a:off x="6517779" y="4147064"/>
            <a:ext cx="2031253" cy="2190151"/>
          </a:xfrm>
          <a:prstGeom prst="rect">
            <a:avLst/>
          </a:prstGeom>
          <a:noFill/>
        </p:spPr>
        <p:txBody>
          <a:bodyPr wrap="square" rtlCol="0">
            <a:spAutoFit/>
          </a:bodyPr>
          <a:lstStyle/>
          <a:p>
            <a:pPr>
              <a:lnSpc>
                <a:spcPct val="150000"/>
              </a:lnSpc>
            </a:pPr>
            <a:r>
              <a:rPr lang="ja-JP" sz="1000" b="1" dirty="0">
                <a:solidFill>
                  <a:srgbClr val="230050"/>
                </a:solidFill>
                <a:effectLst/>
                <a:latin typeface="Meiryo UI" panose="020B0604030504040204" pitchFamily="34" charset="-128"/>
                <a:ea typeface="Meiryo UI" panose="020B0604030504040204" pitchFamily="34" charset="-128"/>
              </a:rPr>
              <a:t>＜三宅伸吾＞</a:t>
            </a:r>
            <a:r>
              <a:rPr lang="en-GB" sz="1000" b="1" dirty="0">
                <a:solidFill>
                  <a:srgbClr val="230050"/>
                </a:solidFill>
                <a:effectLst/>
                <a:latin typeface="Meiryo UI" panose="020B0604030504040204" pitchFamily="34" charset="-128"/>
                <a:ea typeface="Meiryo UI" panose="020B0604030504040204" pitchFamily="34" charset="-128"/>
              </a:rPr>
              <a:t>ILO</a:t>
            </a:r>
            <a:r>
              <a:rPr lang="ja-JP" sz="1000" b="1" dirty="0">
                <a:solidFill>
                  <a:srgbClr val="230050"/>
                </a:solidFill>
                <a:effectLst/>
                <a:latin typeface="Meiryo UI" panose="020B0604030504040204" pitchFamily="34" charset="-128"/>
                <a:ea typeface="Meiryo UI" panose="020B0604030504040204" pitchFamily="34" charset="-128"/>
              </a:rPr>
              <a:t>カリブ海事務所　労働法国際労働基準専門家</a:t>
            </a:r>
            <a:endParaRPr lang="en-GB" sz="1000" b="1" dirty="0">
              <a:solidFill>
                <a:srgbClr val="230050"/>
              </a:solidFill>
              <a:effectLst/>
              <a:latin typeface="Meiryo UI" panose="020B0604030504040204" pitchFamily="34" charset="-128"/>
              <a:ea typeface="Meiryo UI" panose="020B0604030504040204" pitchFamily="34" charset="-128"/>
            </a:endParaRPr>
          </a:p>
          <a:p>
            <a:pPr>
              <a:lnSpc>
                <a:spcPct val="150000"/>
              </a:lnSpc>
            </a:pPr>
            <a:r>
              <a:rPr lang="en-GB" sz="800" dirty="0">
                <a:solidFill>
                  <a:srgbClr val="230050"/>
                </a:solidFill>
                <a:effectLst/>
                <a:latin typeface="Meiryo UI" panose="020B0604030504040204" pitchFamily="34" charset="-128"/>
                <a:ea typeface="Meiryo UI" panose="020B0604030504040204" pitchFamily="34" charset="-128"/>
              </a:rPr>
              <a:t> </a:t>
            </a:r>
            <a:r>
              <a:rPr lang="ja-JP" sz="800" dirty="0">
                <a:solidFill>
                  <a:srgbClr val="230050"/>
                </a:solidFill>
                <a:effectLst/>
                <a:latin typeface="Meiryo UI" panose="020B0604030504040204" pitchFamily="34" charset="-128"/>
                <a:ea typeface="Meiryo UI" panose="020B0604030504040204" pitchFamily="34" charset="-128"/>
              </a:rPr>
              <a:t>国際基督教大学教養学部国際関係学科、東京大学大学院法学政治学研究科卒業後、経営コンサルティング会社で組織・人材開発プロジェクトに参画。その後</a:t>
            </a:r>
            <a:r>
              <a:rPr lang="en-GB" sz="800" dirty="0">
                <a:solidFill>
                  <a:srgbClr val="230050"/>
                </a:solidFill>
                <a:effectLst/>
                <a:latin typeface="Meiryo UI" panose="020B0604030504040204" pitchFamily="34" charset="-128"/>
                <a:ea typeface="Meiryo UI" panose="020B0604030504040204" pitchFamily="34" charset="-128"/>
              </a:rPr>
              <a:t>2001</a:t>
            </a:r>
            <a:r>
              <a:rPr lang="ja-JP" sz="800" dirty="0">
                <a:solidFill>
                  <a:srgbClr val="230050"/>
                </a:solidFill>
                <a:effectLst/>
                <a:latin typeface="Meiryo UI" panose="020B0604030504040204" pitchFamily="34" charset="-128"/>
                <a:ea typeface="Meiryo UI" panose="020B0604030504040204" pitchFamily="34" charset="-128"/>
              </a:rPr>
              <a:t>年より国際労働機関に勤務、ジュネーブ本部およびアジア、カリブ海地域で国際労働基準に基づいた法律や政策面での労働条件の向上に携わってきた。特に平等問題・強制労働・労働時間・賃金・船員労働関連の国際基準を担当してきた。</a:t>
            </a:r>
            <a:r>
              <a:rPr lang="en-GB" sz="800" dirty="0">
                <a:solidFill>
                  <a:srgbClr val="230050"/>
                </a:solidFill>
                <a:effectLst/>
                <a:latin typeface="Meiryo UI" panose="020B0604030504040204" pitchFamily="34" charset="-128"/>
                <a:ea typeface="Meiryo UI" panose="020B0604030504040204" pitchFamily="34" charset="-128"/>
              </a:rPr>
              <a:t> </a:t>
            </a:r>
          </a:p>
        </p:txBody>
      </p:sp>
      <p:sp>
        <p:nvSpPr>
          <p:cNvPr id="22" name="Flowchart: Alternate Process 21">
            <a:extLst>
              <a:ext uri="{FF2B5EF4-FFF2-40B4-BE49-F238E27FC236}">
                <a16:creationId xmlns:a16="http://schemas.microsoft.com/office/drawing/2014/main" id="{5137AE1C-777C-44FB-9B73-9AF656238001}"/>
              </a:ext>
            </a:extLst>
          </p:cNvPr>
          <p:cNvSpPr/>
          <p:nvPr/>
        </p:nvSpPr>
        <p:spPr>
          <a:xfrm>
            <a:off x="8588367" y="4153175"/>
            <a:ext cx="3576835" cy="2635070"/>
          </a:xfrm>
          <a:prstGeom prst="flowChartAlternateProcess">
            <a:avLst/>
          </a:prstGeom>
          <a:solidFill>
            <a:srgbClr val="EBF5FD"/>
          </a:solidFill>
          <a:ln>
            <a:solidFill>
              <a:srgbClr val="EBF5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FF8D4935-AEFE-45D4-9097-D10DDE49EC91}"/>
              </a:ext>
            </a:extLst>
          </p:cNvPr>
          <p:cNvSpPr txBox="1"/>
          <p:nvPr/>
        </p:nvSpPr>
        <p:spPr>
          <a:xfrm>
            <a:off x="10037458" y="4147064"/>
            <a:ext cx="2163821" cy="2190151"/>
          </a:xfrm>
          <a:prstGeom prst="rect">
            <a:avLst/>
          </a:prstGeom>
          <a:noFill/>
        </p:spPr>
        <p:txBody>
          <a:bodyPr wrap="square" rtlCol="0">
            <a:spAutoFit/>
          </a:bodyPr>
          <a:lstStyle/>
          <a:p>
            <a:pPr>
              <a:lnSpc>
                <a:spcPct val="150000"/>
              </a:lnSpc>
            </a:pPr>
            <a:r>
              <a:rPr lang="en-GB" sz="1000" b="1" dirty="0">
                <a:solidFill>
                  <a:srgbClr val="230050"/>
                </a:solidFill>
                <a:effectLst/>
                <a:latin typeface="Meiryo UI" panose="020B0604030504040204" pitchFamily="34" charset="-128"/>
                <a:ea typeface="Meiryo UI" panose="020B0604030504040204" pitchFamily="34" charset="-128"/>
              </a:rPr>
              <a:t>&lt;</a:t>
            </a:r>
            <a:r>
              <a:rPr lang="ja-JP" sz="1000" b="1" dirty="0">
                <a:solidFill>
                  <a:srgbClr val="230050"/>
                </a:solidFill>
                <a:effectLst/>
                <a:latin typeface="Meiryo UI" panose="020B0604030504040204" pitchFamily="34" charset="-128"/>
                <a:ea typeface="Meiryo UI" panose="020B0604030504040204" pitchFamily="34" charset="-128"/>
              </a:rPr>
              <a:t>中富玄</a:t>
            </a:r>
            <a:r>
              <a:rPr lang="en-GB" sz="1000" b="1" dirty="0">
                <a:solidFill>
                  <a:srgbClr val="230050"/>
                </a:solidFill>
                <a:effectLst/>
                <a:latin typeface="Meiryo UI" panose="020B0604030504040204" pitchFamily="34" charset="-128"/>
                <a:ea typeface="Meiryo UI" panose="020B0604030504040204" pitchFamily="34" charset="-128"/>
              </a:rPr>
              <a:t>&gt; ILO</a:t>
            </a:r>
            <a:r>
              <a:rPr lang="ja-JP" sz="1000" b="1" dirty="0">
                <a:solidFill>
                  <a:srgbClr val="230050"/>
                </a:solidFill>
                <a:effectLst/>
                <a:latin typeface="Meiryo UI" panose="020B0604030504040204" pitchFamily="34" charset="-128"/>
                <a:ea typeface="Meiryo UI" panose="020B0604030504040204" pitchFamily="34" charset="-128"/>
              </a:rPr>
              <a:t>本部 対外パートナーシップ・資金調達担当官（</a:t>
            </a:r>
            <a:r>
              <a:rPr lang="en-GB" sz="1000" b="1" dirty="0">
                <a:solidFill>
                  <a:srgbClr val="230050"/>
                </a:solidFill>
                <a:effectLst/>
                <a:latin typeface="Meiryo UI" panose="020B0604030504040204" pitchFamily="34" charset="-128"/>
                <a:ea typeface="Meiryo UI" panose="020B0604030504040204" pitchFamily="34" charset="-128"/>
              </a:rPr>
              <a:t>JPO</a:t>
            </a:r>
            <a:r>
              <a:rPr lang="ja-JP" sz="1000" b="1" dirty="0">
                <a:solidFill>
                  <a:srgbClr val="230050"/>
                </a:solidFill>
                <a:effectLst/>
                <a:latin typeface="Meiryo UI" panose="020B0604030504040204" pitchFamily="34" charset="-128"/>
                <a:ea typeface="Meiryo UI" panose="020B0604030504040204" pitchFamily="34" charset="-128"/>
              </a:rPr>
              <a:t>）</a:t>
            </a:r>
            <a:endParaRPr lang="en-GB" sz="1000" b="1" dirty="0">
              <a:solidFill>
                <a:srgbClr val="230050"/>
              </a:solidFill>
              <a:effectLst/>
              <a:latin typeface="Meiryo UI" panose="020B0604030504040204" pitchFamily="34" charset="-128"/>
              <a:ea typeface="Meiryo UI" panose="020B0604030504040204" pitchFamily="34" charset="-128"/>
            </a:endParaRPr>
          </a:p>
          <a:p>
            <a:pPr>
              <a:lnSpc>
                <a:spcPct val="150000"/>
              </a:lnSpc>
            </a:pPr>
            <a:r>
              <a:rPr lang="en-GB" sz="800" dirty="0">
                <a:solidFill>
                  <a:srgbClr val="230050"/>
                </a:solidFill>
                <a:effectLst/>
                <a:latin typeface="Meiryo UI" panose="020B0604030504040204" pitchFamily="34" charset="-128"/>
                <a:ea typeface="Meiryo UI" panose="020B0604030504040204" pitchFamily="34" charset="-128"/>
              </a:rPr>
              <a:t> </a:t>
            </a:r>
            <a:r>
              <a:rPr lang="ja-JP" altLang="en-US" sz="800" dirty="0">
                <a:solidFill>
                  <a:srgbClr val="230050"/>
                </a:solidFill>
                <a:effectLst/>
                <a:latin typeface="Meiryo UI" panose="020B0604030504040204" pitchFamily="34" charset="-128"/>
                <a:ea typeface="Meiryo UI" panose="020B0604030504040204" pitchFamily="34" charset="-128"/>
              </a:rPr>
              <a:t>横浜国立大学教育人間科学部卒。ジュネーブ高等国際開発研究所（</a:t>
            </a:r>
            <a:r>
              <a:rPr lang="en-US" altLang="ja-JP" sz="800" dirty="0">
                <a:solidFill>
                  <a:srgbClr val="230050"/>
                </a:solidFill>
                <a:effectLst/>
                <a:latin typeface="Meiryo UI" panose="020B0604030504040204" pitchFamily="34" charset="-128"/>
                <a:ea typeface="Meiryo UI" panose="020B0604030504040204" pitchFamily="34" charset="-128"/>
              </a:rPr>
              <a:t>IHEID</a:t>
            </a:r>
            <a:r>
              <a:rPr lang="ja-JP" altLang="en-US" sz="800" dirty="0">
                <a:solidFill>
                  <a:srgbClr val="230050"/>
                </a:solidFill>
                <a:effectLst/>
                <a:latin typeface="Meiryo UI" panose="020B0604030504040204" pitchFamily="34" charset="-128"/>
                <a:ea typeface="Meiryo UI" panose="020B0604030504040204" pitchFamily="34" charset="-128"/>
              </a:rPr>
              <a:t>）国際関係学修士号修了後、ブルームバーグ</a:t>
            </a:r>
            <a:r>
              <a:rPr lang="en-US" altLang="ja-JP" sz="800" dirty="0">
                <a:solidFill>
                  <a:srgbClr val="230050"/>
                </a:solidFill>
                <a:effectLst/>
                <a:latin typeface="Meiryo UI" panose="020B0604030504040204" pitchFamily="34" charset="-128"/>
                <a:ea typeface="Meiryo UI" panose="020B0604030504040204" pitchFamily="34" charset="-128"/>
              </a:rPr>
              <a:t>LP</a:t>
            </a:r>
            <a:r>
              <a:rPr lang="ja-JP" altLang="en-US" sz="800" dirty="0">
                <a:solidFill>
                  <a:srgbClr val="230050"/>
                </a:solidFill>
                <a:effectLst/>
                <a:latin typeface="Meiryo UI" panose="020B0604030504040204" pitchFamily="34" charset="-128"/>
                <a:ea typeface="Meiryo UI" panose="020B0604030504040204" pitchFamily="34" charset="-128"/>
              </a:rPr>
              <a:t>に入社。その後、アクセンチュア株式会社へ転じ、金融機関向けのマネジメントコンサルティングに従事。</a:t>
            </a:r>
            <a:r>
              <a:rPr lang="en-US" altLang="ja-JP" sz="800" dirty="0">
                <a:solidFill>
                  <a:srgbClr val="230050"/>
                </a:solidFill>
                <a:effectLst/>
                <a:latin typeface="Meiryo UI" panose="020B0604030504040204" pitchFamily="34" charset="-128"/>
                <a:ea typeface="Meiryo UI" panose="020B0604030504040204" pitchFamily="34" charset="-128"/>
              </a:rPr>
              <a:t>2019</a:t>
            </a:r>
            <a:r>
              <a:rPr lang="ja-JP" altLang="en-US" sz="800" dirty="0">
                <a:solidFill>
                  <a:srgbClr val="230050"/>
                </a:solidFill>
                <a:effectLst/>
                <a:latin typeface="Meiryo UI" panose="020B0604030504040204" pitchFamily="34" charset="-128"/>
                <a:ea typeface="Meiryo UI" panose="020B0604030504040204" pitchFamily="34" charset="-128"/>
              </a:rPr>
              <a:t>年外務省の国連</a:t>
            </a:r>
            <a:r>
              <a:rPr lang="en-US" altLang="ja-JP" sz="800" dirty="0">
                <a:solidFill>
                  <a:srgbClr val="230050"/>
                </a:solidFill>
                <a:effectLst/>
                <a:latin typeface="Meiryo UI" panose="020B0604030504040204" pitchFamily="34" charset="-128"/>
                <a:ea typeface="Meiryo UI" panose="020B0604030504040204" pitchFamily="34" charset="-128"/>
              </a:rPr>
              <a:t>JPO</a:t>
            </a:r>
            <a:r>
              <a:rPr lang="ja-JP" altLang="en-US" sz="800" dirty="0">
                <a:solidFill>
                  <a:srgbClr val="230050"/>
                </a:solidFill>
                <a:effectLst/>
                <a:latin typeface="Meiryo UI" panose="020B0604030504040204" pitchFamily="34" charset="-128"/>
                <a:ea typeface="Meiryo UI" panose="020B0604030504040204" pitchFamily="34" charset="-128"/>
              </a:rPr>
              <a:t>制度を通じて</a:t>
            </a:r>
            <a:r>
              <a:rPr lang="en-US" altLang="ja-JP" sz="800" dirty="0">
                <a:solidFill>
                  <a:srgbClr val="230050"/>
                </a:solidFill>
                <a:effectLst/>
                <a:latin typeface="Meiryo UI" panose="020B0604030504040204" pitchFamily="34" charset="-128"/>
                <a:ea typeface="Meiryo UI" panose="020B0604030504040204" pitchFamily="34" charset="-128"/>
              </a:rPr>
              <a:t>ILO</a:t>
            </a:r>
            <a:r>
              <a:rPr lang="ja-JP" altLang="en-US" sz="800" dirty="0">
                <a:solidFill>
                  <a:srgbClr val="230050"/>
                </a:solidFill>
                <a:effectLst/>
                <a:latin typeface="Meiryo UI" panose="020B0604030504040204" pitchFamily="34" charset="-128"/>
                <a:ea typeface="Meiryo UI" panose="020B0604030504040204" pitchFamily="34" charset="-128"/>
              </a:rPr>
              <a:t>に入局し、開発協力プロジェクトに資金を拠出する各国ドナー政府との案件形成・予算規模・合意内容に関する交渉・調整を担当。</a:t>
            </a:r>
            <a:endParaRPr lang="en-GB" sz="800" dirty="0">
              <a:solidFill>
                <a:srgbClr val="230050"/>
              </a:solidFill>
              <a:effectLst/>
              <a:latin typeface="Meiryo UI" panose="020B0604030504040204" pitchFamily="34" charset="-128"/>
              <a:ea typeface="Meiryo UI" panose="020B0604030504040204" pitchFamily="34" charset="-128"/>
            </a:endParaRPr>
          </a:p>
        </p:txBody>
      </p:sp>
      <p:pic>
        <p:nvPicPr>
          <p:cNvPr id="25" name="Picture 24" descr="A picture containing person, wall, indoor&#10;&#10;Description automatically generated">
            <a:extLst>
              <a:ext uri="{FF2B5EF4-FFF2-40B4-BE49-F238E27FC236}">
                <a16:creationId xmlns:a16="http://schemas.microsoft.com/office/drawing/2014/main" id="{6D5EF8F4-B385-45EC-A756-7772749262D7}"/>
              </a:ext>
            </a:extLst>
          </p:cNvPr>
          <p:cNvPicPr>
            <a:picLocks noChangeAspect="1"/>
          </p:cNvPicPr>
          <p:nvPr/>
        </p:nvPicPr>
        <p:blipFill rotWithShape="1">
          <a:blip r:embed="rId5">
            <a:extLst>
              <a:ext uri="{28A0092B-C50C-407E-A947-70E740481C1C}">
                <a14:useLocalDpi xmlns:a14="http://schemas.microsoft.com/office/drawing/2010/main" val="0"/>
              </a:ext>
            </a:extLst>
          </a:blip>
          <a:srcRect b="16339"/>
          <a:stretch/>
        </p:blipFill>
        <p:spPr>
          <a:xfrm>
            <a:off x="8695114" y="4637088"/>
            <a:ext cx="1264920" cy="1487918"/>
          </a:xfrm>
          <a:prstGeom prst="rect">
            <a:avLst/>
          </a:prstGeom>
          <a:ln>
            <a:noFill/>
          </a:ln>
          <a:effectLst>
            <a:outerShdw blurRad="190500" algn="tl" rotWithShape="0">
              <a:srgbClr val="000000">
                <a:alpha val="70000"/>
              </a:srgbClr>
            </a:outerShdw>
          </a:effectLst>
        </p:spPr>
      </p:pic>
      <p:pic>
        <p:nvPicPr>
          <p:cNvPr id="26" name="Picture Placeholder 2" descr="A person wearing glasses&#10;&#10;Description automatically generated with medium confidence">
            <a:extLst>
              <a:ext uri="{FF2B5EF4-FFF2-40B4-BE49-F238E27FC236}">
                <a16:creationId xmlns:a16="http://schemas.microsoft.com/office/drawing/2014/main" id="{906CDAC4-BD24-4378-A80A-1E1C5F1A618C}"/>
              </a:ext>
            </a:extLst>
          </p:cNvPr>
          <p:cNvPicPr>
            <a:picLocks noChangeAspect="1"/>
          </p:cNvPicPr>
          <p:nvPr/>
        </p:nvPicPr>
        <p:blipFill rotWithShape="1">
          <a:blip r:embed="rId6">
            <a:extLst>
              <a:ext uri="{28A0092B-C50C-407E-A947-70E740481C1C}">
                <a14:useLocalDpi xmlns:a14="http://schemas.microsoft.com/office/drawing/2010/main" val="0"/>
              </a:ext>
            </a:extLst>
          </a:blip>
          <a:srcRect l="9805" t="2442" r="9712" b="2442"/>
          <a:stretch/>
        </p:blipFill>
        <p:spPr>
          <a:xfrm>
            <a:off x="227397" y="4665194"/>
            <a:ext cx="1766248" cy="1304611"/>
          </a:xfrm>
          <a:prstGeom prst="rect">
            <a:avLst/>
          </a:prstGeom>
          <a:ln>
            <a:noFill/>
          </a:ln>
          <a:effectLst>
            <a:outerShdw blurRad="190500" algn="tl" rotWithShape="0">
              <a:srgbClr val="000000">
                <a:alpha val="70000"/>
              </a:srgbClr>
            </a:outerShdw>
          </a:effectLst>
        </p:spPr>
      </p:pic>
      <p:sp>
        <p:nvSpPr>
          <p:cNvPr id="27" name="TextBox 26">
            <a:extLst>
              <a:ext uri="{FF2B5EF4-FFF2-40B4-BE49-F238E27FC236}">
                <a16:creationId xmlns:a16="http://schemas.microsoft.com/office/drawing/2014/main" id="{B4F1F51E-3F1E-4BCF-BA95-24E116BB90B6}"/>
              </a:ext>
            </a:extLst>
          </p:cNvPr>
          <p:cNvSpPr txBox="1"/>
          <p:nvPr/>
        </p:nvSpPr>
        <p:spPr>
          <a:xfrm>
            <a:off x="183717" y="4197350"/>
            <a:ext cx="1259321" cy="307777"/>
          </a:xfrm>
          <a:prstGeom prst="rect">
            <a:avLst/>
          </a:prstGeom>
          <a:noFill/>
        </p:spPr>
        <p:txBody>
          <a:bodyPr wrap="square" rtlCol="0">
            <a:spAutoFit/>
          </a:bodyPr>
          <a:lstStyle/>
          <a:p>
            <a:r>
              <a:rPr lang="ja-JP" altLang="en-US" sz="1400" b="1" dirty="0">
                <a:solidFill>
                  <a:srgbClr val="230050"/>
                </a:solidFill>
                <a:effectLst/>
                <a:latin typeface="Meiryo UI" panose="020B0604030504040204" pitchFamily="34" charset="-128"/>
                <a:ea typeface="Meiryo UI" panose="020B0604030504040204" pitchFamily="34" charset="-128"/>
              </a:rPr>
              <a:t>登壇者</a:t>
            </a:r>
            <a:r>
              <a:rPr lang="ja-JP" sz="1400" b="1" dirty="0">
                <a:solidFill>
                  <a:srgbClr val="230050"/>
                </a:solidFill>
                <a:effectLst/>
                <a:latin typeface="Meiryo UI" panose="020B0604030504040204" pitchFamily="34" charset="-128"/>
                <a:ea typeface="Meiryo UI" panose="020B0604030504040204" pitchFamily="34" charset="-128"/>
              </a:rPr>
              <a:t>ご経歴</a:t>
            </a:r>
            <a:endParaRPr lang="en-GB" sz="1400" dirty="0">
              <a:solidFill>
                <a:srgbClr val="230050"/>
              </a:solidFill>
            </a:endParaRPr>
          </a:p>
        </p:txBody>
      </p:sp>
      <p:sp>
        <p:nvSpPr>
          <p:cNvPr id="3" name="TextBox 2">
            <a:extLst>
              <a:ext uri="{FF2B5EF4-FFF2-40B4-BE49-F238E27FC236}">
                <a16:creationId xmlns:a16="http://schemas.microsoft.com/office/drawing/2014/main" id="{12F821FF-BFE0-488C-A14C-18FCDA7F3B1B}"/>
              </a:ext>
            </a:extLst>
          </p:cNvPr>
          <p:cNvSpPr txBox="1"/>
          <p:nvPr/>
        </p:nvSpPr>
        <p:spPr>
          <a:xfrm>
            <a:off x="2514903" y="2078080"/>
            <a:ext cx="8225308" cy="1929824"/>
          </a:xfrm>
          <a:prstGeom prst="rect">
            <a:avLst/>
          </a:prstGeom>
          <a:noFill/>
        </p:spPr>
        <p:txBody>
          <a:bodyPr wrap="square" rtlCol="0">
            <a:spAutoFit/>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ja-JP" sz="11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r>
              <a:rPr kumimoji="0" lang="ja-JP" altLang="en-GB" sz="11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プログラム</a:t>
            </a:r>
            <a:r>
              <a:rPr kumimoji="0" lang="en-US" altLang="ja-JP" sz="11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endParaRPr kumimoji="0" lang="en-GB" altLang="ja-JP" sz="8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17:00-17:05 </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開会挨拶：</a:t>
            </a:r>
            <a:r>
              <a:rPr kumimoji="0" lang="ja-JP" altLang="en-GB" sz="10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松居眞司</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（外務省地球規模課題審議官組織　専門機関室長</a:t>
            </a:r>
            <a:r>
              <a:rPr kumimoji="0" lang="ja-JP" altLang="en-US"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endPar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17:05-17:25 </a:t>
            </a:r>
            <a:r>
              <a:rPr kumimoji="0" lang="ja-JP" altLang="en-GB" sz="10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キハラハント愛</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 </a:t>
            </a: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r>
              <a:rPr kumimoji="0" lang="ja-JP" altLang="en-US"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mn-cs"/>
              </a:rPr>
              <a:t>東京大学総合文化研究科准教授</a:t>
            </a: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 </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「国際法の専門性を活かした国連機関での職務経験</a:t>
            </a:r>
            <a:r>
              <a:rPr kumimoji="0" lang="ja-JP" altLang="en-US"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グローバル人材の育成」</a:t>
            </a:r>
            <a:endPar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17:25-17:45  </a:t>
            </a:r>
            <a:r>
              <a:rPr kumimoji="0" lang="ja-JP" altLang="en-GB" sz="10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三宅伸吾</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ILO</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カリブ海事務所 </a:t>
            </a:r>
            <a:r>
              <a:rPr kumimoji="0" lang="ja-JP" altLang="en-US"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労働法</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国際労働基準専門家）</a:t>
            </a:r>
            <a:b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b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17:45-18:05  </a:t>
            </a:r>
            <a:r>
              <a:rPr kumimoji="0" lang="ja-JP" altLang="en-GB" sz="10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中富玄</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ILO</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ジュネーブ本部 対外パートナーシップ・資金調達担当官（</a:t>
            </a: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JPO</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r>
              <a:rPr kumimoji="0" lang="ja-JP" altLang="en-US"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endPar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18:05-18:25  Q&amp;A</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セッション</a:t>
            </a:r>
            <a:endPar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18:25-18:30 </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　国際機関人事センターからのご案内：</a:t>
            </a:r>
            <a:r>
              <a:rPr kumimoji="0" lang="ja-JP" altLang="en-US" sz="10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山口忠彦</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 （</a:t>
            </a:r>
            <a:r>
              <a:rPr lang="ja-JP" altLang="en-US" sz="1000">
                <a:solidFill>
                  <a:srgbClr val="230050"/>
                </a:solidFill>
                <a:latin typeface="Meiryo UI" panose="020B0604030504040204" pitchFamily="34" charset="-128"/>
                <a:ea typeface="Meiryo UI" panose="020B0604030504040204" pitchFamily="34" charset="-128"/>
                <a:cs typeface="Calibri" panose="020F0502020204030204" pitchFamily="34" charset="0"/>
              </a:rPr>
              <a:t>外務省</a:t>
            </a:r>
            <a:r>
              <a:rPr kumimoji="0" lang="ja-JP" altLang="en-GB" sz="1000" b="0" i="0" u="none" strike="noStrike" kern="1200" cap="none" spc="0" normalizeH="0" baseline="0" noProof="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国際</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機関人事センター室長）</a:t>
            </a:r>
            <a:endPar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18:30</a:t>
            </a:r>
            <a:r>
              <a:rPr kumimoji="0" lang="ja-JP" altLang="en-US"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　　　　　　 </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閉会  </a:t>
            </a: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 </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司会進行：</a:t>
            </a:r>
            <a:r>
              <a:rPr kumimoji="0" lang="ja-JP" altLang="en-GB" sz="1000" b="1"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高﨑真一 </a:t>
            </a: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(ILO</a:t>
            </a:r>
            <a:r>
              <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駐日代表</a:t>
            </a:r>
            <a:r>
              <a:rPr kumimoji="0" lang="en-GB" altLang="ja-JP"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Calibri" panose="020F0502020204030204" pitchFamily="34" charset="0"/>
              </a:rPr>
              <a:t>)</a:t>
            </a:r>
            <a:endParaRPr kumimoji="0" lang="ja-JP" altLang="en-GB" sz="1000" b="0" i="0" u="none" strike="noStrike" kern="1200" cap="none" spc="0" normalizeH="0" baseline="0" noProof="0" dirty="0">
              <a:ln>
                <a:noFill/>
              </a:ln>
              <a:solidFill>
                <a:srgbClr val="230050"/>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708490248"/>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docProps/app.xml><?xml version="1.0" encoding="utf-8"?>
<Properties xmlns="http://schemas.openxmlformats.org/officeDocument/2006/extended-properties" xmlns:vt="http://schemas.openxmlformats.org/officeDocument/2006/docPropsVTypes">
  <TotalTime>0</TotalTime>
  <Words>569</Words>
  <Application>Microsoft Office PowerPoint</Application>
  <PresentationFormat>Widescreen</PresentationFormat>
  <Paragraphs>23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Meiryo UI</vt:lpstr>
      <vt:lpstr>Arial</vt:lpstr>
      <vt:lpstr>Noto Sans</vt:lpstr>
      <vt:lpstr>Wingdings</vt:lpstr>
      <vt:lpstr>Wingdings 3</vt:lpstr>
      <vt:lpstr>ILO 2020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Shibatomi, Keiko</dc:creator>
  <cp:lastModifiedBy>Shibatomi, Keiko</cp:lastModifiedBy>
  <cp:revision>17</cp:revision>
  <cp:lastPrinted>2021-12-02T01:52:44Z</cp:lastPrinted>
  <dcterms:created xsi:type="dcterms:W3CDTF">2021-10-26T03:58:10Z</dcterms:created>
  <dcterms:modified xsi:type="dcterms:W3CDTF">2021-12-02T01:52:55Z</dcterms:modified>
</cp:coreProperties>
</file>