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74" r:id="rId3"/>
    <p:sldId id="293" r:id="rId4"/>
    <p:sldId id="331" r:id="rId5"/>
    <p:sldId id="332" r:id="rId6"/>
    <p:sldId id="323" r:id="rId7"/>
    <p:sldId id="33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80" autoAdjust="0"/>
    <p:restoredTop sz="55148" autoAdjust="0"/>
  </p:normalViewPr>
  <p:slideViewPr>
    <p:cSldViewPr snapToGrid="0">
      <p:cViewPr varScale="1">
        <p:scale>
          <a:sx n="53" d="100"/>
          <a:sy n="53" d="100"/>
        </p:scale>
        <p:origin x="936" y="176"/>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22/09/2021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a:t>
            </a:fld>
            <a:endParaRPr lang="en-GB"/>
          </a:p>
        </p:txBody>
      </p:sp>
    </p:spTree>
    <p:extLst>
      <p:ext uri="{BB962C8B-B14F-4D97-AF65-F5344CB8AC3E}">
        <p14:creationId xmlns:p14="http://schemas.microsoft.com/office/powerpoint/2010/main" val="2903941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3027305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u="none" strike="noStrike" kern="1200" baseline="0" dirty="0" err="1">
                <a:solidFill>
                  <a:schemeClr val="tx1"/>
                </a:solidFill>
                <a:latin typeface="+mn-lt"/>
                <a:ea typeface="+mn-ea"/>
                <a:cs typeface="+mn-cs"/>
              </a:rPr>
              <a:t>Ini</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merupakan</a:t>
            </a:r>
            <a:r>
              <a:rPr lang="en-US" sz="1100" b="1" i="0" u="none" strike="noStrike" kern="1200" baseline="0" dirty="0">
                <a:solidFill>
                  <a:schemeClr val="tx1"/>
                </a:solidFill>
                <a:latin typeface="+mn-lt"/>
                <a:ea typeface="+mn-ea"/>
                <a:cs typeface="+mn-cs"/>
              </a:rPr>
              <a:t> review </a:t>
            </a:r>
            <a:r>
              <a:rPr lang="en-US" sz="1100" b="1" i="0" u="none" strike="noStrike" kern="1200" baseline="0" dirty="0" err="1">
                <a:solidFill>
                  <a:schemeClr val="tx1"/>
                </a:solidFill>
                <a:latin typeface="+mn-lt"/>
                <a:ea typeface="+mn-ea"/>
                <a:cs typeface="+mn-cs"/>
              </a:rPr>
              <a:t>dari</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konvensi</a:t>
            </a:r>
            <a:r>
              <a:rPr lang="en-US" sz="1100" b="1" i="0" u="none" strike="noStrike" kern="1200" baseline="0" dirty="0">
                <a:solidFill>
                  <a:schemeClr val="tx1"/>
                </a:solidFill>
                <a:latin typeface="+mn-lt"/>
                <a:ea typeface="+mn-ea"/>
                <a:cs typeface="+mn-cs"/>
              </a:rPr>
              <a:t> ILO no 88 </a:t>
            </a:r>
            <a:r>
              <a:rPr lang="en-US" sz="1100" b="1" i="0" u="none" strike="noStrike" kern="1200" baseline="0" dirty="0" err="1">
                <a:solidFill>
                  <a:schemeClr val="tx1"/>
                </a:solidFill>
                <a:latin typeface="+mn-lt"/>
                <a:ea typeface="+mn-ea"/>
                <a:cs typeface="+mn-cs"/>
              </a:rPr>
              <a:t>mengingat</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hukum</a:t>
            </a:r>
            <a:r>
              <a:rPr lang="en-US" sz="1100" b="1" i="0" u="none" strike="noStrike" kern="1200" baseline="0" dirty="0">
                <a:solidFill>
                  <a:schemeClr val="tx1"/>
                </a:solidFill>
                <a:latin typeface="+mn-lt"/>
                <a:ea typeface="+mn-ea"/>
                <a:cs typeface="+mn-cs"/>
              </a:rPr>
              <a:t> dan </a:t>
            </a:r>
            <a:r>
              <a:rPr lang="en-US" sz="1100" b="1" i="0" u="none" strike="noStrike" kern="1200" baseline="0" dirty="0" err="1">
                <a:solidFill>
                  <a:schemeClr val="tx1"/>
                </a:solidFill>
                <a:latin typeface="+mn-lt"/>
                <a:ea typeface="+mn-ea"/>
                <a:cs typeface="+mn-cs"/>
              </a:rPr>
              <a:t>kebijakan</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terkait</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layanan</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ketenagakerjaan</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dapat</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dikembangkan</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sesuai</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dengan</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ketentuan</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dalam</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konvensi</a:t>
            </a:r>
            <a:r>
              <a:rPr lang="en-US" sz="1100" b="1" i="0" u="none" strike="noStrike" kern="1200" baseline="0" dirty="0">
                <a:solidFill>
                  <a:schemeClr val="tx1"/>
                </a:solidFill>
                <a:latin typeface="+mn-lt"/>
                <a:ea typeface="+mn-ea"/>
                <a:cs typeface="+mn-cs"/>
              </a:rPr>
              <a:t>. </a:t>
            </a:r>
          </a:p>
          <a:p>
            <a:endParaRPr lang="en-US" sz="1100" b="1" i="0" u="none" strike="noStrike" kern="1200" baseline="0" dirty="0">
              <a:solidFill>
                <a:schemeClr val="tx1"/>
              </a:solidFill>
              <a:latin typeface="+mn-lt"/>
              <a:ea typeface="+mn-ea"/>
              <a:cs typeface="+mn-cs"/>
            </a:endParaRPr>
          </a:p>
          <a:p>
            <a:r>
              <a:rPr lang="id-ID" sz="1100" b="1" kern="1200" dirty="0">
                <a:solidFill>
                  <a:schemeClr val="tx1"/>
                </a:solidFill>
                <a:effectLst/>
                <a:latin typeface="+mn-lt"/>
                <a:ea typeface="+mn-ea"/>
                <a:cs typeface="+mn-cs"/>
              </a:rPr>
              <a:t>CATATAN: Penting untuk menyajikan Konvensi ILO No. 88 secara rinci karena konvensi ini memberikan dasar yang sangat konkret untuk memberlakukan undang-undang nasional dan mengembangkan kebijakan daerah tentang layanan ketenagakerjaan</a:t>
            </a:r>
            <a:endParaRPr lang="en-US" sz="1100" b="1" i="0" u="none" strike="noStrike" kern="1200" baseline="0" dirty="0">
              <a:solidFill>
                <a:schemeClr val="tx1"/>
              </a:solidFill>
              <a:latin typeface="+mn-lt"/>
              <a:ea typeface="+mn-ea"/>
              <a:cs typeface="+mn-cs"/>
            </a:endParaRPr>
          </a:p>
          <a:p>
            <a:endParaRPr lang="en-US" sz="1100" b="0" i="0" u="none" strike="noStrike" kern="1200" baseline="0" dirty="0">
              <a:solidFill>
                <a:schemeClr val="tx1"/>
              </a:solidFill>
              <a:latin typeface="+mn-lt"/>
              <a:ea typeface="+mn-ea"/>
              <a:cs typeface="+mn-cs"/>
            </a:endParaRPr>
          </a:p>
          <a:p>
            <a:r>
              <a:rPr lang="id-ID" sz="1100" kern="1200" dirty="0">
                <a:solidFill>
                  <a:schemeClr val="tx1"/>
                </a:solidFill>
                <a:effectLst/>
                <a:latin typeface="+mn-lt"/>
                <a:ea typeface="+mn-ea"/>
                <a:cs typeface="+mn-cs"/>
              </a:rPr>
              <a:t>Definisi yang sesuai dengan Konvensi No. 88 adalah bahwa LKP merupakan badan khusus pemerintah dengan berbagai fungsi yang mendukung promosi pekerjaan, tergantung pada kebijakan ketenagakerjaan nasional dan kewenangannya yang diatur oleh undang-undang</a:t>
            </a:r>
            <a:r>
              <a:rPr lang="en-US" sz="1100" b="0" i="0" u="none" strike="noStrike" kern="1200" baseline="0" dirty="0">
                <a:solidFill>
                  <a:schemeClr val="tx1"/>
                </a:solidFill>
                <a:latin typeface="+mn-lt"/>
                <a:ea typeface="+mn-ea"/>
                <a:cs typeface="+mn-cs"/>
              </a:rPr>
              <a:t>.</a:t>
            </a:r>
          </a:p>
          <a:p>
            <a:endParaRPr lang="en-US" sz="1100" b="0" i="0" u="none" strike="noStrike" kern="1200" baseline="0" dirty="0">
              <a:solidFill>
                <a:schemeClr val="tx1"/>
              </a:solidFill>
              <a:latin typeface="+mn-lt"/>
              <a:ea typeface="+mn-ea"/>
              <a:cs typeface="+mn-cs"/>
            </a:endParaRPr>
          </a:p>
          <a:p>
            <a:pPr marL="171450" indent="-171450">
              <a:buFont typeface="Wingdings" panose="05000000000000000000" pitchFamily="2" charset="2"/>
              <a:buChar char="Ø"/>
            </a:pPr>
            <a:r>
              <a:rPr lang="id-ID" sz="1100" kern="1200" dirty="0">
                <a:solidFill>
                  <a:schemeClr val="tx1"/>
                </a:solidFill>
                <a:effectLst/>
                <a:latin typeface="+mn-lt"/>
                <a:ea typeface="+mn-ea"/>
                <a:cs typeface="+mn-cs"/>
              </a:rPr>
              <a:t>Penting untuk ditekankan bahwa, </a:t>
            </a:r>
            <a:r>
              <a:rPr lang="id-ID" sz="1100" kern="1200" dirty="0" err="1">
                <a:solidFill>
                  <a:schemeClr val="tx1"/>
                </a:solidFill>
                <a:effectLst/>
                <a:latin typeface="+mn-lt"/>
                <a:ea typeface="+mn-ea"/>
                <a:cs typeface="+mn-cs"/>
              </a:rPr>
              <a:t>keskipun</a:t>
            </a:r>
            <a:r>
              <a:rPr lang="id-ID" sz="1100" kern="1200" dirty="0">
                <a:solidFill>
                  <a:schemeClr val="tx1"/>
                </a:solidFill>
                <a:effectLst/>
                <a:latin typeface="+mn-lt"/>
                <a:ea typeface="+mn-ea"/>
                <a:cs typeface="+mn-cs"/>
              </a:rPr>
              <a:t> mungkin </a:t>
            </a:r>
            <a:r>
              <a:rPr lang="id-ID" sz="1100" kern="1200" dirty="0" err="1">
                <a:solidFill>
                  <a:schemeClr val="tx1"/>
                </a:solidFill>
                <a:effectLst/>
                <a:latin typeface="+mn-lt"/>
                <a:ea typeface="+mn-ea"/>
                <a:cs typeface="+mn-cs"/>
              </a:rPr>
              <a:t>seringkali</a:t>
            </a:r>
            <a:r>
              <a:rPr lang="id-ID" sz="1100" kern="1200" dirty="0">
                <a:solidFill>
                  <a:schemeClr val="tx1"/>
                </a:solidFill>
                <a:effectLst/>
                <a:latin typeface="+mn-lt"/>
                <a:ea typeface="+mn-ea"/>
                <a:cs typeface="+mn-cs"/>
              </a:rPr>
              <a:t> terdapat organisasi lain, baik publik maupun swasta, yang terlibat dalam beberapa bentuk layanan yang bertujuan membantu orang untuk mendapatkan dan mempertahankan pekerjaan, LKP merupakan lembaga kunci semacam itu</a:t>
            </a:r>
            <a:r>
              <a:rPr lang="en-US" sz="1100" b="0" i="0" u="none" strike="noStrike" kern="1200" baseline="0" dirty="0">
                <a:solidFill>
                  <a:schemeClr val="tx1"/>
                </a:solidFill>
                <a:latin typeface="+mn-lt"/>
                <a:ea typeface="+mn-ea"/>
                <a:cs typeface="+mn-cs"/>
              </a:rPr>
              <a:t>.</a:t>
            </a:r>
          </a:p>
          <a:p>
            <a:pPr marL="171450" indent="-171450">
              <a:buFont typeface="Wingdings" panose="05000000000000000000" pitchFamily="2" charset="2"/>
              <a:buChar char="Ø"/>
            </a:pPr>
            <a:endParaRPr lang="en-US" sz="1100" b="0" i="0" u="none" strike="noStrike" kern="1200" baseline="0" dirty="0">
              <a:solidFill>
                <a:schemeClr val="tx1"/>
              </a:solidFill>
              <a:latin typeface="+mn-lt"/>
              <a:ea typeface="+mn-ea"/>
              <a:cs typeface="+mn-cs"/>
            </a:endParaRPr>
          </a:p>
          <a:p>
            <a:r>
              <a:rPr lang="id-ID" sz="1100" kern="1200" dirty="0">
                <a:solidFill>
                  <a:schemeClr val="tx1"/>
                </a:solidFill>
                <a:effectLst/>
                <a:latin typeface="+mn-lt"/>
                <a:ea typeface="+mn-ea"/>
                <a:cs typeface="+mn-cs"/>
              </a:rPr>
              <a:t>ILO selalu mengakui pentingnya LKP dan menawarkan Konvensi No. 88 sebagai pedoman kelembagaan utamanya</a:t>
            </a:r>
            <a:r>
              <a:rPr lang="en-GB" sz="1100" b="0" i="0" u="none" strike="noStrike" kern="1200" baseline="0" dirty="0">
                <a:solidFill>
                  <a:schemeClr val="tx1"/>
                </a:solidFill>
                <a:latin typeface="+mn-lt"/>
                <a:ea typeface="+mn-ea"/>
                <a:cs typeface="+mn-cs"/>
              </a:rPr>
              <a:t>.</a:t>
            </a:r>
          </a:p>
          <a:p>
            <a:endParaRPr lang="en-US" sz="1100" b="0" i="0" u="none" strike="noStrike" kern="1200" baseline="0" dirty="0">
              <a:solidFill>
                <a:schemeClr val="tx1"/>
              </a:solidFill>
              <a:latin typeface="+mn-lt"/>
              <a:ea typeface="+mn-ea"/>
              <a:cs typeface="+mn-cs"/>
            </a:endParaRPr>
          </a:p>
          <a:p>
            <a:pPr marL="171450" indent="-171450">
              <a:buFont typeface="Wingdings" panose="05000000000000000000" pitchFamily="2" charset="2"/>
              <a:buChar char="Ø"/>
            </a:pPr>
            <a:r>
              <a:rPr lang="id-ID" sz="1100" kern="1200" dirty="0">
                <a:solidFill>
                  <a:schemeClr val="tx1"/>
                </a:solidFill>
                <a:effectLst/>
                <a:latin typeface="+mn-lt"/>
                <a:ea typeface="+mn-ea"/>
                <a:cs typeface="+mn-cs"/>
              </a:rPr>
              <a:t>Sebutkan tujuan Konvensi dalam memberikan panduan khusus kepada Negara-negara anggota tentang persyaratan dasar untuk sebuah LKP, dan Rekomendasi Layanan Ketenagakerjaan No. 83 sebagai pendukung</a:t>
            </a:r>
            <a:r>
              <a:rPr lang="en-GB" sz="1100" b="0" i="0" u="none" strike="noStrike" kern="1200" baseline="0" dirty="0">
                <a:solidFill>
                  <a:schemeClr val="tx1"/>
                </a:solidFill>
                <a:latin typeface="+mn-lt"/>
                <a:ea typeface="+mn-ea"/>
                <a:cs typeface="+mn-cs"/>
              </a:rPr>
              <a:t>.</a:t>
            </a:r>
          </a:p>
          <a:p>
            <a:pPr marL="0" indent="0">
              <a:buFont typeface="Wingdings" panose="05000000000000000000" pitchFamily="2" charset="2"/>
              <a:buNone/>
            </a:pPr>
            <a:endParaRPr lang="en-US" sz="1100" b="0" i="0" u="none" strike="noStrike" kern="1200" baseline="0" dirty="0">
              <a:solidFill>
                <a:schemeClr val="tx1"/>
              </a:solidFill>
              <a:latin typeface="+mn-lt"/>
              <a:ea typeface="+mn-ea"/>
              <a:cs typeface="+mn-cs"/>
            </a:endParaRPr>
          </a:p>
          <a:p>
            <a:r>
              <a:rPr lang="id-ID" sz="1100" kern="1200" dirty="0">
                <a:solidFill>
                  <a:schemeClr val="tx1"/>
                </a:solidFill>
                <a:effectLst/>
                <a:latin typeface="+mn-lt"/>
                <a:ea typeface="+mn-ea"/>
                <a:cs typeface="+mn-cs"/>
              </a:rPr>
              <a:t>Per 27 Februari 2014, 89 negara anggota ILO telah meratifikasi Konvensi ini; Selain itu, banyak yang belum secara formal meratifikasi Konvensi ini dipandu oleh prinsip-prinsip umumnya</a:t>
            </a:r>
            <a:r>
              <a:rPr lang="en-US" sz="1100" b="0" i="0" u="none" strike="noStrike" kern="1200" baseline="0" dirty="0">
                <a:solidFill>
                  <a:schemeClr val="tx1"/>
                </a:solidFill>
                <a:latin typeface="+mn-lt"/>
                <a:ea typeface="+mn-ea"/>
                <a:cs typeface="+mn-cs"/>
              </a:rPr>
              <a:t>.</a:t>
            </a:r>
          </a:p>
          <a:p>
            <a:endParaRPr lang="en-US" sz="1100" b="0" i="0" u="none" strike="noStrike" kern="1200" baseline="0" dirty="0">
              <a:solidFill>
                <a:schemeClr val="tx1"/>
              </a:solidFill>
              <a:latin typeface="+mn-lt"/>
              <a:ea typeface="+mn-ea"/>
              <a:cs typeface="+mn-cs"/>
            </a:endParaRPr>
          </a:p>
          <a:p>
            <a:r>
              <a:rPr lang="id-ID" sz="1100" kern="1200" dirty="0">
                <a:solidFill>
                  <a:schemeClr val="tx1"/>
                </a:solidFill>
                <a:effectLst/>
                <a:latin typeface="+mn-lt"/>
                <a:ea typeface="+mn-ea"/>
                <a:cs typeface="+mn-cs"/>
              </a:rPr>
              <a:t>Tekankan tiga poin tersebut pada </a:t>
            </a:r>
            <a:r>
              <a:rPr lang="id-ID" sz="1100" kern="1200" dirty="0" err="1">
                <a:solidFill>
                  <a:schemeClr val="tx1"/>
                </a:solidFill>
                <a:effectLst/>
                <a:latin typeface="+mn-lt"/>
                <a:ea typeface="+mn-ea"/>
                <a:cs typeface="+mn-cs"/>
              </a:rPr>
              <a:t>slide</a:t>
            </a:r>
            <a:r>
              <a:rPr lang="en-US" sz="1100" b="0" i="0" u="none" strike="noStrike" kern="1200" baseline="0" dirty="0">
                <a:solidFill>
                  <a:schemeClr val="tx1"/>
                </a:solidFill>
                <a:latin typeface="+mn-lt"/>
                <a:ea typeface="+mn-ea"/>
                <a:cs typeface="+mn-cs"/>
              </a:rPr>
              <a:t> </a:t>
            </a:r>
          </a:p>
          <a:p>
            <a:endParaRPr lang="en-US" sz="11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1579952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1009757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658267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3862365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3797642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Modul/Unit 16</a:t>
            </a:r>
            <a:br>
              <a:rPr lang="en-GB" dirty="0"/>
            </a:br>
            <a:endParaRPr lang="en-GB" dirty="0"/>
          </a:p>
        </p:txBody>
      </p:sp>
      <p:sp>
        <p:nvSpPr>
          <p:cNvPr id="3" name="Subtitle 2"/>
          <p:cNvSpPr>
            <a:spLocks noGrp="1"/>
          </p:cNvSpPr>
          <p:nvPr>
            <p:ph type="subTitle" idx="1"/>
          </p:nvPr>
        </p:nvSpPr>
        <p:spPr>
          <a:xfrm>
            <a:off x="490537" y="3481539"/>
            <a:ext cx="8558869" cy="1655762"/>
          </a:xfrm>
        </p:spPr>
        <p:txBody>
          <a:bodyPr/>
          <a:lstStyle/>
          <a:p>
            <a:r>
              <a:rPr lang="en-GB" dirty="0" err="1"/>
              <a:t>Kebijakan</a:t>
            </a:r>
            <a:r>
              <a:rPr lang="en-GB" dirty="0"/>
              <a:t> dan </a:t>
            </a:r>
            <a:r>
              <a:rPr lang="en-GB" dirty="0" err="1"/>
              <a:t>Peraturan</a:t>
            </a:r>
            <a:endParaRPr lang="en-GB" dirty="0"/>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Tujuan</a:t>
            </a:r>
            <a:r>
              <a:rPr lang="en-GB" dirty="0"/>
              <a:t> </a:t>
            </a:r>
            <a:r>
              <a:rPr lang="en-GB" dirty="0" err="1"/>
              <a:t>pembelajaran</a:t>
            </a: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dirty="0"/>
              <a:t>Setelah </a:t>
            </a:r>
            <a:r>
              <a:rPr lang="en-GB" sz="2400" dirty="0" err="1"/>
              <a:t>menyelesaikan</a:t>
            </a:r>
            <a:r>
              <a:rPr lang="en-GB" sz="2400" dirty="0"/>
              <a:t> unit </a:t>
            </a:r>
            <a:r>
              <a:rPr lang="en-GB" sz="2400" dirty="0" err="1"/>
              <a:t>ini</a:t>
            </a:r>
            <a:r>
              <a:rPr lang="en-GB" sz="2400" dirty="0"/>
              <a:t>, </a:t>
            </a:r>
            <a:r>
              <a:rPr lang="en-GB" sz="2400" dirty="0" err="1"/>
              <a:t>peserta</a:t>
            </a:r>
            <a:r>
              <a:rPr lang="en-GB" sz="2400" dirty="0"/>
              <a:t> </a:t>
            </a:r>
            <a:r>
              <a:rPr lang="en-GB" sz="2400" dirty="0" err="1"/>
              <a:t>akan</a:t>
            </a:r>
            <a:r>
              <a:rPr lang="en-GB" sz="2400" dirty="0"/>
              <a:t> </a:t>
            </a:r>
            <a:r>
              <a:rPr lang="en-GB" sz="2400" dirty="0" err="1"/>
              <a:t>mampu</a:t>
            </a:r>
            <a:r>
              <a:rPr lang="en-GB" sz="2400" dirty="0"/>
              <a:t>:</a:t>
            </a:r>
          </a:p>
          <a:p>
            <a:pPr lvl="2"/>
            <a:r>
              <a:rPr lang="en-GB" sz="2400" dirty="0" err="1"/>
              <a:t>Mengetahui</a:t>
            </a:r>
            <a:r>
              <a:rPr lang="en-GB" sz="2400" dirty="0"/>
              <a:t> </a:t>
            </a:r>
            <a:r>
              <a:rPr lang="en-GB" sz="2400" dirty="0" err="1"/>
              <a:t>kebijakan</a:t>
            </a:r>
            <a:r>
              <a:rPr lang="en-GB" sz="2400" dirty="0"/>
              <a:t> dan </a:t>
            </a:r>
            <a:r>
              <a:rPr lang="en-GB" sz="2400" dirty="0" err="1"/>
              <a:t>peraturan</a:t>
            </a:r>
            <a:r>
              <a:rPr lang="en-GB" sz="2400" dirty="0"/>
              <a:t> </a:t>
            </a:r>
            <a:r>
              <a:rPr lang="en-GB" sz="2400" dirty="0" err="1"/>
              <a:t>tentang</a:t>
            </a:r>
            <a:r>
              <a:rPr lang="en-GB" sz="2400" dirty="0"/>
              <a:t> </a:t>
            </a:r>
            <a:r>
              <a:rPr lang="en-GB" sz="2400" dirty="0" err="1"/>
              <a:t>layanan</a:t>
            </a:r>
            <a:r>
              <a:rPr lang="en-GB" sz="2400" dirty="0"/>
              <a:t> </a:t>
            </a:r>
            <a:r>
              <a:rPr lang="en-GB" sz="2400" dirty="0" err="1"/>
              <a:t>ketenagakerjaan</a:t>
            </a:r>
            <a:r>
              <a:rPr lang="en-GB" sz="2400" dirty="0"/>
              <a:t> di Indonesia yang </a:t>
            </a:r>
            <a:r>
              <a:rPr lang="en-GB" sz="2400" dirty="0" err="1"/>
              <a:t>telah</a:t>
            </a:r>
            <a:r>
              <a:rPr lang="en-GB" sz="2400" dirty="0"/>
              <a:t> </a:t>
            </a:r>
            <a:r>
              <a:rPr lang="en-GB" sz="2400" dirty="0" err="1"/>
              <a:t>ada</a:t>
            </a:r>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3526921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Konvensi</a:t>
            </a:r>
            <a:r>
              <a:rPr lang="en-GB" dirty="0"/>
              <a:t> </a:t>
            </a:r>
            <a:r>
              <a:rPr lang="en-GB" dirty="0" err="1"/>
              <a:t>layanan</a:t>
            </a:r>
            <a:r>
              <a:rPr lang="en-GB" dirty="0"/>
              <a:t> </a:t>
            </a:r>
            <a:r>
              <a:rPr lang="en-GB" dirty="0" err="1"/>
              <a:t>ketenagakerjaan</a:t>
            </a:r>
            <a:r>
              <a:rPr lang="en-GB" dirty="0"/>
              <a:t> 1948 (No 88)</a:t>
            </a:r>
          </a:p>
        </p:txBody>
      </p:sp>
      <p:sp>
        <p:nvSpPr>
          <p:cNvPr id="5" name="Content Placeholder 4"/>
          <p:cNvSpPr>
            <a:spLocks noGrp="1"/>
          </p:cNvSpPr>
          <p:nvPr>
            <p:ph idx="1"/>
          </p:nvPr>
        </p:nvSpPr>
        <p:spPr/>
        <p:txBody>
          <a:bodyPr/>
          <a:lstStyle/>
          <a:p>
            <a:pPr lvl="2"/>
            <a:r>
              <a:rPr lang="en-GB" sz="2400" dirty="0" err="1"/>
              <a:t>Memastikan</a:t>
            </a:r>
            <a:r>
              <a:rPr lang="en-GB" sz="2400" dirty="0"/>
              <a:t> </a:t>
            </a:r>
            <a:r>
              <a:rPr lang="en-GB" sz="2400" dirty="0" err="1"/>
              <a:t>tetap</a:t>
            </a:r>
            <a:r>
              <a:rPr lang="en-GB" sz="2400" dirty="0"/>
              <a:t> </a:t>
            </a:r>
            <a:r>
              <a:rPr lang="en-GB" sz="2400" dirty="0" err="1"/>
              <a:t>berjalannya</a:t>
            </a:r>
            <a:r>
              <a:rPr lang="en-GB" sz="2400" dirty="0"/>
              <a:t> </a:t>
            </a:r>
            <a:r>
              <a:rPr lang="en-GB" sz="2400" dirty="0" err="1"/>
              <a:t>layanan</a:t>
            </a:r>
            <a:r>
              <a:rPr lang="en-GB" sz="2400" dirty="0"/>
              <a:t> </a:t>
            </a:r>
            <a:r>
              <a:rPr lang="en-GB" sz="2400" dirty="0" err="1"/>
              <a:t>ketenagakerjaan</a:t>
            </a:r>
            <a:r>
              <a:rPr lang="en-GB" sz="2400" dirty="0"/>
              <a:t> </a:t>
            </a:r>
            <a:r>
              <a:rPr lang="en-GB" sz="2400" dirty="0" err="1"/>
              <a:t>publik</a:t>
            </a:r>
            <a:r>
              <a:rPr lang="en-GB" sz="2400" dirty="0"/>
              <a:t> gratis</a:t>
            </a:r>
          </a:p>
          <a:p>
            <a:pPr lvl="2"/>
            <a:r>
              <a:rPr lang="en-GB" sz="2400" dirty="0" err="1"/>
              <a:t>Memastikan</a:t>
            </a:r>
            <a:r>
              <a:rPr lang="en-GB" sz="2400" dirty="0"/>
              <a:t>, </a:t>
            </a:r>
            <a:r>
              <a:rPr lang="en-GB" sz="2400" dirty="0" err="1"/>
              <a:t>bekerjasama</a:t>
            </a:r>
            <a:r>
              <a:rPr lang="en-GB" sz="2400" dirty="0"/>
              <a:t> </a:t>
            </a:r>
            <a:r>
              <a:rPr lang="en-GB" sz="2400" dirty="0" err="1"/>
              <a:t>dengan</a:t>
            </a:r>
            <a:r>
              <a:rPr lang="en-GB" sz="2400" dirty="0"/>
              <a:t> badan </a:t>
            </a:r>
            <a:r>
              <a:rPr lang="en-GB" sz="2400" dirty="0" err="1"/>
              <a:t>publik</a:t>
            </a:r>
            <a:r>
              <a:rPr lang="en-GB" sz="2400" dirty="0"/>
              <a:t> dan </a:t>
            </a:r>
            <a:r>
              <a:rPr lang="en-GB" sz="2400" dirty="0" err="1"/>
              <a:t>swasta</a:t>
            </a:r>
            <a:r>
              <a:rPr lang="en-GB" sz="2400" dirty="0"/>
              <a:t> </a:t>
            </a:r>
            <a:r>
              <a:rPr lang="en-GB" sz="2400" dirty="0" err="1"/>
              <a:t>lainnya</a:t>
            </a:r>
            <a:r>
              <a:rPr lang="en-GB" sz="2400" dirty="0"/>
              <a:t>, </a:t>
            </a:r>
            <a:r>
              <a:rPr lang="en-GB" sz="2400" dirty="0" err="1"/>
              <a:t>kemungkinan</a:t>
            </a:r>
            <a:r>
              <a:rPr lang="en-GB" sz="2400" dirty="0"/>
              <a:t> </a:t>
            </a:r>
            <a:r>
              <a:rPr lang="en-GB" sz="2400" dirty="0" err="1"/>
              <a:t>terbaik</a:t>
            </a:r>
            <a:r>
              <a:rPr lang="en-GB" sz="2400" dirty="0"/>
              <a:t> </a:t>
            </a:r>
            <a:r>
              <a:rPr lang="en-GB" sz="2400" dirty="0" err="1"/>
              <a:t>penyelenggaraan</a:t>
            </a:r>
            <a:r>
              <a:rPr lang="en-GB" sz="2400" dirty="0"/>
              <a:t> pasar </a:t>
            </a:r>
            <a:r>
              <a:rPr lang="en-GB" sz="2400" dirty="0" err="1"/>
              <a:t>tenaga</a:t>
            </a:r>
            <a:r>
              <a:rPr lang="en-GB" sz="2400" dirty="0"/>
              <a:t> </a:t>
            </a:r>
            <a:r>
              <a:rPr lang="en-GB" sz="2400" dirty="0" err="1"/>
              <a:t>kerja</a:t>
            </a:r>
            <a:r>
              <a:rPr lang="en-GB" sz="2400" dirty="0"/>
              <a:t> </a:t>
            </a:r>
            <a:r>
              <a:rPr lang="en-GB" sz="2400" dirty="0" err="1"/>
              <a:t>sebagai</a:t>
            </a:r>
            <a:r>
              <a:rPr lang="en-GB" sz="2400" dirty="0"/>
              <a:t> </a:t>
            </a:r>
            <a:r>
              <a:rPr lang="en-GB" sz="2400" dirty="0" err="1"/>
              <a:t>bagian</a:t>
            </a:r>
            <a:r>
              <a:rPr lang="en-GB" sz="2400" dirty="0"/>
              <a:t> integral </a:t>
            </a:r>
            <a:r>
              <a:rPr lang="en-GB" sz="2400" dirty="0" err="1"/>
              <a:t>dari</a:t>
            </a:r>
            <a:r>
              <a:rPr lang="en-GB" sz="2400" dirty="0"/>
              <a:t> program </a:t>
            </a:r>
            <a:r>
              <a:rPr lang="en-GB" sz="2400" dirty="0" err="1"/>
              <a:t>nasional</a:t>
            </a:r>
            <a:r>
              <a:rPr lang="en-GB" sz="2400" dirty="0"/>
              <a:t> </a:t>
            </a:r>
            <a:r>
              <a:rPr lang="en-GB" sz="2400" dirty="0" err="1"/>
              <a:t>untuk</a:t>
            </a:r>
            <a:r>
              <a:rPr lang="en-GB" sz="2400" dirty="0"/>
              <a:t> </a:t>
            </a:r>
            <a:r>
              <a:rPr lang="en-GB" sz="2400" dirty="0" err="1"/>
              <a:t>pencapaian</a:t>
            </a:r>
            <a:r>
              <a:rPr lang="en-GB" sz="2400" dirty="0"/>
              <a:t> dan </a:t>
            </a:r>
            <a:r>
              <a:rPr lang="en-GB" sz="2400" dirty="0" err="1"/>
              <a:t>pemeliharaan</a:t>
            </a:r>
            <a:r>
              <a:rPr lang="en-GB" sz="2400" dirty="0"/>
              <a:t> </a:t>
            </a:r>
            <a:r>
              <a:rPr lang="en-GB" sz="2400" dirty="0" err="1"/>
              <a:t>ketenagakerjaan</a:t>
            </a:r>
            <a:r>
              <a:rPr lang="en-GB" sz="2400" dirty="0"/>
              <a:t> </a:t>
            </a:r>
            <a:r>
              <a:rPr lang="en-GB" sz="2400" dirty="0" err="1"/>
              <a:t>penuh</a:t>
            </a:r>
            <a:r>
              <a:rPr lang="en-GB" sz="2400" dirty="0"/>
              <a:t> dan </a:t>
            </a:r>
            <a:r>
              <a:rPr lang="en-GB" sz="2400" dirty="0" err="1"/>
              <a:t>pengembangan</a:t>
            </a:r>
            <a:r>
              <a:rPr lang="en-GB" sz="2400" dirty="0"/>
              <a:t> dan </a:t>
            </a:r>
            <a:r>
              <a:rPr lang="en-GB" sz="2400" dirty="0" err="1"/>
              <a:t>penggunaan</a:t>
            </a:r>
            <a:r>
              <a:rPr lang="en-GB" sz="2400" dirty="0"/>
              <a:t> </a:t>
            </a:r>
            <a:r>
              <a:rPr lang="en-GB" sz="2400" dirty="0" err="1"/>
              <a:t>sumberdaya</a:t>
            </a:r>
            <a:r>
              <a:rPr lang="en-GB" sz="2400" dirty="0"/>
              <a:t> yang </a:t>
            </a:r>
            <a:r>
              <a:rPr lang="en-GB" sz="2400" dirty="0" err="1"/>
              <a:t>produktif</a:t>
            </a:r>
            <a:endParaRPr lang="en-GB" sz="2400" dirty="0"/>
          </a:p>
          <a:p>
            <a:pPr lvl="2"/>
            <a:r>
              <a:rPr lang="en-GB" sz="2400" dirty="0" err="1"/>
              <a:t>Komite</a:t>
            </a:r>
            <a:r>
              <a:rPr lang="en-GB" sz="2400" dirty="0"/>
              <a:t> </a:t>
            </a:r>
            <a:r>
              <a:rPr lang="en-GB" sz="2400" dirty="0" err="1"/>
              <a:t>penasihat</a:t>
            </a:r>
            <a:r>
              <a:rPr lang="en-GB" sz="2400" dirty="0"/>
              <a:t> </a:t>
            </a:r>
            <a:r>
              <a:rPr lang="en-GB" sz="2400" dirty="0" err="1"/>
              <a:t>beranggotakan</a:t>
            </a:r>
            <a:r>
              <a:rPr lang="en-GB" sz="2400" dirty="0"/>
              <a:t> </a:t>
            </a:r>
            <a:r>
              <a:rPr lang="en-GB" sz="2400" dirty="0" err="1"/>
              <a:t>perwakilan</a:t>
            </a:r>
            <a:r>
              <a:rPr lang="en-GB" sz="2400" dirty="0"/>
              <a:t> </a:t>
            </a:r>
            <a:r>
              <a:rPr lang="en-GB" sz="2400" dirty="0" err="1"/>
              <a:t>pemberi</a:t>
            </a:r>
            <a:r>
              <a:rPr lang="en-GB" sz="2400" dirty="0"/>
              <a:t> </a:t>
            </a:r>
            <a:r>
              <a:rPr lang="en-GB" sz="2400" dirty="0" err="1"/>
              <a:t>kerja</a:t>
            </a:r>
            <a:r>
              <a:rPr lang="en-GB" sz="2400" dirty="0"/>
              <a:t> dan </a:t>
            </a:r>
            <a:r>
              <a:rPr lang="en-GB" sz="2400" dirty="0" err="1"/>
              <a:t>pekerja</a:t>
            </a:r>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3462104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Konvensi</a:t>
            </a:r>
            <a:r>
              <a:rPr lang="en-GB" dirty="0"/>
              <a:t> </a:t>
            </a:r>
            <a:r>
              <a:rPr lang="en-GB" dirty="0" err="1"/>
              <a:t>layanan</a:t>
            </a:r>
            <a:r>
              <a:rPr lang="en-GB" dirty="0"/>
              <a:t> </a:t>
            </a:r>
            <a:r>
              <a:rPr lang="en-GB" dirty="0" err="1"/>
              <a:t>ketenagakerjaan</a:t>
            </a:r>
            <a:r>
              <a:rPr lang="en-GB" dirty="0"/>
              <a:t> 1948 (No 88) (</a:t>
            </a:r>
            <a:r>
              <a:rPr lang="en-GB" dirty="0" err="1"/>
              <a:t>lanjutan</a:t>
            </a:r>
            <a:r>
              <a:rPr lang="en-GB" dirty="0"/>
              <a:t>)</a:t>
            </a:r>
          </a:p>
        </p:txBody>
      </p:sp>
      <p:sp>
        <p:nvSpPr>
          <p:cNvPr id="5" name="Content Placeholder 4"/>
          <p:cNvSpPr>
            <a:spLocks noGrp="1"/>
          </p:cNvSpPr>
          <p:nvPr>
            <p:ph idx="1"/>
          </p:nvPr>
        </p:nvSpPr>
        <p:spPr/>
        <p:txBody>
          <a:bodyPr/>
          <a:lstStyle/>
          <a:p>
            <a:pPr lvl="2"/>
            <a:r>
              <a:rPr lang="en-GB" sz="2400" dirty="0" err="1"/>
              <a:t>Pendaftar</a:t>
            </a:r>
            <a:r>
              <a:rPr lang="en-GB" sz="2400" dirty="0"/>
              <a:t> </a:t>
            </a:r>
            <a:r>
              <a:rPr lang="en-GB" sz="2400" dirty="0" err="1"/>
              <a:t>ketenagakerjaan</a:t>
            </a:r>
            <a:r>
              <a:rPr lang="en-GB" sz="2400" dirty="0"/>
              <a:t> </a:t>
            </a:r>
            <a:r>
              <a:rPr lang="en-GB" sz="2400" dirty="0" err="1"/>
              <a:t>reguler</a:t>
            </a:r>
            <a:endParaRPr lang="en-GB" sz="2400" dirty="0"/>
          </a:p>
          <a:p>
            <a:pPr lvl="2"/>
            <a:r>
              <a:rPr lang="en-GB" sz="2400" dirty="0" err="1"/>
              <a:t>Mendapatkan</a:t>
            </a:r>
            <a:r>
              <a:rPr lang="en-GB" sz="2400" dirty="0"/>
              <a:t> </a:t>
            </a:r>
            <a:r>
              <a:rPr lang="en-GB" sz="2400" dirty="0" err="1"/>
              <a:t>informasi</a:t>
            </a:r>
            <a:r>
              <a:rPr lang="en-GB" sz="2400" dirty="0"/>
              <a:t> yang </a:t>
            </a:r>
            <a:r>
              <a:rPr lang="en-GB" sz="2400" dirty="0" err="1"/>
              <a:t>tepat</a:t>
            </a:r>
            <a:r>
              <a:rPr lang="en-GB" sz="2400" dirty="0"/>
              <a:t> </a:t>
            </a:r>
            <a:r>
              <a:rPr lang="en-GB" sz="2400" dirty="0" err="1"/>
              <a:t>tentang</a:t>
            </a:r>
            <a:r>
              <a:rPr lang="en-GB" sz="2400" dirty="0"/>
              <a:t> </a:t>
            </a:r>
            <a:r>
              <a:rPr lang="en-GB" sz="2400" dirty="0" err="1"/>
              <a:t>lowongan</a:t>
            </a:r>
            <a:r>
              <a:rPr lang="en-GB" sz="2400" dirty="0"/>
              <a:t> </a:t>
            </a:r>
            <a:r>
              <a:rPr lang="en-GB" sz="2400" dirty="0" err="1"/>
              <a:t>dari</a:t>
            </a:r>
            <a:r>
              <a:rPr lang="en-GB" sz="2400" dirty="0"/>
              <a:t> </a:t>
            </a:r>
            <a:r>
              <a:rPr lang="en-GB" sz="2400" dirty="0" err="1"/>
              <a:t>pemberi</a:t>
            </a:r>
            <a:r>
              <a:rPr lang="en-GB" sz="2400" dirty="0"/>
              <a:t> </a:t>
            </a:r>
            <a:r>
              <a:rPr lang="en-GB" sz="2400" dirty="0" err="1"/>
              <a:t>kerja</a:t>
            </a:r>
            <a:endParaRPr lang="en-GB" sz="2400" dirty="0"/>
          </a:p>
          <a:p>
            <a:pPr lvl="2"/>
            <a:r>
              <a:rPr lang="en-GB" sz="2400" dirty="0" err="1"/>
              <a:t>Memfasilitasi</a:t>
            </a:r>
            <a:r>
              <a:rPr lang="en-GB" sz="2400" dirty="0"/>
              <a:t> </a:t>
            </a:r>
            <a:r>
              <a:rPr lang="en-GB" sz="2400" dirty="0" err="1"/>
              <a:t>mobilitas</a:t>
            </a:r>
            <a:r>
              <a:rPr lang="en-GB" sz="2400" dirty="0"/>
              <a:t> </a:t>
            </a:r>
            <a:r>
              <a:rPr lang="en-GB" sz="2400" dirty="0" err="1"/>
              <a:t>kerja</a:t>
            </a:r>
            <a:r>
              <a:rPr lang="en-GB" sz="2400" dirty="0"/>
              <a:t> dan </a:t>
            </a:r>
            <a:r>
              <a:rPr lang="en-GB" sz="2400" dirty="0" err="1"/>
              <a:t>geografis</a:t>
            </a:r>
            <a:endParaRPr lang="en-GB" sz="2400" dirty="0"/>
          </a:p>
          <a:p>
            <a:pPr lvl="2"/>
            <a:r>
              <a:rPr lang="en-GB" sz="2400" dirty="0" err="1"/>
              <a:t>Memfasilitasi</a:t>
            </a:r>
            <a:r>
              <a:rPr lang="en-GB" sz="2400" dirty="0"/>
              <a:t> </a:t>
            </a:r>
            <a:r>
              <a:rPr lang="en-GB" sz="2400" dirty="0" err="1"/>
              <a:t>pemindahan</a:t>
            </a:r>
            <a:r>
              <a:rPr lang="en-GB" sz="2400" dirty="0"/>
              <a:t> </a:t>
            </a:r>
            <a:r>
              <a:rPr lang="en-GB" sz="2400" dirty="0" err="1"/>
              <a:t>sementara</a:t>
            </a:r>
            <a:r>
              <a:rPr lang="en-GB" sz="2400" dirty="0"/>
              <a:t> </a:t>
            </a:r>
            <a:r>
              <a:rPr lang="en-GB" sz="2400" dirty="0" err="1"/>
              <a:t>pekerja</a:t>
            </a:r>
            <a:r>
              <a:rPr lang="en-GB" sz="2400" dirty="0"/>
              <a:t> </a:t>
            </a:r>
            <a:r>
              <a:rPr lang="en-GB" sz="2400" dirty="0" err="1"/>
              <a:t>dari</a:t>
            </a:r>
            <a:r>
              <a:rPr lang="en-GB" sz="2400" dirty="0"/>
              <a:t> </a:t>
            </a:r>
            <a:r>
              <a:rPr lang="en-GB" sz="2400" dirty="0" err="1"/>
              <a:t>satu</a:t>
            </a:r>
            <a:r>
              <a:rPr lang="en-GB" sz="2400" dirty="0"/>
              <a:t> </a:t>
            </a:r>
            <a:r>
              <a:rPr lang="en-GB" sz="2400" dirty="0" err="1"/>
              <a:t>daerah</a:t>
            </a:r>
            <a:r>
              <a:rPr lang="en-GB" sz="2400" dirty="0"/>
              <a:t> </a:t>
            </a:r>
            <a:r>
              <a:rPr lang="en-GB" sz="2400" dirty="0" err="1"/>
              <a:t>ke</a:t>
            </a:r>
            <a:r>
              <a:rPr lang="en-GB" sz="2400" dirty="0"/>
              <a:t> </a:t>
            </a:r>
            <a:r>
              <a:rPr lang="en-GB" sz="2400" dirty="0" err="1"/>
              <a:t>daerah</a:t>
            </a:r>
            <a:r>
              <a:rPr lang="en-GB" sz="2400" dirty="0"/>
              <a:t> lain </a:t>
            </a:r>
            <a:r>
              <a:rPr lang="en-GB" sz="2400" dirty="0" err="1"/>
              <a:t>atau</a:t>
            </a:r>
            <a:r>
              <a:rPr lang="en-GB" sz="2400" dirty="0"/>
              <a:t> </a:t>
            </a:r>
            <a:r>
              <a:rPr lang="en-GB" sz="2400" dirty="0" err="1"/>
              <a:t>dari</a:t>
            </a:r>
            <a:r>
              <a:rPr lang="en-GB" sz="2400" dirty="0"/>
              <a:t> </a:t>
            </a:r>
            <a:r>
              <a:rPr lang="en-GB" sz="2400" dirty="0" err="1"/>
              <a:t>satu</a:t>
            </a:r>
            <a:r>
              <a:rPr lang="en-GB" sz="2400" dirty="0"/>
              <a:t> negara </a:t>
            </a:r>
            <a:r>
              <a:rPr lang="en-GB" sz="2400" dirty="0" err="1"/>
              <a:t>ke</a:t>
            </a:r>
            <a:r>
              <a:rPr lang="en-GB" sz="2400" dirty="0"/>
              <a:t> negara lain</a:t>
            </a:r>
          </a:p>
          <a:p>
            <a:pPr lvl="2"/>
            <a:r>
              <a:rPr lang="en-GB" sz="2400" dirty="0" err="1"/>
              <a:t>Mengumpulkan</a:t>
            </a:r>
            <a:r>
              <a:rPr lang="en-GB" sz="2400" dirty="0"/>
              <a:t>, </a:t>
            </a:r>
            <a:r>
              <a:rPr lang="en-GB" sz="2400" dirty="0" err="1"/>
              <a:t>menganalisis</a:t>
            </a:r>
            <a:r>
              <a:rPr lang="en-GB" sz="2400" dirty="0"/>
              <a:t> dan </a:t>
            </a:r>
            <a:r>
              <a:rPr lang="en-GB" sz="2400" dirty="0" err="1"/>
              <a:t>secara</a:t>
            </a:r>
            <a:r>
              <a:rPr lang="en-GB" sz="2400" dirty="0"/>
              <a:t> </a:t>
            </a:r>
            <a:r>
              <a:rPr lang="en-GB" sz="2400" dirty="0" err="1"/>
              <a:t>sistematis</a:t>
            </a:r>
            <a:r>
              <a:rPr lang="en-GB" sz="2400" dirty="0"/>
              <a:t> </a:t>
            </a:r>
            <a:r>
              <a:rPr lang="en-GB" sz="2400" dirty="0" err="1"/>
              <a:t>menyediakan</a:t>
            </a:r>
            <a:r>
              <a:rPr lang="en-GB" sz="2400" dirty="0"/>
              <a:t> </a:t>
            </a:r>
            <a:r>
              <a:rPr lang="en-GB" sz="2400" dirty="0" err="1"/>
              <a:t>informasi</a:t>
            </a:r>
            <a:r>
              <a:rPr lang="en-GB" sz="2400" dirty="0"/>
              <a:t> </a:t>
            </a:r>
            <a:r>
              <a:rPr lang="en-GB" sz="2400" dirty="0" err="1"/>
              <a:t>tentang</a:t>
            </a:r>
            <a:r>
              <a:rPr lang="en-GB" sz="2400" dirty="0"/>
              <a:t> pasar </a:t>
            </a:r>
            <a:r>
              <a:rPr lang="en-GB" sz="2400" dirty="0" err="1"/>
              <a:t>tenaga</a:t>
            </a:r>
            <a:r>
              <a:rPr lang="en-GB" sz="2400" dirty="0"/>
              <a:t> </a:t>
            </a:r>
            <a:r>
              <a:rPr lang="en-GB" sz="2400" dirty="0" err="1"/>
              <a:t>kerja</a:t>
            </a:r>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Tree>
    <p:extLst>
      <p:ext uri="{BB962C8B-B14F-4D97-AF65-F5344CB8AC3E}">
        <p14:creationId xmlns:p14="http://schemas.microsoft.com/office/powerpoint/2010/main" val="2743094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Konvensi</a:t>
            </a:r>
            <a:r>
              <a:rPr lang="en-GB" dirty="0"/>
              <a:t> </a:t>
            </a:r>
            <a:r>
              <a:rPr lang="en-GB" dirty="0" err="1"/>
              <a:t>layanan</a:t>
            </a:r>
            <a:r>
              <a:rPr lang="en-GB" dirty="0"/>
              <a:t> </a:t>
            </a:r>
            <a:r>
              <a:rPr lang="en-GB" dirty="0" err="1"/>
              <a:t>ketenagakerjaan</a:t>
            </a:r>
            <a:r>
              <a:rPr lang="en-GB" dirty="0"/>
              <a:t> 1948 (No 88) (</a:t>
            </a:r>
            <a:r>
              <a:rPr lang="en-GB" dirty="0" err="1"/>
              <a:t>lanjutan</a:t>
            </a:r>
            <a:r>
              <a:rPr lang="en-GB" dirty="0"/>
              <a:t>)</a:t>
            </a:r>
          </a:p>
        </p:txBody>
      </p:sp>
      <p:sp>
        <p:nvSpPr>
          <p:cNvPr id="5" name="Content Placeholder 4"/>
          <p:cNvSpPr>
            <a:spLocks noGrp="1"/>
          </p:cNvSpPr>
          <p:nvPr>
            <p:ph idx="1"/>
          </p:nvPr>
        </p:nvSpPr>
        <p:spPr/>
        <p:txBody>
          <a:bodyPr/>
          <a:lstStyle/>
          <a:p>
            <a:pPr lvl="2"/>
            <a:r>
              <a:rPr lang="en-GB" sz="2400" dirty="0" err="1"/>
              <a:t>Bekerjasama</a:t>
            </a:r>
            <a:r>
              <a:rPr lang="en-GB" sz="2400" dirty="0"/>
              <a:t> </a:t>
            </a:r>
            <a:r>
              <a:rPr lang="en-GB" sz="2400" dirty="0" err="1"/>
              <a:t>dalam</a:t>
            </a:r>
            <a:r>
              <a:rPr lang="en-GB" sz="2400" dirty="0"/>
              <a:t> </a:t>
            </a:r>
            <a:r>
              <a:rPr lang="en-GB" sz="2400" dirty="0" err="1"/>
              <a:t>penyelenggaraan</a:t>
            </a:r>
            <a:r>
              <a:rPr lang="en-GB" sz="2400" dirty="0"/>
              <a:t> </a:t>
            </a:r>
            <a:r>
              <a:rPr lang="en-GB" sz="2400" dirty="0" err="1"/>
              <a:t>asuransi</a:t>
            </a:r>
            <a:r>
              <a:rPr lang="en-GB" sz="2400" dirty="0"/>
              <a:t> </a:t>
            </a:r>
            <a:r>
              <a:rPr lang="en-GB" sz="2400" dirty="0" err="1"/>
              <a:t>pengangguran</a:t>
            </a:r>
            <a:r>
              <a:rPr lang="en-GB" sz="2400" dirty="0"/>
              <a:t> dan </a:t>
            </a:r>
            <a:r>
              <a:rPr lang="en-GB" sz="2400" dirty="0" err="1"/>
              <a:t>langkah-langkah</a:t>
            </a:r>
            <a:r>
              <a:rPr lang="en-GB" sz="2400" dirty="0"/>
              <a:t> lain </a:t>
            </a:r>
            <a:r>
              <a:rPr lang="en-GB" sz="2400" dirty="0" err="1"/>
              <a:t>untuk</a:t>
            </a:r>
            <a:r>
              <a:rPr lang="en-GB" sz="2400" dirty="0"/>
              <a:t> </a:t>
            </a:r>
            <a:r>
              <a:rPr lang="en-GB" sz="2400" dirty="0" err="1"/>
              <a:t>membantu</a:t>
            </a:r>
            <a:r>
              <a:rPr lang="en-GB" sz="2400" dirty="0"/>
              <a:t> </a:t>
            </a:r>
            <a:r>
              <a:rPr lang="en-GB" sz="2400" dirty="0" err="1"/>
              <a:t>penganggur</a:t>
            </a:r>
            <a:endParaRPr lang="en-GB" sz="2400" dirty="0"/>
          </a:p>
          <a:p>
            <a:pPr lvl="2"/>
            <a:r>
              <a:rPr lang="en-GB" sz="2400" dirty="0" err="1"/>
              <a:t>Secara</a:t>
            </a:r>
            <a:r>
              <a:rPr lang="en-GB" sz="2400" dirty="0"/>
              <a:t> </a:t>
            </a:r>
            <a:r>
              <a:rPr lang="en-GB" sz="2400" dirty="0" err="1"/>
              <a:t>memadai</a:t>
            </a:r>
            <a:r>
              <a:rPr lang="en-GB" sz="2400" dirty="0"/>
              <a:t> </a:t>
            </a:r>
            <a:r>
              <a:rPr lang="en-GB" sz="2400" dirty="0" err="1"/>
              <a:t>memenuhi</a:t>
            </a:r>
            <a:r>
              <a:rPr lang="en-GB" sz="2400" dirty="0"/>
              <a:t> </a:t>
            </a:r>
            <a:r>
              <a:rPr lang="en-GB" sz="2400" dirty="0" err="1"/>
              <a:t>kebutuhan</a:t>
            </a:r>
            <a:r>
              <a:rPr lang="en-GB" sz="2400" dirty="0"/>
              <a:t> </a:t>
            </a:r>
            <a:r>
              <a:rPr lang="en-GB" sz="2400" dirty="0" err="1"/>
              <a:t>pendaftar</a:t>
            </a:r>
            <a:r>
              <a:rPr lang="en-GB" sz="2400" dirty="0"/>
              <a:t> </a:t>
            </a:r>
            <a:r>
              <a:rPr lang="en-GB" sz="2400" dirty="0" err="1"/>
              <a:t>kategori</a:t>
            </a:r>
            <a:r>
              <a:rPr lang="en-GB" sz="2400" dirty="0"/>
              <a:t> </a:t>
            </a:r>
            <a:r>
              <a:rPr lang="en-GB" sz="2400" dirty="0" err="1"/>
              <a:t>khusus</a:t>
            </a:r>
            <a:r>
              <a:rPr lang="en-GB" sz="2400" dirty="0"/>
              <a:t> </a:t>
            </a:r>
            <a:r>
              <a:rPr lang="en-GB" sz="2400" dirty="0" err="1"/>
              <a:t>misalnya</a:t>
            </a:r>
            <a:r>
              <a:rPr lang="en-GB" sz="2400" dirty="0"/>
              <a:t> </a:t>
            </a:r>
            <a:r>
              <a:rPr lang="en-GB" sz="2400" dirty="0" err="1"/>
              <a:t>penyandang</a:t>
            </a:r>
            <a:r>
              <a:rPr lang="en-GB" sz="2400" dirty="0"/>
              <a:t> </a:t>
            </a:r>
            <a:r>
              <a:rPr lang="en-GB" sz="2400" dirty="0" err="1"/>
              <a:t>disabilitas</a:t>
            </a:r>
            <a:endParaRPr lang="en-GB" sz="2400" dirty="0"/>
          </a:p>
          <a:p>
            <a:pPr lvl="2"/>
            <a:r>
              <a:rPr lang="en-GB" sz="2400" dirty="0" err="1"/>
              <a:t>Memprakarsai</a:t>
            </a:r>
            <a:r>
              <a:rPr lang="en-GB" sz="2400" dirty="0"/>
              <a:t> </a:t>
            </a:r>
            <a:r>
              <a:rPr lang="en-GB" sz="2400" dirty="0" err="1"/>
              <a:t>langkah-langkah</a:t>
            </a:r>
            <a:r>
              <a:rPr lang="en-GB" sz="2400" dirty="0"/>
              <a:t> </a:t>
            </a:r>
            <a:r>
              <a:rPr lang="en-GB" sz="2400" dirty="0" err="1"/>
              <a:t>khusus</a:t>
            </a:r>
            <a:r>
              <a:rPr lang="en-GB" sz="2400" dirty="0"/>
              <a:t> </a:t>
            </a:r>
            <a:r>
              <a:rPr lang="en-GB" sz="2400" dirty="0" err="1"/>
              <a:t>untuk</a:t>
            </a:r>
            <a:r>
              <a:rPr lang="en-GB" sz="2400" dirty="0"/>
              <a:t> pemuda </a:t>
            </a:r>
            <a:r>
              <a:rPr lang="en-GB" sz="2400" dirty="0" err="1"/>
              <a:t>dalam</a:t>
            </a:r>
            <a:r>
              <a:rPr lang="en-GB" sz="2400" dirty="0"/>
              <a:t> </a:t>
            </a:r>
            <a:r>
              <a:rPr lang="en-GB" sz="2400" dirty="0" err="1"/>
              <a:t>kerangka</a:t>
            </a:r>
            <a:r>
              <a:rPr lang="en-GB" sz="2400" dirty="0"/>
              <a:t> </a:t>
            </a:r>
            <a:r>
              <a:rPr lang="en-GB" sz="2400" dirty="0" err="1"/>
              <a:t>layanan</a:t>
            </a:r>
            <a:r>
              <a:rPr lang="en-GB" sz="2400" dirty="0"/>
              <a:t> </a:t>
            </a:r>
            <a:r>
              <a:rPr lang="en-GB" sz="2400" dirty="0" err="1"/>
              <a:t>bimbingan</a:t>
            </a:r>
            <a:r>
              <a:rPr lang="en-GB" sz="2400" dirty="0"/>
              <a:t> </a:t>
            </a:r>
            <a:r>
              <a:rPr lang="en-GB" sz="2400" dirty="0" err="1"/>
              <a:t>ketenagakerjaan</a:t>
            </a:r>
            <a:r>
              <a:rPr lang="en-GB" sz="2400" dirty="0"/>
              <a:t> dan </a:t>
            </a:r>
            <a:r>
              <a:rPr lang="en-GB" sz="2400" dirty="0" err="1"/>
              <a:t>vokasi</a:t>
            </a:r>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4194425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Dasar </a:t>
            </a:r>
            <a:r>
              <a:rPr lang="en-GB" dirty="0" err="1"/>
              <a:t>hukum</a:t>
            </a:r>
            <a:r>
              <a:rPr lang="en-GB" dirty="0"/>
              <a:t> PLK di Indonesia</a:t>
            </a:r>
          </a:p>
        </p:txBody>
      </p:sp>
      <p:sp>
        <p:nvSpPr>
          <p:cNvPr id="5" name="Content Placeholder 4"/>
          <p:cNvSpPr>
            <a:spLocks noGrp="1"/>
          </p:cNvSpPr>
          <p:nvPr>
            <p:ph idx="1"/>
          </p:nvPr>
        </p:nvSpPr>
        <p:spPr/>
        <p:txBody>
          <a:bodyPr/>
          <a:lstStyle/>
          <a:p>
            <a:pPr lvl="2"/>
            <a:r>
              <a:rPr lang="en-GB" sz="2400" dirty="0"/>
              <a:t>UUD 1945 </a:t>
            </a:r>
            <a:r>
              <a:rPr lang="en-GB" sz="2400" dirty="0" err="1"/>
              <a:t>Pasal</a:t>
            </a:r>
            <a:r>
              <a:rPr lang="en-GB" sz="2400" dirty="0"/>
              <a:t> 27 Ayat (2) dan </a:t>
            </a:r>
            <a:r>
              <a:rPr lang="en-GB" sz="2400" dirty="0" err="1"/>
              <a:t>Pasal</a:t>
            </a:r>
            <a:r>
              <a:rPr lang="en-GB" sz="2400" dirty="0"/>
              <a:t> 28 D </a:t>
            </a:r>
            <a:r>
              <a:rPr lang="en-GB" sz="2400" dirty="0" err="1"/>
              <a:t>ayat</a:t>
            </a:r>
            <a:r>
              <a:rPr lang="en-GB" sz="2400" dirty="0"/>
              <a:t> (2)</a:t>
            </a:r>
          </a:p>
          <a:p>
            <a:pPr lvl="2"/>
            <a:r>
              <a:rPr lang="en-GB" sz="2400" dirty="0"/>
              <a:t>UU No 13,  2003 </a:t>
            </a:r>
            <a:r>
              <a:rPr lang="en-GB" sz="2400" dirty="0" err="1"/>
              <a:t>mengenai</a:t>
            </a:r>
            <a:r>
              <a:rPr lang="en-GB" sz="2400" dirty="0"/>
              <a:t> </a:t>
            </a:r>
            <a:r>
              <a:rPr lang="en-GB" sz="2400" dirty="0" err="1"/>
              <a:t>tenaga</a:t>
            </a:r>
            <a:r>
              <a:rPr lang="en-GB" sz="2400" dirty="0"/>
              <a:t> </a:t>
            </a:r>
            <a:r>
              <a:rPr lang="en-GB" sz="2400" dirty="0" err="1"/>
              <a:t>kerja</a:t>
            </a:r>
            <a:endParaRPr lang="en-GB" sz="2400" dirty="0"/>
          </a:p>
          <a:p>
            <a:pPr lvl="2"/>
            <a:r>
              <a:rPr lang="en-GB" sz="2400" dirty="0"/>
              <a:t>Keputusan </a:t>
            </a:r>
            <a:r>
              <a:rPr lang="en-GB" sz="2400" dirty="0" err="1"/>
              <a:t>Presiden</a:t>
            </a:r>
            <a:r>
              <a:rPr lang="en-GB" sz="2400" dirty="0"/>
              <a:t> No 4, 1980 </a:t>
            </a:r>
            <a:r>
              <a:rPr lang="en-GB" sz="2400" dirty="0" err="1"/>
              <a:t>mengenai</a:t>
            </a:r>
            <a:r>
              <a:rPr lang="en-GB" sz="2400" dirty="0"/>
              <a:t> </a:t>
            </a:r>
            <a:r>
              <a:rPr lang="en-GB" sz="2400" dirty="0" err="1"/>
              <a:t>laporan</a:t>
            </a:r>
            <a:r>
              <a:rPr lang="en-GB" sz="2400" dirty="0"/>
              <a:t> </a:t>
            </a:r>
            <a:r>
              <a:rPr lang="en-GB" sz="2400" dirty="0" err="1"/>
              <a:t>lowongan</a:t>
            </a:r>
            <a:r>
              <a:rPr lang="en-GB" sz="2400" dirty="0"/>
              <a:t> </a:t>
            </a:r>
            <a:r>
              <a:rPr lang="en-GB" sz="2400" dirty="0" err="1"/>
              <a:t>kerja</a:t>
            </a:r>
            <a:r>
              <a:rPr lang="en-GB" sz="2400" dirty="0"/>
              <a:t> </a:t>
            </a:r>
            <a:r>
              <a:rPr lang="en-GB" sz="2400" dirty="0" err="1"/>
              <a:t>wajib</a:t>
            </a:r>
            <a:r>
              <a:rPr lang="en-GB" sz="2400" dirty="0"/>
              <a:t> oleh </a:t>
            </a:r>
            <a:r>
              <a:rPr lang="en-GB" sz="2400" dirty="0" err="1"/>
              <a:t>pengusaha</a:t>
            </a:r>
            <a:endParaRPr lang="en-GB" sz="2400" dirty="0"/>
          </a:p>
          <a:p>
            <a:pPr lvl="2"/>
            <a:r>
              <a:rPr lang="en-GB" sz="2400" dirty="0"/>
              <a:t>Keputusan </a:t>
            </a:r>
            <a:r>
              <a:rPr lang="en-GB" sz="2400" dirty="0" err="1"/>
              <a:t>Presiden</a:t>
            </a:r>
            <a:r>
              <a:rPr lang="en-GB" sz="2400" dirty="0"/>
              <a:t> No 36, 2002 </a:t>
            </a:r>
            <a:r>
              <a:rPr lang="en-GB" sz="2400" dirty="0" err="1"/>
              <a:t>mengenai</a:t>
            </a:r>
            <a:r>
              <a:rPr lang="en-GB" sz="2400" dirty="0"/>
              <a:t> </a:t>
            </a:r>
            <a:r>
              <a:rPr lang="en-GB" sz="2400" dirty="0" err="1"/>
              <a:t>ratifikasi</a:t>
            </a:r>
            <a:r>
              <a:rPr lang="en-GB" sz="2400" dirty="0"/>
              <a:t> </a:t>
            </a:r>
            <a:r>
              <a:rPr lang="en-GB" sz="2400" dirty="0" err="1"/>
              <a:t>konvensi</a:t>
            </a:r>
            <a:r>
              <a:rPr lang="en-GB" sz="2400" dirty="0"/>
              <a:t> ILO No 88 </a:t>
            </a:r>
            <a:r>
              <a:rPr lang="en-GB" sz="2400" dirty="0" err="1"/>
              <a:t>tentang</a:t>
            </a:r>
            <a:r>
              <a:rPr lang="en-GB" sz="2400" dirty="0"/>
              <a:t> </a:t>
            </a:r>
            <a:r>
              <a:rPr lang="en-GB" sz="2400" dirty="0" err="1"/>
              <a:t>Layanan</a:t>
            </a:r>
            <a:r>
              <a:rPr lang="en-GB" sz="2400" dirty="0"/>
              <a:t> </a:t>
            </a:r>
            <a:r>
              <a:rPr lang="en-GB" sz="2400" dirty="0" err="1"/>
              <a:t>Ketenagakerjaan</a:t>
            </a:r>
            <a:r>
              <a:rPr lang="en-GB" sz="2400" dirty="0"/>
              <a:t> </a:t>
            </a:r>
            <a:r>
              <a:rPr lang="en-GB" sz="2400" dirty="0" err="1"/>
              <a:t>untuk</a:t>
            </a:r>
            <a:r>
              <a:rPr lang="en-GB" sz="2400" dirty="0"/>
              <a:t> </a:t>
            </a:r>
            <a:r>
              <a:rPr lang="en-GB" sz="2400" dirty="0" err="1"/>
              <a:t>penempatan</a:t>
            </a:r>
            <a:endParaRPr lang="en-GB" sz="2400" dirty="0"/>
          </a:p>
          <a:p>
            <a:pPr lvl="2"/>
            <a:r>
              <a:rPr lang="en-GB" sz="2400" dirty="0"/>
              <a:t>Keputusan Menteri PER.07/MEN/IV/2008 </a:t>
            </a:r>
            <a:r>
              <a:rPr lang="en-GB" sz="2400" dirty="0" err="1"/>
              <a:t>mengenai</a:t>
            </a:r>
            <a:r>
              <a:rPr lang="en-GB" sz="2400" dirty="0"/>
              <a:t> </a:t>
            </a:r>
            <a:r>
              <a:rPr lang="en-GB" sz="2400" dirty="0" err="1"/>
              <a:t>penempatan</a:t>
            </a:r>
            <a:r>
              <a:rPr lang="en-GB" sz="2400" dirty="0"/>
              <a:t> </a:t>
            </a:r>
            <a:r>
              <a:rPr lang="en-GB" sz="2400" dirty="0" err="1"/>
              <a:t>kerja</a:t>
            </a:r>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1999039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Badan </a:t>
            </a:r>
            <a:r>
              <a:rPr lang="en-GB" dirty="0" err="1"/>
              <a:t>Penyelenggara</a:t>
            </a:r>
            <a:r>
              <a:rPr lang="en-GB" dirty="0"/>
              <a:t> </a:t>
            </a:r>
            <a:r>
              <a:rPr lang="en-GB" dirty="0" err="1"/>
              <a:t>Jaminan</a:t>
            </a:r>
            <a:r>
              <a:rPr lang="en-GB" dirty="0"/>
              <a:t> Sosial (BPJS) Indonesia</a:t>
            </a:r>
          </a:p>
        </p:txBody>
      </p:sp>
      <p:sp>
        <p:nvSpPr>
          <p:cNvPr id="5" name="Content Placeholder 4"/>
          <p:cNvSpPr>
            <a:spLocks noGrp="1"/>
          </p:cNvSpPr>
          <p:nvPr>
            <p:ph idx="1"/>
          </p:nvPr>
        </p:nvSpPr>
        <p:spPr/>
        <p:txBody>
          <a:bodyPr/>
          <a:lstStyle/>
          <a:p>
            <a:pPr lvl="2"/>
            <a:r>
              <a:rPr lang="en-GB" sz="2400" dirty="0"/>
              <a:t>Dasar </a:t>
            </a:r>
            <a:r>
              <a:rPr lang="en-GB" sz="2400" dirty="0" err="1"/>
              <a:t>hukum</a:t>
            </a:r>
            <a:r>
              <a:rPr lang="en-GB" sz="2400" dirty="0"/>
              <a:t>: UU No. 40/2004; dan UU No. 24/2011</a:t>
            </a:r>
          </a:p>
          <a:p>
            <a:pPr lvl="2"/>
            <a:r>
              <a:rPr lang="en-GB" sz="2400" dirty="0" err="1"/>
              <a:t>Mandat</a:t>
            </a:r>
            <a:r>
              <a:rPr lang="en-GB" sz="2400" dirty="0"/>
              <a:t>: </a:t>
            </a:r>
            <a:r>
              <a:rPr lang="en-GB" sz="2400" dirty="0" err="1"/>
              <a:t>memberikan</a:t>
            </a:r>
            <a:r>
              <a:rPr lang="en-GB" sz="2400" dirty="0"/>
              <a:t> </a:t>
            </a:r>
            <a:r>
              <a:rPr lang="en-GB" sz="2400" dirty="0" err="1"/>
              <a:t>perlindungan</a:t>
            </a:r>
            <a:r>
              <a:rPr lang="en-GB" sz="2400" dirty="0"/>
              <a:t> </a:t>
            </a:r>
            <a:r>
              <a:rPr lang="en-GB" sz="2400" dirty="0" err="1"/>
              <a:t>dasar</a:t>
            </a:r>
            <a:r>
              <a:rPr lang="en-GB" sz="2400" dirty="0"/>
              <a:t> </a:t>
            </a:r>
            <a:r>
              <a:rPr lang="en-GB" sz="2400" dirty="0" err="1"/>
              <a:t>bagi</a:t>
            </a:r>
            <a:r>
              <a:rPr lang="en-GB" sz="2400" dirty="0"/>
              <a:t> </a:t>
            </a:r>
            <a:r>
              <a:rPr lang="en-GB" sz="2400" dirty="0" err="1"/>
              <a:t>semua</a:t>
            </a:r>
            <a:r>
              <a:rPr lang="en-GB" sz="2400" dirty="0"/>
              <a:t> </a:t>
            </a:r>
            <a:r>
              <a:rPr lang="en-GB" sz="2400" dirty="0" err="1"/>
              <a:t>pekerja</a:t>
            </a:r>
            <a:r>
              <a:rPr lang="en-GB" sz="2400" dirty="0"/>
              <a:t>: (1) </a:t>
            </a:r>
            <a:r>
              <a:rPr lang="en-GB" sz="2400" dirty="0" err="1"/>
              <a:t>Jaminan</a:t>
            </a:r>
            <a:r>
              <a:rPr lang="en-GB" sz="2400" dirty="0"/>
              <a:t> Hari </a:t>
            </a:r>
            <a:r>
              <a:rPr lang="en-GB" sz="2400" dirty="0" err="1"/>
              <a:t>Tua</a:t>
            </a:r>
            <a:r>
              <a:rPr lang="en-GB" sz="2400" dirty="0"/>
              <a:t>; (2) </a:t>
            </a:r>
            <a:r>
              <a:rPr lang="en-GB" sz="2400" dirty="0" err="1"/>
              <a:t>Jaminan</a:t>
            </a:r>
            <a:r>
              <a:rPr lang="en-GB" sz="2400" dirty="0"/>
              <a:t> </a:t>
            </a:r>
            <a:r>
              <a:rPr lang="en-GB" sz="2400" dirty="0" err="1"/>
              <a:t>Kecelakaan</a:t>
            </a:r>
            <a:r>
              <a:rPr lang="en-GB" sz="2400" dirty="0"/>
              <a:t> </a:t>
            </a:r>
            <a:r>
              <a:rPr lang="en-GB" sz="2400" dirty="0" err="1"/>
              <a:t>Kerja</a:t>
            </a:r>
            <a:r>
              <a:rPr lang="en-GB" sz="2400" dirty="0"/>
              <a:t>; (3) </a:t>
            </a:r>
            <a:r>
              <a:rPr lang="en-GB" sz="2400" dirty="0" err="1"/>
              <a:t>Jaminan</a:t>
            </a:r>
            <a:r>
              <a:rPr lang="en-GB" sz="2400" dirty="0"/>
              <a:t> </a:t>
            </a:r>
            <a:r>
              <a:rPr lang="en-GB" sz="2400" dirty="0" err="1"/>
              <a:t>Kematian</a:t>
            </a:r>
            <a:r>
              <a:rPr lang="en-GB" sz="2400" dirty="0"/>
              <a:t>; dan (4) </a:t>
            </a:r>
            <a:r>
              <a:rPr lang="en-GB" sz="2400" dirty="0" err="1"/>
              <a:t>Jaminan</a:t>
            </a:r>
            <a:r>
              <a:rPr lang="en-GB" sz="2400" dirty="0"/>
              <a:t> </a:t>
            </a:r>
            <a:r>
              <a:rPr lang="en-GB" sz="2400" dirty="0" err="1"/>
              <a:t>Pensiun</a:t>
            </a:r>
            <a:endParaRPr lang="en-GB" sz="2400" dirty="0"/>
          </a:p>
          <a:p>
            <a:pPr lvl="2"/>
            <a:r>
              <a:rPr lang="en-GB" sz="2400" dirty="0" err="1"/>
              <a:t>Cakupan</a:t>
            </a:r>
            <a:r>
              <a:rPr lang="en-GB" sz="2400" dirty="0"/>
              <a:t>: </a:t>
            </a:r>
            <a:r>
              <a:rPr lang="en-GB" sz="2400" dirty="0" err="1"/>
              <a:t>mencakup</a:t>
            </a:r>
            <a:r>
              <a:rPr lang="en-GB" sz="2400" dirty="0"/>
              <a:t> </a:t>
            </a:r>
            <a:r>
              <a:rPr lang="en-GB" sz="2400" dirty="0" err="1"/>
              <a:t>semua</a:t>
            </a:r>
            <a:r>
              <a:rPr lang="en-GB" sz="2400" dirty="0"/>
              <a:t> </a:t>
            </a:r>
            <a:r>
              <a:rPr lang="en-GB" sz="2400" dirty="0" err="1"/>
              <a:t>pekerja</a:t>
            </a:r>
            <a:r>
              <a:rPr lang="en-GB" sz="2400" dirty="0"/>
              <a:t>, </a:t>
            </a:r>
            <a:r>
              <a:rPr lang="en-GB" sz="2400" dirty="0" err="1"/>
              <a:t>baik</a:t>
            </a:r>
            <a:r>
              <a:rPr lang="en-GB" sz="2400" dirty="0"/>
              <a:t> formal </a:t>
            </a:r>
            <a:r>
              <a:rPr lang="en-GB" sz="2400" dirty="0" err="1"/>
              <a:t>maupun</a:t>
            </a:r>
            <a:r>
              <a:rPr lang="en-GB" sz="2400" dirty="0"/>
              <a:t> informal</a:t>
            </a:r>
          </a:p>
          <a:p>
            <a:pPr lvl="2"/>
            <a:r>
              <a:rPr lang="en-GB" sz="2400" dirty="0"/>
              <a:t>Badan p</a:t>
            </a:r>
            <a:r>
              <a:rPr lang="en-GB" sz="2400"/>
              <a:t>emerintah</a:t>
            </a:r>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1850800717"/>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558</TotalTime>
  <Words>657</Words>
  <Application>Microsoft Macintosh PowerPoint</Application>
  <PresentationFormat>Widescreen</PresentationFormat>
  <Paragraphs>85</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Wingdings</vt:lpstr>
      <vt:lpstr>Wingdings 3</vt:lpstr>
      <vt:lpstr>ILO 2020</vt:lpstr>
      <vt:lpstr>Modul/Unit 16 </vt:lpstr>
      <vt:lpstr>Tujuan pembelajaran </vt:lpstr>
      <vt:lpstr>Konvensi layanan ketenagakerjaan 1948 (No 88)</vt:lpstr>
      <vt:lpstr>Konvensi layanan ketenagakerjaan 1948 (No 88) (lanjutan)</vt:lpstr>
      <vt:lpstr>Konvensi layanan ketenagakerjaan 1948 (No 88) (lanjutan)</vt:lpstr>
      <vt:lpstr>Dasar hukum PLK di Indonesia</vt:lpstr>
      <vt:lpstr>Badan Penyelenggara Jaminan Sosial (BPJS) Indonesia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Ayunda Eka Pratama</dc:creator>
  <cp:lastModifiedBy>Ayunda Eka Pratama</cp:lastModifiedBy>
  <cp:revision>52</cp:revision>
  <dcterms:created xsi:type="dcterms:W3CDTF">2021-09-07T09:14:06Z</dcterms:created>
  <dcterms:modified xsi:type="dcterms:W3CDTF">2021-09-22T05:18:40Z</dcterms:modified>
</cp:coreProperties>
</file>