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74" r:id="rId3"/>
    <p:sldId id="293" r:id="rId4"/>
    <p:sldId id="323" r:id="rId5"/>
    <p:sldId id="325" r:id="rId6"/>
    <p:sldId id="326" r:id="rId7"/>
    <p:sldId id="327" r:id="rId8"/>
    <p:sldId id="328" r:id="rId9"/>
    <p:sldId id="329" r:id="rId10"/>
    <p:sldId id="33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80" autoAdjust="0"/>
    <p:restoredTop sz="55148" autoAdjust="0"/>
  </p:normalViewPr>
  <p:slideViewPr>
    <p:cSldViewPr snapToGrid="0">
      <p:cViewPr varScale="1">
        <p:scale>
          <a:sx n="53" d="100"/>
          <a:sy n="53" d="100"/>
        </p:scale>
        <p:origin x="936" y="176"/>
      </p:cViewPr>
      <p:guideLst/>
    </p:cSldViewPr>
  </p:slideViewPr>
  <p:outlineViewPr>
    <p:cViewPr>
      <p:scale>
        <a:sx n="33" d="100"/>
        <a:sy n="33" d="100"/>
      </p:scale>
      <p:origin x="0" y="-849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D068C6-7325-408C-921E-B389FF684A6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826FEE-2901-4F80-B040-94DEDE5C3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438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941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305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id-ID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Program pasar tenaga kerja</a:t>
            </a: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adalah Intervensi kebijakan pasar tenaga kerja yang digunakan oleh pemerintah untuk meningkatkan peluang kerja pencari kerja dan mengurangi pengangguran secara keseluruhan</a:t>
            </a: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Terdapat program pasar tenaga kerja aktif (PPTKA) dan program pasar tenaga kerja pasif (PPTKP</a:t>
            </a:r>
            <a:r>
              <a:rPr lang="en-US" dirty="0"/>
              <a:t>)</a:t>
            </a:r>
          </a:p>
          <a:p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PPTKA secara aktif meningkatkan kemungkinan kerja pencari kerja sementara </a:t>
            </a:r>
            <a:r>
              <a:rPr lang="id-ID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PPTKP misalnya tunjangan pengangguran sebagai pengganti pendapatan.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d-ID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PPTKA harus melengkapi PPTKP</a:t>
            </a:r>
            <a:r>
              <a:rPr lang="en-US" b="1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952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Ditargetkan dengan baik dan disesuaikan untuk memenuhi kebutuhan individu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Dirancang untuk menanggapi persyaratan pasar tenaga kerja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Dikaitkan dengan pengalaman kerja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Bagian dari paket layanan yang komprehensif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Melibatkan mitra sosial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Program yang membantu pengangguran mendapatkan pekerjaan dan meningkatkan produktivitas dan pendapatan pekerja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365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372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570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2095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160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504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37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538" y="2873014"/>
            <a:ext cx="7200000" cy="608525"/>
          </a:xfrm>
        </p:spPr>
        <p:txBody>
          <a:bodyPr wrap="square" bIns="54000" anchor="t" anchorCtr="0">
            <a:no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0538" y="3481539"/>
            <a:ext cx="7200000" cy="1655762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1200"/>
              </a:spcAft>
              <a:buNone/>
              <a:defRPr sz="4000" b="0">
                <a:solidFill>
                  <a:schemeClr val="accent1"/>
                </a:solidFill>
              </a:defRPr>
            </a:lvl1pPr>
            <a:lvl2pPr marL="0" indent="0" algn="l">
              <a:buNone/>
              <a:defRPr sz="1400">
                <a:solidFill>
                  <a:schemeClr val="accent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0538" y="6180035"/>
            <a:ext cx="2743200" cy="216000"/>
          </a:xfrm>
        </p:spPr>
        <p:txBody>
          <a:bodyPr anchor="b" anchorCtr="0">
            <a:noAutofit/>
          </a:bodyPr>
          <a:lstStyle>
            <a:lvl1pPr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90538" y="6858000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2946400" y="0"/>
            <a:ext cx="9245600" cy="5321300"/>
          </a:xfrm>
          <a:custGeom>
            <a:avLst/>
            <a:gdLst>
              <a:gd name="connsiteX0" fmla="*/ 0 w 9245600"/>
              <a:gd name="connsiteY0" fmla="*/ 0 h 5321300"/>
              <a:gd name="connsiteX1" fmla="*/ 9245600 w 9245600"/>
              <a:gd name="connsiteY1" fmla="*/ 0 h 5321300"/>
              <a:gd name="connsiteX2" fmla="*/ 9245600 w 9245600"/>
              <a:gd name="connsiteY2" fmla="*/ 5321300 h 5321300"/>
              <a:gd name="connsiteX3" fmla="*/ 0 w 9245600"/>
              <a:gd name="connsiteY3" fmla="*/ 5321300 h 5321300"/>
              <a:gd name="connsiteX4" fmla="*/ 0 w 9245600"/>
              <a:gd name="connsiteY4" fmla="*/ 0 h 5321300"/>
              <a:gd name="connsiteX0" fmla="*/ 0 w 9245600"/>
              <a:gd name="connsiteY0" fmla="*/ 0 h 5321300"/>
              <a:gd name="connsiteX1" fmla="*/ 9245600 w 9245600"/>
              <a:gd name="connsiteY1" fmla="*/ 0 h 5321300"/>
              <a:gd name="connsiteX2" fmla="*/ 9245600 w 9245600"/>
              <a:gd name="connsiteY2" fmla="*/ 5321300 h 5321300"/>
              <a:gd name="connsiteX3" fmla="*/ 0 w 9245600"/>
              <a:gd name="connsiteY3" fmla="*/ 0 h 532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45600" h="5321300">
                <a:moveTo>
                  <a:pt x="0" y="0"/>
                </a:moveTo>
                <a:lnTo>
                  <a:pt x="9245600" y="0"/>
                </a:lnTo>
                <a:lnTo>
                  <a:pt x="9245600" y="53213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>
            <a:noAutofit/>
          </a:bodyPr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insert picture, or leave unchanged for plain colour fill</a:t>
            </a:r>
          </a:p>
        </p:txBody>
      </p:sp>
    </p:spTree>
    <p:extLst>
      <p:ext uri="{BB962C8B-B14F-4D97-AF65-F5344CB8AC3E}">
        <p14:creationId xmlns:p14="http://schemas.microsoft.com/office/powerpoint/2010/main" val="3166135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92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+ 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539" y="2393950"/>
            <a:ext cx="7311862" cy="3482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34" b="41970"/>
          <a:stretch/>
        </p:blipFill>
        <p:spPr>
          <a:xfrm>
            <a:off x="4581526" y="3244430"/>
            <a:ext cx="7619999" cy="3623095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90538" y="4796725"/>
            <a:ext cx="3412800" cy="970829"/>
          </a:xfrm>
        </p:spPr>
        <p:txBody>
          <a:bodyPr tIns="108000">
            <a:spAutoFit/>
          </a:bodyPr>
          <a:lstStyle>
            <a:lvl1pPr marL="489600" indent="-489600">
              <a:buSzPct val="150000"/>
              <a:buFontTx/>
              <a:buBlip>
                <a:blip r:embed="rId3"/>
              </a:buBlip>
              <a:defRPr b="0">
                <a:solidFill>
                  <a:schemeClr val="tx1"/>
                </a:solidFill>
              </a:defRPr>
            </a:lvl1pPr>
            <a:lvl2pPr marL="669600" indent="-180000">
              <a:buClr>
                <a:schemeClr val="accent2"/>
              </a:buClr>
              <a:buSzPct val="80000"/>
              <a:buFont typeface="Wingdings 3" panose="05040102010807070707" pitchFamily="18" charset="2"/>
              <a:buChar char="u"/>
              <a:defRPr sz="10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8108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+ Corn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92650" y="2538000"/>
            <a:ext cx="7499350" cy="4320000"/>
          </a:xfrm>
          <a:custGeom>
            <a:avLst/>
            <a:gdLst>
              <a:gd name="connsiteX0" fmla="*/ 0 w 7499350"/>
              <a:gd name="connsiteY0" fmla="*/ 0 h 4320000"/>
              <a:gd name="connsiteX1" fmla="*/ 7499350 w 7499350"/>
              <a:gd name="connsiteY1" fmla="*/ 0 h 4320000"/>
              <a:gd name="connsiteX2" fmla="*/ 7499350 w 7499350"/>
              <a:gd name="connsiteY2" fmla="*/ 4320000 h 4320000"/>
              <a:gd name="connsiteX3" fmla="*/ 0 w 7499350"/>
              <a:gd name="connsiteY3" fmla="*/ 4320000 h 4320000"/>
              <a:gd name="connsiteX4" fmla="*/ 0 w 7499350"/>
              <a:gd name="connsiteY4" fmla="*/ 0 h 4320000"/>
              <a:gd name="connsiteX0" fmla="*/ 0 w 7499350"/>
              <a:gd name="connsiteY0" fmla="*/ 4320000 h 4320000"/>
              <a:gd name="connsiteX1" fmla="*/ 7499350 w 7499350"/>
              <a:gd name="connsiteY1" fmla="*/ 0 h 4320000"/>
              <a:gd name="connsiteX2" fmla="*/ 7499350 w 7499350"/>
              <a:gd name="connsiteY2" fmla="*/ 4320000 h 4320000"/>
              <a:gd name="connsiteX3" fmla="*/ 0 w 7499350"/>
              <a:gd name="connsiteY3" fmla="*/ 4320000 h 43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99350" h="4320000">
                <a:moveTo>
                  <a:pt x="0" y="4320000"/>
                </a:moveTo>
                <a:lnTo>
                  <a:pt x="7499350" y="0"/>
                </a:lnTo>
                <a:lnTo>
                  <a:pt x="7499350" y="4320000"/>
                </a:lnTo>
                <a:lnTo>
                  <a:pt x="0" y="4320000"/>
                </a:lnTo>
                <a:close/>
              </a:path>
            </a:pathLst>
          </a:custGeom>
        </p:spPr>
        <p:txBody>
          <a:bodyPr anchor="b" anchorCtr="0"/>
          <a:lstStyle>
            <a:lvl1pPr algn="r">
              <a:defRPr sz="1000" b="1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insert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539" y="2393950"/>
            <a:ext cx="7311862" cy="3482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 userDrawn="1"/>
        </p:nvSpPr>
        <p:spPr>
          <a:xfrm>
            <a:off x="4686300" y="6870450"/>
            <a:ext cx="75057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000"/>
              <a:t>NB Manually place “ilo.org” device in front of image</a:t>
            </a:r>
          </a:p>
        </p:txBody>
      </p:sp>
    </p:spTree>
    <p:extLst>
      <p:ext uri="{BB962C8B-B14F-4D97-AF65-F5344CB8AC3E}">
        <p14:creationId xmlns:p14="http://schemas.microsoft.com/office/powerpoint/2010/main" val="259065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+ Image/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539" y="2393950"/>
            <a:ext cx="7311862" cy="3482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 userDrawn="1"/>
        </p:nvSpPr>
        <p:spPr>
          <a:xfrm>
            <a:off x="4686300" y="6870450"/>
            <a:ext cx="75057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000"/>
              <a:t>NB Manually place “ilo.org” device in front of image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8289130" y="981075"/>
            <a:ext cx="3902869" cy="5876925"/>
          </a:xfrm>
          <a:custGeom>
            <a:avLst/>
            <a:gdLst>
              <a:gd name="connsiteX0" fmla="*/ 0 w 3902869"/>
              <a:gd name="connsiteY0" fmla="*/ 0 h 5876925"/>
              <a:gd name="connsiteX1" fmla="*/ 3902869 w 3902869"/>
              <a:gd name="connsiteY1" fmla="*/ 0 h 5876925"/>
              <a:gd name="connsiteX2" fmla="*/ 3902869 w 3902869"/>
              <a:gd name="connsiteY2" fmla="*/ 5876925 h 5876925"/>
              <a:gd name="connsiteX3" fmla="*/ 0 w 3902869"/>
              <a:gd name="connsiteY3" fmla="*/ 5876925 h 5876925"/>
              <a:gd name="connsiteX4" fmla="*/ 0 w 3902869"/>
              <a:gd name="connsiteY4" fmla="*/ 0 h 5876925"/>
              <a:gd name="connsiteX0" fmla="*/ 0 w 3902869"/>
              <a:gd name="connsiteY0" fmla="*/ 0 h 5876925"/>
              <a:gd name="connsiteX1" fmla="*/ 3898107 w 3902869"/>
              <a:gd name="connsiteY1" fmla="*/ 2252663 h 5876925"/>
              <a:gd name="connsiteX2" fmla="*/ 3902869 w 3902869"/>
              <a:gd name="connsiteY2" fmla="*/ 5876925 h 5876925"/>
              <a:gd name="connsiteX3" fmla="*/ 0 w 3902869"/>
              <a:gd name="connsiteY3" fmla="*/ 5876925 h 5876925"/>
              <a:gd name="connsiteX4" fmla="*/ 0 w 3902869"/>
              <a:gd name="connsiteY4" fmla="*/ 0 h 587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02869" h="5876925">
                <a:moveTo>
                  <a:pt x="0" y="0"/>
                </a:moveTo>
                <a:lnTo>
                  <a:pt x="3898107" y="2252663"/>
                </a:lnTo>
                <a:cubicBezTo>
                  <a:pt x="3899694" y="3460750"/>
                  <a:pt x="3901282" y="4668838"/>
                  <a:pt x="3902869" y="5876925"/>
                </a:cubicBezTo>
                <a:lnTo>
                  <a:pt x="0" y="58769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b" anchorCtr="0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insert picture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8288338" y="5876925"/>
            <a:ext cx="3413125" cy="247650"/>
          </a:xfrm>
          <a:custGeom>
            <a:avLst/>
            <a:gdLst>
              <a:gd name="connsiteX0" fmla="*/ 0 w 3413125"/>
              <a:gd name="connsiteY0" fmla="*/ 0 h 247650"/>
              <a:gd name="connsiteX1" fmla="*/ 3413125 w 3413125"/>
              <a:gd name="connsiteY1" fmla="*/ 0 h 247650"/>
              <a:gd name="connsiteX2" fmla="*/ 3413125 w 3413125"/>
              <a:gd name="connsiteY2" fmla="*/ 247650 h 247650"/>
              <a:gd name="connsiteX3" fmla="*/ 0 w 3413125"/>
              <a:gd name="connsiteY3" fmla="*/ 247650 h 247650"/>
              <a:gd name="connsiteX4" fmla="*/ 0 w 3413125"/>
              <a:gd name="connsiteY4" fmla="*/ 0 h 247650"/>
              <a:gd name="connsiteX0" fmla="*/ 0 w 3413125"/>
              <a:gd name="connsiteY0" fmla="*/ 0 h 247650"/>
              <a:gd name="connsiteX1" fmla="*/ 3153569 w 3413125"/>
              <a:gd name="connsiteY1" fmla="*/ 0 h 247650"/>
              <a:gd name="connsiteX2" fmla="*/ 3413125 w 3413125"/>
              <a:gd name="connsiteY2" fmla="*/ 247650 h 247650"/>
              <a:gd name="connsiteX3" fmla="*/ 0 w 3413125"/>
              <a:gd name="connsiteY3" fmla="*/ 247650 h 247650"/>
              <a:gd name="connsiteX4" fmla="*/ 0 w 3413125"/>
              <a:gd name="connsiteY4" fmla="*/ 0 h 24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13125" h="247650">
                <a:moveTo>
                  <a:pt x="0" y="0"/>
                </a:moveTo>
                <a:lnTo>
                  <a:pt x="3153569" y="0"/>
                </a:lnTo>
                <a:lnTo>
                  <a:pt x="3413125" y="247650"/>
                </a:lnTo>
                <a:lnTo>
                  <a:pt x="0" y="2476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lIns="108000" anchor="ctr" anchorCtr="0"/>
          <a:lstStyle>
            <a:lvl1pPr>
              <a:defRPr sz="1000" b="0">
                <a:solidFill>
                  <a:schemeClr val="bg1"/>
                </a:solidFill>
              </a:defRPr>
            </a:lvl1pPr>
            <a:lvl2pPr>
              <a:defRPr sz="10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1000">
                <a:solidFill>
                  <a:schemeClr val="bg1"/>
                </a:solidFill>
              </a:defRPr>
            </a:lvl4pPr>
            <a:lvl5pPr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7128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538" y="2393950"/>
            <a:ext cx="5360400" cy="3482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1062" y="2393949"/>
            <a:ext cx="5360400" cy="34829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130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538" y="2393950"/>
            <a:ext cx="3412800" cy="3482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89600" y="2393949"/>
            <a:ext cx="3412800" cy="34829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3"/>
          <p:cNvSpPr>
            <a:spLocks noGrp="1"/>
          </p:cNvSpPr>
          <p:nvPr>
            <p:ph sz="half" idx="13"/>
          </p:nvPr>
        </p:nvSpPr>
        <p:spPr>
          <a:xfrm>
            <a:off x="8288662" y="2393949"/>
            <a:ext cx="3412800" cy="34829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147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with Sta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538" y="2393950"/>
            <a:ext cx="3412800" cy="3482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89600" y="2393949"/>
            <a:ext cx="3412800" cy="34829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8288662" y="2393950"/>
            <a:ext cx="3412801" cy="3482975"/>
          </a:xfrm>
        </p:spPr>
        <p:txBody>
          <a:bodyPr tIns="54000"/>
          <a:lstStyle>
            <a:lvl1pPr marL="360000" indent="-360000">
              <a:lnSpc>
                <a:spcPct val="80000"/>
              </a:lnSpc>
              <a:spcBef>
                <a:spcPts val="3200"/>
              </a:spcBef>
              <a:spcAft>
                <a:spcPts val="0"/>
              </a:spcAft>
              <a:buClr>
                <a:schemeClr val="accent2"/>
              </a:buClr>
              <a:buFontTx/>
              <a:buBlip>
                <a:blip r:embed="rId2"/>
              </a:buBlip>
              <a:defRPr sz="6000" b="0" spc="-200" baseline="0">
                <a:solidFill>
                  <a:schemeClr val="accent1"/>
                </a:solidFill>
              </a:defRPr>
            </a:lvl1pPr>
            <a:lvl2pPr marL="36000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0"/>
            </a:lvl2pPr>
          </a:lstStyle>
          <a:p>
            <a:pPr lvl="0"/>
            <a:r>
              <a:rPr lang="en-US"/>
              <a:t>00.0%</a:t>
            </a:r>
          </a:p>
          <a:p>
            <a:pPr lvl="1"/>
            <a:r>
              <a:rPr lang="en-US"/>
              <a:t>Supporting 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062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90538" y="2393950"/>
            <a:ext cx="7380000" cy="3482976"/>
          </a:xfrm>
        </p:spPr>
        <p:txBody>
          <a:bodyPr tIns="0">
            <a:noAutofit/>
          </a:bodyPr>
          <a:lstStyle>
            <a:lvl1pPr marL="489600" indent="-489600">
              <a:buSzPct val="120000"/>
              <a:buFontTx/>
              <a:buBlip>
                <a:blip r:embed="rId2"/>
              </a:buBlip>
              <a:defRPr sz="2300" b="0">
                <a:solidFill>
                  <a:schemeClr val="tx1"/>
                </a:solidFill>
              </a:defRPr>
            </a:lvl1pPr>
            <a:lvl2pPr marL="489600" indent="0">
              <a:buClr>
                <a:schemeClr val="accent2"/>
              </a:buClr>
              <a:buSzPct val="80000"/>
              <a:buFont typeface="Wingdings 3" panose="05040102010807070707" pitchFamily="18" charset="2"/>
              <a:buNone/>
              <a:defRPr sz="2300" baseline="0"/>
            </a:lvl2pPr>
            <a:lvl3pPr marL="669600" indent="-180000">
              <a:spcBef>
                <a:spcPts val="1800"/>
              </a:spcBef>
              <a:defRPr sz="1000"/>
            </a:lvl3pPr>
          </a:lstStyle>
          <a:p>
            <a:pPr lvl="0"/>
            <a:r>
              <a:rPr lang="en-US"/>
              <a:t>Quote (level 1)</a:t>
            </a:r>
          </a:p>
          <a:p>
            <a:pPr lvl="1"/>
            <a:r>
              <a:rPr lang="en-US"/>
              <a:t>Continuation paras (level 2)</a:t>
            </a:r>
          </a:p>
          <a:p>
            <a:pPr lvl="2"/>
            <a:r>
              <a:rPr lang="en-GB"/>
              <a:t>Source (level 3)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270663" y="2447925"/>
            <a:ext cx="3430800" cy="3429000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444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7200000" cy="1656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1088" y="6867374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sp>
        <p:nvSpPr>
          <p:cNvPr id="8" name="Right Triangle 7"/>
          <p:cNvSpPr/>
          <p:nvPr userDrawn="1"/>
        </p:nvSpPr>
        <p:spPr>
          <a:xfrm flipH="1">
            <a:off x="5529262" y="3007518"/>
            <a:ext cx="6662738" cy="3850481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79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7200000" cy="1656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2038" y="6866325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sp>
        <p:nvSpPr>
          <p:cNvPr id="8" name="Right Triangle 7"/>
          <p:cNvSpPr/>
          <p:nvPr userDrawn="1"/>
        </p:nvSpPr>
        <p:spPr>
          <a:xfrm flipH="1">
            <a:off x="8286750" y="4601106"/>
            <a:ext cx="3905250" cy="2256894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  <p:sp>
        <p:nvSpPr>
          <p:cNvPr id="10" name="Right Triangle 9"/>
          <p:cNvSpPr/>
          <p:nvPr userDrawn="1"/>
        </p:nvSpPr>
        <p:spPr>
          <a:xfrm rot="10800000">
            <a:off x="3191027" y="2238"/>
            <a:ext cx="8999022" cy="52006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045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7200000" cy="1656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2038" y="6866325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  <p:sp>
        <p:nvSpPr>
          <p:cNvPr id="10" name="Right Triangle 9"/>
          <p:cNvSpPr/>
          <p:nvPr userDrawn="1"/>
        </p:nvSpPr>
        <p:spPr>
          <a:xfrm rot="10800000">
            <a:off x="5307376" y="0"/>
            <a:ext cx="6884624" cy="3978712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9928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7200000" cy="1656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2038" y="6870450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02" y="490538"/>
            <a:ext cx="1371472" cy="4944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222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Patter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407" r="38481" b="40746"/>
          <a:stretch/>
        </p:blipFill>
        <p:spPr>
          <a:xfrm>
            <a:off x="-1397975" y="1085561"/>
            <a:ext cx="13604217" cy="57848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5868000" cy="648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49663" y="6870450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82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0880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956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0538" y="1423195"/>
            <a:ext cx="11210924" cy="72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2393950"/>
            <a:ext cx="11210924" cy="3482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0538" y="6870450"/>
            <a:ext cx="2743200" cy="216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1000">
                <a:noFill/>
              </a:defRPr>
            </a:lvl1pPr>
          </a:lstStyle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0538" y="6337302"/>
            <a:ext cx="5605462" cy="18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000" b="1">
                <a:solidFill>
                  <a:schemeClr val="tx1"/>
                </a:solidFill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61462" y="432000"/>
            <a:ext cx="540000" cy="288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" y="1519079"/>
            <a:ext cx="119513" cy="1402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7063" y="6367463"/>
            <a:ext cx="644400" cy="17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61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7" r:id="rId3"/>
    <p:sldLayoutId id="2147483665" r:id="rId4"/>
    <p:sldLayoutId id="2147483666" r:id="rId5"/>
    <p:sldLayoutId id="2147483652" r:id="rId6"/>
    <p:sldLayoutId id="2147483664" r:id="rId7"/>
    <p:sldLayoutId id="2147483668" r:id="rId8"/>
    <p:sldLayoutId id="2147483669" r:id="rId9"/>
    <p:sldLayoutId id="2147483651" r:id="rId10"/>
    <p:sldLayoutId id="2147483660" r:id="rId11"/>
    <p:sldLayoutId id="2147483661" r:id="rId12"/>
    <p:sldLayoutId id="2147483662" r:id="rId13"/>
    <p:sldLayoutId id="2147483663" r:id="rId14"/>
    <p:sldLayoutId id="2147483654" r:id="rId15"/>
    <p:sldLayoutId id="2147483655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5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24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accent2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52000" indent="-252000" algn="l" defTabSz="914400" rtl="0" eaLnBrk="1" latinLnBrk="0" hangingPunct="1">
        <a:lnSpc>
          <a:spcPct val="100000"/>
        </a:lnSpc>
        <a:spcBef>
          <a:spcPts val="600"/>
        </a:spcBef>
        <a:buClr>
          <a:schemeClr val="accent2"/>
        </a:buClr>
        <a:buSzPct val="70000"/>
        <a:buFont typeface="Wingdings 3" panose="05040102010807070707" pitchFamily="18" charset="2"/>
        <a:buChar char="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2400"/>
        </a:spcBef>
        <a:spcAft>
          <a:spcPts val="450"/>
        </a:spcAft>
        <a:buClr>
          <a:schemeClr val="accent2"/>
        </a:buClr>
        <a:buSzPct val="80000"/>
        <a:buFont typeface="Arial" panose="020B0604020202020204" pitchFamily="34" charset="0"/>
        <a:buNone/>
        <a:defRPr sz="1400" b="1" kern="1200">
          <a:solidFill>
            <a:schemeClr val="accent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450"/>
        </a:spcBef>
        <a:spcAft>
          <a:spcPts val="450"/>
        </a:spcAft>
        <a:buClr>
          <a:schemeClr val="accent2"/>
        </a:buClr>
        <a:buSzPct val="80000"/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00" indent="-252000" algn="l" defTabSz="914400" rtl="0" eaLnBrk="1" latinLnBrk="0" hangingPunct="1">
        <a:lnSpc>
          <a:spcPct val="100000"/>
        </a:lnSpc>
        <a:spcBef>
          <a:spcPts val="450"/>
        </a:spcBef>
        <a:buClr>
          <a:schemeClr val="accent2"/>
        </a:buClr>
        <a:buSzPct val="70000"/>
        <a:buFont typeface="Wingdings 3" panose="05040102010807070707" pitchFamily="18" charset="2"/>
        <a:buChar char="u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None/>
        <a:defRPr sz="10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09" userDrawn="1">
          <p15:clr>
            <a:srgbClr val="F26B43"/>
          </p15:clr>
        </p15:guide>
        <p15:guide id="4" pos="7371" userDrawn="1">
          <p15:clr>
            <a:srgbClr val="F26B43"/>
          </p15:clr>
        </p15:guide>
        <p15:guide id="5" orient="horz" pos="309" userDrawn="1">
          <p15:clr>
            <a:srgbClr val="F26B43"/>
          </p15:clr>
        </p15:guide>
        <p15:guide id="6" orient="horz" pos="4011" userDrawn="1">
          <p15:clr>
            <a:srgbClr val="F26B43"/>
          </p15:clr>
        </p15:guide>
        <p15:guide id="7" orient="horz" pos="1508" userDrawn="1">
          <p15:clr>
            <a:srgbClr val="F26B43"/>
          </p15:clr>
        </p15:guide>
        <p15:guide id="8" orient="horz" pos="3702" userDrawn="1">
          <p15:clr>
            <a:srgbClr val="F26B43"/>
          </p15:clr>
        </p15:guide>
        <p15:guide id="9" orient="horz" pos="15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Modul/Unit 15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0537" y="3481539"/>
            <a:ext cx="8558869" cy="1655762"/>
          </a:xfrm>
        </p:spPr>
        <p:txBody>
          <a:bodyPr/>
          <a:lstStyle/>
          <a:p>
            <a:r>
              <a:rPr lang="en-GB" dirty="0"/>
              <a:t>Program Pasar Tenaga </a:t>
            </a:r>
            <a:r>
              <a:rPr lang="en-GB" dirty="0" err="1"/>
              <a:t>Kerja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900002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Tujuan</a:t>
            </a:r>
            <a:r>
              <a:rPr lang="en-GB" dirty="0"/>
              <a:t> </a:t>
            </a:r>
            <a:r>
              <a:rPr lang="en-GB" dirty="0" err="1"/>
              <a:t>pembelajaran</a:t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2" indent="0">
              <a:buNone/>
            </a:pPr>
            <a:r>
              <a:rPr lang="en-GB" sz="2400" dirty="0"/>
              <a:t>Setelah </a:t>
            </a:r>
            <a:r>
              <a:rPr lang="en-GB" sz="2400" dirty="0" err="1"/>
              <a:t>menyelesaikan</a:t>
            </a:r>
            <a:r>
              <a:rPr lang="en-GB" sz="2400" dirty="0"/>
              <a:t> unit </a:t>
            </a:r>
            <a:r>
              <a:rPr lang="en-GB" sz="2400" dirty="0" err="1"/>
              <a:t>ini</a:t>
            </a:r>
            <a:r>
              <a:rPr lang="en-GB" sz="2400" dirty="0"/>
              <a:t>, </a:t>
            </a:r>
            <a:r>
              <a:rPr lang="en-GB" sz="2400" dirty="0" err="1"/>
              <a:t>peserta</a:t>
            </a:r>
            <a:r>
              <a:rPr lang="en-GB" sz="2400" dirty="0"/>
              <a:t> </a:t>
            </a:r>
            <a:r>
              <a:rPr lang="en-GB" sz="2400" dirty="0" err="1"/>
              <a:t>akan</a:t>
            </a:r>
            <a:r>
              <a:rPr lang="en-GB" sz="2400" dirty="0"/>
              <a:t> </a:t>
            </a:r>
            <a:r>
              <a:rPr lang="en-GB" sz="2400" dirty="0" err="1"/>
              <a:t>mampu</a:t>
            </a:r>
            <a:r>
              <a:rPr lang="en-GB" sz="2400" dirty="0"/>
              <a:t>:</a:t>
            </a:r>
          </a:p>
          <a:p>
            <a:pPr lvl="2"/>
            <a:r>
              <a:rPr lang="en-GB" sz="2400" dirty="0" err="1"/>
              <a:t>Memahami</a:t>
            </a:r>
            <a:r>
              <a:rPr lang="en-GB" sz="2400" dirty="0"/>
              <a:t> program pasar </a:t>
            </a:r>
            <a:r>
              <a:rPr lang="en-GB" sz="2400" dirty="0" err="1"/>
              <a:t>tenaga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Indonesia, </a:t>
            </a:r>
            <a:r>
              <a:rPr lang="en-GB" sz="2400" dirty="0" err="1"/>
              <a:t>termasuk</a:t>
            </a:r>
            <a:r>
              <a:rPr lang="en-GB" sz="2400" dirty="0"/>
              <a:t> program </a:t>
            </a:r>
            <a:r>
              <a:rPr lang="en-GB" sz="2400" dirty="0" err="1"/>
              <a:t>jaring</a:t>
            </a:r>
            <a:r>
              <a:rPr lang="en-GB" sz="2400" dirty="0"/>
              <a:t> </a:t>
            </a:r>
            <a:r>
              <a:rPr lang="en-GB" sz="2400" dirty="0" err="1"/>
              <a:t>pengaman</a:t>
            </a:r>
            <a:r>
              <a:rPr lang="en-GB" sz="2400" dirty="0"/>
              <a:t> </a:t>
            </a:r>
            <a:r>
              <a:rPr lang="en-GB" sz="2400" dirty="0" err="1"/>
              <a:t>sebagai</a:t>
            </a:r>
            <a:r>
              <a:rPr lang="en-GB" sz="2400" dirty="0"/>
              <a:t> </a:t>
            </a:r>
            <a:r>
              <a:rPr lang="en-GB" sz="2400" dirty="0" err="1"/>
              <a:t>perlindungan</a:t>
            </a:r>
            <a:r>
              <a:rPr lang="en-GB" sz="2400" dirty="0"/>
              <a:t> </a:t>
            </a:r>
            <a:r>
              <a:rPr lang="en-GB" sz="2400" dirty="0" err="1"/>
              <a:t>terhadap</a:t>
            </a:r>
            <a:r>
              <a:rPr lang="en-GB" sz="2400" dirty="0"/>
              <a:t> </a:t>
            </a:r>
            <a:r>
              <a:rPr lang="en-GB" sz="2400" dirty="0" err="1"/>
              <a:t>pengangguran</a:t>
            </a:r>
            <a:r>
              <a:rPr lang="en-GB" sz="2400" dirty="0"/>
              <a:t> (program </a:t>
            </a:r>
            <a:r>
              <a:rPr lang="en-GB" sz="2400" dirty="0" err="1"/>
              <a:t>Jaminan</a:t>
            </a:r>
            <a:r>
              <a:rPr lang="en-GB" sz="2400" dirty="0"/>
              <a:t> </a:t>
            </a:r>
            <a:r>
              <a:rPr lang="en-GB" sz="2400" dirty="0" err="1"/>
              <a:t>Ketenagakerjaan</a:t>
            </a:r>
            <a:r>
              <a:rPr lang="en-GB" sz="2400" dirty="0"/>
              <a:t>)</a:t>
            </a:r>
          </a:p>
          <a:p>
            <a:pPr lvl="2"/>
            <a:r>
              <a:rPr lang="en-GB" sz="2400" dirty="0" err="1"/>
              <a:t>Mengetahui</a:t>
            </a:r>
            <a:r>
              <a:rPr lang="en-GB" sz="2400" dirty="0"/>
              <a:t> program pasar </a:t>
            </a:r>
            <a:r>
              <a:rPr lang="en-GB" sz="2400" dirty="0" err="1"/>
              <a:t>tenaga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lainnya</a:t>
            </a:r>
            <a:r>
              <a:rPr lang="en-GB" sz="2400" dirty="0"/>
              <a:t> yang </a:t>
            </a:r>
            <a:r>
              <a:rPr lang="en-GB" sz="2400" dirty="0" err="1"/>
              <a:t>dapat</a:t>
            </a:r>
            <a:r>
              <a:rPr lang="en-GB" sz="2400" dirty="0"/>
              <a:t> </a:t>
            </a:r>
            <a:r>
              <a:rPr lang="en-GB" sz="2400" dirty="0" err="1"/>
              <a:t>membantu</a:t>
            </a:r>
            <a:r>
              <a:rPr lang="en-GB" sz="2400" dirty="0"/>
              <a:t> </a:t>
            </a:r>
            <a:r>
              <a:rPr lang="en-GB" sz="2400" dirty="0" err="1"/>
              <a:t>pencari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marL="0" lvl="2" indent="0">
              <a:buNone/>
            </a:pPr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921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Apa</a:t>
            </a:r>
            <a:r>
              <a:rPr lang="en-GB" dirty="0"/>
              <a:t> </a:t>
            </a:r>
            <a:r>
              <a:rPr lang="en-GB" dirty="0" err="1"/>
              <a:t>itu</a:t>
            </a:r>
            <a:r>
              <a:rPr lang="en-GB" dirty="0"/>
              <a:t> program pasar </a:t>
            </a:r>
            <a:r>
              <a:rPr lang="en-GB" dirty="0" err="1"/>
              <a:t>tenaga</a:t>
            </a:r>
            <a:r>
              <a:rPr lang="en-GB" dirty="0"/>
              <a:t> </a:t>
            </a:r>
            <a:r>
              <a:rPr lang="en-GB" dirty="0" err="1"/>
              <a:t>kerja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en-GB" sz="2400" dirty="0" err="1"/>
              <a:t>Intervensi</a:t>
            </a:r>
            <a:r>
              <a:rPr lang="en-GB" sz="2400" dirty="0"/>
              <a:t> </a:t>
            </a:r>
            <a:r>
              <a:rPr lang="en-GB" sz="2400" dirty="0" err="1"/>
              <a:t>kebijakan</a:t>
            </a:r>
            <a:r>
              <a:rPr lang="en-GB" sz="2400" dirty="0"/>
              <a:t> pasar </a:t>
            </a:r>
            <a:r>
              <a:rPr lang="en-GB" sz="2400" dirty="0" err="1"/>
              <a:t>tenaga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yang </a:t>
            </a:r>
            <a:r>
              <a:rPr lang="en-GB" sz="2400" dirty="0" err="1"/>
              <a:t>digunakan</a:t>
            </a:r>
            <a:r>
              <a:rPr lang="en-GB" sz="2400" dirty="0"/>
              <a:t> oleh </a:t>
            </a:r>
            <a:r>
              <a:rPr lang="en-GB" sz="2400" dirty="0" err="1"/>
              <a:t>pemerintah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meningkatkan</a:t>
            </a:r>
            <a:r>
              <a:rPr lang="en-GB" sz="2400" dirty="0"/>
              <a:t> </a:t>
            </a:r>
            <a:r>
              <a:rPr lang="en-GB" sz="2400" dirty="0" err="1"/>
              <a:t>probabilitas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pencari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dan </a:t>
            </a:r>
            <a:r>
              <a:rPr lang="en-GB" sz="2400" dirty="0" err="1"/>
              <a:t>mengurangi</a:t>
            </a:r>
            <a:r>
              <a:rPr lang="en-GB" sz="2400" dirty="0"/>
              <a:t> </a:t>
            </a:r>
            <a:r>
              <a:rPr lang="en-GB" sz="2400" dirty="0" err="1"/>
              <a:t>pengangguran</a:t>
            </a:r>
            <a:r>
              <a:rPr lang="en-GB" sz="2400" dirty="0"/>
              <a:t> </a:t>
            </a:r>
            <a:r>
              <a:rPr lang="en-GB" sz="2400" dirty="0" err="1"/>
              <a:t>secara</a:t>
            </a:r>
            <a:r>
              <a:rPr lang="en-GB" sz="2400" dirty="0"/>
              <a:t> </a:t>
            </a:r>
            <a:r>
              <a:rPr lang="en-GB" sz="2400" dirty="0" err="1"/>
              <a:t>keseluruhan</a:t>
            </a:r>
            <a:endParaRPr lang="en-GB" sz="2400" dirty="0"/>
          </a:p>
          <a:p>
            <a:pPr lvl="2"/>
            <a:r>
              <a:rPr lang="en-GB" sz="2400" dirty="0"/>
              <a:t>Program pasar </a:t>
            </a:r>
            <a:r>
              <a:rPr lang="en-GB" sz="2400" dirty="0" err="1"/>
              <a:t>tenaga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aktif</a:t>
            </a:r>
            <a:r>
              <a:rPr lang="en-GB" sz="2400" dirty="0"/>
              <a:t> dan </a:t>
            </a:r>
            <a:r>
              <a:rPr lang="en-GB" sz="2400" dirty="0" err="1"/>
              <a:t>pasif</a:t>
            </a:r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104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Keberhasilan</a:t>
            </a:r>
            <a:r>
              <a:rPr lang="en-GB" dirty="0"/>
              <a:t> program pasar </a:t>
            </a:r>
            <a:r>
              <a:rPr lang="en-GB" dirty="0" err="1"/>
              <a:t>tenaga</a:t>
            </a:r>
            <a:r>
              <a:rPr lang="en-GB" dirty="0"/>
              <a:t> </a:t>
            </a:r>
            <a:r>
              <a:rPr lang="en-GB" dirty="0" err="1"/>
              <a:t>kerja</a:t>
            </a:r>
            <a:r>
              <a:rPr lang="en-GB" dirty="0"/>
              <a:t> (PPTK) </a:t>
            </a:r>
            <a:r>
              <a:rPr lang="en-GB" dirty="0" err="1"/>
              <a:t>akan</a:t>
            </a:r>
            <a:r>
              <a:rPr lang="en-GB" dirty="0"/>
              <a:t> </a:t>
            </a:r>
            <a:r>
              <a:rPr lang="en-GB" dirty="0" err="1"/>
              <a:t>meningkat</a:t>
            </a:r>
            <a:r>
              <a:rPr lang="en-GB" dirty="0"/>
              <a:t> </a:t>
            </a:r>
            <a:r>
              <a:rPr lang="en-GB" dirty="0" err="1"/>
              <a:t>jika</a:t>
            </a:r>
            <a:r>
              <a:rPr lang="en-GB" dirty="0"/>
              <a:t>…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en-GB" sz="2400" dirty="0" err="1"/>
              <a:t>Tepat</a:t>
            </a:r>
            <a:r>
              <a:rPr lang="en-GB" sz="2400" dirty="0"/>
              <a:t> </a:t>
            </a:r>
            <a:r>
              <a:rPr lang="en-GB" sz="2400" dirty="0" err="1"/>
              <a:t>sasaran</a:t>
            </a:r>
            <a:r>
              <a:rPr lang="en-GB" sz="2400" dirty="0"/>
              <a:t> dan </a:t>
            </a:r>
            <a:r>
              <a:rPr lang="en-GB" sz="2400" dirty="0" err="1"/>
              <a:t>disesuaikan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memenuhi</a:t>
            </a:r>
            <a:r>
              <a:rPr lang="en-GB" sz="2400" dirty="0"/>
              <a:t> </a:t>
            </a:r>
            <a:r>
              <a:rPr lang="en-GB" sz="2400" dirty="0" err="1"/>
              <a:t>kebutuhan</a:t>
            </a:r>
            <a:r>
              <a:rPr lang="en-GB" sz="2400" dirty="0"/>
              <a:t> </a:t>
            </a:r>
            <a:r>
              <a:rPr lang="en-GB" sz="2400" dirty="0" err="1"/>
              <a:t>perorangan</a:t>
            </a:r>
            <a:endParaRPr lang="en-GB" sz="2400" dirty="0"/>
          </a:p>
          <a:p>
            <a:pPr lvl="2"/>
            <a:r>
              <a:rPr lang="en-GB" sz="2400" dirty="0" err="1"/>
              <a:t>Dirancang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menanggapi</a:t>
            </a:r>
            <a:r>
              <a:rPr lang="en-GB" sz="2400" dirty="0"/>
              <a:t> </a:t>
            </a:r>
            <a:r>
              <a:rPr lang="en-GB" sz="2400" dirty="0" err="1"/>
              <a:t>persyaratan</a:t>
            </a:r>
            <a:r>
              <a:rPr lang="en-GB" sz="2400" dirty="0"/>
              <a:t> pasar </a:t>
            </a:r>
            <a:r>
              <a:rPr lang="en-GB" sz="2400" dirty="0" err="1"/>
              <a:t>tenaga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endParaRPr lang="en-GB" sz="2400" dirty="0"/>
          </a:p>
          <a:p>
            <a:pPr lvl="2"/>
            <a:r>
              <a:rPr lang="en-GB" sz="2400" dirty="0" err="1"/>
              <a:t>dikaitkan</a:t>
            </a:r>
            <a:r>
              <a:rPr lang="en-GB" sz="2400" dirty="0"/>
              <a:t>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pengalaman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endParaRPr lang="en-GB" sz="2400" dirty="0"/>
          </a:p>
          <a:p>
            <a:pPr lvl="2"/>
            <a:r>
              <a:rPr lang="en-GB" sz="2400" dirty="0"/>
              <a:t>Bagian </a:t>
            </a:r>
            <a:r>
              <a:rPr lang="en-GB" sz="2400" dirty="0" err="1"/>
              <a:t>dari</a:t>
            </a:r>
            <a:r>
              <a:rPr lang="en-GB" sz="2400" dirty="0"/>
              <a:t> </a:t>
            </a:r>
            <a:r>
              <a:rPr lang="en-GB" sz="2400" dirty="0" err="1"/>
              <a:t>paket</a:t>
            </a:r>
            <a:r>
              <a:rPr lang="en-GB" sz="2400" dirty="0"/>
              <a:t> </a:t>
            </a:r>
            <a:r>
              <a:rPr lang="en-GB" sz="2400" dirty="0" err="1"/>
              <a:t>layanan</a:t>
            </a:r>
            <a:r>
              <a:rPr lang="en-GB" sz="2400" dirty="0"/>
              <a:t> </a:t>
            </a:r>
            <a:r>
              <a:rPr lang="en-GB" sz="2400" dirty="0" err="1"/>
              <a:t>komprehensif</a:t>
            </a:r>
            <a:endParaRPr lang="en-GB" sz="2400" dirty="0"/>
          </a:p>
          <a:p>
            <a:pPr lvl="2"/>
            <a:r>
              <a:rPr lang="en-GB" sz="2400" dirty="0" err="1"/>
              <a:t>Melibatkan</a:t>
            </a:r>
            <a:r>
              <a:rPr lang="en-GB" sz="2400" dirty="0"/>
              <a:t> </a:t>
            </a:r>
            <a:r>
              <a:rPr lang="en-GB" sz="2400" dirty="0" err="1"/>
              <a:t>mitra</a:t>
            </a:r>
            <a:r>
              <a:rPr lang="en-GB" sz="2400" dirty="0"/>
              <a:t> </a:t>
            </a:r>
            <a:r>
              <a:rPr lang="en-GB" sz="2400" dirty="0" err="1"/>
              <a:t>sosial</a:t>
            </a:r>
            <a:endParaRPr lang="en-GB" sz="2400" dirty="0"/>
          </a:p>
          <a:p>
            <a:pPr lvl="2"/>
            <a:r>
              <a:rPr lang="en-GB" sz="2400" dirty="0"/>
              <a:t>Program yang </a:t>
            </a:r>
            <a:r>
              <a:rPr lang="en-GB" sz="2400" dirty="0" err="1"/>
              <a:t>membantu</a:t>
            </a:r>
            <a:r>
              <a:rPr lang="en-GB" sz="2400" dirty="0"/>
              <a:t> </a:t>
            </a:r>
            <a:r>
              <a:rPr lang="en-GB" sz="2400" dirty="0" err="1"/>
              <a:t>penganggur</a:t>
            </a:r>
            <a:r>
              <a:rPr lang="en-GB" sz="2400" dirty="0"/>
              <a:t> </a:t>
            </a:r>
            <a:r>
              <a:rPr lang="en-GB" sz="2400" dirty="0" err="1"/>
              <a:t>mendapatkan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r>
              <a:rPr lang="en-GB" sz="2400" dirty="0"/>
              <a:t> dan </a:t>
            </a:r>
            <a:r>
              <a:rPr lang="en-GB" sz="2400" dirty="0" err="1"/>
              <a:t>meningkatkan</a:t>
            </a:r>
            <a:r>
              <a:rPr lang="en-GB" sz="2400" dirty="0"/>
              <a:t> </a:t>
            </a:r>
            <a:r>
              <a:rPr lang="en-GB" sz="2400" dirty="0" err="1"/>
              <a:t>produktivitas</a:t>
            </a:r>
            <a:r>
              <a:rPr lang="en-GB" sz="2400" dirty="0"/>
              <a:t> dan </a:t>
            </a:r>
            <a:r>
              <a:rPr lang="en-GB" sz="2400" dirty="0" err="1"/>
              <a:t>pendapatan</a:t>
            </a:r>
            <a:r>
              <a:rPr lang="en-GB" sz="2400" dirty="0"/>
              <a:t> </a:t>
            </a:r>
            <a:r>
              <a:rPr lang="en-GB" sz="2400" dirty="0" err="1"/>
              <a:t>pekerja</a:t>
            </a:r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marL="0" lvl="2" indent="0">
              <a:buNone/>
            </a:pPr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039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 pasar </a:t>
            </a:r>
            <a:r>
              <a:rPr lang="en-GB" dirty="0" err="1"/>
              <a:t>tenaga</a:t>
            </a:r>
            <a:r>
              <a:rPr lang="en-GB" dirty="0"/>
              <a:t> </a:t>
            </a:r>
            <a:r>
              <a:rPr lang="en-GB" dirty="0" err="1"/>
              <a:t>kerja</a:t>
            </a:r>
            <a:r>
              <a:rPr lang="en-GB" dirty="0"/>
              <a:t> </a:t>
            </a:r>
            <a:r>
              <a:rPr lang="en-GB" dirty="0" err="1"/>
              <a:t>aktif</a:t>
            </a:r>
            <a:r>
              <a:rPr lang="en-GB" dirty="0"/>
              <a:t> dan </a:t>
            </a:r>
            <a:r>
              <a:rPr lang="en-GB" dirty="0" err="1"/>
              <a:t>pasif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0538" y="2393950"/>
            <a:ext cx="5390000" cy="3482975"/>
          </a:xfrm>
        </p:spPr>
        <p:txBody>
          <a:bodyPr/>
          <a:lstStyle/>
          <a:p>
            <a:pPr marL="0" lvl="2" indent="0">
              <a:buNone/>
            </a:pPr>
            <a:r>
              <a:rPr lang="en-GB" sz="2000" b="1" dirty="0"/>
              <a:t>Program pasar </a:t>
            </a:r>
            <a:r>
              <a:rPr lang="en-GB" sz="2000" b="1" dirty="0" err="1"/>
              <a:t>tenaga</a:t>
            </a:r>
            <a:r>
              <a:rPr lang="en-GB" sz="2000" b="1" dirty="0"/>
              <a:t> </a:t>
            </a:r>
            <a:r>
              <a:rPr lang="en-GB" sz="2000" b="1" dirty="0" err="1"/>
              <a:t>kerja</a:t>
            </a:r>
            <a:r>
              <a:rPr lang="en-GB" sz="2000" b="1" dirty="0"/>
              <a:t> </a:t>
            </a:r>
            <a:r>
              <a:rPr lang="en-GB" sz="2000" b="1" dirty="0" err="1"/>
              <a:t>aktif</a:t>
            </a:r>
            <a:endParaRPr lang="en-GB" sz="2000" b="1" dirty="0"/>
          </a:p>
          <a:p>
            <a:pPr lvl="2"/>
            <a:r>
              <a:rPr lang="en-GB" sz="2000" dirty="0" err="1"/>
              <a:t>Layanan</a:t>
            </a:r>
            <a:r>
              <a:rPr lang="en-GB" sz="2000" dirty="0"/>
              <a:t> </a:t>
            </a:r>
            <a:r>
              <a:rPr lang="en-GB" sz="2000" dirty="0" err="1"/>
              <a:t>ketenagakerjaan</a:t>
            </a:r>
            <a:endParaRPr lang="en-GB" sz="2000" dirty="0"/>
          </a:p>
          <a:p>
            <a:pPr lvl="2"/>
            <a:r>
              <a:rPr lang="en-GB" sz="2000" dirty="0" err="1"/>
              <a:t>Pelatihan</a:t>
            </a:r>
            <a:r>
              <a:rPr lang="en-GB" sz="2000" dirty="0"/>
              <a:t> pasar </a:t>
            </a:r>
            <a:r>
              <a:rPr lang="en-GB" sz="2000" dirty="0" err="1"/>
              <a:t>tenaga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endParaRPr lang="en-GB" sz="2000" dirty="0"/>
          </a:p>
          <a:p>
            <a:pPr lvl="2"/>
            <a:r>
              <a:rPr lang="en-GB" sz="2000" dirty="0" err="1"/>
              <a:t>Pekerjaan</a:t>
            </a:r>
            <a:r>
              <a:rPr lang="en-GB" sz="2000" dirty="0"/>
              <a:t> </a:t>
            </a:r>
            <a:r>
              <a:rPr lang="en-GB" sz="2000" dirty="0" err="1"/>
              <a:t>umum</a:t>
            </a:r>
            <a:r>
              <a:rPr lang="en-GB" sz="2000" dirty="0"/>
              <a:t> dan </a:t>
            </a:r>
            <a:r>
              <a:rPr lang="en-GB" sz="2000" dirty="0" err="1"/>
              <a:t>layanan</a:t>
            </a:r>
            <a:r>
              <a:rPr lang="en-GB" sz="2000" dirty="0"/>
              <a:t> </a:t>
            </a:r>
            <a:r>
              <a:rPr lang="en-GB" sz="2000" dirty="0" err="1"/>
              <a:t>masyarakat</a:t>
            </a:r>
            <a:endParaRPr lang="en-GB" sz="2000" dirty="0"/>
          </a:p>
          <a:p>
            <a:pPr lvl="2"/>
            <a:r>
              <a:rPr lang="en-GB" sz="2000" dirty="0" err="1"/>
              <a:t>Promosi</a:t>
            </a:r>
            <a:r>
              <a:rPr lang="en-GB" sz="2000" dirty="0"/>
              <a:t> </a:t>
            </a:r>
            <a:r>
              <a:rPr lang="en-GB" sz="2000" dirty="0" err="1"/>
              <a:t>kewirausahaan</a:t>
            </a:r>
            <a:endParaRPr lang="en-GB" sz="2000" dirty="0"/>
          </a:p>
          <a:p>
            <a:pPr lvl="2"/>
            <a:r>
              <a:rPr lang="en-GB" sz="2000" dirty="0" err="1"/>
              <a:t>Subsidi</a:t>
            </a:r>
            <a:r>
              <a:rPr lang="en-GB" sz="2000" dirty="0"/>
              <a:t> </a:t>
            </a:r>
            <a:r>
              <a:rPr lang="en-GB" sz="2000" dirty="0" err="1"/>
              <a:t>pekerjaa</a:t>
            </a:r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marL="0" lvl="2" indent="0">
              <a:buNone/>
            </a:pPr>
            <a:endParaRPr lang="en-GB" sz="20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5</a:t>
            </a:fld>
            <a:endParaRPr lang="en-GB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BF7A9342-C39C-2847-8494-B6EBAD102A31}"/>
              </a:ext>
            </a:extLst>
          </p:cNvPr>
          <p:cNvSpPr txBox="1">
            <a:spLocks/>
          </p:cNvSpPr>
          <p:nvPr/>
        </p:nvSpPr>
        <p:spPr>
          <a:xfrm>
            <a:off x="6202567" y="2393949"/>
            <a:ext cx="5390000" cy="3482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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2000" indent="-252000" algn="l" defTabSz="914400" rtl="0" eaLnBrk="1" latinLnBrk="0" hangingPunct="1">
              <a:lnSpc>
                <a:spcPct val="100000"/>
              </a:lnSpc>
              <a:spcBef>
                <a:spcPts val="45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u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/>
              <a:t>Program pasar </a:t>
            </a:r>
            <a:r>
              <a:rPr lang="en-GB" b="1" dirty="0" err="1"/>
              <a:t>tenaga</a:t>
            </a:r>
            <a:r>
              <a:rPr lang="en-GB" b="1" dirty="0"/>
              <a:t> </a:t>
            </a:r>
            <a:r>
              <a:rPr lang="en-GB" b="1" dirty="0" err="1"/>
              <a:t>kerja</a:t>
            </a:r>
            <a:r>
              <a:rPr lang="en-GB" b="1" dirty="0"/>
              <a:t> </a:t>
            </a:r>
            <a:r>
              <a:rPr lang="en-GB" b="1" dirty="0" err="1"/>
              <a:t>pasif</a:t>
            </a:r>
            <a:endParaRPr lang="en-GB" b="1" dirty="0"/>
          </a:p>
          <a:p>
            <a:pPr lvl="2"/>
            <a:r>
              <a:rPr lang="en-GB" dirty="0" err="1"/>
              <a:t>Asuransi</a:t>
            </a:r>
            <a:r>
              <a:rPr lang="en-GB" dirty="0"/>
              <a:t> </a:t>
            </a:r>
            <a:r>
              <a:rPr lang="en-GB" dirty="0" err="1"/>
              <a:t>pengangguran</a:t>
            </a:r>
            <a:endParaRPr lang="en-GB" dirty="0"/>
          </a:p>
          <a:p>
            <a:pPr lvl="2"/>
            <a:r>
              <a:rPr lang="en-GB" dirty="0"/>
              <a:t>Skema </a:t>
            </a:r>
            <a:r>
              <a:rPr lang="en-GB" dirty="0" err="1"/>
              <a:t>pensiun</a:t>
            </a:r>
            <a:r>
              <a:rPr lang="en-GB" dirty="0"/>
              <a:t> </a:t>
            </a:r>
            <a:r>
              <a:rPr lang="en-GB" dirty="0" err="1"/>
              <a:t>dini</a:t>
            </a:r>
            <a:endParaRPr lang="en-GB" dirty="0"/>
          </a:p>
          <a:p>
            <a:pPr lvl="2"/>
            <a:r>
              <a:rPr lang="en-GB" dirty="0" err="1"/>
              <a:t>Pemberian</a:t>
            </a:r>
            <a:r>
              <a:rPr lang="en-GB" dirty="0"/>
              <a:t> </a:t>
            </a:r>
            <a:r>
              <a:rPr lang="en-GB" dirty="0" err="1"/>
              <a:t>tunjangan</a:t>
            </a:r>
            <a:r>
              <a:rPr lang="en-GB" dirty="0"/>
              <a:t> </a:t>
            </a:r>
            <a:r>
              <a:rPr lang="en-GB" dirty="0" err="1"/>
              <a:t>pisah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marL="0" lvl="2" indent="0">
              <a:buFont typeface="Wingdings 3" panose="05040102010807070707" pitchFamily="18" charset="2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5569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Layanan</a:t>
            </a:r>
            <a:r>
              <a:rPr lang="en-GB" dirty="0"/>
              <a:t> </a:t>
            </a:r>
            <a:r>
              <a:rPr lang="en-GB" dirty="0" err="1"/>
              <a:t>ketenagakerjaan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0538" y="2393950"/>
            <a:ext cx="5390000" cy="3482975"/>
          </a:xfrm>
        </p:spPr>
        <p:txBody>
          <a:bodyPr/>
          <a:lstStyle/>
          <a:p>
            <a:pPr marL="0" lvl="2" indent="0">
              <a:buNone/>
            </a:pPr>
            <a:r>
              <a:rPr lang="en-GB" sz="2000" b="1" dirty="0" err="1"/>
              <a:t>Kelebihan</a:t>
            </a:r>
            <a:endParaRPr lang="en-GB" sz="2000" b="1" dirty="0"/>
          </a:p>
          <a:p>
            <a:pPr lvl="2"/>
            <a:r>
              <a:rPr lang="en-GB" sz="2000" dirty="0" err="1"/>
              <a:t>Membantu</a:t>
            </a:r>
            <a:r>
              <a:rPr lang="en-GB" sz="2000" dirty="0"/>
              <a:t> </a:t>
            </a:r>
            <a:r>
              <a:rPr lang="en-GB" sz="2000" dirty="0" err="1"/>
              <a:t>pencari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r>
              <a:rPr lang="en-GB" sz="2000" dirty="0"/>
              <a:t> </a:t>
            </a:r>
            <a:r>
              <a:rPr lang="en-GB" sz="2000" dirty="0" err="1"/>
              <a:t>membuat</a:t>
            </a:r>
            <a:r>
              <a:rPr lang="en-GB" sz="2000" dirty="0"/>
              <a:t> </a:t>
            </a:r>
            <a:r>
              <a:rPr lang="en-GB" sz="2000" dirty="0" err="1"/>
              <a:t>pilihan</a:t>
            </a:r>
            <a:r>
              <a:rPr lang="en-GB" sz="2000" dirty="0"/>
              <a:t> </a:t>
            </a:r>
            <a:r>
              <a:rPr lang="en-GB" sz="2000" dirty="0" err="1"/>
              <a:t>realistis</a:t>
            </a:r>
            <a:r>
              <a:rPr lang="en-GB" sz="2000" dirty="0"/>
              <a:t> dan </a:t>
            </a:r>
            <a:r>
              <a:rPr lang="en-GB" sz="2000" dirty="0" err="1"/>
              <a:t>mencocokkan</a:t>
            </a:r>
            <a:r>
              <a:rPr lang="en-GB" sz="2000" dirty="0"/>
              <a:t> </a:t>
            </a:r>
            <a:r>
              <a:rPr lang="en-GB" sz="2000" dirty="0" err="1"/>
              <a:t>harapan</a:t>
            </a:r>
            <a:r>
              <a:rPr lang="en-GB" sz="2000" dirty="0"/>
              <a:t> </a:t>
            </a:r>
            <a:r>
              <a:rPr lang="en-GB" sz="2000" dirty="0" err="1"/>
              <a:t>mereka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kesempatan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r>
              <a:rPr lang="en-GB" sz="2000" dirty="0"/>
              <a:t> dan </a:t>
            </a:r>
            <a:r>
              <a:rPr lang="en-GB" sz="2000" dirty="0" err="1"/>
              <a:t>pelatihan</a:t>
            </a:r>
            <a:endParaRPr lang="en-GB" sz="2000" dirty="0"/>
          </a:p>
          <a:p>
            <a:pPr lvl="2"/>
            <a:r>
              <a:rPr lang="en-GB" sz="2000" dirty="0" err="1"/>
              <a:t>Membantu</a:t>
            </a:r>
            <a:r>
              <a:rPr lang="en-GB" sz="2000" dirty="0"/>
              <a:t> </a:t>
            </a:r>
            <a:r>
              <a:rPr lang="en-GB" sz="2000" dirty="0" err="1"/>
              <a:t>mereka</a:t>
            </a:r>
            <a:r>
              <a:rPr lang="en-GB" sz="2000" dirty="0"/>
              <a:t> </a:t>
            </a:r>
            <a:r>
              <a:rPr lang="en-GB" sz="2000" dirty="0" err="1"/>
              <a:t>menavigasi</a:t>
            </a:r>
            <a:r>
              <a:rPr lang="en-GB" sz="2000" dirty="0"/>
              <a:t> pasar </a:t>
            </a:r>
            <a:r>
              <a:rPr lang="en-GB" sz="2000" dirty="0" err="1"/>
              <a:t>tenaga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endParaRPr lang="en-GB" sz="2000" dirty="0"/>
          </a:p>
          <a:p>
            <a:pPr lvl="2"/>
            <a:r>
              <a:rPr lang="en-GB" sz="2000" dirty="0" err="1"/>
              <a:t>Meningkatkan</a:t>
            </a:r>
            <a:r>
              <a:rPr lang="en-GB" sz="2000" dirty="0"/>
              <a:t> </a:t>
            </a:r>
            <a:r>
              <a:rPr lang="en-GB" sz="2000" dirty="0" err="1"/>
              <a:t>informasi</a:t>
            </a:r>
            <a:r>
              <a:rPr lang="en-GB" sz="2000" dirty="0"/>
              <a:t> </a:t>
            </a:r>
            <a:r>
              <a:rPr lang="en-GB" sz="2000" dirty="0" err="1"/>
              <a:t>tentang</a:t>
            </a:r>
            <a:r>
              <a:rPr lang="en-GB" sz="2000" dirty="0"/>
              <a:t> </a:t>
            </a:r>
            <a:r>
              <a:rPr lang="en-GB" sz="2000" dirty="0" err="1"/>
              <a:t>prospek</a:t>
            </a:r>
            <a:r>
              <a:rPr lang="en-GB" sz="2000" dirty="0"/>
              <a:t> </a:t>
            </a:r>
            <a:r>
              <a:rPr lang="en-GB" sz="2000" dirty="0" err="1"/>
              <a:t>pekerjaan</a:t>
            </a:r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marL="0" lvl="2" indent="0">
              <a:buNone/>
            </a:pPr>
            <a:endParaRPr lang="en-GB" sz="20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6</a:t>
            </a:fld>
            <a:endParaRPr lang="en-GB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BF7A9342-C39C-2847-8494-B6EBAD102A31}"/>
              </a:ext>
            </a:extLst>
          </p:cNvPr>
          <p:cNvSpPr txBox="1">
            <a:spLocks/>
          </p:cNvSpPr>
          <p:nvPr/>
        </p:nvSpPr>
        <p:spPr>
          <a:xfrm>
            <a:off x="6202567" y="2393949"/>
            <a:ext cx="5390000" cy="3482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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2000" indent="-252000" algn="l" defTabSz="914400" rtl="0" eaLnBrk="1" latinLnBrk="0" hangingPunct="1">
              <a:lnSpc>
                <a:spcPct val="100000"/>
              </a:lnSpc>
              <a:spcBef>
                <a:spcPts val="45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u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 err="1"/>
              <a:t>Kekurangan</a:t>
            </a:r>
            <a:endParaRPr lang="en-GB" b="1" dirty="0"/>
          </a:p>
          <a:p>
            <a:pPr lvl="2"/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menciptakan</a:t>
            </a:r>
            <a:r>
              <a:rPr lang="en-GB" dirty="0"/>
              <a:t> </a:t>
            </a:r>
            <a:r>
              <a:rPr lang="en-GB" dirty="0" err="1"/>
              <a:t>harapan</a:t>
            </a:r>
            <a:r>
              <a:rPr lang="en-GB" dirty="0"/>
              <a:t> yang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realistis</a:t>
            </a:r>
            <a:r>
              <a:rPr lang="en-GB" dirty="0"/>
              <a:t> </a:t>
            </a:r>
            <a:r>
              <a:rPr lang="en-GB" dirty="0" err="1"/>
              <a:t>jika</a:t>
            </a:r>
            <a:r>
              <a:rPr lang="en-GB" dirty="0"/>
              <a:t>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dikaitkan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pasar </a:t>
            </a:r>
            <a:r>
              <a:rPr lang="en-GB" dirty="0" err="1"/>
              <a:t>tenaga</a:t>
            </a:r>
            <a:r>
              <a:rPr lang="en-GB" dirty="0"/>
              <a:t> </a:t>
            </a:r>
            <a:r>
              <a:rPr lang="en-GB" dirty="0" err="1"/>
              <a:t>kerja</a:t>
            </a:r>
            <a:endParaRPr lang="en-GB" dirty="0"/>
          </a:p>
          <a:p>
            <a:pPr lvl="2"/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tersedia</a:t>
            </a:r>
            <a:r>
              <a:rPr lang="en-GB" dirty="0"/>
              <a:t> di </a:t>
            </a:r>
            <a:r>
              <a:rPr lang="en-GB" dirty="0" err="1"/>
              <a:t>semua</a:t>
            </a:r>
            <a:r>
              <a:rPr lang="en-GB" dirty="0"/>
              <a:t> negara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hanya</a:t>
            </a:r>
            <a:r>
              <a:rPr lang="en-GB" dirty="0"/>
              <a:t> di </a:t>
            </a:r>
            <a:r>
              <a:rPr lang="en-GB" dirty="0" err="1"/>
              <a:t>daerah</a:t>
            </a:r>
            <a:r>
              <a:rPr lang="en-GB" dirty="0"/>
              <a:t> </a:t>
            </a:r>
            <a:r>
              <a:rPr lang="en-GB" dirty="0" err="1"/>
              <a:t>perkotaan</a:t>
            </a:r>
            <a:r>
              <a:rPr lang="en-GB" dirty="0"/>
              <a:t> dan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perekonomian</a:t>
            </a:r>
            <a:r>
              <a:rPr lang="en-GB" dirty="0"/>
              <a:t> formal</a:t>
            </a:r>
          </a:p>
          <a:p>
            <a:pPr lvl="2"/>
            <a:r>
              <a:rPr lang="en-GB" dirty="0" err="1"/>
              <a:t>Kurangnya</a:t>
            </a:r>
            <a:r>
              <a:rPr lang="en-GB" dirty="0"/>
              <a:t> </a:t>
            </a:r>
            <a:r>
              <a:rPr lang="en-GB" dirty="0" err="1"/>
              <a:t>informasi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merusak</a:t>
            </a:r>
            <a:r>
              <a:rPr lang="en-GB" dirty="0"/>
              <a:t> </a:t>
            </a:r>
            <a:r>
              <a:rPr lang="en-GB" dirty="0" err="1"/>
              <a:t>efisiensi</a:t>
            </a:r>
            <a:r>
              <a:rPr lang="en-GB" dirty="0"/>
              <a:t>, </a:t>
            </a:r>
            <a:r>
              <a:rPr lang="en-GB" dirty="0" err="1"/>
              <a:t>efektivita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marL="0" lvl="2" indent="0">
              <a:buFont typeface="Wingdings 3" panose="05040102010807070707" pitchFamily="18" charset="2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5188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Pelatihan</a:t>
            </a:r>
            <a:r>
              <a:rPr lang="en-GB" dirty="0"/>
              <a:t> pasar </a:t>
            </a:r>
            <a:r>
              <a:rPr lang="en-GB" dirty="0" err="1"/>
              <a:t>tenaga</a:t>
            </a:r>
            <a:r>
              <a:rPr lang="en-GB" dirty="0"/>
              <a:t> </a:t>
            </a:r>
            <a:r>
              <a:rPr lang="en-GB" dirty="0" err="1"/>
              <a:t>kerja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0538" y="2393950"/>
            <a:ext cx="5390000" cy="3482975"/>
          </a:xfrm>
        </p:spPr>
        <p:txBody>
          <a:bodyPr/>
          <a:lstStyle/>
          <a:p>
            <a:pPr marL="0" lvl="2" indent="0">
              <a:buNone/>
            </a:pPr>
            <a:r>
              <a:rPr lang="en-GB" sz="2000" b="1" dirty="0" err="1"/>
              <a:t>Kelebihan</a:t>
            </a:r>
            <a:endParaRPr lang="en-GB" sz="2000" b="1" dirty="0"/>
          </a:p>
          <a:p>
            <a:pPr lvl="2"/>
            <a:r>
              <a:rPr lang="en-GB" sz="2000" dirty="0" err="1"/>
              <a:t>Bekerja</a:t>
            </a:r>
            <a:r>
              <a:rPr lang="en-GB" sz="2000" dirty="0"/>
              <a:t> </a:t>
            </a:r>
            <a:r>
              <a:rPr lang="en-GB" sz="2000" dirty="0" err="1"/>
              <a:t>lebih</a:t>
            </a:r>
            <a:r>
              <a:rPr lang="en-GB" sz="2000" dirty="0"/>
              <a:t> </a:t>
            </a:r>
            <a:r>
              <a:rPr lang="en-GB" sz="2000" dirty="0" err="1"/>
              <a:t>baik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keterampilan</a:t>
            </a:r>
            <a:r>
              <a:rPr lang="en-GB" sz="2000" dirty="0"/>
              <a:t> </a:t>
            </a:r>
            <a:r>
              <a:rPr lang="en-GB" sz="2000" dirty="0" err="1"/>
              <a:t>teknis</a:t>
            </a:r>
            <a:r>
              <a:rPr lang="en-GB" sz="2000" dirty="0"/>
              <a:t> </a:t>
            </a:r>
            <a:r>
              <a:rPr lang="en-GB" sz="2000" dirty="0" err="1"/>
              <a:t>luas</a:t>
            </a:r>
            <a:r>
              <a:rPr lang="en-GB" sz="2000" dirty="0"/>
              <a:t> yang </a:t>
            </a:r>
            <a:r>
              <a:rPr lang="en-GB" sz="2000" dirty="0" err="1"/>
              <a:t>banyak</a:t>
            </a:r>
            <a:r>
              <a:rPr lang="en-GB" sz="2000" dirty="0"/>
              <a:t> </a:t>
            </a:r>
            <a:r>
              <a:rPr lang="en-GB" sz="2000" dirty="0" err="1"/>
              <a:t>diminta</a:t>
            </a:r>
            <a:endParaRPr lang="en-GB" sz="2000" dirty="0"/>
          </a:p>
          <a:p>
            <a:pPr lvl="2"/>
            <a:r>
              <a:rPr lang="en-GB" sz="2000" dirty="0" err="1"/>
              <a:t>Meningkatkan</a:t>
            </a:r>
            <a:r>
              <a:rPr lang="en-GB" sz="2000" dirty="0"/>
              <a:t> </a:t>
            </a:r>
            <a:r>
              <a:rPr lang="en-GB" sz="2000" dirty="0" err="1"/>
              <a:t>lapangan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r>
              <a:rPr lang="en-GB" sz="2000" dirty="0"/>
              <a:t> </a:t>
            </a:r>
            <a:r>
              <a:rPr lang="en-GB" sz="2000" dirty="0" err="1"/>
              <a:t>jika</a:t>
            </a:r>
            <a:r>
              <a:rPr lang="en-GB" sz="2000" dirty="0"/>
              <a:t> </a:t>
            </a:r>
            <a:r>
              <a:rPr lang="en-GB" sz="2000" dirty="0" err="1"/>
              <a:t>mencakup</a:t>
            </a:r>
            <a:r>
              <a:rPr lang="en-GB" sz="2000" dirty="0"/>
              <a:t> </a:t>
            </a:r>
            <a:r>
              <a:rPr lang="en-GB" sz="2000" dirty="0" err="1"/>
              <a:t>pengalaman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endParaRPr lang="en-GB" sz="2000" dirty="0"/>
          </a:p>
          <a:p>
            <a:pPr lvl="2"/>
            <a:r>
              <a:rPr lang="en-GB" sz="2000" dirty="0"/>
              <a:t>Hasil yang </a:t>
            </a:r>
            <a:r>
              <a:rPr lang="en-GB" sz="2000" dirty="0" err="1"/>
              <a:t>lebih</a:t>
            </a:r>
            <a:r>
              <a:rPr lang="en-GB" sz="2000" dirty="0"/>
              <a:t> </a:t>
            </a:r>
            <a:r>
              <a:rPr lang="en-GB" sz="2000" dirty="0" err="1"/>
              <a:t>baik</a:t>
            </a:r>
            <a:r>
              <a:rPr lang="en-GB" sz="2000" dirty="0"/>
              <a:t> </a:t>
            </a:r>
            <a:r>
              <a:rPr lang="en-GB" sz="2000" dirty="0" err="1"/>
              <a:t>bila</a:t>
            </a:r>
            <a:r>
              <a:rPr lang="en-GB" sz="2000" dirty="0"/>
              <a:t> </a:t>
            </a:r>
            <a:r>
              <a:rPr lang="en-GB" sz="2000" dirty="0" err="1"/>
              <a:t>dikombinasikan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layanan</a:t>
            </a:r>
            <a:r>
              <a:rPr lang="en-GB" sz="2000" dirty="0"/>
              <a:t> </a:t>
            </a:r>
            <a:r>
              <a:rPr lang="en-GB" sz="2000" dirty="0" err="1"/>
              <a:t>ketenagakerjaan</a:t>
            </a:r>
            <a:r>
              <a:rPr lang="en-GB" sz="2000" dirty="0"/>
              <a:t> dan </a:t>
            </a:r>
            <a:r>
              <a:rPr lang="en-GB" sz="2000" dirty="0" err="1"/>
              <a:t>layanan</a:t>
            </a:r>
            <a:r>
              <a:rPr lang="en-GB" sz="2000" dirty="0"/>
              <a:t> </a:t>
            </a:r>
            <a:r>
              <a:rPr lang="en-GB" sz="2000" dirty="0" err="1"/>
              <a:t>dukungan</a:t>
            </a:r>
            <a:r>
              <a:rPr lang="en-GB" sz="2000" dirty="0"/>
              <a:t> lain</a:t>
            </a:r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marL="0" lvl="2" indent="0">
              <a:buNone/>
            </a:pPr>
            <a:endParaRPr lang="en-GB" sz="20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7</a:t>
            </a:fld>
            <a:endParaRPr lang="en-GB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BF7A9342-C39C-2847-8494-B6EBAD102A31}"/>
              </a:ext>
            </a:extLst>
          </p:cNvPr>
          <p:cNvSpPr txBox="1">
            <a:spLocks/>
          </p:cNvSpPr>
          <p:nvPr/>
        </p:nvSpPr>
        <p:spPr>
          <a:xfrm>
            <a:off x="6202567" y="2393949"/>
            <a:ext cx="5390000" cy="3482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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2000" indent="-252000" algn="l" defTabSz="914400" rtl="0" eaLnBrk="1" latinLnBrk="0" hangingPunct="1">
              <a:lnSpc>
                <a:spcPct val="100000"/>
              </a:lnSpc>
              <a:spcBef>
                <a:spcPts val="45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u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 err="1"/>
              <a:t>Kekurangan</a:t>
            </a:r>
            <a:endParaRPr lang="en-GB" b="1" dirty="0"/>
          </a:p>
          <a:p>
            <a:pPr lvl="2"/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menghasilkan</a:t>
            </a:r>
            <a:r>
              <a:rPr lang="en-GB" dirty="0"/>
              <a:t> </a:t>
            </a:r>
            <a:r>
              <a:rPr lang="en-GB" dirty="0" err="1"/>
              <a:t>solusi</a:t>
            </a:r>
            <a:r>
              <a:rPr lang="en-GB" dirty="0"/>
              <a:t> </a:t>
            </a:r>
            <a:r>
              <a:rPr lang="en-GB" dirty="0" err="1"/>
              <a:t>sementara</a:t>
            </a:r>
            <a:r>
              <a:rPr lang="en-GB" dirty="0"/>
              <a:t> </a:t>
            </a:r>
            <a:r>
              <a:rPr lang="en-GB" dirty="0" err="1"/>
              <a:t>alih-alih</a:t>
            </a:r>
            <a:r>
              <a:rPr lang="en-GB" dirty="0"/>
              <a:t> </a:t>
            </a:r>
            <a:r>
              <a:rPr lang="en-GB" dirty="0" err="1"/>
              <a:t>solusi</a:t>
            </a:r>
            <a:r>
              <a:rPr lang="en-GB" dirty="0"/>
              <a:t> </a:t>
            </a:r>
            <a:r>
              <a:rPr lang="en-GB" dirty="0" err="1"/>
              <a:t>berkelanjutan</a:t>
            </a:r>
            <a:endParaRPr lang="en-GB" dirty="0"/>
          </a:p>
          <a:p>
            <a:pPr lvl="2"/>
            <a:r>
              <a:rPr lang="en-GB" dirty="0" err="1"/>
              <a:t>Pelatihan</a:t>
            </a:r>
            <a:r>
              <a:rPr lang="en-GB" dirty="0"/>
              <a:t> </a:t>
            </a:r>
            <a:r>
              <a:rPr lang="en-GB" dirty="0" err="1"/>
              <a:t>saja</a:t>
            </a:r>
            <a:r>
              <a:rPr lang="en-GB" dirty="0"/>
              <a:t> </a:t>
            </a:r>
            <a:r>
              <a:rPr lang="en-GB" dirty="0" err="1"/>
              <a:t>mungkin</a:t>
            </a:r>
            <a:r>
              <a:rPr lang="en-GB" dirty="0"/>
              <a:t>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cukup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meningkatkan</a:t>
            </a:r>
            <a:r>
              <a:rPr lang="en-GB" dirty="0"/>
              <a:t> </a:t>
            </a:r>
            <a:r>
              <a:rPr lang="en-GB" dirty="0" err="1"/>
              <a:t>prospek</a:t>
            </a:r>
            <a:r>
              <a:rPr lang="en-GB" dirty="0"/>
              <a:t> </a:t>
            </a:r>
            <a:r>
              <a:rPr lang="en-GB" dirty="0" err="1"/>
              <a:t>ketenagakerjaan</a:t>
            </a:r>
            <a:endParaRPr lang="en-GB" dirty="0"/>
          </a:p>
          <a:p>
            <a:pPr lvl="2"/>
            <a:r>
              <a:rPr lang="en-GB" dirty="0" err="1"/>
              <a:t>Mungkin</a:t>
            </a:r>
            <a:r>
              <a:rPr lang="en-GB" dirty="0"/>
              <a:t>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bermanfaat</a:t>
            </a:r>
            <a:r>
              <a:rPr lang="en-GB" dirty="0"/>
              <a:t> </a:t>
            </a:r>
            <a:r>
              <a:rPr lang="en-GB" dirty="0" err="1"/>
              <a:t>bagi</a:t>
            </a:r>
            <a:r>
              <a:rPr lang="en-GB" dirty="0"/>
              <a:t> yang paling </a:t>
            </a:r>
            <a:r>
              <a:rPr lang="en-GB" dirty="0" err="1"/>
              <a:t>membutuhkan</a:t>
            </a:r>
            <a:r>
              <a:rPr lang="en-GB" dirty="0"/>
              <a:t> </a:t>
            </a:r>
            <a:r>
              <a:rPr lang="en-GB" dirty="0" err="1"/>
              <a:t>jika</a:t>
            </a:r>
            <a:r>
              <a:rPr lang="en-GB" dirty="0"/>
              <a:t>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tepat</a:t>
            </a:r>
            <a:r>
              <a:rPr lang="en-GB" dirty="0"/>
              <a:t> </a:t>
            </a:r>
            <a:r>
              <a:rPr lang="en-GB" dirty="0" err="1"/>
              <a:t>sasaran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marL="0" lvl="2" indent="0">
              <a:buFont typeface="Wingdings 3" panose="05040102010807070707" pitchFamily="18" charset="2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6326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Pekerjaan</a:t>
            </a:r>
            <a:r>
              <a:rPr lang="en-GB" dirty="0"/>
              <a:t> </a:t>
            </a:r>
            <a:r>
              <a:rPr lang="en-GB" dirty="0" err="1"/>
              <a:t>umum</a:t>
            </a:r>
            <a:r>
              <a:rPr lang="en-GB" dirty="0"/>
              <a:t> dan </a:t>
            </a:r>
            <a:r>
              <a:rPr lang="en-GB" dirty="0" err="1"/>
              <a:t>layanan</a:t>
            </a:r>
            <a:r>
              <a:rPr lang="en-GB" dirty="0"/>
              <a:t> </a:t>
            </a:r>
            <a:r>
              <a:rPr lang="en-GB" dirty="0" err="1"/>
              <a:t>masyarakat</a:t>
            </a:r>
            <a:r>
              <a:rPr lang="en-GB" dirty="0"/>
              <a:t> yang </a:t>
            </a:r>
            <a:r>
              <a:rPr lang="en-GB" dirty="0" err="1"/>
              <a:t>padat</a:t>
            </a:r>
            <a:r>
              <a:rPr lang="en-GB" dirty="0"/>
              <a:t> </a:t>
            </a:r>
            <a:r>
              <a:rPr lang="en-GB" dirty="0" err="1"/>
              <a:t>karya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0538" y="2393950"/>
            <a:ext cx="5390000" cy="3482975"/>
          </a:xfrm>
        </p:spPr>
        <p:txBody>
          <a:bodyPr/>
          <a:lstStyle/>
          <a:p>
            <a:pPr marL="0" lvl="2" indent="0">
              <a:buNone/>
            </a:pPr>
            <a:r>
              <a:rPr lang="en-GB" sz="2000" b="1" dirty="0" err="1"/>
              <a:t>Kelebihan</a:t>
            </a:r>
            <a:endParaRPr lang="en-GB" sz="2000" b="1" dirty="0"/>
          </a:p>
          <a:p>
            <a:pPr lvl="2"/>
            <a:r>
              <a:rPr lang="en-GB" sz="2000" dirty="0" err="1"/>
              <a:t>Membantu</a:t>
            </a:r>
            <a:r>
              <a:rPr lang="en-GB" sz="2000" dirty="0"/>
              <a:t> </a:t>
            </a:r>
            <a:r>
              <a:rPr lang="en-GB" sz="2000" dirty="0" err="1"/>
              <a:t>pencari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r>
              <a:rPr lang="en-GB" sz="2000" dirty="0"/>
              <a:t> </a:t>
            </a:r>
            <a:r>
              <a:rPr lang="en-GB" sz="2000" dirty="0" err="1"/>
              <a:t>mendapatkan</a:t>
            </a:r>
            <a:r>
              <a:rPr lang="en-GB" sz="2000" dirty="0"/>
              <a:t> </a:t>
            </a:r>
            <a:r>
              <a:rPr lang="en-GB" sz="2000" dirty="0" err="1"/>
              <a:t>keterikatan</a:t>
            </a:r>
            <a:r>
              <a:rPr lang="en-GB" sz="2000" dirty="0"/>
              <a:t> pasar </a:t>
            </a:r>
            <a:r>
              <a:rPr lang="en-GB" sz="2000" dirty="0" err="1"/>
              <a:t>tenaga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endParaRPr lang="en-GB" sz="2000" dirty="0"/>
          </a:p>
          <a:p>
            <a:pPr lvl="2"/>
            <a:r>
              <a:rPr lang="en-GB" sz="2000" dirty="0" err="1"/>
              <a:t>Meningkatkan</a:t>
            </a:r>
            <a:r>
              <a:rPr lang="en-GB" sz="2000" dirty="0"/>
              <a:t> </a:t>
            </a:r>
            <a:r>
              <a:rPr lang="en-GB" sz="2000" dirty="0" err="1"/>
              <a:t>kecakapan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r>
              <a:rPr lang="en-GB" sz="2000" dirty="0"/>
              <a:t> </a:t>
            </a:r>
            <a:r>
              <a:rPr lang="en-GB" sz="2000" dirty="0" err="1"/>
              <a:t>jika</a:t>
            </a:r>
            <a:r>
              <a:rPr lang="en-GB" sz="2000" dirty="0"/>
              <a:t> </a:t>
            </a:r>
            <a:r>
              <a:rPr lang="en-GB" sz="2000" dirty="0" err="1"/>
              <a:t>dikombinasikan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pelatihan</a:t>
            </a:r>
            <a:endParaRPr lang="en-GB" sz="2000" dirty="0"/>
          </a:p>
          <a:p>
            <a:pPr lvl="2"/>
            <a:r>
              <a:rPr lang="en-GB" sz="2000" dirty="0" err="1"/>
              <a:t>Meningkatkan</a:t>
            </a:r>
            <a:r>
              <a:rPr lang="en-GB" sz="2000" dirty="0"/>
              <a:t> </a:t>
            </a:r>
            <a:r>
              <a:rPr lang="en-GB" sz="2000" dirty="0" err="1"/>
              <a:t>infrastruktur</a:t>
            </a:r>
            <a:r>
              <a:rPr lang="en-GB" sz="2000" dirty="0"/>
              <a:t> </a:t>
            </a:r>
            <a:r>
              <a:rPr lang="en-GB" sz="2000" dirty="0" err="1"/>
              <a:t>fisik</a:t>
            </a:r>
            <a:r>
              <a:rPr lang="en-GB" sz="2000" dirty="0"/>
              <a:t> &amp; </a:t>
            </a:r>
            <a:r>
              <a:rPr lang="en-GB" sz="2000" dirty="0" err="1"/>
              <a:t>sosial</a:t>
            </a:r>
            <a:r>
              <a:rPr lang="en-GB" sz="2000" dirty="0"/>
              <a:t>, </a:t>
            </a:r>
            <a:r>
              <a:rPr lang="en-GB" sz="2000" dirty="0" err="1"/>
              <a:t>terutama</a:t>
            </a:r>
            <a:r>
              <a:rPr lang="en-GB" sz="2000" dirty="0"/>
              <a:t> </a:t>
            </a:r>
            <a:r>
              <a:rPr lang="en-GB" sz="2000" dirty="0" err="1"/>
              <a:t>jika</a:t>
            </a:r>
            <a:r>
              <a:rPr lang="en-GB" sz="2000" dirty="0"/>
              <a:t> </a:t>
            </a:r>
            <a:r>
              <a:rPr lang="en-GB" sz="2000" dirty="0" err="1"/>
              <a:t>dikombinasikan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strategi </a:t>
            </a:r>
            <a:r>
              <a:rPr lang="en-GB" sz="2000" dirty="0" err="1"/>
              <a:t>pembangunan</a:t>
            </a:r>
            <a:r>
              <a:rPr lang="en-GB" sz="2000" dirty="0"/>
              <a:t> dan </a:t>
            </a:r>
            <a:r>
              <a:rPr lang="en-GB" sz="2000" dirty="0" err="1"/>
              <a:t>sektoral</a:t>
            </a:r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marL="0" lvl="2" indent="0">
              <a:buNone/>
            </a:pPr>
            <a:endParaRPr lang="en-GB" sz="20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8</a:t>
            </a:fld>
            <a:endParaRPr lang="en-GB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BF7A9342-C39C-2847-8494-B6EBAD102A31}"/>
              </a:ext>
            </a:extLst>
          </p:cNvPr>
          <p:cNvSpPr txBox="1">
            <a:spLocks/>
          </p:cNvSpPr>
          <p:nvPr/>
        </p:nvSpPr>
        <p:spPr>
          <a:xfrm>
            <a:off x="6202567" y="2393949"/>
            <a:ext cx="5390000" cy="3482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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2000" indent="-252000" algn="l" defTabSz="914400" rtl="0" eaLnBrk="1" latinLnBrk="0" hangingPunct="1">
              <a:lnSpc>
                <a:spcPct val="100000"/>
              </a:lnSpc>
              <a:spcBef>
                <a:spcPts val="45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u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 err="1"/>
              <a:t>Kekurangan</a:t>
            </a:r>
            <a:endParaRPr lang="en-GB" b="1" dirty="0"/>
          </a:p>
          <a:p>
            <a:pPr lvl="2"/>
            <a:r>
              <a:rPr lang="en-GB" dirty="0" err="1"/>
              <a:t>Kapasitas</a:t>
            </a:r>
            <a:r>
              <a:rPr lang="en-GB" dirty="0"/>
              <a:t> </a:t>
            </a:r>
            <a:r>
              <a:rPr lang="en-GB" dirty="0" err="1"/>
              <a:t>rendah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integrasi</a:t>
            </a:r>
            <a:r>
              <a:rPr lang="en-GB" dirty="0"/>
              <a:t> pasar </a:t>
            </a:r>
            <a:r>
              <a:rPr lang="en-GB" dirty="0" err="1"/>
              <a:t>tenaga</a:t>
            </a:r>
            <a:r>
              <a:rPr lang="en-GB" dirty="0"/>
              <a:t> </a:t>
            </a:r>
            <a:r>
              <a:rPr lang="en-GB" dirty="0" err="1"/>
              <a:t>kerja</a:t>
            </a:r>
            <a:endParaRPr lang="en-GB" dirty="0"/>
          </a:p>
          <a:p>
            <a:pPr lvl="2"/>
            <a:r>
              <a:rPr lang="en-GB" dirty="0" err="1"/>
              <a:t>Pekerja</a:t>
            </a:r>
            <a:r>
              <a:rPr lang="en-GB" dirty="0"/>
              <a:t> </a:t>
            </a:r>
            <a:r>
              <a:rPr lang="en-GB" dirty="0" err="1"/>
              <a:t>mungkin</a:t>
            </a:r>
            <a:r>
              <a:rPr lang="en-GB" dirty="0"/>
              <a:t> </a:t>
            </a:r>
            <a:r>
              <a:rPr lang="en-GB" dirty="0" err="1"/>
              <a:t>terjebak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spiral program </a:t>
            </a:r>
            <a:r>
              <a:rPr lang="en-GB" dirty="0" err="1"/>
              <a:t>pekerjaan</a:t>
            </a:r>
            <a:r>
              <a:rPr lang="en-GB" dirty="0"/>
              <a:t> </a:t>
            </a:r>
            <a:r>
              <a:rPr lang="en-GB" dirty="0" err="1"/>
              <a:t>umum</a:t>
            </a:r>
            <a:r>
              <a:rPr lang="en-GB" dirty="0"/>
              <a:t> </a:t>
            </a:r>
            <a:r>
              <a:rPr lang="en-GB" dirty="0" err="1"/>
              <a:t>sementara</a:t>
            </a:r>
            <a:endParaRPr lang="en-GB" dirty="0"/>
          </a:p>
          <a:p>
            <a:pPr lvl="2"/>
            <a:r>
              <a:rPr lang="en-GB" dirty="0" err="1"/>
              <a:t>Seringkali</a:t>
            </a:r>
            <a:r>
              <a:rPr lang="en-GB" dirty="0"/>
              <a:t> bias gender</a:t>
            </a:r>
          </a:p>
          <a:p>
            <a:pPr lvl="2"/>
            <a:r>
              <a:rPr lang="en-GB" dirty="0" err="1"/>
              <a:t>Potensi</a:t>
            </a:r>
            <a:r>
              <a:rPr lang="en-GB" dirty="0"/>
              <a:t> </a:t>
            </a:r>
            <a:r>
              <a:rPr lang="en-GB" dirty="0" err="1"/>
              <a:t>perpindahan</a:t>
            </a:r>
            <a:r>
              <a:rPr lang="en-GB" dirty="0"/>
              <a:t> </a:t>
            </a:r>
            <a:r>
              <a:rPr lang="en-GB" dirty="0" err="1"/>
              <a:t>perusahaan</a:t>
            </a:r>
            <a:r>
              <a:rPr lang="en-GB" dirty="0"/>
              <a:t> </a:t>
            </a:r>
            <a:r>
              <a:rPr lang="en-GB" dirty="0" err="1"/>
              <a:t>sektor</a:t>
            </a:r>
            <a:r>
              <a:rPr lang="en-GB" dirty="0"/>
              <a:t> </a:t>
            </a:r>
            <a:r>
              <a:rPr lang="en-GB" dirty="0" err="1"/>
              <a:t>swasta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marL="0" lvl="2" indent="0">
              <a:buFont typeface="Wingdings 3" panose="05040102010807070707" pitchFamily="18" charset="2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5790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Subsidi</a:t>
            </a:r>
            <a:r>
              <a:rPr lang="en-GB" dirty="0"/>
              <a:t> </a:t>
            </a:r>
            <a:r>
              <a:rPr lang="en-GB" dirty="0" err="1"/>
              <a:t>penempatan</a:t>
            </a:r>
            <a:r>
              <a:rPr lang="en-GB" dirty="0"/>
              <a:t> </a:t>
            </a:r>
            <a:r>
              <a:rPr lang="en-GB" dirty="0" err="1"/>
              <a:t>kerja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0538" y="2393950"/>
            <a:ext cx="5390000" cy="3482975"/>
          </a:xfrm>
        </p:spPr>
        <p:txBody>
          <a:bodyPr/>
          <a:lstStyle/>
          <a:p>
            <a:pPr marL="0" lvl="2" indent="0">
              <a:buNone/>
            </a:pPr>
            <a:r>
              <a:rPr lang="en-GB" sz="2000" b="1" dirty="0" err="1"/>
              <a:t>Kelebihan</a:t>
            </a:r>
            <a:endParaRPr lang="en-GB" sz="2000" b="1" dirty="0"/>
          </a:p>
          <a:p>
            <a:pPr lvl="2"/>
            <a:r>
              <a:rPr lang="en-GB" sz="2000" dirty="0" err="1"/>
              <a:t>Dapat</a:t>
            </a:r>
            <a:r>
              <a:rPr lang="en-GB" sz="2000" dirty="0"/>
              <a:t> </a:t>
            </a:r>
            <a:r>
              <a:rPr lang="en-GB" sz="2000" dirty="0" err="1"/>
              <a:t>menciptakan</a:t>
            </a:r>
            <a:r>
              <a:rPr lang="en-GB" sz="2000" dirty="0"/>
              <a:t> </a:t>
            </a:r>
            <a:r>
              <a:rPr lang="en-GB" sz="2000" dirty="0" err="1"/>
              <a:t>lapangan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r>
              <a:rPr lang="en-GB" sz="2000" dirty="0"/>
              <a:t> </a:t>
            </a:r>
            <a:r>
              <a:rPr lang="en-GB" sz="2000" dirty="0" err="1"/>
              <a:t>jika</a:t>
            </a:r>
            <a:r>
              <a:rPr lang="en-GB" sz="2000" dirty="0"/>
              <a:t> </a:t>
            </a:r>
            <a:r>
              <a:rPr lang="en-GB" sz="2000" dirty="0" err="1"/>
              <a:t>ditargetkan</a:t>
            </a:r>
            <a:r>
              <a:rPr lang="en-GB" sz="2000" dirty="0"/>
              <a:t> </a:t>
            </a:r>
            <a:r>
              <a:rPr lang="en-GB" sz="2000" dirty="0" err="1"/>
              <a:t>untuk</a:t>
            </a:r>
            <a:r>
              <a:rPr lang="en-GB" sz="2000" dirty="0"/>
              <a:t> </a:t>
            </a:r>
            <a:r>
              <a:rPr lang="en-GB" sz="2000" dirty="0" err="1"/>
              <a:t>kebutuhan</a:t>
            </a:r>
            <a:r>
              <a:rPr lang="en-GB" sz="2000" dirty="0"/>
              <a:t> </a:t>
            </a:r>
            <a:r>
              <a:rPr lang="en-GB" sz="2000" dirty="0" err="1"/>
              <a:t>khusus</a:t>
            </a:r>
            <a:r>
              <a:rPr lang="en-GB" sz="2000" dirty="0"/>
              <a:t> dan </a:t>
            </a:r>
            <a:r>
              <a:rPr lang="en-GB" sz="2000" dirty="0" err="1"/>
              <a:t>kelompok</a:t>
            </a:r>
            <a:r>
              <a:rPr lang="en-GB" sz="2000" dirty="0"/>
              <a:t> </a:t>
            </a:r>
            <a:r>
              <a:rPr lang="en-GB" sz="2000" dirty="0" err="1"/>
              <a:t>masyarakat</a:t>
            </a:r>
            <a:r>
              <a:rPr lang="en-GB" sz="2000" dirty="0"/>
              <a:t> </a:t>
            </a:r>
            <a:r>
              <a:rPr lang="en-GB" sz="2000" dirty="0" err="1"/>
              <a:t>kurang</a:t>
            </a:r>
            <a:r>
              <a:rPr lang="en-GB" sz="2000" dirty="0"/>
              <a:t> </a:t>
            </a:r>
            <a:r>
              <a:rPr lang="en-GB" sz="2000" dirty="0" err="1"/>
              <a:t>beruntung</a:t>
            </a:r>
            <a:endParaRPr lang="en-GB" sz="2000" dirty="0"/>
          </a:p>
          <a:p>
            <a:pPr lvl="2"/>
            <a:r>
              <a:rPr lang="en-GB" sz="2000" dirty="0" err="1"/>
              <a:t>Dapat</a:t>
            </a:r>
            <a:r>
              <a:rPr lang="en-GB" sz="2000" dirty="0"/>
              <a:t> </a:t>
            </a:r>
            <a:r>
              <a:rPr lang="en-GB" sz="2000" dirty="0" err="1"/>
              <a:t>menjadi</a:t>
            </a:r>
            <a:r>
              <a:rPr lang="en-GB" sz="2000" dirty="0"/>
              <a:t> </a:t>
            </a:r>
            <a:r>
              <a:rPr lang="en-GB" sz="2000" dirty="0" err="1"/>
              <a:t>kompensasi</a:t>
            </a:r>
            <a:r>
              <a:rPr lang="en-GB" sz="2000" dirty="0"/>
              <a:t> </a:t>
            </a:r>
            <a:r>
              <a:rPr lang="en-GB" sz="2000" dirty="0" err="1"/>
              <a:t>untuk</a:t>
            </a:r>
            <a:r>
              <a:rPr lang="en-GB" sz="2000" dirty="0"/>
              <a:t> </a:t>
            </a:r>
            <a:r>
              <a:rPr lang="en-GB" sz="2000" dirty="0" err="1"/>
              <a:t>rendahnya</a:t>
            </a:r>
            <a:r>
              <a:rPr lang="en-GB" sz="2000" dirty="0"/>
              <a:t> </a:t>
            </a:r>
            <a:r>
              <a:rPr lang="en-GB" sz="2000" dirty="0" err="1"/>
              <a:t>produktivitas</a:t>
            </a:r>
            <a:r>
              <a:rPr lang="en-GB" sz="2000" dirty="0"/>
              <a:t> dan/</a:t>
            </a:r>
            <a:r>
              <a:rPr lang="en-GB" sz="2000" dirty="0" err="1"/>
              <a:t>atau</a:t>
            </a:r>
            <a:r>
              <a:rPr lang="en-GB" sz="2000" dirty="0"/>
              <a:t> </a:t>
            </a:r>
            <a:r>
              <a:rPr lang="en-GB" sz="2000" dirty="0" err="1"/>
              <a:t>pelatihan</a:t>
            </a:r>
            <a:r>
              <a:rPr lang="en-GB" sz="2000" dirty="0"/>
              <a:t> </a:t>
            </a:r>
            <a:r>
              <a:rPr lang="en-GB" sz="2000" dirty="0" err="1"/>
              <a:t>awal</a:t>
            </a:r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marL="0" lvl="2" indent="0">
              <a:buNone/>
            </a:pPr>
            <a:endParaRPr lang="en-GB" sz="20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9</a:t>
            </a:fld>
            <a:endParaRPr lang="en-GB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BF7A9342-C39C-2847-8494-B6EBAD102A31}"/>
              </a:ext>
            </a:extLst>
          </p:cNvPr>
          <p:cNvSpPr txBox="1">
            <a:spLocks/>
          </p:cNvSpPr>
          <p:nvPr/>
        </p:nvSpPr>
        <p:spPr>
          <a:xfrm>
            <a:off x="6202567" y="2393949"/>
            <a:ext cx="5390000" cy="3482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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2000" indent="-252000" algn="l" defTabSz="914400" rtl="0" eaLnBrk="1" latinLnBrk="0" hangingPunct="1">
              <a:lnSpc>
                <a:spcPct val="100000"/>
              </a:lnSpc>
              <a:spcBef>
                <a:spcPts val="45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u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 err="1"/>
              <a:t>Kekurangan</a:t>
            </a:r>
            <a:endParaRPr lang="en-GB" b="1" dirty="0"/>
          </a:p>
          <a:p>
            <a:pPr marL="0" lvl="2" indent="0">
              <a:buNone/>
            </a:pPr>
            <a:r>
              <a:rPr lang="en-GB" dirty="0"/>
              <a:t>Jika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ditargetkan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cermat</a:t>
            </a:r>
            <a:r>
              <a:rPr lang="en-GB" dirty="0"/>
              <a:t>:</a:t>
            </a:r>
          </a:p>
          <a:p>
            <a:pPr lvl="2"/>
            <a:r>
              <a:rPr lang="en-GB" dirty="0"/>
              <a:t>Hasil yang </a:t>
            </a:r>
            <a:r>
              <a:rPr lang="en-GB" dirty="0" err="1"/>
              <a:t>sama</a:t>
            </a:r>
            <a:r>
              <a:rPr lang="en-GB" dirty="0"/>
              <a:t> </a:t>
            </a:r>
            <a:r>
              <a:rPr lang="en-GB" dirty="0" err="1"/>
              <a:t>mungkin</a:t>
            </a:r>
            <a:r>
              <a:rPr lang="en-GB" dirty="0"/>
              <a:t> </a:t>
            </a:r>
            <a:r>
              <a:rPr lang="en-GB" dirty="0" err="1"/>
              <a:t>telah</a:t>
            </a:r>
            <a:r>
              <a:rPr lang="en-GB" dirty="0"/>
              <a:t> </a:t>
            </a:r>
            <a:r>
              <a:rPr lang="en-GB" dirty="0" err="1"/>
              <a:t>dicapai</a:t>
            </a:r>
            <a:r>
              <a:rPr lang="en-GB" dirty="0"/>
              <a:t> </a:t>
            </a:r>
            <a:r>
              <a:rPr lang="en-GB" dirty="0" err="1"/>
              <a:t>tanpa</a:t>
            </a:r>
            <a:r>
              <a:rPr lang="en-GB" dirty="0"/>
              <a:t> program</a:t>
            </a:r>
          </a:p>
          <a:p>
            <a:pPr lvl="2"/>
            <a:r>
              <a:rPr lang="en-GB" dirty="0" err="1"/>
              <a:t>Pekerja</a:t>
            </a:r>
            <a:r>
              <a:rPr lang="en-GB" dirty="0"/>
              <a:t> yang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disubsidi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digantikan</a:t>
            </a:r>
            <a:r>
              <a:rPr lang="en-GB" dirty="0"/>
              <a:t> oleh </a:t>
            </a:r>
            <a:r>
              <a:rPr lang="en-GB" dirty="0" err="1"/>
              <a:t>mereka</a:t>
            </a:r>
            <a:r>
              <a:rPr lang="en-GB" dirty="0"/>
              <a:t> yang </a:t>
            </a:r>
            <a:r>
              <a:rPr lang="en-GB" dirty="0" err="1"/>
              <a:t>disubsidi</a:t>
            </a:r>
            <a:endParaRPr lang="en-GB" dirty="0"/>
          </a:p>
          <a:p>
            <a:pPr lvl="2"/>
            <a:r>
              <a:rPr lang="en-GB" dirty="0" err="1"/>
              <a:t>Pekerjaan</a:t>
            </a:r>
            <a:r>
              <a:rPr lang="en-GB" dirty="0"/>
              <a:t> </a:t>
            </a:r>
            <a:r>
              <a:rPr lang="en-GB" dirty="0" err="1"/>
              <a:t>mungkin</a:t>
            </a:r>
            <a:r>
              <a:rPr lang="en-GB" dirty="0"/>
              <a:t> </a:t>
            </a:r>
            <a:r>
              <a:rPr lang="en-GB" dirty="0" err="1"/>
              <a:t>hanya</a:t>
            </a:r>
            <a:r>
              <a:rPr lang="en-GB" dirty="0"/>
              <a:t> </a:t>
            </a:r>
            <a:r>
              <a:rPr lang="en-GB" dirty="0" err="1"/>
              <a:t>berlangsung</a:t>
            </a:r>
            <a:r>
              <a:rPr lang="en-GB" dirty="0"/>
              <a:t> </a:t>
            </a:r>
            <a:r>
              <a:rPr lang="en-GB" dirty="0" err="1"/>
              <a:t>selama</a:t>
            </a:r>
            <a:r>
              <a:rPr lang="en-GB" dirty="0"/>
              <a:t> </a:t>
            </a:r>
            <a:r>
              <a:rPr lang="en-GB" dirty="0" err="1"/>
              <a:t>subsidi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marL="0" lvl="2" indent="0">
              <a:buFont typeface="Wingdings 3" panose="05040102010807070707" pitchFamily="18" charset="2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7937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Promosi</a:t>
            </a:r>
            <a:r>
              <a:rPr lang="en-GB" dirty="0"/>
              <a:t> </a:t>
            </a:r>
            <a:r>
              <a:rPr lang="en-GB" dirty="0" err="1"/>
              <a:t>kewirausahaan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0538" y="2393950"/>
            <a:ext cx="5390000" cy="3482975"/>
          </a:xfrm>
        </p:spPr>
        <p:txBody>
          <a:bodyPr/>
          <a:lstStyle/>
          <a:p>
            <a:pPr marL="0" lvl="2" indent="0">
              <a:buNone/>
            </a:pPr>
            <a:r>
              <a:rPr lang="en-GB" sz="2000" b="1" dirty="0" err="1"/>
              <a:t>Kelebihan</a:t>
            </a:r>
            <a:endParaRPr lang="en-GB" sz="2000" b="1" dirty="0"/>
          </a:p>
          <a:p>
            <a:pPr lvl="2"/>
            <a:r>
              <a:rPr lang="en-GB" sz="2000" dirty="0" err="1"/>
              <a:t>Dapat</a:t>
            </a:r>
            <a:r>
              <a:rPr lang="en-GB" sz="2000" dirty="0"/>
              <a:t> </a:t>
            </a:r>
            <a:r>
              <a:rPr lang="en-GB" sz="2000" dirty="0" err="1"/>
              <a:t>memiliki</a:t>
            </a:r>
            <a:r>
              <a:rPr lang="en-GB" sz="2000" dirty="0"/>
              <a:t> </a:t>
            </a:r>
            <a:r>
              <a:rPr lang="en-GB" sz="2000" dirty="0" err="1"/>
              <a:t>potensi</a:t>
            </a:r>
            <a:r>
              <a:rPr lang="en-GB" sz="2000" dirty="0"/>
              <a:t> </a:t>
            </a:r>
            <a:r>
              <a:rPr lang="en-GB" sz="2000" dirty="0" err="1"/>
              <a:t>pekerjaan</a:t>
            </a:r>
            <a:r>
              <a:rPr lang="en-GB" sz="2000" dirty="0"/>
              <a:t> yang </a:t>
            </a:r>
            <a:r>
              <a:rPr lang="en-GB" sz="2000" dirty="0" err="1"/>
              <a:t>tinggi</a:t>
            </a:r>
            <a:endParaRPr lang="en-GB" sz="2000" dirty="0"/>
          </a:p>
          <a:p>
            <a:pPr lvl="2"/>
            <a:r>
              <a:rPr lang="en-GB" sz="2000" dirty="0" err="1"/>
              <a:t>Dapat</a:t>
            </a:r>
            <a:r>
              <a:rPr lang="en-GB" sz="2000" dirty="0"/>
              <a:t> </a:t>
            </a:r>
            <a:r>
              <a:rPr lang="en-GB" sz="2000" dirty="0" err="1"/>
              <a:t>memenuhi</a:t>
            </a:r>
            <a:r>
              <a:rPr lang="en-GB" sz="2000" dirty="0"/>
              <a:t> </a:t>
            </a:r>
            <a:r>
              <a:rPr lang="en-GB" sz="2000" dirty="0" err="1"/>
              <a:t>harapan</a:t>
            </a:r>
            <a:r>
              <a:rPr lang="en-GB" sz="2000" dirty="0"/>
              <a:t> </a:t>
            </a:r>
            <a:r>
              <a:rPr lang="en-GB" sz="2000" dirty="0" err="1"/>
              <a:t>pencari</a:t>
            </a:r>
            <a:r>
              <a:rPr lang="en-GB" sz="2000" dirty="0"/>
              <a:t> </a:t>
            </a:r>
            <a:r>
              <a:rPr lang="en-GB" sz="2000" dirty="0" err="1"/>
              <a:t>kerja</a:t>
            </a:r>
            <a:r>
              <a:rPr lang="en-GB" sz="2000" dirty="0"/>
              <a:t> </a:t>
            </a:r>
            <a:r>
              <a:rPr lang="en-GB" sz="2000" dirty="0" err="1"/>
              <a:t>akan</a:t>
            </a:r>
            <a:r>
              <a:rPr lang="en-GB" sz="2000" dirty="0"/>
              <a:t> </a:t>
            </a:r>
            <a:r>
              <a:rPr lang="en-GB" sz="2000" dirty="0" err="1"/>
              <a:t>fleksibilitas</a:t>
            </a:r>
            <a:r>
              <a:rPr lang="en-GB" sz="2000" dirty="0"/>
              <a:t>, </a:t>
            </a:r>
            <a:r>
              <a:rPr lang="en-GB" sz="2000" dirty="0" err="1"/>
              <a:t>kemandirian</a:t>
            </a:r>
            <a:r>
              <a:rPr lang="en-GB" sz="2000" dirty="0"/>
              <a:t>, </a:t>
            </a:r>
            <a:r>
              <a:rPr lang="en-GB" sz="2000" dirty="0" err="1"/>
              <a:t>dll</a:t>
            </a:r>
            <a:r>
              <a:rPr lang="en-GB" sz="2000" dirty="0"/>
              <a:t>.</a:t>
            </a:r>
          </a:p>
          <a:p>
            <a:pPr lvl="2"/>
            <a:r>
              <a:rPr lang="en-GB" sz="2000" dirty="0" err="1"/>
              <a:t>Lebih</a:t>
            </a:r>
            <a:r>
              <a:rPr lang="en-GB" sz="2000" dirty="0"/>
              <a:t> </a:t>
            </a:r>
            <a:r>
              <a:rPr lang="en-GB" sz="2000" dirty="0" err="1"/>
              <a:t>efektif</a:t>
            </a:r>
            <a:r>
              <a:rPr lang="en-GB" sz="2000" dirty="0"/>
              <a:t> </a:t>
            </a:r>
            <a:r>
              <a:rPr lang="en-GB" sz="2000" dirty="0" err="1"/>
              <a:t>bila</a:t>
            </a:r>
            <a:r>
              <a:rPr lang="en-GB" sz="2000" dirty="0"/>
              <a:t> </a:t>
            </a:r>
            <a:r>
              <a:rPr lang="en-GB" sz="2000" dirty="0" err="1"/>
              <a:t>dikombinasikan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layanan</a:t>
            </a:r>
            <a:r>
              <a:rPr lang="en-GB" sz="2000" dirty="0"/>
              <a:t> </a:t>
            </a:r>
            <a:r>
              <a:rPr lang="en-GB" sz="2000" dirty="0" err="1"/>
              <a:t>keuangan</a:t>
            </a:r>
            <a:r>
              <a:rPr lang="en-GB" sz="2000" dirty="0"/>
              <a:t> dan </a:t>
            </a:r>
            <a:r>
              <a:rPr lang="en-GB" sz="2000" dirty="0" err="1"/>
              <a:t>layanan</a:t>
            </a:r>
            <a:r>
              <a:rPr lang="en-GB" sz="2000" dirty="0"/>
              <a:t> </a:t>
            </a:r>
            <a:r>
              <a:rPr lang="en-GB" sz="2000" dirty="0" err="1"/>
              <a:t>lainnya</a:t>
            </a:r>
            <a:r>
              <a:rPr lang="en-GB" sz="2000" dirty="0"/>
              <a:t>, </a:t>
            </a:r>
            <a:r>
              <a:rPr lang="en-GB" sz="2000" dirty="0" err="1"/>
              <a:t>khususnya</a:t>
            </a:r>
            <a:r>
              <a:rPr lang="en-GB" sz="2000" dirty="0"/>
              <a:t> </a:t>
            </a:r>
            <a:r>
              <a:rPr lang="en-GB" sz="2000" dirty="0" err="1"/>
              <a:t>pendampingan</a:t>
            </a:r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lvl="2"/>
            <a:endParaRPr lang="en-GB" sz="2000" dirty="0"/>
          </a:p>
          <a:p>
            <a:pPr marL="0" lvl="2" indent="0">
              <a:buNone/>
            </a:pPr>
            <a:endParaRPr lang="en-GB" sz="20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10</a:t>
            </a:fld>
            <a:endParaRPr lang="en-GB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BF7A9342-C39C-2847-8494-B6EBAD102A31}"/>
              </a:ext>
            </a:extLst>
          </p:cNvPr>
          <p:cNvSpPr txBox="1">
            <a:spLocks/>
          </p:cNvSpPr>
          <p:nvPr/>
        </p:nvSpPr>
        <p:spPr>
          <a:xfrm>
            <a:off x="6202567" y="2393949"/>
            <a:ext cx="5390000" cy="3482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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240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Clr>
                <a:schemeClr val="accent2"/>
              </a:buClr>
              <a:buSzPct val="80000"/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2000" indent="-252000" algn="l" defTabSz="914400" rtl="0" eaLnBrk="1" latinLnBrk="0" hangingPunct="1">
              <a:lnSpc>
                <a:spcPct val="100000"/>
              </a:lnSpc>
              <a:spcBef>
                <a:spcPts val="450"/>
              </a:spcBef>
              <a:buClr>
                <a:schemeClr val="accent2"/>
              </a:buClr>
              <a:buSzPct val="70000"/>
              <a:buFont typeface="Wingdings 3" panose="05040102010807070707" pitchFamily="18" charset="2"/>
              <a:buChar char="u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 err="1"/>
              <a:t>Kekurangan</a:t>
            </a:r>
            <a:endParaRPr lang="en-GB" b="1" dirty="0"/>
          </a:p>
          <a:p>
            <a:pPr lvl="2"/>
            <a:r>
              <a:rPr lang="en-GB" dirty="0" err="1"/>
              <a:t>Mungkin</a:t>
            </a:r>
            <a:r>
              <a:rPr lang="en-GB" dirty="0"/>
              <a:t> </a:t>
            </a:r>
            <a:r>
              <a:rPr lang="en-GB" dirty="0" err="1"/>
              <a:t>memiliki</a:t>
            </a:r>
            <a:r>
              <a:rPr lang="en-GB" dirty="0"/>
              <a:t> </a:t>
            </a:r>
            <a:r>
              <a:rPr lang="en-GB" dirty="0" err="1"/>
              <a:t>tingkat</a:t>
            </a:r>
            <a:r>
              <a:rPr lang="en-GB" dirty="0"/>
              <a:t> </a:t>
            </a:r>
            <a:r>
              <a:rPr lang="en-GB" dirty="0" err="1"/>
              <a:t>kegagalan</a:t>
            </a:r>
            <a:r>
              <a:rPr lang="en-GB" dirty="0"/>
              <a:t> yang </a:t>
            </a:r>
            <a:r>
              <a:rPr lang="en-GB" dirty="0" err="1"/>
              <a:t>tinggi</a:t>
            </a:r>
            <a:r>
              <a:rPr lang="en-GB" dirty="0"/>
              <a:t> yang </a:t>
            </a:r>
            <a:r>
              <a:rPr lang="en-GB" dirty="0" err="1"/>
              <a:t>membatasi</a:t>
            </a:r>
            <a:r>
              <a:rPr lang="en-GB" dirty="0"/>
              <a:t> </a:t>
            </a:r>
            <a:r>
              <a:rPr lang="en-GB" dirty="0" err="1"/>
              <a:t>kapasitasnya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menciptakan</a:t>
            </a:r>
            <a:r>
              <a:rPr lang="en-GB" dirty="0"/>
              <a:t> </a:t>
            </a:r>
            <a:r>
              <a:rPr lang="en-GB" dirty="0" err="1"/>
              <a:t>ketenagakerjaan</a:t>
            </a:r>
            <a:r>
              <a:rPr lang="en-GB" dirty="0"/>
              <a:t> </a:t>
            </a:r>
            <a:r>
              <a:rPr lang="en-GB"/>
              <a:t>berkelanjutan</a:t>
            </a:r>
            <a:endParaRPr lang="en-GB" dirty="0"/>
          </a:p>
          <a:p>
            <a:pPr lvl="2"/>
            <a:r>
              <a:rPr lang="en-GB" dirty="0" err="1"/>
              <a:t>Seringkali</a:t>
            </a:r>
            <a:r>
              <a:rPr lang="en-GB" dirty="0"/>
              <a:t> </a:t>
            </a:r>
            <a:r>
              <a:rPr lang="en-GB" dirty="0" err="1"/>
              <a:t>sulit</a:t>
            </a:r>
            <a:r>
              <a:rPr lang="en-GB" dirty="0"/>
              <a:t> </a:t>
            </a:r>
            <a:r>
              <a:rPr lang="en-GB" dirty="0" err="1"/>
              <a:t>bagi</a:t>
            </a:r>
            <a:r>
              <a:rPr lang="en-GB" dirty="0"/>
              <a:t> pemuda </a:t>
            </a:r>
            <a:r>
              <a:rPr lang="en-GB" dirty="0" err="1"/>
              <a:t>karena</a:t>
            </a:r>
            <a:r>
              <a:rPr lang="en-GB" dirty="0"/>
              <a:t> </a:t>
            </a:r>
            <a:r>
              <a:rPr lang="en-GB" dirty="0" err="1"/>
              <a:t>kurangnya</a:t>
            </a:r>
            <a:r>
              <a:rPr lang="en-GB" dirty="0"/>
              <a:t> </a:t>
            </a:r>
            <a:r>
              <a:rPr lang="en-GB" dirty="0" err="1"/>
              <a:t>jaringan</a:t>
            </a:r>
            <a:r>
              <a:rPr lang="en-GB" dirty="0"/>
              <a:t>, </a:t>
            </a:r>
            <a:r>
              <a:rPr lang="en-GB" dirty="0" err="1"/>
              <a:t>pengalaman</a:t>
            </a:r>
            <a:r>
              <a:rPr lang="en-GB" dirty="0"/>
              <a:t>, </a:t>
            </a:r>
            <a:r>
              <a:rPr lang="en-GB" dirty="0" err="1"/>
              <a:t>pengetahuan</a:t>
            </a:r>
            <a:r>
              <a:rPr lang="en-GB" dirty="0"/>
              <a:t> </a:t>
            </a:r>
            <a:r>
              <a:rPr lang="en-GB" dirty="0" err="1"/>
              <a:t>teknis</a:t>
            </a:r>
            <a:r>
              <a:rPr lang="en-GB" dirty="0"/>
              <a:t>, dan </a:t>
            </a:r>
            <a:r>
              <a:rPr lang="en-GB" dirty="0" err="1"/>
              <a:t>jaminan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marL="0" lvl="2" indent="0">
              <a:buFont typeface="Wingdings 3" panose="05040102010807070707" pitchFamily="18" charset="2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760868"/>
      </p:ext>
    </p:extLst>
  </p:cSld>
  <p:clrMapOvr>
    <a:masterClrMapping/>
  </p:clrMapOvr>
</p:sld>
</file>

<file path=ppt/theme/theme1.xml><?xml version="1.0" encoding="utf-8"?>
<a:theme xmlns:a="http://schemas.openxmlformats.org/drawingml/2006/main" name="ILO 2020">
  <a:themeElements>
    <a:clrScheme name="ILO Jan 2020">
      <a:dk1>
        <a:srgbClr val="230050"/>
      </a:dk1>
      <a:lt1>
        <a:sysClr val="window" lastClr="FFFFFF"/>
      </a:lt1>
      <a:dk2>
        <a:srgbClr val="000000"/>
      </a:dk2>
      <a:lt2>
        <a:srgbClr val="F8FCFE"/>
      </a:lt2>
      <a:accent1>
        <a:srgbClr val="1E2DBE"/>
      </a:accent1>
      <a:accent2>
        <a:srgbClr val="FA3C4B"/>
      </a:accent2>
      <a:accent3>
        <a:srgbClr val="FFCD2D"/>
      </a:accent3>
      <a:accent4>
        <a:srgbClr val="960A55"/>
      </a:accent4>
      <a:accent5>
        <a:srgbClr val="05D2D2"/>
      </a:accent5>
      <a:accent6>
        <a:srgbClr val="8CE164"/>
      </a:accent6>
      <a:hlink>
        <a:srgbClr val="230050"/>
      </a:hlink>
      <a:folHlink>
        <a:srgbClr val="23005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LO Presentation 16x9.potx" id="{1B78B7CC-6F33-4AED-B988-F1824BC14DB2}" vid="{017B0592-C5E0-43A0-8804-D21738B904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ILO 2020</Template>
  <TotalTime>548</TotalTime>
  <Words>766</Words>
  <Application>Microsoft Macintosh PowerPoint</Application>
  <PresentationFormat>Widescreen</PresentationFormat>
  <Paragraphs>185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Wingdings 3</vt:lpstr>
      <vt:lpstr>ILO 2020</vt:lpstr>
      <vt:lpstr>Modul/Unit 15 </vt:lpstr>
      <vt:lpstr>Tujuan pembelajaran </vt:lpstr>
      <vt:lpstr>Apa itu program pasar tenaga kerja</vt:lpstr>
      <vt:lpstr>Keberhasilan program pasar tenaga kerja (PPTK) akan meningkat jika…</vt:lpstr>
      <vt:lpstr>Program pasar tenaga kerja aktif dan pasif</vt:lpstr>
      <vt:lpstr>Layanan ketenagakerjaan</vt:lpstr>
      <vt:lpstr>Pelatihan pasar tenaga kerja</vt:lpstr>
      <vt:lpstr>Pekerjaan umum dan layanan masyarakat yang padat karya</vt:lpstr>
      <vt:lpstr>Subsidi penempatan kerja</vt:lpstr>
      <vt:lpstr>Promosi kewirausahaan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title here 40pt</dc:title>
  <dc:creator>Ayunda Eka Pratama</dc:creator>
  <cp:lastModifiedBy>Ayunda Eka Pratama</cp:lastModifiedBy>
  <cp:revision>50</cp:revision>
  <dcterms:created xsi:type="dcterms:W3CDTF">2021-09-07T09:14:06Z</dcterms:created>
  <dcterms:modified xsi:type="dcterms:W3CDTF">2021-09-22T05:16:29Z</dcterms:modified>
</cp:coreProperties>
</file>