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74" r:id="rId3"/>
    <p:sldId id="293" r:id="rId4"/>
    <p:sldId id="323" r:id="rId5"/>
    <p:sldId id="324" r:id="rId6"/>
    <p:sldId id="325" r:id="rId7"/>
    <p:sldId id="32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470" autoAdjust="0"/>
    <p:restoredTop sz="48674" autoAdjust="0"/>
  </p:normalViewPr>
  <p:slideViewPr>
    <p:cSldViewPr snapToGrid="0">
      <p:cViewPr varScale="1">
        <p:scale>
          <a:sx n="44" d="100"/>
          <a:sy n="44" d="100"/>
        </p:scale>
        <p:origin x="232" y="224"/>
      </p:cViewPr>
      <p:guideLst/>
    </p:cSldViewPr>
  </p:slideViewPr>
  <p:outlineViewPr>
    <p:cViewPr>
      <p:scale>
        <a:sx n="33" d="100"/>
        <a:sy n="33" d="100"/>
      </p:scale>
      <p:origin x="0" y="-8496"/>
    </p:cViewPr>
  </p:outlineViewPr>
  <p:notesTextViewPr>
    <p:cViewPr>
      <p:scale>
        <a:sx n="1" d="1"/>
        <a:sy n="1" d="1"/>
      </p:scale>
      <p:origin x="0" y="-136"/>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903941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Agar benar-benar memahami pasar tenaga kerja, pengantar kerja/petugas antar kerja harus memiliki akses ke informasi pekerjaan yang baik</a:t>
            </a:r>
            <a:r>
              <a:rPr lang="en-US" dirty="0"/>
              <a:t>.</a:t>
            </a:r>
          </a:p>
          <a:p>
            <a:endParaRPr lang="en-US" dirty="0"/>
          </a:p>
          <a:p>
            <a:r>
              <a:rPr lang="id-ID" sz="1200" b="1" kern="1200" dirty="0">
                <a:solidFill>
                  <a:schemeClr val="tx1"/>
                </a:solidFill>
                <a:effectLst/>
                <a:latin typeface="+mn-lt"/>
                <a:ea typeface="+mn-ea"/>
                <a:cs typeface="+mn-cs"/>
              </a:rPr>
              <a:t>Sistem klasifikasi pekerjaan merupakan alat yang paling efektif terkait dengan informasi pekerjaan</a:t>
            </a:r>
            <a:r>
              <a:rPr lang="en-US" dirty="0"/>
              <a:t> </a:t>
            </a:r>
          </a:p>
          <a:p>
            <a:endParaRPr lang="en-US" dirty="0"/>
          </a:p>
          <a:p>
            <a:r>
              <a:rPr lang="en-US" dirty="0"/>
              <a:t>ISCO (</a:t>
            </a:r>
            <a:r>
              <a:rPr lang="id-ID" sz="1200" kern="1200" dirty="0">
                <a:solidFill>
                  <a:schemeClr val="tx1"/>
                </a:solidFill>
                <a:effectLst/>
                <a:latin typeface="+mn-lt"/>
                <a:ea typeface="+mn-ea"/>
                <a:cs typeface="+mn-cs"/>
              </a:rPr>
              <a:t>Klasifikasi Pekerjaan Standar Internasional</a:t>
            </a:r>
            <a:r>
              <a:rPr lang="en-US" dirty="0"/>
              <a:t>):</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Alat untuk menata pekerjaan ke dalam </a:t>
            </a:r>
            <a:r>
              <a:rPr lang="id-ID" sz="1200" kern="1200" dirty="0" err="1">
                <a:solidFill>
                  <a:schemeClr val="tx1"/>
                </a:solidFill>
                <a:effectLst/>
                <a:latin typeface="+mn-lt"/>
                <a:ea typeface="+mn-ea"/>
                <a:cs typeface="+mn-cs"/>
              </a:rPr>
              <a:t>serangkaian</a:t>
            </a:r>
            <a:r>
              <a:rPr lang="id-ID" sz="1200" kern="1200" dirty="0">
                <a:solidFill>
                  <a:schemeClr val="tx1"/>
                </a:solidFill>
                <a:effectLst/>
                <a:latin typeface="+mn-lt"/>
                <a:ea typeface="+mn-ea"/>
                <a:cs typeface="+mn-cs"/>
              </a:rPr>
              <a:t> kelompok yang didefinisikan dengan jelas sesuai dengan tugas dan kewajiban yang dilaksanakan</a:t>
            </a:r>
            <a:endParaRPr lang="en-US" dirty="0"/>
          </a:p>
          <a:p>
            <a:pPr marL="171450" indent="-171450">
              <a:buFont typeface="Arial" panose="020B0604020202020204" pitchFamily="34" charset="0"/>
              <a:buChar char="•"/>
            </a:pPr>
            <a:r>
              <a:rPr lang="id-ID" sz="1200" kern="1200" dirty="0">
                <a:solidFill>
                  <a:schemeClr val="tx1"/>
                </a:solidFill>
                <a:effectLst/>
                <a:latin typeface="+mn-lt"/>
                <a:ea typeface="+mn-ea"/>
                <a:cs typeface="+mn-cs"/>
              </a:rPr>
              <a:t>Untuk digunakan dalam aplikasi statistik dan pencocokan pencari kerja dengan lowongan</a:t>
            </a:r>
            <a:endParaRPr lang="en-US" dirty="0"/>
          </a:p>
          <a:p>
            <a:pPr marL="171450" indent="-171450">
              <a:buFont typeface="Arial" panose="020B0604020202020204" pitchFamily="34" charset="0"/>
              <a:buChar char="•"/>
            </a:pPr>
            <a:r>
              <a:rPr lang="id-ID" sz="1200" kern="1200" dirty="0">
                <a:solidFill>
                  <a:schemeClr val="tx1"/>
                </a:solidFill>
                <a:effectLst/>
                <a:latin typeface="+mn-lt"/>
                <a:ea typeface="+mn-ea"/>
                <a:cs typeface="+mn-cs"/>
              </a:rPr>
              <a:t>Menentukan tingkat gaji berdasarkan tugas/kewajiban</a:t>
            </a:r>
            <a:endParaRPr lang="en-US" dirty="0"/>
          </a:p>
          <a:p>
            <a:pPr marL="171450" indent="-171450">
              <a:buFont typeface="Arial" panose="020B0604020202020204" pitchFamily="34" charset="0"/>
              <a:buChar char="•"/>
            </a:pPr>
            <a:r>
              <a:rPr lang="id-ID" sz="1200" kern="1200" dirty="0">
                <a:solidFill>
                  <a:schemeClr val="tx1"/>
                </a:solidFill>
                <a:effectLst/>
                <a:latin typeface="+mn-lt"/>
                <a:ea typeface="+mn-ea"/>
                <a:cs typeface="+mn-cs"/>
              </a:rPr>
              <a:t>Pengelolaan program pelatihan jangka pendek atau panjang</a:t>
            </a:r>
          </a:p>
          <a:p>
            <a:pPr marL="171450" indent="-171450">
              <a:buFont typeface="Arial" panose="020B0604020202020204" pitchFamily="34" charset="0"/>
              <a:buChar char="•"/>
            </a:pPr>
            <a:r>
              <a:rPr lang="id-ID" sz="1200" kern="1200" dirty="0">
                <a:solidFill>
                  <a:schemeClr val="tx1"/>
                </a:solidFill>
                <a:effectLst/>
                <a:latin typeface="+mn-lt"/>
                <a:ea typeface="+mn-ea"/>
                <a:cs typeface="+mn-cs"/>
              </a:rPr>
              <a:t>Pengembangan program pelatihan </a:t>
            </a:r>
            <a:r>
              <a:rPr lang="id-ID" sz="1200" kern="1200" dirty="0" err="1">
                <a:solidFill>
                  <a:schemeClr val="tx1"/>
                </a:solidFill>
                <a:effectLst/>
                <a:latin typeface="+mn-lt"/>
                <a:ea typeface="+mn-ea"/>
                <a:cs typeface="+mn-cs"/>
              </a:rPr>
              <a:t>vokasi</a:t>
            </a:r>
            <a:endParaRPr lang="id-ID" sz="1200" kern="1200" dirty="0">
              <a:solidFill>
                <a:schemeClr val="tx1"/>
              </a:solidFill>
              <a:effectLst/>
              <a:latin typeface="+mn-lt"/>
              <a:ea typeface="+mn-ea"/>
              <a:cs typeface="+mn-cs"/>
            </a:endParaRPr>
          </a:p>
          <a:p>
            <a:pPr marL="171450" indent="-171450">
              <a:buFont typeface="Arial" panose="020B0604020202020204" pitchFamily="34" charset="0"/>
              <a:buChar char="•"/>
            </a:pPr>
            <a:r>
              <a:rPr lang="id-ID" sz="1200" kern="1200" dirty="0">
                <a:solidFill>
                  <a:schemeClr val="tx1"/>
                </a:solidFill>
                <a:effectLst/>
                <a:latin typeface="+mn-lt"/>
                <a:ea typeface="+mn-ea"/>
                <a:cs typeface="+mn-cs"/>
              </a:rPr>
              <a:t>pengacuan silang negara-negara</a:t>
            </a:r>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1579952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Selama proses penerimaan awal, pengantar kerja/petugas antar kerja akan menetapkan </a:t>
            </a:r>
            <a:r>
              <a:rPr lang="id-ID" sz="1200" b="1" kern="1200" dirty="0">
                <a:solidFill>
                  <a:schemeClr val="tx1"/>
                </a:solidFill>
                <a:effectLst/>
                <a:latin typeface="+mn-lt"/>
                <a:ea typeface="+mn-ea"/>
                <a:cs typeface="+mn-cs"/>
              </a:rPr>
              <a:t>kode pekerjaan pada pendaftaran pencari kerja,</a:t>
            </a:r>
            <a:r>
              <a:rPr lang="id-ID" sz="1200" kern="1200" dirty="0">
                <a:solidFill>
                  <a:schemeClr val="tx1"/>
                </a:solidFill>
                <a:effectLst/>
                <a:latin typeface="+mn-lt"/>
                <a:ea typeface="+mn-ea"/>
                <a:cs typeface="+mn-cs"/>
              </a:rPr>
              <a:t> yang paling sesuai dengan pengalaman kerja dan latar belakang pendidikan pencari kerja saat ini. Ini dapat dilakukan dengan cepat dan efisien dengan menggunakan informasi yang disediakan oleh PLK. PLK dapat memberikan daftar informasi pekerjaan bagi pencari kerja untuk memungkinkan mereka memiliki gambaran awal tentang </a:t>
            </a:r>
            <a:r>
              <a:rPr lang="id-ID" sz="1200" kern="1200" dirty="0" err="1">
                <a:solidFill>
                  <a:schemeClr val="tx1"/>
                </a:solidFill>
                <a:effectLst/>
                <a:latin typeface="+mn-lt"/>
                <a:ea typeface="+mn-ea"/>
                <a:cs typeface="+mn-cs"/>
              </a:rPr>
              <a:t>ekspektasi</a:t>
            </a:r>
            <a:r>
              <a:rPr lang="id-ID" sz="1200" kern="1200" dirty="0">
                <a:solidFill>
                  <a:schemeClr val="tx1"/>
                </a:solidFill>
                <a:effectLst/>
                <a:latin typeface="+mn-lt"/>
                <a:ea typeface="+mn-ea"/>
                <a:cs typeface="+mn-cs"/>
              </a:rPr>
              <a:t> pekerjaan mereka terkait dengan latar belakang pendidikan, pengalaman kerja sebelumnya atau bakat jenjang mereka</a:t>
            </a:r>
            <a:r>
              <a:rPr lang="en-US" baseline="0" dirty="0"/>
              <a:t>. </a:t>
            </a:r>
          </a:p>
          <a:p>
            <a:endParaRPr lang="en-US" baseline="0" dirty="0"/>
          </a:p>
          <a:p>
            <a:r>
              <a:rPr lang="id-ID" sz="1200" kern="1200" dirty="0">
                <a:solidFill>
                  <a:schemeClr val="tx1"/>
                </a:solidFill>
                <a:effectLst/>
                <a:latin typeface="+mn-lt"/>
                <a:ea typeface="+mn-ea"/>
                <a:cs typeface="+mn-cs"/>
              </a:rPr>
              <a:t>Ketika pengantar kerja/petugas antar kerja mendiskusikan tujuan pekerjaan pencari kerja, informasi yang terkandung di dalam uraian pekerjaan dalam daftar pekerjaan akan memberikan wawasan yang cukup tentang realitas pekerjaan yang sedang dipertimbangkan. Informasi pekerjaan akan memberikan indikasi seberapa besar kesenjangan yang mungkin ada antara keterampilan dan pengalaman pencari kerja saat ini dibandingkan dengan yang dibutuhkan untuk masuk ke tiap pekerjaan</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id-ID" sz="1200" kern="1200" dirty="0">
                <a:solidFill>
                  <a:schemeClr val="tx1"/>
                </a:solidFill>
                <a:effectLst/>
                <a:latin typeface="+mn-lt"/>
                <a:ea typeface="+mn-ea"/>
                <a:cs typeface="+mn-cs"/>
              </a:rPr>
              <a:t>berguna untuk meninjau daftar pekerjaan lain yang termasuk dalam kelompok pekerjaan yang sama, serta untuk mempertimbangkan pekerjaan terkait yang mungkin diklasifikasikan di tempat lain dalam daftar tersebut. Ini dapat memberi pencari kerja pilihan pekerjaan lain yang berpotensi lebih cocok daripada pilihan yang awalnya dia pertimbangkan</a:t>
            </a:r>
            <a:r>
              <a:rPr lang="en-US" baseline="0" dirty="0"/>
              <a:t>.</a:t>
            </a:r>
          </a:p>
          <a:p>
            <a:endParaRPr lang="en-US" baseline="0" dirty="0"/>
          </a:p>
          <a:p>
            <a:r>
              <a:rPr lang="id-ID" sz="1200" b="1" kern="1200" dirty="0">
                <a:solidFill>
                  <a:schemeClr val="tx1"/>
                </a:solidFill>
                <a:effectLst/>
                <a:latin typeface="+mn-lt"/>
                <a:ea typeface="+mn-ea"/>
                <a:cs typeface="+mn-cs"/>
              </a:rPr>
              <a:t>Pada dasarnya, sistem klasifikasi pekerjaan yang terstruktur dengan baik dan terpercaya akan memberikan banyak informasi bagi pencari kerja untuk dipertimbangkan ketika membuat keputusan tentang jalur karier. Informasi ini, bila digabungkan dengan IPTK terkini yang terpercaya, akan membantu memastikan bahwa pencari kerja mampu membuat keputusan karier yang tepat</a:t>
            </a:r>
            <a:r>
              <a:rPr lang="en-US" b="1" baseline="0" dirty="0"/>
              <a:t>.</a:t>
            </a:r>
          </a:p>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3862365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b="1" kern="1200" dirty="0">
                <a:solidFill>
                  <a:schemeClr val="tx1"/>
                </a:solidFill>
                <a:effectLst/>
                <a:latin typeface="+mn-lt"/>
                <a:ea typeface="+mn-ea"/>
                <a:cs typeface="+mn-cs"/>
              </a:rPr>
              <a:t>Besaran upah minimum</a:t>
            </a:r>
            <a:r>
              <a:rPr lang="id-ID" sz="1200" kern="1200" dirty="0">
                <a:solidFill>
                  <a:schemeClr val="tx1"/>
                </a:solidFill>
                <a:effectLst/>
                <a:latin typeface="+mn-lt"/>
                <a:ea typeface="+mn-ea"/>
                <a:cs typeface="+mn-cs"/>
              </a:rPr>
              <a:t> ditentukan setiap tahun sesuai dengan kebijakan pengupahan Pemerintah Nasional untuk memastikan kehidupan yang layak dengan mempertimbangkan produktivitas dan pertumbuhan ekonomi. Upah minimum pada umumnya </a:t>
            </a:r>
            <a:r>
              <a:rPr lang="id-ID" sz="1200" b="1" kern="1200" dirty="0">
                <a:solidFill>
                  <a:schemeClr val="tx1"/>
                </a:solidFill>
                <a:effectLst/>
                <a:latin typeface="+mn-lt"/>
                <a:ea typeface="+mn-ea"/>
                <a:cs typeface="+mn-cs"/>
              </a:rPr>
              <a:t>ditetapkan di tingkat provinsi, tingkat kabupaten dan kadang-kadang di tingkat sektoral</a:t>
            </a:r>
            <a:r>
              <a:rPr lang="id-ID" sz="1200" kern="1200" dirty="0">
                <a:solidFill>
                  <a:schemeClr val="tx1"/>
                </a:solidFill>
                <a:effectLst/>
                <a:latin typeface="+mn-lt"/>
                <a:ea typeface="+mn-ea"/>
                <a:cs typeface="+mn-cs"/>
              </a:rPr>
              <a:t> oleh Gubernur, setelah mendapat rekomendasi dari Dewan Pengupahan Provinsi dan/atau Kabupaten</a:t>
            </a:r>
            <a:r>
              <a:rPr lang="en-US" dirty="0"/>
              <a:t>.</a:t>
            </a:r>
          </a:p>
          <a:p>
            <a:endParaRPr lang="en-US" dirty="0"/>
          </a:p>
          <a:p>
            <a:r>
              <a:rPr lang="id-ID" sz="1200" kern="1200" dirty="0">
                <a:solidFill>
                  <a:schemeClr val="tx1"/>
                </a:solidFill>
                <a:effectLst/>
                <a:latin typeface="+mn-lt"/>
                <a:ea typeface="+mn-ea"/>
                <a:cs typeface="+mn-cs"/>
              </a:rPr>
              <a:t>Memiliki informasi yang tepat mengenai upah minimum khususnya upah jabatan di masing-masing daerah tempat PLK beroperasi, akan sangat memudahkan perusahaan dalam persiapan usahanya, terutama perencanaan </a:t>
            </a:r>
            <a:r>
              <a:rPr lang="id-ID" sz="1200" kern="1200" dirty="0" err="1">
                <a:solidFill>
                  <a:schemeClr val="tx1"/>
                </a:solidFill>
                <a:effectLst/>
                <a:latin typeface="+mn-lt"/>
                <a:ea typeface="+mn-ea"/>
                <a:cs typeface="+mn-cs"/>
              </a:rPr>
              <a:t>sumberdaya</a:t>
            </a:r>
            <a:r>
              <a:rPr lang="id-ID" sz="1200" kern="1200" dirty="0">
                <a:solidFill>
                  <a:schemeClr val="tx1"/>
                </a:solidFill>
                <a:effectLst/>
                <a:latin typeface="+mn-lt"/>
                <a:ea typeface="+mn-ea"/>
                <a:cs typeface="+mn-cs"/>
              </a:rPr>
              <a:t> manusianya</a:t>
            </a:r>
            <a:r>
              <a:rPr lang="en-US" dirty="0"/>
              <a:t>.</a:t>
            </a:r>
          </a:p>
          <a:p>
            <a:endParaRPr lang="en-US"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1578372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b="1" kern="1200" dirty="0">
                <a:solidFill>
                  <a:schemeClr val="tx1"/>
                </a:solidFill>
                <a:effectLst/>
                <a:latin typeface="+mn-lt"/>
                <a:ea typeface="+mn-ea"/>
                <a:cs typeface="+mn-cs"/>
              </a:rPr>
              <a:t>Informasi upah minimum</a:t>
            </a:r>
            <a:r>
              <a:rPr lang="id-ID" sz="1200" kern="1200" dirty="0">
                <a:solidFill>
                  <a:schemeClr val="tx1"/>
                </a:solidFill>
                <a:effectLst/>
                <a:latin typeface="+mn-lt"/>
                <a:ea typeface="+mn-ea"/>
                <a:cs typeface="+mn-cs"/>
              </a:rPr>
              <a:t> juga akan membantu pemberi kerja menghindari masalah hukum karena di sektor formal, pemerintah dengan peraturan yang ada akan memberikan sanksi tegas kepada perusahaan yang melanggar peraturan tersebut. Sanksi atas pelanggaran terhadap ketentuan juga akan menjadi faktor yang membatasi bagi perusahaan</a:t>
            </a:r>
            <a:r>
              <a:rPr lang="en-US" dirty="0"/>
              <a:t>.</a:t>
            </a:r>
          </a:p>
          <a:p>
            <a:endParaRPr lang="en-US" dirty="0"/>
          </a:p>
          <a:p>
            <a:r>
              <a:rPr lang="id-ID" sz="1200" kern="1200" dirty="0">
                <a:solidFill>
                  <a:schemeClr val="tx1"/>
                </a:solidFill>
                <a:effectLst/>
                <a:latin typeface="+mn-lt"/>
                <a:ea typeface="+mn-ea"/>
                <a:cs typeface="+mn-cs"/>
              </a:rPr>
              <a:t>Kepatuhan terhadap upah minimum wajib dijamin oleh inspektorat ketenagakerjaan. Dalam hal pelanggaran dari pihak pemberi kerja, seorang pekerja dapat mengajukan pengaduan kepada inspektorat ketenagakerjaan. UU Ketenagakerjaan pasal 185 memberikan sanksi pidana sebagai berikut: barang siapa yang melanggar ketentuan undang-undang tentang pembayaran upah minimum dijatuhi hukuman</a:t>
            </a:r>
            <a:endParaRPr lang="en-US" dirty="0"/>
          </a:p>
          <a:p>
            <a:endParaRPr lang="en-US" dirty="0"/>
          </a:p>
          <a:p>
            <a:r>
              <a:rPr lang="id-ID" sz="1200" kern="1200" dirty="0">
                <a:solidFill>
                  <a:schemeClr val="tx1"/>
                </a:solidFill>
                <a:effectLst/>
                <a:latin typeface="+mn-lt"/>
                <a:ea typeface="+mn-ea"/>
                <a:cs typeface="+mn-cs"/>
              </a:rPr>
              <a:t>Kepatuhan terhadap upah minimum wajib, kewajiban yang tepat bagi pekerja oleh pemberi kerja akan menjadi motivasi untuk meningkatkan kinerja pekerja dan pada akhirnya akan meningkatkan produktivitas</a:t>
            </a:r>
            <a:endParaRPr lang="en-US" dirty="0"/>
          </a:p>
          <a:p>
            <a:endParaRPr lang="en-US" dirty="0"/>
          </a:p>
          <a:p>
            <a:r>
              <a:rPr lang="id-ID" sz="1200" kern="1200" dirty="0">
                <a:solidFill>
                  <a:schemeClr val="tx1"/>
                </a:solidFill>
                <a:effectLst/>
                <a:latin typeface="+mn-lt"/>
                <a:ea typeface="+mn-ea"/>
                <a:cs typeface="+mn-cs"/>
              </a:rPr>
              <a:t>Dengan informasi ini, pemberi kerja dapat melihat dampak positif bagi mereka, ini akan menjadi alasan bagi pemberi kerja untuk menjaga hubungan dekat dengan PLK sebagai mandat klien mereka</a:t>
            </a:r>
            <a:endParaRPr lang="en-US" dirty="0"/>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2367523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Modul/Unit 14</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err="1"/>
              <a:t>Memanfaatkan</a:t>
            </a:r>
            <a:r>
              <a:rPr lang="en-GB" dirty="0"/>
              <a:t> </a:t>
            </a:r>
            <a:r>
              <a:rPr lang="en-GB" dirty="0" err="1"/>
              <a:t>informasi</a:t>
            </a:r>
            <a:r>
              <a:rPr lang="en-GB" dirty="0"/>
              <a:t> </a:t>
            </a:r>
            <a:r>
              <a:rPr lang="en-GB" dirty="0" err="1"/>
              <a:t>besaran</a:t>
            </a:r>
            <a:r>
              <a:rPr lang="en-GB" dirty="0"/>
              <a:t> </a:t>
            </a:r>
            <a:r>
              <a:rPr lang="en-GB" dirty="0" err="1"/>
              <a:t>upah</a:t>
            </a:r>
            <a:r>
              <a:rPr lang="en-GB" dirty="0"/>
              <a:t> minimum </a:t>
            </a:r>
            <a:r>
              <a:rPr lang="en-GB" dirty="0" err="1"/>
              <a:t>pekerjaan</a:t>
            </a:r>
            <a:endParaRPr lang="en-GB" dirty="0"/>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Tujuan</a:t>
            </a:r>
            <a:r>
              <a:rPr lang="en-GB" dirty="0"/>
              <a:t> </a:t>
            </a:r>
            <a:r>
              <a:rPr lang="en-GB" dirty="0" err="1"/>
              <a:t>pembelajaran</a:t>
            </a:r>
            <a:endParaRPr lang="en-GB" dirty="0"/>
          </a:p>
        </p:txBody>
      </p:sp>
      <p:sp>
        <p:nvSpPr>
          <p:cNvPr id="5" name="Content Placeholder 4"/>
          <p:cNvSpPr>
            <a:spLocks noGrp="1"/>
          </p:cNvSpPr>
          <p:nvPr>
            <p:ph idx="1"/>
          </p:nvPr>
        </p:nvSpPr>
        <p:spPr/>
        <p:txBody>
          <a:bodyPr/>
          <a:lstStyle/>
          <a:p>
            <a:pPr marL="0" lvl="2" indent="0">
              <a:buNone/>
            </a:pPr>
            <a:r>
              <a:rPr lang="en-GB" sz="2400" dirty="0"/>
              <a:t>Setelah </a:t>
            </a:r>
            <a:r>
              <a:rPr lang="en-GB" sz="2400" dirty="0" err="1"/>
              <a:t>menyelesaikan</a:t>
            </a:r>
            <a:r>
              <a:rPr lang="en-GB" sz="2400" dirty="0"/>
              <a:t> unit </a:t>
            </a:r>
            <a:r>
              <a:rPr lang="en-GB" sz="2400" dirty="0" err="1"/>
              <a:t>ini</a:t>
            </a:r>
            <a:r>
              <a:rPr lang="en-GB" sz="2400" dirty="0"/>
              <a:t>, </a:t>
            </a:r>
            <a:r>
              <a:rPr lang="en-GB" sz="2400" dirty="0" err="1"/>
              <a:t>peserta</a:t>
            </a:r>
            <a:r>
              <a:rPr lang="en-GB" sz="2400" dirty="0"/>
              <a:t> </a:t>
            </a:r>
            <a:r>
              <a:rPr lang="en-GB" sz="2400" dirty="0" err="1"/>
              <a:t>akan</a:t>
            </a:r>
            <a:r>
              <a:rPr lang="en-GB" sz="2400" dirty="0"/>
              <a:t> </a:t>
            </a:r>
            <a:r>
              <a:rPr lang="en-GB" sz="2400" dirty="0" err="1"/>
              <a:t>mampu</a:t>
            </a:r>
            <a:r>
              <a:rPr lang="en-GB" sz="2400" dirty="0"/>
              <a:t>:</a:t>
            </a:r>
          </a:p>
          <a:p>
            <a:pPr lvl="2"/>
            <a:r>
              <a:rPr lang="en-GB" sz="2400" dirty="0" err="1"/>
              <a:t>Memahami</a:t>
            </a:r>
            <a:r>
              <a:rPr lang="en-GB" sz="2400" dirty="0"/>
              <a:t> </a:t>
            </a:r>
            <a:r>
              <a:rPr lang="en-GB" sz="2400" dirty="0" err="1"/>
              <a:t>bagaimana</a:t>
            </a:r>
            <a:r>
              <a:rPr lang="en-GB" sz="2400" dirty="0"/>
              <a:t> </a:t>
            </a:r>
            <a:r>
              <a:rPr lang="en-GB" sz="2400" dirty="0" err="1"/>
              <a:t>pemberi</a:t>
            </a:r>
            <a:r>
              <a:rPr lang="en-GB" sz="2400" dirty="0"/>
              <a:t> </a:t>
            </a:r>
            <a:r>
              <a:rPr lang="en-GB" sz="2400" dirty="0" err="1"/>
              <a:t>kerja</a:t>
            </a:r>
            <a:r>
              <a:rPr lang="en-GB" sz="2400" dirty="0"/>
              <a:t> </a:t>
            </a:r>
            <a:r>
              <a:rPr lang="en-GB" sz="2400" dirty="0" err="1"/>
              <a:t>dapat</a:t>
            </a:r>
            <a:r>
              <a:rPr lang="en-GB" sz="2400" dirty="0"/>
              <a:t> </a:t>
            </a:r>
            <a:r>
              <a:rPr lang="en-GB" sz="2400" dirty="0" err="1"/>
              <a:t>memanfaatkan</a:t>
            </a:r>
            <a:r>
              <a:rPr lang="en-GB" sz="2400" dirty="0"/>
              <a:t> </a:t>
            </a:r>
            <a:r>
              <a:rPr lang="en-GB" sz="2400" dirty="0" err="1"/>
              <a:t>dengan</a:t>
            </a:r>
            <a:r>
              <a:rPr lang="en-GB" sz="2400" dirty="0"/>
              <a:t> </a:t>
            </a:r>
            <a:r>
              <a:rPr lang="en-GB" sz="2400" dirty="0" err="1"/>
              <a:t>baik</a:t>
            </a:r>
            <a:r>
              <a:rPr lang="en-GB" sz="2400" dirty="0"/>
              <a:t> </a:t>
            </a:r>
            <a:r>
              <a:rPr lang="en-GB" sz="2400" dirty="0" err="1"/>
              <a:t>informasi</a:t>
            </a:r>
            <a:r>
              <a:rPr lang="en-GB" sz="2400" dirty="0"/>
              <a:t> </a:t>
            </a:r>
            <a:r>
              <a:rPr lang="en-GB" sz="2400" dirty="0" err="1"/>
              <a:t>tentang</a:t>
            </a:r>
            <a:r>
              <a:rPr lang="en-GB" sz="2400" dirty="0"/>
              <a:t> </a:t>
            </a:r>
            <a:r>
              <a:rPr lang="en-GB" sz="2400" dirty="0" err="1"/>
              <a:t>upah</a:t>
            </a:r>
            <a:r>
              <a:rPr lang="en-GB" sz="2400" dirty="0"/>
              <a:t> minimum </a:t>
            </a:r>
            <a:r>
              <a:rPr lang="en-GB" sz="2400" dirty="0" err="1"/>
              <a:t>pekerjaan</a:t>
            </a:r>
            <a:r>
              <a:rPr lang="en-GB" sz="2400" dirty="0"/>
              <a:t> </a:t>
            </a:r>
            <a:r>
              <a:rPr lang="en-GB" sz="2400" dirty="0" err="1"/>
              <a:t>tingkat</a:t>
            </a:r>
            <a:r>
              <a:rPr lang="en-GB" sz="2400" dirty="0"/>
              <a:t> </a:t>
            </a:r>
            <a:r>
              <a:rPr lang="en-GB" sz="2400" dirty="0" err="1"/>
              <a:t>daerah</a:t>
            </a:r>
            <a:endParaRPr lang="en-GB" sz="2400" dirty="0"/>
          </a:p>
          <a:p>
            <a:pPr lvl="2"/>
            <a:r>
              <a:rPr lang="en-GB" sz="2400" dirty="0" err="1"/>
              <a:t>Mengetahui</a:t>
            </a:r>
            <a:r>
              <a:rPr lang="en-GB" sz="2400" dirty="0"/>
              <a:t> </a:t>
            </a:r>
            <a:r>
              <a:rPr lang="en-GB" sz="2400" dirty="0" err="1"/>
              <a:t>cara</a:t>
            </a:r>
            <a:r>
              <a:rPr lang="en-GB" sz="2400" dirty="0"/>
              <a:t> </a:t>
            </a:r>
            <a:r>
              <a:rPr lang="en-GB" sz="2400" dirty="0" err="1"/>
              <a:t>menarik</a:t>
            </a:r>
            <a:r>
              <a:rPr lang="en-GB" sz="2400" dirty="0"/>
              <a:t> </a:t>
            </a:r>
            <a:r>
              <a:rPr lang="en-GB" sz="2400" dirty="0" err="1"/>
              <a:t>pemberi</a:t>
            </a:r>
            <a:r>
              <a:rPr lang="en-GB" sz="2400" dirty="0"/>
              <a:t> </a:t>
            </a:r>
            <a:r>
              <a:rPr lang="en-GB" sz="2400" dirty="0" err="1"/>
              <a:t>kerja</a:t>
            </a:r>
            <a:r>
              <a:rPr lang="en-GB" sz="2400" dirty="0"/>
              <a:t> agar </a:t>
            </a:r>
            <a:r>
              <a:rPr lang="en-GB" sz="2400" dirty="0" err="1"/>
              <a:t>rutin</a:t>
            </a:r>
            <a:r>
              <a:rPr lang="en-GB" sz="2400" dirty="0"/>
              <a:t> </a:t>
            </a:r>
            <a:r>
              <a:rPr lang="en-GB" sz="2400" dirty="0" err="1"/>
              <a:t>berhubungan</a:t>
            </a:r>
            <a:r>
              <a:rPr lang="en-GB" sz="2400" dirty="0"/>
              <a:t> </a:t>
            </a:r>
            <a:r>
              <a:rPr lang="en-GB" sz="2400" dirty="0" err="1"/>
              <a:t>dengan</a:t>
            </a:r>
            <a:r>
              <a:rPr lang="en-GB" sz="2400" dirty="0"/>
              <a:t> PLK </a:t>
            </a:r>
            <a:r>
              <a:rPr lang="en-GB" sz="2400" dirty="0" err="1"/>
              <a:t>mengenai</a:t>
            </a:r>
            <a:r>
              <a:rPr lang="en-GB" sz="2400" dirty="0"/>
              <a:t> </a:t>
            </a:r>
            <a:r>
              <a:rPr lang="en-GB" sz="2400" dirty="0" err="1"/>
              <a:t>informasi</a:t>
            </a:r>
            <a:r>
              <a:rPr lang="en-GB" sz="2400" dirty="0"/>
              <a:t> yang </a:t>
            </a:r>
            <a:r>
              <a:rPr lang="en-GB" sz="2400" dirty="0" err="1"/>
              <a:t>saling</a:t>
            </a:r>
            <a:r>
              <a:rPr lang="en-GB" sz="2400" dirty="0"/>
              <a:t> </a:t>
            </a:r>
            <a:r>
              <a:rPr lang="en-GB" sz="2400" dirty="0" err="1"/>
              <a:t>menguntungkan</a:t>
            </a:r>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Klasifikasi</a:t>
            </a:r>
            <a:r>
              <a:rPr lang="en-GB" dirty="0"/>
              <a:t> </a:t>
            </a:r>
            <a:r>
              <a:rPr lang="en-GB" dirty="0" err="1"/>
              <a:t>pekerjaan</a:t>
            </a:r>
            <a:r>
              <a:rPr lang="en-GB" dirty="0"/>
              <a:t> </a:t>
            </a:r>
            <a:r>
              <a:rPr lang="en-GB" dirty="0" err="1"/>
              <a:t>nasional</a:t>
            </a:r>
            <a:r>
              <a:rPr lang="en-GB" dirty="0"/>
              <a:t> (KPN)</a:t>
            </a:r>
          </a:p>
        </p:txBody>
      </p:sp>
      <p:sp>
        <p:nvSpPr>
          <p:cNvPr id="5" name="Content Placeholder 4"/>
          <p:cNvSpPr>
            <a:spLocks noGrp="1"/>
          </p:cNvSpPr>
          <p:nvPr>
            <p:ph idx="1"/>
          </p:nvPr>
        </p:nvSpPr>
        <p:spPr/>
        <p:txBody>
          <a:bodyPr/>
          <a:lstStyle/>
          <a:p>
            <a:pPr marL="0" lvl="2" indent="0">
              <a:buNone/>
            </a:pPr>
            <a:r>
              <a:rPr lang="en-GB" b="1" dirty="0" err="1"/>
              <a:t>Sistem</a:t>
            </a:r>
            <a:r>
              <a:rPr lang="en-GB" b="1" dirty="0"/>
              <a:t> </a:t>
            </a:r>
            <a:r>
              <a:rPr lang="en-GB" b="1" dirty="0" err="1"/>
              <a:t>klasifikasi</a:t>
            </a:r>
            <a:r>
              <a:rPr lang="en-GB" b="1" dirty="0"/>
              <a:t> </a:t>
            </a:r>
            <a:r>
              <a:rPr lang="en-GB" b="1" dirty="0" err="1"/>
              <a:t>pekerjaan</a:t>
            </a:r>
            <a:r>
              <a:rPr lang="en-GB" b="1" dirty="0"/>
              <a:t> </a:t>
            </a:r>
            <a:r>
              <a:rPr lang="en-GB" b="1" dirty="0" err="1"/>
              <a:t>merupakan</a:t>
            </a:r>
            <a:r>
              <a:rPr lang="en-GB" b="1" dirty="0"/>
              <a:t> </a:t>
            </a:r>
            <a:r>
              <a:rPr lang="en-GB" b="1" dirty="0" err="1"/>
              <a:t>alat</a:t>
            </a:r>
            <a:r>
              <a:rPr lang="en-GB" b="1" dirty="0"/>
              <a:t> paling </a:t>
            </a:r>
            <a:r>
              <a:rPr lang="en-GB" b="1" dirty="0" err="1"/>
              <a:t>efektif</a:t>
            </a:r>
            <a:r>
              <a:rPr lang="en-GB" b="1" dirty="0"/>
              <a:t> </a:t>
            </a:r>
            <a:r>
              <a:rPr lang="en-GB" b="1" dirty="0" err="1"/>
              <a:t>terkait</a:t>
            </a:r>
            <a:r>
              <a:rPr lang="en-GB" b="1" dirty="0"/>
              <a:t> </a:t>
            </a:r>
            <a:r>
              <a:rPr lang="en-GB" b="1" dirty="0" err="1"/>
              <a:t>dengan</a:t>
            </a:r>
            <a:r>
              <a:rPr lang="en-GB" b="1" dirty="0"/>
              <a:t> </a:t>
            </a:r>
            <a:r>
              <a:rPr lang="en-GB" b="1" dirty="0" err="1"/>
              <a:t>informasi</a:t>
            </a:r>
            <a:r>
              <a:rPr lang="en-GB" b="1" dirty="0"/>
              <a:t> </a:t>
            </a:r>
            <a:r>
              <a:rPr lang="en-GB" b="1" dirty="0" err="1"/>
              <a:t>pekerjaan</a:t>
            </a:r>
            <a:endParaRPr lang="en-GB" b="1" dirty="0"/>
          </a:p>
          <a:p>
            <a:pPr marL="0" lvl="2" indent="0">
              <a:buNone/>
            </a:pPr>
            <a:endParaRPr lang="en-GB" b="1" dirty="0"/>
          </a:p>
          <a:p>
            <a:pPr marL="0" lvl="2" indent="0">
              <a:buNone/>
            </a:pPr>
            <a:r>
              <a:rPr lang="en-GB" dirty="0"/>
              <a:t>ISCO (International Standard Classification of Occupation) – </a:t>
            </a:r>
            <a:r>
              <a:rPr lang="en-GB" dirty="0" err="1"/>
              <a:t>Standar</a:t>
            </a:r>
            <a:r>
              <a:rPr lang="en-GB" dirty="0"/>
              <a:t> </a:t>
            </a:r>
            <a:r>
              <a:rPr lang="en-GB" dirty="0" err="1"/>
              <a:t>internasional</a:t>
            </a:r>
            <a:r>
              <a:rPr lang="en-GB" dirty="0"/>
              <a:t> </a:t>
            </a:r>
            <a:r>
              <a:rPr lang="en-GB" dirty="0" err="1"/>
              <a:t>klasifikasi</a:t>
            </a:r>
            <a:r>
              <a:rPr lang="en-GB" dirty="0"/>
              <a:t> </a:t>
            </a:r>
            <a:r>
              <a:rPr lang="en-GB" dirty="0" err="1"/>
              <a:t>pekerjaan</a:t>
            </a:r>
            <a:r>
              <a:rPr lang="en-GB" dirty="0"/>
              <a:t>:</a:t>
            </a:r>
          </a:p>
          <a:p>
            <a:pPr lvl="2"/>
            <a:r>
              <a:rPr lang="en-GB" dirty="0"/>
              <a:t>Alat </a:t>
            </a:r>
            <a:r>
              <a:rPr lang="en-GB" dirty="0" err="1"/>
              <a:t>untuk</a:t>
            </a:r>
            <a:r>
              <a:rPr lang="en-GB" dirty="0"/>
              <a:t> </a:t>
            </a:r>
            <a:r>
              <a:rPr lang="en-GB" dirty="0" err="1"/>
              <a:t>mengorganisir</a:t>
            </a:r>
            <a:r>
              <a:rPr lang="en-GB" dirty="0"/>
              <a:t> </a:t>
            </a:r>
            <a:r>
              <a:rPr lang="en-GB" dirty="0" err="1"/>
              <a:t>pekerjaan</a:t>
            </a:r>
            <a:r>
              <a:rPr lang="en-GB" dirty="0"/>
              <a:t> </a:t>
            </a:r>
            <a:r>
              <a:rPr lang="en-GB" dirty="0" err="1"/>
              <a:t>ke</a:t>
            </a:r>
            <a:r>
              <a:rPr lang="en-GB" dirty="0"/>
              <a:t> </a:t>
            </a:r>
            <a:r>
              <a:rPr lang="en-GB" dirty="0" err="1"/>
              <a:t>dalam</a:t>
            </a:r>
            <a:r>
              <a:rPr lang="en-GB" dirty="0"/>
              <a:t> </a:t>
            </a:r>
            <a:r>
              <a:rPr lang="en-GB" dirty="0" err="1"/>
              <a:t>serangkaian</a:t>
            </a:r>
            <a:r>
              <a:rPr lang="en-GB" dirty="0"/>
              <a:t> </a:t>
            </a:r>
            <a:r>
              <a:rPr lang="en-GB" dirty="0" err="1"/>
              <a:t>kelompok</a:t>
            </a:r>
            <a:r>
              <a:rPr lang="en-GB" dirty="0"/>
              <a:t> yang </a:t>
            </a:r>
            <a:r>
              <a:rPr lang="en-GB" dirty="0" err="1"/>
              <a:t>didefinisikan</a:t>
            </a:r>
            <a:r>
              <a:rPr lang="en-GB" dirty="0"/>
              <a:t> </a:t>
            </a:r>
            <a:r>
              <a:rPr lang="en-GB" dirty="0" err="1"/>
              <a:t>dengan</a:t>
            </a:r>
            <a:r>
              <a:rPr lang="en-GB" dirty="0"/>
              <a:t> </a:t>
            </a:r>
            <a:r>
              <a:rPr lang="en-GB" dirty="0" err="1"/>
              <a:t>jelas</a:t>
            </a:r>
            <a:r>
              <a:rPr lang="en-GB" dirty="0"/>
              <a:t> </a:t>
            </a:r>
            <a:r>
              <a:rPr lang="en-GB" dirty="0" err="1"/>
              <a:t>sesuai</a:t>
            </a:r>
            <a:r>
              <a:rPr lang="en-GB" dirty="0"/>
              <a:t> </a:t>
            </a:r>
            <a:r>
              <a:rPr lang="en-GB" dirty="0" err="1"/>
              <a:t>dengan</a:t>
            </a:r>
            <a:r>
              <a:rPr lang="en-GB" dirty="0"/>
              <a:t> </a:t>
            </a:r>
            <a:r>
              <a:rPr lang="en-GB" dirty="0" err="1"/>
              <a:t>beban</a:t>
            </a:r>
            <a:r>
              <a:rPr lang="en-GB" dirty="0"/>
              <a:t> </a:t>
            </a:r>
            <a:r>
              <a:rPr lang="en-GB" dirty="0" err="1"/>
              <a:t>tugas</a:t>
            </a:r>
            <a:r>
              <a:rPr lang="en-GB" dirty="0"/>
              <a:t> yang </a:t>
            </a:r>
            <a:r>
              <a:rPr lang="en-GB" dirty="0" err="1"/>
              <a:t>dilaksanakan</a:t>
            </a:r>
            <a:endParaRPr lang="en-GB" dirty="0"/>
          </a:p>
          <a:p>
            <a:pPr lvl="2"/>
            <a:r>
              <a:rPr lang="en-GB" dirty="0" err="1"/>
              <a:t>Untuk</a:t>
            </a:r>
            <a:r>
              <a:rPr lang="en-GB" dirty="0"/>
              <a:t> </a:t>
            </a:r>
            <a:r>
              <a:rPr lang="en-GB" dirty="0" err="1"/>
              <a:t>digunakan</a:t>
            </a:r>
            <a:r>
              <a:rPr lang="en-GB" dirty="0"/>
              <a:t> </a:t>
            </a:r>
            <a:r>
              <a:rPr lang="en-GB" dirty="0" err="1"/>
              <a:t>dalam</a:t>
            </a:r>
            <a:r>
              <a:rPr lang="en-GB" dirty="0"/>
              <a:t> </a:t>
            </a:r>
            <a:r>
              <a:rPr lang="en-GB" dirty="0" err="1"/>
              <a:t>aplikasi</a:t>
            </a:r>
            <a:r>
              <a:rPr lang="en-GB" dirty="0"/>
              <a:t> </a:t>
            </a:r>
            <a:r>
              <a:rPr lang="en-GB" dirty="0" err="1"/>
              <a:t>statistik</a:t>
            </a:r>
            <a:r>
              <a:rPr lang="en-GB" dirty="0"/>
              <a:t> dan </a:t>
            </a:r>
            <a:r>
              <a:rPr lang="en-GB" dirty="0" err="1"/>
              <a:t>mencocokkan</a:t>
            </a:r>
            <a:r>
              <a:rPr lang="en-GB" dirty="0"/>
              <a:t> </a:t>
            </a:r>
            <a:r>
              <a:rPr lang="en-GB" dirty="0" err="1"/>
              <a:t>pencari</a:t>
            </a:r>
            <a:r>
              <a:rPr lang="en-GB" dirty="0"/>
              <a:t> </a:t>
            </a:r>
            <a:r>
              <a:rPr lang="en-GB" dirty="0" err="1"/>
              <a:t>kerja</a:t>
            </a:r>
            <a:r>
              <a:rPr lang="en-GB" dirty="0"/>
              <a:t> </a:t>
            </a:r>
            <a:r>
              <a:rPr lang="en-GB" dirty="0" err="1"/>
              <a:t>dengan</a:t>
            </a:r>
            <a:r>
              <a:rPr lang="en-GB" dirty="0"/>
              <a:t> </a:t>
            </a:r>
            <a:r>
              <a:rPr lang="en-GB" dirty="0" err="1"/>
              <a:t>lowongan</a:t>
            </a:r>
            <a:endParaRPr lang="en-GB" dirty="0"/>
          </a:p>
          <a:p>
            <a:pPr lvl="2"/>
            <a:r>
              <a:rPr lang="en-GB" dirty="0" err="1"/>
              <a:t>Menentukan</a:t>
            </a:r>
            <a:r>
              <a:rPr lang="en-GB" dirty="0"/>
              <a:t> </a:t>
            </a:r>
            <a:r>
              <a:rPr lang="en-GB" dirty="0" err="1"/>
              <a:t>tingkat</a:t>
            </a:r>
            <a:r>
              <a:rPr lang="en-GB" dirty="0"/>
              <a:t> </a:t>
            </a:r>
            <a:r>
              <a:rPr lang="en-GB" dirty="0" err="1"/>
              <a:t>gaji</a:t>
            </a:r>
            <a:r>
              <a:rPr lang="en-GB" dirty="0"/>
              <a:t> </a:t>
            </a:r>
            <a:r>
              <a:rPr lang="en-GB" dirty="0" err="1"/>
              <a:t>berdasarkan</a:t>
            </a:r>
            <a:r>
              <a:rPr lang="en-GB" dirty="0"/>
              <a:t> </a:t>
            </a:r>
            <a:r>
              <a:rPr lang="en-GB" dirty="0" err="1"/>
              <a:t>beban</a:t>
            </a:r>
            <a:r>
              <a:rPr lang="en-GB" dirty="0"/>
              <a:t> </a:t>
            </a:r>
            <a:r>
              <a:rPr lang="en-GB" dirty="0" err="1"/>
              <a:t>tugas</a:t>
            </a:r>
            <a:endParaRPr lang="en-GB" dirty="0"/>
          </a:p>
          <a:p>
            <a:pPr lvl="2"/>
            <a:r>
              <a:rPr lang="en-GB" dirty="0" err="1"/>
              <a:t>Manajemen</a:t>
            </a:r>
            <a:r>
              <a:rPr lang="en-GB" dirty="0"/>
              <a:t> program </a:t>
            </a:r>
            <a:r>
              <a:rPr lang="en-GB" dirty="0" err="1"/>
              <a:t>pelatihan</a:t>
            </a:r>
            <a:r>
              <a:rPr lang="en-GB" dirty="0"/>
              <a:t> </a:t>
            </a:r>
            <a:r>
              <a:rPr lang="en-GB" dirty="0" err="1"/>
              <a:t>jangka</a:t>
            </a:r>
            <a:r>
              <a:rPr lang="en-GB" dirty="0"/>
              <a:t> </a:t>
            </a:r>
            <a:r>
              <a:rPr lang="en-GB" dirty="0" err="1"/>
              <a:t>pendek</a:t>
            </a:r>
            <a:r>
              <a:rPr lang="en-GB" dirty="0"/>
              <a:t> </a:t>
            </a:r>
            <a:r>
              <a:rPr lang="en-GB" dirty="0" err="1"/>
              <a:t>atau</a:t>
            </a:r>
            <a:r>
              <a:rPr lang="en-GB" dirty="0"/>
              <a:t> </a:t>
            </a:r>
            <a:r>
              <a:rPr lang="en-GB" dirty="0" err="1"/>
              <a:t>panjang</a:t>
            </a:r>
            <a:endParaRPr lang="en-GB" dirty="0"/>
          </a:p>
          <a:p>
            <a:pPr lvl="2"/>
            <a:r>
              <a:rPr lang="en-GB" dirty="0" err="1"/>
              <a:t>Pengembangan</a:t>
            </a:r>
            <a:r>
              <a:rPr lang="en-GB" dirty="0"/>
              <a:t> program </a:t>
            </a:r>
            <a:r>
              <a:rPr lang="en-GB" dirty="0" err="1"/>
              <a:t>pelatihan</a:t>
            </a:r>
            <a:r>
              <a:rPr lang="en-GB" dirty="0"/>
              <a:t> </a:t>
            </a:r>
            <a:r>
              <a:rPr lang="en-GB" dirty="0" err="1"/>
              <a:t>vokasi</a:t>
            </a:r>
            <a:endParaRPr lang="en-GB" dirty="0"/>
          </a:p>
          <a:p>
            <a:pPr lvl="2"/>
            <a:r>
              <a:rPr lang="en-GB" dirty="0" err="1"/>
              <a:t>Rujukan</a:t>
            </a:r>
            <a:r>
              <a:rPr lang="en-GB" dirty="0"/>
              <a:t> </a:t>
            </a:r>
            <a:r>
              <a:rPr lang="en-GB" dirty="0" err="1"/>
              <a:t>silang</a:t>
            </a:r>
            <a:r>
              <a:rPr lang="en-GB" dirty="0"/>
              <a:t> </a:t>
            </a:r>
            <a:r>
              <a:rPr lang="en-GB" dirty="0" err="1"/>
              <a:t>antar</a:t>
            </a:r>
            <a:r>
              <a:rPr lang="en-GB" dirty="0"/>
              <a:t> negara</a:t>
            </a:r>
          </a:p>
          <a:p>
            <a:pPr lvl="2"/>
            <a:endParaRPr lang="en-GB" dirty="0"/>
          </a:p>
          <a:p>
            <a:pPr lvl="2"/>
            <a:endParaRPr lang="en-GB" dirty="0"/>
          </a:p>
          <a:p>
            <a:pPr lvl="2"/>
            <a:endParaRPr lang="en-GB"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3462104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Informasi</a:t>
            </a:r>
            <a:r>
              <a:rPr lang="en-GB" dirty="0"/>
              <a:t> </a:t>
            </a:r>
            <a:r>
              <a:rPr lang="en-GB" dirty="0" err="1"/>
              <a:t>pekerjaa</a:t>
            </a:r>
            <a:endParaRPr lang="en-GB" dirty="0"/>
          </a:p>
        </p:txBody>
      </p:sp>
      <p:sp>
        <p:nvSpPr>
          <p:cNvPr id="5" name="Content Placeholder 4"/>
          <p:cNvSpPr>
            <a:spLocks noGrp="1"/>
          </p:cNvSpPr>
          <p:nvPr>
            <p:ph idx="1"/>
          </p:nvPr>
        </p:nvSpPr>
        <p:spPr/>
        <p:txBody>
          <a:bodyPr/>
          <a:lstStyle/>
          <a:p>
            <a:pPr lvl="2"/>
            <a:r>
              <a:rPr lang="en-GB" sz="2400" dirty="0"/>
              <a:t>Kode </a:t>
            </a:r>
            <a:r>
              <a:rPr lang="en-GB" sz="2400" dirty="0" err="1"/>
              <a:t>pekerjaan</a:t>
            </a:r>
            <a:r>
              <a:rPr lang="en-GB" sz="2400" dirty="0"/>
              <a:t> yang </a:t>
            </a:r>
            <a:r>
              <a:rPr lang="en-GB" sz="2400" dirty="0" err="1"/>
              <a:t>diberikan</a:t>
            </a:r>
            <a:r>
              <a:rPr lang="en-GB" sz="2400" dirty="0"/>
              <a:t> </a:t>
            </a:r>
            <a:r>
              <a:rPr lang="en-GB" sz="2400" dirty="0" err="1"/>
              <a:t>kepada</a:t>
            </a:r>
            <a:r>
              <a:rPr lang="en-GB" sz="2400" dirty="0"/>
              <a:t> </a:t>
            </a:r>
            <a:r>
              <a:rPr lang="en-GB" sz="2400" dirty="0" err="1"/>
              <a:t>pencari</a:t>
            </a:r>
            <a:r>
              <a:rPr lang="en-GB" sz="2400" dirty="0"/>
              <a:t> </a:t>
            </a:r>
            <a:r>
              <a:rPr lang="en-GB" sz="2400" dirty="0" err="1"/>
              <a:t>kerja</a:t>
            </a:r>
            <a:r>
              <a:rPr lang="en-GB" sz="2400" dirty="0"/>
              <a:t> </a:t>
            </a:r>
            <a:r>
              <a:rPr lang="en-GB" sz="2400" dirty="0" err="1"/>
              <a:t>saat</a:t>
            </a:r>
            <a:r>
              <a:rPr lang="en-GB" sz="2400" dirty="0"/>
              <a:t> </a:t>
            </a:r>
            <a:r>
              <a:rPr lang="en-GB" sz="2400" dirty="0" err="1"/>
              <a:t>pendaftaran</a:t>
            </a:r>
            <a:r>
              <a:rPr lang="en-GB" sz="2400" dirty="0"/>
              <a:t> </a:t>
            </a:r>
            <a:r>
              <a:rPr lang="en-GB" sz="2400" dirty="0" err="1"/>
              <a:t>pekerjaan</a:t>
            </a:r>
            <a:endParaRPr lang="en-GB" sz="2400" dirty="0"/>
          </a:p>
          <a:p>
            <a:pPr lvl="2"/>
            <a:r>
              <a:rPr lang="en-GB" sz="2400" dirty="0"/>
              <a:t>Daftar </a:t>
            </a:r>
            <a:r>
              <a:rPr lang="en-GB" sz="2400" dirty="0" err="1"/>
              <a:t>informasi</a:t>
            </a:r>
            <a:r>
              <a:rPr lang="en-GB" sz="2400" dirty="0"/>
              <a:t> </a:t>
            </a:r>
            <a:r>
              <a:rPr lang="en-GB" sz="2400" dirty="0" err="1"/>
              <a:t>pekerjaan</a:t>
            </a:r>
            <a:r>
              <a:rPr lang="en-GB" sz="2400" dirty="0"/>
              <a:t> </a:t>
            </a:r>
            <a:r>
              <a:rPr lang="en-GB" sz="2400" dirty="0" err="1"/>
              <a:t>dari</a:t>
            </a:r>
            <a:r>
              <a:rPr lang="en-GB" sz="2400" dirty="0"/>
              <a:t> </a:t>
            </a:r>
            <a:r>
              <a:rPr lang="en-GB" sz="2400" dirty="0" err="1"/>
              <a:t>Pengantar</a:t>
            </a:r>
            <a:r>
              <a:rPr lang="en-GB" sz="2400" dirty="0"/>
              <a:t> </a:t>
            </a:r>
            <a:r>
              <a:rPr lang="en-GB" sz="2400" dirty="0" err="1"/>
              <a:t>Kerja</a:t>
            </a:r>
            <a:r>
              <a:rPr lang="en-GB" sz="2400" dirty="0"/>
              <a:t>/</a:t>
            </a:r>
            <a:r>
              <a:rPr lang="en-GB" sz="2400" dirty="0" err="1"/>
              <a:t>Petugas</a:t>
            </a:r>
            <a:r>
              <a:rPr lang="en-GB" sz="2400" dirty="0"/>
              <a:t> </a:t>
            </a:r>
            <a:r>
              <a:rPr lang="en-GB" sz="2400" dirty="0" err="1"/>
              <a:t>Antar</a:t>
            </a:r>
            <a:r>
              <a:rPr lang="en-GB" sz="2400" dirty="0"/>
              <a:t> </a:t>
            </a:r>
            <a:r>
              <a:rPr lang="en-GB" sz="2400" dirty="0" err="1"/>
              <a:t>Kerja</a:t>
            </a:r>
            <a:endParaRPr lang="en-GB" sz="2400" dirty="0"/>
          </a:p>
          <a:p>
            <a:pPr lvl="2"/>
            <a:r>
              <a:rPr lang="en-GB" sz="2400" dirty="0" err="1"/>
              <a:t>Penting</a:t>
            </a:r>
            <a:r>
              <a:rPr lang="en-GB" sz="2400" dirty="0"/>
              <a:t> </a:t>
            </a:r>
            <a:r>
              <a:rPr lang="en-GB" sz="2400" dirty="0" err="1"/>
              <a:t>ketika</a:t>
            </a:r>
            <a:r>
              <a:rPr lang="en-GB" sz="2400" dirty="0"/>
              <a:t> </a:t>
            </a:r>
            <a:r>
              <a:rPr lang="en-GB" sz="2400" dirty="0" err="1"/>
              <a:t>mendiskusikan</a:t>
            </a:r>
            <a:r>
              <a:rPr lang="en-GB" sz="2400" dirty="0"/>
              <a:t> </a:t>
            </a:r>
            <a:r>
              <a:rPr lang="en-GB" sz="2400" dirty="0" err="1"/>
              <a:t>tujuan</a:t>
            </a:r>
            <a:r>
              <a:rPr lang="en-GB" sz="2400" dirty="0"/>
              <a:t> </a:t>
            </a:r>
            <a:r>
              <a:rPr lang="en-GB" sz="2400" dirty="0" err="1"/>
              <a:t>pekerjaan</a:t>
            </a:r>
            <a:r>
              <a:rPr lang="en-GB" sz="2400" dirty="0"/>
              <a:t> </a:t>
            </a:r>
            <a:r>
              <a:rPr lang="en-GB" sz="2400" dirty="0" err="1"/>
              <a:t>pencari</a:t>
            </a:r>
            <a:r>
              <a:rPr lang="en-GB" sz="2400" dirty="0"/>
              <a:t> </a:t>
            </a:r>
            <a:r>
              <a:rPr lang="en-GB" sz="2400" dirty="0" err="1"/>
              <a:t>kerja</a:t>
            </a:r>
            <a:endParaRPr lang="en-GB" sz="2400" dirty="0"/>
          </a:p>
          <a:p>
            <a:pPr lvl="2"/>
            <a:r>
              <a:rPr lang="en-GB" sz="2400" dirty="0" err="1"/>
              <a:t>Melihat</a:t>
            </a:r>
            <a:r>
              <a:rPr lang="en-GB" sz="2400" dirty="0"/>
              <a:t> </a:t>
            </a:r>
            <a:r>
              <a:rPr lang="en-GB" sz="2400" dirty="0" err="1"/>
              <a:t>pekerjaan</a:t>
            </a:r>
            <a:r>
              <a:rPr lang="en-GB" sz="2400" dirty="0"/>
              <a:t> lain yang </a:t>
            </a:r>
            <a:r>
              <a:rPr lang="en-GB" sz="2400" dirty="0" err="1"/>
              <a:t>termasuk</a:t>
            </a:r>
            <a:r>
              <a:rPr lang="en-GB" sz="2400" dirty="0"/>
              <a:t> </a:t>
            </a:r>
            <a:r>
              <a:rPr lang="en-GB" sz="2400" dirty="0" err="1"/>
              <a:t>dalam</a:t>
            </a:r>
            <a:r>
              <a:rPr lang="en-GB" sz="2400" dirty="0"/>
              <a:t> </a:t>
            </a:r>
            <a:r>
              <a:rPr lang="en-GB" sz="2400" dirty="0" err="1"/>
              <a:t>kelompok</a:t>
            </a:r>
            <a:r>
              <a:rPr lang="en-GB" sz="2400" dirty="0"/>
              <a:t> </a:t>
            </a:r>
            <a:r>
              <a:rPr lang="en-GB" sz="2400" dirty="0" err="1"/>
              <a:t>pekerjaan</a:t>
            </a:r>
            <a:r>
              <a:rPr lang="en-GB" sz="2400" dirty="0"/>
              <a:t> yang </a:t>
            </a:r>
            <a:r>
              <a:rPr lang="en-GB" sz="2400" dirty="0" err="1"/>
              <a:t>sama</a:t>
            </a:r>
            <a:endParaRPr lang="en-GB" sz="2400" dirty="0"/>
          </a:p>
          <a:p>
            <a:pPr lvl="2"/>
            <a:r>
              <a:rPr lang="en-GB" sz="2400" dirty="0"/>
              <a:t>Akan </a:t>
            </a:r>
            <a:r>
              <a:rPr lang="en-GB" sz="2400" dirty="0" err="1"/>
              <a:t>memandu</a:t>
            </a:r>
            <a:r>
              <a:rPr lang="en-GB" sz="2400" dirty="0"/>
              <a:t> </a:t>
            </a:r>
            <a:r>
              <a:rPr lang="en-GB" sz="2400" dirty="0" err="1"/>
              <a:t>pencari</a:t>
            </a:r>
            <a:r>
              <a:rPr lang="en-GB" sz="2400" dirty="0"/>
              <a:t> </a:t>
            </a:r>
            <a:r>
              <a:rPr lang="en-GB" sz="2400" dirty="0" err="1"/>
              <a:t>kerja</a:t>
            </a:r>
            <a:r>
              <a:rPr lang="en-GB" sz="2400" dirty="0"/>
              <a:t> </a:t>
            </a:r>
            <a:r>
              <a:rPr lang="en-GB" sz="2400" dirty="0" err="1"/>
              <a:t>dalam</a:t>
            </a:r>
            <a:r>
              <a:rPr lang="en-GB" sz="2400" dirty="0"/>
              <a:t> </a:t>
            </a:r>
            <a:r>
              <a:rPr lang="en-GB" sz="2400" dirty="0" err="1"/>
              <a:t>memutuskan</a:t>
            </a:r>
            <a:r>
              <a:rPr lang="en-GB" sz="2400" dirty="0"/>
              <a:t> </a:t>
            </a:r>
            <a:r>
              <a:rPr lang="en-GB" sz="2400" dirty="0" err="1"/>
              <a:t>jalur</a:t>
            </a:r>
            <a:r>
              <a:rPr lang="en-GB" sz="2400" dirty="0"/>
              <a:t> </a:t>
            </a:r>
            <a:r>
              <a:rPr lang="en-GB" sz="2400" dirty="0" err="1"/>
              <a:t>karier</a:t>
            </a:r>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1999039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SLIDE TENTANG KLASIFIKASI PEKERJAAN NASIONAL INDONESIA</a:t>
            </a:r>
            <a:br>
              <a:rPr lang="en-GB" sz="2800" dirty="0"/>
            </a:br>
            <a:r>
              <a:rPr lang="en-GB" sz="2800" dirty="0"/>
              <a:t>(</a:t>
            </a:r>
            <a:r>
              <a:rPr lang="en-GB" sz="2800" dirty="0" err="1"/>
              <a:t>diperbarui</a:t>
            </a:r>
            <a:r>
              <a:rPr lang="en-GB" sz="2800" dirty="0"/>
              <a:t> </a:t>
            </a:r>
            <a:r>
              <a:rPr lang="en-GB" sz="2800" dirty="0" err="1"/>
              <a:t>secara</a:t>
            </a:r>
            <a:r>
              <a:rPr lang="en-GB" sz="2800" dirty="0"/>
              <a:t> </a:t>
            </a:r>
            <a:r>
              <a:rPr lang="en-GB" sz="2800" dirty="0" err="1"/>
              <a:t>berkala</a:t>
            </a:r>
            <a:r>
              <a:rPr lang="en-GB" sz="2800" dirty="0"/>
              <a:t> </a:t>
            </a:r>
            <a:r>
              <a:rPr lang="en-GB" sz="2800" dirty="0" err="1"/>
              <a:t>sesuai</a:t>
            </a:r>
            <a:r>
              <a:rPr lang="en-GB" sz="2800" dirty="0"/>
              <a:t> Analisa </a:t>
            </a:r>
            <a:r>
              <a:rPr lang="en-GB" sz="2800" dirty="0" err="1"/>
              <a:t>jabatan</a:t>
            </a:r>
            <a:r>
              <a:rPr lang="en-GB" sz="2800" dirty="0"/>
              <a:t> </a:t>
            </a:r>
            <a:r>
              <a:rPr lang="en-GB" sz="2800" dirty="0" err="1"/>
              <a:t>terbaru</a:t>
            </a:r>
            <a:r>
              <a:rPr lang="en-GB" sz="2800" dirty="0"/>
              <a:t>)</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2724255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Upah</a:t>
            </a:r>
            <a:r>
              <a:rPr lang="en-GB" dirty="0"/>
              <a:t> Minimum di Indonesia</a:t>
            </a:r>
          </a:p>
        </p:txBody>
      </p:sp>
      <p:sp>
        <p:nvSpPr>
          <p:cNvPr id="5" name="Content Placeholder 4"/>
          <p:cNvSpPr>
            <a:spLocks noGrp="1"/>
          </p:cNvSpPr>
          <p:nvPr>
            <p:ph idx="1"/>
          </p:nvPr>
        </p:nvSpPr>
        <p:spPr/>
        <p:txBody>
          <a:bodyPr/>
          <a:lstStyle/>
          <a:p>
            <a:pPr lvl="2"/>
            <a:r>
              <a:rPr lang="en-GB" sz="2400" dirty="0" err="1"/>
              <a:t>Ditentukan</a:t>
            </a:r>
            <a:r>
              <a:rPr lang="en-GB" sz="2400" dirty="0"/>
              <a:t> </a:t>
            </a:r>
            <a:r>
              <a:rPr lang="en-GB" sz="2400" dirty="0" err="1"/>
              <a:t>setiap</a:t>
            </a:r>
            <a:r>
              <a:rPr lang="en-GB" sz="2400" dirty="0"/>
              <a:t> </a:t>
            </a:r>
            <a:r>
              <a:rPr lang="en-GB" sz="2400" dirty="0" err="1"/>
              <a:t>tahun</a:t>
            </a:r>
            <a:r>
              <a:rPr lang="en-GB" sz="2400" dirty="0"/>
              <a:t> </a:t>
            </a:r>
            <a:r>
              <a:rPr lang="en-GB" sz="2400" dirty="0" err="1"/>
              <a:t>sesuai</a:t>
            </a:r>
            <a:r>
              <a:rPr lang="en-GB" sz="2400" dirty="0"/>
              <a:t> </a:t>
            </a:r>
            <a:r>
              <a:rPr lang="en-GB" sz="2400" dirty="0" err="1"/>
              <a:t>dengan</a:t>
            </a:r>
            <a:r>
              <a:rPr lang="en-GB" sz="2400" dirty="0"/>
              <a:t> </a:t>
            </a:r>
            <a:r>
              <a:rPr lang="en-GB" sz="2400" dirty="0" err="1"/>
              <a:t>kebijakan</a:t>
            </a:r>
            <a:r>
              <a:rPr lang="en-GB" sz="2400" dirty="0"/>
              <a:t> </a:t>
            </a:r>
            <a:r>
              <a:rPr lang="en-GB" sz="2400" dirty="0" err="1"/>
              <a:t>upah</a:t>
            </a:r>
            <a:r>
              <a:rPr lang="en-GB" sz="2400" dirty="0"/>
              <a:t> </a:t>
            </a:r>
            <a:r>
              <a:rPr lang="en-GB" sz="2400" dirty="0" err="1"/>
              <a:t>Pemerintah</a:t>
            </a:r>
            <a:r>
              <a:rPr lang="en-GB" sz="2400" dirty="0"/>
              <a:t> Pusat</a:t>
            </a:r>
          </a:p>
          <a:p>
            <a:pPr lvl="2"/>
            <a:r>
              <a:rPr lang="en-GB" sz="2400" dirty="0" err="1"/>
              <a:t>Ditetapkan</a:t>
            </a:r>
            <a:r>
              <a:rPr lang="en-GB" sz="2400" dirty="0"/>
              <a:t> di </a:t>
            </a:r>
            <a:r>
              <a:rPr lang="en-GB" sz="2400" dirty="0" err="1"/>
              <a:t>tingkat</a:t>
            </a:r>
            <a:r>
              <a:rPr lang="en-GB" sz="2400" dirty="0"/>
              <a:t> </a:t>
            </a:r>
            <a:r>
              <a:rPr lang="en-GB" sz="2400" dirty="0" err="1"/>
              <a:t>provinsi</a:t>
            </a:r>
            <a:r>
              <a:rPr lang="en-GB" sz="2400" dirty="0"/>
              <a:t>, </a:t>
            </a:r>
            <a:r>
              <a:rPr lang="en-GB" sz="2400" dirty="0" err="1"/>
              <a:t>kabupaten</a:t>
            </a:r>
            <a:r>
              <a:rPr lang="en-GB" sz="2400" dirty="0"/>
              <a:t> dan </a:t>
            </a:r>
            <a:r>
              <a:rPr lang="en-GB" sz="2400" dirty="0" err="1"/>
              <a:t>kadang-kadang</a:t>
            </a:r>
            <a:r>
              <a:rPr lang="en-GB" sz="2400" dirty="0"/>
              <a:t> </a:t>
            </a:r>
            <a:r>
              <a:rPr lang="en-GB" sz="2400" dirty="0" err="1"/>
              <a:t>sektoral</a:t>
            </a:r>
            <a:endParaRPr lang="en-GB" sz="2400" dirty="0"/>
          </a:p>
          <a:p>
            <a:pPr lvl="2"/>
            <a:r>
              <a:rPr lang="en-GB" sz="2400" dirty="0" err="1"/>
              <a:t>Rekomendasi</a:t>
            </a:r>
            <a:r>
              <a:rPr lang="en-GB" sz="2400" dirty="0"/>
              <a:t> </a:t>
            </a:r>
            <a:r>
              <a:rPr lang="en-GB" sz="2400" dirty="0" err="1"/>
              <a:t>pengupahan</a:t>
            </a:r>
            <a:r>
              <a:rPr lang="en-GB" sz="2400" dirty="0"/>
              <a:t> </a:t>
            </a:r>
            <a:r>
              <a:rPr lang="en-GB" sz="2400" dirty="0" err="1"/>
              <a:t>kepada</a:t>
            </a:r>
            <a:r>
              <a:rPr lang="en-GB" sz="2400" dirty="0"/>
              <a:t> </a:t>
            </a:r>
            <a:r>
              <a:rPr lang="en-GB" sz="2400" dirty="0" err="1"/>
              <a:t>Gubernur</a:t>
            </a:r>
            <a:r>
              <a:rPr lang="en-GB" sz="2400" dirty="0"/>
              <a:t> oleh Dewan </a:t>
            </a:r>
            <a:r>
              <a:rPr lang="en-GB" sz="2400" dirty="0" err="1"/>
              <a:t>Pengupahan</a:t>
            </a:r>
            <a:r>
              <a:rPr lang="en-GB" sz="2400" dirty="0"/>
              <a:t> </a:t>
            </a:r>
            <a:r>
              <a:rPr lang="en-GB" sz="2400" dirty="0" err="1"/>
              <a:t>Provinsi</a:t>
            </a:r>
            <a:r>
              <a:rPr lang="en-GB" sz="2400" dirty="0"/>
              <a:t> dan/</a:t>
            </a:r>
            <a:r>
              <a:rPr lang="en-GB" sz="2400" dirty="0" err="1"/>
              <a:t>atau</a:t>
            </a:r>
            <a:r>
              <a:rPr lang="en-GB" sz="2400" dirty="0"/>
              <a:t> </a:t>
            </a:r>
            <a:r>
              <a:rPr lang="en-GB" sz="2400" dirty="0" err="1"/>
              <a:t>Kabupaten</a:t>
            </a:r>
            <a:endParaRPr lang="en-GB" sz="2400" dirty="0"/>
          </a:p>
          <a:p>
            <a:pPr lvl="2"/>
            <a:r>
              <a:rPr lang="en-GB" sz="2400" dirty="0" err="1"/>
              <a:t>Informasi</a:t>
            </a:r>
            <a:r>
              <a:rPr lang="en-GB" sz="2400" dirty="0"/>
              <a:t> di PLK </a:t>
            </a:r>
            <a:r>
              <a:rPr lang="en-GB" sz="2400" dirty="0" err="1"/>
              <a:t>tentang</a:t>
            </a:r>
            <a:r>
              <a:rPr lang="en-GB" sz="2400" dirty="0"/>
              <a:t> </a:t>
            </a:r>
            <a:r>
              <a:rPr lang="en-GB" sz="2400" dirty="0" err="1"/>
              <a:t>upah</a:t>
            </a:r>
            <a:r>
              <a:rPr lang="en-GB" sz="2400" dirty="0"/>
              <a:t> minimum </a:t>
            </a:r>
            <a:r>
              <a:rPr lang="en-GB" sz="2400" dirty="0" err="1"/>
              <a:t>dapat</a:t>
            </a:r>
            <a:r>
              <a:rPr lang="en-GB" sz="2400" dirty="0"/>
              <a:t> </a:t>
            </a:r>
            <a:r>
              <a:rPr lang="en-GB" sz="2400" dirty="0" err="1"/>
              <a:t>sangat</a:t>
            </a:r>
            <a:r>
              <a:rPr lang="en-GB" sz="2400" dirty="0"/>
              <a:t> </a:t>
            </a:r>
            <a:r>
              <a:rPr lang="en-GB" sz="2400" dirty="0" err="1"/>
              <a:t>membantu</a:t>
            </a:r>
            <a:r>
              <a:rPr lang="en-GB" sz="2400" dirty="0"/>
              <a:t> </a:t>
            </a:r>
            <a:r>
              <a:rPr lang="en-GB" sz="2400" dirty="0" err="1"/>
              <a:t>perusahaan</a:t>
            </a:r>
            <a:r>
              <a:rPr lang="en-GB" sz="2400" dirty="0"/>
              <a:t> </a:t>
            </a:r>
            <a:r>
              <a:rPr lang="en-GB" sz="2400" dirty="0" err="1"/>
              <a:t>untuk</a:t>
            </a:r>
            <a:r>
              <a:rPr lang="en-GB" sz="2400" dirty="0"/>
              <a:t> </a:t>
            </a:r>
            <a:r>
              <a:rPr lang="en-GB" sz="2400" dirty="0" err="1"/>
              <a:t>persiapan</a:t>
            </a:r>
            <a:r>
              <a:rPr lang="en-GB" sz="2400" dirty="0"/>
              <a:t> </a:t>
            </a:r>
            <a:r>
              <a:rPr lang="en-GB" sz="2400" dirty="0" err="1"/>
              <a:t>bisnis</a:t>
            </a:r>
            <a:r>
              <a:rPr lang="en-GB" sz="2400" dirty="0"/>
              <a:t> dan </a:t>
            </a:r>
            <a:r>
              <a:rPr lang="en-GB" sz="2400" dirty="0" err="1"/>
              <a:t>perencanaan</a:t>
            </a:r>
            <a:r>
              <a:rPr lang="en-GB" sz="2400" dirty="0"/>
              <a:t> </a:t>
            </a:r>
            <a:r>
              <a:rPr lang="en-GB" sz="2400" dirty="0" err="1"/>
              <a:t>sumberdaya</a:t>
            </a:r>
            <a:r>
              <a:rPr lang="en-GB" sz="2400" dirty="0"/>
              <a:t> </a:t>
            </a:r>
            <a:r>
              <a:rPr lang="en-GB" sz="2400" dirty="0" err="1"/>
              <a:t>manusia</a:t>
            </a: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3745569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Manfaat</a:t>
            </a:r>
            <a:r>
              <a:rPr lang="en-GB" dirty="0"/>
              <a:t> </a:t>
            </a:r>
            <a:r>
              <a:rPr lang="en-GB" dirty="0" err="1"/>
              <a:t>bagi</a:t>
            </a:r>
            <a:r>
              <a:rPr lang="en-GB" dirty="0"/>
              <a:t> </a:t>
            </a:r>
            <a:r>
              <a:rPr lang="en-GB" dirty="0" err="1"/>
              <a:t>pemberi</a:t>
            </a:r>
            <a:r>
              <a:rPr lang="en-GB" dirty="0"/>
              <a:t> </a:t>
            </a:r>
            <a:r>
              <a:rPr lang="en-GB" dirty="0" err="1"/>
              <a:t>kerja</a:t>
            </a:r>
            <a:r>
              <a:rPr lang="en-GB" dirty="0"/>
              <a:t> pada </a:t>
            </a:r>
            <a:r>
              <a:rPr lang="en-GB" dirty="0" err="1"/>
              <a:t>informasi</a:t>
            </a:r>
            <a:r>
              <a:rPr lang="en-GB" dirty="0"/>
              <a:t> </a:t>
            </a:r>
            <a:r>
              <a:rPr lang="en-GB" dirty="0" err="1"/>
              <a:t>upah</a:t>
            </a:r>
            <a:r>
              <a:rPr lang="en-GB" dirty="0"/>
              <a:t> minimum di PLK</a:t>
            </a:r>
          </a:p>
        </p:txBody>
      </p:sp>
      <p:sp>
        <p:nvSpPr>
          <p:cNvPr id="5" name="Content Placeholder 4"/>
          <p:cNvSpPr>
            <a:spLocks noGrp="1"/>
          </p:cNvSpPr>
          <p:nvPr>
            <p:ph idx="1"/>
          </p:nvPr>
        </p:nvSpPr>
        <p:spPr/>
        <p:txBody>
          <a:bodyPr/>
          <a:lstStyle/>
          <a:p>
            <a:pPr lvl="2"/>
            <a:r>
              <a:rPr lang="en-GB" sz="2400" dirty="0" err="1"/>
              <a:t>Selalu</a:t>
            </a:r>
            <a:r>
              <a:rPr lang="en-GB" sz="2400" dirty="0"/>
              <a:t> </a:t>
            </a:r>
            <a:r>
              <a:rPr lang="en-GB" sz="2400" dirty="0" err="1"/>
              <a:t>mengetahui</a:t>
            </a:r>
            <a:r>
              <a:rPr lang="en-GB" sz="2400" dirty="0"/>
              <a:t>  </a:t>
            </a:r>
            <a:r>
              <a:rPr lang="en-GB" sz="2400" dirty="0" err="1"/>
              <a:t>upah</a:t>
            </a:r>
            <a:r>
              <a:rPr lang="en-GB" sz="2400" dirty="0"/>
              <a:t> minimum </a:t>
            </a:r>
            <a:r>
              <a:rPr lang="en-GB" sz="2400" dirty="0" err="1"/>
              <a:t>pekerjaan</a:t>
            </a:r>
            <a:endParaRPr lang="en-GB" sz="2400" dirty="0"/>
          </a:p>
          <a:p>
            <a:pPr lvl="2"/>
            <a:r>
              <a:rPr lang="en-GB" sz="2400" dirty="0" err="1"/>
              <a:t>Menghindarkan</a:t>
            </a:r>
            <a:r>
              <a:rPr lang="en-GB" sz="2400" dirty="0"/>
              <a:t> </a:t>
            </a:r>
            <a:r>
              <a:rPr lang="en-GB" sz="2400" dirty="0" err="1"/>
              <a:t>masalah</a:t>
            </a:r>
            <a:r>
              <a:rPr lang="en-GB" sz="2400" dirty="0"/>
              <a:t> </a:t>
            </a:r>
            <a:r>
              <a:rPr lang="en-GB" sz="2400" dirty="0" err="1"/>
              <a:t>hukum</a:t>
            </a:r>
            <a:endParaRPr lang="en-GB" sz="2400" dirty="0"/>
          </a:p>
          <a:p>
            <a:pPr lvl="2"/>
            <a:r>
              <a:rPr lang="en-GB" sz="2400" dirty="0" err="1"/>
              <a:t>Kepatuhan</a:t>
            </a:r>
            <a:r>
              <a:rPr lang="en-GB" sz="2400" dirty="0"/>
              <a:t> </a:t>
            </a:r>
            <a:r>
              <a:rPr lang="en-GB" sz="2400" dirty="0" err="1"/>
              <a:t>terhadap</a:t>
            </a:r>
            <a:r>
              <a:rPr lang="en-GB" sz="2400" dirty="0"/>
              <a:t> </a:t>
            </a:r>
            <a:r>
              <a:rPr lang="en-GB" sz="2400" dirty="0" err="1"/>
              <a:t>peraturan</a:t>
            </a:r>
            <a:r>
              <a:rPr lang="en-GB" sz="2400" dirty="0"/>
              <a:t> </a:t>
            </a:r>
            <a:r>
              <a:rPr lang="en-GB" sz="2400" dirty="0" err="1"/>
              <a:t>pemerintah</a:t>
            </a:r>
            <a:endParaRPr lang="en-GB" sz="2400" dirty="0"/>
          </a:p>
          <a:p>
            <a:pPr lvl="2"/>
            <a:r>
              <a:rPr lang="en-GB" sz="2400" dirty="0" err="1"/>
              <a:t>Meningkatkan</a:t>
            </a:r>
            <a:r>
              <a:rPr lang="en-GB" sz="2400" dirty="0"/>
              <a:t> </a:t>
            </a:r>
            <a:r>
              <a:rPr lang="en-GB" sz="2400" dirty="0" err="1"/>
              <a:t>motivasi</a:t>
            </a:r>
            <a:r>
              <a:rPr lang="en-GB" sz="2400" dirty="0"/>
              <a:t> dan </a:t>
            </a:r>
            <a:r>
              <a:rPr lang="en-GB" sz="2400" dirty="0" err="1"/>
              <a:t>produktivitas</a:t>
            </a:r>
            <a:r>
              <a:rPr lang="en-GB" sz="2400" dirty="0"/>
              <a:t> </a:t>
            </a:r>
            <a:r>
              <a:rPr lang="en-GB" sz="2400" dirty="0" err="1"/>
              <a:t>pekerja</a:t>
            </a:r>
            <a:endParaRPr lang="en-GB" sz="2400" dirty="0"/>
          </a:p>
          <a:p>
            <a:pPr lvl="2"/>
            <a:r>
              <a:rPr lang="en-GB" sz="2400" dirty="0" err="1"/>
              <a:t>Menarik</a:t>
            </a:r>
            <a:r>
              <a:rPr lang="en-GB" sz="2400" dirty="0"/>
              <a:t> </a:t>
            </a:r>
            <a:r>
              <a:rPr lang="en-GB" sz="2400" dirty="0" err="1"/>
              <a:t>pemberi</a:t>
            </a:r>
            <a:r>
              <a:rPr lang="en-GB" sz="2400" dirty="0"/>
              <a:t> </a:t>
            </a:r>
            <a:r>
              <a:rPr lang="en-GB" sz="2400" dirty="0" err="1"/>
              <a:t>kerja</a:t>
            </a:r>
            <a:r>
              <a:rPr lang="en-GB" sz="2400" dirty="0"/>
              <a:t> </a:t>
            </a:r>
            <a:r>
              <a:rPr lang="en-GB" sz="2400" dirty="0" err="1"/>
              <a:t>untuk</a:t>
            </a:r>
            <a:r>
              <a:rPr lang="en-GB" sz="2400" dirty="0"/>
              <a:t> </a:t>
            </a:r>
            <a:r>
              <a:rPr lang="en-GB" sz="2400" dirty="0" err="1"/>
              <a:t>lebih</a:t>
            </a:r>
            <a:r>
              <a:rPr lang="en-GB" sz="2400" dirty="0"/>
              <a:t> </a:t>
            </a:r>
            <a:r>
              <a:rPr lang="en-GB" sz="2400" dirty="0" err="1"/>
              <a:t>terlibat</a:t>
            </a:r>
            <a:r>
              <a:rPr lang="en-GB" sz="2400" dirty="0"/>
              <a:t> </a:t>
            </a:r>
            <a:r>
              <a:rPr lang="en-GB" sz="2400" dirty="0" err="1"/>
              <a:t>dengan</a:t>
            </a:r>
            <a:r>
              <a:rPr lang="en-GB" sz="2400" dirty="0"/>
              <a:t> PLK</a:t>
            </a:r>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2907576763"/>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513</TotalTime>
  <Words>973</Words>
  <Application>Microsoft Macintosh PowerPoint</Application>
  <PresentationFormat>Widescreen</PresentationFormat>
  <Paragraphs>97</Paragraphs>
  <Slides>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 3</vt:lpstr>
      <vt:lpstr>ILO 2020</vt:lpstr>
      <vt:lpstr>Modul/Unit 14 </vt:lpstr>
      <vt:lpstr>Tujuan pembelajaran</vt:lpstr>
      <vt:lpstr>Klasifikasi pekerjaan nasional (KPN)</vt:lpstr>
      <vt:lpstr>Informasi pekerjaa</vt:lpstr>
      <vt:lpstr>SLIDE TENTANG KLASIFIKASI PEKERJAAN NASIONAL INDONESIA (diperbarui secara berkala sesuai Analisa jabatan terbaru)</vt:lpstr>
      <vt:lpstr>Upah Minimum di Indonesia</vt:lpstr>
      <vt:lpstr>Manfaat bagi pemberi kerja pada informasi upah minimum di PLK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47</cp:revision>
  <dcterms:created xsi:type="dcterms:W3CDTF">2021-09-07T09:14:06Z</dcterms:created>
  <dcterms:modified xsi:type="dcterms:W3CDTF">2021-09-22T05:14:49Z</dcterms:modified>
</cp:coreProperties>
</file>