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74" r:id="rId3"/>
    <p:sldId id="314" r:id="rId4"/>
    <p:sldId id="315" r:id="rId5"/>
    <p:sldId id="293" r:id="rId6"/>
    <p:sldId id="294" r:id="rId7"/>
    <p:sldId id="316" r:id="rId8"/>
    <p:sldId id="317" r:id="rId9"/>
    <p:sldId id="318" r:id="rId10"/>
    <p:sldId id="319" r:id="rId11"/>
    <p:sldId id="320" r:id="rId12"/>
    <p:sldId id="321" r:id="rId13"/>
    <p:sldId id="322" r:id="rId14"/>
    <p:sldId id="259" r:id="rId15"/>
    <p:sldId id="258" r:id="rId16"/>
    <p:sldId id="26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80" autoAdjust="0"/>
    <p:restoredTop sz="46178" autoAdjust="0"/>
  </p:normalViewPr>
  <p:slideViewPr>
    <p:cSldViewPr snapToGrid="0">
      <p:cViewPr varScale="1">
        <p:scale>
          <a:sx n="42" d="100"/>
          <a:sy n="42" d="100"/>
        </p:scale>
        <p:origin x="1360" y="192"/>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22/09/2021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1</a:t>
            </a:fld>
            <a:endParaRPr lang="en-GB"/>
          </a:p>
        </p:txBody>
      </p:sp>
    </p:spTree>
    <p:extLst>
      <p:ext uri="{BB962C8B-B14F-4D97-AF65-F5344CB8AC3E}">
        <p14:creationId xmlns:p14="http://schemas.microsoft.com/office/powerpoint/2010/main" val="29039417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kern="1200" dirty="0">
                <a:solidFill>
                  <a:schemeClr val="tx1"/>
                </a:solidFill>
                <a:effectLst/>
                <a:latin typeface="+mn-lt"/>
                <a:ea typeface="+mn-ea"/>
                <a:cs typeface="+mn-cs"/>
              </a:rPr>
              <a:t>Mayoritas pemberi kerja biasanya tidak mendatangi PLK. Oleh karena itu, pengantar kerja/petugas antar kerja perlu membuka kontak dengan mereka untuk </a:t>
            </a:r>
            <a:r>
              <a:rPr lang="id-ID" sz="1200" b="1" kern="1200" dirty="0">
                <a:solidFill>
                  <a:schemeClr val="tx1"/>
                </a:solidFill>
                <a:effectLst/>
                <a:latin typeface="+mn-lt"/>
                <a:ea typeface="+mn-ea"/>
                <a:cs typeface="+mn-cs"/>
              </a:rPr>
              <a:t>mempromosikan layanan PLK</a:t>
            </a:r>
            <a:r>
              <a:rPr lang="en-US" dirty="0"/>
              <a:t> </a:t>
            </a:r>
            <a:r>
              <a:rPr lang="id-ID" sz="1200" kern="1200" dirty="0">
                <a:solidFill>
                  <a:schemeClr val="tx1"/>
                </a:solidFill>
                <a:effectLst/>
                <a:latin typeface="+mn-lt"/>
                <a:ea typeface="+mn-ea"/>
                <a:cs typeface="+mn-cs"/>
              </a:rPr>
              <a:t>serta mendorong mereka agar </a:t>
            </a:r>
            <a:r>
              <a:rPr lang="id-ID" sz="1200" b="1" kern="1200" dirty="0">
                <a:solidFill>
                  <a:schemeClr val="tx1"/>
                </a:solidFill>
                <a:effectLst/>
                <a:latin typeface="+mn-lt"/>
                <a:ea typeface="+mn-ea"/>
                <a:cs typeface="+mn-cs"/>
              </a:rPr>
              <a:t>memberikan informasi tentang lowongan</a:t>
            </a:r>
            <a:endParaRPr lang="en-US" b="1" dirty="0"/>
          </a:p>
          <a:p>
            <a:endParaRPr lang="en-US" b="1" dirty="0"/>
          </a:p>
          <a:p>
            <a:endParaRPr lang="en-US" b="0" dirty="0"/>
          </a:p>
        </p:txBody>
      </p:sp>
      <p:sp>
        <p:nvSpPr>
          <p:cNvPr id="4" name="Slide Number Placeholder 3"/>
          <p:cNvSpPr>
            <a:spLocks noGrp="1"/>
          </p:cNvSpPr>
          <p:nvPr>
            <p:ph type="sldNum" sz="quarter" idx="10"/>
          </p:nvPr>
        </p:nvSpPr>
        <p:spPr/>
        <p:txBody>
          <a:bodyPr/>
          <a:lstStyle/>
          <a:p>
            <a:fld id="{D0826FEE-2901-4F80-B040-94DEDE5C3ECF}" type="slidenum">
              <a:rPr lang="en-GB" smtClean="0"/>
              <a:t>10</a:t>
            </a:fld>
            <a:endParaRPr lang="en-GB"/>
          </a:p>
        </p:txBody>
      </p:sp>
    </p:spTree>
    <p:extLst>
      <p:ext uri="{BB962C8B-B14F-4D97-AF65-F5344CB8AC3E}">
        <p14:creationId xmlns:p14="http://schemas.microsoft.com/office/powerpoint/2010/main" val="2047576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kern="1200" dirty="0">
                <a:solidFill>
                  <a:schemeClr val="tx1"/>
                </a:solidFill>
                <a:effectLst/>
                <a:latin typeface="+mn-lt"/>
                <a:ea typeface="+mn-ea"/>
                <a:cs typeface="+mn-cs"/>
              </a:rPr>
              <a:t>Mempromosikan layanan PLK melalui layanan seperti</a:t>
            </a:r>
            <a:r>
              <a:rPr lang="en-US" dirty="0"/>
              <a:t>:</a:t>
            </a:r>
          </a:p>
          <a:p>
            <a:pPr marL="171450" indent="-171450">
              <a:buFont typeface="Arial" panose="020B0604020202020204" pitchFamily="34" charset="0"/>
              <a:buChar char="•"/>
            </a:pPr>
            <a:r>
              <a:rPr lang="id-ID" sz="1200" kern="1200" dirty="0">
                <a:solidFill>
                  <a:schemeClr val="tx1"/>
                </a:solidFill>
                <a:effectLst/>
                <a:latin typeface="+mn-lt"/>
                <a:ea typeface="+mn-ea"/>
                <a:cs typeface="+mn-cs"/>
              </a:rPr>
              <a:t>Rencanakan kunjungan pemberi kerja tatap muka</a:t>
            </a:r>
          </a:p>
          <a:p>
            <a:pPr marL="171450" indent="-171450">
              <a:buFont typeface="Arial" panose="020B0604020202020204" pitchFamily="34" charset="0"/>
              <a:buChar char="•"/>
            </a:pPr>
            <a:r>
              <a:rPr lang="id-ID" sz="1200" kern="1200" dirty="0">
                <a:solidFill>
                  <a:schemeClr val="tx1"/>
                </a:solidFill>
                <a:effectLst/>
                <a:latin typeface="+mn-lt"/>
                <a:ea typeface="+mn-ea"/>
                <a:cs typeface="+mn-cs"/>
              </a:rPr>
              <a:t>Dapatkan informasi yang paling berguna dalam penilaian layanan yang menarik bagi pemberi kerja perorangan</a:t>
            </a:r>
          </a:p>
          <a:p>
            <a:pPr marL="171450" indent="-171450">
              <a:buFont typeface="Arial" panose="020B0604020202020204" pitchFamily="34" charset="0"/>
              <a:buChar char="•"/>
            </a:pPr>
            <a:r>
              <a:rPr lang="id-ID" sz="1200" kern="1200" dirty="0">
                <a:solidFill>
                  <a:schemeClr val="tx1"/>
                </a:solidFill>
                <a:effectLst/>
                <a:latin typeface="+mn-lt"/>
                <a:ea typeface="+mn-ea"/>
                <a:cs typeface="+mn-cs"/>
              </a:rPr>
              <a:t>Dapat juga melakukan diskusi telepon</a:t>
            </a:r>
          </a:p>
          <a:p>
            <a:pPr marL="171450" indent="-171450">
              <a:buFont typeface="Arial" panose="020B0604020202020204" pitchFamily="34" charset="0"/>
              <a:buChar char="•"/>
            </a:pPr>
            <a:r>
              <a:rPr lang="id-ID" sz="1200" kern="1200" dirty="0">
                <a:solidFill>
                  <a:schemeClr val="tx1"/>
                </a:solidFill>
                <a:effectLst/>
                <a:latin typeface="+mn-lt"/>
                <a:ea typeface="+mn-ea"/>
                <a:cs typeface="+mn-cs"/>
              </a:rPr>
              <a:t>Susunlah rencana perorangan untuk kunjungan pemberi kerja</a:t>
            </a:r>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11</a:t>
            </a:fld>
            <a:endParaRPr lang="en-GB"/>
          </a:p>
        </p:txBody>
      </p:sp>
    </p:spTree>
    <p:extLst>
      <p:ext uri="{BB962C8B-B14F-4D97-AF65-F5344CB8AC3E}">
        <p14:creationId xmlns:p14="http://schemas.microsoft.com/office/powerpoint/2010/main" val="1930954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12</a:t>
            </a:fld>
            <a:endParaRPr lang="en-GB"/>
          </a:p>
        </p:txBody>
      </p:sp>
    </p:spTree>
    <p:extLst>
      <p:ext uri="{BB962C8B-B14F-4D97-AF65-F5344CB8AC3E}">
        <p14:creationId xmlns:p14="http://schemas.microsoft.com/office/powerpoint/2010/main" val="3405559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kern="1200" dirty="0" err="1">
                <a:solidFill>
                  <a:schemeClr val="tx1"/>
                </a:solidFill>
                <a:effectLst/>
                <a:latin typeface="+mn-lt"/>
                <a:ea typeface="+mn-ea"/>
                <a:cs typeface="+mn-cs"/>
              </a:rPr>
              <a:t>Pahami</a:t>
            </a:r>
            <a:r>
              <a:rPr lang="id-ID" sz="1200" kern="1200" dirty="0">
                <a:solidFill>
                  <a:schemeClr val="tx1"/>
                </a:solidFill>
                <a:effectLst/>
                <a:latin typeface="+mn-lt"/>
                <a:ea typeface="+mn-ea"/>
                <a:cs typeface="+mn-cs"/>
              </a:rPr>
              <a:t> sepenuhnya persyaratan pemberi kerja: kumpulkan uraian pekerjaan yang lengkap dan akurat yang menguraikan tugas dan tanggung-jawab dan kondisi kerja</a:t>
            </a:r>
            <a:endParaRPr lang="en-US" dirty="0"/>
          </a:p>
          <a:p>
            <a:endParaRPr lang="en-US" dirty="0"/>
          </a:p>
          <a:p>
            <a:r>
              <a:rPr lang="id-ID" sz="1200" kern="1200" dirty="0">
                <a:solidFill>
                  <a:schemeClr val="tx1"/>
                </a:solidFill>
                <a:effectLst/>
                <a:latin typeface="+mn-lt"/>
                <a:ea typeface="+mn-ea"/>
                <a:cs typeface="+mn-cs"/>
              </a:rPr>
              <a:t>Klasifikasi Pekerjaan </a:t>
            </a:r>
            <a:r>
              <a:rPr lang="id-ID" sz="1200" kern="1200" dirty="0" err="1">
                <a:solidFill>
                  <a:schemeClr val="tx1"/>
                </a:solidFill>
                <a:effectLst/>
                <a:latin typeface="+mn-lt"/>
                <a:ea typeface="+mn-ea"/>
                <a:cs typeface="+mn-cs"/>
              </a:rPr>
              <a:t>NasionalI</a:t>
            </a:r>
            <a:r>
              <a:rPr lang="id-ID" sz="1200" kern="1200" dirty="0">
                <a:solidFill>
                  <a:schemeClr val="tx1"/>
                </a:solidFill>
                <a:effectLst/>
                <a:latin typeface="+mn-lt"/>
                <a:ea typeface="+mn-ea"/>
                <a:cs typeface="+mn-cs"/>
              </a:rPr>
              <a:t> (KPN) salah satu alat terpenting pengantar kerja/petugas antar kerja di PLK yang biasanya didasarkan pada</a:t>
            </a:r>
            <a:r>
              <a:rPr lang="en-US" sz="1200" kern="1200">
                <a:solidFill>
                  <a:schemeClr val="tx1"/>
                </a:solidFill>
                <a:effectLst/>
                <a:latin typeface="+mn-lt"/>
                <a:ea typeface="+mn-ea"/>
                <a:cs typeface="+mn-cs"/>
              </a:rPr>
              <a:t> </a:t>
            </a:r>
            <a:r>
              <a:rPr lang="id-ID" sz="1200" kern="1200">
                <a:solidFill>
                  <a:schemeClr val="tx1"/>
                </a:solidFill>
                <a:effectLst/>
                <a:latin typeface="+mn-lt"/>
                <a:ea typeface="+mn-ea"/>
                <a:cs typeface="+mn-cs"/>
              </a:rPr>
              <a:t>Klasifikasi </a:t>
            </a:r>
            <a:r>
              <a:rPr lang="id-ID" sz="1200" kern="1200" dirty="0">
                <a:solidFill>
                  <a:schemeClr val="tx1"/>
                </a:solidFill>
                <a:effectLst/>
                <a:latin typeface="+mn-lt"/>
                <a:ea typeface="+mn-ea"/>
                <a:cs typeface="+mn-cs"/>
              </a:rPr>
              <a:t>Pekerjaan Standar Internasional</a:t>
            </a:r>
            <a:r>
              <a:rPr lang="en-US" dirty="0"/>
              <a:t>. (ISOC).</a:t>
            </a:r>
          </a:p>
          <a:p>
            <a:endParaRPr lang="en-US" dirty="0"/>
          </a:p>
          <a:p>
            <a:r>
              <a:rPr lang="id-ID" sz="1200" kern="1200" dirty="0">
                <a:solidFill>
                  <a:schemeClr val="tx1"/>
                </a:solidFill>
                <a:effectLst/>
                <a:latin typeface="+mn-lt"/>
                <a:ea typeface="+mn-ea"/>
                <a:cs typeface="+mn-cs"/>
              </a:rPr>
              <a:t>Mencocokkan lowongan kerja dengan KPN akan membuat pencocokan lebih mudah dengan pencari kerja</a:t>
            </a:r>
            <a:r>
              <a:rPr lang="en-US" dirty="0"/>
              <a:t>.  </a:t>
            </a:r>
          </a:p>
        </p:txBody>
      </p:sp>
      <p:sp>
        <p:nvSpPr>
          <p:cNvPr id="4" name="Slide Number Placeholder 3"/>
          <p:cNvSpPr>
            <a:spLocks noGrp="1"/>
          </p:cNvSpPr>
          <p:nvPr>
            <p:ph type="sldNum" sz="quarter" idx="10"/>
          </p:nvPr>
        </p:nvSpPr>
        <p:spPr/>
        <p:txBody>
          <a:bodyPr/>
          <a:lstStyle/>
          <a:p>
            <a:fld id="{D0826FEE-2901-4F80-B040-94DEDE5C3ECF}" type="slidenum">
              <a:rPr lang="en-GB" smtClean="0"/>
              <a:t>13</a:t>
            </a:fld>
            <a:endParaRPr lang="en-GB"/>
          </a:p>
        </p:txBody>
      </p:sp>
    </p:spTree>
    <p:extLst>
      <p:ext uri="{BB962C8B-B14F-4D97-AF65-F5344CB8AC3E}">
        <p14:creationId xmlns:p14="http://schemas.microsoft.com/office/powerpoint/2010/main" val="33649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a:t>
            </a:fld>
            <a:endParaRPr lang="en-GB"/>
          </a:p>
        </p:txBody>
      </p:sp>
    </p:spTree>
    <p:extLst>
      <p:ext uri="{BB962C8B-B14F-4D97-AF65-F5344CB8AC3E}">
        <p14:creationId xmlns:p14="http://schemas.microsoft.com/office/powerpoint/2010/main" val="3027305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kern="1200" dirty="0">
                <a:solidFill>
                  <a:schemeClr val="tx1"/>
                </a:solidFill>
                <a:effectLst/>
                <a:latin typeface="+mn-lt"/>
                <a:ea typeface="+mn-ea"/>
                <a:cs typeface="+mn-cs"/>
              </a:rPr>
              <a:t>Meskipun penekanan utama bantuan  PLK adalah untuk pencari kerja, mandatnya adalah untuk membantu </a:t>
            </a:r>
            <a:r>
              <a:rPr lang="id-ID" sz="1200" b="1" kern="1200" dirty="0">
                <a:solidFill>
                  <a:schemeClr val="tx1"/>
                </a:solidFill>
                <a:effectLst/>
                <a:latin typeface="+mn-lt"/>
                <a:ea typeface="+mn-ea"/>
                <a:cs typeface="+mn-cs"/>
              </a:rPr>
              <a:t>2 klien utama: pencari kerja dan pemberi kerja</a:t>
            </a:r>
            <a:endParaRPr lang="en-US" sz="1200" kern="1200" dirty="0">
              <a:solidFill>
                <a:schemeClr val="tx1"/>
              </a:solidFill>
              <a:effectLst/>
              <a:latin typeface="+mn-lt"/>
              <a:ea typeface="+mn-ea"/>
              <a:cs typeface="+mn-cs"/>
            </a:endParaRPr>
          </a:p>
          <a:p>
            <a:r>
              <a:rPr lang="id-ID" sz="1200" kern="1200" dirty="0">
                <a:solidFill>
                  <a:schemeClr val="tx1"/>
                </a:solidFill>
                <a:effectLst/>
                <a:latin typeface="+mn-lt"/>
                <a:ea typeface="+mn-ea"/>
                <a:cs typeface="+mn-cs"/>
              </a:rPr>
              <a:t>Agar PLK berhasil dalam membantu pencari kerja, PLK juga harus rutin </a:t>
            </a:r>
            <a:r>
              <a:rPr lang="id-ID" sz="1200" b="1" kern="1200" dirty="0">
                <a:solidFill>
                  <a:schemeClr val="tx1"/>
                </a:solidFill>
                <a:effectLst/>
                <a:latin typeface="+mn-lt"/>
                <a:ea typeface="+mn-ea"/>
                <a:cs typeface="+mn-cs"/>
              </a:rPr>
              <a:t>berinteraksi dengan pemberi kerja</a:t>
            </a:r>
            <a:endParaRPr lang="en-US" b="1" dirty="0"/>
          </a:p>
          <a:p>
            <a:endParaRPr lang="en-US" b="1" dirty="0"/>
          </a:p>
          <a:p>
            <a:r>
              <a:rPr lang="id-ID" sz="1200" kern="1200" dirty="0">
                <a:solidFill>
                  <a:schemeClr val="tx1"/>
                </a:solidFill>
                <a:effectLst/>
                <a:latin typeface="+mn-lt"/>
                <a:ea typeface="+mn-ea"/>
                <a:cs typeface="+mn-cs"/>
              </a:rPr>
              <a:t>Interaksi dengan pemberi kerja juga sangat penting</a:t>
            </a:r>
            <a:r>
              <a:rPr lang="en-US" dirty="0"/>
              <a:t>:</a:t>
            </a:r>
          </a:p>
          <a:p>
            <a:pPr marL="171450" indent="-171450">
              <a:buFont typeface="Arial" panose="020B0604020202020204" pitchFamily="34" charset="0"/>
              <a:buChar char="•"/>
            </a:pPr>
            <a:r>
              <a:rPr lang="id-ID" sz="1200" kern="1200" dirty="0">
                <a:solidFill>
                  <a:schemeClr val="tx1"/>
                </a:solidFill>
                <a:effectLst/>
                <a:latin typeface="+mn-lt"/>
                <a:ea typeface="+mn-ea"/>
                <a:cs typeface="+mn-cs"/>
              </a:rPr>
              <a:t>Untuk memahami sisi permintaan pasar tenaga kerja untuk menerapkan langkah-langkah (program) pasar tenaga kerja yang tepat yang dapat membantu pencari kerja dalam pilihan karier mereka</a:t>
            </a:r>
          </a:p>
          <a:p>
            <a:pPr marL="171450" indent="-171450">
              <a:buFont typeface="Arial" panose="020B0604020202020204" pitchFamily="34" charset="0"/>
              <a:buChar char="•"/>
            </a:pPr>
            <a:r>
              <a:rPr lang="id-ID" sz="1200" kern="1200" dirty="0">
                <a:solidFill>
                  <a:schemeClr val="tx1"/>
                </a:solidFill>
                <a:effectLst/>
                <a:latin typeface="+mn-lt"/>
                <a:ea typeface="+mn-ea"/>
                <a:cs typeface="+mn-cs"/>
              </a:rPr>
              <a:t>Menjalin hubungan kerja yang baik dengan komunitas pemberi kerja agar dapat mengumpulkan informasi tentang kesempatan kerja sebanyak-banyaknya </a:t>
            </a:r>
          </a:p>
          <a:p>
            <a:pPr marL="171450" indent="-171450">
              <a:buFont typeface="Arial" panose="020B0604020202020204" pitchFamily="34" charset="0"/>
              <a:buChar char="•"/>
            </a:pPr>
            <a:r>
              <a:rPr lang="id-ID" sz="1200" kern="1200" dirty="0">
                <a:solidFill>
                  <a:schemeClr val="tx1"/>
                </a:solidFill>
                <a:effectLst/>
                <a:latin typeface="+mn-lt"/>
                <a:ea typeface="+mn-ea"/>
                <a:cs typeface="+mn-cs"/>
              </a:rPr>
              <a:t>Mereka merupakan mitra yang berharga karena mereka merencanakan intervensi dan program pasar tenaga kerja seperti bursa kerja; bursa karier; dan program pelatihan yang membantu dalam meningkatkan kecakapan kerja pencari kerja dan pencocokan yang lebih baik dengan lowongan pekerjaan</a:t>
            </a:r>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3</a:t>
            </a:fld>
            <a:endParaRPr lang="en-GB"/>
          </a:p>
        </p:txBody>
      </p:sp>
    </p:spTree>
    <p:extLst>
      <p:ext uri="{BB962C8B-B14F-4D97-AF65-F5344CB8AC3E}">
        <p14:creationId xmlns:p14="http://schemas.microsoft.com/office/powerpoint/2010/main" val="2486899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kern="1200" dirty="0">
                <a:solidFill>
                  <a:schemeClr val="tx1"/>
                </a:solidFill>
                <a:effectLst/>
                <a:latin typeface="+mn-lt"/>
                <a:ea typeface="+mn-ea"/>
                <a:cs typeface="+mn-cs"/>
              </a:rPr>
              <a:t>Terdapat 3 bidang layanan utama yang ditujukan untuk pemberi kerja</a:t>
            </a:r>
            <a:r>
              <a:rPr lang="en-US" dirty="0"/>
              <a:t>:</a:t>
            </a:r>
          </a:p>
          <a:p>
            <a:pPr marL="171450" indent="-171450">
              <a:buFont typeface="Arial" panose="020B0604020202020204" pitchFamily="34" charset="0"/>
              <a:buChar char="•"/>
            </a:pPr>
            <a:r>
              <a:rPr lang="id-ID" sz="1200" kern="1200" dirty="0">
                <a:solidFill>
                  <a:schemeClr val="tx1"/>
                </a:solidFill>
                <a:effectLst/>
                <a:latin typeface="+mn-lt"/>
                <a:ea typeface="+mn-ea"/>
                <a:cs typeface="+mn-cs"/>
              </a:rPr>
              <a:t>Perencanaan </a:t>
            </a:r>
            <a:r>
              <a:rPr lang="id-ID" sz="1200" kern="1200" dirty="0" err="1">
                <a:solidFill>
                  <a:schemeClr val="tx1"/>
                </a:solidFill>
                <a:effectLst/>
                <a:latin typeface="+mn-lt"/>
                <a:ea typeface="+mn-ea"/>
                <a:cs typeface="+mn-cs"/>
              </a:rPr>
              <a:t>sumberdaya</a:t>
            </a:r>
            <a:r>
              <a:rPr lang="id-ID" sz="1200" kern="1200" dirty="0">
                <a:solidFill>
                  <a:schemeClr val="tx1"/>
                </a:solidFill>
                <a:effectLst/>
                <a:latin typeface="+mn-lt"/>
                <a:ea typeface="+mn-ea"/>
                <a:cs typeface="+mn-cs"/>
              </a:rPr>
              <a:t> manusia</a:t>
            </a:r>
          </a:p>
          <a:p>
            <a:pPr marL="171450" indent="-171450">
              <a:buFont typeface="Arial" panose="020B0604020202020204" pitchFamily="34" charset="0"/>
              <a:buChar char="•"/>
            </a:pPr>
            <a:r>
              <a:rPr lang="id-ID" sz="1200" kern="1200" dirty="0">
                <a:solidFill>
                  <a:schemeClr val="tx1"/>
                </a:solidFill>
                <a:effectLst/>
                <a:latin typeface="+mn-lt"/>
                <a:ea typeface="+mn-ea"/>
                <a:cs typeface="+mn-cs"/>
              </a:rPr>
              <a:t>Bantuan perekrutan</a:t>
            </a:r>
          </a:p>
          <a:p>
            <a:pPr marL="171450" indent="-171450">
              <a:buFont typeface="Arial" panose="020B0604020202020204" pitchFamily="34" charset="0"/>
              <a:buChar char="•"/>
            </a:pPr>
            <a:r>
              <a:rPr lang="id-ID" sz="1200" kern="1200" dirty="0">
                <a:solidFill>
                  <a:schemeClr val="tx1"/>
                </a:solidFill>
                <a:effectLst/>
                <a:latin typeface="+mn-lt"/>
                <a:ea typeface="+mn-ea"/>
                <a:cs typeface="+mn-cs"/>
              </a:rPr>
              <a:t>Informasi pasar tenaga kerja</a:t>
            </a: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r>
              <a:rPr lang="en-US" dirty="0"/>
              <a:t>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4076509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determining the type of responses, a </a:t>
            </a:r>
            <a:r>
              <a:rPr lang="en-US" b="1" dirty="0"/>
              <a:t>needs assessment</a:t>
            </a:r>
            <a:r>
              <a:rPr lang="en-US" dirty="0"/>
              <a:t> has to be conducted on the extent and nature of the existing services.</a:t>
            </a:r>
          </a:p>
          <a:p>
            <a:r>
              <a:rPr lang="en-US" dirty="0"/>
              <a:t>Different methods may be used to assess the impact of the crises and collection of information.</a:t>
            </a:r>
          </a:p>
          <a:p>
            <a:r>
              <a:rPr lang="en-US" dirty="0"/>
              <a:t>These information can include the following:</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Profile of the affected population</a:t>
            </a:r>
          </a:p>
          <a:p>
            <a:pPr marL="171450" indent="-171450">
              <a:buFont typeface="Arial" panose="020B0604020202020204" pitchFamily="34" charset="0"/>
              <a:buChar char="•"/>
            </a:pPr>
            <a:r>
              <a:rPr lang="en-US" dirty="0"/>
              <a:t>Key groups affected</a:t>
            </a:r>
          </a:p>
          <a:p>
            <a:pPr marL="171450" indent="-171450">
              <a:buFont typeface="Arial" panose="020B0604020202020204" pitchFamily="34" charset="0"/>
              <a:buChar char="•"/>
            </a:pPr>
            <a:r>
              <a:rPr lang="en-US" dirty="0"/>
              <a:t>Status of the PES provider</a:t>
            </a:r>
          </a:p>
          <a:p>
            <a:pPr marL="171450" indent="-171450">
              <a:buFont typeface="Arial" panose="020B0604020202020204" pitchFamily="34" charset="0"/>
              <a:buChar char="•"/>
            </a:pPr>
            <a:r>
              <a:rPr lang="en-US" dirty="0"/>
              <a:t>Geographical coverage</a:t>
            </a:r>
          </a:p>
          <a:p>
            <a:pPr marL="171450" indent="-171450">
              <a:buFont typeface="Arial" panose="020B0604020202020204" pitchFamily="34" charset="0"/>
              <a:buChar char="•"/>
            </a:pPr>
            <a:r>
              <a:rPr lang="en-US" dirty="0"/>
              <a:t>Staffing and clients</a:t>
            </a:r>
          </a:p>
          <a:p>
            <a:pPr marL="171450" indent="-171450">
              <a:buFont typeface="Arial" panose="020B0604020202020204" pitchFamily="34" charset="0"/>
              <a:buChar char="•"/>
            </a:pPr>
            <a:r>
              <a:rPr lang="en-US" dirty="0"/>
              <a:t>Range of services available as emergency response</a:t>
            </a:r>
          </a:p>
          <a:p>
            <a:pPr marL="171450" indent="-171450">
              <a:buFont typeface="Arial" panose="020B0604020202020204" pitchFamily="34" charset="0"/>
              <a:buChar char="•"/>
            </a:pPr>
            <a:r>
              <a:rPr lang="en-US" dirty="0"/>
              <a:t>Jobseeker services</a:t>
            </a:r>
          </a:p>
          <a:p>
            <a:pPr marL="171450" indent="-171450">
              <a:buFont typeface="Arial" panose="020B0604020202020204" pitchFamily="34" charset="0"/>
              <a:buChar char="•"/>
            </a:pPr>
            <a:r>
              <a:rPr lang="en-US" dirty="0"/>
              <a:t>Employer services</a:t>
            </a:r>
          </a:p>
          <a:p>
            <a:pPr marL="171450" indent="-171450">
              <a:buFont typeface="Arial" panose="020B0604020202020204" pitchFamily="34" charset="0"/>
              <a:buChar char="•"/>
            </a:pPr>
            <a:r>
              <a:rPr lang="en-US" dirty="0"/>
              <a:t>Quality and frequency of the services</a:t>
            </a:r>
          </a:p>
          <a:p>
            <a:pPr marL="171450" indent="-171450">
              <a:buFont typeface="Arial" panose="020B0604020202020204" pitchFamily="34" charset="0"/>
              <a:buChar char="•"/>
            </a:pPr>
            <a:r>
              <a:rPr lang="en-US" dirty="0"/>
              <a:t>Availability of LMI</a:t>
            </a:r>
          </a:p>
          <a:p>
            <a:pPr marL="171450" indent="-171450">
              <a:buFont typeface="Arial" panose="020B0604020202020204" pitchFamily="34" charset="0"/>
              <a:buChar char="•"/>
            </a:pPr>
            <a:r>
              <a:rPr lang="en-US" dirty="0"/>
              <a:t>Available </a:t>
            </a:r>
            <a:r>
              <a:rPr lang="en-US" dirty="0" err="1"/>
              <a:t>programmes</a:t>
            </a:r>
            <a:r>
              <a:rPr lang="en-US" dirty="0"/>
              <a:t> for emergency response</a:t>
            </a:r>
          </a:p>
          <a:p>
            <a:pPr marL="171450" indent="-171450">
              <a:buFont typeface="Arial" panose="020B0604020202020204" pitchFamily="34" charset="0"/>
              <a:buChar char="•"/>
            </a:pPr>
            <a:r>
              <a:rPr lang="en-US" dirty="0"/>
              <a:t>Private employment agencies</a:t>
            </a:r>
          </a:p>
          <a:p>
            <a:pPr marL="171450" indent="-171450">
              <a:buFont typeface="Arial" panose="020B0604020202020204" pitchFamily="34" charset="0"/>
              <a:buChar char="•"/>
            </a:pPr>
            <a:r>
              <a:rPr lang="en-US" dirty="0"/>
              <a:t>Resources available</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5</a:t>
            </a:fld>
            <a:endParaRPr lang="en-GB"/>
          </a:p>
        </p:txBody>
      </p:sp>
    </p:spTree>
    <p:extLst>
      <p:ext uri="{BB962C8B-B14F-4D97-AF65-F5344CB8AC3E}">
        <p14:creationId xmlns:p14="http://schemas.microsoft.com/office/powerpoint/2010/main" val="1579952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734416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kern="1200" dirty="0">
                <a:solidFill>
                  <a:schemeClr val="tx1"/>
                </a:solidFill>
                <a:effectLst/>
                <a:latin typeface="+mn-lt"/>
                <a:ea typeface="+mn-ea"/>
                <a:cs typeface="+mn-cs"/>
              </a:rPr>
              <a:t>Banyak pemberi kerja tidak memiliki pelatihan yang memadai di bidang manajemen </a:t>
            </a:r>
            <a:r>
              <a:rPr lang="id-ID" sz="1200" kern="1200" dirty="0" err="1">
                <a:solidFill>
                  <a:schemeClr val="tx1"/>
                </a:solidFill>
                <a:effectLst/>
                <a:latin typeface="+mn-lt"/>
                <a:ea typeface="+mn-ea"/>
                <a:cs typeface="+mn-cs"/>
              </a:rPr>
              <a:t>sumberdaya</a:t>
            </a:r>
            <a:r>
              <a:rPr lang="id-ID" sz="1200" kern="1200" dirty="0">
                <a:solidFill>
                  <a:schemeClr val="tx1"/>
                </a:solidFill>
                <a:effectLst/>
                <a:latin typeface="+mn-lt"/>
                <a:ea typeface="+mn-ea"/>
                <a:cs typeface="+mn-cs"/>
              </a:rPr>
              <a:t> manusia untuk melakukan proses perekrutan yang efisien, dan </a:t>
            </a:r>
            <a:r>
              <a:rPr lang="id-ID" sz="1200" kern="1200" dirty="0" err="1">
                <a:solidFill>
                  <a:schemeClr val="tx1"/>
                </a:solidFill>
                <a:effectLst/>
                <a:latin typeface="+mn-lt"/>
                <a:ea typeface="+mn-ea"/>
                <a:cs typeface="+mn-cs"/>
              </a:rPr>
              <a:t>seringkali</a:t>
            </a:r>
            <a:r>
              <a:rPr lang="id-ID" sz="1200" kern="1200" dirty="0">
                <a:solidFill>
                  <a:schemeClr val="tx1"/>
                </a:solidFill>
                <a:effectLst/>
                <a:latin typeface="+mn-lt"/>
                <a:ea typeface="+mn-ea"/>
                <a:cs typeface="+mn-cs"/>
              </a:rPr>
              <a:t> bergantung pada berbagai sumber eksternal ketika mereka membutuhkan tambahan pekerja</a:t>
            </a:r>
            <a:r>
              <a:rPr lang="en-US" sz="1200" b="0" i="0" u="none" strike="noStrike" kern="1200" baseline="0" dirty="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a:p>
            <a:r>
              <a:rPr lang="id-ID" sz="1200" kern="1200" dirty="0">
                <a:solidFill>
                  <a:schemeClr val="tx1"/>
                </a:solidFill>
                <a:effectLst/>
                <a:latin typeface="+mn-lt"/>
                <a:ea typeface="+mn-ea"/>
                <a:cs typeface="+mn-cs"/>
              </a:rPr>
              <a:t>Selain mahal, ini dapat mengakibatkan pemberi kerja tidak selalu menemukan kandidat yang paling memenuhi syarat. Bahkan bila sebenarnya tidak ada ongkos untuk perekrutan karyawan baru, namun terdapat biaya terkait perekrutan dan orientasi staf baru, dan jika mereka tidak cocok dan tidak bertahan di perusahaan, ini bisa menjadi usaha yang mahal</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r>
              <a:rPr lang="id-ID" sz="1200" kern="1200" dirty="0">
                <a:solidFill>
                  <a:schemeClr val="tx1"/>
                </a:solidFill>
                <a:effectLst/>
                <a:latin typeface="+mn-lt"/>
                <a:ea typeface="+mn-ea"/>
                <a:cs typeface="+mn-cs"/>
              </a:rPr>
              <a:t>Dengan menggunakan informasi pekerjaan yang tersedia di PLK, pengantar kerja/petugas antar kerja dapat memberikan</a:t>
            </a:r>
            <a:r>
              <a:rPr lang="en-US" sz="1200" b="0" i="0" u="none" strike="noStrike" kern="1200" baseline="0" dirty="0">
                <a:solidFill>
                  <a:schemeClr val="tx1"/>
                </a:solidFill>
                <a:latin typeface="+mn-lt"/>
                <a:ea typeface="+mn-ea"/>
                <a:cs typeface="+mn-cs"/>
              </a:rPr>
              <a: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 </a:t>
            </a:r>
            <a:r>
              <a:rPr lang="id-ID" sz="1200" kern="1200" dirty="0">
                <a:solidFill>
                  <a:schemeClr val="tx1"/>
                </a:solidFill>
                <a:effectLst/>
                <a:latin typeface="+mn-lt"/>
                <a:ea typeface="+mn-ea"/>
                <a:cs typeface="+mn-cs"/>
              </a:rPr>
              <a:t>bantuan yang berharga dalam menyusun pemberitahuan lowongan pekerjaan yang menekankan kualifikasi penting, untuk menjamin ketepatan upaya perekrutan</a:t>
            </a:r>
            <a:r>
              <a:rPr lang="en-US" sz="1200" b="0" i="0" u="none" strike="noStrike" kern="1200" baseline="0" dirty="0">
                <a:solidFill>
                  <a:schemeClr val="tx1"/>
                </a:solidFill>
                <a:latin typeface="+mn-lt"/>
                <a:ea typeface="+mn-ea"/>
                <a:cs typeface="+mn-cs"/>
              </a:rPr>
              <a:t>.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 </a:t>
            </a:r>
            <a:r>
              <a:rPr lang="id-ID" sz="1200" kern="1200" dirty="0">
                <a:solidFill>
                  <a:schemeClr val="tx1"/>
                </a:solidFill>
                <a:effectLst/>
                <a:latin typeface="+mn-lt"/>
                <a:ea typeface="+mn-ea"/>
                <a:cs typeface="+mn-cs"/>
              </a:rPr>
              <a:t>pemberi kerja dengan sejumlah kandidat </a:t>
            </a:r>
            <a:r>
              <a:rPr lang="id-ID" sz="1200" kern="1200" dirty="0" err="1">
                <a:solidFill>
                  <a:schemeClr val="tx1"/>
                </a:solidFill>
                <a:effectLst/>
                <a:latin typeface="+mn-lt"/>
                <a:ea typeface="+mn-ea"/>
                <a:cs typeface="+mn-cs"/>
              </a:rPr>
              <a:t>pra</a:t>
            </a:r>
            <a:r>
              <a:rPr lang="id-ID" sz="1200" kern="1200" dirty="0">
                <a:solidFill>
                  <a:schemeClr val="tx1"/>
                </a:solidFill>
                <a:effectLst/>
                <a:latin typeface="+mn-lt"/>
                <a:ea typeface="+mn-ea"/>
                <a:cs typeface="+mn-cs"/>
              </a:rPr>
              <a:t>-penyaringan yang memenuhi persyaratan dasar jabatan, yang secara substansial akan mengurangi jumlah waktu yang harus dimiliki oleh  pemberi kerja untuk mewawancarai kandidat potensial</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7</a:t>
            </a:fld>
            <a:endParaRPr lang="en-GB"/>
          </a:p>
        </p:txBody>
      </p:sp>
    </p:spTree>
    <p:extLst>
      <p:ext uri="{BB962C8B-B14F-4D97-AF65-F5344CB8AC3E}">
        <p14:creationId xmlns:p14="http://schemas.microsoft.com/office/powerpoint/2010/main" val="99918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Informasi</a:t>
            </a:r>
            <a:r>
              <a:rPr lang="en-US" dirty="0"/>
              <a:t> pasar </a:t>
            </a:r>
            <a:r>
              <a:rPr lang="en-US" dirty="0" err="1"/>
              <a:t>tenaga</a:t>
            </a:r>
            <a:r>
              <a:rPr lang="en-US" dirty="0"/>
              <a:t> </a:t>
            </a:r>
            <a:r>
              <a:rPr lang="en-US" dirty="0" err="1"/>
              <a:t>kerja</a:t>
            </a:r>
            <a:r>
              <a:rPr lang="en-US" dirty="0"/>
              <a:t> yang </a:t>
            </a:r>
            <a:r>
              <a:rPr lang="en-US" dirty="0" err="1"/>
              <a:t>komprehensif</a:t>
            </a:r>
            <a:r>
              <a:rPr lang="en-US" dirty="0"/>
              <a:t> dan </a:t>
            </a:r>
            <a:r>
              <a:rPr lang="en-US" dirty="0" err="1"/>
              <a:t>dapat</a:t>
            </a:r>
            <a:r>
              <a:rPr lang="en-US" dirty="0"/>
              <a:t> </a:t>
            </a:r>
            <a:r>
              <a:rPr lang="en-US" dirty="0" err="1"/>
              <a:t>dipercaya</a:t>
            </a:r>
            <a:r>
              <a:rPr lang="en-US" dirty="0"/>
              <a:t> </a:t>
            </a:r>
            <a:r>
              <a:rPr lang="en-US" dirty="0" err="1"/>
              <a:t>serta</a:t>
            </a:r>
            <a:r>
              <a:rPr lang="en-US" dirty="0"/>
              <a:t> </a:t>
            </a:r>
            <a:r>
              <a:rPr lang="en-US" dirty="0" err="1"/>
              <a:t>mudah</a:t>
            </a:r>
            <a:r>
              <a:rPr lang="en-US" dirty="0"/>
              <a:t> </a:t>
            </a:r>
            <a:r>
              <a:rPr lang="en-US" dirty="0" err="1"/>
              <a:t>dimengerti</a:t>
            </a:r>
            <a:r>
              <a:rPr lang="en-US" dirty="0"/>
              <a:t> dan </a:t>
            </a:r>
            <a:r>
              <a:rPr lang="en-US" dirty="0" err="1"/>
              <a:t>terbaru</a:t>
            </a:r>
            <a:r>
              <a:rPr lang="en-US" dirty="0"/>
              <a:t> </a:t>
            </a:r>
            <a:r>
              <a:rPr lang="en-US" dirty="0" err="1"/>
              <a:t>sangat</a:t>
            </a:r>
            <a:r>
              <a:rPr lang="en-US" dirty="0"/>
              <a:t> </a:t>
            </a:r>
            <a:r>
              <a:rPr lang="en-US" dirty="0" err="1"/>
              <a:t>dibutuhkan</a:t>
            </a:r>
            <a:r>
              <a:rPr lang="en-US" dirty="0"/>
              <a:t> oleh </a:t>
            </a:r>
            <a:r>
              <a:rPr lang="en-US" dirty="0" err="1"/>
              <a:t>pengusaha</a:t>
            </a:r>
            <a:r>
              <a:rPr lang="en-US" dirty="0"/>
              <a:t>.</a:t>
            </a:r>
          </a:p>
          <a:p>
            <a:endParaRPr lang="en-US" dirty="0"/>
          </a:p>
          <a:p>
            <a:r>
              <a:rPr lang="en-US" dirty="0" err="1"/>
              <a:t>Mereka</a:t>
            </a:r>
            <a:r>
              <a:rPr lang="en-US" dirty="0"/>
              <a:t> </a:t>
            </a:r>
            <a:r>
              <a:rPr lang="en-US" dirty="0" err="1"/>
              <a:t>bisa</a:t>
            </a:r>
            <a:r>
              <a:rPr lang="en-US" dirty="0"/>
              <a:t> </a:t>
            </a:r>
            <a:r>
              <a:rPr lang="en-US" dirty="0" err="1"/>
              <a:t>menggunakan</a:t>
            </a:r>
            <a:r>
              <a:rPr lang="en-US" dirty="0"/>
              <a:t> IPTK </a:t>
            </a:r>
            <a:r>
              <a:rPr lang="en-US" dirty="0" err="1"/>
              <a:t>dalam</a:t>
            </a:r>
            <a:r>
              <a:rPr lang="en-US" dirty="0"/>
              <a:t> </a:t>
            </a:r>
            <a:r>
              <a:rPr lang="en-US" dirty="0" err="1"/>
              <a:t>berbagai</a:t>
            </a:r>
            <a:r>
              <a:rPr lang="en-US" dirty="0"/>
              <a:t> </a:t>
            </a:r>
            <a:r>
              <a:rPr lang="en-US" dirty="0" err="1"/>
              <a:t>cara</a:t>
            </a:r>
            <a:r>
              <a:rPr lang="en-US" dirty="0"/>
              <a:t>: </a:t>
            </a:r>
          </a:p>
          <a:p>
            <a:pPr marL="171450" indent="-171450">
              <a:buFont typeface="Arial" panose="020B0604020202020204" pitchFamily="34" charset="0"/>
              <a:buChar char="•"/>
            </a:pPr>
            <a:r>
              <a:rPr lang="en-US" dirty="0" err="1"/>
              <a:t>Untuk</a:t>
            </a:r>
            <a:r>
              <a:rPr lang="en-US" dirty="0"/>
              <a:t> </a:t>
            </a:r>
            <a:r>
              <a:rPr lang="en-US" dirty="0" err="1"/>
              <a:t>menetukan</a:t>
            </a:r>
            <a:r>
              <a:rPr lang="en-US" dirty="0"/>
              <a:t> </a:t>
            </a:r>
            <a:r>
              <a:rPr lang="en-US" dirty="0" err="1"/>
              <a:t>tinglat</a:t>
            </a:r>
            <a:r>
              <a:rPr lang="en-US" dirty="0"/>
              <a:t> </a:t>
            </a:r>
            <a:r>
              <a:rPr lang="en-US" dirty="0" err="1"/>
              <a:t>gaji</a:t>
            </a:r>
            <a:r>
              <a:rPr lang="en-US" dirty="0"/>
              <a:t> </a:t>
            </a:r>
            <a:r>
              <a:rPr lang="en-US" dirty="0" err="1"/>
              <a:t>untuk</a:t>
            </a:r>
            <a:r>
              <a:rPr lang="en-US" dirty="0"/>
              <a:t> </a:t>
            </a:r>
            <a:r>
              <a:rPr lang="en-US" dirty="0" err="1"/>
              <a:t>posisi</a:t>
            </a:r>
            <a:r>
              <a:rPr lang="en-US" dirty="0"/>
              <a:t> yang </a:t>
            </a:r>
            <a:r>
              <a:rPr lang="en-US" dirty="0" err="1"/>
              <a:t>mereka</a:t>
            </a:r>
            <a:r>
              <a:rPr lang="en-US" dirty="0"/>
              <a:t> </a:t>
            </a:r>
            <a:r>
              <a:rPr lang="en-US" dirty="0" err="1"/>
              <a:t>tawarkan</a:t>
            </a:r>
            <a:r>
              <a:rPr lang="en-US" dirty="0"/>
              <a:t> </a:t>
            </a:r>
          </a:p>
          <a:p>
            <a:pPr marL="171450" indent="-171450">
              <a:buFont typeface="Arial" panose="020B0604020202020204" pitchFamily="34" charset="0"/>
              <a:buChar char="•"/>
            </a:pPr>
            <a:r>
              <a:rPr lang="en-US" dirty="0" err="1"/>
              <a:t>Menilai</a:t>
            </a:r>
            <a:r>
              <a:rPr lang="en-US" dirty="0"/>
              <a:t> </a:t>
            </a:r>
            <a:r>
              <a:rPr lang="en-US" dirty="0" err="1"/>
              <a:t>ketersediaan</a:t>
            </a:r>
            <a:r>
              <a:rPr lang="en-US" dirty="0"/>
              <a:t> </a:t>
            </a:r>
            <a:r>
              <a:rPr lang="en-US" dirty="0" err="1"/>
              <a:t>tenaga</a:t>
            </a:r>
            <a:r>
              <a:rPr lang="en-US" dirty="0"/>
              <a:t> </a:t>
            </a:r>
            <a:r>
              <a:rPr lang="en-US" dirty="0" err="1"/>
              <a:t>kerja</a:t>
            </a:r>
            <a:r>
              <a:rPr lang="en-US" dirty="0"/>
              <a:t> di </a:t>
            </a:r>
            <a:r>
              <a:rPr lang="en-US" dirty="0" err="1"/>
              <a:t>sisi</a:t>
            </a:r>
            <a:r>
              <a:rPr lang="en-US" dirty="0"/>
              <a:t> </a:t>
            </a:r>
            <a:r>
              <a:rPr lang="en-US" dirty="0" err="1"/>
              <a:t>permintaan</a:t>
            </a:r>
            <a:r>
              <a:rPr lang="en-US" dirty="0"/>
              <a:t> dan </a:t>
            </a:r>
            <a:r>
              <a:rPr lang="en-US" dirty="0" err="1"/>
              <a:t>penwaran</a:t>
            </a:r>
            <a:endParaRPr lang="en-US" dirty="0"/>
          </a:p>
          <a:p>
            <a:endParaRPr lang="en-US"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8</a:t>
            </a:fld>
            <a:endParaRPr lang="en-GB"/>
          </a:p>
        </p:txBody>
      </p:sp>
    </p:spTree>
    <p:extLst>
      <p:ext uri="{BB962C8B-B14F-4D97-AF65-F5344CB8AC3E}">
        <p14:creationId xmlns:p14="http://schemas.microsoft.com/office/powerpoint/2010/main" val="1395768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id-ID" sz="1200" kern="1200" dirty="0">
                <a:solidFill>
                  <a:schemeClr val="tx1"/>
                </a:solidFill>
                <a:effectLst/>
                <a:latin typeface="+mn-lt"/>
                <a:ea typeface="+mn-ea"/>
                <a:cs typeface="+mn-cs"/>
              </a:rPr>
              <a:t>Menyediakan IPTK merupakan salah satu fungsi inti PLK</a:t>
            </a:r>
            <a:r>
              <a:rPr lang="en-US" dirty="0"/>
              <a:t>:</a:t>
            </a:r>
          </a:p>
          <a:p>
            <a:pPr marL="171450" indent="-171450">
              <a:buFont typeface="Arial" panose="020B0604020202020204" pitchFamily="34" charset="0"/>
              <a:buChar char="•"/>
            </a:pPr>
            <a:r>
              <a:rPr lang="id-ID" sz="1200" kern="1200" dirty="0">
                <a:solidFill>
                  <a:schemeClr val="tx1"/>
                </a:solidFill>
                <a:effectLst/>
                <a:latin typeface="+mn-lt"/>
                <a:ea typeface="+mn-ea"/>
                <a:cs typeface="+mn-cs"/>
              </a:rPr>
              <a:t>Sumber yang sangat baik untuk informasi terpercaya</a:t>
            </a:r>
          </a:p>
          <a:p>
            <a:pPr marL="171450" indent="-171450">
              <a:buFont typeface="Arial" panose="020B0604020202020204" pitchFamily="34" charset="0"/>
              <a:buChar char="•"/>
            </a:pPr>
            <a:r>
              <a:rPr lang="id-ID" sz="1200" kern="1200" dirty="0">
                <a:solidFill>
                  <a:schemeClr val="tx1"/>
                </a:solidFill>
                <a:effectLst/>
                <a:latin typeface="+mn-lt"/>
                <a:ea typeface="+mn-ea"/>
                <a:cs typeface="+mn-cs"/>
              </a:rPr>
              <a:t>Informasi harus untuk sisi permintaan maupun penawaran</a:t>
            </a:r>
          </a:p>
          <a:p>
            <a:pPr marL="171450" indent="-171450">
              <a:buFont typeface="Arial" panose="020B0604020202020204" pitchFamily="34" charset="0"/>
              <a:buChar char="•"/>
            </a:pPr>
            <a:r>
              <a:rPr lang="id-ID" sz="1200" kern="1200" dirty="0" err="1">
                <a:solidFill>
                  <a:schemeClr val="tx1"/>
                </a:solidFill>
                <a:effectLst/>
                <a:latin typeface="+mn-lt"/>
                <a:ea typeface="+mn-ea"/>
                <a:cs typeface="+mn-cs"/>
              </a:rPr>
              <a:t>Direktori</a:t>
            </a:r>
            <a:r>
              <a:rPr lang="id-ID" sz="1200" kern="1200" dirty="0">
                <a:solidFill>
                  <a:schemeClr val="tx1"/>
                </a:solidFill>
                <a:effectLst/>
                <a:latin typeface="+mn-lt"/>
                <a:ea typeface="+mn-ea"/>
                <a:cs typeface="+mn-cs"/>
              </a:rPr>
              <a:t> pemberi kerja harus tersedia untuk melengkapi IPTK dan meningkatkan pangkalan data informasi</a:t>
            </a:r>
          </a:p>
          <a:p>
            <a:pPr marL="171450" indent="-171450">
              <a:buFont typeface="Arial" panose="020B0604020202020204" pitchFamily="34" charset="0"/>
              <a:buChar char="•"/>
            </a:pPr>
            <a:r>
              <a:rPr lang="id-ID" sz="1200" kern="1200" dirty="0">
                <a:solidFill>
                  <a:schemeClr val="tx1"/>
                </a:solidFill>
                <a:effectLst/>
                <a:latin typeface="+mn-lt"/>
                <a:ea typeface="+mn-ea"/>
                <a:cs typeface="+mn-cs"/>
              </a:rPr>
              <a:t>Harus juga memiliki akses ke laporan statistik lain yang dihasilkan oleh lembaga pemerintah</a:t>
            </a:r>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9</a:t>
            </a:fld>
            <a:endParaRPr lang="en-GB"/>
          </a:p>
        </p:txBody>
      </p:sp>
    </p:spTree>
    <p:extLst>
      <p:ext uri="{BB962C8B-B14F-4D97-AF65-F5344CB8AC3E}">
        <p14:creationId xmlns:p14="http://schemas.microsoft.com/office/powerpoint/2010/main" val="8322227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Modul/Unit 13</a:t>
            </a:r>
            <a:br>
              <a:rPr lang="en-GB" dirty="0"/>
            </a:br>
            <a:endParaRPr lang="en-GB" dirty="0"/>
          </a:p>
        </p:txBody>
      </p:sp>
      <p:sp>
        <p:nvSpPr>
          <p:cNvPr id="3" name="Subtitle 2"/>
          <p:cNvSpPr>
            <a:spLocks noGrp="1"/>
          </p:cNvSpPr>
          <p:nvPr>
            <p:ph type="subTitle" idx="1"/>
          </p:nvPr>
        </p:nvSpPr>
        <p:spPr>
          <a:xfrm>
            <a:off x="490537" y="3481539"/>
            <a:ext cx="8558869" cy="1655762"/>
          </a:xfrm>
        </p:spPr>
        <p:txBody>
          <a:bodyPr/>
          <a:lstStyle/>
          <a:p>
            <a:r>
              <a:rPr lang="en-GB" dirty="0" err="1"/>
              <a:t>Memberikan</a:t>
            </a:r>
            <a:r>
              <a:rPr lang="en-GB" dirty="0"/>
              <a:t> </a:t>
            </a:r>
            <a:r>
              <a:rPr lang="en-GB" dirty="0" err="1"/>
              <a:t>layanan</a:t>
            </a:r>
            <a:r>
              <a:rPr lang="en-GB" dirty="0"/>
              <a:t> yang </a:t>
            </a:r>
            <a:r>
              <a:rPr lang="en-GB" dirty="0" err="1"/>
              <a:t>efektif</a:t>
            </a:r>
            <a:r>
              <a:rPr lang="en-GB" dirty="0"/>
              <a:t> </a:t>
            </a:r>
            <a:r>
              <a:rPr lang="en-GB" dirty="0" err="1"/>
              <a:t>bagi</a:t>
            </a:r>
            <a:r>
              <a:rPr lang="en-GB" dirty="0"/>
              <a:t> </a:t>
            </a:r>
            <a:r>
              <a:rPr lang="en-GB" dirty="0" err="1"/>
              <a:t>pemberi</a:t>
            </a:r>
            <a:r>
              <a:rPr lang="en-GB" dirty="0"/>
              <a:t> </a:t>
            </a:r>
            <a:r>
              <a:rPr lang="en-GB" dirty="0" err="1"/>
              <a:t>kerja</a:t>
            </a:r>
            <a:r>
              <a:rPr lang="en-GB" dirty="0"/>
              <a:t> </a:t>
            </a:r>
            <a:br>
              <a:rPr lang="en-GB" dirty="0"/>
            </a:br>
            <a:endParaRPr lang="en-GB" dirty="0"/>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2" name="Picture Placeholder 11"/>
          <p:cNvSpPr>
            <a:spLocks noGrp="1"/>
          </p:cNvSpPr>
          <p:nvPr>
            <p:ph type="pic" sz="quarter" idx="13"/>
          </p:nvPr>
        </p:nvSpPr>
        <p:spPr/>
      </p:sp>
    </p:spTree>
    <p:extLst>
      <p:ext uri="{BB962C8B-B14F-4D97-AF65-F5344CB8AC3E}">
        <p14:creationId xmlns:p14="http://schemas.microsoft.com/office/powerpoint/2010/main" val="900002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Menjangkau</a:t>
            </a:r>
            <a:r>
              <a:rPr lang="en-GB" dirty="0"/>
              <a:t> </a:t>
            </a:r>
            <a:r>
              <a:rPr lang="en-GB" dirty="0" err="1"/>
              <a:t>pemberi</a:t>
            </a:r>
            <a:r>
              <a:rPr lang="en-GB" dirty="0"/>
              <a:t> </a:t>
            </a:r>
            <a:r>
              <a:rPr lang="en-GB" dirty="0" err="1"/>
              <a:t>kerja</a:t>
            </a:r>
            <a:br>
              <a:rPr lang="en-GB" dirty="0"/>
            </a:br>
            <a:endParaRPr lang="en-GB" dirty="0"/>
          </a:p>
        </p:txBody>
      </p:sp>
      <p:sp>
        <p:nvSpPr>
          <p:cNvPr id="5" name="Content Placeholder 4"/>
          <p:cNvSpPr>
            <a:spLocks noGrp="1"/>
          </p:cNvSpPr>
          <p:nvPr>
            <p:ph idx="1"/>
          </p:nvPr>
        </p:nvSpPr>
        <p:spPr/>
        <p:txBody>
          <a:bodyPr/>
          <a:lstStyle/>
          <a:p>
            <a:pPr lvl="2"/>
            <a:r>
              <a:rPr lang="en-GB" sz="2400" dirty="0" err="1"/>
              <a:t>Mayoritas</a:t>
            </a:r>
            <a:r>
              <a:rPr lang="en-GB" sz="2400" dirty="0"/>
              <a:t> </a:t>
            </a:r>
            <a:r>
              <a:rPr lang="en-GB" sz="2400" dirty="0" err="1"/>
              <a:t>pemberi</a:t>
            </a:r>
            <a:r>
              <a:rPr lang="en-GB" sz="2400" dirty="0"/>
              <a:t> </a:t>
            </a:r>
            <a:r>
              <a:rPr lang="en-GB" sz="2400" dirty="0" err="1"/>
              <a:t>kerja</a:t>
            </a:r>
            <a:r>
              <a:rPr lang="en-GB" sz="2400" dirty="0"/>
              <a:t> </a:t>
            </a:r>
            <a:r>
              <a:rPr lang="en-GB" sz="2400" dirty="0" err="1"/>
              <a:t>biasanya</a:t>
            </a:r>
            <a:r>
              <a:rPr lang="en-GB" sz="2400" dirty="0"/>
              <a:t> </a:t>
            </a:r>
            <a:r>
              <a:rPr lang="en-GB" sz="2400" dirty="0" err="1"/>
              <a:t>tidak</a:t>
            </a:r>
            <a:r>
              <a:rPr lang="en-GB" sz="2400" dirty="0"/>
              <a:t> </a:t>
            </a:r>
            <a:r>
              <a:rPr lang="en-GB" sz="2400" dirty="0" err="1"/>
              <a:t>menjangkau</a:t>
            </a:r>
            <a:r>
              <a:rPr lang="en-GB" sz="2400" dirty="0"/>
              <a:t>/</a:t>
            </a:r>
            <a:r>
              <a:rPr lang="en-GB" sz="2400" dirty="0" err="1"/>
              <a:t>datang</a:t>
            </a:r>
            <a:r>
              <a:rPr lang="en-GB" sz="2400" dirty="0"/>
              <a:t> </a:t>
            </a:r>
            <a:r>
              <a:rPr lang="en-GB" sz="2400" dirty="0" err="1"/>
              <a:t>ke</a:t>
            </a:r>
            <a:r>
              <a:rPr lang="en-GB" sz="2400" dirty="0"/>
              <a:t> PLK</a:t>
            </a:r>
          </a:p>
          <a:p>
            <a:pPr lvl="2"/>
            <a:r>
              <a:rPr lang="en-GB" sz="2400" dirty="0" err="1"/>
              <a:t>Pengantar</a:t>
            </a:r>
            <a:r>
              <a:rPr lang="en-GB" sz="2400" dirty="0"/>
              <a:t> </a:t>
            </a:r>
            <a:r>
              <a:rPr lang="en-GB" sz="2400" dirty="0" err="1"/>
              <a:t>kerja</a:t>
            </a:r>
            <a:r>
              <a:rPr lang="en-GB" sz="2400" dirty="0"/>
              <a:t>/</a:t>
            </a:r>
            <a:r>
              <a:rPr lang="en-GB" sz="2400" dirty="0" err="1"/>
              <a:t>Petugas</a:t>
            </a:r>
            <a:r>
              <a:rPr lang="en-GB" sz="2400" dirty="0"/>
              <a:t> </a:t>
            </a:r>
            <a:r>
              <a:rPr lang="en-GB" sz="2400" dirty="0" err="1"/>
              <a:t>antar</a:t>
            </a:r>
            <a:r>
              <a:rPr lang="en-GB" sz="2400" dirty="0"/>
              <a:t> </a:t>
            </a:r>
            <a:r>
              <a:rPr lang="en-GB" sz="2400" dirty="0" err="1"/>
              <a:t>kerja</a:t>
            </a:r>
            <a:r>
              <a:rPr lang="en-GB" sz="2400" dirty="0"/>
              <a:t> </a:t>
            </a:r>
            <a:r>
              <a:rPr lang="en-GB" sz="2400" dirty="0" err="1"/>
              <a:t>perlu</a:t>
            </a:r>
            <a:r>
              <a:rPr lang="en-GB" sz="2400" dirty="0"/>
              <a:t> </a:t>
            </a:r>
            <a:r>
              <a:rPr lang="en-GB" sz="2400" dirty="0" err="1"/>
              <a:t>memulai</a:t>
            </a:r>
            <a:r>
              <a:rPr lang="en-GB" sz="2400" dirty="0"/>
              <a:t> </a:t>
            </a:r>
            <a:r>
              <a:rPr lang="en-GB" sz="2400" dirty="0" err="1"/>
              <a:t>menjalin</a:t>
            </a:r>
            <a:r>
              <a:rPr lang="en-GB" sz="2400" dirty="0"/>
              <a:t> </a:t>
            </a:r>
            <a:r>
              <a:rPr lang="en-GB" sz="2400" dirty="0" err="1"/>
              <a:t>kontak</a:t>
            </a:r>
            <a:r>
              <a:rPr lang="en-GB" sz="2400" dirty="0"/>
              <a:t> </a:t>
            </a:r>
            <a:r>
              <a:rPr lang="en-GB" sz="2400" dirty="0" err="1"/>
              <a:t>dengan</a:t>
            </a:r>
            <a:r>
              <a:rPr lang="en-GB" sz="2400" dirty="0"/>
              <a:t> </a:t>
            </a:r>
            <a:r>
              <a:rPr lang="en-GB" sz="2400" dirty="0" err="1"/>
              <a:t>mereka</a:t>
            </a:r>
            <a:r>
              <a:rPr lang="en-GB" sz="2400" dirty="0"/>
              <a:t> </a:t>
            </a:r>
            <a:r>
              <a:rPr lang="en-GB" sz="2400" dirty="0" err="1"/>
              <a:t>untuk</a:t>
            </a:r>
            <a:r>
              <a:rPr lang="en-GB" sz="2400" dirty="0"/>
              <a:t> </a:t>
            </a:r>
            <a:r>
              <a:rPr lang="en-GB" sz="2400" b="1" dirty="0" err="1"/>
              <a:t>mempromosikan</a:t>
            </a:r>
            <a:r>
              <a:rPr lang="en-GB" sz="2400" b="1" dirty="0"/>
              <a:t> </a:t>
            </a:r>
            <a:r>
              <a:rPr lang="en-GB" sz="2400" b="1" dirty="0" err="1"/>
              <a:t>layanan</a:t>
            </a:r>
            <a:r>
              <a:rPr lang="en-GB" sz="2400" b="1" dirty="0"/>
              <a:t> PLK</a:t>
            </a:r>
          </a:p>
          <a:p>
            <a:pPr lvl="2"/>
            <a:r>
              <a:rPr lang="en-GB" sz="2400" dirty="0"/>
              <a:t>PLK </a:t>
            </a:r>
            <a:r>
              <a:rPr lang="en-GB" sz="2400" dirty="0" err="1"/>
              <a:t>harus</a:t>
            </a:r>
            <a:r>
              <a:rPr lang="en-GB" sz="2400" dirty="0"/>
              <a:t> </a:t>
            </a:r>
            <a:r>
              <a:rPr lang="en-GB" sz="2400" dirty="0" err="1"/>
              <a:t>menggunakan</a:t>
            </a:r>
            <a:r>
              <a:rPr lang="en-GB" sz="2400" dirty="0"/>
              <a:t> </a:t>
            </a:r>
            <a:r>
              <a:rPr lang="en-GB" sz="2400" b="1" dirty="0" err="1"/>
              <a:t>pendekatan</a:t>
            </a:r>
            <a:r>
              <a:rPr lang="en-GB" sz="2400" b="1" dirty="0"/>
              <a:t> </a:t>
            </a:r>
            <a:r>
              <a:rPr lang="en-GB" sz="2400" b="1" dirty="0" err="1"/>
              <a:t>pemasaran</a:t>
            </a:r>
            <a:r>
              <a:rPr lang="en-GB" sz="2400" b="1" dirty="0"/>
              <a:t> </a:t>
            </a:r>
            <a:r>
              <a:rPr lang="en-GB" sz="2400" dirty="0" err="1"/>
              <a:t>untuk</a:t>
            </a:r>
            <a:r>
              <a:rPr lang="en-GB" sz="2400" dirty="0"/>
              <a:t> </a:t>
            </a:r>
            <a:r>
              <a:rPr lang="en-GB" sz="2400" dirty="0" err="1"/>
              <a:t>mengembangkan</a:t>
            </a:r>
            <a:r>
              <a:rPr lang="en-GB" sz="2400" dirty="0"/>
              <a:t> strategi yang </a:t>
            </a:r>
            <a:r>
              <a:rPr lang="en-GB" sz="2400" dirty="0" err="1"/>
              <a:t>ditujukan</a:t>
            </a:r>
            <a:r>
              <a:rPr lang="en-GB" sz="2400" dirty="0"/>
              <a:t> </a:t>
            </a:r>
            <a:r>
              <a:rPr lang="en-GB" sz="2400" dirty="0" err="1"/>
              <a:t>untuk</a:t>
            </a:r>
            <a:r>
              <a:rPr lang="en-GB" sz="2400" dirty="0"/>
              <a:t> </a:t>
            </a:r>
            <a:r>
              <a:rPr lang="en-GB" sz="2400" dirty="0" err="1"/>
              <a:t>menilai</a:t>
            </a:r>
            <a:r>
              <a:rPr lang="en-GB" sz="2400" dirty="0"/>
              <a:t> dan </a:t>
            </a:r>
            <a:r>
              <a:rPr lang="en-GB" sz="2400" dirty="0" err="1"/>
              <a:t>memenuhi</a:t>
            </a:r>
            <a:r>
              <a:rPr lang="en-GB" sz="2400" dirty="0"/>
              <a:t> </a:t>
            </a:r>
            <a:r>
              <a:rPr lang="en-GB" sz="2400" dirty="0" err="1"/>
              <a:t>kebutuhan</a:t>
            </a:r>
            <a:r>
              <a:rPr lang="en-GB" sz="2400" dirty="0"/>
              <a:t> </a:t>
            </a:r>
            <a:r>
              <a:rPr lang="en-GB" sz="2400" dirty="0" err="1"/>
              <a:t>perusahaan</a:t>
            </a:r>
            <a:endParaRPr lang="en-GB" sz="2400" dirty="0"/>
          </a:p>
          <a:p>
            <a:pPr lvl="2"/>
            <a:r>
              <a:rPr lang="en-GB" sz="2400" dirty="0" err="1"/>
              <a:t>Mendorong</a:t>
            </a:r>
            <a:r>
              <a:rPr lang="en-GB" sz="2400" dirty="0"/>
              <a:t> </a:t>
            </a:r>
            <a:r>
              <a:rPr lang="en-GB" sz="2400" dirty="0" err="1"/>
              <a:t>pemberi</a:t>
            </a:r>
            <a:r>
              <a:rPr lang="en-GB" sz="2400" dirty="0"/>
              <a:t> </a:t>
            </a:r>
            <a:r>
              <a:rPr lang="en-GB" sz="2400" dirty="0" err="1"/>
              <a:t>kerja</a:t>
            </a:r>
            <a:r>
              <a:rPr lang="en-GB" sz="2400" dirty="0"/>
              <a:t> </a:t>
            </a:r>
            <a:r>
              <a:rPr lang="en-GB" sz="2400" dirty="0" err="1"/>
              <a:t>untuk</a:t>
            </a:r>
            <a:r>
              <a:rPr lang="en-GB" sz="2400" dirty="0"/>
              <a:t> </a:t>
            </a:r>
            <a:r>
              <a:rPr lang="en-GB" sz="2400" b="1" dirty="0" err="1"/>
              <a:t>memberikan</a:t>
            </a:r>
            <a:r>
              <a:rPr lang="en-GB" sz="2400" b="1" dirty="0"/>
              <a:t> </a:t>
            </a:r>
            <a:r>
              <a:rPr lang="en-GB" sz="2400" b="1" dirty="0" err="1"/>
              <a:t>informasi</a:t>
            </a:r>
            <a:r>
              <a:rPr lang="en-GB" sz="2400" b="1" dirty="0"/>
              <a:t> </a:t>
            </a:r>
            <a:r>
              <a:rPr lang="en-GB" sz="2400" b="1" dirty="0" err="1"/>
              <a:t>tentang</a:t>
            </a:r>
            <a:r>
              <a:rPr lang="en-GB" sz="2400" b="1" dirty="0"/>
              <a:t> </a:t>
            </a:r>
            <a:r>
              <a:rPr lang="en-GB" sz="2400" b="1" dirty="0" err="1"/>
              <a:t>lowongan</a:t>
            </a:r>
            <a:endParaRPr lang="en-GB" sz="2400" b="1"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10</a:t>
            </a:fld>
            <a:endParaRPr lang="en-GB"/>
          </a:p>
        </p:txBody>
      </p:sp>
    </p:spTree>
    <p:extLst>
      <p:ext uri="{BB962C8B-B14F-4D97-AF65-F5344CB8AC3E}">
        <p14:creationId xmlns:p14="http://schemas.microsoft.com/office/powerpoint/2010/main" val="2652532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Menjangkau</a:t>
            </a:r>
            <a:r>
              <a:rPr lang="en-GB" dirty="0"/>
              <a:t> </a:t>
            </a:r>
            <a:r>
              <a:rPr lang="en-GB" dirty="0" err="1"/>
              <a:t>pemberi</a:t>
            </a:r>
            <a:r>
              <a:rPr lang="en-GB" dirty="0"/>
              <a:t> </a:t>
            </a:r>
            <a:r>
              <a:rPr lang="en-GB" dirty="0" err="1"/>
              <a:t>kerja</a:t>
            </a:r>
            <a:r>
              <a:rPr lang="en-GB" dirty="0"/>
              <a:t> (</a:t>
            </a:r>
            <a:r>
              <a:rPr lang="en-GB" dirty="0" err="1"/>
              <a:t>lanjutan</a:t>
            </a:r>
            <a:r>
              <a:rPr lang="en-GB" dirty="0"/>
              <a:t>)</a:t>
            </a:r>
            <a:br>
              <a:rPr lang="en-GB" dirty="0"/>
            </a:br>
            <a:endParaRPr lang="en-GB" dirty="0"/>
          </a:p>
        </p:txBody>
      </p:sp>
      <p:sp>
        <p:nvSpPr>
          <p:cNvPr id="5" name="Content Placeholder 4"/>
          <p:cNvSpPr>
            <a:spLocks noGrp="1"/>
          </p:cNvSpPr>
          <p:nvPr>
            <p:ph idx="1"/>
          </p:nvPr>
        </p:nvSpPr>
        <p:spPr/>
        <p:txBody>
          <a:bodyPr/>
          <a:lstStyle/>
          <a:p>
            <a:pPr marL="0" lvl="2" indent="0">
              <a:buNone/>
            </a:pPr>
            <a:r>
              <a:rPr lang="en-GB" sz="2400" dirty="0" err="1"/>
              <a:t>Mempromosikan</a:t>
            </a:r>
            <a:r>
              <a:rPr lang="en-GB" sz="2400" dirty="0"/>
              <a:t> </a:t>
            </a:r>
            <a:r>
              <a:rPr lang="en-GB" sz="2400" dirty="0" err="1"/>
              <a:t>layanan</a:t>
            </a:r>
            <a:r>
              <a:rPr lang="en-GB" sz="2400" dirty="0"/>
              <a:t> PLK </a:t>
            </a:r>
            <a:r>
              <a:rPr lang="en-GB" sz="2400" dirty="0" err="1"/>
              <a:t>melalui</a:t>
            </a:r>
            <a:r>
              <a:rPr lang="en-GB" sz="2400" dirty="0"/>
              <a:t> </a:t>
            </a:r>
            <a:r>
              <a:rPr lang="en-GB" sz="2400" dirty="0" err="1"/>
              <a:t>layanan</a:t>
            </a:r>
            <a:r>
              <a:rPr lang="en-GB" sz="2400" dirty="0"/>
              <a:t> </a:t>
            </a:r>
            <a:r>
              <a:rPr lang="en-GB" sz="2400" dirty="0" err="1"/>
              <a:t>seperti</a:t>
            </a:r>
            <a:r>
              <a:rPr lang="en-GB" sz="2400" dirty="0"/>
              <a:t>:</a:t>
            </a:r>
          </a:p>
          <a:p>
            <a:pPr lvl="2"/>
            <a:r>
              <a:rPr lang="en-GB" sz="2400" dirty="0" err="1"/>
              <a:t>Merencanakan</a:t>
            </a:r>
            <a:r>
              <a:rPr lang="en-GB" sz="2400" dirty="0"/>
              <a:t> </a:t>
            </a:r>
            <a:r>
              <a:rPr lang="en-GB" sz="2400" dirty="0" err="1"/>
              <a:t>kunjungan</a:t>
            </a:r>
            <a:r>
              <a:rPr lang="en-GB" sz="2400" dirty="0"/>
              <a:t> </a:t>
            </a:r>
            <a:r>
              <a:rPr lang="en-GB" sz="2400" dirty="0" err="1"/>
              <a:t>secara</a:t>
            </a:r>
            <a:r>
              <a:rPr lang="en-GB" sz="2400" dirty="0"/>
              <a:t> </a:t>
            </a:r>
            <a:r>
              <a:rPr lang="en-GB" sz="2400" dirty="0" err="1"/>
              <a:t>tatap</a:t>
            </a:r>
            <a:r>
              <a:rPr lang="en-GB" sz="2400" dirty="0"/>
              <a:t> </a:t>
            </a:r>
            <a:r>
              <a:rPr lang="en-GB" sz="2400" dirty="0" err="1"/>
              <a:t>muka</a:t>
            </a:r>
            <a:r>
              <a:rPr lang="en-GB" sz="2400" dirty="0"/>
              <a:t> </a:t>
            </a:r>
            <a:r>
              <a:rPr lang="en-GB" sz="2400" dirty="0" err="1"/>
              <a:t>ke</a:t>
            </a:r>
            <a:r>
              <a:rPr lang="en-GB" sz="2400" dirty="0"/>
              <a:t> </a:t>
            </a:r>
            <a:r>
              <a:rPr lang="en-GB" sz="2400" dirty="0" err="1"/>
              <a:t>pemberi</a:t>
            </a:r>
            <a:r>
              <a:rPr lang="en-GB" sz="2400" dirty="0"/>
              <a:t> </a:t>
            </a:r>
            <a:r>
              <a:rPr lang="en-GB" sz="2400" dirty="0" err="1"/>
              <a:t>kerja</a:t>
            </a:r>
            <a:endParaRPr lang="en-GB" sz="2400" dirty="0"/>
          </a:p>
          <a:p>
            <a:pPr lvl="2"/>
            <a:r>
              <a:rPr lang="en-GB" sz="2400" dirty="0" err="1"/>
              <a:t>Mendapatkan</a:t>
            </a:r>
            <a:r>
              <a:rPr lang="en-GB" sz="2400" dirty="0"/>
              <a:t> </a:t>
            </a:r>
            <a:r>
              <a:rPr lang="en-GB" sz="2400" dirty="0" err="1"/>
              <a:t>informasi</a:t>
            </a:r>
            <a:r>
              <a:rPr lang="en-GB" sz="2400" dirty="0"/>
              <a:t> yang paling </a:t>
            </a:r>
            <a:r>
              <a:rPr lang="en-GB" sz="2400" dirty="0" err="1"/>
              <a:t>berguna</a:t>
            </a:r>
            <a:r>
              <a:rPr lang="en-GB" sz="2400" dirty="0"/>
              <a:t> </a:t>
            </a:r>
            <a:r>
              <a:rPr lang="en-GB" sz="2400" dirty="0" err="1"/>
              <a:t>untuk</a:t>
            </a:r>
            <a:r>
              <a:rPr lang="en-GB" sz="2400" dirty="0"/>
              <a:t> </a:t>
            </a:r>
            <a:r>
              <a:rPr lang="en-GB" sz="2400" dirty="0" err="1"/>
              <a:t>penilaian</a:t>
            </a:r>
            <a:r>
              <a:rPr lang="en-GB" sz="2400" dirty="0"/>
              <a:t> </a:t>
            </a:r>
            <a:r>
              <a:rPr lang="en-GB" sz="2400" dirty="0" err="1"/>
              <a:t>layanan</a:t>
            </a:r>
            <a:r>
              <a:rPr lang="en-GB" sz="2400" dirty="0"/>
              <a:t> yang </a:t>
            </a:r>
            <a:r>
              <a:rPr lang="en-GB" sz="2400" dirty="0" err="1"/>
              <a:t>menarik</a:t>
            </a:r>
            <a:r>
              <a:rPr lang="en-GB" sz="2400" dirty="0"/>
              <a:t> </a:t>
            </a:r>
            <a:r>
              <a:rPr lang="en-GB" sz="2400" dirty="0" err="1"/>
              <a:t>bagi</a:t>
            </a:r>
            <a:r>
              <a:rPr lang="en-GB" sz="2400" dirty="0"/>
              <a:t> masing-masing </a:t>
            </a:r>
            <a:r>
              <a:rPr lang="en-GB" sz="2400" dirty="0" err="1"/>
              <a:t>pemberi</a:t>
            </a:r>
            <a:r>
              <a:rPr lang="en-GB" sz="2400" dirty="0"/>
              <a:t> </a:t>
            </a:r>
            <a:r>
              <a:rPr lang="en-GB" sz="2400" dirty="0" err="1"/>
              <a:t>kerja</a:t>
            </a:r>
            <a:endParaRPr lang="en-GB" sz="2400" dirty="0"/>
          </a:p>
          <a:p>
            <a:pPr lvl="2"/>
            <a:r>
              <a:rPr lang="en-GB" sz="2400" dirty="0"/>
              <a:t>Bisa juga </a:t>
            </a:r>
            <a:r>
              <a:rPr lang="en-GB" sz="2400" dirty="0" err="1"/>
              <a:t>melakukan</a:t>
            </a:r>
            <a:r>
              <a:rPr lang="en-GB" sz="2400" dirty="0"/>
              <a:t> </a:t>
            </a:r>
            <a:r>
              <a:rPr lang="en-GB" sz="2400" dirty="0" err="1"/>
              <a:t>diskusi</a:t>
            </a:r>
            <a:r>
              <a:rPr lang="en-GB" sz="2400" dirty="0"/>
              <a:t> via </a:t>
            </a:r>
            <a:r>
              <a:rPr lang="en-GB" sz="2400" dirty="0" err="1"/>
              <a:t>telepon</a:t>
            </a:r>
            <a:endParaRPr lang="en-GB" sz="2400" dirty="0"/>
          </a:p>
          <a:p>
            <a:pPr lvl="2"/>
            <a:r>
              <a:rPr lang="en-GB" sz="2400" dirty="0"/>
              <a:t>Menyusun </a:t>
            </a:r>
            <a:r>
              <a:rPr lang="en-GB" sz="2400" dirty="0" err="1"/>
              <a:t>rencana</a:t>
            </a:r>
            <a:r>
              <a:rPr lang="en-GB" sz="2400" dirty="0"/>
              <a:t> </a:t>
            </a:r>
            <a:r>
              <a:rPr lang="en-GB" sz="2400" dirty="0" err="1"/>
              <a:t>individu</a:t>
            </a:r>
            <a:r>
              <a:rPr lang="en-GB" sz="2400" dirty="0"/>
              <a:t> </a:t>
            </a:r>
            <a:r>
              <a:rPr lang="en-GB" sz="2400" dirty="0" err="1"/>
              <a:t>untuk</a:t>
            </a:r>
            <a:r>
              <a:rPr lang="en-GB" sz="2400" dirty="0"/>
              <a:t> </a:t>
            </a:r>
            <a:r>
              <a:rPr lang="en-GB" sz="2400" dirty="0" err="1"/>
              <a:t>kunjungan</a:t>
            </a:r>
            <a:r>
              <a:rPr lang="en-GB" sz="2400" dirty="0"/>
              <a:t> </a:t>
            </a:r>
            <a:r>
              <a:rPr lang="en-GB" sz="2400" dirty="0" err="1"/>
              <a:t>ke</a:t>
            </a:r>
            <a:r>
              <a:rPr lang="en-GB" sz="2400" dirty="0"/>
              <a:t> </a:t>
            </a:r>
            <a:r>
              <a:rPr lang="en-GB" sz="2400" dirty="0" err="1"/>
              <a:t>pemberi</a:t>
            </a:r>
            <a:r>
              <a:rPr lang="en-GB" sz="2400" dirty="0"/>
              <a:t> </a:t>
            </a:r>
            <a:r>
              <a:rPr lang="en-GB" sz="2400" dirty="0" err="1"/>
              <a:t>kerja</a:t>
            </a:r>
            <a:r>
              <a:rPr lang="en-GB" sz="2400" dirty="0"/>
              <a:t> (</a:t>
            </a:r>
            <a:r>
              <a:rPr lang="en-GB" sz="2400" dirty="0" err="1"/>
              <a:t>perusahaan</a:t>
            </a:r>
            <a:r>
              <a:rPr lang="en-GB" sz="2400" dirty="0"/>
              <a:t>)</a:t>
            </a:r>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11</a:t>
            </a:fld>
            <a:endParaRPr lang="en-GB"/>
          </a:p>
        </p:txBody>
      </p:sp>
    </p:spTree>
    <p:extLst>
      <p:ext uri="{BB962C8B-B14F-4D97-AF65-F5344CB8AC3E}">
        <p14:creationId xmlns:p14="http://schemas.microsoft.com/office/powerpoint/2010/main" val="2373626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Menjangkau</a:t>
            </a:r>
            <a:r>
              <a:rPr lang="en-GB" dirty="0"/>
              <a:t> </a:t>
            </a:r>
            <a:r>
              <a:rPr lang="en-GB" dirty="0" err="1"/>
              <a:t>pemberi</a:t>
            </a:r>
            <a:r>
              <a:rPr lang="en-GB" dirty="0"/>
              <a:t> </a:t>
            </a:r>
            <a:r>
              <a:rPr lang="en-GB" dirty="0" err="1"/>
              <a:t>kerja</a:t>
            </a:r>
            <a:r>
              <a:rPr lang="en-GB" dirty="0"/>
              <a:t> (</a:t>
            </a:r>
            <a:r>
              <a:rPr lang="en-GB" dirty="0" err="1"/>
              <a:t>lanjutan</a:t>
            </a:r>
            <a:r>
              <a:rPr lang="en-GB" dirty="0"/>
              <a:t>)</a:t>
            </a:r>
            <a:br>
              <a:rPr lang="en-GB" dirty="0"/>
            </a:br>
            <a:endParaRPr lang="en-GB" dirty="0"/>
          </a:p>
        </p:txBody>
      </p:sp>
      <p:sp>
        <p:nvSpPr>
          <p:cNvPr id="5" name="Content Placeholder 4"/>
          <p:cNvSpPr>
            <a:spLocks noGrp="1"/>
          </p:cNvSpPr>
          <p:nvPr>
            <p:ph idx="1"/>
          </p:nvPr>
        </p:nvSpPr>
        <p:spPr/>
        <p:txBody>
          <a:bodyPr/>
          <a:lstStyle/>
          <a:p>
            <a:pPr marL="0" lvl="2" indent="0">
              <a:buNone/>
            </a:pPr>
            <a:r>
              <a:rPr lang="en-GB" sz="2400" b="1" dirty="0" err="1"/>
              <a:t>Kunjungan</a:t>
            </a:r>
            <a:r>
              <a:rPr lang="en-GB" sz="2400" b="1" dirty="0"/>
              <a:t> </a:t>
            </a:r>
            <a:r>
              <a:rPr lang="en-GB" sz="2400" b="1" dirty="0" err="1"/>
              <a:t>ke</a:t>
            </a:r>
            <a:r>
              <a:rPr lang="en-GB" sz="2400" b="1" dirty="0"/>
              <a:t> </a:t>
            </a:r>
            <a:r>
              <a:rPr lang="en-GB" sz="2400" b="1" dirty="0" err="1"/>
              <a:t>pemberi</a:t>
            </a:r>
            <a:r>
              <a:rPr lang="en-GB" sz="2400" b="1" dirty="0"/>
              <a:t> </a:t>
            </a:r>
            <a:r>
              <a:rPr lang="en-GB" sz="2400" b="1" dirty="0" err="1"/>
              <a:t>keja</a:t>
            </a:r>
            <a:r>
              <a:rPr lang="en-GB" sz="2400" b="1" dirty="0"/>
              <a:t> oleh PLK:</a:t>
            </a:r>
          </a:p>
          <a:p>
            <a:pPr marL="0" lvl="2" indent="0">
              <a:buNone/>
            </a:pPr>
            <a:endParaRPr lang="en-GB" sz="2400" dirty="0"/>
          </a:p>
          <a:p>
            <a:pPr lvl="2"/>
            <a:r>
              <a:rPr lang="en-GB" sz="2400" dirty="0"/>
              <a:t>PLK </a:t>
            </a:r>
            <a:r>
              <a:rPr lang="en-GB" sz="2400" dirty="0" err="1"/>
              <a:t>memiliki</a:t>
            </a:r>
            <a:r>
              <a:rPr lang="en-GB" sz="2400" dirty="0"/>
              <a:t> </a:t>
            </a:r>
            <a:r>
              <a:rPr lang="en-GB" sz="2400" dirty="0" err="1"/>
              <a:t>pengetahuan</a:t>
            </a:r>
            <a:r>
              <a:rPr lang="en-GB" sz="2400" dirty="0"/>
              <a:t> </a:t>
            </a:r>
            <a:r>
              <a:rPr lang="en-GB" sz="2400" dirty="0" err="1"/>
              <a:t>menyeluruh</a:t>
            </a:r>
            <a:r>
              <a:rPr lang="en-GB" sz="2400" dirty="0"/>
              <a:t> </a:t>
            </a:r>
            <a:r>
              <a:rPr lang="en-GB" sz="2400" dirty="0" err="1"/>
              <a:t>tentang</a:t>
            </a:r>
            <a:r>
              <a:rPr lang="en-GB" sz="2400" dirty="0"/>
              <a:t> </a:t>
            </a:r>
            <a:r>
              <a:rPr lang="en-GB" sz="2400" dirty="0" err="1"/>
              <a:t>layanan</a:t>
            </a:r>
            <a:r>
              <a:rPr lang="en-GB" sz="2400" dirty="0"/>
              <a:t> yang </a:t>
            </a:r>
            <a:r>
              <a:rPr lang="en-GB" sz="2400" dirty="0" err="1"/>
              <a:t>mereka</a:t>
            </a:r>
            <a:r>
              <a:rPr lang="en-GB" sz="2400" dirty="0"/>
              <a:t> </a:t>
            </a:r>
            <a:r>
              <a:rPr lang="en-GB" sz="2400" dirty="0" err="1"/>
              <a:t>berikan</a:t>
            </a:r>
            <a:endParaRPr lang="en-GB" sz="2400" dirty="0"/>
          </a:p>
          <a:p>
            <a:pPr lvl="2"/>
            <a:r>
              <a:rPr lang="en-GB" sz="2400" dirty="0" err="1"/>
              <a:t>Kemampuan</a:t>
            </a:r>
            <a:r>
              <a:rPr lang="en-GB" sz="2400" dirty="0"/>
              <a:t> </a:t>
            </a:r>
            <a:r>
              <a:rPr lang="en-GB" sz="2400" dirty="0" err="1"/>
              <a:t>komunikasi</a:t>
            </a:r>
            <a:r>
              <a:rPr lang="en-GB" sz="2400" dirty="0"/>
              <a:t> yang </a:t>
            </a:r>
            <a:r>
              <a:rPr lang="en-GB" sz="2400" dirty="0" err="1"/>
              <a:t>baik</a:t>
            </a:r>
            <a:r>
              <a:rPr lang="en-GB" sz="2400" dirty="0"/>
              <a:t> </a:t>
            </a:r>
            <a:r>
              <a:rPr lang="en-GB" sz="2400" dirty="0" err="1"/>
              <a:t>sangat</a:t>
            </a:r>
            <a:r>
              <a:rPr lang="en-GB" sz="2400" dirty="0"/>
              <a:t> </a:t>
            </a:r>
            <a:r>
              <a:rPr lang="en-GB" sz="2400" dirty="0" err="1"/>
              <a:t>penting</a:t>
            </a:r>
            <a:endParaRPr lang="en-GB" sz="2400" dirty="0"/>
          </a:p>
          <a:p>
            <a:pPr lvl="2"/>
            <a:r>
              <a:rPr lang="en-GB" sz="2400" dirty="0"/>
              <a:t>Harus </a:t>
            </a:r>
            <a:r>
              <a:rPr lang="en-GB" sz="2400" dirty="0" err="1"/>
              <a:t>mengetahui</a:t>
            </a:r>
            <a:r>
              <a:rPr lang="en-GB" sz="2400" dirty="0"/>
              <a:t> dan </a:t>
            </a:r>
            <a:r>
              <a:rPr lang="en-GB" sz="2400" dirty="0" err="1"/>
              <a:t>mengidentifikasi</a:t>
            </a:r>
            <a:r>
              <a:rPr lang="en-GB" sz="2400" dirty="0"/>
              <a:t> </a:t>
            </a:r>
            <a:r>
              <a:rPr lang="en-GB" sz="2400" dirty="0" err="1"/>
              <a:t>kebutuhan</a:t>
            </a:r>
            <a:r>
              <a:rPr lang="en-GB" sz="2400" dirty="0"/>
              <a:t> </a:t>
            </a:r>
            <a:r>
              <a:rPr lang="en-GB" sz="2400" dirty="0" err="1"/>
              <a:t>pemberi</a:t>
            </a:r>
            <a:r>
              <a:rPr lang="en-GB" sz="2400" dirty="0"/>
              <a:t> </a:t>
            </a:r>
            <a:r>
              <a:rPr lang="en-GB" sz="2400" dirty="0" err="1"/>
              <a:t>kerja</a:t>
            </a:r>
            <a:endParaRPr lang="en-GB" sz="2400" dirty="0"/>
          </a:p>
          <a:p>
            <a:pPr lvl="2"/>
            <a:r>
              <a:rPr lang="en-GB" sz="2400" dirty="0" err="1"/>
              <a:t>Menagani</a:t>
            </a:r>
            <a:r>
              <a:rPr lang="en-GB" sz="2400" dirty="0"/>
              <a:t> </a:t>
            </a:r>
            <a:r>
              <a:rPr lang="en-GB" sz="2400" dirty="0" err="1"/>
              <a:t>kebutuhan</a:t>
            </a:r>
            <a:r>
              <a:rPr lang="en-GB" sz="2400" dirty="0"/>
              <a:t> dan </a:t>
            </a:r>
            <a:r>
              <a:rPr lang="en-GB" sz="2400" dirty="0" err="1"/>
              <a:t>menggambarkan</a:t>
            </a:r>
            <a:r>
              <a:rPr lang="en-GB" sz="2400" dirty="0"/>
              <a:t> </a:t>
            </a:r>
            <a:r>
              <a:rPr lang="en-GB" sz="2400" dirty="0" err="1"/>
              <a:t>rencana</a:t>
            </a:r>
            <a:r>
              <a:rPr lang="en-GB" sz="2400" dirty="0"/>
              <a:t> </a:t>
            </a:r>
            <a:r>
              <a:rPr lang="en-GB" sz="2400" dirty="0" err="1"/>
              <a:t>aksi</a:t>
            </a:r>
            <a:r>
              <a:rPr lang="en-GB" sz="2400" dirty="0"/>
              <a:t> yang </a:t>
            </a:r>
            <a:r>
              <a:rPr lang="en-GB" sz="2400" dirty="0" err="1"/>
              <a:t>kongkret</a:t>
            </a:r>
            <a:endParaRPr lang="en-GB" sz="2400" dirty="0"/>
          </a:p>
          <a:p>
            <a:pPr lvl="2"/>
            <a:r>
              <a:rPr lang="en-GB" sz="2400" dirty="0" err="1"/>
              <a:t>Kunjungan</a:t>
            </a:r>
            <a:r>
              <a:rPr lang="en-GB" sz="2400" dirty="0"/>
              <a:t> </a:t>
            </a:r>
            <a:r>
              <a:rPr lang="en-GB" sz="2400" dirty="0" err="1"/>
              <a:t>tindak</a:t>
            </a:r>
            <a:r>
              <a:rPr lang="en-GB" sz="2400" dirty="0"/>
              <a:t> </a:t>
            </a:r>
            <a:r>
              <a:rPr lang="en-GB" sz="2400" dirty="0" err="1"/>
              <a:t>lanjut</a:t>
            </a:r>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12</a:t>
            </a:fld>
            <a:endParaRPr lang="en-GB"/>
          </a:p>
        </p:txBody>
      </p:sp>
    </p:spTree>
    <p:extLst>
      <p:ext uri="{BB962C8B-B14F-4D97-AF65-F5344CB8AC3E}">
        <p14:creationId xmlns:p14="http://schemas.microsoft.com/office/powerpoint/2010/main" val="760093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Layanan</a:t>
            </a:r>
            <a:r>
              <a:rPr lang="en-GB" dirty="0"/>
              <a:t> </a:t>
            </a:r>
            <a:r>
              <a:rPr lang="en-GB" dirty="0" err="1"/>
              <a:t>penempatan</a:t>
            </a:r>
            <a:r>
              <a:rPr lang="en-GB" dirty="0"/>
              <a:t> </a:t>
            </a:r>
            <a:r>
              <a:rPr lang="en-GB" dirty="0" err="1"/>
              <a:t>kerja</a:t>
            </a:r>
            <a:r>
              <a:rPr lang="en-GB" dirty="0"/>
              <a:t> </a:t>
            </a:r>
            <a:r>
              <a:rPr lang="en-GB" dirty="0" err="1"/>
              <a:t>kepada</a:t>
            </a:r>
            <a:r>
              <a:rPr lang="en-GB" dirty="0"/>
              <a:t> </a:t>
            </a:r>
            <a:r>
              <a:rPr lang="en-GB" dirty="0" err="1"/>
              <a:t>pemberi</a:t>
            </a:r>
            <a:r>
              <a:rPr lang="en-GB" dirty="0"/>
              <a:t> </a:t>
            </a:r>
            <a:r>
              <a:rPr lang="en-GB" dirty="0" err="1"/>
              <a:t>kerja</a:t>
            </a:r>
            <a:endParaRPr lang="en-GB" dirty="0"/>
          </a:p>
        </p:txBody>
      </p:sp>
      <p:sp>
        <p:nvSpPr>
          <p:cNvPr id="5" name="Content Placeholder 4"/>
          <p:cNvSpPr>
            <a:spLocks noGrp="1"/>
          </p:cNvSpPr>
          <p:nvPr>
            <p:ph idx="1"/>
          </p:nvPr>
        </p:nvSpPr>
        <p:spPr/>
        <p:txBody>
          <a:bodyPr/>
          <a:lstStyle/>
          <a:p>
            <a:pPr lvl="2"/>
            <a:r>
              <a:rPr lang="en-GB" sz="2400" dirty="0" err="1"/>
              <a:t>Benar-benar</a:t>
            </a:r>
            <a:r>
              <a:rPr lang="en-GB" sz="2400" dirty="0"/>
              <a:t> </a:t>
            </a:r>
            <a:r>
              <a:rPr lang="en-GB" sz="2400" dirty="0" err="1"/>
              <a:t>memahami</a:t>
            </a:r>
            <a:r>
              <a:rPr lang="en-GB" sz="2400" dirty="0"/>
              <a:t> </a:t>
            </a:r>
            <a:r>
              <a:rPr lang="en-GB" sz="2400" dirty="0" err="1"/>
              <a:t>persyaratan</a:t>
            </a:r>
            <a:r>
              <a:rPr lang="en-GB" sz="2400" dirty="0"/>
              <a:t> </a:t>
            </a:r>
            <a:r>
              <a:rPr lang="en-GB" sz="2400" dirty="0" err="1"/>
              <a:t>dari</a:t>
            </a:r>
            <a:r>
              <a:rPr lang="en-GB" sz="2400" dirty="0"/>
              <a:t> </a:t>
            </a:r>
            <a:r>
              <a:rPr lang="en-GB" sz="2400" dirty="0" err="1"/>
              <a:t>pemberi</a:t>
            </a:r>
            <a:r>
              <a:rPr lang="en-GB" sz="2400" dirty="0"/>
              <a:t> </a:t>
            </a:r>
            <a:r>
              <a:rPr lang="en-GB" sz="2400" dirty="0" err="1"/>
              <a:t>kerja</a:t>
            </a:r>
            <a:endParaRPr lang="en-GB" sz="2400" dirty="0"/>
          </a:p>
          <a:p>
            <a:pPr lvl="2"/>
            <a:r>
              <a:rPr lang="en-GB" sz="2400" dirty="0" err="1"/>
              <a:t>Pemberitahuan</a:t>
            </a:r>
            <a:r>
              <a:rPr lang="en-GB" sz="2400" dirty="0"/>
              <a:t> </a:t>
            </a:r>
            <a:r>
              <a:rPr lang="en-GB" sz="2400" dirty="0" err="1"/>
              <a:t>lowongan</a:t>
            </a:r>
            <a:r>
              <a:rPr lang="en-GB" sz="2400" dirty="0"/>
              <a:t> </a:t>
            </a:r>
            <a:r>
              <a:rPr lang="en-GB" sz="2400" dirty="0" err="1"/>
              <a:t>kerja</a:t>
            </a:r>
            <a:r>
              <a:rPr lang="en-GB" sz="2400" dirty="0"/>
              <a:t> </a:t>
            </a:r>
            <a:r>
              <a:rPr lang="en-GB" sz="2400" dirty="0" err="1"/>
              <a:t>harus</a:t>
            </a:r>
            <a:r>
              <a:rPr lang="en-GB" sz="2400" dirty="0"/>
              <a:t> </a:t>
            </a:r>
            <a:r>
              <a:rPr lang="en-GB" sz="2400" dirty="0" err="1"/>
              <a:t>menyeimbangkan</a:t>
            </a:r>
            <a:r>
              <a:rPr lang="en-GB" sz="2400" dirty="0"/>
              <a:t> </a:t>
            </a:r>
            <a:r>
              <a:rPr lang="en-GB" sz="2400" dirty="0" err="1"/>
              <a:t>antara</a:t>
            </a:r>
            <a:r>
              <a:rPr lang="en-GB" sz="2400" dirty="0"/>
              <a:t> </a:t>
            </a:r>
            <a:r>
              <a:rPr lang="en-GB" sz="2400" dirty="0" err="1"/>
              <a:t>preferensi</a:t>
            </a:r>
            <a:r>
              <a:rPr lang="en-GB" sz="2400" dirty="0"/>
              <a:t> </a:t>
            </a:r>
            <a:r>
              <a:rPr lang="en-GB" sz="2400" dirty="0" err="1"/>
              <a:t>pribadi</a:t>
            </a:r>
            <a:r>
              <a:rPr lang="en-GB" sz="2400" dirty="0"/>
              <a:t> </a:t>
            </a:r>
            <a:r>
              <a:rPr lang="en-GB" sz="2400" dirty="0" err="1"/>
              <a:t>pemberi</a:t>
            </a:r>
            <a:r>
              <a:rPr lang="en-GB" sz="2400" dirty="0"/>
              <a:t> </a:t>
            </a:r>
            <a:r>
              <a:rPr lang="en-GB" sz="2400" dirty="0" err="1"/>
              <a:t>kerja</a:t>
            </a:r>
            <a:r>
              <a:rPr lang="en-GB" sz="2400" dirty="0"/>
              <a:t> dan </a:t>
            </a:r>
            <a:r>
              <a:rPr lang="en-GB" sz="2400" dirty="0" err="1"/>
              <a:t>realitas</a:t>
            </a:r>
            <a:r>
              <a:rPr lang="en-GB" sz="2400" dirty="0"/>
              <a:t> pasar </a:t>
            </a:r>
            <a:r>
              <a:rPr lang="en-GB" sz="2400" dirty="0" err="1"/>
              <a:t>tenaga</a:t>
            </a:r>
            <a:r>
              <a:rPr lang="en-GB" sz="2400" dirty="0"/>
              <a:t> </a:t>
            </a:r>
            <a:r>
              <a:rPr lang="en-GB" sz="2400" dirty="0" err="1"/>
              <a:t>kerja</a:t>
            </a:r>
            <a:endParaRPr lang="en-GB" sz="2400" dirty="0"/>
          </a:p>
          <a:p>
            <a:pPr lvl="2"/>
            <a:r>
              <a:rPr lang="en-GB" sz="2400" dirty="0" err="1"/>
              <a:t>Membantu</a:t>
            </a:r>
            <a:r>
              <a:rPr lang="en-GB" sz="2400" dirty="0"/>
              <a:t> </a:t>
            </a:r>
            <a:r>
              <a:rPr lang="en-GB" sz="2400" dirty="0" err="1"/>
              <a:t>dalam</a:t>
            </a:r>
            <a:r>
              <a:rPr lang="en-GB" sz="2400" dirty="0"/>
              <a:t> </a:t>
            </a:r>
            <a:r>
              <a:rPr lang="en-GB" sz="2400" dirty="0" err="1"/>
              <a:t>menyaring</a:t>
            </a:r>
            <a:r>
              <a:rPr lang="en-GB" sz="2400" dirty="0"/>
              <a:t> </a:t>
            </a:r>
            <a:r>
              <a:rPr lang="en-GB" sz="2400" dirty="0" err="1"/>
              <a:t>kandidat</a:t>
            </a:r>
            <a:r>
              <a:rPr lang="en-GB" sz="2400" dirty="0"/>
              <a:t> </a:t>
            </a:r>
            <a:r>
              <a:rPr lang="en-GB" sz="2400" dirty="0" err="1"/>
              <a:t>potensial</a:t>
            </a:r>
            <a:endParaRPr lang="en-GB" sz="2400" dirty="0"/>
          </a:p>
          <a:p>
            <a:pPr lvl="2"/>
            <a:r>
              <a:rPr lang="en-GB" sz="2400" dirty="0" err="1"/>
              <a:t>Mencocokkan</a:t>
            </a:r>
            <a:r>
              <a:rPr lang="en-GB" sz="2400" dirty="0"/>
              <a:t> </a:t>
            </a:r>
            <a:r>
              <a:rPr lang="en-GB" sz="2400" dirty="0" err="1"/>
              <a:t>uraian</a:t>
            </a:r>
            <a:r>
              <a:rPr lang="en-GB" sz="2400" dirty="0"/>
              <a:t> </a:t>
            </a:r>
            <a:r>
              <a:rPr lang="en-GB" sz="2400" dirty="0" err="1"/>
              <a:t>tugas</a:t>
            </a:r>
            <a:r>
              <a:rPr lang="en-GB" sz="2400" dirty="0"/>
              <a:t> (</a:t>
            </a:r>
            <a:r>
              <a:rPr lang="en-GB" sz="2400" dirty="0" err="1"/>
              <a:t>klasifikasi</a:t>
            </a:r>
            <a:r>
              <a:rPr lang="en-GB" sz="2400" dirty="0"/>
              <a:t> </a:t>
            </a:r>
            <a:r>
              <a:rPr lang="en-GB" sz="2400" dirty="0" err="1"/>
              <a:t>pekerjaan</a:t>
            </a:r>
            <a:r>
              <a:rPr lang="en-GB" sz="2400" dirty="0"/>
              <a:t> </a:t>
            </a:r>
            <a:r>
              <a:rPr lang="en-GB" sz="2400" dirty="0" err="1"/>
              <a:t>nasional</a:t>
            </a:r>
            <a:r>
              <a:rPr lang="en-GB" sz="2400" dirty="0"/>
              <a:t>) </a:t>
            </a:r>
            <a:r>
              <a:rPr lang="en-GB" sz="2400" dirty="0" err="1"/>
              <a:t>dengan</a:t>
            </a:r>
            <a:r>
              <a:rPr lang="en-GB" sz="2400" dirty="0"/>
              <a:t> </a:t>
            </a:r>
            <a:r>
              <a:rPr lang="en-GB" sz="2400" dirty="0" err="1"/>
              <a:t>tugas</a:t>
            </a:r>
            <a:r>
              <a:rPr lang="en-GB" sz="2400" dirty="0"/>
              <a:t> dan </a:t>
            </a:r>
            <a:r>
              <a:rPr lang="en-GB" sz="2400" dirty="0" err="1"/>
              <a:t>persyaratan</a:t>
            </a:r>
            <a:r>
              <a:rPr lang="en-GB" sz="2400" dirty="0"/>
              <a:t> </a:t>
            </a:r>
            <a:r>
              <a:rPr lang="en-GB" sz="2400" dirty="0" err="1"/>
              <a:t>dari</a:t>
            </a:r>
            <a:r>
              <a:rPr lang="en-GB" sz="2400" dirty="0"/>
              <a:t> </a:t>
            </a:r>
            <a:r>
              <a:rPr lang="en-GB" sz="2400" dirty="0" err="1"/>
              <a:t>pemberi</a:t>
            </a:r>
            <a:r>
              <a:rPr lang="en-GB" sz="2400" dirty="0"/>
              <a:t> </a:t>
            </a:r>
            <a:r>
              <a:rPr lang="en-GB" sz="2400" dirty="0" err="1"/>
              <a:t>kerja</a:t>
            </a:r>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13</a:t>
            </a:fld>
            <a:endParaRPr lang="en-GB"/>
          </a:p>
        </p:txBody>
      </p:sp>
    </p:spTree>
    <p:extLst>
      <p:ext uri="{BB962C8B-B14F-4D97-AF65-F5344CB8AC3E}">
        <p14:creationId xmlns:p14="http://schemas.microsoft.com/office/powerpoint/2010/main" val="1925616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Ada </a:t>
            </a:r>
            <a:r>
              <a:rPr lang="en-GB" dirty="0" err="1"/>
              <a:t>pertanyaan</a:t>
            </a:r>
            <a:r>
              <a:rPr lang="en-GB" dirty="0"/>
              <a:t>?</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14</a:t>
            </a:fld>
            <a:endParaRPr lang="en-GB"/>
          </a:p>
        </p:txBody>
      </p:sp>
    </p:spTree>
    <p:extLst>
      <p:ext uri="{BB962C8B-B14F-4D97-AF65-F5344CB8AC3E}">
        <p14:creationId xmlns:p14="http://schemas.microsoft.com/office/powerpoint/2010/main" val="3946213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Kerja</a:t>
            </a:r>
            <a:r>
              <a:rPr lang="en-GB" dirty="0"/>
              <a:t> </a:t>
            </a:r>
            <a:r>
              <a:rPr lang="en-GB" dirty="0" err="1"/>
              <a:t>kelompok</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15</a:t>
            </a:fld>
            <a:endParaRPr lang="en-GB"/>
          </a:p>
        </p:txBody>
      </p:sp>
    </p:spTree>
    <p:extLst>
      <p:ext uri="{BB962C8B-B14F-4D97-AF65-F5344CB8AC3E}">
        <p14:creationId xmlns:p14="http://schemas.microsoft.com/office/powerpoint/2010/main" val="79382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Permainan</a:t>
            </a:r>
            <a:r>
              <a:rPr lang="en-GB" dirty="0"/>
              <a:t> </a:t>
            </a:r>
            <a:r>
              <a:rPr lang="en-GB"/>
              <a:t>peran</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16</a:t>
            </a:fld>
            <a:endParaRPr lang="en-GB"/>
          </a:p>
        </p:txBody>
      </p:sp>
    </p:spTree>
    <p:extLst>
      <p:ext uri="{BB962C8B-B14F-4D97-AF65-F5344CB8AC3E}">
        <p14:creationId xmlns:p14="http://schemas.microsoft.com/office/powerpoint/2010/main" val="943555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Tujuan</a:t>
            </a:r>
            <a:r>
              <a:rPr lang="en-GB" dirty="0"/>
              <a:t> </a:t>
            </a:r>
            <a:r>
              <a:rPr lang="en-GB" dirty="0" err="1"/>
              <a:t>pembelajaran</a:t>
            </a:r>
            <a:br>
              <a:rPr lang="en-GB" dirty="0"/>
            </a:br>
            <a:endParaRPr lang="en-GB" dirty="0"/>
          </a:p>
        </p:txBody>
      </p:sp>
      <p:sp>
        <p:nvSpPr>
          <p:cNvPr id="5" name="Content Placeholder 4"/>
          <p:cNvSpPr>
            <a:spLocks noGrp="1"/>
          </p:cNvSpPr>
          <p:nvPr>
            <p:ph idx="1"/>
          </p:nvPr>
        </p:nvSpPr>
        <p:spPr/>
        <p:txBody>
          <a:bodyPr/>
          <a:lstStyle/>
          <a:p>
            <a:pPr marL="0" lvl="2" indent="0">
              <a:buNone/>
            </a:pPr>
            <a:r>
              <a:rPr lang="en-GB" sz="2000" dirty="0"/>
              <a:t>Setelah </a:t>
            </a:r>
            <a:r>
              <a:rPr lang="en-GB" sz="2000" dirty="0" err="1"/>
              <a:t>menyelesaikan</a:t>
            </a:r>
            <a:r>
              <a:rPr lang="en-GB" sz="2000" dirty="0"/>
              <a:t> unit </a:t>
            </a:r>
            <a:r>
              <a:rPr lang="en-GB" sz="2000" dirty="0" err="1"/>
              <a:t>ini</a:t>
            </a:r>
            <a:r>
              <a:rPr lang="en-GB" sz="2000" dirty="0"/>
              <a:t>, </a:t>
            </a:r>
            <a:r>
              <a:rPr lang="en-GB" sz="2000" dirty="0" err="1"/>
              <a:t>peserta</a:t>
            </a:r>
            <a:r>
              <a:rPr lang="en-GB" sz="2000" dirty="0"/>
              <a:t> </a:t>
            </a:r>
            <a:r>
              <a:rPr lang="en-GB" sz="2000" dirty="0" err="1"/>
              <a:t>akan</a:t>
            </a:r>
            <a:r>
              <a:rPr lang="en-GB" sz="2000" dirty="0"/>
              <a:t> </a:t>
            </a:r>
            <a:r>
              <a:rPr lang="en-GB" sz="2000" dirty="0" err="1"/>
              <a:t>mampu</a:t>
            </a:r>
            <a:r>
              <a:rPr lang="en-GB" sz="2000" dirty="0"/>
              <a:t>:</a:t>
            </a:r>
          </a:p>
          <a:p>
            <a:pPr lvl="2"/>
            <a:r>
              <a:rPr lang="en-GB" sz="2000" dirty="0" err="1"/>
              <a:t>Memberikan</a:t>
            </a:r>
            <a:r>
              <a:rPr lang="en-GB" sz="2000" dirty="0"/>
              <a:t> saran yang </a:t>
            </a:r>
            <a:r>
              <a:rPr lang="en-GB" sz="2000" dirty="0" err="1"/>
              <a:t>tepat</a:t>
            </a:r>
            <a:r>
              <a:rPr lang="en-GB" sz="2000" dirty="0"/>
              <a:t> </a:t>
            </a:r>
            <a:r>
              <a:rPr lang="en-GB" sz="2000" dirty="0" err="1"/>
              <a:t>kepada</a:t>
            </a:r>
            <a:r>
              <a:rPr lang="en-GB" sz="2000" dirty="0"/>
              <a:t> </a:t>
            </a:r>
            <a:r>
              <a:rPr lang="en-GB" sz="2000" dirty="0" err="1"/>
              <a:t>pemberi</a:t>
            </a:r>
            <a:r>
              <a:rPr lang="en-GB" sz="2000" dirty="0"/>
              <a:t> </a:t>
            </a:r>
            <a:r>
              <a:rPr lang="en-GB" sz="2000" dirty="0" err="1"/>
              <a:t>kerja</a:t>
            </a:r>
            <a:r>
              <a:rPr lang="en-GB" sz="2000" dirty="0"/>
              <a:t> </a:t>
            </a:r>
            <a:r>
              <a:rPr lang="en-GB" sz="2000" dirty="0" err="1"/>
              <a:t>tentang</a:t>
            </a:r>
            <a:r>
              <a:rPr lang="en-GB" sz="2000" dirty="0"/>
              <a:t> </a:t>
            </a:r>
            <a:r>
              <a:rPr lang="en-GB" sz="2000" dirty="0" err="1"/>
              <a:t>pemberitahuan</a:t>
            </a:r>
            <a:r>
              <a:rPr lang="en-GB" sz="2000" dirty="0"/>
              <a:t> </a:t>
            </a:r>
            <a:r>
              <a:rPr lang="en-GB" sz="2000" dirty="0" err="1"/>
              <a:t>lowongan</a:t>
            </a:r>
            <a:r>
              <a:rPr lang="en-GB" sz="2000" dirty="0"/>
              <a:t> </a:t>
            </a:r>
            <a:r>
              <a:rPr lang="en-GB" sz="2000" dirty="0" err="1"/>
              <a:t>pekerjaan</a:t>
            </a:r>
            <a:r>
              <a:rPr lang="en-GB" sz="2000" dirty="0"/>
              <a:t> </a:t>
            </a:r>
            <a:r>
              <a:rPr lang="en-GB" sz="2000" dirty="0" err="1"/>
              <a:t>mereka</a:t>
            </a:r>
            <a:endParaRPr lang="en-GB" sz="2000" dirty="0"/>
          </a:p>
          <a:p>
            <a:pPr lvl="2"/>
            <a:r>
              <a:rPr lang="en-GB" sz="2000" dirty="0" err="1"/>
              <a:t>Menyebarkan</a:t>
            </a:r>
            <a:r>
              <a:rPr lang="en-GB" sz="2000" dirty="0"/>
              <a:t> </a:t>
            </a:r>
            <a:r>
              <a:rPr lang="en-GB" sz="2000" dirty="0" err="1"/>
              <a:t>formulir</a:t>
            </a:r>
            <a:r>
              <a:rPr lang="en-GB" sz="2000" dirty="0"/>
              <a:t> </a:t>
            </a:r>
            <a:r>
              <a:rPr lang="en-GB" sz="2000" dirty="0" err="1"/>
              <a:t>pelaporan</a:t>
            </a:r>
            <a:r>
              <a:rPr lang="en-GB" sz="2000" dirty="0"/>
              <a:t> </a:t>
            </a:r>
            <a:r>
              <a:rPr lang="en-GB" sz="2000" dirty="0" err="1"/>
              <a:t>wajib</a:t>
            </a:r>
            <a:r>
              <a:rPr lang="en-GB" sz="2000" dirty="0"/>
              <a:t> </a:t>
            </a:r>
            <a:r>
              <a:rPr lang="en-GB" sz="2000" dirty="0" err="1"/>
              <a:t>bagi</a:t>
            </a:r>
            <a:r>
              <a:rPr lang="en-GB" sz="2000" dirty="0"/>
              <a:t> </a:t>
            </a:r>
            <a:r>
              <a:rPr lang="en-GB" sz="2000" dirty="0" err="1"/>
              <a:t>pemberi</a:t>
            </a:r>
            <a:r>
              <a:rPr lang="en-GB" sz="2000" dirty="0"/>
              <a:t> </a:t>
            </a:r>
            <a:r>
              <a:rPr lang="en-GB" sz="2000" dirty="0" err="1"/>
              <a:t>kerja</a:t>
            </a:r>
            <a:r>
              <a:rPr lang="en-GB" sz="2000" dirty="0"/>
              <a:t> (AK3: </a:t>
            </a:r>
            <a:r>
              <a:rPr lang="en-GB" sz="2000" dirty="0" err="1"/>
              <a:t>kartu</a:t>
            </a:r>
            <a:r>
              <a:rPr lang="en-GB" sz="2000" dirty="0"/>
              <a:t> </a:t>
            </a:r>
            <a:r>
              <a:rPr lang="en-GB" sz="2000" dirty="0" err="1"/>
              <a:t>penempatan</a:t>
            </a:r>
            <a:r>
              <a:rPr lang="en-GB" sz="2000" dirty="0"/>
              <a:t> </a:t>
            </a:r>
            <a:r>
              <a:rPr lang="en-GB" sz="2000" dirty="0" err="1"/>
              <a:t>pencari</a:t>
            </a:r>
            <a:r>
              <a:rPr lang="en-GB" sz="2000" dirty="0"/>
              <a:t> </a:t>
            </a:r>
            <a:r>
              <a:rPr lang="en-GB" sz="2000" dirty="0" err="1"/>
              <a:t>kerja</a:t>
            </a:r>
            <a:r>
              <a:rPr lang="en-GB" sz="2000" dirty="0"/>
              <a:t>) yang </a:t>
            </a:r>
            <a:r>
              <a:rPr lang="en-GB" sz="2000" dirty="0" err="1"/>
              <a:t>menekankan</a:t>
            </a:r>
            <a:r>
              <a:rPr lang="en-GB" sz="2000" dirty="0"/>
              <a:t>  </a:t>
            </a:r>
            <a:r>
              <a:rPr lang="en-GB" sz="2000" dirty="0" err="1"/>
              <a:t>kualifikasi</a:t>
            </a:r>
            <a:r>
              <a:rPr lang="en-GB" sz="2000" dirty="0"/>
              <a:t> </a:t>
            </a:r>
            <a:r>
              <a:rPr lang="en-GB" sz="2000" dirty="0" err="1"/>
              <a:t>penting</a:t>
            </a:r>
            <a:r>
              <a:rPr lang="en-GB" sz="2000" dirty="0"/>
              <a:t> yang </a:t>
            </a:r>
            <a:r>
              <a:rPr lang="en-GB" sz="2000" dirty="0" err="1"/>
              <a:t>dibutuhkan</a:t>
            </a:r>
            <a:r>
              <a:rPr lang="en-GB" sz="2000" dirty="0"/>
              <a:t> oleh </a:t>
            </a:r>
            <a:r>
              <a:rPr lang="en-GB" sz="2000" dirty="0" err="1"/>
              <a:t>pemberi</a:t>
            </a:r>
            <a:r>
              <a:rPr lang="en-GB" sz="2000" dirty="0"/>
              <a:t> </a:t>
            </a:r>
            <a:r>
              <a:rPr lang="en-GB" sz="2000" dirty="0" err="1"/>
              <a:t>kerja</a:t>
            </a:r>
            <a:endParaRPr lang="en-GB" sz="2000" dirty="0"/>
          </a:p>
          <a:p>
            <a:pPr lvl="2"/>
            <a:r>
              <a:rPr lang="en-GB" sz="2000" dirty="0" err="1"/>
              <a:t>Mencocokkan</a:t>
            </a:r>
            <a:r>
              <a:rPr lang="en-GB" sz="2000" dirty="0"/>
              <a:t> </a:t>
            </a:r>
            <a:r>
              <a:rPr lang="en-GB" sz="2000" dirty="0" err="1"/>
              <a:t>lowongan</a:t>
            </a:r>
            <a:r>
              <a:rPr lang="en-GB" sz="2000" dirty="0"/>
              <a:t> dan </a:t>
            </a:r>
            <a:r>
              <a:rPr lang="en-GB" sz="2000" dirty="0" err="1"/>
              <a:t>calon</a:t>
            </a:r>
            <a:r>
              <a:rPr lang="en-GB" sz="2000" dirty="0"/>
              <a:t> </a:t>
            </a:r>
            <a:r>
              <a:rPr lang="en-GB" sz="2000" dirty="0" err="1"/>
              <a:t>potensial</a:t>
            </a:r>
            <a:r>
              <a:rPr lang="en-GB" sz="2000" dirty="0"/>
              <a:t> </a:t>
            </a:r>
            <a:r>
              <a:rPr lang="en-GB" sz="2000" dirty="0" err="1"/>
              <a:t>melalui</a:t>
            </a:r>
            <a:r>
              <a:rPr lang="en-GB" sz="2000" dirty="0"/>
              <a:t> </a:t>
            </a:r>
            <a:r>
              <a:rPr lang="en-GB" sz="2000" dirty="0" err="1"/>
              <a:t>formulir</a:t>
            </a:r>
            <a:r>
              <a:rPr lang="en-GB" sz="2000" dirty="0"/>
              <a:t> AK3</a:t>
            </a:r>
          </a:p>
          <a:p>
            <a:pPr lvl="2"/>
            <a:r>
              <a:rPr lang="en-GB" sz="2000" dirty="0" err="1"/>
              <a:t>Berbagi</a:t>
            </a:r>
            <a:r>
              <a:rPr lang="en-GB" sz="2000" dirty="0"/>
              <a:t> </a:t>
            </a:r>
            <a:r>
              <a:rPr lang="en-GB" sz="2000" dirty="0" err="1"/>
              <a:t>informasi</a:t>
            </a:r>
            <a:r>
              <a:rPr lang="en-GB" sz="2000" dirty="0"/>
              <a:t> yang </a:t>
            </a:r>
            <a:r>
              <a:rPr lang="en-GB" sz="2000" dirty="0" err="1"/>
              <a:t>berguna</a:t>
            </a:r>
            <a:r>
              <a:rPr lang="en-GB" sz="2000" dirty="0"/>
              <a:t> dan </a:t>
            </a:r>
            <a:r>
              <a:rPr lang="en-GB" sz="2000" dirty="0" err="1"/>
              <a:t>terkini</a:t>
            </a:r>
            <a:r>
              <a:rPr lang="en-GB" sz="2000" dirty="0"/>
              <a:t> </a:t>
            </a:r>
            <a:r>
              <a:rPr lang="en-GB" sz="2000" dirty="0" err="1"/>
              <a:t>kepada</a:t>
            </a:r>
            <a:r>
              <a:rPr lang="en-GB" sz="2000" dirty="0"/>
              <a:t> </a:t>
            </a:r>
            <a:r>
              <a:rPr lang="en-GB" sz="2000" dirty="0" err="1"/>
              <a:t>pemberi</a:t>
            </a:r>
            <a:r>
              <a:rPr lang="en-GB" sz="2000" dirty="0"/>
              <a:t> </a:t>
            </a:r>
            <a:r>
              <a:rPr lang="en-GB" sz="2000" dirty="0" err="1"/>
              <a:t>kerja</a:t>
            </a:r>
            <a:r>
              <a:rPr lang="en-GB" sz="2000" dirty="0"/>
              <a:t> </a:t>
            </a:r>
            <a:r>
              <a:rPr lang="en-GB" sz="2000" dirty="0" err="1"/>
              <a:t>misalnya</a:t>
            </a:r>
            <a:r>
              <a:rPr lang="en-GB" sz="2000" dirty="0"/>
              <a:t> </a:t>
            </a:r>
            <a:r>
              <a:rPr lang="en-GB" sz="2000" dirty="0" err="1"/>
              <a:t>informasi</a:t>
            </a:r>
            <a:r>
              <a:rPr lang="en-GB" sz="2000" dirty="0"/>
              <a:t> </a:t>
            </a:r>
            <a:r>
              <a:rPr lang="en-GB" sz="2000" dirty="0" err="1"/>
              <a:t>upah</a:t>
            </a:r>
            <a:r>
              <a:rPr lang="en-GB" sz="2000" dirty="0"/>
              <a:t> minimum </a:t>
            </a:r>
            <a:r>
              <a:rPr lang="en-GB" sz="2000" dirty="0" err="1"/>
              <a:t>pekerjaan</a:t>
            </a:r>
            <a:r>
              <a:rPr lang="en-GB" sz="2000" dirty="0"/>
              <a:t>, </a:t>
            </a:r>
            <a:r>
              <a:rPr lang="en-GB" sz="2000" dirty="0" err="1"/>
              <a:t>peraturan</a:t>
            </a:r>
            <a:r>
              <a:rPr lang="en-GB" sz="2000" dirty="0"/>
              <a:t> dan </a:t>
            </a:r>
            <a:r>
              <a:rPr lang="en-GB" sz="2000" dirty="0" err="1"/>
              <a:t>informasi</a:t>
            </a:r>
            <a:r>
              <a:rPr lang="en-GB" sz="2000" dirty="0"/>
              <a:t> </a:t>
            </a:r>
            <a:r>
              <a:rPr lang="en-GB" sz="2000" dirty="0" err="1"/>
              <a:t>perencanaan</a:t>
            </a:r>
            <a:r>
              <a:rPr lang="en-GB" sz="2000" dirty="0"/>
              <a:t> </a:t>
            </a:r>
            <a:r>
              <a:rPr lang="en-GB" sz="2000" dirty="0" err="1"/>
              <a:t>tenaga</a:t>
            </a:r>
            <a:r>
              <a:rPr lang="en-GB" sz="2000" dirty="0"/>
              <a:t> </a:t>
            </a:r>
            <a:r>
              <a:rPr lang="en-GB" sz="2000" dirty="0" err="1"/>
              <a:t>kerja</a:t>
            </a:r>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3526921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Peran PLK </a:t>
            </a:r>
            <a:r>
              <a:rPr lang="en-GB" dirty="0" err="1"/>
              <a:t>untuk</a:t>
            </a:r>
            <a:r>
              <a:rPr lang="en-GB" dirty="0"/>
              <a:t> </a:t>
            </a:r>
            <a:r>
              <a:rPr lang="en-GB" dirty="0" err="1"/>
              <a:t>pemberi</a:t>
            </a:r>
            <a:r>
              <a:rPr lang="en-GB" dirty="0"/>
              <a:t> </a:t>
            </a:r>
            <a:r>
              <a:rPr lang="en-GB" dirty="0" err="1"/>
              <a:t>kerja</a:t>
            </a:r>
            <a:endParaRPr lang="en-GB" dirty="0"/>
          </a:p>
        </p:txBody>
      </p:sp>
      <p:sp>
        <p:nvSpPr>
          <p:cNvPr id="5" name="Content Placeholder 4"/>
          <p:cNvSpPr>
            <a:spLocks noGrp="1"/>
          </p:cNvSpPr>
          <p:nvPr>
            <p:ph idx="1"/>
          </p:nvPr>
        </p:nvSpPr>
        <p:spPr/>
        <p:txBody>
          <a:bodyPr/>
          <a:lstStyle/>
          <a:p>
            <a:pPr lvl="2"/>
            <a:r>
              <a:rPr lang="en-GB" sz="2400" dirty="0"/>
              <a:t>Peran PLK </a:t>
            </a:r>
            <a:r>
              <a:rPr lang="en-GB" sz="2400" dirty="0" err="1"/>
              <a:t>adalah</a:t>
            </a:r>
            <a:r>
              <a:rPr lang="en-GB" sz="2400" dirty="0"/>
              <a:t> </a:t>
            </a:r>
            <a:r>
              <a:rPr lang="en-GB" sz="2400" dirty="0" err="1"/>
              <a:t>membantu</a:t>
            </a:r>
            <a:r>
              <a:rPr lang="en-GB" sz="2400" dirty="0"/>
              <a:t> </a:t>
            </a:r>
            <a:r>
              <a:rPr lang="en-GB" sz="2400" dirty="0" err="1"/>
              <a:t>dua</a:t>
            </a:r>
            <a:r>
              <a:rPr lang="en-GB" sz="2400" dirty="0"/>
              <a:t> </a:t>
            </a:r>
            <a:r>
              <a:rPr lang="en-GB" sz="2400" dirty="0" err="1"/>
              <a:t>klien</a:t>
            </a:r>
            <a:r>
              <a:rPr lang="en-GB" sz="2400" dirty="0"/>
              <a:t> </a:t>
            </a:r>
            <a:r>
              <a:rPr lang="en-GB" sz="2400" dirty="0" err="1"/>
              <a:t>utama</a:t>
            </a:r>
            <a:r>
              <a:rPr lang="en-GB" sz="2400" dirty="0"/>
              <a:t>: </a:t>
            </a:r>
          </a:p>
          <a:p>
            <a:pPr marL="766763" lvl="2" indent="-219075">
              <a:buFont typeface="Arial" panose="020B0604020202020204" pitchFamily="34" charset="0"/>
              <a:buChar char="•"/>
            </a:pPr>
            <a:r>
              <a:rPr lang="en-GB" sz="2400" dirty="0" err="1"/>
              <a:t>pencari</a:t>
            </a:r>
            <a:r>
              <a:rPr lang="en-GB" sz="2400" dirty="0"/>
              <a:t> </a:t>
            </a:r>
            <a:r>
              <a:rPr lang="en-GB" sz="2400" dirty="0" err="1"/>
              <a:t>kerja</a:t>
            </a:r>
            <a:endParaRPr lang="en-GB" sz="2400" dirty="0"/>
          </a:p>
          <a:p>
            <a:pPr marL="766763" lvl="2" indent="-219075">
              <a:buFont typeface="Arial" panose="020B0604020202020204" pitchFamily="34" charset="0"/>
              <a:buChar char="•"/>
            </a:pPr>
            <a:r>
              <a:rPr lang="en-GB" sz="2400" dirty="0" err="1"/>
              <a:t>pemberi</a:t>
            </a:r>
            <a:r>
              <a:rPr lang="en-GB" sz="2400" dirty="0"/>
              <a:t> </a:t>
            </a:r>
            <a:r>
              <a:rPr lang="en-GB" sz="2400" dirty="0" err="1"/>
              <a:t>kerja</a:t>
            </a:r>
            <a:endParaRPr lang="en-GB" sz="2400" dirty="0"/>
          </a:p>
          <a:p>
            <a:pPr lvl="2"/>
            <a:r>
              <a:rPr lang="en-GB" sz="2400" dirty="0" err="1"/>
              <a:t>interaksi</a:t>
            </a:r>
            <a:r>
              <a:rPr lang="en-GB" sz="2400" dirty="0"/>
              <a:t> </a:t>
            </a:r>
            <a:r>
              <a:rPr lang="en-GB" sz="2400" dirty="0" err="1"/>
              <a:t>dengan</a:t>
            </a:r>
            <a:r>
              <a:rPr lang="en-GB" sz="2400" dirty="0"/>
              <a:t> </a:t>
            </a:r>
            <a:r>
              <a:rPr lang="en-GB" sz="2400" dirty="0" err="1"/>
              <a:t>pemberi</a:t>
            </a:r>
            <a:r>
              <a:rPr lang="en-GB" sz="2400" dirty="0"/>
              <a:t> </a:t>
            </a:r>
            <a:r>
              <a:rPr lang="en-GB" sz="2400" dirty="0" err="1"/>
              <a:t>kerja</a:t>
            </a:r>
            <a:r>
              <a:rPr lang="en-GB" sz="2400" dirty="0"/>
              <a:t> </a:t>
            </a:r>
            <a:r>
              <a:rPr lang="en-GB" sz="2400" dirty="0" err="1"/>
              <a:t>penting</a:t>
            </a:r>
            <a:r>
              <a:rPr lang="en-GB" sz="2400" dirty="0"/>
              <a:t> </a:t>
            </a:r>
            <a:r>
              <a:rPr lang="en-GB" sz="2400" dirty="0" err="1"/>
              <a:t>untuk</a:t>
            </a:r>
            <a:r>
              <a:rPr lang="en-GB" sz="2400" dirty="0"/>
              <a:t> </a:t>
            </a:r>
            <a:r>
              <a:rPr lang="en-GB" sz="2400" dirty="0" err="1"/>
              <a:t>memahami</a:t>
            </a:r>
            <a:r>
              <a:rPr lang="en-GB" sz="2400" dirty="0"/>
              <a:t> </a:t>
            </a:r>
            <a:r>
              <a:rPr lang="en-GB" sz="2400" dirty="0" err="1"/>
              <a:t>sisi</a:t>
            </a:r>
            <a:r>
              <a:rPr lang="en-GB" sz="2400" dirty="0"/>
              <a:t> </a:t>
            </a:r>
            <a:r>
              <a:rPr lang="en-GB" sz="2400" dirty="0" err="1"/>
              <a:t>permintaan</a:t>
            </a:r>
            <a:r>
              <a:rPr lang="en-GB" sz="2400" dirty="0"/>
              <a:t> pasar  </a:t>
            </a:r>
            <a:r>
              <a:rPr lang="en-GB" sz="2400" dirty="0" err="1"/>
              <a:t>tenaga</a:t>
            </a:r>
            <a:r>
              <a:rPr lang="en-GB" sz="2400" dirty="0"/>
              <a:t> </a:t>
            </a:r>
            <a:r>
              <a:rPr lang="en-GB" sz="2400" dirty="0" err="1"/>
              <a:t>kerja</a:t>
            </a:r>
            <a:endParaRPr lang="en-GB" sz="2400" dirty="0"/>
          </a:p>
          <a:p>
            <a:pPr lvl="2"/>
            <a:r>
              <a:rPr lang="en-GB" sz="2400" dirty="0" err="1"/>
              <a:t>Perlu</a:t>
            </a:r>
            <a:r>
              <a:rPr lang="en-GB" sz="2400" dirty="0"/>
              <a:t> </a:t>
            </a:r>
            <a:r>
              <a:rPr lang="en-GB" sz="2400" dirty="0" err="1"/>
              <a:t>menjalin</a:t>
            </a:r>
            <a:r>
              <a:rPr lang="en-GB" sz="2400" dirty="0"/>
              <a:t> </a:t>
            </a:r>
            <a:r>
              <a:rPr lang="en-GB" sz="2400" dirty="0" err="1"/>
              <a:t>hubungan</a:t>
            </a:r>
            <a:r>
              <a:rPr lang="en-GB" sz="2400" dirty="0"/>
              <a:t> </a:t>
            </a:r>
            <a:r>
              <a:rPr lang="en-GB" sz="2400" dirty="0" err="1"/>
              <a:t>kerja</a:t>
            </a:r>
            <a:r>
              <a:rPr lang="en-GB" sz="2400" dirty="0"/>
              <a:t> yang </a:t>
            </a:r>
            <a:r>
              <a:rPr lang="en-GB" sz="2400" dirty="0" err="1"/>
              <a:t>baik</a:t>
            </a:r>
            <a:r>
              <a:rPr lang="en-GB" sz="2400" dirty="0"/>
              <a:t> </a:t>
            </a:r>
            <a:r>
              <a:rPr lang="en-GB" sz="2400" dirty="0" err="1"/>
              <a:t>dengan</a:t>
            </a:r>
            <a:r>
              <a:rPr lang="en-GB" sz="2400" dirty="0"/>
              <a:t> </a:t>
            </a:r>
            <a:r>
              <a:rPr lang="en-GB" sz="2400" dirty="0" err="1"/>
              <a:t>komunitas</a:t>
            </a:r>
            <a:r>
              <a:rPr lang="en-GB" sz="2400" dirty="0"/>
              <a:t> </a:t>
            </a:r>
            <a:r>
              <a:rPr lang="en-GB" sz="2400" dirty="0" err="1"/>
              <a:t>pemberi</a:t>
            </a:r>
            <a:r>
              <a:rPr lang="en-GB" sz="2400" dirty="0"/>
              <a:t> </a:t>
            </a:r>
            <a:r>
              <a:rPr lang="en-GB" sz="2400" dirty="0" err="1"/>
              <a:t>kerja</a:t>
            </a:r>
            <a:endParaRPr lang="en-GB" sz="2400" dirty="0"/>
          </a:p>
          <a:p>
            <a:pPr lvl="2"/>
            <a:r>
              <a:rPr lang="en-GB" sz="2400" dirty="0" err="1"/>
              <a:t>Pemberi</a:t>
            </a:r>
            <a:r>
              <a:rPr lang="en-GB" sz="2400" dirty="0"/>
              <a:t> </a:t>
            </a:r>
            <a:r>
              <a:rPr lang="en-GB" sz="2400" dirty="0" err="1"/>
              <a:t>kerja</a:t>
            </a:r>
            <a:r>
              <a:rPr lang="en-GB" sz="2400" dirty="0"/>
              <a:t> </a:t>
            </a:r>
            <a:r>
              <a:rPr lang="en-GB" sz="2400" dirty="0" err="1"/>
              <a:t>merupakan</a:t>
            </a:r>
            <a:r>
              <a:rPr lang="en-GB" sz="2400" dirty="0"/>
              <a:t> </a:t>
            </a:r>
            <a:r>
              <a:rPr lang="en-GB" sz="2400" dirty="0" err="1"/>
              <a:t>mitra</a:t>
            </a:r>
            <a:r>
              <a:rPr lang="en-GB" sz="2400" dirty="0"/>
              <a:t> PLK yang </a:t>
            </a:r>
            <a:r>
              <a:rPr lang="en-GB" sz="2400" dirty="0" err="1"/>
              <a:t>berharga</a:t>
            </a:r>
            <a:r>
              <a:rPr lang="en-GB" sz="2400" dirty="0"/>
              <a:t> </a:t>
            </a:r>
            <a:r>
              <a:rPr lang="en-GB" sz="2400" dirty="0" err="1"/>
              <a:t>untuk</a:t>
            </a:r>
            <a:r>
              <a:rPr lang="en-GB" sz="2400" dirty="0"/>
              <a:t> </a:t>
            </a:r>
            <a:r>
              <a:rPr lang="en-GB" sz="2400" dirty="0" err="1"/>
              <a:t>merencanakan</a:t>
            </a:r>
            <a:r>
              <a:rPr lang="en-GB" sz="2400" dirty="0"/>
              <a:t> </a:t>
            </a:r>
            <a:r>
              <a:rPr lang="en-GB" sz="2400" dirty="0" err="1"/>
              <a:t>intervensi</a:t>
            </a:r>
            <a:r>
              <a:rPr lang="en-GB" sz="2400" dirty="0"/>
              <a:t> dan program pasar </a:t>
            </a:r>
            <a:r>
              <a:rPr lang="en-GB" sz="2400" dirty="0" err="1"/>
              <a:t>tenaga</a:t>
            </a:r>
            <a:r>
              <a:rPr lang="en-GB" sz="2400" dirty="0"/>
              <a:t> </a:t>
            </a:r>
            <a:r>
              <a:rPr lang="en-GB" sz="2400" dirty="0" err="1"/>
              <a:t>kerja</a:t>
            </a:r>
            <a:r>
              <a:rPr lang="en-GB" sz="2400" dirty="0"/>
              <a:t> </a:t>
            </a:r>
            <a:r>
              <a:rPr lang="en-GB" sz="2400" dirty="0" err="1"/>
              <a:t>khusus</a:t>
            </a:r>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3</a:t>
            </a:fld>
            <a:endParaRPr lang="en-GB"/>
          </a:p>
        </p:txBody>
      </p:sp>
    </p:spTree>
    <p:extLst>
      <p:ext uri="{BB962C8B-B14F-4D97-AF65-F5344CB8AC3E}">
        <p14:creationId xmlns:p14="http://schemas.microsoft.com/office/powerpoint/2010/main" val="958024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Layanan</a:t>
            </a:r>
            <a:r>
              <a:rPr lang="en-GB" dirty="0"/>
              <a:t> yang di </a:t>
            </a:r>
            <a:r>
              <a:rPr lang="en-GB" dirty="0" err="1"/>
              <a:t>berikan</a:t>
            </a:r>
            <a:r>
              <a:rPr lang="en-GB" dirty="0"/>
              <a:t> </a:t>
            </a:r>
            <a:r>
              <a:rPr lang="en-GB" dirty="0" err="1"/>
              <a:t>kepada</a:t>
            </a:r>
            <a:r>
              <a:rPr lang="en-GB" dirty="0"/>
              <a:t> </a:t>
            </a:r>
            <a:r>
              <a:rPr lang="en-GB" dirty="0" err="1"/>
              <a:t>pemberi</a:t>
            </a:r>
            <a:r>
              <a:rPr lang="en-GB" dirty="0"/>
              <a:t> </a:t>
            </a:r>
            <a:r>
              <a:rPr lang="en-GB" dirty="0" err="1"/>
              <a:t>kerja</a:t>
            </a:r>
            <a:endParaRPr lang="en-GB" dirty="0"/>
          </a:p>
        </p:txBody>
      </p:sp>
      <p:sp>
        <p:nvSpPr>
          <p:cNvPr id="5" name="Content Placeholder 4"/>
          <p:cNvSpPr>
            <a:spLocks noGrp="1"/>
          </p:cNvSpPr>
          <p:nvPr>
            <p:ph idx="1"/>
          </p:nvPr>
        </p:nvSpPr>
        <p:spPr/>
        <p:txBody>
          <a:bodyPr/>
          <a:lstStyle/>
          <a:p>
            <a:pPr lvl="2"/>
            <a:r>
              <a:rPr lang="en-GB" sz="2000" dirty="0" err="1"/>
              <a:t>Perencanaan</a:t>
            </a:r>
            <a:r>
              <a:rPr lang="en-GB" sz="2000" dirty="0"/>
              <a:t> </a:t>
            </a:r>
            <a:r>
              <a:rPr lang="en-GB" sz="2000" dirty="0" err="1"/>
              <a:t>sumberdaya</a:t>
            </a:r>
            <a:r>
              <a:rPr lang="en-GB" sz="2000" dirty="0"/>
              <a:t> </a:t>
            </a:r>
            <a:r>
              <a:rPr lang="en-GB" sz="2000" dirty="0" err="1"/>
              <a:t>manusia</a:t>
            </a:r>
            <a:endParaRPr lang="en-GB" sz="2000" dirty="0"/>
          </a:p>
          <a:p>
            <a:pPr lvl="2"/>
            <a:r>
              <a:rPr lang="en-GB" sz="2000" dirty="0" err="1"/>
              <a:t>Bantuan</a:t>
            </a:r>
            <a:r>
              <a:rPr lang="en-GB" sz="2000" dirty="0"/>
              <a:t> </a:t>
            </a:r>
            <a:r>
              <a:rPr lang="en-GB" sz="2000" dirty="0" err="1"/>
              <a:t>dalam</a:t>
            </a:r>
            <a:r>
              <a:rPr lang="en-GB" sz="2000" dirty="0"/>
              <a:t> </a:t>
            </a:r>
            <a:r>
              <a:rPr lang="en-GB" sz="2000" dirty="0" err="1"/>
              <a:t>perekrutan</a:t>
            </a:r>
            <a:endParaRPr lang="en-GB" sz="2000" dirty="0"/>
          </a:p>
          <a:p>
            <a:pPr lvl="2"/>
            <a:r>
              <a:rPr lang="en-GB" sz="2000" dirty="0" err="1"/>
              <a:t>Penyediaan</a:t>
            </a:r>
            <a:r>
              <a:rPr lang="en-GB" sz="2000" dirty="0"/>
              <a:t> </a:t>
            </a:r>
            <a:r>
              <a:rPr lang="en-GB" sz="2000" dirty="0" err="1"/>
              <a:t>informasi</a:t>
            </a:r>
            <a:r>
              <a:rPr lang="en-GB" sz="2000" dirty="0"/>
              <a:t> pasar </a:t>
            </a:r>
            <a:r>
              <a:rPr lang="en-GB" sz="2000" dirty="0" err="1"/>
              <a:t>tenaga</a:t>
            </a:r>
            <a:r>
              <a:rPr lang="en-GB" sz="2000" dirty="0"/>
              <a:t> </a:t>
            </a:r>
            <a:r>
              <a:rPr lang="en-GB" sz="2000" dirty="0" err="1"/>
              <a:t>kerja</a:t>
            </a:r>
            <a:endParaRPr lang="en-GB" sz="2000" dirty="0"/>
          </a:p>
          <a:p>
            <a:pPr lvl="2"/>
            <a:endParaRPr lang="en-GB" sz="2000" dirty="0"/>
          </a:p>
          <a:p>
            <a:pPr lvl="2"/>
            <a:endParaRPr lang="en-GB" sz="2000" dirty="0"/>
          </a:p>
          <a:p>
            <a:pPr marL="0" lvl="2" indent="0">
              <a:buNone/>
            </a:pPr>
            <a:r>
              <a:rPr lang="en-GB" sz="2000" dirty="0" err="1"/>
              <a:t>Pengantar</a:t>
            </a:r>
            <a:r>
              <a:rPr lang="en-GB" sz="2000" dirty="0"/>
              <a:t> </a:t>
            </a:r>
            <a:r>
              <a:rPr lang="en-GB" sz="2000" dirty="0" err="1"/>
              <a:t>kerja</a:t>
            </a:r>
            <a:r>
              <a:rPr lang="en-GB" sz="2000" dirty="0"/>
              <a:t>/</a:t>
            </a:r>
            <a:r>
              <a:rPr lang="en-GB" sz="2000" dirty="0" err="1"/>
              <a:t>petugas</a:t>
            </a:r>
            <a:r>
              <a:rPr lang="en-GB" sz="2000" dirty="0"/>
              <a:t> </a:t>
            </a:r>
            <a:r>
              <a:rPr lang="en-GB" sz="2000" dirty="0" err="1"/>
              <a:t>antar</a:t>
            </a:r>
            <a:r>
              <a:rPr lang="en-GB" sz="2000" dirty="0"/>
              <a:t> </a:t>
            </a:r>
            <a:r>
              <a:rPr lang="en-GB" sz="2000" dirty="0" err="1"/>
              <a:t>kerja</a:t>
            </a:r>
            <a:r>
              <a:rPr lang="en-GB" sz="2000" dirty="0"/>
              <a:t> </a:t>
            </a:r>
            <a:r>
              <a:rPr lang="en-GB" sz="2000" dirty="0" err="1"/>
              <a:t>dapat</a:t>
            </a:r>
            <a:r>
              <a:rPr lang="en-GB" sz="2000" dirty="0"/>
              <a:t> </a:t>
            </a:r>
            <a:r>
              <a:rPr lang="en-GB" sz="2000" dirty="0" err="1"/>
              <a:t>memberikan</a:t>
            </a:r>
            <a:r>
              <a:rPr lang="en-GB" sz="2000" dirty="0"/>
              <a:t> saran dan </a:t>
            </a:r>
            <a:r>
              <a:rPr lang="en-GB" sz="2000" dirty="0" err="1"/>
              <a:t>arahan</a:t>
            </a:r>
            <a:r>
              <a:rPr lang="en-GB" sz="2000" dirty="0"/>
              <a:t> </a:t>
            </a:r>
            <a:r>
              <a:rPr lang="en-GB" sz="2000" dirty="0" err="1"/>
              <a:t>kepada</a:t>
            </a:r>
            <a:r>
              <a:rPr lang="en-GB" sz="2000" dirty="0"/>
              <a:t> </a:t>
            </a:r>
            <a:r>
              <a:rPr lang="en-GB" sz="2000" dirty="0" err="1"/>
              <a:t>pemberi</a:t>
            </a:r>
            <a:r>
              <a:rPr lang="en-GB" sz="2000" dirty="0"/>
              <a:t> </a:t>
            </a:r>
            <a:r>
              <a:rPr lang="en-GB" sz="2000" dirty="0" err="1"/>
              <a:t>kerja</a:t>
            </a:r>
            <a:r>
              <a:rPr lang="en-GB" sz="2000" dirty="0"/>
              <a:t> </a:t>
            </a:r>
          </a:p>
          <a:p>
            <a:pPr marL="0" lvl="2" indent="0">
              <a:buNone/>
            </a:pPr>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4</a:t>
            </a:fld>
            <a:endParaRPr lang="en-GB"/>
          </a:p>
        </p:txBody>
      </p:sp>
    </p:spTree>
    <p:extLst>
      <p:ext uri="{BB962C8B-B14F-4D97-AF65-F5344CB8AC3E}">
        <p14:creationId xmlns:p14="http://schemas.microsoft.com/office/powerpoint/2010/main" val="2932588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Perencanaan</a:t>
            </a:r>
            <a:r>
              <a:rPr lang="en-GB" dirty="0"/>
              <a:t> </a:t>
            </a:r>
            <a:r>
              <a:rPr lang="en-GB" dirty="0" err="1"/>
              <a:t>sumberdaya</a:t>
            </a:r>
            <a:r>
              <a:rPr lang="en-GB" dirty="0"/>
              <a:t> </a:t>
            </a:r>
            <a:r>
              <a:rPr lang="en-GB" dirty="0" err="1"/>
              <a:t>manusia</a:t>
            </a:r>
            <a:br>
              <a:rPr lang="en-GB" dirty="0"/>
            </a:br>
            <a:endParaRPr lang="en-GB" dirty="0"/>
          </a:p>
        </p:txBody>
      </p:sp>
      <p:sp>
        <p:nvSpPr>
          <p:cNvPr id="5" name="Content Placeholder 4"/>
          <p:cNvSpPr>
            <a:spLocks noGrp="1"/>
          </p:cNvSpPr>
          <p:nvPr>
            <p:ph idx="1"/>
          </p:nvPr>
        </p:nvSpPr>
        <p:spPr/>
        <p:txBody>
          <a:bodyPr/>
          <a:lstStyle/>
          <a:p>
            <a:pPr marL="0" lvl="2" indent="0">
              <a:buNone/>
            </a:pPr>
            <a:r>
              <a:rPr lang="en-GB" sz="2400" dirty="0" err="1"/>
              <a:t>Perencanaan</a:t>
            </a:r>
            <a:r>
              <a:rPr lang="en-GB" sz="2400" dirty="0"/>
              <a:t> </a:t>
            </a:r>
            <a:r>
              <a:rPr lang="en-GB" sz="2400" dirty="0" err="1"/>
              <a:t>sumber</a:t>
            </a:r>
            <a:r>
              <a:rPr lang="en-GB" sz="2400" dirty="0"/>
              <a:t> </a:t>
            </a:r>
            <a:r>
              <a:rPr lang="en-GB" sz="2400" dirty="0" err="1"/>
              <a:t>daya</a:t>
            </a:r>
            <a:r>
              <a:rPr lang="en-GB" sz="2400" dirty="0"/>
              <a:t> </a:t>
            </a:r>
            <a:r>
              <a:rPr lang="en-GB" sz="2400" dirty="0" err="1"/>
              <a:t>manusia</a:t>
            </a:r>
            <a:r>
              <a:rPr lang="en-GB" sz="2400" dirty="0"/>
              <a:t> </a:t>
            </a:r>
            <a:r>
              <a:rPr lang="en-GB" sz="2400" dirty="0" err="1"/>
              <a:t>diperlukan</a:t>
            </a:r>
            <a:r>
              <a:rPr lang="en-GB" sz="2400" dirty="0"/>
              <a:t> </a:t>
            </a:r>
            <a:r>
              <a:rPr lang="en-GB" sz="2400" dirty="0" err="1"/>
              <a:t>untuk</a:t>
            </a:r>
            <a:r>
              <a:rPr lang="en-GB" sz="2400" dirty="0"/>
              <a:t>:</a:t>
            </a:r>
          </a:p>
          <a:p>
            <a:pPr lvl="2"/>
            <a:r>
              <a:rPr lang="en-GB" sz="2400" dirty="0" err="1"/>
              <a:t>Mengelola</a:t>
            </a:r>
            <a:r>
              <a:rPr lang="en-GB" sz="2400" dirty="0"/>
              <a:t> </a:t>
            </a:r>
            <a:r>
              <a:rPr lang="en-GB" sz="2400" dirty="0" err="1"/>
              <a:t>kebutuhan</a:t>
            </a:r>
            <a:r>
              <a:rPr lang="en-GB" sz="2400" dirty="0"/>
              <a:t> </a:t>
            </a:r>
            <a:r>
              <a:rPr lang="en-GB" sz="2400" dirty="0" err="1"/>
              <a:t>banyak</a:t>
            </a:r>
            <a:r>
              <a:rPr lang="en-GB" sz="2400" dirty="0"/>
              <a:t> </a:t>
            </a:r>
            <a:r>
              <a:rPr lang="en-GB" sz="2400" dirty="0" err="1"/>
              <a:t>personel</a:t>
            </a:r>
            <a:r>
              <a:rPr lang="en-GB" sz="2400" dirty="0"/>
              <a:t> </a:t>
            </a:r>
            <a:r>
              <a:rPr lang="en-GB" sz="2400" dirty="0" err="1"/>
              <a:t>dalam</a:t>
            </a:r>
            <a:r>
              <a:rPr lang="en-GB" sz="2400" dirty="0"/>
              <a:t> </a:t>
            </a:r>
            <a:r>
              <a:rPr lang="en-GB" sz="2400" dirty="0" err="1"/>
              <a:t>bisnis</a:t>
            </a:r>
            <a:endParaRPr lang="en-GB" sz="2400" dirty="0"/>
          </a:p>
          <a:p>
            <a:pPr lvl="2"/>
            <a:r>
              <a:rPr lang="en-GB" sz="2400" dirty="0"/>
              <a:t>Menyusun </a:t>
            </a:r>
            <a:r>
              <a:rPr lang="en-GB" sz="2400" dirty="0" err="1"/>
              <a:t>bagan</a:t>
            </a:r>
            <a:r>
              <a:rPr lang="en-GB" sz="2400" dirty="0"/>
              <a:t> </a:t>
            </a:r>
            <a:r>
              <a:rPr lang="en-GB" sz="2400" dirty="0" err="1"/>
              <a:t>organisasi</a:t>
            </a:r>
            <a:r>
              <a:rPr lang="en-GB" sz="2400" dirty="0"/>
              <a:t> yang </a:t>
            </a:r>
            <a:r>
              <a:rPr lang="en-GB" sz="2400" dirty="0" err="1"/>
              <a:t>jelas</a:t>
            </a:r>
            <a:r>
              <a:rPr lang="en-GB" sz="2400" dirty="0"/>
              <a:t> dan </a:t>
            </a:r>
            <a:r>
              <a:rPr lang="en-GB" sz="2400" dirty="0" err="1"/>
              <a:t>uraian</a:t>
            </a:r>
            <a:r>
              <a:rPr lang="en-GB" sz="2400" dirty="0"/>
              <a:t> </a:t>
            </a:r>
            <a:r>
              <a:rPr lang="en-GB" sz="2400" dirty="0" err="1"/>
              <a:t>tugas</a:t>
            </a:r>
            <a:r>
              <a:rPr lang="en-GB" sz="2400" dirty="0"/>
              <a:t> yang </a:t>
            </a:r>
            <a:r>
              <a:rPr lang="en-GB" sz="2400" dirty="0" err="1"/>
              <a:t>jelas</a:t>
            </a:r>
            <a:endParaRPr lang="en-GB" sz="2400" dirty="0"/>
          </a:p>
          <a:p>
            <a:pPr lvl="2"/>
            <a:r>
              <a:rPr lang="en-GB" sz="2400" dirty="0"/>
              <a:t>Menyusun </a:t>
            </a:r>
            <a:r>
              <a:rPr lang="en-GB" sz="2400" dirty="0" err="1"/>
              <a:t>prosedur</a:t>
            </a:r>
            <a:r>
              <a:rPr lang="en-GB" sz="2400" dirty="0"/>
              <a:t> </a:t>
            </a:r>
            <a:r>
              <a:rPr lang="en-GB" sz="2400" dirty="0" err="1"/>
              <a:t>perekrutan</a:t>
            </a:r>
            <a:r>
              <a:rPr lang="en-GB" sz="2400" dirty="0"/>
              <a:t> yang </a:t>
            </a:r>
            <a:r>
              <a:rPr lang="en-GB" sz="2400" dirty="0" err="1"/>
              <a:t>sistematis</a:t>
            </a:r>
            <a:endParaRPr lang="en-GB" sz="2400" dirty="0"/>
          </a:p>
          <a:p>
            <a:pPr lvl="2"/>
            <a:r>
              <a:rPr lang="en-GB" sz="2400" dirty="0" err="1"/>
              <a:t>Menetapkan</a:t>
            </a:r>
            <a:r>
              <a:rPr lang="en-GB" sz="2400" dirty="0"/>
              <a:t> </a:t>
            </a:r>
            <a:r>
              <a:rPr lang="en-GB" sz="2400" dirty="0" err="1"/>
              <a:t>kebijakan</a:t>
            </a:r>
            <a:r>
              <a:rPr lang="en-GB" sz="2400" dirty="0"/>
              <a:t> yang </a:t>
            </a:r>
            <a:r>
              <a:rPr lang="en-GB" sz="2400" dirty="0" err="1"/>
              <a:t>jelas</a:t>
            </a:r>
            <a:r>
              <a:rPr lang="en-GB" sz="2400" dirty="0"/>
              <a:t> </a:t>
            </a:r>
            <a:r>
              <a:rPr lang="en-GB" sz="2400" dirty="0" err="1"/>
              <a:t>terkait</a:t>
            </a:r>
            <a:r>
              <a:rPr lang="en-GB" sz="2400" dirty="0"/>
              <a:t> </a:t>
            </a:r>
            <a:r>
              <a:rPr lang="en-GB" sz="2400" dirty="0" err="1"/>
              <a:t>personel</a:t>
            </a:r>
            <a:r>
              <a:rPr lang="en-GB" sz="2400" dirty="0"/>
              <a:t> </a:t>
            </a:r>
            <a:r>
              <a:rPr lang="en-GB" sz="2400" dirty="0" err="1"/>
              <a:t>untuk</a:t>
            </a:r>
            <a:r>
              <a:rPr lang="en-GB" sz="2400" dirty="0"/>
              <a:t> </a:t>
            </a:r>
            <a:r>
              <a:rPr lang="en-GB" sz="2400" dirty="0" err="1"/>
              <a:t>manajemen</a:t>
            </a:r>
            <a:r>
              <a:rPr lang="en-GB" sz="2400" dirty="0"/>
              <a:t> </a:t>
            </a:r>
            <a:r>
              <a:rPr lang="en-GB" sz="2400" dirty="0" err="1"/>
              <a:t>kinerja</a:t>
            </a:r>
            <a:r>
              <a:rPr lang="en-GB" sz="2400" dirty="0"/>
              <a:t> dan </a:t>
            </a:r>
            <a:r>
              <a:rPr lang="en-GB" sz="2400" dirty="0" err="1"/>
              <a:t>kepuasan</a:t>
            </a:r>
            <a:r>
              <a:rPr lang="en-GB" sz="2400" dirty="0"/>
              <a:t> </a:t>
            </a:r>
            <a:r>
              <a:rPr lang="en-GB" sz="2400" dirty="0" err="1"/>
              <a:t>karyawan</a:t>
            </a:r>
            <a:r>
              <a:rPr lang="en-GB" sz="2400" dirty="0"/>
              <a:t> yang </a:t>
            </a:r>
            <a:r>
              <a:rPr lang="en-GB" sz="2400" dirty="0" err="1"/>
              <a:t>lebih</a:t>
            </a:r>
            <a:r>
              <a:rPr lang="en-GB" sz="2400" dirty="0"/>
              <a:t> </a:t>
            </a:r>
            <a:r>
              <a:rPr lang="en-GB" sz="2400" dirty="0" err="1"/>
              <a:t>baik</a:t>
            </a:r>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5</a:t>
            </a:fld>
            <a:endParaRPr lang="en-GB"/>
          </a:p>
        </p:txBody>
      </p:sp>
    </p:spTree>
    <p:extLst>
      <p:ext uri="{BB962C8B-B14F-4D97-AF65-F5344CB8AC3E}">
        <p14:creationId xmlns:p14="http://schemas.microsoft.com/office/powerpoint/2010/main" val="3462104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Saran dan </a:t>
            </a:r>
            <a:r>
              <a:rPr lang="en-GB" dirty="0" err="1"/>
              <a:t>arahan</a:t>
            </a:r>
            <a:r>
              <a:rPr lang="en-GB" dirty="0"/>
              <a:t> oleh PLK </a:t>
            </a:r>
            <a:r>
              <a:rPr lang="en-GB" dirty="0" err="1"/>
              <a:t>kepada</a:t>
            </a:r>
            <a:r>
              <a:rPr lang="en-GB" dirty="0"/>
              <a:t> </a:t>
            </a:r>
            <a:r>
              <a:rPr lang="en-GB" dirty="0" err="1"/>
              <a:t>pemberi</a:t>
            </a:r>
            <a:r>
              <a:rPr lang="en-GB" dirty="0"/>
              <a:t> </a:t>
            </a:r>
            <a:r>
              <a:rPr lang="en-GB" dirty="0" err="1"/>
              <a:t>kerja</a:t>
            </a:r>
            <a:br>
              <a:rPr lang="en-GB" dirty="0"/>
            </a:br>
            <a:endParaRPr lang="en-GB" dirty="0"/>
          </a:p>
        </p:txBody>
      </p:sp>
      <p:sp>
        <p:nvSpPr>
          <p:cNvPr id="5" name="Content Placeholder 4"/>
          <p:cNvSpPr>
            <a:spLocks noGrp="1"/>
          </p:cNvSpPr>
          <p:nvPr>
            <p:ph idx="1"/>
          </p:nvPr>
        </p:nvSpPr>
        <p:spPr/>
        <p:txBody>
          <a:bodyPr/>
          <a:lstStyle/>
          <a:p>
            <a:pPr marL="0" lvl="2" indent="0">
              <a:buNone/>
            </a:pPr>
            <a:r>
              <a:rPr lang="en-GB" sz="2400" dirty="0" err="1"/>
              <a:t>Pengantar</a:t>
            </a:r>
            <a:r>
              <a:rPr lang="en-GB" sz="2400" dirty="0"/>
              <a:t> </a:t>
            </a:r>
            <a:r>
              <a:rPr lang="en-GB" sz="2400" dirty="0" err="1"/>
              <a:t>kerja</a:t>
            </a:r>
            <a:r>
              <a:rPr lang="en-GB" sz="2400" dirty="0"/>
              <a:t>/</a:t>
            </a:r>
            <a:r>
              <a:rPr lang="en-GB" sz="2400" dirty="0" err="1"/>
              <a:t>Petugas</a:t>
            </a:r>
            <a:r>
              <a:rPr lang="en-GB" sz="2400" dirty="0"/>
              <a:t> </a:t>
            </a:r>
            <a:r>
              <a:rPr lang="en-GB" sz="2400" dirty="0" err="1"/>
              <a:t>antar</a:t>
            </a:r>
            <a:r>
              <a:rPr lang="en-GB" sz="2400" dirty="0"/>
              <a:t> </a:t>
            </a:r>
            <a:r>
              <a:rPr lang="en-GB" sz="2400" dirty="0" err="1"/>
              <a:t>kerja</a:t>
            </a:r>
            <a:r>
              <a:rPr lang="en-GB" sz="2400" dirty="0"/>
              <a:t>/PLK </a:t>
            </a:r>
            <a:r>
              <a:rPr lang="en-GB" sz="2400" dirty="0" err="1"/>
              <a:t>dapat</a:t>
            </a:r>
            <a:r>
              <a:rPr lang="en-GB" sz="2400" dirty="0"/>
              <a:t> </a:t>
            </a:r>
            <a:r>
              <a:rPr lang="en-GB" sz="2400" dirty="0" err="1"/>
              <a:t>memberikan</a:t>
            </a:r>
            <a:r>
              <a:rPr lang="en-GB" sz="2400" dirty="0"/>
              <a:t> saran dan </a:t>
            </a:r>
            <a:r>
              <a:rPr lang="en-GB" sz="2400" dirty="0" err="1"/>
              <a:t>arahan</a:t>
            </a:r>
            <a:r>
              <a:rPr lang="en-GB" sz="2400" dirty="0"/>
              <a:t> </a:t>
            </a:r>
            <a:r>
              <a:rPr lang="en-GB" sz="2400" dirty="0" err="1"/>
              <a:t>kepada</a:t>
            </a:r>
            <a:r>
              <a:rPr lang="en-GB" sz="2400" dirty="0"/>
              <a:t> </a:t>
            </a:r>
            <a:r>
              <a:rPr lang="en-GB" sz="2400" dirty="0" err="1"/>
              <a:t>pemberi</a:t>
            </a:r>
            <a:r>
              <a:rPr lang="en-GB" sz="2400" dirty="0"/>
              <a:t> </a:t>
            </a:r>
            <a:r>
              <a:rPr lang="en-GB" sz="2400" dirty="0" err="1"/>
              <a:t>kerja</a:t>
            </a:r>
            <a:r>
              <a:rPr lang="en-GB" sz="2400" dirty="0"/>
              <a:t> </a:t>
            </a:r>
            <a:r>
              <a:rPr lang="en-GB" sz="2400" dirty="0" err="1"/>
              <a:t>melalui</a:t>
            </a:r>
            <a:r>
              <a:rPr lang="en-GB" sz="2400" dirty="0"/>
              <a:t>:</a:t>
            </a:r>
          </a:p>
          <a:p>
            <a:pPr lvl="2"/>
            <a:r>
              <a:rPr lang="en-GB" sz="2400" dirty="0" err="1"/>
              <a:t>Penyusunan</a:t>
            </a:r>
            <a:r>
              <a:rPr lang="en-GB" sz="2400" dirty="0"/>
              <a:t> </a:t>
            </a:r>
            <a:r>
              <a:rPr lang="en-GB" sz="2400" dirty="0" err="1"/>
              <a:t>bagan</a:t>
            </a:r>
            <a:r>
              <a:rPr lang="en-GB" sz="2400" dirty="0"/>
              <a:t> </a:t>
            </a:r>
            <a:r>
              <a:rPr lang="en-GB" sz="2400" dirty="0" err="1"/>
              <a:t>organisasi</a:t>
            </a:r>
            <a:r>
              <a:rPr lang="en-GB" sz="2400" dirty="0"/>
              <a:t> </a:t>
            </a:r>
            <a:r>
              <a:rPr lang="en-GB" sz="2400" dirty="0" err="1"/>
              <a:t>sederhana</a:t>
            </a:r>
            <a:r>
              <a:rPr lang="en-GB" sz="2400" dirty="0"/>
              <a:t> </a:t>
            </a:r>
            <a:r>
              <a:rPr lang="en-GB" sz="2400" dirty="0" err="1"/>
              <a:t>termasuk</a:t>
            </a:r>
            <a:r>
              <a:rPr lang="en-GB" sz="2400" dirty="0"/>
              <a:t> </a:t>
            </a:r>
            <a:r>
              <a:rPr lang="en-GB" sz="2400" dirty="0" err="1"/>
              <a:t>uraian</a:t>
            </a:r>
            <a:r>
              <a:rPr lang="en-GB" sz="2400" dirty="0"/>
              <a:t> </a:t>
            </a:r>
            <a:r>
              <a:rPr lang="en-GB" sz="2400" dirty="0" err="1"/>
              <a:t>tugas</a:t>
            </a:r>
            <a:endParaRPr lang="en-GB" sz="2400" dirty="0"/>
          </a:p>
          <a:p>
            <a:pPr lvl="2"/>
            <a:r>
              <a:rPr lang="en-GB" sz="2400" dirty="0" err="1"/>
              <a:t>Pengenalan</a:t>
            </a:r>
            <a:r>
              <a:rPr lang="en-GB" sz="2400" dirty="0"/>
              <a:t> </a:t>
            </a:r>
            <a:r>
              <a:rPr lang="en-GB" sz="2400" dirty="0" err="1"/>
              <a:t>sistem</a:t>
            </a:r>
            <a:r>
              <a:rPr lang="en-GB" sz="2400" dirty="0"/>
              <a:t> </a:t>
            </a:r>
            <a:r>
              <a:rPr lang="en-GB" sz="2400" dirty="0" err="1"/>
              <a:t>evaluasi</a:t>
            </a:r>
            <a:r>
              <a:rPr lang="en-GB" sz="2400" dirty="0"/>
              <a:t> </a:t>
            </a:r>
            <a:r>
              <a:rPr lang="en-GB" sz="2400" dirty="0" err="1"/>
              <a:t>kinerja</a:t>
            </a:r>
            <a:r>
              <a:rPr lang="en-GB" sz="2400" dirty="0"/>
              <a:t> dan strategi </a:t>
            </a:r>
            <a:r>
              <a:rPr lang="en-GB" sz="2400" dirty="0" err="1"/>
              <a:t>pelatihan</a:t>
            </a:r>
            <a:r>
              <a:rPr lang="en-GB" sz="2400" dirty="0"/>
              <a:t> dan </a:t>
            </a:r>
            <a:r>
              <a:rPr lang="en-GB" sz="2400" dirty="0" err="1"/>
              <a:t>pengembangan</a:t>
            </a:r>
            <a:endParaRPr lang="en-GB" sz="2400" dirty="0"/>
          </a:p>
          <a:p>
            <a:pPr lvl="2"/>
            <a:r>
              <a:rPr lang="en-GB" sz="2400" dirty="0" err="1"/>
              <a:t>Antisipasi</a:t>
            </a:r>
            <a:r>
              <a:rPr lang="en-GB" sz="2400" dirty="0"/>
              <a:t> </a:t>
            </a:r>
            <a:r>
              <a:rPr lang="en-GB" sz="2400" dirty="0" err="1"/>
              <a:t>perubahan</a:t>
            </a:r>
            <a:r>
              <a:rPr lang="en-GB" sz="2400" dirty="0"/>
              <a:t> </a:t>
            </a:r>
            <a:r>
              <a:rPr lang="en-GB" sz="2400" dirty="0" err="1"/>
              <a:t>dalam</a:t>
            </a:r>
            <a:r>
              <a:rPr lang="en-GB" sz="2400" dirty="0"/>
              <a:t> </a:t>
            </a:r>
            <a:r>
              <a:rPr lang="en-GB" sz="2400" dirty="0" err="1"/>
              <a:t>tingkat</a:t>
            </a:r>
            <a:r>
              <a:rPr lang="en-GB" sz="2400" dirty="0"/>
              <a:t> staffing dan </a:t>
            </a:r>
            <a:r>
              <a:rPr lang="en-GB" sz="2400" dirty="0" err="1"/>
              <a:t>penyusunan</a:t>
            </a:r>
            <a:r>
              <a:rPr lang="en-GB" sz="2400" dirty="0"/>
              <a:t> </a:t>
            </a:r>
            <a:r>
              <a:rPr lang="en-GB" sz="2400" dirty="0" err="1"/>
              <a:t>rencana</a:t>
            </a:r>
            <a:r>
              <a:rPr lang="en-GB" sz="2400" dirty="0"/>
              <a:t> </a:t>
            </a:r>
            <a:r>
              <a:rPr lang="en-GB" sz="2400" dirty="0" err="1"/>
              <a:t>untuk</a:t>
            </a:r>
            <a:r>
              <a:rPr lang="en-GB" sz="2400" dirty="0"/>
              <a:t> </a:t>
            </a:r>
            <a:r>
              <a:rPr lang="en-GB" sz="2400" dirty="0" err="1"/>
              <a:t>menangani</a:t>
            </a:r>
            <a:r>
              <a:rPr lang="en-GB" sz="2400" dirty="0"/>
              <a:t> </a:t>
            </a:r>
            <a:r>
              <a:rPr lang="en-GB" sz="2400" dirty="0" err="1"/>
              <a:t>perubahan</a:t>
            </a:r>
            <a:r>
              <a:rPr lang="en-GB" sz="2400" dirty="0"/>
              <a:t> </a:t>
            </a:r>
            <a:r>
              <a:rPr lang="en-GB" sz="2400" dirty="0" err="1"/>
              <a:t>semacam</a:t>
            </a:r>
            <a:r>
              <a:rPr lang="en-GB" sz="2400" dirty="0"/>
              <a:t> </a:t>
            </a:r>
            <a:r>
              <a:rPr lang="en-GB" sz="2400" dirty="0" err="1"/>
              <a:t>itu</a:t>
            </a:r>
            <a:endParaRPr lang="en-GB" sz="2400" dirty="0"/>
          </a:p>
          <a:p>
            <a:pPr lvl="2"/>
            <a:endParaRPr lang="en-GB" sz="2400" dirty="0"/>
          </a:p>
          <a:p>
            <a:pPr marL="0" lvl="2" indent="0">
              <a:buNone/>
            </a:pPr>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6</a:t>
            </a:fld>
            <a:endParaRPr lang="en-GB"/>
          </a:p>
        </p:txBody>
      </p:sp>
    </p:spTree>
    <p:extLst>
      <p:ext uri="{BB962C8B-B14F-4D97-AF65-F5344CB8AC3E}">
        <p14:creationId xmlns:p14="http://schemas.microsoft.com/office/powerpoint/2010/main" val="2371923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Bantuan</a:t>
            </a:r>
            <a:r>
              <a:rPr lang="en-GB" dirty="0"/>
              <a:t> </a:t>
            </a:r>
            <a:r>
              <a:rPr lang="en-GB" dirty="0" err="1"/>
              <a:t>dalam</a:t>
            </a:r>
            <a:r>
              <a:rPr lang="en-GB" dirty="0"/>
              <a:t> proses </a:t>
            </a:r>
            <a:r>
              <a:rPr lang="en-GB" dirty="0" err="1"/>
              <a:t>perekrutan</a:t>
            </a:r>
            <a:endParaRPr lang="en-GB" dirty="0"/>
          </a:p>
        </p:txBody>
      </p:sp>
      <p:sp>
        <p:nvSpPr>
          <p:cNvPr id="5" name="Content Placeholder 4"/>
          <p:cNvSpPr>
            <a:spLocks noGrp="1"/>
          </p:cNvSpPr>
          <p:nvPr>
            <p:ph idx="1"/>
          </p:nvPr>
        </p:nvSpPr>
        <p:spPr/>
        <p:txBody>
          <a:bodyPr/>
          <a:lstStyle/>
          <a:p>
            <a:pPr marL="0" lvl="2" indent="0">
              <a:buNone/>
            </a:pPr>
            <a:r>
              <a:rPr lang="en-GB" sz="2000" b="1" dirty="0" err="1"/>
              <a:t>Khusus</a:t>
            </a:r>
            <a:r>
              <a:rPr lang="en-GB" sz="2000" b="1" dirty="0"/>
              <a:t> </a:t>
            </a:r>
            <a:r>
              <a:rPr lang="en-GB" sz="2000" b="1" dirty="0" err="1"/>
              <a:t>untuk</a:t>
            </a:r>
            <a:r>
              <a:rPr lang="en-GB" sz="2000" b="1" dirty="0"/>
              <a:t> Usaha </a:t>
            </a:r>
            <a:r>
              <a:rPr lang="en-GB" sz="2000" b="1" dirty="0" err="1"/>
              <a:t>Mikro</a:t>
            </a:r>
            <a:r>
              <a:rPr lang="en-GB" sz="2000" b="1" dirty="0"/>
              <a:t>, Kecil, dan </a:t>
            </a:r>
            <a:r>
              <a:rPr lang="en-GB" sz="2000" b="1" dirty="0" err="1"/>
              <a:t>Menengah</a:t>
            </a:r>
            <a:r>
              <a:rPr lang="en-GB" sz="2000" b="1" dirty="0"/>
              <a:t> (UMKM)</a:t>
            </a:r>
          </a:p>
          <a:p>
            <a:pPr lvl="2"/>
            <a:r>
              <a:rPr lang="en-GB" sz="2000" dirty="0" err="1"/>
              <a:t>Pengusaha</a:t>
            </a:r>
            <a:r>
              <a:rPr lang="en-GB" sz="2000" dirty="0"/>
              <a:t> </a:t>
            </a:r>
            <a:r>
              <a:rPr lang="en-GB" sz="2000" dirty="0" err="1"/>
              <a:t>sering</a:t>
            </a:r>
            <a:r>
              <a:rPr lang="en-GB" sz="2000" dirty="0"/>
              <a:t> kali </a:t>
            </a:r>
            <a:r>
              <a:rPr lang="en-GB" sz="2000" dirty="0" err="1"/>
              <a:t>mengandalkan</a:t>
            </a:r>
            <a:r>
              <a:rPr lang="en-GB" sz="2000" dirty="0"/>
              <a:t> </a:t>
            </a:r>
            <a:r>
              <a:rPr lang="en-GB" sz="2000" dirty="0" err="1"/>
              <a:t>berbagai</a:t>
            </a:r>
            <a:r>
              <a:rPr lang="en-GB" sz="2000" dirty="0"/>
              <a:t> </a:t>
            </a:r>
            <a:r>
              <a:rPr lang="en-GB" sz="2000" dirty="0" err="1"/>
              <a:t>sumber</a:t>
            </a:r>
            <a:r>
              <a:rPr lang="en-GB" sz="2000" dirty="0"/>
              <a:t> </a:t>
            </a:r>
            <a:r>
              <a:rPr lang="en-GB" sz="2000" dirty="0" err="1"/>
              <a:t>eksternal</a:t>
            </a:r>
            <a:r>
              <a:rPr lang="en-GB" sz="2000" dirty="0"/>
              <a:t> </a:t>
            </a:r>
            <a:r>
              <a:rPr lang="en-GB" sz="2000" dirty="0" err="1"/>
              <a:t>ketika</a:t>
            </a:r>
            <a:r>
              <a:rPr lang="en-GB" sz="2000" dirty="0"/>
              <a:t> </a:t>
            </a:r>
            <a:r>
              <a:rPr lang="en-GB" sz="2000" dirty="0" err="1"/>
              <a:t>mereka</a:t>
            </a:r>
            <a:r>
              <a:rPr lang="en-GB" sz="2000" dirty="0"/>
              <a:t> </a:t>
            </a:r>
            <a:r>
              <a:rPr lang="en-GB" sz="2000" dirty="0" err="1"/>
              <a:t>membutuhkan</a:t>
            </a:r>
            <a:r>
              <a:rPr lang="en-GB" sz="2000" dirty="0"/>
              <a:t> </a:t>
            </a:r>
            <a:r>
              <a:rPr lang="en-GB" sz="2000" dirty="0" err="1"/>
              <a:t>pekerja</a:t>
            </a:r>
            <a:r>
              <a:rPr lang="en-GB" sz="2000" dirty="0"/>
              <a:t> </a:t>
            </a:r>
            <a:r>
              <a:rPr lang="en-GB" sz="2000" dirty="0" err="1"/>
              <a:t>tambahan</a:t>
            </a:r>
            <a:endParaRPr lang="en-GB" sz="2000" dirty="0"/>
          </a:p>
          <a:p>
            <a:pPr lvl="2"/>
            <a:r>
              <a:rPr lang="en-GB" sz="2000" dirty="0" err="1"/>
              <a:t>Memandu</a:t>
            </a:r>
            <a:r>
              <a:rPr lang="en-GB" sz="2000" dirty="0"/>
              <a:t> </a:t>
            </a:r>
            <a:r>
              <a:rPr lang="en-GB" sz="2000" dirty="0" err="1"/>
              <a:t>pemberi</a:t>
            </a:r>
            <a:r>
              <a:rPr lang="en-GB" sz="2000" dirty="0"/>
              <a:t> </a:t>
            </a:r>
            <a:r>
              <a:rPr lang="en-GB" sz="2000" dirty="0" err="1"/>
              <a:t>kerja</a:t>
            </a:r>
            <a:r>
              <a:rPr lang="en-GB" sz="2000" dirty="0"/>
              <a:t> </a:t>
            </a:r>
            <a:r>
              <a:rPr lang="en-GB" sz="2000" dirty="0" err="1"/>
              <a:t>dalam</a:t>
            </a:r>
            <a:r>
              <a:rPr lang="en-GB" sz="2000" dirty="0"/>
              <a:t> </a:t>
            </a:r>
            <a:r>
              <a:rPr lang="en-GB" sz="2000" dirty="0" err="1"/>
              <a:t>menemukan</a:t>
            </a:r>
            <a:r>
              <a:rPr lang="en-GB" sz="2000" dirty="0"/>
              <a:t> </a:t>
            </a:r>
            <a:r>
              <a:rPr lang="en-GB" sz="2000" dirty="0" err="1"/>
              <a:t>kandidat</a:t>
            </a:r>
            <a:r>
              <a:rPr lang="en-GB" sz="2000" dirty="0"/>
              <a:t> yang </a:t>
            </a:r>
            <a:r>
              <a:rPr lang="en-GB" sz="2000" dirty="0" err="1"/>
              <a:t>tepat</a:t>
            </a:r>
            <a:endParaRPr lang="en-GB" sz="2000" dirty="0"/>
          </a:p>
          <a:p>
            <a:pPr lvl="2"/>
            <a:r>
              <a:rPr lang="en-GB" sz="2000" dirty="0" err="1"/>
              <a:t>Mengurangi</a:t>
            </a:r>
            <a:r>
              <a:rPr lang="en-GB" sz="2000" dirty="0"/>
              <a:t> </a:t>
            </a:r>
            <a:r>
              <a:rPr lang="en-GB" sz="2000" dirty="0" err="1"/>
              <a:t>biaya</a:t>
            </a:r>
            <a:r>
              <a:rPr lang="en-GB" sz="2000" dirty="0"/>
              <a:t> proses </a:t>
            </a:r>
            <a:r>
              <a:rPr lang="en-GB" sz="2000" dirty="0" err="1"/>
              <a:t>perekrutan</a:t>
            </a:r>
            <a:endParaRPr lang="en-GB" sz="2000" dirty="0"/>
          </a:p>
          <a:p>
            <a:pPr lvl="2"/>
            <a:r>
              <a:rPr lang="en-GB" sz="2000" dirty="0"/>
              <a:t>PLK </a:t>
            </a:r>
            <a:r>
              <a:rPr lang="en-GB" sz="2000" dirty="0" err="1"/>
              <a:t>dapat</a:t>
            </a:r>
            <a:r>
              <a:rPr lang="en-GB" sz="2000" dirty="0"/>
              <a:t> </a:t>
            </a:r>
            <a:r>
              <a:rPr lang="en-GB" sz="2000" dirty="0" err="1"/>
              <a:t>memberikan</a:t>
            </a:r>
            <a:r>
              <a:rPr lang="en-GB" sz="2000" dirty="0"/>
              <a:t> </a:t>
            </a:r>
            <a:r>
              <a:rPr lang="en-GB" sz="2000" dirty="0" err="1"/>
              <a:t>bantuan</a:t>
            </a:r>
            <a:r>
              <a:rPr lang="en-GB" sz="2000" dirty="0"/>
              <a:t> yang </a:t>
            </a:r>
            <a:r>
              <a:rPr lang="en-GB" sz="2000" dirty="0" err="1"/>
              <a:t>sangat</a:t>
            </a:r>
            <a:r>
              <a:rPr lang="en-GB" sz="2000" dirty="0"/>
              <a:t> </a:t>
            </a:r>
            <a:r>
              <a:rPr lang="en-GB" sz="2000" dirty="0" err="1"/>
              <a:t>berharga</a:t>
            </a:r>
            <a:r>
              <a:rPr lang="en-GB" sz="2000" dirty="0"/>
              <a:t> </a:t>
            </a:r>
            <a:r>
              <a:rPr lang="en-GB" sz="2000" dirty="0" err="1"/>
              <a:t>dalam</a:t>
            </a:r>
            <a:r>
              <a:rPr lang="en-GB" sz="2000" dirty="0"/>
              <a:t> </a:t>
            </a:r>
            <a:r>
              <a:rPr lang="en-GB" sz="2000" dirty="0" err="1"/>
              <a:t>penyusunan</a:t>
            </a:r>
            <a:r>
              <a:rPr lang="en-GB" sz="2000" dirty="0"/>
              <a:t> </a:t>
            </a:r>
            <a:r>
              <a:rPr lang="en-GB" sz="2000" dirty="0" err="1"/>
              <a:t>pemberitahuan</a:t>
            </a:r>
            <a:r>
              <a:rPr lang="en-GB" sz="2000" dirty="0"/>
              <a:t> </a:t>
            </a:r>
            <a:r>
              <a:rPr lang="en-GB" sz="2000" dirty="0" err="1"/>
              <a:t>lowongan</a:t>
            </a:r>
            <a:r>
              <a:rPr lang="en-GB" sz="2000" dirty="0"/>
              <a:t> </a:t>
            </a:r>
            <a:r>
              <a:rPr lang="en-GB" sz="2000" dirty="0" err="1"/>
              <a:t>kerja</a:t>
            </a:r>
            <a:r>
              <a:rPr lang="en-GB" sz="2000" dirty="0"/>
              <a:t> yang </a:t>
            </a:r>
            <a:r>
              <a:rPr lang="en-GB" sz="2000" dirty="0" err="1"/>
              <a:t>menekankan</a:t>
            </a:r>
            <a:r>
              <a:rPr lang="en-GB" sz="2000" dirty="0"/>
              <a:t> </a:t>
            </a:r>
            <a:r>
              <a:rPr lang="en-GB" sz="2000" dirty="0" err="1"/>
              <a:t>kualifikasi</a:t>
            </a:r>
            <a:r>
              <a:rPr lang="en-GB" sz="2000" dirty="0"/>
              <a:t> </a:t>
            </a:r>
            <a:r>
              <a:rPr lang="en-GB" sz="2000" dirty="0" err="1"/>
              <a:t>penting</a:t>
            </a:r>
            <a:endParaRPr lang="en-GB" sz="2000" dirty="0"/>
          </a:p>
          <a:p>
            <a:pPr lvl="2"/>
            <a:r>
              <a:rPr lang="en-GB" sz="2000" dirty="0" err="1"/>
              <a:t>Dapat</a:t>
            </a:r>
            <a:r>
              <a:rPr lang="en-GB" sz="2000" dirty="0"/>
              <a:t> </a:t>
            </a:r>
            <a:r>
              <a:rPr lang="en-GB" sz="2000" dirty="0" err="1"/>
              <a:t>menyaring</a:t>
            </a:r>
            <a:r>
              <a:rPr lang="en-GB" sz="2000" dirty="0"/>
              <a:t> </a:t>
            </a:r>
            <a:r>
              <a:rPr lang="en-GB" sz="2000" dirty="0" err="1"/>
              <a:t>kandidat</a:t>
            </a:r>
            <a:r>
              <a:rPr lang="en-GB" sz="2000" dirty="0"/>
              <a:t> yang </a:t>
            </a:r>
            <a:r>
              <a:rPr lang="en-GB" sz="2000" dirty="0" err="1"/>
              <a:t>memenuhi</a:t>
            </a:r>
            <a:r>
              <a:rPr lang="en-GB" sz="2000" dirty="0"/>
              <a:t> </a:t>
            </a:r>
            <a:r>
              <a:rPr lang="en-GB" sz="2000" dirty="0" err="1"/>
              <a:t>persyaratan</a:t>
            </a:r>
            <a:r>
              <a:rPr lang="en-GB" sz="2000" dirty="0"/>
              <a:t> </a:t>
            </a:r>
            <a:r>
              <a:rPr lang="en-GB" sz="2000" dirty="0" err="1"/>
              <a:t>dasar</a:t>
            </a:r>
            <a:r>
              <a:rPr lang="en-GB" sz="2000" dirty="0"/>
              <a:t> dan </a:t>
            </a:r>
            <a:r>
              <a:rPr lang="en-GB" sz="2000" dirty="0" err="1"/>
              <a:t>mengurangi</a:t>
            </a:r>
            <a:r>
              <a:rPr lang="en-GB" sz="2000" dirty="0"/>
              <a:t> </a:t>
            </a:r>
            <a:r>
              <a:rPr lang="en-GB" sz="2000" dirty="0" err="1"/>
              <a:t>waktu</a:t>
            </a:r>
            <a:r>
              <a:rPr lang="en-GB" sz="2000" dirty="0"/>
              <a:t> proses </a:t>
            </a:r>
            <a:r>
              <a:rPr lang="en-GB" sz="2000" dirty="0" err="1"/>
              <a:t>perekrutan</a:t>
            </a:r>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7</a:t>
            </a:fld>
            <a:endParaRPr lang="en-GB"/>
          </a:p>
        </p:txBody>
      </p:sp>
    </p:spTree>
    <p:extLst>
      <p:ext uri="{BB962C8B-B14F-4D97-AF65-F5344CB8AC3E}">
        <p14:creationId xmlns:p14="http://schemas.microsoft.com/office/powerpoint/2010/main" val="392641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Pemberian</a:t>
            </a:r>
            <a:r>
              <a:rPr lang="en-GB" dirty="0"/>
              <a:t> </a:t>
            </a:r>
            <a:r>
              <a:rPr lang="en-GB" dirty="0" err="1"/>
              <a:t>Informasi</a:t>
            </a:r>
            <a:r>
              <a:rPr lang="en-GB" dirty="0"/>
              <a:t> pasar </a:t>
            </a:r>
            <a:r>
              <a:rPr lang="en-GB" dirty="0" err="1"/>
              <a:t>tenaga</a:t>
            </a:r>
            <a:r>
              <a:rPr lang="en-GB" dirty="0"/>
              <a:t> </a:t>
            </a:r>
            <a:r>
              <a:rPr lang="en-GB" dirty="0" err="1"/>
              <a:t>kerja</a:t>
            </a:r>
            <a:endParaRPr lang="en-GB" dirty="0"/>
          </a:p>
        </p:txBody>
      </p:sp>
      <p:sp>
        <p:nvSpPr>
          <p:cNvPr id="5" name="Content Placeholder 4"/>
          <p:cNvSpPr>
            <a:spLocks noGrp="1"/>
          </p:cNvSpPr>
          <p:nvPr>
            <p:ph idx="1"/>
          </p:nvPr>
        </p:nvSpPr>
        <p:spPr/>
        <p:txBody>
          <a:bodyPr/>
          <a:lstStyle/>
          <a:p>
            <a:pPr marL="0" lvl="2" indent="0">
              <a:buNone/>
            </a:pPr>
            <a:r>
              <a:rPr lang="en-GB" sz="2400" dirty="0" err="1"/>
              <a:t>Menggunakan</a:t>
            </a:r>
            <a:r>
              <a:rPr lang="en-GB" sz="2400" dirty="0"/>
              <a:t> </a:t>
            </a:r>
            <a:r>
              <a:rPr lang="en-GB" sz="2400" dirty="0" err="1"/>
              <a:t>informasi</a:t>
            </a:r>
            <a:r>
              <a:rPr lang="en-GB" sz="2400" dirty="0"/>
              <a:t> pasar </a:t>
            </a:r>
            <a:r>
              <a:rPr lang="en-GB" sz="2400" dirty="0" err="1"/>
              <a:t>kerja</a:t>
            </a:r>
            <a:r>
              <a:rPr lang="en-GB" sz="2400" dirty="0"/>
              <a:t> yang </a:t>
            </a:r>
            <a:r>
              <a:rPr lang="en-GB" sz="2400" dirty="0" err="1"/>
              <a:t>komprehensif</a:t>
            </a:r>
            <a:r>
              <a:rPr lang="en-GB" sz="2400" dirty="0"/>
              <a:t> dan </a:t>
            </a:r>
            <a:r>
              <a:rPr lang="en-GB" sz="2400" dirty="0" err="1"/>
              <a:t>andal</a:t>
            </a:r>
            <a:r>
              <a:rPr lang="en-GB" sz="2400" dirty="0"/>
              <a:t> yang </a:t>
            </a:r>
            <a:r>
              <a:rPr lang="en-GB" sz="2400" dirty="0" err="1"/>
              <a:t>dibutuhkan</a:t>
            </a:r>
            <a:r>
              <a:rPr lang="en-GB" sz="2400" dirty="0"/>
              <a:t> oleh </a:t>
            </a:r>
            <a:r>
              <a:rPr lang="en-GB" sz="2400" dirty="0" err="1"/>
              <a:t>pemberi</a:t>
            </a:r>
            <a:r>
              <a:rPr lang="en-GB" sz="2400" dirty="0"/>
              <a:t> </a:t>
            </a:r>
            <a:r>
              <a:rPr lang="en-GB" sz="2400" dirty="0" err="1"/>
              <a:t>kerja</a:t>
            </a:r>
            <a:r>
              <a:rPr lang="en-GB" sz="2400" dirty="0"/>
              <a:t>:</a:t>
            </a:r>
          </a:p>
          <a:p>
            <a:pPr lvl="2"/>
            <a:r>
              <a:rPr lang="en-GB" sz="2400" dirty="0" err="1"/>
              <a:t>Tentukan</a:t>
            </a:r>
            <a:r>
              <a:rPr lang="en-GB" sz="2400" dirty="0"/>
              <a:t> </a:t>
            </a:r>
            <a:r>
              <a:rPr lang="en-GB" sz="2400" dirty="0" err="1"/>
              <a:t>besaran</a:t>
            </a:r>
            <a:r>
              <a:rPr lang="en-GB" sz="2400" dirty="0"/>
              <a:t> </a:t>
            </a:r>
            <a:r>
              <a:rPr lang="en-GB" sz="2400" dirty="0" err="1"/>
              <a:t>upah</a:t>
            </a:r>
            <a:r>
              <a:rPr lang="en-GB" sz="2400" dirty="0"/>
              <a:t> minimum </a:t>
            </a:r>
            <a:r>
              <a:rPr lang="en-GB" sz="2400" dirty="0" err="1"/>
              <a:t>untuk</a:t>
            </a:r>
            <a:r>
              <a:rPr lang="en-GB" sz="2400" dirty="0"/>
              <a:t> </a:t>
            </a:r>
            <a:r>
              <a:rPr lang="en-GB" sz="2400" dirty="0" err="1"/>
              <a:t>posisi</a:t>
            </a:r>
            <a:r>
              <a:rPr lang="en-GB" sz="2400" dirty="0"/>
              <a:t> yang </a:t>
            </a:r>
            <a:r>
              <a:rPr lang="en-GB" sz="2400" dirty="0" err="1"/>
              <a:t>mereka</a:t>
            </a:r>
            <a:r>
              <a:rPr lang="en-GB" sz="2400" dirty="0"/>
              <a:t> </a:t>
            </a:r>
            <a:r>
              <a:rPr lang="en-GB" sz="2400" dirty="0" err="1"/>
              <a:t>tawarkan</a:t>
            </a:r>
            <a:endParaRPr lang="en-GB" sz="2400" dirty="0"/>
          </a:p>
          <a:p>
            <a:pPr lvl="2"/>
            <a:r>
              <a:rPr lang="en-GB" sz="2400" dirty="0"/>
              <a:t> </a:t>
            </a:r>
            <a:r>
              <a:rPr lang="en-GB" sz="2400" dirty="0" err="1"/>
              <a:t>Nilailah</a:t>
            </a:r>
            <a:r>
              <a:rPr lang="en-GB" sz="2400" dirty="0"/>
              <a:t> </a:t>
            </a:r>
            <a:r>
              <a:rPr lang="en-GB" sz="2400" dirty="0" err="1"/>
              <a:t>ketersediaan</a:t>
            </a:r>
            <a:r>
              <a:rPr lang="en-GB" sz="2400" dirty="0"/>
              <a:t> </a:t>
            </a:r>
            <a:r>
              <a:rPr lang="en-GB" sz="2400" dirty="0" err="1"/>
              <a:t>tenaga</a:t>
            </a:r>
            <a:r>
              <a:rPr lang="en-GB" sz="2400" dirty="0"/>
              <a:t> </a:t>
            </a:r>
            <a:r>
              <a:rPr lang="en-GB" sz="2400" dirty="0" err="1"/>
              <a:t>kerja</a:t>
            </a:r>
            <a:r>
              <a:rPr lang="en-GB" sz="2400" dirty="0"/>
              <a:t> di </a:t>
            </a:r>
            <a:r>
              <a:rPr lang="en-GB" sz="2400" dirty="0" err="1"/>
              <a:t>sisi</a:t>
            </a:r>
            <a:r>
              <a:rPr lang="en-GB" sz="2400" dirty="0"/>
              <a:t> </a:t>
            </a:r>
            <a:r>
              <a:rPr lang="en-GB" sz="2400" dirty="0" err="1"/>
              <a:t>penawaran</a:t>
            </a:r>
            <a:r>
              <a:rPr lang="en-GB" sz="2400" dirty="0"/>
              <a:t> dan </a:t>
            </a:r>
            <a:r>
              <a:rPr lang="en-GB" sz="2400" dirty="0" err="1"/>
              <a:t>permintaan</a:t>
            </a:r>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8</a:t>
            </a:fld>
            <a:endParaRPr lang="en-GB"/>
          </a:p>
        </p:txBody>
      </p:sp>
    </p:spTree>
    <p:extLst>
      <p:ext uri="{BB962C8B-B14F-4D97-AF65-F5344CB8AC3E}">
        <p14:creationId xmlns:p14="http://schemas.microsoft.com/office/powerpoint/2010/main" val="3845380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Pemberian</a:t>
            </a:r>
            <a:r>
              <a:rPr lang="en-GB" dirty="0"/>
              <a:t> </a:t>
            </a:r>
            <a:r>
              <a:rPr lang="en-GB" dirty="0" err="1"/>
              <a:t>Informasi</a:t>
            </a:r>
            <a:r>
              <a:rPr lang="en-GB" dirty="0"/>
              <a:t> pasar </a:t>
            </a:r>
            <a:r>
              <a:rPr lang="en-GB" dirty="0" err="1"/>
              <a:t>tenaga</a:t>
            </a:r>
            <a:r>
              <a:rPr lang="en-GB" dirty="0"/>
              <a:t> </a:t>
            </a:r>
            <a:r>
              <a:rPr lang="en-GB" dirty="0" err="1"/>
              <a:t>kerja</a:t>
            </a:r>
            <a:r>
              <a:rPr lang="en-GB" dirty="0"/>
              <a:t> (</a:t>
            </a:r>
            <a:r>
              <a:rPr lang="en-GB" dirty="0" err="1"/>
              <a:t>lanjutan</a:t>
            </a:r>
            <a:r>
              <a:rPr lang="en-GB" dirty="0"/>
              <a:t>)</a:t>
            </a:r>
          </a:p>
        </p:txBody>
      </p:sp>
      <p:sp>
        <p:nvSpPr>
          <p:cNvPr id="5" name="Content Placeholder 4"/>
          <p:cNvSpPr>
            <a:spLocks noGrp="1"/>
          </p:cNvSpPr>
          <p:nvPr>
            <p:ph idx="1"/>
          </p:nvPr>
        </p:nvSpPr>
        <p:spPr/>
        <p:txBody>
          <a:bodyPr/>
          <a:lstStyle/>
          <a:p>
            <a:pPr lvl="2"/>
            <a:r>
              <a:rPr lang="en-GB" sz="2400" dirty="0" err="1"/>
              <a:t>Menyediakan</a:t>
            </a:r>
            <a:r>
              <a:rPr lang="en-GB" sz="2400" dirty="0"/>
              <a:t> IPTK </a:t>
            </a:r>
            <a:r>
              <a:rPr lang="en-GB" sz="2400" dirty="0" err="1"/>
              <a:t>merupakan</a:t>
            </a:r>
            <a:r>
              <a:rPr lang="en-GB" sz="2400" dirty="0"/>
              <a:t> salah </a:t>
            </a:r>
            <a:r>
              <a:rPr lang="en-GB" sz="2400" dirty="0" err="1"/>
              <a:t>satu</a:t>
            </a:r>
            <a:r>
              <a:rPr lang="en-GB" sz="2400" dirty="0"/>
              <a:t> </a:t>
            </a:r>
            <a:r>
              <a:rPr lang="en-GB" sz="2400" dirty="0" err="1"/>
              <a:t>fungsi</a:t>
            </a:r>
            <a:r>
              <a:rPr lang="en-GB" sz="2400" dirty="0"/>
              <a:t> inti PLK</a:t>
            </a:r>
          </a:p>
          <a:p>
            <a:pPr lvl="2"/>
            <a:r>
              <a:rPr lang="en-GB" sz="2400" dirty="0" err="1"/>
              <a:t>Sumber</a:t>
            </a:r>
            <a:r>
              <a:rPr lang="en-GB" sz="2400" dirty="0"/>
              <a:t> </a:t>
            </a:r>
            <a:r>
              <a:rPr lang="en-GB" sz="2400" dirty="0" err="1"/>
              <a:t>informasi</a:t>
            </a:r>
            <a:r>
              <a:rPr lang="en-GB" sz="2400" dirty="0"/>
              <a:t> </a:t>
            </a:r>
            <a:r>
              <a:rPr lang="en-GB" sz="2400" dirty="0" err="1"/>
              <a:t>terpercaya</a:t>
            </a:r>
            <a:r>
              <a:rPr lang="en-GB" sz="2400" dirty="0"/>
              <a:t> yang </a:t>
            </a:r>
            <a:r>
              <a:rPr lang="en-GB" sz="2400" dirty="0" err="1"/>
              <a:t>sangat</a:t>
            </a:r>
            <a:r>
              <a:rPr lang="en-GB" sz="2400" dirty="0"/>
              <a:t> </a:t>
            </a:r>
            <a:r>
              <a:rPr lang="en-GB" sz="2400" dirty="0" err="1"/>
              <a:t>baik</a:t>
            </a:r>
            <a:endParaRPr lang="en-GB" sz="2400" dirty="0"/>
          </a:p>
          <a:p>
            <a:pPr lvl="2"/>
            <a:r>
              <a:rPr lang="en-GB" sz="2400" dirty="0" err="1"/>
              <a:t>Informasi</a:t>
            </a:r>
            <a:r>
              <a:rPr lang="en-GB" sz="2400" dirty="0"/>
              <a:t> </a:t>
            </a:r>
            <a:r>
              <a:rPr lang="en-GB" sz="2400" dirty="0" err="1"/>
              <a:t>harus</a:t>
            </a:r>
            <a:r>
              <a:rPr lang="en-GB" sz="2400" dirty="0"/>
              <a:t> </a:t>
            </a:r>
            <a:r>
              <a:rPr lang="en-GB" sz="2400" dirty="0" err="1"/>
              <a:t>untuk</a:t>
            </a:r>
            <a:r>
              <a:rPr lang="en-GB" sz="2400" dirty="0"/>
              <a:t> </a:t>
            </a:r>
            <a:r>
              <a:rPr lang="en-GB" sz="2400" dirty="0" err="1"/>
              <a:t>kedua</a:t>
            </a:r>
            <a:r>
              <a:rPr lang="en-GB" sz="2400" dirty="0"/>
              <a:t> </a:t>
            </a:r>
            <a:r>
              <a:rPr lang="en-GB" sz="2400" dirty="0" err="1"/>
              <a:t>sisi</a:t>
            </a:r>
            <a:r>
              <a:rPr lang="en-GB" sz="2400" dirty="0"/>
              <a:t>, </a:t>
            </a:r>
            <a:r>
              <a:rPr lang="en-GB" sz="2400" dirty="0" err="1"/>
              <a:t>baik</a:t>
            </a:r>
            <a:r>
              <a:rPr lang="en-GB" sz="2400" dirty="0"/>
              <a:t> </a:t>
            </a:r>
            <a:r>
              <a:rPr lang="en-GB" sz="2400" dirty="0" err="1"/>
              <a:t>sisi</a:t>
            </a:r>
            <a:r>
              <a:rPr lang="en-GB" sz="2400" dirty="0"/>
              <a:t> </a:t>
            </a:r>
            <a:r>
              <a:rPr lang="en-GB" sz="2400" dirty="0" err="1"/>
              <a:t>permintaan</a:t>
            </a:r>
            <a:r>
              <a:rPr lang="en-GB" sz="2400" dirty="0"/>
              <a:t> </a:t>
            </a:r>
            <a:r>
              <a:rPr lang="en-GB" sz="2400" dirty="0" err="1"/>
              <a:t>maupun</a:t>
            </a:r>
            <a:r>
              <a:rPr lang="en-GB" sz="2400" dirty="0"/>
              <a:t> </a:t>
            </a:r>
            <a:r>
              <a:rPr lang="en-GB" sz="2400" dirty="0" err="1"/>
              <a:t>penawaran</a:t>
            </a:r>
            <a:endParaRPr lang="en-GB" sz="2400" dirty="0"/>
          </a:p>
          <a:p>
            <a:pPr lvl="2"/>
            <a:r>
              <a:rPr lang="en-GB" sz="2400" dirty="0" err="1"/>
              <a:t>Direktori</a:t>
            </a:r>
            <a:r>
              <a:rPr lang="en-GB" sz="2400" dirty="0"/>
              <a:t> </a:t>
            </a:r>
            <a:r>
              <a:rPr lang="en-GB" sz="2400" dirty="0" err="1"/>
              <a:t>pemberi</a:t>
            </a:r>
            <a:r>
              <a:rPr lang="en-GB" sz="2400" dirty="0"/>
              <a:t> </a:t>
            </a:r>
            <a:r>
              <a:rPr lang="en-GB" sz="2400" dirty="0" err="1"/>
              <a:t>kerja</a:t>
            </a:r>
            <a:r>
              <a:rPr lang="en-GB" sz="2400" dirty="0"/>
              <a:t> </a:t>
            </a:r>
            <a:r>
              <a:rPr lang="en-GB" sz="2400" dirty="0" err="1"/>
              <a:t>harus</a:t>
            </a:r>
            <a:r>
              <a:rPr lang="en-GB" sz="2400" dirty="0"/>
              <a:t> </a:t>
            </a:r>
            <a:r>
              <a:rPr lang="en-GB" sz="2400" dirty="0" err="1"/>
              <a:t>tersedia</a:t>
            </a:r>
            <a:r>
              <a:rPr lang="en-GB" sz="2400" dirty="0"/>
              <a:t> </a:t>
            </a:r>
            <a:r>
              <a:rPr lang="en-GB" sz="2400" dirty="0" err="1"/>
              <a:t>untuk</a:t>
            </a:r>
            <a:r>
              <a:rPr lang="en-GB" sz="2400" dirty="0"/>
              <a:t> </a:t>
            </a:r>
            <a:r>
              <a:rPr lang="en-GB" sz="2400" dirty="0" err="1"/>
              <a:t>melengkapi</a:t>
            </a:r>
            <a:r>
              <a:rPr lang="en-GB" sz="2400" dirty="0"/>
              <a:t> IPTK dan </a:t>
            </a:r>
            <a:r>
              <a:rPr lang="en-GB" sz="2400" dirty="0" err="1"/>
              <a:t>meningkatkan</a:t>
            </a:r>
            <a:r>
              <a:rPr lang="en-GB" sz="2400" dirty="0"/>
              <a:t> </a:t>
            </a:r>
            <a:r>
              <a:rPr lang="en-GB" sz="2400" dirty="0" err="1"/>
              <a:t>pangkalan</a:t>
            </a:r>
            <a:r>
              <a:rPr lang="en-GB" sz="2400" dirty="0"/>
              <a:t> data </a:t>
            </a:r>
            <a:r>
              <a:rPr lang="en-GB" sz="2400" dirty="0" err="1"/>
              <a:t>informasi</a:t>
            </a:r>
            <a:endParaRPr lang="en-GB" sz="2400" dirty="0"/>
          </a:p>
          <a:p>
            <a:pPr lvl="2"/>
            <a:r>
              <a:rPr lang="en-GB" sz="2400" dirty="0"/>
              <a:t>Harus juga </a:t>
            </a:r>
            <a:r>
              <a:rPr lang="en-GB" sz="2400" dirty="0" err="1"/>
              <a:t>memiliki</a:t>
            </a:r>
            <a:r>
              <a:rPr lang="en-GB" sz="2400" dirty="0"/>
              <a:t> </a:t>
            </a:r>
            <a:r>
              <a:rPr lang="en-GB" sz="2400" dirty="0" err="1"/>
              <a:t>akses</a:t>
            </a:r>
            <a:r>
              <a:rPr lang="en-GB" sz="2400" dirty="0"/>
              <a:t> </a:t>
            </a:r>
            <a:r>
              <a:rPr lang="en-GB" sz="2400" dirty="0" err="1"/>
              <a:t>ke</a:t>
            </a:r>
            <a:r>
              <a:rPr lang="en-GB" sz="2400" dirty="0"/>
              <a:t> </a:t>
            </a:r>
            <a:r>
              <a:rPr lang="en-GB" sz="2400" dirty="0" err="1"/>
              <a:t>laporan</a:t>
            </a:r>
            <a:r>
              <a:rPr lang="en-GB" sz="2400" dirty="0"/>
              <a:t> </a:t>
            </a:r>
            <a:r>
              <a:rPr lang="en-GB" sz="2400" dirty="0" err="1"/>
              <a:t>statistik</a:t>
            </a:r>
            <a:r>
              <a:rPr lang="en-GB" sz="2400" dirty="0"/>
              <a:t> lain yang </a:t>
            </a:r>
            <a:r>
              <a:rPr lang="en-GB" sz="2400" dirty="0" err="1"/>
              <a:t>dibuat</a:t>
            </a:r>
            <a:r>
              <a:rPr lang="en-GB" sz="2400" dirty="0"/>
              <a:t> oleh </a:t>
            </a:r>
            <a:r>
              <a:rPr lang="en-GB" sz="2400" dirty="0" err="1"/>
              <a:t>lembaga</a:t>
            </a:r>
            <a:r>
              <a:rPr lang="en-GB" sz="2400" dirty="0"/>
              <a:t> </a:t>
            </a:r>
            <a:r>
              <a:rPr lang="en-GB" sz="2400" dirty="0" err="1"/>
              <a:t>pemerintah</a:t>
            </a:r>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9</a:t>
            </a:fld>
            <a:endParaRPr lang="en-GB"/>
          </a:p>
        </p:txBody>
      </p:sp>
    </p:spTree>
    <p:extLst>
      <p:ext uri="{BB962C8B-B14F-4D97-AF65-F5344CB8AC3E}">
        <p14:creationId xmlns:p14="http://schemas.microsoft.com/office/powerpoint/2010/main" val="173153664"/>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ILO 2020</Template>
  <TotalTime>469</TotalTime>
  <Words>1567</Words>
  <Application>Microsoft Macintosh PowerPoint</Application>
  <PresentationFormat>Widescreen</PresentationFormat>
  <Paragraphs>297</Paragraphs>
  <Slides>16</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Wingdings 3</vt:lpstr>
      <vt:lpstr>ILO 2020</vt:lpstr>
      <vt:lpstr>Modul/Unit 13 </vt:lpstr>
      <vt:lpstr>Tujuan pembelajaran </vt:lpstr>
      <vt:lpstr>Peran PLK untuk pemberi kerja</vt:lpstr>
      <vt:lpstr>Layanan yang di berikan kepada pemberi kerja</vt:lpstr>
      <vt:lpstr>Perencanaan sumberdaya manusia </vt:lpstr>
      <vt:lpstr>Saran dan arahan oleh PLK kepada pemberi kerja </vt:lpstr>
      <vt:lpstr>Bantuan dalam proses perekrutan</vt:lpstr>
      <vt:lpstr>Pemberian Informasi pasar tenaga kerja</vt:lpstr>
      <vt:lpstr>Pemberian Informasi pasar tenaga kerja (lanjutan)</vt:lpstr>
      <vt:lpstr>Menjangkau pemberi kerja </vt:lpstr>
      <vt:lpstr>Menjangkau pemberi kerja (lanjutan) </vt:lpstr>
      <vt:lpstr>Menjangkau pemberi kerja (lanjutan) </vt:lpstr>
      <vt:lpstr>Layanan penempatan kerja kepada pemberi kerja</vt:lpstr>
      <vt:lpstr>Ada pertanyaan?</vt:lpstr>
      <vt:lpstr>Kerja kelompok</vt:lpstr>
      <vt:lpstr>Permainan peran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Ayunda Eka Pratama</dc:creator>
  <cp:lastModifiedBy>Ayunda Eka Pratama</cp:lastModifiedBy>
  <cp:revision>45</cp:revision>
  <dcterms:created xsi:type="dcterms:W3CDTF">2021-09-07T09:14:06Z</dcterms:created>
  <dcterms:modified xsi:type="dcterms:W3CDTF">2021-09-22T05:07:00Z</dcterms:modified>
</cp:coreProperties>
</file>