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74"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5" r:id="rId19"/>
    <p:sldId id="304" r:id="rId20"/>
    <p:sldId id="306" r:id="rId21"/>
    <p:sldId id="307" r:id="rId22"/>
    <p:sldId id="308" r:id="rId23"/>
    <p:sldId id="309" r:id="rId24"/>
    <p:sldId id="310" r:id="rId25"/>
    <p:sldId id="311" r:id="rId26"/>
    <p:sldId id="312" r:id="rId27"/>
    <p:sldId id="313" r:id="rId28"/>
    <p:sldId id="259" r:id="rId29"/>
    <p:sldId id="258" r:id="rId30"/>
    <p:sldId id="26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80" autoAdjust="0"/>
    <p:restoredTop sz="43214" autoAdjust="0"/>
  </p:normalViewPr>
  <p:slideViewPr>
    <p:cSldViewPr snapToGrid="0">
      <p:cViewPr varScale="1">
        <p:scale>
          <a:sx n="39" d="100"/>
          <a:sy n="39" d="100"/>
        </p:scale>
        <p:origin x="1472" y="168"/>
      </p:cViewPr>
      <p:guideLst/>
    </p:cSldViewPr>
  </p:slideViewPr>
  <p:outlineViewPr>
    <p:cViewPr>
      <p:scale>
        <a:sx n="33" d="100"/>
        <a:sy n="33" d="100"/>
      </p:scale>
      <p:origin x="0" y="-8496"/>
    </p:cViewPr>
  </p:outlin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Pemuda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Sheet1!$A$2:$A$9</c:f>
              <c:numCache>
                <c:formatCode>General</c:formatCode>
                <c:ptCount val="8"/>
                <c:pt idx="0">
                  <c:v>2010</c:v>
                </c:pt>
                <c:pt idx="1">
                  <c:v>2011</c:v>
                </c:pt>
                <c:pt idx="2">
                  <c:v>2012</c:v>
                </c:pt>
                <c:pt idx="3">
                  <c:v>2013</c:v>
                </c:pt>
                <c:pt idx="4">
                  <c:v>2014</c:v>
                </c:pt>
                <c:pt idx="5">
                  <c:v>2015</c:v>
                </c:pt>
                <c:pt idx="6">
                  <c:v>2016</c:v>
                </c:pt>
                <c:pt idx="7">
                  <c:v>2017</c:v>
                </c:pt>
              </c:numCache>
            </c:numRef>
          </c:cat>
          <c:val>
            <c:numRef>
              <c:f>Sheet1!$B$2:$B$9</c:f>
              <c:numCache>
                <c:formatCode>General</c:formatCode>
                <c:ptCount val="8"/>
                <c:pt idx="0">
                  <c:v>16.8</c:v>
                </c:pt>
                <c:pt idx="1">
                  <c:v>17.3</c:v>
                </c:pt>
                <c:pt idx="2">
                  <c:v>14.9</c:v>
                </c:pt>
                <c:pt idx="3">
                  <c:v>15.1</c:v>
                </c:pt>
                <c:pt idx="4">
                  <c:v>15.2</c:v>
                </c:pt>
                <c:pt idx="5">
                  <c:v>16.600000000000001</c:v>
                </c:pt>
                <c:pt idx="6">
                  <c:v>14.9</c:v>
                </c:pt>
                <c:pt idx="7">
                  <c:v>15.2</c:v>
                </c:pt>
              </c:numCache>
            </c:numRef>
          </c:val>
          <c:extLst>
            <c:ext xmlns:c16="http://schemas.microsoft.com/office/drawing/2014/chart" uri="{C3380CC4-5D6E-409C-BE32-E72D297353CC}">
              <c16:uniqueId val="{00000000-2562-614B-89FA-0DA1DA3848D4}"/>
            </c:ext>
          </c:extLst>
        </c:ser>
        <c:ser>
          <c:idx val="1"/>
          <c:order val="1"/>
          <c:tx>
            <c:strRef>
              <c:f>Sheet1!$C$1</c:f>
              <c:strCache>
                <c:ptCount val="1"/>
                <c:pt idx="0">
                  <c:v>Populasi lainnya</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Sheet1!$A$2:$A$9</c:f>
              <c:numCache>
                <c:formatCode>General</c:formatCode>
                <c:ptCount val="8"/>
                <c:pt idx="0">
                  <c:v>2010</c:v>
                </c:pt>
                <c:pt idx="1">
                  <c:v>2011</c:v>
                </c:pt>
                <c:pt idx="2">
                  <c:v>2012</c:v>
                </c:pt>
                <c:pt idx="3">
                  <c:v>2013</c:v>
                </c:pt>
                <c:pt idx="4">
                  <c:v>2014</c:v>
                </c:pt>
                <c:pt idx="5">
                  <c:v>2015</c:v>
                </c:pt>
                <c:pt idx="6">
                  <c:v>2016</c:v>
                </c:pt>
                <c:pt idx="7">
                  <c:v>2017</c:v>
                </c:pt>
              </c:numCache>
            </c:numRef>
          </c:cat>
          <c:val>
            <c:numRef>
              <c:f>Sheet1!$C$2:$C$9</c:f>
              <c:numCache>
                <c:formatCode>General</c:formatCode>
                <c:ptCount val="8"/>
                <c:pt idx="0">
                  <c:v>83.2</c:v>
                </c:pt>
                <c:pt idx="1">
                  <c:v>82.7</c:v>
                </c:pt>
                <c:pt idx="2">
                  <c:v>85.1</c:v>
                </c:pt>
                <c:pt idx="3">
                  <c:v>84.9</c:v>
                </c:pt>
                <c:pt idx="4">
                  <c:v>84.8</c:v>
                </c:pt>
                <c:pt idx="5">
                  <c:v>83.4</c:v>
                </c:pt>
                <c:pt idx="6">
                  <c:v>85.1</c:v>
                </c:pt>
                <c:pt idx="7">
                  <c:v>84.8</c:v>
                </c:pt>
              </c:numCache>
            </c:numRef>
          </c:val>
          <c:extLst>
            <c:ext xmlns:c16="http://schemas.microsoft.com/office/drawing/2014/chart" uri="{C3380CC4-5D6E-409C-BE32-E72D297353CC}">
              <c16:uniqueId val="{00000001-2562-614B-89FA-0DA1DA3848D4}"/>
            </c:ext>
          </c:extLst>
        </c:ser>
        <c:dLbls>
          <c:dLblPos val="ctr"/>
          <c:showLegendKey val="0"/>
          <c:showVal val="1"/>
          <c:showCatName val="0"/>
          <c:showSerName val="0"/>
          <c:showPercent val="0"/>
          <c:showBubbleSize val="0"/>
        </c:dLbls>
        <c:gapWidth val="150"/>
        <c:overlap val="100"/>
        <c:axId val="1124920656"/>
        <c:axId val="1124972608"/>
      </c:barChart>
      <c:catAx>
        <c:axId val="112492065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124972608"/>
        <c:crosses val="autoZero"/>
        <c:auto val="1"/>
        <c:lblAlgn val="ctr"/>
        <c:lblOffset val="100"/>
        <c:noMultiLvlLbl val="0"/>
      </c:catAx>
      <c:valAx>
        <c:axId val="1124972608"/>
        <c:scaling>
          <c:orientation val="minMax"/>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1249206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02">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068C6-7325-408C-921E-B389FF684A63}" type="datetimeFigureOut">
              <a:rPr lang="en-GB" smtClean="0"/>
              <a:t>22/09/2021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826FEE-2901-4F80-B040-94DEDE5C3ECF}" type="slidenum">
              <a:rPr lang="en-GB" smtClean="0"/>
              <a:t>‹#›</a:t>
            </a:fld>
            <a:endParaRPr lang="en-GB"/>
          </a:p>
        </p:txBody>
      </p:sp>
    </p:spTree>
    <p:extLst>
      <p:ext uri="{BB962C8B-B14F-4D97-AF65-F5344CB8AC3E}">
        <p14:creationId xmlns:p14="http://schemas.microsoft.com/office/powerpoint/2010/main" val="1475438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Ketika kita berbicara tentang kelompok sasaran dalam layanan ketenagakerjaan, kita mengacu pada sekelompok orang yang </a:t>
            </a:r>
            <a:r>
              <a:rPr lang="id-ID" sz="1200" b="1" kern="1200" dirty="0">
                <a:solidFill>
                  <a:schemeClr val="tx1"/>
                </a:solidFill>
                <a:effectLst/>
                <a:latin typeface="+mn-lt"/>
                <a:ea typeface="+mn-ea"/>
                <a:cs typeface="+mn-cs"/>
              </a:rPr>
              <a:t>mungkin mengalami kesulitan tingkat tinggi</a:t>
            </a:r>
            <a:r>
              <a:rPr lang="id-ID" sz="1200" kern="1200" dirty="0">
                <a:solidFill>
                  <a:schemeClr val="tx1"/>
                </a:solidFill>
                <a:effectLst/>
                <a:latin typeface="+mn-lt"/>
                <a:ea typeface="+mn-ea"/>
                <a:cs typeface="+mn-cs"/>
              </a:rPr>
              <a:t> di pasar tenaga kerja daripada rata-rata pencari kerja. Kelompok ini dapat dikelompokkan tetapi tidak terbatas pada: pemuda,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dan pekerja migran</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 </a:t>
            </a:r>
          </a:p>
          <a:p>
            <a:r>
              <a:rPr lang="id-ID" sz="1200" kern="1200" dirty="0">
                <a:solidFill>
                  <a:schemeClr val="tx1"/>
                </a:solidFill>
                <a:effectLst/>
                <a:latin typeface="+mn-lt"/>
                <a:ea typeface="+mn-ea"/>
                <a:cs typeface="+mn-cs"/>
              </a:rPr>
              <a:t>diharapkan dapat memberikan layanan konseling untuk membantu pencari kerja yang datang ke PLK untuk mendapatkan bantuan bagaimana mereka dapat kembali dan bersaing di pasar tenaga kerja</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a:t>
            </a:fld>
            <a:endParaRPr lang="en-GB"/>
          </a:p>
        </p:txBody>
      </p:sp>
    </p:spTree>
    <p:extLst>
      <p:ext uri="{BB962C8B-B14F-4D97-AF65-F5344CB8AC3E}">
        <p14:creationId xmlns:p14="http://schemas.microsoft.com/office/powerpoint/2010/main" val="2903941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a:t>
            </a:fld>
            <a:endParaRPr lang="en-GB"/>
          </a:p>
        </p:txBody>
      </p:sp>
    </p:spTree>
    <p:extLst>
      <p:ext uri="{BB962C8B-B14F-4D97-AF65-F5344CB8AC3E}">
        <p14:creationId xmlns:p14="http://schemas.microsoft.com/office/powerpoint/2010/main" val="3027305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Ketika kita berbicara tentang kelompok sasaran dalam layanan ketenagakerjaan, kita mengacu pada </a:t>
            </a:r>
            <a:r>
              <a:rPr lang="id-ID" sz="1200" b="1" kern="1200" dirty="0">
                <a:solidFill>
                  <a:schemeClr val="tx1"/>
                </a:solidFill>
                <a:effectLst/>
                <a:latin typeface="+mn-lt"/>
                <a:ea typeface="+mn-ea"/>
                <a:cs typeface="+mn-cs"/>
              </a:rPr>
              <a:t>sekelompok orang yang mungkin mengalami kesulitan tingkat tinggi di pasar tenaga kerja daripada rata-rata pencari kerja.</a:t>
            </a:r>
            <a:r>
              <a:rPr lang="en-GB" sz="1200" b="1"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d-ID" sz="1200" kern="1200" dirty="0">
                <a:solidFill>
                  <a:schemeClr val="tx1"/>
                </a:solidFill>
                <a:effectLst/>
                <a:latin typeface="+mn-lt"/>
                <a:ea typeface="+mn-ea"/>
                <a:cs typeface="+mn-cs"/>
              </a:rPr>
              <a:t>Kelompok-kelompok ini meliputi tetapi tidak terbatas pada</a:t>
            </a:r>
            <a:r>
              <a:rPr lang="en-GB" sz="1200" kern="1200" dirty="0">
                <a:solidFill>
                  <a:schemeClr val="tx1"/>
                </a:solidFill>
                <a:effectLst/>
                <a:latin typeface="+mn-lt"/>
                <a:ea typeface="+mn-ea"/>
                <a:cs typeface="+mn-cs"/>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kern="1200" dirty="0">
                <a:solidFill>
                  <a:schemeClr val="tx1"/>
                </a:solidFill>
                <a:effectLst/>
                <a:latin typeface="+mn-lt"/>
                <a:ea typeface="+mn-ea"/>
                <a:cs typeface="+mn-cs"/>
              </a:rPr>
              <a:t>Pemuda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kern="1200" dirty="0">
                <a:solidFill>
                  <a:schemeClr val="tx1"/>
                </a:solidFill>
                <a:effectLst/>
                <a:latin typeface="+mn-lt"/>
                <a:ea typeface="+mn-ea"/>
                <a:cs typeface="+mn-cs"/>
              </a:rPr>
              <a:t>penyandang </a:t>
            </a:r>
            <a:r>
              <a:rPr lang="id-ID" sz="1200" kern="1200" dirty="0" err="1">
                <a:solidFill>
                  <a:schemeClr val="tx1"/>
                </a:solidFill>
                <a:effectLst/>
                <a:latin typeface="+mn-lt"/>
                <a:ea typeface="+mn-ea"/>
                <a:cs typeface="+mn-cs"/>
              </a:rPr>
              <a:t>disabilitas</a:t>
            </a:r>
            <a:endParaRPr lang="id-ID"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kern="1200" dirty="0">
                <a:solidFill>
                  <a:schemeClr val="tx1"/>
                </a:solidFill>
                <a:effectLst/>
                <a:latin typeface="+mn-lt"/>
                <a:ea typeface="+mn-ea"/>
                <a:cs typeface="+mn-cs"/>
              </a:rPr>
              <a:t>pekerja migran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kern="1200" dirty="0">
                <a:solidFill>
                  <a:schemeClr val="tx1"/>
                </a:solidFill>
                <a:effectLst/>
                <a:latin typeface="+mn-lt"/>
                <a:ea typeface="+mn-ea"/>
                <a:cs typeface="+mn-cs"/>
              </a:rPr>
              <a:t>Perempuan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kern="1200" dirty="0">
                <a:solidFill>
                  <a:schemeClr val="tx1"/>
                </a:solidFill>
                <a:effectLst/>
                <a:latin typeface="+mn-lt"/>
                <a:ea typeface="+mn-ea"/>
                <a:cs typeface="+mn-cs"/>
              </a:rPr>
              <a:t>pekerja tua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kern="1200" dirty="0">
                <a:solidFill>
                  <a:schemeClr val="tx1"/>
                </a:solidFill>
                <a:effectLst/>
                <a:latin typeface="+mn-lt"/>
                <a:ea typeface="+mn-ea"/>
                <a:cs typeface="+mn-cs"/>
              </a:rPr>
              <a:t>pengangguran jangka panjang</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3</a:t>
            </a:fld>
            <a:endParaRPr lang="en-GB"/>
          </a:p>
        </p:txBody>
      </p:sp>
    </p:spTree>
    <p:extLst>
      <p:ext uri="{BB962C8B-B14F-4D97-AF65-F5344CB8AC3E}">
        <p14:creationId xmlns:p14="http://schemas.microsoft.com/office/powerpoint/2010/main" val="170944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Pemuda menghadapi beragam masalah ketika mereka mencari pekerjaan. Mereka mungkin memiliki keterampilan yang baik tetapi tidak memiliki pengalaman kerja praktis; atau mereka mungkin telah keluar dari  sistem pendidikan pada usia dini dan tidak memiliki keterampilan untuk ditawarkan. Pemuda </a:t>
            </a:r>
            <a:r>
              <a:rPr lang="id-ID" sz="1200" kern="1200" dirty="0" err="1">
                <a:solidFill>
                  <a:schemeClr val="tx1"/>
                </a:solidFill>
                <a:effectLst/>
                <a:latin typeface="+mn-lt"/>
                <a:ea typeface="+mn-ea"/>
                <a:cs typeface="+mn-cs"/>
              </a:rPr>
              <a:t>seringkali</a:t>
            </a:r>
            <a:r>
              <a:rPr lang="id-ID" sz="1200" kern="1200" dirty="0">
                <a:solidFill>
                  <a:schemeClr val="tx1"/>
                </a:solidFill>
                <a:effectLst/>
                <a:latin typeface="+mn-lt"/>
                <a:ea typeface="+mn-ea"/>
                <a:cs typeface="+mn-cs"/>
              </a:rPr>
              <a:t> terbatas keterampilan pencarian kerjanya, dan juga kurang pemahamannya tentang realitas kerja</a:t>
            </a:r>
            <a:r>
              <a:rPr lang="en-US" baseline="0" dirty="0"/>
              <a:t>.</a:t>
            </a:r>
          </a:p>
          <a:p>
            <a:endParaRPr lang="en-US" baseline="0" dirty="0"/>
          </a:p>
          <a:p>
            <a:r>
              <a:rPr lang="id-ID" sz="1200" b="1" kern="1200" dirty="0">
                <a:solidFill>
                  <a:schemeClr val="tx1"/>
                </a:solidFill>
                <a:effectLst/>
                <a:latin typeface="+mn-lt"/>
                <a:ea typeface="+mn-ea"/>
                <a:cs typeface="+mn-cs"/>
              </a:rPr>
              <a:t>Negara-negara bervariasi dalam definisinya tentang pemuda</a:t>
            </a:r>
            <a:r>
              <a:rPr lang="id-ID" sz="1200" kern="1200" dirty="0">
                <a:solidFill>
                  <a:schemeClr val="tx1"/>
                </a:solidFill>
                <a:effectLst/>
                <a:latin typeface="+mn-lt"/>
                <a:ea typeface="+mn-ea"/>
                <a:cs typeface="+mn-cs"/>
              </a:rPr>
              <a:t>. Secara umum, pemuda dapat didefinisikan sebagai tahap dalam siklus hidup sebelum kehidupan dewasa dimulai. Definisi pemuda dipengaruhi oleh faktor-faktor seperti usia rata-rata pemuda menyelesaikan pendidikan dan pelatihan awal dan usia rata-rata mereka diharapkan mulai memainkan peran dewasa di masyarakat</a:t>
            </a:r>
            <a:r>
              <a:rPr lang="en-US" baseline="0" dirty="0"/>
              <a:t> </a:t>
            </a:r>
          </a:p>
          <a:p>
            <a:r>
              <a:rPr lang="en-US" baseline="0" dirty="0"/>
              <a:t> </a:t>
            </a:r>
          </a:p>
          <a:p>
            <a:endParaRPr lang="en-US" baseline="0" dirty="0"/>
          </a:p>
          <a:p>
            <a:r>
              <a:rPr lang="id-ID" sz="1200" kern="1200" dirty="0">
                <a:solidFill>
                  <a:schemeClr val="tx1"/>
                </a:solidFill>
                <a:effectLst/>
                <a:latin typeface="+mn-lt"/>
                <a:ea typeface="+mn-ea"/>
                <a:cs typeface="+mn-cs"/>
              </a:rPr>
              <a:t>Pemuda merepresentasikan persentase tertinggi pekerja migran, dan juga </a:t>
            </a:r>
            <a:r>
              <a:rPr lang="id-ID" sz="1200" kern="1200" dirty="0" err="1">
                <a:solidFill>
                  <a:schemeClr val="tx1"/>
                </a:solidFill>
                <a:effectLst/>
                <a:latin typeface="+mn-lt"/>
                <a:ea typeface="+mn-ea"/>
                <a:cs typeface="+mn-cs"/>
              </a:rPr>
              <a:t>terdampak</a:t>
            </a:r>
            <a:r>
              <a:rPr lang="id-ID" sz="1200" kern="1200" dirty="0">
                <a:solidFill>
                  <a:schemeClr val="tx1"/>
                </a:solidFill>
                <a:effectLst/>
                <a:latin typeface="+mn-lt"/>
                <a:ea typeface="+mn-ea"/>
                <a:cs typeface="+mn-cs"/>
              </a:rPr>
              <a:t> oleh lingkungan sosial-ekonomi tempat mereka berasal. Karena pemuda bukanlah kelompok yang homogen, maka akan sulit untuk merancang program yang akan berhasil memenuhi semua kebutuhan mereka, membuat kesulitan tersebut semakin besar</a:t>
            </a:r>
            <a:endParaRPr lang="en-US" baseline="0" dirty="0"/>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4</a:t>
            </a:fld>
            <a:endParaRPr lang="en-GB"/>
          </a:p>
        </p:txBody>
      </p:sp>
    </p:spTree>
    <p:extLst>
      <p:ext uri="{BB962C8B-B14F-4D97-AF65-F5344CB8AC3E}">
        <p14:creationId xmlns:p14="http://schemas.microsoft.com/office/powerpoint/2010/main" val="3293722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a:t>
            </a:fld>
            <a:endParaRPr lang="en-GB"/>
          </a:p>
        </p:txBody>
      </p:sp>
    </p:spTree>
    <p:extLst>
      <p:ext uri="{BB962C8B-B14F-4D97-AF65-F5344CB8AC3E}">
        <p14:creationId xmlns:p14="http://schemas.microsoft.com/office/powerpoint/2010/main" val="3853756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6</a:t>
            </a:fld>
            <a:endParaRPr lang="en-GB"/>
          </a:p>
        </p:txBody>
      </p:sp>
    </p:spTree>
    <p:extLst>
      <p:ext uri="{BB962C8B-B14F-4D97-AF65-F5344CB8AC3E}">
        <p14:creationId xmlns:p14="http://schemas.microsoft.com/office/powerpoint/2010/main" val="444864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7</a:t>
            </a:fld>
            <a:endParaRPr lang="en-GB"/>
          </a:p>
        </p:txBody>
      </p:sp>
    </p:spTree>
    <p:extLst>
      <p:ext uri="{BB962C8B-B14F-4D97-AF65-F5344CB8AC3E}">
        <p14:creationId xmlns:p14="http://schemas.microsoft.com/office/powerpoint/2010/main" val="1579952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8</a:t>
            </a:fld>
            <a:endParaRPr lang="en-GB"/>
          </a:p>
        </p:txBody>
      </p:sp>
    </p:spTree>
    <p:extLst>
      <p:ext uri="{BB962C8B-B14F-4D97-AF65-F5344CB8AC3E}">
        <p14:creationId xmlns:p14="http://schemas.microsoft.com/office/powerpoint/2010/main" val="7344169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9</a:t>
            </a:fld>
            <a:endParaRPr lang="en-GB"/>
          </a:p>
        </p:txBody>
      </p:sp>
    </p:spTree>
    <p:extLst>
      <p:ext uri="{BB962C8B-B14F-4D97-AF65-F5344CB8AC3E}">
        <p14:creationId xmlns:p14="http://schemas.microsoft.com/office/powerpoint/2010/main" val="19127281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Wage subsidies (also called, employment subsidies or hiring subsidies) as transfer to employers or employees (youth) that cover part of the individual’s</a:t>
            </a:r>
          </a:p>
          <a:p>
            <a:r>
              <a:rPr lang="en-US" dirty="0"/>
              <a:t>wage or non-wage employment costs. The goal is to provide incentives to employers to hire youth as part of their workforce.</a:t>
            </a:r>
          </a:p>
          <a:p>
            <a:endParaRPr lang="en-US" dirty="0"/>
          </a:p>
          <a:p>
            <a:r>
              <a:rPr lang="en-US" dirty="0"/>
              <a:t>The goal is to increase employment for the youth due to the fact that the subsidy reduces the cost of </a:t>
            </a:r>
            <a:r>
              <a:rPr lang="en-US" dirty="0" err="1"/>
              <a:t>labour</a:t>
            </a:r>
            <a:r>
              <a:rPr lang="en-US" dirty="0"/>
              <a:t> for  employers, thereby increasing demand for </a:t>
            </a:r>
            <a:r>
              <a:rPr lang="en-US" dirty="0" err="1"/>
              <a:t>labour</a:t>
            </a:r>
            <a:r>
              <a:rPr lang="en-US" dirty="0"/>
              <a:t> services.</a:t>
            </a:r>
          </a:p>
          <a:p>
            <a:endParaRPr lang="en-US" dirty="0"/>
          </a:p>
          <a:p>
            <a:r>
              <a:rPr lang="en-US" dirty="0"/>
              <a:t>These measures include:</a:t>
            </a:r>
          </a:p>
          <a:p>
            <a:pPr marL="171450" indent="-171450">
              <a:buFont typeface="Arial" panose="020B0604020202020204" pitchFamily="34" charset="0"/>
              <a:buChar char="•"/>
            </a:pPr>
            <a:r>
              <a:rPr lang="en-US" dirty="0"/>
              <a:t>Direct transfers to firms (hiring subsidies) or young workers (wage supplements)</a:t>
            </a:r>
          </a:p>
          <a:p>
            <a:pPr marL="171450" indent="-171450">
              <a:buFont typeface="Arial" panose="020B0604020202020204" pitchFamily="34" charset="0"/>
              <a:buChar char="•"/>
            </a:pPr>
            <a:r>
              <a:rPr lang="en-US" dirty="0"/>
              <a:t>General cuts in payroll or social security contributions, targeted for the youth</a:t>
            </a:r>
          </a:p>
          <a:p>
            <a:pPr marL="171450" indent="-171450">
              <a:buFont typeface="Arial" panose="020B0604020202020204" pitchFamily="34" charset="0"/>
              <a:buChar char="•"/>
            </a:pPr>
            <a:r>
              <a:rPr lang="en-US" dirty="0"/>
              <a:t>On-the-job training </a:t>
            </a:r>
            <a:r>
              <a:rPr lang="en-US" dirty="0" err="1"/>
              <a:t>programmes</a:t>
            </a:r>
            <a:r>
              <a:rPr lang="en-US" dirty="0"/>
              <a:t> as long as they have a significant subsidized employment component (i.e. at least two-thirds of the young person’s time is devoted to “actual work”; does not include </a:t>
            </a:r>
            <a:r>
              <a:rPr lang="en-US" dirty="0" err="1"/>
              <a:t>programmes</a:t>
            </a:r>
            <a:r>
              <a:rPr lang="en-US" dirty="0"/>
              <a:t> whose primary component is training)</a:t>
            </a:r>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10</a:t>
            </a:fld>
            <a:endParaRPr lang="en-GB"/>
          </a:p>
        </p:txBody>
      </p:sp>
    </p:spTree>
    <p:extLst>
      <p:ext uri="{BB962C8B-B14F-4D97-AF65-F5344CB8AC3E}">
        <p14:creationId xmlns:p14="http://schemas.microsoft.com/office/powerpoint/2010/main" val="33336361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juga menghadapi tantangan yang signifikan di pasar tenaga kerja. Mereka merupakan minoritas terbesar di dunia, dan sebagian besar orang akan mengalami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pada suatu titik dalam hidup mereka</a:t>
            </a:r>
            <a:r>
              <a:rPr lang="en-US" baseline="0" dirty="0"/>
              <a:t>. </a:t>
            </a:r>
          </a:p>
          <a:p>
            <a:endParaRPr lang="en-US" baseline="0" dirty="0"/>
          </a:p>
          <a:p>
            <a:r>
              <a:rPr lang="id-ID" sz="1200" b="1" kern="1200" dirty="0">
                <a:solidFill>
                  <a:schemeClr val="tx1"/>
                </a:solidFill>
                <a:effectLst/>
                <a:latin typeface="+mn-lt"/>
                <a:ea typeface="+mn-ea"/>
                <a:cs typeface="+mn-cs"/>
              </a:rPr>
              <a:t>Angka </a:t>
            </a:r>
            <a:r>
              <a:rPr lang="id-ID" sz="1200" b="1" kern="1200" dirty="0" err="1">
                <a:solidFill>
                  <a:schemeClr val="tx1"/>
                </a:solidFill>
                <a:effectLst/>
                <a:latin typeface="+mn-lt"/>
                <a:ea typeface="+mn-ea"/>
                <a:cs typeface="+mn-cs"/>
              </a:rPr>
              <a:t>disabilitas</a:t>
            </a:r>
            <a:r>
              <a:rPr lang="id-ID" sz="1200" b="1" kern="1200" dirty="0">
                <a:solidFill>
                  <a:schemeClr val="tx1"/>
                </a:solidFill>
                <a:effectLst/>
                <a:latin typeface="+mn-lt"/>
                <a:ea typeface="+mn-ea"/>
                <a:cs typeface="+mn-cs"/>
              </a:rPr>
              <a:t> meningkat di seluruh dunia karena penuaan populasi dan peningkatan kondisi kesehatan kronis secara global</a:t>
            </a:r>
            <a:r>
              <a:rPr lang="en-US" baseline="0" dirty="0"/>
              <a:t>.</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D0826FEE-2901-4F80-B040-94DEDE5C3ECF}" type="slidenum">
              <a:rPr lang="en-GB" smtClean="0"/>
              <a:t>11</a:t>
            </a:fld>
            <a:endParaRPr lang="en-GB"/>
          </a:p>
        </p:txBody>
      </p:sp>
    </p:spTree>
    <p:extLst>
      <p:ext uri="{BB962C8B-B14F-4D97-AF65-F5344CB8AC3E}">
        <p14:creationId xmlns:p14="http://schemas.microsoft.com/office/powerpoint/2010/main" val="13291937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12</a:t>
            </a:fld>
            <a:endParaRPr lang="en-GB"/>
          </a:p>
        </p:txBody>
      </p:sp>
    </p:spTree>
    <p:extLst>
      <p:ext uri="{BB962C8B-B14F-4D97-AF65-F5344CB8AC3E}">
        <p14:creationId xmlns:p14="http://schemas.microsoft.com/office/powerpoint/2010/main" val="4046175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13</a:t>
            </a:fld>
            <a:endParaRPr lang="en-GB"/>
          </a:p>
        </p:txBody>
      </p:sp>
    </p:spTree>
    <p:extLst>
      <p:ext uri="{BB962C8B-B14F-4D97-AF65-F5344CB8AC3E}">
        <p14:creationId xmlns:p14="http://schemas.microsoft.com/office/powerpoint/2010/main" val="27063405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algn="l" rtl="0" eaLnBrk="1" latinLnBrk="0" hangingPunct="1">
              <a:spcBef>
                <a:spcPts val="0"/>
              </a:spcBef>
              <a:spcAft>
                <a:spcPts val="0"/>
              </a:spcAft>
            </a:pPr>
            <a:r>
              <a:rPr lang="id-ID" sz="1200" kern="1200" dirty="0">
                <a:solidFill>
                  <a:schemeClr val="tx1"/>
                </a:solidFill>
                <a:effectLst/>
                <a:latin typeface="+mn-lt"/>
                <a:ea typeface="+mn-ea"/>
                <a:cs typeface="+mn-cs"/>
              </a:rPr>
              <a:t>Penting bagi pengantar kerja/petugas  antar kerja untuk mengingat bahwa tidak semua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terlihat jelas. Beberapa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tidak terlihat - misalnya,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belajar – dan banyak pencari kerja mungkin enggan untuk mengidentifikasi diri sebagai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Faktanya,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merupakan kelompok yang beragam, meliputi perempuan dan laki-laki dari segala usia, tinggal di perkotaan dan perdesaan, dengan kepribadian, kemampuan, aspirasi, dan keinginan yang berbeda. Dengan demikian, mereka juga berbeda secara signifikan terkait kebutuhan layanan mereka</a:t>
            </a:r>
            <a:r>
              <a:rPr lang="en-US" sz="1200" kern="1200" baseline="0" dirty="0">
                <a:solidFill>
                  <a:srgbClr val="000000"/>
                </a:solidFill>
                <a:effectLst/>
                <a:latin typeface="Calibri" panose="020F0502020204030204" pitchFamily="34" charset="0"/>
                <a:ea typeface="+mn-ea"/>
                <a:cs typeface="+mn-cs"/>
              </a:rPr>
              <a:t>.</a:t>
            </a:r>
            <a:endParaRPr lang="en-US" dirty="0">
              <a:effectLst/>
            </a:endParaRP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D0826FEE-2901-4F80-B040-94DEDE5C3ECF}" type="slidenum">
              <a:rPr lang="en-GB" smtClean="0"/>
              <a:t>14</a:t>
            </a:fld>
            <a:endParaRPr lang="en-GB"/>
          </a:p>
        </p:txBody>
      </p:sp>
    </p:spTree>
    <p:extLst>
      <p:ext uri="{BB962C8B-B14F-4D97-AF65-F5344CB8AC3E}">
        <p14:creationId xmlns:p14="http://schemas.microsoft.com/office/powerpoint/2010/main" val="1438643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id-ID" sz="1200" kern="1200" dirty="0">
                <a:solidFill>
                  <a:schemeClr val="tx1"/>
                </a:solidFill>
                <a:effectLst/>
                <a:latin typeface="+mn-lt"/>
                <a:ea typeface="+mn-ea"/>
                <a:cs typeface="+mn-cs"/>
              </a:rPr>
              <a:t>Bila menyangkut kebijakan dan program, prinsip non-diskriminasi, hak atas kerja layak adalah pas untuk semua --- ini seperti pakaian. Setiap orang membutuhkan pakaian --- setiap orang membutuhkan pekerjaan tetapi satu ukuran tidak pas untuk semua</a:t>
            </a:r>
            <a:r>
              <a:rPr lang="en-GB" altLang="en-US" dirty="0"/>
              <a:t>. </a:t>
            </a:r>
          </a:p>
          <a:p>
            <a:pPr>
              <a:defRPr/>
            </a:pPr>
            <a:r>
              <a:rPr lang="id-ID" sz="1200" kern="1200" dirty="0">
                <a:solidFill>
                  <a:schemeClr val="tx1"/>
                </a:solidFill>
                <a:effectLst/>
                <a:latin typeface="+mn-lt"/>
                <a:ea typeface="+mn-ea"/>
                <a:cs typeface="+mn-cs"/>
              </a:rPr>
              <a:t>Oleh karena itu kita harus berpikir tentang pekerjaan secara berbeda…karena satu ukuran tidak pas untuk semua. Kami selalu tahu bahwa di bidang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dan menciptakan bentuk-bentuk pekerjaan baru bagi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misalnya pekerjaan terlindung. Ini merupakan beberapa pilihan yang dimiliki oleh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dalam hal pilihan pekerjaan. Negara-negara yang ingin melayani semua jenis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dan melakukannya seadil-adilnya mungkin perlu mencari cara baru untuk melayani penyandang </a:t>
            </a:r>
            <a:r>
              <a:rPr lang="id-ID" sz="1200" kern="1200" dirty="0" err="1">
                <a:solidFill>
                  <a:schemeClr val="tx1"/>
                </a:solidFill>
                <a:effectLst/>
                <a:latin typeface="+mn-lt"/>
                <a:ea typeface="+mn-ea"/>
                <a:cs typeface="+mn-cs"/>
              </a:rPr>
              <a:t>disabilitas</a:t>
            </a:r>
            <a:r>
              <a:rPr lang="id-ID" sz="1200" kern="1200" dirty="0">
                <a:solidFill>
                  <a:schemeClr val="tx1"/>
                </a:solidFill>
                <a:effectLst/>
                <a:latin typeface="+mn-lt"/>
                <a:ea typeface="+mn-ea"/>
                <a:cs typeface="+mn-cs"/>
              </a:rPr>
              <a:t> yang lebih parah dan menciptakan peluang kerja bagi mereka. Pada saat yang sama, langkah-langkah lama mulai dipertanyakan</a:t>
            </a:r>
            <a:r>
              <a:rPr lang="en-GB" altLang="en-US" dirty="0"/>
              <a:t>.</a:t>
            </a:r>
          </a:p>
          <a:p>
            <a:pPr>
              <a:defRPr/>
            </a:pPr>
            <a:r>
              <a:rPr lang="id-ID" sz="1200" kern="1200" dirty="0">
                <a:solidFill>
                  <a:schemeClr val="tx1"/>
                </a:solidFill>
                <a:effectLst/>
                <a:latin typeface="+mn-lt"/>
                <a:ea typeface="+mn-ea"/>
                <a:cs typeface="+mn-cs"/>
              </a:rPr>
              <a:t>Sama seperti pekerja lain tetapi beberapa fasilitas dan struktur unik telah muncul untuk penyandang </a:t>
            </a:r>
            <a:r>
              <a:rPr lang="id-ID" sz="1200" kern="1200" dirty="0" err="1">
                <a:solidFill>
                  <a:schemeClr val="tx1"/>
                </a:solidFill>
                <a:effectLst/>
                <a:latin typeface="+mn-lt"/>
                <a:ea typeface="+mn-ea"/>
                <a:cs typeface="+mn-cs"/>
              </a:rPr>
              <a:t>disabilitas</a:t>
            </a:r>
            <a:endParaRPr lang="en-GB" altLang="en-US" dirty="0"/>
          </a:p>
          <a:p>
            <a:pPr>
              <a:defRPr/>
            </a:pPr>
            <a:endParaRPr lang="en-GB" altLang="en-US" b="1" dirty="0">
              <a:solidFill>
                <a:schemeClr val="tx2"/>
              </a:solidFill>
            </a:endParaRPr>
          </a:p>
          <a:p>
            <a:pPr>
              <a:defRPr/>
            </a:pPr>
            <a:r>
              <a:rPr lang="en-GB" altLang="en-US" b="1" dirty="0">
                <a:solidFill>
                  <a:schemeClr val="tx2"/>
                </a:solidFill>
              </a:rPr>
              <a:t>1) </a:t>
            </a:r>
            <a:r>
              <a:rPr lang="id-ID" sz="1200" b="1" kern="1200" dirty="0">
                <a:solidFill>
                  <a:schemeClr val="tx1"/>
                </a:solidFill>
                <a:effectLst/>
                <a:latin typeface="+mn-lt"/>
                <a:ea typeface="+mn-ea"/>
                <a:cs typeface="+mn-cs"/>
              </a:rPr>
              <a:t>Bengkel Kerja Terlindung</a:t>
            </a:r>
            <a:r>
              <a:rPr lang="en-GB" altLang="en-US" b="1" dirty="0">
                <a:solidFill>
                  <a:schemeClr val="tx2"/>
                </a:solidFill>
              </a:rPr>
              <a:t> </a:t>
            </a:r>
          </a:p>
          <a:p>
            <a:pPr>
              <a:defRPr/>
            </a:pPr>
            <a:r>
              <a:rPr lang="id-ID" sz="1200" kern="1200" dirty="0">
                <a:solidFill>
                  <a:schemeClr val="tx1"/>
                </a:solidFill>
                <a:effectLst/>
                <a:latin typeface="+mn-lt"/>
                <a:ea typeface="+mn-ea"/>
                <a:cs typeface="+mn-cs"/>
              </a:rPr>
              <a:t>rehabilitasi aktivitas harian dan terapi okupasi dasar dan pusat pelatihan, dukungan keuangan pemerintah, upah tersegregasi, minimal atau tanpa upah – terlibat dalam pekerjaan produktif untuk menutupi sebagian biaya</a:t>
            </a:r>
            <a:endParaRPr lang="en-GB" altLang="en-US" dirty="0">
              <a:solidFill>
                <a:schemeClr val="tx2"/>
              </a:solidFill>
            </a:endParaRPr>
          </a:p>
          <a:p>
            <a:pPr>
              <a:buFontTx/>
              <a:buAutoNum type="arabicParenR"/>
              <a:defRPr/>
            </a:pPr>
            <a:endParaRPr lang="en-GB" altLang="en-US" dirty="0">
              <a:solidFill>
                <a:schemeClr val="tx2"/>
              </a:solidFill>
            </a:endParaRPr>
          </a:p>
          <a:p>
            <a:pPr>
              <a:defRPr/>
            </a:pPr>
            <a:r>
              <a:rPr lang="en-GB" altLang="en-US" b="1" dirty="0">
                <a:solidFill>
                  <a:schemeClr val="tx2"/>
                </a:solidFill>
              </a:rPr>
              <a:t>2) </a:t>
            </a:r>
            <a:r>
              <a:rPr lang="id-ID" sz="1200" b="1" kern="1200" dirty="0">
                <a:solidFill>
                  <a:schemeClr val="tx1"/>
                </a:solidFill>
                <a:effectLst/>
                <a:latin typeface="+mn-lt"/>
                <a:ea typeface="+mn-ea"/>
                <a:cs typeface="+mn-cs"/>
              </a:rPr>
              <a:t>Pekerjaan yang didukung</a:t>
            </a:r>
            <a:endParaRPr lang="en-GB" altLang="en-US" b="1" dirty="0">
              <a:solidFill>
                <a:schemeClr val="tx2"/>
              </a:solidFill>
            </a:endParaRPr>
          </a:p>
          <a:p>
            <a:pPr>
              <a:defRPr/>
            </a:pPr>
            <a:r>
              <a:rPr lang="id-ID" sz="1200" kern="1200" dirty="0">
                <a:solidFill>
                  <a:schemeClr val="tx1"/>
                </a:solidFill>
                <a:effectLst/>
                <a:latin typeface="+mn-lt"/>
                <a:ea typeface="+mn-ea"/>
                <a:cs typeface="+mn-cs"/>
              </a:rPr>
              <a:t>Pekerjaan harus ada di masyarakat, upah riil, dukungan berkelanjutan, tempatkan-latih-dan-dukung, pelatih kerja, keterlibatan pemberi kerja, rekan kerja, LSM, pendamping, individu, kelompok, </a:t>
            </a:r>
            <a:r>
              <a:rPr lang="id-ID" sz="1200" kern="1200" dirty="0" err="1">
                <a:solidFill>
                  <a:schemeClr val="tx1"/>
                </a:solidFill>
                <a:effectLst/>
                <a:latin typeface="+mn-lt"/>
                <a:ea typeface="+mn-ea"/>
                <a:cs typeface="+mn-cs"/>
              </a:rPr>
              <a:t>mis</a:t>
            </a:r>
            <a:r>
              <a:rPr lang="id-ID" sz="1200" kern="1200" dirty="0">
                <a:solidFill>
                  <a:schemeClr val="tx1"/>
                </a:solidFill>
                <a:effectLst/>
                <a:latin typeface="+mn-lt"/>
                <a:ea typeface="+mn-ea"/>
                <a:cs typeface="+mn-cs"/>
              </a:rPr>
              <a:t>: pemotongan rumput, pembersihan jendela, pemeliharaan tanah</a:t>
            </a:r>
            <a:endParaRPr lang="en-GB" altLang="en-US" dirty="0">
              <a:solidFill>
                <a:schemeClr val="tx2"/>
              </a:solidFill>
            </a:endParaRPr>
          </a:p>
          <a:p>
            <a:pPr>
              <a:buFontTx/>
              <a:buAutoNum type="arabicParenR"/>
              <a:defRPr/>
            </a:pPr>
            <a:endParaRPr lang="en-GB" altLang="en-US" dirty="0">
              <a:solidFill>
                <a:schemeClr val="tx2"/>
              </a:solidFill>
            </a:endParaRPr>
          </a:p>
          <a:p>
            <a:pPr>
              <a:defRPr/>
            </a:pPr>
            <a:r>
              <a:rPr lang="en-GB" altLang="en-US" b="1" dirty="0">
                <a:solidFill>
                  <a:schemeClr val="tx2"/>
                </a:solidFill>
              </a:rPr>
              <a:t>3) </a:t>
            </a:r>
            <a:r>
              <a:rPr lang="id-ID" sz="1200" b="1" kern="1200" dirty="0">
                <a:solidFill>
                  <a:schemeClr val="tx1"/>
                </a:solidFill>
                <a:effectLst/>
                <a:latin typeface="+mn-lt"/>
                <a:ea typeface="+mn-ea"/>
                <a:cs typeface="+mn-cs"/>
              </a:rPr>
              <a:t>Pekerjaan mandiri</a:t>
            </a:r>
            <a:endParaRPr lang="en-GB" altLang="en-US" b="1" dirty="0">
              <a:solidFill>
                <a:schemeClr val="tx2"/>
              </a:solidFill>
            </a:endParaRPr>
          </a:p>
          <a:p>
            <a:pPr>
              <a:defRPr/>
            </a:pPr>
            <a:r>
              <a:rPr lang="id-ID" sz="1200" kern="1200" dirty="0">
                <a:solidFill>
                  <a:schemeClr val="tx1"/>
                </a:solidFill>
                <a:effectLst/>
                <a:latin typeface="+mn-lt"/>
                <a:ea typeface="+mn-ea"/>
                <a:cs typeface="+mn-cs"/>
              </a:rPr>
              <a:t>pekerjaan yang menghasilkan pendapatan dengan keputusan utama orang dalam jenis pekerjaan, waktu, uang – tautan ke keuangan mikro</a:t>
            </a:r>
            <a:endParaRPr lang="en-GB" altLang="en-US" dirty="0">
              <a:solidFill>
                <a:schemeClr val="tx2"/>
              </a:solidFill>
            </a:endParaRPr>
          </a:p>
          <a:p>
            <a:pPr>
              <a:defRPr/>
            </a:pPr>
            <a:endParaRPr lang="en-GB" altLang="en-US" dirty="0">
              <a:solidFill>
                <a:schemeClr val="tx2"/>
              </a:solidFill>
            </a:endParaRPr>
          </a:p>
          <a:p>
            <a:pPr>
              <a:defRPr/>
            </a:pPr>
            <a:r>
              <a:rPr lang="en-GB" altLang="en-US" b="1" dirty="0">
                <a:solidFill>
                  <a:schemeClr val="tx2"/>
                </a:solidFill>
              </a:rPr>
              <a:t>4) </a:t>
            </a:r>
            <a:r>
              <a:rPr lang="id-ID" sz="1200" b="1" kern="1200" dirty="0">
                <a:solidFill>
                  <a:schemeClr val="tx1"/>
                </a:solidFill>
                <a:effectLst/>
                <a:latin typeface="+mn-lt"/>
                <a:ea typeface="+mn-ea"/>
                <a:cs typeface="+mn-cs"/>
              </a:rPr>
              <a:t>Perusahaan/usaha sosial/koperasi</a:t>
            </a:r>
            <a:endParaRPr lang="en-GB" altLang="en-US" b="1" dirty="0">
              <a:solidFill>
                <a:schemeClr val="tx2"/>
              </a:solidFill>
            </a:endParaRPr>
          </a:p>
          <a:p>
            <a:pPr>
              <a:defRPr/>
            </a:pPr>
            <a:r>
              <a:rPr lang="id-ID" sz="1200" kern="1200" dirty="0">
                <a:solidFill>
                  <a:schemeClr val="tx1"/>
                </a:solidFill>
                <a:effectLst/>
                <a:latin typeface="+mn-lt"/>
                <a:ea typeface="+mn-ea"/>
                <a:cs typeface="+mn-cs"/>
              </a:rPr>
              <a:t>bisnis yang bergerak untuk tujuan sosial atau lingkungan, laba diinvestasikan kembali ke perusahaan untuk membantu mencapai tujuan</a:t>
            </a:r>
            <a:endParaRPr lang="en-GB" altLang="en-US" dirty="0">
              <a:solidFill>
                <a:schemeClr val="tx2"/>
              </a:solidFill>
            </a:endParaRPr>
          </a:p>
          <a:p>
            <a:pPr eaLnBrk="1" hangingPunct="1">
              <a:spcBef>
                <a:spcPct val="0"/>
              </a:spcBef>
              <a:defRPr/>
            </a:pPr>
            <a:endParaRPr lang="en-US" altLang="en-US" dirty="0"/>
          </a:p>
        </p:txBody>
      </p:sp>
      <p:sp>
        <p:nvSpPr>
          <p:cNvPr id="4" name="Slide Number Placeholder 3"/>
          <p:cNvSpPr>
            <a:spLocks noGrp="1"/>
          </p:cNvSpPr>
          <p:nvPr>
            <p:ph type="sldNum" sz="quarter" idx="10"/>
          </p:nvPr>
        </p:nvSpPr>
        <p:spPr/>
        <p:txBody>
          <a:bodyPr/>
          <a:lstStyle/>
          <a:p>
            <a:fld id="{D0826FEE-2901-4F80-B040-94DEDE5C3ECF}" type="slidenum">
              <a:rPr lang="en-GB" smtClean="0"/>
              <a:t>15</a:t>
            </a:fld>
            <a:endParaRPr lang="en-GB"/>
          </a:p>
        </p:txBody>
      </p:sp>
    </p:spTree>
    <p:extLst>
      <p:ext uri="{BB962C8B-B14F-4D97-AF65-F5344CB8AC3E}">
        <p14:creationId xmlns:p14="http://schemas.microsoft.com/office/powerpoint/2010/main" val="15560722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16</a:t>
            </a:fld>
            <a:endParaRPr lang="en-GB"/>
          </a:p>
        </p:txBody>
      </p:sp>
    </p:spTree>
    <p:extLst>
      <p:ext uri="{BB962C8B-B14F-4D97-AF65-F5344CB8AC3E}">
        <p14:creationId xmlns:p14="http://schemas.microsoft.com/office/powerpoint/2010/main" val="3383657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Migrasi merupakan isu yang berkembang di seluruh dunia, yang diperkirakan akan terus berlanjut di masa depan. Migrasi mencakup</a:t>
            </a:r>
            <a:r>
              <a:rPr lang="id-ID" sz="1200" b="1" kern="1200" dirty="0">
                <a:solidFill>
                  <a:schemeClr val="tx1"/>
                </a:solidFill>
                <a:effectLst/>
                <a:latin typeface="+mn-lt"/>
                <a:ea typeface="+mn-ea"/>
                <a:cs typeface="+mn-cs"/>
              </a:rPr>
              <a:t> semua jenis pergerakan geografis individu</a:t>
            </a:r>
            <a:r>
              <a:rPr lang="id-ID" sz="1200" kern="1200" dirty="0">
                <a:solidFill>
                  <a:schemeClr val="tx1"/>
                </a:solidFill>
                <a:effectLst/>
                <a:latin typeface="+mn-lt"/>
                <a:ea typeface="+mn-ea"/>
                <a:cs typeface="+mn-cs"/>
              </a:rPr>
              <a:t> – dari perdesaan ke perkotaan, atau sebaliknya; serta migrasi lintas batas</a:t>
            </a:r>
            <a:r>
              <a:rPr lang="en-US" baseline="0" dirty="0"/>
              <a:t>.</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D0826FEE-2901-4F80-B040-94DEDE5C3ECF}" type="slidenum">
              <a:rPr lang="en-GB" smtClean="0"/>
              <a:t>17</a:t>
            </a:fld>
            <a:endParaRPr lang="en-GB"/>
          </a:p>
        </p:txBody>
      </p:sp>
    </p:spTree>
    <p:extLst>
      <p:ext uri="{BB962C8B-B14F-4D97-AF65-F5344CB8AC3E}">
        <p14:creationId xmlns:p14="http://schemas.microsoft.com/office/powerpoint/2010/main" val="3525573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1200" kern="1200" dirty="0">
                <a:solidFill>
                  <a:schemeClr val="tx1"/>
                </a:solidFill>
                <a:effectLst/>
                <a:latin typeface="+mn-lt"/>
                <a:ea typeface="+mn-ea"/>
                <a:cs typeface="+mn-cs"/>
              </a:rPr>
              <a:t>Banyak isu dan tantangan yang ada berkenaan dengan ketenagakerjaan pekerja migran</a:t>
            </a:r>
            <a:r>
              <a:rPr lang="en-US" sz="1600" baseline="0" dirty="0"/>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b="1" kern="1200" dirty="0">
                <a:solidFill>
                  <a:schemeClr val="tx1"/>
                </a:solidFill>
                <a:effectLst/>
                <a:latin typeface="+mn-lt"/>
                <a:ea typeface="+mn-ea"/>
                <a:cs typeface="+mn-cs"/>
              </a:rPr>
              <a:t>Pertumbuhan migrasi tidak prosedural</a:t>
            </a:r>
            <a:r>
              <a:rPr lang="id-ID" sz="1200" kern="1200" dirty="0">
                <a:solidFill>
                  <a:schemeClr val="tx1"/>
                </a:solidFill>
                <a:effectLst/>
                <a:latin typeface="+mn-lt"/>
                <a:ea typeface="+mn-ea"/>
                <a:cs typeface="+mn-cs"/>
              </a:rPr>
              <a:t>: semakin besarnya kerentanan terhadap eksploitasi dan terbatasnya akses ke saluran penyelesaian</a:t>
            </a:r>
            <a:endParaRPr lang="en-US" sz="160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60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b="1" kern="1200" dirty="0">
                <a:solidFill>
                  <a:schemeClr val="tx1"/>
                </a:solidFill>
                <a:effectLst/>
                <a:latin typeface="+mn-lt"/>
                <a:ea typeface="+mn-ea"/>
                <a:cs typeface="+mn-cs"/>
              </a:rPr>
              <a:t>Penyalahgunaan perekrutan</a:t>
            </a:r>
            <a:r>
              <a:rPr lang="id-ID" sz="1200" kern="1200" dirty="0">
                <a:solidFill>
                  <a:schemeClr val="tx1"/>
                </a:solidFill>
                <a:effectLst/>
                <a:latin typeface="+mn-lt"/>
                <a:ea typeface="+mn-ea"/>
                <a:cs typeface="+mn-cs"/>
              </a:rPr>
              <a:t>: biaya berlebihan yang dibebankan oleh agen perekrutan berlisensi dan informal, yang mengakibatkan jerat hutang</a:t>
            </a:r>
            <a:endParaRPr lang="en-US" sz="160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60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sz="1200" b="1" kern="1200" dirty="0">
                <a:solidFill>
                  <a:schemeClr val="tx1"/>
                </a:solidFill>
                <a:effectLst/>
                <a:latin typeface="+mn-lt"/>
                <a:ea typeface="+mn-ea"/>
                <a:cs typeface="+mn-cs"/>
              </a:rPr>
              <a:t>Eksploitasi migran tenaga kerja</a:t>
            </a:r>
            <a:r>
              <a:rPr lang="id-ID" sz="1200" kern="1200" dirty="0">
                <a:solidFill>
                  <a:schemeClr val="tx1"/>
                </a:solidFill>
                <a:effectLst/>
                <a:latin typeface="+mn-lt"/>
                <a:ea typeface="+mn-ea"/>
                <a:cs typeface="+mn-cs"/>
              </a:rPr>
              <a:t>: kerja paksa, bentuk-bentuk pekerjaan terburuk untuk anak; </a:t>
            </a:r>
            <a:r>
              <a:rPr lang="id-ID" sz="1200" kern="1200" dirty="0" err="1">
                <a:solidFill>
                  <a:schemeClr val="tx1"/>
                </a:solidFill>
                <a:effectLst/>
                <a:latin typeface="+mn-lt"/>
                <a:ea typeface="+mn-ea"/>
                <a:cs typeface="+mn-cs"/>
              </a:rPr>
              <a:t>kurangnya</a:t>
            </a:r>
            <a:r>
              <a:rPr lang="id-ID" sz="1200" kern="1200" dirty="0">
                <a:solidFill>
                  <a:schemeClr val="tx1"/>
                </a:solidFill>
                <a:effectLst/>
                <a:latin typeface="+mn-lt"/>
                <a:ea typeface="+mn-ea"/>
                <a:cs typeface="+mn-cs"/>
              </a:rPr>
              <a:t> organisasi dan perwakilan</a:t>
            </a:r>
            <a:endParaRPr lang="en-US" sz="160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600" baseline="0" dirty="0"/>
          </a:p>
          <a:p>
            <a:r>
              <a:rPr lang="id-ID" sz="1200" b="1" kern="1200" dirty="0">
                <a:solidFill>
                  <a:schemeClr val="tx1"/>
                </a:solidFill>
                <a:effectLst/>
                <a:latin typeface="+mn-lt"/>
                <a:ea typeface="+mn-ea"/>
                <a:cs typeface="+mn-cs"/>
              </a:rPr>
              <a:t>Biaya sosial</a:t>
            </a:r>
            <a:r>
              <a:rPr lang="id-ID" sz="1200" kern="1200" dirty="0">
                <a:solidFill>
                  <a:schemeClr val="tx1"/>
                </a:solidFill>
                <a:effectLst/>
                <a:latin typeface="+mn-lt"/>
                <a:ea typeface="+mn-ea"/>
                <a:cs typeface="+mn-cs"/>
              </a:rPr>
              <a:t>: perginya orang-orang terampil (</a:t>
            </a:r>
            <a:r>
              <a:rPr lang="id-ID" sz="1200" i="1" kern="1200" dirty="0" err="1">
                <a:solidFill>
                  <a:schemeClr val="tx1"/>
                </a:solidFill>
                <a:effectLst/>
                <a:latin typeface="+mn-lt"/>
                <a:ea typeface="+mn-ea"/>
                <a:cs typeface="+mn-cs"/>
              </a:rPr>
              <a:t>brain</a:t>
            </a:r>
            <a:r>
              <a:rPr lang="id-ID" sz="1200" i="1" kern="1200" dirty="0">
                <a:solidFill>
                  <a:schemeClr val="tx1"/>
                </a:solidFill>
                <a:effectLst/>
                <a:latin typeface="+mn-lt"/>
                <a:ea typeface="+mn-ea"/>
                <a:cs typeface="+mn-cs"/>
              </a:rPr>
              <a:t> </a:t>
            </a:r>
            <a:r>
              <a:rPr lang="id-ID" sz="1200" i="1" kern="1200" dirty="0" err="1">
                <a:solidFill>
                  <a:schemeClr val="tx1"/>
                </a:solidFill>
                <a:effectLst/>
                <a:latin typeface="+mn-lt"/>
                <a:ea typeface="+mn-ea"/>
                <a:cs typeface="+mn-cs"/>
              </a:rPr>
              <a:t>drain</a:t>
            </a:r>
            <a:r>
              <a:rPr lang="id-ID" sz="1200" kern="1200" dirty="0">
                <a:solidFill>
                  <a:schemeClr val="tx1"/>
                </a:solidFill>
                <a:effectLst/>
                <a:latin typeface="+mn-lt"/>
                <a:ea typeface="+mn-ea"/>
                <a:cs typeface="+mn-cs"/>
              </a:rPr>
              <a:t>), ketergantungan yang berlebihan pada kiriman uang, anak-anak yang ditinggalkan, dll.;</a:t>
            </a:r>
            <a:endParaRPr lang="en-US" sz="1200" kern="1200" dirty="0">
              <a:solidFill>
                <a:schemeClr val="tx1"/>
              </a:solidFill>
              <a:effectLst/>
              <a:latin typeface="+mn-lt"/>
              <a:ea typeface="+mn-ea"/>
              <a:cs typeface="+mn-cs"/>
            </a:endParaRPr>
          </a:p>
          <a:p>
            <a:r>
              <a:rPr lang="id-ID" sz="1200" kern="1200" dirty="0">
                <a:solidFill>
                  <a:schemeClr val="tx1"/>
                </a:solidFill>
                <a:effectLst/>
                <a:latin typeface="+mn-lt"/>
                <a:ea typeface="+mn-ea"/>
                <a:cs typeface="+mn-cs"/>
              </a:rPr>
              <a:t>Bahkan jika migrasi dilakukan secara legal, masih tetap ada masalah </a:t>
            </a:r>
            <a:r>
              <a:rPr lang="id-ID" sz="1200" b="1" kern="1200" dirty="0">
                <a:solidFill>
                  <a:schemeClr val="tx1"/>
                </a:solidFill>
                <a:effectLst/>
                <a:latin typeface="+mn-lt"/>
                <a:ea typeface="+mn-ea"/>
                <a:cs typeface="+mn-cs"/>
              </a:rPr>
              <a:t>biaya sosial</a:t>
            </a:r>
            <a:r>
              <a:rPr lang="id-ID" sz="1200" kern="1200" dirty="0">
                <a:solidFill>
                  <a:schemeClr val="tx1"/>
                </a:solidFill>
                <a:effectLst/>
                <a:latin typeface="+mn-lt"/>
                <a:ea typeface="+mn-ea"/>
                <a:cs typeface="+mn-cs"/>
              </a:rPr>
              <a:t>, misalnya anak-anak yang ditinggalkan hanya dengan satu orang tua sementara orang tua satunya bekerja di luar negeri, mengirim uang ke rumah untuk menafkahi keluarga</a:t>
            </a:r>
            <a:r>
              <a:rPr lang="en-US" sz="1600" baseline="0" dirty="0"/>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60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600" baseline="0" dirty="0"/>
          </a:p>
          <a:p>
            <a:pPr>
              <a:buFont typeface="Arial" pitchFamily="34" charset="0"/>
              <a:buChar char="•"/>
              <a:defRPr/>
            </a:pPr>
            <a:r>
              <a:rPr lang="id-ID" sz="1200" b="1" kern="1200" dirty="0">
                <a:solidFill>
                  <a:schemeClr val="tx1"/>
                </a:solidFill>
                <a:effectLst/>
                <a:latin typeface="+mn-lt"/>
                <a:ea typeface="+mn-ea"/>
                <a:cs typeface="+mn-cs"/>
              </a:rPr>
              <a:t>Layanan dukungan</a:t>
            </a:r>
            <a:r>
              <a:rPr lang="id-ID" sz="1200" kern="1200" dirty="0">
                <a:solidFill>
                  <a:schemeClr val="tx1"/>
                </a:solidFill>
                <a:effectLst/>
                <a:latin typeface="+mn-lt"/>
                <a:ea typeface="+mn-ea"/>
                <a:cs typeface="+mn-cs"/>
              </a:rPr>
              <a:t> bagi pekerja migran </a:t>
            </a:r>
            <a:r>
              <a:rPr lang="id-ID" sz="1200" kern="1200" dirty="0" err="1">
                <a:solidFill>
                  <a:schemeClr val="tx1"/>
                </a:solidFill>
                <a:effectLst/>
                <a:latin typeface="+mn-lt"/>
                <a:ea typeface="+mn-ea"/>
                <a:cs typeface="+mn-cs"/>
              </a:rPr>
              <a:t>purna</a:t>
            </a:r>
            <a:r>
              <a:rPr lang="id-ID" sz="1200" kern="1200" dirty="0">
                <a:solidFill>
                  <a:schemeClr val="tx1"/>
                </a:solidFill>
                <a:effectLst/>
                <a:latin typeface="+mn-lt"/>
                <a:ea typeface="+mn-ea"/>
                <a:cs typeface="+mn-cs"/>
              </a:rPr>
              <a:t> yang mengalami eksploitasi</a:t>
            </a:r>
            <a:endParaRPr lang="en-US" sz="1600" dirty="0">
              <a:latin typeface="+mn-lt"/>
            </a:endParaRPr>
          </a:p>
          <a:p>
            <a:pPr>
              <a:buFont typeface="Arial" pitchFamily="34" charset="0"/>
              <a:buChar char="•"/>
              <a:defRPr/>
            </a:pPr>
            <a:endParaRPr lang="en-US" sz="1600" dirty="0">
              <a:latin typeface="+mn-lt"/>
            </a:endParaRPr>
          </a:p>
          <a:p>
            <a:pPr>
              <a:buFont typeface="Arial" pitchFamily="34" charset="0"/>
              <a:buChar char="•"/>
              <a:defRPr/>
            </a:pPr>
            <a:r>
              <a:rPr lang="id-ID" sz="1200" b="1" kern="1200" dirty="0">
                <a:solidFill>
                  <a:schemeClr val="tx1"/>
                </a:solidFill>
                <a:effectLst/>
                <a:latin typeface="+mn-lt"/>
                <a:ea typeface="+mn-ea"/>
                <a:cs typeface="+mn-cs"/>
              </a:rPr>
              <a:t>Pengakuan</a:t>
            </a:r>
            <a:r>
              <a:rPr lang="id-ID" sz="1200" kern="1200" dirty="0">
                <a:solidFill>
                  <a:schemeClr val="tx1"/>
                </a:solidFill>
                <a:effectLst/>
                <a:latin typeface="+mn-lt"/>
                <a:ea typeface="+mn-ea"/>
                <a:cs typeface="+mn-cs"/>
              </a:rPr>
              <a:t> keterampilan setelah mereka kembali, meningkatkan keterampilan dan penggunaan keterampilan baru</a:t>
            </a:r>
            <a:r>
              <a:rPr lang="en-US" sz="1600" dirty="0">
                <a:latin typeface="+mn-lt"/>
              </a:rPr>
              <a:t>.</a:t>
            </a:r>
          </a:p>
          <a:p>
            <a:pPr marL="0" indent="0">
              <a:defRPr/>
            </a:pPr>
            <a:endParaRPr lang="en-US" sz="1600" dirty="0">
              <a:latin typeface="+mn-lt"/>
            </a:endParaRPr>
          </a:p>
          <a:p>
            <a:pPr>
              <a:lnSpc>
                <a:spcPct val="80000"/>
              </a:lnSpc>
              <a:buFont typeface="Arial" charset="0"/>
              <a:buChar char="•"/>
              <a:defRPr/>
            </a:pPr>
            <a:r>
              <a:rPr lang="id-ID" sz="1200" b="1" kern="1200" dirty="0">
                <a:solidFill>
                  <a:schemeClr val="tx1"/>
                </a:solidFill>
                <a:effectLst/>
                <a:latin typeface="+mn-lt"/>
                <a:ea typeface="+mn-ea"/>
                <a:cs typeface="+mn-cs"/>
              </a:rPr>
              <a:t>Konsentrasi dalam pekerjaan yang biasanya dikecualikan dari UU perlindungan ketenagakerjaan</a:t>
            </a:r>
            <a:r>
              <a:rPr lang="en-US" sz="1600" b="1" dirty="0">
                <a:latin typeface="+mn-lt"/>
              </a:rPr>
              <a:t>   </a:t>
            </a:r>
          </a:p>
          <a:p>
            <a:pPr lvl="1">
              <a:lnSpc>
                <a:spcPct val="80000"/>
              </a:lnSpc>
              <a:defRPr/>
            </a:pPr>
            <a:r>
              <a:rPr lang="id-ID" sz="1200" kern="1200" dirty="0">
                <a:solidFill>
                  <a:schemeClr val="tx1"/>
                </a:solidFill>
                <a:effectLst/>
                <a:latin typeface="+mn-lt"/>
                <a:ea typeface="+mn-ea"/>
                <a:cs typeface="+mn-cs"/>
              </a:rPr>
              <a:t>Memerlukan langkah perlindungan khusus – kontrak standar dan sistem pemantauan yang berbeda</a:t>
            </a:r>
            <a:endParaRPr lang="en-US" sz="1600" dirty="0">
              <a:latin typeface="+mn-lt"/>
            </a:endParaRPr>
          </a:p>
          <a:p>
            <a:pPr lvl="1">
              <a:lnSpc>
                <a:spcPct val="80000"/>
              </a:lnSpc>
              <a:defRPr/>
            </a:pPr>
            <a:endParaRPr lang="en-US" sz="1600" dirty="0">
              <a:latin typeface="+mn-lt"/>
            </a:endParaRPr>
          </a:p>
          <a:p>
            <a:pPr>
              <a:lnSpc>
                <a:spcPct val="80000"/>
              </a:lnSpc>
              <a:buFont typeface="Arial" charset="0"/>
              <a:buChar char="•"/>
              <a:defRPr/>
            </a:pPr>
            <a:r>
              <a:rPr lang="id-ID" sz="1200" b="1" kern="1200" dirty="0">
                <a:solidFill>
                  <a:schemeClr val="tx1"/>
                </a:solidFill>
                <a:effectLst/>
                <a:latin typeface="+mn-lt"/>
                <a:ea typeface="+mn-ea"/>
                <a:cs typeface="+mn-cs"/>
              </a:rPr>
              <a:t>Pertumbuhan industri perekrutan yang didorong oleh laba</a:t>
            </a:r>
            <a:endParaRPr lang="en-US" sz="1600" b="1" dirty="0">
              <a:latin typeface="+mn-lt"/>
            </a:endParaRPr>
          </a:p>
          <a:p>
            <a:pPr lvl="1">
              <a:lnSpc>
                <a:spcPct val="80000"/>
              </a:lnSpc>
              <a:defRPr/>
            </a:pPr>
            <a:r>
              <a:rPr lang="id-ID" sz="1200" kern="1200" dirty="0">
                <a:solidFill>
                  <a:schemeClr val="tx1"/>
                </a:solidFill>
                <a:effectLst/>
                <a:latin typeface="+mn-lt"/>
                <a:ea typeface="+mn-ea"/>
                <a:cs typeface="+mn-cs"/>
              </a:rPr>
              <a:t>Perusahaan perekrutan, perjalanan, pelatihan yang “mempromosikan” dan “menjual” migrasi</a:t>
            </a:r>
            <a:r>
              <a:rPr lang="en-US" sz="1600" dirty="0">
                <a:latin typeface="+mn-lt"/>
              </a:rPr>
              <a:t> </a:t>
            </a:r>
          </a:p>
          <a:p>
            <a:pPr lvl="1">
              <a:lnSpc>
                <a:spcPct val="80000"/>
              </a:lnSpc>
              <a:defRPr/>
            </a:pPr>
            <a:endParaRPr lang="en-US" sz="1600" b="1" dirty="0">
              <a:latin typeface="+mn-lt"/>
            </a:endParaRPr>
          </a:p>
          <a:p>
            <a:pPr>
              <a:lnSpc>
                <a:spcPct val="80000"/>
              </a:lnSpc>
              <a:buFont typeface="Arial" charset="0"/>
              <a:buChar char="•"/>
              <a:defRPr/>
            </a:pPr>
            <a:r>
              <a:rPr lang="id-ID" sz="1200" b="1" kern="1200" dirty="0">
                <a:solidFill>
                  <a:schemeClr val="tx1"/>
                </a:solidFill>
                <a:effectLst/>
                <a:latin typeface="+mn-lt"/>
                <a:ea typeface="+mn-ea"/>
                <a:cs typeface="+mn-cs"/>
              </a:rPr>
              <a:t>Kehadiran kelompok kriminal dalam penyelundupan dan perdagangan orang</a:t>
            </a:r>
            <a:endParaRPr lang="en-US" sz="1600" b="1" dirty="0">
              <a:latin typeface="+mn-lt"/>
            </a:endParaRPr>
          </a:p>
          <a:p>
            <a:pPr marL="0" indent="0">
              <a:defRPr/>
            </a:pPr>
            <a:r>
              <a:rPr lang="en-US" sz="1600" dirty="0">
                <a:latin typeface="+mn-lt"/>
              </a:rPr>
              <a:t>  </a:t>
            </a:r>
          </a:p>
          <a:p>
            <a:endParaRPr lang="en-US" sz="1600" dirty="0"/>
          </a:p>
        </p:txBody>
      </p:sp>
      <p:sp>
        <p:nvSpPr>
          <p:cNvPr id="4" name="Slide Number Placeholder 3"/>
          <p:cNvSpPr>
            <a:spLocks noGrp="1"/>
          </p:cNvSpPr>
          <p:nvPr>
            <p:ph type="sldNum" sz="quarter" idx="10"/>
          </p:nvPr>
        </p:nvSpPr>
        <p:spPr/>
        <p:txBody>
          <a:bodyPr/>
          <a:lstStyle/>
          <a:p>
            <a:fld id="{D0826FEE-2901-4F80-B040-94DEDE5C3ECF}" type="slidenum">
              <a:rPr lang="en-GB" smtClean="0"/>
              <a:t>18</a:t>
            </a:fld>
            <a:endParaRPr lang="en-GB"/>
          </a:p>
        </p:txBody>
      </p:sp>
    </p:spTree>
    <p:extLst>
      <p:ext uri="{BB962C8B-B14F-4D97-AF65-F5344CB8AC3E}">
        <p14:creationId xmlns:p14="http://schemas.microsoft.com/office/powerpoint/2010/main" val="3485059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1200" kern="1200" dirty="0">
                <a:solidFill>
                  <a:schemeClr val="tx1"/>
                </a:solidFill>
                <a:effectLst/>
                <a:latin typeface="+mn-lt"/>
                <a:ea typeface="+mn-ea"/>
                <a:cs typeface="+mn-cs"/>
              </a:rPr>
              <a:t>PLK dapat memainkan peran penting dalam menghapuskan masalah ini, baik pada saat migrasi sedang dipertimbangkan sebagai pilihan pekerjaan, maupun ketika pekerja kembali ke negara asalnya dan meminta bantuan untuk mendapatkan pekerjaan secara lokal guna menghindari pola migrasi siklis</a:t>
            </a:r>
            <a:r>
              <a:rPr lang="en-US" sz="1600" baseline="0" dirty="0">
                <a:latin typeface="Calibri" panose="020F0502020204030204" pitchFamily="34" charset="0"/>
                <a:cs typeface="Calibri" panose="020F0502020204030204" pitchFamily="34" charset="0"/>
              </a:rPr>
              <a:t>.</a:t>
            </a:r>
            <a:endParaRPr lang="en-GB" sz="1600" dirty="0">
              <a:latin typeface="Calibri" panose="020F0502020204030204" pitchFamily="34" charset="0"/>
              <a:cs typeface="Calibri" panose="020F0502020204030204" pitchFamily="34" charset="0"/>
            </a:endParaRPr>
          </a:p>
          <a:p>
            <a:endParaRPr lang="en-US" dirty="0"/>
          </a:p>
          <a:p>
            <a:r>
              <a:rPr lang="id-ID" sz="1200" kern="1200" dirty="0">
                <a:solidFill>
                  <a:schemeClr val="tx1"/>
                </a:solidFill>
                <a:effectLst/>
                <a:latin typeface="+mn-lt"/>
                <a:ea typeface="+mn-ea"/>
                <a:cs typeface="+mn-cs"/>
              </a:rPr>
              <a:t>Terdapat sejumlah layanan penting yang dapat diberikan kepada pekerja migran.</a:t>
            </a:r>
            <a:endParaRPr lang="en-US" dirty="0"/>
          </a:p>
        </p:txBody>
      </p:sp>
      <p:sp>
        <p:nvSpPr>
          <p:cNvPr id="4" name="Slide Number Placeholder 3"/>
          <p:cNvSpPr>
            <a:spLocks noGrp="1"/>
          </p:cNvSpPr>
          <p:nvPr>
            <p:ph type="sldNum" sz="quarter" idx="10"/>
          </p:nvPr>
        </p:nvSpPr>
        <p:spPr/>
        <p:txBody>
          <a:bodyPr/>
          <a:lstStyle/>
          <a:p>
            <a:fld id="{D0826FEE-2901-4F80-B040-94DEDE5C3ECF}" type="slidenum">
              <a:rPr lang="en-GB" smtClean="0"/>
              <a:t>19</a:t>
            </a:fld>
            <a:endParaRPr lang="en-GB"/>
          </a:p>
        </p:txBody>
      </p:sp>
    </p:spTree>
    <p:extLst>
      <p:ext uri="{BB962C8B-B14F-4D97-AF65-F5344CB8AC3E}">
        <p14:creationId xmlns:p14="http://schemas.microsoft.com/office/powerpoint/2010/main" val="27385794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20</a:t>
            </a:fld>
            <a:endParaRPr lang="en-GB"/>
          </a:p>
        </p:txBody>
      </p:sp>
    </p:spTree>
    <p:extLst>
      <p:ext uri="{BB962C8B-B14F-4D97-AF65-F5344CB8AC3E}">
        <p14:creationId xmlns:p14="http://schemas.microsoft.com/office/powerpoint/2010/main" val="17867484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dirty="0">
                <a:latin typeface="Calibri" panose="020F0502020204030204" pitchFamily="34" charset="0"/>
                <a:cs typeface="Calibri" panose="020F0502020204030204" pitchFamily="34" charset="0"/>
              </a:rPr>
              <a:t>ESCs can play an important role in combating these issues, both at the time that migration is being considered as an employment option, as well as when the workers returns to his or her country of origin and seeks assistance to find work locally in order to avoid cyclical migration patterns.</a:t>
            </a:r>
            <a:endParaRPr lang="en-GB" sz="1200" dirty="0">
              <a:latin typeface="Calibri" panose="020F0502020204030204" pitchFamily="34" charset="0"/>
              <a:cs typeface="Calibri" panose="020F0502020204030204" pitchFamily="34" charset="0"/>
            </a:endParaRPr>
          </a:p>
          <a:p>
            <a:endParaRPr lang="en-US" dirty="0"/>
          </a:p>
          <a:p>
            <a:r>
              <a:rPr lang="en-US" dirty="0"/>
              <a:t>There are a number of essential services which can be given to migrants workers</a:t>
            </a:r>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21</a:t>
            </a:fld>
            <a:endParaRPr lang="en-GB"/>
          </a:p>
        </p:txBody>
      </p:sp>
    </p:spTree>
    <p:extLst>
      <p:ext uri="{BB962C8B-B14F-4D97-AF65-F5344CB8AC3E}">
        <p14:creationId xmlns:p14="http://schemas.microsoft.com/office/powerpoint/2010/main" val="2863487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22</a:t>
            </a:fld>
            <a:endParaRPr lang="en-GB"/>
          </a:p>
        </p:txBody>
      </p:sp>
    </p:spTree>
    <p:extLst>
      <p:ext uri="{BB962C8B-B14F-4D97-AF65-F5344CB8AC3E}">
        <p14:creationId xmlns:p14="http://schemas.microsoft.com/office/powerpoint/2010/main" val="3300231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23</a:t>
            </a:fld>
            <a:endParaRPr lang="en-GB"/>
          </a:p>
        </p:txBody>
      </p:sp>
    </p:spTree>
    <p:extLst>
      <p:ext uri="{BB962C8B-B14F-4D97-AF65-F5344CB8AC3E}">
        <p14:creationId xmlns:p14="http://schemas.microsoft.com/office/powerpoint/2010/main" val="890813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24</a:t>
            </a:fld>
            <a:endParaRPr lang="en-GB"/>
          </a:p>
        </p:txBody>
      </p:sp>
    </p:spTree>
    <p:extLst>
      <p:ext uri="{BB962C8B-B14F-4D97-AF65-F5344CB8AC3E}">
        <p14:creationId xmlns:p14="http://schemas.microsoft.com/office/powerpoint/2010/main" val="282700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25</a:t>
            </a:fld>
            <a:endParaRPr lang="en-GB"/>
          </a:p>
        </p:txBody>
      </p:sp>
    </p:spTree>
    <p:extLst>
      <p:ext uri="{BB962C8B-B14F-4D97-AF65-F5344CB8AC3E}">
        <p14:creationId xmlns:p14="http://schemas.microsoft.com/office/powerpoint/2010/main" val="4095830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26</a:t>
            </a:fld>
            <a:endParaRPr lang="en-GB"/>
          </a:p>
        </p:txBody>
      </p:sp>
    </p:spTree>
    <p:extLst>
      <p:ext uri="{BB962C8B-B14F-4D97-AF65-F5344CB8AC3E}">
        <p14:creationId xmlns:p14="http://schemas.microsoft.com/office/powerpoint/2010/main" val="21723205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27</a:t>
            </a:fld>
            <a:endParaRPr lang="en-GB"/>
          </a:p>
        </p:txBody>
      </p:sp>
    </p:spTree>
    <p:extLst>
      <p:ext uri="{BB962C8B-B14F-4D97-AF65-F5344CB8AC3E}">
        <p14:creationId xmlns:p14="http://schemas.microsoft.com/office/powerpoint/2010/main" val="37614157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90538" y="2873014"/>
            <a:ext cx="7200000" cy="608525"/>
          </a:xfrm>
        </p:spPr>
        <p:txBody>
          <a:bodyPr wrap="square" bIns="54000" anchor="t" anchorCtr="0">
            <a:noAutofit/>
          </a:bodyPr>
          <a:lstStyle>
            <a:lvl1pPr algn="l">
              <a:defRPr sz="4000"/>
            </a:lvl1pPr>
          </a:lstStyle>
          <a:p>
            <a:r>
              <a:rPr lang="en-US"/>
              <a:t>Click to edit Master title style</a:t>
            </a:r>
            <a:endParaRPr lang="en-GB"/>
          </a:p>
        </p:txBody>
      </p:sp>
      <p:sp>
        <p:nvSpPr>
          <p:cNvPr id="3" name="Subtitle 2"/>
          <p:cNvSpPr>
            <a:spLocks noGrp="1"/>
          </p:cNvSpPr>
          <p:nvPr>
            <p:ph type="subTitle" idx="1"/>
          </p:nvPr>
        </p:nvSpPr>
        <p:spPr>
          <a:xfrm>
            <a:off x="490538" y="3481539"/>
            <a:ext cx="7200000" cy="1655762"/>
          </a:xfrm>
        </p:spPr>
        <p:txBody>
          <a:bodyPr>
            <a:noAutofit/>
          </a:bodyPr>
          <a:lstStyle>
            <a:lvl1pPr marL="0" indent="0" algn="l">
              <a:lnSpc>
                <a:spcPct val="90000"/>
              </a:lnSpc>
              <a:spcAft>
                <a:spcPts val="1200"/>
              </a:spcAft>
              <a:buNone/>
              <a:defRPr sz="4000" b="0">
                <a:solidFill>
                  <a:schemeClr val="accent1"/>
                </a:solidFill>
              </a:defRPr>
            </a:lvl1pPr>
            <a:lvl2pPr marL="0" indent="0" algn="l">
              <a:buNone/>
              <a:defRPr sz="1400">
                <a:solidFill>
                  <a:schemeClr val="accent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490538" y="6180035"/>
            <a:ext cx="2743200" cy="216000"/>
          </a:xfrm>
        </p:spPr>
        <p:txBody>
          <a:bodyPr anchor="b" anchorCtr="0">
            <a:noAutofit/>
          </a:bodyPr>
          <a:lstStyle>
            <a:lvl1pPr>
              <a:defRPr sz="1000">
                <a:solidFill>
                  <a:schemeClr val="accent1"/>
                </a:solidFill>
              </a:defRPr>
            </a:lvl1pPr>
          </a:lstStyle>
          <a:p>
            <a:r>
              <a:rPr lang="en-GB"/>
              <a:t>Date: Monday / 01 / October / 2019</a:t>
            </a:r>
          </a:p>
        </p:txBody>
      </p:sp>
      <p:sp>
        <p:nvSpPr>
          <p:cNvPr id="5" name="Footer Placeholder 4"/>
          <p:cNvSpPr>
            <a:spLocks noGrp="1"/>
          </p:cNvSpPr>
          <p:nvPr>
            <p:ph type="ftr" sz="quarter" idx="11"/>
          </p:nvPr>
        </p:nvSpPr>
        <p:spPr>
          <a:xfrm>
            <a:off x="490538" y="685800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11" name="Picture Placeholder 10"/>
          <p:cNvSpPr>
            <a:spLocks noGrp="1"/>
          </p:cNvSpPr>
          <p:nvPr>
            <p:ph type="pic" sz="quarter" idx="13" hasCustomPrompt="1"/>
          </p:nvPr>
        </p:nvSpPr>
        <p:spPr>
          <a:xfrm>
            <a:off x="2946400" y="0"/>
            <a:ext cx="9245600" cy="5321300"/>
          </a:xfrm>
          <a:custGeom>
            <a:avLst/>
            <a:gdLst>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5321300 h 5321300"/>
              <a:gd name="connsiteX4" fmla="*/ 0 w 9245600"/>
              <a:gd name="connsiteY4" fmla="*/ 0 h 5321300"/>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0 h 5321300"/>
            </a:gdLst>
            <a:ahLst/>
            <a:cxnLst>
              <a:cxn ang="0">
                <a:pos x="connsiteX0" y="connsiteY0"/>
              </a:cxn>
              <a:cxn ang="0">
                <a:pos x="connsiteX1" y="connsiteY1"/>
              </a:cxn>
              <a:cxn ang="0">
                <a:pos x="connsiteX2" y="connsiteY2"/>
              </a:cxn>
              <a:cxn ang="0">
                <a:pos x="connsiteX3" y="connsiteY3"/>
              </a:cxn>
            </a:cxnLst>
            <a:rect l="l" t="t" r="r" b="b"/>
            <a:pathLst>
              <a:path w="9245600" h="5321300">
                <a:moveTo>
                  <a:pt x="0" y="0"/>
                </a:moveTo>
                <a:lnTo>
                  <a:pt x="9245600" y="0"/>
                </a:lnTo>
                <a:lnTo>
                  <a:pt x="9245600" y="5321300"/>
                </a:lnTo>
                <a:lnTo>
                  <a:pt x="0" y="0"/>
                </a:lnTo>
                <a:close/>
              </a:path>
            </a:pathLst>
          </a:custGeom>
          <a:solidFill>
            <a:schemeClr val="accent1"/>
          </a:solidFill>
        </p:spPr>
        <p:txBody>
          <a:bodyPr>
            <a:noAutofit/>
          </a:bodyPr>
          <a:lstStyle>
            <a:lvl1pPr algn="r">
              <a:defRPr sz="1000">
                <a:solidFill>
                  <a:schemeClr val="bg1"/>
                </a:solidFill>
              </a:defRPr>
            </a:lvl1pPr>
          </a:lstStyle>
          <a:p>
            <a:r>
              <a:rPr lang="en-GB"/>
              <a:t>Click icon to insert picture, or leave unchanged for plain colour fill</a:t>
            </a:r>
          </a:p>
        </p:txBody>
      </p:sp>
    </p:spTree>
    <p:extLst>
      <p:ext uri="{BB962C8B-B14F-4D97-AF65-F5344CB8AC3E}">
        <p14:creationId xmlns:p14="http://schemas.microsoft.com/office/powerpoint/2010/main" val="316613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75829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r="7834" b="41970"/>
          <a:stretch/>
        </p:blipFill>
        <p:spPr>
          <a:xfrm>
            <a:off x="4581526" y="3244430"/>
            <a:ext cx="7619999" cy="3623095"/>
          </a:xfrm>
          <a:prstGeom prst="rect">
            <a:avLst/>
          </a:prstGeom>
        </p:spPr>
      </p:pic>
      <p:sp>
        <p:nvSpPr>
          <p:cNvPr id="10" name="Text Placeholder 9"/>
          <p:cNvSpPr>
            <a:spLocks noGrp="1"/>
          </p:cNvSpPr>
          <p:nvPr>
            <p:ph type="body" sz="quarter" idx="13"/>
          </p:nvPr>
        </p:nvSpPr>
        <p:spPr>
          <a:xfrm>
            <a:off x="490538" y="4796725"/>
            <a:ext cx="3412800" cy="970829"/>
          </a:xfrm>
        </p:spPr>
        <p:txBody>
          <a:bodyPr tIns="108000">
            <a:spAutoFit/>
          </a:bodyPr>
          <a:lstStyle>
            <a:lvl1pPr marL="489600" indent="-489600">
              <a:buSzPct val="150000"/>
              <a:buFontTx/>
              <a:buBlip>
                <a:blip r:embed="rId3"/>
              </a:buBlip>
              <a:defRPr b="0">
                <a:solidFill>
                  <a:schemeClr val="tx1"/>
                </a:solidFill>
              </a:defRPr>
            </a:lvl1pPr>
            <a:lvl2pPr marL="669600" indent="-180000">
              <a:buClr>
                <a:schemeClr val="accent2"/>
              </a:buClr>
              <a:buSzPct val="80000"/>
              <a:buFont typeface="Wingdings 3" panose="05040102010807070707" pitchFamily="18" charset="2"/>
              <a:buChar char="u"/>
              <a:defRPr sz="1000"/>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810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 Corner Image">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4692650" y="2538000"/>
            <a:ext cx="7499350" cy="4320000"/>
          </a:xfrm>
          <a:custGeom>
            <a:avLst/>
            <a:gdLst>
              <a:gd name="connsiteX0" fmla="*/ 0 w 7499350"/>
              <a:gd name="connsiteY0" fmla="*/ 0 h 4320000"/>
              <a:gd name="connsiteX1" fmla="*/ 7499350 w 7499350"/>
              <a:gd name="connsiteY1" fmla="*/ 0 h 4320000"/>
              <a:gd name="connsiteX2" fmla="*/ 7499350 w 7499350"/>
              <a:gd name="connsiteY2" fmla="*/ 4320000 h 4320000"/>
              <a:gd name="connsiteX3" fmla="*/ 0 w 7499350"/>
              <a:gd name="connsiteY3" fmla="*/ 4320000 h 4320000"/>
              <a:gd name="connsiteX4" fmla="*/ 0 w 7499350"/>
              <a:gd name="connsiteY4" fmla="*/ 0 h 4320000"/>
              <a:gd name="connsiteX0" fmla="*/ 0 w 7499350"/>
              <a:gd name="connsiteY0" fmla="*/ 4320000 h 4320000"/>
              <a:gd name="connsiteX1" fmla="*/ 7499350 w 7499350"/>
              <a:gd name="connsiteY1" fmla="*/ 0 h 4320000"/>
              <a:gd name="connsiteX2" fmla="*/ 7499350 w 7499350"/>
              <a:gd name="connsiteY2" fmla="*/ 4320000 h 4320000"/>
              <a:gd name="connsiteX3" fmla="*/ 0 w 7499350"/>
              <a:gd name="connsiteY3" fmla="*/ 4320000 h 4320000"/>
            </a:gdLst>
            <a:ahLst/>
            <a:cxnLst>
              <a:cxn ang="0">
                <a:pos x="connsiteX0" y="connsiteY0"/>
              </a:cxn>
              <a:cxn ang="0">
                <a:pos x="connsiteX1" y="connsiteY1"/>
              </a:cxn>
              <a:cxn ang="0">
                <a:pos x="connsiteX2" y="connsiteY2"/>
              </a:cxn>
              <a:cxn ang="0">
                <a:pos x="connsiteX3" y="connsiteY3"/>
              </a:cxn>
            </a:cxnLst>
            <a:rect l="l" t="t" r="r" b="b"/>
            <a:pathLst>
              <a:path w="7499350" h="4320000">
                <a:moveTo>
                  <a:pt x="0" y="4320000"/>
                </a:moveTo>
                <a:lnTo>
                  <a:pt x="7499350" y="0"/>
                </a:lnTo>
                <a:lnTo>
                  <a:pt x="7499350" y="4320000"/>
                </a:lnTo>
                <a:lnTo>
                  <a:pt x="0" y="4320000"/>
                </a:lnTo>
                <a:close/>
              </a:path>
            </a:pathLst>
          </a:custGeom>
        </p:spPr>
        <p:txBody>
          <a:bodyPr anchor="b" anchorCtr="0"/>
          <a:lstStyle>
            <a:lvl1pPr algn="r">
              <a:defRPr sz="1000" b="1">
                <a:solidFill>
                  <a:schemeClr val="tx1"/>
                </a:solidFill>
              </a:defRPr>
            </a:lvl1pPr>
          </a:lstStyle>
          <a:p>
            <a:r>
              <a:rPr lang="en-GB"/>
              <a:t>Click icon to insert picture</a:t>
            </a:r>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Tree>
    <p:extLst>
      <p:ext uri="{BB962C8B-B14F-4D97-AF65-F5344CB8AC3E}">
        <p14:creationId xmlns:p14="http://schemas.microsoft.com/office/powerpoint/2010/main" val="25906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Image/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
        <p:nvSpPr>
          <p:cNvPr id="10" name="Picture Placeholder 9"/>
          <p:cNvSpPr>
            <a:spLocks noGrp="1"/>
          </p:cNvSpPr>
          <p:nvPr>
            <p:ph type="pic" sz="quarter" idx="13" hasCustomPrompt="1"/>
          </p:nvPr>
        </p:nvSpPr>
        <p:spPr>
          <a:xfrm>
            <a:off x="8289130" y="981075"/>
            <a:ext cx="3902869" cy="5876925"/>
          </a:xfrm>
          <a:custGeom>
            <a:avLst/>
            <a:gdLst>
              <a:gd name="connsiteX0" fmla="*/ 0 w 3902869"/>
              <a:gd name="connsiteY0" fmla="*/ 0 h 5876925"/>
              <a:gd name="connsiteX1" fmla="*/ 3902869 w 3902869"/>
              <a:gd name="connsiteY1" fmla="*/ 0 h 5876925"/>
              <a:gd name="connsiteX2" fmla="*/ 3902869 w 3902869"/>
              <a:gd name="connsiteY2" fmla="*/ 5876925 h 5876925"/>
              <a:gd name="connsiteX3" fmla="*/ 0 w 3902869"/>
              <a:gd name="connsiteY3" fmla="*/ 5876925 h 5876925"/>
              <a:gd name="connsiteX4" fmla="*/ 0 w 3902869"/>
              <a:gd name="connsiteY4" fmla="*/ 0 h 5876925"/>
              <a:gd name="connsiteX0" fmla="*/ 0 w 3902869"/>
              <a:gd name="connsiteY0" fmla="*/ 0 h 5876925"/>
              <a:gd name="connsiteX1" fmla="*/ 3898107 w 3902869"/>
              <a:gd name="connsiteY1" fmla="*/ 2252663 h 5876925"/>
              <a:gd name="connsiteX2" fmla="*/ 3902869 w 3902869"/>
              <a:gd name="connsiteY2" fmla="*/ 5876925 h 5876925"/>
              <a:gd name="connsiteX3" fmla="*/ 0 w 3902869"/>
              <a:gd name="connsiteY3" fmla="*/ 5876925 h 5876925"/>
              <a:gd name="connsiteX4" fmla="*/ 0 w 3902869"/>
              <a:gd name="connsiteY4" fmla="*/ 0 h 587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869" h="5876925">
                <a:moveTo>
                  <a:pt x="0" y="0"/>
                </a:moveTo>
                <a:lnTo>
                  <a:pt x="3898107" y="2252663"/>
                </a:lnTo>
                <a:cubicBezTo>
                  <a:pt x="3899694" y="3460750"/>
                  <a:pt x="3901282" y="4668838"/>
                  <a:pt x="3902869" y="5876925"/>
                </a:cubicBezTo>
                <a:lnTo>
                  <a:pt x="0" y="5876925"/>
                </a:lnTo>
                <a:lnTo>
                  <a:pt x="0" y="0"/>
                </a:lnTo>
                <a:close/>
              </a:path>
            </a:pathLst>
          </a:custGeom>
        </p:spPr>
        <p:txBody>
          <a:bodyPr anchor="b" anchorCtr="0"/>
          <a:lstStyle>
            <a:lvl1pPr algn="r">
              <a:defRPr sz="1000">
                <a:solidFill>
                  <a:schemeClr val="tx1"/>
                </a:solidFill>
              </a:defRPr>
            </a:lvl1pPr>
          </a:lstStyle>
          <a:p>
            <a:r>
              <a:rPr lang="en-GB"/>
              <a:t>Click icon to insert picture</a:t>
            </a:r>
          </a:p>
        </p:txBody>
      </p:sp>
      <p:sp>
        <p:nvSpPr>
          <p:cNvPr id="12" name="Text Placeholder 11"/>
          <p:cNvSpPr>
            <a:spLocks noGrp="1"/>
          </p:cNvSpPr>
          <p:nvPr>
            <p:ph type="body" sz="quarter" idx="14"/>
          </p:nvPr>
        </p:nvSpPr>
        <p:spPr>
          <a:xfrm>
            <a:off x="8288338" y="5876925"/>
            <a:ext cx="3413125" cy="247650"/>
          </a:xfrm>
          <a:custGeom>
            <a:avLst/>
            <a:gdLst>
              <a:gd name="connsiteX0" fmla="*/ 0 w 3413125"/>
              <a:gd name="connsiteY0" fmla="*/ 0 h 247650"/>
              <a:gd name="connsiteX1" fmla="*/ 3413125 w 3413125"/>
              <a:gd name="connsiteY1" fmla="*/ 0 h 247650"/>
              <a:gd name="connsiteX2" fmla="*/ 3413125 w 3413125"/>
              <a:gd name="connsiteY2" fmla="*/ 247650 h 247650"/>
              <a:gd name="connsiteX3" fmla="*/ 0 w 3413125"/>
              <a:gd name="connsiteY3" fmla="*/ 247650 h 247650"/>
              <a:gd name="connsiteX4" fmla="*/ 0 w 3413125"/>
              <a:gd name="connsiteY4" fmla="*/ 0 h 247650"/>
              <a:gd name="connsiteX0" fmla="*/ 0 w 3413125"/>
              <a:gd name="connsiteY0" fmla="*/ 0 h 247650"/>
              <a:gd name="connsiteX1" fmla="*/ 3153569 w 3413125"/>
              <a:gd name="connsiteY1" fmla="*/ 0 h 247650"/>
              <a:gd name="connsiteX2" fmla="*/ 3413125 w 3413125"/>
              <a:gd name="connsiteY2" fmla="*/ 247650 h 247650"/>
              <a:gd name="connsiteX3" fmla="*/ 0 w 3413125"/>
              <a:gd name="connsiteY3" fmla="*/ 247650 h 247650"/>
              <a:gd name="connsiteX4" fmla="*/ 0 w 3413125"/>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125" h="247650">
                <a:moveTo>
                  <a:pt x="0" y="0"/>
                </a:moveTo>
                <a:lnTo>
                  <a:pt x="3153569" y="0"/>
                </a:lnTo>
                <a:lnTo>
                  <a:pt x="3413125" y="247650"/>
                </a:lnTo>
                <a:lnTo>
                  <a:pt x="0" y="247650"/>
                </a:lnTo>
                <a:lnTo>
                  <a:pt x="0" y="0"/>
                </a:lnTo>
                <a:close/>
              </a:path>
            </a:pathLst>
          </a:custGeom>
          <a:solidFill>
            <a:schemeClr val="accent2"/>
          </a:solidFill>
        </p:spPr>
        <p:txBody>
          <a:bodyPr lIns="108000" anchor="ctr" anchorCtr="0"/>
          <a:lstStyle>
            <a:lvl1pPr>
              <a:defRPr sz="1000" b="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5712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53604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41062" y="2393949"/>
            <a:ext cx="53604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94713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8" name="Content Placeholder 3"/>
          <p:cNvSpPr>
            <a:spLocks noGrp="1"/>
          </p:cNvSpPr>
          <p:nvPr>
            <p:ph sz="half" idx="13"/>
          </p:nvPr>
        </p:nvSpPr>
        <p:spPr>
          <a:xfrm>
            <a:off x="8288662"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3414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with Sta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hasCustomPrompt="1"/>
          </p:nvPr>
        </p:nvSpPr>
        <p:spPr>
          <a:xfrm>
            <a:off x="8288662" y="2393950"/>
            <a:ext cx="3412801" cy="3482975"/>
          </a:xfrm>
        </p:spPr>
        <p:txBody>
          <a:bodyPr tIns="54000"/>
          <a:lstStyle>
            <a:lvl1pPr marL="360000" indent="-360000">
              <a:lnSpc>
                <a:spcPct val="80000"/>
              </a:lnSpc>
              <a:spcBef>
                <a:spcPts val="3200"/>
              </a:spcBef>
              <a:spcAft>
                <a:spcPts val="0"/>
              </a:spcAft>
              <a:buClr>
                <a:schemeClr val="accent2"/>
              </a:buClr>
              <a:buFontTx/>
              <a:buBlip>
                <a:blip r:embed="rId2"/>
              </a:buBlip>
              <a:defRPr sz="6000" b="0" spc="-200" baseline="0">
                <a:solidFill>
                  <a:schemeClr val="accent1"/>
                </a:solidFill>
              </a:defRPr>
            </a:lvl1pPr>
            <a:lvl2pPr marL="360000" indent="0">
              <a:lnSpc>
                <a:spcPct val="100000"/>
              </a:lnSpc>
              <a:spcBef>
                <a:spcPts val="0"/>
              </a:spcBef>
              <a:spcAft>
                <a:spcPts val="0"/>
              </a:spcAft>
              <a:buFontTx/>
              <a:buNone/>
              <a:defRPr sz="1000"/>
            </a:lvl2pPr>
          </a:lstStyle>
          <a:p>
            <a:pPr lvl="0"/>
            <a:r>
              <a:rPr lang="en-US"/>
              <a:t>00.0%</a:t>
            </a:r>
          </a:p>
          <a:p>
            <a:pPr lvl="1"/>
            <a:r>
              <a:rPr lang="en-US"/>
              <a:t>Supporting text</a:t>
            </a:r>
            <a:endParaRPr lang="en-GB"/>
          </a:p>
        </p:txBody>
      </p:sp>
    </p:spTree>
    <p:extLst>
      <p:ext uri="{BB962C8B-B14F-4D97-AF65-F5344CB8AC3E}">
        <p14:creationId xmlns:p14="http://schemas.microsoft.com/office/powerpoint/2010/main" val="240006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
        <p:nvSpPr>
          <p:cNvPr id="6" name="Text Placeholder 9"/>
          <p:cNvSpPr>
            <a:spLocks noGrp="1"/>
          </p:cNvSpPr>
          <p:nvPr>
            <p:ph type="body" sz="quarter" idx="13" hasCustomPrompt="1"/>
          </p:nvPr>
        </p:nvSpPr>
        <p:spPr>
          <a:xfrm>
            <a:off x="490538" y="2393950"/>
            <a:ext cx="7380000" cy="3482976"/>
          </a:xfrm>
        </p:spPr>
        <p:txBody>
          <a:bodyPr tIns="0">
            <a:noAutofit/>
          </a:bodyPr>
          <a:lstStyle>
            <a:lvl1pPr marL="489600" indent="-489600">
              <a:buSzPct val="120000"/>
              <a:buFontTx/>
              <a:buBlip>
                <a:blip r:embed="rId2"/>
              </a:buBlip>
              <a:defRPr sz="2300" b="0">
                <a:solidFill>
                  <a:schemeClr val="tx1"/>
                </a:solidFill>
              </a:defRPr>
            </a:lvl1pPr>
            <a:lvl2pPr marL="489600" indent="0">
              <a:buClr>
                <a:schemeClr val="accent2"/>
              </a:buClr>
              <a:buSzPct val="80000"/>
              <a:buFont typeface="Wingdings 3" panose="05040102010807070707" pitchFamily="18" charset="2"/>
              <a:buNone/>
              <a:defRPr sz="2300" baseline="0"/>
            </a:lvl2pPr>
            <a:lvl3pPr marL="669600" indent="-180000">
              <a:spcBef>
                <a:spcPts val="1800"/>
              </a:spcBef>
              <a:defRPr sz="1000"/>
            </a:lvl3pPr>
          </a:lstStyle>
          <a:p>
            <a:pPr lvl="0"/>
            <a:r>
              <a:rPr lang="en-US"/>
              <a:t>Quote (level 1)</a:t>
            </a:r>
          </a:p>
          <a:p>
            <a:pPr lvl="1"/>
            <a:r>
              <a:rPr lang="en-US"/>
              <a:t>Continuation paras (level 2)</a:t>
            </a:r>
          </a:p>
          <a:p>
            <a:pPr lvl="2"/>
            <a:r>
              <a:rPr lang="en-GB"/>
              <a:t>Source (level 3)</a:t>
            </a:r>
          </a:p>
        </p:txBody>
      </p:sp>
      <p:sp>
        <p:nvSpPr>
          <p:cNvPr id="8" name="Picture Placeholder 7"/>
          <p:cNvSpPr>
            <a:spLocks noGrp="1"/>
          </p:cNvSpPr>
          <p:nvPr>
            <p:ph type="pic" sz="quarter" idx="14"/>
          </p:nvPr>
        </p:nvSpPr>
        <p:spPr>
          <a:xfrm>
            <a:off x="8270663" y="2447925"/>
            <a:ext cx="3430800" cy="3429000"/>
          </a:xfrm>
        </p:spPr>
        <p:txBody>
          <a:bodyPr/>
          <a:lstStyle>
            <a:lvl1pPr>
              <a:defRPr sz="100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261044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21088" y="6867374"/>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5529262" y="3007518"/>
            <a:ext cx="6662738" cy="385048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57757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B">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8286750" y="4601106"/>
            <a:ext cx="3905250" cy="2256894"/>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3191027" y="2238"/>
            <a:ext cx="8999022" cy="520065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3072045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C">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5307376" y="0"/>
            <a:ext cx="6884624" cy="3978712"/>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131999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602" y="490538"/>
            <a:ext cx="1371472"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80822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attern">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1" t="21407" r="38481" b="40746"/>
          <a:stretch/>
        </p:blipFill>
        <p:spPr>
          <a:xfrm>
            <a:off x="-1397975" y="1085561"/>
            <a:ext cx="13604217" cy="5784889"/>
          </a:xfrm>
          <a:prstGeom prst="rect">
            <a:avLst/>
          </a:prstGeom>
        </p:spPr>
      </p:pic>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5868000" cy="648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49663"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006282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642088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Date: Monday / 01 / October / 2019</a:t>
            </a:r>
          </a:p>
        </p:txBody>
      </p:sp>
      <p:sp>
        <p:nvSpPr>
          <p:cNvPr id="3" name="Footer Placeholder 2"/>
          <p:cNvSpPr>
            <a:spLocks noGrp="1"/>
          </p:cNvSpPr>
          <p:nvPr>
            <p:ph type="ftr" sz="quarter" idx="11"/>
          </p:nvPr>
        </p:nvSpPr>
        <p:spPr/>
        <p:txBody>
          <a:bodyPr/>
          <a:lstStyle/>
          <a:p>
            <a:r>
              <a:rPr lang="en-GB"/>
              <a:t>Advancing social justice, promoting decent work</a:t>
            </a:r>
          </a:p>
        </p:txBody>
      </p:sp>
      <p:sp>
        <p:nvSpPr>
          <p:cNvPr id="4" name="Slide Number Placeholder 3"/>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171195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0538" y="1423195"/>
            <a:ext cx="11210924" cy="72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p:cNvSpPr>
            <a:spLocks noGrp="1"/>
          </p:cNvSpPr>
          <p:nvPr>
            <p:ph type="body" idx="1"/>
          </p:nvPr>
        </p:nvSpPr>
        <p:spPr>
          <a:xfrm>
            <a:off x="490538" y="2393950"/>
            <a:ext cx="11210924" cy="3482975"/>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0538" y="6870450"/>
            <a:ext cx="2743200" cy="216000"/>
          </a:xfrm>
          <a:prstGeom prst="rect">
            <a:avLst/>
          </a:prstGeom>
        </p:spPr>
        <p:txBody>
          <a:bodyPr vert="horz" lIns="0" tIns="0" rIns="0" bIns="0" rtlCol="0" anchor="ctr">
            <a:noAutofit/>
          </a:bodyPr>
          <a:lstStyle>
            <a:lvl1pPr algn="l">
              <a:defRPr sz="1000">
                <a:noFill/>
              </a:defRPr>
            </a:lvl1pPr>
          </a:lstStyle>
          <a:p>
            <a:r>
              <a:rPr lang="en-GB"/>
              <a:t>Date: Monday / 01 / October / 2019</a:t>
            </a:r>
          </a:p>
        </p:txBody>
      </p:sp>
      <p:sp>
        <p:nvSpPr>
          <p:cNvPr id="5" name="Footer Placeholder 4"/>
          <p:cNvSpPr>
            <a:spLocks noGrp="1"/>
          </p:cNvSpPr>
          <p:nvPr>
            <p:ph type="ftr" sz="quarter" idx="3"/>
          </p:nvPr>
        </p:nvSpPr>
        <p:spPr>
          <a:xfrm>
            <a:off x="490538" y="6337302"/>
            <a:ext cx="5605462" cy="180000"/>
          </a:xfrm>
          <a:prstGeom prst="rect">
            <a:avLst/>
          </a:prstGeom>
        </p:spPr>
        <p:txBody>
          <a:bodyPr vert="horz" lIns="0" tIns="0" rIns="0" bIns="0" rtlCol="0" anchor="t" anchorCtr="0">
            <a:noAutofit/>
          </a:bodyPr>
          <a:lstStyle>
            <a:lvl1pPr algn="l">
              <a:defRPr sz="1000" b="1">
                <a:solidFill>
                  <a:schemeClr val="tx1"/>
                </a:solidFill>
              </a:defRPr>
            </a:lvl1pPr>
          </a:lstStyle>
          <a:p>
            <a:r>
              <a:rPr lang="en-GB"/>
              <a:t>Advancing social justice, promoting decent work</a:t>
            </a:r>
          </a:p>
        </p:txBody>
      </p:sp>
      <p:sp>
        <p:nvSpPr>
          <p:cNvPr id="6" name="Slide Number Placeholder 5"/>
          <p:cNvSpPr>
            <a:spLocks noGrp="1"/>
          </p:cNvSpPr>
          <p:nvPr>
            <p:ph type="sldNum" sz="quarter" idx="4"/>
          </p:nvPr>
        </p:nvSpPr>
        <p:spPr>
          <a:xfrm>
            <a:off x="11161462" y="432000"/>
            <a:ext cx="540000" cy="288000"/>
          </a:xfrm>
          <a:prstGeom prst="rect">
            <a:avLst/>
          </a:prstGeom>
        </p:spPr>
        <p:txBody>
          <a:bodyPr vert="horz" lIns="0" tIns="0" rIns="0" bIns="0" rtlCol="0" anchor="t" anchorCtr="0">
            <a:noAutofit/>
          </a:bodyPr>
          <a:lstStyle>
            <a:lvl1pPr algn="r">
              <a:defRPr sz="1800">
                <a:solidFill>
                  <a:schemeClr val="accent1"/>
                </a:solidFill>
              </a:defRPr>
            </a:lvl1pPr>
          </a:lstStyle>
          <a:p>
            <a:fld id="{856227C0-AD57-4F9B-BAE3-EEFB0D0EE427}" type="slidenum">
              <a:rPr lang="en-GB" smtClean="0"/>
              <a:pPr/>
              <a:t>‹#›</a:t>
            </a:fld>
            <a:endParaRPr lang="en-GB"/>
          </a:p>
        </p:txBody>
      </p:sp>
      <p:pic>
        <p:nvPicPr>
          <p:cNvPr id="8" name="Picture 7"/>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11" name="Picture 10"/>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2381" y="1519079"/>
            <a:ext cx="119513" cy="140298"/>
          </a:xfrm>
          <a:prstGeom prst="rect">
            <a:avLst/>
          </a:prstGeom>
        </p:spPr>
      </p:pic>
      <p:pic>
        <p:nvPicPr>
          <p:cNvPr id="12" name="Picture 11"/>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11057063" y="6367463"/>
            <a:ext cx="644400" cy="172266"/>
          </a:xfrm>
          <a:prstGeom prst="rect">
            <a:avLst/>
          </a:prstGeom>
        </p:spPr>
      </p:pic>
    </p:spTree>
    <p:extLst>
      <p:ext uri="{BB962C8B-B14F-4D97-AF65-F5344CB8AC3E}">
        <p14:creationId xmlns:p14="http://schemas.microsoft.com/office/powerpoint/2010/main" val="1767613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7" r:id="rId3"/>
    <p:sldLayoutId id="2147483665" r:id="rId4"/>
    <p:sldLayoutId id="2147483666" r:id="rId5"/>
    <p:sldLayoutId id="2147483652" r:id="rId6"/>
    <p:sldLayoutId id="2147483664" r:id="rId7"/>
    <p:sldLayoutId id="2147483668" r:id="rId8"/>
    <p:sldLayoutId id="2147483669" r:id="rId9"/>
    <p:sldLayoutId id="2147483651" r:id="rId10"/>
    <p:sldLayoutId id="2147483660" r:id="rId11"/>
    <p:sldLayoutId id="2147483661" r:id="rId12"/>
    <p:sldLayoutId id="2147483662" r:id="rId13"/>
    <p:sldLayoutId id="2147483663" r:id="rId14"/>
    <p:sldLayoutId id="2147483654" r:id="rId15"/>
    <p:sldLayoutId id="2147483655" r:id="rId16"/>
  </p:sldLayoutIdLst>
  <p:hf hdr="0"/>
  <p:txStyles>
    <p:titleStyle>
      <a:lvl1pPr algn="l" defTabSz="914400" rtl="0" eaLnBrk="1" latinLnBrk="0" hangingPunct="1">
        <a:lnSpc>
          <a:spcPct val="90000"/>
        </a:lnSpc>
        <a:spcBef>
          <a:spcPct val="0"/>
        </a:spcBef>
        <a:buNone/>
        <a:defRPr sz="25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9" userDrawn="1">
          <p15:clr>
            <a:srgbClr val="F26B43"/>
          </p15:clr>
        </p15:guide>
        <p15:guide id="4" pos="7371" userDrawn="1">
          <p15:clr>
            <a:srgbClr val="F26B43"/>
          </p15:clr>
        </p15:guide>
        <p15:guide id="5" orient="horz" pos="309" userDrawn="1">
          <p15:clr>
            <a:srgbClr val="F26B43"/>
          </p15:clr>
        </p15:guide>
        <p15:guide id="6" orient="horz" pos="4011" userDrawn="1">
          <p15:clr>
            <a:srgbClr val="F26B43"/>
          </p15:clr>
        </p15:guide>
        <p15:guide id="7" orient="horz" pos="1508" userDrawn="1">
          <p15:clr>
            <a:srgbClr val="F26B43"/>
          </p15:clr>
        </p15:guide>
        <p15:guide id="8" orient="horz" pos="3702" userDrawn="1">
          <p15:clr>
            <a:srgbClr val="F26B43"/>
          </p15:clr>
        </p15:guide>
        <p15:guide id="9" orient="horz" pos="154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Modul/Unit 11</a:t>
            </a:r>
            <a:br>
              <a:rPr lang="en-GB" dirty="0"/>
            </a:br>
            <a:endParaRPr lang="en-GB" dirty="0"/>
          </a:p>
        </p:txBody>
      </p:sp>
      <p:sp>
        <p:nvSpPr>
          <p:cNvPr id="3" name="Subtitle 2"/>
          <p:cNvSpPr>
            <a:spLocks noGrp="1"/>
          </p:cNvSpPr>
          <p:nvPr>
            <p:ph type="subTitle" idx="1"/>
          </p:nvPr>
        </p:nvSpPr>
        <p:spPr>
          <a:xfrm>
            <a:off x="490537" y="3481539"/>
            <a:ext cx="8558869" cy="1655762"/>
          </a:xfrm>
        </p:spPr>
        <p:txBody>
          <a:bodyPr/>
          <a:lstStyle/>
          <a:p>
            <a:r>
              <a:rPr lang="en-GB" dirty="0" err="1"/>
              <a:t>Kelompok</a:t>
            </a:r>
            <a:r>
              <a:rPr lang="en-GB" dirty="0"/>
              <a:t> </a:t>
            </a:r>
            <a:r>
              <a:rPr lang="en-GB" dirty="0" err="1"/>
              <a:t>sasaran</a:t>
            </a:r>
            <a:endParaRPr lang="en-GB" dirty="0"/>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1</a:t>
            </a:fld>
            <a:endParaRPr lang="en-GB"/>
          </a:p>
        </p:txBody>
      </p:sp>
      <p:sp>
        <p:nvSpPr>
          <p:cNvPr id="12" name="Picture Placeholder 11"/>
          <p:cNvSpPr>
            <a:spLocks noGrp="1"/>
          </p:cNvSpPr>
          <p:nvPr>
            <p:ph type="pic" sz="quarter" idx="13"/>
          </p:nvPr>
        </p:nvSpPr>
        <p:spPr/>
      </p:sp>
    </p:spTree>
    <p:extLst>
      <p:ext uri="{BB962C8B-B14F-4D97-AF65-F5344CB8AC3E}">
        <p14:creationId xmlns:p14="http://schemas.microsoft.com/office/powerpoint/2010/main" val="90000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Tujuan</a:t>
            </a:r>
            <a:r>
              <a:rPr lang="en-GB" dirty="0"/>
              <a:t> </a:t>
            </a:r>
            <a:r>
              <a:rPr lang="en-GB" dirty="0" err="1"/>
              <a:t>pembelajaran</a:t>
            </a:r>
            <a:endParaRPr lang="en-GB" dirty="0"/>
          </a:p>
        </p:txBody>
      </p:sp>
      <p:sp>
        <p:nvSpPr>
          <p:cNvPr id="5" name="Content Placeholder 4"/>
          <p:cNvSpPr>
            <a:spLocks noGrp="1"/>
          </p:cNvSpPr>
          <p:nvPr>
            <p:ph idx="1"/>
          </p:nvPr>
        </p:nvSpPr>
        <p:spPr/>
        <p:txBody>
          <a:bodyPr/>
          <a:lstStyle/>
          <a:p>
            <a:pPr marL="0" lvl="2" indent="0">
              <a:buNone/>
            </a:pPr>
            <a:r>
              <a:rPr lang="en-GB" sz="2400" dirty="0"/>
              <a:t>Setelah </a:t>
            </a:r>
            <a:r>
              <a:rPr lang="en-GB" sz="2400" dirty="0" err="1"/>
              <a:t>menyelesaikan</a:t>
            </a:r>
            <a:r>
              <a:rPr lang="en-GB" sz="2400" dirty="0"/>
              <a:t> unit </a:t>
            </a:r>
            <a:r>
              <a:rPr lang="en-GB" sz="2400" dirty="0" err="1"/>
              <a:t>ini</a:t>
            </a:r>
            <a:r>
              <a:rPr lang="en-GB" sz="2400" dirty="0"/>
              <a:t>, </a:t>
            </a:r>
            <a:r>
              <a:rPr lang="en-GB" sz="2400" dirty="0" err="1"/>
              <a:t>peserta</a:t>
            </a:r>
            <a:r>
              <a:rPr lang="en-GB" sz="2400" dirty="0"/>
              <a:t> </a:t>
            </a:r>
            <a:r>
              <a:rPr lang="en-GB" sz="2400" dirty="0" err="1"/>
              <a:t>akan</a:t>
            </a:r>
            <a:r>
              <a:rPr lang="en-GB" sz="2400" dirty="0"/>
              <a:t> </a:t>
            </a:r>
            <a:r>
              <a:rPr lang="en-GB" sz="2400" dirty="0" err="1"/>
              <a:t>mampu</a:t>
            </a:r>
            <a:r>
              <a:rPr lang="en-GB" sz="2400" dirty="0"/>
              <a:t>:</a:t>
            </a:r>
          </a:p>
          <a:p>
            <a:pPr lvl="2"/>
            <a:r>
              <a:rPr lang="en-GB" sz="2400" dirty="0" err="1"/>
              <a:t>Mengetahui</a:t>
            </a:r>
            <a:r>
              <a:rPr lang="en-GB" sz="2400" dirty="0"/>
              <a:t> </a:t>
            </a:r>
            <a:r>
              <a:rPr lang="en-GB" sz="2400" dirty="0" err="1"/>
              <a:t>apa</a:t>
            </a:r>
            <a:r>
              <a:rPr lang="en-GB" sz="2400" dirty="0"/>
              <a:t> yang </a:t>
            </a:r>
            <a:r>
              <a:rPr lang="en-GB" sz="2400" dirty="0" err="1"/>
              <a:t>dimaksud</a:t>
            </a:r>
            <a:r>
              <a:rPr lang="en-GB" sz="2400" dirty="0"/>
              <a:t> </a:t>
            </a:r>
            <a:r>
              <a:rPr lang="en-GB" sz="2400" dirty="0" err="1"/>
              <a:t>dengan</a:t>
            </a:r>
            <a:r>
              <a:rPr lang="en-GB" sz="2400" dirty="0"/>
              <a:t> </a:t>
            </a:r>
            <a:r>
              <a:rPr lang="en-GB" sz="2400" dirty="0" err="1"/>
              <a:t>kelompok</a:t>
            </a:r>
            <a:r>
              <a:rPr lang="en-GB" sz="2400" dirty="0"/>
              <a:t> </a:t>
            </a:r>
            <a:r>
              <a:rPr lang="en-GB" sz="2400" dirty="0" err="1"/>
              <a:t>sasaran</a:t>
            </a:r>
            <a:endParaRPr lang="en-GB" sz="2400" dirty="0"/>
          </a:p>
          <a:p>
            <a:pPr lvl="2"/>
            <a:r>
              <a:rPr lang="en-GB" sz="2400" dirty="0" err="1"/>
              <a:t>Memahami</a:t>
            </a:r>
            <a:r>
              <a:rPr lang="en-GB" sz="2400" dirty="0"/>
              <a:t> </a:t>
            </a:r>
            <a:r>
              <a:rPr lang="en-GB" sz="2400" dirty="0" err="1"/>
              <a:t>karakteristik</a:t>
            </a:r>
            <a:r>
              <a:rPr lang="en-GB" sz="2400" dirty="0"/>
              <a:t> </a:t>
            </a:r>
            <a:r>
              <a:rPr lang="en-GB" sz="2400" dirty="0" err="1"/>
              <a:t>utama</a:t>
            </a:r>
            <a:r>
              <a:rPr lang="en-GB" sz="2400" dirty="0"/>
              <a:t> dan </a:t>
            </a:r>
            <a:r>
              <a:rPr lang="en-GB" sz="2400" dirty="0" err="1"/>
              <a:t>tantangan</a:t>
            </a:r>
            <a:r>
              <a:rPr lang="en-GB" sz="2400" dirty="0"/>
              <a:t> paling </a:t>
            </a:r>
            <a:r>
              <a:rPr lang="en-GB" sz="2400" dirty="0" err="1"/>
              <a:t>umum</a:t>
            </a:r>
            <a:r>
              <a:rPr lang="en-GB" sz="2400" dirty="0"/>
              <a:t> </a:t>
            </a:r>
            <a:r>
              <a:rPr lang="en-GB" sz="2400" dirty="0" err="1"/>
              <a:t>berbagai</a:t>
            </a:r>
            <a:r>
              <a:rPr lang="en-GB" sz="2400" dirty="0"/>
              <a:t> </a:t>
            </a:r>
            <a:r>
              <a:rPr lang="en-GB" sz="2400" dirty="0" err="1"/>
              <a:t>kelompok</a:t>
            </a:r>
            <a:r>
              <a:rPr lang="en-GB" sz="2400" dirty="0"/>
              <a:t> </a:t>
            </a:r>
            <a:r>
              <a:rPr lang="en-GB" sz="2400" dirty="0" err="1"/>
              <a:t>sasaran</a:t>
            </a:r>
            <a:endParaRPr lang="en-GB" sz="2400" dirty="0"/>
          </a:p>
          <a:p>
            <a:pPr lvl="2"/>
            <a:r>
              <a:rPr lang="en-GB" sz="2400" dirty="0" err="1"/>
              <a:t>Mengidentifikasi</a:t>
            </a:r>
            <a:r>
              <a:rPr lang="en-GB" sz="2400" dirty="0"/>
              <a:t> </a:t>
            </a:r>
            <a:r>
              <a:rPr lang="en-GB" sz="2400" dirty="0" err="1"/>
              <a:t>langkah-langkah</a:t>
            </a:r>
            <a:r>
              <a:rPr lang="en-GB" sz="2400" dirty="0"/>
              <a:t> yang </a:t>
            </a:r>
            <a:r>
              <a:rPr lang="en-GB" sz="2400" dirty="0" err="1"/>
              <a:t>dapat</a:t>
            </a:r>
            <a:r>
              <a:rPr lang="en-GB" sz="2400" dirty="0"/>
              <a:t> </a:t>
            </a:r>
            <a:r>
              <a:rPr lang="en-GB" sz="2400" dirty="0" err="1"/>
              <a:t>membantu</a:t>
            </a:r>
            <a:r>
              <a:rPr lang="en-GB" sz="2400" dirty="0"/>
              <a:t> </a:t>
            </a:r>
            <a:r>
              <a:rPr lang="en-GB" sz="2400" dirty="0" err="1"/>
              <a:t>kelompok</a:t>
            </a:r>
            <a:r>
              <a:rPr lang="en-GB" sz="2400" dirty="0"/>
              <a:t> </a:t>
            </a:r>
            <a:r>
              <a:rPr lang="en-GB" sz="2400" dirty="0" err="1"/>
              <a:t>tersebut</a:t>
            </a:r>
            <a:r>
              <a:rPr lang="en-GB" sz="2400" dirty="0"/>
              <a:t> </a:t>
            </a:r>
            <a:r>
              <a:rPr lang="en-GB" sz="2400" dirty="0" err="1"/>
              <a:t>mendapatkan</a:t>
            </a:r>
            <a:r>
              <a:rPr lang="en-GB" sz="2400" dirty="0"/>
              <a:t> </a:t>
            </a:r>
            <a:r>
              <a:rPr lang="en-GB" sz="2400" dirty="0" err="1"/>
              <a:t>pekerjaan</a:t>
            </a:r>
            <a:endParaRPr lang="en-GB" sz="2400" dirty="0"/>
          </a:p>
          <a:p>
            <a:pPr lvl="2"/>
            <a:endParaRPr lang="en-GB" sz="2400" dirty="0"/>
          </a:p>
          <a:p>
            <a:pPr lvl="2"/>
            <a:endParaRPr lang="en-GB" sz="2400" dirty="0"/>
          </a:p>
          <a:p>
            <a:pPr lvl="2"/>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a:t>
            </a:fld>
            <a:endParaRPr lang="en-GB"/>
          </a:p>
        </p:txBody>
      </p:sp>
    </p:spTree>
    <p:extLst>
      <p:ext uri="{BB962C8B-B14F-4D97-AF65-F5344CB8AC3E}">
        <p14:creationId xmlns:p14="http://schemas.microsoft.com/office/powerpoint/2010/main" val="3526921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Apa</a:t>
            </a:r>
            <a:r>
              <a:rPr lang="en-GB" dirty="0"/>
              <a:t> </a:t>
            </a:r>
            <a:r>
              <a:rPr lang="en-GB" dirty="0" err="1"/>
              <a:t>itu</a:t>
            </a:r>
            <a:r>
              <a:rPr lang="en-GB" dirty="0"/>
              <a:t> </a:t>
            </a:r>
            <a:r>
              <a:rPr lang="en-GB" dirty="0" err="1"/>
              <a:t>kelompok</a:t>
            </a:r>
            <a:r>
              <a:rPr lang="en-GB" dirty="0"/>
              <a:t> </a:t>
            </a:r>
            <a:r>
              <a:rPr lang="en-GB" dirty="0" err="1"/>
              <a:t>sasaran</a:t>
            </a:r>
            <a:r>
              <a:rPr lang="en-GB" dirty="0"/>
              <a:t>?</a:t>
            </a:r>
          </a:p>
        </p:txBody>
      </p:sp>
      <p:sp>
        <p:nvSpPr>
          <p:cNvPr id="5" name="Content Placeholder 4"/>
          <p:cNvSpPr>
            <a:spLocks noGrp="1"/>
          </p:cNvSpPr>
          <p:nvPr>
            <p:ph idx="1"/>
          </p:nvPr>
        </p:nvSpPr>
        <p:spPr/>
        <p:txBody>
          <a:bodyPr/>
          <a:lstStyle/>
          <a:p>
            <a:pPr marL="0" lvl="2" indent="0">
              <a:buNone/>
            </a:pPr>
            <a:r>
              <a:rPr lang="en-GB" b="1" dirty="0" err="1"/>
              <a:t>Kelompok</a:t>
            </a:r>
            <a:r>
              <a:rPr lang="en-GB" b="1" dirty="0"/>
              <a:t> orang yang </a:t>
            </a:r>
            <a:r>
              <a:rPr lang="en-GB" b="1" dirty="0" err="1"/>
              <a:t>mengalami</a:t>
            </a:r>
            <a:r>
              <a:rPr lang="en-GB" b="1" dirty="0"/>
              <a:t> </a:t>
            </a:r>
            <a:r>
              <a:rPr lang="en-GB" b="1" dirty="0" err="1"/>
              <a:t>tingkat</a:t>
            </a:r>
            <a:r>
              <a:rPr lang="en-GB" b="1" dirty="0"/>
              <a:t> </a:t>
            </a:r>
            <a:r>
              <a:rPr lang="en-GB" b="1" dirty="0" err="1"/>
              <a:t>kesulitan</a:t>
            </a:r>
            <a:r>
              <a:rPr lang="en-GB" b="1" dirty="0"/>
              <a:t> yang </a:t>
            </a:r>
            <a:r>
              <a:rPr lang="en-GB" b="1" dirty="0" err="1"/>
              <a:t>lebih</a:t>
            </a:r>
            <a:r>
              <a:rPr lang="en-GB" b="1" dirty="0"/>
              <a:t> </a:t>
            </a:r>
            <a:r>
              <a:rPr lang="en-GB" b="1" dirty="0" err="1"/>
              <a:t>besar</a:t>
            </a:r>
            <a:r>
              <a:rPr lang="en-GB" b="1" dirty="0"/>
              <a:t> di pasar </a:t>
            </a:r>
            <a:r>
              <a:rPr lang="en-GB" b="1" dirty="0" err="1"/>
              <a:t>tenaga</a:t>
            </a:r>
            <a:r>
              <a:rPr lang="en-GB" b="1" dirty="0"/>
              <a:t> </a:t>
            </a:r>
            <a:r>
              <a:rPr lang="en-GB" b="1" dirty="0" err="1"/>
              <a:t>kerja</a:t>
            </a:r>
            <a:endParaRPr lang="en-GB" b="1" dirty="0"/>
          </a:p>
          <a:p>
            <a:pPr marL="0" lvl="2" indent="0">
              <a:buNone/>
            </a:pPr>
            <a:endParaRPr lang="en-GB" dirty="0"/>
          </a:p>
          <a:p>
            <a:pPr marL="0" lvl="2" indent="0">
              <a:buNone/>
            </a:pPr>
            <a:r>
              <a:rPr lang="en-GB" dirty="0" err="1"/>
              <a:t>Ini</a:t>
            </a:r>
            <a:r>
              <a:rPr lang="en-GB" dirty="0"/>
              <a:t> </a:t>
            </a:r>
            <a:r>
              <a:rPr lang="en-GB" dirty="0" err="1"/>
              <a:t>meliputi</a:t>
            </a:r>
            <a:r>
              <a:rPr lang="en-GB" dirty="0"/>
              <a:t>:</a:t>
            </a:r>
          </a:p>
          <a:p>
            <a:pPr lvl="2"/>
            <a:r>
              <a:rPr lang="en-GB" dirty="0"/>
              <a:t>Pemuda</a:t>
            </a:r>
          </a:p>
          <a:p>
            <a:pPr lvl="2"/>
            <a:r>
              <a:rPr lang="en-GB" dirty="0" err="1"/>
              <a:t>Penyandang</a:t>
            </a:r>
            <a:r>
              <a:rPr lang="en-GB" dirty="0"/>
              <a:t> </a:t>
            </a:r>
            <a:r>
              <a:rPr lang="en-GB" dirty="0" err="1"/>
              <a:t>disabilitas</a:t>
            </a:r>
            <a:endParaRPr lang="en-GB" dirty="0"/>
          </a:p>
          <a:p>
            <a:pPr lvl="2"/>
            <a:r>
              <a:rPr lang="en-GB" dirty="0" err="1"/>
              <a:t>Pekerja</a:t>
            </a:r>
            <a:r>
              <a:rPr lang="en-GB" dirty="0"/>
              <a:t> </a:t>
            </a:r>
            <a:r>
              <a:rPr lang="en-GB" dirty="0" err="1"/>
              <a:t>migran</a:t>
            </a:r>
            <a:r>
              <a:rPr lang="en-GB" dirty="0"/>
              <a:t> </a:t>
            </a:r>
          </a:p>
          <a:p>
            <a:pPr lvl="2"/>
            <a:r>
              <a:rPr lang="en-GB" dirty="0"/>
              <a:t>Perempuan</a:t>
            </a:r>
          </a:p>
          <a:p>
            <a:pPr lvl="2"/>
            <a:r>
              <a:rPr lang="en-GB" dirty="0" err="1"/>
              <a:t>Pekerja</a:t>
            </a:r>
            <a:r>
              <a:rPr lang="en-GB" dirty="0"/>
              <a:t> </a:t>
            </a:r>
            <a:r>
              <a:rPr lang="en-GB" dirty="0" err="1"/>
              <a:t>tua</a:t>
            </a:r>
            <a:endParaRPr lang="en-GB" dirty="0"/>
          </a:p>
          <a:p>
            <a:pPr lvl="2"/>
            <a:r>
              <a:rPr lang="en-GB" dirty="0" err="1"/>
              <a:t>Penganggur</a:t>
            </a:r>
            <a:r>
              <a:rPr lang="en-GB" dirty="0"/>
              <a:t> </a:t>
            </a:r>
            <a:r>
              <a:rPr lang="en-GB" dirty="0" err="1"/>
              <a:t>jangka</a:t>
            </a:r>
            <a:r>
              <a:rPr lang="en-GB" dirty="0"/>
              <a:t> </a:t>
            </a:r>
            <a:r>
              <a:rPr lang="en-GB" dirty="0" err="1"/>
              <a:t>panjang</a:t>
            </a:r>
            <a:endParaRPr lang="en-GB" dirty="0"/>
          </a:p>
          <a:p>
            <a:pPr lvl="2"/>
            <a:r>
              <a:rPr lang="en-GB" dirty="0" err="1"/>
              <a:t>Pekerja</a:t>
            </a:r>
            <a:r>
              <a:rPr lang="en-GB" dirty="0"/>
              <a:t> </a:t>
            </a:r>
            <a:r>
              <a:rPr lang="en-GB" dirty="0" err="1"/>
              <a:t>perdesaan</a:t>
            </a:r>
            <a:endParaRPr lang="en-GB" dirty="0"/>
          </a:p>
          <a:p>
            <a:pPr lvl="2"/>
            <a:r>
              <a:rPr lang="en-GB" dirty="0"/>
              <a:t>Masyarakat </a:t>
            </a:r>
            <a:r>
              <a:rPr lang="en-GB" dirty="0" err="1"/>
              <a:t>adat</a:t>
            </a:r>
            <a:endParaRPr lang="en-GB" dirty="0"/>
          </a:p>
          <a:p>
            <a:pPr lvl="2"/>
            <a:endParaRPr lang="en-GB"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3</a:t>
            </a:fld>
            <a:endParaRPr lang="en-GB"/>
          </a:p>
        </p:txBody>
      </p:sp>
    </p:spTree>
    <p:extLst>
      <p:ext uri="{BB962C8B-B14F-4D97-AF65-F5344CB8AC3E}">
        <p14:creationId xmlns:p14="http://schemas.microsoft.com/office/powerpoint/2010/main" val="208132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Pemuda</a:t>
            </a:r>
          </a:p>
        </p:txBody>
      </p:sp>
      <p:sp>
        <p:nvSpPr>
          <p:cNvPr id="5" name="Content Placeholder 4"/>
          <p:cNvSpPr>
            <a:spLocks noGrp="1"/>
          </p:cNvSpPr>
          <p:nvPr>
            <p:ph idx="1"/>
          </p:nvPr>
        </p:nvSpPr>
        <p:spPr/>
        <p:txBody>
          <a:bodyPr/>
          <a:lstStyle/>
          <a:p>
            <a:pPr lvl="2"/>
            <a:r>
              <a:rPr lang="en-GB" sz="2400" dirty="0"/>
              <a:t>Negara-negara </a:t>
            </a:r>
            <a:r>
              <a:rPr lang="en-GB" sz="2400" dirty="0" err="1"/>
              <a:t>sangat</a:t>
            </a:r>
            <a:r>
              <a:rPr lang="en-GB" sz="2400" dirty="0"/>
              <a:t> </a:t>
            </a:r>
            <a:r>
              <a:rPr lang="en-GB" sz="2400" dirty="0" err="1"/>
              <a:t>beragam</a:t>
            </a:r>
            <a:r>
              <a:rPr lang="en-GB" sz="2400" dirty="0"/>
              <a:t> </a:t>
            </a:r>
            <a:r>
              <a:rPr lang="en-GB" sz="2400" dirty="0" err="1"/>
              <a:t>dalam</a:t>
            </a:r>
            <a:r>
              <a:rPr lang="en-GB" sz="2400" dirty="0"/>
              <a:t> </a:t>
            </a:r>
            <a:r>
              <a:rPr lang="en-GB" sz="2400" dirty="0" err="1"/>
              <a:t>mendefinisikan</a:t>
            </a:r>
            <a:r>
              <a:rPr lang="en-GB" sz="2400" dirty="0"/>
              <a:t> pemuda</a:t>
            </a:r>
          </a:p>
          <a:p>
            <a:pPr lvl="2"/>
            <a:r>
              <a:rPr lang="en-GB" sz="2400" dirty="0" err="1"/>
              <a:t>Definisi</a:t>
            </a:r>
            <a:r>
              <a:rPr lang="en-GB" sz="2400" dirty="0"/>
              <a:t> </a:t>
            </a:r>
            <a:r>
              <a:rPr lang="en-GB" sz="2400" dirty="0" err="1"/>
              <a:t>beragam</a:t>
            </a:r>
            <a:r>
              <a:rPr lang="en-GB" sz="2400" dirty="0"/>
              <a:t> </a:t>
            </a:r>
            <a:r>
              <a:rPr lang="en-GB" sz="2400" dirty="0" err="1"/>
              <a:t>karena</a:t>
            </a:r>
            <a:r>
              <a:rPr lang="en-GB" sz="2400" dirty="0"/>
              <a:t> </a:t>
            </a:r>
            <a:r>
              <a:rPr lang="en-GB" sz="2400" dirty="0" err="1"/>
              <a:t>faktor</a:t>
            </a:r>
            <a:r>
              <a:rPr lang="en-GB" sz="2400" dirty="0"/>
              <a:t> </a:t>
            </a:r>
            <a:r>
              <a:rPr lang="en-GB" sz="2400" dirty="0" err="1"/>
              <a:t>usia</a:t>
            </a:r>
            <a:r>
              <a:rPr lang="en-GB" sz="2400" dirty="0"/>
              <a:t> rata-rata </a:t>
            </a:r>
            <a:r>
              <a:rPr lang="en-GB" sz="2400" dirty="0" err="1"/>
              <a:t>menyelesaikan</a:t>
            </a:r>
            <a:r>
              <a:rPr lang="en-GB" sz="2400" dirty="0"/>
              <a:t> </a:t>
            </a:r>
            <a:r>
              <a:rPr lang="en-GB" sz="2400" dirty="0" err="1"/>
              <a:t>pendidikan</a:t>
            </a:r>
            <a:r>
              <a:rPr lang="en-GB" sz="2400" dirty="0"/>
              <a:t> dan </a:t>
            </a:r>
            <a:r>
              <a:rPr lang="en-GB" sz="2400" dirty="0" err="1"/>
              <a:t>usia</a:t>
            </a:r>
            <a:r>
              <a:rPr lang="en-GB" sz="2400" dirty="0"/>
              <a:t> rata-rata </a:t>
            </a:r>
            <a:r>
              <a:rPr lang="en-GB" sz="2400" dirty="0" err="1"/>
              <a:t>mereka</a:t>
            </a:r>
            <a:r>
              <a:rPr lang="en-GB" sz="2400" dirty="0"/>
              <a:t> </a:t>
            </a:r>
            <a:r>
              <a:rPr lang="en-GB" sz="2400" dirty="0" err="1"/>
              <a:t>mulai</a:t>
            </a:r>
            <a:r>
              <a:rPr lang="en-GB" sz="2400" dirty="0"/>
              <a:t> </a:t>
            </a:r>
            <a:r>
              <a:rPr lang="en-GB" sz="2400" dirty="0" err="1"/>
              <a:t>memainkan</a:t>
            </a:r>
            <a:r>
              <a:rPr lang="en-GB" sz="2400" dirty="0"/>
              <a:t> </a:t>
            </a:r>
            <a:r>
              <a:rPr lang="en-GB" sz="2400" dirty="0" err="1"/>
              <a:t>peran</a:t>
            </a:r>
            <a:r>
              <a:rPr lang="en-GB" sz="2400" dirty="0"/>
              <a:t> </a:t>
            </a:r>
            <a:r>
              <a:rPr lang="en-GB" sz="2400" dirty="0" err="1"/>
              <a:t>dewasa</a:t>
            </a:r>
            <a:r>
              <a:rPr lang="en-GB" sz="2400" dirty="0"/>
              <a:t> di </a:t>
            </a:r>
            <a:r>
              <a:rPr lang="en-GB" sz="2400" dirty="0" err="1"/>
              <a:t>masyarakat</a:t>
            </a:r>
            <a:endParaRPr lang="en-GB" sz="2400" dirty="0"/>
          </a:p>
          <a:p>
            <a:pPr lvl="2"/>
            <a:r>
              <a:rPr lang="en-GB" sz="2400" dirty="0" err="1"/>
              <a:t>Usia</a:t>
            </a:r>
            <a:r>
              <a:rPr lang="en-GB" sz="2400" dirty="0"/>
              <a:t> </a:t>
            </a:r>
            <a:r>
              <a:rPr lang="en-GB" sz="2400" dirty="0" err="1"/>
              <a:t>bisa</a:t>
            </a:r>
            <a:r>
              <a:rPr lang="en-GB" sz="2400" dirty="0"/>
              <a:t> salah </a:t>
            </a:r>
            <a:r>
              <a:rPr lang="en-GB" sz="2400" dirty="0" err="1"/>
              <a:t>satu</a:t>
            </a:r>
            <a:r>
              <a:rPr lang="en-GB" sz="2400" dirty="0"/>
              <a:t> </a:t>
            </a:r>
            <a:r>
              <a:rPr lang="en-GB" sz="2400" dirty="0" err="1"/>
              <a:t>dari</a:t>
            </a:r>
            <a:r>
              <a:rPr lang="en-GB" sz="2400" dirty="0"/>
              <a:t> </a:t>
            </a:r>
            <a:r>
              <a:rPr lang="en-GB" sz="2400" dirty="0" err="1"/>
              <a:t>berikut</a:t>
            </a:r>
            <a:r>
              <a:rPr lang="en-GB" sz="2400" dirty="0"/>
              <a:t> </a:t>
            </a:r>
            <a:r>
              <a:rPr lang="en-GB" sz="2400" dirty="0" err="1"/>
              <a:t>ini</a:t>
            </a:r>
            <a:r>
              <a:rPr lang="en-GB" sz="2400" dirty="0"/>
              <a:t>:</a:t>
            </a:r>
          </a:p>
          <a:p>
            <a:pPr marL="987425" lvl="2" indent="-220663">
              <a:buFont typeface="Arial" panose="020B0604020202020204" pitchFamily="34" charset="0"/>
              <a:buChar char="•"/>
            </a:pPr>
            <a:r>
              <a:rPr lang="en-GB" sz="2400" dirty="0" err="1"/>
              <a:t>usia</a:t>
            </a:r>
            <a:r>
              <a:rPr lang="en-GB" sz="2400" dirty="0"/>
              <a:t> 15 – 24 </a:t>
            </a:r>
            <a:r>
              <a:rPr lang="en-GB" sz="2400" dirty="0" err="1"/>
              <a:t>tahun</a:t>
            </a:r>
            <a:endParaRPr lang="en-GB" sz="2400" dirty="0"/>
          </a:p>
          <a:p>
            <a:pPr marL="987425" lvl="2" indent="-220663">
              <a:buFont typeface="Arial" panose="020B0604020202020204" pitchFamily="34" charset="0"/>
              <a:buChar char="•"/>
            </a:pPr>
            <a:r>
              <a:rPr lang="en-GB" sz="2400" dirty="0" err="1"/>
              <a:t>usia</a:t>
            </a:r>
            <a:r>
              <a:rPr lang="en-GB" sz="2400" dirty="0"/>
              <a:t> 15 - 29 </a:t>
            </a:r>
            <a:r>
              <a:rPr lang="en-GB" sz="2400" dirty="0" err="1"/>
              <a:t>tahun</a:t>
            </a:r>
            <a:endParaRPr lang="en-GB" sz="2400" dirty="0"/>
          </a:p>
          <a:p>
            <a:pPr marL="987425" lvl="2" indent="-220663">
              <a:buFont typeface="Arial" panose="020B0604020202020204" pitchFamily="34" charset="0"/>
              <a:buChar char="•"/>
            </a:pPr>
            <a:r>
              <a:rPr lang="en-GB" sz="2400" dirty="0" err="1"/>
              <a:t>usia</a:t>
            </a:r>
            <a:r>
              <a:rPr lang="en-GB" sz="2400" dirty="0"/>
              <a:t> 15 – 35 </a:t>
            </a:r>
            <a:r>
              <a:rPr lang="en-GB" sz="2400" dirty="0" err="1"/>
              <a:t>tahun</a:t>
            </a:r>
            <a:endParaRPr lang="en-GB" sz="2400" dirty="0"/>
          </a:p>
          <a:p>
            <a:pPr lvl="2"/>
            <a:endParaRPr lang="en-GB" sz="2400" dirty="0"/>
          </a:p>
          <a:p>
            <a:pPr lvl="2"/>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4</a:t>
            </a:fld>
            <a:endParaRPr lang="en-GB"/>
          </a:p>
        </p:txBody>
      </p:sp>
    </p:spTree>
    <p:extLst>
      <p:ext uri="{BB962C8B-B14F-4D97-AF65-F5344CB8AC3E}">
        <p14:creationId xmlns:p14="http://schemas.microsoft.com/office/powerpoint/2010/main" val="3693513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Tantangan</a:t>
            </a:r>
            <a:r>
              <a:rPr lang="en-GB" dirty="0"/>
              <a:t> yang </a:t>
            </a:r>
            <a:r>
              <a:rPr lang="en-GB" dirty="0" err="1"/>
              <a:t>dihadapi</a:t>
            </a:r>
            <a:r>
              <a:rPr lang="en-GB" dirty="0"/>
              <a:t> oleh </a:t>
            </a:r>
            <a:r>
              <a:rPr lang="en-GB" dirty="0" err="1"/>
              <a:t>anak</a:t>
            </a:r>
            <a:r>
              <a:rPr lang="en-GB" dirty="0"/>
              <a:t> </a:t>
            </a:r>
            <a:r>
              <a:rPr lang="en-GB" dirty="0" err="1"/>
              <a:t>muda</a:t>
            </a:r>
            <a:r>
              <a:rPr lang="en-GB" dirty="0"/>
              <a:t> di pasar </a:t>
            </a:r>
            <a:r>
              <a:rPr lang="en-GB" dirty="0" err="1"/>
              <a:t>kerja</a:t>
            </a:r>
            <a:endParaRPr lang="en-GB" dirty="0"/>
          </a:p>
        </p:txBody>
      </p:sp>
      <p:sp>
        <p:nvSpPr>
          <p:cNvPr id="5" name="Content Placeholder 4"/>
          <p:cNvSpPr>
            <a:spLocks noGrp="1"/>
          </p:cNvSpPr>
          <p:nvPr>
            <p:ph idx="1"/>
          </p:nvPr>
        </p:nvSpPr>
        <p:spPr>
          <a:xfrm>
            <a:off x="490538" y="2393950"/>
            <a:ext cx="7092676" cy="3482975"/>
          </a:xfrm>
        </p:spPr>
        <p:txBody>
          <a:bodyPr/>
          <a:lstStyle/>
          <a:p>
            <a:pPr lvl="2"/>
            <a:r>
              <a:rPr lang="en-GB" sz="2000" dirty="0" err="1"/>
              <a:t>Transisi</a:t>
            </a:r>
            <a:r>
              <a:rPr lang="en-GB" sz="2000" dirty="0"/>
              <a:t> </a:t>
            </a:r>
            <a:r>
              <a:rPr lang="en-GB" sz="2000" dirty="0" err="1"/>
              <a:t>dari</a:t>
            </a:r>
            <a:r>
              <a:rPr lang="en-GB" sz="2000" dirty="0"/>
              <a:t> </a:t>
            </a:r>
            <a:r>
              <a:rPr lang="en-GB" sz="2000" dirty="0" err="1"/>
              <a:t>sekolah</a:t>
            </a:r>
            <a:r>
              <a:rPr lang="en-GB" sz="2000" dirty="0"/>
              <a:t> </a:t>
            </a:r>
            <a:r>
              <a:rPr lang="en-GB" sz="2000" dirty="0" err="1"/>
              <a:t>ke</a:t>
            </a:r>
            <a:r>
              <a:rPr lang="en-GB" sz="2000" dirty="0"/>
              <a:t> </a:t>
            </a:r>
            <a:r>
              <a:rPr lang="en-GB" sz="2000" dirty="0" err="1"/>
              <a:t>kerja</a:t>
            </a:r>
            <a:r>
              <a:rPr lang="en-GB" sz="2000" dirty="0"/>
              <a:t>  </a:t>
            </a:r>
            <a:r>
              <a:rPr lang="en-GB" sz="2000" dirty="0" err="1"/>
              <a:t>menuntut</a:t>
            </a:r>
            <a:r>
              <a:rPr lang="en-GB" sz="2000" dirty="0"/>
              <a:t> </a:t>
            </a:r>
            <a:r>
              <a:rPr lang="en-GB" sz="2000" dirty="0" err="1"/>
              <a:t>eksperimentasi</a:t>
            </a:r>
            <a:r>
              <a:rPr lang="en-GB" sz="2000" dirty="0"/>
              <a:t> </a:t>
            </a:r>
            <a:r>
              <a:rPr lang="en-GB" sz="2000" dirty="0" err="1"/>
              <a:t>dengan</a:t>
            </a:r>
            <a:r>
              <a:rPr lang="en-GB" sz="2000" dirty="0"/>
              <a:t> </a:t>
            </a:r>
            <a:r>
              <a:rPr lang="en-GB" sz="2000" dirty="0" err="1"/>
              <a:t>berbagai</a:t>
            </a:r>
            <a:r>
              <a:rPr lang="en-GB" sz="2000" dirty="0"/>
              <a:t> </a:t>
            </a:r>
            <a:r>
              <a:rPr lang="en-GB" sz="2000" dirty="0" err="1"/>
              <a:t>jenis</a:t>
            </a:r>
            <a:r>
              <a:rPr lang="en-GB" sz="2000" dirty="0"/>
              <a:t> </a:t>
            </a:r>
            <a:r>
              <a:rPr lang="en-GB" sz="2000" dirty="0" err="1"/>
              <a:t>pekerjaan</a:t>
            </a:r>
            <a:endParaRPr lang="en-GB" sz="2000" dirty="0"/>
          </a:p>
          <a:p>
            <a:pPr lvl="2"/>
            <a:r>
              <a:rPr lang="en-GB" sz="2000" dirty="0"/>
              <a:t>Pemuda </a:t>
            </a:r>
            <a:r>
              <a:rPr lang="en-GB" sz="2000" dirty="0" err="1"/>
              <a:t>kurang</a:t>
            </a:r>
            <a:r>
              <a:rPr lang="en-GB" sz="2000" dirty="0"/>
              <a:t> </a:t>
            </a:r>
            <a:r>
              <a:rPr lang="en-GB" sz="2000" dirty="0" err="1"/>
              <a:t>efisien</a:t>
            </a:r>
            <a:r>
              <a:rPr lang="en-GB" sz="2000" dirty="0"/>
              <a:t> </a:t>
            </a:r>
            <a:r>
              <a:rPr lang="en-GB" sz="2000" dirty="0" err="1"/>
              <a:t>dibandingkan</a:t>
            </a:r>
            <a:r>
              <a:rPr lang="en-GB" sz="2000" dirty="0"/>
              <a:t> orang </a:t>
            </a:r>
            <a:r>
              <a:rPr lang="en-GB" sz="2000" dirty="0" err="1"/>
              <a:t>dewasa</a:t>
            </a:r>
            <a:r>
              <a:rPr lang="en-GB" sz="2000" dirty="0"/>
              <a:t> </a:t>
            </a:r>
            <a:r>
              <a:rPr lang="en-GB" sz="2000" dirty="0" err="1"/>
              <a:t>berpengalaman</a:t>
            </a:r>
            <a:r>
              <a:rPr lang="en-GB" sz="2000" dirty="0"/>
              <a:t> </a:t>
            </a:r>
            <a:r>
              <a:rPr lang="en-GB" sz="2000" dirty="0" err="1"/>
              <a:t>dalam</a:t>
            </a:r>
            <a:r>
              <a:rPr lang="en-GB" sz="2000" dirty="0"/>
              <a:t> </a:t>
            </a:r>
            <a:r>
              <a:rPr lang="en-GB" sz="2000" dirty="0" err="1"/>
              <a:t>hal</a:t>
            </a:r>
            <a:r>
              <a:rPr lang="en-GB" sz="2000" dirty="0"/>
              <a:t> </a:t>
            </a:r>
            <a:r>
              <a:rPr lang="en-GB" sz="2000" dirty="0" err="1"/>
              <a:t>mencari</a:t>
            </a:r>
            <a:r>
              <a:rPr lang="en-GB" sz="2000" dirty="0"/>
              <a:t> </a:t>
            </a:r>
            <a:r>
              <a:rPr lang="en-GB" sz="2000" dirty="0" err="1"/>
              <a:t>pekerjaan</a:t>
            </a:r>
            <a:endParaRPr lang="en-GB" sz="2000" dirty="0"/>
          </a:p>
          <a:p>
            <a:pPr lvl="2"/>
            <a:r>
              <a:rPr lang="en-GB" sz="2000" dirty="0"/>
              <a:t>Sebagian </a:t>
            </a:r>
            <a:r>
              <a:rPr lang="en-GB" sz="2000" dirty="0" err="1"/>
              <a:t>memiliki</a:t>
            </a:r>
            <a:r>
              <a:rPr lang="en-GB" sz="2000" dirty="0"/>
              <a:t> </a:t>
            </a:r>
            <a:r>
              <a:rPr lang="en-GB" sz="2000" dirty="0" err="1"/>
              <a:t>ekspektasi</a:t>
            </a:r>
            <a:r>
              <a:rPr lang="en-GB" sz="2000" dirty="0"/>
              <a:t> yang </a:t>
            </a:r>
            <a:r>
              <a:rPr lang="en-GB" sz="2000" dirty="0" err="1"/>
              <a:t>tidak</a:t>
            </a:r>
            <a:r>
              <a:rPr lang="en-GB" sz="2000" dirty="0"/>
              <a:t> </a:t>
            </a:r>
            <a:r>
              <a:rPr lang="en-GB" sz="2000" dirty="0" err="1"/>
              <a:t>realistis</a:t>
            </a:r>
            <a:r>
              <a:rPr lang="en-GB" sz="2000" dirty="0"/>
              <a:t> </a:t>
            </a:r>
            <a:r>
              <a:rPr lang="en-GB" sz="2000" dirty="0" err="1"/>
              <a:t>mengenai</a:t>
            </a:r>
            <a:r>
              <a:rPr lang="en-GB" sz="2000" dirty="0"/>
              <a:t> </a:t>
            </a:r>
            <a:r>
              <a:rPr lang="en-GB" sz="2000" dirty="0" err="1"/>
              <a:t>kondisi</a:t>
            </a:r>
            <a:r>
              <a:rPr lang="en-GB" sz="2000" dirty="0"/>
              <a:t> </a:t>
            </a:r>
            <a:r>
              <a:rPr lang="en-GB" sz="2000" dirty="0" err="1"/>
              <a:t>kerja</a:t>
            </a:r>
            <a:r>
              <a:rPr lang="en-GB" sz="2000" dirty="0"/>
              <a:t>, </a:t>
            </a:r>
            <a:r>
              <a:rPr lang="en-GB" sz="2000" dirty="0" err="1"/>
              <a:t>upah</a:t>
            </a:r>
            <a:endParaRPr lang="en-GB" sz="2000" dirty="0"/>
          </a:p>
          <a:p>
            <a:pPr lvl="2"/>
            <a:r>
              <a:rPr lang="en-GB" sz="2000" dirty="0" err="1"/>
              <a:t>Mereka</a:t>
            </a:r>
            <a:r>
              <a:rPr lang="en-GB" sz="2000" dirty="0"/>
              <a:t> </a:t>
            </a:r>
            <a:r>
              <a:rPr lang="en-GB" sz="2000" dirty="0" err="1"/>
              <a:t>kurang</a:t>
            </a:r>
            <a:r>
              <a:rPr lang="en-GB" sz="2000" dirty="0"/>
              <a:t> </a:t>
            </a:r>
            <a:r>
              <a:rPr lang="en-GB" sz="2000" dirty="0" err="1"/>
              <a:t>memiliki</a:t>
            </a:r>
            <a:r>
              <a:rPr lang="en-GB" sz="2000" dirty="0"/>
              <a:t> </a:t>
            </a:r>
            <a:r>
              <a:rPr lang="en-GB" sz="2000" dirty="0" err="1"/>
              <a:t>pengalaman</a:t>
            </a:r>
            <a:r>
              <a:rPr lang="en-GB" sz="2000" dirty="0"/>
              <a:t> </a:t>
            </a:r>
            <a:r>
              <a:rPr lang="en-GB" sz="2000" dirty="0" err="1"/>
              <a:t>kerja</a:t>
            </a:r>
            <a:endParaRPr lang="en-GB" sz="2000" dirty="0"/>
          </a:p>
          <a:p>
            <a:pPr lvl="2"/>
            <a:r>
              <a:rPr lang="en-GB" sz="2000" dirty="0" err="1"/>
              <a:t>Mereka</a:t>
            </a:r>
            <a:r>
              <a:rPr lang="en-GB" sz="2000" dirty="0"/>
              <a:t> </a:t>
            </a:r>
            <a:r>
              <a:rPr lang="en-GB" sz="2000" dirty="0" err="1"/>
              <a:t>seringkali</a:t>
            </a:r>
            <a:r>
              <a:rPr lang="en-GB" sz="2000" dirty="0"/>
              <a:t> </a:t>
            </a:r>
            <a:r>
              <a:rPr lang="en-GB" sz="2000" dirty="0" err="1"/>
              <a:t>menjadi</a:t>
            </a:r>
            <a:r>
              <a:rPr lang="en-GB" sz="2000" dirty="0"/>
              <a:t> yang </a:t>
            </a:r>
            <a:r>
              <a:rPr lang="en-GB" sz="2000" dirty="0" err="1"/>
              <a:t>pertama</a:t>
            </a:r>
            <a:r>
              <a:rPr lang="en-GB" sz="2000" dirty="0"/>
              <a:t> </a:t>
            </a:r>
            <a:r>
              <a:rPr lang="en-GB" sz="2000" dirty="0" err="1"/>
              <a:t>harus</a:t>
            </a:r>
            <a:r>
              <a:rPr lang="en-GB" sz="2000" dirty="0"/>
              <a:t> </a:t>
            </a:r>
            <a:r>
              <a:rPr lang="en-GB" sz="2000" dirty="0" err="1"/>
              <a:t>pergi</a:t>
            </a:r>
            <a:r>
              <a:rPr lang="en-GB" sz="2000" dirty="0"/>
              <a:t> </a:t>
            </a:r>
            <a:r>
              <a:rPr lang="en-GB" sz="2000" dirty="0" err="1"/>
              <a:t>bila</a:t>
            </a:r>
            <a:r>
              <a:rPr lang="en-GB" sz="2000" dirty="0"/>
              <a:t> </a:t>
            </a:r>
            <a:r>
              <a:rPr lang="en-GB" sz="2000" dirty="0" err="1"/>
              <a:t>terjadi</a:t>
            </a:r>
            <a:r>
              <a:rPr lang="en-GB" sz="2000" dirty="0"/>
              <a:t> </a:t>
            </a:r>
            <a:r>
              <a:rPr lang="en-GB" sz="2000" dirty="0" err="1"/>
              <a:t>penghematan</a:t>
            </a:r>
            <a:endParaRPr lang="en-GB" sz="2000" dirty="0"/>
          </a:p>
          <a:p>
            <a:pPr lvl="2"/>
            <a:r>
              <a:rPr lang="en-GB" sz="2000" dirty="0" err="1"/>
              <a:t>Semakin</a:t>
            </a:r>
            <a:r>
              <a:rPr lang="en-GB" sz="2000" dirty="0"/>
              <a:t> </a:t>
            </a:r>
            <a:r>
              <a:rPr lang="en-GB" sz="2000" dirty="0" err="1"/>
              <a:t>muda</a:t>
            </a:r>
            <a:r>
              <a:rPr lang="en-GB" sz="2000" dirty="0"/>
              <a:t> </a:t>
            </a:r>
            <a:r>
              <a:rPr lang="en-GB" sz="2000" dirty="0" err="1"/>
              <a:t>seseorang</a:t>
            </a:r>
            <a:r>
              <a:rPr lang="en-GB" sz="2000" dirty="0"/>
              <a:t>, </a:t>
            </a:r>
            <a:r>
              <a:rPr lang="en-GB" sz="2000" dirty="0" err="1"/>
              <a:t>semakin</a:t>
            </a:r>
            <a:r>
              <a:rPr lang="en-GB" sz="2000" dirty="0"/>
              <a:t> </a:t>
            </a:r>
            <a:r>
              <a:rPr lang="en-GB" sz="2000" dirty="0" err="1"/>
              <a:t>rentan</a:t>
            </a:r>
            <a:r>
              <a:rPr lang="en-GB" sz="2000" dirty="0"/>
              <a:t> </a:t>
            </a:r>
          </a:p>
          <a:p>
            <a:pPr lvl="2"/>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5</a:t>
            </a:fld>
            <a:endParaRPr lang="en-GB"/>
          </a:p>
        </p:txBody>
      </p:sp>
      <p:sp>
        <p:nvSpPr>
          <p:cNvPr id="7" name="Rectangle 6">
            <a:extLst>
              <a:ext uri="{FF2B5EF4-FFF2-40B4-BE49-F238E27FC236}">
                <a16:creationId xmlns:a16="http://schemas.microsoft.com/office/drawing/2014/main" id="{729CF351-57A8-5E48-A22E-9286217329DB}"/>
              </a:ext>
            </a:extLst>
          </p:cNvPr>
          <p:cNvSpPr/>
          <p:nvPr/>
        </p:nvSpPr>
        <p:spPr>
          <a:xfrm>
            <a:off x="7739060" y="2513473"/>
            <a:ext cx="3962402" cy="22013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chemeClr val="bg1"/>
                </a:solidFill>
                <a:latin typeface="Open Sans"/>
              </a:rPr>
              <a:t>Menurut</a:t>
            </a:r>
            <a:r>
              <a:rPr lang="en-US" b="1" dirty="0">
                <a:solidFill>
                  <a:schemeClr val="bg1"/>
                </a:solidFill>
                <a:latin typeface="Open Sans"/>
              </a:rPr>
              <a:t> </a:t>
            </a:r>
            <a:r>
              <a:rPr lang="en-US" b="1" dirty="0" err="1">
                <a:solidFill>
                  <a:schemeClr val="bg1"/>
                </a:solidFill>
                <a:latin typeface="Open Sans"/>
              </a:rPr>
              <a:t>perkiraan</a:t>
            </a:r>
            <a:r>
              <a:rPr lang="en-US" b="1" dirty="0">
                <a:solidFill>
                  <a:schemeClr val="bg1"/>
                </a:solidFill>
                <a:latin typeface="Open Sans"/>
              </a:rPr>
              <a:t> ILO , pada </a:t>
            </a:r>
            <a:r>
              <a:rPr lang="en-US" b="1" dirty="0" err="1">
                <a:solidFill>
                  <a:schemeClr val="bg1"/>
                </a:solidFill>
                <a:latin typeface="Open Sans"/>
              </a:rPr>
              <a:t>tahun</a:t>
            </a:r>
            <a:r>
              <a:rPr lang="en-US" b="1" dirty="0">
                <a:solidFill>
                  <a:schemeClr val="bg1"/>
                </a:solidFill>
                <a:latin typeface="Open Sans"/>
              </a:rPr>
              <a:t>  2020, </a:t>
            </a:r>
            <a:r>
              <a:rPr lang="en-US" b="1" dirty="0" err="1">
                <a:solidFill>
                  <a:schemeClr val="bg1"/>
                </a:solidFill>
                <a:latin typeface="Open Sans"/>
              </a:rPr>
              <a:t>diperkirakan</a:t>
            </a:r>
            <a:r>
              <a:rPr lang="en-US" b="1" dirty="0">
                <a:solidFill>
                  <a:schemeClr val="bg1"/>
                </a:solidFill>
                <a:latin typeface="Open Sans"/>
              </a:rPr>
              <a:t> </a:t>
            </a:r>
            <a:r>
              <a:rPr lang="en-US" b="1" dirty="0" err="1">
                <a:solidFill>
                  <a:schemeClr val="bg1"/>
                </a:solidFill>
                <a:latin typeface="Open Sans"/>
              </a:rPr>
              <a:t>angka</a:t>
            </a:r>
            <a:r>
              <a:rPr lang="en-US" b="1" dirty="0">
                <a:solidFill>
                  <a:schemeClr val="bg1"/>
                </a:solidFill>
                <a:latin typeface="Open Sans"/>
              </a:rPr>
              <a:t> </a:t>
            </a:r>
            <a:r>
              <a:rPr lang="en-US" b="1" dirty="0" err="1">
                <a:solidFill>
                  <a:schemeClr val="bg1"/>
                </a:solidFill>
                <a:latin typeface="Open Sans"/>
              </a:rPr>
              <a:t>pengangguran</a:t>
            </a:r>
            <a:r>
              <a:rPr lang="en-US" b="1" dirty="0">
                <a:solidFill>
                  <a:schemeClr val="bg1"/>
                </a:solidFill>
                <a:latin typeface="Open Sans"/>
              </a:rPr>
              <a:t> pemuda di Indonesia </a:t>
            </a:r>
            <a:r>
              <a:rPr lang="en-US" b="1" dirty="0" err="1">
                <a:solidFill>
                  <a:schemeClr val="bg1"/>
                </a:solidFill>
                <a:latin typeface="Open Sans"/>
              </a:rPr>
              <a:t>adalah</a:t>
            </a:r>
            <a:r>
              <a:rPr lang="en-US" b="1" dirty="0">
                <a:solidFill>
                  <a:schemeClr val="bg1"/>
                </a:solidFill>
                <a:latin typeface="Open Sans"/>
              </a:rPr>
              <a:t> 17,64 percent.</a:t>
            </a:r>
          </a:p>
        </p:txBody>
      </p:sp>
    </p:spTree>
    <p:extLst>
      <p:ext uri="{BB962C8B-B14F-4D97-AF65-F5344CB8AC3E}">
        <p14:creationId xmlns:p14="http://schemas.microsoft.com/office/powerpoint/2010/main" val="141349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Definisi</a:t>
            </a:r>
            <a:r>
              <a:rPr lang="en-GB" dirty="0"/>
              <a:t> pemuda: Indonesia</a:t>
            </a:r>
          </a:p>
        </p:txBody>
      </p:sp>
      <p:sp>
        <p:nvSpPr>
          <p:cNvPr id="5" name="Content Placeholder 4"/>
          <p:cNvSpPr>
            <a:spLocks noGrp="1"/>
          </p:cNvSpPr>
          <p:nvPr>
            <p:ph idx="1"/>
          </p:nvPr>
        </p:nvSpPr>
        <p:spPr>
          <a:xfrm>
            <a:off x="490538" y="2393950"/>
            <a:ext cx="5137752" cy="3482975"/>
          </a:xfrm>
        </p:spPr>
        <p:txBody>
          <a:bodyPr/>
          <a:lstStyle/>
          <a:p>
            <a:pPr marL="0" lvl="2" indent="0">
              <a:buNone/>
            </a:pPr>
            <a:r>
              <a:rPr lang="en-GB" sz="2400" dirty="0" err="1"/>
              <a:t>Menurut</a:t>
            </a:r>
            <a:r>
              <a:rPr lang="en-GB" sz="2400" dirty="0"/>
              <a:t> UU </a:t>
            </a:r>
            <a:r>
              <a:rPr lang="en-GB" sz="2400" dirty="0" err="1"/>
              <a:t>tentang</a:t>
            </a:r>
            <a:r>
              <a:rPr lang="en-GB" sz="2400" dirty="0"/>
              <a:t> Pemuda (UU No. 40/2009</a:t>
            </a:r>
          </a:p>
          <a:p>
            <a:pPr marL="0" lvl="2" indent="0">
              <a:buNone/>
            </a:pPr>
            <a:endParaRPr lang="en-GB" sz="2400" dirty="0"/>
          </a:p>
          <a:p>
            <a:pPr marL="0" lvl="2" indent="0">
              <a:buNone/>
            </a:pPr>
            <a:r>
              <a:rPr lang="en-GB" sz="3600" b="1" dirty="0"/>
              <a:t>Orang yang </a:t>
            </a:r>
            <a:r>
              <a:rPr lang="en-GB" sz="3600" b="1" dirty="0" err="1"/>
              <a:t>berusia</a:t>
            </a:r>
            <a:r>
              <a:rPr lang="en-GB" sz="3600" b="1" dirty="0"/>
              <a:t> </a:t>
            </a:r>
            <a:r>
              <a:rPr lang="en-GB" sz="3600" b="1" dirty="0" err="1"/>
              <a:t>antara</a:t>
            </a:r>
            <a:r>
              <a:rPr lang="en-GB" sz="3600" b="1" dirty="0"/>
              <a:t> 16-30 </a:t>
            </a:r>
            <a:r>
              <a:rPr lang="en-GB" sz="3600" b="1" dirty="0" err="1"/>
              <a:t>tahun</a:t>
            </a:r>
            <a:endParaRPr lang="en-GB" sz="3600" b="1" dirty="0"/>
          </a:p>
          <a:p>
            <a:pPr marL="0" lvl="2" indent="0">
              <a:buNone/>
            </a:pPr>
            <a:endParaRPr lang="en-GB" sz="3600" b="1" dirty="0"/>
          </a:p>
          <a:p>
            <a:pPr marL="0" lvl="2" indent="0">
              <a:buNone/>
            </a:pPr>
            <a:endParaRPr lang="en-GB" sz="2400" dirty="0"/>
          </a:p>
          <a:p>
            <a:pPr marL="0" lvl="2" indent="0">
              <a:buNone/>
            </a:pPr>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6</a:t>
            </a:fld>
            <a:endParaRPr lang="en-GB"/>
          </a:p>
        </p:txBody>
      </p:sp>
    </p:spTree>
    <p:extLst>
      <p:ext uri="{BB962C8B-B14F-4D97-AF65-F5344CB8AC3E}">
        <p14:creationId xmlns:p14="http://schemas.microsoft.com/office/powerpoint/2010/main" val="3291184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 </a:t>
            </a:r>
            <a:r>
              <a:rPr lang="en-GB" dirty="0" err="1"/>
              <a:t>Demografi</a:t>
            </a:r>
            <a:r>
              <a:rPr lang="en-GB" dirty="0"/>
              <a:t> pemuda: Indonesia</a:t>
            </a:r>
          </a:p>
        </p:txBody>
      </p:sp>
      <p:sp>
        <p:nvSpPr>
          <p:cNvPr id="5" name="Content Placeholder 4"/>
          <p:cNvSpPr>
            <a:spLocks noGrp="1"/>
          </p:cNvSpPr>
          <p:nvPr>
            <p:ph idx="1"/>
          </p:nvPr>
        </p:nvSpPr>
        <p:spPr/>
        <p:txBody>
          <a:bodyPr/>
          <a:lstStyle/>
          <a:p>
            <a:pPr lvl="2"/>
            <a:r>
              <a:rPr lang="en-GB" sz="2400" dirty="0"/>
              <a:t>65 </a:t>
            </a:r>
            <a:r>
              <a:rPr lang="en-GB" sz="2400" dirty="0" err="1"/>
              <a:t>juta</a:t>
            </a:r>
            <a:r>
              <a:rPr lang="en-GB" sz="2400" dirty="0"/>
              <a:t> pemuda (</a:t>
            </a:r>
            <a:r>
              <a:rPr lang="en-GB" sz="2400" dirty="0" err="1"/>
              <a:t>Sensus</a:t>
            </a:r>
            <a:r>
              <a:rPr lang="en-GB" sz="2400" dirty="0"/>
              <a:t> Nasional 2010)</a:t>
            </a:r>
          </a:p>
          <a:p>
            <a:pPr lvl="2"/>
            <a:r>
              <a:rPr lang="en-GB" sz="2400" dirty="0"/>
              <a:t>Bonus </a:t>
            </a:r>
            <a:r>
              <a:rPr lang="en-GB" sz="2400" dirty="0" err="1"/>
              <a:t>demografis</a:t>
            </a:r>
            <a:r>
              <a:rPr lang="en-GB" sz="2400" dirty="0"/>
              <a:t> </a:t>
            </a:r>
            <a:r>
              <a:rPr lang="en-GB" sz="2400" dirty="0" err="1"/>
              <a:t>positif</a:t>
            </a:r>
            <a:r>
              <a:rPr lang="en-GB" sz="2400" dirty="0"/>
              <a:t>: </a:t>
            </a:r>
            <a:r>
              <a:rPr lang="en-GB" sz="2400" dirty="0" err="1"/>
              <a:t>populasi</a:t>
            </a:r>
            <a:r>
              <a:rPr lang="en-GB" sz="2400" dirty="0"/>
              <a:t> </a:t>
            </a:r>
            <a:r>
              <a:rPr lang="en-GB" sz="2400" dirty="0" err="1"/>
              <a:t>usia</a:t>
            </a:r>
            <a:r>
              <a:rPr lang="en-GB" sz="2400" dirty="0"/>
              <a:t> </a:t>
            </a:r>
            <a:r>
              <a:rPr lang="en-GB" sz="2400" dirty="0" err="1"/>
              <a:t>kerja</a:t>
            </a:r>
            <a:r>
              <a:rPr lang="en-GB" sz="2400" dirty="0"/>
              <a:t> </a:t>
            </a:r>
            <a:r>
              <a:rPr lang="en-GB" sz="2400" dirty="0" err="1"/>
              <a:t>tinggi</a:t>
            </a:r>
            <a:r>
              <a:rPr lang="en-GB" sz="2400" dirty="0"/>
              <a:t> dan </a:t>
            </a:r>
            <a:r>
              <a:rPr lang="en-GB" sz="2400" dirty="0" err="1"/>
              <a:t>rasio</a:t>
            </a:r>
            <a:r>
              <a:rPr lang="en-GB" sz="2400" dirty="0"/>
              <a:t> </a:t>
            </a:r>
            <a:r>
              <a:rPr lang="en-GB" sz="2400" dirty="0" err="1"/>
              <a:t>ketergantungan</a:t>
            </a:r>
            <a:r>
              <a:rPr lang="en-GB" sz="2400" dirty="0"/>
              <a:t> </a:t>
            </a:r>
            <a:r>
              <a:rPr lang="en-GB" sz="2400" dirty="0" err="1"/>
              <a:t>rendah</a:t>
            </a:r>
            <a:endParaRPr lang="en-GB" sz="2400" dirty="0"/>
          </a:p>
          <a:p>
            <a:pPr lvl="2"/>
            <a:r>
              <a:rPr lang="en-GB" sz="2400" dirty="0"/>
              <a:t>50% </a:t>
            </a:r>
            <a:r>
              <a:rPr lang="en-GB" sz="2400" dirty="0" err="1"/>
              <a:t>populasi</a:t>
            </a:r>
            <a:r>
              <a:rPr lang="en-GB" sz="2400" dirty="0"/>
              <a:t> di </a:t>
            </a:r>
            <a:r>
              <a:rPr lang="en-GB" sz="2400" dirty="0" err="1"/>
              <a:t>bawah</a:t>
            </a:r>
            <a:r>
              <a:rPr lang="en-GB" sz="2400" dirty="0"/>
              <a:t> 29 </a:t>
            </a:r>
            <a:r>
              <a:rPr lang="en-GB" sz="2400" dirty="0" err="1"/>
              <a:t>tahun</a:t>
            </a:r>
            <a:r>
              <a:rPr lang="en-GB" sz="2400" dirty="0"/>
              <a:t> dan 60% di </a:t>
            </a:r>
            <a:r>
              <a:rPr lang="en-GB" sz="2400" dirty="0" err="1"/>
              <a:t>bawah</a:t>
            </a:r>
            <a:r>
              <a:rPr lang="en-GB" sz="2400" dirty="0"/>
              <a:t> 39 </a:t>
            </a:r>
            <a:r>
              <a:rPr lang="en-GB" sz="2400" dirty="0" err="1"/>
              <a:t>tahun</a:t>
            </a:r>
            <a:endParaRPr lang="en-GB" sz="2400" dirty="0"/>
          </a:p>
          <a:p>
            <a:pPr lvl="2"/>
            <a:r>
              <a:rPr lang="en-GB" sz="2400" dirty="0" err="1"/>
              <a:t>Meningkatnya</a:t>
            </a:r>
            <a:r>
              <a:rPr lang="en-GB" sz="2400" dirty="0"/>
              <a:t> </a:t>
            </a:r>
            <a:r>
              <a:rPr lang="en-GB" sz="2400" dirty="0" err="1"/>
              <a:t>tingkat</a:t>
            </a:r>
            <a:r>
              <a:rPr lang="en-GB" sz="2400" dirty="0"/>
              <a:t> </a:t>
            </a:r>
            <a:r>
              <a:rPr lang="en-GB" sz="2400" dirty="0" err="1"/>
              <a:t>partisipasi</a:t>
            </a:r>
            <a:r>
              <a:rPr lang="en-GB" sz="2400" dirty="0"/>
              <a:t> </a:t>
            </a:r>
            <a:r>
              <a:rPr lang="en-GB" sz="2400" dirty="0" err="1"/>
              <a:t>pendidikan</a:t>
            </a:r>
            <a:r>
              <a:rPr lang="en-GB" sz="2400" dirty="0"/>
              <a:t> oleh pemuda</a:t>
            </a:r>
          </a:p>
          <a:p>
            <a:pPr lvl="2"/>
            <a:r>
              <a:rPr lang="en-GB" sz="2400" dirty="0"/>
              <a:t>49,8% (15-24 </a:t>
            </a:r>
            <a:r>
              <a:rPr lang="en-GB" sz="2400" dirty="0" err="1"/>
              <a:t>thn</a:t>
            </a:r>
            <a:r>
              <a:rPr lang="en-GB" sz="2400" dirty="0"/>
              <a:t>) </a:t>
            </a:r>
            <a:r>
              <a:rPr lang="en-GB" sz="2400" dirty="0" err="1"/>
              <a:t>bekerja</a:t>
            </a:r>
            <a:r>
              <a:rPr lang="en-GB" sz="2400" dirty="0"/>
              <a:t> (ILO Jobs and Skills for Youth 2015)</a:t>
            </a:r>
          </a:p>
          <a:p>
            <a:pPr lvl="2"/>
            <a:r>
              <a:rPr lang="en-GB" sz="2400" dirty="0" err="1"/>
              <a:t>Pengangguran</a:t>
            </a:r>
            <a:r>
              <a:rPr lang="en-GB" sz="2400" dirty="0"/>
              <a:t> </a:t>
            </a:r>
            <a:r>
              <a:rPr lang="en-GB" sz="2400" dirty="0" err="1"/>
              <a:t>muda</a:t>
            </a:r>
            <a:r>
              <a:rPr lang="en-GB" sz="2400" dirty="0"/>
              <a:t> </a:t>
            </a:r>
            <a:r>
              <a:rPr lang="en-GB" sz="2400" dirty="0" err="1"/>
              <a:t>hingga</a:t>
            </a:r>
            <a:r>
              <a:rPr lang="en-GB" sz="2400" dirty="0"/>
              <a:t> </a:t>
            </a:r>
            <a:r>
              <a:rPr lang="en-GB" sz="2400" dirty="0" err="1"/>
              <a:t>dewasa</a:t>
            </a:r>
            <a:r>
              <a:rPr lang="en-GB" sz="2400" dirty="0"/>
              <a:t> </a:t>
            </a:r>
            <a:r>
              <a:rPr lang="en-GB" sz="2400" dirty="0" err="1"/>
              <a:t>adalah</a:t>
            </a:r>
            <a:r>
              <a:rPr lang="en-GB" sz="2400" dirty="0"/>
              <a:t> 10 kali </a:t>
            </a:r>
            <a:r>
              <a:rPr lang="en-GB" sz="2400" dirty="0" err="1"/>
              <a:t>lipat</a:t>
            </a:r>
            <a:r>
              <a:rPr lang="en-GB" sz="2400" dirty="0"/>
              <a:t> </a:t>
            </a:r>
            <a:r>
              <a:rPr lang="en-GB" sz="2400" dirty="0" err="1"/>
              <a:t>dari</a:t>
            </a:r>
            <a:r>
              <a:rPr lang="en-GB" sz="2400" dirty="0"/>
              <a:t> </a:t>
            </a:r>
            <a:r>
              <a:rPr lang="en-GB" sz="2400" dirty="0" err="1"/>
              <a:t>pengangguran</a:t>
            </a:r>
            <a:r>
              <a:rPr lang="en-GB" sz="2400" dirty="0"/>
              <a:t> </a:t>
            </a:r>
            <a:r>
              <a:rPr lang="en-GB" sz="2400" dirty="0" err="1"/>
              <a:t>dewasa</a:t>
            </a:r>
            <a:r>
              <a:rPr lang="en-GB" sz="2400" dirty="0"/>
              <a:t> pada </a:t>
            </a:r>
            <a:r>
              <a:rPr lang="en-GB" sz="2400" dirty="0" err="1"/>
              <a:t>tahun</a:t>
            </a:r>
            <a:r>
              <a:rPr lang="en-GB" sz="2400" dirty="0"/>
              <a:t> 2004 yang </a:t>
            </a:r>
            <a:r>
              <a:rPr lang="en-GB" sz="2400" dirty="0" err="1"/>
              <a:t>menurun</a:t>
            </a:r>
            <a:r>
              <a:rPr lang="en-GB" sz="2400" dirty="0"/>
              <a:t> </a:t>
            </a:r>
            <a:r>
              <a:rPr lang="en-GB" sz="2400" dirty="0" err="1"/>
              <a:t>menjadi</a:t>
            </a:r>
            <a:r>
              <a:rPr lang="en-GB" sz="2400" dirty="0"/>
              <a:t> 5,7 kali </a:t>
            </a:r>
            <a:r>
              <a:rPr lang="en-GB" sz="2400" dirty="0" err="1"/>
              <a:t>lipat</a:t>
            </a:r>
            <a:r>
              <a:rPr lang="en-GB" sz="2400" dirty="0"/>
              <a:t> pada </a:t>
            </a:r>
            <a:r>
              <a:rPr lang="en-GB" sz="2400" dirty="0" err="1"/>
              <a:t>tahun</a:t>
            </a:r>
            <a:r>
              <a:rPr lang="en-GB" sz="2400" dirty="0"/>
              <a:t> 2008 (ILO 2013) </a:t>
            </a:r>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7</a:t>
            </a:fld>
            <a:endParaRPr lang="en-GB"/>
          </a:p>
        </p:txBody>
      </p:sp>
    </p:spTree>
    <p:extLst>
      <p:ext uri="{BB962C8B-B14F-4D97-AF65-F5344CB8AC3E}">
        <p14:creationId xmlns:p14="http://schemas.microsoft.com/office/powerpoint/2010/main" val="3462104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Pemuda Indonesia: </a:t>
            </a:r>
            <a:r>
              <a:rPr lang="en-GB" dirty="0" err="1"/>
              <a:t>Isu</a:t>
            </a:r>
            <a:r>
              <a:rPr lang="en-GB" dirty="0"/>
              <a:t> dan </a:t>
            </a:r>
            <a:r>
              <a:rPr lang="en-GB" dirty="0" err="1"/>
              <a:t>tantangan</a:t>
            </a:r>
            <a:r>
              <a:rPr lang="en-GB" dirty="0"/>
              <a:t> </a:t>
            </a:r>
            <a:br>
              <a:rPr lang="en-GB" dirty="0"/>
            </a:br>
            <a:endParaRPr lang="en-GB" dirty="0"/>
          </a:p>
        </p:txBody>
      </p:sp>
      <p:sp>
        <p:nvSpPr>
          <p:cNvPr id="5" name="Content Placeholder 4"/>
          <p:cNvSpPr>
            <a:spLocks noGrp="1"/>
          </p:cNvSpPr>
          <p:nvPr>
            <p:ph idx="1"/>
          </p:nvPr>
        </p:nvSpPr>
        <p:spPr/>
        <p:txBody>
          <a:bodyPr/>
          <a:lstStyle/>
          <a:p>
            <a:pPr lvl="2"/>
            <a:r>
              <a:rPr lang="en-GB" sz="2000" dirty="0" err="1"/>
              <a:t>Akses</a:t>
            </a:r>
            <a:r>
              <a:rPr lang="en-GB" sz="2000" dirty="0"/>
              <a:t> </a:t>
            </a:r>
            <a:r>
              <a:rPr lang="en-GB" sz="2000" dirty="0" err="1"/>
              <a:t>pendidikan</a:t>
            </a:r>
            <a:r>
              <a:rPr lang="en-GB" sz="2000" dirty="0"/>
              <a:t> di </a:t>
            </a:r>
            <a:r>
              <a:rPr lang="en-GB" sz="2000" dirty="0" err="1"/>
              <a:t>daerah</a:t>
            </a:r>
            <a:r>
              <a:rPr lang="en-GB" sz="2000" dirty="0"/>
              <a:t> </a:t>
            </a:r>
            <a:r>
              <a:rPr lang="en-GB" sz="2000" dirty="0" err="1"/>
              <a:t>terpencil</a:t>
            </a:r>
            <a:r>
              <a:rPr lang="en-GB" sz="2000" dirty="0"/>
              <a:t> dan </a:t>
            </a:r>
            <a:r>
              <a:rPr lang="en-GB" sz="2000" dirty="0" err="1"/>
              <a:t>perdesaan</a:t>
            </a:r>
            <a:r>
              <a:rPr lang="en-GB" sz="2000" dirty="0"/>
              <a:t> </a:t>
            </a:r>
            <a:r>
              <a:rPr lang="en-GB" sz="2000" dirty="0" err="1"/>
              <a:t>merupakan</a:t>
            </a:r>
            <a:r>
              <a:rPr lang="en-GB" sz="2000" dirty="0"/>
              <a:t> </a:t>
            </a:r>
            <a:r>
              <a:rPr lang="en-GB" sz="2000" dirty="0" err="1"/>
              <a:t>tantangan</a:t>
            </a:r>
            <a:endParaRPr lang="en-GB" sz="2000" dirty="0"/>
          </a:p>
          <a:p>
            <a:pPr lvl="2"/>
            <a:r>
              <a:rPr lang="en-GB" sz="2000" dirty="0" err="1"/>
              <a:t>Baik</a:t>
            </a:r>
            <a:r>
              <a:rPr lang="en-GB" sz="2000" dirty="0"/>
              <a:t> pemuda </a:t>
            </a:r>
            <a:r>
              <a:rPr lang="en-GB" sz="2000" dirty="0" err="1"/>
              <a:t>perdesaan</a:t>
            </a:r>
            <a:r>
              <a:rPr lang="en-GB" sz="2000" dirty="0"/>
              <a:t> </a:t>
            </a:r>
            <a:r>
              <a:rPr lang="en-GB" sz="2000" dirty="0" err="1"/>
              <a:t>maupun</a:t>
            </a:r>
            <a:r>
              <a:rPr lang="en-GB" sz="2000" dirty="0"/>
              <a:t> </a:t>
            </a:r>
            <a:r>
              <a:rPr lang="en-GB" sz="2000" dirty="0" err="1"/>
              <a:t>perkotaan</a:t>
            </a:r>
            <a:r>
              <a:rPr lang="en-GB" sz="2000" dirty="0"/>
              <a:t> </a:t>
            </a:r>
            <a:r>
              <a:rPr lang="en-GB" sz="2000" dirty="0" err="1"/>
              <a:t>mengalami</a:t>
            </a:r>
            <a:r>
              <a:rPr lang="en-GB" sz="2000" dirty="0"/>
              <a:t> </a:t>
            </a:r>
            <a:r>
              <a:rPr lang="en-GB" sz="2000" dirty="0" err="1"/>
              <a:t>tingkat</a:t>
            </a:r>
            <a:r>
              <a:rPr lang="en-GB" sz="2000" dirty="0"/>
              <a:t> </a:t>
            </a:r>
            <a:r>
              <a:rPr lang="en-GB" sz="2000" dirty="0" err="1"/>
              <a:t>pengangguran</a:t>
            </a:r>
            <a:r>
              <a:rPr lang="en-GB" sz="2000" dirty="0"/>
              <a:t> yang </a:t>
            </a:r>
            <a:r>
              <a:rPr lang="en-GB" sz="2000" dirty="0" err="1"/>
              <a:t>tinggi</a:t>
            </a:r>
            <a:endParaRPr lang="en-GB" sz="2000" dirty="0"/>
          </a:p>
          <a:p>
            <a:pPr lvl="2"/>
            <a:r>
              <a:rPr lang="en-GB" sz="2000" dirty="0"/>
              <a:t>Pemuda </a:t>
            </a:r>
            <a:r>
              <a:rPr lang="en-GB" sz="2000" dirty="0" err="1"/>
              <a:t>terpelajar</a:t>
            </a:r>
            <a:r>
              <a:rPr lang="en-GB" sz="2000" dirty="0"/>
              <a:t> </a:t>
            </a:r>
            <a:r>
              <a:rPr lang="en-GB" sz="2000" dirty="0" err="1"/>
              <a:t>mengalami</a:t>
            </a:r>
            <a:r>
              <a:rPr lang="en-GB" sz="2000" dirty="0"/>
              <a:t> </a:t>
            </a:r>
            <a:r>
              <a:rPr lang="en-GB" sz="2000" dirty="0" err="1"/>
              <a:t>kesulitan</a:t>
            </a:r>
            <a:r>
              <a:rPr lang="en-GB" sz="2000" dirty="0"/>
              <a:t> </a:t>
            </a:r>
            <a:r>
              <a:rPr lang="en-GB" sz="2000" dirty="0" err="1"/>
              <a:t>khusus</a:t>
            </a:r>
            <a:r>
              <a:rPr lang="en-GB" sz="2000" dirty="0"/>
              <a:t> </a:t>
            </a:r>
            <a:r>
              <a:rPr lang="en-GB" sz="2000" dirty="0" err="1"/>
              <a:t>dalam</a:t>
            </a:r>
            <a:r>
              <a:rPr lang="en-GB" sz="2000" dirty="0"/>
              <a:t> </a:t>
            </a:r>
            <a:r>
              <a:rPr lang="en-GB" sz="2000" dirty="0" err="1"/>
              <a:t>mencari</a:t>
            </a:r>
            <a:r>
              <a:rPr lang="en-GB" sz="2000" dirty="0"/>
              <a:t> </a:t>
            </a:r>
            <a:r>
              <a:rPr lang="en-GB" sz="2000" dirty="0" err="1"/>
              <a:t>pekerjaan</a:t>
            </a:r>
            <a:endParaRPr lang="en-GB" sz="2000" dirty="0"/>
          </a:p>
          <a:p>
            <a:pPr lvl="2"/>
            <a:r>
              <a:rPr lang="en-GB" sz="2000" dirty="0"/>
              <a:t>Banyak yang </a:t>
            </a:r>
            <a:r>
              <a:rPr lang="en-GB" sz="2000" dirty="0" err="1"/>
              <a:t>mampu</a:t>
            </a:r>
            <a:r>
              <a:rPr lang="en-GB" sz="2000" dirty="0"/>
              <a:t> </a:t>
            </a:r>
            <a:r>
              <a:rPr lang="en-GB" sz="2000" dirty="0" err="1"/>
              <a:t>mendapatkan</a:t>
            </a:r>
            <a:r>
              <a:rPr lang="en-GB" sz="2000" dirty="0"/>
              <a:t> </a:t>
            </a:r>
            <a:r>
              <a:rPr lang="en-GB" sz="2000" dirty="0" err="1"/>
              <a:t>pekerjaan</a:t>
            </a:r>
            <a:r>
              <a:rPr lang="en-GB" sz="2000" dirty="0"/>
              <a:t> </a:t>
            </a:r>
            <a:r>
              <a:rPr lang="en-GB" sz="2000" dirty="0" err="1"/>
              <a:t>namun</a:t>
            </a:r>
            <a:r>
              <a:rPr lang="en-GB" sz="2000" dirty="0"/>
              <a:t> </a:t>
            </a:r>
            <a:r>
              <a:rPr lang="en-GB" sz="2000" dirty="0" err="1"/>
              <a:t>bekerja</a:t>
            </a:r>
            <a:r>
              <a:rPr lang="en-GB" sz="2000" dirty="0"/>
              <a:t> </a:t>
            </a:r>
            <a:r>
              <a:rPr lang="en-GB" sz="2000" dirty="0" err="1"/>
              <a:t>dalam</a:t>
            </a:r>
            <a:r>
              <a:rPr lang="en-GB" sz="2000" dirty="0"/>
              <a:t> </a:t>
            </a:r>
            <a:r>
              <a:rPr lang="en-GB" sz="2000" dirty="0" err="1"/>
              <a:t>pekerjaan</a:t>
            </a:r>
            <a:r>
              <a:rPr lang="en-GB" sz="2000" dirty="0"/>
              <a:t> </a:t>
            </a:r>
            <a:r>
              <a:rPr lang="en-GB" sz="2000" dirty="0" err="1"/>
              <a:t>tidak</a:t>
            </a:r>
            <a:r>
              <a:rPr lang="en-GB" sz="2000" dirty="0"/>
              <a:t> </a:t>
            </a:r>
            <a:r>
              <a:rPr lang="en-GB" sz="2000" dirty="0" err="1"/>
              <a:t>aman</a:t>
            </a:r>
            <a:r>
              <a:rPr lang="en-GB" sz="2000" dirty="0"/>
              <a:t> dan </a:t>
            </a:r>
            <a:r>
              <a:rPr lang="en-GB" sz="2000" dirty="0" err="1"/>
              <a:t>tidak</a:t>
            </a:r>
            <a:r>
              <a:rPr lang="en-GB" sz="2000" dirty="0"/>
              <a:t> </a:t>
            </a:r>
            <a:r>
              <a:rPr lang="en-GB" sz="2000" dirty="0" err="1"/>
              <a:t>terampil</a:t>
            </a:r>
            <a:r>
              <a:rPr lang="en-GB" sz="2000" dirty="0"/>
              <a:t> </a:t>
            </a:r>
            <a:r>
              <a:rPr lang="en-GB" sz="2000" dirty="0" err="1"/>
              <a:t>dengan</a:t>
            </a:r>
            <a:r>
              <a:rPr lang="en-GB" sz="2000" dirty="0"/>
              <a:t> </a:t>
            </a:r>
            <a:r>
              <a:rPr lang="en-GB" sz="2000" dirty="0" err="1"/>
              <a:t>gaji</a:t>
            </a:r>
            <a:r>
              <a:rPr lang="en-GB" sz="2000" dirty="0"/>
              <a:t> </a:t>
            </a:r>
            <a:r>
              <a:rPr lang="en-GB" sz="2000" dirty="0" err="1"/>
              <a:t>rendah</a:t>
            </a:r>
            <a:endParaRPr lang="en-GB" sz="2000" dirty="0"/>
          </a:p>
          <a:p>
            <a:pPr lvl="2"/>
            <a:r>
              <a:rPr lang="en-GB" sz="2000" dirty="0" err="1"/>
              <a:t>Akses</a:t>
            </a:r>
            <a:r>
              <a:rPr lang="en-GB" sz="2000" dirty="0"/>
              <a:t> </a:t>
            </a:r>
            <a:r>
              <a:rPr lang="en-GB" sz="2000" dirty="0" err="1"/>
              <a:t>ke</a:t>
            </a:r>
            <a:r>
              <a:rPr lang="en-GB" sz="2000" dirty="0"/>
              <a:t> </a:t>
            </a:r>
            <a:r>
              <a:rPr lang="en-GB" sz="2000" dirty="0" err="1"/>
              <a:t>peluang</a:t>
            </a:r>
            <a:r>
              <a:rPr lang="en-GB" sz="2000" dirty="0"/>
              <a:t> </a:t>
            </a:r>
            <a:r>
              <a:rPr lang="en-GB" sz="2000" dirty="0" err="1"/>
              <a:t>ekonomi</a:t>
            </a:r>
            <a:r>
              <a:rPr lang="en-GB" sz="2000" dirty="0"/>
              <a:t> </a:t>
            </a:r>
            <a:r>
              <a:rPr lang="en-GB" sz="2000" dirty="0" err="1"/>
              <a:t>terkait</a:t>
            </a:r>
            <a:r>
              <a:rPr lang="en-GB" sz="2000" dirty="0"/>
              <a:t> </a:t>
            </a:r>
            <a:r>
              <a:rPr lang="en-GB" sz="2000" dirty="0" err="1"/>
              <a:t>erat</a:t>
            </a:r>
            <a:r>
              <a:rPr lang="en-GB" sz="2000" dirty="0"/>
              <a:t> </a:t>
            </a:r>
            <a:r>
              <a:rPr lang="en-GB" sz="2000" dirty="0" err="1"/>
              <a:t>dengan</a:t>
            </a:r>
            <a:r>
              <a:rPr lang="en-GB" sz="2000" dirty="0"/>
              <a:t> </a:t>
            </a:r>
            <a:r>
              <a:rPr lang="en-GB" sz="2000" dirty="0" err="1"/>
              <a:t>pendidikan</a:t>
            </a:r>
            <a:r>
              <a:rPr lang="en-GB" sz="2000" dirty="0"/>
              <a:t> dan </a:t>
            </a:r>
            <a:r>
              <a:rPr lang="en-GB" sz="2000" dirty="0" err="1"/>
              <a:t>masalah</a:t>
            </a:r>
            <a:r>
              <a:rPr lang="en-GB" sz="2000" dirty="0"/>
              <a:t> </a:t>
            </a:r>
            <a:r>
              <a:rPr lang="en-GB" sz="2000" dirty="0" err="1"/>
              <a:t>kemiskinan</a:t>
            </a:r>
            <a:endParaRPr lang="en-GB" sz="2000" dirty="0"/>
          </a:p>
          <a:p>
            <a:pPr lvl="2"/>
            <a:r>
              <a:rPr lang="en-GB" sz="2000" dirty="0" err="1"/>
              <a:t>Menjembatani</a:t>
            </a:r>
            <a:r>
              <a:rPr lang="en-GB" sz="2000" dirty="0"/>
              <a:t> </a:t>
            </a:r>
            <a:r>
              <a:rPr lang="en-GB" sz="2000" dirty="0" err="1"/>
              <a:t>antara</a:t>
            </a:r>
            <a:r>
              <a:rPr lang="en-GB" sz="2000" dirty="0"/>
              <a:t> </a:t>
            </a:r>
            <a:r>
              <a:rPr lang="en-GB" sz="2000" dirty="0" err="1"/>
              <a:t>pendidikan</a:t>
            </a:r>
            <a:r>
              <a:rPr lang="en-GB" sz="2000" dirty="0"/>
              <a:t> </a:t>
            </a:r>
            <a:r>
              <a:rPr lang="en-GB" sz="2000" dirty="0" err="1"/>
              <a:t>dengan</a:t>
            </a:r>
            <a:r>
              <a:rPr lang="en-GB" sz="2000" dirty="0"/>
              <a:t> </a:t>
            </a:r>
            <a:r>
              <a:rPr lang="en-GB" sz="2000" dirty="0" err="1"/>
              <a:t>pekerjaan</a:t>
            </a:r>
            <a:r>
              <a:rPr lang="en-GB" sz="2000" dirty="0"/>
              <a:t> </a:t>
            </a:r>
            <a:r>
              <a:rPr lang="en-GB" sz="2000" dirty="0" err="1"/>
              <a:t>sangatlah</a:t>
            </a:r>
            <a:r>
              <a:rPr lang="en-GB" sz="2000" dirty="0"/>
              <a:t> </a:t>
            </a:r>
            <a:r>
              <a:rPr lang="en-GB" sz="2000" dirty="0" err="1"/>
              <a:t>penting</a:t>
            </a:r>
            <a:r>
              <a:rPr lang="en-GB" sz="2000" dirty="0"/>
              <a:t> dan </a:t>
            </a:r>
            <a:r>
              <a:rPr lang="en-GB" sz="2000" dirty="0" err="1"/>
              <a:t>mempersiapkan</a:t>
            </a:r>
            <a:r>
              <a:rPr lang="en-GB" sz="2000" dirty="0"/>
              <a:t> pemuda </a:t>
            </a:r>
            <a:r>
              <a:rPr lang="en-GB" sz="2000" dirty="0" err="1"/>
              <a:t>untuk</a:t>
            </a:r>
            <a:r>
              <a:rPr lang="en-GB" sz="2000" dirty="0"/>
              <a:t> </a:t>
            </a:r>
            <a:r>
              <a:rPr lang="en-GB" sz="2000" dirty="0" err="1"/>
              <a:t>memasuki</a:t>
            </a:r>
            <a:r>
              <a:rPr lang="en-GB" sz="2000" dirty="0"/>
              <a:t> pasar </a:t>
            </a:r>
            <a:r>
              <a:rPr lang="en-GB" sz="2000" dirty="0" err="1"/>
              <a:t>tenaga</a:t>
            </a:r>
            <a:r>
              <a:rPr lang="en-GB" sz="2000" dirty="0"/>
              <a:t> </a:t>
            </a:r>
            <a:r>
              <a:rPr lang="en-GB" sz="2000" dirty="0" err="1"/>
              <a:t>kerja</a:t>
            </a:r>
            <a:endParaRPr lang="en-GB" sz="2000" dirty="0"/>
          </a:p>
          <a:p>
            <a:pPr lvl="2"/>
            <a:r>
              <a:rPr lang="en-GB" sz="2000" dirty="0" err="1"/>
              <a:t>Motivasi</a:t>
            </a:r>
            <a:r>
              <a:rPr lang="en-GB" sz="2000" dirty="0"/>
              <a:t> </a:t>
            </a:r>
            <a:r>
              <a:rPr lang="en-GB" sz="2000" dirty="0" err="1"/>
              <a:t>untuk</a:t>
            </a:r>
            <a:r>
              <a:rPr lang="en-GB" sz="2000" dirty="0"/>
              <a:t> </a:t>
            </a:r>
            <a:r>
              <a:rPr lang="en-GB" sz="2000" dirty="0" err="1"/>
              <a:t>mendapatkan</a:t>
            </a:r>
            <a:r>
              <a:rPr lang="en-GB" sz="2000" dirty="0"/>
              <a:t> </a:t>
            </a:r>
            <a:r>
              <a:rPr lang="en-GB" sz="2000" dirty="0" err="1"/>
              <a:t>pendapatan</a:t>
            </a:r>
            <a:r>
              <a:rPr lang="en-GB" sz="2000" dirty="0"/>
              <a:t> yang </a:t>
            </a:r>
            <a:r>
              <a:rPr lang="en-GB" sz="2000" dirty="0" err="1"/>
              <a:t>lebih</a:t>
            </a:r>
            <a:r>
              <a:rPr lang="en-GB" sz="2000" dirty="0"/>
              <a:t> </a:t>
            </a:r>
            <a:r>
              <a:rPr lang="en-GB" sz="2000" dirty="0" err="1"/>
              <a:t>tinggi</a:t>
            </a:r>
            <a:r>
              <a:rPr lang="en-GB" sz="2000" dirty="0"/>
              <a:t> dan </a:t>
            </a:r>
            <a:r>
              <a:rPr lang="en-GB" sz="2000" dirty="0" err="1"/>
              <a:t>tingginya</a:t>
            </a:r>
            <a:r>
              <a:rPr lang="en-GB" sz="2000" dirty="0"/>
              <a:t> </a:t>
            </a:r>
            <a:r>
              <a:rPr lang="en-GB" sz="2000" dirty="0" err="1"/>
              <a:t>angka</a:t>
            </a:r>
            <a:r>
              <a:rPr lang="en-GB" sz="2000" dirty="0"/>
              <a:t> </a:t>
            </a:r>
            <a:r>
              <a:rPr lang="en-GB" sz="2000" dirty="0" err="1"/>
              <a:t>pengangguran</a:t>
            </a:r>
            <a:r>
              <a:rPr lang="en-GB" sz="2000" dirty="0"/>
              <a:t> </a:t>
            </a:r>
            <a:r>
              <a:rPr lang="en-GB" sz="2000" dirty="0" err="1"/>
              <a:t>mendorong</a:t>
            </a:r>
            <a:r>
              <a:rPr lang="en-GB" sz="2000" dirty="0"/>
              <a:t> pemuda </a:t>
            </a:r>
            <a:r>
              <a:rPr lang="en-GB" sz="2000" dirty="0" err="1"/>
              <a:t>untuk</a:t>
            </a:r>
            <a:r>
              <a:rPr lang="en-GB" sz="2000" dirty="0"/>
              <a:t> </a:t>
            </a:r>
            <a:r>
              <a:rPr lang="en-GB" sz="2000" dirty="0" err="1"/>
              <a:t>menjadi</a:t>
            </a:r>
            <a:r>
              <a:rPr lang="en-GB" sz="2000" dirty="0"/>
              <a:t> </a:t>
            </a:r>
            <a:r>
              <a:rPr lang="en-GB" sz="2000" dirty="0" err="1"/>
              <a:t>pekerja</a:t>
            </a:r>
            <a:r>
              <a:rPr lang="en-GB" sz="2000" dirty="0"/>
              <a:t> </a:t>
            </a:r>
            <a:r>
              <a:rPr lang="en-GB" sz="2000" dirty="0" err="1"/>
              <a:t>mandiri</a:t>
            </a:r>
            <a:r>
              <a:rPr lang="en-GB" sz="2000" dirty="0"/>
              <a:t> </a:t>
            </a:r>
            <a:r>
              <a:rPr lang="en-GB" sz="2000" dirty="0" err="1"/>
              <a:t>sebagai</a:t>
            </a:r>
            <a:r>
              <a:rPr lang="en-GB" sz="2000" dirty="0"/>
              <a:t> </a:t>
            </a:r>
            <a:r>
              <a:rPr lang="en-GB" sz="2000" dirty="0" err="1"/>
              <a:t>wirausahawan</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8</a:t>
            </a:fld>
            <a:endParaRPr lang="en-GB"/>
          </a:p>
        </p:txBody>
      </p:sp>
    </p:spTree>
    <p:extLst>
      <p:ext uri="{BB962C8B-B14F-4D97-AF65-F5344CB8AC3E}">
        <p14:creationId xmlns:p14="http://schemas.microsoft.com/office/powerpoint/2010/main" val="2371923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Pengangguran</a:t>
            </a:r>
            <a:r>
              <a:rPr lang="en-GB" dirty="0"/>
              <a:t> pemuda in Indonesia (</a:t>
            </a:r>
            <a:r>
              <a:rPr lang="en-GB" dirty="0" err="1"/>
              <a:t>usia</a:t>
            </a:r>
            <a:r>
              <a:rPr lang="en-GB" dirty="0"/>
              <a:t> 15-24)</a:t>
            </a:r>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9</a:t>
            </a:fld>
            <a:endParaRPr lang="en-GB"/>
          </a:p>
        </p:txBody>
      </p:sp>
      <p:graphicFrame>
        <p:nvGraphicFramePr>
          <p:cNvPr id="6" name="Content Placeholder 5">
            <a:extLst>
              <a:ext uri="{FF2B5EF4-FFF2-40B4-BE49-F238E27FC236}">
                <a16:creationId xmlns:a16="http://schemas.microsoft.com/office/drawing/2014/main" id="{9C2D5CA3-5603-3B4C-99B8-16C533CF0699}"/>
              </a:ext>
            </a:extLst>
          </p:cNvPr>
          <p:cNvGraphicFramePr>
            <a:graphicFrameLocks noGrp="1"/>
          </p:cNvGraphicFramePr>
          <p:nvPr>
            <p:ph idx="1"/>
            <p:extLst>
              <p:ext uri="{D42A27DB-BD31-4B8C-83A1-F6EECF244321}">
                <p14:modId xmlns:p14="http://schemas.microsoft.com/office/powerpoint/2010/main" val="3290040107"/>
              </p:ext>
            </p:extLst>
          </p:nvPr>
        </p:nvGraphicFramePr>
        <p:xfrm>
          <a:off x="490538" y="2393950"/>
          <a:ext cx="11210925" cy="34829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43413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Membantu</a:t>
            </a:r>
            <a:r>
              <a:rPr lang="en-GB" dirty="0"/>
              <a:t> </a:t>
            </a:r>
            <a:r>
              <a:rPr lang="en-GB" dirty="0" err="1"/>
              <a:t>pencari</a:t>
            </a:r>
            <a:r>
              <a:rPr lang="en-GB" dirty="0"/>
              <a:t> </a:t>
            </a:r>
            <a:r>
              <a:rPr lang="en-GB" dirty="0" err="1"/>
              <a:t>kerja</a:t>
            </a:r>
            <a:r>
              <a:rPr lang="en-GB" dirty="0"/>
              <a:t> </a:t>
            </a:r>
            <a:r>
              <a:rPr lang="en-GB" dirty="0" err="1"/>
              <a:t>muda</a:t>
            </a:r>
            <a:br>
              <a:rPr lang="en-GB" dirty="0"/>
            </a:br>
            <a:endParaRPr lang="en-GB" dirty="0"/>
          </a:p>
        </p:txBody>
      </p:sp>
      <p:sp>
        <p:nvSpPr>
          <p:cNvPr id="5" name="Content Placeholder 4"/>
          <p:cNvSpPr>
            <a:spLocks noGrp="1"/>
          </p:cNvSpPr>
          <p:nvPr>
            <p:ph idx="1"/>
          </p:nvPr>
        </p:nvSpPr>
        <p:spPr/>
        <p:txBody>
          <a:bodyPr/>
          <a:lstStyle/>
          <a:p>
            <a:pPr lvl="2"/>
            <a:r>
              <a:rPr lang="en-GB" sz="2000" dirty="0" err="1"/>
              <a:t>Bimbingan</a:t>
            </a:r>
            <a:r>
              <a:rPr lang="en-GB" sz="2000" dirty="0"/>
              <a:t> </a:t>
            </a:r>
            <a:r>
              <a:rPr lang="en-GB" sz="2000" dirty="0" err="1"/>
              <a:t>karier</a:t>
            </a:r>
            <a:r>
              <a:rPr lang="en-GB" sz="2000" dirty="0"/>
              <a:t> </a:t>
            </a:r>
            <a:r>
              <a:rPr lang="en-GB" sz="2000" dirty="0" err="1"/>
              <a:t>dipadukan</a:t>
            </a:r>
            <a:r>
              <a:rPr lang="en-GB" sz="2000" dirty="0"/>
              <a:t> </a:t>
            </a:r>
            <a:r>
              <a:rPr lang="en-GB" sz="2000" dirty="0" err="1"/>
              <a:t>dengan</a:t>
            </a:r>
            <a:r>
              <a:rPr lang="en-GB" sz="2000" dirty="0"/>
              <a:t> IPTK yang </a:t>
            </a:r>
            <a:r>
              <a:rPr lang="en-GB" sz="2000" dirty="0" err="1"/>
              <a:t>kuat</a:t>
            </a:r>
            <a:endParaRPr lang="en-GB" sz="2000" dirty="0"/>
          </a:p>
          <a:p>
            <a:pPr lvl="2"/>
            <a:r>
              <a:rPr lang="en-GB" sz="2000" dirty="0" err="1"/>
              <a:t>Pelatian</a:t>
            </a:r>
            <a:r>
              <a:rPr lang="en-GB" sz="2000" dirty="0"/>
              <a:t> </a:t>
            </a:r>
            <a:r>
              <a:rPr lang="en-GB" sz="2000" dirty="0" err="1"/>
              <a:t>keterampilan</a:t>
            </a:r>
            <a:r>
              <a:rPr lang="en-GB" sz="2000" dirty="0"/>
              <a:t> </a:t>
            </a:r>
            <a:r>
              <a:rPr lang="en-GB" sz="2000" dirty="0" err="1"/>
              <a:t>dipadukan</a:t>
            </a:r>
            <a:r>
              <a:rPr lang="en-GB" sz="2000" dirty="0"/>
              <a:t> </a:t>
            </a:r>
            <a:r>
              <a:rPr lang="en-GB" sz="2000" dirty="0" err="1"/>
              <a:t>dengan</a:t>
            </a:r>
            <a:r>
              <a:rPr lang="en-GB" sz="2000" dirty="0"/>
              <a:t> </a:t>
            </a:r>
            <a:r>
              <a:rPr lang="en-GB" sz="2000" dirty="0" err="1"/>
              <a:t>pengalaman</a:t>
            </a:r>
            <a:r>
              <a:rPr lang="en-GB" sz="2000" dirty="0"/>
              <a:t> </a:t>
            </a:r>
            <a:r>
              <a:rPr lang="en-GB" sz="2000" dirty="0" err="1"/>
              <a:t>melaksanakan</a:t>
            </a:r>
            <a:r>
              <a:rPr lang="en-GB" sz="2000" dirty="0"/>
              <a:t> </a:t>
            </a:r>
            <a:r>
              <a:rPr lang="en-GB" sz="2000" dirty="0" err="1"/>
              <a:t>pekerjaan</a:t>
            </a:r>
            <a:r>
              <a:rPr lang="en-GB" sz="2000" dirty="0"/>
              <a:t>, program </a:t>
            </a:r>
            <a:r>
              <a:rPr lang="en-GB" sz="2000" dirty="0" err="1"/>
              <a:t>pemagangan</a:t>
            </a:r>
            <a:r>
              <a:rPr lang="en-GB" sz="2000" dirty="0"/>
              <a:t>; </a:t>
            </a:r>
            <a:r>
              <a:rPr lang="en-GB" sz="2000" i="1" dirty="0"/>
              <a:t>internship</a:t>
            </a:r>
          </a:p>
          <a:p>
            <a:pPr lvl="2"/>
            <a:r>
              <a:rPr lang="en-GB" sz="2000" dirty="0"/>
              <a:t>Program </a:t>
            </a:r>
            <a:r>
              <a:rPr lang="en-GB" sz="2000" dirty="0" err="1"/>
              <a:t>subsidi</a:t>
            </a:r>
            <a:r>
              <a:rPr lang="en-GB" sz="2000" dirty="0"/>
              <a:t> </a:t>
            </a:r>
            <a:r>
              <a:rPr lang="en-GB" sz="2000" dirty="0" err="1"/>
              <a:t>upah</a:t>
            </a:r>
            <a:endParaRPr lang="en-GB" sz="2000" dirty="0"/>
          </a:p>
          <a:p>
            <a:pPr lvl="2"/>
            <a:r>
              <a:rPr lang="en-GB" sz="2000" dirty="0" err="1"/>
              <a:t>Konseling</a:t>
            </a:r>
            <a:r>
              <a:rPr lang="en-GB" sz="2000" dirty="0"/>
              <a:t> </a:t>
            </a:r>
            <a:r>
              <a:rPr lang="en-GB" sz="2000" dirty="0" err="1"/>
              <a:t>pencarian</a:t>
            </a:r>
            <a:r>
              <a:rPr lang="en-GB" sz="2000" dirty="0"/>
              <a:t> </a:t>
            </a:r>
            <a:r>
              <a:rPr lang="en-GB" sz="2000" dirty="0" err="1"/>
              <a:t>kerja</a:t>
            </a:r>
            <a:endParaRPr lang="en-GB" sz="2000" dirty="0"/>
          </a:p>
          <a:p>
            <a:pPr lvl="2"/>
            <a:r>
              <a:rPr lang="en-GB" sz="2000" dirty="0" err="1"/>
              <a:t>Pelatihan</a:t>
            </a:r>
            <a:r>
              <a:rPr lang="en-GB" sz="2000" dirty="0"/>
              <a:t> </a:t>
            </a:r>
            <a:r>
              <a:rPr lang="en-GB" sz="2000" dirty="0" err="1"/>
              <a:t>keterampilan</a:t>
            </a:r>
            <a:r>
              <a:rPr lang="en-GB" sz="2000" dirty="0"/>
              <a:t> inti/soft skill/</a:t>
            </a:r>
            <a:r>
              <a:rPr lang="en-GB" sz="2000" dirty="0" err="1"/>
              <a:t>keterampilan</a:t>
            </a:r>
            <a:r>
              <a:rPr lang="en-GB" sz="2000" dirty="0"/>
              <a:t> </a:t>
            </a:r>
            <a:r>
              <a:rPr lang="en-GB" sz="2000" dirty="0" err="1"/>
              <a:t>hidup</a:t>
            </a:r>
            <a:endParaRPr lang="en-GB" sz="2000" dirty="0"/>
          </a:p>
          <a:p>
            <a:pPr lvl="2"/>
            <a:r>
              <a:rPr lang="en-GB" sz="2000" dirty="0" err="1"/>
              <a:t>Pelatihan</a:t>
            </a:r>
            <a:r>
              <a:rPr lang="en-GB" sz="2000" dirty="0"/>
              <a:t> </a:t>
            </a:r>
            <a:r>
              <a:rPr lang="en-GB" sz="2000" dirty="0" err="1"/>
              <a:t>kewirausahaan</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10</a:t>
            </a:fld>
            <a:endParaRPr lang="en-GB"/>
          </a:p>
        </p:txBody>
      </p:sp>
    </p:spTree>
    <p:extLst>
      <p:ext uri="{BB962C8B-B14F-4D97-AF65-F5344CB8AC3E}">
        <p14:creationId xmlns:p14="http://schemas.microsoft.com/office/powerpoint/2010/main" val="3182642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Penyandang</a:t>
            </a:r>
            <a:r>
              <a:rPr lang="en-GB" dirty="0"/>
              <a:t> </a:t>
            </a:r>
            <a:r>
              <a:rPr lang="en-GB" dirty="0" err="1"/>
              <a:t>disabilitas</a:t>
            </a:r>
            <a:br>
              <a:rPr lang="en-GB" dirty="0"/>
            </a:br>
            <a:br>
              <a:rPr lang="en-GB" dirty="0"/>
            </a:br>
            <a:endParaRPr lang="en-GB" dirty="0"/>
          </a:p>
        </p:txBody>
      </p:sp>
      <p:sp>
        <p:nvSpPr>
          <p:cNvPr id="5" name="Content Placeholder 4"/>
          <p:cNvSpPr>
            <a:spLocks noGrp="1"/>
          </p:cNvSpPr>
          <p:nvPr>
            <p:ph idx="1"/>
          </p:nvPr>
        </p:nvSpPr>
        <p:spPr/>
        <p:txBody>
          <a:bodyPr/>
          <a:lstStyle/>
          <a:p>
            <a:pPr lvl="2"/>
            <a:r>
              <a:rPr lang="en-GB" sz="2000" dirty="0" err="1"/>
              <a:t>Lebih</a:t>
            </a:r>
            <a:r>
              <a:rPr lang="en-GB" sz="2000" dirty="0"/>
              <a:t> </a:t>
            </a:r>
            <a:r>
              <a:rPr lang="en-GB" sz="2000" dirty="0" err="1"/>
              <a:t>dari</a:t>
            </a:r>
            <a:r>
              <a:rPr lang="en-GB" sz="2000" dirty="0"/>
              <a:t> </a:t>
            </a:r>
            <a:r>
              <a:rPr lang="en-GB" sz="2000" dirty="0" err="1"/>
              <a:t>semiliar</a:t>
            </a:r>
            <a:r>
              <a:rPr lang="en-GB" sz="2000" dirty="0"/>
              <a:t> orang, </a:t>
            </a:r>
            <a:r>
              <a:rPr lang="en-GB" sz="2000" dirty="0" err="1"/>
              <a:t>atau</a:t>
            </a:r>
            <a:r>
              <a:rPr lang="en-GB" sz="2000" dirty="0"/>
              <a:t> </a:t>
            </a:r>
            <a:r>
              <a:rPr lang="en-GB" sz="2000" dirty="0" err="1"/>
              <a:t>sekira</a:t>
            </a:r>
            <a:r>
              <a:rPr lang="en-GB" sz="2000" dirty="0"/>
              <a:t> 15% </a:t>
            </a:r>
            <a:r>
              <a:rPr lang="en-GB" sz="2000" dirty="0" err="1"/>
              <a:t>penduduk</a:t>
            </a:r>
            <a:r>
              <a:rPr lang="en-GB" sz="2000" dirty="0"/>
              <a:t> dunia, </a:t>
            </a:r>
            <a:r>
              <a:rPr lang="en-GB" sz="2000" dirty="0" err="1"/>
              <a:t>hidup</a:t>
            </a:r>
            <a:r>
              <a:rPr lang="en-GB" sz="2000" dirty="0"/>
              <a:t> </a:t>
            </a:r>
            <a:r>
              <a:rPr lang="en-GB" sz="2000" dirty="0" err="1"/>
              <a:t>dengan</a:t>
            </a:r>
            <a:r>
              <a:rPr lang="en-GB" sz="2000" dirty="0"/>
              <a:t> </a:t>
            </a:r>
            <a:r>
              <a:rPr lang="en-GB" sz="2000" dirty="0" err="1"/>
              <a:t>disabilitas</a:t>
            </a:r>
            <a:r>
              <a:rPr lang="en-GB" sz="2000" dirty="0"/>
              <a:t> </a:t>
            </a:r>
            <a:r>
              <a:rPr lang="en-GB" sz="2000" dirty="0" err="1"/>
              <a:t>tertentu</a:t>
            </a:r>
            <a:endParaRPr lang="en-GB" sz="2000" dirty="0"/>
          </a:p>
          <a:p>
            <a:pPr lvl="2"/>
            <a:r>
              <a:rPr lang="en-GB" sz="2000" dirty="0" err="1"/>
              <a:t>Persentase</a:t>
            </a:r>
            <a:r>
              <a:rPr lang="en-GB" sz="2000" dirty="0"/>
              <a:t> </a:t>
            </a:r>
            <a:r>
              <a:rPr lang="en-GB" sz="2000" dirty="0" err="1"/>
              <a:t>besar</a:t>
            </a:r>
            <a:r>
              <a:rPr lang="en-GB" sz="2000" dirty="0"/>
              <a:t> pada </a:t>
            </a:r>
            <a:r>
              <a:rPr lang="en-GB" sz="2000" dirty="0" err="1"/>
              <a:t>usia</a:t>
            </a:r>
            <a:r>
              <a:rPr lang="en-GB" sz="2000" dirty="0"/>
              <a:t> </a:t>
            </a:r>
            <a:r>
              <a:rPr lang="en-GB" sz="2000" dirty="0" err="1"/>
              <a:t>kerja</a:t>
            </a:r>
            <a:endParaRPr lang="en-GB" sz="2000" dirty="0"/>
          </a:p>
          <a:p>
            <a:pPr lvl="2"/>
            <a:r>
              <a:rPr lang="en-GB" sz="2000" dirty="0"/>
              <a:t>Angka </a:t>
            </a:r>
            <a:r>
              <a:rPr lang="en-GB" sz="2000" dirty="0" err="1"/>
              <a:t>disabilitas</a:t>
            </a:r>
            <a:r>
              <a:rPr lang="en-GB" sz="2000" dirty="0"/>
              <a:t> </a:t>
            </a:r>
            <a:r>
              <a:rPr lang="en-GB" sz="2000" dirty="0" err="1"/>
              <a:t>meningkat</a:t>
            </a:r>
            <a:r>
              <a:rPr lang="en-GB" sz="2000" dirty="0"/>
              <a:t> di </a:t>
            </a:r>
            <a:r>
              <a:rPr lang="en-GB" sz="2000" dirty="0" err="1"/>
              <a:t>seluruh</a:t>
            </a:r>
            <a:r>
              <a:rPr lang="en-GB" sz="2000" dirty="0"/>
              <a:t> dunia </a:t>
            </a:r>
            <a:r>
              <a:rPr lang="en-GB" sz="2000" dirty="0" err="1"/>
              <a:t>karena</a:t>
            </a:r>
            <a:r>
              <a:rPr lang="en-GB" sz="2000" dirty="0"/>
              <a:t> </a:t>
            </a:r>
            <a:r>
              <a:rPr lang="en-GB" sz="2000" dirty="0" err="1"/>
              <a:t>populasi</a:t>
            </a:r>
            <a:r>
              <a:rPr lang="en-GB" sz="2000" dirty="0"/>
              <a:t> yang </a:t>
            </a:r>
            <a:r>
              <a:rPr lang="en-GB" sz="2000" dirty="0" err="1"/>
              <a:t>menua</a:t>
            </a:r>
            <a:r>
              <a:rPr lang="en-GB" sz="2000" dirty="0"/>
              <a:t> dan </a:t>
            </a:r>
            <a:r>
              <a:rPr lang="en-GB" sz="2000" dirty="0" err="1"/>
              <a:t>kenaikan</a:t>
            </a:r>
            <a:r>
              <a:rPr lang="en-GB" sz="2000" dirty="0"/>
              <a:t> global </a:t>
            </a:r>
            <a:r>
              <a:rPr lang="en-GB" sz="2000" dirty="0" err="1"/>
              <a:t>kondisi</a:t>
            </a:r>
            <a:r>
              <a:rPr lang="en-GB" sz="2000" dirty="0"/>
              <a:t> </a:t>
            </a:r>
            <a:r>
              <a:rPr lang="en-GB" sz="2000" dirty="0" err="1"/>
              <a:t>kesehatan</a:t>
            </a:r>
            <a:r>
              <a:rPr lang="en-GB" sz="2000" dirty="0"/>
              <a:t> </a:t>
            </a:r>
            <a:r>
              <a:rPr lang="en-GB" sz="2000" dirty="0" err="1"/>
              <a:t>kronis</a:t>
            </a:r>
            <a:endParaRPr lang="en-GB" sz="2000" dirty="0"/>
          </a:p>
          <a:p>
            <a:pPr lvl="2"/>
            <a:r>
              <a:rPr lang="en-GB" sz="2000" dirty="0" err="1"/>
              <a:t>Penyandang</a:t>
            </a:r>
            <a:r>
              <a:rPr lang="en-GB" sz="2000" dirty="0"/>
              <a:t> </a:t>
            </a:r>
            <a:r>
              <a:rPr lang="en-GB" sz="2000" dirty="0" err="1"/>
              <a:t>disabilitas</a:t>
            </a:r>
            <a:r>
              <a:rPr lang="en-GB" sz="2000" dirty="0"/>
              <a:t> </a:t>
            </a:r>
            <a:r>
              <a:rPr lang="en-GB" sz="2000" dirty="0" err="1"/>
              <a:t>merupakan</a:t>
            </a:r>
            <a:r>
              <a:rPr lang="en-GB" sz="2000" dirty="0"/>
              <a:t> </a:t>
            </a:r>
            <a:r>
              <a:rPr lang="en-GB" sz="2000" dirty="0" err="1"/>
              <a:t>minoritas</a:t>
            </a:r>
            <a:r>
              <a:rPr lang="en-GB" sz="2000" dirty="0"/>
              <a:t> </a:t>
            </a:r>
            <a:r>
              <a:rPr lang="en-GB" sz="2000" dirty="0" err="1"/>
              <a:t>terbesar</a:t>
            </a:r>
            <a:r>
              <a:rPr lang="en-GB" sz="2000" dirty="0"/>
              <a:t> di dunia dan </a:t>
            </a:r>
            <a:r>
              <a:rPr lang="en-GB" sz="2000" dirty="0" err="1"/>
              <a:t>sebagian</a:t>
            </a:r>
            <a:r>
              <a:rPr lang="en-GB" sz="2000" dirty="0"/>
              <a:t> </a:t>
            </a:r>
            <a:r>
              <a:rPr lang="en-GB" sz="2000" dirty="0" err="1"/>
              <a:t>besar</a:t>
            </a:r>
            <a:r>
              <a:rPr lang="en-GB" sz="2000" dirty="0"/>
              <a:t> orang </a:t>
            </a:r>
            <a:r>
              <a:rPr lang="en-GB" sz="2000" dirty="0" err="1"/>
              <a:t>akan</a:t>
            </a:r>
            <a:r>
              <a:rPr lang="en-GB" sz="2000" dirty="0"/>
              <a:t> </a:t>
            </a:r>
            <a:r>
              <a:rPr lang="en-GB" sz="2000" dirty="0" err="1"/>
              <a:t>mengalami</a:t>
            </a:r>
            <a:r>
              <a:rPr lang="en-GB" sz="2000" dirty="0"/>
              <a:t> </a:t>
            </a:r>
            <a:r>
              <a:rPr lang="en-GB" sz="2000" dirty="0" err="1"/>
              <a:t>disabilitas</a:t>
            </a:r>
            <a:r>
              <a:rPr lang="en-GB" sz="2000" dirty="0"/>
              <a:t> pada </a:t>
            </a:r>
            <a:r>
              <a:rPr lang="en-GB" sz="2000" dirty="0" err="1"/>
              <a:t>satu</a:t>
            </a:r>
            <a:r>
              <a:rPr lang="en-GB" sz="2000" dirty="0"/>
              <a:t> </a:t>
            </a:r>
            <a:r>
              <a:rPr lang="en-GB" sz="2000" dirty="0" err="1"/>
              <a:t>titik</a:t>
            </a:r>
            <a:r>
              <a:rPr lang="en-GB" sz="2000" dirty="0"/>
              <a:t> di masa </a:t>
            </a:r>
            <a:r>
              <a:rPr lang="en-GB" sz="2000" dirty="0" err="1"/>
              <a:t>hidup</a:t>
            </a:r>
            <a:r>
              <a:rPr lang="en-GB" sz="2000" dirty="0"/>
              <a:t> </a:t>
            </a:r>
            <a:r>
              <a:rPr lang="en-GB" sz="2000" dirty="0" err="1"/>
              <a:t>mereka</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11</a:t>
            </a:fld>
            <a:endParaRPr lang="en-GB"/>
          </a:p>
        </p:txBody>
      </p:sp>
    </p:spTree>
    <p:extLst>
      <p:ext uri="{BB962C8B-B14F-4D97-AF65-F5344CB8AC3E}">
        <p14:creationId xmlns:p14="http://schemas.microsoft.com/office/powerpoint/2010/main" val="28117067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Definisi</a:t>
            </a:r>
            <a:r>
              <a:rPr lang="en-GB" dirty="0"/>
              <a:t> </a:t>
            </a:r>
            <a:r>
              <a:rPr lang="en-GB" dirty="0" err="1"/>
              <a:t>penyandang</a:t>
            </a:r>
            <a:r>
              <a:rPr lang="en-GB" dirty="0"/>
              <a:t> </a:t>
            </a:r>
            <a:r>
              <a:rPr lang="en-GB" dirty="0" err="1"/>
              <a:t>disabilitas</a:t>
            </a:r>
            <a:br>
              <a:rPr lang="en-GB" dirty="0"/>
            </a:br>
            <a:br>
              <a:rPr lang="en-GB" dirty="0"/>
            </a:br>
            <a:endParaRPr lang="en-GB" dirty="0"/>
          </a:p>
        </p:txBody>
      </p:sp>
      <p:sp>
        <p:nvSpPr>
          <p:cNvPr id="5" name="Content Placeholder 4"/>
          <p:cNvSpPr>
            <a:spLocks noGrp="1"/>
          </p:cNvSpPr>
          <p:nvPr>
            <p:ph idx="1"/>
          </p:nvPr>
        </p:nvSpPr>
        <p:spPr/>
        <p:txBody>
          <a:bodyPr/>
          <a:lstStyle/>
          <a:p>
            <a:pPr lvl="2"/>
            <a:r>
              <a:rPr lang="en-GB" sz="2000" dirty="0"/>
              <a:t>I</a:t>
            </a:r>
            <a:r>
              <a:rPr lang="en-GB" sz="2000" b="1" dirty="0"/>
              <a:t>LO</a:t>
            </a:r>
            <a:r>
              <a:rPr lang="en-GB" sz="2000" dirty="0"/>
              <a:t>: </a:t>
            </a:r>
            <a:r>
              <a:rPr lang="en-GB" sz="2000" dirty="0" err="1"/>
              <a:t>Penyandang</a:t>
            </a:r>
            <a:r>
              <a:rPr lang="en-GB" sz="2000" dirty="0"/>
              <a:t> </a:t>
            </a:r>
            <a:r>
              <a:rPr lang="en-GB" sz="2000" dirty="0" err="1"/>
              <a:t>disabilitas</a:t>
            </a:r>
            <a:r>
              <a:rPr lang="en-GB" sz="2000" dirty="0"/>
              <a:t> </a:t>
            </a:r>
            <a:r>
              <a:rPr lang="en-GB" sz="2000" dirty="0" err="1"/>
              <a:t>berarti</a:t>
            </a:r>
            <a:r>
              <a:rPr lang="en-GB" sz="2000" dirty="0"/>
              <a:t> </a:t>
            </a:r>
            <a:r>
              <a:rPr lang="en-GB" sz="2000" dirty="0" err="1"/>
              <a:t>seseorang</a:t>
            </a:r>
            <a:r>
              <a:rPr lang="en-GB" sz="2000" dirty="0"/>
              <a:t> yang </a:t>
            </a:r>
            <a:r>
              <a:rPr lang="en-GB" sz="2000" dirty="0" err="1"/>
              <a:t>prospeknya</a:t>
            </a:r>
            <a:r>
              <a:rPr lang="en-GB" sz="2000" dirty="0"/>
              <a:t> </a:t>
            </a:r>
            <a:r>
              <a:rPr lang="en-GB" sz="2000" dirty="0" err="1"/>
              <a:t>untuk</a:t>
            </a:r>
            <a:r>
              <a:rPr lang="en-GB" sz="2000" dirty="0"/>
              <a:t> </a:t>
            </a:r>
            <a:r>
              <a:rPr lang="en-GB" sz="2000" dirty="0" err="1"/>
              <a:t>mendapatkan</a:t>
            </a:r>
            <a:r>
              <a:rPr lang="en-GB" sz="2000" dirty="0"/>
              <a:t>, </a:t>
            </a:r>
            <a:r>
              <a:rPr lang="en-GB" sz="2000" dirty="0" err="1"/>
              <a:t>mempertahankan</a:t>
            </a:r>
            <a:r>
              <a:rPr lang="en-GB" sz="2000" dirty="0"/>
              <a:t> dan </a:t>
            </a:r>
            <a:r>
              <a:rPr lang="en-GB" sz="2000" dirty="0" err="1"/>
              <a:t>maju</a:t>
            </a:r>
            <a:r>
              <a:rPr lang="en-GB" sz="2000" dirty="0"/>
              <a:t> </a:t>
            </a:r>
            <a:r>
              <a:rPr lang="en-GB" sz="2000" dirty="0" err="1"/>
              <a:t>dalam</a:t>
            </a:r>
            <a:r>
              <a:rPr lang="en-GB" sz="2000" dirty="0"/>
              <a:t> </a:t>
            </a:r>
            <a:r>
              <a:rPr lang="en-GB" sz="2000" dirty="0" err="1"/>
              <a:t>pekerjaan</a:t>
            </a:r>
            <a:r>
              <a:rPr lang="en-GB" sz="2000" dirty="0"/>
              <a:t> yang </a:t>
            </a:r>
            <a:r>
              <a:rPr lang="en-GB" sz="2000" dirty="0" err="1"/>
              <a:t>sesuai</a:t>
            </a:r>
            <a:r>
              <a:rPr lang="en-GB" sz="2000" dirty="0"/>
              <a:t> </a:t>
            </a:r>
            <a:r>
              <a:rPr lang="en-GB" sz="2000" dirty="0" err="1"/>
              <a:t>sangat</a:t>
            </a:r>
            <a:r>
              <a:rPr lang="en-GB" sz="2000" dirty="0"/>
              <a:t> </a:t>
            </a:r>
            <a:r>
              <a:rPr lang="en-GB" sz="2000" dirty="0" err="1"/>
              <a:t>menurun</a:t>
            </a:r>
            <a:r>
              <a:rPr lang="en-GB" sz="2000" dirty="0"/>
              <a:t> </a:t>
            </a:r>
            <a:r>
              <a:rPr lang="en-GB" sz="2000" dirty="0" err="1"/>
              <a:t>akibat</a:t>
            </a:r>
            <a:r>
              <a:rPr lang="en-GB" sz="2000" dirty="0"/>
              <a:t> </a:t>
            </a:r>
            <a:r>
              <a:rPr lang="en-GB" sz="2000" dirty="0" err="1"/>
              <a:t>gangguan</a:t>
            </a:r>
            <a:r>
              <a:rPr lang="en-GB" sz="2000" dirty="0"/>
              <a:t> </a:t>
            </a:r>
            <a:r>
              <a:rPr lang="en-GB" sz="2000" dirty="0" err="1"/>
              <a:t>fisik</a:t>
            </a:r>
            <a:r>
              <a:rPr lang="en-GB" sz="2000" dirty="0"/>
              <a:t>, </a:t>
            </a:r>
            <a:r>
              <a:rPr lang="en-GB" sz="2000" dirty="0" err="1"/>
              <a:t>panca</a:t>
            </a:r>
            <a:r>
              <a:rPr lang="en-GB" sz="2000" dirty="0"/>
              <a:t> </a:t>
            </a:r>
            <a:r>
              <a:rPr lang="en-GB" sz="2000" dirty="0" err="1"/>
              <a:t>indera</a:t>
            </a:r>
            <a:r>
              <a:rPr lang="en-GB" sz="2000" dirty="0"/>
              <a:t>, </a:t>
            </a:r>
            <a:r>
              <a:rPr lang="en-GB" sz="2000" dirty="0" err="1"/>
              <a:t>intelektual</a:t>
            </a:r>
            <a:r>
              <a:rPr lang="en-GB" sz="2000" dirty="0"/>
              <a:t> dan mental yang </a:t>
            </a:r>
            <a:r>
              <a:rPr lang="en-GB" sz="2000" dirty="0" err="1"/>
              <a:t>diakui</a:t>
            </a:r>
            <a:r>
              <a:rPr lang="en-GB" sz="2000" dirty="0"/>
              <a:t> </a:t>
            </a:r>
            <a:r>
              <a:rPr lang="en-GB" sz="2000" dirty="0" err="1"/>
              <a:t>sebagaimana</a:t>
            </a:r>
            <a:r>
              <a:rPr lang="en-GB" sz="2000" dirty="0"/>
              <a:t> </a:t>
            </a:r>
            <a:r>
              <a:rPr lang="en-GB" sz="2000" dirty="0" err="1"/>
              <a:t>mestinya</a:t>
            </a:r>
            <a:r>
              <a:rPr lang="en-GB" sz="2000" dirty="0"/>
              <a:t>. (ILO, K.159)</a:t>
            </a:r>
          </a:p>
          <a:p>
            <a:pPr marL="0" lvl="2" indent="0">
              <a:buNone/>
            </a:pPr>
            <a:endParaRPr lang="en-GB" sz="2000" dirty="0"/>
          </a:p>
          <a:p>
            <a:pPr lvl="2"/>
            <a:r>
              <a:rPr lang="en-GB" sz="2000" dirty="0" err="1"/>
              <a:t>Konvensi</a:t>
            </a:r>
            <a:r>
              <a:rPr lang="en-GB" sz="2000" dirty="0"/>
              <a:t> </a:t>
            </a:r>
            <a:r>
              <a:rPr lang="en-GB" sz="2000" b="1" dirty="0"/>
              <a:t>PBB </a:t>
            </a:r>
            <a:r>
              <a:rPr lang="en-GB" sz="2000" dirty="0" err="1"/>
              <a:t>Tahun</a:t>
            </a:r>
            <a:r>
              <a:rPr lang="en-GB" sz="2000" dirty="0"/>
              <a:t> 2006: </a:t>
            </a:r>
            <a:r>
              <a:rPr lang="en-GB" sz="2000" dirty="0" err="1"/>
              <a:t>Penyandang</a:t>
            </a:r>
            <a:r>
              <a:rPr lang="en-GB" sz="2000" dirty="0"/>
              <a:t> </a:t>
            </a:r>
            <a:r>
              <a:rPr lang="en-GB" sz="2000" dirty="0" err="1"/>
              <a:t>disabilitas</a:t>
            </a:r>
            <a:r>
              <a:rPr lang="en-GB" sz="2000" dirty="0"/>
              <a:t> </a:t>
            </a:r>
            <a:r>
              <a:rPr lang="en-GB" sz="2000" dirty="0" err="1"/>
              <a:t>mencakup</a:t>
            </a:r>
            <a:r>
              <a:rPr lang="en-GB" sz="2000" dirty="0"/>
              <a:t> </a:t>
            </a:r>
            <a:r>
              <a:rPr lang="en-GB" sz="2000" dirty="0" err="1"/>
              <a:t>mereka</a:t>
            </a:r>
            <a:r>
              <a:rPr lang="en-GB" sz="2000" dirty="0"/>
              <a:t> yang </a:t>
            </a:r>
            <a:r>
              <a:rPr lang="en-GB" sz="2000" dirty="0" err="1"/>
              <a:t>memiliki</a:t>
            </a:r>
            <a:r>
              <a:rPr lang="en-GB" sz="2000" dirty="0"/>
              <a:t> </a:t>
            </a:r>
            <a:r>
              <a:rPr lang="en-GB" sz="2000" dirty="0" err="1"/>
              <a:t>gangguan</a:t>
            </a:r>
            <a:r>
              <a:rPr lang="en-GB" sz="2000" dirty="0"/>
              <a:t> </a:t>
            </a:r>
            <a:r>
              <a:rPr lang="en-GB" sz="2000" dirty="0" err="1"/>
              <a:t>fisik</a:t>
            </a:r>
            <a:r>
              <a:rPr lang="en-GB" sz="2000" dirty="0"/>
              <a:t>, mental, </a:t>
            </a:r>
            <a:r>
              <a:rPr lang="en-GB" sz="2000" dirty="0" err="1"/>
              <a:t>intelektual</a:t>
            </a:r>
            <a:r>
              <a:rPr lang="en-GB" sz="2000" dirty="0"/>
              <a:t>, </a:t>
            </a:r>
            <a:r>
              <a:rPr lang="en-GB" sz="2000" dirty="0" err="1"/>
              <a:t>atau</a:t>
            </a:r>
            <a:r>
              <a:rPr lang="en-GB" sz="2000" dirty="0"/>
              <a:t> </a:t>
            </a:r>
            <a:r>
              <a:rPr lang="en-GB" sz="2000" dirty="0" err="1"/>
              <a:t>panca</a:t>
            </a:r>
            <a:r>
              <a:rPr lang="en-GB" sz="2000" dirty="0"/>
              <a:t> </a:t>
            </a:r>
            <a:r>
              <a:rPr lang="en-GB" sz="2000" dirty="0" err="1"/>
              <a:t>indera</a:t>
            </a:r>
            <a:r>
              <a:rPr lang="en-GB" sz="2000" dirty="0"/>
              <a:t> </a:t>
            </a:r>
            <a:r>
              <a:rPr lang="en-GB" sz="2000" dirty="0" err="1"/>
              <a:t>jangka</a:t>
            </a:r>
            <a:r>
              <a:rPr lang="en-GB" sz="2000" dirty="0"/>
              <a:t> </a:t>
            </a:r>
            <a:r>
              <a:rPr lang="en-GB" sz="2000" dirty="0" err="1"/>
              <a:t>panjang</a:t>
            </a:r>
            <a:r>
              <a:rPr lang="en-GB" sz="2000" dirty="0"/>
              <a:t> yang </a:t>
            </a:r>
            <a:r>
              <a:rPr lang="en-GB" sz="2000" dirty="0" err="1"/>
              <a:t>dalam</a:t>
            </a:r>
            <a:r>
              <a:rPr lang="en-GB" sz="2000" dirty="0"/>
              <a:t> </a:t>
            </a:r>
            <a:r>
              <a:rPr lang="en-GB" sz="2000" dirty="0" err="1"/>
              <a:t>berinteraksi</a:t>
            </a:r>
            <a:r>
              <a:rPr lang="en-GB" sz="2000" dirty="0"/>
              <a:t> </a:t>
            </a:r>
            <a:r>
              <a:rPr lang="en-GB" sz="2000" dirty="0" err="1"/>
              <a:t>dengan</a:t>
            </a:r>
            <a:r>
              <a:rPr lang="en-GB" sz="2000" dirty="0"/>
              <a:t> </a:t>
            </a:r>
            <a:r>
              <a:rPr lang="en-GB" sz="2000" dirty="0" err="1"/>
              <a:t>berbagai</a:t>
            </a:r>
            <a:r>
              <a:rPr lang="en-GB" sz="2000" dirty="0"/>
              <a:t> </a:t>
            </a:r>
            <a:r>
              <a:rPr lang="en-GB" sz="2000" dirty="0" err="1"/>
              <a:t>hambatan</a:t>
            </a:r>
            <a:r>
              <a:rPr lang="en-GB" sz="2000" dirty="0"/>
              <a:t> </a:t>
            </a:r>
            <a:r>
              <a:rPr lang="en-GB" sz="2000" dirty="0" err="1"/>
              <a:t>bisa</a:t>
            </a:r>
            <a:r>
              <a:rPr lang="en-GB" sz="2000" dirty="0"/>
              <a:t> </a:t>
            </a:r>
            <a:r>
              <a:rPr lang="en-GB" sz="2000" dirty="0" err="1"/>
              <a:t>menghalangi</a:t>
            </a:r>
            <a:r>
              <a:rPr lang="en-GB" sz="2000" dirty="0"/>
              <a:t> </a:t>
            </a:r>
            <a:r>
              <a:rPr lang="en-GB" sz="2000" dirty="0" err="1"/>
              <a:t>partisipasi</a:t>
            </a:r>
            <a:r>
              <a:rPr lang="en-GB" sz="2000" dirty="0"/>
              <a:t> </a:t>
            </a:r>
            <a:r>
              <a:rPr lang="en-GB" sz="2000" dirty="0" err="1"/>
              <a:t>penuh</a:t>
            </a:r>
            <a:r>
              <a:rPr lang="en-GB" sz="2000" dirty="0"/>
              <a:t> dan </a:t>
            </a:r>
            <a:r>
              <a:rPr lang="en-GB" sz="2000" dirty="0" err="1"/>
              <a:t>efektif</a:t>
            </a:r>
            <a:r>
              <a:rPr lang="en-GB" sz="2000" dirty="0"/>
              <a:t> </a:t>
            </a:r>
            <a:r>
              <a:rPr lang="en-GB" sz="2000" dirty="0" err="1"/>
              <a:t>mereka</a:t>
            </a:r>
            <a:r>
              <a:rPr lang="en-GB" sz="2000" dirty="0"/>
              <a:t> di </a:t>
            </a:r>
            <a:r>
              <a:rPr lang="en-GB" sz="2000" dirty="0" err="1"/>
              <a:t>masyarakat</a:t>
            </a:r>
            <a:r>
              <a:rPr lang="en-GB" sz="2000" dirty="0"/>
              <a:t> </a:t>
            </a:r>
            <a:r>
              <a:rPr lang="en-GB" sz="2000" dirty="0" err="1"/>
              <a:t>setara</a:t>
            </a:r>
            <a:r>
              <a:rPr lang="en-GB" sz="2000" dirty="0"/>
              <a:t> </a:t>
            </a:r>
            <a:r>
              <a:rPr lang="en-GB" sz="2000" dirty="0" err="1"/>
              <a:t>dengan</a:t>
            </a:r>
            <a:r>
              <a:rPr lang="en-GB" sz="2000" dirty="0"/>
              <a:t> orang lain</a:t>
            </a:r>
          </a:p>
          <a:p>
            <a:pPr lvl="2"/>
            <a:endParaRPr lang="en-GB" sz="2000" b="1"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12</a:t>
            </a:fld>
            <a:endParaRPr lang="en-GB"/>
          </a:p>
        </p:txBody>
      </p:sp>
    </p:spTree>
    <p:extLst>
      <p:ext uri="{BB962C8B-B14F-4D97-AF65-F5344CB8AC3E}">
        <p14:creationId xmlns:p14="http://schemas.microsoft.com/office/powerpoint/2010/main" val="1248786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Disabilitas</a:t>
            </a:r>
            <a:r>
              <a:rPr lang="en-GB" dirty="0"/>
              <a:t> di Indonesia</a:t>
            </a:r>
            <a:br>
              <a:rPr lang="en-GB" dirty="0"/>
            </a:br>
            <a:br>
              <a:rPr lang="en-GB" dirty="0"/>
            </a:br>
            <a:endParaRPr lang="en-GB" dirty="0"/>
          </a:p>
        </p:txBody>
      </p:sp>
      <p:sp>
        <p:nvSpPr>
          <p:cNvPr id="5" name="Content Placeholder 4"/>
          <p:cNvSpPr>
            <a:spLocks noGrp="1"/>
          </p:cNvSpPr>
          <p:nvPr>
            <p:ph idx="1"/>
          </p:nvPr>
        </p:nvSpPr>
        <p:spPr/>
        <p:txBody>
          <a:bodyPr/>
          <a:lstStyle/>
          <a:p>
            <a:pPr lvl="2"/>
            <a:r>
              <a:rPr lang="en-GB" sz="2000" dirty="0"/>
              <a:t>Indonesia </a:t>
            </a:r>
            <a:r>
              <a:rPr lang="en-GB" sz="2000" dirty="0" err="1"/>
              <a:t>berkomitmen</a:t>
            </a:r>
            <a:r>
              <a:rPr lang="en-GB" sz="2000" dirty="0"/>
              <a:t> </a:t>
            </a:r>
            <a:r>
              <a:rPr lang="en-GB" sz="2000" dirty="0" err="1"/>
              <a:t>menciptakan</a:t>
            </a:r>
            <a:r>
              <a:rPr lang="en-GB" sz="2000" dirty="0"/>
              <a:t> </a:t>
            </a:r>
            <a:r>
              <a:rPr lang="en-GB" sz="2000" dirty="0" err="1"/>
              <a:t>inklusi</a:t>
            </a:r>
            <a:r>
              <a:rPr lang="en-GB" sz="2000" dirty="0"/>
              <a:t> di </a:t>
            </a:r>
            <a:r>
              <a:rPr lang="en-GB" sz="2000" dirty="0" err="1"/>
              <a:t>tempat</a:t>
            </a:r>
            <a:r>
              <a:rPr lang="en-GB" sz="2000" dirty="0"/>
              <a:t> </a:t>
            </a:r>
            <a:r>
              <a:rPr lang="en-GB" sz="2000" dirty="0" err="1"/>
              <a:t>kerja</a:t>
            </a:r>
            <a:endParaRPr lang="en-GB" sz="2000" dirty="0"/>
          </a:p>
          <a:p>
            <a:pPr lvl="2"/>
            <a:r>
              <a:rPr lang="en-GB" sz="2000" dirty="0" err="1"/>
              <a:t>Pemerintah</a:t>
            </a:r>
            <a:r>
              <a:rPr lang="en-GB" sz="2000" dirty="0"/>
              <a:t> </a:t>
            </a:r>
            <a:r>
              <a:rPr lang="en-GB" sz="2000" dirty="0" err="1"/>
              <a:t>telah</a:t>
            </a:r>
            <a:r>
              <a:rPr lang="en-GB" sz="2000" dirty="0"/>
              <a:t> </a:t>
            </a:r>
            <a:r>
              <a:rPr lang="en-GB" sz="2000" dirty="0" err="1"/>
              <a:t>meratifikasi</a:t>
            </a:r>
            <a:r>
              <a:rPr lang="en-GB" sz="2000" dirty="0"/>
              <a:t> </a:t>
            </a:r>
            <a:r>
              <a:rPr lang="en-GB" sz="2000" dirty="0" err="1"/>
              <a:t>Konvensi</a:t>
            </a:r>
            <a:r>
              <a:rPr lang="en-GB" sz="2000" dirty="0"/>
              <a:t> ILO No. 111 </a:t>
            </a:r>
            <a:r>
              <a:rPr lang="en-GB" sz="2000" dirty="0" err="1"/>
              <a:t>tentang</a:t>
            </a:r>
            <a:r>
              <a:rPr lang="en-GB" sz="2000" dirty="0"/>
              <a:t> </a:t>
            </a:r>
            <a:r>
              <a:rPr lang="en-GB" sz="2000" dirty="0" err="1"/>
              <a:t>Diskriminasi</a:t>
            </a:r>
            <a:r>
              <a:rPr lang="en-GB" sz="2000" dirty="0"/>
              <a:t> pada </a:t>
            </a:r>
            <a:r>
              <a:rPr lang="en-GB" sz="2000" dirty="0" err="1"/>
              <a:t>tahun</a:t>
            </a:r>
            <a:r>
              <a:rPr lang="en-GB" sz="2000" dirty="0"/>
              <a:t> 1999 dan </a:t>
            </a:r>
            <a:r>
              <a:rPr lang="en-GB" sz="2000" dirty="0" err="1"/>
              <a:t>Konvensi</a:t>
            </a:r>
            <a:r>
              <a:rPr lang="en-GB" sz="2000" dirty="0"/>
              <a:t> PBB </a:t>
            </a:r>
            <a:r>
              <a:rPr lang="en-GB" sz="2000" dirty="0" err="1"/>
              <a:t>tentang</a:t>
            </a:r>
            <a:r>
              <a:rPr lang="en-GB" sz="2000" dirty="0"/>
              <a:t> </a:t>
            </a:r>
            <a:r>
              <a:rPr lang="en-GB" sz="2000" dirty="0" err="1"/>
              <a:t>Hak-Hak</a:t>
            </a:r>
            <a:r>
              <a:rPr lang="en-GB" sz="2000" dirty="0"/>
              <a:t> </a:t>
            </a:r>
            <a:r>
              <a:rPr lang="en-GB" sz="2000" dirty="0" err="1"/>
              <a:t>Penyandang</a:t>
            </a:r>
            <a:r>
              <a:rPr lang="en-GB" sz="2000" dirty="0"/>
              <a:t> </a:t>
            </a:r>
            <a:r>
              <a:rPr lang="en-GB" sz="2000" dirty="0" err="1"/>
              <a:t>Disabilitas</a:t>
            </a:r>
            <a:r>
              <a:rPr lang="en-GB" sz="2000" dirty="0"/>
              <a:t> pada </a:t>
            </a:r>
            <a:r>
              <a:rPr lang="en-GB" sz="2000" dirty="0" err="1"/>
              <a:t>tahun</a:t>
            </a:r>
            <a:r>
              <a:rPr lang="en-GB" sz="2000" dirty="0"/>
              <a:t> 2011</a:t>
            </a:r>
          </a:p>
          <a:p>
            <a:pPr lvl="2"/>
            <a:r>
              <a:rPr lang="en-GB" sz="2000" dirty="0" err="1"/>
              <a:t>Undang-Undang</a:t>
            </a:r>
            <a:r>
              <a:rPr lang="en-GB" sz="2000" dirty="0"/>
              <a:t> </a:t>
            </a:r>
            <a:r>
              <a:rPr lang="en-GB" sz="2000" dirty="0" err="1"/>
              <a:t>tentang</a:t>
            </a:r>
            <a:r>
              <a:rPr lang="en-GB" sz="2000" dirty="0"/>
              <a:t> </a:t>
            </a:r>
            <a:r>
              <a:rPr lang="en-GB" sz="2000" dirty="0" err="1"/>
              <a:t>Disabilitas</a:t>
            </a:r>
            <a:r>
              <a:rPr lang="en-GB" sz="2000" dirty="0"/>
              <a:t> No. 8/2016: </a:t>
            </a:r>
            <a:r>
              <a:rPr lang="en-GB" sz="2000" dirty="0" err="1"/>
              <a:t>Pasal</a:t>
            </a:r>
            <a:r>
              <a:rPr lang="en-GB" sz="2000" dirty="0"/>
              <a:t> 53 </a:t>
            </a:r>
            <a:r>
              <a:rPr lang="en-GB" sz="2000" dirty="0" err="1"/>
              <a:t>mewajibkan</a:t>
            </a:r>
            <a:r>
              <a:rPr lang="en-GB" sz="2000" dirty="0"/>
              <a:t> </a:t>
            </a:r>
            <a:r>
              <a:rPr lang="en-GB" sz="2000" dirty="0" err="1"/>
              <a:t>pemerintah</a:t>
            </a:r>
            <a:r>
              <a:rPr lang="en-GB" sz="2000" dirty="0"/>
              <a:t> dan </a:t>
            </a:r>
            <a:r>
              <a:rPr lang="en-GB" sz="2000" dirty="0" err="1"/>
              <a:t>sektor</a:t>
            </a:r>
            <a:r>
              <a:rPr lang="en-GB" sz="2000" dirty="0"/>
              <a:t> </a:t>
            </a:r>
            <a:r>
              <a:rPr lang="en-GB" sz="2000" dirty="0" err="1"/>
              <a:t>swasta</a:t>
            </a:r>
            <a:r>
              <a:rPr lang="en-GB" sz="2000" dirty="0"/>
              <a:t> </a:t>
            </a:r>
            <a:r>
              <a:rPr lang="en-GB" sz="2000" dirty="0" err="1"/>
              <a:t>untuk</a:t>
            </a:r>
            <a:r>
              <a:rPr lang="en-GB" sz="2000" dirty="0"/>
              <a:t> </a:t>
            </a:r>
            <a:r>
              <a:rPr lang="en-GB" sz="2000" dirty="0" err="1"/>
              <a:t>mempekerjakan</a:t>
            </a:r>
            <a:r>
              <a:rPr lang="en-GB" sz="2000" dirty="0"/>
              <a:t> masing-masing </a:t>
            </a:r>
            <a:r>
              <a:rPr lang="en-GB" sz="2000" dirty="0" err="1"/>
              <a:t>sekurang-kurangnya</a:t>
            </a:r>
            <a:r>
              <a:rPr lang="en-GB" sz="2000" dirty="0"/>
              <a:t> 2% dan 1% </a:t>
            </a:r>
            <a:r>
              <a:rPr lang="en-GB" sz="2000" dirty="0" err="1"/>
              <a:t>penyandang</a:t>
            </a:r>
            <a:r>
              <a:rPr lang="en-GB" sz="2000" dirty="0"/>
              <a:t> </a:t>
            </a:r>
            <a:r>
              <a:rPr lang="en-GB" sz="2000" dirty="0" err="1"/>
              <a:t>disabilitas</a:t>
            </a:r>
            <a:r>
              <a:rPr lang="en-GB" sz="2000" dirty="0"/>
              <a:t>.</a:t>
            </a:r>
          </a:p>
          <a:p>
            <a:pPr lvl="2"/>
            <a:r>
              <a:rPr lang="en-GB" sz="2000" dirty="0"/>
              <a:t>Dari 12,15% </a:t>
            </a:r>
            <a:r>
              <a:rPr lang="en-GB" sz="2000" dirty="0" err="1"/>
              <a:t>penyandang</a:t>
            </a:r>
            <a:r>
              <a:rPr lang="en-GB" sz="2000" dirty="0"/>
              <a:t> </a:t>
            </a:r>
            <a:r>
              <a:rPr lang="en-GB" sz="2000" dirty="0" err="1"/>
              <a:t>disabilitas</a:t>
            </a:r>
            <a:r>
              <a:rPr lang="en-GB" sz="2000" dirty="0"/>
              <a:t>, </a:t>
            </a:r>
            <a:r>
              <a:rPr lang="en-GB" sz="2000" dirty="0" err="1"/>
              <a:t>hanya</a:t>
            </a:r>
            <a:r>
              <a:rPr lang="en-GB" sz="2000" dirty="0"/>
              <a:t> 51,12% yang </a:t>
            </a:r>
            <a:r>
              <a:rPr lang="en-GB" sz="2000" dirty="0" err="1"/>
              <a:t>berpartisipasi</a:t>
            </a:r>
            <a:r>
              <a:rPr lang="en-GB" sz="2000" dirty="0"/>
              <a:t> </a:t>
            </a:r>
            <a:r>
              <a:rPr lang="en-GB" sz="2000" dirty="0" err="1"/>
              <a:t>dalam</a:t>
            </a:r>
            <a:r>
              <a:rPr lang="en-GB" sz="2000" dirty="0"/>
              <a:t> </a:t>
            </a:r>
            <a:r>
              <a:rPr lang="en-GB" sz="2000" dirty="0" err="1"/>
              <a:t>angkatan</a:t>
            </a:r>
            <a:r>
              <a:rPr lang="en-GB" sz="2000" dirty="0"/>
              <a:t> </a:t>
            </a:r>
            <a:r>
              <a:rPr lang="en-GB" sz="2000" dirty="0" err="1"/>
              <a:t>kerja</a:t>
            </a:r>
            <a:r>
              <a:rPr lang="en-GB" sz="2000" dirty="0"/>
              <a:t> Indonesia</a:t>
            </a:r>
          </a:p>
          <a:p>
            <a:pPr lvl="2"/>
            <a:r>
              <a:rPr lang="en-GB" sz="2000" dirty="0" err="1"/>
              <a:t>Lebih</a:t>
            </a:r>
            <a:r>
              <a:rPr lang="en-GB" sz="2000" dirty="0"/>
              <a:t> </a:t>
            </a:r>
            <a:r>
              <a:rPr lang="en-GB" sz="2000" dirty="0" err="1"/>
              <a:t>banyak</a:t>
            </a:r>
            <a:r>
              <a:rPr lang="en-GB" sz="2000" dirty="0"/>
              <a:t> </a:t>
            </a:r>
            <a:r>
              <a:rPr lang="en-GB" sz="2000" dirty="0" err="1"/>
              <a:t>penyandang</a:t>
            </a:r>
            <a:r>
              <a:rPr lang="en-GB" sz="2000" dirty="0"/>
              <a:t> </a:t>
            </a:r>
            <a:r>
              <a:rPr lang="en-GB" sz="2000" dirty="0" err="1"/>
              <a:t>disabilitas</a:t>
            </a:r>
            <a:r>
              <a:rPr lang="en-GB" sz="2000" dirty="0"/>
              <a:t> yang </a:t>
            </a:r>
            <a:r>
              <a:rPr lang="en-GB" sz="2000" dirty="0" err="1"/>
              <a:t>bekerja</a:t>
            </a:r>
            <a:r>
              <a:rPr lang="en-GB" sz="2000" dirty="0"/>
              <a:t> di </a:t>
            </a:r>
            <a:r>
              <a:rPr lang="en-GB" sz="2000" dirty="0" err="1"/>
              <a:t>sektor</a:t>
            </a:r>
            <a:r>
              <a:rPr lang="en-GB" sz="2000" dirty="0"/>
              <a:t> informal (65,5%) </a:t>
            </a:r>
            <a:r>
              <a:rPr lang="en-GB" sz="2000" dirty="0" err="1"/>
              <a:t>dibandingkan</a:t>
            </a:r>
            <a:r>
              <a:rPr lang="en-GB" sz="2000" dirty="0"/>
              <a:t> di </a:t>
            </a:r>
            <a:r>
              <a:rPr lang="en-GB" sz="2000" dirty="0" err="1"/>
              <a:t>sektor</a:t>
            </a:r>
            <a:r>
              <a:rPr lang="en-GB" sz="2000" dirty="0"/>
              <a:t> formal (34,35%)</a:t>
            </a:r>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13</a:t>
            </a:fld>
            <a:endParaRPr lang="en-GB"/>
          </a:p>
        </p:txBody>
      </p:sp>
    </p:spTree>
    <p:extLst>
      <p:ext uri="{BB962C8B-B14F-4D97-AF65-F5344CB8AC3E}">
        <p14:creationId xmlns:p14="http://schemas.microsoft.com/office/powerpoint/2010/main" val="3060467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Mengenal</a:t>
            </a:r>
            <a:r>
              <a:rPr lang="en-GB" dirty="0"/>
              <a:t> </a:t>
            </a:r>
            <a:r>
              <a:rPr lang="en-GB" dirty="0" err="1"/>
              <a:t>disabilitas</a:t>
            </a:r>
            <a:br>
              <a:rPr lang="en-GB" dirty="0"/>
            </a:br>
            <a:br>
              <a:rPr lang="en-GB" dirty="0"/>
            </a:br>
            <a:br>
              <a:rPr lang="en-GB" dirty="0"/>
            </a:br>
            <a:br>
              <a:rPr lang="en-GB" dirty="0"/>
            </a:br>
            <a:endParaRPr lang="en-GB" dirty="0"/>
          </a:p>
        </p:txBody>
      </p:sp>
      <p:sp>
        <p:nvSpPr>
          <p:cNvPr id="5" name="Content Placeholder 4"/>
          <p:cNvSpPr>
            <a:spLocks noGrp="1"/>
          </p:cNvSpPr>
          <p:nvPr>
            <p:ph idx="1"/>
          </p:nvPr>
        </p:nvSpPr>
        <p:spPr>
          <a:xfrm>
            <a:off x="490538" y="2393950"/>
            <a:ext cx="5311172" cy="3482975"/>
          </a:xfrm>
        </p:spPr>
        <p:txBody>
          <a:bodyPr/>
          <a:lstStyle/>
          <a:p>
            <a:pPr marL="0" lvl="2" indent="0">
              <a:buNone/>
            </a:pPr>
            <a:r>
              <a:rPr lang="en-GB" sz="2000" b="1" dirty="0" err="1"/>
              <a:t>Jenis-jenis</a:t>
            </a:r>
            <a:r>
              <a:rPr lang="en-GB" sz="2000" b="1" dirty="0"/>
              <a:t> </a:t>
            </a:r>
            <a:r>
              <a:rPr lang="en-GB" sz="2000" b="1" dirty="0" err="1"/>
              <a:t>disabilitas</a:t>
            </a:r>
            <a:r>
              <a:rPr lang="en-GB" sz="2000" b="1" dirty="0"/>
              <a:t>:</a:t>
            </a:r>
          </a:p>
          <a:p>
            <a:pPr lvl="2"/>
            <a:r>
              <a:rPr lang="en-GB" sz="2000" dirty="0" err="1"/>
              <a:t>Disabilitas</a:t>
            </a:r>
            <a:r>
              <a:rPr lang="en-GB" sz="2000" dirty="0"/>
              <a:t> </a:t>
            </a:r>
            <a:r>
              <a:rPr lang="en-GB" sz="2000" dirty="0" err="1"/>
              <a:t>fisik</a:t>
            </a:r>
            <a:endParaRPr lang="en-GB" sz="2000" dirty="0"/>
          </a:p>
          <a:p>
            <a:pPr lvl="2"/>
            <a:r>
              <a:rPr lang="en-GB" sz="2000" dirty="0"/>
              <a:t> </a:t>
            </a:r>
            <a:r>
              <a:rPr lang="en-GB" sz="2000" dirty="0" err="1"/>
              <a:t>Disabilitas</a:t>
            </a:r>
            <a:r>
              <a:rPr lang="en-GB" sz="2000" dirty="0"/>
              <a:t> </a:t>
            </a:r>
            <a:r>
              <a:rPr lang="en-GB" sz="2000" dirty="0" err="1"/>
              <a:t>panca</a:t>
            </a:r>
            <a:r>
              <a:rPr lang="en-GB" sz="2000" dirty="0"/>
              <a:t> </a:t>
            </a:r>
            <a:r>
              <a:rPr lang="en-GB" sz="2000" dirty="0" err="1"/>
              <a:t>indera</a:t>
            </a:r>
            <a:endParaRPr lang="en-GB" sz="2000" dirty="0"/>
          </a:p>
          <a:p>
            <a:pPr lvl="2"/>
            <a:r>
              <a:rPr lang="en-GB" sz="2000" dirty="0"/>
              <a:t> </a:t>
            </a:r>
            <a:r>
              <a:rPr lang="en-GB" sz="2000" dirty="0" err="1"/>
              <a:t>Disabilitas</a:t>
            </a:r>
            <a:r>
              <a:rPr lang="en-GB" sz="2000" dirty="0"/>
              <a:t> </a:t>
            </a:r>
            <a:r>
              <a:rPr lang="en-GB" sz="2000" dirty="0" err="1"/>
              <a:t>Intelektual</a:t>
            </a:r>
            <a:endParaRPr lang="en-GB" sz="2000" dirty="0"/>
          </a:p>
          <a:p>
            <a:pPr lvl="2"/>
            <a:r>
              <a:rPr lang="en-GB" sz="2000" dirty="0" err="1"/>
              <a:t>Disabilitas</a:t>
            </a:r>
            <a:r>
              <a:rPr lang="en-GB" sz="2000" dirty="0"/>
              <a:t> </a:t>
            </a:r>
            <a:r>
              <a:rPr lang="en-GB" sz="2000" dirty="0" err="1"/>
              <a:t>Psiko-sosial</a:t>
            </a:r>
            <a:r>
              <a:rPr lang="en-GB" sz="2000" dirty="0"/>
              <a:t> dan </a:t>
            </a:r>
            <a:r>
              <a:rPr lang="en-GB" sz="2000" dirty="0" err="1"/>
              <a:t>kesehatan</a:t>
            </a:r>
            <a:r>
              <a:rPr lang="en-GB" sz="2000" dirty="0"/>
              <a:t> mental</a:t>
            </a:r>
          </a:p>
          <a:p>
            <a:pPr marL="0" lvl="2" indent="0">
              <a:buNone/>
            </a:pPr>
            <a:r>
              <a:rPr lang="en-GB" sz="2000" b="1" dirty="0" err="1"/>
              <a:t>Tingkatan</a:t>
            </a:r>
            <a:r>
              <a:rPr lang="en-GB" sz="2000" b="1" dirty="0"/>
              <a:t> </a:t>
            </a:r>
            <a:r>
              <a:rPr lang="en-GB" sz="2000" b="1" dirty="0" err="1"/>
              <a:t>disabilitas</a:t>
            </a:r>
            <a:r>
              <a:rPr lang="en-GB" sz="2000" b="1" dirty="0"/>
              <a:t>:</a:t>
            </a:r>
          </a:p>
          <a:p>
            <a:pPr lvl="2"/>
            <a:r>
              <a:rPr lang="en-GB" sz="2000" dirty="0" err="1"/>
              <a:t>Ringan</a:t>
            </a:r>
            <a:r>
              <a:rPr lang="en-GB" sz="2000" dirty="0"/>
              <a:t>, </a:t>
            </a:r>
            <a:r>
              <a:rPr lang="en-GB" sz="2000" dirty="0" err="1"/>
              <a:t>sedang</a:t>
            </a:r>
            <a:r>
              <a:rPr lang="en-GB" sz="2000" dirty="0"/>
              <a:t>, </a:t>
            </a:r>
            <a:r>
              <a:rPr lang="en-GB" sz="2000" dirty="0" err="1"/>
              <a:t>atau</a:t>
            </a:r>
            <a:r>
              <a:rPr lang="en-GB" sz="2000" dirty="0"/>
              <a:t> </a:t>
            </a:r>
            <a:r>
              <a:rPr lang="en-GB" sz="2000" dirty="0" err="1"/>
              <a:t>parah</a:t>
            </a:r>
            <a:endParaRPr lang="en-GB" sz="2000" dirty="0"/>
          </a:p>
          <a:p>
            <a:pPr lvl="2"/>
            <a:r>
              <a:rPr lang="en-GB" sz="2000" dirty="0"/>
              <a:t> Multi, </a:t>
            </a:r>
            <a:r>
              <a:rPr lang="en-GB" sz="2000" dirty="0" err="1"/>
              <a:t>tunggal</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14</a:t>
            </a:fld>
            <a:endParaRPr lang="en-GB"/>
          </a:p>
        </p:txBody>
      </p:sp>
      <p:sp>
        <p:nvSpPr>
          <p:cNvPr id="9" name="Content Placeholder 4">
            <a:extLst>
              <a:ext uri="{FF2B5EF4-FFF2-40B4-BE49-F238E27FC236}">
                <a16:creationId xmlns:a16="http://schemas.microsoft.com/office/drawing/2014/main" id="{483599D5-A6CC-7C48-95AC-12C4D64290C0}"/>
              </a:ext>
            </a:extLst>
          </p:cNvPr>
          <p:cNvSpPr txBox="1">
            <a:spLocks/>
          </p:cNvSpPr>
          <p:nvPr/>
        </p:nvSpPr>
        <p:spPr>
          <a:xfrm>
            <a:off x="6390292" y="2393949"/>
            <a:ext cx="5311172" cy="3482975"/>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2" indent="0">
              <a:buNone/>
            </a:pPr>
            <a:r>
              <a:rPr lang="en-GB" sz="2000" b="1" dirty="0" err="1"/>
              <a:t>Sebab</a:t>
            </a:r>
            <a:r>
              <a:rPr lang="en-GB" sz="2000" b="1" dirty="0"/>
              <a:t> </a:t>
            </a:r>
            <a:r>
              <a:rPr lang="en-GB" sz="2000" b="1" dirty="0" err="1"/>
              <a:t>disabilitas</a:t>
            </a:r>
            <a:r>
              <a:rPr lang="en-GB" sz="2000" b="1" dirty="0"/>
              <a:t>:</a:t>
            </a:r>
          </a:p>
          <a:p>
            <a:pPr lvl="2"/>
            <a:r>
              <a:rPr lang="en-GB" sz="2000" dirty="0" err="1"/>
              <a:t>Kelahiran</a:t>
            </a:r>
            <a:endParaRPr lang="en-GB" sz="2000" dirty="0"/>
          </a:p>
          <a:p>
            <a:pPr lvl="2"/>
            <a:r>
              <a:rPr lang="en-GB" sz="2000" dirty="0"/>
              <a:t>Masa </a:t>
            </a:r>
            <a:r>
              <a:rPr lang="en-GB" sz="2000" dirty="0" err="1"/>
              <a:t>kecil</a:t>
            </a:r>
            <a:r>
              <a:rPr lang="en-GB" sz="2000" dirty="0"/>
              <a:t>/</a:t>
            </a:r>
            <a:r>
              <a:rPr lang="en-GB" sz="2000" dirty="0" err="1"/>
              <a:t>remaja</a:t>
            </a:r>
            <a:endParaRPr lang="en-GB" sz="2000" dirty="0"/>
          </a:p>
          <a:p>
            <a:pPr lvl="2"/>
            <a:r>
              <a:rPr lang="en-GB" sz="2000" dirty="0"/>
              <a:t> Masa </a:t>
            </a:r>
            <a:r>
              <a:rPr lang="en-GB" sz="2000" dirty="0" err="1"/>
              <a:t>dewasa</a:t>
            </a:r>
            <a:endParaRPr lang="en-GB" sz="2000" dirty="0"/>
          </a:p>
          <a:p>
            <a:pPr lvl="2"/>
            <a:r>
              <a:rPr lang="en-GB" sz="2000" dirty="0"/>
              <a:t> </a:t>
            </a:r>
            <a:r>
              <a:rPr lang="en-GB" sz="2000" dirty="0" err="1"/>
              <a:t>Usia</a:t>
            </a:r>
            <a:endParaRPr lang="en-GB" sz="2000" dirty="0"/>
          </a:p>
          <a:p>
            <a:pPr lvl="2"/>
            <a:r>
              <a:rPr lang="en-GB" sz="2000" dirty="0"/>
              <a:t> </a:t>
            </a:r>
            <a:r>
              <a:rPr lang="en-GB" sz="2000" dirty="0" err="1"/>
              <a:t>Perang</a:t>
            </a:r>
            <a:endParaRPr lang="en-GB" sz="2000" dirty="0"/>
          </a:p>
          <a:p>
            <a:pPr lvl="2"/>
            <a:r>
              <a:rPr lang="en-GB" sz="2000" dirty="0"/>
              <a:t> </a:t>
            </a:r>
            <a:r>
              <a:rPr lang="en-GB" sz="2000" dirty="0" err="1"/>
              <a:t>Kecelakaan</a:t>
            </a:r>
            <a:endParaRPr lang="en-GB" sz="2000" dirty="0"/>
          </a:p>
          <a:p>
            <a:pPr lvl="2"/>
            <a:r>
              <a:rPr lang="en-GB" sz="2000" dirty="0"/>
              <a:t> </a:t>
            </a:r>
            <a:r>
              <a:rPr lang="en-GB" sz="2000" dirty="0" err="1"/>
              <a:t>Kemiskinan</a:t>
            </a:r>
            <a:endParaRPr lang="en-GB" sz="2000" dirty="0"/>
          </a:p>
          <a:p>
            <a:pPr lvl="2"/>
            <a:r>
              <a:rPr lang="en-GB" sz="2000" dirty="0"/>
              <a:t> </a:t>
            </a:r>
            <a:r>
              <a:rPr lang="en-GB" sz="2000" dirty="0" err="1"/>
              <a:t>Bencana</a:t>
            </a:r>
            <a:r>
              <a:rPr lang="en-GB" sz="2000" dirty="0"/>
              <a:t> </a:t>
            </a:r>
            <a:r>
              <a:rPr lang="en-GB" sz="2000" dirty="0" err="1"/>
              <a:t>Alam</a:t>
            </a:r>
            <a:endParaRPr lang="en-GB" sz="2000" dirty="0"/>
          </a:p>
          <a:p>
            <a:pPr lvl="2"/>
            <a:r>
              <a:rPr lang="en-GB" sz="2000" dirty="0"/>
              <a:t> </a:t>
            </a:r>
            <a:r>
              <a:rPr lang="en-GB" sz="2000" dirty="0" err="1"/>
              <a:t>Kekerasan</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Font typeface="Wingdings 3" panose="05040102010807070707" pitchFamily="18" charset="2"/>
              <a:buNone/>
            </a:pPr>
            <a:endParaRPr lang="en-GB" sz="2000" dirty="0"/>
          </a:p>
        </p:txBody>
      </p:sp>
    </p:spTree>
    <p:extLst>
      <p:ext uri="{BB962C8B-B14F-4D97-AF65-F5344CB8AC3E}">
        <p14:creationId xmlns:p14="http://schemas.microsoft.com/office/powerpoint/2010/main" val="2055991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Opsi</a:t>
            </a:r>
            <a:r>
              <a:rPr lang="en-GB" dirty="0"/>
              <a:t> </a:t>
            </a:r>
            <a:r>
              <a:rPr lang="en-GB" dirty="0" err="1"/>
              <a:t>pekerjaan</a:t>
            </a:r>
            <a:endParaRPr lang="en-GB"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15</a:t>
            </a:fld>
            <a:endParaRPr lang="en-GB"/>
          </a:p>
        </p:txBody>
      </p:sp>
      <p:sp>
        <p:nvSpPr>
          <p:cNvPr id="9" name="Oval 8">
            <a:extLst>
              <a:ext uri="{FF2B5EF4-FFF2-40B4-BE49-F238E27FC236}">
                <a16:creationId xmlns:a16="http://schemas.microsoft.com/office/drawing/2014/main" id="{94B2CE99-9779-7A49-8599-06726EFF3A72}"/>
              </a:ext>
            </a:extLst>
          </p:cNvPr>
          <p:cNvSpPr/>
          <p:nvPr/>
        </p:nvSpPr>
        <p:spPr>
          <a:xfrm>
            <a:off x="1784131" y="2452806"/>
            <a:ext cx="2286000" cy="14446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a:t>Supported </a:t>
            </a:r>
          </a:p>
          <a:p>
            <a:pPr algn="ctr" eaLnBrk="1" hangingPunct="1">
              <a:defRPr/>
            </a:pPr>
            <a:r>
              <a:rPr lang="en-US" dirty="0"/>
              <a:t>employment</a:t>
            </a:r>
            <a:endParaRPr lang="en-GB" dirty="0"/>
          </a:p>
        </p:txBody>
      </p:sp>
      <p:sp>
        <p:nvSpPr>
          <p:cNvPr id="12" name="Oval 11">
            <a:extLst>
              <a:ext uri="{FF2B5EF4-FFF2-40B4-BE49-F238E27FC236}">
                <a16:creationId xmlns:a16="http://schemas.microsoft.com/office/drawing/2014/main" id="{FE7CD958-8B83-7C46-9432-437187EBE087}"/>
              </a:ext>
            </a:extLst>
          </p:cNvPr>
          <p:cNvSpPr/>
          <p:nvPr/>
        </p:nvSpPr>
        <p:spPr>
          <a:xfrm>
            <a:off x="8068091" y="2411530"/>
            <a:ext cx="2387600" cy="1333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t>Pekerjaan</a:t>
            </a:r>
            <a:r>
              <a:rPr lang="en-US" dirty="0"/>
              <a:t> </a:t>
            </a:r>
            <a:r>
              <a:rPr lang="en-US" dirty="0" err="1"/>
              <a:t>mandiri</a:t>
            </a:r>
            <a:endParaRPr lang="en-US" dirty="0"/>
          </a:p>
        </p:txBody>
      </p:sp>
      <p:sp>
        <p:nvSpPr>
          <p:cNvPr id="13" name="Oval 12">
            <a:extLst>
              <a:ext uri="{FF2B5EF4-FFF2-40B4-BE49-F238E27FC236}">
                <a16:creationId xmlns:a16="http://schemas.microsoft.com/office/drawing/2014/main" id="{A7CD4F46-6DE1-ED44-84F9-2D15DA16BB54}"/>
              </a:ext>
            </a:extLst>
          </p:cNvPr>
          <p:cNvSpPr/>
          <p:nvPr/>
        </p:nvSpPr>
        <p:spPr>
          <a:xfrm>
            <a:off x="1784131" y="4309948"/>
            <a:ext cx="2438400"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Perusahaan </a:t>
            </a:r>
            <a:r>
              <a:rPr lang="en-US" dirty="0" err="1"/>
              <a:t>sosial</a:t>
            </a:r>
            <a:endParaRPr lang="en-US" dirty="0"/>
          </a:p>
        </p:txBody>
      </p:sp>
      <p:sp>
        <p:nvSpPr>
          <p:cNvPr id="14" name="Oval 13">
            <a:extLst>
              <a:ext uri="{FF2B5EF4-FFF2-40B4-BE49-F238E27FC236}">
                <a16:creationId xmlns:a16="http://schemas.microsoft.com/office/drawing/2014/main" id="{1A90A744-542E-CC4A-A3C5-C776214119AA}"/>
              </a:ext>
            </a:extLst>
          </p:cNvPr>
          <p:cNvSpPr/>
          <p:nvPr/>
        </p:nvSpPr>
        <p:spPr>
          <a:xfrm>
            <a:off x="5060732" y="5148148"/>
            <a:ext cx="2227263" cy="1219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t>Koperasi</a:t>
            </a:r>
            <a:endParaRPr lang="en-US" dirty="0"/>
          </a:p>
        </p:txBody>
      </p:sp>
      <p:sp>
        <p:nvSpPr>
          <p:cNvPr id="15" name="Oval 14">
            <a:extLst>
              <a:ext uri="{FF2B5EF4-FFF2-40B4-BE49-F238E27FC236}">
                <a16:creationId xmlns:a16="http://schemas.microsoft.com/office/drawing/2014/main" id="{545FBEA1-E8F0-EB48-95CA-24EF0906EE69}"/>
              </a:ext>
            </a:extLst>
          </p:cNvPr>
          <p:cNvSpPr/>
          <p:nvPr/>
        </p:nvSpPr>
        <p:spPr>
          <a:xfrm>
            <a:off x="4755931" y="1916230"/>
            <a:ext cx="2133600"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t>Pekerjaan</a:t>
            </a:r>
            <a:r>
              <a:rPr lang="en-US" dirty="0"/>
              <a:t> </a:t>
            </a:r>
            <a:r>
              <a:rPr lang="en-US" dirty="0" err="1"/>
              <a:t>terbuka</a:t>
            </a:r>
            <a:endParaRPr lang="en-US" dirty="0"/>
          </a:p>
        </p:txBody>
      </p:sp>
      <p:sp>
        <p:nvSpPr>
          <p:cNvPr id="16" name="Oval 15">
            <a:extLst>
              <a:ext uri="{FF2B5EF4-FFF2-40B4-BE49-F238E27FC236}">
                <a16:creationId xmlns:a16="http://schemas.microsoft.com/office/drawing/2014/main" id="{FC9E7743-C9C9-6341-B90B-172E4C771191}"/>
              </a:ext>
            </a:extLst>
          </p:cNvPr>
          <p:cNvSpPr/>
          <p:nvPr/>
        </p:nvSpPr>
        <p:spPr>
          <a:xfrm>
            <a:off x="8181121" y="4279468"/>
            <a:ext cx="2305050"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a:t>Sheltered employment</a:t>
            </a:r>
            <a:endParaRPr lang="en-GB" dirty="0"/>
          </a:p>
        </p:txBody>
      </p:sp>
    </p:spTree>
    <p:extLst>
      <p:ext uri="{BB962C8B-B14F-4D97-AF65-F5344CB8AC3E}">
        <p14:creationId xmlns:p14="http://schemas.microsoft.com/office/powerpoint/2010/main" val="1297317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Merekrut</a:t>
            </a:r>
            <a:r>
              <a:rPr lang="en-GB" dirty="0"/>
              <a:t> </a:t>
            </a:r>
            <a:r>
              <a:rPr lang="en-GB" dirty="0" err="1"/>
              <a:t>pekerja</a:t>
            </a:r>
            <a:r>
              <a:rPr lang="en-GB" dirty="0"/>
              <a:t> </a:t>
            </a:r>
            <a:r>
              <a:rPr lang="en-GB" dirty="0" err="1"/>
              <a:t>penyandang</a:t>
            </a:r>
            <a:r>
              <a:rPr lang="en-GB" dirty="0"/>
              <a:t> </a:t>
            </a:r>
            <a:r>
              <a:rPr lang="en-GB" dirty="0" err="1"/>
              <a:t>disabilitas</a:t>
            </a:r>
            <a:br>
              <a:rPr lang="en-GB" dirty="0"/>
            </a:br>
            <a:endParaRPr lang="en-GB"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16</a:t>
            </a:fld>
            <a:endParaRPr lang="en-GB"/>
          </a:p>
        </p:txBody>
      </p:sp>
      <p:graphicFrame>
        <p:nvGraphicFramePr>
          <p:cNvPr id="6" name="Table 6">
            <a:extLst>
              <a:ext uri="{FF2B5EF4-FFF2-40B4-BE49-F238E27FC236}">
                <a16:creationId xmlns:a16="http://schemas.microsoft.com/office/drawing/2014/main" id="{A9709D04-F205-264E-A187-E3B219390785}"/>
              </a:ext>
            </a:extLst>
          </p:cNvPr>
          <p:cNvGraphicFramePr>
            <a:graphicFrameLocks noGrp="1"/>
          </p:cNvGraphicFramePr>
          <p:nvPr>
            <p:extLst>
              <p:ext uri="{D42A27DB-BD31-4B8C-83A1-F6EECF244321}">
                <p14:modId xmlns:p14="http://schemas.microsoft.com/office/powerpoint/2010/main" val="2553135817"/>
              </p:ext>
            </p:extLst>
          </p:nvPr>
        </p:nvGraphicFramePr>
        <p:xfrm>
          <a:off x="490538" y="2143193"/>
          <a:ext cx="5248110" cy="3993495"/>
        </p:xfrm>
        <a:graphic>
          <a:graphicData uri="http://schemas.openxmlformats.org/drawingml/2006/table">
            <a:tbl>
              <a:tblPr firstRow="1" bandRow="1">
                <a:tableStyleId>{5C22544A-7EE6-4342-B048-85BDC9FD1C3A}</a:tableStyleId>
              </a:tblPr>
              <a:tblGrid>
                <a:gridCol w="5248110">
                  <a:extLst>
                    <a:ext uri="{9D8B030D-6E8A-4147-A177-3AD203B41FA5}">
                      <a16:colId xmlns:a16="http://schemas.microsoft.com/office/drawing/2014/main" val="2697785844"/>
                    </a:ext>
                  </a:extLst>
                </a:gridCol>
              </a:tblGrid>
              <a:tr h="443848">
                <a:tc>
                  <a:txBody>
                    <a:bodyPr/>
                    <a:lstStyle/>
                    <a:p>
                      <a:pPr algn="ctr"/>
                      <a:r>
                        <a:rPr lang="en-US" dirty="0"/>
                        <a:t> </a:t>
                      </a:r>
                      <a:r>
                        <a:rPr lang="en-US" dirty="0" err="1"/>
                        <a:t>Lakukan</a:t>
                      </a:r>
                      <a:endParaRPr lang="en-US" dirty="0"/>
                    </a:p>
                  </a:txBody>
                  <a:tcPr/>
                </a:tc>
                <a:extLst>
                  <a:ext uri="{0D108BD9-81ED-4DB2-BD59-A6C34878D82A}">
                    <a16:rowId xmlns:a16="http://schemas.microsoft.com/office/drawing/2014/main" val="3230546962"/>
                  </a:ext>
                </a:extLst>
              </a:tr>
              <a:tr h="3549647">
                <a:tc>
                  <a:txBody>
                    <a:bodyPr/>
                    <a:lstStyle/>
                    <a:p>
                      <a:pPr marL="285750" indent="-285750">
                        <a:buFont typeface="Arial" panose="020B0604020202020204" pitchFamily="34" charset="0"/>
                        <a:buChar char="•"/>
                      </a:pPr>
                      <a:r>
                        <a:rPr lang="en-US" dirty="0" err="1"/>
                        <a:t>Carilah</a:t>
                      </a:r>
                      <a:r>
                        <a:rPr lang="en-US" dirty="0"/>
                        <a:t> </a:t>
                      </a:r>
                      <a:r>
                        <a:rPr lang="en-US" dirty="0" err="1"/>
                        <a:t>informasi</a:t>
                      </a:r>
                      <a:r>
                        <a:rPr lang="en-US" dirty="0"/>
                        <a:t> </a:t>
                      </a:r>
                      <a:r>
                        <a:rPr lang="en-US" dirty="0" err="1"/>
                        <a:t>dimana</a:t>
                      </a:r>
                      <a:r>
                        <a:rPr lang="en-US" dirty="0"/>
                        <a:t> </a:t>
                      </a:r>
                      <a:r>
                        <a:rPr lang="en-US" dirty="0" err="1"/>
                        <a:t>bisa</a:t>
                      </a:r>
                      <a:r>
                        <a:rPr lang="en-US" dirty="0"/>
                        <a:t> </a:t>
                      </a:r>
                      <a:r>
                        <a:rPr lang="en-US" dirty="0" err="1"/>
                        <a:t>mendapatkan</a:t>
                      </a:r>
                      <a:r>
                        <a:rPr lang="en-US" dirty="0"/>
                        <a:t> dan </a:t>
                      </a:r>
                      <a:r>
                        <a:rPr lang="en-US" dirty="0" err="1"/>
                        <a:t>merekrut</a:t>
                      </a:r>
                      <a:r>
                        <a:rPr lang="en-US" dirty="0"/>
                        <a:t> </a:t>
                      </a:r>
                      <a:r>
                        <a:rPr lang="en-US" dirty="0" err="1"/>
                        <a:t>pekerja</a:t>
                      </a:r>
                      <a:r>
                        <a:rPr lang="en-US" dirty="0"/>
                        <a:t> </a:t>
                      </a:r>
                      <a:r>
                        <a:rPr lang="en-US" dirty="0" err="1"/>
                        <a:t>disabilitas</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Pastikan</a:t>
                      </a:r>
                      <a:r>
                        <a:rPr lang="en-US" dirty="0"/>
                        <a:t> </a:t>
                      </a:r>
                      <a:r>
                        <a:rPr lang="en-US" dirty="0" err="1"/>
                        <a:t>formulir</a:t>
                      </a:r>
                      <a:r>
                        <a:rPr lang="en-US" dirty="0"/>
                        <a:t> </a:t>
                      </a:r>
                      <a:r>
                        <a:rPr lang="en-US" dirty="0" err="1"/>
                        <a:t>pendaftaran</a:t>
                      </a:r>
                      <a:r>
                        <a:rPr lang="en-US" dirty="0"/>
                        <a:t> dan </a:t>
                      </a:r>
                      <a:r>
                        <a:rPr lang="en-US" dirty="0" err="1"/>
                        <a:t>formulir</a:t>
                      </a:r>
                      <a:r>
                        <a:rPr lang="en-US" dirty="0"/>
                        <a:t> Anda </a:t>
                      </a:r>
                      <a:r>
                        <a:rPr lang="en-US" dirty="0" err="1"/>
                        <a:t>lainnya</a:t>
                      </a:r>
                      <a:r>
                        <a:rPr lang="en-US" dirty="0"/>
                        <a:t> </a:t>
                      </a:r>
                      <a:r>
                        <a:rPr lang="en-US" dirty="0" err="1"/>
                        <a:t>tidak</a:t>
                      </a:r>
                      <a:r>
                        <a:rPr lang="en-US" dirty="0"/>
                        <a:t> </a:t>
                      </a:r>
                      <a:r>
                        <a:rPr lang="en-US" dirty="0" err="1"/>
                        <a:t>menanyakan</a:t>
                      </a:r>
                      <a:r>
                        <a:rPr lang="en-US" dirty="0"/>
                        <a:t> </a:t>
                      </a:r>
                      <a:r>
                        <a:rPr lang="en-US" dirty="0" err="1"/>
                        <a:t>pertanyaan</a:t>
                      </a:r>
                      <a:r>
                        <a:rPr lang="en-US" dirty="0"/>
                        <a:t> </a:t>
                      </a:r>
                      <a:r>
                        <a:rPr lang="en-US" dirty="0" err="1"/>
                        <a:t>terkait</a:t>
                      </a:r>
                      <a:r>
                        <a:rPr lang="en-US" dirty="0"/>
                        <a:t> </a:t>
                      </a:r>
                      <a:r>
                        <a:rPr lang="en-US" dirty="0" err="1"/>
                        <a:t>disabilitas</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Pertimbangkan</a:t>
                      </a:r>
                      <a:r>
                        <a:rPr lang="en-US" dirty="0"/>
                        <a:t> </a:t>
                      </a:r>
                      <a:r>
                        <a:rPr lang="en-US" dirty="0" err="1"/>
                        <a:t>untuk</a:t>
                      </a:r>
                      <a:r>
                        <a:rPr lang="en-US" dirty="0"/>
                        <a:t> </a:t>
                      </a:r>
                      <a:r>
                        <a:rPr lang="en-US" dirty="0" err="1"/>
                        <a:t>memiliki</a:t>
                      </a:r>
                      <a:r>
                        <a:rPr lang="en-US" dirty="0"/>
                        <a:t> </a:t>
                      </a:r>
                      <a:r>
                        <a:rPr lang="en-US" dirty="0" err="1"/>
                        <a:t>uraian</a:t>
                      </a:r>
                      <a:r>
                        <a:rPr lang="en-US" dirty="0"/>
                        <a:t> </a:t>
                      </a:r>
                      <a:r>
                        <a:rPr lang="en-US" dirty="0" err="1"/>
                        <a:t>tugas</a:t>
                      </a:r>
                      <a:r>
                        <a:rPr lang="en-US" dirty="0"/>
                        <a:t> </a:t>
                      </a:r>
                      <a:r>
                        <a:rPr lang="en-US" dirty="0" err="1"/>
                        <a:t>tertulis</a:t>
                      </a:r>
                      <a:r>
                        <a:rPr lang="en-US" dirty="0"/>
                        <a:t> yang </a:t>
                      </a:r>
                      <a:r>
                        <a:rPr lang="en-US" dirty="0" err="1"/>
                        <a:t>mengidentifikasi</a:t>
                      </a:r>
                      <a:r>
                        <a:rPr lang="en-US" dirty="0"/>
                        <a:t> </a:t>
                      </a:r>
                      <a:r>
                        <a:rPr lang="en-US" dirty="0" err="1"/>
                        <a:t>fungsi</a:t>
                      </a:r>
                      <a:r>
                        <a:rPr lang="en-US" dirty="0"/>
                        <a:t> </a:t>
                      </a:r>
                      <a:r>
                        <a:rPr lang="en-US" dirty="0" err="1"/>
                        <a:t>penting</a:t>
                      </a:r>
                      <a:r>
                        <a:rPr lang="en-US" dirty="0"/>
                        <a:t> </a:t>
                      </a:r>
                      <a:r>
                        <a:rPr lang="en-US" dirty="0" err="1"/>
                        <a:t>pekerjaan</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Sediakan</a:t>
                      </a:r>
                      <a:r>
                        <a:rPr lang="en-US" dirty="0"/>
                        <a:t> </a:t>
                      </a:r>
                      <a:r>
                        <a:rPr lang="en-US" dirty="0" err="1"/>
                        <a:t>akomodasi</a:t>
                      </a:r>
                      <a:r>
                        <a:rPr lang="en-US" dirty="0"/>
                        <a:t> </a:t>
                      </a:r>
                      <a:r>
                        <a:rPr lang="en-US" dirty="0" err="1"/>
                        <a:t>tempat</a:t>
                      </a:r>
                      <a:r>
                        <a:rPr lang="en-US" dirty="0"/>
                        <a:t> </a:t>
                      </a:r>
                      <a:r>
                        <a:rPr lang="en-US" dirty="0" err="1"/>
                        <a:t>kerja</a:t>
                      </a:r>
                      <a:r>
                        <a:rPr lang="en-US" dirty="0"/>
                        <a:t> yang </a:t>
                      </a:r>
                      <a:r>
                        <a:rPr lang="en-US" dirty="0" err="1"/>
                        <a:t>wajar</a:t>
                      </a:r>
                      <a:r>
                        <a:rPr lang="en-US" dirty="0"/>
                        <a:t> </a:t>
                      </a:r>
                    </a:p>
                  </a:txBody>
                  <a:tcPr/>
                </a:tc>
                <a:extLst>
                  <a:ext uri="{0D108BD9-81ED-4DB2-BD59-A6C34878D82A}">
                    <a16:rowId xmlns:a16="http://schemas.microsoft.com/office/drawing/2014/main" val="3356407490"/>
                  </a:ext>
                </a:extLst>
              </a:tr>
            </a:tbl>
          </a:graphicData>
        </a:graphic>
      </p:graphicFrame>
      <p:graphicFrame>
        <p:nvGraphicFramePr>
          <p:cNvPr id="12" name="Table 6">
            <a:extLst>
              <a:ext uri="{FF2B5EF4-FFF2-40B4-BE49-F238E27FC236}">
                <a16:creationId xmlns:a16="http://schemas.microsoft.com/office/drawing/2014/main" id="{61970A6B-0309-524F-8476-4BC2414313E3}"/>
              </a:ext>
            </a:extLst>
          </p:cNvPr>
          <p:cNvGraphicFramePr>
            <a:graphicFrameLocks noGrp="1"/>
          </p:cNvGraphicFramePr>
          <p:nvPr>
            <p:extLst>
              <p:ext uri="{D42A27DB-BD31-4B8C-83A1-F6EECF244321}">
                <p14:modId xmlns:p14="http://schemas.microsoft.com/office/powerpoint/2010/main" val="3067685969"/>
              </p:ext>
            </p:extLst>
          </p:nvPr>
        </p:nvGraphicFramePr>
        <p:xfrm>
          <a:off x="6441035" y="2143193"/>
          <a:ext cx="5248110" cy="3973828"/>
        </p:xfrm>
        <a:graphic>
          <a:graphicData uri="http://schemas.openxmlformats.org/drawingml/2006/table">
            <a:tbl>
              <a:tblPr firstRow="1" bandRow="1">
                <a:tableStyleId>{5C22544A-7EE6-4342-B048-85BDC9FD1C3A}</a:tableStyleId>
              </a:tblPr>
              <a:tblGrid>
                <a:gridCol w="5248110">
                  <a:extLst>
                    <a:ext uri="{9D8B030D-6E8A-4147-A177-3AD203B41FA5}">
                      <a16:colId xmlns:a16="http://schemas.microsoft.com/office/drawing/2014/main" val="2697785844"/>
                    </a:ext>
                  </a:extLst>
                </a:gridCol>
              </a:tblGrid>
              <a:tr h="473055">
                <a:tc>
                  <a:txBody>
                    <a:bodyPr/>
                    <a:lstStyle/>
                    <a:p>
                      <a:pPr algn="ctr"/>
                      <a:r>
                        <a:rPr lang="en-US" dirty="0" err="1"/>
                        <a:t>Jangan</a:t>
                      </a:r>
                      <a:endParaRPr lang="en-US" dirty="0"/>
                    </a:p>
                  </a:txBody>
                  <a:tcPr/>
                </a:tc>
                <a:extLst>
                  <a:ext uri="{0D108BD9-81ED-4DB2-BD59-A6C34878D82A}">
                    <a16:rowId xmlns:a16="http://schemas.microsoft.com/office/drawing/2014/main" val="3230546962"/>
                  </a:ext>
                </a:extLst>
              </a:tr>
              <a:tr h="3500773">
                <a:tc>
                  <a:txBody>
                    <a:bodyPr/>
                    <a:lstStyle/>
                    <a:p>
                      <a:pPr marL="285750" indent="-285750">
                        <a:buFont typeface="Arial" panose="020B0604020202020204" pitchFamily="34" charset="0"/>
                        <a:buChar char="•"/>
                      </a:pPr>
                      <a:r>
                        <a:rPr lang="en-US" sz="1200" dirty="0" err="1"/>
                        <a:t>Mengasumsikan</a:t>
                      </a:r>
                      <a:r>
                        <a:rPr lang="en-US" sz="1200" dirty="0"/>
                        <a:t> </a:t>
                      </a:r>
                      <a:r>
                        <a:rPr lang="en-US" sz="1200" dirty="0" err="1"/>
                        <a:t>bahwa</a:t>
                      </a:r>
                      <a:r>
                        <a:rPr lang="en-US" sz="1200" dirty="0"/>
                        <a:t> </a:t>
                      </a:r>
                      <a:r>
                        <a:rPr lang="en-US" sz="1200" dirty="0" err="1"/>
                        <a:t>penyandang</a:t>
                      </a:r>
                      <a:r>
                        <a:rPr lang="en-US" sz="1200" dirty="0"/>
                        <a:t> </a:t>
                      </a:r>
                      <a:r>
                        <a:rPr lang="en-US" sz="1200" dirty="0" err="1"/>
                        <a:t>disabilitas</a:t>
                      </a:r>
                      <a:r>
                        <a:rPr lang="en-US" sz="1200" dirty="0"/>
                        <a:t> </a:t>
                      </a:r>
                      <a:r>
                        <a:rPr lang="en-US" sz="1200" dirty="0" err="1"/>
                        <a:t>tidak</a:t>
                      </a:r>
                      <a:r>
                        <a:rPr lang="en-US" sz="1200" dirty="0"/>
                        <a:t> </a:t>
                      </a:r>
                      <a:r>
                        <a:rPr lang="en-US" sz="1200" dirty="0" err="1"/>
                        <a:t>dapat</a:t>
                      </a:r>
                      <a:r>
                        <a:rPr lang="en-US" sz="1200" dirty="0"/>
                        <a:t> </a:t>
                      </a:r>
                      <a:r>
                        <a:rPr lang="en-US" sz="1200" dirty="0" err="1"/>
                        <a:t>dipekerjakan</a:t>
                      </a:r>
                      <a:endParaRPr lang="en-US" sz="1200" dirty="0"/>
                    </a:p>
                    <a:p>
                      <a:pPr marL="285750" indent="-285750">
                        <a:buFont typeface="Arial" panose="020B0604020202020204" pitchFamily="34" charset="0"/>
                        <a:buChar char="•"/>
                      </a:pPr>
                      <a:r>
                        <a:rPr lang="en-US" sz="1200" dirty="0" err="1"/>
                        <a:t>Mengasumsikan</a:t>
                      </a:r>
                      <a:r>
                        <a:rPr lang="en-US" sz="1200" dirty="0"/>
                        <a:t> </a:t>
                      </a:r>
                      <a:r>
                        <a:rPr lang="en-US" sz="1200" dirty="0" err="1"/>
                        <a:t>bahwa</a:t>
                      </a:r>
                      <a:r>
                        <a:rPr lang="en-US" sz="1200" dirty="0"/>
                        <a:t> </a:t>
                      </a:r>
                      <a:r>
                        <a:rPr lang="en-US" sz="1200" dirty="0" err="1"/>
                        <a:t>penyandang</a:t>
                      </a:r>
                      <a:r>
                        <a:rPr lang="en-US" sz="1200" dirty="0"/>
                        <a:t> </a:t>
                      </a:r>
                      <a:r>
                        <a:rPr lang="en-US" sz="1200" dirty="0" err="1"/>
                        <a:t>disabilitas</a:t>
                      </a:r>
                      <a:r>
                        <a:rPr lang="en-US" sz="1200" dirty="0"/>
                        <a:t> </a:t>
                      </a:r>
                      <a:r>
                        <a:rPr lang="en-US" sz="1200" dirty="0" err="1"/>
                        <a:t>tidak</a:t>
                      </a:r>
                      <a:r>
                        <a:rPr lang="en-US" sz="1200" dirty="0"/>
                        <a:t> </a:t>
                      </a:r>
                      <a:r>
                        <a:rPr lang="en-US" sz="1200" dirty="0" err="1"/>
                        <a:t>memiliki</a:t>
                      </a:r>
                      <a:r>
                        <a:rPr lang="en-US" sz="1200" dirty="0"/>
                        <a:t> </a:t>
                      </a:r>
                      <a:r>
                        <a:rPr lang="en-US" sz="1200" dirty="0" err="1"/>
                        <a:t>pendidikan</a:t>
                      </a:r>
                      <a:r>
                        <a:rPr lang="en-US" sz="1200" dirty="0"/>
                        <a:t> dan </a:t>
                      </a:r>
                      <a:r>
                        <a:rPr lang="en-US" sz="1200" dirty="0" err="1"/>
                        <a:t>pelatihan</a:t>
                      </a:r>
                      <a:r>
                        <a:rPr lang="en-US" sz="1200" dirty="0"/>
                        <a:t> yang </a:t>
                      </a:r>
                      <a:r>
                        <a:rPr lang="en-US" sz="1200" dirty="0" err="1"/>
                        <a:t>diperlukan</a:t>
                      </a:r>
                      <a:r>
                        <a:rPr lang="en-US" sz="1200" dirty="0"/>
                        <a:t> </a:t>
                      </a:r>
                      <a:r>
                        <a:rPr lang="en-US" sz="1200" dirty="0" err="1"/>
                        <a:t>untuk</a:t>
                      </a:r>
                      <a:r>
                        <a:rPr lang="en-US" sz="1200" dirty="0"/>
                        <a:t> </a:t>
                      </a:r>
                      <a:r>
                        <a:rPr lang="en-US" sz="1200" dirty="0" err="1"/>
                        <a:t>pekerjaan</a:t>
                      </a:r>
                      <a:endParaRPr lang="en-US" sz="1200" dirty="0"/>
                    </a:p>
                    <a:p>
                      <a:pPr marL="285750" indent="-285750">
                        <a:buFont typeface="Arial" panose="020B0604020202020204" pitchFamily="34" charset="0"/>
                        <a:buChar char="•"/>
                      </a:pPr>
                      <a:r>
                        <a:rPr lang="en-US" sz="1200" dirty="0" err="1"/>
                        <a:t>Menanyakan</a:t>
                      </a:r>
                      <a:r>
                        <a:rPr lang="en-US" sz="1200" dirty="0"/>
                        <a:t> </a:t>
                      </a:r>
                      <a:r>
                        <a:rPr lang="en-US" sz="1200" dirty="0" err="1"/>
                        <a:t>apakah</a:t>
                      </a:r>
                      <a:r>
                        <a:rPr lang="en-US" sz="1200" dirty="0"/>
                        <a:t> </a:t>
                      </a:r>
                      <a:r>
                        <a:rPr lang="en-US" sz="1200" dirty="0" err="1"/>
                        <a:t>seseorang</a:t>
                      </a:r>
                      <a:r>
                        <a:rPr lang="en-US" sz="1200" dirty="0"/>
                        <a:t> </a:t>
                      </a:r>
                      <a:r>
                        <a:rPr lang="en-US" sz="1200" dirty="0" err="1"/>
                        <a:t>memiliki</a:t>
                      </a:r>
                      <a:r>
                        <a:rPr lang="en-US" sz="1200" dirty="0"/>
                        <a:t> </a:t>
                      </a:r>
                      <a:r>
                        <a:rPr lang="en-US" sz="1200" dirty="0" err="1"/>
                        <a:t>disabilitas</a:t>
                      </a:r>
                      <a:r>
                        <a:rPr lang="en-US" sz="1200" dirty="0"/>
                        <a:t> </a:t>
                      </a:r>
                      <a:r>
                        <a:rPr lang="en-US" sz="1200" dirty="0" err="1"/>
                        <a:t>selama</a:t>
                      </a:r>
                      <a:r>
                        <a:rPr lang="en-US" sz="1200" dirty="0"/>
                        <a:t> </a:t>
                      </a:r>
                      <a:r>
                        <a:rPr lang="en-US" sz="1200" dirty="0" err="1"/>
                        <a:t>wawancara</a:t>
                      </a:r>
                      <a:endParaRPr lang="en-US" sz="1200" dirty="0"/>
                    </a:p>
                    <a:p>
                      <a:pPr marL="285750" indent="-285750">
                        <a:buFont typeface="Arial" panose="020B0604020202020204" pitchFamily="34" charset="0"/>
                        <a:buChar char="•"/>
                      </a:pPr>
                      <a:r>
                        <a:rPr lang="en-US" sz="1200" dirty="0" err="1"/>
                        <a:t>Mengasumsikan</a:t>
                      </a:r>
                      <a:r>
                        <a:rPr lang="en-US" sz="1200" dirty="0"/>
                        <a:t> </a:t>
                      </a:r>
                      <a:r>
                        <a:rPr lang="en-US" sz="1200" dirty="0" err="1"/>
                        <a:t>bahwa</a:t>
                      </a:r>
                      <a:r>
                        <a:rPr lang="en-US" sz="1200" dirty="0"/>
                        <a:t> </a:t>
                      </a:r>
                      <a:r>
                        <a:rPr lang="en-US" sz="1200" dirty="0" err="1"/>
                        <a:t>pekerjaan</a:t>
                      </a:r>
                      <a:r>
                        <a:rPr lang="en-US" sz="1200" dirty="0"/>
                        <a:t> </a:t>
                      </a:r>
                      <a:r>
                        <a:rPr lang="en-US" sz="1200" dirty="0" err="1"/>
                        <a:t>tertentu</a:t>
                      </a:r>
                      <a:r>
                        <a:rPr lang="en-US" sz="1200" dirty="0"/>
                        <a:t> </a:t>
                      </a:r>
                      <a:r>
                        <a:rPr lang="en-US" sz="1200" dirty="0" err="1"/>
                        <a:t>lebih</a:t>
                      </a:r>
                      <a:r>
                        <a:rPr lang="en-US" sz="1200" dirty="0"/>
                        <a:t> </a:t>
                      </a:r>
                      <a:r>
                        <a:rPr lang="en-US" sz="1200" dirty="0" err="1"/>
                        <a:t>cocok</a:t>
                      </a:r>
                      <a:r>
                        <a:rPr lang="en-US" sz="1200" dirty="0"/>
                        <a:t> </a:t>
                      </a:r>
                      <a:r>
                        <a:rPr lang="en-US" sz="1200" dirty="0" err="1"/>
                        <a:t>untuk</a:t>
                      </a:r>
                      <a:r>
                        <a:rPr lang="en-US" sz="1200" dirty="0"/>
                        <a:t> </a:t>
                      </a:r>
                      <a:r>
                        <a:rPr lang="en-US" sz="1200" dirty="0" err="1"/>
                        <a:t>penyandang</a:t>
                      </a:r>
                      <a:r>
                        <a:rPr lang="en-US" sz="1200" dirty="0"/>
                        <a:t> </a:t>
                      </a:r>
                      <a:r>
                        <a:rPr lang="en-US" sz="1200" dirty="0" err="1"/>
                        <a:t>disabilitas</a:t>
                      </a:r>
                      <a:endParaRPr lang="en-US" sz="1200" dirty="0"/>
                    </a:p>
                    <a:p>
                      <a:pPr marL="285750" indent="-285750">
                        <a:buFont typeface="Arial" panose="020B0604020202020204" pitchFamily="34" charset="0"/>
                        <a:buChar char="•"/>
                      </a:pPr>
                      <a:r>
                        <a:rPr lang="en-US" sz="1200" dirty="0" err="1"/>
                        <a:t>Mempekerjakan</a:t>
                      </a:r>
                      <a:r>
                        <a:rPr lang="en-US" sz="1200" dirty="0"/>
                        <a:t> </a:t>
                      </a:r>
                      <a:r>
                        <a:rPr lang="en-US" sz="1200" dirty="0" err="1"/>
                        <a:t>penyandang</a:t>
                      </a:r>
                      <a:r>
                        <a:rPr lang="en-US" sz="1200" dirty="0"/>
                        <a:t> </a:t>
                      </a:r>
                      <a:r>
                        <a:rPr lang="en-US" sz="1200" dirty="0" err="1"/>
                        <a:t>disabilitas</a:t>
                      </a:r>
                      <a:r>
                        <a:rPr lang="en-US" sz="1200" dirty="0"/>
                        <a:t> yang </a:t>
                      </a:r>
                      <a:r>
                        <a:rPr lang="en-US" sz="1200" dirty="0" err="1"/>
                        <a:t>tidak</a:t>
                      </a:r>
                      <a:r>
                        <a:rPr lang="en-US" sz="1200" dirty="0"/>
                        <a:t> </a:t>
                      </a:r>
                      <a:r>
                        <a:rPr lang="en-US" sz="1200" dirty="0" err="1"/>
                        <a:t>memenuhi</a:t>
                      </a:r>
                      <a:r>
                        <a:rPr lang="en-US" sz="1200" dirty="0"/>
                        <a:t> </a:t>
                      </a:r>
                      <a:r>
                        <a:rPr lang="en-US" sz="1200" dirty="0" err="1"/>
                        <a:t>syarat</a:t>
                      </a:r>
                      <a:r>
                        <a:rPr lang="en-US" sz="1200" dirty="0"/>
                        <a:t> </a:t>
                      </a:r>
                      <a:r>
                        <a:rPr lang="en-US" sz="1200" dirty="0" err="1"/>
                        <a:t>untuk</a:t>
                      </a:r>
                      <a:r>
                        <a:rPr lang="en-US" sz="1200" dirty="0"/>
                        <a:t> </a:t>
                      </a:r>
                      <a:r>
                        <a:rPr lang="en-US" sz="1200" dirty="0" err="1"/>
                        <a:t>melaksanakan</a:t>
                      </a:r>
                      <a:r>
                        <a:rPr lang="en-US" sz="1200" dirty="0"/>
                        <a:t> </a:t>
                      </a:r>
                      <a:r>
                        <a:rPr lang="en-US" sz="1200" dirty="0" err="1"/>
                        <a:t>fungsi</a:t>
                      </a:r>
                      <a:r>
                        <a:rPr lang="en-US" sz="1200" dirty="0"/>
                        <a:t> </a:t>
                      </a:r>
                      <a:r>
                        <a:rPr lang="en-US" sz="1200" dirty="0" err="1"/>
                        <a:t>pekerjaan</a:t>
                      </a:r>
                      <a:r>
                        <a:rPr lang="en-US" sz="1200" dirty="0"/>
                        <a:t> </a:t>
                      </a:r>
                      <a:r>
                        <a:rPr lang="en-US" sz="1200" dirty="0" err="1"/>
                        <a:t>bahkan</a:t>
                      </a:r>
                      <a:r>
                        <a:rPr lang="en-US" sz="1200" dirty="0"/>
                        <a:t> </a:t>
                      </a:r>
                      <a:r>
                        <a:rPr lang="en-US" sz="1200" dirty="0" err="1"/>
                        <a:t>dengan</a:t>
                      </a:r>
                      <a:r>
                        <a:rPr lang="en-US" sz="1200" dirty="0"/>
                        <a:t> </a:t>
                      </a:r>
                      <a:r>
                        <a:rPr lang="en-US" sz="1200" dirty="0" err="1"/>
                        <a:t>akomodasi</a:t>
                      </a:r>
                      <a:r>
                        <a:rPr lang="en-US" sz="1200" dirty="0"/>
                        <a:t> </a:t>
                      </a:r>
                      <a:r>
                        <a:rPr lang="en-US" sz="1200" dirty="0" err="1"/>
                        <a:t>tempat</a:t>
                      </a:r>
                      <a:r>
                        <a:rPr lang="en-US" sz="1200" dirty="0"/>
                        <a:t> </a:t>
                      </a:r>
                      <a:r>
                        <a:rPr lang="en-US" sz="1200" dirty="0" err="1"/>
                        <a:t>kerja</a:t>
                      </a:r>
                      <a:r>
                        <a:rPr lang="en-US" sz="1200" dirty="0"/>
                        <a:t> yang </a:t>
                      </a:r>
                      <a:r>
                        <a:rPr lang="en-US" sz="1200" dirty="0" err="1"/>
                        <a:t>wajar</a:t>
                      </a:r>
                      <a:endParaRPr lang="en-US" sz="1200" dirty="0"/>
                    </a:p>
                    <a:p>
                      <a:pPr marL="285750" indent="-285750">
                        <a:buFont typeface="Arial" panose="020B0604020202020204" pitchFamily="34" charset="0"/>
                        <a:buChar char="•"/>
                      </a:pPr>
                      <a:r>
                        <a:rPr lang="en-US" sz="1200" dirty="0" err="1"/>
                        <a:t>Mengasumsikan</a:t>
                      </a:r>
                      <a:r>
                        <a:rPr lang="en-US" sz="1200" dirty="0"/>
                        <a:t> </a:t>
                      </a:r>
                      <a:r>
                        <a:rPr lang="en-US" sz="1200" dirty="0" err="1"/>
                        <a:t>bahwa</a:t>
                      </a:r>
                      <a:r>
                        <a:rPr lang="en-US" sz="1200" dirty="0"/>
                        <a:t> </a:t>
                      </a:r>
                      <a:r>
                        <a:rPr lang="en-US" sz="1200" dirty="0" err="1"/>
                        <a:t>lingkungan</a:t>
                      </a:r>
                      <a:r>
                        <a:rPr lang="en-US" sz="1200" dirty="0"/>
                        <a:t> </a:t>
                      </a:r>
                      <a:r>
                        <a:rPr lang="en-US" sz="1200" dirty="0" err="1"/>
                        <a:t>takan</a:t>
                      </a:r>
                      <a:r>
                        <a:rPr lang="en-US" sz="1200" dirty="0"/>
                        <a:t> </a:t>
                      </a:r>
                      <a:r>
                        <a:rPr lang="en-US" sz="1200" dirty="0" err="1"/>
                        <a:t>idak</a:t>
                      </a:r>
                      <a:r>
                        <a:rPr lang="en-US" sz="1200" dirty="0"/>
                        <a:t> </a:t>
                      </a:r>
                      <a:r>
                        <a:rPr lang="en-US" sz="1200" dirty="0" err="1"/>
                        <a:t>aman</a:t>
                      </a:r>
                      <a:r>
                        <a:rPr lang="en-US" sz="1200" dirty="0"/>
                        <a:t> </a:t>
                      </a:r>
                      <a:r>
                        <a:rPr lang="en-US" sz="1200" dirty="0" err="1"/>
                        <a:t>jika</a:t>
                      </a:r>
                      <a:r>
                        <a:rPr lang="en-US" sz="1200" dirty="0"/>
                        <a:t> </a:t>
                      </a:r>
                      <a:r>
                        <a:rPr lang="en-US" sz="1200" dirty="0" err="1"/>
                        <a:t>karyawan</a:t>
                      </a:r>
                      <a:r>
                        <a:rPr lang="en-US" sz="1200" dirty="0"/>
                        <a:t> </a:t>
                      </a:r>
                      <a:r>
                        <a:rPr lang="en-US" sz="1200" dirty="0" err="1"/>
                        <a:t>memiliki</a:t>
                      </a:r>
                      <a:r>
                        <a:rPr lang="en-US" sz="1200" dirty="0"/>
                        <a:t> </a:t>
                      </a:r>
                      <a:r>
                        <a:rPr lang="en-US" sz="1200" dirty="0" err="1"/>
                        <a:t>disabilitas</a:t>
                      </a:r>
                      <a:endParaRPr lang="en-US" sz="1200" dirty="0"/>
                    </a:p>
                    <a:p>
                      <a:pPr marL="285750" indent="-285750">
                        <a:buFont typeface="Arial" panose="020B0604020202020204" pitchFamily="34" charset="0"/>
                        <a:buChar char="•"/>
                      </a:pPr>
                      <a:r>
                        <a:rPr lang="en-US" sz="1200" dirty="0" err="1"/>
                        <a:t>Mengasumsikan</a:t>
                      </a:r>
                      <a:r>
                        <a:rPr lang="en-US" sz="1200" dirty="0"/>
                        <a:t> </a:t>
                      </a:r>
                      <a:r>
                        <a:rPr lang="en-US" sz="1200" dirty="0" err="1"/>
                        <a:t>bahwa</a:t>
                      </a:r>
                      <a:r>
                        <a:rPr lang="en-US" sz="1200" dirty="0"/>
                        <a:t> </a:t>
                      </a:r>
                      <a:r>
                        <a:rPr lang="en-US" sz="1200" dirty="0" err="1"/>
                        <a:t>akomodasi</a:t>
                      </a:r>
                      <a:r>
                        <a:rPr lang="en-US" sz="1200" dirty="0"/>
                        <a:t> </a:t>
                      </a:r>
                      <a:r>
                        <a:rPr lang="en-US" sz="1200" dirty="0" err="1"/>
                        <a:t>tempat</a:t>
                      </a:r>
                      <a:r>
                        <a:rPr lang="en-US" sz="1200" dirty="0"/>
                        <a:t> </a:t>
                      </a:r>
                      <a:r>
                        <a:rPr lang="en-US" sz="1200" dirty="0" err="1"/>
                        <a:t>kerja</a:t>
                      </a:r>
                      <a:r>
                        <a:rPr lang="en-US" sz="1200" dirty="0"/>
                        <a:t> yang </a:t>
                      </a:r>
                      <a:r>
                        <a:rPr lang="en-US" sz="1200" dirty="0" err="1"/>
                        <a:t>wajar</a:t>
                      </a:r>
                      <a:r>
                        <a:rPr lang="en-US" sz="1200" dirty="0"/>
                        <a:t> </a:t>
                      </a:r>
                      <a:r>
                        <a:rPr lang="en-US" sz="1200" dirty="0" err="1"/>
                        <a:t>itu</a:t>
                      </a:r>
                      <a:r>
                        <a:rPr lang="en-US" sz="1200" dirty="0"/>
                        <a:t> mahal</a:t>
                      </a:r>
                    </a:p>
                    <a:p>
                      <a:pPr marL="285750" indent="-285750">
                        <a:buFont typeface="Arial" panose="020B0604020202020204" pitchFamily="34" charset="0"/>
                        <a:buChar char="•"/>
                      </a:pPr>
                      <a:r>
                        <a:rPr lang="en-US" sz="1200" dirty="0" err="1"/>
                        <a:t>Berspekulasi</a:t>
                      </a:r>
                      <a:r>
                        <a:rPr lang="en-US" sz="1200" dirty="0"/>
                        <a:t> </a:t>
                      </a:r>
                      <a:r>
                        <a:rPr lang="en-US" sz="1200" dirty="0" err="1"/>
                        <a:t>atau</a:t>
                      </a:r>
                      <a:r>
                        <a:rPr lang="en-US" sz="1200" dirty="0"/>
                        <a:t> </a:t>
                      </a:r>
                      <a:r>
                        <a:rPr lang="en-US" sz="1200" dirty="0" err="1"/>
                        <a:t>berupaya</a:t>
                      </a:r>
                      <a:r>
                        <a:rPr lang="en-US" sz="1200" dirty="0"/>
                        <a:t> </a:t>
                      </a:r>
                      <a:r>
                        <a:rPr lang="en-US" sz="1200" dirty="0" err="1"/>
                        <a:t>membayangkan</a:t>
                      </a:r>
                      <a:r>
                        <a:rPr lang="en-US" sz="1200" dirty="0"/>
                        <a:t> </a:t>
                      </a:r>
                      <a:r>
                        <a:rPr lang="en-US" sz="1200" dirty="0" err="1"/>
                        <a:t>bagaimana</a:t>
                      </a:r>
                      <a:r>
                        <a:rPr lang="en-US" sz="1200" dirty="0"/>
                        <a:t> </a:t>
                      </a:r>
                      <a:r>
                        <a:rPr lang="en-US" sz="1200" dirty="0" err="1"/>
                        <a:t>anda</a:t>
                      </a:r>
                      <a:r>
                        <a:rPr lang="en-US" sz="1200" dirty="0"/>
                        <a:t> </a:t>
                      </a:r>
                      <a:r>
                        <a:rPr lang="en-US" sz="1200" dirty="0" err="1"/>
                        <a:t>akan</a:t>
                      </a:r>
                      <a:r>
                        <a:rPr lang="en-US" sz="1200" dirty="0"/>
                        <a:t> </a:t>
                      </a:r>
                      <a:r>
                        <a:rPr lang="en-US" sz="1200" dirty="0" err="1"/>
                        <a:t>melaksanakan</a:t>
                      </a:r>
                      <a:r>
                        <a:rPr lang="en-US" sz="1200" dirty="0"/>
                        <a:t> </a:t>
                      </a:r>
                      <a:r>
                        <a:rPr lang="en-US" sz="1200" dirty="0" err="1"/>
                        <a:t>pekerjaan</a:t>
                      </a:r>
                      <a:r>
                        <a:rPr lang="en-US" sz="1200" dirty="0"/>
                        <a:t> </a:t>
                      </a:r>
                      <a:r>
                        <a:rPr lang="en-US" sz="1200" dirty="0" err="1"/>
                        <a:t>tertentu</a:t>
                      </a:r>
                      <a:r>
                        <a:rPr lang="en-US" sz="1200" dirty="0"/>
                        <a:t> </a:t>
                      </a:r>
                      <a:r>
                        <a:rPr lang="en-US" sz="1200" dirty="0" err="1"/>
                        <a:t>jika</a:t>
                      </a:r>
                      <a:r>
                        <a:rPr lang="en-US" sz="1200" dirty="0"/>
                        <a:t> </a:t>
                      </a:r>
                      <a:r>
                        <a:rPr lang="en-US" sz="1200" dirty="0" err="1"/>
                        <a:t>anda</a:t>
                      </a:r>
                      <a:r>
                        <a:rPr lang="en-US" sz="1200" dirty="0"/>
                        <a:t> </a:t>
                      </a:r>
                      <a:r>
                        <a:rPr lang="en-US" sz="1200" dirty="0" err="1"/>
                        <a:t>memiliki</a:t>
                      </a:r>
                      <a:r>
                        <a:rPr lang="en-US" sz="1200" dirty="0"/>
                        <a:t> </a:t>
                      </a:r>
                      <a:r>
                        <a:rPr lang="en-US" sz="1200" dirty="0" err="1"/>
                        <a:t>disabilitas</a:t>
                      </a:r>
                      <a:r>
                        <a:rPr lang="en-US" sz="1200" dirty="0"/>
                        <a:t>  yang </a:t>
                      </a:r>
                      <a:r>
                        <a:rPr lang="en-US" sz="1200" dirty="0" err="1"/>
                        <a:t>dimiliki</a:t>
                      </a:r>
                      <a:r>
                        <a:rPr lang="en-US" sz="1200" dirty="0"/>
                        <a:t> oleh </a:t>
                      </a:r>
                      <a:r>
                        <a:rPr lang="en-US" sz="1200" dirty="0" err="1"/>
                        <a:t>pelamar</a:t>
                      </a:r>
                      <a:endParaRPr lang="en-US" sz="1200" dirty="0"/>
                    </a:p>
                  </a:txBody>
                  <a:tcPr/>
                </a:tc>
                <a:extLst>
                  <a:ext uri="{0D108BD9-81ED-4DB2-BD59-A6C34878D82A}">
                    <a16:rowId xmlns:a16="http://schemas.microsoft.com/office/drawing/2014/main" val="3356407490"/>
                  </a:ext>
                </a:extLst>
              </a:tr>
            </a:tbl>
          </a:graphicData>
        </a:graphic>
      </p:graphicFrame>
    </p:spTree>
    <p:extLst>
      <p:ext uri="{BB962C8B-B14F-4D97-AF65-F5344CB8AC3E}">
        <p14:creationId xmlns:p14="http://schemas.microsoft.com/office/powerpoint/2010/main" val="1264003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Pekerja</a:t>
            </a:r>
            <a:r>
              <a:rPr lang="en-GB" dirty="0"/>
              <a:t> </a:t>
            </a:r>
            <a:r>
              <a:rPr lang="en-GB" dirty="0" err="1"/>
              <a:t>migran</a:t>
            </a:r>
            <a:br>
              <a:rPr lang="en-GB" dirty="0"/>
            </a:br>
            <a:br>
              <a:rPr lang="en-GB" dirty="0"/>
            </a:br>
            <a:br>
              <a:rPr lang="en-GB" dirty="0"/>
            </a:br>
            <a:br>
              <a:rPr lang="en-GB" dirty="0"/>
            </a:br>
            <a:endParaRPr lang="en-GB" dirty="0"/>
          </a:p>
        </p:txBody>
      </p:sp>
      <p:sp>
        <p:nvSpPr>
          <p:cNvPr id="5" name="Content Placeholder 4"/>
          <p:cNvSpPr>
            <a:spLocks noGrp="1"/>
          </p:cNvSpPr>
          <p:nvPr>
            <p:ph idx="1"/>
          </p:nvPr>
        </p:nvSpPr>
        <p:spPr>
          <a:xfrm>
            <a:off x="490538" y="2393950"/>
            <a:ext cx="5421531" cy="3482975"/>
          </a:xfrm>
        </p:spPr>
        <p:txBody>
          <a:bodyPr/>
          <a:lstStyle/>
          <a:p>
            <a:pPr marL="0" lvl="2" indent="0">
              <a:buNone/>
            </a:pPr>
            <a:r>
              <a:rPr lang="en-GB" sz="2000" b="1" dirty="0"/>
              <a:t>APA ITU MIGRASI?</a:t>
            </a:r>
          </a:p>
          <a:p>
            <a:pPr lvl="2"/>
            <a:r>
              <a:rPr lang="en-GB" sz="2000" dirty="0" err="1"/>
              <a:t>Migrasi</a:t>
            </a:r>
            <a:r>
              <a:rPr lang="en-GB" sz="2000" dirty="0"/>
              <a:t> </a:t>
            </a:r>
            <a:r>
              <a:rPr lang="en-GB" sz="2000" dirty="0" err="1"/>
              <a:t>adalah</a:t>
            </a:r>
            <a:r>
              <a:rPr lang="en-GB" sz="2000" dirty="0"/>
              <a:t> </a:t>
            </a:r>
            <a:r>
              <a:rPr lang="en-GB" sz="2000" dirty="0" err="1"/>
              <a:t>perpindahan</a:t>
            </a:r>
            <a:r>
              <a:rPr lang="en-GB" sz="2000" dirty="0"/>
              <a:t> orang </a:t>
            </a:r>
            <a:r>
              <a:rPr lang="en-GB" sz="2000" dirty="0" err="1"/>
              <a:t>secara</a:t>
            </a:r>
            <a:r>
              <a:rPr lang="en-GB" sz="2000" dirty="0"/>
              <a:t> </a:t>
            </a:r>
            <a:r>
              <a:rPr lang="en-GB" sz="2000" dirty="0" err="1"/>
              <a:t>geografis</a:t>
            </a:r>
            <a:r>
              <a:rPr lang="en-GB" sz="2000" dirty="0"/>
              <a:t>, </a:t>
            </a:r>
            <a:r>
              <a:rPr lang="en-GB" sz="2000" dirty="0" err="1"/>
              <a:t>desa</a:t>
            </a:r>
            <a:r>
              <a:rPr lang="en-GB" sz="2000" dirty="0"/>
              <a:t> </a:t>
            </a:r>
            <a:r>
              <a:rPr lang="en-GB" sz="2000" dirty="0" err="1"/>
              <a:t>ke</a:t>
            </a:r>
            <a:r>
              <a:rPr lang="en-GB" sz="2000" dirty="0"/>
              <a:t> </a:t>
            </a:r>
            <a:r>
              <a:rPr lang="en-GB" sz="2000" dirty="0" err="1"/>
              <a:t>kota</a:t>
            </a:r>
            <a:r>
              <a:rPr lang="en-GB" sz="2000" dirty="0"/>
              <a:t>; </a:t>
            </a:r>
            <a:r>
              <a:rPr lang="en-GB" sz="2000" dirty="0" err="1"/>
              <a:t>kota</a:t>
            </a:r>
            <a:r>
              <a:rPr lang="en-GB" sz="2000" dirty="0"/>
              <a:t> </a:t>
            </a:r>
            <a:r>
              <a:rPr lang="en-GB" sz="2000" dirty="0" err="1"/>
              <a:t>ke</a:t>
            </a:r>
            <a:r>
              <a:rPr lang="en-GB" sz="2000" dirty="0"/>
              <a:t> </a:t>
            </a:r>
            <a:r>
              <a:rPr lang="en-GB" sz="2000" dirty="0" err="1"/>
              <a:t>desa</a:t>
            </a:r>
            <a:r>
              <a:rPr lang="en-GB" sz="2000" dirty="0"/>
              <a:t>; </a:t>
            </a:r>
            <a:r>
              <a:rPr lang="en-GB" sz="2000" dirty="0" err="1"/>
              <a:t>internasional</a:t>
            </a:r>
            <a:endParaRPr lang="en-GB" sz="2000" dirty="0"/>
          </a:p>
          <a:p>
            <a:pPr lvl="2"/>
            <a:r>
              <a:rPr lang="en-GB" sz="2000" dirty="0" err="1"/>
              <a:t>Alasan</a:t>
            </a:r>
            <a:r>
              <a:rPr lang="en-GB" sz="2000" dirty="0"/>
              <a:t> </a:t>
            </a:r>
            <a:r>
              <a:rPr lang="en-GB" sz="2000" dirty="0" err="1"/>
              <a:t>bermigrasi</a:t>
            </a:r>
            <a:r>
              <a:rPr lang="en-GB" sz="2000" dirty="0"/>
              <a:t> </a:t>
            </a:r>
            <a:r>
              <a:rPr lang="en-GB" sz="2000" dirty="0" err="1"/>
              <a:t>mungkin</a:t>
            </a:r>
            <a:r>
              <a:rPr lang="en-GB" sz="2000" dirty="0"/>
              <a:t> </a:t>
            </a:r>
            <a:r>
              <a:rPr lang="en-GB" sz="2000" dirty="0" err="1"/>
              <a:t>beragam</a:t>
            </a:r>
            <a:r>
              <a:rPr lang="en-GB" sz="2000" dirty="0"/>
              <a:t>: </a:t>
            </a:r>
            <a:r>
              <a:rPr lang="en-GB" sz="2000" dirty="0" err="1"/>
              <a:t>untuk</a:t>
            </a:r>
            <a:r>
              <a:rPr lang="en-GB" sz="2000" dirty="0"/>
              <a:t> </a:t>
            </a:r>
            <a:r>
              <a:rPr lang="en-GB" sz="2000" dirty="0" err="1"/>
              <a:t>pekerjaan</a:t>
            </a:r>
            <a:r>
              <a:rPr lang="en-GB" sz="2000" dirty="0"/>
              <a:t>, </a:t>
            </a:r>
            <a:r>
              <a:rPr lang="en-GB" sz="2000" dirty="0" err="1"/>
              <a:t>perubahan</a:t>
            </a:r>
            <a:r>
              <a:rPr lang="en-GB" sz="2000" dirty="0"/>
              <a:t> </a:t>
            </a:r>
            <a:r>
              <a:rPr lang="en-GB" sz="2000" dirty="0" err="1"/>
              <a:t>tempat</a:t>
            </a:r>
            <a:r>
              <a:rPr lang="en-GB" sz="2000" dirty="0"/>
              <a:t> </a:t>
            </a:r>
            <a:r>
              <a:rPr lang="en-GB" sz="2000" dirty="0" err="1"/>
              <a:t>tinggal</a:t>
            </a:r>
            <a:r>
              <a:rPr lang="en-GB" sz="2000" dirty="0"/>
              <a:t>, </a:t>
            </a:r>
            <a:r>
              <a:rPr lang="en-GB" sz="2000" dirty="0" err="1"/>
              <a:t>pensiun</a:t>
            </a:r>
            <a:r>
              <a:rPr lang="en-GB" sz="2000" dirty="0"/>
              <a:t>, </a:t>
            </a:r>
            <a:r>
              <a:rPr lang="en-GB" sz="2000" dirty="0" err="1"/>
              <a:t>dll</a:t>
            </a:r>
            <a:endParaRPr lang="en-GB" sz="2000" dirty="0"/>
          </a:p>
          <a:p>
            <a:pPr lvl="2"/>
            <a:r>
              <a:rPr lang="en-GB" sz="2000" dirty="0" err="1"/>
              <a:t>Realitasnya</a:t>
            </a:r>
            <a:r>
              <a:rPr lang="en-GB" sz="2000" dirty="0"/>
              <a:t> </a:t>
            </a:r>
            <a:r>
              <a:rPr lang="en-GB" sz="2000" dirty="0" err="1"/>
              <a:t>ini</a:t>
            </a:r>
            <a:r>
              <a:rPr lang="en-GB" sz="2000" dirty="0"/>
              <a:t> </a:t>
            </a:r>
            <a:r>
              <a:rPr lang="en-GB" sz="2000" dirty="0" err="1"/>
              <a:t>menjadi</a:t>
            </a:r>
            <a:r>
              <a:rPr lang="en-GB" sz="2000" dirty="0"/>
              <a:t> </a:t>
            </a:r>
            <a:r>
              <a:rPr lang="en-GB" sz="2000" dirty="0" err="1"/>
              <a:t>fitur</a:t>
            </a:r>
            <a:r>
              <a:rPr lang="en-GB" sz="2000" dirty="0"/>
              <a:t> </a:t>
            </a:r>
            <a:r>
              <a:rPr lang="en-GB" sz="2000" dirty="0" err="1"/>
              <a:t>mapan</a:t>
            </a:r>
            <a:r>
              <a:rPr lang="en-GB" sz="2000" dirty="0"/>
              <a:t> </a:t>
            </a:r>
            <a:r>
              <a:rPr lang="en-GB" sz="2000" dirty="0" err="1"/>
              <a:t>banyak</a:t>
            </a:r>
            <a:r>
              <a:rPr lang="en-GB" sz="2000" dirty="0"/>
              <a:t> </a:t>
            </a:r>
            <a:r>
              <a:rPr lang="en-GB" sz="2000" dirty="0" err="1"/>
              <a:t>perekonomian</a:t>
            </a:r>
            <a:r>
              <a:rPr lang="en-GB" sz="2000" dirty="0"/>
              <a:t>, dan </a:t>
            </a:r>
            <a:r>
              <a:rPr lang="en-GB" sz="2000" dirty="0" err="1"/>
              <a:t>akan</a:t>
            </a:r>
            <a:r>
              <a:rPr lang="en-GB" sz="2000" dirty="0"/>
              <a:t> </a:t>
            </a:r>
            <a:r>
              <a:rPr lang="en-GB" sz="2000" dirty="0" err="1"/>
              <a:t>terus</a:t>
            </a:r>
            <a:r>
              <a:rPr lang="en-GB" sz="2000" dirty="0"/>
              <a:t> </a:t>
            </a:r>
            <a:r>
              <a:rPr lang="en-GB" sz="2000" dirty="0" err="1"/>
              <a:t>berkembang</a:t>
            </a:r>
            <a:r>
              <a:rPr lang="en-GB" sz="2000" dirty="0"/>
              <a:t> di masa </a:t>
            </a:r>
            <a:r>
              <a:rPr lang="en-GB" sz="2000" dirty="0" err="1"/>
              <a:t>depan</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17</a:t>
            </a:fld>
            <a:endParaRPr lang="en-GB"/>
          </a:p>
        </p:txBody>
      </p:sp>
      <p:pic>
        <p:nvPicPr>
          <p:cNvPr id="7" name="Picture 9" descr="http://media.ft.com/cms/ffe44dde-3eea-11dd-8fd9-0000779fd2ac.jpg">
            <a:extLst>
              <a:ext uri="{FF2B5EF4-FFF2-40B4-BE49-F238E27FC236}">
                <a16:creationId xmlns:a16="http://schemas.microsoft.com/office/drawing/2014/main" id="{E8A006DB-9F58-7740-974B-B8B4630C4B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9933" y="1166019"/>
            <a:ext cx="5605462"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406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Masalah</a:t>
            </a:r>
            <a:r>
              <a:rPr lang="en-GB" dirty="0"/>
              <a:t> dan </a:t>
            </a:r>
            <a:r>
              <a:rPr lang="en-GB" dirty="0" err="1"/>
              <a:t>tantangan</a:t>
            </a:r>
            <a:r>
              <a:rPr lang="en-GB" dirty="0"/>
              <a:t> </a:t>
            </a:r>
            <a:r>
              <a:rPr lang="en-GB" dirty="0" err="1"/>
              <a:t>migrasi</a:t>
            </a:r>
            <a:br>
              <a:rPr lang="en-GB" dirty="0"/>
            </a:br>
            <a:br>
              <a:rPr lang="en-GB" dirty="0"/>
            </a:br>
            <a:endParaRPr lang="en-GB" dirty="0"/>
          </a:p>
        </p:txBody>
      </p:sp>
      <p:sp>
        <p:nvSpPr>
          <p:cNvPr id="5" name="Content Placeholder 4"/>
          <p:cNvSpPr>
            <a:spLocks noGrp="1"/>
          </p:cNvSpPr>
          <p:nvPr>
            <p:ph idx="1"/>
          </p:nvPr>
        </p:nvSpPr>
        <p:spPr/>
        <p:txBody>
          <a:bodyPr/>
          <a:lstStyle/>
          <a:p>
            <a:pPr lvl="2"/>
            <a:r>
              <a:rPr lang="en-GB" sz="2000" dirty="0" err="1"/>
              <a:t>Pertumbuhan</a:t>
            </a:r>
            <a:r>
              <a:rPr lang="en-GB" sz="2000" dirty="0"/>
              <a:t> </a:t>
            </a:r>
            <a:r>
              <a:rPr lang="en-GB" sz="2000" dirty="0" err="1"/>
              <a:t>migrasi</a:t>
            </a:r>
            <a:r>
              <a:rPr lang="en-GB" sz="2000" dirty="0"/>
              <a:t> non-</a:t>
            </a:r>
            <a:r>
              <a:rPr lang="en-GB" sz="2000" dirty="0" err="1"/>
              <a:t>prosedural</a:t>
            </a:r>
            <a:endParaRPr lang="en-GB" sz="2000" dirty="0"/>
          </a:p>
          <a:p>
            <a:pPr lvl="2"/>
            <a:r>
              <a:rPr lang="en-GB" sz="2000" dirty="0" err="1"/>
              <a:t>Penyalahgunaan</a:t>
            </a:r>
            <a:r>
              <a:rPr lang="en-GB" sz="2000" dirty="0"/>
              <a:t> </a:t>
            </a:r>
            <a:r>
              <a:rPr lang="en-GB" sz="2000" dirty="0" err="1"/>
              <a:t>perekrutan</a:t>
            </a:r>
            <a:endParaRPr lang="en-GB" sz="2000" dirty="0"/>
          </a:p>
          <a:p>
            <a:pPr lvl="2"/>
            <a:r>
              <a:rPr lang="en-GB" sz="2000" dirty="0" err="1"/>
              <a:t>Eksploitasi</a:t>
            </a:r>
            <a:r>
              <a:rPr lang="en-GB" sz="2000" dirty="0"/>
              <a:t> </a:t>
            </a:r>
            <a:r>
              <a:rPr lang="en-GB" sz="2000" dirty="0" err="1"/>
              <a:t>migran</a:t>
            </a:r>
            <a:r>
              <a:rPr lang="en-GB" sz="2000" dirty="0"/>
              <a:t> </a:t>
            </a:r>
            <a:r>
              <a:rPr lang="en-GB" sz="2000" dirty="0" err="1"/>
              <a:t>tenaga</a:t>
            </a:r>
            <a:r>
              <a:rPr lang="en-GB" sz="2000" dirty="0"/>
              <a:t> </a:t>
            </a:r>
            <a:r>
              <a:rPr lang="en-GB" sz="2000" dirty="0" err="1"/>
              <a:t>kerja</a:t>
            </a:r>
            <a:endParaRPr lang="en-GB" sz="2000" dirty="0"/>
          </a:p>
          <a:p>
            <a:pPr lvl="2"/>
            <a:r>
              <a:rPr lang="en-GB" sz="2000" dirty="0" err="1"/>
              <a:t>Biaya</a:t>
            </a:r>
            <a:r>
              <a:rPr lang="en-GB" sz="2000" dirty="0"/>
              <a:t> </a:t>
            </a:r>
            <a:r>
              <a:rPr lang="en-GB" sz="2000" dirty="0" err="1"/>
              <a:t>sosial</a:t>
            </a:r>
            <a:endParaRPr lang="en-GB" sz="2000" dirty="0"/>
          </a:p>
          <a:p>
            <a:pPr lvl="2"/>
            <a:r>
              <a:rPr lang="en-GB" sz="2000" dirty="0" err="1"/>
              <a:t>Layanan</a:t>
            </a:r>
            <a:r>
              <a:rPr lang="en-GB" sz="2000" dirty="0"/>
              <a:t> </a:t>
            </a:r>
            <a:r>
              <a:rPr lang="en-GB" sz="2000" dirty="0" err="1"/>
              <a:t>dukungan</a:t>
            </a:r>
            <a:endParaRPr lang="en-GB" sz="2000" dirty="0"/>
          </a:p>
          <a:p>
            <a:pPr lvl="2"/>
            <a:r>
              <a:rPr lang="en-GB" sz="2000" dirty="0" err="1"/>
              <a:t>Pengakuan</a:t>
            </a:r>
            <a:r>
              <a:rPr lang="en-GB" sz="2000" dirty="0"/>
              <a:t> </a:t>
            </a:r>
            <a:r>
              <a:rPr lang="en-GB" sz="2000" dirty="0" err="1"/>
              <a:t>terhadap</a:t>
            </a:r>
            <a:r>
              <a:rPr lang="en-GB" sz="2000" dirty="0"/>
              <a:t> </a:t>
            </a:r>
            <a:r>
              <a:rPr lang="en-GB" sz="2000" dirty="0" err="1"/>
              <a:t>keterampilan</a:t>
            </a:r>
            <a:r>
              <a:rPr lang="en-GB" sz="2000" dirty="0"/>
              <a:t> </a:t>
            </a:r>
            <a:r>
              <a:rPr lang="en-GB" sz="2000" dirty="0" err="1"/>
              <a:t>saat</a:t>
            </a:r>
            <a:r>
              <a:rPr lang="en-GB" sz="2000" dirty="0"/>
              <a:t> </a:t>
            </a:r>
            <a:r>
              <a:rPr lang="en-GB" sz="2000" dirty="0" err="1"/>
              <a:t>mereka</a:t>
            </a:r>
            <a:r>
              <a:rPr lang="en-GB" sz="2000" dirty="0"/>
              <a:t> </a:t>
            </a:r>
            <a:r>
              <a:rPr lang="en-GB" sz="2000" dirty="0" err="1"/>
              <a:t>kembali</a:t>
            </a:r>
            <a:endParaRPr lang="en-GB" sz="2000" dirty="0"/>
          </a:p>
          <a:p>
            <a:pPr lvl="2"/>
            <a:r>
              <a:rPr lang="en-GB" sz="2000" dirty="0" err="1"/>
              <a:t>Konsentrasi</a:t>
            </a:r>
            <a:r>
              <a:rPr lang="en-GB" sz="2000" dirty="0"/>
              <a:t> di </a:t>
            </a:r>
            <a:r>
              <a:rPr lang="en-GB" sz="2000" dirty="0" err="1"/>
              <a:t>pekerjaan</a:t>
            </a:r>
            <a:r>
              <a:rPr lang="en-GB" sz="2000" dirty="0"/>
              <a:t> yang </a:t>
            </a:r>
            <a:r>
              <a:rPr lang="en-GB" sz="2000" dirty="0" err="1"/>
              <a:t>biasanya</a:t>
            </a:r>
            <a:r>
              <a:rPr lang="en-GB" sz="2000" dirty="0"/>
              <a:t> </a:t>
            </a:r>
            <a:r>
              <a:rPr lang="en-GB" sz="2000" dirty="0" err="1"/>
              <a:t>dikecualikan</a:t>
            </a:r>
            <a:r>
              <a:rPr lang="en-GB" sz="2000" dirty="0"/>
              <a:t> </a:t>
            </a:r>
            <a:r>
              <a:rPr lang="en-GB" sz="2000" dirty="0" err="1"/>
              <a:t>dari</a:t>
            </a:r>
            <a:r>
              <a:rPr lang="en-GB" sz="2000" dirty="0"/>
              <a:t> UU </a:t>
            </a:r>
            <a:r>
              <a:rPr lang="en-GB" sz="2000" dirty="0" err="1"/>
              <a:t>perlindungan</a:t>
            </a:r>
            <a:r>
              <a:rPr lang="en-GB" sz="2000" dirty="0"/>
              <a:t> </a:t>
            </a:r>
            <a:r>
              <a:rPr lang="en-GB" sz="2000" dirty="0" err="1"/>
              <a:t>tenaga</a:t>
            </a:r>
            <a:r>
              <a:rPr lang="en-GB" sz="2000" dirty="0"/>
              <a:t> </a:t>
            </a:r>
            <a:r>
              <a:rPr lang="en-GB" sz="2000" dirty="0" err="1"/>
              <a:t>kerja</a:t>
            </a:r>
            <a:endParaRPr lang="en-GB" sz="2000" dirty="0"/>
          </a:p>
          <a:p>
            <a:pPr lvl="2"/>
            <a:r>
              <a:rPr lang="en-GB" sz="2000" dirty="0" err="1"/>
              <a:t>Pertumbuhan</a:t>
            </a:r>
            <a:r>
              <a:rPr lang="en-GB" sz="2000" dirty="0"/>
              <a:t> </a:t>
            </a:r>
            <a:r>
              <a:rPr lang="en-GB" sz="2000" dirty="0" err="1"/>
              <a:t>industri</a:t>
            </a:r>
            <a:r>
              <a:rPr lang="en-GB" sz="2000" dirty="0"/>
              <a:t> </a:t>
            </a:r>
            <a:r>
              <a:rPr lang="en-GB" sz="2000" dirty="0" err="1"/>
              <a:t>perekrutan</a:t>
            </a:r>
            <a:r>
              <a:rPr lang="en-GB" sz="2000" dirty="0"/>
              <a:t> yang </a:t>
            </a:r>
            <a:r>
              <a:rPr lang="en-GB" sz="2000" dirty="0" err="1"/>
              <a:t>diarahkan</a:t>
            </a:r>
            <a:r>
              <a:rPr lang="en-GB" sz="2000" dirty="0"/>
              <a:t> oleh </a:t>
            </a:r>
            <a:r>
              <a:rPr lang="en-GB" sz="2000" dirty="0" err="1"/>
              <a:t>laba</a:t>
            </a:r>
            <a:endParaRPr lang="en-GB" sz="2000" dirty="0"/>
          </a:p>
          <a:p>
            <a:pPr lvl="2"/>
            <a:r>
              <a:rPr lang="en-GB" sz="2000" dirty="0" err="1"/>
              <a:t>Munculnya</a:t>
            </a:r>
            <a:r>
              <a:rPr lang="en-GB" sz="2000" dirty="0"/>
              <a:t> </a:t>
            </a:r>
            <a:r>
              <a:rPr lang="en-GB" sz="2000" dirty="0" err="1"/>
              <a:t>kelompok</a:t>
            </a:r>
            <a:r>
              <a:rPr lang="en-GB" sz="2000" dirty="0"/>
              <a:t> </a:t>
            </a:r>
            <a:r>
              <a:rPr lang="en-GB" sz="2000" dirty="0" err="1"/>
              <a:t>kriminal</a:t>
            </a:r>
            <a:r>
              <a:rPr lang="en-GB" sz="2000" dirty="0"/>
              <a:t> </a:t>
            </a:r>
            <a:r>
              <a:rPr lang="en-GB" sz="2000" dirty="0" err="1"/>
              <a:t>dalam</a:t>
            </a:r>
            <a:r>
              <a:rPr lang="en-GB" sz="2000" dirty="0"/>
              <a:t> </a:t>
            </a:r>
            <a:r>
              <a:rPr lang="en-GB" sz="2000" dirty="0" err="1"/>
              <a:t>penyelundupan</a:t>
            </a:r>
            <a:r>
              <a:rPr lang="en-GB" sz="2000" dirty="0"/>
              <a:t> dan </a:t>
            </a:r>
            <a:r>
              <a:rPr lang="en-GB" sz="2000" dirty="0" err="1"/>
              <a:t>perdagangan</a:t>
            </a:r>
            <a:r>
              <a:rPr lang="en-GB" sz="2000" dirty="0"/>
              <a:t> orang</a:t>
            </a:r>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18</a:t>
            </a:fld>
            <a:endParaRPr lang="en-GB"/>
          </a:p>
        </p:txBody>
      </p:sp>
    </p:spTree>
    <p:extLst>
      <p:ext uri="{BB962C8B-B14F-4D97-AF65-F5344CB8AC3E}">
        <p14:creationId xmlns:p14="http://schemas.microsoft.com/office/powerpoint/2010/main" val="1669329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Pelayanan</a:t>
            </a:r>
            <a:r>
              <a:rPr lang="en-GB" dirty="0"/>
              <a:t> </a:t>
            </a:r>
            <a:r>
              <a:rPr lang="en-GB" dirty="0" err="1"/>
              <a:t>penting</a:t>
            </a:r>
            <a:r>
              <a:rPr lang="en-GB" dirty="0"/>
              <a:t> </a:t>
            </a:r>
            <a:r>
              <a:rPr lang="en-GB" dirty="0" err="1"/>
              <a:t>bagi</a:t>
            </a:r>
            <a:r>
              <a:rPr lang="en-GB" dirty="0"/>
              <a:t> </a:t>
            </a:r>
            <a:r>
              <a:rPr lang="en-GB" dirty="0" err="1"/>
              <a:t>pekerja</a:t>
            </a:r>
            <a:r>
              <a:rPr lang="en-GB" dirty="0"/>
              <a:t> </a:t>
            </a:r>
            <a:r>
              <a:rPr lang="en-GB" dirty="0" err="1"/>
              <a:t>migran</a:t>
            </a:r>
            <a:endParaRPr lang="en-GB" dirty="0"/>
          </a:p>
        </p:txBody>
      </p:sp>
      <p:sp>
        <p:nvSpPr>
          <p:cNvPr id="5" name="Content Placeholder 4"/>
          <p:cNvSpPr>
            <a:spLocks noGrp="1"/>
          </p:cNvSpPr>
          <p:nvPr>
            <p:ph idx="1"/>
          </p:nvPr>
        </p:nvSpPr>
        <p:spPr/>
        <p:txBody>
          <a:bodyPr/>
          <a:lstStyle/>
          <a:p>
            <a:pPr lvl="2"/>
            <a:r>
              <a:rPr lang="en-GB" sz="2000" dirty="0" err="1"/>
              <a:t>Mendorong</a:t>
            </a:r>
            <a:r>
              <a:rPr lang="en-GB" sz="2000" dirty="0"/>
              <a:t> </a:t>
            </a:r>
            <a:r>
              <a:rPr lang="en-GB" sz="2000" dirty="0" err="1"/>
              <a:t>pemberi</a:t>
            </a:r>
            <a:r>
              <a:rPr lang="en-GB" sz="2000" dirty="0"/>
              <a:t> </a:t>
            </a:r>
            <a:r>
              <a:rPr lang="en-GB" sz="2000" dirty="0" err="1"/>
              <a:t>kerja</a:t>
            </a:r>
            <a:r>
              <a:rPr lang="en-GB" sz="2000" dirty="0"/>
              <a:t> agar </a:t>
            </a:r>
            <a:r>
              <a:rPr lang="en-GB" sz="2000" dirty="0" err="1"/>
              <a:t>menyampaikan</a:t>
            </a:r>
            <a:r>
              <a:rPr lang="en-GB" sz="2000" dirty="0"/>
              <a:t> </a:t>
            </a:r>
            <a:r>
              <a:rPr lang="en-GB" sz="2000" dirty="0" err="1"/>
              <a:t>lowongan</a:t>
            </a:r>
            <a:r>
              <a:rPr lang="en-GB" sz="2000" dirty="0"/>
              <a:t> </a:t>
            </a:r>
            <a:r>
              <a:rPr lang="en-GB" sz="2000" dirty="0" err="1"/>
              <a:t>kerja</a:t>
            </a:r>
            <a:r>
              <a:rPr lang="en-GB" sz="2000" dirty="0"/>
              <a:t> </a:t>
            </a:r>
            <a:r>
              <a:rPr lang="en-GB" sz="2000" dirty="0" err="1"/>
              <a:t>untuk</a:t>
            </a:r>
            <a:r>
              <a:rPr lang="en-GB" sz="2000" dirty="0"/>
              <a:t> </a:t>
            </a:r>
            <a:r>
              <a:rPr lang="en-GB" sz="2000" dirty="0" err="1"/>
              <a:t>memfasilitasi</a:t>
            </a:r>
            <a:r>
              <a:rPr lang="en-GB" sz="2000" dirty="0"/>
              <a:t> </a:t>
            </a:r>
            <a:r>
              <a:rPr lang="en-GB" sz="2000" dirty="0" err="1"/>
              <a:t>pertukaran</a:t>
            </a:r>
            <a:r>
              <a:rPr lang="en-GB" sz="2000" dirty="0"/>
              <a:t> </a:t>
            </a:r>
            <a:r>
              <a:rPr lang="en-GB" sz="2000" dirty="0" err="1"/>
              <a:t>layanan</a:t>
            </a:r>
            <a:r>
              <a:rPr lang="en-GB" sz="2000" dirty="0"/>
              <a:t> </a:t>
            </a:r>
            <a:r>
              <a:rPr lang="en-GB" sz="2000" dirty="0" err="1"/>
              <a:t>informasi</a:t>
            </a:r>
            <a:r>
              <a:rPr lang="en-GB" sz="2000" dirty="0"/>
              <a:t> pasar </a:t>
            </a:r>
            <a:r>
              <a:rPr lang="en-GB" sz="2000" dirty="0" err="1"/>
              <a:t>tenaga</a:t>
            </a:r>
            <a:r>
              <a:rPr lang="en-GB" sz="2000" dirty="0"/>
              <a:t> </a:t>
            </a:r>
            <a:r>
              <a:rPr lang="en-GB" sz="2000" dirty="0" err="1"/>
              <a:t>kerja</a:t>
            </a:r>
            <a:r>
              <a:rPr lang="en-GB" sz="2000" dirty="0"/>
              <a:t> </a:t>
            </a:r>
            <a:r>
              <a:rPr lang="en-GB" sz="2000" dirty="0" err="1"/>
              <a:t>kepada</a:t>
            </a:r>
            <a:r>
              <a:rPr lang="en-GB" sz="2000" dirty="0"/>
              <a:t> </a:t>
            </a:r>
            <a:r>
              <a:rPr lang="en-GB" sz="2000" dirty="0" err="1"/>
              <a:t>pencari</a:t>
            </a:r>
            <a:r>
              <a:rPr lang="en-GB" sz="2000" dirty="0"/>
              <a:t> </a:t>
            </a:r>
            <a:r>
              <a:rPr lang="en-GB" sz="2000" dirty="0" err="1"/>
              <a:t>kerja</a:t>
            </a:r>
            <a:r>
              <a:rPr lang="en-GB" sz="2000" dirty="0"/>
              <a:t> dan </a:t>
            </a:r>
            <a:r>
              <a:rPr lang="en-GB" sz="2000" dirty="0" err="1"/>
              <a:t>pemberi</a:t>
            </a:r>
            <a:r>
              <a:rPr lang="en-GB" sz="2000" dirty="0"/>
              <a:t> </a:t>
            </a:r>
            <a:r>
              <a:rPr lang="en-GB" sz="2000" dirty="0" err="1"/>
              <a:t>kerja</a:t>
            </a:r>
            <a:r>
              <a:rPr lang="en-GB" sz="2000" dirty="0"/>
              <a:t> </a:t>
            </a:r>
            <a:r>
              <a:rPr lang="en-GB" sz="2000" dirty="0" err="1"/>
              <a:t>untuk</a:t>
            </a:r>
            <a:r>
              <a:rPr lang="en-GB" sz="2000" dirty="0"/>
              <a:t> </a:t>
            </a:r>
            <a:r>
              <a:rPr lang="en-GB" sz="2000" dirty="0" err="1"/>
              <a:t>perekrutan</a:t>
            </a:r>
            <a:r>
              <a:rPr lang="en-GB" sz="2000" dirty="0"/>
              <a:t> </a:t>
            </a:r>
            <a:r>
              <a:rPr lang="en-GB" sz="2000" dirty="0" err="1"/>
              <a:t>ke</a:t>
            </a:r>
            <a:r>
              <a:rPr lang="en-GB" sz="2000" dirty="0"/>
              <a:t> </a:t>
            </a:r>
            <a:r>
              <a:rPr lang="en-GB" sz="2000" dirty="0" err="1"/>
              <a:t>luar</a:t>
            </a:r>
            <a:r>
              <a:rPr lang="en-GB" sz="2000" dirty="0"/>
              <a:t> negeri; </a:t>
            </a:r>
          </a:p>
          <a:p>
            <a:pPr lvl="2"/>
            <a:r>
              <a:rPr lang="en-GB" sz="2000" dirty="0"/>
              <a:t>Menyusun dan </a:t>
            </a:r>
            <a:r>
              <a:rPr lang="en-GB" sz="2000" dirty="0" err="1"/>
              <a:t>menyelenggarakan</a:t>
            </a:r>
            <a:r>
              <a:rPr lang="en-GB" sz="2000" dirty="0"/>
              <a:t> </a:t>
            </a:r>
            <a:r>
              <a:rPr lang="en-GB" sz="2000" dirty="0" err="1"/>
              <a:t>instrumen</a:t>
            </a:r>
            <a:r>
              <a:rPr lang="en-GB" sz="2000" dirty="0"/>
              <a:t> </a:t>
            </a:r>
            <a:r>
              <a:rPr lang="en-GB" sz="2000" dirty="0" err="1"/>
              <a:t>tes</a:t>
            </a:r>
            <a:r>
              <a:rPr lang="en-GB" sz="2000" dirty="0"/>
              <a:t> dan </a:t>
            </a:r>
            <a:r>
              <a:rPr lang="en-GB" sz="2000" dirty="0" err="1"/>
              <a:t>evaluasi</a:t>
            </a:r>
            <a:r>
              <a:rPr lang="en-GB" sz="2000" dirty="0"/>
              <a:t> </a:t>
            </a:r>
            <a:r>
              <a:rPr lang="en-GB" sz="2000" dirty="0" err="1"/>
              <a:t>untuk</a:t>
            </a:r>
            <a:r>
              <a:rPr lang="en-GB" sz="2000" dirty="0"/>
              <a:t> </a:t>
            </a:r>
            <a:r>
              <a:rPr lang="en-GB" sz="2000" dirty="0" err="1"/>
              <a:t>efektivitas</a:t>
            </a:r>
            <a:r>
              <a:rPr lang="en-GB" sz="2000" dirty="0"/>
              <a:t> </a:t>
            </a:r>
            <a:r>
              <a:rPr lang="en-GB" sz="2000" dirty="0" err="1"/>
              <a:t>pemilihan</a:t>
            </a:r>
            <a:r>
              <a:rPr lang="en-GB" sz="2000" dirty="0"/>
              <a:t>, </a:t>
            </a:r>
            <a:r>
              <a:rPr lang="en-GB" sz="2000" dirty="0" err="1"/>
              <a:t>pelatihan</a:t>
            </a:r>
            <a:r>
              <a:rPr lang="en-GB" sz="2000" dirty="0"/>
              <a:t> dan </a:t>
            </a:r>
            <a:r>
              <a:rPr lang="en-GB" sz="2000" dirty="0" err="1"/>
              <a:t>konseling</a:t>
            </a:r>
            <a:r>
              <a:rPr lang="en-GB" sz="2000" dirty="0"/>
              <a:t> </a:t>
            </a:r>
            <a:r>
              <a:rPr lang="en-GB" sz="2000" dirty="0" err="1"/>
              <a:t>kerja</a:t>
            </a:r>
            <a:r>
              <a:rPr lang="en-GB" sz="2000" dirty="0"/>
              <a:t>;</a:t>
            </a:r>
          </a:p>
          <a:p>
            <a:pPr lvl="2"/>
            <a:r>
              <a:rPr lang="en-GB" sz="2000" dirty="0" err="1"/>
              <a:t>Mengadakan</a:t>
            </a:r>
            <a:r>
              <a:rPr lang="en-GB" sz="2000" dirty="0"/>
              <a:t> </a:t>
            </a:r>
            <a:r>
              <a:rPr lang="en-GB" sz="2000" dirty="0" err="1"/>
              <a:t>pelatihan</a:t>
            </a:r>
            <a:r>
              <a:rPr lang="en-GB" sz="2000" dirty="0"/>
              <a:t>/seminar </a:t>
            </a:r>
            <a:r>
              <a:rPr lang="en-GB" sz="2000" dirty="0" err="1"/>
              <a:t>peningkatan</a:t>
            </a:r>
            <a:r>
              <a:rPr lang="en-GB" sz="2000" dirty="0"/>
              <a:t> </a:t>
            </a:r>
            <a:r>
              <a:rPr lang="en-GB" sz="2000" dirty="0" err="1"/>
              <a:t>kecakapan</a:t>
            </a:r>
            <a:r>
              <a:rPr lang="en-GB" sz="2000" dirty="0"/>
              <a:t> </a:t>
            </a:r>
            <a:r>
              <a:rPr lang="en-GB" sz="2000" dirty="0" err="1"/>
              <a:t>kerja</a:t>
            </a:r>
            <a:r>
              <a:rPr lang="en-GB" sz="2000" dirty="0"/>
              <a:t> </a:t>
            </a:r>
            <a:r>
              <a:rPr lang="en-GB" sz="2000" dirty="0" err="1"/>
              <a:t>untuk</a:t>
            </a:r>
            <a:r>
              <a:rPr lang="en-GB" sz="2000" dirty="0"/>
              <a:t> </a:t>
            </a:r>
            <a:r>
              <a:rPr lang="en-GB" sz="2000" dirty="0" err="1"/>
              <a:t>pencari</a:t>
            </a:r>
            <a:r>
              <a:rPr lang="en-GB" sz="2000" dirty="0"/>
              <a:t> </a:t>
            </a:r>
            <a:r>
              <a:rPr lang="en-GB" sz="2000" dirty="0" err="1"/>
              <a:t>kerja</a:t>
            </a:r>
            <a:r>
              <a:rPr lang="en-GB" sz="2000" dirty="0"/>
              <a:t>;</a:t>
            </a:r>
          </a:p>
          <a:p>
            <a:pPr lvl="2"/>
            <a:r>
              <a:rPr lang="en-GB" sz="2000" dirty="0" err="1"/>
              <a:t>Memberikan</a:t>
            </a:r>
            <a:r>
              <a:rPr lang="en-GB" sz="2000" dirty="0"/>
              <a:t> </a:t>
            </a:r>
            <a:r>
              <a:rPr lang="en-GB" sz="2000" dirty="0" err="1"/>
              <a:t>konseling</a:t>
            </a:r>
            <a:r>
              <a:rPr lang="en-GB" sz="2000" dirty="0"/>
              <a:t> </a:t>
            </a:r>
            <a:r>
              <a:rPr lang="en-GB" sz="2000" dirty="0" err="1"/>
              <a:t>ketenagakerjaan</a:t>
            </a:r>
            <a:r>
              <a:rPr lang="en-GB" sz="2000" dirty="0"/>
              <a:t> dan </a:t>
            </a:r>
            <a:r>
              <a:rPr lang="en-GB" sz="2000" dirty="0" err="1"/>
              <a:t>pekerjaan</a:t>
            </a:r>
            <a:r>
              <a:rPr lang="en-GB" sz="2000" dirty="0"/>
              <a:t>, </a:t>
            </a:r>
            <a:r>
              <a:rPr lang="en-GB" sz="2000" dirty="0" err="1"/>
              <a:t>bimbingan</a:t>
            </a:r>
            <a:r>
              <a:rPr lang="en-GB" sz="2000" dirty="0"/>
              <a:t> </a:t>
            </a:r>
            <a:r>
              <a:rPr lang="en-GB" sz="2000" dirty="0" err="1"/>
              <a:t>karier</a:t>
            </a:r>
            <a:r>
              <a:rPr lang="en-GB" sz="2000" dirty="0"/>
              <a:t>, </a:t>
            </a:r>
            <a:r>
              <a:rPr lang="en-GB" sz="2000" dirty="0" err="1"/>
              <a:t>kegiatan</a:t>
            </a:r>
            <a:r>
              <a:rPr lang="en-GB" sz="2000" dirty="0"/>
              <a:t> </a:t>
            </a:r>
            <a:r>
              <a:rPr lang="en-GB" sz="2000" dirty="0" err="1"/>
              <a:t>motivasi</a:t>
            </a:r>
            <a:r>
              <a:rPr lang="en-GB" sz="2000" dirty="0"/>
              <a:t> </a:t>
            </a:r>
            <a:r>
              <a:rPr lang="en-GB" sz="2000" dirty="0" err="1"/>
              <a:t>massal</a:t>
            </a:r>
            <a:r>
              <a:rPr lang="en-GB" sz="2000" dirty="0"/>
              <a:t> dan </a:t>
            </a:r>
            <a:r>
              <a:rPr lang="en-GB" sz="2000" dirty="0" err="1"/>
              <a:t>pengembangan</a:t>
            </a:r>
            <a:r>
              <a:rPr lang="en-GB" sz="2000" dirty="0"/>
              <a:t> </a:t>
            </a:r>
            <a:r>
              <a:rPr lang="en-GB" sz="2000" dirty="0" err="1"/>
              <a:t>nilai</a:t>
            </a:r>
            <a:r>
              <a:rPr lang="en-GB" sz="2000" dirty="0"/>
              <a:t>; </a:t>
            </a:r>
          </a:p>
          <a:p>
            <a:pPr lvl="2"/>
            <a:r>
              <a:rPr lang="en-GB" sz="2000" dirty="0" err="1"/>
              <a:t>Melakukan</a:t>
            </a:r>
            <a:r>
              <a:rPr lang="en-GB" sz="2000" dirty="0"/>
              <a:t> </a:t>
            </a:r>
            <a:r>
              <a:rPr lang="en-GB" sz="2000" dirty="0" err="1"/>
              <a:t>konseling</a:t>
            </a:r>
            <a:r>
              <a:rPr lang="en-GB" sz="2000" dirty="0"/>
              <a:t> dan </a:t>
            </a:r>
            <a:r>
              <a:rPr lang="en-GB" sz="2000" dirty="0" err="1"/>
              <a:t>orientasi</a:t>
            </a:r>
            <a:r>
              <a:rPr lang="en-GB" sz="2000" dirty="0"/>
              <a:t> </a:t>
            </a:r>
            <a:r>
              <a:rPr lang="en-GB" sz="2000" dirty="0" err="1"/>
              <a:t>pra-kerja</a:t>
            </a:r>
            <a:r>
              <a:rPr lang="en-GB" sz="2000" dirty="0"/>
              <a:t> </a:t>
            </a:r>
            <a:r>
              <a:rPr lang="en-GB" sz="2000" dirty="0" err="1"/>
              <a:t>untuk</a:t>
            </a:r>
            <a:r>
              <a:rPr lang="en-GB" sz="2000" dirty="0"/>
              <a:t> </a:t>
            </a:r>
            <a:r>
              <a:rPr lang="en-GB" sz="2000" dirty="0" err="1"/>
              <a:t>calon</a:t>
            </a:r>
            <a:r>
              <a:rPr lang="en-GB" sz="2000" dirty="0"/>
              <a:t> </a:t>
            </a:r>
            <a:r>
              <a:rPr lang="en-GB" sz="2000" dirty="0" err="1"/>
              <a:t>pekerja</a:t>
            </a:r>
            <a:r>
              <a:rPr lang="en-GB" sz="2000" dirty="0"/>
              <a:t> </a:t>
            </a:r>
            <a:r>
              <a:rPr lang="en-GB" sz="2000" dirty="0" err="1"/>
              <a:t>ke</a:t>
            </a:r>
            <a:r>
              <a:rPr lang="en-GB" sz="2000" dirty="0"/>
              <a:t> </a:t>
            </a:r>
            <a:r>
              <a:rPr lang="en-GB" sz="2000" dirty="0" err="1"/>
              <a:t>luar</a:t>
            </a:r>
            <a:r>
              <a:rPr lang="en-GB" sz="2000" dirty="0"/>
              <a:t> negeri; </a:t>
            </a:r>
          </a:p>
          <a:p>
            <a:pPr lvl="2"/>
            <a:r>
              <a:rPr lang="en-GB" sz="2000" dirty="0"/>
              <a:t>Uji dan </a:t>
            </a:r>
            <a:r>
              <a:rPr lang="en-GB" sz="2000" dirty="0" err="1"/>
              <a:t>sertifikasi</a:t>
            </a:r>
            <a:r>
              <a:rPr lang="en-GB" sz="2000" dirty="0"/>
              <a:t> </a:t>
            </a:r>
            <a:r>
              <a:rPr lang="en-GB" sz="2000" dirty="0" err="1"/>
              <a:t>keterampilan</a:t>
            </a:r>
            <a:r>
              <a:rPr lang="en-GB" sz="2000" dirty="0"/>
              <a:t> di </a:t>
            </a:r>
            <a:r>
              <a:rPr lang="en-GB" sz="2000" dirty="0" err="1"/>
              <a:t>tempat</a:t>
            </a:r>
            <a:endParaRPr lang="en-GB" sz="2000" dirty="0"/>
          </a:p>
          <a:p>
            <a:pPr lvl="2"/>
            <a:r>
              <a:rPr lang="en-GB" sz="2000" dirty="0" err="1"/>
              <a:t>Memberikan</a:t>
            </a:r>
            <a:r>
              <a:rPr lang="en-GB" sz="2000" dirty="0"/>
              <a:t> </a:t>
            </a:r>
            <a:r>
              <a:rPr lang="en-GB" sz="2000" dirty="0" err="1"/>
              <a:t>layanan</a:t>
            </a:r>
            <a:r>
              <a:rPr lang="en-GB" sz="2000" dirty="0"/>
              <a:t> </a:t>
            </a:r>
            <a:r>
              <a:rPr lang="en-GB" sz="2000" dirty="0" err="1"/>
              <a:t>bantuan</a:t>
            </a:r>
            <a:r>
              <a:rPr lang="en-GB" sz="2000" dirty="0"/>
              <a:t> </a:t>
            </a:r>
            <a:r>
              <a:rPr lang="en-GB" sz="2000" dirty="0" err="1"/>
              <a:t>reintegrasi</a:t>
            </a:r>
            <a:r>
              <a:rPr lang="en-GB" sz="2000" dirty="0"/>
              <a:t> </a:t>
            </a:r>
            <a:r>
              <a:rPr lang="en-GB" sz="2000" dirty="0" err="1"/>
              <a:t>untuk</a:t>
            </a:r>
            <a:r>
              <a:rPr lang="en-GB" sz="2000" dirty="0"/>
              <a:t> </a:t>
            </a:r>
            <a:r>
              <a:rPr lang="en-GB" sz="2000" dirty="0" err="1"/>
              <a:t>pekerja</a:t>
            </a:r>
            <a:r>
              <a:rPr lang="en-GB" sz="2000" dirty="0"/>
              <a:t> </a:t>
            </a:r>
            <a:r>
              <a:rPr lang="en-GB" sz="2000" dirty="0" err="1"/>
              <a:t>migran</a:t>
            </a:r>
            <a:r>
              <a:rPr lang="en-GB" sz="2000" dirty="0"/>
              <a:t> </a:t>
            </a:r>
            <a:r>
              <a:rPr lang="en-GB" sz="2000" dirty="0" err="1"/>
              <a:t>purna</a:t>
            </a:r>
            <a:r>
              <a:rPr lang="en-GB" sz="2000" dirty="0"/>
              <a:t>.</a:t>
            </a:r>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19</a:t>
            </a:fld>
            <a:endParaRPr lang="en-GB"/>
          </a:p>
        </p:txBody>
      </p:sp>
    </p:spTree>
    <p:extLst>
      <p:ext uri="{BB962C8B-B14F-4D97-AF65-F5344CB8AC3E}">
        <p14:creationId xmlns:p14="http://schemas.microsoft.com/office/powerpoint/2010/main" val="32490333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Perempuan</a:t>
            </a:r>
            <a:br>
              <a:rPr lang="en-GB" dirty="0"/>
            </a:br>
            <a:br>
              <a:rPr lang="en-GB" dirty="0"/>
            </a:br>
            <a:br>
              <a:rPr lang="en-GB" dirty="0"/>
            </a:br>
            <a:br>
              <a:rPr lang="en-GB" dirty="0"/>
            </a:br>
            <a:br>
              <a:rPr lang="en-GB" dirty="0"/>
            </a:br>
            <a:endParaRPr lang="en-GB" dirty="0"/>
          </a:p>
        </p:txBody>
      </p:sp>
      <p:sp>
        <p:nvSpPr>
          <p:cNvPr id="5" name="Content Placeholder 4"/>
          <p:cNvSpPr>
            <a:spLocks noGrp="1"/>
          </p:cNvSpPr>
          <p:nvPr>
            <p:ph idx="1"/>
          </p:nvPr>
        </p:nvSpPr>
        <p:spPr>
          <a:xfrm>
            <a:off x="490538" y="2393950"/>
            <a:ext cx="10498028" cy="3482975"/>
          </a:xfrm>
        </p:spPr>
        <p:txBody>
          <a:bodyPr/>
          <a:lstStyle/>
          <a:p>
            <a:pPr marL="0" lvl="2" indent="0">
              <a:buNone/>
            </a:pPr>
            <a:r>
              <a:rPr lang="en-GB" sz="2000" b="1" dirty="0"/>
              <a:t>SIAPA MEREKA?</a:t>
            </a:r>
          </a:p>
          <a:p>
            <a:pPr marL="0" lvl="2" indent="0">
              <a:buNone/>
            </a:pPr>
            <a:endParaRPr lang="en-GB" sz="2000" dirty="0"/>
          </a:p>
          <a:p>
            <a:pPr marL="0" lvl="2" indent="0">
              <a:buNone/>
            </a:pPr>
            <a:r>
              <a:rPr lang="en-GB" sz="2000" dirty="0" err="1"/>
              <a:t>Dapat</a:t>
            </a:r>
            <a:r>
              <a:rPr lang="en-GB" sz="2000" dirty="0"/>
              <a:t> </a:t>
            </a:r>
            <a:r>
              <a:rPr lang="en-GB" sz="2000" dirty="0" err="1"/>
              <a:t>mencakup</a:t>
            </a:r>
            <a:r>
              <a:rPr lang="en-GB" sz="2000" dirty="0"/>
              <a:t>:</a:t>
            </a:r>
          </a:p>
          <a:p>
            <a:pPr marL="0" lvl="2" indent="0">
              <a:buNone/>
            </a:pPr>
            <a:endParaRPr lang="en-GB" sz="2000" dirty="0"/>
          </a:p>
          <a:p>
            <a:pPr marL="0" lvl="2" indent="0">
              <a:buNone/>
            </a:pPr>
            <a:r>
              <a:rPr lang="en-GB" sz="2000" dirty="0"/>
              <a:t>Perempuan </a:t>
            </a:r>
            <a:r>
              <a:rPr lang="en-GB" sz="2000" dirty="0" err="1"/>
              <a:t>muda</a:t>
            </a:r>
            <a:r>
              <a:rPr lang="en-GB" sz="2000" dirty="0"/>
              <a:t> yang </a:t>
            </a:r>
            <a:r>
              <a:rPr lang="en-GB" sz="2000" dirty="0" err="1"/>
              <a:t>sering</a:t>
            </a:r>
            <a:r>
              <a:rPr lang="en-GB" sz="2000" dirty="0"/>
              <a:t> </a:t>
            </a:r>
            <a:r>
              <a:rPr lang="en-GB" sz="2000" dirty="0" err="1"/>
              <a:t>mengalami</a:t>
            </a:r>
            <a:r>
              <a:rPr lang="en-GB" sz="2000" dirty="0"/>
              <a:t> </a:t>
            </a:r>
            <a:r>
              <a:rPr lang="en-GB" sz="2000" dirty="0" err="1"/>
              <a:t>lebih</a:t>
            </a:r>
            <a:r>
              <a:rPr lang="en-GB" sz="2000" dirty="0"/>
              <a:t> </a:t>
            </a:r>
            <a:r>
              <a:rPr lang="en-GB" sz="2000" dirty="0" err="1"/>
              <a:t>banyak</a:t>
            </a:r>
            <a:r>
              <a:rPr lang="en-GB" sz="2000" dirty="0"/>
              <a:t> </a:t>
            </a:r>
            <a:r>
              <a:rPr lang="en-GB" sz="2000" dirty="0" err="1"/>
              <a:t>kesulitan</a:t>
            </a:r>
            <a:r>
              <a:rPr lang="en-GB" sz="2000" dirty="0"/>
              <a:t> </a:t>
            </a:r>
            <a:r>
              <a:rPr lang="en-GB" sz="2000" dirty="0" err="1"/>
              <a:t>menemukan</a:t>
            </a:r>
            <a:r>
              <a:rPr lang="en-GB" sz="2000" dirty="0"/>
              <a:t> </a:t>
            </a:r>
            <a:r>
              <a:rPr lang="en-GB" sz="2000" dirty="0" err="1"/>
              <a:t>pekerjaan</a:t>
            </a:r>
            <a:r>
              <a:rPr lang="en-GB" sz="2000" dirty="0"/>
              <a:t> </a:t>
            </a:r>
            <a:r>
              <a:rPr lang="en-GB" sz="2000" dirty="0" err="1"/>
              <a:t>pertamanya</a:t>
            </a:r>
            <a:r>
              <a:rPr lang="en-GB" sz="2000" dirty="0"/>
              <a:t> </a:t>
            </a:r>
            <a:r>
              <a:rPr lang="en-GB" sz="2000" dirty="0" err="1"/>
              <a:t>dibandingkan</a:t>
            </a:r>
            <a:r>
              <a:rPr lang="en-GB" sz="2000" dirty="0"/>
              <a:t> </a:t>
            </a:r>
            <a:r>
              <a:rPr lang="en-GB" sz="2000" dirty="0" err="1"/>
              <a:t>laki-laki</a:t>
            </a:r>
            <a:r>
              <a:rPr lang="en-GB" sz="2000" dirty="0"/>
              <a:t> </a:t>
            </a:r>
            <a:r>
              <a:rPr lang="en-GB" sz="2000" dirty="0" err="1"/>
              <a:t>muda</a:t>
            </a:r>
            <a:endParaRPr lang="en-GB" sz="2000" dirty="0"/>
          </a:p>
          <a:p>
            <a:pPr marL="0" lvl="2" indent="0">
              <a:buNone/>
            </a:pPr>
            <a:endParaRPr lang="en-GB" sz="2000" dirty="0"/>
          </a:p>
          <a:p>
            <a:pPr marL="0" lvl="2" indent="0">
              <a:buNone/>
            </a:pPr>
            <a:r>
              <a:rPr lang="en-GB" sz="2000" dirty="0"/>
              <a:t>Perempuan yang </a:t>
            </a:r>
            <a:r>
              <a:rPr lang="en-GB" sz="2000" dirty="0" err="1"/>
              <a:t>kembali</a:t>
            </a:r>
            <a:r>
              <a:rPr lang="en-GB" sz="2000" dirty="0"/>
              <a:t> </a:t>
            </a:r>
            <a:r>
              <a:rPr lang="en-GB" sz="2000" dirty="0" err="1"/>
              <a:t>bekerja</a:t>
            </a:r>
            <a:r>
              <a:rPr lang="en-GB" sz="2000" dirty="0"/>
              <a:t> </a:t>
            </a:r>
            <a:r>
              <a:rPr lang="en-GB" sz="2000" dirty="0" err="1"/>
              <a:t>setelah</a:t>
            </a:r>
            <a:r>
              <a:rPr lang="en-GB" sz="2000" dirty="0"/>
              <a:t> </a:t>
            </a:r>
            <a:r>
              <a:rPr lang="en-GB" sz="2000" dirty="0" err="1"/>
              <a:t>beberapa</a:t>
            </a:r>
            <a:r>
              <a:rPr lang="en-GB" sz="2000" dirty="0"/>
              <a:t> </a:t>
            </a:r>
            <a:r>
              <a:rPr lang="en-GB" sz="2000" dirty="0" err="1"/>
              <a:t>waktu</a:t>
            </a:r>
            <a:r>
              <a:rPr lang="en-GB" sz="2000" dirty="0"/>
              <a:t> </a:t>
            </a:r>
            <a:r>
              <a:rPr lang="en-GB" sz="2000" dirty="0" err="1"/>
              <a:t>tidak</a:t>
            </a:r>
            <a:r>
              <a:rPr lang="en-GB" sz="2000" dirty="0"/>
              <a:t> </a:t>
            </a:r>
            <a:r>
              <a:rPr lang="en-GB" sz="2000" dirty="0" err="1"/>
              <a:t>bekerja</a:t>
            </a:r>
            <a:r>
              <a:rPr lang="en-GB" sz="2000" dirty="0"/>
              <a:t> </a:t>
            </a:r>
          </a:p>
          <a:p>
            <a:pPr marL="0" lvl="2" indent="0">
              <a:buNone/>
            </a:pPr>
            <a:endParaRPr lang="en-GB" sz="2000" dirty="0"/>
          </a:p>
          <a:p>
            <a:pPr marL="0" lvl="2" indent="0">
              <a:buNone/>
            </a:pPr>
            <a:endParaRPr lang="en-GB" sz="2000" dirty="0"/>
          </a:p>
          <a:p>
            <a:pPr marL="0" lvl="2" indent="0">
              <a:buNone/>
            </a:pP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20</a:t>
            </a:fld>
            <a:endParaRPr lang="en-GB"/>
          </a:p>
        </p:txBody>
      </p:sp>
    </p:spTree>
    <p:extLst>
      <p:ext uri="{BB962C8B-B14F-4D97-AF65-F5344CB8AC3E}">
        <p14:creationId xmlns:p14="http://schemas.microsoft.com/office/powerpoint/2010/main" val="21354401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Tantangan</a:t>
            </a:r>
            <a:r>
              <a:rPr lang="en-GB" dirty="0"/>
              <a:t> </a:t>
            </a:r>
            <a:r>
              <a:rPr lang="en-GB" dirty="0" err="1"/>
              <a:t>bagi</a:t>
            </a:r>
            <a:r>
              <a:rPr lang="en-GB" dirty="0"/>
              <a:t> </a:t>
            </a:r>
            <a:r>
              <a:rPr lang="en-GB" dirty="0" err="1"/>
              <a:t>perempuan</a:t>
            </a:r>
            <a:r>
              <a:rPr lang="en-GB" dirty="0"/>
              <a:t> </a:t>
            </a:r>
            <a:r>
              <a:rPr lang="en-GB" dirty="0" err="1"/>
              <a:t>dalam</a:t>
            </a:r>
            <a:r>
              <a:rPr lang="en-GB" dirty="0"/>
              <a:t> </a:t>
            </a:r>
            <a:r>
              <a:rPr lang="en-GB" dirty="0" err="1"/>
              <a:t>mendapatkan</a:t>
            </a:r>
            <a:r>
              <a:rPr lang="en-GB" dirty="0"/>
              <a:t> </a:t>
            </a:r>
            <a:r>
              <a:rPr lang="en-GB" dirty="0" err="1"/>
              <a:t>pekerjaan</a:t>
            </a:r>
            <a:endParaRPr lang="en-GB" dirty="0"/>
          </a:p>
        </p:txBody>
      </p:sp>
      <p:sp>
        <p:nvSpPr>
          <p:cNvPr id="5" name="Content Placeholder 4"/>
          <p:cNvSpPr>
            <a:spLocks noGrp="1"/>
          </p:cNvSpPr>
          <p:nvPr>
            <p:ph idx="1"/>
          </p:nvPr>
        </p:nvSpPr>
        <p:spPr/>
        <p:txBody>
          <a:bodyPr/>
          <a:lstStyle/>
          <a:p>
            <a:pPr lvl="2"/>
            <a:r>
              <a:rPr lang="en-GB" sz="2000" dirty="0"/>
              <a:t>Tabu </a:t>
            </a:r>
            <a:r>
              <a:rPr lang="en-GB" sz="2000" dirty="0" err="1"/>
              <a:t>terkait</a:t>
            </a:r>
            <a:r>
              <a:rPr lang="en-GB" sz="2000" dirty="0"/>
              <a:t> </a:t>
            </a:r>
            <a:r>
              <a:rPr lang="en-GB" sz="2000" dirty="0" err="1"/>
              <a:t>sosial</a:t>
            </a:r>
            <a:r>
              <a:rPr lang="en-GB" sz="2000" dirty="0"/>
              <a:t> / </a:t>
            </a:r>
            <a:r>
              <a:rPr lang="en-GB" sz="2000" dirty="0" err="1"/>
              <a:t>budaya</a:t>
            </a:r>
            <a:r>
              <a:rPr lang="en-GB" sz="2000" dirty="0"/>
              <a:t>, </a:t>
            </a:r>
          </a:p>
          <a:p>
            <a:pPr lvl="2"/>
            <a:r>
              <a:rPr lang="en-GB" sz="2000" dirty="0" err="1"/>
              <a:t>Perlu</a:t>
            </a:r>
            <a:r>
              <a:rPr lang="en-GB" sz="2000" dirty="0"/>
              <a:t> </a:t>
            </a:r>
            <a:r>
              <a:rPr lang="en-GB" sz="2000" dirty="0" err="1"/>
              <a:t>menyeimbangkan</a:t>
            </a:r>
            <a:r>
              <a:rPr lang="en-GB" sz="2000" dirty="0"/>
              <a:t> </a:t>
            </a:r>
            <a:r>
              <a:rPr lang="en-GB" sz="2000" dirty="0" err="1"/>
              <a:t>tanggung-jawab</a:t>
            </a:r>
            <a:r>
              <a:rPr lang="en-GB" sz="2000" dirty="0"/>
              <a:t> </a:t>
            </a:r>
            <a:r>
              <a:rPr lang="en-GB" sz="2000" dirty="0" err="1"/>
              <a:t>keluarga</a:t>
            </a:r>
            <a:r>
              <a:rPr lang="en-GB" sz="2000" dirty="0"/>
              <a:t> dan </a:t>
            </a:r>
            <a:r>
              <a:rPr lang="en-GB" sz="2000" dirty="0" err="1"/>
              <a:t>pekerjaan</a:t>
            </a:r>
            <a:r>
              <a:rPr lang="en-GB" sz="2000" dirty="0"/>
              <a:t> </a:t>
            </a:r>
            <a:r>
              <a:rPr lang="en-GB" sz="2000" dirty="0" err="1"/>
              <a:t>berbayar</a:t>
            </a:r>
            <a:endParaRPr lang="en-GB" sz="2000" dirty="0"/>
          </a:p>
          <a:p>
            <a:pPr lvl="2"/>
            <a:r>
              <a:rPr lang="en-GB" sz="2000" dirty="0"/>
              <a:t>Tingkat </a:t>
            </a:r>
            <a:r>
              <a:rPr lang="en-GB" sz="2000" dirty="0" err="1"/>
              <a:t>partisipasi</a:t>
            </a:r>
            <a:r>
              <a:rPr lang="en-GB" sz="2000" dirty="0"/>
              <a:t> dan </a:t>
            </a:r>
            <a:r>
              <a:rPr lang="en-GB" sz="2000" dirty="0" err="1"/>
              <a:t>pekerjaan</a:t>
            </a:r>
            <a:r>
              <a:rPr lang="en-GB" sz="2000" dirty="0"/>
              <a:t> yang </a:t>
            </a:r>
            <a:r>
              <a:rPr lang="en-GB" sz="2000" dirty="0" err="1"/>
              <a:t>lebih</a:t>
            </a:r>
            <a:r>
              <a:rPr lang="en-GB" sz="2000" dirty="0"/>
              <a:t> </a:t>
            </a:r>
            <a:r>
              <a:rPr lang="en-GB" sz="2000" dirty="0" err="1"/>
              <a:t>rendah</a:t>
            </a:r>
            <a:r>
              <a:rPr lang="en-GB" sz="2000" dirty="0"/>
              <a:t>, dan </a:t>
            </a:r>
            <a:r>
              <a:rPr lang="en-GB" sz="2000" dirty="0" err="1"/>
              <a:t>tingkat</a:t>
            </a:r>
            <a:r>
              <a:rPr lang="en-GB" sz="2000" dirty="0"/>
              <a:t> </a:t>
            </a:r>
            <a:r>
              <a:rPr lang="en-GB" sz="2000" dirty="0" err="1"/>
              <a:t>pengangguran</a:t>
            </a:r>
            <a:r>
              <a:rPr lang="en-GB" sz="2000" dirty="0"/>
              <a:t> yang </a:t>
            </a:r>
            <a:r>
              <a:rPr lang="en-GB" sz="2000" dirty="0" err="1"/>
              <a:t>lebih</a:t>
            </a:r>
            <a:r>
              <a:rPr lang="en-GB" sz="2000" dirty="0"/>
              <a:t> </a:t>
            </a:r>
            <a:r>
              <a:rPr lang="en-GB" sz="2000" dirty="0" err="1"/>
              <a:t>tinggi</a:t>
            </a:r>
            <a:r>
              <a:rPr lang="en-GB" sz="2000" dirty="0"/>
              <a:t>; </a:t>
            </a:r>
          </a:p>
          <a:p>
            <a:pPr lvl="2"/>
            <a:r>
              <a:rPr lang="en-GB" sz="2000" dirty="0" err="1"/>
              <a:t>Kesenjangan</a:t>
            </a:r>
            <a:r>
              <a:rPr lang="en-GB" sz="2000" dirty="0"/>
              <a:t> </a:t>
            </a:r>
            <a:r>
              <a:rPr lang="en-GB" sz="2000" dirty="0" err="1"/>
              <a:t>upah</a:t>
            </a:r>
            <a:r>
              <a:rPr lang="en-GB" sz="2000" dirty="0"/>
              <a:t> dan </a:t>
            </a:r>
            <a:r>
              <a:rPr lang="en-GB" sz="2000" dirty="0" err="1"/>
              <a:t>pendapatan</a:t>
            </a:r>
            <a:endParaRPr lang="en-GB" sz="2000" dirty="0"/>
          </a:p>
          <a:p>
            <a:pPr lvl="2"/>
            <a:r>
              <a:rPr lang="en-GB" sz="2000" dirty="0" err="1"/>
              <a:t>Pemisahan</a:t>
            </a:r>
            <a:r>
              <a:rPr lang="en-GB" sz="2000" dirty="0"/>
              <a:t> </a:t>
            </a:r>
            <a:r>
              <a:rPr lang="en-GB" sz="2000" dirty="0" err="1"/>
              <a:t>pekerjaan</a:t>
            </a:r>
            <a:endParaRPr lang="en-GB" sz="2000" dirty="0"/>
          </a:p>
          <a:p>
            <a:pPr lvl="2"/>
            <a:r>
              <a:rPr lang="en-GB" sz="2000" dirty="0" err="1"/>
              <a:t>Hambatan</a:t>
            </a:r>
            <a:r>
              <a:rPr lang="en-GB" sz="2000" dirty="0"/>
              <a:t> </a:t>
            </a:r>
            <a:r>
              <a:rPr lang="en-GB" sz="2000" dirty="0" err="1"/>
              <a:t>dalam</a:t>
            </a:r>
            <a:r>
              <a:rPr lang="en-GB" sz="2000" dirty="0"/>
              <a:t> </a:t>
            </a:r>
            <a:r>
              <a:rPr lang="en-GB" sz="2000" dirty="0" err="1"/>
              <a:t>membuka</a:t>
            </a:r>
            <a:r>
              <a:rPr lang="en-GB" sz="2000" dirty="0"/>
              <a:t> </a:t>
            </a:r>
            <a:r>
              <a:rPr lang="en-GB" sz="2000" dirty="0" err="1"/>
              <a:t>usaha</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21</a:t>
            </a:fld>
            <a:endParaRPr lang="en-GB"/>
          </a:p>
        </p:txBody>
      </p:sp>
    </p:spTree>
    <p:extLst>
      <p:ext uri="{BB962C8B-B14F-4D97-AF65-F5344CB8AC3E}">
        <p14:creationId xmlns:p14="http://schemas.microsoft.com/office/powerpoint/2010/main" val="4126428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Pekerja</a:t>
            </a:r>
            <a:r>
              <a:rPr lang="en-GB" dirty="0"/>
              <a:t> </a:t>
            </a:r>
            <a:r>
              <a:rPr lang="en-GB" dirty="0" err="1"/>
              <a:t>tua</a:t>
            </a:r>
            <a:br>
              <a:rPr lang="en-GB" dirty="0"/>
            </a:br>
            <a:br>
              <a:rPr lang="en-GB" dirty="0"/>
            </a:br>
            <a:br>
              <a:rPr lang="en-GB" dirty="0"/>
            </a:br>
            <a:endParaRPr lang="en-GB" dirty="0"/>
          </a:p>
        </p:txBody>
      </p:sp>
      <p:sp>
        <p:nvSpPr>
          <p:cNvPr id="5" name="Content Placeholder 4"/>
          <p:cNvSpPr>
            <a:spLocks noGrp="1"/>
          </p:cNvSpPr>
          <p:nvPr>
            <p:ph idx="1"/>
          </p:nvPr>
        </p:nvSpPr>
        <p:spPr>
          <a:xfrm>
            <a:off x="490538" y="2393950"/>
            <a:ext cx="10498028" cy="3482975"/>
          </a:xfrm>
        </p:spPr>
        <p:txBody>
          <a:bodyPr/>
          <a:lstStyle/>
          <a:p>
            <a:pPr marL="0" lvl="2" indent="0">
              <a:buNone/>
            </a:pPr>
            <a:r>
              <a:rPr lang="en-GB" sz="2000" b="1" dirty="0"/>
              <a:t>SIAPA MEREKA?</a:t>
            </a:r>
            <a:endParaRPr lang="en-GB" sz="2000" dirty="0"/>
          </a:p>
          <a:p>
            <a:pPr lvl="2"/>
            <a:r>
              <a:rPr lang="en-GB" dirty="0" err="1"/>
              <a:t>Biasanya</a:t>
            </a:r>
            <a:r>
              <a:rPr lang="en-GB" dirty="0"/>
              <a:t> </a:t>
            </a:r>
            <a:r>
              <a:rPr lang="en-GB" dirty="0" err="1"/>
              <a:t>didefinisikan</a:t>
            </a:r>
            <a:r>
              <a:rPr lang="en-GB" dirty="0"/>
              <a:t> </a:t>
            </a:r>
            <a:r>
              <a:rPr lang="en-GB" dirty="0" err="1"/>
              <a:t>sebagai</a:t>
            </a:r>
            <a:r>
              <a:rPr lang="en-GB" dirty="0"/>
              <a:t> </a:t>
            </a:r>
            <a:r>
              <a:rPr lang="en-GB" dirty="0" err="1"/>
              <a:t>pekerja</a:t>
            </a:r>
            <a:r>
              <a:rPr lang="en-GB" dirty="0"/>
              <a:t> </a:t>
            </a:r>
            <a:r>
              <a:rPr lang="en-GB" dirty="0" err="1"/>
              <a:t>berusia</a:t>
            </a:r>
            <a:r>
              <a:rPr lang="en-GB" dirty="0"/>
              <a:t> 45 </a:t>
            </a:r>
            <a:r>
              <a:rPr lang="en-GB" dirty="0" err="1"/>
              <a:t>tahun</a:t>
            </a:r>
            <a:r>
              <a:rPr lang="en-GB" dirty="0"/>
              <a:t> </a:t>
            </a:r>
            <a:r>
              <a:rPr lang="en-GB" dirty="0" err="1"/>
              <a:t>atau</a:t>
            </a:r>
            <a:r>
              <a:rPr lang="en-GB" dirty="0"/>
              <a:t> </a:t>
            </a:r>
            <a:r>
              <a:rPr lang="en-GB" dirty="0" err="1"/>
              <a:t>lebih</a:t>
            </a:r>
            <a:r>
              <a:rPr lang="en-GB" dirty="0"/>
              <a:t>: </a:t>
            </a:r>
            <a:r>
              <a:rPr lang="en-GB" dirty="0" err="1"/>
              <a:t>usia</a:t>
            </a:r>
            <a:r>
              <a:rPr lang="en-GB" dirty="0"/>
              <a:t> di mana </a:t>
            </a:r>
            <a:r>
              <a:rPr lang="en-GB" dirty="0" err="1"/>
              <a:t>pekerja</a:t>
            </a:r>
            <a:r>
              <a:rPr lang="en-GB" dirty="0"/>
              <a:t> </a:t>
            </a:r>
            <a:r>
              <a:rPr lang="en-GB" dirty="0" err="1"/>
              <a:t>mulai</a:t>
            </a:r>
            <a:r>
              <a:rPr lang="en-GB" dirty="0"/>
              <a:t> </a:t>
            </a:r>
            <a:r>
              <a:rPr lang="en-GB" dirty="0" err="1"/>
              <a:t>mengalami</a:t>
            </a:r>
            <a:r>
              <a:rPr lang="en-GB" dirty="0"/>
              <a:t> </a:t>
            </a:r>
            <a:r>
              <a:rPr lang="en-GB" dirty="0" err="1"/>
              <a:t>beberapa</a:t>
            </a:r>
            <a:r>
              <a:rPr lang="en-GB" dirty="0"/>
              <a:t> </a:t>
            </a:r>
            <a:r>
              <a:rPr lang="en-GB" dirty="0" err="1"/>
              <a:t>diskriminasi</a:t>
            </a:r>
            <a:r>
              <a:rPr lang="en-GB" dirty="0"/>
              <a:t> </a:t>
            </a:r>
            <a:r>
              <a:rPr lang="en-GB" dirty="0" err="1"/>
              <a:t>dari</a:t>
            </a:r>
            <a:r>
              <a:rPr lang="en-GB" dirty="0"/>
              <a:t> </a:t>
            </a:r>
            <a:r>
              <a:rPr lang="en-GB" dirty="0" err="1"/>
              <a:t>pemberi</a:t>
            </a:r>
            <a:r>
              <a:rPr lang="en-GB" dirty="0"/>
              <a:t> </a:t>
            </a:r>
            <a:r>
              <a:rPr lang="en-GB" dirty="0" err="1"/>
              <a:t>kerja</a:t>
            </a:r>
            <a:r>
              <a:rPr lang="en-GB" dirty="0"/>
              <a:t>; </a:t>
            </a:r>
            <a:r>
              <a:rPr lang="en-GB" dirty="0" err="1"/>
              <a:t>misalnya</a:t>
            </a:r>
            <a:r>
              <a:rPr lang="en-GB" dirty="0"/>
              <a:t> </a:t>
            </a:r>
            <a:r>
              <a:rPr lang="en-GB" dirty="0" err="1"/>
              <a:t>Berdasarkan</a:t>
            </a:r>
            <a:r>
              <a:rPr lang="en-GB" dirty="0"/>
              <a:t> </a:t>
            </a:r>
            <a:r>
              <a:rPr lang="en-GB" dirty="0" err="1"/>
              <a:t>wawancara</a:t>
            </a:r>
            <a:r>
              <a:rPr lang="en-GB" dirty="0"/>
              <a:t> dan </a:t>
            </a:r>
            <a:r>
              <a:rPr lang="en-GB" dirty="0" err="1"/>
              <a:t>observasi</a:t>
            </a:r>
            <a:r>
              <a:rPr lang="en-GB" dirty="0"/>
              <a:t>, </a:t>
            </a:r>
            <a:r>
              <a:rPr lang="en-GB" dirty="0" err="1"/>
              <a:t>ketika</a:t>
            </a:r>
            <a:r>
              <a:rPr lang="en-GB" dirty="0"/>
              <a:t> </a:t>
            </a:r>
            <a:r>
              <a:rPr lang="en-GB" dirty="0" err="1"/>
              <a:t>pekerja</a:t>
            </a:r>
            <a:r>
              <a:rPr lang="en-GB" dirty="0"/>
              <a:t> </a:t>
            </a:r>
            <a:r>
              <a:rPr lang="en-GB" dirty="0" err="1"/>
              <a:t>perempuan</a:t>
            </a:r>
            <a:r>
              <a:rPr lang="en-GB" dirty="0"/>
              <a:t> </a:t>
            </a:r>
            <a:r>
              <a:rPr lang="en-GB" dirty="0" err="1"/>
              <a:t>sendiri</a:t>
            </a:r>
            <a:r>
              <a:rPr lang="en-GB" dirty="0"/>
              <a:t> </a:t>
            </a:r>
            <a:r>
              <a:rPr lang="en-GB" dirty="0" err="1"/>
              <a:t>mulai</a:t>
            </a:r>
            <a:r>
              <a:rPr lang="en-GB" dirty="0"/>
              <a:t> </a:t>
            </a:r>
            <a:r>
              <a:rPr lang="en-GB" dirty="0" err="1"/>
              <a:t>melihat</a:t>
            </a:r>
            <a:r>
              <a:rPr lang="en-GB" dirty="0"/>
              <a:t> dan </a:t>
            </a:r>
            <a:r>
              <a:rPr lang="en-GB" dirty="0" err="1"/>
              <a:t>mengalami</a:t>
            </a:r>
            <a:r>
              <a:rPr lang="en-GB" dirty="0"/>
              <a:t> </a:t>
            </a:r>
            <a:r>
              <a:rPr lang="en-GB" dirty="0" err="1"/>
              <a:t>diskriminasi</a:t>
            </a:r>
            <a:endParaRPr lang="en-GB" dirty="0"/>
          </a:p>
          <a:p>
            <a:pPr lvl="2"/>
            <a:r>
              <a:rPr lang="en-GB" dirty="0" err="1"/>
              <a:t>Meningkatnya</a:t>
            </a:r>
            <a:r>
              <a:rPr lang="en-GB" dirty="0"/>
              <a:t> </a:t>
            </a:r>
            <a:r>
              <a:rPr lang="en-GB" dirty="0" err="1"/>
              <a:t>penekanan</a:t>
            </a:r>
            <a:r>
              <a:rPr lang="en-GB" dirty="0"/>
              <a:t> pada </a:t>
            </a:r>
            <a:r>
              <a:rPr lang="en-GB" dirty="0" err="1"/>
              <a:t>kelompok</a:t>
            </a:r>
            <a:r>
              <a:rPr lang="en-GB" dirty="0"/>
              <a:t> </a:t>
            </a:r>
            <a:r>
              <a:rPr lang="en-GB" dirty="0" err="1"/>
              <a:t>ini</a:t>
            </a:r>
            <a:r>
              <a:rPr lang="en-GB" dirty="0"/>
              <a:t> </a:t>
            </a:r>
            <a:r>
              <a:rPr lang="en-GB" dirty="0" err="1"/>
              <a:t>sejak</a:t>
            </a:r>
            <a:r>
              <a:rPr lang="en-GB" dirty="0"/>
              <a:t> </a:t>
            </a:r>
            <a:r>
              <a:rPr lang="en-GB" dirty="0" err="1"/>
              <a:t>tahun</a:t>
            </a:r>
            <a:r>
              <a:rPr lang="en-GB" dirty="0"/>
              <a:t> 2008</a:t>
            </a:r>
          </a:p>
          <a:p>
            <a:pPr lvl="2"/>
            <a:r>
              <a:rPr lang="en-GB" dirty="0" err="1"/>
              <a:t>Termasuk</a:t>
            </a:r>
            <a:r>
              <a:rPr lang="en-GB" dirty="0"/>
              <a:t> </a:t>
            </a:r>
            <a:r>
              <a:rPr lang="en-GB" dirty="0" err="1"/>
              <a:t>pekerja</a:t>
            </a:r>
            <a:r>
              <a:rPr lang="en-GB" dirty="0"/>
              <a:t> yang </a:t>
            </a:r>
            <a:r>
              <a:rPr lang="en-GB" dirty="0" err="1"/>
              <a:t>akan</a:t>
            </a:r>
            <a:r>
              <a:rPr lang="en-GB" dirty="0"/>
              <a:t> </a:t>
            </a:r>
            <a:r>
              <a:rPr lang="en-GB" dirty="0" err="1"/>
              <a:t>pensiun</a:t>
            </a:r>
            <a:endParaRPr lang="en-GB" dirty="0"/>
          </a:p>
          <a:p>
            <a:pPr lvl="2"/>
            <a:r>
              <a:rPr lang="en-GB" dirty="0" err="1"/>
              <a:t>Pekerja</a:t>
            </a:r>
            <a:r>
              <a:rPr lang="en-GB" dirty="0"/>
              <a:t> </a:t>
            </a:r>
            <a:r>
              <a:rPr lang="en-GB" dirty="0" err="1"/>
              <a:t>tua</a:t>
            </a:r>
            <a:r>
              <a:rPr lang="en-GB" dirty="0"/>
              <a:t> </a:t>
            </a:r>
            <a:r>
              <a:rPr lang="en-GB" dirty="0" err="1"/>
              <a:t>seringkali</a:t>
            </a:r>
            <a:r>
              <a:rPr lang="en-GB" dirty="0"/>
              <a:t> </a:t>
            </a:r>
            <a:r>
              <a:rPr lang="en-GB" dirty="0" err="1"/>
              <a:t>mendapati</a:t>
            </a:r>
            <a:r>
              <a:rPr lang="en-GB" dirty="0"/>
              <a:t> </a:t>
            </a:r>
            <a:r>
              <a:rPr lang="en-GB" dirty="0" err="1"/>
              <a:t>diri</a:t>
            </a:r>
            <a:r>
              <a:rPr lang="en-GB" dirty="0"/>
              <a:t> </a:t>
            </a:r>
            <a:r>
              <a:rPr lang="en-GB" dirty="0" err="1"/>
              <a:t>mereka</a:t>
            </a:r>
            <a:r>
              <a:rPr lang="en-GB" dirty="0"/>
              <a:t> </a:t>
            </a:r>
            <a:r>
              <a:rPr lang="en-GB" dirty="0" err="1"/>
              <a:t>bersaing</a:t>
            </a:r>
            <a:r>
              <a:rPr lang="en-GB" dirty="0"/>
              <a:t> </a:t>
            </a:r>
            <a:r>
              <a:rPr lang="en-GB" dirty="0" err="1"/>
              <a:t>dengan</a:t>
            </a:r>
            <a:r>
              <a:rPr lang="en-GB" dirty="0"/>
              <a:t> pemuda </a:t>
            </a:r>
            <a:r>
              <a:rPr lang="en-GB" dirty="0" err="1"/>
              <a:t>untuk</a:t>
            </a:r>
            <a:r>
              <a:rPr lang="en-GB" dirty="0"/>
              <a:t> </a:t>
            </a:r>
            <a:r>
              <a:rPr lang="en-GB" dirty="0" err="1"/>
              <a:t>pekerjaan</a:t>
            </a:r>
            <a:r>
              <a:rPr lang="en-GB" dirty="0"/>
              <a:t> yang </a:t>
            </a:r>
            <a:r>
              <a:rPr lang="en-GB" dirty="0" err="1"/>
              <a:t>sama</a:t>
            </a:r>
            <a:endParaRPr lang="en-GB" dirty="0"/>
          </a:p>
          <a:p>
            <a:pPr lvl="2"/>
            <a:r>
              <a:rPr lang="en-GB" dirty="0" err="1"/>
              <a:t>Tantangannya</a:t>
            </a:r>
            <a:r>
              <a:rPr lang="en-GB" dirty="0"/>
              <a:t> </a:t>
            </a:r>
            <a:r>
              <a:rPr lang="en-GB" dirty="0" err="1"/>
              <a:t>meliputi</a:t>
            </a:r>
            <a:r>
              <a:rPr lang="en-GB" dirty="0"/>
              <a:t> </a:t>
            </a:r>
            <a:r>
              <a:rPr lang="en-GB" dirty="0" err="1"/>
              <a:t>kurangnya</a:t>
            </a:r>
            <a:r>
              <a:rPr lang="en-GB" dirty="0"/>
              <a:t> </a:t>
            </a:r>
            <a:r>
              <a:rPr lang="en-GB" dirty="0" err="1"/>
              <a:t>keterampilan</a:t>
            </a:r>
            <a:r>
              <a:rPr lang="en-GB" dirty="0"/>
              <a:t> </a:t>
            </a:r>
            <a:r>
              <a:rPr lang="en-GB" dirty="0" err="1"/>
              <a:t>mencari</a:t>
            </a:r>
            <a:r>
              <a:rPr lang="en-GB" dirty="0"/>
              <a:t> </a:t>
            </a:r>
            <a:r>
              <a:rPr lang="en-GB" dirty="0" err="1"/>
              <a:t>kerja</a:t>
            </a:r>
            <a:r>
              <a:rPr lang="en-GB" dirty="0"/>
              <a:t> </a:t>
            </a:r>
            <a:r>
              <a:rPr lang="en-GB" dirty="0" err="1"/>
              <a:t>saat</a:t>
            </a:r>
            <a:r>
              <a:rPr lang="en-GB" dirty="0"/>
              <a:t> </a:t>
            </a:r>
            <a:r>
              <a:rPr lang="en-GB" dirty="0" err="1"/>
              <a:t>ini</a:t>
            </a:r>
            <a:r>
              <a:rPr lang="en-GB" dirty="0"/>
              <a:t>, </a:t>
            </a:r>
            <a:r>
              <a:rPr lang="en-GB" dirty="0" err="1"/>
              <a:t>keterampilan</a:t>
            </a:r>
            <a:r>
              <a:rPr lang="en-GB" dirty="0"/>
              <a:t> </a:t>
            </a:r>
            <a:r>
              <a:rPr lang="en-GB" dirty="0" err="1"/>
              <a:t>teknis</a:t>
            </a:r>
            <a:r>
              <a:rPr lang="en-GB" dirty="0"/>
              <a:t> </a:t>
            </a:r>
            <a:r>
              <a:rPr lang="en-GB" dirty="0" err="1"/>
              <a:t>mungkin</a:t>
            </a:r>
            <a:r>
              <a:rPr lang="en-GB" dirty="0"/>
              <a:t> </a:t>
            </a:r>
            <a:r>
              <a:rPr lang="en-GB" dirty="0" err="1"/>
              <a:t>sudah</a:t>
            </a:r>
            <a:r>
              <a:rPr lang="en-GB" dirty="0"/>
              <a:t> </a:t>
            </a:r>
            <a:r>
              <a:rPr lang="en-GB" dirty="0" err="1"/>
              <a:t>kadaluarsa</a:t>
            </a:r>
            <a:endParaRPr lang="en-GB" dirty="0"/>
          </a:p>
          <a:p>
            <a:pPr lvl="2"/>
            <a:r>
              <a:rPr lang="en-GB" dirty="0" err="1"/>
              <a:t>Mungkin</a:t>
            </a:r>
            <a:r>
              <a:rPr lang="en-GB" dirty="0"/>
              <a:t> </a:t>
            </a:r>
            <a:r>
              <a:rPr lang="en-GB" dirty="0" err="1"/>
              <a:t>enggan</a:t>
            </a:r>
            <a:r>
              <a:rPr lang="en-GB" dirty="0"/>
              <a:t> </a:t>
            </a:r>
            <a:r>
              <a:rPr lang="en-GB" dirty="0" err="1"/>
              <a:t>untuk</a:t>
            </a:r>
            <a:r>
              <a:rPr lang="en-GB" dirty="0"/>
              <a:t> </a:t>
            </a:r>
            <a:r>
              <a:rPr lang="en-GB" dirty="0" err="1"/>
              <a:t>mempertimbangkan</a:t>
            </a:r>
            <a:r>
              <a:rPr lang="en-GB" dirty="0"/>
              <a:t> </a:t>
            </a:r>
            <a:r>
              <a:rPr lang="en-GB" dirty="0" err="1"/>
              <a:t>pelatihan</a:t>
            </a:r>
            <a:r>
              <a:rPr lang="en-GB" dirty="0"/>
              <a:t> </a:t>
            </a:r>
            <a:r>
              <a:rPr lang="en-GB" dirty="0" err="1"/>
              <a:t>ulang</a:t>
            </a:r>
            <a:endParaRPr lang="en-GB" dirty="0"/>
          </a:p>
          <a:p>
            <a:pPr lvl="2"/>
            <a:endParaRPr lang="en-GB" dirty="0"/>
          </a:p>
          <a:p>
            <a:pPr lvl="2"/>
            <a:endParaRPr lang="en-GB" dirty="0"/>
          </a:p>
          <a:p>
            <a:pPr lvl="2"/>
            <a:endParaRPr lang="en-GB" dirty="0"/>
          </a:p>
          <a:p>
            <a:pPr marL="0" lvl="2" indent="0">
              <a:buNone/>
            </a:pPr>
            <a:endParaRPr lang="en-GB" sz="2000" dirty="0"/>
          </a:p>
          <a:p>
            <a:pPr marL="0" lvl="2" indent="0">
              <a:buNone/>
            </a:pPr>
            <a:endParaRPr lang="en-GB" sz="2000" dirty="0"/>
          </a:p>
          <a:p>
            <a:pPr marL="0" lvl="2" indent="0">
              <a:buNone/>
            </a:pP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22</a:t>
            </a:fld>
            <a:endParaRPr lang="en-GB"/>
          </a:p>
        </p:txBody>
      </p:sp>
    </p:spTree>
    <p:extLst>
      <p:ext uri="{BB962C8B-B14F-4D97-AF65-F5344CB8AC3E}">
        <p14:creationId xmlns:p14="http://schemas.microsoft.com/office/powerpoint/2010/main" val="15651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Masalah</a:t>
            </a:r>
            <a:r>
              <a:rPr lang="en-GB" dirty="0"/>
              <a:t> dan </a:t>
            </a:r>
            <a:r>
              <a:rPr lang="en-GB" dirty="0" err="1"/>
              <a:t>tantangan</a:t>
            </a:r>
            <a:r>
              <a:rPr lang="en-GB" dirty="0"/>
              <a:t> yang di </a:t>
            </a:r>
            <a:r>
              <a:rPr lang="en-GB" dirty="0" err="1"/>
              <a:t>hadapi</a:t>
            </a:r>
            <a:r>
              <a:rPr lang="en-GB" dirty="0"/>
              <a:t> oleh </a:t>
            </a:r>
            <a:r>
              <a:rPr lang="en-GB" dirty="0" err="1"/>
              <a:t>pekerja</a:t>
            </a:r>
            <a:r>
              <a:rPr lang="en-GB" dirty="0"/>
              <a:t> </a:t>
            </a:r>
            <a:r>
              <a:rPr lang="en-GB" dirty="0" err="1"/>
              <a:t>usia</a:t>
            </a:r>
            <a:r>
              <a:rPr lang="en-GB" dirty="0"/>
              <a:t> </a:t>
            </a:r>
            <a:r>
              <a:rPr lang="en-GB" dirty="0" err="1"/>
              <a:t>tua</a:t>
            </a:r>
            <a:r>
              <a:rPr lang="en-GB" dirty="0"/>
              <a:t> di pasar </a:t>
            </a:r>
            <a:r>
              <a:rPr lang="en-GB" dirty="0" err="1"/>
              <a:t>tenaga</a:t>
            </a:r>
            <a:r>
              <a:rPr lang="en-GB" dirty="0"/>
              <a:t> </a:t>
            </a:r>
            <a:r>
              <a:rPr lang="en-GB" dirty="0" err="1"/>
              <a:t>kerja</a:t>
            </a:r>
            <a:br>
              <a:rPr lang="en-GB" dirty="0"/>
            </a:br>
            <a:endParaRPr lang="en-GB" dirty="0"/>
          </a:p>
        </p:txBody>
      </p:sp>
      <p:sp>
        <p:nvSpPr>
          <p:cNvPr id="5" name="Content Placeholder 4"/>
          <p:cNvSpPr>
            <a:spLocks noGrp="1"/>
          </p:cNvSpPr>
          <p:nvPr>
            <p:ph idx="1"/>
          </p:nvPr>
        </p:nvSpPr>
        <p:spPr/>
        <p:txBody>
          <a:bodyPr/>
          <a:lstStyle/>
          <a:p>
            <a:pPr lvl="2"/>
            <a:r>
              <a:rPr lang="en-GB" sz="2000" dirty="0"/>
              <a:t>Salah </a:t>
            </a:r>
            <a:r>
              <a:rPr lang="en-GB" sz="2000" dirty="0" err="1"/>
              <a:t>satu</a:t>
            </a:r>
            <a:r>
              <a:rPr lang="en-GB" sz="2000" dirty="0"/>
              <a:t> </a:t>
            </a:r>
            <a:r>
              <a:rPr lang="en-GB" sz="2000" dirty="0" err="1"/>
              <a:t>kelompok</a:t>
            </a:r>
            <a:r>
              <a:rPr lang="en-GB" sz="2000" dirty="0"/>
              <a:t> yang </a:t>
            </a:r>
            <a:r>
              <a:rPr lang="en-GB" sz="2000" dirty="0" err="1"/>
              <a:t>lebih</a:t>
            </a:r>
            <a:r>
              <a:rPr lang="en-GB" sz="2000" dirty="0"/>
              <a:t> </a:t>
            </a:r>
            <a:r>
              <a:rPr lang="en-GB" sz="2000" dirty="0" err="1"/>
              <a:t>rentan</a:t>
            </a:r>
            <a:r>
              <a:rPr lang="en-GB" sz="2000" dirty="0"/>
              <a:t> di pasar </a:t>
            </a:r>
            <a:r>
              <a:rPr lang="en-GB" sz="2000" dirty="0" err="1"/>
              <a:t>tenaga</a:t>
            </a:r>
            <a:r>
              <a:rPr lang="en-GB" sz="2000" dirty="0"/>
              <a:t> </a:t>
            </a:r>
            <a:r>
              <a:rPr lang="en-GB" sz="2000" dirty="0" err="1"/>
              <a:t>kerja</a:t>
            </a:r>
            <a:endParaRPr lang="en-GB" sz="2000" dirty="0"/>
          </a:p>
          <a:p>
            <a:pPr lvl="2"/>
            <a:r>
              <a:rPr lang="en-GB" sz="2000" dirty="0" err="1"/>
              <a:t>Lebih</a:t>
            </a:r>
            <a:r>
              <a:rPr lang="en-GB" sz="2000" dirty="0"/>
              <a:t> mahal </a:t>
            </a:r>
            <a:r>
              <a:rPr lang="en-GB" sz="2000" dirty="0" err="1"/>
              <a:t>daripada</a:t>
            </a:r>
            <a:r>
              <a:rPr lang="en-GB" sz="2000" dirty="0"/>
              <a:t> </a:t>
            </a:r>
            <a:r>
              <a:rPr lang="en-GB" sz="2000" dirty="0" err="1"/>
              <a:t>pekerja</a:t>
            </a:r>
            <a:r>
              <a:rPr lang="en-GB" sz="2000" dirty="0"/>
              <a:t> </a:t>
            </a:r>
            <a:r>
              <a:rPr lang="en-GB" sz="2000" dirty="0" err="1"/>
              <a:t>muda</a:t>
            </a:r>
            <a:r>
              <a:rPr lang="en-GB" sz="2000" dirty="0"/>
              <a:t> </a:t>
            </a:r>
            <a:r>
              <a:rPr lang="en-GB" sz="2000" dirty="0" err="1"/>
              <a:t>karena</a:t>
            </a:r>
            <a:r>
              <a:rPr lang="en-GB" sz="2000" dirty="0"/>
              <a:t> </a:t>
            </a:r>
            <a:r>
              <a:rPr lang="en-GB" sz="2000" dirty="0" err="1"/>
              <a:t>tingginya</a:t>
            </a:r>
            <a:r>
              <a:rPr lang="en-GB" sz="2000" dirty="0"/>
              <a:t> </a:t>
            </a:r>
            <a:r>
              <a:rPr lang="en-GB" sz="2000" dirty="0" err="1"/>
              <a:t>kompensasi</a:t>
            </a:r>
            <a:r>
              <a:rPr lang="en-GB" sz="2000" dirty="0"/>
              <a:t>, </a:t>
            </a:r>
            <a:r>
              <a:rPr lang="en-GB" sz="2000" dirty="0" err="1"/>
              <a:t>hak</a:t>
            </a:r>
            <a:r>
              <a:rPr lang="en-GB" sz="2000" dirty="0"/>
              <a:t> </a:t>
            </a:r>
            <a:r>
              <a:rPr lang="en-GB" sz="2000" dirty="0" err="1"/>
              <a:t>senioritas</a:t>
            </a:r>
            <a:r>
              <a:rPr lang="en-GB" sz="2000" dirty="0"/>
              <a:t> dan </a:t>
            </a:r>
            <a:r>
              <a:rPr lang="en-GB" sz="2000" dirty="0" err="1"/>
              <a:t>tunjangan</a:t>
            </a:r>
            <a:r>
              <a:rPr lang="en-GB" sz="2000" dirty="0"/>
              <a:t> </a:t>
            </a:r>
            <a:r>
              <a:rPr lang="en-GB" sz="2000" dirty="0" err="1"/>
              <a:t>sosial</a:t>
            </a:r>
            <a:endParaRPr lang="en-GB" sz="2000" dirty="0"/>
          </a:p>
          <a:p>
            <a:pPr lvl="2"/>
            <a:r>
              <a:rPr lang="en-GB" sz="2000" dirty="0"/>
              <a:t>Juga </a:t>
            </a:r>
            <a:r>
              <a:rPr lang="en-GB" sz="2000" dirty="0" err="1"/>
              <a:t>dipandang</a:t>
            </a:r>
            <a:r>
              <a:rPr lang="en-GB" sz="2000" dirty="0"/>
              <a:t> oleh </a:t>
            </a:r>
            <a:r>
              <a:rPr lang="en-GB" sz="2000" dirty="0" err="1"/>
              <a:t>pemberi</a:t>
            </a:r>
            <a:r>
              <a:rPr lang="en-GB" sz="2000" dirty="0"/>
              <a:t> </a:t>
            </a:r>
            <a:r>
              <a:rPr lang="en-GB" sz="2000" dirty="0" err="1"/>
              <a:t>kerja</a:t>
            </a:r>
            <a:r>
              <a:rPr lang="en-GB" sz="2000" dirty="0"/>
              <a:t> </a:t>
            </a:r>
            <a:r>
              <a:rPr lang="en-GB" sz="2000" dirty="0" err="1"/>
              <a:t>sebagai</a:t>
            </a:r>
            <a:r>
              <a:rPr lang="en-GB" sz="2000" dirty="0"/>
              <a:t> </a:t>
            </a:r>
            <a:r>
              <a:rPr lang="en-GB" sz="2000" dirty="0" err="1"/>
              <a:t>kurang</a:t>
            </a:r>
            <a:r>
              <a:rPr lang="en-GB" sz="2000" dirty="0"/>
              <a:t> </a:t>
            </a:r>
            <a:r>
              <a:rPr lang="en-GB" sz="2000" dirty="0" err="1"/>
              <a:t>produktif</a:t>
            </a:r>
            <a:r>
              <a:rPr lang="en-GB" sz="2000" dirty="0"/>
              <a:t> </a:t>
            </a:r>
            <a:r>
              <a:rPr lang="en-GB" sz="2000" dirty="0" err="1"/>
              <a:t>karena</a:t>
            </a:r>
            <a:r>
              <a:rPr lang="en-GB" sz="2000" dirty="0"/>
              <a:t> </a:t>
            </a:r>
            <a:r>
              <a:rPr lang="en-GB" sz="2000" dirty="0" err="1"/>
              <a:t>masalah</a:t>
            </a:r>
            <a:r>
              <a:rPr lang="en-GB" sz="2000" dirty="0"/>
              <a:t> </a:t>
            </a:r>
            <a:r>
              <a:rPr lang="en-GB" sz="2000" dirty="0" err="1"/>
              <a:t>fisik</a:t>
            </a:r>
            <a:r>
              <a:rPr lang="en-GB" sz="2000" dirty="0"/>
              <a:t> dan </a:t>
            </a:r>
            <a:r>
              <a:rPr lang="en-GB" sz="2000" dirty="0" err="1"/>
              <a:t>keterampilan</a:t>
            </a:r>
            <a:r>
              <a:rPr lang="en-GB" sz="2000" dirty="0"/>
              <a:t> yang </a:t>
            </a:r>
            <a:r>
              <a:rPr lang="en-GB" sz="2000" dirty="0" err="1"/>
              <a:t>mungkin</a:t>
            </a:r>
            <a:r>
              <a:rPr lang="en-GB" sz="2000" dirty="0"/>
              <a:t> </a:t>
            </a:r>
            <a:r>
              <a:rPr lang="en-GB" sz="2000" dirty="0" err="1"/>
              <a:t>tidak</a:t>
            </a:r>
            <a:r>
              <a:rPr lang="en-GB" sz="2000" dirty="0"/>
              <a:t> </a:t>
            </a:r>
            <a:r>
              <a:rPr lang="en-GB" sz="2000" dirty="0" err="1"/>
              <a:t>sesuai</a:t>
            </a:r>
            <a:r>
              <a:rPr lang="en-GB" sz="2000" dirty="0"/>
              <a:t> </a:t>
            </a:r>
            <a:r>
              <a:rPr lang="en-GB" sz="2000" dirty="0" err="1"/>
              <a:t>dengan</a:t>
            </a:r>
            <a:r>
              <a:rPr lang="en-GB" sz="2000" dirty="0"/>
              <a:t> </a:t>
            </a:r>
            <a:r>
              <a:rPr lang="en-GB" sz="2000" dirty="0" err="1"/>
              <a:t>standar</a:t>
            </a:r>
            <a:r>
              <a:rPr lang="en-GB" sz="2000" dirty="0"/>
              <a:t> modern</a:t>
            </a:r>
          </a:p>
          <a:p>
            <a:pPr lvl="2"/>
            <a:r>
              <a:rPr lang="en-GB" sz="2000" dirty="0" err="1"/>
              <a:t>Mungkin</a:t>
            </a:r>
            <a:r>
              <a:rPr lang="en-GB" sz="2000" dirty="0"/>
              <a:t> </a:t>
            </a:r>
            <a:r>
              <a:rPr lang="en-GB" sz="2000" dirty="0" err="1"/>
              <a:t>secara</a:t>
            </a:r>
            <a:r>
              <a:rPr lang="en-GB" sz="2000" dirty="0"/>
              <a:t> </a:t>
            </a:r>
            <a:r>
              <a:rPr lang="en-GB" sz="2000" dirty="0" err="1"/>
              <a:t>khusus</a:t>
            </a:r>
            <a:r>
              <a:rPr lang="en-GB" sz="2000" dirty="0"/>
              <a:t> </a:t>
            </a:r>
            <a:r>
              <a:rPr lang="en-GB" sz="2000" dirty="0" err="1"/>
              <a:t>dianggap</a:t>
            </a:r>
            <a:r>
              <a:rPr lang="en-GB" sz="2000" dirty="0"/>
              <a:t> </a:t>
            </a:r>
            <a:r>
              <a:rPr lang="en-GB" sz="2000" dirty="0" err="1"/>
              <a:t>sebagai</a:t>
            </a:r>
            <a:r>
              <a:rPr lang="en-GB" sz="2000" dirty="0"/>
              <a:t> orang </a:t>
            </a:r>
            <a:r>
              <a:rPr lang="en-GB" sz="2000" dirty="0" err="1"/>
              <a:t>dengan</a:t>
            </a:r>
            <a:r>
              <a:rPr lang="en-GB" sz="2000" dirty="0"/>
              <a:t> </a:t>
            </a:r>
            <a:r>
              <a:rPr lang="en-GB" sz="2000" dirty="0" err="1"/>
              <a:t>keterampilan</a:t>
            </a:r>
            <a:r>
              <a:rPr lang="en-GB" sz="2000" dirty="0"/>
              <a:t> </a:t>
            </a:r>
            <a:r>
              <a:rPr lang="en-GB" sz="2000" dirty="0" err="1"/>
              <a:t>atau</a:t>
            </a:r>
            <a:r>
              <a:rPr lang="en-GB" sz="2000" dirty="0"/>
              <a:t> </a:t>
            </a:r>
            <a:r>
              <a:rPr lang="en-GB" sz="2000" dirty="0" err="1"/>
              <a:t>pelatihan</a:t>
            </a:r>
            <a:r>
              <a:rPr lang="en-GB" sz="2000" dirty="0"/>
              <a:t> </a:t>
            </a:r>
            <a:r>
              <a:rPr lang="en-GB" sz="2000" dirty="0" err="1"/>
              <a:t>terbatas</a:t>
            </a:r>
            <a:endParaRPr lang="en-GB" sz="2000" dirty="0"/>
          </a:p>
          <a:p>
            <a:pPr lvl="2"/>
            <a:r>
              <a:rPr lang="en-GB" sz="2000" dirty="0" err="1"/>
              <a:t>Mereka</a:t>
            </a:r>
            <a:r>
              <a:rPr lang="en-GB" sz="2000" dirty="0"/>
              <a:t> </a:t>
            </a:r>
            <a:r>
              <a:rPr lang="en-GB" sz="2000" dirty="0" err="1"/>
              <a:t>mungkin</a:t>
            </a:r>
            <a:r>
              <a:rPr lang="en-GB" sz="2000" dirty="0"/>
              <a:t> </a:t>
            </a:r>
            <a:r>
              <a:rPr lang="en-GB" sz="2000" dirty="0" err="1"/>
              <a:t>mengalami</a:t>
            </a:r>
            <a:r>
              <a:rPr lang="en-GB" sz="2000" dirty="0"/>
              <a:t> </a:t>
            </a:r>
            <a:r>
              <a:rPr lang="en-GB" sz="2000" dirty="0" err="1"/>
              <a:t>kesulitan</a:t>
            </a:r>
            <a:r>
              <a:rPr lang="en-GB" sz="2000" dirty="0"/>
              <a:t> </a:t>
            </a:r>
            <a:r>
              <a:rPr lang="en-GB" sz="2000" dirty="0" err="1"/>
              <a:t>dalam</a:t>
            </a:r>
            <a:r>
              <a:rPr lang="en-GB" sz="2000" dirty="0"/>
              <a:t> </a:t>
            </a:r>
            <a:r>
              <a:rPr lang="en-GB" sz="2000" dirty="0" err="1"/>
              <a:t>mencari</a:t>
            </a:r>
            <a:r>
              <a:rPr lang="en-GB" sz="2000" dirty="0"/>
              <a:t> </a:t>
            </a:r>
            <a:r>
              <a:rPr lang="en-GB" sz="2000" dirty="0" err="1"/>
              <a:t>pekerjaan</a:t>
            </a:r>
            <a:r>
              <a:rPr lang="en-GB" sz="2000" dirty="0"/>
              <a:t> </a:t>
            </a:r>
            <a:r>
              <a:rPr lang="en-GB" sz="2000" dirty="0" err="1"/>
              <a:t>baru</a:t>
            </a:r>
            <a:endParaRPr lang="en-GB" sz="2000" dirty="0"/>
          </a:p>
          <a:p>
            <a:pPr lvl="2"/>
            <a:r>
              <a:rPr lang="en-GB" sz="2000" dirty="0"/>
              <a:t>Sebagian </a:t>
            </a:r>
            <a:r>
              <a:rPr lang="en-GB" sz="2000" dirty="0" err="1"/>
              <a:t>tetap</a:t>
            </a:r>
            <a:r>
              <a:rPr lang="en-GB" sz="2000" dirty="0"/>
              <a:t> </a:t>
            </a:r>
            <a:r>
              <a:rPr lang="en-GB" sz="2000" dirty="0" err="1"/>
              <a:t>menganggur</a:t>
            </a:r>
            <a:r>
              <a:rPr lang="en-GB" sz="2000" dirty="0"/>
              <a:t> </a:t>
            </a:r>
            <a:r>
              <a:rPr lang="en-GB" sz="2000" dirty="0" err="1"/>
              <a:t>karena</a:t>
            </a:r>
            <a:r>
              <a:rPr lang="en-GB" sz="2000" dirty="0"/>
              <a:t> </a:t>
            </a:r>
            <a:r>
              <a:rPr lang="en-GB" sz="2000" dirty="0" err="1"/>
              <a:t>usia</a:t>
            </a:r>
            <a:r>
              <a:rPr lang="en-GB" sz="2000" dirty="0"/>
              <a:t> </a:t>
            </a:r>
            <a:r>
              <a:rPr lang="en-GB" sz="2000" dirty="0" err="1"/>
              <a:t>mereka</a:t>
            </a:r>
            <a:r>
              <a:rPr lang="en-GB" sz="2000" dirty="0"/>
              <a:t>, </a:t>
            </a:r>
            <a:r>
              <a:rPr lang="en-GB" sz="2000" dirty="0" err="1"/>
              <a:t>kualifikasi</a:t>
            </a:r>
            <a:r>
              <a:rPr lang="en-GB" sz="2000" dirty="0"/>
              <a:t> </a:t>
            </a:r>
            <a:r>
              <a:rPr lang="en-GB" sz="2000" dirty="0" err="1"/>
              <a:t>terbatas</a:t>
            </a:r>
            <a:r>
              <a:rPr lang="en-GB" sz="2000" dirty="0"/>
              <a:t> </a:t>
            </a:r>
            <a:r>
              <a:rPr lang="en-GB" sz="2000" dirty="0" err="1"/>
              <a:t>atau</a:t>
            </a:r>
            <a:r>
              <a:rPr lang="en-GB" sz="2000" dirty="0"/>
              <a:t> </a:t>
            </a:r>
            <a:r>
              <a:rPr lang="en-GB" sz="2000" dirty="0" err="1"/>
              <a:t>tidak</a:t>
            </a:r>
            <a:r>
              <a:rPr lang="en-GB" sz="2000" dirty="0"/>
              <a:t> </a:t>
            </a:r>
            <a:r>
              <a:rPr lang="en-GB" sz="2000" dirty="0" err="1"/>
              <a:t>terbiasa</a:t>
            </a:r>
            <a:r>
              <a:rPr lang="en-GB" sz="2000" dirty="0"/>
              <a:t> </a:t>
            </a:r>
            <a:r>
              <a:rPr lang="en-GB" sz="2000" dirty="0" err="1"/>
              <a:t>dengan</a:t>
            </a:r>
            <a:r>
              <a:rPr lang="en-GB" sz="2000" dirty="0"/>
              <a:t> </a:t>
            </a:r>
            <a:r>
              <a:rPr lang="en-GB" sz="2000" dirty="0" err="1"/>
              <a:t>inovasi</a:t>
            </a:r>
            <a:r>
              <a:rPr lang="en-GB" sz="2000" dirty="0"/>
              <a:t> </a:t>
            </a:r>
            <a:r>
              <a:rPr lang="en-GB" sz="2000" dirty="0" err="1"/>
              <a:t>baru</a:t>
            </a:r>
            <a:r>
              <a:rPr lang="en-GB" sz="2000" dirty="0"/>
              <a:t> di </a:t>
            </a:r>
            <a:r>
              <a:rPr lang="en-GB" sz="2000" dirty="0" err="1"/>
              <a:t>tempat</a:t>
            </a:r>
            <a:r>
              <a:rPr lang="en-GB" sz="2000" dirty="0"/>
              <a:t> </a:t>
            </a:r>
            <a:r>
              <a:rPr lang="en-GB" sz="2000" dirty="0" err="1"/>
              <a:t>kerja</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23</a:t>
            </a:fld>
            <a:endParaRPr lang="en-GB"/>
          </a:p>
        </p:txBody>
      </p:sp>
    </p:spTree>
    <p:extLst>
      <p:ext uri="{BB962C8B-B14F-4D97-AF65-F5344CB8AC3E}">
        <p14:creationId xmlns:p14="http://schemas.microsoft.com/office/powerpoint/2010/main" val="27772685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Beberapa</a:t>
            </a:r>
            <a:r>
              <a:rPr lang="en-GB" dirty="0"/>
              <a:t> </a:t>
            </a:r>
            <a:r>
              <a:rPr lang="en-GB" dirty="0" err="1"/>
              <a:t>contoh</a:t>
            </a:r>
            <a:r>
              <a:rPr lang="en-GB" dirty="0"/>
              <a:t> </a:t>
            </a:r>
            <a:r>
              <a:rPr lang="en-GB" dirty="0" err="1"/>
              <a:t>diskriminasi</a:t>
            </a:r>
            <a:r>
              <a:rPr lang="en-GB" dirty="0"/>
              <a:t> </a:t>
            </a:r>
            <a:r>
              <a:rPr lang="en-GB" dirty="0" err="1"/>
              <a:t>usia</a:t>
            </a:r>
            <a:endParaRPr lang="en-GB" dirty="0"/>
          </a:p>
        </p:txBody>
      </p:sp>
      <p:sp>
        <p:nvSpPr>
          <p:cNvPr id="5" name="Content Placeholder 4"/>
          <p:cNvSpPr>
            <a:spLocks noGrp="1"/>
          </p:cNvSpPr>
          <p:nvPr>
            <p:ph idx="1"/>
          </p:nvPr>
        </p:nvSpPr>
        <p:spPr/>
        <p:txBody>
          <a:bodyPr/>
          <a:lstStyle/>
          <a:p>
            <a:pPr lvl="2"/>
            <a:r>
              <a:rPr lang="en-GB" dirty="0" err="1"/>
              <a:t>Ditolak</a:t>
            </a:r>
            <a:r>
              <a:rPr lang="en-GB" dirty="0"/>
              <a:t> </a:t>
            </a:r>
            <a:r>
              <a:rPr lang="en-GB" dirty="0" err="1"/>
              <a:t>bekerja</a:t>
            </a:r>
            <a:r>
              <a:rPr lang="en-GB" dirty="0"/>
              <a:t> </a:t>
            </a:r>
            <a:r>
              <a:rPr lang="en-GB" dirty="0" err="1"/>
              <a:t>karena</a:t>
            </a:r>
            <a:r>
              <a:rPr lang="en-GB" dirty="0"/>
              <a:t> </a:t>
            </a:r>
            <a:r>
              <a:rPr lang="en-GB" dirty="0" err="1"/>
              <a:t>usia</a:t>
            </a:r>
            <a:endParaRPr lang="en-GB" dirty="0"/>
          </a:p>
          <a:p>
            <a:pPr lvl="2"/>
            <a:r>
              <a:rPr lang="en-GB" dirty="0" err="1"/>
              <a:t>Contoh</a:t>
            </a:r>
            <a:r>
              <a:rPr lang="en-GB" dirty="0"/>
              <a:t> </a:t>
            </a:r>
            <a:r>
              <a:rPr lang="en-GB" dirty="0" err="1"/>
              <a:t>diskriminasi</a:t>
            </a:r>
            <a:r>
              <a:rPr lang="en-GB" dirty="0"/>
              <a:t> </a:t>
            </a:r>
            <a:r>
              <a:rPr lang="en-GB" dirty="0" err="1"/>
              <a:t>usia</a:t>
            </a:r>
            <a:r>
              <a:rPr lang="en-GB" dirty="0"/>
              <a:t> </a:t>
            </a:r>
            <a:r>
              <a:rPr lang="en-GB" dirty="0" err="1"/>
              <a:t>secara</a:t>
            </a:r>
            <a:r>
              <a:rPr lang="en-GB" dirty="0"/>
              <a:t> </a:t>
            </a:r>
            <a:r>
              <a:rPr lang="en-GB" dirty="0" err="1"/>
              <a:t>langsung</a:t>
            </a:r>
            <a:r>
              <a:rPr lang="en-GB" dirty="0"/>
              <a:t> </a:t>
            </a:r>
            <a:r>
              <a:rPr lang="en-GB" dirty="0" err="1"/>
              <a:t>adalah</a:t>
            </a:r>
            <a:r>
              <a:rPr lang="en-GB" dirty="0"/>
              <a:t> </a:t>
            </a:r>
            <a:r>
              <a:rPr lang="en-GB" dirty="0" err="1"/>
              <a:t>pengumuman</a:t>
            </a:r>
            <a:r>
              <a:rPr lang="en-GB" dirty="0"/>
              <a:t> </a:t>
            </a:r>
            <a:r>
              <a:rPr lang="en-GB" dirty="0" err="1"/>
              <a:t>pekerjaan</a:t>
            </a:r>
            <a:r>
              <a:rPr lang="en-GB" dirty="0"/>
              <a:t> di </a:t>
            </a:r>
            <a:r>
              <a:rPr lang="en-GB" dirty="0" err="1"/>
              <a:t>surat</a:t>
            </a:r>
            <a:r>
              <a:rPr lang="en-GB" dirty="0"/>
              <a:t> </a:t>
            </a:r>
            <a:r>
              <a:rPr lang="en-GB" dirty="0" err="1"/>
              <a:t>kabar</a:t>
            </a:r>
            <a:r>
              <a:rPr lang="en-GB" dirty="0"/>
              <a:t> </a:t>
            </a:r>
            <a:r>
              <a:rPr lang="en-GB" dirty="0" err="1"/>
              <a:t>untuk</a:t>
            </a:r>
            <a:r>
              <a:rPr lang="en-GB" dirty="0"/>
              <a:t> </a:t>
            </a:r>
            <a:r>
              <a:rPr lang="en-GB" dirty="0" err="1"/>
              <a:t>posisi</a:t>
            </a:r>
            <a:r>
              <a:rPr lang="en-GB" dirty="0"/>
              <a:t> </a:t>
            </a:r>
            <a:r>
              <a:rPr lang="en-GB" dirty="0" err="1"/>
              <a:t>klerikal</a:t>
            </a:r>
            <a:r>
              <a:rPr lang="en-GB" dirty="0"/>
              <a:t> yang </a:t>
            </a:r>
            <a:r>
              <a:rPr lang="en-GB" dirty="0" err="1"/>
              <a:t>mencari</a:t>
            </a:r>
            <a:r>
              <a:rPr lang="en-GB" dirty="0"/>
              <a:t> </a:t>
            </a:r>
            <a:r>
              <a:rPr lang="en-GB" dirty="0" err="1"/>
              <a:t>karyawan</a:t>
            </a:r>
            <a:r>
              <a:rPr lang="en-GB" dirty="0"/>
              <a:t> di </a:t>
            </a:r>
            <a:r>
              <a:rPr lang="en-GB" dirty="0" err="1"/>
              <a:t>bawah</a:t>
            </a:r>
            <a:r>
              <a:rPr lang="en-GB" dirty="0"/>
              <a:t> 30 </a:t>
            </a:r>
            <a:r>
              <a:rPr lang="en-GB" dirty="0" err="1"/>
              <a:t>tahun</a:t>
            </a:r>
            <a:endParaRPr lang="en-GB" dirty="0"/>
          </a:p>
          <a:p>
            <a:pPr lvl="2"/>
            <a:r>
              <a:rPr lang="en-GB" dirty="0" err="1"/>
              <a:t>Dikecualikan</a:t>
            </a:r>
            <a:r>
              <a:rPr lang="en-GB" dirty="0"/>
              <a:t> </a:t>
            </a:r>
            <a:r>
              <a:rPr lang="en-GB" dirty="0" err="1"/>
              <a:t>dari</a:t>
            </a:r>
            <a:r>
              <a:rPr lang="en-GB" dirty="0"/>
              <a:t> program </a:t>
            </a:r>
            <a:r>
              <a:rPr lang="en-GB" dirty="0" err="1"/>
              <a:t>pelatihan</a:t>
            </a:r>
            <a:r>
              <a:rPr lang="en-GB" dirty="0"/>
              <a:t> dan </a:t>
            </a:r>
            <a:r>
              <a:rPr lang="en-GB" dirty="0" err="1"/>
              <a:t>kemudian</a:t>
            </a:r>
            <a:r>
              <a:rPr lang="en-GB" dirty="0"/>
              <a:t> </a:t>
            </a:r>
            <a:r>
              <a:rPr lang="en-GB" dirty="0" err="1"/>
              <a:t>mendapatkan</a:t>
            </a:r>
            <a:r>
              <a:rPr lang="en-GB" dirty="0"/>
              <a:t> </a:t>
            </a:r>
            <a:r>
              <a:rPr lang="en-GB" dirty="0" err="1"/>
              <a:t>evaluasi</a:t>
            </a:r>
            <a:r>
              <a:rPr lang="en-GB" dirty="0"/>
              <a:t> </a:t>
            </a:r>
            <a:r>
              <a:rPr lang="en-GB" dirty="0" err="1"/>
              <a:t>pekerjaan</a:t>
            </a:r>
            <a:r>
              <a:rPr lang="en-GB" dirty="0"/>
              <a:t> </a:t>
            </a:r>
            <a:r>
              <a:rPr lang="en-GB" dirty="0" err="1"/>
              <a:t>negatif</a:t>
            </a:r>
            <a:r>
              <a:rPr lang="en-GB" dirty="0"/>
              <a:t> </a:t>
            </a:r>
            <a:r>
              <a:rPr lang="en-GB" dirty="0" err="1"/>
              <a:t>karena</a:t>
            </a:r>
            <a:r>
              <a:rPr lang="en-GB" dirty="0"/>
              <a:t> </a:t>
            </a:r>
            <a:r>
              <a:rPr lang="en-GB" dirty="0" err="1"/>
              <a:t>tidak</a:t>
            </a:r>
            <a:r>
              <a:rPr lang="en-GB" dirty="0"/>
              <a:t> </a:t>
            </a:r>
            <a:r>
              <a:rPr lang="en-GB" dirty="0" err="1"/>
              <a:t>fleksibel</a:t>
            </a:r>
            <a:r>
              <a:rPr lang="en-GB" dirty="0"/>
              <a:t> </a:t>
            </a:r>
            <a:r>
              <a:rPr lang="en-GB" dirty="0" err="1"/>
              <a:t>dalam</a:t>
            </a:r>
            <a:r>
              <a:rPr lang="en-GB" dirty="0"/>
              <a:t> </a:t>
            </a:r>
            <a:r>
              <a:rPr lang="en-GB" dirty="0" err="1"/>
              <a:t>mengambil</a:t>
            </a:r>
            <a:r>
              <a:rPr lang="en-GB" dirty="0"/>
              <a:t> </a:t>
            </a:r>
            <a:r>
              <a:rPr lang="en-GB" dirty="0" err="1"/>
              <a:t>keterampilan</a:t>
            </a:r>
            <a:r>
              <a:rPr lang="en-GB" dirty="0"/>
              <a:t> </a:t>
            </a:r>
            <a:r>
              <a:rPr lang="en-GB" dirty="0" err="1"/>
              <a:t>baru</a:t>
            </a:r>
            <a:endParaRPr lang="en-GB" dirty="0"/>
          </a:p>
          <a:p>
            <a:pPr lvl="2"/>
            <a:r>
              <a:rPr lang="en-GB" dirty="0" err="1"/>
              <a:t>Dipecat</a:t>
            </a:r>
            <a:r>
              <a:rPr lang="en-GB" dirty="0"/>
              <a:t> </a:t>
            </a:r>
            <a:r>
              <a:rPr lang="en-GB" dirty="0" err="1"/>
              <a:t>atau</a:t>
            </a:r>
            <a:r>
              <a:rPr lang="en-GB" dirty="0"/>
              <a:t> di-PHK </a:t>
            </a:r>
            <a:r>
              <a:rPr lang="en-GB" dirty="0" err="1"/>
              <a:t>karena</a:t>
            </a:r>
            <a:r>
              <a:rPr lang="en-GB" dirty="0"/>
              <a:t> </a:t>
            </a:r>
            <a:r>
              <a:rPr lang="en-GB" dirty="0" err="1"/>
              <a:t>pemberi</a:t>
            </a:r>
            <a:r>
              <a:rPr lang="en-GB" dirty="0"/>
              <a:t> </a:t>
            </a:r>
            <a:r>
              <a:rPr lang="en-GB" dirty="0" err="1"/>
              <a:t>kerja</a:t>
            </a:r>
            <a:r>
              <a:rPr lang="en-GB" dirty="0"/>
              <a:t> </a:t>
            </a:r>
            <a:r>
              <a:rPr lang="en-GB" dirty="0" err="1"/>
              <a:t>lebih</a:t>
            </a:r>
            <a:r>
              <a:rPr lang="en-GB" dirty="0"/>
              <a:t> </a:t>
            </a:r>
            <a:r>
              <a:rPr lang="en-GB" dirty="0" err="1"/>
              <a:t>memilih</a:t>
            </a:r>
            <a:r>
              <a:rPr lang="en-GB" dirty="0"/>
              <a:t> </a:t>
            </a:r>
            <a:r>
              <a:rPr lang="en-GB" dirty="0" err="1"/>
              <a:t>pekerja</a:t>
            </a:r>
            <a:r>
              <a:rPr lang="en-GB" dirty="0"/>
              <a:t> yang </a:t>
            </a:r>
            <a:r>
              <a:rPr lang="en-GB" dirty="0" err="1"/>
              <a:t>lebih</a:t>
            </a:r>
            <a:r>
              <a:rPr lang="en-GB" dirty="0"/>
              <a:t> </a:t>
            </a:r>
            <a:r>
              <a:rPr lang="en-GB" dirty="0" err="1"/>
              <a:t>muda</a:t>
            </a:r>
            <a:r>
              <a:rPr lang="en-GB" dirty="0"/>
              <a:t> yang </a:t>
            </a:r>
            <a:r>
              <a:rPr lang="en-GB" dirty="0" err="1"/>
              <a:t>dibayar</a:t>
            </a:r>
            <a:r>
              <a:rPr lang="en-GB" dirty="0"/>
              <a:t> </a:t>
            </a:r>
            <a:r>
              <a:rPr lang="en-GB" dirty="0" err="1"/>
              <a:t>lebih</a:t>
            </a:r>
            <a:r>
              <a:rPr lang="en-GB" dirty="0"/>
              <a:t> </a:t>
            </a:r>
            <a:r>
              <a:rPr lang="en-GB" dirty="0" err="1"/>
              <a:t>rendah</a:t>
            </a:r>
            <a:endParaRPr lang="en-GB" dirty="0"/>
          </a:p>
          <a:p>
            <a:pPr lvl="2"/>
            <a:r>
              <a:rPr lang="en-GB" dirty="0" err="1"/>
              <a:t>Mendapatkan</a:t>
            </a:r>
            <a:r>
              <a:rPr lang="en-GB" dirty="0"/>
              <a:t> </a:t>
            </a:r>
            <a:r>
              <a:rPr lang="en-GB" dirty="0" err="1"/>
              <a:t>evaluasi</a:t>
            </a:r>
            <a:r>
              <a:rPr lang="en-GB" dirty="0"/>
              <a:t> </a:t>
            </a:r>
            <a:r>
              <a:rPr lang="en-GB" dirty="0" err="1"/>
              <a:t>kinerja</a:t>
            </a:r>
            <a:r>
              <a:rPr lang="en-GB" dirty="0"/>
              <a:t> </a:t>
            </a:r>
            <a:r>
              <a:rPr lang="en-GB" dirty="0" err="1"/>
              <a:t>negatif</a:t>
            </a:r>
            <a:r>
              <a:rPr lang="en-GB" dirty="0"/>
              <a:t> </a:t>
            </a:r>
            <a:r>
              <a:rPr lang="en-GB" dirty="0" err="1"/>
              <a:t>sehingga</a:t>
            </a:r>
            <a:r>
              <a:rPr lang="en-GB" dirty="0"/>
              <a:t> </a:t>
            </a:r>
            <a:r>
              <a:rPr lang="en-GB" dirty="0" err="1"/>
              <a:t>pemberi</a:t>
            </a:r>
            <a:r>
              <a:rPr lang="en-GB" dirty="0"/>
              <a:t> </a:t>
            </a:r>
            <a:r>
              <a:rPr lang="en-GB" dirty="0" err="1"/>
              <a:t>kerja</a:t>
            </a:r>
            <a:r>
              <a:rPr lang="en-GB" dirty="0"/>
              <a:t> </a:t>
            </a:r>
            <a:r>
              <a:rPr lang="en-GB" dirty="0" err="1"/>
              <a:t>menggunakan</a:t>
            </a:r>
            <a:r>
              <a:rPr lang="en-GB" dirty="0"/>
              <a:t> </a:t>
            </a:r>
            <a:r>
              <a:rPr lang="en-GB" dirty="0" err="1"/>
              <a:t>ini</a:t>
            </a:r>
            <a:r>
              <a:rPr lang="en-GB" dirty="0"/>
              <a:t> </a:t>
            </a:r>
            <a:r>
              <a:rPr lang="en-GB" dirty="0" err="1"/>
              <a:t>sebagai</a:t>
            </a:r>
            <a:r>
              <a:rPr lang="en-GB" dirty="0"/>
              <a:t> </a:t>
            </a:r>
            <a:r>
              <a:rPr lang="en-GB" dirty="0" err="1"/>
              <a:t>catatan</a:t>
            </a:r>
            <a:r>
              <a:rPr lang="en-GB" dirty="0"/>
              <a:t> </a:t>
            </a:r>
            <a:r>
              <a:rPr lang="en-GB" dirty="0" err="1"/>
              <a:t>kinerja</a:t>
            </a:r>
            <a:r>
              <a:rPr lang="en-GB" dirty="0"/>
              <a:t> yang </a:t>
            </a:r>
            <a:r>
              <a:rPr lang="en-GB" dirty="0" err="1"/>
              <a:t>buruk</a:t>
            </a:r>
            <a:r>
              <a:rPr lang="en-GB" dirty="0"/>
              <a:t> dan </a:t>
            </a:r>
            <a:r>
              <a:rPr lang="en-GB" dirty="0" err="1"/>
              <a:t>alasan</a:t>
            </a:r>
            <a:r>
              <a:rPr lang="en-GB" dirty="0"/>
              <a:t> </a:t>
            </a:r>
            <a:r>
              <a:rPr lang="en-GB" dirty="0" err="1"/>
              <a:t>penurunan</a:t>
            </a:r>
            <a:r>
              <a:rPr lang="en-GB" dirty="0"/>
              <a:t> </a:t>
            </a:r>
            <a:r>
              <a:rPr lang="en-GB" dirty="0" err="1"/>
              <a:t>pangkat</a:t>
            </a:r>
            <a:r>
              <a:rPr lang="en-GB" dirty="0"/>
              <a:t> </a:t>
            </a:r>
            <a:r>
              <a:rPr lang="en-GB" dirty="0" err="1"/>
              <a:t>atau</a:t>
            </a:r>
            <a:r>
              <a:rPr lang="en-GB" dirty="0"/>
              <a:t> </a:t>
            </a:r>
            <a:r>
              <a:rPr lang="en-GB" dirty="0" err="1"/>
              <a:t>pemutusan</a:t>
            </a:r>
            <a:r>
              <a:rPr lang="en-GB" dirty="0"/>
              <a:t> </a:t>
            </a:r>
            <a:r>
              <a:rPr lang="en-GB" dirty="0" err="1"/>
              <a:t>hubungan</a:t>
            </a:r>
            <a:r>
              <a:rPr lang="en-GB" dirty="0"/>
              <a:t> </a:t>
            </a:r>
            <a:r>
              <a:rPr lang="en-GB" dirty="0" err="1"/>
              <a:t>kerja</a:t>
            </a:r>
            <a:endParaRPr lang="en-GB" dirty="0"/>
          </a:p>
          <a:p>
            <a:pPr lvl="2"/>
            <a:r>
              <a:rPr lang="en-GB" dirty="0" err="1"/>
              <a:t>Contoh</a:t>
            </a:r>
            <a:r>
              <a:rPr lang="en-GB" dirty="0"/>
              <a:t> </a:t>
            </a:r>
            <a:r>
              <a:rPr lang="en-GB" dirty="0" err="1"/>
              <a:t>diskriminasi</a:t>
            </a:r>
            <a:r>
              <a:rPr lang="en-GB" dirty="0"/>
              <a:t> </a:t>
            </a:r>
            <a:r>
              <a:rPr lang="en-GB" dirty="0" err="1"/>
              <a:t>usia</a:t>
            </a:r>
            <a:r>
              <a:rPr lang="en-GB" dirty="0"/>
              <a:t> </a:t>
            </a:r>
            <a:r>
              <a:rPr lang="en-GB" dirty="0" err="1"/>
              <a:t>tidak</a:t>
            </a:r>
            <a:r>
              <a:rPr lang="en-GB" dirty="0"/>
              <a:t> </a:t>
            </a:r>
            <a:r>
              <a:rPr lang="en-GB" dirty="0" err="1"/>
              <a:t>langsung</a:t>
            </a:r>
            <a:r>
              <a:rPr lang="en-GB" dirty="0"/>
              <a:t> </a:t>
            </a:r>
            <a:r>
              <a:rPr lang="en-GB" dirty="0" err="1"/>
              <a:t>adalah</a:t>
            </a:r>
            <a:r>
              <a:rPr lang="en-GB" dirty="0"/>
              <a:t> </a:t>
            </a:r>
            <a:r>
              <a:rPr lang="en-GB" dirty="0" err="1"/>
              <a:t>ketika</a:t>
            </a:r>
            <a:r>
              <a:rPr lang="en-GB" dirty="0"/>
              <a:t> </a:t>
            </a:r>
            <a:r>
              <a:rPr lang="en-GB" dirty="0" err="1"/>
              <a:t>perusahaan</a:t>
            </a:r>
            <a:r>
              <a:rPr lang="en-GB" dirty="0"/>
              <a:t> </a:t>
            </a:r>
            <a:r>
              <a:rPr lang="en-GB" dirty="0" err="1"/>
              <a:t>menawarkan</a:t>
            </a:r>
            <a:r>
              <a:rPr lang="en-GB" dirty="0"/>
              <a:t> </a:t>
            </a:r>
            <a:r>
              <a:rPr lang="en-GB" dirty="0" err="1"/>
              <a:t>pelatihan</a:t>
            </a:r>
            <a:r>
              <a:rPr lang="en-GB" dirty="0"/>
              <a:t> </a:t>
            </a:r>
            <a:r>
              <a:rPr lang="en-GB" dirty="0" err="1"/>
              <a:t>pangkalan</a:t>
            </a:r>
            <a:r>
              <a:rPr lang="en-GB" dirty="0"/>
              <a:t> data </a:t>
            </a:r>
            <a:r>
              <a:rPr lang="en-GB" dirty="0" err="1"/>
              <a:t>komputer</a:t>
            </a:r>
            <a:r>
              <a:rPr lang="en-GB" dirty="0"/>
              <a:t> </a:t>
            </a:r>
            <a:r>
              <a:rPr lang="en-GB" dirty="0" err="1"/>
              <a:t>kepada</a:t>
            </a:r>
            <a:r>
              <a:rPr lang="en-GB" dirty="0"/>
              <a:t> </a:t>
            </a:r>
            <a:r>
              <a:rPr lang="en-GB" dirty="0" err="1"/>
              <a:t>karyawan</a:t>
            </a:r>
            <a:r>
              <a:rPr lang="en-GB" dirty="0"/>
              <a:t> yang </a:t>
            </a:r>
            <a:r>
              <a:rPr lang="en-GB" dirty="0" err="1"/>
              <a:t>dipekerjakan</a:t>
            </a:r>
            <a:r>
              <a:rPr lang="en-GB" dirty="0"/>
              <a:t> </a:t>
            </a:r>
            <a:r>
              <a:rPr lang="en-GB" dirty="0" err="1"/>
              <a:t>dalam</a:t>
            </a:r>
            <a:r>
              <a:rPr lang="en-GB" dirty="0"/>
              <a:t> 5 </a:t>
            </a:r>
            <a:r>
              <a:rPr lang="en-GB" dirty="0" err="1"/>
              <a:t>tahun</a:t>
            </a:r>
            <a:r>
              <a:rPr lang="en-GB" dirty="0"/>
              <a:t> </a:t>
            </a:r>
            <a:r>
              <a:rPr lang="en-GB" dirty="0" err="1"/>
              <a:t>setelah</a:t>
            </a:r>
            <a:r>
              <a:rPr lang="en-GB" dirty="0"/>
              <a:t> lulus </a:t>
            </a:r>
            <a:r>
              <a:rPr lang="en-GB" dirty="0" err="1"/>
              <a:t>dari</a:t>
            </a:r>
            <a:r>
              <a:rPr lang="en-GB" dirty="0"/>
              <a:t> universitas: </a:t>
            </a:r>
            <a:r>
              <a:rPr lang="en-GB" dirty="0" err="1"/>
              <a:t>ini</a:t>
            </a:r>
            <a:r>
              <a:rPr lang="en-GB" dirty="0"/>
              <a:t> </a:t>
            </a:r>
            <a:r>
              <a:rPr lang="en-GB" dirty="0" err="1"/>
              <a:t>mengecualikan</a:t>
            </a:r>
            <a:r>
              <a:rPr lang="en-GB" dirty="0"/>
              <a:t> </a:t>
            </a:r>
            <a:r>
              <a:rPr lang="en-GB" dirty="0" err="1"/>
              <a:t>karyawan</a:t>
            </a:r>
            <a:r>
              <a:rPr lang="en-GB" dirty="0"/>
              <a:t> </a:t>
            </a:r>
            <a:r>
              <a:rPr lang="en-GB" dirty="0" err="1"/>
              <a:t>berusia</a:t>
            </a:r>
            <a:r>
              <a:rPr lang="en-GB" dirty="0"/>
              <a:t> 50 </a:t>
            </a:r>
            <a:r>
              <a:rPr lang="en-GB" dirty="0" err="1"/>
              <a:t>tahun</a:t>
            </a:r>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marL="0" lvl="2" indent="0">
              <a:buNone/>
            </a:pPr>
            <a:endParaRPr lang="en-GB"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24</a:t>
            </a:fld>
            <a:endParaRPr lang="en-GB"/>
          </a:p>
        </p:txBody>
      </p:sp>
    </p:spTree>
    <p:extLst>
      <p:ext uri="{BB962C8B-B14F-4D97-AF65-F5344CB8AC3E}">
        <p14:creationId xmlns:p14="http://schemas.microsoft.com/office/powerpoint/2010/main" val="559685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Pengaggur</a:t>
            </a:r>
            <a:r>
              <a:rPr lang="en-GB" dirty="0"/>
              <a:t> </a:t>
            </a:r>
            <a:r>
              <a:rPr lang="en-GB" dirty="0" err="1"/>
              <a:t>jangka</a:t>
            </a:r>
            <a:r>
              <a:rPr lang="en-GB" dirty="0"/>
              <a:t> </a:t>
            </a:r>
            <a:r>
              <a:rPr lang="en-GB" dirty="0" err="1"/>
              <a:t>panjang</a:t>
            </a:r>
            <a:br>
              <a:rPr lang="en-GB" dirty="0"/>
            </a:br>
            <a:br>
              <a:rPr lang="en-GB" dirty="0"/>
            </a:br>
            <a:br>
              <a:rPr lang="en-GB" dirty="0"/>
            </a:br>
            <a:endParaRPr lang="en-GB" dirty="0"/>
          </a:p>
        </p:txBody>
      </p:sp>
      <p:sp>
        <p:nvSpPr>
          <p:cNvPr id="5" name="Content Placeholder 4"/>
          <p:cNvSpPr>
            <a:spLocks noGrp="1"/>
          </p:cNvSpPr>
          <p:nvPr>
            <p:ph idx="1"/>
          </p:nvPr>
        </p:nvSpPr>
        <p:spPr>
          <a:xfrm>
            <a:off x="490538" y="2393950"/>
            <a:ext cx="10498028" cy="3482975"/>
          </a:xfrm>
        </p:spPr>
        <p:txBody>
          <a:bodyPr/>
          <a:lstStyle/>
          <a:p>
            <a:pPr marL="0" lvl="2" indent="0">
              <a:buNone/>
            </a:pPr>
            <a:r>
              <a:rPr lang="en-GB" sz="2000" b="1" dirty="0"/>
              <a:t>SIAPA MEREKA?</a:t>
            </a:r>
          </a:p>
          <a:p>
            <a:pPr marL="0" lvl="2" indent="0">
              <a:buNone/>
            </a:pPr>
            <a:endParaRPr lang="en-GB" sz="2000" dirty="0"/>
          </a:p>
          <a:p>
            <a:pPr lvl="2"/>
            <a:r>
              <a:rPr lang="en-GB" sz="2000" dirty="0" err="1"/>
              <a:t>Seseorang</a:t>
            </a:r>
            <a:r>
              <a:rPr lang="en-GB" sz="2000" dirty="0"/>
              <a:t> yang </a:t>
            </a:r>
            <a:r>
              <a:rPr lang="en-GB" sz="2000" dirty="0" err="1"/>
              <a:t>telah</a:t>
            </a:r>
            <a:r>
              <a:rPr lang="en-GB" sz="2000" dirty="0"/>
              <a:t> </a:t>
            </a:r>
            <a:r>
              <a:rPr lang="en-GB" sz="2000" dirty="0" err="1"/>
              <a:t>aktif</a:t>
            </a:r>
            <a:r>
              <a:rPr lang="en-GB" sz="2000" dirty="0"/>
              <a:t> </a:t>
            </a:r>
            <a:r>
              <a:rPr lang="en-GB" sz="2000" dirty="0" err="1"/>
              <a:t>mencari</a:t>
            </a:r>
            <a:r>
              <a:rPr lang="en-GB" sz="2000" dirty="0"/>
              <a:t> </a:t>
            </a:r>
            <a:r>
              <a:rPr lang="en-GB" sz="2000" dirty="0" err="1"/>
              <a:t>pekerjaan</a:t>
            </a:r>
            <a:r>
              <a:rPr lang="en-GB" sz="2000" dirty="0"/>
              <a:t> </a:t>
            </a:r>
            <a:r>
              <a:rPr lang="en-GB" sz="2000" dirty="0" err="1"/>
              <a:t>selama</a:t>
            </a:r>
            <a:r>
              <a:rPr lang="en-GB" sz="2000" dirty="0"/>
              <a:t> </a:t>
            </a:r>
            <a:r>
              <a:rPr lang="en-GB" sz="2000" dirty="0" err="1"/>
              <a:t>dua</a:t>
            </a:r>
            <a:r>
              <a:rPr lang="en-GB" sz="2000" dirty="0"/>
              <a:t> </a:t>
            </a:r>
            <a:r>
              <a:rPr lang="en-GB" sz="2000" dirty="0" err="1"/>
              <a:t>belas</a:t>
            </a:r>
            <a:r>
              <a:rPr lang="en-GB" sz="2000" dirty="0"/>
              <a:t> </a:t>
            </a:r>
            <a:r>
              <a:rPr lang="en-GB" sz="2000" dirty="0" err="1"/>
              <a:t>bulan</a:t>
            </a:r>
            <a:r>
              <a:rPr lang="en-GB" sz="2000" dirty="0"/>
              <a:t> </a:t>
            </a:r>
            <a:r>
              <a:rPr lang="en-GB" sz="2000" dirty="0" err="1"/>
              <a:t>atau</a:t>
            </a:r>
            <a:r>
              <a:rPr lang="en-GB" sz="2000" dirty="0"/>
              <a:t> </a:t>
            </a:r>
            <a:r>
              <a:rPr lang="en-GB" sz="2000" dirty="0" err="1"/>
              <a:t>lebih</a:t>
            </a:r>
            <a:endParaRPr lang="en-GB" sz="2000" dirty="0"/>
          </a:p>
          <a:p>
            <a:pPr lvl="2"/>
            <a:r>
              <a:rPr lang="en-GB" sz="2000" dirty="0" err="1"/>
              <a:t>Ini</a:t>
            </a:r>
            <a:r>
              <a:rPr lang="en-GB" sz="2000" dirty="0"/>
              <a:t> </a:t>
            </a:r>
            <a:r>
              <a:rPr lang="en-GB" sz="2000" dirty="0" err="1"/>
              <a:t>dapat</a:t>
            </a:r>
            <a:r>
              <a:rPr lang="en-GB" sz="2000" dirty="0"/>
              <a:t> </a:t>
            </a:r>
            <a:r>
              <a:rPr lang="en-GB" sz="2000" dirty="0" err="1"/>
              <a:t>mencakup</a:t>
            </a:r>
            <a:r>
              <a:rPr lang="en-GB" sz="2000" dirty="0"/>
              <a:t> pemuda ... </a:t>
            </a:r>
            <a:r>
              <a:rPr lang="en-GB" sz="2000" dirty="0" err="1"/>
              <a:t>pekerja</a:t>
            </a:r>
            <a:r>
              <a:rPr lang="en-GB" sz="2000" dirty="0"/>
              <a:t> </a:t>
            </a:r>
            <a:r>
              <a:rPr lang="en-GB" sz="2000" dirty="0" err="1"/>
              <a:t>tua</a:t>
            </a:r>
            <a:r>
              <a:rPr lang="en-GB" sz="2000" dirty="0"/>
              <a:t> ... </a:t>
            </a:r>
            <a:r>
              <a:rPr lang="en-GB" sz="2000" dirty="0" err="1"/>
              <a:t>perempuan</a:t>
            </a:r>
            <a:r>
              <a:rPr lang="en-GB" sz="2000" dirty="0"/>
              <a:t> ... </a:t>
            </a:r>
            <a:r>
              <a:rPr lang="en-GB" sz="2000" dirty="0" err="1"/>
              <a:t>penyandang</a:t>
            </a:r>
            <a:r>
              <a:rPr lang="en-GB" sz="2000" dirty="0"/>
              <a:t> </a:t>
            </a:r>
            <a:r>
              <a:rPr lang="en-GB" sz="2000" dirty="0" err="1"/>
              <a:t>disabilitas</a:t>
            </a:r>
            <a:r>
              <a:rPr lang="en-GB" sz="2000" dirty="0"/>
              <a:t> ... </a:t>
            </a:r>
            <a:r>
              <a:rPr lang="en-GB" sz="2000" dirty="0" err="1"/>
              <a:t>atau</a:t>
            </a:r>
            <a:r>
              <a:rPr lang="en-GB" sz="2000" dirty="0"/>
              <a:t> </a:t>
            </a:r>
            <a:r>
              <a:rPr lang="en-GB" sz="2000" dirty="0" err="1"/>
              <a:t>siapapun</a:t>
            </a:r>
            <a:r>
              <a:rPr lang="en-GB" sz="2000" dirty="0"/>
              <a:t> yang </a:t>
            </a:r>
            <a:r>
              <a:rPr lang="en-GB" sz="2000" dirty="0" err="1"/>
              <a:t>mendapati</a:t>
            </a:r>
            <a:r>
              <a:rPr lang="en-GB" sz="2000" dirty="0"/>
              <a:t> </a:t>
            </a:r>
            <a:r>
              <a:rPr lang="en-GB" sz="2000" dirty="0" err="1"/>
              <a:t>diri</a:t>
            </a:r>
            <a:r>
              <a:rPr lang="en-GB" sz="2000" dirty="0"/>
              <a:t> </a:t>
            </a:r>
            <a:r>
              <a:rPr lang="en-GB" sz="2000" dirty="0" err="1"/>
              <a:t>tidak</a:t>
            </a:r>
            <a:r>
              <a:rPr lang="en-GB" sz="2000" dirty="0"/>
              <a:t> </a:t>
            </a:r>
            <a:r>
              <a:rPr lang="en-GB" sz="2000" dirty="0" err="1"/>
              <a:t>dapat</a:t>
            </a:r>
            <a:r>
              <a:rPr lang="en-GB" sz="2000" dirty="0"/>
              <a:t> </a:t>
            </a:r>
            <a:r>
              <a:rPr lang="en-GB" sz="2000" dirty="0" err="1"/>
              <a:t>melakukan</a:t>
            </a:r>
            <a:r>
              <a:rPr lang="en-GB" sz="2000" dirty="0"/>
              <a:t> </a:t>
            </a:r>
            <a:r>
              <a:rPr lang="en-GB" sz="2000" dirty="0" err="1"/>
              <a:t>transisi</a:t>
            </a:r>
            <a:r>
              <a:rPr lang="en-GB" sz="2000" dirty="0"/>
              <a:t> </a:t>
            </a:r>
            <a:r>
              <a:rPr lang="en-GB" sz="2000" dirty="0" err="1"/>
              <a:t>cepat</a:t>
            </a:r>
            <a:r>
              <a:rPr lang="en-GB" sz="2000" dirty="0"/>
              <a:t> </a:t>
            </a:r>
            <a:r>
              <a:rPr lang="en-GB" sz="2000" dirty="0" err="1"/>
              <a:t>dari</a:t>
            </a:r>
            <a:r>
              <a:rPr lang="en-GB" sz="2000" dirty="0"/>
              <a:t> </a:t>
            </a:r>
            <a:r>
              <a:rPr lang="en-GB" sz="2000" dirty="0" err="1"/>
              <a:t>pengangguran</a:t>
            </a:r>
            <a:r>
              <a:rPr lang="en-GB" sz="2000" dirty="0"/>
              <a:t> </a:t>
            </a:r>
            <a:r>
              <a:rPr lang="en-GB" sz="2000" dirty="0" err="1"/>
              <a:t>ke</a:t>
            </a:r>
            <a:r>
              <a:rPr lang="en-GB" sz="2000" dirty="0"/>
              <a:t> </a:t>
            </a:r>
            <a:r>
              <a:rPr lang="en-GB" sz="2000" dirty="0" err="1"/>
              <a:t>pekerjaan</a:t>
            </a:r>
            <a:r>
              <a:rPr lang="en-GB" sz="2000" dirty="0"/>
              <a:t> </a:t>
            </a:r>
            <a:r>
              <a:rPr lang="en-GB" sz="2000" dirty="0" err="1"/>
              <a:t>baru</a:t>
            </a:r>
            <a:r>
              <a:rPr lang="en-GB" sz="2000" dirty="0"/>
              <a:t>.</a:t>
            </a:r>
          </a:p>
          <a:p>
            <a:pPr lvl="2"/>
            <a:endParaRPr lang="en-GB" sz="2000" dirty="0"/>
          </a:p>
          <a:p>
            <a:pPr lvl="2"/>
            <a:endParaRPr lang="en-GB" sz="2000" dirty="0"/>
          </a:p>
          <a:p>
            <a:pPr marL="0" lvl="2" indent="0">
              <a:buNone/>
            </a:pPr>
            <a:endParaRPr lang="en-GB" sz="2000" dirty="0"/>
          </a:p>
          <a:p>
            <a:pPr marL="0" lvl="2" indent="0">
              <a:buNone/>
            </a:pPr>
            <a:endParaRPr lang="en-GB" sz="2000" dirty="0"/>
          </a:p>
          <a:p>
            <a:pPr marL="0" lvl="2" indent="0">
              <a:buNone/>
            </a:pP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25</a:t>
            </a:fld>
            <a:endParaRPr lang="en-GB"/>
          </a:p>
        </p:txBody>
      </p:sp>
    </p:spTree>
    <p:extLst>
      <p:ext uri="{BB962C8B-B14F-4D97-AF65-F5344CB8AC3E}">
        <p14:creationId xmlns:p14="http://schemas.microsoft.com/office/powerpoint/2010/main" val="3451184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Tantangan</a:t>
            </a:r>
            <a:r>
              <a:rPr lang="en-GB" dirty="0"/>
              <a:t> </a:t>
            </a:r>
            <a:r>
              <a:rPr lang="en-GB" dirty="0" err="1"/>
              <a:t>penganggur</a:t>
            </a:r>
            <a:r>
              <a:rPr lang="en-GB" dirty="0"/>
              <a:t> </a:t>
            </a:r>
            <a:r>
              <a:rPr lang="en-GB" dirty="0" err="1"/>
              <a:t>jangka</a:t>
            </a:r>
            <a:r>
              <a:rPr lang="en-GB" dirty="0"/>
              <a:t> </a:t>
            </a:r>
            <a:r>
              <a:rPr lang="en-GB" dirty="0" err="1"/>
              <a:t>panjang</a:t>
            </a:r>
            <a:br>
              <a:rPr lang="en-GB" dirty="0"/>
            </a:br>
            <a:endParaRPr lang="en-GB" dirty="0"/>
          </a:p>
        </p:txBody>
      </p:sp>
      <p:sp>
        <p:nvSpPr>
          <p:cNvPr id="5" name="Content Placeholder 4"/>
          <p:cNvSpPr>
            <a:spLocks noGrp="1"/>
          </p:cNvSpPr>
          <p:nvPr>
            <p:ph idx="1"/>
          </p:nvPr>
        </p:nvSpPr>
        <p:spPr/>
        <p:txBody>
          <a:bodyPr/>
          <a:lstStyle/>
          <a:p>
            <a:pPr lvl="2"/>
            <a:r>
              <a:rPr lang="en-GB" sz="2000" dirty="0" err="1"/>
              <a:t>Mereka</a:t>
            </a:r>
            <a:r>
              <a:rPr lang="en-GB" sz="2000" dirty="0"/>
              <a:t> </a:t>
            </a:r>
            <a:r>
              <a:rPr lang="en-GB" sz="2000" dirty="0" err="1"/>
              <a:t>bukan</a:t>
            </a:r>
            <a:r>
              <a:rPr lang="en-GB" sz="2000" dirty="0"/>
              <a:t> </a:t>
            </a:r>
            <a:r>
              <a:rPr lang="en-GB" sz="2000" dirty="0" err="1"/>
              <a:t>kelompok</a:t>
            </a:r>
            <a:r>
              <a:rPr lang="en-GB" sz="2000" dirty="0"/>
              <a:t> yang </a:t>
            </a:r>
            <a:r>
              <a:rPr lang="en-GB" sz="2000" dirty="0" err="1"/>
              <a:t>homogen</a:t>
            </a:r>
            <a:r>
              <a:rPr lang="en-GB" sz="2000" dirty="0"/>
              <a:t> </a:t>
            </a:r>
          </a:p>
          <a:p>
            <a:pPr lvl="2"/>
            <a:r>
              <a:rPr lang="en-GB" sz="2000" dirty="0" err="1"/>
              <a:t>Mereka</a:t>
            </a:r>
            <a:r>
              <a:rPr lang="en-GB" sz="2000" dirty="0"/>
              <a:t> </a:t>
            </a:r>
            <a:r>
              <a:rPr lang="en-GB" sz="2000" dirty="0" err="1"/>
              <a:t>bisa</a:t>
            </a:r>
            <a:r>
              <a:rPr lang="en-GB" sz="2000" dirty="0"/>
              <a:t> </a:t>
            </a:r>
            <a:r>
              <a:rPr lang="en-GB" sz="2000" dirty="0" err="1"/>
              <a:t>jadi</a:t>
            </a:r>
            <a:r>
              <a:rPr lang="en-GB" sz="2000" dirty="0"/>
              <a:t> </a:t>
            </a:r>
            <a:r>
              <a:rPr lang="en-GB" sz="2000" dirty="0" err="1"/>
              <a:t>masuk</a:t>
            </a:r>
            <a:r>
              <a:rPr lang="en-GB" sz="2000" dirty="0"/>
              <a:t> </a:t>
            </a:r>
            <a:r>
              <a:rPr lang="en-GB" sz="2000" dirty="0" err="1"/>
              <a:t>ke</a:t>
            </a:r>
            <a:r>
              <a:rPr lang="en-GB" sz="2000" dirty="0"/>
              <a:t> </a:t>
            </a:r>
            <a:r>
              <a:rPr lang="en-GB" sz="2000" dirty="0" err="1"/>
              <a:t>beberapa</a:t>
            </a:r>
            <a:r>
              <a:rPr lang="en-GB" sz="2000" dirty="0"/>
              <a:t> </a:t>
            </a:r>
            <a:r>
              <a:rPr lang="en-GB" sz="2000" dirty="0" err="1"/>
              <a:t>kolompok</a:t>
            </a:r>
            <a:r>
              <a:rPr lang="en-GB" sz="2000" dirty="0"/>
              <a:t> </a:t>
            </a:r>
            <a:r>
              <a:rPr lang="en-GB" sz="2000" dirty="0" err="1"/>
              <a:t>sasaran</a:t>
            </a:r>
            <a:r>
              <a:rPr lang="en-GB" sz="2000" dirty="0"/>
              <a:t> dan </a:t>
            </a:r>
            <a:r>
              <a:rPr lang="en-GB" sz="2000" dirty="0" err="1"/>
              <a:t>menghadapi</a:t>
            </a:r>
            <a:r>
              <a:rPr lang="en-GB" sz="2000" dirty="0"/>
              <a:t> </a:t>
            </a:r>
            <a:r>
              <a:rPr lang="en-GB" sz="2000" dirty="0" err="1"/>
              <a:t>lebih</a:t>
            </a:r>
            <a:r>
              <a:rPr lang="en-GB" sz="2000" dirty="0"/>
              <a:t> </a:t>
            </a:r>
            <a:r>
              <a:rPr lang="en-GB" sz="2000" dirty="0" err="1"/>
              <a:t>dari</a:t>
            </a:r>
            <a:r>
              <a:rPr lang="en-GB" sz="2000" dirty="0"/>
              <a:t> </a:t>
            </a:r>
            <a:r>
              <a:rPr lang="en-GB" sz="2000" dirty="0" err="1"/>
              <a:t>satu</a:t>
            </a:r>
            <a:r>
              <a:rPr lang="en-GB" sz="2000" dirty="0"/>
              <a:t> </a:t>
            </a:r>
            <a:r>
              <a:rPr lang="en-GB" sz="2000" dirty="0" err="1"/>
              <a:t>hambatan</a:t>
            </a:r>
            <a:endParaRPr lang="en-GB" sz="2000" dirty="0"/>
          </a:p>
          <a:p>
            <a:pPr lvl="2"/>
            <a:r>
              <a:rPr lang="en-GB" sz="2000" dirty="0" err="1"/>
              <a:t>Semakin</a:t>
            </a:r>
            <a:r>
              <a:rPr lang="en-GB" sz="2000" dirty="0"/>
              <a:t> lama </a:t>
            </a:r>
            <a:r>
              <a:rPr lang="en-GB" sz="2000" dirty="0" err="1"/>
              <a:t>mereka</a:t>
            </a:r>
            <a:r>
              <a:rPr lang="en-GB" sz="2000" dirty="0"/>
              <a:t> </a:t>
            </a:r>
            <a:r>
              <a:rPr lang="en-GB" sz="2000" dirty="0" err="1"/>
              <a:t>berada</a:t>
            </a:r>
            <a:r>
              <a:rPr lang="en-GB" sz="2000" dirty="0"/>
              <a:t> di </a:t>
            </a:r>
            <a:r>
              <a:rPr lang="en-GB" sz="2000" dirty="0" err="1"/>
              <a:t>luar</a:t>
            </a:r>
            <a:r>
              <a:rPr lang="en-GB" sz="2000" dirty="0"/>
              <a:t> </a:t>
            </a:r>
            <a:r>
              <a:rPr lang="en-GB" sz="2000" dirty="0" err="1"/>
              <a:t>angkatan</a:t>
            </a:r>
            <a:r>
              <a:rPr lang="en-GB" sz="2000" dirty="0"/>
              <a:t> </a:t>
            </a:r>
            <a:r>
              <a:rPr lang="en-GB" sz="2000" dirty="0" err="1"/>
              <a:t>kerja</a:t>
            </a:r>
            <a:r>
              <a:rPr lang="en-GB" sz="2000" dirty="0"/>
              <a:t>, </a:t>
            </a:r>
            <a:r>
              <a:rPr lang="en-GB" sz="2000" dirty="0" err="1"/>
              <a:t>semakin</a:t>
            </a:r>
            <a:r>
              <a:rPr lang="en-GB" sz="2000" dirty="0"/>
              <a:t> </a:t>
            </a:r>
            <a:r>
              <a:rPr lang="en-GB" sz="2000" dirty="0" err="1"/>
              <a:t>sulit</a:t>
            </a:r>
            <a:r>
              <a:rPr lang="en-GB" sz="2000" dirty="0"/>
              <a:t> </a:t>
            </a:r>
            <a:r>
              <a:rPr lang="en-GB" sz="2000" dirty="0" err="1"/>
              <a:t>untuk</a:t>
            </a:r>
            <a:r>
              <a:rPr lang="en-GB" sz="2000" dirty="0"/>
              <a:t> </a:t>
            </a:r>
            <a:r>
              <a:rPr lang="en-GB" sz="2000" dirty="0" err="1"/>
              <a:t>mendapatkan</a:t>
            </a:r>
            <a:r>
              <a:rPr lang="en-GB" sz="2000" dirty="0"/>
              <a:t> </a:t>
            </a:r>
            <a:r>
              <a:rPr lang="en-GB" sz="2000" dirty="0" err="1"/>
              <a:t>pekerjaan</a:t>
            </a:r>
            <a:endParaRPr lang="en-GB" sz="2000" dirty="0"/>
          </a:p>
          <a:p>
            <a:pPr lvl="2"/>
            <a:r>
              <a:rPr lang="en-GB" sz="2000" dirty="0" err="1"/>
              <a:t>Seringkali</a:t>
            </a:r>
            <a:r>
              <a:rPr lang="en-GB" sz="2000" dirty="0"/>
              <a:t> juga </a:t>
            </a:r>
            <a:r>
              <a:rPr lang="en-GB" sz="2000" dirty="0" err="1"/>
              <a:t>terdapat</a:t>
            </a:r>
            <a:r>
              <a:rPr lang="en-GB" sz="2000" dirty="0"/>
              <a:t> stigma yang </a:t>
            </a:r>
            <a:r>
              <a:rPr lang="en-GB" sz="2000" dirty="0" err="1"/>
              <a:t>melekat</a:t>
            </a:r>
            <a:r>
              <a:rPr lang="en-GB" sz="2000" dirty="0"/>
              <a:t> pada </a:t>
            </a:r>
            <a:r>
              <a:rPr lang="en-GB" sz="2000" dirty="0" err="1"/>
              <a:t>penganggur</a:t>
            </a:r>
            <a:r>
              <a:rPr lang="en-GB" sz="2000" dirty="0"/>
              <a:t> </a:t>
            </a:r>
            <a:r>
              <a:rPr lang="en-GB" sz="2000" dirty="0" err="1"/>
              <a:t>jangka</a:t>
            </a:r>
            <a:r>
              <a:rPr lang="en-GB" sz="2000" dirty="0"/>
              <a:t> </a:t>
            </a:r>
            <a:r>
              <a:rPr lang="en-GB" sz="2000" dirty="0" err="1"/>
              <a:t>panjang</a:t>
            </a:r>
            <a:endParaRPr lang="en-GB" sz="2000" dirty="0"/>
          </a:p>
          <a:p>
            <a:pPr lvl="2"/>
            <a:r>
              <a:rPr lang="en-GB" sz="2000" dirty="0" err="1"/>
              <a:t>Masalah</a:t>
            </a:r>
            <a:r>
              <a:rPr lang="en-GB" sz="2000" dirty="0"/>
              <a:t> lain </a:t>
            </a:r>
            <a:r>
              <a:rPr lang="en-GB" sz="2000" dirty="0" err="1"/>
              <a:t>mulai</a:t>
            </a:r>
            <a:r>
              <a:rPr lang="en-GB" sz="2000" dirty="0"/>
              <a:t> </a:t>
            </a:r>
            <a:r>
              <a:rPr lang="en-GB" sz="2000" dirty="0" err="1"/>
              <a:t>muncul</a:t>
            </a:r>
            <a:r>
              <a:rPr lang="en-GB" sz="2000" dirty="0"/>
              <a:t> yang juga </a:t>
            </a:r>
            <a:r>
              <a:rPr lang="en-GB" sz="2000" dirty="0" err="1"/>
              <a:t>berdampak</a:t>
            </a:r>
            <a:r>
              <a:rPr lang="en-GB" sz="2000" dirty="0"/>
              <a:t> pada </a:t>
            </a:r>
            <a:r>
              <a:rPr lang="en-GB" sz="2000" dirty="0" err="1"/>
              <a:t>kecakapan</a:t>
            </a:r>
            <a:r>
              <a:rPr lang="en-GB" sz="2000" dirty="0"/>
              <a:t> </a:t>
            </a:r>
            <a:r>
              <a:rPr lang="en-GB" sz="2000" dirty="0" err="1"/>
              <a:t>kerja</a:t>
            </a:r>
            <a:r>
              <a:rPr lang="en-GB" sz="2000" dirty="0"/>
              <a:t> </a:t>
            </a:r>
            <a:r>
              <a:rPr lang="en-GB" sz="2000" dirty="0" err="1"/>
              <a:t>mereka</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26</a:t>
            </a:fld>
            <a:endParaRPr lang="en-GB"/>
          </a:p>
        </p:txBody>
      </p:sp>
    </p:spTree>
    <p:extLst>
      <p:ext uri="{BB962C8B-B14F-4D97-AF65-F5344CB8AC3E}">
        <p14:creationId xmlns:p14="http://schemas.microsoft.com/office/powerpoint/2010/main" val="1348905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Usulan</a:t>
            </a:r>
            <a:r>
              <a:rPr lang="en-GB" dirty="0"/>
              <a:t> </a:t>
            </a:r>
            <a:r>
              <a:rPr lang="en-GB" dirty="0" err="1"/>
              <a:t>aksi</a:t>
            </a:r>
            <a:br>
              <a:rPr lang="en-GB" dirty="0"/>
            </a:br>
            <a:br>
              <a:rPr lang="en-GB" dirty="0"/>
            </a:br>
            <a:br>
              <a:rPr lang="en-GB" dirty="0"/>
            </a:br>
            <a:endParaRPr lang="en-GB" dirty="0"/>
          </a:p>
        </p:txBody>
      </p:sp>
      <p:sp>
        <p:nvSpPr>
          <p:cNvPr id="5" name="Content Placeholder 4"/>
          <p:cNvSpPr>
            <a:spLocks noGrp="1"/>
          </p:cNvSpPr>
          <p:nvPr>
            <p:ph idx="1"/>
          </p:nvPr>
        </p:nvSpPr>
        <p:spPr/>
        <p:txBody>
          <a:bodyPr/>
          <a:lstStyle/>
          <a:p>
            <a:pPr lvl="2"/>
            <a:r>
              <a:rPr lang="en-GB" sz="2000" dirty="0" err="1"/>
              <a:t>Intervensi</a:t>
            </a:r>
            <a:r>
              <a:rPr lang="en-GB" sz="2000" dirty="0"/>
              <a:t> </a:t>
            </a:r>
            <a:r>
              <a:rPr lang="en-GB" sz="2000" dirty="0" err="1"/>
              <a:t>dini</a:t>
            </a:r>
            <a:endParaRPr lang="en-GB" sz="2000" dirty="0"/>
          </a:p>
          <a:p>
            <a:pPr lvl="2"/>
            <a:r>
              <a:rPr lang="en-GB" sz="2000" dirty="0" err="1"/>
              <a:t>Klasifikasi</a:t>
            </a:r>
            <a:r>
              <a:rPr lang="en-GB" sz="2000" dirty="0"/>
              <a:t> </a:t>
            </a:r>
            <a:r>
              <a:rPr lang="en-GB" sz="2000" dirty="0" err="1"/>
              <a:t>atau</a:t>
            </a:r>
            <a:r>
              <a:rPr lang="en-GB" sz="2000" dirty="0"/>
              <a:t> </a:t>
            </a:r>
            <a:r>
              <a:rPr lang="en-GB" sz="2000" dirty="0" err="1"/>
              <a:t>Pembuatan</a:t>
            </a:r>
            <a:r>
              <a:rPr lang="en-GB" sz="2000" dirty="0"/>
              <a:t> </a:t>
            </a:r>
            <a:r>
              <a:rPr lang="en-GB" sz="2000" dirty="0" err="1"/>
              <a:t>Profil</a:t>
            </a:r>
            <a:r>
              <a:rPr lang="en-GB" sz="2000" dirty="0"/>
              <a:t> </a:t>
            </a:r>
            <a:r>
              <a:rPr lang="en-GB" sz="2000" dirty="0" err="1"/>
              <a:t>Pencari</a:t>
            </a:r>
            <a:r>
              <a:rPr lang="en-GB" sz="2000" dirty="0"/>
              <a:t> </a:t>
            </a:r>
            <a:r>
              <a:rPr lang="en-GB" sz="2000" dirty="0" err="1"/>
              <a:t>Kerja</a:t>
            </a:r>
            <a:endParaRPr lang="en-GB" sz="2000" dirty="0"/>
          </a:p>
          <a:p>
            <a:pPr lvl="2"/>
            <a:r>
              <a:rPr lang="en-GB" sz="2000" dirty="0" err="1"/>
              <a:t>Menyesuaikan</a:t>
            </a:r>
            <a:r>
              <a:rPr lang="en-GB" sz="2000" dirty="0"/>
              <a:t> program yang </a:t>
            </a:r>
            <a:r>
              <a:rPr lang="en-GB" sz="2000" dirty="0" err="1"/>
              <a:t>ada</a:t>
            </a:r>
            <a:r>
              <a:rPr lang="en-GB" sz="2000" dirty="0"/>
              <a:t> </a:t>
            </a:r>
            <a:r>
              <a:rPr lang="en-GB" sz="2000" dirty="0" err="1"/>
              <a:t>untuk</a:t>
            </a:r>
            <a:r>
              <a:rPr lang="en-GB" sz="2000" dirty="0"/>
              <a:t> </a:t>
            </a:r>
            <a:r>
              <a:rPr lang="en-GB" sz="2000" dirty="0" err="1"/>
              <a:t>memenuhi</a:t>
            </a:r>
            <a:r>
              <a:rPr lang="en-GB" sz="2000" dirty="0"/>
              <a:t> </a:t>
            </a:r>
            <a:r>
              <a:rPr lang="en-GB" sz="2000" dirty="0" err="1"/>
              <a:t>kebutuhan</a:t>
            </a:r>
            <a:r>
              <a:rPr lang="en-GB" sz="2000" dirty="0"/>
              <a:t> </a:t>
            </a:r>
            <a:r>
              <a:rPr lang="en-GB" sz="2000" dirty="0" err="1"/>
              <a:t>khusus</a:t>
            </a:r>
            <a:r>
              <a:rPr lang="en-GB" sz="2000" dirty="0"/>
              <a:t> </a:t>
            </a:r>
            <a:r>
              <a:rPr lang="en-GB" sz="2000" dirty="0" err="1"/>
              <a:t>pencari</a:t>
            </a:r>
            <a:r>
              <a:rPr lang="en-GB" sz="2000" dirty="0"/>
              <a:t> </a:t>
            </a:r>
            <a:r>
              <a:rPr lang="en-GB" sz="2000" dirty="0" err="1"/>
              <a:t>kerja</a:t>
            </a:r>
            <a:r>
              <a:rPr lang="en-GB" sz="2000" dirty="0"/>
              <a:t> </a:t>
            </a:r>
            <a:r>
              <a:rPr lang="en-GB" sz="2000" dirty="0" err="1"/>
              <a:t>jangka</a:t>
            </a:r>
            <a:r>
              <a:rPr lang="en-GB" sz="2000" dirty="0"/>
              <a:t> </a:t>
            </a:r>
            <a:r>
              <a:rPr lang="en-GB" sz="2000" dirty="0" err="1"/>
              <a:t>panjang</a:t>
            </a:r>
            <a:endParaRPr lang="en-GB" sz="2000" dirty="0"/>
          </a:p>
          <a:p>
            <a:pPr lvl="2"/>
            <a:r>
              <a:rPr lang="en-GB" sz="2000" dirty="0" err="1"/>
              <a:t>Menargetkan</a:t>
            </a:r>
            <a:r>
              <a:rPr lang="en-GB" sz="2000" dirty="0"/>
              <a:t> </a:t>
            </a:r>
            <a:r>
              <a:rPr lang="en-GB" sz="2000" dirty="0" err="1"/>
              <a:t>kelompok</a:t>
            </a:r>
            <a:r>
              <a:rPr lang="en-GB" sz="2000" dirty="0"/>
              <a:t> </a:t>
            </a:r>
            <a:r>
              <a:rPr lang="en-GB" sz="2000" dirty="0" err="1"/>
              <a:t>tertentu</a:t>
            </a:r>
            <a:endParaRPr lang="en-GB" sz="2000" dirty="0"/>
          </a:p>
          <a:p>
            <a:pPr lvl="2"/>
            <a:r>
              <a:rPr lang="en-GB" sz="2000" dirty="0" err="1"/>
              <a:t>Pemantauan</a:t>
            </a:r>
            <a:r>
              <a:rPr lang="en-GB" sz="2000" dirty="0"/>
              <a:t> dan </a:t>
            </a:r>
            <a:r>
              <a:rPr lang="en-GB" sz="2000" dirty="0" err="1"/>
              <a:t>evaluasi</a:t>
            </a:r>
            <a:r>
              <a:rPr lang="en-GB" sz="2000" dirty="0"/>
              <a:t> </a:t>
            </a:r>
            <a:r>
              <a:rPr lang="en-GB" sz="2000" dirty="0" err="1"/>
              <a:t>hasil</a:t>
            </a:r>
            <a:r>
              <a:rPr lang="en-GB" sz="2000" dirty="0"/>
              <a:t> program yang </a:t>
            </a:r>
            <a:r>
              <a:rPr lang="en-GB" sz="2000" dirty="0" err="1"/>
              <a:t>ketat</a:t>
            </a:r>
            <a:endParaRPr lang="en-GB" sz="2000" dirty="0"/>
          </a:p>
          <a:p>
            <a:pPr lvl="2"/>
            <a:r>
              <a:rPr lang="en-GB" sz="2000" dirty="0" err="1"/>
              <a:t>Tindak</a:t>
            </a:r>
            <a:r>
              <a:rPr lang="en-GB" sz="2000" dirty="0"/>
              <a:t> </a:t>
            </a:r>
            <a:r>
              <a:rPr lang="en-GB" sz="2000" dirty="0" err="1"/>
              <a:t>lanjut</a:t>
            </a:r>
            <a:r>
              <a:rPr lang="en-GB" sz="2000" dirty="0"/>
              <a:t> </a:t>
            </a:r>
            <a:r>
              <a:rPr lang="en-GB" sz="2000" dirty="0" err="1"/>
              <a:t>rutin</a:t>
            </a:r>
            <a:r>
              <a:rPr lang="en-GB" sz="2000" dirty="0"/>
              <a:t> </a:t>
            </a:r>
            <a:r>
              <a:rPr lang="en-GB" sz="2000" dirty="0" err="1"/>
              <a:t>dengan</a:t>
            </a:r>
            <a:r>
              <a:rPr lang="en-GB" sz="2000" dirty="0"/>
              <a:t> </a:t>
            </a:r>
            <a:r>
              <a:rPr lang="en-GB" sz="2000" dirty="0" err="1"/>
              <a:t>pencari</a:t>
            </a:r>
            <a:r>
              <a:rPr lang="en-GB" sz="2000" dirty="0"/>
              <a:t> </a:t>
            </a:r>
            <a:r>
              <a:rPr lang="en-GB" sz="2000" dirty="0" err="1"/>
              <a:t>kerja</a:t>
            </a:r>
            <a:r>
              <a:rPr lang="en-GB" sz="2000" dirty="0"/>
              <a:t> </a:t>
            </a:r>
            <a:r>
              <a:rPr lang="en-GB" sz="2000" dirty="0" err="1"/>
              <a:t>untuk</a:t>
            </a:r>
            <a:r>
              <a:rPr lang="en-GB" sz="2000" dirty="0"/>
              <a:t> </a:t>
            </a:r>
            <a:r>
              <a:rPr lang="en-GB" sz="2000" dirty="0" err="1"/>
              <a:t>memastikan</a:t>
            </a:r>
            <a:r>
              <a:rPr lang="en-GB" sz="2000" dirty="0"/>
              <a:t> </a:t>
            </a:r>
            <a:r>
              <a:rPr lang="en-GB" sz="2000" dirty="0" err="1"/>
              <a:t>mereka</a:t>
            </a:r>
            <a:r>
              <a:rPr lang="en-GB" sz="2000" dirty="0"/>
              <a:t> </a:t>
            </a:r>
            <a:r>
              <a:rPr lang="en-GB" sz="2000" dirty="0" err="1"/>
              <a:t>diberi</a:t>
            </a:r>
            <a:r>
              <a:rPr lang="en-GB" sz="2000" dirty="0"/>
              <a:t> </a:t>
            </a:r>
            <a:r>
              <a:rPr lang="en-GB" sz="2000" dirty="0" err="1"/>
              <a:t>semua</a:t>
            </a:r>
            <a:r>
              <a:rPr lang="en-GB" sz="2000" dirty="0"/>
              <a:t> </a:t>
            </a:r>
            <a:r>
              <a:rPr lang="en-GB" sz="2000" dirty="0" err="1"/>
              <a:t>dukungan</a:t>
            </a:r>
            <a:r>
              <a:rPr lang="en-GB" sz="2000" dirty="0"/>
              <a:t> yang </a:t>
            </a:r>
            <a:r>
              <a:rPr lang="en-GB" sz="2000" dirty="0" err="1"/>
              <a:t>mungkin</a:t>
            </a:r>
            <a:r>
              <a:rPr lang="en-GB" sz="2000" dirty="0"/>
              <a:t> </a:t>
            </a:r>
            <a:r>
              <a:rPr lang="en-GB" sz="2000" dirty="0" err="1"/>
              <a:t>mereka</a:t>
            </a:r>
            <a:r>
              <a:rPr lang="en-GB" sz="2000" dirty="0"/>
              <a:t> </a:t>
            </a:r>
            <a:r>
              <a:rPr lang="en-GB" sz="2000" dirty="0" err="1"/>
              <a:t>butuhkan</a:t>
            </a:r>
            <a:endParaRPr lang="en-GB" sz="2000" dirty="0"/>
          </a:p>
          <a:p>
            <a:pPr lvl="2"/>
            <a:r>
              <a:rPr lang="en-GB" sz="2000" dirty="0"/>
              <a:t>Terus </a:t>
            </a:r>
            <a:r>
              <a:rPr lang="en-GB" sz="2000" dirty="0" err="1"/>
              <a:t>memberikan</a:t>
            </a:r>
            <a:r>
              <a:rPr lang="en-GB" sz="2000" dirty="0"/>
              <a:t> </a:t>
            </a:r>
            <a:r>
              <a:rPr lang="en-GB" sz="2000" dirty="0" err="1"/>
              <a:t>layanan</a:t>
            </a:r>
            <a:r>
              <a:rPr lang="en-GB" sz="2000" dirty="0"/>
              <a:t> </a:t>
            </a:r>
            <a:r>
              <a:rPr lang="en-GB" sz="2000" dirty="0" err="1"/>
              <a:t>bahkan</a:t>
            </a:r>
            <a:r>
              <a:rPr lang="en-GB" sz="2000" dirty="0"/>
              <a:t> </a:t>
            </a:r>
            <a:r>
              <a:rPr lang="en-GB" sz="2000" dirty="0" err="1"/>
              <a:t>setelah</a:t>
            </a:r>
            <a:r>
              <a:rPr lang="en-GB" sz="2000" dirty="0"/>
              <a:t> </a:t>
            </a:r>
            <a:r>
              <a:rPr lang="en-GB" sz="2000" dirty="0" err="1"/>
              <a:t>pencari</a:t>
            </a:r>
            <a:r>
              <a:rPr lang="en-GB" sz="2000" dirty="0"/>
              <a:t> </a:t>
            </a:r>
            <a:r>
              <a:rPr lang="en-GB" sz="2000" dirty="0" err="1"/>
              <a:t>kerja</a:t>
            </a:r>
            <a:r>
              <a:rPr lang="en-GB" sz="2000" dirty="0"/>
              <a:t> </a:t>
            </a:r>
            <a:r>
              <a:rPr lang="en-GB" sz="2000" dirty="0" err="1"/>
              <a:t>mendapatkan</a:t>
            </a:r>
            <a:r>
              <a:rPr lang="en-GB" sz="2000" dirty="0"/>
              <a:t> </a:t>
            </a:r>
            <a:r>
              <a:rPr lang="en-GB" sz="2000" dirty="0" err="1"/>
              <a:t>pekerjaan</a:t>
            </a:r>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lvl="2"/>
            <a:endParaRPr lang="en-GB" sz="2000" dirty="0"/>
          </a:p>
          <a:p>
            <a:pPr marL="0" lvl="2" indent="0">
              <a:buNone/>
            </a:pPr>
            <a:endParaRPr lang="en-GB" sz="20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27</a:t>
            </a:fld>
            <a:endParaRPr lang="en-GB"/>
          </a:p>
        </p:txBody>
      </p:sp>
    </p:spTree>
    <p:extLst>
      <p:ext uri="{BB962C8B-B14F-4D97-AF65-F5344CB8AC3E}">
        <p14:creationId xmlns:p14="http://schemas.microsoft.com/office/powerpoint/2010/main" val="1932010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Ada </a:t>
            </a:r>
            <a:r>
              <a:rPr lang="en-GB" dirty="0" err="1"/>
              <a:t>pertanyaan</a:t>
            </a:r>
            <a:r>
              <a:rPr lang="en-GB" dirty="0"/>
              <a:t>?</a:t>
            </a:r>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28</a:t>
            </a:fld>
            <a:endParaRPr lang="en-GB"/>
          </a:p>
        </p:txBody>
      </p:sp>
    </p:spTree>
    <p:extLst>
      <p:ext uri="{BB962C8B-B14F-4D97-AF65-F5344CB8AC3E}">
        <p14:creationId xmlns:p14="http://schemas.microsoft.com/office/powerpoint/2010/main" val="3946213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Kerja</a:t>
            </a:r>
            <a:r>
              <a:rPr lang="en-GB" dirty="0"/>
              <a:t> </a:t>
            </a:r>
            <a:r>
              <a:rPr lang="en-GB" dirty="0" err="1"/>
              <a:t>kelompok</a:t>
            </a: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29</a:t>
            </a:fld>
            <a:endParaRPr lang="en-GB"/>
          </a:p>
        </p:txBody>
      </p:sp>
    </p:spTree>
    <p:extLst>
      <p:ext uri="{BB962C8B-B14F-4D97-AF65-F5344CB8AC3E}">
        <p14:creationId xmlns:p14="http://schemas.microsoft.com/office/powerpoint/2010/main" val="793829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Permainan</a:t>
            </a:r>
            <a:r>
              <a:rPr lang="en-GB" dirty="0"/>
              <a:t> </a:t>
            </a:r>
            <a:r>
              <a:rPr lang="en-GB" dirty="0" err="1"/>
              <a:t>peran</a:t>
            </a: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30</a:t>
            </a:fld>
            <a:endParaRPr lang="en-GB"/>
          </a:p>
        </p:txBody>
      </p:sp>
    </p:spTree>
    <p:extLst>
      <p:ext uri="{BB962C8B-B14F-4D97-AF65-F5344CB8AC3E}">
        <p14:creationId xmlns:p14="http://schemas.microsoft.com/office/powerpoint/2010/main" val="943555642"/>
      </p:ext>
    </p:extLst>
  </p:cSld>
  <p:clrMapOvr>
    <a:masterClrMapping/>
  </p:clrMapOvr>
</p:sld>
</file>

<file path=ppt/theme/theme1.xml><?xml version="1.0" encoding="utf-8"?>
<a:theme xmlns:a="http://schemas.openxmlformats.org/drawingml/2006/main" name="ILO 2020">
  <a:themeElements>
    <a:clrScheme name="ILO Jan 2020">
      <a:dk1>
        <a:srgbClr val="230050"/>
      </a:dk1>
      <a:lt1>
        <a:sysClr val="window" lastClr="FFFFFF"/>
      </a:lt1>
      <a:dk2>
        <a:srgbClr val="000000"/>
      </a:dk2>
      <a:lt2>
        <a:srgbClr val="F8FCFE"/>
      </a:lt2>
      <a:accent1>
        <a:srgbClr val="1E2DBE"/>
      </a:accent1>
      <a:accent2>
        <a:srgbClr val="FA3C4B"/>
      </a:accent2>
      <a:accent3>
        <a:srgbClr val="FFCD2D"/>
      </a:accent3>
      <a:accent4>
        <a:srgbClr val="960A55"/>
      </a:accent4>
      <a:accent5>
        <a:srgbClr val="05D2D2"/>
      </a:accent5>
      <a:accent6>
        <a:srgbClr val="8CE164"/>
      </a:accent6>
      <a:hlink>
        <a:srgbClr val="230050"/>
      </a:hlink>
      <a:folHlink>
        <a:srgbClr val="230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LO Presentation 16x9.potx" id="{1B78B7CC-6F33-4AED-B988-F1824BC14DB2}" vid="{017B0592-C5E0-43A0-8804-D21738B90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ILO 2020</Template>
  <TotalTime>604</TotalTime>
  <Words>3418</Words>
  <Application>Microsoft Macintosh PowerPoint</Application>
  <PresentationFormat>Widescreen</PresentationFormat>
  <Paragraphs>637</Paragraphs>
  <Slides>30</Slides>
  <Notes>27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Open Sans</vt:lpstr>
      <vt:lpstr>Wingdings 3</vt:lpstr>
      <vt:lpstr>ILO 2020</vt:lpstr>
      <vt:lpstr>Modul/Unit 11 </vt:lpstr>
      <vt:lpstr>Tujuan pembelajaran</vt:lpstr>
      <vt:lpstr>Apa itu kelompok sasaran?</vt:lpstr>
      <vt:lpstr>Pemuda</vt:lpstr>
      <vt:lpstr>Tantangan yang dihadapi oleh anak muda di pasar kerja</vt:lpstr>
      <vt:lpstr>Definisi pemuda: Indonesia</vt:lpstr>
      <vt:lpstr> Demografi pemuda: Indonesia</vt:lpstr>
      <vt:lpstr>Pemuda Indonesia: Isu dan tantangan  </vt:lpstr>
      <vt:lpstr>Pengangguran pemuda in Indonesia (usia 15-24)</vt:lpstr>
      <vt:lpstr>Membantu pencari kerja muda </vt:lpstr>
      <vt:lpstr>Penyandang disabilitas  </vt:lpstr>
      <vt:lpstr>Definisi penyandang disabilitas  </vt:lpstr>
      <vt:lpstr>Disabilitas di Indonesia  </vt:lpstr>
      <vt:lpstr>Mengenal disabilitas    </vt:lpstr>
      <vt:lpstr>Opsi pekerjaan</vt:lpstr>
      <vt:lpstr>Merekrut pekerja penyandang disabilitas </vt:lpstr>
      <vt:lpstr>Pekerja migran    </vt:lpstr>
      <vt:lpstr>Masalah dan tantangan migrasi  </vt:lpstr>
      <vt:lpstr>Pelayanan penting bagi pekerja migran</vt:lpstr>
      <vt:lpstr>Perempuan     </vt:lpstr>
      <vt:lpstr>Tantangan bagi perempuan dalam mendapatkan pekerjaan</vt:lpstr>
      <vt:lpstr>Pekerja tua   </vt:lpstr>
      <vt:lpstr>Masalah dan tantangan yang di hadapi oleh pekerja usia tua di pasar tenaga kerja </vt:lpstr>
      <vt:lpstr>Beberapa contoh diskriminasi usia</vt:lpstr>
      <vt:lpstr>Pengaggur jangka panjang   </vt:lpstr>
      <vt:lpstr>Tantangan penganggur jangka panjang </vt:lpstr>
      <vt:lpstr>Usulan aksi   </vt:lpstr>
      <vt:lpstr>Ada pertanyaan?</vt:lpstr>
      <vt:lpstr>Kerja kelompok</vt:lpstr>
      <vt:lpstr>Permainan peran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title here 40pt</dc:title>
  <dc:creator>Ayunda Eka Pratama</dc:creator>
  <cp:lastModifiedBy>Ayunda Eka Pratama</cp:lastModifiedBy>
  <cp:revision>42</cp:revision>
  <dcterms:created xsi:type="dcterms:W3CDTF">2021-09-07T09:14:06Z</dcterms:created>
  <dcterms:modified xsi:type="dcterms:W3CDTF">2021-09-22T04:54:54Z</dcterms:modified>
</cp:coreProperties>
</file>