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74" r:id="rId3"/>
    <p:sldId id="275" r:id="rId4"/>
    <p:sldId id="284" r:id="rId5"/>
    <p:sldId id="276" r:id="rId6"/>
    <p:sldId id="288" r:id="rId7"/>
    <p:sldId id="259" r:id="rId8"/>
    <p:sldId id="258" r:id="rId9"/>
    <p:sldId id="26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62" autoAdjust="0"/>
    <p:restoredTop sz="48518" autoAdjust="0"/>
  </p:normalViewPr>
  <p:slideViewPr>
    <p:cSldViewPr snapToGrid="0">
      <p:cViewPr varScale="1">
        <p:scale>
          <a:sx n="45" d="100"/>
          <a:sy n="45" d="100"/>
        </p:scale>
        <p:origin x="976" y="184"/>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22/09/2021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a:t>
            </a:fld>
            <a:endParaRPr lang="en-GB"/>
          </a:p>
        </p:txBody>
      </p:sp>
    </p:spTree>
    <p:extLst>
      <p:ext uri="{BB962C8B-B14F-4D97-AF65-F5344CB8AC3E}">
        <p14:creationId xmlns:p14="http://schemas.microsoft.com/office/powerpoint/2010/main" val="174042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3027305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d-ID" sz="1200" b="1" kern="1200" dirty="0">
                <a:solidFill>
                  <a:schemeClr val="tx1"/>
                </a:solidFill>
                <a:effectLst/>
                <a:latin typeface="+mn-lt"/>
                <a:ea typeface="+mn-ea"/>
                <a:cs typeface="+mn-cs"/>
              </a:rPr>
              <a:t>Konseling Ketenagakerjaan</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Ini merupakan tahap di mana pencari kerja dibekali alat dan keterampilan yang diperlukan untuk mencari peluang kerja dan agar berhasil memasarkan kemampuan mereka kepada calon pemberi kerja</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Biasanya, proses konseling ini, karena kebutuhan, berlangsung dalam pengaturan satu-satu, tetapi ada juga kasus di mana layanan yang diberikan selama konseling ketenagakerjaan dilakukan dalam pengaturan kelompok</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id-ID" sz="1200" kern="1200" dirty="0">
                <a:solidFill>
                  <a:schemeClr val="tx1"/>
                </a:solidFill>
                <a:effectLst/>
                <a:latin typeface="+mn-lt"/>
                <a:ea typeface="+mn-ea"/>
                <a:cs typeface="+mn-cs"/>
              </a:rPr>
              <a:t>Layanan ini meliputi</a:t>
            </a:r>
            <a:r>
              <a:rPr lang="en-US" sz="1200" kern="1200" dirty="0">
                <a:solidFill>
                  <a:schemeClr val="tx1"/>
                </a:solidFill>
                <a:effectLst/>
                <a:latin typeface="+mn-lt"/>
                <a:ea typeface="+mn-ea"/>
                <a:cs typeface="+mn-cs"/>
              </a:rPr>
              <a: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id-ID" sz="1200" kern="1200" dirty="0">
                <a:solidFill>
                  <a:schemeClr val="tx1"/>
                </a:solidFill>
                <a:effectLst/>
                <a:latin typeface="+mn-lt"/>
                <a:ea typeface="+mn-ea"/>
                <a:cs typeface="+mn-cs"/>
              </a:rPr>
              <a:t>teknik dasar pencarian kerja</a:t>
            </a:r>
            <a:r>
              <a:rPr lang="en-US" sz="1200" kern="1200" dirty="0">
                <a:solidFill>
                  <a:schemeClr val="tx1"/>
                </a:solidFill>
                <a:effectLst/>
                <a:latin typeface="+mn-lt"/>
                <a:ea typeface="+mn-ea"/>
                <a:cs typeface="+mn-cs"/>
              </a:rPr>
              <a:t>;</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id-ID" sz="1200" kern="1200" dirty="0">
                <a:solidFill>
                  <a:schemeClr val="tx1"/>
                </a:solidFill>
                <a:effectLst/>
                <a:latin typeface="+mn-lt"/>
                <a:ea typeface="+mn-ea"/>
                <a:cs typeface="+mn-cs"/>
              </a:rPr>
              <a:t>bantuan penyusunan resume atau cv yang efektif, dan informasi ke mana mencari lowongan pekerjaan</a:t>
            </a:r>
            <a:r>
              <a:rPr lang="en-US" sz="1200" kern="1200" dirty="0">
                <a:solidFill>
                  <a:schemeClr val="tx1"/>
                </a:solidFill>
                <a:effectLst/>
                <a:latin typeface="+mn-lt"/>
                <a:ea typeface="+mn-ea"/>
                <a:cs typeface="+mn-cs"/>
              </a:rPr>
              <a: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id-ID" sz="1200" kern="1200" dirty="0">
                <a:solidFill>
                  <a:schemeClr val="tx1"/>
                </a:solidFill>
                <a:effectLst/>
                <a:latin typeface="+mn-lt"/>
                <a:ea typeface="+mn-ea"/>
                <a:cs typeface="+mn-cs"/>
              </a:rPr>
              <a:t>bagaimana mempersiapkan diri untuk wawancara</a:t>
            </a:r>
            <a:r>
              <a:rPr lang="en-US" sz="1200" kern="1200" dirty="0">
                <a:solidFill>
                  <a:schemeClr val="tx1"/>
                </a:solidFill>
                <a:effectLst/>
                <a:latin typeface="+mn-lt"/>
                <a:ea typeface="+mn-ea"/>
                <a:cs typeface="+mn-cs"/>
              </a:rPr>
              <a: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id-ID" sz="1200" kern="1200" dirty="0">
                <a:solidFill>
                  <a:schemeClr val="tx1"/>
                </a:solidFill>
                <a:effectLst/>
                <a:latin typeface="+mn-lt"/>
                <a:ea typeface="+mn-ea"/>
                <a:cs typeface="+mn-cs"/>
              </a:rPr>
              <a:t>apa yang harus dilakukan sebagai tindak lanjut setelah wawancara kerja terlaksana; dan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(5) </a:t>
            </a:r>
            <a:r>
              <a:rPr lang="id-ID" sz="1200" kern="1200" dirty="0">
                <a:solidFill>
                  <a:schemeClr val="tx1"/>
                </a:solidFill>
                <a:effectLst/>
                <a:latin typeface="+mn-lt"/>
                <a:ea typeface="+mn-ea"/>
                <a:cs typeface="+mn-cs"/>
              </a:rPr>
              <a:t>bila diterima bekerja, bagaimana untuk bertahan dalam pekerjaan tersebut dan keterampilan inti/</a:t>
            </a:r>
            <a:r>
              <a:rPr lang="id-ID" sz="1200" kern="1200" dirty="0" err="1">
                <a:solidFill>
                  <a:schemeClr val="tx1"/>
                </a:solidFill>
                <a:effectLst/>
                <a:latin typeface="+mn-lt"/>
                <a:ea typeface="+mn-ea"/>
                <a:cs typeface="+mn-cs"/>
              </a:rPr>
              <a:t>soft</a:t>
            </a:r>
            <a:r>
              <a:rPr lang="id-ID" sz="1200" kern="1200" dirty="0">
                <a:solidFill>
                  <a:schemeClr val="tx1"/>
                </a:solidFill>
                <a:effectLst/>
                <a:latin typeface="+mn-lt"/>
                <a:ea typeface="+mn-ea"/>
                <a:cs typeface="+mn-cs"/>
              </a:rPr>
              <a:t> </a:t>
            </a:r>
            <a:r>
              <a:rPr lang="id-ID" sz="1200" kern="1200" dirty="0" err="1">
                <a:solidFill>
                  <a:schemeClr val="tx1"/>
                </a:solidFill>
                <a:effectLst/>
                <a:latin typeface="+mn-lt"/>
                <a:ea typeface="+mn-ea"/>
                <a:cs typeface="+mn-cs"/>
              </a:rPr>
              <a:t>skill</a:t>
            </a:r>
            <a:r>
              <a:rPr lang="id-ID" sz="1200" kern="1200" dirty="0">
                <a:solidFill>
                  <a:schemeClr val="tx1"/>
                </a:solidFill>
                <a:effectLst/>
                <a:latin typeface="+mn-lt"/>
                <a:ea typeface="+mn-ea"/>
                <a:cs typeface="+mn-cs"/>
              </a:rPr>
              <a:t> penting yang harus diadopsi dalam pekerjaan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725527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a:solidFill>
                  <a:schemeClr val="tx1"/>
                </a:solidFill>
                <a:effectLst/>
                <a:latin typeface="+mn-lt"/>
                <a:ea typeface="+mn-ea"/>
                <a:cs typeface="+mn-cs"/>
              </a:rPr>
              <a:t>Keterampilan kerja inti/</a:t>
            </a:r>
            <a:r>
              <a:rPr lang="id-ID" sz="1200" kern="1200" dirty="0" err="1">
                <a:solidFill>
                  <a:schemeClr val="tx1"/>
                </a:solidFill>
                <a:effectLst/>
                <a:latin typeface="+mn-lt"/>
                <a:ea typeface="+mn-ea"/>
                <a:cs typeface="+mn-cs"/>
              </a:rPr>
              <a:t>soft</a:t>
            </a:r>
            <a:r>
              <a:rPr lang="id-ID" sz="1200" kern="1200" dirty="0">
                <a:solidFill>
                  <a:schemeClr val="tx1"/>
                </a:solidFill>
                <a:effectLst/>
                <a:latin typeface="+mn-lt"/>
                <a:ea typeface="+mn-ea"/>
                <a:cs typeface="+mn-cs"/>
              </a:rPr>
              <a:t> </a:t>
            </a:r>
            <a:r>
              <a:rPr lang="id-ID" sz="1200" kern="1200" dirty="0" err="1">
                <a:solidFill>
                  <a:schemeClr val="tx1"/>
                </a:solidFill>
                <a:effectLst/>
                <a:latin typeface="+mn-lt"/>
                <a:ea typeface="+mn-ea"/>
                <a:cs typeface="+mn-cs"/>
              </a:rPr>
              <a:t>skill</a:t>
            </a:r>
            <a:r>
              <a:rPr lang="id-ID" sz="1200" kern="1200" dirty="0">
                <a:solidFill>
                  <a:schemeClr val="tx1"/>
                </a:solidFill>
                <a:effectLst/>
                <a:latin typeface="+mn-lt"/>
                <a:ea typeface="+mn-ea"/>
                <a:cs typeface="+mn-cs"/>
              </a:rPr>
              <a:t>: mencakup keterampilan, pengetahuan, dan kompetensi yang meningkatkan kemampuan pekerja untuk mendapatkan dan mempertahankan pekerjaan, mendapatkan kemajuan dalam bekerja, dan mengatasi perubahan. Individu paling dapat </a:t>
            </a:r>
            <a:r>
              <a:rPr lang="id-ID" sz="1200" kern="1200" dirty="0" err="1">
                <a:solidFill>
                  <a:schemeClr val="tx1"/>
                </a:solidFill>
                <a:effectLst/>
                <a:latin typeface="+mn-lt"/>
                <a:ea typeface="+mn-ea"/>
                <a:cs typeface="+mn-cs"/>
              </a:rPr>
              <a:t>dipekerjakan</a:t>
            </a:r>
            <a:r>
              <a:rPr lang="id-ID" sz="1200" kern="1200" dirty="0">
                <a:solidFill>
                  <a:schemeClr val="tx1"/>
                </a:solidFill>
                <a:effectLst/>
                <a:latin typeface="+mn-lt"/>
                <a:ea typeface="+mn-ea"/>
                <a:cs typeface="+mn-cs"/>
              </a:rPr>
              <a:t> bila mereka memiliki pendidikan dan pelatihan berbasis luas, keterampilan tingkat tinggi dasar dan portabel</a:t>
            </a:r>
            <a:r>
              <a:rPr lang="en-US" dirty="0"/>
              <a:t>.</a:t>
            </a:r>
          </a:p>
          <a:p>
            <a:endParaRPr lang="en-US" dirty="0"/>
          </a:p>
          <a:p>
            <a:endParaRPr lang="en-US" dirty="0"/>
          </a:p>
          <a:p>
            <a:r>
              <a:rPr lang="id-ID" sz="1200" kern="1200" dirty="0">
                <a:solidFill>
                  <a:schemeClr val="tx1"/>
                </a:solidFill>
                <a:effectLst/>
                <a:latin typeface="+mn-lt"/>
                <a:ea typeface="+mn-ea"/>
                <a:cs typeface="+mn-cs"/>
              </a:rPr>
              <a:t>Keterampilan inti pada umumnya didefinisikan sebagai keterampilan yang dibutuhkan dalam perekonomian modern </a:t>
            </a:r>
            <a:r>
              <a:rPr lang="id-ID" sz="1200" b="1" kern="1200" dirty="0">
                <a:solidFill>
                  <a:schemeClr val="tx1"/>
                </a:solidFill>
                <a:effectLst/>
                <a:latin typeface="+mn-lt"/>
                <a:ea typeface="+mn-ea"/>
                <a:cs typeface="+mn-cs"/>
              </a:rPr>
              <a:t>selain keterampilan yang murni teknis</a:t>
            </a:r>
            <a:r>
              <a:rPr lang="id-ID" sz="1200" kern="1200" dirty="0">
                <a:solidFill>
                  <a:schemeClr val="tx1"/>
                </a:solidFill>
                <a:effectLst/>
                <a:latin typeface="+mn-lt"/>
                <a:ea typeface="+mn-ea"/>
                <a:cs typeface="+mn-cs"/>
              </a:rPr>
              <a:t> yang dibutuhkan dalam pekerjaan tertentu. Keterampilan inti umum untuk banyak pekerjaan berbeda dan dimaksudkan untuk mendorong alih keterampilan untuk berkontribusi terhadap mobilitas tenaga kerja dan untuk membantu orang beradaptasi dengan perubahan keadaan</a:t>
            </a:r>
            <a:r>
              <a:rPr lang="en-US" dirty="0"/>
              <a:t>.</a:t>
            </a:r>
          </a:p>
          <a:p>
            <a:endParaRPr lang="en-US" dirty="0"/>
          </a:p>
          <a:p>
            <a:r>
              <a:rPr lang="id-ID" sz="1200" kern="1200" dirty="0">
                <a:solidFill>
                  <a:schemeClr val="tx1"/>
                </a:solidFill>
                <a:effectLst/>
                <a:latin typeface="+mn-lt"/>
                <a:ea typeface="+mn-ea"/>
                <a:cs typeface="+mn-cs"/>
              </a:rPr>
              <a:t>Contoh keterampilan inti/</a:t>
            </a:r>
            <a:r>
              <a:rPr lang="id-ID" sz="1200" kern="1200" dirty="0" err="1">
                <a:solidFill>
                  <a:schemeClr val="tx1"/>
                </a:solidFill>
                <a:effectLst/>
                <a:latin typeface="+mn-lt"/>
                <a:ea typeface="+mn-ea"/>
                <a:cs typeface="+mn-cs"/>
              </a:rPr>
              <a:t>soft</a:t>
            </a:r>
            <a:r>
              <a:rPr lang="id-ID" sz="1200" kern="1200" dirty="0">
                <a:solidFill>
                  <a:schemeClr val="tx1"/>
                </a:solidFill>
                <a:effectLst/>
                <a:latin typeface="+mn-lt"/>
                <a:ea typeface="+mn-ea"/>
                <a:cs typeface="+mn-cs"/>
              </a:rPr>
              <a:t> </a:t>
            </a:r>
            <a:r>
              <a:rPr lang="id-ID" sz="1200" kern="1200" dirty="0" err="1">
                <a:solidFill>
                  <a:schemeClr val="tx1"/>
                </a:solidFill>
                <a:effectLst/>
                <a:latin typeface="+mn-lt"/>
                <a:ea typeface="+mn-ea"/>
                <a:cs typeface="+mn-cs"/>
              </a:rPr>
              <a:t>skill</a:t>
            </a:r>
            <a:r>
              <a:rPr lang="id-ID" sz="1200" kern="1200" dirty="0">
                <a:solidFill>
                  <a:schemeClr val="tx1"/>
                </a:solidFill>
                <a:effectLst/>
                <a:latin typeface="+mn-lt"/>
                <a:ea typeface="+mn-ea"/>
                <a:cs typeface="+mn-cs"/>
              </a:rPr>
              <a:t> (lihat </a:t>
            </a:r>
            <a:r>
              <a:rPr lang="id-ID" sz="1200" kern="1200" dirty="0" err="1">
                <a:solidFill>
                  <a:schemeClr val="tx1"/>
                </a:solidFill>
                <a:effectLst/>
                <a:latin typeface="+mn-lt"/>
                <a:ea typeface="+mn-ea"/>
                <a:cs typeface="+mn-cs"/>
              </a:rPr>
              <a:t>slide</a:t>
            </a:r>
            <a:r>
              <a:rPr lang="id-ID" sz="1200" kern="1200" dirty="0">
                <a:solidFill>
                  <a:schemeClr val="tx1"/>
                </a:solidFill>
                <a:effectLst/>
                <a:latin typeface="+mn-lt"/>
                <a:ea typeface="+mn-ea"/>
                <a:cs typeface="+mn-cs"/>
              </a:rPr>
              <a:t> berikutnya</a:t>
            </a:r>
            <a:r>
              <a:rPr lang="en-US" dirty="0"/>
              <a:t>)</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Kerja tim</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Komunikasi</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Penyelesaian masalah</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Disiplin</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TIK</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Keterampilan bahasa dll.</a:t>
            </a:r>
            <a:endParaRPr lang="en-US" dirty="0"/>
          </a:p>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3119045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a:solidFill>
                  <a:schemeClr val="tx1"/>
                </a:solidFill>
                <a:effectLst/>
                <a:latin typeface="+mn-lt"/>
                <a:ea typeface="+mn-ea"/>
                <a:cs typeface="+mn-cs"/>
              </a:rPr>
              <a:t>Contoh keterampilan inti/</a:t>
            </a:r>
            <a:r>
              <a:rPr lang="id-ID" sz="1200" kern="1200" dirty="0" err="1">
                <a:solidFill>
                  <a:schemeClr val="tx1"/>
                </a:solidFill>
                <a:effectLst/>
                <a:latin typeface="+mn-lt"/>
                <a:ea typeface="+mn-ea"/>
                <a:cs typeface="+mn-cs"/>
              </a:rPr>
              <a:t>soft</a:t>
            </a:r>
            <a:r>
              <a:rPr lang="id-ID" sz="1200" kern="1200" dirty="0">
                <a:solidFill>
                  <a:schemeClr val="tx1"/>
                </a:solidFill>
                <a:effectLst/>
                <a:latin typeface="+mn-lt"/>
                <a:ea typeface="+mn-ea"/>
                <a:cs typeface="+mn-cs"/>
              </a:rPr>
              <a:t> </a:t>
            </a:r>
            <a:r>
              <a:rPr lang="id-ID" sz="1200" kern="1200" dirty="0" err="1">
                <a:solidFill>
                  <a:schemeClr val="tx1"/>
                </a:solidFill>
                <a:effectLst/>
                <a:latin typeface="+mn-lt"/>
                <a:ea typeface="+mn-ea"/>
                <a:cs typeface="+mn-cs"/>
              </a:rPr>
              <a:t>skill</a:t>
            </a:r>
            <a:r>
              <a:rPr lang="id-ID" sz="1200" kern="1200" dirty="0">
                <a:solidFill>
                  <a:schemeClr val="tx1"/>
                </a:solidFill>
                <a:effectLst/>
                <a:latin typeface="+mn-lt"/>
                <a:ea typeface="+mn-ea"/>
                <a:cs typeface="+mn-cs"/>
              </a:rPr>
              <a:t> (lihat </a:t>
            </a:r>
            <a:r>
              <a:rPr lang="id-ID" sz="1200" kern="1200" dirty="0" err="1">
                <a:solidFill>
                  <a:schemeClr val="tx1"/>
                </a:solidFill>
                <a:effectLst/>
                <a:latin typeface="+mn-lt"/>
                <a:ea typeface="+mn-ea"/>
                <a:cs typeface="+mn-cs"/>
              </a:rPr>
              <a:t>slide</a:t>
            </a:r>
            <a:r>
              <a:rPr lang="id-ID" sz="1200" kern="1200" dirty="0">
                <a:solidFill>
                  <a:schemeClr val="tx1"/>
                </a:solidFill>
                <a:effectLst/>
                <a:latin typeface="+mn-lt"/>
                <a:ea typeface="+mn-ea"/>
                <a:cs typeface="+mn-cs"/>
              </a:rPr>
              <a:t> berikutnya</a:t>
            </a:r>
            <a:r>
              <a:rPr lang="en-US" dirty="0"/>
              <a:t>)</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Kerja tim</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Komunikasi</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Penyelesaian masalah</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Disiplin</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TIK</a:t>
            </a:r>
          </a:p>
          <a:p>
            <a:pPr marL="171450" indent="-171450">
              <a:buFont typeface="Arial" panose="020B0604020202020204" pitchFamily="34" charset="0"/>
              <a:buChar char="•"/>
            </a:pPr>
            <a:r>
              <a:rPr lang="id-ID" sz="1200" kern="1200" dirty="0">
                <a:solidFill>
                  <a:schemeClr val="tx1"/>
                </a:solidFill>
                <a:effectLst/>
                <a:latin typeface="+mn-lt"/>
                <a:ea typeface="+mn-ea"/>
                <a:cs typeface="+mn-cs"/>
              </a:rPr>
              <a:t>Keterampilan bahasa dll.</a:t>
            </a:r>
            <a:endParaRPr lang="en-US" dirty="0"/>
          </a:p>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2505605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38118860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Modul/Unit 10</a:t>
            </a:r>
            <a:br>
              <a:rPr lang="en-GB" dirty="0"/>
            </a:br>
            <a:endParaRPr lang="en-GB" dirty="0"/>
          </a:p>
        </p:txBody>
      </p:sp>
      <p:sp>
        <p:nvSpPr>
          <p:cNvPr id="3" name="Subtitle 2"/>
          <p:cNvSpPr>
            <a:spLocks noGrp="1"/>
          </p:cNvSpPr>
          <p:nvPr>
            <p:ph type="subTitle" idx="1"/>
          </p:nvPr>
        </p:nvSpPr>
        <p:spPr>
          <a:xfrm>
            <a:off x="490537" y="3481539"/>
            <a:ext cx="8558869" cy="1655762"/>
          </a:xfrm>
        </p:spPr>
        <p:txBody>
          <a:bodyPr/>
          <a:lstStyle/>
          <a:p>
            <a:r>
              <a:rPr lang="en-GB" dirty="0" err="1"/>
              <a:t>Konseling</a:t>
            </a:r>
            <a:r>
              <a:rPr lang="en-GB" dirty="0"/>
              <a:t> </a:t>
            </a:r>
            <a:r>
              <a:rPr lang="en-GB" dirty="0" err="1"/>
              <a:t>Ketenagakerjaan</a:t>
            </a:r>
            <a:br>
              <a:rPr lang="en-GB" dirty="0"/>
            </a:br>
            <a:r>
              <a:rPr lang="en-GB" dirty="0"/>
              <a:t>(</a:t>
            </a:r>
            <a:r>
              <a:rPr lang="en-GB" dirty="0" err="1"/>
              <a:t>Kemampuan</a:t>
            </a:r>
            <a:r>
              <a:rPr lang="en-GB" dirty="0"/>
              <a:t> </a:t>
            </a:r>
            <a:r>
              <a:rPr lang="en-GB" dirty="0" err="1"/>
              <a:t>mempertahankan</a:t>
            </a:r>
            <a:r>
              <a:rPr lang="en-GB" dirty="0"/>
              <a:t> </a:t>
            </a:r>
            <a:r>
              <a:rPr lang="en-GB" dirty="0" err="1"/>
              <a:t>pekerjaan</a:t>
            </a:r>
            <a:r>
              <a:rPr lang="en-GB" dirty="0"/>
              <a:t>)</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Tujuan</a:t>
            </a:r>
            <a:r>
              <a:rPr lang="en-GB" dirty="0"/>
              <a:t> </a:t>
            </a:r>
            <a:r>
              <a:rPr lang="en-GB" dirty="0" err="1"/>
              <a:t>pembelajaran</a:t>
            </a:r>
            <a:endParaRPr lang="en-GB" dirty="0"/>
          </a:p>
        </p:txBody>
      </p:sp>
      <p:sp>
        <p:nvSpPr>
          <p:cNvPr id="5" name="Content Placeholder 4"/>
          <p:cNvSpPr>
            <a:spLocks noGrp="1"/>
          </p:cNvSpPr>
          <p:nvPr>
            <p:ph idx="1"/>
          </p:nvPr>
        </p:nvSpPr>
        <p:spPr/>
        <p:txBody>
          <a:bodyPr/>
          <a:lstStyle/>
          <a:p>
            <a:pPr marL="0" lvl="2" indent="0">
              <a:buNone/>
            </a:pPr>
            <a:r>
              <a:rPr lang="en-GB" sz="2400" dirty="0"/>
              <a:t>Setelah </a:t>
            </a:r>
            <a:r>
              <a:rPr lang="en-GB" sz="2400" dirty="0" err="1"/>
              <a:t>menyelesaikan</a:t>
            </a:r>
            <a:r>
              <a:rPr lang="en-GB" sz="2400" dirty="0"/>
              <a:t> unit </a:t>
            </a:r>
            <a:r>
              <a:rPr lang="en-GB" sz="2400" dirty="0" err="1"/>
              <a:t>ini</a:t>
            </a:r>
            <a:r>
              <a:rPr lang="en-GB" sz="2400" dirty="0"/>
              <a:t>, </a:t>
            </a:r>
            <a:r>
              <a:rPr lang="en-GB" sz="2400" dirty="0" err="1"/>
              <a:t>peserta</a:t>
            </a:r>
            <a:r>
              <a:rPr lang="en-GB" sz="2400" dirty="0"/>
              <a:t> </a:t>
            </a:r>
            <a:r>
              <a:rPr lang="en-GB" sz="2400" dirty="0" err="1"/>
              <a:t>akan</a:t>
            </a:r>
            <a:r>
              <a:rPr lang="en-GB" sz="2400" dirty="0"/>
              <a:t> </a:t>
            </a:r>
            <a:r>
              <a:rPr lang="en-GB" sz="2400" dirty="0" err="1"/>
              <a:t>mampu</a:t>
            </a:r>
            <a:r>
              <a:rPr lang="en-GB" sz="2400" dirty="0"/>
              <a:t>:</a:t>
            </a:r>
          </a:p>
          <a:p>
            <a:pPr lvl="2"/>
            <a:r>
              <a:rPr lang="en-GB" sz="2400" dirty="0" err="1"/>
              <a:t>Membantu</a:t>
            </a:r>
            <a:r>
              <a:rPr lang="en-GB" sz="2400" dirty="0"/>
              <a:t> </a:t>
            </a:r>
            <a:r>
              <a:rPr lang="en-GB" sz="2400" dirty="0" err="1"/>
              <a:t>pencari</a:t>
            </a:r>
            <a:r>
              <a:rPr lang="en-GB" sz="2400" dirty="0"/>
              <a:t> </a:t>
            </a:r>
            <a:r>
              <a:rPr lang="en-GB" sz="2400" dirty="0" err="1"/>
              <a:t>kerja</a:t>
            </a:r>
            <a:r>
              <a:rPr lang="en-GB" sz="2400" dirty="0"/>
              <a:t> </a:t>
            </a:r>
            <a:r>
              <a:rPr lang="en-GB" sz="2400" dirty="0" err="1"/>
              <a:t>menyusun</a:t>
            </a:r>
            <a:r>
              <a:rPr lang="en-GB" sz="2400" dirty="0"/>
              <a:t> </a:t>
            </a:r>
            <a:r>
              <a:rPr lang="en-GB" sz="2400" dirty="0" err="1"/>
              <a:t>rencana</a:t>
            </a:r>
            <a:r>
              <a:rPr lang="en-GB" sz="2400" dirty="0"/>
              <a:t> yang </a:t>
            </a:r>
            <a:r>
              <a:rPr lang="en-GB" sz="2400" dirty="0" err="1"/>
              <a:t>akan</a:t>
            </a:r>
            <a:r>
              <a:rPr lang="en-GB" sz="2400" dirty="0"/>
              <a:t> </a:t>
            </a:r>
            <a:r>
              <a:rPr lang="en-GB" sz="2400" dirty="0" err="1"/>
              <a:t>membantu</a:t>
            </a:r>
            <a:r>
              <a:rPr lang="en-GB" sz="2400" dirty="0"/>
              <a:t> </a:t>
            </a:r>
            <a:r>
              <a:rPr lang="en-GB" sz="2400" dirty="0" err="1"/>
              <a:t>mereka</a:t>
            </a:r>
            <a:r>
              <a:rPr lang="en-GB" sz="2400" dirty="0"/>
              <a:t> </a:t>
            </a:r>
            <a:r>
              <a:rPr lang="en-GB" sz="2400" dirty="0" err="1"/>
              <a:t>maju</a:t>
            </a:r>
            <a:r>
              <a:rPr lang="en-GB" sz="2400" dirty="0"/>
              <a:t> di </a:t>
            </a:r>
            <a:r>
              <a:rPr lang="en-GB" sz="2400" dirty="0" err="1"/>
              <a:t>bidang</a:t>
            </a:r>
            <a:r>
              <a:rPr lang="en-GB" sz="2400" dirty="0"/>
              <a:t> </a:t>
            </a:r>
            <a:r>
              <a:rPr lang="en-GB" sz="2400" dirty="0" err="1"/>
              <a:t>pekerjaan</a:t>
            </a:r>
            <a:r>
              <a:rPr lang="en-GB" sz="2400" dirty="0"/>
              <a:t> </a:t>
            </a:r>
            <a:r>
              <a:rPr lang="en-GB" sz="2400" dirty="0" err="1"/>
              <a:t>mereka</a:t>
            </a:r>
            <a:endParaRPr lang="en-GB" sz="2400" dirty="0"/>
          </a:p>
          <a:p>
            <a:pPr lvl="2"/>
            <a:r>
              <a:rPr lang="en-GB" sz="2400" dirty="0" err="1"/>
              <a:t>Memberikan</a:t>
            </a:r>
            <a:r>
              <a:rPr lang="en-GB" sz="2400" dirty="0"/>
              <a:t> </a:t>
            </a:r>
            <a:r>
              <a:rPr lang="en-GB" sz="2400" dirty="0" err="1"/>
              <a:t>informasi</a:t>
            </a:r>
            <a:r>
              <a:rPr lang="en-GB" sz="2400" dirty="0"/>
              <a:t> </a:t>
            </a:r>
            <a:r>
              <a:rPr lang="en-GB" sz="2400" dirty="0" err="1"/>
              <a:t>tentang</a:t>
            </a:r>
            <a:r>
              <a:rPr lang="en-GB" sz="2400" dirty="0"/>
              <a:t> </a:t>
            </a:r>
            <a:r>
              <a:rPr lang="en-GB" sz="2400" dirty="0" err="1"/>
              <a:t>keterampilan</a:t>
            </a:r>
            <a:r>
              <a:rPr lang="en-GB" sz="2400" dirty="0"/>
              <a:t> </a:t>
            </a:r>
            <a:r>
              <a:rPr lang="en-GB" sz="2400" dirty="0" err="1"/>
              <a:t>hidup</a:t>
            </a:r>
            <a:r>
              <a:rPr lang="en-GB" sz="2400" dirty="0"/>
              <a:t> </a:t>
            </a:r>
            <a:r>
              <a:rPr lang="en-GB" sz="2400" dirty="0" err="1"/>
              <a:t>dasar</a:t>
            </a:r>
            <a:r>
              <a:rPr lang="en-GB" sz="2400" dirty="0"/>
              <a:t> dan </a:t>
            </a:r>
            <a:r>
              <a:rPr lang="en-GB" sz="2400" dirty="0" err="1"/>
              <a:t>keterampilan</a:t>
            </a:r>
            <a:r>
              <a:rPr lang="en-GB" sz="2400" dirty="0"/>
              <a:t> inti dan </a:t>
            </a:r>
            <a:r>
              <a:rPr lang="en-GB" sz="2400" dirty="0" err="1"/>
              <a:t>kebiasaan</a:t>
            </a:r>
            <a:r>
              <a:rPr lang="en-GB" sz="2400" dirty="0"/>
              <a:t> </a:t>
            </a:r>
            <a:r>
              <a:rPr lang="en-GB" sz="2400" dirty="0" err="1"/>
              <a:t>kerja</a:t>
            </a:r>
            <a:r>
              <a:rPr lang="en-GB" sz="2400" dirty="0"/>
              <a:t> (</a:t>
            </a:r>
            <a:r>
              <a:rPr lang="en-GB" sz="2400" dirty="0" err="1"/>
              <a:t>yaitu</a:t>
            </a:r>
            <a:r>
              <a:rPr lang="en-GB" sz="2400" dirty="0"/>
              <a:t> </a:t>
            </a:r>
            <a:r>
              <a:rPr lang="en-GB" sz="2400" dirty="0" err="1"/>
              <a:t>keterampilan</a:t>
            </a:r>
            <a:r>
              <a:rPr lang="en-GB" sz="2400" dirty="0"/>
              <a:t> </a:t>
            </a:r>
            <a:r>
              <a:rPr lang="en-GB" sz="2400" dirty="0" err="1"/>
              <a:t>antar-pribadi</a:t>
            </a:r>
            <a:r>
              <a:rPr lang="en-GB" sz="2400" dirty="0"/>
              <a:t> yang </a:t>
            </a:r>
            <a:r>
              <a:rPr lang="en-GB" sz="2400" dirty="0" err="1"/>
              <a:t>baik</a:t>
            </a:r>
            <a:r>
              <a:rPr lang="en-GB" sz="2400" dirty="0"/>
              <a:t>, </a:t>
            </a:r>
            <a:r>
              <a:rPr lang="en-GB" sz="2400" dirty="0" err="1"/>
              <a:t>pentingnya</a:t>
            </a:r>
            <a:r>
              <a:rPr lang="en-GB" sz="2400" dirty="0"/>
              <a:t> </a:t>
            </a:r>
            <a:r>
              <a:rPr lang="en-GB" sz="2400" dirty="0" err="1"/>
              <a:t>reliabilitas</a:t>
            </a:r>
            <a:r>
              <a:rPr lang="en-GB" sz="2400" dirty="0"/>
              <a:t> dan </a:t>
            </a:r>
            <a:r>
              <a:rPr lang="en-GB" sz="2400" dirty="0" err="1"/>
              <a:t>ketepatan</a:t>
            </a:r>
            <a:r>
              <a:rPr lang="en-GB" sz="2400" dirty="0"/>
              <a:t> </a:t>
            </a:r>
            <a:r>
              <a:rPr lang="en-GB" sz="2400" dirty="0" err="1"/>
              <a:t>waktu</a:t>
            </a:r>
            <a:r>
              <a:rPr lang="en-GB" sz="2400" dirty="0"/>
              <a:t> di </a:t>
            </a:r>
            <a:r>
              <a:rPr lang="en-GB" sz="2400" dirty="0" err="1"/>
              <a:t>tempat</a:t>
            </a:r>
            <a:r>
              <a:rPr lang="en-GB" sz="2400" dirty="0"/>
              <a:t> </a:t>
            </a:r>
            <a:r>
              <a:rPr lang="en-GB" sz="2400" dirty="0" err="1"/>
              <a:t>kerja</a:t>
            </a:r>
            <a:r>
              <a:rPr lang="en-GB" sz="2400" dirty="0"/>
              <a:t> dan </a:t>
            </a:r>
            <a:r>
              <a:rPr lang="en-GB" sz="2400" dirty="0" err="1"/>
              <a:t>tanggapan</a:t>
            </a:r>
            <a:r>
              <a:rPr lang="en-GB" sz="2400" dirty="0"/>
              <a:t> yang </a:t>
            </a:r>
            <a:r>
              <a:rPr lang="en-GB" sz="2400" dirty="0" err="1"/>
              <a:t>tepat</a:t>
            </a:r>
            <a:r>
              <a:rPr lang="en-GB" sz="2400" dirty="0"/>
              <a:t> </a:t>
            </a:r>
            <a:r>
              <a:rPr lang="en-GB" sz="2400" dirty="0" err="1"/>
              <a:t>kepada</a:t>
            </a:r>
            <a:r>
              <a:rPr lang="en-GB" sz="2400" dirty="0"/>
              <a:t> </a:t>
            </a:r>
            <a:r>
              <a:rPr lang="en-GB" sz="2400" dirty="0" err="1"/>
              <a:t>penyelia</a:t>
            </a:r>
            <a:r>
              <a:rPr lang="en-GB" sz="2400" dirty="0"/>
              <a:t>)</a:t>
            </a:r>
          </a:p>
          <a:p>
            <a:pPr lvl="2"/>
            <a:endParaRPr lang="en-GB" sz="2400" dirty="0"/>
          </a:p>
          <a:p>
            <a:pPr lvl="2"/>
            <a:endParaRPr lang="en-GB" sz="2400" dirty="0"/>
          </a:p>
          <a:p>
            <a:pPr marL="0" lvl="2" indent="0">
              <a:buNone/>
            </a:pPr>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3526921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9"/>
          <p:cNvSpPr>
            <a:spLocks noGrp="1"/>
          </p:cNvSpPr>
          <p:nvPr>
            <p:ph type="dt" sz="half" idx="10"/>
          </p:nvPr>
        </p:nvSpPr>
        <p:spPr/>
        <p:txBody>
          <a:bodyPr/>
          <a:lstStyle/>
          <a:p>
            <a:r>
              <a:rPr lang="en-GB"/>
              <a:t>Date: Monday / 01 / October / 2019</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cxnSp>
        <p:nvCxnSpPr>
          <p:cNvPr id="9" name="Straight Arrow Connector 8">
            <a:extLst>
              <a:ext uri="{FF2B5EF4-FFF2-40B4-BE49-F238E27FC236}">
                <a16:creationId xmlns:a16="http://schemas.microsoft.com/office/drawing/2014/main" id="{AB40DB26-813B-6D4B-9A39-F0AE9D878323}"/>
              </a:ext>
            </a:extLst>
          </p:cNvPr>
          <p:cNvCxnSpPr>
            <a:cxnSpLocks/>
          </p:cNvCxnSpPr>
          <p:nvPr/>
        </p:nvCxnSpPr>
        <p:spPr>
          <a:xfrm>
            <a:off x="4068146" y="1809124"/>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Flowchart: Process 6">
            <a:extLst>
              <a:ext uri="{FF2B5EF4-FFF2-40B4-BE49-F238E27FC236}">
                <a16:creationId xmlns:a16="http://schemas.microsoft.com/office/drawing/2014/main" id="{E90CE3B4-13F1-AA48-9A56-E2B185FE0468}"/>
              </a:ext>
            </a:extLst>
          </p:cNvPr>
          <p:cNvSpPr/>
          <p:nvPr/>
        </p:nvSpPr>
        <p:spPr>
          <a:xfrm>
            <a:off x="6310605" y="788977"/>
            <a:ext cx="4348064" cy="1020147"/>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accent1"/>
                </a:solidFill>
              </a:rPr>
              <a:t>Kemampuan</a:t>
            </a:r>
            <a:r>
              <a:rPr lang="en-US" sz="2000" b="1" dirty="0">
                <a:solidFill>
                  <a:schemeClr val="accent1"/>
                </a:solidFill>
              </a:rPr>
              <a:t> </a:t>
            </a:r>
            <a:r>
              <a:rPr lang="en-US" sz="2000" b="1" dirty="0" err="1">
                <a:solidFill>
                  <a:schemeClr val="accent1"/>
                </a:solidFill>
              </a:rPr>
              <a:t>mempertahankan</a:t>
            </a:r>
            <a:r>
              <a:rPr lang="en-US" sz="2000" b="1" dirty="0">
                <a:solidFill>
                  <a:schemeClr val="accent1"/>
                </a:solidFill>
              </a:rPr>
              <a:t> </a:t>
            </a:r>
            <a:r>
              <a:rPr lang="en-US" sz="2000" b="1" dirty="0" err="1">
                <a:solidFill>
                  <a:schemeClr val="accent1"/>
                </a:solidFill>
              </a:rPr>
              <a:t>pekerjaan</a:t>
            </a:r>
            <a:endParaRPr lang="en-US" sz="2000" b="1" dirty="0">
              <a:solidFill>
                <a:schemeClr val="accent1"/>
              </a:solidFill>
            </a:endParaRPr>
          </a:p>
        </p:txBody>
      </p:sp>
      <p:sp>
        <p:nvSpPr>
          <p:cNvPr id="23" name="Flowchart: Process 7">
            <a:extLst>
              <a:ext uri="{FF2B5EF4-FFF2-40B4-BE49-F238E27FC236}">
                <a16:creationId xmlns:a16="http://schemas.microsoft.com/office/drawing/2014/main" id="{735FED53-7AA5-8140-AF1C-9091A6D37622}"/>
              </a:ext>
            </a:extLst>
          </p:cNvPr>
          <p:cNvSpPr/>
          <p:nvPr/>
        </p:nvSpPr>
        <p:spPr>
          <a:xfrm>
            <a:off x="2015411" y="788978"/>
            <a:ext cx="4105471" cy="1020147"/>
          </a:xfrm>
          <a:prstGeom prst="flowChartProcess">
            <a:avLst/>
          </a:prstGeom>
          <a:solidFill>
            <a:schemeClr val="accent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GB" sz="2000" dirty="0" err="1">
                <a:solidFill>
                  <a:schemeClr val="bg1"/>
                </a:solidFill>
              </a:rPr>
              <a:t>Keterampilan</a:t>
            </a:r>
            <a:r>
              <a:rPr lang="en-GB" sz="2000" dirty="0">
                <a:solidFill>
                  <a:schemeClr val="bg1"/>
                </a:solidFill>
              </a:rPr>
              <a:t> </a:t>
            </a:r>
            <a:r>
              <a:rPr lang="en-GB" sz="2000" dirty="0" err="1">
                <a:solidFill>
                  <a:schemeClr val="bg1"/>
                </a:solidFill>
              </a:rPr>
              <a:t>mencari</a:t>
            </a:r>
            <a:r>
              <a:rPr lang="en-GB" sz="2000" dirty="0">
                <a:solidFill>
                  <a:schemeClr val="bg1"/>
                </a:solidFill>
              </a:rPr>
              <a:t> </a:t>
            </a:r>
            <a:r>
              <a:rPr lang="en-GB" sz="2000" dirty="0" err="1">
                <a:solidFill>
                  <a:schemeClr val="bg1"/>
                </a:solidFill>
              </a:rPr>
              <a:t>pekerjaan</a:t>
            </a:r>
            <a:endParaRPr lang="en-GB" sz="2000" dirty="0">
              <a:solidFill>
                <a:schemeClr val="bg1"/>
              </a:solidFill>
            </a:endParaRPr>
          </a:p>
        </p:txBody>
      </p:sp>
      <p:sp>
        <p:nvSpPr>
          <p:cNvPr id="24" name="Flowchart: Process 10">
            <a:extLst>
              <a:ext uri="{FF2B5EF4-FFF2-40B4-BE49-F238E27FC236}">
                <a16:creationId xmlns:a16="http://schemas.microsoft.com/office/drawing/2014/main" id="{618CE805-8971-4448-8DA5-9551721C06A4}"/>
              </a:ext>
            </a:extLst>
          </p:cNvPr>
          <p:cNvSpPr/>
          <p:nvPr/>
        </p:nvSpPr>
        <p:spPr>
          <a:xfrm>
            <a:off x="1436914" y="2062126"/>
            <a:ext cx="9703837" cy="1360625"/>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err="1"/>
              <a:t>Konseling</a:t>
            </a:r>
            <a:r>
              <a:rPr lang="en-GB" sz="2000" b="1" dirty="0"/>
              <a:t> </a:t>
            </a:r>
            <a:r>
              <a:rPr lang="en-GB" sz="2000" b="1" dirty="0" err="1"/>
              <a:t>ketenagakerjaan</a:t>
            </a:r>
            <a:endParaRPr lang="en-GB" sz="2000" b="1" dirty="0"/>
          </a:p>
          <a:p>
            <a:pPr algn="ctr"/>
            <a:r>
              <a:rPr lang="en-GB" sz="2000" dirty="0" err="1"/>
              <a:t>Membantu</a:t>
            </a:r>
            <a:r>
              <a:rPr lang="en-GB" sz="2000" dirty="0"/>
              <a:t> </a:t>
            </a:r>
            <a:r>
              <a:rPr lang="en-GB" sz="2000" dirty="0" err="1"/>
              <a:t>pencari</a:t>
            </a:r>
            <a:r>
              <a:rPr lang="en-GB" sz="2000" dirty="0"/>
              <a:t> </a:t>
            </a:r>
            <a:r>
              <a:rPr lang="en-GB" sz="2000" dirty="0" err="1"/>
              <a:t>kerja</a:t>
            </a:r>
            <a:r>
              <a:rPr lang="en-GB" sz="2000" dirty="0"/>
              <a:t> </a:t>
            </a:r>
            <a:r>
              <a:rPr lang="en-GB" sz="2000" dirty="0" err="1"/>
              <a:t>untuk</a:t>
            </a:r>
            <a:r>
              <a:rPr lang="en-GB" sz="2000" dirty="0"/>
              <a:t> </a:t>
            </a:r>
            <a:r>
              <a:rPr lang="en-GB" sz="2000" dirty="0" err="1"/>
              <a:t>secara</a:t>
            </a:r>
            <a:r>
              <a:rPr lang="en-GB" sz="2000" dirty="0"/>
              <a:t> </a:t>
            </a:r>
            <a:r>
              <a:rPr lang="en-GB" sz="2000" dirty="0" err="1"/>
              <a:t>efektif</a:t>
            </a:r>
            <a:r>
              <a:rPr lang="en-GB" sz="2000" dirty="0"/>
              <a:t> </a:t>
            </a:r>
            <a:r>
              <a:rPr lang="en-GB" sz="2000" dirty="0" err="1"/>
              <a:t>mempromosikan</a:t>
            </a:r>
            <a:r>
              <a:rPr lang="en-GB" sz="2000" dirty="0"/>
              <a:t> </a:t>
            </a:r>
            <a:r>
              <a:rPr lang="en-GB" sz="2000" dirty="0" err="1"/>
              <a:t>diri</a:t>
            </a:r>
            <a:r>
              <a:rPr lang="en-GB" sz="2000" dirty="0"/>
              <a:t> </a:t>
            </a:r>
            <a:r>
              <a:rPr lang="en-GB" sz="2000" dirty="0" err="1"/>
              <a:t>kepada</a:t>
            </a:r>
            <a:r>
              <a:rPr lang="en-GB" sz="2000" dirty="0"/>
              <a:t> </a:t>
            </a:r>
            <a:r>
              <a:rPr lang="en-GB" sz="2000" dirty="0" err="1"/>
              <a:t>perusahaan</a:t>
            </a:r>
            <a:r>
              <a:rPr lang="en-GB" sz="2000" dirty="0"/>
              <a:t> yang </a:t>
            </a:r>
            <a:r>
              <a:rPr lang="en-GB" sz="2000" dirty="0" err="1"/>
              <a:t>memiliki</a:t>
            </a:r>
            <a:r>
              <a:rPr lang="en-GB" sz="2000" dirty="0"/>
              <a:t> </a:t>
            </a:r>
            <a:r>
              <a:rPr lang="en-GB" sz="2000" dirty="0" err="1"/>
              <a:t>lowongan</a:t>
            </a:r>
            <a:r>
              <a:rPr lang="en-GB" sz="2000" dirty="0"/>
              <a:t> </a:t>
            </a:r>
            <a:r>
              <a:rPr lang="en-GB" sz="2000" dirty="0" err="1"/>
              <a:t>kerja</a:t>
            </a:r>
            <a:endParaRPr lang="en-GB" sz="2000" dirty="0"/>
          </a:p>
          <a:p>
            <a:pPr algn="ctr"/>
            <a:endParaRPr lang="en-GB" sz="2000" b="1" dirty="0"/>
          </a:p>
        </p:txBody>
      </p:sp>
      <p:sp>
        <p:nvSpPr>
          <p:cNvPr id="25" name="Rounded Rectangle 24">
            <a:extLst>
              <a:ext uri="{FF2B5EF4-FFF2-40B4-BE49-F238E27FC236}">
                <a16:creationId xmlns:a16="http://schemas.microsoft.com/office/drawing/2014/main" id="{7A613C50-0E15-1D45-979B-E8B874D21C46}"/>
              </a:ext>
            </a:extLst>
          </p:cNvPr>
          <p:cNvSpPr/>
          <p:nvPr/>
        </p:nvSpPr>
        <p:spPr>
          <a:xfrm>
            <a:off x="1436914" y="3713584"/>
            <a:ext cx="4683968" cy="2799181"/>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Wingdings" panose="05000000000000000000" pitchFamily="2" charset="2"/>
              <a:buChar char="§"/>
            </a:pPr>
            <a:r>
              <a:rPr lang="en-GB" sz="2000" dirty="0"/>
              <a:t>Pusat </a:t>
            </a:r>
            <a:r>
              <a:rPr lang="en-GB" sz="2000" dirty="0" err="1"/>
              <a:t>lowongan</a:t>
            </a:r>
            <a:r>
              <a:rPr lang="en-GB" sz="2000" dirty="0"/>
              <a:t> </a:t>
            </a:r>
            <a:r>
              <a:rPr lang="en-GB" sz="2000" dirty="0" err="1"/>
              <a:t>kerja</a:t>
            </a:r>
            <a:endParaRPr lang="en-GB" sz="2000" dirty="0"/>
          </a:p>
          <a:p>
            <a:pPr marL="285750" indent="-285750">
              <a:buFont typeface="Wingdings" panose="05000000000000000000" pitchFamily="2" charset="2"/>
              <a:buChar char="§"/>
            </a:pPr>
            <a:r>
              <a:rPr lang="en-GB" sz="2000" dirty="0" err="1"/>
              <a:t>Pencocokan</a:t>
            </a:r>
            <a:r>
              <a:rPr lang="en-GB" sz="2000" dirty="0"/>
              <a:t> </a:t>
            </a:r>
            <a:r>
              <a:rPr lang="en-GB" sz="2000" dirty="0" err="1"/>
              <a:t>pekerjaan</a:t>
            </a:r>
            <a:endParaRPr lang="en-GB" sz="2000" dirty="0"/>
          </a:p>
          <a:p>
            <a:pPr marL="285750" indent="-285750">
              <a:buFont typeface="Wingdings" panose="05000000000000000000" pitchFamily="2" charset="2"/>
              <a:buChar char="§"/>
            </a:pPr>
            <a:r>
              <a:rPr lang="en-GB" sz="2000" dirty="0"/>
              <a:t>Teknik </a:t>
            </a:r>
            <a:r>
              <a:rPr lang="en-GB" sz="2000" dirty="0" err="1"/>
              <a:t>mencari</a:t>
            </a:r>
            <a:r>
              <a:rPr lang="en-GB" sz="2000" dirty="0"/>
              <a:t> </a:t>
            </a:r>
            <a:r>
              <a:rPr lang="en-GB" sz="2000" dirty="0" err="1"/>
              <a:t>pekerjaan</a:t>
            </a:r>
            <a:endParaRPr lang="en-GB" sz="2000" dirty="0"/>
          </a:p>
          <a:p>
            <a:pPr marL="285750" indent="-285750">
              <a:buFont typeface="Wingdings" panose="05000000000000000000" pitchFamily="2" charset="2"/>
              <a:buChar char="§"/>
            </a:pPr>
            <a:r>
              <a:rPr lang="en-GB" sz="2000" dirty="0"/>
              <a:t>Klub  </a:t>
            </a:r>
            <a:r>
              <a:rPr lang="en-GB" sz="2000" dirty="0" err="1"/>
              <a:t>pencari</a:t>
            </a:r>
            <a:r>
              <a:rPr lang="en-GB" sz="2000" dirty="0"/>
              <a:t> </a:t>
            </a:r>
            <a:r>
              <a:rPr lang="en-GB" sz="2000" dirty="0" err="1"/>
              <a:t>kerja</a:t>
            </a:r>
            <a:endParaRPr lang="en-GB" sz="2000" dirty="0"/>
          </a:p>
          <a:p>
            <a:pPr marL="285750" indent="-285750">
              <a:buFont typeface="Wingdings" panose="05000000000000000000" pitchFamily="2" charset="2"/>
              <a:buChar char="§"/>
            </a:pPr>
            <a:r>
              <a:rPr lang="en-GB" sz="2000" dirty="0" err="1"/>
              <a:t>Akses</a:t>
            </a:r>
            <a:r>
              <a:rPr lang="en-GB" sz="2000" dirty="0"/>
              <a:t> </a:t>
            </a:r>
            <a:r>
              <a:rPr lang="en-GB" sz="2000" dirty="0" err="1"/>
              <a:t>ke</a:t>
            </a:r>
            <a:r>
              <a:rPr lang="en-GB" sz="2000" dirty="0"/>
              <a:t> situs internet dan IPTK</a:t>
            </a:r>
          </a:p>
          <a:p>
            <a:pPr marL="285750" indent="-285750">
              <a:buFont typeface="Wingdings" panose="05000000000000000000" pitchFamily="2" charset="2"/>
              <a:buChar char="§"/>
            </a:pPr>
            <a:endParaRPr lang="en-GB" sz="2000" dirty="0"/>
          </a:p>
        </p:txBody>
      </p:sp>
      <p:sp>
        <p:nvSpPr>
          <p:cNvPr id="26" name="Rounded Rectangle 25">
            <a:extLst>
              <a:ext uri="{FF2B5EF4-FFF2-40B4-BE49-F238E27FC236}">
                <a16:creationId xmlns:a16="http://schemas.microsoft.com/office/drawing/2014/main" id="{3F6D1E1A-F0EF-1E44-83E2-0E5202F6FC24}"/>
              </a:ext>
            </a:extLst>
          </p:cNvPr>
          <p:cNvSpPr/>
          <p:nvPr/>
        </p:nvSpPr>
        <p:spPr>
          <a:xfrm>
            <a:off x="6310605" y="3694922"/>
            <a:ext cx="4830146" cy="2817843"/>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Wingdings" panose="05000000000000000000" pitchFamily="2" charset="2"/>
              <a:buChar char="§"/>
            </a:pPr>
            <a:r>
              <a:rPr lang="en-GB" sz="2000" dirty="0" err="1"/>
              <a:t>Pentingnya</a:t>
            </a:r>
            <a:r>
              <a:rPr lang="en-GB" sz="2000" dirty="0"/>
              <a:t> </a:t>
            </a:r>
            <a:r>
              <a:rPr lang="en-GB" sz="2000" dirty="0" err="1"/>
              <a:t>pembelajaran</a:t>
            </a:r>
            <a:r>
              <a:rPr lang="en-GB" sz="2000" dirty="0"/>
              <a:t> </a:t>
            </a:r>
            <a:r>
              <a:rPr lang="en-GB" sz="2000" dirty="0" err="1"/>
              <a:t>sepanjang</a:t>
            </a:r>
            <a:r>
              <a:rPr lang="en-GB" sz="2000" dirty="0"/>
              <a:t> </a:t>
            </a:r>
            <a:r>
              <a:rPr lang="en-GB" sz="2000" dirty="0" err="1"/>
              <a:t>hayat</a:t>
            </a:r>
            <a:endParaRPr lang="en-GB" sz="2000" dirty="0"/>
          </a:p>
          <a:p>
            <a:pPr marL="285750" indent="-285750">
              <a:buFont typeface="Wingdings" panose="05000000000000000000" pitchFamily="2" charset="2"/>
              <a:buChar char="§"/>
            </a:pPr>
            <a:r>
              <a:rPr lang="en-GB" sz="2000" dirty="0" err="1"/>
              <a:t>Mengembangkan</a:t>
            </a:r>
            <a:r>
              <a:rPr lang="en-GB" sz="2000" dirty="0"/>
              <a:t> </a:t>
            </a:r>
            <a:r>
              <a:rPr lang="en-GB" sz="2000" dirty="0" err="1"/>
              <a:t>kebiasaan</a:t>
            </a:r>
            <a:r>
              <a:rPr lang="en-GB" sz="2000" dirty="0"/>
              <a:t> </a:t>
            </a:r>
            <a:r>
              <a:rPr lang="en-GB" sz="2000" dirty="0" err="1"/>
              <a:t>kerja</a:t>
            </a:r>
            <a:r>
              <a:rPr lang="en-GB" sz="2000" dirty="0"/>
              <a:t> yang </a:t>
            </a:r>
            <a:r>
              <a:rPr lang="en-GB" sz="2000" dirty="0" err="1"/>
              <a:t>baik</a:t>
            </a:r>
            <a:endParaRPr lang="en-GB" sz="2000" dirty="0"/>
          </a:p>
          <a:p>
            <a:pPr marL="285750" indent="-285750">
              <a:buFont typeface="Wingdings" panose="05000000000000000000" pitchFamily="2" charset="2"/>
              <a:buChar char="§"/>
            </a:pPr>
            <a:r>
              <a:rPr lang="en-GB" sz="2000" dirty="0" err="1"/>
              <a:t>Pembinaan</a:t>
            </a:r>
            <a:r>
              <a:rPr lang="en-GB" sz="2000" dirty="0"/>
              <a:t> </a:t>
            </a:r>
            <a:r>
              <a:rPr lang="en-GB" sz="2000" dirty="0" err="1"/>
              <a:t>keterampilan</a:t>
            </a:r>
            <a:r>
              <a:rPr lang="en-GB" sz="2000" dirty="0"/>
              <a:t> </a:t>
            </a:r>
            <a:r>
              <a:rPr lang="en-GB" sz="2000" dirty="0" err="1"/>
              <a:t>hidup</a:t>
            </a:r>
            <a:endParaRPr lang="en-GB" sz="2000" dirty="0"/>
          </a:p>
          <a:p>
            <a:pPr marL="285750" indent="-285750">
              <a:buFont typeface="Wingdings" panose="05000000000000000000" pitchFamily="2" charset="2"/>
              <a:buChar char="§"/>
            </a:pPr>
            <a:endParaRPr lang="en-GB" sz="2000" dirty="0"/>
          </a:p>
        </p:txBody>
      </p:sp>
      <p:cxnSp>
        <p:nvCxnSpPr>
          <p:cNvPr id="27" name="Straight Arrow Connector 26">
            <a:extLst>
              <a:ext uri="{FF2B5EF4-FFF2-40B4-BE49-F238E27FC236}">
                <a16:creationId xmlns:a16="http://schemas.microsoft.com/office/drawing/2014/main" id="{11B3210B-9C16-2B41-907A-5925EDCC5FC2}"/>
              </a:ext>
            </a:extLst>
          </p:cNvPr>
          <p:cNvCxnSpPr>
            <a:cxnSpLocks/>
          </p:cNvCxnSpPr>
          <p:nvPr/>
        </p:nvCxnSpPr>
        <p:spPr>
          <a:xfrm>
            <a:off x="8495790" y="1809124"/>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8A6CC5A-1178-2547-83EB-1B20BF417B4D}"/>
              </a:ext>
            </a:extLst>
          </p:cNvPr>
          <p:cNvCxnSpPr>
            <a:cxnSpLocks/>
          </p:cNvCxnSpPr>
          <p:nvPr/>
        </p:nvCxnSpPr>
        <p:spPr>
          <a:xfrm>
            <a:off x="4063533" y="3422751"/>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8B970D14-AF5B-CB46-9C98-EC20E0EAC2A8}"/>
              </a:ext>
            </a:extLst>
          </p:cNvPr>
          <p:cNvCxnSpPr>
            <a:cxnSpLocks/>
          </p:cNvCxnSpPr>
          <p:nvPr/>
        </p:nvCxnSpPr>
        <p:spPr>
          <a:xfrm>
            <a:off x="8603359" y="3427717"/>
            <a:ext cx="0" cy="25300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941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Definisi</a:t>
            </a:r>
            <a:r>
              <a:rPr lang="en-GB" dirty="0"/>
              <a:t> </a:t>
            </a:r>
            <a:r>
              <a:rPr lang="en-GB" dirty="0" err="1"/>
              <a:t>keterampilan</a:t>
            </a:r>
            <a:r>
              <a:rPr lang="en-GB" dirty="0"/>
              <a:t> inti/</a:t>
            </a:r>
            <a:r>
              <a:rPr lang="en-GB" i="1" dirty="0"/>
              <a:t>soft skill</a:t>
            </a:r>
            <a:r>
              <a:rPr lang="en-GB" dirty="0"/>
              <a:t>/</a:t>
            </a:r>
            <a:r>
              <a:rPr lang="en-GB" dirty="0" err="1"/>
              <a:t>kompetensi</a:t>
            </a:r>
            <a:r>
              <a:rPr lang="en-GB" dirty="0"/>
              <a:t> inti </a:t>
            </a:r>
          </a:p>
        </p:txBody>
      </p:sp>
      <p:sp>
        <p:nvSpPr>
          <p:cNvPr id="5" name="Content Placeholder 4"/>
          <p:cNvSpPr>
            <a:spLocks noGrp="1"/>
          </p:cNvSpPr>
          <p:nvPr>
            <p:ph idx="1"/>
          </p:nvPr>
        </p:nvSpPr>
        <p:spPr>
          <a:xfrm>
            <a:off x="490538" y="2393950"/>
            <a:ext cx="10670924" cy="3482975"/>
          </a:xfrm>
        </p:spPr>
        <p:txBody>
          <a:bodyPr/>
          <a:lstStyle/>
          <a:p>
            <a:pPr lvl="2"/>
            <a:r>
              <a:rPr lang="en-GB" sz="2000" dirty="0" err="1"/>
              <a:t>Keterampilan</a:t>
            </a:r>
            <a:r>
              <a:rPr lang="en-GB" sz="2000" dirty="0"/>
              <a:t>, </a:t>
            </a:r>
            <a:r>
              <a:rPr lang="en-GB" sz="2000" dirty="0" err="1"/>
              <a:t>pengetahuan</a:t>
            </a:r>
            <a:r>
              <a:rPr lang="en-GB" sz="2000" dirty="0"/>
              <a:t> dan </a:t>
            </a:r>
            <a:r>
              <a:rPr lang="en-GB" sz="2000" dirty="0" err="1"/>
              <a:t>kompetensi</a:t>
            </a:r>
            <a:r>
              <a:rPr lang="en-GB" sz="2000" dirty="0"/>
              <a:t> yang </a:t>
            </a:r>
            <a:r>
              <a:rPr lang="en-GB" sz="2000" dirty="0" err="1"/>
              <a:t>meningkatkan</a:t>
            </a:r>
            <a:r>
              <a:rPr lang="en-GB" sz="2000" dirty="0"/>
              <a:t> </a:t>
            </a:r>
            <a:r>
              <a:rPr lang="en-GB" sz="2000" dirty="0" err="1"/>
              <a:t>kemampuan</a:t>
            </a:r>
            <a:r>
              <a:rPr lang="en-GB" sz="2000" dirty="0"/>
              <a:t> </a:t>
            </a:r>
            <a:r>
              <a:rPr lang="en-GB" sz="2000" dirty="0" err="1"/>
              <a:t>pekerja</a:t>
            </a:r>
            <a:r>
              <a:rPr lang="en-GB" sz="2000" dirty="0"/>
              <a:t> </a:t>
            </a:r>
            <a:r>
              <a:rPr lang="en-GB" sz="2000" dirty="0" err="1"/>
              <a:t>untuk</a:t>
            </a:r>
            <a:r>
              <a:rPr lang="en-GB" sz="2000" dirty="0"/>
              <a:t> </a:t>
            </a:r>
            <a:r>
              <a:rPr lang="en-GB" sz="2000" dirty="0" err="1"/>
              <a:t>mendapatkan</a:t>
            </a:r>
            <a:r>
              <a:rPr lang="en-GB" sz="2000" dirty="0"/>
              <a:t> </a:t>
            </a:r>
            <a:r>
              <a:rPr lang="en-GB" sz="2000" dirty="0" err="1"/>
              <a:t>pekerjaan</a:t>
            </a:r>
            <a:r>
              <a:rPr lang="en-GB" sz="2000" dirty="0"/>
              <a:t> dan </a:t>
            </a:r>
            <a:r>
              <a:rPr lang="en-GB" sz="2000" dirty="0" err="1"/>
              <a:t>mempertahankan</a:t>
            </a:r>
            <a:r>
              <a:rPr lang="en-GB" sz="2000" dirty="0"/>
              <a:t> </a:t>
            </a:r>
            <a:r>
              <a:rPr lang="en-GB" sz="2000" dirty="0" err="1"/>
              <a:t>pekerjaan</a:t>
            </a:r>
            <a:endParaRPr lang="en-GB" sz="2000" dirty="0"/>
          </a:p>
          <a:p>
            <a:pPr lvl="2"/>
            <a:r>
              <a:rPr lang="en-GB" sz="2000" dirty="0"/>
              <a:t>Soft skill </a:t>
            </a:r>
            <a:r>
              <a:rPr lang="en-GB" sz="2000" dirty="0" err="1"/>
              <a:t>diperlukan</a:t>
            </a:r>
            <a:r>
              <a:rPr lang="en-GB" sz="2000" dirty="0"/>
              <a:t> </a:t>
            </a:r>
            <a:r>
              <a:rPr lang="en-GB" sz="2000" dirty="0" err="1"/>
              <a:t>dalam</a:t>
            </a:r>
            <a:r>
              <a:rPr lang="en-GB" sz="2000" dirty="0"/>
              <a:t> </a:t>
            </a:r>
            <a:r>
              <a:rPr lang="en-GB" sz="2000" dirty="0" err="1"/>
              <a:t>perekonomian</a:t>
            </a:r>
            <a:r>
              <a:rPr lang="en-GB" sz="2000" dirty="0"/>
              <a:t> modern dan </a:t>
            </a:r>
            <a:r>
              <a:rPr lang="en-GB" sz="2000" dirty="0" err="1"/>
              <a:t>dalam</a:t>
            </a:r>
            <a:r>
              <a:rPr lang="en-GB" sz="2000" dirty="0"/>
              <a:t> </a:t>
            </a:r>
            <a:r>
              <a:rPr lang="en-GB" sz="2000" b="1" dirty="0" err="1"/>
              <a:t>beradaptasi</a:t>
            </a:r>
            <a:r>
              <a:rPr lang="en-GB" sz="2000" b="1" dirty="0"/>
              <a:t> </a:t>
            </a:r>
            <a:r>
              <a:rPr lang="en-GB" sz="2000" b="1" dirty="0" err="1"/>
              <a:t>dengan</a:t>
            </a:r>
            <a:r>
              <a:rPr lang="en-GB" sz="2000" b="1" dirty="0"/>
              <a:t> dunia </a:t>
            </a:r>
            <a:r>
              <a:rPr lang="en-GB" sz="2000" b="1" dirty="0" err="1"/>
              <a:t>kerja</a:t>
            </a:r>
            <a:r>
              <a:rPr lang="en-GB" sz="2000" b="1" dirty="0"/>
              <a:t> </a:t>
            </a:r>
            <a:r>
              <a:rPr lang="en-GB" sz="2000" dirty="0"/>
              <a:t>di </a:t>
            </a:r>
            <a:r>
              <a:rPr lang="en-GB" sz="2000" dirty="0" err="1"/>
              <a:t>samping</a:t>
            </a:r>
            <a:r>
              <a:rPr lang="en-GB" sz="2000" dirty="0"/>
              <a:t> </a:t>
            </a:r>
            <a:r>
              <a:rPr lang="en-GB" sz="2000" dirty="0" err="1"/>
              <a:t>keterampilan</a:t>
            </a:r>
            <a:r>
              <a:rPr lang="en-GB" sz="2000" dirty="0"/>
              <a:t> yang </a:t>
            </a:r>
            <a:r>
              <a:rPr lang="en-GB" sz="2000" dirty="0" err="1"/>
              <a:t>murni</a:t>
            </a:r>
            <a:r>
              <a:rPr lang="en-GB" sz="2000" dirty="0"/>
              <a:t> </a:t>
            </a:r>
            <a:r>
              <a:rPr lang="en-GB" sz="2000" dirty="0" err="1"/>
              <a:t>teknis</a:t>
            </a:r>
            <a:r>
              <a:rPr lang="en-GB" sz="2000" dirty="0"/>
              <a:t> </a:t>
            </a:r>
            <a:r>
              <a:rPr lang="en-GB" sz="2000" dirty="0" err="1"/>
              <a:t>untuk</a:t>
            </a:r>
            <a:r>
              <a:rPr lang="en-GB" sz="2000" dirty="0"/>
              <a:t> </a:t>
            </a:r>
            <a:r>
              <a:rPr lang="en-GB" sz="2000" dirty="0" err="1"/>
              <a:t>suatu</a:t>
            </a:r>
            <a:r>
              <a:rPr lang="en-GB" sz="2000" dirty="0"/>
              <a:t> </a:t>
            </a:r>
            <a:r>
              <a:rPr lang="en-GB" sz="2000" dirty="0" err="1"/>
              <a:t>pekerjaan</a:t>
            </a:r>
            <a:r>
              <a:rPr lang="en-GB" sz="2000" dirty="0"/>
              <a:t> </a:t>
            </a:r>
            <a:r>
              <a:rPr lang="en-GB" sz="2000" dirty="0" err="1"/>
              <a:t>tertentu</a:t>
            </a:r>
            <a:endParaRPr lang="en-GB" sz="2000" dirty="0"/>
          </a:p>
          <a:p>
            <a:pPr lvl="2"/>
            <a:r>
              <a:rPr lang="en-GB" sz="2000" dirty="0" err="1"/>
              <a:t>Keterampilan</a:t>
            </a:r>
            <a:r>
              <a:rPr lang="en-GB" sz="2000" dirty="0"/>
              <a:t> yang </a:t>
            </a:r>
            <a:r>
              <a:rPr lang="en-GB" sz="2000" dirty="0" err="1"/>
              <a:t>umum</a:t>
            </a:r>
            <a:r>
              <a:rPr lang="en-GB" sz="2000" dirty="0"/>
              <a:t> </a:t>
            </a:r>
            <a:r>
              <a:rPr lang="en-GB" sz="2000" dirty="0" err="1"/>
              <a:t>untuk</a:t>
            </a:r>
            <a:r>
              <a:rPr lang="en-GB" sz="2000" dirty="0"/>
              <a:t> </a:t>
            </a:r>
            <a:r>
              <a:rPr lang="en-GB" sz="2000" dirty="0" err="1"/>
              <a:t>banyak</a:t>
            </a:r>
            <a:r>
              <a:rPr lang="en-GB" sz="2000" dirty="0"/>
              <a:t> </a:t>
            </a:r>
            <a:r>
              <a:rPr lang="en-GB" sz="2000" dirty="0" err="1"/>
              <a:t>pekerjaan</a:t>
            </a:r>
            <a:r>
              <a:rPr lang="en-GB" sz="2000" dirty="0"/>
              <a:t> </a:t>
            </a:r>
            <a:r>
              <a:rPr lang="en-GB" sz="2000" dirty="0" err="1"/>
              <a:t>berbeda</a:t>
            </a:r>
            <a:endParaRPr lang="en-GB" sz="2000" dirty="0"/>
          </a:p>
          <a:p>
            <a:pPr lvl="2"/>
            <a:r>
              <a:rPr lang="en-GB" sz="2000" dirty="0" err="1"/>
              <a:t>Keterampilan</a:t>
            </a:r>
            <a:r>
              <a:rPr lang="en-GB" sz="2000" dirty="0"/>
              <a:t> yang </a:t>
            </a:r>
            <a:r>
              <a:rPr lang="en-GB" sz="2000" dirty="0" err="1"/>
              <a:t>dimaksudkan</a:t>
            </a:r>
            <a:r>
              <a:rPr lang="en-GB" sz="2000" dirty="0"/>
              <a:t> </a:t>
            </a:r>
            <a:r>
              <a:rPr lang="en-GB" sz="2000" dirty="0" err="1"/>
              <a:t>untuk</a:t>
            </a:r>
            <a:r>
              <a:rPr lang="en-GB" sz="2000" dirty="0"/>
              <a:t> </a:t>
            </a:r>
            <a:r>
              <a:rPr lang="en-GB" sz="2000" dirty="0" err="1"/>
              <a:t>mempromosikan</a:t>
            </a:r>
            <a:r>
              <a:rPr lang="en-GB" sz="2000" dirty="0"/>
              <a:t> </a:t>
            </a:r>
            <a:r>
              <a:rPr lang="en-GB" sz="2000" dirty="0" err="1"/>
              <a:t>alih</a:t>
            </a:r>
            <a:r>
              <a:rPr lang="en-GB" sz="2000" dirty="0"/>
              <a:t> </a:t>
            </a:r>
            <a:r>
              <a:rPr lang="en-GB" sz="2000" dirty="0" err="1"/>
              <a:t>keterampilan</a:t>
            </a:r>
            <a:r>
              <a:rPr lang="en-GB" sz="2000" dirty="0"/>
              <a:t> </a:t>
            </a:r>
            <a:r>
              <a:rPr lang="en-GB" sz="2000" dirty="0" err="1"/>
              <a:t>untuk</a:t>
            </a:r>
            <a:r>
              <a:rPr lang="en-GB" sz="2000" dirty="0"/>
              <a:t> </a:t>
            </a:r>
            <a:r>
              <a:rPr lang="en-GB" sz="2000" dirty="0" err="1"/>
              <a:t>berkontribusi</a:t>
            </a:r>
            <a:r>
              <a:rPr lang="en-GB" sz="2000" dirty="0"/>
              <a:t> pada </a:t>
            </a:r>
            <a:r>
              <a:rPr lang="en-GB" sz="2000" dirty="0" err="1"/>
              <a:t>mobilitas</a:t>
            </a:r>
            <a:r>
              <a:rPr lang="en-GB" sz="2000" dirty="0"/>
              <a:t> </a:t>
            </a:r>
            <a:r>
              <a:rPr lang="en-GB" sz="2000" dirty="0" err="1"/>
              <a:t>tenaga</a:t>
            </a:r>
            <a:r>
              <a:rPr lang="en-GB" sz="2000" dirty="0"/>
              <a:t> </a:t>
            </a:r>
            <a:r>
              <a:rPr lang="en-GB" sz="2000" dirty="0" err="1"/>
              <a:t>kerja</a:t>
            </a:r>
            <a:r>
              <a:rPr lang="en-GB" sz="2000" dirty="0"/>
              <a:t> </a:t>
            </a:r>
          </a:p>
          <a:p>
            <a:pPr lvl="2"/>
            <a:r>
              <a:rPr lang="en-GB" sz="2000" dirty="0" err="1"/>
              <a:t>Keterampilan</a:t>
            </a:r>
            <a:r>
              <a:rPr lang="en-GB" sz="2000" dirty="0"/>
              <a:t> yang </a:t>
            </a:r>
            <a:r>
              <a:rPr lang="en-GB" sz="2000" dirty="0" err="1"/>
              <a:t>membantu</a:t>
            </a:r>
            <a:r>
              <a:rPr lang="en-GB" sz="2000" dirty="0"/>
              <a:t> orang </a:t>
            </a:r>
            <a:r>
              <a:rPr lang="en-GB" sz="2000" dirty="0" err="1"/>
              <a:t>beradaptasi</a:t>
            </a:r>
            <a:r>
              <a:rPr lang="en-GB" sz="2000" dirty="0"/>
              <a:t> </a:t>
            </a:r>
            <a:r>
              <a:rPr lang="en-GB" sz="2000" dirty="0" err="1"/>
              <a:t>dengan</a:t>
            </a:r>
            <a:r>
              <a:rPr lang="en-GB" sz="2000" dirty="0"/>
              <a:t> </a:t>
            </a:r>
            <a:r>
              <a:rPr lang="en-GB" sz="2000" dirty="0" err="1"/>
              <a:t>kondisi</a:t>
            </a:r>
            <a:r>
              <a:rPr lang="en-GB" sz="2000" dirty="0"/>
              <a:t> yang </a:t>
            </a:r>
            <a:r>
              <a:rPr lang="en-GB" sz="2000" dirty="0" err="1"/>
              <a:t>berubah-ubah</a:t>
            </a:r>
            <a:r>
              <a:rPr lang="en-GB" sz="2000" dirty="0"/>
              <a:t>, </a:t>
            </a:r>
            <a:r>
              <a:rPr lang="en-GB" sz="2000" dirty="0" err="1"/>
              <a:t>melangkah</a:t>
            </a:r>
            <a:r>
              <a:rPr lang="en-GB" sz="2000" dirty="0"/>
              <a:t> </a:t>
            </a:r>
            <a:r>
              <a:rPr lang="en-GB" sz="2000" dirty="0" err="1"/>
              <a:t>maju</a:t>
            </a:r>
            <a:r>
              <a:rPr lang="en-GB" sz="2000" dirty="0"/>
              <a:t> </a:t>
            </a:r>
            <a:r>
              <a:rPr lang="en-GB" sz="2000" dirty="0" err="1"/>
              <a:t>dalam</a:t>
            </a:r>
            <a:r>
              <a:rPr lang="en-GB" sz="2000" dirty="0"/>
              <a:t> </a:t>
            </a:r>
            <a:r>
              <a:rPr lang="en-GB" sz="2000" dirty="0" err="1"/>
              <a:t>pekerjaan</a:t>
            </a:r>
            <a:r>
              <a:rPr lang="en-GB" sz="2000" dirty="0"/>
              <a:t> dan </a:t>
            </a:r>
            <a:r>
              <a:rPr lang="en-GB" sz="2000" dirty="0" err="1"/>
              <a:t>menghadapi</a:t>
            </a:r>
            <a:r>
              <a:rPr lang="en-GB" sz="2000" dirty="0"/>
              <a:t> </a:t>
            </a:r>
            <a:r>
              <a:rPr lang="en-GB" sz="2000" dirty="0" err="1"/>
              <a:t>perubahan</a:t>
            </a:r>
            <a:endParaRPr lang="en-GB" sz="2000" dirty="0"/>
          </a:p>
          <a:p>
            <a:pPr lvl="2"/>
            <a:endParaRPr lang="en-GB" sz="2000" dirty="0"/>
          </a:p>
          <a:p>
            <a:pPr lvl="2"/>
            <a:endParaRPr lang="en-GB" sz="2000" dirty="0"/>
          </a:p>
          <a:p>
            <a:pPr lvl="2"/>
            <a:endParaRPr lang="en-GB" sz="20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spTree>
    <p:extLst>
      <p:ext uri="{BB962C8B-B14F-4D97-AF65-F5344CB8AC3E}">
        <p14:creationId xmlns:p14="http://schemas.microsoft.com/office/powerpoint/2010/main" val="2538674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err="1"/>
              <a:t>Definisi</a:t>
            </a:r>
            <a:r>
              <a:rPr lang="en-GB" dirty="0"/>
              <a:t> </a:t>
            </a:r>
            <a:r>
              <a:rPr lang="en-GB" dirty="0" err="1"/>
              <a:t>keterampilan</a:t>
            </a:r>
            <a:r>
              <a:rPr lang="en-GB" dirty="0"/>
              <a:t> inti/</a:t>
            </a:r>
            <a:r>
              <a:rPr lang="en-GB" i="1" dirty="0"/>
              <a:t>soft skill</a:t>
            </a:r>
            <a:r>
              <a:rPr lang="en-GB" dirty="0"/>
              <a:t>/</a:t>
            </a:r>
            <a:r>
              <a:rPr lang="en-GB" dirty="0" err="1"/>
              <a:t>kompetensi</a:t>
            </a:r>
            <a:r>
              <a:rPr lang="en-GB" dirty="0"/>
              <a:t> inti </a:t>
            </a:r>
          </a:p>
        </p:txBody>
      </p:sp>
      <p:sp>
        <p:nvSpPr>
          <p:cNvPr id="5" name="Content Placeholder 4"/>
          <p:cNvSpPr>
            <a:spLocks noGrp="1"/>
          </p:cNvSpPr>
          <p:nvPr>
            <p:ph idx="1"/>
          </p:nvPr>
        </p:nvSpPr>
        <p:spPr>
          <a:xfrm>
            <a:off x="490538" y="2393950"/>
            <a:ext cx="4838207" cy="3482975"/>
          </a:xfrm>
        </p:spPr>
        <p:txBody>
          <a:bodyPr/>
          <a:lstStyle/>
          <a:p>
            <a:pPr marL="0" lvl="2" indent="0">
              <a:buNone/>
            </a:pPr>
            <a:r>
              <a:rPr lang="en-GB" sz="2000" b="1" dirty="0" err="1"/>
              <a:t>Contoh</a:t>
            </a:r>
            <a:r>
              <a:rPr lang="en-GB" sz="2000" b="1" dirty="0"/>
              <a:t> </a:t>
            </a:r>
            <a:r>
              <a:rPr lang="en-GB" sz="2000" b="1" dirty="0" err="1"/>
              <a:t>keterampilan</a:t>
            </a:r>
            <a:r>
              <a:rPr lang="en-GB" sz="2000" b="1" dirty="0"/>
              <a:t> inti/</a:t>
            </a:r>
            <a:r>
              <a:rPr lang="en-GB" sz="2000" b="1" i="1" dirty="0"/>
              <a:t>soft skill</a:t>
            </a:r>
            <a:r>
              <a:rPr lang="en-GB" sz="2000" b="1" dirty="0"/>
              <a:t>/</a:t>
            </a:r>
            <a:r>
              <a:rPr lang="en-GB" sz="2000" b="1" dirty="0" err="1"/>
              <a:t>kompetensi</a:t>
            </a:r>
            <a:r>
              <a:rPr lang="en-GB" sz="2000" b="1" dirty="0"/>
              <a:t> inti</a:t>
            </a:r>
          </a:p>
          <a:p>
            <a:pPr lvl="2"/>
            <a:r>
              <a:rPr lang="en-GB" sz="2000" dirty="0"/>
              <a:t>Kerjasama </a:t>
            </a:r>
            <a:r>
              <a:rPr lang="en-GB" sz="2000" dirty="0" err="1"/>
              <a:t>tim</a:t>
            </a:r>
            <a:endParaRPr lang="en-GB" sz="2000" dirty="0"/>
          </a:p>
          <a:p>
            <a:pPr lvl="2"/>
            <a:r>
              <a:rPr lang="en-GB" sz="2000" dirty="0" err="1"/>
              <a:t>Komunikasi</a:t>
            </a:r>
            <a:endParaRPr lang="en-GB" sz="2000" dirty="0"/>
          </a:p>
          <a:p>
            <a:pPr lvl="2"/>
            <a:r>
              <a:rPr lang="en-GB" sz="2000" dirty="0" err="1"/>
              <a:t>Pemecahan</a:t>
            </a:r>
            <a:r>
              <a:rPr lang="en-GB" sz="2000" dirty="0"/>
              <a:t> </a:t>
            </a:r>
            <a:r>
              <a:rPr lang="en-GB" sz="2000" dirty="0" err="1"/>
              <a:t>masaalah</a:t>
            </a:r>
            <a:endParaRPr lang="en-GB" sz="2000" dirty="0"/>
          </a:p>
          <a:p>
            <a:pPr lvl="2"/>
            <a:r>
              <a:rPr lang="en-GB" sz="2000" dirty="0" err="1"/>
              <a:t>Disiplin</a:t>
            </a:r>
            <a:endParaRPr lang="en-GB" sz="2000" dirty="0"/>
          </a:p>
          <a:p>
            <a:pPr lvl="2"/>
            <a:r>
              <a:rPr lang="en-GB" sz="2000" dirty="0"/>
              <a:t>TIK</a:t>
            </a:r>
          </a:p>
          <a:p>
            <a:pPr lvl="2"/>
            <a:r>
              <a:rPr lang="en-GB" sz="2000" dirty="0" err="1"/>
              <a:t>Kemampuan</a:t>
            </a:r>
            <a:r>
              <a:rPr lang="en-GB" sz="2000" dirty="0"/>
              <a:t> </a:t>
            </a:r>
            <a:r>
              <a:rPr lang="en-GB" sz="2000" dirty="0" err="1"/>
              <a:t>bahasa</a:t>
            </a:r>
            <a:r>
              <a:rPr lang="en-GB" sz="2000" dirty="0"/>
              <a:t> etc.</a:t>
            </a:r>
          </a:p>
          <a:p>
            <a:pPr lvl="2"/>
            <a:endParaRPr lang="en-GB" sz="2000" dirty="0"/>
          </a:p>
          <a:p>
            <a:pPr lvl="2"/>
            <a:endParaRPr lang="en-GB" sz="2000" dirty="0"/>
          </a:p>
          <a:p>
            <a:pPr lvl="2"/>
            <a:endParaRPr lang="en-GB" sz="2000" dirty="0"/>
          </a:p>
          <a:p>
            <a:pPr lvl="2"/>
            <a:endParaRPr lang="en-GB" sz="2000" dirty="0"/>
          </a:p>
          <a:p>
            <a:pPr lvl="2"/>
            <a:endParaRPr lang="en-GB" sz="2000" dirty="0"/>
          </a:p>
          <a:p>
            <a:pPr lvl="2"/>
            <a:endParaRPr lang="en-GB" sz="2000" dirty="0"/>
          </a:p>
          <a:p>
            <a:pPr lvl="2"/>
            <a:endParaRPr lang="en-GB" sz="2000" dirty="0"/>
          </a:p>
          <a:p>
            <a:pPr lvl="2"/>
            <a:endParaRPr lang="en-GB" sz="2000" dirty="0"/>
          </a:p>
          <a:p>
            <a:pPr lvl="2"/>
            <a:endParaRPr lang="en-GB" sz="2000" dirty="0"/>
          </a:p>
          <a:p>
            <a:pPr marL="0" lvl="2" indent="0">
              <a:buNone/>
            </a:pPr>
            <a:endParaRPr lang="en-GB" sz="2000" b="1" dirty="0"/>
          </a:p>
          <a:p>
            <a:pPr lvl="2"/>
            <a:endParaRPr lang="en-GB" sz="2000" b="1" dirty="0"/>
          </a:p>
          <a:p>
            <a:pPr lvl="2"/>
            <a:endParaRPr lang="en-GB" sz="2000" dirty="0"/>
          </a:p>
          <a:p>
            <a:pPr lvl="2"/>
            <a:endParaRPr lang="en-GB" sz="2000" dirty="0"/>
          </a:p>
          <a:p>
            <a:pPr lvl="2"/>
            <a:endParaRPr lang="en-GB" sz="2000" dirty="0"/>
          </a:p>
          <a:p>
            <a:pPr lvl="2"/>
            <a:endParaRPr lang="en-GB" sz="2000" dirty="0"/>
          </a:p>
        </p:txBody>
      </p:sp>
      <p:sp>
        <p:nvSpPr>
          <p:cNvPr id="10" name="Date Placeholder 9"/>
          <p:cNvSpPr>
            <a:spLocks noGrp="1"/>
          </p:cNvSpPr>
          <p:nvPr>
            <p:ph type="dt" sz="half" idx="10"/>
          </p:nvPr>
        </p:nvSpPr>
        <p:spPr/>
        <p:txBody>
          <a:bodyPr/>
          <a:lstStyle/>
          <a:p>
            <a:r>
              <a:rPr lang="en-GB" dirty="0"/>
              <a:t>Date: Monday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5</a:t>
            </a:fld>
            <a:endParaRPr lang="en-GB"/>
          </a:p>
        </p:txBody>
      </p:sp>
      <p:sp>
        <p:nvSpPr>
          <p:cNvPr id="9" name="Content Placeholder 4">
            <a:extLst>
              <a:ext uri="{FF2B5EF4-FFF2-40B4-BE49-F238E27FC236}">
                <a16:creationId xmlns:a16="http://schemas.microsoft.com/office/drawing/2014/main" id="{8075FAB9-66D7-B14F-8E76-E928CE57FD11}"/>
              </a:ext>
            </a:extLst>
          </p:cNvPr>
          <p:cNvSpPr txBox="1">
            <a:spLocks/>
          </p:cNvSpPr>
          <p:nvPr/>
        </p:nvSpPr>
        <p:spPr>
          <a:xfrm>
            <a:off x="6323255" y="2393950"/>
            <a:ext cx="4838207" cy="348297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en-GB" sz="2000" b="1" dirty="0" err="1"/>
              <a:t>Contoh</a:t>
            </a:r>
            <a:r>
              <a:rPr lang="en-GB" sz="2000" b="1" dirty="0"/>
              <a:t> </a:t>
            </a:r>
            <a:r>
              <a:rPr lang="en-GB" sz="2000" b="1" dirty="0" err="1"/>
              <a:t>keterampilan</a:t>
            </a:r>
            <a:r>
              <a:rPr lang="en-GB" sz="2000" b="1" dirty="0"/>
              <a:t> inti/</a:t>
            </a:r>
            <a:r>
              <a:rPr lang="en-GB" sz="2000" b="1" i="1" dirty="0"/>
              <a:t>soft skill</a:t>
            </a:r>
            <a:r>
              <a:rPr lang="en-GB" sz="2000" b="1" dirty="0"/>
              <a:t>/</a:t>
            </a:r>
            <a:r>
              <a:rPr lang="en-GB" sz="2000" b="1" dirty="0" err="1"/>
              <a:t>kompetensi</a:t>
            </a:r>
            <a:r>
              <a:rPr lang="en-GB" sz="2000" b="1" dirty="0"/>
              <a:t> inti </a:t>
            </a:r>
            <a:r>
              <a:rPr lang="en-GB" sz="2000" b="1" dirty="0" err="1"/>
              <a:t>pasca</a:t>
            </a:r>
            <a:r>
              <a:rPr lang="en-GB" sz="2000" b="1" dirty="0"/>
              <a:t> </a:t>
            </a:r>
            <a:r>
              <a:rPr lang="en-GB" sz="2000" b="1" dirty="0" err="1"/>
              <a:t>pandemi</a:t>
            </a:r>
            <a:endParaRPr lang="en-GB" sz="2000" b="1" dirty="0"/>
          </a:p>
          <a:p>
            <a:pPr lvl="2"/>
            <a:r>
              <a:rPr lang="en-GB" sz="2000" dirty="0" err="1"/>
              <a:t>Kemampuan</a:t>
            </a:r>
            <a:r>
              <a:rPr lang="en-GB" sz="2000" dirty="0"/>
              <a:t> </a:t>
            </a:r>
            <a:r>
              <a:rPr lang="en-GB" sz="2000" dirty="0" err="1"/>
              <a:t>beradaptasi</a:t>
            </a:r>
            <a:endParaRPr lang="en-GB" sz="2000" dirty="0"/>
          </a:p>
          <a:p>
            <a:pPr lvl="2"/>
            <a:r>
              <a:rPr lang="en-GB" sz="2000" dirty="0" err="1"/>
              <a:t>Kreativitas</a:t>
            </a:r>
            <a:endParaRPr lang="en-GB" sz="2000" dirty="0"/>
          </a:p>
          <a:p>
            <a:pPr lvl="2"/>
            <a:r>
              <a:rPr lang="en-GB" sz="2000" dirty="0" err="1"/>
              <a:t>Pemikiran</a:t>
            </a:r>
            <a:r>
              <a:rPr lang="en-GB" sz="2000" dirty="0"/>
              <a:t> </a:t>
            </a:r>
            <a:r>
              <a:rPr lang="en-GB" sz="2000" dirty="0" err="1"/>
              <a:t>kritis</a:t>
            </a:r>
            <a:endParaRPr lang="en-GB" sz="2000" dirty="0"/>
          </a:p>
          <a:p>
            <a:pPr lvl="2"/>
            <a:r>
              <a:rPr lang="en-GB" sz="2000" dirty="0" err="1"/>
              <a:t>Daya</a:t>
            </a:r>
            <a:r>
              <a:rPr lang="en-GB" sz="2000" dirty="0"/>
              <a:t> </a:t>
            </a:r>
            <a:r>
              <a:rPr lang="en-GB" sz="2000" dirty="0" err="1"/>
              <a:t>tahan</a:t>
            </a:r>
            <a:r>
              <a:rPr lang="en-GB" sz="2000" dirty="0"/>
              <a:t> </a:t>
            </a:r>
          </a:p>
          <a:p>
            <a:pPr lvl="2"/>
            <a:r>
              <a:rPr lang="en-GB" sz="2000" dirty="0" err="1"/>
              <a:t>Manajeman</a:t>
            </a:r>
            <a:r>
              <a:rPr lang="en-GB" sz="2000" dirty="0"/>
              <a:t> </a:t>
            </a:r>
            <a:r>
              <a:rPr lang="en-GB" sz="2000" dirty="0" err="1"/>
              <a:t>diri</a:t>
            </a:r>
            <a:endParaRPr lang="en-GB" sz="2000" dirty="0"/>
          </a:p>
          <a:p>
            <a:pPr lvl="2"/>
            <a:endParaRPr lang="en-GB" sz="2000" dirty="0"/>
          </a:p>
          <a:p>
            <a:pPr lvl="2"/>
            <a:endParaRPr lang="en-GB" sz="2000" dirty="0"/>
          </a:p>
          <a:p>
            <a:pPr lvl="2"/>
            <a:endParaRPr lang="en-GB" sz="2000" dirty="0"/>
          </a:p>
          <a:p>
            <a:pPr lvl="2"/>
            <a:endParaRPr lang="en-GB" sz="2000" dirty="0"/>
          </a:p>
          <a:p>
            <a:pPr lvl="2"/>
            <a:endParaRPr lang="en-GB" sz="2000" dirty="0"/>
          </a:p>
          <a:p>
            <a:pPr lvl="2"/>
            <a:endParaRPr lang="en-GB" sz="2000" dirty="0"/>
          </a:p>
          <a:p>
            <a:pPr lvl="2"/>
            <a:endParaRPr lang="en-GB" sz="2000" dirty="0"/>
          </a:p>
          <a:p>
            <a:pPr lvl="2"/>
            <a:endParaRPr lang="en-GB" sz="2000" dirty="0"/>
          </a:p>
          <a:p>
            <a:pPr lvl="2"/>
            <a:endParaRPr lang="en-GB" sz="2000" dirty="0"/>
          </a:p>
          <a:p>
            <a:pPr marL="0" lvl="2" indent="0">
              <a:buFont typeface="Wingdings 3" panose="05040102010807070707" pitchFamily="18" charset="2"/>
              <a:buNone/>
            </a:pPr>
            <a:endParaRPr lang="en-GB" sz="2000" b="1" dirty="0"/>
          </a:p>
          <a:p>
            <a:pPr lvl="2"/>
            <a:endParaRPr lang="en-GB" sz="2000" b="1" dirty="0"/>
          </a:p>
          <a:p>
            <a:pPr lvl="2"/>
            <a:endParaRPr lang="en-GB" sz="2000" dirty="0"/>
          </a:p>
          <a:p>
            <a:pPr lvl="2"/>
            <a:endParaRPr lang="en-GB" sz="2000" dirty="0"/>
          </a:p>
          <a:p>
            <a:pPr lvl="2"/>
            <a:endParaRPr lang="en-GB" sz="2000" dirty="0"/>
          </a:p>
          <a:p>
            <a:pPr lvl="2"/>
            <a:endParaRPr lang="en-GB" sz="2000" dirty="0"/>
          </a:p>
        </p:txBody>
      </p:sp>
    </p:spTree>
    <p:extLst>
      <p:ext uri="{BB962C8B-B14F-4D97-AF65-F5344CB8AC3E}">
        <p14:creationId xmlns:p14="http://schemas.microsoft.com/office/powerpoint/2010/main" val="2105428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i="1" dirty="0"/>
              <a:t>Hard skill </a:t>
            </a:r>
            <a:r>
              <a:rPr lang="en-GB" dirty="0"/>
              <a:t>(</a:t>
            </a:r>
            <a:r>
              <a:rPr lang="en-GB" dirty="0" err="1"/>
              <a:t>teknis</a:t>
            </a:r>
            <a:r>
              <a:rPr lang="en-GB" dirty="0"/>
              <a:t>) vs </a:t>
            </a:r>
            <a:r>
              <a:rPr lang="en-GB" i="1" dirty="0"/>
              <a:t>soft skill</a:t>
            </a:r>
          </a:p>
        </p:txBody>
      </p:sp>
      <p:sp>
        <p:nvSpPr>
          <p:cNvPr id="10" name="Date Placeholder 9"/>
          <p:cNvSpPr>
            <a:spLocks noGrp="1"/>
          </p:cNvSpPr>
          <p:nvPr>
            <p:ph type="dt" sz="half" idx="10"/>
          </p:nvPr>
        </p:nvSpPr>
        <p:spPr/>
        <p:txBody>
          <a:bodyPr/>
          <a:lstStyle/>
          <a:p>
            <a:r>
              <a:rPr lang="en-GB" dirty="0"/>
              <a:t>Date: Monday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6</a:t>
            </a:fld>
            <a:endParaRPr lang="en-GB"/>
          </a:p>
        </p:txBody>
      </p:sp>
      <p:graphicFrame>
        <p:nvGraphicFramePr>
          <p:cNvPr id="6" name="Table 6">
            <a:extLst>
              <a:ext uri="{FF2B5EF4-FFF2-40B4-BE49-F238E27FC236}">
                <a16:creationId xmlns:a16="http://schemas.microsoft.com/office/drawing/2014/main" id="{0E7C470F-D613-984B-9DA0-7953E88D6359}"/>
              </a:ext>
            </a:extLst>
          </p:cNvPr>
          <p:cNvGraphicFramePr>
            <a:graphicFrameLocks noGrp="1"/>
          </p:cNvGraphicFramePr>
          <p:nvPr>
            <p:extLst>
              <p:ext uri="{D42A27DB-BD31-4B8C-83A1-F6EECF244321}">
                <p14:modId xmlns:p14="http://schemas.microsoft.com/office/powerpoint/2010/main" val="3692101270"/>
              </p:ext>
            </p:extLst>
          </p:nvPr>
        </p:nvGraphicFramePr>
        <p:xfrm>
          <a:off x="490538" y="2143194"/>
          <a:ext cx="4983656" cy="3840960"/>
        </p:xfrm>
        <a:graphic>
          <a:graphicData uri="http://schemas.openxmlformats.org/drawingml/2006/table">
            <a:tbl>
              <a:tblPr firstRow="1" bandRow="1">
                <a:tableStyleId>{5C22544A-7EE6-4342-B048-85BDC9FD1C3A}</a:tableStyleId>
              </a:tblPr>
              <a:tblGrid>
                <a:gridCol w="4983656">
                  <a:extLst>
                    <a:ext uri="{9D8B030D-6E8A-4147-A177-3AD203B41FA5}">
                      <a16:colId xmlns:a16="http://schemas.microsoft.com/office/drawing/2014/main" val="2596853868"/>
                    </a:ext>
                  </a:extLst>
                </a:gridCol>
              </a:tblGrid>
              <a:tr h="954141">
                <a:tc>
                  <a:txBody>
                    <a:bodyPr/>
                    <a:lstStyle/>
                    <a:p>
                      <a:pPr algn="ctr"/>
                      <a:r>
                        <a:rPr lang="en-US" i="1" dirty="0"/>
                        <a:t>Hard skill</a:t>
                      </a:r>
                    </a:p>
                    <a:p>
                      <a:pPr algn="ctr"/>
                      <a:r>
                        <a:rPr lang="en-US" b="0" dirty="0" err="1"/>
                        <a:t>Keterampilan</a:t>
                      </a:r>
                      <a:r>
                        <a:rPr lang="en-US" b="0" dirty="0"/>
                        <a:t>, </a:t>
                      </a:r>
                      <a:r>
                        <a:rPr lang="en-US" b="0" dirty="0" err="1"/>
                        <a:t>pengetahuan</a:t>
                      </a:r>
                      <a:r>
                        <a:rPr lang="en-US" b="0" dirty="0"/>
                        <a:t> dan </a:t>
                      </a:r>
                      <a:r>
                        <a:rPr lang="en-US" b="0" dirty="0" err="1"/>
                        <a:t>kualifikasi</a:t>
                      </a:r>
                      <a:r>
                        <a:rPr lang="en-US" b="0" dirty="0"/>
                        <a:t> yang </a:t>
                      </a:r>
                      <a:r>
                        <a:rPr lang="en-US" b="0" dirty="0" err="1"/>
                        <a:t>dapat</a:t>
                      </a:r>
                      <a:r>
                        <a:rPr lang="en-US" b="0" dirty="0"/>
                        <a:t> </a:t>
                      </a:r>
                      <a:r>
                        <a:rPr lang="en-US" b="0" dirty="0" err="1"/>
                        <a:t>dipelajari</a:t>
                      </a:r>
                      <a:r>
                        <a:rPr lang="en-US" b="0" dirty="0"/>
                        <a:t> dan </a:t>
                      </a:r>
                      <a:r>
                        <a:rPr lang="en-US" b="0" dirty="0" err="1"/>
                        <a:t>ditampilkan</a:t>
                      </a:r>
                      <a:endParaRPr lang="en-US" b="0" dirty="0"/>
                    </a:p>
                  </a:txBody>
                  <a:tcPr/>
                </a:tc>
                <a:extLst>
                  <a:ext uri="{0D108BD9-81ED-4DB2-BD59-A6C34878D82A}">
                    <a16:rowId xmlns:a16="http://schemas.microsoft.com/office/drawing/2014/main" val="705386554"/>
                  </a:ext>
                </a:extLst>
              </a:tr>
              <a:tr h="2886819">
                <a:tc>
                  <a:txBody>
                    <a:bodyPr/>
                    <a:lstStyle/>
                    <a:p>
                      <a:pPr marL="285750" indent="-285750">
                        <a:buFont typeface="Arial" panose="020B0604020202020204" pitchFamily="34" charset="0"/>
                        <a:buChar char="•"/>
                      </a:pPr>
                      <a:r>
                        <a:rPr lang="en-US" dirty="0" err="1"/>
                        <a:t>Pengetahuan</a:t>
                      </a:r>
                      <a:r>
                        <a:rPr lang="en-US" dirty="0"/>
                        <a:t> </a:t>
                      </a:r>
                      <a:r>
                        <a:rPr lang="en-US" dirty="0" err="1"/>
                        <a:t>bahas</a:t>
                      </a:r>
                      <a:endParaRPr lang="en-US" dirty="0"/>
                    </a:p>
                    <a:p>
                      <a:pPr marL="285750" indent="-285750">
                        <a:buFont typeface="Arial" panose="020B0604020202020204" pitchFamily="34" charset="0"/>
                        <a:buChar char="•"/>
                      </a:pPr>
                      <a:r>
                        <a:rPr lang="en-US" dirty="0" err="1"/>
                        <a:t>Gelar</a:t>
                      </a:r>
                      <a:r>
                        <a:rPr lang="en-US" dirty="0"/>
                        <a:t>, </a:t>
                      </a:r>
                      <a:r>
                        <a:rPr lang="en-US" dirty="0" err="1"/>
                        <a:t>pemagangan</a:t>
                      </a:r>
                      <a:r>
                        <a:rPr lang="en-US" dirty="0"/>
                        <a:t>, </a:t>
                      </a:r>
                      <a:r>
                        <a:rPr lang="en-US" dirty="0" err="1"/>
                        <a:t>sertifika</a:t>
                      </a:r>
                      <a:endParaRPr lang="en-US" dirty="0"/>
                    </a:p>
                    <a:p>
                      <a:pPr marL="285750" indent="-285750">
                        <a:buFont typeface="Arial" panose="020B0604020202020204" pitchFamily="34" charset="0"/>
                        <a:buChar char="•"/>
                      </a:pPr>
                      <a:r>
                        <a:rPr lang="en-US" dirty="0" err="1"/>
                        <a:t>Akuntansi</a:t>
                      </a:r>
                      <a:endParaRPr lang="en-US" dirty="0"/>
                    </a:p>
                    <a:p>
                      <a:pPr marL="285750" indent="-285750">
                        <a:buFont typeface="Arial" panose="020B0604020202020204" pitchFamily="34" charset="0"/>
                        <a:buChar char="•"/>
                      </a:pPr>
                      <a:r>
                        <a:rPr lang="en-US" dirty="0"/>
                        <a:t>Teknik </a:t>
                      </a:r>
                      <a:r>
                        <a:rPr lang="en-US" dirty="0" err="1"/>
                        <a:t>mengetik</a:t>
                      </a:r>
                      <a:endParaRPr lang="en-US" dirty="0"/>
                    </a:p>
                    <a:p>
                      <a:pPr marL="285750" indent="-285750">
                        <a:buFont typeface="Arial" panose="020B0604020202020204" pitchFamily="34" charset="0"/>
                        <a:buChar char="•"/>
                      </a:pPr>
                      <a:r>
                        <a:rPr lang="en-US" dirty="0" err="1"/>
                        <a:t>Operasi</a:t>
                      </a:r>
                      <a:r>
                        <a:rPr lang="en-US" dirty="0"/>
                        <a:t>  </a:t>
                      </a:r>
                      <a:r>
                        <a:rPr lang="en-US" dirty="0" err="1"/>
                        <a:t>mesin</a:t>
                      </a:r>
                      <a:endParaRPr lang="en-US" dirty="0"/>
                    </a:p>
                    <a:p>
                      <a:pPr marL="285750" indent="-285750">
                        <a:buFont typeface="Arial" panose="020B0604020202020204" pitchFamily="34" charset="0"/>
                        <a:buChar char="•"/>
                      </a:pPr>
                      <a:r>
                        <a:rPr lang="en-US" dirty="0"/>
                        <a:t>Bahasa </a:t>
                      </a:r>
                      <a:r>
                        <a:rPr lang="en-US" dirty="0" err="1"/>
                        <a:t>pemrograman</a:t>
                      </a:r>
                      <a:endParaRPr lang="en-US" dirty="0"/>
                    </a:p>
                    <a:p>
                      <a:pPr marL="285750" indent="-285750">
                        <a:buFont typeface="Arial" panose="020B0604020202020204" pitchFamily="34" charset="0"/>
                        <a:buChar char="•"/>
                      </a:pPr>
                      <a:r>
                        <a:rPr lang="en-US" dirty="0" err="1"/>
                        <a:t>Pengetahuan</a:t>
                      </a:r>
                      <a:r>
                        <a:rPr lang="en-US" dirty="0"/>
                        <a:t> </a:t>
                      </a:r>
                      <a:r>
                        <a:rPr lang="en-US" dirty="0" err="1"/>
                        <a:t>perangkat</a:t>
                      </a:r>
                      <a:r>
                        <a:rPr lang="en-US" dirty="0"/>
                        <a:t> </a:t>
                      </a:r>
                      <a:r>
                        <a:rPr lang="en-US" dirty="0" err="1"/>
                        <a:t>lunak</a:t>
                      </a:r>
                      <a:endParaRPr lang="en-US" dirty="0"/>
                    </a:p>
                    <a:p>
                      <a:pPr marL="285750" indent="-285750">
                        <a:buFont typeface="Arial" panose="020B0604020202020204" pitchFamily="34" charset="0"/>
                        <a:buChar char="•"/>
                      </a:pPr>
                      <a:r>
                        <a:rPr lang="en-US" dirty="0" err="1"/>
                        <a:t>dsb</a:t>
                      </a:r>
                      <a:endParaRPr lang="en-US" dirty="0"/>
                    </a:p>
                    <a:p>
                      <a:pPr marL="285750" indent="-285750">
                        <a:buFont typeface="Arial" panose="020B0604020202020204" pitchFamily="34" charset="0"/>
                        <a:buChar char="•"/>
                      </a:pPr>
                      <a:endParaRPr lang="en-US" dirty="0"/>
                    </a:p>
                  </a:txBody>
                  <a:tcPr/>
                </a:tc>
                <a:extLst>
                  <a:ext uri="{0D108BD9-81ED-4DB2-BD59-A6C34878D82A}">
                    <a16:rowId xmlns:a16="http://schemas.microsoft.com/office/drawing/2014/main" val="2597809603"/>
                  </a:ext>
                </a:extLst>
              </a:tr>
            </a:tbl>
          </a:graphicData>
        </a:graphic>
      </p:graphicFrame>
      <p:graphicFrame>
        <p:nvGraphicFramePr>
          <p:cNvPr id="12" name="Table 6">
            <a:extLst>
              <a:ext uri="{FF2B5EF4-FFF2-40B4-BE49-F238E27FC236}">
                <a16:creationId xmlns:a16="http://schemas.microsoft.com/office/drawing/2014/main" id="{44DA8E78-33E8-644C-AECE-AEBC87F07A9A}"/>
              </a:ext>
            </a:extLst>
          </p:cNvPr>
          <p:cNvGraphicFramePr>
            <a:graphicFrameLocks noGrp="1"/>
          </p:cNvGraphicFramePr>
          <p:nvPr>
            <p:extLst>
              <p:ext uri="{D42A27DB-BD31-4B8C-83A1-F6EECF244321}">
                <p14:modId xmlns:p14="http://schemas.microsoft.com/office/powerpoint/2010/main" val="151354123"/>
              </p:ext>
            </p:extLst>
          </p:nvPr>
        </p:nvGraphicFramePr>
        <p:xfrm>
          <a:off x="6078539" y="2143194"/>
          <a:ext cx="4983656" cy="3840960"/>
        </p:xfrm>
        <a:graphic>
          <a:graphicData uri="http://schemas.openxmlformats.org/drawingml/2006/table">
            <a:tbl>
              <a:tblPr firstRow="1" bandRow="1">
                <a:tableStyleId>{7DF18680-E054-41AD-8BC1-D1AEF772440D}</a:tableStyleId>
              </a:tblPr>
              <a:tblGrid>
                <a:gridCol w="4983656">
                  <a:extLst>
                    <a:ext uri="{9D8B030D-6E8A-4147-A177-3AD203B41FA5}">
                      <a16:colId xmlns:a16="http://schemas.microsoft.com/office/drawing/2014/main" val="2596853868"/>
                    </a:ext>
                  </a:extLst>
                </a:gridCol>
              </a:tblGrid>
              <a:tr h="954141">
                <a:tc>
                  <a:txBody>
                    <a:bodyPr/>
                    <a:lstStyle/>
                    <a:p>
                      <a:pPr algn="ctr"/>
                      <a:r>
                        <a:rPr lang="en-US" i="1" dirty="0"/>
                        <a:t>Soft skill</a:t>
                      </a:r>
                    </a:p>
                    <a:p>
                      <a:pPr algn="ctr"/>
                      <a:r>
                        <a:rPr lang="en-US" b="0" dirty="0"/>
                        <a:t>Sifat </a:t>
                      </a:r>
                      <a:r>
                        <a:rPr lang="en-US" b="0" dirty="0" err="1"/>
                        <a:t>karakter</a:t>
                      </a:r>
                      <a:r>
                        <a:rPr lang="en-US" b="0" dirty="0"/>
                        <a:t>; </a:t>
                      </a:r>
                      <a:r>
                        <a:rPr lang="en-US" b="0" dirty="0" err="1"/>
                        <a:t>keterampilan</a:t>
                      </a:r>
                      <a:r>
                        <a:rPr lang="en-US" b="0" dirty="0"/>
                        <a:t> </a:t>
                      </a:r>
                      <a:r>
                        <a:rPr lang="en-US" b="0" dirty="0" err="1"/>
                        <a:t>pribadi</a:t>
                      </a:r>
                      <a:r>
                        <a:rPr lang="en-US" b="0" dirty="0"/>
                        <a:t> dan </a:t>
                      </a:r>
                      <a:r>
                        <a:rPr lang="en-US" b="0" dirty="0" err="1"/>
                        <a:t>antar</a:t>
                      </a:r>
                      <a:r>
                        <a:rPr lang="en-US" b="0" dirty="0"/>
                        <a:t> </a:t>
                      </a:r>
                      <a:r>
                        <a:rPr lang="en-US" b="0" dirty="0" err="1"/>
                        <a:t>pribadi</a:t>
                      </a:r>
                      <a:endParaRPr lang="en-US" b="0" dirty="0"/>
                    </a:p>
                  </a:txBody>
                  <a:tcPr/>
                </a:tc>
                <a:extLst>
                  <a:ext uri="{0D108BD9-81ED-4DB2-BD59-A6C34878D82A}">
                    <a16:rowId xmlns:a16="http://schemas.microsoft.com/office/drawing/2014/main" val="705386554"/>
                  </a:ext>
                </a:extLst>
              </a:tr>
              <a:tr h="2886819">
                <a:tc>
                  <a:txBody>
                    <a:bodyPr/>
                    <a:lstStyle/>
                    <a:p>
                      <a:pPr marL="285750" indent="-285750">
                        <a:buFont typeface="Arial" panose="020B0604020202020204" pitchFamily="34" charset="0"/>
                        <a:buChar char="•"/>
                      </a:pPr>
                      <a:r>
                        <a:rPr lang="en-US" dirty="0" err="1"/>
                        <a:t>Keterampilan</a:t>
                      </a:r>
                      <a:r>
                        <a:rPr lang="en-US" dirty="0"/>
                        <a:t> </a:t>
                      </a:r>
                      <a:r>
                        <a:rPr lang="en-US" dirty="0" err="1"/>
                        <a:t>komunikasi</a:t>
                      </a:r>
                      <a:endParaRPr lang="en-US" dirty="0"/>
                    </a:p>
                    <a:p>
                      <a:pPr marL="285750" indent="-285750">
                        <a:buFont typeface="Arial" panose="020B0604020202020204" pitchFamily="34" charset="0"/>
                        <a:buChar char="•"/>
                      </a:pPr>
                      <a:r>
                        <a:rPr lang="en-US" dirty="0" err="1"/>
                        <a:t>Fleksibilitas</a:t>
                      </a:r>
                      <a:endParaRPr lang="en-US" dirty="0"/>
                    </a:p>
                    <a:p>
                      <a:pPr marL="285750" indent="-285750">
                        <a:buFont typeface="Arial" panose="020B0604020202020204" pitchFamily="34" charset="0"/>
                        <a:buChar char="•"/>
                      </a:pPr>
                      <a:r>
                        <a:rPr lang="en-US" dirty="0" err="1"/>
                        <a:t>Disiplin</a:t>
                      </a:r>
                      <a:r>
                        <a:rPr lang="en-US" dirty="0"/>
                        <a:t> </a:t>
                      </a:r>
                      <a:r>
                        <a:rPr lang="en-US" dirty="0" err="1"/>
                        <a:t>diri</a:t>
                      </a:r>
                      <a:r>
                        <a:rPr lang="en-US" dirty="0"/>
                        <a:t>, </a:t>
                      </a:r>
                      <a:r>
                        <a:rPr lang="en-US" dirty="0" err="1"/>
                        <a:t>refleksi</a:t>
                      </a:r>
                      <a:r>
                        <a:rPr lang="en-US" dirty="0"/>
                        <a:t> </a:t>
                      </a:r>
                      <a:r>
                        <a:rPr lang="en-US" dirty="0" err="1"/>
                        <a:t>diri</a:t>
                      </a:r>
                      <a:endParaRPr lang="en-US" dirty="0"/>
                    </a:p>
                    <a:p>
                      <a:pPr marL="285750" indent="-285750">
                        <a:buFont typeface="Arial" panose="020B0604020202020204" pitchFamily="34" charset="0"/>
                        <a:buChar char="•"/>
                      </a:pPr>
                      <a:r>
                        <a:rPr lang="en-US" dirty="0"/>
                        <a:t>Kerjasama </a:t>
                      </a:r>
                      <a:r>
                        <a:rPr lang="en-US" dirty="0" err="1"/>
                        <a:t>tim</a:t>
                      </a:r>
                      <a:endParaRPr lang="en-US" dirty="0"/>
                    </a:p>
                    <a:p>
                      <a:pPr marL="285750" indent="-285750">
                        <a:buFont typeface="Arial" panose="020B0604020202020204" pitchFamily="34" charset="0"/>
                        <a:buChar char="•"/>
                      </a:pPr>
                      <a:r>
                        <a:rPr lang="en-US" dirty="0" err="1"/>
                        <a:t>Manajemen</a:t>
                      </a:r>
                      <a:r>
                        <a:rPr lang="en-US" dirty="0"/>
                        <a:t> </a:t>
                      </a:r>
                      <a:r>
                        <a:rPr lang="en-US" dirty="0" err="1"/>
                        <a:t>waktu</a:t>
                      </a:r>
                      <a:endParaRPr lang="en-US" dirty="0"/>
                    </a:p>
                    <a:p>
                      <a:pPr marL="285750" indent="-285750">
                        <a:buFont typeface="Arial" panose="020B0604020202020204" pitchFamily="34" charset="0"/>
                        <a:buChar char="•"/>
                      </a:pPr>
                      <a:r>
                        <a:rPr lang="en-US" dirty="0" err="1"/>
                        <a:t>Empati</a:t>
                      </a:r>
                      <a:endParaRPr lang="en-US" dirty="0"/>
                    </a:p>
                    <a:p>
                      <a:pPr marL="285750" indent="-285750">
                        <a:buFont typeface="Arial" panose="020B0604020202020204" pitchFamily="34" charset="0"/>
                        <a:buChar char="•"/>
                      </a:pPr>
                      <a:r>
                        <a:rPr lang="en-US" dirty="0" err="1"/>
                        <a:t>Kemampuan</a:t>
                      </a:r>
                      <a:r>
                        <a:rPr lang="en-US" dirty="0"/>
                        <a:t> </a:t>
                      </a:r>
                      <a:r>
                        <a:rPr lang="en-US" dirty="0" err="1"/>
                        <a:t>menerima</a:t>
                      </a:r>
                      <a:r>
                        <a:rPr lang="en-US" dirty="0"/>
                        <a:t> </a:t>
                      </a:r>
                      <a:r>
                        <a:rPr lang="en-US" dirty="0" err="1"/>
                        <a:t>kritik</a:t>
                      </a:r>
                      <a:endParaRPr lang="en-US" dirty="0"/>
                    </a:p>
                    <a:p>
                      <a:pPr marL="285750" indent="-285750">
                        <a:buFont typeface="Arial" panose="020B0604020202020204" pitchFamily="34" charset="0"/>
                        <a:buChar char="•"/>
                      </a:pPr>
                      <a:r>
                        <a:rPr lang="en-US" dirty="0" err="1"/>
                        <a:t>dsb</a:t>
                      </a:r>
                      <a:endParaRPr lang="en-US" dirty="0"/>
                    </a:p>
                  </a:txBody>
                  <a:tcPr/>
                </a:tc>
                <a:extLst>
                  <a:ext uri="{0D108BD9-81ED-4DB2-BD59-A6C34878D82A}">
                    <a16:rowId xmlns:a16="http://schemas.microsoft.com/office/drawing/2014/main" val="2597809603"/>
                  </a:ext>
                </a:extLst>
              </a:tr>
            </a:tbl>
          </a:graphicData>
        </a:graphic>
      </p:graphicFrame>
    </p:spTree>
    <p:extLst>
      <p:ext uri="{BB962C8B-B14F-4D97-AF65-F5344CB8AC3E}">
        <p14:creationId xmlns:p14="http://schemas.microsoft.com/office/powerpoint/2010/main" val="2079210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Ada </a:t>
            </a:r>
            <a:r>
              <a:rPr lang="en-GB" dirty="0" err="1"/>
              <a:t>pertanyaan</a:t>
            </a:r>
            <a:r>
              <a:rPr lang="en-GB" dirty="0"/>
              <a:t>?</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3946213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Kerja</a:t>
            </a:r>
            <a:r>
              <a:rPr lang="en-GB" dirty="0"/>
              <a:t> </a:t>
            </a:r>
            <a:r>
              <a:rPr lang="en-GB" dirty="0" err="1"/>
              <a:t>kelompok</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79382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Permainan</a:t>
            </a:r>
            <a:r>
              <a:rPr lang="en-GB" dirty="0"/>
              <a:t> </a:t>
            </a:r>
            <a:r>
              <a:rPr lang="en-GB" dirty="0" err="1"/>
              <a:t>peran</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943555642"/>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ILO 2020</Template>
  <TotalTime>335</TotalTime>
  <Words>748</Words>
  <Application>Microsoft Macintosh PowerPoint</Application>
  <PresentationFormat>Widescreen</PresentationFormat>
  <Paragraphs>153</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Wingdings</vt:lpstr>
      <vt:lpstr>Wingdings 3</vt:lpstr>
      <vt:lpstr>ILO 2020</vt:lpstr>
      <vt:lpstr>Modul/Unit 10 </vt:lpstr>
      <vt:lpstr>Tujuan pembelajaran</vt:lpstr>
      <vt:lpstr>PowerPoint Presentation</vt:lpstr>
      <vt:lpstr>Definisi keterampilan inti/soft skill/kompetensi inti </vt:lpstr>
      <vt:lpstr>Definisi keterampilan inti/soft skill/kompetensi inti </vt:lpstr>
      <vt:lpstr>Hard skill (teknis) vs soft skill</vt:lpstr>
      <vt:lpstr>Ada pertanyaan?</vt:lpstr>
      <vt:lpstr>Kerja kelompok</vt:lpstr>
      <vt:lpstr>Permainan peran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Ayunda Eka Pratama</dc:creator>
  <cp:lastModifiedBy>Ayunda Eka Pratama</cp:lastModifiedBy>
  <cp:revision>28</cp:revision>
  <dcterms:created xsi:type="dcterms:W3CDTF">2021-09-07T09:14:06Z</dcterms:created>
  <dcterms:modified xsi:type="dcterms:W3CDTF">2021-09-22T04:52:49Z</dcterms:modified>
</cp:coreProperties>
</file>