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74" r:id="rId3"/>
    <p:sldId id="275" r:id="rId4"/>
    <p:sldId id="284" r:id="rId5"/>
    <p:sldId id="276" r:id="rId6"/>
    <p:sldId id="277" r:id="rId7"/>
    <p:sldId id="285" r:id="rId8"/>
    <p:sldId id="259" r:id="rId9"/>
    <p:sldId id="258" r:id="rId10"/>
    <p:sldId id="26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4" autoAdjust="0"/>
    <p:restoredTop sz="46256" autoAdjust="0"/>
  </p:normalViewPr>
  <p:slideViewPr>
    <p:cSldViewPr snapToGrid="0">
      <p:cViewPr varScale="1">
        <p:scale>
          <a:sx n="42" d="100"/>
          <a:sy n="42" d="100"/>
        </p:scale>
        <p:origin x="1672" y="192"/>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22/09/2021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a:solidFill>
                  <a:schemeClr val="tx1"/>
                </a:solidFill>
                <a:effectLst/>
                <a:latin typeface="+mn-lt"/>
                <a:ea typeface="+mn-ea"/>
                <a:cs typeface="+mn-cs"/>
              </a:rPr>
              <a:t>Konseling Ketenagakerjaan</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Ini merupakan tahap di mana pencari kerja dibekali alat dan keterampilan yang diperlukan untuk mencari peluang kerja dan agar berhasil memasarkan kemampuan mereka kepada calon pemberi kerja</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725527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rtl="0" eaLnBrk="1" fontAlgn="auto" latinLnBrk="0" hangingPunct="1">
              <a:spcBef>
                <a:spcPts val="0"/>
              </a:spcBef>
              <a:spcAft>
                <a:spcPts val="0"/>
              </a:spcAft>
            </a:pPr>
            <a:r>
              <a:rPr lang="id-ID" sz="1200" kern="1200" dirty="0">
                <a:solidFill>
                  <a:schemeClr val="tx1"/>
                </a:solidFill>
                <a:effectLst/>
                <a:latin typeface="+mn-lt"/>
                <a:ea typeface="+mn-ea"/>
                <a:cs typeface="+mn-cs"/>
              </a:rPr>
              <a:t>Biasanya, proses konseling ini, karena kebutuhan, berlangsung dalam pengaturan satu-satu, tetapi ada juga kasus di mana layanan yang diberikan selama konseling ketenagakerjaan dilakukan dalam pengaturan kelompok</a:t>
            </a:r>
            <a:r>
              <a:rPr lang="en-US" sz="1200" kern="1200" dirty="0">
                <a:solidFill>
                  <a:srgbClr val="000000"/>
                </a:solidFill>
                <a:effectLst/>
                <a:latin typeface="Calibri" panose="020F0502020204030204" pitchFamily="34" charset="0"/>
                <a:ea typeface="+mn-ea"/>
                <a:cs typeface="+mn-cs"/>
              </a:rPr>
              <a:t>. </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3119045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Melakukan pencarian kerja yang lebih baik dengan menggunakan alat terbaik yang tersedia bagi mereka sebagai pencari kerja dapat membawa mereka ke kondisi di mana mereka siap bersaing dengan orang lain yang sedang mencari pekerjaan</a:t>
            </a:r>
            <a:r>
              <a:rPr lang="en-US" baseline="0" dirty="0"/>
              <a:t>.</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PLK sangat cocok untuk memberikan informasi kepada pencari kerja. Apakah mereka perlu menyusun riwayat hidup terbaru yang menarik perhatian, </a:t>
            </a:r>
            <a:r>
              <a:rPr lang="id-ID" sz="1200" kern="1200" dirty="0" err="1">
                <a:solidFill>
                  <a:schemeClr val="tx1"/>
                </a:solidFill>
                <a:effectLst/>
                <a:latin typeface="+mn-lt"/>
                <a:ea typeface="+mn-ea"/>
                <a:cs typeface="+mn-cs"/>
              </a:rPr>
              <a:t>ataukah</a:t>
            </a:r>
            <a:r>
              <a:rPr lang="id-ID" sz="1200" kern="1200" dirty="0">
                <a:solidFill>
                  <a:schemeClr val="tx1"/>
                </a:solidFill>
                <a:effectLst/>
                <a:latin typeface="+mn-lt"/>
                <a:ea typeface="+mn-ea"/>
                <a:cs typeface="+mn-cs"/>
              </a:rPr>
              <a:t> resume dan surat lamaran yang ringkas dan informatif, PLK dapat menawarkan seminar singkat, menyediakan brosur informasi, atau pengantar kerja/petugas antar kerja dapat meninjau dokumen secara pribadi dan memberikan panduan yang bermanfaat. Pencari kerja juga bisa diberi saran untuk mencari contoh </a:t>
            </a:r>
            <a:r>
              <a:rPr lang="id-ID" sz="1200" kern="1200" dirty="0" err="1">
                <a:solidFill>
                  <a:schemeClr val="tx1"/>
                </a:solidFill>
                <a:effectLst/>
                <a:latin typeface="+mn-lt"/>
                <a:ea typeface="+mn-ea"/>
                <a:cs typeface="+mn-cs"/>
              </a:rPr>
              <a:t>curriculum</a:t>
            </a:r>
            <a:r>
              <a:rPr lang="id-ID" sz="1200" kern="1200" dirty="0">
                <a:solidFill>
                  <a:schemeClr val="tx1"/>
                </a:solidFill>
                <a:effectLst/>
                <a:latin typeface="+mn-lt"/>
                <a:ea typeface="+mn-ea"/>
                <a:cs typeface="+mn-cs"/>
              </a:rPr>
              <a:t> </a:t>
            </a:r>
            <a:r>
              <a:rPr lang="id-ID" sz="1200" kern="1200" dirty="0" err="1">
                <a:solidFill>
                  <a:schemeClr val="tx1"/>
                </a:solidFill>
                <a:effectLst/>
                <a:latin typeface="+mn-lt"/>
                <a:ea typeface="+mn-ea"/>
                <a:cs typeface="+mn-cs"/>
              </a:rPr>
              <a:t>vitae</a:t>
            </a:r>
            <a:r>
              <a:rPr lang="id-ID" sz="1200" kern="1200" dirty="0">
                <a:solidFill>
                  <a:schemeClr val="tx1"/>
                </a:solidFill>
                <a:effectLst/>
                <a:latin typeface="+mn-lt"/>
                <a:ea typeface="+mn-ea"/>
                <a:cs typeface="+mn-cs"/>
              </a:rPr>
              <a:t> atau resume secara daring jika mereka berinteraksi dengan pendekatan yang lebih mandiri</a:t>
            </a:r>
            <a:endParaRPr lang="en-US" baseline="0" dirty="0"/>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Perlu ditekankan bahwa mengirimkan sebanyak mungkin CV dan surat lamaran itu sangat penting. Peserta didik tidak boleh putus asa jika mereka tidak berhasil. Studi menunjukkan bahwa meskipun keluarga dan jaringan pribadi memainkan peran penting dalam mendapatkan pekerjaan di Indonesia, orang yang mendapatkan pekerjaan di Indonesia telah melamar lebih banyak pekerjaan daripada orang yang tidak mendapatkan pekerjaan </a:t>
            </a:r>
            <a:r>
              <a:rPr lang="en-US" sz="1200" kern="1200" dirty="0">
                <a:solidFill>
                  <a:schemeClr val="tx1"/>
                </a:solidFill>
                <a:effectLst/>
                <a:latin typeface="+mn-lt"/>
                <a:ea typeface="+mn-ea"/>
                <a:cs typeface="+mn-cs"/>
              </a:rPr>
              <a:t>(ILO School to Work Transition Study, 2006).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Sangat penting bagi pencari kerja untuk mengetahui ke mana dan bagaimana mencari pekerjaan.</a:t>
            </a:r>
            <a:endParaRPr lang="en-US" sz="1200" kern="1200" dirty="0">
              <a:solidFill>
                <a:schemeClr val="tx1"/>
              </a:solidFill>
              <a:effectLst/>
              <a:latin typeface="+mn-lt"/>
              <a:ea typeface="+mn-ea"/>
              <a:cs typeface="+mn-cs"/>
            </a:endParaRPr>
          </a:p>
          <a:p>
            <a:r>
              <a:rPr lang="id-ID" sz="1200" kern="1200" dirty="0">
                <a:solidFill>
                  <a:schemeClr val="tx1"/>
                </a:solidFill>
                <a:effectLst/>
                <a:latin typeface="+mn-lt"/>
                <a:ea typeface="+mn-ea"/>
                <a:cs typeface="+mn-cs"/>
              </a:rPr>
              <a:t>Terdapat dua cara untuk mencari pekerjaan</a:t>
            </a:r>
            <a:r>
              <a:rPr lang="en-US" dirty="0"/>
              <a:t>:</a:t>
            </a:r>
          </a:p>
          <a:p>
            <a:pPr marL="228600" indent="-228600">
              <a:buAutoNum type="arabicParenBoth"/>
            </a:pPr>
            <a:r>
              <a:rPr lang="id-ID" sz="1200" kern="1200" dirty="0">
                <a:solidFill>
                  <a:schemeClr val="tx1"/>
                </a:solidFill>
                <a:effectLst/>
                <a:latin typeface="+mn-lt"/>
                <a:ea typeface="+mn-ea"/>
                <a:cs typeface="+mn-cs"/>
              </a:rPr>
              <a:t>Pasar tenaga kerja formal yang diiklankan</a:t>
            </a:r>
            <a:endParaRPr lang="en-US" dirty="0"/>
          </a:p>
          <a:p>
            <a:pPr marL="228600" indent="-228600">
              <a:buAutoNum type="arabicParenBoth"/>
            </a:pPr>
            <a:r>
              <a:rPr lang="id-ID" sz="1200" kern="1200" dirty="0">
                <a:solidFill>
                  <a:schemeClr val="tx1"/>
                </a:solidFill>
                <a:effectLst/>
                <a:latin typeface="+mn-lt"/>
                <a:ea typeface="+mn-ea"/>
                <a:cs typeface="+mn-cs"/>
              </a:rPr>
              <a:t>pasar informal yang tersembunyi</a:t>
            </a:r>
            <a:endParaRPr lang="en-US" dirty="0"/>
          </a:p>
          <a:p>
            <a:pPr marL="0" indent="0">
              <a:buNone/>
            </a:pPr>
            <a:endParaRPr lang="en-US" dirty="0"/>
          </a:p>
          <a:p>
            <a:pPr marL="0" indent="0">
              <a:buNone/>
            </a:pPr>
            <a:r>
              <a:rPr lang="id-ID" sz="1200" b="1" kern="1200" dirty="0">
                <a:solidFill>
                  <a:schemeClr val="tx1"/>
                </a:solidFill>
                <a:effectLst/>
                <a:latin typeface="+mn-lt"/>
                <a:ea typeface="+mn-ea"/>
                <a:cs typeface="+mn-cs"/>
              </a:rPr>
              <a:t>Pasar tenaga kerja formal yang diiklankan</a:t>
            </a:r>
            <a:r>
              <a:rPr lang="id-ID" sz="1200" kern="1200" dirty="0">
                <a:solidFill>
                  <a:schemeClr val="tx1"/>
                </a:solidFill>
                <a:effectLst/>
                <a:latin typeface="+mn-lt"/>
                <a:ea typeface="+mn-ea"/>
                <a:cs typeface="+mn-cs"/>
              </a:rPr>
              <a:t> meliputi</a:t>
            </a:r>
            <a:r>
              <a:rPr lang="en-US" dirty="0"/>
              <a:t>:</a:t>
            </a:r>
          </a:p>
          <a:p>
            <a:pPr marL="228600" indent="-228600">
              <a:buFont typeface="+mj-lt"/>
              <a:buAutoNum type="arabicPeriod"/>
            </a:pPr>
            <a:r>
              <a:rPr lang="id-ID" sz="1200" kern="1200" dirty="0">
                <a:solidFill>
                  <a:schemeClr val="tx1"/>
                </a:solidFill>
                <a:effectLst/>
                <a:latin typeface="+mn-lt"/>
                <a:ea typeface="+mn-ea"/>
                <a:cs typeface="+mn-cs"/>
              </a:rPr>
              <a:t>Iklan baris (koran, jurnal, majalah, </a:t>
            </a:r>
            <a:r>
              <a:rPr lang="id-ID" sz="1200" kern="1200" dirty="0" err="1">
                <a:solidFill>
                  <a:schemeClr val="tx1"/>
                </a:solidFill>
                <a:effectLst/>
                <a:latin typeface="+mn-lt"/>
                <a:ea typeface="+mn-ea"/>
                <a:cs typeface="+mn-cs"/>
              </a:rPr>
              <a:t>dll</a:t>
            </a:r>
            <a:r>
              <a:rPr lang="id-ID" sz="1200" kern="1200" dirty="0">
                <a:solidFill>
                  <a:schemeClr val="tx1"/>
                </a:solidFill>
                <a:effectLst/>
                <a:latin typeface="+mn-lt"/>
                <a:ea typeface="+mn-ea"/>
                <a:cs typeface="+mn-cs"/>
              </a:rPr>
              <a:t>)</a:t>
            </a:r>
          </a:p>
          <a:p>
            <a:pPr marL="228600" indent="-228600">
              <a:buFont typeface="+mj-lt"/>
              <a:buAutoNum type="arabicPeriod"/>
            </a:pPr>
            <a:r>
              <a:rPr lang="id-ID" sz="1200" kern="1200" dirty="0">
                <a:solidFill>
                  <a:schemeClr val="tx1"/>
                </a:solidFill>
                <a:effectLst/>
                <a:latin typeface="+mn-lt"/>
                <a:ea typeface="+mn-ea"/>
                <a:cs typeface="+mn-cs"/>
              </a:rPr>
              <a:t>Klub kerja</a:t>
            </a:r>
          </a:p>
          <a:p>
            <a:pPr marL="228600" indent="-228600">
              <a:buFont typeface="+mj-lt"/>
              <a:buAutoNum type="arabicPeriod"/>
            </a:pPr>
            <a:r>
              <a:rPr lang="id-ID" sz="1200" kern="1200" dirty="0">
                <a:solidFill>
                  <a:schemeClr val="tx1"/>
                </a:solidFill>
                <a:effectLst/>
                <a:latin typeface="+mn-lt"/>
                <a:ea typeface="+mn-ea"/>
                <a:cs typeface="+mn-cs"/>
              </a:rPr>
              <a:t>Internet (situs web pencarian kerja, situs web perusahaan)</a:t>
            </a:r>
          </a:p>
          <a:p>
            <a:pPr marL="228600" indent="-228600">
              <a:buFont typeface="+mj-lt"/>
              <a:buAutoNum type="arabicPeriod"/>
            </a:pPr>
            <a:r>
              <a:rPr lang="id-ID" sz="1200" kern="1200" dirty="0">
                <a:solidFill>
                  <a:schemeClr val="tx1"/>
                </a:solidFill>
                <a:effectLst/>
                <a:latin typeface="+mn-lt"/>
                <a:ea typeface="+mn-ea"/>
                <a:cs typeface="+mn-cs"/>
              </a:rPr>
              <a:t>Bursa kerja</a:t>
            </a:r>
          </a:p>
          <a:p>
            <a:pPr marL="228600" indent="-228600">
              <a:buFont typeface="+mj-lt"/>
              <a:buAutoNum type="arabicPeriod"/>
            </a:pPr>
            <a:r>
              <a:rPr lang="id-ID" sz="1200" kern="1200" dirty="0">
                <a:solidFill>
                  <a:schemeClr val="tx1"/>
                </a:solidFill>
                <a:effectLst/>
                <a:latin typeface="+mn-lt"/>
                <a:ea typeface="+mn-ea"/>
                <a:cs typeface="+mn-cs"/>
              </a:rPr>
              <a:t>Jendela toko, tempat umum, papan reklame komunitas</a:t>
            </a:r>
          </a:p>
          <a:p>
            <a:pPr marL="228600" indent="-228600">
              <a:buFont typeface="+mj-lt"/>
              <a:buAutoNum type="arabicPeriod"/>
            </a:pPr>
            <a:r>
              <a:rPr lang="id-ID" sz="1200" kern="1200" dirty="0">
                <a:solidFill>
                  <a:schemeClr val="tx1"/>
                </a:solidFill>
                <a:effectLst/>
                <a:latin typeface="+mn-lt"/>
                <a:ea typeface="+mn-ea"/>
                <a:cs typeface="+mn-cs"/>
              </a:rPr>
              <a:t>Televisi, radio</a:t>
            </a:r>
          </a:p>
          <a:p>
            <a:pPr marL="228600" indent="-228600">
              <a:buFont typeface="+mj-lt"/>
              <a:buAutoNum type="arabicPeriod"/>
            </a:pPr>
            <a:r>
              <a:rPr lang="id-ID" sz="1200" kern="1200" dirty="0">
                <a:solidFill>
                  <a:schemeClr val="tx1"/>
                </a:solidFill>
                <a:effectLst/>
                <a:latin typeface="+mn-lt"/>
                <a:ea typeface="+mn-ea"/>
                <a:cs typeface="+mn-cs"/>
              </a:rPr>
              <a:t>Perusahaan pencarian, agen perekrutan</a:t>
            </a:r>
            <a:endParaRPr lang="en-US" dirty="0"/>
          </a:p>
          <a:p>
            <a:pPr marL="228600" indent="-228600">
              <a:buFont typeface="+mj-lt"/>
              <a:buAutoNum type="arabicPeriod"/>
            </a:pPr>
            <a:endParaRPr lang="en-US" dirty="0"/>
          </a:p>
          <a:p>
            <a:pPr marL="0" indent="0">
              <a:buFont typeface="+mj-lt"/>
              <a:buNone/>
            </a:pPr>
            <a:r>
              <a:rPr lang="id-ID" sz="1200" b="1" kern="1200" dirty="0">
                <a:solidFill>
                  <a:schemeClr val="tx1"/>
                </a:solidFill>
                <a:effectLst/>
                <a:latin typeface="+mn-lt"/>
                <a:ea typeface="+mn-ea"/>
                <a:cs typeface="+mn-cs"/>
              </a:rPr>
              <a:t>Pasar informal tersembunyi</a:t>
            </a:r>
            <a:r>
              <a:rPr lang="id-ID" sz="1200" kern="1200" dirty="0">
                <a:solidFill>
                  <a:schemeClr val="tx1"/>
                </a:solidFill>
                <a:effectLst/>
                <a:latin typeface="+mn-lt"/>
                <a:ea typeface="+mn-ea"/>
                <a:cs typeface="+mn-cs"/>
              </a:rPr>
              <a:t> adalah tentang jaringan. Jaringan tersebut mencakup kerabat, teman, tetangga, guru, kelompok minat, komunitas, </a:t>
            </a:r>
            <a:r>
              <a:rPr lang="id-ID" sz="1200" kern="1200" dirty="0" err="1">
                <a:solidFill>
                  <a:schemeClr val="tx1"/>
                </a:solidFill>
                <a:effectLst/>
                <a:latin typeface="+mn-lt"/>
                <a:ea typeface="+mn-ea"/>
                <a:cs typeface="+mn-cs"/>
              </a:rPr>
              <a:t>dll</a:t>
            </a:r>
            <a:r>
              <a:rPr lang="en-US" dirty="0"/>
              <a:t>.</a:t>
            </a:r>
          </a:p>
          <a:p>
            <a:pPr marL="228600" indent="-228600">
              <a:buFont typeface="+mj-lt"/>
              <a:buAutoNum type="arabicPeriod"/>
            </a:pPr>
            <a:endParaRPr lang="en-US"/>
          </a:p>
          <a:p>
            <a:pPr marL="0" indent="0">
              <a:buNone/>
            </a:pPr>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1702645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Depending on the personal factors identified during career counselling, there are different ways of closing the gap gap between the jobseeker’s existing skills and experience and those required to pursue their career choice. Therefore, there will be varied approaches in vocational counselling  and the development of individual plans suited to individual needs and circumstances.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options other than formal classroom training and these can include:</a:t>
            </a:r>
          </a:p>
          <a:p>
            <a:r>
              <a:rPr lang="en-US" sz="1200" kern="1200" dirty="0">
                <a:solidFill>
                  <a:schemeClr val="tx1"/>
                </a:solidFill>
                <a:effectLst/>
                <a:latin typeface="+mn-lt"/>
                <a:ea typeface="+mn-ea"/>
                <a:cs typeface="+mn-cs"/>
              </a:rPr>
              <a:t> (1) on-the-job training(OJT) to upgrade or enhance existing skills;</a:t>
            </a:r>
          </a:p>
          <a:p>
            <a:r>
              <a:rPr lang="en-US" sz="1200" kern="1200" dirty="0">
                <a:solidFill>
                  <a:schemeClr val="tx1"/>
                </a:solidFill>
                <a:effectLst/>
                <a:latin typeface="+mn-lt"/>
                <a:ea typeface="+mn-ea"/>
                <a:cs typeface="+mn-cs"/>
              </a:rPr>
              <a:t> (2) apprenticeship training-- providing some source of income while acquiring the skills and practical experience necessary for a skilled trade; and/or</a:t>
            </a:r>
          </a:p>
          <a:p>
            <a:r>
              <a:rPr lang="en-US" sz="1200" kern="1200" dirty="0">
                <a:solidFill>
                  <a:schemeClr val="tx1"/>
                </a:solidFill>
                <a:effectLst/>
                <a:latin typeface="+mn-lt"/>
                <a:ea typeface="+mn-ea"/>
                <a:cs typeface="+mn-cs"/>
              </a:rPr>
              <a:t> (3) internship </a:t>
            </a:r>
            <a:r>
              <a:rPr lang="en-US" sz="1200" kern="1200" dirty="0" err="1">
                <a:solidFill>
                  <a:schemeClr val="tx1"/>
                </a:solidFill>
                <a:effectLst/>
                <a:latin typeface="+mn-lt"/>
                <a:ea typeface="+mn-ea"/>
                <a:cs typeface="+mn-cs"/>
              </a:rPr>
              <a:t>programmes</a:t>
            </a:r>
            <a:r>
              <a:rPr lang="en-US" sz="1200" kern="1200" dirty="0">
                <a:solidFill>
                  <a:schemeClr val="tx1"/>
                </a:solidFill>
                <a:effectLst/>
                <a:latin typeface="+mn-lt"/>
                <a:ea typeface="+mn-ea"/>
                <a:cs typeface="+mn-cs"/>
              </a:rPr>
              <a:t>, to provide work experience to supplement technical training for new graduates.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5708660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Modul/Unit 7</a:t>
            </a:r>
            <a:br>
              <a:rPr lang="en-GB" dirty="0"/>
            </a:br>
            <a:endParaRPr lang="en-GB" dirty="0"/>
          </a:p>
        </p:txBody>
      </p:sp>
      <p:sp>
        <p:nvSpPr>
          <p:cNvPr id="3" name="Subtitle 2"/>
          <p:cNvSpPr>
            <a:spLocks noGrp="1"/>
          </p:cNvSpPr>
          <p:nvPr>
            <p:ph type="subTitle" idx="1"/>
          </p:nvPr>
        </p:nvSpPr>
        <p:spPr>
          <a:xfrm>
            <a:off x="490538" y="3481539"/>
            <a:ext cx="7770594" cy="1655762"/>
          </a:xfrm>
        </p:spPr>
        <p:txBody>
          <a:bodyPr/>
          <a:lstStyle/>
          <a:p>
            <a:r>
              <a:rPr lang="en-GB" dirty="0" err="1"/>
              <a:t>Konseling</a:t>
            </a:r>
            <a:r>
              <a:rPr lang="en-GB" dirty="0"/>
              <a:t> </a:t>
            </a:r>
            <a:r>
              <a:rPr lang="en-GB" dirty="0" err="1"/>
              <a:t>Ketenagakerjaan</a:t>
            </a:r>
            <a:br>
              <a:rPr lang="en-GB" dirty="0"/>
            </a:br>
            <a:r>
              <a:rPr lang="en-GB" dirty="0"/>
              <a:t>(</a:t>
            </a:r>
            <a:r>
              <a:rPr lang="en-GB" dirty="0" err="1"/>
              <a:t>Keterampilan</a:t>
            </a:r>
            <a:r>
              <a:rPr lang="en-GB" dirty="0"/>
              <a:t> </a:t>
            </a:r>
            <a:r>
              <a:rPr lang="en-GB" dirty="0" err="1"/>
              <a:t>mencari</a:t>
            </a:r>
            <a:r>
              <a:rPr lang="en-GB" dirty="0"/>
              <a:t> </a:t>
            </a:r>
            <a:r>
              <a:rPr lang="en-GB" dirty="0" err="1"/>
              <a:t>pekerjaan</a:t>
            </a:r>
            <a:r>
              <a:rPr lang="en-GB" dirty="0"/>
              <a:t>)</a:t>
            </a:r>
            <a:br>
              <a:rPr lang="en-GB" dirty="0"/>
            </a:br>
            <a:endParaRPr lang="en-GB" dirty="0"/>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Tujuan</a:t>
            </a:r>
            <a:r>
              <a:rPr lang="en-GB" dirty="0"/>
              <a:t> </a:t>
            </a:r>
            <a:r>
              <a:rPr lang="en-GB" dirty="0" err="1"/>
              <a:t>pembelajaran</a:t>
            </a:r>
            <a:br>
              <a:rPr lang="en-GB" dirty="0"/>
            </a:br>
            <a:endParaRPr lang="en-GB" dirty="0"/>
          </a:p>
        </p:txBody>
      </p:sp>
      <p:sp>
        <p:nvSpPr>
          <p:cNvPr id="5" name="Content Placeholder 4"/>
          <p:cNvSpPr>
            <a:spLocks noGrp="1"/>
          </p:cNvSpPr>
          <p:nvPr>
            <p:ph idx="1"/>
          </p:nvPr>
        </p:nvSpPr>
        <p:spPr/>
        <p:txBody>
          <a:bodyPr/>
          <a:lstStyle/>
          <a:p>
            <a:pPr marL="0" lvl="2" indent="0">
              <a:buNone/>
            </a:pPr>
            <a:r>
              <a:rPr lang="en-GB" sz="2400" dirty="0"/>
              <a:t>Setelah </a:t>
            </a:r>
            <a:r>
              <a:rPr lang="en-GB" sz="2400" dirty="0" err="1"/>
              <a:t>menyelesaikan</a:t>
            </a:r>
            <a:r>
              <a:rPr lang="en-GB" sz="2400" dirty="0"/>
              <a:t> unit </a:t>
            </a:r>
            <a:r>
              <a:rPr lang="en-GB" sz="2400" dirty="0" err="1"/>
              <a:t>ini</a:t>
            </a:r>
            <a:r>
              <a:rPr lang="en-GB" sz="2400" dirty="0"/>
              <a:t>, </a:t>
            </a:r>
            <a:r>
              <a:rPr lang="en-GB" sz="2400" dirty="0" err="1"/>
              <a:t>peserta</a:t>
            </a:r>
            <a:r>
              <a:rPr lang="en-GB" sz="2400" dirty="0"/>
              <a:t> </a:t>
            </a:r>
            <a:r>
              <a:rPr lang="en-GB" sz="2400" dirty="0" err="1"/>
              <a:t>akan</a:t>
            </a:r>
            <a:r>
              <a:rPr lang="en-GB" sz="2400" dirty="0"/>
              <a:t> </a:t>
            </a:r>
            <a:r>
              <a:rPr lang="en-GB" sz="2400" dirty="0" err="1"/>
              <a:t>mampu</a:t>
            </a:r>
            <a:r>
              <a:rPr lang="en-GB" sz="2400" dirty="0"/>
              <a:t>:</a:t>
            </a:r>
          </a:p>
          <a:p>
            <a:pPr lvl="2"/>
            <a:r>
              <a:rPr lang="en-GB" sz="2400" dirty="0" err="1"/>
              <a:t>Membimbing</a:t>
            </a:r>
            <a:r>
              <a:rPr lang="en-GB" sz="2400" dirty="0"/>
              <a:t> </a:t>
            </a:r>
            <a:r>
              <a:rPr lang="en-GB" sz="2400" dirty="0" err="1"/>
              <a:t>pencari</a:t>
            </a:r>
            <a:r>
              <a:rPr lang="en-GB" sz="2400" dirty="0"/>
              <a:t> </a:t>
            </a:r>
            <a:r>
              <a:rPr lang="en-GB" sz="2400" dirty="0" err="1"/>
              <a:t>kerja</a:t>
            </a:r>
            <a:r>
              <a:rPr lang="en-GB" sz="2400" dirty="0"/>
              <a:t> </a:t>
            </a:r>
            <a:r>
              <a:rPr lang="en-GB" sz="2400" dirty="0" err="1"/>
              <a:t>menggunakan</a:t>
            </a:r>
            <a:r>
              <a:rPr lang="en-GB" sz="2400" dirty="0"/>
              <a:t> </a:t>
            </a:r>
            <a:r>
              <a:rPr lang="en-GB" sz="2400" dirty="0" err="1"/>
              <a:t>alat</a:t>
            </a:r>
            <a:r>
              <a:rPr lang="en-GB" sz="2400" dirty="0"/>
              <a:t> dan </a:t>
            </a:r>
            <a:r>
              <a:rPr lang="en-GB" sz="2400" dirty="0" err="1"/>
              <a:t>sarana</a:t>
            </a:r>
            <a:r>
              <a:rPr lang="en-GB" sz="2400" dirty="0"/>
              <a:t> yang </a:t>
            </a:r>
            <a:r>
              <a:rPr lang="en-GB" sz="2400" dirty="0" err="1"/>
              <a:t>diperlukan</a:t>
            </a:r>
            <a:r>
              <a:rPr lang="en-GB" sz="2400" dirty="0"/>
              <a:t> </a:t>
            </a:r>
            <a:r>
              <a:rPr lang="en-GB" sz="2400" dirty="0" err="1"/>
              <a:t>untuk</a:t>
            </a:r>
            <a:r>
              <a:rPr lang="en-GB" sz="2400" dirty="0"/>
              <a:t> </a:t>
            </a:r>
            <a:r>
              <a:rPr lang="en-GB" sz="2400" dirty="0" err="1"/>
              <a:t>mencari</a:t>
            </a:r>
            <a:r>
              <a:rPr lang="en-GB" sz="2400" dirty="0"/>
              <a:t> </a:t>
            </a:r>
            <a:r>
              <a:rPr lang="en-GB" sz="2400" dirty="0" err="1"/>
              <a:t>peluang</a:t>
            </a:r>
            <a:r>
              <a:rPr lang="en-GB" sz="2400" dirty="0"/>
              <a:t> </a:t>
            </a:r>
            <a:r>
              <a:rPr lang="en-GB" sz="2400" dirty="0" err="1"/>
              <a:t>kerja</a:t>
            </a:r>
            <a:endParaRPr lang="en-GB" sz="2400" dirty="0"/>
          </a:p>
          <a:p>
            <a:pPr lvl="2"/>
            <a:r>
              <a:rPr lang="en-GB" sz="2400" dirty="0" err="1"/>
              <a:t>Membantu</a:t>
            </a:r>
            <a:r>
              <a:rPr lang="en-GB" sz="2400" dirty="0"/>
              <a:t> </a:t>
            </a:r>
            <a:r>
              <a:rPr lang="en-GB" sz="2400" dirty="0" err="1"/>
              <a:t>pencari</a:t>
            </a:r>
            <a:r>
              <a:rPr lang="en-GB" sz="2400" dirty="0"/>
              <a:t> </a:t>
            </a:r>
            <a:r>
              <a:rPr lang="en-GB" sz="2400" dirty="0" err="1"/>
              <a:t>kerja</a:t>
            </a:r>
            <a:r>
              <a:rPr lang="en-GB" sz="2400" dirty="0"/>
              <a:t> </a:t>
            </a:r>
            <a:r>
              <a:rPr lang="en-GB" sz="2400" dirty="0" err="1"/>
              <a:t>memasarkan</a:t>
            </a:r>
            <a:r>
              <a:rPr lang="en-GB" sz="2400" dirty="0"/>
              <a:t> </a:t>
            </a:r>
            <a:r>
              <a:rPr lang="en-GB" sz="2400" dirty="0" err="1"/>
              <a:t>keterampilan</a:t>
            </a:r>
            <a:r>
              <a:rPr lang="en-GB" sz="2400" dirty="0"/>
              <a:t> dan </a:t>
            </a:r>
            <a:r>
              <a:rPr lang="en-GB" sz="2400" dirty="0" err="1"/>
              <a:t>pengalaman</a:t>
            </a:r>
            <a:r>
              <a:rPr lang="en-GB" sz="2400" dirty="0"/>
              <a:t> </a:t>
            </a:r>
            <a:r>
              <a:rPr lang="en-GB" sz="2400" dirty="0" err="1"/>
              <a:t>mereka</a:t>
            </a:r>
            <a:r>
              <a:rPr lang="en-GB" sz="2400" dirty="0"/>
              <a:t> </a:t>
            </a:r>
            <a:r>
              <a:rPr lang="en-GB" sz="2400" dirty="0" err="1"/>
              <a:t>untuk</a:t>
            </a:r>
            <a:r>
              <a:rPr lang="en-GB" sz="2400" dirty="0"/>
              <a:t> </a:t>
            </a:r>
            <a:r>
              <a:rPr lang="en-GB" sz="2400" dirty="0" err="1"/>
              <a:t>mencapai</a:t>
            </a:r>
            <a:r>
              <a:rPr lang="en-GB" sz="2400" dirty="0"/>
              <a:t> </a:t>
            </a:r>
            <a:r>
              <a:rPr lang="en-GB" sz="2400" dirty="0" err="1"/>
              <a:t>tujuan</a:t>
            </a:r>
            <a:r>
              <a:rPr lang="en-GB" sz="2400" dirty="0"/>
              <a:t> </a:t>
            </a:r>
            <a:r>
              <a:rPr lang="en-GB" sz="2400" dirty="0" err="1"/>
              <a:t>pekerjaan</a:t>
            </a:r>
            <a:r>
              <a:rPr lang="en-GB" sz="2400" dirty="0"/>
              <a:t> </a:t>
            </a:r>
            <a:r>
              <a:rPr lang="en-GB" sz="2400" dirty="0" err="1"/>
              <a:t>mereka</a:t>
            </a:r>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p:cNvSpPr>
            <a:spLocks noGrp="1"/>
          </p:cNvSpPr>
          <p:nvPr>
            <p:ph type="dt" sz="half" idx="10"/>
          </p:nvPr>
        </p:nvSpPr>
        <p:spPr/>
        <p:txBody>
          <a:bodyPr/>
          <a:lstStyle/>
          <a:p>
            <a:r>
              <a:rPr lang="en-GB"/>
              <a:t>Date: Monday / 01 / October / 2019</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cxnSp>
        <p:nvCxnSpPr>
          <p:cNvPr id="9" name="Straight Arrow Connector 8">
            <a:extLst>
              <a:ext uri="{FF2B5EF4-FFF2-40B4-BE49-F238E27FC236}">
                <a16:creationId xmlns:a16="http://schemas.microsoft.com/office/drawing/2014/main" id="{AB40DB26-813B-6D4B-9A39-F0AE9D878323}"/>
              </a:ext>
            </a:extLst>
          </p:cNvPr>
          <p:cNvCxnSpPr>
            <a:cxnSpLocks/>
          </p:cNvCxnSpPr>
          <p:nvPr/>
        </p:nvCxnSpPr>
        <p:spPr>
          <a:xfrm>
            <a:off x="4068146"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Flowchart: Process 6">
            <a:extLst>
              <a:ext uri="{FF2B5EF4-FFF2-40B4-BE49-F238E27FC236}">
                <a16:creationId xmlns:a16="http://schemas.microsoft.com/office/drawing/2014/main" id="{E90CE3B4-13F1-AA48-9A56-E2B185FE0468}"/>
              </a:ext>
            </a:extLst>
          </p:cNvPr>
          <p:cNvSpPr/>
          <p:nvPr/>
        </p:nvSpPr>
        <p:spPr>
          <a:xfrm>
            <a:off x="6310605" y="788977"/>
            <a:ext cx="4348064" cy="1020147"/>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t>Kemampuan</a:t>
            </a:r>
            <a:r>
              <a:rPr lang="en-US" sz="2000" dirty="0"/>
              <a:t> </a:t>
            </a:r>
            <a:r>
              <a:rPr lang="en-US" sz="2000" dirty="0" err="1"/>
              <a:t>mempertahankan</a:t>
            </a:r>
            <a:r>
              <a:rPr lang="en-US" sz="2000" dirty="0"/>
              <a:t> </a:t>
            </a:r>
            <a:r>
              <a:rPr lang="en-US" sz="2000" dirty="0" err="1"/>
              <a:t>pekerjaan</a:t>
            </a:r>
            <a:endParaRPr lang="en-US" sz="2000" dirty="0"/>
          </a:p>
        </p:txBody>
      </p:sp>
      <p:sp>
        <p:nvSpPr>
          <p:cNvPr id="23" name="Flowchart: Process 7">
            <a:extLst>
              <a:ext uri="{FF2B5EF4-FFF2-40B4-BE49-F238E27FC236}">
                <a16:creationId xmlns:a16="http://schemas.microsoft.com/office/drawing/2014/main" id="{735FED53-7AA5-8140-AF1C-9091A6D37622}"/>
              </a:ext>
            </a:extLst>
          </p:cNvPr>
          <p:cNvSpPr/>
          <p:nvPr/>
        </p:nvSpPr>
        <p:spPr>
          <a:xfrm>
            <a:off x="2015411" y="788978"/>
            <a:ext cx="4105471" cy="1020147"/>
          </a:xfrm>
          <a:prstGeom prst="flowChart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b="1" dirty="0" err="1"/>
              <a:t>Keterampilan</a:t>
            </a:r>
            <a:r>
              <a:rPr lang="en-GB" sz="2000" b="1" dirty="0"/>
              <a:t> </a:t>
            </a:r>
            <a:r>
              <a:rPr lang="en-GB" sz="2000" b="1" dirty="0" err="1"/>
              <a:t>mencari</a:t>
            </a:r>
            <a:r>
              <a:rPr lang="en-GB" sz="2000" b="1" dirty="0"/>
              <a:t> </a:t>
            </a:r>
            <a:r>
              <a:rPr lang="en-GB" sz="2000" b="1" dirty="0" err="1"/>
              <a:t>pekerjaan</a:t>
            </a:r>
            <a:endParaRPr lang="en-GB" sz="2000" b="1" dirty="0"/>
          </a:p>
        </p:txBody>
      </p:sp>
      <p:sp>
        <p:nvSpPr>
          <p:cNvPr id="24" name="Flowchart: Process 10">
            <a:extLst>
              <a:ext uri="{FF2B5EF4-FFF2-40B4-BE49-F238E27FC236}">
                <a16:creationId xmlns:a16="http://schemas.microsoft.com/office/drawing/2014/main" id="{618CE805-8971-4448-8DA5-9551721C06A4}"/>
              </a:ext>
            </a:extLst>
          </p:cNvPr>
          <p:cNvSpPr/>
          <p:nvPr/>
        </p:nvSpPr>
        <p:spPr>
          <a:xfrm>
            <a:off x="1436914" y="2062126"/>
            <a:ext cx="9703837" cy="13606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a:t>Konseling</a:t>
            </a:r>
            <a:r>
              <a:rPr lang="en-GB" sz="2000" b="1" dirty="0"/>
              <a:t> </a:t>
            </a:r>
            <a:r>
              <a:rPr lang="en-GB" sz="2000" b="1" dirty="0" err="1"/>
              <a:t>ketenagakerjaan</a:t>
            </a:r>
            <a:endParaRPr lang="en-GB" sz="2000" b="1" dirty="0"/>
          </a:p>
          <a:p>
            <a:pPr algn="ctr"/>
            <a:r>
              <a:rPr lang="en-GB" sz="2000" dirty="0" err="1"/>
              <a:t>Membantu</a:t>
            </a:r>
            <a:r>
              <a:rPr lang="en-GB" sz="2000" dirty="0"/>
              <a:t> </a:t>
            </a:r>
            <a:r>
              <a:rPr lang="en-GB" sz="2000" dirty="0" err="1"/>
              <a:t>pencari</a:t>
            </a:r>
            <a:r>
              <a:rPr lang="en-GB" sz="2000" dirty="0"/>
              <a:t> </a:t>
            </a:r>
            <a:r>
              <a:rPr lang="en-GB" sz="2000" dirty="0" err="1"/>
              <a:t>kerja</a:t>
            </a:r>
            <a:r>
              <a:rPr lang="en-GB" sz="2000" dirty="0"/>
              <a:t> </a:t>
            </a:r>
            <a:r>
              <a:rPr lang="en-GB" sz="2000" dirty="0" err="1"/>
              <a:t>untuk</a:t>
            </a:r>
            <a:r>
              <a:rPr lang="en-GB" sz="2000" dirty="0"/>
              <a:t> </a:t>
            </a:r>
            <a:r>
              <a:rPr lang="en-GB" sz="2000" dirty="0" err="1"/>
              <a:t>secara</a:t>
            </a:r>
            <a:r>
              <a:rPr lang="en-GB" sz="2000" dirty="0"/>
              <a:t> </a:t>
            </a:r>
            <a:r>
              <a:rPr lang="en-GB" sz="2000" dirty="0" err="1"/>
              <a:t>efektif</a:t>
            </a:r>
            <a:r>
              <a:rPr lang="en-GB" sz="2000" dirty="0"/>
              <a:t> </a:t>
            </a:r>
            <a:r>
              <a:rPr lang="en-GB" sz="2000" dirty="0" err="1"/>
              <a:t>memasarkan</a:t>
            </a:r>
            <a:r>
              <a:rPr lang="en-GB" sz="2000" dirty="0"/>
              <a:t> </a:t>
            </a:r>
            <a:r>
              <a:rPr lang="en-GB" sz="2000" dirty="0" err="1"/>
              <a:t>diri</a:t>
            </a:r>
            <a:r>
              <a:rPr lang="en-GB" sz="2000" dirty="0"/>
              <a:t> </a:t>
            </a:r>
            <a:r>
              <a:rPr lang="en-GB" sz="2000" dirty="0" err="1"/>
              <a:t>kepada</a:t>
            </a:r>
            <a:r>
              <a:rPr lang="en-GB" sz="2000" dirty="0"/>
              <a:t> </a:t>
            </a:r>
            <a:r>
              <a:rPr lang="en-GB" sz="2000" dirty="0" err="1"/>
              <a:t>perusahaan</a:t>
            </a:r>
            <a:r>
              <a:rPr lang="en-GB" sz="2000" dirty="0"/>
              <a:t> yang </a:t>
            </a:r>
            <a:r>
              <a:rPr lang="en-GB" sz="2000" dirty="0" err="1"/>
              <a:t>memiliki</a:t>
            </a:r>
            <a:r>
              <a:rPr lang="en-GB" sz="2000" dirty="0"/>
              <a:t> </a:t>
            </a:r>
            <a:r>
              <a:rPr lang="en-GB" sz="2000" dirty="0" err="1"/>
              <a:t>lowongan</a:t>
            </a:r>
            <a:r>
              <a:rPr lang="en-GB" sz="2000" dirty="0"/>
              <a:t> </a:t>
            </a:r>
            <a:r>
              <a:rPr lang="en-GB" sz="2000" dirty="0" err="1"/>
              <a:t>kerja</a:t>
            </a:r>
            <a:endParaRPr lang="en-GB" sz="2000" dirty="0"/>
          </a:p>
          <a:p>
            <a:pPr algn="ctr"/>
            <a:endParaRPr lang="en-GB" sz="2000" b="1" dirty="0"/>
          </a:p>
        </p:txBody>
      </p:sp>
      <p:sp>
        <p:nvSpPr>
          <p:cNvPr id="25" name="Rounded Rectangle 24">
            <a:extLst>
              <a:ext uri="{FF2B5EF4-FFF2-40B4-BE49-F238E27FC236}">
                <a16:creationId xmlns:a16="http://schemas.microsoft.com/office/drawing/2014/main" id="{7A613C50-0E15-1D45-979B-E8B874D21C46}"/>
              </a:ext>
            </a:extLst>
          </p:cNvPr>
          <p:cNvSpPr/>
          <p:nvPr/>
        </p:nvSpPr>
        <p:spPr>
          <a:xfrm>
            <a:off x="1436914" y="3713584"/>
            <a:ext cx="4683968" cy="2799181"/>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a:t>Pusat </a:t>
            </a:r>
            <a:r>
              <a:rPr lang="en-GB" sz="2000" dirty="0" err="1"/>
              <a:t>sumberdaya</a:t>
            </a:r>
            <a:r>
              <a:rPr lang="en-GB" sz="2000" dirty="0"/>
              <a:t> </a:t>
            </a:r>
            <a:r>
              <a:rPr lang="en-GB" sz="2000" dirty="0" err="1"/>
              <a:t>ketenagakerjaan</a:t>
            </a:r>
            <a:r>
              <a:rPr lang="en-GB" sz="2000" dirty="0"/>
              <a:t>/</a:t>
            </a:r>
            <a:r>
              <a:rPr lang="en-GB" sz="2000" dirty="0" err="1"/>
              <a:t>fasilitas</a:t>
            </a:r>
            <a:r>
              <a:rPr lang="en-GB" sz="2000" dirty="0"/>
              <a:t> (</a:t>
            </a:r>
            <a:r>
              <a:rPr lang="en-GB" sz="2000" dirty="0" err="1"/>
              <a:t>misalnya</a:t>
            </a:r>
            <a:r>
              <a:rPr lang="en-GB" sz="2000" dirty="0"/>
              <a:t> </a:t>
            </a:r>
            <a:r>
              <a:rPr lang="en-GB" sz="2000" dirty="0" err="1"/>
              <a:t>Linkedin</a:t>
            </a:r>
            <a:r>
              <a:rPr lang="en-GB" sz="2000" dirty="0"/>
              <a:t>; situs web </a:t>
            </a:r>
            <a:r>
              <a:rPr lang="en-GB" sz="2000" dirty="0" err="1"/>
              <a:t>perusahaan</a:t>
            </a:r>
            <a:r>
              <a:rPr lang="en-GB" sz="2000" dirty="0"/>
              <a:t>, </a:t>
            </a:r>
            <a:r>
              <a:rPr lang="en-GB" sz="2000" dirty="0" err="1"/>
              <a:t>dll</a:t>
            </a:r>
            <a:r>
              <a:rPr lang="en-GB" sz="2000" dirty="0"/>
              <a:t>.)</a:t>
            </a:r>
          </a:p>
          <a:p>
            <a:pPr marL="285750" indent="-285750">
              <a:buFont typeface="Wingdings" panose="05000000000000000000" pitchFamily="2" charset="2"/>
              <a:buChar char="§"/>
            </a:pPr>
            <a:r>
              <a:rPr lang="en-GB" sz="2000" dirty="0" err="1"/>
              <a:t>Tautan</a:t>
            </a:r>
            <a:r>
              <a:rPr lang="en-GB" sz="2000" dirty="0"/>
              <a:t> </a:t>
            </a:r>
            <a:r>
              <a:rPr lang="en-GB" sz="2000" dirty="0" err="1"/>
              <a:t>pencocokan</a:t>
            </a:r>
            <a:r>
              <a:rPr lang="en-GB" sz="2000" dirty="0"/>
              <a:t> </a:t>
            </a:r>
            <a:r>
              <a:rPr lang="en-GB" sz="2000" dirty="0" err="1"/>
              <a:t>pekerjaan</a:t>
            </a:r>
            <a:endParaRPr lang="en-GB" sz="2000" dirty="0"/>
          </a:p>
          <a:p>
            <a:pPr marL="285750" indent="-285750">
              <a:buFont typeface="Wingdings" panose="05000000000000000000" pitchFamily="2" charset="2"/>
              <a:buChar char="§"/>
            </a:pPr>
            <a:r>
              <a:rPr lang="en-GB" sz="2000" dirty="0"/>
              <a:t>Teknik </a:t>
            </a:r>
            <a:r>
              <a:rPr lang="en-GB" sz="2000" dirty="0" err="1"/>
              <a:t>mencari</a:t>
            </a:r>
            <a:r>
              <a:rPr lang="en-GB" sz="2000" dirty="0"/>
              <a:t> </a:t>
            </a:r>
            <a:r>
              <a:rPr lang="en-GB" sz="2000" dirty="0" err="1"/>
              <a:t>pekerjaan</a:t>
            </a:r>
            <a:endParaRPr lang="en-GB" sz="2000" dirty="0"/>
          </a:p>
          <a:p>
            <a:pPr marL="285750" indent="-285750">
              <a:buFont typeface="Wingdings" panose="05000000000000000000" pitchFamily="2" charset="2"/>
              <a:buChar char="§"/>
            </a:pPr>
            <a:r>
              <a:rPr lang="en-GB" sz="2000" dirty="0"/>
              <a:t>Klub  </a:t>
            </a:r>
            <a:r>
              <a:rPr lang="en-GB" sz="2000" dirty="0" err="1"/>
              <a:t>pencari</a:t>
            </a:r>
            <a:r>
              <a:rPr lang="en-GB" sz="2000" dirty="0"/>
              <a:t> </a:t>
            </a:r>
            <a:r>
              <a:rPr lang="en-GB" sz="2000" dirty="0" err="1"/>
              <a:t>kerja</a:t>
            </a:r>
            <a:r>
              <a:rPr lang="en-GB" sz="2000" dirty="0"/>
              <a:t>, bursa </a:t>
            </a:r>
            <a:r>
              <a:rPr lang="en-GB" sz="2000" dirty="0" err="1"/>
              <a:t>kerja</a:t>
            </a:r>
            <a:endParaRPr lang="en-GB" sz="2000" dirty="0"/>
          </a:p>
          <a:p>
            <a:pPr marL="285750" indent="-285750">
              <a:buFont typeface="Wingdings" panose="05000000000000000000" pitchFamily="2" charset="2"/>
              <a:buChar char="§"/>
            </a:pPr>
            <a:r>
              <a:rPr lang="en-GB" sz="2000" dirty="0" err="1"/>
              <a:t>Akses</a:t>
            </a:r>
            <a:r>
              <a:rPr lang="en-GB" sz="2000" dirty="0"/>
              <a:t> </a:t>
            </a:r>
            <a:r>
              <a:rPr lang="en-GB" sz="2000" dirty="0" err="1"/>
              <a:t>ke</a:t>
            </a:r>
            <a:r>
              <a:rPr lang="en-GB" sz="2000" dirty="0"/>
              <a:t> situs internet dan IPTK</a:t>
            </a:r>
          </a:p>
        </p:txBody>
      </p:sp>
      <p:sp>
        <p:nvSpPr>
          <p:cNvPr id="26" name="Rounded Rectangle 25">
            <a:extLst>
              <a:ext uri="{FF2B5EF4-FFF2-40B4-BE49-F238E27FC236}">
                <a16:creationId xmlns:a16="http://schemas.microsoft.com/office/drawing/2014/main" id="{3F6D1E1A-F0EF-1E44-83E2-0E5202F6FC24}"/>
              </a:ext>
            </a:extLst>
          </p:cNvPr>
          <p:cNvSpPr/>
          <p:nvPr/>
        </p:nvSpPr>
        <p:spPr>
          <a:xfrm>
            <a:off x="6310605" y="3694922"/>
            <a:ext cx="4830146" cy="2817843"/>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err="1"/>
              <a:t>Pentingnya</a:t>
            </a:r>
            <a:r>
              <a:rPr lang="en-GB" sz="2000" dirty="0"/>
              <a:t> </a:t>
            </a:r>
            <a:r>
              <a:rPr lang="en-GB" sz="2000" dirty="0" err="1"/>
              <a:t>pembelajaran</a:t>
            </a:r>
            <a:r>
              <a:rPr lang="en-GB" sz="2000" dirty="0"/>
              <a:t> </a:t>
            </a:r>
            <a:r>
              <a:rPr lang="en-GB" sz="2000" dirty="0" err="1"/>
              <a:t>sepanjang</a:t>
            </a:r>
            <a:r>
              <a:rPr lang="en-GB" sz="2000" dirty="0"/>
              <a:t> </a:t>
            </a:r>
            <a:r>
              <a:rPr lang="en-GB" sz="2000" dirty="0" err="1"/>
              <a:t>hayat</a:t>
            </a:r>
            <a:endParaRPr lang="en-GB" sz="2000" dirty="0"/>
          </a:p>
          <a:p>
            <a:pPr marL="285750" indent="-285750">
              <a:buFont typeface="Wingdings" panose="05000000000000000000" pitchFamily="2" charset="2"/>
              <a:buChar char="§"/>
            </a:pPr>
            <a:r>
              <a:rPr lang="en-GB" sz="2000" dirty="0" err="1"/>
              <a:t>Mengembangkan</a:t>
            </a:r>
            <a:r>
              <a:rPr lang="en-GB" sz="2000" dirty="0"/>
              <a:t> </a:t>
            </a:r>
            <a:r>
              <a:rPr lang="en-GB" sz="2000" dirty="0" err="1"/>
              <a:t>kebiasaan</a:t>
            </a:r>
            <a:r>
              <a:rPr lang="en-GB" sz="2000" dirty="0"/>
              <a:t> </a:t>
            </a:r>
            <a:r>
              <a:rPr lang="en-GB" sz="2000" dirty="0" err="1"/>
              <a:t>kerja</a:t>
            </a:r>
            <a:r>
              <a:rPr lang="en-GB" sz="2000" dirty="0"/>
              <a:t> yang </a:t>
            </a:r>
            <a:r>
              <a:rPr lang="en-GB" sz="2000" dirty="0" err="1"/>
              <a:t>baik</a:t>
            </a:r>
            <a:endParaRPr lang="en-GB" sz="2000" dirty="0"/>
          </a:p>
          <a:p>
            <a:pPr marL="285750" indent="-285750">
              <a:buFont typeface="Wingdings" panose="05000000000000000000" pitchFamily="2" charset="2"/>
              <a:buChar char="§"/>
            </a:pPr>
            <a:r>
              <a:rPr lang="en-GB" sz="2000" dirty="0" err="1"/>
              <a:t>Pelatihan</a:t>
            </a:r>
            <a:r>
              <a:rPr lang="en-GB" sz="2000" dirty="0"/>
              <a:t> </a:t>
            </a:r>
            <a:r>
              <a:rPr lang="en-GB" sz="2000" dirty="0" err="1"/>
              <a:t>kecakapan</a:t>
            </a:r>
            <a:r>
              <a:rPr lang="en-GB" sz="2000" dirty="0"/>
              <a:t> </a:t>
            </a:r>
            <a:r>
              <a:rPr lang="en-GB" sz="2000" dirty="0" err="1"/>
              <a:t>hidup</a:t>
            </a:r>
            <a:endParaRPr lang="en-GB" sz="2000" b="1" dirty="0">
              <a:solidFill>
                <a:srgbClr val="FF0000"/>
              </a:solidFill>
            </a:endParaRPr>
          </a:p>
        </p:txBody>
      </p:sp>
      <p:cxnSp>
        <p:nvCxnSpPr>
          <p:cNvPr id="27" name="Straight Arrow Connector 26">
            <a:extLst>
              <a:ext uri="{FF2B5EF4-FFF2-40B4-BE49-F238E27FC236}">
                <a16:creationId xmlns:a16="http://schemas.microsoft.com/office/drawing/2014/main" id="{11B3210B-9C16-2B41-907A-5925EDCC5FC2}"/>
              </a:ext>
            </a:extLst>
          </p:cNvPr>
          <p:cNvCxnSpPr>
            <a:cxnSpLocks/>
          </p:cNvCxnSpPr>
          <p:nvPr/>
        </p:nvCxnSpPr>
        <p:spPr>
          <a:xfrm>
            <a:off x="8495790"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8A6CC5A-1178-2547-83EB-1B20BF417B4D}"/>
              </a:ext>
            </a:extLst>
          </p:cNvPr>
          <p:cNvCxnSpPr>
            <a:cxnSpLocks/>
          </p:cNvCxnSpPr>
          <p:nvPr/>
        </p:nvCxnSpPr>
        <p:spPr>
          <a:xfrm>
            <a:off x="4063533" y="3422751"/>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B970D14-AF5B-CB46-9C98-EC20E0EAC2A8}"/>
              </a:ext>
            </a:extLst>
          </p:cNvPr>
          <p:cNvCxnSpPr>
            <a:cxnSpLocks/>
          </p:cNvCxnSpPr>
          <p:nvPr/>
        </p:nvCxnSpPr>
        <p:spPr>
          <a:xfrm>
            <a:off x="8603359" y="3427717"/>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94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Layanan</a:t>
            </a:r>
            <a:r>
              <a:rPr lang="en-GB" dirty="0"/>
              <a:t> di </a:t>
            </a:r>
            <a:r>
              <a:rPr lang="en-GB" dirty="0" err="1"/>
              <a:t>bawah</a:t>
            </a:r>
            <a:r>
              <a:rPr lang="en-GB" dirty="0"/>
              <a:t> </a:t>
            </a:r>
            <a:r>
              <a:rPr lang="en-GB" dirty="0" err="1"/>
              <a:t>konseling</a:t>
            </a:r>
            <a:r>
              <a:rPr lang="en-GB" dirty="0"/>
              <a:t> </a:t>
            </a:r>
            <a:r>
              <a:rPr lang="en-GB" dirty="0" err="1"/>
              <a:t>ketenagakerjaan</a:t>
            </a:r>
            <a:br>
              <a:rPr lang="en-GB" dirty="0"/>
            </a:br>
            <a:endParaRPr lang="en-GB" dirty="0"/>
          </a:p>
        </p:txBody>
      </p:sp>
      <p:sp>
        <p:nvSpPr>
          <p:cNvPr id="5" name="Content Placeholder 4"/>
          <p:cNvSpPr>
            <a:spLocks noGrp="1"/>
          </p:cNvSpPr>
          <p:nvPr>
            <p:ph idx="1"/>
          </p:nvPr>
        </p:nvSpPr>
        <p:spPr>
          <a:xfrm>
            <a:off x="490538" y="2393950"/>
            <a:ext cx="6414759" cy="3482975"/>
          </a:xfrm>
        </p:spPr>
        <p:txBody>
          <a:bodyPr/>
          <a:lstStyle/>
          <a:p>
            <a:pPr lvl="2"/>
            <a:r>
              <a:rPr lang="en-GB" sz="2000" dirty="0" err="1"/>
              <a:t>Tehnik</a:t>
            </a:r>
            <a:r>
              <a:rPr lang="en-GB" sz="2000" dirty="0"/>
              <a:t> </a:t>
            </a:r>
            <a:r>
              <a:rPr lang="en-GB" sz="2000" dirty="0" err="1"/>
              <a:t>dasar</a:t>
            </a:r>
            <a:r>
              <a:rPr lang="en-GB" sz="2000" dirty="0"/>
              <a:t> </a:t>
            </a:r>
            <a:r>
              <a:rPr lang="en-GB" sz="2000" dirty="0" err="1"/>
              <a:t>mencari</a:t>
            </a:r>
            <a:r>
              <a:rPr lang="en-GB" sz="2000" dirty="0"/>
              <a:t> </a:t>
            </a:r>
            <a:r>
              <a:rPr lang="en-GB" sz="2000" dirty="0" err="1"/>
              <a:t>pekerjaan</a:t>
            </a:r>
            <a:r>
              <a:rPr lang="en-GB" sz="2000" dirty="0"/>
              <a:t>;</a:t>
            </a:r>
          </a:p>
          <a:p>
            <a:pPr lvl="2"/>
            <a:r>
              <a:rPr lang="en-GB" sz="2000" dirty="0" err="1"/>
              <a:t>Bantuan</a:t>
            </a:r>
            <a:r>
              <a:rPr lang="en-GB" sz="2000" dirty="0"/>
              <a:t> </a:t>
            </a:r>
            <a:r>
              <a:rPr lang="en-GB" sz="2000" dirty="0" err="1"/>
              <a:t>penyusunan</a:t>
            </a:r>
            <a:r>
              <a:rPr lang="en-GB" sz="2000" dirty="0"/>
              <a:t> CV yang </a:t>
            </a:r>
            <a:r>
              <a:rPr lang="en-GB" sz="2000" dirty="0" err="1"/>
              <a:t>baik</a:t>
            </a:r>
            <a:r>
              <a:rPr lang="en-GB" sz="2000" dirty="0"/>
              <a:t> dan </a:t>
            </a:r>
            <a:r>
              <a:rPr lang="en-GB" sz="2000" dirty="0" err="1"/>
              <a:t>infromasi</a:t>
            </a:r>
            <a:r>
              <a:rPr lang="en-GB" sz="2000" dirty="0"/>
              <a:t> </a:t>
            </a:r>
            <a:r>
              <a:rPr lang="en-GB" sz="2000" dirty="0" err="1"/>
              <a:t>tentang</a:t>
            </a:r>
            <a:r>
              <a:rPr lang="en-GB" sz="2000" dirty="0"/>
              <a:t> </a:t>
            </a:r>
            <a:r>
              <a:rPr lang="en-GB" sz="2000" dirty="0" err="1"/>
              <a:t>tempat</a:t>
            </a:r>
            <a:r>
              <a:rPr lang="en-GB" sz="2000" dirty="0"/>
              <a:t> </a:t>
            </a:r>
            <a:r>
              <a:rPr lang="en-GB" sz="2000" dirty="0" err="1"/>
              <a:t>mencari</a:t>
            </a:r>
            <a:r>
              <a:rPr lang="en-GB" sz="2000" dirty="0"/>
              <a:t> </a:t>
            </a:r>
            <a:r>
              <a:rPr lang="en-GB" sz="2000" dirty="0" err="1"/>
              <a:t>lowongan</a:t>
            </a:r>
            <a:r>
              <a:rPr lang="en-GB" sz="2000" dirty="0"/>
              <a:t> </a:t>
            </a:r>
            <a:r>
              <a:rPr lang="en-GB" sz="2000" dirty="0" err="1"/>
              <a:t>kerja</a:t>
            </a:r>
            <a:r>
              <a:rPr lang="en-GB" sz="2000" dirty="0"/>
              <a:t>; </a:t>
            </a:r>
          </a:p>
          <a:p>
            <a:pPr lvl="2"/>
            <a:r>
              <a:rPr lang="en-GB" sz="2000" dirty="0"/>
              <a:t>Cara </a:t>
            </a:r>
            <a:r>
              <a:rPr lang="en-GB" sz="2000" dirty="0" err="1"/>
              <a:t>mempersiapkan</a:t>
            </a:r>
            <a:r>
              <a:rPr lang="en-GB" sz="2000" dirty="0"/>
              <a:t> </a:t>
            </a:r>
            <a:r>
              <a:rPr lang="en-GB" sz="2000" dirty="0" err="1"/>
              <a:t>wawancara</a:t>
            </a:r>
            <a:r>
              <a:rPr lang="en-GB" sz="2000" dirty="0"/>
              <a:t>;  </a:t>
            </a:r>
          </a:p>
          <a:p>
            <a:pPr lvl="2"/>
            <a:r>
              <a:rPr lang="en-GB" sz="2000" dirty="0" err="1"/>
              <a:t>Apa</a:t>
            </a:r>
            <a:r>
              <a:rPr lang="en-GB" sz="2000" dirty="0"/>
              <a:t> yang </a:t>
            </a:r>
            <a:r>
              <a:rPr lang="en-GB" sz="2000" dirty="0" err="1"/>
              <a:t>seharusnya</a:t>
            </a:r>
            <a:r>
              <a:rPr lang="en-GB" sz="2000" dirty="0"/>
              <a:t> </a:t>
            </a:r>
            <a:r>
              <a:rPr lang="en-GB" sz="2000" dirty="0" err="1"/>
              <a:t>dilakukan</a:t>
            </a:r>
            <a:r>
              <a:rPr lang="en-GB" sz="2000" dirty="0"/>
              <a:t> </a:t>
            </a:r>
            <a:r>
              <a:rPr lang="en-GB" sz="2000" dirty="0" err="1"/>
              <a:t>dengan</a:t>
            </a:r>
            <a:r>
              <a:rPr lang="en-GB" sz="2000" dirty="0"/>
              <a:t> </a:t>
            </a:r>
            <a:r>
              <a:rPr lang="en-GB" sz="2000" dirty="0" err="1"/>
              <a:t>cara</a:t>
            </a:r>
            <a:r>
              <a:rPr lang="en-GB" sz="2000" dirty="0"/>
              <a:t> </a:t>
            </a:r>
            <a:r>
              <a:rPr lang="en-GB" sz="2000" dirty="0" err="1"/>
              <a:t>tindak</a:t>
            </a:r>
            <a:r>
              <a:rPr lang="en-GB" sz="2000" dirty="0"/>
              <a:t> </a:t>
            </a:r>
            <a:r>
              <a:rPr lang="en-GB" sz="2000" dirty="0" err="1"/>
              <a:t>lanjut</a:t>
            </a:r>
            <a:r>
              <a:rPr lang="en-GB" sz="2000" dirty="0"/>
              <a:t> </a:t>
            </a:r>
            <a:r>
              <a:rPr lang="en-GB" sz="2000" dirty="0" err="1"/>
              <a:t>setelah</a:t>
            </a:r>
            <a:r>
              <a:rPr lang="en-GB" sz="2000" dirty="0"/>
              <a:t>  </a:t>
            </a:r>
            <a:r>
              <a:rPr lang="en-GB" sz="2000" dirty="0" err="1"/>
              <a:t>wawancara</a:t>
            </a:r>
            <a:r>
              <a:rPr lang="en-GB" sz="2000" dirty="0"/>
              <a:t> </a:t>
            </a:r>
            <a:r>
              <a:rPr lang="en-GB" sz="2000" dirty="0" err="1"/>
              <a:t>dilakukan</a:t>
            </a:r>
            <a:r>
              <a:rPr lang="en-GB" sz="2000" dirty="0"/>
              <a:t>; dan</a:t>
            </a:r>
          </a:p>
          <a:p>
            <a:pPr lvl="2"/>
            <a:r>
              <a:rPr lang="en-GB" sz="2000" dirty="0" err="1"/>
              <a:t>Bila</a:t>
            </a:r>
            <a:r>
              <a:rPr lang="en-GB" sz="2000" dirty="0"/>
              <a:t> </a:t>
            </a:r>
            <a:r>
              <a:rPr lang="en-GB" sz="2000" dirty="0" err="1"/>
              <a:t>pekerjaan</a:t>
            </a:r>
            <a:r>
              <a:rPr lang="en-GB" sz="2000" dirty="0"/>
              <a:t> </a:t>
            </a:r>
            <a:r>
              <a:rPr lang="en-GB" sz="2000" dirty="0" err="1"/>
              <a:t>sudah</a:t>
            </a:r>
            <a:r>
              <a:rPr lang="en-GB" sz="2000" dirty="0"/>
              <a:t> di </a:t>
            </a:r>
            <a:r>
              <a:rPr lang="en-GB" sz="2000" dirty="0" err="1"/>
              <a:t>dapatkan</a:t>
            </a:r>
            <a:r>
              <a:rPr lang="en-GB" sz="2000" dirty="0"/>
              <a:t>, </a:t>
            </a:r>
            <a:r>
              <a:rPr lang="en-GB" sz="2000" dirty="0" err="1"/>
              <a:t>bagaimana</a:t>
            </a:r>
            <a:r>
              <a:rPr lang="en-GB" sz="2000" dirty="0"/>
              <a:t> </a:t>
            </a:r>
            <a:r>
              <a:rPr lang="en-GB" sz="2000" dirty="0" err="1"/>
              <a:t>cara</a:t>
            </a:r>
            <a:r>
              <a:rPr lang="en-GB" sz="2000" dirty="0"/>
              <a:t> agar </a:t>
            </a:r>
            <a:r>
              <a:rPr lang="en-GB" sz="2000" dirty="0" err="1"/>
              <a:t>terus</a:t>
            </a:r>
            <a:r>
              <a:rPr lang="en-GB" sz="2000" dirty="0"/>
              <a:t>  </a:t>
            </a:r>
            <a:r>
              <a:rPr lang="en-GB" sz="2000" dirty="0" err="1"/>
              <a:t>bertahan</a:t>
            </a:r>
            <a:r>
              <a:rPr lang="en-GB" sz="2000" dirty="0"/>
              <a:t> </a:t>
            </a:r>
            <a:r>
              <a:rPr lang="en-GB" sz="2000" dirty="0" err="1"/>
              <a:t>dalam</a:t>
            </a:r>
            <a:r>
              <a:rPr lang="en-GB" sz="2000" dirty="0"/>
              <a:t> </a:t>
            </a:r>
            <a:r>
              <a:rPr lang="en-GB" sz="2000" dirty="0" err="1"/>
              <a:t>pekerjaan</a:t>
            </a:r>
            <a:r>
              <a:rPr lang="en-GB" sz="2000" dirty="0"/>
              <a:t> </a:t>
            </a:r>
            <a:r>
              <a:rPr lang="en-GB" sz="2000" dirty="0" err="1"/>
              <a:t>tersebut</a:t>
            </a:r>
            <a:r>
              <a:rPr lang="en-GB" sz="2000" dirty="0"/>
              <a:t> dan </a:t>
            </a:r>
            <a:r>
              <a:rPr lang="en-GB" sz="2000" dirty="0" err="1"/>
              <a:t>keterampilan</a:t>
            </a:r>
            <a:r>
              <a:rPr lang="en-GB" sz="2000" dirty="0"/>
              <a:t> inti/soft skill yang </a:t>
            </a:r>
            <a:r>
              <a:rPr lang="en-GB" sz="2000" dirty="0" err="1"/>
              <a:t>diperlukan</a:t>
            </a:r>
            <a:r>
              <a:rPr lang="en-GB" sz="2000" dirty="0"/>
              <a:t> </a:t>
            </a:r>
            <a:r>
              <a:rPr lang="en-GB" sz="2000" dirty="0" err="1"/>
              <a:t>untuk</a:t>
            </a:r>
            <a:r>
              <a:rPr lang="en-GB" sz="2000" dirty="0"/>
              <a:t> </a:t>
            </a:r>
            <a:r>
              <a:rPr lang="en-GB" sz="2000" dirty="0" err="1"/>
              <a:t>beradaptasi</a:t>
            </a:r>
            <a:r>
              <a:rPr lang="en-GB" sz="2000" dirty="0"/>
              <a:t> </a:t>
            </a:r>
            <a:r>
              <a:rPr lang="en-GB" sz="2000" dirty="0" err="1"/>
              <a:t>dalam</a:t>
            </a:r>
            <a:r>
              <a:rPr lang="en-GB" sz="2000" dirty="0"/>
              <a:t> </a:t>
            </a:r>
            <a:r>
              <a:rPr lang="en-GB" sz="2000" dirty="0" err="1"/>
              <a:t>pekerjaan</a:t>
            </a:r>
            <a:endParaRPr lang="en-GB" sz="2000" dirty="0"/>
          </a:p>
          <a:p>
            <a:pPr lvl="2"/>
            <a:endParaRPr lang="en-GB" sz="20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pic>
        <p:nvPicPr>
          <p:cNvPr id="7" name="Picture 4" descr="26+ Cover Letter Template For Job Application | Job letter, Application  letters, Application letter sample">
            <a:extLst>
              <a:ext uri="{FF2B5EF4-FFF2-40B4-BE49-F238E27FC236}">
                <a16:creationId xmlns:a16="http://schemas.microsoft.com/office/drawing/2014/main" id="{DD222507-A451-7545-89D2-E7E8E6781DB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773049" y="1243591"/>
            <a:ext cx="3658413" cy="472053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67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Kemampuan</a:t>
            </a:r>
            <a:r>
              <a:rPr lang="en-GB" dirty="0"/>
              <a:t> </a:t>
            </a:r>
            <a:r>
              <a:rPr lang="en-GB" dirty="0" err="1"/>
              <a:t>memasarkan</a:t>
            </a:r>
            <a:r>
              <a:rPr lang="en-GB" dirty="0"/>
              <a:t> </a:t>
            </a:r>
            <a:r>
              <a:rPr lang="en-GB" dirty="0" err="1"/>
              <a:t>keterampilan</a:t>
            </a:r>
            <a:r>
              <a:rPr lang="en-GB" dirty="0"/>
              <a:t> dan </a:t>
            </a:r>
            <a:r>
              <a:rPr lang="en-GB" dirty="0" err="1"/>
              <a:t>pengalaman</a:t>
            </a:r>
            <a:r>
              <a:rPr lang="en-GB" dirty="0"/>
              <a:t>  </a:t>
            </a:r>
            <a:r>
              <a:rPr lang="en-GB" dirty="0" err="1"/>
              <a:t>untuk</a:t>
            </a:r>
            <a:r>
              <a:rPr lang="en-GB" dirty="0"/>
              <a:t> </a:t>
            </a:r>
            <a:r>
              <a:rPr lang="en-GB" dirty="0" err="1"/>
              <a:t>mencapai</a:t>
            </a:r>
            <a:r>
              <a:rPr lang="en-GB" dirty="0"/>
              <a:t> </a:t>
            </a:r>
            <a:r>
              <a:rPr lang="en-GB" dirty="0" err="1"/>
              <a:t>tujuan</a:t>
            </a:r>
            <a:r>
              <a:rPr lang="en-GB" dirty="0"/>
              <a:t> </a:t>
            </a:r>
            <a:r>
              <a:rPr lang="en-GB" dirty="0" err="1"/>
              <a:t>pekerjaan</a:t>
            </a:r>
            <a:r>
              <a:rPr lang="en-GB" dirty="0"/>
              <a:t> </a:t>
            </a:r>
            <a:r>
              <a:rPr lang="en-GB" dirty="0" err="1"/>
              <a:t>mereka</a:t>
            </a:r>
            <a:endParaRPr lang="en-GB" dirty="0"/>
          </a:p>
        </p:txBody>
      </p:sp>
      <p:sp>
        <p:nvSpPr>
          <p:cNvPr id="5" name="Content Placeholder 4"/>
          <p:cNvSpPr>
            <a:spLocks noGrp="1"/>
          </p:cNvSpPr>
          <p:nvPr>
            <p:ph idx="1"/>
          </p:nvPr>
        </p:nvSpPr>
        <p:spPr/>
        <p:txBody>
          <a:bodyPr/>
          <a:lstStyle/>
          <a:p>
            <a:pPr lvl="2"/>
            <a:r>
              <a:rPr lang="en-GB" sz="2400" dirty="0" err="1"/>
              <a:t>Keterampilam</a:t>
            </a:r>
            <a:r>
              <a:rPr lang="en-GB" sz="2400" dirty="0"/>
              <a:t> </a:t>
            </a:r>
            <a:r>
              <a:rPr lang="en-GB" sz="2400" dirty="0" err="1"/>
              <a:t>mencari</a:t>
            </a:r>
            <a:r>
              <a:rPr lang="en-GB" sz="2400" dirty="0"/>
              <a:t> </a:t>
            </a:r>
            <a:r>
              <a:rPr lang="en-GB" sz="2400" dirty="0" err="1"/>
              <a:t>pekerjaan</a:t>
            </a:r>
            <a:endParaRPr lang="en-GB" sz="2400" dirty="0"/>
          </a:p>
          <a:p>
            <a:pPr lvl="2"/>
            <a:r>
              <a:rPr lang="en-GB" sz="2400" dirty="0"/>
              <a:t>Menyusun resume </a:t>
            </a:r>
            <a:r>
              <a:rPr lang="en-GB" sz="2400" dirty="0" err="1"/>
              <a:t>atau</a:t>
            </a:r>
            <a:r>
              <a:rPr lang="en-GB" sz="2400" dirty="0"/>
              <a:t> cv dan </a:t>
            </a:r>
            <a:r>
              <a:rPr lang="en-GB" sz="2400" dirty="0" err="1"/>
              <a:t>surat</a:t>
            </a:r>
            <a:r>
              <a:rPr lang="en-GB" sz="2400" dirty="0"/>
              <a:t> </a:t>
            </a:r>
            <a:r>
              <a:rPr lang="en-GB" sz="2400" dirty="0" err="1"/>
              <a:t>lamaran</a:t>
            </a:r>
            <a:r>
              <a:rPr lang="en-GB" sz="2400" dirty="0"/>
              <a:t> yang </a:t>
            </a:r>
            <a:r>
              <a:rPr lang="en-GB" sz="2400" dirty="0" err="1"/>
              <a:t>baik</a:t>
            </a:r>
            <a:endParaRPr lang="en-GB" sz="2400" dirty="0"/>
          </a:p>
          <a:p>
            <a:pPr lvl="2"/>
            <a:r>
              <a:rPr lang="en-GB" sz="2400" dirty="0" err="1"/>
              <a:t>Memahami</a:t>
            </a:r>
            <a:r>
              <a:rPr lang="en-GB" sz="2400" dirty="0"/>
              <a:t> </a:t>
            </a:r>
            <a:r>
              <a:rPr lang="en-GB" sz="2400" dirty="0" err="1"/>
              <a:t>nilai</a:t>
            </a:r>
            <a:r>
              <a:rPr lang="en-GB" sz="2400" dirty="0"/>
              <a:t> </a:t>
            </a:r>
            <a:r>
              <a:rPr lang="en-GB" sz="2400" dirty="0" err="1"/>
              <a:t>mereka</a:t>
            </a:r>
            <a:r>
              <a:rPr lang="en-GB" sz="2400" dirty="0"/>
              <a:t> di pasar </a:t>
            </a:r>
            <a:r>
              <a:rPr lang="en-GB" sz="2400" dirty="0" err="1"/>
              <a:t>tenaga</a:t>
            </a:r>
            <a:r>
              <a:rPr lang="en-GB" sz="2400" dirty="0"/>
              <a:t> </a:t>
            </a:r>
            <a:r>
              <a:rPr lang="en-GB" sz="2400" dirty="0" err="1"/>
              <a:t>kerja</a:t>
            </a:r>
            <a:r>
              <a:rPr lang="en-GB" sz="2400" dirty="0"/>
              <a:t> dan </a:t>
            </a:r>
            <a:r>
              <a:rPr lang="en-GB" sz="2400" dirty="0" err="1"/>
              <a:t>mampu</a:t>
            </a:r>
            <a:r>
              <a:rPr lang="en-GB" sz="2400" dirty="0"/>
              <a:t> </a:t>
            </a:r>
            <a:r>
              <a:rPr lang="en-GB" sz="2400" dirty="0" err="1"/>
              <a:t>menunjukkannya</a:t>
            </a:r>
            <a:r>
              <a:rPr lang="en-GB" sz="2400" dirty="0"/>
              <a:t> </a:t>
            </a:r>
            <a:r>
              <a:rPr lang="en-GB" sz="2400" dirty="0" err="1"/>
              <a:t>kepada</a:t>
            </a:r>
            <a:r>
              <a:rPr lang="en-GB" sz="2400" dirty="0"/>
              <a:t> </a:t>
            </a:r>
            <a:r>
              <a:rPr lang="en-GB" sz="2400" dirty="0" err="1"/>
              <a:t>calon</a:t>
            </a:r>
            <a:r>
              <a:rPr lang="en-GB" sz="2400" dirty="0"/>
              <a:t> </a:t>
            </a:r>
            <a:r>
              <a:rPr lang="en-GB" sz="2400" dirty="0" err="1"/>
              <a:t>pemberi</a:t>
            </a:r>
            <a:r>
              <a:rPr lang="en-GB" sz="2400" dirty="0"/>
              <a:t> </a:t>
            </a:r>
            <a:r>
              <a:rPr lang="en-GB" sz="2400" dirty="0" err="1"/>
              <a:t>kerja</a:t>
            </a:r>
            <a:endParaRPr lang="en-GB" sz="2400" dirty="0"/>
          </a:p>
          <a:p>
            <a:pPr lvl="2"/>
            <a:endParaRPr lang="en-GB" sz="2400" dirty="0"/>
          </a:p>
          <a:p>
            <a:pPr lvl="2"/>
            <a:endParaRPr lang="en-GB" sz="2400" dirty="0"/>
          </a:p>
          <a:p>
            <a:pPr marL="0" lvl="2" indent="0">
              <a:buNone/>
            </a:pPr>
            <a:endParaRPr lang="en-GB" sz="2400" b="1" dirty="0"/>
          </a:p>
          <a:p>
            <a:pPr lvl="2"/>
            <a:endParaRPr lang="en-GB" sz="2400" b="1"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210542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Keterampilan</a:t>
            </a:r>
            <a:r>
              <a:rPr lang="en-GB" dirty="0"/>
              <a:t> </a:t>
            </a:r>
            <a:r>
              <a:rPr lang="en-GB" dirty="0" err="1"/>
              <a:t>mencari</a:t>
            </a:r>
            <a:r>
              <a:rPr lang="en-GB" dirty="0"/>
              <a:t> </a:t>
            </a:r>
            <a:r>
              <a:rPr lang="en-GB" dirty="0" err="1"/>
              <a:t>pekerjaan</a:t>
            </a:r>
            <a:endParaRPr lang="en-GB" dirty="0"/>
          </a:p>
        </p:txBody>
      </p:sp>
      <p:sp>
        <p:nvSpPr>
          <p:cNvPr id="5" name="Content Placeholder 4"/>
          <p:cNvSpPr>
            <a:spLocks noGrp="1"/>
          </p:cNvSpPr>
          <p:nvPr>
            <p:ph idx="1"/>
          </p:nvPr>
        </p:nvSpPr>
        <p:spPr/>
        <p:txBody>
          <a:bodyPr/>
          <a:lstStyle/>
          <a:p>
            <a:pPr marL="0" lvl="2" indent="0">
              <a:buNone/>
            </a:pPr>
            <a:r>
              <a:rPr lang="en-GB" sz="2400" dirty="0" err="1"/>
              <a:t>Terdapat</a:t>
            </a:r>
            <a:r>
              <a:rPr lang="en-GB" sz="2400" dirty="0"/>
              <a:t> </a:t>
            </a:r>
            <a:r>
              <a:rPr lang="en-GB" sz="2400" dirty="0" err="1"/>
              <a:t>dua</a:t>
            </a:r>
            <a:r>
              <a:rPr lang="en-GB" sz="2400" dirty="0"/>
              <a:t> </a:t>
            </a:r>
            <a:r>
              <a:rPr lang="en-GB" sz="2400" dirty="0" err="1"/>
              <a:t>saluran</a:t>
            </a:r>
            <a:r>
              <a:rPr lang="en-GB" sz="2400" dirty="0"/>
              <a:t> </a:t>
            </a:r>
            <a:r>
              <a:rPr lang="en-GB" sz="2400" dirty="0" err="1"/>
              <a:t>untuk</a:t>
            </a:r>
            <a:r>
              <a:rPr lang="en-GB" sz="2400" dirty="0"/>
              <a:t> </a:t>
            </a:r>
            <a:r>
              <a:rPr lang="en-GB" sz="2400" dirty="0" err="1"/>
              <a:t>mencari</a:t>
            </a:r>
            <a:r>
              <a:rPr lang="en-GB" sz="2400" dirty="0"/>
              <a:t> </a:t>
            </a:r>
            <a:r>
              <a:rPr lang="en-GB" sz="2400" dirty="0" err="1"/>
              <a:t>pekerjaan</a:t>
            </a:r>
            <a:r>
              <a:rPr lang="en-GB" sz="2400" dirty="0"/>
              <a:t>:</a:t>
            </a:r>
          </a:p>
          <a:p>
            <a:pPr lvl="2"/>
            <a:r>
              <a:rPr lang="en-GB" sz="2400" dirty="0"/>
              <a:t>Pasar formal yang </a:t>
            </a:r>
            <a:r>
              <a:rPr lang="en-GB" sz="2400" dirty="0" err="1"/>
              <a:t>diiklankan</a:t>
            </a:r>
            <a:endParaRPr lang="en-GB" sz="2400" dirty="0"/>
          </a:p>
          <a:p>
            <a:pPr marL="720725" lvl="3" indent="-330200">
              <a:spcBef>
                <a:spcPts val="0"/>
              </a:spcBef>
              <a:spcAft>
                <a:spcPts val="0"/>
              </a:spcAft>
              <a:buFont typeface="Arial" panose="020B0604020202020204" pitchFamily="34" charset="0"/>
              <a:buChar char="•"/>
            </a:pPr>
            <a:r>
              <a:rPr lang="en-GB" sz="2000" dirty="0" err="1"/>
              <a:t>iklan</a:t>
            </a:r>
            <a:r>
              <a:rPr lang="en-GB" sz="2000" dirty="0"/>
              <a:t> baris</a:t>
            </a:r>
          </a:p>
          <a:p>
            <a:pPr marL="720725" lvl="3" indent="-330200">
              <a:spcBef>
                <a:spcPts val="0"/>
              </a:spcBef>
              <a:spcAft>
                <a:spcPts val="0"/>
              </a:spcAft>
              <a:buFont typeface="Arial" panose="020B0604020202020204" pitchFamily="34" charset="0"/>
              <a:buChar char="•"/>
            </a:pPr>
            <a:r>
              <a:rPr lang="en-GB" sz="2000" dirty="0" err="1"/>
              <a:t>klub</a:t>
            </a:r>
            <a:r>
              <a:rPr lang="en-GB" sz="2000" dirty="0"/>
              <a:t> </a:t>
            </a:r>
            <a:r>
              <a:rPr lang="en-GB" sz="2000" dirty="0" err="1"/>
              <a:t>kerja</a:t>
            </a:r>
            <a:endParaRPr lang="en-GB" sz="2000" dirty="0"/>
          </a:p>
          <a:p>
            <a:pPr marL="720725" lvl="3" indent="-330200">
              <a:spcBef>
                <a:spcPts val="0"/>
              </a:spcBef>
              <a:spcAft>
                <a:spcPts val="0"/>
              </a:spcAft>
              <a:buFont typeface="Arial" panose="020B0604020202020204" pitchFamily="34" charset="0"/>
              <a:buChar char="•"/>
            </a:pPr>
            <a:r>
              <a:rPr lang="en-GB" sz="2000" dirty="0"/>
              <a:t>internet</a:t>
            </a:r>
          </a:p>
          <a:p>
            <a:pPr marL="720725" lvl="3" indent="-330200">
              <a:spcBef>
                <a:spcPts val="0"/>
              </a:spcBef>
              <a:spcAft>
                <a:spcPts val="0"/>
              </a:spcAft>
              <a:buFont typeface="Arial" panose="020B0604020202020204" pitchFamily="34" charset="0"/>
              <a:buChar char="•"/>
            </a:pPr>
            <a:r>
              <a:rPr lang="en-GB" sz="2000" dirty="0"/>
              <a:t>bursa </a:t>
            </a:r>
            <a:r>
              <a:rPr lang="en-GB" sz="2000" dirty="0" err="1"/>
              <a:t>kerja</a:t>
            </a:r>
            <a:r>
              <a:rPr lang="en-GB" sz="2000" dirty="0"/>
              <a:t> </a:t>
            </a:r>
          </a:p>
          <a:p>
            <a:pPr marL="720725" lvl="3" indent="-330200">
              <a:spcBef>
                <a:spcPts val="0"/>
              </a:spcBef>
              <a:spcAft>
                <a:spcPts val="0"/>
              </a:spcAft>
              <a:buFont typeface="Arial" panose="020B0604020202020204" pitchFamily="34" charset="0"/>
              <a:buChar char="•"/>
            </a:pPr>
            <a:r>
              <a:rPr lang="en-GB" sz="2000" dirty="0" err="1"/>
              <a:t>televisi</a:t>
            </a:r>
            <a:r>
              <a:rPr lang="en-GB" sz="2000" dirty="0"/>
              <a:t>, radio</a:t>
            </a:r>
          </a:p>
          <a:p>
            <a:pPr marL="720725" lvl="3" indent="-330200">
              <a:spcBef>
                <a:spcPts val="0"/>
              </a:spcBef>
              <a:spcAft>
                <a:spcPts val="0"/>
              </a:spcAft>
              <a:buFont typeface="Arial" panose="020B0604020202020204" pitchFamily="34" charset="0"/>
              <a:buChar char="•"/>
            </a:pPr>
            <a:r>
              <a:rPr lang="en-GB" sz="2000" dirty="0"/>
              <a:t> </a:t>
            </a:r>
            <a:r>
              <a:rPr lang="en-GB" sz="2000" dirty="0" err="1"/>
              <a:t>lembaga</a:t>
            </a:r>
            <a:r>
              <a:rPr lang="en-GB" sz="2000" dirty="0"/>
              <a:t> </a:t>
            </a:r>
            <a:r>
              <a:rPr lang="en-GB" sz="2000" dirty="0" err="1"/>
              <a:t>perekrutan</a:t>
            </a:r>
            <a:r>
              <a:rPr lang="en-GB" sz="2000" dirty="0"/>
              <a:t>/</a:t>
            </a:r>
            <a:r>
              <a:rPr lang="en-GB" sz="2000" dirty="0" err="1"/>
              <a:t>perusahaan</a:t>
            </a:r>
            <a:r>
              <a:rPr lang="en-GB" sz="2000" dirty="0"/>
              <a:t> </a:t>
            </a:r>
            <a:r>
              <a:rPr lang="en-GB" sz="2000" dirty="0" err="1"/>
              <a:t>pencarian</a:t>
            </a:r>
            <a:r>
              <a:rPr lang="en-GB" sz="2000" dirty="0"/>
              <a:t> </a:t>
            </a:r>
            <a:r>
              <a:rPr lang="en-GB" sz="2000" dirty="0" err="1"/>
              <a:t>dll</a:t>
            </a:r>
            <a:r>
              <a:rPr lang="en-GB" sz="2000" dirty="0"/>
              <a:t>.</a:t>
            </a:r>
          </a:p>
          <a:p>
            <a:pPr lvl="2"/>
            <a:r>
              <a:rPr lang="en-GB" sz="2400" dirty="0"/>
              <a:t>Pasar informal</a:t>
            </a:r>
          </a:p>
          <a:p>
            <a:pPr marL="579438" lvl="2" indent="-173038">
              <a:buFont typeface="Arial" panose="020B0604020202020204" pitchFamily="34" charset="0"/>
              <a:buChar char="•"/>
            </a:pPr>
            <a:r>
              <a:rPr lang="en-GB" sz="2000" b="1" dirty="0">
                <a:solidFill>
                  <a:schemeClr val="accent2"/>
                </a:solidFill>
              </a:rPr>
              <a:t>  </a:t>
            </a:r>
            <a:r>
              <a:rPr lang="en-GB" sz="2000" b="1" dirty="0" err="1">
                <a:solidFill>
                  <a:schemeClr val="accent2"/>
                </a:solidFill>
              </a:rPr>
              <a:t>Jejaring</a:t>
            </a:r>
            <a:r>
              <a:rPr lang="en-GB" sz="2000" b="1" dirty="0">
                <a:solidFill>
                  <a:schemeClr val="accent2"/>
                </a:solidFill>
              </a:rPr>
              <a:t> yang </a:t>
            </a:r>
            <a:r>
              <a:rPr lang="en-GB" sz="2000" b="1" dirty="0" err="1">
                <a:solidFill>
                  <a:schemeClr val="accent2"/>
                </a:solidFill>
              </a:rPr>
              <a:t>terdiri</a:t>
            </a:r>
            <a:r>
              <a:rPr lang="en-GB" sz="2000" b="1" dirty="0">
                <a:solidFill>
                  <a:schemeClr val="accent2"/>
                </a:solidFill>
              </a:rPr>
              <a:t> </a:t>
            </a:r>
            <a:r>
              <a:rPr lang="en-GB" sz="2000" b="1" dirty="0" err="1">
                <a:solidFill>
                  <a:schemeClr val="accent2"/>
                </a:solidFill>
              </a:rPr>
              <a:t>dari</a:t>
            </a:r>
            <a:r>
              <a:rPr lang="en-GB" sz="2000" b="1" dirty="0">
                <a:solidFill>
                  <a:schemeClr val="accent2"/>
                </a:solidFill>
              </a:rPr>
              <a:t> </a:t>
            </a:r>
            <a:r>
              <a:rPr lang="en-GB" sz="2000" b="1" dirty="0" err="1">
                <a:solidFill>
                  <a:schemeClr val="accent2"/>
                </a:solidFill>
              </a:rPr>
              <a:t>kerabat</a:t>
            </a:r>
            <a:r>
              <a:rPr lang="en-GB" sz="2000" b="1" dirty="0">
                <a:solidFill>
                  <a:schemeClr val="accent2"/>
                </a:solidFill>
              </a:rPr>
              <a:t>, </a:t>
            </a:r>
            <a:r>
              <a:rPr lang="en-GB" sz="2000" b="1" dirty="0" err="1">
                <a:solidFill>
                  <a:schemeClr val="accent2"/>
                </a:solidFill>
              </a:rPr>
              <a:t>teman</a:t>
            </a:r>
            <a:r>
              <a:rPr lang="en-GB" sz="2000" b="1" dirty="0">
                <a:solidFill>
                  <a:schemeClr val="accent2"/>
                </a:solidFill>
              </a:rPr>
              <a:t>, </a:t>
            </a:r>
            <a:r>
              <a:rPr lang="en-GB" sz="2000" b="1" dirty="0" err="1">
                <a:solidFill>
                  <a:schemeClr val="accent2"/>
                </a:solidFill>
              </a:rPr>
              <a:t>tetangga</a:t>
            </a:r>
            <a:r>
              <a:rPr lang="en-GB" sz="2000" b="1" dirty="0">
                <a:solidFill>
                  <a:schemeClr val="accent2"/>
                </a:solidFill>
              </a:rPr>
              <a:t> </a:t>
            </a:r>
            <a:r>
              <a:rPr lang="en-GB" sz="2000" b="1" dirty="0" err="1">
                <a:solidFill>
                  <a:schemeClr val="accent2"/>
                </a:solidFill>
              </a:rPr>
              <a:t>dll</a:t>
            </a:r>
            <a:r>
              <a:rPr lang="en-GB" sz="2000" b="1" dirty="0">
                <a:solidFill>
                  <a:schemeClr val="accent2"/>
                </a:solidFill>
              </a:rPr>
              <a:t>.</a:t>
            </a:r>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847141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Kemampuan</a:t>
            </a:r>
            <a:r>
              <a:rPr lang="en-GB" dirty="0"/>
              <a:t> </a:t>
            </a:r>
            <a:r>
              <a:rPr lang="en-GB" dirty="0" err="1"/>
              <a:t>mempertahankan</a:t>
            </a:r>
            <a:r>
              <a:rPr lang="en-GB" dirty="0"/>
              <a:t> </a:t>
            </a:r>
            <a:r>
              <a:rPr lang="en-GB" dirty="0" err="1"/>
              <a:t>pekerjaan</a:t>
            </a:r>
            <a:br>
              <a:rPr lang="en-GB" dirty="0"/>
            </a:br>
            <a:br>
              <a:rPr lang="en-GB" dirty="0"/>
            </a:br>
            <a:endParaRPr lang="en-GB" dirty="0"/>
          </a:p>
        </p:txBody>
      </p:sp>
      <p:sp>
        <p:nvSpPr>
          <p:cNvPr id="5" name="Content Placeholder 4"/>
          <p:cNvSpPr>
            <a:spLocks noGrp="1"/>
          </p:cNvSpPr>
          <p:nvPr>
            <p:ph idx="1"/>
          </p:nvPr>
        </p:nvSpPr>
        <p:spPr/>
        <p:txBody>
          <a:bodyPr/>
          <a:lstStyle/>
          <a:p>
            <a:pPr lvl="2"/>
            <a:r>
              <a:rPr lang="en-GB" sz="2400" dirty="0" err="1"/>
              <a:t>Bila</a:t>
            </a:r>
            <a:r>
              <a:rPr lang="en-GB" sz="2400" dirty="0"/>
              <a:t> </a:t>
            </a:r>
            <a:r>
              <a:rPr lang="en-GB" sz="2400" dirty="0" err="1"/>
              <a:t>diterima</a:t>
            </a:r>
            <a:r>
              <a:rPr lang="en-GB" sz="2400" dirty="0"/>
              <a:t> di </a:t>
            </a:r>
            <a:r>
              <a:rPr lang="en-GB" sz="2400" dirty="0" err="1"/>
              <a:t>pekerjaan</a:t>
            </a:r>
            <a:r>
              <a:rPr lang="en-GB" sz="2400" dirty="0"/>
              <a:t> , </a:t>
            </a:r>
            <a:r>
              <a:rPr lang="en-GB" sz="2400" dirty="0" err="1"/>
              <a:t>bagaimana</a:t>
            </a:r>
            <a:r>
              <a:rPr lang="en-GB" sz="2400" dirty="0"/>
              <a:t> agar </a:t>
            </a:r>
            <a:r>
              <a:rPr lang="en-GB" sz="2400" dirty="0" err="1"/>
              <a:t>tetap</a:t>
            </a:r>
            <a:r>
              <a:rPr lang="en-GB" sz="2400" dirty="0"/>
              <a:t> </a:t>
            </a:r>
            <a:r>
              <a:rPr lang="en-GB" sz="2400" dirty="0" err="1"/>
              <a:t>bertahan</a:t>
            </a:r>
            <a:r>
              <a:rPr lang="en-GB" sz="2400" dirty="0"/>
              <a:t> pada </a:t>
            </a:r>
            <a:r>
              <a:rPr lang="en-GB" sz="2400" dirty="0" err="1"/>
              <a:t>pekerjaan</a:t>
            </a:r>
            <a:r>
              <a:rPr lang="en-GB" sz="2400" dirty="0"/>
              <a:t> </a:t>
            </a:r>
            <a:r>
              <a:rPr lang="en-GB" sz="2400" dirty="0" err="1"/>
              <a:t>itu</a:t>
            </a:r>
            <a:endParaRPr lang="en-GB" sz="2400" dirty="0"/>
          </a:p>
          <a:p>
            <a:pPr lvl="2"/>
            <a:r>
              <a:rPr lang="en-GB" sz="2400" dirty="0" err="1"/>
              <a:t>Kemampuan</a:t>
            </a:r>
            <a:r>
              <a:rPr lang="en-GB" sz="2400" dirty="0"/>
              <a:t> </a:t>
            </a:r>
            <a:r>
              <a:rPr lang="en-GB" sz="2400" dirty="0" err="1"/>
              <a:t>beradaptasi</a:t>
            </a:r>
            <a:r>
              <a:rPr lang="en-GB" sz="2400" dirty="0"/>
              <a:t> </a:t>
            </a:r>
            <a:r>
              <a:rPr lang="en-GB" sz="2400" dirty="0" err="1"/>
              <a:t>dengan</a:t>
            </a:r>
            <a:r>
              <a:rPr lang="en-GB" sz="2400" dirty="0"/>
              <a:t> </a:t>
            </a:r>
            <a:r>
              <a:rPr lang="en-GB" sz="2400" dirty="0" err="1"/>
              <a:t>perubahan</a:t>
            </a:r>
            <a:r>
              <a:rPr lang="en-GB" sz="2400" dirty="0"/>
              <a:t> </a:t>
            </a:r>
            <a:r>
              <a:rPr lang="en-GB" sz="2400" dirty="0" err="1"/>
              <a:t>lingkungan</a:t>
            </a:r>
            <a:r>
              <a:rPr lang="en-GB" sz="2400" dirty="0"/>
              <a:t> </a:t>
            </a:r>
            <a:r>
              <a:rPr lang="en-GB" sz="2400" dirty="0" err="1"/>
              <a:t>kerja</a:t>
            </a:r>
            <a:endParaRPr lang="en-GB" sz="2400" dirty="0"/>
          </a:p>
          <a:p>
            <a:pPr lvl="2"/>
            <a:r>
              <a:rPr lang="en-GB" sz="2400" dirty="0" err="1"/>
              <a:t>Mempraktikkan</a:t>
            </a:r>
            <a:r>
              <a:rPr lang="en-GB" sz="2400" dirty="0"/>
              <a:t> </a:t>
            </a:r>
            <a:r>
              <a:rPr lang="en-GB" sz="2400" dirty="0" err="1"/>
              <a:t>keterampilan</a:t>
            </a:r>
            <a:r>
              <a:rPr lang="en-GB" sz="2400" dirty="0"/>
              <a:t> inti / soft skill yang </a:t>
            </a:r>
            <a:r>
              <a:rPr lang="en-GB" sz="2400" dirty="0" err="1"/>
              <a:t>diperlukan</a:t>
            </a:r>
            <a:r>
              <a:rPr lang="en-GB" sz="2400" dirty="0"/>
              <a:t> (</a:t>
            </a:r>
            <a:r>
              <a:rPr lang="en-GB" sz="2400" dirty="0" err="1"/>
              <a:t>misalnya</a:t>
            </a:r>
            <a:r>
              <a:rPr lang="en-GB" sz="2400" dirty="0"/>
              <a:t> </a:t>
            </a:r>
            <a:r>
              <a:rPr lang="en-GB" sz="2400" dirty="0" err="1"/>
              <a:t>disiplin</a:t>
            </a:r>
            <a:r>
              <a:rPr lang="en-GB" sz="2400" dirty="0"/>
              <a:t> di </a:t>
            </a:r>
            <a:r>
              <a:rPr lang="en-GB" sz="2400" dirty="0" err="1"/>
              <a:t>tempat</a:t>
            </a:r>
            <a:r>
              <a:rPr lang="en-GB" sz="2400" dirty="0"/>
              <a:t> </a:t>
            </a:r>
            <a:r>
              <a:rPr lang="en-GB" sz="2400" dirty="0" err="1"/>
              <a:t>kerja</a:t>
            </a:r>
            <a:r>
              <a:rPr lang="en-GB" sz="2400" dirty="0"/>
              <a:t>; </a:t>
            </a:r>
            <a:r>
              <a:rPr lang="en-GB" sz="2400" dirty="0" err="1"/>
              <a:t>mempraktikkan</a:t>
            </a:r>
            <a:r>
              <a:rPr lang="en-GB" sz="2400" dirty="0"/>
              <a:t> </a:t>
            </a:r>
            <a:r>
              <a:rPr lang="en-GB" sz="2400" dirty="0" err="1"/>
              <a:t>kerjasama</a:t>
            </a:r>
            <a:r>
              <a:rPr lang="en-GB" sz="2400" dirty="0"/>
              <a:t> </a:t>
            </a:r>
            <a:r>
              <a:rPr lang="en-GB" sz="2400" dirty="0" err="1"/>
              <a:t>tim</a:t>
            </a:r>
            <a:r>
              <a:rPr lang="en-GB" sz="2400" dirty="0"/>
              <a:t>;  </a:t>
            </a:r>
            <a:r>
              <a:rPr lang="en-GB" sz="2400" dirty="0" err="1"/>
              <a:t>beradaptasi</a:t>
            </a:r>
            <a:r>
              <a:rPr lang="en-GB" sz="2400" dirty="0"/>
              <a:t> di </a:t>
            </a:r>
            <a:r>
              <a:rPr lang="en-GB" sz="2400" dirty="0" err="1"/>
              <a:t>tempat</a:t>
            </a:r>
            <a:r>
              <a:rPr lang="en-GB" sz="2400" dirty="0"/>
              <a:t> </a:t>
            </a:r>
            <a:r>
              <a:rPr lang="en-GB" sz="2400" dirty="0" err="1"/>
              <a:t>kerja</a:t>
            </a:r>
            <a:r>
              <a:rPr lang="en-GB" sz="2400" dirty="0"/>
              <a:t>)</a:t>
            </a:r>
          </a:p>
          <a:p>
            <a:pPr lvl="2"/>
            <a:r>
              <a:rPr lang="en-GB" sz="2400" dirty="0" err="1"/>
              <a:t>Menanggapi</a:t>
            </a:r>
            <a:r>
              <a:rPr lang="en-GB" sz="2400" dirty="0"/>
              <a:t> </a:t>
            </a:r>
            <a:r>
              <a:rPr lang="en-GB" sz="2400" dirty="0" err="1"/>
              <a:t>pengawasan</a:t>
            </a:r>
            <a:r>
              <a:rPr lang="en-GB" sz="2400" dirty="0"/>
              <a:t> </a:t>
            </a:r>
            <a:r>
              <a:rPr lang="en-GB" sz="2400" dirty="0" err="1"/>
              <a:t>dengan</a:t>
            </a:r>
            <a:r>
              <a:rPr lang="en-GB" sz="2400" dirty="0"/>
              <a:t> </a:t>
            </a:r>
            <a:r>
              <a:rPr lang="en-GB" sz="2400" dirty="0" err="1"/>
              <a:t>tepat</a:t>
            </a:r>
            <a:endParaRPr lang="en-GB" sz="2400" dirty="0"/>
          </a:p>
          <a:p>
            <a:pPr lvl="2"/>
            <a:r>
              <a:rPr lang="en-GB" sz="2400" dirty="0" err="1"/>
              <a:t>Meningkatkan</a:t>
            </a:r>
            <a:r>
              <a:rPr lang="en-GB" sz="2400" dirty="0"/>
              <a:t> </a:t>
            </a:r>
            <a:r>
              <a:rPr lang="en-GB" sz="2400" dirty="0" err="1"/>
              <a:t>peluang</a:t>
            </a:r>
            <a:r>
              <a:rPr lang="en-GB" sz="2400" dirty="0"/>
              <a:t> </a:t>
            </a:r>
            <a:r>
              <a:rPr lang="en-GB" sz="2400" dirty="0" err="1"/>
              <a:t>untuk</a:t>
            </a:r>
            <a:r>
              <a:rPr lang="en-GB" sz="2400" dirty="0"/>
              <a:t> naik dan </a:t>
            </a:r>
            <a:r>
              <a:rPr lang="en-GB" sz="2400" dirty="0" err="1"/>
              <a:t>mendapatkan</a:t>
            </a:r>
            <a:r>
              <a:rPr lang="en-GB" sz="2400" dirty="0"/>
              <a:t> </a:t>
            </a:r>
            <a:r>
              <a:rPr lang="en-GB" sz="2400" dirty="0" err="1"/>
              <a:t>promosi</a:t>
            </a:r>
            <a:r>
              <a:rPr lang="en-GB" sz="2400" dirty="0"/>
              <a:t> — </a:t>
            </a:r>
            <a:r>
              <a:rPr lang="en-GB" sz="2400" dirty="0" err="1"/>
              <a:t>melangkah</a:t>
            </a:r>
            <a:r>
              <a:rPr lang="en-GB" sz="2400" dirty="0"/>
              <a:t> </a:t>
            </a:r>
            <a:r>
              <a:rPr lang="en-GB" sz="2400" dirty="0" err="1"/>
              <a:t>maju</a:t>
            </a:r>
            <a:r>
              <a:rPr lang="en-GB" sz="2400" dirty="0"/>
              <a:t> </a:t>
            </a:r>
            <a:r>
              <a:rPr lang="en-GB" sz="2400" dirty="0" err="1"/>
              <a:t>dalam</a:t>
            </a:r>
            <a:r>
              <a:rPr lang="en-GB" sz="2400" dirty="0"/>
              <a:t> </a:t>
            </a:r>
            <a:r>
              <a:rPr lang="en-GB" sz="2400" dirty="0" err="1"/>
              <a:t>pekerjaan</a:t>
            </a:r>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4130285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Ada </a:t>
            </a:r>
            <a:r>
              <a:rPr lang="en-GB" dirty="0" err="1"/>
              <a:t>pertanyaan</a:t>
            </a:r>
            <a:r>
              <a:rPr lang="en-GB" dirty="0"/>
              <a:t>?</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3946213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Kerja</a:t>
            </a:r>
            <a:r>
              <a:rPr lang="en-GB" dirty="0"/>
              <a:t> </a:t>
            </a:r>
            <a:r>
              <a:rPr lang="en-GB" dirty="0" err="1"/>
              <a:t>kelompok</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79382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Permainan</a:t>
            </a:r>
            <a:r>
              <a:rPr lang="en-GB" dirty="0"/>
              <a:t> </a:t>
            </a:r>
            <a:r>
              <a:rPr lang="en-GB"/>
              <a:t>peran</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292</TotalTime>
  <Words>986</Words>
  <Application>Microsoft Macintosh PowerPoint</Application>
  <PresentationFormat>Widescreen</PresentationFormat>
  <Paragraphs>120</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Wingdings 3</vt:lpstr>
      <vt:lpstr>ILO 2020</vt:lpstr>
      <vt:lpstr>Modul/Unit 7 </vt:lpstr>
      <vt:lpstr>Tujuan pembelajaran </vt:lpstr>
      <vt:lpstr>PowerPoint Presentation</vt:lpstr>
      <vt:lpstr>Layanan di bawah konseling ketenagakerjaan </vt:lpstr>
      <vt:lpstr>Kemampuan memasarkan keterampilan dan pengalaman  untuk mencapai tujuan pekerjaan mereka</vt:lpstr>
      <vt:lpstr>Keterampilan mencari pekerjaan</vt:lpstr>
      <vt:lpstr>Kemampuan mempertahankan pekerjaan  </vt:lpstr>
      <vt:lpstr>Ada pertanyaan?</vt:lpstr>
      <vt:lpstr>Kerja kelompok</vt:lpstr>
      <vt:lpstr>Permainan peran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21</cp:revision>
  <dcterms:created xsi:type="dcterms:W3CDTF">2021-09-07T09:14:06Z</dcterms:created>
  <dcterms:modified xsi:type="dcterms:W3CDTF">2021-09-22T03:51:51Z</dcterms:modified>
</cp:coreProperties>
</file>