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74" r:id="rId3"/>
    <p:sldId id="275" r:id="rId4"/>
    <p:sldId id="276" r:id="rId5"/>
    <p:sldId id="284" r:id="rId6"/>
    <p:sldId id="277" r:id="rId7"/>
    <p:sldId id="285" r:id="rId8"/>
    <p:sldId id="259" r:id="rId9"/>
    <p:sldId id="258" r:id="rId10"/>
    <p:sldId id="26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44" autoAdjust="0"/>
    <p:restoredTop sz="51638" autoAdjust="0"/>
  </p:normalViewPr>
  <p:slideViewPr>
    <p:cSldViewPr snapToGrid="0">
      <p:cViewPr varScale="1">
        <p:scale>
          <a:sx n="49" d="100"/>
          <a:sy n="49" d="100"/>
        </p:scale>
        <p:origin x="1408" y="176"/>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22/09/2021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3027305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kern="1200" dirty="0">
              <a:solidFill>
                <a:schemeClr val="tx1"/>
              </a:solidFill>
              <a:effectLst/>
              <a:latin typeface="+mn-lt"/>
              <a:ea typeface="+mn-ea"/>
              <a:cs typeface="+mn-cs"/>
            </a:endParaRPr>
          </a:p>
          <a:p>
            <a:r>
              <a:rPr lang="id-ID" sz="1200" b="1" kern="1200" dirty="0">
                <a:solidFill>
                  <a:schemeClr val="tx1"/>
                </a:solidFill>
                <a:effectLst/>
                <a:latin typeface="+mn-lt"/>
                <a:ea typeface="+mn-ea"/>
                <a:cs typeface="+mn-cs"/>
              </a:rPr>
              <a:t>Konseling </a:t>
            </a:r>
            <a:r>
              <a:rPr lang="id-ID" sz="1200" b="1" kern="1200" dirty="0" err="1">
                <a:solidFill>
                  <a:schemeClr val="tx1"/>
                </a:solidFill>
                <a:effectLst/>
                <a:latin typeface="+mn-lt"/>
                <a:ea typeface="+mn-ea"/>
                <a:cs typeface="+mn-cs"/>
              </a:rPr>
              <a:t>vokasi</a:t>
            </a:r>
            <a:r>
              <a:rPr lang="id-ID" sz="1200" kern="1200" dirty="0">
                <a:solidFill>
                  <a:schemeClr val="tx1"/>
                </a:solidFill>
                <a:effectLst/>
                <a:latin typeface="+mn-lt"/>
                <a:ea typeface="+mn-ea"/>
                <a:cs typeface="+mn-cs"/>
              </a:rPr>
              <a:t> dimaksudkan untuk membantu pencari kerja menilai keterampilan dan pengalaman kerja mereka saat ini terhadap persyaratan pemula normal untuk pekerjaan dalam bidang pekerjaan yang dipilih, untuk mengidentifikasi adanya kesenjangan keterampilan dan untuk menentukan cara yang paling tepat untuk menutup kesenjangan tersebut</a:t>
            </a:r>
            <a:r>
              <a:rPr lang="en-US" sz="1400" kern="1200" dirty="0">
                <a:solidFill>
                  <a:schemeClr val="tx1"/>
                </a:solidFill>
                <a:effectLst/>
                <a:latin typeface="+mn-lt"/>
                <a:ea typeface="+mn-ea"/>
                <a:cs typeface="+mn-cs"/>
              </a:rPr>
              <a:t>. </a:t>
            </a:r>
          </a:p>
          <a:p>
            <a:endParaRPr lang="en-GB" sz="1400" kern="1200" dirty="0">
              <a:solidFill>
                <a:schemeClr val="tx1"/>
              </a:solidFill>
              <a:effectLst/>
              <a:latin typeface="+mn-lt"/>
              <a:ea typeface="+mn-ea"/>
              <a:cs typeface="+mn-cs"/>
            </a:endParaRPr>
          </a:p>
          <a:p>
            <a:r>
              <a:rPr lang="id-ID" sz="1200" kern="1200" dirty="0">
                <a:solidFill>
                  <a:schemeClr val="tx1"/>
                </a:solidFill>
                <a:effectLst/>
                <a:latin typeface="+mn-lt"/>
                <a:ea typeface="+mn-ea"/>
                <a:cs typeface="+mn-cs"/>
              </a:rPr>
              <a:t>Ini merupakan tahap dalam proses konseling di mana penerapan satu atau lebih </a:t>
            </a:r>
            <a:r>
              <a:rPr lang="id-ID" sz="1200" b="1" kern="1200" dirty="0">
                <a:solidFill>
                  <a:schemeClr val="tx1"/>
                </a:solidFill>
                <a:effectLst/>
                <a:latin typeface="+mn-lt"/>
                <a:ea typeface="+mn-ea"/>
                <a:cs typeface="+mn-cs"/>
              </a:rPr>
              <a:t>program pasar tenaga kerja aktif (PPTKA)</a:t>
            </a:r>
            <a:r>
              <a:rPr lang="id-ID" sz="1200" kern="1200" dirty="0">
                <a:solidFill>
                  <a:schemeClr val="tx1"/>
                </a:solidFill>
                <a:effectLst/>
                <a:latin typeface="+mn-lt"/>
                <a:ea typeface="+mn-ea"/>
                <a:cs typeface="+mn-cs"/>
              </a:rPr>
              <a:t> memberikan dampak yang signifikan terhadap keberhasilan mendapatkan pekerjaan</a:t>
            </a:r>
            <a:r>
              <a:rPr lang="en-US" sz="1400" kern="1200" dirty="0">
                <a:solidFill>
                  <a:schemeClr val="tx1"/>
                </a:solidFill>
                <a:effectLst/>
                <a:latin typeface="+mn-lt"/>
                <a:ea typeface="+mn-ea"/>
                <a:cs typeface="+mn-cs"/>
              </a:rPr>
              <a:t>.</a:t>
            </a:r>
          </a:p>
          <a:p>
            <a:pPr marL="0" indent="0">
              <a:buNone/>
            </a:pPr>
            <a:endParaRPr lang="en-US" sz="1400" kern="1200" dirty="0">
              <a:solidFill>
                <a:schemeClr val="tx1"/>
              </a:solidFill>
              <a:effectLst/>
              <a:latin typeface="+mn-lt"/>
              <a:ea typeface="+mn-ea"/>
              <a:cs typeface="+mn-cs"/>
            </a:endParaRPr>
          </a:p>
          <a:p>
            <a:pPr marL="0" indent="0">
              <a:buNone/>
            </a:pPr>
            <a:r>
              <a:rPr lang="id-ID" sz="1200" kern="1200" dirty="0">
                <a:solidFill>
                  <a:schemeClr val="tx1"/>
                </a:solidFill>
                <a:effectLst/>
                <a:latin typeface="+mn-lt"/>
                <a:ea typeface="+mn-ea"/>
                <a:cs typeface="+mn-cs"/>
              </a:rPr>
              <a:t>Selama tahap konseling </a:t>
            </a:r>
            <a:r>
              <a:rPr lang="id-ID" sz="1200" kern="1200" dirty="0" err="1">
                <a:solidFill>
                  <a:schemeClr val="tx1"/>
                </a:solidFill>
                <a:effectLst/>
                <a:latin typeface="+mn-lt"/>
                <a:ea typeface="+mn-ea"/>
                <a:cs typeface="+mn-cs"/>
              </a:rPr>
              <a:t>vokasi</a:t>
            </a:r>
            <a:r>
              <a:rPr lang="id-ID" sz="1200" kern="1200" dirty="0">
                <a:solidFill>
                  <a:schemeClr val="tx1"/>
                </a:solidFill>
                <a:effectLst/>
                <a:latin typeface="+mn-lt"/>
                <a:ea typeface="+mn-ea"/>
                <a:cs typeface="+mn-cs"/>
              </a:rPr>
              <a:t>, pencari kerja diberi informasi pekerjaan yang akan membantu mereka dalam menentukan solusi mana yang paling cocok untuk aspirasi jangka pendek dan jangka panjang mereka</a:t>
            </a:r>
            <a:r>
              <a:rPr lang="en-US" sz="1400" kern="1200" dirty="0">
                <a:solidFill>
                  <a:schemeClr val="tx1"/>
                </a:solidFill>
                <a:effectLst/>
                <a:latin typeface="+mn-lt"/>
                <a:ea typeface="+mn-ea"/>
                <a:cs typeface="+mn-cs"/>
              </a:rPr>
              <a:t>.   </a:t>
            </a:r>
            <a:endParaRPr lang="en-GB" sz="1400" kern="1200" dirty="0">
              <a:solidFill>
                <a:schemeClr val="tx1"/>
              </a:solidFill>
              <a:effectLst/>
              <a:latin typeface="+mn-lt"/>
              <a:ea typeface="+mn-ea"/>
              <a:cs typeface="+mn-cs"/>
            </a:endParaRPr>
          </a:p>
          <a:p>
            <a:endParaRPr lang="en-GB" sz="1400" dirty="0"/>
          </a:p>
          <a:p>
            <a:pPr marL="0" indent="0">
              <a:buNone/>
            </a:pPr>
            <a:endParaRPr lang="en-GB" sz="1200" kern="1200" dirty="0">
              <a:solidFill>
                <a:schemeClr val="tx1"/>
              </a:solidFill>
              <a:effectLst/>
              <a:latin typeface="+mn-lt"/>
              <a:ea typeface="+mn-ea"/>
              <a:cs typeface="+mn-cs"/>
            </a:endParaRPr>
          </a:p>
          <a:p>
            <a:endParaRPr lang="en-GB" sz="1200" dirty="0"/>
          </a:p>
        </p:txBody>
      </p:sp>
      <p:sp>
        <p:nvSpPr>
          <p:cNvPr id="4" name="Slide Number Placeholder 3"/>
          <p:cNvSpPr>
            <a:spLocks noGrp="1"/>
          </p:cNvSpPr>
          <p:nvPr>
            <p:ph type="sldNum" sz="quarter" idx="10"/>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725527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a:solidFill>
                  <a:schemeClr val="tx1"/>
                </a:solidFill>
                <a:effectLst/>
                <a:latin typeface="+mn-lt"/>
                <a:ea typeface="+mn-ea"/>
                <a:cs typeface="+mn-cs"/>
              </a:rPr>
              <a:t>Program pasar tenaga kerja aktif dilaksanakan untuk membantu pencari kerja mendapatkan pekerjaan</a:t>
            </a:r>
            <a:r>
              <a:rPr lang="en-US" sz="1800" dirty="0"/>
              <a:t>.</a:t>
            </a:r>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2505605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3119045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kern="1200" dirty="0">
                <a:solidFill>
                  <a:schemeClr val="tx1"/>
                </a:solidFill>
                <a:effectLst/>
                <a:latin typeface="+mn-lt"/>
                <a:ea typeface="+mn-ea"/>
                <a:cs typeface="+mn-cs"/>
              </a:rPr>
              <a:t>Tergantung pada faktor pribadi yang teridentifikasi saat konseling karier, terdapat beragam cara untuk menutup kesenjangan antara keterampilan dan pengalaman pencari kerja yang sudah ada dan yang dibutuhkan untuk mengejar pilihan karier mereka. Oleh karena itu, akan terdapat beragam pendekatan dalam konseling </a:t>
            </a:r>
            <a:r>
              <a:rPr lang="id-ID" sz="1200" kern="1200" dirty="0" err="1">
                <a:solidFill>
                  <a:schemeClr val="tx1"/>
                </a:solidFill>
                <a:effectLst/>
                <a:latin typeface="+mn-lt"/>
                <a:ea typeface="+mn-ea"/>
                <a:cs typeface="+mn-cs"/>
              </a:rPr>
              <a:t>vokasi</a:t>
            </a:r>
            <a:r>
              <a:rPr lang="id-ID" sz="1200" kern="1200" dirty="0">
                <a:solidFill>
                  <a:schemeClr val="tx1"/>
                </a:solidFill>
                <a:effectLst/>
                <a:latin typeface="+mn-lt"/>
                <a:ea typeface="+mn-ea"/>
                <a:cs typeface="+mn-cs"/>
              </a:rPr>
              <a:t> dan pengembangan rencana perorangan yang sesuai dengan kebutuhan dan keadaan perorangan</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id-ID" sz="1200" kern="1200" dirty="0">
                <a:solidFill>
                  <a:schemeClr val="tx1"/>
                </a:solidFill>
                <a:effectLst/>
                <a:latin typeface="+mn-lt"/>
                <a:ea typeface="+mn-ea"/>
                <a:cs typeface="+mn-cs"/>
              </a:rPr>
              <a:t>Terdapat pilihan selain pelatihan kelas formal dan ini dapat mencakup:</a:t>
            </a:r>
            <a:endParaRPr lang="en-US" sz="1200" kern="1200" dirty="0">
              <a:solidFill>
                <a:schemeClr val="tx1"/>
              </a:solidFill>
              <a:effectLst/>
              <a:latin typeface="+mn-lt"/>
              <a:ea typeface="+mn-ea"/>
              <a:cs typeface="+mn-cs"/>
            </a:endParaRPr>
          </a:p>
          <a:p>
            <a:r>
              <a:rPr lang="id-ID" sz="1200" kern="1200" dirty="0">
                <a:solidFill>
                  <a:schemeClr val="tx1"/>
                </a:solidFill>
                <a:effectLst/>
                <a:latin typeface="+mn-lt"/>
                <a:ea typeface="+mn-ea"/>
                <a:cs typeface="+mn-cs"/>
              </a:rPr>
              <a:t> (1) pelatihan di tempat kerja (OJT) untuk meningkatkan atau menaikkan keterampilan yang ada;</a:t>
            </a:r>
            <a:endParaRPr lang="en-US" sz="1200" kern="1200" dirty="0">
              <a:solidFill>
                <a:schemeClr val="tx1"/>
              </a:solidFill>
              <a:effectLst/>
              <a:latin typeface="+mn-lt"/>
              <a:ea typeface="+mn-ea"/>
              <a:cs typeface="+mn-cs"/>
            </a:endParaRPr>
          </a:p>
          <a:p>
            <a:r>
              <a:rPr lang="id-ID" sz="1200" kern="1200" dirty="0">
                <a:solidFill>
                  <a:schemeClr val="tx1"/>
                </a:solidFill>
                <a:effectLst/>
                <a:latin typeface="+mn-lt"/>
                <a:ea typeface="+mn-ea"/>
                <a:cs typeface="+mn-cs"/>
              </a:rPr>
              <a:t> (2) pelatihan pemagangan-- yang memberikan sumber pendapatan sekaligus memperoleh keterampilan dan pengalaman praktis yang diperlukan untuk bidang pekerjaan terampil; dan/atau</a:t>
            </a:r>
            <a:endParaRPr lang="en-US" sz="1200" kern="1200" dirty="0">
              <a:solidFill>
                <a:schemeClr val="tx1"/>
              </a:solidFill>
              <a:effectLst/>
              <a:latin typeface="+mn-lt"/>
              <a:ea typeface="+mn-ea"/>
              <a:cs typeface="+mn-cs"/>
            </a:endParaRPr>
          </a:p>
          <a:p>
            <a:r>
              <a:rPr lang="id-ID" sz="1200" kern="1200" dirty="0">
                <a:solidFill>
                  <a:schemeClr val="tx1"/>
                </a:solidFill>
                <a:effectLst/>
                <a:latin typeface="+mn-lt"/>
                <a:ea typeface="+mn-ea"/>
                <a:cs typeface="+mn-cs"/>
              </a:rPr>
              <a:t> (3) program pemagangan (</a:t>
            </a:r>
            <a:r>
              <a:rPr lang="id-ID" sz="1200" i="1" kern="1200" dirty="0" err="1">
                <a:solidFill>
                  <a:schemeClr val="tx1"/>
                </a:solidFill>
                <a:effectLst/>
                <a:latin typeface="+mn-lt"/>
                <a:ea typeface="+mn-ea"/>
                <a:cs typeface="+mn-cs"/>
              </a:rPr>
              <a:t>internship</a:t>
            </a:r>
            <a:r>
              <a:rPr lang="id-ID" sz="1200" kern="1200" dirty="0">
                <a:solidFill>
                  <a:schemeClr val="tx1"/>
                </a:solidFill>
                <a:effectLst/>
                <a:latin typeface="+mn-lt"/>
                <a:ea typeface="+mn-ea"/>
                <a:cs typeface="+mn-cs"/>
              </a:rPr>
              <a:t>), untuk memberikan pengalaman kerja guna melengkapi pelatihan teknis bagi lulusan baru</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1702645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15708660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Modul/Unit 6</a:t>
            </a:r>
            <a:br>
              <a:rPr lang="en-GB" dirty="0"/>
            </a:br>
            <a:endParaRPr lang="en-GB" dirty="0"/>
          </a:p>
        </p:txBody>
      </p:sp>
      <p:sp>
        <p:nvSpPr>
          <p:cNvPr id="3" name="Subtitle 2"/>
          <p:cNvSpPr>
            <a:spLocks noGrp="1"/>
          </p:cNvSpPr>
          <p:nvPr>
            <p:ph type="subTitle" idx="1"/>
          </p:nvPr>
        </p:nvSpPr>
        <p:spPr>
          <a:xfrm>
            <a:off x="490538" y="3481539"/>
            <a:ext cx="7770594" cy="1655762"/>
          </a:xfrm>
        </p:spPr>
        <p:txBody>
          <a:bodyPr/>
          <a:lstStyle/>
          <a:p>
            <a:r>
              <a:rPr lang="en-GB" dirty="0" err="1"/>
              <a:t>Konseling</a:t>
            </a:r>
            <a:r>
              <a:rPr lang="en-GB" dirty="0"/>
              <a:t> </a:t>
            </a:r>
            <a:r>
              <a:rPr lang="en-GB" dirty="0" err="1"/>
              <a:t>Vokasi</a:t>
            </a:r>
            <a:br>
              <a:rPr lang="en-GB" dirty="0"/>
            </a:br>
            <a:r>
              <a:rPr lang="en-GB" dirty="0"/>
              <a:t>(</a:t>
            </a:r>
            <a:r>
              <a:rPr lang="en-GB" dirty="0" err="1"/>
              <a:t>Keterampilan</a:t>
            </a:r>
            <a:r>
              <a:rPr lang="en-GB" dirty="0"/>
              <a:t> dan </a:t>
            </a:r>
            <a:r>
              <a:rPr lang="en-GB" dirty="0" err="1"/>
              <a:t>persyaratan</a:t>
            </a:r>
            <a:r>
              <a:rPr lang="en-GB" dirty="0"/>
              <a:t> </a:t>
            </a:r>
            <a:r>
              <a:rPr lang="en-GB" dirty="0" err="1"/>
              <a:t>untuk</a:t>
            </a:r>
            <a:r>
              <a:rPr lang="en-GB" dirty="0"/>
              <a:t> </a:t>
            </a:r>
            <a:r>
              <a:rPr lang="en-GB" dirty="0" err="1"/>
              <a:t>melaksanakan</a:t>
            </a:r>
            <a:r>
              <a:rPr lang="en-GB" dirty="0"/>
              <a:t> </a:t>
            </a:r>
            <a:r>
              <a:rPr lang="en-GB" dirty="0" err="1"/>
              <a:t>pekerjaan</a:t>
            </a:r>
            <a:r>
              <a:rPr lang="en-GB" dirty="0"/>
              <a:t>)</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Permainan</a:t>
            </a:r>
            <a:r>
              <a:rPr lang="en-GB" dirty="0"/>
              <a:t> </a:t>
            </a:r>
            <a:r>
              <a:rPr lang="en-GB" dirty="0" err="1"/>
              <a:t>peran</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10</a:t>
            </a:fld>
            <a:endParaRPr lang="en-GB"/>
          </a:p>
        </p:txBody>
      </p:sp>
    </p:spTree>
    <p:extLst>
      <p:ext uri="{BB962C8B-B14F-4D97-AF65-F5344CB8AC3E}">
        <p14:creationId xmlns:p14="http://schemas.microsoft.com/office/powerpoint/2010/main" val="943555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Tujuan</a:t>
            </a:r>
            <a:r>
              <a:rPr lang="en-GB" dirty="0"/>
              <a:t> </a:t>
            </a:r>
            <a:r>
              <a:rPr lang="en-GB" dirty="0" err="1"/>
              <a:t>pembelajaran</a:t>
            </a: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dirty="0"/>
              <a:t>Setelah </a:t>
            </a:r>
            <a:r>
              <a:rPr lang="en-GB" sz="2400" dirty="0" err="1"/>
              <a:t>menyelesaikan</a:t>
            </a:r>
            <a:r>
              <a:rPr lang="en-GB" sz="2400" dirty="0"/>
              <a:t> unit </a:t>
            </a:r>
            <a:r>
              <a:rPr lang="en-GB" sz="2400" dirty="0" err="1"/>
              <a:t>ini</a:t>
            </a:r>
            <a:r>
              <a:rPr lang="en-GB" sz="2400" dirty="0"/>
              <a:t>, </a:t>
            </a:r>
            <a:r>
              <a:rPr lang="en-GB" sz="2400" dirty="0" err="1"/>
              <a:t>peserta</a:t>
            </a:r>
            <a:r>
              <a:rPr lang="en-GB" sz="2400" dirty="0"/>
              <a:t> </a:t>
            </a:r>
            <a:r>
              <a:rPr lang="en-GB" sz="2400" dirty="0" err="1"/>
              <a:t>akan</a:t>
            </a:r>
            <a:r>
              <a:rPr lang="en-GB" sz="2400" dirty="0"/>
              <a:t> </a:t>
            </a:r>
            <a:r>
              <a:rPr lang="en-GB" sz="2400" dirty="0" err="1"/>
              <a:t>mampu</a:t>
            </a:r>
            <a:r>
              <a:rPr lang="en-GB" sz="2400" dirty="0"/>
              <a:t>:</a:t>
            </a:r>
          </a:p>
          <a:p>
            <a:pPr lvl="2"/>
            <a:r>
              <a:rPr lang="en-GB" sz="2400" dirty="0" err="1"/>
              <a:t>Menilai</a:t>
            </a:r>
            <a:r>
              <a:rPr lang="en-GB" sz="2400" dirty="0"/>
              <a:t> </a:t>
            </a:r>
            <a:r>
              <a:rPr lang="en-GB" sz="2400" dirty="0" err="1"/>
              <a:t>keterampilan</a:t>
            </a:r>
            <a:r>
              <a:rPr lang="en-GB" sz="2400" dirty="0"/>
              <a:t> dan </a:t>
            </a:r>
            <a:r>
              <a:rPr lang="en-GB" sz="2400" dirty="0" err="1"/>
              <a:t>pengalaman</a:t>
            </a:r>
            <a:r>
              <a:rPr lang="en-GB" sz="2400" dirty="0"/>
              <a:t> </a:t>
            </a:r>
            <a:r>
              <a:rPr lang="en-GB" sz="2400" dirty="0" err="1"/>
              <a:t>kerja</a:t>
            </a:r>
            <a:r>
              <a:rPr lang="en-GB" sz="2400" dirty="0"/>
              <a:t> </a:t>
            </a:r>
            <a:r>
              <a:rPr lang="en-GB" sz="2400" dirty="0" err="1"/>
              <a:t>pencari</a:t>
            </a:r>
            <a:r>
              <a:rPr lang="en-GB" sz="2400" dirty="0"/>
              <a:t> </a:t>
            </a:r>
            <a:r>
              <a:rPr lang="en-GB" sz="2400" dirty="0" err="1"/>
              <a:t>kerja</a:t>
            </a:r>
            <a:endParaRPr lang="en-GB" sz="2400" dirty="0"/>
          </a:p>
          <a:p>
            <a:pPr lvl="2"/>
            <a:r>
              <a:rPr lang="en-GB" sz="2400" dirty="0" err="1"/>
              <a:t>Mengidentifikasi</a:t>
            </a:r>
            <a:r>
              <a:rPr lang="en-GB" sz="2400" dirty="0"/>
              <a:t> </a:t>
            </a:r>
            <a:r>
              <a:rPr lang="en-GB" sz="2400" dirty="0" err="1"/>
              <a:t>kesenjangan</a:t>
            </a:r>
            <a:r>
              <a:rPr lang="en-GB" sz="2400" dirty="0"/>
              <a:t> </a:t>
            </a:r>
            <a:r>
              <a:rPr lang="en-GB" sz="2400" dirty="0" err="1"/>
              <a:t>keterampilan</a:t>
            </a:r>
            <a:r>
              <a:rPr lang="en-GB" sz="2400" dirty="0"/>
              <a:t> </a:t>
            </a:r>
            <a:r>
              <a:rPr lang="en-GB" sz="2400" dirty="0" err="1"/>
              <a:t>danmenentukan</a:t>
            </a:r>
            <a:r>
              <a:rPr lang="en-GB" sz="2400" dirty="0"/>
              <a:t> </a:t>
            </a:r>
            <a:r>
              <a:rPr lang="en-GB" sz="2400" dirty="0" err="1"/>
              <a:t>cara</a:t>
            </a:r>
            <a:r>
              <a:rPr lang="en-GB" sz="2400" dirty="0"/>
              <a:t> yang </a:t>
            </a:r>
            <a:r>
              <a:rPr lang="en-GB" sz="2400" dirty="0" err="1"/>
              <a:t>tepat</a:t>
            </a:r>
            <a:r>
              <a:rPr lang="en-GB" sz="2400" dirty="0"/>
              <a:t> </a:t>
            </a:r>
            <a:r>
              <a:rPr lang="en-GB" sz="2400" dirty="0" err="1"/>
              <a:t>untuk</a:t>
            </a:r>
            <a:r>
              <a:rPr lang="en-GB" sz="2400" dirty="0"/>
              <a:t> </a:t>
            </a:r>
            <a:r>
              <a:rPr lang="en-GB" sz="2400" dirty="0" err="1"/>
              <a:t>menutup</a:t>
            </a:r>
            <a:r>
              <a:rPr lang="en-GB" sz="2400" dirty="0"/>
              <a:t> </a:t>
            </a:r>
            <a:r>
              <a:rPr lang="en-GB" sz="2400" dirty="0" err="1"/>
              <a:t>kesenjangan</a:t>
            </a:r>
            <a:r>
              <a:rPr lang="en-GB" sz="2400" dirty="0"/>
              <a:t> </a:t>
            </a:r>
            <a:r>
              <a:rPr lang="en-GB" sz="2400" dirty="0" err="1"/>
              <a:t>tersebut</a:t>
            </a:r>
            <a:endParaRPr lang="en-GB" sz="2400" dirty="0"/>
          </a:p>
          <a:p>
            <a:pPr lvl="2"/>
            <a:r>
              <a:rPr lang="en-GB" sz="2400" dirty="0" err="1"/>
              <a:t>Membantu</a:t>
            </a:r>
            <a:r>
              <a:rPr lang="en-GB" sz="2400" dirty="0"/>
              <a:t> </a:t>
            </a:r>
            <a:r>
              <a:rPr lang="en-GB" sz="2400" dirty="0" err="1"/>
              <a:t>pencari</a:t>
            </a:r>
            <a:r>
              <a:rPr lang="en-GB" sz="2400" dirty="0"/>
              <a:t> </a:t>
            </a:r>
            <a:r>
              <a:rPr lang="en-GB" sz="2400" dirty="0" err="1"/>
              <a:t>kerja</a:t>
            </a:r>
            <a:r>
              <a:rPr lang="en-GB" sz="2400" dirty="0"/>
              <a:t> </a:t>
            </a:r>
            <a:r>
              <a:rPr lang="en-GB" sz="2400" dirty="0" err="1"/>
              <a:t>membuat</a:t>
            </a:r>
            <a:r>
              <a:rPr lang="en-GB" sz="2400" dirty="0"/>
              <a:t> </a:t>
            </a:r>
            <a:r>
              <a:rPr lang="en-GB" sz="2400" dirty="0" err="1"/>
              <a:t>rencana</a:t>
            </a:r>
            <a:r>
              <a:rPr lang="en-GB" sz="2400" dirty="0"/>
              <a:t> </a:t>
            </a:r>
            <a:r>
              <a:rPr lang="en-GB" sz="2400" dirty="0" err="1"/>
              <a:t>jangka</a:t>
            </a:r>
            <a:r>
              <a:rPr lang="en-GB" sz="2400" dirty="0"/>
              <a:t> </a:t>
            </a:r>
            <a:r>
              <a:rPr lang="en-GB" sz="2400" dirty="0" err="1"/>
              <a:t>panjang</a:t>
            </a:r>
            <a:r>
              <a:rPr lang="en-GB" sz="2400" dirty="0"/>
              <a:t>  yang </a:t>
            </a:r>
            <a:r>
              <a:rPr lang="en-GB" sz="2400" dirty="0" err="1"/>
              <a:t>menghantarkan</a:t>
            </a:r>
            <a:r>
              <a:rPr lang="en-GB" sz="2400" dirty="0"/>
              <a:t> </a:t>
            </a:r>
            <a:r>
              <a:rPr lang="en-GB" sz="2400" dirty="0" err="1"/>
              <a:t>mereka</a:t>
            </a:r>
            <a:r>
              <a:rPr lang="en-GB" sz="2400" dirty="0"/>
              <a:t> </a:t>
            </a:r>
            <a:r>
              <a:rPr lang="en-GB" sz="2400" dirty="0" err="1"/>
              <a:t>ke</a:t>
            </a:r>
            <a:r>
              <a:rPr lang="en-GB" sz="2400" dirty="0"/>
              <a:t> </a:t>
            </a:r>
            <a:r>
              <a:rPr lang="en-GB" sz="2400" dirty="0" err="1"/>
              <a:t>pekerjaan</a:t>
            </a:r>
            <a:r>
              <a:rPr lang="en-GB" sz="2400" dirty="0"/>
              <a:t> yang </a:t>
            </a:r>
            <a:r>
              <a:rPr lang="en-GB" sz="2400" dirty="0" err="1"/>
              <a:t>lebih</a:t>
            </a:r>
            <a:r>
              <a:rPr lang="en-GB" sz="2400" dirty="0"/>
              <a:t> </a:t>
            </a:r>
            <a:r>
              <a:rPr lang="en-GB" sz="2400" dirty="0" err="1"/>
              <a:t>berkelanjutan</a:t>
            </a:r>
            <a:r>
              <a:rPr lang="en-GB" sz="2400" dirty="0"/>
              <a:t> di masa </a:t>
            </a:r>
            <a:r>
              <a:rPr lang="en-GB" sz="2400" dirty="0" err="1"/>
              <a:t>depan</a:t>
            </a:r>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3526921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3</a:t>
            </a:fld>
            <a:endParaRPr lang="en-GB"/>
          </a:p>
        </p:txBody>
      </p:sp>
      <p:cxnSp>
        <p:nvCxnSpPr>
          <p:cNvPr id="9" name="Straight Arrow Connector 8">
            <a:extLst>
              <a:ext uri="{FF2B5EF4-FFF2-40B4-BE49-F238E27FC236}">
                <a16:creationId xmlns:a16="http://schemas.microsoft.com/office/drawing/2014/main" id="{AB40DB26-813B-6D4B-9A39-F0AE9D878323}"/>
              </a:ext>
            </a:extLst>
          </p:cNvPr>
          <p:cNvCxnSpPr/>
          <p:nvPr/>
        </p:nvCxnSpPr>
        <p:spPr>
          <a:xfrm>
            <a:off x="6096000" y="1453568"/>
            <a:ext cx="0" cy="62521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6" name="Flowchart: Process 6">
            <a:extLst>
              <a:ext uri="{FF2B5EF4-FFF2-40B4-BE49-F238E27FC236}">
                <a16:creationId xmlns:a16="http://schemas.microsoft.com/office/drawing/2014/main" id="{8FA82183-B7CC-CA41-941F-9E448DACBB3D}"/>
              </a:ext>
            </a:extLst>
          </p:cNvPr>
          <p:cNvSpPr/>
          <p:nvPr/>
        </p:nvSpPr>
        <p:spPr>
          <a:xfrm>
            <a:off x="3153748" y="433421"/>
            <a:ext cx="5766320" cy="1020147"/>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t>Keterampilan</a:t>
            </a:r>
            <a:r>
              <a:rPr lang="en-US" sz="2400" b="1" dirty="0"/>
              <a:t> dan </a:t>
            </a:r>
            <a:r>
              <a:rPr lang="en-US" sz="2400" b="1" dirty="0" err="1"/>
              <a:t>persyaratan</a:t>
            </a:r>
            <a:r>
              <a:rPr lang="en-US" sz="2400" b="1" dirty="0"/>
              <a:t> </a:t>
            </a:r>
            <a:r>
              <a:rPr lang="en-US" sz="2400" b="1" dirty="0" err="1"/>
              <a:t>untuk</a:t>
            </a:r>
            <a:r>
              <a:rPr lang="en-US" sz="2400" b="1" dirty="0"/>
              <a:t> </a:t>
            </a:r>
            <a:r>
              <a:rPr lang="en-US" sz="2400" b="1" dirty="0" err="1"/>
              <a:t>melaksanakan</a:t>
            </a:r>
            <a:r>
              <a:rPr lang="en-US" sz="2400" b="1" dirty="0"/>
              <a:t> </a:t>
            </a:r>
            <a:r>
              <a:rPr lang="en-US" sz="2400" b="1" dirty="0" err="1"/>
              <a:t>pekerjaan</a:t>
            </a:r>
            <a:endParaRPr lang="en-US" sz="2400" b="1" dirty="0"/>
          </a:p>
        </p:txBody>
      </p:sp>
      <p:sp>
        <p:nvSpPr>
          <p:cNvPr id="19" name="Flowchart: Process 10">
            <a:extLst>
              <a:ext uri="{FF2B5EF4-FFF2-40B4-BE49-F238E27FC236}">
                <a16:creationId xmlns:a16="http://schemas.microsoft.com/office/drawing/2014/main" id="{34470BBB-5718-4848-A9E6-AB120CFB2EBD}"/>
              </a:ext>
            </a:extLst>
          </p:cNvPr>
          <p:cNvSpPr/>
          <p:nvPr/>
        </p:nvSpPr>
        <p:spPr>
          <a:xfrm>
            <a:off x="3153748" y="2107809"/>
            <a:ext cx="5766320" cy="132177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err="1"/>
              <a:t>Konseling</a:t>
            </a:r>
            <a:r>
              <a:rPr lang="en-GB" sz="2400" b="1" dirty="0"/>
              <a:t> </a:t>
            </a:r>
            <a:r>
              <a:rPr lang="en-GB" sz="2400" b="1" dirty="0" err="1"/>
              <a:t>vokasi</a:t>
            </a:r>
            <a:endParaRPr lang="en-GB" sz="2400" b="1" dirty="0"/>
          </a:p>
          <a:p>
            <a:pPr algn="ctr"/>
            <a:r>
              <a:rPr lang="en-GB" dirty="0" err="1"/>
              <a:t>Membantu</a:t>
            </a:r>
            <a:r>
              <a:rPr lang="en-GB" dirty="0"/>
              <a:t> </a:t>
            </a:r>
            <a:r>
              <a:rPr lang="en-GB" dirty="0" err="1"/>
              <a:t>pencari</a:t>
            </a:r>
            <a:r>
              <a:rPr lang="en-GB" dirty="0"/>
              <a:t> </a:t>
            </a:r>
            <a:r>
              <a:rPr lang="en-GB" dirty="0" err="1"/>
              <a:t>kerja</a:t>
            </a:r>
            <a:r>
              <a:rPr lang="en-GB" dirty="0"/>
              <a:t> </a:t>
            </a:r>
            <a:r>
              <a:rPr lang="en-GB" dirty="0" err="1"/>
              <a:t>mengidentifikasi</a:t>
            </a:r>
            <a:r>
              <a:rPr lang="en-GB" dirty="0"/>
              <a:t> </a:t>
            </a:r>
            <a:r>
              <a:rPr lang="en-GB" dirty="0" err="1"/>
              <a:t>kesenjangan</a:t>
            </a:r>
            <a:r>
              <a:rPr lang="en-GB" dirty="0"/>
              <a:t> </a:t>
            </a:r>
            <a:r>
              <a:rPr lang="en-GB" dirty="0" err="1"/>
              <a:t>keterampilan</a:t>
            </a:r>
            <a:r>
              <a:rPr lang="en-GB" dirty="0"/>
              <a:t> dan </a:t>
            </a:r>
            <a:r>
              <a:rPr lang="en-GB" dirty="0" err="1"/>
              <a:t>menentukan</a:t>
            </a:r>
            <a:r>
              <a:rPr lang="en-GB" dirty="0"/>
              <a:t> </a:t>
            </a:r>
            <a:r>
              <a:rPr lang="en-GB" dirty="0" err="1"/>
              <a:t>cara</a:t>
            </a:r>
            <a:r>
              <a:rPr lang="en-GB" dirty="0"/>
              <a:t> yang paling </a:t>
            </a:r>
            <a:r>
              <a:rPr lang="en-GB" dirty="0" err="1"/>
              <a:t>tepat</a:t>
            </a:r>
            <a:r>
              <a:rPr lang="en-GB" dirty="0"/>
              <a:t> </a:t>
            </a:r>
            <a:r>
              <a:rPr lang="en-GB" dirty="0" err="1"/>
              <a:t>untuk</a:t>
            </a:r>
            <a:r>
              <a:rPr lang="en-GB" dirty="0"/>
              <a:t> </a:t>
            </a:r>
            <a:r>
              <a:rPr lang="en-GB" dirty="0" err="1"/>
              <a:t>menutup</a:t>
            </a:r>
            <a:r>
              <a:rPr lang="en-GB" dirty="0"/>
              <a:t> </a:t>
            </a:r>
            <a:r>
              <a:rPr lang="en-GB" dirty="0" err="1"/>
              <a:t>kesenjangan</a:t>
            </a:r>
            <a:endParaRPr lang="en-GB" sz="2400" dirty="0"/>
          </a:p>
        </p:txBody>
      </p:sp>
      <p:sp>
        <p:nvSpPr>
          <p:cNvPr id="20" name="Rounded Rectangle 19">
            <a:extLst>
              <a:ext uri="{FF2B5EF4-FFF2-40B4-BE49-F238E27FC236}">
                <a16:creationId xmlns:a16="http://schemas.microsoft.com/office/drawing/2014/main" id="{F672A5CF-1EE0-D240-A0A6-F355B728C987}"/>
              </a:ext>
            </a:extLst>
          </p:cNvPr>
          <p:cNvSpPr/>
          <p:nvPr/>
        </p:nvSpPr>
        <p:spPr>
          <a:xfrm>
            <a:off x="3881536" y="3925143"/>
            <a:ext cx="4329404" cy="2724476"/>
          </a:xfrm>
          <a:prstGeom prst="round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dirty="0"/>
              <a:t>Program </a:t>
            </a:r>
            <a:r>
              <a:rPr lang="en-GB" sz="2000" dirty="0" err="1"/>
              <a:t>pelatihan</a:t>
            </a:r>
            <a:r>
              <a:rPr lang="en-GB" sz="2000" dirty="0"/>
              <a:t> </a:t>
            </a:r>
            <a:r>
              <a:rPr lang="en-GB" sz="2000" dirty="0" err="1"/>
              <a:t>keterampilan</a:t>
            </a:r>
            <a:endParaRPr lang="en-GB" sz="2000" dirty="0"/>
          </a:p>
          <a:p>
            <a:pPr algn="ctr"/>
            <a:r>
              <a:rPr lang="en-GB" sz="2000" dirty="0" err="1"/>
              <a:t>Peningkatan</a:t>
            </a:r>
            <a:r>
              <a:rPr lang="en-GB" sz="2000" dirty="0"/>
              <a:t> </a:t>
            </a:r>
            <a:r>
              <a:rPr lang="en-GB" sz="2000" dirty="0" err="1"/>
              <a:t>pendidikan</a:t>
            </a:r>
            <a:endParaRPr lang="en-GB" sz="2000" dirty="0"/>
          </a:p>
          <a:p>
            <a:pPr algn="ctr"/>
            <a:r>
              <a:rPr lang="en-GB" sz="2000" dirty="0" err="1"/>
              <a:t>Pelatihan</a:t>
            </a:r>
            <a:r>
              <a:rPr lang="en-GB" sz="2000" dirty="0"/>
              <a:t> di </a:t>
            </a:r>
            <a:r>
              <a:rPr lang="en-GB" sz="2000" dirty="0" err="1"/>
              <a:t>tempat</a:t>
            </a:r>
            <a:r>
              <a:rPr lang="en-GB" sz="2000" dirty="0"/>
              <a:t> </a:t>
            </a:r>
            <a:r>
              <a:rPr lang="en-GB" sz="2000" dirty="0" err="1"/>
              <a:t>bekerja</a:t>
            </a:r>
            <a:endParaRPr lang="en-GB" sz="2000" dirty="0"/>
          </a:p>
          <a:p>
            <a:pPr algn="ctr"/>
            <a:r>
              <a:rPr lang="en-GB" sz="2000" dirty="0" err="1"/>
              <a:t>Pelatihan</a:t>
            </a:r>
            <a:r>
              <a:rPr lang="en-GB" sz="2000" dirty="0"/>
              <a:t> </a:t>
            </a:r>
            <a:r>
              <a:rPr lang="en-GB" sz="2000" dirty="0" err="1"/>
              <a:t>kewirausahaan</a:t>
            </a:r>
            <a:r>
              <a:rPr lang="en-GB" sz="2000" dirty="0"/>
              <a:t> dan </a:t>
            </a:r>
            <a:r>
              <a:rPr lang="en-GB" sz="2000" dirty="0" err="1"/>
              <a:t>layanan</a:t>
            </a:r>
            <a:r>
              <a:rPr lang="en-GB" sz="2000" dirty="0"/>
              <a:t> </a:t>
            </a:r>
            <a:r>
              <a:rPr lang="en-GB" sz="2000" dirty="0" err="1"/>
              <a:t>terkait</a:t>
            </a:r>
            <a:endParaRPr lang="en-GB" sz="2000" dirty="0"/>
          </a:p>
          <a:p>
            <a:pPr algn="ctr"/>
            <a:r>
              <a:rPr lang="en-GB" sz="2000" dirty="0" err="1"/>
              <a:t>Subsidi</a:t>
            </a:r>
            <a:r>
              <a:rPr lang="en-GB" sz="2000" dirty="0"/>
              <a:t> </a:t>
            </a:r>
            <a:r>
              <a:rPr lang="en-GB" sz="2000" dirty="0" err="1"/>
              <a:t>pekerjaan</a:t>
            </a:r>
            <a:r>
              <a:rPr lang="en-GB" sz="2000" dirty="0"/>
              <a:t> </a:t>
            </a:r>
          </a:p>
          <a:p>
            <a:pPr algn="ctr"/>
            <a:r>
              <a:rPr lang="en-GB" sz="2000" dirty="0" err="1"/>
              <a:t>Pemagangan</a:t>
            </a:r>
            <a:endParaRPr lang="en-GB" sz="2000" dirty="0"/>
          </a:p>
        </p:txBody>
      </p:sp>
      <p:cxnSp>
        <p:nvCxnSpPr>
          <p:cNvPr id="21" name="Straight Arrow Connector 20">
            <a:extLst>
              <a:ext uri="{FF2B5EF4-FFF2-40B4-BE49-F238E27FC236}">
                <a16:creationId xmlns:a16="http://schemas.microsoft.com/office/drawing/2014/main" id="{7676F17D-D478-834F-B008-F97EC8AB0C44}"/>
              </a:ext>
            </a:extLst>
          </p:cNvPr>
          <p:cNvCxnSpPr>
            <a:cxnSpLocks/>
          </p:cNvCxnSpPr>
          <p:nvPr/>
        </p:nvCxnSpPr>
        <p:spPr>
          <a:xfrm>
            <a:off x="6101255" y="3429000"/>
            <a:ext cx="0" cy="4961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4941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Program Pasar Tenaga </a:t>
            </a:r>
            <a:r>
              <a:rPr lang="en-GB" dirty="0" err="1"/>
              <a:t>Kerja</a:t>
            </a:r>
            <a:r>
              <a:rPr lang="en-GB" dirty="0"/>
              <a:t> </a:t>
            </a:r>
            <a:r>
              <a:rPr lang="en-GB" dirty="0" err="1"/>
              <a:t>Aktif</a:t>
            </a:r>
            <a:r>
              <a:rPr lang="en-GB" dirty="0"/>
              <a:t> (PPTKA)</a:t>
            </a: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b="1" dirty="0" err="1"/>
              <a:t>Intervensi</a:t>
            </a:r>
            <a:r>
              <a:rPr lang="en-GB" sz="2400" b="1" dirty="0"/>
              <a:t> di pasar </a:t>
            </a:r>
            <a:r>
              <a:rPr lang="en-GB" sz="2400" b="1" dirty="0" err="1"/>
              <a:t>tenaga</a:t>
            </a:r>
            <a:r>
              <a:rPr lang="en-GB" sz="2400" b="1" dirty="0"/>
              <a:t> </a:t>
            </a:r>
            <a:r>
              <a:rPr lang="en-GB" sz="2400" b="1" dirty="0" err="1"/>
              <a:t>kerja</a:t>
            </a:r>
            <a:r>
              <a:rPr lang="en-GB" sz="2400" b="1" dirty="0"/>
              <a:t> </a:t>
            </a:r>
            <a:r>
              <a:rPr lang="en-GB" sz="2400" b="1" dirty="0" err="1"/>
              <a:t>untuk</a:t>
            </a:r>
            <a:r>
              <a:rPr lang="en-GB" sz="2400" b="1" dirty="0"/>
              <a:t> </a:t>
            </a:r>
            <a:r>
              <a:rPr lang="en-GB" sz="2400" b="1" dirty="0" err="1"/>
              <a:t>secara</a:t>
            </a:r>
            <a:r>
              <a:rPr lang="en-GB" sz="2400" b="1" dirty="0"/>
              <a:t> </a:t>
            </a:r>
            <a:r>
              <a:rPr lang="en-GB" sz="2400" b="1" dirty="0" err="1"/>
              <a:t>aktif</a:t>
            </a:r>
            <a:r>
              <a:rPr lang="en-GB" sz="2400" b="1" dirty="0"/>
              <a:t> </a:t>
            </a:r>
            <a:r>
              <a:rPr lang="en-GB" sz="2400" b="1" dirty="0" err="1"/>
              <a:t>meningkatkan</a:t>
            </a:r>
            <a:r>
              <a:rPr lang="en-GB" sz="2400" b="1" dirty="0"/>
              <a:t> </a:t>
            </a:r>
            <a:r>
              <a:rPr lang="en-GB" sz="2400" b="1" dirty="0" err="1"/>
              <a:t>kesempatan</a:t>
            </a:r>
            <a:r>
              <a:rPr lang="en-GB" sz="2400" b="1" dirty="0"/>
              <a:t> </a:t>
            </a:r>
            <a:r>
              <a:rPr lang="en-GB" sz="2400" b="1" dirty="0" err="1"/>
              <a:t>kerja</a:t>
            </a:r>
            <a:r>
              <a:rPr lang="en-GB" sz="2400" b="1" dirty="0"/>
              <a:t> </a:t>
            </a:r>
            <a:r>
              <a:rPr lang="en-GB" sz="2400" b="1" dirty="0" err="1"/>
              <a:t>pencari</a:t>
            </a:r>
            <a:r>
              <a:rPr lang="en-GB" sz="2400" b="1" dirty="0"/>
              <a:t> </a:t>
            </a:r>
            <a:r>
              <a:rPr lang="en-GB" sz="2400" b="1" dirty="0" err="1"/>
              <a:t>kerja</a:t>
            </a:r>
            <a:endParaRPr lang="en-GB" sz="2400" b="1" dirty="0"/>
          </a:p>
          <a:p>
            <a:pPr marL="0" lvl="2" indent="0">
              <a:buNone/>
            </a:pPr>
            <a:endParaRPr lang="en-GB" sz="2400" dirty="0"/>
          </a:p>
          <a:p>
            <a:pPr marL="0" lvl="2" indent="0">
              <a:buNone/>
            </a:pPr>
            <a:r>
              <a:rPr lang="en-GB" sz="2400" dirty="0" err="1"/>
              <a:t>Ini</a:t>
            </a:r>
            <a:r>
              <a:rPr lang="en-GB" sz="2400" dirty="0"/>
              <a:t> </a:t>
            </a:r>
            <a:r>
              <a:rPr lang="en-GB" sz="2400" dirty="0" err="1"/>
              <a:t>adalah</a:t>
            </a:r>
            <a:r>
              <a:rPr lang="en-GB" sz="2400" dirty="0"/>
              <a:t> program:</a:t>
            </a:r>
          </a:p>
          <a:p>
            <a:pPr lvl="2"/>
            <a:r>
              <a:rPr lang="en-GB" sz="2400" dirty="0" err="1"/>
              <a:t>Meningkatkan</a:t>
            </a:r>
            <a:r>
              <a:rPr lang="en-GB" sz="2400" dirty="0"/>
              <a:t> </a:t>
            </a:r>
            <a:r>
              <a:rPr lang="en-GB" sz="2400" dirty="0" err="1"/>
              <a:t>motivasi</a:t>
            </a:r>
            <a:r>
              <a:rPr lang="en-GB" sz="2400" dirty="0"/>
              <a:t> dan </a:t>
            </a:r>
            <a:r>
              <a:rPr lang="en-GB" sz="2400" dirty="0" err="1"/>
              <a:t>dorongan</a:t>
            </a:r>
            <a:r>
              <a:rPr lang="en-GB" sz="2400" dirty="0"/>
              <a:t> </a:t>
            </a:r>
            <a:r>
              <a:rPr lang="en-GB" sz="2400" dirty="0" err="1"/>
              <a:t>untuk</a:t>
            </a:r>
            <a:r>
              <a:rPr lang="en-GB" sz="2400" dirty="0"/>
              <a:t> </a:t>
            </a:r>
            <a:r>
              <a:rPr lang="en-GB" sz="2400" dirty="0" err="1"/>
              <a:t>mendapatkan</a:t>
            </a:r>
            <a:r>
              <a:rPr lang="en-GB" sz="2400" dirty="0"/>
              <a:t> </a:t>
            </a:r>
            <a:r>
              <a:rPr lang="en-GB" sz="2400" dirty="0" err="1"/>
              <a:t>pekerjaan</a:t>
            </a:r>
            <a:endParaRPr lang="en-GB" sz="2400" dirty="0"/>
          </a:p>
          <a:p>
            <a:pPr lvl="2"/>
            <a:r>
              <a:rPr lang="en-GB" sz="2400" dirty="0" err="1"/>
              <a:t>Meningkatkan</a:t>
            </a:r>
            <a:r>
              <a:rPr lang="en-GB" sz="2400" dirty="0"/>
              <a:t> </a:t>
            </a:r>
            <a:r>
              <a:rPr lang="en-GB" sz="2400" dirty="0" err="1"/>
              <a:t>kesiapan</a:t>
            </a:r>
            <a:r>
              <a:rPr lang="en-GB" sz="2400" dirty="0"/>
              <a:t> </a:t>
            </a:r>
            <a:r>
              <a:rPr lang="en-GB" sz="2400" dirty="0" err="1"/>
              <a:t>kerja</a:t>
            </a:r>
            <a:r>
              <a:rPr lang="en-GB" sz="2400" dirty="0"/>
              <a:t> dan </a:t>
            </a:r>
            <a:r>
              <a:rPr lang="en-GB" sz="2400" dirty="0" err="1"/>
              <a:t>membantu</a:t>
            </a:r>
            <a:r>
              <a:rPr lang="en-GB" sz="2400" dirty="0"/>
              <a:t> </a:t>
            </a:r>
            <a:r>
              <a:rPr lang="en-GB" sz="2400" dirty="0" err="1"/>
              <a:t>mendapatkan</a:t>
            </a:r>
            <a:r>
              <a:rPr lang="en-GB" sz="2400" dirty="0"/>
              <a:t> </a:t>
            </a:r>
            <a:r>
              <a:rPr lang="en-GB" sz="2400" dirty="0" err="1"/>
              <a:t>pekerjaan</a:t>
            </a:r>
            <a:r>
              <a:rPr lang="en-GB" sz="2400" dirty="0"/>
              <a:t> yang </a:t>
            </a:r>
            <a:r>
              <a:rPr lang="en-GB" sz="2400" dirty="0" err="1"/>
              <a:t>sesuai</a:t>
            </a:r>
            <a:endParaRPr lang="en-GB" sz="2400" dirty="0"/>
          </a:p>
          <a:p>
            <a:pPr lvl="2"/>
            <a:r>
              <a:rPr lang="en-GB" sz="2400" dirty="0" err="1"/>
              <a:t>Memperluas</a:t>
            </a:r>
            <a:r>
              <a:rPr lang="en-GB" sz="2400" dirty="0"/>
              <a:t> </a:t>
            </a:r>
            <a:r>
              <a:rPr lang="en-GB" sz="2400" dirty="0" err="1"/>
              <a:t>peluang</a:t>
            </a:r>
            <a:r>
              <a:rPr lang="en-GB" sz="2400" dirty="0"/>
              <a:t> </a:t>
            </a:r>
            <a:r>
              <a:rPr lang="en-GB" sz="2400" dirty="0" err="1"/>
              <a:t>kerja</a:t>
            </a:r>
            <a:endParaRPr lang="en-GB" sz="2400" dirty="0"/>
          </a:p>
          <a:p>
            <a:pPr lvl="2"/>
            <a:endParaRPr lang="en-GB" sz="2400" dirty="0"/>
          </a:p>
          <a:p>
            <a:pPr marL="0" lvl="2" indent="0">
              <a:buNone/>
            </a:pPr>
            <a:endParaRPr lang="en-GB" sz="2400" b="1" dirty="0"/>
          </a:p>
          <a:p>
            <a:pPr lvl="2"/>
            <a:endParaRPr lang="en-GB" sz="2400" b="1" dirty="0"/>
          </a:p>
          <a:p>
            <a:pPr lvl="2"/>
            <a:endParaRPr lang="en-GB" sz="2400" dirty="0"/>
          </a:p>
          <a:p>
            <a:pPr lvl="2"/>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Tree>
    <p:extLst>
      <p:ext uri="{BB962C8B-B14F-4D97-AF65-F5344CB8AC3E}">
        <p14:creationId xmlns:p14="http://schemas.microsoft.com/office/powerpoint/2010/main" val="2105428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Program Pasar Tenaga </a:t>
            </a:r>
            <a:r>
              <a:rPr lang="en-GB" dirty="0" err="1"/>
              <a:t>Kerja</a:t>
            </a:r>
            <a:r>
              <a:rPr lang="en-GB" dirty="0"/>
              <a:t> </a:t>
            </a:r>
            <a:r>
              <a:rPr lang="en-GB" dirty="0" err="1"/>
              <a:t>Aktif</a:t>
            </a:r>
            <a:r>
              <a:rPr lang="en-GB" dirty="0"/>
              <a:t> (PPTKA) - </a:t>
            </a:r>
            <a:r>
              <a:rPr lang="en-GB" dirty="0" err="1"/>
              <a:t>contoh</a:t>
            </a:r>
            <a:br>
              <a:rPr lang="en-GB" dirty="0"/>
            </a:b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000" dirty="0" err="1"/>
              <a:t>Konseling</a:t>
            </a:r>
            <a:r>
              <a:rPr lang="en-GB" sz="2000" dirty="0"/>
              <a:t> dan </a:t>
            </a:r>
            <a:r>
              <a:rPr lang="en-GB" sz="2000" dirty="0" err="1"/>
              <a:t>bantuan</a:t>
            </a:r>
            <a:r>
              <a:rPr lang="en-GB" sz="2000" dirty="0"/>
              <a:t> </a:t>
            </a:r>
            <a:r>
              <a:rPr lang="en-GB" sz="2000" dirty="0" err="1"/>
              <a:t>mencari</a:t>
            </a:r>
            <a:r>
              <a:rPr lang="en-GB" sz="2000" dirty="0"/>
              <a:t> </a:t>
            </a:r>
            <a:r>
              <a:rPr lang="en-GB" sz="2000" dirty="0" err="1"/>
              <a:t>kerja</a:t>
            </a:r>
            <a:endParaRPr lang="en-GB" sz="2000" dirty="0"/>
          </a:p>
          <a:p>
            <a:pPr lvl="2"/>
            <a:r>
              <a:rPr lang="en-GB" sz="2000" dirty="0" err="1"/>
              <a:t>Pelatihan</a:t>
            </a:r>
            <a:r>
              <a:rPr lang="en-GB" sz="2000" dirty="0"/>
              <a:t> </a:t>
            </a:r>
            <a:r>
              <a:rPr lang="en-GB" sz="2000" dirty="0" err="1"/>
              <a:t>keterampilan</a:t>
            </a:r>
            <a:r>
              <a:rPr lang="en-GB" sz="2000" dirty="0"/>
              <a:t> </a:t>
            </a:r>
            <a:r>
              <a:rPr lang="en-GB" sz="2000" dirty="0" err="1"/>
              <a:t>teknis</a:t>
            </a:r>
            <a:r>
              <a:rPr lang="en-GB" sz="2000" dirty="0"/>
              <a:t>/</a:t>
            </a:r>
            <a:r>
              <a:rPr lang="en-GB" sz="2000" dirty="0" err="1"/>
              <a:t>vokasi</a:t>
            </a:r>
            <a:endParaRPr lang="en-GB" sz="2000" dirty="0"/>
          </a:p>
          <a:p>
            <a:pPr lvl="2"/>
            <a:r>
              <a:rPr lang="en-GB" sz="2000" dirty="0"/>
              <a:t>Program internship</a:t>
            </a:r>
          </a:p>
          <a:p>
            <a:pPr lvl="2"/>
            <a:r>
              <a:rPr lang="en-GB" sz="2000" dirty="0"/>
              <a:t>Program </a:t>
            </a:r>
            <a:r>
              <a:rPr lang="en-GB" sz="2000" dirty="0" err="1"/>
              <a:t>Pemagangan</a:t>
            </a:r>
            <a:endParaRPr lang="en-GB" sz="2000" dirty="0"/>
          </a:p>
          <a:p>
            <a:pPr lvl="2"/>
            <a:r>
              <a:rPr lang="en-GB" sz="2000" dirty="0"/>
              <a:t>OJT/</a:t>
            </a:r>
            <a:r>
              <a:rPr lang="en-GB" sz="2000" dirty="0" err="1"/>
              <a:t>orientasi</a:t>
            </a:r>
            <a:r>
              <a:rPr lang="en-GB" sz="2000" dirty="0"/>
              <a:t> </a:t>
            </a:r>
            <a:r>
              <a:rPr lang="en-GB" sz="2000" dirty="0" err="1"/>
              <a:t>kerja</a:t>
            </a:r>
            <a:endParaRPr lang="en-GB" sz="2000" dirty="0"/>
          </a:p>
          <a:p>
            <a:pPr lvl="2"/>
            <a:r>
              <a:rPr lang="en-GB" sz="2000" dirty="0" err="1"/>
              <a:t>Promosi</a:t>
            </a:r>
            <a:r>
              <a:rPr lang="en-GB" sz="2000" dirty="0"/>
              <a:t> </a:t>
            </a:r>
            <a:r>
              <a:rPr lang="en-GB" sz="2000" dirty="0" err="1"/>
              <a:t>kewirausahaan</a:t>
            </a:r>
            <a:endParaRPr lang="en-GB" sz="2000" dirty="0"/>
          </a:p>
          <a:p>
            <a:pPr lvl="2"/>
            <a:r>
              <a:rPr lang="en-GB" sz="2000" dirty="0" err="1"/>
              <a:t>Pekerjaan</a:t>
            </a:r>
            <a:r>
              <a:rPr lang="en-GB" sz="2000" dirty="0"/>
              <a:t> </a:t>
            </a:r>
            <a:r>
              <a:rPr lang="en-GB" sz="2000" dirty="0" err="1"/>
              <a:t>umum</a:t>
            </a:r>
            <a:r>
              <a:rPr lang="en-GB" sz="2000" dirty="0"/>
              <a:t> dan </a:t>
            </a:r>
            <a:r>
              <a:rPr lang="en-GB" sz="2000" dirty="0" err="1"/>
              <a:t>layanan</a:t>
            </a:r>
            <a:r>
              <a:rPr lang="en-GB" sz="2000" dirty="0"/>
              <a:t> </a:t>
            </a:r>
            <a:r>
              <a:rPr lang="en-GB" sz="2000" dirty="0" err="1"/>
              <a:t>masyarakat</a:t>
            </a:r>
            <a:endParaRPr lang="en-GB" sz="2000" dirty="0"/>
          </a:p>
          <a:p>
            <a:pPr lvl="2"/>
            <a:r>
              <a:rPr lang="en-GB" sz="2000" dirty="0" err="1"/>
              <a:t>Subsidi</a:t>
            </a:r>
            <a:r>
              <a:rPr lang="en-GB" sz="2000" dirty="0"/>
              <a:t> </a:t>
            </a:r>
            <a:r>
              <a:rPr lang="en-GB" sz="2000" dirty="0" err="1"/>
              <a:t>ketenagakerjaan</a:t>
            </a:r>
            <a:endParaRPr lang="en-GB" sz="2000" dirty="0"/>
          </a:p>
          <a:p>
            <a:pPr lvl="2"/>
            <a:endParaRPr lang="en-GB" sz="2000" dirty="0"/>
          </a:p>
          <a:p>
            <a:pPr lvl="2"/>
            <a:endParaRPr lang="en-GB" sz="2400" dirty="0"/>
          </a:p>
          <a:p>
            <a:pPr marL="0" lvl="2" indent="0">
              <a:buNone/>
            </a:pPr>
            <a:endParaRPr lang="en-GB" sz="2400" b="1" dirty="0"/>
          </a:p>
          <a:p>
            <a:pPr lvl="2"/>
            <a:endParaRPr lang="en-GB" sz="2400" b="1" dirty="0"/>
          </a:p>
          <a:p>
            <a:pPr lvl="2"/>
            <a:endParaRPr lang="en-GB" sz="2400" dirty="0"/>
          </a:p>
          <a:p>
            <a:pPr lvl="2"/>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2538674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Menutup</a:t>
            </a:r>
            <a:r>
              <a:rPr lang="en-GB" dirty="0"/>
              <a:t> </a:t>
            </a:r>
            <a:r>
              <a:rPr lang="en-GB" dirty="0" err="1"/>
              <a:t>kesenjangan</a:t>
            </a:r>
            <a:r>
              <a:rPr lang="en-GB" dirty="0"/>
              <a:t> </a:t>
            </a:r>
            <a:r>
              <a:rPr lang="en-GB" dirty="0" err="1"/>
              <a:t>keterampilan</a:t>
            </a:r>
            <a:r>
              <a:rPr lang="en-GB" dirty="0"/>
              <a:t> </a:t>
            </a:r>
            <a:r>
              <a:rPr lang="en-GB" dirty="0" err="1"/>
              <a:t>pencari</a:t>
            </a:r>
            <a:r>
              <a:rPr lang="en-GB" dirty="0"/>
              <a:t> </a:t>
            </a:r>
            <a:r>
              <a:rPr lang="en-GB" dirty="0" err="1"/>
              <a:t>kerja</a:t>
            </a: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dirty="0" err="1"/>
              <a:t>Terdapat</a:t>
            </a:r>
            <a:r>
              <a:rPr lang="en-GB" sz="2400" dirty="0"/>
              <a:t> </a:t>
            </a:r>
            <a:r>
              <a:rPr lang="en-GB" sz="2400" dirty="0" err="1"/>
              <a:t>pilihan</a:t>
            </a:r>
            <a:r>
              <a:rPr lang="en-GB" sz="2400" dirty="0"/>
              <a:t> lain </a:t>
            </a:r>
            <a:r>
              <a:rPr lang="en-GB" sz="2400" dirty="0" err="1"/>
              <a:t>selain</a:t>
            </a:r>
            <a:r>
              <a:rPr lang="en-GB" sz="2400" dirty="0"/>
              <a:t> </a:t>
            </a:r>
            <a:r>
              <a:rPr lang="en-GB" sz="2400" dirty="0" err="1"/>
              <a:t>pelatihan</a:t>
            </a:r>
            <a:r>
              <a:rPr lang="en-GB" sz="2400" dirty="0"/>
              <a:t> </a:t>
            </a:r>
            <a:r>
              <a:rPr lang="en-GB" sz="2400" dirty="0" err="1"/>
              <a:t>ruang</a:t>
            </a:r>
            <a:r>
              <a:rPr lang="en-GB" sz="2400" dirty="0"/>
              <a:t> </a:t>
            </a:r>
            <a:r>
              <a:rPr lang="en-GB" sz="2400" dirty="0" err="1"/>
              <a:t>kelas</a:t>
            </a:r>
            <a:r>
              <a:rPr lang="en-GB" sz="2400" dirty="0"/>
              <a:t> formal dan </a:t>
            </a:r>
            <a:r>
              <a:rPr lang="en-GB" sz="2400" dirty="0" err="1"/>
              <a:t>ini</a:t>
            </a:r>
            <a:r>
              <a:rPr lang="en-GB" sz="2400" dirty="0"/>
              <a:t> </a:t>
            </a:r>
            <a:r>
              <a:rPr lang="en-GB" sz="2400" dirty="0" err="1"/>
              <a:t>dapat</a:t>
            </a:r>
            <a:r>
              <a:rPr lang="en-GB" sz="2400" dirty="0"/>
              <a:t> </a:t>
            </a:r>
            <a:r>
              <a:rPr lang="en-GB" sz="2400" dirty="0" err="1"/>
              <a:t>mencakup</a:t>
            </a:r>
            <a:r>
              <a:rPr lang="en-GB" sz="2400" dirty="0"/>
              <a:t>:</a:t>
            </a:r>
          </a:p>
          <a:p>
            <a:pPr lvl="2"/>
            <a:r>
              <a:rPr lang="en-GB" sz="2400" dirty="0"/>
              <a:t>On-the-job training (OJT) </a:t>
            </a:r>
            <a:r>
              <a:rPr lang="en-GB" sz="2400" dirty="0" err="1"/>
              <a:t>untuk</a:t>
            </a:r>
            <a:r>
              <a:rPr lang="en-GB" sz="2400" dirty="0"/>
              <a:t> </a:t>
            </a:r>
            <a:r>
              <a:rPr lang="en-GB" sz="2400" dirty="0" err="1"/>
              <a:t>meningkatkan</a:t>
            </a:r>
            <a:r>
              <a:rPr lang="en-GB" sz="2400" dirty="0"/>
              <a:t> dan </a:t>
            </a:r>
            <a:r>
              <a:rPr lang="en-GB" sz="2400" dirty="0" err="1"/>
              <a:t>menguatkan</a:t>
            </a:r>
            <a:r>
              <a:rPr lang="en-GB" sz="2400" dirty="0"/>
              <a:t> </a:t>
            </a:r>
            <a:r>
              <a:rPr lang="en-GB" sz="2400" dirty="0" err="1"/>
              <a:t>keterampilan</a:t>
            </a:r>
            <a:r>
              <a:rPr lang="en-GB" sz="2400" dirty="0"/>
              <a:t> yang </a:t>
            </a:r>
            <a:r>
              <a:rPr lang="en-GB" sz="2400" dirty="0" err="1"/>
              <a:t>sudah</a:t>
            </a:r>
            <a:r>
              <a:rPr lang="en-GB" sz="2400" dirty="0"/>
              <a:t> </a:t>
            </a:r>
            <a:r>
              <a:rPr lang="en-GB" sz="2400" dirty="0" err="1"/>
              <a:t>ada</a:t>
            </a:r>
            <a:r>
              <a:rPr lang="en-GB" sz="2400" dirty="0"/>
              <a:t>;</a:t>
            </a:r>
          </a:p>
          <a:p>
            <a:pPr lvl="2"/>
            <a:r>
              <a:rPr lang="en-GB" sz="2400" dirty="0" err="1"/>
              <a:t>Pelatihan</a:t>
            </a:r>
            <a:r>
              <a:rPr lang="en-GB" sz="2400" dirty="0"/>
              <a:t> </a:t>
            </a:r>
            <a:r>
              <a:rPr lang="en-GB" sz="2400" dirty="0" err="1"/>
              <a:t>pemagangan</a:t>
            </a:r>
            <a:r>
              <a:rPr lang="en-GB" sz="2400" dirty="0"/>
              <a:t>–</a:t>
            </a:r>
            <a:r>
              <a:rPr lang="en-GB" sz="2400" dirty="0" err="1"/>
              <a:t>memberikan</a:t>
            </a:r>
            <a:r>
              <a:rPr lang="en-GB" sz="2400" dirty="0"/>
              <a:t> </a:t>
            </a:r>
            <a:r>
              <a:rPr lang="en-GB" sz="2400" dirty="0" err="1"/>
              <a:t>sumber</a:t>
            </a:r>
            <a:r>
              <a:rPr lang="en-GB" sz="2400" dirty="0"/>
              <a:t> </a:t>
            </a:r>
            <a:r>
              <a:rPr lang="en-GB" sz="2400" dirty="0" err="1"/>
              <a:t>pendapatan</a:t>
            </a:r>
            <a:r>
              <a:rPr lang="en-GB" sz="2400" dirty="0"/>
              <a:t> </a:t>
            </a:r>
            <a:r>
              <a:rPr lang="en-GB" sz="2400" dirty="0" err="1"/>
              <a:t>sekaligus</a:t>
            </a:r>
            <a:r>
              <a:rPr lang="en-GB" sz="2400" dirty="0"/>
              <a:t> </a:t>
            </a:r>
            <a:r>
              <a:rPr lang="en-GB" sz="2400" dirty="0" err="1"/>
              <a:t>memperoleh</a:t>
            </a:r>
            <a:r>
              <a:rPr lang="en-GB" sz="2400" dirty="0"/>
              <a:t> </a:t>
            </a:r>
            <a:r>
              <a:rPr lang="en-GB" sz="2400" dirty="0" err="1"/>
              <a:t>keterampilan</a:t>
            </a:r>
            <a:r>
              <a:rPr lang="en-GB" sz="2400" dirty="0"/>
              <a:t> dan </a:t>
            </a:r>
            <a:r>
              <a:rPr lang="en-GB" sz="2400" dirty="0" err="1"/>
              <a:t>pengalaman</a:t>
            </a:r>
            <a:r>
              <a:rPr lang="en-GB" sz="2400" dirty="0"/>
              <a:t> </a:t>
            </a:r>
            <a:r>
              <a:rPr lang="en-GB" sz="2400" dirty="0" err="1"/>
              <a:t>praktis</a:t>
            </a:r>
            <a:r>
              <a:rPr lang="en-GB" sz="2400" dirty="0"/>
              <a:t> yang </a:t>
            </a:r>
            <a:r>
              <a:rPr lang="en-GB" sz="2400" dirty="0" err="1"/>
              <a:t>diperlukan</a:t>
            </a:r>
            <a:r>
              <a:rPr lang="en-GB" sz="2400" dirty="0"/>
              <a:t> </a:t>
            </a:r>
            <a:r>
              <a:rPr lang="en-GB" sz="2400" dirty="0" err="1"/>
              <a:t>untuk</a:t>
            </a:r>
            <a:r>
              <a:rPr lang="en-GB" sz="2400" dirty="0"/>
              <a:t> </a:t>
            </a:r>
            <a:r>
              <a:rPr lang="en-GB" sz="2400" dirty="0" err="1"/>
              <a:t>bidang</a:t>
            </a:r>
            <a:r>
              <a:rPr lang="en-GB" sz="2400" dirty="0"/>
              <a:t> </a:t>
            </a:r>
            <a:r>
              <a:rPr lang="en-GB" sz="2400" dirty="0" err="1"/>
              <a:t>kerja</a:t>
            </a:r>
            <a:r>
              <a:rPr lang="en-GB" sz="2400" dirty="0"/>
              <a:t> </a:t>
            </a:r>
            <a:r>
              <a:rPr lang="en-GB" sz="2400" dirty="0" err="1"/>
              <a:t>terampil</a:t>
            </a:r>
            <a:r>
              <a:rPr lang="en-GB" sz="2400" dirty="0"/>
              <a:t>; dan/</a:t>
            </a:r>
            <a:r>
              <a:rPr lang="en-GB" sz="2400" dirty="0" err="1"/>
              <a:t>atau</a:t>
            </a:r>
            <a:endParaRPr lang="en-GB" sz="2400" dirty="0"/>
          </a:p>
          <a:p>
            <a:pPr lvl="2"/>
            <a:r>
              <a:rPr lang="en-GB" sz="2400" dirty="0"/>
              <a:t>Program </a:t>
            </a:r>
            <a:r>
              <a:rPr lang="en-GB" sz="2400" dirty="0" err="1"/>
              <a:t>pemagangan</a:t>
            </a:r>
            <a:r>
              <a:rPr lang="en-GB" sz="2400" dirty="0"/>
              <a:t>, </a:t>
            </a:r>
            <a:r>
              <a:rPr lang="en-GB" sz="2400" dirty="0" err="1"/>
              <a:t>untuk</a:t>
            </a:r>
            <a:r>
              <a:rPr lang="en-GB" sz="2400" dirty="0"/>
              <a:t> </a:t>
            </a:r>
            <a:r>
              <a:rPr lang="en-GB" sz="2400" dirty="0" err="1"/>
              <a:t>memberikan</a:t>
            </a:r>
            <a:r>
              <a:rPr lang="en-GB" sz="2400" dirty="0"/>
              <a:t> </a:t>
            </a:r>
            <a:r>
              <a:rPr lang="en-GB" sz="2400" dirty="0" err="1"/>
              <a:t>pengalaman</a:t>
            </a:r>
            <a:r>
              <a:rPr lang="en-GB" sz="2400" dirty="0"/>
              <a:t> </a:t>
            </a:r>
            <a:r>
              <a:rPr lang="en-GB" sz="2400" dirty="0" err="1"/>
              <a:t>kerja</a:t>
            </a:r>
            <a:r>
              <a:rPr lang="en-GB" sz="2400" dirty="0"/>
              <a:t> </a:t>
            </a:r>
            <a:r>
              <a:rPr lang="en-GB" sz="2400" dirty="0" err="1"/>
              <a:t>untuk</a:t>
            </a:r>
            <a:r>
              <a:rPr lang="en-GB" sz="2400" dirty="0"/>
              <a:t> </a:t>
            </a:r>
            <a:r>
              <a:rPr lang="en-GB" sz="2400" dirty="0" err="1"/>
              <a:t>melengkapi</a:t>
            </a:r>
            <a:r>
              <a:rPr lang="en-GB" sz="2400" dirty="0"/>
              <a:t> </a:t>
            </a:r>
            <a:r>
              <a:rPr lang="en-GB" sz="2400" dirty="0" err="1"/>
              <a:t>pelatihan</a:t>
            </a:r>
            <a:r>
              <a:rPr lang="en-GB" sz="2400" dirty="0"/>
              <a:t> </a:t>
            </a:r>
            <a:r>
              <a:rPr lang="en-GB" sz="2400" dirty="0" err="1"/>
              <a:t>teknis</a:t>
            </a:r>
            <a:r>
              <a:rPr lang="en-GB" sz="2400" dirty="0"/>
              <a:t> </a:t>
            </a:r>
            <a:r>
              <a:rPr lang="en-GB" sz="2400" dirty="0" err="1"/>
              <a:t>bagi</a:t>
            </a:r>
            <a:r>
              <a:rPr lang="en-GB" sz="2400" dirty="0"/>
              <a:t> </a:t>
            </a:r>
            <a:r>
              <a:rPr lang="en-GB" sz="2400" dirty="0" err="1"/>
              <a:t>lulusan</a:t>
            </a:r>
            <a:r>
              <a:rPr lang="en-GB" sz="2400" dirty="0"/>
              <a:t> </a:t>
            </a:r>
            <a:r>
              <a:rPr lang="en-GB" sz="2400" dirty="0" err="1"/>
              <a:t>baru</a:t>
            </a:r>
            <a:r>
              <a:rPr lang="en-GB" sz="2400" dirty="0"/>
              <a:t>.</a:t>
            </a:r>
          </a:p>
          <a:p>
            <a:pPr lvl="2"/>
            <a:endParaRPr lang="en-GB" sz="2400" dirty="0"/>
          </a:p>
          <a:p>
            <a:pPr lvl="2"/>
            <a:endParaRPr lang="en-GB" sz="2400" dirty="0"/>
          </a:p>
          <a:p>
            <a:pPr lvl="2"/>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847141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Menutup</a:t>
            </a:r>
            <a:r>
              <a:rPr lang="en-GB" dirty="0"/>
              <a:t> </a:t>
            </a:r>
            <a:r>
              <a:rPr lang="en-GB" dirty="0" err="1"/>
              <a:t>kesenjangan</a:t>
            </a:r>
            <a:r>
              <a:rPr lang="en-GB" dirty="0"/>
              <a:t> </a:t>
            </a:r>
            <a:r>
              <a:rPr lang="en-GB" dirty="0" err="1"/>
              <a:t>keterampilan</a:t>
            </a:r>
            <a:r>
              <a:rPr lang="en-GB" dirty="0"/>
              <a:t> </a:t>
            </a:r>
            <a:r>
              <a:rPr lang="en-GB" dirty="0" err="1"/>
              <a:t>pencari</a:t>
            </a:r>
            <a:r>
              <a:rPr lang="en-GB" dirty="0"/>
              <a:t> </a:t>
            </a:r>
            <a:r>
              <a:rPr lang="en-GB" dirty="0" err="1"/>
              <a:t>kerja</a:t>
            </a:r>
            <a:r>
              <a:rPr lang="en-GB" dirty="0"/>
              <a:t> (</a:t>
            </a:r>
            <a:r>
              <a:rPr lang="en-GB" dirty="0" err="1"/>
              <a:t>lanjutan</a:t>
            </a:r>
            <a:r>
              <a:rPr lang="en-GB" dirty="0"/>
              <a:t>)</a:t>
            </a: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dirty="0"/>
              <a:t>Jika </a:t>
            </a:r>
            <a:r>
              <a:rPr lang="en-GB" sz="2400" dirty="0" err="1"/>
              <a:t>pencari</a:t>
            </a:r>
            <a:r>
              <a:rPr lang="en-GB" sz="2400" dirty="0"/>
              <a:t> </a:t>
            </a:r>
            <a:r>
              <a:rPr lang="en-GB" sz="2400" dirty="0" err="1"/>
              <a:t>kerja</a:t>
            </a:r>
            <a:r>
              <a:rPr lang="en-GB" sz="2400" dirty="0"/>
              <a:t> </a:t>
            </a:r>
            <a:r>
              <a:rPr lang="en-GB" sz="2400" dirty="0" err="1"/>
              <a:t>membutuhkan</a:t>
            </a:r>
            <a:r>
              <a:rPr lang="en-GB" sz="2400" dirty="0"/>
              <a:t> </a:t>
            </a:r>
            <a:r>
              <a:rPr lang="en-GB" sz="2400" dirty="0" err="1"/>
              <a:t>periode</a:t>
            </a:r>
            <a:r>
              <a:rPr lang="en-GB" sz="2400" dirty="0"/>
              <a:t> </a:t>
            </a:r>
            <a:r>
              <a:rPr lang="en-GB" sz="2400" dirty="0" err="1"/>
              <a:t>pendidikan</a:t>
            </a:r>
            <a:r>
              <a:rPr lang="en-GB" sz="2400" dirty="0"/>
              <a:t> formal </a:t>
            </a:r>
            <a:r>
              <a:rPr lang="en-GB" sz="2400" dirty="0" err="1"/>
              <a:t>untuk</a:t>
            </a:r>
            <a:r>
              <a:rPr lang="en-GB" sz="2400" dirty="0"/>
              <a:t> </a:t>
            </a:r>
            <a:r>
              <a:rPr lang="en-GB" sz="2400" dirty="0" err="1"/>
              <a:t>memperoleh</a:t>
            </a:r>
            <a:r>
              <a:rPr lang="en-GB" sz="2400" dirty="0"/>
              <a:t> </a:t>
            </a:r>
            <a:r>
              <a:rPr lang="en-GB" sz="2400" dirty="0" err="1"/>
              <a:t>keterampilan</a:t>
            </a:r>
            <a:r>
              <a:rPr lang="en-GB" sz="2400" dirty="0"/>
              <a:t> </a:t>
            </a:r>
            <a:r>
              <a:rPr lang="en-GB" sz="2400" dirty="0" err="1"/>
              <a:t>tingkat</a:t>
            </a:r>
            <a:r>
              <a:rPr lang="en-GB" sz="2400" dirty="0"/>
              <a:t> </a:t>
            </a:r>
            <a:r>
              <a:rPr lang="en-GB" sz="2400" dirty="0" err="1"/>
              <a:t>pemula</a:t>
            </a:r>
            <a:r>
              <a:rPr lang="en-GB" sz="2400" dirty="0"/>
              <a:t> yang </a:t>
            </a:r>
            <a:r>
              <a:rPr lang="en-GB" sz="2400" dirty="0" err="1"/>
              <a:t>diperlukan</a:t>
            </a:r>
            <a:r>
              <a:rPr lang="en-GB" sz="2400" dirty="0"/>
              <a:t> </a:t>
            </a:r>
            <a:r>
              <a:rPr lang="en-GB" sz="2400" dirty="0" err="1"/>
              <a:t>untuk</a:t>
            </a:r>
            <a:r>
              <a:rPr lang="en-GB" sz="2400" dirty="0"/>
              <a:t> </a:t>
            </a:r>
            <a:r>
              <a:rPr lang="en-GB" sz="2400" dirty="0" err="1"/>
              <a:t>mencapai</a:t>
            </a:r>
            <a:r>
              <a:rPr lang="en-GB" sz="2400" dirty="0"/>
              <a:t> </a:t>
            </a:r>
            <a:r>
              <a:rPr lang="en-GB" sz="2400" dirty="0" err="1"/>
              <a:t>tujuan</a:t>
            </a:r>
            <a:r>
              <a:rPr lang="en-GB" sz="2400" dirty="0"/>
              <a:t> </a:t>
            </a:r>
            <a:r>
              <a:rPr lang="en-GB" sz="2400" dirty="0" err="1"/>
              <a:t>karier</a:t>
            </a:r>
            <a:r>
              <a:rPr lang="en-GB" sz="2400" dirty="0"/>
              <a:t> </a:t>
            </a:r>
            <a:r>
              <a:rPr lang="en-GB" sz="2400" dirty="0" err="1"/>
              <a:t>mereka</a:t>
            </a:r>
            <a:r>
              <a:rPr lang="en-GB" sz="2400" dirty="0"/>
              <a:t>, </a:t>
            </a:r>
            <a:r>
              <a:rPr lang="en-GB" sz="2400" dirty="0" err="1"/>
              <a:t>mereka</a:t>
            </a:r>
            <a:r>
              <a:rPr lang="en-GB" sz="2400" dirty="0"/>
              <a:t> </a:t>
            </a:r>
            <a:r>
              <a:rPr lang="en-GB" sz="2400" dirty="0" err="1"/>
              <a:t>memerlukan</a:t>
            </a:r>
            <a:r>
              <a:rPr lang="en-GB" sz="2400" dirty="0"/>
              <a:t> </a:t>
            </a:r>
            <a:r>
              <a:rPr lang="en-GB" sz="2400" dirty="0" err="1"/>
              <a:t>informasi</a:t>
            </a:r>
            <a:r>
              <a:rPr lang="en-GB" sz="2400" dirty="0"/>
              <a:t> </a:t>
            </a:r>
            <a:r>
              <a:rPr lang="en-GB" sz="2400" dirty="0" err="1"/>
              <a:t>tentang</a:t>
            </a:r>
            <a:r>
              <a:rPr lang="en-GB" sz="2400" dirty="0"/>
              <a:t> </a:t>
            </a:r>
            <a:r>
              <a:rPr lang="en-GB" sz="2400" dirty="0" err="1"/>
              <a:t>berbagai</a:t>
            </a:r>
            <a:r>
              <a:rPr lang="en-GB" sz="2400" dirty="0"/>
              <a:t> </a:t>
            </a:r>
            <a:r>
              <a:rPr lang="en-GB" sz="2400" dirty="0" err="1"/>
              <a:t>pilihan</a:t>
            </a:r>
            <a:r>
              <a:rPr lang="en-GB" sz="2400" dirty="0"/>
              <a:t> </a:t>
            </a:r>
            <a:r>
              <a:rPr lang="en-GB" sz="2400" dirty="0" err="1"/>
              <a:t>pelatihan</a:t>
            </a:r>
            <a:r>
              <a:rPr lang="en-GB" sz="2400" dirty="0"/>
              <a:t> yang </a:t>
            </a:r>
            <a:r>
              <a:rPr lang="en-GB" sz="2400" dirty="0" err="1"/>
              <a:t>tersedia</a:t>
            </a:r>
            <a:r>
              <a:rPr lang="en-GB" sz="2400" dirty="0"/>
              <a:t> </a:t>
            </a:r>
            <a:r>
              <a:rPr lang="en-GB" sz="2400" dirty="0" err="1"/>
              <a:t>bagi</a:t>
            </a:r>
            <a:r>
              <a:rPr lang="en-GB" sz="2400" dirty="0"/>
              <a:t> </a:t>
            </a:r>
            <a:r>
              <a:rPr lang="en-GB" sz="2400" dirty="0" err="1"/>
              <a:t>mereka</a:t>
            </a:r>
            <a:r>
              <a:rPr lang="en-GB" sz="2400" dirty="0"/>
              <a:t>. </a:t>
            </a:r>
            <a:r>
              <a:rPr lang="en-GB" sz="2400" dirty="0" err="1"/>
              <a:t>Terdapat</a:t>
            </a:r>
            <a:r>
              <a:rPr lang="en-GB" sz="2400" dirty="0"/>
              <a:t> </a:t>
            </a:r>
            <a:r>
              <a:rPr lang="en-GB" sz="2400" dirty="0" err="1"/>
              <a:t>banyak</a:t>
            </a:r>
            <a:r>
              <a:rPr lang="en-GB" sz="2400" dirty="0"/>
              <a:t> </a:t>
            </a:r>
            <a:r>
              <a:rPr lang="en-GB" sz="2400" dirty="0" err="1"/>
              <a:t>pekerjaan</a:t>
            </a:r>
            <a:r>
              <a:rPr lang="en-GB" sz="2400" dirty="0"/>
              <a:t> yang </a:t>
            </a:r>
            <a:r>
              <a:rPr lang="en-GB" sz="2400" dirty="0" err="1"/>
              <a:t>memiliki</a:t>
            </a:r>
            <a:r>
              <a:rPr lang="en-GB" sz="2400" dirty="0"/>
              <a:t> </a:t>
            </a:r>
            <a:r>
              <a:rPr lang="en-GB" sz="2400" dirty="0" err="1"/>
              <a:t>beragam</a:t>
            </a:r>
            <a:r>
              <a:rPr lang="en-GB" sz="2400" dirty="0"/>
              <a:t> </a:t>
            </a:r>
            <a:r>
              <a:rPr lang="en-GB" sz="2400" dirty="0" err="1"/>
              <a:t>keterampillan</a:t>
            </a:r>
            <a:r>
              <a:rPr lang="en-GB" sz="2400" dirty="0"/>
              <a:t> </a:t>
            </a:r>
            <a:r>
              <a:rPr lang="en-GB" sz="2400" dirty="0" err="1"/>
              <a:t>pemula</a:t>
            </a:r>
            <a:r>
              <a:rPr lang="en-GB" sz="2400" dirty="0"/>
              <a:t> </a:t>
            </a:r>
            <a:r>
              <a:rPr lang="en-GB" sz="2400" dirty="0" err="1"/>
              <a:t>seperti</a:t>
            </a:r>
            <a:r>
              <a:rPr lang="en-GB" sz="2400" dirty="0"/>
              <a:t>:  </a:t>
            </a:r>
          </a:p>
          <a:p>
            <a:pPr lvl="2"/>
            <a:r>
              <a:rPr lang="en-GB" sz="2400" dirty="0" err="1"/>
              <a:t>sebagian</a:t>
            </a:r>
            <a:r>
              <a:rPr lang="en-GB" sz="2400" dirty="0"/>
              <a:t> </a:t>
            </a:r>
            <a:r>
              <a:rPr lang="en-GB" sz="2400" dirty="0" err="1"/>
              <a:t>mensyaratkan</a:t>
            </a:r>
            <a:r>
              <a:rPr lang="en-GB" sz="2400" dirty="0"/>
              <a:t> </a:t>
            </a:r>
            <a:r>
              <a:rPr lang="en-GB" sz="2400" dirty="0" err="1"/>
              <a:t>sertifikat</a:t>
            </a:r>
            <a:r>
              <a:rPr lang="en-GB" sz="2400" dirty="0"/>
              <a:t> </a:t>
            </a:r>
            <a:r>
              <a:rPr lang="en-GB" sz="2400" dirty="0" err="1"/>
              <a:t>teknis</a:t>
            </a:r>
            <a:r>
              <a:rPr lang="en-GB" sz="2400" dirty="0"/>
              <a:t> dan </a:t>
            </a:r>
            <a:r>
              <a:rPr lang="en-GB" sz="2400" dirty="0" err="1"/>
              <a:t>vokasi</a:t>
            </a:r>
            <a:r>
              <a:rPr lang="en-GB" sz="2400" dirty="0"/>
              <a:t>, dan</a:t>
            </a:r>
          </a:p>
          <a:p>
            <a:pPr lvl="2"/>
            <a:r>
              <a:rPr lang="en-GB" sz="2400" dirty="0" err="1"/>
              <a:t>sebagian</a:t>
            </a:r>
            <a:r>
              <a:rPr lang="en-GB" sz="2400" dirty="0"/>
              <a:t> lain </a:t>
            </a:r>
            <a:r>
              <a:rPr lang="en-GB" sz="2400" dirty="0" err="1"/>
              <a:t>mensyaratkan</a:t>
            </a:r>
            <a:r>
              <a:rPr lang="en-GB" sz="2400" dirty="0"/>
              <a:t> </a:t>
            </a:r>
            <a:r>
              <a:rPr lang="en-GB" sz="2400" dirty="0" err="1"/>
              <a:t>gelar</a:t>
            </a:r>
            <a:r>
              <a:rPr lang="en-GB" sz="2400" dirty="0"/>
              <a:t> universitas.</a:t>
            </a:r>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4130285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Ada </a:t>
            </a:r>
            <a:r>
              <a:rPr lang="en-GB" dirty="0" err="1"/>
              <a:t>pertanyaan</a:t>
            </a:r>
            <a:r>
              <a:rPr lang="en-GB" dirty="0"/>
              <a:t>?</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8</a:t>
            </a:fld>
            <a:endParaRPr lang="en-GB"/>
          </a:p>
        </p:txBody>
      </p:sp>
    </p:spTree>
    <p:extLst>
      <p:ext uri="{BB962C8B-B14F-4D97-AF65-F5344CB8AC3E}">
        <p14:creationId xmlns:p14="http://schemas.microsoft.com/office/powerpoint/2010/main" val="3946213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Kerja</a:t>
            </a:r>
            <a:r>
              <a:rPr lang="en-GB" dirty="0"/>
              <a:t> </a:t>
            </a:r>
            <a:r>
              <a:rPr lang="en-GB" dirty="0" err="1"/>
              <a:t>kelompok</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79382910"/>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178</TotalTime>
  <Words>749</Words>
  <Application>Microsoft Macintosh PowerPoint</Application>
  <PresentationFormat>Widescreen</PresentationFormat>
  <Paragraphs>113</Paragraphs>
  <Slides>10</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 3</vt:lpstr>
      <vt:lpstr>ILO 2020</vt:lpstr>
      <vt:lpstr>Modul/Unit 6 </vt:lpstr>
      <vt:lpstr>Tujuan pembelajaran </vt:lpstr>
      <vt:lpstr>PowerPoint Presentation</vt:lpstr>
      <vt:lpstr>Program Pasar Tenaga Kerja Aktif (PPTKA) </vt:lpstr>
      <vt:lpstr>Program Pasar Tenaga Kerja Aktif (PPTKA) - contoh   </vt:lpstr>
      <vt:lpstr>Menutup kesenjangan keterampilan pencari kerja </vt:lpstr>
      <vt:lpstr>Menutup kesenjangan keterampilan pencari kerja (lanjutan) </vt:lpstr>
      <vt:lpstr>Ada pertanyaan?</vt:lpstr>
      <vt:lpstr>Kerja kelompok</vt:lpstr>
      <vt:lpstr>Permainan peran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Ayunda Eka Pratama</dc:creator>
  <cp:lastModifiedBy>Ayunda Eka Pratama</cp:lastModifiedBy>
  <cp:revision>15</cp:revision>
  <dcterms:created xsi:type="dcterms:W3CDTF">2021-09-07T09:14:06Z</dcterms:created>
  <dcterms:modified xsi:type="dcterms:W3CDTF">2021-09-22T03:15:03Z</dcterms:modified>
</cp:coreProperties>
</file>