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74" r:id="rId3"/>
    <p:sldId id="275" r:id="rId4"/>
    <p:sldId id="278" r:id="rId5"/>
    <p:sldId id="276" r:id="rId6"/>
    <p:sldId id="279" r:id="rId7"/>
    <p:sldId id="277" r:id="rId8"/>
    <p:sldId id="280" r:id="rId9"/>
    <p:sldId id="281" r:id="rId10"/>
    <p:sldId id="282" r:id="rId11"/>
    <p:sldId id="283" r:id="rId12"/>
    <p:sldId id="259" r:id="rId13"/>
    <p:sldId id="258"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4" autoAdjust="0"/>
    <p:restoredTop sz="59048" autoAdjust="0"/>
  </p:normalViewPr>
  <p:slideViewPr>
    <p:cSldViewPr snapToGrid="0">
      <p:cViewPr varScale="1">
        <p:scale>
          <a:sx n="58" d="100"/>
          <a:sy n="58" d="100"/>
        </p:scale>
        <p:origin x="1088" y="18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22/09/2021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100" b="1" kern="1200" dirty="0">
                <a:solidFill>
                  <a:schemeClr val="tx1"/>
                </a:solidFill>
                <a:effectLst/>
                <a:latin typeface="+mn-lt"/>
                <a:ea typeface="+mn-ea"/>
                <a:cs typeface="+mn-cs"/>
              </a:rPr>
              <a:t>Konseling karie</a:t>
            </a:r>
            <a:r>
              <a:rPr lang="id-ID" sz="1100" kern="1200" dirty="0">
                <a:solidFill>
                  <a:schemeClr val="tx1"/>
                </a:solidFill>
                <a:effectLst/>
                <a:latin typeface="+mn-lt"/>
                <a:ea typeface="+mn-ea"/>
                <a:cs typeface="+mn-cs"/>
              </a:rPr>
              <a:t>r membantu pencari kerja, atau orang-orang yang tertarik memasuki pasar tenaga kerja, untuk memilih pekerjaan yang sesuai.</a:t>
            </a:r>
            <a:endParaRPr lang="en-US" sz="1100" kern="1200" dirty="0">
              <a:solidFill>
                <a:schemeClr val="tx1"/>
              </a:solidFill>
              <a:effectLst/>
              <a:latin typeface="+mn-lt"/>
              <a:ea typeface="+mn-ea"/>
              <a:cs typeface="+mn-cs"/>
            </a:endParaRPr>
          </a:p>
          <a:p>
            <a:r>
              <a:rPr lang="id-ID" sz="1100" kern="1200" dirty="0">
                <a:solidFill>
                  <a:schemeClr val="tx1"/>
                </a:solidFill>
                <a:effectLst/>
                <a:latin typeface="+mn-lt"/>
                <a:ea typeface="+mn-ea"/>
                <a:cs typeface="+mn-cs"/>
              </a:rPr>
              <a:t>Proses ini akan mengkaji dan menangani masalah terkait </a:t>
            </a:r>
            <a:r>
              <a:rPr lang="id-ID" sz="1100" b="0" kern="1200" dirty="0">
                <a:solidFill>
                  <a:schemeClr val="tx1"/>
                </a:solidFill>
                <a:effectLst/>
                <a:latin typeface="+mn-lt"/>
                <a:ea typeface="+mn-ea"/>
                <a:cs typeface="+mn-cs"/>
              </a:rPr>
              <a:t>faktor pribadi maupun lingkungan</a:t>
            </a:r>
            <a:r>
              <a:rPr lang="id-ID" sz="1100" kern="1200" dirty="0">
                <a:solidFill>
                  <a:schemeClr val="tx1"/>
                </a:solidFill>
                <a:effectLst/>
                <a:latin typeface="+mn-lt"/>
                <a:ea typeface="+mn-ea"/>
                <a:cs typeface="+mn-cs"/>
              </a:rPr>
              <a:t>, guna membantu pencari kerja menetapkan </a:t>
            </a:r>
            <a:r>
              <a:rPr lang="id-ID" sz="1100" b="1" kern="1200" dirty="0">
                <a:solidFill>
                  <a:schemeClr val="tx1"/>
                </a:solidFill>
                <a:effectLst/>
                <a:latin typeface="+mn-lt"/>
                <a:ea typeface="+mn-ea"/>
                <a:cs typeface="+mn-cs"/>
              </a:rPr>
              <a:t>tujuan pekerjaan yang jelas</a:t>
            </a:r>
            <a:r>
              <a:rPr lang="en-US" sz="1100" b="1"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72552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Membantu pencari kerja memilih pekerjaan yang sesuai</a:t>
            </a:r>
            <a:endParaRPr lang="en-GB" sz="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423581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Setelah faktor pribadi dan lingkungan diselesaikan dengan memuaskan, pencari kerja dapat melanjutkan ke diskusi/tujuan pekerjaan yang lebih terfokus. Namun, ketika membuat keputusan tentang tujuan atau jalur karier, informasi spesifik tentang pekerjaan mungkin diperlukan</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a:solidFill>
                  <a:schemeClr val="tx1"/>
                </a:solidFill>
                <a:effectLst/>
                <a:latin typeface="+mn-lt"/>
                <a:ea typeface="+mn-ea"/>
                <a:cs typeface="+mn-cs"/>
              </a:rPr>
              <a:t>Informasi pasar tenaga kerja (IPTK)</a:t>
            </a:r>
            <a:r>
              <a:rPr lang="id-ID" sz="1200" kern="1200" dirty="0">
                <a:solidFill>
                  <a:schemeClr val="tx1"/>
                </a:solidFill>
                <a:effectLst/>
                <a:latin typeface="+mn-lt"/>
                <a:ea typeface="+mn-ea"/>
                <a:cs typeface="+mn-cs"/>
              </a:rPr>
              <a:t> tentang pekerjaan saat ini dan masa depan juga sangat penting dalam konseling karier. Informasi lain yang juga sama pentingnya meliputi tugas aktual yang melekat pada jabatan atau pekerjaan tertentu </a:t>
            </a:r>
            <a:r>
              <a:rPr lang="id-ID" sz="1200" i="1" kern="1200" dirty="0">
                <a:solidFill>
                  <a:schemeClr val="tx1"/>
                </a:solidFill>
                <a:effectLst/>
                <a:latin typeface="+mn-lt"/>
                <a:ea typeface="+mn-ea"/>
                <a:cs typeface="+mn-cs"/>
              </a:rPr>
              <a:t>plus</a:t>
            </a:r>
            <a:r>
              <a:rPr lang="id-ID" sz="1200" kern="1200" dirty="0">
                <a:solidFill>
                  <a:schemeClr val="tx1"/>
                </a:solidFill>
                <a:effectLst/>
                <a:latin typeface="+mn-lt"/>
                <a:ea typeface="+mn-ea"/>
                <a:cs typeface="+mn-cs"/>
              </a:rPr>
              <a:t> informasi tentang upah dan kondisi kerja yang disematkan pada  pekerjaan tersebut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Sebagian besar kantor ketenagakerjaan memiliki berbagai publikasi yang menyediakan informasi ini, serta akses ke Internet untuk memungkinkan pencari kerja meneliti informasi ini sendiri. Konselor karier juga dapat memberikan saran agar, setelah pencari kerja mempersempit daftar kemungkinan pekerjaannya, dia berbicara dengan teman dan anggota keluarga yang sudah bekerja di pekerjaan tersebut untuk mengetahui dari tangan pertama seperti apa pekerjaan itu sebenarnya</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Sampel </a:t>
            </a:r>
            <a:r>
              <a:rPr lang="id-ID" sz="1200" b="1" kern="1200" dirty="0">
                <a:solidFill>
                  <a:schemeClr val="tx1"/>
                </a:solidFill>
                <a:effectLst/>
                <a:latin typeface="+mn-lt"/>
                <a:ea typeface="+mn-ea"/>
                <a:cs typeface="+mn-cs"/>
              </a:rPr>
              <a:t>“</a:t>
            </a:r>
            <a:r>
              <a:rPr lang="id-ID" sz="1200" b="1" kern="1200" dirty="0" err="1">
                <a:solidFill>
                  <a:schemeClr val="tx1"/>
                </a:solidFill>
                <a:effectLst/>
                <a:latin typeface="+mn-lt"/>
                <a:ea typeface="+mn-ea"/>
                <a:cs typeface="+mn-cs"/>
              </a:rPr>
              <a:t>Jobs</a:t>
            </a:r>
            <a:r>
              <a:rPr lang="id-ID" sz="1200" b="1" kern="1200" dirty="0">
                <a:solidFill>
                  <a:schemeClr val="tx1"/>
                </a:solidFill>
                <a:effectLst/>
                <a:latin typeface="+mn-lt"/>
                <a:ea typeface="+mn-ea"/>
                <a:cs typeface="+mn-cs"/>
              </a:rPr>
              <a:t> </a:t>
            </a:r>
            <a:r>
              <a:rPr lang="id-ID" sz="1200" b="1" kern="1200" dirty="0" err="1">
                <a:solidFill>
                  <a:schemeClr val="tx1"/>
                </a:solidFill>
                <a:effectLst/>
                <a:latin typeface="+mn-lt"/>
                <a:ea typeface="+mn-ea"/>
                <a:cs typeface="+mn-cs"/>
              </a:rPr>
              <a:t>on</a:t>
            </a:r>
            <a:r>
              <a:rPr lang="id-ID" sz="1200" b="1" kern="1200" dirty="0">
                <a:solidFill>
                  <a:schemeClr val="tx1"/>
                </a:solidFill>
                <a:effectLst/>
                <a:latin typeface="+mn-lt"/>
                <a:ea typeface="+mn-ea"/>
                <a:cs typeface="+mn-cs"/>
              </a:rPr>
              <a:t> </a:t>
            </a:r>
            <a:r>
              <a:rPr lang="id-ID" sz="1200" b="1" kern="1200" dirty="0" err="1">
                <a:solidFill>
                  <a:schemeClr val="tx1"/>
                </a:solidFill>
                <a:effectLst/>
                <a:latin typeface="+mn-lt"/>
                <a:ea typeface="+mn-ea"/>
                <a:cs typeface="+mn-cs"/>
              </a:rPr>
              <a:t>Board</a:t>
            </a:r>
            <a:r>
              <a:rPr lang="id-ID" sz="1200" b="1" kern="1200" dirty="0">
                <a:solidFill>
                  <a:schemeClr val="tx1"/>
                </a:solidFill>
                <a:effectLst/>
                <a:latin typeface="+mn-lt"/>
                <a:ea typeface="+mn-ea"/>
                <a:cs typeface="+mn-cs"/>
              </a:rPr>
              <a:t>”</a:t>
            </a:r>
            <a:r>
              <a:rPr lang="id-ID" sz="1200" kern="1200" dirty="0">
                <a:solidFill>
                  <a:schemeClr val="tx1"/>
                </a:solidFill>
                <a:effectLst/>
                <a:latin typeface="+mn-lt"/>
                <a:ea typeface="+mn-ea"/>
                <a:cs typeface="+mn-cs"/>
              </a:rPr>
              <a:t> adalah pamflet pekerjaan yang disusun dan dibagikan kepada lulusan universitas muda. Pekerjaan tersebut berasal dari proyeksi pekerjaan baru yang dibutuhkan oleh perekonomian untuk 2 tahun ke depan</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39770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702645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3198709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3033634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1235039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22884619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5</a:t>
            </a:r>
            <a:br>
              <a:rPr lang="en-GB" dirty="0"/>
            </a:br>
            <a:endParaRPr lang="en-GB" dirty="0"/>
          </a:p>
        </p:txBody>
      </p:sp>
      <p:sp>
        <p:nvSpPr>
          <p:cNvPr id="3" name="Subtitle 2"/>
          <p:cNvSpPr>
            <a:spLocks noGrp="1"/>
          </p:cNvSpPr>
          <p:nvPr>
            <p:ph type="subTitle" idx="1"/>
          </p:nvPr>
        </p:nvSpPr>
        <p:spPr>
          <a:xfrm>
            <a:off x="490537" y="3481539"/>
            <a:ext cx="7871797" cy="1655762"/>
          </a:xfrm>
        </p:spPr>
        <p:txBody>
          <a:bodyPr/>
          <a:lstStyle/>
          <a:p>
            <a:r>
              <a:rPr lang="en-GB" dirty="0" err="1"/>
              <a:t>Penilaian</a:t>
            </a:r>
            <a:r>
              <a:rPr lang="en-GB" dirty="0"/>
              <a:t> </a:t>
            </a:r>
            <a:r>
              <a:rPr lang="en-GB" dirty="0" err="1"/>
              <a:t>kebutuhan</a:t>
            </a:r>
            <a:r>
              <a:rPr lang="en-GB" dirty="0"/>
              <a:t> </a:t>
            </a:r>
            <a:r>
              <a:rPr lang="en-GB" dirty="0" err="1"/>
              <a:t>konseling</a:t>
            </a:r>
            <a:r>
              <a:rPr lang="en-GB" dirty="0"/>
              <a:t> </a:t>
            </a:r>
            <a:br>
              <a:rPr lang="en-GB" dirty="0"/>
            </a:br>
            <a:r>
              <a:rPr lang="en-GB" dirty="0"/>
              <a:t>(</a:t>
            </a:r>
            <a:r>
              <a:rPr lang="en-GB" dirty="0" err="1"/>
              <a:t>Tujuan</a:t>
            </a:r>
            <a:r>
              <a:rPr lang="en-GB" dirty="0"/>
              <a:t> </a:t>
            </a:r>
            <a:r>
              <a:rPr lang="en-GB" dirty="0" err="1"/>
              <a:t>pekerjaan</a:t>
            </a:r>
            <a:r>
              <a:rPr lang="en-GB" dirty="0"/>
              <a:t> yang </a:t>
            </a:r>
            <a:r>
              <a:rPr lang="en-GB" dirty="0" err="1"/>
              <a:t>jelas</a:t>
            </a:r>
            <a:r>
              <a:rPr lang="en-GB" dirty="0"/>
              <a:t>)</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Tujuan</a:t>
            </a:r>
            <a:r>
              <a:rPr lang="en-GB" dirty="0"/>
              <a:t> </a:t>
            </a:r>
            <a:r>
              <a:rPr lang="en-GB" dirty="0" err="1"/>
              <a:t>pembelajaran</a:t>
            </a: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dirty="0"/>
              <a:t>Setelah </a:t>
            </a:r>
            <a:r>
              <a:rPr lang="en-GB" sz="2400" dirty="0" err="1"/>
              <a:t>menyelesaikan</a:t>
            </a:r>
            <a:r>
              <a:rPr lang="en-GB" sz="2400" dirty="0"/>
              <a:t> unit </a:t>
            </a:r>
            <a:r>
              <a:rPr lang="en-GB" sz="2400" dirty="0" err="1"/>
              <a:t>ini</a:t>
            </a:r>
            <a:r>
              <a:rPr lang="en-GB" sz="2400" dirty="0"/>
              <a:t>, </a:t>
            </a:r>
            <a:r>
              <a:rPr lang="en-GB" sz="2400" dirty="0" err="1"/>
              <a:t>peserta</a:t>
            </a:r>
            <a:r>
              <a:rPr lang="en-GB" sz="2400" dirty="0"/>
              <a:t> </a:t>
            </a:r>
            <a:r>
              <a:rPr lang="en-GB" sz="2400" dirty="0" err="1"/>
              <a:t>akan</a:t>
            </a:r>
            <a:r>
              <a:rPr lang="en-GB" sz="2400" dirty="0"/>
              <a:t> </a:t>
            </a:r>
            <a:r>
              <a:rPr lang="en-GB" sz="2400" dirty="0" err="1"/>
              <a:t>mampu</a:t>
            </a:r>
            <a:r>
              <a:rPr lang="en-GB" sz="2400" dirty="0"/>
              <a:t>:</a:t>
            </a:r>
          </a:p>
          <a:p>
            <a:pPr lvl="2"/>
            <a:r>
              <a:rPr lang="en-GB" sz="2400" dirty="0" err="1"/>
              <a:t>Memberikan</a:t>
            </a:r>
            <a:r>
              <a:rPr lang="en-GB" sz="2400" dirty="0"/>
              <a:t> </a:t>
            </a:r>
            <a:r>
              <a:rPr lang="en-GB" sz="2400" dirty="0" err="1"/>
              <a:t>informasi</a:t>
            </a:r>
            <a:r>
              <a:rPr lang="en-GB" sz="2400" dirty="0"/>
              <a:t>, </a:t>
            </a:r>
            <a:r>
              <a:rPr lang="en-GB" sz="2400" dirty="0" err="1"/>
              <a:t>bimbingan</a:t>
            </a:r>
            <a:r>
              <a:rPr lang="en-GB" sz="2400" dirty="0"/>
              <a:t> dan  saran </a:t>
            </a:r>
            <a:r>
              <a:rPr lang="en-GB" sz="2400" dirty="0" err="1"/>
              <a:t>kepada</a:t>
            </a:r>
            <a:r>
              <a:rPr lang="en-GB" sz="2400" dirty="0"/>
              <a:t> </a:t>
            </a:r>
            <a:r>
              <a:rPr lang="en-GB" sz="2400" dirty="0" err="1"/>
              <a:t>klien</a:t>
            </a:r>
            <a:r>
              <a:rPr lang="en-GB" sz="2400" dirty="0"/>
              <a:t> </a:t>
            </a:r>
            <a:r>
              <a:rPr lang="en-GB" sz="2400" dirty="0" err="1"/>
              <a:t>tentang</a:t>
            </a:r>
            <a:r>
              <a:rPr lang="en-GB" sz="2400" dirty="0"/>
              <a:t> </a:t>
            </a:r>
            <a:r>
              <a:rPr lang="en-GB" sz="2400" dirty="0" err="1"/>
              <a:t>memilih</a:t>
            </a:r>
            <a:r>
              <a:rPr lang="en-GB" sz="2400" dirty="0"/>
              <a:t>  </a:t>
            </a:r>
            <a:r>
              <a:rPr lang="en-GB" sz="2400" dirty="0" err="1"/>
              <a:t>karier</a:t>
            </a:r>
            <a:endParaRPr lang="en-GB" sz="2400" dirty="0"/>
          </a:p>
          <a:p>
            <a:pPr lvl="2"/>
            <a:r>
              <a:rPr lang="en-GB" sz="2400" dirty="0" err="1"/>
              <a:t>Memberikan</a:t>
            </a:r>
            <a:r>
              <a:rPr lang="en-GB" sz="2400" dirty="0"/>
              <a:t> </a:t>
            </a:r>
            <a:r>
              <a:rPr lang="en-GB" sz="2400" dirty="0" err="1"/>
              <a:t>informasi</a:t>
            </a:r>
            <a:r>
              <a:rPr lang="en-GB" sz="2400" dirty="0"/>
              <a:t> </a:t>
            </a:r>
            <a:r>
              <a:rPr lang="en-GB" sz="2400" dirty="0" err="1"/>
              <a:t>tentang</a:t>
            </a:r>
            <a:r>
              <a:rPr lang="en-GB" sz="2400" dirty="0"/>
              <a:t> </a:t>
            </a:r>
            <a:r>
              <a:rPr lang="en-GB" sz="2400" dirty="0" err="1"/>
              <a:t>tren</a:t>
            </a:r>
            <a:r>
              <a:rPr lang="en-GB" sz="2400" dirty="0"/>
              <a:t> pasar </a:t>
            </a:r>
            <a:r>
              <a:rPr lang="en-GB" sz="2400" dirty="0" err="1"/>
              <a:t>tenaga</a:t>
            </a:r>
            <a:r>
              <a:rPr lang="en-GB" sz="2400" dirty="0"/>
              <a:t>  </a:t>
            </a:r>
            <a:r>
              <a:rPr lang="en-GB" sz="2400" dirty="0" err="1"/>
              <a:t>kerja</a:t>
            </a:r>
            <a:endParaRPr lang="en-GB" sz="2400" dirty="0"/>
          </a:p>
          <a:p>
            <a:pPr lvl="2"/>
            <a:r>
              <a:rPr lang="en-GB" sz="2400" dirty="0" err="1"/>
              <a:t>Mengetahui</a:t>
            </a:r>
            <a:r>
              <a:rPr lang="en-GB" sz="2400" dirty="0"/>
              <a:t> </a:t>
            </a:r>
            <a:r>
              <a:rPr lang="en-GB" sz="2400" dirty="0" err="1"/>
              <a:t>pekerjaan</a:t>
            </a:r>
            <a:r>
              <a:rPr lang="en-GB" sz="2400" dirty="0"/>
              <a:t> </a:t>
            </a:r>
            <a:r>
              <a:rPr lang="en-GB" sz="2400" dirty="0" err="1"/>
              <a:t>apa</a:t>
            </a:r>
            <a:r>
              <a:rPr lang="en-GB" sz="2400" dirty="0"/>
              <a:t> yang </a:t>
            </a:r>
            <a:r>
              <a:rPr lang="en-GB" sz="2400" dirty="0" err="1"/>
              <a:t>banyak</a:t>
            </a:r>
            <a:r>
              <a:rPr lang="en-GB" sz="2400" dirty="0"/>
              <a:t> </a:t>
            </a:r>
            <a:r>
              <a:rPr lang="en-GB" sz="2400" dirty="0" err="1"/>
              <a:t>diminta</a:t>
            </a:r>
            <a:r>
              <a:rPr lang="en-GB" sz="2400" dirty="0"/>
              <a:t> pada </a:t>
            </a:r>
            <a:r>
              <a:rPr lang="en-GB" sz="2400" dirty="0" err="1"/>
              <a:t>saat</a:t>
            </a:r>
            <a:r>
              <a:rPr lang="en-GB" sz="2400" dirty="0"/>
              <a:t> </a:t>
            </a:r>
            <a:r>
              <a:rPr lang="en-GB" sz="2400" dirty="0" err="1"/>
              <a:t>ini</a:t>
            </a:r>
            <a:r>
              <a:rPr lang="en-GB" sz="2400" dirty="0"/>
              <a:t> dan di masa </a:t>
            </a:r>
            <a:r>
              <a:rPr lang="en-GB" sz="2400" dirty="0" err="1"/>
              <a:t>depan</a:t>
            </a:r>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
        <p:nvSpPr>
          <p:cNvPr id="12" name="Flowchart: Process 6">
            <a:extLst>
              <a:ext uri="{FF2B5EF4-FFF2-40B4-BE49-F238E27FC236}">
                <a16:creationId xmlns:a16="http://schemas.microsoft.com/office/drawing/2014/main" id="{D2E5EA62-FD36-A945-A77A-3E5866EC8F91}"/>
              </a:ext>
            </a:extLst>
          </p:cNvPr>
          <p:cNvSpPr/>
          <p:nvPr/>
        </p:nvSpPr>
        <p:spPr>
          <a:xfrm>
            <a:off x="6792687" y="1436914"/>
            <a:ext cx="4348064" cy="102014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accent1"/>
                </a:solidFill>
              </a:rPr>
              <a:t>Tujuan</a:t>
            </a:r>
            <a:r>
              <a:rPr lang="en-US" sz="2400" b="1" dirty="0">
                <a:solidFill>
                  <a:schemeClr val="accent1"/>
                </a:solidFill>
              </a:rPr>
              <a:t> </a:t>
            </a:r>
            <a:r>
              <a:rPr lang="en-US" sz="2400" b="1" dirty="0" err="1">
                <a:solidFill>
                  <a:schemeClr val="accent1"/>
                </a:solidFill>
              </a:rPr>
              <a:t>pekerjaan</a:t>
            </a:r>
            <a:r>
              <a:rPr lang="en-US" sz="2400" b="1" dirty="0">
                <a:solidFill>
                  <a:schemeClr val="accent1"/>
                </a:solidFill>
              </a:rPr>
              <a:t> yang </a:t>
            </a:r>
            <a:r>
              <a:rPr lang="en-US" sz="2400" b="1" dirty="0" err="1">
                <a:solidFill>
                  <a:schemeClr val="accent1"/>
                </a:solidFill>
              </a:rPr>
              <a:t>jelas</a:t>
            </a:r>
            <a:endParaRPr lang="en-US" sz="2400" b="1" dirty="0">
              <a:solidFill>
                <a:schemeClr val="accent1"/>
              </a:solidFill>
            </a:endParaRPr>
          </a:p>
        </p:txBody>
      </p:sp>
      <p:sp>
        <p:nvSpPr>
          <p:cNvPr id="13" name="Flowchart: Process 7">
            <a:extLst>
              <a:ext uri="{FF2B5EF4-FFF2-40B4-BE49-F238E27FC236}">
                <a16:creationId xmlns:a16="http://schemas.microsoft.com/office/drawing/2014/main" id="{1B78B351-5B86-FA47-A201-C73FCE4D5E72}"/>
              </a:ext>
            </a:extLst>
          </p:cNvPr>
          <p:cNvSpPr/>
          <p:nvPr/>
        </p:nvSpPr>
        <p:spPr>
          <a:xfrm>
            <a:off x="1362269" y="1436914"/>
            <a:ext cx="3906413" cy="1020147"/>
          </a:xfrm>
          <a:prstGeom prst="flowChartProcess">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err="1">
                <a:solidFill>
                  <a:schemeClr val="bg1"/>
                </a:solidFill>
              </a:rPr>
              <a:t>Faktor</a:t>
            </a:r>
            <a:r>
              <a:rPr lang="en-US" sz="2400" b="1" dirty="0">
                <a:solidFill>
                  <a:schemeClr val="bg1"/>
                </a:solidFill>
              </a:rPr>
              <a:t> </a:t>
            </a:r>
            <a:r>
              <a:rPr lang="en-US" sz="2400" b="1" dirty="0" err="1">
                <a:solidFill>
                  <a:schemeClr val="bg1"/>
                </a:solidFill>
              </a:rPr>
              <a:t>pribadi</a:t>
            </a:r>
            <a:r>
              <a:rPr lang="en-US" sz="2400" b="1" dirty="0">
                <a:solidFill>
                  <a:schemeClr val="bg1"/>
                </a:solidFill>
              </a:rPr>
              <a:t> dan </a:t>
            </a:r>
            <a:r>
              <a:rPr lang="en-US" sz="2400" b="1" dirty="0" err="1">
                <a:solidFill>
                  <a:schemeClr val="bg1"/>
                </a:solidFill>
              </a:rPr>
              <a:t>lingkungan</a:t>
            </a:r>
            <a:endParaRPr lang="en-US" sz="2400" b="1" dirty="0">
              <a:solidFill>
                <a:schemeClr val="bg1"/>
              </a:solidFill>
            </a:endParaRPr>
          </a:p>
        </p:txBody>
      </p:sp>
      <p:sp>
        <p:nvSpPr>
          <p:cNvPr id="14" name="Flowchart: Process 10">
            <a:extLst>
              <a:ext uri="{FF2B5EF4-FFF2-40B4-BE49-F238E27FC236}">
                <a16:creationId xmlns:a16="http://schemas.microsoft.com/office/drawing/2014/main" id="{F452820E-42E0-664C-96AB-2D760B642569}"/>
              </a:ext>
            </a:extLst>
          </p:cNvPr>
          <p:cNvSpPr/>
          <p:nvPr/>
        </p:nvSpPr>
        <p:spPr>
          <a:xfrm>
            <a:off x="1791478" y="3082275"/>
            <a:ext cx="8640145" cy="132177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err="1"/>
              <a:t>Konseling</a:t>
            </a:r>
            <a:r>
              <a:rPr lang="en-GB" sz="2400" b="1" dirty="0"/>
              <a:t> </a:t>
            </a:r>
            <a:r>
              <a:rPr lang="en-GB" sz="2400" b="1" dirty="0" err="1"/>
              <a:t>karier</a:t>
            </a:r>
            <a:endParaRPr lang="en-GB" sz="2400" b="1" dirty="0"/>
          </a:p>
          <a:p>
            <a:pPr algn="ctr"/>
            <a:r>
              <a:rPr lang="en-GB" sz="2400" dirty="0" err="1"/>
              <a:t>Membantu</a:t>
            </a:r>
            <a:r>
              <a:rPr lang="en-GB" sz="2400" dirty="0"/>
              <a:t> </a:t>
            </a:r>
            <a:r>
              <a:rPr lang="en-GB" sz="2400" dirty="0" err="1"/>
              <a:t>pencari</a:t>
            </a:r>
            <a:r>
              <a:rPr lang="en-GB" sz="2400" dirty="0"/>
              <a:t> </a:t>
            </a:r>
            <a:r>
              <a:rPr lang="en-GB" sz="2400" dirty="0" err="1"/>
              <a:t>kerja</a:t>
            </a:r>
            <a:r>
              <a:rPr lang="en-GB" sz="2400" dirty="0"/>
              <a:t> </a:t>
            </a:r>
            <a:r>
              <a:rPr lang="en-GB" sz="2400" dirty="0" err="1"/>
              <a:t>memilih</a:t>
            </a:r>
            <a:r>
              <a:rPr lang="en-GB" sz="2400" dirty="0"/>
              <a:t> </a:t>
            </a:r>
            <a:r>
              <a:rPr lang="en-GB" sz="2400" dirty="0" err="1"/>
              <a:t>pekerjaan</a:t>
            </a:r>
            <a:r>
              <a:rPr lang="en-GB" sz="2400" dirty="0"/>
              <a:t> yang </a:t>
            </a:r>
            <a:r>
              <a:rPr lang="en-GB" sz="2400" dirty="0" err="1"/>
              <a:t>tepat</a:t>
            </a:r>
            <a:endParaRPr lang="en-GB" sz="2400" dirty="0"/>
          </a:p>
          <a:p>
            <a:pPr algn="ctr"/>
            <a:endParaRPr lang="en-GB" sz="2400" b="1" dirty="0"/>
          </a:p>
        </p:txBody>
      </p:sp>
      <p:sp>
        <p:nvSpPr>
          <p:cNvPr id="15" name="Rounded Rectangle 14">
            <a:extLst>
              <a:ext uri="{FF2B5EF4-FFF2-40B4-BE49-F238E27FC236}">
                <a16:creationId xmlns:a16="http://schemas.microsoft.com/office/drawing/2014/main" id="{095A6CC6-328E-AA40-98A4-05998D43678C}"/>
              </a:ext>
            </a:extLst>
          </p:cNvPr>
          <p:cNvSpPr/>
          <p:nvPr/>
        </p:nvSpPr>
        <p:spPr>
          <a:xfrm>
            <a:off x="3881536" y="4870580"/>
            <a:ext cx="4329404" cy="1642187"/>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solidFill>
                  <a:srgbClr val="FF0000"/>
                </a:solidFill>
              </a:rPr>
              <a:t>Sasaran</a:t>
            </a:r>
            <a:r>
              <a:rPr lang="en-US" sz="2400" b="1" dirty="0">
                <a:solidFill>
                  <a:srgbClr val="FF0000"/>
                </a:solidFill>
              </a:rPr>
              <a:t> </a:t>
            </a:r>
            <a:r>
              <a:rPr lang="en-US" sz="2400" b="1" dirty="0" err="1">
                <a:solidFill>
                  <a:srgbClr val="FF0000"/>
                </a:solidFill>
              </a:rPr>
              <a:t>karier</a:t>
            </a:r>
            <a:r>
              <a:rPr lang="en-US" sz="2400" b="1" dirty="0">
                <a:solidFill>
                  <a:srgbClr val="FF0000"/>
                </a:solidFill>
              </a:rPr>
              <a:t> yang </a:t>
            </a:r>
            <a:r>
              <a:rPr lang="en-US" sz="2400" b="1" dirty="0" err="1">
                <a:solidFill>
                  <a:srgbClr val="FF0000"/>
                </a:solidFill>
              </a:rPr>
              <a:t>realistis</a:t>
            </a:r>
            <a:endParaRPr lang="en-US" sz="2400" b="1" dirty="0">
              <a:solidFill>
                <a:srgbClr val="FF0000"/>
              </a:solidFill>
            </a:endParaRPr>
          </a:p>
        </p:txBody>
      </p:sp>
      <p:cxnSp>
        <p:nvCxnSpPr>
          <p:cNvPr id="9" name="Straight Arrow Connector 8">
            <a:extLst>
              <a:ext uri="{FF2B5EF4-FFF2-40B4-BE49-F238E27FC236}">
                <a16:creationId xmlns:a16="http://schemas.microsoft.com/office/drawing/2014/main" id="{AB40DB26-813B-6D4B-9A39-F0AE9D878323}"/>
              </a:ext>
            </a:extLst>
          </p:cNvPr>
          <p:cNvCxnSpPr/>
          <p:nvPr/>
        </p:nvCxnSpPr>
        <p:spPr>
          <a:xfrm>
            <a:off x="3495368" y="2457061"/>
            <a:ext cx="0" cy="6252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9AC3CCF-7D34-E34A-A3F2-F2A1CB4A106B}"/>
              </a:ext>
            </a:extLst>
          </p:cNvPr>
          <p:cNvCxnSpPr/>
          <p:nvPr/>
        </p:nvCxnSpPr>
        <p:spPr>
          <a:xfrm>
            <a:off x="9104671" y="2457061"/>
            <a:ext cx="0" cy="6252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FEF4B4C-B61D-AF45-8336-7FAD3379EE52}"/>
              </a:ext>
            </a:extLst>
          </p:cNvPr>
          <p:cNvCxnSpPr>
            <a:cxnSpLocks/>
          </p:cNvCxnSpPr>
          <p:nvPr/>
        </p:nvCxnSpPr>
        <p:spPr>
          <a:xfrm>
            <a:off x="5963265" y="4404049"/>
            <a:ext cx="0" cy="46653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94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Penilaian</a:t>
            </a:r>
            <a:r>
              <a:rPr lang="en-GB" dirty="0"/>
              <a:t> </a:t>
            </a:r>
            <a:r>
              <a:rPr lang="en-GB" dirty="0" err="1"/>
              <a:t>kebutuhan</a:t>
            </a:r>
            <a:r>
              <a:rPr lang="en-GB" dirty="0"/>
              <a:t> </a:t>
            </a:r>
            <a:r>
              <a:rPr lang="en-GB" dirty="0" err="1"/>
              <a:t>konseling</a:t>
            </a:r>
            <a:endParaRPr lang="en-GB" dirty="0"/>
          </a:p>
        </p:txBody>
      </p:sp>
      <p:sp>
        <p:nvSpPr>
          <p:cNvPr id="10" name="Date Placeholder 9"/>
          <p:cNvSpPr>
            <a:spLocks noGrp="1"/>
          </p:cNvSpPr>
          <p:nvPr>
            <p:ph type="dt" sz="half" idx="10"/>
          </p:nvPr>
        </p:nvSpPr>
        <p:spPr/>
        <p:txBody>
          <a:bodyPr/>
          <a:lstStyle/>
          <a:p>
            <a:r>
              <a:rPr lang="en-GB"/>
              <a:t>Date: Monday / 01 / October / 2019</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
        <p:nvSpPr>
          <p:cNvPr id="9" name="Oval 8">
            <a:extLst>
              <a:ext uri="{FF2B5EF4-FFF2-40B4-BE49-F238E27FC236}">
                <a16:creationId xmlns:a16="http://schemas.microsoft.com/office/drawing/2014/main" id="{6DD0D1B1-7E58-E342-9CEF-37BC5742DF91}"/>
              </a:ext>
            </a:extLst>
          </p:cNvPr>
          <p:cNvSpPr/>
          <p:nvPr/>
        </p:nvSpPr>
        <p:spPr>
          <a:xfrm>
            <a:off x="1905000" y="1936946"/>
            <a:ext cx="3786214" cy="8382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b="1" dirty="0" err="1">
                <a:ln w="1905"/>
                <a:solidFill>
                  <a:schemeClr val="tx1"/>
                </a:solidFill>
                <a:effectLst>
                  <a:innerShdw blurRad="69850" dist="43180" dir="5400000">
                    <a:srgbClr val="000000">
                      <a:alpha val="65000"/>
                    </a:srgbClr>
                  </a:innerShdw>
                </a:effectLst>
                <a:latin typeface="Arial" pitchFamily="34" charset="0"/>
                <a:cs typeface="Arial" pitchFamily="34" charset="0"/>
              </a:rPr>
              <a:t>Faktor</a:t>
            </a:r>
            <a:r>
              <a:rPr lang="en-GB" sz="1400" b="1" dirty="0">
                <a:ln w="1905"/>
                <a:solidFill>
                  <a:schemeClr val="tx1"/>
                </a:solidFill>
                <a:effectLst>
                  <a:innerShdw blurRad="69850" dist="43180" dir="5400000">
                    <a:srgbClr val="000000">
                      <a:alpha val="65000"/>
                    </a:srgbClr>
                  </a:innerShdw>
                </a:effectLst>
                <a:latin typeface="Arial" pitchFamily="34" charset="0"/>
                <a:cs typeface="Arial" pitchFamily="34" charset="0"/>
              </a:rPr>
              <a:t> </a:t>
            </a:r>
            <a:r>
              <a:rPr lang="en-GB" sz="1400" b="1" dirty="0" err="1">
                <a:ln w="1905"/>
                <a:solidFill>
                  <a:schemeClr val="tx1"/>
                </a:solidFill>
                <a:effectLst>
                  <a:innerShdw blurRad="69850" dist="43180" dir="5400000">
                    <a:srgbClr val="000000">
                      <a:alpha val="65000"/>
                    </a:srgbClr>
                  </a:innerShdw>
                </a:effectLst>
                <a:latin typeface="Arial" pitchFamily="34" charset="0"/>
                <a:cs typeface="Arial" pitchFamily="34" charset="0"/>
              </a:rPr>
              <a:t>pribadi</a:t>
            </a:r>
            <a:r>
              <a:rPr lang="en-GB" sz="1400" b="1" dirty="0">
                <a:ln w="1905"/>
                <a:solidFill>
                  <a:schemeClr val="tx1"/>
                </a:solidFill>
                <a:effectLst>
                  <a:innerShdw blurRad="69850" dist="43180" dir="5400000">
                    <a:srgbClr val="000000">
                      <a:alpha val="65000"/>
                    </a:srgbClr>
                  </a:innerShdw>
                </a:effectLst>
                <a:latin typeface="Arial" pitchFamily="34" charset="0"/>
                <a:cs typeface="Arial" pitchFamily="34" charset="0"/>
              </a:rPr>
              <a:t> /</a:t>
            </a:r>
            <a:r>
              <a:rPr lang="en-GB" sz="1400" b="1" dirty="0" err="1">
                <a:ln w="1905"/>
                <a:solidFill>
                  <a:schemeClr val="tx1"/>
                </a:solidFill>
                <a:effectLst>
                  <a:innerShdw blurRad="69850" dist="43180" dir="5400000">
                    <a:srgbClr val="000000">
                      <a:alpha val="65000"/>
                    </a:srgbClr>
                  </a:innerShdw>
                </a:effectLst>
                <a:latin typeface="Arial" pitchFamily="34" charset="0"/>
                <a:cs typeface="Arial" pitchFamily="34" charset="0"/>
              </a:rPr>
              <a:t>lingkungan</a:t>
            </a:r>
            <a:endParaRPr lang="en-GB" sz="1400" b="1" dirty="0">
              <a:ln w="1905"/>
              <a:solidFill>
                <a:schemeClr val="tx1"/>
              </a:solidFill>
              <a:effectLst>
                <a:innerShdw blurRad="69850" dist="43180" dir="5400000">
                  <a:srgbClr val="000000">
                    <a:alpha val="65000"/>
                  </a:srgbClr>
                </a:innerShdw>
              </a:effectLst>
              <a:latin typeface="Arial" pitchFamily="34" charset="0"/>
              <a:cs typeface="Arial" pitchFamily="34" charset="0"/>
            </a:endParaRPr>
          </a:p>
        </p:txBody>
      </p:sp>
      <p:sp>
        <p:nvSpPr>
          <p:cNvPr id="12" name="Oval 11">
            <a:extLst>
              <a:ext uri="{FF2B5EF4-FFF2-40B4-BE49-F238E27FC236}">
                <a16:creationId xmlns:a16="http://schemas.microsoft.com/office/drawing/2014/main" id="{0A32482A-6482-894D-B99C-D37636E5302D}"/>
              </a:ext>
            </a:extLst>
          </p:cNvPr>
          <p:cNvSpPr/>
          <p:nvPr/>
        </p:nvSpPr>
        <p:spPr>
          <a:xfrm>
            <a:off x="6477000" y="1877954"/>
            <a:ext cx="3714776" cy="9144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b="1" dirty="0" err="1">
                <a:ln w="28575"/>
                <a:solidFill>
                  <a:schemeClr val="tx1"/>
                </a:solidFill>
                <a:effectLst>
                  <a:innerShdw blurRad="69850" dist="43180" dir="5400000">
                    <a:srgbClr val="000000">
                      <a:alpha val="65000"/>
                    </a:srgbClr>
                  </a:innerShdw>
                </a:effectLst>
                <a:latin typeface="Arial" pitchFamily="34" charset="0"/>
                <a:cs typeface="Arial" pitchFamily="34" charset="0"/>
              </a:rPr>
              <a:t>Tujuan</a:t>
            </a:r>
            <a:r>
              <a:rPr lang="en-GB" sz="1400" b="1" dirty="0">
                <a:ln w="28575"/>
                <a:solidFill>
                  <a:schemeClr val="tx1"/>
                </a:solidFill>
                <a:effectLst>
                  <a:innerShdw blurRad="69850" dist="43180" dir="5400000">
                    <a:srgbClr val="000000">
                      <a:alpha val="65000"/>
                    </a:srgbClr>
                  </a:innerShdw>
                </a:effectLst>
                <a:latin typeface="Arial" pitchFamily="34" charset="0"/>
                <a:cs typeface="Arial" pitchFamily="34" charset="0"/>
              </a:rPr>
              <a:t> </a:t>
            </a:r>
            <a:r>
              <a:rPr lang="en-GB" sz="1400" b="1" dirty="0" err="1">
                <a:ln w="28575"/>
                <a:solidFill>
                  <a:schemeClr val="tx1"/>
                </a:solidFill>
                <a:effectLst>
                  <a:innerShdw blurRad="69850" dist="43180" dir="5400000">
                    <a:srgbClr val="000000">
                      <a:alpha val="65000"/>
                    </a:srgbClr>
                  </a:innerShdw>
                </a:effectLst>
                <a:latin typeface="Arial" pitchFamily="34" charset="0"/>
                <a:cs typeface="Arial" pitchFamily="34" charset="0"/>
              </a:rPr>
              <a:t>pekerjaan</a:t>
            </a:r>
            <a:r>
              <a:rPr lang="en-GB" sz="1400" b="1" dirty="0">
                <a:ln w="28575"/>
                <a:solidFill>
                  <a:schemeClr val="tx1"/>
                </a:solidFill>
                <a:effectLst>
                  <a:innerShdw blurRad="69850" dist="43180" dir="5400000">
                    <a:srgbClr val="000000">
                      <a:alpha val="65000"/>
                    </a:srgbClr>
                  </a:innerShdw>
                </a:effectLst>
                <a:latin typeface="Arial" pitchFamily="34" charset="0"/>
                <a:cs typeface="Arial" pitchFamily="34" charset="0"/>
              </a:rPr>
              <a:t> yang </a:t>
            </a:r>
            <a:r>
              <a:rPr lang="en-GB" sz="1400" b="1" dirty="0" err="1">
                <a:ln w="28575"/>
                <a:solidFill>
                  <a:schemeClr val="tx1"/>
                </a:solidFill>
                <a:effectLst>
                  <a:innerShdw blurRad="69850" dist="43180" dir="5400000">
                    <a:srgbClr val="000000">
                      <a:alpha val="65000"/>
                    </a:srgbClr>
                  </a:innerShdw>
                </a:effectLst>
                <a:latin typeface="Arial" pitchFamily="34" charset="0"/>
                <a:cs typeface="Arial" pitchFamily="34" charset="0"/>
              </a:rPr>
              <a:t>jelas</a:t>
            </a:r>
            <a:endParaRPr lang="en-GB" sz="1400" b="1" dirty="0">
              <a:ln w="28575"/>
              <a:solidFill>
                <a:schemeClr val="tx1"/>
              </a:solidFill>
              <a:effectLst>
                <a:innerShdw blurRad="69850" dist="43180" dir="5400000">
                  <a:srgbClr val="000000">
                    <a:alpha val="65000"/>
                  </a:srgbClr>
                </a:innerShdw>
              </a:effectLst>
              <a:latin typeface="Arial" pitchFamily="34" charset="0"/>
              <a:cs typeface="Arial" pitchFamily="34" charset="0"/>
            </a:endParaRPr>
          </a:p>
        </p:txBody>
      </p:sp>
      <p:sp>
        <p:nvSpPr>
          <p:cNvPr id="13" name="Rounded Rectangle 12">
            <a:extLst>
              <a:ext uri="{FF2B5EF4-FFF2-40B4-BE49-F238E27FC236}">
                <a16:creationId xmlns:a16="http://schemas.microsoft.com/office/drawing/2014/main" id="{A32FEA8D-D13C-DB4C-8F6A-1B01CD10F9A0}"/>
              </a:ext>
            </a:extLst>
          </p:cNvPr>
          <p:cNvSpPr/>
          <p:nvPr/>
        </p:nvSpPr>
        <p:spPr>
          <a:xfrm>
            <a:off x="2209800" y="3003746"/>
            <a:ext cx="3214710" cy="5000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MINAT</a:t>
            </a:r>
          </a:p>
        </p:txBody>
      </p:sp>
      <p:sp>
        <p:nvSpPr>
          <p:cNvPr id="14" name="Rounded Rectangle 13">
            <a:extLst>
              <a:ext uri="{FF2B5EF4-FFF2-40B4-BE49-F238E27FC236}">
                <a16:creationId xmlns:a16="http://schemas.microsoft.com/office/drawing/2014/main" id="{5BEBBAB7-A3FB-2740-97F9-EC50B8926BEE}"/>
              </a:ext>
            </a:extLst>
          </p:cNvPr>
          <p:cNvSpPr/>
          <p:nvPr/>
        </p:nvSpPr>
        <p:spPr>
          <a:xfrm>
            <a:off x="2209800" y="3613346"/>
            <a:ext cx="3214710" cy="5000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SIKAP</a:t>
            </a:r>
          </a:p>
        </p:txBody>
      </p:sp>
      <p:sp>
        <p:nvSpPr>
          <p:cNvPr id="15" name="Rounded Rectangle 14">
            <a:extLst>
              <a:ext uri="{FF2B5EF4-FFF2-40B4-BE49-F238E27FC236}">
                <a16:creationId xmlns:a16="http://schemas.microsoft.com/office/drawing/2014/main" id="{7F6C02B4-FBED-9247-8F9E-98F6EDCE5AE7}"/>
              </a:ext>
            </a:extLst>
          </p:cNvPr>
          <p:cNvSpPr/>
          <p:nvPr/>
        </p:nvSpPr>
        <p:spPr>
          <a:xfrm>
            <a:off x="2209800" y="4222946"/>
            <a:ext cx="3214710" cy="5000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PERTIMBANGAN KEUANGAN</a:t>
            </a:r>
          </a:p>
        </p:txBody>
      </p:sp>
      <p:sp>
        <p:nvSpPr>
          <p:cNvPr id="16" name="Rounded Rectangle 15">
            <a:extLst>
              <a:ext uri="{FF2B5EF4-FFF2-40B4-BE49-F238E27FC236}">
                <a16:creationId xmlns:a16="http://schemas.microsoft.com/office/drawing/2014/main" id="{3C462EAA-88C6-0347-941E-9CE08F684688}"/>
              </a:ext>
            </a:extLst>
          </p:cNvPr>
          <p:cNvSpPr/>
          <p:nvPr/>
        </p:nvSpPr>
        <p:spPr>
          <a:xfrm>
            <a:off x="2209800" y="4832546"/>
            <a:ext cx="3214710" cy="5000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TANGGUNG JAWAB KELUARGA</a:t>
            </a:r>
          </a:p>
        </p:txBody>
      </p:sp>
      <p:sp>
        <p:nvSpPr>
          <p:cNvPr id="17" name="Rounded Rectangle 16">
            <a:extLst>
              <a:ext uri="{FF2B5EF4-FFF2-40B4-BE49-F238E27FC236}">
                <a16:creationId xmlns:a16="http://schemas.microsoft.com/office/drawing/2014/main" id="{6EB6202D-FE62-FA4C-A767-3E0DE1010D6C}"/>
              </a:ext>
            </a:extLst>
          </p:cNvPr>
          <p:cNvSpPr/>
          <p:nvPr/>
        </p:nvSpPr>
        <p:spPr>
          <a:xfrm>
            <a:off x="6781800" y="5275230"/>
            <a:ext cx="3214710" cy="652465"/>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DISKUSI DENGAN ORANG DI DALAM PEKERJAAN TERSEBUT</a:t>
            </a:r>
          </a:p>
        </p:txBody>
      </p:sp>
      <p:sp>
        <p:nvSpPr>
          <p:cNvPr id="18" name="Rounded Rectangle 17">
            <a:extLst>
              <a:ext uri="{FF2B5EF4-FFF2-40B4-BE49-F238E27FC236}">
                <a16:creationId xmlns:a16="http://schemas.microsoft.com/office/drawing/2014/main" id="{D42B7AD2-2B4D-F444-8C2F-D5F60D24FAA2}"/>
              </a:ext>
            </a:extLst>
          </p:cNvPr>
          <p:cNvSpPr/>
          <p:nvPr/>
        </p:nvSpPr>
        <p:spPr>
          <a:xfrm>
            <a:off x="6781800" y="4360828"/>
            <a:ext cx="3214710" cy="6524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MENELITI SEKTOR PEKERJAAN</a:t>
            </a:r>
          </a:p>
        </p:txBody>
      </p:sp>
      <p:sp>
        <p:nvSpPr>
          <p:cNvPr id="19" name="Rounded Rectangle 18">
            <a:extLst>
              <a:ext uri="{FF2B5EF4-FFF2-40B4-BE49-F238E27FC236}">
                <a16:creationId xmlns:a16="http://schemas.microsoft.com/office/drawing/2014/main" id="{7C7CC19C-9024-BC4F-A2D3-1310FDEF4EFE}"/>
              </a:ext>
            </a:extLst>
          </p:cNvPr>
          <p:cNvSpPr/>
          <p:nvPr/>
        </p:nvSpPr>
        <p:spPr>
          <a:xfrm>
            <a:off x="6781800" y="3460946"/>
            <a:ext cx="3214710" cy="6524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MEMPELAJARI INFORMASI PEKERJAAN</a:t>
            </a:r>
          </a:p>
        </p:txBody>
      </p:sp>
      <p:sp>
        <p:nvSpPr>
          <p:cNvPr id="20" name="Rounded Rectangle 19">
            <a:extLst>
              <a:ext uri="{FF2B5EF4-FFF2-40B4-BE49-F238E27FC236}">
                <a16:creationId xmlns:a16="http://schemas.microsoft.com/office/drawing/2014/main" id="{8A7965AB-FCCA-E747-B554-E16C6088896B}"/>
              </a:ext>
            </a:extLst>
          </p:cNvPr>
          <p:cNvSpPr/>
          <p:nvPr/>
        </p:nvSpPr>
        <p:spPr>
          <a:xfrm>
            <a:off x="2209800" y="5442146"/>
            <a:ext cx="3214710" cy="500066"/>
          </a:xfrm>
          <a:prstGeom prst="roundRect">
            <a:avLst/>
          </a:prstGeom>
          <a:solidFill>
            <a:srgbClr val="3399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400" b="1" dirty="0"/>
              <a:t>KENDALA LAIN</a:t>
            </a:r>
          </a:p>
        </p:txBody>
      </p:sp>
      <p:sp>
        <p:nvSpPr>
          <p:cNvPr id="21" name="Rectangle 20">
            <a:extLst>
              <a:ext uri="{FF2B5EF4-FFF2-40B4-BE49-F238E27FC236}">
                <a16:creationId xmlns:a16="http://schemas.microsoft.com/office/drawing/2014/main" id="{533A009E-9695-D34D-ACC4-F30A927A582A}"/>
              </a:ext>
            </a:extLst>
          </p:cNvPr>
          <p:cNvSpPr/>
          <p:nvPr/>
        </p:nvSpPr>
        <p:spPr>
          <a:xfrm>
            <a:off x="3609932" y="6127946"/>
            <a:ext cx="614366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ln w="1905"/>
                <a:solidFill>
                  <a:schemeClr val="bg1"/>
                </a:solidFill>
                <a:effectLst>
                  <a:innerShdw blurRad="69850" dist="43180" dir="5400000">
                    <a:srgbClr val="000000">
                      <a:alpha val="65000"/>
                    </a:srgbClr>
                  </a:innerShdw>
                </a:effectLst>
                <a:latin typeface="Arial" pitchFamily="34" charset="0"/>
                <a:cs typeface="Arial" pitchFamily="34" charset="0"/>
              </a:rPr>
              <a:t>TUJUAN KARIR YANG REALISTIS</a:t>
            </a:r>
          </a:p>
        </p:txBody>
      </p:sp>
      <p:sp>
        <p:nvSpPr>
          <p:cNvPr id="22" name="Rectangle 21">
            <a:extLst>
              <a:ext uri="{FF2B5EF4-FFF2-40B4-BE49-F238E27FC236}">
                <a16:creationId xmlns:a16="http://schemas.microsoft.com/office/drawing/2014/main" id="{771E2036-3429-7E4B-A747-53643B4ED13E}"/>
              </a:ext>
            </a:extLst>
          </p:cNvPr>
          <p:cNvSpPr/>
          <p:nvPr/>
        </p:nvSpPr>
        <p:spPr>
          <a:xfrm>
            <a:off x="5822168" y="2166181"/>
            <a:ext cx="547664" cy="37273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3200" dirty="0">
                <a:solidFill>
                  <a:srgbClr val="0070C0"/>
                </a:solidFill>
                <a:latin typeface="Arial" pitchFamily="34" charset="0"/>
                <a:cs typeface="Arial" pitchFamily="34" charset="0"/>
              </a:rPr>
              <a:t>+</a:t>
            </a:r>
          </a:p>
        </p:txBody>
      </p:sp>
      <p:sp>
        <p:nvSpPr>
          <p:cNvPr id="23" name="Rectangle 22">
            <a:extLst>
              <a:ext uri="{FF2B5EF4-FFF2-40B4-BE49-F238E27FC236}">
                <a16:creationId xmlns:a16="http://schemas.microsoft.com/office/drawing/2014/main" id="{89D40775-F579-BD41-B27F-1097E90E04F9}"/>
              </a:ext>
            </a:extLst>
          </p:cNvPr>
          <p:cNvSpPr/>
          <p:nvPr/>
        </p:nvSpPr>
        <p:spPr>
          <a:xfrm>
            <a:off x="2438400" y="6127946"/>
            <a:ext cx="857256" cy="42862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3200" dirty="0">
                <a:solidFill>
                  <a:srgbClr val="0070C0"/>
                </a:solidFill>
                <a:latin typeface="Arial" pitchFamily="34" charset="0"/>
                <a:cs typeface="Arial" pitchFamily="34" charset="0"/>
              </a:rPr>
              <a:t>=</a:t>
            </a:r>
          </a:p>
        </p:txBody>
      </p:sp>
      <p:sp>
        <p:nvSpPr>
          <p:cNvPr id="24" name="Rounded Rectangle 23">
            <a:extLst>
              <a:ext uri="{FF2B5EF4-FFF2-40B4-BE49-F238E27FC236}">
                <a16:creationId xmlns:a16="http://schemas.microsoft.com/office/drawing/2014/main" id="{45AFA0A4-3B8F-8649-BEA9-77BEF6FA18F5}"/>
              </a:ext>
            </a:extLst>
          </p:cNvPr>
          <p:cNvSpPr/>
          <p:nvPr/>
        </p:nvSpPr>
        <p:spPr>
          <a:xfrm>
            <a:off x="6781800" y="2927546"/>
            <a:ext cx="3200400" cy="457200"/>
          </a:xfrm>
          <a:prstGeom prst="roundRect">
            <a:avLst>
              <a:gd name="adj" fmla="val 4667"/>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400" b="1" dirty="0" err="1"/>
              <a:t>Poin</a:t>
            </a:r>
            <a:r>
              <a:rPr lang="en-US" sz="1400" b="1" dirty="0"/>
              <a:t> </a:t>
            </a:r>
            <a:r>
              <a:rPr lang="en-US" sz="1400" b="1" dirty="0" err="1"/>
              <a:t>untuk</a:t>
            </a:r>
            <a:r>
              <a:rPr lang="en-US" sz="1400" b="1" dirty="0"/>
              <a:t> </a:t>
            </a:r>
            <a:r>
              <a:rPr lang="en-US" sz="1400" b="1" dirty="0" err="1"/>
              <a:t>dipertimbangkan</a:t>
            </a:r>
            <a:r>
              <a:rPr lang="en-US" sz="1400" b="1" dirty="0"/>
              <a:t>….</a:t>
            </a:r>
          </a:p>
        </p:txBody>
      </p:sp>
    </p:spTree>
    <p:extLst>
      <p:ext uri="{BB962C8B-B14F-4D97-AF65-F5344CB8AC3E}">
        <p14:creationId xmlns:p14="http://schemas.microsoft.com/office/powerpoint/2010/main" val="3223672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Tujuan</a:t>
            </a:r>
            <a:r>
              <a:rPr lang="en-GB" dirty="0"/>
              <a:t> </a:t>
            </a:r>
            <a:r>
              <a:rPr lang="en-GB" dirty="0" err="1"/>
              <a:t>pekerjaan</a:t>
            </a:r>
            <a:r>
              <a:rPr lang="en-GB" dirty="0"/>
              <a:t> yang </a:t>
            </a:r>
            <a:r>
              <a:rPr lang="en-GB" dirty="0" err="1"/>
              <a:t>jelas</a:t>
            </a:r>
            <a:br>
              <a:rPr lang="en-GB" dirty="0"/>
            </a:br>
            <a:endParaRPr lang="en-GB" dirty="0"/>
          </a:p>
        </p:txBody>
      </p:sp>
      <p:sp>
        <p:nvSpPr>
          <p:cNvPr id="5" name="Content Placeholder 4"/>
          <p:cNvSpPr>
            <a:spLocks noGrp="1"/>
          </p:cNvSpPr>
          <p:nvPr>
            <p:ph idx="1"/>
          </p:nvPr>
        </p:nvSpPr>
        <p:spPr/>
        <p:txBody>
          <a:bodyPr/>
          <a:lstStyle/>
          <a:p>
            <a:pPr lvl="2"/>
            <a:r>
              <a:rPr lang="en-GB" sz="2400" dirty="0" err="1"/>
              <a:t>Memahami</a:t>
            </a:r>
            <a:r>
              <a:rPr lang="en-GB" sz="2400" dirty="0"/>
              <a:t> </a:t>
            </a:r>
            <a:r>
              <a:rPr lang="en-GB" sz="2400" dirty="0" err="1"/>
              <a:t>apa</a:t>
            </a:r>
            <a:r>
              <a:rPr lang="en-GB" sz="2400" dirty="0"/>
              <a:t> yang </a:t>
            </a:r>
            <a:r>
              <a:rPr lang="en-GB" sz="2400" dirty="0" err="1"/>
              <a:t>mereka</a:t>
            </a:r>
            <a:r>
              <a:rPr lang="en-GB" sz="2400" dirty="0"/>
              <a:t> </a:t>
            </a:r>
            <a:r>
              <a:rPr lang="en-GB" sz="2400" dirty="0" err="1"/>
              <a:t>suka</a:t>
            </a:r>
            <a:r>
              <a:rPr lang="en-GB" sz="2400" dirty="0"/>
              <a:t> dan </a:t>
            </a:r>
            <a:r>
              <a:rPr lang="en-GB" sz="2400" dirty="0" err="1"/>
              <a:t>tidak</a:t>
            </a:r>
            <a:r>
              <a:rPr lang="en-GB" sz="2400" dirty="0"/>
              <a:t> </a:t>
            </a:r>
            <a:r>
              <a:rPr lang="en-GB" sz="2400" dirty="0" err="1"/>
              <a:t>suka</a:t>
            </a:r>
            <a:endParaRPr lang="en-GB" sz="2400" dirty="0"/>
          </a:p>
          <a:p>
            <a:pPr lvl="2"/>
            <a:r>
              <a:rPr lang="en-GB" sz="2400" dirty="0" err="1"/>
              <a:t>Kesadaran</a:t>
            </a:r>
            <a:r>
              <a:rPr lang="en-GB" sz="2400" dirty="0"/>
              <a:t> – </a:t>
            </a:r>
            <a:r>
              <a:rPr lang="en-GB" sz="2400" dirty="0" err="1"/>
              <a:t>diri</a:t>
            </a:r>
            <a:endParaRPr lang="en-GB" sz="2400" dirty="0"/>
          </a:p>
          <a:p>
            <a:pPr lvl="2"/>
            <a:r>
              <a:rPr lang="en-GB" sz="2400" dirty="0" err="1"/>
              <a:t>Fokus</a:t>
            </a:r>
            <a:r>
              <a:rPr lang="en-GB" sz="2400" dirty="0"/>
              <a:t> yang </a:t>
            </a:r>
            <a:r>
              <a:rPr lang="en-GB" sz="2400" dirty="0" err="1"/>
              <a:t>jelas</a:t>
            </a:r>
            <a:r>
              <a:rPr lang="en-GB" sz="2400" dirty="0"/>
              <a:t> pada </a:t>
            </a:r>
            <a:r>
              <a:rPr lang="en-GB" sz="2400" dirty="0" err="1"/>
              <a:t>apa</a:t>
            </a:r>
            <a:r>
              <a:rPr lang="en-GB" sz="2400" dirty="0"/>
              <a:t> yang </a:t>
            </a:r>
            <a:r>
              <a:rPr lang="en-GB" sz="2400" dirty="0" err="1"/>
              <a:t>mereka</a:t>
            </a:r>
            <a:r>
              <a:rPr lang="en-GB" sz="2400" dirty="0"/>
              <a:t> </a:t>
            </a:r>
            <a:r>
              <a:rPr lang="en-GB" sz="2400" dirty="0" err="1"/>
              <a:t>ingin</a:t>
            </a:r>
            <a:r>
              <a:rPr lang="en-GB" sz="2400" dirty="0"/>
              <a:t> </a:t>
            </a:r>
            <a:r>
              <a:rPr lang="en-GB" sz="2400" dirty="0" err="1"/>
              <a:t>lakukan</a:t>
            </a:r>
            <a:endParaRPr lang="en-GB" sz="2400" dirty="0"/>
          </a:p>
          <a:p>
            <a:pPr lvl="2"/>
            <a:r>
              <a:rPr lang="en-GB" sz="2400" dirty="0" err="1"/>
              <a:t>Pilihan</a:t>
            </a:r>
            <a:r>
              <a:rPr lang="en-GB" sz="2400" dirty="0"/>
              <a:t> </a:t>
            </a:r>
            <a:r>
              <a:rPr lang="en-GB" sz="2400" dirty="0" err="1"/>
              <a:t>pekerjaan</a:t>
            </a:r>
            <a:r>
              <a:rPr lang="en-GB" sz="2400" dirty="0"/>
              <a:t> </a:t>
            </a:r>
            <a:r>
              <a:rPr lang="en-GB" sz="2400" dirty="0" err="1"/>
              <a:t>jelas</a:t>
            </a:r>
            <a:r>
              <a:rPr lang="en-GB" sz="2400" dirty="0"/>
              <a:t> </a:t>
            </a:r>
            <a:r>
              <a:rPr lang="en-GB" sz="2400" dirty="0" err="1"/>
              <a:t>dalam</a:t>
            </a:r>
            <a:r>
              <a:rPr lang="en-GB" sz="2400" dirty="0"/>
              <a:t> </a:t>
            </a:r>
            <a:r>
              <a:rPr lang="en-GB" sz="2400" dirty="0" err="1"/>
              <a:t>hal</a:t>
            </a:r>
            <a:r>
              <a:rPr lang="en-GB" sz="2400" dirty="0"/>
              <a:t> </a:t>
            </a:r>
            <a:r>
              <a:rPr lang="en-GB" sz="2400" dirty="0" err="1"/>
              <a:t>pendidikan</a:t>
            </a:r>
            <a:r>
              <a:rPr lang="en-GB" sz="2400" dirty="0"/>
              <a:t>, </a:t>
            </a:r>
            <a:r>
              <a:rPr lang="en-GB" sz="2400" dirty="0" err="1"/>
              <a:t>kondisi</a:t>
            </a:r>
            <a:r>
              <a:rPr lang="en-GB" sz="2400" dirty="0"/>
              <a:t> </a:t>
            </a:r>
            <a:r>
              <a:rPr lang="en-GB" sz="2400" dirty="0" err="1"/>
              <a:t>kerja</a:t>
            </a:r>
            <a:r>
              <a:rPr lang="en-GB" sz="2400" dirty="0"/>
              <a:t>, dan </a:t>
            </a:r>
            <a:r>
              <a:rPr lang="en-GB" sz="2400" dirty="0" err="1"/>
              <a:t>potensi</a:t>
            </a:r>
            <a:r>
              <a:rPr lang="en-GB" sz="2400" dirty="0"/>
              <a:t> </a:t>
            </a:r>
            <a:r>
              <a:rPr lang="en-GB" sz="2400" dirty="0" err="1"/>
              <a:t>penghasilan</a:t>
            </a:r>
            <a:endParaRPr lang="en-GB" sz="2400" b="1"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10542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Memutuskan</a:t>
            </a:r>
            <a:r>
              <a:rPr lang="en-GB" dirty="0"/>
              <a:t> </a:t>
            </a:r>
            <a:r>
              <a:rPr lang="en-GB" dirty="0" err="1"/>
              <a:t>jalur</a:t>
            </a:r>
            <a:r>
              <a:rPr lang="en-GB" dirty="0"/>
              <a:t> </a:t>
            </a:r>
            <a:r>
              <a:rPr lang="en-GB" dirty="0" err="1"/>
              <a:t>karir</a:t>
            </a:r>
            <a:endParaRPr lang="en-GB" dirty="0"/>
          </a:p>
        </p:txBody>
      </p:sp>
      <p:sp>
        <p:nvSpPr>
          <p:cNvPr id="5" name="Content Placeholder 4"/>
          <p:cNvSpPr>
            <a:spLocks noGrp="1"/>
          </p:cNvSpPr>
          <p:nvPr>
            <p:ph idx="1"/>
          </p:nvPr>
        </p:nvSpPr>
        <p:spPr>
          <a:xfrm>
            <a:off x="490538" y="2393950"/>
            <a:ext cx="6042997" cy="3482975"/>
          </a:xfrm>
        </p:spPr>
        <p:txBody>
          <a:bodyPr/>
          <a:lstStyle/>
          <a:p>
            <a:pPr lvl="2"/>
            <a:r>
              <a:rPr lang="en-GB" sz="2400" dirty="0" err="1"/>
              <a:t>Informasi</a:t>
            </a:r>
            <a:r>
              <a:rPr lang="en-GB" sz="2400" dirty="0"/>
              <a:t> pasar </a:t>
            </a:r>
            <a:r>
              <a:rPr lang="en-GB" sz="2400" dirty="0" err="1"/>
              <a:t>tenaga</a:t>
            </a:r>
            <a:r>
              <a:rPr lang="en-GB" sz="2400" dirty="0"/>
              <a:t> </a:t>
            </a:r>
            <a:r>
              <a:rPr lang="en-GB" sz="2400" dirty="0" err="1"/>
              <a:t>kerja</a:t>
            </a:r>
            <a:endParaRPr lang="en-GB" sz="2400" dirty="0"/>
          </a:p>
          <a:p>
            <a:pPr lvl="2"/>
            <a:r>
              <a:rPr lang="en-GB" sz="2400" dirty="0" err="1"/>
              <a:t>Uraian</a:t>
            </a:r>
            <a:r>
              <a:rPr lang="en-GB" sz="2400" dirty="0"/>
              <a:t> </a:t>
            </a:r>
            <a:r>
              <a:rPr lang="en-GB" sz="2400" dirty="0" err="1"/>
              <a:t>pekerjaan</a:t>
            </a:r>
            <a:endParaRPr lang="en-GB" sz="2400" dirty="0"/>
          </a:p>
          <a:p>
            <a:pPr lvl="2"/>
            <a:r>
              <a:rPr lang="en-GB" sz="2400" dirty="0" err="1"/>
              <a:t>Upah</a:t>
            </a:r>
            <a:r>
              <a:rPr lang="en-GB" sz="2400" dirty="0"/>
              <a:t> yang </a:t>
            </a:r>
            <a:r>
              <a:rPr lang="en-GB" sz="2400" dirty="0" err="1"/>
              <a:t>disematkan</a:t>
            </a:r>
            <a:r>
              <a:rPr lang="en-GB" sz="2400" dirty="0"/>
              <a:t> pada </a:t>
            </a:r>
            <a:r>
              <a:rPr lang="en-GB" sz="2400" dirty="0" err="1"/>
              <a:t>jabatan</a:t>
            </a:r>
            <a:r>
              <a:rPr lang="en-GB" sz="2400" dirty="0"/>
              <a:t>/</a:t>
            </a:r>
            <a:r>
              <a:rPr lang="en-GB" sz="2400" dirty="0" err="1"/>
              <a:t>pekerjaan</a:t>
            </a:r>
            <a:r>
              <a:rPr lang="en-GB" sz="2400" dirty="0"/>
              <a:t> </a:t>
            </a:r>
            <a:r>
              <a:rPr lang="en-GB" sz="2400" dirty="0" err="1"/>
              <a:t>tersebut</a:t>
            </a:r>
            <a:endParaRPr lang="en-GB" sz="2400" dirty="0"/>
          </a:p>
          <a:p>
            <a:pPr lvl="2"/>
            <a:r>
              <a:rPr lang="en-GB" sz="2400" dirty="0" err="1"/>
              <a:t>Kondisi</a:t>
            </a:r>
            <a:r>
              <a:rPr lang="en-GB" sz="2400" dirty="0"/>
              <a:t> </a:t>
            </a:r>
            <a:r>
              <a:rPr lang="en-GB" sz="2400" dirty="0" err="1"/>
              <a:t>kerja</a:t>
            </a:r>
            <a:endParaRPr lang="en-GB" sz="2400" dirty="0"/>
          </a:p>
          <a:p>
            <a:pPr lvl="2"/>
            <a:r>
              <a:rPr lang="en-GB" sz="2400" dirty="0" err="1"/>
              <a:t>Tren</a:t>
            </a:r>
            <a:r>
              <a:rPr lang="en-GB" sz="2400" dirty="0"/>
              <a:t> dan </a:t>
            </a:r>
            <a:r>
              <a:rPr lang="en-GB" sz="2400" dirty="0" err="1"/>
              <a:t>perkembangan</a:t>
            </a:r>
            <a:r>
              <a:rPr lang="en-GB" sz="2400" dirty="0"/>
              <a:t> masa </a:t>
            </a:r>
            <a:r>
              <a:rPr lang="en-GB" sz="2400" dirty="0" err="1"/>
              <a:t>depan</a:t>
            </a:r>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pic>
        <p:nvPicPr>
          <p:cNvPr id="7" name="Content Placeholder 4">
            <a:extLst>
              <a:ext uri="{FF2B5EF4-FFF2-40B4-BE49-F238E27FC236}">
                <a16:creationId xmlns:a16="http://schemas.microsoft.com/office/drawing/2014/main" id="{6C335F8B-657A-374B-9A4D-DF67785FC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168" y="762000"/>
            <a:ext cx="3619500" cy="5334000"/>
          </a:xfrm>
          <a:prstGeom prst="rect">
            <a:avLst/>
          </a:prstGeom>
        </p:spPr>
      </p:pic>
    </p:spTree>
    <p:extLst>
      <p:ext uri="{BB962C8B-B14F-4D97-AF65-F5344CB8AC3E}">
        <p14:creationId xmlns:p14="http://schemas.microsoft.com/office/powerpoint/2010/main" val="1342161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Informasi</a:t>
            </a:r>
            <a:r>
              <a:rPr lang="en-GB" dirty="0"/>
              <a:t> </a:t>
            </a:r>
            <a:r>
              <a:rPr lang="en-GB" dirty="0" err="1"/>
              <a:t>pekerjaan</a:t>
            </a:r>
            <a:br>
              <a:rPr lang="en-GB" dirty="0"/>
            </a:br>
            <a:endParaRPr lang="en-GB" dirty="0"/>
          </a:p>
        </p:txBody>
      </p:sp>
      <p:sp>
        <p:nvSpPr>
          <p:cNvPr id="5" name="Content Placeholder 4"/>
          <p:cNvSpPr>
            <a:spLocks noGrp="1"/>
          </p:cNvSpPr>
          <p:nvPr>
            <p:ph idx="1"/>
          </p:nvPr>
        </p:nvSpPr>
        <p:spPr/>
        <p:txBody>
          <a:bodyPr/>
          <a:lstStyle/>
          <a:p>
            <a:pPr lvl="2"/>
            <a:r>
              <a:rPr lang="en-GB" sz="2400" dirty="0" err="1"/>
              <a:t>Memiliki</a:t>
            </a:r>
            <a:r>
              <a:rPr lang="en-GB" sz="2400" dirty="0"/>
              <a:t> </a:t>
            </a:r>
            <a:r>
              <a:rPr lang="en-GB" sz="2400" dirty="0" err="1"/>
              <a:t>akses</a:t>
            </a:r>
            <a:r>
              <a:rPr lang="en-GB" sz="2400" dirty="0"/>
              <a:t> </a:t>
            </a:r>
            <a:r>
              <a:rPr lang="en-GB" sz="2400" dirty="0" err="1"/>
              <a:t>ke</a:t>
            </a:r>
            <a:r>
              <a:rPr lang="en-GB" sz="2400" dirty="0"/>
              <a:t> </a:t>
            </a:r>
            <a:r>
              <a:rPr lang="en-GB" sz="2400" dirty="0" err="1"/>
              <a:t>informasi</a:t>
            </a:r>
            <a:r>
              <a:rPr lang="en-GB" sz="2400" dirty="0"/>
              <a:t> </a:t>
            </a:r>
            <a:r>
              <a:rPr lang="en-GB" sz="2400" dirty="0" err="1"/>
              <a:t>pekerjaan</a:t>
            </a:r>
            <a:r>
              <a:rPr lang="en-GB" sz="2400" dirty="0"/>
              <a:t> </a:t>
            </a:r>
            <a:r>
              <a:rPr lang="en-GB" sz="2400" dirty="0" err="1"/>
              <a:t>melalui</a:t>
            </a:r>
            <a:r>
              <a:rPr lang="en-GB" sz="2400" dirty="0"/>
              <a:t> </a:t>
            </a:r>
            <a:r>
              <a:rPr lang="en-GB" sz="2400" dirty="0" err="1"/>
              <a:t>Klasifikasi</a:t>
            </a:r>
            <a:r>
              <a:rPr lang="en-GB" sz="2400" dirty="0"/>
              <a:t> </a:t>
            </a:r>
            <a:r>
              <a:rPr lang="en-GB" sz="2400" dirty="0" err="1"/>
              <a:t>Pekerjaan</a:t>
            </a:r>
            <a:r>
              <a:rPr lang="en-GB" sz="2400" dirty="0"/>
              <a:t> </a:t>
            </a:r>
            <a:r>
              <a:rPr lang="en-GB" sz="2400" dirty="0" err="1"/>
              <a:t>Standar</a:t>
            </a:r>
            <a:r>
              <a:rPr lang="en-GB" sz="2400" dirty="0"/>
              <a:t> Nasional (KPSN) </a:t>
            </a:r>
            <a:r>
              <a:rPr lang="en-GB" sz="2400" dirty="0" err="1"/>
              <a:t>atau</a:t>
            </a:r>
            <a:r>
              <a:rPr lang="en-GB" sz="2400" dirty="0"/>
              <a:t> </a:t>
            </a:r>
            <a:r>
              <a:rPr lang="en-GB" sz="2400" dirty="0" err="1"/>
              <a:t>Klasifikasi</a:t>
            </a:r>
            <a:r>
              <a:rPr lang="en-GB" sz="2400" dirty="0"/>
              <a:t> </a:t>
            </a:r>
            <a:r>
              <a:rPr lang="en-GB" sz="2400" dirty="0" err="1"/>
              <a:t>Pekerjaan</a:t>
            </a:r>
            <a:r>
              <a:rPr lang="en-GB" sz="2400" dirty="0"/>
              <a:t> </a:t>
            </a:r>
            <a:r>
              <a:rPr lang="en-GB" sz="2400" dirty="0" err="1"/>
              <a:t>Standar</a:t>
            </a:r>
            <a:r>
              <a:rPr lang="en-GB" sz="2400" dirty="0"/>
              <a:t> </a:t>
            </a:r>
            <a:r>
              <a:rPr lang="en-GB" sz="2400" dirty="0" err="1"/>
              <a:t>Industri</a:t>
            </a:r>
            <a:r>
              <a:rPr lang="en-GB" sz="2400" dirty="0"/>
              <a:t> Nasional Indonesia. </a:t>
            </a:r>
          </a:p>
          <a:p>
            <a:pPr lvl="2"/>
            <a:r>
              <a:rPr lang="en-GB" sz="2400" dirty="0" err="1"/>
              <a:t>Penting</a:t>
            </a:r>
            <a:r>
              <a:rPr lang="en-GB" sz="2400" dirty="0"/>
              <a:t> </a:t>
            </a:r>
            <a:r>
              <a:rPr lang="en-GB" sz="2400" dirty="0" err="1"/>
              <a:t>bagi</a:t>
            </a:r>
            <a:r>
              <a:rPr lang="en-GB" sz="2400" dirty="0"/>
              <a:t> </a:t>
            </a:r>
            <a:r>
              <a:rPr lang="en-GB" sz="2400" dirty="0" err="1"/>
              <a:t>pencari</a:t>
            </a:r>
            <a:r>
              <a:rPr lang="en-GB" sz="2400" dirty="0"/>
              <a:t> </a:t>
            </a:r>
            <a:r>
              <a:rPr lang="en-GB" sz="2400" dirty="0" err="1"/>
              <a:t>kerja</a:t>
            </a:r>
            <a:r>
              <a:rPr lang="en-GB" sz="2400" dirty="0"/>
              <a:t> </a:t>
            </a:r>
            <a:r>
              <a:rPr lang="en-GB" sz="2400" dirty="0" err="1"/>
              <a:t>untuk</a:t>
            </a:r>
            <a:r>
              <a:rPr lang="en-GB" sz="2400" dirty="0"/>
              <a:t> </a:t>
            </a:r>
            <a:r>
              <a:rPr lang="en-GB" sz="2400" dirty="0" err="1"/>
              <a:t>memahami</a:t>
            </a:r>
            <a:r>
              <a:rPr lang="en-GB" sz="2400" dirty="0"/>
              <a:t> </a:t>
            </a:r>
            <a:r>
              <a:rPr lang="en-GB" sz="2400" dirty="0" err="1"/>
              <a:t>tugas-tugas</a:t>
            </a:r>
            <a:r>
              <a:rPr lang="en-GB" sz="2400" dirty="0"/>
              <a:t> yang </a:t>
            </a:r>
            <a:r>
              <a:rPr lang="en-GB" sz="2400" dirty="0" err="1"/>
              <a:t>tercantum</a:t>
            </a:r>
            <a:r>
              <a:rPr lang="en-GB" sz="2400" dirty="0"/>
              <a:t> </a:t>
            </a:r>
            <a:r>
              <a:rPr lang="en-GB" sz="2400" dirty="0" err="1"/>
              <a:t>dalam</a:t>
            </a:r>
            <a:r>
              <a:rPr lang="en-GB" sz="2400" dirty="0"/>
              <a:t> </a:t>
            </a:r>
            <a:r>
              <a:rPr lang="en-GB" sz="2400" dirty="0" err="1"/>
              <a:t>bidang</a:t>
            </a:r>
            <a:r>
              <a:rPr lang="en-GB" sz="2400" dirty="0"/>
              <a:t> </a:t>
            </a:r>
            <a:r>
              <a:rPr lang="en-GB" sz="2400" dirty="0" err="1"/>
              <a:t>pekerjaan</a:t>
            </a:r>
            <a:r>
              <a:rPr lang="en-GB" sz="2400" dirty="0"/>
              <a:t> </a:t>
            </a:r>
            <a:r>
              <a:rPr lang="en-GB" sz="2400" dirty="0" err="1"/>
              <a:t>pilihan</a:t>
            </a:r>
            <a:r>
              <a:rPr lang="en-GB" sz="2400" dirty="0"/>
              <a:t> </a:t>
            </a:r>
            <a:r>
              <a:rPr lang="en-GB" sz="2400" dirty="0" err="1"/>
              <a:t>mereka</a:t>
            </a:r>
            <a:r>
              <a:rPr lang="en-GB" sz="2400" dirty="0"/>
              <a:t> </a:t>
            </a:r>
          </a:p>
          <a:p>
            <a:pPr lvl="2"/>
            <a:r>
              <a:rPr lang="en-GB" sz="2400" dirty="0" err="1"/>
              <a:t>Pencari</a:t>
            </a:r>
            <a:r>
              <a:rPr lang="en-GB" sz="2400" dirty="0"/>
              <a:t> </a:t>
            </a:r>
            <a:r>
              <a:rPr lang="en-GB" sz="2400" dirty="0" err="1"/>
              <a:t>kerja</a:t>
            </a:r>
            <a:r>
              <a:rPr lang="en-GB" sz="2400" dirty="0"/>
              <a:t> juga </a:t>
            </a:r>
            <a:r>
              <a:rPr lang="en-GB" sz="2400" dirty="0" err="1"/>
              <a:t>dapat</a:t>
            </a:r>
            <a:r>
              <a:rPr lang="en-GB" sz="2400" dirty="0"/>
              <a:t> </a:t>
            </a:r>
            <a:r>
              <a:rPr lang="en-GB" sz="2400" dirty="0" err="1"/>
              <a:t>berbicara</a:t>
            </a:r>
            <a:r>
              <a:rPr lang="en-GB" sz="2400" dirty="0"/>
              <a:t> </a:t>
            </a:r>
            <a:r>
              <a:rPr lang="en-GB" sz="2400" dirty="0" err="1"/>
              <a:t>dengan</a:t>
            </a:r>
            <a:r>
              <a:rPr lang="en-GB" sz="2400" dirty="0"/>
              <a:t> orang yang </a:t>
            </a:r>
            <a:r>
              <a:rPr lang="en-GB" sz="2400" dirty="0" err="1"/>
              <a:t>bekerja</a:t>
            </a:r>
            <a:r>
              <a:rPr lang="en-GB" sz="2400" dirty="0"/>
              <a:t> di </a:t>
            </a:r>
            <a:r>
              <a:rPr lang="en-GB" sz="2400" dirty="0" err="1"/>
              <a:t>pekerjaan</a:t>
            </a:r>
            <a:r>
              <a:rPr lang="en-GB" sz="2400" dirty="0"/>
              <a:t> yang </a:t>
            </a:r>
            <a:r>
              <a:rPr lang="en-GB" sz="2400" dirty="0" err="1"/>
              <a:t>sama</a:t>
            </a:r>
            <a:endParaRPr lang="en-GB" sz="2400" dirty="0"/>
          </a:p>
          <a:p>
            <a:pPr lvl="2"/>
            <a:r>
              <a:rPr lang="en-GB" sz="2400" dirty="0"/>
              <a:t>Bursa </a:t>
            </a:r>
            <a:r>
              <a:rPr lang="en-GB" sz="2400" dirty="0" err="1"/>
              <a:t>karier</a:t>
            </a:r>
            <a:r>
              <a:rPr lang="en-GB" sz="2400" dirty="0"/>
              <a:t> </a:t>
            </a:r>
            <a:r>
              <a:rPr lang="en-GB" sz="2400" dirty="0" err="1"/>
              <a:t>menawarkan</a:t>
            </a:r>
            <a:r>
              <a:rPr lang="en-GB" sz="2400" dirty="0"/>
              <a:t> </a:t>
            </a:r>
            <a:r>
              <a:rPr lang="en-GB" sz="2400" dirty="0" err="1"/>
              <a:t>kesempatan</a:t>
            </a:r>
            <a:r>
              <a:rPr lang="en-GB" sz="2400" dirty="0"/>
              <a:t> </a:t>
            </a:r>
            <a:r>
              <a:rPr lang="en-GB" sz="2400" dirty="0" err="1"/>
              <a:t>untuk</a:t>
            </a:r>
            <a:r>
              <a:rPr lang="en-GB" sz="2400" dirty="0"/>
              <a:t> </a:t>
            </a:r>
            <a:r>
              <a:rPr lang="en-GB" sz="2400" dirty="0" err="1"/>
              <a:t>mempelajari</a:t>
            </a:r>
            <a:r>
              <a:rPr lang="en-GB" sz="2400" dirty="0"/>
              <a:t> </a:t>
            </a:r>
            <a:r>
              <a:rPr lang="en-GB" sz="2400" dirty="0" err="1"/>
              <a:t>berbagai</a:t>
            </a:r>
            <a:r>
              <a:rPr lang="en-GB" sz="2400" dirty="0"/>
              <a:t> </a:t>
            </a:r>
            <a:r>
              <a:rPr lang="en-GB" sz="2400" dirty="0" err="1"/>
              <a:t>macam</a:t>
            </a:r>
            <a:r>
              <a:rPr lang="en-GB" sz="2400" dirty="0"/>
              <a:t> </a:t>
            </a:r>
            <a:r>
              <a:rPr lang="en-GB" sz="2400" dirty="0" err="1"/>
              <a:t>pekerjaan</a:t>
            </a:r>
            <a:r>
              <a:rPr lang="en-GB" sz="2400" dirty="0"/>
              <a:t> </a:t>
            </a:r>
            <a:r>
              <a:rPr lang="en-GB" sz="2400" dirty="0" err="1"/>
              <a:t>terutama</a:t>
            </a:r>
            <a:r>
              <a:rPr lang="en-GB" sz="2400" dirty="0"/>
              <a:t> yang </a:t>
            </a:r>
            <a:r>
              <a:rPr lang="en-GB" sz="2400" dirty="0" err="1"/>
              <a:t>banyak</a:t>
            </a:r>
            <a:r>
              <a:rPr lang="en-GB" sz="2400" dirty="0"/>
              <a:t> </a:t>
            </a:r>
            <a:r>
              <a:rPr lang="en-GB" sz="2400" dirty="0" err="1"/>
              <a:t>diminta</a:t>
            </a:r>
            <a:r>
              <a:rPr lang="en-GB" sz="2400" dirty="0"/>
              <a:t> di </a:t>
            </a:r>
            <a:r>
              <a:rPr lang="en-GB" sz="2400" dirty="0" err="1"/>
              <a:t>daerah</a:t>
            </a:r>
            <a:r>
              <a:rPr lang="en-GB" sz="2400" dirty="0"/>
              <a:t> </a:t>
            </a:r>
            <a:r>
              <a:rPr lang="en-GB" sz="2400" dirty="0" err="1"/>
              <a:t>tersebut</a:t>
            </a:r>
            <a:r>
              <a:rPr lang="en-GB" sz="2400" dirty="0"/>
              <a:t>.</a:t>
            </a:r>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847141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Faktor</a:t>
            </a:r>
            <a:r>
              <a:rPr lang="en-GB" dirty="0"/>
              <a:t> – </a:t>
            </a:r>
            <a:r>
              <a:rPr lang="en-GB" dirty="0" err="1"/>
              <a:t>faktor</a:t>
            </a:r>
            <a:r>
              <a:rPr lang="en-GB" dirty="0"/>
              <a:t> yang </a:t>
            </a:r>
            <a:r>
              <a:rPr lang="en-GB" dirty="0" err="1"/>
              <a:t>mempengaruhi</a:t>
            </a:r>
            <a:r>
              <a:rPr lang="en-GB" dirty="0"/>
              <a:t> </a:t>
            </a:r>
            <a:r>
              <a:rPr lang="en-GB" dirty="0" err="1"/>
              <a:t>keputusan</a:t>
            </a:r>
            <a:r>
              <a:rPr lang="en-GB" dirty="0"/>
              <a:t> </a:t>
            </a:r>
            <a:r>
              <a:rPr lang="en-GB" dirty="0" err="1"/>
              <a:t>pencari</a:t>
            </a:r>
            <a:r>
              <a:rPr lang="en-GB" dirty="0"/>
              <a:t> </a:t>
            </a:r>
            <a:r>
              <a:rPr lang="en-GB" dirty="0" err="1"/>
              <a:t>kerja</a:t>
            </a:r>
            <a:endParaRPr lang="en-GB" dirty="0"/>
          </a:p>
        </p:txBody>
      </p:sp>
      <p:sp>
        <p:nvSpPr>
          <p:cNvPr id="5" name="Content Placeholder 4"/>
          <p:cNvSpPr>
            <a:spLocks noGrp="1"/>
          </p:cNvSpPr>
          <p:nvPr>
            <p:ph idx="1"/>
          </p:nvPr>
        </p:nvSpPr>
        <p:spPr/>
        <p:txBody>
          <a:bodyPr/>
          <a:lstStyle/>
          <a:p>
            <a:pPr lvl="2"/>
            <a:r>
              <a:rPr lang="en-GB" sz="2000" dirty="0" err="1"/>
              <a:t>Pandemi</a:t>
            </a:r>
            <a:r>
              <a:rPr lang="en-GB" sz="2000" dirty="0"/>
              <a:t> </a:t>
            </a:r>
            <a:r>
              <a:rPr lang="en-GB" sz="2000" dirty="0" err="1"/>
              <a:t>telah</a:t>
            </a:r>
            <a:r>
              <a:rPr lang="en-GB" sz="2000" dirty="0"/>
              <a:t> </a:t>
            </a:r>
            <a:r>
              <a:rPr lang="en-GB" sz="2000" dirty="0" err="1"/>
              <a:t>menyebabkan</a:t>
            </a:r>
            <a:r>
              <a:rPr lang="en-GB" sz="2000" dirty="0"/>
              <a:t> </a:t>
            </a:r>
            <a:r>
              <a:rPr lang="en-GB" sz="2000" dirty="0" err="1"/>
              <a:t>kemerosotan</a:t>
            </a:r>
            <a:r>
              <a:rPr lang="en-GB" sz="2000" dirty="0"/>
              <a:t> </a:t>
            </a:r>
            <a:r>
              <a:rPr lang="en-GB" sz="2000" dirty="0" err="1"/>
              <a:t>ekonomi</a:t>
            </a:r>
            <a:r>
              <a:rPr lang="en-GB" sz="2000" dirty="0"/>
              <a:t> di negara </a:t>
            </a:r>
            <a:r>
              <a:rPr lang="en-GB" sz="2000" dirty="0" err="1"/>
              <a:t>tersebut</a:t>
            </a:r>
            <a:r>
              <a:rPr lang="en-GB" sz="2000" dirty="0"/>
              <a:t> dan negara lain yang </a:t>
            </a:r>
            <a:r>
              <a:rPr lang="en-GB" sz="2000" dirty="0" err="1"/>
              <a:t>mengakibatkan</a:t>
            </a:r>
            <a:r>
              <a:rPr lang="en-GB" sz="2000" dirty="0"/>
              <a:t> </a:t>
            </a:r>
            <a:r>
              <a:rPr lang="en-GB" sz="2000" dirty="0" err="1"/>
              <a:t>ketidakpastian</a:t>
            </a:r>
            <a:r>
              <a:rPr lang="en-GB" sz="2000" dirty="0"/>
              <a:t> </a:t>
            </a:r>
            <a:r>
              <a:rPr lang="en-GB" sz="2000" dirty="0" err="1"/>
              <a:t>pekerjaan</a:t>
            </a:r>
            <a:endParaRPr lang="en-GB" sz="2000" dirty="0"/>
          </a:p>
          <a:p>
            <a:pPr lvl="2"/>
            <a:r>
              <a:rPr lang="en-GB" sz="2000" dirty="0" err="1"/>
              <a:t>Meningkatnya</a:t>
            </a:r>
            <a:r>
              <a:rPr lang="en-GB" sz="2000" dirty="0"/>
              <a:t> </a:t>
            </a:r>
            <a:r>
              <a:rPr lang="en-GB" sz="2000" dirty="0" err="1"/>
              <a:t>penelitian</a:t>
            </a:r>
            <a:r>
              <a:rPr lang="en-GB" sz="2000" dirty="0"/>
              <a:t> </a:t>
            </a:r>
            <a:r>
              <a:rPr lang="en-GB" sz="2000" dirty="0" err="1"/>
              <a:t>ilmiah</a:t>
            </a:r>
            <a:r>
              <a:rPr lang="en-GB" sz="2000" dirty="0"/>
              <a:t> dan </a:t>
            </a:r>
            <a:r>
              <a:rPr lang="en-GB" sz="2000" dirty="0" err="1"/>
              <a:t>naiknya</a:t>
            </a:r>
            <a:r>
              <a:rPr lang="en-GB" sz="2000" dirty="0"/>
              <a:t> </a:t>
            </a:r>
            <a:r>
              <a:rPr lang="en-GB" sz="2000" dirty="0" err="1"/>
              <a:t>teknologi</a:t>
            </a:r>
            <a:r>
              <a:rPr lang="en-GB" sz="2000" dirty="0"/>
              <a:t> </a:t>
            </a:r>
            <a:r>
              <a:rPr lang="en-GB" sz="2000" dirty="0" err="1"/>
              <a:t>informasi</a:t>
            </a:r>
            <a:r>
              <a:rPr lang="en-GB" sz="2000" dirty="0"/>
              <a:t> </a:t>
            </a:r>
            <a:r>
              <a:rPr lang="en-GB" sz="2000" dirty="0" err="1"/>
              <a:t>baru</a:t>
            </a:r>
            <a:endParaRPr lang="en-GB" sz="2000" dirty="0"/>
          </a:p>
          <a:p>
            <a:pPr lvl="2"/>
            <a:r>
              <a:rPr lang="en-GB" sz="2000" dirty="0" err="1"/>
              <a:t>Restrukturisasi</a:t>
            </a:r>
            <a:r>
              <a:rPr lang="en-GB" sz="2000" dirty="0"/>
              <a:t> pasar </a:t>
            </a:r>
            <a:r>
              <a:rPr lang="en-GB" sz="2000" dirty="0" err="1"/>
              <a:t>tenaga</a:t>
            </a:r>
            <a:r>
              <a:rPr lang="en-GB" sz="2000" dirty="0"/>
              <a:t> </a:t>
            </a:r>
            <a:r>
              <a:rPr lang="en-GB" sz="2000" dirty="0" err="1"/>
              <a:t>kerja</a:t>
            </a:r>
            <a:r>
              <a:rPr lang="en-GB" sz="2000" dirty="0"/>
              <a:t> </a:t>
            </a:r>
            <a:r>
              <a:rPr lang="en-GB" sz="2000" dirty="0" err="1"/>
              <a:t>karena</a:t>
            </a:r>
            <a:r>
              <a:rPr lang="en-GB" sz="2000" dirty="0"/>
              <a:t> </a:t>
            </a:r>
            <a:r>
              <a:rPr lang="en-GB" sz="2000" dirty="0" err="1"/>
              <a:t>naiknya</a:t>
            </a:r>
            <a:r>
              <a:rPr lang="en-GB" sz="2000" dirty="0"/>
              <a:t> </a:t>
            </a:r>
            <a:r>
              <a:rPr lang="en-GB" sz="2000" dirty="0" err="1"/>
              <a:t>produk</a:t>
            </a:r>
            <a:r>
              <a:rPr lang="en-GB" sz="2000" dirty="0"/>
              <a:t> dan </a:t>
            </a:r>
            <a:r>
              <a:rPr lang="en-GB" sz="2000" dirty="0" err="1"/>
              <a:t>layanan</a:t>
            </a:r>
            <a:r>
              <a:rPr lang="en-GB" sz="2000" dirty="0"/>
              <a:t> </a:t>
            </a:r>
            <a:r>
              <a:rPr lang="en-GB" sz="2000" dirty="0" err="1"/>
              <a:t>baru</a:t>
            </a:r>
            <a:endParaRPr lang="en-GB" sz="2000" dirty="0"/>
          </a:p>
          <a:p>
            <a:pPr lvl="2"/>
            <a:r>
              <a:rPr lang="en-GB" sz="2000" dirty="0" err="1"/>
              <a:t>Berubahnya</a:t>
            </a:r>
            <a:r>
              <a:rPr lang="en-GB" sz="2000" dirty="0"/>
              <a:t> </a:t>
            </a:r>
            <a:r>
              <a:rPr lang="en-GB" sz="2000" dirty="0" err="1"/>
              <a:t>lingkungan</a:t>
            </a:r>
            <a:r>
              <a:rPr lang="en-GB" sz="2000" dirty="0"/>
              <a:t> </a:t>
            </a:r>
            <a:r>
              <a:rPr lang="en-GB" sz="2000" dirty="0" err="1"/>
              <a:t>kerja</a:t>
            </a:r>
            <a:r>
              <a:rPr lang="en-GB" sz="2000" dirty="0"/>
              <a:t>: </a:t>
            </a:r>
            <a:r>
              <a:rPr lang="en-GB" sz="2000" dirty="0" err="1"/>
              <a:t>perspektif</a:t>
            </a:r>
            <a:r>
              <a:rPr lang="en-GB" sz="2000" dirty="0"/>
              <a:t> </a:t>
            </a:r>
            <a:r>
              <a:rPr lang="en-GB" sz="2000" dirty="0" err="1"/>
              <a:t>ekonomi</a:t>
            </a:r>
            <a:r>
              <a:rPr lang="en-GB" sz="2000" dirty="0"/>
              <a:t>; </a:t>
            </a:r>
            <a:r>
              <a:rPr lang="en-GB" sz="2000" dirty="0" err="1"/>
              <a:t>moda</a:t>
            </a:r>
            <a:r>
              <a:rPr lang="en-GB" sz="2000" dirty="0"/>
              <a:t> </a:t>
            </a:r>
            <a:r>
              <a:rPr lang="en-GB" sz="2000" dirty="0" err="1"/>
              <a:t>kerja</a:t>
            </a:r>
            <a:r>
              <a:rPr lang="en-GB" sz="2000" dirty="0"/>
              <a:t> </a:t>
            </a:r>
            <a:r>
              <a:rPr lang="en-GB" sz="2000" dirty="0" err="1"/>
              <a:t>baru</a:t>
            </a:r>
            <a:r>
              <a:rPr lang="en-GB" sz="2000" dirty="0"/>
              <a:t> (</a:t>
            </a:r>
            <a:r>
              <a:rPr lang="en-GB" sz="2000" dirty="0" err="1"/>
              <a:t>bekerja</a:t>
            </a:r>
            <a:r>
              <a:rPr lang="en-GB" sz="2000" dirty="0"/>
              <a:t> </a:t>
            </a:r>
            <a:r>
              <a:rPr lang="en-GB" sz="2000" dirty="0" err="1"/>
              <a:t>dari</a:t>
            </a:r>
            <a:r>
              <a:rPr lang="en-GB" sz="2000" dirty="0"/>
              <a:t> </a:t>
            </a:r>
            <a:r>
              <a:rPr lang="en-GB" sz="2000" dirty="0" err="1"/>
              <a:t>rumah</a:t>
            </a:r>
            <a:r>
              <a:rPr lang="en-GB" sz="2000" dirty="0"/>
              <a:t>)      </a:t>
            </a:r>
          </a:p>
          <a:p>
            <a:pPr lvl="2"/>
            <a:r>
              <a:rPr lang="en-GB" sz="2000" dirty="0" err="1"/>
              <a:t>Teknologi</a:t>
            </a:r>
            <a:r>
              <a:rPr lang="en-GB" sz="2000" dirty="0"/>
              <a:t>: </a:t>
            </a:r>
            <a:r>
              <a:rPr lang="en-GB" sz="2000" dirty="0" err="1"/>
              <a:t>cepatnya</a:t>
            </a:r>
            <a:r>
              <a:rPr lang="en-GB" sz="2000" dirty="0"/>
              <a:t> </a:t>
            </a:r>
            <a:r>
              <a:rPr lang="en-GB" sz="2000" dirty="0" err="1"/>
              <a:t>perubahan</a:t>
            </a:r>
            <a:r>
              <a:rPr lang="en-GB" sz="2000" dirty="0"/>
              <a:t> </a:t>
            </a:r>
            <a:r>
              <a:rPr lang="en-GB" sz="2000" dirty="0" err="1"/>
              <a:t>teknologi</a:t>
            </a:r>
            <a:r>
              <a:rPr lang="en-GB" sz="2000" dirty="0"/>
              <a:t> </a:t>
            </a:r>
            <a:r>
              <a:rPr lang="en-GB" sz="2000" dirty="0" err="1"/>
              <a:t>membutuhkan</a:t>
            </a:r>
            <a:r>
              <a:rPr lang="en-GB" sz="2000" dirty="0"/>
              <a:t> </a:t>
            </a:r>
            <a:r>
              <a:rPr lang="en-GB" sz="2000" dirty="0" err="1"/>
              <a:t>keterampilan</a:t>
            </a:r>
            <a:r>
              <a:rPr lang="en-GB" sz="2000" dirty="0"/>
              <a:t> dan </a:t>
            </a:r>
            <a:r>
              <a:rPr lang="en-GB" sz="2000" dirty="0" err="1"/>
              <a:t>pekerjaan</a:t>
            </a:r>
            <a:r>
              <a:rPr lang="en-GB" sz="2000" dirty="0"/>
              <a:t> </a:t>
            </a:r>
            <a:r>
              <a:rPr lang="en-GB" sz="2000" dirty="0" err="1"/>
              <a:t>baru</a:t>
            </a:r>
            <a:r>
              <a:rPr lang="en-GB" sz="2000" dirty="0"/>
              <a:t>; </a:t>
            </a:r>
            <a:r>
              <a:rPr lang="en-GB" sz="2000" dirty="0" err="1"/>
              <a:t>keterampilan</a:t>
            </a:r>
            <a:r>
              <a:rPr lang="en-GB" sz="2000" dirty="0"/>
              <a:t> </a:t>
            </a:r>
            <a:r>
              <a:rPr lang="en-GB" sz="2000" dirty="0" err="1"/>
              <a:t>untuk</a:t>
            </a:r>
            <a:r>
              <a:rPr lang="en-GB" sz="2000" dirty="0"/>
              <a:t> masa yang </a:t>
            </a:r>
            <a:r>
              <a:rPr lang="en-GB" sz="2000" dirty="0" err="1"/>
              <a:t>akan</a:t>
            </a:r>
            <a:r>
              <a:rPr lang="en-GB" sz="2000" dirty="0"/>
              <a:t> </a:t>
            </a:r>
            <a:r>
              <a:rPr lang="en-GB" sz="2000" dirty="0" err="1"/>
              <a:t>datang</a:t>
            </a:r>
            <a:endParaRPr lang="en-GB" sz="2000" dirty="0"/>
          </a:p>
          <a:p>
            <a:pPr lvl="2"/>
            <a:r>
              <a:rPr lang="en-GB" sz="2000" dirty="0" err="1"/>
              <a:t>Adanya</a:t>
            </a:r>
            <a:r>
              <a:rPr lang="en-GB" sz="2000" dirty="0"/>
              <a:t>  </a:t>
            </a:r>
            <a:r>
              <a:rPr lang="en-GB" sz="2000" dirty="0" err="1"/>
              <a:t>pekerjaan</a:t>
            </a:r>
            <a:r>
              <a:rPr lang="en-GB" sz="2000" dirty="0"/>
              <a:t> yang </a:t>
            </a:r>
            <a:r>
              <a:rPr lang="en-GB" sz="2000" dirty="0" err="1"/>
              <a:t>rentan</a:t>
            </a:r>
            <a:endParaRPr lang="en-GB" sz="2000" dirty="0"/>
          </a:p>
          <a:p>
            <a:pPr lvl="2"/>
            <a:r>
              <a:rPr lang="en-GB" sz="2000" dirty="0" err="1"/>
              <a:t>Perubahan</a:t>
            </a:r>
            <a:r>
              <a:rPr lang="en-GB" sz="2000" dirty="0"/>
              <a:t> </a:t>
            </a:r>
            <a:r>
              <a:rPr lang="en-GB" sz="2000" dirty="0" err="1"/>
              <a:t>iklim</a:t>
            </a:r>
            <a:r>
              <a:rPr lang="en-GB" sz="2000" dirty="0"/>
              <a:t>: </a:t>
            </a:r>
            <a:r>
              <a:rPr lang="en-GB" sz="2000" dirty="0" err="1"/>
              <a:t>pekerjaan</a:t>
            </a:r>
            <a:r>
              <a:rPr lang="en-GB" sz="2000" dirty="0"/>
              <a:t> </a:t>
            </a:r>
            <a:r>
              <a:rPr lang="en-GB" sz="2000" dirty="0" err="1"/>
              <a:t>menghilang</a:t>
            </a:r>
            <a:r>
              <a:rPr lang="en-GB" sz="2000" dirty="0"/>
              <a:t> </a:t>
            </a:r>
            <a:r>
              <a:rPr lang="en-GB" sz="2000" dirty="0" err="1"/>
              <a:t>tetapi</a:t>
            </a:r>
            <a:r>
              <a:rPr lang="en-GB" sz="2000" dirty="0"/>
              <a:t> </a:t>
            </a:r>
            <a:r>
              <a:rPr lang="en-GB" sz="2000" dirty="0" err="1"/>
              <a:t>terdapat</a:t>
            </a:r>
            <a:r>
              <a:rPr lang="en-GB" sz="2000" dirty="0"/>
              <a:t> </a:t>
            </a:r>
            <a:r>
              <a:rPr lang="en-GB" sz="2000" dirty="0" err="1"/>
              <a:t>pekerjaan</a:t>
            </a:r>
            <a:r>
              <a:rPr lang="en-GB" sz="2000" dirty="0"/>
              <a:t> </a:t>
            </a:r>
            <a:r>
              <a:rPr lang="en-GB" sz="2000" dirty="0" err="1"/>
              <a:t>baru</a:t>
            </a:r>
            <a:r>
              <a:rPr lang="en-GB" sz="2000" dirty="0"/>
              <a:t> yang </a:t>
            </a:r>
            <a:r>
              <a:rPr lang="en-GB" sz="2000" dirty="0" err="1"/>
              <a:t>muncul</a:t>
            </a:r>
            <a:r>
              <a:rPr lang="en-GB" sz="2000" dirty="0"/>
              <a:t> (</a:t>
            </a:r>
            <a:r>
              <a:rPr lang="en-GB" sz="2000" dirty="0" err="1"/>
              <a:t>pekerjaan</a:t>
            </a:r>
            <a:r>
              <a:rPr lang="en-GB" sz="2000" dirty="0"/>
              <a:t> </a:t>
            </a:r>
            <a:r>
              <a:rPr lang="en-GB" sz="2000" dirty="0" err="1"/>
              <a:t>ramah</a:t>
            </a:r>
            <a:r>
              <a:rPr lang="en-GB" sz="2000" dirty="0"/>
              <a:t> </a:t>
            </a:r>
            <a:r>
              <a:rPr lang="en-GB" sz="2000" dirty="0" err="1"/>
              <a:t>lingkungan</a:t>
            </a:r>
            <a:r>
              <a:rPr lang="en-GB" sz="2000" dirty="0"/>
              <a:t>)</a:t>
            </a:r>
          </a:p>
          <a:p>
            <a:pPr lvl="2"/>
            <a:endParaRPr lang="en-GB" sz="2000" dirty="0"/>
          </a:p>
          <a:p>
            <a:pPr lvl="2"/>
            <a:endParaRPr lang="en-GB" sz="2000" dirty="0"/>
          </a:p>
          <a:p>
            <a:pPr lvl="2"/>
            <a:endParaRPr lang="en-GB" sz="2000" dirty="0"/>
          </a:p>
          <a:p>
            <a:pPr lvl="2"/>
            <a:endParaRPr lang="en-GB" sz="2000" dirty="0"/>
          </a:p>
          <a:p>
            <a:pPr lvl="2"/>
            <a:endParaRPr lang="en-GB" sz="2000" dirty="0"/>
          </a:p>
        </p:txBody>
      </p:sp>
      <p:sp>
        <p:nvSpPr>
          <p:cNvPr id="10" name="Date Placeholder 9"/>
          <p:cNvSpPr>
            <a:spLocks noGrp="1"/>
          </p:cNvSpPr>
          <p:nvPr>
            <p:ph type="dt" sz="half" idx="10"/>
          </p:nvPr>
        </p:nvSpPr>
        <p:spPr/>
        <p:txBody>
          <a:bodyPr/>
          <a:lstStyle/>
          <a:p>
            <a:r>
              <a:rPr lang="en-GB" dirty="0"/>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109216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Pekerjaan</a:t>
            </a:r>
            <a:r>
              <a:rPr lang="en-GB" dirty="0"/>
              <a:t> yang paling </a:t>
            </a:r>
            <a:r>
              <a:rPr lang="en-GB" dirty="0" err="1"/>
              <a:t>banyak</a:t>
            </a:r>
            <a:r>
              <a:rPr lang="en-GB" dirty="0"/>
              <a:t> </a:t>
            </a:r>
            <a:r>
              <a:rPr lang="en-GB" dirty="0" err="1"/>
              <a:t>diminta</a:t>
            </a:r>
            <a:r>
              <a:rPr lang="en-GB" dirty="0"/>
              <a:t> di Indonesia dan Asia Tenggara</a:t>
            </a:r>
          </a:p>
        </p:txBody>
      </p:sp>
      <p:sp>
        <p:nvSpPr>
          <p:cNvPr id="5" name="Content Placeholder 4"/>
          <p:cNvSpPr>
            <a:spLocks noGrp="1"/>
          </p:cNvSpPr>
          <p:nvPr>
            <p:ph idx="1"/>
          </p:nvPr>
        </p:nvSpPr>
        <p:spPr/>
        <p:txBody>
          <a:bodyPr/>
          <a:lstStyle/>
          <a:p>
            <a:pPr lvl="2"/>
            <a:r>
              <a:rPr lang="en-GB" sz="2400" dirty="0" err="1"/>
              <a:t>Karier</a:t>
            </a:r>
            <a:r>
              <a:rPr lang="en-GB" sz="2400" dirty="0"/>
              <a:t> di </a:t>
            </a:r>
            <a:r>
              <a:rPr lang="en-GB" sz="2400" dirty="0" err="1"/>
              <a:t>bidang</a:t>
            </a:r>
            <a:r>
              <a:rPr lang="en-GB" sz="2400" dirty="0"/>
              <a:t> </a:t>
            </a:r>
            <a:r>
              <a:rPr lang="en-GB" sz="2400" b="1" dirty="0" err="1"/>
              <a:t>perawatan</a:t>
            </a:r>
            <a:r>
              <a:rPr lang="en-GB" sz="2400" b="1" dirty="0"/>
              <a:t> </a:t>
            </a:r>
            <a:r>
              <a:rPr lang="en-GB" sz="2400" b="1" dirty="0" err="1"/>
              <a:t>kesehatan</a:t>
            </a:r>
            <a:r>
              <a:rPr lang="en-GB" sz="2400" dirty="0"/>
              <a:t>, </a:t>
            </a:r>
            <a:r>
              <a:rPr lang="en-GB" sz="2400" b="1" dirty="0" err="1"/>
              <a:t>pendidikan</a:t>
            </a:r>
            <a:r>
              <a:rPr lang="en-GB" sz="2400" dirty="0"/>
              <a:t>, dan </a:t>
            </a:r>
            <a:r>
              <a:rPr lang="en-GB" sz="2400" b="1" dirty="0" err="1"/>
              <a:t>layanan</a:t>
            </a:r>
            <a:r>
              <a:rPr lang="en-GB" sz="2400" b="1" dirty="0"/>
              <a:t> digital </a:t>
            </a:r>
            <a:r>
              <a:rPr lang="en-GB" sz="2400" dirty="0" err="1"/>
              <a:t>akan</a:t>
            </a:r>
            <a:r>
              <a:rPr lang="en-GB" sz="2400" dirty="0"/>
              <a:t> </a:t>
            </a:r>
            <a:r>
              <a:rPr lang="en-GB" sz="2400" dirty="0" err="1"/>
              <a:t>menjadi</a:t>
            </a:r>
            <a:r>
              <a:rPr lang="en-GB" sz="2400" dirty="0"/>
              <a:t> salah </a:t>
            </a:r>
            <a:r>
              <a:rPr lang="en-GB" sz="2400" dirty="0" err="1"/>
              <a:t>satu</a:t>
            </a:r>
            <a:r>
              <a:rPr lang="en-GB" sz="2400" dirty="0"/>
              <a:t> yang </a:t>
            </a:r>
            <a:r>
              <a:rPr lang="en-GB" sz="2400" dirty="0" err="1"/>
              <a:t>tumbuh</a:t>
            </a:r>
            <a:r>
              <a:rPr lang="en-GB" sz="2400" dirty="0"/>
              <a:t> paling </a:t>
            </a:r>
            <a:r>
              <a:rPr lang="en-GB" sz="2400" dirty="0" err="1"/>
              <a:t>cepat</a:t>
            </a:r>
            <a:r>
              <a:rPr lang="en-GB" sz="2400" dirty="0"/>
              <a:t> di Asia Tenggara </a:t>
            </a:r>
            <a:r>
              <a:rPr lang="en-GB" sz="2400" dirty="0" err="1"/>
              <a:t>untuk</a:t>
            </a:r>
            <a:r>
              <a:rPr lang="en-GB" sz="2400" dirty="0"/>
              <a:t> </a:t>
            </a:r>
            <a:r>
              <a:rPr lang="en-GB" sz="2400" dirty="0" err="1"/>
              <a:t>tahun</a:t>
            </a:r>
            <a:r>
              <a:rPr lang="en-GB" sz="2400" dirty="0"/>
              <a:t> 2021</a:t>
            </a:r>
          </a:p>
          <a:p>
            <a:pPr lvl="2"/>
            <a:r>
              <a:rPr lang="en-GB" sz="2400" dirty="0" err="1"/>
              <a:t>Lonjakan</a:t>
            </a:r>
            <a:r>
              <a:rPr lang="en-GB" sz="2400" dirty="0"/>
              <a:t> </a:t>
            </a:r>
            <a:r>
              <a:rPr lang="en-GB" sz="2400" dirty="0" err="1"/>
              <a:t>permintaan</a:t>
            </a:r>
            <a:r>
              <a:rPr lang="en-GB" sz="2400" dirty="0"/>
              <a:t> </a:t>
            </a:r>
            <a:r>
              <a:rPr lang="en-GB" sz="2400" dirty="0" err="1"/>
              <a:t>akan</a:t>
            </a:r>
            <a:r>
              <a:rPr lang="en-GB" sz="2400" dirty="0"/>
              <a:t> </a:t>
            </a:r>
            <a:r>
              <a:rPr lang="en-GB" sz="2400" b="1" dirty="0" err="1"/>
              <a:t>tenaga</a:t>
            </a:r>
            <a:r>
              <a:rPr lang="en-GB" sz="2400" b="1" dirty="0"/>
              <a:t> </a:t>
            </a:r>
            <a:r>
              <a:rPr lang="en-GB" sz="2400" b="1" dirty="0" err="1"/>
              <a:t>medis</a:t>
            </a:r>
            <a:r>
              <a:rPr lang="en-GB" sz="2400" b="1" dirty="0"/>
              <a:t> </a:t>
            </a:r>
            <a:r>
              <a:rPr lang="en-GB" sz="2400" b="1" dirty="0" err="1"/>
              <a:t>profesional</a:t>
            </a:r>
            <a:r>
              <a:rPr lang="en-GB" sz="2400" dirty="0"/>
              <a:t>, </a:t>
            </a:r>
            <a:r>
              <a:rPr lang="en-GB" sz="2400" b="1" dirty="0"/>
              <a:t>guru</a:t>
            </a:r>
            <a:r>
              <a:rPr lang="en-GB" sz="2400" dirty="0"/>
              <a:t>, dan </a:t>
            </a:r>
            <a:r>
              <a:rPr lang="en-GB" sz="2400" b="1" dirty="0" err="1"/>
              <a:t>pekerja</a:t>
            </a:r>
            <a:r>
              <a:rPr lang="en-GB" sz="2400" b="1" dirty="0"/>
              <a:t> </a:t>
            </a:r>
            <a:r>
              <a:rPr lang="en-GB" sz="2400" b="1" dirty="0" err="1"/>
              <a:t>kreatif</a:t>
            </a:r>
            <a:r>
              <a:rPr lang="en-GB" sz="2400" b="1" dirty="0"/>
              <a:t> </a:t>
            </a:r>
            <a:r>
              <a:rPr lang="en-GB" sz="2400" dirty="0"/>
              <a:t>pada </a:t>
            </a:r>
            <a:r>
              <a:rPr lang="en-GB" sz="2400" dirty="0" err="1"/>
              <a:t>tahun</a:t>
            </a:r>
            <a:r>
              <a:rPr lang="en-GB" sz="2400" dirty="0"/>
              <a:t> 2021, </a:t>
            </a:r>
            <a:r>
              <a:rPr lang="en-GB" sz="2400" dirty="0" err="1"/>
              <a:t>karena</a:t>
            </a:r>
            <a:r>
              <a:rPr lang="en-GB" sz="2400" dirty="0"/>
              <a:t> virus corona </a:t>
            </a:r>
            <a:r>
              <a:rPr lang="en-GB" sz="2400" dirty="0" err="1"/>
              <a:t>mengubah</a:t>
            </a:r>
            <a:r>
              <a:rPr lang="en-GB" sz="2400" dirty="0"/>
              <a:t> </a:t>
            </a:r>
            <a:r>
              <a:rPr lang="en-GB" sz="2400" dirty="0" err="1"/>
              <a:t>wajah</a:t>
            </a:r>
            <a:r>
              <a:rPr lang="en-GB" sz="2400" dirty="0"/>
              <a:t> </a:t>
            </a:r>
            <a:r>
              <a:rPr lang="en-GB" sz="2400" dirty="0" err="1"/>
              <a:t>lanskap</a:t>
            </a:r>
            <a:r>
              <a:rPr lang="en-GB" sz="2400" dirty="0"/>
              <a:t> </a:t>
            </a:r>
            <a:r>
              <a:rPr lang="en-GB" sz="2400" dirty="0" err="1"/>
              <a:t>pekerjaan</a:t>
            </a:r>
            <a:r>
              <a:rPr lang="en-GB" sz="2400" dirty="0"/>
              <a:t> di </a:t>
            </a:r>
            <a:r>
              <a:rPr lang="en-GB" sz="2400" dirty="0" err="1"/>
              <a:t>kawasan</a:t>
            </a:r>
            <a:r>
              <a:rPr lang="en-GB" sz="2400" dirty="0"/>
              <a:t> </a:t>
            </a:r>
            <a:r>
              <a:rPr lang="en-GB" sz="2400" dirty="0" err="1"/>
              <a:t>itu</a:t>
            </a:r>
            <a:r>
              <a:rPr lang="en-GB" sz="2400" dirty="0"/>
              <a:t>.</a:t>
            </a:r>
          </a:p>
          <a:p>
            <a:pPr lvl="2"/>
            <a:r>
              <a:rPr lang="en-GB" sz="2400" dirty="0" err="1"/>
              <a:t>Lonjakan</a:t>
            </a:r>
            <a:r>
              <a:rPr lang="en-GB" sz="2400" dirty="0"/>
              <a:t> </a:t>
            </a:r>
            <a:r>
              <a:rPr lang="en-GB" sz="2400" dirty="0" err="1"/>
              <a:t>lebih</a:t>
            </a:r>
            <a:r>
              <a:rPr lang="en-GB" sz="2400" dirty="0"/>
              <a:t> </a:t>
            </a:r>
            <a:r>
              <a:rPr lang="en-GB" sz="2400" dirty="0" err="1"/>
              <a:t>lanjut</a:t>
            </a:r>
            <a:r>
              <a:rPr lang="en-GB" sz="2400" dirty="0"/>
              <a:t> </a:t>
            </a:r>
            <a:r>
              <a:rPr lang="en-GB" sz="2400" b="1" dirty="0" err="1"/>
              <a:t>pekerja</a:t>
            </a:r>
            <a:r>
              <a:rPr lang="en-GB" sz="2400" b="1" dirty="0"/>
              <a:t> e-commerce garis </a:t>
            </a:r>
            <a:r>
              <a:rPr lang="en-GB" sz="2400" b="1" dirty="0" err="1"/>
              <a:t>depan</a:t>
            </a:r>
            <a:r>
              <a:rPr lang="en-GB" sz="2400" b="1" dirty="0"/>
              <a:t>, </a:t>
            </a:r>
            <a:r>
              <a:rPr lang="en-GB" sz="2400" b="1" dirty="0" err="1"/>
              <a:t>profesional</a:t>
            </a:r>
            <a:r>
              <a:rPr lang="en-GB" sz="2400" b="1" dirty="0"/>
              <a:t> </a:t>
            </a:r>
            <a:r>
              <a:rPr lang="en-GB" sz="2400" b="1" dirty="0" err="1"/>
              <a:t>perawatan</a:t>
            </a:r>
            <a:r>
              <a:rPr lang="en-GB" sz="2400" b="1" dirty="0"/>
              <a:t> </a:t>
            </a:r>
            <a:r>
              <a:rPr lang="en-GB" sz="2400" b="1" dirty="0" err="1"/>
              <a:t>kesehatan</a:t>
            </a:r>
            <a:r>
              <a:rPr lang="en-GB" sz="2400" b="1" dirty="0"/>
              <a:t>, </a:t>
            </a:r>
            <a:r>
              <a:rPr lang="en-GB" sz="2400" b="1" dirty="0" err="1"/>
              <a:t>ahli</a:t>
            </a:r>
            <a:r>
              <a:rPr lang="en-GB" sz="2400" b="1" dirty="0"/>
              <a:t> </a:t>
            </a:r>
            <a:r>
              <a:rPr lang="en-GB" sz="2400" b="1" dirty="0" err="1"/>
              <a:t>keragaman</a:t>
            </a:r>
            <a:r>
              <a:rPr lang="en-GB" sz="2400" b="1" dirty="0"/>
              <a:t> </a:t>
            </a:r>
            <a:r>
              <a:rPr lang="en-GB" sz="2400" b="1" dirty="0" err="1"/>
              <a:t>tempat</a:t>
            </a:r>
            <a:r>
              <a:rPr lang="en-GB" sz="2400" b="1" dirty="0"/>
              <a:t> </a:t>
            </a:r>
            <a:r>
              <a:rPr lang="en-GB" sz="2400" b="1" dirty="0" err="1"/>
              <a:t>kerja</a:t>
            </a:r>
            <a:r>
              <a:rPr lang="en-GB" sz="2400" dirty="0"/>
              <a:t>.</a:t>
            </a:r>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341012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Pekerjaan</a:t>
            </a:r>
            <a:r>
              <a:rPr lang="en-GB" dirty="0"/>
              <a:t> yang paling </a:t>
            </a:r>
            <a:r>
              <a:rPr lang="en-GB" dirty="0" err="1"/>
              <a:t>banyak</a:t>
            </a:r>
            <a:r>
              <a:rPr lang="en-GB" dirty="0"/>
              <a:t> </a:t>
            </a:r>
            <a:r>
              <a:rPr lang="en-GB" dirty="0" err="1"/>
              <a:t>diminta</a:t>
            </a:r>
            <a:r>
              <a:rPr lang="en-GB" dirty="0"/>
              <a:t> di Indonesia dan Asia Tenggara (</a:t>
            </a:r>
            <a:r>
              <a:rPr lang="en-GB" dirty="0" err="1"/>
              <a:t>lanjutan</a:t>
            </a:r>
            <a:r>
              <a:rPr lang="en-GB" dirty="0"/>
              <a:t>)</a:t>
            </a:r>
            <a:br>
              <a:rPr lang="en-GB" dirty="0"/>
            </a:br>
            <a:endParaRPr lang="en-GB" dirty="0"/>
          </a:p>
        </p:txBody>
      </p:sp>
      <p:sp>
        <p:nvSpPr>
          <p:cNvPr id="5" name="Content Placeholder 4"/>
          <p:cNvSpPr>
            <a:spLocks noGrp="1"/>
          </p:cNvSpPr>
          <p:nvPr>
            <p:ph idx="1"/>
          </p:nvPr>
        </p:nvSpPr>
        <p:spPr/>
        <p:txBody>
          <a:bodyPr/>
          <a:lstStyle/>
          <a:p>
            <a:pPr lvl="2"/>
            <a:r>
              <a:rPr lang="en-GB" sz="2400" dirty="0" err="1"/>
              <a:t>Permintaan</a:t>
            </a:r>
            <a:r>
              <a:rPr lang="en-GB" sz="2400" dirty="0"/>
              <a:t> yang </a:t>
            </a:r>
            <a:r>
              <a:rPr lang="en-GB" sz="2400" dirty="0" err="1"/>
              <a:t>berlanjut</a:t>
            </a:r>
            <a:r>
              <a:rPr lang="en-GB" sz="2400" dirty="0"/>
              <a:t> </a:t>
            </a:r>
            <a:r>
              <a:rPr lang="en-GB" sz="2400" dirty="0" err="1"/>
              <a:t>akan</a:t>
            </a:r>
            <a:r>
              <a:rPr lang="en-GB" sz="2400" dirty="0"/>
              <a:t> </a:t>
            </a:r>
            <a:r>
              <a:rPr lang="en-GB" sz="2400" dirty="0" err="1"/>
              <a:t>spesialis</a:t>
            </a:r>
            <a:r>
              <a:rPr lang="en-GB" sz="2400" dirty="0"/>
              <a:t> </a:t>
            </a:r>
            <a:r>
              <a:rPr lang="en-GB" sz="2400" dirty="0" err="1"/>
              <a:t>teknis</a:t>
            </a:r>
            <a:r>
              <a:rPr lang="en-GB" sz="2400" dirty="0"/>
              <a:t>, </a:t>
            </a:r>
            <a:r>
              <a:rPr lang="en-GB" sz="2400" dirty="0" err="1"/>
              <a:t>misalnya</a:t>
            </a:r>
            <a:r>
              <a:rPr lang="en-GB" sz="2400" dirty="0"/>
              <a:t> </a:t>
            </a:r>
            <a:r>
              <a:rPr lang="en-GB" sz="2400" dirty="0" err="1"/>
              <a:t>analis</a:t>
            </a:r>
            <a:r>
              <a:rPr lang="en-GB" sz="2400" dirty="0"/>
              <a:t> data dan </a:t>
            </a:r>
            <a:r>
              <a:rPr lang="en-GB" sz="2400" dirty="0" err="1"/>
              <a:t>insinyur</a:t>
            </a:r>
            <a:endParaRPr lang="en-GB" sz="2400" dirty="0"/>
          </a:p>
          <a:p>
            <a:pPr lvl="2"/>
            <a:r>
              <a:rPr lang="en-GB" sz="2400" dirty="0" err="1"/>
              <a:t>Tren</a:t>
            </a:r>
            <a:r>
              <a:rPr lang="en-GB" sz="2400" dirty="0"/>
              <a:t> </a:t>
            </a:r>
            <a:r>
              <a:rPr lang="en-GB" sz="2400" dirty="0" err="1"/>
              <a:t>muncul</a:t>
            </a:r>
            <a:r>
              <a:rPr lang="en-GB" sz="2400" dirty="0"/>
              <a:t> </a:t>
            </a:r>
            <a:r>
              <a:rPr lang="en-GB" sz="2400" dirty="0" err="1"/>
              <a:t>terkait</a:t>
            </a:r>
            <a:r>
              <a:rPr lang="en-GB" sz="2400" dirty="0"/>
              <a:t> </a:t>
            </a:r>
            <a:r>
              <a:rPr lang="en-GB" sz="2400" dirty="0" err="1"/>
              <a:t>langsung</a:t>
            </a:r>
            <a:r>
              <a:rPr lang="en-GB" sz="2400" dirty="0"/>
              <a:t> </a:t>
            </a:r>
            <a:r>
              <a:rPr lang="en-GB" sz="2400" dirty="0" err="1"/>
              <a:t>dengan</a:t>
            </a:r>
            <a:r>
              <a:rPr lang="en-GB" sz="2400" dirty="0"/>
              <a:t> </a:t>
            </a:r>
            <a:r>
              <a:rPr lang="en-GB" sz="2400" dirty="0" err="1"/>
              <a:t>kondisi</a:t>
            </a:r>
            <a:r>
              <a:rPr lang="en-GB" sz="2400" dirty="0"/>
              <a:t> </a:t>
            </a:r>
            <a:r>
              <a:rPr lang="en-GB" sz="2400" dirty="0" err="1"/>
              <a:t>pandemi</a:t>
            </a:r>
            <a:r>
              <a:rPr lang="en-GB" sz="2400" dirty="0"/>
              <a:t> global, dan </a:t>
            </a:r>
            <a:r>
              <a:rPr lang="en-GB" sz="2400" dirty="0" err="1"/>
              <a:t>mencerminkan</a:t>
            </a:r>
            <a:r>
              <a:rPr lang="en-GB" sz="2400" dirty="0"/>
              <a:t> </a:t>
            </a:r>
            <a:r>
              <a:rPr lang="en-GB" sz="2400" dirty="0" err="1"/>
              <a:t>lanskap</a:t>
            </a:r>
            <a:r>
              <a:rPr lang="en-GB" sz="2400" dirty="0"/>
              <a:t> </a:t>
            </a:r>
            <a:r>
              <a:rPr lang="en-GB" sz="2400" dirty="0" err="1"/>
              <a:t>saat</a:t>
            </a:r>
            <a:r>
              <a:rPr lang="en-GB" sz="2400" dirty="0"/>
              <a:t> </a:t>
            </a:r>
            <a:r>
              <a:rPr lang="en-GB" sz="2400" dirty="0" err="1"/>
              <a:t>ini</a:t>
            </a:r>
            <a:endParaRPr lang="en-GB" sz="2400" dirty="0"/>
          </a:p>
          <a:p>
            <a:pPr lvl="2"/>
            <a:r>
              <a:rPr lang="en-GB" sz="2400" dirty="0" err="1"/>
              <a:t>Naiknya</a:t>
            </a:r>
            <a:r>
              <a:rPr lang="en-GB" sz="2400" dirty="0"/>
              <a:t> </a:t>
            </a:r>
            <a:r>
              <a:rPr lang="en-GB" sz="2400" dirty="0" err="1"/>
              <a:t>peran</a:t>
            </a:r>
            <a:r>
              <a:rPr lang="en-GB" sz="2400" dirty="0"/>
              <a:t> </a:t>
            </a:r>
            <a:r>
              <a:rPr lang="en-GB" sz="2400" dirty="0" err="1"/>
              <a:t>medis</a:t>
            </a:r>
            <a:r>
              <a:rPr lang="en-GB" sz="2400" dirty="0"/>
              <a:t>: </a:t>
            </a:r>
            <a:r>
              <a:rPr lang="en-GB" sz="2400" dirty="0" err="1"/>
              <a:t>mencakup</a:t>
            </a:r>
            <a:r>
              <a:rPr lang="en-GB" sz="2400" dirty="0"/>
              <a:t> </a:t>
            </a:r>
            <a:r>
              <a:rPr lang="en-GB" sz="2400" dirty="0" err="1"/>
              <a:t>tenaga</a:t>
            </a:r>
            <a:r>
              <a:rPr lang="en-GB" sz="2400" dirty="0"/>
              <a:t> </a:t>
            </a:r>
            <a:r>
              <a:rPr lang="en-GB" sz="2400" dirty="0" err="1"/>
              <a:t>medis</a:t>
            </a:r>
            <a:r>
              <a:rPr lang="en-GB" sz="2400" dirty="0"/>
              <a:t> garis </a:t>
            </a:r>
            <a:r>
              <a:rPr lang="en-GB" sz="2400" dirty="0" err="1"/>
              <a:t>depan</a:t>
            </a:r>
            <a:r>
              <a:rPr lang="en-GB" sz="2400" dirty="0"/>
              <a:t> </a:t>
            </a:r>
            <a:r>
              <a:rPr lang="en-GB" sz="2400" dirty="0" err="1"/>
              <a:t>seperti</a:t>
            </a:r>
            <a:r>
              <a:rPr lang="en-GB" sz="2400" dirty="0"/>
              <a:t> </a:t>
            </a:r>
            <a:r>
              <a:rPr lang="en-GB" sz="2400" dirty="0" err="1"/>
              <a:t>dokter</a:t>
            </a:r>
            <a:r>
              <a:rPr lang="en-GB" sz="2400" dirty="0"/>
              <a:t> dan </a:t>
            </a:r>
            <a:r>
              <a:rPr lang="en-GB" sz="2400" dirty="0" err="1"/>
              <a:t>perawat</a:t>
            </a:r>
            <a:r>
              <a:rPr lang="en-GB" sz="2400" dirty="0"/>
              <a:t> </a:t>
            </a:r>
            <a:r>
              <a:rPr lang="en-GB" sz="2400" dirty="0" err="1"/>
              <a:t>serta</a:t>
            </a:r>
            <a:r>
              <a:rPr lang="en-GB" sz="2400" dirty="0"/>
              <a:t> </a:t>
            </a:r>
            <a:r>
              <a:rPr lang="en-GB" sz="2400" dirty="0" err="1"/>
              <a:t>pekerja</a:t>
            </a:r>
            <a:r>
              <a:rPr lang="en-GB" sz="2400" dirty="0"/>
              <a:t> </a:t>
            </a:r>
            <a:r>
              <a:rPr lang="en-GB" sz="2400" dirty="0" err="1"/>
              <a:t>sosial</a:t>
            </a:r>
            <a:r>
              <a:rPr lang="en-GB" sz="2400" dirty="0"/>
              <a:t> dan </a:t>
            </a:r>
            <a:r>
              <a:rPr lang="en-GB" sz="2400" dirty="0" err="1"/>
              <a:t>profesional</a:t>
            </a:r>
            <a:r>
              <a:rPr lang="en-GB" sz="2400" dirty="0"/>
              <a:t> </a:t>
            </a:r>
            <a:r>
              <a:rPr lang="en-GB" sz="2400" dirty="0" err="1"/>
              <a:t>kesehatan</a:t>
            </a:r>
            <a:r>
              <a:rPr lang="en-GB" sz="2400" dirty="0"/>
              <a:t> mental</a:t>
            </a:r>
          </a:p>
          <a:p>
            <a:pPr lvl="2"/>
            <a:endParaRPr lang="en-GB" sz="2400" dirty="0"/>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2729534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Pekerjaan</a:t>
            </a:r>
            <a:r>
              <a:rPr lang="en-GB" dirty="0"/>
              <a:t> yang paling </a:t>
            </a:r>
            <a:r>
              <a:rPr lang="en-GB" dirty="0" err="1"/>
              <a:t>banyak</a:t>
            </a:r>
            <a:r>
              <a:rPr lang="en-GB" dirty="0"/>
              <a:t> </a:t>
            </a:r>
            <a:r>
              <a:rPr lang="en-GB" dirty="0" err="1"/>
              <a:t>diminta</a:t>
            </a:r>
            <a:r>
              <a:rPr lang="en-GB" dirty="0"/>
              <a:t> di Indonesia dan Asia Tenggara</a:t>
            </a:r>
            <a:br>
              <a:rPr lang="en-GB" dirty="0"/>
            </a:br>
            <a:r>
              <a:rPr lang="en-GB" dirty="0"/>
              <a:t>(</a:t>
            </a:r>
            <a:r>
              <a:rPr lang="en-GB" dirty="0" err="1"/>
              <a:t>lanjutan</a:t>
            </a:r>
            <a:r>
              <a:rPr lang="en-GB" dirty="0"/>
              <a:t>)</a:t>
            </a:r>
          </a:p>
        </p:txBody>
      </p:sp>
      <p:sp>
        <p:nvSpPr>
          <p:cNvPr id="5" name="Content Placeholder 4"/>
          <p:cNvSpPr>
            <a:spLocks noGrp="1"/>
          </p:cNvSpPr>
          <p:nvPr>
            <p:ph idx="1"/>
          </p:nvPr>
        </p:nvSpPr>
        <p:spPr/>
        <p:txBody>
          <a:bodyPr/>
          <a:lstStyle/>
          <a:p>
            <a:pPr lvl="2"/>
            <a:r>
              <a:rPr lang="en-GB" sz="2400" dirty="0"/>
              <a:t>Karena </a:t>
            </a:r>
            <a:r>
              <a:rPr lang="en-GB" sz="2400" dirty="0" err="1"/>
              <a:t>cepatnya</a:t>
            </a:r>
            <a:r>
              <a:rPr lang="en-GB" sz="2400" dirty="0"/>
              <a:t> </a:t>
            </a:r>
            <a:r>
              <a:rPr lang="en-GB" sz="2400" dirty="0" err="1"/>
              <a:t>laju</a:t>
            </a:r>
            <a:r>
              <a:rPr lang="en-GB" sz="2400" dirty="0"/>
              <a:t> </a:t>
            </a:r>
            <a:r>
              <a:rPr lang="en-GB" sz="2400" dirty="0" err="1"/>
              <a:t>pergeseran</a:t>
            </a:r>
            <a:r>
              <a:rPr lang="en-GB" sz="2400" dirty="0"/>
              <a:t> </a:t>
            </a:r>
            <a:r>
              <a:rPr lang="en-GB" sz="2400" dirty="0" err="1"/>
              <a:t>digitalisasi</a:t>
            </a:r>
            <a:r>
              <a:rPr lang="en-GB" sz="2400" dirty="0"/>
              <a:t> </a:t>
            </a:r>
            <a:r>
              <a:rPr lang="en-GB" sz="2400" dirty="0" err="1"/>
              <a:t>ke</a:t>
            </a:r>
            <a:r>
              <a:rPr lang="en-GB" sz="2400" dirty="0"/>
              <a:t> </a:t>
            </a:r>
            <a:r>
              <a:rPr lang="en-GB" sz="2400" dirty="0" err="1"/>
              <a:t>ritel</a:t>
            </a:r>
            <a:r>
              <a:rPr lang="en-GB" sz="2400" dirty="0"/>
              <a:t> daring </a:t>
            </a:r>
            <a:r>
              <a:rPr lang="en-GB" sz="2400" dirty="0" err="1"/>
              <a:t>karena</a:t>
            </a:r>
            <a:r>
              <a:rPr lang="en-GB" sz="2400" dirty="0"/>
              <a:t> lockdown yang </a:t>
            </a:r>
            <a:r>
              <a:rPr lang="en-GB" sz="2400" dirty="0" err="1"/>
              <a:t>membuka</a:t>
            </a:r>
            <a:r>
              <a:rPr lang="en-GB" sz="2400" dirty="0"/>
              <a:t> </a:t>
            </a:r>
            <a:r>
              <a:rPr lang="en-GB" sz="2400" dirty="0" err="1"/>
              <a:t>peran</a:t>
            </a:r>
            <a:r>
              <a:rPr lang="en-GB" sz="2400" dirty="0"/>
              <a:t> </a:t>
            </a:r>
            <a:r>
              <a:rPr lang="en-GB" sz="2400" dirty="0" err="1"/>
              <a:t>baru</a:t>
            </a:r>
            <a:r>
              <a:rPr lang="en-GB" sz="2400" dirty="0"/>
              <a:t> </a:t>
            </a:r>
            <a:r>
              <a:rPr lang="en-GB" sz="2400" dirty="0" err="1"/>
              <a:t>dalam</a:t>
            </a:r>
            <a:r>
              <a:rPr lang="en-GB" sz="2400" dirty="0"/>
              <a:t> </a:t>
            </a:r>
            <a:r>
              <a:rPr lang="en-GB" sz="2400" b="1" dirty="0"/>
              <a:t>e-commerce</a:t>
            </a:r>
            <a:r>
              <a:rPr lang="en-GB" sz="2400" dirty="0"/>
              <a:t> dan </a:t>
            </a:r>
            <a:r>
              <a:rPr lang="en-GB" sz="2400" b="1" dirty="0" err="1"/>
              <a:t>rantai</a:t>
            </a:r>
            <a:r>
              <a:rPr lang="en-GB" sz="2400" b="1" dirty="0"/>
              <a:t> </a:t>
            </a:r>
            <a:r>
              <a:rPr lang="en-GB" sz="2400" b="1" dirty="0" err="1"/>
              <a:t>pasokan</a:t>
            </a:r>
            <a:r>
              <a:rPr lang="en-GB" sz="2400" dirty="0"/>
              <a:t>. </a:t>
            </a:r>
          </a:p>
          <a:p>
            <a:pPr lvl="2"/>
            <a:r>
              <a:rPr lang="en-GB" sz="2400" dirty="0" err="1"/>
              <a:t>Tren</a:t>
            </a:r>
            <a:r>
              <a:rPr lang="en-GB" sz="2400" dirty="0"/>
              <a:t> </a:t>
            </a:r>
            <a:r>
              <a:rPr lang="en-GB" sz="2400" dirty="0" err="1"/>
              <a:t>ini</a:t>
            </a:r>
            <a:r>
              <a:rPr lang="en-GB" sz="2400" dirty="0"/>
              <a:t> </a:t>
            </a:r>
            <a:r>
              <a:rPr lang="en-GB" sz="2400" dirty="0" err="1"/>
              <a:t>mendorong</a:t>
            </a:r>
            <a:r>
              <a:rPr lang="en-GB" sz="2400" dirty="0"/>
              <a:t> </a:t>
            </a:r>
            <a:r>
              <a:rPr lang="en-GB" sz="2400" dirty="0" err="1"/>
              <a:t>bisnis</a:t>
            </a:r>
            <a:r>
              <a:rPr lang="en-GB" sz="2400" dirty="0"/>
              <a:t> </a:t>
            </a:r>
            <a:r>
              <a:rPr lang="en-GB" sz="2400" dirty="0" err="1"/>
              <a:t>untuk</a:t>
            </a:r>
            <a:r>
              <a:rPr lang="en-GB" sz="2400" dirty="0"/>
              <a:t> </a:t>
            </a:r>
            <a:r>
              <a:rPr lang="en-GB" sz="2400" dirty="0" err="1"/>
              <a:t>menerapkan</a:t>
            </a:r>
            <a:r>
              <a:rPr lang="en-GB" sz="2400" dirty="0"/>
              <a:t> </a:t>
            </a:r>
            <a:r>
              <a:rPr lang="en-GB" sz="2400" dirty="0" err="1"/>
              <a:t>teknologi</a:t>
            </a:r>
            <a:r>
              <a:rPr lang="en-GB" sz="2400" dirty="0"/>
              <a:t> digital </a:t>
            </a:r>
            <a:r>
              <a:rPr lang="en-GB" sz="2400" dirty="0" err="1"/>
              <a:t>baru</a:t>
            </a:r>
            <a:r>
              <a:rPr lang="en-GB" sz="2400" dirty="0"/>
              <a:t>, yang </a:t>
            </a:r>
            <a:r>
              <a:rPr lang="en-GB" sz="2400" dirty="0" err="1"/>
              <a:t>berujung</a:t>
            </a:r>
            <a:r>
              <a:rPr lang="en-GB" sz="2400" dirty="0"/>
              <a:t> pada </a:t>
            </a:r>
            <a:r>
              <a:rPr lang="en-GB" sz="2400" dirty="0" err="1"/>
              <a:t>lonjakan</a:t>
            </a:r>
            <a:r>
              <a:rPr lang="en-GB" sz="2400" dirty="0"/>
              <a:t> </a:t>
            </a:r>
            <a:r>
              <a:rPr lang="en-GB" sz="2400" dirty="0" err="1"/>
              <a:t>permintaan</a:t>
            </a:r>
            <a:r>
              <a:rPr lang="en-GB" sz="2400" dirty="0"/>
              <a:t> </a:t>
            </a:r>
            <a:r>
              <a:rPr lang="en-GB" sz="2400" dirty="0" err="1"/>
              <a:t>akan</a:t>
            </a:r>
            <a:r>
              <a:rPr lang="en-GB" sz="2400" dirty="0"/>
              <a:t> </a:t>
            </a:r>
            <a:r>
              <a:rPr lang="en-GB" sz="2400" dirty="0" err="1"/>
              <a:t>spesialis</a:t>
            </a:r>
            <a:r>
              <a:rPr lang="en-GB" sz="2400" dirty="0"/>
              <a:t> </a:t>
            </a:r>
            <a:r>
              <a:rPr lang="en-GB" sz="2400" dirty="0" err="1"/>
              <a:t>perangkat</a:t>
            </a:r>
            <a:r>
              <a:rPr lang="en-GB" sz="2400" dirty="0"/>
              <a:t> </a:t>
            </a:r>
            <a:r>
              <a:rPr lang="en-GB" sz="2400" dirty="0" err="1"/>
              <a:t>lunak</a:t>
            </a:r>
            <a:r>
              <a:rPr lang="en-GB" sz="2400" dirty="0"/>
              <a:t> dan </a:t>
            </a:r>
            <a:r>
              <a:rPr lang="en-GB" sz="2400" dirty="0" err="1"/>
              <a:t>keamanan</a:t>
            </a:r>
            <a:r>
              <a:rPr lang="en-GB" sz="2400" dirty="0"/>
              <a:t> </a:t>
            </a:r>
            <a:r>
              <a:rPr lang="en-GB" sz="2400" dirty="0" err="1"/>
              <a:t>siber</a:t>
            </a:r>
            <a:r>
              <a:rPr lang="en-GB" sz="2400" dirty="0"/>
              <a:t>.</a:t>
            </a:r>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4290104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Ada </a:t>
            </a:r>
            <a:r>
              <a:rPr lang="en-GB" dirty="0" err="1"/>
              <a:t>pertanyaan</a:t>
            </a:r>
            <a:r>
              <a:rPr lang="en-GB" dirty="0"/>
              <a:t>?</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12</a:t>
            </a:fld>
            <a:endParaRPr lang="en-GB"/>
          </a:p>
        </p:txBody>
      </p:sp>
    </p:spTree>
    <p:extLst>
      <p:ext uri="{BB962C8B-B14F-4D97-AF65-F5344CB8AC3E}">
        <p14:creationId xmlns:p14="http://schemas.microsoft.com/office/powerpoint/2010/main" val="3946213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Kerja</a:t>
            </a:r>
            <a:r>
              <a:rPr lang="en-GB" dirty="0"/>
              <a:t> </a:t>
            </a:r>
            <a:r>
              <a:rPr lang="en-GB" dirty="0" err="1"/>
              <a:t>kelompok</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13</a:t>
            </a:fld>
            <a:endParaRPr lang="en-GB"/>
          </a:p>
        </p:txBody>
      </p:sp>
    </p:spTree>
    <p:extLst>
      <p:ext uri="{BB962C8B-B14F-4D97-AF65-F5344CB8AC3E}">
        <p14:creationId xmlns:p14="http://schemas.microsoft.com/office/powerpoint/2010/main" val="7938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Permainan</a:t>
            </a:r>
            <a:r>
              <a:rPr lang="en-GB" dirty="0"/>
              <a:t> </a:t>
            </a:r>
            <a:r>
              <a:rPr lang="en-GB"/>
              <a:t>peran</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187</TotalTime>
  <Words>1021</Words>
  <Application>Microsoft Macintosh PowerPoint</Application>
  <PresentationFormat>Widescreen</PresentationFormat>
  <Paragraphs>141</Paragraphs>
  <Slides>14</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 3</vt:lpstr>
      <vt:lpstr>ILO 2020</vt:lpstr>
      <vt:lpstr>Module/Unit 5 </vt:lpstr>
      <vt:lpstr>Tujuan pembelajaran </vt:lpstr>
      <vt:lpstr>PowerPoint Presentation</vt:lpstr>
      <vt:lpstr>Penilaian kebutuhan konseling</vt:lpstr>
      <vt:lpstr>Tujuan pekerjaan yang jelas </vt:lpstr>
      <vt:lpstr>Memutuskan jalur karir</vt:lpstr>
      <vt:lpstr>Informasi pekerjaan </vt:lpstr>
      <vt:lpstr>Faktor – faktor yang mempengaruhi keputusan pencari kerja</vt:lpstr>
      <vt:lpstr>Pekerjaan yang paling banyak diminta di Indonesia dan Asia Tenggara</vt:lpstr>
      <vt:lpstr>Pekerjaan yang paling banyak diminta di Indonesia dan Asia Tenggara (lanjutan) </vt:lpstr>
      <vt:lpstr>Pekerjaan yang paling banyak diminta di Indonesia dan Asia Tenggara (lanjutan)</vt:lpstr>
      <vt:lpstr>Ada pertanyaan?</vt:lpstr>
      <vt:lpstr>Kerja kelompok</vt:lpstr>
      <vt:lpstr>Permainan peran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12</cp:revision>
  <dcterms:created xsi:type="dcterms:W3CDTF">2021-09-07T09:14:06Z</dcterms:created>
  <dcterms:modified xsi:type="dcterms:W3CDTF">2021-09-22T03:11:26Z</dcterms:modified>
</cp:coreProperties>
</file>