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4" r:id="rId3"/>
    <p:sldId id="275" r:id="rId4"/>
    <p:sldId id="276" r:id="rId5"/>
    <p:sldId id="277" r:id="rId6"/>
    <p:sldId id="278" r:id="rId7"/>
    <p:sldId id="259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4" autoAdjust="0"/>
    <p:restoredTop sz="64977" autoAdjust="0"/>
  </p:normalViewPr>
  <p:slideViewPr>
    <p:cSldViewPr snapToGrid="0">
      <p:cViewPr varScale="1">
        <p:scale>
          <a:sx n="65" d="100"/>
          <a:sy n="65" d="100"/>
        </p:scale>
        <p:origin x="824" y="192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52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Konseling karier membantu pencari kerja, atau orang-orang yang tertarik memasuki pasar tenaga kerja, untuk memilih pekerjaan yang sesuai.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d-ID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Proses ini akan mengkaji dan menangani masalah terkait faktor pribadi dan lingkungan, guna membantu pencari kerja menetapkan tujuan pekerjaan yang jelas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 pencari kerja, meskipun tidak dianggap memiliki </a:t>
            </a:r>
            <a:r>
              <a:rPr lang="id-ID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disabilitas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mungkin tidak dapat tahan terhadap berdiri lama atau gerakan berulang atau lingkungan berdebu (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 pribadi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Sebagian orang merasa lebih mudah bekerja sendiri sementara sebagian lain senang hanya bila bekerja sebagai bagian dari sebuah tim (</a:t>
            </a:r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 pribadi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 merupakan faktor-faktor yang perlu dipertimbangkan ketika membuat pilihan karier. Alat seperti tes bakat dan minat, serta refleksi diri, dapat membantu pencari kerja dalam mengidentifikasi faktor-faktor ini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 lingkungan (contoh)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pencari kerja mungkin perlu mempertimbangkan waktu dan jarak tempuh dari rumahnya ke tempat kerja; rumah pencari kerja kebanjiran saat musim hujan yang menjadi pertimbangan penting saat mencari pekerjaan atau tempat kerja yang diusulkan kebanjiran saat musim hujan; lingkungan kerja yang berdebu mungkin tidak cocok untuk pencari kerja yang memiliki alergi atau asma. Ini juga dapat dianggap sebagai faktor pribadi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605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 kondisi geografis: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jarak dan waktu yang dibutuhkan pencari kerja untuk melakukan perjalanan pulang-pergi ke tempat kerja; kerja lembur yang dibutuhkan oleh sebagian pekerjaan dan terkadang transportasi mungkin sulit; pabrik berlokasi di pinggiran kota dan pencari kerja tinggal di kota</a:t>
            </a:r>
            <a:endParaRPr lang="en-US" dirty="0"/>
          </a:p>
          <a:p>
            <a:endParaRPr lang="en-US" dirty="0"/>
          </a:p>
          <a:p>
            <a:r>
              <a:rPr lang="id-ID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 kerja:</a:t>
            </a: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sebagian pekerjaan mungkin memerlukan pengangkatan beban berat, pencari kerja harus kuat; sebagian pekerjaan mungkin memerlukan kerja lembur; ruang kerja terbatas atau padat, misalnya di pabrik garmen; perlu berbagi ruangan/kantor dengan rekan kerja lain</a:t>
            </a:r>
            <a:r>
              <a:rPr lang="en-US" b="0" i="0" dirty="0"/>
              <a:t>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45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 pencari kerja memilih pekerjaan yang sesuai</a:t>
            </a:r>
            <a:endParaRPr lang="en-GB" sz="1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581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Modul/Unit 4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7871797" cy="1655762"/>
          </a:xfrm>
        </p:spPr>
        <p:txBody>
          <a:bodyPr/>
          <a:lstStyle/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Konseling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</a:t>
            </a:r>
            <a:r>
              <a:rPr lang="en-GB" dirty="0" err="1"/>
              <a:t>Faktor</a:t>
            </a:r>
            <a:r>
              <a:rPr lang="en-GB" dirty="0"/>
              <a:t> </a:t>
            </a:r>
            <a:r>
              <a:rPr lang="en-GB" dirty="0" err="1"/>
              <a:t>Pribadi</a:t>
            </a:r>
            <a:r>
              <a:rPr lang="en-GB" dirty="0"/>
              <a:t>/</a:t>
            </a:r>
            <a:r>
              <a:rPr lang="en-GB" dirty="0" err="1"/>
              <a:t>Lingkungan</a:t>
            </a:r>
            <a:r>
              <a:rPr lang="en-GB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Setelah </a:t>
            </a:r>
            <a:r>
              <a:rPr lang="en-GB" sz="2400" dirty="0" err="1"/>
              <a:t>menyelesaikan</a:t>
            </a:r>
            <a:r>
              <a:rPr lang="en-GB" sz="2400" dirty="0"/>
              <a:t> unit </a:t>
            </a:r>
            <a:r>
              <a:rPr lang="en-GB" sz="2400" dirty="0" err="1"/>
              <a:t>ini</a:t>
            </a:r>
            <a:r>
              <a:rPr lang="en-GB" sz="2400" dirty="0"/>
              <a:t>, </a:t>
            </a:r>
            <a:r>
              <a:rPr lang="en-GB" sz="2400" dirty="0" err="1"/>
              <a:t>peserta</a:t>
            </a:r>
            <a:r>
              <a:rPr lang="en-GB" sz="2400" dirty="0"/>
              <a:t> </a:t>
            </a:r>
            <a:r>
              <a:rPr lang="en-GB" sz="2400" dirty="0" err="1"/>
              <a:t>akan</a:t>
            </a:r>
            <a:r>
              <a:rPr lang="en-GB" sz="2400" dirty="0"/>
              <a:t> </a:t>
            </a:r>
            <a:r>
              <a:rPr lang="en-GB" sz="2400" dirty="0" err="1"/>
              <a:t>mampu</a:t>
            </a:r>
            <a:r>
              <a:rPr lang="en-GB" sz="2400" dirty="0"/>
              <a:t>:</a:t>
            </a:r>
          </a:p>
          <a:p>
            <a:pPr lvl="2"/>
            <a:r>
              <a:rPr lang="en-GB" sz="2400" dirty="0" err="1"/>
              <a:t>Menangani</a:t>
            </a:r>
            <a:r>
              <a:rPr lang="en-GB" sz="2400" dirty="0"/>
              <a:t> </a:t>
            </a:r>
            <a:r>
              <a:rPr lang="en-GB" sz="2400" dirty="0" err="1"/>
              <a:t>masalah</a:t>
            </a:r>
            <a:r>
              <a:rPr lang="en-GB" sz="2400" dirty="0"/>
              <a:t> </a:t>
            </a:r>
            <a:r>
              <a:rPr lang="en-GB" sz="2400" dirty="0" err="1"/>
              <a:t>terkait</a:t>
            </a:r>
            <a:r>
              <a:rPr lang="en-GB" sz="2400" dirty="0"/>
              <a:t> </a:t>
            </a:r>
            <a:r>
              <a:rPr lang="en-GB" sz="2400" dirty="0" err="1"/>
              <a:t>faktor</a:t>
            </a:r>
            <a:r>
              <a:rPr lang="en-GB" sz="2400" dirty="0"/>
              <a:t> </a:t>
            </a:r>
            <a:r>
              <a:rPr lang="en-GB" sz="2400" dirty="0" err="1"/>
              <a:t>pribadi</a:t>
            </a:r>
            <a:r>
              <a:rPr lang="en-GB" sz="2400" dirty="0"/>
              <a:t> dan </a:t>
            </a:r>
            <a:r>
              <a:rPr lang="en-GB" sz="2400" dirty="0" err="1"/>
              <a:t>lingkungan</a:t>
            </a:r>
            <a:endParaRPr lang="en-GB" sz="2400" dirty="0"/>
          </a:p>
          <a:p>
            <a:pPr lvl="2"/>
            <a:r>
              <a:rPr lang="en-GB" sz="2400" dirty="0" err="1"/>
              <a:t>Memahami</a:t>
            </a:r>
            <a:r>
              <a:rPr lang="en-GB" sz="2400" dirty="0"/>
              <a:t> </a:t>
            </a:r>
            <a:r>
              <a:rPr lang="en-GB" sz="2400" dirty="0" err="1"/>
              <a:t>ketersediaan</a:t>
            </a:r>
            <a:r>
              <a:rPr lang="en-GB" sz="2400" dirty="0"/>
              <a:t> dan </a:t>
            </a:r>
            <a:r>
              <a:rPr lang="en-GB" sz="2400" dirty="0" err="1"/>
              <a:t>relevansi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/</a:t>
            </a:r>
            <a:r>
              <a:rPr lang="en-GB" sz="2400" dirty="0" err="1"/>
              <a:t>jabatan</a:t>
            </a:r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sp>
        <p:nvSpPr>
          <p:cNvPr id="12" name="Flowchart: Process 6">
            <a:extLst>
              <a:ext uri="{FF2B5EF4-FFF2-40B4-BE49-F238E27FC236}">
                <a16:creationId xmlns:a16="http://schemas.microsoft.com/office/drawing/2014/main" id="{D2E5EA62-FD36-A945-A77A-3E5866EC8F91}"/>
              </a:ext>
            </a:extLst>
          </p:cNvPr>
          <p:cNvSpPr/>
          <p:nvPr/>
        </p:nvSpPr>
        <p:spPr>
          <a:xfrm>
            <a:off x="6792687" y="1436914"/>
            <a:ext cx="4348064" cy="102014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Sasaran</a:t>
            </a:r>
            <a:r>
              <a:rPr lang="en-US" sz="2400" b="1" dirty="0"/>
              <a:t> </a:t>
            </a:r>
            <a:r>
              <a:rPr lang="en-US" sz="2400" b="1" dirty="0" err="1"/>
              <a:t>pekerjaan</a:t>
            </a:r>
            <a:r>
              <a:rPr lang="en-US" sz="2400" b="1" dirty="0"/>
              <a:t> yang </a:t>
            </a:r>
            <a:r>
              <a:rPr lang="en-US" sz="2400" b="1" dirty="0" err="1"/>
              <a:t>jelas</a:t>
            </a:r>
            <a:endParaRPr lang="en-US" sz="2400" b="1" dirty="0"/>
          </a:p>
        </p:txBody>
      </p:sp>
      <p:sp>
        <p:nvSpPr>
          <p:cNvPr id="13" name="Flowchart: Process 7">
            <a:extLst>
              <a:ext uri="{FF2B5EF4-FFF2-40B4-BE49-F238E27FC236}">
                <a16:creationId xmlns:a16="http://schemas.microsoft.com/office/drawing/2014/main" id="{1B78B351-5B86-FA47-A201-C73FCE4D5E72}"/>
              </a:ext>
            </a:extLst>
          </p:cNvPr>
          <p:cNvSpPr/>
          <p:nvPr/>
        </p:nvSpPr>
        <p:spPr>
          <a:xfrm>
            <a:off x="1362269" y="1436914"/>
            <a:ext cx="3906413" cy="1020147"/>
          </a:xfrm>
          <a:prstGeom prst="flowChartProcess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1"/>
                </a:solidFill>
              </a:rPr>
              <a:t>Faktor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pribadi</a:t>
            </a:r>
            <a:r>
              <a:rPr lang="en-US" sz="2400" b="1" dirty="0">
                <a:solidFill>
                  <a:schemeClr val="accent1"/>
                </a:solidFill>
              </a:rPr>
              <a:t> dan </a:t>
            </a:r>
            <a:r>
              <a:rPr lang="en-US" sz="2400" b="1" dirty="0" err="1">
                <a:solidFill>
                  <a:schemeClr val="accent1"/>
                </a:solidFill>
              </a:rPr>
              <a:t>lingkungan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Flowchart: Process 10">
            <a:extLst>
              <a:ext uri="{FF2B5EF4-FFF2-40B4-BE49-F238E27FC236}">
                <a16:creationId xmlns:a16="http://schemas.microsoft.com/office/drawing/2014/main" id="{F452820E-42E0-664C-96AB-2D760B642569}"/>
              </a:ext>
            </a:extLst>
          </p:cNvPr>
          <p:cNvSpPr/>
          <p:nvPr/>
        </p:nvSpPr>
        <p:spPr>
          <a:xfrm>
            <a:off x="1791478" y="3082275"/>
            <a:ext cx="8640145" cy="13217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/>
              <a:t>Konseling</a:t>
            </a:r>
            <a:r>
              <a:rPr lang="en-GB" sz="2400" b="1" dirty="0"/>
              <a:t> </a:t>
            </a:r>
            <a:r>
              <a:rPr lang="en-GB" sz="2400" b="1" dirty="0" err="1"/>
              <a:t>karier</a:t>
            </a:r>
            <a:endParaRPr lang="en-GB" sz="2400" b="1" dirty="0"/>
          </a:p>
          <a:p>
            <a:pPr algn="ctr"/>
            <a:r>
              <a:rPr lang="en-GB" sz="2400" dirty="0" err="1"/>
              <a:t>Membantu</a:t>
            </a:r>
            <a:r>
              <a:rPr lang="en-GB" sz="2400" dirty="0"/>
              <a:t> </a:t>
            </a:r>
            <a:r>
              <a:rPr lang="en-GB" sz="2400" dirty="0" err="1"/>
              <a:t>pencari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  <a:r>
              <a:rPr lang="en-GB" sz="2400" dirty="0" err="1"/>
              <a:t>memilih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yang </a:t>
            </a:r>
            <a:r>
              <a:rPr lang="en-GB" sz="2400" dirty="0" err="1"/>
              <a:t>tepat</a:t>
            </a:r>
            <a:endParaRPr lang="en-GB" sz="2400" dirty="0"/>
          </a:p>
          <a:p>
            <a:pPr algn="ctr"/>
            <a:endParaRPr lang="en-GB" sz="2400" b="1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95A6CC6-328E-AA40-98A4-05998D43678C}"/>
              </a:ext>
            </a:extLst>
          </p:cNvPr>
          <p:cNvSpPr/>
          <p:nvPr/>
        </p:nvSpPr>
        <p:spPr>
          <a:xfrm>
            <a:off x="3881536" y="4870580"/>
            <a:ext cx="4329404" cy="164218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Tujuan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karier</a:t>
            </a:r>
            <a:r>
              <a:rPr lang="en-US" sz="2400" b="1" dirty="0">
                <a:solidFill>
                  <a:srgbClr val="FF0000"/>
                </a:solidFill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</a:rPr>
              <a:t>jelas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40DB26-813B-6D4B-9A39-F0AE9D878323}"/>
              </a:ext>
            </a:extLst>
          </p:cNvPr>
          <p:cNvCxnSpPr/>
          <p:nvPr/>
        </p:nvCxnSpPr>
        <p:spPr>
          <a:xfrm>
            <a:off x="3495368" y="2457061"/>
            <a:ext cx="0" cy="6252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AC3CCF-7D34-E34A-A3F2-F2A1CB4A106B}"/>
              </a:ext>
            </a:extLst>
          </p:cNvPr>
          <p:cNvCxnSpPr/>
          <p:nvPr/>
        </p:nvCxnSpPr>
        <p:spPr>
          <a:xfrm>
            <a:off x="9104671" y="2457061"/>
            <a:ext cx="0" cy="6252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EF4B4C-B61D-AF45-8336-7FAD3379EE52}"/>
              </a:ext>
            </a:extLst>
          </p:cNvPr>
          <p:cNvCxnSpPr>
            <a:cxnSpLocks/>
          </p:cNvCxnSpPr>
          <p:nvPr/>
        </p:nvCxnSpPr>
        <p:spPr>
          <a:xfrm>
            <a:off x="5963265" y="4404049"/>
            <a:ext cx="0" cy="4665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941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Faktor</a:t>
            </a:r>
            <a:r>
              <a:rPr lang="en-GB" dirty="0"/>
              <a:t> </a:t>
            </a:r>
            <a:r>
              <a:rPr lang="en-GB" dirty="0" err="1"/>
              <a:t>pribadi</a:t>
            </a:r>
            <a:r>
              <a:rPr lang="en-GB" dirty="0"/>
              <a:t> dan </a:t>
            </a:r>
            <a:r>
              <a:rPr lang="en-GB" dirty="0" err="1"/>
              <a:t>lingkungan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b="1" dirty="0" err="1"/>
              <a:t>Faktor</a:t>
            </a:r>
            <a:r>
              <a:rPr lang="en-GB" sz="2400" b="1" dirty="0"/>
              <a:t> </a:t>
            </a:r>
            <a:r>
              <a:rPr lang="en-GB" sz="2400" b="1" dirty="0" err="1"/>
              <a:t>pribadi</a:t>
            </a:r>
            <a:r>
              <a:rPr lang="en-GB" sz="2400" b="1" dirty="0"/>
              <a:t>: </a:t>
            </a:r>
            <a:r>
              <a:rPr lang="en-GB" sz="2400" dirty="0" err="1"/>
              <a:t>situasi</a:t>
            </a:r>
            <a:r>
              <a:rPr lang="en-GB" sz="2400" dirty="0"/>
              <a:t> </a:t>
            </a:r>
            <a:r>
              <a:rPr lang="en-GB" sz="2400" dirty="0" err="1"/>
              <a:t>individu</a:t>
            </a:r>
            <a:r>
              <a:rPr lang="en-GB" sz="2400" dirty="0"/>
              <a:t> yang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mempengaruhi</a:t>
            </a:r>
            <a:r>
              <a:rPr lang="en-GB" sz="2400" dirty="0"/>
              <a:t> </a:t>
            </a:r>
            <a:r>
              <a:rPr lang="en-GB" sz="2400" dirty="0" err="1"/>
              <a:t>pilihan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---- </a:t>
            </a:r>
            <a:r>
              <a:rPr lang="en-GB" sz="2400" dirty="0" err="1"/>
              <a:t>misal</a:t>
            </a:r>
            <a:r>
              <a:rPr lang="en-GB" sz="2400" dirty="0"/>
              <a:t> </a:t>
            </a:r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fisik</a:t>
            </a:r>
            <a:r>
              <a:rPr lang="en-GB" sz="2400" dirty="0"/>
              <a:t> </a:t>
            </a:r>
            <a:r>
              <a:rPr lang="en-GB" sz="2400" dirty="0" err="1"/>
              <a:t>seseorang</a:t>
            </a:r>
            <a:r>
              <a:rPr lang="en-GB" sz="2400" dirty="0"/>
              <a:t>, </a:t>
            </a:r>
            <a:r>
              <a:rPr lang="en-GB" sz="2400" dirty="0" err="1"/>
              <a:t>tanggung</a:t>
            </a:r>
            <a:r>
              <a:rPr lang="en-GB" sz="2400" dirty="0"/>
              <a:t> </a:t>
            </a:r>
            <a:r>
              <a:rPr lang="en-GB" sz="2400" dirty="0" err="1"/>
              <a:t>jawab</a:t>
            </a:r>
            <a:r>
              <a:rPr lang="en-GB" sz="2400" dirty="0"/>
              <a:t> </a:t>
            </a:r>
            <a:r>
              <a:rPr lang="en-GB" sz="2400" dirty="0" err="1"/>
              <a:t>keluarga</a:t>
            </a:r>
            <a:r>
              <a:rPr lang="en-GB" sz="2400" dirty="0"/>
              <a:t>, </a:t>
            </a:r>
            <a:r>
              <a:rPr lang="en-GB" sz="2400" dirty="0" err="1"/>
              <a:t>keuangan</a:t>
            </a:r>
            <a:r>
              <a:rPr lang="en-GB" sz="2400" dirty="0"/>
              <a:t>, </a:t>
            </a:r>
            <a:r>
              <a:rPr lang="en-GB" sz="2400" dirty="0" err="1"/>
              <a:t>minat</a:t>
            </a:r>
            <a:r>
              <a:rPr lang="en-GB" sz="2400" dirty="0"/>
              <a:t> &amp; </a:t>
            </a:r>
            <a:r>
              <a:rPr lang="en-GB" sz="2400" dirty="0" err="1"/>
              <a:t>hobi</a:t>
            </a:r>
            <a:r>
              <a:rPr lang="en-GB" sz="2400" dirty="0"/>
              <a:t>, </a:t>
            </a:r>
            <a:r>
              <a:rPr lang="en-GB" sz="2400" dirty="0" err="1"/>
              <a:t>dll</a:t>
            </a:r>
            <a:r>
              <a:rPr lang="en-GB" sz="2400" dirty="0"/>
              <a:t>.</a:t>
            </a:r>
            <a:endParaRPr lang="en-GB" sz="2400" b="1" dirty="0"/>
          </a:p>
          <a:p>
            <a:pPr lvl="2"/>
            <a:r>
              <a:rPr lang="en-GB" sz="2400" b="1" dirty="0" err="1"/>
              <a:t>Faktor</a:t>
            </a:r>
            <a:r>
              <a:rPr lang="en-GB" sz="2400" b="1" dirty="0"/>
              <a:t> </a:t>
            </a:r>
            <a:r>
              <a:rPr lang="en-GB" sz="2400" b="1" dirty="0" err="1"/>
              <a:t>lingkungan</a:t>
            </a:r>
            <a:r>
              <a:rPr lang="en-GB" sz="2400" b="1" dirty="0"/>
              <a:t>: </a:t>
            </a:r>
            <a:r>
              <a:rPr lang="en-GB" sz="2400" dirty="0" err="1"/>
              <a:t>faktor</a:t>
            </a:r>
            <a:r>
              <a:rPr lang="en-GB" sz="2400" dirty="0"/>
              <a:t> di </a:t>
            </a:r>
            <a:r>
              <a:rPr lang="en-GB" sz="2400" dirty="0" err="1"/>
              <a:t>sekitar</a:t>
            </a:r>
            <a:r>
              <a:rPr lang="en-GB" sz="2400" dirty="0"/>
              <a:t> yang </a:t>
            </a:r>
            <a:r>
              <a:rPr lang="en-GB" sz="2400" dirty="0" err="1"/>
              <a:t>dapat</a:t>
            </a:r>
            <a:r>
              <a:rPr lang="en-GB" sz="2400" dirty="0"/>
              <a:t> </a:t>
            </a:r>
            <a:r>
              <a:rPr lang="en-GB" sz="2400" dirty="0" err="1"/>
              <a:t>memengaruhi</a:t>
            </a:r>
            <a:r>
              <a:rPr lang="en-GB" sz="2400" dirty="0"/>
              <a:t> </a:t>
            </a:r>
            <a:r>
              <a:rPr lang="en-GB" sz="2400" dirty="0" err="1"/>
              <a:t>pilihan</a:t>
            </a:r>
            <a:r>
              <a:rPr lang="en-GB" sz="2400" dirty="0"/>
              <a:t> </a:t>
            </a:r>
            <a:r>
              <a:rPr lang="en-GB" sz="2400" dirty="0" err="1"/>
              <a:t>pekerjaan</a:t>
            </a:r>
            <a:r>
              <a:rPr lang="en-GB" sz="2400" dirty="0"/>
              <a:t> </a:t>
            </a:r>
            <a:r>
              <a:rPr lang="en-GB" sz="2400" dirty="0" err="1"/>
              <a:t>secara</a:t>
            </a:r>
            <a:r>
              <a:rPr lang="en-GB" sz="2400" dirty="0"/>
              <a:t> </a:t>
            </a:r>
            <a:r>
              <a:rPr lang="en-GB" sz="2400" dirty="0" err="1"/>
              <a:t>individu</a:t>
            </a:r>
            <a:r>
              <a:rPr lang="en-GB" sz="2400" dirty="0"/>
              <a:t> --- </a:t>
            </a:r>
            <a:r>
              <a:rPr lang="en-GB" sz="2400" dirty="0" err="1"/>
              <a:t>misal</a:t>
            </a:r>
            <a:r>
              <a:rPr lang="en-GB" sz="2400" dirty="0"/>
              <a:t> </a:t>
            </a:r>
            <a:r>
              <a:rPr lang="en-GB" sz="2400" dirty="0" err="1"/>
              <a:t>cuaca</a:t>
            </a:r>
            <a:r>
              <a:rPr lang="en-GB" sz="2400" dirty="0"/>
              <a:t>, </a:t>
            </a:r>
            <a:r>
              <a:rPr lang="en-GB" sz="2400" dirty="0" err="1"/>
              <a:t>suhu</a:t>
            </a:r>
            <a:r>
              <a:rPr lang="en-GB" sz="2400" dirty="0"/>
              <a:t>, </a:t>
            </a:r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pabrik</a:t>
            </a:r>
            <a:r>
              <a:rPr lang="en-GB" sz="2400" dirty="0"/>
              <a:t>, </a:t>
            </a:r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alam</a:t>
            </a:r>
            <a:r>
              <a:rPr lang="en-GB" sz="2400" dirty="0"/>
              <a:t> (</a:t>
            </a:r>
            <a:r>
              <a:rPr lang="en-GB" sz="2400" dirty="0" err="1"/>
              <a:t>misalnya</a:t>
            </a:r>
            <a:r>
              <a:rPr lang="en-GB" sz="2400" dirty="0"/>
              <a:t> </a:t>
            </a:r>
            <a:r>
              <a:rPr lang="en-GB" sz="2400" dirty="0" err="1"/>
              <a:t>topan</a:t>
            </a:r>
            <a:r>
              <a:rPr lang="en-GB" sz="2400" dirty="0"/>
              <a:t>, </a:t>
            </a:r>
            <a:r>
              <a:rPr lang="en-GB" sz="2400" dirty="0" err="1"/>
              <a:t>banjir</a:t>
            </a:r>
            <a:r>
              <a:rPr lang="en-GB" sz="2400" dirty="0"/>
              <a:t>, </a:t>
            </a:r>
            <a:r>
              <a:rPr lang="en-GB" sz="2400" dirty="0" err="1"/>
              <a:t>dll</a:t>
            </a:r>
            <a:r>
              <a:rPr lang="en-GB" sz="2400" dirty="0"/>
              <a:t>.)</a:t>
            </a:r>
          </a:p>
          <a:p>
            <a:pPr lvl="2"/>
            <a:endParaRPr lang="en-GB" sz="2400" b="1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42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Faktor</a:t>
            </a:r>
            <a:r>
              <a:rPr lang="en-GB" dirty="0"/>
              <a:t> </a:t>
            </a:r>
            <a:r>
              <a:rPr lang="en-GB" dirty="0" err="1"/>
              <a:t>pribadi</a:t>
            </a:r>
            <a:r>
              <a:rPr lang="en-GB" dirty="0"/>
              <a:t> dan </a:t>
            </a:r>
            <a:r>
              <a:rPr lang="en-GB" dirty="0" err="1"/>
              <a:t>lingkungan</a:t>
            </a:r>
            <a:r>
              <a:rPr lang="en-GB" dirty="0"/>
              <a:t> (</a:t>
            </a:r>
            <a:r>
              <a:rPr lang="en-GB" dirty="0" err="1"/>
              <a:t>lanjutan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Ada juga </a:t>
            </a:r>
            <a:r>
              <a:rPr lang="en-GB" sz="2400" dirty="0" err="1"/>
              <a:t>faktor</a:t>
            </a:r>
            <a:r>
              <a:rPr lang="en-GB" sz="2400" dirty="0"/>
              <a:t> lain </a:t>
            </a:r>
            <a:r>
              <a:rPr lang="en-GB" sz="2400" dirty="0" err="1"/>
              <a:t>selain</a:t>
            </a:r>
            <a:r>
              <a:rPr lang="en-GB" sz="2400" dirty="0"/>
              <a:t> </a:t>
            </a:r>
            <a:r>
              <a:rPr lang="en-GB" sz="2400" dirty="0" err="1"/>
              <a:t>pribadi</a:t>
            </a:r>
            <a:r>
              <a:rPr lang="en-GB" sz="2400" dirty="0"/>
              <a:t> dan </a:t>
            </a:r>
            <a:r>
              <a:rPr lang="en-GB" sz="2400" dirty="0" err="1"/>
              <a:t>lingkungan</a:t>
            </a:r>
            <a:r>
              <a:rPr lang="en-GB" sz="2400" dirty="0"/>
              <a:t> dan </a:t>
            </a:r>
            <a:r>
              <a:rPr lang="en-GB" sz="2400" dirty="0" err="1"/>
              <a:t>ini</a:t>
            </a:r>
            <a:r>
              <a:rPr lang="en-GB" sz="2400" dirty="0"/>
              <a:t> </a:t>
            </a:r>
            <a:r>
              <a:rPr lang="en-GB" sz="2400" dirty="0" err="1"/>
              <a:t>termasuk</a:t>
            </a:r>
            <a:r>
              <a:rPr lang="en-GB" sz="2400" dirty="0"/>
              <a:t> </a:t>
            </a:r>
            <a:r>
              <a:rPr lang="en-GB" sz="2400" b="1" dirty="0" err="1"/>
              <a:t>kondisi</a:t>
            </a:r>
            <a:r>
              <a:rPr lang="en-GB" sz="2400" b="1" dirty="0"/>
              <a:t> </a:t>
            </a:r>
            <a:r>
              <a:rPr lang="en-GB" sz="2400" b="1" dirty="0" err="1"/>
              <a:t>geografis</a:t>
            </a:r>
            <a:r>
              <a:rPr lang="en-GB" sz="2400" dirty="0"/>
              <a:t> dan </a:t>
            </a:r>
            <a:r>
              <a:rPr lang="en-GB" sz="2400" b="1" dirty="0" err="1"/>
              <a:t>kondisi</a:t>
            </a:r>
            <a:r>
              <a:rPr lang="en-GB" sz="2400" b="1" dirty="0"/>
              <a:t> </a:t>
            </a:r>
            <a:r>
              <a:rPr lang="en-GB" sz="2400" b="1" dirty="0" err="1"/>
              <a:t>kerja</a:t>
            </a:r>
            <a:r>
              <a:rPr lang="en-GB" sz="2400" dirty="0"/>
              <a:t>.  </a:t>
            </a:r>
          </a:p>
          <a:p>
            <a:pPr lvl="2"/>
            <a:r>
              <a:rPr lang="en-GB" sz="2400" dirty="0" err="1"/>
              <a:t>Faktor</a:t>
            </a:r>
            <a:r>
              <a:rPr lang="en-GB" sz="2400" dirty="0"/>
              <a:t> </a:t>
            </a:r>
            <a:r>
              <a:rPr lang="en-GB" sz="2400" dirty="0" err="1"/>
              <a:t>geografis</a:t>
            </a:r>
            <a:r>
              <a:rPr lang="en-GB" sz="2400" dirty="0"/>
              <a:t>: </a:t>
            </a:r>
            <a:r>
              <a:rPr lang="en-GB" sz="2400" dirty="0" err="1"/>
              <a:t>faktor</a:t>
            </a:r>
            <a:r>
              <a:rPr lang="en-GB" sz="2400" dirty="0"/>
              <a:t> </a:t>
            </a:r>
            <a:r>
              <a:rPr lang="en-GB" sz="2400" dirty="0" err="1"/>
              <a:t>seperti</a:t>
            </a:r>
            <a:r>
              <a:rPr lang="en-GB" sz="2400" dirty="0"/>
              <a:t> </a:t>
            </a:r>
            <a:r>
              <a:rPr lang="en-GB" sz="2400" dirty="0" err="1"/>
              <a:t>lokasi</a:t>
            </a:r>
            <a:r>
              <a:rPr lang="en-GB" sz="2400" dirty="0"/>
              <a:t>, </a:t>
            </a:r>
            <a:r>
              <a:rPr lang="en-GB" sz="2400" dirty="0" err="1"/>
              <a:t>jarak</a:t>
            </a:r>
            <a:endParaRPr lang="en-GB" sz="2400" dirty="0"/>
          </a:p>
          <a:p>
            <a:pPr lvl="2"/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: </a:t>
            </a:r>
            <a:r>
              <a:rPr lang="en-GB" sz="2400" dirty="0" err="1"/>
              <a:t>Keadaan</a:t>
            </a:r>
            <a:r>
              <a:rPr lang="en-GB" sz="2400" dirty="0"/>
              <a:t> </a:t>
            </a:r>
            <a:r>
              <a:rPr lang="en-GB" sz="2400" dirty="0" err="1"/>
              <a:t>seperti</a:t>
            </a:r>
            <a:r>
              <a:rPr lang="en-GB" sz="2400" dirty="0"/>
              <a:t> jam </a:t>
            </a:r>
            <a:r>
              <a:rPr lang="en-GB" sz="2400" dirty="0" err="1"/>
              <a:t>kerja</a:t>
            </a:r>
            <a:r>
              <a:rPr lang="en-GB" sz="2400" dirty="0"/>
              <a:t>, </a:t>
            </a:r>
            <a:r>
              <a:rPr lang="en-GB" sz="2400" dirty="0" err="1"/>
              <a:t>tingkat</a:t>
            </a:r>
            <a:r>
              <a:rPr lang="en-GB" sz="2400" dirty="0"/>
              <a:t> </a:t>
            </a:r>
            <a:r>
              <a:rPr lang="en-GB" sz="2400" dirty="0" err="1"/>
              <a:t>stres</a:t>
            </a:r>
            <a:r>
              <a:rPr lang="en-GB" sz="2400" dirty="0"/>
              <a:t>, </a:t>
            </a:r>
            <a:r>
              <a:rPr lang="en-GB" sz="2400" dirty="0" err="1"/>
              <a:t>kondisi</a:t>
            </a:r>
            <a:r>
              <a:rPr lang="en-GB" sz="2400" dirty="0"/>
              <a:t> </a:t>
            </a:r>
            <a:r>
              <a:rPr lang="en-GB" sz="2400" dirty="0" err="1"/>
              <a:t>keselamatan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, </a:t>
            </a:r>
            <a:r>
              <a:rPr lang="en-GB" sz="2400" dirty="0" err="1"/>
              <a:t>risiko</a:t>
            </a:r>
            <a:r>
              <a:rPr lang="en-GB" sz="2400" dirty="0"/>
              <a:t> di </a:t>
            </a:r>
            <a:r>
              <a:rPr lang="en-GB" sz="2400" dirty="0" err="1"/>
              <a:t>tempat</a:t>
            </a:r>
            <a:r>
              <a:rPr lang="en-GB" sz="2400" dirty="0"/>
              <a:t> </a:t>
            </a:r>
            <a:r>
              <a:rPr lang="en-GB" sz="2400" dirty="0" err="1"/>
              <a:t>kerja</a:t>
            </a:r>
            <a:r>
              <a:rPr lang="en-GB" sz="2400" dirty="0"/>
              <a:t> 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4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Penilaian</a:t>
            </a:r>
            <a:r>
              <a:rPr lang="en-GB" dirty="0"/>
              <a:t> </a:t>
            </a:r>
            <a:r>
              <a:rPr lang="en-GB" dirty="0" err="1"/>
              <a:t>kebutuhan</a:t>
            </a:r>
            <a:r>
              <a:rPr lang="en-GB" dirty="0"/>
              <a:t> </a:t>
            </a:r>
            <a:r>
              <a:rPr lang="en-GB" dirty="0" err="1"/>
              <a:t>konseling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D0D1B1-7E58-E342-9CEF-37BC5742DF91}"/>
              </a:ext>
            </a:extLst>
          </p:cNvPr>
          <p:cNvSpPr/>
          <p:nvPr/>
        </p:nvSpPr>
        <p:spPr>
          <a:xfrm>
            <a:off x="1905000" y="1936946"/>
            <a:ext cx="3786214" cy="8382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Faktor</a:t>
            </a:r>
            <a:r>
              <a:rPr lang="en-GB" sz="1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pribadi</a:t>
            </a:r>
            <a:r>
              <a:rPr lang="en-GB" sz="1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/</a:t>
            </a:r>
            <a:r>
              <a:rPr lang="en-GB" sz="14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lingkungan</a:t>
            </a:r>
            <a:endParaRPr lang="en-GB" sz="1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GB" sz="1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A32482A-6482-894D-B99C-D37636E5302D}"/>
              </a:ext>
            </a:extLst>
          </p:cNvPr>
          <p:cNvSpPr/>
          <p:nvPr/>
        </p:nvSpPr>
        <p:spPr>
          <a:xfrm>
            <a:off x="6477000" y="1877954"/>
            <a:ext cx="3714776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 err="1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Sasaran</a:t>
            </a:r>
            <a:r>
              <a:rPr lang="en-GB" sz="1400" b="1" dirty="0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1400" b="1" dirty="0" err="1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pekerjaan</a:t>
            </a:r>
            <a:r>
              <a:rPr lang="en-GB" sz="1400" b="1" dirty="0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yang </a:t>
            </a:r>
            <a:r>
              <a:rPr lang="en-GB" sz="1400" b="1" dirty="0" err="1">
                <a:ln w="2857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jelas</a:t>
            </a:r>
            <a:endParaRPr lang="en-GB" sz="1400" b="1" dirty="0">
              <a:ln w="2857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32FEA8D-D13C-DB4C-8F6A-1B01CD10F9A0}"/>
              </a:ext>
            </a:extLst>
          </p:cNvPr>
          <p:cNvSpPr/>
          <p:nvPr/>
        </p:nvSpPr>
        <p:spPr>
          <a:xfrm>
            <a:off x="2209800" y="30037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MINAT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BEBBAB7-A3FB-2740-97F9-EC50B8926BEE}"/>
              </a:ext>
            </a:extLst>
          </p:cNvPr>
          <p:cNvSpPr/>
          <p:nvPr/>
        </p:nvSpPr>
        <p:spPr>
          <a:xfrm>
            <a:off x="2209800" y="36133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SIKAP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7F6C02B4-FBED-9247-8F9E-98F6EDCE5AE7}"/>
              </a:ext>
            </a:extLst>
          </p:cNvPr>
          <p:cNvSpPr/>
          <p:nvPr/>
        </p:nvSpPr>
        <p:spPr>
          <a:xfrm>
            <a:off x="2209800" y="42229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PERTIMBANGAN KEUANGAN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C462EAA-88C6-0347-941E-9CE08F684688}"/>
              </a:ext>
            </a:extLst>
          </p:cNvPr>
          <p:cNvSpPr/>
          <p:nvPr/>
        </p:nvSpPr>
        <p:spPr>
          <a:xfrm>
            <a:off x="2209800" y="48325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TANGGUNG JAWAB KELUARGA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EB6202D-FE62-FA4C-A767-3E0DE1010D6C}"/>
              </a:ext>
            </a:extLst>
          </p:cNvPr>
          <p:cNvSpPr/>
          <p:nvPr/>
        </p:nvSpPr>
        <p:spPr>
          <a:xfrm>
            <a:off x="6781800" y="5275230"/>
            <a:ext cx="3214710" cy="652465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MEMBAHAS DAN MENDISKUSIKAN DENGAN ORANG LAIN PERIHAL PEKERJAAN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42B7AD2-2B4D-F444-8C2F-D5F60D24FAA2}"/>
              </a:ext>
            </a:extLst>
          </p:cNvPr>
          <p:cNvSpPr/>
          <p:nvPr/>
        </p:nvSpPr>
        <p:spPr>
          <a:xfrm>
            <a:off x="6781800" y="4360828"/>
            <a:ext cx="3214710" cy="6524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MENELITI SEKTOR JABATAN/PEKERJAAN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C7CC19C-9024-BC4F-A2D3-1310FDEF4EFE}"/>
              </a:ext>
            </a:extLst>
          </p:cNvPr>
          <p:cNvSpPr/>
          <p:nvPr/>
        </p:nvSpPr>
        <p:spPr>
          <a:xfrm>
            <a:off x="6781800" y="3460946"/>
            <a:ext cx="3214710" cy="6524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MEMPELAJARI INFORMASI JABATAN/PEKERJAAN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A7965AB-FCCA-E747-B554-E16C6088896B}"/>
              </a:ext>
            </a:extLst>
          </p:cNvPr>
          <p:cNvSpPr/>
          <p:nvPr/>
        </p:nvSpPr>
        <p:spPr>
          <a:xfrm>
            <a:off x="2209800" y="5442146"/>
            <a:ext cx="3214710" cy="500066"/>
          </a:xfrm>
          <a:prstGeom prst="roundRect">
            <a:avLst/>
          </a:prstGeom>
          <a:solidFill>
            <a:srgbClr val="3399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PERTIMBANGAN LAIN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3A009E-9695-D34D-ACC4-F30A927A582A}"/>
              </a:ext>
            </a:extLst>
          </p:cNvPr>
          <p:cNvSpPr/>
          <p:nvPr/>
        </p:nvSpPr>
        <p:spPr>
          <a:xfrm>
            <a:off x="3609932" y="6127946"/>
            <a:ext cx="61436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TUJUAN KARIR YANG REALISTIS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1E2036-3429-7E4B-A747-53643B4ED13E}"/>
              </a:ext>
            </a:extLst>
          </p:cNvPr>
          <p:cNvSpPr/>
          <p:nvPr/>
        </p:nvSpPr>
        <p:spPr>
          <a:xfrm>
            <a:off x="5822168" y="2166181"/>
            <a:ext cx="547664" cy="37273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D40775-F579-BD41-B27F-1097E90E04F9}"/>
              </a:ext>
            </a:extLst>
          </p:cNvPr>
          <p:cNvSpPr/>
          <p:nvPr/>
        </p:nvSpPr>
        <p:spPr>
          <a:xfrm>
            <a:off x="2438400" y="6127946"/>
            <a:ext cx="857256" cy="42862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45AFA0A4-3B8F-8649-BEA9-77BEF6FA18F5}"/>
              </a:ext>
            </a:extLst>
          </p:cNvPr>
          <p:cNvSpPr/>
          <p:nvPr/>
        </p:nvSpPr>
        <p:spPr>
          <a:xfrm>
            <a:off x="6781800" y="2927546"/>
            <a:ext cx="3200400" cy="457200"/>
          </a:xfrm>
          <a:prstGeom prst="roundRect">
            <a:avLst>
              <a:gd name="adj" fmla="val 4667"/>
            </a:avLst>
          </a:prstGeom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Points </a:t>
            </a:r>
            <a:r>
              <a:rPr lang="en-US" sz="1400" b="1" dirty="0" err="1"/>
              <a:t>untuk</a:t>
            </a:r>
            <a:r>
              <a:rPr lang="en-US" sz="1400" b="1" dirty="0"/>
              <a:t> </a:t>
            </a:r>
            <a:r>
              <a:rPr lang="en-US" sz="1400" b="1" dirty="0" err="1"/>
              <a:t>dipertimbangkan</a:t>
            </a:r>
            <a:r>
              <a:rPr lang="en-US" sz="1400" b="1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22367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 </a:t>
            </a:r>
            <a:r>
              <a:rPr lang="en-GB" dirty="0" err="1"/>
              <a:t>pertanyaan</a:t>
            </a:r>
            <a:r>
              <a:rPr lang="en-GB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1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Kerja</a:t>
            </a:r>
            <a:r>
              <a:rPr lang="en-GB" dirty="0"/>
              <a:t> </a:t>
            </a:r>
            <a:r>
              <a:rPr lang="en-GB" dirty="0" err="1"/>
              <a:t>kelompok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Permainan</a:t>
            </a:r>
            <a:r>
              <a:rPr lang="en-GB" dirty="0"/>
              <a:t> </a:t>
            </a:r>
            <a:r>
              <a:rPr lang="en-GB"/>
              <a:t>peran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55642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92</TotalTime>
  <Words>664</Words>
  <Application>Microsoft Macintosh PowerPoint</Application>
  <PresentationFormat>Widescreen</PresentationFormat>
  <Paragraphs>87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 3</vt:lpstr>
      <vt:lpstr>ILO 2020</vt:lpstr>
      <vt:lpstr>Modul/Unit 4 </vt:lpstr>
      <vt:lpstr>Learning objectives</vt:lpstr>
      <vt:lpstr>PowerPoint Presentation</vt:lpstr>
      <vt:lpstr>Faktor pribadi dan lingkungan</vt:lpstr>
      <vt:lpstr>Faktor pribadi dan lingkungan (lanjutan) </vt:lpstr>
      <vt:lpstr>Penilaian kebutuhan konseling    </vt:lpstr>
      <vt:lpstr>Ada pertanyaan?</vt:lpstr>
      <vt:lpstr>Kerja kelompok</vt:lpstr>
      <vt:lpstr>Permainan peran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11</cp:revision>
  <dcterms:created xsi:type="dcterms:W3CDTF">2021-09-07T09:14:06Z</dcterms:created>
  <dcterms:modified xsi:type="dcterms:W3CDTF">2021-09-22T03:02:23Z</dcterms:modified>
</cp:coreProperties>
</file>