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6" r:id="rId3"/>
    <p:sldId id="286" r:id="rId4"/>
    <p:sldId id="287" r:id="rId5"/>
    <p:sldId id="288" r:id="rId6"/>
    <p:sldId id="289" r:id="rId7"/>
    <p:sldId id="290" r:id="rId8"/>
    <p:sldId id="291" r:id="rId9"/>
    <p:sldId id="292" r:id="rId10"/>
    <p:sldId id="293" r:id="rId11"/>
    <p:sldId id="294" r:id="rId12"/>
    <p:sldId id="295" r:id="rId13"/>
    <p:sldId id="296" r:id="rId14"/>
    <p:sldId id="297" r:id="rId15"/>
    <p:sldId id="259" r:id="rId16"/>
    <p:sldId id="258" r:id="rId17"/>
    <p:sldId id="26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20" autoAdjust="0"/>
    <p:restoredTop sz="61778" autoAdjust="0"/>
  </p:normalViewPr>
  <p:slideViewPr>
    <p:cSldViewPr snapToGrid="0">
      <p:cViewPr varScale="1">
        <p:scale>
          <a:sx n="61" d="100"/>
          <a:sy n="61" d="100"/>
        </p:scale>
        <p:origin x="712" y="200"/>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DBE8D7-4604-7748-95B1-6769811DD9C1}" type="doc">
      <dgm:prSet loTypeId="urn:microsoft.com/office/officeart/2005/8/layout/radial6" loCatId="" qsTypeId="urn:microsoft.com/office/officeart/2005/8/quickstyle/simple1" qsCatId="simple" csTypeId="urn:microsoft.com/office/officeart/2005/8/colors/colorful3" csCatId="colorful" phldr="1"/>
      <dgm:spPr/>
      <dgm:t>
        <a:bodyPr/>
        <a:lstStyle/>
        <a:p>
          <a:endParaRPr lang="en-US"/>
        </a:p>
      </dgm:t>
    </dgm:pt>
    <dgm:pt modelId="{047CEA92-C00E-4F48-B642-2305692BA98E}">
      <dgm:prSet phldrT="[Text]" custT="1"/>
      <dgm:spPr/>
      <dgm:t>
        <a:bodyPr/>
        <a:lstStyle/>
        <a:p>
          <a:r>
            <a:rPr lang="en-US" sz="1100" b="1" dirty="0" err="1"/>
            <a:t>Layanan</a:t>
          </a:r>
          <a:r>
            <a:rPr lang="en-US" sz="1100" b="1" dirty="0"/>
            <a:t> </a:t>
          </a:r>
          <a:r>
            <a:rPr lang="en-US" sz="1100" b="1" dirty="0" err="1"/>
            <a:t>ketenagakerjaan</a:t>
          </a:r>
          <a:r>
            <a:rPr lang="en-US" sz="1100" b="1" dirty="0"/>
            <a:t> </a:t>
          </a:r>
        </a:p>
      </dgm:t>
    </dgm:pt>
    <dgm:pt modelId="{99F1335E-5944-364F-8D14-629F7E247908}" type="parTrans" cxnId="{63BC972E-E148-294C-AB28-0A31ED36F66B}">
      <dgm:prSet/>
      <dgm:spPr/>
      <dgm:t>
        <a:bodyPr/>
        <a:lstStyle/>
        <a:p>
          <a:endParaRPr lang="en-US"/>
        </a:p>
      </dgm:t>
    </dgm:pt>
    <dgm:pt modelId="{6A259414-0C74-DA45-B9C0-417CFD25CD22}" type="sibTrans" cxnId="{63BC972E-E148-294C-AB28-0A31ED36F66B}">
      <dgm:prSet/>
      <dgm:spPr/>
      <dgm:t>
        <a:bodyPr/>
        <a:lstStyle/>
        <a:p>
          <a:endParaRPr lang="en-US"/>
        </a:p>
      </dgm:t>
    </dgm:pt>
    <dgm:pt modelId="{3096A5F6-D855-7A46-8B6C-8D05DC186FAA}">
      <dgm:prSet phldrT="[Text]" custT="1"/>
      <dgm:spPr/>
      <dgm:t>
        <a:bodyPr/>
        <a:lstStyle/>
        <a:p>
          <a:r>
            <a:rPr lang="en-US" sz="1400" b="1" dirty="0" err="1">
              <a:latin typeface="Arial" pitchFamily="34" charset="0"/>
              <a:cs typeface="Arial" pitchFamily="34" charset="0"/>
            </a:rPr>
            <a:t>Bantuan</a:t>
          </a:r>
          <a:r>
            <a:rPr lang="en-US" sz="1400" b="1" dirty="0">
              <a:latin typeface="Arial" pitchFamily="34" charset="0"/>
              <a:cs typeface="Arial" pitchFamily="34" charset="0"/>
            </a:rPr>
            <a:t> </a:t>
          </a:r>
          <a:r>
            <a:rPr lang="en-US" sz="1400" b="1" dirty="0" err="1">
              <a:latin typeface="Arial" pitchFamily="34" charset="0"/>
              <a:cs typeface="Arial" pitchFamily="34" charset="0"/>
            </a:rPr>
            <a:t>pencarian</a:t>
          </a:r>
          <a:r>
            <a:rPr lang="en-US" sz="1400" b="1" dirty="0">
              <a:latin typeface="Arial" pitchFamily="34" charset="0"/>
              <a:cs typeface="Arial" pitchFamily="34" charset="0"/>
            </a:rPr>
            <a:t> </a:t>
          </a:r>
          <a:r>
            <a:rPr lang="en-US" sz="1400" b="1" dirty="0" err="1">
              <a:latin typeface="Arial" pitchFamily="34" charset="0"/>
              <a:cs typeface="Arial" pitchFamily="34" charset="0"/>
            </a:rPr>
            <a:t>kerja</a:t>
          </a:r>
          <a:r>
            <a:rPr lang="en-US" sz="1400" b="1" dirty="0">
              <a:latin typeface="Arial" pitchFamily="34" charset="0"/>
              <a:cs typeface="Arial" pitchFamily="34" charset="0"/>
            </a:rPr>
            <a:t> &amp; </a:t>
          </a:r>
          <a:r>
            <a:rPr lang="en-US" sz="1400" b="1" dirty="0" err="1">
              <a:latin typeface="Arial" pitchFamily="34" charset="0"/>
              <a:cs typeface="Arial" pitchFamily="34" charset="0"/>
            </a:rPr>
            <a:t>layanan</a:t>
          </a:r>
          <a:r>
            <a:rPr lang="en-US" sz="1400" b="1" dirty="0">
              <a:latin typeface="Arial" pitchFamily="34" charset="0"/>
              <a:cs typeface="Arial" pitchFamily="34" charset="0"/>
            </a:rPr>
            <a:t> </a:t>
          </a:r>
          <a:r>
            <a:rPr lang="en-US" sz="1400" b="1" dirty="0" err="1">
              <a:latin typeface="Arial" pitchFamily="34" charset="0"/>
              <a:cs typeface="Arial" pitchFamily="34" charset="0"/>
            </a:rPr>
            <a:t>penempatan</a:t>
          </a:r>
          <a:endParaRPr lang="en-US" sz="1400" b="1" dirty="0">
            <a:latin typeface="Arial" pitchFamily="34" charset="0"/>
            <a:cs typeface="Arial" pitchFamily="34" charset="0"/>
          </a:endParaRPr>
        </a:p>
      </dgm:t>
    </dgm:pt>
    <dgm:pt modelId="{1A16A8E3-B298-124A-9364-296084FA0A53}" type="parTrans" cxnId="{214DDBAE-C7B2-5446-BC9F-9A093BCB04E8}">
      <dgm:prSet/>
      <dgm:spPr/>
      <dgm:t>
        <a:bodyPr/>
        <a:lstStyle/>
        <a:p>
          <a:endParaRPr lang="en-US"/>
        </a:p>
      </dgm:t>
    </dgm:pt>
    <dgm:pt modelId="{90B2C950-5A2C-CE44-96B6-F9680631D147}" type="sibTrans" cxnId="{214DDBAE-C7B2-5446-BC9F-9A093BCB04E8}">
      <dgm:prSet/>
      <dgm:spPr/>
      <dgm:t>
        <a:bodyPr/>
        <a:lstStyle/>
        <a:p>
          <a:endParaRPr lang="en-US"/>
        </a:p>
      </dgm:t>
    </dgm:pt>
    <dgm:pt modelId="{FB8FCD79-D80A-064F-93AF-50522E399BD7}">
      <dgm:prSet phldrT="[Text]" custT="1"/>
      <dgm:spPr/>
      <dgm:t>
        <a:bodyPr/>
        <a:lstStyle/>
        <a:p>
          <a:r>
            <a:rPr lang="en-US" sz="1400" b="1" dirty="0" err="1">
              <a:latin typeface="Arial" pitchFamily="34" charset="0"/>
              <a:cs typeface="Arial" pitchFamily="34" charset="0"/>
            </a:rPr>
            <a:t>Informasi</a:t>
          </a:r>
          <a:r>
            <a:rPr lang="en-US" sz="1400" b="1" dirty="0">
              <a:latin typeface="Arial" pitchFamily="34" charset="0"/>
              <a:cs typeface="Arial" pitchFamily="34" charset="0"/>
            </a:rPr>
            <a:t> pasar </a:t>
          </a:r>
          <a:r>
            <a:rPr lang="en-US" sz="1400" b="1" dirty="0" err="1">
              <a:latin typeface="Arial" pitchFamily="34" charset="0"/>
              <a:cs typeface="Arial" pitchFamily="34" charset="0"/>
            </a:rPr>
            <a:t>tenaga</a:t>
          </a:r>
          <a:r>
            <a:rPr lang="en-US" sz="1400" b="1" dirty="0">
              <a:latin typeface="Arial" pitchFamily="34" charset="0"/>
              <a:cs typeface="Arial" pitchFamily="34" charset="0"/>
            </a:rPr>
            <a:t> </a:t>
          </a:r>
          <a:r>
            <a:rPr lang="en-US" sz="1400" b="1" dirty="0" err="1">
              <a:latin typeface="Arial" pitchFamily="34" charset="0"/>
              <a:cs typeface="Arial" pitchFamily="34" charset="0"/>
            </a:rPr>
            <a:t>kerja</a:t>
          </a:r>
          <a:endParaRPr lang="en-US" sz="1400" b="1" dirty="0">
            <a:latin typeface="Arial" pitchFamily="34" charset="0"/>
            <a:cs typeface="Arial" pitchFamily="34" charset="0"/>
          </a:endParaRPr>
        </a:p>
      </dgm:t>
    </dgm:pt>
    <dgm:pt modelId="{4F7FA55C-3B94-B74F-A8FE-8FE22F6E19E5}" type="parTrans" cxnId="{C7995CC2-92F5-B24A-9D1F-C5812C62726A}">
      <dgm:prSet/>
      <dgm:spPr/>
      <dgm:t>
        <a:bodyPr/>
        <a:lstStyle/>
        <a:p>
          <a:endParaRPr lang="en-US"/>
        </a:p>
      </dgm:t>
    </dgm:pt>
    <dgm:pt modelId="{84771020-47CB-DB4E-B811-8BFCF6B19379}" type="sibTrans" cxnId="{C7995CC2-92F5-B24A-9D1F-C5812C62726A}">
      <dgm:prSet/>
      <dgm:spPr/>
      <dgm:t>
        <a:bodyPr/>
        <a:lstStyle/>
        <a:p>
          <a:endParaRPr lang="en-US"/>
        </a:p>
      </dgm:t>
    </dgm:pt>
    <dgm:pt modelId="{7675542E-0DBA-CB4A-905F-4CF236386D55}">
      <dgm:prSet phldrT="[Text]" custT="1"/>
      <dgm:spPr/>
      <dgm:t>
        <a:bodyPr/>
        <a:lstStyle/>
        <a:p>
          <a:r>
            <a:rPr lang="en-US" sz="1400" b="1" dirty="0">
              <a:latin typeface="Arial" pitchFamily="34" charset="0"/>
              <a:cs typeface="Arial" pitchFamily="34" charset="0"/>
            </a:rPr>
            <a:t>Program Pasar Tenaga </a:t>
          </a:r>
          <a:r>
            <a:rPr lang="en-US" sz="1400" b="1" dirty="0" err="1">
              <a:latin typeface="Arial" pitchFamily="34" charset="0"/>
              <a:cs typeface="Arial" pitchFamily="34" charset="0"/>
            </a:rPr>
            <a:t>Kerja</a:t>
          </a:r>
          <a:endParaRPr lang="en-US" sz="1400" b="1" dirty="0">
            <a:latin typeface="Arial" pitchFamily="34" charset="0"/>
            <a:cs typeface="Arial" pitchFamily="34" charset="0"/>
          </a:endParaRPr>
        </a:p>
      </dgm:t>
    </dgm:pt>
    <dgm:pt modelId="{925EC740-0DC3-1D4D-BFDD-89BB95A9ACF5}" type="parTrans" cxnId="{069D7128-D736-0B4B-814F-B3257F05E861}">
      <dgm:prSet/>
      <dgm:spPr/>
      <dgm:t>
        <a:bodyPr/>
        <a:lstStyle/>
        <a:p>
          <a:endParaRPr lang="en-US"/>
        </a:p>
      </dgm:t>
    </dgm:pt>
    <dgm:pt modelId="{A2695AC4-0B43-2544-92D2-5F7505226391}" type="sibTrans" cxnId="{069D7128-D736-0B4B-814F-B3257F05E861}">
      <dgm:prSet/>
      <dgm:spPr/>
      <dgm:t>
        <a:bodyPr/>
        <a:lstStyle/>
        <a:p>
          <a:endParaRPr lang="en-US"/>
        </a:p>
      </dgm:t>
    </dgm:pt>
    <dgm:pt modelId="{3CBB6402-5233-1B4A-A56A-2FEA8AB20529}">
      <dgm:prSet phldrT="[Text]" custT="1"/>
      <dgm:spPr/>
      <dgm:t>
        <a:bodyPr/>
        <a:lstStyle/>
        <a:p>
          <a:r>
            <a:rPr lang="en-US" sz="1100" b="1" dirty="0" err="1">
              <a:latin typeface="Arial" pitchFamily="34" charset="0"/>
              <a:cs typeface="Arial" pitchFamily="34" charset="0"/>
            </a:rPr>
            <a:t>Menyelenggarakan</a:t>
          </a:r>
          <a:r>
            <a:rPr lang="en-US" sz="1100" b="1" dirty="0">
              <a:latin typeface="Arial" pitchFamily="34" charset="0"/>
              <a:cs typeface="Arial" pitchFamily="34" charset="0"/>
            </a:rPr>
            <a:t> </a:t>
          </a:r>
          <a:r>
            <a:rPr lang="en-US" sz="1100" b="1" dirty="0" err="1">
              <a:latin typeface="Arial" pitchFamily="34" charset="0"/>
              <a:cs typeface="Arial" pitchFamily="34" charset="0"/>
            </a:rPr>
            <a:t>tunjangan</a:t>
          </a:r>
          <a:r>
            <a:rPr lang="en-US" sz="1100" b="1" dirty="0">
              <a:latin typeface="Arial" pitchFamily="34" charset="0"/>
              <a:cs typeface="Arial" pitchFamily="34" charset="0"/>
            </a:rPr>
            <a:t> </a:t>
          </a:r>
          <a:r>
            <a:rPr lang="en-US" sz="1100" b="1" dirty="0" err="1">
              <a:latin typeface="Arial" pitchFamily="34" charset="0"/>
              <a:cs typeface="Arial" pitchFamily="34" charset="0"/>
            </a:rPr>
            <a:t>pengangguran</a:t>
          </a:r>
          <a:endParaRPr lang="en-US" sz="1100" b="1" dirty="0">
            <a:latin typeface="Arial" pitchFamily="34" charset="0"/>
            <a:cs typeface="Arial" pitchFamily="34" charset="0"/>
          </a:endParaRPr>
        </a:p>
      </dgm:t>
    </dgm:pt>
    <dgm:pt modelId="{AB9F99FC-CB12-4E41-8371-D3AFE1B9A327}" type="parTrans" cxnId="{2264A602-2FAC-9B4F-884E-D186F685E51B}">
      <dgm:prSet/>
      <dgm:spPr/>
      <dgm:t>
        <a:bodyPr/>
        <a:lstStyle/>
        <a:p>
          <a:endParaRPr lang="en-US"/>
        </a:p>
      </dgm:t>
    </dgm:pt>
    <dgm:pt modelId="{AE3EB7D3-6C7A-CF48-B331-4CD1502797A6}" type="sibTrans" cxnId="{2264A602-2FAC-9B4F-884E-D186F685E51B}">
      <dgm:prSet/>
      <dgm:spPr/>
      <dgm:t>
        <a:bodyPr/>
        <a:lstStyle/>
        <a:p>
          <a:endParaRPr lang="en-US"/>
        </a:p>
      </dgm:t>
    </dgm:pt>
    <dgm:pt modelId="{9246BF52-7689-9E41-903F-C18F43BAE13F}">
      <dgm:prSet phldrT="[Text]" custT="1"/>
      <dgm:spPr/>
      <dgm:t>
        <a:bodyPr/>
        <a:lstStyle/>
        <a:p>
          <a:r>
            <a:rPr lang="en-US" sz="1100" b="1" dirty="0" err="1">
              <a:latin typeface="Arial" pitchFamily="34" charset="0"/>
              <a:cs typeface="Arial" pitchFamily="34" charset="0"/>
            </a:rPr>
            <a:t>Layanan</a:t>
          </a:r>
          <a:r>
            <a:rPr lang="en-US" sz="1100" b="1" dirty="0">
              <a:latin typeface="Arial" pitchFamily="34" charset="0"/>
              <a:cs typeface="Arial" pitchFamily="34" charset="0"/>
            </a:rPr>
            <a:t> </a:t>
          </a:r>
          <a:r>
            <a:rPr lang="en-US" sz="1100" b="1" dirty="0" err="1">
              <a:latin typeface="Arial" pitchFamily="34" charset="0"/>
              <a:cs typeface="Arial" pitchFamily="34" charset="0"/>
            </a:rPr>
            <a:t>regulasi</a:t>
          </a:r>
          <a:endParaRPr lang="en-US" sz="1100" b="1" dirty="0">
            <a:latin typeface="Arial" pitchFamily="34" charset="0"/>
            <a:cs typeface="Arial" pitchFamily="34" charset="0"/>
          </a:endParaRPr>
        </a:p>
      </dgm:t>
    </dgm:pt>
    <dgm:pt modelId="{78A85E96-70E6-0946-A011-A33E5B050E08}" type="parTrans" cxnId="{D2E291FE-59CD-E040-9B32-1E7E3E9345B0}">
      <dgm:prSet/>
      <dgm:spPr/>
      <dgm:t>
        <a:bodyPr/>
        <a:lstStyle/>
        <a:p>
          <a:endParaRPr lang="en-US"/>
        </a:p>
      </dgm:t>
    </dgm:pt>
    <dgm:pt modelId="{79465A8A-0164-3B49-A301-172E1814D821}" type="sibTrans" cxnId="{D2E291FE-59CD-E040-9B32-1E7E3E9345B0}">
      <dgm:prSet/>
      <dgm:spPr/>
      <dgm:t>
        <a:bodyPr/>
        <a:lstStyle/>
        <a:p>
          <a:endParaRPr lang="en-US"/>
        </a:p>
      </dgm:t>
    </dgm:pt>
    <dgm:pt modelId="{8C438DE4-F37C-6A45-A160-BE9AC6956425}" type="pres">
      <dgm:prSet presAssocID="{0CDBE8D7-4604-7748-95B1-6769811DD9C1}" presName="Name0" presStyleCnt="0">
        <dgm:presLayoutVars>
          <dgm:chMax val="1"/>
          <dgm:dir/>
          <dgm:animLvl val="ctr"/>
          <dgm:resizeHandles val="exact"/>
        </dgm:presLayoutVars>
      </dgm:prSet>
      <dgm:spPr/>
    </dgm:pt>
    <dgm:pt modelId="{A54C951D-2F2B-AA45-AF4D-663421E3D43F}" type="pres">
      <dgm:prSet presAssocID="{047CEA92-C00E-4F48-B642-2305692BA98E}" presName="centerShape" presStyleLbl="node0" presStyleIdx="0" presStyleCnt="1"/>
      <dgm:spPr/>
    </dgm:pt>
    <dgm:pt modelId="{70B89DE7-E4B4-FD41-8B11-F3C38FBE60E4}" type="pres">
      <dgm:prSet presAssocID="{3096A5F6-D855-7A46-8B6C-8D05DC186FAA}" presName="node" presStyleLbl="node1" presStyleIdx="0" presStyleCnt="5" custScaleX="132648" custScaleY="130744">
        <dgm:presLayoutVars>
          <dgm:bulletEnabled val="1"/>
        </dgm:presLayoutVars>
      </dgm:prSet>
      <dgm:spPr/>
    </dgm:pt>
    <dgm:pt modelId="{7A058C10-23C5-2D41-A2DE-D7754C54852E}" type="pres">
      <dgm:prSet presAssocID="{3096A5F6-D855-7A46-8B6C-8D05DC186FAA}" presName="dummy" presStyleCnt="0"/>
      <dgm:spPr/>
    </dgm:pt>
    <dgm:pt modelId="{19A703F0-D661-4D4E-9F3D-A54608B96528}" type="pres">
      <dgm:prSet presAssocID="{90B2C950-5A2C-CE44-96B6-F9680631D147}" presName="sibTrans" presStyleLbl="sibTrans2D1" presStyleIdx="0" presStyleCnt="5"/>
      <dgm:spPr/>
    </dgm:pt>
    <dgm:pt modelId="{259C2556-F450-7547-8C45-F4CC776BD6EA}" type="pres">
      <dgm:prSet presAssocID="{FB8FCD79-D80A-064F-93AF-50522E399BD7}" presName="node" presStyleLbl="node1" presStyleIdx="1" presStyleCnt="5" custScaleX="132648" custScaleY="130744">
        <dgm:presLayoutVars>
          <dgm:bulletEnabled val="1"/>
        </dgm:presLayoutVars>
      </dgm:prSet>
      <dgm:spPr/>
    </dgm:pt>
    <dgm:pt modelId="{6DEE98AE-37DF-C24E-91A8-FECEBCA86986}" type="pres">
      <dgm:prSet presAssocID="{FB8FCD79-D80A-064F-93AF-50522E399BD7}" presName="dummy" presStyleCnt="0"/>
      <dgm:spPr/>
    </dgm:pt>
    <dgm:pt modelId="{24AEB7DD-2A07-4244-9178-D53F28CC5E83}" type="pres">
      <dgm:prSet presAssocID="{84771020-47CB-DB4E-B811-8BFCF6B19379}" presName="sibTrans" presStyleLbl="sibTrans2D1" presStyleIdx="1" presStyleCnt="5"/>
      <dgm:spPr/>
    </dgm:pt>
    <dgm:pt modelId="{8368D8F8-18D0-CC4A-9266-3D69251F6005}" type="pres">
      <dgm:prSet presAssocID="{7675542E-0DBA-CB4A-905F-4CF236386D55}" presName="node" presStyleLbl="node1" presStyleIdx="2" presStyleCnt="5" custScaleX="132648" custScaleY="130744">
        <dgm:presLayoutVars>
          <dgm:bulletEnabled val="1"/>
        </dgm:presLayoutVars>
      </dgm:prSet>
      <dgm:spPr/>
    </dgm:pt>
    <dgm:pt modelId="{A6335B5D-338B-AC45-AADA-BF06E93258F3}" type="pres">
      <dgm:prSet presAssocID="{7675542E-0DBA-CB4A-905F-4CF236386D55}" presName="dummy" presStyleCnt="0"/>
      <dgm:spPr/>
    </dgm:pt>
    <dgm:pt modelId="{74BB865F-643D-144E-9160-E2CB1978548D}" type="pres">
      <dgm:prSet presAssocID="{A2695AC4-0B43-2544-92D2-5F7505226391}" presName="sibTrans" presStyleLbl="sibTrans2D1" presStyleIdx="2" presStyleCnt="5"/>
      <dgm:spPr/>
    </dgm:pt>
    <dgm:pt modelId="{F9C75812-FF38-5E41-A393-8500AAAC9B65}" type="pres">
      <dgm:prSet presAssocID="{3CBB6402-5233-1B4A-A56A-2FEA8AB20529}" presName="node" presStyleLbl="node1" presStyleIdx="3" presStyleCnt="5" custScaleX="132648" custScaleY="130744">
        <dgm:presLayoutVars>
          <dgm:bulletEnabled val="1"/>
        </dgm:presLayoutVars>
      </dgm:prSet>
      <dgm:spPr/>
    </dgm:pt>
    <dgm:pt modelId="{E77CB10C-B38B-D049-B5D1-9C64BA1AD46B}" type="pres">
      <dgm:prSet presAssocID="{3CBB6402-5233-1B4A-A56A-2FEA8AB20529}" presName="dummy" presStyleCnt="0"/>
      <dgm:spPr/>
    </dgm:pt>
    <dgm:pt modelId="{84D7314D-D12D-864E-9749-B3C18D1C0FE5}" type="pres">
      <dgm:prSet presAssocID="{AE3EB7D3-6C7A-CF48-B331-4CD1502797A6}" presName="sibTrans" presStyleLbl="sibTrans2D1" presStyleIdx="3" presStyleCnt="5"/>
      <dgm:spPr/>
    </dgm:pt>
    <dgm:pt modelId="{198D5CAB-9B96-D54A-B37F-611248B97FF0}" type="pres">
      <dgm:prSet presAssocID="{9246BF52-7689-9E41-903F-C18F43BAE13F}" presName="node" presStyleLbl="node1" presStyleIdx="4" presStyleCnt="5" custScaleX="132648" custScaleY="130744">
        <dgm:presLayoutVars>
          <dgm:bulletEnabled val="1"/>
        </dgm:presLayoutVars>
      </dgm:prSet>
      <dgm:spPr/>
    </dgm:pt>
    <dgm:pt modelId="{9C16A48D-E104-B34C-8BE7-4368447F58F3}" type="pres">
      <dgm:prSet presAssocID="{9246BF52-7689-9E41-903F-C18F43BAE13F}" presName="dummy" presStyleCnt="0"/>
      <dgm:spPr/>
    </dgm:pt>
    <dgm:pt modelId="{96FC12E4-FA36-274C-B70D-B8A7AC4DB699}" type="pres">
      <dgm:prSet presAssocID="{79465A8A-0164-3B49-A301-172E1814D821}" presName="sibTrans" presStyleLbl="sibTrans2D1" presStyleIdx="4" presStyleCnt="5"/>
      <dgm:spPr/>
    </dgm:pt>
  </dgm:ptLst>
  <dgm:cxnLst>
    <dgm:cxn modelId="{2264A602-2FAC-9B4F-884E-D186F685E51B}" srcId="{047CEA92-C00E-4F48-B642-2305692BA98E}" destId="{3CBB6402-5233-1B4A-A56A-2FEA8AB20529}" srcOrd="3" destOrd="0" parTransId="{AB9F99FC-CB12-4E41-8371-D3AFE1B9A327}" sibTransId="{AE3EB7D3-6C7A-CF48-B331-4CD1502797A6}"/>
    <dgm:cxn modelId="{4F52F706-984C-CB4F-AB2D-091C880A1D4C}" type="presOf" srcId="{9246BF52-7689-9E41-903F-C18F43BAE13F}" destId="{198D5CAB-9B96-D54A-B37F-611248B97FF0}" srcOrd="0" destOrd="0" presId="urn:microsoft.com/office/officeart/2005/8/layout/radial6"/>
    <dgm:cxn modelId="{0388A018-7EFB-894D-80F9-5810D3596815}" type="presOf" srcId="{3CBB6402-5233-1B4A-A56A-2FEA8AB20529}" destId="{F9C75812-FF38-5E41-A393-8500AAAC9B65}" srcOrd="0" destOrd="0" presId="urn:microsoft.com/office/officeart/2005/8/layout/radial6"/>
    <dgm:cxn modelId="{069D7128-D736-0B4B-814F-B3257F05E861}" srcId="{047CEA92-C00E-4F48-B642-2305692BA98E}" destId="{7675542E-0DBA-CB4A-905F-4CF236386D55}" srcOrd="2" destOrd="0" parTransId="{925EC740-0DC3-1D4D-BFDD-89BB95A9ACF5}" sibTransId="{A2695AC4-0B43-2544-92D2-5F7505226391}"/>
    <dgm:cxn modelId="{63BC972E-E148-294C-AB28-0A31ED36F66B}" srcId="{0CDBE8D7-4604-7748-95B1-6769811DD9C1}" destId="{047CEA92-C00E-4F48-B642-2305692BA98E}" srcOrd="0" destOrd="0" parTransId="{99F1335E-5944-364F-8D14-629F7E247908}" sibTransId="{6A259414-0C74-DA45-B9C0-417CFD25CD22}"/>
    <dgm:cxn modelId="{CDC08336-5CC3-5745-B715-C52E57818635}" type="presOf" srcId="{A2695AC4-0B43-2544-92D2-5F7505226391}" destId="{74BB865F-643D-144E-9160-E2CB1978548D}" srcOrd="0" destOrd="0" presId="urn:microsoft.com/office/officeart/2005/8/layout/radial6"/>
    <dgm:cxn modelId="{49827352-58AF-E940-BF61-5A93774F3E42}" type="presOf" srcId="{79465A8A-0164-3B49-A301-172E1814D821}" destId="{96FC12E4-FA36-274C-B70D-B8A7AC4DB699}" srcOrd="0" destOrd="0" presId="urn:microsoft.com/office/officeart/2005/8/layout/radial6"/>
    <dgm:cxn modelId="{1EAA9052-C80A-A84E-8B1D-CD58CF040CD9}" type="presOf" srcId="{FB8FCD79-D80A-064F-93AF-50522E399BD7}" destId="{259C2556-F450-7547-8C45-F4CC776BD6EA}" srcOrd="0" destOrd="0" presId="urn:microsoft.com/office/officeart/2005/8/layout/radial6"/>
    <dgm:cxn modelId="{AD971963-E1E0-AF41-804D-022DCA0FBA3B}" type="presOf" srcId="{7675542E-0DBA-CB4A-905F-4CF236386D55}" destId="{8368D8F8-18D0-CC4A-9266-3D69251F6005}" srcOrd="0" destOrd="0" presId="urn:microsoft.com/office/officeart/2005/8/layout/radial6"/>
    <dgm:cxn modelId="{3DFD159A-959C-3B4E-877B-9E06BEE69356}" type="presOf" srcId="{84771020-47CB-DB4E-B811-8BFCF6B19379}" destId="{24AEB7DD-2A07-4244-9178-D53F28CC5E83}" srcOrd="0" destOrd="0" presId="urn:microsoft.com/office/officeart/2005/8/layout/radial6"/>
    <dgm:cxn modelId="{214DDBAE-C7B2-5446-BC9F-9A093BCB04E8}" srcId="{047CEA92-C00E-4F48-B642-2305692BA98E}" destId="{3096A5F6-D855-7A46-8B6C-8D05DC186FAA}" srcOrd="0" destOrd="0" parTransId="{1A16A8E3-B298-124A-9364-296084FA0A53}" sibTransId="{90B2C950-5A2C-CE44-96B6-F9680631D147}"/>
    <dgm:cxn modelId="{7760D9B5-A86B-6940-B560-78925542A159}" type="presOf" srcId="{90B2C950-5A2C-CE44-96B6-F9680631D147}" destId="{19A703F0-D661-4D4E-9F3D-A54608B96528}" srcOrd="0" destOrd="0" presId="urn:microsoft.com/office/officeart/2005/8/layout/radial6"/>
    <dgm:cxn modelId="{C7995CC2-92F5-B24A-9D1F-C5812C62726A}" srcId="{047CEA92-C00E-4F48-B642-2305692BA98E}" destId="{FB8FCD79-D80A-064F-93AF-50522E399BD7}" srcOrd="1" destOrd="0" parTransId="{4F7FA55C-3B94-B74F-A8FE-8FE22F6E19E5}" sibTransId="{84771020-47CB-DB4E-B811-8BFCF6B19379}"/>
    <dgm:cxn modelId="{6D2CFBD6-6866-F748-BB9E-E81CBCD29EA8}" type="presOf" srcId="{AE3EB7D3-6C7A-CF48-B331-4CD1502797A6}" destId="{84D7314D-D12D-864E-9749-B3C18D1C0FE5}" srcOrd="0" destOrd="0" presId="urn:microsoft.com/office/officeart/2005/8/layout/radial6"/>
    <dgm:cxn modelId="{495753EB-D218-DE49-9245-B3F3D363EF95}" type="presOf" srcId="{3096A5F6-D855-7A46-8B6C-8D05DC186FAA}" destId="{70B89DE7-E4B4-FD41-8B11-F3C38FBE60E4}" srcOrd="0" destOrd="0" presId="urn:microsoft.com/office/officeart/2005/8/layout/radial6"/>
    <dgm:cxn modelId="{3E1AE6F4-E012-0A4F-8BD1-5F4930B82015}" type="presOf" srcId="{0CDBE8D7-4604-7748-95B1-6769811DD9C1}" destId="{8C438DE4-F37C-6A45-A160-BE9AC6956425}" srcOrd="0" destOrd="0" presId="urn:microsoft.com/office/officeart/2005/8/layout/radial6"/>
    <dgm:cxn modelId="{EB7B40F8-F03B-CA48-8636-A16F2101277D}" type="presOf" srcId="{047CEA92-C00E-4F48-B642-2305692BA98E}" destId="{A54C951D-2F2B-AA45-AF4D-663421E3D43F}" srcOrd="0" destOrd="0" presId="urn:microsoft.com/office/officeart/2005/8/layout/radial6"/>
    <dgm:cxn modelId="{D2E291FE-59CD-E040-9B32-1E7E3E9345B0}" srcId="{047CEA92-C00E-4F48-B642-2305692BA98E}" destId="{9246BF52-7689-9E41-903F-C18F43BAE13F}" srcOrd="4" destOrd="0" parTransId="{78A85E96-70E6-0946-A011-A33E5B050E08}" sibTransId="{79465A8A-0164-3B49-A301-172E1814D821}"/>
    <dgm:cxn modelId="{5FBC6953-0BCF-DB43-8CD7-57A8B11C36F2}" type="presParOf" srcId="{8C438DE4-F37C-6A45-A160-BE9AC6956425}" destId="{A54C951D-2F2B-AA45-AF4D-663421E3D43F}" srcOrd="0" destOrd="0" presId="urn:microsoft.com/office/officeart/2005/8/layout/radial6"/>
    <dgm:cxn modelId="{57D48B0F-4266-F340-B531-5765100F7766}" type="presParOf" srcId="{8C438DE4-F37C-6A45-A160-BE9AC6956425}" destId="{70B89DE7-E4B4-FD41-8B11-F3C38FBE60E4}" srcOrd="1" destOrd="0" presId="urn:microsoft.com/office/officeart/2005/8/layout/radial6"/>
    <dgm:cxn modelId="{AF6FF4D5-2897-6440-B2EE-DCAE96627A83}" type="presParOf" srcId="{8C438DE4-F37C-6A45-A160-BE9AC6956425}" destId="{7A058C10-23C5-2D41-A2DE-D7754C54852E}" srcOrd="2" destOrd="0" presId="urn:microsoft.com/office/officeart/2005/8/layout/radial6"/>
    <dgm:cxn modelId="{0BBDF189-CA7E-4F4F-82DC-A02669F7A66A}" type="presParOf" srcId="{8C438DE4-F37C-6A45-A160-BE9AC6956425}" destId="{19A703F0-D661-4D4E-9F3D-A54608B96528}" srcOrd="3" destOrd="0" presId="urn:microsoft.com/office/officeart/2005/8/layout/radial6"/>
    <dgm:cxn modelId="{4F0C131E-2B66-4C45-9FCF-6F723C5039C6}" type="presParOf" srcId="{8C438DE4-F37C-6A45-A160-BE9AC6956425}" destId="{259C2556-F450-7547-8C45-F4CC776BD6EA}" srcOrd="4" destOrd="0" presId="urn:microsoft.com/office/officeart/2005/8/layout/radial6"/>
    <dgm:cxn modelId="{864FABAA-33CB-334F-90AD-201F86BD1327}" type="presParOf" srcId="{8C438DE4-F37C-6A45-A160-BE9AC6956425}" destId="{6DEE98AE-37DF-C24E-91A8-FECEBCA86986}" srcOrd="5" destOrd="0" presId="urn:microsoft.com/office/officeart/2005/8/layout/radial6"/>
    <dgm:cxn modelId="{DC368CCB-56FE-FA4D-9763-8772B45B62F9}" type="presParOf" srcId="{8C438DE4-F37C-6A45-A160-BE9AC6956425}" destId="{24AEB7DD-2A07-4244-9178-D53F28CC5E83}" srcOrd="6" destOrd="0" presId="urn:microsoft.com/office/officeart/2005/8/layout/radial6"/>
    <dgm:cxn modelId="{47A6D53F-8381-554C-B0EF-55180F3349B0}" type="presParOf" srcId="{8C438DE4-F37C-6A45-A160-BE9AC6956425}" destId="{8368D8F8-18D0-CC4A-9266-3D69251F6005}" srcOrd="7" destOrd="0" presId="urn:microsoft.com/office/officeart/2005/8/layout/radial6"/>
    <dgm:cxn modelId="{7576F988-1086-1341-87CB-FCDC09FFC010}" type="presParOf" srcId="{8C438DE4-F37C-6A45-A160-BE9AC6956425}" destId="{A6335B5D-338B-AC45-AADA-BF06E93258F3}" srcOrd="8" destOrd="0" presId="urn:microsoft.com/office/officeart/2005/8/layout/radial6"/>
    <dgm:cxn modelId="{D1DA4FFB-9CDC-FA44-A251-34E7CD5DB90F}" type="presParOf" srcId="{8C438DE4-F37C-6A45-A160-BE9AC6956425}" destId="{74BB865F-643D-144E-9160-E2CB1978548D}" srcOrd="9" destOrd="0" presId="urn:microsoft.com/office/officeart/2005/8/layout/radial6"/>
    <dgm:cxn modelId="{B9BC6298-02A9-F84C-A35D-4964259D9805}" type="presParOf" srcId="{8C438DE4-F37C-6A45-A160-BE9AC6956425}" destId="{F9C75812-FF38-5E41-A393-8500AAAC9B65}" srcOrd="10" destOrd="0" presId="urn:microsoft.com/office/officeart/2005/8/layout/radial6"/>
    <dgm:cxn modelId="{669370DF-6DEE-E044-A5D0-FAF6BE28C211}" type="presParOf" srcId="{8C438DE4-F37C-6A45-A160-BE9AC6956425}" destId="{E77CB10C-B38B-D049-B5D1-9C64BA1AD46B}" srcOrd="11" destOrd="0" presId="urn:microsoft.com/office/officeart/2005/8/layout/radial6"/>
    <dgm:cxn modelId="{0C868DDF-8646-3043-8DD1-415C6F3BC2C5}" type="presParOf" srcId="{8C438DE4-F37C-6A45-A160-BE9AC6956425}" destId="{84D7314D-D12D-864E-9749-B3C18D1C0FE5}" srcOrd="12" destOrd="0" presId="urn:microsoft.com/office/officeart/2005/8/layout/radial6"/>
    <dgm:cxn modelId="{3B24273D-4900-D44A-911D-56B96AEB2F12}" type="presParOf" srcId="{8C438DE4-F37C-6A45-A160-BE9AC6956425}" destId="{198D5CAB-9B96-D54A-B37F-611248B97FF0}" srcOrd="13" destOrd="0" presId="urn:microsoft.com/office/officeart/2005/8/layout/radial6"/>
    <dgm:cxn modelId="{A42BDA7F-2446-8542-8CFF-E9187A64FB45}" type="presParOf" srcId="{8C438DE4-F37C-6A45-A160-BE9AC6956425}" destId="{9C16A48D-E104-B34C-8BE7-4368447F58F3}" srcOrd="14" destOrd="0" presId="urn:microsoft.com/office/officeart/2005/8/layout/radial6"/>
    <dgm:cxn modelId="{B72AB5E3-993B-614E-B934-C66C7B28EF15}" type="presParOf" srcId="{8C438DE4-F37C-6A45-A160-BE9AC6956425}" destId="{96FC12E4-FA36-274C-B70D-B8A7AC4DB699}"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FC12E4-FA36-274C-B70D-B8A7AC4DB699}">
      <dsp:nvSpPr>
        <dsp:cNvPr id="0" name=""/>
        <dsp:cNvSpPr/>
      </dsp:nvSpPr>
      <dsp:spPr>
        <a:xfrm>
          <a:off x="3873984" y="560244"/>
          <a:ext cx="3620983" cy="3620983"/>
        </a:xfrm>
        <a:prstGeom prst="blockArc">
          <a:avLst>
            <a:gd name="adj1" fmla="val 11880000"/>
            <a:gd name="adj2" fmla="val 16200000"/>
            <a:gd name="adj3" fmla="val 4644"/>
          </a:avLst>
        </a:prstGeom>
        <a:solidFill>
          <a:schemeClr val="accent3">
            <a:hueOff val="16928771"/>
            <a:satOff val="-12518"/>
            <a:lumOff val="-274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D7314D-D12D-864E-9749-B3C18D1C0FE5}">
      <dsp:nvSpPr>
        <dsp:cNvPr id="0" name=""/>
        <dsp:cNvSpPr/>
      </dsp:nvSpPr>
      <dsp:spPr>
        <a:xfrm>
          <a:off x="3873984" y="560244"/>
          <a:ext cx="3620983" cy="3620983"/>
        </a:xfrm>
        <a:prstGeom prst="blockArc">
          <a:avLst>
            <a:gd name="adj1" fmla="val 7560000"/>
            <a:gd name="adj2" fmla="val 11880000"/>
            <a:gd name="adj3" fmla="val 4644"/>
          </a:avLst>
        </a:prstGeom>
        <a:solidFill>
          <a:schemeClr val="accent3">
            <a:hueOff val="12696578"/>
            <a:satOff val="-9389"/>
            <a:lumOff val="-205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BB865F-643D-144E-9160-E2CB1978548D}">
      <dsp:nvSpPr>
        <dsp:cNvPr id="0" name=""/>
        <dsp:cNvSpPr/>
      </dsp:nvSpPr>
      <dsp:spPr>
        <a:xfrm>
          <a:off x="3873984" y="560244"/>
          <a:ext cx="3620983" cy="3620983"/>
        </a:xfrm>
        <a:prstGeom prst="blockArc">
          <a:avLst>
            <a:gd name="adj1" fmla="val 3240000"/>
            <a:gd name="adj2" fmla="val 7560000"/>
            <a:gd name="adj3" fmla="val 4644"/>
          </a:avLst>
        </a:prstGeom>
        <a:solidFill>
          <a:schemeClr val="accent3">
            <a:hueOff val="8464385"/>
            <a:satOff val="-6259"/>
            <a:lumOff val="-1372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AEB7DD-2A07-4244-9178-D53F28CC5E83}">
      <dsp:nvSpPr>
        <dsp:cNvPr id="0" name=""/>
        <dsp:cNvSpPr/>
      </dsp:nvSpPr>
      <dsp:spPr>
        <a:xfrm>
          <a:off x="3873984" y="560244"/>
          <a:ext cx="3620983" cy="3620983"/>
        </a:xfrm>
        <a:prstGeom prst="blockArc">
          <a:avLst>
            <a:gd name="adj1" fmla="val 20520000"/>
            <a:gd name="adj2" fmla="val 3240000"/>
            <a:gd name="adj3" fmla="val 4644"/>
          </a:avLst>
        </a:prstGeom>
        <a:solidFill>
          <a:schemeClr val="accent3">
            <a:hueOff val="4232193"/>
            <a:satOff val="-3130"/>
            <a:lumOff val="-68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A703F0-D661-4D4E-9F3D-A54608B96528}">
      <dsp:nvSpPr>
        <dsp:cNvPr id="0" name=""/>
        <dsp:cNvSpPr/>
      </dsp:nvSpPr>
      <dsp:spPr>
        <a:xfrm>
          <a:off x="3873984" y="560244"/>
          <a:ext cx="3620983" cy="3620983"/>
        </a:xfrm>
        <a:prstGeom prst="blockArc">
          <a:avLst>
            <a:gd name="adj1" fmla="val 16200000"/>
            <a:gd name="adj2" fmla="val 2052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4C951D-2F2B-AA45-AF4D-663421E3D43F}">
      <dsp:nvSpPr>
        <dsp:cNvPr id="0" name=""/>
        <dsp:cNvSpPr/>
      </dsp:nvSpPr>
      <dsp:spPr>
        <a:xfrm>
          <a:off x="4850401" y="1536661"/>
          <a:ext cx="1668149" cy="166814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err="1"/>
            <a:t>Layanan</a:t>
          </a:r>
          <a:r>
            <a:rPr lang="en-US" sz="1100" b="1" kern="1200" dirty="0"/>
            <a:t> </a:t>
          </a:r>
          <a:r>
            <a:rPr lang="en-US" sz="1100" b="1" kern="1200" dirty="0" err="1"/>
            <a:t>ketenagakerjaan</a:t>
          </a:r>
          <a:r>
            <a:rPr lang="en-US" sz="1100" b="1" kern="1200" dirty="0"/>
            <a:t> </a:t>
          </a:r>
        </a:p>
      </dsp:txBody>
      <dsp:txXfrm>
        <a:off x="5094696" y="1780956"/>
        <a:ext cx="1179559" cy="1179559"/>
      </dsp:txXfrm>
    </dsp:sp>
    <dsp:sp modelId="{70B89DE7-E4B4-FD41-8B11-F3C38FBE60E4}">
      <dsp:nvSpPr>
        <dsp:cNvPr id="0" name=""/>
        <dsp:cNvSpPr/>
      </dsp:nvSpPr>
      <dsp:spPr>
        <a:xfrm>
          <a:off x="4910007" y="-161069"/>
          <a:ext cx="1548936" cy="152670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err="1">
              <a:latin typeface="Arial" pitchFamily="34" charset="0"/>
              <a:cs typeface="Arial" pitchFamily="34" charset="0"/>
            </a:rPr>
            <a:t>Bantuan</a:t>
          </a:r>
          <a:r>
            <a:rPr lang="en-US" sz="1400" b="1" kern="1200" dirty="0">
              <a:latin typeface="Arial" pitchFamily="34" charset="0"/>
              <a:cs typeface="Arial" pitchFamily="34" charset="0"/>
            </a:rPr>
            <a:t> </a:t>
          </a:r>
          <a:r>
            <a:rPr lang="en-US" sz="1400" b="1" kern="1200" dirty="0" err="1">
              <a:latin typeface="Arial" pitchFamily="34" charset="0"/>
              <a:cs typeface="Arial" pitchFamily="34" charset="0"/>
            </a:rPr>
            <a:t>pencarian</a:t>
          </a:r>
          <a:r>
            <a:rPr lang="en-US" sz="1400" b="1" kern="1200" dirty="0">
              <a:latin typeface="Arial" pitchFamily="34" charset="0"/>
              <a:cs typeface="Arial" pitchFamily="34" charset="0"/>
            </a:rPr>
            <a:t> </a:t>
          </a:r>
          <a:r>
            <a:rPr lang="en-US" sz="1400" b="1" kern="1200" dirty="0" err="1">
              <a:latin typeface="Arial" pitchFamily="34" charset="0"/>
              <a:cs typeface="Arial" pitchFamily="34" charset="0"/>
            </a:rPr>
            <a:t>kerja</a:t>
          </a:r>
          <a:r>
            <a:rPr lang="en-US" sz="1400" b="1" kern="1200" dirty="0">
              <a:latin typeface="Arial" pitchFamily="34" charset="0"/>
              <a:cs typeface="Arial" pitchFamily="34" charset="0"/>
            </a:rPr>
            <a:t> &amp; </a:t>
          </a:r>
          <a:r>
            <a:rPr lang="en-US" sz="1400" b="1" kern="1200" dirty="0" err="1">
              <a:latin typeface="Arial" pitchFamily="34" charset="0"/>
              <a:cs typeface="Arial" pitchFamily="34" charset="0"/>
            </a:rPr>
            <a:t>layanan</a:t>
          </a:r>
          <a:r>
            <a:rPr lang="en-US" sz="1400" b="1" kern="1200" dirty="0">
              <a:latin typeface="Arial" pitchFamily="34" charset="0"/>
              <a:cs typeface="Arial" pitchFamily="34" charset="0"/>
            </a:rPr>
            <a:t> </a:t>
          </a:r>
          <a:r>
            <a:rPr lang="en-US" sz="1400" b="1" kern="1200" dirty="0" err="1">
              <a:latin typeface="Arial" pitchFamily="34" charset="0"/>
              <a:cs typeface="Arial" pitchFamily="34" charset="0"/>
            </a:rPr>
            <a:t>penempatan</a:t>
          </a:r>
          <a:endParaRPr lang="en-US" sz="1400" b="1" kern="1200" dirty="0">
            <a:latin typeface="Arial" pitchFamily="34" charset="0"/>
            <a:cs typeface="Arial" pitchFamily="34" charset="0"/>
          </a:endParaRPr>
        </a:p>
      </dsp:txBody>
      <dsp:txXfrm>
        <a:off x="5136843" y="62511"/>
        <a:ext cx="1095264" cy="1079543"/>
      </dsp:txXfrm>
    </dsp:sp>
    <dsp:sp modelId="{259C2556-F450-7547-8C45-F4CC776BD6EA}">
      <dsp:nvSpPr>
        <dsp:cNvPr id="0" name=""/>
        <dsp:cNvSpPr/>
      </dsp:nvSpPr>
      <dsp:spPr>
        <a:xfrm>
          <a:off x="6591907" y="1060902"/>
          <a:ext cx="1548936" cy="1526703"/>
        </a:xfrm>
        <a:prstGeom prst="ellipse">
          <a:avLst/>
        </a:prstGeom>
        <a:solidFill>
          <a:schemeClr val="accent3">
            <a:hueOff val="4232193"/>
            <a:satOff val="-3130"/>
            <a:lumOff val="-6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err="1">
              <a:latin typeface="Arial" pitchFamily="34" charset="0"/>
              <a:cs typeface="Arial" pitchFamily="34" charset="0"/>
            </a:rPr>
            <a:t>Informasi</a:t>
          </a:r>
          <a:r>
            <a:rPr lang="en-US" sz="1400" b="1" kern="1200" dirty="0">
              <a:latin typeface="Arial" pitchFamily="34" charset="0"/>
              <a:cs typeface="Arial" pitchFamily="34" charset="0"/>
            </a:rPr>
            <a:t> pasar </a:t>
          </a:r>
          <a:r>
            <a:rPr lang="en-US" sz="1400" b="1" kern="1200" dirty="0" err="1">
              <a:latin typeface="Arial" pitchFamily="34" charset="0"/>
              <a:cs typeface="Arial" pitchFamily="34" charset="0"/>
            </a:rPr>
            <a:t>tenaga</a:t>
          </a:r>
          <a:r>
            <a:rPr lang="en-US" sz="1400" b="1" kern="1200" dirty="0">
              <a:latin typeface="Arial" pitchFamily="34" charset="0"/>
              <a:cs typeface="Arial" pitchFamily="34" charset="0"/>
            </a:rPr>
            <a:t> </a:t>
          </a:r>
          <a:r>
            <a:rPr lang="en-US" sz="1400" b="1" kern="1200" dirty="0" err="1">
              <a:latin typeface="Arial" pitchFamily="34" charset="0"/>
              <a:cs typeface="Arial" pitchFamily="34" charset="0"/>
            </a:rPr>
            <a:t>kerja</a:t>
          </a:r>
          <a:endParaRPr lang="en-US" sz="1400" b="1" kern="1200" dirty="0">
            <a:latin typeface="Arial" pitchFamily="34" charset="0"/>
            <a:cs typeface="Arial" pitchFamily="34" charset="0"/>
          </a:endParaRPr>
        </a:p>
      </dsp:txBody>
      <dsp:txXfrm>
        <a:off x="6818743" y="1284482"/>
        <a:ext cx="1095264" cy="1079543"/>
      </dsp:txXfrm>
    </dsp:sp>
    <dsp:sp modelId="{8368D8F8-18D0-CC4A-9266-3D69251F6005}">
      <dsp:nvSpPr>
        <dsp:cNvPr id="0" name=""/>
        <dsp:cNvSpPr/>
      </dsp:nvSpPr>
      <dsp:spPr>
        <a:xfrm>
          <a:off x="5949479" y="3038094"/>
          <a:ext cx="1548936" cy="1526703"/>
        </a:xfrm>
        <a:prstGeom prst="ellipse">
          <a:avLst/>
        </a:prstGeom>
        <a:solidFill>
          <a:schemeClr val="accent3">
            <a:hueOff val="8464385"/>
            <a:satOff val="-6259"/>
            <a:lumOff val="-137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rial" pitchFamily="34" charset="0"/>
              <a:cs typeface="Arial" pitchFamily="34" charset="0"/>
            </a:rPr>
            <a:t>Program Pasar Tenaga </a:t>
          </a:r>
          <a:r>
            <a:rPr lang="en-US" sz="1400" b="1" kern="1200" dirty="0" err="1">
              <a:latin typeface="Arial" pitchFamily="34" charset="0"/>
              <a:cs typeface="Arial" pitchFamily="34" charset="0"/>
            </a:rPr>
            <a:t>Kerja</a:t>
          </a:r>
          <a:endParaRPr lang="en-US" sz="1400" b="1" kern="1200" dirty="0">
            <a:latin typeface="Arial" pitchFamily="34" charset="0"/>
            <a:cs typeface="Arial" pitchFamily="34" charset="0"/>
          </a:endParaRPr>
        </a:p>
      </dsp:txBody>
      <dsp:txXfrm>
        <a:off x="6176315" y="3261674"/>
        <a:ext cx="1095264" cy="1079543"/>
      </dsp:txXfrm>
    </dsp:sp>
    <dsp:sp modelId="{F9C75812-FF38-5E41-A393-8500AAAC9B65}">
      <dsp:nvSpPr>
        <dsp:cNvPr id="0" name=""/>
        <dsp:cNvSpPr/>
      </dsp:nvSpPr>
      <dsp:spPr>
        <a:xfrm>
          <a:off x="3870536" y="3038094"/>
          <a:ext cx="1548936" cy="1526703"/>
        </a:xfrm>
        <a:prstGeom prst="ellipse">
          <a:avLst/>
        </a:prstGeom>
        <a:solidFill>
          <a:schemeClr val="accent3">
            <a:hueOff val="12696578"/>
            <a:satOff val="-9389"/>
            <a:lumOff val="-20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err="1">
              <a:latin typeface="Arial" pitchFamily="34" charset="0"/>
              <a:cs typeface="Arial" pitchFamily="34" charset="0"/>
            </a:rPr>
            <a:t>Menyelenggarakan</a:t>
          </a:r>
          <a:r>
            <a:rPr lang="en-US" sz="1100" b="1" kern="1200" dirty="0">
              <a:latin typeface="Arial" pitchFamily="34" charset="0"/>
              <a:cs typeface="Arial" pitchFamily="34" charset="0"/>
            </a:rPr>
            <a:t> </a:t>
          </a:r>
          <a:r>
            <a:rPr lang="en-US" sz="1100" b="1" kern="1200" dirty="0" err="1">
              <a:latin typeface="Arial" pitchFamily="34" charset="0"/>
              <a:cs typeface="Arial" pitchFamily="34" charset="0"/>
            </a:rPr>
            <a:t>tunjangan</a:t>
          </a:r>
          <a:r>
            <a:rPr lang="en-US" sz="1100" b="1" kern="1200" dirty="0">
              <a:latin typeface="Arial" pitchFamily="34" charset="0"/>
              <a:cs typeface="Arial" pitchFamily="34" charset="0"/>
            </a:rPr>
            <a:t> </a:t>
          </a:r>
          <a:r>
            <a:rPr lang="en-US" sz="1100" b="1" kern="1200" dirty="0" err="1">
              <a:latin typeface="Arial" pitchFamily="34" charset="0"/>
              <a:cs typeface="Arial" pitchFamily="34" charset="0"/>
            </a:rPr>
            <a:t>pengangguran</a:t>
          </a:r>
          <a:endParaRPr lang="en-US" sz="1100" b="1" kern="1200" dirty="0">
            <a:latin typeface="Arial" pitchFamily="34" charset="0"/>
            <a:cs typeface="Arial" pitchFamily="34" charset="0"/>
          </a:endParaRPr>
        </a:p>
      </dsp:txBody>
      <dsp:txXfrm>
        <a:off x="4097372" y="3261674"/>
        <a:ext cx="1095264" cy="1079543"/>
      </dsp:txXfrm>
    </dsp:sp>
    <dsp:sp modelId="{198D5CAB-9B96-D54A-B37F-611248B97FF0}">
      <dsp:nvSpPr>
        <dsp:cNvPr id="0" name=""/>
        <dsp:cNvSpPr/>
      </dsp:nvSpPr>
      <dsp:spPr>
        <a:xfrm>
          <a:off x="3228107" y="1060902"/>
          <a:ext cx="1548936" cy="1526703"/>
        </a:xfrm>
        <a:prstGeom prst="ellipse">
          <a:avLst/>
        </a:prstGeom>
        <a:solidFill>
          <a:schemeClr val="accent3">
            <a:hueOff val="16928771"/>
            <a:satOff val="-12518"/>
            <a:lumOff val="-274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err="1">
              <a:latin typeface="Arial" pitchFamily="34" charset="0"/>
              <a:cs typeface="Arial" pitchFamily="34" charset="0"/>
            </a:rPr>
            <a:t>Layanan</a:t>
          </a:r>
          <a:r>
            <a:rPr lang="en-US" sz="1100" b="1" kern="1200" dirty="0">
              <a:latin typeface="Arial" pitchFamily="34" charset="0"/>
              <a:cs typeface="Arial" pitchFamily="34" charset="0"/>
            </a:rPr>
            <a:t> </a:t>
          </a:r>
          <a:r>
            <a:rPr lang="en-US" sz="1100" b="1" kern="1200" dirty="0" err="1">
              <a:latin typeface="Arial" pitchFamily="34" charset="0"/>
              <a:cs typeface="Arial" pitchFamily="34" charset="0"/>
            </a:rPr>
            <a:t>regulasi</a:t>
          </a:r>
          <a:endParaRPr lang="en-US" sz="1100" b="1" kern="1200" dirty="0">
            <a:latin typeface="Arial" pitchFamily="34" charset="0"/>
            <a:cs typeface="Arial" pitchFamily="34" charset="0"/>
          </a:endParaRPr>
        </a:p>
      </dsp:txBody>
      <dsp:txXfrm>
        <a:off x="3454943" y="1284482"/>
        <a:ext cx="1095264" cy="107954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14/09/2021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4076952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685759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1186606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1760017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14</a:t>
            </a:fld>
            <a:endParaRPr lang="en-GB"/>
          </a:p>
        </p:txBody>
      </p:sp>
    </p:spTree>
    <p:extLst>
      <p:ext uri="{BB962C8B-B14F-4D97-AF65-F5344CB8AC3E}">
        <p14:creationId xmlns:p14="http://schemas.microsoft.com/office/powerpoint/2010/main" val="549465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a:p>
            <a:pPr marL="0" indent="0">
              <a:buNone/>
            </a:pPr>
            <a:r>
              <a:rPr lang="id-ID" sz="1200" kern="1200" dirty="0">
                <a:solidFill>
                  <a:schemeClr val="tx1"/>
                </a:solidFill>
                <a:effectLst/>
                <a:latin typeface="+mn-lt"/>
                <a:ea typeface="+mn-ea"/>
                <a:cs typeface="+mn-cs"/>
              </a:rPr>
              <a:t>Dalam mendefinisikan apa itu LKP, penting untuk menekankan bahwa LKP merupakan layanan </a:t>
            </a:r>
            <a:r>
              <a:rPr lang="id-ID" sz="1200" b="1" kern="1200" dirty="0">
                <a:solidFill>
                  <a:schemeClr val="tx1"/>
                </a:solidFill>
                <a:effectLst/>
                <a:latin typeface="+mn-lt"/>
                <a:ea typeface="+mn-ea"/>
                <a:cs typeface="+mn-cs"/>
              </a:rPr>
              <a:t>gratis</a:t>
            </a:r>
            <a:r>
              <a:rPr lang="id-ID" sz="1200" kern="1200" dirty="0">
                <a:solidFill>
                  <a:schemeClr val="tx1"/>
                </a:solidFill>
                <a:effectLst/>
                <a:latin typeface="+mn-lt"/>
                <a:ea typeface="+mn-ea"/>
                <a:cs typeface="+mn-cs"/>
              </a:rPr>
              <a:t> bagi pencari kerja maupun pemberi kerja; Layanan ini merupakan bagian integral program ketenagakerjaan pemerintah pusat; berperan utama dalam memastikan penyelenggaraan pasar tenaga kerja yang terbaik; dan bahwa komite penasihat yang dibentuk harus merepresentasikan pemberi kerja maupun pekerja</a:t>
            </a:r>
            <a:r>
              <a:rPr lang="en-US" b="0" dirty="0"/>
              <a:t>; </a:t>
            </a:r>
            <a:r>
              <a:rPr lang="en-US" b="1" dirty="0"/>
              <a:t> </a:t>
            </a:r>
          </a:p>
          <a:p>
            <a:pPr marL="0" indent="0">
              <a:buNone/>
            </a:pPr>
            <a:endParaRPr lang="en-US" b="1" dirty="0"/>
          </a:p>
          <a:p>
            <a:pPr marL="0" indent="0">
              <a:buNone/>
            </a:pPr>
            <a:r>
              <a:rPr lang="id-ID" sz="1200" kern="1200" dirty="0">
                <a:solidFill>
                  <a:schemeClr val="tx1"/>
                </a:solidFill>
                <a:effectLst/>
                <a:latin typeface="+mn-lt"/>
                <a:ea typeface="+mn-ea"/>
                <a:cs typeface="+mn-cs"/>
              </a:rPr>
              <a:t>Definisi tersebut juga konsisten dengan Konvensi ILO No. 88. Konvensi ini memberikan panduan khusus kepada negara-negara Anggota ILO tentang persyaratan dasar untuk LKP</a:t>
            </a:r>
            <a:endParaRPr lang="en-US" b="0"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2991317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Ketika kita mulai berbicara tentang LKP di negara mana pun, penting bahwa setiap orang memiliki pemahaman yang jelas tentang apa saja ini</a:t>
            </a:r>
            <a:r>
              <a:rPr lang="en-US" baseline="0" dirty="0"/>
              <a:t>.</a:t>
            </a:r>
          </a:p>
          <a:p>
            <a:endParaRPr lang="en-US" baseline="0" dirty="0"/>
          </a:p>
          <a:p>
            <a:r>
              <a:rPr lang="id-ID" sz="1200" kern="1200" dirty="0">
                <a:solidFill>
                  <a:schemeClr val="tx1"/>
                </a:solidFill>
                <a:effectLst/>
                <a:latin typeface="+mn-lt"/>
                <a:ea typeface="+mn-ea"/>
                <a:cs typeface="+mn-cs"/>
              </a:rPr>
              <a:t>Mandat LKP dalam bentuknya yang sederhana dan mencerminkan maksud dari konvensi ketenagakerjaan publik, 1948 </a:t>
            </a:r>
            <a:r>
              <a:rPr lang="en-US" baseline="0" dirty="0"/>
              <a:t>(No. 88).</a:t>
            </a:r>
          </a:p>
          <a:p>
            <a:r>
              <a:rPr lang="id-ID" sz="1200" kern="1200" dirty="0">
                <a:solidFill>
                  <a:schemeClr val="tx1"/>
                </a:solidFill>
                <a:effectLst/>
                <a:latin typeface="+mn-lt"/>
                <a:ea typeface="+mn-ea"/>
                <a:cs typeface="+mn-cs"/>
              </a:rPr>
              <a:t>Meskipun pernyataan itu sendiri singkat, berikut adalah tiga kata kunci, yang ditulis dengan warna merah, yang sangat penting dalam mendefinisikan </a:t>
            </a:r>
            <a:r>
              <a:rPr lang="id-ID" sz="1200" kern="1200" dirty="0" err="1">
                <a:solidFill>
                  <a:schemeClr val="tx1"/>
                </a:solidFill>
                <a:effectLst/>
                <a:latin typeface="+mn-lt"/>
                <a:ea typeface="+mn-ea"/>
                <a:cs typeface="+mn-cs"/>
              </a:rPr>
              <a:t>ekspektasi</a:t>
            </a:r>
            <a:r>
              <a:rPr lang="id-ID" sz="1200" kern="1200" dirty="0">
                <a:solidFill>
                  <a:schemeClr val="tx1"/>
                </a:solidFill>
                <a:effectLst/>
                <a:latin typeface="+mn-lt"/>
                <a:ea typeface="+mn-ea"/>
                <a:cs typeface="+mn-cs"/>
              </a:rPr>
              <a:t> yang jelas untuk LKP</a:t>
            </a:r>
            <a:r>
              <a:rPr lang="en-US" baseline="0" dirty="0"/>
              <a:t>. </a:t>
            </a:r>
          </a:p>
          <a:p>
            <a:r>
              <a:rPr lang="id-ID" sz="1200" kern="1200" dirty="0">
                <a:solidFill>
                  <a:schemeClr val="tx1"/>
                </a:solidFill>
                <a:effectLst/>
                <a:latin typeface="+mn-lt"/>
                <a:ea typeface="+mn-ea"/>
                <a:cs typeface="+mn-cs"/>
              </a:rPr>
              <a:t>Dua klien utama LKP - pencari kerja dan perusahaan - dan ini menentukan siapa yang akan menjadi target kegiatan LKP</a:t>
            </a:r>
            <a:r>
              <a:rPr lang="en-US" baseline="0" dirty="0"/>
              <a:t>. </a:t>
            </a:r>
          </a:p>
          <a:p>
            <a:endParaRPr lang="en-US" baseline="0" dirty="0"/>
          </a:p>
          <a:p>
            <a:r>
              <a:rPr lang="id-ID" sz="1200" kern="1200" dirty="0">
                <a:solidFill>
                  <a:schemeClr val="tx1"/>
                </a:solidFill>
                <a:effectLst/>
                <a:latin typeface="+mn-lt"/>
                <a:ea typeface="+mn-ea"/>
                <a:cs typeface="+mn-cs"/>
              </a:rPr>
              <a:t>Namun, kata kunci ketiga “memfasilitasi” mungkin merupakan kata yang paling penting dalam mandat tersebut. Kata tersebut berarti membuat sesuatu lebih mudah atau membuatnya mungkin terjadi</a:t>
            </a:r>
            <a:r>
              <a:rPr lang="en-US" dirty="0"/>
              <a:t>. </a:t>
            </a:r>
          </a:p>
          <a:p>
            <a:r>
              <a:rPr lang="id-ID" sz="1200" kern="1200" dirty="0">
                <a:solidFill>
                  <a:schemeClr val="tx1"/>
                </a:solidFill>
                <a:effectLst/>
                <a:latin typeface="+mn-lt"/>
                <a:ea typeface="+mn-ea"/>
                <a:cs typeface="+mn-cs"/>
              </a:rPr>
              <a:t>Dalam konteks LKP, layanan diberikan untuk memudahkan pencari kerja mendapatkan pekerjaan yang berarti memberdayakan pencari kerja untuk meningkatkan kecakapan kerja mereka, agar siap untuk peluang kerja saat ada, dan bagi perusahaan untuk menemukan pekerja dengan kualifikasi terbaik untuk mengisi lowongan mereka</a:t>
            </a:r>
            <a:r>
              <a:rPr lang="en-US" baseline="0" dirty="0"/>
              <a:t>  . </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3548340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b="1" kern="1200" dirty="0">
                <a:solidFill>
                  <a:schemeClr val="tx1"/>
                </a:solidFill>
                <a:effectLst/>
                <a:latin typeface="+mn-lt"/>
                <a:ea typeface="+mn-ea"/>
                <a:cs typeface="+mn-cs"/>
              </a:rPr>
              <a:t>CATATAN: Penting untuk menyajikan Konvensi ILO No. 88 secara rinci karena konvensi ini memberikan dasar yang sangat konkret untuk memberlakukan undang-undang nasional dan mengembangkan kebijakan lokal tentang layanan ketenagakerjaan</a:t>
            </a:r>
            <a:endParaRPr lang="en-US" sz="1200" b="1"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id-ID" sz="1200" kern="1200" dirty="0">
                <a:solidFill>
                  <a:schemeClr val="tx1"/>
                </a:solidFill>
                <a:effectLst/>
                <a:latin typeface="+mn-lt"/>
                <a:ea typeface="+mn-ea"/>
                <a:cs typeface="+mn-cs"/>
              </a:rPr>
              <a:t>Definisi yang sesuai dengan Konvensi No. 88 adalah bahwa LKP merupakan sebuah badan khusus pemerintah dengan beragam fungsi yang mendukung promosi ketenagakerjaan, tergantung pada kebijakan ketenagakerjaan nasional dan kewenangannya yang diatur oleh UU</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pPr marL="171450" indent="-171450">
              <a:buFont typeface="Wingdings" panose="05000000000000000000" pitchFamily="2" charset="2"/>
              <a:buChar char="Ø"/>
            </a:pPr>
            <a:r>
              <a:rPr lang="id-ID" sz="1200" kern="1200" dirty="0">
                <a:solidFill>
                  <a:schemeClr val="tx1"/>
                </a:solidFill>
                <a:effectLst/>
                <a:latin typeface="+mn-lt"/>
                <a:ea typeface="+mn-ea"/>
                <a:cs typeface="+mn-cs"/>
              </a:rPr>
              <a:t>Penting untuk ditekankan bahwa, meskipun mungkin </a:t>
            </a:r>
            <a:r>
              <a:rPr lang="id-ID" sz="1200" kern="1200" dirty="0" err="1">
                <a:solidFill>
                  <a:schemeClr val="tx1"/>
                </a:solidFill>
                <a:effectLst/>
                <a:latin typeface="+mn-lt"/>
                <a:ea typeface="+mn-ea"/>
                <a:cs typeface="+mn-cs"/>
              </a:rPr>
              <a:t>seringkali</a:t>
            </a:r>
            <a:r>
              <a:rPr lang="id-ID" sz="1200" kern="1200" dirty="0">
                <a:solidFill>
                  <a:schemeClr val="tx1"/>
                </a:solidFill>
                <a:effectLst/>
                <a:latin typeface="+mn-lt"/>
                <a:ea typeface="+mn-ea"/>
                <a:cs typeface="+mn-cs"/>
              </a:rPr>
              <a:t> ada organisasi lain, baik publik maupun swasta, yang terlibat dalam beberapa bentuk layanan yang bertujuan membantu orang mendapatkan dan mempertahankan pekerjaan, LKP merupakan kunci lembaga semacam itu</a:t>
            </a:r>
            <a:r>
              <a:rPr lang="en-US" sz="1200" b="0" i="0" u="none" strike="noStrike" kern="1200" baseline="0" dirty="0">
                <a:solidFill>
                  <a:schemeClr val="tx1"/>
                </a:solidFill>
                <a:latin typeface="+mn-lt"/>
                <a:ea typeface="+mn-ea"/>
                <a:cs typeface="+mn-cs"/>
              </a:rPr>
              <a:t>.</a:t>
            </a:r>
          </a:p>
          <a:p>
            <a:pPr marL="171450" indent="-171450">
              <a:buFont typeface="Wingdings" panose="05000000000000000000" pitchFamily="2" charset="2"/>
              <a:buChar char="Ø"/>
            </a:pPr>
            <a:endParaRPr lang="en-US" sz="1200" b="0" i="0" u="none" strike="noStrike" kern="1200" baseline="0" dirty="0">
              <a:solidFill>
                <a:schemeClr val="tx1"/>
              </a:solidFill>
              <a:latin typeface="+mn-lt"/>
              <a:ea typeface="+mn-ea"/>
              <a:cs typeface="+mn-cs"/>
            </a:endParaRPr>
          </a:p>
          <a:p>
            <a:r>
              <a:rPr lang="id-ID" sz="1200" kern="1200" dirty="0">
                <a:solidFill>
                  <a:schemeClr val="tx1"/>
                </a:solidFill>
                <a:effectLst/>
                <a:latin typeface="+mn-lt"/>
                <a:ea typeface="+mn-ea"/>
                <a:cs typeface="+mn-cs"/>
              </a:rPr>
              <a:t>ILO selalu mengakui pentingnya LKP dan menawarkan Konvensi No. 88 sebagai pedoman kelembagaan utamanya</a:t>
            </a:r>
            <a:r>
              <a:rPr lang="en-GB"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pPr marL="171450" indent="-171450">
              <a:buFont typeface="Wingdings" panose="05000000000000000000" pitchFamily="2" charset="2"/>
              <a:buChar char="Ø"/>
            </a:pPr>
            <a:r>
              <a:rPr lang="id-ID" sz="1200" kern="1200" dirty="0">
                <a:solidFill>
                  <a:schemeClr val="tx1"/>
                </a:solidFill>
                <a:effectLst/>
                <a:latin typeface="+mn-lt"/>
                <a:ea typeface="+mn-ea"/>
                <a:cs typeface="+mn-cs"/>
              </a:rPr>
              <a:t>Sebutkan tujuan Konvensi dalam memberikan panduan khusus kepada Negara-negara anggota tentang persyaratan dasar untuk sebuah LKP, dan Rekomendasi Layanan Ketenagakerjaan No. 83 sebagai pendukung</a:t>
            </a:r>
            <a:r>
              <a:rPr lang="en-GB" sz="1200" b="0" i="0" u="none" strike="noStrike" kern="1200" baseline="0" dirty="0">
                <a:solidFill>
                  <a:schemeClr val="tx1"/>
                </a:solidFill>
                <a:latin typeface="+mn-lt"/>
                <a:ea typeface="+mn-ea"/>
                <a:cs typeface="+mn-cs"/>
              </a:rPr>
              <a:t>.</a:t>
            </a:r>
          </a:p>
          <a:p>
            <a:pPr marL="0" indent="0">
              <a:buFont typeface="Wingdings" panose="05000000000000000000" pitchFamily="2" charset="2"/>
              <a:buNone/>
            </a:pPr>
            <a:endParaRPr lang="en-US" sz="1200" b="0" i="0" u="none" strike="noStrike" kern="1200" baseline="0" dirty="0">
              <a:solidFill>
                <a:schemeClr val="tx1"/>
              </a:solidFill>
              <a:latin typeface="+mn-lt"/>
              <a:ea typeface="+mn-ea"/>
              <a:cs typeface="+mn-cs"/>
            </a:endParaRPr>
          </a:p>
          <a:p>
            <a:r>
              <a:rPr lang="id-ID" sz="1200" kern="1200" dirty="0">
                <a:solidFill>
                  <a:schemeClr val="tx1"/>
                </a:solidFill>
                <a:effectLst/>
                <a:latin typeface="+mn-lt"/>
                <a:ea typeface="+mn-ea"/>
                <a:cs typeface="+mn-cs"/>
              </a:rPr>
              <a:t>Per 27 Februari 2014, 89 negara anggota ILO telah meratifikasi Konvensi ini; Selain itu, banyak yang belum secara formal meratifikasi Konvensi ini dipandu oleh prinsip-prinsip umumnya</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id-ID" sz="1200" kern="1200" dirty="0">
                <a:solidFill>
                  <a:schemeClr val="tx1"/>
                </a:solidFill>
                <a:effectLst/>
                <a:latin typeface="+mn-lt"/>
                <a:ea typeface="+mn-ea"/>
                <a:cs typeface="+mn-cs"/>
              </a:rPr>
              <a:t>Tekankan tiga poin tersebut pada </a:t>
            </a:r>
            <a:r>
              <a:rPr lang="id-ID" sz="1200" kern="1200" dirty="0" err="1">
                <a:solidFill>
                  <a:schemeClr val="tx1"/>
                </a:solidFill>
                <a:effectLst/>
                <a:latin typeface="+mn-lt"/>
                <a:ea typeface="+mn-ea"/>
                <a:cs typeface="+mn-cs"/>
              </a:rPr>
              <a:t>slide</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1184170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2636458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1966338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Sebagaimana didefinisikan dalam konvensi No. 88, </a:t>
            </a:r>
            <a:r>
              <a:rPr lang="id-ID" sz="1200" b="1" kern="1200" dirty="0">
                <a:solidFill>
                  <a:schemeClr val="tx1"/>
                </a:solidFill>
                <a:effectLst/>
                <a:latin typeface="+mn-lt"/>
                <a:ea typeface="+mn-ea"/>
                <a:cs typeface="+mn-cs"/>
              </a:rPr>
              <a:t>idealnya</a:t>
            </a:r>
            <a:r>
              <a:rPr lang="id-ID" sz="1200" kern="1200" dirty="0">
                <a:solidFill>
                  <a:schemeClr val="tx1"/>
                </a:solidFill>
                <a:effectLst/>
                <a:latin typeface="+mn-lt"/>
                <a:ea typeface="+mn-ea"/>
                <a:cs typeface="+mn-cs"/>
              </a:rPr>
              <a:t> terdapat lima fungsi inti LKP. Penting untuk ditekankan di sini bahwa ketika suatu negara memutuskan untuk membentuk LKP, maka LKP tersebut tidak secara otomatis menawarkan semua layanan ini. </a:t>
            </a:r>
            <a:r>
              <a:rPr lang="id-ID" sz="1200" b="1" kern="1200" dirty="0">
                <a:solidFill>
                  <a:schemeClr val="tx1"/>
                </a:solidFill>
                <a:effectLst/>
                <a:latin typeface="+mn-lt"/>
                <a:ea typeface="+mn-ea"/>
                <a:cs typeface="+mn-cs"/>
              </a:rPr>
              <a:t>Biasanya, layanan berkembang seiring waktu</a:t>
            </a:r>
            <a:r>
              <a:rPr lang="id-ID" sz="1200" kern="1200" dirty="0">
                <a:solidFill>
                  <a:schemeClr val="tx1"/>
                </a:solidFill>
                <a:effectLst/>
                <a:latin typeface="+mn-lt"/>
                <a:ea typeface="+mn-ea"/>
                <a:cs typeface="+mn-cs"/>
              </a:rPr>
              <a:t>. Ini merupakan gambaran grafis layanan yang disebutkan sebagai bagian dari konvensi ketenagakerjaan publik ILO</a:t>
            </a:r>
            <a:r>
              <a:rPr lang="en-US" sz="1200" baseline="0" dirty="0"/>
              <a:t>.</a:t>
            </a:r>
          </a:p>
          <a:p>
            <a:endParaRPr lang="en-US" sz="1200" baseline="0" dirty="0"/>
          </a:p>
          <a:p>
            <a:r>
              <a:rPr lang="id-ID" sz="1200" kern="1200" dirty="0">
                <a:solidFill>
                  <a:schemeClr val="tx1"/>
                </a:solidFill>
                <a:effectLst/>
                <a:latin typeface="+mn-lt"/>
                <a:ea typeface="+mn-ea"/>
                <a:cs typeface="+mn-cs"/>
              </a:rPr>
              <a:t>Tidak semua 5 layanan ini dapat ditawarkan atau tersedia. Tujuan akhir layanan-layanan ini adalah keberhasilan penempatan pencari kerja dan bantuan untuk mengisi lowongannya pemberi kerja</a:t>
            </a:r>
            <a:r>
              <a:rPr lang="en-US" sz="1200" baseline="0" dirty="0"/>
              <a:t>.</a:t>
            </a:r>
          </a:p>
          <a:p>
            <a:endParaRPr lang="en-US" sz="1200" baseline="0" dirty="0"/>
          </a:p>
          <a:p>
            <a:r>
              <a:rPr lang="id-ID" sz="1200" kern="1200" dirty="0">
                <a:solidFill>
                  <a:schemeClr val="tx1"/>
                </a:solidFill>
                <a:effectLst/>
                <a:latin typeface="+mn-lt"/>
                <a:ea typeface="+mn-ea"/>
                <a:cs typeface="+mn-cs"/>
              </a:rPr>
              <a:t>Untuk beberapa negara yang berada pada tahap awal pembentukan LKP, tersedia tiga fungsi inti pertama LKP. Layanan lain akan berkembang seiring waktu</a:t>
            </a:r>
            <a:r>
              <a:rPr lang="en-US" sz="1200" baseline="0" dirty="0"/>
              <a:t>.</a:t>
            </a:r>
          </a:p>
          <a:p>
            <a:endParaRPr lang="en-US" sz="1200" baseline="0" dirty="0"/>
          </a:p>
          <a:p>
            <a:pPr marL="228600" indent="-228600">
              <a:buAutoNum type="arabicPeriod"/>
            </a:pPr>
            <a:r>
              <a:rPr lang="id-ID" sz="1200" b="1" kern="1200" dirty="0">
                <a:solidFill>
                  <a:schemeClr val="tx1"/>
                </a:solidFill>
                <a:effectLst/>
                <a:latin typeface="+mn-lt"/>
                <a:ea typeface="+mn-ea"/>
                <a:cs typeface="+mn-cs"/>
              </a:rPr>
              <a:t>Layanan bantuan pencarian kerja &amp; penempatan:</a:t>
            </a:r>
            <a:r>
              <a:rPr lang="id-ID" sz="1200" kern="1200" dirty="0">
                <a:solidFill>
                  <a:schemeClr val="tx1"/>
                </a:solidFill>
                <a:effectLst/>
                <a:latin typeface="+mn-lt"/>
                <a:ea typeface="+mn-ea"/>
                <a:cs typeface="+mn-cs"/>
              </a:rPr>
              <a:t> LKP pada umumnya dimulai dengan memberikan layanan pencocokan pekerjaan. Ini melibatkan fasilitasi pencocokan pencari kerja yang mencari pekerjaan dan perusahaan yang mencari pekerja untuk mengisi lowongan pekerjaannya. Ini dapat mencakup beragam layanan tergantung pada ketersediaan </a:t>
            </a:r>
            <a:r>
              <a:rPr lang="id-ID" sz="1200" kern="1200" dirty="0" err="1">
                <a:solidFill>
                  <a:schemeClr val="tx1"/>
                </a:solidFill>
                <a:effectLst/>
                <a:latin typeface="+mn-lt"/>
                <a:ea typeface="+mn-ea"/>
                <a:cs typeface="+mn-cs"/>
              </a:rPr>
              <a:t>sumberdaya</a:t>
            </a:r>
            <a:r>
              <a:rPr lang="id-ID" sz="1200" kern="1200" dirty="0">
                <a:solidFill>
                  <a:schemeClr val="tx1"/>
                </a:solidFill>
                <a:effectLst/>
                <a:latin typeface="+mn-lt"/>
                <a:ea typeface="+mn-ea"/>
                <a:cs typeface="+mn-cs"/>
              </a:rPr>
              <a:t> kementerian pemerintah yang bertanggung-jawab atas LKP. Ini mencakup pendaftaran pekerjaan (baik manual ataupun elektronik) dan teknik pencarian pekerjaan</a:t>
            </a:r>
            <a:r>
              <a:rPr lang="en-US" sz="1200" baseline="0" dirty="0"/>
              <a:t>.</a:t>
            </a:r>
          </a:p>
          <a:p>
            <a:pPr marL="228600" indent="-228600">
              <a:buAutoNum type="arabicPeriod"/>
            </a:pPr>
            <a:endParaRPr lang="en-US" sz="1200" baseline="0" dirty="0"/>
          </a:p>
          <a:p>
            <a:pPr marL="228600" indent="-228600">
              <a:buAutoNum type="arabicPeriod"/>
            </a:pPr>
            <a:r>
              <a:rPr lang="id-ID" sz="1200" b="1" kern="1200" dirty="0">
                <a:solidFill>
                  <a:schemeClr val="tx1"/>
                </a:solidFill>
                <a:effectLst/>
                <a:latin typeface="+mn-lt"/>
                <a:ea typeface="+mn-ea"/>
                <a:cs typeface="+mn-cs"/>
              </a:rPr>
              <a:t>Informasi Pasar Tenaga Kerja</a:t>
            </a:r>
            <a:r>
              <a:rPr lang="id-ID" sz="1200" kern="1200" dirty="0">
                <a:solidFill>
                  <a:schemeClr val="tx1"/>
                </a:solidFill>
                <a:effectLst/>
                <a:latin typeface="+mn-lt"/>
                <a:ea typeface="+mn-ea"/>
                <a:cs typeface="+mn-cs"/>
              </a:rPr>
              <a:t> : Informasi yang terkandung dalam pendaftaran pencari kerja dan pemberitahuan lowongan pekerjaan dari perusahaan yang dikumpulkan sepanjang waktu akan memberikan data penting tentang pasar tenaga kerja. Informasi ini bila digabungkan dengan data statistik lain yang tersedia dari sumber-sumber lain, akan memberikan dasar untuk informasi pasar tenaga kerja (IPTK) yang sering diberikan melalui LKP</a:t>
            </a:r>
            <a:endParaRPr lang="en-US" sz="1200" baseline="0" dirty="0"/>
          </a:p>
          <a:p>
            <a:pPr marL="228600" indent="-228600">
              <a:buAutoNum type="arabicPeriod"/>
            </a:pPr>
            <a:endParaRPr lang="en-US" sz="1200" baseline="0" dirty="0"/>
          </a:p>
          <a:p>
            <a:pPr marL="228600" indent="-228600">
              <a:buAutoNum type="arabicPeriod"/>
            </a:pPr>
            <a:r>
              <a:rPr lang="id-ID" sz="1200" b="1" kern="1200" dirty="0">
                <a:solidFill>
                  <a:schemeClr val="tx1"/>
                </a:solidFill>
                <a:effectLst/>
                <a:latin typeface="+mn-lt"/>
                <a:ea typeface="+mn-ea"/>
                <a:cs typeface="+mn-cs"/>
              </a:rPr>
              <a:t>Program Pasar Tenaga Kerja</a:t>
            </a:r>
            <a:r>
              <a:rPr lang="id-ID" sz="1200" kern="1200" dirty="0">
                <a:solidFill>
                  <a:schemeClr val="tx1"/>
                </a:solidFill>
                <a:effectLst/>
                <a:latin typeface="+mn-lt"/>
                <a:ea typeface="+mn-ea"/>
                <a:cs typeface="+mn-cs"/>
              </a:rPr>
              <a:t> : Bila IPTK dianalisis untuk menetapkan tren dan memberikan perkiraan jangka menengah hingga panjang, maka mungkin untuk secara lebih akurat mengidentifikasi kesenjangan antara sisi penawaran dan permintaan pasar tenaga. Ini pada gilirannya dapat menghantarkan pada keputusan yang terkait dengan pengembangan dan implementasi program dan layanan pasar tenaga kerja khusus untuk membantu mengurangi </a:t>
            </a:r>
            <a:r>
              <a:rPr lang="id-ID" sz="1200" kern="1200" dirty="0" err="1">
                <a:solidFill>
                  <a:schemeClr val="tx1"/>
                </a:solidFill>
                <a:effectLst/>
                <a:latin typeface="+mn-lt"/>
                <a:ea typeface="+mn-ea"/>
                <a:cs typeface="+mn-cs"/>
              </a:rPr>
              <a:t>ketidakseimbangan</a:t>
            </a:r>
            <a:r>
              <a:rPr lang="en-US" sz="1200" baseline="0" dirty="0"/>
              <a:t>.</a:t>
            </a:r>
          </a:p>
          <a:p>
            <a:pPr marL="228600" indent="-228600">
              <a:buAutoNum type="arabicPeriod"/>
            </a:pPr>
            <a:endParaRPr lang="en-US" sz="1200" baseline="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id-ID" sz="1200" b="1" kern="1200" dirty="0">
                <a:solidFill>
                  <a:schemeClr val="tx1"/>
                </a:solidFill>
                <a:effectLst/>
                <a:latin typeface="+mn-lt"/>
                <a:ea typeface="+mn-ea"/>
                <a:cs typeface="+mn-cs"/>
              </a:rPr>
              <a:t>Penyelenggaraan tunjangan pengangguran:</a:t>
            </a:r>
            <a:r>
              <a:rPr lang="id-ID" sz="1200" kern="1200" dirty="0">
                <a:solidFill>
                  <a:schemeClr val="tx1"/>
                </a:solidFill>
                <a:effectLst/>
                <a:latin typeface="+mn-lt"/>
                <a:ea typeface="+mn-ea"/>
                <a:cs typeface="+mn-cs"/>
              </a:rPr>
              <a:t> merupakan pelaksanaan perlindungan sosial dan tunjangan pengangguran. Banyak negara berkembang belum memiliki skema asuransi pengangguran. Namun, di beberapa negara skema tersebut mewujud dalam bentuk dukungan pendapatan bagi pencari kerja yang menganggur. LKP akan memiliki peran dalam penyelenggaraannya. Terkadang, fungsi ini mungkin tidak tersedia untuk semua negara dan, jika tersedia, implementasinya mungkin berada di bawah lembaga berbeda karena besarnya sistem dan </a:t>
            </a:r>
            <a:r>
              <a:rPr lang="id-ID" sz="1200" kern="1200" dirty="0" err="1">
                <a:solidFill>
                  <a:schemeClr val="tx1"/>
                </a:solidFill>
                <a:effectLst/>
                <a:latin typeface="+mn-lt"/>
                <a:ea typeface="+mn-ea"/>
                <a:cs typeface="+mn-cs"/>
              </a:rPr>
              <a:t>sumberdaya</a:t>
            </a:r>
            <a:r>
              <a:rPr lang="id-ID" sz="1200" kern="1200" dirty="0">
                <a:solidFill>
                  <a:schemeClr val="tx1"/>
                </a:solidFill>
                <a:effectLst/>
                <a:latin typeface="+mn-lt"/>
                <a:ea typeface="+mn-ea"/>
                <a:cs typeface="+mn-cs"/>
              </a:rPr>
              <a:t> yang dibutuhkan untuk mengelolanya</a:t>
            </a:r>
            <a:r>
              <a:rPr lang="en-US" sz="1200" b="0" baseline="0" dirty="0"/>
              <a:t>. </a:t>
            </a:r>
          </a:p>
          <a:p>
            <a:pPr marL="228600" indent="-228600">
              <a:buAutoNum type="arabicPeriod"/>
            </a:pPr>
            <a:endParaRPr lang="en-US" sz="1200" b="0" baseline="0" dirty="0"/>
          </a:p>
          <a:p>
            <a:pPr marL="228600" indent="-228600">
              <a:buAutoNum type="arabicPeriod"/>
            </a:pPr>
            <a:r>
              <a:rPr lang="id-ID" sz="1200" b="1" kern="1200" dirty="0">
                <a:solidFill>
                  <a:schemeClr val="tx1"/>
                </a:solidFill>
                <a:effectLst/>
                <a:latin typeface="+mn-lt"/>
                <a:ea typeface="+mn-ea"/>
                <a:cs typeface="+mn-cs"/>
              </a:rPr>
              <a:t>Layanan regulasi:</a:t>
            </a:r>
            <a:r>
              <a:rPr lang="id-ID" sz="1200" kern="1200" dirty="0">
                <a:solidFill>
                  <a:schemeClr val="tx1"/>
                </a:solidFill>
                <a:effectLst/>
                <a:latin typeface="+mn-lt"/>
                <a:ea typeface="+mn-ea"/>
                <a:cs typeface="+mn-cs"/>
              </a:rPr>
              <a:t> mengacu pada peraturan perundang-undangan yang ada yang mengatur pelaksanaan fungsi inti tertentu dari LKP. Fungsi ini mencakup regulasi pelaksanaan program pasar tenaga kerja atau bantuan kepada kelompok sasaran tertentu. Contohnya meliputi peraturan perundang-undangan yang mengatur pelaksanaan asuransi/tunjangan pengangguran; peraturan yang mewajibkan perusahaan </a:t>
            </a:r>
            <a:r>
              <a:rPr lang="id-ID" sz="1200" kern="1200" dirty="0" err="1">
                <a:solidFill>
                  <a:schemeClr val="tx1"/>
                </a:solidFill>
                <a:effectLst/>
                <a:latin typeface="+mn-lt"/>
                <a:ea typeface="+mn-ea"/>
                <a:cs typeface="+mn-cs"/>
              </a:rPr>
              <a:t>mempekerjakan</a:t>
            </a:r>
            <a:r>
              <a:rPr lang="id-ID" sz="1200" kern="1200" dirty="0">
                <a:solidFill>
                  <a:schemeClr val="tx1"/>
                </a:solidFill>
                <a:effectLst/>
                <a:latin typeface="+mn-lt"/>
                <a:ea typeface="+mn-ea"/>
                <a:cs typeface="+mn-cs"/>
              </a:rPr>
              <a:t> penyandang </a:t>
            </a:r>
            <a:r>
              <a:rPr lang="id-ID" sz="1200" kern="1200" dirty="0" err="1">
                <a:solidFill>
                  <a:schemeClr val="tx1"/>
                </a:solidFill>
                <a:effectLst/>
                <a:latin typeface="+mn-lt"/>
                <a:ea typeface="+mn-ea"/>
                <a:cs typeface="+mn-cs"/>
              </a:rPr>
              <a:t>disabilitas</a:t>
            </a:r>
            <a:r>
              <a:rPr lang="id-ID" sz="1200" kern="1200" dirty="0">
                <a:solidFill>
                  <a:schemeClr val="tx1"/>
                </a:solidFill>
                <a:effectLst/>
                <a:latin typeface="+mn-lt"/>
                <a:ea typeface="+mn-ea"/>
                <a:cs typeface="+mn-cs"/>
              </a:rPr>
              <a:t>; undang-undang yang mengatur pekerjaan di luar negeri; peraturan mendirikan usaha kecil, </a:t>
            </a:r>
            <a:r>
              <a:rPr lang="id-ID" sz="1200" kern="1200" dirty="0" err="1">
                <a:solidFill>
                  <a:schemeClr val="tx1"/>
                </a:solidFill>
                <a:effectLst/>
                <a:latin typeface="+mn-lt"/>
                <a:ea typeface="+mn-ea"/>
                <a:cs typeface="+mn-cs"/>
              </a:rPr>
              <a:t>dll</a:t>
            </a:r>
            <a:r>
              <a:rPr lang="en-US" sz="1200" b="0" baseline="0" dirty="0"/>
              <a:t>.</a:t>
            </a:r>
          </a:p>
          <a:p>
            <a:pPr marL="0" indent="0">
              <a:buNone/>
            </a:pPr>
            <a:r>
              <a:rPr lang="en-US" sz="1200" b="0" baseline="0" dirty="0"/>
              <a:t>      </a:t>
            </a:r>
          </a:p>
          <a:p>
            <a:pPr marL="228600" indent="-228600">
              <a:buAutoNum type="arabicPeriod"/>
            </a:pPr>
            <a:endParaRPr lang="en-GB" sz="1200" dirty="0"/>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4090528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2090425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40808776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Modul/Unit 1</a:t>
            </a:r>
            <a:br>
              <a:rPr lang="en-GB" dirty="0"/>
            </a:br>
            <a:endParaRPr lang="en-GB" dirty="0"/>
          </a:p>
        </p:txBody>
      </p:sp>
      <p:sp>
        <p:nvSpPr>
          <p:cNvPr id="3" name="Subtitle 2"/>
          <p:cNvSpPr>
            <a:spLocks noGrp="1"/>
          </p:cNvSpPr>
          <p:nvPr>
            <p:ph type="subTitle" idx="1"/>
          </p:nvPr>
        </p:nvSpPr>
        <p:spPr>
          <a:xfrm>
            <a:off x="490538" y="3481539"/>
            <a:ext cx="8514566" cy="1264081"/>
          </a:xfrm>
        </p:spPr>
        <p:txBody>
          <a:bodyPr/>
          <a:lstStyle/>
          <a:p>
            <a:r>
              <a:rPr lang="en-GB" dirty="0" err="1"/>
              <a:t>Pemberian</a:t>
            </a:r>
            <a:r>
              <a:rPr lang="en-GB" dirty="0"/>
              <a:t> </a:t>
            </a:r>
            <a:r>
              <a:rPr lang="en-GB" dirty="0" err="1"/>
              <a:t>informasi</a:t>
            </a:r>
            <a:r>
              <a:rPr lang="en-GB" dirty="0"/>
              <a:t> </a:t>
            </a:r>
            <a:r>
              <a:rPr lang="en-GB" dirty="0" err="1"/>
              <a:t>umum</a:t>
            </a:r>
            <a:r>
              <a:rPr lang="en-GB" dirty="0"/>
              <a:t> </a:t>
            </a:r>
            <a:r>
              <a:rPr lang="en-GB" dirty="0" err="1"/>
              <a:t>tentang</a:t>
            </a:r>
            <a:br>
              <a:rPr lang="en-GB" dirty="0"/>
            </a:br>
            <a:r>
              <a:rPr lang="en-GB" dirty="0" err="1"/>
              <a:t>layanan</a:t>
            </a:r>
            <a:r>
              <a:rPr lang="en-GB" dirty="0"/>
              <a:t> </a:t>
            </a:r>
            <a:r>
              <a:rPr lang="en-GB" dirty="0" err="1"/>
              <a:t>ketenagakerjaan</a:t>
            </a:r>
            <a:r>
              <a:rPr lang="en-GB" dirty="0"/>
              <a:t> </a:t>
            </a:r>
            <a:r>
              <a:rPr lang="en-GB" dirty="0" err="1"/>
              <a:t>publik</a:t>
            </a:r>
            <a:r>
              <a:rPr lang="en-GB" dirty="0"/>
              <a:t> (LKP) </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Informasi</a:t>
            </a:r>
            <a:r>
              <a:rPr lang="en-GB" dirty="0"/>
              <a:t> Pasar Tenaga </a:t>
            </a:r>
            <a:r>
              <a:rPr lang="en-GB" dirty="0" err="1"/>
              <a:t>Kerja</a:t>
            </a:r>
            <a:r>
              <a:rPr lang="en-GB" dirty="0"/>
              <a:t> (IPTK)</a:t>
            </a:r>
            <a:br>
              <a:rPr lang="en-GB" dirty="0"/>
            </a:br>
            <a:endParaRPr lang="en-GB" dirty="0"/>
          </a:p>
        </p:txBody>
      </p:sp>
      <p:sp>
        <p:nvSpPr>
          <p:cNvPr id="3" name="Content Placeholder 2"/>
          <p:cNvSpPr>
            <a:spLocks noGrp="1"/>
          </p:cNvSpPr>
          <p:nvPr>
            <p:ph sz="half" idx="1"/>
          </p:nvPr>
        </p:nvSpPr>
        <p:spPr/>
        <p:txBody>
          <a:bodyPr/>
          <a:lstStyle/>
          <a:p>
            <a:pPr lvl="2"/>
            <a:r>
              <a:rPr lang="en-GB" dirty="0" err="1"/>
              <a:t>Informasi</a:t>
            </a:r>
            <a:r>
              <a:rPr lang="en-GB" dirty="0"/>
              <a:t> yang </a:t>
            </a:r>
            <a:r>
              <a:rPr lang="en-GB" dirty="0" err="1"/>
              <a:t>tedapat</a:t>
            </a:r>
            <a:r>
              <a:rPr lang="en-GB" dirty="0"/>
              <a:t> </a:t>
            </a:r>
            <a:r>
              <a:rPr lang="en-GB" dirty="0" err="1"/>
              <a:t>dalam</a:t>
            </a:r>
            <a:r>
              <a:rPr lang="en-GB" dirty="0"/>
              <a:t> </a:t>
            </a:r>
            <a:r>
              <a:rPr lang="en-GB" dirty="0" err="1"/>
              <a:t>pendaftaran</a:t>
            </a:r>
            <a:r>
              <a:rPr lang="en-GB" dirty="0"/>
              <a:t> </a:t>
            </a:r>
            <a:r>
              <a:rPr lang="en-GB" dirty="0" err="1"/>
              <a:t>pencari</a:t>
            </a:r>
            <a:r>
              <a:rPr lang="en-GB" dirty="0"/>
              <a:t> </a:t>
            </a:r>
            <a:r>
              <a:rPr lang="en-GB" dirty="0" err="1"/>
              <a:t>kerja</a:t>
            </a:r>
            <a:r>
              <a:rPr lang="en-GB" dirty="0"/>
              <a:t> dan </a:t>
            </a:r>
            <a:r>
              <a:rPr lang="en-GB" dirty="0" err="1"/>
              <a:t>pemberitahuan</a:t>
            </a:r>
            <a:r>
              <a:rPr lang="en-GB" dirty="0"/>
              <a:t> </a:t>
            </a:r>
            <a:r>
              <a:rPr lang="en-GB" dirty="0" err="1"/>
              <a:t>lowongan</a:t>
            </a:r>
            <a:r>
              <a:rPr lang="en-GB" dirty="0"/>
              <a:t> </a:t>
            </a:r>
            <a:r>
              <a:rPr lang="en-GB" dirty="0" err="1"/>
              <a:t>kerja</a:t>
            </a:r>
            <a:r>
              <a:rPr lang="en-GB" dirty="0"/>
              <a:t> </a:t>
            </a:r>
            <a:r>
              <a:rPr lang="en-GB" dirty="0" err="1"/>
              <a:t>dari</a:t>
            </a:r>
            <a:r>
              <a:rPr lang="en-GB" dirty="0"/>
              <a:t> </a:t>
            </a:r>
            <a:r>
              <a:rPr lang="en-GB" dirty="0" err="1"/>
              <a:t>perusahaan</a:t>
            </a:r>
            <a:r>
              <a:rPr lang="en-GB" dirty="0"/>
              <a:t> yang </a:t>
            </a:r>
            <a:r>
              <a:rPr lang="en-GB" dirty="0" err="1"/>
              <a:t>dikumpulkan</a:t>
            </a:r>
            <a:r>
              <a:rPr lang="en-GB" dirty="0"/>
              <a:t> </a:t>
            </a:r>
            <a:r>
              <a:rPr lang="en-GB" dirty="0" err="1"/>
              <a:t>dari</a:t>
            </a:r>
            <a:r>
              <a:rPr lang="en-GB" dirty="0"/>
              <a:t> </a:t>
            </a:r>
            <a:r>
              <a:rPr lang="en-GB" dirty="0" err="1"/>
              <a:t>waktu</a:t>
            </a:r>
            <a:r>
              <a:rPr lang="en-GB" dirty="0"/>
              <a:t> </a:t>
            </a:r>
            <a:r>
              <a:rPr lang="en-GB" dirty="0" err="1"/>
              <a:t>ke</a:t>
            </a:r>
            <a:r>
              <a:rPr lang="en-GB" dirty="0"/>
              <a:t> </a:t>
            </a:r>
            <a:r>
              <a:rPr lang="en-GB" dirty="0" err="1"/>
              <a:t>waktu</a:t>
            </a:r>
            <a:endParaRPr lang="en-GB" dirty="0"/>
          </a:p>
          <a:p>
            <a:pPr lvl="2"/>
            <a:r>
              <a:rPr lang="en-GB" dirty="0" err="1"/>
              <a:t>Memberikan</a:t>
            </a:r>
            <a:r>
              <a:rPr lang="en-GB" dirty="0"/>
              <a:t> data </a:t>
            </a:r>
            <a:r>
              <a:rPr lang="en-GB" dirty="0" err="1"/>
              <a:t>penting</a:t>
            </a:r>
            <a:r>
              <a:rPr lang="en-GB" dirty="0"/>
              <a:t> </a:t>
            </a:r>
            <a:r>
              <a:rPr lang="en-GB" dirty="0" err="1"/>
              <a:t>tentang</a:t>
            </a:r>
            <a:r>
              <a:rPr lang="en-GB" dirty="0"/>
              <a:t> pasar </a:t>
            </a:r>
            <a:r>
              <a:rPr lang="en-GB" dirty="0" err="1"/>
              <a:t>tenaga</a:t>
            </a:r>
            <a:r>
              <a:rPr lang="en-GB" dirty="0"/>
              <a:t> </a:t>
            </a:r>
            <a:r>
              <a:rPr lang="en-GB" dirty="0" err="1"/>
              <a:t>kerja</a:t>
            </a:r>
            <a:r>
              <a:rPr lang="en-GB" dirty="0"/>
              <a:t>.</a:t>
            </a:r>
          </a:p>
          <a:p>
            <a:pPr lvl="2"/>
            <a:r>
              <a:rPr lang="en-GB" dirty="0" err="1"/>
              <a:t>Informasi</a:t>
            </a:r>
            <a:r>
              <a:rPr lang="en-GB" dirty="0"/>
              <a:t> </a:t>
            </a:r>
            <a:r>
              <a:rPr lang="en-GB" dirty="0" err="1"/>
              <a:t>bila</a:t>
            </a:r>
            <a:r>
              <a:rPr lang="en-GB" dirty="0"/>
              <a:t> </a:t>
            </a:r>
            <a:r>
              <a:rPr lang="en-GB" dirty="0" err="1"/>
              <a:t>dikombinasikan</a:t>
            </a:r>
            <a:r>
              <a:rPr lang="en-GB" dirty="0"/>
              <a:t> </a:t>
            </a:r>
            <a:r>
              <a:rPr lang="en-GB" dirty="0" err="1"/>
              <a:t>dengan</a:t>
            </a:r>
            <a:r>
              <a:rPr lang="en-GB" dirty="0"/>
              <a:t> data </a:t>
            </a:r>
            <a:r>
              <a:rPr lang="en-GB" dirty="0" err="1"/>
              <a:t>statistik</a:t>
            </a:r>
            <a:r>
              <a:rPr lang="en-GB" dirty="0"/>
              <a:t> lain yang </a:t>
            </a:r>
            <a:r>
              <a:rPr lang="en-GB" dirty="0" err="1"/>
              <a:t>tersedia</a:t>
            </a:r>
            <a:r>
              <a:rPr lang="en-GB" dirty="0"/>
              <a:t> </a:t>
            </a:r>
            <a:r>
              <a:rPr lang="en-GB" dirty="0" err="1"/>
              <a:t>dari</a:t>
            </a:r>
            <a:r>
              <a:rPr lang="en-GB" dirty="0"/>
              <a:t> </a:t>
            </a:r>
            <a:r>
              <a:rPr lang="en-GB" dirty="0" err="1"/>
              <a:t>sumber</a:t>
            </a:r>
            <a:r>
              <a:rPr lang="en-GB" dirty="0"/>
              <a:t> lain, </a:t>
            </a:r>
            <a:r>
              <a:rPr lang="en-GB" dirty="0" err="1"/>
              <a:t>akan</a:t>
            </a:r>
            <a:r>
              <a:rPr lang="en-GB" dirty="0"/>
              <a:t> </a:t>
            </a:r>
            <a:r>
              <a:rPr lang="en-GB" dirty="0" err="1"/>
              <a:t>menjadi</a:t>
            </a:r>
            <a:r>
              <a:rPr lang="en-GB" dirty="0"/>
              <a:t> </a:t>
            </a:r>
            <a:r>
              <a:rPr lang="en-GB" dirty="0" err="1"/>
              <a:t>dasar</a:t>
            </a:r>
            <a:r>
              <a:rPr lang="en-GB" dirty="0"/>
              <a:t> </a:t>
            </a:r>
            <a:r>
              <a:rPr lang="en-GB" dirty="0" err="1"/>
              <a:t>bagi</a:t>
            </a:r>
            <a:r>
              <a:rPr lang="en-GB" dirty="0"/>
              <a:t> </a:t>
            </a:r>
            <a:r>
              <a:rPr lang="en-GB" dirty="0" err="1"/>
              <a:t>informasi</a:t>
            </a:r>
            <a:r>
              <a:rPr lang="en-GB" dirty="0"/>
              <a:t> pasar </a:t>
            </a:r>
            <a:r>
              <a:rPr lang="en-GB" dirty="0" err="1"/>
              <a:t>tenaga</a:t>
            </a:r>
            <a:r>
              <a:rPr lang="en-GB" dirty="0"/>
              <a:t> </a:t>
            </a:r>
            <a:r>
              <a:rPr lang="en-GB" dirty="0" err="1"/>
              <a:t>kerja</a:t>
            </a:r>
            <a:r>
              <a:rPr lang="en-GB" dirty="0"/>
              <a:t> (IPTK) yang </a:t>
            </a:r>
            <a:r>
              <a:rPr lang="en-GB" dirty="0" err="1"/>
              <a:t>sering</a:t>
            </a:r>
            <a:r>
              <a:rPr lang="en-GB" dirty="0"/>
              <a:t> </a:t>
            </a:r>
            <a:r>
              <a:rPr lang="en-GB" dirty="0" err="1"/>
              <a:t>disampaikan</a:t>
            </a:r>
            <a:r>
              <a:rPr lang="en-GB" dirty="0"/>
              <a:t> </a:t>
            </a:r>
            <a:r>
              <a:rPr lang="en-GB" dirty="0" err="1"/>
              <a:t>melalui</a:t>
            </a:r>
            <a:r>
              <a:rPr lang="en-GB" dirty="0"/>
              <a:t> LKP</a:t>
            </a:r>
          </a:p>
          <a:p>
            <a:pPr lvl="2"/>
            <a:endParaRPr lang="en-GB" dirty="0"/>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10</a:t>
            </a:fld>
            <a:endParaRPr lang="en-GB"/>
          </a:p>
        </p:txBody>
      </p:sp>
      <p:sp>
        <p:nvSpPr>
          <p:cNvPr id="10" name="Content Placeholder 2">
            <a:extLst>
              <a:ext uri="{FF2B5EF4-FFF2-40B4-BE49-F238E27FC236}">
                <a16:creationId xmlns:a16="http://schemas.microsoft.com/office/drawing/2014/main" id="{D87C3748-6A57-DF40-998C-3B274B202F46}"/>
              </a:ext>
            </a:extLst>
          </p:cNvPr>
          <p:cNvSpPr>
            <a:spLocks noGrp="1"/>
          </p:cNvSpPr>
          <p:nvPr>
            <p:ph sz="half" idx="2"/>
          </p:nvPr>
        </p:nvSpPr>
        <p:spPr>
          <a:xfrm>
            <a:off x="6341062" y="2393949"/>
            <a:ext cx="5360400" cy="3840596"/>
          </a:xfrm>
        </p:spPr>
        <p:txBody>
          <a:bodyPr/>
          <a:lstStyle/>
          <a:p>
            <a:pPr marL="0" lvl="2" indent="0">
              <a:buNone/>
            </a:pPr>
            <a:r>
              <a:rPr lang="en-GB" sz="1600" dirty="0">
                <a:latin typeface="Arial" panose="020B0604020202020204" pitchFamily="34" charset="0"/>
                <a:ea typeface="Noto Sans" panose="020B0502040504020204" pitchFamily="34" charset="0"/>
                <a:cs typeface="Arial" panose="020B0604020202020204" pitchFamily="34" charset="0"/>
              </a:rPr>
              <a:t>IPTK</a:t>
            </a:r>
          </a:p>
          <a:p>
            <a:pPr lvl="2"/>
            <a:r>
              <a:rPr lang="en-GB" sz="1600" dirty="0" err="1">
                <a:latin typeface="Arial" panose="020B0604020202020204" pitchFamily="34" charset="0"/>
                <a:ea typeface="Noto Sans" panose="020B0502040504020204" pitchFamily="34" charset="0"/>
                <a:cs typeface="Arial" panose="020B0604020202020204" pitchFamily="34" charset="0"/>
              </a:rPr>
              <a:t>Informasi</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tentang</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masyarakat</a:t>
            </a:r>
            <a:r>
              <a:rPr lang="en-GB" sz="1600" dirty="0">
                <a:latin typeface="Arial" panose="020B0604020202020204" pitchFamily="34" charset="0"/>
                <a:ea typeface="Noto Sans" panose="020B0502040504020204" pitchFamily="34" charset="0"/>
                <a:cs typeface="Arial" panose="020B0604020202020204" pitchFamily="34" charset="0"/>
              </a:rPr>
              <a:t> yang </a:t>
            </a:r>
            <a:r>
              <a:rPr lang="en-GB" sz="1600" dirty="0" err="1">
                <a:latin typeface="Arial" panose="020B0604020202020204" pitchFamily="34" charset="0"/>
                <a:ea typeface="Noto Sans" panose="020B0502040504020204" pitchFamily="34" charset="0"/>
                <a:cs typeface="Arial" panose="020B0604020202020204" pitchFamily="34" charset="0"/>
              </a:rPr>
              <a:t>dilayani</a:t>
            </a:r>
            <a:r>
              <a:rPr lang="en-GB" sz="1600" dirty="0">
                <a:latin typeface="Arial" panose="020B0604020202020204" pitchFamily="34" charset="0"/>
                <a:ea typeface="Noto Sans" panose="020B0502040504020204" pitchFamily="34" charset="0"/>
                <a:cs typeface="Arial" panose="020B0604020202020204" pitchFamily="34" charset="0"/>
              </a:rPr>
              <a:t> oleh </a:t>
            </a:r>
            <a:r>
              <a:rPr lang="en-GB" sz="1600" dirty="0" err="1">
                <a:latin typeface="Arial" panose="020B0604020202020204" pitchFamily="34" charset="0"/>
                <a:ea typeface="Noto Sans" panose="020B0502040504020204" pitchFamily="34" charset="0"/>
                <a:cs typeface="Arial" panose="020B0604020202020204" pitchFamily="34" charset="0"/>
              </a:rPr>
              <a:t>layanan</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ketenagakerjaan</a:t>
            </a:r>
            <a:endParaRPr lang="en-GB" sz="1600" dirty="0">
              <a:latin typeface="Arial" panose="020B0604020202020204" pitchFamily="34" charset="0"/>
              <a:ea typeface="Noto Sans" panose="020B0502040504020204" pitchFamily="34" charset="0"/>
              <a:cs typeface="Arial" panose="020B0604020202020204" pitchFamily="34" charset="0"/>
            </a:endParaRPr>
          </a:p>
          <a:p>
            <a:pPr lvl="2"/>
            <a:r>
              <a:rPr lang="en-GB" sz="1600" dirty="0" err="1">
                <a:latin typeface="Arial" panose="020B0604020202020204" pitchFamily="34" charset="0"/>
                <a:ea typeface="Noto Sans" panose="020B0502040504020204" pitchFamily="34" charset="0"/>
                <a:cs typeface="Arial" panose="020B0604020202020204" pitchFamily="34" charset="0"/>
              </a:rPr>
              <a:t>Pemain</a:t>
            </a:r>
            <a:r>
              <a:rPr lang="en-GB" sz="1600" dirty="0">
                <a:latin typeface="Arial" panose="020B0604020202020204" pitchFamily="34" charset="0"/>
                <a:ea typeface="Noto Sans" panose="020B0502040504020204" pitchFamily="34" charset="0"/>
                <a:cs typeface="Arial" panose="020B0604020202020204" pitchFamily="34" charset="0"/>
              </a:rPr>
              <a:t> paling </a:t>
            </a:r>
            <a:r>
              <a:rPr lang="en-GB" sz="1600" dirty="0" err="1">
                <a:latin typeface="Arial" panose="020B0604020202020204" pitchFamily="34" charset="0"/>
                <a:ea typeface="Noto Sans" panose="020B0502040504020204" pitchFamily="34" charset="0"/>
                <a:cs typeface="Arial" panose="020B0604020202020204" pitchFamily="34" charset="0"/>
              </a:rPr>
              <a:t>signifikan</a:t>
            </a:r>
            <a:r>
              <a:rPr lang="en-GB" sz="1600" dirty="0">
                <a:latin typeface="Arial" panose="020B0604020202020204" pitchFamily="34" charset="0"/>
                <a:ea typeface="Noto Sans" panose="020B0502040504020204" pitchFamily="34" charset="0"/>
                <a:cs typeface="Arial" panose="020B0604020202020204" pitchFamily="34" charset="0"/>
              </a:rPr>
              <a:t> di pasar </a:t>
            </a:r>
            <a:r>
              <a:rPr lang="en-GB" sz="1600" dirty="0" err="1">
                <a:latin typeface="Arial" panose="020B0604020202020204" pitchFamily="34" charset="0"/>
                <a:ea typeface="Noto Sans" panose="020B0502040504020204" pitchFamily="34" charset="0"/>
                <a:cs typeface="Arial" panose="020B0604020202020204" pitchFamily="34" charset="0"/>
              </a:rPr>
              <a:t>kerja</a:t>
            </a:r>
            <a:r>
              <a:rPr lang="en-GB" sz="1600" dirty="0">
                <a:latin typeface="Arial" panose="020B0604020202020204" pitchFamily="34" charset="0"/>
                <a:ea typeface="Noto Sans" panose="020B0502040504020204" pitchFamily="34" charset="0"/>
                <a:cs typeface="Arial" panose="020B0604020202020204" pitchFamily="34" charset="0"/>
              </a:rPr>
              <a:t>  </a:t>
            </a:r>
          </a:p>
          <a:p>
            <a:pPr lvl="2"/>
            <a:r>
              <a:rPr lang="en-GB" sz="1600" dirty="0" err="1">
                <a:latin typeface="Arial" panose="020B0604020202020204" pitchFamily="34" charset="0"/>
                <a:ea typeface="Noto Sans" panose="020B0502040504020204" pitchFamily="34" charset="0"/>
                <a:cs typeface="Arial" panose="020B0604020202020204" pitchFamily="34" charset="0"/>
              </a:rPr>
              <a:t>Penting</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bagi</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pemberi</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kerja</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untuk</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memantau</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peluang</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kerja</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saat</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ini</a:t>
            </a:r>
            <a:r>
              <a:rPr lang="en-GB" sz="1600" dirty="0">
                <a:latin typeface="Arial" panose="020B0604020202020204" pitchFamily="34" charset="0"/>
                <a:ea typeface="Noto Sans" panose="020B0502040504020204" pitchFamily="34" charset="0"/>
                <a:cs typeface="Arial" panose="020B0604020202020204" pitchFamily="34" charset="0"/>
              </a:rPr>
              <a:t> dan </a:t>
            </a:r>
            <a:r>
              <a:rPr lang="en-GB" sz="1600" dirty="0" err="1">
                <a:latin typeface="Arial" panose="020B0604020202020204" pitchFamily="34" charset="0"/>
                <a:ea typeface="Noto Sans" panose="020B0502040504020204" pitchFamily="34" charset="0"/>
                <a:cs typeface="Arial" panose="020B0604020202020204" pitchFamily="34" charset="0"/>
              </a:rPr>
              <a:t>perkiraan</a:t>
            </a:r>
            <a:r>
              <a:rPr lang="en-GB" sz="1600" dirty="0">
                <a:latin typeface="Arial" panose="020B0604020202020204" pitchFamily="34" charset="0"/>
                <a:ea typeface="Noto Sans" panose="020B0502040504020204" pitchFamily="34" charset="0"/>
                <a:cs typeface="Arial" panose="020B0604020202020204" pitchFamily="34" charset="0"/>
              </a:rPr>
              <a:t> di masa </a:t>
            </a:r>
            <a:r>
              <a:rPr lang="en-GB" sz="1600" dirty="0" err="1">
                <a:latin typeface="Arial" panose="020B0604020202020204" pitchFamily="34" charset="0"/>
                <a:ea typeface="Noto Sans" panose="020B0502040504020204" pitchFamily="34" charset="0"/>
                <a:cs typeface="Arial" panose="020B0604020202020204" pitchFamily="34" charset="0"/>
              </a:rPr>
              <a:t>depan</a:t>
            </a:r>
            <a:endParaRPr lang="en-GB" sz="1600" dirty="0">
              <a:latin typeface="Arial" panose="020B0604020202020204" pitchFamily="34" charset="0"/>
              <a:ea typeface="Noto Sans" panose="020B0502040504020204" pitchFamily="34" charset="0"/>
              <a:cs typeface="Arial" panose="020B0604020202020204" pitchFamily="34" charset="0"/>
            </a:endParaRPr>
          </a:p>
          <a:p>
            <a:pPr lvl="2"/>
            <a:r>
              <a:rPr lang="en-GB" sz="1600" dirty="0" err="1">
                <a:latin typeface="Arial" panose="020B0604020202020204" pitchFamily="34" charset="0"/>
                <a:ea typeface="Noto Sans" panose="020B0502040504020204" pitchFamily="34" charset="0"/>
                <a:cs typeface="Arial" panose="020B0604020202020204" pitchFamily="34" charset="0"/>
              </a:rPr>
              <a:t>Informasi</a:t>
            </a:r>
            <a:r>
              <a:rPr lang="en-GB" sz="1600" dirty="0">
                <a:latin typeface="Arial" panose="020B0604020202020204" pitchFamily="34" charset="0"/>
                <a:ea typeface="Noto Sans" panose="020B0502040504020204" pitchFamily="34" charset="0"/>
                <a:cs typeface="Arial" panose="020B0604020202020204" pitchFamily="34" charset="0"/>
              </a:rPr>
              <a:t> pasar </a:t>
            </a:r>
            <a:r>
              <a:rPr lang="en-GB" sz="1600" dirty="0" err="1">
                <a:latin typeface="Arial" panose="020B0604020202020204" pitchFamily="34" charset="0"/>
                <a:ea typeface="Noto Sans" panose="020B0502040504020204" pitchFamily="34" charset="0"/>
                <a:cs typeface="Arial" panose="020B0604020202020204" pitchFamily="34" charset="0"/>
              </a:rPr>
              <a:t>tenaga</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kerja</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lokal</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menawarkan</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informasi</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kepada</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pencari</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kerja</a:t>
            </a:r>
            <a:r>
              <a:rPr lang="en-GB" sz="1600" dirty="0">
                <a:latin typeface="Arial" panose="020B0604020202020204" pitchFamily="34" charset="0"/>
                <a:ea typeface="Noto Sans" panose="020B0502040504020204" pitchFamily="34" charset="0"/>
                <a:cs typeface="Arial" panose="020B0604020202020204" pitchFamily="34" charset="0"/>
              </a:rPr>
              <a:t> dan </a:t>
            </a:r>
            <a:r>
              <a:rPr lang="en-GB" sz="1600" dirty="0" err="1">
                <a:latin typeface="Arial" panose="020B0604020202020204" pitchFamily="34" charset="0"/>
                <a:ea typeface="Noto Sans" panose="020B0502040504020204" pitchFamily="34" charset="0"/>
                <a:cs typeface="Arial" panose="020B0604020202020204" pitchFamily="34" charset="0"/>
              </a:rPr>
              <a:t>pemberi</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kerja</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seperti</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dirty="0" err="1">
                <a:latin typeface="Arial" panose="020B0604020202020204" pitchFamily="34" charset="0"/>
                <a:ea typeface="Noto Sans" panose="020B0502040504020204" pitchFamily="34" charset="0"/>
                <a:cs typeface="Arial" panose="020B0604020202020204" pitchFamily="34" charset="0"/>
              </a:rPr>
              <a:t>l</a:t>
            </a:r>
            <a:r>
              <a:rPr lang="en-GB" sz="1600" b="0" dirty="0" err="1">
                <a:latin typeface="Arial" panose="020B0604020202020204" pitchFamily="34" charset="0"/>
                <a:ea typeface="Noto Sans" panose="020B0502040504020204" pitchFamily="34" charset="0"/>
                <a:cs typeface="Arial" panose="020B0604020202020204" pitchFamily="34" charset="0"/>
              </a:rPr>
              <a:t>owongan</a:t>
            </a:r>
            <a:r>
              <a:rPr lang="en-GB" sz="1600" b="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pekerjaan</a:t>
            </a:r>
            <a:r>
              <a:rPr lang="en-GB" sz="160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kondisi</a:t>
            </a:r>
            <a:r>
              <a:rPr lang="en-GB" sz="1600" b="0" dirty="0">
                <a:latin typeface="Arial" panose="020B0604020202020204" pitchFamily="34" charset="0"/>
                <a:ea typeface="Noto Sans" panose="020B0502040504020204" pitchFamily="34" charset="0"/>
                <a:cs typeface="Arial" panose="020B0604020202020204" pitchFamily="34" charset="0"/>
              </a:rPr>
              <a:t> pasar  </a:t>
            </a:r>
            <a:r>
              <a:rPr lang="en-GB" sz="1600" b="0" dirty="0" err="1">
                <a:latin typeface="Arial" panose="020B0604020202020204" pitchFamily="34" charset="0"/>
                <a:ea typeface="Noto Sans" panose="020B0502040504020204" pitchFamily="34" charset="0"/>
                <a:cs typeface="Arial" panose="020B0604020202020204" pitchFamily="34" charset="0"/>
              </a:rPr>
              <a:t>tenaga</a:t>
            </a:r>
            <a:r>
              <a:rPr lang="en-GB" sz="1600" b="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kerja</a:t>
            </a:r>
            <a:r>
              <a:rPr lang="en-GB" sz="1600" b="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kursus</a:t>
            </a:r>
            <a:r>
              <a:rPr lang="en-GB" sz="1600" b="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pelatihan</a:t>
            </a:r>
            <a:r>
              <a:rPr lang="en-GB" sz="1600" b="0" dirty="0">
                <a:latin typeface="Arial" panose="020B0604020202020204" pitchFamily="34" charset="0"/>
                <a:ea typeface="Noto Sans" panose="020B0502040504020204" pitchFamily="34" charset="0"/>
                <a:cs typeface="Arial" panose="020B0604020202020204" pitchFamily="34" charset="0"/>
              </a:rPr>
              <a:t> yang </a:t>
            </a:r>
            <a:r>
              <a:rPr lang="en-GB" sz="1600" b="0" dirty="0" err="1">
                <a:latin typeface="Arial" panose="020B0604020202020204" pitchFamily="34" charset="0"/>
                <a:ea typeface="Noto Sans" panose="020B0502040504020204" pitchFamily="34" charset="0"/>
                <a:cs typeface="Arial" panose="020B0604020202020204" pitchFamily="34" charset="0"/>
              </a:rPr>
              <a:t>tersedia</a:t>
            </a:r>
            <a:r>
              <a:rPr lang="en-GB" sz="1600" b="0" dirty="0">
                <a:latin typeface="Arial" panose="020B0604020202020204" pitchFamily="34" charset="0"/>
                <a:ea typeface="Noto Sans" panose="020B0502040504020204" pitchFamily="34" charset="0"/>
                <a:cs typeface="Arial" panose="020B0604020202020204" pitchFamily="34" charset="0"/>
              </a:rPr>
              <a:t>, dan </a:t>
            </a:r>
            <a:r>
              <a:rPr lang="en-GB" sz="1600" b="0" dirty="0" err="1">
                <a:latin typeface="Arial" panose="020B0604020202020204" pitchFamily="34" charset="0"/>
                <a:ea typeface="Noto Sans" panose="020B0502040504020204" pitchFamily="34" charset="0"/>
                <a:cs typeface="Arial" panose="020B0604020202020204" pitchFamily="34" charset="0"/>
              </a:rPr>
              <a:t>informasi</a:t>
            </a:r>
            <a:r>
              <a:rPr lang="en-GB" sz="1600" b="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tentang</a:t>
            </a:r>
            <a:r>
              <a:rPr lang="en-GB" sz="1600" b="0" dirty="0">
                <a:latin typeface="Arial" panose="020B0604020202020204" pitchFamily="34" charset="0"/>
                <a:ea typeface="Noto Sans" panose="020B0502040504020204" pitchFamily="34" charset="0"/>
                <a:cs typeface="Arial" panose="020B0604020202020204" pitchFamily="34" charset="0"/>
              </a:rPr>
              <a:t> program  </a:t>
            </a:r>
            <a:r>
              <a:rPr lang="en-GB" sz="1600" b="0" dirty="0" err="1">
                <a:latin typeface="Arial" panose="020B0604020202020204" pitchFamily="34" charset="0"/>
                <a:ea typeface="Noto Sans" panose="020B0502040504020204" pitchFamily="34" charset="0"/>
                <a:cs typeface="Arial" panose="020B0604020202020204" pitchFamily="34" charset="0"/>
              </a:rPr>
              <a:t>kondisi</a:t>
            </a:r>
            <a:r>
              <a:rPr lang="en-GB" sz="1600" b="0" dirty="0">
                <a:latin typeface="Arial" panose="020B0604020202020204" pitchFamily="34" charset="0"/>
                <a:ea typeface="Noto Sans" panose="020B0502040504020204" pitchFamily="34" charset="0"/>
                <a:cs typeface="Arial" panose="020B0604020202020204" pitchFamily="34" charset="0"/>
              </a:rPr>
              <a:t> pasar  </a:t>
            </a:r>
            <a:r>
              <a:rPr lang="en-GB" sz="1600" b="0" dirty="0" err="1">
                <a:latin typeface="Arial" panose="020B0604020202020204" pitchFamily="34" charset="0"/>
                <a:ea typeface="Noto Sans" panose="020B0502040504020204" pitchFamily="34" charset="0"/>
                <a:cs typeface="Arial" panose="020B0604020202020204" pitchFamily="34" charset="0"/>
              </a:rPr>
              <a:t>tenaga</a:t>
            </a:r>
            <a:r>
              <a:rPr lang="en-GB" sz="1600" b="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kerja</a:t>
            </a:r>
            <a:r>
              <a:rPr lang="en-GB" sz="1600" b="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kursus</a:t>
            </a:r>
            <a:r>
              <a:rPr lang="en-GB" sz="1600" b="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pelatihan</a:t>
            </a:r>
            <a:r>
              <a:rPr lang="en-GB" sz="1600" b="0" dirty="0">
                <a:latin typeface="Arial" panose="020B0604020202020204" pitchFamily="34" charset="0"/>
                <a:ea typeface="Noto Sans" panose="020B0502040504020204" pitchFamily="34" charset="0"/>
                <a:cs typeface="Arial" panose="020B0604020202020204" pitchFamily="34" charset="0"/>
              </a:rPr>
              <a:t> yang </a:t>
            </a:r>
            <a:r>
              <a:rPr lang="en-GB" sz="1600" b="0" dirty="0" err="1">
                <a:latin typeface="Arial" panose="020B0604020202020204" pitchFamily="34" charset="0"/>
                <a:ea typeface="Noto Sans" panose="020B0502040504020204" pitchFamily="34" charset="0"/>
                <a:cs typeface="Arial" panose="020B0604020202020204" pitchFamily="34" charset="0"/>
              </a:rPr>
              <a:t>tersedia</a:t>
            </a:r>
            <a:r>
              <a:rPr lang="en-GB" sz="1600" b="0" dirty="0">
                <a:latin typeface="Arial" panose="020B0604020202020204" pitchFamily="34" charset="0"/>
                <a:ea typeface="Noto Sans" panose="020B0502040504020204" pitchFamily="34" charset="0"/>
                <a:cs typeface="Arial" panose="020B0604020202020204" pitchFamily="34" charset="0"/>
              </a:rPr>
              <a:t> dan </a:t>
            </a:r>
            <a:r>
              <a:rPr lang="en-GB" sz="1600" b="0" dirty="0" err="1">
                <a:latin typeface="Arial" panose="020B0604020202020204" pitchFamily="34" charset="0"/>
                <a:ea typeface="Noto Sans" panose="020B0502040504020204" pitchFamily="34" charset="0"/>
                <a:cs typeface="Arial" panose="020B0604020202020204" pitchFamily="34" charset="0"/>
              </a:rPr>
              <a:t>informasi</a:t>
            </a:r>
            <a:r>
              <a:rPr lang="en-GB" sz="1600" b="0" dirty="0">
                <a:latin typeface="Arial" panose="020B0604020202020204" pitchFamily="34" charset="0"/>
                <a:ea typeface="Noto Sans" panose="020B0502040504020204" pitchFamily="34" charset="0"/>
                <a:cs typeface="Arial" panose="020B0604020202020204" pitchFamily="34" charset="0"/>
              </a:rPr>
              <a:t> </a:t>
            </a:r>
            <a:r>
              <a:rPr lang="en-GB" sz="1600" b="0" dirty="0" err="1">
                <a:latin typeface="Arial" panose="020B0604020202020204" pitchFamily="34" charset="0"/>
                <a:ea typeface="Noto Sans" panose="020B0502040504020204" pitchFamily="34" charset="0"/>
                <a:cs typeface="Arial" panose="020B0604020202020204" pitchFamily="34" charset="0"/>
              </a:rPr>
              <a:t>tentang</a:t>
            </a:r>
            <a:r>
              <a:rPr lang="en-GB" sz="1600" b="0" dirty="0">
                <a:latin typeface="Arial" panose="020B0604020202020204" pitchFamily="34" charset="0"/>
                <a:ea typeface="Noto Sans" panose="020B0502040504020204" pitchFamily="34" charset="0"/>
                <a:cs typeface="Arial" panose="020B0604020202020204" pitchFamily="34" charset="0"/>
              </a:rPr>
              <a:t> program </a:t>
            </a:r>
            <a:endParaRPr lang="en-GB" sz="1600" dirty="0">
              <a:latin typeface="Arial" panose="020B0604020202020204" pitchFamily="34" charset="0"/>
              <a:ea typeface="Noto Sans" panose="020B0502040504020204" pitchFamily="34" charset="0"/>
              <a:cs typeface="Arial" panose="020B0604020202020204" pitchFamily="34" charset="0"/>
            </a:endParaRPr>
          </a:p>
        </p:txBody>
      </p:sp>
    </p:spTree>
    <p:extLst>
      <p:ext uri="{BB962C8B-B14F-4D97-AF65-F5344CB8AC3E}">
        <p14:creationId xmlns:p14="http://schemas.microsoft.com/office/powerpoint/2010/main" val="3447699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a:t>Program Pasar Tenaga </a:t>
            </a:r>
            <a:r>
              <a:rPr lang="en-GB" dirty="0" err="1"/>
              <a:t>Kerja</a:t>
            </a:r>
            <a:endParaRPr lang="en-GB" dirty="0"/>
          </a:p>
        </p:txBody>
      </p:sp>
      <p:sp>
        <p:nvSpPr>
          <p:cNvPr id="5" name="Content Placeholder 4"/>
          <p:cNvSpPr>
            <a:spLocks noGrp="1"/>
          </p:cNvSpPr>
          <p:nvPr>
            <p:ph idx="1"/>
          </p:nvPr>
        </p:nvSpPr>
        <p:spPr/>
        <p:txBody>
          <a:bodyPr/>
          <a:lstStyle/>
          <a:p>
            <a:pPr lvl="2"/>
            <a:r>
              <a:rPr lang="en-GB" sz="2000" dirty="0"/>
              <a:t>Program yang </a:t>
            </a:r>
            <a:r>
              <a:rPr lang="en-GB" sz="2000" dirty="0" err="1"/>
              <a:t>membantu</a:t>
            </a:r>
            <a:r>
              <a:rPr lang="en-GB" sz="2000" dirty="0"/>
              <a:t> </a:t>
            </a:r>
            <a:r>
              <a:rPr lang="en-GB" sz="2000" dirty="0" err="1"/>
              <a:t>pencari</a:t>
            </a:r>
            <a:r>
              <a:rPr lang="en-GB" sz="2000" dirty="0"/>
              <a:t> </a:t>
            </a:r>
            <a:r>
              <a:rPr lang="en-GB" sz="2000" dirty="0" err="1"/>
              <a:t>kerja</a:t>
            </a:r>
            <a:r>
              <a:rPr lang="en-GB" sz="2000" dirty="0"/>
              <a:t> dan </a:t>
            </a:r>
            <a:r>
              <a:rPr lang="en-GB" sz="2000" dirty="0" err="1"/>
              <a:t>pemberi</a:t>
            </a:r>
            <a:r>
              <a:rPr lang="en-GB" sz="2000" dirty="0"/>
              <a:t> </a:t>
            </a:r>
            <a:r>
              <a:rPr lang="en-GB" sz="2000" dirty="0" err="1"/>
              <a:t>kerja</a:t>
            </a:r>
            <a:r>
              <a:rPr lang="en-GB" sz="2000" dirty="0"/>
              <a:t> </a:t>
            </a:r>
            <a:r>
              <a:rPr lang="en-GB" sz="2000" dirty="0" err="1"/>
              <a:t>memperbaiki</a:t>
            </a:r>
            <a:r>
              <a:rPr lang="en-GB" sz="2000" dirty="0"/>
              <a:t> </a:t>
            </a:r>
            <a:r>
              <a:rPr lang="en-GB" sz="2000" dirty="0" err="1"/>
              <a:t>kondisi</a:t>
            </a:r>
            <a:r>
              <a:rPr lang="en-GB" sz="2000" dirty="0"/>
              <a:t> </a:t>
            </a:r>
            <a:r>
              <a:rPr lang="en-GB" sz="2000" dirty="0" err="1"/>
              <a:t>ketenagakerjaan</a:t>
            </a:r>
            <a:r>
              <a:rPr lang="en-GB" sz="2000" dirty="0"/>
              <a:t> – </a:t>
            </a:r>
            <a:r>
              <a:rPr lang="en-GB" sz="2000" dirty="0" err="1"/>
              <a:t>bagi</a:t>
            </a:r>
            <a:r>
              <a:rPr lang="en-GB" sz="2000" dirty="0"/>
              <a:t> </a:t>
            </a:r>
            <a:r>
              <a:rPr lang="en-GB" sz="2000" dirty="0" err="1"/>
              <a:t>pencari</a:t>
            </a:r>
            <a:r>
              <a:rPr lang="en-GB" sz="2000" dirty="0"/>
              <a:t> </a:t>
            </a:r>
            <a:r>
              <a:rPr lang="en-GB" sz="2000" dirty="0" err="1"/>
              <a:t>kerja</a:t>
            </a:r>
            <a:r>
              <a:rPr lang="en-GB" sz="2000" dirty="0"/>
              <a:t> </a:t>
            </a:r>
            <a:r>
              <a:rPr lang="en-GB" sz="2000" dirty="0" err="1"/>
              <a:t>untuk</a:t>
            </a:r>
            <a:r>
              <a:rPr lang="en-GB" sz="2000" dirty="0"/>
              <a:t> </a:t>
            </a:r>
            <a:r>
              <a:rPr lang="en-GB" sz="2000" dirty="0" err="1"/>
              <a:t>memfasilitasi</a:t>
            </a:r>
            <a:r>
              <a:rPr lang="en-GB" sz="2000" dirty="0"/>
              <a:t> </a:t>
            </a:r>
            <a:r>
              <a:rPr lang="en-GB" sz="2000" dirty="0" err="1"/>
              <a:t>meraka</a:t>
            </a:r>
            <a:r>
              <a:rPr lang="en-GB" sz="2000" dirty="0"/>
              <a:t> </a:t>
            </a:r>
            <a:r>
              <a:rPr lang="en-GB" sz="2000" dirty="0" err="1"/>
              <a:t>mendapatkan</a:t>
            </a:r>
            <a:r>
              <a:rPr lang="en-GB" sz="2000" dirty="0"/>
              <a:t> </a:t>
            </a:r>
            <a:r>
              <a:rPr lang="en-GB" sz="2000" dirty="0" err="1"/>
              <a:t>pekerjaan</a:t>
            </a:r>
            <a:r>
              <a:rPr lang="en-GB" sz="2000" dirty="0"/>
              <a:t> dan </a:t>
            </a:r>
            <a:r>
              <a:rPr lang="en-GB" sz="2000" dirty="0" err="1"/>
              <a:t>bagi</a:t>
            </a:r>
            <a:r>
              <a:rPr lang="en-GB" sz="2000" dirty="0"/>
              <a:t> </a:t>
            </a:r>
            <a:r>
              <a:rPr lang="en-GB" sz="2000" dirty="0" err="1"/>
              <a:t>pemberi</a:t>
            </a:r>
            <a:r>
              <a:rPr lang="en-GB" sz="2000" dirty="0"/>
              <a:t> </a:t>
            </a:r>
            <a:r>
              <a:rPr lang="en-GB" sz="2000" dirty="0" err="1"/>
              <a:t>kerja</a:t>
            </a:r>
            <a:r>
              <a:rPr lang="en-GB" sz="2000" dirty="0"/>
              <a:t> </a:t>
            </a:r>
            <a:r>
              <a:rPr lang="en-GB" sz="2000" dirty="0" err="1"/>
              <a:t>untuk</a:t>
            </a:r>
            <a:r>
              <a:rPr lang="en-GB" sz="2000" dirty="0"/>
              <a:t> </a:t>
            </a:r>
            <a:r>
              <a:rPr lang="en-GB" sz="2000" dirty="0" err="1"/>
              <a:t>mendapatkan</a:t>
            </a:r>
            <a:r>
              <a:rPr lang="en-GB" sz="2000" dirty="0"/>
              <a:t> </a:t>
            </a:r>
            <a:r>
              <a:rPr lang="en-GB" sz="2000" dirty="0" err="1"/>
              <a:t>pekerja</a:t>
            </a:r>
            <a:r>
              <a:rPr lang="en-GB" sz="2000" dirty="0"/>
              <a:t> yang </a:t>
            </a:r>
            <a:r>
              <a:rPr lang="en-GB" sz="2000" dirty="0" err="1"/>
              <a:t>mereka</a:t>
            </a:r>
            <a:r>
              <a:rPr lang="en-GB" sz="2000" dirty="0"/>
              <a:t> </a:t>
            </a:r>
            <a:r>
              <a:rPr lang="en-GB" sz="2000" dirty="0" err="1"/>
              <a:t>butuhkan</a:t>
            </a:r>
            <a:endParaRPr lang="en-GB" sz="2000" dirty="0"/>
          </a:p>
          <a:p>
            <a:pPr lvl="2"/>
            <a:r>
              <a:rPr lang="en-GB" sz="2000" dirty="0"/>
              <a:t>Ketika IPTK </a:t>
            </a:r>
            <a:r>
              <a:rPr lang="en-GB" sz="2000" dirty="0" err="1"/>
              <a:t>dianalisis</a:t>
            </a:r>
            <a:r>
              <a:rPr lang="en-GB" sz="2000" dirty="0"/>
              <a:t> </a:t>
            </a:r>
            <a:r>
              <a:rPr lang="en-GB" sz="2000" dirty="0" err="1"/>
              <a:t>untuk</a:t>
            </a:r>
            <a:r>
              <a:rPr lang="en-GB" sz="2000" dirty="0"/>
              <a:t> </a:t>
            </a:r>
            <a:r>
              <a:rPr lang="en-GB" sz="2000" dirty="0" err="1"/>
              <a:t>menetapkan</a:t>
            </a:r>
            <a:r>
              <a:rPr lang="en-GB" sz="2000" dirty="0"/>
              <a:t> </a:t>
            </a:r>
            <a:r>
              <a:rPr lang="en-GB" sz="2000" dirty="0" err="1"/>
              <a:t>tren</a:t>
            </a:r>
            <a:r>
              <a:rPr lang="en-GB" sz="2000" dirty="0"/>
              <a:t> dan </a:t>
            </a:r>
            <a:r>
              <a:rPr lang="en-GB" sz="2000" dirty="0" err="1"/>
              <a:t>memberikan</a:t>
            </a:r>
            <a:r>
              <a:rPr lang="en-GB" sz="2000" dirty="0"/>
              <a:t> </a:t>
            </a:r>
            <a:r>
              <a:rPr lang="en-GB" sz="2000" dirty="0" err="1"/>
              <a:t>perkiraan</a:t>
            </a:r>
            <a:r>
              <a:rPr lang="en-GB" sz="2000" dirty="0"/>
              <a:t> </a:t>
            </a:r>
            <a:r>
              <a:rPr lang="en-GB" sz="2000" dirty="0" err="1"/>
              <a:t>jangka</a:t>
            </a:r>
            <a:r>
              <a:rPr lang="en-GB" sz="2000" dirty="0"/>
              <a:t> </a:t>
            </a:r>
            <a:r>
              <a:rPr lang="en-GB" sz="2000" dirty="0" err="1"/>
              <a:t>menengah</a:t>
            </a:r>
            <a:r>
              <a:rPr lang="en-GB" sz="2000" dirty="0"/>
              <a:t> </a:t>
            </a:r>
            <a:r>
              <a:rPr lang="en-GB" sz="2000" dirty="0" err="1"/>
              <a:t>hingga</a:t>
            </a:r>
            <a:r>
              <a:rPr lang="en-GB" sz="2000" dirty="0"/>
              <a:t> </a:t>
            </a:r>
            <a:r>
              <a:rPr lang="en-GB" sz="2000" dirty="0" err="1"/>
              <a:t>jangka</a:t>
            </a:r>
            <a:r>
              <a:rPr lang="en-GB" sz="2000" dirty="0"/>
              <a:t> </a:t>
            </a:r>
            <a:r>
              <a:rPr lang="en-GB" sz="2000" dirty="0" err="1"/>
              <a:t>panjang</a:t>
            </a:r>
            <a:r>
              <a:rPr lang="en-GB" sz="2000" dirty="0"/>
              <a:t>, </a:t>
            </a:r>
            <a:r>
              <a:rPr lang="en-GB" sz="2000" dirty="0" err="1"/>
              <a:t>maka</a:t>
            </a:r>
            <a:r>
              <a:rPr lang="en-GB" sz="2000" dirty="0"/>
              <a:t> </a:t>
            </a:r>
            <a:r>
              <a:rPr lang="en-GB" sz="2000" dirty="0" err="1"/>
              <a:t>akan</a:t>
            </a:r>
            <a:r>
              <a:rPr lang="en-GB" sz="2000" dirty="0"/>
              <a:t> </a:t>
            </a:r>
            <a:r>
              <a:rPr lang="en-GB" sz="2000" dirty="0" err="1"/>
              <a:t>memungkinkan</a:t>
            </a:r>
            <a:r>
              <a:rPr lang="en-GB" sz="2000" dirty="0"/>
              <a:t> </a:t>
            </a:r>
            <a:r>
              <a:rPr lang="en-GB" sz="2000" dirty="0" err="1"/>
              <a:t>untuk</a:t>
            </a:r>
            <a:r>
              <a:rPr lang="en-GB" sz="2000" dirty="0"/>
              <a:t> </a:t>
            </a:r>
            <a:r>
              <a:rPr lang="en-GB" sz="2000" dirty="0" err="1"/>
              <a:t>secara</a:t>
            </a:r>
            <a:r>
              <a:rPr lang="en-GB" sz="2000" dirty="0"/>
              <a:t> </a:t>
            </a:r>
            <a:r>
              <a:rPr lang="en-GB" sz="2000" dirty="0" err="1"/>
              <a:t>lebih</a:t>
            </a:r>
            <a:r>
              <a:rPr lang="en-GB" sz="2000" dirty="0"/>
              <a:t> </a:t>
            </a:r>
            <a:r>
              <a:rPr lang="en-GB" sz="2000" dirty="0" err="1"/>
              <a:t>akurat</a:t>
            </a:r>
            <a:r>
              <a:rPr lang="en-GB" sz="2000" dirty="0"/>
              <a:t> </a:t>
            </a:r>
            <a:r>
              <a:rPr lang="en-GB" sz="2000" dirty="0" err="1"/>
              <a:t>mengidentifikasi</a:t>
            </a:r>
            <a:r>
              <a:rPr lang="en-GB" sz="2000" dirty="0"/>
              <a:t> </a:t>
            </a:r>
            <a:r>
              <a:rPr lang="en-GB" sz="2000" dirty="0" err="1"/>
              <a:t>kesenjangan</a:t>
            </a:r>
            <a:r>
              <a:rPr lang="en-GB" sz="2000" dirty="0"/>
              <a:t> </a:t>
            </a:r>
            <a:r>
              <a:rPr lang="en-GB" sz="2000" dirty="0" err="1"/>
              <a:t>antara</a:t>
            </a:r>
            <a:r>
              <a:rPr lang="en-GB" sz="2000" dirty="0"/>
              <a:t> </a:t>
            </a:r>
            <a:r>
              <a:rPr lang="en-GB" sz="2000" dirty="0" err="1"/>
              <a:t>sisi</a:t>
            </a:r>
            <a:r>
              <a:rPr lang="en-GB" sz="2000" dirty="0"/>
              <a:t> </a:t>
            </a:r>
            <a:r>
              <a:rPr lang="en-GB" sz="2000" dirty="0" err="1"/>
              <a:t>permintaan</a:t>
            </a:r>
            <a:r>
              <a:rPr lang="en-GB" sz="2000" dirty="0"/>
              <a:t> dan </a:t>
            </a:r>
            <a:r>
              <a:rPr lang="en-GB" sz="2000" dirty="0" err="1"/>
              <a:t>penawaran</a:t>
            </a:r>
            <a:r>
              <a:rPr lang="en-GB" sz="2000" dirty="0"/>
              <a:t> </a:t>
            </a:r>
            <a:r>
              <a:rPr lang="en-GB" sz="2000" dirty="0" err="1"/>
              <a:t>tenaga</a:t>
            </a:r>
            <a:r>
              <a:rPr lang="en-GB" sz="2000" dirty="0"/>
              <a:t> </a:t>
            </a:r>
            <a:r>
              <a:rPr lang="en-GB" sz="2000" dirty="0" err="1"/>
              <a:t>kerja</a:t>
            </a:r>
            <a:r>
              <a:rPr lang="en-GB" sz="2000" dirty="0"/>
              <a:t>. </a:t>
            </a:r>
          </a:p>
          <a:p>
            <a:pPr lvl="2"/>
            <a:r>
              <a:rPr lang="en-GB" sz="2000" dirty="0" err="1"/>
              <a:t>Ini</a:t>
            </a:r>
            <a:r>
              <a:rPr lang="en-GB" sz="2000" dirty="0"/>
              <a:t> </a:t>
            </a:r>
            <a:r>
              <a:rPr lang="en-GB" sz="2000" dirty="0" err="1"/>
              <a:t>menghantarkan</a:t>
            </a:r>
            <a:r>
              <a:rPr lang="en-GB" sz="2000" dirty="0"/>
              <a:t> pada </a:t>
            </a:r>
            <a:r>
              <a:rPr lang="en-GB" sz="2000" dirty="0" err="1"/>
              <a:t>keputusan</a:t>
            </a:r>
            <a:r>
              <a:rPr lang="en-GB" sz="2000" dirty="0"/>
              <a:t> </a:t>
            </a:r>
            <a:r>
              <a:rPr lang="en-GB" sz="2000" dirty="0" err="1"/>
              <a:t>terkait</a:t>
            </a:r>
            <a:r>
              <a:rPr lang="en-GB" sz="2000" dirty="0"/>
              <a:t> </a:t>
            </a:r>
            <a:r>
              <a:rPr lang="en-GB" sz="2000" dirty="0" err="1"/>
              <a:t>dengan</a:t>
            </a:r>
            <a:r>
              <a:rPr lang="en-GB" sz="2000" dirty="0"/>
              <a:t> </a:t>
            </a:r>
            <a:r>
              <a:rPr lang="en-GB" sz="2000" dirty="0" err="1"/>
              <a:t>penyusunan</a:t>
            </a:r>
            <a:r>
              <a:rPr lang="en-GB" sz="2000" dirty="0"/>
              <a:t> dan </a:t>
            </a:r>
            <a:r>
              <a:rPr lang="en-GB" sz="2000" dirty="0" err="1"/>
              <a:t>pelaksanaan</a:t>
            </a:r>
            <a:r>
              <a:rPr lang="en-GB" sz="2000" dirty="0"/>
              <a:t> program dan </a:t>
            </a:r>
            <a:r>
              <a:rPr lang="en-GB" sz="2000" dirty="0" err="1"/>
              <a:t>layanan</a:t>
            </a:r>
            <a:r>
              <a:rPr lang="en-GB" sz="2000" dirty="0"/>
              <a:t> </a:t>
            </a:r>
            <a:r>
              <a:rPr lang="en-GB" sz="2000" dirty="0" err="1"/>
              <a:t>khusus</a:t>
            </a:r>
            <a:r>
              <a:rPr lang="en-GB" sz="2000" dirty="0"/>
              <a:t> pasar </a:t>
            </a:r>
            <a:r>
              <a:rPr lang="en-GB" sz="2000" dirty="0" err="1"/>
              <a:t>tenaga</a:t>
            </a:r>
            <a:r>
              <a:rPr lang="en-GB" sz="2000" dirty="0"/>
              <a:t> </a:t>
            </a:r>
            <a:r>
              <a:rPr lang="en-GB" sz="2000" dirty="0" err="1"/>
              <a:t>kerja</a:t>
            </a:r>
            <a:r>
              <a:rPr lang="en-GB" sz="2000" dirty="0"/>
              <a:t> </a:t>
            </a:r>
            <a:r>
              <a:rPr lang="en-GB" sz="2000" dirty="0" err="1"/>
              <a:t>untuk</a:t>
            </a:r>
            <a:r>
              <a:rPr lang="en-GB" sz="2000" dirty="0"/>
              <a:t> </a:t>
            </a:r>
            <a:r>
              <a:rPr lang="en-GB" sz="2000" dirty="0" err="1"/>
              <a:t>membantu</a:t>
            </a:r>
            <a:r>
              <a:rPr lang="en-GB" sz="2000" dirty="0"/>
              <a:t> </a:t>
            </a:r>
            <a:r>
              <a:rPr lang="en-GB" sz="2000" dirty="0" err="1"/>
              <a:t>menurunkan</a:t>
            </a:r>
            <a:r>
              <a:rPr lang="en-GB" sz="2000" dirty="0"/>
              <a:t> </a:t>
            </a:r>
            <a:r>
              <a:rPr lang="en-GB" sz="2000" dirty="0" err="1"/>
              <a:t>ketidakseimbangan</a:t>
            </a:r>
            <a:r>
              <a:rPr lang="en-GB" sz="2000" dirty="0"/>
              <a:t> </a:t>
            </a:r>
          </a:p>
          <a:p>
            <a:pPr lvl="2"/>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4105130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err="1"/>
              <a:t>Administrasi</a:t>
            </a:r>
            <a:r>
              <a:rPr lang="en-GB" dirty="0"/>
              <a:t> </a:t>
            </a:r>
            <a:r>
              <a:rPr lang="en-GB" dirty="0" err="1"/>
              <a:t>tunjangan</a:t>
            </a:r>
            <a:r>
              <a:rPr lang="en-GB" dirty="0"/>
              <a:t> </a:t>
            </a:r>
            <a:r>
              <a:rPr lang="en-GB" dirty="0" err="1"/>
              <a:t>pengagguran</a:t>
            </a:r>
            <a:br>
              <a:rPr lang="en-GB" dirty="0"/>
            </a:br>
            <a:br>
              <a:rPr lang="en-GB" dirty="0"/>
            </a:b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000" dirty="0" err="1"/>
              <a:t>Merupakan</a:t>
            </a:r>
            <a:r>
              <a:rPr lang="en-GB" sz="2000" dirty="0"/>
              <a:t> </a:t>
            </a:r>
            <a:r>
              <a:rPr lang="en-GB" sz="2000" dirty="0" err="1"/>
              <a:t>implementasi</a:t>
            </a:r>
            <a:r>
              <a:rPr lang="en-GB" sz="2000" dirty="0"/>
              <a:t> </a:t>
            </a:r>
            <a:r>
              <a:rPr lang="en-GB" sz="2000" dirty="0" err="1"/>
              <a:t>perlindungan</a:t>
            </a:r>
            <a:r>
              <a:rPr lang="en-GB" sz="2000" dirty="0"/>
              <a:t> </a:t>
            </a:r>
            <a:r>
              <a:rPr lang="en-GB" sz="2000" dirty="0" err="1"/>
              <a:t>sosial</a:t>
            </a:r>
            <a:r>
              <a:rPr lang="en-GB" sz="2000" dirty="0"/>
              <a:t> dan </a:t>
            </a:r>
            <a:r>
              <a:rPr lang="en-GB" sz="2000" dirty="0" err="1"/>
              <a:t>tunjangan</a:t>
            </a:r>
            <a:r>
              <a:rPr lang="en-GB" sz="2000" dirty="0"/>
              <a:t> </a:t>
            </a:r>
            <a:r>
              <a:rPr lang="en-GB" sz="2000" dirty="0" err="1"/>
              <a:t>pengangguran</a:t>
            </a:r>
            <a:r>
              <a:rPr lang="en-GB" sz="2000" dirty="0"/>
              <a:t>. Banyak negara </a:t>
            </a:r>
            <a:r>
              <a:rPr lang="en-GB" sz="2000" dirty="0" err="1"/>
              <a:t>berkembang</a:t>
            </a:r>
            <a:r>
              <a:rPr lang="en-GB" sz="2000" dirty="0"/>
              <a:t> yang </a:t>
            </a:r>
            <a:r>
              <a:rPr lang="en-GB" sz="2000" dirty="0" err="1"/>
              <a:t>belum</a:t>
            </a:r>
            <a:r>
              <a:rPr lang="en-GB" sz="2000" dirty="0"/>
              <a:t> </a:t>
            </a:r>
            <a:r>
              <a:rPr lang="en-GB" sz="2000" dirty="0" err="1"/>
              <a:t>memiliki</a:t>
            </a:r>
            <a:r>
              <a:rPr lang="en-GB" sz="2000" dirty="0"/>
              <a:t> </a:t>
            </a:r>
            <a:r>
              <a:rPr lang="en-GB" sz="2000" dirty="0" err="1"/>
              <a:t>skema</a:t>
            </a:r>
            <a:r>
              <a:rPr lang="en-GB" sz="2000" dirty="0"/>
              <a:t> </a:t>
            </a:r>
            <a:r>
              <a:rPr lang="en-GB" sz="2000" dirty="0" err="1"/>
              <a:t>asuransi</a:t>
            </a:r>
            <a:r>
              <a:rPr lang="en-GB" sz="2000" dirty="0"/>
              <a:t> </a:t>
            </a:r>
            <a:r>
              <a:rPr lang="en-GB" sz="2000" dirty="0" err="1"/>
              <a:t>pengangguran</a:t>
            </a:r>
            <a:r>
              <a:rPr lang="en-GB" sz="2000" dirty="0"/>
              <a:t>. </a:t>
            </a:r>
            <a:r>
              <a:rPr lang="en-GB" sz="2000" dirty="0" err="1"/>
              <a:t>Namun</a:t>
            </a:r>
            <a:r>
              <a:rPr lang="en-GB" sz="2000" dirty="0"/>
              <a:t>, di </a:t>
            </a:r>
            <a:r>
              <a:rPr lang="en-GB" sz="2000" dirty="0" err="1"/>
              <a:t>beberapa</a:t>
            </a:r>
            <a:r>
              <a:rPr lang="en-GB" sz="2000" dirty="0"/>
              <a:t> negara, </a:t>
            </a:r>
            <a:r>
              <a:rPr lang="en-GB" sz="2000" dirty="0" err="1"/>
              <a:t>bantuan</a:t>
            </a:r>
            <a:r>
              <a:rPr lang="en-GB" sz="2000" dirty="0"/>
              <a:t> </a:t>
            </a:r>
            <a:r>
              <a:rPr lang="en-GB" sz="2000" dirty="0" err="1"/>
              <a:t>tersebut</a:t>
            </a:r>
            <a:r>
              <a:rPr lang="en-GB" sz="2000" dirty="0"/>
              <a:t> </a:t>
            </a:r>
            <a:r>
              <a:rPr lang="en-GB" sz="2000" dirty="0" err="1"/>
              <a:t>mewujud</a:t>
            </a:r>
            <a:r>
              <a:rPr lang="en-GB" sz="2000" dirty="0"/>
              <a:t> </a:t>
            </a:r>
            <a:r>
              <a:rPr lang="en-GB" sz="2000" dirty="0" err="1"/>
              <a:t>dalam</a:t>
            </a:r>
            <a:r>
              <a:rPr lang="en-GB" sz="2000" dirty="0"/>
              <a:t> </a:t>
            </a:r>
            <a:r>
              <a:rPr lang="en-GB" sz="2000" dirty="0" err="1"/>
              <a:t>bentuk</a:t>
            </a:r>
            <a:r>
              <a:rPr lang="en-GB" sz="2000" dirty="0"/>
              <a:t> </a:t>
            </a:r>
            <a:r>
              <a:rPr lang="en-GB" sz="2000" dirty="0" err="1"/>
              <a:t>dukungan</a:t>
            </a:r>
            <a:r>
              <a:rPr lang="en-GB" sz="2000" dirty="0"/>
              <a:t> </a:t>
            </a:r>
            <a:r>
              <a:rPr lang="en-GB" sz="2000" dirty="0" err="1"/>
              <a:t>pendapatan</a:t>
            </a:r>
            <a:r>
              <a:rPr lang="en-GB" sz="2000" dirty="0"/>
              <a:t> </a:t>
            </a:r>
            <a:r>
              <a:rPr lang="en-GB" sz="2000" dirty="0" err="1"/>
              <a:t>bagi</a:t>
            </a:r>
            <a:r>
              <a:rPr lang="en-GB" sz="2000" dirty="0"/>
              <a:t> </a:t>
            </a:r>
            <a:r>
              <a:rPr lang="en-GB" sz="2000" dirty="0" err="1"/>
              <a:t>pencari</a:t>
            </a:r>
            <a:r>
              <a:rPr lang="en-GB" sz="2000" dirty="0"/>
              <a:t> </a:t>
            </a:r>
            <a:r>
              <a:rPr lang="en-GB" sz="2000" dirty="0" err="1"/>
              <a:t>kerja</a:t>
            </a:r>
            <a:r>
              <a:rPr lang="en-GB" sz="2000" dirty="0"/>
              <a:t> yang </a:t>
            </a:r>
            <a:r>
              <a:rPr lang="en-GB" sz="2000" dirty="0" err="1"/>
              <a:t>menganggur</a:t>
            </a:r>
            <a:r>
              <a:rPr lang="en-GB" sz="2000" dirty="0"/>
              <a:t>. </a:t>
            </a:r>
          </a:p>
          <a:p>
            <a:pPr lvl="2"/>
            <a:r>
              <a:rPr lang="en-GB" sz="2000" dirty="0"/>
              <a:t>LKP </a:t>
            </a:r>
            <a:r>
              <a:rPr lang="en-GB" sz="2000" dirty="0" err="1"/>
              <a:t>akan</a:t>
            </a:r>
            <a:r>
              <a:rPr lang="en-GB" sz="2000" dirty="0"/>
              <a:t> </a:t>
            </a:r>
            <a:r>
              <a:rPr lang="en-GB" sz="2000" dirty="0" err="1"/>
              <a:t>memiliki</a:t>
            </a:r>
            <a:r>
              <a:rPr lang="en-GB" sz="2000" dirty="0"/>
              <a:t> </a:t>
            </a:r>
            <a:r>
              <a:rPr lang="en-GB" sz="2000" dirty="0" err="1"/>
              <a:t>peran</a:t>
            </a:r>
            <a:r>
              <a:rPr lang="en-GB" sz="2000" dirty="0"/>
              <a:t> </a:t>
            </a:r>
            <a:r>
              <a:rPr lang="en-GB" sz="2000" dirty="0" err="1"/>
              <a:t>dalam</a:t>
            </a:r>
            <a:r>
              <a:rPr lang="en-GB" sz="2000" dirty="0"/>
              <a:t> </a:t>
            </a:r>
            <a:r>
              <a:rPr lang="en-GB" sz="2000" dirty="0" err="1"/>
              <a:t>administrasi</a:t>
            </a:r>
            <a:r>
              <a:rPr lang="en-GB" sz="2000" dirty="0"/>
              <a:t>. </a:t>
            </a:r>
            <a:r>
              <a:rPr lang="en-GB" sz="2000" dirty="0" err="1"/>
              <a:t>Terkadang</a:t>
            </a:r>
            <a:r>
              <a:rPr lang="en-GB" sz="2000" dirty="0"/>
              <a:t>, </a:t>
            </a:r>
            <a:r>
              <a:rPr lang="en-GB" sz="2000" dirty="0" err="1"/>
              <a:t>fungsi</a:t>
            </a:r>
            <a:r>
              <a:rPr lang="en-GB" sz="2000" dirty="0"/>
              <a:t> </a:t>
            </a:r>
            <a:r>
              <a:rPr lang="en-GB" sz="2000" dirty="0" err="1"/>
              <a:t>ini</a:t>
            </a:r>
            <a:r>
              <a:rPr lang="en-GB" sz="2000" dirty="0"/>
              <a:t> </a:t>
            </a:r>
            <a:r>
              <a:rPr lang="en-GB" sz="2000" dirty="0" err="1"/>
              <a:t>mungkin</a:t>
            </a:r>
            <a:r>
              <a:rPr lang="en-GB" sz="2000" dirty="0"/>
              <a:t> </a:t>
            </a:r>
            <a:r>
              <a:rPr lang="en-GB" sz="2000" dirty="0" err="1"/>
              <a:t>tidak</a:t>
            </a:r>
            <a:r>
              <a:rPr lang="en-GB" sz="2000" dirty="0"/>
              <a:t> </a:t>
            </a:r>
            <a:r>
              <a:rPr lang="en-GB" sz="2000" dirty="0" err="1"/>
              <a:t>tersedia</a:t>
            </a:r>
            <a:r>
              <a:rPr lang="en-GB" sz="2000" dirty="0"/>
              <a:t> </a:t>
            </a:r>
            <a:r>
              <a:rPr lang="en-GB" sz="2000" dirty="0" err="1"/>
              <a:t>untuk</a:t>
            </a:r>
            <a:r>
              <a:rPr lang="en-GB" sz="2000" dirty="0"/>
              <a:t> </a:t>
            </a:r>
            <a:r>
              <a:rPr lang="en-GB" sz="2000" dirty="0" err="1"/>
              <a:t>semua</a:t>
            </a:r>
            <a:r>
              <a:rPr lang="en-GB" sz="2000" dirty="0"/>
              <a:t> negara dan </a:t>
            </a:r>
            <a:r>
              <a:rPr lang="en-GB" sz="2000" dirty="0" err="1"/>
              <a:t>jika</a:t>
            </a:r>
            <a:r>
              <a:rPr lang="en-GB" sz="2000" dirty="0"/>
              <a:t> </a:t>
            </a:r>
            <a:r>
              <a:rPr lang="en-GB" sz="2000" dirty="0" err="1"/>
              <a:t>tersedia</a:t>
            </a:r>
            <a:r>
              <a:rPr lang="en-GB" sz="2000" dirty="0"/>
              <a:t>, </a:t>
            </a:r>
            <a:r>
              <a:rPr lang="en-GB" sz="2000" dirty="0" err="1"/>
              <a:t>implementasinya</a:t>
            </a:r>
            <a:r>
              <a:rPr lang="en-GB" sz="2000" dirty="0"/>
              <a:t> </a:t>
            </a:r>
            <a:r>
              <a:rPr lang="en-GB" sz="2000" dirty="0" err="1"/>
              <a:t>mungkin</a:t>
            </a:r>
            <a:r>
              <a:rPr lang="en-GB" sz="2000" dirty="0"/>
              <a:t> </a:t>
            </a:r>
            <a:r>
              <a:rPr lang="en-GB" sz="2000" dirty="0" err="1"/>
              <a:t>berada</a:t>
            </a:r>
            <a:r>
              <a:rPr lang="en-GB" sz="2000" dirty="0"/>
              <a:t> di </a:t>
            </a:r>
            <a:r>
              <a:rPr lang="en-GB" sz="2000" dirty="0" err="1"/>
              <a:t>bawah</a:t>
            </a:r>
            <a:r>
              <a:rPr lang="en-GB" sz="2000" dirty="0"/>
              <a:t> badan yang </a:t>
            </a:r>
            <a:r>
              <a:rPr lang="en-GB" sz="2000" dirty="0" err="1"/>
              <a:t>berbeda</a:t>
            </a:r>
            <a:r>
              <a:rPr lang="en-GB" sz="2000" dirty="0"/>
              <a:t> </a:t>
            </a:r>
            <a:r>
              <a:rPr lang="en-GB" sz="2000" dirty="0" err="1"/>
              <a:t>karena</a:t>
            </a:r>
            <a:r>
              <a:rPr lang="en-GB" sz="2000" dirty="0"/>
              <a:t> </a:t>
            </a:r>
            <a:r>
              <a:rPr lang="en-GB" sz="2000" dirty="0" err="1"/>
              <a:t>besarnya</a:t>
            </a:r>
            <a:r>
              <a:rPr lang="en-GB" sz="2000" dirty="0"/>
              <a:t> </a:t>
            </a:r>
            <a:r>
              <a:rPr lang="en-GB" sz="2000" dirty="0" err="1"/>
              <a:t>sistem</a:t>
            </a:r>
            <a:r>
              <a:rPr lang="en-GB" sz="2000" dirty="0"/>
              <a:t> dan </a:t>
            </a:r>
            <a:r>
              <a:rPr lang="en-GB" sz="2000" dirty="0" err="1"/>
              <a:t>sumber</a:t>
            </a:r>
            <a:r>
              <a:rPr lang="en-GB" sz="2000" dirty="0"/>
              <a:t> </a:t>
            </a:r>
            <a:r>
              <a:rPr lang="en-GB" sz="2000" dirty="0" err="1"/>
              <a:t>daya</a:t>
            </a:r>
            <a:r>
              <a:rPr lang="en-GB" sz="2000" dirty="0"/>
              <a:t> yang </a:t>
            </a:r>
            <a:r>
              <a:rPr lang="en-GB" sz="2000" dirty="0" err="1"/>
              <a:t>diperlukan</a:t>
            </a:r>
            <a:r>
              <a:rPr lang="en-GB" sz="2000" dirty="0"/>
              <a:t> </a:t>
            </a:r>
            <a:r>
              <a:rPr lang="en-GB" sz="2000" dirty="0" err="1"/>
              <a:t>untuk</a:t>
            </a:r>
            <a:r>
              <a:rPr lang="en-GB" sz="2000" dirty="0"/>
              <a:t> </a:t>
            </a:r>
            <a:r>
              <a:rPr lang="en-GB" sz="2000" dirty="0" err="1"/>
              <a:t>mengelolanya</a:t>
            </a:r>
            <a:r>
              <a:rPr lang="en-GB" sz="2000" dirty="0"/>
              <a:t>. </a:t>
            </a:r>
          </a:p>
          <a:p>
            <a:pPr lvl="2"/>
            <a:r>
              <a:rPr lang="en-GB" sz="2000" dirty="0"/>
              <a:t>LKP Indonesia </a:t>
            </a:r>
            <a:r>
              <a:rPr lang="en-GB" sz="2000" dirty="0" err="1"/>
              <a:t>memberikan</a:t>
            </a:r>
            <a:r>
              <a:rPr lang="en-GB" sz="2000" dirty="0"/>
              <a:t> </a:t>
            </a:r>
            <a:r>
              <a:rPr lang="en-GB" sz="2000" dirty="0" err="1"/>
              <a:t>informasi</a:t>
            </a:r>
            <a:r>
              <a:rPr lang="en-GB" sz="2000" dirty="0"/>
              <a:t> </a:t>
            </a:r>
            <a:r>
              <a:rPr lang="en-GB" sz="2000" dirty="0" err="1"/>
              <a:t>kepada</a:t>
            </a:r>
            <a:r>
              <a:rPr lang="en-GB" sz="2000" dirty="0"/>
              <a:t> </a:t>
            </a:r>
            <a:r>
              <a:rPr lang="en-GB" sz="2000" dirty="0" err="1"/>
              <a:t>penganggur</a:t>
            </a:r>
            <a:r>
              <a:rPr lang="en-GB" sz="2000" dirty="0"/>
              <a:t>. BPJS </a:t>
            </a:r>
            <a:r>
              <a:rPr lang="en-GB" sz="2000" dirty="0" err="1"/>
              <a:t>Ketenagakerjaan</a:t>
            </a:r>
            <a:r>
              <a:rPr lang="en-GB" sz="2000" dirty="0"/>
              <a:t> </a:t>
            </a:r>
            <a:r>
              <a:rPr lang="en-GB" sz="2000" dirty="0" err="1"/>
              <a:t>bertanggung-jawab</a:t>
            </a:r>
            <a:r>
              <a:rPr lang="en-GB" sz="2000" dirty="0"/>
              <a:t> </a:t>
            </a:r>
            <a:r>
              <a:rPr lang="en-GB" sz="2000" dirty="0" err="1"/>
              <a:t>atas</a:t>
            </a:r>
            <a:r>
              <a:rPr lang="en-GB" sz="2000" dirty="0"/>
              <a:t> </a:t>
            </a:r>
            <a:r>
              <a:rPr lang="en-GB" sz="2000" dirty="0" err="1"/>
              <a:t>konsultasi</a:t>
            </a:r>
            <a:r>
              <a:rPr lang="en-GB" sz="2000" dirty="0"/>
              <a:t> </a:t>
            </a:r>
            <a:r>
              <a:rPr lang="en-GB" sz="2000" dirty="0" err="1"/>
              <a:t>tentang</a:t>
            </a:r>
            <a:r>
              <a:rPr lang="en-GB" sz="2000" dirty="0"/>
              <a:t> </a:t>
            </a:r>
            <a:r>
              <a:rPr lang="en-GB" sz="2000" dirty="0" err="1"/>
              <a:t>tunjangan</a:t>
            </a:r>
            <a:r>
              <a:rPr lang="en-GB" sz="2000" dirty="0"/>
              <a:t> </a:t>
            </a:r>
            <a:r>
              <a:rPr lang="en-GB" sz="2000" dirty="0" err="1"/>
              <a:t>pengaguran</a:t>
            </a:r>
            <a:r>
              <a:rPr lang="en-GB" sz="2000" dirty="0"/>
              <a:t> oleh </a:t>
            </a:r>
            <a:r>
              <a:rPr lang="en-GB" sz="2000" dirty="0" err="1"/>
              <a:t>pemerintah</a:t>
            </a:r>
            <a:r>
              <a:rPr lang="en-GB" sz="2000" dirty="0"/>
              <a:t>.</a:t>
            </a:r>
          </a:p>
          <a:p>
            <a:pPr lvl="2"/>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12</a:t>
            </a:fld>
            <a:endParaRPr lang="en-GB"/>
          </a:p>
        </p:txBody>
      </p:sp>
    </p:spTree>
    <p:extLst>
      <p:ext uri="{BB962C8B-B14F-4D97-AF65-F5344CB8AC3E}">
        <p14:creationId xmlns:p14="http://schemas.microsoft.com/office/powerpoint/2010/main" val="581618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err="1"/>
              <a:t>Layanan</a:t>
            </a:r>
            <a:r>
              <a:rPr lang="en-GB" dirty="0"/>
              <a:t> </a:t>
            </a:r>
            <a:r>
              <a:rPr lang="en-GB" dirty="0" err="1"/>
              <a:t>regulasi</a:t>
            </a:r>
            <a:br>
              <a:rPr lang="en-GB" dirty="0"/>
            </a:br>
            <a:br>
              <a:rPr lang="en-GB" dirty="0"/>
            </a:br>
            <a:br>
              <a:rPr lang="en-GB" dirty="0"/>
            </a:br>
            <a:br>
              <a:rPr lang="en-GB" dirty="0"/>
            </a:b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lvl="2"/>
            <a:r>
              <a:rPr lang="en-GB" sz="2400" dirty="0" err="1"/>
              <a:t>Mengacu</a:t>
            </a:r>
            <a:r>
              <a:rPr lang="en-GB" sz="2400" dirty="0"/>
              <a:t> pada </a:t>
            </a:r>
            <a:r>
              <a:rPr lang="en-GB" sz="2400" dirty="0" err="1"/>
              <a:t>peraturan</a:t>
            </a:r>
            <a:r>
              <a:rPr lang="en-GB" sz="2400" dirty="0"/>
              <a:t> </a:t>
            </a:r>
            <a:r>
              <a:rPr lang="en-GB" sz="2400" dirty="0" err="1"/>
              <a:t>perundang-undangan</a:t>
            </a:r>
            <a:r>
              <a:rPr lang="en-GB" sz="2400" dirty="0"/>
              <a:t> yang </a:t>
            </a:r>
            <a:r>
              <a:rPr lang="en-GB" sz="2400" dirty="0" err="1"/>
              <a:t>mengatur</a:t>
            </a:r>
            <a:r>
              <a:rPr lang="en-GB" sz="2400" dirty="0"/>
              <a:t> </a:t>
            </a:r>
            <a:r>
              <a:rPr lang="en-GB" sz="2400" dirty="0" err="1"/>
              <a:t>implementasi</a:t>
            </a:r>
            <a:r>
              <a:rPr lang="en-GB" sz="2400" dirty="0"/>
              <a:t> </a:t>
            </a:r>
            <a:r>
              <a:rPr lang="en-GB" sz="2400" dirty="0" err="1"/>
              <a:t>fungsi</a:t>
            </a:r>
            <a:r>
              <a:rPr lang="en-GB" sz="2400" dirty="0"/>
              <a:t> inti LKP. </a:t>
            </a:r>
          </a:p>
          <a:p>
            <a:pPr lvl="2"/>
            <a:r>
              <a:rPr lang="en-GB" sz="2400" dirty="0" err="1"/>
              <a:t>Mencakup</a:t>
            </a:r>
            <a:r>
              <a:rPr lang="en-GB" sz="2400" dirty="0"/>
              <a:t> </a:t>
            </a:r>
            <a:r>
              <a:rPr lang="en-GB" sz="2400" dirty="0" err="1"/>
              <a:t>peraturan</a:t>
            </a:r>
            <a:r>
              <a:rPr lang="en-GB" sz="2400" dirty="0"/>
              <a:t> </a:t>
            </a:r>
            <a:r>
              <a:rPr lang="en-GB" sz="2400" dirty="0" err="1"/>
              <a:t>dalam</a:t>
            </a:r>
            <a:r>
              <a:rPr lang="en-GB" sz="2400" dirty="0"/>
              <a:t> </a:t>
            </a:r>
            <a:r>
              <a:rPr lang="en-GB" sz="2400" dirty="0" err="1"/>
              <a:t>melaksanakan</a:t>
            </a:r>
            <a:r>
              <a:rPr lang="en-GB" sz="2400" dirty="0"/>
              <a:t> program pasar </a:t>
            </a:r>
            <a:r>
              <a:rPr lang="en-GB" sz="2400" dirty="0" err="1"/>
              <a:t>kerja</a:t>
            </a:r>
            <a:r>
              <a:rPr lang="en-GB" sz="2400" dirty="0"/>
              <a:t> </a:t>
            </a:r>
            <a:r>
              <a:rPr lang="en-GB" sz="2400" dirty="0" err="1"/>
              <a:t>atau</a:t>
            </a:r>
            <a:r>
              <a:rPr lang="en-GB" sz="2400" dirty="0"/>
              <a:t> </a:t>
            </a:r>
            <a:r>
              <a:rPr lang="en-GB" sz="2400" dirty="0" err="1"/>
              <a:t>bantuan</a:t>
            </a:r>
            <a:r>
              <a:rPr lang="en-GB" sz="2400" dirty="0"/>
              <a:t> </a:t>
            </a:r>
            <a:r>
              <a:rPr lang="en-GB" sz="2400" dirty="0" err="1"/>
              <a:t>untuk</a:t>
            </a:r>
            <a:r>
              <a:rPr lang="en-GB" sz="2400" dirty="0"/>
              <a:t> </a:t>
            </a:r>
            <a:r>
              <a:rPr lang="en-GB" sz="2400" dirty="0" err="1"/>
              <a:t>kelompok</a:t>
            </a:r>
            <a:r>
              <a:rPr lang="en-GB" sz="2400" dirty="0"/>
              <a:t> </a:t>
            </a:r>
            <a:r>
              <a:rPr lang="en-GB" sz="2400" dirty="0" err="1"/>
              <a:t>sasaran</a:t>
            </a:r>
            <a:r>
              <a:rPr lang="en-GB" sz="2400" dirty="0"/>
              <a:t> </a:t>
            </a:r>
            <a:r>
              <a:rPr lang="en-GB" sz="2400" dirty="0" err="1"/>
              <a:t>tertentu</a:t>
            </a:r>
            <a:r>
              <a:rPr lang="en-GB" sz="2400" dirty="0"/>
              <a:t>.</a:t>
            </a:r>
          </a:p>
          <a:p>
            <a:pPr lvl="2"/>
            <a:r>
              <a:rPr lang="en-GB" sz="2400" dirty="0" err="1"/>
              <a:t>Contohnya</a:t>
            </a:r>
            <a:r>
              <a:rPr lang="en-GB" sz="2400" dirty="0"/>
              <a:t> </a:t>
            </a:r>
            <a:r>
              <a:rPr lang="en-GB" sz="2400" dirty="0" err="1"/>
              <a:t>meliputi</a:t>
            </a:r>
            <a:r>
              <a:rPr lang="en-GB" sz="2400" dirty="0"/>
              <a:t> </a:t>
            </a:r>
            <a:r>
              <a:rPr lang="en-GB" sz="2400" dirty="0" err="1"/>
              <a:t>peraturan</a:t>
            </a:r>
            <a:r>
              <a:rPr lang="en-GB" sz="2400" dirty="0"/>
              <a:t> </a:t>
            </a:r>
            <a:r>
              <a:rPr lang="en-GB" sz="2400" dirty="0" err="1"/>
              <a:t>perundang-undangan</a:t>
            </a:r>
            <a:r>
              <a:rPr lang="en-GB" sz="2400" dirty="0"/>
              <a:t> yang </a:t>
            </a:r>
            <a:r>
              <a:rPr lang="en-GB" sz="2400" dirty="0" err="1"/>
              <a:t>mengatur</a:t>
            </a:r>
            <a:r>
              <a:rPr lang="en-GB" sz="2400" dirty="0"/>
              <a:t> </a:t>
            </a:r>
            <a:r>
              <a:rPr lang="en-GB" sz="2400" dirty="0" err="1"/>
              <a:t>implementasi</a:t>
            </a:r>
            <a:r>
              <a:rPr lang="en-GB" sz="2400" dirty="0"/>
              <a:t> </a:t>
            </a:r>
            <a:r>
              <a:rPr lang="en-GB" sz="2400" dirty="0" err="1"/>
              <a:t>asuransi</a:t>
            </a:r>
            <a:r>
              <a:rPr lang="en-GB" sz="2400" dirty="0"/>
              <a:t>/</a:t>
            </a:r>
            <a:r>
              <a:rPr lang="en-GB" sz="2400" dirty="0" err="1"/>
              <a:t>tunjangan</a:t>
            </a:r>
            <a:r>
              <a:rPr lang="en-GB" sz="2400" dirty="0"/>
              <a:t> </a:t>
            </a:r>
            <a:r>
              <a:rPr lang="en-GB" sz="2400" dirty="0" err="1"/>
              <a:t>pengangguran</a:t>
            </a:r>
            <a:r>
              <a:rPr lang="en-GB" sz="2400" dirty="0"/>
              <a:t>; </a:t>
            </a:r>
            <a:r>
              <a:rPr lang="en-GB" sz="2400" dirty="0" err="1"/>
              <a:t>peraturan</a:t>
            </a:r>
            <a:r>
              <a:rPr lang="en-GB" sz="2400" dirty="0"/>
              <a:t> yang </a:t>
            </a:r>
            <a:r>
              <a:rPr lang="en-GB" sz="2400" dirty="0" err="1"/>
              <a:t>mewajibkan</a:t>
            </a:r>
            <a:r>
              <a:rPr lang="en-GB" sz="2400" dirty="0"/>
              <a:t> </a:t>
            </a:r>
            <a:r>
              <a:rPr lang="en-GB" sz="2400" dirty="0" err="1"/>
              <a:t>perusahaan</a:t>
            </a:r>
            <a:r>
              <a:rPr lang="en-GB" sz="2400" dirty="0"/>
              <a:t> </a:t>
            </a:r>
            <a:r>
              <a:rPr lang="en-GB" sz="2400" dirty="0" err="1"/>
              <a:t>mempekerjakan</a:t>
            </a:r>
            <a:r>
              <a:rPr lang="en-GB" sz="2400" dirty="0"/>
              <a:t> </a:t>
            </a:r>
            <a:r>
              <a:rPr lang="en-GB" sz="2400" dirty="0" err="1"/>
              <a:t>penyandang</a:t>
            </a:r>
            <a:r>
              <a:rPr lang="en-GB" sz="2400" dirty="0"/>
              <a:t> </a:t>
            </a:r>
            <a:r>
              <a:rPr lang="en-GB" sz="2400" dirty="0" err="1"/>
              <a:t>disabilitas</a:t>
            </a:r>
            <a:r>
              <a:rPr lang="en-GB" sz="2400" dirty="0"/>
              <a:t>; UU yang </a:t>
            </a:r>
            <a:r>
              <a:rPr lang="en-GB" sz="2400" dirty="0" err="1"/>
              <a:t>mengatur</a:t>
            </a:r>
            <a:r>
              <a:rPr lang="en-GB" sz="2400" dirty="0"/>
              <a:t> </a:t>
            </a:r>
            <a:r>
              <a:rPr lang="en-GB" sz="2400" dirty="0" err="1"/>
              <a:t>ketenagakerjaan</a:t>
            </a:r>
            <a:r>
              <a:rPr lang="en-GB" sz="2400" dirty="0"/>
              <a:t> </a:t>
            </a:r>
            <a:r>
              <a:rPr lang="en-GB" sz="2400" dirty="0" err="1"/>
              <a:t>luar</a:t>
            </a:r>
            <a:r>
              <a:rPr lang="en-GB" sz="2400" dirty="0"/>
              <a:t> negeri; </a:t>
            </a:r>
            <a:r>
              <a:rPr lang="en-GB" sz="2400" dirty="0" err="1"/>
              <a:t>peraturan</a:t>
            </a:r>
            <a:r>
              <a:rPr lang="en-GB" sz="2400" dirty="0"/>
              <a:t> </a:t>
            </a:r>
            <a:r>
              <a:rPr lang="en-GB" sz="2400" dirty="0" err="1"/>
              <a:t>tentang</a:t>
            </a:r>
            <a:r>
              <a:rPr lang="en-GB" sz="2400" dirty="0"/>
              <a:t> </a:t>
            </a:r>
            <a:r>
              <a:rPr lang="en-GB" sz="2400" dirty="0" err="1"/>
              <a:t>mendirikan</a:t>
            </a:r>
            <a:r>
              <a:rPr lang="en-GB" sz="2400" dirty="0"/>
              <a:t> </a:t>
            </a:r>
            <a:r>
              <a:rPr lang="en-GB" sz="2400" dirty="0" err="1"/>
              <a:t>usaha</a:t>
            </a:r>
            <a:r>
              <a:rPr lang="en-GB" sz="2400" dirty="0"/>
              <a:t> </a:t>
            </a:r>
            <a:r>
              <a:rPr lang="en-GB" sz="2400" dirty="0" err="1"/>
              <a:t>kecil</a:t>
            </a:r>
            <a:r>
              <a:rPr lang="en-GB" sz="2400" dirty="0"/>
              <a:t>, </a:t>
            </a:r>
            <a:r>
              <a:rPr lang="en-GB" sz="2400" dirty="0" err="1"/>
              <a:t>dll</a:t>
            </a:r>
            <a:r>
              <a:rPr lang="en-GB" sz="2400" dirty="0"/>
              <a:t>. </a:t>
            </a:r>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2497439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err="1"/>
              <a:t>Layanan</a:t>
            </a:r>
            <a:r>
              <a:rPr lang="en-GB" dirty="0"/>
              <a:t> </a:t>
            </a:r>
            <a:r>
              <a:rPr lang="en-GB" dirty="0" err="1"/>
              <a:t>Ketenagakerjaan</a:t>
            </a:r>
            <a:r>
              <a:rPr lang="en-GB" dirty="0"/>
              <a:t> </a:t>
            </a:r>
            <a:r>
              <a:rPr lang="en-GB" dirty="0" err="1"/>
              <a:t>Publik</a:t>
            </a:r>
            <a:r>
              <a:rPr lang="en-GB" dirty="0"/>
              <a:t> (LKP)</a:t>
            </a:r>
            <a:br>
              <a:rPr lang="en-GB" dirty="0"/>
            </a:br>
            <a:br>
              <a:rPr lang="en-GB" dirty="0"/>
            </a:b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err="1"/>
              <a:t>Layanan</a:t>
            </a:r>
            <a:r>
              <a:rPr lang="en-GB" sz="2400" dirty="0"/>
              <a:t> </a:t>
            </a:r>
            <a:r>
              <a:rPr lang="en-GB" sz="2400" dirty="0" err="1"/>
              <a:t>penempatan</a:t>
            </a:r>
            <a:r>
              <a:rPr lang="en-GB" sz="2400" dirty="0"/>
              <a:t> </a:t>
            </a:r>
            <a:r>
              <a:rPr lang="en-GB" sz="2400" dirty="0" err="1"/>
              <a:t>kerja</a:t>
            </a:r>
            <a:r>
              <a:rPr lang="en-GB" sz="2400" dirty="0"/>
              <a:t> </a:t>
            </a:r>
            <a:r>
              <a:rPr lang="en-GB" sz="2400" dirty="0" err="1"/>
              <a:t>harus</a:t>
            </a:r>
            <a:r>
              <a:rPr lang="en-GB" sz="2400"/>
              <a:t> diberikan</a:t>
            </a:r>
            <a:r>
              <a:rPr lang="en-GB" sz="2400" dirty="0"/>
              <a:t> </a:t>
            </a:r>
            <a:r>
              <a:rPr lang="en-GB" sz="2400" dirty="0" err="1"/>
              <a:t>secara</a:t>
            </a:r>
            <a:r>
              <a:rPr lang="en-GB" sz="2400" dirty="0"/>
              <a:t> </a:t>
            </a:r>
            <a:r>
              <a:rPr lang="en-GB" sz="2400" dirty="0" err="1"/>
              <a:t>terintegrasi</a:t>
            </a:r>
            <a:r>
              <a:rPr lang="en-GB" sz="2400" dirty="0"/>
              <a:t> </a:t>
            </a:r>
            <a:r>
              <a:rPr lang="en-GB" sz="2400" dirty="0" err="1"/>
              <a:t>dalam</a:t>
            </a:r>
            <a:r>
              <a:rPr lang="en-GB" sz="2400" dirty="0"/>
              <a:t> </a:t>
            </a:r>
            <a:r>
              <a:rPr lang="en-GB" sz="2400" dirty="0" err="1"/>
              <a:t>sebuah</a:t>
            </a:r>
            <a:r>
              <a:rPr lang="en-GB" sz="2400" dirty="0"/>
              <a:t> </a:t>
            </a:r>
            <a:r>
              <a:rPr lang="en-GB" sz="2400" dirty="0" err="1"/>
              <a:t>sistem</a:t>
            </a:r>
            <a:r>
              <a:rPr lang="en-GB" sz="2400" dirty="0"/>
              <a:t> </a:t>
            </a:r>
            <a:r>
              <a:rPr lang="en-GB" sz="2400" dirty="0" err="1"/>
              <a:t>penempatan</a:t>
            </a:r>
            <a:r>
              <a:rPr lang="en-GB" sz="2400" dirty="0"/>
              <a:t> </a:t>
            </a:r>
            <a:r>
              <a:rPr lang="en-GB" sz="2400" dirty="0" err="1"/>
              <a:t>kerja</a:t>
            </a:r>
            <a:r>
              <a:rPr lang="en-GB" sz="2400" dirty="0"/>
              <a:t> di mana </a:t>
            </a:r>
            <a:r>
              <a:rPr lang="en-GB" sz="2400" dirty="0" err="1"/>
              <a:t>elemen-elemen</a:t>
            </a:r>
            <a:r>
              <a:rPr lang="en-GB" sz="2400" dirty="0"/>
              <a:t> </a:t>
            </a:r>
            <a:r>
              <a:rPr lang="en-GB" sz="2400" dirty="0" err="1"/>
              <a:t>berikut</a:t>
            </a:r>
            <a:r>
              <a:rPr lang="en-GB" sz="2400" dirty="0"/>
              <a:t> </a:t>
            </a:r>
            <a:r>
              <a:rPr lang="en-GB" sz="2400" dirty="0" err="1"/>
              <a:t>menjadi</a:t>
            </a:r>
            <a:r>
              <a:rPr lang="en-GB" sz="2400" dirty="0"/>
              <a:t> </a:t>
            </a:r>
            <a:r>
              <a:rPr lang="en-GB" sz="2400" dirty="0" err="1"/>
              <a:t>bagiannya</a:t>
            </a:r>
            <a:r>
              <a:rPr lang="en-GB" sz="2400" dirty="0"/>
              <a:t>: </a:t>
            </a:r>
          </a:p>
          <a:p>
            <a:pPr lvl="2"/>
            <a:r>
              <a:rPr lang="en-GB" sz="2400" dirty="0" err="1"/>
              <a:t>Pencari</a:t>
            </a:r>
            <a:r>
              <a:rPr lang="en-GB" sz="2400" dirty="0"/>
              <a:t> </a:t>
            </a:r>
            <a:r>
              <a:rPr lang="en-GB" sz="2400" dirty="0" err="1"/>
              <a:t>kerja</a:t>
            </a:r>
            <a:r>
              <a:rPr lang="en-GB" sz="2400" dirty="0"/>
              <a:t>; </a:t>
            </a:r>
          </a:p>
          <a:p>
            <a:pPr lvl="2"/>
            <a:r>
              <a:rPr lang="en-GB" sz="2400" dirty="0" err="1"/>
              <a:t>Lowongan</a:t>
            </a:r>
            <a:r>
              <a:rPr lang="en-GB" sz="2400" dirty="0"/>
              <a:t>; </a:t>
            </a:r>
          </a:p>
          <a:p>
            <a:pPr lvl="2"/>
            <a:r>
              <a:rPr lang="en-GB" sz="2400" dirty="0" err="1"/>
              <a:t>Informasi</a:t>
            </a:r>
            <a:r>
              <a:rPr lang="en-GB" sz="2400" dirty="0"/>
              <a:t> </a:t>
            </a:r>
            <a:r>
              <a:rPr lang="en-GB" sz="2400" dirty="0" err="1"/>
              <a:t>pekerjaan</a:t>
            </a:r>
            <a:r>
              <a:rPr lang="en-GB" sz="2400" dirty="0"/>
              <a:t> </a:t>
            </a:r>
            <a:r>
              <a:rPr lang="en-GB" sz="2400" dirty="0" err="1"/>
              <a:t>atau</a:t>
            </a:r>
            <a:r>
              <a:rPr lang="en-GB" sz="2400" dirty="0"/>
              <a:t> pasar </a:t>
            </a:r>
            <a:r>
              <a:rPr lang="en-GB" sz="2400" dirty="0" err="1"/>
              <a:t>tenaga</a:t>
            </a:r>
            <a:r>
              <a:rPr lang="en-GB" sz="2400" dirty="0"/>
              <a:t> </a:t>
            </a:r>
            <a:r>
              <a:rPr lang="en-GB" sz="2400" dirty="0" err="1"/>
              <a:t>kerja</a:t>
            </a:r>
            <a:r>
              <a:rPr lang="en-GB" sz="2400" dirty="0"/>
              <a:t>;</a:t>
            </a:r>
          </a:p>
          <a:p>
            <a:pPr lvl="2"/>
            <a:r>
              <a:rPr lang="en-GB" sz="2400" dirty="0" err="1"/>
              <a:t>Mekanisme</a:t>
            </a:r>
            <a:r>
              <a:rPr lang="en-GB" sz="2400" dirty="0"/>
              <a:t> </a:t>
            </a:r>
            <a:r>
              <a:rPr lang="en-GB" sz="2400" dirty="0" err="1"/>
              <a:t>antar</a:t>
            </a:r>
            <a:r>
              <a:rPr lang="en-GB" sz="2400" dirty="0"/>
              <a:t> </a:t>
            </a:r>
            <a:r>
              <a:rPr lang="en-GB" sz="2400" dirty="0" err="1"/>
              <a:t>pekerjaan</a:t>
            </a:r>
            <a:r>
              <a:rPr lang="en-GB" sz="2400" dirty="0"/>
              <a:t>; dan</a:t>
            </a:r>
          </a:p>
          <a:p>
            <a:pPr lvl="2"/>
            <a:r>
              <a:rPr lang="en-GB" sz="2400" dirty="0" err="1"/>
              <a:t>Kelembagaan</a:t>
            </a:r>
            <a:endParaRPr lang="en-GB" sz="2400" dirty="0"/>
          </a:p>
          <a:p>
            <a:pPr lvl="2"/>
            <a:endParaRPr lang="en-GB" sz="2400" dirty="0"/>
          </a:p>
          <a:p>
            <a:pPr marL="0" lvl="2" indent="0">
              <a:buNone/>
            </a:pPr>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14</a:t>
            </a:fld>
            <a:endParaRPr lang="en-GB"/>
          </a:p>
        </p:txBody>
      </p:sp>
    </p:spTree>
    <p:extLst>
      <p:ext uri="{BB962C8B-B14F-4D97-AF65-F5344CB8AC3E}">
        <p14:creationId xmlns:p14="http://schemas.microsoft.com/office/powerpoint/2010/main" val="392643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Ada </a:t>
            </a:r>
            <a:r>
              <a:rPr lang="en-GB" dirty="0" err="1"/>
              <a:t>pertanyaan</a:t>
            </a:r>
            <a:r>
              <a:rPr lang="en-GB" dirty="0"/>
              <a:t>?</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15</a:t>
            </a:fld>
            <a:endParaRPr lang="en-GB"/>
          </a:p>
        </p:txBody>
      </p:sp>
    </p:spTree>
    <p:extLst>
      <p:ext uri="{BB962C8B-B14F-4D97-AF65-F5344CB8AC3E}">
        <p14:creationId xmlns:p14="http://schemas.microsoft.com/office/powerpoint/2010/main" val="3946213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Kerja</a:t>
            </a:r>
            <a:r>
              <a:rPr lang="en-GB" dirty="0"/>
              <a:t> </a:t>
            </a:r>
            <a:r>
              <a:rPr lang="en-GB" dirty="0" err="1"/>
              <a:t>kelompok</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16</a:t>
            </a:fld>
            <a:endParaRPr lang="en-GB"/>
          </a:p>
        </p:txBody>
      </p:sp>
    </p:spTree>
    <p:extLst>
      <p:ext uri="{BB962C8B-B14F-4D97-AF65-F5344CB8AC3E}">
        <p14:creationId xmlns:p14="http://schemas.microsoft.com/office/powerpoint/2010/main" val="79382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Permainan</a:t>
            </a:r>
            <a:r>
              <a:rPr lang="en-GB" dirty="0"/>
              <a:t> </a:t>
            </a:r>
            <a:r>
              <a:rPr lang="en-GB" dirty="0" err="1"/>
              <a:t>peran</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17</a:t>
            </a:fld>
            <a:endParaRPr lang="en-GB"/>
          </a:p>
        </p:txBody>
      </p:sp>
    </p:spTree>
    <p:extLst>
      <p:ext uri="{BB962C8B-B14F-4D97-AF65-F5344CB8AC3E}">
        <p14:creationId xmlns:p14="http://schemas.microsoft.com/office/powerpoint/2010/main" val="94355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5"/>
            <a:ext cx="11210924" cy="510378"/>
          </a:xfrm>
        </p:spPr>
        <p:txBody>
          <a:bodyPr/>
          <a:lstStyle/>
          <a:p>
            <a:r>
              <a:rPr lang="en-GB" dirty="0" err="1"/>
              <a:t>Tujuan</a:t>
            </a:r>
            <a:r>
              <a:rPr lang="en-GB" dirty="0"/>
              <a:t> </a:t>
            </a:r>
            <a:r>
              <a:rPr lang="en-GB" dirty="0" err="1"/>
              <a:t>pembelajaran</a:t>
            </a: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a:t>Setelah </a:t>
            </a:r>
            <a:r>
              <a:rPr lang="en-GB" sz="2400" dirty="0" err="1"/>
              <a:t>menyelesaikan</a:t>
            </a:r>
            <a:r>
              <a:rPr lang="en-GB" sz="2400" dirty="0"/>
              <a:t> unit </a:t>
            </a:r>
            <a:r>
              <a:rPr lang="en-GB" sz="2400" dirty="0" err="1"/>
              <a:t>ini</a:t>
            </a:r>
            <a:r>
              <a:rPr lang="en-GB" sz="2400" dirty="0"/>
              <a:t>, </a:t>
            </a:r>
            <a:r>
              <a:rPr lang="en-GB" sz="2400" dirty="0" err="1"/>
              <a:t>peserta</a:t>
            </a:r>
            <a:r>
              <a:rPr lang="en-GB" sz="2400" dirty="0"/>
              <a:t> </a:t>
            </a:r>
            <a:r>
              <a:rPr lang="en-GB" sz="2400" dirty="0" err="1"/>
              <a:t>akan</a:t>
            </a:r>
            <a:r>
              <a:rPr lang="en-GB" sz="2400" dirty="0"/>
              <a:t> </a:t>
            </a:r>
            <a:r>
              <a:rPr lang="en-GB" sz="2400" dirty="0" err="1"/>
              <a:t>mampu</a:t>
            </a:r>
            <a:r>
              <a:rPr lang="en-GB" sz="2400" dirty="0"/>
              <a:t>:</a:t>
            </a:r>
          </a:p>
          <a:p>
            <a:pPr lvl="2"/>
            <a:r>
              <a:rPr lang="en-GB" sz="2400" dirty="0" err="1"/>
              <a:t>Memahami</a:t>
            </a:r>
            <a:r>
              <a:rPr lang="en-GB" sz="2400" dirty="0"/>
              <a:t> </a:t>
            </a:r>
            <a:r>
              <a:rPr lang="en-GB" sz="2400" dirty="0" err="1"/>
              <a:t>fungsi</a:t>
            </a:r>
            <a:r>
              <a:rPr lang="en-GB" sz="2400" dirty="0"/>
              <a:t> </a:t>
            </a:r>
            <a:r>
              <a:rPr lang="en-GB" sz="2400" dirty="0" err="1"/>
              <a:t>utama</a:t>
            </a:r>
            <a:r>
              <a:rPr lang="en-GB" sz="2400" dirty="0"/>
              <a:t> </a:t>
            </a:r>
            <a:r>
              <a:rPr lang="en-GB" sz="2400" dirty="0" err="1"/>
              <a:t>layanan</a:t>
            </a:r>
            <a:r>
              <a:rPr lang="en-GB" sz="2400" dirty="0"/>
              <a:t> </a:t>
            </a:r>
            <a:r>
              <a:rPr lang="en-GB" sz="2400" dirty="0" err="1"/>
              <a:t>ketenagakerjaan</a:t>
            </a:r>
            <a:r>
              <a:rPr lang="en-GB" sz="2400" dirty="0"/>
              <a:t> </a:t>
            </a:r>
            <a:r>
              <a:rPr lang="en-GB" sz="2400" dirty="0" err="1"/>
              <a:t>publik</a:t>
            </a:r>
            <a:r>
              <a:rPr lang="en-GB" sz="2400" dirty="0"/>
              <a:t> </a:t>
            </a:r>
            <a:r>
              <a:rPr lang="en-GB" sz="2400" dirty="0" err="1"/>
              <a:t>atau</a:t>
            </a:r>
            <a:r>
              <a:rPr lang="en-GB" sz="2400" dirty="0"/>
              <a:t> </a:t>
            </a:r>
            <a:r>
              <a:rPr lang="en-GB" sz="2400" dirty="0" err="1"/>
              <a:t>pusat</a:t>
            </a:r>
            <a:r>
              <a:rPr lang="en-GB" sz="2400" dirty="0"/>
              <a:t> </a:t>
            </a:r>
            <a:r>
              <a:rPr lang="en-GB" sz="2400" dirty="0" err="1"/>
              <a:t>layanan</a:t>
            </a:r>
            <a:r>
              <a:rPr lang="en-GB" sz="2400" dirty="0"/>
              <a:t> </a:t>
            </a:r>
            <a:r>
              <a:rPr lang="en-GB" sz="2400" dirty="0" err="1"/>
              <a:t>ketenagakerjaan</a:t>
            </a:r>
            <a:endParaRPr lang="en-GB" sz="2400" dirty="0"/>
          </a:p>
          <a:p>
            <a:pPr lvl="2"/>
            <a:r>
              <a:rPr lang="en-GB" sz="2400" dirty="0" err="1"/>
              <a:t>Memahami</a:t>
            </a:r>
            <a:r>
              <a:rPr lang="en-GB" sz="2400" dirty="0"/>
              <a:t> </a:t>
            </a:r>
            <a:r>
              <a:rPr lang="en-GB" sz="2400" dirty="0" err="1"/>
              <a:t>ketentuan-ketentuan</a:t>
            </a:r>
            <a:r>
              <a:rPr lang="en-GB" sz="2400" dirty="0"/>
              <a:t> </a:t>
            </a:r>
            <a:r>
              <a:rPr lang="en-GB" sz="2400" dirty="0" err="1"/>
              <a:t>utama</a:t>
            </a:r>
            <a:r>
              <a:rPr lang="en-GB" sz="2400" dirty="0"/>
              <a:t> </a:t>
            </a:r>
            <a:r>
              <a:rPr lang="en-GB" sz="2400" dirty="0" err="1"/>
              <a:t>Konvensi</a:t>
            </a:r>
            <a:r>
              <a:rPr lang="en-GB" sz="2400" dirty="0"/>
              <a:t> ILO No. 88</a:t>
            </a:r>
          </a:p>
          <a:p>
            <a:pPr lvl="2"/>
            <a:r>
              <a:rPr lang="en-GB" sz="2400" dirty="0" err="1"/>
              <a:t>Menjelaskan</a:t>
            </a:r>
            <a:r>
              <a:rPr lang="en-GB" sz="2400" dirty="0"/>
              <a:t> </a:t>
            </a:r>
            <a:r>
              <a:rPr lang="en-GB" sz="2400" dirty="0" err="1"/>
              <a:t>layanan</a:t>
            </a:r>
            <a:r>
              <a:rPr lang="en-GB" sz="2400" dirty="0"/>
              <a:t> yang </a:t>
            </a:r>
            <a:r>
              <a:rPr lang="en-GB" sz="2400" dirty="0" err="1"/>
              <a:t>tersedia</a:t>
            </a:r>
            <a:r>
              <a:rPr lang="en-GB" sz="2400" dirty="0"/>
              <a:t> di </a:t>
            </a:r>
            <a:r>
              <a:rPr lang="en-GB" sz="2400" dirty="0" err="1"/>
              <a:t>pusat</a:t>
            </a:r>
            <a:r>
              <a:rPr lang="en-GB" sz="2400" dirty="0"/>
              <a:t> </a:t>
            </a:r>
            <a:r>
              <a:rPr lang="en-GB" sz="2400" dirty="0" err="1"/>
              <a:t>layanan</a:t>
            </a:r>
            <a:r>
              <a:rPr lang="en-GB" sz="2400" dirty="0"/>
              <a:t> </a:t>
            </a:r>
            <a:r>
              <a:rPr lang="en-GB" sz="2400" dirty="0" err="1"/>
              <a:t>ketenagakerjaan</a:t>
            </a:r>
            <a:r>
              <a:rPr lang="en-GB" sz="2400" dirty="0"/>
              <a:t> Indonesia</a:t>
            </a:r>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2437050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5"/>
            <a:ext cx="11210924" cy="510378"/>
          </a:xfrm>
        </p:spPr>
        <p:txBody>
          <a:bodyPr/>
          <a:lstStyle/>
          <a:p>
            <a:r>
              <a:rPr lang="en-GB" dirty="0"/>
              <a:t>Gambaran </a:t>
            </a:r>
            <a:r>
              <a:rPr lang="en-GB" dirty="0" err="1"/>
              <a:t>umum</a:t>
            </a:r>
            <a:r>
              <a:rPr lang="en-GB" dirty="0"/>
              <a:t> </a:t>
            </a:r>
            <a:r>
              <a:rPr lang="en-GB" dirty="0" err="1"/>
              <a:t>Layanan</a:t>
            </a:r>
            <a:r>
              <a:rPr lang="en-GB" dirty="0"/>
              <a:t> </a:t>
            </a:r>
            <a:r>
              <a:rPr lang="en-GB" dirty="0" err="1"/>
              <a:t>Ketenagakerjaan</a:t>
            </a:r>
            <a:r>
              <a:rPr lang="en-GB" dirty="0"/>
              <a:t> </a:t>
            </a:r>
            <a:r>
              <a:rPr lang="en-GB" dirty="0" err="1"/>
              <a:t>Publik</a:t>
            </a:r>
            <a:r>
              <a:rPr lang="en-GB" dirty="0"/>
              <a:t> (LKP)</a:t>
            </a:r>
          </a:p>
        </p:txBody>
      </p:sp>
      <p:sp>
        <p:nvSpPr>
          <p:cNvPr id="5" name="Content Placeholder 4"/>
          <p:cNvSpPr>
            <a:spLocks noGrp="1"/>
          </p:cNvSpPr>
          <p:nvPr>
            <p:ph idx="1"/>
          </p:nvPr>
        </p:nvSpPr>
        <p:spPr/>
        <p:txBody>
          <a:bodyPr/>
          <a:lstStyle/>
          <a:p>
            <a:pPr marL="0" lvl="2" indent="0">
              <a:buNone/>
            </a:pPr>
            <a:r>
              <a:rPr lang="en-GB" sz="2400" dirty="0" err="1"/>
              <a:t>Layanan</a:t>
            </a:r>
            <a:r>
              <a:rPr lang="en-GB" sz="2400" dirty="0"/>
              <a:t> </a:t>
            </a:r>
            <a:r>
              <a:rPr lang="en-GB" sz="2400" dirty="0" err="1"/>
              <a:t>ketenagakerjaan</a:t>
            </a:r>
            <a:r>
              <a:rPr lang="en-GB" sz="2400" dirty="0"/>
              <a:t> </a:t>
            </a:r>
            <a:r>
              <a:rPr lang="en-GB" sz="2400" dirty="0" err="1"/>
              <a:t>publik</a:t>
            </a:r>
            <a:r>
              <a:rPr lang="en-GB" sz="2400" dirty="0"/>
              <a:t> </a:t>
            </a:r>
            <a:r>
              <a:rPr lang="en-GB" sz="2400" dirty="0" err="1"/>
              <a:t>adalah</a:t>
            </a:r>
            <a:r>
              <a:rPr lang="en-GB" sz="2400" dirty="0"/>
              <a:t> </a:t>
            </a:r>
            <a:r>
              <a:rPr lang="en-GB" sz="2400" dirty="0" err="1"/>
              <a:t>lembaga</a:t>
            </a:r>
            <a:r>
              <a:rPr lang="en-GB" sz="2400" dirty="0"/>
              <a:t> </a:t>
            </a:r>
            <a:r>
              <a:rPr lang="en-GB" sz="2400" dirty="0" err="1"/>
              <a:t>pemerintah</a:t>
            </a:r>
            <a:r>
              <a:rPr lang="en-GB" sz="2400" dirty="0"/>
              <a:t> yang </a:t>
            </a:r>
            <a:r>
              <a:rPr lang="en-GB" sz="2400" dirty="0" err="1"/>
              <a:t>merencanakan</a:t>
            </a:r>
            <a:r>
              <a:rPr lang="en-GB" sz="2400" dirty="0"/>
              <a:t> dan </a:t>
            </a:r>
            <a:r>
              <a:rPr lang="en-GB" sz="2400" dirty="0" err="1"/>
              <a:t>menjalankan</a:t>
            </a:r>
            <a:r>
              <a:rPr lang="en-GB" sz="2400" dirty="0"/>
              <a:t> </a:t>
            </a:r>
            <a:r>
              <a:rPr lang="en-GB" sz="2400" dirty="0" err="1"/>
              <a:t>kebijakan-kebijakan</a:t>
            </a:r>
            <a:r>
              <a:rPr lang="en-GB" sz="2400" dirty="0"/>
              <a:t> pasar </a:t>
            </a:r>
            <a:r>
              <a:rPr lang="en-GB" sz="2400" dirty="0" err="1"/>
              <a:t>kerja</a:t>
            </a:r>
            <a:r>
              <a:rPr lang="en-GB" sz="2400" dirty="0"/>
              <a:t> yang </a:t>
            </a:r>
            <a:r>
              <a:rPr lang="en-GB" sz="2400" dirty="0" err="1"/>
              <a:t>digunakan</a:t>
            </a:r>
            <a:r>
              <a:rPr lang="en-GB" sz="2400" dirty="0"/>
              <a:t> oleh </a:t>
            </a:r>
            <a:r>
              <a:rPr lang="en-GB" sz="2400" dirty="0" err="1"/>
              <a:t>pemerintah</a:t>
            </a:r>
            <a:r>
              <a:rPr lang="en-GB" sz="2400" dirty="0"/>
              <a:t> </a:t>
            </a:r>
            <a:r>
              <a:rPr lang="en-GB" sz="2400" dirty="0" err="1"/>
              <a:t>untuk</a:t>
            </a:r>
            <a:r>
              <a:rPr lang="en-GB" sz="2400" dirty="0"/>
              <a:t>:</a:t>
            </a:r>
          </a:p>
          <a:p>
            <a:pPr lvl="2"/>
            <a:r>
              <a:rPr lang="en-GB" sz="2400" dirty="0" err="1"/>
              <a:t>membantu</a:t>
            </a:r>
            <a:r>
              <a:rPr lang="en-GB" sz="2400" dirty="0"/>
              <a:t> </a:t>
            </a:r>
            <a:r>
              <a:rPr lang="en-GB" sz="2400" dirty="0" err="1"/>
              <a:t>pekerja</a:t>
            </a:r>
            <a:r>
              <a:rPr lang="en-GB" sz="2400" dirty="0"/>
              <a:t> </a:t>
            </a:r>
            <a:r>
              <a:rPr lang="en-GB" sz="2400" dirty="0" err="1"/>
              <a:t>memasuki</a:t>
            </a:r>
            <a:r>
              <a:rPr lang="en-GB" sz="2400" dirty="0"/>
              <a:t> pasar </a:t>
            </a:r>
            <a:r>
              <a:rPr lang="en-GB" sz="2400" dirty="0" err="1"/>
              <a:t>kerja</a:t>
            </a:r>
            <a:endParaRPr lang="en-GB" sz="2400" dirty="0"/>
          </a:p>
          <a:p>
            <a:pPr lvl="2"/>
            <a:r>
              <a:rPr lang="en-GB" sz="2400" dirty="0"/>
              <a:t> </a:t>
            </a:r>
            <a:r>
              <a:rPr lang="en-GB" sz="2400" dirty="0" err="1"/>
              <a:t>memfasilitasi</a:t>
            </a:r>
            <a:r>
              <a:rPr lang="en-GB" sz="2400" dirty="0"/>
              <a:t> </a:t>
            </a:r>
            <a:r>
              <a:rPr lang="en-GB" sz="2400" dirty="0" err="1"/>
              <a:t>penyesuaian</a:t>
            </a:r>
            <a:r>
              <a:rPr lang="en-GB" sz="2400" dirty="0"/>
              <a:t> pasar </a:t>
            </a:r>
            <a:r>
              <a:rPr lang="en-GB" sz="2400" dirty="0" err="1"/>
              <a:t>kerja</a:t>
            </a:r>
            <a:r>
              <a:rPr lang="en-GB" sz="2400" dirty="0"/>
              <a:t>; dan </a:t>
            </a:r>
          </a:p>
          <a:p>
            <a:pPr lvl="2"/>
            <a:r>
              <a:rPr lang="en-GB" sz="2400" dirty="0"/>
              <a:t> </a:t>
            </a:r>
            <a:r>
              <a:rPr lang="en-GB" sz="2400" dirty="0" err="1"/>
              <a:t>mengurangi</a:t>
            </a:r>
            <a:r>
              <a:rPr lang="en-GB" sz="2400" dirty="0"/>
              <a:t> </a:t>
            </a:r>
            <a:r>
              <a:rPr lang="en-GB" sz="2400" dirty="0" err="1"/>
              <a:t>dampak</a:t>
            </a:r>
            <a:r>
              <a:rPr lang="en-GB" sz="2400" dirty="0"/>
              <a:t> </a:t>
            </a:r>
            <a:r>
              <a:rPr lang="en-GB" sz="2400" dirty="0" err="1"/>
              <a:t>transisi</a:t>
            </a:r>
            <a:r>
              <a:rPr lang="en-GB" sz="2400" dirty="0"/>
              <a:t> </a:t>
            </a:r>
            <a:r>
              <a:rPr lang="en-GB" sz="2400" dirty="0" err="1"/>
              <a:t>ekonomi</a:t>
            </a:r>
            <a:r>
              <a:rPr lang="en-GB" sz="2400" dirty="0"/>
              <a:t>.</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161944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5"/>
            <a:ext cx="11210924" cy="510378"/>
          </a:xfrm>
        </p:spPr>
        <p:txBody>
          <a:bodyPr/>
          <a:lstStyle/>
          <a:p>
            <a:r>
              <a:rPr lang="en-GB" dirty="0" err="1"/>
              <a:t>Mandat</a:t>
            </a:r>
            <a:endParaRPr lang="en-GB" dirty="0"/>
          </a:p>
        </p:txBody>
      </p:sp>
      <p:sp>
        <p:nvSpPr>
          <p:cNvPr id="5" name="Content Placeholder 4"/>
          <p:cNvSpPr>
            <a:spLocks noGrp="1"/>
          </p:cNvSpPr>
          <p:nvPr>
            <p:ph idx="1"/>
          </p:nvPr>
        </p:nvSpPr>
        <p:spPr/>
        <p:txBody>
          <a:bodyPr/>
          <a:lstStyle/>
          <a:p>
            <a:pPr marL="0" lvl="2" indent="0" algn="ctr">
              <a:buNone/>
            </a:pPr>
            <a:r>
              <a:rPr lang="en-GB" sz="3200" dirty="0" err="1"/>
              <a:t>Untuk</a:t>
            </a:r>
            <a:r>
              <a:rPr lang="en-GB" sz="3200" dirty="0"/>
              <a:t> </a:t>
            </a:r>
            <a:r>
              <a:rPr lang="en-GB" sz="3200" dirty="0" err="1">
                <a:solidFill>
                  <a:srgbClr val="FF0000"/>
                </a:solidFill>
              </a:rPr>
              <a:t>memfasilitasi</a:t>
            </a:r>
            <a:r>
              <a:rPr lang="en-GB" sz="3200" dirty="0"/>
              <a:t> </a:t>
            </a:r>
            <a:r>
              <a:rPr lang="en-GB" sz="3200" dirty="0" err="1"/>
              <a:t>pencocokan</a:t>
            </a:r>
            <a:r>
              <a:rPr lang="en-GB" sz="3200" dirty="0"/>
              <a:t> </a:t>
            </a:r>
            <a:r>
              <a:rPr lang="en-GB" sz="3200" dirty="0" err="1"/>
              <a:t>kerja</a:t>
            </a:r>
            <a:r>
              <a:rPr lang="en-GB" sz="3200" dirty="0"/>
              <a:t> </a:t>
            </a:r>
            <a:r>
              <a:rPr lang="en-GB" sz="3200" dirty="0" err="1">
                <a:solidFill>
                  <a:srgbClr val="FF0000"/>
                </a:solidFill>
              </a:rPr>
              <a:t>pencari</a:t>
            </a:r>
            <a:r>
              <a:rPr lang="en-GB" sz="3200" dirty="0">
                <a:solidFill>
                  <a:srgbClr val="FF0000"/>
                </a:solidFill>
              </a:rPr>
              <a:t> </a:t>
            </a:r>
            <a:r>
              <a:rPr lang="en-GB" sz="3200" dirty="0" err="1">
                <a:solidFill>
                  <a:srgbClr val="FF0000"/>
                </a:solidFill>
              </a:rPr>
              <a:t>kerja</a:t>
            </a:r>
            <a:r>
              <a:rPr lang="en-GB" sz="3200" dirty="0">
                <a:solidFill>
                  <a:srgbClr val="FF0000"/>
                </a:solidFill>
              </a:rPr>
              <a:t> </a:t>
            </a:r>
            <a:r>
              <a:rPr lang="en-GB" sz="3200" dirty="0"/>
              <a:t>yang </a:t>
            </a:r>
            <a:r>
              <a:rPr lang="en-GB" sz="3200" dirty="0" err="1"/>
              <a:t>sedang</a:t>
            </a:r>
            <a:r>
              <a:rPr lang="en-GB" sz="3200" dirty="0"/>
              <a:t> </a:t>
            </a:r>
            <a:r>
              <a:rPr lang="en-GB" sz="3200" dirty="0" err="1"/>
              <a:t>mencari</a:t>
            </a:r>
            <a:r>
              <a:rPr lang="en-GB" sz="3200" dirty="0"/>
              <a:t> </a:t>
            </a:r>
            <a:r>
              <a:rPr lang="en-GB" sz="3200" dirty="0" err="1"/>
              <a:t>pekerjaan</a:t>
            </a:r>
            <a:r>
              <a:rPr lang="en-GB" sz="3200" dirty="0"/>
              <a:t> </a:t>
            </a:r>
            <a:r>
              <a:rPr lang="en-GB" sz="3200" dirty="0" err="1"/>
              <a:t>dengan</a:t>
            </a:r>
            <a:r>
              <a:rPr lang="en-GB" sz="3200" dirty="0"/>
              <a:t> </a:t>
            </a:r>
            <a:r>
              <a:rPr lang="en-GB" sz="3200" dirty="0" err="1">
                <a:solidFill>
                  <a:srgbClr val="FF0000"/>
                </a:solidFill>
              </a:rPr>
              <a:t>perusahaan</a:t>
            </a:r>
            <a:r>
              <a:rPr lang="en-GB" sz="3200" dirty="0"/>
              <a:t> yang </a:t>
            </a:r>
            <a:r>
              <a:rPr lang="en-GB" sz="3200" dirty="0" err="1"/>
              <a:t>membutuhkan</a:t>
            </a:r>
            <a:r>
              <a:rPr lang="en-GB" sz="3200" dirty="0"/>
              <a:t> </a:t>
            </a:r>
            <a:r>
              <a:rPr lang="en-GB" sz="3200" dirty="0" err="1"/>
              <a:t>pekerja</a:t>
            </a:r>
            <a:r>
              <a:rPr lang="en-GB" sz="3200" dirty="0"/>
              <a:t> </a:t>
            </a:r>
            <a:r>
              <a:rPr lang="en-GB" sz="3200" dirty="0" err="1"/>
              <a:t>untuk</a:t>
            </a:r>
            <a:r>
              <a:rPr lang="en-GB" sz="3200" dirty="0"/>
              <a:t> </a:t>
            </a:r>
            <a:r>
              <a:rPr lang="en-GB" sz="3200" dirty="0" err="1"/>
              <a:t>mengisi</a:t>
            </a:r>
            <a:r>
              <a:rPr lang="en-GB" sz="3200" dirty="0"/>
              <a:t> </a:t>
            </a:r>
            <a:r>
              <a:rPr lang="en-GB" sz="3200" dirty="0" err="1"/>
              <a:t>lowongan</a:t>
            </a:r>
            <a:r>
              <a:rPr lang="en-GB" sz="3200" dirty="0"/>
              <a:t> </a:t>
            </a:r>
            <a:r>
              <a:rPr lang="en-GB" sz="3200" dirty="0" err="1"/>
              <a:t>pekerjaannya</a:t>
            </a:r>
            <a:endParaRPr lang="en-GB" sz="32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69055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821241"/>
          </a:xfrm>
        </p:spPr>
        <p:txBody>
          <a:bodyPr/>
          <a:lstStyle/>
          <a:p>
            <a:r>
              <a:rPr lang="en-GB" dirty="0" err="1"/>
              <a:t>Konvensi</a:t>
            </a:r>
            <a:r>
              <a:rPr lang="en-GB" dirty="0"/>
              <a:t> </a:t>
            </a:r>
            <a:r>
              <a:rPr lang="en-GB" dirty="0" err="1"/>
              <a:t>Layanan</a:t>
            </a:r>
            <a:r>
              <a:rPr lang="en-GB" dirty="0"/>
              <a:t> </a:t>
            </a:r>
            <a:r>
              <a:rPr lang="en-GB" dirty="0" err="1"/>
              <a:t>Ketenagakerjaan</a:t>
            </a:r>
            <a:r>
              <a:rPr lang="en-GB" dirty="0"/>
              <a:t> </a:t>
            </a:r>
            <a:r>
              <a:rPr lang="en-GB" dirty="0" err="1"/>
              <a:t>Publik</a:t>
            </a:r>
            <a:r>
              <a:rPr lang="en-GB" dirty="0"/>
              <a:t> 1948 </a:t>
            </a:r>
            <a:br>
              <a:rPr lang="en-GB" dirty="0"/>
            </a:br>
            <a:r>
              <a:rPr lang="en-GB" dirty="0" err="1"/>
              <a:t>Konvensi</a:t>
            </a:r>
            <a:r>
              <a:rPr lang="en-GB" dirty="0"/>
              <a:t> ILO No. 88</a:t>
            </a:r>
          </a:p>
        </p:txBody>
      </p:sp>
      <p:sp>
        <p:nvSpPr>
          <p:cNvPr id="5" name="Content Placeholder 4"/>
          <p:cNvSpPr>
            <a:spLocks noGrp="1"/>
          </p:cNvSpPr>
          <p:nvPr>
            <p:ph idx="1"/>
          </p:nvPr>
        </p:nvSpPr>
        <p:spPr/>
        <p:txBody>
          <a:bodyPr/>
          <a:lstStyle/>
          <a:p>
            <a:pPr lvl="2"/>
            <a:r>
              <a:rPr lang="en-GB" sz="2400" dirty="0" err="1"/>
              <a:t>Memastikan</a:t>
            </a:r>
            <a:r>
              <a:rPr lang="en-GB" sz="2400" dirty="0"/>
              <a:t> </a:t>
            </a:r>
            <a:r>
              <a:rPr lang="en-GB" sz="2400" dirty="0" err="1"/>
              <a:t>tetap</a:t>
            </a:r>
            <a:r>
              <a:rPr lang="en-GB" sz="2400" dirty="0"/>
              <a:t> </a:t>
            </a:r>
            <a:r>
              <a:rPr lang="en-GB" sz="2400" dirty="0" err="1"/>
              <a:t>berjalannya</a:t>
            </a:r>
            <a:r>
              <a:rPr lang="en-GB" sz="2400" dirty="0"/>
              <a:t> </a:t>
            </a:r>
            <a:r>
              <a:rPr lang="en-GB" sz="2400" dirty="0" err="1"/>
              <a:t>layanan</a:t>
            </a:r>
            <a:r>
              <a:rPr lang="en-GB" sz="2400" dirty="0"/>
              <a:t> </a:t>
            </a:r>
            <a:r>
              <a:rPr lang="en-GB" sz="2400" dirty="0" err="1"/>
              <a:t>ketenagakerjaan</a:t>
            </a:r>
            <a:r>
              <a:rPr lang="en-GB" sz="2400" dirty="0"/>
              <a:t> </a:t>
            </a:r>
            <a:r>
              <a:rPr lang="en-GB" sz="2400" dirty="0" err="1"/>
              <a:t>publik</a:t>
            </a:r>
            <a:r>
              <a:rPr lang="en-GB" sz="2400" dirty="0"/>
              <a:t> gratis</a:t>
            </a:r>
          </a:p>
          <a:p>
            <a:pPr lvl="2"/>
            <a:r>
              <a:rPr lang="en-GB" sz="2400" dirty="0" err="1"/>
              <a:t>Memastikan</a:t>
            </a:r>
            <a:r>
              <a:rPr lang="en-GB" sz="2400" dirty="0"/>
              <a:t>, </a:t>
            </a:r>
            <a:r>
              <a:rPr lang="en-GB" sz="2400" dirty="0" err="1"/>
              <a:t>bekerjasama</a:t>
            </a:r>
            <a:r>
              <a:rPr lang="en-GB" sz="2400" dirty="0"/>
              <a:t> </a:t>
            </a:r>
            <a:r>
              <a:rPr lang="en-GB" sz="2400" dirty="0" err="1"/>
              <a:t>dengan</a:t>
            </a:r>
            <a:r>
              <a:rPr lang="en-GB" sz="2400" dirty="0"/>
              <a:t> badan </a:t>
            </a:r>
            <a:r>
              <a:rPr lang="en-GB" sz="2400" dirty="0" err="1"/>
              <a:t>publik</a:t>
            </a:r>
            <a:r>
              <a:rPr lang="en-GB" sz="2400" dirty="0"/>
              <a:t> dan </a:t>
            </a:r>
            <a:r>
              <a:rPr lang="en-GB" sz="2400" dirty="0" err="1"/>
              <a:t>swasta</a:t>
            </a:r>
            <a:r>
              <a:rPr lang="en-GB" sz="2400" dirty="0"/>
              <a:t> </a:t>
            </a:r>
            <a:r>
              <a:rPr lang="en-GB" sz="2400" dirty="0" err="1"/>
              <a:t>lainnya</a:t>
            </a:r>
            <a:r>
              <a:rPr lang="en-GB" sz="2400" dirty="0"/>
              <a:t>, </a:t>
            </a:r>
            <a:r>
              <a:rPr lang="en-GB" sz="2400" dirty="0" err="1"/>
              <a:t>kemungkinan</a:t>
            </a:r>
            <a:r>
              <a:rPr lang="en-GB" sz="2400" dirty="0"/>
              <a:t> </a:t>
            </a:r>
            <a:r>
              <a:rPr lang="en-GB" sz="2400" dirty="0" err="1"/>
              <a:t>terbaik</a:t>
            </a:r>
            <a:r>
              <a:rPr lang="en-GB" sz="2400" dirty="0"/>
              <a:t> </a:t>
            </a:r>
            <a:r>
              <a:rPr lang="en-GB" sz="2400" dirty="0" err="1"/>
              <a:t>penyelenggaraan</a:t>
            </a:r>
            <a:r>
              <a:rPr lang="en-GB" sz="2400" dirty="0"/>
              <a:t> pasar </a:t>
            </a:r>
            <a:r>
              <a:rPr lang="en-GB" sz="2400" dirty="0" err="1"/>
              <a:t>tenaga</a:t>
            </a:r>
            <a:r>
              <a:rPr lang="en-GB" sz="2400" dirty="0"/>
              <a:t> </a:t>
            </a:r>
            <a:r>
              <a:rPr lang="en-GB" sz="2400" dirty="0" err="1"/>
              <a:t>kerja</a:t>
            </a:r>
            <a:r>
              <a:rPr lang="en-GB" sz="2400" dirty="0"/>
              <a:t> </a:t>
            </a:r>
            <a:r>
              <a:rPr lang="en-GB" sz="2400" dirty="0" err="1"/>
              <a:t>sebagai</a:t>
            </a:r>
            <a:r>
              <a:rPr lang="en-GB" sz="2400" dirty="0"/>
              <a:t> </a:t>
            </a:r>
            <a:r>
              <a:rPr lang="en-GB" sz="2400" dirty="0" err="1"/>
              <a:t>bagian</a:t>
            </a:r>
            <a:r>
              <a:rPr lang="en-GB" sz="2400" dirty="0"/>
              <a:t> integral </a:t>
            </a:r>
            <a:r>
              <a:rPr lang="en-GB" sz="2400" dirty="0" err="1"/>
              <a:t>dari</a:t>
            </a:r>
            <a:r>
              <a:rPr lang="en-GB" sz="2400" dirty="0"/>
              <a:t> program </a:t>
            </a:r>
            <a:r>
              <a:rPr lang="en-GB" sz="2400" dirty="0" err="1"/>
              <a:t>nasional</a:t>
            </a:r>
            <a:r>
              <a:rPr lang="en-GB" sz="2400" dirty="0"/>
              <a:t> </a:t>
            </a:r>
            <a:r>
              <a:rPr lang="en-GB" sz="2400" dirty="0" err="1"/>
              <a:t>untuk</a:t>
            </a:r>
            <a:r>
              <a:rPr lang="en-GB" sz="2400" dirty="0"/>
              <a:t> </a:t>
            </a:r>
            <a:r>
              <a:rPr lang="en-GB" sz="2400" dirty="0" err="1"/>
              <a:t>pencapaian</a:t>
            </a:r>
            <a:r>
              <a:rPr lang="en-GB" sz="2400" dirty="0"/>
              <a:t> dan </a:t>
            </a:r>
            <a:r>
              <a:rPr lang="en-GB" sz="2400" dirty="0" err="1"/>
              <a:t>pemeliharaan</a:t>
            </a:r>
            <a:r>
              <a:rPr lang="en-GB" sz="2400" dirty="0"/>
              <a:t> </a:t>
            </a:r>
            <a:r>
              <a:rPr lang="en-GB" sz="2400" dirty="0" err="1"/>
              <a:t>ketenagakerjaan</a:t>
            </a:r>
            <a:r>
              <a:rPr lang="en-GB" sz="2400" dirty="0"/>
              <a:t> </a:t>
            </a:r>
            <a:r>
              <a:rPr lang="en-GB" sz="2400" dirty="0" err="1"/>
              <a:t>penuh</a:t>
            </a:r>
            <a:r>
              <a:rPr lang="en-GB" sz="2400" dirty="0"/>
              <a:t> dan </a:t>
            </a:r>
            <a:r>
              <a:rPr lang="en-GB" sz="2400" dirty="0" err="1"/>
              <a:t>pengembangan</a:t>
            </a:r>
            <a:r>
              <a:rPr lang="en-GB" sz="2400" dirty="0"/>
              <a:t> dan </a:t>
            </a:r>
            <a:r>
              <a:rPr lang="en-GB" sz="2400" dirty="0" err="1"/>
              <a:t>penggunaan</a:t>
            </a:r>
            <a:r>
              <a:rPr lang="en-GB" sz="2400" dirty="0"/>
              <a:t> </a:t>
            </a:r>
            <a:r>
              <a:rPr lang="en-GB" sz="2400" dirty="0" err="1"/>
              <a:t>sumberdaya</a:t>
            </a:r>
            <a:r>
              <a:rPr lang="en-GB" sz="2400" dirty="0"/>
              <a:t> </a:t>
            </a:r>
            <a:r>
              <a:rPr lang="en-GB" sz="2400" dirty="0" err="1"/>
              <a:t>produktif</a:t>
            </a:r>
            <a:endParaRPr lang="en-GB" sz="2400" dirty="0"/>
          </a:p>
          <a:p>
            <a:pPr lvl="2"/>
            <a:r>
              <a:rPr lang="en-GB" sz="2400" dirty="0" err="1"/>
              <a:t>Komite</a:t>
            </a:r>
            <a:r>
              <a:rPr lang="en-GB" sz="2400" dirty="0"/>
              <a:t> </a:t>
            </a:r>
            <a:r>
              <a:rPr lang="en-GB" sz="2400" dirty="0" err="1"/>
              <a:t>penasihat</a:t>
            </a:r>
            <a:r>
              <a:rPr lang="en-GB" sz="2400" dirty="0"/>
              <a:t> </a:t>
            </a:r>
            <a:r>
              <a:rPr lang="en-GB" sz="2400" dirty="0" err="1"/>
              <a:t>beranggotakan</a:t>
            </a:r>
            <a:r>
              <a:rPr lang="en-GB" sz="2400" dirty="0"/>
              <a:t> </a:t>
            </a:r>
            <a:r>
              <a:rPr lang="en-GB" sz="2400" dirty="0" err="1"/>
              <a:t>perwakilan</a:t>
            </a:r>
            <a:r>
              <a:rPr lang="en-GB" sz="2400" dirty="0"/>
              <a:t> </a:t>
            </a:r>
            <a:r>
              <a:rPr lang="en-GB" sz="2400" dirty="0" err="1"/>
              <a:t>pemberi</a:t>
            </a:r>
            <a:r>
              <a:rPr lang="en-GB" sz="2400" dirty="0"/>
              <a:t> </a:t>
            </a:r>
            <a:r>
              <a:rPr lang="en-GB" sz="2400" dirty="0" err="1"/>
              <a:t>kerja</a:t>
            </a:r>
            <a:r>
              <a:rPr lang="en-GB" sz="2400" dirty="0"/>
              <a:t> dan </a:t>
            </a:r>
            <a:r>
              <a:rPr lang="en-GB" sz="2400" dirty="0" err="1"/>
              <a:t>pekerja</a:t>
            </a:r>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1908165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821241"/>
          </a:xfrm>
        </p:spPr>
        <p:txBody>
          <a:bodyPr/>
          <a:lstStyle/>
          <a:p>
            <a:r>
              <a:rPr lang="en-GB" dirty="0" err="1"/>
              <a:t>Konvensi</a:t>
            </a:r>
            <a:r>
              <a:rPr lang="en-GB" dirty="0"/>
              <a:t> </a:t>
            </a:r>
            <a:r>
              <a:rPr lang="en-GB" dirty="0" err="1"/>
              <a:t>Layanan</a:t>
            </a:r>
            <a:r>
              <a:rPr lang="en-GB" dirty="0"/>
              <a:t> </a:t>
            </a:r>
            <a:r>
              <a:rPr lang="en-GB" dirty="0" err="1"/>
              <a:t>Ketenagakerjaan</a:t>
            </a:r>
            <a:r>
              <a:rPr lang="en-GB" dirty="0"/>
              <a:t> </a:t>
            </a:r>
            <a:r>
              <a:rPr lang="en-GB" dirty="0" err="1"/>
              <a:t>Publik</a:t>
            </a:r>
            <a:r>
              <a:rPr lang="en-GB" dirty="0"/>
              <a:t> 1948 </a:t>
            </a:r>
            <a:br>
              <a:rPr lang="en-GB" dirty="0"/>
            </a:br>
            <a:r>
              <a:rPr lang="en-GB" dirty="0" err="1"/>
              <a:t>Konvensi</a:t>
            </a:r>
            <a:r>
              <a:rPr lang="en-GB" dirty="0"/>
              <a:t> ILO No. 88 (</a:t>
            </a:r>
            <a:r>
              <a:rPr lang="en-GB" dirty="0" err="1"/>
              <a:t>lanjutan</a:t>
            </a:r>
            <a:r>
              <a:rPr lang="en-GB" dirty="0"/>
              <a:t>)</a:t>
            </a:r>
          </a:p>
        </p:txBody>
      </p:sp>
      <p:sp>
        <p:nvSpPr>
          <p:cNvPr id="5" name="Content Placeholder 4"/>
          <p:cNvSpPr>
            <a:spLocks noGrp="1"/>
          </p:cNvSpPr>
          <p:nvPr>
            <p:ph idx="1"/>
          </p:nvPr>
        </p:nvSpPr>
        <p:spPr/>
        <p:txBody>
          <a:bodyPr/>
          <a:lstStyle/>
          <a:p>
            <a:pPr lvl="2"/>
            <a:r>
              <a:rPr lang="en-GB" sz="2400" dirty="0" err="1"/>
              <a:t>Pendaftar</a:t>
            </a:r>
            <a:r>
              <a:rPr lang="en-GB" sz="2400" dirty="0"/>
              <a:t> </a:t>
            </a:r>
            <a:r>
              <a:rPr lang="en-GB" sz="2400" dirty="0" err="1"/>
              <a:t>kerja</a:t>
            </a:r>
            <a:r>
              <a:rPr lang="en-GB" sz="2400" dirty="0"/>
              <a:t> </a:t>
            </a:r>
            <a:r>
              <a:rPr lang="en-GB" sz="2400" dirty="0" err="1"/>
              <a:t>reguler</a:t>
            </a:r>
            <a:endParaRPr lang="en-GB" sz="2400" dirty="0"/>
          </a:p>
          <a:p>
            <a:pPr lvl="2"/>
            <a:r>
              <a:rPr lang="en-GB" sz="2400" dirty="0" err="1"/>
              <a:t>Mendapatkan</a:t>
            </a:r>
            <a:r>
              <a:rPr lang="en-GB" sz="2400" dirty="0"/>
              <a:t> </a:t>
            </a:r>
            <a:r>
              <a:rPr lang="en-GB" sz="2400" dirty="0" err="1"/>
              <a:t>informasi</a:t>
            </a:r>
            <a:r>
              <a:rPr lang="en-GB" sz="2400" dirty="0"/>
              <a:t> yang </a:t>
            </a:r>
            <a:r>
              <a:rPr lang="en-GB" sz="2400" dirty="0" err="1"/>
              <a:t>tepat</a:t>
            </a:r>
            <a:r>
              <a:rPr lang="en-GB" sz="2400" dirty="0"/>
              <a:t> </a:t>
            </a:r>
            <a:r>
              <a:rPr lang="en-GB" sz="2400" dirty="0" err="1"/>
              <a:t>tentang</a:t>
            </a:r>
            <a:r>
              <a:rPr lang="en-GB" sz="2400" dirty="0"/>
              <a:t> </a:t>
            </a:r>
            <a:r>
              <a:rPr lang="en-GB" sz="2400" dirty="0" err="1"/>
              <a:t>lowongan</a:t>
            </a:r>
            <a:r>
              <a:rPr lang="en-GB" sz="2400" dirty="0"/>
              <a:t> </a:t>
            </a:r>
            <a:r>
              <a:rPr lang="en-GB" sz="2400" dirty="0" err="1"/>
              <a:t>dari</a:t>
            </a:r>
            <a:r>
              <a:rPr lang="en-GB" sz="2400" dirty="0"/>
              <a:t> </a:t>
            </a:r>
            <a:r>
              <a:rPr lang="en-GB" sz="2400" dirty="0" err="1"/>
              <a:t>pemberi</a:t>
            </a:r>
            <a:r>
              <a:rPr lang="en-GB" sz="2400" dirty="0"/>
              <a:t> </a:t>
            </a:r>
            <a:r>
              <a:rPr lang="en-GB" sz="2400" dirty="0" err="1"/>
              <a:t>kerja</a:t>
            </a:r>
            <a:endParaRPr lang="en-GB" sz="2400" dirty="0"/>
          </a:p>
          <a:p>
            <a:pPr lvl="2"/>
            <a:r>
              <a:rPr lang="en-GB" sz="2400" dirty="0" err="1"/>
              <a:t>Memfasilitasi</a:t>
            </a:r>
            <a:r>
              <a:rPr lang="en-GB" sz="2400" dirty="0"/>
              <a:t> </a:t>
            </a:r>
            <a:r>
              <a:rPr lang="en-GB" sz="2400" dirty="0" err="1"/>
              <a:t>mobilitas</a:t>
            </a:r>
            <a:r>
              <a:rPr lang="en-GB" sz="2400" dirty="0"/>
              <a:t> </a:t>
            </a:r>
            <a:r>
              <a:rPr lang="en-GB" sz="2400" dirty="0" err="1"/>
              <a:t>kerja</a:t>
            </a:r>
            <a:r>
              <a:rPr lang="en-GB" sz="2400" dirty="0"/>
              <a:t> dan </a:t>
            </a:r>
            <a:r>
              <a:rPr lang="en-GB" sz="2400" dirty="0" err="1"/>
              <a:t>geografis</a:t>
            </a:r>
            <a:endParaRPr lang="en-GB" sz="2400" dirty="0"/>
          </a:p>
          <a:p>
            <a:pPr lvl="2"/>
            <a:r>
              <a:rPr lang="en-GB" sz="2400" dirty="0" err="1"/>
              <a:t>Memfasilitasi</a:t>
            </a:r>
            <a:r>
              <a:rPr lang="en-GB" sz="2400" dirty="0"/>
              <a:t> </a:t>
            </a:r>
            <a:r>
              <a:rPr lang="en-GB" sz="2400" dirty="0" err="1"/>
              <a:t>pemindahan</a:t>
            </a:r>
            <a:r>
              <a:rPr lang="en-GB" sz="2400" dirty="0"/>
              <a:t> </a:t>
            </a:r>
            <a:r>
              <a:rPr lang="en-GB" sz="2400" dirty="0" err="1"/>
              <a:t>sementara</a:t>
            </a:r>
            <a:r>
              <a:rPr lang="en-GB" sz="2400" dirty="0"/>
              <a:t> </a:t>
            </a:r>
            <a:r>
              <a:rPr lang="en-GB" sz="2400" dirty="0" err="1"/>
              <a:t>pekerja</a:t>
            </a:r>
            <a:r>
              <a:rPr lang="en-GB" sz="2400" dirty="0"/>
              <a:t> </a:t>
            </a:r>
            <a:r>
              <a:rPr lang="en-GB" sz="2400" dirty="0" err="1"/>
              <a:t>dari</a:t>
            </a:r>
            <a:r>
              <a:rPr lang="en-GB" sz="2400" dirty="0"/>
              <a:t> </a:t>
            </a:r>
            <a:r>
              <a:rPr lang="en-GB" sz="2400" dirty="0" err="1"/>
              <a:t>satu</a:t>
            </a:r>
            <a:r>
              <a:rPr lang="en-GB" sz="2400" dirty="0"/>
              <a:t> </a:t>
            </a:r>
            <a:r>
              <a:rPr lang="en-GB" sz="2400" dirty="0" err="1"/>
              <a:t>daerah</a:t>
            </a:r>
            <a:r>
              <a:rPr lang="en-GB" sz="2400" dirty="0"/>
              <a:t> </a:t>
            </a:r>
            <a:r>
              <a:rPr lang="en-GB" sz="2400" dirty="0" err="1"/>
              <a:t>ke</a:t>
            </a:r>
            <a:r>
              <a:rPr lang="en-GB" sz="2400" dirty="0"/>
              <a:t> </a:t>
            </a:r>
            <a:r>
              <a:rPr lang="en-GB" sz="2400" dirty="0" err="1"/>
              <a:t>daerah</a:t>
            </a:r>
            <a:r>
              <a:rPr lang="en-GB" sz="2400" dirty="0"/>
              <a:t> lain </a:t>
            </a:r>
            <a:r>
              <a:rPr lang="en-GB" sz="2400" dirty="0" err="1"/>
              <a:t>atau</a:t>
            </a:r>
            <a:r>
              <a:rPr lang="en-GB" sz="2400" dirty="0"/>
              <a:t> </a:t>
            </a:r>
            <a:r>
              <a:rPr lang="en-GB" sz="2400" dirty="0" err="1"/>
              <a:t>dari</a:t>
            </a:r>
            <a:r>
              <a:rPr lang="en-GB" sz="2400" dirty="0"/>
              <a:t> </a:t>
            </a:r>
            <a:r>
              <a:rPr lang="en-GB" sz="2400" dirty="0" err="1"/>
              <a:t>satu</a:t>
            </a:r>
            <a:r>
              <a:rPr lang="en-GB" sz="2400" dirty="0"/>
              <a:t> negara </a:t>
            </a:r>
            <a:r>
              <a:rPr lang="en-GB" sz="2400" dirty="0" err="1"/>
              <a:t>ke</a:t>
            </a:r>
            <a:r>
              <a:rPr lang="en-GB" sz="2400" dirty="0"/>
              <a:t> negara lain</a:t>
            </a:r>
          </a:p>
          <a:p>
            <a:pPr lvl="2"/>
            <a:r>
              <a:rPr lang="en-GB" sz="2400" dirty="0" err="1"/>
              <a:t>Mengumpulkan</a:t>
            </a:r>
            <a:r>
              <a:rPr lang="en-GB" sz="2400" dirty="0"/>
              <a:t>, </a:t>
            </a:r>
            <a:r>
              <a:rPr lang="en-GB" sz="2400" dirty="0" err="1"/>
              <a:t>menganalisis</a:t>
            </a:r>
            <a:r>
              <a:rPr lang="en-GB" sz="2400" dirty="0"/>
              <a:t>, dan </a:t>
            </a:r>
            <a:r>
              <a:rPr lang="en-GB" sz="2400" dirty="0" err="1"/>
              <a:t>secara</a:t>
            </a:r>
            <a:r>
              <a:rPr lang="en-GB" sz="2400" dirty="0"/>
              <a:t> </a:t>
            </a:r>
            <a:r>
              <a:rPr lang="en-GB" sz="2400" dirty="0" err="1"/>
              <a:t>sistematis</a:t>
            </a:r>
            <a:r>
              <a:rPr lang="en-GB" sz="2400" dirty="0"/>
              <a:t> </a:t>
            </a:r>
            <a:r>
              <a:rPr lang="en-GB" sz="2400" dirty="0" err="1"/>
              <a:t>menyediakan</a:t>
            </a:r>
            <a:r>
              <a:rPr lang="en-GB" sz="2400" dirty="0"/>
              <a:t> </a:t>
            </a:r>
            <a:r>
              <a:rPr lang="en-GB" sz="2400" dirty="0" err="1"/>
              <a:t>informasi</a:t>
            </a:r>
            <a:r>
              <a:rPr lang="en-GB" sz="2400" dirty="0"/>
              <a:t> </a:t>
            </a:r>
            <a:r>
              <a:rPr lang="en-GB" sz="2400" dirty="0" err="1"/>
              <a:t>tentang</a:t>
            </a:r>
            <a:r>
              <a:rPr lang="en-GB" sz="2400" dirty="0"/>
              <a:t> pasar  </a:t>
            </a:r>
            <a:r>
              <a:rPr lang="en-GB" sz="2400" dirty="0" err="1"/>
              <a:t>kerja</a:t>
            </a:r>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363293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821241"/>
          </a:xfrm>
        </p:spPr>
        <p:txBody>
          <a:bodyPr/>
          <a:lstStyle/>
          <a:p>
            <a:r>
              <a:rPr lang="en-GB" dirty="0" err="1"/>
              <a:t>Konvensi</a:t>
            </a:r>
            <a:r>
              <a:rPr lang="en-GB" dirty="0"/>
              <a:t> </a:t>
            </a:r>
            <a:r>
              <a:rPr lang="en-GB" dirty="0" err="1"/>
              <a:t>Layanan</a:t>
            </a:r>
            <a:r>
              <a:rPr lang="en-GB" dirty="0"/>
              <a:t> </a:t>
            </a:r>
            <a:r>
              <a:rPr lang="en-GB" dirty="0" err="1"/>
              <a:t>Ketenagakerjaan</a:t>
            </a:r>
            <a:r>
              <a:rPr lang="en-GB" dirty="0"/>
              <a:t> </a:t>
            </a:r>
            <a:r>
              <a:rPr lang="en-GB" dirty="0" err="1"/>
              <a:t>Publik</a:t>
            </a:r>
            <a:r>
              <a:rPr lang="en-GB" dirty="0"/>
              <a:t> 1948 </a:t>
            </a:r>
            <a:br>
              <a:rPr lang="en-GB" dirty="0"/>
            </a:br>
            <a:r>
              <a:rPr lang="en-GB" dirty="0" err="1"/>
              <a:t>Konvensi</a:t>
            </a:r>
            <a:r>
              <a:rPr lang="en-GB" dirty="0"/>
              <a:t> ILO No. 88 (</a:t>
            </a:r>
            <a:r>
              <a:rPr lang="en-GB" dirty="0" err="1"/>
              <a:t>lanjutan</a:t>
            </a:r>
            <a:r>
              <a:rPr lang="en-GB" dirty="0"/>
              <a:t>)</a:t>
            </a:r>
          </a:p>
        </p:txBody>
      </p:sp>
      <p:sp>
        <p:nvSpPr>
          <p:cNvPr id="5" name="Content Placeholder 4"/>
          <p:cNvSpPr>
            <a:spLocks noGrp="1"/>
          </p:cNvSpPr>
          <p:nvPr>
            <p:ph idx="1"/>
          </p:nvPr>
        </p:nvSpPr>
        <p:spPr/>
        <p:txBody>
          <a:bodyPr/>
          <a:lstStyle/>
          <a:p>
            <a:pPr lvl="2"/>
            <a:r>
              <a:rPr lang="en-GB" sz="2400" dirty="0" err="1"/>
              <a:t>Bekerjasama</a:t>
            </a:r>
            <a:r>
              <a:rPr lang="en-GB" sz="2400" dirty="0"/>
              <a:t> </a:t>
            </a:r>
            <a:r>
              <a:rPr lang="en-GB" sz="2400" dirty="0" err="1"/>
              <a:t>dalam</a:t>
            </a:r>
            <a:r>
              <a:rPr lang="en-GB" sz="2400" dirty="0"/>
              <a:t> </a:t>
            </a:r>
            <a:r>
              <a:rPr lang="en-GB" sz="2400" dirty="0" err="1"/>
              <a:t>penyelenggaraan</a:t>
            </a:r>
            <a:r>
              <a:rPr lang="en-GB" sz="2400" dirty="0"/>
              <a:t> </a:t>
            </a:r>
            <a:r>
              <a:rPr lang="en-GB" sz="2400" dirty="0" err="1"/>
              <a:t>asuransi</a:t>
            </a:r>
            <a:r>
              <a:rPr lang="en-GB" sz="2400" dirty="0"/>
              <a:t> </a:t>
            </a:r>
            <a:r>
              <a:rPr lang="en-GB" sz="2400" dirty="0" err="1"/>
              <a:t>pengangguran</a:t>
            </a:r>
            <a:r>
              <a:rPr lang="en-GB" sz="2400" dirty="0"/>
              <a:t> dan </a:t>
            </a:r>
            <a:r>
              <a:rPr lang="en-GB" sz="2400" dirty="0" err="1"/>
              <a:t>langkah-langkah</a:t>
            </a:r>
            <a:r>
              <a:rPr lang="en-GB" sz="2400" dirty="0"/>
              <a:t> lain </a:t>
            </a:r>
            <a:r>
              <a:rPr lang="en-GB" sz="2400" dirty="0" err="1"/>
              <a:t>untuk</a:t>
            </a:r>
            <a:r>
              <a:rPr lang="en-GB" sz="2400" dirty="0"/>
              <a:t> </a:t>
            </a:r>
            <a:r>
              <a:rPr lang="en-GB" sz="2400" dirty="0" err="1"/>
              <a:t>membantu</a:t>
            </a:r>
            <a:r>
              <a:rPr lang="en-GB" sz="2400" dirty="0"/>
              <a:t> </a:t>
            </a:r>
            <a:r>
              <a:rPr lang="en-GB" sz="2400" dirty="0" err="1"/>
              <a:t>penganggur</a:t>
            </a:r>
            <a:endParaRPr lang="en-GB" sz="2400" dirty="0"/>
          </a:p>
          <a:p>
            <a:pPr lvl="2"/>
            <a:r>
              <a:rPr lang="en-GB" sz="2400" dirty="0" err="1"/>
              <a:t>Secara</a:t>
            </a:r>
            <a:r>
              <a:rPr lang="en-GB" sz="2400" dirty="0"/>
              <a:t> </a:t>
            </a:r>
            <a:r>
              <a:rPr lang="en-GB" sz="2400" dirty="0" err="1"/>
              <a:t>memadai</a:t>
            </a:r>
            <a:r>
              <a:rPr lang="en-GB" sz="2400" dirty="0"/>
              <a:t> </a:t>
            </a:r>
            <a:r>
              <a:rPr lang="en-GB" sz="2400" dirty="0" err="1"/>
              <a:t>memenuhi</a:t>
            </a:r>
            <a:r>
              <a:rPr lang="en-GB" sz="2400" dirty="0"/>
              <a:t> </a:t>
            </a:r>
            <a:r>
              <a:rPr lang="en-GB" sz="2400" dirty="0" err="1"/>
              <a:t>kebutuhan</a:t>
            </a:r>
            <a:r>
              <a:rPr lang="en-GB" sz="2400" dirty="0"/>
              <a:t> </a:t>
            </a:r>
            <a:r>
              <a:rPr lang="en-GB" sz="2400" dirty="0" err="1"/>
              <a:t>pendaftar</a:t>
            </a:r>
            <a:r>
              <a:rPr lang="en-GB" sz="2400" dirty="0"/>
              <a:t> </a:t>
            </a:r>
            <a:r>
              <a:rPr lang="en-GB" sz="2400" dirty="0" err="1"/>
              <a:t>kategori</a:t>
            </a:r>
            <a:r>
              <a:rPr lang="en-GB" sz="2400" dirty="0"/>
              <a:t> </a:t>
            </a:r>
            <a:r>
              <a:rPr lang="en-GB" sz="2400" dirty="0" err="1"/>
              <a:t>khusus</a:t>
            </a:r>
            <a:r>
              <a:rPr lang="en-GB" sz="2400" dirty="0"/>
              <a:t> </a:t>
            </a:r>
            <a:r>
              <a:rPr lang="en-GB" sz="2400" dirty="0" err="1"/>
              <a:t>misalnya</a:t>
            </a:r>
            <a:r>
              <a:rPr lang="en-GB" sz="2400" dirty="0"/>
              <a:t> </a:t>
            </a:r>
            <a:r>
              <a:rPr lang="en-GB" sz="2400" dirty="0" err="1"/>
              <a:t>penyandang</a:t>
            </a:r>
            <a:r>
              <a:rPr lang="en-GB" sz="2400" dirty="0"/>
              <a:t> </a:t>
            </a:r>
            <a:r>
              <a:rPr lang="en-GB" sz="2400" dirty="0" err="1"/>
              <a:t>disabilitas</a:t>
            </a:r>
            <a:endParaRPr lang="en-GB" sz="2400" dirty="0"/>
          </a:p>
          <a:p>
            <a:pPr lvl="2"/>
            <a:r>
              <a:rPr lang="en-GB" sz="2400" dirty="0" err="1"/>
              <a:t>Memprakarsai</a:t>
            </a:r>
            <a:r>
              <a:rPr lang="en-GB" sz="2400" dirty="0"/>
              <a:t> </a:t>
            </a:r>
            <a:r>
              <a:rPr lang="en-GB" sz="2400" dirty="0" err="1"/>
              <a:t>langkah-langkah</a:t>
            </a:r>
            <a:r>
              <a:rPr lang="en-GB" sz="2400" dirty="0"/>
              <a:t> </a:t>
            </a:r>
            <a:r>
              <a:rPr lang="en-GB" sz="2400" dirty="0" err="1"/>
              <a:t>khusus</a:t>
            </a:r>
            <a:r>
              <a:rPr lang="en-GB" sz="2400" dirty="0"/>
              <a:t> </a:t>
            </a:r>
            <a:r>
              <a:rPr lang="en-GB" sz="2400" dirty="0" err="1"/>
              <a:t>untuk</a:t>
            </a:r>
            <a:r>
              <a:rPr lang="en-GB" sz="2400" dirty="0"/>
              <a:t> pemuda </a:t>
            </a:r>
            <a:r>
              <a:rPr lang="en-GB" sz="2400" dirty="0" err="1"/>
              <a:t>dalam</a:t>
            </a:r>
            <a:r>
              <a:rPr lang="en-GB" sz="2400" dirty="0"/>
              <a:t> </a:t>
            </a:r>
            <a:r>
              <a:rPr lang="en-GB" sz="2400" dirty="0" err="1"/>
              <a:t>kerangka</a:t>
            </a:r>
            <a:r>
              <a:rPr lang="en-GB" sz="2400" dirty="0"/>
              <a:t> </a:t>
            </a:r>
            <a:r>
              <a:rPr lang="en-GB" sz="2400" dirty="0" err="1"/>
              <a:t>layanan</a:t>
            </a:r>
            <a:r>
              <a:rPr lang="en-GB" sz="2400" dirty="0"/>
              <a:t> </a:t>
            </a:r>
            <a:r>
              <a:rPr lang="en-GB" sz="2400" dirty="0" err="1"/>
              <a:t>bimbingan</a:t>
            </a:r>
            <a:r>
              <a:rPr lang="en-GB" sz="2400" dirty="0"/>
              <a:t> </a:t>
            </a:r>
            <a:r>
              <a:rPr lang="en-GB" sz="2400" dirty="0" err="1"/>
              <a:t>ketenagakerjaan</a:t>
            </a:r>
            <a:r>
              <a:rPr lang="en-GB" sz="2400" dirty="0"/>
              <a:t> dan </a:t>
            </a:r>
            <a:r>
              <a:rPr lang="en-GB" sz="2400" dirty="0" err="1"/>
              <a:t>vokasi</a:t>
            </a:r>
            <a:endParaRPr lang="en-GB" sz="2400" dirty="0"/>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2691822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err="1"/>
              <a:t>Fungsi</a:t>
            </a:r>
            <a:r>
              <a:rPr lang="en-GB" dirty="0"/>
              <a:t> </a:t>
            </a:r>
            <a:r>
              <a:rPr lang="en-GB"/>
              <a:t>utama</a:t>
            </a:r>
            <a:endParaRPr lang="en-GB"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8</a:t>
            </a:fld>
            <a:endParaRPr lang="en-GB"/>
          </a:p>
        </p:txBody>
      </p:sp>
      <p:graphicFrame>
        <p:nvGraphicFramePr>
          <p:cNvPr id="6" name="Content Placeholder 5">
            <a:extLst>
              <a:ext uri="{FF2B5EF4-FFF2-40B4-BE49-F238E27FC236}">
                <a16:creationId xmlns:a16="http://schemas.microsoft.com/office/drawing/2014/main" id="{557A0821-344B-CE4B-82F8-01E88AA51DC2}"/>
              </a:ext>
            </a:extLst>
          </p:cNvPr>
          <p:cNvGraphicFramePr>
            <a:graphicFrameLocks noGrp="1"/>
          </p:cNvGraphicFramePr>
          <p:nvPr>
            <p:ph idx="1"/>
            <p:extLst>
              <p:ext uri="{D42A27DB-BD31-4B8C-83A1-F6EECF244321}">
                <p14:modId xmlns:p14="http://schemas.microsoft.com/office/powerpoint/2010/main" val="2096109138"/>
              </p:ext>
            </p:extLst>
          </p:nvPr>
        </p:nvGraphicFramePr>
        <p:xfrm>
          <a:off x="490538" y="1643635"/>
          <a:ext cx="11368952" cy="4403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8053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4"/>
            <a:ext cx="11210924" cy="510379"/>
          </a:xfrm>
        </p:spPr>
        <p:txBody>
          <a:bodyPr/>
          <a:lstStyle/>
          <a:p>
            <a:r>
              <a:rPr lang="en-GB" dirty="0" err="1"/>
              <a:t>Bantuan</a:t>
            </a:r>
            <a:r>
              <a:rPr lang="en-GB" dirty="0"/>
              <a:t> </a:t>
            </a:r>
            <a:r>
              <a:rPr lang="en-GB" dirty="0" err="1"/>
              <a:t>pencarian</a:t>
            </a:r>
            <a:r>
              <a:rPr lang="en-GB" dirty="0"/>
              <a:t> </a:t>
            </a:r>
            <a:r>
              <a:rPr lang="en-GB" dirty="0" err="1"/>
              <a:t>pekerjaan</a:t>
            </a:r>
            <a:r>
              <a:rPr lang="en-GB" dirty="0"/>
              <a:t> dan </a:t>
            </a:r>
            <a:r>
              <a:rPr lang="en-GB" dirty="0" err="1"/>
              <a:t>layanan</a:t>
            </a:r>
            <a:r>
              <a:rPr lang="en-GB" dirty="0"/>
              <a:t> </a:t>
            </a:r>
            <a:r>
              <a:rPr lang="en-GB" dirty="0" err="1"/>
              <a:t>penempatan</a:t>
            </a:r>
            <a:r>
              <a:rPr lang="en-GB" dirty="0"/>
              <a:t> </a:t>
            </a:r>
            <a:r>
              <a:rPr lang="en-GB" dirty="0" err="1"/>
              <a:t>kerja</a:t>
            </a:r>
            <a:br>
              <a:rPr lang="en-GB" dirty="0"/>
            </a:br>
            <a:endParaRPr lang="en-GB" dirty="0"/>
          </a:p>
        </p:txBody>
      </p:sp>
      <p:sp>
        <p:nvSpPr>
          <p:cNvPr id="5" name="Content Placeholder 4"/>
          <p:cNvSpPr>
            <a:spLocks noGrp="1"/>
          </p:cNvSpPr>
          <p:nvPr>
            <p:ph idx="1"/>
          </p:nvPr>
        </p:nvSpPr>
        <p:spPr/>
        <p:txBody>
          <a:bodyPr/>
          <a:lstStyle/>
          <a:p>
            <a:pPr lvl="2"/>
            <a:r>
              <a:rPr lang="en-GB" sz="2400" dirty="0"/>
              <a:t>LKP </a:t>
            </a:r>
            <a:r>
              <a:rPr lang="en-GB" sz="2400" dirty="0" err="1"/>
              <a:t>umumnya</a:t>
            </a:r>
            <a:r>
              <a:rPr lang="en-GB" sz="2400" dirty="0"/>
              <a:t> </a:t>
            </a:r>
            <a:r>
              <a:rPr lang="en-GB" sz="2400" dirty="0" err="1"/>
              <a:t>dimulai</a:t>
            </a:r>
            <a:r>
              <a:rPr lang="en-GB" sz="2400" dirty="0"/>
              <a:t> </a:t>
            </a:r>
            <a:r>
              <a:rPr lang="en-GB" sz="2400" dirty="0" err="1"/>
              <a:t>dengan</a:t>
            </a:r>
            <a:r>
              <a:rPr lang="en-GB" sz="2400" dirty="0"/>
              <a:t> </a:t>
            </a:r>
            <a:r>
              <a:rPr lang="en-GB" sz="2400" dirty="0" err="1"/>
              <a:t>menyediakan</a:t>
            </a:r>
            <a:r>
              <a:rPr lang="en-GB" sz="2400" dirty="0"/>
              <a:t> </a:t>
            </a:r>
            <a:r>
              <a:rPr lang="en-GB" sz="2400" dirty="0" err="1"/>
              <a:t>layanan</a:t>
            </a:r>
            <a:r>
              <a:rPr lang="en-GB" sz="2400" dirty="0"/>
              <a:t> </a:t>
            </a:r>
            <a:r>
              <a:rPr lang="en-GB" sz="2400" dirty="0" err="1"/>
              <a:t>pencocokan</a:t>
            </a:r>
            <a:r>
              <a:rPr lang="en-GB" sz="2400" dirty="0"/>
              <a:t> </a:t>
            </a:r>
            <a:r>
              <a:rPr lang="en-GB" sz="2400" dirty="0" err="1"/>
              <a:t>pekerjaan</a:t>
            </a:r>
            <a:r>
              <a:rPr lang="en-GB" sz="2400" dirty="0"/>
              <a:t>.</a:t>
            </a:r>
          </a:p>
          <a:p>
            <a:pPr lvl="2"/>
            <a:r>
              <a:rPr lang="en-GB" sz="2400" dirty="0" err="1"/>
              <a:t>Melibatkan</a:t>
            </a:r>
            <a:r>
              <a:rPr lang="en-GB" sz="2400" dirty="0"/>
              <a:t> </a:t>
            </a:r>
            <a:r>
              <a:rPr lang="en-GB" sz="2400" dirty="0" err="1"/>
              <a:t>fasilitasi</a:t>
            </a:r>
            <a:r>
              <a:rPr lang="en-GB" sz="2400" dirty="0"/>
              <a:t> </a:t>
            </a:r>
            <a:r>
              <a:rPr lang="en-GB" sz="2400" dirty="0" err="1"/>
              <a:t>pencocokan</a:t>
            </a:r>
            <a:r>
              <a:rPr lang="en-GB" sz="2400" dirty="0"/>
              <a:t> </a:t>
            </a:r>
            <a:r>
              <a:rPr lang="en-GB" sz="2400" dirty="0" err="1"/>
              <a:t>pencari</a:t>
            </a:r>
            <a:r>
              <a:rPr lang="en-GB" sz="2400" dirty="0"/>
              <a:t> </a:t>
            </a:r>
            <a:r>
              <a:rPr lang="en-GB" sz="2400" dirty="0" err="1"/>
              <a:t>kerja</a:t>
            </a:r>
            <a:r>
              <a:rPr lang="en-GB" sz="2400" dirty="0"/>
              <a:t> yang </a:t>
            </a:r>
            <a:r>
              <a:rPr lang="en-GB" sz="2400" dirty="0" err="1"/>
              <a:t>mencari</a:t>
            </a:r>
            <a:r>
              <a:rPr lang="en-GB" sz="2400" dirty="0"/>
              <a:t> </a:t>
            </a:r>
            <a:r>
              <a:rPr lang="en-GB" sz="2400" dirty="0" err="1"/>
              <a:t>pekerjaan</a:t>
            </a:r>
            <a:r>
              <a:rPr lang="en-GB" sz="2400" dirty="0"/>
              <a:t> dan </a:t>
            </a:r>
            <a:r>
              <a:rPr lang="en-GB" sz="2400" dirty="0" err="1"/>
              <a:t>perusahaan</a:t>
            </a:r>
            <a:r>
              <a:rPr lang="en-GB" sz="2400" dirty="0"/>
              <a:t> yang </a:t>
            </a:r>
            <a:r>
              <a:rPr lang="en-GB" sz="2400" dirty="0" err="1"/>
              <a:t>mencari</a:t>
            </a:r>
            <a:r>
              <a:rPr lang="en-GB" sz="2400" dirty="0"/>
              <a:t> </a:t>
            </a:r>
            <a:r>
              <a:rPr lang="en-GB" sz="2400" dirty="0" err="1"/>
              <a:t>pekerja</a:t>
            </a:r>
            <a:r>
              <a:rPr lang="en-GB" sz="2400" dirty="0"/>
              <a:t> </a:t>
            </a:r>
            <a:r>
              <a:rPr lang="en-GB" sz="2400" dirty="0" err="1"/>
              <a:t>untuk</a:t>
            </a:r>
            <a:r>
              <a:rPr lang="en-GB" sz="2400" dirty="0"/>
              <a:t> </a:t>
            </a:r>
            <a:r>
              <a:rPr lang="en-GB" sz="2400" dirty="0" err="1"/>
              <a:t>mengisi</a:t>
            </a:r>
            <a:r>
              <a:rPr lang="en-GB" sz="2400" dirty="0"/>
              <a:t> </a:t>
            </a:r>
            <a:r>
              <a:rPr lang="en-GB" sz="2400" dirty="0" err="1"/>
              <a:t>lowongan</a:t>
            </a:r>
            <a:r>
              <a:rPr lang="en-GB" sz="2400" dirty="0"/>
              <a:t> </a:t>
            </a:r>
            <a:r>
              <a:rPr lang="en-GB" sz="2400" dirty="0" err="1"/>
              <a:t>kerjanya</a:t>
            </a:r>
            <a:r>
              <a:rPr lang="en-GB" sz="2400" dirty="0"/>
              <a:t>.</a:t>
            </a:r>
          </a:p>
          <a:p>
            <a:pPr lvl="2"/>
            <a:r>
              <a:rPr lang="en-GB" sz="2400" dirty="0" err="1"/>
              <a:t>Dapat</a:t>
            </a:r>
            <a:r>
              <a:rPr lang="en-GB" sz="2400" dirty="0"/>
              <a:t> </a:t>
            </a:r>
            <a:r>
              <a:rPr lang="en-GB" sz="2400" dirty="0" err="1"/>
              <a:t>mencakup</a:t>
            </a:r>
            <a:r>
              <a:rPr lang="en-GB" sz="2400" dirty="0"/>
              <a:t> </a:t>
            </a:r>
            <a:r>
              <a:rPr lang="en-GB" sz="2400" dirty="0" err="1"/>
              <a:t>berbagai</a:t>
            </a:r>
            <a:r>
              <a:rPr lang="en-GB" sz="2400" dirty="0"/>
              <a:t> </a:t>
            </a:r>
            <a:r>
              <a:rPr lang="en-GB" sz="2400" dirty="0" err="1"/>
              <a:t>layanan</a:t>
            </a:r>
            <a:r>
              <a:rPr lang="en-GB" sz="2400" dirty="0"/>
              <a:t> </a:t>
            </a:r>
            <a:r>
              <a:rPr lang="en-GB" sz="2400" dirty="0" err="1"/>
              <a:t>tergantung</a:t>
            </a:r>
            <a:r>
              <a:rPr lang="en-GB" sz="2400" dirty="0"/>
              <a:t> pada </a:t>
            </a:r>
            <a:r>
              <a:rPr lang="en-GB" sz="2400" dirty="0" err="1"/>
              <a:t>sumberdaya</a:t>
            </a:r>
            <a:r>
              <a:rPr lang="en-GB" sz="2400" dirty="0"/>
              <a:t> yang </a:t>
            </a:r>
            <a:r>
              <a:rPr lang="en-GB" sz="2400" dirty="0" err="1"/>
              <a:t>tersedia</a:t>
            </a:r>
            <a:r>
              <a:rPr lang="en-GB" sz="2400" dirty="0"/>
              <a:t> di </a:t>
            </a:r>
            <a:r>
              <a:rPr lang="en-GB" sz="2400" dirty="0" err="1"/>
              <a:t>kementerian</a:t>
            </a:r>
            <a:r>
              <a:rPr lang="en-GB" sz="2400" dirty="0"/>
              <a:t> yang </a:t>
            </a:r>
            <a:r>
              <a:rPr lang="en-GB" sz="2400" dirty="0" err="1"/>
              <a:t>bertanggung-jawab</a:t>
            </a:r>
            <a:r>
              <a:rPr lang="en-GB" sz="2400" dirty="0"/>
              <a:t> </a:t>
            </a:r>
            <a:r>
              <a:rPr lang="en-GB" sz="2400" dirty="0" err="1"/>
              <a:t>atas</a:t>
            </a:r>
            <a:r>
              <a:rPr lang="en-GB" sz="2400" dirty="0"/>
              <a:t> LKP.</a:t>
            </a:r>
          </a:p>
          <a:p>
            <a:pPr lvl="2"/>
            <a:r>
              <a:rPr lang="en-GB" sz="2400" dirty="0" err="1"/>
              <a:t>Mencakup</a:t>
            </a:r>
            <a:r>
              <a:rPr lang="en-GB" sz="2400" dirty="0"/>
              <a:t> </a:t>
            </a:r>
            <a:r>
              <a:rPr lang="en-GB" sz="2400" dirty="0" err="1"/>
              <a:t>pendaftaraan</a:t>
            </a:r>
            <a:r>
              <a:rPr lang="en-GB" sz="2400" dirty="0"/>
              <a:t> </a:t>
            </a:r>
            <a:r>
              <a:rPr lang="en-GB" sz="2400" dirty="0" err="1"/>
              <a:t>kerja</a:t>
            </a:r>
            <a:r>
              <a:rPr lang="en-GB" sz="2400" dirty="0"/>
              <a:t> (</a:t>
            </a:r>
            <a:r>
              <a:rPr lang="en-GB" sz="2400" dirty="0" err="1"/>
              <a:t>baik</a:t>
            </a:r>
            <a:r>
              <a:rPr lang="en-GB" sz="2400" dirty="0"/>
              <a:t> manual </a:t>
            </a:r>
            <a:r>
              <a:rPr lang="en-GB" sz="2400" dirty="0" err="1"/>
              <a:t>atau</a:t>
            </a:r>
            <a:r>
              <a:rPr lang="en-GB" sz="2400" dirty="0"/>
              <a:t> </a:t>
            </a:r>
            <a:r>
              <a:rPr lang="en-GB" sz="2400" dirty="0" err="1"/>
              <a:t>elektronik</a:t>
            </a:r>
            <a:r>
              <a:rPr lang="en-GB" sz="2400" dirty="0"/>
              <a:t>) dan </a:t>
            </a:r>
            <a:r>
              <a:rPr lang="en-GB" sz="2400" dirty="0" err="1"/>
              <a:t>teknik</a:t>
            </a:r>
            <a:r>
              <a:rPr lang="en-GB" sz="2400" dirty="0"/>
              <a:t> </a:t>
            </a:r>
            <a:r>
              <a:rPr lang="en-GB" sz="2400" dirty="0" err="1"/>
              <a:t>pencarian</a:t>
            </a:r>
            <a:r>
              <a:rPr lang="en-GB" sz="2400" dirty="0"/>
              <a:t> </a:t>
            </a:r>
            <a:r>
              <a:rPr lang="en-GB" sz="2400" dirty="0" err="1"/>
              <a:t>kerja</a:t>
            </a:r>
            <a:r>
              <a:rPr lang="en-GB" sz="2400" dirty="0"/>
              <a:t>.</a:t>
            </a:r>
          </a:p>
          <a:p>
            <a:pPr lvl="2"/>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3432401661"/>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391</TotalTime>
  <Words>2004</Words>
  <Application>Microsoft Macintosh PowerPoint</Application>
  <PresentationFormat>Widescreen</PresentationFormat>
  <Paragraphs>176</Paragraphs>
  <Slides>17</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Wingdings</vt:lpstr>
      <vt:lpstr>Wingdings 3</vt:lpstr>
      <vt:lpstr>ILO 2020</vt:lpstr>
      <vt:lpstr>Modul/Unit 1 </vt:lpstr>
      <vt:lpstr>Tujuan pembelajaran </vt:lpstr>
      <vt:lpstr>Gambaran umum Layanan Ketenagakerjaan Publik (LKP)</vt:lpstr>
      <vt:lpstr>Mandat</vt:lpstr>
      <vt:lpstr>Konvensi Layanan Ketenagakerjaan Publik 1948  Konvensi ILO No. 88</vt:lpstr>
      <vt:lpstr>Konvensi Layanan Ketenagakerjaan Publik 1948  Konvensi ILO No. 88 (lanjutan)</vt:lpstr>
      <vt:lpstr>Konvensi Layanan Ketenagakerjaan Publik 1948  Konvensi ILO No. 88 (lanjutan)</vt:lpstr>
      <vt:lpstr>Fungsi utama</vt:lpstr>
      <vt:lpstr>Bantuan pencarian pekerjaan dan layanan penempatan kerja </vt:lpstr>
      <vt:lpstr>Informasi Pasar Tenaga Kerja (IPTK) </vt:lpstr>
      <vt:lpstr>Program Pasar Tenaga Kerja</vt:lpstr>
      <vt:lpstr>Administrasi tunjangan pengagguran     </vt:lpstr>
      <vt:lpstr>Layanan regulasi       </vt:lpstr>
      <vt:lpstr>Layanan Ketenagakerjaan Publik (LKP)     </vt:lpstr>
      <vt:lpstr>Ada pertanyaan?</vt:lpstr>
      <vt:lpstr>Kerja kelompok</vt:lpstr>
      <vt:lpstr>Permainan peran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Module/Unit 1 </dc:title>
  <dc:creator>Ayunda Eka Pratama</dc:creator>
  <cp:lastModifiedBy>Ayunda Eka Pratama</cp:lastModifiedBy>
  <cp:revision>16</cp:revision>
  <dcterms:created xsi:type="dcterms:W3CDTF">2021-08-20T11:31:27Z</dcterms:created>
  <dcterms:modified xsi:type="dcterms:W3CDTF">2021-09-14T09:36:24Z</dcterms:modified>
</cp:coreProperties>
</file>