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98" r:id="rId3"/>
    <p:sldId id="302" r:id="rId4"/>
    <p:sldId id="292" r:id="rId5"/>
    <p:sldId id="300" r:id="rId6"/>
    <p:sldId id="303" r:id="rId7"/>
    <p:sldId id="304" r:id="rId8"/>
    <p:sldId id="289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eume, Calice Olivier" initials="PCO" lastIdx="2" clrIdx="0">
    <p:extLst>
      <p:ext uri="{19B8F6BF-5375-455C-9EA6-DF929625EA0E}">
        <p15:presenceInfo xmlns:p15="http://schemas.microsoft.com/office/powerpoint/2012/main" userId="S-1-5-21-1606980848-1958367476-725345543-1119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5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1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7D9E65D-2E58-4CF1-80D7-A1321325AF62}"/>
              </a:ext>
            </a:extLst>
          </p:cNvPr>
          <p:cNvSpPr/>
          <p:nvPr userDrawn="1"/>
        </p:nvSpPr>
        <p:spPr>
          <a:xfrm>
            <a:off x="-1065" y="28"/>
            <a:ext cx="12191997" cy="758619"/>
          </a:xfrm>
          <a:prstGeom prst="rect">
            <a:avLst/>
          </a:prstGeom>
          <a:gradFill flip="none" rotWithShape="1">
            <a:gsLst>
              <a:gs pos="100000">
                <a:srgbClr val="004983"/>
              </a:gs>
              <a:gs pos="0">
                <a:srgbClr val="0077D4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aseline="-25000">
              <a:ln>
                <a:solidFill>
                  <a:srgbClr val="363636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E49AEBCB-52F6-45B2-A57F-885004950E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0894" y="151609"/>
            <a:ext cx="11350193" cy="455408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775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title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C7FD5E-15F4-43A5-8E6C-29529CD2A7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0879" y="959561"/>
            <a:ext cx="11350208" cy="5140820"/>
          </a:xfrm>
          <a:prstGeom prst="rect">
            <a:avLst/>
          </a:prstGeom>
          <a:effectLst/>
        </p:spPr>
        <p:txBody>
          <a:bodyPr/>
          <a:lstStyle>
            <a:lvl1pPr marL="0" indent="0" algn="l">
              <a:buClr>
                <a:srgbClr val="024A84"/>
              </a:buClr>
              <a:buFont typeface="Arial" panose="020B0604020202020204" pitchFamily="34" charset="0"/>
              <a:buNone/>
              <a:defRPr sz="1350" b="1">
                <a:solidFill>
                  <a:schemeClr val="bg2">
                    <a:lumMod val="10000"/>
                  </a:schemeClr>
                </a:solidFill>
              </a:defRPr>
            </a:lvl1pPr>
            <a:lvl2pPr marL="0" indent="0" algn="l">
              <a:buClr>
                <a:srgbClr val="024A84"/>
              </a:buClr>
              <a:buFont typeface="Arial" panose="020B0604020202020204" pitchFamily="34" charset="0"/>
              <a:buNone/>
              <a:defRPr sz="1050" b="1">
                <a:solidFill>
                  <a:srgbClr val="0077D4"/>
                </a:solidFill>
              </a:defRPr>
            </a:lvl2pPr>
            <a:lvl3pPr marL="0" indent="0" algn="l">
              <a:buClr>
                <a:srgbClr val="024A84"/>
              </a:buClr>
              <a:buFont typeface="Arial" panose="020B0604020202020204" pitchFamily="34" charset="0"/>
              <a:buNone/>
              <a:defRPr sz="900"/>
            </a:lvl3pPr>
            <a:lvl4pPr marL="1199970" indent="-171426" algn="just">
              <a:buClr>
                <a:srgbClr val="024A84"/>
              </a:buClr>
              <a:buFont typeface="Arial" panose="020B0604020202020204" pitchFamily="34" charset="0"/>
              <a:buChar char="•"/>
              <a:defRPr sz="825"/>
            </a:lvl4pPr>
            <a:lvl5pPr marL="1542818" indent="-171426" algn="just">
              <a:buClr>
                <a:srgbClr val="024A84"/>
              </a:buClr>
              <a:buFont typeface="Arial" panose="020B0604020202020204" pitchFamily="34" charset="0"/>
              <a:buChar char="•"/>
              <a:defRPr sz="75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0A632E-66BE-4AAE-BF27-BB8FFB74CB74}"/>
              </a:ext>
            </a:extLst>
          </p:cNvPr>
          <p:cNvSpPr/>
          <p:nvPr userDrawn="1"/>
        </p:nvSpPr>
        <p:spPr>
          <a:xfrm>
            <a:off x="0" y="6336080"/>
            <a:ext cx="12192000" cy="521921"/>
          </a:xfrm>
          <a:prstGeom prst="rect">
            <a:avLst/>
          </a:prstGeom>
          <a:gradFill flip="none" rotWithShape="1">
            <a:gsLst>
              <a:gs pos="0">
                <a:srgbClr val="004983"/>
              </a:gs>
              <a:gs pos="100000">
                <a:srgbClr val="0077D4"/>
              </a:gs>
            </a:gsLst>
            <a:lin ang="135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6F6EA61D-D839-44CD-BA51-1930C50D7B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67277" y="6488753"/>
            <a:ext cx="3255313" cy="2235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Edit </a:t>
            </a:r>
            <a:r>
              <a:rPr lang="fr-FR" dirty="0" err="1"/>
              <a:t>this</a:t>
            </a:r>
            <a:r>
              <a:rPr lang="fr-FR" dirty="0"/>
              <a:t> part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name</a:t>
            </a:r>
            <a:r>
              <a:rPr lang="fr-FR" dirty="0"/>
              <a:t> of division/</a:t>
            </a:r>
            <a:r>
              <a:rPr lang="fr-FR" dirty="0" err="1"/>
              <a:t>subject</a:t>
            </a:r>
            <a:r>
              <a:rPr lang="fr-FR" dirty="0"/>
              <a:t>/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AEB36DA9-C0CF-477C-A95F-D8247CA313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78811" y="6488753"/>
            <a:ext cx="1392276" cy="21983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2635B64-7AB6-4E33-B762-B863DE0B493F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93" y="6389010"/>
            <a:ext cx="2102400" cy="416059"/>
          </a:xfrm>
          <a:prstGeom prst="rect">
            <a:avLst/>
          </a:prstGeom>
        </p:spPr>
      </p:pic>
      <p:cxnSp>
        <p:nvCxnSpPr>
          <p:cNvPr id="25" name="Straight Connector 14">
            <a:extLst>
              <a:ext uri="{FF2B5EF4-FFF2-40B4-BE49-F238E27FC236}">
                <a16:creationId xmlns:a16="http://schemas.microsoft.com/office/drawing/2014/main" id="{23AD6CE1-3DDD-4DF1-9AA9-7196A04307C1}"/>
              </a:ext>
            </a:extLst>
          </p:cNvPr>
          <p:cNvCxnSpPr/>
          <p:nvPr userDrawn="1"/>
        </p:nvCxnSpPr>
        <p:spPr>
          <a:xfrm>
            <a:off x="3061471" y="6324867"/>
            <a:ext cx="0" cy="5381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3">
            <a:extLst>
              <a:ext uri="{FF2B5EF4-FFF2-40B4-BE49-F238E27FC236}">
                <a16:creationId xmlns:a16="http://schemas.microsoft.com/office/drawing/2014/main" id="{DF6414B0-C51D-4C56-92CD-22026119BACC}"/>
              </a:ext>
            </a:extLst>
          </p:cNvPr>
          <p:cNvCxnSpPr/>
          <p:nvPr userDrawn="1"/>
        </p:nvCxnSpPr>
        <p:spPr>
          <a:xfrm>
            <a:off x="9089131" y="6313175"/>
            <a:ext cx="0" cy="549877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802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7085311D-3B25-477F-8975-A82E4CEFF346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890876" y="971034"/>
            <a:ext cx="4711701" cy="51293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720000" rIns="0" bIns="0" anchor="t" anchorCtr="0"/>
          <a:lstStyle>
            <a:lvl1pPr marL="0" indent="0" algn="ctr">
              <a:buFontTx/>
              <a:buNone/>
              <a:defRPr sz="1200" baseline="0"/>
            </a:lvl1pPr>
          </a:lstStyle>
          <a:p>
            <a:r>
              <a:rPr lang="en-US"/>
              <a:t>Click icon or drag image to insert picture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6748F66-F4CD-4AC2-B688-E7FCA0A35BDF}"/>
              </a:ext>
            </a:extLst>
          </p:cNvPr>
          <p:cNvSpPr/>
          <p:nvPr userDrawn="1"/>
        </p:nvSpPr>
        <p:spPr>
          <a:xfrm>
            <a:off x="-1065" y="28"/>
            <a:ext cx="12191997" cy="758619"/>
          </a:xfrm>
          <a:prstGeom prst="rect">
            <a:avLst/>
          </a:prstGeom>
          <a:gradFill flip="none" rotWithShape="1">
            <a:gsLst>
              <a:gs pos="100000">
                <a:srgbClr val="004983"/>
              </a:gs>
              <a:gs pos="0">
                <a:srgbClr val="0077D4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aseline="-25000">
              <a:ln>
                <a:solidFill>
                  <a:srgbClr val="363636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3B70B6EB-F1DE-4BF1-A467-2A2EFAB316A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0877" y="959561"/>
            <a:ext cx="5675123" cy="5140820"/>
          </a:xfrm>
          <a:prstGeom prst="rect">
            <a:avLst/>
          </a:prstGeom>
          <a:effectLst/>
        </p:spPr>
        <p:txBody>
          <a:bodyPr/>
          <a:lstStyle>
            <a:lvl1pPr marL="0" indent="0" algn="l">
              <a:buClr>
                <a:srgbClr val="024A84"/>
              </a:buClr>
              <a:buFont typeface="Arial" panose="020B0604020202020204" pitchFamily="34" charset="0"/>
              <a:buNone/>
              <a:defRPr sz="1350" b="1">
                <a:solidFill>
                  <a:schemeClr val="tx1"/>
                </a:solidFill>
              </a:defRPr>
            </a:lvl1pPr>
            <a:lvl2pPr marL="0" indent="0" algn="l">
              <a:buClr>
                <a:srgbClr val="024A84"/>
              </a:buClr>
              <a:buFont typeface="Arial" panose="020B0604020202020204" pitchFamily="34" charset="0"/>
              <a:buNone/>
              <a:defRPr sz="1050" b="1">
                <a:solidFill>
                  <a:srgbClr val="0077D4"/>
                </a:solidFill>
              </a:defRPr>
            </a:lvl2pPr>
            <a:lvl3pPr marL="0" indent="0" algn="l">
              <a:buClr>
                <a:srgbClr val="024A84"/>
              </a:buClr>
              <a:buFont typeface="Arial" panose="020B0604020202020204" pitchFamily="34" charset="0"/>
              <a:buNone/>
              <a:defRPr sz="900"/>
            </a:lvl3pPr>
            <a:lvl4pPr marL="1199970" indent="-171426" algn="just">
              <a:buClr>
                <a:srgbClr val="024A84"/>
              </a:buClr>
              <a:buFont typeface="Arial" panose="020B0604020202020204" pitchFamily="34" charset="0"/>
              <a:buChar char="•"/>
              <a:defRPr sz="825"/>
            </a:lvl4pPr>
            <a:lvl5pPr marL="1542818" indent="-171426" algn="just">
              <a:buClr>
                <a:srgbClr val="024A84"/>
              </a:buClr>
              <a:buFont typeface="Arial" panose="020B0604020202020204" pitchFamily="34" charset="0"/>
              <a:buChar char="•"/>
              <a:defRPr sz="75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72A7AE7-93D3-4797-81EE-DE56AF4DF7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0894" y="151609"/>
            <a:ext cx="11350193" cy="455408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775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title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1ABE8D-C921-44D9-AD88-E35F71D3A724}"/>
              </a:ext>
            </a:extLst>
          </p:cNvPr>
          <p:cNvSpPr/>
          <p:nvPr userDrawn="1"/>
        </p:nvSpPr>
        <p:spPr>
          <a:xfrm>
            <a:off x="0" y="6336080"/>
            <a:ext cx="12192000" cy="521921"/>
          </a:xfrm>
          <a:prstGeom prst="rect">
            <a:avLst/>
          </a:prstGeom>
          <a:gradFill flip="none" rotWithShape="1">
            <a:gsLst>
              <a:gs pos="0">
                <a:srgbClr val="004983"/>
              </a:gs>
              <a:gs pos="100000">
                <a:srgbClr val="0077D4"/>
              </a:gs>
            </a:gsLst>
            <a:lin ang="135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7CCB4EF4-CF4D-4367-A4E9-6BDB53D9E7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67277" y="6488753"/>
            <a:ext cx="3255313" cy="2235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Edit </a:t>
            </a:r>
            <a:r>
              <a:rPr lang="fr-FR" dirty="0" err="1"/>
              <a:t>this</a:t>
            </a:r>
            <a:r>
              <a:rPr lang="fr-FR" dirty="0"/>
              <a:t> part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name</a:t>
            </a:r>
            <a:r>
              <a:rPr lang="fr-FR" dirty="0"/>
              <a:t> of division/</a:t>
            </a:r>
            <a:r>
              <a:rPr lang="fr-FR" dirty="0" err="1"/>
              <a:t>subject</a:t>
            </a:r>
            <a:r>
              <a:rPr lang="fr-FR" dirty="0"/>
              <a:t>/</a:t>
            </a:r>
          </a:p>
        </p:txBody>
      </p:sp>
      <p:sp>
        <p:nvSpPr>
          <p:cNvPr id="13" name="Espace réservé du texte 18">
            <a:extLst>
              <a:ext uri="{FF2B5EF4-FFF2-40B4-BE49-F238E27FC236}">
                <a16:creationId xmlns:a16="http://schemas.microsoft.com/office/drawing/2014/main" id="{0F4563DF-4CC3-4D18-9252-21233C13AF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78811" y="6488753"/>
            <a:ext cx="1392276" cy="21983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C088903-12E6-4CD4-815B-709FF824B320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93" y="6389010"/>
            <a:ext cx="2102400" cy="416059"/>
          </a:xfrm>
          <a:prstGeom prst="rect">
            <a:avLst/>
          </a:prstGeom>
        </p:spPr>
      </p:pic>
      <p:cxnSp>
        <p:nvCxnSpPr>
          <p:cNvPr id="20" name="Straight Connector 14">
            <a:extLst>
              <a:ext uri="{FF2B5EF4-FFF2-40B4-BE49-F238E27FC236}">
                <a16:creationId xmlns:a16="http://schemas.microsoft.com/office/drawing/2014/main" id="{12A33619-CE7E-4C99-8977-D4F40021C322}"/>
              </a:ext>
            </a:extLst>
          </p:cNvPr>
          <p:cNvCxnSpPr/>
          <p:nvPr userDrawn="1"/>
        </p:nvCxnSpPr>
        <p:spPr>
          <a:xfrm>
            <a:off x="3061471" y="6324867"/>
            <a:ext cx="0" cy="5381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3">
            <a:extLst>
              <a:ext uri="{FF2B5EF4-FFF2-40B4-BE49-F238E27FC236}">
                <a16:creationId xmlns:a16="http://schemas.microsoft.com/office/drawing/2014/main" id="{EA3D1CC3-B972-441D-94CC-76382BC433C6}"/>
              </a:ext>
            </a:extLst>
          </p:cNvPr>
          <p:cNvCxnSpPr/>
          <p:nvPr userDrawn="1"/>
        </p:nvCxnSpPr>
        <p:spPr>
          <a:xfrm>
            <a:off x="9089131" y="6313175"/>
            <a:ext cx="0" cy="549877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430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595117" y="1777527"/>
            <a:ext cx="9183979" cy="2978286"/>
          </a:xfrm>
          <a:prstGeom prst="rect">
            <a:avLst/>
          </a:prstGeom>
          <a:noFill/>
          <a:ln w="19050">
            <a:noFill/>
          </a:ln>
          <a:effectLst/>
        </p:spPr>
        <p:txBody>
          <a:bodyPr/>
          <a:lstStyle>
            <a:lvl1pPr marL="0" indent="0" algn="l">
              <a:buNone/>
              <a:defRPr sz="2700">
                <a:solidFill>
                  <a:srgbClr val="0077D4"/>
                </a:solidFill>
              </a:defRPr>
            </a:lvl1pPr>
            <a:lvl2pPr marL="342848" indent="0" algn="r">
              <a:buNone/>
              <a:defRPr sz="1800">
                <a:solidFill>
                  <a:srgbClr val="EEF3FA"/>
                </a:solidFill>
              </a:defRPr>
            </a:lvl2pPr>
          </a:lstStyle>
          <a:p>
            <a:pPr lvl="0"/>
            <a:r>
              <a:rPr lang="en-US" dirty="0"/>
              <a:t>Quotations are commonly printed as a means for inspiration and to invoke philosophical thoughts from the reader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  <a:p>
            <a:pPr lvl="1"/>
            <a:r>
              <a:rPr lang="fr-FR" dirty="0"/>
              <a:t>					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4" hasCustomPrompt="1"/>
          </p:nvPr>
        </p:nvSpPr>
        <p:spPr>
          <a:xfrm>
            <a:off x="7452428" y="5003641"/>
            <a:ext cx="3326669" cy="547688"/>
          </a:xfrm>
          <a:prstGeom prst="rect">
            <a:avLst/>
          </a:prstGeom>
          <a:effectLst/>
        </p:spPr>
        <p:txBody>
          <a:bodyPr/>
          <a:lstStyle>
            <a:lvl1pPr marL="0" indent="0" algn="r">
              <a:buNone/>
              <a:defRPr sz="1500" baseline="0">
                <a:solidFill>
                  <a:srgbClr val="0077D4"/>
                </a:solidFill>
              </a:defRPr>
            </a:lvl1pPr>
          </a:lstStyle>
          <a:p>
            <a:pPr lvl="0"/>
            <a:r>
              <a:rPr lang="fr-FR" dirty="0"/>
              <a:t>Source Name</a:t>
            </a:r>
          </a:p>
        </p:txBody>
      </p:sp>
      <p:sp>
        <p:nvSpPr>
          <p:cNvPr id="44" name="TextBox 43"/>
          <p:cNvSpPr txBox="1"/>
          <p:nvPr userDrawn="1"/>
        </p:nvSpPr>
        <p:spPr>
          <a:xfrm>
            <a:off x="701900" y="1433374"/>
            <a:ext cx="752029" cy="1200329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rtlCol="0">
            <a:spAutoFit/>
          </a:bodyPr>
          <a:lstStyle/>
          <a:p>
            <a:r>
              <a:rPr lang="fr-FR" sz="7200">
                <a:solidFill>
                  <a:srgbClr val="0077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pic>
        <p:nvPicPr>
          <p:cNvPr id="11" name="Image 24">
            <a:extLst>
              <a:ext uri="{FF2B5EF4-FFF2-40B4-BE49-F238E27FC236}">
                <a16:creationId xmlns:a16="http://schemas.microsoft.com/office/drawing/2014/main" id="{7110CDD9-0E4C-4B78-B0E0-3D9B8D26CA6E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893" y="6389010"/>
            <a:ext cx="2102400" cy="416059"/>
          </a:xfrm>
          <a:prstGeom prst="rect">
            <a:avLst/>
          </a:prstGeom>
        </p:spPr>
      </p:pic>
      <p:cxnSp>
        <p:nvCxnSpPr>
          <p:cNvPr id="12" name="Straight Connector 14">
            <a:extLst>
              <a:ext uri="{FF2B5EF4-FFF2-40B4-BE49-F238E27FC236}">
                <a16:creationId xmlns:a16="http://schemas.microsoft.com/office/drawing/2014/main" id="{6A0B8AAE-2554-4F6F-AB8C-76934783612C}"/>
              </a:ext>
            </a:extLst>
          </p:cNvPr>
          <p:cNvCxnSpPr/>
          <p:nvPr userDrawn="1"/>
        </p:nvCxnSpPr>
        <p:spPr>
          <a:xfrm>
            <a:off x="3061468" y="6314540"/>
            <a:ext cx="0" cy="538185"/>
          </a:xfrm>
          <a:prstGeom prst="line">
            <a:avLst/>
          </a:prstGeom>
          <a:ln>
            <a:solidFill>
              <a:srgbClr val="0077D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B2C15B89-4A37-463A-9D62-7972F7D8CE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67277" y="6488753"/>
            <a:ext cx="3255313" cy="2235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fr-FR" sz="900" kern="1200" baseline="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FR" dirty="0"/>
              <a:t>Edit </a:t>
            </a:r>
            <a:r>
              <a:rPr lang="fr-FR" dirty="0" err="1"/>
              <a:t>this</a:t>
            </a:r>
            <a:r>
              <a:rPr lang="fr-FR" dirty="0"/>
              <a:t> part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name</a:t>
            </a:r>
            <a:r>
              <a:rPr lang="fr-FR" dirty="0"/>
              <a:t> of division/</a:t>
            </a:r>
            <a:r>
              <a:rPr lang="fr-FR" dirty="0" err="1"/>
              <a:t>subject</a:t>
            </a:r>
            <a:r>
              <a:rPr lang="fr-FR" dirty="0"/>
              <a:t>/</a:t>
            </a:r>
          </a:p>
        </p:txBody>
      </p:sp>
      <p:sp>
        <p:nvSpPr>
          <p:cNvPr id="15" name="Espace réservé du texte 18">
            <a:extLst>
              <a:ext uri="{FF2B5EF4-FFF2-40B4-BE49-F238E27FC236}">
                <a16:creationId xmlns:a16="http://schemas.microsoft.com/office/drawing/2014/main" id="{45E6C432-1F74-4EC7-A3DF-41F1D1DA9C9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78811" y="6488753"/>
            <a:ext cx="1392276" cy="21983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lang="fr-FR" sz="900" kern="1200" baseline="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FR" dirty="0"/>
              <a:t>Date</a:t>
            </a:r>
          </a:p>
        </p:txBody>
      </p:sp>
      <p:cxnSp>
        <p:nvCxnSpPr>
          <p:cNvPr id="17" name="Straight Connector 13">
            <a:extLst>
              <a:ext uri="{FF2B5EF4-FFF2-40B4-BE49-F238E27FC236}">
                <a16:creationId xmlns:a16="http://schemas.microsoft.com/office/drawing/2014/main" id="{DF6414B0-C51D-4C56-92CD-22026119BACC}"/>
              </a:ext>
            </a:extLst>
          </p:cNvPr>
          <p:cNvCxnSpPr/>
          <p:nvPr userDrawn="1"/>
        </p:nvCxnSpPr>
        <p:spPr>
          <a:xfrm>
            <a:off x="9089131" y="6313175"/>
            <a:ext cx="0" cy="549877"/>
          </a:xfrm>
          <a:prstGeom prst="line">
            <a:avLst/>
          </a:prstGeom>
          <a:ln w="9525">
            <a:solidFill>
              <a:srgbClr val="0077D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6658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1065" y="0"/>
            <a:ext cx="12193065" cy="6858000"/>
          </a:xfrm>
          <a:prstGeom prst="rect">
            <a:avLst/>
          </a:prstGeom>
          <a:gradFill>
            <a:gsLst>
              <a:gs pos="0">
                <a:srgbClr val="004983"/>
              </a:gs>
              <a:gs pos="100000">
                <a:srgbClr val="0077D4"/>
              </a:gs>
            </a:gsLst>
            <a:lin ang="135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aseline="-25000">
              <a:ln>
                <a:solidFill>
                  <a:srgbClr val="363636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595117" y="1777527"/>
            <a:ext cx="9183979" cy="2978286"/>
          </a:xfrm>
          <a:prstGeom prst="rect">
            <a:avLst/>
          </a:prstGeom>
          <a:noFill/>
          <a:ln w="19050">
            <a:noFill/>
          </a:ln>
          <a:effectLst/>
        </p:spPr>
        <p:txBody>
          <a:bodyPr/>
          <a:lstStyle>
            <a:lvl1pPr marL="0" indent="0" algn="l">
              <a:buNone/>
              <a:defRPr sz="2700">
                <a:solidFill>
                  <a:srgbClr val="EEF3FA"/>
                </a:solidFill>
              </a:defRPr>
            </a:lvl1pPr>
            <a:lvl2pPr marL="342848" indent="0" algn="r">
              <a:buNone/>
              <a:defRPr sz="1800">
                <a:solidFill>
                  <a:srgbClr val="EEF3FA"/>
                </a:solidFill>
              </a:defRPr>
            </a:lvl2pPr>
          </a:lstStyle>
          <a:p>
            <a:pPr lvl="0"/>
            <a:r>
              <a:rPr lang="en-US" dirty="0"/>
              <a:t>Quotations are commonly printed as a means for inspiration and to invoke philosophical thoughts from the reader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  <a:p>
            <a:pPr lvl="1"/>
            <a:r>
              <a:rPr lang="fr-FR" dirty="0"/>
              <a:t>					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4" hasCustomPrompt="1"/>
          </p:nvPr>
        </p:nvSpPr>
        <p:spPr>
          <a:xfrm>
            <a:off x="7452428" y="5003641"/>
            <a:ext cx="3326669" cy="547688"/>
          </a:xfrm>
          <a:prstGeom prst="rect">
            <a:avLst/>
          </a:prstGeom>
          <a:effectLst/>
        </p:spPr>
        <p:txBody>
          <a:bodyPr/>
          <a:lstStyle>
            <a:lvl1pPr marL="0" indent="0" algn="r">
              <a:buNone/>
              <a:defRPr sz="1500" baseline="0">
                <a:solidFill>
                  <a:srgbClr val="EEF3FA"/>
                </a:solidFill>
              </a:defRPr>
            </a:lvl1pPr>
          </a:lstStyle>
          <a:p>
            <a:pPr lvl="0"/>
            <a:r>
              <a:rPr lang="fr-FR" dirty="0"/>
              <a:t>Source Name</a:t>
            </a:r>
          </a:p>
        </p:txBody>
      </p:sp>
      <p:sp>
        <p:nvSpPr>
          <p:cNvPr id="44" name="TextBox 43"/>
          <p:cNvSpPr txBox="1"/>
          <p:nvPr userDrawn="1"/>
        </p:nvSpPr>
        <p:spPr>
          <a:xfrm>
            <a:off x="701900" y="1433374"/>
            <a:ext cx="752029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fr-FR" sz="7200">
                <a:solidFill>
                  <a:srgbClr val="EEF3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cxnSp>
        <p:nvCxnSpPr>
          <p:cNvPr id="12" name="Straight Connector 14">
            <a:extLst>
              <a:ext uri="{FF2B5EF4-FFF2-40B4-BE49-F238E27FC236}">
                <a16:creationId xmlns:a16="http://schemas.microsoft.com/office/drawing/2014/main" id="{6A0B8AAE-2554-4F6F-AB8C-76934783612C}"/>
              </a:ext>
            </a:extLst>
          </p:cNvPr>
          <p:cNvCxnSpPr/>
          <p:nvPr userDrawn="1"/>
        </p:nvCxnSpPr>
        <p:spPr>
          <a:xfrm>
            <a:off x="3061468" y="6314540"/>
            <a:ext cx="0" cy="5381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age 25">
            <a:extLst>
              <a:ext uri="{FF2B5EF4-FFF2-40B4-BE49-F238E27FC236}">
                <a16:creationId xmlns:a16="http://schemas.microsoft.com/office/drawing/2014/main" id="{3BC56948-583A-483E-87F5-14C23D4225AC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893" y="6389010"/>
            <a:ext cx="2102400" cy="416059"/>
          </a:xfrm>
          <a:prstGeom prst="rect">
            <a:avLst/>
          </a:prstGeom>
        </p:spPr>
      </p:pic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B2C15B89-4A37-463A-9D62-7972F7D8CE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67277" y="6488753"/>
            <a:ext cx="3255313" cy="2235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Edit </a:t>
            </a:r>
            <a:r>
              <a:rPr lang="fr-FR" dirty="0" err="1"/>
              <a:t>this</a:t>
            </a:r>
            <a:r>
              <a:rPr lang="fr-FR" dirty="0"/>
              <a:t> part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name</a:t>
            </a:r>
            <a:r>
              <a:rPr lang="fr-FR" dirty="0"/>
              <a:t> of division/</a:t>
            </a:r>
            <a:r>
              <a:rPr lang="fr-FR" dirty="0" err="1"/>
              <a:t>subject</a:t>
            </a:r>
            <a:r>
              <a:rPr lang="fr-FR" dirty="0"/>
              <a:t>/</a:t>
            </a:r>
          </a:p>
        </p:txBody>
      </p:sp>
      <p:sp>
        <p:nvSpPr>
          <p:cNvPr id="16" name="Espace réservé du texte 18">
            <a:extLst>
              <a:ext uri="{FF2B5EF4-FFF2-40B4-BE49-F238E27FC236}">
                <a16:creationId xmlns:a16="http://schemas.microsoft.com/office/drawing/2014/main" id="{45E6C432-1F74-4EC7-A3DF-41F1D1DA9C9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78811" y="6488753"/>
            <a:ext cx="1392276" cy="21983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cxnSp>
        <p:nvCxnSpPr>
          <p:cNvPr id="18" name="Straight Connector 13">
            <a:extLst>
              <a:ext uri="{FF2B5EF4-FFF2-40B4-BE49-F238E27FC236}">
                <a16:creationId xmlns:a16="http://schemas.microsoft.com/office/drawing/2014/main" id="{DF6414B0-C51D-4C56-92CD-22026119BACC}"/>
              </a:ext>
            </a:extLst>
          </p:cNvPr>
          <p:cNvCxnSpPr/>
          <p:nvPr userDrawn="1"/>
        </p:nvCxnSpPr>
        <p:spPr>
          <a:xfrm>
            <a:off x="9089131" y="6313175"/>
            <a:ext cx="0" cy="549877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443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1065" y="0"/>
            <a:ext cx="12191997" cy="6858000"/>
          </a:xfrm>
          <a:prstGeom prst="rect">
            <a:avLst/>
          </a:prstGeom>
          <a:gradFill>
            <a:gsLst>
              <a:gs pos="0">
                <a:srgbClr val="004983"/>
              </a:gs>
              <a:gs pos="100000">
                <a:srgbClr val="0077D4"/>
              </a:gs>
            </a:gsLst>
            <a:lin ang="135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aseline="-25000">
              <a:ln>
                <a:solidFill>
                  <a:srgbClr val="363636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4" hasCustomPrompt="1"/>
          </p:nvPr>
        </p:nvSpPr>
        <p:spPr>
          <a:xfrm>
            <a:off x="7052615" y="4627245"/>
            <a:ext cx="3326669" cy="54768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EEF3FA"/>
                </a:solidFill>
              </a:defRPr>
            </a:lvl1pPr>
          </a:lstStyle>
          <a:p>
            <a:pPr lvl="0"/>
            <a:r>
              <a:rPr lang="fr-FR" dirty="0"/>
              <a:t>Source Name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595137" y="1860095"/>
            <a:ext cx="8784167" cy="58132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aseline="0">
                <a:solidFill>
                  <a:srgbClr val="EEF3FA"/>
                </a:solidFill>
              </a:defRPr>
            </a:lvl1pPr>
          </a:lstStyle>
          <a:p>
            <a:pPr lvl="0"/>
            <a:r>
              <a:rPr lang="fr-FR" dirty="0"/>
              <a:t>USE BIG NUMBERS FOR BIG IMPACT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150854" y="2700941"/>
            <a:ext cx="9605473" cy="1401071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None/>
              <a:defRPr lang="fr-FR" sz="7200" b="1" kern="1200" baseline="0" dirty="0" smtClean="0">
                <a:solidFill>
                  <a:srgbClr val="EEF3FA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$ 500.030.001</a:t>
            </a:r>
          </a:p>
        </p:txBody>
      </p:sp>
      <p:pic>
        <p:nvPicPr>
          <p:cNvPr id="13" name="Image 25">
            <a:extLst>
              <a:ext uri="{FF2B5EF4-FFF2-40B4-BE49-F238E27FC236}">
                <a16:creationId xmlns:a16="http://schemas.microsoft.com/office/drawing/2014/main" id="{3BC56948-583A-483E-87F5-14C23D4225AC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893" y="6389010"/>
            <a:ext cx="2102400" cy="416059"/>
          </a:xfrm>
          <a:prstGeom prst="rect">
            <a:avLst/>
          </a:prstGeom>
        </p:spPr>
      </p:pic>
      <p:cxnSp>
        <p:nvCxnSpPr>
          <p:cNvPr id="17" name="Straight Connector 14">
            <a:extLst>
              <a:ext uri="{FF2B5EF4-FFF2-40B4-BE49-F238E27FC236}">
                <a16:creationId xmlns:a16="http://schemas.microsoft.com/office/drawing/2014/main" id="{6A0B8AAE-2554-4F6F-AB8C-76934783612C}"/>
              </a:ext>
            </a:extLst>
          </p:cNvPr>
          <p:cNvCxnSpPr/>
          <p:nvPr userDrawn="1"/>
        </p:nvCxnSpPr>
        <p:spPr>
          <a:xfrm>
            <a:off x="3061468" y="6314540"/>
            <a:ext cx="0" cy="5381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B2C15B89-4A37-463A-9D62-7972F7D8CE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67277" y="6488753"/>
            <a:ext cx="3255313" cy="2235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Edit </a:t>
            </a:r>
            <a:r>
              <a:rPr lang="fr-FR" dirty="0" err="1"/>
              <a:t>this</a:t>
            </a:r>
            <a:r>
              <a:rPr lang="fr-FR" dirty="0"/>
              <a:t> part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name</a:t>
            </a:r>
            <a:r>
              <a:rPr lang="fr-FR" dirty="0"/>
              <a:t> of division/</a:t>
            </a:r>
            <a:r>
              <a:rPr lang="fr-FR" dirty="0" err="1"/>
              <a:t>subject</a:t>
            </a:r>
            <a:r>
              <a:rPr lang="fr-FR" dirty="0"/>
              <a:t>/</a:t>
            </a:r>
          </a:p>
        </p:txBody>
      </p:sp>
      <p:sp>
        <p:nvSpPr>
          <p:cNvPr id="18" name="Espace réservé du texte 18">
            <a:extLst>
              <a:ext uri="{FF2B5EF4-FFF2-40B4-BE49-F238E27FC236}">
                <a16:creationId xmlns:a16="http://schemas.microsoft.com/office/drawing/2014/main" id="{45E6C432-1F74-4EC7-A3DF-41F1D1DA9C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378811" y="6488753"/>
            <a:ext cx="1392276" cy="21983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cxnSp>
        <p:nvCxnSpPr>
          <p:cNvPr id="23" name="Straight Connector 13">
            <a:extLst>
              <a:ext uri="{FF2B5EF4-FFF2-40B4-BE49-F238E27FC236}">
                <a16:creationId xmlns:a16="http://schemas.microsoft.com/office/drawing/2014/main" id="{DF6414B0-C51D-4C56-92CD-22026119BACC}"/>
              </a:ext>
            </a:extLst>
          </p:cNvPr>
          <p:cNvCxnSpPr/>
          <p:nvPr userDrawn="1"/>
        </p:nvCxnSpPr>
        <p:spPr>
          <a:xfrm>
            <a:off x="9089131" y="6313175"/>
            <a:ext cx="0" cy="549877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503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6"/>
          <p:cNvSpPr>
            <a:spLocks noGrp="1"/>
          </p:cNvSpPr>
          <p:nvPr>
            <p:ph type="body" sz="quarter" idx="14" hasCustomPrompt="1"/>
          </p:nvPr>
        </p:nvSpPr>
        <p:spPr>
          <a:xfrm>
            <a:off x="7052615" y="4627245"/>
            <a:ext cx="3326669" cy="54768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77D4"/>
                </a:solidFill>
              </a:defRPr>
            </a:lvl1pPr>
          </a:lstStyle>
          <a:p>
            <a:pPr lvl="0"/>
            <a:r>
              <a:rPr lang="fr-FR" dirty="0"/>
              <a:t>Source Name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595137" y="1860095"/>
            <a:ext cx="8784167" cy="58132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aseline="0">
                <a:solidFill>
                  <a:srgbClr val="0077D4"/>
                </a:solidFill>
              </a:defRPr>
            </a:lvl1pPr>
          </a:lstStyle>
          <a:p>
            <a:pPr lvl="0"/>
            <a:r>
              <a:rPr lang="fr-FR" dirty="0"/>
              <a:t>USE BIG NUMBERS FOR BIG IMPACT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150854" y="2700941"/>
            <a:ext cx="9605473" cy="1401071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None/>
              <a:defRPr lang="fr-FR" sz="7200" b="1" kern="1200" baseline="0" dirty="0" smtClean="0">
                <a:solidFill>
                  <a:srgbClr val="0077D4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$ 500.030.001</a:t>
            </a:r>
          </a:p>
        </p:txBody>
      </p:sp>
      <p:pic>
        <p:nvPicPr>
          <p:cNvPr id="11" name="Image 24">
            <a:extLst>
              <a:ext uri="{FF2B5EF4-FFF2-40B4-BE49-F238E27FC236}">
                <a16:creationId xmlns:a16="http://schemas.microsoft.com/office/drawing/2014/main" id="{7110CDD9-0E4C-4B78-B0E0-3D9B8D26CA6E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893" y="6389010"/>
            <a:ext cx="2102400" cy="416059"/>
          </a:xfrm>
          <a:prstGeom prst="rect">
            <a:avLst/>
          </a:prstGeom>
        </p:spPr>
      </p:pic>
      <p:cxnSp>
        <p:nvCxnSpPr>
          <p:cNvPr id="17" name="Straight Connector 14">
            <a:extLst>
              <a:ext uri="{FF2B5EF4-FFF2-40B4-BE49-F238E27FC236}">
                <a16:creationId xmlns:a16="http://schemas.microsoft.com/office/drawing/2014/main" id="{6A0B8AAE-2554-4F6F-AB8C-76934783612C}"/>
              </a:ext>
            </a:extLst>
          </p:cNvPr>
          <p:cNvCxnSpPr/>
          <p:nvPr userDrawn="1"/>
        </p:nvCxnSpPr>
        <p:spPr>
          <a:xfrm>
            <a:off x="3061468" y="6314540"/>
            <a:ext cx="0" cy="538185"/>
          </a:xfrm>
          <a:prstGeom prst="line">
            <a:avLst/>
          </a:prstGeom>
          <a:ln>
            <a:solidFill>
              <a:srgbClr val="0077D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B2C15B89-4A37-463A-9D62-7972F7D8CE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67277" y="6488753"/>
            <a:ext cx="3255313" cy="2235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fr-FR" sz="900" kern="1200" baseline="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Edit </a:t>
            </a:r>
            <a:r>
              <a:rPr lang="fr-FR" dirty="0" err="1"/>
              <a:t>this</a:t>
            </a:r>
            <a:r>
              <a:rPr lang="fr-FR" dirty="0"/>
              <a:t> part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name</a:t>
            </a:r>
            <a:r>
              <a:rPr lang="fr-FR" dirty="0"/>
              <a:t> of division/</a:t>
            </a:r>
            <a:r>
              <a:rPr lang="fr-FR" dirty="0" err="1"/>
              <a:t>subject</a:t>
            </a:r>
            <a:r>
              <a:rPr lang="fr-FR" dirty="0"/>
              <a:t>/</a:t>
            </a:r>
          </a:p>
        </p:txBody>
      </p:sp>
      <p:sp>
        <p:nvSpPr>
          <p:cNvPr id="16" name="Espace réservé du texte 18">
            <a:extLst>
              <a:ext uri="{FF2B5EF4-FFF2-40B4-BE49-F238E27FC236}">
                <a16:creationId xmlns:a16="http://schemas.microsoft.com/office/drawing/2014/main" id="{45E6C432-1F74-4EC7-A3DF-41F1D1DA9C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378811" y="6488753"/>
            <a:ext cx="1392276" cy="21983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lang="fr-FR" sz="900" kern="1200" baseline="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FR" dirty="0"/>
              <a:t>Date</a:t>
            </a:r>
          </a:p>
        </p:txBody>
      </p:sp>
      <p:cxnSp>
        <p:nvCxnSpPr>
          <p:cNvPr id="19" name="Straight Connector 13">
            <a:extLst>
              <a:ext uri="{FF2B5EF4-FFF2-40B4-BE49-F238E27FC236}">
                <a16:creationId xmlns:a16="http://schemas.microsoft.com/office/drawing/2014/main" id="{DF6414B0-C51D-4C56-92CD-22026119BACC}"/>
              </a:ext>
            </a:extLst>
          </p:cNvPr>
          <p:cNvCxnSpPr/>
          <p:nvPr userDrawn="1"/>
        </p:nvCxnSpPr>
        <p:spPr>
          <a:xfrm>
            <a:off x="9089131" y="6313175"/>
            <a:ext cx="0" cy="549877"/>
          </a:xfrm>
          <a:prstGeom prst="line">
            <a:avLst/>
          </a:prstGeom>
          <a:ln w="9525">
            <a:solidFill>
              <a:srgbClr val="0077D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003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 userDrawn="1"/>
        </p:nvSpPr>
        <p:spPr>
          <a:xfrm>
            <a:off x="-18483" y="0"/>
            <a:ext cx="4112576" cy="6858000"/>
          </a:xfrm>
          <a:prstGeom prst="rect">
            <a:avLst/>
          </a:prstGeom>
          <a:gradFill>
            <a:gsLst>
              <a:gs pos="0">
                <a:srgbClr val="004983"/>
              </a:gs>
              <a:gs pos="100000">
                <a:srgbClr val="0077D4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aseline="-25000">
              <a:ln>
                <a:solidFill>
                  <a:srgbClr val="363636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42" name="Text Placeholder 13"/>
          <p:cNvSpPr>
            <a:spLocks noGrp="1"/>
          </p:cNvSpPr>
          <p:nvPr>
            <p:ph type="body" sz="quarter" idx="29" hasCustomPrompt="1"/>
          </p:nvPr>
        </p:nvSpPr>
        <p:spPr>
          <a:xfrm>
            <a:off x="3296193" y="1904387"/>
            <a:ext cx="785224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1" baseline="0">
                <a:solidFill>
                  <a:srgbClr val="EEF3FA"/>
                </a:solidFill>
              </a:defRPr>
            </a:lvl1pPr>
          </a:lstStyle>
          <a:p>
            <a:pPr lvl="0"/>
            <a:r>
              <a:rPr lang="fr-FR" dirty="0"/>
              <a:t>2</a:t>
            </a:r>
          </a:p>
        </p:txBody>
      </p:sp>
      <p:sp>
        <p:nvSpPr>
          <p:cNvPr id="343" name="Text Placeholder 13"/>
          <p:cNvSpPr>
            <a:spLocks noGrp="1"/>
          </p:cNvSpPr>
          <p:nvPr>
            <p:ph type="body" sz="quarter" idx="30" hasCustomPrompt="1"/>
          </p:nvPr>
        </p:nvSpPr>
        <p:spPr>
          <a:xfrm>
            <a:off x="4278813" y="1904387"/>
            <a:ext cx="5061995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0" baseline="0">
                <a:solidFill>
                  <a:srgbClr val="363636"/>
                </a:solidFill>
              </a:defRPr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2</a:t>
            </a:r>
          </a:p>
        </p:txBody>
      </p:sp>
      <p:sp>
        <p:nvSpPr>
          <p:cNvPr id="344" name="Text Placeholder 13"/>
          <p:cNvSpPr>
            <a:spLocks noGrp="1"/>
          </p:cNvSpPr>
          <p:nvPr>
            <p:ph type="body" sz="quarter" idx="31" hasCustomPrompt="1"/>
          </p:nvPr>
        </p:nvSpPr>
        <p:spPr>
          <a:xfrm>
            <a:off x="9340809" y="1901409"/>
            <a:ext cx="674048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350" b="0" baseline="0">
                <a:solidFill>
                  <a:srgbClr val="024A84"/>
                </a:solidFill>
              </a:defRPr>
            </a:lvl1pPr>
          </a:lstStyle>
          <a:p>
            <a:pPr lvl="0"/>
            <a:r>
              <a:rPr lang="fr-FR" dirty="0" err="1"/>
              <a:t>p.X</a:t>
            </a:r>
            <a:endParaRPr lang="fr-FR" dirty="0"/>
          </a:p>
        </p:txBody>
      </p:sp>
      <p:sp>
        <p:nvSpPr>
          <p:cNvPr id="347" name="Text Placeholder 13"/>
          <p:cNvSpPr>
            <a:spLocks noGrp="1"/>
          </p:cNvSpPr>
          <p:nvPr>
            <p:ph type="body" sz="quarter" idx="32" hasCustomPrompt="1"/>
          </p:nvPr>
        </p:nvSpPr>
        <p:spPr>
          <a:xfrm>
            <a:off x="3290389" y="2479562"/>
            <a:ext cx="785224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1" baseline="0">
                <a:solidFill>
                  <a:srgbClr val="EEF3FA"/>
                </a:solidFill>
              </a:defRPr>
            </a:lvl1pPr>
          </a:lstStyle>
          <a:p>
            <a:pPr lvl="0"/>
            <a:r>
              <a:rPr lang="fr-FR" dirty="0"/>
              <a:t>3</a:t>
            </a:r>
          </a:p>
        </p:txBody>
      </p:sp>
      <p:sp>
        <p:nvSpPr>
          <p:cNvPr id="348" name="Text Placeholder 13"/>
          <p:cNvSpPr>
            <a:spLocks noGrp="1"/>
          </p:cNvSpPr>
          <p:nvPr>
            <p:ph type="body" sz="quarter" idx="33" hasCustomPrompt="1"/>
          </p:nvPr>
        </p:nvSpPr>
        <p:spPr>
          <a:xfrm>
            <a:off x="4273009" y="2479562"/>
            <a:ext cx="5061995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0" baseline="0">
                <a:solidFill>
                  <a:srgbClr val="363636"/>
                </a:solidFill>
              </a:defRPr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3</a:t>
            </a:r>
          </a:p>
        </p:txBody>
      </p:sp>
      <p:sp>
        <p:nvSpPr>
          <p:cNvPr id="349" name="Text Placeholder 13"/>
          <p:cNvSpPr>
            <a:spLocks noGrp="1"/>
          </p:cNvSpPr>
          <p:nvPr>
            <p:ph type="body" sz="quarter" idx="34" hasCustomPrompt="1"/>
          </p:nvPr>
        </p:nvSpPr>
        <p:spPr>
          <a:xfrm>
            <a:off x="9335005" y="2476584"/>
            <a:ext cx="674048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350" b="0" baseline="0">
                <a:solidFill>
                  <a:srgbClr val="024A84"/>
                </a:solidFill>
              </a:defRPr>
            </a:lvl1pPr>
          </a:lstStyle>
          <a:p>
            <a:pPr lvl="0"/>
            <a:r>
              <a:rPr lang="fr-FR" dirty="0" err="1"/>
              <a:t>p.X</a:t>
            </a:r>
            <a:endParaRPr lang="fr-FR" dirty="0"/>
          </a:p>
        </p:txBody>
      </p:sp>
      <p:sp>
        <p:nvSpPr>
          <p:cNvPr id="357" name="Text Placeholder 13"/>
          <p:cNvSpPr>
            <a:spLocks noGrp="1"/>
          </p:cNvSpPr>
          <p:nvPr>
            <p:ph type="body" sz="quarter" idx="35" hasCustomPrompt="1"/>
          </p:nvPr>
        </p:nvSpPr>
        <p:spPr>
          <a:xfrm>
            <a:off x="3296195" y="3051759"/>
            <a:ext cx="785224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1" baseline="0">
                <a:solidFill>
                  <a:srgbClr val="EEF3FA"/>
                </a:solidFill>
              </a:defRPr>
            </a:lvl1pPr>
          </a:lstStyle>
          <a:p>
            <a:pPr lvl="0"/>
            <a:r>
              <a:rPr lang="fr-FR" dirty="0"/>
              <a:t>4</a:t>
            </a:r>
          </a:p>
        </p:txBody>
      </p:sp>
      <p:sp>
        <p:nvSpPr>
          <p:cNvPr id="358" name="Text Placeholder 13"/>
          <p:cNvSpPr>
            <a:spLocks noGrp="1"/>
          </p:cNvSpPr>
          <p:nvPr>
            <p:ph type="body" sz="quarter" idx="36" hasCustomPrompt="1"/>
          </p:nvPr>
        </p:nvSpPr>
        <p:spPr>
          <a:xfrm>
            <a:off x="4278817" y="3051759"/>
            <a:ext cx="5061995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0" baseline="0">
                <a:solidFill>
                  <a:srgbClr val="363636"/>
                </a:solidFill>
              </a:defRPr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4</a:t>
            </a:r>
          </a:p>
        </p:txBody>
      </p:sp>
      <p:sp>
        <p:nvSpPr>
          <p:cNvPr id="359" name="Text Placeholder 13"/>
          <p:cNvSpPr>
            <a:spLocks noGrp="1"/>
          </p:cNvSpPr>
          <p:nvPr>
            <p:ph type="body" sz="quarter" idx="37" hasCustomPrompt="1"/>
          </p:nvPr>
        </p:nvSpPr>
        <p:spPr>
          <a:xfrm>
            <a:off x="9340811" y="3048781"/>
            <a:ext cx="674048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350" b="0" baseline="0">
                <a:solidFill>
                  <a:srgbClr val="024A84"/>
                </a:solidFill>
              </a:defRPr>
            </a:lvl1pPr>
          </a:lstStyle>
          <a:p>
            <a:pPr lvl="0"/>
            <a:r>
              <a:rPr lang="fr-FR" dirty="0" err="1"/>
              <a:t>p.X</a:t>
            </a:r>
            <a:endParaRPr lang="fr-FR" dirty="0"/>
          </a:p>
        </p:txBody>
      </p:sp>
      <p:sp>
        <p:nvSpPr>
          <p:cNvPr id="367" name="Text Placeholder 13"/>
          <p:cNvSpPr>
            <a:spLocks noGrp="1"/>
          </p:cNvSpPr>
          <p:nvPr>
            <p:ph type="body" sz="quarter" idx="38" hasCustomPrompt="1"/>
          </p:nvPr>
        </p:nvSpPr>
        <p:spPr>
          <a:xfrm>
            <a:off x="3290388" y="3627901"/>
            <a:ext cx="785224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1" baseline="0">
                <a:solidFill>
                  <a:srgbClr val="EEF3FA"/>
                </a:solidFill>
              </a:defRPr>
            </a:lvl1pPr>
          </a:lstStyle>
          <a:p>
            <a:pPr lvl="0"/>
            <a:r>
              <a:rPr lang="fr-FR" dirty="0"/>
              <a:t>5</a:t>
            </a:r>
          </a:p>
        </p:txBody>
      </p:sp>
      <p:sp>
        <p:nvSpPr>
          <p:cNvPr id="368" name="Text Placeholder 13"/>
          <p:cNvSpPr>
            <a:spLocks noGrp="1"/>
          </p:cNvSpPr>
          <p:nvPr>
            <p:ph type="body" sz="quarter" idx="39" hasCustomPrompt="1"/>
          </p:nvPr>
        </p:nvSpPr>
        <p:spPr>
          <a:xfrm>
            <a:off x="4273009" y="3627901"/>
            <a:ext cx="5061995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0" baseline="0">
                <a:solidFill>
                  <a:srgbClr val="363636"/>
                </a:solidFill>
              </a:defRPr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5</a:t>
            </a:r>
          </a:p>
        </p:txBody>
      </p:sp>
      <p:sp>
        <p:nvSpPr>
          <p:cNvPr id="369" name="Text Placeholder 13"/>
          <p:cNvSpPr>
            <a:spLocks noGrp="1"/>
          </p:cNvSpPr>
          <p:nvPr>
            <p:ph type="body" sz="quarter" idx="40" hasCustomPrompt="1"/>
          </p:nvPr>
        </p:nvSpPr>
        <p:spPr>
          <a:xfrm>
            <a:off x="9335004" y="3624923"/>
            <a:ext cx="674048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350" b="0" baseline="0">
                <a:solidFill>
                  <a:srgbClr val="024A84"/>
                </a:solidFill>
              </a:defRPr>
            </a:lvl1pPr>
          </a:lstStyle>
          <a:p>
            <a:pPr lvl="0"/>
            <a:r>
              <a:rPr lang="fr-FR" dirty="0" err="1"/>
              <a:t>p.X</a:t>
            </a:r>
            <a:endParaRPr lang="fr-FR" dirty="0"/>
          </a:p>
        </p:txBody>
      </p:sp>
      <p:sp>
        <p:nvSpPr>
          <p:cNvPr id="372" name="Text Placeholder 13"/>
          <p:cNvSpPr>
            <a:spLocks noGrp="1"/>
          </p:cNvSpPr>
          <p:nvPr>
            <p:ph type="body" sz="quarter" idx="41" hasCustomPrompt="1"/>
          </p:nvPr>
        </p:nvSpPr>
        <p:spPr>
          <a:xfrm>
            <a:off x="3296196" y="4193212"/>
            <a:ext cx="785224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1" baseline="0">
                <a:solidFill>
                  <a:srgbClr val="EEF3FA"/>
                </a:solidFill>
              </a:defRPr>
            </a:lvl1pPr>
          </a:lstStyle>
          <a:p>
            <a:pPr lvl="0"/>
            <a:r>
              <a:rPr lang="fr-FR" dirty="0"/>
              <a:t>6</a:t>
            </a:r>
          </a:p>
        </p:txBody>
      </p:sp>
      <p:sp>
        <p:nvSpPr>
          <p:cNvPr id="373" name="Text Placeholder 13"/>
          <p:cNvSpPr>
            <a:spLocks noGrp="1"/>
          </p:cNvSpPr>
          <p:nvPr>
            <p:ph type="body" sz="quarter" idx="42" hasCustomPrompt="1"/>
          </p:nvPr>
        </p:nvSpPr>
        <p:spPr>
          <a:xfrm>
            <a:off x="4278817" y="4193212"/>
            <a:ext cx="5061995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0" baseline="0">
                <a:solidFill>
                  <a:srgbClr val="363636"/>
                </a:solidFill>
              </a:defRPr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6</a:t>
            </a:r>
          </a:p>
        </p:txBody>
      </p:sp>
      <p:sp>
        <p:nvSpPr>
          <p:cNvPr id="374" name="Text Placeholder 13"/>
          <p:cNvSpPr>
            <a:spLocks noGrp="1"/>
          </p:cNvSpPr>
          <p:nvPr>
            <p:ph type="body" sz="quarter" idx="43" hasCustomPrompt="1"/>
          </p:nvPr>
        </p:nvSpPr>
        <p:spPr>
          <a:xfrm>
            <a:off x="9340812" y="4190234"/>
            <a:ext cx="674048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350" b="0" baseline="0">
                <a:solidFill>
                  <a:srgbClr val="024A84"/>
                </a:solidFill>
              </a:defRPr>
            </a:lvl1pPr>
          </a:lstStyle>
          <a:p>
            <a:pPr lvl="0"/>
            <a:r>
              <a:rPr lang="fr-FR" dirty="0" err="1"/>
              <a:t>p.X</a:t>
            </a:r>
            <a:endParaRPr lang="fr-FR" dirty="0"/>
          </a:p>
        </p:txBody>
      </p:sp>
      <p:sp>
        <p:nvSpPr>
          <p:cNvPr id="377" name="Text Placeholder 13"/>
          <p:cNvSpPr>
            <a:spLocks noGrp="1"/>
          </p:cNvSpPr>
          <p:nvPr>
            <p:ph type="body" sz="quarter" idx="44" hasCustomPrompt="1"/>
          </p:nvPr>
        </p:nvSpPr>
        <p:spPr>
          <a:xfrm>
            <a:off x="3301997" y="1363921"/>
            <a:ext cx="785224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1" baseline="0">
                <a:solidFill>
                  <a:srgbClr val="EEF3FA"/>
                </a:solidFill>
              </a:defRPr>
            </a:lvl1pPr>
          </a:lstStyle>
          <a:p>
            <a:pPr lvl="0"/>
            <a:r>
              <a:rPr lang="fr-FR" dirty="0"/>
              <a:t>1</a:t>
            </a:r>
          </a:p>
        </p:txBody>
      </p:sp>
      <p:sp>
        <p:nvSpPr>
          <p:cNvPr id="378" name="Text Placeholder 13"/>
          <p:cNvSpPr>
            <a:spLocks noGrp="1"/>
          </p:cNvSpPr>
          <p:nvPr>
            <p:ph type="body" sz="quarter" idx="45" hasCustomPrompt="1"/>
          </p:nvPr>
        </p:nvSpPr>
        <p:spPr>
          <a:xfrm>
            <a:off x="4284617" y="1363921"/>
            <a:ext cx="5061995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0" baseline="0">
                <a:solidFill>
                  <a:srgbClr val="363636"/>
                </a:solidFill>
              </a:defRPr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1</a:t>
            </a:r>
          </a:p>
        </p:txBody>
      </p:sp>
      <p:sp>
        <p:nvSpPr>
          <p:cNvPr id="379" name="Text Placeholder 13"/>
          <p:cNvSpPr>
            <a:spLocks noGrp="1"/>
          </p:cNvSpPr>
          <p:nvPr>
            <p:ph type="body" sz="quarter" idx="46" hasCustomPrompt="1"/>
          </p:nvPr>
        </p:nvSpPr>
        <p:spPr>
          <a:xfrm>
            <a:off x="9346613" y="1360943"/>
            <a:ext cx="674048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350" b="0" baseline="0">
                <a:solidFill>
                  <a:srgbClr val="024A84"/>
                </a:solidFill>
              </a:defRPr>
            </a:lvl1pPr>
          </a:lstStyle>
          <a:p>
            <a:pPr lvl="0"/>
            <a:r>
              <a:rPr lang="fr-FR" dirty="0" err="1"/>
              <a:t>p.X</a:t>
            </a:r>
            <a:endParaRPr lang="fr-FR" dirty="0"/>
          </a:p>
        </p:txBody>
      </p:sp>
      <p:pic>
        <p:nvPicPr>
          <p:cNvPr id="35" name="Image 15">
            <a:extLst>
              <a:ext uri="{FF2B5EF4-FFF2-40B4-BE49-F238E27FC236}">
                <a16:creationId xmlns:a16="http://schemas.microsoft.com/office/drawing/2014/main" id="{4F7A0481-C718-4D3E-ADF2-36ADBDF51F23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893" y="6389010"/>
            <a:ext cx="2102400" cy="416059"/>
          </a:xfrm>
          <a:prstGeom prst="rect">
            <a:avLst/>
          </a:prstGeom>
        </p:spPr>
      </p:pic>
      <p:sp>
        <p:nvSpPr>
          <p:cNvPr id="23" name="Espace réservé du texte 4">
            <a:extLst>
              <a:ext uri="{FF2B5EF4-FFF2-40B4-BE49-F238E27FC236}">
                <a16:creationId xmlns:a16="http://schemas.microsoft.com/office/drawing/2014/main" id="{B2C15B89-4A37-463A-9D62-7972F7D8CE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67277" y="6488753"/>
            <a:ext cx="3255313" cy="2235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fr-FR" sz="900" kern="1200" baseline="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Edit </a:t>
            </a:r>
            <a:r>
              <a:rPr lang="fr-FR" dirty="0" err="1"/>
              <a:t>this</a:t>
            </a:r>
            <a:r>
              <a:rPr lang="fr-FR" dirty="0"/>
              <a:t> part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name</a:t>
            </a:r>
            <a:r>
              <a:rPr lang="fr-FR" dirty="0"/>
              <a:t> of division/</a:t>
            </a:r>
            <a:r>
              <a:rPr lang="fr-FR" dirty="0" err="1"/>
              <a:t>subject</a:t>
            </a:r>
            <a:r>
              <a:rPr lang="fr-FR" dirty="0"/>
              <a:t>/</a:t>
            </a:r>
          </a:p>
        </p:txBody>
      </p:sp>
      <p:sp>
        <p:nvSpPr>
          <p:cNvPr id="24" name="Espace réservé du texte 18">
            <a:extLst>
              <a:ext uri="{FF2B5EF4-FFF2-40B4-BE49-F238E27FC236}">
                <a16:creationId xmlns:a16="http://schemas.microsoft.com/office/drawing/2014/main" id="{45E6C432-1F74-4EC7-A3DF-41F1D1DA9C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78811" y="6488753"/>
            <a:ext cx="1392276" cy="21983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lang="fr-FR" sz="900" kern="1200" baseline="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FR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530498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065" y="31"/>
            <a:ext cx="12191997" cy="3335383"/>
          </a:xfrm>
          <a:prstGeom prst="rect">
            <a:avLst/>
          </a:prstGeom>
          <a:gradFill>
            <a:gsLst>
              <a:gs pos="0">
                <a:srgbClr val="004983"/>
              </a:gs>
              <a:gs pos="100000">
                <a:srgbClr val="0077D4"/>
              </a:gs>
            </a:gsLst>
            <a:lin ang="135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aseline="-25000">
              <a:ln>
                <a:solidFill>
                  <a:srgbClr val="363636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8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2146291" y="3655002"/>
            <a:ext cx="7897284" cy="606692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b="1" baseline="0">
                <a:solidFill>
                  <a:srgbClr val="0077D4"/>
                </a:solidFill>
              </a:defRPr>
            </a:lvl1pPr>
          </a:lstStyle>
          <a:p>
            <a:pPr lvl="0"/>
            <a:r>
              <a:rPr lang="en-US" dirty="0"/>
              <a:t>Transition Slide Headline</a:t>
            </a:r>
            <a:endParaRPr lang="fr-FR" dirty="0"/>
          </a:p>
        </p:txBody>
      </p:sp>
      <p:sp>
        <p:nvSpPr>
          <p:cNvPr id="9" name="Text Placeholder 24"/>
          <p:cNvSpPr>
            <a:spLocks noGrp="1"/>
          </p:cNvSpPr>
          <p:nvPr>
            <p:ph type="body" sz="quarter" idx="12" hasCustomPrompt="1"/>
          </p:nvPr>
        </p:nvSpPr>
        <p:spPr>
          <a:xfrm>
            <a:off x="2146291" y="4444580"/>
            <a:ext cx="7897284" cy="606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 baseline="0">
                <a:solidFill>
                  <a:srgbClr val="363636"/>
                </a:solidFill>
              </a:defRPr>
            </a:lvl1pPr>
          </a:lstStyle>
          <a:p>
            <a:pPr lvl="0"/>
            <a:r>
              <a:rPr lang="en-US" dirty="0"/>
              <a:t>Additional details</a:t>
            </a:r>
            <a:endParaRPr lang="fr-FR" dirty="0"/>
          </a:p>
        </p:txBody>
      </p:sp>
      <p:sp>
        <p:nvSpPr>
          <p:cNvPr id="12" name="Text Placeholder 24"/>
          <p:cNvSpPr>
            <a:spLocks noGrp="1"/>
          </p:cNvSpPr>
          <p:nvPr>
            <p:ph type="body" sz="quarter" idx="13" hasCustomPrompt="1"/>
          </p:nvPr>
        </p:nvSpPr>
        <p:spPr>
          <a:xfrm>
            <a:off x="2146291" y="1845100"/>
            <a:ext cx="1499196" cy="1155593"/>
          </a:xfrm>
          <a:prstGeom prst="rect">
            <a:avLst/>
          </a:prstGeom>
          <a:effectLst/>
        </p:spPr>
        <p:txBody>
          <a:bodyPr/>
          <a:lstStyle>
            <a:lvl1pPr marL="0" indent="0" algn="l">
              <a:buNone/>
              <a:defRPr sz="6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X.</a:t>
            </a:r>
            <a:endParaRPr lang="fr-FR" dirty="0"/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32CB077F-C1D5-4E1E-BAAD-0EEA4B0940FC}"/>
              </a:ext>
            </a:extLst>
          </p:cNvPr>
          <p:cNvSpPr txBox="1"/>
          <p:nvPr userDrawn="1"/>
        </p:nvSpPr>
        <p:spPr>
          <a:xfrm>
            <a:off x="11602576" y="6552000"/>
            <a:ext cx="287024" cy="30072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endParaRPr lang="en-US" sz="675">
              <a:solidFill>
                <a:srgbClr val="C5192D"/>
              </a:solidFill>
            </a:endParaRPr>
          </a:p>
        </p:txBody>
      </p:sp>
      <p:sp>
        <p:nvSpPr>
          <p:cNvPr id="20" name="TextBox 24">
            <a:extLst>
              <a:ext uri="{FF2B5EF4-FFF2-40B4-BE49-F238E27FC236}">
                <a16:creationId xmlns:a16="http://schemas.microsoft.com/office/drawing/2014/main" id="{08F0A3B2-AC19-4C50-99B8-8ED9D3AC1147}"/>
              </a:ext>
            </a:extLst>
          </p:cNvPr>
          <p:cNvSpPr txBox="1"/>
          <p:nvPr userDrawn="1"/>
        </p:nvSpPr>
        <p:spPr>
          <a:xfrm>
            <a:off x="11602576" y="6552000"/>
            <a:ext cx="287024" cy="30072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endParaRPr lang="en-US" sz="675">
              <a:solidFill>
                <a:srgbClr val="C5192D"/>
              </a:solidFill>
            </a:endParaRPr>
          </a:p>
        </p:txBody>
      </p:sp>
      <p:cxnSp>
        <p:nvCxnSpPr>
          <p:cNvPr id="31" name="Straight Connector 14">
            <a:extLst>
              <a:ext uri="{FF2B5EF4-FFF2-40B4-BE49-F238E27FC236}">
                <a16:creationId xmlns:a16="http://schemas.microsoft.com/office/drawing/2014/main" id="{EB745C22-0374-44D0-9FFA-C71B9E5A5145}"/>
              </a:ext>
            </a:extLst>
          </p:cNvPr>
          <p:cNvCxnSpPr/>
          <p:nvPr userDrawn="1"/>
        </p:nvCxnSpPr>
        <p:spPr>
          <a:xfrm>
            <a:off x="3061471" y="6324867"/>
            <a:ext cx="0" cy="5381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Image 24">
            <a:extLst>
              <a:ext uri="{FF2B5EF4-FFF2-40B4-BE49-F238E27FC236}">
                <a16:creationId xmlns:a16="http://schemas.microsoft.com/office/drawing/2014/main" id="{7110CDD9-0E4C-4B78-B0E0-3D9B8D26CA6E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893" y="6389010"/>
            <a:ext cx="2102400" cy="416059"/>
          </a:xfrm>
          <a:prstGeom prst="rect">
            <a:avLst/>
          </a:prstGeom>
        </p:spPr>
      </p:pic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095B87B6-6F0C-4D5E-90BD-8E421833DB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67277" y="6488753"/>
            <a:ext cx="3255313" cy="2235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/>
              <a:t>Edit </a:t>
            </a:r>
            <a:r>
              <a:rPr lang="fr-FR" dirty="0" err="1"/>
              <a:t>this</a:t>
            </a:r>
            <a:r>
              <a:rPr lang="fr-FR" dirty="0"/>
              <a:t> part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name</a:t>
            </a:r>
            <a:r>
              <a:rPr lang="fr-FR" dirty="0"/>
              <a:t> of division/</a:t>
            </a:r>
            <a:r>
              <a:rPr lang="fr-FR" dirty="0" err="1"/>
              <a:t>subject</a:t>
            </a:r>
            <a:r>
              <a:rPr lang="fr-FR" dirty="0"/>
              <a:t>/</a:t>
            </a:r>
          </a:p>
        </p:txBody>
      </p:sp>
      <p:cxnSp>
        <p:nvCxnSpPr>
          <p:cNvPr id="16" name="Straight Connector 14">
            <a:extLst>
              <a:ext uri="{FF2B5EF4-FFF2-40B4-BE49-F238E27FC236}">
                <a16:creationId xmlns:a16="http://schemas.microsoft.com/office/drawing/2014/main" id="{6A0B8AAE-2554-4F6F-AB8C-76934783612C}"/>
              </a:ext>
            </a:extLst>
          </p:cNvPr>
          <p:cNvCxnSpPr/>
          <p:nvPr userDrawn="1"/>
        </p:nvCxnSpPr>
        <p:spPr>
          <a:xfrm>
            <a:off x="3061468" y="6314540"/>
            <a:ext cx="0" cy="538185"/>
          </a:xfrm>
          <a:prstGeom prst="line">
            <a:avLst/>
          </a:prstGeom>
          <a:ln>
            <a:solidFill>
              <a:srgbClr val="0077D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3">
            <a:extLst>
              <a:ext uri="{FF2B5EF4-FFF2-40B4-BE49-F238E27FC236}">
                <a16:creationId xmlns:a16="http://schemas.microsoft.com/office/drawing/2014/main" id="{DF6414B0-C51D-4C56-92CD-22026119BACC}"/>
              </a:ext>
            </a:extLst>
          </p:cNvPr>
          <p:cNvCxnSpPr/>
          <p:nvPr userDrawn="1"/>
        </p:nvCxnSpPr>
        <p:spPr>
          <a:xfrm>
            <a:off x="9089131" y="6313175"/>
            <a:ext cx="0" cy="549877"/>
          </a:xfrm>
          <a:prstGeom prst="line">
            <a:avLst/>
          </a:prstGeom>
          <a:ln w="9525">
            <a:solidFill>
              <a:srgbClr val="0077D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45E6C432-1F74-4EC7-A3DF-41F1D1DA9C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78811" y="6488753"/>
            <a:ext cx="1392276" cy="21983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900">
                <a:solidFill>
                  <a:srgbClr val="0077D4"/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873409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CT Slide titl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D2EF272-5A15-4665-871D-EFC7E6453232}"/>
              </a:ext>
            </a:extLst>
          </p:cNvPr>
          <p:cNvSpPr/>
          <p:nvPr userDrawn="1"/>
        </p:nvSpPr>
        <p:spPr>
          <a:xfrm>
            <a:off x="0" y="1348827"/>
            <a:ext cx="12192000" cy="651911"/>
          </a:xfrm>
          <a:prstGeom prst="rect">
            <a:avLst/>
          </a:prstGeom>
          <a:solidFill>
            <a:srgbClr val="0049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9CFEB06-38C7-4D00-BD53-0324E0F0207C}"/>
              </a:ext>
            </a:extLst>
          </p:cNvPr>
          <p:cNvSpPr/>
          <p:nvPr userDrawn="1"/>
        </p:nvSpPr>
        <p:spPr>
          <a:xfrm>
            <a:off x="0" y="-13259"/>
            <a:ext cx="12192000" cy="1368000"/>
          </a:xfrm>
          <a:prstGeom prst="rect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1984380"/>
            <a:ext cx="12192000" cy="487362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3" y="6456492"/>
            <a:ext cx="1993132" cy="331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lnSpc>
                <a:spcPct val="115000"/>
              </a:lnSpc>
              <a:spcAft>
                <a:spcPts val="750"/>
              </a:spcAft>
              <a:buFont typeface="+mj-lt"/>
              <a:buNone/>
            </a:pPr>
            <a:r>
              <a:rPr lang="en-US" sz="675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UNESCO headquarters, Paris. Photo credit : © UNESCO/Michel </a:t>
            </a:r>
            <a:r>
              <a:rPr lang="en-US" sz="675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Ravassard</a:t>
            </a:r>
            <a:r>
              <a:rPr lang="en-US" sz="675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3C45E6B-57BF-4C25-ACA0-8EB7E8BEBF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09071" y="320332"/>
            <a:ext cx="9879993" cy="80030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775"/>
              </a:lnSpc>
              <a:defRPr sz="2625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 OF PRESENTATION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0B05784F-579F-4719-B113-F87E47050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09070" y="1468022"/>
            <a:ext cx="9879993" cy="39753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50" baseline="0">
                <a:solidFill>
                  <a:srgbClr val="FFFFFF"/>
                </a:solidFill>
              </a:defRPr>
            </a:lvl1pPr>
            <a:lvl2pPr marL="34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 or summary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96" y="70261"/>
            <a:ext cx="1475477" cy="13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06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 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1348827"/>
            <a:ext cx="12192000" cy="651911"/>
          </a:xfrm>
          <a:prstGeom prst="rect">
            <a:avLst/>
          </a:prstGeom>
          <a:solidFill>
            <a:srgbClr val="C51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0F19DD47-05C9-4260-8D7A-A6DCF7E3CD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69" b="15496"/>
          <a:stretch/>
        </p:blipFill>
        <p:spPr>
          <a:xfrm>
            <a:off x="17" y="2000714"/>
            <a:ext cx="12194951" cy="485728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EB4E6FC-6071-4FE9-A958-24AD2BE7C755}"/>
              </a:ext>
            </a:extLst>
          </p:cNvPr>
          <p:cNvSpPr/>
          <p:nvPr userDrawn="1"/>
        </p:nvSpPr>
        <p:spPr>
          <a:xfrm>
            <a:off x="0" y="-13259"/>
            <a:ext cx="12192000" cy="1368000"/>
          </a:xfrm>
          <a:prstGeom prst="rect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FBDB776-869D-49BF-BA27-E07871CF5B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09071" y="320332"/>
            <a:ext cx="9879993" cy="80030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775"/>
              </a:lnSpc>
              <a:defRPr sz="2625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 OF PRESENTATION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3A25E914-A625-4613-B9EE-8C8687B557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09070" y="1468022"/>
            <a:ext cx="9879993" cy="39753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50" baseline="0">
                <a:solidFill>
                  <a:srgbClr val="FFFFFF"/>
                </a:solidFill>
              </a:defRPr>
            </a:lvl1pPr>
            <a:lvl2pPr marL="34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 or summary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96" y="70261"/>
            <a:ext cx="1475477" cy="13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5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HERITAGE Slide titl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7957754-F6C8-4BD6-83C2-EFBCD41DBD63}"/>
              </a:ext>
            </a:extLst>
          </p:cNvPr>
          <p:cNvSpPr/>
          <p:nvPr userDrawn="1"/>
        </p:nvSpPr>
        <p:spPr>
          <a:xfrm>
            <a:off x="0" y="1348827"/>
            <a:ext cx="12192000" cy="651911"/>
          </a:xfrm>
          <a:prstGeom prst="rect">
            <a:avLst/>
          </a:prstGeom>
          <a:solidFill>
            <a:srgbClr val="0049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22266AA-8956-4F9A-9A91-C953AE3FA0D2}"/>
              </a:ext>
            </a:extLst>
          </p:cNvPr>
          <p:cNvSpPr/>
          <p:nvPr userDrawn="1"/>
        </p:nvSpPr>
        <p:spPr>
          <a:xfrm>
            <a:off x="0" y="-13259"/>
            <a:ext cx="12192000" cy="1368000"/>
          </a:xfrm>
          <a:prstGeom prst="rect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5" b="8341"/>
          <a:stretch/>
        </p:blipFill>
        <p:spPr>
          <a:xfrm>
            <a:off x="1" y="1984381"/>
            <a:ext cx="12191995" cy="487362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21" y="6437128"/>
            <a:ext cx="2542897" cy="331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lnSpc>
                <a:spcPct val="115000"/>
              </a:lnSpc>
              <a:spcAft>
                <a:spcPts val="750"/>
              </a:spcAft>
              <a:buFont typeface="+mj-lt"/>
              <a:buNone/>
            </a:pPr>
            <a:r>
              <a:rPr lang="en-US" sz="675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Susa</a:t>
            </a:r>
            <a:r>
              <a:rPr lang="en-US" sz="675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675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(Islamic Republic of Iran). Photo credit : © </a:t>
            </a:r>
            <a:r>
              <a:rPr lang="en-US" sz="675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Babek</a:t>
            </a:r>
            <a:r>
              <a:rPr lang="en-US" sz="675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675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Sedighi</a:t>
            </a:r>
            <a:r>
              <a:rPr lang="en-US" sz="675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/ICCHTO.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2158299-7C3D-4EF8-9ABE-C7A31011A3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09071" y="320332"/>
            <a:ext cx="9879993" cy="80030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775"/>
              </a:lnSpc>
              <a:defRPr sz="2625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 OF PRESENTATION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E76E0BF2-847B-4D5F-979B-3FB0709BFB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09070" y="1468022"/>
            <a:ext cx="9879993" cy="39753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50" baseline="0">
                <a:solidFill>
                  <a:srgbClr val="FFFFFF"/>
                </a:solidFill>
              </a:defRPr>
            </a:lvl1pPr>
            <a:lvl2pPr marL="34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 or summary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96" y="70261"/>
            <a:ext cx="1475477" cy="13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086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HERITAGE MASTER Slide titl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198E861-89EE-4CDE-B739-1B334481749F}"/>
              </a:ext>
            </a:extLst>
          </p:cNvPr>
          <p:cNvSpPr/>
          <p:nvPr userDrawn="1"/>
        </p:nvSpPr>
        <p:spPr>
          <a:xfrm>
            <a:off x="0" y="1348827"/>
            <a:ext cx="12192000" cy="651911"/>
          </a:xfrm>
          <a:prstGeom prst="rect">
            <a:avLst/>
          </a:prstGeom>
          <a:solidFill>
            <a:srgbClr val="0049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04EC83-257F-4A10-B051-06CF894070E2}"/>
              </a:ext>
            </a:extLst>
          </p:cNvPr>
          <p:cNvSpPr/>
          <p:nvPr userDrawn="1"/>
        </p:nvSpPr>
        <p:spPr>
          <a:xfrm>
            <a:off x="0" y="-13259"/>
            <a:ext cx="12192000" cy="1368000"/>
          </a:xfrm>
          <a:prstGeom prst="rect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2000736"/>
            <a:ext cx="12192000" cy="4857264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43229675-6569-42F8-9517-EF3AF0C0E6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09071" y="320332"/>
            <a:ext cx="9879993" cy="80030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775"/>
              </a:lnSpc>
              <a:defRPr sz="2625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 OF PRESENTATION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5EA7952-51C1-4A1C-B060-8984B9E9E94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09070" y="1468022"/>
            <a:ext cx="9879993" cy="39753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50" baseline="0">
                <a:solidFill>
                  <a:srgbClr val="FFFFFF"/>
                </a:solidFill>
              </a:defRPr>
            </a:lvl1pPr>
            <a:lvl2pPr marL="34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 or summary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96" y="70261"/>
            <a:ext cx="1475477" cy="13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56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ANGIBLE Slide titl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A19C8EB-9EEF-4B60-ACD2-F160B8CD53C5}"/>
              </a:ext>
            </a:extLst>
          </p:cNvPr>
          <p:cNvSpPr/>
          <p:nvPr userDrawn="1"/>
        </p:nvSpPr>
        <p:spPr>
          <a:xfrm>
            <a:off x="0" y="1348827"/>
            <a:ext cx="12192000" cy="651911"/>
          </a:xfrm>
          <a:prstGeom prst="rect">
            <a:avLst/>
          </a:prstGeom>
          <a:solidFill>
            <a:srgbClr val="0049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5CB5DEA-36ED-458C-A91E-37BF0E96148D}"/>
              </a:ext>
            </a:extLst>
          </p:cNvPr>
          <p:cNvSpPr/>
          <p:nvPr userDrawn="1"/>
        </p:nvSpPr>
        <p:spPr>
          <a:xfrm>
            <a:off x="0" y="-13259"/>
            <a:ext cx="12192000" cy="1368000"/>
          </a:xfrm>
          <a:prstGeom prst="rect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-32395" y="2000737"/>
            <a:ext cx="12224395" cy="486429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16" y="6447119"/>
            <a:ext cx="2235449" cy="211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lnSpc>
                <a:spcPct val="115000"/>
              </a:lnSpc>
              <a:spcAft>
                <a:spcPts val="750"/>
              </a:spcAft>
              <a:buFont typeface="+mj-lt"/>
              <a:buNone/>
            </a:pPr>
            <a:r>
              <a:rPr lang="en-US" sz="675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Filete</a:t>
            </a:r>
            <a:r>
              <a:rPr lang="en-US" sz="675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75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porteño</a:t>
            </a:r>
            <a:r>
              <a:rPr lang="en-US" sz="675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Buenos Aires</a:t>
            </a:r>
            <a:r>
              <a:rPr lang="en-US" sz="675" baseline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675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© Diego </a:t>
            </a:r>
            <a:r>
              <a:rPr lang="fr-FR" sz="675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Arquimbau</a:t>
            </a:r>
            <a:r>
              <a:rPr lang="fr-FR" sz="675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2014</a:t>
            </a:r>
            <a:endParaRPr lang="en-US" sz="675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7E5062A-0FD5-4D97-B3D4-E97FE83961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09071" y="320332"/>
            <a:ext cx="9879993" cy="80030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775"/>
              </a:lnSpc>
              <a:defRPr sz="2625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 OF PRESENTATION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296B7E16-9C18-45DC-817B-4C2B82C371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09070" y="1468022"/>
            <a:ext cx="9879993" cy="39753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50" baseline="0">
                <a:solidFill>
                  <a:srgbClr val="FFFFFF"/>
                </a:solidFill>
              </a:defRPr>
            </a:lvl1pPr>
            <a:lvl2pPr marL="34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 or summary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96" y="70261"/>
            <a:ext cx="1475477" cy="13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110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ANGIBLE Slide title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CF0CCC7-CAAA-4AFA-B02E-48C4E4DF9B37}"/>
              </a:ext>
            </a:extLst>
          </p:cNvPr>
          <p:cNvSpPr/>
          <p:nvPr userDrawn="1"/>
        </p:nvSpPr>
        <p:spPr>
          <a:xfrm>
            <a:off x="0" y="1348827"/>
            <a:ext cx="12192000" cy="651911"/>
          </a:xfrm>
          <a:prstGeom prst="rect">
            <a:avLst/>
          </a:prstGeom>
          <a:solidFill>
            <a:srgbClr val="0049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E434AE-4266-4E0E-AB58-76A17A1ECEC4}"/>
              </a:ext>
            </a:extLst>
          </p:cNvPr>
          <p:cNvSpPr/>
          <p:nvPr userDrawn="1"/>
        </p:nvSpPr>
        <p:spPr>
          <a:xfrm>
            <a:off x="0" y="-13259"/>
            <a:ext cx="12192000" cy="1368000"/>
          </a:xfrm>
          <a:prstGeom prst="rect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-107" y="1984446"/>
            <a:ext cx="12192000" cy="4873554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-213" y="6456519"/>
            <a:ext cx="3339036" cy="196208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en-US" sz="675">
                <a:solidFill>
                  <a:schemeClr val="bg1"/>
                </a:solidFill>
              </a:rPr>
              <a:t>The skills related to perfume in Pays de Grasse© Daniel, </a:t>
            </a:r>
            <a:r>
              <a:rPr lang="en-US" sz="675" err="1">
                <a:solidFill>
                  <a:schemeClr val="bg1"/>
                </a:solidFill>
              </a:rPr>
              <a:t>Serre</a:t>
            </a:r>
            <a:r>
              <a:rPr lang="en-US" sz="675">
                <a:solidFill>
                  <a:schemeClr val="bg1"/>
                </a:solidFill>
              </a:rPr>
              <a:t>, M. </a:t>
            </a:r>
            <a:r>
              <a:rPr lang="en-US" sz="675" err="1">
                <a:solidFill>
                  <a:schemeClr val="bg1"/>
                </a:solidFill>
              </a:rPr>
              <a:t>Roudnitska</a:t>
            </a:r>
            <a:r>
              <a:rPr lang="en-US" sz="675">
                <a:solidFill>
                  <a:schemeClr val="bg1"/>
                </a:solidFill>
              </a:rPr>
              <a:t> APVPG 2014.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3D0A306-14C0-4110-BFE8-8FEBB718D9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09071" y="320332"/>
            <a:ext cx="9879993" cy="80030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775"/>
              </a:lnSpc>
              <a:defRPr sz="2625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 OF PRESENTATION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47A81BAF-7BED-4833-8777-828F4279DC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09070" y="1468022"/>
            <a:ext cx="9879993" cy="39753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50" baseline="0">
                <a:solidFill>
                  <a:srgbClr val="FFFFFF"/>
                </a:solidFill>
              </a:defRPr>
            </a:lvl1pPr>
            <a:lvl2pPr marL="34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 or summary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96" y="70261"/>
            <a:ext cx="1475477" cy="13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542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ANGIBLE Slide title with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EBA2BD3-D319-44EF-817D-CC4AF72AB220}"/>
              </a:ext>
            </a:extLst>
          </p:cNvPr>
          <p:cNvSpPr/>
          <p:nvPr userDrawn="1"/>
        </p:nvSpPr>
        <p:spPr>
          <a:xfrm>
            <a:off x="0" y="1348827"/>
            <a:ext cx="12192000" cy="651911"/>
          </a:xfrm>
          <a:prstGeom prst="rect">
            <a:avLst/>
          </a:prstGeom>
          <a:solidFill>
            <a:srgbClr val="0049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3A24900-9E9F-496B-901C-970BFF60A43B}"/>
              </a:ext>
            </a:extLst>
          </p:cNvPr>
          <p:cNvSpPr/>
          <p:nvPr userDrawn="1"/>
        </p:nvSpPr>
        <p:spPr>
          <a:xfrm>
            <a:off x="0" y="-13259"/>
            <a:ext cx="12192000" cy="1368000"/>
          </a:xfrm>
          <a:prstGeom prst="rect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2006622"/>
            <a:ext cx="12192000" cy="48514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451063"/>
            <a:ext cx="2763520" cy="33124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15000"/>
              </a:lnSpc>
              <a:spcAft>
                <a:spcPts val="750"/>
              </a:spcAft>
              <a:buFont typeface="+mj-lt"/>
              <a:buNone/>
            </a:pPr>
            <a:r>
              <a:rPr lang="en-US" sz="675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Nan </a:t>
            </a:r>
            <a:r>
              <a:rPr lang="en-US" sz="675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Pa’ch</a:t>
            </a:r>
            <a:r>
              <a:rPr lang="en-US" sz="675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ceremony (Guatemala). Photo credit : </a:t>
            </a:r>
            <a:r>
              <a:rPr lang="fr-FR" sz="675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© 2009 by E. </a:t>
            </a:r>
            <a:r>
              <a:rPr lang="fr-FR" sz="675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Sacayón</a:t>
            </a:r>
            <a:r>
              <a:rPr lang="fr-FR" sz="675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FLAAR.</a:t>
            </a:r>
            <a:endParaRPr lang="en-US" sz="675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4556980-0829-411C-9462-9C8851F08A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09071" y="320332"/>
            <a:ext cx="9879993" cy="80030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775"/>
              </a:lnSpc>
              <a:defRPr sz="2625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 OF PRESENTATION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A733B3B-3B02-4BC7-BCEA-33C4F8A2D1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09070" y="1468022"/>
            <a:ext cx="9879993" cy="39753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50" baseline="0">
                <a:solidFill>
                  <a:srgbClr val="FFFFFF"/>
                </a:solidFill>
              </a:defRPr>
            </a:lvl1pPr>
            <a:lvl2pPr marL="34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 or summary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96" y="70261"/>
            <a:ext cx="1475477" cy="13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74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ICIT MASTER Slide titl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6303DFD3-BCC3-4A40-8D4B-DAAD1D3CCC6F}"/>
              </a:ext>
            </a:extLst>
          </p:cNvPr>
          <p:cNvSpPr/>
          <p:nvPr userDrawn="1"/>
        </p:nvSpPr>
        <p:spPr>
          <a:xfrm>
            <a:off x="0" y="1348827"/>
            <a:ext cx="12192000" cy="651911"/>
          </a:xfrm>
          <a:prstGeom prst="rect">
            <a:avLst/>
          </a:prstGeom>
          <a:solidFill>
            <a:srgbClr val="0049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10FDD1-D7F5-4DD3-8BF5-C970A4A5E2BA}"/>
              </a:ext>
            </a:extLst>
          </p:cNvPr>
          <p:cNvSpPr/>
          <p:nvPr userDrawn="1"/>
        </p:nvSpPr>
        <p:spPr>
          <a:xfrm>
            <a:off x="0" y="-13259"/>
            <a:ext cx="12192000" cy="1368000"/>
          </a:xfrm>
          <a:prstGeom prst="rect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2000738"/>
            <a:ext cx="12192000" cy="4857263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-15434" y="6426343"/>
            <a:ext cx="2981684" cy="211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lnSpc>
                <a:spcPct val="115000"/>
              </a:lnSpc>
              <a:spcAft>
                <a:spcPts val="750"/>
              </a:spcAft>
              <a:buFont typeface="+mj-lt"/>
              <a:buNone/>
            </a:pPr>
            <a:r>
              <a:rPr lang="en-US" sz="675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Excavated Remains of </a:t>
            </a:r>
            <a:r>
              <a:rPr lang="en-US" sz="675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Nalanda</a:t>
            </a:r>
            <a:r>
              <a:rPr lang="en-US" sz="675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675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Mahavihara</a:t>
            </a:r>
            <a:r>
              <a:rPr lang="en-US" sz="675">
                <a:solidFill>
                  <a:schemeClr val="bg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(India). Photo credit : © Rajneesh Raj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C905255-353A-4481-9BB8-26E5927B06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09071" y="320332"/>
            <a:ext cx="9879993" cy="80030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775"/>
              </a:lnSpc>
              <a:defRPr sz="2625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 OF PRESENTATION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2DB358FB-EEC8-4F81-9587-0F2EE8CE41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09070" y="1468022"/>
            <a:ext cx="9879993" cy="39753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50" baseline="0">
                <a:solidFill>
                  <a:srgbClr val="FFFFFF"/>
                </a:solidFill>
              </a:defRPr>
            </a:lvl1pPr>
            <a:lvl2pPr marL="34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 or summary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96" y="70261"/>
            <a:ext cx="1475477" cy="13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520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B Slide titl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0D56C64-92AD-466E-8299-567BB2A3FC42}"/>
              </a:ext>
            </a:extLst>
          </p:cNvPr>
          <p:cNvSpPr/>
          <p:nvPr userDrawn="1"/>
        </p:nvSpPr>
        <p:spPr>
          <a:xfrm>
            <a:off x="0" y="1348827"/>
            <a:ext cx="12192000" cy="651911"/>
          </a:xfrm>
          <a:prstGeom prst="rect">
            <a:avLst/>
          </a:prstGeom>
          <a:solidFill>
            <a:srgbClr val="0049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7848C0A-AB31-4877-A7B8-3362E6EE16D2}"/>
              </a:ext>
            </a:extLst>
          </p:cNvPr>
          <p:cNvSpPr/>
          <p:nvPr userDrawn="1"/>
        </p:nvSpPr>
        <p:spPr>
          <a:xfrm>
            <a:off x="0" y="-13259"/>
            <a:ext cx="12192000" cy="1368000"/>
          </a:xfrm>
          <a:prstGeom prst="rect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-16" y="2000737"/>
            <a:ext cx="12192000" cy="4873682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17" y="6447119"/>
            <a:ext cx="3615559" cy="211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lnSpc>
                <a:spcPct val="115000"/>
              </a:lnSpc>
              <a:spcAft>
                <a:spcPts val="750"/>
              </a:spcAft>
              <a:buFont typeface="+mj-lt"/>
              <a:buNone/>
            </a:pPr>
            <a:r>
              <a:rPr lang="en-US" sz="675" b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Sobo</a:t>
            </a:r>
            <a:r>
              <a:rPr lang="en-US" sz="675" b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675" b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Katamuki</a:t>
            </a:r>
            <a:r>
              <a:rPr lang="en-US" sz="675" b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675" b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Okue</a:t>
            </a:r>
            <a:r>
              <a:rPr lang="en-US" sz="675" b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Biosphere Reserve (Japan). © UNESCO/</a:t>
            </a:r>
            <a:r>
              <a:rPr lang="en-US" sz="675" b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Muneyuki</a:t>
            </a:r>
            <a:r>
              <a:rPr lang="en-US" sz="675" b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Kai, </a:t>
            </a:r>
            <a:r>
              <a:rPr lang="en-US" sz="675" b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Takachiho</a:t>
            </a:r>
            <a:r>
              <a:rPr lang="en-US" sz="675" b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Gorge</a:t>
            </a:r>
            <a:endParaRPr lang="en-US" sz="675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0D431EE-BBC0-476D-8F0B-68619C68AB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09071" y="320332"/>
            <a:ext cx="9879993" cy="80030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775"/>
              </a:lnSpc>
              <a:defRPr sz="2625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 OF PRESENTATION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4157AEC-311F-445A-B9D2-1B01360C492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09070" y="1468022"/>
            <a:ext cx="9879993" cy="39753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50" baseline="0">
                <a:solidFill>
                  <a:srgbClr val="FFFFFF"/>
                </a:solidFill>
              </a:defRPr>
            </a:lvl1pPr>
            <a:lvl2pPr marL="34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 or summary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96" y="70261"/>
            <a:ext cx="1475477" cy="13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0307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B Slide title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4A2882A-43D0-49D4-9DB5-2B265644926C}"/>
              </a:ext>
            </a:extLst>
          </p:cNvPr>
          <p:cNvSpPr/>
          <p:nvPr userDrawn="1"/>
        </p:nvSpPr>
        <p:spPr>
          <a:xfrm>
            <a:off x="0" y="1348827"/>
            <a:ext cx="12192000" cy="651911"/>
          </a:xfrm>
          <a:prstGeom prst="rect">
            <a:avLst/>
          </a:prstGeom>
          <a:solidFill>
            <a:srgbClr val="0049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C9C835-7B41-4465-8390-278128B7F0F3}"/>
              </a:ext>
            </a:extLst>
          </p:cNvPr>
          <p:cNvSpPr/>
          <p:nvPr userDrawn="1"/>
        </p:nvSpPr>
        <p:spPr>
          <a:xfrm>
            <a:off x="0" y="-13259"/>
            <a:ext cx="12192000" cy="1368000"/>
          </a:xfrm>
          <a:prstGeom prst="rect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" y="2000710"/>
            <a:ext cx="12192000" cy="485729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21" y="6441226"/>
            <a:ext cx="2950153" cy="211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lnSpc>
                <a:spcPct val="115000"/>
              </a:lnSpc>
              <a:spcAft>
                <a:spcPts val="750"/>
              </a:spcAft>
              <a:buFont typeface="+mj-lt"/>
              <a:buNone/>
            </a:pPr>
            <a:r>
              <a:rPr lang="en-US" sz="675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Savegre</a:t>
            </a:r>
            <a:r>
              <a:rPr lang="en-US" sz="675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Biosphere Reserve (Costa Rica). </a:t>
            </a:r>
            <a:r>
              <a:rPr lang="fr-FR" sz="675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© </a:t>
            </a:r>
            <a:r>
              <a:rPr lang="fr-FR" sz="675" b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UNESCO/</a:t>
            </a:r>
            <a:r>
              <a:rPr lang="fr-FR" sz="675" b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Savegre</a:t>
            </a:r>
            <a:r>
              <a:rPr lang="fr-FR" sz="675" b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675" b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Biosphere</a:t>
            </a:r>
            <a:r>
              <a:rPr lang="fr-FR" sz="675" b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Reserve</a:t>
            </a:r>
            <a:endParaRPr lang="en-US" sz="675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8FF32A9-CB52-4001-A40B-2EA3FF8325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09071" y="320332"/>
            <a:ext cx="9879993" cy="80030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775"/>
              </a:lnSpc>
              <a:defRPr sz="2625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 OF PRESENTATION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6327C38C-7915-441F-B97C-ED6B6D2DA5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09070" y="1468022"/>
            <a:ext cx="9879993" cy="39753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50" baseline="0">
                <a:solidFill>
                  <a:srgbClr val="FFFFFF"/>
                </a:solidFill>
              </a:defRPr>
            </a:lvl1pPr>
            <a:lvl2pPr marL="34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 or summary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96" y="70261"/>
            <a:ext cx="1475477" cy="13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96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B Slide title with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-15" y="2000738"/>
            <a:ext cx="12192000" cy="4857263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16" y="6447119"/>
            <a:ext cx="3195145" cy="331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lnSpc>
                <a:spcPct val="115000"/>
              </a:lnSpc>
              <a:spcAft>
                <a:spcPts val="750"/>
              </a:spcAft>
              <a:buFont typeface="+mj-lt"/>
              <a:buNone/>
            </a:pPr>
            <a:r>
              <a:rPr lang="en-US" sz="675" b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Backo</a:t>
            </a:r>
            <a:r>
              <a:rPr lang="en-US" sz="675" b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75" b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Podunavlje</a:t>
            </a:r>
            <a:r>
              <a:rPr lang="en-US" sz="675" b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Biosphere Reserve (Serbia)</a:t>
            </a:r>
            <a:r>
              <a:rPr lang="en-US" sz="675" b="0" baseline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675" b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© UNESCO/</a:t>
            </a:r>
            <a:r>
              <a:rPr lang="fr-FR" sz="675" b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Jarpsmav</a:t>
            </a:r>
            <a:r>
              <a:rPr lang="fr-FR" sz="675" b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675" b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</a:t>
            </a:r>
            <a:r>
              <a:rPr lang="fr-FR" sz="675" b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fr-FR" sz="675" b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</a:t>
            </a:r>
            <a:r>
              <a:rPr lang="fr-FR" sz="675" b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675" b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deer</a:t>
            </a:r>
            <a:r>
              <a:rPr lang="fr-FR" sz="675" b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675" b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swimming</a:t>
            </a:r>
            <a:endParaRPr lang="en-US" sz="675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C1EF53-35A7-4AC7-BD8A-DEE0769624B2}"/>
              </a:ext>
            </a:extLst>
          </p:cNvPr>
          <p:cNvSpPr/>
          <p:nvPr userDrawn="1"/>
        </p:nvSpPr>
        <p:spPr>
          <a:xfrm>
            <a:off x="0" y="1348827"/>
            <a:ext cx="12192000" cy="651911"/>
          </a:xfrm>
          <a:prstGeom prst="rect">
            <a:avLst/>
          </a:prstGeom>
          <a:solidFill>
            <a:srgbClr val="0049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3C72DF-58BD-453F-92E6-7FFAF607BB50}"/>
              </a:ext>
            </a:extLst>
          </p:cNvPr>
          <p:cNvSpPr/>
          <p:nvPr userDrawn="1"/>
        </p:nvSpPr>
        <p:spPr>
          <a:xfrm>
            <a:off x="0" y="-13259"/>
            <a:ext cx="12192000" cy="1368000"/>
          </a:xfrm>
          <a:prstGeom prst="rect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355A923-04B1-4827-8B4B-CB3F197E03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09071" y="320332"/>
            <a:ext cx="9879993" cy="80030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775"/>
              </a:lnSpc>
              <a:defRPr sz="2625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 OF PRESENTATION</a:t>
            </a:r>
            <a:endParaRPr lang="en-US" dirty="0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7B87CC07-AD27-47F2-905C-FC3CB8B5F4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09070" y="1468022"/>
            <a:ext cx="9879993" cy="39753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50" baseline="0">
                <a:solidFill>
                  <a:srgbClr val="FFFFFF"/>
                </a:solidFill>
              </a:defRPr>
            </a:lvl1pPr>
            <a:lvl2pPr marL="34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 or summary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96" y="70261"/>
            <a:ext cx="1475477" cy="13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0350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MI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7E2E67E-3608-4688-B569-41A1BBB83407}"/>
              </a:ext>
            </a:extLst>
          </p:cNvPr>
          <p:cNvSpPr/>
          <p:nvPr userDrawn="1"/>
        </p:nvSpPr>
        <p:spPr>
          <a:xfrm>
            <a:off x="0" y="1348827"/>
            <a:ext cx="12192000" cy="651911"/>
          </a:xfrm>
          <a:prstGeom prst="rect">
            <a:avLst/>
          </a:prstGeom>
          <a:solidFill>
            <a:srgbClr val="0049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4C3DA3-D0E8-491D-8402-286C39D517C3}"/>
              </a:ext>
            </a:extLst>
          </p:cNvPr>
          <p:cNvSpPr/>
          <p:nvPr userDrawn="1"/>
        </p:nvSpPr>
        <p:spPr>
          <a:xfrm>
            <a:off x="0" y="-13259"/>
            <a:ext cx="12192000" cy="1368000"/>
          </a:xfrm>
          <a:prstGeom prst="rect">
            <a:avLst/>
          </a:prstGeom>
          <a:solidFill>
            <a:srgbClr val="0077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2" descr="Image result for digital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0" y="2000738"/>
            <a:ext cx="12192000" cy="485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4B697C4-EA9E-45C2-A538-88A5344B42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09071" y="320332"/>
            <a:ext cx="9879993" cy="80030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775"/>
              </a:lnSpc>
              <a:defRPr sz="2625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 OF PRESENTATION</a:t>
            </a:r>
            <a:endParaRPr lang="en-US" dirty="0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6A189C07-9B0C-4AD3-BFF0-F726BA31D2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09070" y="1468022"/>
            <a:ext cx="9879993" cy="39753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50" baseline="0">
                <a:solidFill>
                  <a:srgbClr val="FFFFFF"/>
                </a:solidFill>
              </a:defRPr>
            </a:lvl1pPr>
            <a:lvl2pPr marL="34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 or summary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96" y="70261"/>
            <a:ext cx="1475477" cy="13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400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19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jp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tvetafrica.org/" TargetMode="External"/><Relationship Id="rId2" Type="http://schemas.openxmlformats.org/officeDocument/2006/relationships/hyperlink" Target="mailto:co.pieume@unesco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2A323AB-B2BD-4CE4-99C3-3AF4A424F2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74"/>
          <a:stretch/>
        </p:blipFill>
        <p:spPr>
          <a:xfrm>
            <a:off x="-95776" y="752504"/>
            <a:ext cx="7424531" cy="571523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0371BFF-70F6-4DC7-8EDF-B863D426EE0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16600" y="795129"/>
            <a:ext cx="6362700" cy="5516219"/>
          </a:xfrm>
          <a:solidFill>
            <a:schemeClr val="bg1">
              <a:alpha val="49000"/>
            </a:schemeClr>
          </a:solidFill>
        </p:spPr>
        <p:txBody>
          <a:bodyPr/>
          <a:lstStyle/>
          <a:p>
            <a:endParaRPr lang="fr-FR" sz="2400" dirty="0"/>
          </a:p>
          <a:p>
            <a:endParaRPr lang="fr-FR" sz="1400" dirty="0"/>
          </a:p>
          <a:p>
            <a:pPr algn="ctr"/>
            <a:r>
              <a:rPr lang="fr-FR" sz="2800" i="1" dirty="0">
                <a:solidFill>
                  <a:schemeClr val="tx2"/>
                </a:solidFill>
              </a:rPr>
              <a:t>Initiative Panafricaine pour la Transformation Digitale de L’EFTP et des Systèmes de Développement des Compétences en Afrique</a:t>
            </a:r>
          </a:p>
          <a:p>
            <a:pPr algn="ctr"/>
            <a:endParaRPr lang="en-US" sz="2000" i="1" dirty="0">
              <a:solidFill>
                <a:schemeClr val="tx2"/>
              </a:solidFill>
            </a:endParaRPr>
          </a:p>
          <a:p>
            <a:pPr algn="ctr"/>
            <a:r>
              <a:rPr lang="en-US" sz="2400" i="1" dirty="0">
                <a:solidFill>
                  <a:schemeClr val="tx2"/>
                </a:solidFill>
              </a:rPr>
              <a:t>Par</a:t>
            </a:r>
          </a:p>
          <a:p>
            <a:pPr algn="ctr"/>
            <a:r>
              <a:rPr lang="en-US" sz="2400" i="1" dirty="0">
                <a:solidFill>
                  <a:schemeClr val="tx2"/>
                </a:solidFill>
              </a:rPr>
              <a:t>Olivier PIEUME</a:t>
            </a:r>
          </a:p>
          <a:p>
            <a:pPr algn="ctr">
              <a:spcBef>
                <a:spcPts val="0"/>
              </a:spcBef>
            </a:pPr>
            <a:r>
              <a:rPr lang="fr-FR" sz="2400" i="1" dirty="0">
                <a:solidFill>
                  <a:schemeClr val="tx2"/>
                </a:solidFill>
              </a:rPr>
              <a:t>Conseiller Régional EFTP de l'UNESCO pour l'Afrique</a:t>
            </a:r>
          </a:p>
          <a:p>
            <a:pPr algn="ctr">
              <a:spcBef>
                <a:spcPts val="0"/>
              </a:spcBef>
            </a:pPr>
            <a:r>
              <a:rPr lang="fr-FR" sz="2400" i="1" dirty="0">
                <a:solidFill>
                  <a:schemeClr val="tx2"/>
                </a:solidFill>
              </a:rPr>
              <a:t>Chef du Secrétariat de l’Initiative</a:t>
            </a:r>
          </a:p>
          <a:p>
            <a:pPr algn="ctr"/>
            <a:endParaRPr lang="fr-FR" sz="32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C94583-2313-4A21-9850-5A5568DF1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67488" y="6383547"/>
            <a:ext cx="6124754" cy="504411"/>
          </a:xfrm>
        </p:spPr>
        <p:txBody>
          <a:bodyPr/>
          <a:lstStyle/>
          <a:p>
            <a:r>
              <a:rPr lang="fr-FR" sz="1600" i="1" dirty="0"/>
              <a:t>Initiative Panafricaine pour la Transformation Digitale de L’EFTP et des Systèmes de Développement des Compétences en Afrique</a:t>
            </a:r>
            <a:r>
              <a:rPr lang="fr-FR" sz="1600" dirty="0"/>
              <a:t> 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E079E2F-6D00-4656-A5B4-C7C28F43BB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 2021</a:t>
            </a:r>
          </a:p>
        </p:txBody>
      </p:sp>
      <p:sp>
        <p:nvSpPr>
          <p:cNvPr id="2" name="Rectangle 1"/>
          <p:cNvSpPr/>
          <p:nvPr/>
        </p:nvSpPr>
        <p:spPr>
          <a:xfrm>
            <a:off x="952500" y="-2234"/>
            <a:ext cx="10198100" cy="780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/>
          <p:cNvGrpSpPr/>
          <p:nvPr/>
        </p:nvGrpSpPr>
        <p:grpSpPr>
          <a:xfrm>
            <a:off x="1114121" y="112245"/>
            <a:ext cx="4435476" cy="551180"/>
            <a:chOff x="0" y="0"/>
            <a:chExt cx="4817898" cy="641656"/>
          </a:xfrm>
        </p:grpSpPr>
        <p:pic>
          <p:nvPicPr>
            <p:cNvPr id="7" name="image3.jpe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8345" y="47296"/>
              <a:ext cx="593725" cy="594360"/>
            </a:xfrm>
            <a:prstGeom prst="rect">
              <a:avLst/>
            </a:prstGeom>
            <a:noFill/>
          </p:spPr>
        </p:pic>
        <p:pic>
          <p:nvPicPr>
            <p:cNvPr id="8" name="Picture 7" descr="C:\Users\Jose\Documents\2020\UNESCO DAKAR SKILLS\Guide and PPT for Policy\Flyers\Doc à Jour 18022021\AU logo (for combi with AUDA-NEPAD logo)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74" t="8767" r="8899" b="16163"/>
            <a:stretch/>
          </p:blipFill>
          <p:spPr bwMode="auto">
            <a:xfrm>
              <a:off x="851338" y="63062"/>
              <a:ext cx="1096645" cy="48069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0855" y="126124"/>
              <a:ext cx="826135" cy="425450"/>
            </a:xfrm>
            <a:prstGeom prst="rect">
              <a:avLst/>
            </a:prstGeom>
          </p:spPr>
        </p:pic>
        <p:pic>
          <p:nvPicPr>
            <p:cNvPr id="11" name="image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9848" y="126124"/>
              <a:ext cx="908050" cy="370205"/>
            </a:xfrm>
            <a:prstGeom prst="rect">
              <a:avLst/>
            </a:prstGeom>
            <a:noFill/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43"/>
            <a:stretch/>
          </p:blipFill>
          <p:spPr bwMode="auto">
            <a:xfrm>
              <a:off x="0" y="0"/>
              <a:ext cx="704215" cy="6413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13" name="Group 12"/>
          <p:cNvGrpSpPr/>
          <p:nvPr/>
        </p:nvGrpSpPr>
        <p:grpSpPr>
          <a:xfrm>
            <a:off x="6029865" y="184404"/>
            <a:ext cx="4987292" cy="399415"/>
            <a:chOff x="0" y="0"/>
            <a:chExt cx="6488274" cy="527050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5079" y="8626"/>
              <a:ext cx="1433195" cy="498475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7706" y="69011"/>
              <a:ext cx="1878330" cy="4318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75995" cy="527050"/>
            </a:xfrm>
            <a:prstGeom prst="rect">
              <a:avLst/>
            </a:prstGeom>
          </p:spPr>
        </p:pic>
        <p:pic>
          <p:nvPicPr>
            <p:cNvPr id="17" name="Image 27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4732" y="69011"/>
              <a:ext cx="981075" cy="43180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0" name="Straight Connector 19"/>
          <p:cNvCxnSpPr/>
          <p:nvPr/>
        </p:nvCxnSpPr>
        <p:spPr>
          <a:xfrm flipV="1">
            <a:off x="5816600" y="777904"/>
            <a:ext cx="0" cy="55165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306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3FE126-1B0F-44DD-A9A8-07A568C30D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4768" y="164565"/>
            <a:ext cx="11350193" cy="455408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sz="2800" i="1" dirty="0"/>
              <a:t>Positionnement stratégique de l'initiative panafricaine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C94583-2313-4A21-9850-5A5568DF1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 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E079E2F-6D00-4656-A5B4-C7C28F43BB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 2021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CEC94583-2313-4A21-9850-5A5568DF1DD2}"/>
              </a:ext>
            </a:extLst>
          </p:cNvPr>
          <p:cNvSpPr txBox="1">
            <a:spLocks/>
          </p:cNvSpPr>
          <p:nvPr/>
        </p:nvSpPr>
        <p:spPr>
          <a:xfrm>
            <a:off x="2967488" y="6383547"/>
            <a:ext cx="6124754" cy="50441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i="1" dirty="0"/>
              <a:t>Initiative Panafricaine pour la Transformation Digitale de L’EFTP et des Systèmes de Développement des Compétences en Afrique</a:t>
            </a:r>
            <a:r>
              <a:rPr lang="fr-FR" sz="1600" dirty="0"/>
              <a:t>  </a:t>
            </a:r>
          </a:p>
        </p:txBody>
      </p:sp>
      <p:pic>
        <p:nvPicPr>
          <p:cNvPr id="9" name="Picture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606" y="1150376"/>
            <a:ext cx="9759379" cy="48079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5159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0371BFF-70F6-4DC7-8EDF-B863D426EE0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8044" y="642017"/>
            <a:ext cx="11762283" cy="1333757"/>
          </a:xfrm>
        </p:spPr>
        <p:txBody>
          <a:bodyPr/>
          <a:lstStyle/>
          <a:p>
            <a:endParaRPr lang="en-GB" sz="100" b="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fr-FR" sz="1800" dirty="0"/>
              <a:t>Créer un ÉCOSYSTÈME qui permettra/accélérera la transformation digitale de l'EFTP et des systèmes de développement des compétences en Afrique dans les années à venir. </a:t>
            </a:r>
          </a:p>
          <a:p>
            <a:pPr marL="2857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400" b="0" dirty="0"/>
              <a:t>En assurant, la réalisation des DIX CIBLES  retenus comme le minimum pouvant assurer l'écosystème souhaité dans les pays africains.</a:t>
            </a:r>
          </a:p>
          <a:p>
            <a:pPr marL="2857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600" b="0" dirty="0"/>
          </a:p>
          <a:p>
            <a:pPr marL="2857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400" b="0" dirty="0"/>
              <a:t>Dans la perspective d'assurer à l'horizon 2030, l'atteinte de ces cibles (contextualisées) dans 1 pays africain sur 2.</a:t>
            </a:r>
          </a:p>
          <a:p>
            <a:endParaRPr lang="fr-FR" sz="2000" u="sng" dirty="0">
              <a:solidFill>
                <a:schemeClr val="tx2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3FE126-1B0F-44DD-A9A8-07A568C30D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FR" sz="2800" i="1" dirty="0"/>
              <a:t>Objectif global et cibles de l'Initiative Panafricaine, avec une perspective pays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C94583-2313-4A21-9850-5A5568DF1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 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E079E2F-6D00-4656-A5B4-C7C28F43BB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2021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CEC94583-2313-4A21-9850-5A5568DF1DD2}"/>
              </a:ext>
            </a:extLst>
          </p:cNvPr>
          <p:cNvSpPr txBox="1">
            <a:spLocks/>
          </p:cNvSpPr>
          <p:nvPr/>
        </p:nvSpPr>
        <p:spPr>
          <a:xfrm>
            <a:off x="2967488" y="6383547"/>
            <a:ext cx="6124754" cy="50441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i="1" dirty="0"/>
              <a:t>Initiative Panafricaine pour la Transformation Digitale de L’EFTP et des Systèmes de Développement des Compétences en Afrique</a:t>
            </a:r>
            <a:r>
              <a:rPr lang="fr-FR" sz="1600" dirty="0"/>
              <a:t>  </a:t>
            </a:r>
          </a:p>
        </p:txBody>
      </p:sp>
      <p:graphicFrame>
        <p:nvGraphicFramePr>
          <p:cNvPr id="8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40539"/>
              </p:ext>
            </p:extLst>
          </p:nvPr>
        </p:nvGraphicFramePr>
        <p:xfrm>
          <a:off x="208044" y="1830533"/>
          <a:ext cx="11880324" cy="45674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40162">
                  <a:extLst>
                    <a:ext uri="{9D8B030D-6E8A-4147-A177-3AD203B41FA5}">
                      <a16:colId xmlns:a16="http://schemas.microsoft.com/office/drawing/2014/main" val="955583115"/>
                    </a:ext>
                  </a:extLst>
                </a:gridCol>
                <a:gridCol w="5940162">
                  <a:extLst>
                    <a:ext uri="{9D8B030D-6E8A-4147-A177-3AD203B41FA5}">
                      <a16:colId xmlns:a16="http://schemas.microsoft.com/office/drawing/2014/main" val="3762921078"/>
                    </a:ext>
                  </a:extLst>
                </a:gridCol>
              </a:tblGrid>
              <a:tr h="4459976"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600"/>
                        </a:spcAft>
                      </a:pP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(T1) 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réseau national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/coalition/coordination/équipe opérationnel et pérenne pour la transformation digitale du système national d'EFTP et de développement des compétences existe/est mis en place.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600"/>
                        </a:spcAft>
                      </a:pP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(T2) 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rapport national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pertinent sur l'état de la transformation digitale de l'EFTP et du système de développement des compétences est disponible, et un mécanisme pour assurer sa mise à jour régulière existe/est mis en place.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600"/>
                        </a:spcAft>
                      </a:pP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(T3) 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Une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politique TIC et digital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pour l'EFTP ou une stratégie nationale de compétences digitales ou une note de prospective stratégique est disponible, et un mécanisme pour assurer son actualisation régulière existe/est mis en place.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600"/>
                        </a:spcAft>
                      </a:pP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(T4) 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guide national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générique sur la façon d'introduire/renforcer les TIC et le digital dans un programme d'EFTP est disponible, et un mécanisme (i) pour assurer sa mise à jour régulière et (ii) pour s'assurer que tous les programmes officiels d'EFTP accrédités suivent la directive existe/est mis en place.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(T5) 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fichier/</a:t>
                      </a:r>
                      <a:r>
                        <a:rPr lang="fr-FR" sz="14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roster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d’experts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nationaux sur les problématiques de transformation digitale de l’EFTP est mis en place, ainsi qu'un mécanisme pour assurer la mise à jour régulière du fichier. 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(T6)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Une masse critique/un nombre important de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jeunes</a:t>
                      </a:r>
                      <a:r>
                        <a:rPr lang="fr-FR" sz="14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et adultes (y compris les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non scolarisés et adultes du secteur informel)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sont dotés de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compétences digitales de base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pertinentes pour le marché du travail ou de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compétences spécialisées 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dans le domaine du digital&amp;TICs (au moins 100 000).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(T7) 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Une masse critique/un nombre important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d'enseignants, d'instructeurs et de praticiens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(y</a:t>
                      </a:r>
                      <a:r>
                        <a:rPr lang="fr-FR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compris maitres formateurs en entreprise et/ou secteur informel) 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 l'écosystème sont formés à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l'intégration des compétences digitales et TIC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nécessaires à leur travail quotidien (min 10 000).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(T8) 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Une masse critique/un nombre important de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dirigeants, de gestionnaires et de décideurs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 l'écosystème sont formés en tant qu'ambassadeurs pour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soutenir et promouvoir la transformation 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digitale du système national d'EFTP et de développement des compétences (min 1000).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(T9) 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Une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« Journée des TIC et du digital dans l'EFTP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» est célébrée et un mécanisme pour assurer la célébration annuelle est mis en place.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(T10) 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Centre national d'excellence pour la transformation digitale de l'EFTP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est institutionnalisé/accrédité.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6444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7525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3FE126-1B0F-44DD-A9A8-07A568C30D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288" y="151609"/>
            <a:ext cx="11895826" cy="455408"/>
          </a:xfrm>
        </p:spPr>
        <p:txBody>
          <a:bodyPr/>
          <a:lstStyle/>
          <a:p>
            <a:r>
              <a:rPr lang="en-US" i="1" dirty="0">
                <a:solidFill>
                  <a:prstClr val="white"/>
                </a:solidFill>
              </a:rPr>
              <a:t>SELECTION DES PAYS </a:t>
            </a:r>
            <a:r>
              <a:rPr lang="en-US" sz="1600" i="1" dirty="0">
                <a:solidFill>
                  <a:prstClr val="white"/>
                </a:solidFill>
              </a:rPr>
              <a:t>(</a:t>
            </a:r>
            <a:r>
              <a:rPr lang="fr-FR" sz="1600" i="1" dirty="0">
                <a:solidFill>
                  <a:prstClr val="white"/>
                </a:solidFill>
              </a:rPr>
              <a:t>Ceci est fait dans la perspective d'atteindre l'objectif de toucher 1 pays africain sur 2 d'ici 2030.</a:t>
            </a:r>
            <a:r>
              <a:rPr lang="en-US" sz="1600" i="1" dirty="0">
                <a:solidFill>
                  <a:prstClr val="white"/>
                </a:solidFill>
              </a:rPr>
              <a:t>) </a:t>
            </a:r>
            <a:endParaRPr lang="en-US" sz="1600" i="1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C94583-2313-4A21-9850-5A5568DF1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 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E079E2F-6D00-4656-A5B4-C7C28F43BB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2021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CEC94583-2313-4A21-9850-5A5568DF1DD2}"/>
              </a:ext>
            </a:extLst>
          </p:cNvPr>
          <p:cNvSpPr txBox="1">
            <a:spLocks/>
          </p:cNvSpPr>
          <p:nvPr/>
        </p:nvSpPr>
        <p:spPr>
          <a:xfrm>
            <a:off x="2967488" y="6383547"/>
            <a:ext cx="6124754" cy="50441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i="1" dirty="0"/>
              <a:t>Initiative Panafricaine pour la Transformation Digitale de L’EFTP et des Systèmes de Développement des Compétences en Afrique</a:t>
            </a:r>
            <a:r>
              <a:rPr lang="fr-FR" sz="1600" dirty="0"/>
              <a:t>  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9485527"/>
              </p:ext>
            </p:extLst>
          </p:nvPr>
        </p:nvGraphicFramePr>
        <p:xfrm>
          <a:off x="224288" y="1050670"/>
          <a:ext cx="11678954" cy="3457766"/>
        </p:xfrm>
        <a:graphic>
          <a:graphicData uri="http://schemas.openxmlformats.org/drawingml/2006/table">
            <a:tbl>
              <a:tblPr firstRow="1" firstCol="1" bandRow="1"/>
              <a:tblGrid>
                <a:gridCol w="2353997">
                  <a:extLst>
                    <a:ext uri="{9D8B030D-6E8A-4147-A177-3AD203B41FA5}">
                      <a16:colId xmlns:a16="http://schemas.microsoft.com/office/drawing/2014/main" val="340920302"/>
                    </a:ext>
                  </a:extLst>
                </a:gridCol>
                <a:gridCol w="848466">
                  <a:extLst>
                    <a:ext uri="{9D8B030D-6E8A-4147-A177-3AD203B41FA5}">
                      <a16:colId xmlns:a16="http://schemas.microsoft.com/office/drawing/2014/main" val="3198151731"/>
                    </a:ext>
                  </a:extLst>
                </a:gridCol>
                <a:gridCol w="848466">
                  <a:extLst>
                    <a:ext uri="{9D8B030D-6E8A-4147-A177-3AD203B41FA5}">
                      <a16:colId xmlns:a16="http://schemas.microsoft.com/office/drawing/2014/main" val="768826870"/>
                    </a:ext>
                  </a:extLst>
                </a:gridCol>
                <a:gridCol w="848466">
                  <a:extLst>
                    <a:ext uri="{9D8B030D-6E8A-4147-A177-3AD203B41FA5}">
                      <a16:colId xmlns:a16="http://schemas.microsoft.com/office/drawing/2014/main" val="1376995519"/>
                    </a:ext>
                  </a:extLst>
                </a:gridCol>
                <a:gridCol w="848466">
                  <a:extLst>
                    <a:ext uri="{9D8B030D-6E8A-4147-A177-3AD203B41FA5}">
                      <a16:colId xmlns:a16="http://schemas.microsoft.com/office/drawing/2014/main" val="2913745775"/>
                    </a:ext>
                  </a:extLst>
                </a:gridCol>
                <a:gridCol w="847299">
                  <a:extLst>
                    <a:ext uri="{9D8B030D-6E8A-4147-A177-3AD203B41FA5}">
                      <a16:colId xmlns:a16="http://schemas.microsoft.com/office/drawing/2014/main" val="3654299972"/>
                    </a:ext>
                  </a:extLst>
                </a:gridCol>
                <a:gridCol w="847299">
                  <a:extLst>
                    <a:ext uri="{9D8B030D-6E8A-4147-A177-3AD203B41FA5}">
                      <a16:colId xmlns:a16="http://schemas.microsoft.com/office/drawing/2014/main" val="2077558958"/>
                    </a:ext>
                  </a:extLst>
                </a:gridCol>
                <a:gridCol w="847299">
                  <a:extLst>
                    <a:ext uri="{9D8B030D-6E8A-4147-A177-3AD203B41FA5}">
                      <a16:colId xmlns:a16="http://schemas.microsoft.com/office/drawing/2014/main" val="1963274450"/>
                    </a:ext>
                  </a:extLst>
                </a:gridCol>
                <a:gridCol w="847299">
                  <a:extLst>
                    <a:ext uri="{9D8B030D-6E8A-4147-A177-3AD203B41FA5}">
                      <a16:colId xmlns:a16="http://schemas.microsoft.com/office/drawing/2014/main" val="255355420"/>
                    </a:ext>
                  </a:extLst>
                </a:gridCol>
                <a:gridCol w="847299">
                  <a:extLst>
                    <a:ext uri="{9D8B030D-6E8A-4147-A177-3AD203B41FA5}">
                      <a16:colId xmlns:a16="http://schemas.microsoft.com/office/drawing/2014/main" val="2736059312"/>
                    </a:ext>
                  </a:extLst>
                </a:gridCol>
                <a:gridCol w="847299">
                  <a:extLst>
                    <a:ext uri="{9D8B030D-6E8A-4147-A177-3AD203B41FA5}">
                      <a16:colId xmlns:a16="http://schemas.microsoft.com/office/drawing/2014/main" val="1923158734"/>
                    </a:ext>
                  </a:extLst>
                </a:gridCol>
                <a:gridCol w="847299">
                  <a:extLst>
                    <a:ext uri="{9D8B030D-6E8A-4147-A177-3AD203B41FA5}">
                      <a16:colId xmlns:a16="http://schemas.microsoft.com/office/drawing/2014/main" val="1953253691"/>
                    </a:ext>
                  </a:extLst>
                </a:gridCol>
              </a:tblGrid>
              <a:tr h="244854"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GROUPES DE PAYS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2020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2022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2025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2026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2027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2028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2029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2030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8449838"/>
                  </a:ext>
                </a:extLst>
              </a:tr>
              <a:tr h="363843">
                <a:tc>
                  <a:txBody>
                    <a:bodyPr/>
                    <a:lstStyle/>
                    <a:p>
                      <a:pPr marL="69850" marR="0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Premier groupe de pays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19751"/>
                  </a:ext>
                </a:extLst>
              </a:tr>
              <a:tr h="427087">
                <a:tc>
                  <a:txBody>
                    <a:bodyPr/>
                    <a:lstStyle/>
                    <a:p>
                      <a:pPr marL="69850" marR="0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Deuxième groupe de pays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492544"/>
                  </a:ext>
                </a:extLst>
              </a:tr>
              <a:tr h="427087">
                <a:tc>
                  <a:txBody>
                    <a:bodyPr/>
                    <a:lstStyle/>
                    <a:p>
                      <a:pPr marL="69850" marR="0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Troisième groupe de pays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936176"/>
                  </a:ext>
                </a:extLst>
              </a:tr>
              <a:tr h="427087">
                <a:tc>
                  <a:txBody>
                    <a:bodyPr/>
                    <a:lstStyle/>
                    <a:p>
                      <a:pPr marL="69850" marR="0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Quatrième groupe de pays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6281085"/>
                  </a:ext>
                </a:extLst>
              </a:tr>
              <a:tr h="427087">
                <a:tc>
                  <a:txBody>
                    <a:bodyPr/>
                    <a:lstStyle/>
                    <a:p>
                      <a:pPr marL="69850" marR="0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Cinquième groupe de pays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329605"/>
                  </a:ext>
                </a:extLst>
              </a:tr>
              <a:tr h="427087">
                <a:tc>
                  <a:txBody>
                    <a:bodyPr/>
                    <a:lstStyle/>
                    <a:p>
                      <a:pPr marL="69850" marR="0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Sixième groupe de pays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365223"/>
                  </a:ext>
                </a:extLst>
              </a:tr>
              <a:tr h="427087">
                <a:tc>
                  <a:txBody>
                    <a:bodyPr/>
                    <a:lstStyle/>
                    <a:p>
                      <a:pPr marL="69850" marR="0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Sept groupes de pays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416473"/>
                  </a:ext>
                </a:extLst>
              </a:tr>
              <a:tr h="286547">
                <a:tc>
                  <a:txBody>
                    <a:bodyPr/>
                    <a:lstStyle/>
                    <a:p>
                      <a:pPr marL="69850" marR="0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Huitième groupe de pays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72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696907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180407"/>
              </p:ext>
            </p:extLst>
          </p:nvPr>
        </p:nvGraphicFramePr>
        <p:xfrm>
          <a:off x="224288" y="4684129"/>
          <a:ext cx="11678954" cy="1523728"/>
        </p:xfrm>
        <a:graphic>
          <a:graphicData uri="http://schemas.openxmlformats.org/drawingml/2006/table">
            <a:tbl>
              <a:tblPr firstRow="1" firstCol="1" bandRow="1"/>
              <a:tblGrid>
                <a:gridCol w="1490881">
                  <a:extLst>
                    <a:ext uri="{9D8B030D-6E8A-4147-A177-3AD203B41FA5}">
                      <a16:colId xmlns:a16="http://schemas.microsoft.com/office/drawing/2014/main" val="1897726190"/>
                    </a:ext>
                  </a:extLst>
                </a:gridCol>
                <a:gridCol w="10188073">
                  <a:extLst>
                    <a:ext uri="{9D8B030D-6E8A-4147-A177-3AD203B41FA5}">
                      <a16:colId xmlns:a16="http://schemas.microsoft.com/office/drawing/2014/main" val="3311370001"/>
                    </a:ext>
                  </a:extLst>
                </a:gridCol>
              </a:tblGrid>
              <a:tr h="2578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1- Processus de </a:t>
                      </a:r>
                      <a:r>
                        <a:rPr lang="fr-FR" sz="11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sélection des pays</a:t>
                      </a:r>
                      <a:r>
                        <a:rPr lang="fr-FR" sz="11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à soutenir au cours des prochaines années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4284797"/>
                  </a:ext>
                </a:extLst>
              </a:tr>
              <a:tr h="5040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2- Mise en œuvre des </a:t>
                      </a:r>
                      <a:r>
                        <a:rPr lang="fr-FR" sz="115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formations panafricaines</a:t>
                      </a:r>
                      <a:r>
                        <a:rPr lang="fr-FR" sz="11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pour les praticiens et pour les dirigeants pour les pays sélectionnés dans la perspective de constituer l'équipe/le réseau national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3848"/>
                  </a:ext>
                </a:extLst>
              </a:tr>
              <a:tr h="5040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3- </a:t>
                      </a:r>
                      <a:r>
                        <a:rPr lang="fr-FR" sz="11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Appui à chaque équipe nationale/réseau national</a:t>
                      </a:r>
                      <a:r>
                        <a:rPr lang="fr-FR" sz="11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dans l'élaboration (i) </a:t>
                      </a:r>
                      <a:r>
                        <a:rPr lang="fr-FR" sz="11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d'un</a:t>
                      </a:r>
                      <a:r>
                        <a:rPr lang="fr-FR" sz="115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état des lieux</a:t>
                      </a:r>
                      <a:r>
                        <a:rPr lang="fr-FR" sz="11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(ii) d'une </a:t>
                      </a:r>
                      <a:r>
                        <a:rPr lang="fr-FR" sz="11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note stratégique prospective</a:t>
                      </a:r>
                      <a:r>
                        <a:rPr lang="fr-FR" sz="11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et (iii) d'un </a:t>
                      </a:r>
                      <a:r>
                        <a:rPr lang="fr-FR" sz="11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 d'action national</a:t>
                      </a:r>
                      <a:r>
                        <a:rPr lang="fr-FR" sz="11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pour  la transformation digitale de l'EFTP (y compris les actions liées à la réalisation des objectifs de l'initiative au niveau des pays).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3997296"/>
                  </a:ext>
                </a:extLst>
              </a:tr>
              <a:tr h="2578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FR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4- </a:t>
                      </a:r>
                      <a:r>
                        <a:rPr lang="fr-FR" sz="115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Suivi de la mise en œuvre</a:t>
                      </a:r>
                      <a:r>
                        <a:rPr lang="fr-FR" sz="11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 chaque plan d'action national adopté par les ministères en charge de l'EFTP y compris l'appui à la mobilisation des partenaires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70104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7372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3FE126-1B0F-44DD-A9A8-07A568C30D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288" y="151609"/>
            <a:ext cx="11895826" cy="455408"/>
          </a:xfrm>
        </p:spPr>
        <p:txBody>
          <a:bodyPr/>
          <a:lstStyle/>
          <a:p>
            <a:r>
              <a:rPr lang="en-US" i="1" dirty="0">
                <a:solidFill>
                  <a:prstClr val="white"/>
                </a:solidFill>
              </a:rPr>
              <a:t>PROCESSUS D’ACCOMPAGNEMENT DES PAYS SELECTIONNES</a:t>
            </a:r>
            <a:endParaRPr lang="en-US" i="1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C94583-2313-4A21-9850-5A5568DF1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 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E079E2F-6D00-4656-A5B4-C7C28F43BB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 2021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CEC94583-2313-4A21-9850-5A5568DF1DD2}"/>
              </a:ext>
            </a:extLst>
          </p:cNvPr>
          <p:cNvSpPr txBox="1">
            <a:spLocks/>
          </p:cNvSpPr>
          <p:nvPr/>
        </p:nvSpPr>
        <p:spPr>
          <a:xfrm>
            <a:off x="2967488" y="6383547"/>
            <a:ext cx="6124754" cy="50441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i="1" dirty="0"/>
              <a:t>Initiative Panafricaine pour la Transformation Digitale de L’EFTP et des Systèmes de Développement des Compétences en Afrique</a:t>
            </a:r>
            <a:r>
              <a:rPr lang="fr-FR" sz="1600" dirty="0"/>
              <a:t>  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592" y="809324"/>
            <a:ext cx="9381744" cy="543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12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3FE126-1B0F-44DD-A9A8-07A568C30D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288" y="151609"/>
            <a:ext cx="11895826" cy="455408"/>
          </a:xfrm>
        </p:spPr>
        <p:txBody>
          <a:bodyPr/>
          <a:lstStyle/>
          <a:p>
            <a:r>
              <a:rPr lang="fr-FR" sz="2300" i="1" dirty="0">
                <a:solidFill>
                  <a:prstClr val="white"/>
                </a:solidFill>
              </a:rPr>
              <a:t>Dispositif institutionnel de mise en œuvre de l’initiative (1/2)</a:t>
            </a:r>
            <a:endParaRPr lang="en-US" sz="2300" i="1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C94583-2313-4A21-9850-5A5568DF1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 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E079E2F-6D00-4656-A5B4-C7C28F43BB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 2021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CEC94583-2313-4A21-9850-5A5568DF1DD2}"/>
              </a:ext>
            </a:extLst>
          </p:cNvPr>
          <p:cNvSpPr txBox="1">
            <a:spLocks/>
          </p:cNvSpPr>
          <p:nvPr/>
        </p:nvSpPr>
        <p:spPr>
          <a:xfrm>
            <a:off x="2967488" y="6383547"/>
            <a:ext cx="6124754" cy="50441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i="1" dirty="0"/>
              <a:t>Initiative Panafricaine pour la Transformation Digitale de L’EFTP et des Systèmes de Développement des Compétences en Afrique</a:t>
            </a:r>
            <a:r>
              <a:rPr lang="fr-FR" sz="1600" dirty="0"/>
              <a:t>  </a:t>
            </a:r>
          </a:p>
        </p:txBody>
      </p:sp>
      <p:pic>
        <p:nvPicPr>
          <p:cNvPr id="8" name="Picture 7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"/>
          <a:stretch/>
        </p:blipFill>
        <p:spPr bwMode="auto">
          <a:xfrm>
            <a:off x="1257300" y="782707"/>
            <a:ext cx="9829801" cy="5425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32234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3FE126-1B0F-44DD-A9A8-07A568C30D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288" y="151609"/>
            <a:ext cx="11895826" cy="455408"/>
          </a:xfrm>
        </p:spPr>
        <p:txBody>
          <a:bodyPr/>
          <a:lstStyle/>
          <a:p>
            <a:r>
              <a:rPr lang="fr-FR" sz="2300" i="1" dirty="0">
                <a:solidFill>
                  <a:prstClr val="white"/>
                </a:solidFill>
              </a:rPr>
              <a:t>Dispositif institutionnel de mise en œuvre de l’initiative (2/2)</a:t>
            </a:r>
            <a:endParaRPr lang="en-US" sz="2300" i="1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C94583-2313-4A21-9850-5A5568DF1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 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E079E2F-6D00-4656-A5B4-C7C28F43BB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2021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CEC94583-2313-4A21-9850-5A5568DF1DD2}"/>
              </a:ext>
            </a:extLst>
          </p:cNvPr>
          <p:cNvSpPr txBox="1">
            <a:spLocks/>
          </p:cNvSpPr>
          <p:nvPr/>
        </p:nvSpPr>
        <p:spPr>
          <a:xfrm>
            <a:off x="2967488" y="6383547"/>
            <a:ext cx="6124754" cy="50441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i="1" dirty="0"/>
              <a:t>Initiative Panafricaine pour la Transformation Digitale de L’EFTP et des Systèmes de Développement des Compétences en Afrique</a:t>
            </a:r>
            <a:r>
              <a:rPr lang="fr-FR" sz="1600" dirty="0"/>
              <a:t>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560" y="781664"/>
            <a:ext cx="1212011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50" b="1" dirty="0">
                <a:solidFill>
                  <a:srgbClr val="FF0000"/>
                </a:solidFill>
              </a:rPr>
              <a:t>1- Comité des partenaires (Comité de pilotage)</a:t>
            </a:r>
            <a:endParaRPr lang="fr-FR" sz="1750" dirty="0">
              <a:solidFill>
                <a:srgbClr val="FF0000"/>
              </a:solidFill>
            </a:endParaRPr>
          </a:p>
          <a:p>
            <a:pPr lvl="1"/>
            <a:r>
              <a:rPr lang="fr-FR" sz="1750" b="1" dirty="0"/>
              <a:t>Partager</a:t>
            </a:r>
            <a:r>
              <a:rPr lang="fr-FR" sz="1750" dirty="0"/>
              <a:t> dans la planification, la prise de décision, l'orientation et la responsabilité de l'initiative.</a:t>
            </a:r>
          </a:p>
          <a:p>
            <a:pPr lvl="1"/>
            <a:r>
              <a:rPr lang="fr-FR" sz="1750" b="1" dirty="0"/>
              <a:t>Valider et approuver</a:t>
            </a:r>
            <a:r>
              <a:rPr lang="fr-FR" sz="1750" dirty="0"/>
              <a:t> le plan de travail annuel budgétisé.</a:t>
            </a:r>
          </a:p>
          <a:p>
            <a:pPr lvl="1"/>
            <a:r>
              <a:rPr lang="fr-FR" sz="1750" b="1" dirty="0"/>
              <a:t>Apporter un soutien financier</a:t>
            </a:r>
            <a:r>
              <a:rPr lang="fr-FR" sz="1750" dirty="0"/>
              <a:t> pour la mise en œuvre du plan de travail annuel du secrétariat.</a:t>
            </a:r>
          </a:p>
          <a:p>
            <a:pPr lvl="1"/>
            <a:r>
              <a:rPr lang="fr-FR" sz="1750" b="1" dirty="0"/>
              <a:t>Les membres actuels sont :</a:t>
            </a:r>
            <a:r>
              <a:rPr lang="fr-FR" sz="1750" dirty="0"/>
              <a:t> BAD, UA, AUDA-NEPAD, CEA/IDEP, GIZ, IFEF et UNESCO (Y compris IIPE UNESCO Bureau Afrique). </a:t>
            </a:r>
          </a:p>
          <a:p>
            <a:pPr lvl="1"/>
            <a:endParaRPr lang="fr-FR" sz="600" dirty="0"/>
          </a:p>
          <a:p>
            <a:r>
              <a:rPr lang="fr-FR" sz="1750" b="1" dirty="0"/>
              <a:t> </a:t>
            </a:r>
            <a:r>
              <a:rPr lang="fr-FR" sz="1750" b="1" dirty="0">
                <a:solidFill>
                  <a:srgbClr val="FF0000"/>
                </a:solidFill>
              </a:rPr>
              <a:t>2- Comité d'experts internationaux (Comité technique)</a:t>
            </a:r>
            <a:endParaRPr lang="fr-FR" sz="1750" dirty="0">
              <a:solidFill>
                <a:srgbClr val="FF0000"/>
              </a:solidFill>
            </a:endParaRPr>
          </a:p>
          <a:p>
            <a:pPr lvl="1"/>
            <a:r>
              <a:rPr lang="fr-FR" sz="1750" dirty="0"/>
              <a:t>Experts de classe mondiale sur les problématiques de la transformation digitale de l</a:t>
            </a:r>
            <a:r>
              <a:rPr lang="fr-FR" sz="1750" b="1" dirty="0"/>
              <a:t>’</a:t>
            </a:r>
            <a:r>
              <a:rPr lang="fr-FR" sz="1750" dirty="0"/>
              <a:t>EFTP, ayant accepté d’appuyer (i) techniquement les pays  ainsi que (ii) la mise sur pied de </a:t>
            </a:r>
            <a:r>
              <a:rPr lang="fr-FR" sz="1750" dirty="0" err="1"/>
              <a:t>rosters</a:t>
            </a:r>
            <a:r>
              <a:rPr lang="fr-FR" sz="1750" dirty="0"/>
              <a:t>/viviers d’experts nationaux .</a:t>
            </a:r>
          </a:p>
          <a:p>
            <a:pPr lvl="1"/>
            <a:endParaRPr lang="fr-FR" sz="1050" dirty="0"/>
          </a:p>
          <a:p>
            <a:r>
              <a:rPr lang="fr-FR" sz="1750" dirty="0"/>
              <a:t> </a:t>
            </a:r>
            <a:r>
              <a:rPr lang="fr-FR" sz="1750" b="1" dirty="0">
                <a:solidFill>
                  <a:srgbClr val="FF0000"/>
                </a:solidFill>
              </a:rPr>
              <a:t>3- Comité</a:t>
            </a:r>
            <a:r>
              <a:rPr lang="en-US" sz="1750" b="1" dirty="0">
                <a:solidFill>
                  <a:srgbClr val="FF0000"/>
                </a:solidFill>
              </a:rPr>
              <a:t> des </a:t>
            </a:r>
            <a:r>
              <a:rPr lang="fr-FR" sz="1750" b="1" dirty="0">
                <a:solidFill>
                  <a:srgbClr val="FF0000"/>
                </a:solidFill>
              </a:rPr>
              <a:t>partenaires associés</a:t>
            </a:r>
            <a:endParaRPr lang="fr-FR" sz="1750" dirty="0">
              <a:solidFill>
                <a:srgbClr val="FF0000"/>
              </a:solidFill>
            </a:endParaRPr>
          </a:p>
          <a:p>
            <a:pPr lvl="1"/>
            <a:r>
              <a:rPr lang="fr-FR" sz="1750" b="1" dirty="0"/>
              <a:t>Organisations, PTFs et autres structures qui s’engagent au niveau d’un pays à: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750" dirty="0"/>
              <a:t>Participer aux travaux d’élaboration de la stratégie/politique nationale de transformation digitale (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Etats de lieux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note prospective </a:t>
            </a:r>
            <a:r>
              <a:rPr lang="fr-FR" sz="1750" dirty="0"/>
              <a:t>y compris le plan d’action associé);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750" dirty="0"/>
              <a:t>Mettre en œuvre ou appuyer la mise en œuvre ou faciliter la mise en œuvre d’activités/actions adoptées dans le plan d’action ou;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750" dirty="0"/>
              <a:t>Mettre en œuvre ou appuyer la mise en œuvre ou faciliter la mise en œuvre d’activités non adoptées dans le plan d’action mais qui contribuent directement à l’atteinte de l’une ou plusieurs des objectifs/cibles retenues dans la note prospective 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000" b="1" u="sng" dirty="0">
              <a:solidFill>
                <a:srgbClr val="00B05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750" b="1" dirty="0">
                <a:solidFill>
                  <a:srgbClr val="00B050"/>
                </a:solidFill>
              </a:rPr>
              <a:t>DANS CHACUN DES PAYS PARTICIPANTS A L’INITIATIVE, </a:t>
            </a:r>
            <a:r>
              <a:rPr lang="fr-FR" sz="1750" b="1" u="sng" dirty="0">
                <a:solidFill>
                  <a:srgbClr val="00B050"/>
                </a:solidFill>
              </a:rPr>
              <a:t>LE FOND DE FINANCEMENT</a:t>
            </a:r>
            <a:r>
              <a:rPr lang="fr-FR" sz="1750" b="1" dirty="0">
                <a:solidFill>
                  <a:srgbClr val="00B050"/>
                </a:solidFill>
              </a:rPr>
              <a:t>, L’AGENCE DE L’EMPLOI, L’OBSERVATOIRE DE L’EMPLOI  SONT APPELLES A ETRE </a:t>
            </a:r>
            <a:r>
              <a:rPr lang="fr-FR" sz="1750" b="1" u="sng" dirty="0">
                <a:solidFill>
                  <a:srgbClr val="00B050"/>
                </a:solidFill>
              </a:rPr>
              <a:t>PARTENAIRES ASSOCIES </a:t>
            </a:r>
            <a:r>
              <a:rPr lang="fr-FR" sz="1750" b="1" dirty="0">
                <a:solidFill>
                  <a:srgbClr val="00B050"/>
                </a:solidFill>
              </a:rPr>
              <a:t>DE L’INITIATIVE.</a:t>
            </a:r>
          </a:p>
        </p:txBody>
      </p:sp>
    </p:spTree>
    <p:extLst>
      <p:ext uri="{BB962C8B-B14F-4D97-AF65-F5344CB8AC3E}">
        <p14:creationId xmlns:p14="http://schemas.microsoft.com/office/powerpoint/2010/main" val="1058581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0371BFF-70F6-4DC7-8EDF-B863D426EE0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0894" y="786384"/>
            <a:ext cx="11771106" cy="5702369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ü"/>
            </a:pPr>
            <a:endParaRPr lang="en-GB" sz="2000" b="0" dirty="0"/>
          </a:p>
          <a:p>
            <a:endParaRPr lang="en-GB" sz="2400" b="0" dirty="0"/>
          </a:p>
          <a:p>
            <a:endParaRPr lang="en-GB" sz="2400" b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3FE126-1B0F-44DD-A9A8-07A568C30D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2000" i="1" dirty="0">
                <a:solidFill>
                  <a:prstClr val="white"/>
                </a:solidFill>
              </a:rPr>
              <a:t>MERCI</a:t>
            </a:r>
            <a:br>
              <a:rPr lang="en-US" sz="2000" i="1" dirty="0">
                <a:solidFill>
                  <a:prstClr val="white"/>
                </a:solidFill>
              </a:rPr>
            </a:br>
            <a:br>
              <a:rPr lang="en-US" sz="2000" dirty="0">
                <a:solidFill>
                  <a:prstClr val="white"/>
                </a:solidFill>
              </a:rPr>
            </a:br>
            <a:endParaRPr lang="en-US" sz="2800" i="1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C94583-2313-4A21-9850-5A5568DF1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 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E079E2F-6D00-4656-A5B4-C7C28F43BB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 2021</a:t>
            </a:r>
          </a:p>
          <a:p>
            <a:endParaRPr lang="fr-FR" dirty="0"/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CEC94583-2313-4A21-9850-5A5568DF1DD2}"/>
              </a:ext>
            </a:extLst>
          </p:cNvPr>
          <p:cNvSpPr txBox="1">
            <a:spLocks/>
          </p:cNvSpPr>
          <p:nvPr/>
        </p:nvSpPr>
        <p:spPr>
          <a:xfrm>
            <a:off x="2967488" y="6383547"/>
            <a:ext cx="6124754" cy="50441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i="1" dirty="0"/>
              <a:t>Initiative Panafricaine pour la Transformation Digitale de L’EFTP et des Systèmes de Développement des Compétences en Afrique</a:t>
            </a:r>
            <a:r>
              <a:rPr lang="fr-FR" sz="1600" dirty="0"/>
              <a:t>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7283569" y="4974250"/>
            <a:ext cx="5382883" cy="1233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" indent="107950">
              <a:lnSpc>
                <a:spcPct val="103000"/>
              </a:lnSpc>
              <a:spcAft>
                <a:spcPts val="0"/>
              </a:spcAft>
            </a:pPr>
            <a:r>
              <a:rPr lang="en-US" sz="2400" u="sng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Contacts of the secretariat:</a:t>
            </a:r>
          </a:p>
          <a:p>
            <a:pPr marL="25400" indent="107950">
              <a:lnSpc>
                <a:spcPct val="103000"/>
              </a:lnSpc>
              <a:spcAft>
                <a:spcPts val="0"/>
              </a:spcAft>
            </a:pPr>
            <a:r>
              <a:rPr lang="en-US" sz="2400" u="sng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co.pieume@unesco.org</a:t>
            </a:r>
            <a:r>
              <a:rPr lang="en-US" sz="24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l: +221 33 864 9</a:t>
            </a:r>
            <a:r>
              <a:rPr lang="en-US" sz="2400" u="sng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https://digitaltvetafrica.org/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75117" y="1557880"/>
            <a:ext cx="8367623" cy="3642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" indent="107950">
              <a:lnSpc>
                <a:spcPct val="103000"/>
              </a:lnSpc>
              <a:spcAft>
                <a:spcPts val="0"/>
              </a:spcAft>
            </a:pPr>
            <a:endParaRPr lang="en-US" sz="3200" b="1" i="1" dirty="0">
              <a:solidFill>
                <a:srgbClr val="008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5400" indent="107950">
              <a:lnSpc>
                <a:spcPct val="103000"/>
              </a:lnSpc>
              <a:spcAft>
                <a:spcPts val="0"/>
              </a:spcAft>
            </a:pPr>
            <a:r>
              <a:rPr lang="fr-FR" sz="3200" dirty="0">
                <a:latin typeface="Calibri" panose="020F0502020204030204" pitchFamily="34" charset="0"/>
                <a:ea typeface="Calibri" panose="020F0502020204030204" pitchFamily="34" charset="0"/>
              </a:rPr>
              <a:t>Je vous remercie de votre aimable attention</a:t>
            </a:r>
          </a:p>
          <a:p>
            <a:pPr marL="25400" indent="107950">
              <a:lnSpc>
                <a:spcPct val="103000"/>
              </a:lnSpc>
              <a:spcAft>
                <a:spcPts val="0"/>
              </a:spcAft>
            </a:pPr>
            <a:endParaRPr lang="fr-FR" sz="3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5400" indent="107950">
              <a:lnSpc>
                <a:spcPct val="103000"/>
              </a:lnSpc>
              <a:spcAft>
                <a:spcPts val="0"/>
              </a:spcAft>
            </a:pP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</a:rPr>
              <a:t>Obrigado pela vossa simpática atenção</a:t>
            </a:r>
          </a:p>
          <a:p>
            <a:pPr marL="25400" indent="107950">
              <a:lnSpc>
                <a:spcPct val="103000"/>
              </a:lnSpc>
              <a:spcAft>
                <a:spcPts val="0"/>
              </a:spcAft>
            </a:pPr>
            <a:endParaRPr lang="pt-BR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5400" indent="107950">
              <a:lnSpc>
                <a:spcPct val="103000"/>
              </a:lnSpc>
            </a:pPr>
            <a:r>
              <a:rPr lang="en-US" sz="3200" b="1" i="1" dirty="0">
                <a:solidFill>
                  <a:srgbClr val="008000"/>
                </a:solidFill>
              </a:rPr>
              <a:t>Thank you for your kind attention</a:t>
            </a:r>
          </a:p>
          <a:p>
            <a:pPr marL="25400" indent="107950">
              <a:lnSpc>
                <a:spcPct val="103000"/>
              </a:lnSpc>
              <a:spcAft>
                <a:spcPts val="0"/>
              </a:spcAft>
            </a:pPr>
            <a:endParaRPr lang="fr-FR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490011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1249</Words>
  <Application>Microsoft Office PowerPoint</Application>
  <PresentationFormat>Widescreen</PresentationFormat>
  <Paragraphs>118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1_Thème Office</vt:lpstr>
      <vt:lpstr>PowerPoint Presentation</vt:lpstr>
      <vt:lpstr>Positionnement stratégique de l'initiative panafricaine</vt:lpstr>
      <vt:lpstr>Objectif global et cibles de l'Initiative Panafricaine, avec une perspective pays</vt:lpstr>
      <vt:lpstr>SELECTION DES PAYS (Ceci est fait dans la perspective d'atteindre l'objectif de toucher 1 pays africain sur 2 d'ici 2030.) </vt:lpstr>
      <vt:lpstr>PROCESSUS D’ACCOMPAGNEMENT DES PAYS SELECTIONNES</vt:lpstr>
      <vt:lpstr>Dispositif institutionnel de mise en œuvre de l’initiative (1/2)</vt:lpstr>
      <vt:lpstr>Dispositif institutionnel de mise en œuvre de l’initiative (2/2)</vt:lpstr>
      <vt:lpstr>MERCI  </vt:lpstr>
    </vt:vector>
  </TitlesOfParts>
  <Company>UNESCO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Discussion Points</dc:title>
  <dc:creator>Onimus Pfortner, Joelle</dc:creator>
  <cp:lastModifiedBy>Mbabazi-Kamina, Louise</cp:lastModifiedBy>
  <cp:revision>270</cp:revision>
  <dcterms:created xsi:type="dcterms:W3CDTF">2020-10-12T11:03:50Z</dcterms:created>
  <dcterms:modified xsi:type="dcterms:W3CDTF">2021-11-30T14:43:53Z</dcterms:modified>
</cp:coreProperties>
</file>