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60" r:id="rId3"/>
    <p:sldId id="322" r:id="rId4"/>
    <p:sldId id="337" r:id="rId5"/>
    <p:sldId id="339" r:id="rId6"/>
    <p:sldId id="338" r:id="rId7"/>
    <p:sldId id="340" r:id="rId8"/>
    <p:sldId id="341" r:id="rId9"/>
    <p:sldId id="342" r:id="rId10"/>
    <p:sldId id="343" r:id="rId11"/>
    <p:sldId id="344" r:id="rId12"/>
    <p:sldId id="272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308E"/>
    <a:srgbClr val="FFCA60"/>
    <a:srgbClr val="D09502"/>
    <a:srgbClr val="ECA9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485" autoAdjust="0"/>
  </p:normalViewPr>
  <p:slideViewPr>
    <p:cSldViewPr>
      <p:cViewPr varScale="1">
        <p:scale>
          <a:sx n="77" d="100"/>
          <a:sy n="77" d="100"/>
        </p:scale>
        <p:origin x="883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52705" cy="1527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E8EA90-DCFB-4B26-931D-DD4B4D5FA36B}" type="datetimeFigureOut">
              <a:rPr lang="fr-FR" smtClean="0"/>
              <a:t>18/11/2021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F122D3-EA14-46A5-948A-5FDDB87B28B8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63304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F122D3-EA14-46A5-948A-5FDDB87B28B8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9404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Une présentation en 2 parties. Pour ne pas faire trop long.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F122D3-EA14-46A5-948A-5FDDB87B28B8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29123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Un rappel historique succinct, surtout pour rappeler que les fonds de la Taxe d’apprentissage ont servi, au départ, à financer l’installation des Centres de formation Technique.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F122D3-EA14-46A5-948A-5FDDB87B28B8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75891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En commentaires, il sera dit que les représentants du Secteur privé ont tous rang de Président; pour montrer l’importance que le secteur privé attache à sa représentation dans cet organe. Rôle de gendarmes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;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F122D3-EA14-46A5-948A-5FDDB87B28B8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6641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L’activité de formation a généré la création de nombreux cabinets qui embauchent et paient des taxes. Ce qui participent au développement économique social du pays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F122D3-EA14-46A5-948A-5FDDB87B28B8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81323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Les lourdeurs  administratives handicapent le fonctionnement de l’organe. Les décisions du Comité de Gestion sont soumises à l’approbation de la tutelle. La moindre commande doit passer par les arcanes des procédures d’appel d’offres administratives. Beaucoup de traitement « papier ». Des « influences » politiques.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F122D3-EA14-46A5-948A-5FDDB87B28B8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28952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La REFORME nous sortira de cette situation pour permettre un fonctionnement plus conforme aux règles de gestion modernes.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F122D3-EA14-46A5-948A-5FDDB87B28B8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26003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Et donner satisfaction aux entreprises qui se plaignent du faible niveau des remboursements. Alors que les non cotisants reçoivent des financements, sans commune mesure avec les leurs.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F122D3-EA14-46A5-948A-5FDDB87B28B8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42156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Une présentation en 2 parties. Pour ne pas faire trop long.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F122D3-EA14-46A5-948A-5FDDB87B28B8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82636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F122D3-EA14-46A5-948A-5FDDB87B28B8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49022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4497936"/>
            <a:ext cx="10363200" cy="859205"/>
          </a:xfrm>
        </p:spPr>
        <p:txBody>
          <a:bodyPr>
            <a:normAutofit/>
          </a:bodyPr>
          <a:lstStyle>
            <a:lvl1pPr algn="ctr">
              <a:defRPr sz="3600">
                <a:solidFill>
                  <a:srgbClr val="D0950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37340" y="5414165"/>
            <a:ext cx="8534400" cy="61082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875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>
                <a:solidFill>
                  <a:srgbClr val="D0950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471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1081" y="274638"/>
            <a:ext cx="9354927" cy="1143000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ECA90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1081" y="1443836"/>
            <a:ext cx="9354927" cy="4275740"/>
          </a:xfrm>
        </p:spPr>
        <p:txBody>
          <a:bodyPr/>
          <a:lstStyle>
            <a:lvl1pPr>
              <a:defRPr sz="28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391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441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791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>
                <a:solidFill>
                  <a:srgbClr val="ECA90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43835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073698"/>
            <a:ext cx="5386917" cy="379858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443835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073698"/>
            <a:ext cx="5389033" cy="379858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11/18/2021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911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11/18/2021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73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11/18/2021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864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452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607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665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609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11/18/2021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03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-164905" y="4192525"/>
            <a:ext cx="122048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COLLABORATION ENTRE LE SECTEUR PRIVE </a:t>
            </a:r>
          </a:p>
          <a:p>
            <a:pPr algn="ctr"/>
            <a:r>
              <a:rPr lang="fr-FR" sz="4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ET LES FONDS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DF6CADD-AAF4-4861-B421-F23765988C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060627" cy="117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203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 flipH="1">
            <a:off x="11970729" y="6347697"/>
            <a:ext cx="45719" cy="414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fr-FR" sz="20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8997395" y="219280"/>
            <a:ext cx="29733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latin typeface="Agency FB" panose="020B0503020202020204" pitchFamily="34" charset="0"/>
              </a:rPr>
              <a:t>Atelier Régional de Partage 2021</a:t>
            </a:r>
          </a:p>
        </p:txBody>
      </p:sp>
      <p:sp>
        <p:nvSpPr>
          <p:cNvPr id="10" name="ZoneTexte 9"/>
          <p:cNvSpPr txBox="1"/>
          <p:nvPr/>
        </p:nvSpPr>
        <p:spPr>
          <a:xfrm flipH="1">
            <a:off x="2921221" y="6024985"/>
            <a:ext cx="85194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Présenté par  Dr MAR Mao – Président de la CERS - CGECI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C08C84B-E2FB-4BA7-8DFE-BE34052C1B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088" y="59583"/>
            <a:ext cx="2060627" cy="1170533"/>
          </a:xfrm>
          <a:prstGeom prst="rect">
            <a:avLst/>
          </a:prstGeom>
        </p:spPr>
      </p:pic>
      <p:sp>
        <p:nvSpPr>
          <p:cNvPr id="3" name="Titre 2">
            <a:extLst>
              <a:ext uri="{FF2B5EF4-FFF2-40B4-BE49-F238E27FC236}">
                <a16:creationId xmlns:a16="http://schemas.microsoft.com/office/drawing/2014/main" id="{0C2DCE28-3C47-43D5-9095-39247F8C5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0538" y="2175919"/>
            <a:ext cx="9285745" cy="3593057"/>
          </a:xfrm>
        </p:spPr>
        <p:txBody>
          <a:bodyPr>
            <a:normAutofit/>
          </a:bodyPr>
          <a:lstStyle/>
          <a:p>
            <a:pPr algn="ctr"/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Cas du :</a:t>
            </a:r>
            <a:b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</a:b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FONDS DE DEVELOPPEMENT </a:t>
            </a:r>
            <a:b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</a:b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DE LA FORMATION PROFESSIONNELLE </a:t>
            </a:r>
            <a:b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</a:b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(FDFP)</a:t>
            </a:r>
            <a:b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</a:b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CÔTE D’IVOIRE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31DF74F-8741-485D-9D32-1F99CB702A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0505" y="2175919"/>
            <a:ext cx="12051495" cy="3390951"/>
          </a:xfrm>
        </p:spPr>
        <p:txBody>
          <a:bodyPr/>
          <a:lstStyle/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633727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E571BA99-527B-4140-9E2D-5F61B84B76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PLAN DE PRESENTATION</a:t>
            </a: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F03B91E3-B848-4420-BCB5-B4AD3D1F28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1- LES ACQUIS :</a:t>
            </a:r>
          </a:p>
          <a:p>
            <a:pPr marL="0" indent="0">
              <a:buNone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Ce qui est notable dans cette collaboration ;</a:t>
            </a:r>
          </a:p>
          <a:p>
            <a:pPr marL="0" indent="0">
              <a:buNone/>
            </a:pP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</a:endParaRPr>
          </a:p>
          <a:p>
            <a:pPr marL="0" indent="0">
              <a:buNone/>
            </a:pPr>
            <a:r>
              <a:rPr lang="fr-FR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2- LES PERSPECTIVES :</a:t>
            </a:r>
          </a:p>
          <a:p>
            <a:pPr marL="0" indent="0">
              <a:buNone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Ce qui doit être amélioré ;</a:t>
            </a:r>
          </a:p>
          <a:p>
            <a:pPr marL="0" indent="0">
              <a:buNone/>
            </a:pP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</a:endParaRPr>
          </a:p>
          <a:p>
            <a:pPr marL="0" indent="0">
              <a:buNone/>
            </a:pPr>
            <a:r>
              <a:rPr lang="fr-FR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3- CONCLUSION :</a:t>
            </a:r>
          </a:p>
          <a:p>
            <a:pPr marL="0" indent="0">
              <a:buNone/>
            </a:pP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</a:endParaRPr>
          </a:p>
          <a:p>
            <a:pPr marL="0" indent="0">
              <a:buNone/>
            </a:pPr>
            <a:endParaRPr lang="fr-FR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</a:endParaRPr>
          </a:p>
        </p:txBody>
      </p:sp>
      <p:sp>
        <p:nvSpPr>
          <p:cNvPr id="9" name="Espace réservé du contenu 8">
            <a:extLst>
              <a:ext uri="{FF2B5EF4-FFF2-40B4-BE49-F238E27FC236}">
                <a16:creationId xmlns:a16="http://schemas.microsoft.com/office/drawing/2014/main" id="{76F97F96-23DC-4A01-838E-C138D32AABD0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6807200" y="1600200"/>
            <a:ext cx="5384800" cy="3967163"/>
          </a:xfrm>
        </p:spPr>
        <p:txBody>
          <a:bodyPr/>
          <a:lstStyle/>
          <a:p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</a:endParaRPr>
          </a:p>
          <a:p>
            <a:pPr marL="0" indent="0">
              <a:buNone/>
            </a:pPr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DA565BA-D715-472E-9DD0-22490E2EA0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088" y="59583"/>
            <a:ext cx="2060627" cy="117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7185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 flipH="1">
            <a:off x="11970729" y="6347697"/>
            <a:ext cx="45719" cy="414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fr-FR" sz="20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8997395" y="219280"/>
            <a:ext cx="29733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latin typeface="Agency FB" panose="020B0503020202020204" pitchFamily="34" charset="0"/>
              </a:rPr>
              <a:t>Atelier Régional de Partage 2021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C08C84B-E2FB-4BA7-8DFE-BE34052C1B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088" y="59583"/>
            <a:ext cx="2060627" cy="1170533"/>
          </a:xfrm>
          <a:prstGeom prst="rect">
            <a:avLst/>
          </a:prstGeom>
        </p:spPr>
      </p:pic>
      <p:sp>
        <p:nvSpPr>
          <p:cNvPr id="3" name="Titre 2">
            <a:extLst>
              <a:ext uri="{FF2B5EF4-FFF2-40B4-BE49-F238E27FC236}">
                <a16:creationId xmlns:a16="http://schemas.microsoft.com/office/drawing/2014/main" id="{72421299-30A0-4DEB-82B5-BA20FEEB20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                  </a:t>
            </a:r>
            <a:r>
              <a:rPr lang="fr-FR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1- </a:t>
            </a:r>
            <a:r>
              <a:rPr lang="fr-FR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LES ACQUIS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31DF74F-8741-485D-9D32-1F99CB702A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fr-FR" dirty="0">
                <a:latin typeface="Agency FB" panose="020B0503020202020204" pitchFamily="34" charset="0"/>
              </a:rPr>
              <a:t>La </a:t>
            </a:r>
            <a:r>
              <a:rPr lang="fr-FR" b="1" dirty="0">
                <a:latin typeface="Agency FB" panose="020B0503020202020204" pitchFamily="34" charset="0"/>
              </a:rPr>
              <a:t>TAXE D’APPRENTISSAGE </a:t>
            </a:r>
            <a:r>
              <a:rPr lang="fr-FR" dirty="0">
                <a:latin typeface="Agency FB" panose="020B0503020202020204" pitchFamily="34" charset="0"/>
              </a:rPr>
              <a:t>a été instituée en 1959, alimentée par les seules cotisations des entreprises du secteur privé ; </a:t>
            </a:r>
          </a:p>
          <a:p>
            <a:pPr marL="0" indent="0" algn="just">
              <a:buNone/>
            </a:pPr>
            <a:endParaRPr lang="fr-FR" dirty="0">
              <a:latin typeface="Agency FB" panose="020B0503020202020204" pitchFamily="34" charset="0"/>
            </a:endParaRPr>
          </a:p>
          <a:p>
            <a:pPr algn="just"/>
            <a:r>
              <a:rPr lang="fr-FR" dirty="0">
                <a:latin typeface="Agency FB" panose="020B0503020202020204" pitchFamily="34" charset="0"/>
              </a:rPr>
              <a:t>Cette taxe a servi, dans un premier temps, à financer l’installation des Centres de formation technique et professionnelle publics (3 en 1956 à une vingtaine en 1970) ;</a:t>
            </a:r>
          </a:p>
          <a:p>
            <a:pPr marL="0" indent="0" algn="just">
              <a:buNone/>
            </a:pPr>
            <a:endParaRPr lang="fr-FR" dirty="0">
              <a:latin typeface="Agency FB" panose="020B0503020202020204" pitchFamily="34" charset="0"/>
            </a:endParaRPr>
          </a:p>
          <a:p>
            <a:pPr algn="just"/>
            <a:r>
              <a:rPr lang="fr-FR" dirty="0">
                <a:latin typeface="Agency FB" panose="020B0503020202020204" pitchFamily="34" charset="0"/>
              </a:rPr>
              <a:t>Puis la </a:t>
            </a:r>
            <a:r>
              <a:rPr lang="fr-FR" b="1" dirty="0">
                <a:latin typeface="Agency FB" panose="020B0503020202020204" pitchFamily="34" charset="0"/>
              </a:rPr>
              <a:t>TAXE ADDITIONNELLE A LA FORMATION PROFESSIONNELLE CONTINUE </a:t>
            </a:r>
            <a:r>
              <a:rPr lang="fr-FR" dirty="0">
                <a:latin typeface="Agency FB" panose="020B0503020202020204" pitchFamily="34" charset="0"/>
              </a:rPr>
              <a:t>est intervenue en 1977, alimentée par les seules cotisations des entreprises du secteur privé ;</a:t>
            </a:r>
          </a:p>
          <a:p>
            <a:pPr marL="0" indent="0" algn="just">
              <a:buNone/>
            </a:pPr>
            <a:endParaRPr lang="fr-FR" dirty="0"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40869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 flipH="1">
            <a:off x="11970729" y="6347697"/>
            <a:ext cx="45719" cy="414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fr-FR" sz="20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8997395" y="219280"/>
            <a:ext cx="29733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latin typeface="Agency FB" panose="020B0503020202020204" pitchFamily="34" charset="0"/>
              </a:rPr>
              <a:t>Atelier Régional de Partage 2021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C08C84B-E2FB-4BA7-8DFE-BE34052C1B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088" y="59583"/>
            <a:ext cx="2060627" cy="1170533"/>
          </a:xfrm>
          <a:prstGeom prst="rect">
            <a:avLst/>
          </a:prstGeom>
        </p:spPr>
      </p:pic>
      <p:sp>
        <p:nvSpPr>
          <p:cNvPr id="3" name="Titre 2">
            <a:extLst>
              <a:ext uri="{FF2B5EF4-FFF2-40B4-BE49-F238E27FC236}">
                <a16:creationId xmlns:a16="http://schemas.microsoft.com/office/drawing/2014/main" id="{72421299-30A0-4DEB-82B5-BA20FEEB20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                  </a:t>
            </a:r>
            <a:r>
              <a:rPr lang="fr-FR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1- </a:t>
            </a:r>
            <a:r>
              <a:rPr lang="fr-FR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LES ACQUIS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31DF74F-8741-485D-9D32-1F99CB702A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fr-FR" dirty="0">
                <a:latin typeface="Agency FB" panose="020B0503020202020204" pitchFamily="34" charset="0"/>
              </a:rPr>
              <a:t>Le secteur privé siège au Comité de Gestion du FDFP – </a:t>
            </a:r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GESTION TRIPARTITE </a:t>
            </a:r>
            <a:r>
              <a:rPr lang="fr-FR" dirty="0">
                <a:latin typeface="Agency FB" panose="020B0503020202020204" pitchFamily="34" charset="0"/>
              </a:rPr>
              <a:t>(12 membres à raison de 4 pour le Gouvernement, 4 pour les  représentants des Travailleurs et 4 pour les représentants du Secteur Privé) ;</a:t>
            </a:r>
          </a:p>
          <a:p>
            <a:pPr marL="0" indent="0" algn="just">
              <a:buNone/>
            </a:pPr>
            <a:endParaRPr lang="fr-FR" dirty="0">
              <a:latin typeface="Agency FB" panose="020B0503020202020204" pitchFamily="34" charset="0"/>
            </a:endParaRPr>
          </a:p>
          <a:p>
            <a:pPr algn="just"/>
            <a:r>
              <a:rPr lang="fr-FR" dirty="0">
                <a:latin typeface="Agency FB" panose="020B0503020202020204" pitchFamily="34" charset="0"/>
              </a:rPr>
              <a:t>Le secteur privé marque de son empreinte l’orientation des décisions du Comité de Gestion ;</a:t>
            </a:r>
          </a:p>
          <a:p>
            <a:pPr marL="0" indent="0" algn="just">
              <a:buNone/>
            </a:pPr>
            <a:endParaRPr lang="fr-FR" dirty="0">
              <a:latin typeface="Agency FB" panose="020B0503020202020204" pitchFamily="34" charset="0"/>
            </a:endParaRPr>
          </a:p>
          <a:p>
            <a:pPr algn="just"/>
            <a:r>
              <a:rPr lang="fr-FR" dirty="0">
                <a:latin typeface="Agency FB" panose="020B0503020202020204" pitchFamily="34" charset="0"/>
              </a:rPr>
              <a:t>Le secteur privé est le « gendarme » du système ;</a:t>
            </a:r>
          </a:p>
          <a:p>
            <a:pPr marL="0" indent="0" algn="just">
              <a:buNone/>
            </a:pPr>
            <a:endParaRPr lang="fr-FR" dirty="0"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144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 flipH="1">
            <a:off x="11970729" y="6347697"/>
            <a:ext cx="45719" cy="414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fr-FR" sz="20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8997395" y="219280"/>
            <a:ext cx="29733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latin typeface="Agency FB" panose="020B0503020202020204" pitchFamily="34" charset="0"/>
              </a:rPr>
              <a:t>Atelier Régional de Partage 2021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C08C84B-E2FB-4BA7-8DFE-BE34052C1B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088" y="59583"/>
            <a:ext cx="2060627" cy="1170533"/>
          </a:xfrm>
          <a:prstGeom prst="rect">
            <a:avLst/>
          </a:prstGeom>
        </p:spPr>
      </p:pic>
      <p:sp>
        <p:nvSpPr>
          <p:cNvPr id="3" name="Titre 2">
            <a:extLst>
              <a:ext uri="{FF2B5EF4-FFF2-40B4-BE49-F238E27FC236}">
                <a16:creationId xmlns:a16="http://schemas.microsoft.com/office/drawing/2014/main" id="{72421299-30A0-4DEB-82B5-BA20FEEB20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                  </a:t>
            </a:r>
            <a:r>
              <a:rPr lang="fr-FR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1- </a:t>
            </a:r>
            <a:r>
              <a:rPr lang="fr-FR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LES ACQUIS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31DF74F-8741-485D-9D32-1F99CB702A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fr-FR" dirty="0">
                <a:latin typeface="Agency FB" panose="020B0503020202020204" pitchFamily="34" charset="0"/>
              </a:rPr>
              <a:t>De nombreux cabinets de formation, entreprises du secteur privé, ont vu le jour pour accompagner le FDFP dans la mission de formation professionnelle continue ; </a:t>
            </a:r>
          </a:p>
          <a:p>
            <a:pPr marL="0" indent="0" algn="just">
              <a:buNone/>
            </a:pPr>
            <a:endParaRPr lang="fr-FR" dirty="0">
              <a:latin typeface="Agency FB" panose="020B0503020202020204" pitchFamily="34" charset="0"/>
            </a:endParaRPr>
          </a:p>
          <a:p>
            <a:pPr algn="just"/>
            <a:r>
              <a:rPr lang="fr-FR" dirty="0">
                <a:latin typeface="Agency FB" panose="020B0503020202020204" pitchFamily="34" charset="0"/>
              </a:rPr>
              <a:t>Générant des créations d’emplois et de contributions fiscales au profit de l’Etat ;</a:t>
            </a:r>
          </a:p>
          <a:p>
            <a:pPr algn="just"/>
            <a:endParaRPr lang="fr-FR" dirty="0">
              <a:latin typeface="Agency FB" panose="020B0503020202020204" pitchFamily="34" charset="0"/>
            </a:endParaRPr>
          </a:p>
          <a:p>
            <a:pPr algn="just"/>
            <a:r>
              <a:rPr lang="fr-FR" dirty="0">
                <a:latin typeface="Agency FB" panose="020B0503020202020204" pitchFamily="34" charset="0"/>
              </a:rPr>
              <a:t>Les entreprises du secteur privé installent des Centres de formation internes, habilités, pour leurs besoins spécifiques ;</a:t>
            </a:r>
          </a:p>
        </p:txBody>
      </p:sp>
    </p:spTree>
    <p:extLst>
      <p:ext uri="{BB962C8B-B14F-4D97-AF65-F5344CB8AC3E}">
        <p14:creationId xmlns:p14="http://schemas.microsoft.com/office/powerpoint/2010/main" val="10444936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 flipH="1">
            <a:off x="11970729" y="6347697"/>
            <a:ext cx="45719" cy="414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fr-FR" sz="20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8997395" y="219280"/>
            <a:ext cx="29733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latin typeface="Agency FB" panose="020B0503020202020204" pitchFamily="34" charset="0"/>
              </a:rPr>
              <a:t>Atelier Régional de Partage 2021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C08C84B-E2FB-4BA7-8DFE-BE34052C1B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088" y="59583"/>
            <a:ext cx="2060627" cy="1170533"/>
          </a:xfrm>
          <a:prstGeom prst="rect">
            <a:avLst/>
          </a:prstGeom>
        </p:spPr>
      </p:pic>
      <p:sp>
        <p:nvSpPr>
          <p:cNvPr id="3" name="Titre 2">
            <a:extLst>
              <a:ext uri="{FF2B5EF4-FFF2-40B4-BE49-F238E27FC236}">
                <a16:creationId xmlns:a16="http://schemas.microsoft.com/office/drawing/2014/main" id="{72421299-30A0-4DEB-82B5-BA20FEEB20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                  </a:t>
            </a:r>
            <a:r>
              <a:rPr lang="fr-FR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1- </a:t>
            </a:r>
            <a:r>
              <a:rPr lang="fr-FR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LES ACQUIS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31DF74F-8741-485D-9D32-1F99CB702A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2"/>
            <a:ext cx="10972800" cy="3769240"/>
          </a:xfrm>
        </p:spPr>
        <p:txBody>
          <a:bodyPr>
            <a:normAutofit lnSpcReduction="10000"/>
          </a:bodyPr>
          <a:lstStyle/>
          <a:p>
            <a:pPr algn="just"/>
            <a:r>
              <a:rPr lang="fr-FR" dirty="0">
                <a:latin typeface="Agency FB" panose="020B0503020202020204" pitchFamily="34" charset="0"/>
              </a:rPr>
              <a:t>Les entreprises du secteur privé offrent des stages de qualification professionnelle ;</a:t>
            </a:r>
          </a:p>
          <a:p>
            <a:pPr marL="0" indent="0" algn="just">
              <a:buNone/>
            </a:pPr>
            <a:endParaRPr lang="fr-FR" dirty="0">
              <a:latin typeface="Agency FB" panose="020B0503020202020204" pitchFamily="34" charset="0"/>
            </a:endParaRPr>
          </a:p>
          <a:p>
            <a:pPr algn="just"/>
            <a:r>
              <a:rPr lang="fr-FR" dirty="0">
                <a:latin typeface="Agency FB" panose="020B0503020202020204" pitchFamily="34" charset="0"/>
              </a:rPr>
              <a:t>Le secteur privé siège dans les Comités de Gestion des établissements de formation professionnelle technique ;</a:t>
            </a:r>
          </a:p>
          <a:p>
            <a:pPr marL="0" indent="0" algn="just">
              <a:buNone/>
            </a:pPr>
            <a:endParaRPr lang="fr-FR" dirty="0">
              <a:latin typeface="Agency FB" panose="020B0503020202020204" pitchFamily="34" charset="0"/>
            </a:endParaRPr>
          </a:p>
          <a:p>
            <a:pPr algn="just"/>
            <a:r>
              <a:rPr lang="fr-FR" dirty="0">
                <a:latin typeface="Agency FB" panose="020B0503020202020204" pitchFamily="34" charset="0"/>
              </a:rPr>
              <a:t>Les entreprises du secteur privé forment leurs collaborateurs à travers cet organe ;</a:t>
            </a:r>
          </a:p>
          <a:p>
            <a:pPr marL="0" indent="0" algn="just">
              <a:buNone/>
            </a:pPr>
            <a:endParaRPr lang="fr-FR" dirty="0">
              <a:latin typeface="Agency FB" panose="020B0503020202020204" pitchFamily="34" charset="0"/>
            </a:endParaRPr>
          </a:p>
          <a:p>
            <a:pPr algn="just"/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LA FPC EST UNE RÉALITÉ EN RCI.</a:t>
            </a:r>
          </a:p>
        </p:txBody>
      </p:sp>
    </p:spTree>
    <p:extLst>
      <p:ext uri="{BB962C8B-B14F-4D97-AF65-F5344CB8AC3E}">
        <p14:creationId xmlns:p14="http://schemas.microsoft.com/office/powerpoint/2010/main" val="41188109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 flipH="1">
            <a:off x="11970729" y="6347697"/>
            <a:ext cx="45719" cy="414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fr-FR" sz="20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8997395" y="219280"/>
            <a:ext cx="29733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latin typeface="Agency FB" panose="020B0503020202020204" pitchFamily="34" charset="0"/>
              </a:rPr>
              <a:t>Atelier Régional de Partage 2021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C08C84B-E2FB-4BA7-8DFE-BE34052C1B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088" y="59583"/>
            <a:ext cx="2060627" cy="1170533"/>
          </a:xfrm>
          <a:prstGeom prst="rect">
            <a:avLst/>
          </a:prstGeom>
        </p:spPr>
      </p:pic>
      <p:sp>
        <p:nvSpPr>
          <p:cNvPr id="3" name="Titre 2">
            <a:extLst>
              <a:ext uri="{FF2B5EF4-FFF2-40B4-BE49-F238E27FC236}">
                <a16:creationId xmlns:a16="http://schemas.microsoft.com/office/drawing/2014/main" id="{72421299-30A0-4DEB-82B5-BA20FEEB20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                  </a:t>
            </a:r>
            <a:r>
              <a:rPr lang="fr-FR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2- </a:t>
            </a:r>
            <a:r>
              <a:rPr lang="fr-FR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LES PERSPECTIVES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31DF74F-8741-485D-9D32-1F99CB702A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600199"/>
            <a:ext cx="11136485" cy="3966671"/>
          </a:xfrm>
        </p:spPr>
        <p:txBody>
          <a:bodyPr>
            <a:normAutofit lnSpcReduction="10000"/>
          </a:bodyPr>
          <a:lstStyle/>
          <a:p>
            <a:pPr algn="just"/>
            <a:r>
              <a:rPr lang="fr-FR" dirty="0">
                <a:latin typeface="Agency FB" panose="020B0503020202020204" pitchFamily="34" charset="0"/>
              </a:rPr>
              <a:t>Le secteur privé s’est impliqué dans un projet de </a:t>
            </a:r>
            <a:r>
              <a:rPr lang="fr-FR" b="1" dirty="0">
                <a:latin typeface="Agency FB" panose="020B0503020202020204" pitchFamily="34" charset="0"/>
              </a:rPr>
              <a:t>REFORME</a:t>
            </a:r>
            <a:r>
              <a:rPr lang="fr-FR" dirty="0">
                <a:latin typeface="Agency FB" panose="020B0503020202020204" pitchFamily="34" charset="0"/>
              </a:rPr>
              <a:t> du FDFP pour lui donner un statut plus conforme à ses missions et objectifs ;</a:t>
            </a:r>
          </a:p>
          <a:p>
            <a:pPr algn="just"/>
            <a:endParaRPr lang="fr-FR" dirty="0">
              <a:latin typeface="Agency FB" panose="020B0503020202020204" pitchFamily="34" charset="0"/>
            </a:endParaRPr>
          </a:p>
          <a:p>
            <a:pPr algn="just"/>
            <a:r>
              <a:rPr lang="fr-FR" dirty="0">
                <a:latin typeface="Agency FB" panose="020B0503020202020204" pitchFamily="34" charset="0"/>
              </a:rPr>
              <a:t>Son statut actuel est la cause de tous les </a:t>
            </a:r>
            <a:r>
              <a:rPr lang="fr-FR" b="1" dirty="0">
                <a:latin typeface="Agency FB" panose="020B0503020202020204" pitchFamily="34" charset="0"/>
              </a:rPr>
              <a:t>DYSFONCTIONNEMENTS</a:t>
            </a:r>
            <a:r>
              <a:rPr lang="fr-FR" dirty="0">
                <a:latin typeface="Agency FB" panose="020B0503020202020204" pitchFamily="34" charset="0"/>
              </a:rPr>
              <a:t> qui le handicape ;</a:t>
            </a:r>
          </a:p>
          <a:p>
            <a:pPr lvl="1" algn="just"/>
            <a:r>
              <a:rPr lang="fr-FR" dirty="0">
                <a:latin typeface="Agency FB" panose="020B0503020202020204" pitchFamily="34" charset="0"/>
              </a:rPr>
              <a:t>Il n’est ni un EPN, ni un EPIC, ni un EPA, ni une SODE mais est sous la tutelle de ministères ;</a:t>
            </a:r>
          </a:p>
          <a:p>
            <a:pPr lvl="1" algn="just"/>
            <a:r>
              <a:rPr lang="fr-FR" dirty="0">
                <a:latin typeface="Agency FB" panose="020B0503020202020204" pitchFamily="34" charset="0"/>
              </a:rPr>
              <a:t>Les procédures de fonctionnement sont longues (lenteurs administratives) ;</a:t>
            </a:r>
          </a:p>
          <a:p>
            <a:pPr lvl="1" algn="just"/>
            <a:r>
              <a:rPr lang="fr-FR" dirty="0">
                <a:latin typeface="Agency FB" panose="020B0503020202020204" pitchFamily="34" charset="0"/>
              </a:rPr>
              <a:t>Certaines décisions sont hors de sa zone d’action ;</a:t>
            </a:r>
          </a:p>
          <a:p>
            <a:pPr lvl="1" algn="just"/>
            <a:r>
              <a:rPr lang="fr-FR" dirty="0">
                <a:latin typeface="Agency FB" panose="020B0503020202020204" pitchFamily="34" charset="0"/>
              </a:rPr>
              <a:t>Pas de digitalisation ;</a:t>
            </a:r>
          </a:p>
          <a:p>
            <a:pPr lvl="1" algn="just"/>
            <a:endParaRPr lang="fr-FR" dirty="0">
              <a:latin typeface="Agency FB" panose="020B0503020202020204" pitchFamily="34" charset="0"/>
            </a:endParaRPr>
          </a:p>
          <a:p>
            <a:pPr lvl="1" algn="just"/>
            <a:endParaRPr lang="fr-FR" dirty="0">
              <a:latin typeface="Agency FB" panose="020B0503020202020204" pitchFamily="34" charset="0"/>
            </a:endParaRPr>
          </a:p>
          <a:p>
            <a:pPr lvl="1" algn="just"/>
            <a:endParaRPr lang="fr-FR" dirty="0"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07360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 flipH="1">
            <a:off x="11970729" y="6347697"/>
            <a:ext cx="45719" cy="414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fr-FR" sz="20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8997395" y="219280"/>
            <a:ext cx="29733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latin typeface="Agency FB" panose="020B0503020202020204" pitchFamily="34" charset="0"/>
              </a:rPr>
              <a:t>Atelier Régional de Partage 2021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C08C84B-E2FB-4BA7-8DFE-BE34052C1B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088" y="59583"/>
            <a:ext cx="2060627" cy="1170533"/>
          </a:xfrm>
          <a:prstGeom prst="rect">
            <a:avLst/>
          </a:prstGeom>
        </p:spPr>
      </p:pic>
      <p:sp>
        <p:nvSpPr>
          <p:cNvPr id="3" name="Titre 2">
            <a:extLst>
              <a:ext uri="{FF2B5EF4-FFF2-40B4-BE49-F238E27FC236}">
                <a16:creationId xmlns:a16="http://schemas.microsoft.com/office/drawing/2014/main" id="{72421299-30A0-4DEB-82B5-BA20FEEB20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                  </a:t>
            </a:r>
            <a:r>
              <a:rPr lang="fr-FR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2- </a:t>
            </a:r>
            <a:r>
              <a:rPr lang="fr-FR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LES PERSPECTIVES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31DF74F-8741-485D-9D32-1F99CB702A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66669"/>
          </a:xfrm>
        </p:spPr>
        <p:txBody>
          <a:bodyPr>
            <a:normAutofit fontScale="92500"/>
          </a:bodyPr>
          <a:lstStyle/>
          <a:p>
            <a:pPr algn="just"/>
            <a:r>
              <a:rPr lang="fr-FR" dirty="0">
                <a:latin typeface="Agency FB" panose="020B0503020202020204" pitchFamily="34" charset="0"/>
              </a:rPr>
              <a:t>Le secteur privé souhaite le doter </a:t>
            </a:r>
            <a:r>
              <a:rPr lang="fr-FR" b="1" dirty="0">
                <a:latin typeface="Agency FB" panose="020B0503020202020204" pitchFamily="34" charset="0"/>
              </a:rPr>
              <a:t>D’UN STATUT DE DROIT PRIVE, </a:t>
            </a:r>
            <a:r>
              <a:rPr lang="fr-FR" dirty="0">
                <a:latin typeface="Agency FB" panose="020B0503020202020204" pitchFamily="34" charset="0"/>
              </a:rPr>
              <a:t>avec un Conseil d’Administration où siègeront les trois collèges : Gouvernement – Travailleurs – Secteur privé ;</a:t>
            </a:r>
          </a:p>
          <a:p>
            <a:pPr marL="0" indent="0" algn="just">
              <a:buNone/>
            </a:pPr>
            <a:endParaRPr lang="fr-FR" dirty="0">
              <a:latin typeface="Agency FB" panose="020B0503020202020204" pitchFamily="34" charset="0"/>
            </a:endParaRPr>
          </a:p>
          <a:p>
            <a:pPr algn="just"/>
            <a:r>
              <a:rPr lang="fr-FR" dirty="0">
                <a:latin typeface="Agency FB" panose="020B0503020202020204" pitchFamily="34" charset="0"/>
              </a:rPr>
              <a:t>Des règles de fonctionnement calquées sur celles des entreprises du secteur privé :</a:t>
            </a:r>
          </a:p>
          <a:p>
            <a:pPr lvl="1" algn="just"/>
            <a:r>
              <a:rPr lang="fr-FR" dirty="0">
                <a:latin typeface="Agency FB" panose="020B0503020202020204" pitchFamily="34" charset="0"/>
              </a:rPr>
              <a:t>Gage de bonne gouvernance  (exemple : IPS/CNPS – FMFP - SENAI) ;</a:t>
            </a:r>
          </a:p>
          <a:p>
            <a:pPr algn="just"/>
            <a:endParaRPr lang="fr-FR" dirty="0">
              <a:latin typeface="Agency FB" panose="020B0503020202020204" pitchFamily="34" charset="0"/>
            </a:endParaRPr>
          </a:p>
          <a:p>
            <a:pPr algn="just"/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DIGITALISATION</a:t>
            </a:r>
            <a:r>
              <a:rPr lang="fr-FR" dirty="0">
                <a:latin typeface="Agency FB" panose="020B0503020202020204" pitchFamily="34" charset="0"/>
              </a:rPr>
              <a:t> des opérations courantes  pour une </a:t>
            </a:r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TRANSPARENCE </a:t>
            </a:r>
            <a:r>
              <a:rPr lang="fr-FR" dirty="0">
                <a:latin typeface="Agency FB" panose="020B0503020202020204" pitchFamily="34" charset="0"/>
              </a:rPr>
              <a:t>de ces opérations ; </a:t>
            </a:r>
          </a:p>
          <a:p>
            <a:pPr marL="457200" lvl="1" indent="0" algn="just">
              <a:buNone/>
            </a:pPr>
            <a:r>
              <a:rPr lang="fr-FR" dirty="0">
                <a:latin typeface="Agency FB" panose="020B0503020202020204" pitchFamily="34" charset="0"/>
              </a:rPr>
              <a:t>(Habilitations ; Plans de formations ; Remboursements ; dépenses de gestion ; …)</a:t>
            </a:r>
          </a:p>
          <a:p>
            <a:pPr lvl="1" algn="just"/>
            <a:endParaRPr lang="fr-FR" dirty="0">
              <a:latin typeface="Agency FB" panose="020B0503020202020204" pitchFamily="34" charset="0"/>
            </a:endParaRPr>
          </a:p>
          <a:p>
            <a:pPr lvl="1" algn="just"/>
            <a:endParaRPr lang="fr-FR" dirty="0">
              <a:latin typeface="Agency FB" panose="020B0503020202020204" pitchFamily="34" charset="0"/>
            </a:endParaRPr>
          </a:p>
          <a:p>
            <a:pPr lvl="1" algn="just"/>
            <a:endParaRPr lang="fr-FR" dirty="0"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72404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 flipH="1">
            <a:off x="11970729" y="6347697"/>
            <a:ext cx="45719" cy="414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fr-FR" sz="20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8997395" y="219280"/>
            <a:ext cx="29733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latin typeface="Agency FB" panose="020B0503020202020204" pitchFamily="34" charset="0"/>
              </a:rPr>
              <a:t>Atelier Régional de Partage 2021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C08C84B-E2FB-4BA7-8DFE-BE34052C1B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088" y="59583"/>
            <a:ext cx="2060627" cy="1170533"/>
          </a:xfrm>
          <a:prstGeom prst="rect">
            <a:avLst/>
          </a:prstGeom>
        </p:spPr>
      </p:pic>
      <p:sp>
        <p:nvSpPr>
          <p:cNvPr id="3" name="Titre 2">
            <a:extLst>
              <a:ext uri="{FF2B5EF4-FFF2-40B4-BE49-F238E27FC236}">
                <a16:creationId xmlns:a16="http://schemas.microsoft.com/office/drawing/2014/main" id="{72421299-30A0-4DEB-82B5-BA20FEEB20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                  </a:t>
            </a:r>
            <a:r>
              <a:rPr lang="fr-FR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2- </a:t>
            </a:r>
            <a:r>
              <a:rPr lang="fr-FR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LES PERSPECTIVES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31DF74F-8741-485D-9D32-1F99CB702A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66669"/>
          </a:xfrm>
        </p:spPr>
        <p:txBody>
          <a:bodyPr>
            <a:normAutofit/>
          </a:bodyPr>
          <a:lstStyle/>
          <a:p>
            <a:pPr algn="just"/>
            <a:r>
              <a:rPr lang="fr-FR" dirty="0">
                <a:latin typeface="Agency FB" panose="020B0503020202020204" pitchFamily="34" charset="0"/>
              </a:rPr>
              <a:t>Avec des niveaux de remboursement plus conséquents et plus rapides ;</a:t>
            </a:r>
          </a:p>
          <a:p>
            <a:pPr marL="0" indent="0" algn="just">
              <a:buNone/>
            </a:pPr>
            <a:endParaRPr lang="fr-FR" dirty="0">
              <a:latin typeface="Agency FB" panose="020B0503020202020204" pitchFamily="34" charset="0"/>
            </a:endParaRPr>
          </a:p>
          <a:p>
            <a:pPr algn="just"/>
            <a:r>
              <a:rPr lang="fr-FR" dirty="0">
                <a:latin typeface="Agency FB" panose="020B0503020202020204" pitchFamily="34" charset="0"/>
              </a:rPr>
              <a:t>Avec une stricte limitation des financements au profit des « non cotisants » et des secteurs « informels »;</a:t>
            </a:r>
          </a:p>
          <a:p>
            <a:pPr marL="0" indent="0" algn="just">
              <a:buNone/>
            </a:pPr>
            <a:endParaRPr lang="fr-FR" dirty="0">
              <a:latin typeface="Agency FB" panose="020B0503020202020204" pitchFamily="34" charset="0"/>
            </a:endParaRPr>
          </a:p>
          <a:p>
            <a:pPr algn="just"/>
            <a:r>
              <a:rPr lang="fr-FR" dirty="0">
                <a:latin typeface="Agency FB" panose="020B0503020202020204" pitchFamily="34" charset="0"/>
              </a:rPr>
              <a:t>Prise diligente du décret instituant la </a:t>
            </a:r>
            <a:r>
              <a:rPr lang="fr-FR" b="1" dirty="0">
                <a:latin typeface="Agency FB" panose="020B0503020202020204" pitchFamily="34" charset="0"/>
              </a:rPr>
              <a:t>« CARTE DE MAITRE » </a:t>
            </a:r>
            <a:r>
              <a:rPr lang="fr-FR" dirty="0">
                <a:latin typeface="Agency FB" panose="020B0503020202020204" pitchFamily="34" charset="0"/>
              </a:rPr>
              <a:t>d’apprenti; pour permettre le démarrage des mises en apprentissage encadrées par la loi et éligibles aux financements.</a:t>
            </a:r>
          </a:p>
          <a:p>
            <a:pPr algn="just"/>
            <a:endParaRPr lang="fr-FR" dirty="0">
              <a:latin typeface="Agency FB" panose="020B0503020202020204" pitchFamily="34" charset="0"/>
            </a:endParaRPr>
          </a:p>
          <a:p>
            <a:pPr marL="0" indent="0" algn="just">
              <a:buNone/>
            </a:pPr>
            <a:endParaRPr lang="fr-FR" dirty="0">
              <a:latin typeface="Agency FB" panose="020B0503020202020204" pitchFamily="34" charset="0"/>
            </a:endParaRPr>
          </a:p>
          <a:p>
            <a:pPr lvl="1" algn="just"/>
            <a:endParaRPr lang="fr-FR" dirty="0">
              <a:latin typeface="Agency FB" panose="020B0503020202020204" pitchFamily="34" charset="0"/>
            </a:endParaRPr>
          </a:p>
          <a:p>
            <a:pPr lvl="1" algn="just"/>
            <a:endParaRPr lang="fr-FR" dirty="0"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33422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E571BA99-527B-4140-9E2D-5F61B84B76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21475"/>
            <a:ext cx="10972800" cy="1143000"/>
          </a:xfrm>
        </p:spPr>
        <p:txBody>
          <a:bodyPr/>
          <a:lstStyle/>
          <a:p>
            <a:r>
              <a:rPr lang="fr-FR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CONCLUSION</a:t>
            </a:r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</a:endParaRP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F03B91E3-B848-4420-BCB5-B4AD3D1F28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600202"/>
            <a:ext cx="5384800" cy="3813964"/>
          </a:xfrm>
        </p:spPr>
        <p:txBody>
          <a:bodyPr/>
          <a:lstStyle/>
          <a:p>
            <a:r>
              <a:rPr lang="fr-FR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Gouvernement :</a:t>
            </a:r>
          </a:p>
          <a:p>
            <a:pPr marL="0" indent="0">
              <a:buNone/>
            </a:pP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Définit le cadre institutionnel ;</a:t>
            </a:r>
          </a:p>
          <a:p>
            <a:pPr marL="0" indent="0">
              <a:buNone/>
            </a:pP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Fixe les orientations stratégiques ;</a:t>
            </a:r>
          </a:p>
          <a:p>
            <a:pPr marL="0" indent="0">
              <a:buNone/>
            </a:pP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Agit en « gendarme ».</a:t>
            </a:r>
          </a:p>
        </p:txBody>
      </p:sp>
      <p:sp>
        <p:nvSpPr>
          <p:cNvPr id="9" name="Espace réservé du contenu 8">
            <a:extLst>
              <a:ext uri="{FF2B5EF4-FFF2-40B4-BE49-F238E27FC236}">
                <a16:creationId xmlns:a16="http://schemas.microsoft.com/office/drawing/2014/main" id="{76F97F96-23DC-4A01-838E-C138D32AAB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3966669"/>
          </a:xfrm>
        </p:spPr>
        <p:txBody>
          <a:bodyPr/>
          <a:lstStyle/>
          <a:p>
            <a:r>
              <a:rPr lang="fr-FR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Secteur privé :</a:t>
            </a:r>
          </a:p>
          <a:p>
            <a:pPr marL="0" indent="0">
              <a:buNone/>
            </a:pPr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Gère l’organe au quotidien ;</a:t>
            </a:r>
          </a:p>
          <a:p>
            <a:pPr marL="0" indent="0">
              <a:buNone/>
            </a:pP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Selon les règles de droit privé ;</a:t>
            </a:r>
          </a:p>
          <a:p>
            <a:pPr marL="0" indent="0">
              <a:buNone/>
            </a:pP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Rend compte.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DA565BA-D715-472E-9DD0-22490E2EA0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088" y="59583"/>
            <a:ext cx="2060627" cy="117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188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9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63514" y="2665475"/>
            <a:ext cx="10078530" cy="13817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  <a:spcAft>
                <a:spcPts val="0"/>
              </a:spcAft>
              <a:tabLst>
                <a:tab pos="1628140" algn="l"/>
              </a:tabLst>
            </a:pPr>
            <a:r>
              <a:rPr lang="fr-FR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 VOUS REMERCIE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5E16BC6-84B6-4216-9537-2E37575626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0088" y="59583"/>
            <a:ext cx="2060627" cy="117053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1CEDCA6-FCED-4C23-AA90-7D89E199F9DE}"/>
              </a:ext>
            </a:extLst>
          </p:cNvPr>
          <p:cNvSpPr txBox="1"/>
          <p:nvPr/>
        </p:nvSpPr>
        <p:spPr>
          <a:xfrm>
            <a:off x="6706820" y="240511"/>
            <a:ext cx="61084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800" b="1" dirty="0">
                <a:latin typeface="Agency FB" panose="020B0503020202020204" pitchFamily="34" charset="0"/>
              </a:rPr>
              <a:t>Atelier Régional de Partage 2021</a:t>
            </a:r>
          </a:p>
        </p:txBody>
      </p:sp>
    </p:spTree>
    <p:extLst>
      <p:ext uri="{BB962C8B-B14F-4D97-AF65-F5344CB8AC3E}">
        <p14:creationId xmlns:p14="http://schemas.microsoft.com/office/powerpoint/2010/main" val="39180995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5088</TotalTime>
  <Words>889</Words>
  <Application>Microsoft Office PowerPoint</Application>
  <PresentationFormat>Widescreen</PresentationFormat>
  <Paragraphs>114</Paragraphs>
  <Slides>12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Agency FB</vt:lpstr>
      <vt:lpstr>Arial</vt:lpstr>
      <vt:lpstr>Calibri</vt:lpstr>
      <vt:lpstr>Century Gothic</vt:lpstr>
      <vt:lpstr>Wingdings</vt:lpstr>
      <vt:lpstr>Office Theme</vt:lpstr>
      <vt:lpstr>PowerPoint Presentation</vt:lpstr>
      <vt:lpstr>Cas du : FONDS DE DEVELOPPEMENT  DE LA FORMATION PROFESSIONNELLE  (FDFP) CÔTE D’IVOIRE</vt:lpstr>
      <vt:lpstr>PLAN DE PRESENTATION</vt:lpstr>
      <vt:lpstr>                   1- LES ACQUIS</vt:lpstr>
      <vt:lpstr>                   1- LES ACQUIS</vt:lpstr>
      <vt:lpstr>                   1- LES ACQUIS</vt:lpstr>
      <vt:lpstr>                   1- LES ACQUIS</vt:lpstr>
      <vt:lpstr>                   2- LES PERSPECTIVES</vt:lpstr>
      <vt:lpstr>                   2- LES PERSPECTIVES</vt:lpstr>
      <vt:lpstr>                   2- LES PERSPECTIVES</vt:lpstr>
      <vt:lpstr>CONCLUSION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CYAP</dc:creator>
  <cp:lastModifiedBy>Gerard, Jérôme</cp:lastModifiedBy>
  <cp:revision>156</cp:revision>
  <dcterms:created xsi:type="dcterms:W3CDTF">2013-08-21T19:17:07Z</dcterms:created>
  <dcterms:modified xsi:type="dcterms:W3CDTF">2021-11-18T10:15:49Z</dcterms:modified>
</cp:coreProperties>
</file>