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3688" r:id="rId5"/>
    <p:sldMasterId id="2147483709" r:id="rId6"/>
    <p:sldMasterId id="2147483711" r:id="rId7"/>
  </p:sldMasterIdLst>
  <p:notesMasterIdLst>
    <p:notesMasterId r:id="rId36"/>
  </p:notesMasterIdLst>
  <p:handoutMasterIdLst>
    <p:handoutMasterId r:id="rId37"/>
  </p:handoutMasterIdLst>
  <p:sldIdLst>
    <p:sldId id="348" r:id="rId8"/>
    <p:sldId id="2147374912" r:id="rId9"/>
    <p:sldId id="2147374915" r:id="rId10"/>
    <p:sldId id="2147374940" r:id="rId11"/>
    <p:sldId id="2147374911" r:id="rId12"/>
    <p:sldId id="2147374960" r:id="rId13"/>
    <p:sldId id="2147374961" r:id="rId14"/>
    <p:sldId id="2147374948" r:id="rId15"/>
    <p:sldId id="2147374956" r:id="rId16"/>
    <p:sldId id="2147374963" r:id="rId17"/>
    <p:sldId id="2147374950" r:id="rId18"/>
    <p:sldId id="2147374958" r:id="rId19"/>
    <p:sldId id="2147374955" r:id="rId20"/>
    <p:sldId id="2147374949" r:id="rId21"/>
    <p:sldId id="2147374965" r:id="rId22"/>
    <p:sldId id="2147374951" r:id="rId23"/>
    <p:sldId id="2147374941" r:id="rId24"/>
    <p:sldId id="2147374946" r:id="rId25"/>
    <p:sldId id="2147374944" r:id="rId26"/>
    <p:sldId id="2147374959" r:id="rId27"/>
    <p:sldId id="2147374962" r:id="rId28"/>
    <p:sldId id="2147374957" r:id="rId29"/>
    <p:sldId id="2147374947" r:id="rId30"/>
    <p:sldId id="2147374917" r:id="rId31"/>
    <p:sldId id="2147374943" r:id="rId32"/>
    <p:sldId id="2147374954" r:id="rId33"/>
    <p:sldId id="2147374945" r:id="rId34"/>
    <p:sldId id="2147374964" r:id="rId3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97C683A-2336-46EF-B44E-79B413531C99}">
          <p14:sldIdLst>
            <p14:sldId id="348"/>
            <p14:sldId id="2147374912"/>
            <p14:sldId id="2147374915"/>
            <p14:sldId id="2147374940"/>
            <p14:sldId id="2147374911"/>
            <p14:sldId id="2147374960"/>
            <p14:sldId id="2147374961"/>
            <p14:sldId id="2147374948"/>
            <p14:sldId id="2147374956"/>
            <p14:sldId id="2147374963"/>
            <p14:sldId id="2147374950"/>
            <p14:sldId id="2147374958"/>
            <p14:sldId id="2147374955"/>
            <p14:sldId id="2147374949"/>
            <p14:sldId id="2147374965"/>
            <p14:sldId id="2147374951"/>
            <p14:sldId id="2147374941"/>
            <p14:sldId id="2147374946"/>
            <p14:sldId id="2147374944"/>
            <p14:sldId id="2147374959"/>
            <p14:sldId id="2147374962"/>
            <p14:sldId id="2147374957"/>
            <p14:sldId id="2147374947"/>
            <p14:sldId id="2147374917"/>
            <p14:sldId id="2147374943"/>
            <p14:sldId id="2147374954"/>
            <p14:sldId id="2147374945"/>
            <p14:sldId id="214737496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8FD714-1DA7-C055-1CA5-11C1E42A361C}" name="Josée Laporte" initials="JL" userId="Josée Laporte" providerId="None"/>
  <p188:author id="{1B4EEBAA-4545-1E16-F07F-909979F93471}" name="Camille Iriartborde" initials="CI" userId="Camille Iriartborde" providerId="None"/>
  <p188:author id="{EA89E1BD-B29D-A459-AB27-EAF4D93AE9D0}" name="Thao, Nguyen Thi Thanh" initials="TNTT" userId="S::thanhthao@ilo.org::64ab1e57-e540-4457-b239-cc023ed4de52" providerId="AD"/>
  <p188:author id="{36D42FFC-F67E-ABB4-E3D8-4FC10A767377}" name="ILO MULTI" initials="ILO" userId="ILO MULTI"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CFB"/>
    <a:srgbClr val="18BAA8"/>
    <a:srgbClr val="EBF5FD"/>
    <a:srgbClr val="EAEAEA"/>
    <a:srgbClr val="230050"/>
    <a:srgbClr val="05D2D2"/>
    <a:srgbClr val="084081"/>
    <a:srgbClr val="E9ECEB"/>
    <a:srgbClr val="1E2DBE"/>
    <a:srgbClr val="BEDC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18" autoAdjust="0"/>
    <p:restoredTop sz="93447" autoAdjust="0"/>
  </p:normalViewPr>
  <p:slideViewPr>
    <p:cSldViewPr snapToGrid="0">
      <p:cViewPr varScale="1">
        <p:scale>
          <a:sx n="61" d="100"/>
          <a:sy n="61" d="100"/>
        </p:scale>
        <p:origin x="444" y="42"/>
      </p:cViewPr>
      <p:guideLst>
        <p:guide orient="horz" pos="2160"/>
        <p:guide pos="3840"/>
      </p:guideLst>
    </p:cSldViewPr>
  </p:slideViewPr>
  <p:notesTextViewPr>
    <p:cViewPr>
      <p:scale>
        <a:sx n="3" d="2"/>
        <a:sy n="3" d="2"/>
      </p:scale>
      <p:origin x="0" y="0"/>
    </p:cViewPr>
  </p:notesTextViewPr>
  <p:notesViewPr>
    <p:cSldViewPr snapToGrid="0">
      <p:cViewPr varScale="1">
        <p:scale>
          <a:sx n="77" d="100"/>
          <a:sy n="77" d="100"/>
        </p:scale>
        <p:origin x="4002"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42"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818EFE-E725-6567-C498-79C4AD95F7C1}"/>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0B02C24-0911-BC15-167E-8CF7CE9402ED}"/>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B972CB6-59E5-4F68-B823-F0D85F105C4D}" type="datetimeFigureOut">
              <a:rPr lang="en-GB" smtClean="0"/>
              <a:t>11/08/2026</a:t>
            </a:fld>
            <a:endParaRPr lang="en-GB"/>
          </a:p>
        </p:txBody>
      </p:sp>
      <p:sp>
        <p:nvSpPr>
          <p:cNvPr id="4" name="Footer Placeholder 3">
            <a:extLst>
              <a:ext uri="{FF2B5EF4-FFF2-40B4-BE49-F238E27FC236}">
                <a16:creationId xmlns:a16="http://schemas.microsoft.com/office/drawing/2014/main" id="{22D76E59-B968-0873-1B4F-629914F192F3}"/>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3B09587-3B7E-3F89-F314-60FA1DA17668}"/>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BD75E6E7-A95D-4133-9889-2525D4EB8E97}" type="slidenum">
              <a:rPr lang="en-GB" smtClean="0"/>
              <a:t>‹#›</a:t>
            </a:fld>
            <a:endParaRPr lang="en-GB"/>
          </a:p>
        </p:txBody>
      </p:sp>
    </p:spTree>
    <p:extLst>
      <p:ext uri="{BB962C8B-B14F-4D97-AF65-F5344CB8AC3E}">
        <p14:creationId xmlns:p14="http://schemas.microsoft.com/office/powerpoint/2010/main" val="3359321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0D068C6-7325-408C-921E-B389FF684A63}" type="datetimeFigureOut">
              <a:rPr lang="en-GB" smtClean="0"/>
              <a:t>11/08/2026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23BC1-11D1-42B0-5960-B47553AC29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A6996-881E-7230-DC06-5D178D54D961}"/>
              </a:ext>
            </a:extLst>
          </p:cNvPr>
          <p:cNvSpPr>
            <a:spLocks noGrp="1" noRot="1" noChangeAspect="1"/>
          </p:cNvSpPr>
          <p:nvPr>
            <p:ph type="sldImg"/>
          </p:nvPr>
        </p:nvSpPr>
        <p:spPr/>
        <p:txBody>
          <a:bodyPr/>
          <a:lstStyle/>
          <a:p>
            <a:endParaRPr lang="fr-FR"/>
          </a:p>
        </p:txBody>
      </p:sp>
      <p:sp>
        <p:nvSpPr>
          <p:cNvPr id="3" name="Notes Placeholder 2">
            <a:extLst>
              <a:ext uri="{FF2B5EF4-FFF2-40B4-BE49-F238E27FC236}">
                <a16:creationId xmlns:a16="http://schemas.microsoft.com/office/drawing/2014/main" id="{D6DDACD5-FF9F-C811-B6C4-7402DE84B1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0" dirty="0">
                <a:solidFill>
                  <a:schemeClr val="bg1"/>
                </a:solidFill>
              </a:rPr>
              <a:t>More than one ministry of national agency represented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dirty="0">
                <a:solidFill>
                  <a:schemeClr val="bg1"/>
                </a:solidFill>
              </a:rPr>
              <a:t>Namibia : Ministry of Justice and Labour Relations and The Namibia Investment &amp; Promotion Development Board under the Ministry of International Relations and Trade (NIPDB)</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dirty="0">
                <a:solidFill>
                  <a:schemeClr val="bg1"/>
                </a:solidFill>
              </a:rPr>
              <a:t>Sierra Leone : Ministry of Labour and Social Security and Sierra Leone Local Content Agency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dirty="0">
                <a:solidFill>
                  <a:schemeClr val="bg1"/>
                </a:solidFill>
              </a:rPr>
              <a:t>Mozambique : </a:t>
            </a:r>
            <a:r>
              <a:rPr lang="en-GB" sz="1200" b="0" i="0" u="none" strike="noStrike" kern="1200" dirty="0">
                <a:solidFill>
                  <a:schemeClr val="tx1"/>
                </a:solidFill>
                <a:effectLst/>
                <a:latin typeface="+mn-lt"/>
                <a:ea typeface="+mn-ea"/>
                <a:cs typeface="+mn-cs"/>
              </a:rPr>
              <a:t>Labour Consultative Commission, General Labour Inspection and Ministry of Labour, Gender and Social Action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mn-lt"/>
                <a:ea typeface="+mn-ea"/>
                <a:cs typeface="+mn-cs"/>
              </a:rPr>
              <a:t>Nigeria : Federal Ministry of Labour and Employment and  National Human Rights Commission</a:t>
            </a:r>
            <a:endParaRPr lang="en-GB" sz="800" b="0" dirty="0">
              <a:solidFill>
                <a:schemeClr val="bg1"/>
              </a:solidFill>
            </a:endParaRPr>
          </a:p>
        </p:txBody>
      </p:sp>
      <p:sp>
        <p:nvSpPr>
          <p:cNvPr id="4" name="Slide Number Placeholder 3">
            <a:extLst>
              <a:ext uri="{FF2B5EF4-FFF2-40B4-BE49-F238E27FC236}">
                <a16:creationId xmlns:a16="http://schemas.microsoft.com/office/drawing/2014/main" id="{7769895E-8E14-FB2B-D6EB-B0F80CAFFAD8}"/>
              </a:ext>
            </a:extLst>
          </p:cNvPr>
          <p:cNvSpPr>
            <a:spLocks noGrp="1"/>
          </p:cNvSpPr>
          <p:nvPr>
            <p:ph type="sldNum" sz="quarter" idx="5"/>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1510379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b="0" dirty="0">
                <a:solidFill>
                  <a:schemeClr val="bg1"/>
                </a:solidFill>
              </a:rPr>
              <a:t>More than one ministry of national agency represented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dirty="0">
                <a:solidFill>
                  <a:schemeClr val="bg1"/>
                </a:solidFill>
              </a:rPr>
              <a:t>Namibia : Ministry of Justice and Labour Relations and The Namibia Investment &amp; Promotion Development Board under the Ministry of International Relations and Trade (NIPDB)</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dirty="0">
                <a:solidFill>
                  <a:schemeClr val="bg1"/>
                </a:solidFill>
              </a:rPr>
              <a:t>Sierra Leone : Ministry of Labour and Social Security and Sierra Leone Local Content Agency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800" b="0" dirty="0">
                <a:solidFill>
                  <a:schemeClr val="bg1"/>
                </a:solidFill>
              </a:rPr>
              <a:t>Mozambique : </a:t>
            </a:r>
            <a:r>
              <a:rPr lang="en-GB" sz="1200" b="0" i="0" u="none" strike="noStrike" kern="1200" dirty="0">
                <a:solidFill>
                  <a:schemeClr val="tx1"/>
                </a:solidFill>
                <a:effectLst/>
                <a:latin typeface="+mn-lt"/>
                <a:ea typeface="+mn-ea"/>
                <a:cs typeface="+mn-cs"/>
              </a:rPr>
              <a:t>Labour Consultative Commission, General Labour Inspection and Ministry of Labour, Gender and Social Action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mn-lt"/>
                <a:ea typeface="+mn-ea"/>
                <a:cs typeface="+mn-cs"/>
              </a:rPr>
              <a:t>Nigeria : Federal Ministry of Labour and Employment and  National Human Rights Commission</a:t>
            </a:r>
            <a:endParaRPr lang="en-GB" sz="800" b="0" dirty="0">
              <a:solidFill>
                <a:schemeClr val="bg1"/>
              </a:solidFill>
            </a:endParaRPr>
          </a:p>
        </p:txBody>
      </p:sp>
      <p:sp>
        <p:nvSpPr>
          <p:cNvPr id="4" name="Slide Number Placeholder 3"/>
          <p:cNvSpPr>
            <a:spLocks noGrp="1"/>
          </p:cNvSpPr>
          <p:nvPr>
            <p:ph type="sldNum" sz="quarter" idx="5"/>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3742063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Master" Target="../slideMasters/slideMaster2.xml"/><Relationship Id="rId1" Type="http://schemas.openxmlformats.org/officeDocument/2006/relationships/tags" Target="../tags/tag5.xml"/><Relationship Id="rId4" Type="http://schemas.openxmlformats.org/officeDocument/2006/relationships/image" Target="../media/image4.emf"/></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Master" Target="../slideMasters/slideMaster2.xml"/><Relationship Id="rId1" Type="http://schemas.openxmlformats.org/officeDocument/2006/relationships/tags" Target="../tags/tag12.xml"/><Relationship Id="rId4"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9.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2.xml"/><Relationship Id="rId1" Type="http://schemas.openxmlformats.org/officeDocument/2006/relationships/tags" Target="../tags/tag15.xml"/><Relationship Id="rId5" Type="http://schemas.openxmlformats.org/officeDocument/2006/relationships/image" Target="../media/image11.png"/><Relationship Id="rId4" Type="http://schemas.openxmlformats.org/officeDocument/2006/relationships/image" Target="../media/image6.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Master" Target="../slideMasters/slideMaster2.xml"/><Relationship Id="rId1" Type="http://schemas.openxmlformats.org/officeDocument/2006/relationships/tags" Target="../tags/tag16.xml"/><Relationship Id="rId5" Type="http://schemas.openxmlformats.org/officeDocument/2006/relationships/image" Target="../media/image9.png"/><Relationship Id="rId4" Type="http://schemas.openxmlformats.org/officeDocument/2006/relationships/image" Target="../media/image6.emf"/></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7.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8.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13.png"/></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479113"/>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118492"/>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a:t>
            </a:r>
            <a:r>
              <a:rPr lang="en-GB" err="1"/>
              <a:t>Vendredi</a:t>
            </a:r>
            <a:r>
              <a:rPr lang="en-GB"/>
              <a:t> 5 </a:t>
            </a:r>
            <a:r>
              <a:rPr lang="en-GB" err="1"/>
              <a:t>octobre</a:t>
            </a:r>
            <a:r>
              <a:rPr lang="en-GB"/>
              <a:t> 2021</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823165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996456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Edit Master text styles</a:t>
            </a:r>
          </a:p>
          <a:p>
            <a:pPr lvl="1"/>
            <a:r>
              <a:rPr lang="en-US"/>
              <a:t>Second level</a:t>
            </a:r>
          </a:p>
        </p:txBody>
      </p:sp>
      <p:sp>
        <p:nvSpPr>
          <p:cNvPr id="8" name="Isosceles Triangle 7">
            <a:extLst>
              <a:ext uri="{FF2B5EF4-FFF2-40B4-BE49-F238E27FC236}">
                <a16:creationId xmlns:a16="http://schemas.microsoft.com/office/drawing/2014/main" id="{64AC4BEA-AF23-ACF6-310C-8CD973AF1B9E}"/>
              </a:ext>
            </a:extLst>
          </p:cNvPr>
          <p:cNvSpPr/>
          <p:nvPr userDrawn="1"/>
        </p:nvSpPr>
        <p:spPr>
          <a:xfrm rot="5400000">
            <a:off x="-24702" y="1520165"/>
            <a:ext cx="157763" cy="127334"/>
          </a:xfrm>
          <a:prstGeom prst="triangle">
            <a:avLst/>
          </a:prstGeom>
          <a:solidFill>
            <a:srgbClr val="05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4373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85657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Edit Master text styles</a:t>
            </a:r>
          </a:p>
        </p:txBody>
      </p:sp>
    </p:spTree>
    <p:extLst>
      <p:ext uri="{BB962C8B-B14F-4D97-AF65-F5344CB8AC3E}">
        <p14:creationId xmlns:p14="http://schemas.microsoft.com/office/powerpoint/2010/main" val="2023644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4182879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fr-FR"/>
              <a:t>Faire avancera la justice sociale, promouvoir le travail décent</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17438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fr-FR"/>
              <a:t>Faire avancera la justice sociale, promouvoir le travail décent</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206725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fr-FR"/>
              <a:t>Faire avancera la justice sociale, promouvoir le travail décent</a:t>
            </a:r>
            <a:endParaRPr lang="en-GB"/>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1527207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7" name="Isosceles Triangle 6">
            <a:extLst>
              <a:ext uri="{FF2B5EF4-FFF2-40B4-BE49-F238E27FC236}">
                <a16:creationId xmlns:a16="http://schemas.microsoft.com/office/drawing/2014/main" id="{3C488120-1E50-9F2C-75DB-49A92ACB5254}"/>
              </a:ext>
            </a:extLst>
          </p:cNvPr>
          <p:cNvSpPr/>
          <p:nvPr userDrawn="1"/>
        </p:nvSpPr>
        <p:spPr>
          <a:xfrm rot="5400000">
            <a:off x="-25607" y="2993920"/>
            <a:ext cx="265525" cy="214312"/>
          </a:xfrm>
          <a:prstGeom prst="triangle">
            <a:avLst/>
          </a:prstGeom>
          <a:solidFill>
            <a:srgbClr val="05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32114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8286750" y="4601106"/>
            <a:ext cx="3905250" cy="2256894"/>
          </a:xfrm>
          <a:prstGeom prst="rtTriangle">
            <a:avLst/>
          </a:prstGeom>
          <a:solidFill>
            <a:srgbClr val="230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905251" y="2238"/>
            <a:ext cx="8284798" cy="4787891"/>
          </a:xfrm>
          <a:prstGeom prst="rtTriangle">
            <a:avLst/>
          </a:prstGeom>
          <a:solidFill>
            <a:srgbClr val="230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7" name="Isosceles Triangle 6">
            <a:extLst>
              <a:ext uri="{FF2B5EF4-FFF2-40B4-BE49-F238E27FC236}">
                <a16:creationId xmlns:a16="http://schemas.microsoft.com/office/drawing/2014/main" id="{1D43C387-808F-C87D-CFE8-EC61B8230D1A}"/>
              </a:ext>
            </a:extLst>
          </p:cNvPr>
          <p:cNvSpPr/>
          <p:nvPr userDrawn="1"/>
        </p:nvSpPr>
        <p:spPr>
          <a:xfrm rot="5400000">
            <a:off x="-25607" y="2993920"/>
            <a:ext cx="265525" cy="214312"/>
          </a:xfrm>
          <a:prstGeom prst="triangle">
            <a:avLst/>
          </a:prstGeom>
          <a:solidFill>
            <a:srgbClr val="05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Isosceles Triangle 10">
            <a:extLst>
              <a:ext uri="{FF2B5EF4-FFF2-40B4-BE49-F238E27FC236}">
                <a16:creationId xmlns:a16="http://schemas.microsoft.com/office/drawing/2014/main" id="{2E81856C-BAFA-1E5A-85C3-EC6A67C2B3C7}"/>
              </a:ext>
            </a:extLst>
          </p:cNvPr>
          <p:cNvSpPr/>
          <p:nvPr userDrawn="1"/>
        </p:nvSpPr>
        <p:spPr>
          <a:xfrm rot="5400000">
            <a:off x="-26674" y="2989723"/>
            <a:ext cx="276978" cy="223555"/>
          </a:xfrm>
          <a:prstGeom prst="triangle">
            <a:avLst/>
          </a:prstGeom>
          <a:solidFill>
            <a:srgbClr val="FA3C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14209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7" name="Isosceles Triangle 6">
            <a:extLst>
              <a:ext uri="{FF2B5EF4-FFF2-40B4-BE49-F238E27FC236}">
                <a16:creationId xmlns:a16="http://schemas.microsoft.com/office/drawing/2014/main" id="{7762B6DF-634C-3C95-BDCA-F49A98F9ACE6}"/>
              </a:ext>
            </a:extLst>
          </p:cNvPr>
          <p:cNvSpPr/>
          <p:nvPr userDrawn="1"/>
        </p:nvSpPr>
        <p:spPr>
          <a:xfrm rot="5400000">
            <a:off x="-25607" y="2993920"/>
            <a:ext cx="265525" cy="214312"/>
          </a:xfrm>
          <a:prstGeom prst="triangle">
            <a:avLst/>
          </a:prstGeom>
          <a:solidFill>
            <a:srgbClr val="05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5780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443571"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7" name="Isosceles Triangle 6">
            <a:extLst>
              <a:ext uri="{FF2B5EF4-FFF2-40B4-BE49-F238E27FC236}">
                <a16:creationId xmlns:a16="http://schemas.microsoft.com/office/drawing/2014/main" id="{84C020BB-40C5-F042-3A72-C58F5F88F471}"/>
              </a:ext>
            </a:extLst>
          </p:cNvPr>
          <p:cNvSpPr/>
          <p:nvPr userDrawn="1"/>
        </p:nvSpPr>
        <p:spPr>
          <a:xfrm rot="5400000">
            <a:off x="-25607" y="2993920"/>
            <a:ext cx="265525" cy="214312"/>
          </a:xfrm>
          <a:prstGeom prst="triangle">
            <a:avLst/>
          </a:prstGeom>
          <a:solidFill>
            <a:srgbClr val="05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48856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atter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7" name="Isosceles Triangle 6">
            <a:extLst>
              <a:ext uri="{FF2B5EF4-FFF2-40B4-BE49-F238E27FC236}">
                <a16:creationId xmlns:a16="http://schemas.microsoft.com/office/drawing/2014/main" id="{84C020BB-40C5-F042-3A72-C58F5F88F471}"/>
              </a:ext>
            </a:extLst>
          </p:cNvPr>
          <p:cNvSpPr/>
          <p:nvPr userDrawn="1"/>
        </p:nvSpPr>
        <p:spPr>
          <a:xfrm rot="5400000">
            <a:off x="-25607" y="2993920"/>
            <a:ext cx="265525" cy="214312"/>
          </a:xfrm>
          <a:prstGeom prst="triangle">
            <a:avLst/>
          </a:prstGeom>
          <a:solidFill>
            <a:srgbClr val="05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90951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fr-FR"/>
              <a:t>Faire avancera la justice sociale, promouvoir le travail décent</a:t>
            </a:r>
            <a:endParaRPr lang="en-GB"/>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3630073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fr-FR"/>
              <a:t>Faire avancera la justice sociale, promouvoir le travail décent</a:t>
            </a:r>
            <a:endParaRPr lang="en-GB"/>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473689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FF6FD3C-91C3-480A-8808-A07F9EE72C55}" type="datetimeFigureOut">
              <a:rPr lang="en-GB" smtClean="0"/>
              <a:t>11/08/2026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87FFBDF-91B9-4D5E-9FDC-0BAA62121C00}" type="slidenum">
              <a:rPr lang="en-GB" smtClean="0"/>
              <a:t>‹#›</a:t>
            </a:fld>
            <a:endParaRPr lang="en-GB"/>
          </a:p>
        </p:txBody>
      </p:sp>
    </p:spTree>
    <p:extLst>
      <p:ext uri="{BB962C8B-B14F-4D97-AF65-F5344CB8AC3E}">
        <p14:creationId xmlns:p14="http://schemas.microsoft.com/office/powerpoint/2010/main" val="2836051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75520" y="332656"/>
            <a:ext cx="9831592" cy="720080"/>
          </a:xfrm>
          <a:prstGeom prst="rect">
            <a:avLst/>
          </a:prstGeom>
        </p:spPr>
        <p:txBody>
          <a:bodyPr/>
          <a:lstStyle>
            <a:lvl1pPr>
              <a:defRPr b="1">
                <a:solidFill>
                  <a:srgbClr val="154F98"/>
                </a:solidFill>
                <a:latin typeface="Arial" pitchFamily="34" charset="0"/>
                <a:cs typeface="Arial" pitchFamily="34" charset="0"/>
              </a:defRPr>
            </a:lvl1pPr>
          </a:lstStyle>
          <a:p>
            <a:r>
              <a:rPr lang="en-US"/>
              <a:t>TEXT STYLE</a:t>
            </a:r>
            <a:endParaRPr lang="en-GB"/>
          </a:p>
        </p:txBody>
      </p:sp>
      <p:sp>
        <p:nvSpPr>
          <p:cNvPr id="9" name="Content Placeholder 8"/>
          <p:cNvSpPr>
            <a:spLocks noGrp="1"/>
          </p:cNvSpPr>
          <p:nvPr>
            <p:ph sz="quarter" idx="13"/>
          </p:nvPr>
        </p:nvSpPr>
        <p:spPr>
          <a:xfrm>
            <a:off x="1775520" y="1124744"/>
            <a:ext cx="9817800" cy="4824536"/>
          </a:xfrm>
          <a:prstGeom prst="rect">
            <a:avLst/>
          </a:prstGeom>
        </p:spPr>
        <p:txBody>
          <a:bodyPr/>
          <a:lstStyle>
            <a:lvl1pPr>
              <a:buClr>
                <a:srgbClr val="154F98"/>
              </a:buClr>
              <a:defRPr sz="2000">
                <a:solidFill>
                  <a:schemeClr val="tx1"/>
                </a:solidFill>
                <a:latin typeface="Arial" panose="020B0604020202020204" pitchFamily="34" charset="0"/>
                <a:cs typeface="Arial" panose="020B0604020202020204" pitchFamily="34" charset="0"/>
              </a:defRPr>
            </a:lvl1pPr>
            <a:lvl2pPr>
              <a:buClr>
                <a:srgbClr val="154F98"/>
              </a:buClr>
              <a:defRPr sz="1800">
                <a:solidFill>
                  <a:schemeClr val="tx1"/>
                </a:solidFill>
                <a:latin typeface="Arial" panose="020B0604020202020204" pitchFamily="34" charset="0"/>
                <a:cs typeface="Arial" panose="020B0604020202020204" pitchFamily="34" charset="0"/>
              </a:defRPr>
            </a:lvl2pPr>
            <a:lvl3pPr>
              <a:buClr>
                <a:srgbClr val="154F98"/>
              </a:buClr>
              <a:defRPr sz="1600">
                <a:solidFill>
                  <a:schemeClr val="tx1"/>
                </a:solidFill>
                <a:latin typeface="Arial" panose="020B0604020202020204" pitchFamily="34" charset="0"/>
                <a:cs typeface="Arial" panose="020B0604020202020204" pitchFamily="34" charset="0"/>
              </a:defRPr>
            </a:lvl3pPr>
            <a:lvl4pPr>
              <a:buClr>
                <a:srgbClr val="154F98"/>
              </a:buClr>
              <a:defRPr sz="1400">
                <a:solidFill>
                  <a:schemeClr val="tx1"/>
                </a:solidFill>
                <a:latin typeface="Arial" panose="020B0604020202020204" pitchFamily="34" charset="0"/>
                <a:cs typeface="Arial" panose="020B0604020202020204" pitchFamily="34" charset="0"/>
              </a:defRPr>
            </a:lvl4pPr>
            <a:lvl5pPr>
              <a:buClr>
                <a:srgbClr val="154F98"/>
              </a:buClr>
              <a:defRPr sz="140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Box 5"/>
          <p:cNvSpPr txBox="1"/>
          <p:nvPr userDrawn="1"/>
        </p:nvSpPr>
        <p:spPr bwMode="auto">
          <a:xfrm>
            <a:off x="11607112" y="6309320"/>
            <a:ext cx="504056" cy="307777"/>
          </a:xfrm>
          <a:prstGeom prst="rect">
            <a:avLst/>
          </a:prstGeom>
          <a:noFill/>
          <a:ln w="9525">
            <a:noFill/>
            <a:miter lim="800000"/>
            <a:headEnd/>
            <a:tailEnd/>
          </a:ln>
          <a:effectLst/>
        </p:spPr>
        <p:txBody>
          <a:bodyPr wrap="square" rtlCol="0" anchor="ctr">
            <a:spAutoFit/>
          </a:bodyPr>
          <a:lstStyle/>
          <a:p>
            <a:pPr algn="ctr" eaLnBrk="1" hangingPunct="1"/>
            <a:fld id="{E2A07C8C-FD00-4B9D-8165-CAA8C52F08BA}" type="slidenum">
              <a:rPr lang="en-GB" sz="1400" i="0" noProof="0" smtClean="0">
                <a:solidFill>
                  <a:schemeClr val="bg1"/>
                </a:solidFill>
                <a:cs typeface="Arial" charset="0"/>
              </a:rPr>
              <a:pPr algn="ctr" eaLnBrk="1" hangingPunct="1"/>
              <a:t>‹#›</a:t>
            </a:fld>
            <a:endParaRPr lang="en-GB" sz="1400" i="0" noProof="0">
              <a:solidFill>
                <a:schemeClr val="bg1"/>
              </a:solidFill>
              <a:cs typeface="Arial" charset="0"/>
            </a:endParaRPr>
          </a:p>
        </p:txBody>
      </p:sp>
      <p:pic>
        <p:nvPicPr>
          <p:cNvPr id="7" name="Picture 6"/>
          <p:cNvPicPr/>
          <p:nvPr userDrawn="1"/>
        </p:nvPicPr>
        <p:blipFill rotWithShape="1">
          <a:blip r:embed="rId3">
            <a:extLst>
              <a:ext uri="{28A0092B-C50C-407E-A947-70E740481C1C}">
                <a14:useLocalDpi xmlns:a14="http://schemas.microsoft.com/office/drawing/2010/main" val="0"/>
              </a:ext>
            </a:extLst>
          </a:blip>
          <a:srcRect l="2658" t="1" r="70331" b="11591"/>
          <a:stretch/>
        </p:blipFill>
        <p:spPr>
          <a:xfrm>
            <a:off x="10272464" y="6021288"/>
            <a:ext cx="1656184" cy="720080"/>
          </a:xfrm>
          <a:prstGeom prst="rect">
            <a:avLst/>
          </a:prstGeom>
        </p:spPr>
      </p:pic>
    </p:spTree>
    <p:custDataLst>
      <p:tags r:id="rId1"/>
    </p:custDataLst>
    <p:extLst>
      <p:ext uri="{BB962C8B-B14F-4D97-AF65-F5344CB8AC3E}">
        <p14:creationId xmlns:p14="http://schemas.microsoft.com/office/powerpoint/2010/main" val="154099161"/>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9" y="2873016"/>
            <a:ext cx="7200000" cy="608525"/>
          </a:xfrm>
        </p:spPr>
        <p:txBody>
          <a:bodyPr wrap="square" bIns="54000" anchor="t" anchorCtr="0">
            <a:noAutofit/>
          </a:bodyPr>
          <a:lstStyle>
            <a:lvl1pPr algn="l">
              <a:defRPr sz="3000"/>
            </a:lvl1pPr>
          </a:lstStyle>
          <a:p>
            <a:r>
              <a:rPr lang="en-US"/>
              <a:t>Click to edit Master title style</a:t>
            </a:r>
            <a:endParaRPr lang="en-GB"/>
          </a:p>
        </p:txBody>
      </p:sp>
      <p:sp>
        <p:nvSpPr>
          <p:cNvPr id="3" name="Subtitle 2"/>
          <p:cNvSpPr>
            <a:spLocks noGrp="1"/>
          </p:cNvSpPr>
          <p:nvPr>
            <p:ph type="subTitle" idx="1"/>
          </p:nvPr>
        </p:nvSpPr>
        <p:spPr>
          <a:xfrm>
            <a:off x="490539" y="3481539"/>
            <a:ext cx="7200000" cy="1655762"/>
          </a:xfrm>
        </p:spPr>
        <p:txBody>
          <a:bodyPr>
            <a:noAutofit/>
          </a:bodyPr>
          <a:lstStyle>
            <a:lvl1pPr marL="0" indent="0" algn="l">
              <a:lnSpc>
                <a:spcPct val="90000"/>
              </a:lnSpc>
              <a:spcAft>
                <a:spcPts val="900"/>
              </a:spcAft>
              <a:buNone/>
              <a:defRPr sz="3000" b="0">
                <a:solidFill>
                  <a:schemeClr val="accent1"/>
                </a:solidFill>
              </a:defRPr>
            </a:lvl1pPr>
            <a:lvl2pPr marL="0" indent="0" algn="l">
              <a:buNone/>
              <a:defRPr sz="1050">
                <a:solidFill>
                  <a:schemeClr val="accent1"/>
                </a:solidFill>
              </a:defRPr>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a:xfrm>
            <a:off x="490539" y="6180035"/>
            <a:ext cx="2743200" cy="216000"/>
          </a:xfrm>
        </p:spPr>
        <p:txBody>
          <a:bodyPr anchor="b" anchorCtr="0">
            <a:noAutofit/>
          </a:bodyPr>
          <a:lstStyle>
            <a:lvl1pPr>
              <a:defRPr sz="750">
                <a:solidFill>
                  <a:schemeClr val="accent1"/>
                </a:solidFill>
              </a:defRPr>
            </a:lvl1pPr>
          </a:lstStyle>
          <a:p>
            <a:pPr defTabSz="685800"/>
            <a:r>
              <a:rPr lang="en-GB">
                <a:solidFill>
                  <a:srgbClr val="1E2DBE"/>
                </a:solidFill>
              </a:rPr>
              <a:t>Date: Monday / 01 / October / 2019</a:t>
            </a:r>
          </a:p>
        </p:txBody>
      </p:sp>
      <p:sp>
        <p:nvSpPr>
          <p:cNvPr id="5" name="Footer Placeholder 4"/>
          <p:cNvSpPr>
            <a:spLocks noGrp="1"/>
          </p:cNvSpPr>
          <p:nvPr>
            <p:ph type="ftr" sz="quarter" idx="11"/>
          </p:nvPr>
        </p:nvSpPr>
        <p:spPr>
          <a:xfrm>
            <a:off x="490538" y="6858000"/>
            <a:ext cx="5605463" cy="180000"/>
          </a:xfrm>
        </p:spPr>
        <p:txBody>
          <a:bodyPr>
            <a:noAutofit/>
          </a:bodyPr>
          <a:lstStyle>
            <a:lvl1pPr>
              <a:defRPr>
                <a:noFill/>
              </a:defRPr>
            </a:lvl1pPr>
          </a:lstStyle>
          <a:p>
            <a:pPr defTabSz="685800"/>
            <a:r>
              <a:rPr lang="en-GB"/>
              <a:t>Advancing social justice, promoting decent work</a:t>
            </a:r>
          </a:p>
        </p:txBody>
      </p:sp>
      <p:sp>
        <p:nvSpPr>
          <p:cNvPr id="6" name="Slide Number Placeholder 5"/>
          <p:cNvSpPr>
            <a:spLocks noGrp="1"/>
          </p:cNvSpPr>
          <p:nvPr>
            <p:ph type="sldNum" sz="quarter" idx="12"/>
          </p:nvPr>
        </p:nvSpPr>
        <p:spPr>
          <a:xfrm>
            <a:off x="11161463" y="6870450"/>
            <a:ext cx="540000" cy="288000"/>
          </a:xfrm>
        </p:spPr>
        <p:txBody>
          <a:bodyPr>
            <a:noAutofit/>
          </a:bodyPr>
          <a:lstStyle>
            <a:lvl1pPr>
              <a:defRPr>
                <a:noFill/>
              </a:defRPr>
            </a:lvl1pPr>
          </a:lstStyle>
          <a:p>
            <a:pPr defTabSz="685800"/>
            <a:fld id="{856227C0-AD57-4F9B-BAE3-EEFB0D0EE427}" type="slidenum">
              <a:rPr lang="en-GB" smtClean="0"/>
              <a:pPr defTabSz="685800"/>
              <a:t>‹#›</a:t>
            </a:fld>
            <a:endParaRPr lang="en-GB"/>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750">
                <a:solidFill>
                  <a:schemeClr val="bg1"/>
                </a:solidFill>
              </a:defRPr>
            </a:lvl1pPr>
          </a:lstStyle>
          <a:p>
            <a:r>
              <a:rPr lang="en-GB"/>
              <a:t>Click icon to insert picture, or leave unchanged for plain colour fill</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5645" y="498061"/>
            <a:ext cx="1447064" cy="500218"/>
          </a:xfrm>
          <a:prstGeom prst="rect">
            <a:avLst/>
          </a:prstGeom>
        </p:spPr>
      </p:pic>
    </p:spTree>
    <p:custDataLst>
      <p:tags r:id="rId1"/>
    </p:custDataLst>
    <p:extLst>
      <p:ext uri="{BB962C8B-B14F-4D97-AF65-F5344CB8AC3E}">
        <p14:creationId xmlns:p14="http://schemas.microsoft.com/office/powerpoint/2010/main" val="9577849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defTabSz="685800"/>
            <a:r>
              <a:rPr lang="en-GB"/>
              <a:t>Date: Monday / 01 / October / 2019</a:t>
            </a:r>
          </a:p>
        </p:txBody>
      </p:sp>
      <p:sp>
        <p:nvSpPr>
          <p:cNvPr id="5" name="Footer Placeholder 4"/>
          <p:cNvSpPr>
            <a:spLocks noGrp="1"/>
          </p:cNvSpPr>
          <p:nvPr>
            <p:ph type="ftr" sz="quarter" idx="11"/>
          </p:nvPr>
        </p:nvSpPr>
        <p:spPr/>
        <p:txBody>
          <a:body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6" name="Slide Number Placeholder 5"/>
          <p:cNvSpPr>
            <a:spLocks noGrp="1"/>
          </p:cNvSpPr>
          <p:nvPr>
            <p:ph type="sldNum" sz="quarter" idx="12"/>
          </p:nvPr>
        </p:nvSpPr>
        <p:spPr/>
        <p:txBody>
          <a:bodyPr/>
          <a:lstStyle/>
          <a:p>
            <a:pPr defTabSz="685800"/>
            <a:fld id="{856227C0-AD57-4F9B-BAE3-EEFB0D0EE427}" type="slidenum">
              <a:rPr lang="en-GB" smtClean="0">
                <a:solidFill>
                  <a:srgbClr val="1E2DBE"/>
                </a:solidFill>
              </a:rPr>
              <a:pPr defTabSz="685800"/>
              <a:t>‹#›</a:t>
            </a:fld>
            <a:endParaRPr lang="en-GB">
              <a:solidFill>
                <a:srgbClr val="1E2DBE"/>
              </a:solidFill>
            </a:endParaRPr>
          </a:p>
        </p:txBody>
      </p:sp>
    </p:spTree>
    <p:custDataLst>
      <p:tags r:id="rId1"/>
    </p:custDataLst>
    <p:extLst>
      <p:ext uri="{BB962C8B-B14F-4D97-AF65-F5344CB8AC3E}">
        <p14:creationId xmlns:p14="http://schemas.microsoft.com/office/powerpoint/2010/main" val="34791606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2"/>
            <a:ext cx="7311863"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defTabSz="685800"/>
            <a:r>
              <a:rPr lang="en-GB"/>
              <a:t>Date: Monday / 01 / October / 2019</a:t>
            </a:r>
          </a:p>
        </p:txBody>
      </p:sp>
      <p:sp>
        <p:nvSpPr>
          <p:cNvPr id="5" name="Footer Placeholder 4"/>
          <p:cNvSpPr>
            <a:spLocks noGrp="1"/>
          </p:cNvSpPr>
          <p:nvPr>
            <p:ph type="ftr" sz="quarter" idx="11"/>
          </p:nvPr>
        </p:nvSpPr>
        <p:spPr/>
        <p:txBody>
          <a:body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6" name="Slide Number Placeholder 5"/>
          <p:cNvSpPr>
            <a:spLocks noGrp="1"/>
          </p:cNvSpPr>
          <p:nvPr>
            <p:ph type="sldNum" sz="quarter" idx="12"/>
          </p:nvPr>
        </p:nvSpPr>
        <p:spPr/>
        <p:txBody>
          <a:bodyPr/>
          <a:lstStyle/>
          <a:p>
            <a:pPr defTabSz="685800"/>
            <a:fld id="{856227C0-AD57-4F9B-BAE3-EEFB0D0EE427}" type="slidenum">
              <a:rPr lang="en-GB" smtClean="0">
                <a:solidFill>
                  <a:srgbClr val="1E2DBE"/>
                </a:solidFill>
              </a:rPr>
              <a:pPr defTabSz="685800"/>
              <a:t>‹#›</a:t>
            </a:fld>
            <a:endParaRPr lang="en-GB">
              <a:solidFill>
                <a:srgbClr val="1E2DBE"/>
              </a:solidFill>
            </a:endParaRPr>
          </a:p>
        </p:txBody>
      </p:sp>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r="7834" b="41970"/>
          <a:stretch/>
        </p:blipFill>
        <p:spPr>
          <a:xfrm>
            <a:off x="4581527" y="3244432"/>
            <a:ext cx="7619999" cy="3623095"/>
          </a:xfrm>
          <a:prstGeom prst="rect">
            <a:avLst/>
          </a:prstGeom>
        </p:spPr>
      </p:pic>
      <p:sp>
        <p:nvSpPr>
          <p:cNvPr id="10" name="Text Placeholder 9"/>
          <p:cNvSpPr>
            <a:spLocks noGrp="1"/>
          </p:cNvSpPr>
          <p:nvPr>
            <p:ph type="body" sz="quarter" idx="13"/>
          </p:nvPr>
        </p:nvSpPr>
        <p:spPr>
          <a:xfrm>
            <a:off x="490539" y="4796726"/>
            <a:ext cx="3412800" cy="560460"/>
          </a:xfrm>
        </p:spPr>
        <p:txBody>
          <a:bodyPr tIns="108000">
            <a:spAutoFit/>
          </a:bodyPr>
          <a:lstStyle>
            <a:lvl1pPr marL="367200" indent="-367200">
              <a:buSzPct val="150000"/>
              <a:buFontTx/>
              <a:buBlip>
                <a:blip r:embed="rId4"/>
              </a:buBlip>
              <a:defRPr b="0">
                <a:solidFill>
                  <a:schemeClr val="tx1"/>
                </a:solidFill>
              </a:defRPr>
            </a:lvl1pPr>
            <a:lvl2pPr marL="502200" indent="-135000">
              <a:buClr>
                <a:schemeClr val="accent2"/>
              </a:buClr>
              <a:buSzPct val="80000"/>
              <a:buFont typeface="Wingdings 3" panose="05040102010807070707" pitchFamily="18" charset="2"/>
              <a:buChar char="u"/>
              <a:defRPr sz="750"/>
            </a:lvl2pPr>
          </a:lstStyle>
          <a:p>
            <a:pPr lvl="0"/>
            <a:r>
              <a:rPr lang="en-US"/>
              <a:t>Edit Master text styles</a:t>
            </a:r>
          </a:p>
          <a:p>
            <a:pPr lvl="1"/>
            <a:r>
              <a:rPr lang="en-US"/>
              <a:t>Second level</a:t>
            </a:r>
          </a:p>
        </p:txBody>
      </p:sp>
    </p:spTree>
    <p:custDataLst>
      <p:tags r:id="rId1"/>
    </p:custDataLst>
    <p:extLst>
      <p:ext uri="{BB962C8B-B14F-4D97-AF65-F5344CB8AC3E}">
        <p14:creationId xmlns:p14="http://schemas.microsoft.com/office/powerpoint/2010/main" val="2011486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1"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75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2"/>
            <a:ext cx="7311863"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defTabSz="685800"/>
            <a:r>
              <a:rPr lang="en-GB"/>
              <a:t>Date: Monday / 01 / October / 2019</a:t>
            </a:r>
          </a:p>
        </p:txBody>
      </p:sp>
      <p:sp>
        <p:nvSpPr>
          <p:cNvPr id="5" name="Footer Placeholder 4"/>
          <p:cNvSpPr>
            <a:spLocks noGrp="1"/>
          </p:cNvSpPr>
          <p:nvPr>
            <p:ph type="ftr" sz="quarter" idx="11"/>
          </p:nvPr>
        </p:nvSpPr>
        <p:spPr/>
        <p:txBody>
          <a:body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6" name="Slide Number Placeholder 5"/>
          <p:cNvSpPr>
            <a:spLocks noGrp="1"/>
          </p:cNvSpPr>
          <p:nvPr>
            <p:ph type="sldNum" sz="quarter" idx="12"/>
          </p:nvPr>
        </p:nvSpPr>
        <p:spPr/>
        <p:txBody>
          <a:bodyPr/>
          <a:lstStyle/>
          <a:p>
            <a:pPr defTabSz="685800"/>
            <a:fld id="{856227C0-AD57-4F9B-BAE3-EEFB0D0EE427}" type="slidenum">
              <a:rPr lang="en-GB" smtClean="0">
                <a:solidFill>
                  <a:srgbClr val="1E2DBE"/>
                </a:solidFill>
              </a:rPr>
              <a:pPr defTabSz="685800"/>
              <a:t>‹#›</a:t>
            </a:fld>
            <a:endParaRPr lang="en-GB">
              <a:solidFill>
                <a:srgbClr val="1E2DBE"/>
              </a:solidFill>
            </a:endParaRPr>
          </a:p>
        </p:txBody>
      </p:sp>
      <p:sp>
        <p:nvSpPr>
          <p:cNvPr id="9" name="TextBox 8"/>
          <p:cNvSpPr txBox="1"/>
          <p:nvPr userDrawn="1"/>
        </p:nvSpPr>
        <p:spPr>
          <a:xfrm>
            <a:off x="4686301" y="6870450"/>
            <a:ext cx="7505700" cy="115416"/>
          </a:xfrm>
          <a:prstGeom prst="rect">
            <a:avLst/>
          </a:prstGeom>
          <a:noFill/>
        </p:spPr>
        <p:txBody>
          <a:bodyPr wrap="square" lIns="0" tIns="0" rIns="0" bIns="0"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750" b="0" i="0" u="none" strike="noStrike" kern="1200" cap="none" spc="0" normalizeH="0" baseline="0" noProof="0">
                <a:ln>
                  <a:noFill/>
                </a:ln>
                <a:solidFill>
                  <a:srgbClr val="230050"/>
                </a:solidFill>
                <a:effectLst/>
                <a:uLnTx/>
                <a:uFillTx/>
                <a:latin typeface="Arial" panose="020B0604020202020204"/>
                <a:ea typeface="+mn-ea"/>
                <a:cs typeface="+mn-cs"/>
              </a:rPr>
              <a:t>NB Manually place “ilo.org” device in front of image</a:t>
            </a:r>
          </a:p>
        </p:txBody>
      </p:sp>
    </p:spTree>
    <p:custDataLst>
      <p:tags r:id="rId1"/>
    </p:custDataLst>
    <p:extLst>
      <p:ext uri="{BB962C8B-B14F-4D97-AF65-F5344CB8AC3E}">
        <p14:creationId xmlns:p14="http://schemas.microsoft.com/office/powerpoint/2010/main" val="37742453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2"/>
            <a:ext cx="7311863"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pPr defTabSz="685800"/>
            <a:r>
              <a:rPr lang="en-GB"/>
              <a:t>Date: Monday / 01 / October / 2019</a:t>
            </a:r>
          </a:p>
        </p:txBody>
      </p:sp>
      <p:sp>
        <p:nvSpPr>
          <p:cNvPr id="5" name="Footer Placeholder 4"/>
          <p:cNvSpPr>
            <a:spLocks noGrp="1"/>
          </p:cNvSpPr>
          <p:nvPr>
            <p:ph type="ftr" sz="quarter" idx="11"/>
          </p:nvPr>
        </p:nvSpPr>
        <p:spPr/>
        <p:txBody>
          <a:body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6" name="Slide Number Placeholder 5"/>
          <p:cNvSpPr>
            <a:spLocks noGrp="1"/>
          </p:cNvSpPr>
          <p:nvPr>
            <p:ph type="sldNum" sz="quarter" idx="12"/>
          </p:nvPr>
        </p:nvSpPr>
        <p:spPr/>
        <p:txBody>
          <a:bodyPr/>
          <a:lstStyle/>
          <a:p>
            <a:pPr defTabSz="685800"/>
            <a:fld id="{856227C0-AD57-4F9B-BAE3-EEFB0D0EE427}" type="slidenum">
              <a:rPr lang="en-GB" smtClean="0">
                <a:solidFill>
                  <a:srgbClr val="1E2DBE"/>
                </a:solidFill>
              </a:rPr>
              <a:pPr defTabSz="685800"/>
              <a:t>‹#›</a:t>
            </a:fld>
            <a:endParaRPr lang="en-GB">
              <a:solidFill>
                <a:srgbClr val="1E2DBE"/>
              </a:solidFill>
            </a:endParaRPr>
          </a:p>
        </p:txBody>
      </p:sp>
      <p:sp>
        <p:nvSpPr>
          <p:cNvPr id="9" name="TextBox 8"/>
          <p:cNvSpPr txBox="1"/>
          <p:nvPr userDrawn="1"/>
        </p:nvSpPr>
        <p:spPr>
          <a:xfrm>
            <a:off x="4686301" y="6870450"/>
            <a:ext cx="7505700" cy="115416"/>
          </a:xfrm>
          <a:prstGeom prst="rect">
            <a:avLst/>
          </a:prstGeom>
          <a:noFill/>
        </p:spPr>
        <p:txBody>
          <a:bodyPr wrap="square" lIns="0" tIns="0" rIns="0" bIns="0" rtlCol="0">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750" b="0" i="0" u="none" strike="noStrike" kern="1200" cap="none" spc="0" normalizeH="0" baseline="0" noProof="0">
                <a:ln>
                  <a:noFill/>
                </a:ln>
                <a:solidFill>
                  <a:srgbClr val="230050"/>
                </a:solidFill>
                <a:effectLst/>
                <a:uLnTx/>
                <a:uFillTx/>
                <a:latin typeface="Arial" panose="020B0604020202020204"/>
                <a:ea typeface="+mn-ea"/>
                <a:cs typeface="+mn-cs"/>
              </a:rPr>
              <a:t>NB Manually place “ilo.org” device in front of image</a:t>
            </a:r>
          </a:p>
        </p:txBody>
      </p:sp>
      <p:sp>
        <p:nvSpPr>
          <p:cNvPr id="10" name="Picture Placeholder 9"/>
          <p:cNvSpPr>
            <a:spLocks noGrp="1"/>
          </p:cNvSpPr>
          <p:nvPr>
            <p:ph type="pic" sz="quarter" idx="13" hasCustomPrompt="1"/>
          </p:nvPr>
        </p:nvSpPr>
        <p:spPr>
          <a:xfrm>
            <a:off x="8289131"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75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9"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750" b="0">
                <a:solidFill>
                  <a:schemeClr val="bg1"/>
                </a:solidFill>
              </a:defRPr>
            </a:lvl1pPr>
            <a:lvl2pPr>
              <a:defRPr sz="750">
                <a:solidFill>
                  <a:schemeClr val="bg1"/>
                </a:solidFill>
              </a:defRPr>
            </a:lvl2pPr>
            <a:lvl3pPr>
              <a:defRPr sz="750">
                <a:solidFill>
                  <a:schemeClr val="bg1"/>
                </a:solidFill>
              </a:defRPr>
            </a:lvl3pPr>
            <a:lvl4pPr>
              <a:defRPr sz="750">
                <a:solidFill>
                  <a:schemeClr val="bg1"/>
                </a:solidFill>
              </a:defRPr>
            </a:lvl4pPr>
            <a:lvl5pPr>
              <a:defRPr sz="750">
                <a:solidFill>
                  <a:schemeClr val="bg1"/>
                </a:solidFill>
              </a:defRPr>
            </a:lvl5pPr>
          </a:lstStyle>
          <a:p>
            <a:pPr lvl="0"/>
            <a:r>
              <a:rPr lang="en-US"/>
              <a:t>Edit Master text styles</a:t>
            </a:r>
          </a:p>
        </p:txBody>
      </p:sp>
    </p:spTree>
    <p:custDataLst>
      <p:tags r:id="rId1"/>
    </p:custDataLst>
    <p:extLst>
      <p:ext uri="{BB962C8B-B14F-4D97-AF65-F5344CB8AC3E}">
        <p14:creationId xmlns:p14="http://schemas.microsoft.com/office/powerpoint/2010/main" val="11267239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9" y="2393950"/>
            <a:ext cx="53604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3" y="2393951"/>
            <a:ext cx="53604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pPr defTabSz="685800"/>
            <a:r>
              <a:rPr lang="en-GB"/>
              <a:t>Date: Monday / 01 / October / 2019</a:t>
            </a:r>
          </a:p>
        </p:txBody>
      </p:sp>
      <p:sp>
        <p:nvSpPr>
          <p:cNvPr id="6" name="Footer Placeholder 5"/>
          <p:cNvSpPr>
            <a:spLocks noGrp="1"/>
          </p:cNvSpPr>
          <p:nvPr>
            <p:ph type="ftr" sz="quarter" idx="11"/>
          </p:nvPr>
        </p:nvSpPr>
        <p:spPr/>
        <p:txBody>
          <a:body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7" name="Slide Number Placeholder 6"/>
          <p:cNvSpPr>
            <a:spLocks noGrp="1"/>
          </p:cNvSpPr>
          <p:nvPr>
            <p:ph type="sldNum" sz="quarter" idx="12"/>
          </p:nvPr>
        </p:nvSpPr>
        <p:spPr/>
        <p:txBody>
          <a:bodyPr/>
          <a:lstStyle/>
          <a:p>
            <a:pPr defTabSz="685800"/>
            <a:fld id="{856227C0-AD57-4F9B-BAE3-EEFB0D0EE427}" type="slidenum">
              <a:rPr lang="en-GB" smtClean="0">
                <a:solidFill>
                  <a:srgbClr val="1E2DBE"/>
                </a:solidFill>
              </a:rPr>
              <a:pPr defTabSz="685800"/>
              <a:t>‹#›</a:t>
            </a:fld>
            <a:endParaRPr lang="en-GB">
              <a:solidFill>
                <a:srgbClr val="1E2DBE"/>
              </a:solidFill>
            </a:endParaRPr>
          </a:p>
        </p:txBody>
      </p:sp>
    </p:spTree>
    <p:custDataLst>
      <p:tags r:id="rId1"/>
    </p:custDataLst>
    <p:extLst>
      <p:ext uri="{BB962C8B-B14F-4D97-AF65-F5344CB8AC3E}">
        <p14:creationId xmlns:p14="http://schemas.microsoft.com/office/powerpoint/2010/main" val="29308178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9"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51"/>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pPr defTabSz="685800"/>
            <a:r>
              <a:rPr lang="en-GB"/>
              <a:t>Date: Monday / 01 / October / 2019</a:t>
            </a:r>
          </a:p>
        </p:txBody>
      </p:sp>
      <p:sp>
        <p:nvSpPr>
          <p:cNvPr id="6" name="Footer Placeholder 5"/>
          <p:cNvSpPr>
            <a:spLocks noGrp="1"/>
          </p:cNvSpPr>
          <p:nvPr>
            <p:ph type="ftr" sz="quarter" idx="11"/>
          </p:nvPr>
        </p:nvSpPr>
        <p:spPr/>
        <p:txBody>
          <a:body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7" name="Slide Number Placeholder 6"/>
          <p:cNvSpPr>
            <a:spLocks noGrp="1"/>
          </p:cNvSpPr>
          <p:nvPr>
            <p:ph type="sldNum" sz="quarter" idx="12"/>
          </p:nvPr>
        </p:nvSpPr>
        <p:spPr/>
        <p:txBody>
          <a:bodyPr/>
          <a:lstStyle/>
          <a:p>
            <a:pPr defTabSz="685800"/>
            <a:fld id="{856227C0-AD57-4F9B-BAE3-EEFB0D0EE427}" type="slidenum">
              <a:rPr lang="en-GB" smtClean="0">
                <a:solidFill>
                  <a:srgbClr val="1E2DBE"/>
                </a:solidFill>
              </a:rPr>
              <a:pPr defTabSz="685800"/>
              <a:t>‹#›</a:t>
            </a:fld>
            <a:endParaRPr lang="en-GB">
              <a:solidFill>
                <a:srgbClr val="1E2DBE"/>
              </a:solidFill>
            </a:endParaRPr>
          </a:p>
        </p:txBody>
      </p:sp>
      <p:sp>
        <p:nvSpPr>
          <p:cNvPr id="8" name="Content Placeholder 3"/>
          <p:cNvSpPr>
            <a:spLocks noGrp="1"/>
          </p:cNvSpPr>
          <p:nvPr>
            <p:ph sz="half" idx="13"/>
          </p:nvPr>
        </p:nvSpPr>
        <p:spPr>
          <a:xfrm>
            <a:off x="8288663" y="2393951"/>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ustDataLst>
      <p:tags r:id="rId1"/>
    </p:custDataLst>
    <p:extLst>
      <p:ext uri="{BB962C8B-B14F-4D97-AF65-F5344CB8AC3E}">
        <p14:creationId xmlns:p14="http://schemas.microsoft.com/office/powerpoint/2010/main" val="19060950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9"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51"/>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pPr defTabSz="685800"/>
            <a:r>
              <a:rPr lang="en-GB"/>
              <a:t>Date: Monday / 01 / October / 2019</a:t>
            </a:r>
          </a:p>
        </p:txBody>
      </p:sp>
      <p:sp>
        <p:nvSpPr>
          <p:cNvPr id="6" name="Footer Placeholder 5"/>
          <p:cNvSpPr>
            <a:spLocks noGrp="1"/>
          </p:cNvSpPr>
          <p:nvPr>
            <p:ph type="ftr" sz="quarter" idx="11"/>
          </p:nvPr>
        </p:nvSpPr>
        <p:spPr/>
        <p:txBody>
          <a:body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7" name="Slide Number Placeholder 6"/>
          <p:cNvSpPr>
            <a:spLocks noGrp="1"/>
          </p:cNvSpPr>
          <p:nvPr>
            <p:ph type="sldNum" sz="quarter" idx="12"/>
          </p:nvPr>
        </p:nvSpPr>
        <p:spPr/>
        <p:txBody>
          <a:bodyPr/>
          <a:lstStyle/>
          <a:p>
            <a:pPr defTabSz="685800"/>
            <a:fld id="{856227C0-AD57-4F9B-BAE3-EEFB0D0EE427}" type="slidenum">
              <a:rPr lang="en-GB" smtClean="0">
                <a:solidFill>
                  <a:srgbClr val="1E2DBE"/>
                </a:solidFill>
              </a:rPr>
              <a:pPr defTabSz="685800"/>
              <a:t>‹#›</a:t>
            </a:fld>
            <a:endParaRPr lang="en-GB">
              <a:solidFill>
                <a:srgbClr val="1E2DBE"/>
              </a:solidFill>
            </a:endParaRPr>
          </a:p>
        </p:txBody>
      </p:sp>
      <p:sp>
        <p:nvSpPr>
          <p:cNvPr id="10" name="Text Placeholder 9"/>
          <p:cNvSpPr>
            <a:spLocks noGrp="1"/>
          </p:cNvSpPr>
          <p:nvPr>
            <p:ph type="body" sz="quarter" idx="13" hasCustomPrompt="1"/>
          </p:nvPr>
        </p:nvSpPr>
        <p:spPr>
          <a:xfrm>
            <a:off x="8288664" y="2393952"/>
            <a:ext cx="3412801" cy="3482975"/>
          </a:xfrm>
        </p:spPr>
        <p:txBody>
          <a:bodyPr tIns="54000"/>
          <a:lstStyle>
            <a:lvl1pPr marL="270000" indent="-270000">
              <a:lnSpc>
                <a:spcPct val="80000"/>
              </a:lnSpc>
              <a:spcBef>
                <a:spcPts val="2400"/>
              </a:spcBef>
              <a:spcAft>
                <a:spcPts val="0"/>
              </a:spcAft>
              <a:buClr>
                <a:schemeClr val="accent2"/>
              </a:buClr>
              <a:buFontTx/>
              <a:buBlip>
                <a:blip r:embed="rId3"/>
              </a:buBlip>
              <a:defRPr sz="4500" b="0" spc="-150" baseline="0">
                <a:solidFill>
                  <a:schemeClr val="accent1"/>
                </a:solidFill>
              </a:defRPr>
            </a:lvl1pPr>
            <a:lvl2pPr marL="270000" indent="0">
              <a:lnSpc>
                <a:spcPct val="100000"/>
              </a:lnSpc>
              <a:spcBef>
                <a:spcPts val="0"/>
              </a:spcBef>
              <a:spcAft>
                <a:spcPts val="0"/>
              </a:spcAft>
              <a:buFontTx/>
              <a:buNone/>
              <a:defRPr sz="750"/>
            </a:lvl2pPr>
          </a:lstStyle>
          <a:p>
            <a:pPr lvl="0"/>
            <a:r>
              <a:rPr lang="en-US"/>
              <a:t>00.0%</a:t>
            </a:r>
          </a:p>
          <a:p>
            <a:pPr lvl="1"/>
            <a:r>
              <a:rPr lang="en-US"/>
              <a:t>Supporting text</a:t>
            </a:r>
            <a:endParaRPr lang="en-GB"/>
          </a:p>
        </p:txBody>
      </p:sp>
    </p:spTree>
    <p:custDataLst>
      <p:tags r:id="rId1"/>
    </p:custDataLst>
    <p:extLst>
      <p:ext uri="{BB962C8B-B14F-4D97-AF65-F5344CB8AC3E}">
        <p14:creationId xmlns:p14="http://schemas.microsoft.com/office/powerpoint/2010/main" val="37875620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defTabSz="685800"/>
            <a:r>
              <a:rPr lang="en-GB"/>
              <a:t>Date: Monday / 01 / October / 2019</a:t>
            </a:r>
          </a:p>
        </p:txBody>
      </p:sp>
      <p:sp>
        <p:nvSpPr>
          <p:cNvPr id="4" name="Footer Placeholder 3"/>
          <p:cNvSpPr>
            <a:spLocks noGrp="1"/>
          </p:cNvSpPr>
          <p:nvPr>
            <p:ph type="ftr" sz="quarter" idx="11"/>
          </p:nvPr>
        </p:nvSpPr>
        <p:spPr/>
        <p:txBody>
          <a:body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5" name="Slide Number Placeholder 4"/>
          <p:cNvSpPr>
            <a:spLocks noGrp="1"/>
          </p:cNvSpPr>
          <p:nvPr>
            <p:ph type="sldNum" sz="quarter" idx="12"/>
          </p:nvPr>
        </p:nvSpPr>
        <p:spPr/>
        <p:txBody>
          <a:bodyPr/>
          <a:lstStyle/>
          <a:p>
            <a:pPr defTabSz="685800"/>
            <a:fld id="{856227C0-AD57-4F9B-BAE3-EEFB0D0EE427}" type="slidenum">
              <a:rPr lang="en-GB" smtClean="0">
                <a:solidFill>
                  <a:srgbClr val="1E2DBE"/>
                </a:solidFill>
              </a:rPr>
              <a:pPr defTabSz="685800"/>
              <a:t>‹#›</a:t>
            </a:fld>
            <a:endParaRPr lang="en-GB">
              <a:solidFill>
                <a:srgbClr val="1E2DBE"/>
              </a:solidFill>
            </a:endParaRPr>
          </a:p>
        </p:txBody>
      </p:sp>
      <p:sp>
        <p:nvSpPr>
          <p:cNvPr id="6" name="Text Placeholder 9"/>
          <p:cNvSpPr>
            <a:spLocks noGrp="1"/>
          </p:cNvSpPr>
          <p:nvPr>
            <p:ph type="body" sz="quarter" idx="13" hasCustomPrompt="1"/>
          </p:nvPr>
        </p:nvSpPr>
        <p:spPr>
          <a:xfrm>
            <a:off x="490539" y="2393950"/>
            <a:ext cx="7380000" cy="3482976"/>
          </a:xfrm>
        </p:spPr>
        <p:txBody>
          <a:bodyPr tIns="0">
            <a:noAutofit/>
          </a:bodyPr>
          <a:lstStyle>
            <a:lvl1pPr marL="367200" indent="-367200">
              <a:buSzPct val="120000"/>
              <a:buFontTx/>
              <a:buBlip>
                <a:blip r:embed="rId3"/>
              </a:buBlip>
              <a:defRPr sz="1725" b="0">
                <a:solidFill>
                  <a:schemeClr val="tx1"/>
                </a:solidFill>
              </a:defRPr>
            </a:lvl1pPr>
            <a:lvl2pPr marL="367200" indent="0">
              <a:buClr>
                <a:schemeClr val="accent2"/>
              </a:buClr>
              <a:buSzPct val="80000"/>
              <a:buFont typeface="Wingdings 3" panose="05040102010807070707" pitchFamily="18" charset="2"/>
              <a:buNone/>
              <a:defRPr sz="1725" baseline="0"/>
            </a:lvl2pPr>
            <a:lvl3pPr marL="502200" indent="-135000">
              <a:spcBef>
                <a:spcPts val="1350"/>
              </a:spcBef>
              <a:defRPr sz="75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750">
                <a:solidFill>
                  <a:schemeClr val="tx1"/>
                </a:solidFill>
              </a:defRPr>
            </a:lvl1pPr>
          </a:lstStyle>
          <a:p>
            <a:r>
              <a:rPr lang="en-US"/>
              <a:t>Click icon to add picture</a:t>
            </a:r>
            <a:endParaRPr lang="en-GB"/>
          </a:p>
        </p:txBody>
      </p:sp>
    </p:spTree>
    <p:custDataLst>
      <p:tags r:id="rId1"/>
    </p:custDataLst>
    <p:extLst>
      <p:ext uri="{BB962C8B-B14F-4D97-AF65-F5344CB8AC3E}">
        <p14:creationId xmlns:p14="http://schemas.microsoft.com/office/powerpoint/2010/main" val="24735597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9" y="2872802"/>
            <a:ext cx="7200000" cy="608525"/>
          </a:xfrm>
        </p:spPr>
        <p:txBody>
          <a:bodyPr bIns="54000" anchor="t" anchorCtr="0">
            <a:noAutofit/>
          </a:bodyPr>
          <a:lstStyle>
            <a:lvl1pPr>
              <a:lnSpc>
                <a:spcPct val="90000"/>
              </a:lnSpc>
              <a:defRPr sz="3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9" y="3481324"/>
            <a:ext cx="7200000" cy="1656000"/>
          </a:xfrm>
        </p:spPr>
        <p:txBody>
          <a:bodyPr>
            <a:noAutofit/>
          </a:bodyPr>
          <a:lstStyle>
            <a:lvl1pPr marL="0" indent="0">
              <a:lnSpc>
                <a:spcPct val="90000"/>
              </a:lnSpc>
              <a:buNone/>
              <a:defRPr sz="3000" b="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pPr defTabSz="685800"/>
            <a:r>
              <a:rPr lang="en-GB"/>
              <a:t>Date: Monday / 01 / October / 2019</a:t>
            </a:r>
          </a:p>
        </p:txBody>
      </p:sp>
      <p:sp>
        <p:nvSpPr>
          <p:cNvPr id="5" name="Footer Placeholder 4"/>
          <p:cNvSpPr>
            <a:spLocks noGrp="1"/>
          </p:cNvSpPr>
          <p:nvPr>
            <p:ph type="ftr" sz="quarter" idx="11"/>
          </p:nvPr>
        </p:nvSpPr>
        <p:spPr>
          <a:xfrm>
            <a:off x="3621089" y="6867374"/>
            <a:ext cx="5605463" cy="180000"/>
          </a:xfrm>
        </p:spPr>
        <p:txBody>
          <a:bodyPr>
            <a:noAutofit/>
          </a:bodyPr>
          <a:lstStyle>
            <a:lvl1pPr>
              <a:defRPr>
                <a:noFill/>
              </a:defRPr>
            </a:lvl1pPr>
          </a:lstStyle>
          <a:p>
            <a:pPr defTabSz="685800"/>
            <a:r>
              <a:rPr lang="en-GB"/>
              <a:t>Advancing social justice, promoting decent work</a:t>
            </a:r>
          </a:p>
        </p:txBody>
      </p:sp>
      <p:sp>
        <p:nvSpPr>
          <p:cNvPr id="6" name="Slide Number Placeholder 5"/>
          <p:cNvSpPr>
            <a:spLocks noGrp="1"/>
          </p:cNvSpPr>
          <p:nvPr>
            <p:ph type="sldNum" sz="quarter" idx="12"/>
          </p:nvPr>
        </p:nvSpPr>
        <p:spPr>
          <a:xfrm>
            <a:off x="11161463" y="6870450"/>
            <a:ext cx="540000" cy="288000"/>
          </a:xfrm>
        </p:spPr>
        <p:txBody>
          <a:bodyPr>
            <a:noAutofit/>
          </a:bodyPr>
          <a:lstStyle>
            <a:lvl1pPr>
              <a:defRPr>
                <a:noFill/>
              </a:defRPr>
            </a:lvl1pPr>
          </a:lstStyle>
          <a:p>
            <a:pPr defTabSz="685800"/>
            <a:fld id="{856227C0-AD57-4F9B-BAE3-EEFB0D0EE427}" type="slidenum">
              <a:rPr lang="en-GB" smtClean="0"/>
              <a:pPr defTabSz="685800"/>
              <a:t>‹#›</a:t>
            </a:fld>
            <a:endParaRPr lang="en-GB"/>
          </a:p>
        </p:txBody>
      </p:sp>
      <p:sp>
        <p:nvSpPr>
          <p:cNvPr id="8" name="Right Triangle 7"/>
          <p:cNvSpPr/>
          <p:nvPr userDrawn="1"/>
        </p:nvSpPr>
        <p:spPr>
          <a:xfrm flipH="1">
            <a:off x="5529261" y="3007520"/>
            <a:ext cx="6662739"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5645" y="498061"/>
            <a:ext cx="1447064" cy="500218"/>
          </a:xfrm>
          <a:prstGeom prst="rect">
            <a:avLst/>
          </a:prstGeom>
        </p:spPr>
      </p:pic>
      <p:sp>
        <p:nvSpPr>
          <p:cNvPr id="7" name="Isosceles Triangle 6">
            <a:extLst>
              <a:ext uri="{FF2B5EF4-FFF2-40B4-BE49-F238E27FC236}">
                <a16:creationId xmlns:a16="http://schemas.microsoft.com/office/drawing/2014/main" id="{3602F308-F8A3-62EE-DBD1-D45732FA0233}"/>
              </a:ext>
            </a:extLst>
          </p:cNvPr>
          <p:cNvSpPr/>
          <p:nvPr userDrawn="1"/>
        </p:nvSpPr>
        <p:spPr>
          <a:xfrm rot="5400000">
            <a:off x="-25607" y="2993920"/>
            <a:ext cx="265525" cy="214312"/>
          </a:xfrm>
          <a:prstGeom prst="triangle">
            <a:avLst/>
          </a:prstGeom>
          <a:solidFill>
            <a:srgbClr val="05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17136530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9" y="2872802"/>
            <a:ext cx="7200000" cy="608525"/>
          </a:xfrm>
        </p:spPr>
        <p:txBody>
          <a:bodyPr bIns="54000" anchor="t" anchorCtr="0">
            <a:noAutofit/>
          </a:bodyPr>
          <a:lstStyle>
            <a:lvl1pPr>
              <a:lnSpc>
                <a:spcPct val="90000"/>
              </a:lnSpc>
              <a:defRPr sz="3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9" y="3481324"/>
            <a:ext cx="7200000" cy="1656000"/>
          </a:xfrm>
        </p:spPr>
        <p:txBody>
          <a:bodyPr>
            <a:noAutofit/>
          </a:bodyPr>
          <a:lstStyle>
            <a:lvl1pPr marL="0" indent="0">
              <a:lnSpc>
                <a:spcPct val="90000"/>
              </a:lnSpc>
              <a:buNone/>
              <a:defRPr sz="3000" b="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pPr defTabSz="685800"/>
            <a:r>
              <a:rPr lang="en-GB"/>
              <a:t>Date: Monday / 01 / October / 2019</a:t>
            </a:r>
          </a:p>
        </p:txBody>
      </p:sp>
      <p:sp>
        <p:nvSpPr>
          <p:cNvPr id="5" name="Footer Placeholder 4"/>
          <p:cNvSpPr>
            <a:spLocks noGrp="1"/>
          </p:cNvSpPr>
          <p:nvPr>
            <p:ph type="ftr" sz="quarter" idx="11"/>
          </p:nvPr>
        </p:nvSpPr>
        <p:spPr>
          <a:xfrm>
            <a:off x="3602038" y="6866325"/>
            <a:ext cx="5605463" cy="180000"/>
          </a:xfrm>
        </p:spPr>
        <p:txBody>
          <a:bodyPr>
            <a:noAutofit/>
          </a:bodyPr>
          <a:lstStyle>
            <a:lvl1pPr>
              <a:defRPr>
                <a:noFill/>
              </a:defRPr>
            </a:lvl1pPr>
          </a:lstStyle>
          <a:p>
            <a:pPr defTabSz="685800"/>
            <a:r>
              <a:rPr lang="en-GB"/>
              <a:t>Advancing social justice, promoting decent work</a:t>
            </a:r>
          </a:p>
        </p:txBody>
      </p:sp>
      <p:sp>
        <p:nvSpPr>
          <p:cNvPr id="6" name="Slide Number Placeholder 5"/>
          <p:cNvSpPr>
            <a:spLocks noGrp="1"/>
          </p:cNvSpPr>
          <p:nvPr>
            <p:ph type="sldNum" sz="quarter" idx="12"/>
          </p:nvPr>
        </p:nvSpPr>
        <p:spPr>
          <a:xfrm>
            <a:off x="11161463" y="6870450"/>
            <a:ext cx="540000" cy="288000"/>
          </a:xfrm>
        </p:spPr>
        <p:txBody>
          <a:bodyPr>
            <a:noAutofit/>
          </a:bodyPr>
          <a:lstStyle>
            <a:lvl1pPr>
              <a:defRPr>
                <a:noFill/>
              </a:defRPr>
            </a:lvl1pPr>
          </a:lstStyle>
          <a:p>
            <a:pPr defTabSz="685800"/>
            <a:fld id="{856227C0-AD57-4F9B-BAE3-EEFB0D0EE427}" type="slidenum">
              <a:rPr lang="en-GB" smtClean="0"/>
              <a:pPr defTabSz="685800"/>
              <a:t>‹#›</a:t>
            </a:fld>
            <a:endParaRPr lang="en-GB"/>
          </a:p>
        </p:txBody>
      </p:sp>
      <p:sp>
        <p:nvSpPr>
          <p:cNvPr id="8" name="Right Triangle 7"/>
          <p:cNvSpPr/>
          <p:nvPr userDrawn="1"/>
        </p:nvSpPr>
        <p:spPr>
          <a:xfrm flipH="1">
            <a:off x="8286749" y="4601106"/>
            <a:ext cx="3905251"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3"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5645" y="498061"/>
            <a:ext cx="1447064" cy="500218"/>
          </a:xfrm>
          <a:prstGeom prst="rect">
            <a:avLst/>
          </a:prstGeom>
        </p:spPr>
      </p:pic>
      <p:sp>
        <p:nvSpPr>
          <p:cNvPr id="7" name="Isosceles Triangle 6">
            <a:extLst>
              <a:ext uri="{FF2B5EF4-FFF2-40B4-BE49-F238E27FC236}">
                <a16:creationId xmlns:a16="http://schemas.microsoft.com/office/drawing/2014/main" id="{16A3C5A8-F2B5-ABBC-A9AE-04190FD39905}"/>
              </a:ext>
            </a:extLst>
          </p:cNvPr>
          <p:cNvSpPr/>
          <p:nvPr userDrawn="1"/>
        </p:nvSpPr>
        <p:spPr>
          <a:xfrm rot="5400000">
            <a:off x="-25607" y="2993920"/>
            <a:ext cx="265525" cy="214312"/>
          </a:xfrm>
          <a:prstGeom prst="triangle">
            <a:avLst/>
          </a:prstGeom>
          <a:solidFill>
            <a:srgbClr val="05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063214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9" y="2872802"/>
            <a:ext cx="7200000" cy="608525"/>
          </a:xfrm>
        </p:spPr>
        <p:txBody>
          <a:bodyPr bIns="54000" anchor="t" anchorCtr="0">
            <a:noAutofit/>
          </a:bodyPr>
          <a:lstStyle>
            <a:lvl1pPr>
              <a:lnSpc>
                <a:spcPct val="90000"/>
              </a:lnSpc>
              <a:defRPr sz="3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9" y="3481324"/>
            <a:ext cx="7200000" cy="1656000"/>
          </a:xfrm>
        </p:spPr>
        <p:txBody>
          <a:bodyPr>
            <a:noAutofit/>
          </a:bodyPr>
          <a:lstStyle>
            <a:lvl1pPr marL="0" indent="0">
              <a:lnSpc>
                <a:spcPct val="90000"/>
              </a:lnSpc>
              <a:buNone/>
              <a:defRPr sz="3000" b="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pPr defTabSz="685800"/>
            <a:r>
              <a:rPr lang="en-GB"/>
              <a:t>Date: Monday / 01 / October / 2019</a:t>
            </a:r>
          </a:p>
        </p:txBody>
      </p:sp>
      <p:sp>
        <p:nvSpPr>
          <p:cNvPr id="5" name="Footer Placeholder 4"/>
          <p:cNvSpPr>
            <a:spLocks noGrp="1"/>
          </p:cNvSpPr>
          <p:nvPr>
            <p:ph type="ftr" sz="quarter" idx="11"/>
          </p:nvPr>
        </p:nvSpPr>
        <p:spPr>
          <a:xfrm>
            <a:off x="3602038" y="6866325"/>
            <a:ext cx="5605463" cy="180000"/>
          </a:xfrm>
        </p:spPr>
        <p:txBody>
          <a:bodyPr>
            <a:noAutofit/>
          </a:bodyPr>
          <a:lstStyle>
            <a:lvl1pPr>
              <a:defRPr>
                <a:noFill/>
              </a:defRPr>
            </a:lvl1pPr>
          </a:lstStyle>
          <a:p>
            <a:pPr defTabSz="685800"/>
            <a:r>
              <a:rPr lang="en-GB"/>
              <a:t>Advancing social justice, promoting decent work</a:t>
            </a:r>
          </a:p>
        </p:txBody>
      </p:sp>
      <p:sp>
        <p:nvSpPr>
          <p:cNvPr id="6" name="Slide Number Placeholder 5"/>
          <p:cNvSpPr>
            <a:spLocks noGrp="1"/>
          </p:cNvSpPr>
          <p:nvPr>
            <p:ph type="sldNum" sz="quarter" idx="12"/>
          </p:nvPr>
        </p:nvSpPr>
        <p:spPr>
          <a:xfrm>
            <a:off x="11161463" y="6870450"/>
            <a:ext cx="540000" cy="288000"/>
          </a:xfrm>
        </p:spPr>
        <p:txBody>
          <a:bodyPr>
            <a:noAutofit/>
          </a:bodyPr>
          <a:lstStyle>
            <a:lvl1pPr>
              <a:defRPr>
                <a:noFill/>
              </a:defRPr>
            </a:lvl1pPr>
          </a:lstStyle>
          <a:p>
            <a:pPr defTabSz="685800"/>
            <a:fld id="{856227C0-AD57-4F9B-BAE3-EEFB0D0EE427}" type="slidenum">
              <a:rPr lang="en-GB" smtClean="0"/>
              <a:pPr defTabSz="685800"/>
              <a:t>‹#›</a:t>
            </a:fld>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85645" y="498061"/>
            <a:ext cx="1447064" cy="500218"/>
          </a:xfrm>
          <a:prstGeom prst="rect">
            <a:avLst/>
          </a:prstGeom>
        </p:spPr>
      </p:pic>
      <p:sp>
        <p:nvSpPr>
          <p:cNvPr id="7" name="Isosceles Triangle 6">
            <a:extLst>
              <a:ext uri="{FF2B5EF4-FFF2-40B4-BE49-F238E27FC236}">
                <a16:creationId xmlns:a16="http://schemas.microsoft.com/office/drawing/2014/main" id="{5A31D1B4-1B95-98AB-AE4F-43988E386D71}"/>
              </a:ext>
            </a:extLst>
          </p:cNvPr>
          <p:cNvSpPr/>
          <p:nvPr userDrawn="1"/>
        </p:nvSpPr>
        <p:spPr>
          <a:xfrm rot="5400000">
            <a:off x="-25607" y="2993920"/>
            <a:ext cx="265525" cy="214312"/>
          </a:xfrm>
          <a:prstGeom prst="triangle">
            <a:avLst/>
          </a:prstGeom>
          <a:solidFill>
            <a:srgbClr val="05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550338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9" y="2872802"/>
            <a:ext cx="7200000" cy="608525"/>
          </a:xfrm>
        </p:spPr>
        <p:txBody>
          <a:bodyPr bIns="54000" anchor="t" anchorCtr="0">
            <a:noAutofit/>
          </a:bodyPr>
          <a:lstStyle>
            <a:lvl1pPr>
              <a:lnSpc>
                <a:spcPct val="90000"/>
              </a:lnSpc>
              <a:defRPr sz="3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9" y="3481324"/>
            <a:ext cx="7200000" cy="1656000"/>
          </a:xfrm>
        </p:spPr>
        <p:txBody>
          <a:bodyPr>
            <a:noAutofit/>
          </a:bodyPr>
          <a:lstStyle>
            <a:lvl1pPr marL="0" indent="0">
              <a:lnSpc>
                <a:spcPct val="90000"/>
              </a:lnSpc>
              <a:buNone/>
              <a:defRPr sz="3000" b="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pPr defTabSz="685800"/>
            <a:r>
              <a:rPr lang="en-GB"/>
              <a:t>Date: Monday / 01 / October / 2019</a:t>
            </a:r>
          </a:p>
        </p:txBody>
      </p:sp>
      <p:sp>
        <p:nvSpPr>
          <p:cNvPr id="5" name="Footer Placeholder 4"/>
          <p:cNvSpPr>
            <a:spLocks noGrp="1"/>
          </p:cNvSpPr>
          <p:nvPr>
            <p:ph type="ftr" sz="quarter" idx="11"/>
          </p:nvPr>
        </p:nvSpPr>
        <p:spPr>
          <a:xfrm>
            <a:off x="3602038" y="6870450"/>
            <a:ext cx="5605463" cy="180000"/>
          </a:xfrm>
        </p:spPr>
        <p:txBody>
          <a:bodyPr>
            <a:noAutofit/>
          </a:bodyPr>
          <a:lstStyle>
            <a:lvl1pPr>
              <a:defRPr>
                <a:noFill/>
              </a:defRPr>
            </a:lvl1pPr>
          </a:lstStyle>
          <a:p>
            <a:pPr defTabSz="685800"/>
            <a:r>
              <a:rPr lang="en-GB"/>
              <a:t>Advancing social justice, promoting decent work</a:t>
            </a:r>
          </a:p>
        </p:txBody>
      </p:sp>
      <p:sp>
        <p:nvSpPr>
          <p:cNvPr id="6" name="Slide Number Placeholder 5"/>
          <p:cNvSpPr>
            <a:spLocks noGrp="1"/>
          </p:cNvSpPr>
          <p:nvPr>
            <p:ph type="sldNum" sz="quarter" idx="12"/>
          </p:nvPr>
        </p:nvSpPr>
        <p:spPr>
          <a:xfrm>
            <a:off x="11161463" y="6870450"/>
            <a:ext cx="540000" cy="288000"/>
          </a:xfrm>
        </p:spPr>
        <p:txBody>
          <a:bodyPr>
            <a:noAutofit/>
          </a:bodyPr>
          <a:lstStyle>
            <a:lvl1pPr>
              <a:defRPr>
                <a:noFill/>
              </a:defRPr>
            </a:lvl1pPr>
          </a:lstStyle>
          <a:p>
            <a:pPr defTabSz="685800"/>
            <a:fld id="{856227C0-AD57-4F9B-BAE3-EEFB0D0EE427}" type="slidenum">
              <a:rPr lang="en-GB" smtClean="0"/>
              <a:pPr defTabSz="685800"/>
              <a:t>‹#›</a:t>
            </a:fld>
            <a:endParaRPr lang="en-GB"/>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66527" y="451967"/>
            <a:ext cx="1561292" cy="539706"/>
          </a:xfrm>
          <a:prstGeom prst="rect">
            <a:avLst/>
          </a:prstGeom>
        </p:spPr>
      </p:pic>
      <p:sp>
        <p:nvSpPr>
          <p:cNvPr id="7" name="Isosceles Triangle 6">
            <a:extLst>
              <a:ext uri="{FF2B5EF4-FFF2-40B4-BE49-F238E27FC236}">
                <a16:creationId xmlns:a16="http://schemas.microsoft.com/office/drawing/2014/main" id="{2C825861-79C4-6BD0-1A6A-1753AAB1A806}"/>
              </a:ext>
            </a:extLst>
          </p:cNvPr>
          <p:cNvSpPr/>
          <p:nvPr userDrawn="1"/>
        </p:nvSpPr>
        <p:spPr>
          <a:xfrm rot="5400000">
            <a:off x="-25607" y="2993920"/>
            <a:ext cx="265525" cy="214312"/>
          </a:xfrm>
          <a:prstGeom prst="triangle">
            <a:avLst/>
          </a:prstGeom>
          <a:solidFill>
            <a:srgbClr val="05D2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26917873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l="1" t="21407" r="38481" b="40746"/>
          <a:stretch/>
        </p:blipFill>
        <p:spPr>
          <a:xfrm>
            <a:off x="-1397974" y="1085563"/>
            <a:ext cx="13604217" cy="5784889"/>
          </a:xfrm>
          <a:prstGeom prst="rect">
            <a:avLst/>
          </a:prstGeom>
        </p:spPr>
      </p:pic>
      <p:sp>
        <p:nvSpPr>
          <p:cNvPr id="2" name="Title 1"/>
          <p:cNvSpPr>
            <a:spLocks noGrp="1"/>
          </p:cNvSpPr>
          <p:nvPr>
            <p:ph type="title"/>
          </p:nvPr>
        </p:nvSpPr>
        <p:spPr>
          <a:xfrm>
            <a:off x="490539" y="2872802"/>
            <a:ext cx="7200000" cy="608525"/>
          </a:xfrm>
        </p:spPr>
        <p:txBody>
          <a:bodyPr bIns="54000" anchor="t" anchorCtr="0">
            <a:noAutofit/>
          </a:bodyPr>
          <a:lstStyle>
            <a:lvl1pPr>
              <a:lnSpc>
                <a:spcPct val="90000"/>
              </a:lnSpc>
              <a:defRPr sz="3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9" y="3481324"/>
            <a:ext cx="5868000" cy="648000"/>
          </a:xfrm>
        </p:spPr>
        <p:txBody>
          <a:bodyPr>
            <a:noAutofit/>
          </a:bodyPr>
          <a:lstStyle>
            <a:lvl1pPr marL="0" indent="0">
              <a:lnSpc>
                <a:spcPct val="90000"/>
              </a:lnSpc>
              <a:buNone/>
              <a:defRPr sz="3000" b="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pPr defTabSz="685800"/>
            <a:r>
              <a:rPr lang="en-GB"/>
              <a:t>Date: Monday / 01 / October / 2019</a:t>
            </a:r>
          </a:p>
        </p:txBody>
      </p:sp>
      <p:sp>
        <p:nvSpPr>
          <p:cNvPr id="5" name="Footer Placeholder 4"/>
          <p:cNvSpPr>
            <a:spLocks noGrp="1"/>
          </p:cNvSpPr>
          <p:nvPr>
            <p:ph type="ftr" sz="quarter" idx="11"/>
          </p:nvPr>
        </p:nvSpPr>
        <p:spPr>
          <a:xfrm>
            <a:off x="3649663" y="6870450"/>
            <a:ext cx="5605463" cy="180000"/>
          </a:xfrm>
        </p:spPr>
        <p:txBody>
          <a:bodyPr>
            <a:noAutofit/>
          </a:bodyPr>
          <a:lstStyle>
            <a:lvl1pPr>
              <a:defRPr>
                <a:noFill/>
              </a:defRPr>
            </a:lvl1pPr>
          </a:lstStyle>
          <a:p>
            <a:pPr defTabSz="685800"/>
            <a:r>
              <a:rPr lang="en-GB"/>
              <a:t>Advancing social justice, promoting decent work</a:t>
            </a:r>
          </a:p>
        </p:txBody>
      </p:sp>
      <p:sp>
        <p:nvSpPr>
          <p:cNvPr id="6" name="Slide Number Placeholder 5"/>
          <p:cNvSpPr>
            <a:spLocks noGrp="1"/>
          </p:cNvSpPr>
          <p:nvPr>
            <p:ph type="sldNum" sz="quarter" idx="12"/>
          </p:nvPr>
        </p:nvSpPr>
        <p:spPr>
          <a:xfrm>
            <a:off x="11161463" y="6870450"/>
            <a:ext cx="540000" cy="288000"/>
          </a:xfrm>
        </p:spPr>
        <p:txBody>
          <a:bodyPr>
            <a:noAutofit/>
          </a:bodyPr>
          <a:lstStyle>
            <a:lvl1pPr>
              <a:defRPr>
                <a:noFill/>
              </a:defRPr>
            </a:lvl1pPr>
          </a:lstStyle>
          <a:p>
            <a:pPr defTabSz="685800"/>
            <a:fld id="{856227C0-AD57-4F9B-BAE3-EEFB0D0EE427}" type="slidenum">
              <a:rPr lang="en-GB" smtClean="0"/>
              <a:pPr defTabSz="685800"/>
              <a:t>‹#›</a:t>
            </a:fld>
            <a:endParaRPr lang="en-GB"/>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85645" y="498061"/>
            <a:ext cx="1447064" cy="500218"/>
          </a:xfrm>
          <a:prstGeom prst="rect">
            <a:avLst/>
          </a:prstGeom>
        </p:spPr>
      </p:pic>
    </p:spTree>
    <p:custDataLst>
      <p:tags r:id="rId1"/>
    </p:custDataLst>
    <p:extLst>
      <p:ext uri="{BB962C8B-B14F-4D97-AF65-F5344CB8AC3E}">
        <p14:creationId xmlns:p14="http://schemas.microsoft.com/office/powerpoint/2010/main" val="31560693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pPr defTabSz="685800"/>
            <a:r>
              <a:rPr lang="en-GB"/>
              <a:t>Date: Monday / 01 / October / 2019</a:t>
            </a:r>
          </a:p>
        </p:txBody>
      </p:sp>
      <p:sp>
        <p:nvSpPr>
          <p:cNvPr id="4" name="Footer Placeholder 3"/>
          <p:cNvSpPr>
            <a:spLocks noGrp="1"/>
          </p:cNvSpPr>
          <p:nvPr>
            <p:ph type="ftr" sz="quarter" idx="11"/>
          </p:nvPr>
        </p:nvSpPr>
        <p:spPr/>
        <p:txBody>
          <a:body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5" name="Slide Number Placeholder 4"/>
          <p:cNvSpPr>
            <a:spLocks noGrp="1"/>
          </p:cNvSpPr>
          <p:nvPr>
            <p:ph type="sldNum" sz="quarter" idx="12"/>
          </p:nvPr>
        </p:nvSpPr>
        <p:spPr/>
        <p:txBody>
          <a:bodyPr/>
          <a:lstStyle/>
          <a:p>
            <a:pPr defTabSz="685800"/>
            <a:fld id="{856227C0-AD57-4F9B-BAE3-EEFB0D0EE427}" type="slidenum">
              <a:rPr lang="en-GB" smtClean="0">
                <a:solidFill>
                  <a:srgbClr val="1E2DBE"/>
                </a:solidFill>
              </a:rPr>
              <a:pPr defTabSz="685800"/>
              <a:t>‹#›</a:t>
            </a:fld>
            <a:endParaRPr lang="en-GB">
              <a:solidFill>
                <a:srgbClr val="1E2DBE"/>
              </a:solidFill>
            </a:endParaRPr>
          </a:p>
        </p:txBody>
      </p:sp>
    </p:spTree>
    <p:custDataLst>
      <p:tags r:id="rId1"/>
    </p:custDataLst>
    <p:extLst>
      <p:ext uri="{BB962C8B-B14F-4D97-AF65-F5344CB8AC3E}">
        <p14:creationId xmlns:p14="http://schemas.microsoft.com/office/powerpoint/2010/main" val="3147247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a:r>
              <a:rPr lang="en-GB"/>
              <a:t>Date: Monday / 01 / October / 2019</a:t>
            </a:r>
          </a:p>
        </p:txBody>
      </p:sp>
      <p:sp>
        <p:nvSpPr>
          <p:cNvPr id="3" name="Footer Placeholder 2"/>
          <p:cNvSpPr>
            <a:spLocks noGrp="1"/>
          </p:cNvSpPr>
          <p:nvPr>
            <p:ph type="ftr" sz="quarter" idx="11"/>
          </p:nvPr>
        </p:nvSpPr>
        <p:spPr/>
        <p:txBody>
          <a:body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4" name="Slide Number Placeholder 3"/>
          <p:cNvSpPr>
            <a:spLocks noGrp="1"/>
          </p:cNvSpPr>
          <p:nvPr>
            <p:ph type="sldNum" sz="quarter" idx="12"/>
          </p:nvPr>
        </p:nvSpPr>
        <p:spPr/>
        <p:txBody>
          <a:bodyPr/>
          <a:lstStyle/>
          <a:p>
            <a:pPr defTabSz="685800"/>
            <a:fld id="{856227C0-AD57-4F9B-BAE3-EEFB0D0EE427}" type="slidenum">
              <a:rPr lang="en-GB" smtClean="0">
                <a:solidFill>
                  <a:srgbClr val="1E2DBE"/>
                </a:solidFill>
              </a:rPr>
              <a:pPr defTabSz="685800"/>
              <a:t>‹#›</a:t>
            </a:fld>
            <a:endParaRPr lang="en-GB">
              <a:solidFill>
                <a:srgbClr val="1E2DBE"/>
              </a:solidFill>
            </a:endParaRPr>
          </a:p>
        </p:txBody>
      </p:sp>
    </p:spTree>
    <p:custDataLst>
      <p:tags r:id="rId1"/>
    </p:custDataLst>
    <p:extLst>
      <p:ext uri="{BB962C8B-B14F-4D97-AF65-F5344CB8AC3E}">
        <p14:creationId xmlns:p14="http://schemas.microsoft.com/office/powerpoint/2010/main" val="41936258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pic>
        <p:nvPicPr>
          <p:cNvPr id="9" name="Immagine 8" descr="separatore.png"/>
          <p:cNvPicPr>
            <a:picLocks noChangeAspect="1"/>
          </p:cNvPicPr>
          <p:nvPr userDrawn="1"/>
        </p:nvPicPr>
        <p:blipFill>
          <a:blip r:embed="rId3" cstate="print"/>
          <a:stretch>
            <a:fillRect/>
          </a:stretch>
        </p:blipFill>
        <p:spPr>
          <a:xfrm>
            <a:off x="0" y="0"/>
            <a:ext cx="12192000" cy="6858000"/>
          </a:xfrm>
          <a:prstGeom prst="rect">
            <a:avLst/>
          </a:prstGeom>
        </p:spPr>
      </p:pic>
      <p:sp>
        <p:nvSpPr>
          <p:cNvPr id="2" name="Titolo 1"/>
          <p:cNvSpPr>
            <a:spLocks noGrp="1"/>
          </p:cNvSpPr>
          <p:nvPr>
            <p:ph type="ctrTitle"/>
          </p:nvPr>
        </p:nvSpPr>
        <p:spPr>
          <a:xfrm>
            <a:off x="4466795" y="2130428"/>
            <a:ext cx="6909792" cy="2306687"/>
          </a:xfrm>
        </p:spPr>
        <p:txBody>
          <a:bodyPr/>
          <a:lstStyle>
            <a:lvl1pPr algn="l">
              <a:defRPr sz="2700" b="1">
                <a:solidFill>
                  <a:srgbClr val="D36955"/>
                </a:solidFill>
                <a:effectLst/>
                <a:latin typeface="+mj-lt"/>
              </a:defRPr>
            </a:lvl1pPr>
          </a:lstStyle>
          <a:p>
            <a:r>
              <a:rPr lang="it-IT"/>
              <a:t>Fare clic per modificare lo stile del titolo</a:t>
            </a:r>
          </a:p>
        </p:txBody>
      </p:sp>
      <p:sp>
        <p:nvSpPr>
          <p:cNvPr id="3" name="Sottotitolo 2"/>
          <p:cNvSpPr>
            <a:spLocks noGrp="1"/>
          </p:cNvSpPr>
          <p:nvPr>
            <p:ph type="subTitle" idx="1"/>
          </p:nvPr>
        </p:nvSpPr>
        <p:spPr>
          <a:xfrm>
            <a:off x="4463820" y="663200"/>
            <a:ext cx="7104789" cy="936104"/>
          </a:xfrm>
        </p:spPr>
        <p:txBody>
          <a:bodyPr/>
          <a:lstStyle>
            <a:lvl1pPr marL="0" indent="0" algn="l">
              <a:buNone/>
              <a:defRPr b="1">
                <a:solidFill>
                  <a:schemeClr val="tx1">
                    <a:lumMod val="65000"/>
                    <a:lumOff val="35000"/>
                  </a:schemeClr>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it-IT"/>
              <a:t>Fare clic per modificare lo stile del sottotitolo dello schema</a:t>
            </a:r>
          </a:p>
        </p:txBody>
      </p:sp>
      <p:pic>
        <p:nvPicPr>
          <p:cNvPr id="10" name="Immagine 9" descr="top-ppt.png"/>
          <p:cNvPicPr>
            <a:picLocks noChangeAspect="1"/>
          </p:cNvPicPr>
          <p:nvPr userDrawn="1"/>
        </p:nvPicPr>
        <p:blipFill>
          <a:blip r:embed="rId4" cstate="print"/>
          <a:srcRect b="65946"/>
          <a:stretch>
            <a:fillRect/>
          </a:stretch>
        </p:blipFill>
        <p:spPr>
          <a:xfrm>
            <a:off x="8497965" y="6719430"/>
            <a:ext cx="3694035" cy="138573"/>
          </a:xfrm>
          <a:prstGeom prst="rect">
            <a:avLst/>
          </a:prstGeom>
        </p:spPr>
      </p:pic>
    </p:spTree>
    <p:custDataLst>
      <p:tags r:id="rId1"/>
    </p:custDataLst>
    <p:extLst>
      <p:ext uri="{BB962C8B-B14F-4D97-AF65-F5344CB8AC3E}">
        <p14:creationId xmlns:p14="http://schemas.microsoft.com/office/powerpoint/2010/main" val="18811776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75520" y="332656"/>
            <a:ext cx="9831592" cy="720080"/>
          </a:xfrm>
          <a:prstGeom prst="rect">
            <a:avLst/>
          </a:prstGeom>
        </p:spPr>
        <p:txBody>
          <a:bodyPr/>
          <a:lstStyle>
            <a:lvl1pPr>
              <a:defRPr b="1">
                <a:solidFill>
                  <a:srgbClr val="154F98"/>
                </a:solidFill>
                <a:latin typeface="Arial" pitchFamily="34" charset="0"/>
                <a:cs typeface="Arial" pitchFamily="34" charset="0"/>
              </a:defRPr>
            </a:lvl1pPr>
          </a:lstStyle>
          <a:p>
            <a:r>
              <a:rPr lang="en-US"/>
              <a:t>TEXT STYLE</a:t>
            </a:r>
            <a:endParaRPr lang="en-GB"/>
          </a:p>
        </p:txBody>
      </p:sp>
      <p:sp>
        <p:nvSpPr>
          <p:cNvPr id="9" name="Content Placeholder 8"/>
          <p:cNvSpPr>
            <a:spLocks noGrp="1"/>
          </p:cNvSpPr>
          <p:nvPr>
            <p:ph sz="quarter" idx="13"/>
          </p:nvPr>
        </p:nvSpPr>
        <p:spPr>
          <a:xfrm>
            <a:off x="1775520" y="1124744"/>
            <a:ext cx="9817800" cy="4824536"/>
          </a:xfrm>
          <a:prstGeom prst="rect">
            <a:avLst/>
          </a:prstGeom>
        </p:spPr>
        <p:txBody>
          <a:bodyPr/>
          <a:lstStyle>
            <a:lvl1pPr>
              <a:buClr>
                <a:srgbClr val="154F98"/>
              </a:buClr>
              <a:defRPr sz="2000">
                <a:solidFill>
                  <a:schemeClr val="tx1"/>
                </a:solidFill>
                <a:latin typeface="Arial" panose="020B0604020202020204" pitchFamily="34" charset="0"/>
                <a:cs typeface="Arial" panose="020B0604020202020204" pitchFamily="34" charset="0"/>
              </a:defRPr>
            </a:lvl1pPr>
            <a:lvl2pPr>
              <a:buClr>
                <a:srgbClr val="154F98"/>
              </a:buClr>
              <a:defRPr sz="1800">
                <a:solidFill>
                  <a:schemeClr val="tx1"/>
                </a:solidFill>
                <a:latin typeface="Arial" panose="020B0604020202020204" pitchFamily="34" charset="0"/>
                <a:cs typeface="Arial" panose="020B0604020202020204" pitchFamily="34" charset="0"/>
              </a:defRPr>
            </a:lvl2pPr>
            <a:lvl3pPr>
              <a:buClr>
                <a:srgbClr val="154F98"/>
              </a:buClr>
              <a:defRPr sz="1600">
                <a:solidFill>
                  <a:schemeClr val="tx1"/>
                </a:solidFill>
                <a:latin typeface="Arial" panose="020B0604020202020204" pitchFamily="34" charset="0"/>
                <a:cs typeface="Arial" panose="020B0604020202020204" pitchFamily="34" charset="0"/>
              </a:defRPr>
            </a:lvl3pPr>
            <a:lvl4pPr>
              <a:buClr>
                <a:srgbClr val="154F98"/>
              </a:buClr>
              <a:defRPr sz="1400">
                <a:solidFill>
                  <a:schemeClr val="tx1"/>
                </a:solidFill>
                <a:latin typeface="Arial" panose="020B0604020202020204" pitchFamily="34" charset="0"/>
                <a:cs typeface="Arial" panose="020B0604020202020204" pitchFamily="34" charset="0"/>
              </a:defRPr>
            </a:lvl4pPr>
            <a:lvl5pPr>
              <a:buClr>
                <a:srgbClr val="154F98"/>
              </a:buClr>
              <a:defRPr sz="1400">
                <a:solidFill>
                  <a:schemeClr val="tx1"/>
                </a:solidFill>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Box 5"/>
          <p:cNvSpPr txBox="1"/>
          <p:nvPr userDrawn="1"/>
        </p:nvSpPr>
        <p:spPr bwMode="auto">
          <a:xfrm>
            <a:off x="11607112" y="6309320"/>
            <a:ext cx="504056" cy="307777"/>
          </a:xfrm>
          <a:prstGeom prst="rect">
            <a:avLst/>
          </a:prstGeom>
          <a:noFill/>
          <a:ln w="9525">
            <a:noFill/>
            <a:miter lim="800000"/>
            <a:headEnd/>
            <a:tailEnd/>
          </a:ln>
          <a:effectLst/>
        </p:spPr>
        <p:txBody>
          <a:bodyPr wrap="square" rtlCol="0" anchor="ctr">
            <a:spAutoFit/>
          </a:bodyPr>
          <a:lstStyle/>
          <a:p>
            <a:pPr algn="ctr" eaLnBrk="1" hangingPunct="1"/>
            <a:fld id="{E2A07C8C-FD00-4B9D-8165-CAA8C52F08BA}" type="slidenum">
              <a:rPr lang="en-GB" sz="1400" i="0" noProof="0" smtClean="0">
                <a:solidFill>
                  <a:schemeClr val="bg1"/>
                </a:solidFill>
                <a:cs typeface="Arial" charset="0"/>
              </a:rPr>
              <a:pPr algn="ctr" eaLnBrk="1" hangingPunct="1"/>
              <a:t>‹#›</a:t>
            </a:fld>
            <a:endParaRPr lang="en-GB" sz="1400" i="0" noProof="0">
              <a:solidFill>
                <a:schemeClr val="bg1"/>
              </a:solidFill>
              <a:cs typeface="Arial" charset="0"/>
            </a:endParaRPr>
          </a:p>
        </p:txBody>
      </p:sp>
    </p:spTree>
    <p:custDataLst>
      <p:tags r:id="rId1"/>
    </p:custDataLst>
    <p:extLst>
      <p:ext uri="{BB962C8B-B14F-4D97-AF65-F5344CB8AC3E}">
        <p14:creationId xmlns:p14="http://schemas.microsoft.com/office/powerpoint/2010/main" val="23105199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hf hd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fr-FR" dirty="0"/>
              <a:t>Faire avancera la justice sociale, promouvoir le travail décent</a:t>
            </a:r>
            <a:endParaRPr lang="en-GB" dirty="0"/>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36300737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996456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image" Target="../media/image6.emf"/><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ags" Target="../tags/tag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image" Target="../media/image9.png"/><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theme" Target="../theme/theme3.xml"/><Relationship Id="rId1" Type="http://schemas.openxmlformats.org/officeDocument/2006/relationships/slideLayout" Target="../slideLayouts/slideLayout37.xml"/><Relationship Id="rId5" Type="http://schemas.openxmlformats.org/officeDocument/2006/relationships/image" Target="../media/image2.emf"/><Relationship Id="rId4"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theme" Target="../theme/theme4.xml"/><Relationship Id="rId1" Type="http://schemas.openxmlformats.org/officeDocument/2006/relationships/slideLayout" Target="../slideLayouts/slideLayout38.xml"/><Relationship Id="rId5" Type="http://schemas.openxmlformats.org/officeDocument/2006/relationships/image" Target="../media/image2.emf"/><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Vendredi 5 octobre 2021</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4" name="Picture 13"/>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Isosceles Triangle 7">
            <a:extLst>
              <a:ext uri="{FF2B5EF4-FFF2-40B4-BE49-F238E27FC236}">
                <a16:creationId xmlns:a16="http://schemas.microsoft.com/office/drawing/2014/main" id="{93391341-E846-413A-F41B-871D43201005}"/>
              </a:ext>
            </a:extLst>
          </p:cNvPr>
          <p:cNvSpPr/>
          <p:nvPr userDrawn="1"/>
        </p:nvSpPr>
        <p:spPr>
          <a:xfrm rot="5400000">
            <a:off x="-11057" y="1507843"/>
            <a:ext cx="160325" cy="138211"/>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39139"/>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708" r:id="rId14"/>
    <p:sldLayoutId id="2147483684" r:id="rId15"/>
    <p:sldLayoutId id="2147483685" r:id="rId16"/>
    <p:sldLayoutId id="2147483686" r:id="rId17"/>
    <p:sldLayoutId id="2147483687" r:id="rId18"/>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9">
          <p15:clr>
            <a:srgbClr val="F26B43"/>
          </p15:clr>
        </p15:guide>
        <p15:guide id="4" pos="7371">
          <p15:clr>
            <a:srgbClr val="F26B43"/>
          </p15:clr>
        </p15:guide>
        <p15:guide id="5" orient="horz" pos="309">
          <p15:clr>
            <a:srgbClr val="F26B43"/>
          </p15:clr>
        </p15:guide>
        <p15:guide id="6" orient="horz" pos="4011">
          <p15:clr>
            <a:srgbClr val="F26B43"/>
          </p15:clr>
        </p15:guide>
        <p15:guide id="7" orient="horz" pos="1508">
          <p15:clr>
            <a:srgbClr val="F26B43"/>
          </p15:clr>
        </p15:guide>
        <p15:guide id="8" orient="horz" pos="3702">
          <p15:clr>
            <a:srgbClr val="F26B43"/>
          </p15:clr>
        </p15:guide>
        <p15:guide id="9" orient="horz" pos="154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9"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9" y="2393952"/>
            <a:ext cx="11210924" cy="34829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9" y="6870450"/>
            <a:ext cx="2743200" cy="216000"/>
          </a:xfrm>
          <a:prstGeom prst="rect">
            <a:avLst/>
          </a:prstGeom>
        </p:spPr>
        <p:txBody>
          <a:bodyPr vert="horz" lIns="0" tIns="0" rIns="0" bIns="0" rtlCol="0" anchor="ctr">
            <a:noAutofit/>
          </a:bodyPr>
          <a:lstStyle>
            <a:lvl1pPr algn="l">
              <a:defRPr sz="750">
                <a:noFill/>
              </a:defRPr>
            </a:lvl1pPr>
          </a:lstStyle>
          <a:p>
            <a:pPr defTabSz="685800"/>
            <a:r>
              <a:rPr lang="en-GB"/>
              <a:t>Date: Monday / 01 / October / 2019</a:t>
            </a:r>
          </a:p>
        </p:txBody>
      </p:sp>
      <p:sp>
        <p:nvSpPr>
          <p:cNvPr id="5" name="Footer Placeholder 4"/>
          <p:cNvSpPr>
            <a:spLocks noGrp="1"/>
          </p:cNvSpPr>
          <p:nvPr>
            <p:ph type="ftr" sz="quarter" idx="3"/>
          </p:nvPr>
        </p:nvSpPr>
        <p:spPr>
          <a:xfrm>
            <a:off x="490538" y="6337302"/>
            <a:ext cx="5605463" cy="180000"/>
          </a:xfrm>
          <a:prstGeom prst="rect">
            <a:avLst/>
          </a:prstGeom>
        </p:spPr>
        <p:txBody>
          <a:bodyPr vert="horz" lIns="0" tIns="0" rIns="0" bIns="0" rtlCol="0" anchor="t" anchorCtr="0">
            <a:noAutofit/>
          </a:bodyPr>
          <a:lstStyle>
            <a:lvl1pPr algn="l">
              <a:defRPr sz="750" b="1">
                <a:solidFill>
                  <a:schemeClr val="tx1"/>
                </a:solidFill>
              </a:defRPr>
            </a:lvl1pPr>
          </a:lstStyle>
          <a:p>
            <a:pPr defTabSz="685800"/>
            <a:r>
              <a:rPr lang="fr-FR">
                <a:solidFill>
                  <a:srgbClr val="230050"/>
                </a:solidFill>
              </a:rPr>
              <a:t>Faire avancera la justice sociale, promouvoir le travail décent</a:t>
            </a:r>
            <a:endParaRPr lang="en-GB">
              <a:solidFill>
                <a:srgbClr val="230050"/>
              </a:solidFill>
            </a:endParaRPr>
          </a:p>
        </p:txBody>
      </p:sp>
      <p:sp>
        <p:nvSpPr>
          <p:cNvPr id="6" name="Slide Number Placeholder 5"/>
          <p:cNvSpPr>
            <a:spLocks noGrp="1"/>
          </p:cNvSpPr>
          <p:nvPr>
            <p:ph type="sldNum" sz="quarter" idx="4"/>
          </p:nvPr>
        </p:nvSpPr>
        <p:spPr>
          <a:xfrm>
            <a:off x="11161463" y="432000"/>
            <a:ext cx="540000" cy="288000"/>
          </a:xfrm>
          <a:prstGeom prst="rect">
            <a:avLst/>
          </a:prstGeom>
        </p:spPr>
        <p:txBody>
          <a:bodyPr vert="horz" lIns="0" tIns="0" rIns="0" bIns="0" rtlCol="0" anchor="t" anchorCtr="0">
            <a:noAutofit/>
          </a:bodyPr>
          <a:lstStyle>
            <a:lvl1pPr algn="r">
              <a:defRPr sz="1350">
                <a:solidFill>
                  <a:schemeClr val="accent1"/>
                </a:solidFill>
              </a:defRPr>
            </a:lvl1pPr>
          </a:lstStyle>
          <a:p>
            <a:pPr defTabSz="685800"/>
            <a:fld id="{856227C0-AD57-4F9B-BAE3-EEFB0D0EE427}" type="slidenum">
              <a:rPr lang="en-GB" smtClean="0">
                <a:solidFill>
                  <a:srgbClr val="1E2DBE"/>
                </a:solidFill>
              </a:rPr>
              <a:pPr defTabSz="685800"/>
              <a:t>‹#›</a:t>
            </a:fld>
            <a:endParaRPr lang="en-GB">
              <a:solidFill>
                <a:srgbClr val="1E2DBE"/>
              </a:solidFill>
            </a:endParaRPr>
          </a:p>
        </p:txBody>
      </p:sp>
      <p:pic>
        <p:nvPicPr>
          <p:cNvPr id="11" name="Picture 10"/>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0" name="Picture 9"/>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485645" y="498061"/>
            <a:ext cx="1447064" cy="500218"/>
          </a:xfrm>
          <a:prstGeom prst="rect">
            <a:avLst/>
          </a:prstGeom>
        </p:spPr>
      </p:pic>
      <p:sp>
        <p:nvSpPr>
          <p:cNvPr id="7" name="Isosceles Triangle 6">
            <a:extLst>
              <a:ext uri="{FF2B5EF4-FFF2-40B4-BE49-F238E27FC236}">
                <a16:creationId xmlns:a16="http://schemas.microsoft.com/office/drawing/2014/main" id="{83CE13CF-9645-D9F9-6D77-B36664E73BFB}"/>
              </a:ext>
            </a:extLst>
          </p:cNvPr>
          <p:cNvSpPr/>
          <p:nvPr userDrawn="1"/>
        </p:nvSpPr>
        <p:spPr>
          <a:xfrm rot="5400000">
            <a:off x="-24702" y="1520165"/>
            <a:ext cx="157763" cy="127334"/>
          </a:xfrm>
          <a:prstGeom prst="triangle">
            <a:avLst/>
          </a:prstGeom>
          <a:solidFill>
            <a:srgbClr val="FA3C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20"/>
    </p:custDataLst>
    <p:extLst>
      <p:ext uri="{BB962C8B-B14F-4D97-AF65-F5344CB8AC3E}">
        <p14:creationId xmlns:p14="http://schemas.microsoft.com/office/powerpoint/2010/main" val="131024176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Lst>
  <p:hf hdr="0"/>
  <p:txStyles>
    <p:titleStyle>
      <a:lvl1pPr algn="l" defTabSz="685800" rtl="0" eaLnBrk="1" latinLnBrk="0" hangingPunct="1">
        <a:lnSpc>
          <a:spcPct val="90000"/>
        </a:lnSpc>
        <a:spcBef>
          <a:spcPct val="0"/>
        </a:spcBef>
        <a:buNone/>
        <a:defRPr sz="1875"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1800"/>
        </a:spcBef>
        <a:spcAft>
          <a:spcPts val="450"/>
        </a:spcAft>
        <a:buFont typeface="Arial" panose="020B0604020202020204" pitchFamily="34" charset="0"/>
        <a:buNone/>
        <a:defRPr sz="1350" b="1" kern="1200">
          <a:solidFill>
            <a:schemeClr val="accent2"/>
          </a:solidFill>
          <a:latin typeface="+mn-lt"/>
          <a:ea typeface="+mn-ea"/>
          <a:cs typeface="+mn-cs"/>
        </a:defRPr>
      </a:lvl1pPr>
      <a:lvl2pPr marL="0" indent="0" algn="l" defTabSz="685800" rtl="0" eaLnBrk="1" latinLnBrk="0" hangingPunct="1">
        <a:lnSpc>
          <a:spcPct val="100000"/>
        </a:lnSpc>
        <a:spcBef>
          <a:spcPts val="450"/>
        </a:spcBef>
        <a:spcAft>
          <a:spcPts val="450"/>
        </a:spcAft>
        <a:buFont typeface="Arial" panose="020B0604020202020204" pitchFamily="34" charset="0"/>
        <a:buNone/>
        <a:defRPr sz="1350" kern="1200">
          <a:solidFill>
            <a:schemeClr val="tx1"/>
          </a:solidFill>
          <a:latin typeface="+mn-lt"/>
          <a:ea typeface="+mn-ea"/>
          <a:cs typeface="+mn-cs"/>
        </a:defRPr>
      </a:lvl2pPr>
      <a:lvl3pPr marL="189000" indent="-189000" algn="l" defTabSz="685800" rtl="0" eaLnBrk="1" latinLnBrk="0" hangingPunct="1">
        <a:lnSpc>
          <a:spcPct val="100000"/>
        </a:lnSpc>
        <a:spcBef>
          <a:spcPts val="450"/>
        </a:spcBef>
        <a:buClr>
          <a:schemeClr val="accent2"/>
        </a:buClr>
        <a:buSzPct val="70000"/>
        <a:buFont typeface="Wingdings 3" panose="05040102010807070707" pitchFamily="18" charset="2"/>
        <a:buChar char=""/>
        <a:defRPr sz="1350" kern="1200">
          <a:solidFill>
            <a:schemeClr val="tx1"/>
          </a:solidFill>
          <a:latin typeface="+mn-lt"/>
          <a:ea typeface="+mn-ea"/>
          <a:cs typeface="+mn-cs"/>
        </a:defRPr>
      </a:lvl3pPr>
      <a:lvl4pPr marL="0" indent="0" algn="l" defTabSz="685800" rtl="0" eaLnBrk="1" latinLnBrk="0" hangingPunct="1">
        <a:lnSpc>
          <a:spcPct val="100000"/>
        </a:lnSpc>
        <a:spcBef>
          <a:spcPts val="1800"/>
        </a:spcBef>
        <a:spcAft>
          <a:spcPts val="338"/>
        </a:spcAft>
        <a:buClr>
          <a:schemeClr val="accent2"/>
        </a:buClr>
        <a:buSzPct val="80000"/>
        <a:buFont typeface="Arial" panose="020B0604020202020204" pitchFamily="34" charset="0"/>
        <a:buNone/>
        <a:defRPr sz="1050" b="1" kern="1200">
          <a:solidFill>
            <a:schemeClr val="accent2"/>
          </a:solidFill>
          <a:latin typeface="+mn-lt"/>
          <a:ea typeface="+mn-ea"/>
          <a:cs typeface="+mn-cs"/>
        </a:defRPr>
      </a:lvl4pPr>
      <a:lvl5pPr marL="0" indent="0" algn="l" defTabSz="685800" rtl="0" eaLnBrk="1" latinLnBrk="0" hangingPunct="1">
        <a:lnSpc>
          <a:spcPct val="100000"/>
        </a:lnSpc>
        <a:spcBef>
          <a:spcPts val="338"/>
        </a:spcBef>
        <a:spcAft>
          <a:spcPts val="338"/>
        </a:spcAft>
        <a:buClr>
          <a:schemeClr val="accent2"/>
        </a:buClr>
        <a:buSzPct val="80000"/>
        <a:buFont typeface="Arial" panose="020B0604020202020204" pitchFamily="34" charset="0"/>
        <a:buNone/>
        <a:defRPr sz="1050" kern="1200">
          <a:solidFill>
            <a:schemeClr val="tx1"/>
          </a:solidFill>
          <a:latin typeface="+mn-lt"/>
          <a:ea typeface="+mn-ea"/>
          <a:cs typeface="+mn-cs"/>
        </a:defRPr>
      </a:lvl5pPr>
      <a:lvl6pPr marL="189000" indent="-189000" algn="l" defTabSz="685800" rtl="0" eaLnBrk="1" latinLnBrk="0" hangingPunct="1">
        <a:lnSpc>
          <a:spcPct val="100000"/>
        </a:lnSpc>
        <a:spcBef>
          <a:spcPts val="338"/>
        </a:spcBef>
        <a:buClr>
          <a:schemeClr val="accent2"/>
        </a:buClr>
        <a:buSzPct val="70000"/>
        <a:buFont typeface="Wingdings 3" panose="05040102010807070707" pitchFamily="18" charset="2"/>
        <a:buChar char="u"/>
        <a:defRPr sz="1050" kern="1200">
          <a:solidFill>
            <a:schemeClr val="tx1"/>
          </a:solidFill>
          <a:latin typeface="+mn-lt"/>
          <a:ea typeface="+mn-ea"/>
          <a:cs typeface="+mn-cs"/>
        </a:defRPr>
      </a:lvl6pPr>
      <a:lvl7pPr marL="0" indent="0" algn="l" defTabSz="685800" rtl="0" eaLnBrk="1" latinLnBrk="0" hangingPunct="1">
        <a:lnSpc>
          <a:spcPct val="100000"/>
        </a:lnSpc>
        <a:spcBef>
          <a:spcPts val="450"/>
        </a:spcBef>
        <a:buFont typeface="Arial" panose="020B0604020202020204" pitchFamily="34" charset="0"/>
        <a:buNone/>
        <a:defRPr sz="750" kern="1200" baseline="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9">
          <p15:clr>
            <a:srgbClr val="F26B43"/>
          </p15:clr>
        </p15:guide>
        <p15:guide id="4" pos="7371">
          <p15:clr>
            <a:srgbClr val="F26B43"/>
          </p15:clr>
        </p15:guide>
        <p15:guide id="5" orient="horz" pos="309">
          <p15:clr>
            <a:srgbClr val="F26B43"/>
          </p15:clr>
        </p15:guide>
        <p15:guide id="6" orient="horz" pos="4011">
          <p15:clr>
            <a:srgbClr val="F26B43"/>
          </p15:clr>
        </p15:guide>
        <p15:guide id="7" orient="horz" pos="1508">
          <p15:clr>
            <a:srgbClr val="F26B43"/>
          </p15:clr>
        </p15:guide>
        <p15:guide id="8" orient="horz" pos="3702">
          <p15:clr>
            <a:srgbClr val="F26B43"/>
          </p15:clr>
        </p15:guide>
        <p15:guide id="9" orient="horz" pos="154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Vendredi 5 octobre 2021</a:t>
            </a:r>
            <a:endParaRPr lang="en-GB" dirty="0"/>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7" name="Isosceles Triangle 6">
            <a:extLst>
              <a:ext uri="{FF2B5EF4-FFF2-40B4-BE49-F238E27FC236}">
                <a16:creationId xmlns:a16="http://schemas.microsoft.com/office/drawing/2014/main" id="{D700DB7D-7C84-704F-B4CB-F94A33F28837}"/>
              </a:ext>
            </a:extLst>
          </p:cNvPr>
          <p:cNvSpPr/>
          <p:nvPr userDrawn="1"/>
        </p:nvSpPr>
        <p:spPr>
          <a:xfrm rot="5400000">
            <a:off x="-9677" y="1523993"/>
            <a:ext cx="140299" cy="120947"/>
          </a:xfrm>
          <a:prstGeom prst="triangle">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39139"/>
      </p:ext>
    </p:extLst>
  </p:cSld>
  <p:clrMap bg1="lt1" tx1="dk1" bg2="lt2" tx2="dk2" accent1="accent1" accent2="accent2" accent3="accent3" accent4="accent4" accent5="accent5" accent6="accent6" hlink="hlink" folHlink="folHlink"/>
  <p:sldLayoutIdLst>
    <p:sldLayoutId id="2147483710" r:id="rId1"/>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9">
          <p15:clr>
            <a:srgbClr val="F26B43"/>
          </p15:clr>
        </p15:guide>
        <p15:guide id="4" pos="7371">
          <p15:clr>
            <a:srgbClr val="F26B43"/>
          </p15:clr>
        </p15:guide>
        <p15:guide id="5" orient="horz" pos="309">
          <p15:clr>
            <a:srgbClr val="F26B43"/>
          </p15:clr>
        </p15:guide>
        <p15:guide id="6" orient="horz" pos="4011">
          <p15:clr>
            <a:srgbClr val="F26B43"/>
          </p15:clr>
        </p15:guide>
        <p15:guide id="7" orient="horz" pos="1508">
          <p15:clr>
            <a:srgbClr val="F26B43"/>
          </p15:clr>
        </p15:guide>
        <p15:guide id="8" orient="horz" pos="3702">
          <p15:clr>
            <a:srgbClr val="F26B43"/>
          </p15:clr>
        </p15:guide>
        <p15:guide id="9" orient="horz" pos="154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Vendredi 5 octobre 2021</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4" name="Picture 1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7" name="Isosceles Triangle 6">
            <a:extLst>
              <a:ext uri="{FF2B5EF4-FFF2-40B4-BE49-F238E27FC236}">
                <a16:creationId xmlns:a16="http://schemas.microsoft.com/office/drawing/2014/main" id="{417D01D7-D45A-8CE0-4C5E-E67F01256418}"/>
              </a:ext>
            </a:extLst>
          </p:cNvPr>
          <p:cNvSpPr/>
          <p:nvPr userDrawn="1"/>
        </p:nvSpPr>
        <p:spPr>
          <a:xfrm rot="5400000">
            <a:off x="-24702" y="1520165"/>
            <a:ext cx="157763" cy="127334"/>
          </a:xfrm>
          <a:prstGeom prst="triangle">
            <a:avLst/>
          </a:prstGeom>
          <a:solidFill>
            <a:srgbClr val="FA3C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39139"/>
      </p:ext>
    </p:extLst>
  </p:cSld>
  <p:clrMap bg1="lt1" tx1="dk1" bg2="lt2" tx2="dk2" accent1="accent1" accent2="accent2" accent3="accent3" accent4="accent4" accent5="accent5" accent6="accent6" hlink="hlink" folHlink="folHlink"/>
  <p:sldLayoutIdLst>
    <p:sldLayoutId id="2147483712" r:id="rId1"/>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9">
          <p15:clr>
            <a:srgbClr val="F26B43"/>
          </p15:clr>
        </p15:guide>
        <p15:guide id="4" pos="7371">
          <p15:clr>
            <a:srgbClr val="F26B43"/>
          </p15:clr>
        </p15:guide>
        <p15:guide id="5" orient="horz" pos="309">
          <p15:clr>
            <a:srgbClr val="F26B43"/>
          </p15:clr>
        </p15:guide>
        <p15:guide id="6" orient="horz" pos="4011">
          <p15:clr>
            <a:srgbClr val="F26B43"/>
          </p15:clr>
        </p15:guide>
        <p15:guide id="7" orient="horz" pos="1508">
          <p15:clr>
            <a:srgbClr val="F26B43"/>
          </p15:clr>
        </p15:guide>
        <p15:guide id="8" orient="horz" pos="3702">
          <p15:clr>
            <a:srgbClr val="F26B43"/>
          </p15:clr>
        </p15:guide>
        <p15:guide id="9" orient="horz" pos="154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41.pn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40.pn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0.xml"/><Relationship Id="rId6" Type="http://schemas.openxmlformats.org/officeDocument/2006/relationships/image" Target="../media/image21.png"/><Relationship Id="rId11" Type="http://schemas.openxmlformats.org/officeDocument/2006/relationships/image" Target="../media/image26.png"/><Relationship Id="rId24" Type="http://schemas.openxmlformats.org/officeDocument/2006/relationships/image" Target="../media/image39.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45.svg"/><Relationship Id="rId18" Type="http://schemas.openxmlformats.org/officeDocument/2006/relationships/image" Target="../media/image18.png"/><Relationship Id="rId3" Type="http://schemas.openxmlformats.org/officeDocument/2006/relationships/image" Target="../media/image17.png"/><Relationship Id="rId7" Type="http://schemas.openxmlformats.org/officeDocument/2006/relationships/image" Target="../media/image31.png"/><Relationship Id="rId12" Type="http://schemas.openxmlformats.org/officeDocument/2006/relationships/image" Target="../media/image29.png"/><Relationship Id="rId17" Type="http://schemas.openxmlformats.org/officeDocument/2006/relationships/image" Target="../media/image32.png"/><Relationship Id="rId2" Type="http://schemas.openxmlformats.org/officeDocument/2006/relationships/notesSlide" Target="../notesSlides/notesSlide2.xml"/><Relationship Id="rId16" Type="http://schemas.openxmlformats.org/officeDocument/2006/relationships/image" Target="../media/image40.png"/><Relationship Id="rId1" Type="http://schemas.openxmlformats.org/officeDocument/2006/relationships/slideLayout" Target="../slideLayouts/slideLayout16.xml"/><Relationship Id="rId6" Type="http://schemas.openxmlformats.org/officeDocument/2006/relationships/image" Target="../media/image43.png"/><Relationship Id="rId11" Type="http://schemas.openxmlformats.org/officeDocument/2006/relationships/image" Target="../media/image35.png"/><Relationship Id="rId5" Type="http://schemas.openxmlformats.org/officeDocument/2006/relationships/image" Target="../media/image39.png"/><Relationship Id="rId15" Type="http://schemas.openxmlformats.org/officeDocument/2006/relationships/image" Target="../media/image47.svg"/><Relationship Id="rId10" Type="http://schemas.openxmlformats.org/officeDocument/2006/relationships/image" Target="../media/image20.png"/><Relationship Id="rId4" Type="http://schemas.openxmlformats.org/officeDocument/2006/relationships/image" Target="../media/image28.png"/><Relationship Id="rId9" Type="http://schemas.openxmlformats.org/officeDocument/2006/relationships/image" Target="../media/image44.png"/><Relationship Id="rId14" Type="http://schemas.openxmlformats.org/officeDocument/2006/relationships/image" Target="../media/image46.sv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hyperlink" Target="https://www.dgert.gov.pt/declaracao-tripartida-de-principios-sobre-as-empresas-multinacionais-e-a-politica-social-oit-ponto-focal-nacional" TargetMode="External"/><Relationship Id="rId4" Type="http://schemas.openxmlformats.org/officeDocument/2006/relationships/image" Target="../media/image49.png"/></Relationships>
</file>

<file path=ppt/slides/_rels/slide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www.ilo.org/fr/projects-and-partnerships/projects/le-senegal-designe-quatre-points-focaux-nationaux-pour-la-promotion-de-l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www.ilo.org/fr/resource/autre/long-standing-commitment-promoting-ilo-mne-declaration-and-stro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www.ilo.org/projects-and-partnerships/projects/national-focal-points-promotion-mne-declaration-sierra-leone-key-milestone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eur01.safelinks.protection.outlook.com/?url=https%3A%2F%2Fwww.ilo.org%2Fempent%2Funits%2Fmultinational-enterprises%2FWCMS_728015%2Flang--fr%2Findex.htm&amp;data=05%7C02%7Cbenz%40ilo.org%7C019c4a1022e04bd1684408de4e9be6d7%7Cd49b07ca23024e7cb2cbe12127852850%7C0%7C0%7C639034628646616638%7CUnknown%7CTWFpbGZsb3d8eyJFbXB0eU1hcGkiOnRydWUsIlYiOiIwLjAuMDAwMCIsIlAiOiJXaW4zMiIsIkFOIjoiTWFpbCIsIldUIjoyfQ%3D%3D%7C0%7C%7C%7C&amp;sdata=E8yBuRBiH6hCRbJUeDXu4ifi5dKzTS2FsJLr%2B5YAUaM%3D&amp;reserved=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www.ilo.org/fr/node/635456"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www.ilo.org/projects-and-partnerships/projects/ghana-appoints-four-national-focal-points-promote-mne-declarat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8" Type="http://schemas.openxmlformats.org/officeDocument/2006/relationships/hyperlink" Target="https://www.ilo.org/fr/node/727931" TargetMode="External"/><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62.svg"/><Relationship Id="rId5" Type="http://schemas.openxmlformats.org/officeDocument/2006/relationships/image" Target="../media/image61.svg"/><Relationship Id="rId4" Type="http://schemas.openxmlformats.org/officeDocument/2006/relationships/image" Target="../media/image60.svg"/><Relationship Id="rId9"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ilo.org/resource/other/sectoral-focus-tourism-and-fish-processing-drives-efforts-foster" TargetMode="Externa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ilo.org/resource/news/nigeria-appoints-national-focal-points-promote-mne-declaration" TargetMode="Externa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72.png"/></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56AE0-928B-4974-AF5C-3CDDC92C850D}"/>
              </a:ext>
            </a:extLst>
          </p:cNvPr>
          <p:cNvSpPr>
            <a:spLocks noGrp="1"/>
          </p:cNvSpPr>
          <p:nvPr>
            <p:ph type="ctrTitle"/>
          </p:nvPr>
        </p:nvSpPr>
        <p:spPr>
          <a:xfrm>
            <a:off x="490537" y="2873014"/>
            <a:ext cx="8174997" cy="608525"/>
          </a:xfrm>
        </p:spPr>
        <p:txBody>
          <a:bodyPr/>
          <a:lstStyle/>
          <a:p>
            <a:r>
              <a:rPr lang="fr-FR" sz="3200" dirty="0"/>
              <a:t>Points focaux nationaux pour la promotion de la Déclaration sur les EMN et ses principes au niveau national</a:t>
            </a:r>
            <a:endParaRPr lang="en-US" sz="3200" dirty="0"/>
          </a:p>
        </p:txBody>
      </p:sp>
      <p:sp>
        <p:nvSpPr>
          <p:cNvPr id="3" name="Subtitle 2">
            <a:extLst>
              <a:ext uri="{FF2B5EF4-FFF2-40B4-BE49-F238E27FC236}">
                <a16:creationId xmlns:a16="http://schemas.microsoft.com/office/drawing/2014/main" id="{8D85F76C-CA71-4769-A72B-3C9BF884CD7F}"/>
              </a:ext>
            </a:extLst>
          </p:cNvPr>
          <p:cNvSpPr>
            <a:spLocks noGrp="1"/>
          </p:cNvSpPr>
          <p:nvPr>
            <p:ph type="subTitle" idx="1"/>
          </p:nvPr>
        </p:nvSpPr>
        <p:spPr>
          <a:xfrm>
            <a:off x="490538" y="4293291"/>
            <a:ext cx="9567862" cy="608525"/>
          </a:xfrm>
        </p:spPr>
        <p:txBody>
          <a:bodyPr/>
          <a:lstStyle/>
          <a:p>
            <a:r>
              <a:rPr lang="en-US" sz="2000" dirty="0"/>
              <a:t>- </a:t>
            </a:r>
            <a:r>
              <a:rPr lang="fr-FR" sz="2000" dirty="0"/>
              <a:t>Un outil opérationnel de la Déclaration sur les EMN conformément à son annexe II</a:t>
            </a:r>
          </a:p>
          <a:p>
            <a:endParaRPr lang="en-US" sz="2000" dirty="0"/>
          </a:p>
          <a:p>
            <a:endParaRPr lang="en-US" sz="2800" dirty="0"/>
          </a:p>
        </p:txBody>
      </p:sp>
      <p:sp>
        <p:nvSpPr>
          <p:cNvPr id="4" name="Date Placeholder 3">
            <a:extLst>
              <a:ext uri="{FF2B5EF4-FFF2-40B4-BE49-F238E27FC236}">
                <a16:creationId xmlns:a16="http://schemas.microsoft.com/office/drawing/2014/main" id="{E4AD8896-6D04-42CE-AF3D-0965667387EF}"/>
              </a:ext>
            </a:extLst>
          </p:cNvPr>
          <p:cNvSpPr>
            <a:spLocks noGrp="1"/>
          </p:cNvSpPr>
          <p:nvPr>
            <p:ph type="dt" sz="half" idx="10"/>
          </p:nvPr>
        </p:nvSpPr>
        <p:spPr/>
        <p:txBody>
          <a:bodyPr/>
          <a:lstStyle/>
          <a:p>
            <a:r>
              <a:rPr lang="en-GB" dirty="0"/>
              <a:t>Date: Février 2026</a:t>
            </a:r>
          </a:p>
        </p:txBody>
      </p:sp>
      <p:sp>
        <p:nvSpPr>
          <p:cNvPr id="5" name="Footer Placeholder 4">
            <a:extLst>
              <a:ext uri="{FF2B5EF4-FFF2-40B4-BE49-F238E27FC236}">
                <a16:creationId xmlns:a16="http://schemas.microsoft.com/office/drawing/2014/main" id="{AFFCE279-A85B-44A5-B6A7-86452C45FF56}"/>
              </a:ext>
            </a:extLst>
          </p:cNvPr>
          <p:cNvSpPr>
            <a:spLocks noGrp="1"/>
          </p:cNvSpPr>
          <p:nvPr>
            <p:ph type="ftr" sz="quarter" idx="11"/>
          </p:nvPr>
        </p:nvSpPr>
        <p:spPr/>
        <p:txBody>
          <a:bodyPr/>
          <a:lstStyle/>
          <a:p>
            <a:r>
              <a:rPr lang="en-GB"/>
              <a:t>Advancing social justice, promoting decent work</a:t>
            </a:r>
            <a:endParaRPr lang="en-GB" dirty="0"/>
          </a:p>
        </p:txBody>
      </p:sp>
      <p:sp>
        <p:nvSpPr>
          <p:cNvPr id="6" name="Slide Number Placeholder 5">
            <a:extLst>
              <a:ext uri="{FF2B5EF4-FFF2-40B4-BE49-F238E27FC236}">
                <a16:creationId xmlns:a16="http://schemas.microsoft.com/office/drawing/2014/main" id="{3E1294F3-8E30-44D9-AC61-CB36683D73D2}"/>
              </a:ext>
            </a:extLst>
          </p:cNvPr>
          <p:cNvSpPr>
            <a:spLocks noGrp="1"/>
          </p:cNvSpPr>
          <p:nvPr>
            <p:ph type="sldNum" sz="quarter" idx="12"/>
          </p:nvPr>
        </p:nvSpPr>
        <p:spPr/>
        <p:txBody>
          <a:bodyPr/>
          <a:lstStyle/>
          <a:p>
            <a:fld id="{856227C0-AD57-4F9B-BAE3-EEFB0D0EE427}" type="slidenum">
              <a:rPr lang="en-GB" smtClean="0"/>
              <a:pPr/>
              <a:t>1</a:t>
            </a:fld>
            <a:endParaRPr lang="en-GB" dirty="0"/>
          </a:p>
        </p:txBody>
      </p:sp>
      <p:sp>
        <p:nvSpPr>
          <p:cNvPr id="7" name="Picture Placeholder 6">
            <a:extLst>
              <a:ext uri="{FF2B5EF4-FFF2-40B4-BE49-F238E27FC236}">
                <a16:creationId xmlns:a16="http://schemas.microsoft.com/office/drawing/2014/main" id="{2E0BE95C-4DF3-4FC7-BAC1-8BA3B6DDEF6E}"/>
              </a:ext>
            </a:extLst>
          </p:cNvPr>
          <p:cNvSpPr>
            <a:spLocks noGrp="1"/>
          </p:cNvSpPr>
          <p:nvPr>
            <p:ph type="pic" sz="quarter" idx="13"/>
          </p:nvPr>
        </p:nvSpPr>
        <p:spPr>
          <a:solidFill>
            <a:srgbClr val="00AAA7"/>
          </a:solidFill>
        </p:spPr>
        <p:txBody>
          <a:bodyPr/>
          <a:lstStyle/>
          <a:p>
            <a:r>
              <a:rPr lang="fr-FR" dirty="0"/>
              <a:t> </a:t>
            </a:r>
          </a:p>
        </p:txBody>
      </p:sp>
      <p:pic>
        <p:nvPicPr>
          <p:cNvPr id="9" name="Picture 8" descr="A map of the world&#10;&#10;Description automatically generated with medium confidence">
            <a:extLst>
              <a:ext uri="{FF2B5EF4-FFF2-40B4-BE49-F238E27FC236}">
                <a16:creationId xmlns:a16="http://schemas.microsoft.com/office/drawing/2014/main" id="{2D245BB7-BB86-13F3-40F1-9CE6B75CCE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00636" y="593543"/>
            <a:ext cx="2000826" cy="2835458"/>
          </a:xfrm>
          <a:prstGeom prst="rect">
            <a:avLst/>
          </a:prstGeom>
        </p:spPr>
      </p:pic>
    </p:spTree>
    <p:extLst>
      <p:ext uri="{BB962C8B-B14F-4D97-AF65-F5344CB8AC3E}">
        <p14:creationId xmlns:p14="http://schemas.microsoft.com/office/powerpoint/2010/main" val="2540958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p:cNvGrpSpPr/>
        <p:nvPr/>
      </p:nvGrpSpPr>
      <p:grpSpPr>
        <a:xfrm>
          <a:off x="0" y="0"/>
          <a:ext cx="0" cy="0"/>
          <a:chOff x="0" y="0"/>
          <a:chExt cx="0" cy="0"/>
        </a:xfrm>
      </p:grpSpPr>
      <p:pic>
        <p:nvPicPr>
          <p:cNvPr id="7" name="Picture 6" descr="A map of the world&#10;&#10;AI-generated content may be incorrect.">
            <a:extLst>
              <a:ext uri="{FF2B5EF4-FFF2-40B4-BE49-F238E27FC236}">
                <a16:creationId xmlns:a16="http://schemas.microsoft.com/office/drawing/2014/main" id="{B263CA0D-738A-9679-DDB4-93165A02B9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96755" y="529973"/>
            <a:ext cx="6568522" cy="5894270"/>
          </a:xfrm>
          <a:prstGeom prst="rect">
            <a:avLst/>
          </a:prstGeom>
          <a:ln>
            <a:solidFill>
              <a:schemeClr val="accent1"/>
            </a:solidFill>
          </a:ln>
        </p:spPr>
      </p:pic>
      <p:sp>
        <p:nvSpPr>
          <p:cNvPr id="2" name="Date Placeholder 1">
            <a:extLst>
              <a:ext uri="{FF2B5EF4-FFF2-40B4-BE49-F238E27FC236}">
                <a16:creationId xmlns:a16="http://schemas.microsoft.com/office/drawing/2014/main" id="{C190AA36-980A-1B73-2479-5EA80727E274}"/>
              </a:ext>
            </a:extLst>
          </p:cNvPr>
          <p:cNvSpPr>
            <a:spLocks noGrp="1"/>
          </p:cNvSpPr>
          <p:nvPr>
            <p:ph type="dt" sz="half" idx="10"/>
          </p:nvPr>
        </p:nvSpPr>
        <p:spPr/>
        <p:txBody>
          <a:bodyPr/>
          <a:lstStyle/>
          <a:p>
            <a:r>
              <a:rPr lang="en-GB"/>
              <a:t>Date: Monday / 01 / October / 2019</a:t>
            </a:r>
          </a:p>
        </p:txBody>
      </p:sp>
      <p:sp>
        <p:nvSpPr>
          <p:cNvPr id="146" name="Footer Placeholder 4">
            <a:extLst>
              <a:ext uri="{FF2B5EF4-FFF2-40B4-BE49-F238E27FC236}">
                <a16:creationId xmlns:a16="http://schemas.microsoft.com/office/drawing/2014/main" id="{1185CBAB-D517-DAFC-18F6-BA05FA14083A}"/>
              </a:ext>
            </a:extLst>
          </p:cNvPr>
          <p:cNvSpPr>
            <a:spLocks noGrp="1"/>
          </p:cNvSpPr>
          <p:nvPr>
            <p:ph type="ftr" sz="quarter" idx="11"/>
          </p:nvPr>
        </p:nvSpPr>
        <p:spPr/>
        <p:txBody>
          <a:bodyPr anchor="t">
            <a:normAutofit/>
          </a:bodyPr>
          <a:lstStyle/>
          <a:p>
            <a:pPr defTabSz="685800"/>
            <a:r>
              <a:rPr lang="fr-FR" sz="1000" dirty="0">
                <a:solidFill>
                  <a:srgbClr val="230050"/>
                </a:solidFill>
              </a:rPr>
              <a:t>Faire avancer la justice sociale, promouvoir le travail décent</a:t>
            </a:r>
            <a:endParaRPr lang="en-GB" sz="1000" dirty="0">
              <a:solidFill>
                <a:srgbClr val="230050"/>
              </a:solidFill>
            </a:endParaRPr>
          </a:p>
        </p:txBody>
      </p:sp>
      <p:sp>
        <p:nvSpPr>
          <p:cNvPr id="8" name="Title 1">
            <a:extLst>
              <a:ext uri="{FF2B5EF4-FFF2-40B4-BE49-F238E27FC236}">
                <a16:creationId xmlns:a16="http://schemas.microsoft.com/office/drawing/2014/main" id="{22DECD67-5A68-DDAF-EEE8-36EF80BB5ABA}"/>
              </a:ext>
            </a:extLst>
          </p:cNvPr>
          <p:cNvSpPr txBox="1">
            <a:spLocks/>
          </p:cNvSpPr>
          <p:nvPr/>
        </p:nvSpPr>
        <p:spPr>
          <a:xfrm>
            <a:off x="276997" y="1710261"/>
            <a:ext cx="4039822" cy="1333721"/>
          </a:xfrm>
          <a:prstGeom prst="rect">
            <a:avLst/>
          </a:prstGeom>
          <a:solidFill>
            <a:srgbClr val="EBF5FD"/>
          </a:solidFill>
        </p:spPr>
        <p:txBody>
          <a:bodyP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fr-FR" sz="2400" dirty="0">
                <a:solidFill>
                  <a:schemeClr val="tx1"/>
                </a:solidFill>
              </a:rPr>
              <a:t>23 États membres ont désigné des points focaux nationaux</a:t>
            </a:r>
            <a:r>
              <a:rPr lang="en-GB" sz="2800" dirty="0">
                <a:solidFill>
                  <a:schemeClr val="tx1"/>
                </a:solidFill>
              </a:rPr>
              <a:t> </a:t>
            </a:r>
          </a:p>
        </p:txBody>
      </p:sp>
      <p:cxnSp>
        <p:nvCxnSpPr>
          <p:cNvPr id="10" name="Elbow Connector 258">
            <a:extLst>
              <a:ext uri="{FF2B5EF4-FFF2-40B4-BE49-F238E27FC236}">
                <a16:creationId xmlns:a16="http://schemas.microsoft.com/office/drawing/2014/main" id="{2965E4F8-8855-6D5B-7833-8511C5186B9E}"/>
              </a:ext>
            </a:extLst>
          </p:cNvPr>
          <p:cNvCxnSpPr>
            <a:cxnSpLocks/>
            <a:endCxn id="9" idx="1"/>
          </p:cNvCxnSpPr>
          <p:nvPr/>
        </p:nvCxnSpPr>
        <p:spPr>
          <a:xfrm rot="5400000" flipH="1" flipV="1">
            <a:off x="7979953" y="1151380"/>
            <a:ext cx="694500" cy="519528"/>
          </a:xfrm>
          <a:prstGeom prst="bentConnector2">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17" name="Elbow Connector 258">
            <a:extLst>
              <a:ext uri="{FF2B5EF4-FFF2-40B4-BE49-F238E27FC236}">
                <a16:creationId xmlns:a16="http://schemas.microsoft.com/office/drawing/2014/main" id="{F9B81729-C907-FD20-B5B8-EBC39C66596E}"/>
              </a:ext>
            </a:extLst>
          </p:cNvPr>
          <p:cNvCxnSpPr>
            <a:cxnSpLocks/>
          </p:cNvCxnSpPr>
          <p:nvPr/>
        </p:nvCxnSpPr>
        <p:spPr>
          <a:xfrm rot="10800000" flipV="1">
            <a:off x="7117979" y="2758122"/>
            <a:ext cx="337780" cy="1"/>
          </a:xfrm>
          <a:prstGeom prst="bentConnector3">
            <a:avLst>
              <a:gd name="adj1" fmla="val 5000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39BF1DBE-142B-7A64-D394-4917C1DA7120}"/>
              </a:ext>
            </a:extLst>
          </p:cNvPr>
          <p:cNvSpPr/>
          <p:nvPr/>
        </p:nvSpPr>
        <p:spPr>
          <a:xfrm>
            <a:off x="6537568" y="2686123"/>
            <a:ext cx="617939"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Portugal</a:t>
            </a:r>
          </a:p>
        </p:txBody>
      </p:sp>
      <p:cxnSp>
        <p:nvCxnSpPr>
          <p:cNvPr id="25" name="Elbow Connector 258">
            <a:extLst>
              <a:ext uri="{FF2B5EF4-FFF2-40B4-BE49-F238E27FC236}">
                <a16:creationId xmlns:a16="http://schemas.microsoft.com/office/drawing/2014/main" id="{28C8A9CB-9E41-2DC6-8896-2A4F6DA53201}"/>
              </a:ext>
            </a:extLst>
          </p:cNvPr>
          <p:cNvCxnSpPr>
            <a:cxnSpLocks/>
          </p:cNvCxnSpPr>
          <p:nvPr/>
        </p:nvCxnSpPr>
        <p:spPr>
          <a:xfrm rot="16200000" flipV="1">
            <a:off x="6826941" y="3249717"/>
            <a:ext cx="493975" cy="349206"/>
          </a:xfrm>
          <a:prstGeom prst="bentConnector3">
            <a:avLst>
              <a:gd name="adj1" fmla="val 11361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C5665C30-F0AB-B7E3-5E03-FFD6D5CC2760}"/>
              </a:ext>
            </a:extLst>
          </p:cNvPr>
          <p:cNvSpPr/>
          <p:nvPr/>
        </p:nvSpPr>
        <p:spPr>
          <a:xfrm>
            <a:off x="6408547" y="3043982"/>
            <a:ext cx="580411"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Sénégal</a:t>
            </a:r>
          </a:p>
        </p:txBody>
      </p:sp>
      <p:sp>
        <p:nvSpPr>
          <p:cNvPr id="9" name="Rectangle 8">
            <a:extLst>
              <a:ext uri="{FF2B5EF4-FFF2-40B4-BE49-F238E27FC236}">
                <a16:creationId xmlns:a16="http://schemas.microsoft.com/office/drawing/2014/main" id="{66B6C387-F329-FBF2-8A37-33DBAAB7E5CB}"/>
              </a:ext>
            </a:extLst>
          </p:cNvPr>
          <p:cNvSpPr/>
          <p:nvPr/>
        </p:nvSpPr>
        <p:spPr>
          <a:xfrm>
            <a:off x="8586967" y="991894"/>
            <a:ext cx="576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err="1">
                <a:solidFill>
                  <a:schemeClr val="bg1"/>
                </a:solidFill>
              </a:rPr>
              <a:t>Norvège</a:t>
            </a:r>
            <a:endParaRPr lang="en-US" sz="800" dirty="0">
              <a:solidFill>
                <a:schemeClr val="bg1"/>
              </a:solidFill>
            </a:endParaRPr>
          </a:p>
        </p:txBody>
      </p:sp>
      <p:cxnSp>
        <p:nvCxnSpPr>
          <p:cNvPr id="33" name="Elbow Connector 258">
            <a:extLst>
              <a:ext uri="{FF2B5EF4-FFF2-40B4-BE49-F238E27FC236}">
                <a16:creationId xmlns:a16="http://schemas.microsoft.com/office/drawing/2014/main" id="{0566C339-8FC7-B276-31CD-53BA14BEE0BA}"/>
              </a:ext>
            </a:extLst>
          </p:cNvPr>
          <p:cNvCxnSpPr>
            <a:cxnSpLocks/>
          </p:cNvCxnSpPr>
          <p:nvPr/>
        </p:nvCxnSpPr>
        <p:spPr>
          <a:xfrm flipV="1">
            <a:off x="5190528" y="3212919"/>
            <a:ext cx="670514" cy="351374"/>
          </a:xfrm>
          <a:prstGeom prst="bentConnector3">
            <a:avLst>
              <a:gd name="adj1" fmla="val 5000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E191138A-980F-CA91-2D29-DE55A4C60E49}"/>
              </a:ext>
            </a:extLst>
          </p:cNvPr>
          <p:cNvSpPr/>
          <p:nvPr/>
        </p:nvSpPr>
        <p:spPr>
          <a:xfrm>
            <a:off x="5339214" y="3161461"/>
            <a:ext cx="648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err="1">
                <a:solidFill>
                  <a:schemeClr val="bg1"/>
                </a:solidFill>
              </a:rPr>
              <a:t>Jamaïque</a:t>
            </a:r>
            <a:endParaRPr lang="en-US" sz="800" dirty="0">
              <a:solidFill>
                <a:schemeClr val="bg1"/>
              </a:solidFill>
            </a:endParaRPr>
          </a:p>
        </p:txBody>
      </p:sp>
      <p:cxnSp>
        <p:nvCxnSpPr>
          <p:cNvPr id="44" name="Elbow Connector 258">
            <a:extLst>
              <a:ext uri="{FF2B5EF4-FFF2-40B4-BE49-F238E27FC236}">
                <a16:creationId xmlns:a16="http://schemas.microsoft.com/office/drawing/2014/main" id="{C94EDA6B-D2E9-F0C1-0561-01C5AFB8DC17}"/>
              </a:ext>
            </a:extLst>
          </p:cNvPr>
          <p:cNvCxnSpPr>
            <a:cxnSpLocks/>
            <a:endCxn id="41" idx="1"/>
          </p:cNvCxnSpPr>
          <p:nvPr/>
        </p:nvCxnSpPr>
        <p:spPr>
          <a:xfrm rot="16200000" flipH="1">
            <a:off x="5673185" y="4843082"/>
            <a:ext cx="540187" cy="125021"/>
          </a:xfrm>
          <a:prstGeom prst="bentConnector2">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41" name="Rectangle 40">
            <a:extLst>
              <a:ext uri="{FF2B5EF4-FFF2-40B4-BE49-F238E27FC236}">
                <a16:creationId xmlns:a16="http://schemas.microsoft.com/office/drawing/2014/main" id="{33716F3D-CE1E-C268-146A-602AD0CA76F2}"/>
              </a:ext>
            </a:extLst>
          </p:cNvPr>
          <p:cNvSpPr/>
          <p:nvPr/>
        </p:nvSpPr>
        <p:spPr>
          <a:xfrm>
            <a:off x="6005789" y="5103687"/>
            <a:ext cx="576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err="1">
                <a:solidFill>
                  <a:schemeClr val="bg1"/>
                </a:solidFill>
              </a:rPr>
              <a:t>Brésil</a:t>
            </a:r>
            <a:endParaRPr lang="en-US" sz="800" dirty="0">
              <a:solidFill>
                <a:schemeClr val="bg1"/>
              </a:solidFill>
            </a:endParaRPr>
          </a:p>
        </p:txBody>
      </p:sp>
      <p:cxnSp>
        <p:nvCxnSpPr>
          <p:cNvPr id="49" name="Elbow Connector 258">
            <a:extLst>
              <a:ext uri="{FF2B5EF4-FFF2-40B4-BE49-F238E27FC236}">
                <a16:creationId xmlns:a16="http://schemas.microsoft.com/office/drawing/2014/main" id="{9FE45672-7D0D-3D7A-FE72-4B65953FD5C1}"/>
              </a:ext>
            </a:extLst>
          </p:cNvPr>
          <p:cNvCxnSpPr>
            <a:cxnSpLocks/>
          </p:cNvCxnSpPr>
          <p:nvPr/>
        </p:nvCxnSpPr>
        <p:spPr>
          <a:xfrm rot="10800000" flipH="1" flipV="1">
            <a:off x="5416827" y="5698956"/>
            <a:ext cx="337780" cy="1"/>
          </a:xfrm>
          <a:prstGeom prst="bentConnector3">
            <a:avLst>
              <a:gd name="adj1" fmla="val 5000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F7879D78-9D54-53EA-C310-8A3240123D6A}"/>
              </a:ext>
            </a:extLst>
          </p:cNvPr>
          <p:cNvSpPr/>
          <p:nvPr/>
        </p:nvSpPr>
        <p:spPr>
          <a:xfrm>
            <a:off x="5726336" y="5637362"/>
            <a:ext cx="648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Argentine</a:t>
            </a:r>
          </a:p>
        </p:txBody>
      </p:sp>
      <p:cxnSp>
        <p:nvCxnSpPr>
          <p:cNvPr id="50" name="Elbow Connector 258">
            <a:extLst>
              <a:ext uri="{FF2B5EF4-FFF2-40B4-BE49-F238E27FC236}">
                <a16:creationId xmlns:a16="http://schemas.microsoft.com/office/drawing/2014/main" id="{9110C725-0BB2-64A1-4C22-382AE20EAA5A}"/>
              </a:ext>
            </a:extLst>
          </p:cNvPr>
          <p:cNvCxnSpPr>
            <a:cxnSpLocks/>
          </p:cNvCxnSpPr>
          <p:nvPr/>
        </p:nvCxnSpPr>
        <p:spPr>
          <a:xfrm rot="5400000">
            <a:off x="4904649" y="4669821"/>
            <a:ext cx="395849" cy="163765"/>
          </a:xfrm>
          <a:prstGeom prst="bentConnector2">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46" name="Rectangle 45">
            <a:extLst>
              <a:ext uri="{FF2B5EF4-FFF2-40B4-BE49-F238E27FC236}">
                <a16:creationId xmlns:a16="http://schemas.microsoft.com/office/drawing/2014/main" id="{ACAAA2B2-DCAE-E252-704A-59395115A12F}"/>
              </a:ext>
            </a:extLst>
          </p:cNvPr>
          <p:cNvSpPr/>
          <p:nvPr/>
        </p:nvSpPr>
        <p:spPr>
          <a:xfrm>
            <a:off x="4591167" y="4877628"/>
            <a:ext cx="468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err="1">
                <a:solidFill>
                  <a:schemeClr val="bg1"/>
                </a:solidFill>
              </a:rPr>
              <a:t>Pérou</a:t>
            </a:r>
            <a:endParaRPr lang="en-US" sz="800" dirty="0">
              <a:solidFill>
                <a:schemeClr val="bg1"/>
              </a:solidFill>
            </a:endParaRPr>
          </a:p>
        </p:txBody>
      </p:sp>
      <p:cxnSp>
        <p:nvCxnSpPr>
          <p:cNvPr id="54" name="Elbow Connector 258">
            <a:extLst>
              <a:ext uri="{FF2B5EF4-FFF2-40B4-BE49-F238E27FC236}">
                <a16:creationId xmlns:a16="http://schemas.microsoft.com/office/drawing/2014/main" id="{DE437CF2-BCBC-C5C8-96A8-EF4B7C0BA057}"/>
              </a:ext>
            </a:extLst>
          </p:cNvPr>
          <p:cNvCxnSpPr>
            <a:cxnSpLocks/>
          </p:cNvCxnSpPr>
          <p:nvPr/>
        </p:nvCxnSpPr>
        <p:spPr>
          <a:xfrm rot="10800000" flipV="1">
            <a:off x="6431561" y="3915200"/>
            <a:ext cx="886835" cy="52841"/>
          </a:xfrm>
          <a:prstGeom prst="bentConnector4">
            <a:avLst>
              <a:gd name="adj1" fmla="val 94310"/>
              <a:gd name="adj2" fmla="val -14163"/>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EEDDBBE3-4BC8-5D4E-AD3F-728660AEAF88}"/>
              </a:ext>
            </a:extLst>
          </p:cNvPr>
          <p:cNvSpPr/>
          <p:nvPr/>
        </p:nvSpPr>
        <p:spPr>
          <a:xfrm>
            <a:off x="6115738" y="3846267"/>
            <a:ext cx="663394"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a:solidFill>
                  <a:schemeClr val="bg1"/>
                </a:solidFill>
              </a:rPr>
              <a:t>Sierra Leone</a:t>
            </a:r>
          </a:p>
        </p:txBody>
      </p:sp>
      <p:cxnSp>
        <p:nvCxnSpPr>
          <p:cNvPr id="56" name="Elbow Connector 258">
            <a:extLst>
              <a:ext uri="{FF2B5EF4-FFF2-40B4-BE49-F238E27FC236}">
                <a16:creationId xmlns:a16="http://schemas.microsoft.com/office/drawing/2014/main" id="{9EBC82BB-FEC4-5C13-F2F6-0DFDF9C8FC38}"/>
              </a:ext>
            </a:extLst>
          </p:cNvPr>
          <p:cNvCxnSpPr>
            <a:cxnSpLocks/>
          </p:cNvCxnSpPr>
          <p:nvPr/>
        </p:nvCxnSpPr>
        <p:spPr>
          <a:xfrm rot="10800000" flipV="1">
            <a:off x="7117408" y="3959675"/>
            <a:ext cx="461217" cy="209810"/>
          </a:xfrm>
          <a:prstGeom prst="bentConnector3">
            <a:avLst>
              <a:gd name="adj1" fmla="val -941"/>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61" name="Rectangle 60">
            <a:extLst>
              <a:ext uri="{FF2B5EF4-FFF2-40B4-BE49-F238E27FC236}">
                <a16:creationId xmlns:a16="http://schemas.microsoft.com/office/drawing/2014/main" id="{65CEBF10-8467-79E2-1021-563D25D274AD}"/>
              </a:ext>
            </a:extLst>
          </p:cNvPr>
          <p:cNvSpPr/>
          <p:nvPr/>
        </p:nvSpPr>
        <p:spPr>
          <a:xfrm>
            <a:off x="6633594" y="4104564"/>
            <a:ext cx="663394"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a:solidFill>
                  <a:schemeClr val="bg1"/>
                </a:solidFill>
              </a:rPr>
              <a:t>Côte d’Ivoire</a:t>
            </a:r>
          </a:p>
        </p:txBody>
      </p:sp>
      <p:cxnSp>
        <p:nvCxnSpPr>
          <p:cNvPr id="65" name="Elbow Connector 258">
            <a:extLst>
              <a:ext uri="{FF2B5EF4-FFF2-40B4-BE49-F238E27FC236}">
                <a16:creationId xmlns:a16="http://schemas.microsoft.com/office/drawing/2014/main" id="{C8AADD36-8BC1-2109-FB3B-C5324F7DBE26}"/>
              </a:ext>
            </a:extLst>
          </p:cNvPr>
          <p:cNvCxnSpPr>
            <a:cxnSpLocks/>
          </p:cNvCxnSpPr>
          <p:nvPr/>
        </p:nvCxnSpPr>
        <p:spPr>
          <a:xfrm rot="5400000" flipH="1" flipV="1">
            <a:off x="7683945" y="3409483"/>
            <a:ext cx="512769" cy="444796"/>
          </a:xfrm>
          <a:prstGeom prst="bentConnector3">
            <a:avLst>
              <a:gd name="adj1" fmla="val 98916"/>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70" name="Rectangle 69">
            <a:extLst>
              <a:ext uri="{FF2B5EF4-FFF2-40B4-BE49-F238E27FC236}">
                <a16:creationId xmlns:a16="http://schemas.microsoft.com/office/drawing/2014/main" id="{3D554956-38E7-4E6B-A38F-A746A53CB710}"/>
              </a:ext>
            </a:extLst>
          </p:cNvPr>
          <p:cNvSpPr/>
          <p:nvPr/>
        </p:nvSpPr>
        <p:spPr>
          <a:xfrm>
            <a:off x="7924454" y="3311751"/>
            <a:ext cx="432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a:solidFill>
                  <a:schemeClr val="bg1"/>
                </a:solidFill>
              </a:rPr>
              <a:t>Ghana</a:t>
            </a:r>
          </a:p>
        </p:txBody>
      </p:sp>
      <p:cxnSp>
        <p:nvCxnSpPr>
          <p:cNvPr id="71" name="Elbow Connector 258">
            <a:extLst>
              <a:ext uri="{FF2B5EF4-FFF2-40B4-BE49-F238E27FC236}">
                <a16:creationId xmlns:a16="http://schemas.microsoft.com/office/drawing/2014/main" id="{33E2702A-3CBD-BE0A-DA72-CD0CA98F2554}"/>
              </a:ext>
            </a:extLst>
          </p:cNvPr>
          <p:cNvCxnSpPr>
            <a:cxnSpLocks/>
          </p:cNvCxnSpPr>
          <p:nvPr/>
        </p:nvCxnSpPr>
        <p:spPr>
          <a:xfrm rot="5400000">
            <a:off x="7370561" y="3984102"/>
            <a:ext cx="685029" cy="561541"/>
          </a:xfrm>
          <a:prstGeom prst="bentConnector3">
            <a:avLst>
              <a:gd name="adj1" fmla="val 100056"/>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78" name="Rectangle 77">
            <a:extLst>
              <a:ext uri="{FF2B5EF4-FFF2-40B4-BE49-F238E27FC236}">
                <a16:creationId xmlns:a16="http://schemas.microsoft.com/office/drawing/2014/main" id="{703D6162-C152-D727-EABE-EE823AA24962}"/>
              </a:ext>
            </a:extLst>
          </p:cNvPr>
          <p:cNvSpPr/>
          <p:nvPr/>
        </p:nvSpPr>
        <p:spPr>
          <a:xfrm>
            <a:off x="7141928" y="4526191"/>
            <a:ext cx="432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a:solidFill>
                  <a:schemeClr val="bg1"/>
                </a:solidFill>
              </a:rPr>
              <a:t>Nigeria</a:t>
            </a:r>
          </a:p>
        </p:txBody>
      </p:sp>
      <p:cxnSp>
        <p:nvCxnSpPr>
          <p:cNvPr id="79" name="Elbow Connector 258">
            <a:extLst>
              <a:ext uri="{FF2B5EF4-FFF2-40B4-BE49-F238E27FC236}">
                <a16:creationId xmlns:a16="http://schemas.microsoft.com/office/drawing/2014/main" id="{5D5D1060-C2E1-6D9A-AA9B-00C896BCA355}"/>
              </a:ext>
            </a:extLst>
          </p:cNvPr>
          <p:cNvCxnSpPr>
            <a:cxnSpLocks/>
          </p:cNvCxnSpPr>
          <p:nvPr/>
        </p:nvCxnSpPr>
        <p:spPr>
          <a:xfrm flipV="1">
            <a:off x="8203584" y="3862383"/>
            <a:ext cx="383383" cy="150998"/>
          </a:xfrm>
          <a:prstGeom prst="bentConnector3">
            <a:avLst>
              <a:gd name="adj1" fmla="val 8147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84" name="Rectangle 83">
            <a:extLst>
              <a:ext uri="{FF2B5EF4-FFF2-40B4-BE49-F238E27FC236}">
                <a16:creationId xmlns:a16="http://schemas.microsoft.com/office/drawing/2014/main" id="{9054C0AC-351C-0A4E-6F80-7D4093EA50F2}"/>
              </a:ext>
            </a:extLst>
          </p:cNvPr>
          <p:cNvSpPr/>
          <p:nvPr/>
        </p:nvSpPr>
        <p:spPr>
          <a:xfrm>
            <a:off x="8408048" y="3789113"/>
            <a:ext cx="576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a:solidFill>
                  <a:schemeClr val="bg1"/>
                </a:solidFill>
              </a:rPr>
              <a:t>Cameroun</a:t>
            </a:r>
          </a:p>
        </p:txBody>
      </p:sp>
      <p:cxnSp>
        <p:nvCxnSpPr>
          <p:cNvPr id="90" name="Elbow Connector 258">
            <a:extLst>
              <a:ext uri="{FF2B5EF4-FFF2-40B4-BE49-F238E27FC236}">
                <a16:creationId xmlns:a16="http://schemas.microsoft.com/office/drawing/2014/main" id="{3E52A2C3-46B2-6669-111B-BDEA2D1ECB0D}"/>
              </a:ext>
            </a:extLst>
          </p:cNvPr>
          <p:cNvCxnSpPr>
            <a:cxnSpLocks/>
          </p:cNvCxnSpPr>
          <p:nvPr/>
        </p:nvCxnSpPr>
        <p:spPr>
          <a:xfrm rot="10800000">
            <a:off x="6600023" y="3535719"/>
            <a:ext cx="279370" cy="116463"/>
          </a:xfrm>
          <a:prstGeom prst="bentConnector3">
            <a:avLst>
              <a:gd name="adj1" fmla="val 106868"/>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89" name="Rectangle 88">
            <a:extLst>
              <a:ext uri="{FF2B5EF4-FFF2-40B4-BE49-F238E27FC236}">
                <a16:creationId xmlns:a16="http://schemas.microsoft.com/office/drawing/2014/main" id="{1D26A8D5-1902-2B99-DF97-C0E91064C4A2}"/>
              </a:ext>
            </a:extLst>
          </p:cNvPr>
          <p:cNvSpPr/>
          <p:nvPr/>
        </p:nvSpPr>
        <p:spPr>
          <a:xfrm>
            <a:off x="6142765" y="3441493"/>
            <a:ext cx="663394"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a:solidFill>
                  <a:schemeClr val="bg1"/>
                </a:solidFill>
              </a:rPr>
              <a:t>Cap-Vert</a:t>
            </a:r>
          </a:p>
        </p:txBody>
      </p:sp>
      <p:cxnSp>
        <p:nvCxnSpPr>
          <p:cNvPr id="96" name="Elbow Connector 258">
            <a:extLst>
              <a:ext uri="{FF2B5EF4-FFF2-40B4-BE49-F238E27FC236}">
                <a16:creationId xmlns:a16="http://schemas.microsoft.com/office/drawing/2014/main" id="{FDFFCA24-D020-D116-2524-D74E7DB308AA}"/>
              </a:ext>
            </a:extLst>
          </p:cNvPr>
          <p:cNvCxnSpPr>
            <a:cxnSpLocks/>
          </p:cNvCxnSpPr>
          <p:nvPr/>
        </p:nvCxnSpPr>
        <p:spPr>
          <a:xfrm rot="10800000" flipV="1">
            <a:off x="7512723" y="5317923"/>
            <a:ext cx="982726" cy="7205"/>
          </a:xfrm>
          <a:prstGeom prst="bentConnector3">
            <a:avLst>
              <a:gd name="adj1" fmla="val 5000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97" name="Rectangle 96">
            <a:extLst>
              <a:ext uri="{FF2B5EF4-FFF2-40B4-BE49-F238E27FC236}">
                <a16:creationId xmlns:a16="http://schemas.microsoft.com/office/drawing/2014/main" id="{98E57769-3E5D-C774-AF8E-A93060C2FB90}"/>
              </a:ext>
            </a:extLst>
          </p:cNvPr>
          <p:cNvSpPr/>
          <p:nvPr/>
        </p:nvSpPr>
        <p:spPr>
          <a:xfrm>
            <a:off x="7326778" y="5237617"/>
            <a:ext cx="766301"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a:solidFill>
                  <a:schemeClr val="bg1"/>
                </a:solidFill>
              </a:rPr>
              <a:t>Afrique du Sud</a:t>
            </a:r>
          </a:p>
        </p:txBody>
      </p:sp>
      <p:cxnSp>
        <p:nvCxnSpPr>
          <p:cNvPr id="100" name="Elbow Connector 258">
            <a:extLst>
              <a:ext uri="{FF2B5EF4-FFF2-40B4-BE49-F238E27FC236}">
                <a16:creationId xmlns:a16="http://schemas.microsoft.com/office/drawing/2014/main" id="{3045803E-86DE-D476-4B73-17A765768E13}"/>
              </a:ext>
            </a:extLst>
          </p:cNvPr>
          <p:cNvCxnSpPr>
            <a:cxnSpLocks/>
          </p:cNvCxnSpPr>
          <p:nvPr/>
        </p:nvCxnSpPr>
        <p:spPr>
          <a:xfrm rot="16200000" flipH="1">
            <a:off x="8816296" y="4915083"/>
            <a:ext cx="540187" cy="125021"/>
          </a:xfrm>
          <a:prstGeom prst="bentConnector2">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101" name="Rectangle 100">
            <a:extLst>
              <a:ext uri="{FF2B5EF4-FFF2-40B4-BE49-F238E27FC236}">
                <a16:creationId xmlns:a16="http://schemas.microsoft.com/office/drawing/2014/main" id="{CCB58458-7460-59F4-5293-0944D3D2CCA0}"/>
              </a:ext>
            </a:extLst>
          </p:cNvPr>
          <p:cNvSpPr/>
          <p:nvPr/>
        </p:nvSpPr>
        <p:spPr>
          <a:xfrm>
            <a:off x="9107352" y="5175686"/>
            <a:ext cx="792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Mozambique</a:t>
            </a:r>
          </a:p>
        </p:txBody>
      </p:sp>
      <p:cxnSp>
        <p:nvCxnSpPr>
          <p:cNvPr id="99" name="Elbow Connector 258">
            <a:extLst>
              <a:ext uri="{FF2B5EF4-FFF2-40B4-BE49-F238E27FC236}">
                <a16:creationId xmlns:a16="http://schemas.microsoft.com/office/drawing/2014/main" id="{F59E42AE-D3E4-DD01-9447-285CF16C93A2}"/>
              </a:ext>
            </a:extLst>
          </p:cNvPr>
          <p:cNvCxnSpPr>
            <a:cxnSpLocks/>
          </p:cNvCxnSpPr>
          <p:nvPr/>
        </p:nvCxnSpPr>
        <p:spPr>
          <a:xfrm rot="10800000" flipV="1">
            <a:off x="7857673" y="4971250"/>
            <a:ext cx="468000" cy="1"/>
          </a:xfrm>
          <a:prstGeom prst="bentConnector3">
            <a:avLst>
              <a:gd name="adj1" fmla="val 5000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AEBDCB7C-CA78-AEC4-A97E-4F23ABB8E24B}"/>
              </a:ext>
            </a:extLst>
          </p:cNvPr>
          <p:cNvSpPr/>
          <p:nvPr/>
        </p:nvSpPr>
        <p:spPr>
          <a:xfrm>
            <a:off x="7419900" y="4899251"/>
            <a:ext cx="468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err="1">
                <a:solidFill>
                  <a:schemeClr val="bg1"/>
                </a:solidFill>
              </a:rPr>
              <a:t>Namibie</a:t>
            </a:r>
            <a:endParaRPr lang="en-US" sz="800" dirty="0">
              <a:solidFill>
                <a:schemeClr val="bg1"/>
              </a:solidFill>
            </a:endParaRPr>
          </a:p>
        </p:txBody>
      </p:sp>
      <p:cxnSp>
        <p:nvCxnSpPr>
          <p:cNvPr id="103" name="Elbow Connector 258">
            <a:extLst>
              <a:ext uri="{FF2B5EF4-FFF2-40B4-BE49-F238E27FC236}">
                <a16:creationId xmlns:a16="http://schemas.microsoft.com/office/drawing/2014/main" id="{D6E45485-63A1-AE81-6C61-8DD1C9A32A22}"/>
              </a:ext>
            </a:extLst>
          </p:cNvPr>
          <p:cNvCxnSpPr>
            <a:cxnSpLocks/>
          </p:cNvCxnSpPr>
          <p:nvPr/>
        </p:nvCxnSpPr>
        <p:spPr>
          <a:xfrm rot="10800000" flipH="1" flipV="1">
            <a:off x="9334462" y="4820546"/>
            <a:ext cx="337780" cy="1"/>
          </a:xfrm>
          <a:prstGeom prst="bentConnector3">
            <a:avLst>
              <a:gd name="adj1" fmla="val 5000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102" name="Rectangle 101">
            <a:extLst>
              <a:ext uri="{FF2B5EF4-FFF2-40B4-BE49-F238E27FC236}">
                <a16:creationId xmlns:a16="http://schemas.microsoft.com/office/drawing/2014/main" id="{A54AFBE9-A46D-EDA0-C5B6-A806C7E51C0A}"/>
              </a:ext>
            </a:extLst>
          </p:cNvPr>
          <p:cNvSpPr/>
          <p:nvPr/>
        </p:nvSpPr>
        <p:spPr>
          <a:xfrm>
            <a:off x="9628698" y="4748546"/>
            <a:ext cx="756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Madagascar</a:t>
            </a:r>
          </a:p>
        </p:txBody>
      </p:sp>
      <p:cxnSp>
        <p:nvCxnSpPr>
          <p:cNvPr id="104" name="Elbow Connector 258">
            <a:extLst>
              <a:ext uri="{FF2B5EF4-FFF2-40B4-BE49-F238E27FC236}">
                <a16:creationId xmlns:a16="http://schemas.microsoft.com/office/drawing/2014/main" id="{3CCB4098-0962-590F-D93E-DF63EEB97A1B}"/>
              </a:ext>
            </a:extLst>
          </p:cNvPr>
          <p:cNvCxnSpPr>
            <a:cxnSpLocks/>
          </p:cNvCxnSpPr>
          <p:nvPr/>
        </p:nvCxnSpPr>
        <p:spPr>
          <a:xfrm rot="5400000">
            <a:off x="9621204" y="3618955"/>
            <a:ext cx="770989" cy="1"/>
          </a:xfrm>
          <a:prstGeom prst="bentConnector3">
            <a:avLst>
              <a:gd name="adj1" fmla="val 5000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106" name="Rectangle 105">
            <a:extLst>
              <a:ext uri="{FF2B5EF4-FFF2-40B4-BE49-F238E27FC236}">
                <a16:creationId xmlns:a16="http://schemas.microsoft.com/office/drawing/2014/main" id="{E259C9F0-92A4-E0AB-8FC0-5C01000393C2}"/>
              </a:ext>
            </a:extLst>
          </p:cNvPr>
          <p:cNvSpPr/>
          <p:nvPr/>
        </p:nvSpPr>
        <p:spPr>
          <a:xfrm>
            <a:off x="9718698" y="3935814"/>
            <a:ext cx="576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a:solidFill>
                  <a:schemeClr val="bg1"/>
                </a:solidFill>
              </a:rPr>
              <a:t>Pakistan</a:t>
            </a:r>
          </a:p>
        </p:txBody>
      </p:sp>
      <p:cxnSp>
        <p:nvCxnSpPr>
          <p:cNvPr id="107" name="Elbow Connector 258">
            <a:extLst>
              <a:ext uri="{FF2B5EF4-FFF2-40B4-BE49-F238E27FC236}">
                <a16:creationId xmlns:a16="http://schemas.microsoft.com/office/drawing/2014/main" id="{F71D2E0B-9782-BFBB-4972-B2C1CCC09B4D}"/>
              </a:ext>
            </a:extLst>
          </p:cNvPr>
          <p:cNvCxnSpPr>
            <a:cxnSpLocks/>
          </p:cNvCxnSpPr>
          <p:nvPr/>
        </p:nvCxnSpPr>
        <p:spPr>
          <a:xfrm rot="5400000" flipH="1" flipV="1">
            <a:off x="10393466" y="2808549"/>
            <a:ext cx="540000" cy="180000"/>
          </a:xfrm>
          <a:prstGeom prst="bentConnector3">
            <a:avLst>
              <a:gd name="adj1" fmla="val 98916"/>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109" name="Rectangle 108">
            <a:extLst>
              <a:ext uri="{FF2B5EF4-FFF2-40B4-BE49-F238E27FC236}">
                <a16:creationId xmlns:a16="http://schemas.microsoft.com/office/drawing/2014/main" id="{4FC9A341-5591-2A5E-2F84-7F23393223CB}"/>
              </a:ext>
            </a:extLst>
          </p:cNvPr>
          <p:cNvSpPr/>
          <p:nvPr/>
        </p:nvSpPr>
        <p:spPr>
          <a:xfrm>
            <a:off x="10339466" y="2556549"/>
            <a:ext cx="468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err="1">
                <a:solidFill>
                  <a:schemeClr val="bg1"/>
                </a:solidFill>
              </a:rPr>
              <a:t>Népal</a:t>
            </a:r>
            <a:endParaRPr lang="en-US" sz="800" dirty="0">
              <a:solidFill>
                <a:schemeClr val="bg1"/>
              </a:solidFill>
            </a:endParaRPr>
          </a:p>
        </p:txBody>
      </p:sp>
      <p:cxnSp>
        <p:nvCxnSpPr>
          <p:cNvPr id="119" name="Elbow Connector 258">
            <a:extLst>
              <a:ext uri="{FF2B5EF4-FFF2-40B4-BE49-F238E27FC236}">
                <a16:creationId xmlns:a16="http://schemas.microsoft.com/office/drawing/2014/main" id="{676EE14A-6D40-8DF6-F3B1-92353E8C538A}"/>
              </a:ext>
            </a:extLst>
          </p:cNvPr>
          <p:cNvCxnSpPr>
            <a:cxnSpLocks/>
          </p:cNvCxnSpPr>
          <p:nvPr/>
        </p:nvCxnSpPr>
        <p:spPr>
          <a:xfrm rot="10800000" flipV="1">
            <a:off x="7222567" y="3975444"/>
            <a:ext cx="574005" cy="429982"/>
          </a:xfrm>
          <a:prstGeom prst="bentConnector3">
            <a:avLst>
              <a:gd name="adj1" fmla="val -1866"/>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122" name="Rectangle 121">
            <a:extLst>
              <a:ext uri="{FF2B5EF4-FFF2-40B4-BE49-F238E27FC236}">
                <a16:creationId xmlns:a16="http://schemas.microsoft.com/office/drawing/2014/main" id="{6C283DBE-237E-11C7-C194-00D312031EFA}"/>
              </a:ext>
            </a:extLst>
          </p:cNvPr>
          <p:cNvSpPr/>
          <p:nvPr/>
        </p:nvSpPr>
        <p:spPr>
          <a:xfrm>
            <a:off x="6913817" y="4305918"/>
            <a:ext cx="432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a:solidFill>
                  <a:schemeClr val="bg1"/>
                </a:solidFill>
              </a:rPr>
              <a:t>Togo</a:t>
            </a:r>
          </a:p>
        </p:txBody>
      </p:sp>
      <p:cxnSp>
        <p:nvCxnSpPr>
          <p:cNvPr id="123" name="Elbow Connector 258">
            <a:extLst>
              <a:ext uri="{FF2B5EF4-FFF2-40B4-BE49-F238E27FC236}">
                <a16:creationId xmlns:a16="http://schemas.microsoft.com/office/drawing/2014/main" id="{44B55A81-E97C-E4AC-E7F0-A757FE43AFBB}"/>
              </a:ext>
            </a:extLst>
          </p:cNvPr>
          <p:cNvCxnSpPr>
            <a:cxnSpLocks/>
          </p:cNvCxnSpPr>
          <p:nvPr/>
        </p:nvCxnSpPr>
        <p:spPr>
          <a:xfrm rot="5400000">
            <a:off x="8292589" y="5329463"/>
            <a:ext cx="531780" cy="331552"/>
          </a:xfrm>
          <a:prstGeom prst="bentConnector3">
            <a:avLst>
              <a:gd name="adj1" fmla="val 104929"/>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129" name="Rectangle 128">
            <a:extLst>
              <a:ext uri="{FF2B5EF4-FFF2-40B4-BE49-F238E27FC236}">
                <a16:creationId xmlns:a16="http://schemas.microsoft.com/office/drawing/2014/main" id="{36D78512-5189-EF95-D3D2-40408632A285}"/>
              </a:ext>
            </a:extLst>
          </p:cNvPr>
          <p:cNvSpPr/>
          <p:nvPr/>
        </p:nvSpPr>
        <p:spPr>
          <a:xfrm>
            <a:off x="7943984" y="5717373"/>
            <a:ext cx="576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bg1"/>
                </a:solidFill>
              </a:rPr>
              <a:t>Lesotho</a:t>
            </a:r>
          </a:p>
        </p:txBody>
      </p:sp>
      <p:sp>
        <p:nvSpPr>
          <p:cNvPr id="143" name="Rectangle 142">
            <a:extLst>
              <a:ext uri="{FF2B5EF4-FFF2-40B4-BE49-F238E27FC236}">
                <a16:creationId xmlns:a16="http://schemas.microsoft.com/office/drawing/2014/main" id="{C24CE45D-C415-224A-9C4E-AA338AACA0C8}"/>
              </a:ext>
            </a:extLst>
          </p:cNvPr>
          <p:cNvSpPr/>
          <p:nvPr/>
        </p:nvSpPr>
        <p:spPr>
          <a:xfrm>
            <a:off x="0" y="1242278"/>
            <a:ext cx="170121" cy="593702"/>
          </a:xfrm>
          <a:prstGeom prst="rect">
            <a:avLst/>
          </a:prstGeom>
          <a:solidFill>
            <a:srgbClr val="EBF5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1" name="Elbow Connector 258">
            <a:extLst>
              <a:ext uri="{FF2B5EF4-FFF2-40B4-BE49-F238E27FC236}">
                <a16:creationId xmlns:a16="http://schemas.microsoft.com/office/drawing/2014/main" id="{36D22F85-D652-DBF4-CF71-C33B2330E038}"/>
              </a:ext>
            </a:extLst>
          </p:cNvPr>
          <p:cNvCxnSpPr>
            <a:cxnSpLocks/>
          </p:cNvCxnSpPr>
          <p:nvPr/>
        </p:nvCxnSpPr>
        <p:spPr>
          <a:xfrm rot="5400000">
            <a:off x="8779118" y="2973482"/>
            <a:ext cx="396000" cy="2"/>
          </a:xfrm>
          <a:prstGeom prst="bentConnector3">
            <a:avLst>
              <a:gd name="adj1" fmla="val 5000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BA92A4D4-F6A4-E700-0954-E73B0BD405AD}"/>
              </a:ext>
            </a:extLst>
          </p:cNvPr>
          <p:cNvSpPr/>
          <p:nvPr/>
        </p:nvSpPr>
        <p:spPr>
          <a:xfrm>
            <a:off x="8696048" y="3099483"/>
            <a:ext cx="576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en-US" sz="800" dirty="0">
                <a:solidFill>
                  <a:schemeClr val="bg1"/>
                </a:solidFill>
              </a:rPr>
              <a:t>Türkiye</a:t>
            </a:r>
          </a:p>
        </p:txBody>
      </p:sp>
      <p:cxnSp>
        <p:nvCxnSpPr>
          <p:cNvPr id="14" name="Elbow Connector 258">
            <a:extLst>
              <a:ext uri="{FF2B5EF4-FFF2-40B4-BE49-F238E27FC236}">
                <a16:creationId xmlns:a16="http://schemas.microsoft.com/office/drawing/2014/main" id="{44A007BD-DED2-1446-872C-E5DF5801EFF9}"/>
              </a:ext>
            </a:extLst>
          </p:cNvPr>
          <p:cNvCxnSpPr>
            <a:cxnSpLocks/>
          </p:cNvCxnSpPr>
          <p:nvPr/>
        </p:nvCxnSpPr>
        <p:spPr>
          <a:xfrm rot="5400000" flipH="1" flipV="1">
            <a:off x="8396479" y="4621451"/>
            <a:ext cx="468000" cy="144000"/>
          </a:xfrm>
          <a:prstGeom prst="bentConnector3">
            <a:avLst>
              <a:gd name="adj1" fmla="val 98916"/>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AB125E93-4D0F-08AB-873F-35414B213C93}"/>
              </a:ext>
            </a:extLst>
          </p:cNvPr>
          <p:cNvSpPr/>
          <p:nvPr/>
        </p:nvSpPr>
        <p:spPr>
          <a:xfrm>
            <a:off x="8234479" y="4406743"/>
            <a:ext cx="648000" cy="14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00" dirty="0">
                <a:solidFill>
                  <a:schemeClr val="bg1"/>
                </a:solidFill>
              </a:rPr>
              <a:t>Botswana</a:t>
            </a:r>
            <a:endParaRPr lang="fr-FR" sz="800" dirty="0">
              <a:solidFill>
                <a:schemeClr val="bg1"/>
              </a:solidFill>
            </a:endParaRPr>
          </a:p>
        </p:txBody>
      </p:sp>
      <p:pic>
        <p:nvPicPr>
          <p:cNvPr id="19" name="Picture 18">
            <a:extLst>
              <a:ext uri="{FF2B5EF4-FFF2-40B4-BE49-F238E27FC236}">
                <a16:creationId xmlns:a16="http://schemas.microsoft.com/office/drawing/2014/main" id="{84D425F0-B6CA-C053-D06C-D82B5CEBF895}"/>
              </a:ext>
            </a:extLst>
          </p:cNvPr>
          <p:cNvPicPr>
            <a:picLocks noChangeAspect="1"/>
          </p:cNvPicPr>
          <p:nvPr/>
        </p:nvPicPr>
        <p:blipFill>
          <a:blip r:embed="rId3"/>
          <a:stretch>
            <a:fillRect/>
          </a:stretch>
        </p:blipFill>
        <p:spPr>
          <a:xfrm>
            <a:off x="1037818" y="3113226"/>
            <a:ext cx="2000826" cy="2828492"/>
          </a:xfrm>
          <a:prstGeom prst="rect">
            <a:avLst/>
          </a:prstGeom>
        </p:spPr>
      </p:pic>
    </p:spTree>
    <p:extLst>
      <p:ext uri="{BB962C8B-B14F-4D97-AF65-F5344CB8AC3E}">
        <p14:creationId xmlns:p14="http://schemas.microsoft.com/office/powerpoint/2010/main" val="1201192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53772-0B32-472F-CE6C-1FC4BD7C46CE}"/>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05E20E95-C8EF-BBDB-0729-B2068BDDE634}"/>
              </a:ext>
            </a:extLst>
          </p:cNvPr>
          <p:cNvSpPr/>
          <p:nvPr/>
        </p:nvSpPr>
        <p:spPr>
          <a:xfrm>
            <a:off x="1733107" y="4053958"/>
            <a:ext cx="680484" cy="41838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Oval 17">
            <a:extLst>
              <a:ext uri="{FF2B5EF4-FFF2-40B4-BE49-F238E27FC236}">
                <a16:creationId xmlns:a16="http://schemas.microsoft.com/office/drawing/2014/main" id="{9C8FCA3A-3B7C-0BFB-B1AE-E66BB0E71ACF}"/>
              </a:ext>
            </a:extLst>
          </p:cNvPr>
          <p:cNvSpPr/>
          <p:nvPr/>
        </p:nvSpPr>
        <p:spPr>
          <a:xfrm>
            <a:off x="463659" y="308554"/>
            <a:ext cx="680484" cy="7391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le 7">
            <a:extLst>
              <a:ext uri="{FF2B5EF4-FFF2-40B4-BE49-F238E27FC236}">
                <a16:creationId xmlns:a16="http://schemas.microsoft.com/office/drawing/2014/main" id="{76D5FAFD-F20B-68D2-CCE7-AFFB9C0B537F}"/>
              </a:ext>
            </a:extLst>
          </p:cNvPr>
          <p:cNvSpPr>
            <a:spLocks noGrp="1"/>
          </p:cNvSpPr>
          <p:nvPr>
            <p:ph type="title"/>
          </p:nvPr>
        </p:nvSpPr>
        <p:spPr/>
        <p:txBody>
          <a:bodyPr/>
          <a:lstStyle/>
          <a:p>
            <a:endParaRPr lang="fr-FR"/>
          </a:p>
        </p:txBody>
      </p:sp>
      <p:sp>
        <p:nvSpPr>
          <p:cNvPr id="12" name="Content Placeholder 11">
            <a:extLst>
              <a:ext uri="{FF2B5EF4-FFF2-40B4-BE49-F238E27FC236}">
                <a16:creationId xmlns:a16="http://schemas.microsoft.com/office/drawing/2014/main" id="{9276DF12-3560-8B3F-C726-99C9266FBEC3}"/>
              </a:ext>
            </a:extLst>
          </p:cNvPr>
          <p:cNvSpPr>
            <a:spLocks noGrp="1"/>
          </p:cNvSpPr>
          <p:nvPr>
            <p:ph idx="1"/>
          </p:nvPr>
        </p:nvSpPr>
        <p:spPr/>
        <p:txBody>
          <a:bodyPr/>
          <a:lstStyle/>
          <a:p>
            <a:endParaRPr lang="fr-FR"/>
          </a:p>
        </p:txBody>
      </p:sp>
      <p:sp>
        <p:nvSpPr>
          <p:cNvPr id="2" name="Date Placeholder 1">
            <a:extLst>
              <a:ext uri="{FF2B5EF4-FFF2-40B4-BE49-F238E27FC236}">
                <a16:creationId xmlns:a16="http://schemas.microsoft.com/office/drawing/2014/main" id="{CEF223F7-0043-4599-672F-E21D87EEA4D1}"/>
              </a:ext>
            </a:extLst>
          </p:cNvPr>
          <p:cNvSpPr>
            <a:spLocks noGrp="1"/>
          </p:cNvSpPr>
          <p:nvPr>
            <p:ph type="dt" sz="half" idx="10"/>
          </p:nvPr>
        </p:nvSpPr>
        <p:spPr/>
        <p:txBody>
          <a:bodyPr/>
          <a:lstStyle/>
          <a:p>
            <a:r>
              <a:rPr lang="en-GB"/>
              <a:t>Date: Monday / 01 / October / 2019</a:t>
            </a:r>
          </a:p>
        </p:txBody>
      </p:sp>
      <p:sp>
        <p:nvSpPr>
          <p:cNvPr id="74" name="Footer Placeholder 4">
            <a:extLst>
              <a:ext uri="{FF2B5EF4-FFF2-40B4-BE49-F238E27FC236}">
                <a16:creationId xmlns:a16="http://schemas.microsoft.com/office/drawing/2014/main" id="{F81680CC-0F83-AF2B-ECC1-54CCA55A1808}"/>
              </a:ext>
            </a:extLst>
          </p:cNvPr>
          <p:cNvSpPr>
            <a:spLocks noGrp="1"/>
          </p:cNvSpPr>
          <p:nvPr>
            <p:ph type="ftr" sz="quarter" idx="11"/>
          </p:nvPr>
        </p:nvSpPr>
        <p:spPr/>
        <p:txBody>
          <a:bodyPr anchor="t">
            <a:normAutofit/>
          </a:bodyPr>
          <a:lstStyle/>
          <a:p>
            <a:pPr>
              <a:spcAft>
                <a:spcPts val="600"/>
              </a:spcAft>
            </a:pPr>
            <a:r>
              <a:rPr lang="en-GB" dirty="0"/>
              <a:t>Advancing social justice, promoting decent work</a:t>
            </a:r>
          </a:p>
        </p:txBody>
      </p:sp>
      <p:sp>
        <p:nvSpPr>
          <p:cNvPr id="19" name="Oval 18">
            <a:extLst>
              <a:ext uri="{FF2B5EF4-FFF2-40B4-BE49-F238E27FC236}">
                <a16:creationId xmlns:a16="http://schemas.microsoft.com/office/drawing/2014/main" id="{277A3B5D-7EEE-93D0-682B-F44D4403A51F}"/>
              </a:ext>
            </a:extLst>
          </p:cNvPr>
          <p:cNvSpPr/>
          <p:nvPr/>
        </p:nvSpPr>
        <p:spPr>
          <a:xfrm>
            <a:off x="1777731" y="4161958"/>
            <a:ext cx="680484" cy="41838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Picture 26" descr="A map of the world&#10;&#10;AI-generated content may be incorrect.">
            <a:extLst>
              <a:ext uri="{FF2B5EF4-FFF2-40B4-BE49-F238E27FC236}">
                <a16:creationId xmlns:a16="http://schemas.microsoft.com/office/drawing/2014/main" id="{081732F6-80D8-629B-51F0-1594E787F12C}"/>
              </a:ext>
            </a:extLst>
          </p:cNvPr>
          <p:cNvPicPr>
            <a:picLocks noChangeAspect="1"/>
          </p:cNvPicPr>
          <p:nvPr/>
        </p:nvPicPr>
        <p:blipFill>
          <a:blip r:embed="rId2" cstate="print">
            <a:extLst>
              <a:ext uri="{28A0092B-C50C-407E-A947-70E740481C1C}">
                <a14:useLocalDpi xmlns:a14="http://schemas.microsoft.com/office/drawing/2010/main" val="0"/>
              </a:ext>
            </a:extLst>
          </a:blip>
          <a:srcRect l="951" t="4158" r="14340" b="9968"/>
          <a:stretch>
            <a:fillRect/>
          </a:stretch>
        </p:blipFill>
        <p:spPr>
          <a:xfrm>
            <a:off x="0" y="-33006"/>
            <a:ext cx="12192000" cy="6870452"/>
          </a:xfrm>
          <a:prstGeom prst="rect">
            <a:avLst/>
          </a:prstGeom>
        </p:spPr>
      </p:pic>
      <p:sp>
        <p:nvSpPr>
          <p:cNvPr id="15" name="Rectangle 14">
            <a:extLst>
              <a:ext uri="{FF2B5EF4-FFF2-40B4-BE49-F238E27FC236}">
                <a16:creationId xmlns:a16="http://schemas.microsoft.com/office/drawing/2014/main" id="{07ECA89F-36C4-8328-C478-581A6DE30D23}"/>
              </a:ext>
            </a:extLst>
          </p:cNvPr>
          <p:cNvSpPr/>
          <p:nvPr/>
        </p:nvSpPr>
        <p:spPr>
          <a:xfrm>
            <a:off x="-10633" y="-35694"/>
            <a:ext cx="12203607" cy="6897386"/>
          </a:xfrm>
          <a:prstGeom prst="rect">
            <a:avLst/>
          </a:prstGeom>
          <a:solidFill>
            <a:srgbClr val="D9ECFB">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026" name="Picture 2" descr="French Logo Organization Horizontal RGB Blue">
            <a:extLst>
              <a:ext uri="{FF2B5EF4-FFF2-40B4-BE49-F238E27FC236}">
                <a16:creationId xmlns:a16="http://schemas.microsoft.com/office/drawing/2014/main" id="{6D08C0E6-073E-B180-7A57-1E7AF3D744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087" y="493709"/>
            <a:ext cx="1418929" cy="490713"/>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A72D1567-F728-1354-E7E5-F85A4D57DBCE}"/>
              </a:ext>
            </a:extLst>
          </p:cNvPr>
          <p:cNvSpPr>
            <a:spLocks noGrp="1" noRot="1" noMove="1" noResize="1" noEditPoints="1" noAdjustHandles="1" noChangeArrowheads="1" noChangeShapeType="1"/>
          </p:cNvSpPr>
          <p:nvPr/>
        </p:nvSpPr>
        <p:spPr>
          <a:xfrm>
            <a:off x="3934496" y="2264011"/>
            <a:ext cx="1548000" cy="373222"/>
          </a:xfrm>
          <a:prstGeom prst="rect">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Pakistan</a:t>
            </a:r>
            <a:endParaRPr lang="fr-FR" sz="1600" b="1" dirty="0">
              <a:solidFill>
                <a:schemeClr val="bg2"/>
              </a:solidFill>
            </a:endParaRPr>
          </a:p>
        </p:txBody>
      </p:sp>
      <p:grpSp>
        <p:nvGrpSpPr>
          <p:cNvPr id="70" name="Group 69">
            <a:extLst>
              <a:ext uri="{FF2B5EF4-FFF2-40B4-BE49-F238E27FC236}">
                <a16:creationId xmlns:a16="http://schemas.microsoft.com/office/drawing/2014/main" id="{BA2BCC01-7809-384B-54CC-0D9792CDC896}"/>
              </a:ext>
            </a:extLst>
          </p:cNvPr>
          <p:cNvGrpSpPr/>
          <p:nvPr/>
        </p:nvGrpSpPr>
        <p:grpSpPr>
          <a:xfrm>
            <a:off x="2504538" y="444378"/>
            <a:ext cx="9487585" cy="5055585"/>
            <a:chOff x="2504538" y="444378"/>
            <a:chExt cx="9487585" cy="5055585"/>
          </a:xfrm>
        </p:grpSpPr>
        <p:sp>
          <p:nvSpPr>
            <p:cNvPr id="9" name="Rectangle 8">
              <a:extLst>
                <a:ext uri="{FF2B5EF4-FFF2-40B4-BE49-F238E27FC236}">
                  <a16:creationId xmlns:a16="http://schemas.microsoft.com/office/drawing/2014/main" id="{B0263BE6-3CE3-2B30-A56F-54AE5D991008}"/>
                </a:ext>
              </a:extLst>
            </p:cNvPr>
            <p:cNvSpPr/>
            <p:nvPr/>
          </p:nvSpPr>
          <p:spPr>
            <a:xfrm>
              <a:off x="2504538" y="467070"/>
              <a:ext cx="1155700" cy="33929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tx1"/>
                  </a:solidFill>
                </a:rPr>
                <a:t>2017</a:t>
              </a:r>
              <a:endParaRPr lang="fr-FR" sz="2200" b="1" dirty="0">
                <a:solidFill>
                  <a:schemeClr val="tx1"/>
                </a:solidFill>
              </a:endParaRPr>
            </a:p>
          </p:txBody>
        </p:sp>
        <p:sp>
          <p:nvSpPr>
            <p:cNvPr id="10" name="Rectangle 9">
              <a:extLst>
                <a:ext uri="{FF2B5EF4-FFF2-40B4-BE49-F238E27FC236}">
                  <a16:creationId xmlns:a16="http://schemas.microsoft.com/office/drawing/2014/main" id="{3F32F94F-A57D-EA43-EAD9-9B9D0A84ED8A}"/>
                </a:ext>
              </a:extLst>
            </p:cNvPr>
            <p:cNvSpPr/>
            <p:nvPr/>
          </p:nvSpPr>
          <p:spPr>
            <a:xfrm>
              <a:off x="3934496" y="444378"/>
              <a:ext cx="1548000" cy="373222"/>
            </a:xfrm>
            <a:prstGeom prst="rect">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Portugal</a:t>
              </a:r>
              <a:endParaRPr lang="fr-FR" sz="1600" b="1" dirty="0">
                <a:solidFill>
                  <a:schemeClr val="bg2"/>
                </a:solidFill>
              </a:endParaRPr>
            </a:p>
          </p:txBody>
        </p:sp>
        <p:sp>
          <p:nvSpPr>
            <p:cNvPr id="11" name="Rectangle 10">
              <a:extLst>
                <a:ext uri="{FF2B5EF4-FFF2-40B4-BE49-F238E27FC236}">
                  <a16:creationId xmlns:a16="http://schemas.microsoft.com/office/drawing/2014/main" id="{8F631E83-83AE-7750-D5CC-C079A5AC8AD8}"/>
                </a:ext>
              </a:extLst>
            </p:cNvPr>
            <p:cNvSpPr/>
            <p:nvPr/>
          </p:nvSpPr>
          <p:spPr>
            <a:xfrm>
              <a:off x="5632799" y="444378"/>
              <a:ext cx="1593014" cy="373222"/>
            </a:xfrm>
            <a:prstGeom prst="rect">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b="1" dirty="0">
                  <a:solidFill>
                    <a:schemeClr val="bg2"/>
                  </a:solidFill>
                </a:rPr>
                <a:t>Sénégal</a:t>
              </a:r>
              <a:endParaRPr lang="fr-FR" b="1" dirty="0">
                <a:solidFill>
                  <a:schemeClr val="bg2"/>
                </a:solidFill>
              </a:endParaRPr>
            </a:p>
          </p:txBody>
        </p:sp>
        <p:pic>
          <p:nvPicPr>
            <p:cNvPr id="13" name="Picture 2" descr="Portugal – Wikipedia">
              <a:extLst>
                <a:ext uri="{FF2B5EF4-FFF2-40B4-BE49-F238E27FC236}">
                  <a16:creationId xmlns:a16="http://schemas.microsoft.com/office/drawing/2014/main" id="{F910A838-0227-0F9A-B928-B8D4D6D1464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32461" y="499617"/>
              <a:ext cx="447337" cy="28163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2E64AF0E-B6E0-9E33-964C-F4056B4B2A2F}"/>
                </a:ext>
              </a:extLst>
            </p:cNvPr>
            <p:cNvSpPr/>
            <p:nvPr/>
          </p:nvSpPr>
          <p:spPr>
            <a:xfrm>
              <a:off x="3934496" y="1059169"/>
              <a:ext cx="1944000" cy="373222"/>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Côte d’Ivoire</a:t>
              </a:r>
              <a:endParaRPr lang="fr-FR" sz="1600" b="1" dirty="0">
                <a:solidFill>
                  <a:schemeClr val="bg2"/>
                </a:solidFill>
              </a:endParaRPr>
            </a:p>
          </p:txBody>
        </p:sp>
        <p:sp>
          <p:nvSpPr>
            <p:cNvPr id="20" name="Rectangle 19">
              <a:extLst>
                <a:ext uri="{FF2B5EF4-FFF2-40B4-BE49-F238E27FC236}">
                  <a16:creationId xmlns:a16="http://schemas.microsoft.com/office/drawing/2014/main" id="{A019B77F-5819-4546-B42F-F92CB32E5492}"/>
                </a:ext>
              </a:extLst>
            </p:cNvPr>
            <p:cNvSpPr/>
            <p:nvPr/>
          </p:nvSpPr>
          <p:spPr>
            <a:xfrm>
              <a:off x="3934495" y="1668436"/>
              <a:ext cx="1455845" cy="373222"/>
            </a:xfrm>
            <a:prstGeom prst="rect">
              <a:avLst/>
            </a:pr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Norvège</a:t>
              </a:r>
              <a:endParaRPr lang="fr-FR" sz="1600" b="1" dirty="0">
                <a:solidFill>
                  <a:schemeClr val="bg2"/>
                </a:solidFill>
              </a:endParaRPr>
            </a:p>
          </p:txBody>
        </p:sp>
        <p:sp>
          <p:nvSpPr>
            <p:cNvPr id="21" name="Rectangle 20">
              <a:extLst>
                <a:ext uri="{FF2B5EF4-FFF2-40B4-BE49-F238E27FC236}">
                  <a16:creationId xmlns:a16="http://schemas.microsoft.com/office/drawing/2014/main" id="{755F32A9-9346-B90F-D8CC-3B9D944C2EE2}"/>
                </a:ext>
              </a:extLst>
            </p:cNvPr>
            <p:cNvSpPr/>
            <p:nvPr/>
          </p:nvSpPr>
          <p:spPr>
            <a:xfrm>
              <a:off x="5530310" y="1665144"/>
              <a:ext cx="1944000" cy="373222"/>
            </a:xfrm>
            <a:prstGeom prst="rect">
              <a:avLst/>
            </a:pr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Sierra Leone</a:t>
              </a:r>
              <a:endParaRPr lang="fr-FR" sz="1600" b="1" dirty="0">
                <a:solidFill>
                  <a:schemeClr val="bg2"/>
                </a:solidFill>
              </a:endParaRPr>
            </a:p>
          </p:txBody>
        </p:sp>
        <p:sp>
          <p:nvSpPr>
            <p:cNvPr id="22" name="Rectangle 21">
              <a:extLst>
                <a:ext uri="{FF2B5EF4-FFF2-40B4-BE49-F238E27FC236}">
                  <a16:creationId xmlns:a16="http://schemas.microsoft.com/office/drawing/2014/main" id="{657E3654-AA34-D491-4E12-B34E65155AA4}"/>
                </a:ext>
              </a:extLst>
            </p:cNvPr>
            <p:cNvSpPr/>
            <p:nvPr/>
          </p:nvSpPr>
          <p:spPr>
            <a:xfrm>
              <a:off x="7635544" y="1665143"/>
              <a:ext cx="1598108" cy="373222"/>
            </a:xfrm>
            <a:prstGeom prst="rect">
              <a:avLst/>
            </a:pr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err="1">
                  <a:solidFill>
                    <a:schemeClr val="bg2"/>
                  </a:solidFill>
                </a:rPr>
                <a:t>Jamaïque</a:t>
              </a:r>
              <a:endParaRPr lang="fr-FR" sz="1600" b="1" dirty="0">
                <a:solidFill>
                  <a:schemeClr val="bg2"/>
                </a:solidFill>
              </a:endParaRPr>
            </a:p>
          </p:txBody>
        </p:sp>
        <p:sp>
          <p:nvSpPr>
            <p:cNvPr id="25" name="Rectangle 24">
              <a:extLst>
                <a:ext uri="{FF2B5EF4-FFF2-40B4-BE49-F238E27FC236}">
                  <a16:creationId xmlns:a16="http://schemas.microsoft.com/office/drawing/2014/main" id="{63C0EC7D-0C2D-D6DD-DB7D-472662722D2B}"/>
                </a:ext>
              </a:extLst>
            </p:cNvPr>
            <p:cNvSpPr/>
            <p:nvPr/>
          </p:nvSpPr>
          <p:spPr>
            <a:xfrm>
              <a:off x="3932953" y="2884356"/>
              <a:ext cx="1080000" cy="373222"/>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err="1">
                  <a:solidFill>
                    <a:schemeClr val="bg2"/>
                  </a:solidFill>
                </a:rPr>
                <a:t>Népal</a:t>
              </a:r>
              <a:endParaRPr lang="fr-FR" sz="1600" b="1" dirty="0">
                <a:solidFill>
                  <a:schemeClr val="bg2"/>
                </a:solidFill>
              </a:endParaRPr>
            </a:p>
          </p:txBody>
        </p:sp>
        <p:sp>
          <p:nvSpPr>
            <p:cNvPr id="26" name="Rectangle 25">
              <a:extLst>
                <a:ext uri="{FF2B5EF4-FFF2-40B4-BE49-F238E27FC236}">
                  <a16:creationId xmlns:a16="http://schemas.microsoft.com/office/drawing/2014/main" id="{663658DA-70A7-B79E-4961-CE78E79A6D8E}"/>
                </a:ext>
              </a:extLst>
            </p:cNvPr>
            <p:cNvSpPr/>
            <p:nvPr/>
          </p:nvSpPr>
          <p:spPr>
            <a:xfrm>
              <a:off x="5119215" y="2884038"/>
              <a:ext cx="1332000" cy="373222"/>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Ghana</a:t>
              </a:r>
              <a:endParaRPr lang="fr-FR" sz="1600" b="1" dirty="0">
                <a:solidFill>
                  <a:schemeClr val="bg2"/>
                </a:solidFill>
              </a:endParaRPr>
            </a:p>
          </p:txBody>
        </p:sp>
        <p:sp>
          <p:nvSpPr>
            <p:cNvPr id="28" name="Rectangle 27">
              <a:extLst>
                <a:ext uri="{FF2B5EF4-FFF2-40B4-BE49-F238E27FC236}">
                  <a16:creationId xmlns:a16="http://schemas.microsoft.com/office/drawing/2014/main" id="{F2972FFB-AB46-9BC1-6797-718D466B104B}"/>
                </a:ext>
              </a:extLst>
            </p:cNvPr>
            <p:cNvSpPr/>
            <p:nvPr/>
          </p:nvSpPr>
          <p:spPr>
            <a:xfrm>
              <a:off x="3932953" y="3483223"/>
              <a:ext cx="1224000" cy="373222"/>
            </a:xfrm>
            <a:prstGeom prst="rect">
              <a:avLst/>
            </a:pr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Togo</a:t>
              </a:r>
              <a:endParaRPr lang="fr-FR" sz="1600" b="1" dirty="0">
                <a:solidFill>
                  <a:schemeClr val="bg2"/>
                </a:solidFill>
              </a:endParaRPr>
            </a:p>
          </p:txBody>
        </p:sp>
        <p:sp>
          <p:nvSpPr>
            <p:cNvPr id="29" name="Rectangle 28">
              <a:extLst>
                <a:ext uri="{FF2B5EF4-FFF2-40B4-BE49-F238E27FC236}">
                  <a16:creationId xmlns:a16="http://schemas.microsoft.com/office/drawing/2014/main" id="{F2099AAA-06F8-1B72-9A02-0FF28F162A01}"/>
                </a:ext>
              </a:extLst>
            </p:cNvPr>
            <p:cNvSpPr/>
            <p:nvPr/>
          </p:nvSpPr>
          <p:spPr>
            <a:xfrm>
              <a:off x="5264580" y="3484693"/>
              <a:ext cx="1872000" cy="373222"/>
            </a:xfrm>
            <a:prstGeom prst="rect">
              <a:avLst/>
            </a:pr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Madagascar</a:t>
              </a:r>
              <a:endParaRPr lang="fr-FR" sz="1600" b="1" dirty="0">
                <a:solidFill>
                  <a:schemeClr val="bg2"/>
                </a:solidFill>
              </a:endParaRPr>
            </a:p>
          </p:txBody>
        </p:sp>
        <p:sp>
          <p:nvSpPr>
            <p:cNvPr id="30" name="Rectangle 29">
              <a:extLst>
                <a:ext uri="{FF2B5EF4-FFF2-40B4-BE49-F238E27FC236}">
                  <a16:creationId xmlns:a16="http://schemas.microsoft.com/office/drawing/2014/main" id="{8D55DDDC-6B64-D806-6580-DDE34D0BC179}"/>
                </a:ext>
              </a:extLst>
            </p:cNvPr>
            <p:cNvSpPr/>
            <p:nvPr/>
          </p:nvSpPr>
          <p:spPr>
            <a:xfrm>
              <a:off x="3932953" y="4066019"/>
              <a:ext cx="1944000" cy="373222"/>
            </a:xfrm>
            <a:prstGeom prst="rect">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Mozambique</a:t>
              </a:r>
              <a:endParaRPr lang="fr-FR" sz="1600" b="1" dirty="0">
                <a:solidFill>
                  <a:schemeClr val="bg2"/>
                </a:solidFill>
              </a:endParaRPr>
            </a:p>
          </p:txBody>
        </p:sp>
        <p:sp>
          <p:nvSpPr>
            <p:cNvPr id="31" name="Rectangle 30">
              <a:extLst>
                <a:ext uri="{FF2B5EF4-FFF2-40B4-BE49-F238E27FC236}">
                  <a16:creationId xmlns:a16="http://schemas.microsoft.com/office/drawing/2014/main" id="{B7B06A97-7567-6583-8253-A40465BEF02D}"/>
                </a:ext>
              </a:extLst>
            </p:cNvPr>
            <p:cNvSpPr/>
            <p:nvPr/>
          </p:nvSpPr>
          <p:spPr>
            <a:xfrm>
              <a:off x="6008539" y="4066019"/>
              <a:ext cx="1592573" cy="373222"/>
            </a:xfrm>
            <a:prstGeom prst="rect">
              <a:avLst/>
            </a:prstGeom>
            <a:solidFill>
              <a:schemeClr val="tx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Cap-Vert</a:t>
              </a:r>
              <a:endParaRPr lang="fr-FR" sz="1600" b="1" dirty="0">
                <a:solidFill>
                  <a:schemeClr val="bg2"/>
                </a:solidFill>
              </a:endParaRPr>
            </a:p>
          </p:txBody>
        </p:sp>
        <p:sp>
          <p:nvSpPr>
            <p:cNvPr id="32" name="Rectangle 31">
              <a:extLst>
                <a:ext uri="{FF2B5EF4-FFF2-40B4-BE49-F238E27FC236}">
                  <a16:creationId xmlns:a16="http://schemas.microsoft.com/office/drawing/2014/main" id="{2E3F2E3A-EEC7-2555-1210-12FB19F6242F}"/>
                </a:ext>
              </a:extLst>
            </p:cNvPr>
            <p:cNvSpPr/>
            <p:nvPr/>
          </p:nvSpPr>
          <p:spPr>
            <a:xfrm>
              <a:off x="3932953" y="4688708"/>
              <a:ext cx="1260000" cy="374400"/>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err="1">
                  <a:solidFill>
                    <a:schemeClr val="bg2"/>
                  </a:solidFill>
                </a:rPr>
                <a:t>Brésil</a:t>
              </a:r>
              <a:endParaRPr lang="fr-FR" sz="1600" b="1" dirty="0">
                <a:solidFill>
                  <a:schemeClr val="bg2"/>
                </a:solidFill>
              </a:endParaRPr>
            </a:p>
          </p:txBody>
        </p:sp>
        <p:sp>
          <p:nvSpPr>
            <p:cNvPr id="33" name="Rectangle 32">
              <a:extLst>
                <a:ext uri="{FF2B5EF4-FFF2-40B4-BE49-F238E27FC236}">
                  <a16:creationId xmlns:a16="http://schemas.microsoft.com/office/drawing/2014/main" id="{2D58745F-369F-9D18-210C-4EC8114692D5}"/>
                </a:ext>
              </a:extLst>
            </p:cNvPr>
            <p:cNvSpPr/>
            <p:nvPr/>
          </p:nvSpPr>
          <p:spPr>
            <a:xfrm>
              <a:off x="10300123" y="4687609"/>
              <a:ext cx="1692000" cy="382643"/>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Cameroon</a:t>
              </a:r>
              <a:endParaRPr lang="fr-FR" sz="1600" b="1" dirty="0">
                <a:solidFill>
                  <a:schemeClr val="bg2"/>
                </a:solidFill>
              </a:endParaRPr>
            </a:p>
          </p:txBody>
        </p:sp>
        <p:sp>
          <p:nvSpPr>
            <p:cNvPr id="34" name="Rectangle 33">
              <a:extLst>
                <a:ext uri="{FF2B5EF4-FFF2-40B4-BE49-F238E27FC236}">
                  <a16:creationId xmlns:a16="http://schemas.microsoft.com/office/drawing/2014/main" id="{C32DBE2E-B853-B1AE-7CA9-1C754C651C9B}"/>
                </a:ext>
              </a:extLst>
            </p:cNvPr>
            <p:cNvSpPr/>
            <p:nvPr/>
          </p:nvSpPr>
          <p:spPr>
            <a:xfrm>
              <a:off x="7466273" y="4685623"/>
              <a:ext cx="1201087" cy="373222"/>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err="1">
                  <a:solidFill>
                    <a:schemeClr val="bg2"/>
                  </a:solidFill>
                </a:rPr>
                <a:t>Pérou</a:t>
              </a:r>
              <a:endParaRPr lang="fr-FR" sz="1600" b="1" dirty="0">
                <a:solidFill>
                  <a:schemeClr val="bg2"/>
                </a:solidFill>
              </a:endParaRPr>
            </a:p>
          </p:txBody>
        </p:sp>
        <p:sp>
          <p:nvSpPr>
            <p:cNvPr id="35" name="Rectangle 34">
              <a:extLst>
                <a:ext uri="{FF2B5EF4-FFF2-40B4-BE49-F238E27FC236}">
                  <a16:creationId xmlns:a16="http://schemas.microsoft.com/office/drawing/2014/main" id="{96CDCD28-D13E-EBB3-7C5E-2A4FADE44E31}"/>
                </a:ext>
              </a:extLst>
            </p:cNvPr>
            <p:cNvSpPr/>
            <p:nvPr/>
          </p:nvSpPr>
          <p:spPr>
            <a:xfrm>
              <a:off x="3928382" y="5126741"/>
              <a:ext cx="1692000" cy="373222"/>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Argentine</a:t>
              </a:r>
              <a:endParaRPr lang="fr-FR" sz="1600" b="1" dirty="0">
                <a:solidFill>
                  <a:schemeClr val="bg2"/>
                </a:solidFill>
              </a:endParaRPr>
            </a:p>
          </p:txBody>
        </p:sp>
        <p:sp>
          <p:nvSpPr>
            <p:cNvPr id="36" name="Rectangle 35">
              <a:extLst>
                <a:ext uri="{FF2B5EF4-FFF2-40B4-BE49-F238E27FC236}">
                  <a16:creationId xmlns:a16="http://schemas.microsoft.com/office/drawing/2014/main" id="{AEDB097A-4A15-393F-B6A0-190FFFA373F2}"/>
                </a:ext>
              </a:extLst>
            </p:cNvPr>
            <p:cNvSpPr/>
            <p:nvPr/>
          </p:nvSpPr>
          <p:spPr>
            <a:xfrm>
              <a:off x="5703821" y="5122782"/>
              <a:ext cx="1512000" cy="373222"/>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Nigeria</a:t>
              </a:r>
              <a:endParaRPr lang="fr-FR" sz="1600" b="1" dirty="0">
                <a:solidFill>
                  <a:schemeClr val="bg2"/>
                </a:solidFill>
              </a:endParaRPr>
            </a:p>
          </p:txBody>
        </p:sp>
        <p:sp>
          <p:nvSpPr>
            <p:cNvPr id="37" name="Rectangle 36">
              <a:extLst>
                <a:ext uri="{FF2B5EF4-FFF2-40B4-BE49-F238E27FC236}">
                  <a16:creationId xmlns:a16="http://schemas.microsoft.com/office/drawing/2014/main" id="{DC411514-0458-950A-BD4C-096F972D4BC9}"/>
                </a:ext>
              </a:extLst>
            </p:cNvPr>
            <p:cNvSpPr/>
            <p:nvPr/>
          </p:nvSpPr>
          <p:spPr>
            <a:xfrm>
              <a:off x="5285613" y="4687117"/>
              <a:ext cx="2088000" cy="374400"/>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   Afrique du Sud</a:t>
              </a:r>
              <a:endParaRPr lang="fr-FR" sz="1600" b="1" dirty="0">
                <a:solidFill>
                  <a:schemeClr val="bg2"/>
                </a:solidFill>
              </a:endParaRPr>
            </a:p>
          </p:txBody>
        </p:sp>
        <p:sp>
          <p:nvSpPr>
            <p:cNvPr id="38" name="Rectangle 37">
              <a:extLst>
                <a:ext uri="{FF2B5EF4-FFF2-40B4-BE49-F238E27FC236}">
                  <a16:creationId xmlns:a16="http://schemas.microsoft.com/office/drawing/2014/main" id="{5E35D7BC-F5C4-F015-61E4-5AC87ED631A4}"/>
                </a:ext>
              </a:extLst>
            </p:cNvPr>
            <p:cNvSpPr/>
            <p:nvPr/>
          </p:nvSpPr>
          <p:spPr>
            <a:xfrm>
              <a:off x="7308427" y="5125663"/>
              <a:ext cx="1476000" cy="373222"/>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Namibia</a:t>
              </a:r>
              <a:endParaRPr lang="fr-FR" sz="1600" b="1" dirty="0">
                <a:solidFill>
                  <a:schemeClr val="bg2"/>
                </a:solidFill>
              </a:endParaRPr>
            </a:p>
          </p:txBody>
        </p:sp>
        <p:sp>
          <p:nvSpPr>
            <p:cNvPr id="39" name="Rectangle 38">
              <a:extLst>
                <a:ext uri="{FF2B5EF4-FFF2-40B4-BE49-F238E27FC236}">
                  <a16:creationId xmlns:a16="http://schemas.microsoft.com/office/drawing/2014/main" id="{2EC873CC-BC30-D77D-71E9-8DB6A545B403}"/>
                </a:ext>
              </a:extLst>
            </p:cNvPr>
            <p:cNvSpPr/>
            <p:nvPr/>
          </p:nvSpPr>
          <p:spPr>
            <a:xfrm>
              <a:off x="8763324" y="4685623"/>
              <a:ext cx="1440000" cy="373222"/>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Lesotho</a:t>
              </a:r>
              <a:endParaRPr lang="fr-FR" sz="1600" b="1" dirty="0">
                <a:solidFill>
                  <a:schemeClr val="bg2"/>
                </a:solidFill>
              </a:endParaRPr>
            </a:p>
          </p:txBody>
        </p:sp>
        <p:sp>
          <p:nvSpPr>
            <p:cNvPr id="40" name="Rectangle 39">
              <a:extLst>
                <a:ext uri="{FF2B5EF4-FFF2-40B4-BE49-F238E27FC236}">
                  <a16:creationId xmlns:a16="http://schemas.microsoft.com/office/drawing/2014/main" id="{037ADC2E-F8B3-991F-5B80-6D7F4BC06860}"/>
                </a:ext>
              </a:extLst>
            </p:cNvPr>
            <p:cNvSpPr/>
            <p:nvPr/>
          </p:nvSpPr>
          <p:spPr>
            <a:xfrm>
              <a:off x="2504538" y="1075606"/>
              <a:ext cx="1155700" cy="339293"/>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accent1"/>
                  </a:solidFill>
                </a:rPr>
                <a:t>2018</a:t>
              </a:r>
              <a:endParaRPr lang="fr-FR" sz="2200" b="1" dirty="0">
                <a:solidFill>
                  <a:schemeClr val="accent1"/>
                </a:solidFill>
              </a:endParaRPr>
            </a:p>
          </p:txBody>
        </p:sp>
        <p:sp>
          <p:nvSpPr>
            <p:cNvPr id="41" name="Rectangle 40">
              <a:extLst>
                <a:ext uri="{FF2B5EF4-FFF2-40B4-BE49-F238E27FC236}">
                  <a16:creationId xmlns:a16="http://schemas.microsoft.com/office/drawing/2014/main" id="{56258A2F-CF09-68C3-E6A3-D48AD2723C56}"/>
                </a:ext>
              </a:extLst>
            </p:cNvPr>
            <p:cNvSpPr/>
            <p:nvPr/>
          </p:nvSpPr>
          <p:spPr>
            <a:xfrm>
              <a:off x="2504538" y="1684141"/>
              <a:ext cx="1155700" cy="339293"/>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accent2"/>
                  </a:solidFill>
                </a:rPr>
                <a:t>2019</a:t>
              </a:r>
              <a:endParaRPr lang="fr-FR" sz="2200" b="1" dirty="0">
                <a:solidFill>
                  <a:schemeClr val="accent2"/>
                </a:solidFill>
              </a:endParaRPr>
            </a:p>
          </p:txBody>
        </p:sp>
        <p:sp>
          <p:nvSpPr>
            <p:cNvPr id="42" name="Rectangle 41">
              <a:extLst>
                <a:ext uri="{FF2B5EF4-FFF2-40B4-BE49-F238E27FC236}">
                  <a16:creationId xmlns:a16="http://schemas.microsoft.com/office/drawing/2014/main" id="{3FE8F0E1-CD73-7BDF-0AAE-19826A588924}"/>
                </a:ext>
              </a:extLst>
            </p:cNvPr>
            <p:cNvSpPr/>
            <p:nvPr/>
          </p:nvSpPr>
          <p:spPr>
            <a:xfrm>
              <a:off x="2504538" y="2286827"/>
              <a:ext cx="1155700" cy="33929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tx1"/>
                  </a:solidFill>
                </a:rPr>
                <a:t>2020</a:t>
              </a:r>
              <a:endParaRPr lang="fr-FR" sz="2200" b="1" dirty="0">
                <a:solidFill>
                  <a:schemeClr val="tx1"/>
                </a:solidFill>
              </a:endParaRPr>
            </a:p>
          </p:txBody>
        </p:sp>
        <p:sp>
          <p:nvSpPr>
            <p:cNvPr id="43" name="Rectangle 42">
              <a:extLst>
                <a:ext uri="{FF2B5EF4-FFF2-40B4-BE49-F238E27FC236}">
                  <a16:creationId xmlns:a16="http://schemas.microsoft.com/office/drawing/2014/main" id="{9F27C715-9664-1C5E-EE6F-3DDF82B7E24D}"/>
                </a:ext>
              </a:extLst>
            </p:cNvPr>
            <p:cNvSpPr/>
            <p:nvPr/>
          </p:nvSpPr>
          <p:spPr>
            <a:xfrm>
              <a:off x="2504538" y="2901418"/>
              <a:ext cx="1155700" cy="339293"/>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accent1"/>
                  </a:solidFill>
                </a:rPr>
                <a:t>2021</a:t>
              </a:r>
              <a:endParaRPr lang="fr-FR" sz="2200" b="1" dirty="0">
                <a:solidFill>
                  <a:schemeClr val="accent1"/>
                </a:solidFill>
              </a:endParaRPr>
            </a:p>
          </p:txBody>
        </p:sp>
        <p:sp>
          <p:nvSpPr>
            <p:cNvPr id="44" name="Rectangle 43">
              <a:extLst>
                <a:ext uri="{FF2B5EF4-FFF2-40B4-BE49-F238E27FC236}">
                  <a16:creationId xmlns:a16="http://schemas.microsoft.com/office/drawing/2014/main" id="{56DAE7E6-9AED-3C37-6820-9A6BB8FD214C}"/>
                </a:ext>
              </a:extLst>
            </p:cNvPr>
            <p:cNvSpPr/>
            <p:nvPr/>
          </p:nvSpPr>
          <p:spPr>
            <a:xfrm>
              <a:off x="2504538" y="3504104"/>
              <a:ext cx="1155700" cy="339293"/>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accent2"/>
                  </a:solidFill>
                </a:rPr>
                <a:t>2023</a:t>
              </a:r>
              <a:endParaRPr lang="fr-FR" sz="2200" b="1" dirty="0">
                <a:solidFill>
                  <a:schemeClr val="accent2"/>
                </a:solidFill>
              </a:endParaRPr>
            </a:p>
          </p:txBody>
        </p:sp>
        <p:sp>
          <p:nvSpPr>
            <p:cNvPr id="45" name="Rectangle 44">
              <a:extLst>
                <a:ext uri="{FF2B5EF4-FFF2-40B4-BE49-F238E27FC236}">
                  <a16:creationId xmlns:a16="http://schemas.microsoft.com/office/drawing/2014/main" id="{FEB03B47-3FF4-AFDB-AFD2-4F34D251919C}"/>
                </a:ext>
              </a:extLst>
            </p:cNvPr>
            <p:cNvSpPr/>
            <p:nvPr/>
          </p:nvSpPr>
          <p:spPr>
            <a:xfrm>
              <a:off x="2504538" y="4106789"/>
              <a:ext cx="1155700" cy="33929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tx1"/>
                  </a:solidFill>
                </a:rPr>
                <a:t>2024</a:t>
              </a:r>
              <a:endParaRPr lang="fr-FR" sz="2200" b="1" dirty="0">
                <a:solidFill>
                  <a:schemeClr val="tx1"/>
                </a:solidFill>
              </a:endParaRPr>
            </a:p>
          </p:txBody>
        </p:sp>
        <p:sp>
          <p:nvSpPr>
            <p:cNvPr id="46" name="Rectangle 45">
              <a:extLst>
                <a:ext uri="{FF2B5EF4-FFF2-40B4-BE49-F238E27FC236}">
                  <a16:creationId xmlns:a16="http://schemas.microsoft.com/office/drawing/2014/main" id="{87F2BC04-496C-9603-1A0C-99168F589AA7}"/>
                </a:ext>
              </a:extLst>
            </p:cNvPr>
            <p:cNvSpPr/>
            <p:nvPr/>
          </p:nvSpPr>
          <p:spPr>
            <a:xfrm>
              <a:off x="2504538" y="4880314"/>
              <a:ext cx="1155700" cy="339293"/>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accent1"/>
                  </a:solidFill>
                </a:rPr>
                <a:t>2025</a:t>
              </a:r>
              <a:endParaRPr lang="fr-FR" sz="2200" b="1" dirty="0">
                <a:solidFill>
                  <a:schemeClr val="accent1"/>
                </a:solidFill>
              </a:endParaRPr>
            </a:p>
          </p:txBody>
        </p:sp>
        <p:pic>
          <p:nvPicPr>
            <p:cNvPr id="47" name="Picture 4" descr="Drapeau du Sénégal — Wikipédia">
              <a:extLst>
                <a:ext uri="{FF2B5EF4-FFF2-40B4-BE49-F238E27FC236}">
                  <a16:creationId xmlns:a16="http://schemas.microsoft.com/office/drawing/2014/main" id="{D3E3CE8B-2627-D91E-037B-68F97E74BE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20690" y="487083"/>
              <a:ext cx="449046" cy="28163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6" descr="Drapeau de la Côte d'Ivoire — Wikipédia">
              <a:extLst>
                <a:ext uri="{FF2B5EF4-FFF2-40B4-BE49-F238E27FC236}">
                  <a16:creationId xmlns:a16="http://schemas.microsoft.com/office/drawing/2014/main" id="{38290887-1199-40BA-6E74-6EC92204E9D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32461" y="1104435"/>
              <a:ext cx="447338" cy="281634"/>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8" descr="Flag of Norway - Wikipedia">
              <a:extLst>
                <a:ext uri="{FF2B5EF4-FFF2-40B4-BE49-F238E27FC236}">
                  <a16:creationId xmlns:a16="http://schemas.microsoft.com/office/drawing/2014/main" id="{2EF5439F-CD02-2D9A-BD1A-2F4BE351B6B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032461" y="1718241"/>
              <a:ext cx="406746" cy="278116"/>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descr="Drapeau de la Sierra Leone — Wikipédia">
              <a:extLst>
                <a:ext uri="{FF2B5EF4-FFF2-40B4-BE49-F238E27FC236}">
                  <a16:creationId xmlns:a16="http://schemas.microsoft.com/office/drawing/2014/main" id="{17A371A5-B87B-CD54-EB2D-661971039A6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27950" y="1704213"/>
              <a:ext cx="462671" cy="289366"/>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12">
              <a:extLst>
                <a:ext uri="{FF2B5EF4-FFF2-40B4-BE49-F238E27FC236}">
                  <a16:creationId xmlns:a16="http://schemas.microsoft.com/office/drawing/2014/main" id="{CA54BF76-391A-57D9-5263-CD51F59CDFA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98543" y="1749849"/>
              <a:ext cx="462671" cy="21803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14" descr="Flag of Pakistan - Wikipedia">
              <a:extLst>
                <a:ext uri="{FF2B5EF4-FFF2-40B4-BE49-F238E27FC236}">
                  <a16:creationId xmlns:a16="http://schemas.microsoft.com/office/drawing/2014/main" id="{EF300E25-6745-D66A-5AAE-1E1CD58727A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32461" y="2305087"/>
              <a:ext cx="447339" cy="280561"/>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6" descr="Drapeau du Népal — Wikipédia">
              <a:extLst>
                <a:ext uri="{FF2B5EF4-FFF2-40B4-BE49-F238E27FC236}">
                  <a16:creationId xmlns:a16="http://schemas.microsoft.com/office/drawing/2014/main" id="{BDA425DD-63AC-6923-9C48-FC3CB0713AF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32461" y="2935831"/>
              <a:ext cx="244482" cy="281498"/>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8" descr="Drapeau du Ghana — Wikipédia">
              <a:extLst>
                <a:ext uri="{FF2B5EF4-FFF2-40B4-BE49-F238E27FC236}">
                  <a16:creationId xmlns:a16="http://schemas.microsoft.com/office/drawing/2014/main" id="{F5BCF684-EC93-A8E0-728C-DA5173F8720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228511" y="2930368"/>
              <a:ext cx="447339" cy="28056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20" descr="Drapeau de la Namibie — Wikipédia">
              <a:extLst>
                <a:ext uri="{FF2B5EF4-FFF2-40B4-BE49-F238E27FC236}">
                  <a16:creationId xmlns:a16="http://schemas.microsoft.com/office/drawing/2014/main" id="{7EE3D3ED-8B32-21E9-F500-389E081398F0}"/>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77369" y="5171562"/>
              <a:ext cx="447339" cy="280561"/>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2">
              <a:extLst>
                <a:ext uri="{FF2B5EF4-FFF2-40B4-BE49-F238E27FC236}">
                  <a16:creationId xmlns:a16="http://schemas.microsoft.com/office/drawing/2014/main" id="{DAFC28C3-9421-E95F-F09B-577F7D70DCE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030632" y="3532759"/>
              <a:ext cx="486221" cy="282002"/>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4" descr="Drapeau de Madagascar — Wikipédia">
              <a:extLst>
                <a:ext uri="{FF2B5EF4-FFF2-40B4-BE49-F238E27FC236}">
                  <a16:creationId xmlns:a16="http://schemas.microsoft.com/office/drawing/2014/main" id="{ACB71346-DD39-1F0A-1FEE-9DFBED4870BF}"/>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361646" y="3536710"/>
              <a:ext cx="447339" cy="2805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8" name="Picture 26" descr="Drapeau du Mozambique — Wikipédia">
              <a:extLst>
                <a:ext uri="{FF2B5EF4-FFF2-40B4-BE49-F238E27FC236}">
                  <a16:creationId xmlns:a16="http://schemas.microsoft.com/office/drawing/2014/main" id="{9012A457-2E88-2017-5793-DDF663FB6AA3}"/>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025613" y="4125243"/>
              <a:ext cx="447340" cy="28056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28" descr="Flag of Cape Verde - Wikipedia">
              <a:extLst>
                <a:ext uri="{FF2B5EF4-FFF2-40B4-BE49-F238E27FC236}">
                  <a16:creationId xmlns:a16="http://schemas.microsoft.com/office/drawing/2014/main" id="{83BD73C9-69A1-36FD-DBFE-A91FBC22B0AE}"/>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093382" y="4108236"/>
              <a:ext cx="521969" cy="288787"/>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30" descr="Flag of Brazil - Wikipedia">
              <a:extLst>
                <a:ext uri="{FF2B5EF4-FFF2-40B4-BE49-F238E27FC236}">
                  <a16:creationId xmlns:a16="http://schemas.microsoft.com/office/drawing/2014/main" id="{A794B8ED-C1C5-2C93-8388-D649CCDE3179}"/>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flipV="1">
              <a:off x="4025613" y="4721513"/>
              <a:ext cx="447339" cy="295755"/>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32" descr="Drapeau national Pérou">
              <a:extLst>
                <a:ext uri="{FF2B5EF4-FFF2-40B4-BE49-F238E27FC236}">
                  <a16:creationId xmlns:a16="http://schemas.microsoft.com/office/drawing/2014/main" id="{2541BCDE-A878-144A-7219-E93F0119D0C5}"/>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t="16111" b="15574"/>
            <a:stretch>
              <a:fillRect/>
            </a:stretch>
          </p:blipFill>
          <p:spPr bwMode="auto">
            <a:xfrm>
              <a:off x="7539553" y="4724201"/>
              <a:ext cx="432000" cy="278152"/>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34">
              <a:extLst>
                <a:ext uri="{FF2B5EF4-FFF2-40B4-BE49-F238E27FC236}">
                  <a16:creationId xmlns:a16="http://schemas.microsoft.com/office/drawing/2014/main" id="{95EC75EC-2020-0B19-91EB-68F1B88F157F}"/>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5351848" y="4738385"/>
              <a:ext cx="430500" cy="2700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36" descr="Drapeau du Lesotho — Wikipédia">
              <a:extLst>
                <a:ext uri="{FF2B5EF4-FFF2-40B4-BE49-F238E27FC236}">
                  <a16:creationId xmlns:a16="http://schemas.microsoft.com/office/drawing/2014/main" id="{760EC9E5-F90C-C740-3EB9-FD88B6CD21D9}"/>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807051" y="4718835"/>
              <a:ext cx="471565" cy="295755"/>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38" descr="Drapeau du Cameroun — Wikipédia">
              <a:extLst>
                <a:ext uri="{FF2B5EF4-FFF2-40B4-BE49-F238E27FC236}">
                  <a16:creationId xmlns:a16="http://schemas.microsoft.com/office/drawing/2014/main" id="{4CB84C8B-11C4-E771-7A82-9DB70757087D}"/>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0380824" y="4723338"/>
              <a:ext cx="486221" cy="304947"/>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40">
              <a:extLst>
                <a:ext uri="{FF2B5EF4-FFF2-40B4-BE49-F238E27FC236}">
                  <a16:creationId xmlns:a16="http://schemas.microsoft.com/office/drawing/2014/main" id="{C51C3A17-731E-42A9-71B3-A502BF6532DE}"/>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016136" y="5171008"/>
              <a:ext cx="484668" cy="284689"/>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2" descr="Drapeau du Nigeria — Wikipédia">
              <a:extLst>
                <a:ext uri="{FF2B5EF4-FFF2-40B4-BE49-F238E27FC236}">
                  <a16:creationId xmlns:a16="http://schemas.microsoft.com/office/drawing/2014/main" id="{148EAD23-60DC-23BC-B2AF-51E7F6AFF76F}"/>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5818549" y="5189796"/>
              <a:ext cx="534760" cy="25200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a:extLst>
              <a:ext uri="{FF2B5EF4-FFF2-40B4-BE49-F238E27FC236}">
                <a16:creationId xmlns:a16="http://schemas.microsoft.com/office/drawing/2014/main" id="{DFA24D8E-54A8-A88B-1F7D-DBC86E2C8201}"/>
              </a:ext>
            </a:extLst>
          </p:cNvPr>
          <p:cNvSpPr/>
          <p:nvPr/>
        </p:nvSpPr>
        <p:spPr>
          <a:xfrm>
            <a:off x="8877033" y="5121674"/>
            <a:ext cx="1656000" cy="369835"/>
          </a:xfrm>
          <a:prstGeom prst="rect">
            <a:avLst/>
          </a:prstGeom>
          <a:solidFill>
            <a:schemeClr val="accent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Botswana</a:t>
            </a:r>
            <a:endParaRPr lang="fr-FR" sz="1600" b="1" dirty="0">
              <a:solidFill>
                <a:schemeClr val="bg2"/>
              </a:solidFill>
            </a:endParaRPr>
          </a:p>
        </p:txBody>
      </p:sp>
      <p:pic>
        <p:nvPicPr>
          <p:cNvPr id="6" name="Picture 5">
            <a:extLst>
              <a:ext uri="{FF2B5EF4-FFF2-40B4-BE49-F238E27FC236}">
                <a16:creationId xmlns:a16="http://schemas.microsoft.com/office/drawing/2014/main" id="{96175C5E-3A59-CA8B-D38F-B8F6C14F5C21}"/>
              </a:ext>
            </a:extLst>
          </p:cNvPr>
          <p:cNvPicPr>
            <a:picLocks noChangeAspect="1"/>
          </p:cNvPicPr>
          <p:nvPr/>
        </p:nvPicPr>
        <p:blipFill>
          <a:blip r:embed="rId25"/>
          <a:stretch>
            <a:fillRect/>
          </a:stretch>
        </p:blipFill>
        <p:spPr>
          <a:xfrm>
            <a:off x="8949356" y="5153421"/>
            <a:ext cx="447339" cy="293803"/>
          </a:xfrm>
          <a:prstGeom prst="rect">
            <a:avLst/>
          </a:prstGeom>
        </p:spPr>
      </p:pic>
      <p:sp>
        <p:nvSpPr>
          <p:cNvPr id="5" name="Rectangle 4">
            <a:extLst>
              <a:ext uri="{FF2B5EF4-FFF2-40B4-BE49-F238E27FC236}">
                <a16:creationId xmlns:a16="http://schemas.microsoft.com/office/drawing/2014/main" id="{3C590831-CDF6-BC10-5CCB-1D230453E788}"/>
              </a:ext>
            </a:extLst>
          </p:cNvPr>
          <p:cNvSpPr/>
          <p:nvPr/>
        </p:nvSpPr>
        <p:spPr>
          <a:xfrm>
            <a:off x="2504538" y="5715489"/>
            <a:ext cx="1155700" cy="339293"/>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accent2"/>
                </a:solidFill>
              </a:rPr>
              <a:t>2026</a:t>
            </a:r>
            <a:endParaRPr lang="fr-FR" sz="2200" b="1" dirty="0">
              <a:solidFill>
                <a:schemeClr val="accent2"/>
              </a:solidFill>
            </a:endParaRPr>
          </a:p>
        </p:txBody>
      </p:sp>
      <p:sp>
        <p:nvSpPr>
          <p:cNvPr id="7" name="Rectangle 6">
            <a:extLst>
              <a:ext uri="{FF2B5EF4-FFF2-40B4-BE49-F238E27FC236}">
                <a16:creationId xmlns:a16="http://schemas.microsoft.com/office/drawing/2014/main" id="{5303A1C2-CFDD-FDF9-A1BE-FDE090B47DB3}"/>
              </a:ext>
            </a:extLst>
          </p:cNvPr>
          <p:cNvSpPr/>
          <p:nvPr/>
        </p:nvSpPr>
        <p:spPr>
          <a:xfrm>
            <a:off x="3928382" y="5700988"/>
            <a:ext cx="1404617" cy="369835"/>
          </a:xfrm>
          <a:prstGeom prst="rect">
            <a:avLst/>
          </a:pr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GB" sz="1600" b="1" dirty="0">
                <a:solidFill>
                  <a:schemeClr val="bg2"/>
                </a:solidFill>
              </a:rPr>
              <a:t>Türkiye</a:t>
            </a:r>
            <a:endParaRPr lang="fr-FR" sz="1600" b="1" dirty="0">
              <a:solidFill>
                <a:schemeClr val="bg2"/>
              </a:solidFill>
            </a:endParaRPr>
          </a:p>
        </p:txBody>
      </p:sp>
      <p:pic>
        <p:nvPicPr>
          <p:cNvPr id="24" name="Picture 23" descr="A red flag with a white crescent and a star&#10;&#10;AI-generated content may be incorrect.">
            <a:extLst>
              <a:ext uri="{FF2B5EF4-FFF2-40B4-BE49-F238E27FC236}">
                <a16:creationId xmlns:a16="http://schemas.microsoft.com/office/drawing/2014/main" id="{1B27DEFF-343C-9957-515F-F265AEA0745B}"/>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4004797" y="5740970"/>
            <a:ext cx="447339" cy="298822"/>
          </a:xfrm>
          <a:prstGeom prst="rect">
            <a:avLst/>
          </a:prstGeom>
        </p:spPr>
      </p:pic>
      <p:pic>
        <p:nvPicPr>
          <p:cNvPr id="67" name="Picture 66">
            <a:extLst>
              <a:ext uri="{FF2B5EF4-FFF2-40B4-BE49-F238E27FC236}">
                <a16:creationId xmlns:a16="http://schemas.microsoft.com/office/drawing/2014/main" id="{292A656E-3027-58D2-4E0A-91185DA5FABE}"/>
              </a:ext>
            </a:extLst>
          </p:cNvPr>
          <p:cNvPicPr>
            <a:picLocks noChangeAspect="1"/>
          </p:cNvPicPr>
          <p:nvPr/>
        </p:nvPicPr>
        <p:blipFill>
          <a:blip r:embed="rId27"/>
          <a:stretch>
            <a:fillRect/>
          </a:stretch>
        </p:blipFill>
        <p:spPr>
          <a:xfrm>
            <a:off x="249714" y="2367835"/>
            <a:ext cx="1701040" cy="2404696"/>
          </a:xfrm>
          <a:prstGeom prst="rect">
            <a:avLst/>
          </a:prstGeom>
        </p:spPr>
      </p:pic>
      <p:sp>
        <p:nvSpPr>
          <p:cNvPr id="3" name="Footer Placeholder 4">
            <a:extLst>
              <a:ext uri="{FF2B5EF4-FFF2-40B4-BE49-F238E27FC236}">
                <a16:creationId xmlns:a16="http://schemas.microsoft.com/office/drawing/2014/main" id="{607636C7-BF1A-C802-307C-D3A4C3C1AD92}"/>
              </a:ext>
            </a:extLst>
          </p:cNvPr>
          <p:cNvSpPr txBox="1">
            <a:spLocks/>
          </p:cNvSpPr>
          <p:nvPr/>
        </p:nvSpPr>
        <p:spPr>
          <a:xfrm>
            <a:off x="490538" y="6337302"/>
            <a:ext cx="5605462" cy="180000"/>
          </a:xfrm>
          <a:prstGeom prst="rect">
            <a:avLst/>
          </a:prstGeom>
        </p:spPr>
        <p:txBody>
          <a:bodyPr vert="horz" lIns="0" tIns="0" rIns="0" bIns="0" rtlCol="0" anchor="t" anchorCtr="0">
            <a:normAutofit/>
          </a:bodyPr>
          <a:lstStyle>
            <a:defPPr>
              <a:defRPr lang="en-US"/>
            </a:defPPr>
            <a:lvl1pPr marL="0" algn="l" defTabSz="914400" rtl="0" eaLnBrk="1" latinLnBrk="0" hangingPunct="1">
              <a:defRPr sz="7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r>
              <a:rPr lang="fr-FR" sz="1000">
                <a:solidFill>
                  <a:srgbClr val="230050"/>
                </a:solidFill>
              </a:rPr>
              <a:t>Faire avancer la justice sociale, promouvoir le travail décent</a:t>
            </a:r>
            <a:endParaRPr lang="en-GB" sz="1000" dirty="0">
              <a:solidFill>
                <a:srgbClr val="230050"/>
              </a:solidFill>
            </a:endParaRPr>
          </a:p>
        </p:txBody>
      </p:sp>
    </p:spTree>
    <p:extLst>
      <p:ext uri="{BB962C8B-B14F-4D97-AF65-F5344CB8AC3E}">
        <p14:creationId xmlns:p14="http://schemas.microsoft.com/office/powerpoint/2010/main" val="626623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A7436-21A2-DADF-6072-4BA749147B9F}"/>
            </a:ext>
          </a:extLst>
        </p:cNvPr>
        <p:cNvGrpSpPr/>
        <p:nvPr/>
      </p:nvGrpSpPr>
      <p:grpSpPr>
        <a:xfrm>
          <a:off x="0" y="0"/>
          <a:ext cx="0" cy="0"/>
          <a:chOff x="0" y="0"/>
          <a:chExt cx="0" cy="0"/>
        </a:xfrm>
      </p:grpSpPr>
      <p:pic>
        <p:nvPicPr>
          <p:cNvPr id="14" name="Picture 13" descr="A colorful pie chart with a world map in the background&#10;&#10;AI-generated content may be incorrect.">
            <a:extLst>
              <a:ext uri="{FF2B5EF4-FFF2-40B4-BE49-F238E27FC236}">
                <a16:creationId xmlns:a16="http://schemas.microsoft.com/office/drawing/2014/main" id="{0DDD4E9E-D2C0-7AE4-5A87-BD30642E80B2}"/>
              </a:ext>
            </a:extLst>
          </p:cNvPr>
          <p:cNvPicPr>
            <a:picLocks noChangeAspect="1"/>
          </p:cNvPicPr>
          <p:nvPr/>
        </p:nvPicPr>
        <p:blipFill>
          <a:blip r:embed="rId3">
            <a:extLst>
              <a:ext uri="{28A0092B-C50C-407E-A947-70E740481C1C}">
                <a14:useLocalDpi xmlns:a14="http://schemas.microsoft.com/office/drawing/2010/main" val="0"/>
              </a:ext>
            </a:extLst>
          </a:blip>
          <a:srcRect b="2222"/>
          <a:stretch>
            <a:fillRect/>
          </a:stretch>
        </p:blipFill>
        <p:spPr>
          <a:xfrm>
            <a:off x="0" y="152400"/>
            <a:ext cx="12192000" cy="6705600"/>
          </a:xfrm>
          <a:prstGeom prst="rect">
            <a:avLst/>
          </a:prstGeom>
        </p:spPr>
      </p:pic>
      <p:sp>
        <p:nvSpPr>
          <p:cNvPr id="2" name="Date Placeholder 1">
            <a:extLst>
              <a:ext uri="{FF2B5EF4-FFF2-40B4-BE49-F238E27FC236}">
                <a16:creationId xmlns:a16="http://schemas.microsoft.com/office/drawing/2014/main" id="{2DBD077D-F6BE-D716-303C-F6E7AB70591F}"/>
              </a:ext>
            </a:extLst>
          </p:cNvPr>
          <p:cNvSpPr>
            <a:spLocks noGrp="1"/>
          </p:cNvSpPr>
          <p:nvPr>
            <p:ph type="dt" sz="half" idx="10"/>
          </p:nvPr>
        </p:nvSpPr>
        <p:spPr>
          <a:xfrm>
            <a:off x="490538" y="7022850"/>
            <a:ext cx="2743200" cy="216000"/>
          </a:xfrm>
        </p:spPr>
        <p:txBody>
          <a:bodyPr/>
          <a:lstStyle/>
          <a:p>
            <a:r>
              <a:rPr lang="en-GB"/>
              <a:t>Date: Monday / 01 / October / 2019</a:t>
            </a:r>
          </a:p>
        </p:txBody>
      </p:sp>
      <p:sp>
        <p:nvSpPr>
          <p:cNvPr id="4" name="Slide Number Placeholder 3">
            <a:extLst>
              <a:ext uri="{FF2B5EF4-FFF2-40B4-BE49-F238E27FC236}">
                <a16:creationId xmlns:a16="http://schemas.microsoft.com/office/drawing/2014/main" id="{E6EEFD24-A920-67C7-D7ED-0F35D8424693}"/>
              </a:ext>
            </a:extLst>
          </p:cNvPr>
          <p:cNvSpPr>
            <a:spLocks noGrp="1"/>
          </p:cNvSpPr>
          <p:nvPr>
            <p:ph type="sldNum" sz="quarter" idx="12"/>
          </p:nvPr>
        </p:nvSpPr>
        <p:spPr/>
        <p:txBody>
          <a:bodyPr/>
          <a:lstStyle/>
          <a:p>
            <a:fld id="{856227C0-AD57-4F9B-BAE3-EEFB0D0EE427}" type="slidenum">
              <a:rPr lang="en-GB" smtClean="0"/>
              <a:t>4</a:t>
            </a:fld>
            <a:endParaRPr lang="en-GB"/>
          </a:p>
        </p:txBody>
      </p:sp>
      <p:sp>
        <p:nvSpPr>
          <p:cNvPr id="6" name="Title 1">
            <a:extLst>
              <a:ext uri="{FF2B5EF4-FFF2-40B4-BE49-F238E27FC236}">
                <a16:creationId xmlns:a16="http://schemas.microsoft.com/office/drawing/2014/main" id="{43FFDCAA-26D3-D404-F75C-E83C7437AAC8}"/>
              </a:ext>
            </a:extLst>
          </p:cNvPr>
          <p:cNvSpPr txBox="1">
            <a:spLocks/>
          </p:cNvSpPr>
          <p:nvPr/>
        </p:nvSpPr>
        <p:spPr>
          <a:xfrm>
            <a:off x="472420" y="1238327"/>
            <a:ext cx="11701462" cy="376109"/>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fr-FR" sz="2400" dirty="0"/>
              <a:t>Aperçu de la composition des points focaux nationaux</a:t>
            </a:r>
            <a:endParaRPr lang="fr-FR" dirty="0"/>
          </a:p>
        </p:txBody>
      </p:sp>
      <p:cxnSp>
        <p:nvCxnSpPr>
          <p:cNvPr id="23" name="Elbow Connector 258">
            <a:extLst>
              <a:ext uri="{FF2B5EF4-FFF2-40B4-BE49-F238E27FC236}">
                <a16:creationId xmlns:a16="http://schemas.microsoft.com/office/drawing/2014/main" id="{6AB70743-2BBB-BB40-68ED-B171F2C9C83A}"/>
              </a:ext>
            </a:extLst>
          </p:cNvPr>
          <p:cNvCxnSpPr>
            <a:cxnSpLocks/>
          </p:cNvCxnSpPr>
          <p:nvPr/>
        </p:nvCxnSpPr>
        <p:spPr>
          <a:xfrm flipV="1">
            <a:off x="7530846" y="4020608"/>
            <a:ext cx="2251329" cy="6761"/>
          </a:xfrm>
          <a:prstGeom prst="bentConnector3">
            <a:avLst>
              <a:gd name="adj1" fmla="val 99078"/>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304940AF-2D35-9468-6525-CD247160C2E2}"/>
              </a:ext>
            </a:extLst>
          </p:cNvPr>
          <p:cNvSpPr/>
          <p:nvPr/>
        </p:nvSpPr>
        <p:spPr>
          <a:xfrm>
            <a:off x="9012360" y="3877930"/>
            <a:ext cx="1931865" cy="274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Organisations syndicales</a:t>
            </a:r>
          </a:p>
        </p:txBody>
      </p:sp>
      <p:cxnSp>
        <p:nvCxnSpPr>
          <p:cNvPr id="38" name="Elbow Connector 258">
            <a:extLst>
              <a:ext uri="{FF2B5EF4-FFF2-40B4-BE49-F238E27FC236}">
                <a16:creationId xmlns:a16="http://schemas.microsoft.com/office/drawing/2014/main" id="{5BD6B7A9-E17C-1681-7F96-CCABE712CF8B}"/>
              </a:ext>
            </a:extLst>
          </p:cNvPr>
          <p:cNvCxnSpPr>
            <a:cxnSpLocks/>
          </p:cNvCxnSpPr>
          <p:nvPr/>
        </p:nvCxnSpPr>
        <p:spPr>
          <a:xfrm>
            <a:off x="6549588" y="6233951"/>
            <a:ext cx="2808000" cy="3"/>
          </a:xfrm>
          <a:prstGeom prst="bentConnector3">
            <a:avLst>
              <a:gd name="adj1" fmla="val 50000"/>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35" name="Rectangle 34">
            <a:extLst>
              <a:ext uri="{FF2B5EF4-FFF2-40B4-BE49-F238E27FC236}">
                <a16:creationId xmlns:a16="http://schemas.microsoft.com/office/drawing/2014/main" id="{9B59B02E-E5C8-1355-8551-4BFBA0C1FA21}"/>
              </a:ext>
            </a:extLst>
          </p:cNvPr>
          <p:cNvSpPr/>
          <p:nvPr/>
        </p:nvSpPr>
        <p:spPr>
          <a:xfrm>
            <a:off x="9101384" y="6096883"/>
            <a:ext cx="1512000" cy="2741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Ministère </a:t>
            </a:r>
            <a:r>
              <a:rPr lang="en-US" sz="1200">
                <a:solidFill>
                  <a:schemeClr val="bg1"/>
                </a:solidFill>
              </a:rPr>
              <a:t>du travail</a:t>
            </a:r>
            <a:endParaRPr lang="en-US" sz="1200" dirty="0">
              <a:solidFill>
                <a:schemeClr val="bg1"/>
              </a:solidFill>
            </a:endParaRPr>
          </a:p>
        </p:txBody>
      </p:sp>
      <p:cxnSp>
        <p:nvCxnSpPr>
          <p:cNvPr id="41" name="Elbow Connector 258">
            <a:extLst>
              <a:ext uri="{FF2B5EF4-FFF2-40B4-BE49-F238E27FC236}">
                <a16:creationId xmlns:a16="http://schemas.microsoft.com/office/drawing/2014/main" id="{B17D630B-5046-9A5B-D6F1-239A2235FA1C}"/>
              </a:ext>
            </a:extLst>
          </p:cNvPr>
          <p:cNvCxnSpPr>
            <a:cxnSpLocks/>
          </p:cNvCxnSpPr>
          <p:nvPr/>
        </p:nvCxnSpPr>
        <p:spPr>
          <a:xfrm flipH="1">
            <a:off x="1668497" y="4696086"/>
            <a:ext cx="2808000" cy="3"/>
          </a:xfrm>
          <a:prstGeom prst="bentConnector3">
            <a:avLst>
              <a:gd name="adj1" fmla="val 50000"/>
            </a:avLst>
          </a:prstGeom>
          <a:solidFill>
            <a:schemeClr val="bg2">
              <a:lumMod val="50000"/>
            </a:schemeClr>
          </a:solidFill>
          <a:ln w="3175" cmpd="sng">
            <a:solidFill>
              <a:schemeClr val="accent2"/>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36" name="Rectangle 35">
            <a:extLst>
              <a:ext uri="{FF2B5EF4-FFF2-40B4-BE49-F238E27FC236}">
                <a16:creationId xmlns:a16="http://schemas.microsoft.com/office/drawing/2014/main" id="{0C231B43-BE53-2921-0B91-C2B2A525F227}"/>
              </a:ext>
            </a:extLst>
          </p:cNvPr>
          <p:cNvSpPr/>
          <p:nvPr/>
        </p:nvSpPr>
        <p:spPr>
          <a:xfrm>
            <a:off x="633661" y="4559017"/>
            <a:ext cx="2088000" cy="274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Organisations </a:t>
            </a:r>
            <a:r>
              <a:rPr lang="en-US" sz="1200" dirty="0" err="1">
                <a:solidFill>
                  <a:schemeClr val="bg1"/>
                </a:solidFill>
              </a:rPr>
              <a:t>d'employeurs</a:t>
            </a:r>
            <a:endParaRPr lang="en-US" sz="1200" dirty="0">
              <a:solidFill>
                <a:schemeClr val="bg1"/>
              </a:solidFill>
            </a:endParaRPr>
          </a:p>
        </p:txBody>
      </p:sp>
      <p:cxnSp>
        <p:nvCxnSpPr>
          <p:cNvPr id="5" name="Elbow Connector 258">
            <a:extLst>
              <a:ext uri="{FF2B5EF4-FFF2-40B4-BE49-F238E27FC236}">
                <a16:creationId xmlns:a16="http://schemas.microsoft.com/office/drawing/2014/main" id="{F60C76CD-B3D6-11A3-A68A-31B58B57416B}"/>
              </a:ext>
            </a:extLst>
          </p:cNvPr>
          <p:cNvCxnSpPr>
            <a:cxnSpLocks/>
          </p:cNvCxnSpPr>
          <p:nvPr/>
        </p:nvCxnSpPr>
        <p:spPr>
          <a:xfrm rot="10800000" flipV="1">
            <a:off x="2099193" y="2737362"/>
            <a:ext cx="2808000" cy="844038"/>
          </a:xfrm>
          <a:prstGeom prst="bentConnector3">
            <a:avLst>
              <a:gd name="adj1" fmla="val 43682"/>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37" name="Rectangle 36">
            <a:extLst>
              <a:ext uri="{FF2B5EF4-FFF2-40B4-BE49-F238E27FC236}">
                <a16:creationId xmlns:a16="http://schemas.microsoft.com/office/drawing/2014/main" id="{8A81944F-ED70-7C0C-A6A0-E58146AFE0A5}"/>
              </a:ext>
            </a:extLst>
          </p:cNvPr>
          <p:cNvSpPr/>
          <p:nvPr/>
        </p:nvSpPr>
        <p:spPr>
          <a:xfrm>
            <a:off x="880535" y="3483837"/>
            <a:ext cx="2088000" cy="3865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rPr>
              <a:t>Agences de promotion des investissements</a:t>
            </a:r>
            <a:endParaRPr lang="en-US" sz="1200" dirty="0">
              <a:solidFill>
                <a:schemeClr val="bg1"/>
              </a:solidFill>
            </a:endParaRPr>
          </a:p>
        </p:txBody>
      </p:sp>
      <p:cxnSp>
        <p:nvCxnSpPr>
          <p:cNvPr id="7" name="Elbow Connector 258">
            <a:extLst>
              <a:ext uri="{FF2B5EF4-FFF2-40B4-BE49-F238E27FC236}">
                <a16:creationId xmlns:a16="http://schemas.microsoft.com/office/drawing/2014/main" id="{BB630C0F-F45E-24DB-3EFB-ADB161439974}"/>
              </a:ext>
            </a:extLst>
          </p:cNvPr>
          <p:cNvCxnSpPr>
            <a:cxnSpLocks/>
          </p:cNvCxnSpPr>
          <p:nvPr/>
        </p:nvCxnSpPr>
        <p:spPr>
          <a:xfrm>
            <a:off x="6032971" y="2940295"/>
            <a:ext cx="3439732" cy="12700"/>
          </a:xfrm>
          <a:prstGeom prst="bentConnector3">
            <a:avLst>
              <a:gd name="adj1" fmla="val 99199"/>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BA99EAA6-9A18-C5F6-AF23-E81E26917E70}"/>
              </a:ext>
            </a:extLst>
          </p:cNvPr>
          <p:cNvSpPr/>
          <p:nvPr/>
        </p:nvSpPr>
        <p:spPr>
          <a:xfrm>
            <a:off x="8470501" y="2809576"/>
            <a:ext cx="1156071" cy="274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Société civile</a:t>
            </a:r>
          </a:p>
        </p:txBody>
      </p:sp>
      <p:cxnSp>
        <p:nvCxnSpPr>
          <p:cNvPr id="18" name="Elbow Connector 258">
            <a:extLst>
              <a:ext uri="{FF2B5EF4-FFF2-40B4-BE49-F238E27FC236}">
                <a16:creationId xmlns:a16="http://schemas.microsoft.com/office/drawing/2014/main" id="{931460BC-C605-3669-0BA2-5CBC60A657BB}"/>
              </a:ext>
            </a:extLst>
          </p:cNvPr>
          <p:cNvCxnSpPr>
            <a:cxnSpLocks/>
          </p:cNvCxnSpPr>
          <p:nvPr/>
        </p:nvCxnSpPr>
        <p:spPr>
          <a:xfrm rot="10800000">
            <a:off x="2511242" y="2353535"/>
            <a:ext cx="2916000" cy="12700"/>
          </a:xfrm>
          <a:prstGeom prst="bentConnector3">
            <a:avLst>
              <a:gd name="adj1" fmla="val 100472"/>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B052F1C3-2002-1D42-158C-CD2F80DA6894}"/>
              </a:ext>
            </a:extLst>
          </p:cNvPr>
          <p:cNvSpPr/>
          <p:nvPr/>
        </p:nvSpPr>
        <p:spPr>
          <a:xfrm>
            <a:off x="723900" y="2257622"/>
            <a:ext cx="2175507" cy="274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Institutions de dialogue social</a:t>
            </a:r>
          </a:p>
        </p:txBody>
      </p:sp>
      <p:cxnSp>
        <p:nvCxnSpPr>
          <p:cNvPr id="29" name="Elbow Connector 258">
            <a:extLst>
              <a:ext uri="{FF2B5EF4-FFF2-40B4-BE49-F238E27FC236}">
                <a16:creationId xmlns:a16="http://schemas.microsoft.com/office/drawing/2014/main" id="{80A528D8-E635-75EA-3892-462D9AEB9F19}"/>
              </a:ext>
            </a:extLst>
          </p:cNvPr>
          <p:cNvCxnSpPr>
            <a:cxnSpLocks/>
          </p:cNvCxnSpPr>
          <p:nvPr/>
        </p:nvCxnSpPr>
        <p:spPr>
          <a:xfrm>
            <a:off x="5957284" y="2601760"/>
            <a:ext cx="4754259" cy="3256"/>
          </a:xfrm>
          <a:prstGeom prst="bentConnector3">
            <a:avLst>
              <a:gd name="adj1" fmla="val 98358"/>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5EE77A65-EC1F-D259-72B9-7140B98F68CF}"/>
              </a:ext>
            </a:extLst>
          </p:cNvPr>
          <p:cNvSpPr/>
          <p:nvPr/>
        </p:nvSpPr>
        <p:spPr>
          <a:xfrm>
            <a:off x="8810625" y="2452476"/>
            <a:ext cx="3196603" cy="274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bg1"/>
                </a:solidFill>
              </a:rPr>
              <a:t>Institutions nationales des droits de l'homme</a:t>
            </a:r>
            <a:endParaRPr lang="en-US" sz="1200" dirty="0">
              <a:solidFill>
                <a:schemeClr val="bg1"/>
              </a:solidFill>
            </a:endParaRPr>
          </a:p>
        </p:txBody>
      </p:sp>
      <p:sp>
        <p:nvSpPr>
          <p:cNvPr id="48" name="TextBox 47">
            <a:extLst>
              <a:ext uri="{FF2B5EF4-FFF2-40B4-BE49-F238E27FC236}">
                <a16:creationId xmlns:a16="http://schemas.microsoft.com/office/drawing/2014/main" id="{4A9FC1FC-65EF-5B68-2873-A7E589DE6F8A}"/>
              </a:ext>
            </a:extLst>
          </p:cNvPr>
          <p:cNvSpPr txBox="1"/>
          <p:nvPr/>
        </p:nvSpPr>
        <p:spPr>
          <a:xfrm>
            <a:off x="5954031" y="5495074"/>
            <a:ext cx="439544" cy="246221"/>
          </a:xfrm>
          <a:prstGeom prst="rect">
            <a:avLst/>
          </a:prstGeom>
          <a:noFill/>
        </p:spPr>
        <p:txBody>
          <a:bodyPr wrap="none" rtlCol="0">
            <a:spAutoFit/>
          </a:bodyPr>
          <a:lstStyle/>
          <a:p>
            <a:r>
              <a:rPr lang="en-GB" sz="1000" b="1" dirty="0">
                <a:solidFill>
                  <a:schemeClr val="bg1"/>
                </a:solidFill>
              </a:rPr>
              <a:t>31%</a:t>
            </a:r>
            <a:endParaRPr lang="fr-FR" sz="1000" b="1" dirty="0">
              <a:solidFill>
                <a:schemeClr val="bg1"/>
              </a:solidFill>
            </a:endParaRPr>
          </a:p>
        </p:txBody>
      </p:sp>
      <p:sp>
        <p:nvSpPr>
          <p:cNvPr id="49" name="TextBox 48">
            <a:extLst>
              <a:ext uri="{FF2B5EF4-FFF2-40B4-BE49-F238E27FC236}">
                <a16:creationId xmlns:a16="http://schemas.microsoft.com/office/drawing/2014/main" id="{C5B95A1F-8B75-7C38-6BEF-B7C2FAE9BEFE}"/>
              </a:ext>
            </a:extLst>
          </p:cNvPr>
          <p:cNvSpPr txBox="1"/>
          <p:nvPr/>
        </p:nvSpPr>
        <p:spPr>
          <a:xfrm>
            <a:off x="6988268" y="3340751"/>
            <a:ext cx="439544" cy="246221"/>
          </a:xfrm>
          <a:prstGeom prst="rect">
            <a:avLst/>
          </a:prstGeom>
          <a:noFill/>
        </p:spPr>
        <p:txBody>
          <a:bodyPr wrap="none" rtlCol="0">
            <a:spAutoFit/>
          </a:bodyPr>
          <a:lstStyle/>
          <a:p>
            <a:r>
              <a:rPr lang="en-GB" sz="1000" b="1" dirty="0">
                <a:solidFill>
                  <a:schemeClr val="bg1"/>
                </a:solidFill>
              </a:rPr>
              <a:t>31%</a:t>
            </a:r>
            <a:endParaRPr lang="fr-FR" sz="1000" b="1" dirty="0">
              <a:solidFill>
                <a:schemeClr val="bg1"/>
              </a:solidFill>
            </a:endParaRPr>
          </a:p>
        </p:txBody>
      </p:sp>
      <p:sp>
        <p:nvSpPr>
          <p:cNvPr id="50" name="TextBox 49">
            <a:extLst>
              <a:ext uri="{FF2B5EF4-FFF2-40B4-BE49-F238E27FC236}">
                <a16:creationId xmlns:a16="http://schemas.microsoft.com/office/drawing/2014/main" id="{5ABEBB50-A7B7-3740-3D9E-8D6B0100705D}"/>
              </a:ext>
            </a:extLst>
          </p:cNvPr>
          <p:cNvSpPr txBox="1"/>
          <p:nvPr/>
        </p:nvSpPr>
        <p:spPr>
          <a:xfrm>
            <a:off x="4486728" y="4152067"/>
            <a:ext cx="545342" cy="246221"/>
          </a:xfrm>
          <a:prstGeom prst="rect">
            <a:avLst/>
          </a:prstGeom>
          <a:noFill/>
        </p:spPr>
        <p:txBody>
          <a:bodyPr wrap="none" rtlCol="0">
            <a:spAutoFit/>
          </a:bodyPr>
          <a:lstStyle/>
          <a:p>
            <a:r>
              <a:rPr lang="en-GB" sz="1000" b="1" dirty="0">
                <a:solidFill>
                  <a:schemeClr val="bg1"/>
                </a:solidFill>
              </a:rPr>
              <a:t>22,6%</a:t>
            </a:r>
            <a:endParaRPr lang="fr-FR" sz="1000" b="1" dirty="0">
              <a:solidFill>
                <a:schemeClr val="bg1"/>
              </a:solidFill>
            </a:endParaRPr>
          </a:p>
        </p:txBody>
      </p:sp>
      <p:sp>
        <p:nvSpPr>
          <p:cNvPr id="51" name="TextBox 50">
            <a:extLst>
              <a:ext uri="{FF2B5EF4-FFF2-40B4-BE49-F238E27FC236}">
                <a16:creationId xmlns:a16="http://schemas.microsoft.com/office/drawing/2014/main" id="{80A8B7E8-7E4F-1EF9-5DE8-034813E2CDC3}"/>
              </a:ext>
            </a:extLst>
          </p:cNvPr>
          <p:cNvSpPr txBox="1"/>
          <p:nvPr/>
        </p:nvSpPr>
        <p:spPr>
          <a:xfrm>
            <a:off x="4894119" y="2869586"/>
            <a:ext cx="474810" cy="246221"/>
          </a:xfrm>
          <a:prstGeom prst="rect">
            <a:avLst/>
          </a:prstGeom>
          <a:noFill/>
        </p:spPr>
        <p:txBody>
          <a:bodyPr wrap="none" rtlCol="0">
            <a:spAutoFit/>
          </a:bodyPr>
          <a:lstStyle/>
          <a:p>
            <a:r>
              <a:rPr lang="en-GB" sz="1000" b="1" dirty="0">
                <a:solidFill>
                  <a:schemeClr val="bg1"/>
                </a:solidFill>
              </a:rPr>
              <a:t>8,3%</a:t>
            </a:r>
            <a:endParaRPr lang="fr-FR" sz="1000" b="1" dirty="0">
              <a:solidFill>
                <a:schemeClr val="bg1"/>
              </a:solidFill>
            </a:endParaRPr>
          </a:p>
        </p:txBody>
      </p:sp>
      <p:sp>
        <p:nvSpPr>
          <p:cNvPr id="52" name="TextBox 51">
            <a:extLst>
              <a:ext uri="{FF2B5EF4-FFF2-40B4-BE49-F238E27FC236}">
                <a16:creationId xmlns:a16="http://schemas.microsoft.com/office/drawing/2014/main" id="{FC337B56-FC4A-F241-6DA3-B4B66A75C400}"/>
              </a:ext>
            </a:extLst>
          </p:cNvPr>
          <p:cNvSpPr txBox="1"/>
          <p:nvPr/>
        </p:nvSpPr>
        <p:spPr>
          <a:xfrm>
            <a:off x="5300795" y="2375349"/>
            <a:ext cx="489848" cy="246221"/>
          </a:xfrm>
          <a:prstGeom prst="rect">
            <a:avLst/>
          </a:prstGeom>
          <a:noFill/>
        </p:spPr>
        <p:txBody>
          <a:bodyPr wrap="square" rtlCol="0">
            <a:spAutoFit/>
          </a:bodyPr>
          <a:lstStyle/>
          <a:p>
            <a:r>
              <a:rPr lang="en-GB" sz="1000" b="1" dirty="0">
                <a:solidFill>
                  <a:schemeClr val="bg1"/>
                </a:solidFill>
              </a:rPr>
              <a:t>3,6%</a:t>
            </a:r>
            <a:endParaRPr lang="fr-FR" sz="1000" b="1" dirty="0">
              <a:solidFill>
                <a:schemeClr val="bg1"/>
              </a:solidFill>
            </a:endParaRPr>
          </a:p>
        </p:txBody>
      </p:sp>
      <p:sp>
        <p:nvSpPr>
          <p:cNvPr id="53" name="TextBox 52">
            <a:extLst>
              <a:ext uri="{FF2B5EF4-FFF2-40B4-BE49-F238E27FC236}">
                <a16:creationId xmlns:a16="http://schemas.microsoft.com/office/drawing/2014/main" id="{D9BC8288-E111-2E0D-2C54-A4CE44DFEF96}"/>
              </a:ext>
            </a:extLst>
          </p:cNvPr>
          <p:cNvSpPr txBox="1"/>
          <p:nvPr/>
        </p:nvSpPr>
        <p:spPr>
          <a:xfrm>
            <a:off x="5758442" y="2605510"/>
            <a:ext cx="420308" cy="215444"/>
          </a:xfrm>
          <a:prstGeom prst="rect">
            <a:avLst/>
          </a:prstGeom>
          <a:noFill/>
        </p:spPr>
        <p:txBody>
          <a:bodyPr wrap="square" rtlCol="0">
            <a:spAutoFit/>
          </a:bodyPr>
          <a:lstStyle/>
          <a:p>
            <a:r>
              <a:rPr lang="en-GB" sz="800" b="1" dirty="0">
                <a:solidFill>
                  <a:schemeClr val="bg1"/>
                </a:solidFill>
              </a:rPr>
              <a:t>1,2%</a:t>
            </a:r>
            <a:endParaRPr lang="fr-FR" sz="800" b="1" dirty="0">
              <a:solidFill>
                <a:schemeClr val="bg1"/>
              </a:solidFill>
            </a:endParaRPr>
          </a:p>
        </p:txBody>
      </p:sp>
      <p:sp>
        <p:nvSpPr>
          <p:cNvPr id="54" name="TextBox 53">
            <a:extLst>
              <a:ext uri="{FF2B5EF4-FFF2-40B4-BE49-F238E27FC236}">
                <a16:creationId xmlns:a16="http://schemas.microsoft.com/office/drawing/2014/main" id="{DB802D4F-D93C-2291-8733-1F9A81DF055D}"/>
              </a:ext>
            </a:extLst>
          </p:cNvPr>
          <p:cNvSpPr txBox="1"/>
          <p:nvPr/>
        </p:nvSpPr>
        <p:spPr>
          <a:xfrm>
            <a:off x="5522909" y="1983672"/>
            <a:ext cx="420308" cy="215444"/>
          </a:xfrm>
          <a:prstGeom prst="rect">
            <a:avLst/>
          </a:prstGeom>
          <a:noFill/>
        </p:spPr>
        <p:txBody>
          <a:bodyPr wrap="none" rtlCol="0">
            <a:spAutoFit/>
          </a:bodyPr>
          <a:lstStyle/>
          <a:p>
            <a:r>
              <a:rPr lang="en-GB" sz="800" b="1" dirty="0">
                <a:solidFill>
                  <a:schemeClr val="bg1"/>
                </a:solidFill>
              </a:rPr>
              <a:t>1,2%</a:t>
            </a:r>
            <a:endParaRPr lang="fr-FR" sz="800" b="1" dirty="0">
              <a:solidFill>
                <a:schemeClr val="bg1"/>
              </a:solidFill>
            </a:endParaRPr>
          </a:p>
        </p:txBody>
      </p:sp>
      <p:sp>
        <p:nvSpPr>
          <p:cNvPr id="55" name="TextBox 54">
            <a:extLst>
              <a:ext uri="{FF2B5EF4-FFF2-40B4-BE49-F238E27FC236}">
                <a16:creationId xmlns:a16="http://schemas.microsoft.com/office/drawing/2014/main" id="{395E835C-0C1B-DC53-AF83-1669FAEB4E40}"/>
              </a:ext>
            </a:extLst>
          </p:cNvPr>
          <p:cNvSpPr txBox="1"/>
          <p:nvPr/>
        </p:nvSpPr>
        <p:spPr>
          <a:xfrm>
            <a:off x="5879102" y="2934803"/>
            <a:ext cx="420308" cy="215444"/>
          </a:xfrm>
          <a:prstGeom prst="rect">
            <a:avLst/>
          </a:prstGeom>
          <a:noFill/>
        </p:spPr>
        <p:txBody>
          <a:bodyPr wrap="none" rtlCol="0">
            <a:spAutoFit/>
          </a:bodyPr>
          <a:lstStyle/>
          <a:p>
            <a:r>
              <a:rPr lang="en-GB" sz="800" b="1" dirty="0">
                <a:solidFill>
                  <a:schemeClr val="bg1"/>
                </a:solidFill>
              </a:rPr>
              <a:t>1,2%</a:t>
            </a:r>
            <a:endParaRPr lang="fr-FR" sz="800" b="1" dirty="0">
              <a:solidFill>
                <a:schemeClr val="bg1"/>
              </a:solidFill>
            </a:endParaRPr>
          </a:p>
        </p:txBody>
      </p:sp>
      <p:cxnSp>
        <p:nvCxnSpPr>
          <p:cNvPr id="12" name="Elbow Connector 258">
            <a:extLst>
              <a:ext uri="{FF2B5EF4-FFF2-40B4-BE49-F238E27FC236}">
                <a16:creationId xmlns:a16="http://schemas.microsoft.com/office/drawing/2014/main" id="{4CFD7549-6AC2-A1DE-2532-D1F22E507D86}"/>
              </a:ext>
            </a:extLst>
          </p:cNvPr>
          <p:cNvCxnSpPr>
            <a:cxnSpLocks/>
          </p:cNvCxnSpPr>
          <p:nvPr/>
        </p:nvCxnSpPr>
        <p:spPr>
          <a:xfrm flipV="1">
            <a:off x="5706936" y="2213859"/>
            <a:ext cx="2251329" cy="6761"/>
          </a:xfrm>
          <a:prstGeom prst="bentConnector3">
            <a:avLst>
              <a:gd name="adj1" fmla="val 99078"/>
            </a:avLst>
          </a:prstGeom>
          <a:solidFill>
            <a:schemeClr val="bg2">
              <a:lumMod val="50000"/>
            </a:schemeClr>
          </a:solidFill>
          <a:ln w="3175" cmpd="sng">
            <a:solidFill>
              <a:schemeClr val="tx1"/>
            </a:solidFill>
            <a:prstDash val="solid"/>
            <a:round/>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47" name="Rectangle 46">
            <a:extLst>
              <a:ext uri="{FF2B5EF4-FFF2-40B4-BE49-F238E27FC236}">
                <a16:creationId xmlns:a16="http://schemas.microsoft.com/office/drawing/2014/main" id="{F947922C-5A44-DEC5-DD74-5E367BFA7811}"/>
              </a:ext>
            </a:extLst>
          </p:cNvPr>
          <p:cNvSpPr/>
          <p:nvPr/>
        </p:nvSpPr>
        <p:spPr>
          <a:xfrm>
            <a:off x="7883610" y="2090499"/>
            <a:ext cx="1993815" cy="2741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Agences de contenu local</a:t>
            </a:r>
          </a:p>
        </p:txBody>
      </p:sp>
      <p:sp>
        <p:nvSpPr>
          <p:cNvPr id="13" name="Rectangle 12">
            <a:extLst>
              <a:ext uri="{FF2B5EF4-FFF2-40B4-BE49-F238E27FC236}">
                <a16:creationId xmlns:a16="http://schemas.microsoft.com/office/drawing/2014/main" id="{848479F5-F2ED-E96B-F549-BB74E856D6C8}"/>
              </a:ext>
            </a:extLst>
          </p:cNvPr>
          <p:cNvSpPr/>
          <p:nvPr/>
        </p:nvSpPr>
        <p:spPr>
          <a:xfrm>
            <a:off x="0" y="-292"/>
            <a:ext cx="12192000" cy="240725"/>
          </a:xfrm>
          <a:prstGeom prst="rect">
            <a:avLst/>
          </a:prstGeom>
          <a:solidFill>
            <a:srgbClr val="D9EC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ooter Placeholder 4">
            <a:extLst>
              <a:ext uri="{FF2B5EF4-FFF2-40B4-BE49-F238E27FC236}">
                <a16:creationId xmlns:a16="http://schemas.microsoft.com/office/drawing/2014/main" id="{548964AC-30BE-9DA4-FE41-2D856EB90160}"/>
              </a:ext>
            </a:extLst>
          </p:cNvPr>
          <p:cNvSpPr>
            <a:spLocks noGrp="1"/>
          </p:cNvSpPr>
          <p:nvPr>
            <p:ph type="ftr" sz="quarter" idx="11"/>
          </p:nvPr>
        </p:nvSpPr>
        <p:spPr>
          <a:xfrm>
            <a:off x="490538" y="6337302"/>
            <a:ext cx="5605462" cy="180000"/>
          </a:xfrm>
        </p:spPr>
        <p:txBody>
          <a:bodyPr anchor="t">
            <a:normAutofit/>
          </a:bodyPr>
          <a:lstStyle/>
          <a:p>
            <a:pPr defTabSz="685800"/>
            <a:r>
              <a:rPr lang="fr-FR" dirty="0">
                <a:solidFill>
                  <a:srgbClr val="230050"/>
                </a:solidFill>
              </a:rPr>
              <a:t>Faire avancer la justice sociale, promouvoir le travail décent</a:t>
            </a:r>
            <a:endParaRPr lang="en-GB" dirty="0">
              <a:solidFill>
                <a:srgbClr val="230050"/>
              </a:solidFill>
            </a:endParaRPr>
          </a:p>
        </p:txBody>
      </p:sp>
      <p:pic>
        <p:nvPicPr>
          <p:cNvPr id="10" name="Picture 2" descr="French Logo Organization Horizontal RGB Blue">
            <a:extLst>
              <a:ext uri="{FF2B5EF4-FFF2-40B4-BE49-F238E27FC236}">
                <a16:creationId xmlns:a16="http://schemas.microsoft.com/office/drawing/2014/main" id="{F4E9F35F-D0FE-2987-4E22-D5A4174422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5087" y="493709"/>
            <a:ext cx="1418929" cy="490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978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p:cNvGrpSpPr/>
        <p:nvPr/>
      </p:nvGrpSpPr>
      <p:grpSpPr>
        <a:xfrm>
          <a:off x="0" y="0"/>
          <a:ext cx="0" cy="0"/>
          <a:chOff x="0" y="0"/>
          <a:chExt cx="0" cy="0"/>
        </a:xfrm>
      </p:grpSpPr>
      <p:pic>
        <p:nvPicPr>
          <p:cNvPr id="31" name="Picture 30" descr="A map of the world&#10;&#10;AI-generated content may be incorrect.">
            <a:extLst>
              <a:ext uri="{FF2B5EF4-FFF2-40B4-BE49-F238E27FC236}">
                <a16:creationId xmlns:a16="http://schemas.microsoft.com/office/drawing/2014/main" id="{5319D371-C43C-5D3A-2F3F-FFAF8600E5B8}"/>
              </a:ext>
            </a:extLst>
          </p:cNvPr>
          <p:cNvPicPr>
            <a:picLocks noChangeAspect="1"/>
          </p:cNvPicPr>
          <p:nvPr/>
        </p:nvPicPr>
        <p:blipFill>
          <a:blip r:embed="rId3" cstate="print">
            <a:extLst>
              <a:ext uri="{28A0092B-C50C-407E-A947-70E740481C1C}">
                <a14:useLocalDpi xmlns:a14="http://schemas.microsoft.com/office/drawing/2010/main" val="0"/>
              </a:ext>
            </a:extLst>
          </a:blip>
          <a:srcRect l="951" t="4158" r="14340" b="9968"/>
          <a:stretch>
            <a:fillRect/>
          </a:stretch>
        </p:blipFill>
        <p:spPr>
          <a:xfrm>
            <a:off x="0" y="-33006"/>
            <a:ext cx="12192000" cy="6870452"/>
          </a:xfrm>
          <a:prstGeom prst="rect">
            <a:avLst/>
          </a:prstGeom>
        </p:spPr>
      </p:pic>
      <p:sp>
        <p:nvSpPr>
          <p:cNvPr id="30" name="Rectangle 29">
            <a:extLst>
              <a:ext uri="{FF2B5EF4-FFF2-40B4-BE49-F238E27FC236}">
                <a16:creationId xmlns:a16="http://schemas.microsoft.com/office/drawing/2014/main" id="{1AB5D83D-44DC-D486-37F0-C3525A6397B7}"/>
              </a:ext>
            </a:extLst>
          </p:cNvPr>
          <p:cNvSpPr/>
          <p:nvPr/>
        </p:nvSpPr>
        <p:spPr>
          <a:xfrm>
            <a:off x="-12302" y="-33590"/>
            <a:ext cx="12240000" cy="6904039"/>
          </a:xfrm>
          <a:prstGeom prst="rect">
            <a:avLst/>
          </a:prstGeom>
          <a:solidFill>
            <a:srgbClr val="D9ECFB">
              <a:alpha val="9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Date Placeholder 1">
            <a:extLst>
              <a:ext uri="{FF2B5EF4-FFF2-40B4-BE49-F238E27FC236}">
                <a16:creationId xmlns:a16="http://schemas.microsoft.com/office/drawing/2014/main" id="{FECD7ED6-0A65-6BF8-5440-0C07E168F583}"/>
              </a:ext>
            </a:extLst>
          </p:cNvPr>
          <p:cNvSpPr>
            <a:spLocks noGrp="1"/>
          </p:cNvSpPr>
          <p:nvPr>
            <p:ph type="dt" sz="half" idx="10"/>
          </p:nvPr>
        </p:nvSpPr>
        <p:spPr/>
        <p:txBody>
          <a:bodyPr/>
          <a:lstStyle/>
          <a:p>
            <a:r>
              <a:rPr lang="en-GB"/>
              <a:t>Date: Monday / 01 / October / 2019</a:t>
            </a:r>
          </a:p>
        </p:txBody>
      </p:sp>
      <p:sp>
        <p:nvSpPr>
          <p:cNvPr id="4" name="Slide Number Placeholder 3">
            <a:extLst>
              <a:ext uri="{FF2B5EF4-FFF2-40B4-BE49-F238E27FC236}">
                <a16:creationId xmlns:a16="http://schemas.microsoft.com/office/drawing/2014/main" id="{476D1AB4-0C23-F425-65B7-10B41CDDB5DF}"/>
              </a:ext>
            </a:extLst>
          </p:cNvPr>
          <p:cNvSpPr>
            <a:spLocks noGrp="1"/>
          </p:cNvSpPr>
          <p:nvPr>
            <p:ph type="sldNum" sz="quarter" idx="12"/>
          </p:nvPr>
        </p:nvSpPr>
        <p:spPr/>
        <p:txBody>
          <a:bodyPr/>
          <a:lstStyle/>
          <a:p>
            <a:fld id="{856227C0-AD57-4F9B-BAE3-EEFB0D0EE427}" type="slidenum">
              <a:rPr lang="en-GB" smtClean="0"/>
              <a:t>5</a:t>
            </a:fld>
            <a:endParaRPr lang="en-GB"/>
          </a:p>
        </p:txBody>
      </p:sp>
      <p:sp>
        <p:nvSpPr>
          <p:cNvPr id="8" name="Rectangle 7">
            <a:extLst>
              <a:ext uri="{FF2B5EF4-FFF2-40B4-BE49-F238E27FC236}">
                <a16:creationId xmlns:a16="http://schemas.microsoft.com/office/drawing/2014/main" id="{D5F22F19-C265-4187-02FF-3050798F4140}"/>
              </a:ext>
            </a:extLst>
          </p:cNvPr>
          <p:cNvSpPr/>
          <p:nvPr/>
        </p:nvSpPr>
        <p:spPr>
          <a:xfrm>
            <a:off x="490538" y="2921000"/>
            <a:ext cx="3403600" cy="280670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AB612EB-9E67-2EB5-D83D-ECDE51C83DE8}"/>
              </a:ext>
            </a:extLst>
          </p:cNvPr>
          <p:cNvSpPr/>
          <p:nvPr/>
        </p:nvSpPr>
        <p:spPr>
          <a:xfrm>
            <a:off x="475016" y="1984824"/>
            <a:ext cx="3434400" cy="122537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377D503A-FD79-7513-1239-ABB573ACA110}"/>
              </a:ext>
            </a:extLst>
          </p:cNvPr>
          <p:cNvSpPr/>
          <p:nvPr/>
        </p:nvSpPr>
        <p:spPr>
          <a:xfrm>
            <a:off x="4394322" y="2921000"/>
            <a:ext cx="3403600" cy="2806700"/>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11">
            <a:extLst>
              <a:ext uri="{FF2B5EF4-FFF2-40B4-BE49-F238E27FC236}">
                <a16:creationId xmlns:a16="http://schemas.microsoft.com/office/drawing/2014/main" id="{2235DBB0-2F3B-F8F7-02D8-FC2C27A03E0F}"/>
              </a:ext>
            </a:extLst>
          </p:cNvPr>
          <p:cNvSpPr/>
          <p:nvPr/>
        </p:nvSpPr>
        <p:spPr>
          <a:xfrm>
            <a:off x="4378800" y="1984823"/>
            <a:ext cx="3434400" cy="122537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612BAD0E-0827-28C2-276A-A89C21929AC6}"/>
              </a:ext>
            </a:extLst>
          </p:cNvPr>
          <p:cNvSpPr/>
          <p:nvPr/>
        </p:nvSpPr>
        <p:spPr>
          <a:xfrm>
            <a:off x="8282584" y="2921000"/>
            <a:ext cx="3403600" cy="280670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92F27DAC-5ADD-D3CB-9966-F4604BCB8CC4}"/>
              </a:ext>
            </a:extLst>
          </p:cNvPr>
          <p:cNvSpPr/>
          <p:nvPr/>
        </p:nvSpPr>
        <p:spPr>
          <a:xfrm>
            <a:off x="8267062" y="1984823"/>
            <a:ext cx="3434400" cy="1225377"/>
          </a:xfrm>
          <a:prstGeom prst="rect">
            <a:avLst/>
          </a:prstGeom>
          <a:solidFill>
            <a:srgbClr val="230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Box 15">
            <a:extLst>
              <a:ext uri="{FF2B5EF4-FFF2-40B4-BE49-F238E27FC236}">
                <a16:creationId xmlns:a16="http://schemas.microsoft.com/office/drawing/2014/main" id="{9EE7B825-E1F3-EFD1-4E29-2916E1DDD6B1}"/>
              </a:ext>
            </a:extLst>
          </p:cNvPr>
          <p:cNvSpPr txBox="1"/>
          <p:nvPr/>
        </p:nvSpPr>
        <p:spPr>
          <a:xfrm>
            <a:off x="8341602" y="2539688"/>
            <a:ext cx="3285314" cy="609398"/>
          </a:xfrm>
          <a:prstGeom prst="rect">
            <a:avLst/>
          </a:prstGeom>
          <a:noFill/>
        </p:spPr>
        <p:txBody>
          <a:bodyPr wrap="square" rtlCol="0">
            <a:spAutoFit/>
          </a:bodyPr>
          <a:lstStyle/>
          <a:p>
            <a:pPr algn="ctr">
              <a:lnSpc>
                <a:spcPct val="80000"/>
              </a:lnSpc>
              <a:tabLst>
                <a:tab pos="2424113" algn="l"/>
              </a:tabLst>
            </a:pPr>
            <a:r>
              <a:rPr lang="fr-FR" sz="1400" b="1" dirty="0">
                <a:solidFill>
                  <a:schemeClr val="bg1"/>
                </a:solidFill>
              </a:rPr>
              <a:t>Points focaux nationaux composés de représentants d'une institution de dialogue social</a:t>
            </a:r>
          </a:p>
        </p:txBody>
      </p:sp>
      <p:sp>
        <p:nvSpPr>
          <p:cNvPr id="17" name="TextBox 16">
            <a:extLst>
              <a:ext uri="{FF2B5EF4-FFF2-40B4-BE49-F238E27FC236}">
                <a16:creationId xmlns:a16="http://schemas.microsoft.com/office/drawing/2014/main" id="{A4CA9F93-52F1-589C-6ED8-FD31CA5B8BAF}"/>
              </a:ext>
            </a:extLst>
          </p:cNvPr>
          <p:cNvSpPr txBox="1"/>
          <p:nvPr/>
        </p:nvSpPr>
        <p:spPr>
          <a:xfrm>
            <a:off x="4303987" y="2576938"/>
            <a:ext cx="3509213" cy="609398"/>
          </a:xfrm>
          <a:prstGeom prst="rect">
            <a:avLst/>
          </a:prstGeom>
          <a:noFill/>
        </p:spPr>
        <p:txBody>
          <a:bodyPr wrap="square" rtlCol="0">
            <a:spAutoFit/>
          </a:bodyPr>
          <a:lstStyle/>
          <a:p>
            <a:pPr algn="ctr">
              <a:lnSpc>
                <a:spcPct val="80000"/>
              </a:lnSpc>
              <a:tabLst>
                <a:tab pos="2424113" algn="l"/>
              </a:tabLst>
            </a:pPr>
            <a:r>
              <a:rPr lang="fr-FR" sz="1400" b="1" dirty="0">
                <a:solidFill>
                  <a:schemeClr val="bg1"/>
                </a:solidFill>
              </a:rPr>
              <a:t>Points focaux nationaux composés de représentants d'une agence de promotion des investissements</a:t>
            </a:r>
          </a:p>
        </p:txBody>
      </p:sp>
      <p:pic>
        <p:nvPicPr>
          <p:cNvPr id="1026" name="Picture 2" descr="Drapeau de la Namibie — Wikipédia">
            <a:extLst>
              <a:ext uri="{FF2B5EF4-FFF2-40B4-BE49-F238E27FC236}">
                <a16:creationId xmlns:a16="http://schemas.microsoft.com/office/drawing/2014/main" id="{ADD65381-C1A7-6420-42E1-1D846D40226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08736" y="4133396"/>
            <a:ext cx="846235" cy="56313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098C713-91DB-433C-6F1C-8F26BE43EBC0}"/>
              </a:ext>
            </a:extLst>
          </p:cNvPr>
          <p:cNvSpPr txBox="1"/>
          <p:nvPr/>
        </p:nvSpPr>
        <p:spPr>
          <a:xfrm>
            <a:off x="499466" y="2539108"/>
            <a:ext cx="3407372" cy="609398"/>
          </a:xfrm>
          <a:prstGeom prst="rect">
            <a:avLst/>
          </a:prstGeom>
          <a:noFill/>
        </p:spPr>
        <p:txBody>
          <a:bodyPr wrap="square" rtlCol="0">
            <a:spAutoFit/>
          </a:bodyPr>
          <a:lstStyle/>
          <a:p>
            <a:pPr algn="ctr">
              <a:lnSpc>
                <a:spcPct val="80000"/>
              </a:lnSpc>
            </a:pPr>
            <a:r>
              <a:rPr lang="fr-FR" sz="1400" b="1" dirty="0">
                <a:solidFill>
                  <a:schemeClr val="bg1"/>
                </a:solidFill>
              </a:rPr>
              <a:t>Points focaux nationaux composés de représentants de plusieurs ministères ou organes nationaux</a:t>
            </a:r>
          </a:p>
        </p:txBody>
      </p:sp>
      <p:pic>
        <p:nvPicPr>
          <p:cNvPr id="1028" name="Picture 4" descr="Drapeau du Nigeria — Wikipédia">
            <a:extLst>
              <a:ext uri="{FF2B5EF4-FFF2-40B4-BE49-F238E27FC236}">
                <a16:creationId xmlns:a16="http://schemas.microsoft.com/office/drawing/2014/main" id="{3984E33B-9E9B-5551-3DE9-A9974DE04A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5862" y="4685625"/>
            <a:ext cx="1372708" cy="6863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306D79B-7B22-C0D8-583D-F7FB4A9CD91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42945" y="3594098"/>
            <a:ext cx="1106914" cy="7366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Drapeau du Mozambique — Wikipédia">
            <a:extLst>
              <a:ext uri="{FF2B5EF4-FFF2-40B4-BE49-F238E27FC236}">
                <a16:creationId xmlns:a16="http://schemas.microsoft.com/office/drawing/2014/main" id="{E37E59B7-3D50-8817-DD5A-C25C86FDA46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3175" y="3587749"/>
            <a:ext cx="1106914" cy="73660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8" descr="Drapeau du Mozambique — Wikipédia">
            <a:extLst>
              <a:ext uri="{FF2B5EF4-FFF2-40B4-BE49-F238E27FC236}">
                <a16:creationId xmlns:a16="http://schemas.microsoft.com/office/drawing/2014/main" id="{3A02ADBA-16F5-A10A-8EBA-6D01F24E9C4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35026" y="3314376"/>
            <a:ext cx="911820" cy="60677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rapeau du Ghana — Wikipédia">
            <a:extLst>
              <a:ext uri="{FF2B5EF4-FFF2-40B4-BE49-F238E27FC236}">
                <a16:creationId xmlns:a16="http://schemas.microsoft.com/office/drawing/2014/main" id="{970EE019-9C84-E81F-FD44-3B4511D3317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35026" y="4943393"/>
            <a:ext cx="911820" cy="6067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Drapeau du Nigeria — Wikipédia">
            <a:extLst>
              <a:ext uri="{FF2B5EF4-FFF2-40B4-BE49-F238E27FC236}">
                <a16:creationId xmlns:a16="http://schemas.microsoft.com/office/drawing/2014/main" id="{05F5B0EF-9F2D-97A6-5419-70D55D47673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58804" y="4943394"/>
            <a:ext cx="1213550" cy="60677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Flag of Cameroon - Wikipedia">
            <a:extLst>
              <a:ext uri="{FF2B5EF4-FFF2-40B4-BE49-F238E27FC236}">
                <a16:creationId xmlns:a16="http://schemas.microsoft.com/office/drawing/2014/main" id="{DEF568C2-6C56-F4F9-CB35-C635FDBC1F0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781708" y="4127388"/>
            <a:ext cx="836480" cy="56399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Drapeau du Sénégal — Wikipédia">
            <a:extLst>
              <a:ext uri="{FF2B5EF4-FFF2-40B4-BE49-F238E27FC236}">
                <a16:creationId xmlns:a16="http://schemas.microsoft.com/office/drawing/2014/main" id="{DB18813B-8329-C31E-A968-CE3AC6E7F29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561765" y="3486150"/>
            <a:ext cx="1259591" cy="8382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7DED7384-0013-8EFE-4FD0-1BDD6214BE3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54466" y="4609702"/>
            <a:ext cx="1259591" cy="8382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72555819-FDA4-6FFB-A6FF-8238A99AC72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058426" y="3486150"/>
            <a:ext cx="1362075" cy="838200"/>
          </a:xfrm>
          <a:prstGeom prst="rect">
            <a:avLst/>
          </a:prstGeom>
          <a:noFill/>
          <a:extLst>
            <a:ext uri="{909E8E84-426E-40DD-AFC4-6F175D3DCCD1}">
              <a14:hiddenFill xmlns:a14="http://schemas.microsoft.com/office/drawing/2010/main">
                <a:solidFill>
                  <a:srgbClr val="FFFFFF"/>
                </a:solidFill>
              </a14:hiddenFill>
            </a:ext>
          </a:extLst>
        </p:spPr>
      </p:pic>
      <p:pic>
        <p:nvPicPr>
          <p:cNvPr id="25" name="Graphic 24" descr="Court outline">
            <a:extLst>
              <a:ext uri="{FF2B5EF4-FFF2-40B4-BE49-F238E27FC236}">
                <a16:creationId xmlns:a16="http://schemas.microsoft.com/office/drawing/2014/main" id="{12AB06F9-ADB1-FC39-05D6-09C4256B669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937963" y="2004730"/>
            <a:ext cx="508506" cy="508506"/>
          </a:xfrm>
          <a:prstGeom prst="rect">
            <a:avLst/>
          </a:prstGeom>
        </p:spPr>
      </p:pic>
      <p:pic>
        <p:nvPicPr>
          <p:cNvPr id="27" name="Graphic 26" descr="Group with solid fill">
            <a:extLst>
              <a:ext uri="{FF2B5EF4-FFF2-40B4-BE49-F238E27FC236}">
                <a16:creationId xmlns:a16="http://schemas.microsoft.com/office/drawing/2014/main" id="{754C287C-CE93-01BC-71FE-6360C5A8D5CC}"/>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9697293" y="1989092"/>
            <a:ext cx="573935" cy="573935"/>
          </a:xfrm>
          <a:prstGeom prst="rect">
            <a:avLst/>
          </a:prstGeom>
        </p:spPr>
      </p:pic>
      <p:pic>
        <p:nvPicPr>
          <p:cNvPr id="28" name="Graphic 27" descr="Bar graph with upward trend with solid fill">
            <a:extLst>
              <a:ext uri="{FF2B5EF4-FFF2-40B4-BE49-F238E27FC236}">
                <a16:creationId xmlns:a16="http://schemas.microsoft.com/office/drawing/2014/main" id="{7EE5CC53-B0C2-6A7C-A4AA-0ED326B1FA4F}"/>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5846531" y="2043751"/>
            <a:ext cx="498935" cy="498935"/>
          </a:xfrm>
          <a:prstGeom prst="rect">
            <a:avLst/>
          </a:prstGeom>
        </p:spPr>
      </p:pic>
      <p:sp>
        <p:nvSpPr>
          <p:cNvPr id="29" name="Title 1">
            <a:extLst>
              <a:ext uri="{FF2B5EF4-FFF2-40B4-BE49-F238E27FC236}">
                <a16:creationId xmlns:a16="http://schemas.microsoft.com/office/drawing/2014/main" id="{4DA316DF-570D-83EC-F64C-3EB84C4119F6}"/>
              </a:ext>
            </a:extLst>
          </p:cNvPr>
          <p:cNvSpPr txBox="1">
            <a:spLocks/>
          </p:cNvSpPr>
          <p:nvPr/>
        </p:nvSpPr>
        <p:spPr>
          <a:xfrm>
            <a:off x="348852" y="1142773"/>
            <a:ext cx="11701462" cy="376109"/>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fr-FR" sz="2400" dirty="0"/>
              <a:t>Structure des points focaux nationaux chargés de la promotion de la Déclaration sur les EMN</a:t>
            </a:r>
            <a:br>
              <a:rPr lang="fr-FR" sz="2400" dirty="0"/>
            </a:br>
            <a:endParaRPr lang="fr-FR" dirty="0"/>
          </a:p>
        </p:txBody>
      </p:sp>
      <p:sp>
        <p:nvSpPr>
          <p:cNvPr id="32" name="Footer Placeholder 4">
            <a:extLst>
              <a:ext uri="{FF2B5EF4-FFF2-40B4-BE49-F238E27FC236}">
                <a16:creationId xmlns:a16="http://schemas.microsoft.com/office/drawing/2014/main" id="{BC594739-0564-5D02-8272-EED25338866F}"/>
              </a:ext>
            </a:extLst>
          </p:cNvPr>
          <p:cNvSpPr>
            <a:spLocks noGrp="1"/>
          </p:cNvSpPr>
          <p:nvPr>
            <p:ph type="ftr" sz="quarter" idx="11"/>
          </p:nvPr>
        </p:nvSpPr>
        <p:spPr>
          <a:xfrm>
            <a:off x="490538" y="6337302"/>
            <a:ext cx="5605462" cy="180000"/>
          </a:xfrm>
        </p:spPr>
        <p:txBody>
          <a:bodyPr anchor="t">
            <a:normAutofit/>
          </a:bodyPr>
          <a:lstStyle/>
          <a:p>
            <a:pPr defTabSz="685800"/>
            <a:r>
              <a:rPr lang="fr-FR" dirty="0">
                <a:solidFill>
                  <a:srgbClr val="230050"/>
                </a:solidFill>
              </a:rPr>
              <a:t>Faire avancer la justice sociale, promouvoir le travail décent</a:t>
            </a:r>
            <a:endParaRPr lang="en-GB" dirty="0">
              <a:solidFill>
                <a:srgbClr val="230050"/>
              </a:solidFill>
            </a:endParaRPr>
          </a:p>
        </p:txBody>
      </p:sp>
      <p:pic>
        <p:nvPicPr>
          <p:cNvPr id="6" name="Picture 5">
            <a:extLst>
              <a:ext uri="{FF2B5EF4-FFF2-40B4-BE49-F238E27FC236}">
                <a16:creationId xmlns:a16="http://schemas.microsoft.com/office/drawing/2014/main" id="{C3E22067-9919-9572-3AF3-968AF383AB3B}"/>
              </a:ext>
            </a:extLst>
          </p:cNvPr>
          <p:cNvPicPr>
            <a:picLocks noChangeAspect="1"/>
          </p:cNvPicPr>
          <p:nvPr/>
        </p:nvPicPr>
        <p:blipFill>
          <a:blip r:embed="rId16"/>
          <a:stretch>
            <a:fillRect/>
          </a:stretch>
        </p:blipFill>
        <p:spPr>
          <a:xfrm>
            <a:off x="5680913" y="4129251"/>
            <a:ext cx="863725" cy="567276"/>
          </a:xfrm>
          <a:prstGeom prst="rect">
            <a:avLst/>
          </a:prstGeom>
        </p:spPr>
      </p:pic>
      <p:pic>
        <p:nvPicPr>
          <p:cNvPr id="7" name="Picture 28" descr="Flag of Cape Verde - Wikipedia">
            <a:extLst>
              <a:ext uri="{FF2B5EF4-FFF2-40B4-BE49-F238E27FC236}">
                <a16:creationId xmlns:a16="http://schemas.microsoft.com/office/drawing/2014/main" id="{A7C2EFEB-D6AB-2146-D33B-1918A311EF49}"/>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817220" y="3314377"/>
            <a:ext cx="1096719" cy="606775"/>
          </a:xfrm>
          <a:prstGeom prst="rect">
            <a:avLst/>
          </a:prstGeom>
          <a:noFill/>
          <a:extLst>
            <a:ext uri="{909E8E84-426E-40DD-AFC4-6F175D3DCCD1}">
              <a14:hiddenFill xmlns:a14="http://schemas.microsoft.com/office/drawing/2010/main">
                <a:solidFill>
                  <a:srgbClr val="FFFFFF"/>
                </a:solidFill>
              </a14:hiddenFill>
            </a:ext>
          </a:extLst>
        </p:spPr>
      </p:pic>
      <p:sp>
        <p:nvSpPr>
          <p:cNvPr id="9" name="Footer Placeholder 4">
            <a:extLst>
              <a:ext uri="{FF2B5EF4-FFF2-40B4-BE49-F238E27FC236}">
                <a16:creationId xmlns:a16="http://schemas.microsoft.com/office/drawing/2014/main" id="{DD51246F-D6DC-FB03-4782-A05063129930}"/>
              </a:ext>
            </a:extLst>
          </p:cNvPr>
          <p:cNvSpPr txBox="1">
            <a:spLocks/>
          </p:cNvSpPr>
          <p:nvPr/>
        </p:nvSpPr>
        <p:spPr>
          <a:xfrm>
            <a:off x="1129360" y="4339080"/>
            <a:ext cx="622687" cy="107767"/>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GB" sz="800" dirty="0"/>
              <a:t>Mozambique</a:t>
            </a:r>
          </a:p>
        </p:txBody>
      </p:sp>
      <p:sp>
        <p:nvSpPr>
          <p:cNvPr id="10" name="Footer Placeholder 4">
            <a:extLst>
              <a:ext uri="{FF2B5EF4-FFF2-40B4-BE49-F238E27FC236}">
                <a16:creationId xmlns:a16="http://schemas.microsoft.com/office/drawing/2014/main" id="{DF20521B-07BA-2EA0-63C2-A72ED56190AD}"/>
              </a:ext>
            </a:extLst>
          </p:cNvPr>
          <p:cNvSpPr txBox="1">
            <a:spLocks/>
          </p:cNvSpPr>
          <p:nvPr/>
        </p:nvSpPr>
        <p:spPr>
          <a:xfrm>
            <a:off x="2585058" y="4339079"/>
            <a:ext cx="622687" cy="107767"/>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GB" sz="800" dirty="0"/>
              <a:t>Sierra Leone</a:t>
            </a:r>
          </a:p>
        </p:txBody>
      </p:sp>
      <p:sp>
        <p:nvSpPr>
          <p:cNvPr id="11" name="Footer Placeholder 4">
            <a:extLst>
              <a:ext uri="{FF2B5EF4-FFF2-40B4-BE49-F238E27FC236}">
                <a16:creationId xmlns:a16="http://schemas.microsoft.com/office/drawing/2014/main" id="{6E6FAFCD-B01E-19FA-0A25-7EF3C91967AF}"/>
              </a:ext>
            </a:extLst>
          </p:cNvPr>
          <p:cNvSpPr txBox="1">
            <a:spLocks/>
          </p:cNvSpPr>
          <p:nvPr/>
        </p:nvSpPr>
        <p:spPr>
          <a:xfrm>
            <a:off x="2004724" y="5386709"/>
            <a:ext cx="374983" cy="109443"/>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a:t>Nigeria</a:t>
            </a:r>
          </a:p>
        </p:txBody>
      </p:sp>
      <p:sp>
        <p:nvSpPr>
          <p:cNvPr id="21" name="Footer Placeholder 4">
            <a:extLst>
              <a:ext uri="{FF2B5EF4-FFF2-40B4-BE49-F238E27FC236}">
                <a16:creationId xmlns:a16="http://schemas.microsoft.com/office/drawing/2014/main" id="{59CE4133-BA77-7435-BFDE-D0B2E1E90616}"/>
              </a:ext>
            </a:extLst>
          </p:cNvPr>
          <p:cNvSpPr txBox="1">
            <a:spLocks/>
          </p:cNvSpPr>
          <p:nvPr/>
        </p:nvSpPr>
        <p:spPr>
          <a:xfrm>
            <a:off x="5073296" y="3921151"/>
            <a:ext cx="584565" cy="130022"/>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a:t>Cap-Vert</a:t>
            </a:r>
          </a:p>
        </p:txBody>
      </p:sp>
      <p:sp>
        <p:nvSpPr>
          <p:cNvPr id="22" name="Footer Placeholder 4">
            <a:extLst>
              <a:ext uri="{FF2B5EF4-FFF2-40B4-BE49-F238E27FC236}">
                <a16:creationId xmlns:a16="http://schemas.microsoft.com/office/drawing/2014/main" id="{3B6D0E3F-9594-CB40-F45F-D18F6333C2F9}"/>
              </a:ext>
            </a:extLst>
          </p:cNvPr>
          <p:cNvSpPr txBox="1">
            <a:spLocks/>
          </p:cNvSpPr>
          <p:nvPr/>
        </p:nvSpPr>
        <p:spPr>
          <a:xfrm>
            <a:off x="6465744" y="3916085"/>
            <a:ext cx="650383" cy="130022"/>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a:t>Mozambique</a:t>
            </a:r>
          </a:p>
        </p:txBody>
      </p:sp>
      <p:sp>
        <p:nvSpPr>
          <p:cNvPr id="23" name="Footer Placeholder 4">
            <a:extLst>
              <a:ext uri="{FF2B5EF4-FFF2-40B4-BE49-F238E27FC236}">
                <a16:creationId xmlns:a16="http://schemas.microsoft.com/office/drawing/2014/main" id="{7A754C4B-E9D9-0411-08E0-0E51C2111DCF}"/>
              </a:ext>
            </a:extLst>
          </p:cNvPr>
          <p:cNvSpPr txBox="1">
            <a:spLocks/>
          </p:cNvSpPr>
          <p:nvPr/>
        </p:nvSpPr>
        <p:spPr>
          <a:xfrm>
            <a:off x="5803717" y="4703615"/>
            <a:ext cx="584565" cy="130022"/>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a:t>Botswana</a:t>
            </a:r>
          </a:p>
        </p:txBody>
      </p:sp>
      <p:sp>
        <p:nvSpPr>
          <p:cNvPr id="24" name="Footer Placeholder 4">
            <a:extLst>
              <a:ext uri="{FF2B5EF4-FFF2-40B4-BE49-F238E27FC236}">
                <a16:creationId xmlns:a16="http://schemas.microsoft.com/office/drawing/2014/main" id="{55013AC1-D9BC-53FC-21AB-7A2A6A81B115}"/>
              </a:ext>
            </a:extLst>
          </p:cNvPr>
          <p:cNvSpPr txBox="1">
            <a:spLocks/>
          </p:cNvSpPr>
          <p:nvPr/>
        </p:nvSpPr>
        <p:spPr>
          <a:xfrm>
            <a:off x="5065544" y="5557256"/>
            <a:ext cx="584565" cy="130022"/>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a:t>Nigeria</a:t>
            </a:r>
          </a:p>
        </p:txBody>
      </p:sp>
      <p:sp>
        <p:nvSpPr>
          <p:cNvPr id="26" name="Footer Placeholder 4">
            <a:extLst>
              <a:ext uri="{FF2B5EF4-FFF2-40B4-BE49-F238E27FC236}">
                <a16:creationId xmlns:a16="http://schemas.microsoft.com/office/drawing/2014/main" id="{0A00ED56-45E3-B17B-A9C4-7CEEA9906FF5}"/>
              </a:ext>
            </a:extLst>
          </p:cNvPr>
          <p:cNvSpPr txBox="1">
            <a:spLocks/>
          </p:cNvSpPr>
          <p:nvPr/>
        </p:nvSpPr>
        <p:spPr>
          <a:xfrm>
            <a:off x="6489425" y="5557256"/>
            <a:ext cx="584565" cy="130022"/>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a:t>Ghana</a:t>
            </a:r>
          </a:p>
        </p:txBody>
      </p:sp>
      <p:sp>
        <p:nvSpPr>
          <p:cNvPr id="33" name="Footer Placeholder 4">
            <a:extLst>
              <a:ext uri="{FF2B5EF4-FFF2-40B4-BE49-F238E27FC236}">
                <a16:creationId xmlns:a16="http://schemas.microsoft.com/office/drawing/2014/main" id="{97A23A0E-1D14-3713-D6DC-BF7EC25349FA}"/>
              </a:ext>
            </a:extLst>
          </p:cNvPr>
          <p:cNvSpPr txBox="1">
            <a:spLocks/>
          </p:cNvSpPr>
          <p:nvPr/>
        </p:nvSpPr>
        <p:spPr>
          <a:xfrm>
            <a:off x="6902195" y="4693482"/>
            <a:ext cx="584565" cy="130022"/>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a:t>Cameroun</a:t>
            </a:r>
          </a:p>
        </p:txBody>
      </p:sp>
      <p:sp>
        <p:nvSpPr>
          <p:cNvPr id="34" name="Footer Placeholder 4">
            <a:extLst>
              <a:ext uri="{FF2B5EF4-FFF2-40B4-BE49-F238E27FC236}">
                <a16:creationId xmlns:a16="http://schemas.microsoft.com/office/drawing/2014/main" id="{9CE6E30E-D0CA-38C9-CC29-FDF8B561C9F0}"/>
              </a:ext>
            </a:extLst>
          </p:cNvPr>
          <p:cNvSpPr txBox="1">
            <a:spLocks/>
          </p:cNvSpPr>
          <p:nvPr/>
        </p:nvSpPr>
        <p:spPr>
          <a:xfrm>
            <a:off x="4745335" y="4696527"/>
            <a:ext cx="584565" cy="130022"/>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err="1"/>
              <a:t>Namibie</a:t>
            </a:r>
            <a:endParaRPr lang="en-GB" sz="800" dirty="0"/>
          </a:p>
        </p:txBody>
      </p:sp>
      <p:sp>
        <p:nvSpPr>
          <p:cNvPr id="35" name="Footer Placeholder 4">
            <a:extLst>
              <a:ext uri="{FF2B5EF4-FFF2-40B4-BE49-F238E27FC236}">
                <a16:creationId xmlns:a16="http://schemas.microsoft.com/office/drawing/2014/main" id="{B07E5667-EF77-C2E0-BB1F-B3A53F0D87F1}"/>
              </a:ext>
            </a:extLst>
          </p:cNvPr>
          <p:cNvSpPr txBox="1">
            <a:spLocks/>
          </p:cNvSpPr>
          <p:nvPr/>
        </p:nvSpPr>
        <p:spPr>
          <a:xfrm>
            <a:off x="8899277" y="4327127"/>
            <a:ext cx="584565" cy="130022"/>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a:t>Sénégal</a:t>
            </a:r>
          </a:p>
        </p:txBody>
      </p:sp>
      <p:sp>
        <p:nvSpPr>
          <p:cNvPr id="36" name="Footer Placeholder 4">
            <a:extLst>
              <a:ext uri="{FF2B5EF4-FFF2-40B4-BE49-F238E27FC236}">
                <a16:creationId xmlns:a16="http://schemas.microsoft.com/office/drawing/2014/main" id="{90583949-A961-CFFA-F647-44502A620EC1}"/>
              </a:ext>
            </a:extLst>
          </p:cNvPr>
          <p:cNvSpPr txBox="1">
            <a:spLocks/>
          </p:cNvSpPr>
          <p:nvPr/>
        </p:nvSpPr>
        <p:spPr>
          <a:xfrm>
            <a:off x="10447180" y="4325142"/>
            <a:ext cx="584565" cy="130022"/>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a:t>Togo</a:t>
            </a:r>
          </a:p>
        </p:txBody>
      </p:sp>
      <p:sp>
        <p:nvSpPr>
          <p:cNvPr id="37" name="Footer Placeholder 4">
            <a:extLst>
              <a:ext uri="{FF2B5EF4-FFF2-40B4-BE49-F238E27FC236}">
                <a16:creationId xmlns:a16="http://schemas.microsoft.com/office/drawing/2014/main" id="{E0B559EF-1036-AF65-4DED-F6FEC57C5C67}"/>
              </a:ext>
            </a:extLst>
          </p:cNvPr>
          <p:cNvSpPr txBox="1">
            <a:spLocks/>
          </p:cNvSpPr>
          <p:nvPr/>
        </p:nvSpPr>
        <p:spPr>
          <a:xfrm>
            <a:off x="9550270" y="5462070"/>
            <a:ext cx="867979" cy="16891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GB" sz="800" dirty="0"/>
              <a:t>Afrique du Sud</a:t>
            </a:r>
          </a:p>
          <a:p>
            <a:pPr algn="ctr">
              <a:spcAft>
                <a:spcPts val="600"/>
              </a:spcAft>
            </a:pPr>
            <a:endParaRPr lang="en-GB" sz="800" dirty="0"/>
          </a:p>
        </p:txBody>
      </p:sp>
      <p:pic>
        <p:nvPicPr>
          <p:cNvPr id="38" name="Picture 2" descr="French Logo Organization Horizontal RGB Blue">
            <a:extLst>
              <a:ext uri="{FF2B5EF4-FFF2-40B4-BE49-F238E27FC236}">
                <a16:creationId xmlns:a16="http://schemas.microsoft.com/office/drawing/2014/main" id="{5C3D647F-A6F7-8476-F62E-EB981607E1DC}"/>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95087" y="493709"/>
            <a:ext cx="1418929" cy="490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2461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497AA2B4-A511-16AB-A87C-83D04D04ABA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5510A68-541A-540D-FF93-5C4D73F101DC}"/>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pic>
        <p:nvPicPr>
          <p:cNvPr id="2050" name="Picture 2" descr="French Logo Organization Horizontal RGB White">
            <a:extLst>
              <a:ext uri="{FF2B5EF4-FFF2-40B4-BE49-F238E27FC236}">
                <a16:creationId xmlns:a16="http://schemas.microsoft.com/office/drawing/2014/main" id="{ADFDBC88-3F73-05A8-AD6B-82F68F25360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2">
            <a:extLst>
              <a:ext uri="{FF2B5EF4-FFF2-40B4-BE49-F238E27FC236}">
                <a16:creationId xmlns:a16="http://schemas.microsoft.com/office/drawing/2014/main" id="{03AFE51F-562D-32E6-0372-946E3F18C6A6}"/>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Portugal</a:t>
            </a:r>
          </a:p>
        </p:txBody>
      </p:sp>
      <p:sp>
        <p:nvSpPr>
          <p:cNvPr id="3" name="Content Placeholder 2">
            <a:extLst>
              <a:ext uri="{FF2B5EF4-FFF2-40B4-BE49-F238E27FC236}">
                <a16:creationId xmlns:a16="http://schemas.microsoft.com/office/drawing/2014/main" id="{0DBD0E36-5B9F-1FAE-5300-B851517F8F1B}"/>
              </a:ext>
            </a:extLst>
          </p:cNvPr>
          <p:cNvSpPr>
            <a:spLocks noGrp="1"/>
          </p:cNvSpPr>
          <p:nvPr>
            <p:ph idx="1"/>
          </p:nvPr>
        </p:nvSpPr>
        <p:spPr>
          <a:xfrm>
            <a:off x="4195652" y="1121433"/>
            <a:ext cx="7091361" cy="593865"/>
          </a:xfrm>
        </p:spPr>
        <p:txBody>
          <a:bodyPr/>
          <a:lstStyle/>
          <a:p>
            <a:pPr lvl="0">
              <a:spcBef>
                <a:spcPts val="0"/>
              </a:spcBef>
              <a:spcAft>
                <a:spcPts val="0"/>
              </a:spcAft>
              <a:defRPr/>
            </a:pPr>
            <a:r>
              <a:rPr lang="en-GB" sz="2200" dirty="0">
                <a:solidFill>
                  <a:srgbClr val="230050"/>
                </a:solidFill>
              </a:rPr>
              <a:t>Points focaux nationaux representant : </a:t>
            </a:r>
          </a:p>
        </p:txBody>
      </p:sp>
      <p:sp>
        <p:nvSpPr>
          <p:cNvPr id="4" name="Date Placeholder 3">
            <a:extLst>
              <a:ext uri="{FF2B5EF4-FFF2-40B4-BE49-F238E27FC236}">
                <a16:creationId xmlns:a16="http://schemas.microsoft.com/office/drawing/2014/main" id="{3AA655F2-9DB2-366D-1C60-79C8840ECFF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3246D6BC-EA0B-D17F-2FF8-2081599C61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94110C4A-AFA2-9712-D6C5-F1BF30F24B9C}"/>
              </a:ext>
            </a:extLst>
          </p:cNvPr>
          <p:cNvSpPr txBox="1"/>
          <p:nvPr/>
        </p:nvSpPr>
        <p:spPr>
          <a:xfrm>
            <a:off x="342538" y="5498896"/>
            <a:ext cx="3071994" cy="1184940"/>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b="1" dirty="0">
                <a:solidFill>
                  <a:schemeClr val="bg1"/>
                </a:solidFill>
              </a:rPr>
              <a:t> Désigné</a:t>
            </a:r>
            <a:r>
              <a:rPr lang="fr-FR" sz="1600" b="1" dirty="0">
                <a:solidFill>
                  <a:schemeClr val="bg1"/>
                </a:solidFill>
              </a:rPr>
              <a:t> en 2017 – Premier État membre de l'OIT à avoir désigné un point focal national </a:t>
            </a:r>
            <a:endParaRPr lang="en-GB" sz="1600" b="1" dirty="0">
              <a:solidFill>
                <a:schemeClr val="bg1"/>
              </a:solidFill>
            </a:endParaRPr>
          </a:p>
        </p:txBody>
      </p:sp>
      <p:pic>
        <p:nvPicPr>
          <p:cNvPr id="5" name="Picture 4">
            <a:extLst>
              <a:ext uri="{FF2B5EF4-FFF2-40B4-BE49-F238E27FC236}">
                <a16:creationId xmlns:a16="http://schemas.microsoft.com/office/drawing/2014/main" id="{5A42B7C5-E580-1B10-D610-73726E5B5464}"/>
              </a:ext>
            </a:extLst>
          </p:cNvPr>
          <p:cNvPicPr>
            <a:picLocks noChangeAspect="1"/>
          </p:cNvPicPr>
          <p:nvPr/>
        </p:nvPicPr>
        <p:blipFill>
          <a:blip r:embed="rId3"/>
          <a:stretch>
            <a:fillRect/>
          </a:stretch>
        </p:blipFill>
        <p:spPr>
          <a:xfrm>
            <a:off x="349329" y="2510055"/>
            <a:ext cx="1701040" cy="2404696"/>
          </a:xfrm>
          <a:prstGeom prst="rect">
            <a:avLst/>
          </a:prstGeom>
        </p:spPr>
      </p:pic>
      <p:graphicFrame>
        <p:nvGraphicFramePr>
          <p:cNvPr id="21" name="Table 20">
            <a:extLst>
              <a:ext uri="{FF2B5EF4-FFF2-40B4-BE49-F238E27FC236}">
                <a16:creationId xmlns:a16="http://schemas.microsoft.com/office/drawing/2014/main" id="{758CAAE2-6AF3-7FD3-239B-4A243D997252}"/>
              </a:ext>
            </a:extLst>
          </p:cNvPr>
          <p:cNvGraphicFramePr>
            <a:graphicFrameLocks noGrp="1"/>
          </p:cNvGraphicFramePr>
          <p:nvPr>
            <p:extLst>
              <p:ext uri="{D42A27DB-BD31-4B8C-83A1-F6EECF244321}">
                <p14:modId xmlns:p14="http://schemas.microsoft.com/office/powerpoint/2010/main" val="4080981879"/>
              </p:ext>
            </p:extLst>
          </p:nvPr>
        </p:nvGraphicFramePr>
        <p:xfrm>
          <a:off x="4195652" y="1628057"/>
          <a:ext cx="7505808" cy="488674"/>
        </p:xfrm>
        <a:graphic>
          <a:graphicData uri="http://schemas.openxmlformats.org/drawingml/2006/table">
            <a:tbl>
              <a:tblPr firstRow="1" bandRow="1">
                <a:tableStyleId>{5C22544A-7EE6-4342-B048-85BDC9FD1C3A}</a:tableStyleId>
              </a:tblPr>
              <a:tblGrid>
                <a:gridCol w="7505808">
                  <a:extLst>
                    <a:ext uri="{9D8B030D-6E8A-4147-A177-3AD203B41FA5}">
                      <a16:colId xmlns:a16="http://schemas.microsoft.com/office/drawing/2014/main" val="1248844492"/>
                    </a:ext>
                  </a:extLst>
                </a:gridCol>
              </a:tblGrid>
              <a:tr h="488674">
                <a:tc>
                  <a:txBody>
                    <a:bodyPr/>
                    <a:lstStyle/>
                    <a:p>
                      <a:pPr algn="ctr"/>
                      <a:r>
                        <a:rPr lang="fr-FR" sz="1600" dirty="0"/>
                        <a:t>Le ministère du Travail, de la Solidarité et de la Sécurité sociale</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pic>
        <p:nvPicPr>
          <p:cNvPr id="5126" name="Picture 6">
            <a:extLst>
              <a:ext uri="{FF2B5EF4-FFF2-40B4-BE49-F238E27FC236}">
                <a16:creationId xmlns:a16="http://schemas.microsoft.com/office/drawing/2014/main" id="{EBBB05C5-ADD1-C40C-1044-29B056C4121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5561" y="3417539"/>
            <a:ext cx="1823639" cy="1216698"/>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1B6F8EBE-7BD9-7823-8C69-095ADED6464A}"/>
              </a:ext>
            </a:extLst>
          </p:cNvPr>
          <p:cNvSpPr txBox="1">
            <a:spLocks/>
          </p:cNvSpPr>
          <p:nvPr/>
        </p:nvSpPr>
        <p:spPr>
          <a:xfrm>
            <a:off x="4195653" y="2807583"/>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r>
              <a:rPr lang="en-GB" sz="2200" dirty="0">
                <a:solidFill>
                  <a:srgbClr val="230050"/>
                </a:solidFill>
              </a:rPr>
              <a:t>Points clés : </a:t>
            </a:r>
          </a:p>
        </p:txBody>
      </p:sp>
      <p:sp>
        <p:nvSpPr>
          <p:cNvPr id="13" name="TextBox 12">
            <a:extLst>
              <a:ext uri="{FF2B5EF4-FFF2-40B4-BE49-F238E27FC236}">
                <a16:creationId xmlns:a16="http://schemas.microsoft.com/office/drawing/2014/main" id="{F5E9C5F2-777D-6389-72C7-4BB26B355A65}"/>
              </a:ext>
            </a:extLst>
          </p:cNvPr>
          <p:cNvSpPr txBox="1"/>
          <p:nvPr/>
        </p:nvSpPr>
        <p:spPr>
          <a:xfrm>
            <a:off x="4195652" y="3229044"/>
            <a:ext cx="7505808" cy="2739211"/>
          </a:xfrm>
          <a:prstGeom prst="rect">
            <a:avLst/>
          </a:prstGeom>
          <a:noFill/>
        </p:spPr>
        <p:txBody>
          <a:bodyPr wrap="square" rtlCol="0">
            <a:spAutoFit/>
          </a:bodyPr>
          <a:lstStyle/>
          <a:p>
            <a:pPr>
              <a:spcAft>
                <a:spcPts val="600"/>
              </a:spcAft>
              <a:buClr>
                <a:srgbClr val="1E2DBE"/>
              </a:buClr>
            </a:pPr>
            <a:endParaRPr lang="en-GB" sz="300" b="1" dirty="0">
              <a:solidFill>
                <a:schemeClr val="bg1"/>
              </a:solidFill>
            </a:endParaRPr>
          </a:p>
          <a:p>
            <a:pPr lvl="0" algn="just">
              <a:spcAft>
                <a:spcPts val="600"/>
              </a:spcAft>
              <a:buClr>
                <a:srgbClr val="1E2DBE"/>
              </a:buClr>
              <a:buFont typeface="Wingdings 3" panose="05040102010807070707" pitchFamily="18" charset="2"/>
              <a:buChar char="u"/>
            </a:pPr>
            <a:r>
              <a:rPr lang="en-GB" sz="1600" b="1" dirty="0"/>
              <a:t> </a:t>
            </a:r>
            <a:r>
              <a:rPr lang="fr-FR" sz="1600" b="1" dirty="0"/>
              <a:t>Consultations régulières avec les partenaires sociaux </a:t>
            </a:r>
            <a:r>
              <a:rPr lang="fr-FR" sz="1600" dirty="0"/>
              <a:t>sur la promotion de pratiques inclusives, responsables et durables sur le lieu de travail</a:t>
            </a:r>
          </a:p>
          <a:p>
            <a:pPr lvl="0" algn="just">
              <a:spcAft>
                <a:spcPts val="600"/>
              </a:spcAft>
              <a:buClr>
                <a:srgbClr val="1E2DBE"/>
              </a:buClr>
              <a:buFont typeface="Wingdings 3" panose="05040102010807070707" pitchFamily="18" charset="2"/>
              <a:buChar char="u"/>
            </a:pPr>
            <a:r>
              <a:rPr lang="en-GB" sz="1600" dirty="0"/>
              <a:t> </a:t>
            </a:r>
            <a:r>
              <a:rPr lang="fr-FR" sz="1600" b="1" u="sng" dirty="0">
                <a:hlinkClick r:id="rId5"/>
              </a:rPr>
              <a:t>Création d'une page web consacrée à la Déclaration sur les EMN</a:t>
            </a:r>
            <a:endParaRPr lang="en-GB" sz="1600" b="1" u="sng" dirty="0"/>
          </a:p>
          <a:p>
            <a:pPr algn="just">
              <a:spcAft>
                <a:spcPts val="600"/>
              </a:spcAft>
              <a:buClr>
                <a:srgbClr val="1E2DBE"/>
              </a:buClr>
              <a:buFont typeface="Wingdings 3" panose="05040102010807070707" pitchFamily="18" charset="2"/>
              <a:buChar char="u"/>
            </a:pPr>
            <a:r>
              <a:rPr lang="en-GB" sz="1600" b="1" dirty="0"/>
              <a:t> </a:t>
            </a:r>
            <a:r>
              <a:rPr lang="fr-FR" sz="1600" b="1" dirty="0"/>
              <a:t>Activités de formation destinées aux syndicats </a:t>
            </a:r>
            <a:r>
              <a:rPr lang="fr-FR" sz="1600" dirty="0"/>
              <a:t>des États membres de la Communauté des pays de langue portugaise (CPLP)</a:t>
            </a:r>
          </a:p>
          <a:p>
            <a:pPr algn="just">
              <a:spcAft>
                <a:spcPts val="600"/>
              </a:spcAft>
              <a:buClr>
                <a:srgbClr val="1E2DBE"/>
              </a:buClr>
              <a:buFont typeface="Wingdings 3" panose="05040102010807070707" pitchFamily="18" charset="2"/>
              <a:buChar char="u"/>
            </a:pPr>
            <a:r>
              <a:rPr lang="en-GB" sz="1600" dirty="0"/>
              <a:t> </a:t>
            </a:r>
            <a:r>
              <a:rPr lang="fr-FR" sz="1600" dirty="0"/>
              <a:t>Participation au </a:t>
            </a:r>
            <a:r>
              <a:rPr lang="fr-FR" sz="1600" b="1" dirty="0"/>
              <a:t>dialogue entre pays du siège et pays d'accueil </a:t>
            </a:r>
            <a:r>
              <a:rPr lang="fr-FR" sz="1600" dirty="0"/>
              <a:t>avec les pays lusophones, notamment par l'intermédiaire de la CPLP</a:t>
            </a:r>
          </a:p>
          <a:p>
            <a:pPr algn="just">
              <a:spcAft>
                <a:spcPts val="600"/>
              </a:spcAft>
              <a:buClr>
                <a:srgbClr val="1E2DBE"/>
              </a:buClr>
              <a:buFont typeface="Wingdings 3" panose="05040102010807070707" pitchFamily="18" charset="2"/>
              <a:buChar char="u"/>
            </a:pPr>
            <a:r>
              <a:rPr lang="en-GB" sz="1600" dirty="0"/>
              <a:t> </a:t>
            </a:r>
            <a:r>
              <a:rPr lang="fr-FR" sz="1600" dirty="0"/>
              <a:t>Participation à la </a:t>
            </a:r>
            <a:r>
              <a:rPr lang="fr-FR" sz="1600" b="1" dirty="0"/>
              <a:t>traduction et à la diffusion de documents pertinents de l'OIT </a:t>
            </a:r>
            <a:r>
              <a:rPr lang="fr-FR" sz="1600" dirty="0"/>
              <a:t>en portugais – en collaboration avec le Bureau de l'OIT à Lisbonne</a:t>
            </a:r>
            <a:endParaRPr lang="en-GB" sz="1600" dirty="0"/>
          </a:p>
        </p:txBody>
      </p:sp>
    </p:spTree>
    <p:extLst>
      <p:ext uri="{BB962C8B-B14F-4D97-AF65-F5344CB8AC3E}">
        <p14:creationId xmlns:p14="http://schemas.microsoft.com/office/powerpoint/2010/main" val="1429974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EFAA1A8F-48EF-3A95-CB5F-1BFEAE690F0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79BD906-3B89-8722-B3AE-3F6717237519}"/>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5187E963-60A9-15D7-7A87-82204E7132D9}"/>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Sénégal</a:t>
            </a:r>
          </a:p>
        </p:txBody>
      </p:sp>
      <p:sp>
        <p:nvSpPr>
          <p:cNvPr id="3" name="Content Placeholder 2">
            <a:extLst>
              <a:ext uri="{FF2B5EF4-FFF2-40B4-BE49-F238E27FC236}">
                <a16:creationId xmlns:a16="http://schemas.microsoft.com/office/drawing/2014/main" id="{5BCF9084-5DAE-8E68-160A-927B1A112ADE}"/>
              </a:ext>
            </a:extLst>
          </p:cNvPr>
          <p:cNvSpPr>
            <a:spLocks noGrp="1"/>
          </p:cNvSpPr>
          <p:nvPr>
            <p:ph idx="1"/>
          </p:nvPr>
        </p:nvSpPr>
        <p:spPr>
          <a:xfrm>
            <a:off x="4169119" y="1090999"/>
            <a:ext cx="7091361" cy="593865"/>
          </a:xfrm>
        </p:spPr>
        <p:txBody>
          <a:bodyPr/>
          <a:lstStyle/>
          <a:p>
            <a:pPr lvl="0">
              <a:spcBef>
                <a:spcPts val="0"/>
              </a:spcBef>
              <a:spcAft>
                <a:spcPts val="0"/>
              </a:spcAft>
              <a:defRPr/>
            </a:pPr>
            <a:r>
              <a:rPr lang="en-GB" sz="2200" dirty="0">
                <a:solidFill>
                  <a:srgbClr val="230050"/>
                </a:solidFill>
              </a:rPr>
              <a:t>Points focaux nationaux représentant : </a:t>
            </a:r>
          </a:p>
        </p:txBody>
      </p:sp>
      <p:sp>
        <p:nvSpPr>
          <p:cNvPr id="4" name="Date Placeholder 3">
            <a:extLst>
              <a:ext uri="{FF2B5EF4-FFF2-40B4-BE49-F238E27FC236}">
                <a16:creationId xmlns:a16="http://schemas.microsoft.com/office/drawing/2014/main" id="{B2E5A8B6-1CA5-E52F-7D7C-D5D2E722B0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ADA2BBF5-A960-A68D-F042-4EA338BB8EB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EDFD83DA-573F-B957-21D7-8629F27952BE}"/>
              </a:ext>
            </a:extLst>
          </p:cNvPr>
          <p:cNvSpPr txBox="1"/>
          <p:nvPr/>
        </p:nvSpPr>
        <p:spPr>
          <a:xfrm>
            <a:off x="342538" y="549889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4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2017 </a:t>
            </a:r>
          </a:p>
        </p:txBody>
      </p:sp>
      <p:graphicFrame>
        <p:nvGraphicFramePr>
          <p:cNvPr id="21" name="Table 20">
            <a:extLst>
              <a:ext uri="{FF2B5EF4-FFF2-40B4-BE49-F238E27FC236}">
                <a16:creationId xmlns:a16="http://schemas.microsoft.com/office/drawing/2014/main" id="{83ED10FA-9AE0-2928-6AA6-A326CEF86387}"/>
              </a:ext>
            </a:extLst>
          </p:cNvPr>
          <p:cNvGraphicFramePr>
            <a:graphicFrameLocks noGrp="1"/>
          </p:cNvGraphicFramePr>
          <p:nvPr>
            <p:extLst>
              <p:ext uri="{D42A27DB-BD31-4B8C-83A1-F6EECF244321}">
                <p14:modId xmlns:p14="http://schemas.microsoft.com/office/powerpoint/2010/main" val="3646654524"/>
              </p:ext>
            </p:extLst>
          </p:nvPr>
        </p:nvGraphicFramePr>
        <p:xfrm>
          <a:off x="4169119" y="1684864"/>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en-GB" sz="1600" dirty="0">
                          <a:solidFill>
                            <a:schemeClr val="bg1"/>
                          </a:solidFill>
                        </a:rPr>
                        <a:t>Ministère du Travail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22" name="Table 21">
            <a:extLst>
              <a:ext uri="{FF2B5EF4-FFF2-40B4-BE49-F238E27FC236}">
                <a16:creationId xmlns:a16="http://schemas.microsoft.com/office/drawing/2014/main" id="{E46539F8-5637-C0E8-73CE-3C88E80B01F6}"/>
              </a:ext>
            </a:extLst>
          </p:cNvPr>
          <p:cNvGraphicFramePr>
            <a:graphicFrameLocks noGrp="1"/>
          </p:cNvGraphicFramePr>
          <p:nvPr>
            <p:extLst>
              <p:ext uri="{D42A27DB-BD31-4B8C-83A1-F6EECF244321}">
                <p14:modId xmlns:p14="http://schemas.microsoft.com/office/powerpoint/2010/main" val="3294647006"/>
              </p:ext>
            </p:extLst>
          </p:nvPr>
        </p:nvGraphicFramePr>
        <p:xfrm>
          <a:off x="8167768" y="1643972"/>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Haut Conseil du Dialogue Social</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23" name="Table 22">
            <a:extLst>
              <a:ext uri="{FF2B5EF4-FFF2-40B4-BE49-F238E27FC236}">
                <a16:creationId xmlns:a16="http://schemas.microsoft.com/office/drawing/2014/main" id="{4CAF7858-EDB3-85AD-01A6-C89E6811DD2B}"/>
              </a:ext>
            </a:extLst>
          </p:cNvPr>
          <p:cNvGraphicFramePr>
            <a:graphicFrameLocks noGrp="1"/>
          </p:cNvGraphicFramePr>
          <p:nvPr>
            <p:extLst>
              <p:ext uri="{D42A27DB-BD31-4B8C-83A1-F6EECF244321}">
                <p14:modId xmlns:p14="http://schemas.microsoft.com/office/powerpoint/2010/main" val="750946314"/>
              </p:ext>
            </p:extLst>
          </p:nvPr>
        </p:nvGraphicFramePr>
        <p:xfrm>
          <a:off x="4222188" y="2488347"/>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Conseil national du Patronat (CNP)</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5" name="Table 24">
            <a:extLst>
              <a:ext uri="{FF2B5EF4-FFF2-40B4-BE49-F238E27FC236}">
                <a16:creationId xmlns:a16="http://schemas.microsoft.com/office/drawing/2014/main" id="{74FD444A-B16B-6F4C-22CA-B77DEFC69E52}"/>
              </a:ext>
            </a:extLst>
          </p:cNvPr>
          <p:cNvGraphicFramePr>
            <a:graphicFrameLocks noGrp="1"/>
          </p:cNvGraphicFramePr>
          <p:nvPr>
            <p:extLst>
              <p:ext uri="{D42A27DB-BD31-4B8C-83A1-F6EECF244321}">
                <p14:modId xmlns:p14="http://schemas.microsoft.com/office/powerpoint/2010/main" val="1764895600"/>
              </p:ext>
            </p:extLst>
          </p:nvPr>
        </p:nvGraphicFramePr>
        <p:xfrm>
          <a:off x="8182316" y="2452722"/>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Confédération nationale des Travailleurs du Sénégal (CNTS)</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pic>
        <p:nvPicPr>
          <p:cNvPr id="5" name="Picture 4">
            <a:extLst>
              <a:ext uri="{FF2B5EF4-FFF2-40B4-BE49-F238E27FC236}">
                <a16:creationId xmlns:a16="http://schemas.microsoft.com/office/drawing/2014/main" id="{A671024E-828E-75A9-1B98-9082B7035ABC}"/>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6146" name="Picture 2" descr="Drapeau du Sénégal">
            <a:extLst>
              <a:ext uri="{FF2B5EF4-FFF2-40B4-BE49-F238E27FC236}">
                <a16:creationId xmlns:a16="http://schemas.microsoft.com/office/drawing/2014/main" id="{7A044A2D-BD84-EC95-5733-B27B01C7C6C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5570" y="3420534"/>
            <a:ext cx="1821395" cy="1215201"/>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0721A561-A048-9575-1E52-A88C570CCD9B}"/>
              </a:ext>
            </a:extLst>
          </p:cNvPr>
          <p:cNvSpPr txBox="1">
            <a:spLocks/>
          </p:cNvSpPr>
          <p:nvPr/>
        </p:nvSpPr>
        <p:spPr>
          <a:xfrm>
            <a:off x="4195654" y="3604827"/>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r>
              <a:rPr lang="en-GB" sz="2200" dirty="0">
                <a:solidFill>
                  <a:srgbClr val="230050"/>
                </a:solidFill>
              </a:rPr>
              <a:t>Points clés : </a:t>
            </a:r>
          </a:p>
        </p:txBody>
      </p:sp>
      <p:sp>
        <p:nvSpPr>
          <p:cNvPr id="13" name="TextBox 12">
            <a:extLst>
              <a:ext uri="{FF2B5EF4-FFF2-40B4-BE49-F238E27FC236}">
                <a16:creationId xmlns:a16="http://schemas.microsoft.com/office/drawing/2014/main" id="{8EF3B043-102A-4AE5-ED67-D382E6BFAEC9}"/>
              </a:ext>
            </a:extLst>
          </p:cNvPr>
          <p:cNvSpPr txBox="1"/>
          <p:nvPr/>
        </p:nvSpPr>
        <p:spPr>
          <a:xfrm>
            <a:off x="4195654" y="3897252"/>
            <a:ext cx="7550727" cy="1046440"/>
          </a:xfrm>
          <a:prstGeom prst="rect">
            <a:avLst/>
          </a:prstGeom>
          <a:noFill/>
        </p:spPr>
        <p:txBody>
          <a:bodyPr wrap="square" rtlCol="0">
            <a:spAutoFit/>
          </a:bodyPr>
          <a:lstStyle/>
          <a:p>
            <a:pPr>
              <a:spcAft>
                <a:spcPts val="600"/>
              </a:spcAft>
              <a:buClr>
                <a:srgbClr val="1E2DBE"/>
              </a:buClr>
            </a:pPr>
            <a:endParaRPr lang="en-GB" sz="300" b="1" dirty="0">
              <a:solidFill>
                <a:schemeClr val="bg1"/>
              </a:solidFill>
            </a:endParaRPr>
          </a:p>
          <a:p>
            <a:pPr lvl="0" algn="just">
              <a:spcAft>
                <a:spcPts val="600"/>
              </a:spcAft>
              <a:buClr>
                <a:srgbClr val="1E2DBE"/>
              </a:buClr>
              <a:buFont typeface="Wingdings 3" panose="05040102010807070707" pitchFamily="18" charset="2"/>
              <a:buChar char="u"/>
            </a:pPr>
            <a:r>
              <a:rPr lang="en-GB" dirty="0"/>
              <a:t> </a:t>
            </a:r>
            <a:r>
              <a:rPr lang="fr-FR" dirty="0"/>
              <a:t>Création, au sein de son institution nationale de dialogue social, d'une commission tripartite chargée spécifiquement de promouvoir la Déclaration de l'OIT sur les EMN.</a:t>
            </a:r>
            <a:endParaRPr lang="en-GB" b="1" dirty="0"/>
          </a:p>
        </p:txBody>
      </p:sp>
      <p:sp>
        <p:nvSpPr>
          <p:cNvPr id="14" name="TextBox 13">
            <a:extLst>
              <a:ext uri="{FF2B5EF4-FFF2-40B4-BE49-F238E27FC236}">
                <a16:creationId xmlns:a16="http://schemas.microsoft.com/office/drawing/2014/main" id="{7A774885-A8D6-7BAA-3F50-4D9AE2C0479D}"/>
              </a:ext>
            </a:extLst>
          </p:cNvPr>
          <p:cNvSpPr txBox="1"/>
          <p:nvPr/>
        </p:nvSpPr>
        <p:spPr>
          <a:xfrm>
            <a:off x="4195654" y="5339833"/>
            <a:ext cx="7505808" cy="261610"/>
          </a:xfrm>
          <a:prstGeom prst="rect">
            <a:avLst/>
          </a:prstGeom>
          <a:noFill/>
        </p:spPr>
        <p:txBody>
          <a:bodyPr wrap="square" rtlCol="0">
            <a:spAutoFit/>
          </a:bodyPr>
          <a:lstStyle/>
          <a:p>
            <a:pPr>
              <a:buClr>
                <a:srgbClr val="3FBDBE"/>
              </a:buClr>
              <a:buSzPct val="80000"/>
            </a:pPr>
            <a:r>
              <a:rPr lang="en-US" sz="1100" b="1" dirty="0">
                <a:ea typeface="Noto Sans" panose="020B0502040504020204" pitchFamily="34" charset="0"/>
                <a:cs typeface="Noto Sans" panose="020B0502040504020204" pitchFamily="34" charset="0"/>
              </a:rPr>
              <a:t>Etude de cas</a:t>
            </a:r>
            <a:r>
              <a:rPr lang="en-US" sz="1100" dirty="0">
                <a:ea typeface="Noto Sans" panose="020B0502040504020204" pitchFamily="34" charset="0"/>
                <a:cs typeface="Noto Sans" panose="020B0502040504020204" pitchFamily="34" charset="0"/>
              </a:rPr>
              <a:t>: </a:t>
            </a:r>
            <a:r>
              <a:rPr lang="fr-FR" sz="1100" dirty="0">
                <a:ea typeface="Noto Sans" panose="020B0502040504020204" pitchFamily="34" charset="0"/>
                <a:cs typeface="Noto Sans" panose="020B0502040504020204" pitchFamily="34" charset="0"/>
                <a:hlinkClick r:id="rId4"/>
              </a:rPr>
              <a:t>Le Sénégal désigne quatre points focaux nationaux pour la promotion de la Déclaration sur les EMN</a:t>
            </a:r>
            <a:endParaRPr lang="en-GB" sz="1100" dirty="0">
              <a:ea typeface="Noto Sans" panose="020B0502040504020204" pitchFamily="34" charset="0"/>
              <a:cs typeface="Noto Sans" panose="020B0502040504020204" pitchFamily="34" charset="0"/>
            </a:endParaRPr>
          </a:p>
        </p:txBody>
      </p:sp>
      <p:pic>
        <p:nvPicPr>
          <p:cNvPr id="10" name="Picture 2" descr="French Logo Organization Horizontal RGB White">
            <a:extLst>
              <a:ext uri="{FF2B5EF4-FFF2-40B4-BE49-F238E27FC236}">
                <a16:creationId xmlns:a16="http://schemas.microsoft.com/office/drawing/2014/main" id="{B74C7302-A87A-F990-03F7-1EA01C28609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2543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478A3F00-4D4E-9012-686B-64036D34C91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B08BCBE-6354-9E91-F692-6BDC4BD4DBC1}"/>
              </a:ext>
            </a:extLst>
          </p:cNvPr>
          <p:cNvSpPr/>
          <p:nvPr/>
        </p:nvSpPr>
        <p:spPr>
          <a:xfrm>
            <a:off x="-2712"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01A016F5-AB51-F0B8-F307-D4F8DB2CBBDC}"/>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Côte d’Ivoire </a:t>
            </a:r>
          </a:p>
          <a:p>
            <a:endParaRPr lang="en-GB" sz="2800" dirty="0">
              <a:solidFill>
                <a:schemeClr val="bg1"/>
              </a:solidFill>
            </a:endParaRPr>
          </a:p>
        </p:txBody>
      </p:sp>
      <p:sp>
        <p:nvSpPr>
          <p:cNvPr id="4" name="Date Placeholder 3">
            <a:extLst>
              <a:ext uri="{FF2B5EF4-FFF2-40B4-BE49-F238E27FC236}">
                <a16:creationId xmlns:a16="http://schemas.microsoft.com/office/drawing/2014/main" id="{E2C58D24-34C2-A993-07B1-BE484B2EAC2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D7D42E1A-F761-BBAC-FF84-BD8A608235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1842DF57-84AC-FEF7-1484-845A84169514}"/>
              </a:ext>
            </a:extLst>
          </p:cNvPr>
          <p:cNvSpPr txBox="1"/>
          <p:nvPr/>
        </p:nvSpPr>
        <p:spPr>
          <a:xfrm>
            <a:off x="342538" y="5463036"/>
            <a:ext cx="301026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b="1" dirty="0">
                <a:solidFill>
                  <a:schemeClr val="bg1"/>
                </a:solidFill>
              </a:rPr>
              <a:t> 3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2018 </a:t>
            </a:r>
          </a:p>
        </p:txBody>
      </p:sp>
      <p:sp>
        <p:nvSpPr>
          <p:cNvPr id="14" name="Content Placeholder 2">
            <a:extLst>
              <a:ext uri="{FF2B5EF4-FFF2-40B4-BE49-F238E27FC236}">
                <a16:creationId xmlns:a16="http://schemas.microsoft.com/office/drawing/2014/main" id="{A43C16FB-2798-C8DA-8A97-7E50B1FFC618}"/>
              </a:ext>
            </a:extLst>
          </p:cNvPr>
          <p:cNvSpPr>
            <a:spLocks noGrp="1"/>
          </p:cNvSpPr>
          <p:nvPr>
            <p:ph idx="1"/>
          </p:nvPr>
        </p:nvSpPr>
        <p:spPr>
          <a:xfrm>
            <a:off x="4195654" y="806837"/>
            <a:ext cx="7091361" cy="361610"/>
          </a:xfrm>
        </p:spPr>
        <p:txBody>
          <a:bodyPr/>
          <a:lstStyle/>
          <a:p>
            <a:pPr lvl="0">
              <a:spcBef>
                <a:spcPts val="0"/>
              </a:spcBef>
              <a:spcAft>
                <a:spcPts val="0"/>
              </a:spcAft>
              <a:defRPr/>
            </a:pPr>
            <a:r>
              <a:rPr lang="en-GB" sz="2200" dirty="0">
                <a:solidFill>
                  <a:srgbClr val="230050"/>
                </a:solidFill>
              </a:rPr>
              <a:t>Points focaux nationaux représentant : </a:t>
            </a:r>
          </a:p>
        </p:txBody>
      </p:sp>
      <p:graphicFrame>
        <p:nvGraphicFramePr>
          <p:cNvPr id="3" name="Table 2">
            <a:extLst>
              <a:ext uri="{FF2B5EF4-FFF2-40B4-BE49-F238E27FC236}">
                <a16:creationId xmlns:a16="http://schemas.microsoft.com/office/drawing/2014/main" id="{0160BB3A-B4CF-0970-EEDC-0759FA9B9014}"/>
              </a:ext>
            </a:extLst>
          </p:cNvPr>
          <p:cNvGraphicFramePr>
            <a:graphicFrameLocks noGrp="1"/>
          </p:cNvGraphicFramePr>
          <p:nvPr>
            <p:extLst>
              <p:ext uri="{D42A27DB-BD31-4B8C-83A1-F6EECF244321}">
                <p14:modId xmlns:p14="http://schemas.microsoft.com/office/powerpoint/2010/main" val="1129489480"/>
              </p:ext>
            </p:extLst>
          </p:nvPr>
        </p:nvGraphicFramePr>
        <p:xfrm>
          <a:off x="4169119" y="1337001"/>
          <a:ext cx="3519146" cy="5796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79600">
                <a:tc>
                  <a:txBody>
                    <a:bodyPr/>
                    <a:lstStyle/>
                    <a:p>
                      <a:pPr algn="ctr"/>
                      <a:r>
                        <a:rPr lang="en-GB" sz="1600" dirty="0"/>
                        <a:t>Le </a:t>
                      </a:r>
                      <a:r>
                        <a:rPr lang="en-GB" sz="1600" dirty="0" err="1"/>
                        <a:t>ministère</a:t>
                      </a:r>
                      <a:r>
                        <a:rPr lang="en-GB" sz="1600" dirty="0"/>
                        <a:t> de </a:t>
                      </a:r>
                      <a:r>
                        <a:rPr lang="en-GB" sz="1600" dirty="0" err="1"/>
                        <a:t>l'Emploi</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5" name="Table 4">
            <a:extLst>
              <a:ext uri="{FF2B5EF4-FFF2-40B4-BE49-F238E27FC236}">
                <a16:creationId xmlns:a16="http://schemas.microsoft.com/office/drawing/2014/main" id="{3A78C39B-2793-B1B7-81F1-B0FB9FFF5E46}"/>
              </a:ext>
            </a:extLst>
          </p:cNvPr>
          <p:cNvGraphicFramePr>
            <a:graphicFrameLocks noGrp="1"/>
          </p:cNvGraphicFramePr>
          <p:nvPr>
            <p:extLst>
              <p:ext uri="{D42A27DB-BD31-4B8C-83A1-F6EECF244321}">
                <p14:modId xmlns:p14="http://schemas.microsoft.com/office/powerpoint/2010/main" val="3545140134"/>
              </p:ext>
            </p:extLst>
          </p:nvPr>
        </p:nvGraphicFramePr>
        <p:xfrm>
          <a:off x="8115476" y="1337001"/>
          <a:ext cx="3519146" cy="57912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17046">
                <a:tc>
                  <a:txBody>
                    <a:bodyPr/>
                    <a:lstStyle/>
                    <a:p>
                      <a:pPr algn="ctr"/>
                      <a:r>
                        <a:rPr lang="en-GB" sz="1600" dirty="0" err="1"/>
                        <a:t>Travailleurs</a:t>
                      </a:r>
                      <a:r>
                        <a:rPr lang="en-GB" sz="1600" dirty="0"/>
                        <a:t> – Confédération </a:t>
                      </a:r>
                      <a:r>
                        <a:rPr lang="en-GB" sz="1600" dirty="0" err="1"/>
                        <a:t>Ivoirienne</a:t>
                      </a:r>
                      <a:r>
                        <a:rPr lang="en-GB" sz="1600" dirty="0"/>
                        <a:t> des </a:t>
                      </a:r>
                      <a:r>
                        <a:rPr lang="en-GB" sz="1600" dirty="0" err="1"/>
                        <a:t>Syndicats</a:t>
                      </a:r>
                      <a:r>
                        <a:rPr lang="en-GB" sz="1600" dirty="0"/>
                        <a:t> </a:t>
                      </a:r>
                      <a:r>
                        <a:rPr lang="en-GB" sz="1600" dirty="0" err="1"/>
                        <a:t>libres</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12" name="Table 11">
            <a:extLst>
              <a:ext uri="{FF2B5EF4-FFF2-40B4-BE49-F238E27FC236}">
                <a16:creationId xmlns:a16="http://schemas.microsoft.com/office/drawing/2014/main" id="{85EEFD3B-73C8-0E63-816B-462B62539AC8}"/>
              </a:ext>
            </a:extLst>
          </p:cNvPr>
          <p:cNvGraphicFramePr>
            <a:graphicFrameLocks noGrp="1"/>
          </p:cNvGraphicFramePr>
          <p:nvPr>
            <p:extLst>
              <p:ext uri="{D42A27DB-BD31-4B8C-83A1-F6EECF244321}">
                <p14:modId xmlns:p14="http://schemas.microsoft.com/office/powerpoint/2010/main" val="2316624090"/>
              </p:ext>
            </p:extLst>
          </p:nvPr>
        </p:nvGraphicFramePr>
        <p:xfrm>
          <a:off x="5766286" y="2039035"/>
          <a:ext cx="4272728" cy="593865"/>
        </p:xfrm>
        <a:graphic>
          <a:graphicData uri="http://schemas.openxmlformats.org/drawingml/2006/table">
            <a:tbl>
              <a:tblPr firstRow="1" bandRow="1">
                <a:tableStyleId>{5C22544A-7EE6-4342-B048-85BDC9FD1C3A}</a:tableStyleId>
              </a:tblPr>
              <a:tblGrid>
                <a:gridCol w="4272728">
                  <a:extLst>
                    <a:ext uri="{9D8B030D-6E8A-4147-A177-3AD203B41FA5}">
                      <a16:colId xmlns:a16="http://schemas.microsoft.com/office/drawing/2014/main" val="1248844492"/>
                    </a:ext>
                  </a:extLst>
                </a:gridCol>
              </a:tblGrid>
              <a:tr h="593865">
                <a:tc>
                  <a:txBody>
                    <a:bodyPr/>
                    <a:lstStyle/>
                    <a:p>
                      <a:pPr algn="ctr"/>
                      <a:r>
                        <a:rPr lang="en-GB" sz="1600" dirty="0"/>
                        <a:t>Employeurs – Confédération Générale des Entreprises de Côte d’Ivoire (CGECI)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8BAA8"/>
                    </a:solidFill>
                  </a:tcPr>
                </a:tc>
                <a:extLst>
                  <a:ext uri="{0D108BD9-81ED-4DB2-BD59-A6C34878D82A}">
                    <a16:rowId xmlns:a16="http://schemas.microsoft.com/office/drawing/2014/main" val="4109276895"/>
                  </a:ext>
                </a:extLst>
              </a:tr>
            </a:tbl>
          </a:graphicData>
        </a:graphic>
      </p:graphicFrame>
      <p:sp>
        <p:nvSpPr>
          <p:cNvPr id="17" name="Content Placeholder 2">
            <a:extLst>
              <a:ext uri="{FF2B5EF4-FFF2-40B4-BE49-F238E27FC236}">
                <a16:creationId xmlns:a16="http://schemas.microsoft.com/office/drawing/2014/main" id="{93344C0B-FF5B-F5E4-C567-2C04FE8F977B}"/>
              </a:ext>
            </a:extLst>
          </p:cNvPr>
          <p:cNvSpPr txBox="1">
            <a:spLocks/>
          </p:cNvSpPr>
          <p:nvPr/>
        </p:nvSpPr>
        <p:spPr>
          <a:xfrm>
            <a:off x="4152715" y="2797514"/>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r>
              <a:rPr lang="en-GB" sz="2200" dirty="0">
                <a:solidFill>
                  <a:srgbClr val="230050"/>
                </a:solidFill>
              </a:rPr>
              <a:t>Points clés : </a:t>
            </a:r>
          </a:p>
        </p:txBody>
      </p:sp>
      <p:pic>
        <p:nvPicPr>
          <p:cNvPr id="13" name="Picture 12">
            <a:extLst>
              <a:ext uri="{FF2B5EF4-FFF2-40B4-BE49-F238E27FC236}">
                <a16:creationId xmlns:a16="http://schemas.microsoft.com/office/drawing/2014/main" id="{ADAE8DF0-773A-B156-737E-0529C948AF0F}"/>
              </a:ext>
            </a:extLst>
          </p:cNvPr>
          <p:cNvPicPr>
            <a:picLocks noChangeAspect="1"/>
          </p:cNvPicPr>
          <p:nvPr/>
        </p:nvPicPr>
        <p:blipFill>
          <a:blip r:embed="rId2"/>
          <a:stretch>
            <a:fillRect/>
          </a:stretch>
        </p:blipFill>
        <p:spPr>
          <a:xfrm>
            <a:off x="1168988" y="3413717"/>
            <a:ext cx="1851454" cy="1201241"/>
          </a:xfrm>
          <a:prstGeom prst="rect">
            <a:avLst/>
          </a:prstGeom>
        </p:spPr>
      </p:pic>
      <p:pic>
        <p:nvPicPr>
          <p:cNvPr id="15" name="Picture 14">
            <a:extLst>
              <a:ext uri="{FF2B5EF4-FFF2-40B4-BE49-F238E27FC236}">
                <a16:creationId xmlns:a16="http://schemas.microsoft.com/office/drawing/2014/main" id="{A73FB9AF-4225-0C9E-14B3-410B52879BDB}"/>
              </a:ext>
            </a:extLst>
          </p:cNvPr>
          <p:cNvPicPr>
            <a:picLocks noChangeAspect="1"/>
          </p:cNvPicPr>
          <p:nvPr/>
        </p:nvPicPr>
        <p:blipFill>
          <a:blip r:embed="rId3"/>
          <a:stretch>
            <a:fillRect/>
          </a:stretch>
        </p:blipFill>
        <p:spPr>
          <a:xfrm>
            <a:off x="349329" y="2510055"/>
            <a:ext cx="1701040" cy="2404696"/>
          </a:xfrm>
          <a:prstGeom prst="rect">
            <a:avLst/>
          </a:prstGeom>
        </p:spPr>
      </p:pic>
      <p:sp>
        <p:nvSpPr>
          <p:cNvPr id="18" name="TextBox 17">
            <a:extLst>
              <a:ext uri="{FF2B5EF4-FFF2-40B4-BE49-F238E27FC236}">
                <a16:creationId xmlns:a16="http://schemas.microsoft.com/office/drawing/2014/main" id="{3E86AEF1-44BB-3E12-B7C7-A0DE73C9E5D0}"/>
              </a:ext>
            </a:extLst>
          </p:cNvPr>
          <p:cNvSpPr txBox="1"/>
          <p:nvPr/>
        </p:nvSpPr>
        <p:spPr>
          <a:xfrm>
            <a:off x="4172970" y="3127196"/>
            <a:ext cx="7841821" cy="984885"/>
          </a:xfrm>
          <a:prstGeom prst="rect">
            <a:avLst/>
          </a:prstGeom>
          <a:noFill/>
        </p:spPr>
        <p:txBody>
          <a:bodyPr wrap="square" rtlCol="0">
            <a:spAutoFit/>
          </a:bodyPr>
          <a:lstStyle/>
          <a:p>
            <a:pPr>
              <a:spcAft>
                <a:spcPts val="600"/>
              </a:spcAft>
              <a:buClr>
                <a:srgbClr val="1E2DBE"/>
              </a:buClr>
            </a:pPr>
            <a:endParaRPr lang="en-GB" sz="300" b="1" dirty="0">
              <a:solidFill>
                <a:schemeClr val="bg1"/>
              </a:solidFill>
            </a:endParaRPr>
          </a:p>
          <a:p>
            <a:pPr lvl="0">
              <a:lnSpc>
                <a:spcPts val="1800"/>
              </a:lnSpc>
              <a:spcAft>
                <a:spcPts val="600"/>
              </a:spcAft>
              <a:buClr>
                <a:srgbClr val="1E2DBE"/>
              </a:buClr>
              <a:buFont typeface="Wingdings 3" panose="05040102010807070707" pitchFamily="18" charset="2"/>
              <a:buChar char="u"/>
            </a:pPr>
            <a:r>
              <a:rPr lang="en-GB" sz="1600" dirty="0">
                <a:solidFill>
                  <a:schemeClr val="bg1"/>
                </a:solidFill>
              </a:rPr>
              <a:t> </a:t>
            </a:r>
            <a:r>
              <a:rPr lang="fr-FR" sz="1600" dirty="0"/>
              <a:t>Création d'une </a:t>
            </a:r>
            <a:r>
              <a:rPr lang="fr-FR" sz="1600" b="1" dirty="0"/>
              <a:t>plateforme syndicale</a:t>
            </a:r>
            <a:r>
              <a:rPr lang="fr-FR" sz="1600" dirty="0"/>
              <a:t> regroupant des organisations de travailleurs pour la promotion de la Déclaration sur les EMN (2022) </a:t>
            </a:r>
          </a:p>
          <a:p>
            <a:pPr lvl="0">
              <a:lnSpc>
                <a:spcPts val="1800"/>
              </a:lnSpc>
              <a:spcAft>
                <a:spcPts val="600"/>
              </a:spcAft>
              <a:buClr>
                <a:srgbClr val="1E2DBE"/>
              </a:buClr>
              <a:buFont typeface="Wingdings 3" panose="05040102010807070707" pitchFamily="18" charset="2"/>
              <a:buChar char="u"/>
            </a:pPr>
            <a:r>
              <a:rPr lang="en-GB" sz="1600" dirty="0"/>
              <a:t> </a:t>
            </a:r>
            <a:r>
              <a:rPr lang="en-GB" sz="1600" b="1" dirty="0"/>
              <a:t>Approche sectorielle</a:t>
            </a:r>
          </a:p>
        </p:txBody>
      </p:sp>
      <p:graphicFrame>
        <p:nvGraphicFramePr>
          <p:cNvPr id="19" name="Table 18">
            <a:extLst>
              <a:ext uri="{FF2B5EF4-FFF2-40B4-BE49-F238E27FC236}">
                <a16:creationId xmlns:a16="http://schemas.microsoft.com/office/drawing/2014/main" id="{5467F6B2-AF5B-C2F4-BE7C-2010C3EC7B47}"/>
              </a:ext>
            </a:extLst>
          </p:cNvPr>
          <p:cNvGraphicFramePr>
            <a:graphicFrameLocks noGrp="1"/>
          </p:cNvGraphicFramePr>
          <p:nvPr>
            <p:extLst>
              <p:ext uri="{D42A27DB-BD31-4B8C-83A1-F6EECF244321}">
                <p14:modId xmlns:p14="http://schemas.microsoft.com/office/powerpoint/2010/main" val="2859350345"/>
              </p:ext>
            </p:extLst>
          </p:nvPr>
        </p:nvGraphicFramePr>
        <p:xfrm>
          <a:off x="4179250" y="4169912"/>
          <a:ext cx="3693542" cy="1706880"/>
        </p:xfrm>
        <a:graphic>
          <a:graphicData uri="http://schemas.openxmlformats.org/drawingml/2006/table">
            <a:tbl>
              <a:tblPr firstRow="1" bandRow="1">
                <a:tableStyleId>{5C22544A-7EE6-4342-B048-85BDC9FD1C3A}</a:tableStyleId>
              </a:tblPr>
              <a:tblGrid>
                <a:gridCol w="3693542">
                  <a:extLst>
                    <a:ext uri="{9D8B030D-6E8A-4147-A177-3AD203B41FA5}">
                      <a16:colId xmlns:a16="http://schemas.microsoft.com/office/drawing/2014/main" val="3179964984"/>
                    </a:ext>
                  </a:extLst>
                </a:gridCol>
              </a:tblGrid>
              <a:tr h="330576">
                <a:tc>
                  <a:txBody>
                    <a:bodyPr/>
                    <a:lstStyle/>
                    <a:p>
                      <a:pPr algn="ctr"/>
                      <a:r>
                        <a:rPr lang="en-GB" sz="1600" dirty="0"/>
                        <a:t>Secteur de la foresterie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8674358"/>
                  </a:ext>
                </a:extLst>
              </a:tr>
              <a:tr h="1023975">
                <a:tc>
                  <a:txBody>
                    <a:bodyPr/>
                    <a:lstStyle/>
                    <a:p>
                      <a:pPr marL="285750" indent="-285750" algn="l">
                        <a:buFont typeface="Arial" panose="020B0604020202020204" pitchFamily="34" charset="0"/>
                        <a:buChar char="•"/>
                      </a:pPr>
                      <a:r>
                        <a:rPr lang="fr-FR" sz="1400" b="1" dirty="0"/>
                        <a:t>Étude</a:t>
                      </a:r>
                      <a:r>
                        <a:rPr lang="fr-FR" sz="1400" dirty="0"/>
                        <a:t> sur les relations professionnelles et les conditions de travail dans le secteur (2022)</a:t>
                      </a:r>
                    </a:p>
                    <a:p>
                      <a:pPr marL="285750" indent="-285750" algn="l">
                        <a:buFont typeface="Arial" panose="020B0604020202020204" pitchFamily="34" charset="0"/>
                        <a:buChar char="•"/>
                      </a:pPr>
                      <a:r>
                        <a:rPr lang="fr-FR" sz="1400" b="1" dirty="0"/>
                        <a:t>Dialogue sectoriel </a:t>
                      </a:r>
                      <a:r>
                        <a:rPr lang="fr-FR" sz="1400" b="0" dirty="0"/>
                        <a:t>sur la mise en œuvre du travail décent en Côte d'Ivoire (2022)</a:t>
                      </a:r>
                      <a:endParaRPr lang="en-GB" sz="1400" b="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EBF5FD"/>
                    </a:solidFill>
                  </a:tcPr>
                </a:tc>
                <a:extLst>
                  <a:ext uri="{0D108BD9-81ED-4DB2-BD59-A6C34878D82A}">
                    <a16:rowId xmlns:a16="http://schemas.microsoft.com/office/drawing/2014/main" val="1935585806"/>
                  </a:ext>
                </a:extLst>
              </a:tr>
            </a:tbl>
          </a:graphicData>
        </a:graphic>
      </p:graphicFrame>
      <p:graphicFrame>
        <p:nvGraphicFramePr>
          <p:cNvPr id="20" name="Table 19">
            <a:extLst>
              <a:ext uri="{FF2B5EF4-FFF2-40B4-BE49-F238E27FC236}">
                <a16:creationId xmlns:a16="http://schemas.microsoft.com/office/drawing/2014/main" id="{F5AE7AE5-4EF6-F421-C5DE-064ED93297B8}"/>
              </a:ext>
            </a:extLst>
          </p:cNvPr>
          <p:cNvGraphicFramePr>
            <a:graphicFrameLocks noGrp="1"/>
          </p:cNvGraphicFramePr>
          <p:nvPr>
            <p:extLst>
              <p:ext uri="{D42A27DB-BD31-4B8C-83A1-F6EECF244321}">
                <p14:modId xmlns:p14="http://schemas.microsoft.com/office/powerpoint/2010/main" val="588459710"/>
              </p:ext>
            </p:extLst>
          </p:nvPr>
        </p:nvGraphicFramePr>
        <p:xfrm>
          <a:off x="8182316" y="4169913"/>
          <a:ext cx="3693542" cy="1706880"/>
        </p:xfrm>
        <a:graphic>
          <a:graphicData uri="http://schemas.openxmlformats.org/drawingml/2006/table">
            <a:tbl>
              <a:tblPr firstRow="1" bandRow="1">
                <a:tableStyleId>{5C22544A-7EE6-4342-B048-85BDC9FD1C3A}</a:tableStyleId>
              </a:tblPr>
              <a:tblGrid>
                <a:gridCol w="3693542">
                  <a:extLst>
                    <a:ext uri="{9D8B030D-6E8A-4147-A177-3AD203B41FA5}">
                      <a16:colId xmlns:a16="http://schemas.microsoft.com/office/drawing/2014/main" val="3179964984"/>
                    </a:ext>
                  </a:extLst>
                </a:gridCol>
              </a:tblGrid>
              <a:tr h="327460">
                <a:tc>
                  <a:txBody>
                    <a:bodyPr/>
                    <a:lstStyle/>
                    <a:p>
                      <a:pPr algn="ctr">
                        <a:tabLst>
                          <a:tab pos="449263" algn="l"/>
                        </a:tabLst>
                      </a:pPr>
                      <a:r>
                        <a:rPr lang="en-GB" sz="1600" dirty="0"/>
                        <a:t>Secteur agroalimentaire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868674358"/>
                  </a:ext>
                </a:extLst>
              </a:tr>
              <a:tr h="1347345">
                <a:tc>
                  <a:txBody>
                    <a:bodyPr/>
                    <a:lstStyle/>
                    <a:p>
                      <a:pPr marL="285750" indent="-285750">
                        <a:buFont typeface="Arial" panose="020B0604020202020204" pitchFamily="34" charset="0"/>
                        <a:buChar char="•"/>
                      </a:pPr>
                      <a:r>
                        <a:rPr lang="fr-FR" sz="1400" b="1" dirty="0"/>
                        <a:t>Étude </a:t>
                      </a:r>
                      <a:r>
                        <a:rPr lang="fr-FR" sz="1400" b="0" dirty="0"/>
                        <a:t>sur les relations professionnelles et les conditions de travail dans le secteur (2025)</a:t>
                      </a:r>
                    </a:p>
                    <a:p>
                      <a:pPr marL="285750" indent="-285750">
                        <a:buFont typeface="Arial" panose="020B0604020202020204" pitchFamily="34" charset="0"/>
                        <a:buChar char="•"/>
                      </a:pPr>
                      <a:r>
                        <a:rPr lang="fr-FR" sz="1400" b="1" dirty="0"/>
                        <a:t>Dialogue sectoriel </a:t>
                      </a:r>
                      <a:r>
                        <a:rPr lang="fr-FR" sz="1400" b="0" dirty="0"/>
                        <a:t>sur la mise en œuvre du travail décent en Côte d’Ivoire (à venir)</a:t>
                      </a:r>
                      <a:endParaRPr lang="en-GB" sz="1400" b="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EBF5FD"/>
                    </a:solidFill>
                  </a:tcPr>
                </a:tc>
                <a:extLst>
                  <a:ext uri="{0D108BD9-81ED-4DB2-BD59-A6C34878D82A}">
                    <a16:rowId xmlns:a16="http://schemas.microsoft.com/office/drawing/2014/main" val="1935585806"/>
                  </a:ext>
                </a:extLst>
              </a:tr>
            </a:tbl>
          </a:graphicData>
        </a:graphic>
      </p:graphicFrame>
      <p:sp>
        <p:nvSpPr>
          <p:cNvPr id="10" name="TextBox 9">
            <a:extLst>
              <a:ext uri="{FF2B5EF4-FFF2-40B4-BE49-F238E27FC236}">
                <a16:creationId xmlns:a16="http://schemas.microsoft.com/office/drawing/2014/main" id="{56A2C3CE-85C7-42C6-693C-4A0A039B8C18}"/>
              </a:ext>
            </a:extLst>
          </p:cNvPr>
          <p:cNvSpPr txBox="1"/>
          <p:nvPr/>
        </p:nvSpPr>
        <p:spPr>
          <a:xfrm>
            <a:off x="4170162" y="5938273"/>
            <a:ext cx="7841821" cy="430887"/>
          </a:xfrm>
          <a:prstGeom prst="rect">
            <a:avLst/>
          </a:prstGeom>
          <a:noFill/>
        </p:spPr>
        <p:txBody>
          <a:bodyPr wrap="square" rtlCol="0">
            <a:spAutoFit/>
          </a:bodyPr>
          <a:lstStyle/>
          <a:p>
            <a:pPr>
              <a:buClr>
                <a:srgbClr val="3FBDBE"/>
              </a:buClr>
              <a:buSzPct val="80000"/>
            </a:pPr>
            <a:r>
              <a:rPr lang="en-US" sz="1100" b="1" dirty="0">
                <a:ea typeface="Noto Sans" panose="020B0502040504020204" pitchFamily="34" charset="0"/>
                <a:cs typeface="Noto Sans" panose="020B0502040504020204" pitchFamily="34" charset="0"/>
              </a:rPr>
              <a:t>Etude de cas</a:t>
            </a:r>
            <a:r>
              <a:rPr lang="en-US" sz="1100" dirty="0">
                <a:ea typeface="Noto Sans" panose="020B0502040504020204" pitchFamily="34" charset="0"/>
                <a:cs typeface="Noto Sans" panose="020B0502040504020204" pitchFamily="34" charset="0"/>
              </a:rPr>
              <a:t>: </a:t>
            </a:r>
            <a:r>
              <a:rPr lang="fr-FR" sz="1100" dirty="0">
                <a:ea typeface="Noto Sans" panose="020B0502040504020204" pitchFamily="34" charset="0"/>
                <a:cs typeface="Noto Sans" panose="020B0502040504020204" pitchFamily="34" charset="0"/>
                <a:hlinkClick r:id="rId4"/>
              </a:rPr>
              <a:t>Un long historique de promotion de la Déclaration de l’OIT sur les entreprises multinationales et un dialogue tripartite solide pour associer les entreprises multinationales à la création d’emplois en Côte d’Ivoire</a:t>
            </a:r>
            <a:r>
              <a:rPr lang="fr-FR" sz="1100" dirty="0">
                <a:ea typeface="Noto Sans" panose="020B0502040504020204" pitchFamily="34" charset="0"/>
                <a:cs typeface="Noto Sans" panose="020B0502040504020204" pitchFamily="34" charset="0"/>
              </a:rPr>
              <a:t>.</a:t>
            </a:r>
            <a:endParaRPr lang="en-GB" sz="1100" dirty="0">
              <a:ea typeface="Noto Sans" panose="020B0502040504020204" pitchFamily="34" charset="0"/>
              <a:cs typeface="Noto Sans" panose="020B0502040504020204" pitchFamily="34" charset="0"/>
            </a:endParaRPr>
          </a:p>
        </p:txBody>
      </p:sp>
      <p:pic>
        <p:nvPicPr>
          <p:cNvPr id="16" name="Picture 2" descr="French Logo Organization Horizontal RGB White">
            <a:extLst>
              <a:ext uri="{FF2B5EF4-FFF2-40B4-BE49-F238E27FC236}">
                <a16:creationId xmlns:a16="http://schemas.microsoft.com/office/drawing/2014/main" id="{1CE5E09D-1948-DB31-BCFF-C844AA7BB68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080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A52EFA86-4BF3-7B9A-0E82-A6679C9CF8DB}"/>
            </a:ext>
          </a:extLst>
        </p:cNvPr>
        <p:cNvGrpSpPr/>
        <p:nvPr/>
      </p:nvGrpSpPr>
      <p:grpSpPr>
        <a:xfrm>
          <a:off x="0" y="0"/>
          <a:ext cx="0" cy="0"/>
          <a:chOff x="0" y="0"/>
          <a:chExt cx="0" cy="0"/>
        </a:xfrm>
      </p:grpSpPr>
      <p:graphicFrame>
        <p:nvGraphicFramePr>
          <p:cNvPr id="18" name="Table 17">
            <a:extLst>
              <a:ext uri="{FF2B5EF4-FFF2-40B4-BE49-F238E27FC236}">
                <a16:creationId xmlns:a16="http://schemas.microsoft.com/office/drawing/2014/main" id="{A7BE13A4-3AEC-2525-638A-216335832007}"/>
              </a:ext>
            </a:extLst>
          </p:cNvPr>
          <p:cNvGraphicFramePr>
            <a:graphicFrameLocks noGrp="1"/>
          </p:cNvGraphicFramePr>
          <p:nvPr>
            <p:extLst>
              <p:ext uri="{D42A27DB-BD31-4B8C-83A1-F6EECF244321}">
                <p14:modId xmlns:p14="http://schemas.microsoft.com/office/powerpoint/2010/main" val="1734399226"/>
              </p:ext>
            </p:extLst>
          </p:nvPr>
        </p:nvGraphicFramePr>
        <p:xfrm>
          <a:off x="4195655" y="2021381"/>
          <a:ext cx="7505808" cy="579120"/>
        </p:xfrm>
        <a:graphic>
          <a:graphicData uri="http://schemas.openxmlformats.org/drawingml/2006/table">
            <a:tbl>
              <a:tblPr firstRow="1" bandRow="1">
                <a:tableStyleId>{5C22544A-7EE6-4342-B048-85BDC9FD1C3A}</a:tableStyleId>
              </a:tblPr>
              <a:tblGrid>
                <a:gridCol w="7505808">
                  <a:extLst>
                    <a:ext uri="{9D8B030D-6E8A-4147-A177-3AD203B41FA5}">
                      <a16:colId xmlns:a16="http://schemas.microsoft.com/office/drawing/2014/main" val="1248844492"/>
                    </a:ext>
                  </a:extLst>
                </a:gridCol>
              </a:tblGrid>
              <a:tr h="488674">
                <a:tc>
                  <a:txBody>
                    <a:bodyPr/>
                    <a:lstStyle/>
                    <a:p>
                      <a:pPr algn="ctr"/>
                      <a:r>
                        <a:rPr lang="fr-FR" sz="1600" dirty="0"/>
                        <a:t>Point de contact national de l'OCDE pour la conduite responsable des entreprises</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sp>
        <p:nvSpPr>
          <p:cNvPr id="8" name="Rectangle 7">
            <a:extLst>
              <a:ext uri="{FF2B5EF4-FFF2-40B4-BE49-F238E27FC236}">
                <a16:creationId xmlns:a16="http://schemas.microsoft.com/office/drawing/2014/main" id="{BAA42FB7-76D3-B405-79F1-DE325A9B1943}"/>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C070CC36-954F-591E-B68D-E5F322A5D66D}"/>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err="1">
                <a:solidFill>
                  <a:schemeClr val="bg1"/>
                </a:solidFill>
              </a:rPr>
              <a:t>Norvège</a:t>
            </a:r>
            <a:endParaRPr lang="en-GB" sz="2800" dirty="0">
              <a:solidFill>
                <a:schemeClr val="bg1"/>
              </a:solidFill>
            </a:endParaRPr>
          </a:p>
        </p:txBody>
      </p:sp>
      <p:sp>
        <p:nvSpPr>
          <p:cNvPr id="4" name="Date Placeholder 3">
            <a:extLst>
              <a:ext uri="{FF2B5EF4-FFF2-40B4-BE49-F238E27FC236}">
                <a16:creationId xmlns:a16="http://schemas.microsoft.com/office/drawing/2014/main" id="{7140B5B1-472B-EDC0-E454-13E935028A5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B8F00AC8-2AB2-B14B-7A4C-A8D2948555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15F574E-A243-F98D-E863-7C24D825E230}"/>
              </a:ext>
            </a:extLst>
          </p:cNvPr>
          <p:cNvSpPr txBox="1"/>
          <p:nvPr/>
        </p:nvSpPr>
        <p:spPr>
          <a:xfrm>
            <a:off x="342538" y="5498896"/>
            <a:ext cx="2926182" cy="446276"/>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2019 </a:t>
            </a:r>
          </a:p>
        </p:txBody>
      </p:sp>
      <p:pic>
        <p:nvPicPr>
          <p:cNvPr id="5" name="Picture 4">
            <a:extLst>
              <a:ext uri="{FF2B5EF4-FFF2-40B4-BE49-F238E27FC236}">
                <a16:creationId xmlns:a16="http://schemas.microsoft.com/office/drawing/2014/main" id="{004329FA-D66E-A063-DA5D-FA7FA4739A6C}"/>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1026" name="Picture 2" descr="drapeau de la Norvège">
            <a:extLst>
              <a:ext uri="{FF2B5EF4-FFF2-40B4-BE49-F238E27FC236}">
                <a16:creationId xmlns:a16="http://schemas.microsoft.com/office/drawing/2014/main" id="{C53AFFA3-F64D-4788-D40A-D2BC5181FE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561" y="3415413"/>
            <a:ext cx="1658732" cy="1207557"/>
          </a:xfrm>
          <a:prstGeom prst="rect">
            <a:avLst/>
          </a:prstGeom>
          <a:noFill/>
          <a:extLst>
            <a:ext uri="{909E8E84-426E-40DD-AFC4-6F175D3DCCD1}">
              <a14:hiddenFill xmlns:a14="http://schemas.microsoft.com/office/drawing/2010/main">
                <a:solidFill>
                  <a:srgbClr val="FFFFFF"/>
                </a:solidFill>
              </a14:hiddenFill>
            </a:ext>
          </a:extLst>
        </p:spPr>
      </p:pic>
      <p:sp>
        <p:nvSpPr>
          <p:cNvPr id="17" name="Content Placeholder 2">
            <a:extLst>
              <a:ext uri="{FF2B5EF4-FFF2-40B4-BE49-F238E27FC236}">
                <a16:creationId xmlns:a16="http://schemas.microsoft.com/office/drawing/2014/main" id="{B1766F78-70D4-22E2-2089-36C8D19CE686}"/>
              </a:ext>
            </a:extLst>
          </p:cNvPr>
          <p:cNvSpPr txBox="1">
            <a:spLocks/>
          </p:cNvSpPr>
          <p:nvPr/>
        </p:nvSpPr>
        <p:spPr>
          <a:xfrm>
            <a:off x="4195652" y="1143336"/>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0"/>
              </a:spcAft>
              <a:defRPr/>
            </a:pPr>
            <a:r>
              <a:rPr lang="en-GB" sz="2200" dirty="0">
                <a:solidFill>
                  <a:srgbClr val="230050"/>
                </a:solidFill>
              </a:rPr>
              <a:t>Points focaux nationaux représentant : </a:t>
            </a:r>
          </a:p>
        </p:txBody>
      </p:sp>
      <p:sp>
        <p:nvSpPr>
          <p:cNvPr id="20" name="Content Placeholder 2">
            <a:extLst>
              <a:ext uri="{FF2B5EF4-FFF2-40B4-BE49-F238E27FC236}">
                <a16:creationId xmlns:a16="http://schemas.microsoft.com/office/drawing/2014/main" id="{92C213BB-3B91-C8ED-40DD-74C05EC34729}"/>
              </a:ext>
            </a:extLst>
          </p:cNvPr>
          <p:cNvSpPr txBox="1">
            <a:spLocks/>
          </p:cNvSpPr>
          <p:nvPr/>
        </p:nvSpPr>
        <p:spPr>
          <a:xfrm>
            <a:off x="4195653" y="2882014"/>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endParaRPr lang="en-GB" sz="2200" dirty="0">
              <a:solidFill>
                <a:srgbClr val="230050"/>
              </a:solidFill>
            </a:endParaRPr>
          </a:p>
        </p:txBody>
      </p:sp>
      <p:sp>
        <p:nvSpPr>
          <p:cNvPr id="26" name="TextBox 25">
            <a:extLst>
              <a:ext uri="{FF2B5EF4-FFF2-40B4-BE49-F238E27FC236}">
                <a16:creationId xmlns:a16="http://schemas.microsoft.com/office/drawing/2014/main" id="{95A74756-5C82-8409-60AF-7533BAD06B4D}"/>
              </a:ext>
            </a:extLst>
          </p:cNvPr>
          <p:cNvSpPr txBox="1"/>
          <p:nvPr/>
        </p:nvSpPr>
        <p:spPr>
          <a:xfrm>
            <a:off x="4195655" y="3112526"/>
            <a:ext cx="7505808" cy="1600438"/>
          </a:xfrm>
          <a:prstGeom prst="rect">
            <a:avLst/>
          </a:prstGeom>
          <a:noFill/>
        </p:spPr>
        <p:txBody>
          <a:bodyPr wrap="square" rtlCol="0">
            <a:spAutoFit/>
          </a:bodyPr>
          <a:lstStyle/>
          <a:p>
            <a:pPr>
              <a:spcAft>
                <a:spcPts val="600"/>
              </a:spcAft>
              <a:buClr>
                <a:srgbClr val="1E2DBE"/>
              </a:buClr>
            </a:pPr>
            <a:endParaRPr lang="en-GB" sz="300" b="1" dirty="0">
              <a:solidFill>
                <a:schemeClr val="bg1"/>
              </a:solidFill>
            </a:endParaRPr>
          </a:p>
          <a:p>
            <a:pPr marL="265113" indent="-265113" algn="just">
              <a:spcAft>
                <a:spcPts val="600"/>
              </a:spcAft>
              <a:buClr>
                <a:srgbClr val="1E2DBE"/>
              </a:buClr>
              <a:buSzPct val="70000"/>
              <a:buFont typeface="Wingdings 3" panose="05040102010807070707" pitchFamily="18" charset="2"/>
              <a:buChar char="u"/>
              <a:tabLst>
                <a:tab pos="176213" algn="l"/>
                <a:tab pos="354013" algn="l"/>
              </a:tabLst>
            </a:pPr>
            <a:r>
              <a:rPr lang="fr-FR" dirty="0"/>
              <a:t>La Norvège a élargi le mandat de son Point de contact national pour la conduite responsable des entreprises, créé conformément aux Principes directeurs de l’OCDE à l’intention des entreprises multinationales sur la conduite responsable des entreprises, afin d'y inclure également la promotion de la Déclaration sur les EMN. </a:t>
            </a:r>
            <a:endParaRPr lang="en-GB" dirty="0"/>
          </a:p>
        </p:txBody>
      </p:sp>
      <p:pic>
        <p:nvPicPr>
          <p:cNvPr id="10" name="Picture 2" descr="French Logo Organization Horizontal RGB White">
            <a:extLst>
              <a:ext uri="{FF2B5EF4-FFF2-40B4-BE49-F238E27FC236}">
                <a16:creationId xmlns:a16="http://schemas.microsoft.com/office/drawing/2014/main" id="{9B346413-322F-6EA4-DBD6-EB0D40FCBD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6689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E531354E-FF82-5B55-6758-F653311D2B1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5DD5FB1-0AA8-DA8E-94BC-37C441847A4B}"/>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451E8A51-47D6-A9A3-56B1-688C23A62567}"/>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Sierra Leone</a:t>
            </a:r>
          </a:p>
        </p:txBody>
      </p:sp>
      <p:sp>
        <p:nvSpPr>
          <p:cNvPr id="3" name="Content Placeholder 2">
            <a:extLst>
              <a:ext uri="{FF2B5EF4-FFF2-40B4-BE49-F238E27FC236}">
                <a16:creationId xmlns:a16="http://schemas.microsoft.com/office/drawing/2014/main" id="{718312AE-65B5-7912-DE64-96BAE9E3A755}"/>
              </a:ext>
            </a:extLst>
          </p:cNvPr>
          <p:cNvSpPr>
            <a:spLocks noGrp="1"/>
          </p:cNvSpPr>
          <p:nvPr>
            <p:ph idx="1"/>
          </p:nvPr>
        </p:nvSpPr>
        <p:spPr>
          <a:xfrm>
            <a:off x="4195654" y="978798"/>
            <a:ext cx="7091361" cy="593865"/>
          </a:xfrm>
        </p:spPr>
        <p:txBody>
          <a:bodyPr/>
          <a:lstStyle/>
          <a:p>
            <a:pPr lvl="0">
              <a:spcBef>
                <a:spcPts val="0"/>
              </a:spcBef>
              <a:spcAft>
                <a:spcPts val="0"/>
              </a:spcAft>
              <a:defRPr/>
            </a:pPr>
            <a:r>
              <a:rPr lang="en-GB" sz="2200" dirty="0">
                <a:solidFill>
                  <a:srgbClr val="230050"/>
                </a:solidFill>
              </a:rPr>
              <a:t>Points focaux nationaux représentant : </a:t>
            </a:r>
          </a:p>
        </p:txBody>
      </p:sp>
      <p:sp>
        <p:nvSpPr>
          <p:cNvPr id="4" name="Date Placeholder 3">
            <a:extLst>
              <a:ext uri="{FF2B5EF4-FFF2-40B4-BE49-F238E27FC236}">
                <a16:creationId xmlns:a16="http://schemas.microsoft.com/office/drawing/2014/main" id="{1F2D8A12-CBA8-7533-7691-D3A97F4EECC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01EC7F78-9D50-2E58-8C9F-73F7CF249BA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4E2B904A-7203-CF77-FD78-DDC86A5E325F}"/>
              </a:ext>
            </a:extLst>
          </p:cNvPr>
          <p:cNvSpPr txBox="1"/>
          <p:nvPr/>
        </p:nvSpPr>
        <p:spPr>
          <a:xfrm>
            <a:off x="342538" y="549889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4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2019 </a:t>
            </a:r>
          </a:p>
        </p:txBody>
      </p:sp>
      <p:graphicFrame>
        <p:nvGraphicFramePr>
          <p:cNvPr id="21" name="Table 20">
            <a:extLst>
              <a:ext uri="{FF2B5EF4-FFF2-40B4-BE49-F238E27FC236}">
                <a16:creationId xmlns:a16="http://schemas.microsoft.com/office/drawing/2014/main" id="{8A4F9CD2-9FB9-AAA6-0925-010838D62F88}"/>
              </a:ext>
            </a:extLst>
          </p:cNvPr>
          <p:cNvGraphicFramePr>
            <a:graphicFrameLocks noGrp="1"/>
          </p:cNvGraphicFramePr>
          <p:nvPr>
            <p:extLst>
              <p:ext uri="{D42A27DB-BD31-4B8C-83A1-F6EECF244321}">
                <p14:modId xmlns:p14="http://schemas.microsoft.com/office/powerpoint/2010/main" val="2214023558"/>
              </p:ext>
            </p:extLst>
          </p:nvPr>
        </p:nvGraphicFramePr>
        <p:xfrm>
          <a:off x="4176393" y="1478237"/>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Le ministère du Travail et de la Sécurité sociale </a:t>
                      </a:r>
                      <a:r>
                        <a:rPr lang="en-GB" sz="1600" dirty="0"/>
                        <a:t>(MOLSS)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22" name="Table 21">
            <a:extLst>
              <a:ext uri="{FF2B5EF4-FFF2-40B4-BE49-F238E27FC236}">
                <a16:creationId xmlns:a16="http://schemas.microsoft.com/office/drawing/2014/main" id="{968F659D-D647-2F41-671B-CC4244113A3D}"/>
              </a:ext>
            </a:extLst>
          </p:cNvPr>
          <p:cNvGraphicFramePr>
            <a:graphicFrameLocks noGrp="1"/>
          </p:cNvGraphicFramePr>
          <p:nvPr>
            <p:extLst>
              <p:ext uri="{D42A27DB-BD31-4B8C-83A1-F6EECF244321}">
                <p14:modId xmlns:p14="http://schemas.microsoft.com/office/powerpoint/2010/main" val="3213341614"/>
              </p:ext>
            </p:extLst>
          </p:nvPr>
        </p:nvGraphicFramePr>
        <p:xfrm>
          <a:off x="8182316" y="1478237"/>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L'Agence pour le contenu local de la Sierra Leone</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23" name="Table 22">
            <a:extLst>
              <a:ext uri="{FF2B5EF4-FFF2-40B4-BE49-F238E27FC236}">
                <a16:creationId xmlns:a16="http://schemas.microsoft.com/office/drawing/2014/main" id="{321A0933-6651-7C78-5676-6163BF4921CA}"/>
              </a:ext>
            </a:extLst>
          </p:cNvPr>
          <p:cNvGraphicFramePr>
            <a:graphicFrameLocks noGrp="1"/>
          </p:cNvGraphicFramePr>
          <p:nvPr>
            <p:extLst>
              <p:ext uri="{D42A27DB-BD31-4B8C-83A1-F6EECF244321}">
                <p14:modId xmlns:p14="http://schemas.microsoft.com/office/powerpoint/2010/main" val="2970572362"/>
              </p:ext>
            </p:extLst>
          </p:nvPr>
        </p:nvGraphicFramePr>
        <p:xfrm>
          <a:off x="4195654" y="2341438"/>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Employeurs - Fédération des employeurs de Sierra Leone </a:t>
                      </a:r>
                      <a:r>
                        <a:rPr lang="en-GB" sz="1600" dirty="0"/>
                        <a:t>(SLEF)</a:t>
                      </a:r>
                    </a:p>
                  </a:txBody>
                  <a:tcPr marL="36000" marR="36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5" name="Table 24">
            <a:extLst>
              <a:ext uri="{FF2B5EF4-FFF2-40B4-BE49-F238E27FC236}">
                <a16:creationId xmlns:a16="http://schemas.microsoft.com/office/drawing/2014/main" id="{318A5FEE-27C9-085E-A009-25C65805960B}"/>
              </a:ext>
            </a:extLst>
          </p:cNvPr>
          <p:cNvGraphicFramePr>
            <a:graphicFrameLocks noGrp="1"/>
          </p:cNvGraphicFramePr>
          <p:nvPr>
            <p:extLst>
              <p:ext uri="{D42A27DB-BD31-4B8C-83A1-F6EECF244321}">
                <p14:modId xmlns:p14="http://schemas.microsoft.com/office/powerpoint/2010/main" val="2130777328"/>
              </p:ext>
            </p:extLst>
          </p:nvPr>
        </p:nvGraphicFramePr>
        <p:xfrm>
          <a:off x="8227235" y="2341438"/>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Salariés - Congrès du travail de Sierra Leone </a:t>
                      </a:r>
                      <a:r>
                        <a:rPr lang="en-GB" sz="1600" dirty="0"/>
                        <a:t>(SLLC)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pic>
        <p:nvPicPr>
          <p:cNvPr id="13" name="Picture 12">
            <a:extLst>
              <a:ext uri="{FF2B5EF4-FFF2-40B4-BE49-F238E27FC236}">
                <a16:creationId xmlns:a16="http://schemas.microsoft.com/office/drawing/2014/main" id="{E12906A5-9635-25E1-3ABB-CD87120B7EE3}"/>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8194" name="Picture 2" descr="Drapeau de Sierra Leone">
            <a:extLst>
              <a:ext uri="{FF2B5EF4-FFF2-40B4-BE49-F238E27FC236}">
                <a16:creationId xmlns:a16="http://schemas.microsoft.com/office/drawing/2014/main" id="{E084EECC-143C-D587-1E3E-58F9E7B5B3B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2729" y="3417779"/>
            <a:ext cx="1825428" cy="121789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135727DC-257D-4280-1B04-243DBF0A2742}"/>
              </a:ext>
            </a:extLst>
          </p:cNvPr>
          <p:cNvSpPr txBox="1">
            <a:spLocks/>
          </p:cNvSpPr>
          <p:nvPr/>
        </p:nvSpPr>
        <p:spPr>
          <a:xfrm>
            <a:off x="4195654" y="3220260"/>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r>
              <a:rPr lang="en-GB" sz="2200" dirty="0">
                <a:solidFill>
                  <a:srgbClr val="230050"/>
                </a:solidFill>
              </a:rPr>
              <a:t>Points clés : </a:t>
            </a:r>
          </a:p>
        </p:txBody>
      </p:sp>
      <p:sp>
        <p:nvSpPr>
          <p:cNvPr id="10" name="TextBox 9">
            <a:extLst>
              <a:ext uri="{FF2B5EF4-FFF2-40B4-BE49-F238E27FC236}">
                <a16:creationId xmlns:a16="http://schemas.microsoft.com/office/drawing/2014/main" id="{2E71A8A8-D049-4CEA-5487-CCACED3646CD}"/>
              </a:ext>
            </a:extLst>
          </p:cNvPr>
          <p:cNvSpPr txBox="1"/>
          <p:nvPr/>
        </p:nvSpPr>
        <p:spPr>
          <a:xfrm>
            <a:off x="4106753" y="3512427"/>
            <a:ext cx="7594709" cy="2230932"/>
          </a:xfrm>
          <a:prstGeom prst="rect">
            <a:avLst/>
          </a:prstGeom>
          <a:noFill/>
        </p:spPr>
        <p:txBody>
          <a:bodyPr wrap="square" rtlCol="0">
            <a:spAutoFit/>
          </a:bodyPr>
          <a:lstStyle/>
          <a:p>
            <a:pPr>
              <a:spcAft>
                <a:spcPts val="600"/>
              </a:spcAft>
              <a:buClr>
                <a:srgbClr val="1E2DBE"/>
              </a:buClr>
            </a:pPr>
            <a:endParaRPr lang="en-GB" sz="300" b="1" dirty="0">
              <a:solidFill>
                <a:schemeClr val="bg1"/>
              </a:solidFill>
            </a:endParaRPr>
          </a:p>
          <a:p>
            <a:pPr lvl="0" algn="just">
              <a:lnSpc>
                <a:spcPts val="2100"/>
              </a:lnSpc>
              <a:spcAft>
                <a:spcPts val="600"/>
              </a:spcAft>
              <a:buClr>
                <a:srgbClr val="1E2DBE"/>
              </a:buClr>
              <a:buFont typeface="Wingdings 3" panose="05040102010807070707" pitchFamily="18" charset="2"/>
              <a:buChar char="u"/>
            </a:pPr>
            <a:r>
              <a:rPr lang="en-GB" sz="1500" dirty="0"/>
              <a:t> </a:t>
            </a:r>
            <a:r>
              <a:rPr lang="fr-FR" sz="1500" b="1" dirty="0"/>
              <a:t>Groupe de travail technique </a:t>
            </a:r>
            <a:r>
              <a:rPr lang="fr-FR" sz="1500" dirty="0"/>
              <a:t>placé sous l'égide du ministère du Travail et de la Sécurité sociale (MOLSS) chargé de coordonner les actions visant à promouvoir la Déclaration sur les EMN au sein des institutions nationales et des ministères</a:t>
            </a:r>
          </a:p>
          <a:p>
            <a:pPr lvl="0" algn="just">
              <a:lnSpc>
                <a:spcPts val="2100"/>
              </a:lnSpc>
              <a:spcAft>
                <a:spcPts val="600"/>
              </a:spcAft>
              <a:buClr>
                <a:srgbClr val="1E2DBE"/>
              </a:buClr>
              <a:buFont typeface="Wingdings 3" panose="05040102010807070707" pitchFamily="18" charset="2"/>
              <a:buChar char="u"/>
            </a:pPr>
            <a:r>
              <a:rPr lang="en-GB" sz="1500" dirty="0"/>
              <a:t> </a:t>
            </a:r>
            <a:r>
              <a:rPr lang="fr-FR" sz="1500" dirty="0"/>
              <a:t>Intégration de la Déclaration sur les EMN dans le </a:t>
            </a:r>
            <a:r>
              <a:rPr lang="fr-FR" sz="1500" b="1" dirty="0"/>
              <a:t>Plan d'investissement pour les objectifs de développement durable</a:t>
            </a:r>
            <a:r>
              <a:rPr lang="fr-FR" sz="1500" dirty="0"/>
              <a:t> de la Sierra Leone (ministère de la Planification et du Développement économique)</a:t>
            </a:r>
            <a:endParaRPr lang="en-GB" sz="1500" dirty="0"/>
          </a:p>
          <a:p>
            <a:pPr lvl="0" algn="just">
              <a:lnSpc>
                <a:spcPts val="2100"/>
              </a:lnSpc>
              <a:spcAft>
                <a:spcPts val="600"/>
              </a:spcAft>
              <a:buClr>
                <a:srgbClr val="1E2DBE"/>
              </a:buClr>
              <a:buFont typeface="Wingdings 3" panose="05040102010807070707" pitchFamily="18" charset="2"/>
              <a:buChar char="u"/>
            </a:pPr>
            <a:r>
              <a:rPr lang="fr-FR" sz="1500" dirty="0"/>
              <a:t> Création du </a:t>
            </a:r>
            <a:r>
              <a:rPr lang="fr-FR" sz="1500" b="1" dirty="0"/>
              <a:t>Réseau syndical </a:t>
            </a:r>
            <a:r>
              <a:rPr lang="fr-FR" sz="1500" dirty="0"/>
              <a:t>de Sierra Leone sur les entreprises multinationales</a:t>
            </a:r>
            <a:endParaRPr lang="en-GB" sz="1500" b="1" dirty="0"/>
          </a:p>
        </p:txBody>
      </p:sp>
      <p:sp>
        <p:nvSpPr>
          <p:cNvPr id="12" name="TextBox 11">
            <a:extLst>
              <a:ext uri="{FF2B5EF4-FFF2-40B4-BE49-F238E27FC236}">
                <a16:creationId xmlns:a16="http://schemas.microsoft.com/office/drawing/2014/main" id="{636F0B04-F997-F638-4C45-77280A9043F9}"/>
              </a:ext>
            </a:extLst>
          </p:cNvPr>
          <p:cNvSpPr txBox="1"/>
          <p:nvPr/>
        </p:nvSpPr>
        <p:spPr>
          <a:xfrm>
            <a:off x="4106753" y="5881019"/>
            <a:ext cx="7505808" cy="430887"/>
          </a:xfrm>
          <a:prstGeom prst="rect">
            <a:avLst/>
          </a:prstGeom>
          <a:noFill/>
        </p:spPr>
        <p:txBody>
          <a:bodyPr wrap="square" rtlCol="0">
            <a:spAutoFit/>
          </a:bodyPr>
          <a:lstStyle/>
          <a:p>
            <a:pPr>
              <a:buClr>
                <a:srgbClr val="3FBDBE"/>
              </a:buClr>
              <a:buSzPct val="80000"/>
            </a:pPr>
            <a:r>
              <a:rPr lang="en-US" sz="1100" b="1" dirty="0">
                <a:ea typeface="Noto Sans" panose="020B0502040504020204" pitchFamily="34" charset="0"/>
                <a:cs typeface="Noto Sans" panose="020B0502040504020204" pitchFamily="34" charset="0"/>
              </a:rPr>
              <a:t>Etude de cas </a:t>
            </a:r>
            <a:r>
              <a:rPr lang="en-US" sz="1100" dirty="0">
                <a:ea typeface="Noto Sans" panose="020B0502040504020204" pitchFamily="34" charset="0"/>
                <a:cs typeface="Noto Sans" panose="020B0502040504020204" pitchFamily="34" charset="0"/>
              </a:rPr>
              <a:t>: </a:t>
            </a:r>
            <a:r>
              <a:rPr lang="fr-FR" sz="1100" dirty="0">
                <a:ea typeface="Noto Sans" panose="020B0502040504020204" pitchFamily="34" charset="0"/>
                <a:cs typeface="Noto Sans" panose="020B0502040504020204" pitchFamily="34" charset="0"/>
                <a:hlinkClick r:id="rId4"/>
              </a:rPr>
              <a:t>Points focaux nationaux pour la promotion de la Déclaration sur les entreprises multinationales en Sierra Leone : principales étapes franchies en 2022</a:t>
            </a:r>
            <a:r>
              <a:rPr lang="fr-FR" sz="1100" dirty="0">
                <a:ea typeface="Noto Sans" panose="020B0502040504020204" pitchFamily="34" charset="0"/>
                <a:cs typeface="Noto Sans" panose="020B0502040504020204" pitchFamily="34" charset="0"/>
              </a:rPr>
              <a:t> </a:t>
            </a:r>
            <a:endParaRPr lang="en-GB" sz="1100" dirty="0">
              <a:ea typeface="Noto Sans" panose="020B0502040504020204" pitchFamily="34" charset="0"/>
              <a:cs typeface="Noto Sans" panose="020B0502040504020204" pitchFamily="34" charset="0"/>
            </a:endParaRPr>
          </a:p>
        </p:txBody>
      </p:sp>
      <p:pic>
        <p:nvPicPr>
          <p:cNvPr id="14" name="Picture 2" descr="French Logo Organization Horizontal RGB White">
            <a:extLst>
              <a:ext uri="{FF2B5EF4-FFF2-40B4-BE49-F238E27FC236}">
                <a16:creationId xmlns:a16="http://schemas.microsoft.com/office/drawing/2014/main" id="{4A857A5C-2081-B0FE-5FB1-94974C361E6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744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A17C51B9-98A4-3CCF-D826-2745487D379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1337E38-8F35-26D6-D9FE-8E982882328C}"/>
              </a:ext>
            </a:extLst>
          </p:cNvPr>
          <p:cNvSpPr/>
          <p:nvPr/>
        </p:nvSpPr>
        <p:spPr>
          <a:xfrm>
            <a:off x="-2712"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5A792C1B-2290-126E-F8B6-979B26FFD9E5}"/>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Jamaica</a:t>
            </a:r>
          </a:p>
        </p:txBody>
      </p:sp>
      <p:sp>
        <p:nvSpPr>
          <p:cNvPr id="4" name="Date Placeholder 3">
            <a:extLst>
              <a:ext uri="{FF2B5EF4-FFF2-40B4-BE49-F238E27FC236}">
                <a16:creationId xmlns:a16="http://schemas.microsoft.com/office/drawing/2014/main" id="{875A381D-163E-D276-8F92-2575AD088D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2349E345-31AA-7FC9-9D54-6B071AE0E06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5CDC1554-8463-A65A-5291-4B8AEC85AE2E}"/>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8194" name="Picture 2" descr="Flag of Jamaica - Wikipedia">
            <a:extLst>
              <a:ext uri="{FF2B5EF4-FFF2-40B4-BE49-F238E27FC236}">
                <a16:creationId xmlns:a16="http://schemas.microsoft.com/office/drawing/2014/main" id="{9819FBA3-1424-5AA4-B460-C2E5D29C68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652" y="3404290"/>
            <a:ext cx="2084068" cy="1042034"/>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5E360D2A-C383-BAC8-4D70-B5073CE3D097}"/>
              </a:ext>
            </a:extLst>
          </p:cNvPr>
          <p:cNvSpPr>
            <a:spLocks noGrp="1"/>
          </p:cNvSpPr>
          <p:nvPr>
            <p:ph idx="1"/>
          </p:nvPr>
        </p:nvSpPr>
        <p:spPr>
          <a:xfrm>
            <a:off x="4195653" y="1188538"/>
            <a:ext cx="7091361" cy="361610"/>
          </a:xfrm>
        </p:spPr>
        <p:txBody>
          <a:bodyPr/>
          <a:lstStyle/>
          <a:p>
            <a:pPr lvl="0">
              <a:spcBef>
                <a:spcPts val="0"/>
              </a:spcBef>
              <a:spcAft>
                <a:spcPts val="0"/>
              </a:spcAft>
              <a:defRPr/>
            </a:pPr>
            <a:r>
              <a:rPr lang="en-GB" sz="2200" dirty="0">
                <a:solidFill>
                  <a:srgbClr val="230050"/>
                </a:solidFill>
              </a:rPr>
              <a:t>Points focaux nationaux représentant : </a:t>
            </a:r>
          </a:p>
        </p:txBody>
      </p:sp>
      <p:graphicFrame>
        <p:nvGraphicFramePr>
          <p:cNvPr id="15" name="Table 14">
            <a:extLst>
              <a:ext uri="{FF2B5EF4-FFF2-40B4-BE49-F238E27FC236}">
                <a16:creationId xmlns:a16="http://schemas.microsoft.com/office/drawing/2014/main" id="{6B67E809-F7E0-1D82-0B51-7FF3017DA032}"/>
              </a:ext>
            </a:extLst>
          </p:cNvPr>
          <p:cNvGraphicFramePr>
            <a:graphicFrameLocks noGrp="1"/>
          </p:cNvGraphicFramePr>
          <p:nvPr>
            <p:extLst>
              <p:ext uri="{D42A27DB-BD31-4B8C-83A1-F6EECF244321}">
                <p14:modId xmlns:p14="http://schemas.microsoft.com/office/powerpoint/2010/main" val="1954559699"/>
              </p:ext>
            </p:extLst>
          </p:nvPr>
        </p:nvGraphicFramePr>
        <p:xfrm>
          <a:off x="4101806" y="1793622"/>
          <a:ext cx="7505809" cy="711817"/>
        </p:xfrm>
        <a:graphic>
          <a:graphicData uri="http://schemas.openxmlformats.org/drawingml/2006/table">
            <a:tbl>
              <a:tblPr firstRow="1" bandRow="1">
                <a:tableStyleId>{5C22544A-7EE6-4342-B048-85BDC9FD1C3A}</a:tableStyleId>
              </a:tblPr>
              <a:tblGrid>
                <a:gridCol w="7505809">
                  <a:extLst>
                    <a:ext uri="{9D8B030D-6E8A-4147-A177-3AD203B41FA5}">
                      <a16:colId xmlns:a16="http://schemas.microsoft.com/office/drawing/2014/main" val="1248844492"/>
                    </a:ext>
                  </a:extLst>
                </a:gridCol>
              </a:tblGrid>
              <a:tr h="711817">
                <a:tc>
                  <a:txBody>
                    <a:bodyPr/>
                    <a:lstStyle/>
                    <a:p>
                      <a:pPr algn="ctr"/>
                      <a:r>
                        <a:rPr lang="fr-FR" sz="1600" dirty="0"/>
                        <a:t>Conseil consultatif tripartite du travail </a:t>
                      </a:r>
                      <a:r>
                        <a:rPr lang="en-GB" sz="1600" dirty="0"/>
                        <a:t>(LAC) - </a:t>
                      </a:r>
                      <a:r>
                        <a:rPr lang="fr-FR" sz="1600" dirty="0"/>
                        <a:t>présidé par le ministre du Travail et de la Sécurité sociale</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sp>
        <p:nvSpPr>
          <p:cNvPr id="16" name="TextBox 15">
            <a:extLst>
              <a:ext uri="{FF2B5EF4-FFF2-40B4-BE49-F238E27FC236}">
                <a16:creationId xmlns:a16="http://schemas.microsoft.com/office/drawing/2014/main" id="{FF0D6362-924E-278D-DCDC-33B03CCBD8A4}"/>
              </a:ext>
            </a:extLst>
          </p:cNvPr>
          <p:cNvSpPr txBox="1"/>
          <p:nvPr/>
        </p:nvSpPr>
        <p:spPr>
          <a:xfrm>
            <a:off x="4148729" y="3022518"/>
            <a:ext cx="7505809" cy="1308050"/>
          </a:xfrm>
          <a:prstGeom prst="rect">
            <a:avLst/>
          </a:prstGeom>
          <a:noFill/>
        </p:spPr>
        <p:txBody>
          <a:bodyPr wrap="square" rtlCol="0">
            <a:spAutoFit/>
          </a:bodyPr>
          <a:lstStyle/>
          <a:p>
            <a:pPr lvl="0">
              <a:spcAft>
                <a:spcPts val="600"/>
              </a:spcAft>
              <a:buClr>
                <a:srgbClr val="1E2DBE"/>
              </a:buClr>
            </a:pPr>
            <a:r>
              <a:rPr lang="en-GB" sz="1600" b="1" dirty="0"/>
              <a:t>Composition du Conseil : </a:t>
            </a:r>
          </a:p>
          <a:p>
            <a:pPr lvl="0">
              <a:spcAft>
                <a:spcPts val="600"/>
              </a:spcAft>
              <a:buClr>
                <a:srgbClr val="1E2DBE"/>
              </a:buClr>
              <a:buFont typeface="Wingdings 3" panose="05040102010807070707" pitchFamily="18" charset="2"/>
              <a:buChar char="u"/>
            </a:pPr>
            <a:r>
              <a:rPr lang="en-GB" sz="1600" dirty="0"/>
              <a:t>  Gouvernement</a:t>
            </a:r>
          </a:p>
          <a:p>
            <a:pPr lvl="0">
              <a:spcAft>
                <a:spcPts val="600"/>
              </a:spcAft>
              <a:buClr>
                <a:srgbClr val="1E2DBE"/>
              </a:buClr>
              <a:buFont typeface="Wingdings 3" panose="05040102010807070707" pitchFamily="18" charset="2"/>
              <a:buChar char="u"/>
            </a:pPr>
            <a:r>
              <a:rPr lang="en-GB" sz="1600" dirty="0"/>
              <a:t> </a:t>
            </a:r>
            <a:r>
              <a:rPr lang="fr-FR" sz="1600" dirty="0"/>
              <a:t> Fédération des employeurs de la Jamaïque</a:t>
            </a:r>
          </a:p>
          <a:p>
            <a:pPr lvl="0">
              <a:spcAft>
                <a:spcPts val="600"/>
              </a:spcAft>
              <a:buClr>
                <a:srgbClr val="1E2DBE"/>
              </a:buClr>
              <a:buFont typeface="Wingdings 3" panose="05040102010807070707" pitchFamily="18" charset="2"/>
              <a:buChar char="u"/>
            </a:pPr>
            <a:r>
              <a:rPr lang="en-GB" sz="1600" dirty="0"/>
              <a:t> </a:t>
            </a:r>
            <a:r>
              <a:rPr lang="fr-FR" sz="1600" dirty="0"/>
              <a:t> Confédération des syndicats de la Jamaïque</a:t>
            </a:r>
            <a:endParaRPr lang="en-GB" sz="1600" dirty="0"/>
          </a:p>
        </p:txBody>
      </p:sp>
      <p:sp>
        <p:nvSpPr>
          <p:cNvPr id="18" name="TextBox 17">
            <a:extLst>
              <a:ext uri="{FF2B5EF4-FFF2-40B4-BE49-F238E27FC236}">
                <a16:creationId xmlns:a16="http://schemas.microsoft.com/office/drawing/2014/main" id="{3ADF4E4A-1FC9-2E9F-D642-C962984A1B88}"/>
              </a:ext>
            </a:extLst>
          </p:cNvPr>
          <p:cNvSpPr txBox="1"/>
          <p:nvPr/>
        </p:nvSpPr>
        <p:spPr>
          <a:xfrm>
            <a:off x="225575" y="5463036"/>
            <a:ext cx="3408362" cy="959237"/>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1 point focal</a:t>
            </a:r>
          </a:p>
          <a:p>
            <a:pPr lvl="0">
              <a:lnSpc>
                <a:spcPts val="1700"/>
              </a:lnSpc>
              <a:spcAft>
                <a:spcPts val="600"/>
              </a:spcAft>
              <a:buClr>
                <a:srgbClr val="1E2DBE"/>
              </a:buClr>
              <a:buFont typeface="Wingdings 3" panose="05040102010807070707" pitchFamily="18" charset="2"/>
              <a:buChar char="u"/>
            </a:pPr>
            <a:r>
              <a:rPr lang="en-GB" sz="1600" b="1" dirty="0">
                <a:solidFill>
                  <a:schemeClr val="bg1"/>
                </a:solidFill>
              </a:rPr>
              <a:t> Désigné en 2019 - </a:t>
            </a:r>
            <a:r>
              <a:rPr lang="fr-FR" sz="1600" b="1" dirty="0">
                <a:solidFill>
                  <a:schemeClr val="bg1"/>
                </a:solidFill>
              </a:rPr>
              <a:t>premier pays de la région des Amériques</a:t>
            </a:r>
            <a:endParaRPr lang="en-GB" sz="1600" b="1" dirty="0">
              <a:solidFill>
                <a:schemeClr val="bg1"/>
              </a:solidFill>
            </a:endParaRPr>
          </a:p>
        </p:txBody>
      </p:sp>
      <p:sp>
        <p:nvSpPr>
          <p:cNvPr id="3" name="TextBox 2">
            <a:extLst>
              <a:ext uri="{FF2B5EF4-FFF2-40B4-BE49-F238E27FC236}">
                <a16:creationId xmlns:a16="http://schemas.microsoft.com/office/drawing/2014/main" id="{BB049A23-A0BD-FF19-8582-D8F2B146EDD3}"/>
              </a:ext>
            </a:extLst>
          </p:cNvPr>
          <p:cNvSpPr txBox="1"/>
          <p:nvPr/>
        </p:nvSpPr>
        <p:spPr>
          <a:xfrm>
            <a:off x="4101806" y="5543627"/>
            <a:ext cx="7599656" cy="430887"/>
          </a:xfrm>
          <a:prstGeom prst="rect">
            <a:avLst/>
          </a:prstGeom>
          <a:noFill/>
        </p:spPr>
        <p:txBody>
          <a:bodyPr wrap="square" rtlCol="0">
            <a:spAutoFit/>
          </a:bodyPr>
          <a:lstStyle/>
          <a:p>
            <a:pPr>
              <a:buClr>
                <a:srgbClr val="3FBDBE"/>
              </a:buClr>
              <a:buSzPct val="80000"/>
            </a:pPr>
            <a:r>
              <a:rPr lang="en-US" sz="1100" b="1" dirty="0">
                <a:ea typeface="Noto Sans" panose="020B0502040504020204" pitchFamily="34" charset="0"/>
                <a:cs typeface="Noto Sans" panose="020B0502040504020204" pitchFamily="34" charset="0"/>
              </a:rPr>
              <a:t>Etude de cas </a:t>
            </a:r>
            <a:r>
              <a:rPr lang="en-US" sz="1100" dirty="0">
                <a:ea typeface="Noto Sans" panose="020B0502040504020204" pitchFamily="34" charset="0"/>
                <a:cs typeface="Noto Sans" panose="020B0502040504020204" pitchFamily="34" charset="0"/>
              </a:rPr>
              <a:t>: </a:t>
            </a:r>
            <a:r>
              <a:rPr lang="fr-FR" sz="1100" dirty="0">
                <a:ea typeface="Noto Sans" panose="020B0502040504020204" pitchFamily="34" charset="0"/>
                <a:cs typeface="Noto Sans" panose="020B0502040504020204" pitchFamily="34" charset="0"/>
                <a:hlinkClick r:id="rId4"/>
              </a:rPr>
              <a:t>La Jamaïque désigne son conseil consultatif tripartite du travail comme point focal national pour la promotion de la Déclaration de l’OIT sur les entreprises multinationales </a:t>
            </a:r>
            <a:endParaRPr lang="en-GB" sz="1100" dirty="0">
              <a:ea typeface="Noto Sans" panose="020B0502040504020204" pitchFamily="34" charset="0"/>
              <a:cs typeface="Noto Sans" panose="020B0502040504020204" pitchFamily="34" charset="0"/>
            </a:endParaRPr>
          </a:p>
        </p:txBody>
      </p:sp>
      <p:pic>
        <p:nvPicPr>
          <p:cNvPr id="7" name="Picture 2" descr="French Logo Organization Horizontal RGB White">
            <a:extLst>
              <a:ext uri="{FF2B5EF4-FFF2-40B4-BE49-F238E27FC236}">
                <a16:creationId xmlns:a16="http://schemas.microsoft.com/office/drawing/2014/main" id="{BA185198-14E2-9243-5525-A6100945869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400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70927043-F5E9-255F-3A43-1CF7D868468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56056D8-F2EC-16F5-3837-21D2E752066A}"/>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7DFCD726-B2CB-B5E1-12CD-EA48C5AE44FD}"/>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Pakistan</a:t>
            </a:r>
          </a:p>
        </p:txBody>
      </p:sp>
      <p:sp>
        <p:nvSpPr>
          <p:cNvPr id="3" name="Content Placeholder 2">
            <a:extLst>
              <a:ext uri="{FF2B5EF4-FFF2-40B4-BE49-F238E27FC236}">
                <a16:creationId xmlns:a16="http://schemas.microsoft.com/office/drawing/2014/main" id="{D583AC3D-E4D7-FF75-8B41-FED34C72073D}"/>
              </a:ext>
            </a:extLst>
          </p:cNvPr>
          <p:cNvSpPr>
            <a:spLocks noGrp="1"/>
          </p:cNvSpPr>
          <p:nvPr>
            <p:ph idx="1"/>
          </p:nvPr>
        </p:nvSpPr>
        <p:spPr>
          <a:xfrm>
            <a:off x="4195654" y="862783"/>
            <a:ext cx="7091361" cy="593865"/>
          </a:xfrm>
        </p:spPr>
        <p:txBody>
          <a:bodyPr/>
          <a:lstStyle/>
          <a:p>
            <a:pPr lvl="0">
              <a:spcBef>
                <a:spcPts val="0"/>
              </a:spcBef>
              <a:spcAft>
                <a:spcPts val="0"/>
              </a:spcAft>
              <a:defRPr/>
            </a:pPr>
            <a:r>
              <a:rPr lang="en-GB" sz="2200" dirty="0">
                <a:solidFill>
                  <a:srgbClr val="230050"/>
                </a:solidFill>
              </a:rPr>
              <a:t>Points focaux nationaux représentant : </a:t>
            </a:r>
          </a:p>
        </p:txBody>
      </p:sp>
      <p:sp>
        <p:nvSpPr>
          <p:cNvPr id="4" name="Date Placeholder 3">
            <a:extLst>
              <a:ext uri="{FF2B5EF4-FFF2-40B4-BE49-F238E27FC236}">
                <a16:creationId xmlns:a16="http://schemas.microsoft.com/office/drawing/2014/main" id="{3AFE23FB-C6F7-6633-D120-EEC2A71845C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09F10832-3E41-ABA4-C9BE-2191F53590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E6FF0757-3BA4-2B8D-22F9-0688EC57EFE3}"/>
              </a:ext>
            </a:extLst>
          </p:cNvPr>
          <p:cNvSpPr txBox="1"/>
          <p:nvPr/>
        </p:nvSpPr>
        <p:spPr>
          <a:xfrm>
            <a:off x="342537" y="5498896"/>
            <a:ext cx="3283579" cy="943848"/>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500" dirty="0"/>
              <a:t> </a:t>
            </a:r>
            <a:r>
              <a:rPr lang="en-GB" sz="1500" b="1" dirty="0">
                <a:solidFill>
                  <a:schemeClr val="bg1"/>
                </a:solidFill>
              </a:rPr>
              <a:t>3 points focaux</a:t>
            </a:r>
          </a:p>
          <a:p>
            <a:pPr lvl="0">
              <a:lnSpc>
                <a:spcPts val="1700"/>
              </a:lnSpc>
              <a:spcAft>
                <a:spcPts val="600"/>
              </a:spcAft>
              <a:buClr>
                <a:srgbClr val="1E2DBE"/>
              </a:buClr>
              <a:buFont typeface="Wingdings 3" panose="05040102010807070707" pitchFamily="18" charset="2"/>
              <a:buChar char="u"/>
            </a:pPr>
            <a:r>
              <a:rPr lang="en-GB" sz="1500" b="1" dirty="0">
                <a:solidFill>
                  <a:schemeClr val="bg1"/>
                </a:solidFill>
              </a:rPr>
              <a:t> </a:t>
            </a:r>
            <a:r>
              <a:rPr lang="fr-FR" sz="1500" b="1" dirty="0">
                <a:solidFill>
                  <a:schemeClr val="bg1"/>
                </a:solidFill>
              </a:rPr>
              <a:t>Désigné en 2020 </a:t>
            </a:r>
            <a:r>
              <a:rPr lang="fr-FR" sz="1400" b="1" dirty="0">
                <a:solidFill>
                  <a:schemeClr val="bg1"/>
                </a:solidFill>
              </a:rPr>
              <a:t>–</a:t>
            </a:r>
            <a:r>
              <a:rPr lang="fr-FR" sz="1500" b="1" dirty="0">
                <a:solidFill>
                  <a:schemeClr val="bg1"/>
                </a:solidFill>
              </a:rPr>
              <a:t> premier pays de la région Asie-Pacifique </a:t>
            </a:r>
            <a:endParaRPr lang="en-GB" sz="1500" b="1" dirty="0">
              <a:solidFill>
                <a:schemeClr val="bg1"/>
              </a:solidFill>
            </a:endParaRPr>
          </a:p>
        </p:txBody>
      </p:sp>
      <p:graphicFrame>
        <p:nvGraphicFramePr>
          <p:cNvPr id="21" name="Table 20">
            <a:extLst>
              <a:ext uri="{FF2B5EF4-FFF2-40B4-BE49-F238E27FC236}">
                <a16:creationId xmlns:a16="http://schemas.microsoft.com/office/drawing/2014/main" id="{600C26AF-E358-2009-740F-5174B52460A6}"/>
              </a:ext>
            </a:extLst>
          </p:cNvPr>
          <p:cNvGraphicFramePr>
            <a:graphicFrameLocks noGrp="1"/>
          </p:cNvGraphicFramePr>
          <p:nvPr>
            <p:extLst>
              <p:ext uri="{D42A27DB-BD31-4B8C-83A1-F6EECF244321}">
                <p14:modId xmlns:p14="http://schemas.microsoft.com/office/powerpoint/2010/main" val="3781367870"/>
              </p:ext>
            </p:extLst>
          </p:nvPr>
        </p:nvGraphicFramePr>
        <p:xfrm>
          <a:off x="4195654" y="1314043"/>
          <a:ext cx="3519146" cy="73914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473001">
                <a:tc>
                  <a:txBody>
                    <a:bodyPr/>
                    <a:lstStyle/>
                    <a:p>
                      <a:pPr algn="ctr">
                        <a:lnSpc>
                          <a:spcPts val="1700"/>
                        </a:lnSpc>
                      </a:pPr>
                      <a:r>
                        <a:rPr lang="fr-FR" sz="1600" dirty="0"/>
                        <a:t>Ministère des Pakistanais de l'étranger et du Développement des ressources humaines </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23" name="Table 22">
            <a:extLst>
              <a:ext uri="{FF2B5EF4-FFF2-40B4-BE49-F238E27FC236}">
                <a16:creationId xmlns:a16="http://schemas.microsoft.com/office/drawing/2014/main" id="{FDAF9139-CE2F-EB81-A594-925453DABF22}"/>
              </a:ext>
            </a:extLst>
          </p:cNvPr>
          <p:cNvGraphicFramePr>
            <a:graphicFrameLocks noGrp="1"/>
          </p:cNvGraphicFramePr>
          <p:nvPr>
            <p:extLst>
              <p:ext uri="{D42A27DB-BD31-4B8C-83A1-F6EECF244321}">
                <p14:modId xmlns:p14="http://schemas.microsoft.com/office/powerpoint/2010/main" val="1586300037"/>
              </p:ext>
            </p:extLst>
          </p:nvPr>
        </p:nvGraphicFramePr>
        <p:xfrm>
          <a:off x="8182316" y="1314043"/>
          <a:ext cx="3519146" cy="73914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39140">
                <a:tc>
                  <a:txBody>
                    <a:bodyPr/>
                    <a:lstStyle/>
                    <a:p>
                      <a:pPr marL="0" algn="ctr" defTabSz="914400" rtl="0" eaLnBrk="1" latinLnBrk="0" hangingPunct="1">
                        <a:lnSpc>
                          <a:spcPts val="1700"/>
                        </a:lnSpc>
                      </a:pPr>
                      <a:r>
                        <a:rPr lang="fr-FR" sz="1600" b="1" kern="1200" dirty="0">
                          <a:solidFill>
                            <a:schemeClr val="lt1"/>
                          </a:solidFill>
                          <a:latin typeface="+mn-lt"/>
                          <a:ea typeface="+mn-ea"/>
                          <a:cs typeface="+mn-cs"/>
                        </a:rPr>
                        <a:t>Travailleurs - Fédération unifiée des travailleurs du Pakistan</a:t>
                      </a:r>
                      <a:endParaRPr lang="en-GB" sz="1600" b="1" kern="1200" dirty="0">
                        <a:solidFill>
                          <a:schemeClr val="lt1"/>
                        </a:solidFill>
                        <a:latin typeface="+mn-lt"/>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2" name="Table 21">
            <a:extLst>
              <a:ext uri="{FF2B5EF4-FFF2-40B4-BE49-F238E27FC236}">
                <a16:creationId xmlns:a16="http://schemas.microsoft.com/office/drawing/2014/main" id="{08ECA67C-703B-5F5C-CB37-21EE372D4ECD}"/>
              </a:ext>
            </a:extLst>
          </p:cNvPr>
          <p:cNvGraphicFramePr>
            <a:graphicFrameLocks noGrp="1"/>
          </p:cNvGraphicFramePr>
          <p:nvPr>
            <p:extLst>
              <p:ext uri="{D42A27DB-BD31-4B8C-83A1-F6EECF244321}">
                <p14:modId xmlns:p14="http://schemas.microsoft.com/office/powerpoint/2010/main" val="2905847453"/>
              </p:ext>
            </p:extLst>
          </p:nvPr>
        </p:nvGraphicFramePr>
        <p:xfrm>
          <a:off x="6207017" y="2114287"/>
          <a:ext cx="3519146" cy="57912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73023">
                <a:tc>
                  <a:txBody>
                    <a:bodyPr/>
                    <a:lstStyle/>
                    <a:p>
                      <a:pPr algn="ctr"/>
                      <a:r>
                        <a:rPr lang="fr-FR" sz="1600" dirty="0"/>
                        <a:t>Employeurs - Fédération des employeurs du Pakistan </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sp>
        <p:nvSpPr>
          <p:cNvPr id="38" name="Content Placeholder 2">
            <a:extLst>
              <a:ext uri="{FF2B5EF4-FFF2-40B4-BE49-F238E27FC236}">
                <a16:creationId xmlns:a16="http://schemas.microsoft.com/office/drawing/2014/main" id="{C19B2A5C-06D1-56C1-7834-BE2EC83DBA36}"/>
              </a:ext>
            </a:extLst>
          </p:cNvPr>
          <p:cNvSpPr txBox="1">
            <a:spLocks/>
          </p:cNvSpPr>
          <p:nvPr/>
        </p:nvSpPr>
        <p:spPr>
          <a:xfrm>
            <a:off x="4082580" y="3050968"/>
            <a:ext cx="7768021" cy="3810519"/>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r>
              <a:rPr lang="en-GB" sz="2200" dirty="0">
                <a:solidFill>
                  <a:srgbClr val="230050"/>
                </a:solidFill>
              </a:rPr>
              <a:t>Points clés : </a:t>
            </a:r>
          </a:p>
        </p:txBody>
      </p:sp>
      <p:pic>
        <p:nvPicPr>
          <p:cNvPr id="5" name="Picture 4">
            <a:extLst>
              <a:ext uri="{FF2B5EF4-FFF2-40B4-BE49-F238E27FC236}">
                <a16:creationId xmlns:a16="http://schemas.microsoft.com/office/drawing/2014/main" id="{5D7DA188-5857-ADA9-AE0E-FD2F92DEE9CA}"/>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3076" name="Picture 4" descr="Flag of Pakistan | Meaning, Symbol, &amp; History | Britannica">
            <a:extLst>
              <a:ext uri="{FF2B5EF4-FFF2-40B4-BE49-F238E27FC236}">
                <a16:creationId xmlns:a16="http://schemas.microsoft.com/office/drawing/2014/main" id="{0DBB0B83-C48E-0A96-E65D-DEDCA1C717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3648" y="3416959"/>
            <a:ext cx="1825048" cy="121707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2EC1F32-AC46-FFE0-6F4C-F45A37B65E59}"/>
              </a:ext>
            </a:extLst>
          </p:cNvPr>
          <p:cNvSpPr txBox="1"/>
          <p:nvPr/>
        </p:nvSpPr>
        <p:spPr>
          <a:xfrm>
            <a:off x="4199053" y="2722667"/>
            <a:ext cx="7550727" cy="276999"/>
          </a:xfrm>
          <a:prstGeom prst="rect">
            <a:avLst/>
          </a:prstGeom>
          <a:noFill/>
        </p:spPr>
        <p:txBody>
          <a:bodyPr wrap="square" rtlCol="0">
            <a:spAutoFit/>
          </a:bodyPr>
          <a:lstStyle/>
          <a:p>
            <a:pPr lvl="0" algn="ctr">
              <a:spcAft>
                <a:spcPts val="600"/>
              </a:spcAft>
              <a:buClr>
                <a:srgbClr val="1E2DBE"/>
              </a:buClr>
            </a:pPr>
            <a:r>
              <a:rPr lang="en-GB" sz="1200" b="1" dirty="0"/>
              <a:t>Rotation  </a:t>
            </a:r>
            <a:r>
              <a:rPr lang="en-GB" sz="1200" dirty="0"/>
              <a:t>- </a:t>
            </a:r>
            <a:r>
              <a:rPr lang="fr-FR" sz="1200" dirty="0"/>
              <a:t>Rotation des points focaux, tous les trois ans</a:t>
            </a:r>
            <a:endParaRPr lang="en-GB" sz="1200" b="1" dirty="0"/>
          </a:p>
        </p:txBody>
      </p:sp>
      <p:sp>
        <p:nvSpPr>
          <p:cNvPr id="12" name="TextBox 11">
            <a:extLst>
              <a:ext uri="{FF2B5EF4-FFF2-40B4-BE49-F238E27FC236}">
                <a16:creationId xmlns:a16="http://schemas.microsoft.com/office/drawing/2014/main" id="{E1DD7C8E-7B2E-EAE4-E813-C09FE9A29187}"/>
              </a:ext>
            </a:extLst>
          </p:cNvPr>
          <p:cNvSpPr txBox="1"/>
          <p:nvPr/>
        </p:nvSpPr>
        <p:spPr>
          <a:xfrm>
            <a:off x="4036079" y="3398297"/>
            <a:ext cx="7813384" cy="3103414"/>
          </a:xfrm>
          <a:prstGeom prst="rect">
            <a:avLst/>
          </a:prstGeom>
          <a:noFill/>
        </p:spPr>
        <p:txBody>
          <a:bodyPr wrap="square" rtlCol="0">
            <a:spAutoFit/>
          </a:bodyPr>
          <a:lstStyle/>
          <a:p>
            <a:pPr indent="-276225" algn="just">
              <a:spcAft>
                <a:spcPts val="600"/>
              </a:spcAft>
              <a:buClr>
                <a:srgbClr val="1E2DBE"/>
              </a:buClr>
              <a:buSzPct val="70000"/>
              <a:buFont typeface="Wingdings 3" panose="05040102010807070707" pitchFamily="18" charset="2"/>
              <a:buChar char="u"/>
              <a:tabLst>
                <a:tab pos="354013" algn="l"/>
                <a:tab pos="719138" algn="l"/>
              </a:tabLst>
            </a:pPr>
            <a:r>
              <a:rPr lang="en-GB" sz="1300" b="1" dirty="0">
                <a:ea typeface="Noto Sans" panose="020B0502040504020204" pitchFamily="34" charset="0"/>
                <a:cs typeface="Noto Sans" panose="020B0502040504020204" pitchFamily="34" charset="0"/>
              </a:rPr>
              <a:t>Approche régionale et sectorielle : </a:t>
            </a:r>
          </a:p>
          <a:p>
            <a:pPr marL="540000" lvl="1" indent="-285750" algn="just">
              <a:lnSpc>
                <a:spcPts val="1600"/>
              </a:lnSpc>
              <a:spcAft>
                <a:spcPts val="600"/>
              </a:spcAft>
              <a:buClr>
                <a:srgbClr val="1E2DBE"/>
              </a:buClr>
              <a:buSzPct val="70000"/>
              <a:buFont typeface="Arial" panose="020B0604020202020204" pitchFamily="34" charset="0"/>
              <a:buChar char="•"/>
              <a:tabLst>
                <a:tab pos="354013" algn="l"/>
                <a:tab pos="719138" algn="l"/>
              </a:tabLst>
            </a:pPr>
            <a:r>
              <a:rPr lang="fr-FR" sz="1300" b="1" dirty="0">
                <a:ea typeface="Noto Sans" panose="020B0502040504020204" pitchFamily="34" charset="0"/>
                <a:cs typeface="Noto Sans" panose="020B0502040504020204" pitchFamily="34" charset="0"/>
              </a:rPr>
              <a:t>Organisation de quatre réunions tripartites </a:t>
            </a:r>
            <a:r>
              <a:rPr lang="fr-FR" sz="1300" dirty="0">
                <a:ea typeface="Noto Sans" panose="020B0502040504020204" pitchFamily="34" charset="0"/>
                <a:cs typeface="Noto Sans" panose="020B0502040504020204" pitchFamily="34" charset="0"/>
              </a:rPr>
              <a:t>visant à promouvoir la Déclaration sur les EMN dans différentes régions : Lahore, Karachi, Peshawar et Quetta (2023)</a:t>
            </a:r>
          </a:p>
          <a:p>
            <a:pPr marL="540000" lvl="1" indent="-285750" algn="just">
              <a:lnSpc>
                <a:spcPts val="1600"/>
              </a:lnSpc>
              <a:spcAft>
                <a:spcPts val="600"/>
              </a:spcAft>
              <a:buClr>
                <a:srgbClr val="1E2DBE"/>
              </a:buClr>
              <a:buSzPct val="70000"/>
              <a:buFont typeface="Arial" panose="020B0604020202020204" pitchFamily="34" charset="0"/>
              <a:buChar char="•"/>
              <a:tabLst>
                <a:tab pos="354013" algn="l"/>
                <a:tab pos="719138" algn="l"/>
              </a:tabLst>
            </a:pPr>
            <a:r>
              <a:rPr lang="fr-FR" sz="1300" b="1" dirty="0">
                <a:ea typeface="Noto Sans" panose="020B0502040504020204" pitchFamily="34" charset="0"/>
                <a:cs typeface="Noto Sans" panose="020B0502040504020204" pitchFamily="34" charset="0"/>
              </a:rPr>
              <a:t>Sensibilisation et renforcement des capacités </a:t>
            </a:r>
            <a:r>
              <a:rPr lang="fr-FR" sz="1300" dirty="0">
                <a:ea typeface="Noto Sans" panose="020B0502040504020204" pitchFamily="34" charset="0"/>
                <a:cs typeface="Noto Sans" panose="020B0502040504020204" pitchFamily="34" charset="0"/>
              </a:rPr>
              <a:t>des employeurs concernant les principes de la Déclaration sur les EMN dans les secteurs de l'automobile à Lahore et du textile à Faisalabad (2023)</a:t>
            </a:r>
            <a:endParaRPr lang="en-GB" sz="1300" dirty="0">
              <a:ea typeface="Noto Sans" panose="020B0502040504020204" pitchFamily="34" charset="0"/>
              <a:cs typeface="Noto Sans" panose="020B0502040504020204" pitchFamily="34" charset="0"/>
            </a:endParaRPr>
          </a:p>
          <a:p>
            <a:pPr marL="288000" indent="-276225" algn="just">
              <a:spcAft>
                <a:spcPts val="600"/>
              </a:spcAft>
              <a:buClr>
                <a:srgbClr val="1E2DBE"/>
              </a:buClr>
              <a:buSzPct val="70000"/>
              <a:buFont typeface="Wingdings 3" panose="05040102010807070707" pitchFamily="18" charset="2"/>
              <a:buChar char="u"/>
              <a:tabLst>
                <a:tab pos="354013" algn="l"/>
                <a:tab pos="719138" algn="l"/>
              </a:tabLst>
            </a:pPr>
            <a:r>
              <a:rPr lang="fr-FR" sz="1300" b="1" dirty="0">
                <a:ea typeface="Noto Sans" panose="020B0502040504020204" pitchFamily="34" charset="0"/>
                <a:cs typeface="Noto Sans" panose="020B0502040504020204" pitchFamily="34" charset="0"/>
              </a:rPr>
              <a:t>Facilitation des investissements – </a:t>
            </a:r>
            <a:r>
              <a:rPr lang="fr-FR" sz="1300" dirty="0">
                <a:ea typeface="Noto Sans" panose="020B0502040504020204" pitchFamily="34" charset="0"/>
                <a:cs typeface="Noto Sans" panose="020B0502040504020204" pitchFamily="34" charset="0"/>
              </a:rPr>
              <a:t>organisation d’un dialogue bilatéral et de consultations avec les employeurs sur la durabilité des entreprises, la protection des travailleurs et la conduite responsable des entreprises dans le contexte de la facilitation des investissements (2023)</a:t>
            </a:r>
          </a:p>
          <a:p>
            <a:pPr marL="288000" indent="-276225" algn="just">
              <a:spcAft>
                <a:spcPts val="600"/>
              </a:spcAft>
              <a:buClr>
                <a:srgbClr val="1E2DBE"/>
              </a:buClr>
              <a:buSzPct val="70000"/>
              <a:buFont typeface="Wingdings 3" panose="05040102010807070707" pitchFamily="18" charset="2"/>
              <a:buChar char="u"/>
              <a:tabLst>
                <a:tab pos="354013" algn="l"/>
                <a:tab pos="719138" algn="l"/>
              </a:tabLst>
            </a:pPr>
            <a:r>
              <a:rPr lang="fr-FR" sz="1300" dirty="0">
                <a:ea typeface="Noto Sans" panose="020B0502040504020204" pitchFamily="34" charset="0"/>
                <a:cs typeface="Noto Sans" panose="020B0502040504020204" pitchFamily="34" charset="0"/>
              </a:rPr>
              <a:t>Référence à la Déclaration sur les EMN dans le </a:t>
            </a:r>
            <a:r>
              <a:rPr lang="fr-FR" sz="1300" b="1" dirty="0">
                <a:ea typeface="Noto Sans" panose="020B0502040504020204" pitchFamily="34" charset="0"/>
                <a:cs typeface="Noto Sans" panose="020B0502040504020204" pitchFamily="34" charset="0"/>
              </a:rPr>
              <a:t>Plan d’action national sur les entreprises et les droits de l’Homme</a:t>
            </a:r>
            <a:r>
              <a:rPr lang="fr-FR" sz="1300" dirty="0">
                <a:ea typeface="Noto Sans" panose="020B0502040504020204" pitchFamily="34" charset="0"/>
                <a:cs typeface="Noto Sans" panose="020B0502040504020204" pitchFamily="34" charset="0"/>
              </a:rPr>
              <a:t> (2021-2026)</a:t>
            </a:r>
          </a:p>
          <a:p>
            <a:pPr marL="288000" indent="-276225" algn="just">
              <a:spcAft>
                <a:spcPts val="600"/>
              </a:spcAft>
              <a:buClr>
                <a:srgbClr val="1E2DBE"/>
              </a:buClr>
              <a:buSzPct val="70000"/>
              <a:buFont typeface="Wingdings 3" panose="05040102010807070707" pitchFamily="18" charset="2"/>
              <a:buChar char="u"/>
              <a:tabLst>
                <a:tab pos="354013" algn="l"/>
                <a:tab pos="719138" algn="l"/>
              </a:tabLst>
            </a:pPr>
            <a:r>
              <a:rPr lang="fr-FR" sz="1300" b="1" dirty="0">
                <a:ea typeface="Noto Sans" panose="020B0502040504020204" pitchFamily="34" charset="0"/>
                <a:cs typeface="Noto Sans" panose="020B0502040504020204" pitchFamily="34" charset="0"/>
              </a:rPr>
              <a:t>Faciliter la communication</a:t>
            </a:r>
            <a:r>
              <a:rPr lang="fr-FR" sz="1300" dirty="0">
                <a:ea typeface="Noto Sans" panose="020B0502040504020204" pitchFamily="34" charset="0"/>
                <a:cs typeface="Noto Sans" panose="020B0502040504020204" pitchFamily="34" charset="0"/>
              </a:rPr>
              <a:t>, notamment par la traduction de la Déclaration sur les EMN dans les langues locales, et renforcer l’engagement sur les réseaux sociaux (2023)</a:t>
            </a:r>
            <a:endParaRPr lang="en-GB" sz="1300" dirty="0">
              <a:ea typeface="Noto Sans" panose="020B0502040504020204" pitchFamily="34" charset="0"/>
              <a:cs typeface="Noto Sans" panose="020B0502040504020204" pitchFamily="34" charset="0"/>
            </a:endParaRPr>
          </a:p>
        </p:txBody>
      </p:sp>
      <p:pic>
        <p:nvPicPr>
          <p:cNvPr id="13" name="Picture 2" descr="French Logo Organization Horizontal RGB White">
            <a:extLst>
              <a:ext uri="{FF2B5EF4-FFF2-40B4-BE49-F238E27FC236}">
                <a16:creationId xmlns:a16="http://schemas.microsoft.com/office/drawing/2014/main" id="{40942E56-20D2-CD8D-DBD3-8E79693FF94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679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5180AC18-5E1A-A86A-787C-EC7A4A32CB3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42F0534-9821-26AF-3820-ADC487DFA6F5}"/>
              </a:ext>
            </a:extLst>
          </p:cNvPr>
          <p:cNvSpPr/>
          <p:nvPr/>
        </p:nvSpPr>
        <p:spPr>
          <a:xfrm>
            <a:off x="-2712"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97AF8BFB-CC75-634F-3E6E-660E80A2D261}"/>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Nepal</a:t>
            </a:r>
          </a:p>
        </p:txBody>
      </p:sp>
      <p:sp>
        <p:nvSpPr>
          <p:cNvPr id="4" name="Date Placeholder 3">
            <a:extLst>
              <a:ext uri="{FF2B5EF4-FFF2-40B4-BE49-F238E27FC236}">
                <a16:creationId xmlns:a16="http://schemas.microsoft.com/office/drawing/2014/main" id="{C5135AC3-BADA-1F46-E774-D103C1839AC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1EB9B16F-248C-94CF-A539-8F0B3ACB8C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F953F185-776C-313D-0AFF-372C0DBE83D0}"/>
              </a:ext>
            </a:extLst>
          </p:cNvPr>
          <p:cNvSpPr txBox="1"/>
          <p:nvPr/>
        </p:nvSpPr>
        <p:spPr>
          <a:xfrm>
            <a:off x="342538" y="5463036"/>
            <a:ext cx="3283578" cy="1064394"/>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 1 point focal</a:t>
            </a:r>
          </a:p>
          <a:p>
            <a:pPr lvl="0">
              <a:spcAft>
                <a:spcPts val="600"/>
              </a:spcAft>
              <a:buClr>
                <a:srgbClr val="1E2DBE"/>
              </a:buClr>
              <a:buFont typeface="Wingdings 3" panose="05040102010807070707" pitchFamily="18" charset="2"/>
              <a:buChar char="u"/>
            </a:pPr>
            <a:r>
              <a:rPr lang="en-GB" sz="1600" b="1" dirty="0">
                <a:solidFill>
                  <a:schemeClr val="bg1"/>
                </a:solidFill>
              </a:rPr>
              <a:t>  Désigné en 2021</a:t>
            </a:r>
          </a:p>
          <a:p>
            <a:pPr lvl="0">
              <a:lnSpc>
                <a:spcPts val="1700"/>
              </a:lnSpc>
              <a:spcAft>
                <a:spcPts val="600"/>
              </a:spcAft>
              <a:buClr>
                <a:srgbClr val="1E2DBE"/>
              </a:buClr>
            </a:pPr>
            <a:endParaRPr lang="en-GB" sz="1600" b="1" dirty="0">
              <a:solidFill>
                <a:schemeClr val="bg1"/>
              </a:solidFill>
            </a:endParaRPr>
          </a:p>
        </p:txBody>
      </p:sp>
      <p:sp>
        <p:nvSpPr>
          <p:cNvPr id="14" name="Content Placeholder 2">
            <a:extLst>
              <a:ext uri="{FF2B5EF4-FFF2-40B4-BE49-F238E27FC236}">
                <a16:creationId xmlns:a16="http://schemas.microsoft.com/office/drawing/2014/main" id="{D0EF6D2F-58A1-46F3-6295-3F3C60C82B62}"/>
              </a:ext>
            </a:extLst>
          </p:cNvPr>
          <p:cNvSpPr>
            <a:spLocks noGrp="1"/>
          </p:cNvSpPr>
          <p:nvPr>
            <p:ph idx="1"/>
          </p:nvPr>
        </p:nvSpPr>
        <p:spPr>
          <a:xfrm>
            <a:off x="4195652" y="1125489"/>
            <a:ext cx="7091361" cy="361610"/>
          </a:xfrm>
        </p:spPr>
        <p:txBody>
          <a:bodyPr/>
          <a:lstStyle/>
          <a:p>
            <a:pPr lvl="0">
              <a:spcBef>
                <a:spcPts val="0"/>
              </a:spcBef>
              <a:spcAft>
                <a:spcPts val="0"/>
              </a:spcAft>
              <a:defRPr/>
            </a:pPr>
            <a:r>
              <a:rPr lang="en-GB" sz="2200" dirty="0">
                <a:solidFill>
                  <a:srgbClr val="230050"/>
                </a:solidFill>
              </a:rPr>
              <a:t>Point focal national représentant : </a:t>
            </a:r>
          </a:p>
        </p:txBody>
      </p:sp>
      <p:sp>
        <p:nvSpPr>
          <p:cNvPr id="17" name="Content Placeholder 2">
            <a:extLst>
              <a:ext uri="{FF2B5EF4-FFF2-40B4-BE49-F238E27FC236}">
                <a16:creationId xmlns:a16="http://schemas.microsoft.com/office/drawing/2014/main" id="{4ABEB190-B8AD-B948-934F-ECACBCFD491C}"/>
              </a:ext>
            </a:extLst>
          </p:cNvPr>
          <p:cNvSpPr txBox="1">
            <a:spLocks/>
          </p:cNvSpPr>
          <p:nvPr/>
        </p:nvSpPr>
        <p:spPr>
          <a:xfrm>
            <a:off x="4195651" y="2855214"/>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r>
              <a:rPr lang="en-GB" sz="2200" dirty="0">
                <a:solidFill>
                  <a:srgbClr val="230050"/>
                </a:solidFill>
              </a:rPr>
              <a:t>Points clés : </a:t>
            </a:r>
          </a:p>
        </p:txBody>
      </p:sp>
      <p:graphicFrame>
        <p:nvGraphicFramePr>
          <p:cNvPr id="12" name="Table 11">
            <a:extLst>
              <a:ext uri="{FF2B5EF4-FFF2-40B4-BE49-F238E27FC236}">
                <a16:creationId xmlns:a16="http://schemas.microsoft.com/office/drawing/2014/main" id="{7D0E9DCA-25FD-6726-576B-D59C3F690829}"/>
              </a:ext>
            </a:extLst>
          </p:cNvPr>
          <p:cNvGraphicFramePr>
            <a:graphicFrameLocks noGrp="1"/>
          </p:cNvGraphicFramePr>
          <p:nvPr>
            <p:extLst>
              <p:ext uri="{D42A27DB-BD31-4B8C-83A1-F6EECF244321}">
                <p14:modId xmlns:p14="http://schemas.microsoft.com/office/powerpoint/2010/main" val="1946842762"/>
              </p:ext>
            </p:extLst>
          </p:nvPr>
        </p:nvGraphicFramePr>
        <p:xfrm>
          <a:off x="4195653" y="1818418"/>
          <a:ext cx="7505809" cy="488674"/>
        </p:xfrm>
        <a:graphic>
          <a:graphicData uri="http://schemas.openxmlformats.org/drawingml/2006/table">
            <a:tbl>
              <a:tblPr firstRow="1" bandRow="1">
                <a:tableStyleId>{5C22544A-7EE6-4342-B048-85BDC9FD1C3A}</a:tableStyleId>
              </a:tblPr>
              <a:tblGrid>
                <a:gridCol w="7505809">
                  <a:extLst>
                    <a:ext uri="{9D8B030D-6E8A-4147-A177-3AD203B41FA5}">
                      <a16:colId xmlns:a16="http://schemas.microsoft.com/office/drawing/2014/main" val="1248844492"/>
                    </a:ext>
                  </a:extLst>
                </a:gridCol>
              </a:tblGrid>
              <a:tr h="488674">
                <a:tc>
                  <a:txBody>
                    <a:bodyPr/>
                    <a:lstStyle/>
                    <a:p>
                      <a:pPr algn="ctr"/>
                      <a:r>
                        <a:rPr lang="fr-FR" sz="1600" dirty="0"/>
                        <a:t>Le ministère du Travail, de l'Emploi et de la Sécurité sociale</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pic>
        <p:nvPicPr>
          <p:cNvPr id="5" name="Picture 4">
            <a:extLst>
              <a:ext uri="{FF2B5EF4-FFF2-40B4-BE49-F238E27FC236}">
                <a16:creationId xmlns:a16="http://schemas.microsoft.com/office/drawing/2014/main" id="{62A5D0C2-4632-4844-CF06-FF1B2B685663}"/>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11268" name="Picture 4" descr="Drapeau du Népal.">
            <a:extLst>
              <a:ext uri="{FF2B5EF4-FFF2-40B4-BE49-F238E27FC236}">
                <a16:creationId xmlns:a16="http://schemas.microsoft.com/office/drawing/2014/main" id="{1A2FB2F1-465C-EE56-7570-B4AA933510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503" y="3277926"/>
            <a:ext cx="1187648" cy="144893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90F9C67-4B7B-0481-B35B-496B9565A5D0}"/>
              </a:ext>
            </a:extLst>
          </p:cNvPr>
          <p:cNvSpPr txBox="1"/>
          <p:nvPr/>
        </p:nvSpPr>
        <p:spPr>
          <a:xfrm>
            <a:off x="4195651" y="3295267"/>
            <a:ext cx="7768021" cy="2492990"/>
          </a:xfrm>
          <a:prstGeom prst="rect">
            <a:avLst/>
          </a:prstGeom>
          <a:noFill/>
        </p:spPr>
        <p:txBody>
          <a:bodyPr wrap="square" rtlCol="0">
            <a:spAutoFit/>
          </a:bodyPr>
          <a:lstStyle/>
          <a:p>
            <a:pPr>
              <a:spcAft>
                <a:spcPts val="600"/>
              </a:spcAft>
              <a:buClr>
                <a:srgbClr val="1E2DBE"/>
              </a:buClr>
            </a:pPr>
            <a:endParaRPr lang="en-GB" sz="300" b="1" dirty="0">
              <a:solidFill>
                <a:schemeClr val="bg1"/>
              </a:solidFill>
            </a:endParaRPr>
          </a:p>
          <a:p>
            <a:pPr lvl="0">
              <a:spcAft>
                <a:spcPts val="600"/>
              </a:spcAft>
              <a:buClr>
                <a:srgbClr val="1E2DBE"/>
              </a:buClr>
              <a:buFont typeface="Wingdings 3" panose="05040102010807070707" pitchFamily="18" charset="2"/>
              <a:buChar char="u"/>
            </a:pPr>
            <a:r>
              <a:rPr lang="en-GB" sz="1600" b="1" dirty="0"/>
              <a:t> </a:t>
            </a:r>
            <a:r>
              <a:rPr lang="fr-FR" sz="1600" b="1" dirty="0"/>
              <a:t>Sensibilisation </a:t>
            </a:r>
            <a:r>
              <a:rPr lang="fr-FR" sz="1600" dirty="0"/>
              <a:t>des pouvoirs publics, des entreprises multinationales et des organisations des employeurs et des travailleurs aux principes de la Déclaration sur les EMN</a:t>
            </a:r>
          </a:p>
          <a:p>
            <a:pPr lvl="0">
              <a:spcAft>
                <a:spcPts val="600"/>
              </a:spcAft>
              <a:buClr>
                <a:srgbClr val="1E2DBE"/>
              </a:buClr>
              <a:buFont typeface="Wingdings 3" panose="05040102010807070707" pitchFamily="18" charset="2"/>
              <a:buChar char="u"/>
            </a:pPr>
            <a:r>
              <a:rPr lang="en-GB" sz="1600" b="1" dirty="0"/>
              <a:t> </a:t>
            </a:r>
            <a:r>
              <a:rPr lang="fr-FR" sz="1600" dirty="0"/>
              <a:t>Organisation d’activités de </a:t>
            </a:r>
            <a:r>
              <a:rPr lang="fr-FR" sz="1600" b="1" dirty="0"/>
              <a:t>renforcement des capacités</a:t>
            </a:r>
          </a:p>
          <a:p>
            <a:pPr lvl="0">
              <a:spcAft>
                <a:spcPts val="600"/>
              </a:spcAft>
              <a:buClr>
                <a:srgbClr val="1E2DBE"/>
              </a:buClr>
              <a:buFont typeface="Wingdings 3" panose="05040102010807070707" pitchFamily="18" charset="2"/>
              <a:buChar char="u"/>
            </a:pPr>
            <a:r>
              <a:rPr lang="en-GB" sz="1600" b="1" dirty="0"/>
              <a:t> </a:t>
            </a:r>
            <a:r>
              <a:rPr lang="fr-FR" sz="1600" dirty="0"/>
              <a:t>Mise en place de </a:t>
            </a:r>
            <a:r>
              <a:rPr lang="fr-FR" sz="1600" b="1" dirty="0"/>
              <a:t>plateformes de dialogue tripartites et tripartites élargies</a:t>
            </a:r>
          </a:p>
          <a:p>
            <a:pPr lvl="0">
              <a:spcAft>
                <a:spcPts val="600"/>
              </a:spcAft>
              <a:buClr>
                <a:srgbClr val="1E2DBE"/>
              </a:buClr>
              <a:buFont typeface="Wingdings 3" panose="05040102010807070707" pitchFamily="18" charset="2"/>
              <a:buChar char="u"/>
            </a:pPr>
            <a:r>
              <a:rPr lang="en-GB" sz="1600" b="1" dirty="0"/>
              <a:t> </a:t>
            </a:r>
            <a:r>
              <a:rPr lang="fr-FR" sz="1600" b="1" dirty="0"/>
              <a:t>Création d’un « groupe de travail » tripartite chargé d’assister le point focal </a:t>
            </a:r>
            <a:r>
              <a:rPr lang="fr-FR" sz="1600" dirty="0"/>
              <a:t>dans la conception et la mise en œuvre effective du plan d’action</a:t>
            </a:r>
          </a:p>
          <a:p>
            <a:pPr lvl="0">
              <a:spcAft>
                <a:spcPts val="600"/>
              </a:spcAft>
              <a:buClr>
                <a:srgbClr val="1E2DBE"/>
              </a:buClr>
              <a:buFont typeface="Wingdings 3" panose="05040102010807070707" pitchFamily="18" charset="2"/>
              <a:buChar char="u"/>
            </a:pPr>
            <a:r>
              <a:rPr lang="en-GB" sz="1600" b="1" dirty="0"/>
              <a:t> </a:t>
            </a:r>
            <a:r>
              <a:rPr lang="fr-FR" sz="1600" dirty="0"/>
              <a:t>Traduction de la Déclaration sur les EMN en népalais.</a:t>
            </a:r>
            <a:endParaRPr lang="en-GB" b="1" dirty="0"/>
          </a:p>
        </p:txBody>
      </p:sp>
      <p:sp>
        <p:nvSpPr>
          <p:cNvPr id="3" name="TextBox 2">
            <a:extLst>
              <a:ext uri="{FF2B5EF4-FFF2-40B4-BE49-F238E27FC236}">
                <a16:creationId xmlns:a16="http://schemas.microsoft.com/office/drawing/2014/main" id="{A37E8090-B69A-0C51-D047-77737D395310}"/>
              </a:ext>
            </a:extLst>
          </p:cNvPr>
          <p:cNvSpPr txBox="1"/>
          <p:nvPr/>
        </p:nvSpPr>
        <p:spPr>
          <a:xfrm>
            <a:off x="4101806" y="5851976"/>
            <a:ext cx="7599656" cy="600164"/>
          </a:xfrm>
          <a:prstGeom prst="rect">
            <a:avLst/>
          </a:prstGeom>
          <a:noFill/>
        </p:spPr>
        <p:txBody>
          <a:bodyPr wrap="square" rtlCol="0">
            <a:spAutoFit/>
          </a:bodyPr>
          <a:lstStyle/>
          <a:p>
            <a:pPr>
              <a:buClr>
                <a:srgbClr val="3FBDBE"/>
              </a:buClr>
              <a:buSzPct val="80000"/>
            </a:pPr>
            <a:r>
              <a:rPr lang="en-US" sz="1100" b="1" dirty="0">
                <a:ea typeface="Noto Sans" panose="020B0502040504020204" pitchFamily="34" charset="0"/>
                <a:cs typeface="Noto Sans" panose="020B0502040504020204" pitchFamily="34" charset="0"/>
              </a:rPr>
              <a:t>Etude de cas </a:t>
            </a:r>
            <a:r>
              <a:rPr lang="en-US" sz="1100" dirty="0">
                <a:ea typeface="Noto Sans" panose="020B0502040504020204" pitchFamily="34" charset="0"/>
                <a:cs typeface="Noto Sans" panose="020B0502040504020204" pitchFamily="34" charset="0"/>
              </a:rPr>
              <a:t>: </a:t>
            </a:r>
            <a:r>
              <a:rPr lang="fr-FR" sz="1100" dirty="0">
                <a:ea typeface="Noto Sans" panose="020B0502040504020204" pitchFamily="34" charset="0"/>
                <a:cs typeface="Noto Sans" panose="020B0502040504020204" pitchFamily="34" charset="0"/>
                <a:hlinkClick r:id="rId4"/>
              </a:rPr>
              <a:t>Promouvoir des pratiques commerciales durables et responsables dans quatre chaînes de valeur agricoles du Népal </a:t>
            </a:r>
            <a:endParaRPr lang="fr-FR" sz="1100" dirty="0">
              <a:ea typeface="Noto Sans" panose="020B0502040504020204" pitchFamily="34" charset="0"/>
              <a:cs typeface="Noto Sans" panose="020B0502040504020204" pitchFamily="34" charset="0"/>
            </a:endParaRPr>
          </a:p>
          <a:p>
            <a:pPr>
              <a:buClr>
                <a:srgbClr val="3FBDBE"/>
              </a:buClr>
              <a:buSzPct val="80000"/>
            </a:pPr>
            <a:endParaRPr lang="en-GB" sz="1100" dirty="0">
              <a:ea typeface="Noto Sans" panose="020B0502040504020204" pitchFamily="34" charset="0"/>
              <a:cs typeface="Noto Sans" panose="020B0502040504020204" pitchFamily="34" charset="0"/>
            </a:endParaRPr>
          </a:p>
        </p:txBody>
      </p:sp>
      <p:pic>
        <p:nvPicPr>
          <p:cNvPr id="13" name="Picture 2" descr="French Logo Organization Horizontal RGB White">
            <a:extLst>
              <a:ext uri="{FF2B5EF4-FFF2-40B4-BE49-F238E27FC236}">
                <a16:creationId xmlns:a16="http://schemas.microsoft.com/office/drawing/2014/main" id="{208B88FE-866F-8895-2248-1F37D65DEC0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84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19A574D3-1698-D42E-FF5B-29D6B352E2D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5D84067-37B1-27CA-0DE9-C0B415765BBB}"/>
              </a:ext>
            </a:extLst>
          </p:cNvPr>
          <p:cNvSpPr/>
          <p:nvPr/>
        </p:nvSpPr>
        <p:spPr>
          <a:xfrm>
            <a:off x="-2712"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FAAD468C-5ED1-6EA2-38E7-AEC6BAD62A87}"/>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Ghana</a:t>
            </a:r>
          </a:p>
        </p:txBody>
      </p:sp>
      <p:sp>
        <p:nvSpPr>
          <p:cNvPr id="4" name="Date Placeholder 3">
            <a:extLst>
              <a:ext uri="{FF2B5EF4-FFF2-40B4-BE49-F238E27FC236}">
                <a16:creationId xmlns:a16="http://schemas.microsoft.com/office/drawing/2014/main" id="{73EE68DA-A96A-599D-1CFF-88F9FF6F0B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4EF66DA9-86C4-E026-2DB8-03108A48E15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E93CF897-2E95-6B59-A3BA-2CFFD98455BE}"/>
              </a:ext>
            </a:extLst>
          </p:cNvPr>
          <p:cNvSpPr txBox="1"/>
          <p:nvPr/>
        </p:nvSpPr>
        <p:spPr>
          <a:xfrm>
            <a:off x="342538" y="546303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4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2021 </a:t>
            </a:r>
          </a:p>
        </p:txBody>
      </p:sp>
      <p:sp>
        <p:nvSpPr>
          <p:cNvPr id="14" name="Content Placeholder 2">
            <a:extLst>
              <a:ext uri="{FF2B5EF4-FFF2-40B4-BE49-F238E27FC236}">
                <a16:creationId xmlns:a16="http://schemas.microsoft.com/office/drawing/2014/main" id="{9167910E-BD93-6D70-CC2E-60B198F0356F}"/>
              </a:ext>
            </a:extLst>
          </p:cNvPr>
          <p:cNvSpPr>
            <a:spLocks noGrp="1"/>
          </p:cNvSpPr>
          <p:nvPr>
            <p:ph idx="1"/>
          </p:nvPr>
        </p:nvSpPr>
        <p:spPr>
          <a:xfrm>
            <a:off x="4169119" y="992958"/>
            <a:ext cx="7091361" cy="361610"/>
          </a:xfrm>
        </p:spPr>
        <p:txBody>
          <a:bodyPr/>
          <a:lstStyle/>
          <a:p>
            <a:pPr lvl="0">
              <a:spcBef>
                <a:spcPts val="0"/>
              </a:spcBef>
              <a:spcAft>
                <a:spcPts val="0"/>
              </a:spcAft>
              <a:defRPr/>
            </a:pPr>
            <a:r>
              <a:rPr lang="en-GB" sz="2200" dirty="0">
                <a:solidFill>
                  <a:srgbClr val="230050"/>
                </a:solidFill>
              </a:rPr>
              <a:t>Points focaux nationaux représentant : </a:t>
            </a:r>
          </a:p>
        </p:txBody>
      </p:sp>
      <p:graphicFrame>
        <p:nvGraphicFramePr>
          <p:cNvPr id="3" name="Table 2">
            <a:extLst>
              <a:ext uri="{FF2B5EF4-FFF2-40B4-BE49-F238E27FC236}">
                <a16:creationId xmlns:a16="http://schemas.microsoft.com/office/drawing/2014/main" id="{07023EC8-28B9-AA79-018B-A7F83596CF05}"/>
              </a:ext>
            </a:extLst>
          </p:cNvPr>
          <p:cNvGraphicFramePr>
            <a:graphicFrameLocks noGrp="1"/>
          </p:cNvGraphicFramePr>
          <p:nvPr>
            <p:extLst>
              <p:ext uri="{D42A27DB-BD31-4B8C-83A1-F6EECF244321}">
                <p14:modId xmlns:p14="http://schemas.microsoft.com/office/powerpoint/2010/main" val="4109613753"/>
              </p:ext>
            </p:extLst>
          </p:nvPr>
        </p:nvGraphicFramePr>
        <p:xfrm>
          <a:off x="4195654" y="1627527"/>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Le ministère de l'Emploi et des Relations professionnelles</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5" name="Table 4">
            <a:extLst>
              <a:ext uri="{FF2B5EF4-FFF2-40B4-BE49-F238E27FC236}">
                <a16:creationId xmlns:a16="http://schemas.microsoft.com/office/drawing/2014/main" id="{4970FF5F-C1AC-7A29-B0CD-3B98676D9956}"/>
              </a:ext>
            </a:extLst>
          </p:cNvPr>
          <p:cNvGraphicFramePr>
            <a:graphicFrameLocks noGrp="1"/>
          </p:cNvGraphicFramePr>
          <p:nvPr>
            <p:extLst>
              <p:ext uri="{D42A27DB-BD31-4B8C-83A1-F6EECF244321}">
                <p14:modId xmlns:p14="http://schemas.microsoft.com/office/powerpoint/2010/main" val="1085952106"/>
              </p:ext>
            </p:extLst>
          </p:nvPr>
        </p:nvGraphicFramePr>
        <p:xfrm>
          <a:off x="8220838" y="1627527"/>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Le Centre de promotion des investissements du Ghana </a:t>
                      </a:r>
                      <a:r>
                        <a:rPr lang="en-GB" sz="1600" dirty="0"/>
                        <a:t>(GIPC)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10" name="Table 9">
            <a:extLst>
              <a:ext uri="{FF2B5EF4-FFF2-40B4-BE49-F238E27FC236}">
                <a16:creationId xmlns:a16="http://schemas.microsoft.com/office/drawing/2014/main" id="{311D9F11-6AB6-DE93-EC5B-BC994D7153BD}"/>
              </a:ext>
            </a:extLst>
          </p:cNvPr>
          <p:cNvGraphicFramePr>
            <a:graphicFrameLocks noGrp="1"/>
          </p:cNvGraphicFramePr>
          <p:nvPr>
            <p:extLst>
              <p:ext uri="{D42A27DB-BD31-4B8C-83A1-F6EECF244321}">
                <p14:modId xmlns:p14="http://schemas.microsoft.com/office/powerpoint/2010/main" val="2425785239"/>
              </p:ext>
            </p:extLst>
          </p:nvPr>
        </p:nvGraphicFramePr>
        <p:xfrm>
          <a:off x="4195654" y="2429932"/>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Travailleurs - Congrès des syndicats du Ghana </a:t>
                      </a:r>
                      <a:r>
                        <a:rPr lang="en-GB" sz="1600" dirty="0"/>
                        <a:t>(TUC)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pic>
        <p:nvPicPr>
          <p:cNvPr id="15" name="Picture 14">
            <a:extLst>
              <a:ext uri="{FF2B5EF4-FFF2-40B4-BE49-F238E27FC236}">
                <a16:creationId xmlns:a16="http://schemas.microsoft.com/office/drawing/2014/main" id="{B806E9C5-007B-E4A1-E2B1-D7144E7BA79C}"/>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7172" name="Picture 4">
            <a:extLst>
              <a:ext uri="{FF2B5EF4-FFF2-40B4-BE49-F238E27FC236}">
                <a16:creationId xmlns:a16="http://schemas.microsoft.com/office/drawing/2014/main" id="{9BF421D5-E98E-BB19-C1D9-636AC91A7E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4652" y="3409447"/>
            <a:ext cx="1800471" cy="120031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 name="Table 15">
            <a:extLst>
              <a:ext uri="{FF2B5EF4-FFF2-40B4-BE49-F238E27FC236}">
                <a16:creationId xmlns:a16="http://schemas.microsoft.com/office/drawing/2014/main" id="{A6E10D18-051D-0A28-7934-135D41CCD72D}"/>
              </a:ext>
            </a:extLst>
          </p:cNvPr>
          <p:cNvGraphicFramePr>
            <a:graphicFrameLocks noGrp="1"/>
          </p:cNvGraphicFramePr>
          <p:nvPr>
            <p:extLst>
              <p:ext uri="{D42A27DB-BD31-4B8C-83A1-F6EECF244321}">
                <p14:modId xmlns:p14="http://schemas.microsoft.com/office/powerpoint/2010/main" val="2335472432"/>
              </p:ext>
            </p:extLst>
          </p:nvPr>
        </p:nvGraphicFramePr>
        <p:xfrm>
          <a:off x="8220838" y="2418659"/>
          <a:ext cx="3519146" cy="593863"/>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3">
                <a:tc>
                  <a:txBody>
                    <a:bodyPr/>
                    <a:lstStyle/>
                    <a:p>
                      <a:pPr algn="ctr"/>
                      <a:r>
                        <a:rPr lang="fr-FR" sz="1600" dirty="0"/>
                        <a:t> Employeurs - Association des employeurs du Ghana </a:t>
                      </a:r>
                      <a:r>
                        <a:rPr lang="en-GB" sz="1600" dirty="0"/>
                        <a:t>(GEA)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sp>
        <p:nvSpPr>
          <p:cNvPr id="17" name="Content Placeholder 2">
            <a:extLst>
              <a:ext uri="{FF2B5EF4-FFF2-40B4-BE49-F238E27FC236}">
                <a16:creationId xmlns:a16="http://schemas.microsoft.com/office/drawing/2014/main" id="{49586950-BED7-C628-8E39-EC3FF532A762}"/>
              </a:ext>
            </a:extLst>
          </p:cNvPr>
          <p:cNvSpPr txBox="1">
            <a:spLocks/>
          </p:cNvSpPr>
          <p:nvPr/>
        </p:nvSpPr>
        <p:spPr>
          <a:xfrm>
            <a:off x="4169119" y="3406272"/>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r>
              <a:rPr lang="en-GB" sz="2200" dirty="0">
                <a:solidFill>
                  <a:srgbClr val="230050"/>
                </a:solidFill>
              </a:rPr>
              <a:t>Points clés : </a:t>
            </a:r>
          </a:p>
        </p:txBody>
      </p:sp>
      <p:sp>
        <p:nvSpPr>
          <p:cNvPr id="12" name="TextBox 11">
            <a:extLst>
              <a:ext uri="{FF2B5EF4-FFF2-40B4-BE49-F238E27FC236}">
                <a16:creationId xmlns:a16="http://schemas.microsoft.com/office/drawing/2014/main" id="{99166587-0BC3-AAE8-3948-764835D4B82D}"/>
              </a:ext>
            </a:extLst>
          </p:cNvPr>
          <p:cNvSpPr txBox="1"/>
          <p:nvPr/>
        </p:nvSpPr>
        <p:spPr>
          <a:xfrm>
            <a:off x="4094688" y="3845478"/>
            <a:ext cx="7754774" cy="1631216"/>
          </a:xfrm>
          <a:prstGeom prst="rect">
            <a:avLst/>
          </a:prstGeom>
          <a:noFill/>
        </p:spPr>
        <p:txBody>
          <a:bodyPr wrap="square" rtlCol="0">
            <a:spAutoFit/>
          </a:bodyPr>
          <a:lstStyle/>
          <a:p>
            <a:pPr>
              <a:spcAft>
                <a:spcPts val="600"/>
              </a:spcAft>
              <a:buClr>
                <a:srgbClr val="1E2DBE"/>
              </a:buClr>
            </a:pPr>
            <a:endParaRPr lang="en-GB" sz="300" b="1" dirty="0">
              <a:solidFill>
                <a:schemeClr val="bg1"/>
              </a:solidFill>
            </a:endParaRPr>
          </a:p>
          <a:p>
            <a:pPr lvl="0">
              <a:spcAft>
                <a:spcPts val="600"/>
              </a:spcAft>
              <a:buClr>
                <a:srgbClr val="1E2DBE"/>
              </a:buClr>
              <a:buFont typeface="Wingdings 3" panose="05040102010807070707" pitchFamily="18" charset="2"/>
              <a:buChar char="u"/>
            </a:pPr>
            <a:r>
              <a:rPr lang="en-GB" dirty="0">
                <a:solidFill>
                  <a:schemeClr val="bg1"/>
                </a:solidFill>
              </a:rPr>
              <a:t> </a:t>
            </a:r>
            <a:r>
              <a:rPr lang="fr-FR" sz="1600" dirty="0"/>
              <a:t>Organisation d'un </a:t>
            </a:r>
            <a:r>
              <a:rPr lang="fr-FR" sz="1600" b="1" dirty="0"/>
              <a:t>petit-déjeuner-réunion pour des PDG </a:t>
            </a:r>
            <a:r>
              <a:rPr lang="fr-FR" sz="1600" dirty="0"/>
              <a:t>avec une participation tripartite élargie</a:t>
            </a:r>
          </a:p>
          <a:p>
            <a:pPr lvl="0">
              <a:spcAft>
                <a:spcPts val="600"/>
              </a:spcAft>
              <a:buClr>
                <a:srgbClr val="1E2DBE"/>
              </a:buClr>
              <a:buFont typeface="Wingdings 3" panose="05040102010807070707" pitchFamily="18" charset="2"/>
              <a:buChar char="u"/>
            </a:pPr>
            <a:r>
              <a:rPr lang="en-GB" sz="1600" dirty="0"/>
              <a:t> </a:t>
            </a:r>
            <a:r>
              <a:rPr lang="fr-FR" sz="1600" dirty="0"/>
              <a:t>Le GIPC s'est engagé à </a:t>
            </a:r>
            <a:r>
              <a:rPr lang="fr-FR" sz="1600" b="1" dirty="0"/>
              <a:t>intégrer les principes de la Déclaration sur les EMN dans la loi sur le GIPC</a:t>
            </a:r>
            <a:r>
              <a:rPr lang="fr-FR" sz="1600" dirty="0"/>
              <a:t>, qui sera révisée en 2025</a:t>
            </a:r>
          </a:p>
          <a:p>
            <a:pPr lvl="0">
              <a:spcAft>
                <a:spcPts val="600"/>
              </a:spcAft>
              <a:buClr>
                <a:srgbClr val="1E2DBE"/>
              </a:buClr>
              <a:buFont typeface="Wingdings 3" panose="05040102010807070707" pitchFamily="18" charset="2"/>
              <a:buChar char="u"/>
            </a:pPr>
            <a:r>
              <a:rPr lang="fr-FR" sz="1600" dirty="0"/>
              <a:t> Création d'une </a:t>
            </a:r>
            <a:r>
              <a:rPr lang="fr-FR" sz="1600" b="1" dirty="0"/>
              <a:t>plateforme RSE</a:t>
            </a:r>
            <a:r>
              <a:rPr lang="fr-FR" sz="1600" dirty="0"/>
              <a:t> pour les travailleurs (2025)</a:t>
            </a:r>
            <a:endParaRPr lang="en-GB" sz="1600" dirty="0"/>
          </a:p>
        </p:txBody>
      </p:sp>
      <p:sp>
        <p:nvSpPr>
          <p:cNvPr id="13" name="TextBox 12">
            <a:extLst>
              <a:ext uri="{FF2B5EF4-FFF2-40B4-BE49-F238E27FC236}">
                <a16:creationId xmlns:a16="http://schemas.microsoft.com/office/drawing/2014/main" id="{14C66341-D7C5-B7B2-BD5F-EDA5AA766AE7}"/>
              </a:ext>
            </a:extLst>
          </p:cNvPr>
          <p:cNvSpPr txBox="1"/>
          <p:nvPr/>
        </p:nvSpPr>
        <p:spPr>
          <a:xfrm>
            <a:off x="4101806" y="5851976"/>
            <a:ext cx="7599656" cy="430887"/>
          </a:xfrm>
          <a:prstGeom prst="rect">
            <a:avLst/>
          </a:prstGeom>
          <a:noFill/>
        </p:spPr>
        <p:txBody>
          <a:bodyPr wrap="square" rtlCol="0">
            <a:spAutoFit/>
          </a:bodyPr>
          <a:lstStyle/>
          <a:p>
            <a:pPr>
              <a:buClr>
                <a:srgbClr val="3FBDBE"/>
              </a:buClr>
              <a:buSzPct val="80000"/>
            </a:pPr>
            <a:r>
              <a:rPr lang="en-US" sz="1100" b="1" dirty="0">
                <a:ea typeface="Noto Sans" panose="020B0502040504020204" pitchFamily="34" charset="0"/>
                <a:cs typeface="Noto Sans" panose="020B0502040504020204" pitchFamily="34" charset="0"/>
              </a:rPr>
              <a:t>Etude de cas </a:t>
            </a:r>
            <a:r>
              <a:rPr lang="en-US" sz="1100" dirty="0">
                <a:ea typeface="Noto Sans" panose="020B0502040504020204" pitchFamily="34" charset="0"/>
                <a:cs typeface="Noto Sans" panose="020B0502040504020204" pitchFamily="34" charset="0"/>
              </a:rPr>
              <a:t>: </a:t>
            </a:r>
            <a:r>
              <a:rPr lang="fr-FR" sz="1100" dirty="0">
                <a:ea typeface="Noto Sans" panose="020B0502040504020204" pitchFamily="34" charset="0"/>
                <a:cs typeface="Noto Sans" panose="020B0502040504020204" pitchFamily="34" charset="0"/>
                <a:hlinkClick r:id="rId4"/>
              </a:rPr>
              <a:t>Le Ghana nomme quatre points focaux nationaux afin de promouvoir la Déclaration sur les EMN dans le cadre des échanges avec les entreprises et investisseurs locaux et étrangers.</a:t>
            </a:r>
            <a:endParaRPr lang="en-GB" sz="1100" dirty="0">
              <a:ea typeface="Noto Sans" panose="020B0502040504020204" pitchFamily="34" charset="0"/>
              <a:cs typeface="Noto Sans" panose="020B0502040504020204" pitchFamily="34" charset="0"/>
            </a:endParaRPr>
          </a:p>
        </p:txBody>
      </p:sp>
      <p:pic>
        <p:nvPicPr>
          <p:cNvPr id="18" name="Picture 2" descr="French Logo Organization Horizontal RGB White">
            <a:extLst>
              <a:ext uri="{FF2B5EF4-FFF2-40B4-BE49-F238E27FC236}">
                <a16:creationId xmlns:a16="http://schemas.microsoft.com/office/drawing/2014/main" id="{0EDAA4D2-039B-3D84-CFE3-F1DB21A2245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527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71802ADB-5B6B-E1AA-BD5E-4B7DE347328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3F02A72-E0A0-B4EB-0209-476679F55EB4}"/>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0BF11698-9EA9-D7B3-290C-89038F826C56}"/>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Togo</a:t>
            </a:r>
          </a:p>
        </p:txBody>
      </p:sp>
      <p:sp>
        <p:nvSpPr>
          <p:cNvPr id="3" name="Content Placeholder 2">
            <a:extLst>
              <a:ext uri="{FF2B5EF4-FFF2-40B4-BE49-F238E27FC236}">
                <a16:creationId xmlns:a16="http://schemas.microsoft.com/office/drawing/2014/main" id="{E0DA352B-2270-B545-C384-ABB6A5014BDF}"/>
              </a:ext>
            </a:extLst>
          </p:cNvPr>
          <p:cNvSpPr>
            <a:spLocks noGrp="1"/>
          </p:cNvSpPr>
          <p:nvPr>
            <p:ph idx="1"/>
          </p:nvPr>
        </p:nvSpPr>
        <p:spPr>
          <a:xfrm>
            <a:off x="4195654" y="893450"/>
            <a:ext cx="7091361" cy="593865"/>
          </a:xfrm>
        </p:spPr>
        <p:txBody>
          <a:bodyPr/>
          <a:lstStyle/>
          <a:p>
            <a:pPr lvl="0">
              <a:spcBef>
                <a:spcPts val="0"/>
              </a:spcBef>
              <a:spcAft>
                <a:spcPts val="0"/>
              </a:spcAft>
              <a:defRPr/>
            </a:pPr>
            <a:r>
              <a:rPr lang="en-GB" sz="2200" dirty="0">
                <a:solidFill>
                  <a:srgbClr val="230050"/>
                </a:solidFill>
              </a:rPr>
              <a:t>Points focaux nationaux représentant : </a:t>
            </a:r>
          </a:p>
        </p:txBody>
      </p:sp>
      <p:sp>
        <p:nvSpPr>
          <p:cNvPr id="4" name="Date Placeholder 3">
            <a:extLst>
              <a:ext uri="{FF2B5EF4-FFF2-40B4-BE49-F238E27FC236}">
                <a16:creationId xmlns:a16="http://schemas.microsoft.com/office/drawing/2014/main" id="{3599BDD2-4ED8-077E-F485-83084A4BB41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62D0049D-A17C-3776-1F91-9CC2B9DAAC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44430EA3-3DF3-1DAE-3FBF-6D2F18FF810C}"/>
              </a:ext>
            </a:extLst>
          </p:cNvPr>
          <p:cNvSpPr txBox="1"/>
          <p:nvPr/>
        </p:nvSpPr>
        <p:spPr>
          <a:xfrm>
            <a:off x="342538" y="549889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6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2023 </a:t>
            </a:r>
          </a:p>
        </p:txBody>
      </p:sp>
      <p:graphicFrame>
        <p:nvGraphicFramePr>
          <p:cNvPr id="21" name="Table 20">
            <a:extLst>
              <a:ext uri="{FF2B5EF4-FFF2-40B4-BE49-F238E27FC236}">
                <a16:creationId xmlns:a16="http://schemas.microsoft.com/office/drawing/2014/main" id="{94D9B04F-C84D-5D0B-759B-FE779918D315}"/>
              </a:ext>
            </a:extLst>
          </p:cNvPr>
          <p:cNvGraphicFramePr>
            <a:graphicFrameLocks noGrp="1"/>
          </p:cNvGraphicFramePr>
          <p:nvPr>
            <p:extLst>
              <p:ext uri="{D42A27DB-BD31-4B8C-83A1-F6EECF244321}">
                <p14:modId xmlns:p14="http://schemas.microsoft.com/office/powerpoint/2010/main" val="896719218"/>
              </p:ext>
            </p:extLst>
          </p:nvPr>
        </p:nvGraphicFramePr>
        <p:xfrm>
          <a:off x="4195654" y="2048020"/>
          <a:ext cx="3519146" cy="924069"/>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924069">
                <a:tc>
                  <a:txBody>
                    <a:bodyPr/>
                    <a:lstStyle/>
                    <a:p>
                      <a:pPr algn="ctr"/>
                      <a:r>
                        <a:rPr lang="en-GB" sz="1600" dirty="0"/>
                        <a:t>Ministère du Travail (2)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22" name="Table 21">
            <a:extLst>
              <a:ext uri="{FF2B5EF4-FFF2-40B4-BE49-F238E27FC236}">
                <a16:creationId xmlns:a16="http://schemas.microsoft.com/office/drawing/2014/main" id="{383DEC72-71D2-B41C-E3F1-603E0B397A7F}"/>
              </a:ext>
            </a:extLst>
          </p:cNvPr>
          <p:cNvGraphicFramePr>
            <a:graphicFrameLocks noGrp="1"/>
          </p:cNvGraphicFramePr>
          <p:nvPr>
            <p:extLst>
              <p:ext uri="{D42A27DB-BD31-4B8C-83A1-F6EECF244321}">
                <p14:modId xmlns:p14="http://schemas.microsoft.com/office/powerpoint/2010/main" val="2573398338"/>
              </p:ext>
            </p:extLst>
          </p:nvPr>
        </p:nvGraphicFramePr>
        <p:xfrm>
          <a:off x="4202051" y="3324355"/>
          <a:ext cx="3519146" cy="924069"/>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924069">
                <a:tc>
                  <a:txBody>
                    <a:bodyPr/>
                    <a:lstStyle/>
                    <a:p>
                      <a:pPr algn="ctr"/>
                      <a:r>
                        <a:rPr lang="fr-FR" sz="1600" dirty="0"/>
                        <a:t>Conseil National du Patronat au Togo </a:t>
                      </a:r>
                      <a:r>
                        <a:rPr lang="en-GB" sz="1600" dirty="0"/>
                        <a:t>(CNP)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23" name="Table 22">
            <a:extLst>
              <a:ext uri="{FF2B5EF4-FFF2-40B4-BE49-F238E27FC236}">
                <a16:creationId xmlns:a16="http://schemas.microsoft.com/office/drawing/2014/main" id="{E70BF683-3FB3-6DDC-929D-5111E817FDF2}"/>
              </a:ext>
            </a:extLst>
          </p:cNvPr>
          <p:cNvGraphicFramePr>
            <a:graphicFrameLocks noGrp="1"/>
          </p:cNvGraphicFramePr>
          <p:nvPr>
            <p:extLst>
              <p:ext uri="{D42A27DB-BD31-4B8C-83A1-F6EECF244321}">
                <p14:modId xmlns:p14="http://schemas.microsoft.com/office/powerpoint/2010/main" val="1621512077"/>
              </p:ext>
            </p:extLst>
          </p:nvPr>
        </p:nvGraphicFramePr>
        <p:xfrm>
          <a:off x="8182316" y="3347720"/>
          <a:ext cx="3519146" cy="924069"/>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924069">
                <a:tc>
                  <a:txBody>
                    <a:bodyPr/>
                    <a:lstStyle/>
                    <a:p>
                      <a:pPr algn="ctr"/>
                      <a:r>
                        <a:rPr lang="en-GB" sz="1600" dirty="0"/>
                        <a:t> </a:t>
                      </a:r>
                      <a:r>
                        <a:rPr lang="fr-FR" sz="1600" dirty="0"/>
                        <a:t>Coordination des centrales syndicales du Togo </a:t>
                      </a:r>
                      <a:r>
                        <a:rPr lang="en-GB" sz="1600" dirty="0"/>
                        <a:t>(2)</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5" name="Table 24">
            <a:extLst>
              <a:ext uri="{FF2B5EF4-FFF2-40B4-BE49-F238E27FC236}">
                <a16:creationId xmlns:a16="http://schemas.microsoft.com/office/drawing/2014/main" id="{A30F52B5-C502-1522-5A29-882EF7E05F36}"/>
              </a:ext>
            </a:extLst>
          </p:cNvPr>
          <p:cNvGraphicFramePr>
            <a:graphicFrameLocks noGrp="1"/>
          </p:cNvGraphicFramePr>
          <p:nvPr>
            <p:extLst>
              <p:ext uri="{D42A27DB-BD31-4B8C-83A1-F6EECF244321}">
                <p14:modId xmlns:p14="http://schemas.microsoft.com/office/powerpoint/2010/main" val="2026487294"/>
              </p:ext>
            </p:extLst>
          </p:nvPr>
        </p:nvGraphicFramePr>
        <p:xfrm>
          <a:off x="8182316" y="2048019"/>
          <a:ext cx="3519146" cy="924069"/>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924069">
                <a:tc>
                  <a:txBody>
                    <a:bodyPr/>
                    <a:lstStyle/>
                    <a:p>
                      <a:pPr algn="ctr"/>
                      <a:r>
                        <a:rPr lang="fr-FR" sz="1600" dirty="0"/>
                        <a:t>Conseil national du dialogue social </a:t>
                      </a:r>
                      <a:r>
                        <a:rPr lang="en-GB" sz="1600" dirty="0"/>
                        <a:t>(CNDS)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pic>
        <p:nvPicPr>
          <p:cNvPr id="5" name="Picture 4">
            <a:extLst>
              <a:ext uri="{FF2B5EF4-FFF2-40B4-BE49-F238E27FC236}">
                <a16:creationId xmlns:a16="http://schemas.microsoft.com/office/drawing/2014/main" id="{43F80BCA-9A2F-DB6F-FB3D-6276B0C2EC40}"/>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10242" name="Picture 2" descr="Drapeau du Togo">
            <a:extLst>
              <a:ext uri="{FF2B5EF4-FFF2-40B4-BE49-F238E27FC236}">
                <a16:creationId xmlns:a16="http://schemas.microsoft.com/office/drawing/2014/main" id="{11B71036-ADE5-7A49-66AA-1579B2250BC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5561" y="3419915"/>
            <a:ext cx="1822854" cy="11278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rench Logo Organization Horizontal RGB White">
            <a:extLst>
              <a:ext uri="{FF2B5EF4-FFF2-40B4-BE49-F238E27FC236}">
                <a16:creationId xmlns:a16="http://schemas.microsoft.com/office/drawing/2014/main" id="{B03524AB-CA3F-A362-EC7B-BC7339AB91F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436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4CC0A97F-905A-09CD-627C-3BD0352451E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B06A576-3FFA-2D36-BFA5-82ADD37FB516}"/>
              </a:ext>
            </a:extLst>
          </p:cNvPr>
          <p:cNvSpPr/>
          <p:nvPr/>
        </p:nvSpPr>
        <p:spPr>
          <a:xfrm>
            <a:off x="-2712"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03F6CDC4-2418-1677-9094-BCA26AF57B16}"/>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Madagascar</a:t>
            </a:r>
          </a:p>
          <a:p>
            <a:endParaRPr lang="en-GB" sz="2800" dirty="0">
              <a:solidFill>
                <a:schemeClr val="bg1"/>
              </a:solidFill>
            </a:endParaRPr>
          </a:p>
        </p:txBody>
      </p:sp>
      <p:sp>
        <p:nvSpPr>
          <p:cNvPr id="4" name="Date Placeholder 3">
            <a:extLst>
              <a:ext uri="{FF2B5EF4-FFF2-40B4-BE49-F238E27FC236}">
                <a16:creationId xmlns:a16="http://schemas.microsoft.com/office/drawing/2014/main" id="{8A41604A-95A6-D658-8BA8-91C2D7208C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00D4B3C1-08A9-24F4-998D-223137D1A3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B77EECA4-5951-AF20-19F9-96BA2DF54140}"/>
              </a:ext>
            </a:extLst>
          </p:cNvPr>
          <p:cNvSpPr txBox="1"/>
          <p:nvPr/>
        </p:nvSpPr>
        <p:spPr>
          <a:xfrm>
            <a:off x="342538" y="5463036"/>
            <a:ext cx="3010262" cy="446276"/>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2023</a:t>
            </a:r>
          </a:p>
        </p:txBody>
      </p:sp>
      <p:sp>
        <p:nvSpPr>
          <p:cNvPr id="14" name="Content Placeholder 2">
            <a:extLst>
              <a:ext uri="{FF2B5EF4-FFF2-40B4-BE49-F238E27FC236}">
                <a16:creationId xmlns:a16="http://schemas.microsoft.com/office/drawing/2014/main" id="{1FF77FEE-816A-3C1A-FF45-C8800FE69899}"/>
              </a:ext>
            </a:extLst>
          </p:cNvPr>
          <p:cNvSpPr>
            <a:spLocks noGrp="1"/>
          </p:cNvSpPr>
          <p:nvPr>
            <p:ph idx="1"/>
          </p:nvPr>
        </p:nvSpPr>
        <p:spPr>
          <a:xfrm>
            <a:off x="4169119" y="803167"/>
            <a:ext cx="7091361" cy="361610"/>
          </a:xfrm>
        </p:spPr>
        <p:txBody>
          <a:bodyPr/>
          <a:lstStyle/>
          <a:p>
            <a:pPr lvl="0">
              <a:spcBef>
                <a:spcPts val="0"/>
              </a:spcBef>
              <a:spcAft>
                <a:spcPts val="0"/>
              </a:spcAft>
              <a:defRPr/>
            </a:pPr>
            <a:r>
              <a:rPr lang="en-GB" sz="2200" dirty="0">
                <a:solidFill>
                  <a:srgbClr val="230050"/>
                </a:solidFill>
              </a:rPr>
              <a:t>Points focaux nationaux représentant : </a:t>
            </a:r>
          </a:p>
        </p:txBody>
      </p:sp>
      <p:graphicFrame>
        <p:nvGraphicFramePr>
          <p:cNvPr id="3" name="Table 2">
            <a:extLst>
              <a:ext uri="{FF2B5EF4-FFF2-40B4-BE49-F238E27FC236}">
                <a16:creationId xmlns:a16="http://schemas.microsoft.com/office/drawing/2014/main" id="{15C8A63F-5564-3378-A436-EC0BF26CE168}"/>
              </a:ext>
            </a:extLst>
          </p:cNvPr>
          <p:cNvGraphicFramePr>
            <a:graphicFrameLocks noGrp="1"/>
          </p:cNvGraphicFramePr>
          <p:nvPr>
            <p:extLst>
              <p:ext uri="{D42A27DB-BD31-4B8C-83A1-F6EECF244321}">
                <p14:modId xmlns:p14="http://schemas.microsoft.com/office/powerpoint/2010/main" val="1146356074"/>
              </p:ext>
            </p:extLst>
          </p:nvPr>
        </p:nvGraphicFramePr>
        <p:xfrm>
          <a:off x="4222188" y="1427875"/>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en-GB" sz="1600" dirty="0"/>
                        <a:t> Ministère du Travail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5" name="Table 4">
            <a:extLst>
              <a:ext uri="{FF2B5EF4-FFF2-40B4-BE49-F238E27FC236}">
                <a16:creationId xmlns:a16="http://schemas.microsoft.com/office/drawing/2014/main" id="{757FF4C2-CC65-DBAE-8529-5D09BA9B6E7C}"/>
              </a:ext>
            </a:extLst>
          </p:cNvPr>
          <p:cNvGraphicFramePr>
            <a:graphicFrameLocks noGrp="1"/>
          </p:cNvGraphicFramePr>
          <p:nvPr>
            <p:extLst>
              <p:ext uri="{D42A27DB-BD31-4B8C-83A1-F6EECF244321}">
                <p14:modId xmlns:p14="http://schemas.microsoft.com/office/powerpoint/2010/main" val="1899109352"/>
              </p:ext>
            </p:extLst>
          </p:nvPr>
        </p:nvGraphicFramePr>
        <p:xfrm>
          <a:off x="8118391" y="1427874"/>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Employeurs – Groupe des entreprises de Madagascar (GEM)</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sp>
        <p:nvSpPr>
          <p:cNvPr id="17" name="Content Placeholder 2">
            <a:extLst>
              <a:ext uri="{FF2B5EF4-FFF2-40B4-BE49-F238E27FC236}">
                <a16:creationId xmlns:a16="http://schemas.microsoft.com/office/drawing/2014/main" id="{8589A1DE-47BB-AB3C-1C43-DD1B5A92639C}"/>
              </a:ext>
            </a:extLst>
          </p:cNvPr>
          <p:cNvSpPr txBox="1">
            <a:spLocks/>
          </p:cNvSpPr>
          <p:nvPr/>
        </p:nvSpPr>
        <p:spPr>
          <a:xfrm>
            <a:off x="3959908" y="3306637"/>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r>
              <a:rPr lang="en-GB" sz="2200" dirty="0">
                <a:solidFill>
                  <a:srgbClr val="230050"/>
                </a:solidFill>
              </a:rPr>
              <a:t>Points clés </a:t>
            </a:r>
          </a:p>
        </p:txBody>
      </p:sp>
      <p:sp>
        <p:nvSpPr>
          <p:cNvPr id="18" name="TextBox 17">
            <a:extLst>
              <a:ext uri="{FF2B5EF4-FFF2-40B4-BE49-F238E27FC236}">
                <a16:creationId xmlns:a16="http://schemas.microsoft.com/office/drawing/2014/main" id="{5369123A-7C06-A581-C265-CF6469CB8C80}"/>
              </a:ext>
            </a:extLst>
          </p:cNvPr>
          <p:cNvSpPr txBox="1"/>
          <p:nvPr/>
        </p:nvSpPr>
        <p:spPr>
          <a:xfrm>
            <a:off x="4131730" y="3630254"/>
            <a:ext cx="7505807" cy="1523494"/>
          </a:xfrm>
          <a:prstGeom prst="rect">
            <a:avLst/>
          </a:prstGeom>
          <a:noFill/>
        </p:spPr>
        <p:txBody>
          <a:bodyPr wrap="square" rtlCol="0">
            <a:spAutoFit/>
          </a:bodyPr>
          <a:lstStyle/>
          <a:p>
            <a:pPr>
              <a:spcAft>
                <a:spcPts val="600"/>
              </a:spcAft>
              <a:buClr>
                <a:srgbClr val="1E2DBE"/>
              </a:buClr>
            </a:pPr>
            <a:endParaRPr lang="en-GB" sz="300" b="1" dirty="0">
              <a:solidFill>
                <a:schemeClr val="bg1"/>
              </a:solidFill>
            </a:endParaRPr>
          </a:p>
          <a:p>
            <a:pPr>
              <a:spcAft>
                <a:spcPts val="600"/>
              </a:spcAft>
              <a:buClr>
                <a:srgbClr val="1E2DBE"/>
              </a:buClr>
              <a:buFont typeface="Wingdings 3" panose="05040102010807070707" pitchFamily="18" charset="2"/>
              <a:buChar char="u"/>
            </a:pPr>
            <a:r>
              <a:rPr lang="fr-FR" sz="1600" dirty="0"/>
              <a:t> </a:t>
            </a:r>
            <a:r>
              <a:rPr lang="fr-FR" sz="1600" b="1" dirty="0"/>
              <a:t>Approche régionale </a:t>
            </a:r>
            <a:r>
              <a:rPr lang="fr-FR" sz="1600" dirty="0"/>
              <a:t>– Organisation de dialogues régionaux et désignation de points focaux régionaux </a:t>
            </a:r>
            <a:endParaRPr lang="en-GB" sz="1600" dirty="0"/>
          </a:p>
          <a:p>
            <a:pPr>
              <a:spcAft>
                <a:spcPts val="600"/>
              </a:spcAft>
              <a:buClr>
                <a:srgbClr val="1E2DBE"/>
              </a:buClr>
              <a:buFont typeface="Wingdings 3" panose="05040102010807070707" pitchFamily="18" charset="2"/>
              <a:buChar char="u"/>
            </a:pPr>
            <a:r>
              <a:rPr lang="en-GB" sz="1600" dirty="0"/>
              <a:t> </a:t>
            </a:r>
            <a:r>
              <a:rPr lang="fr-FR" sz="1600" b="1" dirty="0"/>
              <a:t>Approche thématique </a:t>
            </a:r>
            <a:r>
              <a:rPr lang="fr-FR" sz="1600" dirty="0"/>
              <a:t>– Mise en place de groupes thématiques sous l'égide des points focaux nationaux afin de faciliter la mise en œuvre de leur plan d'action : </a:t>
            </a:r>
            <a:endParaRPr lang="en-GB" dirty="0"/>
          </a:p>
        </p:txBody>
      </p:sp>
      <p:pic>
        <p:nvPicPr>
          <p:cNvPr id="20" name="Picture 19">
            <a:extLst>
              <a:ext uri="{FF2B5EF4-FFF2-40B4-BE49-F238E27FC236}">
                <a16:creationId xmlns:a16="http://schemas.microsoft.com/office/drawing/2014/main" id="{DAC99805-BC1B-47B4-73C3-D647CC009BB8}"/>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10" name="Picture 6" descr="Drapeau de Madagascar">
            <a:extLst>
              <a:ext uri="{FF2B5EF4-FFF2-40B4-BE49-F238E27FC236}">
                <a16:creationId xmlns:a16="http://schemas.microsoft.com/office/drawing/2014/main" id="{7A0A187E-474F-19C3-0286-C9B6619F63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945"/>
          <a:stretch>
            <a:fillRect/>
          </a:stretch>
        </p:blipFill>
        <p:spPr bwMode="auto">
          <a:xfrm>
            <a:off x="1168988" y="3410672"/>
            <a:ext cx="1851454" cy="1225076"/>
          </a:xfrm>
          <a:prstGeom prst="rect">
            <a:avLst/>
          </a:prstGeom>
          <a:noFill/>
          <a:ln w="3175">
            <a:noFill/>
          </a:ln>
          <a:extLst>
            <a:ext uri="{909E8E84-426E-40DD-AFC4-6F175D3DCCD1}">
              <a14:hiddenFill xmlns:a14="http://schemas.microsoft.com/office/drawing/2010/main">
                <a:solidFill>
                  <a:srgbClr val="FFFFFF"/>
                </a:solidFill>
              </a14:hiddenFill>
            </a:ext>
          </a:extLst>
        </p:spPr>
      </p:pic>
      <p:graphicFrame>
        <p:nvGraphicFramePr>
          <p:cNvPr id="15" name="Table 14">
            <a:extLst>
              <a:ext uri="{FF2B5EF4-FFF2-40B4-BE49-F238E27FC236}">
                <a16:creationId xmlns:a16="http://schemas.microsoft.com/office/drawing/2014/main" id="{6A5676AD-32D4-03CB-2380-2DF49D83099C}"/>
              </a:ext>
            </a:extLst>
          </p:cNvPr>
          <p:cNvGraphicFramePr>
            <a:graphicFrameLocks noGrp="1"/>
          </p:cNvGraphicFramePr>
          <p:nvPr>
            <p:extLst>
              <p:ext uri="{D42A27DB-BD31-4B8C-83A1-F6EECF244321}">
                <p14:modId xmlns:p14="http://schemas.microsoft.com/office/powerpoint/2010/main" val="4092928424"/>
              </p:ext>
            </p:extLst>
          </p:nvPr>
        </p:nvGraphicFramePr>
        <p:xfrm>
          <a:off x="4999053" y="5107278"/>
          <a:ext cx="2715746" cy="460800"/>
        </p:xfrm>
        <a:graphic>
          <a:graphicData uri="http://schemas.openxmlformats.org/drawingml/2006/table">
            <a:tbl>
              <a:tblPr firstRow="1" bandRow="1">
                <a:tableStyleId>{5C22544A-7EE6-4342-B048-85BDC9FD1C3A}</a:tableStyleId>
              </a:tblPr>
              <a:tblGrid>
                <a:gridCol w="670548">
                  <a:extLst>
                    <a:ext uri="{9D8B030D-6E8A-4147-A177-3AD203B41FA5}">
                      <a16:colId xmlns:a16="http://schemas.microsoft.com/office/drawing/2014/main" val="1248844492"/>
                    </a:ext>
                  </a:extLst>
                </a:gridCol>
                <a:gridCol w="2045198">
                  <a:extLst>
                    <a:ext uri="{9D8B030D-6E8A-4147-A177-3AD203B41FA5}">
                      <a16:colId xmlns:a16="http://schemas.microsoft.com/office/drawing/2014/main" val="891617910"/>
                    </a:ext>
                  </a:extLst>
                </a:gridCol>
              </a:tblGrid>
              <a:tr h="460800">
                <a:tc>
                  <a:txBody>
                    <a:bodyPr/>
                    <a:lstStyle/>
                    <a:p>
                      <a:endParaRPr lang="fr-FR"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lnSpc>
                          <a:spcPts val="1500"/>
                        </a:lnSpc>
                      </a:pPr>
                      <a:r>
                        <a:rPr lang="en-GB" sz="1600" dirty="0"/>
                        <a:t>CRE et travail des enfants</a:t>
                      </a:r>
                    </a:p>
                  </a:txBody>
                  <a:tcPr marL="36000" marR="36000" marT="3600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16" name="Table 15">
            <a:extLst>
              <a:ext uri="{FF2B5EF4-FFF2-40B4-BE49-F238E27FC236}">
                <a16:creationId xmlns:a16="http://schemas.microsoft.com/office/drawing/2014/main" id="{816FCFEC-F4CD-F845-2B4E-E656A05355FF}"/>
              </a:ext>
            </a:extLst>
          </p:cNvPr>
          <p:cNvGraphicFramePr>
            <a:graphicFrameLocks noGrp="1"/>
          </p:cNvGraphicFramePr>
          <p:nvPr>
            <p:extLst>
              <p:ext uri="{D42A27DB-BD31-4B8C-83A1-F6EECF244321}">
                <p14:modId xmlns:p14="http://schemas.microsoft.com/office/powerpoint/2010/main" val="79732556"/>
              </p:ext>
            </p:extLst>
          </p:nvPr>
        </p:nvGraphicFramePr>
        <p:xfrm>
          <a:off x="8173093" y="5101579"/>
          <a:ext cx="2715746" cy="459075"/>
        </p:xfrm>
        <a:graphic>
          <a:graphicData uri="http://schemas.openxmlformats.org/drawingml/2006/table">
            <a:tbl>
              <a:tblPr firstRow="1" bandRow="1">
                <a:tableStyleId>{5C22544A-7EE6-4342-B048-85BDC9FD1C3A}</a:tableStyleId>
              </a:tblPr>
              <a:tblGrid>
                <a:gridCol w="670548">
                  <a:extLst>
                    <a:ext uri="{9D8B030D-6E8A-4147-A177-3AD203B41FA5}">
                      <a16:colId xmlns:a16="http://schemas.microsoft.com/office/drawing/2014/main" val="1248844492"/>
                    </a:ext>
                  </a:extLst>
                </a:gridCol>
                <a:gridCol w="2045198">
                  <a:extLst>
                    <a:ext uri="{9D8B030D-6E8A-4147-A177-3AD203B41FA5}">
                      <a16:colId xmlns:a16="http://schemas.microsoft.com/office/drawing/2014/main" val="891617910"/>
                    </a:ext>
                  </a:extLst>
                </a:gridCol>
              </a:tblGrid>
              <a:tr h="459075">
                <a:tc>
                  <a:txBody>
                    <a:bodyPr/>
                    <a:lstStyle/>
                    <a:p>
                      <a:endParaRPr lang="fr-FR"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GB" sz="1600" dirty="0"/>
                        <a:t>SST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1" name="Table 20">
            <a:extLst>
              <a:ext uri="{FF2B5EF4-FFF2-40B4-BE49-F238E27FC236}">
                <a16:creationId xmlns:a16="http://schemas.microsoft.com/office/drawing/2014/main" id="{B71EDCD8-3F61-EC46-5F21-4D0F88D678C7}"/>
              </a:ext>
            </a:extLst>
          </p:cNvPr>
          <p:cNvGraphicFramePr>
            <a:graphicFrameLocks noGrp="1"/>
          </p:cNvGraphicFramePr>
          <p:nvPr>
            <p:extLst>
              <p:ext uri="{D42A27DB-BD31-4B8C-83A1-F6EECF244321}">
                <p14:modId xmlns:p14="http://schemas.microsoft.com/office/powerpoint/2010/main" val="257100968"/>
              </p:ext>
            </p:extLst>
          </p:nvPr>
        </p:nvGraphicFramePr>
        <p:xfrm>
          <a:off x="4999054" y="5632373"/>
          <a:ext cx="2715746" cy="459075"/>
        </p:xfrm>
        <a:graphic>
          <a:graphicData uri="http://schemas.openxmlformats.org/drawingml/2006/table">
            <a:tbl>
              <a:tblPr firstRow="1" bandRow="1">
                <a:tableStyleId>{5C22544A-7EE6-4342-B048-85BDC9FD1C3A}</a:tableStyleId>
              </a:tblPr>
              <a:tblGrid>
                <a:gridCol w="670548">
                  <a:extLst>
                    <a:ext uri="{9D8B030D-6E8A-4147-A177-3AD203B41FA5}">
                      <a16:colId xmlns:a16="http://schemas.microsoft.com/office/drawing/2014/main" val="1248844492"/>
                    </a:ext>
                  </a:extLst>
                </a:gridCol>
                <a:gridCol w="2045198">
                  <a:extLst>
                    <a:ext uri="{9D8B030D-6E8A-4147-A177-3AD203B41FA5}">
                      <a16:colId xmlns:a16="http://schemas.microsoft.com/office/drawing/2014/main" val="891617910"/>
                    </a:ext>
                  </a:extLst>
                </a:gridCol>
              </a:tblGrid>
              <a:tr h="459075">
                <a:tc>
                  <a:txBody>
                    <a:bodyPr/>
                    <a:lstStyle/>
                    <a:p>
                      <a:endParaRPr lang="fr-FR"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GB" sz="1600" dirty="0" err="1"/>
                        <a:t>Emploi</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22" name="Table 21">
            <a:extLst>
              <a:ext uri="{FF2B5EF4-FFF2-40B4-BE49-F238E27FC236}">
                <a16:creationId xmlns:a16="http://schemas.microsoft.com/office/drawing/2014/main" id="{B98AE898-23FB-DC29-9E94-2E729779D26C}"/>
              </a:ext>
            </a:extLst>
          </p:cNvPr>
          <p:cNvGraphicFramePr>
            <a:graphicFrameLocks/>
          </p:cNvGraphicFramePr>
          <p:nvPr>
            <p:extLst>
              <p:ext uri="{D42A27DB-BD31-4B8C-83A1-F6EECF244321}">
                <p14:modId xmlns:p14="http://schemas.microsoft.com/office/powerpoint/2010/main" val="2179993942"/>
              </p:ext>
            </p:extLst>
          </p:nvPr>
        </p:nvGraphicFramePr>
        <p:xfrm>
          <a:off x="8173093" y="5594380"/>
          <a:ext cx="2715746" cy="459075"/>
        </p:xfrm>
        <a:graphic>
          <a:graphicData uri="http://schemas.openxmlformats.org/drawingml/2006/table">
            <a:tbl>
              <a:tblPr firstRow="1" bandRow="1">
                <a:tableStyleId>{5C22544A-7EE6-4342-B048-85BDC9FD1C3A}</a:tableStyleId>
              </a:tblPr>
              <a:tblGrid>
                <a:gridCol w="670548">
                  <a:extLst>
                    <a:ext uri="{9D8B030D-6E8A-4147-A177-3AD203B41FA5}">
                      <a16:colId xmlns:a16="http://schemas.microsoft.com/office/drawing/2014/main" val="1248844492"/>
                    </a:ext>
                  </a:extLst>
                </a:gridCol>
                <a:gridCol w="2045198">
                  <a:extLst>
                    <a:ext uri="{9D8B030D-6E8A-4147-A177-3AD203B41FA5}">
                      <a16:colId xmlns:a16="http://schemas.microsoft.com/office/drawing/2014/main" val="891617910"/>
                    </a:ext>
                  </a:extLst>
                </a:gridCol>
              </a:tblGrid>
              <a:tr h="459075">
                <a:tc>
                  <a:txBody>
                    <a:bodyPr/>
                    <a:lstStyle/>
                    <a:p>
                      <a:pPr algn="ctr"/>
                      <a:endParaRPr lang="fr-FR"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5D2D2"/>
                    </a:solidFill>
                  </a:tcPr>
                </a:tc>
                <a:tc>
                  <a:txBody>
                    <a:bodyPr/>
                    <a:lstStyle/>
                    <a:p>
                      <a:pPr algn="ctr"/>
                      <a:r>
                        <a:rPr lang="en-GB" sz="1600" dirty="0"/>
                        <a:t>Dialogue social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5D2D2"/>
                    </a:solidFill>
                  </a:tcPr>
                </a:tc>
                <a:extLst>
                  <a:ext uri="{0D108BD9-81ED-4DB2-BD59-A6C34878D82A}">
                    <a16:rowId xmlns:a16="http://schemas.microsoft.com/office/drawing/2014/main" val="4109276895"/>
                  </a:ext>
                </a:extLst>
              </a:tr>
            </a:tbl>
          </a:graphicData>
        </a:graphic>
      </p:graphicFrame>
      <p:pic>
        <p:nvPicPr>
          <p:cNvPr id="26" name="Graphic 25" descr="Cycle with people outline">
            <a:extLst>
              <a:ext uri="{FF2B5EF4-FFF2-40B4-BE49-F238E27FC236}">
                <a16:creationId xmlns:a16="http://schemas.microsoft.com/office/drawing/2014/main" id="{5E453689-A2F5-7015-6A7A-523D60761A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07795" y="5612635"/>
            <a:ext cx="548658" cy="459075"/>
          </a:xfrm>
          <a:prstGeom prst="rect">
            <a:avLst/>
          </a:prstGeom>
        </p:spPr>
      </p:pic>
      <p:pic>
        <p:nvPicPr>
          <p:cNvPr id="27" name="Graphic 26" descr="Briefcase with solid fill">
            <a:extLst>
              <a:ext uri="{FF2B5EF4-FFF2-40B4-BE49-F238E27FC236}">
                <a16:creationId xmlns:a16="http://schemas.microsoft.com/office/drawing/2014/main" id="{195DFF98-6345-1601-AD2F-9C557B88AC0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02848" y="5644427"/>
            <a:ext cx="488845" cy="409028"/>
          </a:xfrm>
          <a:prstGeom prst="rect">
            <a:avLst/>
          </a:prstGeom>
        </p:spPr>
      </p:pic>
      <p:pic>
        <p:nvPicPr>
          <p:cNvPr id="28" name="Graphic 27" descr="Children with solid fill">
            <a:extLst>
              <a:ext uri="{FF2B5EF4-FFF2-40B4-BE49-F238E27FC236}">
                <a16:creationId xmlns:a16="http://schemas.microsoft.com/office/drawing/2014/main" id="{C22B789F-8D70-018E-FE1B-FDFA453F1A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47904" y="5125131"/>
            <a:ext cx="543789" cy="455001"/>
          </a:xfrm>
          <a:prstGeom prst="rect">
            <a:avLst/>
          </a:prstGeom>
        </p:spPr>
      </p:pic>
      <p:pic>
        <p:nvPicPr>
          <p:cNvPr id="29" name="Picture 28" descr="A blue and white line art of a person wearing a hard hat&#10;&#10;AI-generated content may be incorrect.">
            <a:extLst>
              <a:ext uri="{FF2B5EF4-FFF2-40B4-BE49-F238E27FC236}">
                <a16:creationId xmlns:a16="http://schemas.microsoft.com/office/drawing/2014/main" id="{CAF8CFD5-5F88-E497-8D28-C27E0B20F0D5}"/>
              </a:ext>
            </a:extLst>
          </p:cNvPr>
          <p:cNvPicPr>
            <a:picLocks noChangeAspect="1"/>
          </p:cNvPicPr>
          <p:nvPr/>
        </p:nvPicPr>
        <p:blipFill>
          <a:blip r:embed="rId7" cstate="print">
            <a:extLst>
              <a:ext uri="{28A0092B-C50C-407E-A947-70E740481C1C}">
                <a14:useLocalDpi xmlns:a14="http://schemas.microsoft.com/office/drawing/2010/main" val="0"/>
              </a:ext>
            </a:extLst>
          </a:blip>
          <a:srcRect l="41609" t="26316" r="41382" b="26914"/>
          <a:stretch>
            <a:fillRect/>
          </a:stretch>
        </p:blipFill>
        <p:spPr>
          <a:xfrm>
            <a:off x="8247622" y="5110946"/>
            <a:ext cx="340248" cy="440339"/>
          </a:xfrm>
          <a:prstGeom prst="rect">
            <a:avLst/>
          </a:prstGeom>
        </p:spPr>
      </p:pic>
      <p:sp>
        <p:nvSpPr>
          <p:cNvPr id="12" name="TextBox 11">
            <a:extLst>
              <a:ext uri="{FF2B5EF4-FFF2-40B4-BE49-F238E27FC236}">
                <a16:creationId xmlns:a16="http://schemas.microsoft.com/office/drawing/2014/main" id="{073BECEF-52C6-F972-A534-90F98A9FB8A1}"/>
              </a:ext>
            </a:extLst>
          </p:cNvPr>
          <p:cNvSpPr txBox="1"/>
          <p:nvPr/>
        </p:nvSpPr>
        <p:spPr>
          <a:xfrm>
            <a:off x="3831806" y="6263255"/>
            <a:ext cx="7091361" cy="430887"/>
          </a:xfrm>
          <a:prstGeom prst="rect">
            <a:avLst/>
          </a:prstGeom>
          <a:noFill/>
        </p:spPr>
        <p:txBody>
          <a:bodyPr wrap="square" rtlCol="0">
            <a:spAutoFit/>
          </a:bodyPr>
          <a:lstStyle/>
          <a:p>
            <a:pPr>
              <a:buClr>
                <a:srgbClr val="3FBDBE"/>
              </a:buClr>
              <a:buSzPct val="80000"/>
            </a:pPr>
            <a:r>
              <a:rPr lang="en-US" sz="1100" b="1" dirty="0">
                <a:ea typeface="Noto Sans" panose="020B0502040504020204" pitchFamily="34" charset="0"/>
                <a:cs typeface="Noto Sans" panose="020B0502040504020204" pitchFamily="34" charset="0"/>
              </a:rPr>
              <a:t>Etude de cas </a:t>
            </a:r>
            <a:r>
              <a:rPr lang="en-US" sz="1100" dirty="0">
                <a:ea typeface="Noto Sans" panose="020B0502040504020204" pitchFamily="34" charset="0"/>
                <a:cs typeface="Noto Sans" panose="020B0502040504020204" pitchFamily="34" charset="0"/>
              </a:rPr>
              <a:t>: </a:t>
            </a:r>
            <a:r>
              <a:rPr lang="fr-FR" sz="1100" dirty="0">
                <a:ea typeface="Noto Sans" panose="020B0502040504020204" pitchFamily="34" charset="0"/>
                <a:cs typeface="Noto Sans" panose="020B0502040504020204" pitchFamily="34" charset="0"/>
                <a:hlinkClick r:id="rId8">
                  <a:extLst>
                    <a:ext uri="{A12FA001-AC4F-418D-AE19-62706E023703}">
                      <ahyp:hlinkClr xmlns:ahyp="http://schemas.microsoft.com/office/drawing/2018/hyperlinkcolor" val="tx"/>
                    </a:ext>
                  </a:extLst>
                </a:hlinkClick>
              </a:rPr>
              <a:t>Les efforts concertés des points focaux renforcent le dialogue social en faveur du travail décent à Madagascar</a:t>
            </a:r>
            <a:endParaRPr lang="en-GB" sz="1100" dirty="0">
              <a:ea typeface="Noto Sans" panose="020B0502040504020204" pitchFamily="34" charset="0"/>
              <a:cs typeface="Noto Sans" panose="020B0502040504020204" pitchFamily="34" charset="0"/>
            </a:endParaRPr>
          </a:p>
        </p:txBody>
      </p:sp>
      <p:graphicFrame>
        <p:nvGraphicFramePr>
          <p:cNvPr id="13" name="Table 12">
            <a:extLst>
              <a:ext uri="{FF2B5EF4-FFF2-40B4-BE49-F238E27FC236}">
                <a16:creationId xmlns:a16="http://schemas.microsoft.com/office/drawing/2014/main" id="{071EDC3A-70DE-76A1-FA88-DC6B703403D0}"/>
              </a:ext>
            </a:extLst>
          </p:cNvPr>
          <p:cNvGraphicFramePr>
            <a:graphicFrameLocks noGrp="1"/>
          </p:cNvGraphicFramePr>
          <p:nvPr>
            <p:extLst>
              <p:ext uri="{D42A27DB-BD31-4B8C-83A1-F6EECF244321}">
                <p14:modId xmlns:p14="http://schemas.microsoft.com/office/powerpoint/2010/main" val="2158730511"/>
              </p:ext>
            </p:extLst>
          </p:nvPr>
        </p:nvGraphicFramePr>
        <p:xfrm>
          <a:off x="4222188" y="2194467"/>
          <a:ext cx="3519146" cy="5940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4000">
                <a:tc>
                  <a:txBody>
                    <a:bodyPr/>
                    <a:lstStyle/>
                    <a:p>
                      <a:pPr algn="ctr"/>
                      <a:r>
                        <a:rPr lang="fr-FR" sz="1600" dirty="0"/>
                        <a:t>Conférence des travailleurs de Madagascar (CTM)</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8BAA8"/>
                    </a:solidFill>
                  </a:tcPr>
                </a:tc>
                <a:extLst>
                  <a:ext uri="{0D108BD9-81ED-4DB2-BD59-A6C34878D82A}">
                    <a16:rowId xmlns:a16="http://schemas.microsoft.com/office/drawing/2014/main" val="4109276895"/>
                  </a:ext>
                </a:extLst>
              </a:tr>
            </a:tbl>
          </a:graphicData>
        </a:graphic>
      </p:graphicFrame>
      <p:graphicFrame>
        <p:nvGraphicFramePr>
          <p:cNvPr id="19" name="Table 18">
            <a:extLst>
              <a:ext uri="{FF2B5EF4-FFF2-40B4-BE49-F238E27FC236}">
                <a16:creationId xmlns:a16="http://schemas.microsoft.com/office/drawing/2014/main" id="{1E87C343-1FA6-1832-8294-70075EA96C91}"/>
              </a:ext>
            </a:extLst>
          </p:cNvPr>
          <p:cNvGraphicFramePr>
            <a:graphicFrameLocks noGrp="1"/>
          </p:cNvGraphicFramePr>
          <p:nvPr>
            <p:extLst>
              <p:ext uri="{D42A27DB-BD31-4B8C-83A1-F6EECF244321}">
                <p14:modId xmlns:p14="http://schemas.microsoft.com/office/powerpoint/2010/main" val="474400342"/>
              </p:ext>
            </p:extLst>
          </p:nvPr>
        </p:nvGraphicFramePr>
        <p:xfrm>
          <a:off x="8139370" y="2145238"/>
          <a:ext cx="3519146" cy="716622"/>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16622">
                <a:tc>
                  <a:txBody>
                    <a:bodyPr/>
                    <a:lstStyle/>
                    <a:p>
                      <a:pPr algn="ctr">
                        <a:lnSpc>
                          <a:spcPts val="1200"/>
                        </a:lnSpc>
                      </a:pPr>
                      <a:r>
                        <a:rPr lang="fr-FR" sz="1600" dirty="0"/>
                        <a:t>Travailleurs</a:t>
                      </a:r>
                      <a:r>
                        <a:rPr lang="en-GB" sz="1600" dirty="0"/>
                        <a:t> – </a:t>
                      </a:r>
                      <a:r>
                        <a:rPr lang="en-GB" sz="1600" dirty="0" err="1"/>
                        <a:t>Randrana</a:t>
                      </a:r>
                      <a:r>
                        <a:rPr lang="en-GB" sz="1600" dirty="0"/>
                        <a:t> </a:t>
                      </a:r>
                      <a:r>
                        <a:rPr lang="en-GB" sz="1600" dirty="0" err="1"/>
                        <a:t>Sendikaly</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09276895"/>
                  </a:ext>
                </a:extLst>
              </a:tr>
            </a:tbl>
          </a:graphicData>
        </a:graphic>
      </p:graphicFrame>
      <p:pic>
        <p:nvPicPr>
          <p:cNvPr id="23" name="Picture 2" descr="French Logo Organization Horizontal RGB White">
            <a:extLst>
              <a:ext uri="{FF2B5EF4-FFF2-40B4-BE49-F238E27FC236}">
                <a16:creationId xmlns:a16="http://schemas.microsoft.com/office/drawing/2014/main" id="{35269D44-A5DA-B075-85FB-BF88194CA2D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880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07013C06-582C-3351-0E15-A8AF9280327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9BD7CDA-08AE-6089-15CA-D28666E67978}"/>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highlight>
                <a:srgbClr val="18BAA8"/>
              </a:highlight>
              <a:uLnTx/>
              <a:uFillTx/>
              <a:latin typeface="Arial" panose="020B0604020202020204"/>
              <a:ea typeface="+mn-ea"/>
              <a:cs typeface="+mn-cs"/>
            </a:endParaRPr>
          </a:p>
        </p:txBody>
      </p:sp>
      <p:sp>
        <p:nvSpPr>
          <p:cNvPr id="11" name="Text Placeholder 2">
            <a:extLst>
              <a:ext uri="{FF2B5EF4-FFF2-40B4-BE49-F238E27FC236}">
                <a16:creationId xmlns:a16="http://schemas.microsoft.com/office/drawing/2014/main" id="{CE0A756B-AD1E-6045-4172-818425709DC6}"/>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400"/>
              </a:spcBef>
              <a:spcAft>
                <a:spcPts val="600"/>
              </a:spcAft>
              <a:buClrTx/>
              <a:buSzTx/>
              <a:buFont typeface="Arial" panose="020B0604020202020204" pitchFamily="34" charset="0"/>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a:ea typeface="+mn-ea"/>
                <a:cs typeface="+mn-cs"/>
              </a:rPr>
              <a:t>Mozambique</a:t>
            </a:r>
          </a:p>
        </p:txBody>
      </p:sp>
      <p:sp>
        <p:nvSpPr>
          <p:cNvPr id="4" name="Date Placeholder 3">
            <a:extLst>
              <a:ext uri="{FF2B5EF4-FFF2-40B4-BE49-F238E27FC236}">
                <a16:creationId xmlns:a16="http://schemas.microsoft.com/office/drawing/2014/main" id="{EB9864D4-7280-EC2C-A1FD-5BA5E48F79B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257C8A6D-22F2-F966-6FC2-29EE10BD52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90F76810-E05A-C6C6-8E75-84F185278F95}"/>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10242" name="Picture 2" descr="Flag of Mozambique - Wikipedia">
            <a:extLst>
              <a:ext uri="{FF2B5EF4-FFF2-40B4-BE49-F238E27FC236}">
                <a16:creationId xmlns:a16="http://schemas.microsoft.com/office/drawing/2014/main" id="{7D930E09-DD09-9FFA-951D-0622E052F6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988" y="3410120"/>
            <a:ext cx="1819275" cy="12128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5868D47-0CCE-C4B3-12F8-199E9EB53753}"/>
              </a:ext>
            </a:extLst>
          </p:cNvPr>
          <p:cNvSpPr txBox="1"/>
          <p:nvPr/>
        </p:nvSpPr>
        <p:spPr>
          <a:xfrm>
            <a:off x="342538" y="5463036"/>
            <a:ext cx="3010262" cy="446276"/>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2024</a:t>
            </a:r>
          </a:p>
        </p:txBody>
      </p:sp>
      <p:sp>
        <p:nvSpPr>
          <p:cNvPr id="21" name="Content Placeholder 2">
            <a:extLst>
              <a:ext uri="{FF2B5EF4-FFF2-40B4-BE49-F238E27FC236}">
                <a16:creationId xmlns:a16="http://schemas.microsoft.com/office/drawing/2014/main" id="{0CE40D49-532C-6CD1-7B70-D72A063F2D77}"/>
              </a:ext>
            </a:extLst>
          </p:cNvPr>
          <p:cNvSpPr txBox="1">
            <a:spLocks/>
          </p:cNvSpPr>
          <p:nvPr/>
        </p:nvSpPr>
        <p:spPr>
          <a:xfrm>
            <a:off x="4169118" y="812392"/>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0"/>
              </a:spcAft>
              <a:defRPr/>
            </a:pPr>
            <a:r>
              <a:rPr lang="en-GB" sz="2200" dirty="0">
                <a:solidFill>
                  <a:srgbClr val="230050"/>
                </a:solidFill>
              </a:rPr>
              <a:t>Points focaux nationaux représentant : </a:t>
            </a:r>
          </a:p>
        </p:txBody>
      </p:sp>
      <p:graphicFrame>
        <p:nvGraphicFramePr>
          <p:cNvPr id="22" name="Table 21">
            <a:extLst>
              <a:ext uri="{FF2B5EF4-FFF2-40B4-BE49-F238E27FC236}">
                <a16:creationId xmlns:a16="http://schemas.microsoft.com/office/drawing/2014/main" id="{947C8CAA-2460-DAA4-2D17-57D8E2A2997D}"/>
              </a:ext>
            </a:extLst>
          </p:cNvPr>
          <p:cNvGraphicFramePr>
            <a:graphicFrameLocks noGrp="1"/>
          </p:cNvGraphicFramePr>
          <p:nvPr>
            <p:extLst>
              <p:ext uri="{D42A27DB-BD31-4B8C-83A1-F6EECF244321}">
                <p14:modId xmlns:p14="http://schemas.microsoft.com/office/powerpoint/2010/main" val="892867349"/>
              </p:ext>
            </p:extLst>
          </p:nvPr>
        </p:nvGraphicFramePr>
        <p:xfrm>
          <a:off x="4195652" y="1394398"/>
          <a:ext cx="3519146" cy="5181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04000">
                <a:tc>
                  <a:txBody>
                    <a:bodyPr/>
                    <a:lstStyle/>
                    <a:p>
                      <a:pPr algn="ctr"/>
                      <a:r>
                        <a:rPr lang="en-GB" sz="1400" dirty="0"/>
                        <a:t> </a:t>
                      </a:r>
                      <a:r>
                        <a:rPr lang="fr-FR" sz="1400" dirty="0"/>
                        <a:t>Ministère du Travail et de la Sécurité sociale </a:t>
                      </a:r>
                      <a:r>
                        <a:rPr lang="en-GB" sz="1400" dirty="0"/>
                        <a:t>(MITSS)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23" name="Table 22">
            <a:extLst>
              <a:ext uri="{FF2B5EF4-FFF2-40B4-BE49-F238E27FC236}">
                <a16:creationId xmlns:a16="http://schemas.microsoft.com/office/drawing/2014/main" id="{C9B67341-AC04-AB37-0214-0DF0EA90A10C}"/>
              </a:ext>
            </a:extLst>
          </p:cNvPr>
          <p:cNvGraphicFramePr>
            <a:graphicFrameLocks noGrp="1"/>
          </p:cNvGraphicFramePr>
          <p:nvPr>
            <p:extLst>
              <p:ext uri="{D42A27DB-BD31-4B8C-83A1-F6EECF244321}">
                <p14:modId xmlns:p14="http://schemas.microsoft.com/office/powerpoint/2010/main" val="1573985116"/>
              </p:ext>
            </p:extLst>
          </p:nvPr>
        </p:nvGraphicFramePr>
        <p:xfrm>
          <a:off x="8220834" y="1380182"/>
          <a:ext cx="3519146" cy="5181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04000">
                <a:tc>
                  <a:txBody>
                    <a:bodyPr/>
                    <a:lstStyle/>
                    <a:p>
                      <a:pPr algn="ctr"/>
                      <a:r>
                        <a:rPr lang="fr-FR" sz="1400" dirty="0"/>
                        <a:t>Ministère de l'Industrie et du Commerce </a:t>
                      </a:r>
                      <a:r>
                        <a:rPr lang="en-GB" sz="1400" dirty="0"/>
                        <a:t>(MIC)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24" name="Table 23">
            <a:extLst>
              <a:ext uri="{FF2B5EF4-FFF2-40B4-BE49-F238E27FC236}">
                <a16:creationId xmlns:a16="http://schemas.microsoft.com/office/drawing/2014/main" id="{DF59D9DE-2AD0-2D73-9F3E-12B338C4DCA3}"/>
              </a:ext>
            </a:extLst>
          </p:cNvPr>
          <p:cNvGraphicFramePr>
            <a:graphicFrameLocks noGrp="1"/>
          </p:cNvGraphicFramePr>
          <p:nvPr>
            <p:extLst>
              <p:ext uri="{D42A27DB-BD31-4B8C-83A1-F6EECF244321}">
                <p14:modId xmlns:p14="http://schemas.microsoft.com/office/powerpoint/2010/main" val="3468757109"/>
              </p:ext>
            </p:extLst>
          </p:nvPr>
        </p:nvGraphicFramePr>
        <p:xfrm>
          <a:off x="4195652" y="1989298"/>
          <a:ext cx="3519146" cy="5184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18400">
                <a:tc>
                  <a:txBody>
                    <a:bodyPr/>
                    <a:lstStyle/>
                    <a:p>
                      <a:pPr algn="ctr"/>
                      <a:r>
                        <a:rPr lang="en-GB" sz="1400" dirty="0"/>
                        <a:t>Inspection générale du travail (IGT)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5" name="Table 24">
            <a:extLst>
              <a:ext uri="{FF2B5EF4-FFF2-40B4-BE49-F238E27FC236}">
                <a16:creationId xmlns:a16="http://schemas.microsoft.com/office/drawing/2014/main" id="{B0F8357C-0E3F-722F-49F2-3A267ECB09E5}"/>
              </a:ext>
            </a:extLst>
          </p:cNvPr>
          <p:cNvGraphicFramePr>
            <a:graphicFrameLocks noGrp="1"/>
          </p:cNvGraphicFramePr>
          <p:nvPr>
            <p:extLst>
              <p:ext uri="{D42A27DB-BD31-4B8C-83A1-F6EECF244321}">
                <p14:modId xmlns:p14="http://schemas.microsoft.com/office/powerpoint/2010/main" val="3066072886"/>
              </p:ext>
            </p:extLst>
          </p:nvPr>
        </p:nvGraphicFramePr>
        <p:xfrm>
          <a:off x="4202053" y="2601528"/>
          <a:ext cx="3519146" cy="5181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01365">
                <a:tc>
                  <a:txBody>
                    <a:bodyPr/>
                    <a:lstStyle/>
                    <a:p>
                      <a:pPr algn="ctr"/>
                      <a:r>
                        <a:rPr lang="fr-FR" sz="1400" dirty="0"/>
                        <a:t>Travailleurs - Organisation des travailleurs du Mozambique (OTM)</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8BAA8"/>
                    </a:solidFill>
                  </a:tcPr>
                </a:tc>
                <a:extLst>
                  <a:ext uri="{0D108BD9-81ED-4DB2-BD59-A6C34878D82A}">
                    <a16:rowId xmlns:a16="http://schemas.microsoft.com/office/drawing/2014/main" val="4109276895"/>
                  </a:ext>
                </a:extLst>
              </a:tr>
            </a:tbl>
          </a:graphicData>
        </a:graphic>
      </p:graphicFrame>
      <p:graphicFrame>
        <p:nvGraphicFramePr>
          <p:cNvPr id="27" name="Table 26">
            <a:extLst>
              <a:ext uri="{FF2B5EF4-FFF2-40B4-BE49-F238E27FC236}">
                <a16:creationId xmlns:a16="http://schemas.microsoft.com/office/drawing/2014/main" id="{5C5F5559-5CFD-A981-1E4C-B5C7A4B88225}"/>
              </a:ext>
            </a:extLst>
          </p:cNvPr>
          <p:cNvGraphicFramePr>
            <a:graphicFrameLocks noGrp="1"/>
          </p:cNvGraphicFramePr>
          <p:nvPr>
            <p:extLst>
              <p:ext uri="{D42A27DB-BD31-4B8C-83A1-F6EECF244321}">
                <p14:modId xmlns:p14="http://schemas.microsoft.com/office/powerpoint/2010/main" val="4056093342"/>
              </p:ext>
            </p:extLst>
          </p:nvPr>
        </p:nvGraphicFramePr>
        <p:xfrm>
          <a:off x="8220834" y="2001158"/>
          <a:ext cx="3519146" cy="5040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04000">
                <a:tc>
                  <a:txBody>
                    <a:bodyPr/>
                    <a:lstStyle/>
                    <a:p>
                      <a:pPr algn="ctr"/>
                      <a:r>
                        <a:rPr lang="fr-FR" sz="1200" dirty="0"/>
                        <a:t>Employeurs - Confédération des associations économiques du Mozambique </a:t>
                      </a:r>
                      <a:r>
                        <a:rPr lang="en-GB" sz="1200" dirty="0"/>
                        <a:t>(CTA)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graphicFrame>
        <p:nvGraphicFramePr>
          <p:cNvPr id="33" name="Table 32">
            <a:extLst>
              <a:ext uri="{FF2B5EF4-FFF2-40B4-BE49-F238E27FC236}">
                <a16:creationId xmlns:a16="http://schemas.microsoft.com/office/drawing/2014/main" id="{ED7F7E57-81BF-150A-9870-6AFF96D2A7F9}"/>
              </a:ext>
            </a:extLst>
          </p:cNvPr>
          <p:cNvGraphicFramePr>
            <a:graphicFrameLocks noGrp="1"/>
          </p:cNvGraphicFramePr>
          <p:nvPr>
            <p:extLst>
              <p:ext uri="{D42A27DB-BD31-4B8C-83A1-F6EECF244321}">
                <p14:modId xmlns:p14="http://schemas.microsoft.com/office/powerpoint/2010/main" val="1541071547"/>
              </p:ext>
            </p:extLst>
          </p:nvPr>
        </p:nvGraphicFramePr>
        <p:xfrm>
          <a:off x="8227235" y="2584438"/>
          <a:ext cx="3519146" cy="54864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489839">
                <a:tc>
                  <a:txBody>
                    <a:bodyPr/>
                    <a:lstStyle/>
                    <a:p>
                      <a:pPr algn="ctr">
                        <a:lnSpc>
                          <a:spcPts val="1200"/>
                        </a:lnSpc>
                      </a:pPr>
                      <a:r>
                        <a:rPr lang="fr-FR" sz="1250" dirty="0"/>
                        <a:t>Travailleurs - Confédération nationale des syndicats indépendants et libres du Mozambique (CONSILMO)</a:t>
                      </a:r>
                      <a:endParaRPr lang="en-GB" sz="125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09276895"/>
                  </a:ext>
                </a:extLst>
              </a:tr>
            </a:tbl>
          </a:graphicData>
        </a:graphic>
      </p:graphicFrame>
      <p:sp>
        <p:nvSpPr>
          <p:cNvPr id="35" name="Content Placeholder 2">
            <a:extLst>
              <a:ext uri="{FF2B5EF4-FFF2-40B4-BE49-F238E27FC236}">
                <a16:creationId xmlns:a16="http://schemas.microsoft.com/office/drawing/2014/main" id="{8C5FC1F5-AE05-AE0D-E2CC-BB5E7E996255}"/>
              </a:ext>
            </a:extLst>
          </p:cNvPr>
          <p:cNvSpPr txBox="1">
            <a:spLocks/>
          </p:cNvSpPr>
          <p:nvPr/>
        </p:nvSpPr>
        <p:spPr>
          <a:xfrm>
            <a:off x="4169117" y="3347543"/>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r>
              <a:rPr lang="en-GB" sz="2200" dirty="0">
                <a:solidFill>
                  <a:srgbClr val="230050"/>
                </a:solidFill>
              </a:rPr>
              <a:t>Points clés</a:t>
            </a:r>
          </a:p>
        </p:txBody>
      </p:sp>
      <p:sp>
        <p:nvSpPr>
          <p:cNvPr id="3" name="TextBox 2">
            <a:extLst>
              <a:ext uri="{FF2B5EF4-FFF2-40B4-BE49-F238E27FC236}">
                <a16:creationId xmlns:a16="http://schemas.microsoft.com/office/drawing/2014/main" id="{17A864A1-6AEC-BC04-283E-924407A95DA9}"/>
              </a:ext>
            </a:extLst>
          </p:cNvPr>
          <p:cNvSpPr txBox="1"/>
          <p:nvPr/>
        </p:nvSpPr>
        <p:spPr>
          <a:xfrm>
            <a:off x="4096264" y="3721762"/>
            <a:ext cx="7650117" cy="2721258"/>
          </a:xfrm>
          <a:prstGeom prst="rect">
            <a:avLst/>
          </a:prstGeom>
          <a:noFill/>
        </p:spPr>
        <p:txBody>
          <a:bodyPr wrap="square" rtlCol="0">
            <a:spAutoFit/>
          </a:bodyPr>
          <a:lstStyle/>
          <a:p>
            <a:pPr>
              <a:spcAft>
                <a:spcPts val="600"/>
              </a:spcAft>
              <a:buClr>
                <a:srgbClr val="1E2DBE"/>
              </a:buClr>
            </a:pPr>
            <a:endParaRPr lang="en-GB" sz="300" b="1" dirty="0">
              <a:solidFill>
                <a:schemeClr val="bg1"/>
              </a:solidFill>
            </a:endParaRPr>
          </a:p>
          <a:p>
            <a:pPr lvl="0">
              <a:lnSpc>
                <a:spcPts val="1800"/>
              </a:lnSpc>
              <a:spcAft>
                <a:spcPts val="600"/>
              </a:spcAft>
              <a:buClr>
                <a:srgbClr val="1E2DBE"/>
              </a:buClr>
              <a:buFont typeface="Wingdings 3" panose="05040102010807070707" pitchFamily="18" charset="2"/>
              <a:buChar char="u"/>
            </a:pPr>
            <a:r>
              <a:rPr lang="en-GB" sz="1600" dirty="0">
                <a:solidFill>
                  <a:schemeClr val="bg1"/>
                </a:solidFill>
              </a:rPr>
              <a:t> </a:t>
            </a:r>
            <a:r>
              <a:rPr lang="en-GB" sz="1600" b="1" dirty="0"/>
              <a:t>Approche sectorielle </a:t>
            </a:r>
          </a:p>
          <a:p>
            <a:pPr lvl="0">
              <a:lnSpc>
                <a:spcPts val="1800"/>
              </a:lnSpc>
              <a:spcAft>
                <a:spcPts val="600"/>
              </a:spcAft>
              <a:buClr>
                <a:srgbClr val="1E2DBE"/>
              </a:buClr>
              <a:buFont typeface="Wingdings 3" panose="05040102010807070707" pitchFamily="18" charset="2"/>
              <a:buChar char="u"/>
            </a:pPr>
            <a:endParaRPr lang="en-GB" b="1" dirty="0"/>
          </a:p>
          <a:p>
            <a:pPr lvl="0">
              <a:lnSpc>
                <a:spcPts val="1800"/>
              </a:lnSpc>
              <a:spcAft>
                <a:spcPts val="600"/>
              </a:spcAft>
              <a:buClr>
                <a:srgbClr val="1E2DBE"/>
              </a:buClr>
              <a:buFont typeface="Wingdings 3" panose="05040102010807070707" pitchFamily="18" charset="2"/>
              <a:buChar char="u"/>
            </a:pPr>
            <a:endParaRPr lang="en-GB" b="1" dirty="0"/>
          </a:p>
          <a:p>
            <a:pPr lvl="0">
              <a:lnSpc>
                <a:spcPts val="1800"/>
              </a:lnSpc>
              <a:spcAft>
                <a:spcPts val="600"/>
              </a:spcAft>
              <a:buClr>
                <a:srgbClr val="1E2DBE"/>
              </a:buClr>
            </a:pPr>
            <a:endParaRPr lang="en-GB" b="1" dirty="0"/>
          </a:p>
          <a:p>
            <a:pPr lvl="0">
              <a:lnSpc>
                <a:spcPts val="3100"/>
              </a:lnSpc>
              <a:spcAft>
                <a:spcPts val="600"/>
              </a:spcAft>
              <a:buClr>
                <a:srgbClr val="1E2DBE"/>
              </a:buClr>
            </a:pPr>
            <a:r>
              <a:rPr lang="en-GB" sz="2200" b="1" dirty="0"/>
              <a:t> </a:t>
            </a:r>
          </a:p>
          <a:p>
            <a:pPr lvl="0">
              <a:lnSpc>
                <a:spcPts val="1800"/>
              </a:lnSpc>
              <a:buClr>
                <a:srgbClr val="1E2DBE"/>
              </a:buClr>
            </a:pPr>
            <a:r>
              <a:rPr lang="en-GB" sz="2200" b="1" dirty="0"/>
              <a:t> </a:t>
            </a:r>
          </a:p>
          <a:p>
            <a:pPr algn="just">
              <a:spcBef>
                <a:spcPts val="600"/>
              </a:spcBef>
              <a:spcAft>
                <a:spcPts val="600"/>
              </a:spcAft>
              <a:buClr>
                <a:srgbClr val="1E2DBE"/>
              </a:buClr>
              <a:buFont typeface="Wingdings 3" panose="05040102010807070707" pitchFamily="18" charset="2"/>
              <a:buChar char="u"/>
            </a:pPr>
            <a:r>
              <a:rPr lang="en-GB" sz="1600" dirty="0"/>
              <a:t> </a:t>
            </a:r>
            <a:r>
              <a:rPr lang="fr-FR" sz="1600" dirty="0"/>
              <a:t>Référence à la Déclaration des ENM dans le </a:t>
            </a:r>
            <a:r>
              <a:rPr lang="fr-FR" sz="1600" b="1" dirty="0"/>
              <a:t>Plan d'action national sur les entreprises et les droits de l’Homme</a:t>
            </a:r>
            <a:r>
              <a:rPr lang="fr-FR" sz="1600" dirty="0"/>
              <a:t> (en cours d'élaboration)</a:t>
            </a:r>
            <a:endParaRPr lang="en-GB" sz="1600" dirty="0"/>
          </a:p>
        </p:txBody>
      </p:sp>
      <p:graphicFrame>
        <p:nvGraphicFramePr>
          <p:cNvPr id="5" name="Table 4">
            <a:extLst>
              <a:ext uri="{FF2B5EF4-FFF2-40B4-BE49-F238E27FC236}">
                <a16:creationId xmlns:a16="http://schemas.microsoft.com/office/drawing/2014/main" id="{A00B868D-7379-F073-4976-90775609291F}"/>
              </a:ext>
            </a:extLst>
          </p:cNvPr>
          <p:cNvGraphicFramePr>
            <a:graphicFrameLocks noGrp="1"/>
          </p:cNvGraphicFramePr>
          <p:nvPr>
            <p:extLst>
              <p:ext uri="{D42A27DB-BD31-4B8C-83A1-F6EECF244321}">
                <p14:modId xmlns:p14="http://schemas.microsoft.com/office/powerpoint/2010/main" val="3421536807"/>
              </p:ext>
            </p:extLst>
          </p:nvPr>
        </p:nvGraphicFramePr>
        <p:xfrm>
          <a:off x="4195654" y="4159564"/>
          <a:ext cx="2448000" cy="1626815"/>
        </p:xfrm>
        <a:graphic>
          <a:graphicData uri="http://schemas.openxmlformats.org/drawingml/2006/table">
            <a:tbl>
              <a:tblPr firstRow="1" bandRow="1">
                <a:tableStyleId>{5C22544A-7EE6-4342-B048-85BDC9FD1C3A}</a:tableStyleId>
              </a:tblPr>
              <a:tblGrid>
                <a:gridCol w="2448000">
                  <a:extLst>
                    <a:ext uri="{9D8B030D-6E8A-4147-A177-3AD203B41FA5}">
                      <a16:colId xmlns:a16="http://schemas.microsoft.com/office/drawing/2014/main" val="3179964984"/>
                    </a:ext>
                  </a:extLst>
                </a:gridCol>
              </a:tblGrid>
              <a:tr h="582875">
                <a:tc>
                  <a:txBody>
                    <a:bodyPr/>
                    <a:lstStyle/>
                    <a:p>
                      <a:pPr algn="ctr"/>
                      <a:r>
                        <a:rPr lang="en-GB" sz="1600" dirty="0"/>
                        <a:t>Secteur </a:t>
                      </a:r>
                      <a:r>
                        <a:rPr lang="en-GB" sz="1600" dirty="0" err="1"/>
                        <a:t>extractif</a:t>
                      </a:r>
                      <a:endParaRPr lang="en-GB" sz="16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8674358"/>
                  </a:ext>
                </a:extLst>
              </a:tr>
              <a:tr h="901684">
                <a:tc>
                  <a:txBody>
                    <a:bodyPr/>
                    <a:lstStyle/>
                    <a:p>
                      <a:pPr marL="252000" indent="-285750" algn="l">
                        <a:lnSpc>
                          <a:spcPts val="1500"/>
                        </a:lnSpc>
                        <a:buFont typeface="Arial" panose="020B0604020202020204" pitchFamily="34" charset="0"/>
                        <a:buChar char="•"/>
                      </a:pPr>
                      <a:r>
                        <a:rPr lang="en-GB" sz="1400" b="1" dirty="0"/>
                        <a:t>Dialogue sectorial</a:t>
                      </a:r>
                    </a:p>
                    <a:p>
                      <a:pPr marL="252000" indent="-285750" algn="l">
                        <a:lnSpc>
                          <a:spcPts val="1500"/>
                        </a:lnSpc>
                        <a:buFont typeface="Arial" panose="020B0604020202020204" pitchFamily="34" charset="0"/>
                        <a:buChar char="•"/>
                      </a:pPr>
                      <a:r>
                        <a:rPr lang="en-GB" sz="1400" b="1" dirty="0"/>
                        <a:t>Feuille de route sectorielle</a:t>
                      </a:r>
                    </a:p>
                    <a:p>
                      <a:pPr marL="252000" indent="-285750" algn="l">
                        <a:lnSpc>
                          <a:spcPts val="1500"/>
                        </a:lnSpc>
                        <a:buFont typeface="Arial" panose="020B0604020202020204" pitchFamily="34" charset="0"/>
                        <a:buChar char="•"/>
                      </a:pPr>
                      <a:r>
                        <a:rPr lang="fr-FR" sz="1400" dirty="0"/>
                        <a:t>Création d'un </a:t>
                      </a:r>
                      <a:r>
                        <a:rPr lang="fr-FR" sz="1400" b="1" dirty="0"/>
                        <a:t>groupe de travail </a:t>
                      </a:r>
                      <a:r>
                        <a:rPr lang="fr-FR" sz="1400" dirty="0"/>
                        <a:t>sectoriel </a:t>
                      </a:r>
                      <a:endParaRPr lang="en-GB" sz="1400" b="1" dirty="0"/>
                    </a:p>
                  </a:txBody>
                  <a:tcPr marL="72000" marR="7200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EBF5FD"/>
                    </a:solidFill>
                  </a:tcPr>
                </a:tc>
                <a:extLst>
                  <a:ext uri="{0D108BD9-81ED-4DB2-BD59-A6C34878D82A}">
                    <a16:rowId xmlns:a16="http://schemas.microsoft.com/office/drawing/2014/main" val="1935585806"/>
                  </a:ext>
                </a:extLst>
              </a:tr>
            </a:tbl>
          </a:graphicData>
        </a:graphic>
      </p:graphicFrame>
      <p:graphicFrame>
        <p:nvGraphicFramePr>
          <p:cNvPr id="7" name="Table 6">
            <a:extLst>
              <a:ext uri="{FF2B5EF4-FFF2-40B4-BE49-F238E27FC236}">
                <a16:creationId xmlns:a16="http://schemas.microsoft.com/office/drawing/2014/main" id="{52A9616E-FA14-A4A6-7A57-D6D6240DA5DA}"/>
              </a:ext>
            </a:extLst>
          </p:cNvPr>
          <p:cNvGraphicFramePr>
            <a:graphicFrameLocks noGrp="1"/>
          </p:cNvGraphicFramePr>
          <p:nvPr>
            <p:extLst>
              <p:ext uri="{D42A27DB-BD31-4B8C-83A1-F6EECF244321}">
                <p14:modId xmlns:p14="http://schemas.microsoft.com/office/powerpoint/2010/main" val="979163186"/>
              </p:ext>
            </p:extLst>
          </p:nvPr>
        </p:nvGraphicFramePr>
        <p:xfrm>
          <a:off x="7026123" y="4158615"/>
          <a:ext cx="2146435" cy="1626815"/>
        </p:xfrm>
        <a:graphic>
          <a:graphicData uri="http://schemas.openxmlformats.org/drawingml/2006/table">
            <a:tbl>
              <a:tblPr firstRow="1" bandRow="1">
                <a:tableStyleId>{5C22544A-7EE6-4342-B048-85BDC9FD1C3A}</a:tableStyleId>
              </a:tblPr>
              <a:tblGrid>
                <a:gridCol w="2146435">
                  <a:extLst>
                    <a:ext uri="{9D8B030D-6E8A-4147-A177-3AD203B41FA5}">
                      <a16:colId xmlns:a16="http://schemas.microsoft.com/office/drawing/2014/main" val="3179964984"/>
                    </a:ext>
                  </a:extLst>
                </a:gridCol>
              </a:tblGrid>
              <a:tr h="579590">
                <a:tc>
                  <a:txBody>
                    <a:bodyPr/>
                    <a:lstStyle/>
                    <a:p>
                      <a:pPr algn="ctr">
                        <a:tabLst>
                          <a:tab pos="449263" algn="l"/>
                        </a:tabLst>
                      </a:pPr>
                      <a:r>
                        <a:rPr lang="en-GB" sz="1600" dirty="0"/>
                        <a:t>Secteur de la foresterie</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868674358"/>
                  </a:ext>
                </a:extLst>
              </a:tr>
              <a:tr h="1047225">
                <a:tc>
                  <a:txBody>
                    <a:bodyPr/>
                    <a:lstStyle/>
                    <a:p>
                      <a:pPr marL="285750" indent="-285750">
                        <a:buFont typeface="Arial" panose="020B0604020202020204" pitchFamily="34" charset="0"/>
                        <a:buChar char="•"/>
                      </a:pPr>
                      <a:r>
                        <a:rPr lang="fr-FR" sz="1400" b="1" dirty="0"/>
                        <a:t>Dialogue sectoriel</a:t>
                      </a:r>
                    </a:p>
                    <a:p>
                      <a:pPr marL="285750" indent="-285750">
                        <a:buFont typeface="Arial" panose="020B0604020202020204" pitchFamily="34" charset="0"/>
                        <a:buChar char="•"/>
                      </a:pPr>
                      <a:r>
                        <a:rPr lang="fr-FR" sz="1400" b="1" dirty="0"/>
                        <a:t>Feuille de route sectorielle</a:t>
                      </a:r>
                      <a:endParaRPr lang="en-GB" sz="1400" dirty="0"/>
                    </a:p>
                  </a:txBody>
                  <a:tcPr marL="72000" marR="7200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EBF5FD"/>
                    </a:solidFill>
                  </a:tcPr>
                </a:tc>
                <a:extLst>
                  <a:ext uri="{0D108BD9-81ED-4DB2-BD59-A6C34878D82A}">
                    <a16:rowId xmlns:a16="http://schemas.microsoft.com/office/drawing/2014/main" val="1935585806"/>
                  </a:ext>
                </a:extLst>
              </a:tr>
            </a:tbl>
          </a:graphicData>
        </a:graphic>
      </p:graphicFrame>
      <p:graphicFrame>
        <p:nvGraphicFramePr>
          <p:cNvPr id="12" name="Table 11">
            <a:extLst>
              <a:ext uri="{FF2B5EF4-FFF2-40B4-BE49-F238E27FC236}">
                <a16:creationId xmlns:a16="http://schemas.microsoft.com/office/drawing/2014/main" id="{FAD86CDC-8BC4-5539-B887-035C2BB291C4}"/>
              </a:ext>
            </a:extLst>
          </p:cNvPr>
          <p:cNvGraphicFramePr>
            <a:graphicFrameLocks noGrp="1"/>
          </p:cNvGraphicFramePr>
          <p:nvPr>
            <p:extLst>
              <p:ext uri="{D42A27DB-BD31-4B8C-83A1-F6EECF244321}">
                <p14:modId xmlns:p14="http://schemas.microsoft.com/office/powerpoint/2010/main" val="2542678249"/>
              </p:ext>
            </p:extLst>
          </p:nvPr>
        </p:nvGraphicFramePr>
        <p:xfrm>
          <a:off x="9555027" y="4158616"/>
          <a:ext cx="2146435" cy="1630058"/>
        </p:xfrm>
        <a:graphic>
          <a:graphicData uri="http://schemas.openxmlformats.org/drawingml/2006/table">
            <a:tbl>
              <a:tblPr firstRow="1" bandRow="1">
                <a:tableStyleId>{5C22544A-7EE6-4342-B048-85BDC9FD1C3A}</a:tableStyleId>
              </a:tblPr>
              <a:tblGrid>
                <a:gridCol w="2146435">
                  <a:extLst>
                    <a:ext uri="{9D8B030D-6E8A-4147-A177-3AD203B41FA5}">
                      <a16:colId xmlns:a16="http://schemas.microsoft.com/office/drawing/2014/main" val="3179964984"/>
                    </a:ext>
                  </a:extLst>
                </a:gridCol>
              </a:tblGrid>
              <a:tr h="575876">
                <a:tc>
                  <a:txBody>
                    <a:bodyPr/>
                    <a:lstStyle/>
                    <a:p>
                      <a:pPr algn="ctr">
                        <a:tabLst>
                          <a:tab pos="449263" algn="l"/>
                        </a:tabLst>
                      </a:pPr>
                      <a:r>
                        <a:rPr lang="en-GB" sz="1600" dirty="0"/>
                        <a:t>Secteur de la construction </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868674358"/>
                  </a:ext>
                </a:extLst>
              </a:tr>
              <a:tr h="1050938">
                <a:tc>
                  <a:txBody>
                    <a:bodyPr/>
                    <a:lstStyle/>
                    <a:p>
                      <a:pPr marL="285750" indent="-285750">
                        <a:buFont typeface="Arial" panose="020B0604020202020204" pitchFamily="34" charset="0"/>
                        <a:buChar char="•"/>
                      </a:pPr>
                      <a:r>
                        <a:rPr lang="fr-FR" sz="1400" b="1" dirty="0"/>
                        <a:t>Dialogue sectoriel</a:t>
                      </a:r>
                    </a:p>
                    <a:p>
                      <a:pPr marL="285750" indent="-285750">
                        <a:buFont typeface="Arial" panose="020B0604020202020204" pitchFamily="34" charset="0"/>
                        <a:buChar char="•"/>
                      </a:pPr>
                      <a:r>
                        <a:rPr lang="fr-FR" sz="1400" b="1" dirty="0"/>
                        <a:t>Feuille de route sectorielle </a:t>
                      </a:r>
                      <a:r>
                        <a:rPr lang="fr-FR" sz="1400" b="0" dirty="0"/>
                        <a:t>(en cours d'élaboration)</a:t>
                      </a:r>
                      <a:endParaRPr lang="en-GB" sz="1400" b="0" dirty="0"/>
                    </a:p>
                  </a:txBody>
                  <a:tcPr marL="72000" marR="72000" marT="7200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EBF5FD"/>
                    </a:solidFill>
                  </a:tcPr>
                </a:tc>
                <a:extLst>
                  <a:ext uri="{0D108BD9-81ED-4DB2-BD59-A6C34878D82A}">
                    <a16:rowId xmlns:a16="http://schemas.microsoft.com/office/drawing/2014/main" val="1935585806"/>
                  </a:ext>
                </a:extLst>
              </a:tr>
            </a:tbl>
          </a:graphicData>
        </a:graphic>
      </p:graphicFrame>
      <p:pic>
        <p:nvPicPr>
          <p:cNvPr id="14" name="Picture 2" descr="French Logo Organization Horizontal RGB White">
            <a:extLst>
              <a:ext uri="{FF2B5EF4-FFF2-40B4-BE49-F238E27FC236}">
                <a16:creationId xmlns:a16="http://schemas.microsoft.com/office/drawing/2014/main" id="{5CD7B3AC-CA71-9647-A51B-5080A07E117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765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ADEFE781-840D-A282-23BF-41AB2EF688A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B54507A-48E4-8AF8-2BA1-FB88C3AEBAA9}"/>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AEEF49EE-E1F6-557D-AB12-62DB10BD517A}"/>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Cabo Verde</a:t>
            </a:r>
          </a:p>
        </p:txBody>
      </p:sp>
      <p:sp>
        <p:nvSpPr>
          <p:cNvPr id="4" name="Date Placeholder 3">
            <a:extLst>
              <a:ext uri="{FF2B5EF4-FFF2-40B4-BE49-F238E27FC236}">
                <a16:creationId xmlns:a16="http://schemas.microsoft.com/office/drawing/2014/main" id="{E1686B02-43DE-DBE6-E532-F24C92E3A8B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51192B5B-052B-7FC3-1ED5-ACA9D3C14F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2341CE34-80FA-A6AF-90B0-D0FD6475017B}"/>
              </a:ext>
            </a:extLst>
          </p:cNvPr>
          <p:cNvSpPr txBox="1"/>
          <p:nvPr/>
        </p:nvSpPr>
        <p:spPr>
          <a:xfrm>
            <a:off x="342538" y="546303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6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2024 </a:t>
            </a:r>
          </a:p>
        </p:txBody>
      </p:sp>
      <p:sp>
        <p:nvSpPr>
          <p:cNvPr id="14" name="Content Placeholder 2">
            <a:extLst>
              <a:ext uri="{FF2B5EF4-FFF2-40B4-BE49-F238E27FC236}">
                <a16:creationId xmlns:a16="http://schemas.microsoft.com/office/drawing/2014/main" id="{6B5370E1-8B95-DC6E-5D62-4DF07AF5A0D5}"/>
              </a:ext>
            </a:extLst>
          </p:cNvPr>
          <p:cNvSpPr>
            <a:spLocks noGrp="1"/>
          </p:cNvSpPr>
          <p:nvPr>
            <p:ph idx="1"/>
          </p:nvPr>
        </p:nvSpPr>
        <p:spPr>
          <a:xfrm>
            <a:off x="4169119" y="644033"/>
            <a:ext cx="7091361" cy="361610"/>
          </a:xfrm>
        </p:spPr>
        <p:txBody>
          <a:bodyPr/>
          <a:lstStyle/>
          <a:p>
            <a:pPr lvl="0">
              <a:spcBef>
                <a:spcPts val="0"/>
              </a:spcBef>
              <a:spcAft>
                <a:spcPts val="0"/>
              </a:spcAft>
              <a:defRPr/>
            </a:pPr>
            <a:r>
              <a:rPr lang="en-GB" sz="2200" dirty="0">
                <a:solidFill>
                  <a:srgbClr val="230050"/>
                </a:solidFill>
              </a:rPr>
              <a:t>Points focaux nationaux représentant : </a:t>
            </a:r>
          </a:p>
        </p:txBody>
      </p:sp>
      <p:sp>
        <p:nvSpPr>
          <p:cNvPr id="18" name="Content Placeholder 2">
            <a:extLst>
              <a:ext uri="{FF2B5EF4-FFF2-40B4-BE49-F238E27FC236}">
                <a16:creationId xmlns:a16="http://schemas.microsoft.com/office/drawing/2014/main" id="{F27F7817-CB98-1C86-562B-51F29605CC80}"/>
              </a:ext>
            </a:extLst>
          </p:cNvPr>
          <p:cNvSpPr txBox="1">
            <a:spLocks/>
          </p:cNvSpPr>
          <p:nvPr/>
        </p:nvSpPr>
        <p:spPr>
          <a:xfrm>
            <a:off x="4195654" y="3654612"/>
            <a:ext cx="7577262" cy="707822"/>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300"/>
              </a:lnSpc>
              <a:spcBef>
                <a:spcPts val="0"/>
              </a:spcBef>
              <a:spcAft>
                <a:spcPts val="0"/>
              </a:spcAft>
              <a:defRPr/>
            </a:pPr>
            <a:r>
              <a:rPr lang="en-GB" dirty="0">
                <a:solidFill>
                  <a:srgbClr val="230050"/>
                </a:solidFill>
              </a:rPr>
              <a:t>Points clés :</a:t>
            </a:r>
          </a:p>
        </p:txBody>
      </p:sp>
      <p:graphicFrame>
        <p:nvGraphicFramePr>
          <p:cNvPr id="15" name="Table 14">
            <a:extLst>
              <a:ext uri="{FF2B5EF4-FFF2-40B4-BE49-F238E27FC236}">
                <a16:creationId xmlns:a16="http://schemas.microsoft.com/office/drawing/2014/main" id="{4743AE7B-29D5-BF29-722F-0EC2D6BF43AB}"/>
              </a:ext>
            </a:extLst>
          </p:cNvPr>
          <p:cNvGraphicFramePr>
            <a:graphicFrameLocks noGrp="1"/>
          </p:cNvGraphicFramePr>
          <p:nvPr>
            <p:extLst>
              <p:ext uri="{D42A27DB-BD31-4B8C-83A1-F6EECF244321}">
                <p14:modId xmlns:p14="http://schemas.microsoft.com/office/powerpoint/2010/main" val="3217310386"/>
              </p:ext>
            </p:extLst>
          </p:nvPr>
        </p:nvGraphicFramePr>
        <p:xfrm>
          <a:off x="4195653" y="1143798"/>
          <a:ext cx="3519146" cy="7308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30800">
                <a:tc>
                  <a:txBody>
                    <a:bodyPr/>
                    <a:lstStyle/>
                    <a:p>
                      <a:pPr algn="ctr"/>
                      <a:r>
                        <a:rPr lang="en-GB" sz="1400" dirty="0"/>
                        <a:t> </a:t>
                      </a:r>
                      <a:r>
                        <a:rPr lang="fr-FR" sz="1400" dirty="0"/>
                        <a:t>Ministère de la Famille, de l'Inclusion et du Développement social </a:t>
                      </a:r>
                      <a:r>
                        <a:rPr lang="en-GB" sz="1400" dirty="0"/>
                        <a:t>(MFIDS)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19" name="Table 18">
            <a:extLst>
              <a:ext uri="{FF2B5EF4-FFF2-40B4-BE49-F238E27FC236}">
                <a16:creationId xmlns:a16="http://schemas.microsoft.com/office/drawing/2014/main" id="{75A80A59-0F4F-60E0-37ED-4ABD59ADC2F5}"/>
              </a:ext>
            </a:extLst>
          </p:cNvPr>
          <p:cNvGraphicFramePr>
            <a:graphicFrameLocks noGrp="1"/>
          </p:cNvGraphicFramePr>
          <p:nvPr>
            <p:extLst>
              <p:ext uri="{D42A27DB-BD31-4B8C-83A1-F6EECF244321}">
                <p14:modId xmlns:p14="http://schemas.microsoft.com/office/powerpoint/2010/main" val="3809999137"/>
              </p:ext>
            </p:extLst>
          </p:nvPr>
        </p:nvGraphicFramePr>
        <p:xfrm>
          <a:off x="5992862" y="2795062"/>
          <a:ext cx="3855249" cy="720000"/>
        </p:xfrm>
        <a:graphic>
          <a:graphicData uri="http://schemas.openxmlformats.org/drawingml/2006/table">
            <a:tbl>
              <a:tblPr firstRow="1" bandRow="1">
                <a:tableStyleId>{5C22544A-7EE6-4342-B048-85BDC9FD1C3A}</a:tableStyleId>
              </a:tblPr>
              <a:tblGrid>
                <a:gridCol w="3855249">
                  <a:extLst>
                    <a:ext uri="{9D8B030D-6E8A-4147-A177-3AD203B41FA5}">
                      <a16:colId xmlns:a16="http://schemas.microsoft.com/office/drawing/2014/main" val="1248844492"/>
                    </a:ext>
                  </a:extLst>
                </a:gridCol>
              </a:tblGrid>
              <a:tr h="720000">
                <a:tc>
                  <a:txBody>
                    <a:bodyPr/>
                    <a:lstStyle/>
                    <a:p>
                      <a:pPr algn="ctr"/>
                      <a:r>
                        <a:rPr lang="fr-FR" sz="1400" dirty="0"/>
                        <a:t>Travailleurs - Confédération capverdienne des syndicats libres (CCSL)</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20" name="Table 19">
            <a:extLst>
              <a:ext uri="{FF2B5EF4-FFF2-40B4-BE49-F238E27FC236}">
                <a16:creationId xmlns:a16="http://schemas.microsoft.com/office/drawing/2014/main" id="{B376BDCC-91E3-79E7-FB22-3A660F5C5981}"/>
              </a:ext>
            </a:extLst>
          </p:cNvPr>
          <p:cNvGraphicFramePr>
            <a:graphicFrameLocks noGrp="1"/>
          </p:cNvGraphicFramePr>
          <p:nvPr>
            <p:extLst>
              <p:ext uri="{D42A27DB-BD31-4B8C-83A1-F6EECF244321}">
                <p14:modId xmlns:p14="http://schemas.microsoft.com/office/powerpoint/2010/main" val="937546578"/>
              </p:ext>
            </p:extLst>
          </p:nvPr>
        </p:nvGraphicFramePr>
        <p:xfrm>
          <a:off x="4195653" y="1990485"/>
          <a:ext cx="3519146" cy="73152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400" dirty="0"/>
                        <a:t>Employeurs - Haut Conseil des Chambres de commerce et de tourisme du Cap-Vert</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1" name="Table 20">
            <a:extLst>
              <a:ext uri="{FF2B5EF4-FFF2-40B4-BE49-F238E27FC236}">
                <a16:creationId xmlns:a16="http://schemas.microsoft.com/office/drawing/2014/main" id="{A3C64D6B-DA50-21E0-B34F-549F84373FD5}"/>
              </a:ext>
            </a:extLst>
          </p:cNvPr>
          <p:cNvGraphicFramePr>
            <a:graphicFrameLocks noGrp="1"/>
          </p:cNvGraphicFramePr>
          <p:nvPr>
            <p:extLst>
              <p:ext uri="{D42A27DB-BD31-4B8C-83A1-F6EECF244321}">
                <p14:modId xmlns:p14="http://schemas.microsoft.com/office/powerpoint/2010/main" val="3339246132"/>
              </p:ext>
            </p:extLst>
          </p:nvPr>
        </p:nvGraphicFramePr>
        <p:xfrm>
          <a:off x="8115266" y="1986172"/>
          <a:ext cx="3519146" cy="73152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4000">
                <a:tc>
                  <a:txBody>
                    <a:bodyPr/>
                    <a:lstStyle/>
                    <a:p>
                      <a:pPr algn="ctr"/>
                      <a:r>
                        <a:rPr lang="fr-FR" sz="1400" dirty="0"/>
                        <a:t>Travailleurs - Union nationale des travailleurs du Cap-Vert – Union centrale (UNTC-CS) (2)</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8BAA8"/>
                    </a:solidFill>
                  </a:tcPr>
                </a:tc>
                <a:extLst>
                  <a:ext uri="{0D108BD9-81ED-4DB2-BD59-A6C34878D82A}">
                    <a16:rowId xmlns:a16="http://schemas.microsoft.com/office/drawing/2014/main" val="4109276895"/>
                  </a:ext>
                </a:extLst>
              </a:tr>
            </a:tbl>
          </a:graphicData>
        </a:graphic>
      </p:graphicFrame>
      <p:graphicFrame>
        <p:nvGraphicFramePr>
          <p:cNvPr id="23" name="Table 22">
            <a:extLst>
              <a:ext uri="{FF2B5EF4-FFF2-40B4-BE49-F238E27FC236}">
                <a16:creationId xmlns:a16="http://schemas.microsoft.com/office/drawing/2014/main" id="{CA44CEFB-581C-03B6-64DC-6B319A17BF8D}"/>
              </a:ext>
            </a:extLst>
          </p:cNvPr>
          <p:cNvGraphicFramePr>
            <a:graphicFrameLocks noGrp="1"/>
          </p:cNvGraphicFramePr>
          <p:nvPr>
            <p:extLst>
              <p:ext uri="{D42A27DB-BD31-4B8C-83A1-F6EECF244321}">
                <p14:modId xmlns:p14="http://schemas.microsoft.com/office/powerpoint/2010/main" val="3289859937"/>
              </p:ext>
            </p:extLst>
          </p:nvPr>
        </p:nvGraphicFramePr>
        <p:xfrm>
          <a:off x="8115266" y="1143798"/>
          <a:ext cx="3519146" cy="7308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30800">
                <a:tc>
                  <a:txBody>
                    <a:bodyPr/>
                    <a:lstStyle/>
                    <a:p>
                      <a:pPr algn="ctr"/>
                      <a:r>
                        <a:rPr lang="en-GB" sz="1400" dirty="0"/>
                        <a:t>Cap-Vert TRADEINVEST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09276895"/>
                  </a:ext>
                </a:extLst>
              </a:tr>
            </a:tbl>
          </a:graphicData>
        </a:graphic>
      </p:graphicFrame>
      <p:sp>
        <p:nvSpPr>
          <p:cNvPr id="3" name="TextBox 2">
            <a:extLst>
              <a:ext uri="{FF2B5EF4-FFF2-40B4-BE49-F238E27FC236}">
                <a16:creationId xmlns:a16="http://schemas.microsoft.com/office/drawing/2014/main" id="{3324D5C1-F134-8B97-F6A8-B9E9FF0C1B7F}"/>
              </a:ext>
            </a:extLst>
          </p:cNvPr>
          <p:cNvSpPr txBox="1"/>
          <p:nvPr/>
        </p:nvSpPr>
        <p:spPr>
          <a:xfrm>
            <a:off x="3888080" y="6083448"/>
            <a:ext cx="7091361" cy="646331"/>
          </a:xfrm>
          <a:prstGeom prst="rect">
            <a:avLst/>
          </a:prstGeom>
          <a:noFill/>
        </p:spPr>
        <p:txBody>
          <a:bodyPr wrap="square" rtlCol="0">
            <a:spAutoFit/>
          </a:bodyPr>
          <a:lstStyle/>
          <a:p>
            <a:pPr>
              <a:buClr>
                <a:srgbClr val="3FBDBE"/>
              </a:buClr>
              <a:buSzPct val="80000"/>
            </a:pPr>
            <a:r>
              <a:rPr lang="en-US" sz="1200" b="1" dirty="0">
                <a:ea typeface="Noto Sans" panose="020B0502040504020204" pitchFamily="34" charset="0"/>
                <a:cs typeface="Noto Sans" panose="020B0502040504020204" pitchFamily="34" charset="0"/>
              </a:rPr>
              <a:t>Etude de cas </a:t>
            </a:r>
            <a:r>
              <a:rPr lang="en-US" sz="1200" dirty="0">
                <a:ea typeface="Noto Sans" panose="020B0502040504020204" pitchFamily="34" charset="0"/>
                <a:cs typeface="Noto Sans" panose="020B0502040504020204" pitchFamily="34" charset="0"/>
              </a:rPr>
              <a:t>: </a:t>
            </a:r>
            <a:r>
              <a:rPr lang="fr-FR" sz="1200" dirty="0">
                <a:ea typeface="Noto Sans" panose="020B0502040504020204" pitchFamily="34" charset="0"/>
                <a:cs typeface="Noto Sans" panose="020B0502040504020204" pitchFamily="34" charset="0"/>
                <a:hlinkClick r:id="rId2" tooltip="Sectoral focus on tourism and fish processing drives efforts to foster responsible business practices for decent work in Cabo Verde"/>
              </a:rPr>
              <a:t>L'accent mis sur les secteurs du tourisme et de la transformation du poisson stimule les efforts visant à promouvoir des pratiques commerciales responsables en faveur d'un travail décent au Cap-Vert</a:t>
            </a:r>
            <a:endParaRPr lang="en-GB" sz="1200" dirty="0">
              <a:ea typeface="Noto Sans" panose="020B0502040504020204" pitchFamily="34" charset="0"/>
              <a:cs typeface="Noto Sans" panose="020B0502040504020204" pitchFamily="34" charset="0"/>
            </a:endParaRPr>
          </a:p>
        </p:txBody>
      </p:sp>
      <p:graphicFrame>
        <p:nvGraphicFramePr>
          <p:cNvPr id="5" name="Table 4">
            <a:extLst>
              <a:ext uri="{FF2B5EF4-FFF2-40B4-BE49-F238E27FC236}">
                <a16:creationId xmlns:a16="http://schemas.microsoft.com/office/drawing/2014/main" id="{3D3E246C-D768-CC5F-2496-C07276162197}"/>
              </a:ext>
            </a:extLst>
          </p:cNvPr>
          <p:cNvGraphicFramePr>
            <a:graphicFrameLocks noGrp="1"/>
          </p:cNvGraphicFramePr>
          <p:nvPr>
            <p:extLst>
              <p:ext uri="{D42A27DB-BD31-4B8C-83A1-F6EECF244321}">
                <p14:modId xmlns:p14="http://schemas.microsoft.com/office/powerpoint/2010/main" val="4138256520"/>
              </p:ext>
            </p:extLst>
          </p:nvPr>
        </p:nvGraphicFramePr>
        <p:xfrm>
          <a:off x="4526500" y="4045816"/>
          <a:ext cx="3268242" cy="1845104"/>
        </p:xfrm>
        <a:graphic>
          <a:graphicData uri="http://schemas.openxmlformats.org/drawingml/2006/table">
            <a:tbl>
              <a:tblPr firstRow="1" bandRow="1">
                <a:tableStyleId>{5C22544A-7EE6-4342-B048-85BDC9FD1C3A}</a:tableStyleId>
              </a:tblPr>
              <a:tblGrid>
                <a:gridCol w="3268242">
                  <a:extLst>
                    <a:ext uri="{9D8B030D-6E8A-4147-A177-3AD203B41FA5}">
                      <a16:colId xmlns:a16="http://schemas.microsoft.com/office/drawing/2014/main" val="3179964984"/>
                    </a:ext>
                  </a:extLst>
                </a:gridCol>
              </a:tblGrid>
              <a:tr h="582589">
                <a:tc>
                  <a:txBody>
                    <a:bodyPr/>
                    <a:lstStyle/>
                    <a:p>
                      <a:pPr algn="ctr">
                        <a:tabLst>
                          <a:tab pos="449263" algn="l"/>
                        </a:tabLst>
                      </a:pPr>
                      <a:r>
                        <a:rPr lang="en-GB" sz="1600" dirty="0"/>
                        <a:t>Secteur du </a:t>
                      </a:r>
                      <a:r>
                        <a:rPr lang="en-GB" sz="1600" dirty="0" err="1"/>
                        <a:t>tourisme</a:t>
                      </a:r>
                      <a:endParaRPr lang="en-GB" sz="16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868674358"/>
                  </a:ext>
                </a:extLst>
              </a:tr>
              <a:tr h="1262515">
                <a:tc>
                  <a:txBody>
                    <a:bodyPr/>
                    <a:lstStyle/>
                    <a:p>
                      <a:pPr marL="285750" indent="-285750">
                        <a:buFont typeface="Arial" panose="020B0604020202020204" pitchFamily="34" charset="0"/>
                        <a:buChar char="•"/>
                      </a:pPr>
                      <a:r>
                        <a:rPr lang="en-GB" sz="1400" b="1" dirty="0"/>
                        <a:t>Dialogue</a:t>
                      </a:r>
                    </a:p>
                    <a:p>
                      <a:pPr marL="285750" indent="-285750">
                        <a:buFont typeface="Arial" panose="020B0604020202020204" pitchFamily="34" charset="0"/>
                        <a:buChar char="•"/>
                      </a:pPr>
                      <a:r>
                        <a:rPr lang="fr-FR" sz="1400" b="1" dirty="0"/>
                        <a:t>Création d'une plateforme multipartite</a:t>
                      </a:r>
                    </a:p>
                    <a:p>
                      <a:pPr marL="285750" indent="-285750">
                        <a:buFont typeface="Arial" panose="020B0604020202020204" pitchFamily="34" charset="0"/>
                        <a:buChar char="•"/>
                      </a:pPr>
                      <a:r>
                        <a:rPr lang="fr-FR" sz="1400" b="1" dirty="0"/>
                        <a:t>Élaboration d'une feuille de route sectorielle</a:t>
                      </a:r>
                      <a:endParaRPr lang="en-GB" sz="14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EBF5FD"/>
                    </a:solidFill>
                  </a:tcPr>
                </a:tc>
                <a:extLst>
                  <a:ext uri="{0D108BD9-81ED-4DB2-BD59-A6C34878D82A}">
                    <a16:rowId xmlns:a16="http://schemas.microsoft.com/office/drawing/2014/main" val="1935585806"/>
                  </a:ext>
                </a:extLst>
              </a:tr>
            </a:tbl>
          </a:graphicData>
        </a:graphic>
      </p:graphicFrame>
      <p:graphicFrame>
        <p:nvGraphicFramePr>
          <p:cNvPr id="10" name="Table 9">
            <a:extLst>
              <a:ext uri="{FF2B5EF4-FFF2-40B4-BE49-F238E27FC236}">
                <a16:creationId xmlns:a16="http://schemas.microsoft.com/office/drawing/2014/main" id="{8F52FBCC-FEAB-432F-E558-2E360166BFD3}"/>
              </a:ext>
            </a:extLst>
          </p:cNvPr>
          <p:cNvGraphicFramePr>
            <a:graphicFrameLocks noGrp="1"/>
          </p:cNvGraphicFramePr>
          <p:nvPr>
            <p:extLst>
              <p:ext uri="{D42A27DB-BD31-4B8C-83A1-F6EECF244321}">
                <p14:modId xmlns:p14="http://schemas.microsoft.com/office/powerpoint/2010/main" val="2912617842"/>
              </p:ext>
            </p:extLst>
          </p:nvPr>
        </p:nvGraphicFramePr>
        <p:xfrm>
          <a:off x="8048083" y="4045816"/>
          <a:ext cx="3333632" cy="1846831"/>
        </p:xfrm>
        <a:graphic>
          <a:graphicData uri="http://schemas.openxmlformats.org/drawingml/2006/table">
            <a:tbl>
              <a:tblPr firstRow="1" bandRow="1">
                <a:tableStyleId>{5C22544A-7EE6-4342-B048-85BDC9FD1C3A}</a:tableStyleId>
              </a:tblPr>
              <a:tblGrid>
                <a:gridCol w="3333632">
                  <a:extLst>
                    <a:ext uri="{9D8B030D-6E8A-4147-A177-3AD203B41FA5}">
                      <a16:colId xmlns:a16="http://schemas.microsoft.com/office/drawing/2014/main" val="3179964984"/>
                    </a:ext>
                  </a:extLst>
                </a:gridCol>
              </a:tblGrid>
              <a:tr h="577393">
                <a:tc>
                  <a:txBody>
                    <a:bodyPr/>
                    <a:lstStyle/>
                    <a:p>
                      <a:pPr algn="ctr">
                        <a:tabLst>
                          <a:tab pos="449263" algn="l"/>
                        </a:tabLst>
                      </a:pPr>
                      <a:r>
                        <a:rPr lang="fr-FR" sz="1600" dirty="0"/>
                        <a:t>Secteur de la transformation du poisson</a:t>
                      </a:r>
                      <a:endParaRPr lang="en-GB" sz="16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868674358"/>
                  </a:ext>
                </a:extLst>
              </a:tr>
              <a:tr h="1267711">
                <a:tc>
                  <a:txBody>
                    <a:bodyPr/>
                    <a:lstStyle/>
                    <a:p>
                      <a:pPr marL="285750" indent="-285750">
                        <a:buFont typeface="Arial" panose="020B0604020202020204" pitchFamily="34" charset="0"/>
                        <a:buChar char="•"/>
                      </a:pPr>
                      <a:r>
                        <a:rPr lang="en-GB" sz="1400" b="1" dirty="0"/>
                        <a:t>Dialogue</a:t>
                      </a:r>
                    </a:p>
                    <a:p>
                      <a:pPr marL="285750" indent="-285750">
                        <a:buFont typeface="Arial" panose="020B0604020202020204" pitchFamily="34" charset="0"/>
                        <a:buChar char="•"/>
                      </a:pPr>
                      <a:r>
                        <a:rPr lang="fr-FR" sz="1400" b="1" dirty="0"/>
                        <a:t>Création d'une plateforme multipartite</a:t>
                      </a:r>
                    </a:p>
                    <a:p>
                      <a:pPr marL="285750" indent="-285750">
                        <a:buFont typeface="Arial" panose="020B0604020202020204" pitchFamily="34" charset="0"/>
                        <a:buChar char="•"/>
                      </a:pPr>
                      <a:r>
                        <a:rPr lang="fr-FR" sz="1400" b="1" dirty="0"/>
                        <a:t>Élaboration d'une feuille de route sectorielle</a:t>
                      </a:r>
                      <a:endParaRPr lang="en-GB" sz="1400" dirty="0"/>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EBF5FD"/>
                    </a:solidFill>
                  </a:tcPr>
                </a:tc>
                <a:extLst>
                  <a:ext uri="{0D108BD9-81ED-4DB2-BD59-A6C34878D82A}">
                    <a16:rowId xmlns:a16="http://schemas.microsoft.com/office/drawing/2014/main" val="1935585806"/>
                  </a:ext>
                </a:extLst>
              </a:tr>
            </a:tbl>
          </a:graphicData>
        </a:graphic>
      </p:graphicFrame>
      <p:pic>
        <p:nvPicPr>
          <p:cNvPr id="12" name="Picture 11">
            <a:extLst>
              <a:ext uri="{FF2B5EF4-FFF2-40B4-BE49-F238E27FC236}">
                <a16:creationId xmlns:a16="http://schemas.microsoft.com/office/drawing/2014/main" id="{D89C9431-58A7-E94C-1608-DF7322A26E61}"/>
              </a:ext>
            </a:extLst>
          </p:cNvPr>
          <p:cNvPicPr>
            <a:picLocks noChangeAspect="1"/>
          </p:cNvPicPr>
          <p:nvPr/>
        </p:nvPicPr>
        <p:blipFill>
          <a:blip r:embed="rId3"/>
          <a:stretch>
            <a:fillRect/>
          </a:stretch>
        </p:blipFill>
        <p:spPr>
          <a:xfrm>
            <a:off x="349329" y="2510055"/>
            <a:ext cx="1701040" cy="2404696"/>
          </a:xfrm>
          <a:prstGeom prst="rect">
            <a:avLst/>
          </a:prstGeom>
        </p:spPr>
      </p:pic>
      <p:pic>
        <p:nvPicPr>
          <p:cNvPr id="13" name="Picture 12">
            <a:extLst>
              <a:ext uri="{FF2B5EF4-FFF2-40B4-BE49-F238E27FC236}">
                <a16:creationId xmlns:a16="http://schemas.microsoft.com/office/drawing/2014/main" id="{9742D4BF-80CF-688E-84FF-E3EC73F958D5}"/>
              </a:ext>
            </a:extLst>
          </p:cNvPr>
          <p:cNvPicPr>
            <a:picLocks noChangeAspect="1"/>
          </p:cNvPicPr>
          <p:nvPr/>
        </p:nvPicPr>
        <p:blipFill>
          <a:blip r:embed="rId4"/>
          <a:srcRect t="-1" b="3578"/>
          <a:stretch>
            <a:fillRect/>
          </a:stretch>
        </p:blipFill>
        <p:spPr>
          <a:xfrm>
            <a:off x="1174018" y="3417511"/>
            <a:ext cx="1807954" cy="1190002"/>
          </a:xfrm>
          <a:prstGeom prst="rect">
            <a:avLst/>
          </a:prstGeom>
        </p:spPr>
      </p:pic>
      <p:pic>
        <p:nvPicPr>
          <p:cNvPr id="16" name="Picture 2" descr="French Logo Organization Horizontal RGB White">
            <a:extLst>
              <a:ext uri="{FF2B5EF4-FFF2-40B4-BE49-F238E27FC236}">
                <a16:creationId xmlns:a16="http://schemas.microsoft.com/office/drawing/2014/main" id="{FF8B443D-2E53-EA23-8CFB-13100C54D50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815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E2125F17-AED4-9B13-3087-E862EB75DD9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61B5FB8-E1DF-0816-A09A-F5B39A56266C}"/>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A6B58D7A-87A1-5E64-BEDA-D942C7E55BBF}"/>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Brazil</a:t>
            </a:r>
          </a:p>
        </p:txBody>
      </p:sp>
      <p:sp>
        <p:nvSpPr>
          <p:cNvPr id="4" name="Date Placeholder 3">
            <a:extLst>
              <a:ext uri="{FF2B5EF4-FFF2-40B4-BE49-F238E27FC236}">
                <a16:creationId xmlns:a16="http://schemas.microsoft.com/office/drawing/2014/main" id="{E6098ADB-9EA5-C6E4-9F0A-7FE99BA2D38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57E6BD4E-DA19-02C1-E1B7-FE217BC1E9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E8E81833-4905-2A6C-8F17-E1B89E8B1680}"/>
              </a:ext>
            </a:extLst>
          </p:cNvPr>
          <p:cNvSpPr txBox="1"/>
          <p:nvPr/>
        </p:nvSpPr>
        <p:spPr>
          <a:xfrm>
            <a:off x="342538" y="546303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1 point focal</a:t>
            </a:r>
          </a:p>
          <a:p>
            <a:pPr lvl="0">
              <a:spcAft>
                <a:spcPts val="600"/>
              </a:spcAft>
              <a:buClr>
                <a:srgbClr val="1E2DBE"/>
              </a:buClr>
              <a:buFont typeface="Wingdings 3" panose="05040102010807070707" pitchFamily="18" charset="2"/>
              <a:buChar char="u"/>
            </a:pPr>
            <a:r>
              <a:rPr lang="en-GB" sz="1600" b="1" dirty="0">
                <a:solidFill>
                  <a:schemeClr val="bg1"/>
                </a:solidFill>
              </a:rPr>
              <a:t> Désigné en 2025 </a:t>
            </a:r>
          </a:p>
        </p:txBody>
      </p:sp>
      <p:graphicFrame>
        <p:nvGraphicFramePr>
          <p:cNvPr id="13" name="Table 12">
            <a:extLst>
              <a:ext uri="{FF2B5EF4-FFF2-40B4-BE49-F238E27FC236}">
                <a16:creationId xmlns:a16="http://schemas.microsoft.com/office/drawing/2014/main" id="{D974B039-7169-4F9C-819D-6E614ED809C0}"/>
              </a:ext>
            </a:extLst>
          </p:cNvPr>
          <p:cNvGraphicFramePr>
            <a:graphicFrameLocks noGrp="1"/>
          </p:cNvGraphicFramePr>
          <p:nvPr>
            <p:extLst>
              <p:ext uri="{D42A27DB-BD31-4B8C-83A1-F6EECF244321}">
                <p14:modId xmlns:p14="http://schemas.microsoft.com/office/powerpoint/2010/main" val="203237007"/>
              </p:ext>
            </p:extLst>
          </p:nvPr>
        </p:nvGraphicFramePr>
        <p:xfrm>
          <a:off x="4343654" y="2149634"/>
          <a:ext cx="6807006" cy="720842"/>
        </p:xfrm>
        <a:graphic>
          <a:graphicData uri="http://schemas.openxmlformats.org/drawingml/2006/table">
            <a:tbl>
              <a:tblPr firstRow="1" bandRow="1">
                <a:tableStyleId>{5C22544A-7EE6-4342-B048-85BDC9FD1C3A}</a:tableStyleId>
              </a:tblPr>
              <a:tblGrid>
                <a:gridCol w="6807006">
                  <a:extLst>
                    <a:ext uri="{9D8B030D-6E8A-4147-A177-3AD203B41FA5}">
                      <a16:colId xmlns:a16="http://schemas.microsoft.com/office/drawing/2014/main" val="1248844492"/>
                    </a:ext>
                  </a:extLst>
                </a:gridCol>
              </a:tblGrid>
              <a:tr h="720842">
                <a:tc>
                  <a:txBody>
                    <a:bodyPr/>
                    <a:lstStyle/>
                    <a:p>
                      <a:pPr algn="ctr"/>
                      <a:r>
                        <a:rPr lang="fr-FR" sz="1600" dirty="0"/>
                        <a:t>Ministère fédéral du Travail et de l'Emploi</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pic>
        <p:nvPicPr>
          <p:cNvPr id="3" name="Picture 2">
            <a:extLst>
              <a:ext uri="{FF2B5EF4-FFF2-40B4-BE49-F238E27FC236}">
                <a16:creationId xmlns:a16="http://schemas.microsoft.com/office/drawing/2014/main" id="{D1412F97-502B-8E64-8B18-69E7E1F5BFF4}"/>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2052" name="Picture 4" descr="Flag of Brazil">
            <a:extLst>
              <a:ext uri="{FF2B5EF4-FFF2-40B4-BE49-F238E27FC236}">
                <a16:creationId xmlns:a16="http://schemas.microsoft.com/office/drawing/2014/main" id="{6F47BD39-828F-25B2-534C-A4F1B2AF7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018" y="3429000"/>
            <a:ext cx="1690489" cy="118334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rench Logo Organization Horizontal RGB White">
            <a:extLst>
              <a:ext uri="{FF2B5EF4-FFF2-40B4-BE49-F238E27FC236}">
                <a16:creationId xmlns:a16="http://schemas.microsoft.com/office/drawing/2014/main" id="{A2BC2AED-0FD0-A0F5-C98A-2378AB3BC1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2">
            <a:extLst>
              <a:ext uri="{FF2B5EF4-FFF2-40B4-BE49-F238E27FC236}">
                <a16:creationId xmlns:a16="http://schemas.microsoft.com/office/drawing/2014/main" id="{3ACDF99C-9B04-8FCB-F632-5464E120221A}"/>
              </a:ext>
            </a:extLst>
          </p:cNvPr>
          <p:cNvSpPr txBox="1">
            <a:spLocks/>
          </p:cNvSpPr>
          <p:nvPr/>
        </p:nvSpPr>
        <p:spPr>
          <a:xfrm>
            <a:off x="4343654" y="1091717"/>
            <a:ext cx="7091361" cy="59386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defRPr/>
            </a:pPr>
            <a:r>
              <a:rPr lang="en-GB" sz="2200" dirty="0">
                <a:solidFill>
                  <a:srgbClr val="230050"/>
                </a:solidFill>
              </a:rPr>
              <a:t>Point focal national représentant : </a:t>
            </a:r>
          </a:p>
        </p:txBody>
      </p:sp>
    </p:spTree>
    <p:extLst>
      <p:ext uri="{BB962C8B-B14F-4D97-AF65-F5344CB8AC3E}">
        <p14:creationId xmlns:p14="http://schemas.microsoft.com/office/powerpoint/2010/main" val="2954382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8474DD60-26DB-4CFB-8381-3C695E09657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2DDBFE5-ED89-EA37-3B85-FA11B5025930}"/>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FCBF99E6-22CF-C96E-5DB3-AC0C761CA0E5}"/>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err="1">
                <a:solidFill>
                  <a:schemeClr val="bg1"/>
                </a:solidFill>
              </a:rPr>
              <a:t>Pérou</a:t>
            </a:r>
            <a:endParaRPr lang="en-GB" sz="2800" dirty="0">
              <a:solidFill>
                <a:schemeClr val="bg1"/>
              </a:solidFill>
            </a:endParaRPr>
          </a:p>
        </p:txBody>
      </p:sp>
      <p:sp>
        <p:nvSpPr>
          <p:cNvPr id="3" name="Content Placeholder 2">
            <a:extLst>
              <a:ext uri="{FF2B5EF4-FFF2-40B4-BE49-F238E27FC236}">
                <a16:creationId xmlns:a16="http://schemas.microsoft.com/office/drawing/2014/main" id="{BCCA37AB-C322-E72E-3C0E-58FA005AE948}"/>
              </a:ext>
            </a:extLst>
          </p:cNvPr>
          <p:cNvSpPr>
            <a:spLocks noGrp="1"/>
          </p:cNvSpPr>
          <p:nvPr>
            <p:ph idx="1"/>
          </p:nvPr>
        </p:nvSpPr>
        <p:spPr>
          <a:xfrm>
            <a:off x="4343654" y="1091717"/>
            <a:ext cx="7091361" cy="593865"/>
          </a:xfrm>
        </p:spPr>
        <p:txBody>
          <a:bodyPr/>
          <a:lstStyle/>
          <a:p>
            <a:pPr>
              <a:spcBef>
                <a:spcPts val="0"/>
              </a:spcBef>
              <a:spcAft>
                <a:spcPts val="0"/>
              </a:spcAft>
              <a:defRPr/>
            </a:pPr>
            <a:r>
              <a:rPr lang="en-GB" sz="2200" dirty="0">
                <a:solidFill>
                  <a:srgbClr val="230050"/>
                </a:solidFill>
              </a:rPr>
              <a:t>Point focal national </a:t>
            </a:r>
            <a:r>
              <a:rPr lang="en-GB" sz="2200" dirty="0" err="1">
                <a:solidFill>
                  <a:srgbClr val="230050"/>
                </a:solidFill>
              </a:rPr>
              <a:t>représentant</a:t>
            </a:r>
            <a:r>
              <a:rPr lang="en-GB" sz="2200" dirty="0">
                <a:solidFill>
                  <a:srgbClr val="230050"/>
                </a:solidFill>
              </a:rPr>
              <a:t> : </a:t>
            </a:r>
          </a:p>
        </p:txBody>
      </p:sp>
      <p:sp>
        <p:nvSpPr>
          <p:cNvPr id="4" name="Date Placeholder 3">
            <a:extLst>
              <a:ext uri="{FF2B5EF4-FFF2-40B4-BE49-F238E27FC236}">
                <a16:creationId xmlns:a16="http://schemas.microsoft.com/office/drawing/2014/main" id="{B43EB0B2-F484-15E8-AB70-2B941814405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0F51BAAC-07A8-8549-A45F-7FEFCDF9E0B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2FA3629C-5594-4420-4ACA-4BDB421655F0}"/>
              </a:ext>
            </a:extLst>
          </p:cNvPr>
          <p:cNvSpPr txBox="1"/>
          <p:nvPr/>
        </p:nvSpPr>
        <p:spPr>
          <a:xfrm>
            <a:off x="342538" y="549889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1 point focal</a:t>
            </a:r>
          </a:p>
          <a:p>
            <a:pPr lvl="0">
              <a:spcAft>
                <a:spcPts val="600"/>
              </a:spcAft>
              <a:buClr>
                <a:srgbClr val="1E2DBE"/>
              </a:buClr>
              <a:buFont typeface="Wingdings 3" panose="05040102010807070707" pitchFamily="18" charset="2"/>
              <a:buChar char="u"/>
            </a:pPr>
            <a:r>
              <a:rPr lang="en-GB" sz="1600" b="1" dirty="0">
                <a:solidFill>
                  <a:schemeClr val="bg1"/>
                </a:solidFill>
              </a:rPr>
              <a:t> Désigné en 2025 </a:t>
            </a:r>
          </a:p>
        </p:txBody>
      </p:sp>
      <p:graphicFrame>
        <p:nvGraphicFramePr>
          <p:cNvPr id="21" name="Table 20">
            <a:extLst>
              <a:ext uri="{FF2B5EF4-FFF2-40B4-BE49-F238E27FC236}">
                <a16:creationId xmlns:a16="http://schemas.microsoft.com/office/drawing/2014/main" id="{C91037A1-9F88-DA17-9CB9-083A42444675}"/>
              </a:ext>
            </a:extLst>
          </p:cNvPr>
          <p:cNvGraphicFramePr>
            <a:graphicFrameLocks noGrp="1"/>
          </p:cNvGraphicFramePr>
          <p:nvPr>
            <p:extLst>
              <p:ext uri="{D42A27DB-BD31-4B8C-83A1-F6EECF244321}">
                <p14:modId xmlns:p14="http://schemas.microsoft.com/office/powerpoint/2010/main" val="3774280283"/>
              </p:ext>
            </p:extLst>
          </p:nvPr>
        </p:nvGraphicFramePr>
        <p:xfrm>
          <a:off x="4343654" y="2057300"/>
          <a:ext cx="7505808" cy="799103"/>
        </p:xfrm>
        <a:graphic>
          <a:graphicData uri="http://schemas.openxmlformats.org/drawingml/2006/table">
            <a:tbl>
              <a:tblPr firstRow="1" bandRow="1">
                <a:tableStyleId>{5C22544A-7EE6-4342-B048-85BDC9FD1C3A}</a:tableStyleId>
              </a:tblPr>
              <a:tblGrid>
                <a:gridCol w="7505808">
                  <a:extLst>
                    <a:ext uri="{9D8B030D-6E8A-4147-A177-3AD203B41FA5}">
                      <a16:colId xmlns:a16="http://schemas.microsoft.com/office/drawing/2014/main" val="1248844492"/>
                    </a:ext>
                  </a:extLst>
                </a:gridCol>
              </a:tblGrid>
              <a:tr h="799103">
                <a:tc>
                  <a:txBody>
                    <a:bodyPr/>
                    <a:lstStyle/>
                    <a:p>
                      <a:pPr algn="ctr"/>
                      <a:r>
                        <a:rPr lang="fr-FR" sz="1600" dirty="0"/>
                        <a:t>Direction chargée de la promotion et de la protection des droits fondamentaux du travail, Ministère du Travail et de la Promotion de l'emploi</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pic>
        <p:nvPicPr>
          <p:cNvPr id="5" name="Picture 4">
            <a:extLst>
              <a:ext uri="{FF2B5EF4-FFF2-40B4-BE49-F238E27FC236}">
                <a16:creationId xmlns:a16="http://schemas.microsoft.com/office/drawing/2014/main" id="{80F8F5CA-5CCC-9864-BC16-3AFD30F690B5}"/>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4100" name="Picture 4" descr="Drapeau Pérou/Peru ">
            <a:extLst>
              <a:ext uri="{FF2B5EF4-FFF2-40B4-BE49-F238E27FC236}">
                <a16:creationId xmlns:a16="http://schemas.microsoft.com/office/drawing/2014/main" id="{AD567309-D613-1878-F788-90FBE292745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783" t="17588" r="10889" b="24831"/>
          <a:stretch>
            <a:fillRect/>
          </a:stretch>
        </p:blipFill>
        <p:spPr bwMode="auto">
          <a:xfrm>
            <a:off x="1165568" y="3419326"/>
            <a:ext cx="1921665" cy="121634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rench Logo Organization Horizontal RGB White">
            <a:extLst>
              <a:ext uri="{FF2B5EF4-FFF2-40B4-BE49-F238E27FC236}">
                <a16:creationId xmlns:a16="http://schemas.microsoft.com/office/drawing/2014/main" id="{3907DBA5-001A-B1DA-5867-89E0452F422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07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BE1B351B-E0C7-1895-D4E2-F68AC7826AC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46E160A-30BF-50CE-217E-7158A41B2C04}"/>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80B050DC-28F0-0DF5-FC2F-F9EF3504ED90}"/>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Afrique du Sud</a:t>
            </a:r>
          </a:p>
        </p:txBody>
      </p:sp>
      <p:sp>
        <p:nvSpPr>
          <p:cNvPr id="3" name="Content Placeholder 2">
            <a:extLst>
              <a:ext uri="{FF2B5EF4-FFF2-40B4-BE49-F238E27FC236}">
                <a16:creationId xmlns:a16="http://schemas.microsoft.com/office/drawing/2014/main" id="{4142CC2B-31CA-7139-7878-64E9B61752BF}"/>
              </a:ext>
            </a:extLst>
          </p:cNvPr>
          <p:cNvSpPr>
            <a:spLocks noGrp="1"/>
          </p:cNvSpPr>
          <p:nvPr>
            <p:ph idx="1"/>
          </p:nvPr>
        </p:nvSpPr>
        <p:spPr>
          <a:xfrm>
            <a:off x="4070101" y="1053712"/>
            <a:ext cx="7091361" cy="593865"/>
          </a:xfrm>
        </p:spPr>
        <p:txBody>
          <a:bodyPr/>
          <a:lstStyle/>
          <a:p>
            <a:pPr lvl="0">
              <a:spcBef>
                <a:spcPts val="0"/>
              </a:spcBef>
              <a:spcAft>
                <a:spcPts val="0"/>
              </a:spcAft>
              <a:defRPr/>
            </a:pPr>
            <a:r>
              <a:rPr lang="en-GB" sz="2200" dirty="0">
                <a:solidFill>
                  <a:srgbClr val="230050"/>
                </a:solidFill>
              </a:rPr>
              <a:t>Points focaux nationaux représentant : </a:t>
            </a:r>
          </a:p>
        </p:txBody>
      </p:sp>
      <p:sp>
        <p:nvSpPr>
          <p:cNvPr id="4" name="Date Placeholder 3">
            <a:extLst>
              <a:ext uri="{FF2B5EF4-FFF2-40B4-BE49-F238E27FC236}">
                <a16:creationId xmlns:a16="http://schemas.microsoft.com/office/drawing/2014/main" id="{9BC65108-6DEC-5629-A34F-F2EC56367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F20AC68A-EA7B-0F80-49E7-BA96D5FB08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96EC1AB5-0AE8-6FFC-7A4C-ED18E8BEAAF3}"/>
              </a:ext>
            </a:extLst>
          </p:cNvPr>
          <p:cNvSpPr txBox="1"/>
          <p:nvPr/>
        </p:nvSpPr>
        <p:spPr>
          <a:xfrm>
            <a:off x="342538" y="549889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b="1" dirty="0">
                <a:solidFill>
                  <a:schemeClr val="bg1"/>
                </a:solidFill>
              </a:rPr>
              <a:t> 7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2025 </a:t>
            </a:r>
          </a:p>
        </p:txBody>
      </p:sp>
      <p:graphicFrame>
        <p:nvGraphicFramePr>
          <p:cNvPr id="21" name="Table 20">
            <a:extLst>
              <a:ext uri="{FF2B5EF4-FFF2-40B4-BE49-F238E27FC236}">
                <a16:creationId xmlns:a16="http://schemas.microsoft.com/office/drawing/2014/main" id="{CE4DE413-A15E-24CE-03B6-F8E58E76BA79}"/>
              </a:ext>
            </a:extLst>
          </p:cNvPr>
          <p:cNvGraphicFramePr>
            <a:graphicFrameLocks noGrp="1"/>
          </p:cNvGraphicFramePr>
          <p:nvPr>
            <p:extLst>
              <p:ext uri="{D42A27DB-BD31-4B8C-83A1-F6EECF244321}">
                <p14:modId xmlns:p14="http://schemas.microsoft.com/office/powerpoint/2010/main" val="149540576"/>
              </p:ext>
            </p:extLst>
          </p:nvPr>
        </p:nvGraphicFramePr>
        <p:xfrm>
          <a:off x="4195654" y="1760367"/>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822960">
                <a:tc>
                  <a:txBody>
                    <a:bodyPr/>
                    <a:lstStyle/>
                    <a:p>
                      <a:pPr algn="ctr"/>
                      <a:r>
                        <a:rPr lang="fr-FR" sz="1600" dirty="0"/>
                        <a:t> Ministère de l'Emploi et</a:t>
                      </a:r>
                    </a:p>
                    <a:p>
                      <a:pPr algn="ctr"/>
                      <a:r>
                        <a:rPr lang="fr-FR" sz="1600" dirty="0"/>
                        <a:t>du Travail</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22" name="Table 21">
            <a:extLst>
              <a:ext uri="{FF2B5EF4-FFF2-40B4-BE49-F238E27FC236}">
                <a16:creationId xmlns:a16="http://schemas.microsoft.com/office/drawing/2014/main" id="{B033B7C9-FD6E-CB61-8CF6-8B8D5A3F4475}"/>
              </a:ext>
            </a:extLst>
          </p:cNvPr>
          <p:cNvGraphicFramePr>
            <a:graphicFrameLocks noGrp="1"/>
          </p:cNvGraphicFramePr>
          <p:nvPr>
            <p:extLst>
              <p:ext uri="{D42A27DB-BD31-4B8C-83A1-F6EECF244321}">
                <p14:modId xmlns:p14="http://schemas.microsoft.com/office/powerpoint/2010/main" val="1410699805"/>
              </p:ext>
            </p:extLst>
          </p:nvPr>
        </p:nvGraphicFramePr>
        <p:xfrm>
          <a:off x="4195654" y="2780475"/>
          <a:ext cx="3519146" cy="810871"/>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810871">
                <a:tc>
                  <a:txBody>
                    <a:bodyPr/>
                    <a:lstStyle/>
                    <a:p>
                      <a:pPr algn="ctr"/>
                      <a:r>
                        <a:rPr lang="en-GB" sz="1600" dirty="0" err="1"/>
                        <a:t>Employeurs</a:t>
                      </a:r>
                      <a:r>
                        <a:rPr lang="en-GB" sz="1600" dirty="0"/>
                        <a:t> - Business Unity South Africa</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23" name="Table 22">
            <a:extLst>
              <a:ext uri="{FF2B5EF4-FFF2-40B4-BE49-F238E27FC236}">
                <a16:creationId xmlns:a16="http://schemas.microsoft.com/office/drawing/2014/main" id="{97C3C8B8-CEE5-6AC7-8E73-D61A346F0B2F}"/>
              </a:ext>
            </a:extLst>
          </p:cNvPr>
          <p:cNvGraphicFramePr>
            <a:graphicFrameLocks noGrp="1"/>
          </p:cNvGraphicFramePr>
          <p:nvPr>
            <p:extLst>
              <p:ext uri="{D42A27DB-BD31-4B8C-83A1-F6EECF244321}">
                <p14:modId xmlns:p14="http://schemas.microsoft.com/office/powerpoint/2010/main" val="4025053620"/>
              </p:ext>
            </p:extLst>
          </p:nvPr>
        </p:nvGraphicFramePr>
        <p:xfrm>
          <a:off x="8067858" y="1760367"/>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Conseil national pour le développement économique et l'emploi (NEDLAC)</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4" name="Table 23">
            <a:extLst>
              <a:ext uri="{FF2B5EF4-FFF2-40B4-BE49-F238E27FC236}">
                <a16:creationId xmlns:a16="http://schemas.microsoft.com/office/drawing/2014/main" id="{A14DE4A3-9746-DFEB-0F5F-FDC4204BABAC}"/>
              </a:ext>
            </a:extLst>
          </p:cNvPr>
          <p:cNvGraphicFramePr>
            <a:graphicFrameLocks noGrp="1"/>
          </p:cNvGraphicFramePr>
          <p:nvPr>
            <p:extLst>
              <p:ext uri="{D42A27DB-BD31-4B8C-83A1-F6EECF244321}">
                <p14:modId xmlns:p14="http://schemas.microsoft.com/office/powerpoint/2010/main" val="1856719559"/>
              </p:ext>
            </p:extLst>
          </p:nvPr>
        </p:nvGraphicFramePr>
        <p:xfrm>
          <a:off x="4195654" y="3841569"/>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4000">
                <a:tc>
                  <a:txBody>
                    <a:bodyPr/>
                    <a:lstStyle/>
                    <a:p>
                      <a:pPr algn="ctr"/>
                      <a:r>
                        <a:rPr lang="fr-FR" sz="1600" dirty="0"/>
                        <a:t>Travailleurs - Fédération des syndicats d'Afrique du Sud (FEDUSA)</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8BAA8"/>
                    </a:solidFill>
                  </a:tcPr>
                </a:tc>
                <a:extLst>
                  <a:ext uri="{0D108BD9-81ED-4DB2-BD59-A6C34878D82A}">
                    <a16:rowId xmlns:a16="http://schemas.microsoft.com/office/drawing/2014/main" val="4109276895"/>
                  </a:ext>
                </a:extLst>
              </a:tr>
            </a:tbl>
          </a:graphicData>
        </a:graphic>
      </p:graphicFrame>
      <p:graphicFrame>
        <p:nvGraphicFramePr>
          <p:cNvPr id="25" name="Table 24">
            <a:extLst>
              <a:ext uri="{FF2B5EF4-FFF2-40B4-BE49-F238E27FC236}">
                <a16:creationId xmlns:a16="http://schemas.microsoft.com/office/drawing/2014/main" id="{3B40B1A0-2AAB-30D4-74C6-53E228F15FCA}"/>
              </a:ext>
            </a:extLst>
          </p:cNvPr>
          <p:cNvGraphicFramePr>
            <a:graphicFrameLocks noGrp="1"/>
          </p:cNvGraphicFramePr>
          <p:nvPr>
            <p:extLst>
              <p:ext uri="{D42A27DB-BD31-4B8C-83A1-F6EECF244321}">
                <p14:modId xmlns:p14="http://schemas.microsoft.com/office/powerpoint/2010/main" val="3430137776"/>
              </p:ext>
            </p:extLst>
          </p:nvPr>
        </p:nvGraphicFramePr>
        <p:xfrm>
          <a:off x="8067858" y="2780475"/>
          <a:ext cx="3519146" cy="810871"/>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810871">
                <a:tc>
                  <a:txBody>
                    <a:bodyPr/>
                    <a:lstStyle/>
                    <a:p>
                      <a:pPr algn="ctr"/>
                      <a:r>
                        <a:rPr lang="fr-FR" sz="1600" dirty="0"/>
                        <a:t>Travailleurs - Congrès des syndicats sud-africains (COSATU)</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graphicFrame>
        <p:nvGraphicFramePr>
          <p:cNvPr id="27" name="Table 26">
            <a:extLst>
              <a:ext uri="{FF2B5EF4-FFF2-40B4-BE49-F238E27FC236}">
                <a16:creationId xmlns:a16="http://schemas.microsoft.com/office/drawing/2014/main" id="{ED131906-F344-AE8C-C97A-84A865D73115}"/>
              </a:ext>
            </a:extLst>
          </p:cNvPr>
          <p:cNvGraphicFramePr>
            <a:graphicFrameLocks noGrp="1"/>
          </p:cNvGraphicFramePr>
          <p:nvPr>
            <p:extLst>
              <p:ext uri="{D42A27DB-BD31-4B8C-83A1-F6EECF244321}">
                <p14:modId xmlns:p14="http://schemas.microsoft.com/office/powerpoint/2010/main" val="3993403443"/>
              </p:ext>
            </p:extLst>
          </p:nvPr>
        </p:nvGraphicFramePr>
        <p:xfrm>
          <a:off x="5955227" y="4914750"/>
          <a:ext cx="3894494" cy="822960"/>
        </p:xfrm>
        <a:graphic>
          <a:graphicData uri="http://schemas.openxmlformats.org/drawingml/2006/table">
            <a:tbl>
              <a:tblPr firstRow="1" bandRow="1">
                <a:tableStyleId>{5C22544A-7EE6-4342-B048-85BDC9FD1C3A}</a:tableStyleId>
              </a:tblPr>
              <a:tblGrid>
                <a:gridCol w="3894494">
                  <a:extLst>
                    <a:ext uri="{9D8B030D-6E8A-4147-A177-3AD203B41FA5}">
                      <a16:colId xmlns:a16="http://schemas.microsoft.com/office/drawing/2014/main" val="1248844492"/>
                    </a:ext>
                  </a:extLst>
                </a:gridCol>
              </a:tblGrid>
              <a:tr h="594000">
                <a:tc>
                  <a:txBody>
                    <a:bodyPr/>
                    <a:lstStyle/>
                    <a:p>
                      <a:pPr algn="ctr"/>
                      <a:r>
                        <a:rPr lang="fr-FR" sz="1600" dirty="0"/>
                        <a:t>Travailleurs - Syndicat des travailleurs de l'habillement et du textile d'Afrique australe (SACTWU)</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09276895"/>
                  </a:ext>
                </a:extLst>
              </a:tr>
            </a:tbl>
          </a:graphicData>
        </a:graphic>
      </p:graphicFrame>
      <p:graphicFrame>
        <p:nvGraphicFramePr>
          <p:cNvPr id="5" name="Table 4">
            <a:extLst>
              <a:ext uri="{FF2B5EF4-FFF2-40B4-BE49-F238E27FC236}">
                <a16:creationId xmlns:a16="http://schemas.microsoft.com/office/drawing/2014/main" id="{0AB583DD-634D-FF73-464C-2B4886D148B8}"/>
              </a:ext>
            </a:extLst>
          </p:cNvPr>
          <p:cNvGraphicFramePr>
            <a:graphicFrameLocks noGrp="1"/>
          </p:cNvGraphicFramePr>
          <p:nvPr>
            <p:extLst>
              <p:ext uri="{D42A27DB-BD31-4B8C-83A1-F6EECF244321}">
                <p14:modId xmlns:p14="http://schemas.microsoft.com/office/powerpoint/2010/main" val="2705411551"/>
              </p:ext>
            </p:extLst>
          </p:nvPr>
        </p:nvGraphicFramePr>
        <p:xfrm>
          <a:off x="8067858" y="3841568"/>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822960">
                <a:tc>
                  <a:txBody>
                    <a:bodyPr/>
                    <a:lstStyle/>
                    <a:p>
                      <a:pPr algn="ctr"/>
                      <a:r>
                        <a:rPr lang="en-GB" sz="1600" dirty="0"/>
                        <a:t> </a:t>
                      </a:r>
                      <a:r>
                        <a:rPr lang="fr-FR" sz="1600" dirty="0"/>
                        <a:t>Travailleurs - Conseil national des syndicats (NACTU)</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pic>
        <p:nvPicPr>
          <p:cNvPr id="10" name="Picture 9">
            <a:extLst>
              <a:ext uri="{FF2B5EF4-FFF2-40B4-BE49-F238E27FC236}">
                <a16:creationId xmlns:a16="http://schemas.microsoft.com/office/drawing/2014/main" id="{68E28340-011D-D42A-F590-4175FE65A888}"/>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7170" name="Picture 2">
            <a:extLst>
              <a:ext uri="{FF2B5EF4-FFF2-40B4-BE49-F238E27FC236}">
                <a16:creationId xmlns:a16="http://schemas.microsoft.com/office/drawing/2014/main" id="{9E72D62D-FCCC-AD4F-3E2B-F86270E967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5561" y="3418791"/>
            <a:ext cx="1825047" cy="12166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French Logo Organization Horizontal RGB White">
            <a:extLst>
              <a:ext uri="{FF2B5EF4-FFF2-40B4-BE49-F238E27FC236}">
                <a16:creationId xmlns:a16="http://schemas.microsoft.com/office/drawing/2014/main" id="{B4F107A0-D8CC-F44A-ACF7-595FB95E4C6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26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3EB8672D-650F-E932-62A2-6FD98CA2D61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CC03674-E8B1-E1A8-B9C0-536426D78D9B}"/>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9C4139C1-4CAA-8333-7930-361532287F9A}"/>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Lesotho</a:t>
            </a:r>
          </a:p>
        </p:txBody>
      </p:sp>
      <p:sp>
        <p:nvSpPr>
          <p:cNvPr id="3" name="Content Placeholder 2">
            <a:extLst>
              <a:ext uri="{FF2B5EF4-FFF2-40B4-BE49-F238E27FC236}">
                <a16:creationId xmlns:a16="http://schemas.microsoft.com/office/drawing/2014/main" id="{8AFADD43-D410-6092-E9C4-B1EFFDDFF8AE}"/>
              </a:ext>
            </a:extLst>
          </p:cNvPr>
          <p:cNvSpPr>
            <a:spLocks noGrp="1"/>
          </p:cNvSpPr>
          <p:nvPr>
            <p:ph idx="1"/>
          </p:nvPr>
        </p:nvSpPr>
        <p:spPr>
          <a:xfrm>
            <a:off x="4036080" y="1091718"/>
            <a:ext cx="7091361" cy="593865"/>
          </a:xfrm>
        </p:spPr>
        <p:txBody>
          <a:bodyPr/>
          <a:lstStyle/>
          <a:p>
            <a:pPr lvl="0">
              <a:spcBef>
                <a:spcPts val="0"/>
              </a:spcBef>
              <a:spcAft>
                <a:spcPts val="0"/>
              </a:spcAft>
              <a:defRPr/>
            </a:pPr>
            <a:r>
              <a:rPr lang="en-GB" sz="2200" dirty="0">
                <a:solidFill>
                  <a:srgbClr val="230050"/>
                </a:solidFill>
              </a:rPr>
              <a:t>Points focaux nationaux représentant : </a:t>
            </a:r>
          </a:p>
        </p:txBody>
      </p:sp>
      <p:sp>
        <p:nvSpPr>
          <p:cNvPr id="4" name="Date Placeholder 3">
            <a:extLst>
              <a:ext uri="{FF2B5EF4-FFF2-40B4-BE49-F238E27FC236}">
                <a16:creationId xmlns:a16="http://schemas.microsoft.com/office/drawing/2014/main" id="{F6F7BB4E-2F99-054E-CDD6-DE7EFFA5535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CAD645A4-CF36-96A4-8A0B-CFD0DEC552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4843E60B-F717-47D6-0FF2-125E8916D159}"/>
              </a:ext>
            </a:extLst>
          </p:cNvPr>
          <p:cNvSpPr txBox="1"/>
          <p:nvPr/>
        </p:nvSpPr>
        <p:spPr>
          <a:xfrm>
            <a:off x="342538" y="549889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5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2025</a:t>
            </a:r>
          </a:p>
        </p:txBody>
      </p:sp>
      <p:graphicFrame>
        <p:nvGraphicFramePr>
          <p:cNvPr id="21" name="Table 20">
            <a:extLst>
              <a:ext uri="{FF2B5EF4-FFF2-40B4-BE49-F238E27FC236}">
                <a16:creationId xmlns:a16="http://schemas.microsoft.com/office/drawing/2014/main" id="{526730C0-C459-1706-6127-F2964FD97472}"/>
              </a:ext>
            </a:extLst>
          </p:cNvPr>
          <p:cNvGraphicFramePr>
            <a:graphicFrameLocks noGrp="1"/>
          </p:cNvGraphicFramePr>
          <p:nvPr>
            <p:extLst>
              <p:ext uri="{D42A27DB-BD31-4B8C-83A1-F6EECF244321}">
                <p14:modId xmlns:p14="http://schemas.microsoft.com/office/powerpoint/2010/main" val="698867932"/>
              </p:ext>
            </p:extLst>
          </p:nvPr>
        </p:nvGraphicFramePr>
        <p:xfrm>
          <a:off x="4036080" y="2065941"/>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822960">
                <a:tc>
                  <a:txBody>
                    <a:bodyPr/>
                    <a:lstStyle/>
                    <a:p>
                      <a:pPr algn="ctr"/>
                      <a:r>
                        <a:rPr lang="fr-FR" sz="1600" dirty="0"/>
                        <a:t>Ministère du Travail et</a:t>
                      </a:r>
                    </a:p>
                    <a:p>
                      <a:pPr algn="ctr"/>
                      <a:r>
                        <a:rPr lang="fr-FR" sz="1600" dirty="0"/>
                        <a:t>de l'Emploi</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22" name="Table 21">
            <a:extLst>
              <a:ext uri="{FF2B5EF4-FFF2-40B4-BE49-F238E27FC236}">
                <a16:creationId xmlns:a16="http://schemas.microsoft.com/office/drawing/2014/main" id="{9754A240-1048-966E-4F31-781C5ACFC19D}"/>
              </a:ext>
            </a:extLst>
          </p:cNvPr>
          <p:cNvGraphicFramePr>
            <a:graphicFrameLocks noGrp="1"/>
          </p:cNvGraphicFramePr>
          <p:nvPr>
            <p:extLst>
              <p:ext uri="{D42A27DB-BD31-4B8C-83A1-F6EECF244321}">
                <p14:modId xmlns:p14="http://schemas.microsoft.com/office/powerpoint/2010/main" val="483454929"/>
              </p:ext>
            </p:extLst>
          </p:nvPr>
        </p:nvGraphicFramePr>
        <p:xfrm>
          <a:off x="8182316" y="2065941"/>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Employeurs - Association des employeurs et des entreprises du Lesotho (ALEB)</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23" name="Table 22">
            <a:extLst>
              <a:ext uri="{FF2B5EF4-FFF2-40B4-BE49-F238E27FC236}">
                <a16:creationId xmlns:a16="http://schemas.microsoft.com/office/drawing/2014/main" id="{DD376619-3263-00CF-E180-68055141A773}"/>
              </a:ext>
            </a:extLst>
          </p:cNvPr>
          <p:cNvGraphicFramePr>
            <a:graphicFrameLocks noGrp="1"/>
          </p:cNvGraphicFramePr>
          <p:nvPr>
            <p:extLst>
              <p:ext uri="{D42A27DB-BD31-4B8C-83A1-F6EECF244321}">
                <p14:modId xmlns:p14="http://schemas.microsoft.com/office/powerpoint/2010/main" val="1251169002"/>
              </p:ext>
            </p:extLst>
          </p:nvPr>
        </p:nvGraphicFramePr>
        <p:xfrm>
          <a:off x="4036080" y="3082084"/>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822960">
                <a:tc>
                  <a:txBody>
                    <a:bodyPr/>
                    <a:lstStyle/>
                    <a:p>
                      <a:pPr algn="ctr"/>
                      <a:r>
                        <a:rPr lang="fr-FR" sz="1600" dirty="0"/>
                        <a:t>Travailleurs - Fédération des syndicats du Lesotho (LFTU)</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4" name="Table 23">
            <a:extLst>
              <a:ext uri="{FF2B5EF4-FFF2-40B4-BE49-F238E27FC236}">
                <a16:creationId xmlns:a16="http://schemas.microsoft.com/office/drawing/2014/main" id="{6DD4BBAA-E3C8-0280-9E70-701C2BFA147E}"/>
              </a:ext>
            </a:extLst>
          </p:cNvPr>
          <p:cNvGraphicFramePr>
            <a:graphicFrameLocks noGrp="1"/>
          </p:cNvGraphicFramePr>
          <p:nvPr>
            <p:extLst>
              <p:ext uri="{D42A27DB-BD31-4B8C-83A1-F6EECF244321}">
                <p14:modId xmlns:p14="http://schemas.microsoft.com/office/powerpoint/2010/main" val="2969623082"/>
              </p:ext>
            </p:extLst>
          </p:nvPr>
        </p:nvGraphicFramePr>
        <p:xfrm>
          <a:off x="6102554" y="4090351"/>
          <a:ext cx="3519146" cy="8244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824400">
                <a:tc>
                  <a:txBody>
                    <a:bodyPr/>
                    <a:lstStyle/>
                    <a:p>
                      <a:pPr algn="ctr"/>
                      <a:r>
                        <a:rPr lang="fr-FR" sz="1600" dirty="0"/>
                        <a:t>Travailleurs</a:t>
                      </a:r>
                      <a:r>
                        <a:rPr lang="en-GB" sz="1600" dirty="0"/>
                        <a:t> - </a:t>
                      </a:r>
                      <a:r>
                        <a:rPr lang="fr-FR" sz="1600" dirty="0"/>
                        <a:t>Congrès des syndicats du Lesotho (LTUC)</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8BAA8"/>
                    </a:solidFill>
                  </a:tcPr>
                </a:tc>
                <a:extLst>
                  <a:ext uri="{0D108BD9-81ED-4DB2-BD59-A6C34878D82A}">
                    <a16:rowId xmlns:a16="http://schemas.microsoft.com/office/drawing/2014/main" val="4109276895"/>
                  </a:ext>
                </a:extLst>
              </a:tr>
            </a:tbl>
          </a:graphicData>
        </a:graphic>
      </p:graphicFrame>
      <p:graphicFrame>
        <p:nvGraphicFramePr>
          <p:cNvPr id="25" name="Table 24">
            <a:extLst>
              <a:ext uri="{FF2B5EF4-FFF2-40B4-BE49-F238E27FC236}">
                <a16:creationId xmlns:a16="http://schemas.microsoft.com/office/drawing/2014/main" id="{383A5C2C-A603-E8EC-A957-0E445E4D7D38}"/>
              </a:ext>
            </a:extLst>
          </p:cNvPr>
          <p:cNvGraphicFramePr>
            <a:graphicFrameLocks noGrp="1"/>
          </p:cNvGraphicFramePr>
          <p:nvPr>
            <p:extLst>
              <p:ext uri="{D42A27DB-BD31-4B8C-83A1-F6EECF244321}">
                <p14:modId xmlns:p14="http://schemas.microsoft.com/office/powerpoint/2010/main" val="4176312142"/>
              </p:ext>
            </p:extLst>
          </p:nvPr>
        </p:nvGraphicFramePr>
        <p:xfrm>
          <a:off x="8182316" y="3082084"/>
          <a:ext cx="3519146" cy="8244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824400">
                <a:tc>
                  <a:txBody>
                    <a:bodyPr/>
                    <a:lstStyle/>
                    <a:p>
                      <a:pPr algn="ctr"/>
                      <a:r>
                        <a:rPr lang="fr-FR" sz="1600" dirty="0"/>
                        <a:t>Travailleurs - Conseil du travail du Lesotho (LLC)</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pic>
        <p:nvPicPr>
          <p:cNvPr id="5" name="Picture 4">
            <a:extLst>
              <a:ext uri="{FF2B5EF4-FFF2-40B4-BE49-F238E27FC236}">
                <a16:creationId xmlns:a16="http://schemas.microsoft.com/office/drawing/2014/main" id="{0BFF1552-130A-60F1-EC48-6468EF1F7B2B}"/>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2050" name="Picture 2" descr="Drapeau du Lesotho">
            <a:extLst>
              <a:ext uri="{FF2B5EF4-FFF2-40B4-BE49-F238E27FC236}">
                <a16:creationId xmlns:a16="http://schemas.microsoft.com/office/drawing/2014/main" id="{375C3DC2-B098-F749-4F67-4C9D4F372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561" y="3418973"/>
            <a:ext cx="1821404" cy="121669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rench Logo Organization Horizontal RGB White">
            <a:extLst>
              <a:ext uri="{FF2B5EF4-FFF2-40B4-BE49-F238E27FC236}">
                <a16:creationId xmlns:a16="http://schemas.microsoft.com/office/drawing/2014/main" id="{4CB0813F-FC3F-6E0C-C0AE-BF953D3140E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3373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7DF88232-132A-ADAD-7CD3-6155E091B4A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A07F189-11EA-9736-1855-83C1A4C77753}"/>
              </a:ext>
            </a:extLst>
          </p:cNvPr>
          <p:cNvSpPr/>
          <p:nvPr/>
        </p:nvSpPr>
        <p:spPr>
          <a:xfrm>
            <a:off x="-2712"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E70E9494-A97B-ED7F-0DFF-E5A89E3F482B}"/>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Cameroon</a:t>
            </a:r>
          </a:p>
        </p:txBody>
      </p:sp>
      <p:sp>
        <p:nvSpPr>
          <p:cNvPr id="4" name="Date Placeholder 3">
            <a:extLst>
              <a:ext uri="{FF2B5EF4-FFF2-40B4-BE49-F238E27FC236}">
                <a16:creationId xmlns:a16="http://schemas.microsoft.com/office/drawing/2014/main" id="{7D4AD619-165F-F641-4906-03BFF8C306C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8E7E198B-90FC-33A9-3786-AF56268BFC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EEC156EC-8B7B-18B0-F7BD-9B1651271F06}"/>
              </a:ext>
            </a:extLst>
          </p:cNvPr>
          <p:cNvSpPr txBox="1"/>
          <p:nvPr/>
        </p:nvSpPr>
        <p:spPr>
          <a:xfrm>
            <a:off x="342538" y="546303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5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2025 </a:t>
            </a:r>
          </a:p>
        </p:txBody>
      </p:sp>
      <p:sp>
        <p:nvSpPr>
          <p:cNvPr id="14" name="Content Placeholder 2">
            <a:extLst>
              <a:ext uri="{FF2B5EF4-FFF2-40B4-BE49-F238E27FC236}">
                <a16:creationId xmlns:a16="http://schemas.microsoft.com/office/drawing/2014/main" id="{3F9686CE-0F9B-0030-6D99-1FE3ADE96A92}"/>
              </a:ext>
            </a:extLst>
          </p:cNvPr>
          <p:cNvSpPr>
            <a:spLocks noGrp="1"/>
          </p:cNvSpPr>
          <p:nvPr>
            <p:ph idx="1"/>
          </p:nvPr>
        </p:nvSpPr>
        <p:spPr>
          <a:xfrm>
            <a:off x="4195654" y="1078685"/>
            <a:ext cx="7091361" cy="361610"/>
          </a:xfrm>
        </p:spPr>
        <p:txBody>
          <a:bodyPr/>
          <a:lstStyle/>
          <a:p>
            <a:pPr lvl="0">
              <a:spcBef>
                <a:spcPts val="0"/>
              </a:spcBef>
              <a:spcAft>
                <a:spcPts val="0"/>
              </a:spcAft>
              <a:defRPr/>
            </a:pPr>
            <a:r>
              <a:rPr lang="en-GB" sz="2200" dirty="0">
                <a:solidFill>
                  <a:srgbClr val="230050"/>
                </a:solidFill>
              </a:rPr>
              <a:t>Points focaux nationaux représentant : </a:t>
            </a:r>
          </a:p>
        </p:txBody>
      </p:sp>
      <p:graphicFrame>
        <p:nvGraphicFramePr>
          <p:cNvPr id="3" name="Table 2">
            <a:extLst>
              <a:ext uri="{FF2B5EF4-FFF2-40B4-BE49-F238E27FC236}">
                <a16:creationId xmlns:a16="http://schemas.microsoft.com/office/drawing/2014/main" id="{C90F2376-1902-FF15-B190-78BC13E81FCE}"/>
              </a:ext>
            </a:extLst>
          </p:cNvPr>
          <p:cNvGraphicFramePr>
            <a:graphicFrameLocks noGrp="1"/>
          </p:cNvGraphicFramePr>
          <p:nvPr>
            <p:extLst>
              <p:ext uri="{D42A27DB-BD31-4B8C-83A1-F6EECF244321}">
                <p14:modId xmlns:p14="http://schemas.microsoft.com/office/powerpoint/2010/main" val="1292568042"/>
              </p:ext>
            </p:extLst>
          </p:nvPr>
        </p:nvGraphicFramePr>
        <p:xfrm>
          <a:off x="4195654" y="2043772"/>
          <a:ext cx="3519146" cy="822958"/>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822958">
                <a:tc>
                  <a:txBody>
                    <a:bodyPr/>
                    <a:lstStyle/>
                    <a:p>
                      <a:pPr algn="ctr"/>
                      <a:r>
                        <a:rPr lang="fr-FR" sz="1600" dirty="0"/>
                        <a:t> Ministère du Travail et de la Sécurité sociale</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5" name="Table 4">
            <a:extLst>
              <a:ext uri="{FF2B5EF4-FFF2-40B4-BE49-F238E27FC236}">
                <a16:creationId xmlns:a16="http://schemas.microsoft.com/office/drawing/2014/main" id="{B7B1FABB-E944-023B-53B1-D068CF0AA043}"/>
              </a:ext>
            </a:extLst>
          </p:cNvPr>
          <p:cNvGraphicFramePr>
            <a:graphicFrameLocks noGrp="1"/>
          </p:cNvGraphicFramePr>
          <p:nvPr>
            <p:extLst>
              <p:ext uri="{D42A27DB-BD31-4B8C-83A1-F6EECF244321}">
                <p14:modId xmlns:p14="http://schemas.microsoft.com/office/powerpoint/2010/main" val="4118837146"/>
              </p:ext>
            </p:extLst>
          </p:nvPr>
        </p:nvGraphicFramePr>
        <p:xfrm>
          <a:off x="4195654" y="3082678"/>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Employeurs - Groupement des employeurs du Cameroun (GECAM)</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10" name="Table 9">
            <a:extLst>
              <a:ext uri="{FF2B5EF4-FFF2-40B4-BE49-F238E27FC236}">
                <a16:creationId xmlns:a16="http://schemas.microsoft.com/office/drawing/2014/main" id="{18FD5EFF-E142-61C5-2CC7-005A5E37063C}"/>
              </a:ext>
            </a:extLst>
          </p:cNvPr>
          <p:cNvGraphicFramePr>
            <a:graphicFrameLocks noGrp="1"/>
          </p:cNvGraphicFramePr>
          <p:nvPr>
            <p:extLst>
              <p:ext uri="{D42A27DB-BD31-4B8C-83A1-F6EECF244321}">
                <p14:modId xmlns:p14="http://schemas.microsoft.com/office/powerpoint/2010/main" val="1452074520"/>
              </p:ext>
            </p:extLst>
          </p:nvPr>
        </p:nvGraphicFramePr>
        <p:xfrm>
          <a:off x="8098340" y="3075166"/>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Travailleurs - Confédération syndicale des travailleurs du Cameroun (CSTC)</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12" name="Table 11">
            <a:extLst>
              <a:ext uri="{FF2B5EF4-FFF2-40B4-BE49-F238E27FC236}">
                <a16:creationId xmlns:a16="http://schemas.microsoft.com/office/drawing/2014/main" id="{CDED8BA4-E81E-D117-A1E2-A25805255236}"/>
              </a:ext>
            </a:extLst>
          </p:cNvPr>
          <p:cNvGraphicFramePr>
            <a:graphicFrameLocks noGrp="1"/>
          </p:cNvGraphicFramePr>
          <p:nvPr>
            <p:extLst>
              <p:ext uri="{D42A27DB-BD31-4B8C-83A1-F6EECF244321}">
                <p14:modId xmlns:p14="http://schemas.microsoft.com/office/powerpoint/2010/main" val="3909927164"/>
              </p:ext>
            </p:extLst>
          </p:nvPr>
        </p:nvGraphicFramePr>
        <p:xfrm>
          <a:off x="6223885" y="4106560"/>
          <a:ext cx="3520800" cy="822960"/>
        </p:xfrm>
        <a:graphic>
          <a:graphicData uri="http://schemas.openxmlformats.org/drawingml/2006/table">
            <a:tbl>
              <a:tblPr firstRow="1" bandRow="1">
                <a:tableStyleId>{5C22544A-7EE6-4342-B048-85BDC9FD1C3A}</a:tableStyleId>
              </a:tblPr>
              <a:tblGrid>
                <a:gridCol w="3520800">
                  <a:extLst>
                    <a:ext uri="{9D8B030D-6E8A-4147-A177-3AD203B41FA5}">
                      <a16:colId xmlns:a16="http://schemas.microsoft.com/office/drawing/2014/main" val="1248844492"/>
                    </a:ext>
                  </a:extLst>
                </a:gridCol>
              </a:tblGrid>
              <a:tr h="593865">
                <a:tc>
                  <a:txBody>
                    <a:bodyPr/>
                    <a:lstStyle/>
                    <a:p>
                      <a:pPr algn="ctr"/>
                      <a:r>
                        <a:rPr lang="fr-FR" sz="1600" dirty="0"/>
                        <a:t>Société civile - Observatoire des libertés publiques au Cameroun (OLPC)</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8BAA8"/>
                    </a:solidFill>
                  </a:tcPr>
                </a:tc>
                <a:extLst>
                  <a:ext uri="{0D108BD9-81ED-4DB2-BD59-A6C34878D82A}">
                    <a16:rowId xmlns:a16="http://schemas.microsoft.com/office/drawing/2014/main" val="4109276895"/>
                  </a:ext>
                </a:extLst>
              </a:tr>
            </a:tbl>
          </a:graphicData>
        </a:graphic>
      </p:graphicFrame>
      <p:graphicFrame>
        <p:nvGraphicFramePr>
          <p:cNvPr id="16" name="Table 15">
            <a:extLst>
              <a:ext uri="{FF2B5EF4-FFF2-40B4-BE49-F238E27FC236}">
                <a16:creationId xmlns:a16="http://schemas.microsoft.com/office/drawing/2014/main" id="{F2896502-1EB8-C2AB-3403-953CEA64F390}"/>
              </a:ext>
            </a:extLst>
          </p:cNvPr>
          <p:cNvGraphicFramePr>
            <a:graphicFrameLocks noGrp="1"/>
          </p:cNvGraphicFramePr>
          <p:nvPr>
            <p:extLst>
              <p:ext uri="{D42A27DB-BD31-4B8C-83A1-F6EECF244321}">
                <p14:modId xmlns:p14="http://schemas.microsoft.com/office/powerpoint/2010/main" val="80934012"/>
              </p:ext>
            </p:extLst>
          </p:nvPr>
        </p:nvGraphicFramePr>
        <p:xfrm>
          <a:off x="8098340" y="2043774"/>
          <a:ext cx="3519146" cy="822958"/>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822958">
                <a:tc>
                  <a:txBody>
                    <a:bodyPr/>
                    <a:lstStyle/>
                    <a:p>
                      <a:pPr algn="ctr"/>
                      <a:r>
                        <a:rPr lang="fr-FR" sz="1600" dirty="0"/>
                        <a:t>Agence de promotion des investissements</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pic>
        <p:nvPicPr>
          <p:cNvPr id="13" name="Picture 12">
            <a:extLst>
              <a:ext uri="{FF2B5EF4-FFF2-40B4-BE49-F238E27FC236}">
                <a16:creationId xmlns:a16="http://schemas.microsoft.com/office/drawing/2014/main" id="{7C9AE979-4BCE-5EB5-7C8D-AB7CDE22E77C}"/>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4098" name="Picture 2">
            <a:extLst>
              <a:ext uri="{FF2B5EF4-FFF2-40B4-BE49-F238E27FC236}">
                <a16:creationId xmlns:a16="http://schemas.microsoft.com/office/drawing/2014/main" id="{907B5A9A-A558-0394-F35A-17AC340D73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652" y="3406272"/>
            <a:ext cx="1800471" cy="120124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French Logo Organization Horizontal RGB White">
            <a:extLst>
              <a:ext uri="{FF2B5EF4-FFF2-40B4-BE49-F238E27FC236}">
                <a16:creationId xmlns:a16="http://schemas.microsoft.com/office/drawing/2014/main" id="{939D1BA8-676A-7F88-9C5F-85E14570CDF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423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5A067A12-83BF-B237-D3E7-7EEEECFCA68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96CFB80-E6F9-8ECB-FBDA-B72414DD8D89}"/>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832F1180-5E1F-10ED-E48B-6C67824E0B81}"/>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Argentina</a:t>
            </a:r>
          </a:p>
        </p:txBody>
      </p:sp>
      <p:sp>
        <p:nvSpPr>
          <p:cNvPr id="4" name="Date Placeholder 3">
            <a:extLst>
              <a:ext uri="{FF2B5EF4-FFF2-40B4-BE49-F238E27FC236}">
                <a16:creationId xmlns:a16="http://schemas.microsoft.com/office/drawing/2014/main" id="{96B5EE8E-B603-A546-F48E-0088BCD3B96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A1485D6A-3752-8899-6E10-ADDD282F90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2ECF838-7E9D-6A87-37AB-8E5A1410576A}"/>
              </a:ext>
            </a:extLst>
          </p:cNvPr>
          <p:cNvSpPr txBox="1"/>
          <p:nvPr/>
        </p:nvSpPr>
        <p:spPr>
          <a:xfrm>
            <a:off x="342538" y="546303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1 point focal</a:t>
            </a:r>
          </a:p>
          <a:p>
            <a:pPr lvl="0">
              <a:spcAft>
                <a:spcPts val="600"/>
              </a:spcAft>
              <a:buClr>
                <a:srgbClr val="1E2DBE"/>
              </a:buClr>
              <a:buFont typeface="Wingdings 3" panose="05040102010807070707" pitchFamily="18" charset="2"/>
              <a:buChar char="u"/>
            </a:pPr>
            <a:r>
              <a:rPr lang="en-GB" sz="1600" b="1" dirty="0">
                <a:solidFill>
                  <a:schemeClr val="bg1"/>
                </a:solidFill>
              </a:rPr>
              <a:t> Désigné en 2025 </a:t>
            </a:r>
          </a:p>
        </p:txBody>
      </p:sp>
      <p:graphicFrame>
        <p:nvGraphicFramePr>
          <p:cNvPr id="13" name="Table 12">
            <a:extLst>
              <a:ext uri="{FF2B5EF4-FFF2-40B4-BE49-F238E27FC236}">
                <a16:creationId xmlns:a16="http://schemas.microsoft.com/office/drawing/2014/main" id="{0BF0A045-0FDD-09E1-C079-654EAD797BB1}"/>
              </a:ext>
            </a:extLst>
          </p:cNvPr>
          <p:cNvGraphicFramePr>
            <a:graphicFrameLocks noGrp="1"/>
          </p:cNvGraphicFramePr>
          <p:nvPr>
            <p:extLst>
              <p:ext uri="{D42A27DB-BD31-4B8C-83A1-F6EECF244321}">
                <p14:modId xmlns:p14="http://schemas.microsoft.com/office/powerpoint/2010/main" val="2338779775"/>
              </p:ext>
            </p:extLst>
          </p:nvPr>
        </p:nvGraphicFramePr>
        <p:xfrm>
          <a:off x="4070101" y="1942816"/>
          <a:ext cx="7505809" cy="874812"/>
        </p:xfrm>
        <a:graphic>
          <a:graphicData uri="http://schemas.openxmlformats.org/drawingml/2006/table">
            <a:tbl>
              <a:tblPr firstRow="1" bandRow="1">
                <a:tableStyleId>{5C22544A-7EE6-4342-B048-85BDC9FD1C3A}</a:tableStyleId>
              </a:tblPr>
              <a:tblGrid>
                <a:gridCol w="7505809">
                  <a:extLst>
                    <a:ext uri="{9D8B030D-6E8A-4147-A177-3AD203B41FA5}">
                      <a16:colId xmlns:a16="http://schemas.microsoft.com/office/drawing/2014/main" val="1248844492"/>
                    </a:ext>
                  </a:extLst>
                </a:gridCol>
              </a:tblGrid>
              <a:tr h="874812">
                <a:tc>
                  <a:txBody>
                    <a:bodyPr/>
                    <a:lstStyle/>
                    <a:p>
                      <a:pPr algn="ctr"/>
                      <a:r>
                        <a:rPr lang="fr-FR" sz="1600" dirty="0"/>
                        <a:t>Ministère fédéral du Travail et de l'Emploi</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sp>
        <p:nvSpPr>
          <p:cNvPr id="14" name="Content Placeholder 2">
            <a:extLst>
              <a:ext uri="{FF2B5EF4-FFF2-40B4-BE49-F238E27FC236}">
                <a16:creationId xmlns:a16="http://schemas.microsoft.com/office/drawing/2014/main" id="{6298CB63-914B-15F0-6A6E-75C640E75FC1}"/>
              </a:ext>
            </a:extLst>
          </p:cNvPr>
          <p:cNvSpPr>
            <a:spLocks noGrp="1"/>
          </p:cNvSpPr>
          <p:nvPr>
            <p:ph idx="1"/>
          </p:nvPr>
        </p:nvSpPr>
        <p:spPr>
          <a:xfrm>
            <a:off x="4070101" y="1150603"/>
            <a:ext cx="7091361" cy="361610"/>
          </a:xfrm>
        </p:spPr>
        <p:txBody>
          <a:bodyPr/>
          <a:lstStyle/>
          <a:p>
            <a:pPr>
              <a:spcBef>
                <a:spcPts val="0"/>
              </a:spcBef>
              <a:spcAft>
                <a:spcPts val="0"/>
              </a:spcAft>
              <a:defRPr/>
            </a:pPr>
            <a:r>
              <a:rPr lang="en-GB" sz="2200" dirty="0">
                <a:solidFill>
                  <a:srgbClr val="230050"/>
                </a:solidFill>
              </a:rPr>
              <a:t>Point focal national </a:t>
            </a:r>
            <a:r>
              <a:rPr lang="en-GB" sz="2200" dirty="0" err="1">
                <a:solidFill>
                  <a:srgbClr val="230050"/>
                </a:solidFill>
              </a:rPr>
              <a:t>représentant</a:t>
            </a:r>
            <a:r>
              <a:rPr lang="en-GB" sz="2200" dirty="0">
                <a:solidFill>
                  <a:srgbClr val="230050"/>
                </a:solidFill>
              </a:rPr>
              <a:t> : </a:t>
            </a:r>
          </a:p>
        </p:txBody>
      </p:sp>
      <p:pic>
        <p:nvPicPr>
          <p:cNvPr id="3" name="Picture 2">
            <a:extLst>
              <a:ext uri="{FF2B5EF4-FFF2-40B4-BE49-F238E27FC236}">
                <a16:creationId xmlns:a16="http://schemas.microsoft.com/office/drawing/2014/main" id="{42CA200C-95C2-6AE6-980B-06A8A9F5ED11}"/>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1026" name="Picture 2" descr="Flag of Argentina - Wikipedia">
            <a:extLst>
              <a:ext uri="{FF2B5EF4-FFF2-40B4-BE49-F238E27FC236}">
                <a16:creationId xmlns:a16="http://schemas.microsoft.com/office/drawing/2014/main" id="{0FBB982F-F7A5-84C6-FAD0-A958BEA8AEC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556" y="3441853"/>
            <a:ext cx="1918292" cy="119893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rench Logo Organization Horizontal RGB White">
            <a:extLst>
              <a:ext uri="{FF2B5EF4-FFF2-40B4-BE49-F238E27FC236}">
                <a16:creationId xmlns:a16="http://schemas.microsoft.com/office/drawing/2014/main" id="{7A9D621E-16E0-BDA6-DD81-296B839FDF8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850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14417B56-2A2E-97E1-606A-B535EF2DABA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248E3F5-7782-81D9-77B1-ABB023BDB414}"/>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D977BF54-B088-BE58-1CEE-C6656FA3EB42}"/>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Nigeria</a:t>
            </a:r>
          </a:p>
        </p:txBody>
      </p:sp>
      <p:sp>
        <p:nvSpPr>
          <p:cNvPr id="3" name="Content Placeholder 2">
            <a:extLst>
              <a:ext uri="{FF2B5EF4-FFF2-40B4-BE49-F238E27FC236}">
                <a16:creationId xmlns:a16="http://schemas.microsoft.com/office/drawing/2014/main" id="{135285E0-7469-7AA0-1459-5A1F9B043443}"/>
              </a:ext>
            </a:extLst>
          </p:cNvPr>
          <p:cNvSpPr>
            <a:spLocks noGrp="1"/>
          </p:cNvSpPr>
          <p:nvPr>
            <p:ph idx="1"/>
          </p:nvPr>
        </p:nvSpPr>
        <p:spPr>
          <a:xfrm>
            <a:off x="4169119" y="983972"/>
            <a:ext cx="7091361" cy="593865"/>
          </a:xfrm>
        </p:spPr>
        <p:txBody>
          <a:bodyPr/>
          <a:lstStyle/>
          <a:p>
            <a:pPr lvl="0">
              <a:spcBef>
                <a:spcPts val="0"/>
              </a:spcBef>
              <a:spcAft>
                <a:spcPts val="0"/>
              </a:spcAft>
              <a:defRPr/>
            </a:pPr>
            <a:r>
              <a:rPr lang="en-GB" sz="2200" dirty="0">
                <a:solidFill>
                  <a:srgbClr val="230050"/>
                </a:solidFill>
              </a:rPr>
              <a:t>Points focaux nationaux représentant : </a:t>
            </a:r>
          </a:p>
        </p:txBody>
      </p:sp>
      <p:sp>
        <p:nvSpPr>
          <p:cNvPr id="4" name="Date Placeholder 3">
            <a:extLst>
              <a:ext uri="{FF2B5EF4-FFF2-40B4-BE49-F238E27FC236}">
                <a16:creationId xmlns:a16="http://schemas.microsoft.com/office/drawing/2014/main" id="{621951EB-CF1B-094C-C73A-EC0F538882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AA3A9592-9142-3A9A-2827-798B6DBE49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5F84776C-06DB-9E0C-ADB0-8D1A3C16C65B}"/>
              </a:ext>
            </a:extLst>
          </p:cNvPr>
          <p:cNvSpPr txBox="1"/>
          <p:nvPr/>
        </p:nvSpPr>
        <p:spPr>
          <a:xfrm>
            <a:off x="342538" y="549889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6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2025 </a:t>
            </a:r>
          </a:p>
        </p:txBody>
      </p:sp>
      <p:graphicFrame>
        <p:nvGraphicFramePr>
          <p:cNvPr id="21" name="Table 20">
            <a:extLst>
              <a:ext uri="{FF2B5EF4-FFF2-40B4-BE49-F238E27FC236}">
                <a16:creationId xmlns:a16="http://schemas.microsoft.com/office/drawing/2014/main" id="{AFA896C6-CB27-2062-BE28-84AB13C19304}"/>
              </a:ext>
            </a:extLst>
          </p:cNvPr>
          <p:cNvGraphicFramePr>
            <a:graphicFrameLocks noGrp="1"/>
          </p:cNvGraphicFramePr>
          <p:nvPr>
            <p:extLst>
              <p:ext uri="{D42A27DB-BD31-4B8C-83A1-F6EECF244321}">
                <p14:modId xmlns:p14="http://schemas.microsoft.com/office/powerpoint/2010/main" val="1666325894"/>
              </p:ext>
            </p:extLst>
          </p:nvPr>
        </p:nvGraphicFramePr>
        <p:xfrm>
          <a:off x="4195654" y="1960065"/>
          <a:ext cx="3519146" cy="669656"/>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669656">
                <a:tc>
                  <a:txBody>
                    <a:bodyPr/>
                    <a:lstStyle/>
                    <a:p>
                      <a:pPr algn="ctr"/>
                      <a:r>
                        <a:rPr lang="fr-FR" sz="1600" dirty="0"/>
                        <a:t> Ministère fédéral du Travail et de l'Emploi</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22" name="Table 21">
            <a:extLst>
              <a:ext uri="{FF2B5EF4-FFF2-40B4-BE49-F238E27FC236}">
                <a16:creationId xmlns:a16="http://schemas.microsoft.com/office/drawing/2014/main" id="{09B998C3-8830-02C8-14A9-EA3FED628A92}"/>
              </a:ext>
            </a:extLst>
          </p:cNvPr>
          <p:cNvGraphicFramePr>
            <a:graphicFrameLocks noGrp="1"/>
          </p:cNvGraphicFramePr>
          <p:nvPr>
            <p:extLst>
              <p:ext uri="{D42A27DB-BD31-4B8C-83A1-F6EECF244321}">
                <p14:modId xmlns:p14="http://schemas.microsoft.com/office/powerpoint/2010/main" val="2061880876"/>
              </p:ext>
            </p:extLst>
          </p:nvPr>
        </p:nvGraphicFramePr>
        <p:xfrm>
          <a:off x="8182316" y="1960065"/>
          <a:ext cx="3519146" cy="669656"/>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669656">
                <a:tc>
                  <a:txBody>
                    <a:bodyPr/>
                    <a:lstStyle/>
                    <a:p>
                      <a:pPr algn="ctr"/>
                      <a:r>
                        <a:rPr lang="fr-FR" sz="1600" dirty="0"/>
                        <a:t>Commission nationale des droits de l’Homme</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23" name="Table 22">
            <a:extLst>
              <a:ext uri="{FF2B5EF4-FFF2-40B4-BE49-F238E27FC236}">
                <a16:creationId xmlns:a16="http://schemas.microsoft.com/office/drawing/2014/main" id="{C704B1D1-3D21-23F8-B0F8-103CF34181F9}"/>
              </a:ext>
            </a:extLst>
          </p:cNvPr>
          <p:cNvGraphicFramePr>
            <a:graphicFrameLocks noGrp="1"/>
          </p:cNvGraphicFramePr>
          <p:nvPr>
            <p:extLst>
              <p:ext uri="{D42A27DB-BD31-4B8C-83A1-F6EECF244321}">
                <p14:modId xmlns:p14="http://schemas.microsoft.com/office/powerpoint/2010/main" val="1909664481"/>
              </p:ext>
            </p:extLst>
          </p:nvPr>
        </p:nvGraphicFramePr>
        <p:xfrm>
          <a:off x="4195654" y="2988533"/>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669656">
                <a:tc>
                  <a:txBody>
                    <a:bodyPr/>
                    <a:lstStyle/>
                    <a:p>
                      <a:pPr algn="ctr"/>
                      <a:r>
                        <a:rPr lang="fr-FR" sz="1600" dirty="0"/>
                        <a:t>Commission nigériane de promotion des investissements (NIPC)</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4" name="Table 23">
            <a:extLst>
              <a:ext uri="{FF2B5EF4-FFF2-40B4-BE49-F238E27FC236}">
                <a16:creationId xmlns:a16="http://schemas.microsoft.com/office/drawing/2014/main" id="{74481184-FC84-C7E0-B550-D4C4D61819C2}"/>
              </a:ext>
            </a:extLst>
          </p:cNvPr>
          <p:cNvGraphicFramePr>
            <a:graphicFrameLocks noGrp="1"/>
          </p:cNvGraphicFramePr>
          <p:nvPr>
            <p:extLst>
              <p:ext uri="{D42A27DB-BD31-4B8C-83A1-F6EECF244321}">
                <p14:modId xmlns:p14="http://schemas.microsoft.com/office/powerpoint/2010/main" val="2593886061"/>
              </p:ext>
            </p:extLst>
          </p:nvPr>
        </p:nvGraphicFramePr>
        <p:xfrm>
          <a:off x="4195654" y="4040417"/>
          <a:ext cx="3519146" cy="669808"/>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669808">
                <a:tc>
                  <a:txBody>
                    <a:bodyPr/>
                    <a:lstStyle/>
                    <a:p>
                      <a:pPr algn="ctr"/>
                      <a:r>
                        <a:rPr lang="fr-FR" sz="1600" dirty="0"/>
                        <a:t>Travailleurs - Le Congrès du travail du Nigeria (NLC)</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8BAA8"/>
                    </a:solidFill>
                  </a:tcPr>
                </a:tc>
                <a:extLst>
                  <a:ext uri="{0D108BD9-81ED-4DB2-BD59-A6C34878D82A}">
                    <a16:rowId xmlns:a16="http://schemas.microsoft.com/office/drawing/2014/main" val="4109276895"/>
                  </a:ext>
                </a:extLst>
              </a:tr>
            </a:tbl>
          </a:graphicData>
        </a:graphic>
      </p:graphicFrame>
      <p:graphicFrame>
        <p:nvGraphicFramePr>
          <p:cNvPr id="25" name="Table 24">
            <a:extLst>
              <a:ext uri="{FF2B5EF4-FFF2-40B4-BE49-F238E27FC236}">
                <a16:creationId xmlns:a16="http://schemas.microsoft.com/office/drawing/2014/main" id="{89EB7A27-F5F8-0ADF-B088-7809C1D4980D}"/>
              </a:ext>
            </a:extLst>
          </p:cNvPr>
          <p:cNvGraphicFramePr>
            <a:graphicFrameLocks noGrp="1"/>
          </p:cNvGraphicFramePr>
          <p:nvPr>
            <p:extLst>
              <p:ext uri="{D42A27DB-BD31-4B8C-83A1-F6EECF244321}">
                <p14:modId xmlns:p14="http://schemas.microsoft.com/office/powerpoint/2010/main" val="2345571688"/>
              </p:ext>
            </p:extLst>
          </p:nvPr>
        </p:nvGraphicFramePr>
        <p:xfrm>
          <a:off x="8220838" y="2964824"/>
          <a:ext cx="3519146" cy="82296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669656">
                <a:tc>
                  <a:txBody>
                    <a:bodyPr/>
                    <a:lstStyle/>
                    <a:p>
                      <a:pPr algn="ctr"/>
                      <a:r>
                        <a:rPr lang="fr-FR" sz="1600" dirty="0"/>
                        <a:t>Employeurs – Association consultative des employeurs du Nigeria (NECA)</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graphicFrame>
        <p:nvGraphicFramePr>
          <p:cNvPr id="27" name="Table 26">
            <a:extLst>
              <a:ext uri="{FF2B5EF4-FFF2-40B4-BE49-F238E27FC236}">
                <a16:creationId xmlns:a16="http://schemas.microsoft.com/office/drawing/2014/main" id="{ADD09B98-BCFB-2970-E6CA-C7E62EAA4FF0}"/>
              </a:ext>
            </a:extLst>
          </p:cNvPr>
          <p:cNvGraphicFramePr>
            <a:graphicFrameLocks noGrp="1"/>
          </p:cNvGraphicFramePr>
          <p:nvPr>
            <p:extLst>
              <p:ext uri="{D42A27DB-BD31-4B8C-83A1-F6EECF244321}">
                <p14:modId xmlns:p14="http://schemas.microsoft.com/office/powerpoint/2010/main" val="2703024641"/>
              </p:ext>
            </p:extLst>
          </p:nvPr>
        </p:nvGraphicFramePr>
        <p:xfrm>
          <a:off x="8227235" y="4040417"/>
          <a:ext cx="3519146" cy="669808"/>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669808">
                <a:tc>
                  <a:txBody>
                    <a:bodyPr/>
                    <a:lstStyle/>
                    <a:p>
                      <a:pPr algn="ctr"/>
                      <a:r>
                        <a:rPr lang="fr-FR" sz="1600" dirty="0"/>
                        <a:t>Travailleurs - Congrès des syndicats du Nigeria (TUC)</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09276895"/>
                  </a:ext>
                </a:extLst>
              </a:tr>
            </a:tbl>
          </a:graphicData>
        </a:graphic>
      </p:graphicFrame>
      <p:sp>
        <p:nvSpPr>
          <p:cNvPr id="10" name="TextBox 9">
            <a:extLst>
              <a:ext uri="{FF2B5EF4-FFF2-40B4-BE49-F238E27FC236}">
                <a16:creationId xmlns:a16="http://schemas.microsoft.com/office/drawing/2014/main" id="{CA607327-4A9B-0D1C-0821-1F644EA33197}"/>
              </a:ext>
            </a:extLst>
          </p:cNvPr>
          <p:cNvSpPr txBox="1"/>
          <p:nvPr/>
        </p:nvSpPr>
        <p:spPr>
          <a:xfrm>
            <a:off x="4101806" y="5308895"/>
            <a:ext cx="7599656" cy="461665"/>
          </a:xfrm>
          <a:prstGeom prst="rect">
            <a:avLst/>
          </a:prstGeom>
          <a:noFill/>
        </p:spPr>
        <p:txBody>
          <a:bodyPr wrap="square" rtlCol="0">
            <a:spAutoFit/>
          </a:bodyPr>
          <a:lstStyle/>
          <a:p>
            <a:pPr>
              <a:buClr>
                <a:srgbClr val="3FBDBE"/>
              </a:buClr>
              <a:buSzPct val="80000"/>
            </a:pPr>
            <a:r>
              <a:rPr lang="en-US" sz="1200" b="1" dirty="0">
                <a:ea typeface="Noto Sans" panose="020B0502040504020204" pitchFamily="34" charset="0"/>
                <a:cs typeface="Noto Sans" panose="020B0502040504020204" pitchFamily="34" charset="0"/>
              </a:rPr>
              <a:t>Etude de cas </a:t>
            </a:r>
            <a:r>
              <a:rPr lang="en-US" sz="1200" dirty="0">
                <a:ea typeface="Noto Sans" panose="020B0502040504020204" pitchFamily="34" charset="0"/>
                <a:cs typeface="Noto Sans" panose="020B0502040504020204" pitchFamily="34" charset="0"/>
              </a:rPr>
              <a:t>: </a:t>
            </a:r>
            <a:r>
              <a:rPr lang="fr-FR" sz="1200" dirty="0">
                <a:ea typeface="Noto Sans" panose="020B0502040504020204" pitchFamily="34" charset="0"/>
                <a:cs typeface="Noto Sans" panose="020B0502040504020204" pitchFamily="34" charset="0"/>
                <a:hlinkClick r:id="rId2"/>
              </a:rPr>
              <a:t>Le Nigeria nomme des points focaux nationaux pour la promotion de la Déclaration sur les EMN</a:t>
            </a:r>
            <a:endParaRPr lang="en-GB" sz="1200" dirty="0">
              <a:ea typeface="Noto Sans" panose="020B0502040504020204" pitchFamily="34" charset="0"/>
              <a:cs typeface="Noto Sans" panose="020B0502040504020204" pitchFamily="34" charset="0"/>
            </a:endParaRPr>
          </a:p>
        </p:txBody>
      </p:sp>
      <p:pic>
        <p:nvPicPr>
          <p:cNvPr id="12" name="Picture 11">
            <a:extLst>
              <a:ext uri="{FF2B5EF4-FFF2-40B4-BE49-F238E27FC236}">
                <a16:creationId xmlns:a16="http://schemas.microsoft.com/office/drawing/2014/main" id="{3681B76C-8202-FCAE-37AC-385FE0A72E19}"/>
              </a:ext>
            </a:extLst>
          </p:cNvPr>
          <p:cNvPicPr>
            <a:picLocks noChangeAspect="1"/>
          </p:cNvPicPr>
          <p:nvPr/>
        </p:nvPicPr>
        <p:blipFill>
          <a:blip r:embed="rId3"/>
          <a:stretch>
            <a:fillRect/>
          </a:stretch>
        </p:blipFill>
        <p:spPr>
          <a:xfrm>
            <a:off x="349329" y="2510055"/>
            <a:ext cx="1701040" cy="2404696"/>
          </a:xfrm>
          <a:prstGeom prst="rect">
            <a:avLst/>
          </a:prstGeom>
        </p:spPr>
      </p:pic>
      <p:pic>
        <p:nvPicPr>
          <p:cNvPr id="5" name="Picture 4">
            <a:extLst>
              <a:ext uri="{FF2B5EF4-FFF2-40B4-BE49-F238E27FC236}">
                <a16:creationId xmlns:a16="http://schemas.microsoft.com/office/drawing/2014/main" id="{47029774-360E-FFAD-291F-AB4D80FF94D9}"/>
              </a:ext>
            </a:extLst>
          </p:cNvPr>
          <p:cNvPicPr>
            <a:picLocks noChangeAspect="1"/>
          </p:cNvPicPr>
          <p:nvPr/>
        </p:nvPicPr>
        <p:blipFill>
          <a:blip r:embed="rId4"/>
          <a:stretch>
            <a:fillRect/>
          </a:stretch>
        </p:blipFill>
        <p:spPr>
          <a:xfrm>
            <a:off x="1165561" y="3416230"/>
            <a:ext cx="1978375" cy="971523"/>
          </a:xfrm>
          <a:prstGeom prst="rect">
            <a:avLst/>
          </a:prstGeom>
          <a:ln>
            <a:noFill/>
          </a:ln>
        </p:spPr>
      </p:pic>
      <p:pic>
        <p:nvPicPr>
          <p:cNvPr id="13" name="Picture 2" descr="French Logo Organization Horizontal RGB White">
            <a:extLst>
              <a:ext uri="{FF2B5EF4-FFF2-40B4-BE49-F238E27FC236}">
                <a16:creationId xmlns:a16="http://schemas.microsoft.com/office/drawing/2014/main" id="{8AD7083A-FC05-C446-7556-B55AC5CC5E6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19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F9ACBBAF-6D55-5302-75E5-595D310252D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626155D-62FF-E84C-8460-76EC71ABAFE2}"/>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highlight>
                <a:srgbClr val="18BAA8"/>
              </a:highlight>
              <a:uLnTx/>
              <a:uFillTx/>
              <a:latin typeface="Arial" panose="020B0604020202020204"/>
              <a:ea typeface="+mn-ea"/>
              <a:cs typeface="+mn-cs"/>
            </a:endParaRPr>
          </a:p>
        </p:txBody>
      </p:sp>
      <p:sp>
        <p:nvSpPr>
          <p:cNvPr id="11" name="Text Placeholder 2">
            <a:extLst>
              <a:ext uri="{FF2B5EF4-FFF2-40B4-BE49-F238E27FC236}">
                <a16:creationId xmlns:a16="http://schemas.microsoft.com/office/drawing/2014/main" id="{F638BC13-7E5F-FC43-B03D-8DBD4EFF5440}"/>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400"/>
              </a:spcBef>
              <a:spcAft>
                <a:spcPts val="600"/>
              </a:spcAft>
              <a:buClrTx/>
              <a:buSzTx/>
              <a:buFont typeface="Arial" panose="020B0604020202020204" pitchFamily="34" charset="0"/>
              <a:buNone/>
              <a:tabLst/>
              <a:defRPr/>
            </a:pPr>
            <a:r>
              <a:rPr kumimoji="0" lang="en-GB" sz="2800" b="1" i="0" u="none" strike="noStrike" kern="1200" cap="none" spc="0" normalizeH="0" baseline="0" noProof="0" dirty="0">
                <a:ln>
                  <a:noFill/>
                </a:ln>
                <a:solidFill>
                  <a:prstClr val="white"/>
                </a:solidFill>
                <a:effectLst/>
                <a:uLnTx/>
                <a:uFillTx/>
                <a:latin typeface="Arial" panose="020B0604020202020204"/>
                <a:ea typeface="+mn-ea"/>
                <a:cs typeface="+mn-cs"/>
              </a:rPr>
              <a:t>Namibia</a:t>
            </a:r>
          </a:p>
        </p:txBody>
      </p:sp>
      <p:sp>
        <p:nvSpPr>
          <p:cNvPr id="4" name="Date Placeholder 3">
            <a:extLst>
              <a:ext uri="{FF2B5EF4-FFF2-40B4-BE49-F238E27FC236}">
                <a16:creationId xmlns:a16="http://schemas.microsoft.com/office/drawing/2014/main" id="{651D2379-0835-A07C-8355-093D7257467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2A058EB2-BE18-5083-7E4E-8785242CE77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E97B30B8-5190-4D01-5F20-7AADFE582B4B}"/>
              </a:ext>
            </a:extLst>
          </p:cNvPr>
          <p:cNvSpPr txBox="1"/>
          <p:nvPr/>
        </p:nvSpPr>
        <p:spPr>
          <a:xfrm>
            <a:off x="342538" y="5463036"/>
            <a:ext cx="301026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8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2025</a:t>
            </a:r>
          </a:p>
        </p:txBody>
      </p:sp>
      <p:sp>
        <p:nvSpPr>
          <p:cNvPr id="21" name="Content Placeholder 2">
            <a:extLst>
              <a:ext uri="{FF2B5EF4-FFF2-40B4-BE49-F238E27FC236}">
                <a16:creationId xmlns:a16="http://schemas.microsoft.com/office/drawing/2014/main" id="{D9BD6E47-1322-9A57-F4BA-3EBBD2625E81}"/>
              </a:ext>
            </a:extLst>
          </p:cNvPr>
          <p:cNvSpPr txBox="1">
            <a:spLocks/>
          </p:cNvSpPr>
          <p:nvPr/>
        </p:nvSpPr>
        <p:spPr>
          <a:xfrm>
            <a:off x="4169118" y="1078685"/>
            <a:ext cx="7091361" cy="36161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spcBef>
                <a:spcPts val="0"/>
              </a:spcBef>
              <a:spcAft>
                <a:spcPts val="0"/>
              </a:spcAft>
              <a:defRPr/>
            </a:pPr>
            <a:r>
              <a:rPr lang="en-GB" sz="2200" dirty="0">
                <a:solidFill>
                  <a:srgbClr val="230050"/>
                </a:solidFill>
              </a:rPr>
              <a:t>Points focaux nationaux représentant : </a:t>
            </a:r>
          </a:p>
        </p:txBody>
      </p:sp>
      <p:graphicFrame>
        <p:nvGraphicFramePr>
          <p:cNvPr id="22" name="Table 21">
            <a:extLst>
              <a:ext uri="{FF2B5EF4-FFF2-40B4-BE49-F238E27FC236}">
                <a16:creationId xmlns:a16="http://schemas.microsoft.com/office/drawing/2014/main" id="{CA399EC8-879A-878A-6A9D-DB2877DD3950}"/>
              </a:ext>
            </a:extLst>
          </p:cNvPr>
          <p:cNvGraphicFramePr>
            <a:graphicFrameLocks noGrp="1"/>
          </p:cNvGraphicFramePr>
          <p:nvPr>
            <p:extLst>
              <p:ext uri="{D42A27DB-BD31-4B8C-83A1-F6EECF244321}">
                <p14:modId xmlns:p14="http://schemas.microsoft.com/office/powerpoint/2010/main" val="2800061440"/>
              </p:ext>
            </p:extLst>
          </p:nvPr>
        </p:nvGraphicFramePr>
        <p:xfrm>
          <a:off x="4195653" y="1837347"/>
          <a:ext cx="3519146" cy="731519"/>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31519">
                <a:tc>
                  <a:txBody>
                    <a:bodyPr/>
                    <a:lstStyle/>
                    <a:p>
                      <a:pPr algn="ctr"/>
                      <a:r>
                        <a:rPr lang="fr-FR" sz="1400" dirty="0"/>
                        <a:t> Ministère de la Justice et des Relations de travail</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23" name="Table 22">
            <a:extLst>
              <a:ext uri="{FF2B5EF4-FFF2-40B4-BE49-F238E27FC236}">
                <a16:creationId xmlns:a16="http://schemas.microsoft.com/office/drawing/2014/main" id="{9F5BF290-F067-3A0A-C950-2CDD4254CB41}"/>
              </a:ext>
            </a:extLst>
          </p:cNvPr>
          <p:cNvGraphicFramePr>
            <a:graphicFrameLocks noGrp="1"/>
          </p:cNvGraphicFramePr>
          <p:nvPr>
            <p:extLst>
              <p:ext uri="{D42A27DB-BD31-4B8C-83A1-F6EECF244321}">
                <p14:modId xmlns:p14="http://schemas.microsoft.com/office/powerpoint/2010/main" val="1473124359"/>
              </p:ext>
            </p:extLst>
          </p:nvPr>
        </p:nvGraphicFramePr>
        <p:xfrm>
          <a:off x="8182316" y="1837347"/>
          <a:ext cx="3519146" cy="73152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20000">
                <a:tc>
                  <a:txBody>
                    <a:bodyPr/>
                    <a:lstStyle/>
                    <a:p>
                      <a:pPr algn="ctr"/>
                      <a:r>
                        <a:rPr lang="fr-FR" sz="1400" dirty="0"/>
                        <a:t>Office namibien de promotion et de développement des investissements (NIPDB)</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24" name="Table 23">
            <a:extLst>
              <a:ext uri="{FF2B5EF4-FFF2-40B4-BE49-F238E27FC236}">
                <a16:creationId xmlns:a16="http://schemas.microsoft.com/office/drawing/2014/main" id="{190E9BB2-FC8C-1C13-2A0D-85F990793D0B}"/>
              </a:ext>
            </a:extLst>
          </p:cNvPr>
          <p:cNvGraphicFramePr>
            <a:graphicFrameLocks noGrp="1"/>
          </p:cNvGraphicFramePr>
          <p:nvPr>
            <p:extLst>
              <p:ext uri="{D42A27DB-BD31-4B8C-83A1-F6EECF244321}">
                <p14:modId xmlns:p14="http://schemas.microsoft.com/office/powerpoint/2010/main" val="3022060963"/>
              </p:ext>
            </p:extLst>
          </p:nvPr>
        </p:nvGraphicFramePr>
        <p:xfrm>
          <a:off x="4195653" y="2762905"/>
          <a:ext cx="3519146" cy="7308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30800">
                <a:tc>
                  <a:txBody>
                    <a:bodyPr/>
                    <a:lstStyle/>
                    <a:p>
                      <a:pPr algn="ctr"/>
                      <a:r>
                        <a:rPr lang="fr-FR" sz="1400" dirty="0"/>
                        <a:t>Employeurs - Fédération des employeurs de Namibie (NEF)</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25" name="Table 24">
            <a:extLst>
              <a:ext uri="{FF2B5EF4-FFF2-40B4-BE49-F238E27FC236}">
                <a16:creationId xmlns:a16="http://schemas.microsoft.com/office/drawing/2014/main" id="{F6228D36-23F6-ED46-58D8-92D92974EEA9}"/>
              </a:ext>
            </a:extLst>
          </p:cNvPr>
          <p:cNvGraphicFramePr>
            <a:graphicFrameLocks noGrp="1"/>
          </p:cNvGraphicFramePr>
          <p:nvPr>
            <p:extLst>
              <p:ext uri="{D42A27DB-BD31-4B8C-83A1-F6EECF244321}">
                <p14:modId xmlns:p14="http://schemas.microsoft.com/office/powerpoint/2010/main" val="433010829"/>
              </p:ext>
            </p:extLst>
          </p:nvPr>
        </p:nvGraphicFramePr>
        <p:xfrm>
          <a:off x="4195653" y="3687744"/>
          <a:ext cx="3519146" cy="7308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30800">
                <a:tc>
                  <a:txBody>
                    <a:bodyPr/>
                    <a:lstStyle/>
                    <a:p>
                      <a:pPr algn="ctr"/>
                      <a:r>
                        <a:rPr lang="fr-FR" sz="1400" dirty="0"/>
                        <a:t>Employeurs - Association des employeurs de Namibie (NEA)</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8BAA8"/>
                    </a:solidFill>
                  </a:tcPr>
                </a:tc>
                <a:extLst>
                  <a:ext uri="{0D108BD9-81ED-4DB2-BD59-A6C34878D82A}">
                    <a16:rowId xmlns:a16="http://schemas.microsoft.com/office/drawing/2014/main" val="4109276895"/>
                  </a:ext>
                </a:extLst>
              </a:tr>
            </a:tbl>
          </a:graphicData>
        </a:graphic>
      </p:graphicFrame>
      <p:graphicFrame>
        <p:nvGraphicFramePr>
          <p:cNvPr id="27" name="Table 26">
            <a:extLst>
              <a:ext uri="{FF2B5EF4-FFF2-40B4-BE49-F238E27FC236}">
                <a16:creationId xmlns:a16="http://schemas.microsoft.com/office/drawing/2014/main" id="{74A306A7-B44A-AAEB-9470-A554F71ADBA4}"/>
              </a:ext>
            </a:extLst>
          </p:cNvPr>
          <p:cNvGraphicFramePr>
            <a:graphicFrameLocks noGrp="1"/>
          </p:cNvGraphicFramePr>
          <p:nvPr>
            <p:extLst>
              <p:ext uri="{D42A27DB-BD31-4B8C-83A1-F6EECF244321}">
                <p14:modId xmlns:p14="http://schemas.microsoft.com/office/powerpoint/2010/main" val="4267382835"/>
              </p:ext>
            </p:extLst>
          </p:nvPr>
        </p:nvGraphicFramePr>
        <p:xfrm>
          <a:off x="8182316" y="2762905"/>
          <a:ext cx="3519146" cy="730513"/>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30513">
                <a:tc>
                  <a:txBody>
                    <a:bodyPr/>
                    <a:lstStyle/>
                    <a:p>
                      <a:pPr algn="ctr"/>
                      <a:r>
                        <a:rPr lang="fr-FR" sz="1400" dirty="0"/>
                        <a:t>Employeurs - Chambre de commerce et d'industrie de Namibie (NCCI)</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graphicFrame>
        <p:nvGraphicFramePr>
          <p:cNvPr id="33" name="Table 32">
            <a:extLst>
              <a:ext uri="{FF2B5EF4-FFF2-40B4-BE49-F238E27FC236}">
                <a16:creationId xmlns:a16="http://schemas.microsoft.com/office/drawing/2014/main" id="{63A909A6-9426-C958-60A0-10CEF3623F17}"/>
              </a:ext>
            </a:extLst>
          </p:cNvPr>
          <p:cNvGraphicFramePr>
            <a:graphicFrameLocks noGrp="1"/>
          </p:cNvGraphicFramePr>
          <p:nvPr>
            <p:extLst>
              <p:ext uri="{D42A27DB-BD31-4B8C-83A1-F6EECF244321}">
                <p14:modId xmlns:p14="http://schemas.microsoft.com/office/powerpoint/2010/main" val="2818617541"/>
              </p:ext>
            </p:extLst>
          </p:nvPr>
        </p:nvGraphicFramePr>
        <p:xfrm>
          <a:off x="8182316" y="3686214"/>
          <a:ext cx="3519146" cy="7308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30800">
                <a:tc>
                  <a:txBody>
                    <a:bodyPr/>
                    <a:lstStyle/>
                    <a:p>
                      <a:pPr algn="ctr">
                        <a:lnSpc>
                          <a:spcPts val="1400"/>
                        </a:lnSpc>
                      </a:pPr>
                      <a:r>
                        <a:rPr lang="fr-FR" sz="1400" dirty="0"/>
                        <a:t>Travailleurs - Syndicat national des travailleurs namibiens (NUNW)</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09276895"/>
                  </a:ext>
                </a:extLst>
              </a:tr>
            </a:tbl>
          </a:graphicData>
        </a:graphic>
      </p:graphicFrame>
      <p:graphicFrame>
        <p:nvGraphicFramePr>
          <p:cNvPr id="7" name="Table 6">
            <a:extLst>
              <a:ext uri="{FF2B5EF4-FFF2-40B4-BE49-F238E27FC236}">
                <a16:creationId xmlns:a16="http://schemas.microsoft.com/office/drawing/2014/main" id="{DF14FFD5-E155-D99B-9414-9BBE427F1568}"/>
              </a:ext>
            </a:extLst>
          </p:cNvPr>
          <p:cNvGraphicFramePr>
            <a:graphicFrameLocks noGrp="1"/>
          </p:cNvGraphicFramePr>
          <p:nvPr>
            <p:extLst>
              <p:ext uri="{D42A27DB-BD31-4B8C-83A1-F6EECF244321}">
                <p14:modId xmlns:p14="http://schemas.microsoft.com/office/powerpoint/2010/main" val="1273433682"/>
              </p:ext>
            </p:extLst>
          </p:nvPr>
        </p:nvGraphicFramePr>
        <p:xfrm>
          <a:off x="8182316" y="4616956"/>
          <a:ext cx="3519146" cy="7308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30800">
                <a:tc>
                  <a:txBody>
                    <a:bodyPr/>
                    <a:lstStyle/>
                    <a:p>
                      <a:pPr algn="ctr"/>
                      <a:r>
                        <a:rPr lang="fr-FR" sz="1400" dirty="0"/>
                        <a:t>Travailleurs - Congrès des syndicats de Namibie (TUCNA)</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12" name="Table 11">
            <a:extLst>
              <a:ext uri="{FF2B5EF4-FFF2-40B4-BE49-F238E27FC236}">
                <a16:creationId xmlns:a16="http://schemas.microsoft.com/office/drawing/2014/main" id="{28A07F9B-74C5-A9D9-CE6D-8206A084E54C}"/>
              </a:ext>
            </a:extLst>
          </p:cNvPr>
          <p:cNvGraphicFramePr>
            <a:graphicFrameLocks noGrp="1"/>
          </p:cNvGraphicFramePr>
          <p:nvPr>
            <p:extLst>
              <p:ext uri="{D42A27DB-BD31-4B8C-83A1-F6EECF244321}">
                <p14:modId xmlns:p14="http://schemas.microsoft.com/office/powerpoint/2010/main" val="1120761919"/>
              </p:ext>
            </p:extLst>
          </p:nvPr>
        </p:nvGraphicFramePr>
        <p:xfrm>
          <a:off x="4195653" y="4616956"/>
          <a:ext cx="3519146" cy="730800"/>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730800">
                <a:tc>
                  <a:txBody>
                    <a:bodyPr/>
                    <a:lstStyle/>
                    <a:p>
                      <a:pPr algn="ctr"/>
                      <a:r>
                        <a:rPr lang="fr-FR" sz="1400" dirty="0"/>
                        <a:t>Travailleurs - Organisation nationale du travail de Namibie (NANLO)</a:t>
                      </a:r>
                      <a:endParaRPr lang="en-GB" sz="14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pic>
        <p:nvPicPr>
          <p:cNvPr id="3" name="Picture 2">
            <a:extLst>
              <a:ext uri="{FF2B5EF4-FFF2-40B4-BE49-F238E27FC236}">
                <a16:creationId xmlns:a16="http://schemas.microsoft.com/office/drawing/2014/main" id="{16C6AFE0-8259-4E92-8631-6129175BE81C}"/>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11266" name="Picture 2">
            <a:extLst>
              <a:ext uri="{FF2B5EF4-FFF2-40B4-BE49-F238E27FC236}">
                <a16:creationId xmlns:a16="http://schemas.microsoft.com/office/drawing/2014/main" id="{3F50EBBC-0DF7-33A3-5F43-30684EE8EB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8988" y="3406273"/>
            <a:ext cx="1823639" cy="121669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rench Logo Organization Horizontal RGB White">
            <a:extLst>
              <a:ext uri="{FF2B5EF4-FFF2-40B4-BE49-F238E27FC236}">
                <a16:creationId xmlns:a16="http://schemas.microsoft.com/office/drawing/2014/main" id="{D23323BF-8ED3-8104-7464-9E28528324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867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46718542-F26E-38D4-1E8C-AEF043F94EE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AEB6979-E0ED-2952-2D3D-0CE74196ED03}"/>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E855CBF7-52C0-8BAC-2D5A-DDD8B9A49449}"/>
              </a:ext>
            </a:extLst>
          </p:cNvPr>
          <p:cNvSpPr txBox="1">
            <a:spLocks/>
          </p:cNvSpPr>
          <p:nvPr/>
        </p:nvSpPr>
        <p:spPr>
          <a:xfrm>
            <a:off x="217754" y="144029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Botswana</a:t>
            </a:r>
          </a:p>
        </p:txBody>
      </p:sp>
      <p:sp>
        <p:nvSpPr>
          <p:cNvPr id="4" name="Date Placeholder 3">
            <a:extLst>
              <a:ext uri="{FF2B5EF4-FFF2-40B4-BE49-F238E27FC236}">
                <a16:creationId xmlns:a16="http://schemas.microsoft.com/office/drawing/2014/main" id="{D4D4C82F-AB15-BA1C-6523-30C7A92D7DB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452FEABE-ACCB-3896-E06F-74FCC4DB5E7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2B95D77F-3DBE-4DC7-A001-FF663F39D97B}"/>
              </a:ext>
            </a:extLst>
          </p:cNvPr>
          <p:cNvSpPr txBox="1"/>
          <p:nvPr/>
        </p:nvSpPr>
        <p:spPr>
          <a:xfrm>
            <a:off x="342538" y="546303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5 points focaux</a:t>
            </a:r>
          </a:p>
          <a:p>
            <a:pPr lvl="0">
              <a:spcAft>
                <a:spcPts val="600"/>
              </a:spcAft>
              <a:buClr>
                <a:srgbClr val="1E2DBE"/>
              </a:buClr>
              <a:buFont typeface="Wingdings 3" panose="05040102010807070707" pitchFamily="18" charset="2"/>
              <a:buChar char="u"/>
            </a:pPr>
            <a:r>
              <a:rPr lang="en-GB" sz="1600" b="1" dirty="0">
                <a:solidFill>
                  <a:schemeClr val="bg1"/>
                </a:solidFill>
              </a:rPr>
              <a:t> </a:t>
            </a:r>
            <a:r>
              <a:rPr lang="en-GB" sz="1600" b="1" dirty="0" err="1">
                <a:solidFill>
                  <a:schemeClr val="bg1"/>
                </a:solidFill>
              </a:rPr>
              <a:t>Désignés</a:t>
            </a:r>
            <a:r>
              <a:rPr lang="en-GB" sz="1600" b="1" dirty="0">
                <a:solidFill>
                  <a:schemeClr val="bg1"/>
                </a:solidFill>
              </a:rPr>
              <a:t> en 2025 </a:t>
            </a:r>
          </a:p>
        </p:txBody>
      </p:sp>
      <p:sp>
        <p:nvSpPr>
          <p:cNvPr id="14" name="Content Placeholder 2">
            <a:extLst>
              <a:ext uri="{FF2B5EF4-FFF2-40B4-BE49-F238E27FC236}">
                <a16:creationId xmlns:a16="http://schemas.microsoft.com/office/drawing/2014/main" id="{F743E8C1-F4CB-ACC6-0FB7-14F1241014D9}"/>
              </a:ext>
            </a:extLst>
          </p:cNvPr>
          <p:cNvSpPr>
            <a:spLocks noGrp="1"/>
          </p:cNvSpPr>
          <p:nvPr>
            <p:ph idx="1"/>
          </p:nvPr>
        </p:nvSpPr>
        <p:spPr>
          <a:xfrm>
            <a:off x="4070101" y="1078685"/>
            <a:ext cx="7091361" cy="361610"/>
          </a:xfrm>
        </p:spPr>
        <p:txBody>
          <a:bodyPr/>
          <a:lstStyle/>
          <a:p>
            <a:pPr lvl="0">
              <a:spcBef>
                <a:spcPts val="0"/>
              </a:spcBef>
              <a:spcAft>
                <a:spcPts val="0"/>
              </a:spcAft>
              <a:defRPr/>
            </a:pPr>
            <a:r>
              <a:rPr lang="en-GB" sz="2200" dirty="0">
                <a:solidFill>
                  <a:srgbClr val="230050"/>
                </a:solidFill>
              </a:rPr>
              <a:t>Points focaux nationaux représentant : </a:t>
            </a:r>
          </a:p>
        </p:txBody>
      </p:sp>
      <p:graphicFrame>
        <p:nvGraphicFramePr>
          <p:cNvPr id="5" name="Table 4">
            <a:extLst>
              <a:ext uri="{FF2B5EF4-FFF2-40B4-BE49-F238E27FC236}">
                <a16:creationId xmlns:a16="http://schemas.microsoft.com/office/drawing/2014/main" id="{812C7BE8-6475-8B4F-2949-0694C580579B}"/>
              </a:ext>
            </a:extLst>
          </p:cNvPr>
          <p:cNvGraphicFramePr>
            <a:graphicFrameLocks noGrp="1"/>
          </p:cNvGraphicFramePr>
          <p:nvPr>
            <p:extLst>
              <p:ext uri="{D42A27DB-BD31-4B8C-83A1-F6EECF244321}">
                <p14:modId xmlns:p14="http://schemas.microsoft.com/office/powerpoint/2010/main" val="1480013657"/>
              </p:ext>
            </p:extLst>
          </p:nvPr>
        </p:nvGraphicFramePr>
        <p:xfrm>
          <a:off x="4070101" y="1920244"/>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Le ministère du Travail et des Affaires intérieures</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graphicFrame>
        <p:nvGraphicFramePr>
          <p:cNvPr id="10" name="Table 9">
            <a:extLst>
              <a:ext uri="{FF2B5EF4-FFF2-40B4-BE49-F238E27FC236}">
                <a16:creationId xmlns:a16="http://schemas.microsoft.com/office/drawing/2014/main" id="{640AC862-0ABD-192D-B0B2-3F71A5483EC9}"/>
              </a:ext>
            </a:extLst>
          </p:cNvPr>
          <p:cNvGraphicFramePr>
            <a:graphicFrameLocks noGrp="1"/>
          </p:cNvGraphicFramePr>
          <p:nvPr>
            <p:extLst>
              <p:ext uri="{D42A27DB-BD31-4B8C-83A1-F6EECF244321}">
                <p14:modId xmlns:p14="http://schemas.microsoft.com/office/powerpoint/2010/main" val="3438068957"/>
              </p:ext>
            </p:extLst>
          </p:nvPr>
        </p:nvGraphicFramePr>
        <p:xfrm>
          <a:off x="8062217" y="1920244"/>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fr-FR" sz="1600" dirty="0"/>
                        <a:t>Centre d'investissement et de commerce du Botswana (BITC)</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4109276895"/>
                  </a:ext>
                </a:extLst>
              </a:tr>
            </a:tbl>
          </a:graphicData>
        </a:graphic>
      </p:graphicFrame>
      <p:graphicFrame>
        <p:nvGraphicFramePr>
          <p:cNvPr id="12" name="Table 11">
            <a:extLst>
              <a:ext uri="{FF2B5EF4-FFF2-40B4-BE49-F238E27FC236}">
                <a16:creationId xmlns:a16="http://schemas.microsoft.com/office/drawing/2014/main" id="{FF4D9860-669B-7300-D407-31A86A85CD67}"/>
              </a:ext>
            </a:extLst>
          </p:cNvPr>
          <p:cNvGraphicFramePr>
            <a:graphicFrameLocks noGrp="1"/>
          </p:cNvGraphicFramePr>
          <p:nvPr>
            <p:extLst>
              <p:ext uri="{D42A27DB-BD31-4B8C-83A1-F6EECF244321}">
                <p14:modId xmlns:p14="http://schemas.microsoft.com/office/powerpoint/2010/main" val="2741556264"/>
              </p:ext>
            </p:extLst>
          </p:nvPr>
        </p:nvGraphicFramePr>
        <p:xfrm>
          <a:off x="4070101" y="2839800"/>
          <a:ext cx="3519146" cy="593865"/>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5">
                <a:tc>
                  <a:txBody>
                    <a:bodyPr/>
                    <a:lstStyle/>
                    <a:p>
                      <a:pPr algn="ctr"/>
                      <a:r>
                        <a:rPr lang="en-GB" sz="1600" dirty="0"/>
                        <a:t>Employeurs - Entreprises Botswana (BB)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109276895"/>
                  </a:ext>
                </a:extLst>
              </a:tr>
            </a:tbl>
          </a:graphicData>
        </a:graphic>
      </p:graphicFrame>
      <p:graphicFrame>
        <p:nvGraphicFramePr>
          <p:cNvPr id="16" name="Table 15">
            <a:extLst>
              <a:ext uri="{FF2B5EF4-FFF2-40B4-BE49-F238E27FC236}">
                <a16:creationId xmlns:a16="http://schemas.microsoft.com/office/drawing/2014/main" id="{6427886F-AC4F-97CA-1AB5-285C77C05360}"/>
              </a:ext>
            </a:extLst>
          </p:cNvPr>
          <p:cNvGraphicFramePr>
            <a:graphicFrameLocks noGrp="1"/>
          </p:cNvGraphicFramePr>
          <p:nvPr>
            <p:extLst>
              <p:ext uri="{D42A27DB-BD31-4B8C-83A1-F6EECF244321}">
                <p14:modId xmlns:p14="http://schemas.microsoft.com/office/powerpoint/2010/main" val="134753839"/>
              </p:ext>
            </p:extLst>
          </p:nvPr>
        </p:nvGraphicFramePr>
        <p:xfrm>
          <a:off x="5842464" y="3759356"/>
          <a:ext cx="4177552" cy="822960"/>
        </p:xfrm>
        <a:graphic>
          <a:graphicData uri="http://schemas.openxmlformats.org/drawingml/2006/table">
            <a:tbl>
              <a:tblPr firstRow="1" bandRow="1">
                <a:tableStyleId>{5C22544A-7EE6-4342-B048-85BDC9FD1C3A}</a:tableStyleId>
              </a:tblPr>
              <a:tblGrid>
                <a:gridCol w="4177552">
                  <a:extLst>
                    <a:ext uri="{9D8B030D-6E8A-4147-A177-3AD203B41FA5}">
                      <a16:colId xmlns:a16="http://schemas.microsoft.com/office/drawing/2014/main" val="1248844492"/>
                    </a:ext>
                  </a:extLst>
                </a:gridCol>
              </a:tblGrid>
              <a:tr h="593865">
                <a:tc>
                  <a:txBody>
                    <a:bodyPr/>
                    <a:lstStyle/>
                    <a:p>
                      <a:pPr algn="ctr"/>
                      <a:r>
                        <a:rPr lang="fr-FR" sz="1600" dirty="0"/>
                        <a:t>Travailleurs - Fédération des syndicats des secteurs public, privé et parapublic du Botswana (BOFEPUSU)</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18BAA8"/>
                    </a:solidFill>
                  </a:tcPr>
                </a:tc>
                <a:extLst>
                  <a:ext uri="{0D108BD9-81ED-4DB2-BD59-A6C34878D82A}">
                    <a16:rowId xmlns:a16="http://schemas.microsoft.com/office/drawing/2014/main" val="4109276895"/>
                  </a:ext>
                </a:extLst>
              </a:tr>
            </a:tbl>
          </a:graphicData>
        </a:graphic>
      </p:graphicFrame>
      <p:graphicFrame>
        <p:nvGraphicFramePr>
          <p:cNvPr id="17" name="Table 16">
            <a:extLst>
              <a:ext uri="{FF2B5EF4-FFF2-40B4-BE49-F238E27FC236}">
                <a16:creationId xmlns:a16="http://schemas.microsoft.com/office/drawing/2014/main" id="{3FEF0EA1-5797-4202-D81C-75C01F200958}"/>
              </a:ext>
            </a:extLst>
          </p:cNvPr>
          <p:cNvGraphicFramePr>
            <a:graphicFrameLocks noGrp="1"/>
          </p:cNvGraphicFramePr>
          <p:nvPr>
            <p:extLst>
              <p:ext uri="{D42A27DB-BD31-4B8C-83A1-F6EECF244321}">
                <p14:modId xmlns:p14="http://schemas.microsoft.com/office/powerpoint/2010/main" val="2415946791"/>
              </p:ext>
            </p:extLst>
          </p:nvPr>
        </p:nvGraphicFramePr>
        <p:xfrm>
          <a:off x="8062217" y="2798413"/>
          <a:ext cx="3519146" cy="593863"/>
        </p:xfrm>
        <a:graphic>
          <a:graphicData uri="http://schemas.openxmlformats.org/drawingml/2006/table">
            <a:tbl>
              <a:tblPr firstRow="1" bandRow="1">
                <a:tableStyleId>{5C22544A-7EE6-4342-B048-85BDC9FD1C3A}</a:tableStyleId>
              </a:tblPr>
              <a:tblGrid>
                <a:gridCol w="3519146">
                  <a:extLst>
                    <a:ext uri="{9D8B030D-6E8A-4147-A177-3AD203B41FA5}">
                      <a16:colId xmlns:a16="http://schemas.microsoft.com/office/drawing/2014/main" val="1248844492"/>
                    </a:ext>
                  </a:extLst>
                </a:gridCol>
              </a:tblGrid>
              <a:tr h="593863">
                <a:tc>
                  <a:txBody>
                    <a:bodyPr/>
                    <a:lstStyle/>
                    <a:p>
                      <a:pPr algn="ctr"/>
                      <a:r>
                        <a:rPr lang="fr-FR" sz="1600" dirty="0"/>
                        <a:t>Travailleurs - Fédération des syndicats du Botswana (BFTU)</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109276895"/>
                  </a:ext>
                </a:extLst>
              </a:tr>
            </a:tbl>
          </a:graphicData>
        </a:graphic>
      </p:graphicFrame>
      <p:pic>
        <p:nvPicPr>
          <p:cNvPr id="3" name="Picture 2">
            <a:extLst>
              <a:ext uri="{FF2B5EF4-FFF2-40B4-BE49-F238E27FC236}">
                <a16:creationId xmlns:a16="http://schemas.microsoft.com/office/drawing/2014/main" id="{0DA55F89-55CF-D67F-06E7-BF2E7B52D6F0}"/>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3074" name="Picture 2" descr="Flag of Botswana - Wikipedia">
            <a:extLst>
              <a:ext uri="{FF2B5EF4-FFF2-40B4-BE49-F238E27FC236}">
                <a16:creationId xmlns:a16="http://schemas.microsoft.com/office/drawing/2014/main" id="{E36EC283-B663-CC10-9D46-5D1055BE952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4018" y="3429000"/>
            <a:ext cx="1766406" cy="11785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French Logo Organization Horizontal RGB White">
            <a:extLst>
              <a:ext uri="{FF2B5EF4-FFF2-40B4-BE49-F238E27FC236}">
                <a16:creationId xmlns:a16="http://schemas.microsoft.com/office/drawing/2014/main" id="{931577DF-4DC8-1709-91A0-C3945D4E633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0883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BF5FD"/>
        </a:solidFill>
        <a:effectLst/>
      </p:bgPr>
    </p:bg>
    <p:spTree>
      <p:nvGrpSpPr>
        <p:cNvPr id="1" name="">
          <a:extLst>
            <a:ext uri="{FF2B5EF4-FFF2-40B4-BE49-F238E27FC236}">
              <a16:creationId xmlns:a16="http://schemas.microsoft.com/office/drawing/2014/main" id="{6AF91CF9-8CC3-9B93-94FA-97148966A04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24D1DC2-7594-FEFE-A537-46F799D5D242}"/>
              </a:ext>
            </a:extLst>
          </p:cNvPr>
          <p:cNvSpPr/>
          <p:nvPr/>
        </p:nvSpPr>
        <p:spPr>
          <a:xfrm>
            <a:off x="-3926" y="-45456"/>
            <a:ext cx="3693542" cy="69034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highlight>
                <a:srgbClr val="18BAA8"/>
              </a:highlight>
            </a:endParaRPr>
          </a:p>
        </p:txBody>
      </p:sp>
      <p:sp>
        <p:nvSpPr>
          <p:cNvPr id="11" name="Text Placeholder 2">
            <a:extLst>
              <a:ext uri="{FF2B5EF4-FFF2-40B4-BE49-F238E27FC236}">
                <a16:creationId xmlns:a16="http://schemas.microsoft.com/office/drawing/2014/main" id="{8EE706CC-42C2-4E87-D44B-BEDFD8A15568}"/>
              </a:ext>
            </a:extLst>
          </p:cNvPr>
          <p:cNvSpPr txBox="1">
            <a:spLocks/>
          </p:cNvSpPr>
          <p:nvPr/>
        </p:nvSpPr>
        <p:spPr>
          <a:xfrm>
            <a:off x="217754" y="1350645"/>
            <a:ext cx="3408362" cy="70665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solidFill>
                  <a:schemeClr val="bg1"/>
                </a:solidFill>
              </a:rPr>
              <a:t>Türkiye</a:t>
            </a:r>
          </a:p>
        </p:txBody>
      </p:sp>
      <p:sp>
        <p:nvSpPr>
          <p:cNvPr id="3" name="Content Placeholder 2">
            <a:extLst>
              <a:ext uri="{FF2B5EF4-FFF2-40B4-BE49-F238E27FC236}">
                <a16:creationId xmlns:a16="http://schemas.microsoft.com/office/drawing/2014/main" id="{8C78D448-9BD5-DE9E-A2B4-F786BB2B32B6}"/>
              </a:ext>
            </a:extLst>
          </p:cNvPr>
          <p:cNvSpPr>
            <a:spLocks noGrp="1"/>
          </p:cNvSpPr>
          <p:nvPr>
            <p:ph idx="1"/>
          </p:nvPr>
        </p:nvSpPr>
        <p:spPr>
          <a:xfrm>
            <a:off x="4195654" y="1110107"/>
            <a:ext cx="7091361" cy="593865"/>
          </a:xfrm>
        </p:spPr>
        <p:txBody>
          <a:bodyPr/>
          <a:lstStyle/>
          <a:p>
            <a:pPr>
              <a:spcBef>
                <a:spcPts val="0"/>
              </a:spcBef>
              <a:spcAft>
                <a:spcPts val="0"/>
              </a:spcAft>
              <a:defRPr/>
            </a:pPr>
            <a:r>
              <a:rPr lang="en-GB" sz="2200" dirty="0">
                <a:solidFill>
                  <a:srgbClr val="230050"/>
                </a:solidFill>
              </a:rPr>
              <a:t>Point focal national </a:t>
            </a:r>
            <a:r>
              <a:rPr lang="en-GB" sz="2200" dirty="0" err="1">
                <a:solidFill>
                  <a:srgbClr val="230050"/>
                </a:solidFill>
              </a:rPr>
              <a:t>représentant</a:t>
            </a:r>
            <a:r>
              <a:rPr lang="en-GB" sz="2200" dirty="0">
                <a:solidFill>
                  <a:srgbClr val="230050"/>
                </a:solidFill>
              </a:rPr>
              <a:t> : </a:t>
            </a:r>
          </a:p>
        </p:txBody>
      </p:sp>
      <p:sp>
        <p:nvSpPr>
          <p:cNvPr id="4" name="Date Placeholder 3">
            <a:extLst>
              <a:ext uri="{FF2B5EF4-FFF2-40B4-BE49-F238E27FC236}">
                <a16:creationId xmlns:a16="http://schemas.microsoft.com/office/drawing/2014/main" id="{55AC0A59-27F8-6CF4-8034-62EE053FAE6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6" name="Slide Number Placeholder 5">
            <a:extLst>
              <a:ext uri="{FF2B5EF4-FFF2-40B4-BE49-F238E27FC236}">
                <a16:creationId xmlns:a16="http://schemas.microsoft.com/office/drawing/2014/main" id="{C18D45B7-09FF-5AEA-77DC-37A2E13115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40670E1D-5296-4B96-18CB-3BA77D4BCB0D}"/>
              </a:ext>
            </a:extLst>
          </p:cNvPr>
          <p:cNvSpPr txBox="1"/>
          <p:nvPr/>
        </p:nvSpPr>
        <p:spPr>
          <a:xfrm>
            <a:off x="342538" y="5498896"/>
            <a:ext cx="2926182" cy="769441"/>
          </a:xfrm>
          <a:prstGeom prst="rect">
            <a:avLst/>
          </a:prstGeom>
          <a:noFill/>
        </p:spPr>
        <p:txBody>
          <a:bodyPr wrap="square">
            <a:spAutoFit/>
          </a:bodyPr>
          <a:lstStyle/>
          <a:p>
            <a:pPr>
              <a:spcAft>
                <a:spcPts val="600"/>
              </a:spcAft>
              <a:buClr>
                <a:srgbClr val="1E2DBE"/>
              </a:buClr>
            </a:pPr>
            <a:endParaRPr lang="en-GB" sz="200" b="1" dirty="0">
              <a:solidFill>
                <a:srgbClr val="1E2DBE"/>
              </a:solidFill>
            </a:endParaRPr>
          </a:p>
          <a:p>
            <a:pPr lvl="0">
              <a:spcAft>
                <a:spcPts val="600"/>
              </a:spcAft>
              <a:buClr>
                <a:srgbClr val="1E2DBE"/>
              </a:buClr>
              <a:buFont typeface="Wingdings 3" panose="05040102010807070707" pitchFamily="18" charset="2"/>
              <a:buChar char="u"/>
            </a:pPr>
            <a:r>
              <a:rPr lang="en-GB" sz="1600" dirty="0"/>
              <a:t> </a:t>
            </a:r>
            <a:r>
              <a:rPr lang="en-GB" sz="1600" b="1" dirty="0">
                <a:solidFill>
                  <a:schemeClr val="bg1"/>
                </a:solidFill>
              </a:rPr>
              <a:t>Un point focal</a:t>
            </a:r>
          </a:p>
          <a:p>
            <a:pPr lvl="0">
              <a:spcAft>
                <a:spcPts val="600"/>
              </a:spcAft>
              <a:buClr>
                <a:srgbClr val="1E2DBE"/>
              </a:buClr>
              <a:buFont typeface="Wingdings 3" panose="05040102010807070707" pitchFamily="18" charset="2"/>
              <a:buChar char="u"/>
            </a:pPr>
            <a:r>
              <a:rPr lang="en-GB" sz="1600" b="1" dirty="0">
                <a:solidFill>
                  <a:schemeClr val="bg1"/>
                </a:solidFill>
              </a:rPr>
              <a:t> Désigné en 2026 </a:t>
            </a:r>
          </a:p>
        </p:txBody>
      </p:sp>
      <p:graphicFrame>
        <p:nvGraphicFramePr>
          <p:cNvPr id="21" name="Table 20">
            <a:extLst>
              <a:ext uri="{FF2B5EF4-FFF2-40B4-BE49-F238E27FC236}">
                <a16:creationId xmlns:a16="http://schemas.microsoft.com/office/drawing/2014/main" id="{EB6AC4D1-169F-154C-F85F-5F93672C18E9}"/>
              </a:ext>
            </a:extLst>
          </p:cNvPr>
          <p:cNvGraphicFramePr>
            <a:graphicFrameLocks noGrp="1"/>
          </p:cNvGraphicFramePr>
          <p:nvPr>
            <p:extLst>
              <p:ext uri="{D42A27DB-BD31-4B8C-83A1-F6EECF244321}">
                <p14:modId xmlns:p14="http://schemas.microsoft.com/office/powerpoint/2010/main" val="3022309786"/>
              </p:ext>
            </p:extLst>
          </p:nvPr>
        </p:nvGraphicFramePr>
        <p:xfrm>
          <a:off x="4195654" y="2138703"/>
          <a:ext cx="7505808" cy="1021771"/>
        </p:xfrm>
        <a:graphic>
          <a:graphicData uri="http://schemas.openxmlformats.org/drawingml/2006/table">
            <a:tbl>
              <a:tblPr firstRow="1" bandRow="1">
                <a:tableStyleId>{5C22544A-7EE6-4342-B048-85BDC9FD1C3A}</a:tableStyleId>
              </a:tblPr>
              <a:tblGrid>
                <a:gridCol w="7505808">
                  <a:extLst>
                    <a:ext uri="{9D8B030D-6E8A-4147-A177-3AD203B41FA5}">
                      <a16:colId xmlns:a16="http://schemas.microsoft.com/office/drawing/2014/main" val="1248844492"/>
                    </a:ext>
                  </a:extLst>
                </a:gridCol>
              </a:tblGrid>
              <a:tr h="1021771">
                <a:tc>
                  <a:txBody>
                    <a:bodyPr/>
                    <a:lstStyle/>
                    <a:p>
                      <a:pPr algn="ctr"/>
                      <a:r>
                        <a:rPr lang="fr-FR" sz="1600" dirty="0"/>
                        <a:t>Direction générale du travail du ministère du Travail et de la Sécurité sociale</a:t>
                      </a:r>
                      <a:endParaRPr lang="en-GB" sz="160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109276895"/>
                  </a:ext>
                </a:extLst>
              </a:tr>
            </a:tbl>
          </a:graphicData>
        </a:graphic>
      </p:graphicFrame>
      <p:pic>
        <p:nvPicPr>
          <p:cNvPr id="5" name="Picture 4">
            <a:extLst>
              <a:ext uri="{FF2B5EF4-FFF2-40B4-BE49-F238E27FC236}">
                <a16:creationId xmlns:a16="http://schemas.microsoft.com/office/drawing/2014/main" id="{2FA22E01-73B9-3BD0-80EC-05CF44AEE4D6}"/>
              </a:ext>
            </a:extLst>
          </p:cNvPr>
          <p:cNvPicPr>
            <a:picLocks noChangeAspect="1"/>
          </p:cNvPicPr>
          <p:nvPr/>
        </p:nvPicPr>
        <p:blipFill>
          <a:blip r:embed="rId2"/>
          <a:stretch>
            <a:fillRect/>
          </a:stretch>
        </p:blipFill>
        <p:spPr>
          <a:xfrm>
            <a:off x="349329" y="2510055"/>
            <a:ext cx="1701040" cy="2404696"/>
          </a:xfrm>
          <a:prstGeom prst="rect">
            <a:avLst/>
          </a:prstGeom>
        </p:spPr>
      </p:pic>
      <p:pic>
        <p:nvPicPr>
          <p:cNvPr id="9218" name="Picture 2" descr="Drapeau de la Turquie.">
            <a:extLst>
              <a:ext uri="{FF2B5EF4-FFF2-40B4-BE49-F238E27FC236}">
                <a16:creationId xmlns:a16="http://schemas.microsoft.com/office/drawing/2014/main" id="{E83CB3D0-2AD0-9F29-7172-C551A5F0CAA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5561" y="3419476"/>
            <a:ext cx="1822887" cy="121619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rench Logo Organization Horizontal RGB White">
            <a:extLst>
              <a:ext uri="{FF2B5EF4-FFF2-40B4-BE49-F238E27FC236}">
                <a16:creationId xmlns:a16="http://schemas.microsoft.com/office/drawing/2014/main" id="{2201FB46-D4EB-8A92-DC7E-E5138D65E48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536" y="466934"/>
            <a:ext cx="1488578" cy="5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4670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7277F1C-032C-4C21-AB21-0F2835DA8594}" vid="{ED0CF432-2707-4EC3-9882-3AC46545A6D1}"/>
    </a:ext>
  </a:extLst>
</a:theme>
</file>

<file path=ppt/theme/theme2.xml><?xml version="1.0" encoding="utf-8"?>
<a:theme xmlns:a="http://schemas.openxmlformats.org/drawingml/2006/main" name="2_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7277F1C-032C-4C21-AB21-0F2835DA8594}" vid="{ED0CF432-2707-4EC3-9882-3AC46545A6D1}"/>
    </a:ext>
  </a:extLst>
</a:theme>
</file>

<file path=ppt/theme/theme3.xml><?xml version="1.0" encoding="utf-8"?>
<a:theme xmlns:a="http://schemas.openxmlformats.org/drawingml/2006/main" name="1_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7277F1C-032C-4C21-AB21-0F2835DA8594}" vid="{ED0CF432-2707-4EC3-9882-3AC46545A6D1}"/>
    </a:ext>
  </a:extLst>
</a:theme>
</file>

<file path=ppt/theme/theme4.xml><?xml version="1.0" encoding="utf-8"?>
<a:theme xmlns:a="http://schemas.openxmlformats.org/drawingml/2006/main" name="1_ILO 2020">
  <a:themeElements>
    <a:clrScheme name="Custom 1">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7277F1C-032C-4C21-AB21-0F2835DA8594}" vid="{ED0CF432-2707-4EC3-9882-3AC46545A6D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19255c-86c3-4228-bdeb-beeb93eaa2a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11B8A0523250447B18F3AD51139CD92" ma:contentTypeVersion="12" ma:contentTypeDescription="Create a new document." ma:contentTypeScope="" ma:versionID="a84f08873803f398f1ae465ffac544e5">
  <xsd:schema xmlns:xsd="http://www.w3.org/2001/XMLSchema" xmlns:xs="http://www.w3.org/2001/XMLSchema" xmlns:p="http://schemas.microsoft.com/office/2006/metadata/properties" xmlns:ns2="b419255c-86c3-4228-bdeb-beeb93eaa2a2" targetNamespace="http://schemas.microsoft.com/office/2006/metadata/properties" ma:root="true" ma:fieldsID="c732d67f468cc544e58f5692a991ef98" ns2:_="">
    <xsd:import namespace="b419255c-86c3-4228-bdeb-beeb93eaa2a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19255c-86c3-4228-bdeb-beeb93eaa2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932b82f-ee1f-4246-9d44-c1f8cdfbe54f"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BF1B47-77BE-4CB4-9133-FD828DFCAC67}">
  <ds:schemaRefs>
    <ds:schemaRef ds:uri="http://schemas.microsoft.com/sharepoint/v3/contenttype/forms"/>
  </ds:schemaRefs>
</ds:datastoreItem>
</file>

<file path=customXml/itemProps2.xml><?xml version="1.0" encoding="utf-8"?>
<ds:datastoreItem xmlns:ds="http://schemas.openxmlformats.org/officeDocument/2006/customXml" ds:itemID="{55832164-B047-44DD-A11A-DF7D87FE8C5F}">
  <ds:schemaRefs>
    <ds:schemaRef ds:uri="http://schemas.openxmlformats.org/package/2006/metadata/core-properties"/>
    <ds:schemaRef ds:uri="http://schemas.microsoft.com/office/2006/metadata/properties"/>
    <ds:schemaRef ds:uri="http://purl.org/dc/elements/1.1/"/>
    <ds:schemaRef ds:uri="http://purl.org/dc/terms/"/>
    <ds:schemaRef ds:uri="http://schemas.microsoft.com/office/infopath/2007/PartnerControls"/>
    <ds:schemaRef ds:uri="b419255c-86c3-4228-bdeb-beeb93eaa2a2"/>
    <ds:schemaRef ds:uri="http://purl.org/dc/dcmitype/"/>
    <ds:schemaRef ds:uri="http://schemas.microsoft.com/office/2006/documentManagement/types"/>
    <ds:schemaRef ds:uri="http://www.w3.org/XML/1998/namespace"/>
  </ds:schemaRefs>
</ds:datastoreItem>
</file>

<file path=customXml/itemProps3.xml><?xml version="1.0" encoding="utf-8"?>
<ds:datastoreItem xmlns:ds="http://schemas.openxmlformats.org/officeDocument/2006/customXml" ds:itemID="{5F502A19-E147-40E1-9417-E7CE4E9B70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19255c-86c3-4228-bdeb-beeb93eaa2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English+PowerPoint+Presentation</Template>
  <TotalTime>0</TotalTime>
  <Words>2954</Words>
  <Application>Microsoft Office PowerPoint</Application>
  <PresentationFormat>Widescreen</PresentationFormat>
  <Paragraphs>455</Paragraphs>
  <Slides>28</Slides>
  <Notes>2</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28</vt:i4>
      </vt:variant>
    </vt:vector>
  </HeadingPairs>
  <TitlesOfParts>
    <vt:vector size="36" baseType="lpstr">
      <vt:lpstr>Arial</vt:lpstr>
      <vt:lpstr>Calibri</vt:lpstr>
      <vt:lpstr>Noto Sans</vt:lpstr>
      <vt:lpstr>Wingdings 3</vt:lpstr>
      <vt:lpstr>1_ILO 2020</vt:lpstr>
      <vt:lpstr>2_ILO 2020</vt:lpstr>
      <vt:lpstr>1_ILO 2020</vt:lpstr>
      <vt:lpstr>1_ILO 2020</vt:lpstr>
      <vt:lpstr>Points focaux nationaux pour la promotion de la Déclaration sur les EMN et ses principes au niveau national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ILO tools to support  MNEs to promote good Industrial Relations</dc:title>
  <dc:creator>ILO</dc:creator>
  <cp:lastModifiedBy>Benz, Nadège</cp:lastModifiedBy>
  <cp:revision>555</cp:revision>
  <cp:lastPrinted>2023-06-19T10:28:36Z</cp:lastPrinted>
  <dcterms:created xsi:type="dcterms:W3CDTF">2020-03-09T15:22:34Z</dcterms:created>
  <dcterms:modified xsi:type="dcterms:W3CDTF">2026-08-11T07:22:19Z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0x010100111B8A0523250447B18F3AD51139CD92</vt:lpwstr>
  </property>
  <property fmtid="{D5CDD505-2E9C-101B-9397-08002B2CF9AE}" pid="3" name="MediaServiceImageTags">
    <vt:lpwstr/>
  </property>
</Properties>
</file>