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7" r:id="rId2"/>
    <p:sldId id="258" r:id="rId3"/>
    <p:sldId id="263" r:id="rId4"/>
    <p:sldId id="269" r:id="rId5"/>
    <p:sldId id="274" r:id="rId6"/>
    <p:sldId id="273" r:id="rId7"/>
    <p:sldId id="260" r:id="rId8"/>
    <p:sldId id="276" r:id="rId9"/>
    <p:sldId id="279" r:id="rId10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56" userDrawn="1">
          <p15:clr>
            <a:srgbClr val="A4A3A4"/>
          </p15:clr>
        </p15:guide>
        <p15:guide id="4" pos="72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EBD8"/>
    <a:srgbClr val="8335E5"/>
    <a:srgbClr val="6B8DE1"/>
    <a:srgbClr val="6C92E1"/>
    <a:srgbClr val="6313DC"/>
    <a:srgbClr val="1E3ADA"/>
    <a:srgbClr val="030553"/>
    <a:srgbClr val="7D4BC9"/>
    <a:srgbClr val="16286E"/>
    <a:srgbClr val="652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B8957E-BE45-405A-8DFC-52C564BF989F}" v="676" dt="2019-06-28T07:53:48.280"/>
    <p1510:client id="{ED73DCC3-7F10-4651-8DE5-DD7220672202}" v="2890" dt="2019-06-27T19:00:21.4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85031" autoAdjust="0"/>
  </p:normalViewPr>
  <p:slideViewPr>
    <p:cSldViewPr snapToGrid="0" showGuides="1">
      <p:cViewPr varScale="1">
        <p:scale>
          <a:sx n="54" d="100"/>
          <a:sy n="54" d="100"/>
        </p:scale>
        <p:origin x="24" y="52"/>
      </p:cViewPr>
      <p:guideLst>
        <p:guide orient="horz" pos="2064"/>
        <p:guide pos="3840"/>
        <p:guide pos="456"/>
        <p:guide pos="72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726782-37FB-4965-8C2E-A78D788D4535}" type="doc">
      <dgm:prSet loTypeId="urn:microsoft.com/office/officeart/2005/8/layout/funnel1" loCatId="process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fr-FR"/>
        </a:p>
      </dgm:t>
    </dgm:pt>
    <dgm:pt modelId="{48FAE43B-AA68-474E-BFF5-285CC14BFA64}">
      <dgm:prSet phldrT="[Texte]"/>
      <dgm:spPr/>
      <dgm:t>
        <a:bodyPr/>
        <a:lstStyle/>
        <a:p>
          <a:r>
            <a:rPr lang="fr-FR" b="1" dirty="0"/>
            <a:t>FEUILLE DE ROUTE DU SI</a:t>
          </a:r>
        </a:p>
        <a:p>
          <a:r>
            <a:rPr lang="fr-FR" b="1" dirty="0"/>
            <a:t>(2012-2016)</a:t>
          </a:r>
        </a:p>
      </dgm:t>
    </dgm:pt>
    <dgm:pt modelId="{46E3A6B0-BCE2-4EEB-9F12-97D63B49AFA5}" type="parTrans" cxnId="{B72B8AE4-57F3-465C-9260-E8F263C59A05}">
      <dgm:prSet/>
      <dgm:spPr/>
      <dgm:t>
        <a:bodyPr/>
        <a:lstStyle/>
        <a:p>
          <a:endParaRPr lang="fr-FR"/>
        </a:p>
      </dgm:t>
    </dgm:pt>
    <dgm:pt modelId="{12F20838-ABE6-4B87-AAE5-E7B00BA37C4F}" type="sibTrans" cxnId="{B72B8AE4-57F3-465C-9260-E8F263C59A05}">
      <dgm:prSet/>
      <dgm:spPr/>
      <dgm:t>
        <a:bodyPr/>
        <a:lstStyle/>
        <a:p>
          <a:endParaRPr lang="fr-FR"/>
        </a:p>
      </dgm:t>
    </dgm:pt>
    <dgm:pt modelId="{D415F5C3-00B4-40E6-BAC0-B818639F19F5}">
      <dgm:prSet phldrT="[Texte]" custT="1"/>
      <dgm:spPr/>
      <dgm:t>
        <a:bodyPr/>
        <a:lstStyle/>
        <a:p>
          <a:r>
            <a:rPr lang="fr-FR" sz="2800" b="1" dirty="0"/>
            <a:t>PORTFOLIO SI INTEGRE</a:t>
          </a:r>
        </a:p>
        <a:p>
          <a:r>
            <a:rPr lang="fr-FR" sz="2800" b="1" dirty="0"/>
            <a:t>(2017-2021)</a:t>
          </a:r>
          <a:endParaRPr lang="fr-FR" sz="2100" b="1" dirty="0"/>
        </a:p>
      </dgm:t>
    </dgm:pt>
    <dgm:pt modelId="{075FFA7E-D408-49B0-A88A-CAB586964F62}" type="parTrans" cxnId="{FC1B1C11-EB1B-415D-BF15-9E5B63807770}">
      <dgm:prSet/>
      <dgm:spPr/>
      <dgm:t>
        <a:bodyPr/>
        <a:lstStyle/>
        <a:p>
          <a:endParaRPr lang="fr-FR"/>
        </a:p>
      </dgm:t>
    </dgm:pt>
    <dgm:pt modelId="{B2E16578-C073-477E-94C0-3B76ED609DCF}" type="sibTrans" cxnId="{FC1B1C11-EB1B-415D-BF15-9E5B63807770}">
      <dgm:prSet/>
      <dgm:spPr/>
      <dgm:t>
        <a:bodyPr/>
        <a:lstStyle/>
        <a:p>
          <a:endParaRPr lang="fr-FR"/>
        </a:p>
      </dgm:t>
    </dgm:pt>
    <dgm:pt modelId="{9777DA6E-6603-440F-90A3-00025AFCAC8F}" type="pres">
      <dgm:prSet presAssocID="{27726782-37FB-4965-8C2E-A78D788D4535}" presName="Name0" presStyleCnt="0">
        <dgm:presLayoutVars>
          <dgm:chMax val="4"/>
          <dgm:resizeHandles val="exact"/>
        </dgm:presLayoutVars>
      </dgm:prSet>
      <dgm:spPr/>
    </dgm:pt>
    <dgm:pt modelId="{484F8D79-CDA0-49EB-A205-1BF82568EEDA}" type="pres">
      <dgm:prSet presAssocID="{27726782-37FB-4965-8C2E-A78D788D4535}" presName="ellipse" presStyleLbl="trBgShp" presStyleIdx="0" presStyleCnt="1"/>
      <dgm:spPr/>
    </dgm:pt>
    <dgm:pt modelId="{ACF3C69D-5880-424D-9A59-4743EA690D41}" type="pres">
      <dgm:prSet presAssocID="{27726782-37FB-4965-8C2E-A78D788D4535}" presName="arrow1" presStyleLbl="fgShp" presStyleIdx="0" presStyleCnt="1"/>
      <dgm:spPr/>
    </dgm:pt>
    <dgm:pt modelId="{58FD1236-03E0-44F0-AC8E-47218C96406E}" type="pres">
      <dgm:prSet presAssocID="{27726782-37FB-4965-8C2E-A78D788D4535}" presName="rectangle" presStyleLbl="revTx" presStyleIdx="0" presStyleCnt="1">
        <dgm:presLayoutVars>
          <dgm:bulletEnabled val="1"/>
        </dgm:presLayoutVars>
      </dgm:prSet>
      <dgm:spPr/>
    </dgm:pt>
    <dgm:pt modelId="{83EF4F97-8613-4C7C-987A-AFDD62730F61}" type="pres">
      <dgm:prSet presAssocID="{D415F5C3-00B4-40E6-BAC0-B818639F19F5}" presName="item1" presStyleLbl="node1" presStyleIdx="0" presStyleCnt="1" custScaleX="163043" custLinFactNeighborX="17146">
        <dgm:presLayoutVars>
          <dgm:bulletEnabled val="1"/>
        </dgm:presLayoutVars>
      </dgm:prSet>
      <dgm:spPr/>
    </dgm:pt>
    <dgm:pt modelId="{43B39946-309F-4AC8-81E1-FE67F7BCAAAE}" type="pres">
      <dgm:prSet presAssocID="{27726782-37FB-4965-8C2E-A78D788D4535}" presName="funnel" presStyleLbl="trAlignAcc1" presStyleIdx="0" presStyleCnt="1"/>
      <dgm:spPr/>
    </dgm:pt>
  </dgm:ptLst>
  <dgm:cxnLst>
    <dgm:cxn modelId="{FC1B1C11-EB1B-415D-BF15-9E5B63807770}" srcId="{27726782-37FB-4965-8C2E-A78D788D4535}" destId="{D415F5C3-00B4-40E6-BAC0-B818639F19F5}" srcOrd="1" destOrd="0" parTransId="{075FFA7E-D408-49B0-A88A-CAB586964F62}" sibTransId="{B2E16578-C073-477E-94C0-3B76ED609DCF}"/>
    <dgm:cxn modelId="{76595E4B-584E-424C-A715-541258FA09FB}" type="presOf" srcId="{27726782-37FB-4965-8C2E-A78D788D4535}" destId="{9777DA6E-6603-440F-90A3-00025AFCAC8F}" srcOrd="0" destOrd="0" presId="urn:microsoft.com/office/officeart/2005/8/layout/funnel1"/>
    <dgm:cxn modelId="{4DBD1AC6-1234-4ECE-9B7A-C98EB6FDD644}" type="presOf" srcId="{D415F5C3-00B4-40E6-BAC0-B818639F19F5}" destId="{58FD1236-03E0-44F0-AC8E-47218C96406E}" srcOrd="0" destOrd="0" presId="urn:microsoft.com/office/officeart/2005/8/layout/funnel1"/>
    <dgm:cxn modelId="{EAE42FDD-B5FE-4319-9578-E3DBC9619BAD}" type="presOf" srcId="{48FAE43B-AA68-474E-BFF5-285CC14BFA64}" destId="{83EF4F97-8613-4C7C-987A-AFDD62730F61}" srcOrd="0" destOrd="0" presId="urn:microsoft.com/office/officeart/2005/8/layout/funnel1"/>
    <dgm:cxn modelId="{B72B8AE4-57F3-465C-9260-E8F263C59A05}" srcId="{27726782-37FB-4965-8C2E-A78D788D4535}" destId="{48FAE43B-AA68-474E-BFF5-285CC14BFA64}" srcOrd="0" destOrd="0" parTransId="{46E3A6B0-BCE2-4EEB-9F12-97D63B49AFA5}" sibTransId="{12F20838-ABE6-4B87-AAE5-E7B00BA37C4F}"/>
    <dgm:cxn modelId="{7C7A574F-56BB-445A-8291-006F815F80E6}" type="presParOf" srcId="{9777DA6E-6603-440F-90A3-00025AFCAC8F}" destId="{484F8D79-CDA0-49EB-A205-1BF82568EEDA}" srcOrd="0" destOrd="0" presId="urn:microsoft.com/office/officeart/2005/8/layout/funnel1"/>
    <dgm:cxn modelId="{85F35FD8-1ECF-4C3A-B9DE-98491D248280}" type="presParOf" srcId="{9777DA6E-6603-440F-90A3-00025AFCAC8F}" destId="{ACF3C69D-5880-424D-9A59-4743EA690D41}" srcOrd="1" destOrd="0" presId="urn:microsoft.com/office/officeart/2005/8/layout/funnel1"/>
    <dgm:cxn modelId="{DCB2FBE6-EF53-4F14-8802-D01585D9C39B}" type="presParOf" srcId="{9777DA6E-6603-440F-90A3-00025AFCAC8F}" destId="{58FD1236-03E0-44F0-AC8E-47218C96406E}" srcOrd="2" destOrd="0" presId="urn:microsoft.com/office/officeart/2005/8/layout/funnel1"/>
    <dgm:cxn modelId="{681AF992-39EC-418F-BFDF-DAD2A4A671DE}" type="presParOf" srcId="{9777DA6E-6603-440F-90A3-00025AFCAC8F}" destId="{83EF4F97-8613-4C7C-987A-AFDD62730F61}" srcOrd="3" destOrd="0" presId="urn:microsoft.com/office/officeart/2005/8/layout/funnel1"/>
    <dgm:cxn modelId="{45661455-B1A4-4C0D-8C2F-FE3802A67BAE}" type="presParOf" srcId="{9777DA6E-6603-440F-90A3-00025AFCAC8F}" destId="{43B39946-309F-4AC8-81E1-FE67F7BCAAAE}" srcOrd="4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4F8D79-CDA0-49EB-A205-1BF82568EEDA}">
      <dsp:nvSpPr>
        <dsp:cNvPr id="0" name=""/>
        <dsp:cNvSpPr/>
      </dsp:nvSpPr>
      <dsp:spPr>
        <a:xfrm>
          <a:off x="1872826" y="220133"/>
          <a:ext cx="4368800" cy="1517226"/>
        </a:xfrm>
        <a:prstGeom prst="ellipse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F3C69D-5880-424D-9A59-4743EA690D41}">
      <dsp:nvSpPr>
        <dsp:cNvPr id="0" name=""/>
        <dsp:cNvSpPr/>
      </dsp:nvSpPr>
      <dsp:spPr>
        <a:xfrm>
          <a:off x="3640666" y="3935306"/>
          <a:ext cx="846666" cy="541866"/>
        </a:xfrm>
        <a:prstGeom prst="down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tint val="4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tint val="4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tint val="40000"/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58FD1236-03E0-44F0-AC8E-47218C96406E}">
      <dsp:nvSpPr>
        <dsp:cNvPr id="0" name=""/>
        <dsp:cNvSpPr/>
      </dsp:nvSpPr>
      <dsp:spPr>
        <a:xfrm>
          <a:off x="2031999" y="4368800"/>
          <a:ext cx="4064000" cy="101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/>
            <a:t>PORTFOLIO SI INTEGRE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/>
            <a:t>(2017-2021)</a:t>
          </a:r>
          <a:endParaRPr lang="fr-FR" sz="2100" b="1" kern="1200" dirty="0"/>
        </a:p>
      </dsp:txBody>
      <dsp:txXfrm>
        <a:off x="2031999" y="4368800"/>
        <a:ext cx="4064000" cy="1016000"/>
      </dsp:txXfrm>
    </dsp:sp>
    <dsp:sp modelId="{83EF4F97-8613-4C7C-987A-AFDD62730F61}">
      <dsp:nvSpPr>
        <dsp:cNvPr id="0" name=""/>
        <dsp:cNvSpPr/>
      </dsp:nvSpPr>
      <dsp:spPr>
        <a:xfrm>
          <a:off x="2199204" y="304800"/>
          <a:ext cx="3865206" cy="2370666"/>
        </a:xfrm>
        <a:prstGeom prst="ellipse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alpha val="9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alpha val="90000"/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1" kern="1200" dirty="0"/>
            <a:t>FEUILLE DE ROUTE DU SI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1" kern="1200" dirty="0"/>
            <a:t>(2012-2016)</a:t>
          </a:r>
        </a:p>
      </dsp:txBody>
      <dsp:txXfrm>
        <a:off x="2765250" y="651976"/>
        <a:ext cx="2733114" cy="1676314"/>
      </dsp:txXfrm>
    </dsp:sp>
    <dsp:sp modelId="{43B39946-309F-4AC8-81E1-FE67F7BCAAAE}">
      <dsp:nvSpPr>
        <dsp:cNvPr id="0" name=""/>
        <dsp:cNvSpPr/>
      </dsp:nvSpPr>
      <dsp:spPr>
        <a:xfrm>
          <a:off x="1693333" y="33866"/>
          <a:ext cx="4741333" cy="3793066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3A5E5A06-49CA-4CC1-87DE-FA77A677BB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AB57FBC-7FA3-4A4B-999A-96FD7DC0D48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E3F634E-7AAD-4D1B-8944-3921EA0E5915}" type="datetime1">
              <a:rPr lang="fr-FR" smtClean="0"/>
              <a:t>02/12/2022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EE13074-6DA0-4561-A86B-2939D8B458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B7A8E5-C1F9-40CC-A2A5-13CF7BD3F75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9DEC52A-C4AE-45FE-B7FF-C255388ED1F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77634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C3045F-D32A-43F9-990C-99C552A137F5}" type="datetime1">
              <a:rPr lang="fr-FR" smtClean="0"/>
              <a:pPr/>
              <a:t>02/12/2022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DF8F48A-6110-47DA-8521-A1D1FFD22FEF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51491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1377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2023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fr-FR" dirty="0"/>
              <a:t>LE MFPE A CONFIE A UN BUREAU D’ETUDES UNE MISSION D’EVALUATION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4090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fr-FR" dirty="0"/>
              <a:t>Définition disparate des chaines de valeur d’un projet à un autre</a:t>
            </a:r>
          </a:p>
          <a:p>
            <a:pPr rtl="0"/>
            <a:r>
              <a:rPr lang="fr-FR" dirty="0"/>
              <a:t>Un nombre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8857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fr-FR" dirty="0"/>
              <a:t>Définition disparate des chaines de valeur d’un projet à un autre</a:t>
            </a:r>
          </a:p>
          <a:p>
            <a:pPr rtl="0"/>
            <a:r>
              <a:rPr lang="fr-FR" dirty="0"/>
              <a:t>Un nombre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0882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60047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1437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8511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F8F48A-6110-47DA-8521-A1D1FFD22FEF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4288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B0BBB5-FEB0-47AD-A01D-A9D3462038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8207C41-C17D-4E84-B9CC-CA142B94C1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  <a:endParaRPr lang="fr-FR" noProof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45F25D-6082-47DE-9B2C-675944DD1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783C35-8596-4843-9D3C-7B528D834CFC}" type="datetime1">
              <a:rPr lang="fr-FR" noProof="0" smtClean="0"/>
              <a:t>02/12/2022</a:t>
            </a:fld>
            <a:endParaRPr lang="fr-FR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24B0FF-3B25-4E5C-A0A7-4E1636362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377007-1A01-499B-ACAD-C9F9C20B7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9962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DADCE2-978E-4923-B0E9-4C966B679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EB0BD6-F012-4C6D-BDAD-9E90ED25A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E2F9E5-192C-4E88-9147-D263893B1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E7E6BF0-E032-45BA-8A88-5AF4AB6C9C64}" type="datetime1">
              <a:rPr lang="fr-FR" noProof="0" smtClean="0"/>
              <a:t>02/12/2022</a:t>
            </a:fld>
            <a:endParaRPr lang="fr-FR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4A7138-3EAF-4C9D-903E-55D9BC040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DB0B82-496D-45C3-A682-7AF9AFFB9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15126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93DAD0-5F6F-47DA-A010-1C4A30C88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C8EFA6E-A768-42A8-B2C3-F100D8260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F46640-E89E-47CE-984D-0C0ECF7CF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C8EAB8-8EC4-4264-928C-91F22A0F123A}" type="datetime1">
              <a:rPr lang="fr-FR" noProof="0" smtClean="0"/>
              <a:t>02/12/2022</a:t>
            </a:fld>
            <a:endParaRPr lang="fr-FR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177A8F-F167-4C43-AEE7-450670801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1DA754-ED79-4909-833D-55BF9A5D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60087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>
            <a:extLst>
              <a:ext uri="{FF2B5EF4-FFF2-40B4-BE49-F238E27FC236}">
                <a16:creationId xmlns:a16="http://schemas.microsoft.com/office/drawing/2014/main" id="{BE9AA026-BFE6-4D2A-9ABF-C593B5666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4747E8-A36B-4B4A-B2A4-B5283152A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6C6B59D-87BD-4F32-B9BC-31F9B1A5D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C49B47-0C41-4DCC-9902-126916D9C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DCE2717-4AE0-41B8-853A-157E74C7835C}" type="datetime1">
              <a:rPr lang="fr-FR" noProof="0" smtClean="0"/>
              <a:t>02/12/2022</a:t>
            </a:fld>
            <a:endParaRPr lang="fr-FR" noProof="0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7CD28B7-2F2D-4E80-A107-C1F266C63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5D650A-4D0F-46AE-A132-267FCD921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19876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64C6F9-F6F6-4EA1-98AA-81B84F7CC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8B83E-B37C-46C9-8284-D6EBA0033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9A150B8-0288-44AC-9CE7-E7BD9FB32E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F5DCAE-6027-49B9-A818-F45FADE27B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84FAE16-DBCB-4A42-BFFC-053F2D529A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6E8C038-E6A1-499D-9E24-FA5980421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E7118C-0042-46B9-B6D4-26AB9DF2F067}" type="datetime1">
              <a:rPr lang="fr-FR" noProof="0" smtClean="0"/>
              <a:t>02/12/2022</a:t>
            </a:fld>
            <a:endParaRPr lang="fr-FR" noProof="0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9F911B6-A759-487E-8CB6-CF9EF737F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906EC0-369D-4138-8D70-148CFDEE5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24554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E02F8A-97AC-456C-B9E3-45A7D520C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340F483-F2B9-47A3-9B5C-8C264B701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490D74-EF91-430C-8635-911973C75DDF}" type="datetime1">
              <a:rPr lang="fr-FR" noProof="0" smtClean="0"/>
              <a:t>02/12/2022</a:t>
            </a:fld>
            <a:endParaRPr lang="fr-FR" noProof="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5849874-9D9B-4597-B20D-33D6F58BC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B35894C-9062-435A-9758-82ED9C6D7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817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6A3F6AD-4D61-4238-AB7D-613625BF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7B6CDFD-A075-435E-ABCB-9EA9153DA35E}" type="datetime1">
              <a:rPr lang="fr-FR" noProof="0" smtClean="0"/>
              <a:t>02/12/2022</a:t>
            </a:fld>
            <a:endParaRPr lang="fr-FR" noProof="0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8AACDC9-944D-47C6-B286-82C86AD94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EAAC43-3846-4080-B764-AB2DB308C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21370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6F4779-0336-4AFA-B9A7-259EE8BEC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82F449-DDC3-4694-81E5-91A4B8F43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F00A2C4-3B2E-46AC-9605-73F5B2CC1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6909769-F5A5-4635-BD0C-D6049DEB9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FAEE4EB-3CC0-47DF-8FBF-9ECC46124670}" type="datetime1">
              <a:rPr lang="fr-FR" noProof="0" smtClean="0"/>
              <a:t>02/12/2022</a:t>
            </a:fld>
            <a:endParaRPr lang="fr-FR" noProof="0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252DC3-D3D7-446F-A866-D7820B7BF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1CDB00-5218-4567-902B-845073BE8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7612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F661E4-9FF7-494B-A1C9-C9A1DD705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’image 2">
            <a:extLst>
              <a:ext uri="{FF2B5EF4-FFF2-40B4-BE49-F238E27FC236}">
                <a16:creationId xmlns:a16="http://schemas.microsoft.com/office/drawing/2014/main" id="{5D245657-DA21-4769-84F8-88DC644508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167B310-6692-4981-9CB8-FE79A091F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7DA2C9E-A9AD-4BB9-A691-90BB84F58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30BFA78-DECC-4AE2-BCFC-E0244C2CD3F0}" type="datetime1">
              <a:rPr lang="fr-FR" noProof="0" smtClean="0"/>
              <a:t>02/12/2022</a:t>
            </a:fld>
            <a:endParaRPr lang="fr-FR" noProof="0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B3D45D-C826-4846-BBFC-A0D98B7E7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3516961-40DC-443E-9DB8-3A987DF49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31333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081C24-32F4-4208-B651-CDCBFCD03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vertical 2">
            <a:extLst>
              <a:ext uri="{FF2B5EF4-FFF2-40B4-BE49-F238E27FC236}">
                <a16:creationId xmlns:a16="http://schemas.microsoft.com/office/drawing/2014/main" id="{48B74779-B577-461F-A409-71F6A5A11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B044BD-4FA0-432C-95D7-517D2DE8C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4382BA-0533-4C7D-AB6E-1EA1FDCFC04D}" type="datetime1">
              <a:rPr lang="fr-FR" noProof="0" smtClean="0"/>
              <a:t>02/12/2022</a:t>
            </a:fld>
            <a:endParaRPr lang="fr-FR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17F283-FE61-4C9A-9E39-74D429C58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F9B807-6FE9-4E47-846B-BCB39B7AE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3985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>
            <a:extLst>
              <a:ext uri="{FF2B5EF4-FFF2-40B4-BE49-F238E27FC236}">
                <a16:creationId xmlns:a16="http://schemas.microsoft.com/office/drawing/2014/main" id="{D42594DD-FFD4-4AA9-BCDA-0BA87C1463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79C2B6E-24EB-42CE-8B4D-3178D08C7E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C92C56-63F3-4246-AAEE-2FBC89E80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725F5DB-C5B6-45B6-B0FF-1F88144964AE}" type="datetime1">
              <a:rPr lang="fr-FR" noProof="0" smtClean="0"/>
              <a:t>02/12/2022</a:t>
            </a:fld>
            <a:endParaRPr lang="fr-FR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C10319-C816-40EC-B1D0-FD9748E41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54E9AB-6952-407A-9F06-2EB917172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D6580AB-5C3C-4B4F-8E2A-8B7A0A8CE6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0371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 1">
            <a:extLst>
              <a:ext uri="{FF2B5EF4-FFF2-40B4-BE49-F238E27FC236}">
                <a16:creationId xmlns:a16="http://schemas.microsoft.com/office/drawing/2014/main" id="{CE341CFC-63B9-4A19-A8AB-62B9E452A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15A838B-134E-40B6-A7E3-1119BB8BF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8943BB-9EAD-4CBC-9CA2-75F70C6B58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3FED5E6-2CA7-4A65-8E4B-ECDEC3A08145}" type="datetime1">
              <a:rPr lang="fr-FR" noProof="0" smtClean="0"/>
              <a:t>02/12/2022</a:t>
            </a:fld>
            <a:endParaRPr lang="fr-FR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04E537-5CBA-4B86-9D30-577B9F741E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fr-FR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E79E72-0F12-4646-BCDF-4C9EAA89C2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D6580AB-5C3C-4B4F-8E2A-8B7A0A8CE6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5437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ssp.mfpe.gov.tn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hyperlink" Target="http://idema.mfpe.gov.tn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 descr="Cette image est une forme décoratif abstraite. ">
            <a:extLst>
              <a:ext uri="{FF2B5EF4-FFF2-40B4-BE49-F238E27FC236}">
                <a16:creationId xmlns:a16="http://schemas.microsoft.com/office/drawing/2014/main" id="{8E504344-8563-476C-9EF9-4200B272FDC1}"/>
              </a:ext>
            </a:extLst>
          </p:cNvPr>
          <p:cNvGrpSpPr/>
          <p:nvPr/>
        </p:nvGrpSpPr>
        <p:grpSpPr>
          <a:xfrm>
            <a:off x="4855953" y="-2833465"/>
            <a:ext cx="8948964" cy="12105059"/>
            <a:chOff x="4855953" y="-2833465"/>
            <a:chExt cx="8948964" cy="12105059"/>
          </a:xfrm>
        </p:grpSpPr>
        <p:sp>
          <p:nvSpPr>
            <p:cNvPr id="18" name="Forme libre 10">
              <a:extLst>
                <a:ext uri="{FF2B5EF4-FFF2-40B4-BE49-F238E27FC236}">
                  <a16:creationId xmlns:a16="http://schemas.microsoft.com/office/drawing/2014/main" id="{73D22BE5-D5D5-4BF2-A935-5C4AB588B458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4855953" y="-2246936"/>
              <a:ext cx="8673602" cy="11518530"/>
            </a:xfrm>
            <a:custGeom>
              <a:avLst/>
              <a:gdLst>
                <a:gd name="T0" fmla="*/ 1166 w 2492"/>
                <a:gd name="T1" fmla="*/ 2419 h 3315"/>
                <a:gd name="T2" fmla="*/ 243 w 2492"/>
                <a:gd name="T3" fmla="*/ 912 h 3315"/>
                <a:gd name="T4" fmla="*/ 449 w 2492"/>
                <a:gd name="T5" fmla="*/ 15 h 3315"/>
                <a:gd name="T6" fmla="*/ 766 w 2492"/>
                <a:gd name="T7" fmla="*/ 302 h 3315"/>
                <a:gd name="T8" fmla="*/ 1651 w 2492"/>
                <a:gd name="T9" fmla="*/ 481 h 3315"/>
                <a:gd name="T10" fmla="*/ 2239 w 2492"/>
                <a:gd name="T11" fmla="*/ 1238 h 3315"/>
                <a:gd name="T12" fmla="*/ 2186 w 2492"/>
                <a:gd name="T13" fmla="*/ 2201 h 3315"/>
                <a:gd name="T14" fmla="*/ 2165 w 2492"/>
                <a:gd name="T15" fmla="*/ 2928 h 3315"/>
                <a:gd name="T16" fmla="*/ 1400 w 2492"/>
                <a:gd name="T17" fmla="*/ 3100 h 3315"/>
                <a:gd name="T18" fmla="*/ 1166 w 2492"/>
                <a:gd name="T19" fmla="*/ 2419 h 3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2" h="3315">
                  <a:moveTo>
                    <a:pt x="1166" y="2419"/>
                  </a:moveTo>
                  <a:cubicBezTo>
                    <a:pt x="1505" y="1277"/>
                    <a:pt x="486" y="1533"/>
                    <a:pt x="243" y="912"/>
                  </a:cubicBezTo>
                  <a:cubicBezTo>
                    <a:pt x="0" y="292"/>
                    <a:pt x="291" y="31"/>
                    <a:pt x="449" y="15"/>
                  </a:cubicBezTo>
                  <a:cubicBezTo>
                    <a:pt x="607" y="0"/>
                    <a:pt x="716" y="54"/>
                    <a:pt x="766" y="302"/>
                  </a:cubicBezTo>
                  <a:cubicBezTo>
                    <a:pt x="817" y="551"/>
                    <a:pt x="1312" y="508"/>
                    <a:pt x="1651" y="481"/>
                  </a:cubicBezTo>
                  <a:cubicBezTo>
                    <a:pt x="1989" y="454"/>
                    <a:pt x="2492" y="733"/>
                    <a:pt x="2239" y="1238"/>
                  </a:cubicBezTo>
                  <a:cubicBezTo>
                    <a:pt x="1986" y="1743"/>
                    <a:pt x="2000" y="1716"/>
                    <a:pt x="2186" y="2201"/>
                  </a:cubicBezTo>
                  <a:cubicBezTo>
                    <a:pt x="2372" y="2685"/>
                    <a:pt x="2165" y="2928"/>
                    <a:pt x="2165" y="2928"/>
                  </a:cubicBezTo>
                  <a:cubicBezTo>
                    <a:pt x="2165" y="2928"/>
                    <a:pt x="1791" y="3315"/>
                    <a:pt x="1400" y="3100"/>
                  </a:cubicBezTo>
                  <a:cubicBezTo>
                    <a:pt x="1008" y="2885"/>
                    <a:pt x="1166" y="2419"/>
                    <a:pt x="1166" y="2419"/>
                  </a:cubicBezTo>
                  <a:close/>
                </a:path>
              </a:pathLst>
            </a:custGeom>
            <a:gradFill>
              <a:gsLst>
                <a:gs pos="0">
                  <a:srgbClr val="80DEDE"/>
                </a:gs>
                <a:gs pos="53500">
                  <a:srgbClr val="85C1E7"/>
                </a:gs>
                <a:gs pos="100000">
                  <a:srgbClr val="878CFF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9" name="Forme libre 11">
              <a:extLst>
                <a:ext uri="{FF2B5EF4-FFF2-40B4-BE49-F238E27FC236}">
                  <a16:creationId xmlns:a16="http://schemas.microsoft.com/office/drawing/2014/main" id="{C42C174B-303A-45F6-8FF1-93001A3AAFC1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5048022" y="-2833465"/>
              <a:ext cx="8756895" cy="10755934"/>
            </a:xfrm>
            <a:custGeom>
              <a:avLst/>
              <a:gdLst>
                <a:gd name="T0" fmla="*/ 1504 w 2516"/>
                <a:gd name="T1" fmla="*/ 2980 h 3095"/>
                <a:gd name="T2" fmla="*/ 2237 w 2516"/>
                <a:gd name="T3" fmla="*/ 2283 h 3095"/>
                <a:gd name="T4" fmla="*/ 1468 w 2516"/>
                <a:gd name="T5" fmla="*/ 1052 h 3095"/>
                <a:gd name="T6" fmla="*/ 979 w 2516"/>
                <a:gd name="T7" fmla="*/ 648 h 3095"/>
                <a:gd name="T8" fmla="*/ 411 w 2516"/>
                <a:gd name="T9" fmla="*/ 195 h 3095"/>
                <a:gd name="T10" fmla="*/ 397 w 2516"/>
                <a:gd name="T11" fmla="*/ 1117 h 3095"/>
                <a:gd name="T12" fmla="*/ 194 w 2516"/>
                <a:gd name="T13" fmla="*/ 1767 h 3095"/>
                <a:gd name="T14" fmla="*/ 866 w 2516"/>
                <a:gd name="T15" fmla="*/ 2349 h 3095"/>
                <a:gd name="T16" fmla="*/ 1275 w 2516"/>
                <a:gd name="T17" fmla="*/ 2766 h 3095"/>
                <a:gd name="T18" fmla="*/ 1504 w 2516"/>
                <a:gd name="T19" fmla="*/ 2980 h 3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6" h="3095">
                  <a:moveTo>
                    <a:pt x="1504" y="2980"/>
                  </a:moveTo>
                  <a:cubicBezTo>
                    <a:pt x="1504" y="2980"/>
                    <a:pt x="1958" y="3095"/>
                    <a:pt x="2237" y="2283"/>
                  </a:cubicBezTo>
                  <a:cubicBezTo>
                    <a:pt x="2516" y="1472"/>
                    <a:pt x="1745" y="1159"/>
                    <a:pt x="1468" y="1052"/>
                  </a:cubicBezTo>
                  <a:cubicBezTo>
                    <a:pt x="1191" y="945"/>
                    <a:pt x="1126" y="907"/>
                    <a:pt x="979" y="648"/>
                  </a:cubicBezTo>
                  <a:cubicBezTo>
                    <a:pt x="832" y="389"/>
                    <a:pt x="822" y="0"/>
                    <a:pt x="411" y="195"/>
                  </a:cubicBezTo>
                  <a:cubicBezTo>
                    <a:pt x="0" y="391"/>
                    <a:pt x="384" y="948"/>
                    <a:pt x="397" y="1117"/>
                  </a:cubicBezTo>
                  <a:cubicBezTo>
                    <a:pt x="411" y="1286"/>
                    <a:pt x="128" y="1580"/>
                    <a:pt x="194" y="1767"/>
                  </a:cubicBezTo>
                  <a:cubicBezTo>
                    <a:pt x="259" y="1954"/>
                    <a:pt x="273" y="2154"/>
                    <a:pt x="866" y="2349"/>
                  </a:cubicBezTo>
                  <a:cubicBezTo>
                    <a:pt x="866" y="2349"/>
                    <a:pt x="1186" y="2374"/>
                    <a:pt x="1275" y="2766"/>
                  </a:cubicBezTo>
                  <a:cubicBezTo>
                    <a:pt x="1275" y="2766"/>
                    <a:pt x="1340" y="2988"/>
                    <a:pt x="1504" y="2980"/>
                  </a:cubicBez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51000">
                  <a:srgbClr val="6672E4"/>
                </a:gs>
                <a:gs pos="100000">
                  <a:srgbClr val="882BE5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0" name="Forme libre 12">
              <a:extLst>
                <a:ext uri="{FF2B5EF4-FFF2-40B4-BE49-F238E27FC236}">
                  <a16:creationId xmlns:a16="http://schemas.microsoft.com/office/drawing/2014/main" id="{22AA5A4F-A0EB-453F-A699-F817D4616C6F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5218811" y="-1993836"/>
              <a:ext cx="7570428" cy="10122905"/>
            </a:xfrm>
            <a:custGeom>
              <a:avLst/>
              <a:gdLst>
                <a:gd name="T0" fmla="*/ 1896 w 2175"/>
                <a:gd name="T1" fmla="*/ 2283 h 2913"/>
                <a:gd name="T2" fmla="*/ 1467 w 2175"/>
                <a:gd name="T3" fmla="*/ 2913 h 2913"/>
                <a:gd name="T4" fmla="*/ 1250 w 2175"/>
                <a:gd name="T5" fmla="*/ 2849 h 2913"/>
                <a:gd name="T6" fmla="*/ 1016 w 2175"/>
                <a:gd name="T7" fmla="*/ 2168 h 2913"/>
                <a:gd name="T8" fmla="*/ 93 w 2175"/>
                <a:gd name="T9" fmla="*/ 661 h 2913"/>
                <a:gd name="T10" fmla="*/ 0 w 2175"/>
                <a:gd name="T11" fmla="*/ 238 h 2913"/>
                <a:gd name="T12" fmla="*/ 70 w 2175"/>
                <a:gd name="T13" fmla="*/ 195 h 2913"/>
                <a:gd name="T14" fmla="*/ 638 w 2175"/>
                <a:gd name="T15" fmla="*/ 648 h 2913"/>
                <a:gd name="T16" fmla="*/ 1127 w 2175"/>
                <a:gd name="T17" fmla="*/ 1052 h 2913"/>
                <a:gd name="T18" fmla="*/ 1896 w 2175"/>
                <a:gd name="T19" fmla="*/ 2283 h 2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5" h="2913">
                  <a:moveTo>
                    <a:pt x="1896" y="2283"/>
                  </a:moveTo>
                  <a:cubicBezTo>
                    <a:pt x="1770" y="2651"/>
                    <a:pt x="1607" y="2829"/>
                    <a:pt x="1467" y="2913"/>
                  </a:cubicBezTo>
                  <a:cubicBezTo>
                    <a:pt x="1397" y="2909"/>
                    <a:pt x="1324" y="2889"/>
                    <a:pt x="1250" y="2849"/>
                  </a:cubicBezTo>
                  <a:cubicBezTo>
                    <a:pt x="858" y="2634"/>
                    <a:pt x="1016" y="2168"/>
                    <a:pt x="1016" y="2168"/>
                  </a:cubicBezTo>
                  <a:cubicBezTo>
                    <a:pt x="1354" y="1026"/>
                    <a:pt x="336" y="1282"/>
                    <a:pt x="93" y="661"/>
                  </a:cubicBezTo>
                  <a:cubicBezTo>
                    <a:pt x="28" y="495"/>
                    <a:pt x="1" y="354"/>
                    <a:pt x="0" y="238"/>
                  </a:cubicBezTo>
                  <a:cubicBezTo>
                    <a:pt x="20" y="222"/>
                    <a:pt x="44" y="208"/>
                    <a:pt x="70" y="195"/>
                  </a:cubicBezTo>
                  <a:cubicBezTo>
                    <a:pt x="481" y="0"/>
                    <a:pt x="491" y="389"/>
                    <a:pt x="638" y="648"/>
                  </a:cubicBezTo>
                  <a:cubicBezTo>
                    <a:pt x="785" y="907"/>
                    <a:pt x="850" y="945"/>
                    <a:pt x="1127" y="1052"/>
                  </a:cubicBezTo>
                  <a:cubicBezTo>
                    <a:pt x="1404" y="1159"/>
                    <a:pt x="2175" y="1472"/>
                    <a:pt x="1896" y="2283"/>
                  </a:cubicBezTo>
                  <a:close/>
                </a:path>
              </a:pathLst>
            </a:custGeom>
            <a:gradFill>
              <a:gsLst>
                <a:gs pos="100000">
                  <a:srgbClr val="7CEFD8"/>
                </a:gs>
                <a:gs pos="19000">
                  <a:srgbClr val="6672E4"/>
                </a:gs>
                <a:gs pos="0">
                  <a:srgbClr val="882BE5"/>
                </a:gs>
              </a:gsLst>
              <a:lin ang="102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</p:grpSp>
      <p:sp>
        <p:nvSpPr>
          <p:cNvPr id="24" name="Zone de texte 23">
            <a:extLst>
              <a:ext uri="{FF2B5EF4-FFF2-40B4-BE49-F238E27FC236}">
                <a16:creationId xmlns:a16="http://schemas.microsoft.com/office/drawing/2014/main" id="{C1165547-DF3A-4694-9097-2BDAF2003713}"/>
              </a:ext>
            </a:extLst>
          </p:cNvPr>
          <p:cNvSpPr txBox="1"/>
          <p:nvPr/>
        </p:nvSpPr>
        <p:spPr>
          <a:xfrm>
            <a:off x="732133" y="3740944"/>
            <a:ext cx="5125741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/>
            <a:r>
              <a:rPr lang="fr-FR" sz="54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PLATEFORME IDEMA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BBBCB2E-F413-4381-8378-02FDC20EA4F6}"/>
              </a:ext>
            </a:extLst>
          </p:cNvPr>
          <p:cNvSpPr/>
          <p:nvPr/>
        </p:nvSpPr>
        <p:spPr>
          <a:xfrm>
            <a:off x="11225" y="5956374"/>
            <a:ext cx="6592775" cy="86177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 rtl="0"/>
            <a:r>
              <a:rPr lang="fr-F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Segoe UI" panose="020B0502040204020203" pitchFamily="34" charset="0"/>
              </a:rPr>
              <a:t>PLATEFORME DE SUIVI DES PROJETS DE COOPERATION INTERNATIONALE</a:t>
            </a:r>
          </a:p>
        </p:txBody>
      </p:sp>
      <p:sp>
        <p:nvSpPr>
          <p:cNvPr id="3" name="Titre 2" hidden="1">
            <a:extLst>
              <a:ext uri="{FF2B5EF4-FFF2-40B4-BE49-F238E27FC236}">
                <a16:creationId xmlns:a16="http://schemas.microsoft.com/office/drawing/2014/main" id="{016C325E-5B69-4D07-BBFB-7DB217A69D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fr-FR" dirty="0"/>
              <a:t>Ressources humaines : diapositive 1</a:t>
            </a:r>
            <a:endParaRPr lang="fr" dirty="0"/>
          </a:p>
        </p:txBody>
      </p:sp>
    </p:spTree>
    <p:extLst>
      <p:ext uri="{BB962C8B-B14F-4D97-AF65-F5344CB8AC3E}">
        <p14:creationId xmlns:p14="http://schemas.microsoft.com/office/powerpoint/2010/main" val="3254356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1">
            <a:extLst>
              <a:ext uri="{FF2B5EF4-FFF2-40B4-BE49-F238E27FC236}">
                <a16:creationId xmlns:a16="http://schemas.microsoft.com/office/drawing/2014/main" id="{D815E537-4AB4-4445-A3AC-40D738EDF3DC}"/>
              </a:ext>
            </a:extLst>
          </p:cNvPr>
          <p:cNvSpPr txBox="1"/>
          <p:nvPr/>
        </p:nvSpPr>
        <p:spPr>
          <a:xfrm>
            <a:off x="828472" y="142022"/>
            <a:ext cx="580589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fr-FR" sz="72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SOMMAIRE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38D4B56-7D6C-4345-912F-B3BA9A014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40229" y="0"/>
            <a:ext cx="0" cy="63572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B457331C-2A24-4352-9B4C-1C1B326F4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18433" y="1881815"/>
            <a:ext cx="5120366" cy="3804098"/>
            <a:chOff x="518433" y="1692049"/>
            <a:chExt cx="5120366" cy="3804098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B111D787-E830-4638-97B3-205F0A0ABC3F}"/>
                </a:ext>
              </a:extLst>
            </p:cNvPr>
            <p:cNvGrpSpPr/>
            <p:nvPr/>
          </p:nvGrpSpPr>
          <p:grpSpPr>
            <a:xfrm>
              <a:off x="518433" y="1692049"/>
              <a:ext cx="5001831" cy="553998"/>
              <a:chOff x="518433" y="1851126"/>
              <a:chExt cx="5001831" cy="553998"/>
            </a:xfrm>
          </p:grpSpPr>
          <p:sp>
            <p:nvSpPr>
              <p:cNvPr id="6" name="Rectangle : Coins arrondis 5">
                <a:extLst>
                  <a:ext uri="{FF2B5EF4-FFF2-40B4-BE49-F238E27FC236}">
                    <a16:creationId xmlns:a16="http://schemas.microsoft.com/office/drawing/2014/main" id="{6BFCD1AA-E1CA-41D6-8605-56AFEBE4EEE3}"/>
                  </a:ext>
                </a:extLst>
              </p:cNvPr>
              <p:cNvSpPr/>
              <p:nvPr/>
            </p:nvSpPr>
            <p:spPr>
              <a:xfrm>
                <a:off x="518433" y="1981199"/>
                <a:ext cx="443592" cy="232296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r>
                  <a:rPr lang="fr-FR" b="1" dirty="0"/>
                  <a:t>1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9101D99-B002-4698-9C7E-C942B9AA2D39}"/>
                  </a:ext>
                </a:extLst>
              </p:cNvPr>
              <p:cNvSpPr/>
              <p:nvPr/>
            </p:nvSpPr>
            <p:spPr>
              <a:xfrm>
                <a:off x="1183821" y="1851126"/>
                <a:ext cx="4336443" cy="553998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fr-FR" sz="3600" b="1" dirty="0">
                    <a:solidFill>
                      <a:srgbClr val="002060"/>
                    </a:solidFill>
                    <a:cs typeface="Segoe UI" panose="020B0502040204020203" pitchFamily="34" charset="0"/>
                  </a:rPr>
                  <a:t>DIAGNOSTIC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D19246F-8F2D-4FAD-8927-AA34DDAA5DFA}"/>
                </a:ext>
              </a:extLst>
            </p:cNvPr>
            <p:cNvGrpSpPr/>
            <p:nvPr/>
          </p:nvGrpSpPr>
          <p:grpSpPr>
            <a:xfrm>
              <a:off x="518433" y="2775416"/>
              <a:ext cx="5001834" cy="553998"/>
              <a:chOff x="518433" y="2717554"/>
              <a:chExt cx="5001834" cy="553998"/>
            </a:xfrm>
          </p:grpSpPr>
          <p:sp>
            <p:nvSpPr>
              <p:cNvPr id="9" name="Rectangle : Coins arrondis 8">
                <a:extLst>
                  <a:ext uri="{FF2B5EF4-FFF2-40B4-BE49-F238E27FC236}">
                    <a16:creationId xmlns:a16="http://schemas.microsoft.com/office/drawing/2014/main" id="{14FF47BA-9557-4442-8E2A-74A4F4AAD237}"/>
                  </a:ext>
                </a:extLst>
              </p:cNvPr>
              <p:cNvSpPr/>
              <p:nvPr/>
            </p:nvSpPr>
            <p:spPr>
              <a:xfrm>
                <a:off x="518433" y="2847627"/>
                <a:ext cx="443592" cy="232296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dirty="0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00C2221-E8A7-47E0-B2B2-5A6A32F96791}"/>
                  </a:ext>
                </a:extLst>
              </p:cNvPr>
              <p:cNvSpPr/>
              <p:nvPr/>
            </p:nvSpPr>
            <p:spPr>
              <a:xfrm>
                <a:off x="1183821" y="2717554"/>
                <a:ext cx="4336446" cy="553998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fr-FR" sz="3600" b="1" dirty="0">
                    <a:solidFill>
                      <a:srgbClr val="002060"/>
                    </a:solidFill>
                    <a:cs typeface="Segoe UI" panose="020B0502040204020203" pitchFamily="34" charset="0"/>
                  </a:rPr>
                  <a:t>CADRE</a:t>
                </a:r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D065A01-39E4-4CC9-9075-3910C66205F5}"/>
                </a:ext>
              </a:extLst>
            </p:cNvPr>
            <p:cNvGrpSpPr/>
            <p:nvPr/>
          </p:nvGrpSpPr>
          <p:grpSpPr>
            <a:xfrm>
              <a:off x="518433" y="3858783"/>
              <a:ext cx="5120366" cy="553998"/>
              <a:chOff x="518433" y="3597907"/>
              <a:chExt cx="5120366" cy="553998"/>
            </a:xfrm>
          </p:grpSpPr>
          <p:sp>
            <p:nvSpPr>
              <p:cNvPr id="11" name="Rectangle : Coins arrondis 10">
                <a:extLst>
                  <a:ext uri="{FF2B5EF4-FFF2-40B4-BE49-F238E27FC236}">
                    <a16:creationId xmlns:a16="http://schemas.microsoft.com/office/drawing/2014/main" id="{6B458D5C-BDF7-4A75-A4E8-B99128DCD84A}"/>
                  </a:ext>
                </a:extLst>
              </p:cNvPr>
              <p:cNvSpPr/>
              <p:nvPr/>
            </p:nvSpPr>
            <p:spPr>
              <a:xfrm>
                <a:off x="518433" y="3727980"/>
                <a:ext cx="443592" cy="232296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dirty="0"/>
              </a:p>
            </p:txBody>
          </p:sp>
          <p:sp>
            <p:nvSpPr>
              <p:cNvPr id="12" name="Rectangle 11">
                <a:extLst>
                  <a:ext uri="{FF2B5EF4-FFF2-40B4-BE49-F238E27FC236}">
                    <a16:creationId xmlns:a16="http://schemas.microsoft.com/office/drawing/2014/main" id="{CA17B45E-57F0-4725-89C0-3CD74A5097A3}"/>
                  </a:ext>
                </a:extLst>
              </p:cNvPr>
              <p:cNvSpPr/>
              <p:nvPr/>
            </p:nvSpPr>
            <p:spPr>
              <a:xfrm>
                <a:off x="1183821" y="3597907"/>
                <a:ext cx="4454978" cy="553998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fr-FR" sz="3600" b="1" dirty="0">
                    <a:solidFill>
                      <a:srgbClr val="002060"/>
                    </a:solidFill>
                    <a:cs typeface="Segoe UI" panose="020B0502040204020203" pitchFamily="34" charset="0"/>
                  </a:rPr>
                  <a:t>LE PROJET</a:t>
                </a:r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09D452F-25F9-4A2F-84BD-9A44714884C6}"/>
                </a:ext>
              </a:extLst>
            </p:cNvPr>
            <p:cNvGrpSpPr/>
            <p:nvPr/>
          </p:nvGrpSpPr>
          <p:grpSpPr>
            <a:xfrm>
              <a:off x="518433" y="4942149"/>
              <a:ext cx="4201583" cy="553998"/>
              <a:chOff x="518433" y="4478260"/>
              <a:chExt cx="4201583" cy="553998"/>
            </a:xfrm>
          </p:grpSpPr>
          <p:sp>
            <p:nvSpPr>
              <p:cNvPr id="13" name="Rectangle : Coins arrondis 12">
                <a:extLst>
                  <a:ext uri="{FF2B5EF4-FFF2-40B4-BE49-F238E27FC236}">
                    <a16:creationId xmlns:a16="http://schemas.microsoft.com/office/drawing/2014/main" id="{64E3D015-D1E6-40C0-B820-5D2B0144652D}"/>
                  </a:ext>
                </a:extLst>
              </p:cNvPr>
              <p:cNvSpPr/>
              <p:nvPr/>
            </p:nvSpPr>
            <p:spPr>
              <a:xfrm>
                <a:off x="518433" y="4608333"/>
                <a:ext cx="443592" cy="232296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dirty="0"/>
              </a:p>
            </p:txBody>
          </p:sp>
          <p:sp>
            <p:nvSpPr>
              <p:cNvPr id="14" name="Rectangle 13">
                <a:extLst>
                  <a:ext uri="{FF2B5EF4-FFF2-40B4-BE49-F238E27FC236}">
                    <a16:creationId xmlns:a16="http://schemas.microsoft.com/office/drawing/2014/main" id="{9187696D-0387-46E9-A420-AD2392161D95}"/>
                  </a:ext>
                </a:extLst>
              </p:cNvPr>
              <p:cNvSpPr/>
              <p:nvPr/>
            </p:nvSpPr>
            <p:spPr>
              <a:xfrm>
                <a:off x="1183821" y="4478260"/>
                <a:ext cx="3536195" cy="553998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fr-FR" sz="3600" b="1" dirty="0">
                    <a:solidFill>
                      <a:srgbClr val="002060"/>
                    </a:solidFill>
                    <a:cs typeface="Segoe UI" panose="020B0502040204020203" pitchFamily="34" charset="0"/>
                  </a:rPr>
                  <a:t>LE PRODUIT</a:t>
                </a:r>
              </a:p>
            </p:txBody>
          </p:sp>
        </p:grpSp>
      </p:grpSp>
      <p:sp>
        <p:nvSpPr>
          <p:cNvPr id="22" name="Ovale 21">
            <a:extLst>
              <a:ext uri="{FF2B5EF4-FFF2-40B4-BE49-F238E27FC236}">
                <a16:creationId xmlns:a16="http://schemas.microsoft.com/office/drawing/2014/main" id="{E7D1D117-BC5C-430A-9FEB-B231E6915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852" y="6330880"/>
            <a:ext cx="52754" cy="5275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23" name="Ovale 22">
            <a:extLst>
              <a:ext uri="{FF2B5EF4-FFF2-40B4-BE49-F238E27FC236}">
                <a16:creationId xmlns:a16="http://schemas.microsoft.com/office/drawing/2014/main" id="{2577E8EA-5E95-41C5-8BE8-EE647DE26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852" y="567838"/>
            <a:ext cx="52754" cy="5275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grpSp>
        <p:nvGrpSpPr>
          <p:cNvPr id="62" name="Groupe 61" descr="Cette image est une main d’une femme écrivant sur une feuille de papier. ">
            <a:extLst>
              <a:ext uri="{FF2B5EF4-FFF2-40B4-BE49-F238E27FC236}">
                <a16:creationId xmlns:a16="http://schemas.microsoft.com/office/drawing/2014/main" id="{123C05C1-3914-48FB-B4B8-1388A2DB5ACE}"/>
              </a:ext>
            </a:extLst>
          </p:cNvPr>
          <p:cNvGrpSpPr/>
          <p:nvPr/>
        </p:nvGrpSpPr>
        <p:grpSpPr>
          <a:xfrm>
            <a:off x="4482071" y="-508000"/>
            <a:ext cx="8739666" cy="8346238"/>
            <a:chOff x="4597682" y="-439156"/>
            <a:chExt cx="7594320" cy="7252450"/>
          </a:xfrm>
        </p:grpSpPr>
        <p:sp>
          <p:nvSpPr>
            <p:cNvPr id="45" name="Forme libre 22">
              <a:extLst>
                <a:ext uri="{FF2B5EF4-FFF2-40B4-BE49-F238E27FC236}">
                  <a16:creationId xmlns:a16="http://schemas.microsoft.com/office/drawing/2014/main" id="{52C7242F-F484-4573-8387-13E2AE9DD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7682" y="-6899"/>
              <a:ext cx="7594319" cy="6820193"/>
            </a:xfrm>
            <a:custGeom>
              <a:avLst/>
              <a:gdLst>
                <a:gd name="T0" fmla="*/ 2254 w 2254"/>
                <a:gd name="T1" fmla="*/ 0 h 2026"/>
                <a:gd name="T2" fmla="*/ 2254 w 2254"/>
                <a:gd name="T3" fmla="*/ 2026 h 2026"/>
                <a:gd name="T4" fmla="*/ 2091 w 2254"/>
                <a:gd name="T5" fmla="*/ 1927 h 2026"/>
                <a:gd name="T6" fmla="*/ 1829 w 2254"/>
                <a:gd name="T7" fmla="*/ 1867 h 2026"/>
                <a:gd name="T8" fmla="*/ 1784 w 2254"/>
                <a:gd name="T9" fmla="*/ 1860 h 2026"/>
                <a:gd name="T10" fmla="*/ 1025 w 2254"/>
                <a:gd name="T11" fmla="*/ 1812 h 2026"/>
                <a:gd name="T12" fmla="*/ 330 w 2254"/>
                <a:gd name="T13" fmla="*/ 1005 h 2026"/>
                <a:gd name="T14" fmla="*/ 662 w 2254"/>
                <a:gd name="T15" fmla="*/ 430 h 2026"/>
                <a:gd name="T16" fmla="*/ 770 w 2254"/>
                <a:gd name="T17" fmla="*/ 0 h 2026"/>
                <a:gd name="T18" fmla="*/ 2254 w 2254"/>
                <a:gd name="T19" fmla="*/ 0 h 2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54" h="2026">
                  <a:moveTo>
                    <a:pt x="2254" y="0"/>
                  </a:moveTo>
                  <a:cubicBezTo>
                    <a:pt x="2254" y="2026"/>
                    <a:pt x="2254" y="2026"/>
                    <a:pt x="2254" y="2026"/>
                  </a:cubicBezTo>
                  <a:cubicBezTo>
                    <a:pt x="2243" y="2005"/>
                    <a:pt x="2206" y="1966"/>
                    <a:pt x="2091" y="1927"/>
                  </a:cubicBezTo>
                  <a:cubicBezTo>
                    <a:pt x="2029" y="1906"/>
                    <a:pt x="1944" y="1885"/>
                    <a:pt x="1829" y="1867"/>
                  </a:cubicBezTo>
                  <a:cubicBezTo>
                    <a:pt x="1814" y="1865"/>
                    <a:pt x="1800" y="1862"/>
                    <a:pt x="1784" y="1860"/>
                  </a:cubicBezTo>
                  <a:cubicBezTo>
                    <a:pt x="1606" y="1835"/>
                    <a:pt x="1361" y="1816"/>
                    <a:pt x="1025" y="1812"/>
                  </a:cubicBezTo>
                  <a:cubicBezTo>
                    <a:pt x="0" y="1800"/>
                    <a:pt x="66" y="1196"/>
                    <a:pt x="330" y="1005"/>
                  </a:cubicBezTo>
                  <a:cubicBezTo>
                    <a:pt x="580" y="825"/>
                    <a:pt x="686" y="680"/>
                    <a:pt x="662" y="430"/>
                  </a:cubicBezTo>
                  <a:cubicBezTo>
                    <a:pt x="638" y="181"/>
                    <a:pt x="770" y="0"/>
                    <a:pt x="770" y="0"/>
                  </a:cubicBezTo>
                  <a:lnTo>
                    <a:pt x="2254" y="0"/>
                  </a:ln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55000">
                  <a:srgbClr val="6672E4"/>
                </a:gs>
                <a:gs pos="100000">
                  <a:srgbClr val="882BE5"/>
                </a:gs>
              </a:gsLst>
              <a:lin ang="48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46" name="Forme libre 23">
              <a:extLst>
                <a:ext uri="{FF2B5EF4-FFF2-40B4-BE49-F238E27FC236}">
                  <a16:creationId xmlns:a16="http://schemas.microsoft.com/office/drawing/2014/main" id="{DFA1772D-1024-422A-B407-BE0F21E16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3242" y="1441003"/>
              <a:ext cx="4110752" cy="3954852"/>
            </a:xfrm>
            <a:custGeom>
              <a:avLst/>
              <a:gdLst>
                <a:gd name="T0" fmla="*/ 0 w 2294"/>
                <a:gd name="T1" fmla="*/ 221 h 2207"/>
                <a:gd name="T2" fmla="*/ 1809 w 2294"/>
                <a:gd name="T3" fmla="*/ 0 h 2207"/>
                <a:gd name="T4" fmla="*/ 2294 w 2294"/>
                <a:gd name="T5" fmla="*/ 1957 h 2207"/>
                <a:gd name="T6" fmla="*/ 432 w 2294"/>
                <a:gd name="T7" fmla="*/ 2207 h 2207"/>
                <a:gd name="T8" fmla="*/ 0 w 2294"/>
                <a:gd name="T9" fmla="*/ 221 h 2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2207">
                  <a:moveTo>
                    <a:pt x="0" y="221"/>
                  </a:moveTo>
                  <a:lnTo>
                    <a:pt x="1809" y="0"/>
                  </a:lnTo>
                  <a:lnTo>
                    <a:pt x="2294" y="1957"/>
                  </a:lnTo>
                  <a:lnTo>
                    <a:pt x="432" y="2207"/>
                  </a:lnTo>
                  <a:lnTo>
                    <a:pt x="0" y="221"/>
                  </a:lnTo>
                  <a:close/>
                </a:path>
              </a:pathLst>
            </a:custGeom>
            <a:solidFill>
              <a:srgbClr val="C8F4F7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47" name="Forme libre 24">
              <a:extLst>
                <a:ext uri="{FF2B5EF4-FFF2-40B4-BE49-F238E27FC236}">
                  <a16:creationId xmlns:a16="http://schemas.microsoft.com/office/drawing/2014/main" id="{30CD4E41-332B-4C6B-9927-54698D5D0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6266" y="1441003"/>
              <a:ext cx="2981818" cy="1632475"/>
            </a:xfrm>
            <a:custGeom>
              <a:avLst/>
              <a:gdLst>
                <a:gd name="T0" fmla="*/ 0 w 1664"/>
                <a:gd name="T1" fmla="*/ 736 h 911"/>
                <a:gd name="T2" fmla="*/ 1664 w 1664"/>
                <a:gd name="T3" fmla="*/ 911 h 911"/>
                <a:gd name="T4" fmla="*/ 1439 w 1664"/>
                <a:gd name="T5" fmla="*/ 0 h 911"/>
                <a:gd name="T6" fmla="*/ 399 w 1664"/>
                <a:gd name="T7" fmla="*/ 127 h 911"/>
                <a:gd name="T8" fmla="*/ 0 w 1664"/>
                <a:gd name="T9" fmla="*/ 736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4" h="911">
                  <a:moveTo>
                    <a:pt x="0" y="736"/>
                  </a:moveTo>
                  <a:lnTo>
                    <a:pt x="1664" y="911"/>
                  </a:lnTo>
                  <a:lnTo>
                    <a:pt x="1439" y="0"/>
                  </a:lnTo>
                  <a:lnTo>
                    <a:pt x="399" y="127"/>
                  </a:lnTo>
                  <a:lnTo>
                    <a:pt x="0" y="736"/>
                  </a:lnTo>
                  <a:close/>
                </a:path>
              </a:pathLst>
            </a:custGeom>
            <a:solidFill>
              <a:srgbClr val="7CE4EC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48" name="Forme libre 25">
              <a:extLst>
                <a:ext uri="{FF2B5EF4-FFF2-40B4-BE49-F238E27FC236}">
                  <a16:creationId xmlns:a16="http://schemas.microsoft.com/office/drawing/2014/main" id="{12DCF2D5-0997-409A-9DB7-B4DFF4C5B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8129" y="1426667"/>
              <a:ext cx="1347553" cy="593139"/>
            </a:xfrm>
            <a:custGeom>
              <a:avLst/>
              <a:gdLst>
                <a:gd name="T0" fmla="*/ 752 w 752"/>
                <a:gd name="T1" fmla="*/ 0 h 331"/>
                <a:gd name="T2" fmla="*/ 275 w 752"/>
                <a:gd name="T3" fmla="*/ 72 h 331"/>
                <a:gd name="T4" fmla="*/ 0 w 752"/>
                <a:gd name="T5" fmla="*/ 331 h 331"/>
                <a:gd name="T6" fmla="*/ 752 w 752"/>
                <a:gd name="T7" fmla="*/ 130 h 331"/>
                <a:gd name="T8" fmla="*/ 752 w 752"/>
                <a:gd name="T9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331">
                  <a:moveTo>
                    <a:pt x="752" y="0"/>
                  </a:moveTo>
                  <a:lnTo>
                    <a:pt x="275" y="72"/>
                  </a:lnTo>
                  <a:lnTo>
                    <a:pt x="0" y="331"/>
                  </a:lnTo>
                  <a:lnTo>
                    <a:pt x="752" y="130"/>
                  </a:lnTo>
                  <a:lnTo>
                    <a:pt x="752" y="0"/>
                  </a:lnTo>
                  <a:close/>
                </a:path>
              </a:pathLst>
            </a:custGeom>
            <a:solidFill>
              <a:srgbClr val="ADA4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49" name="Forme libre 26">
              <a:extLst>
                <a:ext uri="{FF2B5EF4-FFF2-40B4-BE49-F238E27FC236}">
                  <a16:creationId xmlns:a16="http://schemas.microsoft.com/office/drawing/2014/main" id="{56FE8491-17D1-44D2-A059-D277D43E3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5812" y="1828066"/>
              <a:ext cx="546548" cy="456950"/>
            </a:xfrm>
            <a:custGeom>
              <a:avLst/>
              <a:gdLst>
                <a:gd name="T0" fmla="*/ 162 w 162"/>
                <a:gd name="T1" fmla="*/ 66 h 136"/>
                <a:gd name="T2" fmla="*/ 87 w 162"/>
                <a:gd name="T3" fmla="*/ 130 h 136"/>
                <a:gd name="T4" fmla="*/ 36 w 162"/>
                <a:gd name="T5" fmla="*/ 124 h 136"/>
                <a:gd name="T6" fmla="*/ 0 w 162"/>
                <a:gd name="T7" fmla="*/ 103 h 136"/>
                <a:gd name="T8" fmla="*/ 103 w 162"/>
                <a:gd name="T9" fmla="*/ 0 h 136"/>
                <a:gd name="T10" fmla="*/ 148 w 162"/>
                <a:gd name="T11" fmla="*/ 50 h 136"/>
                <a:gd name="T12" fmla="*/ 162 w 162"/>
                <a:gd name="T13" fmla="*/ 6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136">
                  <a:moveTo>
                    <a:pt x="162" y="66"/>
                  </a:moveTo>
                  <a:cubicBezTo>
                    <a:pt x="162" y="66"/>
                    <a:pt x="119" y="116"/>
                    <a:pt x="87" y="130"/>
                  </a:cubicBezTo>
                  <a:cubicBezTo>
                    <a:pt x="72" y="136"/>
                    <a:pt x="53" y="131"/>
                    <a:pt x="36" y="124"/>
                  </a:cubicBezTo>
                  <a:cubicBezTo>
                    <a:pt x="16" y="115"/>
                    <a:pt x="0" y="103"/>
                    <a:pt x="0" y="103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48" y="50"/>
                    <a:pt x="148" y="50"/>
                    <a:pt x="148" y="50"/>
                  </a:cubicBezTo>
                  <a:lnTo>
                    <a:pt x="162" y="66"/>
                  </a:lnTo>
                  <a:close/>
                </a:path>
              </a:pathLst>
            </a:custGeom>
            <a:solidFill>
              <a:srgbClr val="D8C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50" name="Forme libre 27">
              <a:extLst>
                <a:ext uri="{FF2B5EF4-FFF2-40B4-BE49-F238E27FC236}">
                  <a16:creationId xmlns:a16="http://schemas.microsoft.com/office/drawing/2014/main" id="{59AC079D-039E-4639-B27F-9908EF107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7665" y="1996510"/>
              <a:ext cx="424695" cy="288506"/>
            </a:xfrm>
            <a:custGeom>
              <a:avLst/>
              <a:gdLst>
                <a:gd name="T0" fmla="*/ 126 w 126"/>
                <a:gd name="T1" fmla="*/ 16 h 86"/>
                <a:gd name="T2" fmla="*/ 51 w 126"/>
                <a:gd name="T3" fmla="*/ 80 h 86"/>
                <a:gd name="T4" fmla="*/ 0 w 126"/>
                <a:gd name="T5" fmla="*/ 74 h 86"/>
                <a:gd name="T6" fmla="*/ 6 w 126"/>
                <a:gd name="T7" fmla="*/ 61 h 86"/>
                <a:gd name="T8" fmla="*/ 112 w 126"/>
                <a:gd name="T9" fmla="*/ 0 h 86"/>
                <a:gd name="T10" fmla="*/ 126 w 126"/>
                <a:gd name="T11" fmla="*/ 1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86">
                  <a:moveTo>
                    <a:pt x="126" y="16"/>
                  </a:moveTo>
                  <a:cubicBezTo>
                    <a:pt x="126" y="16"/>
                    <a:pt x="83" y="66"/>
                    <a:pt x="51" y="80"/>
                  </a:cubicBezTo>
                  <a:cubicBezTo>
                    <a:pt x="36" y="86"/>
                    <a:pt x="17" y="81"/>
                    <a:pt x="0" y="74"/>
                  </a:cubicBezTo>
                  <a:cubicBezTo>
                    <a:pt x="2" y="70"/>
                    <a:pt x="3" y="65"/>
                    <a:pt x="6" y="61"/>
                  </a:cubicBezTo>
                  <a:cubicBezTo>
                    <a:pt x="6" y="61"/>
                    <a:pt x="54" y="25"/>
                    <a:pt x="112" y="0"/>
                  </a:cubicBezTo>
                  <a:lnTo>
                    <a:pt x="126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51" name="Forme libre 28">
              <a:extLst>
                <a:ext uri="{FF2B5EF4-FFF2-40B4-BE49-F238E27FC236}">
                  <a16:creationId xmlns:a16="http://schemas.microsoft.com/office/drawing/2014/main" id="{C95685F9-863C-488D-A6CE-3A519F21E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4938" y="-14067"/>
              <a:ext cx="387063" cy="7168"/>
            </a:xfrm>
            <a:custGeom>
              <a:avLst/>
              <a:gdLst>
                <a:gd name="T0" fmla="*/ 115 w 115"/>
                <a:gd name="T1" fmla="*/ 2 h 2"/>
                <a:gd name="T2" fmla="*/ 0 w 115"/>
                <a:gd name="T3" fmla="*/ 2 h 2"/>
                <a:gd name="T4" fmla="*/ 115 w 115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2">
                  <a:moveTo>
                    <a:pt x="115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73" y="0"/>
                    <a:pt x="115" y="2"/>
                    <a:pt x="115" y="2"/>
                  </a:cubicBezTo>
                  <a:close/>
                </a:path>
              </a:pathLst>
            </a:custGeom>
            <a:solidFill>
              <a:srgbClr val="190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grpSp>
          <p:nvGrpSpPr>
            <p:cNvPr id="60" name="Groupe 59">
              <a:extLst>
                <a:ext uri="{FF2B5EF4-FFF2-40B4-BE49-F238E27FC236}">
                  <a16:creationId xmlns:a16="http://schemas.microsoft.com/office/drawing/2014/main" id="{D88A045D-1D47-48A7-BD6D-329F30D7916F}"/>
                </a:ext>
              </a:extLst>
            </p:cNvPr>
            <p:cNvGrpSpPr/>
            <p:nvPr/>
          </p:nvGrpSpPr>
          <p:grpSpPr>
            <a:xfrm>
              <a:off x="7676266" y="528897"/>
              <a:ext cx="1904852" cy="2230988"/>
              <a:chOff x="7676266" y="528897"/>
              <a:chExt cx="1904852" cy="2230988"/>
            </a:xfrm>
            <a:gradFill>
              <a:gsLst>
                <a:gs pos="0">
                  <a:srgbClr val="03002F"/>
                </a:gs>
                <a:gs pos="100000">
                  <a:srgbClr val="F870FF"/>
                </a:gs>
              </a:gsLst>
              <a:lin ang="19800000" scaled="0"/>
            </a:gradFill>
          </p:grpSpPr>
          <p:sp>
            <p:nvSpPr>
              <p:cNvPr id="52" name="Forme libre 29">
                <a:extLst>
                  <a:ext uri="{FF2B5EF4-FFF2-40B4-BE49-F238E27FC236}">
                    <a16:creationId xmlns:a16="http://schemas.microsoft.com/office/drawing/2014/main" id="{8AC43BD2-6A27-4E0F-BAFD-FDAF479A01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6266" y="2195418"/>
                <a:ext cx="589555" cy="564467"/>
              </a:xfrm>
              <a:custGeom>
                <a:avLst/>
                <a:gdLst>
                  <a:gd name="T0" fmla="*/ 138 w 175"/>
                  <a:gd name="T1" fmla="*/ 16 h 168"/>
                  <a:gd name="T2" fmla="*/ 175 w 175"/>
                  <a:gd name="T3" fmla="*/ 32 h 168"/>
                  <a:gd name="T4" fmla="*/ 167 w 175"/>
                  <a:gd name="T5" fmla="*/ 40 h 168"/>
                  <a:gd name="T6" fmla="*/ 109 w 175"/>
                  <a:gd name="T7" fmla="*/ 105 h 168"/>
                  <a:gd name="T8" fmla="*/ 109 w 175"/>
                  <a:gd name="T9" fmla="*/ 105 h 168"/>
                  <a:gd name="T10" fmla="*/ 84 w 175"/>
                  <a:gd name="T11" fmla="*/ 133 h 168"/>
                  <a:gd name="T12" fmla="*/ 0 w 175"/>
                  <a:gd name="T13" fmla="*/ 168 h 168"/>
                  <a:gd name="T14" fmla="*/ 32 w 175"/>
                  <a:gd name="T15" fmla="*/ 83 h 168"/>
                  <a:gd name="T16" fmla="*/ 48 w 175"/>
                  <a:gd name="T17" fmla="*/ 63 h 168"/>
                  <a:gd name="T18" fmla="*/ 65 w 175"/>
                  <a:gd name="T19" fmla="*/ 42 h 168"/>
                  <a:gd name="T20" fmla="*/ 99 w 175"/>
                  <a:gd name="T21" fmla="*/ 0 h 168"/>
                  <a:gd name="T22" fmla="*/ 103 w 175"/>
                  <a:gd name="T23" fmla="*/ 1 h 168"/>
                  <a:gd name="T24" fmla="*/ 108 w 175"/>
                  <a:gd name="T25" fmla="*/ 3 h 168"/>
                  <a:gd name="T26" fmla="*/ 113 w 175"/>
                  <a:gd name="T27" fmla="*/ 6 h 168"/>
                  <a:gd name="T28" fmla="*/ 115 w 175"/>
                  <a:gd name="T29" fmla="*/ 6 h 168"/>
                  <a:gd name="T30" fmla="*/ 115 w 175"/>
                  <a:gd name="T31" fmla="*/ 6 h 168"/>
                  <a:gd name="T32" fmla="*/ 115 w 175"/>
                  <a:gd name="T33" fmla="*/ 6 h 168"/>
                  <a:gd name="T34" fmla="*/ 131 w 175"/>
                  <a:gd name="T35" fmla="*/ 13 h 168"/>
                  <a:gd name="T36" fmla="*/ 136 w 175"/>
                  <a:gd name="T37" fmla="*/ 15 h 168"/>
                  <a:gd name="T38" fmla="*/ 138 w 175"/>
                  <a:gd name="T39" fmla="*/ 1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5" h="168">
                    <a:moveTo>
                      <a:pt x="138" y="16"/>
                    </a:moveTo>
                    <a:cubicBezTo>
                      <a:pt x="150" y="21"/>
                      <a:pt x="162" y="27"/>
                      <a:pt x="175" y="32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84" y="133"/>
                      <a:pt x="84" y="133"/>
                      <a:pt x="84" y="133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32" y="83"/>
                      <a:pt x="32" y="83"/>
                      <a:pt x="32" y="8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65" y="42"/>
                      <a:pt x="65" y="42"/>
                      <a:pt x="65" y="42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00" y="0"/>
                      <a:pt x="101" y="1"/>
                      <a:pt x="103" y="1"/>
                    </a:cubicBezTo>
                    <a:cubicBezTo>
                      <a:pt x="104" y="2"/>
                      <a:pt x="106" y="3"/>
                      <a:pt x="108" y="3"/>
                    </a:cubicBezTo>
                    <a:cubicBezTo>
                      <a:pt x="110" y="4"/>
                      <a:pt x="112" y="5"/>
                      <a:pt x="113" y="6"/>
                    </a:cubicBezTo>
                    <a:cubicBezTo>
                      <a:pt x="114" y="6"/>
                      <a:pt x="114" y="6"/>
                      <a:pt x="115" y="6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20" y="8"/>
                      <a:pt x="126" y="11"/>
                      <a:pt x="131" y="13"/>
                    </a:cubicBezTo>
                    <a:cubicBezTo>
                      <a:pt x="133" y="14"/>
                      <a:pt x="134" y="15"/>
                      <a:pt x="136" y="15"/>
                    </a:cubicBezTo>
                    <a:cubicBezTo>
                      <a:pt x="137" y="16"/>
                      <a:pt x="137" y="16"/>
                      <a:pt x="13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53" name="Forme libre 30">
                <a:extLst>
                  <a:ext uri="{FF2B5EF4-FFF2-40B4-BE49-F238E27FC236}">
                    <a16:creationId xmlns:a16="http://schemas.microsoft.com/office/drawing/2014/main" id="{ADA7EFA8-1700-4615-8891-221172E4BD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9570" y="528897"/>
                <a:ext cx="1571548" cy="1774039"/>
              </a:xfrm>
              <a:custGeom>
                <a:avLst/>
                <a:gdLst>
                  <a:gd name="T0" fmla="*/ 454 w 466"/>
                  <a:gd name="T1" fmla="*/ 77 h 527"/>
                  <a:gd name="T2" fmla="*/ 450 w 466"/>
                  <a:gd name="T3" fmla="*/ 81 h 527"/>
                  <a:gd name="T4" fmla="*/ 241 w 466"/>
                  <a:gd name="T5" fmla="*/ 334 h 527"/>
                  <a:gd name="T6" fmla="*/ 228 w 466"/>
                  <a:gd name="T7" fmla="*/ 350 h 527"/>
                  <a:gd name="T8" fmla="*/ 184 w 466"/>
                  <a:gd name="T9" fmla="*/ 403 h 527"/>
                  <a:gd name="T10" fmla="*/ 162 w 466"/>
                  <a:gd name="T11" fmla="*/ 429 h 527"/>
                  <a:gd name="T12" fmla="*/ 134 w 466"/>
                  <a:gd name="T13" fmla="*/ 461 h 527"/>
                  <a:gd name="T14" fmla="*/ 76 w 466"/>
                  <a:gd name="T15" fmla="*/ 527 h 527"/>
                  <a:gd name="T16" fmla="*/ 39 w 466"/>
                  <a:gd name="T17" fmla="*/ 511 h 527"/>
                  <a:gd name="T18" fmla="*/ 37 w 466"/>
                  <a:gd name="T19" fmla="*/ 510 h 527"/>
                  <a:gd name="T20" fmla="*/ 32 w 466"/>
                  <a:gd name="T21" fmla="*/ 508 h 527"/>
                  <a:gd name="T22" fmla="*/ 16 w 466"/>
                  <a:gd name="T23" fmla="*/ 501 h 527"/>
                  <a:gd name="T24" fmla="*/ 16 w 466"/>
                  <a:gd name="T25" fmla="*/ 501 h 527"/>
                  <a:gd name="T26" fmla="*/ 16 w 466"/>
                  <a:gd name="T27" fmla="*/ 501 h 527"/>
                  <a:gd name="T28" fmla="*/ 14 w 466"/>
                  <a:gd name="T29" fmla="*/ 501 h 527"/>
                  <a:gd name="T30" fmla="*/ 9 w 466"/>
                  <a:gd name="T31" fmla="*/ 498 h 527"/>
                  <a:gd name="T32" fmla="*/ 4 w 466"/>
                  <a:gd name="T33" fmla="*/ 496 h 527"/>
                  <a:gd name="T34" fmla="*/ 0 w 466"/>
                  <a:gd name="T35" fmla="*/ 495 h 527"/>
                  <a:gd name="T36" fmla="*/ 378 w 466"/>
                  <a:gd name="T37" fmla="*/ 24 h 527"/>
                  <a:gd name="T38" fmla="*/ 443 w 466"/>
                  <a:gd name="T39" fmla="*/ 16 h 527"/>
                  <a:gd name="T40" fmla="*/ 454 w 466"/>
                  <a:gd name="T41" fmla="*/ 77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6" h="527">
                    <a:moveTo>
                      <a:pt x="454" y="77"/>
                    </a:moveTo>
                    <a:cubicBezTo>
                      <a:pt x="453" y="78"/>
                      <a:pt x="452" y="80"/>
                      <a:pt x="450" y="81"/>
                    </a:cubicBezTo>
                    <a:cubicBezTo>
                      <a:pt x="241" y="334"/>
                      <a:pt x="241" y="334"/>
                      <a:pt x="241" y="334"/>
                    </a:cubicBezTo>
                    <a:cubicBezTo>
                      <a:pt x="228" y="350"/>
                      <a:pt x="228" y="350"/>
                      <a:pt x="228" y="350"/>
                    </a:cubicBezTo>
                    <a:cubicBezTo>
                      <a:pt x="184" y="403"/>
                      <a:pt x="184" y="403"/>
                      <a:pt x="184" y="403"/>
                    </a:cubicBezTo>
                    <a:cubicBezTo>
                      <a:pt x="162" y="429"/>
                      <a:pt x="162" y="429"/>
                      <a:pt x="162" y="429"/>
                    </a:cubicBezTo>
                    <a:cubicBezTo>
                      <a:pt x="134" y="461"/>
                      <a:pt x="134" y="461"/>
                      <a:pt x="134" y="461"/>
                    </a:cubicBezTo>
                    <a:cubicBezTo>
                      <a:pt x="76" y="527"/>
                      <a:pt x="76" y="527"/>
                      <a:pt x="76" y="527"/>
                    </a:cubicBezTo>
                    <a:cubicBezTo>
                      <a:pt x="63" y="522"/>
                      <a:pt x="51" y="516"/>
                      <a:pt x="39" y="511"/>
                    </a:cubicBezTo>
                    <a:cubicBezTo>
                      <a:pt x="38" y="511"/>
                      <a:pt x="38" y="511"/>
                      <a:pt x="37" y="510"/>
                    </a:cubicBezTo>
                    <a:cubicBezTo>
                      <a:pt x="35" y="510"/>
                      <a:pt x="34" y="509"/>
                      <a:pt x="32" y="508"/>
                    </a:cubicBezTo>
                    <a:cubicBezTo>
                      <a:pt x="27" y="506"/>
                      <a:pt x="21" y="503"/>
                      <a:pt x="16" y="501"/>
                    </a:cubicBezTo>
                    <a:cubicBezTo>
                      <a:pt x="16" y="501"/>
                      <a:pt x="16" y="501"/>
                      <a:pt x="16" y="501"/>
                    </a:cubicBezTo>
                    <a:cubicBezTo>
                      <a:pt x="16" y="501"/>
                      <a:pt x="16" y="501"/>
                      <a:pt x="16" y="501"/>
                    </a:cubicBezTo>
                    <a:cubicBezTo>
                      <a:pt x="15" y="501"/>
                      <a:pt x="15" y="501"/>
                      <a:pt x="14" y="501"/>
                    </a:cubicBezTo>
                    <a:cubicBezTo>
                      <a:pt x="13" y="500"/>
                      <a:pt x="11" y="499"/>
                      <a:pt x="9" y="498"/>
                    </a:cubicBezTo>
                    <a:cubicBezTo>
                      <a:pt x="7" y="498"/>
                      <a:pt x="5" y="497"/>
                      <a:pt x="4" y="496"/>
                    </a:cubicBezTo>
                    <a:cubicBezTo>
                      <a:pt x="2" y="496"/>
                      <a:pt x="1" y="495"/>
                      <a:pt x="0" y="495"/>
                    </a:cubicBezTo>
                    <a:cubicBezTo>
                      <a:pt x="378" y="24"/>
                      <a:pt x="378" y="24"/>
                      <a:pt x="378" y="24"/>
                    </a:cubicBezTo>
                    <a:cubicBezTo>
                      <a:pt x="394" y="4"/>
                      <a:pt x="423" y="0"/>
                      <a:pt x="443" y="16"/>
                    </a:cubicBezTo>
                    <a:cubicBezTo>
                      <a:pt x="462" y="31"/>
                      <a:pt x="466" y="57"/>
                      <a:pt x="454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</p:grpSp>
        <p:sp>
          <p:nvSpPr>
            <p:cNvPr id="54" name="Forme libre 31">
              <a:extLst>
                <a:ext uri="{FF2B5EF4-FFF2-40B4-BE49-F238E27FC236}">
                  <a16:creationId xmlns:a16="http://schemas.microsoft.com/office/drawing/2014/main" id="{B6F47CAE-1A30-4CE3-B40D-9C8C433D5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9964" y="1441003"/>
              <a:ext cx="4582038" cy="5372291"/>
            </a:xfrm>
            <a:custGeom>
              <a:avLst/>
              <a:gdLst>
                <a:gd name="T0" fmla="*/ 1360 w 1360"/>
                <a:gd name="T1" fmla="*/ 1596 h 1596"/>
                <a:gd name="T2" fmla="*/ 935 w 1360"/>
                <a:gd name="T3" fmla="*/ 1437 h 1596"/>
                <a:gd name="T4" fmla="*/ 823 w 1360"/>
                <a:gd name="T5" fmla="*/ 1072 h 1596"/>
                <a:gd name="T6" fmla="*/ 756 w 1360"/>
                <a:gd name="T7" fmla="*/ 634 h 1596"/>
                <a:gd name="T8" fmla="*/ 753 w 1360"/>
                <a:gd name="T9" fmla="*/ 624 h 1596"/>
                <a:gd name="T10" fmla="*/ 750 w 1360"/>
                <a:gd name="T11" fmla="*/ 616 h 1596"/>
                <a:gd name="T12" fmla="*/ 737 w 1360"/>
                <a:gd name="T13" fmla="*/ 587 h 1596"/>
                <a:gd name="T14" fmla="*/ 729 w 1360"/>
                <a:gd name="T15" fmla="*/ 577 h 1596"/>
                <a:gd name="T16" fmla="*/ 722 w 1360"/>
                <a:gd name="T17" fmla="*/ 571 h 1596"/>
                <a:gd name="T18" fmla="*/ 718 w 1360"/>
                <a:gd name="T19" fmla="*/ 568 h 1596"/>
                <a:gd name="T20" fmla="*/ 699 w 1360"/>
                <a:gd name="T21" fmla="*/ 559 h 1596"/>
                <a:gd name="T22" fmla="*/ 694 w 1360"/>
                <a:gd name="T23" fmla="*/ 557 h 1596"/>
                <a:gd name="T24" fmla="*/ 667 w 1360"/>
                <a:gd name="T25" fmla="*/ 551 h 1596"/>
                <a:gd name="T26" fmla="*/ 637 w 1360"/>
                <a:gd name="T27" fmla="*/ 546 h 1596"/>
                <a:gd name="T28" fmla="*/ 612 w 1360"/>
                <a:gd name="T29" fmla="*/ 542 h 1596"/>
                <a:gd name="T30" fmla="*/ 597 w 1360"/>
                <a:gd name="T31" fmla="*/ 539 h 1596"/>
                <a:gd name="T32" fmla="*/ 554 w 1360"/>
                <a:gd name="T33" fmla="*/ 532 h 1596"/>
                <a:gd name="T34" fmla="*/ 495 w 1360"/>
                <a:gd name="T35" fmla="*/ 522 h 1596"/>
                <a:gd name="T36" fmla="*/ 469 w 1360"/>
                <a:gd name="T37" fmla="*/ 516 h 1596"/>
                <a:gd name="T38" fmla="*/ 447 w 1360"/>
                <a:gd name="T39" fmla="*/ 512 h 1596"/>
                <a:gd name="T40" fmla="*/ 421 w 1360"/>
                <a:gd name="T41" fmla="*/ 506 h 1596"/>
                <a:gd name="T42" fmla="*/ 402 w 1360"/>
                <a:gd name="T43" fmla="*/ 500 h 1596"/>
                <a:gd name="T44" fmla="*/ 382 w 1360"/>
                <a:gd name="T45" fmla="*/ 495 h 1596"/>
                <a:gd name="T46" fmla="*/ 367 w 1360"/>
                <a:gd name="T47" fmla="*/ 490 h 1596"/>
                <a:gd name="T48" fmla="*/ 355 w 1360"/>
                <a:gd name="T49" fmla="*/ 485 h 1596"/>
                <a:gd name="T50" fmla="*/ 332 w 1360"/>
                <a:gd name="T51" fmla="*/ 476 h 1596"/>
                <a:gd name="T52" fmla="*/ 290 w 1360"/>
                <a:gd name="T53" fmla="*/ 452 h 1596"/>
                <a:gd name="T54" fmla="*/ 280 w 1360"/>
                <a:gd name="T55" fmla="*/ 444 h 1596"/>
                <a:gd name="T56" fmla="*/ 264 w 1360"/>
                <a:gd name="T57" fmla="*/ 429 h 1596"/>
                <a:gd name="T58" fmla="*/ 252 w 1360"/>
                <a:gd name="T59" fmla="*/ 419 h 1596"/>
                <a:gd name="T60" fmla="*/ 241 w 1360"/>
                <a:gd name="T61" fmla="*/ 410 h 1596"/>
                <a:gd name="T62" fmla="*/ 129 w 1360"/>
                <a:gd name="T63" fmla="*/ 329 h 1596"/>
                <a:gd name="T64" fmla="*/ 106 w 1360"/>
                <a:gd name="T65" fmla="*/ 313 h 1596"/>
                <a:gd name="T66" fmla="*/ 68 w 1360"/>
                <a:gd name="T67" fmla="*/ 287 h 1596"/>
                <a:gd name="T68" fmla="*/ 33 w 1360"/>
                <a:gd name="T69" fmla="*/ 221 h 1596"/>
                <a:gd name="T70" fmla="*/ 73 w 1360"/>
                <a:gd name="T71" fmla="*/ 213 h 1596"/>
                <a:gd name="T72" fmla="*/ 79 w 1360"/>
                <a:gd name="T73" fmla="*/ 213 h 1596"/>
                <a:gd name="T74" fmla="*/ 87 w 1360"/>
                <a:gd name="T75" fmla="*/ 214 h 1596"/>
                <a:gd name="T76" fmla="*/ 119 w 1360"/>
                <a:gd name="T77" fmla="*/ 224 h 1596"/>
                <a:gd name="T78" fmla="*/ 128 w 1360"/>
                <a:gd name="T79" fmla="*/ 227 h 1596"/>
                <a:gd name="T80" fmla="*/ 135 w 1360"/>
                <a:gd name="T81" fmla="*/ 230 h 1596"/>
                <a:gd name="T82" fmla="*/ 151 w 1360"/>
                <a:gd name="T83" fmla="*/ 237 h 1596"/>
                <a:gd name="T84" fmla="*/ 158 w 1360"/>
                <a:gd name="T85" fmla="*/ 240 h 1596"/>
                <a:gd name="T86" fmla="*/ 197 w 1360"/>
                <a:gd name="T87" fmla="*/ 257 h 1596"/>
                <a:gd name="T88" fmla="*/ 412 w 1360"/>
                <a:gd name="T89" fmla="*/ 273 h 1596"/>
                <a:gd name="T90" fmla="*/ 461 w 1360"/>
                <a:gd name="T91" fmla="*/ 189 h 1596"/>
                <a:gd name="T92" fmla="*/ 460 w 1360"/>
                <a:gd name="T93" fmla="*/ 185 h 1596"/>
                <a:gd name="T94" fmla="*/ 460 w 1360"/>
                <a:gd name="T95" fmla="*/ 181 h 1596"/>
                <a:gd name="T96" fmla="*/ 457 w 1360"/>
                <a:gd name="T97" fmla="*/ 176 h 1596"/>
                <a:gd name="T98" fmla="*/ 455 w 1360"/>
                <a:gd name="T99" fmla="*/ 172 h 1596"/>
                <a:gd name="T100" fmla="*/ 451 w 1360"/>
                <a:gd name="T101" fmla="*/ 168 h 1596"/>
                <a:gd name="T102" fmla="*/ 444 w 1360"/>
                <a:gd name="T103" fmla="*/ 164 h 1596"/>
                <a:gd name="T104" fmla="*/ 423 w 1360"/>
                <a:gd name="T105" fmla="*/ 160 h 1596"/>
                <a:gd name="T106" fmla="*/ 281 w 1360"/>
                <a:gd name="T107" fmla="*/ 158 h 1596"/>
                <a:gd name="T108" fmla="*/ 347 w 1360"/>
                <a:gd name="T109" fmla="*/ 79 h 1596"/>
                <a:gd name="T110" fmla="*/ 420 w 1360"/>
                <a:gd name="T111" fmla="*/ 45 h 1596"/>
                <a:gd name="T112" fmla="*/ 548 w 1360"/>
                <a:gd name="T113" fmla="*/ 2 h 1596"/>
                <a:gd name="T114" fmla="*/ 584 w 1360"/>
                <a:gd name="T115" fmla="*/ 24 h 1596"/>
                <a:gd name="T116" fmla="*/ 905 w 1360"/>
                <a:gd name="T117" fmla="*/ 485 h 1596"/>
                <a:gd name="T118" fmla="*/ 918 w 1360"/>
                <a:gd name="T119" fmla="*/ 526 h 1596"/>
                <a:gd name="T120" fmla="*/ 1360 w 1360"/>
                <a:gd name="T121" fmla="*/ 1194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0" h="1596">
                  <a:moveTo>
                    <a:pt x="1360" y="1194"/>
                  </a:moveTo>
                  <a:cubicBezTo>
                    <a:pt x="1360" y="1596"/>
                    <a:pt x="1360" y="1596"/>
                    <a:pt x="1360" y="1596"/>
                  </a:cubicBezTo>
                  <a:cubicBezTo>
                    <a:pt x="1349" y="1575"/>
                    <a:pt x="1312" y="1536"/>
                    <a:pt x="1197" y="1497"/>
                  </a:cubicBezTo>
                  <a:cubicBezTo>
                    <a:pt x="1135" y="1476"/>
                    <a:pt x="1050" y="1455"/>
                    <a:pt x="935" y="1437"/>
                  </a:cubicBezTo>
                  <a:cubicBezTo>
                    <a:pt x="897" y="1361"/>
                    <a:pt x="867" y="1277"/>
                    <a:pt x="847" y="1188"/>
                  </a:cubicBezTo>
                  <a:cubicBezTo>
                    <a:pt x="838" y="1147"/>
                    <a:pt x="830" y="1108"/>
                    <a:pt x="823" y="1072"/>
                  </a:cubicBezTo>
                  <a:cubicBezTo>
                    <a:pt x="785" y="876"/>
                    <a:pt x="776" y="752"/>
                    <a:pt x="763" y="674"/>
                  </a:cubicBezTo>
                  <a:cubicBezTo>
                    <a:pt x="761" y="659"/>
                    <a:pt x="758" y="646"/>
                    <a:pt x="756" y="634"/>
                  </a:cubicBezTo>
                  <a:cubicBezTo>
                    <a:pt x="755" y="632"/>
                    <a:pt x="754" y="630"/>
                    <a:pt x="754" y="628"/>
                  </a:cubicBezTo>
                  <a:cubicBezTo>
                    <a:pt x="754" y="627"/>
                    <a:pt x="753" y="625"/>
                    <a:pt x="753" y="624"/>
                  </a:cubicBezTo>
                  <a:cubicBezTo>
                    <a:pt x="752" y="622"/>
                    <a:pt x="752" y="620"/>
                    <a:pt x="751" y="618"/>
                  </a:cubicBezTo>
                  <a:cubicBezTo>
                    <a:pt x="751" y="618"/>
                    <a:pt x="751" y="617"/>
                    <a:pt x="750" y="616"/>
                  </a:cubicBezTo>
                  <a:cubicBezTo>
                    <a:pt x="747" y="605"/>
                    <a:pt x="743" y="596"/>
                    <a:pt x="738" y="589"/>
                  </a:cubicBezTo>
                  <a:cubicBezTo>
                    <a:pt x="737" y="588"/>
                    <a:pt x="737" y="588"/>
                    <a:pt x="737" y="587"/>
                  </a:cubicBezTo>
                  <a:cubicBezTo>
                    <a:pt x="735" y="584"/>
                    <a:pt x="732" y="581"/>
                    <a:pt x="730" y="579"/>
                  </a:cubicBezTo>
                  <a:cubicBezTo>
                    <a:pt x="730" y="578"/>
                    <a:pt x="729" y="578"/>
                    <a:pt x="729" y="577"/>
                  </a:cubicBezTo>
                  <a:cubicBezTo>
                    <a:pt x="727" y="576"/>
                    <a:pt x="725" y="574"/>
                    <a:pt x="723" y="572"/>
                  </a:cubicBezTo>
                  <a:cubicBezTo>
                    <a:pt x="723" y="572"/>
                    <a:pt x="723" y="571"/>
                    <a:pt x="722" y="571"/>
                  </a:cubicBezTo>
                  <a:cubicBezTo>
                    <a:pt x="722" y="571"/>
                    <a:pt x="722" y="571"/>
                    <a:pt x="721" y="571"/>
                  </a:cubicBezTo>
                  <a:cubicBezTo>
                    <a:pt x="720" y="570"/>
                    <a:pt x="719" y="569"/>
                    <a:pt x="718" y="568"/>
                  </a:cubicBezTo>
                  <a:cubicBezTo>
                    <a:pt x="715" y="566"/>
                    <a:pt x="712" y="564"/>
                    <a:pt x="709" y="563"/>
                  </a:cubicBezTo>
                  <a:cubicBezTo>
                    <a:pt x="705" y="561"/>
                    <a:pt x="702" y="560"/>
                    <a:pt x="699" y="559"/>
                  </a:cubicBezTo>
                  <a:cubicBezTo>
                    <a:pt x="698" y="559"/>
                    <a:pt x="697" y="558"/>
                    <a:pt x="696" y="558"/>
                  </a:cubicBezTo>
                  <a:cubicBezTo>
                    <a:pt x="696" y="558"/>
                    <a:pt x="695" y="558"/>
                    <a:pt x="694" y="557"/>
                  </a:cubicBezTo>
                  <a:cubicBezTo>
                    <a:pt x="692" y="557"/>
                    <a:pt x="690" y="556"/>
                    <a:pt x="688" y="556"/>
                  </a:cubicBezTo>
                  <a:cubicBezTo>
                    <a:pt x="681" y="554"/>
                    <a:pt x="674" y="553"/>
                    <a:pt x="667" y="551"/>
                  </a:cubicBezTo>
                  <a:cubicBezTo>
                    <a:pt x="665" y="551"/>
                    <a:pt x="663" y="551"/>
                    <a:pt x="661" y="550"/>
                  </a:cubicBezTo>
                  <a:cubicBezTo>
                    <a:pt x="653" y="549"/>
                    <a:pt x="645" y="547"/>
                    <a:pt x="637" y="546"/>
                  </a:cubicBezTo>
                  <a:cubicBezTo>
                    <a:pt x="632" y="545"/>
                    <a:pt x="628" y="545"/>
                    <a:pt x="624" y="544"/>
                  </a:cubicBezTo>
                  <a:cubicBezTo>
                    <a:pt x="620" y="543"/>
                    <a:pt x="616" y="543"/>
                    <a:pt x="612" y="542"/>
                  </a:cubicBezTo>
                  <a:cubicBezTo>
                    <a:pt x="611" y="542"/>
                    <a:pt x="611" y="542"/>
                    <a:pt x="610" y="541"/>
                  </a:cubicBezTo>
                  <a:cubicBezTo>
                    <a:pt x="605" y="541"/>
                    <a:pt x="601" y="540"/>
                    <a:pt x="597" y="539"/>
                  </a:cubicBezTo>
                  <a:cubicBezTo>
                    <a:pt x="590" y="538"/>
                    <a:pt x="583" y="537"/>
                    <a:pt x="576" y="536"/>
                  </a:cubicBezTo>
                  <a:cubicBezTo>
                    <a:pt x="569" y="535"/>
                    <a:pt x="562" y="534"/>
                    <a:pt x="554" y="532"/>
                  </a:cubicBezTo>
                  <a:cubicBezTo>
                    <a:pt x="539" y="530"/>
                    <a:pt x="523" y="527"/>
                    <a:pt x="508" y="524"/>
                  </a:cubicBezTo>
                  <a:cubicBezTo>
                    <a:pt x="504" y="523"/>
                    <a:pt x="499" y="523"/>
                    <a:pt x="495" y="522"/>
                  </a:cubicBezTo>
                  <a:cubicBezTo>
                    <a:pt x="493" y="521"/>
                    <a:pt x="490" y="521"/>
                    <a:pt x="488" y="520"/>
                  </a:cubicBezTo>
                  <a:cubicBezTo>
                    <a:pt x="481" y="519"/>
                    <a:pt x="475" y="518"/>
                    <a:pt x="469" y="516"/>
                  </a:cubicBezTo>
                  <a:cubicBezTo>
                    <a:pt x="464" y="515"/>
                    <a:pt x="459" y="514"/>
                    <a:pt x="454" y="513"/>
                  </a:cubicBezTo>
                  <a:cubicBezTo>
                    <a:pt x="452" y="513"/>
                    <a:pt x="449" y="512"/>
                    <a:pt x="447" y="512"/>
                  </a:cubicBezTo>
                  <a:cubicBezTo>
                    <a:pt x="439" y="510"/>
                    <a:pt x="432" y="508"/>
                    <a:pt x="425" y="507"/>
                  </a:cubicBezTo>
                  <a:cubicBezTo>
                    <a:pt x="424" y="506"/>
                    <a:pt x="422" y="506"/>
                    <a:pt x="421" y="506"/>
                  </a:cubicBezTo>
                  <a:cubicBezTo>
                    <a:pt x="418" y="505"/>
                    <a:pt x="414" y="504"/>
                    <a:pt x="411" y="503"/>
                  </a:cubicBezTo>
                  <a:cubicBezTo>
                    <a:pt x="408" y="502"/>
                    <a:pt x="405" y="501"/>
                    <a:pt x="402" y="500"/>
                  </a:cubicBezTo>
                  <a:cubicBezTo>
                    <a:pt x="399" y="500"/>
                    <a:pt x="396" y="499"/>
                    <a:pt x="393" y="498"/>
                  </a:cubicBezTo>
                  <a:cubicBezTo>
                    <a:pt x="389" y="497"/>
                    <a:pt x="386" y="496"/>
                    <a:pt x="382" y="495"/>
                  </a:cubicBezTo>
                  <a:cubicBezTo>
                    <a:pt x="380" y="494"/>
                    <a:pt x="377" y="493"/>
                    <a:pt x="374" y="492"/>
                  </a:cubicBezTo>
                  <a:cubicBezTo>
                    <a:pt x="372" y="491"/>
                    <a:pt x="370" y="491"/>
                    <a:pt x="367" y="490"/>
                  </a:cubicBezTo>
                  <a:cubicBezTo>
                    <a:pt x="365" y="489"/>
                    <a:pt x="363" y="488"/>
                    <a:pt x="361" y="488"/>
                  </a:cubicBezTo>
                  <a:cubicBezTo>
                    <a:pt x="359" y="487"/>
                    <a:pt x="357" y="486"/>
                    <a:pt x="355" y="485"/>
                  </a:cubicBezTo>
                  <a:cubicBezTo>
                    <a:pt x="349" y="483"/>
                    <a:pt x="343" y="481"/>
                    <a:pt x="337" y="478"/>
                  </a:cubicBezTo>
                  <a:cubicBezTo>
                    <a:pt x="335" y="477"/>
                    <a:pt x="334" y="477"/>
                    <a:pt x="332" y="476"/>
                  </a:cubicBezTo>
                  <a:cubicBezTo>
                    <a:pt x="317" y="469"/>
                    <a:pt x="304" y="462"/>
                    <a:pt x="292" y="453"/>
                  </a:cubicBezTo>
                  <a:cubicBezTo>
                    <a:pt x="292" y="453"/>
                    <a:pt x="291" y="453"/>
                    <a:pt x="290" y="452"/>
                  </a:cubicBezTo>
                  <a:cubicBezTo>
                    <a:pt x="288" y="450"/>
                    <a:pt x="286" y="449"/>
                    <a:pt x="284" y="447"/>
                  </a:cubicBezTo>
                  <a:cubicBezTo>
                    <a:pt x="282" y="446"/>
                    <a:pt x="281" y="445"/>
                    <a:pt x="280" y="444"/>
                  </a:cubicBezTo>
                  <a:cubicBezTo>
                    <a:pt x="276" y="440"/>
                    <a:pt x="272" y="436"/>
                    <a:pt x="268" y="432"/>
                  </a:cubicBezTo>
                  <a:cubicBezTo>
                    <a:pt x="266" y="431"/>
                    <a:pt x="265" y="430"/>
                    <a:pt x="264" y="429"/>
                  </a:cubicBezTo>
                  <a:cubicBezTo>
                    <a:pt x="262" y="428"/>
                    <a:pt x="260" y="426"/>
                    <a:pt x="258" y="424"/>
                  </a:cubicBezTo>
                  <a:cubicBezTo>
                    <a:pt x="256" y="423"/>
                    <a:pt x="254" y="421"/>
                    <a:pt x="252" y="419"/>
                  </a:cubicBezTo>
                  <a:cubicBezTo>
                    <a:pt x="249" y="417"/>
                    <a:pt x="247" y="416"/>
                    <a:pt x="245" y="414"/>
                  </a:cubicBezTo>
                  <a:cubicBezTo>
                    <a:pt x="244" y="413"/>
                    <a:pt x="242" y="412"/>
                    <a:pt x="241" y="410"/>
                  </a:cubicBezTo>
                  <a:cubicBezTo>
                    <a:pt x="208" y="384"/>
                    <a:pt x="168" y="355"/>
                    <a:pt x="129" y="329"/>
                  </a:cubicBezTo>
                  <a:cubicBezTo>
                    <a:pt x="129" y="329"/>
                    <a:pt x="129" y="329"/>
                    <a:pt x="129" y="329"/>
                  </a:cubicBezTo>
                  <a:cubicBezTo>
                    <a:pt x="125" y="326"/>
                    <a:pt x="121" y="323"/>
                    <a:pt x="117" y="320"/>
                  </a:cubicBezTo>
                  <a:cubicBezTo>
                    <a:pt x="113" y="318"/>
                    <a:pt x="110" y="315"/>
                    <a:pt x="106" y="313"/>
                  </a:cubicBezTo>
                  <a:cubicBezTo>
                    <a:pt x="104" y="311"/>
                    <a:pt x="101" y="309"/>
                    <a:pt x="99" y="308"/>
                  </a:cubicBezTo>
                  <a:cubicBezTo>
                    <a:pt x="88" y="300"/>
                    <a:pt x="78" y="294"/>
                    <a:pt x="68" y="287"/>
                  </a:cubicBezTo>
                  <a:cubicBezTo>
                    <a:pt x="29" y="261"/>
                    <a:pt x="0" y="243"/>
                    <a:pt x="0" y="243"/>
                  </a:cubicBezTo>
                  <a:cubicBezTo>
                    <a:pt x="0" y="243"/>
                    <a:pt x="7" y="230"/>
                    <a:pt x="33" y="221"/>
                  </a:cubicBezTo>
                  <a:cubicBezTo>
                    <a:pt x="43" y="217"/>
                    <a:pt x="55" y="215"/>
                    <a:pt x="71" y="213"/>
                  </a:cubicBezTo>
                  <a:cubicBezTo>
                    <a:pt x="73" y="213"/>
                    <a:pt x="73" y="213"/>
                    <a:pt x="73" y="213"/>
                  </a:cubicBezTo>
                  <a:cubicBezTo>
                    <a:pt x="74" y="213"/>
                    <a:pt x="74" y="213"/>
                    <a:pt x="75" y="213"/>
                  </a:cubicBezTo>
                  <a:cubicBezTo>
                    <a:pt x="77" y="213"/>
                    <a:pt x="78" y="213"/>
                    <a:pt x="79" y="213"/>
                  </a:cubicBezTo>
                  <a:cubicBezTo>
                    <a:pt x="81" y="213"/>
                    <a:pt x="82" y="213"/>
                    <a:pt x="84" y="214"/>
                  </a:cubicBezTo>
                  <a:cubicBezTo>
                    <a:pt x="85" y="214"/>
                    <a:pt x="86" y="214"/>
                    <a:pt x="87" y="214"/>
                  </a:cubicBezTo>
                  <a:cubicBezTo>
                    <a:pt x="95" y="216"/>
                    <a:pt x="103" y="218"/>
                    <a:pt x="113" y="221"/>
                  </a:cubicBezTo>
                  <a:cubicBezTo>
                    <a:pt x="115" y="222"/>
                    <a:pt x="117" y="223"/>
                    <a:pt x="119" y="224"/>
                  </a:cubicBezTo>
                  <a:cubicBezTo>
                    <a:pt x="120" y="224"/>
                    <a:pt x="121" y="225"/>
                    <a:pt x="123" y="225"/>
                  </a:cubicBezTo>
                  <a:cubicBezTo>
                    <a:pt x="124" y="226"/>
                    <a:pt x="126" y="227"/>
                    <a:pt x="128" y="227"/>
                  </a:cubicBezTo>
                  <a:cubicBezTo>
                    <a:pt x="130" y="228"/>
                    <a:pt x="132" y="229"/>
                    <a:pt x="133" y="230"/>
                  </a:cubicBezTo>
                  <a:cubicBezTo>
                    <a:pt x="134" y="230"/>
                    <a:pt x="135" y="230"/>
                    <a:pt x="135" y="230"/>
                  </a:cubicBezTo>
                  <a:cubicBezTo>
                    <a:pt x="135" y="230"/>
                    <a:pt x="135" y="230"/>
                    <a:pt x="135" y="230"/>
                  </a:cubicBezTo>
                  <a:cubicBezTo>
                    <a:pt x="140" y="232"/>
                    <a:pt x="146" y="235"/>
                    <a:pt x="151" y="237"/>
                  </a:cubicBezTo>
                  <a:cubicBezTo>
                    <a:pt x="153" y="238"/>
                    <a:pt x="154" y="239"/>
                    <a:pt x="156" y="239"/>
                  </a:cubicBezTo>
                  <a:cubicBezTo>
                    <a:pt x="157" y="240"/>
                    <a:pt x="157" y="240"/>
                    <a:pt x="158" y="240"/>
                  </a:cubicBezTo>
                  <a:cubicBezTo>
                    <a:pt x="170" y="245"/>
                    <a:pt x="182" y="251"/>
                    <a:pt x="195" y="256"/>
                  </a:cubicBezTo>
                  <a:cubicBezTo>
                    <a:pt x="195" y="256"/>
                    <a:pt x="196" y="257"/>
                    <a:pt x="197" y="257"/>
                  </a:cubicBezTo>
                  <a:cubicBezTo>
                    <a:pt x="211" y="263"/>
                    <a:pt x="226" y="268"/>
                    <a:pt x="241" y="273"/>
                  </a:cubicBezTo>
                  <a:cubicBezTo>
                    <a:pt x="293" y="290"/>
                    <a:pt x="368" y="304"/>
                    <a:pt x="412" y="273"/>
                  </a:cubicBezTo>
                  <a:cubicBezTo>
                    <a:pt x="438" y="255"/>
                    <a:pt x="458" y="224"/>
                    <a:pt x="461" y="198"/>
                  </a:cubicBezTo>
                  <a:cubicBezTo>
                    <a:pt x="461" y="195"/>
                    <a:pt x="461" y="192"/>
                    <a:pt x="461" y="189"/>
                  </a:cubicBezTo>
                  <a:cubicBezTo>
                    <a:pt x="461" y="188"/>
                    <a:pt x="461" y="188"/>
                    <a:pt x="461" y="187"/>
                  </a:cubicBezTo>
                  <a:cubicBezTo>
                    <a:pt x="461" y="186"/>
                    <a:pt x="461" y="186"/>
                    <a:pt x="460" y="185"/>
                  </a:cubicBezTo>
                  <a:cubicBezTo>
                    <a:pt x="460" y="184"/>
                    <a:pt x="460" y="184"/>
                    <a:pt x="460" y="183"/>
                  </a:cubicBezTo>
                  <a:cubicBezTo>
                    <a:pt x="460" y="182"/>
                    <a:pt x="460" y="182"/>
                    <a:pt x="460" y="181"/>
                  </a:cubicBezTo>
                  <a:cubicBezTo>
                    <a:pt x="459" y="181"/>
                    <a:pt x="459" y="180"/>
                    <a:pt x="459" y="180"/>
                  </a:cubicBezTo>
                  <a:cubicBezTo>
                    <a:pt x="459" y="179"/>
                    <a:pt x="458" y="177"/>
                    <a:pt x="457" y="176"/>
                  </a:cubicBezTo>
                  <a:cubicBezTo>
                    <a:pt x="457" y="175"/>
                    <a:pt x="457" y="175"/>
                    <a:pt x="456" y="174"/>
                  </a:cubicBezTo>
                  <a:cubicBezTo>
                    <a:pt x="456" y="174"/>
                    <a:pt x="456" y="173"/>
                    <a:pt x="455" y="172"/>
                  </a:cubicBezTo>
                  <a:cubicBezTo>
                    <a:pt x="455" y="172"/>
                    <a:pt x="454" y="171"/>
                    <a:pt x="453" y="170"/>
                  </a:cubicBezTo>
                  <a:cubicBezTo>
                    <a:pt x="453" y="169"/>
                    <a:pt x="452" y="169"/>
                    <a:pt x="451" y="168"/>
                  </a:cubicBezTo>
                  <a:cubicBezTo>
                    <a:pt x="451" y="168"/>
                    <a:pt x="450" y="167"/>
                    <a:pt x="450" y="167"/>
                  </a:cubicBezTo>
                  <a:cubicBezTo>
                    <a:pt x="448" y="166"/>
                    <a:pt x="446" y="165"/>
                    <a:pt x="444" y="164"/>
                  </a:cubicBezTo>
                  <a:cubicBezTo>
                    <a:pt x="443" y="163"/>
                    <a:pt x="442" y="163"/>
                    <a:pt x="441" y="162"/>
                  </a:cubicBezTo>
                  <a:cubicBezTo>
                    <a:pt x="436" y="161"/>
                    <a:pt x="430" y="160"/>
                    <a:pt x="423" y="160"/>
                  </a:cubicBezTo>
                  <a:cubicBezTo>
                    <a:pt x="375" y="160"/>
                    <a:pt x="287" y="192"/>
                    <a:pt x="253" y="190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303" y="132"/>
                    <a:pt x="303" y="132"/>
                    <a:pt x="303" y="132"/>
                  </a:cubicBezTo>
                  <a:cubicBezTo>
                    <a:pt x="347" y="79"/>
                    <a:pt x="347" y="79"/>
                    <a:pt x="347" y="79"/>
                  </a:cubicBezTo>
                  <a:cubicBezTo>
                    <a:pt x="360" y="63"/>
                    <a:pt x="360" y="63"/>
                    <a:pt x="360" y="63"/>
                  </a:cubicBezTo>
                  <a:cubicBezTo>
                    <a:pt x="380" y="57"/>
                    <a:pt x="400" y="51"/>
                    <a:pt x="420" y="45"/>
                  </a:cubicBezTo>
                  <a:cubicBezTo>
                    <a:pt x="420" y="45"/>
                    <a:pt x="420" y="45"/>
                    <a:pt x="420" y="45"/>
                  </a:cubicBezTo>
                  <a:cubicBezTo>
                    <a:pt x="480" y="25"/>
                    <a:pt x="533" y="7"/>
                    <a:pt x="548" y="2"/>
                  </a:cubicBezTo>
                  <a:cubicBezTo>
                    <a:pt x="550" y="1"/>
                    <a:pt x="552" y="0"/>
                    <a:pt x="552" y="0"/>
                  </a:cubicBezTo>
                  <a:cubicBezTo>
                    <a:pt x="552" y="0"/>
                    <a:pt x="564" y="8"/>
                    <a:pt x="584" y="24"/>
                  </a:cubicBezTo>
                  <a:cubicBezTo>
                    <a:pt x="631" y="62"/>
                    <a:pt x="721" y="143"/>
                    <a:pt x="801" y="268"/>
                  </a:cubicBezTo>
                  <a:cubicBezTo>
                    <a:pt x="840" y="330"/>
                    <a:pt x="877" y="402"/>
                    <a:pt x="905" y="485"/>
                  </a:cubicBezTo>
                  <a:cubicBezTo>
                    <a:pt x="905" y="485"/>
                    <a:pt x="905" y="485"/>
                    <a:pt x="905" y="485"/>
                  </a:cubicBezTo>
                  <a:cubicBezTo>
                    <a:pt x="910" y="498"/>
                    <a:pt x="914" y="512"/>
                    <a:pt x="918" y="526"/>
                  </a:cubicBezTo>
                  <a:cubicBezTo>
                    <a:pt x="918" y="526"/>
                    <a:pt x="934" y="547"/>
                    <a:pt x="960" y="582"/>
                  </a:cubicBezTo>
                  <a:cubicBezTo>
                    <a:pt x="1041" y="691"/>
                    <a:pt x="1224" y="945"/>
                    <a:pt x="1360" y="1194"/>
                  </a:cubicBezTo>
                  <a:close/>
                </a:path>
              </a:pathLst>
            </a:custGeom>
            <a:gradFill>
              <a:gsLst>
                <a:gs pos="0">
                  <a:srgbClr val="E5C3FF"/>
                </a:gs>
                <a:gs pos="65000">
                  <a:srgbClr val="B0C7FF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55" name="Forme libre 32">
              <a:extLst>
                <a:ext uri="{FF2B5EF4-FFF2-40B4-BE49-F238E27FC236}">
                  <a16:creationId xmlns:a16="http://schemas.microsoft.com/office/drawing/2014/main" id="{742FC6CF-44F1-407F-BEB2-8F383DCEC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1066" y="1559272"/>
              <a:ext cx="2833086" cy="2015954"/>
            </a:xfrm>
            <a:custGeom>
              <a:avLst/>
              <a:gdLst>
                <a:gd name="T0" fmla="*/ 723 w 841"/>
                <a:gd name="T1" fmla="*/ 599 h 599"/>
                <a:gd name="T2" fmla="*/ 720 w 841"/>
                <a:gd name="T3" fmla="*/ 589 h 599"/>
                <a:gd name="T4" fmla="*/ 717 w 841"/>
                <a:gd name="T5" fmla="*/ 581 h 599"/>
                <a:gd name="T6" fmla="*/ 704 w 841"/>
                <a:gd name="T7" fmla="*/ 552 h 599"/>
                <a:gd name="T8" fmla="*/ 696 w 841"/>
                <a:gd name="T9" fmla="*/ 542 h 599"/>
                <a:gd name="T10" fmla="*/ 689 w 841"/>
                <a:gd name="T11" fmla="*/ 536 h 599"/>
                <a:gd name="T12" fmla="*/ 685 w 841"/>
                <a:gd name="T13" fmla="*/ 533 h 599"/>
                <a:gd name="T14" fmla="*/ 666 w 841"/>
                <a:gd name="T15" fmla="*/ 524 h 599"/>
                <a:gd name="T16" fmla="*/ 661 w 841"/>
                <a:gd name="T17" fmla="*/ 522 h 599"/>
                <a:gd name="T18" fmla="*/ 634 w 841"/>
                <a:gd name="T19" fmla="*/ 516 h 599"/>
                <a:gd name="T20" fmla="*/ 604 w 841"/>
                <a:gd name="T21" fmla="*/ 511 h 599"/>
                <a:gd name="T22" fmla="*/ 579 w 841"/>
                <a:gd name="T23" fmla="*/ 507 h 599"/>
                <a:gd name="T24" fmla="*/ 564 w 841"/>
                <a:gd name="T25" fmla="*/ 504 h 599"/>
                <a:gd name="T26" fmla="*/ 521 w 841"/>
                <a:gd name="T27" fmla="*/ 497 h 599"/>
                <a:gd name="T28" fmla="*/ 462 w 841"/>
                <a:gd name="T29" fmla="*/ 487 h 599"/>
                <a:gd name="T30" fmla="*/ 436 w 841"/>
                <a:gd name="T31" fmla="*/ 481 h 599"/>
                <a:gd name="T32" fmla="*/ 414 w 841"/>
                <a:gd name="T33" fmla="*/ 477 h 599"/>
                <a:gd name="T34" fmla="*/ 388 w 841"/>
                <a:gd name="T35" fmla="*/ 471 h 599"/>
                <a:gd name="T36" fmla="*/ 369 w 841"/>
                <a:gd name="T37" fmla="*/ 465 h 599"/>
                <a:gd name="T38" fmla="*/ 349 w 841"/>
                <a:gd name="T39" fmla="*/ 460 h 599"/>
                <a:gd name="T40" fmla="*/ 334 w 841"/>
                <a:gd name="T41" fmla="*/ 455 h 599"/>
                <a:gd name="T42" fmla="*/ 322 w 841"/>
                <a:gd name="T43" fmla="*/ 450 h 599"/>
                <a:gd name="T44" fmla="*/ 299 w 841"/>
                <a:gd name="T45" fmla="*/ 441 h 599"/>
                <a:gd name="T46" fmla="*/ 257 w 841"/>
                <a:gd name="T47" fmla="*/ 417 h 599"/>
                <a:gd name="T48" fmla="*/ 247 w 841"/>
                <a:gd name="T49" fmla="*/ 409 h 599"/>
                <a:gd name="T50" fmla="*/ 231 w 841"/>
                <a:gd name="T51" fmla="*/ 394 h 599"/>
                <a:gd name="T52" fmla="*/ 219 w 841"/>
                <a:gd name="T53" fmla="*/ 384 h 599"/>
                <a:gd name="T54" fmla="*/ 208 w 841"/>
                <a:gd name="T55" fmla="*/ 375 h 599"/>
                <a:gd name="T56" fmla="*/ 96 w 841"/>
                <a:gd name="T57" fmla="*/ 294 h 599"/>
                <a:gd name="T58" fmla="*/ 73 w 841"/>
                <a:gd name="T59" fmla="*/ 278 h 599"/>
                <a:gd name="T60" fmla="*/ 52 w 841"/>
                <a:gd name="T61" fmla="*/ 231 h 599"/>
                <a:gd name="T62" fmla="*/ 38 w 841"/>
                <a:gd name="T63" fmla="*/ 178 h 599"/>
                <a:gd name="T64" fmla="*/ 42 w 841"/>
                <a:gd name="T65" fmla="*/ 178 h 599"/>
                <a:gd name="T66" fmla="*/ 51 w 841"/>
                <a:gd name="T67" fmla="*/ 179 h 599"/>
                <a:gd name="T68" fmla="*/ 80 w 841"/>
                <a:gd name="T69" fmla="*/ 186 h 599"/>
                <a:gd name="T70" fmla="*/ 90 w 841"/>
                <a:gd name="T71" fmla="*/ 190 h 599"/>
                <a:gd name="T72" fmla="*/ 100 w 841"/>
                <a:gd name="T73" fmla="*/ 195 h 599"/>
                <a:gd name="T74" fmla="*/ 102 w 841"/>
                <a:gd name="T75" fmla="*/ 195 h 599"/>
                <a:gd name="T76" fmla="*/ 154 w 841"/>
                <a:gd name="T77" fmla="*/ 229 h 599"/>
                <a:gd name="T78" fmla="*/ 428 w 841"/>
                <a:gd name="T79" fmla="*/ 189 h 599"/>
                <a:gd name="T80" fmla="*/ 428 w 841"/>
                <a:gd name="T81" fmla="*/ 163 h 599"/>
                <a:gd name="T82" fmla="*/ 428 w 841"/>
                <a:gd name="T83" fmla="*/ 152 h 599"/>
                <a:gd name="T84" fmla="*/ 427 w 841"/>
                <a:gd name="T85" fmla="*/ 148 h 599"/>
                <a:gd name="T86" fmla="*/ 426 w 841"/>
                <a:gd name="T87" fmla="*/ 145 h 599"/>
                <a:gd name="T88" fmla="*/ 423 w 841"/>
                <a:gd name="T89" fmla="*/ 139 h 599"/>
                <a:gd name="T90" fmla="*/ 420 w 841"/>
                <a:gd name="T91" fmla="*/ 135 h 599"/>
                <a:gd name="T92" fmla="*/ 417 w 841"/>
                <a:gd name="T93" fmla="*/ 132 h 599"/>
                <a:gd name="T94" fmla="*/ 408 w 841"/>
                <a:gd name="T95" fmla="*/ 127 h 599"/>
                <a:gd name="T96" fmla="*/ 220 w 841"/>
                <a:gd name="T97" fmla="*/ 155 h 599"/>
                <a:gd name="T98" fmla="*/ 270 w 841"/>
                <a:gd name="T99" fmla="*/ 97 h 599"/>
                <a:gd name="T100" fmla="*/ 594 w 841"/>
                <a:gd name="T101" fmla="*/ 148 h 599"/>
                <a:gd name="T102" fmla="*/ 832 w 841"/>
                <a:gd name="T103" fmla="*/ 544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41" h="599">
                  <a:moveTo>
                    <a:pt x="832" y="544"/>
                  </a:moveTo>
                  <a:cubicBezTo>
                    <a:pt x="827" y="548"/>
                    <a:pt x="784" y="581"/>
                    <a:pt x="723" y="599"/>
                  </a:cubicBezTo>
                  <a:cubicBezTo>
                    <a:pt x="722" y="597"/>
                    <a:pt x="721" y="595"/>
                    <a:pt x="721" y="593"/>
                  </a:cubicBezTo>
                  <a:cubicBezTo>
                    <a:pt x="721" y="592"/>
                    <a:pt x="720" y="590"/>
                    <a:pt x="720" y="589"/>
                  </a:cubicBezTo>
                  <a:cubicBezTo>
                    <a:pt x="719" y="587"/>
                    <a:pt x="719" y="585"/>
                    <a:pt x="718" y="583"/>
                  </a:cubicBezTo>
                  <a:cubicBezTo>
                    <a:pt x="718" y="583"/>
                    <a:pt x="718" y="582"/>
                    <a:pt x="717" y="581"/>
                  </a:cubicBezTo>
                  <a:cubicBezTo>
                    <a:pt x="714" y="570"/>
                    <a:pt x="710" y="561"/>
                    <a:pt x="705" y="554"/>
                  </a:cubicBezTo>
                  <a:cubicBezTo>
                    <a:pt x="704" y="553"/>
                    <a:pt x="704" y="553"/>
                    <a:pt x="704" y="552"/>
                  </a:cubicBezTo>
                  <a:cubicBezTo>
                    <a:pt x="702" y="549"/>
                    <a:pt x="699" y="546"/>
                    <a:pt x="697" y="544"/>
                  </a:cubicBezTo>
                  <a:cubicBezTo>
                    <a:pt x="697" y="543"/>
                    <a:pt x="696" y="543"/>
                    <a:pt x="696" y="542"/>
                  </a:cubicBezTo>
                  <a:cubicBezTo>
                    <a:pt x="694" y="541"/>
                    <a:pt x="692" y="539"/>
                    <a:pt x="690" y="537"/>
                  </a:cubicBezTo>
                  <a:cubicBezTo>
                    <a:pt x="690" y="537"/>
                    <a:pt x="690" y="536"/>
                    <a:pt x="689" y="536"/>
                  </a:cubicBezTo>
                  <a:cubicBezTo>
                    <a:pt x="689" y="536"/>
                    <a:pt x="689" y="536"/>
                    <a:pt x="688" y="536"/>
                  </a:cubicBezTo>
                  <a:cubicBezTo>
                    <a:pt x="687" y="535"/>
                    <a:pt x="686" y="534"/>
                    <a:pt x="685" y="533"/>
                  </a:cubicBezTo>
                  <a:cubicBezTo>
                    <a:pt x="682" y="531"/>
                    <a:pt x="679" y="529"/>
                    <a:pt x="676" y="528"/>
                  </a:cubicBezTo>
                  <a:cubicBezTo>
                    <a:pt x="672" y="526"/>
                    <a:pt x="669" y="525"/>
                    <a:pt x="666" y="524"/>
                  </a:cubicBezTo>
                  <a:cubicBezTo>
                    <a:pt x="665" y="524"/>
                    <a:pt x="664" y="523"/>
                    <a:pt x="663" y="523"/>
                  </a:cubicBezTo>
                  <a:cubicBezTo>
                    <a:pt x="663" y="523"/>
                    <a:pt x="662" y="523"/>
                    <a:pt x="661" y="522"/>
                  </a:cubicBezTo>
                  <a:cubicBezTo>
                    <a:pt x="659" y="522"/>
                    <a:pt x="657" y="521"/>
                    <a:pt x="655" y="521"/>
                  </a:cubicBezTo>
                  <a:cubicBezTo>
                    <a:pt x="648" y="519"/>
                    <a:pt x="641" y="518"/>
                    <a:pt x="634" y="516"/>
                  </a:cubicBezTo>
                  <a:cubicBezTo>
                    <a:pt x="632" y="516"/>
                    <a:pt x="630" y="516"/>
                    <a:pt x="628" y="515"/>
                  </a:cubicBezTo>
                  <a:cubicBezTo>
                    <a:pt x="620" y="514"/>
                    <a:pt x="612" y="512"/>
                    <a:pt x="604" y="511"/>
                  </a:cubicBezTo>
                  <a:cubicBezTo>
                    <a:pt x="599" y="510"/>
                    <a:pt x="595" y="510"/>
                    <a:pt x="591" y="509"/>
                  </a:cubicBezTo>
                  <a:cubicBezTo>
                    <a:pt x="587" y="508"/>
                    <a:pt x="583" y="508"/>
                    <a:pt x="579" y="507"/>
                  </a:cubicBezTo>
                  <a:cubicBezTo>
                    <a:pt x="578" y="507"/>
                    <a:pt x="578" y="507"/>
                    <a:pt x="577" y="506"/>
                  </a:cubicBezTo>
                  <a:cubicBezTo>
                    <a:pt x="572" y="506"/>
                    <a:pt x="568" y="505"/>
                    <a:pt x="564" y="504"/>
                  </a:cubicBezTo>
                  <a:cubicBezTo>
                    <a:pt x="557" y="503"/>
                    <a:pt x="550" y="502"/>
                    <a:pt x="543" y="501"/>
                  </a:cubicBezTo>
                  <a:cubicBezTo>
                    <a:pt x="536" y="500"/>
                    <a:pt x="529" y="499"/>
                    <a:pt x="521" y="497"/>
                  </a:cubicBezTo>
                  <a:cubicBezTo>
                    <a:pt x="506" y="495"/>
                    <a:pt x="490" y="492"/>
                    <a:pt x="475" y="489"/>
                  </a:cubicBezTo>
                  <a:cubicBezTo>
                    <a:pt x="471" y="488"/>
                    <a:pt x="466" y="488"/>
                    <a:pt x="462" y="487"/>
                  </a:cubicBezTo>
                  <a:cubicBezTo>
                    <a:pt x="460" y="486"/>
                    <a:pt x="457" y="486"/>
                    <a:pt x="455" y="485"/>
                  </a:cubicBezTo>
                  <a:cubicBezTo>
                    <a:pt x="448" y="484"/>
                    <a:pt x="442" y="483"/>
                    <a:pt x="436" y="481"/>
                  </a:cubicBezTo>
                  <a:cubicBezTo>
                    <a:pt x="431" y="480"/>
                    <a:pt x="426" y="479"/>
                    <a:pt x="421" y="478"/>
                  </a:cubicBezTo>
                  <a:cubicBezTo>
                    <a:pt x="419" y="478"/>
                    <a:pt x="416" y="477"/>
                    <a:pt x="414" y="477"/>
                  </a:cubicBezTo>
                  <a:cubicBezTo>
                    <a:pt x="406" y="475"/>
                    <a:pt x="399" y="473"/>
                    <a:pt x="392" y="472"/>
                  </a:cubicBezTo>
                  <a:cubicBezTo>
                    <a:pt x="391" y="471"/>
                    <a:pt x="389" y="471"/>
                    <a:pt x="388" y="471"/>
                  </a:cubicBezTo>
                  <a:cubicBezTo>
                    <a:pt x="385" y="470"/>
                    <a:pt x="381" y="469"/>
                    <a:pt x="378" y="468"/>
                  </a:cubicBezTo>
                  <a:cubicBezTo>
                    <a:pt x="375" y="467"/>
                    <a:pt x="372" y="466"/>
                    <a:pt x="369" y="465"/>
                  </a:cubicBezTo>
                  <a:cubicBezTo>
                    <a:pt x="366" y="465"/>
                    <a:pt x="363" y="464"/>
                    <a:pt x="360" y="463"/>
                  </a:cubicBezTo>
                  <a:cubicBezTo>
                    <a:pt x="356" y="462"/>
                    <a:pt x="353" y="461"/>
                    <a:pt x="349" y="460"/>
                  </a:cubicBezTo>
                  <a:cubicBezTo>
                    <a:pt x="347" y="459"/>
                    <a:pt x="344" y="458"/>
                    <a:pt x="341" y="457"/>
                  </a:cubicBezTo>
                  <a:cubicBezTo>
                    <a:pt x="339" y="456"/>
                    <a:pt x="337" y="456"/>
                    <a:pt x="334" y="455"/>
                  </a:cubicBezTo>
                  <a:cubicBezTo>
                    <a:pt x="332" y="454"/>
                    <a:pt x="330" y="453"/>
                    <a:pt x="328" y="453"/>
                  </a:cubicBezTo>
                  <a:cubicBezTo>
                    <a:pt x="326" y="452"/>
                    <a:pt x="324" y="451"/>
                    <a:pt x="322" y="450"/>
                  </a:cubicBezTo>
                  <a:cubicBezTo>
                    <a:pt x="316" y="448"/>
                    <a:pt x="310" y="446"/>
                    <a:pt x="304" y="443"/>
                  </a:cubicBezTo>
                  <a:cubicBezTo>
                    <a:pt x="302" y="442"/>
                    <a:pt x="301" y="442"/>
                    <a:pt x="299" y="441"/>
                  </a:cubicBezTo>
                  <a:cubicBezTo>
                    <a:pt x="284" y="434"/>
                    <a:pt x="271" y="427"/>
                    <a:pt x="259" y="418"/>
                  </a:cubicBezTo>
                  <a:cubicBezTo>
                    <a:pt x="259" y="418"/>
                    <a:pt x="258" y="418"/>
                    <a:pt x="257" y="417"/>
                  </a:cubicBezTo>
                  <a:cubicBezTo>
                    <a:pt x="255" y="415"/>
                    <a:pt x="253" y="414"/>
                    <a:pt x="251" y="412"/>
                  </a:cubicBezTo>
                  <a:cubicBezTo>
                    <a:pt x="249" y="411"/>
                    <a:pt x="248" y="410"/>
                    <a:pt x="247" y="409"/>
                  </a:cubicBezTo>
                  <a:cubicBezTo>
                    <a:pt x="243" y="405"/>
                    <a:pt x="239" y="401"/>
                    <a:pt x="235" y="397"/>
                  </a:cubicBezTo>
                  <a:cubicBezTo>
                    <a:pt x="233" y="396"/>
                    <a:pt x="232" y="395"/>
                    <a:pt x="231" y="394"/>
                  </a:cubicBezTo>
                  <a:cubicBezTo>
                    <a:pt x="229" y="393"/>
                    <a:pt x="227" y="391"/>
                    <a:pt x="225" y="389"/>
                  </a:cubicBezTo>
                  <a:cubicBezTo>
                    <a:pt x="223" y="388"/>
                    <a:pt x="221" y="386"/>
                    <a:pt x="219" y="384"/>
                  </a:cubicBezTo>
                  <a:cubicBezTo>
                    <a:pt x="216" y="382"/>
                    <a:pt x="214" y="381"/>
                    <a:pt x="212" y="379"/>
                  </a:cubicBezTo>
                  <a:cubicBezTo>
                    <a:pt x="211" y="378"/>
                    <a:pt x="209" y="377"/>
                    <a:pt x="208" y="375"/>
                  </a:cubicBezTo>
                  <a:cubicBezTo>
                    <a:pt x="175" y="349"/>
                    <a:pt x="135" y="320"/>
                    <a:pt x="96" y="294"/>
                  </a:cubicBezTo>
                  <a:cubicBezTo>
                    <a:pt x="96" y="294"/>
                    <a:pt x="96" y="294"/>
                    <a:pt x="96" y="294"/>
                  </a:cubicBezTo>
                  <a:cubicBezTo>
                    <a:pt x="92" y="291"/>
                    <a:pt x="88" y="288"/>
                    <a:pt x="84" y="285"/>
                  </a:cubicBezTo>
                  <a:cubicBezTo>
                    <a:pt x="80" y="283"/>
                    <a:pt x="77" y="280"/>
                    <a:pt x="73" y="278"/>
                  </a:cubicBezTo>
                  <a:cubicBezTo>
                    <a:pt x="71" y="276"/>
                    <a:pt x="68" y="274"/>
                    <a:pt x="66" y="273"/>
                  </a:cubicBezTo>
                  <a:cubicBezTo>
                    <a:pt x="65" y="256"/>
                    <a:pt x="60" y="242"/>
                    <a:pt x="52" y="231"/>
                  </a:cubicBezTo>
                  <a:cubicBezTo>
                    <a:pt x="38" y="211"/>
                    <a:pt x="16" y="198"/>
                    <a:pt x="0" y="186"/>
                  </a:cubicBezTo>
                  <a:cubicBezTo>
                    <a:pt x="10" y="182"/>
                    <a:pt x="22" y="180"/>
                    <a:pt x="38" y="178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41" y="178"/>
                    <a:pt x="41" y="178"/>
                    <a:pt x="42" y="178"/>
                  </a:cubicBezTo>
                  <a:cubicBezTo>
                    <a:pt x="44" y="178"/>
                    <a:pt x="45" y="178"/>
                    <a:pt x="46" y="178"/>
                  </a:cubicBezTo>
                  <a:cubicBezTo>
                    <a:pt x="48" y="178"/>
                    <a:pt x="49" y="178"/>
                    <a:pt x="51" y="179"/>
                  </a:cubicBezTo>
                  <a:cubicBezTo>
                    <a:pt x="52" y="179"/>
                    <a:pt x="53" y="179"/>
                    <a:pt x="54" y="179"/>
                  </a:cubicBezTo>
                  <a:cubicBezTo>
                    <a:pt x="62" y="181"/>
                    <a:pt x="70" y="183"/>
                    <a:pt x="80" y="186"/>
                  </a:cubicBezTo>
                  <a:cubicBezTo>
                    <a:pt x="82" y="187"/>
                    <a:pt x="84" y="188"/>
                    <a:pt x="86" y="189"/>
                  </a:cubicBezTo>
                  <a:cubicBezTo>
                    <a:pt x="87" y="189"/>
                    <a:pt x="88" y="190"/>
                    <a:pt x="90" y="190"/>
                  </a:cubicBezTo>
                  <a:cubicBezTo>
                    <a:pt x="91" y="191"/>
                    <a:pt x="93" y="192"/>
                    <a:pt x="95" y="192"/>
                  </a:cubicBezTo>
                  <a:cubicBezTo>
                    <a:pt x="97" y="193"/>
                    <a:pt x="99" y="194"/>
                    <a:pt x="100" y="195"/>
                  </a:cubicBezTo>
                  <a:cubicBezTo>
                    <a:pt x="101" y="195"/>
                    <a:pt x="101" y="195"/>
                    <a:pt x="102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16" y="207"/>
                    <a:pt x="134" y="218"/>
                    <a:pt x="154" y="229"/>
                  </a:cubicBezTo>
                  <a:cubicBezTo>
                    <a:pt x="251" y="280"/>
                    <a:pt x="405" y="310"/>
                    <a:pt x="428" y="196"/>
                  </a:cubicBezTo>
                  <a:cubicBezTo>
                    <a:pt x="429" y="193"/>
                    <a:pt x="429" y="191"/>
                    <a:pt x="428" y="189"/>
                  </a:cubicBezTo>
                  <a:cubicBezTo>
                    <a:pt x="430" y="180"/>
                    <a:pt x="430" y="171"/>
                    <a:pt x="428" y="163"/>
                  </a:cubicBezTo>
                  <a:cubicBezTo>
                    <a:pt x="428" y="163"/>
                    <a:pt x="428" y="163"/>
                    <a:pt x="428" y="163"/>
                  </a:cubicBezTo>
                  <a:cubicBezTo>
                    <a:pt x="428" y="160"/>
                    <a:pt x="428" y="157"/>
                    <a:pt x="428" y="154"/>
                  </a:cubicBezTo>
                  <a:cubicBezTo>
                    <a:pt x="428" y="153"/>
                    <a:pt x="428" y="153"/>
                    <a:pt x="428" y="152"/>
                  </a:cubicBezTo>
                  <a:cubicBezTo>
                    <a:pt x="428" y="151"/>
                    <a:pt x="428" y="151"/>
                    <a:pt x="427" y="150"/>
                  </a:cubicBezTo>
                  <a:cubicBezTo>
                    <a:pt x="427" y="149"/>
                    <a:pt x="427" y="149"/>
                    <a:pt x="427" y="148"/>
                  </a:cubicBezTo>
                  <a:cubicBezTo>
                    <a:pt x="427" y="147"/>
                    <a:pt x="427" y="147"/>
                    <a:pt x="427" y="146"/>
                  </a:cubicBezTo>
                  <a:cubicBezTo>
                    <a:pt x="426" y="146"/>
                    <a:pt x="426" y="145"/>
                    <a:pt x="426" y="145"/>
                  </a:cubicBezTo>
                  <a:cubicBezTo>
                    <a:pt x="426" y="144"/>
                    <a:pt x="425" y="142"/>
                    <a:pt x="424" y="141"/>
                  </a:cubicBezTo>
                  <a:cubicBezTo>
                    <a:pt x="424" y="140"/>
                    <a:pt x="424" y="140"/>
                    <a:pt x="423" y="139"/>
                  </a:cubicBezTo>
                  <a:cubicBezTo>
                    <a:pt x="423" y="139"/>
                    <a:pt x="423" y="138"/>
                    <a:pt x="422" y="137"/>
                  </a:cubicBezTo>
                  <a:cubicBezTo>
                    <a:pt x="422" y="137"/>
                    <a:pt x="421" y="136"/>
                    <a:pt x="420" y="135"/>
                  </a:cubicBezTo>
                  <a:cubicBezTo>
                    <a:pt x="420" y="134"/>
                    <a:pt x="419" y="134"/>
                    <a:pt x="418" y="133"/>
                  </a:cubicBezTo>
                  <a:cubicBezTo>
                    <a:pt x="418" y="133"/>
                    <a:pt x="417" y="132"/>
                    <a:pt x="417" y="132"/>
                  </a:cubicBezTo>
                  <a:cubicBezTo>
                    <a:pt x="415" y="131"/>
                    <a:pt x="413" y="130"/>
                    <a:pt x="411" y="129"/>
                  </a:cubicBezTo>
                  <a:cubicBezTo>
                    <a:pt x="410" y="128"/>
                    <a:pt x="409" y="128"/>
                    <a:pt x="408" y="127"/>
                  </a:cubicBezTo>
                  <a:cubicBezTo>
                    <a:pt x="403" y="126"/>
                    <a:pt x="397" y="125"/>
                    <a:pt x="390" y="125"/>
                  </a:cubicBezTo>
                  <a:cubicBezTo>
                    <a:pt x="342" y="125"/>
                    <a:pt x="254" y="157"/>
                    <a:pt x="220" y="155"/>
                  </a:cubicBezTo>
                  <a:cubicBezTo>
                    <a:pt x="248" y="123"/>
                    <a:pt x="248" y="123"/>
                    <a:pt x="248" y="123"/>
                  </a:cubicBezTo>
                  <a:cubicBezTo>
                    <a:pt x="270" y="97"/>
                    <a:pt x="270" y="97"/>
                    <a:pt x="270" y="97"/>
                  </a:cubicBezTo>
                  <a:cubicBezTo>
                    <a:pt x="333" y="79"/>
                    <a:pt x="410" y="61"/>
                    <a:pt x="464" y="53"/>
                  </a:cubicBezTo>
                  <a:cubicBezTo>
                    <a:pt x="541" y="42"/>
                    <a:pt x="566" y="0"/>
                    <a:pt x="594" y="148"/>
                  </a:cubicBezTo>
                  <a:cubicBezTo>
                    <a:pt x="621" y="297"/>
                    <a:pt x="682" y="329"/>
                    <a:pt x="730" y="361"/>
                  </a:cubicBezTo>
                  <a:cubicBezTo>
                    <a:pt x="779" y="394"/>
                    <a:pt x="841" y="538"/>
                    <a:pt x="832" y="5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56" name="Forme libre 33">
              <a:extLst>
                <a:ext uri="{FF2B5EF4-FFF2-40B4-BE49-F238E27FC236}">
                  <a16:creationId xmlns:a16="http://schemas.microsoft.com/office/drawing/2014/main" id="{86469AEA-7511-41DC-A011-88DD81748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197122"/>
              <a:ext cx="964074" cy="677360"/>
            </a:xfrm>
            <a:custGeom>
              <a:avLst/>
              <a:gdLst>
                <a:gd name="T0" fmla="*/ 462 w 538"/>
                <a:gd name="T1" fmla="*/ 0 h 378"/>
                <a:gd name="T2" fmla="*/ 0 w 538"/>
                <a:gd name="T3" fmla="*/ 245 h 378"/>
                <a:gd name="T4" fmla="*/ 0 w 538"/>
                <a:gd name="T5" fmla="*/ 378 h 378"/>
                <a:gd name="T6" fmla="*/ 538 w 538"/>
                <a:gd name="T7" fmla="*/ 100 h 378"/>
                <a:gd name="T8" fmla="*/ 462 w 538"/>
                <a:gd name="T9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8" h="378">
                  <a:moveTo>
                    <a:pt x="462" y="0"/>
                  </a:moveTo>
                  <a:lnTo>
                    <a:pt x="0" y="245"/>
                  </a:lnTo>
                  <a:lnTo>
                    <a:pt x="0" y="378"/>
                  </a:lnTo>
                  <a:lnTo>
                    <a:pt x="538" y="100"/>
                  </a:lnTo>
                  <a:lnTo>
                    <a:pt x="46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57" name="Forme libre 34">
              <a:extLst>
                <a:ext uri="{FF2B5EF4-FFF2-40B4-BE49-F238E27FC236}">
                  <a16:creationId xmlns:a16="http://schemas.microsoft.com/office/drawing/2014/main" id="{A828F27C-2D7F-4EC9-819B-5E2594908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376318"/>
              <a:ext cx="2331338" cy="3436976"/>
            </a:xfrm>
            <a:custGeom>
              <a:avLst/>
              <a:gdLst>
                <a:gd name="T0" fmla="*/ 692 w 692"/>
                <a:gd name="T1" fmla="*/ 543 h 1021"/>
                <a:gd name="T2" fmla="*/ 692 w 692"/>
                <a:gd name="T3" fmla="*/ 1021 h 1021"/>
                <a:gd name="T4" fmla="*/ 529 w 692"/>
                <a:gd name="T5" fmla="*/ 922 h 1021"/>
                <a:gd name="T6" fmla="*/ 267 w 692"/>
                <a:gd name="T7" fmla="*/ 862 h 1021"/>
                <a:gd name="T8" fmla="*/ 222 w 692"/>
                <a:gd name="T9" fmla="*/ 855 h 1021"/>
                <a:gd name="T10" fmla="*/ 85 w 692"/>
                <a:gd name="T11" fmla="*/ 506 h 1021"/>
                <a:gd name="T12" fmla="*/ 0 w 692"/>
                <a:gd name="T13" fmla="*/ 148 h 1021"/>
                <a:gd name="T14" fmla="*/ 95 w 692"/>
                <a:gd name="T15" fmla="*/ 99 h 1021"/>
                <a:gd name="T16" fmla="*/ 183 w 692"/>
                <a:gd name="T17" fmla="*/ 54 h 1021"/>
                <a:gd name="T18" fmla="*/ 263 w 692"/>
                <a:gd name="T19" fmla="*/ 13 h 1021"/>
                <a:gd name="T20" fmla="*/ 286 w 692"/>
                <a:gd name="T21" fmla="*/ 0 h 1021"/>
                <a:gd name="T22" fmla="*/ 286 w 692"/>
                <a:gd name="T23" fmla="*/ 0 h 1021"/>
                <a:gd name="T24" fmla="*/ 286 w 692"/>
                <a:gd name="T25" fmla="*/ 0 h 1021"/>
                <a:gd name="T26" fmla="*/ 292 w 692"/>
                <a:gd name="T27" fmla="*/ 7 h 1021"/>
                <a:gd name="T28" fmla="*/ 692 w 692"/>
                <a:gd name="T29" fmla="*/ 543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1021">
                  <a:moveTo>
                    <a:pt x="692" y="543"/>
                  </a:moveTo>
                  <a:cubicBezTo>
                    <a:pt x="692" y="1021"/>
                    <a:pt x="692" y="1021"/>
                    <a:pt x="692" y="1021"/>
                  </a:cubicBezTo>
                  <a:cubicBezTo>
                    <a:pt x="681" y="1000"/>
                    <a:pt x="644" y="961"/>
                    <a:pt x="529" y="922"/>
                  </a:cubicBezTo>
                  <a:cubicBezTo>
                    <a:pt x="467" y="901"/>
                    <a:pt x="382" y="880"/>
                    <a:pt x="267" y="862"/>
                  </a:cubicBezTo>
                  <a:cubicBezTo>
                    <a:pt x="252" y="860"/>
                    <a:pt x="238" y="857"/>
                    <a:pt x="222" y="855"/>
                  </a:cubicBezTo>
                  <a:cubicBezTo>
                    <a:pt x="164" y="741"/>
                    <a:pt x="118" y="618"/>
                    <a:pt x="85" y="506"/>
                  </a:cubicBezTo>
                  <a:cubicBezTo>
                    <a:pt x="24" y="308"/>
                    <a:pt x="0" y="148"/>
                    <a:pt x="0" y="148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263" y="13"/>
                    <a:pt x="263" y="13"/>
                    <a:pt x="263" y="13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8" y="2"/>
                    <a:pt x="290" y="5"/>
                    <a:pt x="292" y="7"/>
                  </a:cubicBezTo>
                  <a:cubicBezTo>
                    <a:pt x="354" y="77"/>
                    <a:pt x="539" y="303"/>
                    <a:pt x="692" y="543"/>
                  </a:cubicBezTo>
                  <a:close/>
                </a:path>
              </a:pathLst>
            </a:custGeom>
            <a:gradFill>
              <a:gsLst>
                <a:gs pos="0">
                  <a:srgbClr val="0A2DDB"/>
                </a:gs>
                <a:gs pos="83000">
                  <a:srgbClr val="3E04A9"/>
                </a:gs>
              </a:gsLst>
              <a:lin ang="132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58" name="Forme libre 35">
              <a:extLst>
                <a:ext uri="{FF2B5EF4-FFF2-40B4-BE49-F238E27FC236}">
                  <a16:creationId xmlns:a16="http://schemas.microsoft.com/office/drawing/2014/main" id="{3CEFFA90-EB51-41A6-8D88-DC1FC480C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664" y="3557306"/>
              <a:ext cx="1782999" cy="2922684"/>
            </a:xfrm>
            <a:custGeom>
              <a:avLst/>
              <a:gdLst>
                <a:gd name="T0" fmla="*/ 529 w 529"/>
                <a:gd name="T1" fmla="*/ 868 h 868"/>
                <a:gd name="T2" fmla="*/ 267 w 529"/>
                <a:gd name="T3" fmla="*/ 808 h 868"/>
                <a:gd name="T4" fmla="*/ 222 w 529"/>
                <a:gd name="T5" fmla="*/ 801 h 868"/>
                <a:gd name="T6" fmla="*/ 85 w 529"/>
                <a:gd name="T7" fmla="*/ 452 h 868"/>
                <a:gd name="T8" fmla="*/ 0 w 529"/>
                <a:gd name="T9" fmla="*/ 94 h 868"/>
                <a:gd name="T10" fmla="*/ 95 w 529"/>
                <a:gd name="T11" fmla="*/ 45 h 868"/>
                <a:gd name="T12" fmla="*/ 183 w 529"/>
                <a:gd name="T13" fmla="*/ 0 h 868"/>
                <a:gd name="T14" fmla="*/ 194 w 529"/>
                <a:gd name="T15" fmla="*/ 1 h 868"/>
                <a:gd name="T16" fmla="*/ 315 w 529"/>
                <a:gd name="T17" fmla="*/ 378 h 868"/>
                <a:gd name="T18" fmla="*/ 315 w 529"/>
                <a:gd name="T19" fmla="*/ 421 h 868"/>
                <a:gd name="T20" fmla="*/ 508 w 529"/>
                <a:gd name="T21" fmla="*/ 855 h 868"/>
                <a:gd name="T22" fmla="*/ 529 w 529"/>
                <a:gd name="T23" fmla="*/ 868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9" h="868">
                  <a:moveTo>
                    <a:pt x="529" y="868"/>
                  </a:moveTo>
                  <a:cubicBezTo>
                    <a:pt x="467" y="847"/>
                    <a:pt x="382" y="826"/>
                    <a:pt x="267" y="808"/>
                  </a:cubicBezTo>
                  <a:cubicBezTo>
                    <a:pt x="252" y="806"/>
                    <a:pt x="238" y="803"/>
                    <a:pt x="222" y="801"/>
                  </a:cubicBezTo>
                  <a:cubicBezTo>
                    <a:pt x="164" y="687"/>
                    <a:pt x="118" y="564"/>
                    <a:pt x="85" y="452"/>
                  </a:cubicBezTo>
                  <a:cubicBezTo>
                    <a:pt x="24" y="254"/>
                    <a:pt x="0" y="94"/>
                    <a:pt x="0" y="94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7" y="0"/>
                    <a:pt x="190" y="0"/>
                    <a:pt x="194" y="1"/>
                  </a:cubicBezTo>
                  <a:cubicBezTo>
                    <a:pt x="194" y="1"/>
                    <a:pt x="315" y="244"/>
                    <a:pt x="315" y="378"/>
                  </a:cubicBezTo>
                  <a:cubicBezTo>
                    <a:pt x="315" y="392"/>
                    <a:pt x="315" y="406"/>
                    <a:pt x="315" y="421"/>
                  </a:cubicBezTo>
                  <a:cubicBezTo>
                    <a:pt x="311" y="551"/>
                    <a:pt x="307" y="720"/>
                    <a:pt x="508" y="855"/>
                  </a:cubicBezTo>
                  <a:cubicBezTo>
                    <a:pt x="515" y="859"/>
                    <a:pt x="522" y="864"/>
                    <a:pt x="529" y="868"/>
                  </a:cubicBezTo>
                  <a:close/>
                </a:path>
              </a:pathLst>
            </a:custGeom>
            <a:gradFill>
              <a:gsLst>
                <a:gs pos="100000">
                  <a:srgbClr val="5936E0"/>
                </a:gs>
                <a:gs pos="44000">
                  <a:srgbClr val="371DBD"/>
                </a:gs>
              </a:gsLst>
              <a:lin ang="132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2ACAA286-8EC7-477A-B799-85B6B23E638D}"/>
                </a:ext>
              </a:extLst>
            </p:cNvPr>
            <p:cNvSpPr/>
            <p:nvPr/>
          </p:nvSpPr>
          <p:spPr>
            <a:xfrm rot="20923453">
              <a:off x="6655548" y="-439156"/>
              <a:ext cx="5488008" cy="1037277"/>
            </a:xfrm>
            <a:custGeom>
              <a:avLst/>
              <a:gdLst>
                <a:gd name="connsiteX0" fmla="*/ 584535 w 5488008"/>
                <a:gd name="connsiteY0" fmla="*/ 0 h 1037277"/>
                <a:gd name="connsiteX1" fmla="*/ 5488008 w 5488008"/>
                <a:gd name="connsiteY1" fmla="*/ 977656 h 1037277"/>
                <a:gd name="connsiteX2" fmla="*/ 5476121 w 5488008"/>
                <a:gd name="connsiteY2" fmla="*/ 1037276 h 1037277"/>
                <a:gd name="connsiteX3" fmla="*/ 0 w 5488008"/>
                <a:gd name="connsiteY3" fmla="*/ 1037277 h 1037277"/>
                <a:gd name="connsiteX4" fmla="*/ 35107 w 5488008"/>
                <a:gd name="connsiteY4" fmla="*/ 912868 h 1037277"/>
                <a:gd name="connsiteX5" fmla="*/ 584535 w 5488008"/>
                <a:gd name="connsiteY5" fmla="*/ 0 h 1037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8008" h="1037277">
                  <a:moveTo>
                    <a:pt x="584535" y="0"/>
                  </a:moveTo>
                  <a:lnTo>
                    <a:pt x="5488008" y="977656"/>
                  </a:lnTo>
                  <a:lnTo>
                    <a:pt x="5476121" y="1037276"/>
                  </a:lnTo>
                  <a:lnTo>
                    <a:pt x="0" y="1037277"/>
                  </a:lnTo>
                  <a:lnTo>
                    <a:pt x="35107" y="912868"/>
                  </a:lnTo>
                  <a:cubicBezTo>
                    <a:pt x="217952" y="337066"/>
                    <a:pt x="584535" y="0"/>
                    <a:pt x="584535" y="0"/>
                  </a:cubicBez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83000">
                  <a:srgbClr val="6672E4"/>
                </a:gs>
              </a:gsLst>
              <a:lin ang="24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Titre 14" hidden="1">
            <a:extLst>
              <a:ext uri="{FF2B5EF4-FFF2-40B4-BE49-F238E27FC236}">
                <a16:creationId xmlns:a16="http://schemas.microsoft.com/office/drawing/2014/main" id="{1B710331-53CB-4E4F-A9D3-D1E190EEA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fr-FR" dirty="0"/>
              <a:t>Ressources humaines : diapositive </a:t>
            </a:r>
            <a:r>
              <a:rPr lang="fr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5523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 de texte 17">
            <a:extLst>
              <a:ext uri="{FF2B5EF4-FFF2-40B4-BE49-F238E27FC236}">
                <a16:creationId xmlns:a16="http://schemas.microsoft.com/office/drawing/2014/main" id="{39929E06-4AB9-4598-A963-82CCC18A3FF2}"/>
              </a:ext>
            </a:extLst>
          </p:cNvPr>
          <p:cNvSpPr txBox="1"/>
          <p:nvPr/>
        </p:nvSpPr>
        <p:spPr>
          <a:xfrm>
            <a:off x="1138817" y="4841786"/>
            <a:ext cx="85985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rtl="0"/>
            <a:r>
              <a:rPr lang="fr-FR" b="1" dirty="0">
                <a:latin typeface="Segoe UI" panose="020B0502040204020203" pitchFamily="34" charset="0"/>
                <a:cs typeface="Segoe UI" panose="020B0502040204020203" pitchFamily="34" charset="0"/>
              </a:rPr>
              <a:t>Régions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9DF162EE-A4BE-4D4C-9A3C-51FC2F765D81}"/>
              </a:ext>
            </a:extLst>
          </p:cNvPr>
          <p:cNvSpPr txBox="1">
            <a:spLocks/>
          </p:cNvSpPr>
          <p:nvPr/>
        </p:nvSpPr>
        <p:spPr>
          <a:xfrm>
            <a:off x="241881" y="5454662"/>
            <a:ext cx="2653720" cy="1062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>
              <a:lnSpc>
                <a:spcPct val="150000"/>
              </a:lnSpc>
            </a:pPr>
            <a:r>
              <a:rPr lang="fr-FR" sz="1600" dirty="0">
                <a:latin typeface="Segoe UI" panose="020B0502040204020203" pitchFamily="34" charset="0"/>
                <a:cs typeface="Segoe UI" panose="020B0502040204020203" pitchFamily="34" charset="0"/>
              </a:rPr>
              <a:t>Plus grande concentration des projets de coopération internationale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A258B9C9-A63C-4AE4-8EB4-544F3A70C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329338" y="5277685"/>
            <a:ext cx="47880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 de texte 23">
            <a:extLst>
              <a:ext uri="{FF2B5EF4-FFF2-40B4-BE49-F238E27FC236}">
                <a16:creationId xmlns:a16="http://schemas.microsoft.com/office/drawing/2014/main" id="{AB0754C1-4097-4CDA-B3CB-7304331CBBB9}"/>
              </a:ext>
            </a:extLst>
          </p:cNvPr>
          <p:cNvSpPr txBox="1"/>
          <p:nvPr/>
        </p:nvSpPr>
        <p:spPr>
          <a:xfrm>
            <a:off x="3240792" y="4841787"/>
            <a:ext cx="264040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rtl="0"/>
            <a:r>
              <a:rPr lang="fr-FR" b="1" dirty="0">
                <a:latin typeface="Segoe UI" panose="020B0502040204020203" pitchFamily="34" charset="0"/>
                <a:cs typeface="Segoe UI" panose="020B0502040204020203" pitchFamily="34" charset="0"/>
              </a:rPr>
              <a:t>Financement des Projets</a:t>
            </a:r>
          </a:p>
        </p:txBody>
      </p:sp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72AC3065-20B0-4A63-89FA-B10AD6D1363C}"/>
              </a:ext>
            </a:extLst>
          </p:cNvPr>
          <p:cNvSpPr txBox="1">
            <a:spLocks/>
          </p:cNvSpPr>
          <p:nvPr/>
        </p:nvSpPr>
        <p:spPr>
          <a:xfrm>
            <a:off x="3234132" y="5454663"/>
            <a:ext cx="2653720" cy="1062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>
              <a:lnSpc>
                <a:spcPct val="150000"/>
              </a:lnSpc>
            </a:pPr>
            <a:r>
              <a:rPr lang="fr-FR" sz="1600" dirty="0">
                <a:latin typeface="Segoe UI" panose="020B0502040204020203" pitchFamily="34" charset="0"/>
                <a:cs typeface="Segoe UI" panose="020B0502040204020203" pitchFamily="34" charset="0"/>
              </a:rPr>
              <a:t>Représentent 75% de l’ensemble des projets à dons et crédits</a:t>
            </a: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EE30765C-622F-4015-90C6-297DE00BBD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321589" y="5277686"/>
            <a:ext cx="47880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 de texte 35">
            <a:extLst>
              <a:ext uri="{FF2B5EF4-FFF2-40B4-BE49-F238E27FC236}">
                <a16:creationId xmlns:a16="http://schemas.microsoft.com/office/drawing/2014/main" id="{54005B0B-E5FC-472B-962B-C2258039F3B2}"/>
              </a:ext>
            </a:extLst>
          </p:cNvPr>
          <p:cNvSpPr txBox="1"/>
          <p:nvPr/>
        </p:nvSpPr>
        <p:spPr>
          <a:xfrm>
            <a:off x="7197515" y="4841787"/>
            <a:ext cx="75366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rtl="0"/>
            <a:r>
              <a:rPr lang="fr-FR" b="1" dirty="0">
                <a:latin typeface="Segoe UI" panose="020B0502040204020203" pitchFamily="34" charset="0"/>
                <a:cs typeface="Segoe UI" panose="020B0502040204020203" pitchFamily="34" charset="0"/>
              </a:rPr>
              <a:t>Projets</a:t>
            </a:r>
          </a:p>
        </p:txBody>
      </p:sp>
      <p:sp>
        <p:nvSpPr>
          <p:cNvPr id="37" name="Espace réservé du texte 2">
            <a:extLst>
              <a:ext uri="{FF2B5EF4-FFF2-40B4-BE49-F238E27FC236}">
                <a16:creationId xmlns:a16="http://schemas.microsoft.com/office/drawing/2014/main" id="{5BA86B7F-9A89-4AB5-BADE-64D7C6E5C868}"/>
              </a:ext>
            </a:extLst>
          </p:cNvPr>
          <p:cNvSpPr txBox="1">
            <a:spLocks/>
          </p:cNvSpPr>
          <p:nvPr/>
        </p:nvSpPr>
        <p:spPr>
          <a:xfrm>
            <a:off x="6247488" y="5454663"/>
            <a:ext cx="2653720" cy="1062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>
              <a:lnSpc>
                <a:spcPct val="150000"/>
              </a:lnSpc>
            </a:pPr>
            <a:r>
              <a:rPr lang="fr-FR" sz="1600" dirty="0">
                <a:latin typeface="Segoe UI" panose="020B0502040204020203" pitchFamily="34" charset="0"/>
                <a:cs typeface="Segoe UI" panose="020B0502040204020203" pitchFamily="34" charset="0"/>
              </a:rPr>
              <a:t>Absence de projets d’identification de nouveaux secteurs porteurs 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8781AB32-AC63-443B-8ADA-AAB7C97239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334945" y="5277686"/>
            <a:ext cx="47880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 de texte 47">
            <a:extLst>
              <a:ext uri="{FF2B5EF4-FFF2-40B4-BE49-F238E27FC236}">
                <a16:creationId xmlns:a16="http://schemas.microsoft.com/office/drawing/2014/main" id="{F7B6FBDF-4663-4A5D-A2B3-B90DCEBBA233}"/>
              </a:ext>
            </a:extLst>
          </p:cNvPr>
          <p:cNvSpPr txBox="1"/>
          <p:nvPr/>
        </p:nvSpPr>
        <p:spPr>
          <a:xfrm>
            <a:off x="10157779" y="4841787"/>
            <a:ext cx="85985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rtl="0"/>
            <a:r>
              <a:rPr lang="fr-FR" b="1" dirty="0">
                <a:latin typeface="Segoe UI" panose="020B0502040204020203" pitchFamily="34" charset="0"/>
                <a:cs typeface="Segoe UI" panose="020B0502040204020203" pitchFamily="34" charset="0"/>
              </a:rPr>
              <a:t>Régions</a:t>
            </a:r>
          </a:p>
        </p:txBody>
      </p:sp>
      <p:sp>
        <p:nvSpPr>
          <p:cNvPr id="49" name="Espace réservé du texte 2">
            <a:extLst>
              <a:ext uri="{FF2B5EF4-FFF2-40B4-BE49-F238E27FC236}">
                <a16:creationId xmlns:a16="http://schemas.microsoft.com/office/drawing/2014/main" id="{EB976B3E-89DE-4833-94D4-23A4F14582CA}"/>
              </a:ext>
            </a:extLst>
          </p:cNvPr>
          <p:cNvSpPr txBox="1">
            <a:spLocks/>
          </p:cNvSpPr>
          <p:nvPr/>
        </p:nvSpPr>
        <p:spPr>
          <a:xfrm>
            <a:off x="9260843" y="5454663"/>
            <a:ext cx="2653720" cy="1062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>
              <a:lnSpc>
                <a:spcPct val="150000"/>
              </a:lnSpc>
            </a:pPr>
            <a:r>
              <a:rPr lang="fr-FR" sz="1600" dirty="0">
                <a:latin typeface="Segoe UI" panose="020B0502040204020203" pitchFamily="34" charset="0"/>
                <a:cs typeface="Segoe UI" panose="020B0502040204020203" pitchFamily="34" charset="0"/>
              </a:rPr>
              <a:t>Sont peu desservies en termes de projets de coopération internationale</a:t>
            </a: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28F561C8-B2FA-4D2D-9122-39870DF54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0348300" y="5277686"/>
            <a:ext cx="47880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Zone de texte 56">
            <a:extLst>
              <a:ext uri="{FF2B5EF4-FFF2-40B4-BE49-F238E27FC236}">
                <a16:creationId xmlns:a16="http://schemas.microsoft.com/office/drawing/2014/main" id="{25264A13-2CF6-4653-9A8E-AE29B6F25F8E}"/>
              </a:ext>
            </a:extLst>
          </p:cNvPr>
          <p:cNvSpPr txBox="1"/>
          <p:nvPr/>
        </p:nvSpPr>
        <p:spPr>
          <a:xfrm>
            <a:off x="723899" y="457291"/>
            <a:ext cx="11190663" cy="11597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4000"/>
              </a:lnSpc>
            </a:pPr>
            <a:r>
              <a:rPr lang="fr-FR" sz="72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DIAGNOSTIC</a:t>
            </a:r>
            <a:endParaRPr lang="fr-FR" sz="6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A6D12FB3-2E0E-4392-B30A-8FABD5597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2700" y="1794009"/>
            <a:ext cx="12204700" cy="2514602"/>
            <a:chOff x="-12700" y="2162907"/>
            <a:chExt cx="12204700" cy="2514602"/>
          </a:xfrm>
        </p:grpSpPr>
        <p:pic>
          <p:nvPicPr>
            <p:cNvPr id="2" name="Image 1" descr="Un groupe de personnes assises à un bureau&#10;">
              <a:extLst>
                <a:ext uri="{FF2B5EF4-FFF2-40B4-BE49-F238E27FC236}">
                  <a16:creationId xmlns:a16="http://schemas.microsoft.com/office/drawing/2014/main" id="{2D62790E-5C31-4474-BE12-F50234A0C7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04"/>
            <a:stretch/>
          </p:blipFill>
          <p:spPr>
            <a:xfrm>
              <a:off x="-12700" y="2162908"/>
              <a:ext cx="12192000" cy="2514601"/>
            </a:xfrm>
            <a:prstGeom prst="rect">
              <a:avLst/>
            </a:prstGeom>
          </p:spPr>
        </p:pic>
        <p:sp>
          <p:nvSpPr>
            <p:cNvPr id="3" name="Rectangle 2" descr="Il s’agit d’une image d’un bureau avec les ordinateurs portables et de personnes travaillant.">
              <a:extLst>
                <a:ext uri="{FF2B5EF4-FFF2-40B4-BE49-F238E27FC236}">
                  <a16:creationId xmlns:a16="http://schemas.microsoft.com/office/drawing/2014/main" id="{53AEFB1F-87BB-40C6-9BC7-E1CE0AC0AC1B}"/>
                </a:ext>
              </a:extLst>
            </p:cNvPr>
            <p:cNvSpPr/>
            <p:nvPr/>
          </p:nvSpPr>
          <p:spPr>
            <a:xfrm>
              <a:off x="0" y="2162907"/>
              <a:ext cx="12192000" cy="2514601"/>
            </a:xfrm>
            <a:prstGeom prst="rect">
              <a:avLst/>
            </a:prstGeom>
            <a:gradFill>
              <a:gsLst>
                <a:gs pos="1000">
                  <a:srgbClr val="7CEFD8">
                    <a:alpha val="79000"/>
                  </a:srgbClr>
                </a:gs>
                <a:gs pos="61000">
                  <a:srgbClr val="6672E4">
                    <a:alpha val="84000"/>
                  </a:srgbClr>
                </a:gs>
                <a:gs pos="98000">
                  <a:srgbClr val="882BE5">
                    <a:alpha val="66000"/>
                  </a:srgbClr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3CFBA714-94A9-4CEA-9D73-2E90A898B4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52826" y="2694293"/>
              <a:ext cx="1431828" cy="1431827"/>
            </a:xfrm>
            <a:prstGeom prst="ellipse">
              <a:avLst/>
            </a:prstGeom>
            <a:solidFill>
              <a:schemeClr val="bg1">
                <a:alpha val="19000"/>
              </a:schemeClr>
            </a:solidFill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16" name="Ovale 15">
              <a:extLst>
                <a:ext uri="{FF2B5EF4-FFF2-40B4-BE49-F238E27FC236}">
                  <a16:creationId xmlns:a16="http://schemas.microsoft.com/office/drawing/2014/main" id="{3EB48CA9-382A-48A4-B5F2-BBE91C08FD62}"/>
                </a:ext>
              </a:extLst>
            </p:cNvPr>
            <p:cNvSpPr/>
            <p:nvPr/>
          </p:nvSpPr>
          <p:spPr>
            <a:xfrm>
              <a:off x="1737814" y="3936470"/>
              <a:ext cx="239688" cy="239688"/>
            </a:xfrm>
            <a:prstGeom prst="ellipse">
              <a:avLst/>
            </a:prstGeom>
            <a:solidFill>
              <a:srgbClr val="8335E5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17" name="Ovale 16">
              <a:extLst>
                <a:ext uri="{FF2B5EF4-FFF2-40B4-BE49-F238E27FC236}">
                  <a16:creationId xmlns:a16="http://schemas.microsoft.com/office/drawing/2014/main" id="{B20BBE89-8E4D-448A-8F53-F45437DD24BB}"/>
                </a:ext>
              </a:extLst>
            </p:cNvPr>
            <p:cNvSpPr/>
            <p:nvPr/>
          </p:nvSpPr>
          <p:spPr>
            <a:xfrm>
              <a:off x="1782422" y="3981078"/>
              <a:ext cx="150473" cy="150473"/>
            </a:xfrm>
            <a:prstGeom prst="ellipse">
              <a:avLst/>
            </a:prstGeom>
            <a:solidFill>
              <a:srgbClr val="833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13" name="Zone de texte 12">
              <a:extLst>
                <a:ext uri="{FF2B5EF4-FFF2-40B4-BE49-F238E27FC236}">
                  <a16:creationId xmlns:a16="http://schemas.microsoft.com/office/drawing/2014/main" id="{DC02C732-8960-4820-B185-F087E030DAAA}"/>
                </a:ext>
              </a:extLst>
            </p:cNvPr>
            <p:cNvSpPr txBox="1"/>
            <p:nvPr/>
          </p:nvSpPr>
          <p:spPr>
            <a:xfrm>
              <a:off x="1466949" y="3189004"/>
              <a:ext cx="203582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rtl="0"/>
              <a:r>
                <a:rPr lang="fr-FR" sz="3200" b="1" dirty="0">
                  <a:solidFill>
                    <a:schemeClr val="bg1"/>
                  </a:solidFill>
                  <a:latin typeface="+mj-lt"/>
                </a:rPr>
                <a:t>2</a:t>
              </a:r>
            </a:p>
          </p:txBody>
        </p:sp>
        <p:sp>
          <p:nvSpPr>
            <p:cNvPr id="29" name="Ovale 28">
              <a:extLst>
                <a:ext uri="{FF2B5EF4-FFF2-40B4-BE49-F238E27FC236}">
                  <a16:creationId xmlns:a16="http://schemas.microsoft.com/office/drawing/2014/main" id="{1B02FFA3-53E3-4FFD-922C-CCB9EFEA5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845077" y="2719313"/>
              <a:ext cx="1431828" cy="1431826"/>
            </a:xfrm>
            <a:prstGeom prst="ellipse">
              <a:avLst/>
            </a:prstGeom>
            <a:solidFill>
              <a:schemeClr val="bg1">
                <a:alpha val="19000"/>
              </a:schemeClr>
            </a:solidFill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31" name="Ovale 30">
              <a:extLst>
                <a:ext uri="{FF2B5EF4-FFF2-40B4-BE49-F238E27FC236}">
                  <a16:creationId xmlns:a16="http://schemas.microsoft.com/office/drawing/2014/main" id="{0EB5F512-613A-44CC-ACE3-5B63ACC24F3F}"/>
                </a:ext>
              </a:extLst>
            </p:cNvPr>
            <p:cNvSpPr/>
            <p:nvPr/>
          </p:nvSpPr>
          <p:spPr>
            <a:xfrm>
              <a:off x="5016340" y="2881739"/>
              <a:ext cx="239688" cy="239688"/>
            </a:xfrm>
            <a:prstGeom prst="ellipse">
              <a:avLst/>
            </a:prstGeom>
            <a:solidFill>
              <a:srgbClr val="8335E5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32" name="Ovale 31">
              <a:extLst>
                <a:ext uri="{FF2B5EF4-FFF2-40B4-BE49-F238E27FC236}">
                  <a16:creationId xmlns:a16="http://schemas.microsoft.com/office/drawing/2014/main" id="{CDD030F3-5250-4104-9D3A-3BDB421469D0}"/>
                </a:ext>
              </a:extLst>
            </p:cNvPr>
            <p:cNvSpPr/>
            <p:nvPr/>
          </p:nvSpPr>
          <p:spPr>
            <a:xfrm>
              <a:off x="5060947" y="2926346"/>
              <a:ext cx="150473" cy="150473"/>
            </a:xfrm>
            <a:prstGeom prst="ellipse">
              <a:avLst/>
            </a:prstGeom>
            <a:solidFill>
              <a:srgbClr val="833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28" name="Zone de texte 27">
              <a:extLst>
                <a:ext uri="{FF2B5EF4-FFF2-40B4-BE49-F238E27FC236}">
                  <a16:creationId xmlns:a16="http://schemas.microsoft.com/office/drawing/2014/main" id="{1CC8C601-FB40-4573-87B3-B1126A610542}"/>
                </a:ext>
              </a:extLst>
            </p:cNvPr>
            <p:cNvSpPr txBox="1"/>
            <p:nvPr/>
          </p:nvSpPr>
          <p:spPr>
            <a:xfrm>
              <a:off x="4459202" y="3189005"/>
              <a:ext cx="129732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rtl="0"/>
              <a:r>
                <a:rPr lang="fr-FR" sz="3600" b="1" dirty="0">
                  <a:solidFill>
                    <a:schemeClr val="bg1"/>
                  </a:solidFill>
                  <a:latin typeface="+mj-lt"/>
                </a:rPr>
                <a:t>5</a:t>
              </a:r>
              <a:endParaRPr lang="fr-FR" sz="32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1" name="Ovale 40">
              <a:extLst>
                <a:ext uri="{FF2B5EF4-FFF2-40B4-BE49-F238E27FC236}">
                  <a16:creationId xmlns:a16="http://schemas.microsoft.com/office/drawing/2014/main" id="{9AA6EBCD-B27A-4FC4-87A8-ED6638C5545A}"/>
                </a:ext>
              </a:extLst>
            </p:cNvPr>
            <p:cNvSpPr/>
            <p:nvPr/>
          </p:nvSpPr>
          <p:spPr>
            <a:xfrm>
              <a:off x="6798890" y="2719313"/>
              <a:ext cx="1431828" cy="1431826"/>
            </a:xfrm>
            <a:prstGeom prst="ellipse">
              <a:avLst/>
            </a:prstGeom>
            <a:solidFill>
              <a:schemeClr val="bg1">
                <a:alpha val="19000"/>
              </a:schemeClr>
            </a:solidFill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42" name="Arc 41">
              <a:extLst>
                <a:ext uri="{FF2B5EF4-FFF2-40B4-BE49-F238E27FC236}">
                  <a16:creationId xmlns:a16="http://schemas.microsoft.com/office/drawing/2014/main" id="{63F2913C-4436-40AC-9048-54405BD23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798890" y="2719313"/>
              <a:ext cx="1431827" cy="1431826"/>
            </a:xfrm>
            <a:prstGeom prst="arc">
              <a:avLst>
                <a:gd name="adj1" fmla="val 16200000"/>
                <a:gd name="adj2" fmla="val 755116"/>
              </a:avLst>
            </a:prstGeom>
            <a:ln w="38100">
              <a:gradFill>
                <a:gsLst>
                  <a:gs pos="0">
                    <a:srgbClr val="7BEBD8"/>
                  </a:gs>
                  <a:gs pos="8000">
                    <a:srgbClr val="6B8DE1"/>
                  </a:gs>
                  <a:gs pos="100000">
                    <a:srgbClr val="8335E5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43" name="Ovale 42">
              <a:extLst>
                <a:ext uri="{FF2B5EF4-FFF2-40B4-BE49-F238E27FC236}">
                  <a16:creationId xmlns:a16="http://schemas.microsoft.com/office/drawing/2014/main" id="{B9703755-0B67-41E7-B72A-5A3A54730479}"/>
                </a:ext>
              </a:extLst>
            </p:cNvPr>
            <p:cNvSpPr/>
            <p:nvPr/>
          </p:nvSpPr>
          <p:spPr>
            <a:xfrm>
              <a:off x="8110117" y="3485949"/>
              <a:ext cx="239688" cy="239688"/>
            </a:xfrm>
            <a:prstGeom prst="ellipse">
              <a:avLst/>
            </a:prstGeom>
            <a:solidFill>
              <a:srgbClr val="8335E5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44" name="Ovale 43">
              <a:extLst>
                <a:ext uri="{FF2B5EF4-FFF2-40B4-BE49-F238E27FC236}">
                  <a16:creationId xmlns:a16="http://schemas.microsoft.com/office/drawing/2014/main" id="{7668F955-7C8C-4C69-AA19-CD562C2DFDCC}"/>
                </a:ext>
              </a:extLst>
            </p:cNvPr>
            <p:cNvSpPr/>
            <p:nvPr/>
          </p:nvSpPr>
          <p:spPr>
            <a:xfrm>
              <a:off x="8154725" y="3530557"/>
              <a:ext cx="150473" cy="150473"/>
            </a:xfrm>
            <a:prstGeom prst="ellipse">
              <a:avLst/>
            </a:prstGeom>
            <a:solidFill>
              <a:srgbClr val="833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40" name="Zone de texte 39">
              <a:extLst>
                <a:ext uri="{FF2B5EF4-FFF2-40B4-BE49-F238E27FC236}">
                  <a16:creationId xmlns:a16="http://schemas.microsoft.com/office/drawing/2014/main" id="{5C436978-7B84-4F27-8A32-574050B29AD0}"/>
                </a:ext>
              </a:extLst>
            </p:cNvPr>
            <p:cNvSpPr txBox="1"/>
            <p:nvPr/>
          </p:nvSpPr>
          <p:spPr>
            <a:xfrm>
              <a:off x="7472555" y="3189005"/>
              <a:ext cx="203582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rtl="0"/>
              <a:r>
                <a:rPr lang="fr-FR" sz="3200" b="1" dirty="0">
                  <a:solidFill>
                    <a:schemeClr val="bg1"/>
                  </a:solidFill>
                  <a:latin typeface="+mj-lt"/>
                </a:rPr>
                <a:t>0</a:t>
              </a: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65E89B9B-4C47-402B-9C75-47765E1F7593}"/>
                </a:ext>
              </a:extLst>
            </p:cNvPr>
            <p:cNvGrpSpPr/>
            <p:nvPr/>
          </p:nvGrpSpPr>
          <p:grpSpPr>
            <a:xfrm>
              <a:off x="9871788" y="2706779"/>
              <a:ext cx="1431828" cy="1456895"/>
              <a:chOff x="7168469" y="2677815"/>
              <a:chExt cx="1431828" cy="1456895"/>
            </a:xfrm>
          </p:grpSpPr>
          <p:grpSp>
            <p:nvGrpSpPr>
              <p:cNvPr id="51" name="Groupe 50">
                <a:extLst>
                  <a:ext uri="{FF2B5EF4-FFF2-40B4-BE49-F238E27FC236}">
                    <a16:creationId xmlns:a16="http://schemas.microsoft.com/office/drawing/2014/main" id="{02C4BAC1-CFE0-4BB6-AB1E-3D97B9D3C37C}"/>
                  </a:ext>
                </a:extLst>
              </p:cNvPr>
              <p:cNvGrpSpPr/>
              <p:nvPr/>
            </p:nvGrpSpPr>
            <p:grpSpPr>
              <a:xfrm>
                <a:off x="7168469" y="2677815"/>
                <a:ext cx="1431828" cy="1456895"/>
                <a:chOff x="7168469" y="2677815"/>
                <a:chExt cx="1431828" cy="1456895"/>
              </a:xfrm>
            </p:grpSpPr>
            <p:sp>
              <p:nvSpPr>
                <p:cNvPr id="53" name="Ovale 52">
                  <a:extLst>
                    <a:ext uri="{FF2B5EF4-FFF2-40B4-BE49-F238E27FC236}">
                      <a16:creationId xmlns:a16="http://schemas.microsoft.com/office/drawing/2014/main" id="{52EBF013-87F7-4305-9CC9-737BE16F0D9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/>
              </p:nvSpPr>
              <p:spPr>
                <a:xfrm>
                  <a:off x="7168469" y="2702884"/>
                  <a:ext cx="1431828" cy="1431826"/>
                </a:xfrm>
                <a:prstGeom prst="ellipse">
                  <a:avLst/>
                </a:prstGeom>
                <a:solidFill>
                  <a:schemeClr val="bg1">
                    <a:alpha val="19000"/>
                  </a:schemeClr>
                </a:solidFill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 rtl="0"/>
                  <a:endParaRPr lang="fr-FR" dirty="0"/>
                </a:p>
              </p:txBody>
            </p:sp>
            <p:sp>
              <p:nvSpPr>
                <p:cNvPr id="54" name="Arc 53">
                  <a:extLst>
                    <a:ext uri="{FF2B5EF4-FFF2-40B4-BE49-F238E27FC236}">
                      <a16:creationId xmlns:a16="http://schemas.microsoft.com/office/drawing/2014/main" id="{2CC348C5-CD52-4041-A9DC-8F47C9D04352}"/>
                    </a:ext>
                  </a:extLst>
                </p:cNvPr>
                <p:cNvSpPr/>
                <p:nvPr/>
              </p:nvSpPr>
              <p:spPr>
                <a:xfrm>
                  <a:off x="7168469" y="2702884"/>
                  <a:ext cx="1431827" cy="1431826"/>
                </a:xfrm>
                <a:prstGeom prst="arc">
                  <a:avLst>
                    <a:gd name="adj1" fmla="val 16200000"/>
                    <a:gd name="adj2" fmla="val 17724961"/>
                  </a:avLst>
                </a:prstGeom>
                <a:ln w="38100">
                  <a:gradFill>
                    <a:gsLst>
                      <a:gs pos="0">
                        <a:srgbClr val="7BEBD8"/>
                      </a:gs>
                      <a:gs pos="8000">
                        <a:srgbClr val="6B8DE1"/>
                      </a:gs>
                      <a:gs pos="100000">
                        <a:srgbClr val="8335E5"/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 rtl="0"/>
                  <a:endParaRPr lang="fr-FR" dirty="0"/>
                </a:p>
              </p:txBody>
            </p:sp>
            <p:sp>
              <p:nvSpPr>
                <p:cNvPr id="55" name="Ovale 54">
                  <a:extLst>
                    <a:ext uri="{FF2B5EF4-FFF2-40B4-BE49-F238E27FC236}">
                      <a16:creationId xmlns:a16="http://schemas.microsoft.com/office/drawing/2014/main" id="{083CA45F-7535-4D5F-A010-B7B38ED57BC7}"/>
                    </a:ext>
                  </a:extLst>
                </p:cNvPr>
                <p:cNvSpPr/>
                <p:nvPr/>
              </p:nvSpPr>
              <p:spPr>
                <a:xfrm>
                  <a:off x="8095353" y="2677815"/>
                  <a:ext cx="239688" cy="239687"/>
                </a:xfrm>
                <a:prstGeom prst="ellipse">
                  <a:avLst/>
                </a:prstGeom>
                <a:solidFill>
                  <a:srgbClr val="8335E5">
                    <a:alpha val="3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fr-FR" dirty="0"/>
                </a:p>
              </p:txBody>
            </p:sp>
            <p:sp>
              <p:nvSpPr>
                <p:cNvPr id="56" name="Ovale 55">
                  <a:extLst>
                    <a:ext uri="{FF2B5EF4-FFF2-40B4-BE49-F238E27FC236}">
                      <a16:creationId xmlns:a16="http://schemas.microsoft.com/office/drawing/2014/main" id="{43FCBFAE-6E88-440A-ACEC-41E289885112}"/>
                    </a:ext>
                  </a:extLst>
                </p:cNvPr>
                <p:cNvSpPr/>
                <p:nvPr/>
              </p:nvSpPr>
              <p:spPr>
                <a:xfrm>
                  <a:off x="8139961" y="2722422"/>
                  <a:ext cx="150473" cy="150473"/>
                </a:xfrm>
                <a:prstGeom prst="ellipse">
                  <a:avLst/>
                </a:prstGeom>
                <a:solidFill>
                  <a:srgbClr val="8335E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fr-FR" dirty="0"/>
                </a:p>
              </p:txBody>
            </p:sp>
          </p:grpSp>
          <p:sp>
            <p:nvSpPr>
              <p:cNvPr id="52" name="Zone de texte 51">
                <a:extLst>
                  <a:ext uri="{FF2B5EF4-FFF2-40B4-BE49-F238E27FC236}">
                    <a16:creationId xmlns:a16="http://schemas.microsoft.com/office/drawing/2014/main" id="{38F4B3FC-E555-4F37-BC12-4940EF773A7E}"/>
                  </a:ext>
                </a:extLst>
              </p:cNvPr>
              <p:cNvSpPr txBox="1"/>
              <p:nvPr/>
            </p:nvSpPr>
            <p:spPr>
              <a:xfrm>
                <a:off x="7538136" y="3160041"/>
                <a:ext cx="69249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rtl="0"/>
                <a:r>
                  <a:rPr lang="fr-FR" sz="3200" b="1" dirty="0">
                    <a:solidFill>
                      <a:schemeClr val="bg1"/>
                    </a:solidFill>
                    <a:latin typeface="+mj-lt"/>
                  </a:rPr>
                  <a:t>50%</a:t>
                </a:r>
              </a:p>
            </p:txBody>
          </p:sp>
        </p:grpSp>
        <p:sp>
          <p:nvSpPr>
            <p:cNvPr id="64" name="Arc 63">
              <a:extLst>
                <a:ext uri="{FF2B5EF4-FFF2-40B4-BE49-F238E27FC236}">
                  <a16:creationId xmlns:a16="http://schemas.microsoft.com/office/drawing/2014/main" id="{CAE87D92-1F07-49DE-BFD7-F74BD728BD31}"/>
                </a:ext>
              </a:extLst>
            </p:cNvPr>
            <p:cNvSpPr/>
            <p:nvPr/>
          </p:nvSpPr>
          <p:spPr>
            <a:xfrm>
              <a:off x="3843489" y="2720981"/>
              <a:ext cx="1431827" cy="1431826"/>
            </a:xfrm>
            <a:prstGeom prst="arc">
              <a:avLst>
                <a:gd name="adj1" fmla="val 16200000"/>
                <a:gd name="adj2" fmla="val 19003948"/>
              </a:avLst>
            </a:prstGeom>
            <a:ln w="38100">
              <a:gradFill>
                <a:gsLst>
                  <a:gs pos="0">
                    <a:srgbClr val="7BEBD8"/>
                  </a:gs>
                  <a:gs pos="8000">
                    <a:srgbClr val="6B8DE1"/>
                  </a:gs>
                  <a:gs pos="100000">
                    <a:srgbClr val="8335E5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66" name="Arc 65">
              <a:extLst>
                <a:ext uri="{FF2B5EF4-FFF2-40B4-BE49-F238E27FC236}">
                  <a16:creationId xmlns:a16="http://schemas.microsoft.com/office/drawing/2014/main" id="{45B3FF71-3684-4143-BA68-D4583307C956}"/>
                </a:ext>
              </a:extLst>
            </p:cNvPr>
            <p:cNvSpPr/>
            <p:nvPr/>
          </p:nvSpPr>
          <p:spPr>
            <a:xfrm>
              <a:off x="852826" y="2694293"/>
              <a:ext cx="1431827" cy="1431826"/>
            </a:xfrm>
            <a:prstGeom prst="arc">
              <a:avLst>
                <a:gd name="adj1" fmla="val 16200000"/>
                <a:gd name="adj2" fmla="val 3850353"/>
              </a:avLst>
            </a:prstGeom>
            <a:ln w="38100">
              <a:gradFill>
                <a:gsLst>
                  <a:gs pos="0">
                    <a:srgbClr val="7BEBD8"/>
                  </a:gs>
                  <a:gs pos="8000">
                    <a:srgbClr val="6B8DE1"/>
                  </a:gs>
                  <a:gs pos="100000">
                    <a:srgbClr val="8335E5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</p:grpSp>
      <p:sp>
        <p:nvSpPr>
          <p:cNvPr id="7" name="Titre 6" hidden="1">
            <a:extLst>
              <a:ext uri="{FF2B5EF4-FFF2-40B4-BE49-F238E27FC236}">
                <a16:creationId xmlns:a16="http://schemas.microsoft.com/office/drawing/2014/main" id="{8336C4B5-E15C-4086-8FF8-C33A07373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fr-FR" dirty="0"/>
              <a:t>Ressources humaines : diapositive </a:t>
            </a:r>
            <a:r>
              <a:rPr lang="fr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163769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12B5D39-FFB4-48DA-8278-FC3F12E94DD9}"/>
              </a:ext>
            </a:extLst>
          </p:cNvPr>
          <p:cNvSpPr/>
          <p:nvPr/>
        </p:nvSpPr>
        <p:spPr>
          <a:xfrm>
            <a:off x="3911401" y="1138517"/>
            <a:ext cx="8280599" cy="5755999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1200150" lvl="1" indent="-4572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FRAGMENTATION DES OBJECTIFS</a:t>
            </a:r>
          </a:p>
          <a:p>
            <a:pPr marL="1200150" lvl="1" indent="-4572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FAIBLE SYNERGIE ENTRE PROJETS</a:t>
            </a:r>
          </a:p>
          <a:p>
            <a:pPr marL="1200150" lvl="1" indent="-4572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REGIONS DEPOURVUES DE PROJETS</a:t>
            </a:r>
          </a:p>
          <a:p>
            <a:pPr marL="1200150" lvl="1" indent="-4572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FAIBLE COMMUNICATION</a:t>
            </a:r>
          </a:p>
          <a:p>
            <a:pPr marL="1200150" lvl="1" indent="-4572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PAS DE CAPITALISATION</a:t>
            </a:r>
          </a:p>
          <a:p>
            <a:pPr marL="1200150" lvl="1" indent="-4572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FAIBLE RETOUR D’EXPERIENCES</a:t>
            </a:r>
          </a:p>
        </p:txBody>
      </p:sp>
      <p:grpSp>
        <p:nvGrpSpPr>
          <p:cNvPr id="29" name="Groupe 28" descr="Cette image est une illustration d’un homme avec une barbe. ">
            <a:extLst>
              <a:ext uri="{FF2B5EF4-FFF2-40B4-BE49-F238E27FC236}">
                <a16:creationId xmlns:a16="http://schemas.microsoft.com/office/drawing/2014/main" id="{F32A5E08-DAB7-4688-9995-64BE90AA2F83}"/>
              </a:ext>
            </a:extLst>
          </p:cNvPr>
          <p:cNvGrpSpPr/>
          <p:nvPr/>
        </p:nvGrpSpPr>
        <p:grpSpPr>
          <a:xfrm>
            <a:off x="577510" y="1318790"/>
            <a:ext cx="3798616" cy="6043606"/>
            <a:chOff x="117404" y="1951388"/>
            <a:chExt cx="3267072" cy="5197917"/>
          </a:xfrm>
        </p:grpSpPr>
        <p:sp>
          <p:nvSpPr>
            <p:cNvPr id="25" name="Ovale 24">
              <a:extLst>
                <a:ext uri="{FF2B5EF4-FFF2-40B4-BE49-F238E27FC236}">
                  <a16:creationId xmlns:a16="http://schemas.microsoft.com/office/drawing/2014/main" id="{EEAF1E36-1F6F-484C-9CA3-D7321F33C7EE}"/>
                </a:ext>
              </a:extLst>
            </p:cNvPr>
            <p:cNvSpPr/>
            <p:nvPr/>
          </p:nvSpPr>
          <p:spPr>
            <a:xfrm>
              <a:off x="218769" y="2438400"/>
              <a:ext cx="3131996" cy="3131996"/>
            </a:xfrm>
            <a:prstGeom prst="ellipse">
              <a:avLst/>
            </a:prstGeom>
            <a:gradFill>
              <a:gsLst>
                <a:gs pos="0">
                  <a:srgbClr val="7CEFD8"/>
                </a:gs>
                <a:gs pos="71000">
                  <a:srgbClr val="6672E4"/>
                </a:gs>
                <a:gs pos="100000">
                  <a:srgbClr val="882BE5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182ED547-BB7E-4187-9E8C-EA8699D2D1A2}"/>
                </a:ext>
              </a:extLst>
            </p:cNvPr>
            <p:cNvGrpSpPr/>
            <p:nvPr/>
          </p:nvGrpSpPr>
          <p:grpSpPr>
            <a:xfrm>
              <a:off x="524849" y="2442817"/>
              <a:ext cx="2749416" cy="4706488"/>
              <a:chOff x="209099" y="1340526"/>
              <a:chExt cx="3468002" cy="5936574"/>
            </a:xfrm>
          </p:grpSpPr>
          <p:sp>
            <p:nvSpPr>
              <p:cNvPr id="9" name="Forme libre 5">
                <a:extLst>
                  <a:ext uri="{FF2B5EF4-FFF2-40B4-BE49-F238E27FC236}">
                    <a16:creationId xmlns:a16="http://schemas.microsoft.com/office/drawing/2014/main" id="{C8571C14-2F27-4E34-B686-6E2CDCF3BA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6528" y="3310241"/>
                <a:ext cx="1340572" cy="1498286"/>
              </a:xfrm>
              <a:custGeom>
                <a:avLst/>
                <a:gdLst>
                  <a:gd name="T0" fmla="*/ 210 w 502"/>
                  <a:gd name="T1" fmla="*/ 73 h 562"/>
                  <a:gd name="T2" fmla="*/ 463 w 502"/>
                  <a:gd name="T3" fmla="*/ 365 h 562"/>
                  <a:gd name="T4" fmla="*/ 463 w 502"/>
                  <a:gd name="T5" fmla="*/ 549 h 562"/>
                  <a:gd name="T6" fmla="*/ 81 w 502"/>
                  <a:gd name="T7" fmla="*/ 311 h 562"/>
                  <a:gd name="T8" fmla="*/ 48 w 502"/>
                  <a:gd name="T9" fmla="*/ 5 h 562"/>
                  <a:gd name="T10" fmla="*/ 210 w 502"/>
                  <a:gd name="T11" fmla="*/ 73 h 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2" h="562">
                    <a:moveTo>
                      <a:pt x="210" y="73"/>
                    </a:moveTo>
                    <a:cubicBezTo>
                      <a:pt x="210" y="73"/>
                      <a:pt x="450" y="325"/>
                      <a:pt x="463" y="365"/>
                    </a:cubicBezTo>
                    <a:cubicBezTo>
                      <a:pt x="475" y="405"/>
                      <a:pt x="502" y="535"/>
                      <a:pt x="463" y="549"/>
                    </a:cubicBezTo>
                    <a:cubicBezTo>
                      <a:pt x="423" y="562"/>
                      <a:pt x="161" y="540"/>
                      <a:pt x="81" y="311"/>
                    </a:cubicBezTo>
                    <a:cubicBezTo>
                      <a:pt x="0" y="81"/>
                      <a:pt x="30" y="9"/>
                      <a:pt x="48" y="5"/>
                    </a:cubicBezTo>
                    <a:cubicBezTo>
                      <a:pt x="66" y="0"/>
                      <a:pt x="157" y="17"/>
                      <a:pt x="210" y="73"/>
                    </a:cubicBezTo>
                    <a:close/>
                  </a:path>
                </a:pathLst>
              </a:custGeom>
              <a:gradFill>
                <a:gsLst>
                  <a:gs pos="0">
                    <a:srgbClr val="7D4BC9"/>
                  </a:gs>
                  <a:gs pos="78000">
                    <a:srgbClr val="16286E"/>
                  </a:gs>
                </a:gsLst>
                <a:lin ang="54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0" name="Forme libre 6">
                <a:extLst>
                  <a:ext uri="{FF2B5EF4-FFF2-40B4-BE49-F238E27FC236}">
                    <a16:creationId xmlns:a16="http://schemas.microsoft.com/office/drawing/2014/main" id="{600A3A6C-7791-471C-A365-60A8E27824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4814" y="1340526"/>
                <a:ext cx="1248001" cy="2249144"/>
              </a:xfrm>
              <a:custGeom>
                <a:avLst/>
                <a:gdLst>
                  <a:gd name="T0" fmla="*/ 413 w 467"/>
                  <a:gd name="T1" fmla="*/ 409 h 844"/>
                  <a:gd name="T2" fmla="*/ 420 w 467"/>
                  <a:gd name="T3" fmla="*/ 446 h 844"/>
                  <a:gd name="T4" fmla="*/ 410 w 467"/>
                  <a:gd name="T5" fmla="*/ 586 h 844"/>
                  <a:gd name="T6" fmla="*/ 431 w 467"/>
                  <a:gd name="T7" fmla="*/ 664 h 844"/>
                  <a:gd name="T8" fmla="*/ 371 w 467"/>
                  <a:gd name="T9" fmla="*/ 820 h 844"/>
                  <a:gd name="T10" fmla="*/ 99 w 467"/>
                  <a:gd name="T11" fmla="*/ 595 h 844"/>
                  <a:gd name="T12" fmla="*/ 87 w 467"/>
                  <a:gd name="T13" fmla="*/ 476 h 844"/>
                  <a:gd name="T14" fmla="*/ 87 w 467"/>
                  <a:gd name="T15" fmla="*/ 475 h 844"/>
                  <a:gd name="T16" fmla="*/ 93 w 467"/>
                  <a:gd name="T17" fmla="*/ 438 h 844"/>
                  <a:gd name="T18" fmla="*/ 0 w 467"/>
                  <a:gd name="T19" fmla="*/ 380 h 844"/>
                  <a:gd name="T20" fmla="*/ 39 w 467"/>
                  <a:gd name="T21" fmla="*/ 228 h 844"/>
                  <a:gd name="T22" fmla="*/ 62 w 467"/>
                  <a:gd name="T23" fmla="*/ 98 h 844"/>
                  <a:gd name="T24" fmla="*/ 31 w 467"/>
                  <a:gd name="T25" fmla="*/ 98 h 844"/>
                  <a:gd name="T26" fmla="*/ 146 w 467"/>
                  <a:gd name="T27" fmla="*/ 4 h 844"/>
                  <a:gd name="T28" fmla="*/ 205 w 467"/>
                  <a:gd name="T29" fmla="*/ 14 h 844"/>
                  <a:gd name="T30" fmla="*/ 297 w 467"/>
                  <a:gd name="T31" fmla="*/ 15 h 844"/>
                  <a:gd name="T32" fmla="*/ 413 w 467"/>
                  <a:gd name="T33" fmla="*/ 49 h 844"/>
                  <a:gd name="T34" fmla="*/ 422 w 467"/>
                  <a:gd name="T35" fmla="*/ 72 h 844"/>
                  <a:gd name="T36" fmla="*/ 424 w 467"/>
                  <a:gd name="T37" fmla="*/ 86 h 844"/>
                  <a:gd name="T38" fmla="*/ 410 w 467"/>
                  <a:gd name="T39" fmla="*/ 124 h 844"/>
                  <a:gd name="T40" fmla="*/ 432 w 467"/>
                  <a:gd name="T41" fmla="*/ 249 h 844"/>
                  <a:gd name="T42" fmla="*/ 446 w 467"/>
                  <a:gd name="T43" fmla="*/ 374 h 844"/>
                  <a:gd name="T44" fmla="*/ 446 w 467"/>
                  <a:gd name="T45" fmla="*/ 409 h 844"/>
                  <a:gd name="T46" fmla="*/ 413 w 467"/>
                  <a:gd name="T47" fmla="*/ 409 h 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67" h="844">
                    <a:moveTo>
                      <a:pt x="413" y="409"/>
                    </a:moveTo>
                    <a:cubicBezTo>
                      <a:pt x="413" y="409"/>
                      <a:pt x="425" y="426"/>
                      <a:pt x="420" y="446"/>
                    </a:cubicBezTo>
                    <a:cubicBezTo>
                      <a:pt x="415" y="465"/>
                      <a:pt x="385" y="526"/>
                      <a:pt x="410" y="586"/>
                    </a:cubicBezTo>
                    <a:cubicBezTo>
                      <a:pt x="418" y="605"/>
                      <a:pt x="427" y="633"/>
                      <a:pt x="431" y="664"/>
                    </a:cubicBezTo>
                    <a:cubicBezTo>
                      <a:pt x="441" y="728"/>
                      <a:pt x="433" y="803"/>
                      <a:pt x="371" y="820"/>
                    </a:cubicBezTo>
                    <a:cubicBezTo>
                      <a:pt x="280" y="844"/>
                      <a:pt x="123" y="754"/>
                      <a:pt x="99" y="595"/>
                    </a:cubicBezTo>
                    <a:cubicBezTo>
                      <a:pt x="91" y="536"/>
                      <a:pt x="87" y="499"/>
                      <a:pt x="87" y="476"/>
                    </a:cubicBezTo>
                    <a:cubicBezTo>
                      <a:pt x="87" y="475"/>
                      <a:pt x="87" y="475"/>
                      <a:pt x="87" y="475"/>
                    </a:cubicBezTo>
                    <a:cubicBezTo>
                      <a:pt x="86" y="437"/>
                      <a:pt x="93" y="438"/>
                      <a:pt x="93" y="438"/>
                    </a:cubicBezTo>
                    <a:cubicBezTo>
                      <a:pt x="0" y="380"/>
                      <a:pt x="0" y="380"/>
                      <a:pt x="0" y="380"/>
                    </a:cubicBezTo>
                    <a:cubicBezTo>
                      <a:pt x="0" y="380"/>
                      <a:pt x="42" y="270"/>
                      <a:pt x="39" y="228"/>
                    </a:cubicBezTo>
                    <a:cubicBezTo>
                      <a:pt x="36" y="186"/>
                      <a:pt x="19" y="171"/>
                      <a:pt x="62" y="98"/>
                    </a:cubicBezTo>
                    <a:cubicBezTo>
                      <a:pt x="31" y="98"/>
                      <a:pt x="31" y="98"/>
                      <a:pt x="31" y="98"/>
                    </a:cubicBezTo>
                    <a:cubicBezTo>
                      <a:pt x="31" y="98"/>
                      <a:pt x="46" y="13"/>
                      <a:pt x="146" y="4"/>
                    </a:cubicBezTo>
                    <a:cubicBezTo>
                      <a:pt x="146" y="4"/>
                      <a:pt x="177" y="0"/>
                      <a:pt x="205" y="14"/>
                    </a:cubicBezTo>
                    <a:cubicBezTo>
                      <a:pt x="232" y="28"/>
                      <a:pt x="262" y="22"/>
                      <a:pt x="297" y="15"/>
                    </a:cubicBezTo>
                    <a:cubicBezTo>
                      <a:pt x="332" y="8"/>
                      <a:pt x="393" y="16"/>
                      <a:pt x="413" y="49"/>
                    </a:cubicBezTo>
                    <a:cubicBezTo>
                      <a:pt x="417" y="57"/>
                      <a:pt x="421" y="65"/>
                      <a:pt x="422" y="72"/>
                    </a:cubicBezTo>
                    <a:cubicBezTo>
                      <a:pt x="423" y="77"/>
                      <a:pt x="424" y="82"/>
                      <a:pt x="424" y="86"/>
                    </a:cubicBezTo>
                    <a:cubicBezTo>
                      <a:pt x="425" y="104"/>
                      <a:pt x="418" y="118"/>
                      <a:pt x="410" y="124"/>
                    </a:cubicBezTo>
                    <a:cubicBezTo>
                      <a:pt x="410" y="124"/>
                      <a:pt x="444" y="197"/>
                      <a:pt x="432" y="249"/>
                    </a:cubicBezTo>
                    <a:cubicBezTo>
                      <a:pt x="419" y="300"/>
                      <a:pt x="412" y="315"/>
                      <a:pt x="446" y="374"/>
                    </a:cubicBezTo>
                    <a:cubicBezTo>
                      <a:pt x="446" y="374"/>
                      <a:pt x="467" y="389"/>
                      <a:pt x="446" y="409"/>
                    </a:cubicBezTo>
                    <a:cubicBezTo>
                      <a:pt x="446" y="409"/>
                      <a:pt x="436" y="417"/>
                      <a:pt x="413" y="40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1" name="Forme libre 7">
                <a:extLst>
                  <a:ext uri="{FF2B5EF4-FFF2-40B4-BE49-F238E27FC236}">
                    <a16:creationId xmlns:a16="http://schemas.microsoft.com/office/drawing/2014/main" id="{84D147E2-C5A1-44B2-801C-2CD2E345CE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6242" y="1340526"/>
                <a:ext cx="1081715" cy="608572"/>
              </a:xfrm>
              <a:custGeom>
                <a:avLst/>
                <a:gdLst>
                  <a:gd name="T0" fmla="*/ 405 w 405"/>
                  <a:gd name="T1" fmla="*/ 86 h 228"/>
                  <a:gd name="T2" fmla="*/ 178 w 405"/>
                  <a:gd name="T3" fmla="*/ 98 h 228"/>
                  <a:gd name="T4" fmla="*/ 114 w 405"/>
                  <a:gd name="T5" fmla="*/ 186 h 228"/>
                  <a:gd name="T6" fmla="*/ 20 w 405"/>
                  <a:gd name="T7" fmla="*/ 228 h 228"/>
                  <a:gd name="T8" fmla="*/ 43 w 405"/>
                  <a:gd name="T9" fmla="*/ 98 h 228"/>
                  <a:gd name="T10" fmla="*/ 12 w 405"/>
                  <a:gd name="T11" fmla="*/ 98 h 228"/>
                  <a:gd name="T12" fmla="*/ 127 w 405"/>
                  <a:gd name="T13" fmla="*/ 4 h 228"/>
                  <a:gd name="T14" fmla="*/ 186 w 405"/>
                  <a:gd name="T15" fmla="*/ 14 h 228"/>
                  <a:gd name="T16" fmla="*/ 278 w 405"/>
                  <a:gd name="T17" fmla="*/ 15 h 228"/>
                  <a:gd name="T18" fmla="*/ 394 w 405"/>
                  <a:gd name="T19" fmla="*/ 49 h 228"/>
                  <a:gd name="T20" fmla="*/ 403 w 405"/>
                  <a:gd name="T21" fmla="*/ 72 h 228"/>
                  <a:gd name="T22" fmla="*/ 405 w 405"/>
                  <a:gd name="T23" fmla="*/ 8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5" h="228">
                    <a:moveTo>
                      <a:pt x="405" y="86"/>
                    </a:moveTo>
                    <a:cubicBezTo>
                      <a:pt x="358" y="84"/>
                      <a:pt x="287" y="87"/>
                      <a:pt x="178" y="98"/>
                    </a:cubicBezTo>
                    <a:cubicBezTo>
                      <a:pt x="178" y="98"/>
                      <a:pt x="118" y="122"/>
                      <a:pt x="114" y="186"/>
                    </a:cubicBezTo>
                    <a:cubicBezTo>
                      <a:pt x="114" y="186"/>
                      <a:pt x="61" y="157"/>
                      <a:pt x="20" y="228"/>
                    </a:cubicBezTo>
                    <a:cubicBezTo>
                      <a:pt x="17" y="186"/>
                      <a:pt x="0" y="171"/>
                      <a:pt x="43" y="98"/>
                    </a:cubicBezTo>
                    <a:cubicBezTo>
                      <a:pt x="12" y="98"/>
                      <a:pt x="12" y="98"/>
                      <a:pt x="12" y="98"/>
                    </a:cubicBezTo>
                    <a:cubicBezTo>
                      <a:pt x="12" y="98"/>
                      <a:pt x="27" y="13"/>
                      <a:pt x="127" y="4"/>
                    </a:cubicBezTo>
                    <a:cubicBezTo>
                      <a:pt x="127" y="4"/>
                      <a:pt x="158" y="0"/>
                      <a:pt x="186" y="14"/>
                    </a:cubicBezTo>
                    <a:cubicBezTo>
                      <a:pt x="213" y="28"/>
                      <a:pt x="243" y="22"/>
                      <a:pt x="278" y="15"/>
                    </a:cubicBezTo>
                    <a:cubicBezTo>
                      <a:pt x="313" y="8"/>
                      <a:pt x="374" y="16"/>
                      <a:pt x="394" y="49"/>
                    </a:cubicBezTo>
                    <a:cubicBezTo>
                      <a:pt x="398" y="57"/>
                      <a:pt x="402" y="65"/>
                      <a:pt x="403" y="72"/>
                    </a:cubicBezTo>
                    <a:cubicBezTo>
                      <a:pt x="404" y="77"/>
                      <a:pt x="405" y="82"/>
                      <a:pt x="405" y="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6524DE"/>
                  </a:gs>
                  <a:gs pos="76000">
                    <a:srgbClr val="6524DE">
                      <a:alpha val="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2" name="Forme libre 8">
                <a:extLst>
                  <a:ext uri="{FF2B5EF4-FFF2-40B4-BE49-F238E27FC236}">
                    <a16:creationId xmlns:a16="http://schemas.microsoft.com/office/drawing/2014/main" id="{8C4DC2FE-B668-467A-B05D-874A8610D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3386" y="1422812"/>
                <a:ext cx="699429" cy="1808573"/>
              </a:xfrm>
              <a:custGeom>
                <a:avLst/>
                <a:gdLst>
                  <a:gd name="T0" fmla="*/ 208 w 262"/>
                  <a:gd name="T1" fmla="*/ 378 h 678"/>
                  <a:gd name="T2" fmla="*/ 215 w 262"/>
                  <a:gd name="T3" fmla="*/ 415 h 678"/>
                  <a:gd name="T4" fmla="*/ 205 w 262"/>
                  <a:gd name="T5" fmla="*/ 555 h 678"/>
                  <a:gd name="T6" fmla="*/ 226 w 262"/>
                  <a:gd name="T7" fmla="*/ 633 h 678"/>
                  <a:gd name="T8" fmla="*/ 92 w 262"/>
                  <a:gd name="T9" fmla="*/ 411 h 678"/>
                  <a:gd name="T10" fmla="*/ 45 w 262"/>
                  <a:gd name="T11" fmla="*/ 280 h 678"/>
                  <a:gd name="T12" fmla="*/ 23 w 262"/>
                  <a:gd name="T13" fmla="*/ 165 h 678"/>
                  <a:gd name="T14" fmla="*/ 56 w 262"/>
                  <a:gd name="T15" fmla="*/ 82 h 678"/>
                  <a:gd name="T16" fmla="*/ 180 w 262"/>
                  <a:gd name="T17" fmla="*/ 33 h 678"/>
                  <a:gd name="T18" fmla="*/ 217 w 262"/>
                  <a:gd name="T19" fmla="*/ 41 h 678"/>
                  <a:gd name="T20" fmla="*/ 205 w 262"/>
                  <a:gd name="T21" fmla="*/ 93 h 678"/>
                  <a:gd name="T22" fmla="*/ 227 w 262"/>
                  <a:gd name="T23" fmla="*/ 218 h 678"/>
                  <a:gd name="T24" fmla="*/ 241 w 262"/>
                  <a:gd name="T25" fmla="*/ 343 h 678"/>
                  <a:gd name="T26" fmla="*/ 241 w 262"/>
                  <a:gd name="T27" fmla="*/ 378 h 678"/>
                  <a:gd name="T28" fmla="*/ 208 w 262"/>
                  <a:gd name="T29" fmla="*/ 378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2" h="678">
                    <a:moveTo>
                      <a:pt x="208" y="378"/>
                    </a:moveTo>
                    <a:cubicBezTo>
                      <a:pt x="208" y="378"/>
                      <a:pt x="220" y="395"/>
                      <a:pt x="215" y="415"/>
                    </a:cubicBezTo>
                    <a:cubicBezTo>
                      <a:pt x="210" y="434"/>
                      <a:pt x="180" y="495"/>
                      <a:pt x="205" y="555"/>
                    </a:cubicBezTo>
                    <a:cubicBezTo>
                      <a:pt x="213" y="574"/>
                      <a:pt x="222" y="602"/>
                      <a:pt x="226" y="633"/>
                    </a:cubicBezTo>
                    <a:cubicBezTo>
                      <a:pt x="146" y="678"/>
                      <a:pt x="100" y="440"/>
                      <a:pt x="92" y="411"/>
                    </a:cubicBezTo>
                    <a:cubicBezTo>
                      <a:pt x="85" y="382"/>
                      <a:pt x="35" y="333"/>
                      <a:pt x="45" y="280"/>
                    </a:cubicBezTo>
                    <a:cubicBezTo>
                      <a:pt x="56" y="227"/>
                      <a:pt x="45" y="218"/>
                      <a:pt x="23" y="165"/>
                    </a:cubicBezTo>
                    <a:cubicBezTo>
                      <a:pt x="0" y="113"/>
                      <a:pt x="56" y="82"/>
                      <a:pt x="56" y="82"/>
                    </a:cubicBezTo>
                    <a:cubicBezTo>
                      <a:pt x="107" y="0"/>
                      <a:pt x="158" y="34"/>
                      <a:pt x="180" y="33"/>
                    </a:cubicBezTo>
                    <a:cubicBezTo>
                      <a:pt x="186" y="33"/>
                      <a:pt x="200" y="35"/>
                      <a:pt x="217" y="41"/>
                    </a:cubicBezTo>
                    <a:cubicBezTo>
                      <a:pt x="223" y="65"/>
                      <a:pt x="216" y="85"/>
                      <a:pt x="205" y="93"/>
                    </a:cubicBezTo>
                    <a:cubicBezTo>
                      <a:pt x="205" y="93"/>
                      <a:pt x="239" y="166"/>
                      <a:pt x="227" y="218"/>
                    </a:cubicBezTo>
                    <a:cubicBezTo>
                      <a:pt x="214" y="269"/>
                      <a:pt x="207" y="284"/>
                      <a:pt x="241" y="343"/>
                    </a:cubicBezTo>
                    <a:cubicBezTo>
                      <a:pt x="241" y="343"/>
                      <a:pt x="262" y="358"/>
                      <a:pt x="241" y="378"/>
                    </a:cubicBezTo>
                    <a:cubicBezTo>
                      <a:pt x="241" y="378"/>
                      <a:pt x="231" y="386"/>
                      <a:pt x="208" y="378"/>
                    </a:cubicBezTo>
                    <a:close/>
                  </a:path>
                </a:pathLst>
              </a:custGeom>
              <a:solidFill>
                <a:srgbClr val="1500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3" name="Forme libre 9">
                <a:extLst>
                  <a:ext uri="{FF2B5EF4-FFF2-40B4-BE49-F238E27FC236}">
                    <a16:creationId xmlns:a16="http://schemas.microsoft.com/office/drawing/2014/main" id="{B5D4840E-C693-4B8E-86D8-E3E73CEB42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099" y="2329669"/>
                <a:ext cx="2883430" cy="4947431"/>
              </a:xfrm>
              <a:custGeom>
                <a:avLst/>
                <a:gdLst>
                  <a:gd name="T0" fmla="*/ 904 w 1079"/>
                  <a:gd name="T1" fmla="*/ 1856 h 1856"/>
                  <a:gd name="T2" fmla="*/ 136 w 1079"/>
                  <a:gd name="T3" fmla="*/ 1856 h 1856"/>
                  <a:gd name="T4" fmla="*/ 116 w 1079"/>
                  <a:gd name="T5" fmla="*/ 962 h 1856"/>
                  <a:gd name="T6" fmla="*/ 449 w 1079"/>
                  <a:gd name="T7" fmla="*/ 104 h 1856"/>
                  <a:gd name="T8" fmla="*/ 497 w 1079"/>
                  <a:gd name="T9" fmla="*/ 30 h 1856"/>
                  <a:gd name="T10" fmla="*/ 526 w 1079"/>
                  <a:gd name="T11" fmla="*/ 9 h 1856"/>
                  <a:gd name="T12" fmla="*/ 753 w 1079"/>
                  <a:gd name="T13" fmla="*/ 150 h 1856"/>
                  <a:gd name="T14" fmla="*/ 823 w 1079"/>
                  <a:gd name="T15" fmla="*/ 312 h 1856"/>
                  <a:gd name="T16" fmla="*/ 904 w 1079"/>
                  <a:gd name="T17" fmla="*/ 1856 h 1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9" h="1856">
                    <a:moveTo>
                      <a:pt x="904" y="1856"/>
                    </a:moveTo>
                    <a:cubicBezTo>
                      <a:pt x="136" y="1856"/>
                      <a:pt x="136" y="1856"/>
                      <a:pt x="136" y="1856"/>
                    </a:cubicBezTo>
                    <a:cubicBezTo>
                      <a:pt x="125" y="1546"/>
                      <a:pt x="232" y="1684"/>
                      <a:pt x="116" y="962"/>
                    </a:cubicBezTo>
                    <a:cubicBezTo>
                      <a:pt x="0" y="241"/>
                      <a:pt x="449" y="104"/>
                      <a:pt x="449" y="104"/>
                    </a:cubicBezTo>
                    <a:cubicBezTo>
                      <a:pt x="449" y="104"/>
                      <a:pt x="481" y="60"/>
                      <a:pt x="497" y="30"/>
                    </a:cubicBezTo>
                    <a:cubicBezTo>
                      <a:pt x="512" y="0"/>
                      <a:pt x="526" y="9"/>
                      <a:pt x="526" y="9"/>
                    </a:cubicBezTo>
                    <a:cubicBezTo>
                      <a:pt x="753" y="150"/>
                      <a:pt x="753" y="150"/>
                      <a:pt x="753" y="150"/>
                    </a:cubicBezTo>
                    <a:cubicBezTo>
                      <a:pt x="780" y="202"/>
                      <a:pt x="803" y="257"/>
                      <a:pt x="823" y="312"/>
                    </a:cubicBezTo>
                    <a:cubicBezTo>
                      <a:pt x="1079" y="1007"/>
                      <a:pt x="904" y="1856"/>
                      <a:pt x="904" y="1856"/>
                    </a:cubicBezTo>
                    <a:close/>
                  </a:path>
                </a:pathLst>
              </a:custGeom>
              <a:gradFill>
                <a:gsLst>
                  <a:gs pos="0">
                    <a:srgbClr val="7D4BC9"/>
                  </a:gs>
                  <a:gs pos="78000">
                    <a:srgbClr val="16286E"/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4" name="Forme libre 10">
                <a:extLst>
                  <a:ext uri="{FF2B5EF4-FFF2-40B4-BE49-F238E27FC236}">
                    <a16:creationId xmlns:a16="http://schemas.microsoft.com/office/drawing/2014/main" id="{F1A3E269-0320-4431-A8DF-43BC01E3D9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9100" y="2329669"/>
                <a:ext cx="999430" cy="836572"/>
              </a:xfrm>
              <a:custGeom>
                <a:avLst/>
                <a:gdLst>
                  <a:gd name="T0" fmla="*/ 374 w 374"/>
                  <a:gd name="T1" fmla="*/ 312 h 314"/>
                  <a:gd name="T2" fmla="*/ 0 w 374"/>
                  <a:gd name="T3" fmla="*/ 104 h 314"/>
                  <a:gd name="T4" fmla="*/ 48 w 374"/>
                  <a:gd name="T5" fmla="*/ 30 h 314"/>
                  <a:gd name="T6" fmla="*/ 77 w 374"/>
                  <a:gd name="T7" fmla="*/ 9 h 314"/>
                  <a:gd name="T8" fmla="*/ 304 w 374"/>
                  <a:gd name="T9" fmla="*/ 150 h 314"/>
                  <a:gd name="T10" fmla="*/ 374 w 374"/>
                  <a:gd name="T11" fmla="*/ 312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4" h="314">
                    <a:moveTo>
                      <a:pt x="374" y="312"/>
                    </a:moveTo>
                    <a:cubicBezTo>
                      <a:pt x="222" y="314"/>
                      <a:pt x="0" y="104"/>
                      <a:pt x="0" y="104"/>
                    </a:cubicBezTo>
                    <a:cubicBezTo>
                      <a:pt x="0" y="104"/>
                      <a:pt x="32" y="60"/>
                      <a:pt x="48" y="30"/>
                    </a:cubicBezTo>
                    <a:cubicBezTo>
                      <a:pt x="63" y="0"/>
                      <a:pt x="77" y="9"/>
                      <a:pt x="77" y="9"/>
                    </a:cubicBezTo>
                    <a:cubicBezTo>
                      <a:pt x="304" y="150"/>
                      <a:pt x="304" y="150"/>
                      <a:pt x="304" y="150"/>
                    </a:cubicBezTo>
                    <a:cubicBezTo>
                      <a:pt x="331" y="202"/>
                      <a:pt x="354" y="257"/>
                      <a:pt x="374" y="3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7D4BC9"/>
                  </a:gs>
                  <a:gs pos="100000">
                    <a:srgbClr val="16286E"/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5" name="Forme libre 11">
                <a:extLst>
                  <a:ext uri="{FF2B5EF4-FFF2-40B4-BE49-F238E27FC236}">
                    <a16:creationId xmlns:a16="http://schemas.microsoft.com/office/drawing/2014/main" id="{68F90B1C-A4BC-499A-A3A8-6F83BFC7C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3385" y="1835954"/>
                <a:ext cx="258858" cy="378858"/>
              </a:xfrm>
              <a:custGeom>
                <a:avLst/>
                <a:gdLst>
                  <a:gd name="T0" fmla="*/ 75 w 97"/>
                  <a:gd name="T1" fmla="*/ 34 h 142"/>
                  <a:gd name="T2" fmla="*/ 11 w 97"/>
                  <a:gd name="T3" fmla="*/ 66 h 142"/>
                  <a:gd name="T4" fmla="*/ 74 w 97"/>
                  <a:gd name="T5" fmla="*/ 132 h 142"/>
                  <a:gd name="T6" fmla="*/ 75 w 97"/>
                  <a:gd name="T7" fmla="*/ 34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142">
                    <a:moveTo>
                      <a:pt x="75" y="34"/>
                    </a:moveTo>
                    <a:cubicBezTo>
                      <a:pt x="75" y="34"/>
                      <a:pt x="22" y="0"/>
                      <a:pt x="11" y="66"/>
                    </a:cubicBezTo>
                    <a:cubicBezTo>
                      <a:pt x="0" y="132"/>
                      <a:pt x="59" y="142"/>
                      <a:pt x="74" y="132"/>
                    </a:cubicBezTo>
                    <a:cubicBezTo>
                      <a:pt x="74" y="132"/>
                      <a:pt x="97" y="82"/>
                      <a:pt x="75" y="34"/>
                    </a:cubicBezTo>
                    <a:close/>
                  </a:path>
                </a:pathLst>
              </a:custGeom>
              <a:solidFill>
                <a:srgbClr val="1500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6" name="Forme libre 12">
                <a:extLst>
                  <a:ext uri="{FF2B5EF4-FFF2-40B4-BE49-F238E27FC236}">
                    <a16:creationId xmlns:a16="http://schemas.microsoft.com/office/drawing/2014/main" id="{0870DA8A-4FAB-4AF9-8E9C-77B8A63093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1962" y="1895956"/>
                <a:ext cx="1001144" cy="1693715"/>
              </a:xfrm>
              <a:custGeom>
                <a:avLst/>
                <a:gdLst>
                  <a:gd name="T0" fmla="*/ 284 w 375"/>
                  <a:gd name="T1" fmla="*/ 612 h 636"/>
                  <a:gd name="T2" fmla="*/ 12 w 375"/>
                  <a:gd name="T3" fmla="*/ 387 h 636"/>
                  <a:gd name="T4" fmla="*/ 0 w 375"/>
                  <a:gd name="T5" fmla="*/ 268 h 636"/>
                  <a:gd name="T6" fmla="*/ 0 w 375"/>
                  <a:gd name="T7" fmla="*/ 267 h 636"/>
                  <a:gd name="T8" fmla="*/ 6 w 375"/>
                  <a:gd name="T9" fmla="*/ 230 h 636"/>
                  <a:gd name="T10" fmla="*/ 36 w 375"/>
                  <a:gd name="T11" fmla="*/ 12 h 636"/>
                  <a:gd name="T12" fmla="*/ 64 w 375"/>
                  <a:gd name="T13" fmla="*/ 62 h 636"/>
                  <a:gd name="T14" fmla="*/ 173 w 375"/>
                  <a:gd name="T15" fmla="*/ 216 h 636"/>
                  <a:gd name="T16" fmla="*/ 226 w 375"/>
                  <a:gd name="T17" fmla="*/ 205 h 636"/>
                  <a:gd name="T18" fmla="*/ 326 w 375"/>
                  <a:gd name="T19" fmla="*/ 201 h 636"/>
                  <a:gd name="T20" fmla="*/ 333 w 375"/>
                  <a:gd name="T21" fmla="*/ 238 h 636"/>
                  <a:gd name="T22" fmla="*/ 323 w 375"/>
                  <a:gd name="T23" fmla="*/ 378 h 636"/>
                  <a:gd name="T24" fmla="*/ 284 w 375"/>
                  <a:gd name="T25" fmla="*/ 612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5" h="636">
                    <a:moveTo>
                      <a:pt x="284" y="612"/>
                    </a:moveTo>
                    <a:cubicBezTo>
                      <a:pt x="193" y="636"/>
                      <a:pt x="36" y="546"/>
                      <a:pt x="12" y="387"/>
                    </a:cubicBezTo>
                    <a:cubicBezTo>
                      <a:pt x="4" y="328"/>
                      <a:pt x="0" y="291"/>
                      <a:pt x="0" y="268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2" y="249"/>
                      <a:pt x="4" y="235"/>
                      <a:pt x="6" y="230"/>
                    </a:cubicBezTo>
                    <a:cubicBezTo>
                      <a:pt x="6" y="230"/>
                      <a:pt x="55" y="77"/>
                      <a:pt x="36" y="12"/>
                    </a:cubicBezTo>
                    <a:cubicBezTo>
                      <a:pt x="36" y="12"/>
                      <a:pt x="53" y="0"/>
                      <a:pt x="64" y="62"/>
                    </a:cubicBezTo>
                    <a:cubicBezTo>
                      <a:pt x="74" y="123"/>
                      <a:pt x="134" y="202"/>
                      <a:pt x="173" y="216"/>
                    </a:cubicBezTo>
                    <a:cubicBezTo>
                      <a:pt x="212" y="229"/>
                      <a:pt x="214" y="208"/>
                      <a:pt x="226" y="205"/>
                    </a:cubicBezTo>
                    <a:cubicBezTo>
                      <a:pt x="238" y="204"/>
                      <a:pt x="263" y="178"/>
                      <a:pt x="326" y="201"/>
                    </a:cubicBezTo>
                    <a:cubicBezTo>
                      <a:pt x="326" y="201"/>
                      <a:pt x="338" y="218"/>
                      <a:pt x="333" y="238"/>
                    </a:cubicBezTo>
                    <a:cubicBezTo>
                      <a:pt x="328" y="257"/>
                      <a:pt x="297" y="318"/>
                      <a:pt x="323" y="378"/>
                    </a:cubicBezTo>
                    <a:cubicBezTo>
                      <a:pt x="349" y="437"/>
                      <a:pt x="375" y="587"/>
                      <a:pt x="284" y="6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B7FFB"/>
                  </a:gs>
                  <a:gs pos="100000">
                    <a:srgbClr val="FB95E9"/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7" name="Forme libre 13">
                <a:extLst>
                  <a:ext uri="{FF2B5EF4-FFF2-40B4-BE49-F238E27FC236}">
                    <a16:creationId xmlns:a16="http://schemas.microsoft.com/office/drawing/2014/main" id="{116FA9B5-4461-4B4F-9235-D02206F69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7100" y="1340526"/>
                <a:ext cx="1071430" cy="330858"/>
              </a:xfrm>
              <a:custGeom>
                <a:avLst/>
                <a:gdLst>
                  <a:gd name="T0" fmla="*/ 379 w 401"/>
                  <a:gd name="T1" fmla="*/ 124 h 124"/>
                  <a:gd name="T2" fmla="*/ 258 w 401"/>
                  <a:gd name="T3" fmla="*/ 113 h 124"/>
                  <a:gd name="T4" fmla="*/ 166 w 401"/>
                  <a:gd name="T5" fmla="*/ 98 h 124"/>
                  <a:gd name="T6" fmla="*/ 0 w 401"/>
                  <a:gd name="T7" fmla="*/ 98 h 124"/>
                  <a:gd name="T8" fmla="*/ 115 w 401"/>
                  <a:gd name="T9" fmla="*/ 4 h 124"/>
                  <a:gd name="T10" fmla="*/ 174 w 401"/>
                  <a:gd name="T11" fmla="*/ 14 h 124"/>
                  <a:gd name="T12" fmla="*/ 266 w 401"/>
                  <a:gd name="T13" fmla="*/ 15 h 124"/>
                  <a:gd name="T14" fmla="*/ 382 w 401"/>
                  <a:gd name="T15" fmla="*/ 49 h 124"/>
                  <a:gd name="T16" fmla="*/ 379 w 401"/>
                  <a:gd name="T17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1" h="124">
                    <a:moveTo>
                      <a:pt x="379" y="124"/>
                    </a:moveTo>
                    <a:cubicBezTo>
                      <a:pt x="354" y="103"/>
                      <a:pt x="299" y="110"/>
                      <a:pt x="258" y="113"/>
                    </a:cubicBezTo>
                    <a:cubicBezTo>
                      <a:pt x="217" y="117"/>
                      <a:pt x="166" y="98"/>
                      <a:pt x="166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98"/>
                      <a:pt x="15" y="13"/>
                      <a:pt x="115" y="4"/>
                    </a:cubicBezTo>
                    <a:cubicBezTo>
                      <a:pt x="115" y="4"/>
                      <a:pt x="146" y="0"/>
                      <a:pt x="174" y="14"/>
                    </a:cubicBezTo>
                    <a:cubicBezTo>
                      <a:pt x="201" y="28"/>
                      <a:pt x="231" y="22"/>
                      <a:pt x="266" y="15"/>
                    </a:cubicBezTo>
                    <a:cubicBezTo>
                      <a:pt x="301" y="8"/>
                      <a:pt x="362" y="16"/>
                      <a:pt x="382" y="49"/>
                    </a:cubicBezTo>
                    <a:cubicBezTo>
                      <a:pt x="401" y="81"/>
                      <a:pt x="393" y="114"/>
                      <a:pt x="379" y="124"/>
                    </a:cubicBezTo>
                    <a:close/>
                  </a:path>
                </a:pathLst>
              </a:custGeom>
              <a:gradFill>
                <a:gsLst>
                  <a:gs pos="28000">
                    <a:srgbClr val="6313DC"/>
                  </a:gs>
                  <a:gs pos="100000">
                    <a:srgbClr val="1E3ADA"/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8" name="Forme libre 14">
                <a:extLst>
                  <a:ext uri="{FF2B5EF4-FFF2-40B4-BE49-F238E27FC236}">
                    <a16:creationId xmlns:a16="http://schemas.microsoft.com/office/drawing/2014/main" id="{2BF4B088-9F78-4017-BB28-01D01B8E13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0814" y="4258241"/>
                <a:ext cx="761143" cy="908572"/>
              </a:xfrm>
              <a:custGeom>
                <a:avLst/>
                <a:gdLst>
                  <a:gd name="T0" fmla="*/ 265 w 285"/>
                  <a:gd name="T1" fmla="*/ 0 h 341"/>
                  <a:gd name="T2" fmla="*/ 68 w 285"/>
                  <a:gd name="T3" fmla="*/ 96 h 341"/>
                  <a:gd name="T4" fmla="*/ 0 w 285"/>
                  <a:gd name="T5" fmla="*/ 232 h 341"/>
                  <a:gd name="T6" fmla="*/ 3 w 285"/>
                  <a:gd name="T7" fmla="*/ 341 h 341"/>
                  <a:gd name="T8" fmla="*/ 41 w 285"/>
                  <a:gd name="T9" fmla="*/ 303 h 341"/>
                  <a:gd name="T10" fmla="*/ 41 w 285"/>
                  <a:gd name="T11" fmla="*/ 224 h 341"/>
                  <a:gd name="T12" fmla="*/ 93 w 285"/>
                  <a:gd name="T13" fmla="*/ 156 h 341"/>
                  <a:gd name="T14" fmla="*/ 62 w 285"/>
                  <a:gd name="T15" fmla="*/ 256 h 341"/>
                  <a:gd name="T16" fmla="*/ 106 w 285"/>
                  <a:gd name="T17" fmla="*/ 323 h 341"/>
                  <a:gd name="T18" fmla="*/ 117 w 285"/>
                  <a:gd name="T19" fmla="*/ 275 h 341"/>
                  <a:gd name="T20" fmla="*/ 101 w 285"/>
                  <a:gd name="T21" fmla="*/ 237 h 341"/>
                  <a:gd name="T22" fmla="*/ 136 w 285"/>
                  <a:gd name="T23" fmla="*/ 172 h 341"/>
                  <a:gd name="T24" fmla="*/ 133 w 285"/>
                  <a:gd name="T25" fmla="*/ 239 h 341"/>
                  <a:gd name="T26" fmla="*/ 168 w 285"/>
                  <a:gd name="T27" fmla="*/ 301 h 341"/>
                  <a:gd name="T28" fmla="*/ 185 w 285"/>
                  <a:gd name="T29" fmla="*/ 257 h 341"/>
                  <a:gd name="T30" fmla="*/ 180 w 285"/>
                  <a:gd name="T31" fmla="*/ 196 h 341"/>
                  <a:gd name="T32" fmla="*/ 285 w 285"/>
                  <a:gd name="T33" fmla="*/ 100 h 341"/>
                  <a:gd name="T34" fmla="*/ 265 w 285"/>
                  <a:gd name="T35" fmla="*/ 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5" h="341">
                    <a:moveTo>
                      <a:pt x="265" y="0"/>
                    </a:moveTo>
                    <a:cubicBezTo>
                      <a:pt x="265" y="0"/>
                      <a:pt x="85" y="79"/>
                      <a:pt x="68" y="96"/>
                    </a:cubicBezTo>
                    <a:cubicBezTo>
                      <a:pt x="51" y="113"/>
                      <a:pt x="0" y="232"/>
                      <a:pt x="0" y="232"/>
                    </a:cubicBezTo>
                    <a:cubicBezTo>
                      <a:pt x="3" y="341"/>
                      <a:pt x="3" y="341"/>
                      <a:pt x="3" y="341"/>
                    </a:cubicBezTo>
                    <a:cubicBezTo>
                      <a:pt x="3" y="341"/>
                      <a:pt x="42" y="329"/>
                      <a:pt x="41" y="303"/>
                    </a:cubicBezTo>
                    <a:cubicBezTo>
                      <a:pt x="39" y="278"/>
                      <a:pt x="35" y="230"/>
                      <a:pt x="41" y="224"/>
                    </a:cubicBezTo>
                    <a:cubicBezTo>
                      <a:pt x="46" y="218"/>
                      <a:pt x="93" y="156"/>
                      <a:pt x="93" y="156"/>
                    </a:cubicBezTo>
                    <a:cubicBezTo>
                      <a:pt x="93" y="156"/>
                      <a:pt x="59" y="250"/>
                      <a:pt x="62" y="256"/>
                    </a:cubicBezTo>
                    <a:cubicBezTo>
                      <a:pt x="64" y="262"/>
                      <a:pt x="106" y="323"/>
                      <a:pt x="106" y="323"/>
                    </a:cubicBezTo>
                    <a:cubicBezTo>
                      <a:pt x="106" y="323"/>
                      <a:pt x="128" y="296"/>
                      <a:pt x="117" y="275"/>
                    </a:cubicBezTo>
                    <a:cubicBezTo>
                      <a:pt x="106" y="255"/>
                      <a:pt x="101" y="237"/>
                      <a:pt x="101" y="237"/>
                    </a:cubicBezTo>
                    <a:cubicBezTo>
                      <a:pt x="136" y="172"/>
                      <a:pt x="136" y="172"/>
                      <a:pt x="136" y="172"/>
                    </a:cubicBezTo>
                    <a:cubicBezTo>
                      <a:pt x="133" y="239"/>
                      <a:pt x="133" y="239"/>
                      <a:pt x="133" y="239"/>
                    </a:cubicBezTo>
                    <a:cubicBezTo>
                      <a:pt x="168" y="301"/>
                      <a:pt x="168" y="301"/>
                      <a:pt x="168" y="301"/>
                    </a:cubicBezTo>
                    <a:cubicBezTo>
                      <a:pt x="168" y="301"/>
                      <a:pt x="197" y="274"/>
                      <a:pt x="185" y="257"/>
                    </a:cubicBezTo>
                    <a:cubicBezTo>
                      <a:pt x="172" y="240"/>
                      <a:pt x="180" y="196"/>
                      <a:pt x="180" y="196"/>
                    </a:cubicBezTo>
                    <a:cubicBezTo>
                      <a:pt x="285" y="100"/>
                      <a:pt x="285" y="100"/>
                      <a:pt x="285" y="100"/>
                    </a:cubicBezTo>
                    <a:lnTo>
                      <a:pt x="26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9" name="Forme libre 15">
                <a:extLst>
                  <a:ext uri="{FF2B5EF4-FFF2-40B4-BE49-F238E27FC236}">
                    <a16:creationId xmlns:a16="http://schemas.microsoft.com/office/drawing/2014/main" id="{52C1A77F-D0D3-4856-91DD-AD841A9917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9100" y="3680527"/>
                <a:ext cx="387429" cy="685715"/>
              </a:xfrm>
              <a:custGeom>
                <a:avLst/>
                <a:gdLst>
                  <a:gd name="T0" fmla="*/ 21 w 145"/>
                  <a:gd name="T1" fmla="*/ 257 h 257"/>
                  <a:gd name="T2" fmla="*/ 3 w 145"/>
                  <a:gd name="T3" fmla="*/ 120 h 257"/>
                  <a:gd name="T4" fmla="*/ 50 w 145"/>
                  <a:gd name="T5" fmla="*/ 37 h 257"/>
                  <a:gd name="T6" fmla="*/ 108 w 145"/>
                  <a:gd name="T7" fmla="*/ 0 h 257"/>
                  <a:gd name="T8" fmla="*/ 102 w 145"/>
                  <a:gd name="T9" fmla="*/ 33 h 257"/>
                  <a:gd name="T10" fmla="*/ 60 w 145"/>
                  <a:gd name="T11" fmla="*/ 61 h 257"/>
                  <a:gd name="T12" fmla="*/ 43 w 145"/>
                  <a:gd name="T13" fmla="*/ 112 h 257"/>
                  <a:gd name="T14" fmla="*/ 84 w 145"/>
                  <a:gd name="T15" fmla="*/ 60 h 257"/>
                  <a:gd name="T16" fmla="*/ 135 w 145"/>
                  <a:gd name="T17" fmla="*/ 60 h 257"/>
                  <a:gd name="T18" fmla="*/ 114 w 145"/>
                  <a:gd name="T19" fmla="*/ 83 h 257"/>
                  <a:gd name="T20" fmla="*/ 88 w 145"/>
                  <a:gd name="T21" fmla="*/ 88 h 257"/>
                  <a:gd name="T22" fmla="*/ 67 w 145"/>
                  <a:gd name="T23" fmla="*/ 129 h 257"/>
                  <a:gd name="T24" fmla="*/ 100 w 145"/>
                  <a:gd name="T25" fmla="*/ 104 h 257"/>
                  <a:gd name="T26" fmla="*/ 145 w 145"/>
                  <a:gd name="T27" fmla="*/ 100 h 257"/>
                  <a:gd name="T28" fmla="*/ 128 w 145"/>
                  <a:gd name="T29" fmla="*/ 125 h 257"/>
                  <a:gd name="T30" fmla="*/ 94 w 145"/>
                  <a:gd name="T31" fmla="*/ 144 h 257"/>
                  <a:gd name="T32" fmla="*/ 81 w 145"/>
                  <a:gd name="T33" fmla="*/ 232 h 257"/>
                  <a:gd name="T34" fmla="*/ 21 w 145"/>
                  <a:gd name="T35" fmla="*/ 257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5" h="257">
                    <a:moveTo>
                      <a:pt x="21" y="257"/>
                    </a:moveTo>
                    <a:cubicBezTo>
                      <a:pt x="21" y="257"/>
                      <a:pt x="0" y="134"/>
                      <a:pt x="3" y="120"/>
                    </a:cubicBezTo>
                    <a:cubicBezTo>
                      <a:pt x="6" y="105"/>
                      <a:pt x="50" y="37"/>
                      <a:pt x="50" y="37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116" y="25"/>
                      <a:pt x="102" y="33"/>
                    </a:cubicBezTo>
                    <a:cubicBezTo>
                      <a:pt x="88" y="41"/>
                      <a:pt x="61" y="56"/>
                      <a:pt x="60" y="61"/>
                    </a:cubicBezTo>
                    <a:cubicBezTo>
                      <a:pt x="59" y="66"/>
                      <a:pt x="43" y="112"/>
                      <a:pt x="43" y="112"/>
                    </a:cubicBezTo>
                    <a:cubicBezTo>
                      <a:pt x="43" y="112"/>
                      <a:pt x="80" y="61"/>
                      <a:pt x="84" y="60"/>
                    </a:cubicBezTo>
                    <a:cubicBezTo>
                      <a:pt x="89" y="60"/>
                      <a:pt x="135" y="60"/>
                      <a:pt x="135" y="60"/>
                    </a:cubicBezTo>
                    <a:cubicBezTo>
                      <a:pt x="135" y="60"/>
                      <a:pt x="128" y="81"/>
                      <a:pt x="114" y="83"/>
                    </a:cubicBezTo>
                    <a:cubicBezTo>
                      <a:pt x="99" y="84"/>
                      <a:pt x="88" y="88"/>
                      <a:pt x="88" y="88"/>
                    </a:cubicBezTo>
                    <a:cubicBezTo>
                      <a:pt x="67" y="129"/>
                      <a:pt x="67" y="129"/>
                      <a:pt x="67" y="129"/>
                    </a:cubicBezTo>
                    <a:cubicBezTo>
                      <a:pt x="100" y="104"/>
                      <a:pt x="100" y="104"/>
                      <a:pt x="100" y="104"/>
                    </a:cubicBezTo>
                    <a:cubicBezTo>
                      <a:pt x="145" y="100"/>
                      <a:pt x="145" y="100"/>
                      <a:pt x="145" y="100"/>
                    </a:cubicBezTo>
                    <a:cubicBezTo>
                      <a:pt x="145" y="100"/>
                      <a:pt x="141" y="125"/>
                      <a:pt x="128" y="125"/>
                    </a:cubicBezTo>
                    <a:cubicBezTo>
                      <a:pt x="115" y="124"/>
                      <a:pt x="94" y="144"/>
                      <a:pt x="94" y="144"/>
                    </a:cubicBezTo>
                    <a:cubicBezTo>
                      <a:pt x="81" y="232"/>
                      <a:pt x="81" y="232"/>
                      <a:pt x="81" y="232"/>
                    </a:cubicBezTo>
                    <a:lnTo>
                      <a:pt x="21" y="25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0" name="Forme libre 16">
                <a:extLst>
                  <a:ext uri="{FF2B5EF4-FFF2-40B4-BE49-F238E27FC236}">
                    <a16:creationId xmlns:a16="http://schemas.microsoft.com/office/drawing/2014/main" id="{AF758C60-4BC8-48B0-853B-79E4FE11DEC0}"/>
                  </a:ext>
                </a:extLst>
              </p:cNvPr>
              <p:cNvSpPr>
                <a:spLocks/>
              </p:cNvSpPr>
              <p:nvPr/>
            </p:nvSpPr>
            <p:spPr bwMode="auto">
              <a:xfrm rot="487774">
                <a:off x="2302872" y="4062813"/>
                <a:ext cx="1145143" cy="673715"/>
              </a:xfrm>
              <a:custGeom>
                <a:avLst/>
                <a:gdLst>
                  <a:gd name="T0" fmla="*/ 82 w 428"/>
                  <a:gd name="T1" fmla="*/ 54 h 253"/>
                  <a:gd name="T2" fmla="*/ 282 w 428"/>
                  <a:gd name="T3" fmla="*/ 41 h 253"/>
                  <a:gd name="T4" fmla="*/ 326 w 428"/>
                  <a:gd name="T5" fmla="*/ 235 h 253"/>
                  <a:gd name="T6" fmla="*/ 59 w 428"/>
                  <a:gd name="T7" fmla="*/ 170 h 253"/>
                  <a:gd name="T8" fmla="*/ 82 w 428"/>
                  <a:gd name="T9" fmla="*/ 54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8" h="253">
                    <a:moveTo>
                      <a:pt x="82" y="54"/>
                    </a:moveTo>
                    <a:cubicBezTo>
                      <a:pt x="82" y="54"/>
                      <a:pt x="169" y="0"/>
                      <a:pt x="282" y="41"/>
                    </a:cubicBezTo>
                    <a:cubicBezTo>
                      <a:pt x="428" y="93"/>
                      <a:pt x="371" y="223"/>
                      <a:pt x="326" y="235"/>
                    </a:cubicBezTo>
                    <a:cubicBezTo>
                      <a:pt x="260" y="253"/>
                      <a:pt x="93" y="170"/>
                      <a:pt x="59" y="170"/>
                    </a:cubicBezTo>
                    <a:cubicBezTo>
                      <a:pt x="25" y="170"/>
                      <a:pt x="0" y="102"/>
                      <a:pt x="82" y="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1" name="Forme libre 17">
                <a:extLst>
                  <a:ext uri="{FF2B5EF4-FFF2-40B4-BE49-F238E27FC236}">
                    <a16:creationId xmlns:a16="http://schemas.microsoft.com/office/drawing/2014/main" id="{5402D44F-972F-4278-8406-D3E44C9F1E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3385" y="3011955"/>
                <a:ext cx="2713716" cy="2492573"/>
              </a:xfrm>
              <a:custGeom>
                <a:avLst/>
                <a:gdLst>
                  <a:gd name="T0" fmla="*/ 154 w 1016"/>
                  <a:gd name="T1" fmla="*/ 0 h 935"/>
                  <a:gd name="T2" fmla="*/ 461 w 1016"/>
                  <a:gd name="T3" fmla="*/ 248 h 935"/>
                  <a:gd name="T4" fmla="*/ 785 w 1016"/>
                  <a:gd name="T5" fmla="*/ 556 h 935"/>
                  <a:gd name="T6" fmla="*/ 901 w 1016"/>
                  <a:gd name="T7" fmla="*/ 822 h 935"/>
                  <a:gd name="T8" fmla="*/ 331 w 1016"/>
                  <a:gd name="T9" fmla="*/ 781 h 935"/>
                  <a:gd name="T10" fmla="*/ 10 w 1016"/>
                  <a:gd name="T11" fmla="*/ 204 h 935"/>
                  <a:gd name="T12" fmla="*/ 154 w 1016"/>
                  <a:gd name="T13" fmla="*/ 0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16" h="935">
                    <a:moveTo>
                      <a:pt x="154" y="0"/>
                    </a:moveTo>
                    <a:cubicBezTo>
                      <a:pt x="154" y="0"/>
                      <a:pt x="317" y="11"/>
                      <a:pt x="461" y="248"/>
                    </a:cubicBezTo>
                    <a:cubicBezTo>
                      <a:pt x="604" y="484"/>
                      <a:pt x="785" y="556"/>
                      <a:pt x="785" y="556"/>
                    </a:cubicBezTo>
                    <a:cubicBezTo>
                      <a:pt x="785" y="556"/>
                      <a:pt x="1016" y="720"/>
                      <a:pt x="901" y="822"/>
                    </a:cubicBezTo>
                    <a:cubicBezTo>
                      <a:pt x="787" y="925"/>
                      <a:pt x="485" y="935"/>
                      <a:pt x="331" y="781"/>
                    </a:cubicBezTo>
                    <a:cubicBezTo>
                      <a:pt x="178" y="628"/>
                      <a:pt x="0" y="341"/>
                      <a:pt x="10" y="204"/>
                    </a:cubicBezTo>
                    <a:cubicBezTo>
                      <a:pt x="21" y="68"/>
                      <a:pt x="68" y="10"/>
                      <a:pt x="15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D4BC9"/>
                  </a:gs>
                  <a:gs pos="78000">
                    <a:srgbClr val="16286E"/>
                  </a:gs>
                </a:gsLst>
                <a:lin ang="54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</p:grpSp>
        <p:sp>
          <p:nvSpPr>
            <p:cNvPr id="27" name="Ovale 26">
              <a:extLst>
                <a:ext uri="{FF2B5EF4-FFF2-40B4-BE49-F238E27FC236}">
                  <a16:creationId xmlns:a16="http://schemas.microsoft.com/office/drawing/2014/main" id="{813F705E-7B0E-4989-B447-76E85BC850C4}"/>
                </a:ext>
              </a:extLst>
            </p:cNvPr>
            <p:cNvSpPr/>
            <p:nvPr/>
          </p:nvSpPr>
          <p:spPr>
            <a:xfrm flipH="1">
              <a:off x="662569" y="2575406"/>
              <a:ext cx="333828" cy="333828"/>
            </a:xfrm>
            <a:prstGeom prst="ellipse">
              <a:avLst/>
            </a:prstGeom>
            <a:gradFill>
              <a:gsLst>
                <a:gs pos="0">
                  <a:srgbClr val="7CEFD8"/>
                </a:gs>
                <a:gs pos="71000">
                  <a:srgbClr val="6672E4"/>
                </a:gs>
                <a:gs pos="100000">
                  <a:srgbClr val="882BE5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8" name="Ovale 27">
              <a:extLst>
                <a:ext uri="{FF2B5EF4-FFF2-40B4-BE49-F238E27FC236}">
                  <a16:creationId xmlns:a16="http://schemas.microsoft.com/office/drawing/2014/main" id="{1CA7247A-56C4-4D0D-A7EB-5B7C8EDC3148}"/>
                </a:ext>
              </a:extLst>
            </p:cNvPr>
            <p:cNvSpPr/>
            <p:nvPr/>
          </p:nvSpPr>
          <p:spPr>
            <a:xfrm flipH="1">
              <a:off x="3192720" y="5092277"/>
              <a:ext cx="191756" cy="191756"/>
            </a:xfrm>
            <a:prstGeom prst="ellipse">
              <a:avLst/>
            </a:prstGeom>
            <a:gradFill>
              <a:gsLst>
                <a:gs pos="0">
                  <a:srgbClr val="7CEFD8"/>
                </a:gs>
                <a:gs pos="100000">
                  <a:srgbClr val="6C92E1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6" name="Losange 25">
              <a:extLst>
                <a:ext uri="{FF2B5EF4-FFF2-40B4-BE49-F238E27FC236}">
                  <a16:creationId xmlns:a16="http://schemas.microsoft.com/office/drawing/2014/main" id="{EDADB6E4-A33D-42FA-AF99-6073BF0A1F07}"/>
                </a:ext>
              </a:extLst>
            </p:cNvPr>
            <p:cNvSpPr/>
            <p:nvPr/>
          </p:nvSpPr>
          <p:spPr>
            <a:xfrm>
              <a:off x="117404" y="5337893"/>
              <a:ext cx="319314" cy="319314"/>
            </a:xfrm>
            <a:prstGeom prst="diamond">
              <a:avLst/>
            </a:prstGeom>
            <a:gradFill flip="none" rotWithShape="1">
              <a:gsLst>
                <a:gs pos="100000">
                  <a:srgbClr val="FE7B4C"/>
                </a:gs>
                <a:gs pos="0">
                  <a:srgbClr val="FE7B4C">
                    <a:lumMod val="83000"/>
                    <a:lumOff val="17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glow rad="254000">
                <a:srgbClr val="FE7B4C">
                  <a:alpha val="7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41" name="Losange 40">
              <a:extLst>
                <a:ext uri="{FF2B5EF4-FFF2-40B4-BE49-F238E27FC236}">
                  <a16:creationId xmlns:a16="http://schemas.microsoft.com/office/drawing/2014/main" id="{7381A731-66EF-4CDC-94CA-BB0DA3E7292C}"/>
                </a:ext>
              </a:extLst>
            </p:cNvPr>
            <p:cNvSpPr/>
            <p:nvPr/>
          </p:nvSpPr>
          <p:spPr>
            <a:xfrm>
              <a:off x="2941210" y="1951388"/>
              <a:ext cx="404893" cy="404893"/>
            </a:xfrm>
            <a:prstGeom prst="diamond">
              <a:avLst/>
            </a:prstGeom>
            <a:gradFill flip="none" rotWithShape="1">
              <a:gsLst>
                <a:gs pos="100000">
                  <a:srgbClr val="FE7B4C"/>
                </a:gs>
                <a:gs pos="0">
                  <a:srgbClr val="FE7B4C">
                    <a:lumMod val="83000"/>
                    <a:lumOff val="17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glow rad="254000">
                <a:srgbClr val="FE7B4C">
                  <a:alpha val="7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</p:grpSp>
      <p:sp>
        <p:nvSpPr>
          <p:cNvPr id="6" name="Titre 5" hidden="1">
            <a:extLst>
              <a:ext uri="{FF2B5EF4-FFF2-40B4-BE49-F238E27FC236}">
                <a16:creationId xmlns:a16="http://schemas.microsoft.com/office/drawing/2014/main" id="{5A790B0A-0491-4358-8078-EF85845DE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fr-FR" dirty="0"/>
              <a:t>Ressources humaines : diapositive </a:t>
            </a:r>
            <a:r>
              <a:rPr lang="fr" dirty="0"/>
              <a:t>6</a:t>
            </a:r>
          </a:p>
        </p:txBody>
      </p:sp>
      <p:sp>
        <p:nvSpPr>
          <p:cNvPr id="30" name="Zone de texte 56">
            <a:extLst>
              <a:ext uri="{FF2B5EF4-FFF2-40B4-BE49-F238E27FC236}">
                <a16:creationId xmlns:a16="http://schemas.microsoft.com/office/drawing/2014/main" id="{03E800C9-AA08-4D51-8E72-73FE5D21505B}"/>
              </a:ext>
            </a:extLst>
          </p:cNvPr>
          <p:cNvSpPr txBox="1"/>
          <p:nvPr/>
        </p:nvSpPr>
        <p:spPr>
          <a:xfrm>
            <a:off x="723899" y="457291"/>
            <a:ext cx="11190663" cy="11597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4000"/>
              </a:lnSpc>
            </a:pPr>
            <a:r>
              <a:rPr lang="fr-FR" sz="72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CONSTATS</a:t>
            </a:r>
            <a:endParaRPr lang="fr-FR" sz="6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685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12B5D39-FFB4-48DA-8278-FC3F12E94DD9}"/>
              </a:ext>
            </a:extLst>
          </p:cNvPr>
          <p:cNvSpPr/>
          <p:nvPr/>
        </p:nvSpPr>
        <p:spPr>
          <a:xfrm>
            <a:off x="3911401" y="1138517"/>
            <a:ext cx="8280599" cy="674088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1200150" lvl="1" indent="-4572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ABSENCE DE PROCEDURES UNIFIEES</a:t>
            </a:r>
          </a:p>
          <a:p>
            <a:pPr marL="1200150" lvl="1" indent="-4572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ABSENCE D’OUTILS D’AIDE A LA DECISION</a:t>
            </a:r>
          </a:p>
          <a:p>
            <a:pPr marL="1200150" lvl="1" indent="-4572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OUTILS DISPARATES</a:t>
            </a:r>
          </a:p>
          <a:p>
            <a:pPr marL="1657350" lvl="2" indent="-4572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EXCEL,</a:t>
            </a:r>
          </a:p>
          <a:p>
            <a:pPr marL="1657350" lvl="2" indent="-4572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PRODUITS MAISON</a:t>
            </a:r>
          </a:p>
          <a:p>
            <a:pPr marL="1200150" lvl="1" indent="-457200">
              <a:lnSpc>
                <a:spcPct val="200000"/>
              </a:lnSpc>
              <a:buFont typeface="Wingdings" panose="05000000000000000000" pitchFamily="2" charset="2"/>
              <a:buChar char="v"/>
            </a:pPr>
            <a:endParaRPr lang="fr-FR" sz="3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9" name="Groupe 28" descr="Cette image est une illustration d’un homme avec une barbe. ">
            <a:extLst>
              <a:ext uri="{FF2B5EF4-FFF2-40B4-BE49-F238E27FC236}">
                <a16:creationId xmlns:a16="http://schemas.microsoft.com/office/drawing/2014/main" id="{F32A5E08-DAB7-4688-9995-64BE90AA2F83}"/>
              </a:ext>
            </a:extLst>
          </p:cNvPr>
          <p:cNvGrpSpPr/>
          <p:nvPr/>
        </p:nvGrpSpPr>
        <p:grpSpPr>
          <a:xfrm>
            <a:off x="577510" y="1318790"/>
            <a:ext cx="3798616" cy="6043606"/>
            <a:chOff x="117404" y="1951388"/>
            <a:chExt cx="3267072" cy="5197917"/>
          </a:xfrm>
        </p:grpSpPr>
        <p:sp>
          <p:nvSpPr>
            <p:cNvPr id="25" name="Ovale 24">
              <a:extLst>
                <a:ext uri="{FF2B5EF4-FFF2-40B4-BE49-F238E27FC236}">
                  <a16:creationId xmlns:a16="http://schemas.microsoft.com/office/drawing/2014/main" id="{EEAF1E36-1F6F-484C-9CA3-D7321F33C7EE}"/>
                </a:ext>
              </a:extLst>
            </p:cNvPr>
            <p:cNvSpPr/>
            <p:nvPr/>
          </p:nvSpPr>
          <p:spPr>
            <a:xfrm>
              <a:off x="218769" y="2438400"/>
              <a:ext cx="3131996" cy="3131996"/>
            </a:xfrm>
            <a:prstGeom prst="ellipse">
              <a:avLst/>
            </a:prstGeom>
            <a:gradFill>
              <a:gsLst>
                <a:gs pos="0">
                  <a:srgbClr val="7CEFD8"/>
                </a:gs>
                <a:gs pos="71000">
                  <a:srgbClr val="6672E4"/>
                </a:gs>
                <a:gs pos="100000">
                  <a:srgbClr val="882BE5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182ED547-BB7E-4187-9E8C-EA8699D2D1A2}"/>
                </a:ext>
              </a:extLst>
            </p:cNvPr>
            <p:cNvGrpSpPr/>
            <p:nvPr/>
          </p:nvGrpSpPr>
          <p:grpSpPr>
            <a:xfrm>
              <a:off x="524849" y="2442817"/>
              <a:ext cx="2749416" cy="4706488"/>
              <a:chOff x="209099" y="1340526"/>
              <a:chExt cx="3468002" cy="5936574"/>
            </a:xfrm>
          </p:grpSpPr>
          <p:sp>
            <p:nvSpPr>
              <p:cNvPr id="9" name="Forme libre 5">
                <a:extLst>
                  <a:ext uri="{FF2B5EF4-FFF2-40B4-BE49-F238E27FC236}">
                    <a16:creationId xmlns:a16="http://schemas.microsoft.com/office/drawing/2014/main" id="{C8571C14-2F27-4E34-B686-6E2CDCF3BA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6528" y="3310241"/>
                <a:ext cx="1340572" cy="1498286"/>
              </a:xfrm>
              <a:custGeom>
                <a:avLst/>
                <a:gdLst>
                  <a:gd name="T0" fmla="*/ 210 w 502"/>
                  <a:gd name="T1" fmla="*/ 73 h 562"/>
                  <a:gd name="T2" fmla="*/ 463 w 502"/>
                  <a:gd name="T3" fmla="*/ 365 h 562"/>
                  <a:gd name="T4" fmla="*/ 463 w 502"/>
                  <a:gd name="T5" fmla="*/ 549 h 562"/>
                  <a:gd name="T6" fmla="*/ 81 w 502"/>
                  <a:gd name="T7" fmla="*/ 311 h 562"/>
                  <a:gd name="T8" fmla="*/ 48 w 502"/>
                  <a:gd name="T9" fmla="*/ 5 h 562"/>
                  <a:gd name="T10" fmla="*/ 210 w 502"/>
                  <a:gd name="T11" fmla="*/ 73 h 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2" h="562">
                    <a:moveTo>
                      <a:pt x="210" y="73"/>
                    </a:moveTo>
                    <a:cubicBezTo>
                      <a:pt x="210" y="73"/>
                      <a:pt x="450" y="325"/>
                      <a:pt x="463" y="365"/>
                    </a:cubicBezTo>
                    <a:cubicBezTo>
                      <a:pt x="475" y="405"/>
                      <a:pt x="502" y="535"/>
                      <a:pt x="463" y="549"/>
                    </a:cubicBezTo>
                    <a:cubicBezTo>
                      <a:pt x="423" y="562"/>
                      <a:pt x="161" y="540"/>
                      <a:pt x="81" y="311"/>
                    </a:cubicBezTo>
                    <a:cubicBezTo>
                      <a:pt x="0" y="81"/>
                      <a:pt x="30" y="9"/>
                      <a:pt x="48" y="5"/>
                    </a:cubicBezTo>
                    <a:cubicBezTo>
                      <a:pt x="66" y="0"/>
                      <a:pt x="157" y="17"/>
                      <a:pt x="210" y="73"/>
                    </a:cubicBezTo>
                    <a:close/>
                  </a:path>
                </a:pathLst>
              </a:custGeom>
              <a:gradFill>
                <a:gsLst>
                  <a:gs pos="0">
                    <a:srgbClr val="7D4BC9"/>
                  </a:gs>
                  <a:gs pos="78000">
                    <a:srgbClr val="16286E"/>
                  </a:gs>
                </a:gsLst>
                <a:lin ang="54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0" name="Forme libre 6">
                <a:extLst>
                  <a:ext uri="{FF2B5EF4-FFF2-40B4-BE49-F238E27FC236}">
                    <a16:creationId xmlns:a16="http://schemas.microsoft.com/office/drawing/2014/main" id="{600A3A6C-7791-471C-A365-60A8E27824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4814" y="1340526"/>
                <a:ext cx="1248001" cy="2249144"/>
              </a:xfrm>
              <a:custGeom>
                <a:avLst/>
                <a:gdLst>
                  <a:gd name="T0" fmla="*/ 413 w 467"/>
                  <a:gd name="T1" fmla="*/ 409 h 844"/>
                  <a:gd name="T2" fmla="*/ 420 w 467"/>
                  <a:gd name="T3" fmla="*/ 446 h 844"/>
                  <a:gd name="T4" fmla="*/ 410 w 467"/>
                  <a:gd name="T5" fmla="*/ 586 h 844"/>
                  <a:gd name="T6" fmla="*/ 431 w 467"/>
                  <a:gd name="T7" fmla="*/ 664 h 844"/>
                  <a:gd name="T8" fmla="*/ 371 w 467"/>
                  <a:gd name="T9" fmla="*/ 820 h 844"/>
                  <a:gd name="T10" fmla="*/ 99 w 467"/>
                  <a:gd name="T11" fmla="*/ 595 h 844"/>
                  <a:gd name="T12" fmla="*/ 87 w 467"/>
                  <a:gd name="T13" fmla="*/ 476 h 844"/>
                  <a:gd name="T14" fmla="*/ 87 w 467"/>
                  <a:gd name="T15" fmla="*/ 475 h 844"/>
                  <a:gd name="T16" fmla="*/ 93 w 467"/>
                  <a:gd name="T17" fmla="*/ 438 h 844"/>
                  <a:gd name="T18" fmla="*/ 0 w 467"/>
                  <a:gd name="T19" fmla="*/ 380 h 844"/>
                  <a:gd name="T20" fmla="*/ 39 w 467"/>
                  <a:gd name="T21" fmla="*/ 228 h 844"/>
                  <a:gd name="T22" fmla="*/ 62 w 467"/>
                  <a:gd name="T23" fmla="*/ 98 h 844"/>
                  <a:gd name="T24" fmla="*/ 31 w 467"/>
                  <a:gd name="T25" fmla="*/ 98 h 844"/>
                  <a:gd name="T26" fmla="*/ 146 w 467"/>
                  <a:gd name="T27" fmla="*/ 4 h 844"/>
                  <a:gd name="T28" fmla="*/ 205 w 467"/>
                  <a:gd name="T29" fmla="*/ 14 h 844"/>
                  <a:gd name="T30" fmla="*/ 297 w 467"/>
                  <a:gd name="T31" fmla="*/ 15 h 844"/>
                  <a:gd name="T32" fmla="*/ 413 w 467"/>
                  <a:gd name="T33" fmla="*/ 49 h 844"/>
                  <a:gd name="T34" fmla="*/ 422 w 467"/>
                  <a:gd name="T35" fmla="*/ 72 h 844"/>
                  <a:gd name="T36" fmla="*/ 424 w 467"/>
                  <a:gd name="T37" fmla="*/ 86 h 844"/>
                  <a:gd name="T38" fmla="*/ 410 w 467"/>
                  <a:gd name="T39" fmla="*/ 124 h 844"/>
                  <a:gd name="T40" fmla="*/ 432 w 467"/>
                  <a:gd name="T41" fmla="*/ 249 h 844"/>
                  <a:gd name="T42" fmla="*/ 446 w 467"/>
                  <a:gd name="T43" fmla="*/ 374 h 844"/>
                  <a:gd name="T44" fmla="*/ 446 w 467"/>
                  <a:gd name="T45" fmla="*/ 409 h 844"/>
                  <a:gd name="T46" fmla="*/ 413 w 467"/>
                  <a:gd name="T47" fmla="*/ 409 h 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67" h="844">
                    <a:moveTo>
                      <a:pt x="413" y="409"/>
                    </a:moveTo>
                    <a:cubicBezTo>
                      <a:pt x="413" y="409"/>
                      <a:pt x="425" y="426"/>
                      <a:pt x="420" y="446"/>
                    </a:cubicBezTo>
                    <a:cubicBezTo>
                      <a:pt x="415" y="465"/>
                      <a:pt x="385" y="526"/>
                      <a:pt x="410" y="586"/>
                    </a:cubicBezTo>
                    <a:cubicBezTo>
                      <a:pt x="418" y="605"/>
                      <a:pt x="427" y="633"/>
                      <a:pt x="431" y="664"/>
                    </a:cubicBezTo>
                    <a:cubicBezTo>
                      <a:pt x="441" y="728"/>
                      <a:pt x="433" y="803"/>
                      <a:pt x="371" y="820"/>
                    </a:cubicBezTo>
                    <a:cubicBezTo>
                      <a:pt x="280" y="844"/>
                      <a:pt x="123" y="754"/>
                      <a:pt x="99" y="595"/>
                    </a:cubicBezTo>
                    <a:cubicBezTo>
                      <a:pt x="91" y="536"/>
                      <a:pt x="87" y="499"/>
                      <a:pt x="87" y="476"/>
                    </a:cubicBezTo>
                    <a:cubicBezTo>
                      <a:pt x="87" y="475"/>
                      <a:pt x="87" y="475"/>
                      <a:pt x="87" y="475"/>
                    </a:cubicBezTo>
                    <a:cubicBezTo>
                      <a:pt x="86" y="437"/>
                      <a:pt x="93" y="438"/>
                      <a:pt x="93" y="438"/>
                    </a:cubicBezTo>
                    <a:cubicBezTo>
                      <a:pt x="0" y="380"/>
                      <a:pt x="0" y="380"/>
                      <a:pt x="0" y="380"/>
                    </a:cubicBezTo>
                    <a:cubicBezTo>
                      <a:pt x="0" y="380"/>
                      <a:pt x="42" y="270"/>
                      <a:pt x="39" y="228"/>
                    </a:cubicBezTo>
                    <a:cubicBezTo>
                      <a:pt x="36" y="186"/>
                      <a:pt x="19" y="171"/>
                      <a:pt x="62" y="98"/>
                    </a:cubicBezTo>
                    <a:cubicBezTo>
                      <a:pt x="31" y="98"/>
                      <a:pt x="31" y="98"/>
                      <a:pt x="31" y="98"/>
                    </a:cubicBezTo>
                    <a:cubicBezTo>
                      <a:pt x="31" y="98"/>
                      <a:pt x="46" y="13"/>
                      <a:pt x="146" y="4"/>
                    </a:cubicBezTo>
                    <a:cubicBezTo>
                      <a:pt x="146" y="4"/>
                      <a:pt x="177" y="0"/>
                      <a:pt x="205" y="14"/>
                    </a:cubicBezTo>
                    <a:cubicBezTo>
                      <a:pt x="232" y="28"/>
                      <a:pt x="262" y="22"/>
                      <a:pt x="297" y="15"/>
                    </a:cubicBezTo>
                    <a:cubicBezTo>
                      <a:pt x="332" y="8"/>
                      <a:pt x="393" y="16"/>
                      <a:pt x="413" y="49"/>
                    </a:cubicBezTo>
                    <a:cubicBezTo>
                      <a:pt x="417" y="57"/>
                      <a:pt x="421" y="65"/>
                      <a:pt x="422" y="72"/>
                    </a:cubicBezTo>
                    <a:cubicBezTo>
                      <a:pt x="423" y="77"/>
                      <a:pt x="424" y="82"/>
                      <a:pt x="424" y="86"/>
                    </a:cubicBezTo>
                    <a:cubicBezTo>
                      <a:pt x="425" y="104"/>
                      <a:pt x="418" y="118"/>
                      <a:pt x="410" y="124"/>
                    </a:cubicBezTo>
                    <a:cubicBezTo>
                      <a:pt x="410" y="124"/>
                      <a:pt x="444" y="197"/>
                      <a:pt x="432" y="249"/>
                    </a:cubicBezTo>
                    <a:cubicBezTo>
                      <a:pt x="419" y="300"/>
                      <a:pt x="412" y="315"/>
                      <a:pt x="446" y="374"/>
                    </a:cubicBezTo>
                    <a:cubicBezTo>
                      <a:pt x="446" y="374"/>
                      <a:pt x="467" y="389"/>
                      <a:pt x="446" y="409"/>
                    </a:cubicBezTo>
                    <a:cubicBezTo>
                      <a:pt x="446" y="409"/>
                      <a:pt x="436" y="417"/>
                      <a:pt x="413" y="40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1" name="Forme libre 7">
                <a:extLst>
                  <a:ext uri="{FF2B5EF4-FFF2-40B4-BE49-F238E27FC236}">
                    <a16:creationId xmlns:a16="http://schemas.microsoft.com/office/drawing/2014/main" id="{84D147E2-C5A1-44B2-801C-2CD2E345CE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6242" y="1340526"/>
                <a:ext cx="1081715" cy="608572"/>
              </a:xfrm>
              <a:custGeom>
                <a:avLst/>
                <a:gdLst>
                  <a:gd name="T0" fmla="*/ 405 w 405"/>
                  <a:gd name="T1" fmla="*/ 86 h 228"/>
                  <a:gd name="T2" fmla="*/ 178 w 405"/>
                  <a:gd name="T3" fmla="*/ 98 h 228"/>
                  <a:gd name="T4" fmla="*/ 114 w 405"/>
                  <a:gd name="T5" fmla="*/ 186 h 228"/>
                  <a:gd name="T6" fmla="*/ 20 w 405"/>
                  <a:gd name="T7" fmla="*/ 228 h 228"/>
                  <a:gd name="T8" fmla="*/ 43 w 405"/>
                  <a:gd name="T9" fmla="*/ 98 h 228"/>
                  <a:gd name="T10" fmla="*/ 12 w 405"/>
                  <a:gd name="T11" fmla="*/ 98 h 228"/>
                  <a:gd name="T12" fmla="*/ 127 w 405"/>
                  <a:gd name="T13" fmla="*/ 4 h 228"/>
                  <a:gd name="T14" fmla="*/ 186 w 405"/>
                  <a:gd name="T15" fmla="*/ 14 h 228"/>
                  <a:gd name="T16" fmla="*/ 278 w 405"/>
                  <a:gd name="T17" fmla="*/ 15 h 228"/>
                  <a:gd name="T18" fmla="*/ 394 w 405"/>
                  <a:gd name="T19" fmla="*/ 49 h 228"/>
                  <a:gd name="T20" fmla="*/ 403 w 405"/>
                  <a:gd name="T21" fmla="*/ 72 h 228"/>
                  <a:gd name="T22" fmla="*/ 405 w 405"/>
                  <a:gd name="T23" fmla="*/ 8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5" h="228">
                    <a:moveTo>
                      <a:pt x="405" y="86"/>
                    </a:moveTo>
                    <a:cubicBezTo>
                      <a:pt x="358" y="84"/>
                      <a:pt x="287" y="87"/>
                      <a:pt x="178" y="98"/>
                    </a:cubicBezTo>
                    <a:cubicBezTo>
                      <a:pt x="178" y="98"/>
                      <a:pt x="118" y="122"/>
                      <a:pt x="114" y="186"/>
                    </a:cubicBezTo>
                    <a:cubicBezTo>
                      <a:pt x="114" y="186"/>
                      <a:pt x="61" y="157"/>
                      <a:pt x="20" y="228"/>
                    </a:cubicBezTo>
                    <a:cubicBezTo>
                      <a:pt x="17" y="186"/>
                      <a:pt x="0" y="171"/>
                      <a:pt x="43" y="98"/>
                    </a:cubicBezTo>
                    <a:cubicBezTo>
                      <a:pt x="12" y="98"/>
                      <a:pt x="12" y="98"/>
                      <a:pt x="12" y="98"/>
                    </a:cubicBezTo>
                    <a:cubicBezTo>
                      <a:pt x="12" y="98"/>
                      <a:pt x="27" y="13"/>
                      <a:pt x="127" y="4"/>
                    </a:cubicBezTo>
                    <a:cubicBezTo>
                      <a:pt x="127" y="4"/>
                      <a:pt x="158" y="0"/>
                      <a:pt x="186" y="14"/>
                    </a:cubicBezTo>
                    <a:cubicBezTo>
                      <a:pt x="213" y="28"/>
                      <a:pt x="243" y="22"/>
                      <a:pt x="278" y="15"/>
                    </a:cubicBezTo>
                    <a:cubicBezTo>
                      <a:pt x="313" y="8"/>
                      <a:pt x="374" y="16"/>
                      <a:pt x="394" y="49"/>
                    </a:cubicBezTo>
                    <a:cubicBezTo>
                      <a:pt x="398" y="57"/>
                      <a:pt x="402" y="65"/>
                      <a:pt x="403" y="72"/>
                    </a:cubicBezTo>
                    <a:cubicBezTo>
                      <a:pt x="404" y="77"/>
                      <a:pt x="405" y="82"/>
                      <a:pt x="405" y="86"/>
                    </a:cubicBezTo>
                    <a:close/>
                  </a:path>
                </a:pathLst>
              </a:custGeom>
              <a:gradFill>
                <a:gsLst>
                  <a:gs pos="0">
                    <a:srgbClr val="6524DE"/>
                  </a:gs>
                  <a:gs pos="76000">
                    <a:srgbClr val="6524DE">
                      <a:alpha val="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2" name="Forme libre 8">
                <a:extLst>
                  <a:ext uri="{FF2B5EF4-FFF2-40B4-BE49-F238E27FC236}">
                    <a16:creationId xmlns:a16="http://schemas.microsoft.com/office/drawing/2014/main" id="{8C4DC2FE-B668-467A-B05D-874A8610D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3386" y="1422812"/>
                <a:ext cx="699429" cy="1808573"/>
              </a:xfrm>
              <a:custGeom>
                <a:avLst/>
                <a:gdLst>
                  <a:gd name="T0" fmla="*/ 208 w 262"/>
                  <a:gd name="T1" fmla="*/ 378 h 678"/>
                  <a:gd name="T2" fmla="*/ 215 w 262"/>
                  <a:gd name="T3" fmla="*/ 415 h 678"/>
                  <a:gd name="T4" fmla="*/ 205 w 262"/>
                  <a:gd name="T5" fmla="*/ 555 h 678"/>
                  <a:gd name="T6" fmla="*/ 226 w 262"/>
                  <a:gd name="T7" fmla="*/ 633 h 678"/>
                  <a:gd name="T8" fmla="*/ 92 w 262"/>
                  <a:gd name="T9" fmla="*/ 411 h 678"/>
                  <a:gd name="T10" fmla="*/ 45 w 262"/>
                  <a:gd name="T11" fmla="*/ 280 h 678"/>
                  <a:gd name="T12" fmla="*/ 23 w 262"/>
                  <a:gd name="T13" fmla="*/ 165 h 678"/>
                  <a:gd name="T14" fmla="*/ 56 w 262"/>
                  <a:gd name="T15" fmla="*/ 82 h 678"/>
                  <a:gd name="T16" fmla="*/ 180 w 262"/>
                  <a:gd name="T17" fmla="*/ 33 h 678"/>
                  <a:gd name="T18" fmla="*/ 217 w 262"/>
                  <a:gd name="T19" fmla="*/ 41 h 678"/>
                  <a:gd name="T20" fmla="*/ 205 w 262"/>
                  <a:gd name="T21" fmla="*/ 93 h 678"/>
                  <a:gd name="T22" fmla="*/ 227 w 262"/>
                  <a:gd name="T23" fmla="*/ 218 h 678"/>
                  <a:gd name="T24" fmla="*/ 241 w 262"/>
                  <a:gd name="T25" fmla="*/ 343 h 678"/>
                  <a:gd name="T26" fmla="*/ 241 w 262"/>
                  <a:gd name="T27" fmla="*/ 378 h 678"/>
                  <a:gd name="T28" fmla="*/ 208 w 262"/>
                  <a:gd name="T29" fmla="*/ 378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2" h="678">
                    <a:moveTo>
                      <a:pt x="208" y="378"/>
                    </a:moveTo>
                    <a:cubicBezTo>
                      <a:pt x="208" y="378"/>
                      <a:pt x="220" y="395"/>
                      <a:pt x="215" y="415"/>
                    </a:cubicBezTo>
                    <a:cubicBezTo>
                      <a:pt x="210" y="434"/>
                      <a:pt x="180" y="495"/>
                      <a:pt x="205" y="555"/>
                    </a:cubicBezTo>
                    <a:cubicBezTo>
                      <a:pt x="213" y="574"/>
                      <a:pt x="222" y="602"/>
                      <a:pt x="226" y="633"/>
                    </a:cubicBezTo>
                    <a:cubicBezTo>
                      <a:pt x="146" y="678"/>
                      <a:pt x="100" y="440"/>
                      <a:pt x="92" y="411"/>
                    </a:cubicBezTo>
                    <a:cubicBezTo>
                      <a:pt x="85" y="382"/>
                      <a:pt x="35" y="333"/>
                      <a:pt x="45" y="280"/>
                    </a:cubicBezTo>
                    <a:cubicBezTo>
                      <a:pt x="56" y="227"/>
                      <a:pt x="45" y="218"/>
                      <a:pt x="23" y="165"/>
                    </a:cubicBezTo>
                    <a:cubicBezTo>
                      <a:pt x="0" y="113"/>
                      <a:pt x="56" y="82"/>
                      <a:pt x="56" y="82"/>
                    </a:cubicBezTo>
                    <a:cubicBezTo>
                      <a:pt x="107" y="0"/>
                      <a:pt x="158" y="34"/>
                      <a:pt x="180" y="33"/>
                    </a:cubicBezTo>
                    <a:cubicBezTo>
                      <a:pt x="186" y="33"/>
                      <a:pt x="200" y="35"/>
                      <a:pt x="217" y="41"/>
                    </a:cubicBezTo>
                    <a:cubicBezTo>
                      <a:pt x="223" y="65"/>
                      <a:pt x="216" y="85"/>
                      <a:pt x="205" y="93"/>
                    </a:cubicBezTo>
                    <a:cubicBezTo>
                      <a:pt x="205" y="93"/>
                      <a:pt x="239" y="166"/>
                      <a:pt x="227" y="218"/>
                    </a:cubicBezTo>
                    <a:cubicBezTo>
                      <a:pt x="214" y="269"/>
                      <a:pt x="207" y="284"/>
                      <a:pt x="241" y="343"/>
                    </a:cubicBezTo>
                    <a:cubicBezTo>
                      <a:pt x="241" y="343"/>
                      <a:pt x="262" y="358"/>
                      <a:pt x="241" y="378"/>
                    </a:cubicBezTo>
                    <a:cubicBezTo>
                      <a:pt x="241" y="378"/>
                      <a:pt x="231" y="386"/>
                      <a:pt x="208" y="378"/>
                    </a:cubicBezTo>
                    <a:close/>
                  </a:path>
                </a:pathLst>
              </a:custGeom>
              <a:solidFill>
                <a:srgbClr val="1500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3" name="Forme libre 9">
                <a:extLst>
                  <a:ext uri="{FF2B5EF4-FFF2-40B4-BE49-F238E27FC236}">
                    <a16:creationId xmlns:a16="http://schemas.microsoft.com/office/drawing/2014/main" id="{B5D4840E-C693-4B8E-86D8-E3E73CEB42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099" y="2329669"/>
                <a:ext cx="2883430" cy="4947431"/>
              </a:xfrm>
              <a:custGeom>
                <a:avLst/>
                <a:gdLst>
                  <a:gd name="T0" fmla="*/ 904 w 1079"/>
                  <a:gd name="T1" fmla="*/ 1856 h 1856"/>
                  <a:gd name="T2" fmla="*/ 136 w 1079"/>
                  <a:gd name="T3" fmla="*/ 1856 h 1856"/>
                  <a:gd name="T4" fmla="*/ 116 w 1079"/>
                  <a:gd name="T5" fmla="*/ 962 h 1856"/>
                  <a:gd name="T6" fmla="*/ 449 w 1079"/>
                  <a:gd name="T7" fmla="*/ 104 h 1856"/>
                  <a:gd name="T8" fmla="*/ 497 w 1079"/>
                  <a:gd name="T9" fmla="*/ 30 h 1856"/>
                  <a:gd name="T10" fmla="*/ 526 w 1079"/>
                  <a:gd name="T11" fmla="*/ 9 h 1856"/>
                  <a:gd name="T12" fmla="*/ 753 w 1079"/>
                  <a:gd name="T13" fmla="*/ 150 h 1856"/>
                  <a:gd name="T14" fmla="*/ 823 w 1079"/>
                  <a:gd name="T15" fmla="*/ 312 h 1856"/>
                  <a:gd name="T16" fmla="*/ 904 w 1079"/>
                  <a:gd name="T17" fmla="*/ 1856 h 1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9" h="1856">
                    <a:moveTo>
                      <a:pt x="904" y="1856"/>
                    </a:moveTo>
                    <a:cubicBezTo>
                      <a:pt x="136" y="1856"/>
                      <a:pt x="136" y="1856"/>
                      <a:pt x="136" y="1856"/>
                    </a:cubicBezTo>
                    <a:cubicBezTo>
                      <a:pt x="125" y="1546"/>
                      <a:pt x="232" y="1684"/>
                      <a:pt x="116" y="962"/>
                    </a:cubicBezTo>
                    <a:cubicBezTo>
                      <a:pt x="0" y="241"/>
                      <a:pt x="449" y="104"/>
                      <a:pt x="449" y="104"/>
                    </a:cubicBezTo>
                    <a:cubicBezTo>
                      <a:pt x="449" y="104"/>
                      <a:pt x="481" y="60"/>
                      <a:pt x="497" y="30"/>
                    </a:cubicBezTo>
                    <a:cubicBezTo>
                      <a:pt x="512" y="0"/>
                      <a:pt x="526" y="9"/>
                      <a:pt x="526" y="9"/>
                    </a:cubicBezTo>
                    <a:cubicBezTo>
                      <a:pt x="753" y="150"/>
                      <a:pt x="753" y="150"/>
                      <a:pt x="753" y="150"/>
                    </a:cubicBezTo>
                    <a:cubicBezTo>
                      <a:pt x="780" y="202"/>
                      <a:pt x="803" y="257"/>
                      <a:pt x="823" y="312"/>
                    </a:cubicBezTo>
                    <a:cubicBezTo>
                      <a:pt x="1079" y="1007"/>
                      <a:pt x="904" y="1856"/>
                      <a:pt x="904" y="1856"/>
                    </a:cubicBezTo>
                    <a:close/>
                  </a:path>
                </a:pathLst>
              </a:custGeom>
              <a:gradFill>
                <a:gsLst>
                  <a:gs pos="0">
                    <a:srgbClr val="7D4BC9"/>
                  </a:gs>
                  <a:gs pos="78000">
                    <a:srgbClr val="16286E"/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4" name="Forme libre 10">
                <a:extLst>
                  <a:ext uri="{FF2B5EF4-FFF2-40B4-BE49-F238E27FC236}">
                    <a16:creationId xmlns:a16="http://schemas.microsoft.com/office/drawing/2014/main" id="{F1A3E269-0320-4431-A8DF-43BC01E3D9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9100" y="2329669"/>
                <a:ext cx="999430" cy="836572"/>
              </a:xfrm>
              <a:custGeom>
                <a:avLst/>
                <a:gdLst>
                  <a:gd name="T0" fmla="*/ 374 w 374"/>
                  <a:gd name="T1" fmla="*/ 312 h 314"/>
                  <a:gd name="T2" fmla="*/ 0 w 374"/>
                  <a:gd name="T3" fmla="*/ 104 h 314"/>
                  <a:gd name="T4" fmla="*/ 48 w 374"/>
                  <a:gd name="T5" fmla="*/ 30 h 314"/>
                  <a:gd name="T6" fmla="*/ 77 w 374"/>
                  <a:gd name="T7" fmla="*/ 9 h 314"/>
                  <a:gd name="T8" fmla="*/ 304 w 374"/>
                  <a:gd name="T9" fmla="*/ 150 h 314"/>
                  <a:gd name="T10" fmla="*/ 374 w 374"/>
                  <a:gd name="T11" fmla="*/ 312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4" h="314">
                    <a:moveTo>
                      <a:pt x="374" y="312"/>
                    </a:moveTo>
                    <a:cubicBezTo>
                      <a:pt x="222" y="314"/>
                      <a:pt x="0" y="104"/>
                      <a:pt x="0" y="104"/>
                    </a:cubicBezTo>
                    <a:cubicBezTo>
                      <a:pt x="0" y="104"/>
                      <a:pt x="32" y="60"/>
                      <a:pt x="48" y="30"/>
                    </a:cubicBezTo>
                    <a:cubicBezTo>
                      <a:pt x="63" y="0"/>
                      <a:pt x="77" y="9"/>
                      <a:pt x="77" y="9"/>
                    </a:cubicBezTo>
                    <a:cubicBezTo>
                      <a:pt x="304" y="150"/>
                      <a:pt x="304" y="150"/>
                      <a:pt x="304" y="150"/>
                    </a:cubicBezTo>
                    <a:cubicBezTo>
                      <a:pt x="331" y="202"/>
                      <a:pt x="354" y="257"/>
                      <a:pt x="374" y="3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7D4BC9"/>
                  </a:gs>
                  <a:gs pos="100000">
                    <a:srgbClr val="16286E"/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5" name="Forme libre 11">
                <a:extLst>
                  <a:ext uri="{FF2B5EF4-FFF2-40B4-BE49-F238E27FC236}">
                    <a16:creationId xmlns:a16="http://schemas.microsoft.com/office/drawing/2014/main" id="{68F90B1C-A4BC-499A-A3A8-6F83BFC7C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3385" y="1835954"/>
                <a:ext cx="258858" cy="378858"/>
              </a:xfrm>
              <a:custGeom>
                <a:avLst/>
                <a:gdLst>
                  <a:gd name="T0" fmla="*/ 75 w 97"/>
                  <a:gd name="T1" fmla="*/ 34 h 142"/>
                  <a:gd name="T2" fmla="*/ 11 w 97"/>
                  <a:gd name="T3" fmla="*/ 66 h 142"/>
                  <a:gd name="T4" fmla="*/ 74 w 97"/>
                  <a:gd name="T5" fmla="*/ 132 h 142"/>
                  <a:gd name="T6" fmla="*/ 75 w 97"/>
                  <a:gd name="T7" fmla="*/ 34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142">
                    <a:moveTo>
                      <a:pt x="75" y="34"/>
                    </a:moveTo>
                    <a:cubicBezTo>
                      <a:pt x="75" y="34"/>
                      <a:pt x="22" y="0"/>
                      <a:pt x="11" y="66"/>
                    </a:cubicBezTo>
                    <a:cubicBezTo>
                      <a:pt x="0" y="132"/>
                      <a:pt x="59" y="142"/>
                      <a:pt x="74" y="132"/>
                    </a:cubicBezTo>
                    <a:cubicBezTo>
                      <a:pt x="74" y="132"/>
                      <a:pt x="97" y="82"/>
                      <a:pt x="75" y="34"/>
                    </a:cubicBezTo>
                    <a:close/>
                  </a:path>
                </a:pathLst>
              </a:custGeom>
              <a:solidFill>
                <a:srgbClr val="1500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6" name="Forme libre 12">
                <a:extLst>
                  <a:ext uri="{FF2B5EF4-FFF2-40B4-BE49-F238E27FC236}">
                    <a16:creationId xmlns:a16="http://schemas.microsoft.com/office/drawing/2014/main" id="{0870DA8A-4FAB-4AF9-8E9C-77B8A63093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1962" y="1895956"/>
                <a:ext cx="1001144" cy="1693715"/>
              </a:xfrm>
              <a:custGeom>
                <a:avLst/>
                <a:gdLst>
                  <a:gd name="T0" fmla="*/ 284 w 375"/>
                  <a:gd name="T1" fmla="*/ 612 h 636"/>
                  <a:gd name="T2" fmla="*/ 12 w 375"/>
                  <a:gd name="T3" fmla="*/ 387 h 636"/>
                  <a:gd name="T4" fmla="*/ 0 w 375"/>
                  <a:gd name="T5" fmla="*/ 268 h 636"/>
                  <a:gd name="T6" fmla="*/ 0 w 375"/>
                  <a:gd name="T7" fmla="*/ 267 h 636"/>
                  <a:gd name="T8" fmla="*/ 6 w 375"/>
                  <a:gd name="T9" fmla="*/ 230 h 636"/>
                  <a:gd name="T10" fmla="*/ 36 w 375"/>
                  <a:gd name="T11" fmla="*/ 12 h 636"/>
                  <a:gd name="T12" fmla="*/ 64 w 375"/>
                  <a:gd name="T13" fmla="*/ 62 h 636"/>
                  <a:gd name="T14" fmla="*/ 173 w 375"/>
                  <a:gd name="T15" fmla="*/ 216 h 636"/>
                  <a:gd name="T16" fmla="*/ 226 w 375"/>
                  <a:gd name="T17" fmla="*/ 205 h 636"/>
                  <a:gd name="T18" fmla="*/ 326 w 375"/>
                  <a:gd name="T19" fmla="*/ 201 h 636"/>
                  <a:gd name="T20" fmla="*/ 333 w 375"/>
                  <a:gd name="T21" fmla="*/ 238 h 636"/>
                  <a:gd name="T22" fmla="*/ 323 w 375"/>
                  <a:gd name="T23" fmla="*/ 378 h 636"/>
                  <a:gd name="T24" fmla="*/ 284 w 375"/>
                  <a:gd name="T25" fmla="*/ 612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5" h="636">
                    <a:moveTo>
                      <a:pt x="284" y="612"/>
                    </a:moveTo>
                    <a:cubicBezTo>
                      <a:pt x="193" y="636"/>
                      <a:pt x="36" y="546"/>
                      <a:pt x="12" y="387"/>
                    </a:cubicBezTo>
                    <a:cubicBezTo>
                      <a:pt x="4" y="328"/>
                      <a:pt x="0" y="291"/>
                      <a:pt x="0" y="268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2" y="249"/>
                      <a:pt x="4" y="235"/>
                      <a:pt x="6" y="230"/>
                    </a:cubicBezTo>
                    <a:cubicBezTo>
                      <a:pt x="6" y="230"/>
                      <a:pt x="55" y="77"/>
                      <a:pt x="36" y="12"/>
                    </a:cubicBezTo>
                    <a:cubicBezTo>
                      <a:pt x="36" y="12"/>
                      <a:pt x="53" y="0"/>
                      <a:pt x="64" y="62"/>
                    </a:cubicBezTo>
                    <a:cubicBezTo>
                      <a:pt x="74" y="123"/>
                      <a:pt x="134" y="202"/>
                      <a:pt x="173" y="216"/>
                    </a:cubicBezTo>
                    <a:cubicBezTo>
                      <a:pt x="212" y="229"/>
                      <a:pt x="214" y="208"/>
                      <a:pt x="226" y="205"/>
                    </a:cubicBezTo>
                    <a:cubicBezTo>
                      <a:pt x="238" y="204"/>
                      <a:pt x="263" y="178"/>
                      <a:pt x="326" y="201"/>
                    </a:cubicBezTo>
                    <a:cubicBezTo>
                      <a:pt x="326" y="201"/>
                      <a:pt x="338" y="218"/>
                      <a:pt x="333" y="238"/>
                    </a:cubicBezTo>
                    <a:cubicBezTo>
                      <a:pt x="328" y="257"/>
                      <a:pt x="297" y="318"/>
                      <a:pt x="323" y="378"/>
                    </a:cubicBezTo>
                    <a:cubicBezTo>
                      <a:pt x="349" y="437"/>
                      <a:pt x="375" y="587"/>
                      <a:pt x="284" y="612"/>
                    </a:cubicBezTo>
                    <a:close/>
                  </a:path>
                </a:pathLst>
              </a:custGeom>
              <a:gradFill>
                <a:gsLst>
                  <a:gs pos="0">
                    <a:srgbClr val="BB7FFB"/>
                  </a:gs>
                  <a:gs pos="100000">
                    <a:srgbClr val="FB95E9"/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7" name="Forme libre 13">
                <a:extLst>
                  <a:ext uri="{FF2B5EF4-FFF2-40B4-BE49-F238E27FC236}">
                    <a16:creationId xmlns:a16="http://schemas.microsoft.com/office/drawing/2014/main" id="{116FA9B5-4461-4B4F-9235-D02206F69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7100" y="1340526"/>
                <a:ext cx="1071430" cy="330858"/>
              </a:xfrm>
              <a:custGeom>
                <a:avLst/>
                <a:gdLst>
                  <a:gd name="T0" fmla="*/ 379 w 401"/>
                  <a:gd name="T1" fmla="*/ 124 h 124"/>
                  <a:gd name="T2" fmla="*/ 258 w 401"/>
                  <a:gd name="T3" fmla="*/ 113 h 124"/>
                  <a:gd name="T4" fmla="*/ 166 w 401"/>
                  <a:gd name="T5" fmla="*/ 98 h 124"/>
                  <a:gd name="T6" fmla="*/ 0 w 401"/>
                  <a:gd name="T7" fmla="*/ 98 h 124"/>
                  <a:gd name="T8" fmla="*/ 115 w 401"/>
                  <a:gd name="T9" fmla="*/ 4 h 124"/>
                  <a:gd name="T10" fmla="*/ 174 w 401"/>
                  <a:gd name="T11" fmla="*/ 14 h 124"/>
                  <a:gd name="T12" fmla="*/ 266 w 401"/>
                  <a:gd name="T13" fmla="*/ 15 h 124"/>
                  <a:gd name="T14" fmla="*/ 382 w 401"/>
                  <a:gd name="T15" fmla="*/ 49 h 124"/>
                  <a:gd name="T16" fmla="*/ 379 w 401"/>
                  <a:gd name="T17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1" h="124">
                    <a:moveTo>
                      <a:pt x="379" y="124"/>
                    </a:moveTo>
                    <a:cubicBezTo>
                      <a:pt x="354" y="103"/>
                      <a:pt x="299" y="110"/>
                      <a:pt x="258" y="113"/>
                    </a:cubicBezTo>
                    <a:cubicBezTo>
                      <a:pt x="217" y="117"/>
                      <a:pt x="166" y="98"/>
                      <a:pt x="166" y="98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98"/>
                      <a:pt x="15" y="13"/>
                      <a:pt x="115" y="4"/>
                    </a:cubicBezTo>
                    <a:cubicBezTo>
                      <a:pt x="115" y="4"/>
                      <a:pt x="146" y="0"/>
                      <a:pt x="174" y="14"/>
                    </a:cubicBezTo>
                    <a:cubicBezTo>
                      <a:pt x="201" y="28"/>
                      <a:pt x="231" y="22"/>
                      <a:pt x="266" y="15"/>
                    </a:cubicBezTo>
                    <a:cubicBezTo>
                      <a:pt x="301" y="8"/>
                      <a:pt x="362" y="16"/>
                      <a:pt x="382" y="49"/>
                    </a:cubicBezTo>
                    <a:cubicBezTo>
                      <a:pt x="401" y="81"/>
                      <a:pt x="393" y="114"/>
                      <a:pt x="379" y="124"/>
                    </a:cubicBezTo>
                    <a:close/>
                  </a:path>
                </a:pathLst>
              </a:custGeom>
              <a:gradFill>
                <a:gsLst>
                  <a:gs pos="28000">
                    <a:srgbClr val="6313DC"/>
                  </a:gs>
                  <a:gs pos="100000">
                    <a:srgbClr val="1E3ADA"/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8" name="Forme libre 14">
                <a:extLst>
                  <a:ext uri="{FF2B5EF4-FFF2-40B4-BE49-F238E27FC236}">
                    <a16:creationId xmlns:a16="http://schemas.microsoft.com/office/drawing/2014/main" id="{2BF4B088-9F78-4017-BB28-01D01B8E13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0814" y="4258241"/>
                <a:ext cx="761143" cy="908572"/>
              </a:xfrm>
              <a:custGeom>
                <a:avLst/>
                <a:gdLst>
                  <a:gd name="T0" fmla="*/ 265 w 285"/>
                  <a:gd name="T1" fmla="*/ 0 h 341"/>
                  <a:gd name="T2" fmla="*/ 68 w 285"/>
                  <a:gd name="T3" fmla="*/ 96 h 341"/>
                  <a:gd name="T4" fmla="*/ 0 w 285"/>
                  <a:gd name="T5" fmla="*/ 232 h 341"/>
                  <a:gd name="T6" fmla="*/ 3 w 285"/>
                  <a:gd name="T7" fmla="*/ 341 h 341"/>
                  <a:gd name="T8" fmla="*/ 41 w 285"/>
                  <a:gd name="T9" fmla="*/ 303 h 341"/>
                  <a:gd name="T10" fmla="*/ 41 w 285"/>
                  <a:gd name="T11" fmla="*/ 224 h 341"/>
                  <a:gd name="T12" fmla="*/ 93 w 285"/>
                  <a:gd name="T13" fmla="*/ 156 h 341"/>
                  <a:gd name="T14" fmla="*/ 62 w 285"/>
                  <a:gd name="T15" fmla="*/ 256 h 341"/>
                  <a:gd name="T16" fmla="*/ 106 w 285"/>
                  <a:gd name="T17" fmla="*/ 323 h 341"/>
                  <a:gd name="T18" fmla="*/ 117 w 285"/>
                  <a:gd name="T19" fmla="*/ 275 h 341"/>
                  <a:gd name="T20" fmla="*/ 101 w 285"/>
                  <a:gd name="T21" fmla="*/ 237 h 341"/>
                  <a:gd name="T22" fmla="*/ 136 w 285"/>
                  <a:gd name="T23" fmla="*/ 172 h 341"/>
                  <a:gd name="T24" fmla="*/ 133 w 285"/>
                  <a:gd name="T25" fmla="*/ 239 h 341"/>
                  <a:gd name="T26" fmla="*/ 168 w 285"/>
                  <a:gd name="T27" fmla="*/ 301 h 341"/>
                  <a:gd name="T28" fmla="*/ 185 w 285"/>
                  <a:gd name="T29" fmla="*/ 257 h 341"/>
                  <a:gd name="T30" fmla="*/ 180 w 285"/>
                  <a:gd name="T31" fmla="*/ 196 h 341"/>
                  <a:gd name="T32" fmla="*/ 285 w 285"/>
                  <a:gd name="T33" fmla="*/ 100 h 341"/>
                  <a:gd name="T34" fmla="*/ 265 w 285"/>
                  <a:gd name="T35" fmla="*/ 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5" h="341">
                    <a:moveTo>
                      <a:pt x="265" y="0"/>
                    </a:moveTo>
                    <a:cubicBezTo>
                      <a:pt x="265" y="0"/>
                      <a:pt x="85" y="79"/>
                      <a:pt x="68" y="96"/>
                    </a:cubicBezTo>
                    <a:cubicBezTo>
                      <a:pt x="51" y="113"/>
                      <a:pt x="0" y="232"/>
                      <a:pt x="0" y="232"/>
                    </a:cubicBezTo>
                    <a:cubicBezTo>
                      <a:pt x="3" y="341"/>
                      <a:pt x="3" y="341"/>
                      <a:pt x="3" y="341"/>
                    </a:cubicBezTo>
                    <a:cubicBezTo>
                      <a:pt x="3" y="341"/>
                      <a:pt x="42" y="329"/>
                      <a:pt x="41" y="303"/>
                    </a:cubicBezTo>
                    <a:cubicBezTo>
                      <a:pt x="39" y="278"/>
                      <a:pt x="35" y="230"/>
                      <a:pt x="41" y="224"/>
                    </a:cubicBezTo>
                    <a:cubicBezTo>
                      <a:pt x="46" y="218"/>
                      <a:pt x="93" y="156"/>
                      <a:pt x="93" y="156"/>
                    </a:cubicBezTo>
                    <a:cubicBezTo>
                      <a:pt x="93" y="156"/>
                      <a:pt x="59" y="250"/>
                      <a:pt x="62" y="256"/>
                    </a:cubicBezTo>
                    <a:cubicBezTo>
                      <a:pt x="64" y="262"/>
                      <a:pt x="106" y="323"/>
                      <a:pt x="106" y="323"/>
                    </a:cubicBezTo>
                    <a:cubicBezTo>
                      <a:pt x="106" y="323"/>
                      <a:pt x="128" y="296"/>
                      <a:pt x="117" y="275"/>
                    </a:cubicBezTo>
                    <a:cubicBezTo>
                      <a:pt x="106" y="255"/>
                      <a:pt x="101" y="237"/>
                      <a:pt x="101" y="237"/>
                    </a:cubicBezTo>
                    <a:cubicBezTo>
                      <a:pt x="136" y="172"/>
                      <a:pt x="136" y="172"/>
                      <a:pt x="136" y="172"/>
                    </a:cubicBezTo>
                    <a:cubicBezTo>
                      <a:pt x="133" y="239"/>
                      <a:pt x="133" y="239"/>
                      <a:pt x="133" y="239"/>
                    </a:cubicBezTo>
                    <a:cubicBezTo>
                      <a:pt x="168" y="301"/>
                      <a:pt x="168" y="301"/>
                      <a:pt x="168" y="301"/>
                    </a:cubicBezTo>
                    <a:cubicBezTo>
                      <a:pt x="168" y="301"/>
                      <a:pt x="197" y="274"/>
                      <a:pt x="185" y="257"/>
                    </a:cubicBezTo>
                    <a:cubicBezTo>
                      <a:pt x="172" y="240"/>
                      <a:pt x="180" y="196"/>
                      <a:pt x="180" y="196"/>
                    </a:cubicBezTo>
                    <a:cubicBezTo>
                      <a:pt x="285" y="100"/>
                      <a:pt x="285" y="100"/>
                      <a:pt x="285" y="100"/>
                    </a:cubicBezTo>
                    <a:lnTo>
                      <a:pt x="26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9" name="Forme libre 15">
                <a:extLst>
                  <a:ext uri="{FF2B5EF4-FFF2-40B4-BE49-F238E27FC236}">
                    <a16:creationId xmlns:a16="http://schemas.microsoft.com/office/drawing/2014/main" id="{52C1A77F-D0D3-4856-91DD-AD841A9917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9100" y="3680527"/>
                <a:ext cx="387429" cy="685715"/>
              </a:xfrm>
              <a:custGeom>
                <a:avLst/>
                <a:gdLst>
                  <a:gd name="T0" fmla="*/ 21 w 145"/>
                  <a:gd name="T1" fmla="*/ 257 h 257"/>
                  <a:gd name="T2" fmla="*/ 3 w 145"/>
                  <a:gd name="T3" fmla="*/ 120 h 257"/>
                  <a:gd name="T4" fmla="*/ 50 w 145"/>
                  <a:gd name="T5" fmla="*/ 37 h 257"/>
                  <a:gd name="T6" fmla="*/ 108 w 145"/>
                  <a:gd name="T7" fmla="*/ 0 h 257"/>
                  <a:gd name="T8" fmla="*/ 102 w 145"/>
                  <a:gd name="T9" fmla="*/ 33 h 257"/>
                  <a:gd name="T10" fmla="*/ 60 w 145"/>
                  <a:gd name="T11" fmla="*/ 61 h 257"/>
                  <a:gd name="T12" fmla="*/ 43 w 145"/>
                  <a:gd name="T13" fmla="*/ 112 h 257"/>
                  <a:gd name="T14" fmla="*/ 84 w 145"/>
                  <a:gd name="T15" fmla="*/ 60 h 257"/>
                  <a:gd name="T16" fmla="*/ 135 w 145"/>
                  <a:gd name="T17" fmla="*/ 60 h 257"/>
                  <a:gd name="T18" fmla="*/ 114 w 145"/>
                  <a:gd name="T19" fmla="*/ 83 h 257"/>
                  <a:gd name="T20" fmla="*/ 88 w 145"/>
                  <a:gd name="T21" fmla="*/ 88 h 257"/>
                  <a:gd name="T22" fmla="*/ 67 w 145"/>
                  <a:gd name="T23" fmla="*/ 129 h 257"/>
                  <a:gd name="T24" fmla="*/ 100 w 145"/>
                  <a:gd name="T25" fmla="*/ 104 h 257"/>
                  <a:gd name="T26" fmla="*/ 145 w 145"/>
                  <a:gd name="T27" fmla="*/ 100 h 257"/>
                  <a:gd name="T28" fmla="*/ 128 w 145"/>
                  <a:gd name="T29" fmla="*/ 125 h 257"/>
                  <a:gd name="T30" fmla="*/ 94 w 145"/>
                  <a:gd name="T31" fmla="*/ 144 h 257"/>
                  <a:gd name="T32" fmla="*/ 81 w 145"/>
                  <a:gd name="T33" fmla="*/ 232 h 257"/>
                  <a:gd name="T34" fmla="*/ 21 w 145"/>
                  <a:gd name="T35" fmla="*/ 257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5" h="257">
                    <a:moveTo>
                      <a:pt x="21" y="257"/>
                    </a:moveTo>
                    <a:cubicBezTo>
                      <a:pt x="21" y="257"/>
                      <a:pt x="0" y="134"/>
                      <a:pt x="3" y="120"/>
                    </a:cubicBezTo>
                    <a:cubicBezTo>
                      <a:pt x="6" y="105"/>
                      <a:pt x="50" y="37"/>
                      <a:pt x="50" y="37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116" y="25"/>
                      <a:pt x="102" y="33"/>
                    </a:cubicBezTo>
                    <a:cubicBezTo>
                      <a:pt x="88" y="41"/>
                      <a:pt x="61" y="56"/>
                      <a:pt x="60" y="61"/>
                    </a:cubicBezTo>
                    <a:cubicBezTo>
                      <a:pt x="59" y="66"/>
                      <a:pt x="43" y="112"/>
                      <a:pt x="43" y="112"/>
                    </a:cubicBezTo>
                    <a:cubicBezTo>
                      <a:pt x="43" y="112"/>
                      <a:pt x="80" y="61"/>
                      <a:pt x="84" y="60"/>
                    </a:cubicBezTo>
                    <a:cubicBezTo>
                      <a:pt x="89" y="60"/>
                      <a:pt x="135" y="60"/>
                      <a:pt x="135" y="60"/>
                    </a:cubicBezTo>
                    <a:cubicBezTo>
                      <a:pt x="135" y="60"/>
                      <a:pt x="128" y="81"/>
                      <a:pt x="114" y="83"/>
                    </a:cubicBezTo>
                    <a:cubicBezTo>
                      <a:pt x="99" y="84"/>
                      <a:pt x="88" y="88"/>
                      <a:pt x="88" y="88"/>
                    </a:cubicBezTo>
                    <a:cubicBezTo>
                      <a:pt x="67" y="129"/>
                      <a:pt x="67" y="129"/>
                      <a:pt x="67" y="129"/>
                    </a:cubicBezTo>
                    <a:cubicBezTo>
                      <a:pt x="100" y="104"/>
                      <a:pt x="100" y="104"/>
                      <a:pt x="100" y="104"/>
                    </a:cubicBezTo>
                    <a:cubicBezTo>
                      <a:pt x="145" y="100"/>
                      <a:pt x="145" y="100"/>
                      <a:pt x="145" y="100"/>
                    </a:cubicBezTo>
                    <a:cubicBezTo>
                      <a:pt x="145" y="100"/>
                      <a:pt x="141" y="125"/>
                      <a:pt x="128" y="125"/>
                    </a:cubicBezTo>
                    <a:cubicBezTo>
                      <a:pt x="115" y="124"/>
                      <a:pt x="94" y="144"/>
                      <a:pt x="94" y="144"/>
                    </a:cubicBezTo>
                    <a:cubicBezTo>
                      <a:pt x="81" y="232"/>
                      <a:pt x="81" y="232"/>
                      <a:pt x="81" y="232"/>
                    </a:cubicBezTo>
                    <a:lnTo>
                      <a:pt x="21" y="25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0" name="Forme libre 16">
                <a:extLst>
                  <a:ext uri="{FF2B5EF4-FFF2-40B4-BE49-F238E27FC236}">
                    <a16:creationId xmlns:a16="http://schemas.microsoft.com/office/drawing/2014/main" id="{AF758C60-4BC8-48B0-853B-79E4FE11DEC0}"/>
                  </a:ext>
                </a:extLst>
              </p:cNvPr>
              <p:cNvSpPr>
                <a:spLocks/>
              </p:cNvSpPr>
              <p:nvPr/>
            </p:nvSpPr>
            <p:spPr bwMode="auto">
              <a:xfrm rot="487774">
                <a:off x="2302872" y="4062813"/>
                <a:ext cx="1145143" cy="673715"/>
              </a:xfrm>
              <a:custGeom>
                <a:avLst/>
                <a:gdLst>
                  <a:gd name="T0" fmla="*/ 82 w 428"/>
                  <a:gd name="T1" fmla="*/ 54 h 253"/>
                  <a:gd name="T2" fmla="*/ 282 w 428"/>
                  <a:gd name="T3" fmla="*/ 41 h 253"/>
                  <a:gd name="T4" fmla="*/ 326 w 428"/>
                  <a:gd name="T5" fmla="*/ 235 h 253"/>
                  <a:gd name="T6" fmla="*/ 59 w 428"/>
                  <a:gd name="T7" fmla="*/ 170 h 253"/>
                  <a:gd name="T8" fmla="*/ 82 w 428"/>
                  <a:gd name="T9" fmla="*/ 54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8" h="253">
                    <a:moveTo>
                      <a:pt x="82" y="54"/>
                    </a:moveTo>
                    <a:cubicBezTo>
                      <a:pt x="82" y="54"/>
                      <a:pt x="169" y="0"/>
                      <a:pt x="282" y="41"/>
                    </a:cubicBezTo>
                    <a:cubicBezTo>
                      <a:pt x="428" y="93"/>
                      <a:pt x="371" y="223"/>
                      <a:pt x="326" y="235"/>
                    </a:cubicBezTo>
                    <a:cubicBezTo>
                      <a:pt x="260" y="253"/>
                      <a:pt x="93" y="170"/>
                      <a:pt x="59" y="170"/>
                    </a:cubicBezTo>
                    <a:cubicBezTo>
                      <a:pt x="25" y="170"/>
                      <a:pt x="0" y="102"/>
                      <a:pt x="82" y="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1" name="Forme libre 17">
                <a:extLst>
                  <a:ext uri="{FF2B5EF4-FFF2-40B4-BE49-F238E27FC236}">
                    <a16:creationId xmlns:a16="http://schemas.microsoft.com/office/drawing/2014/main" id="{5402D44F-972F-4278-8406-D3E44C9F1E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3385" y="3011955"/>
                <a:ext cx="2713716" cy="2492573"/>
              </a:xfrm>
              <a:custGeom>
                <a:avLst/>
                <a:gdLst>
                  <a:gd name="T0" fmla="*/ 154 w 1016"/>
                  <a:gd name="T1" fmla="*/ 0 h 935"/>
                  <a:gd name="T2" fmla="*/ 461 w 1016"/>
                  <a:gd name="T3" fmla="*/ 248 h 935"/>
                  <a:gd name="T4" fmla="*/ 785 w 1016"/>
                  <a:gd name="T5" fmla="*/ 556 h 935"/>
                  <a:gd name="T6" fmla="*/ 901 w 1016"/>
                  <a:gd name="T7" fmla="*/ 822 h 935"/>
                  <a:gd name="T8" fmla="*/ 331 w 1016"/>
                  <a:gd name="T9" fmla="*/ 781 h 935"/>
                  <a:gd name="T10" fmla="*/ 10 w 1016"/>
                  <a:gd name="T11" fmla="*/ 204 h 935"/>
                  <a:gd name="T12" fmla="*/ 154 w 1016"/>
                  <a:gd name="T13" fmla="*/ 0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16" h="935">
                    <a:moveTo>
                      <a:pt x="154" y="0"/>
                    </a:moveTo>
                    <a:cubicBezTo>
                      <a:pt x="154" y="0"/>
                      <a:pt x="317" y="11"/>
                      <a:pt x="461" y="248"/>
                    </a:cubicBezTo>
                    <a:cubicBezTo>
                      <a:pt x="604" y="484"/>
                      <a:pt x="785" y="556"/>
                      <a:pt x="785" y="556"/>
                    </a:cubicBezTo>
                    <a:cubicBezTo>
                      <a:pt x="785" y="556"/>
                      <a:pt x="1016" y="720"/>
                      <a:pt x="901" y="822"/>
                    </a:cubicBezTo>
                    <a:cubicBezTo>
                      <a:pt x="787" y="925"/>
                      <a:pt x="485" y="935"/>
                      <a:pt x="331" y="781"/>
                    </a:cubicBezTo>
                    <a:cubicBezTo>
                      <a:pt x="178" y="628"/>
                      <a:pt x="0" y="341"/>
                      <a:pt x="10" y="204"/>
                    </a:cubicBezTo>
                    <a:cubicBezTo>
                      <a:pt x="21" y="68"/>
                      <a:pt x="68" y="10"/>
                      <a:pt x="15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D4BC9"/>
                  </a:gs>
                  <a:gs pos="78000">
                    <a:srgbClr val="16286E"/>
                  </a:gs>
                </a:gsLst>
                <a:lin ang="54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</p:grpSp>
        <p:sp>
          <p:nvSpPr>
            <p:cNvPr id="27" name="Ovale 26">
              <a:extLst>
                <a:ext uri="{FF2B5EF4-FFF2-40B4-BE49-F238E27FC236}">
                  <a16:creationId xmlns:a16="http://schemas.microsoft.com/office/drawing/2014/main" id="{813F705E-7B0E-4989-B447-76E85BC850C4}"/>
                </a:ext>
              </a:extLst>
            </p:cNvPr>
            <p:cNvSpPr/>
            <p:nvPr/>
          </p:nvSpPr>
          <p:spPr>
            <a:xfrm flipH="1">
              <a:off x="662569" y="2575406"/>
              <a:ext cx="333828" cy="333828"/>
            </a:xfrm>
            <a:prstGeom prst="ellipse">
              <a:avLst/>
            </a:prstGeom>
            <a:gradFill>
              <a:gsLst>
                <a:gs pos="0">
                  <a:srgbClr val="7CEFD8"/>
                </a:gs>
                <a:gs pos="71000">
                  <a:srgbClr val="6672E4"/>
                </a:gs>
                <a:gs pos="100000">
                  <a:srgbClr val="882BE5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8" name="Ovale 27">
              <a:extLst>
                <a:ext uri="{FF2B5EF4-FFF2-40B4-BE49-F238E27FC236}">
                  <a16:creationId xmlns:a16="http://schemas.microsoft.com/office/drawing/2014/main" id="{1CA7247A-56C4-4D0D-A7EB-5B7C8EDC3148}"/>
                </a:ext>
              </a:extLst>
            </p:cNvPr>
            <p:cNvSpPr/>
            <p:nvPr/>
          </p:nvSpPr>
          <p:spPr>
            <a:xfrm flipH="1">
              <a:off x="3192720" y="5092277"/>
              <a:ext cx="191756" cy="191756"/>
            </a:xfrm>
            <a:prstGeom prst="ellipse">
              <a:avLst/>
            </a:prstGeom>
            <a:gradFill>
              <a:gsLst>
                <a:gs pos="0">
                  <a:srgbClr val="7CEFD8"/>
                </a:gs>
                <a:gs pos="100000">
                  <a:srgbClr val="6C92E1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6" name="Losange 25">
              <a:extLst>
                <a:ext uri="{FF2B5EF4-FFF2-40B4-BE49-F238E27FC236}">
                  <a16:creationId xmlns:a16="http://schemas.microsoft.com/office/drawing/2014/main" id="{EDADB6E4-A33D-42FA-AF99-6073BF0A1F07}"/>
                </a:ext>
              </a:extLst>
            </p:cNvPr>
            <p:cNvSpPr/>
            <p:nvPr/>
          </p:nvSpPr>
          <p:spPr>
            <a:xfrm>
              <a:off x="117404" y="5337893"/>
              <a:ext cx="319314" cy="319314"/>
            </a:xfrm>
            <a:prstGeom prst="diamond">
              <a:avLst/>
            </a:prstGeom>
            <a:gradFill flip="none" rotWithShape="1">
              <a:gsLst>
                <a:gs pos="100000">
                  <a:srgbClr val="FE7B4C"/>
                </a:gs>
                <a:gs pos="0">
                  <a:srgbClr val="FE7B4C">
                    <a:lumMod val="83000"/>
                    <a:lumOff val="17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glow rad="254000">
                <a:srgbClr val="FE7B4C">
                  <a:alpha val="7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sp>
          <p:nvSpPr>
            <p:cNvPr id="41" name="Losange 40">
              <a:extLst>
                <a:ext uri="{FF2B5EF4-FFF2-40B4-BE49-F238E27FC236}">
                  <a16:creationId xmlns:a16="http://schemas.microsoft.com/office/drawing/2014/main" id="{7381A731-66EF-4CDC-94CA-BB0DA3E7292C}"/>
                </a:ext>
              </a:extLst>
            </p:cNvPr>
            <p:cNvSpPr/>
            <p:nvPr/>
          </p:nvSpPr>
          <p:spPr>
            <a:xfrm>
              <a:off x="2941210" y="1951388"/>
              <a:ext cx="404893" cy="404893"/>
            </a:xfrm>
            <a:prstGeom prst="diamond">
              <a:avLst/>
            </a:prstGeom>
            <a:gradFill flip="none" rotWithShape="1">
              <a:gsLst>
                <a:gs pos="100000">
                  <a:srgbClr val="FE7B4C"/>
                </a:gs>
                <a:gs pos="0">
                  <a:srgbClr val="FE7B4C">
                    <a:lumMod val="83000"/>
                    <a:lumOff val="17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glow rad="254000">
                <a:srgbClr val="FE7B4C">
                  <a:alpha val="7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</p:grpSp>
      <p:sp>
        <p:nvSpPr>
          <p:cNvPr id="6" name="Titre 5" hidden="1">
            <a:extLst>
              <a:ext uri="{FF2B5EF4-FFF2-40B4-BE49-F238E27FC236}">
                <a16:creationId xmlns:a16="http://schemas.microsoft.com/office/drawing/2014/main" id="{5A790B0A-0491-4358-8078-EF85845DE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fr-FR" dirty="0"/>
              <a:t>Ressources humaines : diapositive </a:t>
            </a:r>
            <a:r>
              <a:rPr lang="fr" dirty="0"/>
              <a:t>6</a:t>
            </a:r>
          </a:p>
        </p:txBody>
      </p:sp>
      <p:sp>
        <p:nvSpPr>
          <p:cNvPr id="30" name="Zone de texte 56">
            <a:extLst>
              <a:ext uri="{FF2B5EF4-FFF2-40B4-BE49-F238E27FC236}">
                <a16:creationId xmlns:a16="http://schemas.microsoft.com/office/drawing/2014/main" id="{03E800C9-AA08-4D51-8E72-73FE5D21505B}"/>
              </a:ext>
            </a:extLst>
          </p:cNvPr>
          <p:cNvSpPr txBox="1"/>
          <p:nvPr/>
        </p:nvSpPr>
        <p:spPr>
          <a:xfrm>
            <a:off x="723899" y="457291"/>
            <a:ext cx="11190663" cy="11597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4000"/>
              </a:lnSpc>
            </a:pPr>
            <a:r>
              <a:rPr lang="fr-FR" sz="72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CONSTATS</a:t>
            </a:r>
            <a:endParaRPr lang="fr-FR" sz="6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57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Zone de texte 106">
            <a:extLst>
              <a:ext uri="{FF2B5EF4-FFF2-40B4-BE49-F238E27FC236}">
                <a16:creationId xmlns:a16="http://schemas.microsoft.com/office/drawing/2014/main" id="{54EA7ED5-6E34-4D47-91B6-F78F5F8B4C6E}"/>
              </a:ext>
            </a:extLst>
          </p:cNvPr>
          <p:cNvSpPr txBox="1"/>
          <p:nvPr/>
        </p:nvSpPr>
        <p:spPr>
          <a:xfrm>
            <a:off x="7313768" y="1459746"/>
            <a:ext cx="4459132" cy="5129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>
              <a:lnSpc>
                <a:spcPts val="4000"/>
              </a:lnSpc>
            </a:pPr>
            <a:r>
              <a:rPr lang="fr-FR" sz="44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CADRE GENERAL</a:t>
            </a:r>
          </a:p>
        </p:txBody>
      </p:sp>
      <p:cxnSp>
        <p:nvCxnSpPr>
          <p:cNvPr id="110" name="Connecteur droit 109">
            <a:extLst>
              <a:ext uri="{FF2B5EF4-FFF2-40B4-BE49-F238E27FC236}">
                <a16:creationId xmlns:a16="http://schemas.microsoft.com/office/drawing/2014/main" id="{6D08E99A-0644-4757-9F3A-BBA1A4F39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751014" y="0"/>
            <a:ext cx="0" cy="63572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ectangle : Coins arrondis 117">
            <a:extLst>
              <a:ext uri="{FF2B5EF4-FFF2-40B4-BE49-F238E27FC236}">
                <a16:creationId xmlns:a16="http://schemas.microsoft.com/office/drawing/2014/main" id="{A21B85DB-181D-46E7-A9DF-F92B1DF03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29218" y="2798158"/>
            <a:ext cx="443592" cy="232296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EE9F5B85-E2F5-4C15-9A02-657F53EEE3BD}"/>
              </a:ext>
            </a:extLst>
          </p:cNvPr>
          <p:cNvSpPr/>
          <p:nvPr/>
        </p:nvSpPr>
        <p:spPr>
          <a:xfrm>
            <a:off x="7157443" y="2206895"/>
            <a:ext cx="4746690" cy="923330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fr-FR" sz="2000" b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rPr>
              <a:t>FEUILLE DE ROUTE OPERATIONNELLE DU SYSTÈME D’INFORMATION DE L’EMPLOI ET DE LA FORMATION PROFESSIONNELLE</a:t>
            </a:r>
          </a:p>
        </p:txBody>
      </p:sp>
      <p:sp>
        <p:nvSpPr>
          <p:cNvPr id="124" name="Ovale 123">
            <a:extLst>
              <a:ext uri="{FF2B5EF4-FFF2-40B4-BE49-F238E27FC236}">
                <a16:creationId xmlns:a16="http://schemas.microsoft.com/office/drawing/2014/main" id="{0B8C9A86-3574-4A2E-BC62-481A2BE7F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4637" y="567838"/>
            <a:ext cx="52754" cy="5275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grpSp>
        <p:nvGrpSpPr>
          <p:cNvPr id="206" name="Groupe 205" descr="Cette image est une icône représentant 1 personne en interaction avec trois personnes. ">
            <a:extLst>
              <a:ext uri="{FF2B5EF4-FFF2-40B4-BE49-F238E27FC236}">
                <a16:creationId xmlns:a16="http://schemas.microsoft.com/office/drawing/2014/main" id="{23348E2E-A7EF-4B89-8F8D-D88C5354E9D5}"/>
              </a:ext>
            </a:extLst>
          </p:cNvPr>
          <p:cNvGrpSpPr/>
          <p:nvPr/>
        </p:nvGrpSpPr>
        <p:grpSpPr>
          <a:xfrm>
            <a:off x="7319810" y="3566010"/>
            <a:ext cx="3067397" cy="430887"/>
            <a:chOff x="7999616" y="3566010"/>
            <a:chExt cx="3067397" cy="430887"/>
          </a:xfrm>
        </p:grpSpPr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80F4EEC6-F407-4E25-BBB6-C506B28F5A4C}"/>
                </a:ext>
              </a:extLst>
            </p:cNvPr>
            <p:cNvSpPr/>
            <p:nvPr/>
          </p:nvSpPr>
          <p:spPr>
            <a:xfrm>
              <a:off x="8578718" y="3566010"/>
              <a:ext cx="2488295" cy="43088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rtl="0"/>
              <a:r>
                <a:rPr lang="fr-FR" sz="2800" b="1" i="1" dirty="0">
                  <a:solidFill>
                    <a:srgbClr val="002060"/>
                  </a:solidFill>
                  <a:cs typeface="Segoe UI" panose="020B0502040204020203" pitchFamily="34" charset="0"/>
                </a:rPr>
                <a:t>MFPE ET OST</a:t>
              </a:r>
            </a:p>
          </p:txBody>
        </p:sp>
        <p:grpSp>
          <p:nvGrpSpPr>
            <p:cNvPr id="191" name="Groupe 190">
              <a:extLst>
                <a:ext uri="{FF2B5EF4-FFF2-40B4-BE49-F238E27FC236}">
                  <a16:creationId xmlns:a16="http://schemas.microsoft.com/office/drawing/2014/main" id="{0FD0F77B-65FD-413C-B2B0-1AD539DC68D3}"/>
                </a:ext>
              </a:extLst>
            </p:cNvPr>
            <p:cNvGrpSpPr/>
            <p:nvPr/>
          </p:nvGrpSpPr>
          <p:grpSpPr>
            <a:xfrm>
              <a:off x="7999616" y="3639194"/>
              <a:ext cx="330200" cy="346075"/>
              <a:chOff x="2686050" y="2895601"/>
              <a:chExt cx="330200" cy="346075"/>
            </a:xfrm>
          </p:grpSpPr>
          <p:sp>
            <p:nvSpPr>
              <p:cNvPr id="192" name="Ovale 309">
                <a:extLst>
                  <a:ext uri="{FF2B5EF4-FFF2-40B4-BE49-F238E27FC236}">
                    <a16:creationId xmlns:a16="http://schemas.microsoft.com/office/drawing/2014/main" id="{C57EF862-9A10-430C-8004-66A9241CE1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9875" y="2895601"/>
                <a:ext cx="82550" cy="82550"/>
              </a:xfrm>
              <a:prstGeom prst="ellipse">
                <a:avLst/>
              </a:prstGeom>
              <a:noFill/>
              <a:ln w="14288" cap="rnd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93" name="Forme libre 310">
                <a:extLst>
                  <a:ext uri="{FF2B5EF4-FFF2-40B4-BE49-F238E27FC236}">
                    <a16:creationId xmlns:a16="http://schemas.microsoft.com/office/drawing/2014/main" id="{13EA5F29-D427-40C4-AB4D-3D59B3F699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2888" y="2978151"/>
                <a:ext cx="134938" cy="66675"/>
              </a:xfrm>
              <a:custGeom>
                <a:avLst/>
                <a:gdLst>
                  <a:gd name="T0" fmla="*/ 36 w 36"/>
                  <a:gd name="T1" fmla="*/ 18 h 18"/>
                  <a:gd name="T2" fmla="*/ 0 w 36"/>
                  <a:gd name="T3" fmla="*/ 18 h 18"/>
                  <a:gd name="T4" fmla="*/ 18 w 36"/>
                  <a:gd name="T5" fmla="*/ 0 h 18"/>
                  <a:gd name="T6" fmla="*/ 36 w 3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36" y="18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</a:path>
                </a:pathLst>
              </a:custGeom>
              <a:noFill/>
              <a:ln w="14288" cap="rnd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94" name="Ovale 311">
                <a:extLst>
                  <a:ext uri="{FF2B5EF4-FFF2-40B4-BE49-F238E27FC236}">
                    <a16:creationId xmlns:a16="http://schemas.microsoft.com/office/drawing/2014/main" id="{D591DE3C-214D-426A-9B8E-741D87BAFB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8275" y="3128963"/>
                <a:ext cx="60325" cy="58738"/>
              </a:xfrm>
              <a:prstGeom prst="ellipse">
                <a:avLst/>
              </a:prstGeom>
              <a:noFill/>
              <a:ln w="14288" cap="rnd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95" name="Forme libre 312">
                <a:extLst>
                  <a:ext uri="{FF2B5EF4-FFF2-40B4-BE49-F238E27FC236}">
                    <a16:creationId xmlns:a16="http://schemas.microsoft.com/office/drawing/2014/main" id="{921D329D-AC5C-496B-96D4-A220BC49B5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6050" y="3187701"/>
                <a:ext cx="104775" cy="53975"/>
              </a:xfrm>
              <a:custGeom>
                <a:avLst/>
                <a:gdLst>
                  <a:gd name="T0" fmla="*/ 28 w 28"/>
                  <a:gd name="T1" fmla="*/ 14 h 14"/>
                  <a:gd name="T2" fmla="*/ 0 w 28"/>
                  <a:gd name="T3" fmla="*/ 14 h 14"/>
                  <a:gd name="T4" fmla="*/ 14 w 28"/>
                  <a:gd name="T5" fmla="*/ 0 h 14"/>
                  <a:gd name="T6" fmla="*/ 28 w 28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14">
                    <a:moveTo>
                      <a:pt x="28" y="14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lose/>
                  </a:path>
                </a:pathLst>
              </a:custGeom>
              <a:noFill/>
              <a:ln w="14288" cap="rnd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96" name="Ovale 313">
                <a:extLst>
                  <a:ext uri="{FF2B5EF4-FFF2-40B4-BE49-F238E27FC236}">
                    <a16:creationId xmlns:a16="http://schemas.microsoft.com/office/drawing/2014/main" id="{87933186-B346-44AC-85AA-CA346F5FBD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3700" y="3128963"/>
                <a:ext cx="60325" cy="58738"/>
              </a:xfrm>
              <a:prstGeom prst="ellipse">
                <a:avLst/>
              </a:prstGeom>
              <a:noFill/>
              <a:ln w="14288" cap="rnd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97" name="Forme libre 314">
                <a:extLst>
                  <a:ext uri="{FF2B5EF4-FFF2-40B4-BE49-F238E27FC236}">
                    <a16:creationId xmlns:a16="http://schemas.microsoft.com/office/drawing/2014/main" id="{E0E3BA39-8375-478D-9CF6-4EC7438136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1475" y="3187701"/>
                <a:ext cx="104775" cy="53975"/>
              </a:xfrm>
              <a:custGeom>
                <a:avLst/>
                <a:gdLst>
                  <a:gd name="T0" fmla="*/ 28 w 28"/>
                  <a:gd name="T1" fmla="*/ 14 h 14"/>
                  <a:gd name="T2" fmla="*/ 0 w 28"/>
                  <a:gd name="T3" fmla="*/ 14 h 14"/>
                  <a:gd name="T4" fmla="*/ 14 w 28"/>
                  <a:gd name="T5" fmla="*/ 0 h 14"/>
                  <a:gd name="T6" fmla="*/ 28 w 28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14">
                    <a:moveTo>
                      <a:pt x="28" y="14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lose/>
                  </a:path>
                </a:pathLst>
              </a:custGeom>
              <a:noFill/>
              <a:ln w="14288" cap="rnd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98" name="Ovale 315">
                <a:extLst>
                  <a:ext uri="{FF2B5EF4-FFF2-40B4-BE49-F238E27FC236}">
                    <a16:creationId xmlns:a16="http://schemas.microsoft.com/office/drawing/2014/main" id="{550D4481-BC6A-476D-80E1-F12F8ED9F7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3700" y="3128963"/>
                <a:ext cx="60325" cy="58738"/>
              </a:xfrm>
              <a:prstGeom prst="ellipse">
                <a:avLst/>
              </a:prstGeom>
              <a:noFill/>
              <a:ln w="14288" cap="rnd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99" name="Forme libre 316">
                <a:extLst>
                  <a:ext uri="{FF2B5EF4-FFF2-40B4-BE49-F238E27FC236}">
                    <a16:creationId xmlns:a16="http://schemas.microsoft.com/office/drawing/2014/main" id="{951EE685-6291-44F0-81B1-A3B5791D1C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1475" y="3187701"/>
                <a:ext cx="104775" cy="53975"/>
              </a:xfrm>
              <a:custGeom>
                <a:avLst/>
                <a:gdLst>
                  <a:gd name="T0" fmla="*/ 28 w 28"/>
                  <a:gd name="T1" fmla="*/ 14 h 14"/>
                  <a:gd name="T2" fmla="*/ 0 w 28"/>
                  <a:gd name="T3" fmla="*/ 14 h 14"/>
                  <a:gd name="T4" fmla="*/ 14 w 28"/>
                  <a:gd name="T5" fmla="*/ 0 h 14"/>
                  <a:gd name="T6" fmla="*/ 28 w 28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14">
                    <a:moveTo>
                      <a:pt x="28" y="14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lose/>
                  </a:path>
                </a:pathLst>
              </a:custGeom>
              <a:noFill/>
              <a:ln w="14288" cap="rnd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00" name="Ovale 317">
                <a:extLst>
                  <a:ext uri="{FF2B5EF4-FFF2-40B4-BE49-F238E27FC236}">
                    <a16:creationId xmlns:a16="http://schemas.microsoft.com/office/drawing/2014/main" id="{1822195B-E26A-4DF0-B1B1-A36823632E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0988" y="3128963"/>
                <a:ext cx="60325" cy="58738"/>
              </a:xfrm>
              <a:prstGeom prst="ellipse">
                <a:avLst/>
              </a:prstGeom>
              <a:noFill/>
              <a:ln w="14288" cap="rnd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01" name="Forme libre 318">
                <a:extLst>
                  <a:ext uri="{FF2B5EF4-FFF2-40B4-BE49-F238E27FC236}">
                    <a16:creationId xmlns:a16="http://schemas.microsoft.com/office/drawing/2014/main" id="{E33AF9C8-AD93-4E36-9887-B8B748838E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8763" y="3187701"/>
                <a:ext cx="104775" cy="53975"/>
              </a:xfrm>
              <a:custGeom>
                <a:avLst/>
                <a:gdLst>
                  <a:gd name="T0" fmla="*/ 28 w 28"/>
                  <a:gd name="T1" fmla="*/ 14 h 14"/>
                  <a:gd name="T2" fmla="*/ 0 w 28"/>
                  <a:gd name="T3" fmla="*/ 14 h 14"/>
                  <a:gd name="T4" fmla="*/ 14 w 28"/>
                  <a:gd name="T5" fmla="*/ 0 h 14"/>
                  <a:gd name="T6" fmla="*/ 28 w 28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14">
                    <a:moveTo>
                      <a:pt x="28" y="14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lose/>
                  </a:path>
                </a:pathLst>
              </a:custGeom>
              <a:noFill/>
              <a:ln w="14288" cap="rnd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02" name="Forme libre 319">
                <a:extLst>
                  <a:ext uri="{FF2B5EF4-FFF2-40B4-BE49-F238E27FC236}">
                    <a16:creationId xmlns:a16="http://schemas.microsoft.com/office/drawing/2014/main" id="{3E3913FB-5C76-4699-89D5-5A71454116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8438" y="3074988"/>
                <a:ext cx="225425" cy="15875"/>
              </a:xfrm>
              <a:custGeom>
                <a:avLst/>
                <a:gdLst>
                  <a:gd name="T0" fmla="*/ 0 w 142"/>
                  <a:gd name="T1" fmla="*/ 10 h 10"/>
                  <a:gd name="T2" fmla="*/ 0 w 142"/>
                  <a:gd name="T3" fmla="*/ 0 h 10"/>
                  <a:gd name="T4" fmla="*/ 142 w 142"/>
                  <a:gd name="T5" fmla="*/ 0 h 10"/>
                  <a:gd name="T6" fmla="*/ 142 w 142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2" h="10">
                    <a:moveTo>
                      <a:pt x="0" y="10"/>
                    </a:moveTo>
                    <a:lnTo>
                      <a:pt x="0" y="0"/>
                    </a:lnTo>
                    <a:lnTo>
                      <a:pt x="142" y="0"/>
                    </a:lnTo>
                    <a:lnTo>
                      <a:pt x="142" y="10"/>
                    </a:lnTo>
                  </a:path>
                </a:pathLst>
              </a:custGeom>
              <a:noFill/>
              <a:ln w="14288" cap="rnd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03" name="Ligne 320">
                <a:extLst>
                  <a:ext uri="{FF2B5EF4-FFF2-40B4-BE49-F238E27FC236}">
                    <a16:creationId xmlns:a16="http://schemas.microsoft.com/office/drawing/2014/main" id="{C96335B1-62B8-4482-A67B-BE60CF58E3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51150" y="3044826"/>
                <a:ext cx="0" cy="46038"/>
              </a:xfrm>
              <a:prstGeom prst="line">
                <a:avLst/>
              </a:prstGeom>
              <a:noFill/>
              <a:ln w="14288" cap="rnd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205" name="Groupe 204" descr="Cette image est une icône représentant une interaction entre trois personnes. ">
            <a:extLst>
              <a:ext uri="{FF2B5EF4-FFF2-40B4-BE49-F238E27FC236}">
                <a16:creationId xmlns:a16="http://schemas.microsoft.com/office/drawing/2014/main" id="{45696519-F308-4262-9DC5-C541B866A807}"/>
              </a:ext>
            </a:extLst>
          </p:cNvPr>
          <p:cNvGrpSpPr/>
          <p:nvPr/>
        </p:nvGrpSpPr>
        <p:grpSpPr>
          <a:xfrm>
            <a:off x="7311873" y="4554108"/>
            <a:ext cx="4219727" cy="430887"/>
            <a:chOff x="7991679" y="4554108"/>
            <a:chExt cx="4219727" cy="430887"/>
          </a:xfrm>
        </p:grpSpPr>
        <p:grpSp>
          <p:nvGrpSpPr>
            <p:cNvPr id="174" name="Groupe 173">
              <a:extLst>
                <a:ext uri="{FF2B5EF4-FFF2-40B4-BE49-F238E27FC236}">
                  <a16:creationId xmlns:a16="http://schemas.microsoft.com/office/drawing/2014/main" id="{292DC2AF-B08E-43EC-A60D-B71EFEF8E4D1}"/>
                </a:ext>
              </a:extLst>
            </p:cNvPr>
            <p:cNvGrpSpPr/>
            <p:nvPr/>
          </p:nvGrpSpPr>
          <p:grpSpPr>
            <a:xfrm>
              <a:off x="7991679" y="4627292"/>
              <a:ext cx="346075" cy="346075"/>
              <a:chOff x="3398838" y="2895601"/>
              <a:chExt cx="346075" cy="346075"/>
            </a:xfrm>
          </p:grpSpPr>
          <p:sp>
            <p:nvSpPr>
              <p:cNvPr id="176" name="Forme libre 49">
                <a:extLst>
                  <a:ext uri="{FF2B5EF4-FFF2-40B4-BE49-F238E27FC236}">
                    <a16:creationId xmlns:a16="http://schemas.microsoft.com/office/drawing/2014/main" id="{17CD577B-CBE6-4837-A90F-4F36762E53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8838" y="2986089"/>
                <a:ext cx="82550" cy="58738"/>
              </a:xfrm>
              <a:custGeom>
                <a:avLst/>
                <a:gdLst>
                  <a:gd name="T0" fmla="*/ 14 w 22"/>
                  <a:gd name="T1" fmla="*/ 0 h 16"/>
                  <a:gd name="T2" fmla="*/ 14 w 22"/>
                  <a:gd name="T3" fmla="*/ 6 h 16"/>
                  <a:gd name="T4" fmla="*/ 4 w 22"/>
                  <a:gd name="T5" fmla="*/ 9 h 16"/>
                  <a:gd name="T6" fmla="*/ 0 w 22"/>
                  <a:gd name="T7" fmla="*/ 14 h 16"/>
                  <a:gd name="T8" fmla="*/ 0 w 22"/>
                  <a:gd name="T9" fmla="*/ 16 h 16"/>
                  <a:gd name="T10" fmla="*/ 22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14" y="0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0"/>
                      <a:pt x="0" y="12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2" y="16"/>
                      <a:pt x="22" y="16"/>
                      <a:pt x="22" y="16"/>
                    </a:cubicBezTo>
                  </a:path>
                </a:pathLst>
              </a:custGeom>
              <a:noFill/>
              <a:ln w="14288" cap="flat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77" name="Forme libre 50">
                <a:extLst>
                  <a:ext uri="{FF2B5EF4-FFF2-40B4-BE49-F238E27FC236}">
                    <a16:creationId xmlns:a16="http://schemas.microsoft.com/office/drawing/2014/main" id="{8BB81587-7777-4AE5-985D-5B14D33AD6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7101" y="2986089"/>
                <a:ext cx="82550" cy="58738"/>
              </a:xfrm>
              <a:custGeom>
                <a:avLst/>
                <a:gdLst>
                  <a:gd name="T0" fmla="*/ 8 w 22"/>
                  <a:gd name="T1" fmla="*/ 0 h 16"/>
                  <a:gd name="T2" fmla="*/ 8 w 22"/>
                  <a:gd name="T3" fmla="*/ 6 h 16"/>
                  <a:gd name="T4" fmla="*/ 18 w 22"/>
                  <a:gd name="T5" fmla="*/ 9 h 16"/>
                  <a:gd name="T6" fmla="*/ 22 w 22"/>
                  <a:gd name="T7" fmla="*/ 14 h 16"/>
                  <a:gd name="T8" fmla="*/ 22 w 22"/>
                  <a:gd name="T9" fmla="*/ 16 h 16"/>
                  <a:gd name="T10" fmla="*/ 0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8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20" y="10"/>
                      <a:pt x="22" y="12"/>
                      <a:pt x="22" y="14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0" y="16"/>
                      <a:pt x="0" y="16"/>
                      <a:pt x="0" y="16"/>
                    </a:cubicBezTo>
                  </a:path>
                </a:pathLst>
              </a:custGeom>
              <a:noFill/>
              <a:ln w="14288" cap="flat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78" name="Ovale 51">
                <a:extLst>
                  <a:ext uri="{FF2B5EF4-FFF2-40B4-BE49-F238E27FC236}">
                    <a16:creationId xmlns:a16="http://schemas.microsoft.com/office/drawing/2014/main" id="{49EA0197-339C-4417-A18C-DC15037A97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9001" y="2895601"/>
                <a:ext cx="90488" cy="96838"/>
              </a:xfrm>
              <a:prstGeom prst="ellipse">
                <a:avLst/>
              </a:prstGeom>
              <a:noFill/>
              <a:ln w="14288" cap="flat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79" name="Forme libre 52">
                <a:extLst>
                  <a:ext uri="{FF2B5EF4-FFF2-40B4-BE49-F238E27FC236}">
                    <a16:creationId xmlns:a16="http://schemas.microsoft.com/office/drawing/2014/main" id="{203C108E-5283-4E7B-B970-0E4DF3AF3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9001" y="2928939"/>
                <a:ext cx="90488" cy="14288"/>
              </a:xfrm>
              <a:custGeom>
                <a:avLst/>
                <a:gdLst>
                  <a:gd name="T0" fmla="*/ 24 w 24"/>
                  <a:gd name="T1" fmla="*/ 2 h 4"/>
                  <a:gd name="T2" fmla="*/ 14 w 24"/>
                  <a:gd name="T3" fmla="*/ 0 h 4"/>
                  <a:gd name="T4" fmla="*/ 0 w 24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4">
                    <a:moveTo>
                      <a:pt x="24" y="2"/>
                    </a:moveTo>
                    <a:cubicBezTo>
                      <a:pt x="22" y="4"/>
                      <a:pt x="16" y="4"/>
                      <a:pt x="14" y="0"/>
                    </a:cubicBezTo>
                    <a:cubicBezTo>
                      <a:pt x="10" y="4"/>
                      <a:pt x="3" y="4"/>
                      <a:pt x="0" y="1"/>
                    </a:cubicBezTo>
                  </a:path>
                </a:pathLst>
              </a:custGeom>
              <a:noFill/>
              <a:ln w="14288" cap="flat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80" name="Forme libre 53">
                <a:extLst>
                  <a:ext uri="{FF2B5EF4-FFF2-40B4-BE49-F238E27FC236}">
                    <a16:creationId xmlns:a16="http://schemas.microsoft.com/office/drawing/2014/main" id="{4A82F405-C833-4408-A2F0-752E2D6C80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4101" y="2986089"/>
                <a:ext cx="82550" cy="58738"/>
              </a:xfrm>
              <a:custGeom>
                <a:avLst/>
                <a:gdLst>
                  <a:gd name="T0" fmla="*/ 14 w 22"/>
                  <a:gd name="T1" fmla="*/ 0 h 16"/>
                  <a:gd name="T2" fmla="*/ 14 w 22"/>
                  <a:gd name="T3" fmla="*/ 6 h 16"/>
                  <a:gd name="T4" fmla="*/ 4 w 22"/>
                  <a:gd name="T5" fmla="*/ 9 h 16"/>
                  <a:gd name="T6" fmla="*/ 0 w 22"/>
                  <a:gd name="T7" fmla="*/ 14 h 16"/>
                  <a:gd name="T8" fmla="*/ 0 w 22"/>
                  <a:gd name="T9" fmla="*/ 16 h 16"/>
                  <a:gd name="T10" fmla="*/ 22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14" y="0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0"/>
                      <a:pt x="0" y="12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2" y="16"/>
                      <a:pt x="22" y="16"/>
                      <a:pt x="22" y="16"/>
                    </a:cubicBezTo>
                  </a:path>
                </a:pathLst>
              </a:custGeom>
              <a:noFill/>
              <a:ln w="14288" cap="flat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81" name="Forme libre 54">
                <a:extLst>
                  <a:ext uri="{FF2B5EF4-FFF2-40B4-BE49-F238E27FC236}">
                    <a16:creationId xmlns:a16="http://schemas.microsoft.com/office/drawing/2014/main" id="{895EA8D0-BBA4-4370-A965-F96A9EDD4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2363" y="2986089"/>
                <a:ext cx="82550" cy="58738"/>
              </a:xfrm>
              <a:custGeom>
                <a:avLst/>
                <a:gdLst>
                  <a:gd name="T0" fmla="*/ 8 w 22"/>
                  <a:gd name="T1" fmla="*/ 0 h 16"/>
                  <a:gd name="T2" fmla="*/ 8 w 22"/>
                  <a:gd name="T3" fmla="*/ 6 h 16"/>
                  <a:gd name="T4" fmla="*/ 18 w 22"/>
                  <a:gd name="T5" fmla="*/ 9 h 16"/>
                  <a:gd name="T6" fmla="*/ 22 w 22"/>
                  <a:gd name="T7" fmla="*/ 14 h 16"/>
                  <a:gd name="T8" fmla="*/ 22 w 22"/>
                  <a:gd name="T9" fmla="*/ 16 h 16"/>
                  <a:gd name="T10" fmla="*/ 0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8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20" y="10"/>
                      <a:pt x="22" y="12"/>
                      <a:pt x="22" y="14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0" y="16"/>
                      <a:pt x="0" y="16"/>
                      <a:pt x="0" y="16"/>
                    </a:cubicBezTo>
                  </a:path>
                </a:pathLst>
              </a:custGeom>
              <a:noFill/>
              <a:ln w="14288" cap="flat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82" name="Ovale 55">
                <a:extLst>
                  <a:ext uri="{FF2B5EF4-FFF2-40B4-BE49-F238E27FC236}">
                    <a16:creationId xmlns:a16="http://schemas.microsoft.com/office/drawing/2014/main" id="{94D90E4F-09C7-44B0-9D11-E32A4A0208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4263" y="2895601"/>
                <a:ext cx="90488" cy="96838"/>
              </a:xfrm>
              <a:prstGeom prst="ellipse">
                <a:avLst/>
              </a:prstGeom>
              <a:noFill/>
              <a:ln w="14288" cap="flat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83" name="Forme libre 56">
                <a:extLst>
                  <a:ext uri="{FF2B5EF4-FFF2-40B4-BE49-F238E27FC236}">
                    <a16:creationId xmlns:a16="http://schemas.microsoft.com/office/drawing/2014/main" id="{0D6D6DA1-3425-44CA-B1CB-B326D2C50D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4263" y="2928939"/>
                <a:ext cx="90488" cy="14288"/>
              </a:xfrm>
              <a:custGeom>
                <a:avLst/>
                <a:gdLst>
                  <a:gd name="T0" fmla="*/ 24 w 24"/>
                  <a:gd name="T1" fmla="*/ 2 h 4"/>
                  <a:gd name="T2" fmla="*/ 14 w 24"/>
                  <a:gd name="T3" fmla="*/ 0 h 4"/>
                  <a:gd name="T4" fmla="*/ 0 w 24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4">
                    <a:moveTo>
                      <a:pt x="24" y="2"/>
                    </a:moveTo>
                    <a:cubicBezTo>
                      <a:pt x="22" y="4"/>
                      <a:pt x="16" y="4"/>
                      <a:pt x="14" y="0"/>
                    </a:cubicBezTo>
                    <a:cubicBezTo>
                      <a:pt x="10" y="4"/>
                      <a:pt x="3" y="4"/>
                      <a:pt x="0" y="1"/>
                    </a:cubicBezTo>
                  </a:path>
                </a:pathLst>
              </a:custGeom>
              <a:noFill/>
              <a:ln w="14288" cap="flat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84" name="Forme libre 57">
                <a:extLst>
                  <a:ext uri="{FF2B5EF4-FFF2-40B4-BE49-F238E27FC236}">
                    <a16:creationId xmlns:a16="http://schemas.microsoft.com/office/drawing/2014/main" id="{A25CE64B-B92A-4562-B048-0FA2A21CB7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7263" y="3181351"/>
                <a:ext cx="82550" cy="60325"/>
              </a:xfrm>
              <a:custGeom>
                <a:avLst/>
                <a:gdLst>
                  <a:gd name="T0" fmla="*/ 14 w 22"/>
                  <a:gd name="T1" fmla="*/ 0 h 16"/>
                  <a:gd name="T2" fmla="*/ 14 w 22"/>
                  <a:gd name="T3" fmla="*/ 6 h 16"/>
                  <a:gd name="T4" fmla="*/ 4 w 22"/>
                  <a:gd name="T5" fmla="*/ 9 h 16"/>
                  <a:gd name="T6" fmla="*/ 0 w 22"/>
                  <a:gd name="T7" fmla="*/ 14 h 16"/>
                  <a:gd name="T8" fmla="*/ 0 w 22"/>
                  <a:gd name="T9" fmla="*/ 16 h 16"/>
                  <a:gd name="T10" fmla="*/ 22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14" y="0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0"/>
                      <a:pt x="0" y="12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2" y="16"/>
                      <a:pt x="22" y="16"/>
                      <a:pt x="22" y="16"/>
                    </a:cubicBezTo>
                  </a:path>
                </a:pathLst>
              </a:custGeom>
              <a:noFill/>
              <a:ln w="14288" cap="flat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85" name="Forme libre 58">
                <a:extLst>
                  <a:ext uri="{FF2B5EF4-FFF2-40B4-BE49-F238E27FC236}">
                    <a16:creationId xmlns:a16="http://schemas.microsoft.com/office/drawing/2014/main" id="{80861AE6-B038-4B8C-9EF0-109DEB591A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938" y="3181351"/>
                <a:ext cx="82550" cy="60325"/>
              </a:xfrm>
              <a:custGeom>
                <a:avLst/>
                <a:gdLst>
                  <a:gd name="T0" fmla="*/ 8 w 22"/>
                  <a:gd name="T1" fmla="*/ 0 h 16"/>
                  <a:gd name="T2" fmla="*/ 8 w 22"/>
                  <a:gd name="T3" fmla="*/ 6 h 16"/>
                  <a:gd name="T4" fmla="*/ 18 w 22"/>
                  <a:gd name="T5" fmla="*/ 9 h 16"/>
                  <a:gd name="T6" fmla="*/ 22 w 22"/>
                  <a:gd name="T7" fmla="*/ 14 h 16"/>
                  <a:gd name="T8" fmla="*/ 22 w 22"/>
                  <a:gd name="T9" fmla="*/ 16 h 16"/>
                  <a:gd name="T10" fmla="*/ 0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8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20" y="10"/>
                      <a:pt x="22" y="12"/>
                      <a:pt x="22" y="14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0" y="16"/>
                      <a:pt x="0" y="16"/>
                      <a:pt x="0" y="16"/>
                    </a:cubicBezTo>
                  </a:path>
                </a:pathLst>
              </a:custGeom>
              <a:noFill/>
              <a:ln w="14288" cap="flat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86" name="Ovale 59">
                <a:extLst>
                  <a:ext uri="{FF2B5EF4-FFF2-40B4-BE49-F238E27FC236}">
                    <a16:creationId xmlns:a16="http://schemas.microsoft.com/office/drawing/2014/main" id="{2505D730-7819-4CDD-9F00-8E9CEC3DF4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7426" y="3090864"/>
                <a:ext cx="88900" cy="96838"/>
              </a:xfrm>
              <a:prstGeom prst="ellipse">
                <a:avLst/>
              </a:prstGeom>
              <a:noFill/>
              <a:ln w="14288" cap="flat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87" name="Forme libre 60">
                <a:extLst>
                  <a:ext uri="{FF2B5EF4-FFF2-40B4-BE49-F238E27FC236}">
                    <a16:creationId xmlns:a16="http://schemas.microsoft.com/office/drawing/2014/main" id="{88FBFC84-B4E6-4DDD-9DD0-1BB91EA0E0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7426" y="3124201"/>
                <a:ext cx="88900" cy="15875"/>
              </a:xfrm>
              <a:custGeom>
                <a:avLst/>
                <a:gdLst>
                  <a:gd name="T0" fmla="*/ 24 w 24"/>
                  <a:gd name="T1" fmla="*/ 2 h 4"/>
                  <a:gd name="T2" fmla="*/ 14 w 24"/>
                  <a:gd name="T3" fmla="*/ 0 h 4"/>
                  <a:gd name="T4" fmla="*/ 0 w 24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4">
                    <a:moveTo>
                      <a:pt x="24" y="2"/>
                    </a:moveTo>
                    <a:cubicBezTo>
                      <a:pt x="22" y="4"/>
                      <a:pt x="16" y="4"/>
                      <a:pt x="14" y="0"/>
                    </a:cubicBezTo>
                    <a:cubicBezTo>
                      <a:pt x="10" y="4"/>
                      <a:pt x="3" y="4"/>
                      <a:pt x="0" y="1"/>
                    </a:cubicBezTo>
                  </a:path>
                </a:pathLst>
              </a:custGeom>
              <a:noFill/>
              <a:ln w="14288" cap="flat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88" name="Ligne 61">
                <a:extLst>
                  <a:ext uri="{FF2B5EF4-FFF2-40B4-BE49-F238E27FC236}">
                    <a16:creationId xmlns:a16="http://schemas.microsoft.com/office/drawing/2014/main" id="{9689C86A-B365-433F-B326-C60DC116B4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1226" y="3074989"/>
                <a:ext cx="38100" cy="38100"/>
              </a:xfrm>
              <a:prstGeom prst="line">
                <a:avLst/>
              </a:prstGeom>
              <a:noFill/>
              <a:ln w="14288" cap="rnd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89" name="Ligne 62">
                <a:extLst>
                  <a:ext uri="{FF2B5EF4-FFF2-40B4-BE49-F238E27FC236}">
                    <a16:creationId xmlns:a16="http://schemas.microsoft.com/office/drawing/2014/main" id="{ED368EF9-22A8-4990-9D2E-549C76157C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54426" y="3074989"/>
                <a:ext cx="38100" cy="38100"/>
              </a:xfrm>
              <a:prstGeom prst="line">
                <a:avLst/>
              </a:prstGeom>
              <a:noFill/>
              <a:ln w="14288" cap="rnd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E522F3F9-ECF0-4D2A-9244-1942DCB20E98}"/>
                </a:ext>
              </a:extLst>
            </p:cNvPr>
            <p:cNvSpPr/>
            <p:nvPr/>
          </p:nvSpPr>
          <p:spPr>
            <a:xfrm>
              <a:off x="8578718" y="4554108"/>
              <a:ext cx="3632688" cy="43088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rtl="0"/>
              <a:r>
                <a:rPr lang="fr-FR" sz="2800" b="1" i="1" dirty="0">
                  <a:solidFill>
                    <a:srgbClr val="002060"/>
                  </a:solidFill>
                  <a:cs typeface="Segoe UI" panose="020B0502040204020203" pitchFamily="34" charset="0"/>
                </a:rPr>
                <a:t>PLUS QUE 100 PROJETS</a:t>
              </a:r>
            </a:p>
          </p:txBody>
        </p:sp>
      </p:grpSp>
      <p:sp>
        <p:nvSpPr>
          <p:cNvPr id="164" name="Rectangle 163">
            <a:extLst>
              <a:ext uri="{FF2B5EF4-FFF2-40B4-BE49-F238E27FC236}">
                <a16:creationId xmlns:a16="http://schemas.microsoft.com/office/drawing/2014/main" id="{3E886A0B-A097-4934-BAAA-53B791623B0B}"/>
              </a:ext>
            </a:extLst>
          </p:cNvPr>
          <p:cNvSpPr/>
          <p:nvPr/>
        </p:nvSpPr>
        <p:spPr>
          <a:xfrm>
            <a:off x="8005205" y="5542207"/>
            <a:ext cx="4061300" cy="43088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r>
              <a:rPr lang="fr-FR" sz="2800" b="1" i="1" dirty="0">
                <a:solidFill>
                  <a:srgbClr val="002060"/>
                </a:solidFill>
                <a:cs typeface="Segoe UI" panose="020B0502040204020203" pitchFamily="34" charset="0"/>
              </a:rPr>
              <a:t>UN BUDGET DE 20M TND</a:t>
            </a:r>
          </a:p>
        </p:txBody>
      </p:sp>
      <p:sp>
        <p:nvSpPr>
          <p:cNvPr id="4" name="Titre 3" hidden="1">
            <a:extLst>
              <a:ext uri="{FF2B5EF4-FFF2-40B4-BE49-F238E27FC236}">
                <a16:creationId xmlns:a16="http://schemas.microsoft.com/office/drawing/2014/main" id="{2784E464-B64A-4614-9350-2C88DBD46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fr-FR" dirty="0"/>
              <a:t>Ressources humaines : diapositive </a:t>
            </a:r>
            <a:r>
              <a:rPr lang="fr" dirty="0"/>
              <a:t>5</a:t>
            </a:r>
          </a:p>
        </p:txBody>
      </p:sp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8F550D4B-20D5-4B07-BBE1-6AB52EE9C7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6632343"/>
              </p:ext>
            </p:extLst>
          </p:nvPr>
        </p:nvGraphicFramePr>
        <p:xfrm>
          <a:off x="-996934" y="82644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30" name="Picture 6" descr="Image associÃ©e">
            <a:extLst>
              <a:ext uri="{FF2B5EF4-FFF2-40B4-BE49-F238E27FC236}">
                <a16:creationId xmlns:a16="http://schemas.microsoft.com/office/drawing/2014/main" id="{F6E7C981-796A-48F8-A250-033F059C7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755" y="5456641"/>
            <a:ext cx="535085" cy="59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548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46969EBC-E8D3-4914-9A82-8E88F816E77E}"/>
              </a:ext>
            </a:extLst>
          </p:cNvPr>
          <p:cNvSpPr/>
          <p:nvPr/>
        </p:nvSpPr>
        <p:spPr>
          <a:xfrm>
            <a:off x="4297327" y="5850468"/>
            <a:ext cx="3597344" cy="677108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 rtl="0"/>
            <a:r>
              <a:rPr lang="fr-FR" sz="44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OBJECTIFS</a:t>
            </a:r>
            <a:endParaRPr lang="fr-FR" sz="4400" dirty="0">
              <a:solidFill>
                <a:srgbClr val="002060"/>
              </a:solidFill>
            </a:endParaRPr>
          </a:p>
        </p:txBody>
      </p:sp>
      <p:grpSp>
        <p:nvGrpSpPr>
          <p:cNvPr id="27" name="Groupe 26" descr="Cette image est d’un homme vu de dos. ">
            <a:extLst>
              <a:ext uri="{FF2B5EF4-FFF2-40B4-BE49-F238E27FC236}">
                <a16:creationId xmlns:a16="http://schemas.microsoft.com/office/drawing/2014/main" id="{ABC2A172-1C05-4D6F-B5FB-5CEBE6B7E962}"/>
              </a:ext>
            </a:extLst>
          </p:cNvPr>
          <p:cNvGrpSpPr/>
          <p:nvPr/>
        </p:nvGrpSpPr>
        <p:grpSpPr>
          <a:xfrm>
            <a:off x="4761706" y="3127375"/>
            <a:ext cx="2668588" cy="2679700"/>
            <a:chOff x="4832350" y="3127375"/>
            <a:chExt cx="2668588" cy="2679700"/>
          </a:xfrm>
        </p:grpSpPr>
        <p:sp>
          <p:nvSpPr>
            <p:cNvPr id="5" name="Forme libre 5">
              <a:extLst>
                <a:ext uri="{FF2B5EF4-FFF2-40B4-BE49-F238E27FC236}">
                  <a16:creationId xmlns:a16="http://schemas.microsoft.com/office/drawing/2014/main" id="{A113113D-0844-4CD7-B171-8F00F9D687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4288" y="3810000"/>
              <a:ext cx="1004888" cy="1736725"/>
            </a:xfrm>
            <a:custGeom>
              <a:avLst/>
              <a:gdLst>
                <a:gd name="T0" fmla="*/ 82 w 175"/>
                <a:gd name="T1" fmla="*/ 75 h 303"/>
                <a:gd name="T2" fmla="*/ 172 w 175"/>
                <a:gd name="T3" fmla="*/ 242 h 303"/>
                <a:gd name="T4" fmla="*/ 103 w 175"/>
                <a:gd name="T5" fmla="*/ 242 h 303"/>
                <a:gd name="T6" fmla="*/ 49 w 175"/>
                <a:gd name="T7" fmla="*/ 89 h 303"/>
                <a:gd name="T8" fmla="*/ 22 w 175"/>
                <a:gd name="T9" fmla="*/ 67 h 303"/>
                <a:gd name="T10" fmla="*/ 7 w 175"/>
                <a:gd name="T11" fmla="*/ 36 h 303"/>
                <a:gd name="T12" fmla="*/ 23 w 175"/>
                <a:gd name="T13" fmla="*/ 36 h 303"/>
                <a:gd name="T14" fmla="*/ 35 w 175"/>
                <a:gd name="T15" fmla="*/ 54 h 303"/>
                <a:gd name="T16" fmla="*/ 8 w 175"/>
                <a:gd name="T17" fmla="*/ 5 h 303"/>
                <a:gd name="T18" fmla="*/ 30 w 175"/>
                <a:gd name="T19" fmla="*/ 21 h 303"/>
                <a:gd name="T20" fmla="*/ 51 w 175"/>
                <a:gd name="T21" fmla="*/ 25 h 303"/>
                <a:gd name="T22" fmla="*/ 70 w 175"/>
                <a:gd name="T23" fmla="*/ 49 h 303"/>
                <a:gd name="T24" fmla="*/ 82 w 175"/>
                <a:gd name="T25" fmla="*/ 7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5" h="303">
                  <a:moveTo>
                    <a:pt x="82" y="75"/>
                  </a:moveTo>
                  <a:cubicBezTo>
                    <a:pt x="82" y="75"/>
                    <a:pt x="175" y="184"/>
                    <a:pt x="172" y="242"/>
                  </a:cubicBezTo>
                  <a:cubicBezTo>
                    <a:pt x="169" y="299"/>
                    <a:pt x="126" y="303"/>
                    <a:pt x="103" y="242"/>
                  </a:cubicBezTo>
                  <a:cubicBezTo>
                    <a:pt x="81" y="180"/>
                    <a:pt x="49" y="89"/>
                    <a:pt x="49" y="89"/>
                  </a:cubicBezTo>
                  <a:cubicBezTo>
                    <a:pt x="49" y="89"/>
                    <a:pt x="27" y="74"/>
                    <a:pt x="22" y="67"/>
                  </a:cubicBezTo>
                  <a:cubicBezTo>
                    <a:pt x="17" y="61"/>
                    <a:pt x="13" y="39"/>
                    <a:pt x="7" y="36"/>
                  </a:cubicBezTo>
                  <a:cubicBezTo>
                    <a:pt x="0" y="33"/>
                    <a:pt x="12" y="26"/>
                    <a:pt x="23" y="36"/>
                  </a:cubicBezTo>
                  <a:cubicBezTo>
                    <a:pt x="33" y="46"/>
                    <a:pt x="30" y="57"/>
                    <a:pt x="35" y="54"/>
                  </a:cubicBezTo>
                  <a:cubicBezTo>
                    <a:pt x="40" y="50"/>
                    <a:pt x="8" y="10"/>
                    <a:pt x="8" y="5"/>
                  </a:cubicBezTo>
                  <a:cubicBezTo>
                    <a:pt x="9" y="0"/>
                    <a:pt x="30" y="21"/>
                    <a:pt x="30" y="21"/>
                  </a:cubicBezTo>
                  <a:cubicBezTo>
                    <a:pt x="30" y="21"/>
                    <a:pt x="44" y="19"/>
                    <a:pt x="51" y="25"/>
                  </a:cubicBezTo>
                  <a:cubicBezTo>
                    <a:pt x="58" y="30"/>
                    <a:pt x="67" y="43"/>
                    <a:pt x="70" y="49"/>
                  </a:cubicBezTo>
                  <a:cubicBezTo>
                    <a:pt x="72" y="55"/>
                    <a:pt x="75" y="66"/>
                    <a:pt x="82" y="75"/>
                  </a:cubicBezTo>
                  <a:close/>
                </a:path>
              </a:pathLst>
            </a:custGeom>
            <a:solidFill>
              <a:srgbClr val="F8F3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4" name="Forme automatique 3">
              <a:extLst>
                <a:ext uri="{FF2B5EF4-FFF2-40B4-BE49-F238E27FC236}">
                  <a16:creationId xmlns:a16="http://schemas.microsoft.com/office/drawing/2014/main" id="{CBAFF68D-D572-4371-A91E-AC6024B691F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905375" y="3141662"/>
              <a:ext cx="2479675" cy="2665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6" name="Forme libre 6">
              <a:extLst>
                <a:ext uri="{FF2B5EF4-FFF2-40B4-BE49-F238E27FC236}">
                  <a16:creationId xmlns:a16="http://schemas.microsoft.com/office/drawing/2014/main" id="{48C4C649-8470-4879-B490-47F99A11E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0350" y="4210050"/>
              <a:ext cx="752475" cy="1301750"/>
            </a:xfrm>
            <a:custGeom>
              <a:avLst/>
              <a:gdLst>
                <a:gd name="T0" fmla="*/ 36 w 131"/>
                <a:gd name="T1" fmla="*/ 0 h 227"/>
                <a:gd name="T2" fmla="*/ 0 w 131"/>
                <a:gd name="T3" fmla="*/ 22 h 227"/>
                <a:gd name="T4" fmla="*/ 94 w 131"/>
                <a:gd name="T5" fmla="*/ 215 h 227"/>
                <a:gd name="T6" fmla="*/ 130 w 131"/>
                <a:gd name="T7" fmla="*/ 168 h 227"/>
                <a:gd name="T8" fmla="*/ 36 w 131"/>
                <a:gd name="T9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227">
                  <a:moveTo>
                    <a:pt x="36" y="0"/>
                  </a:moveTo>
                  <a:cubicBezTo>
                    <a:pt x="36" y="0"/>
                    <a:pt x="5" y="19"/>
                    <a:pt x="0" y="22"/>
                  </a:cubicBezTo>
                  <a:cubicBezTo>
                    <a:pt x="0" y="22"/>
                    <a:pt x="64" y="203"/>
                    <a:pt x="94" y="215"/>
                  </a:cubicBezTo>
                  <a:cubicBezTo>
                    <a:pt x="124" y="227"/>
                    <a:pt x="131" y="194"/>
                    <a:pt x="130" y="168"/>
                  </a:cubicBezTo>
                  <a:cubicBezTo>
                    <a:pt x="129" y="138"/>
                    <a:pt x="99" y="55"/>
                    <a:pt x="36" y="0"/>
                  </a:cubicBezTo>
                  <a:close/>
                </a:path>
              </a:pathLst>
            </a:custGeom>
            <a:solidFill>
              <a:srgbClr val="E5E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7" name="Forme libre 7">
              <a:extLst>
                <a:ext uri="{FF2B5EF4-FFF2-40B4-BE49-F238E27FC236}">
                  <a16:creationId xmlns:a16="http://schemas.microsoft.com/office/drawing/2014/main" id="{A6D0BE20-D8F3-4E9A-9E7A-BC6FFF63D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5529263"/>
              <a:ext cx="2451100" cy="257175"/>
            </a:xfrm>
            <a:custGeom>
              <a:avLst/>
              <a:gdLst>
                <a:gd name="T0" fmla="*/ 1544 w 1544"/>
                <a:gd name="T1" fmla="*/ 162 h 162"/>
                <a:gd name="T2" fmla="*/ 0 w 1544"/>
                <a:gd name="T3" fmla="*/ 162 h 162"/>
                <a:gd name="T4" fmla="*/ 156 w 1544"/>
                <a:gd name="T5" fmla="*/ 0 h 162"/>
                <a:gd name="T6" fmla="*/ 1436 w 1544"/>
                <a:gd name="T7" fmla="*/ 0 h 162"/>
                <a:gd name="T8" fmla="*/ 1544 w 1544"/>
                <a:gd name="T9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4" h="162">
                  <a:moveTo>
                    <a:pt x="1544" y="162"/>
                  </a:moveTo>
                  <a:lnTo>
                    <a:pt x="0" y="162"/>
                  </a:lnTo>
                  <a:lnTo>
                    <a:pt x="156" y="0"/>
                  </a:lnTo>
                  <a:lnTo>
                    <a:pt x="1436" y="0"/>
                  </a:lnTo>
                  <a:lnTo>
                    <a:pt x="1544" y="16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6FC9E0"/>
                </a:gs>
                <a:gs pos="39000">
                  <a:srgbClr val="4BC3E2"/>
                </a:gs>
                <a:gs pos="85000">
                  <a:srgbClr val="030341"/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8" name="Forme libre 8">
              <a:extLst>
                <a:ext uri="{FF2B5EF4-FFF2-40B4-BE49-F238E27FC236}">
                  <a16:creationId xmlns:a16="http://schemas.microsoft.com/office/drawing/2014/main" id="{91E2CD51-2ACF-4F68-863C-840F1804E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3363" y="4187825"/>
              <a:ext cx="1520825" cy="1598613"/>
            </a:xfrm>
            <a:custGeom>
              <a:avLst/>
              <a:gdLst>
                <a:gd name="T0" fmla="*/ 265 w 265"/>
                <a:gd name="T1" fmla="*/ 279 h 279"/>
                <a:gd name="T2" fmla="*/ 25 w 265"/>
                <a:gd name="T3" fmla="*/ 279 h 279"/>
                <a:gd name="T4" fmla="*/ 20 w 265"/>
                <a:gd name="T5" fmla="*/ 234 h 279"/>
                <a:gd name="T6" fmla="*/ 20 w 265"/>
                <a:gd name="T7" fmla="*/ 230 h 279"/>
                <a:gd name="T8" fmla="*/ 13 w 265"/>
                <a:gd name="T9" fmla="*/ 171 h 279"/>
                <a:gd name="T10" fmla="*/ 11 w 265"/>
                <a:gd name="T11" fmla="*/ 150 h 279"/>
                <a:gd name="T12" fmla="*/ 10 w 265"/>
                <a:gd name="T13" fmla="*/ 129 h 279"/>
                <a:gd name="T14" fmla="*/ 10 w 265"/>
                <a:gd name="T15" fmla="*/ 34 h 279"/>
                <a:gd name="T16" fmla="*/ 10 w 265"/>
                <a:gd name="T17" fmla="*/ 34 h 279"/>
                <a:gd name="T18" fmla="*/ 65 w 265"/>
                <a:gd name="T19" fmla="*/ 17 h 279"/>
                <a:gd name="T20" fmla="*/ 86 w 265"/>
                <a:gd name="T21" fmla="*/ 1 h 279"/>
                <a:gd name="T22" fmla="*/ 131 w 265"/>
                <a:gd name="T23" fmla="*/ 3 h 279"/>
                <a:gd name="T24" fmla="*/ 132 w 265"/>
                <a:gd name="T25" fmla="*/ 3 h 279"/>
                <a:gd name="T26" fmla="*/ 132 w 265"/>
                <a:gd name="T27" fmla="*/ 3 h 279"/>
                <a:gd name="T28" fmla="*/ 133 w 265"/>
                <a:gd name="T29" fmla="*/ 3 h 279"/>
                <a:gd name="T30" fmla="*/ 169 w 265"/>
                <a:gd name="T31" fmla="*/ 12 h 279"/>
                <a:gd name="T32" fmla="*/ 170 w 265"/>
                <a:gd name="T33" fmla="*/ 13 h 279"/>
                <a:gd name="T34" fmla="*/ 170 w 265"/>
                <a:gd name="T35" fmla="*/ 13 h 279"/>
                <a:gd name="T36" fmla="*/ 171 w 265"/>
                <a:gd name="T37" fmla="*/ 26 h 279"/>
                <a:gd name="T38" fmla="*/ 197 w 265"/>
                <a:gd name="T39" fmla="*/ 31 h 279"/>
                <a:gd name="T40" fmla="*/ 201 w 265"/>
                <a:gd name="T41" fmla="*/ 32 h 279"/>
                <a:gd name="T42" fmla="*/ 251 w 265"/>
                <a:gd name="T43" fmla="*/ 105 h 279"/>
                <a:gd name="T44" fmla="*/ 255 w 265"/>
                <a:gd name="T45" fmla="*/ 151 h 279"/>
                <a:gd name="T46" fmla="*/ 259 w 265"/>
                <a:gd name="T47" fmla="*/ 192 h 279"/>
                <a:gd name="T48" fmla="*/ 262 w 265"/>
                <a:gd name="T49" fmla="*/ 234 h 279"/>
                <a:gd name="T50" fmla="*/ 264 w 265"/>
                <a:gd name="T51" fmla="*/ 266 h 279"/>
                <a:gd name="T52" fmla="*/ 264 w 265"/>
                <a:gd name="T53" fmla="*/ 266 h 279"/>
                <a:gd name="T54" fmla="*/ 265 w 265"/>
                <a:gd name="T55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5" h="279">
                  <a:moveTo>
                    <a:pt x="265" y="279"/>
                  </a:moveTo>
                  <a:cubicBezTo>
                    <a:pt x="25" y="279"/>
                    <a:pt x="25" y="279"/>
                    <a:pt x="25" y="279"/>
                  </a:cubicBezTo>
                  <a:cubicBezTo>
                    <a:pt x="25" y="273"/>
                    <a:pt x="23" y="256"/>
                    <a:pt x="20" y="234"/>
                  </a:cubicBezTo>
                  <a:cubicBezTo>
                    <a:pt x="20" y="232"/>
                    <a:pt x="20" y="231"/>
                    <a:pt x="20" y="230"/>
                  </a:cubicBezTo>
                  <a:cubicBezTo>
                    <a:pt x="17" y="211"/>
                    <a:pt x="15" y="191"/>
                    <a:pt x="13" y="171"/>
                  </a:cubicBezTo>
                  <a:cubicBezTo>
                    <a:pt x="13" y="164"/>
                    <a:pt x="12" y="157"/>
                    <a:pt x="11" y="150"/>
                  </a:cubicBezTo>
                  <a:cubicBezTo>
                    <a:pt x="11" y="143"/>
                    <a:pt x="11" y="136"/>
                    <a:pt x="10" y="129"/>
                  </a:cubicBezTo>
                  <a:cubicBezTo>
                    <a:pt x="8" y="78"/>
                    <a:pt x="0" y="42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9" y="26"/>
                    <a:pt x="65" y="17"/>
                    <a:pt x="65" y="17"/>
                  </a:cubicBezTo>
                  <a:cubicBezTo>
                    <a:pt x="65" y="17"/>
                    <a:pt x="70" y="2"/>
                    <a:pt x="86" y="1"/>
                  </a:cubicBezTo>
                  <a:cubicBezTo>
                    <a:pt x="102" y="0"/>
                    <a:pt x="118" y="1"/>
                    <a:pt x="131" y="3"/>
                  </a:cubicBezTo>
                  <a:cubicBezTo>
                    <a:pt x="131" y="3"/>
                    <a:pt x="132" y="3"/>
                    <a:pt x="132" y="3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32" y="3"/>
                    <a:pt x="133" y="3"/>
                    <a:pt x="133" y="3"/>
                  </a:cubicBezTo>
                  <a:cubicBezTo>
                    <a:pt x="152" y="6"/>
                    <a:pt x="167" y="10"/>
                    <a:pt x="169" y="12"/>
                  </a:cubicBezTo>
                  <a:cubicBezTo>
                    <a:pt x="170" y="12"/>
                    <a:pt x="170" y="13"/>
                    <a:pt x="170" y="13"/>
                  </a:cubicBezTo>
                  <a:cubicBezTo>
                    <a:pt x="170" y="13"/>
                    <a:pt x="170" y="13"/>
                    <a:pt x="170" y="13"/>
                  </a:cubicBezTo>
                  <a:cubicBezTo>
                    <a:pt x="171" y="22"/>
                    <a:pt x="171" y="26"/>
                    <a:pt x="171" y="26"/>
                  </a:cubicBezTo>
                  <a:cubicBezTo>
                    <a:pt x="171" y="26"/>
                    <a:pt x="184" y="32"/>
                    <a:pt x="197" y="31"/>
                  </a:cubicBezTo>
                  <a:cubicBezTo>
                    <a:pt x="198" y="31"/>
                    <a:pt x="199" y="31"/>
                    <a:pt x="201" y="32"/>
                  </a:cubicBezTo>
                  <a:cubicBezTo>
                    <a:pt x="216" y="35"/>
                    <a:pt x="247" y="62"/>
                    <a:pt x="251" y="105"/>
                  </a:cubicBezTo>
                  <a:cubicBezTo>
                    <a:pt x="252" y="117"/>
                    <a:pt x="254" y="133"/>
                    <a:pt x="255" y="151"/>
                  </a:cubicBezTo>
                  <a:cubicBezTo>
                    <a:pt x="256" y="164"/>
                    <a:pt x="257" y="178"/>
                    <a:pt x="259" y="192"/>
                  </a:cubicBezTo>
                  <a:cubicBezTo>
                    <a:pt x="260" y="207"/>
                    <a:pt x="261" y="221"/>
                    <a:pt x="262" y="234"/>
                  </a:cubicBezTo>
                  <a:cubicBezTo>
                    <a:pt x="263" y="246"/>
                    <a:pt x="263" y="258"/>
                    <a:pt x="264" y="266"/>
                  </a:cubicBezTo>
                  <a:cubicBezTo>
                    <a:pt x="264" y="266"/>
                    <a:pt x="264" y="266"/>
                    <a:pt x="264" y="266"/>
                  </a:cubicBezTo>
                  <a:cubicBezTo>
                    <a:pt x="264" y="272"/>
                    <a:pt x="265" y="277"/>
                    <a:pt x="265" y="279"/>
                  </a:cubicBezTo>
                  <a:close/>
                </a:path>
              </a:pathLst>
            </a:custGeom>
            <a:solidFill>
              <a:srgbClr val="E5E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9" name="Forme libre 9">
              <a:extLst>
                <a:ext uri="{FF2B5EF4-FFF2-40B4-BE49-F238E27FC236}">
                  <a16:creationId xmlns:a16="http://schemas.microsoft.com/office/drawing/2014/main" id="{319F10DD-B9D3-4B3A-8314-9802E27DC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2350" y="4359275"/>
              <a:ext cx="1382713" cy="1152525"/>
            </a:xfrm>
            <a:custGeom>
              <a:avLst/>
              <a:gdLst>
                <a:gd name="T0" fmla="*/ 227 w 241"/>
                <a:gd name="T1" fmla="*/ 194 h 201"/>
                <a:gd name="T2" fmla="*/ 104 w 241"/>
                <a:gd name="T3" fmla="*/ 200 h 201"/>
                <a:gd name="T4" fmla="*/ 23 w 241"/>
                <a:gd name="T5" fmla="*/ 199 h 201"/>
                <a:gd name="T6" fmla="*/ 38 w 241"/>
                <a:gd name="T7" fmla="*/ 83 h 201"/>
                <a:gd name="T8" fmla="*/ 94 w 241"/>
                <a:gd name="T9" fmla="*/ 4 h 201"/>
                <a:gd name="T10" fmla="*/ 94 w 241"/>
                <a:gd name="T11" fmla="*/ 4 h 201"/>
                <a:gd name="T12" fmla="*/ 106 w 241"/>
                <a:gd name="T13" fmla="*/ 1 h 201"/>
                <a:gd name="T14" fmla="*/ 143 w 241"/>
                <a:gd name="T15" fmla="*/ 57 h 201"/>
                <a:gd name="T16" fmla="*/ 95 w 241"/>
                <a:gd name="T17" fmla="*/ 120 h 201"/>
                <a:gd name="T18" fmla="*/ 76 w 241"/>
                <a:gd name="T19" fmla="*/ 141 h 201"/>
                <a:gd name="T20" fmla="*/ 97 w 241"/>
                <a:gd name="T21" fmla="*/ 141 h 201"/>
                <a:gd name="T22" fmla="*/ 239 w 241"/>
                <a:gd name="T23" fmla="*/ 164 h 201"/>
                <a:gd name="T24" fmla="*/ 227 w 241"/>
                <a:gd name="T25" fmla="*/ 194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201">
                  <a:moveTo>
                    <a:pt x="227" y="194"/>
                  </a:moveTo>
                  <a:cubicBezTo>
                    <a:pt x="224" y="194"/>
                    <a:pt x="160" y="198"/>
                    <a:pt x="104" y="200"/>
                  </a:cubicBezTo>
                  <a:cubicBezTo>
                    <a:pt x="66" y="201"/>
                    <a:pt x="32" y="201"/>
                    <a:pt x="23" y="199"/>
                  </a:cubicBezTo>
                  <a:cubicBezTo>
                    <a:pt x="0" y="193"/>
                    <a:pt x="5" y="167"/>
                    <a:pt x="38" y="83"/>
                  </a:cubicBezTo>
                  <a:cubicBezTo>
                    <a:pt x="59" y="29"/>
                    <a:pt x="80" y="10"/>
                    <a:pt x="94" y="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101" y="0"/>
                    <a:pt x="106" y="1"/>
                    <a:pt x="106" y="1"/>
                  </a:cubicBezTo>
                  <a:cubicBezTo>
                    <a:pt x="123" y="0"/>
                    <a:pt x="145" y="42"/>
                    <a:pt x="143" y="57"/>
                  </a:cubicBezTo>
                  <a:cubicBezTo>
                    <a:pt x="142" y="66"/>
                    <a:pt x="115" y="98"/>
                    <a:pt x="95" y="120"/>
                  </a:cubicBezTo>
                  <a:cubicBezTo>
                    <a:pt x="85" y="132"/>
                    <a:pt x="76" y="141"/>
                    <a:pt x="76" y="141"/>
                  </a:cubicBezTo>
                  <a:cubicBezTo>
                    <a:pt x="76" y="141"/>
                    <a:pt x="85" y="141"/>
                    <a:pt x="97" y="141"/>
                  </a:cubicBezTo>
                  <a:cubicBezTo>
                    <a:pt x="139" y="142"/>
                    <a:pt x="228" y="145"/>
                    <a:pt x="239" y="164"/>
                  </a:cubicBezTo>
                  <a:cubicBezTo>
                    <a:pt x="241" y="169"/>
                    <a:pt x="233" y="194"/>
                    <a:pt x="227" y="194"/>
                  </a:cubicBezTo>
                  <a:close/>
                </a:path>
              </a:pathLst>
            </a:custGeom>
            <a:solidFill>
              <a:srgbClr val="E5E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0" name="Forme libre 10">
              <a:extLst>
                <a:ext uri="{FF2B5EF4-FFF2-40B4-BE49-F238E27FC236}">
                  <a16:creationId xmlns:a16="http://schemas.microsoft.com/office/drawing/2014/main" id="{5849D18F-42AB-4436-A00E-CCB48479C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4960938"/>
              <a:ext cx="333375" cy="750888"/>
            </a:xfrm>
            <a:custGeom>
              <a:avLst/>
              <a:gdLst>
                <a:gd name="T0" fmla="*/ 66 w 66"/>
                <a:gd name="T1" fmla="*/ 131 h 131"/>
                <a:gd name="T2" fmla="*/ 23 w 66"/>
                <a:gd name="T3" fmla="*/ 68 h 131"/>
                <a:gd name="T4" fmla="*/ 4 w 66"/>
                <a:gd name="T5" fmla="*/ 25 h 131"/>
                <a:gd name="T6" fmla="*/ 57 w 66"/>
                <a:gd name="T7" fmla="*/ 16 h 131"/>
                <a:gd name="T8" fmla="*/ 64 w 66"/>
                <a:gd name="T9" fmla="*/ 99 h 131"/>
                <a:gd name="T10" fmla="*/ 66 w 66"/>
                <a:gd name="T11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131">
                  <a:moveTo>
                    <a:pt x="66" y="131"/>
                  </a:moveTo>
                  <a:cubicBezTo>
                    <a:pt x="61" y="107"/>
                    <a:pt x="42" y="83"/>
                    <a:pt x="23" y="68"/>
                  </a:cubicBezTo>
                  <a:cubicBezTo>
                    <a:pt x="0" y="51"/>
                    <a:pt x="4" y="25"/>
                    <a:pt x="4" y="25"/>
                  </a:cubicBezTo>
                  <a:cubicBezTo>
                    <a:pt x="21" y="0"/>
                    <a:pt x="41" y="5"/>
                    <a:pt x="57" y="16"/>
                  </a:cubicBezTo>
                  <a:cubicBezTo>
                    <a:pt x="59" y="43"/>
                    <a:pt x="62" y="74"/>
                    <a:pt x="64" y="99"/>
                  </a:cubicBezTo>
                  <a:cubicBezTo>
                    <a:pt x="65" y="111"/>
                    <a:pt x="65" y="123"/>
                    <a:pt x="66" y="131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7289F2">
                    <a:alpha val="0"/>
                  </a:srgbClr>
                </a:gs>
                <a:gs pos="26000">
                  <a:srgbClr val="7289F2">
                    <a:alpha val="54000"/>
                  </a:srgbClr>
                </a:gs>
              </a:gsLst>
              <a:lin ang="780000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2" name="Forme libre : Forme 21">
              <a:extLst>
                <a:ext uri="{FF2B5EF4-FFF2-40B4-BE49-F238E27FC236}">
                  <a16:creationId xmlns:a16="http://schemas.microsoft.com/office/drawing/2014/main" id="{D1D8B039-3C85-439E-9B4E-0AE3B0227E37}"/>
                </a:ext>
              </a:extLst>
            </p:cNvPr>
            <p:cNvSpPr/>
            <p:nvPr/>
          </p:nvSpPr>
          <p:spPr>
            <a:xfrm rot="20364014">
              <a:off x="6924390" y="4583236"/>
              <a:ext cx="305126" cy="641501"/>
            </a:xfrm>
            <a:custGeom>
              <a:avLst/>
              <a:gdLst>
                <a:gd name="connsiteX0" fmla="*/ 793 w 453638"/>
                <a:gd name="connsiteY0" fmla="*/ 10752 h 953733"/>
                <a:gd name="connsiteX1" fmla="*/ 331787 w 453638"/>
                <a:gd name="connsiteY1" fmla="*/ 467952 h 953733"/>
                <a:gd name="connsiteX2" fmla="*/ 436562 w 453638"/>
                <a:gd name="connsiteY2" fmla="*/ 944202 h 953733"/>
                <a:gd name="connsiteX3" fmla="*/ 793 w 453638"/>
                <a:gd name="connsiteY3" fmla="*/ 10752 h 95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3638" h="953733">
                  <a:moveTo>
                    <a:pt x="793" y="10752"/>
                  </a:moveTo>
                  <a:cubicBezTo>
                    <a:pt x="-16669" y="-68623"/>
                    <a:pt x="259159" y="312377"/>
                    <a:pt x="331787" y="467952"/>
                  </a:cubicBezTo>
                  <a:cubicBezTo>
                    <a:pt x="404415" y="623527"/>
                    <a:pt x="490934" y="1020005"/>
                    <a:pt x="436562" y="944202"/>
                  </a:cubicBezTo>
                  <a:cubicBezTo>
                    <a:pt x="382190" y="868399"/>
                    <a:pt x="18255" y="90127"/>
                    <a:pt x="793" y="10752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7289F2">
                    <a:alpha val="0"/>
                  </a:srgbClr>
                </a:gs>
                <a:gs pos="26000">
                  <a:srgbClr val="7289F2">
                    <a:alpha val="54000"/>
                  </a:srgbClr>
                </a:gs>
              </a:gsLst>
              <a:lin ang="780000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1" name="Forme libre 11">
              <a:extLst>
                <a:ext uri="{FF2B5EF4-FFF2-40B4-BE49-F238E27FC236}">
                  <a16:creationId xmlns:a16="http://schemas.microsoft.com/office/drawing/2014/main" id="{9C6C3AB2-1F41-4F9F-A40A-34C6948A2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5838" y="4297363"/>
              <a:ext cx="1435100" cy="1168400"/>
            </a:xfrm>
            <a:custGeom>
              <a:avLst/>
              <a:gdLst>
                <a:gd name="T0" fmla="*/ 11 w 250"/>
                <a:gd name="T1" fmla="*/ 49 h 204"/>
                <a:gd name="T2" fmla="*/ 103 w 250"/>
                <a:gd name="T3" fmla="*/ 27 h 204"/>
                <a:gd name="T4" fmla="*/ 211 w 250"/>
                <a:gd name="T5" fmla="*/ 135 h 204"/>
                <a:gd name="T6" fmla="*/ 179 w 250"/>
                <a:gd name="T7" fmla="*/ 196 h 204"/>
                <a:gd name="T8" fmla="*/ 10 w 250"/>
                <a:gd name="T9" fmla="*/ 49 h 204"/>
                <a:gd name="T10" fmla="*/ 11 w 250"/>
                <a:gd name="T11" fmla="*/ 49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0" h="204">
                  <a:moveTo>
                    <a:pt x="11" y="49"/>
                  </a:moveTo>
                  <a:cubicBezTo>
                    <a:pt x="25" y="11"/>
                    <a:pt x="73" y="0"/>
                    <a:pt x="103" y="27"/>
                  </a:cubicBezTo>
                  <a:cubicBezTo>
                    <a:pt x="136" y="58"/>
                    <a:pt x="187" y="105"/>
                    <a:pt x="211" y="135"/>
                  </a:cubicBezTo>
                  <a:cubicBezTo>
                    <a:pt x="250" y="180"/>
                    <a:pt x="199" y="204"/>
                    <a:pt x="179" y="196"/>
                  </a:cubicBezTo>
                  <a:cubicBezTo>
                    <a:pt x="117" y="171"/>
                    <a:pt x="0" y="117"/>
                    <a:pt x="10" y="49"/>
                  </a:cubicBezTo>
                  <a:cubicBezTo>
                    <a:pt x="10" y="49"/>
                    <a:pt x="11" y="49"/>
                    <a:pt x="11" y="49"/>
                  </a:cubicBezTo>
                  <a:close/>
                </a:path>
              </a:pathLst>
            </a:custGeom>
            <a:solidFill>
              <a:srgbClr val="E5E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2" name="Forme libre 12">
              <a:extLst>
                <a:ext uri="{FF2B5EF4-FFF2-40B4-BE49-F238E27FC236}">
                  <a16:creationId xmlns:a16="http://schemas.microsoft.com/office/drawing/2014/main" id="{53D9C9B8-8241-4452-98F4-6F4696E02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200" y="3127375"/>
              <a:ext cx="809625" cy="1135063"/>
            </a:xfrm>
            <a:custGeom>
              <a:avLst/>
              <a:gdLst>
                <a:gd name="T0" fmla="*/ 138 w 141"/>
                <a:gd name="T1" fmla="*/ 142 h 198"/>
                <a:gd name="T2" fmla="*/ 136 w 141"/>
                <a:gd name="T3" fmla="*/ 150 h 198"/>
                <a:gd name="T4" fmla="*/ 134 w 141"/>
                <a:gd name="T5" fmla="*/ 170 h 198"/>
                <a:gd name="T6" fmla="*/ 128 w 141"/>
                <a:gd name="T7" fmla="*/ 178 h 198"/>
                <a:gd name="T8" fmla="*/ 125 w 141"/>
                <a:gd name="T9" fmla="*/ 179 h 198"/>
                <a:gd name="T10" fmla="*/ 115 w 141"/>
                <a:gd name="T11" fmla="*/ 178 h 198"/>
                <a:gd name="T12" fmla="*/ 109 w 141"/>
                <a:gd name="T13" fmla="*/ 198 h 198"/>
                <a:gd name="T14" fmla="*/ 108 w 141"/>
                <a:gd name="T15" fmla="*/ 197 h 198"/>
                <a:gd name="T16" fmla="*/ 71 w 141"/>
                <a:gd name="T17" fmla="*/ 188 h 198"/>
                <a:gd name="T18" fmla="*/ 71 w 141"/>
                <a:gd name="T19" fmla="*/ 188 h 198"/>
                <a:gd name="T20" fmla="*/ 70 w 141"/>
                <a:gd name="T21" fmla="*/ 188 h 198"/>
                <a:gd name="T22" fmla="*/ 25 w 141"/>
                <a:gd name="T23" fmla="*/ 186 h 198"/>
                <a:gd name="T24" fmla="*/ 26 w 141"/>
                <a:gd name="T25" fmla="*/ 157 h 198"/>
                <a:gd name="T26" fmla="*/ 19 w 141"/>
                <a:gd name="T27" fmla="*/ 125 h 198"/>
                <a:gd name="T28" fmla="*/ 9 w 141"/>
                <a:gd name="T29" fmla="*/ 99 h 198"/>
                <a:gd name="T30" fmla="*/ 0 w 141"/>
                <a:gd name="T31" fmla="*/ 72 h 198"/>
                <a:gd name="T32" fmla="*/ 34 w 141"/>
                <a:gd name="T33" fmla="*/ 18 h 198"/>
                <a:gd name="T34" fmla="*/ 57 w 141"/>
                <a:gd name="T35" fmla="*/ 7 h 198"/>
                <a:gd name="T36" fmla="*/ 76 w 141"/>
                <a:gd name="T37" fmla="*/ 0 h 198"/>
                <a:gd name="T38" fmla="*/ 92 w 141"/>
                <a:gd name="T39" fmla="*/ 9 h 198"/>
                <a:gd name="T40" fmla="*/ 112 w 141"/>
                <a:gd name="T41" fmla="*/ 11 h 198"/>
                <a:gd name="T42" fmla="*/ 124 w 141"/>
                <a:gd name="T43" fmla="*/ 24 h 198"/>
                <a:gd name="T44" fmla="*/ 134 w 141"/>
                <a:gd name="T45" fmla="*/ 37 h 198"/>
                <a:gd name="T46" fmla="*/ 134 w 141"/>
                <a:gd name="T47" fmla="*/ 38 h 198"/>
                <a:gd name="T48" fmla="*/ 134 w 141"/>
                <a:gd name="T49" fmla="*/ 38 h 198"/>
                <a:gd name="T50" fmla="*/ 133 w 141"/>
                <a:gd name="T51" fmla="*/ 39 h 198"/>
                <a:gd name="T52" fmla="*/ 132 w 141"/>
                <a:gd name="T53" fmla="*/ 41 h 198"/>
                <a:gd name="T54" fmla="*/ 131 w 141"/>
                <a:gd name="T55" fmla="*/ 42 h 198"/>
                <a:gd name="T56" fmla="*/ 130 w 141"/>
                <a:gd name="T57" fmla="*/ 42 h 198"/>
                <a:gd name="T58" fmla="*/ 129 w 141"/>
                <a:gd name="T59" fmla="*/ 43 h 198"/>
                <a:gd name="T60" fmla="*/ 129 w 141"/>
                <a:gd name="T61" fmla="*/ 43 h 198"/>
                <a:gd name="T62" fmla="*/ 138 w 141"/>
                <a:gd name="T63" fmla="*/ 90 h 198"/>
                <a:gd name="T64" fmla="*/ 139 w 141"/>
                <a:gd name="T65" fmla="*/ 113 h 198"/>
                <a:gd name="T66" fmla="*/ 138 w 141"/>
                <a:gd name="T67" fmla="*/ 14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1" h="198">
                  <a:moveTo>
                    <a:pt x="138" y="142"/>
                  </a:moveTo>
                  <a:cubicBezTo>
                    <a:pt x="138" y="145"/>
                    <a:pt x="137" y="147"/>
                    <a:pt x="136" y="150"/>
                  </a:cubicBezTo>
                  <a:cubicBezTo>
                    <a:pt x="136" y="151"/>
                    <a:pt x="135" y="166"/>
                    <a:pt x="134" y="170"/>
                  </a:cubicBezTo>
                  <a:cubicBezTo>
                    <a:pt x="134" y="172"/>
                    <a:pt x="132" y="177"/>
                    <a:pt x="128" y="178"/>
                  </a:cubicBezTo>
                  <a:cubicBezTo>
                    <a:pt x="127" y="179"/>
                    <a:pt x="126" y="179"/>
                    <a:pt x="125" y="179"/>
                  </a:cubicBezTo>
                  <a:cubicBezTo>
                    <a:pt x="118" y="178"/>
                    <a:pt x="115" y="178"/>
                    <a:pt x="115" y="178"/>
                  </a:cubicBezTo>
                  <a:cubicBezTo>
                    <a:pt x="115" y="178"/>
                    <a:pt x="108" y="189"/>
                    <a:pt x="109" y="198"/>
                  </a:cubicBezTo>
                  <a:cubicBezTo>
                    <a:pt x="109" y="198"/>
                    <a:pt x="109" y="197"/>
                    <a:pt x="108" y="197"/>
                  </a:cubicBezTo>
                  <a:cubicBezTo>
                    <a:pt x="106" y="195"/>
                    <a:pt x="91" y="191"/>
                    <a:pt x="71" y="188"/>
                  </a:cubicBezTo>
                  <a:cubicBezTo>
                    <a:pt x="71" y="188"/>
                    <a:pt x="71" y="188"/>
                    <a:pt x="71" y="188"/>
                  </a:cubicBezTo>
                  <a:cubicBezTo>
                    <a:pt x="71" y="188"/>
                    <a:pt x="70" y="188"/>
                    <a:pt x="70" y="188"/>
                  </a:cubicBezTo>
                  <a:cubicBezTo>
                    <a:pt x="57" y="186"/>
                    <a:pt x="41" y="185"/>
                    <a:pt x="25" y="186"/>
                  </a:cubicBezTo>
                  <a:cubicBezTo>
                    <a:pt x="25" y="186"/>
                    <a:pt x="27" y="173"/>
                    <a:pt x="26" y="157"/>
                  </a:cubicBezTo>
                  <a:cubicBezTo>
                    <a:pt x="25" y="147"/>
                    <a:pt x="23" y="135"/>
                    <a:pt x="19" y="125"/>
                  </a:cubicBezTo>
                  <a:cubicBezTo>
                    <a:pt x="15" y="116"/>
                    <a:pt x="12" y="107"/>
                    <a:pt x="9" y="99"/>
                  </a:cubicBezTo>
                  <a:cubicBezTo>
                    <a:pt x="4" y="84"/>
                    <a:pt x="0" y="73"/>
                    <a:pt x="0" y="72"/>
                  </a:cubicBezTo>
                  <a:cubicBezTo>
                    <a:pt x="0" y="71"/>
                    <a:pt x="4" y="33"/>
                    <a:pt x="34" y="18"/>
                  </a:cubicBezTo>
                  <a:cubicBezTo>
                    <a:pt x="34" y="18"/>
                    <a:pt x="49" y="6"/>
                    <a:pt x="57" y="7"/>
                  </a:cubicBezTo>
                  <a:cubicBezTo>
                    <a:pt x="66" y="8"/>
                    <a:pt x="72" y="0"/>
                    <a:pt x="76" y="0"/>
                  </a:cubicBezTo>
                  <a:cubicBezTo>
                    <a:pt x="80" y="0"/>
                    <a:pt x="85" y="7"/>
                    <a:pt x="92" y="9"/>
                  </a:cubicBezTo>
                  <a:cubicBezTo>
                    <a:pt x="100" y="12"/>
                    <a:pt x="107" y="7"/>
                    <a:pt x="112" y="11"/>
                  </a:cubicBezTo>
                  <a:cubicBezTo>
                    <a:pt x="116" y="14"/>
                    <a:pt x="121" y="24"/>
                    <a:pt x="124" y="24"/>
                  </a:cubicBezTo>
                  <a:cubicBezTo>
                    <a:pt x="127" y="24"/>
                    <a:pt x="136" y="31"/>
                    <a:pt x="134" y="37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34" y="39"/>
                    <a:pt x="134" y="39"/>
                    <a:pt x="133" y="39"/>
                  </a:cubicBezTo>
                  <a:cubicBezTo>
                    <a:pt x="133" y="40"/>
                    <a:pt x="133" y="40"/>
                    <a:pt x="132" y="41"/>
                  </a:cubicBezTo>
                  <a:cubicBezTo>
                    <a:pt x="132" y="41"/>
                    <a:pt x="131" y="41"/>
                    <a:pt x="131" y="42"/>
                  </a:cubicBezTo>
                  <a:cubicBezTo>
                    <a:pt x="131" y="42"/>
                    <a:pt x="130" y="42"/>
                    <a:pt x="130" y="42"/>
                  </a:cubicBezTo>
                  <a:cubicBezTo>
                    <a:pt x="130" y="43"/>
                    <a:pt x="130" y="43"/>
                    <a:pt x="129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29" y="43"/>
                    <a:pt x="139" y="82"/>
                    <a:pt x="138" y="90"/>
                  </a:cubicBezTo>
                  <a:cubicBezTo>
                    <a:pt x="138" y="97"/>
                    <a:pt x="137" y="106"/>
                    <a:pt x="139" y="113"/>
                  </a:cubicBezTo>
                  <a:cubicBezTo>
                    <a:pt x="141" y="118"/>
                    <a:pt x="141" y="129"/>
                    <a:pt x="138" y="142"/>
                  </a:cubicBezTo>
                  <a:close/>
                </a:path>
              </a:pathLst>
            </a:custGeom>
            <a:solidFill>
              <a:srgbClr val="F8F3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3" name="Forme libre 13">
              <a:extLst>
                <a:ext uri="{FF2B5EF4-FFF2-40B4-BE49-F238E27FC236}">
                  <a16:creationId xmlns:a16="http://schemas.microsoft.com/office/drawing/2014/main" id="{104737AB-59A7-4247-842C-6F97799DA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200" y="3127375"/>
              <a:ext cx="781050" cy="900113"/>
            </a:xfrm>
            <a:custGeom>
              <a:avLst/>
              <a:gdLst>
                <a:gd name="T0" fmla="*/ 134 w 136"/>
                <a:gd name="T1" fmla="*/ 37 h 157"/>
                <a:gd name="T2" fmla="*/ 134 w 136"/>
                <a:gd name="T3" fmla="*/ 38 h 157"/>
                <a:gd name="T4" fmla="*/ 134 w 136"/>
                <a:gd name="T5" fmla="*/ 38 h 157"/>
                <a:gd name="T6" fmla="*/ 133 w 136"/>
                <a:gd name="T7" fmla="*/ 39 h 157"/>
                <a:gd name="T8" fmla="*/ 132 w 136"/>
                <a:gd name="T9" fmla="*/ 41 h 157"/>
                <a:gd name="T10" fmla="*/ 129 w 136"/>
                <a:gd name="T11" fmla="*/ 43 h 157"/>
                <a:gd name="T12" fmla="*/ 129 w 136"/>
                <a:gd name="T13" fmla="*/ 43 h 157"/>
                <a:gd name="T14" fmla="*/ 127 w 136"/>
                <a:gd name="T15" fmla="*/ 79 h 157"/>
                <a:gd name="T16" fmla="*/ 97 w 136"/>
                <a:gd name="T17" fmla="*/ 111 h 157"/>
                <a:gd name="T18" fmla="*/ 85 w 136"/>
                <a:gd name="T19" fmla="*/ 140 h 157"/>
                <a:gd name="T20" fmla="*/ 85 w 136"/>
                <a:gd name="T21" fmla="*/ 157 h 157"/>
                <a:gd name="T22" fmla="*/ 26 w 136"/>
                <a:gd name="T23" fmla="*/ 157 h 157"/>
                <a:gd name="T24" fmla="*/ 19 w 136"/>
                <a:gd name="T25" fmla="*/ 125 h 157"/>
                <a:gd name="T26" fmla="*/ 9 w 136"/>
                <a:gd name="T27" fmla="*/ 99 h 157"/>
                <a:gd name="T28" fmla="*/ 0 w 136"/>
                <a:gd name="T29" fmla="*/ 72 h 157"/>
                <a:gd name="T30" fmla="*/ 34 w 136"/>
                <a:gd name="T31" fmla="*/ 18 h 157"/>
                <a:gd name="T32" fmla="*/ 57 w 136"/>
                <a:gd name="T33" fmla="*/ 7 h 157"/>
                <a:gd name="T34" fmla="*/ 76 w 136"/>
                <a:gd name="T35" fmla="*/ 0 h 157"/>
                <a:gd name="T36" fmla="*/ 92 w 136"/>
                <a:gd name="T37" fmla="*/ 9 h 157"/>
                <a:gd name="T38" fmla="*/ 112 w 136"/>
                <a:gd name="T39" fmla="*/ 11 h 157"/>
                <a:gd name="T40" fmla="*/ 124 w 136"/>
                <a:gd name="T41" fmla="*/ 24 h 157"/>
                <a:gd name="T42" fmla="*/ 134 w 136"/>
                <a:gd name="T43" fmla="*/ 3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6" h="157">
                  <a:moveTo>
                    <a:pt x="134" y="37"/>
                  </a:moveTo>
                  <a:cubicBezTo>
                    <a:pt x="134" y="38"/>
                    <a:pt x="134" y="38"/>
                    <a:pt x="134" y="38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34" y="39"/>
                    <a:pt x="134" y="39"/>
                    <a:pt x="133" y="39"/>
                  </a:cubicBezTo>
                  <a:cubicBezTo>
                    <a:pt x="133" y="40"/>
                    <a:pt x="133" y="40"/>
                    <a:pt x="132" y="41"/>
                  </a:cubicBezTo>
                  <a:cubicBezTo>
                    <a:pt x="131" y="42"/>
                    <a:pt x="130" y="43"/>
                    <a:pt x="129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27" y="79"/>
                    <a:pt x="127" y="79"/>
                    <a:pt x="127" y="79"/>
                  </a:cubicBezTo>
                  <a:cubicBezTo>
                    <a:pt x="97" y="111"/>
                    <a:pt x="97" y="111"/>
                    <a:pt x="97" y="111"/>
                  </a:cubicBezTo>
                  <a:cubicBezTo>
                    <a:pt x="89" y="119"/>
                    <a:pt x="85" y="129"/>
                    <a:pt x="85" y="140"/>
                  </a:cubicBezTo>
                  <a:cubicBezTo>
                    <a:pt x="85" y="157"/>
                    <a:pt x="85" y="157"/>
                    <a:pt x="85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5" y="147"/>
                    <a:pt x="23" y="135"/>
                    <a:pt x="19" y="125"/>
                  </a:cubicBezTo>
                  <a:cubicBezTo>
                    <a:pt x="15" y="116"/>
                    <a:pt x="12" y="107"/>
                    <a:pt x="9" y="99"/>
                  </a:cubicBezTo>
                  <a:cubicBezTo>
                    <a:pt x="4" y="84"/>
                    <a:pt x="0" y="73"/>
                    <a:pt x="0" y="72"/>
                  </a:cubicBezTo>
                  <a:cubicBezTo>
                    <a:pt x="0" y="71"/>
                    <a:pt x="4" y="33"/>
                    <a:pt x="34" y="18"/>
                  </a:cubicBezTo>
                  <a:cubicBezTo>
                    <a:pt x="34" y="18"/>
                    <a:pt x="49" y="6"/>
                    <a:pt x="57" y="7"/>
                  </a:cubicBezTo>
                  <a:cubicBezTo>
                    <a:pt x="66" y="8"/>
                    <a:pt x="72" y="0"/>
                    <a:pt x="76" y="0"/>
                  </a:cubicBezTo>
                  <a:cubicBezTo>
                    <a:pt x="80" y="0"/>
                    <a:pt x="85" y="7"/>
                    <a:pt x="92" y="9"/>
                  </a:cubicBezTo>
                  <a:cubicBezTo>
                    <a:pt x="100" y="12"/>
                    <a:pt x="107" y="7"/>
                    <a:pt x="112" y="11"/>
                  </a:cubicBezTo>
                  <a:cubicBezTo>
                    <a:pt x="116" y="14"/>
                    <a:pt x="121" y="24"/>
                    <a:pt x="124" y="24"/>
                  </a:cubicBezTo>
                  <a:cubicBezTo>
                    <a:pt x="127" y="24"/>
                    <a:pt x="136" y="31"/>
                    <a:pt x="134" y="37"/>
                  </a:cubicBezTo>
                  <a:close/>
                </a:path>
              </a:pathLst>
            </a:custGeom>
            <a:gradFill>
              <a:gsLst>
                <a:gs pos="75000">
                  <a:srgbClr val="F7BDBB"/>
                </a:gs>
                <a:gs pos="100000">
                  <a:srgbClr val="F7BDBB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4" name="Forme libre 14">
              <a:extLst>
                <a:ext uri="{FF2B5EF4-FFF2-40B4-BE49-F238E27FC236}">
                  <a16:creationId xmlns:a16="http://schemas.microsoft.com/office/drawing/2014/main" id="{A4EE508E-C139-4549-AD46-4E5E82F75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200" y="3127375"/>
              <a:ext cx="781050" cy="566738"/>
            </a:xfrm>
            <a:custGeom>
              <a:avLst/>
              <a:gdLst>
                <a:gd name="T0" fmla="*/ 134 w 136"/>
                <a:gd name="T1" fmla="*/ 37 h 99"/>
                <a:gd name="T2" fmla="*/ 134 w 136"/>
                <a:gd name="T3" fmla="*/ 38 h 99"/>
                <a:gd name="T4" fmla="*/ 134 w 136"/>
                <a:gd name="T5" fmla="*/ 38 h 99"/>
                <a:gd name="T6" fmla="*/ 133 w 136"/>
                <a:gd name="T7" fmla="*/ 39 h 99"/>
                <a:gd name="T8" fmla="*/ 132 w 136"/>
                <a:gd name="T9" fmla="*/ 41 h 99"/>
                <a:gd name="T10" fmla="*/ 131 w 136"/>
                <a:gd name="T11" fmla="*/ 42 h 99"/>
                <a:gd name="T12" fmla="*/ 130 w 136"/>
                <a:gd name="T13" fmla="*/ 42 h 99"/>
                <a:gd name="T14" fmla="*/ 129 w 136"/>
                <a:gd name="T15" fmla="*/ 43 h 99"/>
                <a:gd name="T16" fmla="*/ 129 w 136"/>
                <a:gd name="T17" fmla="*/ 43 h 99"/>
                <a:gd name="T18" fmla="*/ 72 w 136"/>
                <a:gd name="T19" fmla="*/ 96 h 99"/>
                <a:gd name="T20" fmla="*/ 70 w 136"/>
                <a:gd name="T21" fmla="*/ 99 h 99"/>
                <a:gd name="T22" fmla="*/ 9 w 136"/>
                <a:gd name="T23" fmla="*/ 99 h 99"/>
                <a:gd name="T24" fmla="*/ 0 w 136"/>
                <a:gd name="T25" fmla="*/ 72 h 99"/>
                <a:gd name="T26" fmla="*/ 34 w 136"/>
                <a:gd name="T27" fmla="*/ 18 h 99"/>
                <a:gd name="T28" fmla="*/ 57 w 136"/>
                <a:gd name="T29" fmla="*/ 7 h 99"/>
                <a:gd name="T30" fmla="*/ 76 w 136"/>
                <a:gd name="T31" fmla="*/ 0 h 99"/>
                <a:gd name="T32" fmla="*/ 92 w 136"/>
                <a:gd name="T33" fmla="*/ 9 h 99"/>
                <a:gd name="T34" fmla="*/ 112 w 136"/>
                <a:gd name="T35" fmla="*/ 11 h 99"/>
                <a:gd name="T36" fmla="*/ 124 w 136"/>
                <a:gd name="T37" fmla="*/ 24 h 99"/>
                <a:gd name="T38" fmla="*/ 134 w 136"/>
                <a:gd name="T39" fmla="*/ 3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6" h="99">
                  <a:moveTo>
                    <a:pt x="134" y="37"/>
                  </a:moveTo>
                  <a:cubicBezTo>
                    <a:pt x="134" y="38"/>
                    <a:pt x="134" y="38"/>
                    <a:pt x="134" y="38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34" y="39"/>
                    <a:pt x="134" y="39"/>
                    <a:pt x="133" y="39"/>
                  </a:cubicBezTo>
                  <a:cubicBezTo>
                    <a:pt x="133" y="40"/>
                    <a:pt x="133" y="40"/>
                    <a:pt x="132" y="41"/>
                  </a:cubicBezTo>
                  <a:cubicBezTo>
                    <a:pt x="132" y="41"/>
                    <a:pt x="131" y="41"/>
                    <a:pt x="131" y="42"/>
                  </a:cubicBezTo>
                  <a:cubicBezTo>
                    <a:pt x="131" y="42"/>
                    <a:pt x="130" y="42"/>
                    <a:pt x="130" y="42"/>
                  </a:cubicBezTo>
                  <a:cubicBezTo>
                    <a:pt x="130" y="43"/>
                    <a:pt x="130" y="43"/>
                    <a:pt x="129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24" y="45"/>
                    <a:pt x="107" y="51"/>
                    <a:pt x="72" y="96"/>
                  </a:cubicBezTo>
                  <a:cubicBezTo>
                    <a:pt x="72" y="97"/>
                    <a:pt x="71" y="98"/>
                    <a:pt x="70" y="99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4" y="84"/>
                    <a:pt x="0" y="73"/>
                    <a:pt x="0" y="72"/>
                  </a:cubicBezTo>
                  <a:cubicBezTo>
                    <a:pt x="0" y="71"/>
                    <a:pt x="4" y="33"/>
                    <a:pt x="34" y="18"/>
                  </a:cubicBezTo>
                  <a:cubicBezTo>
                    <a:pt x="34" y="18"/>
                    <a:pt x="49" y="6"/>
                    <a:pt x="57" y="7"/>
                  </a:cubicBezTo>
                  <a:cubicBezTo>
                    <a:pt x="66" y="8"/>
                    <a:pt x="72" y="0"/>
                    <a:pt x="76" y="0"/>
                  </a:cubicBezTo>
                  <a:cubicBezTo>
                    <a:pt x="80" y="0"/>
                    <a:pt x="85" y="7"/>
                    <a:pt x="92" y="9"/>
                  </a:cubicBezTo>
                  <a:cubicBezTo>
                    <a:pt x="100" y="12"/>
                    <a:pt x="107" y="7"/>
                    <a:pt x="112" y="11"/>
                  </a:cubicBezTo>
                  <a:cubicBezTo>
                    <a:pt x="116" y="14"/>
                    <a:pt x="121" y="24"/>
                    <a:pt x="124" y="24"/>
                  </a:cubicBezTo>
                  <a:cubicBezTo>
                    <a:pt x="127" y="24"/>
                    <a:pt x="136" y="31"/>
                    <a:pt x="134" y="37"/>
                  </a:cubicBezTo>
                  <a:close/>
                </a:path>
              </a:pathLst>
            </a:custGeom>
            <a:solidFill>
              <a:srgbClr val="FA9F9C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5" name="Forme libre 15">
              <a:extLst>
                <a:ext uri="{FF2B5EF4-FFF2-40B4-BE49-F238E27FC236}">
                  <a16:creationId xmlns:a16="http://schemas.microsoft.com/office/drawing/2014/main" id="{59F122DD-9773-48CA-B36A-41383E8FF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9675" y="3775075"/>
              <a:ext cx="68263" cy="92075"/>
            </a:xfrm>
            <a:custGeom>
              <a:avLst/>
              <a:gdLst>
                <a:gd name="T0" fmla="*/ 0 w 12"/>
                <a:gd name="T1" fmla="*/ 4 h 16"/>
                <a:gd name="T2" fmla="*/ 6 w 12"/>
                <a:gd name="T3" fmla="*/ 8 h 16"/>
                <a:gd name="T4" fmla="*/ 12 w 12"/>
                <a:gd name="T5" fmla="*/ 16 h 16"/>
                <a:gd name="T6" fmla="*/ 0 w 12"/>
                <a:gd name="T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6">
                  <a:moveTo>
                    <a:pt x="0" y="4"/>
                  </a:moveTo>
                  <a:cubicBezTo>
                    <a:pt x="0" y="0"/>
                    <a:pt x="4" y="3"/>
                    <a:pt x="6" y="8"/>
                  </a:cubicBezTo>
                  <a:cubicBezTo>
                    <a:pt x="7" y="13"/>
                    <a:pt x="11" y="16"/>
                    <a:pt x="12" y="16"/>
                  </a:cubicBezTo>
                  <a:cubicBezTo>
                    <a:pt x="12" y="16"/>
                    <a:pt x="1" y="14"/>
                    <a:pt x="0" y="4"/>
                  </a:cubicBezTo>
                  <a:close/>
                </a:path>
              </a:pathLst>
            </a:custGeom>
            <a:solidFill>
              <a:srgbClr val="0A00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6" name="Forme libre 16">
              <a:extLst>
                <a:ext uri="{FF2B5EF4-FFF2-40B4-BE49-F238E27FC236}">
                  <a16:creationId xmlns:a16="http://schemas.microsoft.com/office/drawing/2014/main" id="{0FEF4D20-2077-46B3-889D-C36948145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4600" y="3792538"/>
              <a:ext cx="131763" cy="360363"/>
            </a:xfrm>
            <a:custGeom>
              <a:avLst/>
              <a:gdLst>
                <a:gd name="T0" fmla="*/ 23 w 23"/>
                <a:gd name="T1" fmla="*/ 26 h 63"/>
                <a:gd name="T2" fmla="*/ 21 w 23"/>
                <a:gd name="T3" fmla="*/ 34 h 63"/>
                <a:gd name="T4" fmla="*/ 19 w 23"/>
                <a:gd name="T5" fmla="*/ 54 h 63"/>
                <a:gd name="T6" fmla="*/ 13 w 23"/>
                <a:gd name="T7" fmla="*/ 62 h 63"/>
                <a:gd name="T8" fmla="*/ 10 w 23"/>
                <a:gd name="T9" fmla="*/ 63 h 63"/>
                <a:gd name="T10" fmla="*/ 0 w 23"/>
                <a:gd name="T11" fmla="*/ 62 h 63"/>
                <a:gd name="T12" fmla="*/ 5 w 23"/>
                <a:gd name="T13" fmla="*/ 0 h 63"/>
                <a:gd name="T14" fmla="*/ 13 w 23"/>
                <a:gd name="T15" fmla="*/ 1 h 63"/>
                <a:gd name="T16" fmla="*/ 23 w 23"/>
                <a:gd name="T17" fmla="*/ 2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63">
                  <a:moveTo>
                    <a:pt x="23" y="26"/>
                  </a:moveTo>
                  <a:cubicBezTo>
                    <a:pt x="23" y="29"/>
                    <a:pt x="22" y="31"/>
                    <a:pt x="21" y="34"/>
                  </a:cubicBezTo>
                  <a:cubicBezTo>
                    <a:pt x="21" y="35"/>
                    <a:pt x="20" y="50"/>
                    <a:pt x="19" y="54"/>
                  </a:cubicBezTo>
                  <a:cubicBezTo>
                    <a:pt x="19" y="56"/>
                    <a:pt x="17" y="61"/>
                    <a:pt x="13" y="62"/>
                  </a:cubicBezTo>
                  <a:cubicBezTo>
                    <a:pt x="12" y="63"/>
                    <a:pt x="11" y="63"/>
                    <a:pt x="10" y="63"/>
                  </a:cubicBezTo>
                  <a:cubicBezTo>
                    <a:pt x="3" y="62"/>
                    <a:pt x="0" y="62"/>
                    <a:pt x="0" y="62"/>
                  </a:cubicBezTo>
                  <a:cubicBezTo>
                    <a:pt x="0" y="62"/>
                    <a:pt x="8" y="22"/>
                    <a:pt x="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7" y="19"/>
                    <a:pt x="23" y="26"/>
                  </a:cubicBezTo>
                  <a:close/>
                </a:path>
              </a:pathLst>
            </a:custGeom>
            <a:solidFill>
              <a:srgbClr val="FA9F9C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7" name="Forme libre 17">
              <a:extLst>
                <a:ext uri="{FF2B5EF4-FFF2-40B4-BE49-F238E27FC236}">
                  <a16:creationId xmlns:a16="http://schemas.microsoft.com/office/drawing/2014/main" id="{3E67FC6E-679C-4B7D-9F05-FF6856EDE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4600" y="4010025"/>
              <a:ext cx="74613" cy="142875"/>
            </a:xfrm>
            <a:custGeom>
              <a:avLst/>
              <a:gdLst>
                <a:gd name="T0" fmla="*/ 13 w 13"/>
                <a:gd name="T1" fmla="*/ 24 h 25"/>
                <a:gd name="T2" fmla="*/ 10 w 13"/>
                <a:gd name="T3" fmla="*/ 25 h 25"/>
                <a:gd name="T4" fmla="*/ 0 w 13"/>
                <a:gd name="T5" fmla="*/ 24 h 25"/>
                <a:gd name="T6" fmla="*/ 4 w 13"/>
                <a:gd name="T7" fmla="*/ 0 h 25"/>
                <a:gd name="T8" fmla="*/ 13 w 13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5">
                  <a:moveTo>
                    <a:pt x="13" y="24"/>
                  </a:moveTo>
                  <a:cubicBezTo>
                    <a:pt x="12" y="25"/>
                    <a:pt x="11" y="25"/>
                    <a:pt x="10" y="25"/>
                  </a:cubicBezTo>
                  <a:cubicBezTo>
                    <a:pt x="3" y="24"/>
                    <a:pt x="0" y="24"/>
                    <a:pt x="0" y="2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9" y="18"/>
                    <a:pt x="13" y="24"/>
                  </a:cubicBezTo>
                  <a:close/>
                </a:path>
              </a:pathLst>
            </a:custGeom>
            <a:gradFill>
              <a:gsLst>
                <a:gs pos="0">
                  <a:srgbClr val="4BC3E2">
                    <a:alpha val="63000"/>
                  </a:srgbClr>
                </a:gs>
                <a:gs pos="51000">
                  <a:srgbClr val="4BC3E2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8" name="Forme libre 18">
              <a:extLst>
                <a:ext uri="{FF2B5EF4-FFF2-40B4-BE49-F238E27FC236}">
                  <a16:creationId xmlns:a16="http://schemas.microsoft.com/office/drawing/2014/main" id="{3E28299F-82DC-4BAC-A5BB-7B5EA5A95B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2350" y="3162300"/>
              <a:ext cx="1503363" cy="2624138"/>
            </a:xfrm>
            <a:custGeom>
              <a:avLst/>
              <a:gdLst>
                <a:gd name="T0" fmla="*/ 258 w 262"/>
                <a:gd name="T1" fmla="*/ 413 h 458"/>
                <a:gd name="T2" fmla="*/ 208 w 262"/>
                <a:gd name="T3" fmla="*/ 314 h 458"/>
                <a:gd name="T4" fmla="*/ 214 w 262"/>
                <a:gd name="T5" fmla="*/ 201 h 458"/>
                <a:gd name="T6" fmla="*/ 225 w 262"/>
                <a:gd name="T7" fmla="*/ 192 h 458"/>
                <a:gd name="T8" fmla="*/ 217 w 262"/>
                <a:gd name="T9" fmla="*/ 182 h 458"/>
                <a:gd name="T10" fmla="*/ 216 w 262"/>
                <a:gd name="T11" fmla="*/ 182 h 458"/>
                <a:gd name="T12" fmla="*/ 216 w 262"/>
                <a:gd name="T13" fmla="*/ 182 h 458"/>
                <a:gd name="T14" fmla="*/ 215 w 262"/>
                <a:gd name="T15" fmla="*/ 182 h 458"/>
                <a:gd name="T16" fmla="*/ 215 w 262"/>
                <a:gd name="T17" fmla="*/ 182 h 458"/>
                <a:gd name="T18" fmla="*/ 213 w 262"/>
                <a:gd name="T19" fmla="*/ 151 h 458"/>
                <a:gd name="T20" fmla="*/ 217 w 262"/>
                <a:gd name="T21" fmla="*/ 90 h 458"/>
                <a:gd name="T22" fmla="*/ 222 w 262"/>
                <a:gd name="T23" fmla="*/ 56 h 458"/>
                <a:gd name="T24" fmla="*/ 202 w 262"/>
                <a:gd name="T25" fmla="*/ 1 h 458"/>
                <a:gd name="T26" fmla="*/ 179 w 262"/>
                <a:gd name="T27" fmla="*/ 12 h 458"/>
                <a:gd name="T28" fmla="*/ 145 w 262"/>
                <a:gd name="T29" fmla="*/ 66 h 458"/>
                <a:gd name="T30" fmla="*/ 154 w 262"/>
                <a:gd name="T31" fmla="*/ 93 h 458"/>
                <a:gd name="T32" fmla="*/ 164 w 262"/>
                <a:gd name="T33" fmla="*/ 119 h 458"/>
                <a:gd name="T34" fmla="*/ 171 w 262"/>
                <a:gd name="T35" fmla="*/ 151 h 458"/>
                <a:gd name="T36" fmla="*/ 170 w 262"/>
                <a:gd name="T37" fmla="*/ 180 h 458"/>
                <a:gd name="T38" fmla="*/ 149 w 262"/>
                <a:gd name="T39" fmla="*/ 196 h 458"/>
                <a:gd name="T40" fmla="*/ 94 w 262"/>
                <a:gd name="T41" fmla="*/ 213 h 458"/>
                <a:gd name="T42" fmla="*/ 94 w 262"/>
                <a:gd name="T43" fmla="*/ 213 h 458"/>
                <a:gd name="T44" fmla="*/ 38 w 262"/>
                <a:gd name="T45" fmla="*/ 292 h 458"/>
                <a:gd name="T46" fmla="*/ 23 w 262"/>
                <a:gd name="T47" fmla="*/ 408 h 458"/>
                <a:gd name="T48" fmla="*/ 104 w 262"/>
                <a:gd name="T49" fmla="*/ 409 h 458"/>
                <a:gd name="T50" fmla="*/ 104 w 262"/>
                <a:gd name="T51" fmla="*/ 413 h 458"/>
                <a:gd name="T52" fmla="*/ 109 w 262"/>
                <a:gd name="T53" fmla="*/ 458 h 458"/>
                <a:gd name="T54" fmla="*/ 260 w 262"/>
                <a:gd name="T55" fmla="*/ 458 h 458"/>
                <a:gd name="T56" fmla="*/ 258 w 262"/>
                <a:gd name="T57" fmla="*/ 413 h 458"/>
                <a:gd name="T58" fmla="*/ 76 w 262"/>
                <a:gd name="T59" fmla="*/ 350 h 458"/>
                <a:gd name="T60" fmla="*/ 95 w 262"/>
                <a:gd name="T61" fmla="*/ 329 h 458"/>
                <a:gd name="T62" fmla="*/ 97 w 262"/>
                <a:gd name="T63" fmla="*/ 350 h 458"/>
                <a:gd name="T64" fmla="*/ 76 w 262"/>
                <a:gd name="T65" fmla="*/ 35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2" h="458">
                  <a:moveTo>
                    <a:pt x="258" y="413"/>
                  </a:moveTo>
                  <a:cubicBezTo>
                    <a:pt x="250" y="382"/>
                    <a:pt x="229" y="355"/>
                    <a:pt x="208" y="314"/>
                  </a:cubicBezTo>
                  <a:cubicBezTo>
                    <a:pt x="177" y="255"/>
                    <a:pt x="214" y="201"/>
                    <a:pt x="214" y="201"/>
                  </a:cubicBezTo>
                  <a:cubicBezTo>
                    <a:pt x="214" y="201"/>
                    <a:pt x="223" y="201"/>
                    <a:pt x="225" y="192"/>
                  </a:cubicBezTo>
                  <a:cubicBezTo>
                    <a:pt x="226" y="185"/>
                    <a:pt x="220" y="183"/>
                    <a:pt x="217" y="182"/>
                  </a:cubicBezTo>
                  <a:cubicBezTo>
                    <a:pt x="217" y="182"/>
                    <a:pt x="216" y="182"/>
                    <a:pt x="216" y="182"/>
                  </a:cubicBezTo>
                  <a:cubicBezTo>
                    <a:pt x="216" y="182"/>
                    <a:pt x="216" y="182"/>
                    <a:pt x="216" y="182"/>
                  </a:cubicBezTo>
                  <a:cubicBezTo>
                    <a:pt x="216" y="182"/>
                    <a:pt x="215" y="182"/>
                    <a:pt x="215" y="182"/>
                  </a:cubicBezTo>
                  <a:cubicBezTo>
                    <a:pt x="215" y="182"/>
                    <a:pt x="215" y="182"/>
                    <a:pt x="215" y="182"/>
                  </a:cubicBezTo>
                  <a:cubicBezTo>
                    <a:pt x="214" y="177"/>
                    <a:pt x="213" y="166"/>
                    <a:pt x="213" y="151"/>
                  </a:cubicBezTo>
                  <a:cubicBezTo>
                    <a:pt x="214" y="133"/>
                    <a:pt x="215" y="111"/>
                    <a:pt x="217" y="90"/>
                  </a:cubicBezTo>
                  <a:cubicBezTo>
                    <a:pt x="219" y="78"/>
                    <a:pt x="220" y="66"/>
                    <a:pt x="222" y="56"/>
                  </a:cubicBezTo>
                  <a:cubicBezTo>
                    <a:pt x="229" y="19"/>
                    <a:pt x="202" y="1"/>
                    <a:pt x="202" y="1"/>
                  </a:cubicBezTo>
                  <a:cubicBezTo>
                    <a:pt x="194" y="0"/>
                    <a:pt x="179" y="12"/>
                    <a:pt x="179" y="12"/>
                  </a:cubicBezTo>
                  <a:cubicBezTo>
                    <a:pt x="149" y="27"/>
                    <a:pt x="145" y="65"/>
                    <a:pt x="145" y="66"/>
                  </a:cubicBezTo>
                  <a:cubicBezTo>
                    <a:pt x="145" y="67"/>
                    <a:pt x="149" y="78"/>
                    <a:pt x="154" y="93"/>
                  </a:cubicBezTo>
                  <a:cubicBezTo>
                    <a:pt x="157" y="101"/>
                    <a:pt x="160" y="110"/>
                    <a:pt x="164" y="119"/>
                  </a:cubicBezTo>
                  <a:cubicBezTo>
                    <a:pt x="168" y="129"/>
                    <a:pt x="170" y="141"/>
                    <a:pt x="171" y="151"/>
                  </a:cubicBezTo>
                  <a:cubicBezTo>
                    <a:pt x="172" y="167"/>
                    <a:pt x="170" y="180"/>
                    <a:pt x="170" y="180"/>
                  </a:cubicBezTo>
                  <a:cubicBezTo>
                    <a:pt x="154" y="181"/>
                    <a:pt x="149" y="196"/>
                    <a:pt x="149" y="196"/>
                  </a:cubicBezTo>
                  <a:cubicBezTo>
                    <a:pt x="149" y="196"/>
                    <a:pt x="103" y="205"/>
                    <a:pt x="94" y="213"/>
                  </a:cubicBezTo>
                  <a:cubicBezTo>
                    <a:pt x="94" y="213"/>
                    <a:pt x="94" y="213"/>
                    <a:pt x="94" y="213"/>
                  </a:cubicBezTo>
                  <a:cubicBezTo>
                    <a:pt x="80" y="219"/>
                    <a:pt x="59" y="238"/>
                    <a:pt x="38" y="292"/>
                  </a:cubicBezTo>
                  <a:cubicBezTo>
                    <a:pt x="5" y="376"/>
                    <a:pt x="0" y="402"/>
                    <a:pt x="23" y="408"/>
                  </a:cubicBezTo>
                  <a:cubicBezTo>
                    <a:pt x="32" y="410"/>
                    <a:pt x="66" y="410"/>
                    <a:pt x="104" y="409"/>
                  </a:cubicBezTo>
                  <a:cubicBezTo>
                    <a:pt x="104" y="410"/>
                    <a:pt x="104" y="411"/>
                    <a:pt x="104" y="413"/>
                  </a:cubicBezTo>
                  <a:cubicBezTo>
                    <a:pt x="107" y="435"/>
                    <a:pt x="109" y="452"/>
                    <a:pt x="109" y="458"/>
                  </a:cubicBezTo>
                  <a:cubicBezTo>
                    <a:pt x="260" y="458"/>
                    <a:pt x="260" y="458"/>
                    <a:pt x="260" y="458"/>
                  </a:cubicBezTo>
                  <a:cubicBezTo>
                    <a:pt x="262" y="441"/>
                    <a:pt x="261" y="426"/>
                    <a:pt x="258" y="413"/>
                  </a:cubicBezTo>
                  <a:close/>
                  <a:moveTo>
                    <a:pt x="76" y="350"/>
                  </a:moveTo>
                  <a:cubicBezTo>
                    <a:pt x="76" y="350"/>
                    <a:pt x="85" y="341"/>
                    <a:pt x="95" y="329"/>
                  </a:cubicBezTo>
                  <a:cubicBezTo>
                    <a:pt x="96" y="336"/>
                    <a:pt x="97" y="343"/>
                    <a:pt x="97" y="350"/>
                  </a:cubicBezTo>
                  <a:cubicBezTo>
                    <a:pt x="85" y="350"/>
                    <a:pt x="76" y="350"/>
                    <a:pt x="76" y="35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7289F2">
                    <a:alpha val="0"/>
                  </a:srgbClr>
                </a:gs>
                <a:gs pos="26000">
                  <a:srgbClr val="7289F2">
                    <a:alpha val="54000"/>
                  </a:srgbClr>
                </a:gs>
              </a:gsLst>
              <a:lin ang="78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9" name="Forme libre 19">
              <a:extLst>
                <a:ext uri="{FF2B5EF4-FFF2-40B4-BE49-F238E27FC236}">
                  <a16:creationId xmlns:a16="http://schemas.microsoft.com/office/drawing/2014/main" id="{1F1055DB-0FAF-42E9-A9D9-33EEEA5E5D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2713" y="5167313"/>
              <a:ext cx="236538" cy="338138"/>
            </a:xfrm>
            <a:custGeom>
              <a:avLst/>
              <a:gdLst>
                <a:gd name="T0" fmla="*/ 13 w 41"/>
                <a:gd name="T1" fmla="*/ 0 h 59"/>
                <a:gd name="T2" fmla="*/ 41 w 41"/>
                <a:gd name="T3" fmla="*/ 59 h 59"/>
                <a:gd name="T4" fmla="*/ 34 w 41"/>
                <a:gd name="T5" fmla="*/ 0 h 59"/>
                <a:gd name="T6" fmla="*/ 13 w 41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59">
                  <a:moveTo>
                    <a:pt x="13" y="0"/>
                  </a:moveTo>
                  <a:cubicBezTo>
                    <a:pt x="13" y="0"/>
                    <a:pt x="0" y="45"/>
                    <a:pt x="41" y="59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829CF3">
                <a:alpha val="26000"/>
              </a:srgb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0" name="Forme libre 20">
              <a:extLst>
                <a:ext uri="{FF2B5EF4-FFF2-40B4-BE49-F238E27FC236}">
                  <a16:creationId xmlns:a16="http://schemas.microsoft.com/office/drawing/2014/main" id="{33DD8503-AB72-4432-BEC9-FC4887059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1250" y="3625850"/>
              <a:ext cx="333375" cy="217488"/>
            </a:xfrm>
            <a:custGeom>
              <a:avLst/>
              <a:gdLst>
                <a:gd name="T0" fmla="*/ 57 w 58"/>
                <a:gd name="T1" fmla="*/ 4 h 38"/>
                <a:gd name="T2" fmla="*/ 57 w 58"/>
                <a:gd name="T3" fmla="*/ 8 h 38"/>
                <a:gd name="T4" fmla="*/ 53 w 58"/>
                <a:gd name="T5" fmla="*/ 18 h 38"/>
                <a:gd name="T6" fmla="*/ 47 w 58"/>
                <a:gd name="T7" fmla="*/ 24 h 38"/>
                <a:gd name="T8" fmla="*/ 46 w 58"/>
                <a:gd name="T9" fmla="*/ 22 h 38"/>
                <a:gd name="T10" fmla="*/ 47 w 58"/>
                <a:gd name="T11" fmla="*/ 21 h 38"/>
                <a:gd name="T12" fmla="*/ 53 w 58"/>
                <a:gd name="T13" fmla="*/ 8 h 38"/>
                <a:gd name="T14" fmla="*/ 46 w 58"/>
                <a:gd name="T15" fmla="*/ 11 h 38"/>
                <a:gd name="T16" fmla="*/ 17 w 58"/>
                <a:gd name="T17" fmla="*/ 23 h 38"/>
                <a:gd name="T18" fmla="*/ 5 w 58"/>
                <a:gd name="T19" fmla="*/ 37 h 38"/>
                <a:gd name="T20" fmla="*/ 0 w 58"/>
                <a:gd name="T21" fmla="*/ 35 h 38"/>
                <a:gd name="T22" fmla="*/ 15 w 58"/>
                <a:gd name="T23" fmla="*/ 20 h 38"/>
                <a:gd name="T24" fmla="*/ 46 w 58"/>
                <a:gd name="T25" fmla="*/ 7 h 38"/>
                <a:gd name="T26" fmla="*/ 52 w 58"/>
                <a:gd name="T27" fmla="*/ 4 h 38"/>
                <a:gd name="T28" fmla="*/ 46 w 58"/>
                <a:gd name="T29" fmla="*/ 2 h 38"/>
                <a:gd name="T30" fmla="*/ 46 w 58"/>
                <a:gd name="T31" fmla="*/ 0 h 38"/>
                <a:gd name="T32" fmla="*/ 53 w 58"/>
                <a:gd name="T33" fmla="*/ 1 h 38"/>
                <a:gd name="T34" fmla="*/ 57 w 58"/>
                <a:gd name="T35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38">
                  <a:moveTo>
                    <a:pt x="57" y="4"/>
                  </a:moveTo>
                  <a:cubicBezTo>
                    <a:pt x="57" y="8"/>
                    <a:pt x="57" y="8"/>
                    <a:pt x="57" y="8"/>
                  </a:cubicBezTo>
                  <a:cubicBezTo>
                    <a:pt x="57" y="8"/>
                    <a:pt x="56" y="12"/>
                    <a:pt x="53" y="18"/>
                  </a:cubicBezTo>
                  <a:cubicBezTo>
                    <a:pt x="51" y="23"/>
                    <a:pt x="48" y="24"/>
                    <a:pt x="47" y="24"/>
                  </a:cubicBezTo>
                  <a:cubicBezTo>
                    <a:pt x="46" y="23"/>
                    <a:pt x="46" y="22"/>
                    <a:pt x="46" y="22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4" y="20"/>
                    <a:pt x="53" y="8"/>
                    <a:pt x="53" y="8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7" y="35"/>
                    <a:pt x="5" y="37"/>
                  </a:cubicBezTo>
                  <a:cubicBezTo>
                    <a:pt x="3" y="38"/>
                    <a:pt x="0" y="38"/>
                    <a:pt x="0" y="35"/>
                  </a:cubicBezTo>
                  <a:cubicBezTo>
                    <a:pt x="0" y="33"/>
                    <a:pt x="15" y="20"/>
                    <a:pt x="15" y="2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1"/>
                    <a:pt x="46" y="0"/>
                  </a:cubicBezTo>
                  <a:cubicBezTo>
                    <a:pt x="48" y="0"/>
                    <a:pt x="50" y="1"/>
                    <a:pt x="53" y="1"/>
                  </a:cubicBezTo>
                  <a:cubicBezTo>
                    <a:pt x="58" y="2"/>
                    <a:pt x="57" y="4"/>
                    <a:pt x="57" y="4"/>
                  </a:cubicBezTo>
                  <a:close/>
                </a:path>
              </a:pathLst>
            </a:custGeom>
            <a:solidFill>
              <a:srgbClr val="0A00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5734A953-9B6C-444B-B25F-6DF0B880B296}"/>
                </a:ext>
              </a:extLst>
            </p:cNvPr>
            <p:cNvSpPr/>
            <p:nvPr/>
          </p:nvSpPr>
          <p:spPr>
            <a:xfrm>
              <a:off x="6538394" y="3930239"/>
              <a:ext cx="104950" cy="82726"/>
            </a:xfrm>
            <a:custGeom>
              <a:avLst/>
              <a:gdLst>
                <a:gd name="connsiteX0" fmla="*/ 519 w 104950"/>
                <a:gd name="connsiteY0" fmla="*/ 1205 h 82726"/>
                <a:gd name="connsiteX1" fmla="*/ 64812 w 104950"/>
                <a:gd name="connsiteY1" fmla="*/ 36924 h 82726"/>
                <a:gd name="connsiteX2" fmla="*/ 102912 w 104950"/>
                <a:gd name="connsiteY2" fmla="*/ 82167 h 82726"/>
                <a:gd name="connsiteX3" fmla="*/ 519 w 104950"/>
                <a:gd name="connsiteY3" fmla="*/ 1205 h 82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950" h="82726">
                  <a:moveTo>
                    <a:pt x="519" y="1205"/>
                  </a:moveTo>
                  <a:cubicBezTo>
                    <a:pt x="-5831" y="-6335"/>
                    <a:pt x="47747" y="23430"/>
                    <a:pt x="64812" y="36924"/>
                  </a:cubicBezTo>
                  <a:cubicBezTo>
                    <a:pt x="81877" y="50418"/>
                    <a:pt x="113231" y="87723"/>
                    <a:pt x="102912" y="82167"/>
                  </a:cubicBezTo>
                  <a:cubicBezTo>
                    <a:pt x="92593" y="76611"/>
                    <a:pt x="6869" y="8745"/>
                    <a:pt x="519" y="1205"/>
                  </a:cubicBezTo>
                  <a:close/>
                </a:path>
              </a:pathLst>
            </a:custGeom>
            <a:solidFill>
              <a:srgbClr val="0A00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0981B24C-CD45-4505-87DD-EBA799A608A0}"/>
                </a:ext>
              </a:extLst>
            </p:cNvPr>
            <p:cNvSpPr/>
            <p:nvPr/>
          </p:nvSpPr>
          <p:spPr>
            <a:xfrm>
              <a:off x="6586362" y="3924595"/>
              <a:ext cx="104950" cy="82726"/>
            </a:xfrm>
            <a:custGeom>
              <a:avLst/>
              <a:gdLst>
                <a:gd name="connsiteX0" fmla="*/ 519 w 104950"/>
                <a:gd name="connsiteY0" fmla="*/ 1205 h 82726"/>
                <a:gd name="connsiteX1" fmla="*/ 64812 w 104950"/>
                <a:gd name="connsiteY1" fmla="*/ 36924 h 82726"/>
                <a:gd name="connsiteX2" fmla="*/ 102912 w 104950"/>
                <a:gd name="connsiteY2" fmla="*/ 82167 h 82726"/>
                <a:gd name="connsiteX3" fmla="*/ 519 w 104950"/>
                <a:gd name="connsiteY3" fmla="*/ 1205 h 82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950" h="82726">
                  <a:moveTo>
                    <a:pt x="519" y="1205"/>
                  </a:moveTo>
                  <a:cubicBezTo>
                    <a:pt x="-5831" y="-6335"/>
                    <a:pt x="47747" y="23430"/>
                    <a:pt x="64812" y="36924"/>
                  </a:cubicBezTo>
                  <a:cubicBezTo>
                    <a:pt x="81877" y="50418"/>
                    <a:pt x="113231" y="87723"/>
                    <a:pt x="102912" y="82167"/>
                  </a:cubicBezTo>
                  <a:cubicBezTo>
                    <a:pt x="92593" y="76611"/>
                    <a:pt x="6869" y="8745"/>
                    <a:pt x="519" y="1205"/>
                  </a:cubicBezTo>
                  <a:close/>
                </a:path>
              </a:pathLst>
            </a:custGeom>
            <a:solidFill>
              <a:srgbClr val="0A00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6" name="Forme libre : Forme 25">
              <a:extLst>
                <a:ext uri="{FF2B5EF4-FFF2-40B4-BE49-F238E27FC236}">
                  <a16:creationId xmlns:a16="http://schemas.microsoft.com/office/drawing/2014/main" id="{95F849CF-BB96-4670-91B9-CF85441BB33B}"/>
                </a:ext>
              </a:extLst>
            </p:cNvPr>
            <p:cNvSpPr/>
            <p:nvPr/>
          </p:nvSpPr>
          <p:spPr>
            <a:xfrm>
              <a:off x="5832786" y="4279895"/>
              <a:ext cx="465015" cy="55559"/>
            </a:xfrm>
            <a:custGeom>
              <a:avLst/>
              <a:gdLst>
                <a:gd name="connsiteX0" fmla="*/ 456889 w 465015"/>
                <a:gd name="connsiteY0" fmla="*/ 50805 h 55559"/>
                <a:gd name="connsiteX1" fmla="*/ 2864 w 465015"/>
                <a:gd name="connsiteY1" fmla="*/ 5 h 55559"/>
                <a:gd name="connsiteX2" fmla="*/ 272739 w 465015"/>
                <a:gd name="connsiteY2" fmla="*/ 47630 h 55559"/>
                <a:gd name="connsiteX3" fmla="*/ 456889 w 465015"/>
                <a:gd name="connsiteY3" fmla="*/ 50805 h 55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5015" h="55559">
                  <a:moveTo>
                    <a:pt x="456889" y="50805"/>
                  </a:moveTo>
                  <a:cubicBezTo>
                    <a:pt x="411910" y="42867"/>
                    <a:pt x="33556" y="534"/>
                    <a:pt x="2864" y="5"/>
                  </a:cubicBezTo>
                  <a:cubicBezTo>
                    <a:pt x="-27828" y="-524"/>
                    <a:pt x="196539" y="39163"/>
                    <a:pt x="272739" y="47630"/>
                  </a:cubicBezTo>
                  <a:cubicBezTo>
                    <a:pt x="348939" y="56097"/>
                    <a:pt x="501868" y="58743"/>
                    <a:pt x="456889" y="50805"/>
                  </a:cubicBezTo>
                  <a:close/>
                </a:path>
              </a:pathLst>
            </a:custGeom>
            <a:solidFill>
              <a:srgbClr val="0A00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1" name="Groupe 180">
            <a:extLst>
              <a:ext uri="{FF2B5EF4-FFF2-40B4-BE49-F238E27FC236}">
                <a16:creationId xmlns:a16="http://schemas.microsoft.com/office/drawing/2014/main" id="{D14F9816-D761-44CD-80AC-A13A6A2BF4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892834" y="3292485"/>
            <a:ext cx="584970" cy="615624"/>
            <a:chOff x="4127500" y="2909888"/>
            <a:chExt cx="330200" cy="315913"/>
          </a:xfrm>
        </p:grpSpPr>
        <p:sp>
          <p:nvSpPr>
            <p:cNvPr id="182" name="Ovale 268">
              <a:extLst>
                <a:ext uri="{FF2B5EF4-FFF2-40B4-BE49-F238E27FC236}">
                  <a16:creationId xmlns:a16="http://schemas.microsoft.com/office/drawing/2014/main" id="{8D0C8D9D-E9ED-445E-B175-12C0160A5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9725" y="3060701"/>
              <a:ext cx="76200" cy="74613"/>
            </a:xfrm>
            <a:prstGeom prst="ellips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83" name="Forme libre 269">
              <a:extLst>
                <a:ext uri="{FF2B5EF4-FFF2-40B4-BE49-F238E27FC236}">
                  <a16:creationId xmlns:a16="http://schemas.microsoft.com/office/drawing/2014/main" id="{86759DBE-9B84-4D15-8B20-34E76E5F5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7500" y="3135313"/>
              <a:ext cx="109538" cy="60325"/>
            </a:xfrm>
            <a:custGeom>
              <a:avLst/>
              <a:gdLst>
                <a:gd name="T0" fmla="*/ 22 w 29"/>
                <a:gd name="T1" fmla="*/ 16 h 16"/>
                <a:gd name="T2" fmla="*/ 0 w 29"/>
                <a:gd name="T3" fmla="*/ 16 h 16"/>
                <a:gd name="T4" fmla="*/ 16 w 29"/>
                <a:gd name="T5" fmla="*/ 0 h 16"/>
                <a:gd name="T6" fmla="*/ 29 w 29"/>
                <a:gd name="T7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22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1" y="0"/>
                    <a:pt x="26" y="3"/>
                    <a:pt x="29" y="7"/>
                  </a:cubicBez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84" name="Ovale 270">
              <a:extLst>
                <a:ext uri="{FF2B5EF4-FFF2-40B4-BE49-F238E27FC236}">
                  <a16:creationId xmlns:a16="http://schemas.microsoft.com/office/drawing/2014/main" id="{0524A632-17BB-4AA9-A49C-41BE94905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0863" y="3060701"/>
              <a:ext cx="74613" cy="74613"/>
            </a:xfrm>
            <a:prstGeom prst="ellips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85" name="Forme libre 271">
              <a:extLst>
                <a:ext uri="{FF2B5EF4-FFF2-40B4-BE49-F238E27FC236}">
                  <a16:creationId xmlns:a16="http://schemas.microsoft.com/office/drawing/2014/main" id="{D502FFDD-28F4-4AA4-B259-B57867A0C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9750" y="3135313"/>
              <a:ext cx="107950" cy="60325"/>
            </a:xfrm>
            <a:custGeom>
              <a:avLst/>
              <a:gdLst>
                <a:gd name="T0" fmla="*/ 0 w 29"/>
                <a:gd name="T1" fmla="*/ 7 h 16"/>
                <a:gd name="T2" fmla="*/ 13 w 29"/>
                <a:gd name="T3" fmla="*/ 0 h 16"/>
                <a:gd name="T4" fmla="*/ 29 w 29"/>
                <a:gd name="T5" fmla="*/ 16 h 16"/>
                <a:gd name="T6" fmla="*/ 7 w 29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7"/>
                  </a:moveTo>
                  <a:cubicBezTo>
                    <a:pt x="3" y="3"/>
                    <a:pt x="8" y="0"/>
                    <a:pt x="13" y="0"/>
                  </a:cubicBezTo>
                  <a:cubicBezTo>
                    <a:pt x="22" y="0"/>
                    <a:pt x="29" y="7"/>
                    <a:pt x="29" y="16"/>
                  </a:cubicBezTo>
                  <a:cubicBezTo>
                    <a:pt x="7" y="16"/>
                    <a:pt x="7" y="16"/>
                    <a:pt x="7" y="16"/>
                  </a:cubicBez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86" name="Ovale 272">
              <a:extLst>
                <a:ext uri="{FF2B5EF4-FFF2-40B4-BE49-F238E27FC236}">
                  <a16:creationId xmlns:a16="http://schemas.microsoft.com/office/drawing/2014/main" id="{074B1DAE-77A3-4CE2-BB5F-6E109DFB6B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0213" y="3030538"/>
              <a:ext cx="104775" cy="109538"/>
            </a:xfrm>
            <a:prstGeom prst="ellipse">
              <a:avLst/>
            </a:pr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87" name="Forme libre 273">
              <a:extLst>
                <a:ext uri="{FF2B5EF4-FFF2-40B4-BE49-F238E27FC236}">
                  <a16:creationId xmlns:a16="http://schemas.microsoft.com/office/drawing/2014/main" id="{6F4FD849-C2CF-4E95-92A3-DF3CD12C6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813" y="2986088"/>
              <a:ext cx="157163" cy="36513"/>
            </a:xfrm>
            <a:custGeom>
              <a:avLst/>
              <a:gdLst>
                <a:gd name="T0" fmla="*/ 0 w 42"/>
                <a:gd name="T1" fmla="*/ 10 h 10"/>
                <a:gd name="T2" fmla="*/ 21 w 42"/>
                <a:gd name="T3" fmla="*/ 0 h 10"/>
                <a:gd name="T4" fmla="*/ 42 w 42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0">
                  <a:moveTo>
                    <a:pt x="0" y="10"/>
                  </a:moveTo>
                  <a:cubicBezTo>
                    <a:pt x="5" y="4"/>
                    <a:pt x="13" y="0"/>
                    <a:pt x="21" y="0"/>
                  </a:cubicBezTo>
                  <a:cubicBezTo>
                    <a:pt x="29" y="0"/>
                    <a:pt x="37" y="4"/>
                    <a:pt x="42" y="10"/>
                  </a:cubicBez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88" name="Forme libre 274">
              <a:extLst>
                <a:ext uri="{FF2B5EF4-FFF2-40B4-BE49-F238E27FC236}">
                  <a16:creationId xmlns:a16="http://schemas.microsoft.com/office/drawing/2014/main" id="{E95CA879-26B6-4158-84CA-E13BF1DBB2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7825" y="2947988"/>
              <a:ext cx="211138" cy="49213"/>
            </a:xfrm>
            <a:custGeom>
              <a:avLst/>
              <a:gdLst>
                <a:gd name="T0" fmla="*/ 0 w 56"/>
                <a:gd name="T1" fmla="*/ 13 h 13"/>
                <a:gd name="T2" fmla="*/ 28 w 56"/>
                <a:gd name="T3" fmla="*/ 0 h 13"/>
                <a:gd name="T4" fmla="*/ 56 w 5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13">
                  <a:moveTo>
                    <a:pt x="0" y="13"/>
                  </a:moveTo>
                  <a:cubicBezTo>
                    <a:pt x="7" y="5"/>
                    <a:pt x="17" y="0"/>
                    <a:pt x="28" y="0"/>
                  </a:cubicBezTo>
                  <a:cubicBezTo>
                    <a:pt x="39" y="0"/>
                    <a:pt x="49" y="5"/>
                    <a:pt x="56" y="13"/>
                  </a:cubicBez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89" name="Forme libre 275">
              <a:extLst>
                <a:ext uri="{FF2B5EF4-FFF2-40B4-BE49-F238E27FC236}">
                  <a16:creationId xmlns:a16="http://schemas.microsoft.com/office/drawing/2014/main" id="{E086F5C4-405F-457A-B470-EDF08E80A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663" y="2909888"/>
              <a:ext cx="269875" cy="63500"/>
            </a:xfrm>
            <a:custGeom>
              <a:avLst/>
              <a:gdLst>
                <a:gd name="T0" fmla="*/ 0 w 72"/>
                <a:gd name="T1" fmla="*/ 17 h 17"/>
                <a:gd name="T2" fmla="*/ 36 w 72"/>
                <a:gd name="T3" fmla="*/ 0 h 17"/>
                <a:gd name="T4" fmla="*/ 72 w 72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17">
                  <a:moveTo>
                    <a:pt x="0" y="17"/>
                  </a:moveTo>
                  <a:cubicBezTo>
                    <a:pt x="8" y="7"/>
                    <a:pt x="21" y="0"/>
                    <a:pt x="36" y="0"/>
                  </a:cubicBezTo>
                  <a:cubicBezTo>
                    <a:pt x="51" y="0"/>
                    <a:pt x="64" y="7"/>
                    <a:pt x="72" y="17"/>
                  </a:cubicBez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190" name="Forme libre 276">
              <a:extLst>
                <a:ext uri="{FF2B5EF4-FFF2-40B4-BE49-F238E27FC236}">
                  <a16:creationId xmlns:a16="http://schemas.microsoft.com/office/drawing/2014/main" id="{8CDF0588-DA3B-4B0D-BDF8-DE1AF3941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6875" y="3140076"/>
              <a:ext cx="173038" cy="85725"/>
            </a:xfrm>
            <a:custGeom>
              <a:avLst/>
              <a:gdLst>
                <a:gd name="T0" fmla="*/ 46 w 46"/>
                <a:gd name="T1" fmla="*/ 23 h 23"/>
                <a:gd name="T2" fmla="*/ 0 w 46"/>
                <a:gd name="T3" fmla="*/ 23 h 23"/>
                <a:gd name="T4" fmla="*/ 23 w 46"/>
                <a:gd name="T5" fmla="*/ 0 h 23"/>
                <a:gd name="T6" fmla="*/ 46 w 46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23">
                  <a:moveTo>
                    <a:pt x="46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36" y="0"/>
                    <a:pt x="46" y="10"/>
                    <a:pt x="46" y="23"/>
                  </a:cubicBezTo>
                  <a:close/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</p:grpSp>
      <p:grpSp>
        <p:nvGrpSpPr>
          <p:cNvPr id="42" name="Groupe 41" descr="Cette image est une icône représentant une interaction entre trois personnes et un globe. ">
            <a:extLst>
              <a:ext uri="{FF2B5EF4-FFF2-40B4-BE49-F238E27FC236}">
                <a16:creationId xmlns:a16="http://schemas.microsoft.com/office/drawing/2014/main" id="{0F9B9E83-7B40-4A58-B9B6-072ADD8AF2AD}"/>
              </a:ext>
            </a:extLst>
          </p:cNvPr>
          <p:cNvGrpSpPr/>
          <p:nvPr/>
        </p:nvGrpSpPr>
        <p:grpSpPr>
          <a:xfrm>
            <a:off x="2741612" y="4162425"/>
            <a:ext cx="1271588" cy="1273175"/>
            <a:chOff x="2690812" y="4162425"/>
            <a:chExt cx="1271588" cy="1273175"/>
          </a:xfrm>
        </p:grpSpPr>
        <p:sp>
          <p:nvSpPr>
            <p:cNvPr id="32" name="Ovale 24">
              <a:extLst>
                <a:ext uri="{FF2B5EF4-FFF2-40B4-BE49-F238E27FC236}">
                  <a16:creationId xmlns:a16="http://schemas.microsoft.com/office/drawing/2014/main" id="{16A34343-0998-42BB-80E4-28FB10F8BF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812" y="4162425"/>
              <a:ext cx="1271588" cy="1273175"/>
            </a:xfrm>
            <a:prstGeom prst="ellipse">
              <a:avLst/>
            </a:prstGeom>
            <a:gradFill>
              <a:gsLst>
                <a:gs pos="0">
                  <a:srgbClr val="7CEFD8"/>
                </a:gs>
                <a:gs pos="50000">
                  <a:srgbClr val="6672E4"/>
                </a:gs>
                <a:gs pos="100000">
                  <a:srgbClr val="882BE5"/>
                </a:gs>
              </a:gsLst>
              <a:lin ang="78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grpSp>
          <p:nvGrpSpPr>
            <p:cNvPr id="191" name="Groupe 190">
              <a:extLst>
                <a:ext uri="{FF2B5EF4-FFF2-40B4-BE49-F238E27FC236}">
                  <a16:creationId xmlns:a16="http://schemas.microsoft.com/office/drawing/2014/main" id="{6EF0E095-962C-4FF0-89AE-50E91D8B01BD}"/>
                </a:ext>
              </a:extLst>
            </p:cNvPr>
            <p:cNvGrpSpPr/>
            <p:nvPr/>
          </p:nvGrpSpPr>
          <p:grpSpPr>
            <a:xfrm>
              <a:off x="3011359" y="4426329"/>
              <a:ext cx="610282" cy="674403"/>
              <a:chOff x="4841875" y="2895601"/>
              <a:chExt cx="344488" cy="346075"/>
            </a:xfrm>
          </p:grpSpPr>
          <p:sp>
            <p:nvSpPr>
              <p:cNvPr id="192" name="Forme libre 258">
                <a:extLst>
                  <a:ext uri="{FF2B5EF4-FFF2-40B4-BE49-F238E27FC236}">
                    <a16:creationId xmlns:a16="http://schemas.microsoft.com/office/drawing/2014/main" id="{6406E6B6-1167-46C8-948E-C5EF17DA0E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6488" y="2895601"/>
                <a:ext cx="195263" cy="195263"/>
              </a:xfrm>
              <a:custGeom>
                <a:avLst/>
                <a:gdLst>
                  <a:gd name="T0" fmla="*/ 52 w 52"/>
                  <a:gd name="T1" fmla="*/ 26 h 52"/>
                  <a:gd name="T2" fmla="*/ 26 w 52"/>
                  <a:gd name="T3" fmla="*/ 52 h 52"/>
                  <a:gd name="T4" fmla="*/ 0 w 52"/>
                  <a:gd name="T5" fmla="*/ 25 h 52"/>
                  <a:gd name="T6" fmla="*/ 25 w 52"/>
                  <a:gd name="T7" fmla="*/ 0 h 52"/>
                  <a:gd name="T8" fmla="*/ 26 w 52"/>
                  <a:gd name="T9" fmla="*/ 0 h 52"/>
                  <a:gd name="T10" fmla="*/ 52 w 52"/>
                  <a:gd name="T11" fmla="*/ 2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52">
                    <a:moveTo>
                      <a:pt x="52" y="26"/>
                    </a:moveTo>
                    <a:cubicBezTo>
                      <a:pt x="52" y="40"/>
                      <a:pt x="40" y="52"/>
                      <a:pt x="26" y="52"/>
                    </a:cubicBezTo>
                    <a:cubicBezTo>
                      <a:pt x="12" y="52"/>
                      <a:pt x="0" y="40"/>
                      <a:pt x="0" y="25"/>
                    </a:cubicBezTo>
                    <a:cubicBezTo>
                      <a:pt x="0" y="11"/>
                      <a:pt x="11" y="1"/>
                      <a:pt x="25" y="0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40" y="0"/>
                      <a:pt x="52" y="11"/>
                      <a:pt x="52" y="26"/>
                    </a:cubicBezTo>
                    <a:close/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93" name="Forme libre 259">
                <a:extLst>
                  <a:ext uri="{FF2B5EF4-FFF2-40B4-BE49-F238E27FC236}">
                    <a16:creationId xmlns:a16="http://schemas.microsoft.com/office/drawing/2014/main" id="{72ECCE91-FE4E-4D18-8094-A898EA0863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7763" y="2895601"/>
                <a:ext cx="52388" cy="195263"/>
              </a:xfrm>
              <a:custGeom>
                <a:avLst/>
                <a:gdLst>
                  <a:gd name="T0" fmla="*/ 14 w 14"/>
                  <a:gd name="T1" fmla="*/ 0 h 52"/>
                  <a:gd name="T2" fmla="*/ 14 w 14"/>
                  <a:gd name="T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52">
                    <a:moveTo>
                      <a:pt x="14" y="0"/>
                    </a:moveTo>
                    <a:cubicBezTo>
                      <a:pt x="0" y="15"/>
                      <a:pt x="0" y="34"/>
                      <a:pt x="14" y="52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94" name="Forme libre 260">
                <a:extLst>
                  <a:ext uri="{FF2B5EF4-FFF2-40B4-BE49-F238E27FC236}">
                    <a16:creationId xmlns:a16="http://schemas.microsoft.com/office/drawing/2014/main" id="{3548F75A-EA11-4316-A1F6-0CAEB67876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8088" y="2895601"/>
                <a:ext cx="52388" cy="195263"/>
              </a:xfrm>
              <a:custGeom>
                <a:avLst/>
                <a:gdLst>
                  <a:gd name="T0" fmla="*/ 0 w 14"/>
                  <a:gd name="T1" fmla="*/ 0 h 52"/>
                  <a:gd name="T2" fmla="*/ 0 w 14"/>
                  <a:gd name="T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52">
                    <a:moveTo>
                      <a:pt x="0" y="0"/>
                    </a:moveTo>
                    <a:cubicBezTo>
                      <a:pt x="14" y="15"/>
                      <a:pt x="14" y="34"/>
                      <a:pt x="0" y="52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95" name="Ligne 261">
                <a:extLst>
                  <a:ext uri="{FF2B5EF4-FFF2-40B4-BE49-F238E27FC236}">
                    <a16:creationId xmlns:a16="http://schemas.microsoft.com/office/drawing/2014/main" id="{5124F4E9-141F-499A-8EEC-1241D51B25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32363" y="3044826"/>
                <a:ext cx="165100" cy="0"/>
              </a:xfrm>
              <a:prstGeom prst="lin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96" name="Ligne 262">
                <a:extLst>
                  <a:ext uri="{FF2B5EF4-FFF2-40B4-BE49-F238E27FC236}">
                    <a16:creationId xmlns:a16="http://schemas.microsoft.com/office/drawing/2014/main" id="{F8299F61-1975-4EE9-BAB2-3CE9A446F7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32363" y="2940051"/>
                <a:ext cx="165100" cy="0"/>
              </a:xfrm>
              <a:prstGeom prst="lin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97" name="Ligne 263">
                <a:extLst>
                  <a:ext uri="{FF2B5EF4-FFF2-40B4-BE49-F238E27FC236}">
                    <a16:creationId xmlns:a16="http://schemas.microsoft.com/office/drawing/2014/main" id="{21DCC590-EB7E-4BE9-BE74-8FD7163D4D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16488" y="2992438"/>
                <a:ext cx="195263" cy="0"/>
              </a:xfrm>
              <a:prstGeom prst="lin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98" name="Ovale 264">
                <a:extLst>
                  <a:ext uri="{FF2B5EF4-FFF2-40B4-BE49-F238E27FC236}">
                    <a16:creationId xmlns:a16="http://schemas.microsoft.com/office/drawing/2014/main" id="{9DD4333D-6A4C-43A4-873D-73945A8A37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4100" y="3105151"/>
                <a:ext cx="74613" cy="76200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99" name="Ovale 265">
                <a:extLst>
                  <a:ext uri="{FF2B5EF4-FFF2-40B4-BE49-F238E27FC236}">
                    <a16:creationId xmlns:a16="http://schemas.microsoft.com/office/drawing/2014/main" id="{4BE9E84A-E911-4211-BBA2-3D0BE58757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76813" y="3105151"/>
                <a:ext cx="74613" cy="76200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00" name="Ovale 266">
                <a:extLst>
                  <a:ext uri="{FF2B5EF4-FFF2-40B4-BE49-F238E27FC236}">
                    <a16:creationId xmlns:a16="http://schemas.microsoft.com/office/drawing/2014/main" id="{0ECA1A96-AB7F-46A0-88B5-FCD888592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9525" y="3105151"/>
                <a:ext cx="74613" cy="76200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01" name="Forme libre 267">
                <a:extLst>
                  <a:ext uri="{FF2B5EF4-FFF2-40B4-BE49-F238E27FC236}">
                    <a16:creationId xmlns:a16="http://schemas.microsoft.com/office/drawing/2014/main" id="{75E1735F-98B1-4E7B-BDDC-FE64527C3B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1875" y="3181351"/>
                <a:ext cx="344488" cy="60325"/>
              </a:xfrm>
              <a:custGeom>
                <a:avLst/>
                <a:gdLst>
                  <a:gd name="T0" fmla="*/ 76 w 92"/>
                  <a:gd name="T1" fmla="*/ 0 h 16"/>
                  <a:gd name="T2" fmla="*/ 61 w 92"/>
                  <a:gd name="T3" fmla="*/ 11 h 16"/>
                  <a:gd name="T4" fmla="*/ 46 w 92"/>
                  <a:gd name="T5" fmla="*/ 0 h 16"/>
                  <a:gd name="T6" fmla="*/ 31 w 92"/>
                  <a:gd name="T7" fmla="*/ 11 h 16"/>
                  <a:gd name="T8" fmla="*/ 16 w 92"/>
                  <a:gd name="T9" fmla="*/ 0 h 16"/>
                  <a:gd name="T10" fmla="*/ 0 w 92"/>
                  <a:gd name="T11" fmla="*/ 16 h 16"/>
                  <a:gd name="T12" fmla="*/ 92 w 92"/>
                  <a:gd name="T13" fmla="*/ 16 h 16"/>
                  <a:gd name="T14" fmla="*/ 76 w 92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16">
                    <a:moveTo>
                      <a:pt x="76" y="0"/>
                    </a:moveTo>
                    <a:cubicBezTo>
                      <a:pt x="69" y="0"/>
                      <a:pt x="63" y="4"/>
                      <a:pt x="61" y="11"/>
                    </a:cubicBezTo>
                    <a:cubicBezTo>
                      <a:pt x="59" y="4"/>
                      <a:pt x="53" y="0"/>
                      <a:pt x="46" y="0"/>
                    </a:cubicBezTo>
                    <a:cubicBezTo>
                      <a:pt x="39" y="0"/>
                      <a:pt x="33" y="4"/>
                      <a:pt x="31" y="11"/>
                    </a:cubicBezTo>
                    <a:cubicBezTo>
                      <a:pt x="29" y="4"/>
                      <a:pt x="23" y="0"/>
                      <a:pt x="16" y="0"/>
                    </a:cubicBezTo>
                    <a:cubicBezTo>
                      <a:pt x="7" y="0"/>
                      <a:pt x="0" y="8"/>
                      <a:pt x="0" y="16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8"/>
                      <a:pt x="85" y="0"/>
                      <a:pt x="76" y="0"/>
                    </a:cubicBezTo>
                    <a:close/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</p:grpSp>
      </p:grpSp>
      <p:grpSp>
        <p:nvGrpSpPr>
          <p:cNvPr id="38" name="Groupe 37" descr="Cette image est une icône représentant une interaction entre trois personnes et un globe. ">
            <a:extLst>
              <a:ext uri="{FF2B5EF4-FFF2-40B4-BE49-F238E27FC236}">
                <a16:creationId xmlns:a16="http://schemas.microsoft.com/office/drawing/2014/main" id="{A990E334-4A7D-4F5C-A904-F305BFAA954B}"/>
              </a:ext>
            </a:extLst>
          </p:cNvPr>
          <p:cNvGrpSpPr/>
          <p:nvPr/>
        </p:nvGrpSpPr>
        <p:grpSpPr>
          <a:xfrm>
            <a:off x="8229600" y="4182253"/>
            <a:ext cx="1271588" cy="1273175"/>
            <a:chOff x="8229600" y="4162425"/>
            <a:chExt cx="1271588" cy="1273175"/>
          </a:xfrm>
        </p:grpSpPr>
        <p:sp>
          <p:nvSpPr>
            <p:cNvPr id="36" name="Ovale 28">
              <a:extLst>
                <a:ext uri="{FF2B5EF4-FFF2-40B4-BE49-F238E27FC236}">
                  <a16:creationId xmlns:a16="http://schemas.microsoft.com/office/drawing/2014/main" id="{4699FCCF-8ACA-4F41-97A7-AD2C08AE5E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9600" y="4162425"/>
              <a:ext cx="1271588" cy="1273175"/>
            </a:xfrm>
            <a:prstGeom prst="ellipse">
              <a:avLst/>
            </a:prstGeom>
            <a:gradFill>
              <a:gsLst>
                <a:gs pos="0">
                  <a:srgbClr val="7CEFD8"/>
                </a:gs>
                <a:gs pos="50000">
                  <a:srgbClr val="6672E4"/>
                </a:gs>
                <a:gs pos="100000">
                  <a:srgbClr val="882BE5"/>
                </a:gs>
              </a:gsLst>
              <a:lin ang="78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grpSp>
          <p:nvGrpSpPr>
            <p:cNvPr id="202" name="Groupe 201">
              <a:extLst>
                <a:ext uri="{FF2B5EF4-FFF2-40B4-BE49-F238E27FC236}">
                  <a16:creationId xmlns:a16="http://schemas.microsoft.com/office/drawing/2014/main" id="{F63DE9C6-B298-4701-B108-E8E84885E8BC}"/>
                </a:ext>
              </a:extLst>
            </p:cNvPr>
            <p:cNvGrpSpPr/>
            <p:nvPr/>
          </p:nvGrpSpPr>
          <p:grpSpPr>
            <a:xfrm>
              <a:off x="8560253" y="4426329"/>
              <a:ext cx="610282" cy="674403"/>
              <a:chOff x="4841875" y="2895601"/>
              <a:chExt cx="344488" cy="346075"/>
            </a:xfrm>
          </p:grpSpPr>
          <p:sp>
            <p:nvSpPr>
              <p:cNvPr id="203" name="Forme libre 258">
                <a:extLst>
                  <a:ext uri="{FF2B5EF4-FFF2-40B4-BE49-F238E27FC236}">
                    <a16:creationId xmlns:a16="http://schemas.microsoft.com/office/drawing/2014/main" id="{05760EEA-E70F-4460-BC2A-336F9645E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6488" y="2895601"/>
                <a:ext cx="195263" cy="195263"/>
              </a:xfrm>
              <a:custGeom>
                <a:avLst/>
                <a:gdLst>
                  <a:gd name="T0" fmla="*/ 52 w 52"/>
                  <a:gd name="T1" fmla="*/ 26 h 52"/>
                  <a:gd name="T2" fmla="*/ 26 w 52"/>
                  <a:gd name="T3" fmla="*/ 52 h 52"/>
                  <a:gd name="T4" fmla="*/ 0 w 52"/>
                  <a:gd name="T5" fmla="*/ 25 h 52"/>
                  <a:gd name="T6" fmla="*/ 25 w 52"/>
                  <a:gd name="T7" fmla="*/ 0 h 52"/>
                  <a:gd name="T8" fmla="*/ 26 w 52"/>
                  <a:gd name="T9" fmla="*/ 0 h 52"/>
                  <a:gd name="T10" fmla="*/ 52 w 52"/>
                  <a:gd name="T11" fmla="*/ 2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52">
                    <a:moveTo>
                      <a:pt x="52" y="26"/>
                    </a:moveTo>
                    <a:cubicBezTo>
                      <a:pt x="52" y="40"/>
                      <a:pt x="40" y="52"/>
                      <a:pt x="26" y="52"/>
                    </a:cubicBezTo>
                    <a:cubicBezTo>
                      <a:pt x="12" y="52"/>
                      <a:pt x="0" y="40"/>
                      <a:pt x="0" y="25"/>
                    </a:cubicBezTo>
                    <a:cubicBezTo>
                      <a:pt x="0" y="11"/>
                      <a:pt x="11" y="1"/>
                      <a:pt x="25" y="0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40" y="0"/>
                      <a:pt x="52" y="11"/>
                      <a:pt x="52" y="26"/>
                    </a:cubicBezTo>
                    <a:close/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04" name="Forme libre 259">
                <a:extLst>
                  <a:ext uri="{FF2B5EF4-FFF2-40B4-BE49-F238E27FC236}">
                    <a16:creationId xmlns:a16="http://schemas.microsoft.com/office/drawing/2014/main" id="{7AE0CD2C-CD57-47B1-B505-80D106A808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7763" y="2895601"/>
                <a:ext cx="52388" cy="195263"/>
              </a:xfrm>
              <a:custGeom>
                <a:avLst/>
                <a:gdLst>
                  <a:gd name="T0" fmla="*/ 14 w 14"/>
                  <a:gd name="T1" fmla="*/ 0 h 52"/>
                  <a:gd name="T2" fmla="*/ 14 w 14"/>
                  <a:gd name="T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52">
                    <a:moveTo>
                      <a:pt x="14" y="0"/>
                    </a:moveTo>
                    <a:cubicBezTo>
                      <a:pt x="0" y="15"/>
                      <a:pt x="0" y="34"/>
                      <a:pt x="14" y="52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05" name="Forme libre 260">
                <a:extLst>
                  <a:ext uri="{FF2B5EF4-FFF2-40B4-BE49-F238E27FC236}">
                    <a16:creationId xmlns:a16="http://schemas.microsoft.com/office/drawing/2014/main" id="{872A3131-C536-4756-B975-DACC55DF37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8088" y="2895601"/>
                <a:ext cx="52388" cy="195263"/>
              </a:xfrm>
              <a:custGeom>
                <a:avLst/>
                <a:gdLst>
                  <a:gd name="T0" fmla="*/ 0 w 14"/>
                  <a:gd name="T1" fmla="*/ 0 h 52"/>
                  <a:gd name="T2" fmla="*/ 0 w 14"/>
                  <a:gd name="T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52">
                    <a:moveTo>
                      <a:pt x="0" y="0"/>
                    </a:moveTo>
                    <a:cubicBezTo>
                      <a:pt x="14" y="15"/>
                      <a:pt x="14" y="34"/>
                      <a:pt x="0" y="52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06" name="Ligne 261">
                <a:extLst>
                  <a:ext uri="{FF2B5EF4-FFF2-40B4-BE49-F238E27FC236}">
                    <a16:creationId xmlns:a16="http://schemas.microsoft.com/office/drawing/2014/main" id="{8D6C92E4-36B6-469D-8D9D-7E821A2B6A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32363" y="3044826"/>
                <a:ext cx="165100" cy="0"/>
              </a:xfrm>
              <a:prstGeom prst="lin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07" name="Ligne 262">
                <a:extLst>
                  <a:ext uri="{FF2B5EF4-FFF2-40B4-BE49-F238E27FC236}">
                    <a16:creationId xmlns:a16="http://schemas.microsoft.com/office/drawing/2014/main" id="{B9D7D31E-100C-4875-91DB-E3AA306D1C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32363" y="2940051"/>
                <a:ext cx="165100" cy="0"/>
              </a:xfrm>
              <a:prstGeom prst="lin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08" name="Ligne 263">
                <a:extLst>
                  <a:ext uri="{FF2B5EF4-FFF2-40B4-BE49-F238E27FC236}">
                    <a16:creationId xmlns:a16="http://schemas.microsoft.com/office/drawing/2014/main" id="{29CE937B-2D75-4864-AD7D-EE0DA1EBAD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16488" y="2992438"/>
                <a:ext cx="195263" cy="0"/>
              </a:xfrm>
              <a:prstGeom prst="lin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09" name="Ovale 264">
                <a:extLst>
                  <a:ext uri="{FF2B5EF4-FFF2-40B4-BE49-F238E27FC236}">
                    <a16:creationId xmlns:a16="http://schemas.microsoft.com/office/drawing/2014/main" id="{5C237BA8-A5D9-4E6F-B526-E971485780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4100" y="3105151"/>
                <a:ext cx="74613" cy="76200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10" name="Ovale 265">
                <a:extLst>
                  <a:ext uri="{FF2B5EF4-FFF2-40B4-BE49-F238E27FC236}">
                    <a16:creationId xmlns:a16="http://schemas.microsoft.com/office/drawing/2014/main" id="{661A5EFA-ECB7-4C9D-A8BD-1FACE7EBBD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76813" y="3105151"/>
                <a:ext cx="74613" cy="76200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11" name="Ovale 266">
                <a:extLst>
                  <a:ext uri="{FF2B5EF4-FFF2-40B4-BE49-F238E27FC236}">
                    <a16:creationId xmlns:a16="http://schemas.microsoft.com/office/drawing/2014/main" id="{6503CA85-38C3-44D1-94CA-34EA501E44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9525" y="3105151"/>
                <a:ext cx="74613" cy="76200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12" name="Forme libre 267">
                <a:extLst>
                  <a:ext uri="{FF2B5EF4-FFF2-40B4-BE49-F238E27FC236}">
                    <a16:creationId xmlns:a16="http://schemas.microsoft.com/office/drawing/2014/main" id="{AE3AF176-184A-4597-B23C-A8ECB69459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1875" y="3181351"/>
                <a:ext cx="344488" cy="60325"/>
              </a:xfrm>
              <a:custGeom>
                <a:avLst/>
                <a:gdLst>
                  <a:gd name="T0" fmla="*/ 76 w 92"/>
                  <a:gd name="T1" fmla="*/ 0 h 16"/>
                  <a:gd name="T2" fmla="*/ 61 w 92"/>
                  <a:gd name="T3" fmla="*/ 11 h 16"/>
                  <a:gd name="T4" fmla="*/ 46 w 92"/>
                  <a:gd name="T5" fmla="*/ 0 h 16"/>
                  <a:gd name="T6" fmla="*/ 31 w 92"/>
                  <a:gd name="T7" fmla="*/ 11 h 16"/>
                  <a:gd name="T8" fmla="*/ 16 w 92"/>
                  <a:gd name="T9" fmla="*/ 0 h 16"/>
                  <a:gd name="T10" fmla="*/ 0 w 92"/>
                  <a:gd name="T11" fmla="*/ 16 h 16"/>
                  <a:gd name="T12" fmla="*/ 92 w 92"/>
                  <a:gd name="T13" fmla="*/ 16 h 16"/>
                  <a:gd name="T14" fmla="*/ 76 w 92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16">
                    <a:moveTo>
                      <a:pt x="76" y="0"/>
                    </a:moveTo>
                    <a:cubicBezTo>
                      <a:pt x="69" y="0"/>
                      <a:pt x="63" y="4"/>
                      <a:pt x="61" y="11"/>
                    </a:cubicBezTo>
                    <a:cubicBezTo>
                      <a:pt x="59" y="4"/>
                      <a:pt x="53" y="0"/>
                      <a:pt x="46" y="0"/>
                    </a:cubicBezTo>
                    <a:cubicBezTo>
                      <a:pt x="39" y="0"/>
                      <a:pt x="33" y="4"/>
                      <a:pt x="31" y="11"/>
                    </a:cubicBezTo>
                    <a:cubicBezTo>
                      <a:pt x="29" y="4"/>
                      <a:pt x="23" y="0"/>
                      <a:pt x="16" y="0"/>
                    </a:cubicBezTo>
                    <a:cubicBezTo>
                      <a:pt x="7" y="0"/>
                      <a:pt x="0" y="8"/>
                      <a:pt x="0" y="16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8"/>
                      <a:pt x="85" y="0"/>
                      <a:pt x="76" y="0"/>
                    </a:cubicBezTo>
                    <a:close/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</p:grpSp>
      </p:grpSp>
      <p:grpSp>
        <p:nvGrpSpPr>
          <p:cNvPr id="39" name="Groupe 38" descr="Cette image est une icône représentant une interaction entre trois personnes. ">
            <a:extLst>
              <a:ext uri="{FF2B5EF4-FFF2-40B4-BE49-F238E27FC236}">
                <a16:creationId xmlns:a16="http://schemas.microsoft.com/office/drawing/2014/main" id="{D7F5E6C2-3449-4D64-AEF0-8F9AE58743E4}"/>
              </a:ext>
            </a:extLst>
          </p:cNvPr>
          <p:cNvGrpSpPr/>
          <p:nvPr/>
        </p:nvGrpSpPr>
        <p:grpSpPr>
          <a:xfrm>
            <a:off x="7305675" y="2143125"/>
            <a:ext cx="1397000" cy="1397000"/>
            <a:chOff x="7356475" y="2143125"/>
            <a:chExt cx="1397000" cy="1397000"/>
          </a:xfrm>
        </p:grpSpPr>
        <p:sp>
          <p:nvSpPr>
            <p:cNvPr id="35" name="Forme libre 27">
              <a:extLst>
                <a:ext uri="{FF2B5EF4-FFF2-40B4-BE49-F238E27FC236}">
                  <a16:creationId xmlns:a16="http://schemas.microsoft.com/office/drawing/2014/main" id="{AAE4382C-A236-4EFC-A5CF-301D418C6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6475" y="2143125"/>
              <a:ext cx="1397000" cy="1397000"/>
            </a:xfrm>
            <a:custGeom>
              <a:avLst/>
              <a:gdLst>
                <a:gd name="T0" fmla="*/ 60 w 336"/>
                <a:gd name="T1" fmla="*/ 276 h 336"/>
                <a:gd name="T2" fmla="*/ 60 w 336"/>
                <a:gd name="T3" fmla="*/ 60 h 336"/>
                <a:gd name="T4" fmla="*/ 276 w 336"/>
                <a:gd name="T5" fmla="*/ 60 h 336"/>
                <a:gd name="T6" fmla="*/ 276 w 336"/>
                <a:gd name="T7" fmla="*/ 276 h 336"/>
                <a:gd name="T8" fmla="*/ 60 w 336"/>
                <a:gd name="T9" fmla="*/ 27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336">
                  <a:moveTo>
                    <a:pt x="60" y="276"/>
                  </a:moveTo>
                  <a:cubicBezTo>
                    <a:pt x="0" y="217"/>
                    <a:pt x="0" y="120"/>
                    <a:pt x="60" y="60"/>
                  </a:cubicBezTo>
                  <a:cubicBezTo>
                    <a:pt x="120" y="0"/>
                    <a:pt x="217" y="0"/>
                    <a:pt x="276" y="60"/>
                  </a:cubicBezTo>
                  <a:cubicBezTo>
                    <a:pt x="336" y="120"/>
                    <a:pt x="336" y="217"/>
                    <a:pt x="276" y="276"/>
                  </a:cubicBezTo>
                  <a:cubicBezTo>
                    <a:pt x="217" y="336"/>
                    <a:pt x="120" y="336"/>
                    <a:pt x="60" y="276"/>
                  </a:cubicBez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50000">
                  <a:srgbClr val="6672E4"/>
                </a:gs>
                <a:gs pos="100000">
                  <a:srgbClr val="882BE5"/>
                </a:gs>
              </a:gsLst>
              <a:lin ang="78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grpSp>
          <p:nvGrpSpPr>
            <p:cNvPr id="213" name="Groupe 212">
              <a:extLst>
                <a:ext uri="{FF2B5EF4-FFF2-40B4-BE49-F238E27FC236}">
                  <a16:creationId xmlns:a16="http://schemas.microsoft.com/office/drawing/2014/main" id="{84CDD73D-3AA4-4625-B9F5-1852145FC880}"/>
                </a:ext>
              </a:extLst>
            </p:cNvPr>
            <p:cNvGrpSpPr/>
            <p:nvPr/>
          </p:nvGrpSpPr>
          <p:grpSpPr>
            <a:xfrm>
              <a:off x="7748428" y="2465099"/>
              <a:ext cx="613094" cy="674403"/>
              <a:chOff x="3398838" y="2895601"/>
              <a:chExt cx="346075" cy="346075"/>
            </a:xfrm>
          </p:grpSpPr>
          <p:sp>
            <p:nvSpPr>
              <p:cNvPr id="214" name="Forme libre 49">
                <a:extLst>
                  <a:ext uri="{FF2B5EF4-FFF2-40B4-BE49-F238E27FC236}">
                    <a16:creationId xmlns:a16="http://schemas.microsoft.com/office/drawing/2014/main" id="{ABF2711F-75A7-4B4A-BF02-2652927EB6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8838" y="2986089"/>
                <a:ext cx="82550" cy="58738"/>
              </a:xfrm>
              <a:custGeom>
                <a:avLst/>
                <a:gdLst>
                  <a:gd name="T0" fmla="*/ 14 w 22"/>
                  <a:gd name="T1" fmla="*/ 0 h 16"/>
                  <a:gd name="T2" fmla="*/ 14 w 22"/>
                  <a:gd name="T3" fmla="*/ 6 h 16"/>
                  <a:gd name="T4" fmla="*/ 4 w 22"/>
                  <a:gd name="T5" fmla="*/ 9 h 16"/>
                  <a:gd name="T6" fmla="*/ 0 w 22"/>
                  <a:gd name="T7" fmla="*/ 14 h 16"/>
                  <a:gd name="T8" fmla="*/ 0 w 22"/>
                  <a:gd name="T9" fmla="*/ 16 h 16"/>
                  <a:gd name="T10" fmla="*/ 22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14" y="0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0"/>
                      <a:pt x="0" y="12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2" y="16"/>
                      <a:pt x="22" y="16"/>
                      <a:pt x="22" y="16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15" name="Forme libre 50">
                <a:extLst>
                  <a:ext uri="{FF2B5EF4-FFF2-40B4-BE49-F238E27FC236}">
                    <a16:creationId xmlns:a16="http://schemas.microsoft.com/office/drawing/2014/main" id="{82DE05A5-FAEC-4B16-BF1A-19901B942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7101" y="2986089"/>
                <a:ext cx="82550" cy="58738"/>
              </a:xfrm>
              <a:custGeom>
                <a:avLst/>
                <a:gdLst>
                  <a:gd name="T0" fmla="*/ 8 w 22"/>
                  <a:gd name="T1" fmla="*/ 0 h 16"/>
                  <a:gd name="T2" fmla="*/ 8 w 22"/>
                  <a:gd name="T3" fmla="*/ 6 h 16"/>
                  <a:gd name="T4" fmla="*/ 18 w 22"/>
                  <a:gd name="T5" fmla="*/ 9 h 16"/>
                  <a:gd name="T6" fmla="*/ 22 w 22"/>
                  <a:gd name="T7" fmla="*/ 14 h 16"/>
                  <a:gd name="T8" fmla="*/ 22 w 22"/>
                  <a:gd name="T9" fmla="*/ 16 h 16"/>
                  <a:gd name="T10" fmla="*/ 0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8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20" y="10"/>
                      <a:pt x="22" y="12"/>
                      <a:pt x="22" y="14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0" y="16"/>
                      <a:pt x="0" y="16"/>
                      <a:pt x="0" y="16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16" name="Ovale 51">
                <a:extLst>
                  <a:ext uri="{FF2B5EF4-FFF2-40B4-BE49-F238E27FC236}">
                    <a16:creationId xmlns:a16="http://schemas.microsoft.com/office/drawing/2014/main" id="{0E0CD678-477B-451D-9104-A48469B394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9001" y="2895601"/>
                <a:ext cx="90488" cy="96838"/>
              </a:xfrm>
              <a:prstGeom prst="ellips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17" name="Forme libre 52">
                <a:extLst>
                  <a:ext uri="{FF2B5EF4-FFF2-40B4-BE49-F238E27FC236}">
                    <a16:creationId xmlns:a16="http://schemas.microsoft.com/office/drawing/2014/main" id="{26FA0A70-D241-45F0-830E-0A67FE310B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9001" y="2928939"/>
                <a:ext cx="90488" cy="14288"/>
              </a:xfrm>
              <a:custGeom>
                <a:avLst/>
                <a:gdLst>
                  <a:gd name="T0" fmla="*/ 24 w 24"/>
                  <a:gd name="T1" fmla="*/ 2 h 4"/>
                  <a:gd name="T2" fmla="*/ 14 w 24"/>
                  <a:gd name="T3" fmla="*/ 0 h 4"/>
                  <a:gd name="T4" fmla="*/ 0 w 24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4">
                    <a:moveTo>
                      <a:pt x="24" y="2"/>
                    </a:moveTo>
                    <a:cubicBezTo>
                      <a:pt x="22" y="4"/>
                      <a:pt x="16" y="4"/>
                      <a:pt x="14" y="0"/>
                    </a:cubicBezTo>
                    <a:cubicBezTo>
                      <a:pt x="10" y="4"/>
                      <a:pt x="3" y="4"/>
                      <a:pt x="0" y="1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18" name="Forme libre 53">
                <a:extLst>
                  <a:ext uri="{FF2B5EF4-FFF2-40B4-BE49-F238E27FC236}">
                    <a16:creationId xmlns:a16="http://schemas.microsoft.com/office/drawing/2014/main" id="{A59E8B52-245F-4ACF-8281-9CF552059B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4101" y="2986089"/>
                <a:ext cx="82550" cy="58738"/>
              </a:xfrm>
              <a:custGeom>
                <a:avLst/>
                <a:gdLst>
                  <a:gd name="T0" fmla="*/ 14 w 22"/>
                  <a:gd name="T1" fmla="*/ 0 h 16"/>
                  <a:gd name="T2" fmla="*/ 14 w 22"/>
                  <a:gd name="T3" fmla="*/ 6 h 16"/>
                  <a:gd name="T4" fmla="*/ 4 w 22"/>
                  <a:gd name="T5" fmla="*/ 9 h 16"/>
                  <a:gd name="T6" fmla="*/ 0 w 22"/>
                  <a:gd name="T7" fmla="*/ 14 h 16"/>
                  <a:gd name="T8" fmla="*/ 0 w 22"/>
                  <a:gd name="T9" fmla="*/ 16 h 16"/>
                  <a:gd name="T10" fmla="*/ 22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14" y="0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0"/>
                      <a:pt x="0" y="12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2" y="16"/>
                      <a:pt x="22" y="16"/>
                      <a:pt x="22" y="16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19" name="Forme libre 54">
                <a:extLst>
                  <a:ext uri="{FF2B5EF4-FFF2-40B4-BE49-F238E27FC236}">
                    <a16:creationId xmlns:a16="http://schemas.microsoft.com/office/drawing/2014/main" id="{899BF9CE-E77F-4F48-9450-66E3BECCB6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2363" y="2986089"/>
                <a:ext cx="82550" cy="58738"/>
              </a:xfrm>
              <a:custGeom>
                <a:avLst/>
                <a:gdLst>
                  <a:gd name="T0" fmla="*/ 8 w 22"/>
                  <a:gd name="T1" fmla="*/ 0 h 16"/>
                  <a:gd name="T2" fmla="*/ 8 w 22"/>
                  <a:gd name="T3" fmla="*/ 6 h 16"/>
                  <a:gd name="T4" fmla="*/ 18 w 22"/>
                  <a:gd name="T5" fmla="*/ 9 h 16"/>
                  <a:gd name="T6" fmla="*/ 22 w 22"/>
                  <a:gd name="T7" fmla="*/ 14 h 16"/>
                  <a:gd name="T8" fmla="*/ 22 w 22"/>
                  <a:gd name="T9" fmla="*/ 16 h 16"/>
                  <a:gd name="T10" fmla="*/ 0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8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20" y="10"/>
                      <a:pt x="22" y="12"/>
                      <a:pt x="22" y="14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0" y="16"/>
                      <a:pt x="0" y="16"/>
                      <a:pt x="0" y="16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20" name="Ovale 55">
                <a:extLst>
                  <a:ext uri="{FF2B5EF4-FFF2-40B4-BE49-F238E27FC236}">
                    <a16:creationId xmlns:a16="http://schemas.microsoft.com/office/drawing/2014/main" id="{4BEF1ED3-5C78-40B2-8A93-4068B9D518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4263" y="2895601"/>
                <a:ext cx="90488" cy="96838"/>
              </a:xfrm>
              <a:prstGeom prst="ellips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21" name="Forme libre 56">
                <a:extLst>
                  <a:ext uri="{FF2B5EF4-FFF2-40B4-BE49-F238E27FC236}">
                    <a16:creationId xmlns:a16="http://schemas.microsoft.com/office/drawing/2014/main" id="{A2AAED8D-F9E0-4ECB-9AB3-CBBAFB83B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4263" y="2928939"/>
                <a:ext cx="90488" cy="14288"/>
              </a:xfrm>
              <a:custGeom>
                <a:avLst/>
                <a:gdLst>
                  <a:gd name="T0" fmla="*/ 24 w 24"/>
                  <a:gd name="T1" fmla="*/ 2 h 4"/>
                  <a:gd name="T2" fmla="*/ 14 w 24"/>
                  <a:gd name="T3" fmla="*/ 0 h 4"/>
                  <a:gd name="T4" fmla="*/ 0 w 24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4">
                    <a:moveTo>
                      <a:pt x="24" y="2"/>
                    </a:moveTo>
                    <a:cubicBezTo>
                      <a:pt x="22" y="4"/>
                      <a:pt x="16" y="4"/>
                      <a:pt x="14" y="0"/>
                    </a:cubicBezTo>
                    <a:cubicBezTo>
                      <a:pt x="10" y="4"/>
                      <a:pt x="3" y="4"/>
                      <a:pt x="0" y="1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22" name="Forme libre 57">
                <a:extLst>
                  <a:ext uri="{FF2B5EF4-FFF2-40B4-BE49-F238E27FC236}">
                    <a16:creationId xmlns:a16="http://schemas.microsoft.com/office/drawing/2014/main" id="{6002DB15-DE43-4C77-9619-8D419321F2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7263" y="3181351"/>
                <a:ext cx="82550" cy="60325"/>
              </a:xfrm>
              <a:custGeom>
                <a:avLst/>
                <a:gdLst>
                  <a:gd name="T0" fmla="*/ 14 w 22"/>
                  <a:gd name="T1" fmla="*/ 0 h 16"/>
                  <a:gd name="T2" fmla="*/ 14 w 22"/>
                  <a:gd name="T3" fmla="*/ 6 h 16"/>
                  <a:gd name="T4" fmla="*/ 4 w 22"/>
                  <a:gd name="T5" fmla="*/ 9 h 16"/>
                  <a:gd name="T6" fmla="*/ 0 w 22"/>
                  <a:gd name="T7" fmla="*/ 14 h 16"/>
                  <a:gd name="T8" fmla="*/ 0 w 22"/>
                  <a:gd name="T9" fmla="*/ 16 h 16"/>
                  <a:gd name="T10" fmla="*/ 22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14" y="0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0"/>
                      <a:pt x="0" y="12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2" y="16"/>
                      <a:pt x="22" y="16"/>
                      <a:pt x="22" y="16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23" name="Forme libre 58">
                <a:extLst>
                  <a:ext uri="{FF2B5EF4-FFF2-40B4-BE49-F238E27FC236}">
                    <a16:creationId xmlns:a16="http://schemas.microsoft.com/office/drawing/2014/main" id="{96593802-B775-42A3-AF14-F045D7024B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938" y="3181351"/>
                <a:ext cx="82550" cy="60325"/>
              </a:xfrm>
              <a:custGeom>
                <a:avLst/>
                <a:gdLst>
                  <a:gd name="T0" fmla="*/ 8 w 22"/>
                  <a:gd name="T1" fmla="*/ 0 h 16"/>
                  <a:gd name="T2" fmla="*/ 8 w 22"/>
                  <a:gd name="T3" fmla="*/ 6 h 16"/>
                  <a:gd name="T4" fmla="*/ 18 w 22"/>
                  <a:gd name="T5" fmla="*/ 9 h 16"/>
                  <a:gd name="T6" fmla="*/ 22 w 22"/>
                  <a:gd name="T7" fmla="*/ 14 h 16"/>
                  <a:gd name="T8" fmla="*/ 22 w 22"/>
                  <a:gd name="T9" fmla="*/ 16 h 16"/>
                  <a:gd name="T10" fmla="*/ 0 w 2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8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20" y="10"/>
                      <a:pt x="22" y="12"/>
                      <a:pt x="22" y="14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0" y="16"/>
                      <a:pt x="0" y="16"/>
                      <a:pt x="0" y="16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24" name="Ovale 59">
                <a:extLst>
                  <a:ext uri="{FF2B5EF4-FFF2-40B4-BE49-F238E27FC236}">
                    <a16:creationId xmlns:a16="http://schemas.microsoft.com/office/drawing/2014/main" id="{E9093A9B-C057-4965-9778-D32C3435BA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7426" y="3090864"/>
                <a:ext cx="88900" cy="96838"/>
              </a:xfrm>
              <a:prstGeom prst="ellipse">
                <a:avLst/>
              </a:pr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25" name="Forme libre 60">
                <a:extLst>
                  <a:ext uri="{FF2B5EF4-FFF2-40B4-BE49-F238E27FC236}">
                    <a16:creationId xmlns:a16="http://schemas.microsoft.com/office/drawing/2014/main" id="{25E38B6F-D336-4A2F-AB1E-5483A67114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7426" y="3124201"/>
                <a:ext cx="88900" cy="15875"/>
              </a:xfrm>
              <a:custGeom>
                <a:avLst/>
                <a:gdLst>
                  <a:gd name="T0" fmla="*/ 24 w 24"/>
                  <a:gd name="T1" fmla="*/ 2 h 4"/>
                  <a:gd name="T2" fmla="*/ 14 w 24"/>
                  <a:gd name="T3" fmla="*/ 0 h 4"/>
                  <a:gd name="T4" fmla="*/ 0 w 24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4">
                    <a:moveTo>
                      <a:pt x="24" y="2"/>
                    </a:moveTo>
                    <a:cubicBezTo>
                      <a:pt x="22" y="4"/>
                      <a:pt x="16" y="4"/>
                      <a:pt x="14" y="0"/>
                    </a:cubicBezTo>
                    <a:cubicBezTo>
                      <a:pt x="10" y="4"/>
                      <a:pt x="3" y="4"/>
                      <a:pt x="0" y="1"/>
                    </a:cubicBezTo>
                  </a:path>
                </a:pathLst>
              </a:custGeom>
              <a:noFill/>
              <a:ln w="14288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26" name="Ligne 61">
                <a:extLst>
                  <a:ext uri="{FF2B5EF4-FFF2-40B4-BE49-F238E27FC236}">
                    <a16:creationId xmlns:a16="http://schemas.microsoft.com/office/drawing/2014/main" id="{C97F06C5-8609-4F4A-94C8-8D52F4857B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1226" y="3074989"/>
                <a:ext cx="38100" cy="38100"/>
              </a:xfrm>
              <a:prstGeom prst="lin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227" name="Ligne 62">
                <a:extLst>
                  <a:ext uri="{FF2B5EF4-FFF2-40B4-BE49-F238E27FC236}">
                    <a16:creationId xmlns:a16="http://schemas.microsoft.com/office/drawing/2014/main" id="{7A7E2673-DEC0-43F1-9033-64A7A4DA55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54426" y="3074989"/>
                <a:ext cx="38100" cy="38100"/>
              </a:xfrm>
              <a:prstGeom prst="lin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</p:grp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4F8879-D01A-46C0-82F4-C2574F518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450388" y="4157408"/>
            <a:ext cx="2599178" cy="1273167"/>
            <a:chOff x="9695998" y="4157408"/>
            <a:chExt cx="1734002" cy="1076643"/>
          </a:xfrm>
        </p:grpSpPr>
        <p:sp>
          <p:nvSpPr>
            <p:cNvPr id="331" name="Zone de texte 330">
              <a:extLst>
                <a:ext uri="{FF2B5EF4-FFF2-40B4-BE49-F238E27FC236}">
                  <a16:creationId xmlns:a16="http://schemas.microsoft.com/office/drawing/2014/main" id="{62109C55-9EBC-4778-80D4-D55D22307915}"/>
                </a:ext>
              </a:extLst>
            </p:cNvPr>
            <p:cNvSpPr txBox="1"/>
            <p:nvPr/>
          </p:nvSpPr>
          <p:spPr>
            <a:xfrm>
              <a:off x="9700605" y="4157408"/>
              <a:ext cx="1729395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rtl="0"/>
              <a:r>
                <a:rPr lang="fr-FR" sz="2000" b="1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OUTIL OUVERT ET EVOLUTIF</a:t>
              </a:r>
            </a:p>
          </p:txBody>
        </p:sp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779BDC05-BA31-44EF-B695-331F1F3CEBCA}"/>
                </a:ext>
              </a:extLst>
            </p:cNvPr>
            <p:cNvSpPr/>
            <p:nvPr/>
          </p:nvSpPr>
          <p:spPr>
            <a:xfrm>
              <a:off x="9695998" y="4987830"/>
              <a:ext cx="1729394" cy="246221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rtl="0"/>
              <a:endParaRPr lang="fr-FR" sz="16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endParaRPr>
            </a:p>
          </p:txBody>
        </p:sp>
      </p:grpSp>
      <p:grpSp>
        <p:nvGrpSpPr>
          <p:cNvPr id="336" name="Groupe 335">
            <a:extLst>
              <a:ext uri="{FF2B5EF4-FFF2-40B4-BE49-F238E27FC236}">
                <a16:creationId xmlns:a16="http://schemas.microsoft.com/office/drawing/2014/main" id="{28F9A76E-D468-407E-9575-CEACF445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637992" y="2203556"/>
            <a:ext cx="3411574" cy="1088929"/>
            <a:chOff x="9695998" y="4157408"/>
            <a:chExt cx="1734002" cy="1076643"/>
          </a:xfrm>
        </p:grpSpPr>
        <p:sp>
          <p:nvSpPr>
            <p:cNvPr id="337" name="Zone de texte 336">
              <a:extLst>
                <a:ext uri="{FF2B5EF4-FFF2-40B4-BE49-F238E27FC236}">
                  <a16:creationId xmlns:a16="http://schemas.microsoft.com/office/drawing/2014/main" id="{3380BC47-47FB-44F3-9E0B-80B83E426031}"/>
                </a:ext>
              </a:extLst>
            </p:cNvPr>
            <p:cNvSpPr txBox="1"/>
            <p:nvPr/>
          </p:nvSpPr>
          <p:spPr>
            <a:xfrm>
              <a:off x="9700605" y="4157408"/>
              <a:ext cx="1729395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rtl="0"/>
              <a:r>
                <a:rPr lang="fr-FR" sz="2000" b="1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 DOTER D’UN OUTIL COMMUN</a:t>
              </a:r>
            </a:p>
          </p:txBody>
        </p:sp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9DE6A47E-C4CC-416D-9C28-3273394521C8}"/>
                </a:ext>
              </a:extLst>
            </p:cNvPr>
            <p:cNvSpPr/>
            <p:nvPr/>
          </p:nvSpPr>
          <p:spPr>
            <a:xfrm>
              <a:off x="9695998" y="4987830"/>
              <a:ext cx="1729394" cy="246221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rtl="0"/>
              <a:endParaRPr lang="fr-FR" sz="16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99CDDA2C-6FA4-497B-A320-3ED782990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427303" y="2164807"/>
            <a:ext cx="1594605" cy="1076643"/>
            <a:chOff x="1427303" y="2203556"/>
            <a:chExt cx="1594605" cy="1076643"/>
          </a:xfrm>
        </p:grpSpPr>
        <p:sp>
          <p:nvSpPr>
            <p:cNvPr id="340" name="Zone de texte 339">
              <a:extLst>
                <a:ext uri="{FF2B5EF4-FFF2-40B4-BE49-F238E27FC236}">
                  <a16:creationId xmlns:a16="http://schemas.microsoft.com/office/drawing/2014/main" id="{246A1BD9-59BD-467C-9A84-D6A5E4382773}"/>
                </a:ext>
              </a:extLst>
            </p:cNvPr>
            <p:cNvSpPr txBox="1"/>
            <p:nvPr/>
          </p:nvSpPr>
          <p:spPr>
            <a:xfrm>
              <a:off x="1427303" y="2203556"/>
              <a:ext cx="1594605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fr-FR" sz="2000" b="1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AIDER A LA DECISION</a:t>
              </a:r>
            </a:p>
          </p:txBody>
        </p: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594EDD4C-FB3C-4D67-A0E0-448BE5307678}"/>
                </a:ext>
              </a:extLst>
            </p:cNvPr>
            <p:cNvSpPr/>
            <p:nvPr/>
          </p:nvSpPr>
          <p:spPr>
            <a:xfrm>
              <a:off x="1427304" y="3033978"/>
              <a:ext cx="1594604" cy="246221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r" rtl="0"/>
              <a:endParaRPr lang="fr-FR" sz="16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endParaRPr>
            </a:p>
          </p:txBody>
        </p:sp>
      </p:grpSp>
      <p:grpSp>
        <p:nvGrpSpPr>
          <p:cNvPr id="342" name="Groupe 341">
            <a:extLst>
              <a:ext uri="{FF2B5EF4-FFF2-40B4-BE49-F238E27FC236}">
                <a16:creationId xmlns:a16="http://schemas.microsoft.com/office/drawing/2014/main" id="{6ADA542D-B2D5-4962-8376-A598260BA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55601" y="4157408"/>
            <a:ext cx="2029658" cy="1371855"/>
            <a:chOff x="9695998" y="4157408"/>
            <a:chExt cx="1734002" cy="1076643"/>
          </a:xfrm>
        </p:grpSpPr>
        <p:sp>
          <p:nvSpPr>
            <p:cNvPr id="343" name="Zone de texte 342">
              <a:extLst>
                <a:ext uri="{FF2B5EF4-FFF2-40B4-BE49-F238E27FC236}">
                  <a16:creationId xmlns:a16="http://schemas.microsoft.com/office/drawing/2014/main" id="{36571B2F-0463-48D1-8CC7-EA6BC8F3FB67}"/>
                </a:ext>
              </a:extLst>
            </p:cNvPr>
            <p:cNvSpPr txBox="1"/>
            <p:nvPr/>
          </p:nvSpPr>
          <p:spPr>
            <a:xfrm>
              <a:off x="9700605" y="4157408"/>
              <a:ext cx="1729395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rtl="0"/>
              <a:r>
                <a:rPr lang="fr-FR" sz="2000" b="1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UNIFIER LES EFFORTS</a:t>
              </a:r>
            </a:p>
          </p:txBody>
        </p:sp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2BA0C149-973C-4722-BF48-FF9DE9B8BC55}"/>
                </a:ext>
              </a:extLst>
            </p:cNvPr>
            <p:cNvSpPr/>
            <p:nvPr/>
          </p:nvSpPr>
          <p:spPr>
            <a:xfrm>
              <a:off x="9695998" y="4987830"/>
              <a:ext cx="1729394" cy="246221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r" rtl="0"/>
              <a:endParaRPr lang="fr-FR" sz="1600" i="1" dirty="0">
                <a:solidFill>
                  <a:srgbClr val="002060"/>
                </a:solidFill>
                <a:latin typeface="+mj-lt"/>
                <a:cs typeface="Segoe UI" panose="020B0502040204020203" pitchFamily="34" charset="0"/>
              </a:endParaRPr>
            </a:p>
          </p:txBody>
        </p:sp>
      </p:grpSp>
      <p:sp>
        <p:nvSpPr>
          <p:cNvPr id="24" name="Titre 23" hidden="1">
            <a:extLst>
              <a:ext uri="{FF2B5EF4-FFF2-40B4-BE49-F238E27FC236}">
                <a16:creationId xmlns:a16="http://schemas.microsoft.com/office/drawing/2014/main" id="{6FF5F564-0C08-4A3C-8BAC-1FADF4594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fr-FR" dirty="0"/>
              <a:t>Ressources humaines : diapositive </a:t>
            </a:r>
            <a:r>
              <a:rPr lang="fr" dirty="0"/>
              <a:t>4</a:t>
            </a:r>
          </a:p>
        </p:txBody>
      </p:sp>
      <p:sp>
        <p:nvSpPr>
          <p:cNvPr id="126" name="Zone de texte 56">
            <a:extLst>
              <a:ext uri="{FF2B5EF4-FFF2-40B4-BE49-F238E27FC236}">
                <a16:creationId xmlns:a16="http://schemas.microsoft.com/office/drawing/2014/main" id="{D3DC9251-E929-4F4B-B290-6D66A83B4C9C}"/>
              </a:ext>
            </a:extLst>
          </p:cNvPr>
          <p:cNvSpPr txBox="1"/>
          <p:nvPr/>
        </p:nvSpPr>
        <p:spPr>
          <a:xfrm>
            <a:off x="723899" y="457291"/>
            <a:ext cx="11190663" cy="11597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4000"/>
              </a:lnSpc>
            </a:pPr>
            <a:r>
              <a:rPr lang="fr-FR" sz="72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PROJET</a:t>
            </a:r>
            <a:endParaRPr lang="fr-FR" sz="6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BEA35BF-04BE-4AE6-9B71-E2D8B163BF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059" y="1089882"/>
            <a:ext cx="1550988" cy="1550988"/>
          </a:xfrm>
          <a:prstGeom prst="rect">
            <a:avLst/>
          </a:prstGeom>
        </p:spPr>
      </p:pic>
      <p:grpSp>
        <p:nvGrpSpPr>
          <p:cNvPr id="129" name="Groupe 128" descr="Cette image est une icône représentant 1 personne interaction avec trois personnes. ">
            <a:extLst>
              <a:ext uri="{FF2B5EF4-FFF2-40B4-BE49-F238E27FC236}">
                <a16:creationId xmlns:a16="http://schemas.microsoft.com/office/drawing/2014/main" id="{59E552CD-3BC5-40A3-8169-6C63BA7B2500}"/>
              </a:ext>
            </a:extLst>
          </p:cNvPr>
          <p:cNvGrpSpPr/>
          <p:nvPr/>
        </p:nvGrpSpPr>
        <p:grpSpPr>
          <a:xfrm>
            <a:off x="3478300" y="2038609"/>
            <a:ext cx="1273175" cy="1271588"/>
            <a:chOff x="5459412" y="1395413"/>
            <a:chExt cx="1273175" cy="1271588"/>
          </a:xfrm>
        </p:grpSpPr>
        <p:sp>
          <p:nvSpPr>
            <p:cNvPr id="130" name="Ovale 26">
              <a:extLst>
                <a:ext uri="{FF2B5EF4-FFF2-40B4-BE49-F238E27FC236}">
                  <a16:creationId xmlns:a16="http://schemas.microsoft.com/office/drawing/2014/main" id="{1F9074D5-FC34-4227-BB94-270953DCAB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9412" y="1395413"/>
              <a:ext cx="1273175" cy="1271588"/>
            </a:xfrm>
            <a:prstGeom prst="ellipse">
              <a:avLst/>
            </a:prstGeom>
            <a:gradFill>
              <a:gsLst>
                <a:gs pos="0">
                  <a:srgbClr val="7CEFD8"/>
                </a:gs>
                <a:gs pos="50000">
                  <a:srgbClr val="6672E4"/>
                </a:gs>
                <a:gs pos="100000">
                  <a:srgbClr val="882BE5"/>
                </a:gs>
              </a:gsLst>
              <a:lin ang="78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grpSp>
          <p:nvGrpSpPr>
            <p:cNvPr id="131" name="Groupe 130">
              <a:extLst>
                <a:ext uri="{FF2B5EF4-FFF2-40B4-BE49-F238E27FC236}">
                  <a16:creationId xmlns:a16="http://schemas.microsoft.com/office/drawing/2014/main" id="{5A6744D0-9774-480C-873C-50394510207E}"/>
                </a:ext>
              </a:extLst>
            </p:cNvPr>
            <p:cNvGrpSpPr/>
            <p:nvPr/>
          </p:nvGrpSpPr>
          <p:grpSpPr>
            <a:xfrm>
              <a:off x="5781290" y="1569642"/>
              <a:ext cx="584970" cy="674403"/>
              <a:chOff x="2686050" y="2895601"/>
              <a:chExt cx="330200" cy="346075"/>
            </a:xfrm>
          </p:grpSpPr>
          <p:sp>
            <p:nvSpPr>
              <p:cNvPr id="132" name="Ovale 309">
                <a:extLst>
                  <a:ext uri="{FF2B5EF4-FFF2-40B4-BE49-F238E27FC236}">
                    <a16:creationId xmlns:a16="http://schemas.microsoft.com/office/drawing/2014/main" id="{649407C1-008F-41A3-9B81-4E96D4DA8A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9875" y="2895601"/>
                <a:ext cx="82550" cy="82550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33" name="Forme libre 310">
                <a:extLst>
                  <a:ext uri="{FF2B5EF4-FFF2-40B4-BE49-F238E27FC236}">
                    <a16:creationId xmlns:a16="http://schemas.microsoft.com/office/drawing/2014/main" id="{2E4C5438-AAAF-45D0-A2FA-B5CC676392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2888" y="2978151"/>
                <a:ext cx="134938" cy="66675"/>
              </a:xfrm>
              <a:custGeom>
                <a:avLst/>
                <a:gdLst>
                  <a:gd name="T0" fmla="*/ 36 w 36"/>
                  <a:gd name="T1" fmla="*/ 18 h 18"/>
                  <a:gd name="T2" fmla="*/ 0 w 36"/>
                  <a:gd name="T3" fmla="*/ 18 h 18"/>
                  <a:gd name="T4" fmla="*/ 18 w 36"/>
                  <a:gd name="T5" fmla="*/ 0 h 18"/>
                  <a:gd name="T6" fmla="*/ 36 w 3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36" y="18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34" name="Ovale 311">
                <a:extLst>
                  <a:ext uri="{FF2B5EF4-FFF2-40B4-BE49-F238E27FC236}">
                    <a16:creationId xmlns:a16="http://schemas.microsoft.com/office/drawing/2014/main" id="{7C1621DE-23F0-419F-8899-B00EAB6EA0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8275" y="3128963"/>
                <a:ext cx="60325" cy="58738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35" name="Forme libre 312">
                <a:extLst>
                  <a:ext uri="{FF2B5EF4-FFF2-40B4-BE49-F238E27FC236}">
                    <a16:creationId xmlns:a16="http://schemas.microsoft.com/office/drawing/2014/main" id="{16BB57E4-5E5A-4A83-AFE8-8F0AA40B51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6050" y="3187701"/>
                <a:ext cx="104775" cy="53975"/>
              </a:xfrm>
              <a:custGeom>
                <a:avLst/>
                <a:gdLst>
                  <a:gd name="T0" fmla="*/ 28 w 28"/>
                  <a:gd name="T1" fmla="*/ 14 h 14"/>
                  <a:gd name="T2" fmla="*/ 0 w 28"/>
                  <a:gd name="T3" fmla="*/ 14 h 14"/>
                  <a:gd name="T4" fmla="*/ 14 w 28"/>
                  <a:gd name="T5" fmla="*/ 0 h 14"/>
                  <a:gd name="T6" fmla="*/ 28 w 28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14">
                    <a:moveTo>
                      <a:pt x="28" y="14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lose/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36" name="Ovale 313">
                <a:extLst>
                  <a:ext uri="{FF2B5EF4-FFF2-40B4-BE49-F238E27FC236}">
                    <a16:creationId xmlns:a16="http://schemas.microsoft.com/office/drawing/2014/main" id="{BDD94EF5-417F-4706-BA8E-072B1ECBF9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3700" y="3128963"/>
                <a:ext cx="60325" cy="58738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37" name="Forme libre 314">
                <a:extLst>
                  <a:ext uri="{FF2B5EF4-FFF2-40B4-BE49-F238E27FC236}">
                    <a16:creationId xmlns:a16="http://schemas.microsoft.com/office/drawing/2014/main" id="{D0DAAD87-B5E7-4B81-905A-5DE6F7CB65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1475" y="3187701"/>
                <a:ext cx="104775" cy="53975"/>
              </a:xfrm>
              <a:custGeom>
                <a:avLst/>
                <a:gdLst>
                  <a:gd name="T0" fmla="*/ 28 w 28"/>
                  <a:gd name="T1" fmla="*/ 14 h 14"/>
                  <a:gd name="T2" fmla="*/ 0 w 28"/>
                  <a:gd name="T3" fmla="*/ 14 h 14"/>
                  <a:gd name="T4" fmla="*/ 14 w 28"/>
                  <a:gd name="T5" fmla="*/ 0 h 14"/>
                  <a:gd name="T6" fmla="*/ 28 w 28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14">
                    <a:moveTo>
                      <a:pt x="28" y="14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lose/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38" name="Ovale 315">
                <a:extLst>
                  <a:ext uri="{FF2B5EF4-FFF2-40B4-BE49-F238E27FC236}">
                    <a16:creationId xmlns:a16="http://schemas.microsoft.com/office/drawing/2014/main" id="{D4802685-1F97-4A5E-B141-11B96FAA68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3700" y="3128963"/>
                <a:ext cx="60325" cy="58738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39" name="Forme libre 316">
                <a:extLst>
                  <a:ext uri="{FF2B5EF4-FFF2-40B4-BE49-F238E27FC236}">
                    <a16:creationId xmlns:a16="http://schemas.microsoft.com/office/drawing/2014/main" id="{C9AFC214-97D9-420F-97D0-BD18E3176C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1475" y="3187701"/>
                <a:ext cx="104775" cy="53975"/>
              </a:xfrm>
              <a:custGeom>
                <a:avLst/>
                <a:gdLst>
                  <a:gd name="T0" fmla="*/ 28 w 28"/>
                  <a:gd name="T1" fmla="*/ 14 h 14"/>
                  <a:gd name="T2" fmla="*/ 0 w 28"/>
                  <a:gd name="T3" fmla="*/ 14 h 14"/>
                  <a:gd name="T4" fmla="*/ 14 w 28"/>
                  <a:gd name="T5" fmla="*/ 0 h 14"/>
                  <a:gd name="T6" fmla="*/ 28 w 28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14">
                    <a:moveTo>
                      <a:pt x="28" y="14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lose/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40" name="Ovale 317">
                <a:extLst>
                  <a:ext uri="{FF2B5EF4-FFF2-40B4-BE49-F238E27FC236}">
                    <a16:creationId xmlns:a16="http://schemas.microsoft.com/office/drawing/2014/main" id="{9C7B8754-F737-4E22-9290-AFD95918B0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0988" y="3128963"/>
                <a:ext cx="60325" cy="58738"/>
              </a:xfrm>
              <a:prstGeom prst="ellips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41" name="Forme libre 318">
                <a:extLst>
                  <a:ext uri="{FF2B5EF4-FFF2-40B4-BE49-F238E27FC236}">
                    <a16:creationId xmlns:a16="http://schemas.microsoft.com/office/drawing/2014/main" id="{8BC41589-7036-49A2-8428-F118D5472F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8763" y="3187701"/>
                <a:ext cx="104775" cy="53975"/>
              </a:xfrm>
              <a:custGeom>
                <a:avLst/>
                <a:gdLst>
                  <a:gd name="T0" fmla="*/ 28 w 28"/>
                  <a:gd name="T1" fmla="*/ 14 h 14"/>
                  <a:gd name="T2" fmla="*/ 0 w 28"/>
                  <a:gd name="T3" fmla="*/ 14 h 14"/>
                  <a:gd name="T4" fmla="*/ 14 w 28"/>
                  <a:gd name="T5" fmla="*/ 0 h 14"/>
                  <a:gd name="T6" fmla="*/ 28 w 28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14">
                    <a:moveTo>
                      <a:pt x="28" y="14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lose/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42" name="Forme libre 319">
                <a:extLst>
                  <a:ext uri="{FF2B5EF4-FFF2-40B4-BE49-F238E27FC236}">
                    <a16:creationId xmlns:a16="http://schemas.microsoft.com/office/drawing/2014/main" id="{BCD9FF42-4FC7-469E-9C51-1B406AB990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8438" y="3074988"/>
                <a:ext cx="225425" cy="15875"/>
              </a:xfrm>
              <a:custGeom>
                <a:avLst/>
                <a:gdLst>
                  <a:gd name="T0" fmla="*/ 0 w 142"/>
                  <a:gd name="T1" fmla="*/ 10 h 10"/>
                  <a:gd name="T2" fmla="*/ 0 w 142"/>
                  <a:gd name="T3" fmla="*/ 0 h 10"/>
                  <a:gd name="T4" fmla="*/ 142 w 142"/>
                  <a:gd name="T5" fmla="*/ 0 h 10"/>
                  <a:gd name="T6" fmla="*/ 142 w 142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2" h="10">
                    <a:moveTo>
                      <a:pt x="0" y="10"/>
                    </a:moveTo>
                    <a:lnTo>
                      <a:pt x="0" y="0"/>
                    </a:lnTo>
                    <a:lnTo>
                      <a:pt x="142" y="0"/>
                    </a:lnTo>
                    <a:lnTo>
                      <a:pt x="142" y="10"/>
                    </a:ln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  <p:sp>
            <p:nvSpPr>
              <p:cNvPr id="143" name="Ligne 320">
                <a:extLst>
                  <a:ext uri="{FF2B5EF4-FFF2-40B4-BE49-F238E27FC236}">
                    <a16:creationId xmlns:a16="http://schemas.microsoft.com/office/drawing/2014/main" id="{94BA3CE2-907B-4023-9CC7-79B1AE26B7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51150" y="3044826"/>
                <a:ext cx="0" cy="46038"/>
              </a:xfrm>
              <a:prstGeom prst="line">
                <a:avLst/>
              </a:pr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fr-FR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69736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0" name="Connecteur droit 109">
            <a:extLst>
              <a:ext uri="{FF2B5EF4-FFF2-40B4-BE49-F238E27FC236}">
                <a16:creationId xmlns:a16="http://schemas.microsoft.com/office/drawing/2014/main" id="{6D08E99A-0644-4757-9F3A-BBA1A4F39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751014" y="0"/>
            <a:ext cx="0" cy="63572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ectangle : Coins arrondis 117">
            <a:extLst>
              <a:ext uri="{FF2B5EF4-FFF2-40B4-BE49-F238E27FC236}">
                <a16:creationId xmlns:a16="http://schemas.microsoft.com/office/drawing/2014/main" id="{A21B85DB-181D-46E7-A9DF-F92B1DF03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29218" y="2798158"/>
            <a:ext cx="443592" cy="232296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124" name="Ovale 123">
            <a:extLst>
              <a:ext uri="{FF2B5EF4-FFF2-40B4-BE49-F238E27FC236}">
                <a16:creationId xmlns:a16="http://schemas.microsoft.com/office/drawing/2014/main" id="{0B8C9A86-3574-4A2E-BC62-481A2BE7F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4637" y="567838"/>
            <a:ext cx="52754" cy="5275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4" name="Titre 3" hidden="1">
            <a:extLst>
              <a:ext uri="{FF2B5EF4-FFF2-40B4-BE49-F238E27FC236}">
                <a16:creationId xmlns:a16="http://schemas.microsoft.com/office/drawing/2014/main" id="{2784E464-B64A-4614-9350-2C88DBD46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fr-FR" dirty="0"/>
              <a:t>Ressources humaines : diapositive </a:t>
            </a:r>
            <a:r>
              <a:rPr lang="fr" dirty="0"/>
              <a:t>5</a:t>
            </a:r>
          </a:p>
        </p:txBody>
      </p:sp>
      <p:sp>
        <p:nvSpPr>
          <p:cNvPr id="113" name="Zone de texte 56">
            <a:extLst>
              <a:ext uri="{FF2B5EF4-FFF2-40B4-BE49-F238E27FC236}">
                <a16:creationId xmlns:a16="http://schemas.microsoft.com/office/drawing/2014/main" id="{82A869BC-D65F-448D-9068-093E93A40C0C}"/>
              </a:ext>
            </a:extLst>
          </p:cNvPr>
          <p:cNvSpPr txBox="1"/>
          <p:nvPr/>
        </p:nvSpPr>
        <p:spPr>
          <a:xfrm>
            <a:off x="723899" y="457291"/>
            <a:ext cx="11190663" cy="11597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4000"/>
              </a:lnSpc>
            </a:pPr>
            <a:r>
              <a:rPr lang="fr-FR" sz="72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 PRODUIT</a:t>
            </a:r>
            <a:endParaRPr lang="fr-FR" sz="66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6DE0AD32-74D0-4712-936E-6D51F6709951}"/>
              </a:ext>
            </a:extLst>
          </p:cNvPr>
          <p:cNvSpPr/>
          <p:nvPr/>
        </p:nvSpPr>
        <p:spPr>
          <a:xfrm>
            <a:off x="6944989" y="2387120"/>
            <a:ext cx="5219190" cy="2585323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NOM OFFICIEL: </a:t>
            </a:r>
            <a:r>
              <a:rPr lang="fr-FR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IDEMA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SYSTÈME ACCESSIBLE:</a:t>
            </a:r>
          </a:p>
          <a:p>
            <a:pPr marL="1143000" lvl="1" indent="-457200">
              <a:buFont typeface="Wingdings" panose="05000000000000000000" pitchFamily="2" charset="2"/>
              <a:buChar char="v"/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http://ssp.mfpe.gov.tn/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143000" lvl="1" indent="-457200">
              <a:buFont typeface="Wingdings" panose="05000000000000000000" pitchFamily="2" charset="2"/>
              <a:buChar char="v"/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http://idema.mfpe.gov.tn/</a:t>
            </a:r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0" lvl="1" indent="-457200">
              <a:buFont typeface="Wingdings" panose="05000000000000000000" pitchFamily="2" charset="2"/>
              <a:buChar char="v"/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SÉCURISÉ PAR LOGIN ET MOT DE PASSE</a:t>
            </a:r>
          </a:p>
        </p:txBody>
      </p:sp>
      <p:pic>
        <p:nvPicPr>
          <p:cNvPr id="74" name="Image 73">
            <a:extLst>
              <a:ext uri="{FF2B5EF4-FFF2-40B4-BE49-F238E27FC236}">
                <a16:creationId xmlns:a16="http://schemas.microsoft.com/office/drawing/2014/main" id="{972A5341-0006-4311-B3DA-260CAA8741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59" y="1037162"/>
            <a:ext cx="5285241" cy="528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664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 de texte 2">
            <a:extLst>
              <a:ext uri="{FF2B5EF4-FFF2-40B4-BE49-F238E27FC236}">
                <a16:creationId xmlns:a16="http://schemas.microsoft.com/office/drawing/2014/main" id="{9436B850-15F2-41BC-A54E-6E0F332F011D}"/>
              </a:ext>
            </a:extLst>
          </p:cNvPr>
          <p:cNvSpPr txBox="1"/>
          <p:nvPr/>
        </p:nvSpPr>
        <p:spPr>
          <a:xfrm>
            <a:off x="733192" y="4331033"/>
            <a:ext cx="4845708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fr-FR" sz="60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MERCI</a:t>
            </a:r>
          </a:p>
        </p:txBody>
      </p:sp>
      <p:grpSp>
        <p:nvGrpSpPr>
          <p:cNvPr id="23" name="Groupe 22" descr="Cette image est d’une forme abstraite. ">
            <a:extLst>
              <a:ext uri="{FF2B5EF4-FFF2-40B4-BE49-F238E27FC236}">
                <a16:creationId xmlns:a16="http://schemas.microsoft.com/office/drawing/2014/main" id="{C5C1EC81-7459-4B76-B0C8-CF221BB21A2F}"/>
              </a:ext>
            </a:extLst>
          </p:cNvPr>
          <p:cNvGrpSpPr/>
          <p:nvPr/>
        </p:nvGrpSpPr>
        <p:grpSpPr>
          <a:xfrm>
            <a:off x="4855953" y="-2833465"/>
            <a:ext cx="8948964" cy="12105059"/>
            <a:chOff x="4855953" y="-2833465"/>
            <a:chExt cx="8948964" cy="12105059"/>
          </a:xfrm>
        </p:grpSpPr>
        <p:sp>
          <p:nvSpPr>
            <p:cNvPr id="20" name="Forme libre 10">
              <a:extLst>
                <a:ext uri="{FF2B5EF4-FFF2-40B4-BE49-F238E27FC236}">
                  <a16:creationId xmlns:a16="http://schemas.microsoft.com/office/drawing/2014/main" id="{6067105C-8C4E-4F4D-AF25-4E9E7FEE0199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4855953" y="-2246936"/>
              <a:ext cx="8673602" cy="11518530"/>
            </a:xfrm>
            <a:custGeom>
              <a:avLst/>
              <a:gdLst>
                <a:gd name="T0" fmla="*/ 1166 w 2492"/>
                <a:gd name="T1" fmla="*/ 2419 h 3315"/>
                <a:gd name="T2" fmla="*/ 243 w 2492"/>
                <a:gd name="T3" fmla="*/ 912 h 3315"/>
                <a:gd name="T4" fmla="*/ 449 w 2492"/>
                <a:gd name="T5" fmla="*/ 15 h 3315"/>
                <a:gd name="T6" fmla="*/ 766 w 2492"/>
                <a:gd name="T7" fmla="*/ 302 h 3315"/>
                <a:gd name="T8" fmla="*/ 1651 w 2492"/>
                <a:gd name="T9" fmla="*/ 481 h 3315"/>
                <a:gd name="T10" fmla="*/ 2239 w 2492"/>
                <a:gd name="T11" fmla="*/ 1238 h 3315"/>
                <a:gd name="T12" fmla="*/ 2186 w 2492"/>
                <a:gd name="T13" fmla="*/ 2201 h 3315"/>
                <a:gd name="T14" fmla="*/ 2165 w 2492"/>
                <a:gd name="T15" fmla="*/ 2928 h 3315"/>
                <a:gd name="T16" fmla="*/ 1400 w 2492"/>
                <a:gd name="T17" fmla="*/ 3100 h 3315"/>
                <a:gd name="T18" fmla="*/ 1166 w 2492"/>
                <a:gd name="T19" fmla="*/ 2419 h 3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2" h="3315">
                  <a:moveTo>
                    <a:pt x="1166" y="2419"/>
                  </a:moveTo>
                  <a:cubicBezTo>
                    <a:pt x="1505" y="1277"/>
                    <a:pt x="486" y="1533"/>
                    <a:pt x="243" y="912"/>
                  </a:cubicBezTo>
                  <a:cubicBezTo>
                    <a:pt x="0" y="292"/>
                    <a:pt x="291" y="31"/>
                    <a:pt x="449" y="15"/>
                  </a:cubicBezTo>
                  <a:cubicBezTo>
                    <a:pt x="607" y="0"/>
                    <a:pt x="716" y="54"/>
                    <a:pt x="766" y="302"/>
                  </a:cubicBezTo>
                  <a:cubicBezTo>
                    <a:pt x="817" y="551"/>
                    <a:pt x="1312" y="508"/>
                    <a:pt x="1651" y="481"/>
                  </a:cubicBezTo>
                  <a:cubicBezTo>
                    <a:pt x="1989" y="454"/>
                    <a:pt x="2492" y="733"/>
                    <a:pt x="2239" y="1238"/>
                  </a:cubicBezTo>
                  <a:cubicBezTo>
                    <a:pt x="1986" y="1743"/>
                    <a:pt x="2000" y="1716"/>
                    <a:pt x="2186" y="2201"/>
                  </a:cubicBezTo>
                  <a:cubicBezTo>
                    <a:pt x="2372" y="2685"/>
                    <a:pt x="2165" y="2928"/>
                    <a:pt x="2165" y="2928"/>
                  </a:cubicBezTo>
                  <a:cubicBezTo>
                    <a:pt x="2165" y="2928"/>
                    <a:pt x="1791" y="3315"/>
                    <a:pt x="1400" y="3100"/>
                  </a:cubicBezTo>
                  <a:cubicBezTo>
                    <a:pt x="1008" y="2885"/>
                    <a:pt x="1166" y="2419"/>
                    <a:pt x="1166" y="2419"/>
                  </a:cubicBezTo>
                  <a:close/>
                </a:path>
              </a:pathLst>
            </a:custGeom>
            <a:gradFill>
              <a:gsLst>
                <a:gs pos="0">
                  <a:srgbClr val="80DEDE"/>
                </a:gs>
                <a:gs pos="53500">
                  <a:srgbClr val="85C1E7"/>
                </a:gs>
                <a:gs pos="100000">
                  <a:srgbClr val="878CFF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1" name="Forme libre 11">
              <a:extLst>
                <a:ext uri="{FF2B5EF4-FFF2-40B4-BE49-F238E27FC236}">
                  <a16:creationId xmlns:a16="http://schemas.microsoft.com/office/drawing/2014/main" id="{70B75532-3E3F-4E79-89ED-8E7671BB9C68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5048022" y="-2833465"/>
              <a:ext cx="8756895" cy="10755934"/>
            </a:xfrm>
            <a:custGeom>
              <a:avLst/>
              <a:gdLst>
                <a:gd name="T0" fmla="*/ 1504 w 2516"/>
                <a:gd name="T1" fmla="*/ 2980 h 3095"/>
                <a:gd name="T2" fmla="*/ 2237 w 2516"/>
                <a:gd name="T3" fmla="*/ 2283 h 3095"/>
                <a:gd name="T4" fmla="*/ 1468 w 2516"/>
                <a:gd name="T5" fmla="*/ 1052 h 3095"/>
                <a:gd name="T6" fmla="*/ 979 w 2516"/>
                <a:gd name="T7" fmla="*/ 648 h 3095"/>
                <a:gd name="T8" fmla="*/ 411 w 2516"/>
                <a:gd name="T9" fmla="*/ 195 h 3095"/>
                <a:gd name="T10" fmla="*/ 397 w 2516"/>
                <a:gd name="T11" fmla="*/ 1117 h 3095"/>
                <a:gd name="T12" fmla="*/ 194 w 2516"/>
                <a:gd name="T13" fmla="*/ 1767 h 3095"/>
                <a:gd name="T14" fmla="*/ 866 w 2516"/>
                <a:gd name="T15" fmla="*/ 2349 h 3095"/>
                <a:gd name="T16" fmla="*/ 1275 w 2516"/>
                <a:gd name="T17" fmla="*/ 2766 h 3095"/>
                <a:gd name="T18" fmla="*/ 1504 w 2516"/>
                <a:gd name="T19" fmla="*/ 2980 h 3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6" h="3095">
                  <a:moveTo>
                    <a:pt x="1504" y="2980"/>
                  </a:moveTo>
                  <a:cubicBezTo>
                    <a:pt x="1504" y="2980"/>
                    <a:pt x="1958" y="3095"/>
                    <a:pt x="2237" y="2283"/>
                  </a:cubicBezTo>
                  <a:cubicBezTo>
                    <a:pt x="2516" y="1472"/>
                    <a:pt x="1745" y="1159"/>
                    <a:pt x="1468" y="1052"/>
                  </a:cubicBezTo>
                  <a:cubicBezTo>
                    <a:pt x="1191" y="945"/>
                    <a:pt x="1126" y="907"/>
                    <a:pt x="979" y="648"/>
                  </a:cubicBezTo>
                  <a:cubicBezTo>
                    <a:pt x="832" y="389"/>
                    <a:pt x="822" y="0"/>
                    <a:pt x="411" y="195"/>
                  </a:cubicBezTo>
                  <a:cubicBezTo>
                    <a:pt x="0" y="391"/>
                    <a:pt x="384" y="948"/>
                    <a:pt x="397" y="1117"/>
                  </a:cubicBezTo>
                  <a:cubicBezTo>
                    <a:pt x="411" y="1286"/>
                    <a:pt x="128" y="1580"/>
                    <a:pt x="194" y="1767"/>
                  </a:cubicBezTo>
                  <a:cubicBezTo>
                    <a:pt x="259" y="1954"/>
                    <a:pt x="273" y="2154"/>
                    <a:pt x="866" y="2349"/>
                  </a:cubicBezTo>
                  <a:cubicBezTo>
                    <a:pt x="866" y="2349"/>
                    <a:pt x="1186" y="2374"/>
                    <a:pt x="1275" y="2766"/>
                  </a:cubicBezTo>
                  <a:cubicBezTo>
                    <a:pt x="1275" y="2766"/>
                    <a:pt x="1340" y="2988"/>
                    <a:pt x="1504" y="2980"/>
                  </a:cubicBezTo>
                  <a:close/>
                </a:path>
              </a:pathLst>
            </a:custGeom>
            <a:gradFill>
              <a:gsLst>
                <a:gs pos="0">
                  <a:srgbClr val="7CEFD8"/>
                </a:gs>
                <a:gs pos="51000">
                  <a:srgbClr val="6672E4"/>
                </a:gs>
                <a:gs pos="100000">
                  <a:srgbClr val="882BE5"/>
                </a:gs>
              </a:gsLst>
              <a:lin ang="5400000" scaled="1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  <p:sp>
          <p:nvSpPr>
            <p:cNvPr id="22" name="Forme libre 12">
              <a:extLst>
                <a:ext uri="{FF2B5EF4-FFF2-40B4-BE49-F238E27FC236}">
                  <a16:creationId xmlns:a16="http://schemas.microsoft.com/office/drawing/2014/main" id="{517F7404-4FD2-4A56-9BC1-55945A2E0042}"/>
                </a:ext>
              </a:extLst>
            </p:cNvPr>
            <p:cNvSpPr>
              <a:spLocks/>
            </p:cNvSpPr>
            <p:nvPr/>
          </p:nvSpPr>
          <p:spPr bwMode="auto">
            <a:xfrm rot="9420272">
              <a:off x="5218811" y="-1993836"/>
              <a:ext cx="7570428" cy="10122905"/>
            </a:xfrm>
            <a:custGeom>
              <a:avLst/>
              <a:gdLst>
                <a:gd name="T0" fmla="*/ 1896 w 2175"/>
                <a:gd name="T1" fmla="*/ 2283 h 2913"/>
                <a:gd name="T2" fmla="*/ 1467 w 2175"/>
                <a:gd name="T3" fmla="*/ 2913 h 2913"/>
                <a:gd name="T4" fmla="*/ 1250 w 2175"/>
                <a:gd name="T5" fmla="*/ 2849 h 2913"/>
                <a:gd name="T6" fmla="*/ 1016 w 2175"/>
                <a:gd name="T7" fmla="*/ 2168 h 2913"/>
                <a:gd name="T8" fmla="*/ 93 w 2175"/>
                <a:gd name="T9" fmla="*/ 661 h 2913"/>
                <a:gd name="T10" fmla="*/ 0 w 2175"/>
                <a:gd name="T11" fmla="*/ 238 h 2913"/>
                <a:gd name="T12" fmla="*/ 70 w 2175"/>
                <a:gd name="T13" fmla="*/ 195 h 2913"/>
                <a:gd name="T14" fmla="*/ 638 w 2175"/>
                <a:gd name="T15" fmla="*/ 648 h 2913"/>
                <a:gd name="T16" fmla="*/ 1127 w 2175"/>
                <a:gd name="T17" fmla="*/ 1052 h 2913"/>
                <a:gd name="T18" fmla="*/ 1896 w 2175"/>
                <a:gd name="T19" fmla="*/ 2283 h 2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5" h="2913">
                  <a:moveTo>
                    <a:pt x="1896" y="2283"/>
                  </a:moveTo>
                  <a:cubicBezTo>
                    <a:pt x="1770" y="2651"/>
                    <a:pt x="1607" y="2829"/>
                    <a:pt x="1467" y="2913"/>
                  </a:cubicBezTo>
                  <a:cubicBezTo>
                    <a:pt x="1397" y="2909"/>
                    <a:pt x="1324" y="2889"/>
                    <a:pt x="1250" y="2849"/>
                  </a:cubicBezTo>
                  <a:cubicBezTo>
                    <a:pt x="858" y="2634"/>
                    <a:pt x="1016" y="2168"/>
                    <a:pt x="1016" y="2168"/>
                  </a:cubicBezTo>
                  <a:cubicBezTo>
                    <a:pt x="1354" y="1026"/>
                    <a:pt x="336" y="1282"/>
                    <a:pt x="93" y="661"/>
                  </a:cubicBezTo>
                  <a:cubicBezTo>
                    <a:pt x="28" y="495"/>
                    <a:pt x="1" y="354"/>
                    <a:pt x="0" y="238"/>
                  </a:cubicBezTo>
                  <a:cubicBezTo>
                    <a:pt x="20" y="222"/>
                    <a:pt x="44" y="208"/>
                    <a:pt x="70" y="195"/>
                  </a:cubicBezTo>
                  <a:cubicBezTo>
                    <a:pt x="481" y="0"/>
                    <a:pt x="491" y="389"/>
                    <a:pt x="638" y="648"/>
                  </a:cubicBezTo>
                  <a:cubicBezTo>
                    <a:pt x="785" y="907"/>
                    <a:pt x="850" y="945"/>
                    <a:pt x="1127" y="1052"/>
                  </a:cubicBezTo>
                  <a:cubicBezTo>
                    <a:pt x="1404" y="1159"/>
                    <a:pt x="2175" y="1472"/>
                    <a:pt x="1896" y="2283"/>
                  </a:cubicBezTo>
                  <a:close/>
                </a:path>
              </a:pathLst>
            </a:custGeom>
            <a:gradFill>
              <a:gsLst>
                <a:gs pos="100000">
                  <a:srgbClr val="7CEFD8"/>
                </a:gs>
                <a:gs pos="19000">
                  <a:srgbClr val="6672E4"/>
                </a:gs>
                <a:gs pos="0">
                  <a:srgbClr val="882BE5"/>
                </a:gs>
              </a:gsLst>
              <a:lin ang="102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dirty="0"/>
            </a:p>
          </p:txBody>
        </p:sp>
      </p:grpSp>
      <p:sp>
        <p:nvSpPr>
          <p:cNvPr id="25" name="Titre 24" hidden="1">
            <a:extLst>
              <a:ext uri="{FF2B5EF4-FFF2-40B4-BE49-F238E27FC236}">
                <a16:creationId xmlns:a16="http://schemas.microsoft.com/office/drawing/2014/main" id="{24922840-A8AD-427F-889C-2B79CACC8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fr-FR" dirty="0"/>
              <a:t>Ressources humaines : diapositive 10</a:t>
            </a:r>
          </a:p>
        </p:txBody>
      </p:sp>
    </p:spTree>
    <p:extLst>
      <p:ext uri="{BB962C8B-B14F-4D97-AF65-F5344CB8AC3E}">
        <p14:creationId xmlns:p14="http://schemas.microsoft.com/office/powerpoint/2010/main" val="32276152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leu 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Glacé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740368_TF33668227.potx" id="{F0D5A7CF-CB2C-478D-8806-7025D89260FA}" vid="{9DBAA9DB-DA82-43BC-A5ED-9DE8B0A8B61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Ressources humaines, à partir de 24Slides</Template>
  <TotalTime>0</TotalTime>
  <Words>294</Words>
  <Application>Microsoft Office PowerPoint</Application>
  <PresentationFormat>Grand écran</PresentationFormat>
  <Paragraphs>80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Segoe UI</vt:lpstr>
      <vt:lpstr>Wingdings</vt:lpstr>
      <vt:lpstr>Thème Office</vt:lpstr>
      <vt:lpstr>Ressources humaines : diapositive 1</vt:lpstr>
      <vt:lpstr>Ressources humaines : diapositive 2</vt:lpstr>
      <vt:lpstr>Ressources humaines : diapositive 7</vt:lpstr>
      <vt:lpstr>Ressources humaines : diapositive 6</vt:lpstr>
      <vt:lpstr>Ressources humaines : diapositive 6</vt:lpstr>
      <vt:lpstr>Ressources humaines : diapositive 5</vt:lpstr>
      <vt:lpstr>Ressources humaines : diapositive 4</vt:lpstr>
      <vt:lpstr>Ressources humaines : diapositive 5</vt:lpstr>
      <vt:lpstr>Ressources humaines : diapositive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2019-06-24T08:50:50Z</dcterms:created>
  <dcterms:modified xsi:type="dcterms:W3CDTF">2022-12-02T17:56:01Z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v-abdarl@microsoft.com</vt:lpwstr>
  </property>
  <property fmtid="{D5CDD505-2E9C-101B-9397-08002B2CF9AE}" pid="5" name="MSIP_Label_f42aa342-8706-4288-bd11-ebb85995028c_SetDate">
    <vt:lpwstr>2018-11-20T23:59:14.8270896Z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</Properties>
</file>