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70" r:id="rId3"/>
    <p:sldId id="272" r:id="rId4"/>
    <p:sldId id="279" r:id="rId5"/>
    <p:sldId id="273" r:id="rId6"/>
    <p:sldId id="275" r:id="rId7"/>
    <p:sldId id="276" r:id="rId8"/>
    <p:sldId id="280" r:id="rId9"/>
    <p:sldId id="281" r:id="rId10"/>
    <p:sldId id="282" r:id="rId11"/>
    <p:sldId id="284" r:id="rId12"/>
    <p:sldId id="287" r:id="rId13"/>
    <p:sldId id="285" r:id="rId14"/>
    <p:sldId id="286" r:id="rId15"/>
    <p:sldId id="262" r:id="rId16"/>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99BB"/>
    <a:srgbClr val="629232"/>
    <a:srgbClr val="BC290A"/>
    <a:srgbClr val="9D9D9C"/>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62" autoAdjust="0"/>
  </p:normalViewPr>
  <p:slideViewPr>
    <p:cSldViewPr>
      <p:cViewPr>
        <p:scale>
          <a:sx n="100" d="100"/>
          <a:sy n="100" d="100"/>
        </p:scale>
        <p:origin x="-294" y="-1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rgbClr val="BC290A"/>
        </a:solidFill>
        <a:ln>
          <a:solidFill>
            <a:srgbClr val="629232"/>
          </a:solidFill>
        </a:ln>
      </dgm:spPr>
      <dgm:t>
        <a:bodyPr/>
        <a:lstStyle/>
        <a:p>
          <a:r>
            <a:rPr lang="fr-CH" sz="1600" spc="-100" baseline="0" noProof="0" dirty="0" smtClean="0">
              <a:solidFill>
                <a:schemeClr val="bg1"/>
              </a:solidFill>
              <a:latin typeface="Arial Rounded MT Bold" pitchFamily="34" charset="0"/>
            </a:rPr>
            <a:t>Éléments économiques</a:t>
          </a:r>
          <a:endParaRPr lang="fr-CH" sz="1600" spc="-100" baseline="0" noProof="0" dirty="0">
            <a:solidFill>
              <a:schemeClr val="bg1"/>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politiques</a:t>
          </a:r>
          <a:endParaRPr lang="fr-CH" sz="1600" spc="-100" baseline="0" noProof="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sociaux</a:t>
          </a:r>
          <a:endParaRPr lang="fr-CH" sz="1600" spc="-100" baseline="0" noProof="0" dirty="0">
            <a:solidFill>
              <a:schemeClr val="bg1">
                <a:lumMod val="50000"/>
              </a:schemeClr>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environnementaux</a:t>
          </a:r>
          <a:endParaRPr lang="fr-CH" sz="1600" spc="-100" baseline="0" noProof="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AB10E19A-1DC1-4A9A-8E19-87AA0F35AF81}" type="presOf" srcId="{F2E811AE-A004-4931-8666-DBCA77C4D983}" destId="{25051EAE-E2D0-4CC8-A095-9B88DC27DA9F}" srcOrd="0" destOrd="0" presId="urn:microsoft.com/office/officeart/2005/8/layout/hierarchy3"/>
    <dgm:cxn modelId="{D3CE7D5D-382F-4943-8E67-47EB953B4B7B}" type="presOf" srcId="{9B43B3E2-4B89-4E97-B03A-97330E131AEC}" destId="{907F4633-1B19-4737-B205-7B9589E9F6EB}"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12B879A9-E013-4581-B755-1B4404386930}" type="presOf" srcId="{4458267A-39BB-449A-9FC4-CD9E2F00ED4D}" destId="{923B6FC6-011D-4A7F-BDD5-FA6D03B1EE28}" srcOrd="0" destOrd="0" presId="urn:microsoft.com/office/officeart/2005/8/layout/hierarchy3"/>
    <dgm:cxn modelId="{0473ACCA-22A9-48E9-980C-03CF6791E38A}" type="presOf" srcId="{F2E811AE-A004-4931-8666-DBCA77C4D983}" destId="{87E2B791-1BAB-4CA9-869D-EDC528D23AB5}" srcOrd="1" destOrd="0" presId="urn:microsoft.com/office/officeart/2005/8/layout/hierarchy3"/>
    <dgm:cxn modelId="{2101D8E9-D5DD-4765-B87B-FB7D00CFCE08}" type="presOf" srcId="{3726926E-12CD-4659-AE74-86C0BDCD3DD7}" destId="{A795F467-0FC3-463C-928E-D31D33AA3679}" srcOrd="0" destOrd="0" presId="urn:microsoft.com/office/officeart/2005/8/layout/hierarchy3"/>
    <dgm:cxn modelId="{FBAA57FC-4649-4A66-AFD6-B2E463CEF8B8}" type="presOf" srcId="{0B3A632E-368E-446F-A770-B824B06BB08C}" destId="{B8E00D45-CE01-450A-A3C9-06319F0C9FBB}" srcOrd="0" destOrd="0" presId="urn:microsoft.com/office/officeart/2005/8/layout/hierarchy3"/>
    <dgm:cxn modelId="{3806004F-3B8B-41C5-8BA9-A860677CBF26}" type="presOf" srcId="{3672727C-A7D2-49E6-9458-9DF84E30CA79}" destId="{E2FAF558-4E21-436C-B3E4-F6EA5084FA3D}" srcOrd="0" destOrd="0" presId="urn:microsoft.com/office/officeart/2005/8/layout/hierarchy3"/>
    <dgm:cxn modelId="{CFA716A8-E735-4266-8DFA-C2F5F971D8F3}" srcId="{3726926E-12CD-4659-AE74-86C0BDCD3DD7}" destId="{F2E811AE-A004-4931-8666-DBCA77C4D983}" srcOrd="0" destOrd="0" parTransId="{E2ECDC94-F788-4547-A014-28F5C29E3F68}" sibTransId="{F6369711-8A7A-4505-8757-4049DF14A9DB}"/>
    <dgm:cxn modelId="{5C1A8A55-98B3-4695-8D6F-8ABEC6302859}" srcId="{F2E811AE-A004-4931-8666-DBCA77C4D983}" destId="{12AB068B-1DDD-4BB2-8A5A-0C9B3C0B7448}" srcOrd="1" destOrd="0" parTransId="{CB4BD5C7-C4F7-4485-ACF6-561543A162C7}" sibTransId="{48521D3D-40E4-435D-BE32-760FF2434CF0}"/>
    <dgm:cxn modelId="{D797C96F-B336-4177-B57E-6D58AEA9C75D}" type="presOf" srcId="{B2F217B3-AF21-40E3-A91D-CBBD5149F48F}" destId="{AA836B96-9841-422A-BDFB-3C897BB23798}" srcOrd="0"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429351F1-5A3F-4922-BA1B-780900B33E64}" srcId="{F2E811AE-A004-4931-8666-DBCA77C4D983}" destId="{9B43B3E2-4B89-4E97-B03A-97330E131AEC}" srcOrd="0" destOrd="0" parTransId="{9A0CEA87-D4ED-4BFB-9D13-5707418E21D2}" sibTransId="{07B90CFD-0B97-4227-B51D-E9C50CE7CFE6}"/>
    <dgm:cxn modelId="{5F2D3310-4E82-4F42-8BE4-F0C0D92AD8E7}" type="presOf" srcId="{CB4BD5C7-C4F7-4485-ACF6-561543A162C7}" destId="{69172AAE-1A0F-4272-8EDD-3AD6EB27676C}" srcOrd="0" destOrd="0" presId="urn:microsoft.com/office/officeart/2005/8/layout/hierarchy3"/>
    <dgm:cxn modelId="{8923F579-61B0-42F2-8528-B1A3A5956F78}" type="presOf" srcId="{12AB068B-1DDD-4BB2-8A5A-0C9B3C0B7448}" destId="{A6847BC4-F923-422A-8089-E92AFF937F00}" srcOrd="0" destOrd="0" presId="urn:microsoft.com/office/officeart/2005/8/layout/hierarchy3"/>
    <dgm:cxn modelId="{156CB689-2DDD-4AA1-A07F-5785349A31AA}" type="presOf" srcId="{9A0CEA87-D4ED-4BFB-9D13-5707418E21D2}" destId="{6496BF42-B67C-475D-87E7-4744841D420B}" srcOrd="0" destOrd="0" presId="urn:microsoft.com/office/officeart/2005/8/layout/hierarchy3"/>
    <dgm:cxn modelId="{9BFA67E9-7CA2-4621-8A2C-43C72D27F4F0}" type="presParOf" srcId="{A795F467-0FC3-463C-928E-D31D33AA3679}" destId="{A8CA0766-1FDF-4EE7-8F4A-24F811BF7630}" srcOrd="0" destOrd="0" presId="urn:microsoft.com/office/officeart/2005/8/layout/hierarchy3"/>
    <dgm:cxn modelId="{074D1F5B-F13B-48C3-AA60-F1EF0FBC9716}" type="presParOf" srcId="{A8CA0766-1FDF-4EE7-8F4A-24F811BF7630}" destId="{B4B59225-85CF-45FC-8662-783BA8368877}" srcOrd="0" destOrd="0" presId="urn:microsoft.com/office/officeart/2005/8/layout/hierarchy3"/>
    <dgm:cxn modelId="{4D6AC581-EE94-416C-A814-24DC9AB9D86F}" type="presParOf" srcId="{B4B59225-85CF-45FC-8662-783BA8368877}" destId="{25051EAE-E2D0-4CC8-A095-9B88DC27DA9F}" srcOrd="0" destOrd="0" presId="urn:microsoft.com/office/officeart/2005/8/layout/hierarchy3"/>
    <dgm:cxn modelId="{AC4F2BC0-8B40-4183-BAA4-5DC72CB7A503}" type="presParOf" srcId="{B4B59225-85CF-45FC-8662-783BA8368877}" destId="{87E2B791-1BAB-4CA9-869D-EDC528D23AB5}" srcOrd="1" destOrd="0" presId="urn:microsoft.com/office/officeart/2005/8/layout/hierarchy3"/>
    <dgm:cxn modelId="{7BDF26F1-99D9-4EE0-B352-2E24BF793E00}" type="presParOf" srcId="{A8CA0766-1FDF-4EE7-8F4A-24F811BF7630}" destId="{BF590D2C-07A8-45A4-A0DE-5DC062079B65}" srcOrd="1" destOrd="0" presId="urn:microsoft.com/office/officeart/2005/8/layout/hierarchy3"/>
    <dgm:cxn modelId="{097DB2EF-853D-413A-8D19-FAEE81BFC280}" type="presParOf" srcId="{BF590D2C-07A8-45A4-A0DE-5DC062079B65}" destId="{6496BF42-B67C-475D-87E7-4744841D420B}" srcOrd="0" destOrd="0" presId="urn:microsoft.com/office/officeart/2005/8/layout/hierarchy3"/>
    <dgm:cxn modelId="{39A905CB-5178-4E13-A992-9C1EF21CC7EB}" type="presParOf" srcId="{BF590D2C-07A8-45A4-A0DE-5DC062079B65}" destId="{907F4633-1B19-4737-B205-7B9589E9F6EB}" srcOrd="1" destOrd="0" presId="urn:microsoft.com/office/officeart/2005/8/layout/hierarchy3"/>
    <dgm:cxn modelId="{A2FD1759-6E02-4231-B7FD-07C955B5ECA3}" type="presParOf" srcId="{BF590D2C-07A8-45A4-A0DE-5DC062079B65}" destId="{69172AAE-1A0F-4272-8EDD-3AD6EB27676C}" srcOrd="2" destOrd="0" presId="urn:microsoft.com/office/officeart/2005/8/layout/hierarchy3"/>
    <dgm:cxn modelId="{DDDC8B72-19B8-4ECC-AF4F-C72758D66421}" type="presParOf" srcId="{BF590D2C-07A8-45A4-A0DE-5DC062079B65}" destId="{A6847BC4-F923-422A-8089-E92AFF937F00}" srcOrd="3" destOrd="0" presId="urn:microsoft.com/office/officeart/2005/8/layout/hierarchy3"/>
    <dgm:cxn modelId="{FD5CCD57-7792-46FB-A06F-D2DF09DC4F25}" type="presParOf" srcId="{BF590D2C-07A8-45A4-A0DE-5DC062079B65}" destId="{E2FAF558-4E21-436C-B3E4-F6EA5084FA3D}" srcOrd="4" destOrd="0" presId="urn:microsoft.com/office/officeart/2005/8/layout/hierarchy3"/>
    <dgm:cxn modelId="{AE8F7E78-4D50-4267-97D2-E2D18505DEBC}" type="presParOf" srcId="{BF590D2C-07A8-45A4-A0DE-5DC062079B65}" destId="{AA836B96-9841-422A-BDFB-3C897BB23798}" srcOrd="5" destOrd="0" presId="urn:microsoft.com/office/officeart/2005/8/layout/hierarchy3"/>
    <dgm:cxn modelId="{6F79B629-9188-43E2-A186-F6BAA9A79EAB}" type="presParOf" srcId="{BF590D2C-07A8-45A4-A0DE-5DC062079B65}" destId="{B8E00D45-CE01-450A-A3C9-06319F0C9FBB}" srcOrd="6" destOrd="0" presId="urn:microsoft.com/office/officeart/2005/8/layout/hierarchy3"/>
    <dgm:cxn modelId="{AFBCE614-2B02-419F-93B7-949E4399F064}"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économiques</a:t>
          </a:r>
          <a:endParaRPr lang="fr-CH" sz="1600" spc="-100" baseline="0" noProof="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rgbClr val="1399BB">
            <a:alpha val="89804"/>
          </a:srgbClr>
        </a:solidFill>
        <a:ln>
          <a:solidFill>
            <a:srgbClr val="629232"/>
          </a:solidFill>
        </a:ln>
      </dgm:spPr>
      <dgm:t>
        <a:bodyPr/>
        <a:lstStyle/>
        <a:p>
          <a:r>
            <a:rPr lang="fr-CH" sz="1600" spc="-100" baseline="0" noProof="0" dirty="0" smtClean="0">
              <a:solidFill>
                <a:schemeClr val="bg1"/>
              </a:solidFill>
              <a:latin typeface="Arial Rounded MT Bold" pitchFamily="34" charset="0"/>
            </a:rPr>
            <a:t>Éléments politiques</a:t>
          </a:r>
          <a:endParaRPr lang="fr-CH" sz="1600" spc="-100" baseline="0" noProof="0" dirty="0">
            <a:solidFill>
              <a:schemeClr val="bg1"/>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sociaux</a:t>
          </a:r>
          <a:endParaRPr lang="fr-CH" sz="1600" spc="-100" baseline="0" noProof="0" dirty="0">
            <a:solidFill>
              <a:schemeClr val="bg1">
                <a:lumMod val="50000"/>
              </a:schemeClr>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environnementaux</a:t>
          </a:r>
          <a:endParaRPr lang="fr-CH" sz="1600" spc="-100" baseline="0" noProof="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EDFFE21E-42F4-49C0-AC14-56E7037C1B9F}" type="presOf" srcId="{CB4BD5C7-C4F7-4485-ACF6-561543A162C7}" destId="{69172AAE-1A0F-4272-8EDD-3AD6EB27676C}"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16641802-8723-4200-A253-1EE220A728CC}" type="presOf" srcId="{9B43B3E2-4B89-4E97-B03A-97330E131AEC}" destId="{907F4633-1B19-4737-B205-7B9589E9F6EB}" srcOrd="0" destOrd="0" presId="urn:microsoft.com/office/officeart/2005/8/layout/hierarchy3"/>
    <dgm:cxn modelId="{F35A9725-797A-48AA-B213-A06DA7A00D26}" type="presOf" srcId="{4458267A-39BB-449A-9FC4-CD9E2F00ED4D}" destId="{923B6FC6-011D-4A7F-BDD5-FA6D03B1EE28}" srcOrd="0" destOrd="0" presId="urn:microsoft.com/office/officeart/2005/8/layout/hierarchy3"/>
    <dgm:cxn modelId="{60C8CFDE-E9CF-49D2-9C24-B2D3D3BDC5D3}" type="presOf" srcId="{12AB068B-1DDD-4BB2-8A5A-0C9B3C0B7448}" destId="{A6847BC4-F923-422A-8089-E92AFF937F00}" srcOrd="0" destOrd="0" presId="urn:microsoft.com/office/officeart/2005/8/layout/hierarchy3"/>
    <dgm:cxn modelId="{C7DE6FD6-93E8-4CBE-BD09-B0FC24F09700}" type="presOf" srcId="{B2F217B3-AF21-40E3-A91D-CBBD5149F48F}" destId="{AA836B96-9841-422A-BDFB-3C897BB23798}" srcOrd="0" destOrd="0" presId="urn:microsoft.com/office/officeart/2005/8/layout/hierarchy3"/>
    <dgm:cxn modelId="{CFA716A8-E735-4266-8DFA-C2F5F971D8F3}" srcId="{3726926E-12CD-4659-AE74-86C0BDCD3DD7}" destId="{F2E811AE-A004-4931-8666-DBCA77C4D983}" srcOrd="0" destOrd="0" parTransId="{E2ECDC94-F788-4547-A014-28F5C29E3F68}" sibTransId="{F6369711-8A7A-4505-8757-4049DF14A9DB}"/>
    <dgm:cxn modelId="{5C1A8A55-98B3-4695-8D6F-8ABEC6302859}" srcId="{F2E811AE-A004-4931-8666-DBCA77C4D983}" destId="{12AB068B-1DDD-4BB2-8A5A-0C9B3C0B7448}" srcOrd="1" destOrd="0" parTransId="{CB4BD5C7-C4F7-4485-ACF6-561543A162C7}" sibTransId="{48521D3D-40E4-435D-BE32-760FF2434CF0}"/>
    <dgm:cxn modelId="{97749F0A-075C-4FF5-A8E8-7009A456CF17}" srcId="{F2E811AE-A004-4931-8666-DBCA77C4D983}" destId="{4458267A-39BB-449A-9FC4-CD9E2F00ED4D}" srcOrd="3" destOrd="0" parTransId="{0B3A632E-368E-446F-A770-B824B06BB08C}" sibTransId="{07395EA1-5DE4-488F-92FC-10263523AE63}"/>
    <dgm:cxn modelId="{23F8C898-35AD-4337-9870-66DF1C1D1BC7}" type="presOf" srcId="{0B3A632E-368E-446F-A770-B824B06BB08C}" destId="{B8E00D45-CE01-450A-A3C9-06319F0C9FBB}" srcOrd="0" destOrd="0" presId="urn:microsoft.com/office/officeart/2005/8/layout/hierarchy3"/>
    <dgm:cxn modelId="{EA677166-CF4C-4E52-84F9-06BEC02DDA49}" type="presOf" srcId="{F2E811AE-A004-4931-8666-DBCA77C4D983}" destId="{25051EAE-E2D0-4CC8-A095-9B88DC27DA9F}" srcOrd="0" destOrd="0" presId="urn:microsoft.com/office/officeart/2005/8/layout/hierarchy3"/>
    <dgm:cxn modelId="{99958AFB-E8C7-4BA5-BE45-DA7D377EFE8C}" type="presOf" srcId="{3672727C-A7D2-49E6-9458-9DF84E30CA79}" destId="{E2FAF558-4E21-436C-B3E4-F6EA5084FA3D}" srcOrd="0" destOrd="0" presId="urn:microsoft.com/office/officeart/2005/8/layout/hierarchy3"/>
    <dgm:cxn modelId="{429351F1-5A3F-4922-BA1B-780900B33E64}" srcId="{F2E811AE-A004-4931-8666-DBCA77C4D983}" destId="{9B43B3E2-4B89-4E97-B03A-97330E131AEC}" srcOrd="0" destOrd="0" parTransId="{9A0CEA87-D4ED-4BFB-9D13-5707418E21D2}" sibTransId="{07B90CFD-0B97-4227-B51D-E9C50CE7CFE6}"/>
    <dgm:cxn modelId="{94D82ABD-4764-4EB7-8B5C-E093A72C10FA}" type="presOf" srcId="{3726926E-12CD-4659-AE74-86C0BDCD3DD7}" destId="{A795F467-0FC3-463C-928E-D31D33AA3679}" srcOrd="0" destOrd="0" presId="urn:microsoft.com/office/officeart/2005/8/layout/hierarchy3"/>
    <dgm:cxn modelId="{85A05784-AED3-4FEC-8682-2466086E96D0}" type="presOf" srcId="{9A0CEA87-D4ED-4BFB-9D13-5707418E21D2}" destId="{6496BF42-B67C-475D-87E7-4744841D420B}" srcOrd="0" destOrd="0" presId="urn:microsoft.com/office/officeart/2005/8/layout/hierarchy3"/>
    <dgm:cxn modelId="{F61BA2CC-B44C-4FD8-B7AD-2B1AA8095328}" type="presOf" srcId="{F2E811AE-A004-4931-8666-DBCA77C4D983}" destId="{87E2B791-1BAB-4CA9-869D-EDC528D23AB5}" srcOrd="1" destOrd="0" presId="urn:microsoft.com/office/officeart/2005/8/layout/hierarchy3"/>
    <dgm:cxn modelId="{63EC49C8-95F9-46BC-902C-B3F5B621A91A}" type="presParOf" srcId="{A795F467-0FC3-463C-928E-D31D33AA3679}" destId="{A8CA0766-1FDF-4EE7-8F4A-24F811BF7630}" srcOrd="0" destOrd="0" presId="urn:microsoft.com/office/officeart/2005/8/layout/hierarchy3"/>
    <dgm:cxn modelId="{4396D3BC-2F88-4EFB-89AA-818D80939B5D}" type="presParOf" srcId="{A8CA0766-1FDF-4EE7-8F4A-24F811BF7630}" destId="{B4B59225-85CF-45FC-8662-783BA8368877}" srcOrd="0" destOrd="0" presId="urn:microsoft.com/office/officeart/2005/8/layout/hierarchy3"/>
    <dgm:cxn modelId="{70285D6A-3AC9-49D6-B482-793389F4D429}" type="presParOf" srcId="{B4B59225-85CF-45FC-8662-783BA8368877}" destId="{25051EAE-E2D0-4CC8-A095-9B88DC27DA9F}" srcOrd="0" destOrd="0" presId="urn:microsoft.com/office/officeart/2005/8/layout/hierarchy3"/>
    <dgm:cxn modelId="{167F7735-83E0-4F50-8BD6-13E08E88BD8E}" type="presParOf" srcId="{B4B59225-85CF-45FC-8662-783BA8368877}" destId="{87E2B791-1BAB-4CA9-869D-EDC528D23AB5}" srcOrd="1" destOrd="0" presId="urn:microsoft.com/office/officeart/2005/8/layout/hierarchy3"/>
    <dgm:cxn modelId="{376A1310-1C05-4B6A-A713-C958AA2B181B}" type="presParOf" srcId="{A8CA0766-1FDF-4EE7-8F4A-24F811BF7630}" destId="{BF590D2C-07A8-45A4-A0DE-5DC062079B65}" srcOrd="1" destOrd="0" presId="urn:microsoft.com/office/officeart/2005/8/layout/hierarchy3"/>
    <dgm:cxn modelId="{54DDC8AE-33AF-4C2A-B65F-B442D38DD667}" type="presParOf" srcId="{BF590D2C-07A8-45A4-A0DE-5DC062079B65}" destId="{6496BF42-B67C-475D-87E7-4744841D420B}" srcOrd="0" destOrd="0" presId="urn:microsoft.com/office/officeart/2005/8/layout/hierarchy3"/>
    <dgm:cxn modelId="{100BA80C-A202-4D4C-B3DE-963801238509}" type="presParOf" srcId="{BF590D2C-07A8-45A4-A0DE-5DC062079B65}" destId="{907F4633-1B19-4737-B205-7B9589E9F6EB}" srcOrd="1" destOrd="0" presId="urn:microsoft.com/office/officeart/2005/8/layout/hierarchy3"/>
    <dgm:cxn modelId="{6EB5EC1C-E500-4A3A-BC9E-E92328C88CE8}" type="presParOf" srcId="{BF590D2C-07A8-45A4-A0DE-5DC062079B65}" destId="{69172AAE-1A0F-4272-8EDD-3AD6EB27676C}" srcOrd="2" destOrd="0" presId="urn:microsoft.com/office/officeart/2005/8/layout/hierarchy3"/>
    <dgm:cxn modelId="{4975F608-1123-47CE-B7F9-CA303B4CC370}" type="presParOf" srcId="{BF590D2C-07A8-45A4-A0DE-5DC062079B65}" destId="{A6847BC4-F923-422A-8089-E92AFF937F00}" srcOrd="3" destOrd="0" presId="urn:microsoft.com/office/officeart/2005/8/layout/hierarchy3"/>
    <dgm:cxn modelId="{E4EE450A-B2A9-4BBC-8A78-8DDD7FAD5AA7}" type="presParOf" srcId="{BF590D2C-07A8-45A4-A0DE-5DC062079B65}" destId="{E2FAF558-4E21-436C-B3E4-F6EA5084FA3D}" srcOrd="4" destOrd="0" presId="urn:microsoft.com/office/officeart/2005/8/layout/hierarchy3"/>
    <dgm:cxn modelId="{66520D7C-5A7E-45C1-98B0-F5E0693188D8}" type="presParOf" srcId="{BF590D2C-07A8-45A4-A0DE-5DC062079B65}" destId="{AA836B96-9841-422A-BDFB-3C897BB23798}" srcOrd="5" destOrd="0" presId="urn:microsoft.com/office/officeart/2005/8/layout/hierarchy3"/>
    <dgm:cxn modelId="{4A261EA6-2ABE-4E43-9C4B-9BBF940CC10C}" type="presParOf" srcId="{BF590D2C-07A8-45A4-A0DE-5DC062079B65}" destId="{B8E00D45-CE01-450A-A3C9-06319F0C9FBB}" srcOrd="6" destOrd="0" presId="urn:microsoft.com/office/officeart/2005/8/layout/hierarchy3"/>
    <dgm:cxn modelId="{B3C4DBD7-CC97-48D1-9861-CEF973D06EAF}"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économiques</a:t>
          </a:r>
          <a:endParaRPr lang="fr-CH" sz="1600" spc="-100" baseline="0" noProof="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chemeClr val="bg1">
            <a:alpha val="90000"/>
          </a:schemeClr>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politiques</a:t>
          </a:r>
          <a:endParaRPr lang="fr-CH" sz="1600" spc="-100" baseline="0" noProof="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4458267A-39BB-449A-9FC4-CD9E2F00ED4D}">
      <dgm:prSet phldrT="[Text]" custT="1"/>
      <dgm:spPr>
        <a:solidFill>
          <a:srgbClr val="629232">
            <a:alpha val="89804"/>
          </a:srgbClr>
        </a:solidFill>
        <a:ln>
          <a:solidFill>
            <a:srgbClr val="629232"/>
          </a:solidFill>
        </a:ln>
      </dgm:spPr>
      <dgm:t>
        <a:bodyPr/>
        <a:lstStyle/>
        <a:p>
          <a:r>
            <a:rPr lang="fr-CH" sz="1600" spc="-100" baseline="0" noProof="0" dirty="0" smtClean="0">
              <a:solidFill>
                <a:schemeClr val="bg1"/>
              </a:solidFill>
              <a:latin typeface="Arial Rounded MT Bold" pitchFamily="34" charset="0"/>
            </a:rPr>
            <a:t>Éléments environnementaux</a:t>
          </a:r>
          <a:endParaRPr lang="fr-CH" sz="1600" spc="-100" baseline="0" noProof="0" dirty="0">
            <a:solidFill>
              <a:schemeClr val="bg1"/>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B2F217B3-AF21-40E3-A91D-CBBD5149F48F}">
      <dgm:prSet phldrT="[Text]" custT="1"/>
      <dgm:spPr>
        <a:solidFill>
          <a:schemeClr val="bg1">
            <a:alpha val="90000"/>
          </a:schemeClr>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sociaux</a:t>
          </a:r>
          <a:endParaRPr lang="en-US" sz="1600" spc="-100" baseline="0" dirty="0">
            <a:solidFill>
              <a:schemeClr val="bg1">
                <a:lumMod val="50000"/>
              </a:schemeClr>
            </a:solidFill>
            <a:latin typeface="Arial Rounded MT Bold" pitchFamily="34" charset="0"/>
          </a:endParaRPr>
        </a:p>
      </dgm:t>
    </dgm:pt>
    <dgm:pt modelId="{7A101677-4A8C-496D-8569-ECDA467C8B30}" type="sibTrans" cxnId="{3581AE87-8C8F-4D0D-B7CE-A9EA9CF99933}">
      <dgm:prSet/>
      <dgm:spPr/>
      <dgm:t>
        <a:bodyPr/>
        <a:lstStyle/>
        <a:p>
          <a:endParaRPr lang="en-US" sz="2600"/>
        </a:p>
      </dgm:t>
    </dgm:pt>
    <dgm:pt modelId="{3672727C-A7D2-49E6-9458-9DF84E30CA79}" type="parTrans" cxnId="{3581AE87-8C8F-4D0D-B7CE-A9EA9CF99933}">
      <dgm:prSet/>
      <dgm:spPr>
        <a:ln>
          <a:solidFill>
            <a:srgbClr val="629232"/>
          </a:solidFill>
        </a:ln>
      </dgm:spPr>
      <dgm:t>
        <a:bodyPr/>
        <a:lstStyle/>
        <a:p>
          <a:endParaRPr lang="en-US" sz="2600" dirty="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4773C6A1-B11E-4FE2-B34B-54F7CA997CA6}" type="presOf" srcId="{12AB068B-1DDD-4BB2-8A5A-0C9B3C0B7448}" destId="{A6847BC4-F923-422A-8089-E92AFF937F00}" srcOrd="0" destOrd="0" presId="urn:microsoft.com/office/officeart/2005/8/layout/hierarchy3"/>
    <dgm:cxn modelId="{AA990928-F710-4B14-B803-15FFE4C4F5FE}" type="presOf" srcId="{9A0CEA87-D4ED-4BFB-9D13-5707418E21D2}" destId="{6496BF42-B67C-475D-87E7-4744841D420B}" srcOrd="0" destOrd="0" presId="urn:microsoft.com/office/officeart/2005/8/layout/hierarchy3"/>
    <dgm:cxn modelId="{C642AD51-3169-476C-80D2-5C2BD7A8DBC0}" type="presOf" srcId="{4458267A-39BB-449A-9FC4-CD9E2F00ED4D}" destId="{923B6FC6-011D-4A7F-BDD5-FA6D03B1EE28}" srcOrd="0" destOrd="0" presId="urn:microsoft.com/office/officeart/2005/8/layout/hierarchy3"/>
    <dgm:cxn modelId="{AAD1A730-DA7D-4DB3-8762-76BF7DF69AF7}" type="presOf" srcId="{B2F217B3-AF21-40E3-A91D-CBBD5149F48F}" destId="{AA836B96-9841-422A-BDFB-3C897BB23798}"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F6990759-45B2-4C66-BF25-7F2586237494}" type="presOf" srcId="{F2E811AE-A004-4931-8666-DBCA77C4D983}" destId="{87E2B791-1BAB-4CA9-869D-EDC528D23AB5}" srcOrd="1" destOrd="0" presId="urn:microsoft.com/office/officeart/2005/8/layout/hierarchy3"/>
    <dgm:cxn modelId="{D3F7DCCC-748B-4718-9171-256C05E03C63}" type="presOf" srcId="{3672727C-A7D2-49E6-9458-9DF84E30CA79}" destId="{E2FAF558-4E21-436C-B3E4-F6EA5084FA3D}" srcOrd="0" destOrd="0" presId="urn:microsoft.com/office/officeart/2005/8/layout/hierarchy3"/>
    <dgm:cxn modelId="{429351F1-5A3F-4922-BA1B-780900B33E64}" srcId="{F2E811AE-A004-4931-8666-DBCA77C4D983}" destId="{9B43B3E2-4B89-4E97-B03A-97330E131AEC}" srcOrd="0" destOrd="0" parTransId="{9A0CEA87-D4ED-4BFB-9D13-5707418E21D2}" sibTransId="{07B90CFD-0B97-4227-B51D-E9C50CE7CFE6}"/>
    <dgm:cxn modelId="{666E0C18-E151-42FA-936A-3A70FFBF5F9B}" type="presOf" srcId="{3726926E-12CD-4659-AE74-86C0BDCD3DD7}" destId="{A795F467-0FC3-463C-928E-D31D33AA3679}" srcOrd="0" destOrd="0" presId="urn:microsoft.com/office/officeart/2005/8/layout/hierarchy3"/>
    <dgm:cxn modelId="{75DD841E-469D-4B18-BDFD-D56063F1FB90}" type="presOf" srcId="{9B43B3E2-4B89-4E97-B03A-97330E131AEC}" destId="{907F4633-1B19-4737-B205-7B9589E9F6EB}" srcOrd="0" destOrd="0" presId="urn:microsoft.com/office/officeart/2005/8/layout/hierarchy3"/>
    <dgm:cxn modelId="{E17C9119-D4AD-47FA-9646-7A53784AC007}" type="presOf" srcId="{0B3A632E-368E-446F-A770-B824B06BB08C}" destId="{B8E00D45-CE01-450A-A3C9-06319F0C9FBB}" srcOrd="0"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C9F5D90B-222C-42C3-9B6F-9263CDF26626}" type="presOf" srcId="{F2E811AE-A004-4931-8666-DBCA77C4D983}" destId="{25051EAE-E2D0-4CC8-A095-9B88DC27DA9F}" srcOrd="0" destOrd="0" presId="urn:microsoft.com/office/officeart/2005/8/layout/hierarchy3"/>
    <dgm:cxn modelId="{C0AF88C6-3AEF-440C-A28A-BE38B9300A7A}" type="presOf" srcId="{CB4BD5C7-C4F7-4485-ACF6-561543A162C7}" destId="{69172AAE-1A0F-4272-8EDD-3AD6EB27676C}"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CFA716A8-E735-4266-8DFA-C2F5F971D8F3}" srcId="{3726926E-12CD-4659-AE74-86C0BDCD3DD7}" destId="{F2E811AE-A004-4931-8666-DBCA77C4D983}" srcOrd="0" destOrd="0" parTransId="{E2ECDC94-F788-4547-A014-28F5C29E3F68}" sibTransId="{F6369711-8A7A-4505-8757-4049DF14A9DB}"/>
    <dgm:cxn modelId="{8315E1F2-2621-4945-9177-56A6600D8535}" type="presParOf" srcId="{A795F467-0FC3-463C-928E-D31D33AA3679}" destId="{A8CA0766-1FDF-4EE7-8F4A-24F811BF7630}" srcOrd="0" destOrd="0" presId="urn:microsoft.com/office/officeart/2005/8/layout/hierarchy3"/>
    <dgm:cxn modelId="{A53AB4E6-8FB9-486B-8124-04274816D2D5}" type="presParOf" srcId="{A8CA0766-1FDF-4EE7-8F4A-24F811BF7630}" destId="{B4B59225-85CF-45FC-8662-783BA8368877}" srcOrd="0" destOrd="0" presId="urn:microsoft.com/office/officeart/2005/8/layout/hierarchy3"/>
    <dgm:cxn modelId="{6E0EEAC6-9EA3-4826-9AAF-E7DDD95570D7}" type="presParOf" srcId="{B4B59225-85CF-45FC-8662-783BA8368877}" destId="{25051EAE-E2D0-4CC8-A095-9B88DC27DA9F}" srcOrd="0" destOrd="0" presId="urn:microsoft.com/office/officeart/2005/8/layout/hierarchy3"/>
    <dgm:cxn modelId="{DB4B668F-4B4C-48B7-A610-ADEFEDD4A786}" type="presParOf" srcId="{B4B59225-85CF-45FC-8662-783BA8368877}" destId="{87E2B791-1BAB-4CA9-869D-EDC528D23AB5}" srcOrd="1" destOrd="0" presId="urn:microsoft.com/office/officeart/2005/8/layout/hierarchy3"/>
    <dgm:cxn modelId="{B492035D-6099-471B-B0E5-4755600FCD9E}" type="presParOf" srcId="{A8CA0766-1FDF-4EE7-8F4A-24F811BF7630}" destId="{BF590D2C-07A8-45A4-A0DE-5DC062079B65}" srcOrd="1" destOrd="0" presId="urn:microsoft.com/office/officeart/2005/8/layout/hierarchy3"/>
    <dgm:cxn modelId="{49325E5C-16C8-4C50-B9A3-193BAB56BC8F}" type="presParOf" srcId="{BF590D2C-07A8-45A4-A0DE-5DC062079B65}" destId="{6496BF42-B67C-475D-87E7-4744841D420B}" srcOrd="0" destOrd="0" presId="urn:microsoft.com/office/officeart/2005/8/layout/hierarchy3"/>
    <dgm:cxn modelId="{A951E589-DBC0-440E-9F19-BE511F7BC483}" type="presParOf" srcId="{BF590D2C-07A8-45A4-A0DE-5DC062079B65}" destId="{907F4633-1B19-4737-B205-7B9589E9F6EB}" srcOrd="1" destOrd="0" presId="urn:microsoft.com/office/officeart/2005/8/layout/hierarchy3"/>
    <dgm:cxn modelId="{2E691643-0024-44DA-B7AA-0B7D71BCBC18}" type="presParOf" srcId="{BF590D2C-07A8-45A4-A0DE-5DC062079B65}" destId="{69172AAE-1A0F-4272-8EDD-3AD6EB27676C}" srcOrd="2" destOrd="0" presId="urn:microsoft.com/office/officeart/2005/8/layout/hierarchy3"/>
    <dgm:cxn modelId="{7ABC8B13-C030-4115-8990-E1118930E08A}" type="presParOf" srcId="{BF590D2C-07A8-45A4-A0DE-5DC062079B65}" destId="{A6847BC4-F923-422A-8089-E92AFF937F00}" srcOrd="3" destOrd="0" presId="urn:microsoft.com/office/officeart/2005/8/layout/hierarchy3"/>
    <dgm:cxn modelId="{7AAAB9CE-023B-4E5E-A9EB-C3E5D72CC0DD}" type="presParOf" srcId="{BF590D2C-07A8-45A4-A0DE-5DC062079B65}" destId="{E2FAF558-4E21-436C-B3E4-F6EA5084FA3D}" srcOrd="4" destOrd="0" presId="urn:microsoft.com/office/officeart/2005/8/layout/hierarchy3"/>
    <dgm:cxn modelId="{0454469D-C94E-47CF-BA77-86818FE5B97D}" type="presParOf" srcId="{BF590D2C-07A8-45A4-A0DE-5DC062079B65}" destId="{AA836B96-9841-422A-BDFB-3C897BB23798}" srcOrd="5" destOrd="0" presId="urn:microsoft.com/office/officeart/2005/8/layout/hierarchy3"/>
    <dgm:cxn modelId="{3118FBFF-EB0F-4668-939F-058797D81953}" type="presParOf" srcId="{BF590D2C-07A8-45A4-A0DE-5DC062079B65}" destId="{B8E00D45-CE01-450A-A3C9-06319F0C9FBB}" srcOrd="6" destOrd="0" presId="urn:microsoft.com/office/officeart/2005/8/layout/hierarchy3"/>
    <dgm:cxn modelId="{5DD4498C-2D9B-48DA-AFD1-45B61814EAF5}"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économiques</a:t>
          </a:r>
          <a:endParaRPr lang="en-US" sz="1600" spc="-100" baseline="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chemeClr val="bg1">
            <a:alpha val="90000"/>
          </a:schemeClr>
        </a:solidFill>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politiques</a:t>
          </a:r>
          <a:endParaRPr lang="en-US" sz="1600" spc="-100" baseline="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solidFill>
          <a:srgbClr val="9D9D9C">
            <a:alpha val="89804"/>
          </a:srgbClr>
        </a:solidFill>
        <a:ln>
          <a:solidFill>
            <a:srgbClr val="629232"/>
          </a:solidFill>
        </a:ln>
      </dgm:spPr>
      <dgm:t>
        <a:bodyPr/>
        <a:lstStyle/>
        <a:p>
          <a:r>
            <a:rPr lang="fr-CH" sz="1600" spc="-100" baseline="0" noProof="0" dirty="0" smtClean="0">
              <a:solidFill>
                <a:schemeClr val="bg1"/>
              </a:solidFill>
              <a:latin typeface="Arial Rounded MT Bold" pitchFamily="34" charset="0"/>
            </a:rPr>
            <a:t>Éléments sociaux</a:t>
          </a:r>
          <a:endParaRPr lang="fr-CH" sz="1600" spc="-100" baseline="0" noProof="0" dirty="0">
            <a:solidFill>
              <a:schemeClr val="bg1"/>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fr-CH" sz="1600" spc="-100" baseline="0" noProof="0" dirty="0" smtClean="0">
              <a:solidFill>
                <a:schemeClr val="bg1">
                  <a:lumMod val="50000"/>
                </a:schemeClr>
              </a:solidFill>
              <a:latin typeface="Arial Rounded MT Bold" pitchFamily="34" charset="0"/>
            </a:rPr>
            <a:t>Éléments environnementaux</a:t>
          </a:r>
          <a:endParaRPr lang="fr-CH" sz="1600" spc="-100" baseline="0" noProof="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E37DA437-F5EB-4E8F-A534-D96DC92BD9CE}" type="presOf" srcId="{9A0CEA87-D4ED-4BFB-9D13-5707418E21D2}" destId="{6496BF42-B67C-475D-87E7-4744841D420B}" srcOrd="0" destOrd="0" presId="urn:microsoft.com/office/officeart/2005/8/layout/hierarchy3"/>
    <dgm:cxn modelId="{E9A77B74-DA5A-4D9F-98C3-8CAD004FB436}" type="presOf" srcId="{4458267A-39BB-449A-9FC4-CD9E2F00ED4D}" destId="{923B6FC6-011D-4A7F-BDD5-FA6D03B1EE28}"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429351F1-5A3F-4922-BA1B-780900B33E64}" srcId="{F2E811AE-A004-4931-8666-DBCA77C4D983}" destId="{9B43B3E2-4B89-4E97-B03A-97330E131AEC}" srcOrd="0" destOrd="0" parTransId="{9A0CEA87-D4ED-4BFB-9D13-5707418E21D2}" sibTransId="{07B90CFD-0B97-4227-B51D-E9C50CE7CFE6}"/>
    <dgm:cxn modelId="{F6FB6087-8E54-4933-AC4C-655FE5AA0517}" type="presOf" srcId="{12AB068B-1DDD-4BB2-8A5A-0C9B3C0B7448}" destId="{A6847BC4-F923-422A-8089-E92AFF937F00}" srcOrd="0" destOrd="0" presId="urn:microsoft.com/office/officeart/2005/8/layout/hierarchy3"/>
    <dgm:cxn modelId="{3F824C9B-409A-4FED-8A20-78C69A83B417}" type="presOf" srcId="{F2E811AE-A004-4931-8666-DBCA77C4D983}" destId="{25051EAE-E2D0-4CC8-A095-9B88DC27DA9F}" srcOrd="0" destOrd="0" presId="urn:microsoft.com/office/officeart/2005/8/layout/hierarchy3"/>
    <dgm:cxn modelId="{13EB7F01-F3D7-4B80-9CE6-050B011A4F70}" type="presOf" srcId="{F2E811AE-A004-4931-8666-DBCA77C4D983}" destId="{87E2B791-1BAB-4CA9-869D-EDC528D23AB5}" srcOrd="1"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1378D67D-94D6-4F10-96C7-352420CAEFFE}" type="presOf" srcId="{9B43B3E2-4B89-4E97-B03A-97330E131AEC}" destId="{907F4633-1B19-4737-B205-7B9589E9F6EB}" srcOrd="0" destOrd="0" presId="urn:microsoft.com/office/officeart/2005/8/layout/hierarchy3"/>
    <dgm:cxn modelId="{C7E40448-344C-4449-B78F-DA3C578137E2}" type="presOf" srcId="{0B3A632E-368E-446F-A770-B824B06BB08C}" destId="{B8E00D45-CE01-450A-A3C9-06319F0C9FBB}" srcOrd="0" destOrd="0" presId="urn:microsoft.com/office/officeart/2005/8/layout/hierarchy3"/>
    <dgm:cxn modelId="{4621B050-D219-44EE-B9F1-D538124DCBEB}" type="presOf" srcId="{B2F217B3-AF21-40E3-A91D-CBBD5149F48F}" destId="{AA836B96-9841-422A-BDFB-3C897BB23798}" srcOrd="0" destOrd="0" presId="urn:microsoft.com/office/officeart/2005/8/layout/hierarchy3"/>
    <dgm:cxn modelId="{92EA29AD-4748-4121-9D6B-8F6C48475608}" type="presOf" srcId="{CB4BD5C7-C4F7-4485-ACF6-561543A162C7}" destId="{69172AAE-1A0F-4272-8EDD-3AD6EB27676C}" srcOrd="0" destOrd="0" presId="urn:microsoft.com/office/officeart/2005/8/layout/hierarchy3"/>
    <dgm:cxn modelId="{E3B416E4-0905-4C3C-978D-7D51DCDD5280}" type="presOf" srcId="{3672727C-A7D2-49E6-9458-9DF84E30CA79}" destId="{E2FAF558-4E21-436C-B3E4-F6EA5084FA3D}" srcOrd="0" destOrd="0" presId="urn:microsoft.com/office/officeart/2005/8/layout/hierarchy3"/>
    <dgm:cxn modelId="{37625C09-5CA3-4DDD-85D9-6D5FB64CBA06}" type="presOf" srcId="{3726926E-12CD-4659-AE74-86C0BDCD3DD7}" destId="{A795F467-0FC3-463C-928E-D31D33AA3679}"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CFA716A8-E735-4266-8DFA-C2F5F971D8F3}" srcId="{3726926E-12CD-4659-AE74-86C0BDCD3DD7}" destId="{F2E811AE-A004-4931-8666-DBCA77C4D983}" srcOrd="0" destOrd="0" parTransId="{E2ECDC94-F788-4547-A014-28F5C29E3F68}" sibTransId="{F6369711-8A7A-4505-8757-4049DF14A9DB}"/>
    <dgm:cxn modelId="{C73A7A42-E015-4556-98A9-CAE6B995066B}" type="presParOf" srcId="{A795F467-0FC3-463C-928E-D31D33AA3679}" destId="{A8CA0766-1FDF-4EE7-8F4A-24F811BF7630}" srcOrd="0" destOrd="0" presId="urn:microsoft.com/office/officeart/2005/8/layout/hierarchy3"/>
    <dgm:cxn modelId="{C6AF71BC-61C7-4684-973C-3AD9135DC0BB}" type="presParOf" srcId="{A8CA0766-1FDF-4EE7-8F4A-24F811BF7630}" destId="{B4B59225-85CF-45FC-8662-783BA8368877}" srcOrd="0" destOrd="0" presId="urn:microsoft.com/office/officeart/2005/8/layout/hierarchy3"/>
    <dgm:cxn modelId="{85ED63D7-E344-4398-9787-E55B2CC87799}" type="presParOf" srcId="{B4B59225-85CF-45FC-8662-783BA8368877}" destId="{25051EAE-E2D0-4CC8-A095-9B88DC27DA9F}" srcOrd="0" destOrd="0" presId="urn:microsoft.com/office/officeart/2005/8/layout/hierarchy3"/>
    <dgm:cxn modelId="{AB5BC86C-3C8E-4FB2-83D7-FD47176AC0A4}" type="presParOf" srcId="{B4B59225-85CF-45FC-8662-783BA8368877}" destId="{87E2B791-1BAB-4CA9-869D-EDC528D23AB5}" srcOrd="1" destOrd="0" presId="urn:microsoft.com/office/officeart/2005/8/layout/hierarchy3"/>
    <dgm:cxn modelId="{59032AB2-A40A-4790-9D28-6B17ACC5C677}" type="presParOf" srcId="{A8CA0766-1FDF-4EE7-8F4A-24F811BF7630}" destId="{BF590D2C-07A8-45A4-A0DE-5DC062079B65}" srcOrd="1" destOrd="0" presId="urn:microsoft.com/office/officeart/2005/8/layout/hierarchy3"/>
    <dgm:cxn modelId="{D81766F2-FD42-4290-BD58-F9062E975AEB}" type="presParOf" srcId="{BF590D2C-07A8-45A4-A0DE-5DC062079B65}" destId="{6496BF42-B67C-475D-87E7-4744841D420B}" srcOrd="0" destOrd="0" presId="urn:microsoft.com/office/officeart/2005/8/layout/hierarchy3"/>
    <dgm:cxn modelId="{4523DF96-A5BC-4085-A18F-6B393B9EF686}" type="presParOf" srcId="{BF590D2C-07A8-45A4-A0DE-5DC062079B65}" destId="{907F4633-1B19-4737-B205-7B9589E9F6EB}" srcOrd="1" destOrd="0" presId="urn:microsoft.com/office/officeart/2005/8/layout/hierarchy3"/>
    <dgm:cxn modelId="{667EE7AD-9A37-4B55-8CB3-2A578401514E}" type="presParOf" srcId="{BF590D2C-07A8-45A4-A0DE-5DC062079B65}" destId="{69172AAE-1A0F-4272-8EDD-3AD6EB27676C}" srcOrd="2" destOrd="0" presId="urn:microsoft.com/office/officeart/2005/8/layout/hierarchy3"/>
    <dgm:cxn modelId="{B53FE236-6121-4B41-AF45-98C2FDAD5915}" type="presParOf" srcId="{BF590D2C-07A8-45A4-A0DE-5DC062079B65}" destId="{A6847BC4-F923-422A-8089-E92AFF937F00}" srcOrd="3" destOrd="0" presId="urn:microsoft.com/office/officeart/2005/8/layout/hierarchy3"/>
    <dgm:cxn modelId="{1CC66068-31CC-46DC-BE72-01A034FFAD43}" type="presParOf" srcId="{BF590D2C-07A8-45A4-A0DE-5DC062079B65}" destId="{E2FAF558-4E21-436C-B3E4-F6EA5084FA3D}" srcOrd="4" destOrd="0" presId="urn:microsoft.com/office/officeart/2005/8/layout/hierarchy3"/>
    <dgm:cxn modelId="{B9EAF269-920C-439A-9843-E51ED84F2BA3}" type="presParOf" srcId="{BF590D2C-07A8-45A4-A0DE-5DC062079B65}" destId="{AA836B96-9841-422A-BDFB-3C897BB23798}" srcOrd="5" destOrd="0" presId="urn:microsoft.com/office/officeart/2005/8/layout/hierarchy3"/>
    <dgm:cxn modelId="{752BC1AD-6E87-4E08-94CA-2081724A7906}" type="presParOf" srcId="{BF590D2C-07A8-45A4-A0DE-5DC062079B65}" destId="{B8E00D45-CE01-450A-A3C9-06319F0C9FBB}" srcOrd="6" destOrd="0" presId="urn:microsoft.com/office/officeart/2005/8/layout/hierarchy3"/>
    <dgm:cxn modelId="{F063CB76-1302-4F74-A42B-E9D4477AA30A}"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rgbClr val="BC290A"/>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solidFill>
              <a:latin typeface="Arial Rounded MT Bold" pitchFamily="34" charset="0"/>
            </a:rPr>
            <a:t>Éléments économiques</a:t>
          </a:r>
          <a:endParaRPr lang="fr-CH" sz="1600" kern="1200" spc="-100" baseline="0" noProof="0" dirty="0">
            <a:solidFill>
              <a:schemeClr val="bg1"/>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politiques</a:t>
          </a:r>
          <a:endParaRPr lang="fr-CH" sz="1600" kern="1200" spc="-100" baseline="0" noProof="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sociaux</a:t>
          </a:r>
          <a:endParaRPr lang="fr-CH" sz="1600" kern="1200" spc="-100" baseline="0" noProof="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environnementaux</a:t>
          </a:r>
          <a:endParaRPr lang="fr-CH" sz="1600" kern="1200" spc="-100" baseline="0" noProof="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économiques</a:t>
          </a:r>
          <a:endParaRPr lang="fr-CH" sz="1600" kern="1200" spc="-100" baseline="0" noProof="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rgbClr val="1399BB">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solidFill>
              <a:latin typeface="Arial Rounded MT Bold" pitchFamily="34" charset="0"/>
            </a:rPr>
            <a:t>Éléments politiques</a:t>
          </a:r>
          <a:endParaRPr lang="fr-CH" sz="1600" kern="1200" spc="-100" baseline="0" noProof="0" dirty="0">
            <a:solidFill>
              <a:schemeClr val="bg1"/>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sociaux</a:t>
          </a:r>
          <a:endParaRPr lang="fr-CH" sz="1600" kern="1200" spc="-100" baseline="0" noProof="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environnementaux</a:t>
          </a:r>
          <a:endParaRPr lang="fr-CH" sz="1600" kern="1200" spc="-100" baseline="0" noProof="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économiques</a:t>
          </a:r>
          <a:endParaRPr lang="fr-CH" sz="1600" kern="1200" spc="-100" baseline="0" noProof="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politiques</a:t>
          </a:r>
          <a:endParaRPr lang="fr-CH" sz="1600" kern="1200" spc="-100" baseline="0" noProof="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sociaux</a:t>
          </a:r>
          <a:endParaRPr lang="en-US" sz="1600" kern="1200" spc="-100" baseline="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rgbClr val="629232">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solidFill>
              <a:latin typeface="Arial Rounded MT Bold" pitchFamily="34" charset="0"/>
            </a:rPr>
            <a:t>Éléments environnementaux</a:t>
          </a:r>
          <a:endParaRPr lang="fr-CH" sz="1600" kern="1200" spc="-100" baseline="0" noProof="0" dirty="0">
            <a:solidFill>
              <a:schemeClr val="bg1"/>
            </a:solidFill>
            <a:latin typeface="Arial Rounded MT Bold" pitchFamily="34" charset="0"/>
          </a:endParaRPr>
        </a:p>
      </dsp:txBody>
      <dsp:txXfrm>
        <a:off x="524959" y="3709484"/>
        <a:ext cx="1327671" cy="648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économiques</a:t>
          </a:r>
          <a:endParaRPr lang="en-US" sz="1600" kern="1200" spc="-100" baseline="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politiques</a:t>
          </a:r>
          <a:endParaRPr lang="en-US" sz="1600" kern="1200" spc="-100" baseline="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rgbClr val="9D9D9C">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solidFill>
              <a:latin typeface="Arial Rounded MT Bold" pitchFamily="34" charset="0"/>
            </a:rPr>
            <a:t>Éléments sociaux</a:t>
          </a:r>
          <a:endParaRPr lang="fr-CH" sz="1600" kern="1200" spc="-100" baseline="0" noProof="0" dirty="0">
            <a:solidFill>
              <a:schemeClr val="bg1"/>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H" sz="1600" kern="1200" spc="-100" baseline="0" noProof="0" dirty="0" smtClean="0">
              <a:solidFill>
                <a:schemeClr val="bg1">
                  <a:lumMod val="50000"/>
                </a:schemeClr>
              </a:solidFill>
              <a:latin typeface="Arial Rounded MT Bold" pitchFamily="34" charset="0"/>
            </a:rPr>
            <a:t>Éléments environnementaux</a:t>
          </a:r>
          <a:endParaRPr lang="fr-CH" sz="1600" kern="1200" spc="-100" baseline="0" noProof="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8E450DCA-F7AC-48A8-89C9-00F8546767D3}" type="datetimeFigureOut">
              <a:rPr lang="en-US" smtClean="0"/>
              <a:t>1/29/2014</a:t>
            </a:fld>
            <a:endParaRPr lang="en-US"/>
          </a:p>
        </p:txBody>
      </p:sp>
      <p:sp>
        <p:nvSpPr>
          <p:cNvPr id="4" name="Footer Placehold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54235D1F-8ECA-4CA4-A55D-90A22255785D}" type="slidenum">
              <a:rPr lang="en-US" smtClean="0"/>
              <a:t>‹#›</a:t>
            </a:fld>
            <a:endParaRPr lang="en-US"/>
          </a:p>
        </p:txBody>
      </p:sp>
    </p:spTree>
    <p:extLst>
      <p:ext uri="{BB962C8B-B14F-4D97-AF65-F5344CB8AC3E}">
        <p14:creationId xmlns:p14="http://schemas.microsoft.com/office/powerpoint/2010/main" val="3439168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fld id="{F861ECBD-A611-4F13-92E0-5EC3E3B352EF}" type="datetimeFigureOut">
              <a:rPr lang="en-US" smtClean="0"/>
              <a:t>1/29/2014</a:t>
            </a:fld>
            <a:endParaRPr lang="en-US"/>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4" y="3228895"/>
            <a:ext cx="7941310" cy="3058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B0F1C443-8799-4268-A575-3092B72687AD}" type="slidenum">
              <a:rPr lang="en-US" smtClean="0"/>
              <a:t>‹#›</a:t>
            </a:fld>
            <a:endParaRPr lang="en-US"/>
          </a:p>
        </p:txBody>
      </p:sp>
    </p:spTree>
    <p:extLst>
      <p:ext uri="{BB962C8B-B14F-4D97-AF65-F5344CB8AC3E}">
        <p14:creationId xmlns:p14="http://schemas.microsoft.com/office/powerpoint/2010/main" val="390072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pPr eaLnBrk="1" hangingPunct="1">
              <a:spcBef>
                <a:spcPct val="0"/>
              </a:spcBef>
            </a:pPr>
            <a:endParaRPr lang="en-GB" dirty="0" smtClean="0"/>
          </a:p>
        </p:txBody>
      </p:sp>
      <p:sp>
        <p:nvSpPr>
          <p:cNvPr id="31748" name="Slide Number Placeholder 3"/>
          <p:cNvSpPr>
            <a:spLocks noGrp="1"/>
          </p:cNvSpPr>
          <p:nvPr>
            <p:ph type="sldNum" sz="quarter" idx="5"/>
          </p:nvPr>
        </p:nvSpPr>
        <p:spPr bwMode="auto">
          <a:ln>
            <a:miter lim="800000"/>
            <a:headEnd/>
            <a:tailEnd/>
          </a:ln>
        </p:spPr>
        <p:txBody>
          <a:bodyPr/>
          <a:lstStyle/>
          <a:p>
            <a:fld id="{DC3BD0AD-B6F3-4280-9B77-8D8C3B05B744}" type="slidenum">
              <a:rPr lang="en-GB"/>
              <a:pPr/>
              <a:t>6</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b="1" u="sng" dirty="0" smtClean="0"/>
              <a:t>Setting up the </a:t>
            </a:r>
            <a:r>
              <a:rPr lang="fr-CH" b="1" u="sng" dirty="0" err="1" smtClean="0"/>
              <a:t>reform</a:t>
            </a:r>
            <a:r>
              <a:rPr lang="fr-CH" b="1" u="sng" baseline="0" dirty="0" smtClean="0"/>
              <a:t> </a:t>
            </a:r>
            <a:r>
              <a:rPr lang="fr-CH" b="1" u="sng" baseline="0" dirty="0" err="1" smtClean="0"/>
              <a:t>process</a:t>
            </a:r>
            <a:endParaRPr lang="en-GB" b="1" u="sng" dirty="0"/>
          </a:p>
        </p:txBody>
      </p:sp>
      <p:sp>
        <p:nvSpPr>
          <p:cNvPr id="4" name="Slide Number Placeholder 3"/>
          <p:cNvSpPr>
            <a:spLocks noGrp="1"/>
          </p:cNvSpPr>
          <p:nvPr>
            <p:ph type="sldNum" sz="quarter" idx="10"/>
          </p:nvPr>
        </p:nvSpPr>
        <p:spPr/>
        <p:txBody>
          <a:bodyPr/>
          <a:lstStyle/>
          <a:p>
            <a:fld id="{B0F1C443-8799-4268-A575-3092B72687AD}" type="slidenum">
              <a:rPr lang="en-US" smtClean="0"/>
              <a:t>8</a:t>
            </a:fld>
            <a:endParaRPr lang="en-US"/>
          </a:p>
        </p:txBody>
      </p:sp>
    </p:spTree>
    <p:extLst>
      <p:ext uri="{BB962C8B-B14F-4D97-AF65-F5344CB8AC3E}">
        <p14:creationId xmlns:p14="http://schemas.microsoft.com/office/powerpoint/2010/main" val="254055285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6.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p:cNvPicPr>
            <a:picLocks/>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9162000" cy="6868800"/>
          </a:xfrm>
          <a:prstGeom prst="rect">
            <a:avLst/>
          </a:prstGeom>
        </p:spPr>
      </p:pic>
      <p:sp>
        <p:nvSpPr>
          <p:cNvPr id="7" name="Rectangle 6"/>
          <p:cNvSpPr/>
          <p:nvPr userDrawn="1"/>
        </p:nvSpPr>
        <p:spPr>
          <a:xfrm>
            <a:off x="0" y="0"/>
            <a:ext cx="9162000" cy="6868800"/>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16346" y="3645024"/>
            <a:ext cx="8329308" cy="858696"/>
          </a:xfrm>
        </p:spPr>
        <p:txBody>
          <a:bodyPr>
            <a:normAutofit/>
          </a:bodyPr>
          <a:lstStyle>
            <a:lvl1pPr>
              <a:defRPr lang="en-US" sz="2400" b="1" dirty="0">
                <a:solidFill>
                  <a:schemeClr val="bg1">
                    <a:lumMod val="50000"/>
                  </a:schemeClr>
                </a:solidFill>
                <a:latin typeface="Arial Rounded MT Bold" pitchFamily="34" charset="0"/>
                <a:ea typeface="+mn-ea"/>
                <a:cs typeface="+mn-cs"/>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5868144" y="4753953"/>
            <a:ext cx="2736304" cy="864096"/>
          </a:xfrm>
        </p:spPr>
        <p:txBody>
          <a:bodyPr>
            <a:normAutofit/>
          </a:bodyPr>
          <a:lstStyle>
            <a:lvl1pPr marL="0" indent="0" algn="l">
              <a:buNone/>
              <a:defRPr lang="en-US" sz="1800" kern="1200" spc="-100" dirty="0">
                <a:solidFill>
                  <a:schemeClr val="bg1">
                    <a:lumMod val="50000"/>
                  </a:schemeClr>
                </a:solidFill>
                <a:latin typeface="Arial Rounded MT Bold"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noProof="0" dirty="0" smtClean="0"/>
              <a:t>Présentateur + Date</a:t>
            </a:r>
            <a:endParaRPr lang="fr-CH" noProof="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6477" y="565325"/>
            <a:ext cx="6989046" cy="2772661"/>
          </a:xfrm>
          <a:prstGeom prst="rect">
            <a:avLst/>
          </a:prstGeom>
        </p:spPr>
      </p:pic>
      <p:pic>
        <p:nvPicPr>
          <p:cNvPr id="10" name="Picture 9"/>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76187"/>
          <a:stretch>
            <a:fillRect/>
          </a:stretch>
        </p:blipFill>
        <p:spPr>
          <a:xfrm>
            <a:off x="7243948" y="6567055"/>
            <a:ext cx="1900052" cy="282877"/>
          </a:xfrm>
          <a:prstGeom prst="rect">
            <a:avLst/>
          </a:prstGeom>
        </p:spPr>
      </p:pic>
      <p:pic>
        <p:nvPicPr>
          <p:cNvPr id="11" name="Picture 2"/>
          <p:cNvPicPr>
            <a:picLocks noChangeAspect="1" noChangeArrowheads="1"/>
          </p:cNvPicPr>
          <p:nvPr userDrawn="1"/>
        </p:nvPicPr>
        <p:blipFill>
          <a:blip r:embed="rId6"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3925" y="5618049"/>
            <a:ext cx="1021328" cy="96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74180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0086414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39797437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85235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43909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3599787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hank you slide">
    <p:spTree>
      <p:nvGrpSpPr>
        <p:cNvPr id="1" name=""/>
        <p:cNvGrpSpPr/>
        <p:nvPr/>
      </p:nvGrpSpPr>
      <p:grpSpPr>
        <a:xfrm>
          <a:off x="0" y="0"/>
          <a:ext cx="0" cy="0"/>
          <a:chOff x="0" y="0"/>
          <a:chExt cx="0" cy="0"/>
        </a:xfrm>
      </p:grpSpPr>
      <p:pic>
        <p:nvPicPr>
          <p:cNvPr id="7" name="Picture 6"/>
          <p:cNvPicPr>
            <a:picLocks/>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9162000" cy="6868800"/>
          </a:xfrm>
          <a:prstGeom prst="rect">
            <a:avLst/>
          </a:prstGeom>
        </p:spPr>
      </p:pic>
      <p:sp>
        <p:nvSpPr>
          <p:cNvPr id="6" name="Rectangle 5"/>
          <p:cNvSpPr/>
          <p:nvPr userDrawn="1"/>
        </p:nvSpPr>
        <p:spPr>
          <a:xfrm>
            <a:off x="0" y="0"/>
            <a:ext cx="9162000" cy="6868800"/>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3212976"/>
            <a:ext cx="8229600" cy="1143000"/>
          </a:xfrm>
        </p:spPr>
        <p:txBody>
          <a:bodyPr/>
          <a:lstStyle>
            <a:lvl1pPr>
              <a:defRPr sz="4000">
                <a:solidFill>
                  <a:schemeClr val="accent1"/>
                </a:solidFill>
                <a:latin typeface="Arial Rounded MT Bold" pitchFamily="34" charset="0"/>
              </a:defRPr>
            </a:lvl1pPr>
          </a:lstStyle>
          <a:p>
            <a:r>
              <a:rPr lang="en-US" dirty="0" smtClean="0"/>
              <a:t>Click to edit Master title style</a:t>
            </a:r>
            <a:endParaRPr lang="en-US"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0014" y="376826"/>
            <a:ext cx="5450768" cy="2162403"/>
          </a:xfrm>
          <a:prstGeom prst="rect">
            <a:avLst/>
          </a:prstGeom>
        </p:spPr>
      </p:pic>
      <p:pic>
        <p:nvPicPr>
          <p:cNvPr id="9" name="Picture 2"/>
          <p:cNvPicPr>
            <a:picLocks noChangeAspect="1" noChangeArrowheads="1"/>
          </p:cNvPicPr>
          <p:nvPr userDrawn="1"/>
        </p:nvPicPr>
        <p:blipFill>
          <a:blip r:embed="rId5"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3925" y="5618049"/>
            <a:ext cx="1021328" cy="96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76187"/>
          <a:stretch>
            <a:fillRect/>
          </a:stretch>
        </p:blipFill>
        <p:spPr>
          <a:xfrm>
            <a:off x="7243948" y="6567055"/>
            <a:ext cx="1900052" cy="282877"/>
          </a:xfrm>
          <a:prstGeom prst="rect">
            <a:avLst/>
          </a:prstGeom>
        </p:spPr>
      </p:pic>
    </p:spTree>
    <p:extLst>
      <p:ext uri="{BB962C8B-B14F-4D97-AF65-F5344CB8AC3E}">
        <p14:creationId xmlns:p14="http://schemas.microsoft.com/office/powerpoint/2010/main" val="321892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110443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39045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85087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779872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144229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547773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5" cstate="print">
            <a:extLst>
              <a:ext uri="{28A0092B-C50C-407E-A947-70E740481C1C}">
                <a14:useLocalDpi xmlns:a14="http://schemas.microsoft.com/office/drawing/2010/main" val="0"/>
              </a:ext>
            </a:extLst>
          </a:blip>
          <a:srcRect r="74601" b="29429"/>
          <a:stretch/>
        </p:blipFill>
        <p:spPr>
          <a:xfrm>
            <a:off x="6412674" y="4329986"/>
            <a:ext cx="2731325" cy="2528014"/>
          </a:xfrm>
          <a:prstGeom prst="rect">
            <a:avLst/>
          </a:prstGeom>
        </p:spPr>
      </p:pic>
      <p:sp>
        <p:nvSpPr>
          <p:cNvPr id="2" name="Title Placeholder 1"/>
          <p:cNvSpPr>
            <a:spLocks noGrp="1"/>
          </p:cNvSpPr>
          <p:nvPr>
            <p:ph type="title"/>
          </p:nvPr>
        </p:nvSpPr>
        <p:spPr>
          <a:xfrm>
            <a:off x="3203848" y="274638"/>
            <a:ext cx="5482952" cy="7227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99592" y="1600200"/>
            <a:ext cx="7787208" cy="4925144"/>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92390-C683-4B2C-833B-82284D6C4481}" type="datetimeFigureOut">
              <a:rPr lang="en-US" smtClean="0"/>
              <a:t>1/29/2014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03BAB-DC55-4F1C-9217-7457BB83BE4C}" type="slidenum">
              <a:rPr lang="en-US" smtClean="0"/>
              <a:t>‹#›</a:t>
            </a:fld>
            <a:endParaRPr lang="en-US" dirty="0"/>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42502" y="130625"/>
            <a:ext cx="2601869" cy="866736"/>
          </a:xfrm>
          <a:prstGeom prst="rect">
            <a:avLst/>
          </a:prstGeom>
        </p:spPr>
      </p:pic>
      <p:sp>
        <p:nvSpPr>
          <p:cNvPr id="8" name="Rectangle 7"/>
          <p:cNvSpPr/>
          <p:nvPr userDrawn="1"/>
        </p:nvSpPr>
        <p:spPr>
          <a:xfrm>
            <a:off x="997527" y="1079255"/>
            <a:ext cx="7716570" cy="72000"/>
          </a:xfrm>
          <a:prstGeom prst="rect">
            <a:avLst/>
          </a:prstGeom>
          <a:gradFill flip="none" rotWithShape="1">
            <a:gsLst>
              <a:gs pos="36000">
                <a:srgbClr val="BC290A"/>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9927" y="1184155"/>
            <a:ext cx="7716570" cy="72000"/>
          </a:xfrm>
          <a:prstGeom prst="rect">
            <a:avLst/>
          </a:prstGeom>
          <a:gradFill flip="none" rotWithShape="1">
            <a:gsLst>
              <a:gs pos="49000">
                <a:srgbClr val="1399BB"/>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302327" y="1289055"/>
            <a:ext cx="7716570" cy="72000"/>
          </a:xfrm>
          <a:prstGeom prst="rect">
            <a:avLst/>
          </a:prstGeom>
          <a:gradFill flip="none" rotWithShape="1">
            <a:gsLst>
              <a:gs pos="54000">
                <a:srgbClr val="A8C38D"/>
              </a:gs>
              <a:gs pos="0">
                <a:srgbClr val="629232"/>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329547" y="4062791"/>
            <a:ext cx="2814453" cy="2795209"/>
          </a:xfrm>
          <a:prstGeom prst="rect">
            <a:avLst/>
          </a:pr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9129250"/>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85"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txStyles>
    <p:title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p:titleStyle>
    <p:body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emf"/><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CH" dirty="0" smtClean="0">
                <a:solidFill>
                  <a:srgbClr val="808080"/>
                </a:solidFill>
                <a:latin typeface="Arial Rounded MT Bold" pitchFamily="18" charset="0"/>
              </a:rPr>
              <a:t>Environnement favorable aux entreprises durables </a:t>
            </a:r>
            <a:r>
              <a:rPr lang="en-GB" dirty="0" smtClean="0"/>
              <a:t>:</a:t>
            </a:r>
            <a:br>
              <a:rPr lang="en-GB" dirty="0" smtClean="0"/>
            </a:br>
            <a:r>
              <a:rPr lang="fr-CH" dirty="0" smtClean="0">
                <a:solidFill>
                  <a:srgbClr val="808080"/>
                </a:solidFill>
                <a:latin typeface="Arial Rounded MT Bold" pitchFamily="18" charset="0"/>
              </a:rPr>
              <a:t>De quoi s'agit l’approche de l’OIT</a:t>
            </a:r>
            <a:endParaRPr lang="fr-CH" dirty="0"/>
          </a:p>
        </p:txBody>
      </p:sp>
      <p:sp>
        <p:nvSpPr>
          <p:cNvPr id="3" name="Subtitle 2"/>
          <p:cNvSpPr>
            <a:spLocks noGrp="1"/>
          </p:cNvSpPr>
          <p:nvPr>
            <p:ph type="subTitle" idx="1"/>
          </p:nvPr>
        </p:nvSpPr>
        <p:spPr/>
        <p:txBody>
          <a:bodyPr/>
          <a:lstStyle/>
          <a:p>
            <a:pPr>
              <a:lnSpc>
                <a:spcPct val="80000"/>
              </a:lnSpc>
            </a:pPr>
            <a:endParaRPr lang="en-GB" b="1" dirty="0"/>
          </a:p>
        </p:txBody>
      </p:sp>
    </p:spTree>
    <p:extLst>
      <p:ext uri="{BB962C8B-B14F-4D97-AF65-F5344CB8AC3E}">
        <p14:creationId xmlns:p14="http://schemas.microsoft.com/office/powerpoint/2010/main" val="185083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Plan</a:t>
            </a:r>
            <a:endParaRPr lang="fr-CH" dirty="0"/>
          </a:p>
        </p:txBody>
      </p:sp>
      <p:sp>
        <p:nvSpPr>
          <p:cNvPr id="3" name="Content Placeholder 2"/>
          <p:cNvSpPr>
            <a:spLocks noGrp="1"/>
          </p:cNvSpPr>
          <p:nvPr>
            <p:ph idx="1"/>
          </p:nvPr>
        </p:nvSpPr>
        <p:spPr>
          <a:xfrm>
            <a:off x="971600" y="1600200"/>
            <a:ext cx="7715200" cy="4925144"/>
          </a:xfrm>
        </p:spPr>
        <p:txBody>
          <a:bodyPr>
            <a:normAutofit/>
          </a:bodyPr>
          <a:lstStyle/>
          <a:p>
            <a:pPr marL="1543050" lvl="3">
              <a:buClr>
                <a:srgbClr val="BC290A"/>
              </a:buClr>
            </a:pPr>
            <a:endParaRPr lang="en-GB" sz="2000" dirty="0" smtClean="0"/>
          </a:p>
          <a:p>
            <a:pPr marL="1543050" lvl="3">
              <a:buClr>
                <a:srgbClr val="BC290A"/>
              </a:buClr>
            </a:pPr>
            <a:endParaRPr lang="en-GB" sz="2000" dirty="0" smtClean="0"/>
          </a:p>
          <a:p>
            <a:pPr marL="0" indent="0" algn="ctr">
              <a:buClr>
                <a:srgbClr val="C00000"/>
              </a:buClr>
              <a:buNone/>
            </a:pPr>
            <a:r>
              <a:rPr lang="en-GB" sz="2000" dirty="0" smtClean="0"/>
              <a:t>Rationale</a:t>
            </a:r>
          </a:p>
          <a:p>
            <a:pPr marL="0" indent="0" algn="ctr">
              <a:buClr>
                <a:srgbClr val="BC290A"/>
              </a:buClr>
              <a:buNone/>
            </a:pPr>
            <a:endParaRPr lang="en-GB" sz="2000" dirty="0" smtClean="0"/>
          </a:p>
          <a:p>
            <a:pPr marL="0" indent="0" algn="ctr">
              <a:buClr>
                <a:srgbClr val="1399BB"/>
              </a:buClr>
              <a:buNone/>
            </a:pPr>
            <a:r>
              <a:rPr lang="fr-CH" sz="2000" dirty="0" smtClean="0"/>
              <a:t>Méthodologie</a:t>
            </a:r>
          </a:p>
          <a:p>
            <a:pPr marL="0" indent="0" algn="ctr">
              <a:buClr>
                <a:srgbClr val="1399BB"/>
              </a:buClr>
              <a:buNone/>
            </a:pPr>
            <a:endParaRPr lang="en-GB" sz="2000" dirty="0" smtClean="0"/>
          </a:p>
          <a:p>
            <a:pPr marL="0" indent="0" algn="ctr">
              <a:buClr>
                <a:srgbClr val="629232"/>
              </a:buClr>
              <a:buNone/>
            </a:pPr>
            <a:r>
              <a:rPr lang="en-GB" sz="2000" dirty="0" smtClean="0"/>
              <a:t>Points Forts</a:t>
            </a:r>
          </a:p>
          <a:p>
            <a:pPr marL="0" indent="0" algn="ctr">
              <a:buClr>
                <a:srgbClr val="629232"/>
              </a:buClr>
              <a:buNone/>
            </a:pPr>
            <a:endParaRPr lang="en-GB" sz="2000" dirty="0" smtClean="0"/>
          </a:p>
          <a:p>
            <a:pPr marL="0" indent="0" algn="ctr">
              <a:buClr>
                <a:srgbClr val="9D9D9C"/>
              </a:buClr>
              <a:buNone/>
            </a:pPr>
            <a:r>
              <a:rPr lang="fr-CH" sz="2000" dirty="0" smtClean="0"/>
              <a:t>Résultats</a:t>
            </a:r>
            <a:endParaRPr lang="fr-CH" sz="2000" dirty="0"/>
          </a:p>
        </p:txBody>
      </p:sp>
      <p:cxnSp>
        <p:nvCxnSpPr>
          <p:cNvPr id="5" name="Straight Connector 4"/>
          <p:cNvCxnSpPr/>
          <p:nvPr/>
        </p:nvCxnSpPr>
        <p:spPr>
          <a:xfrm>
            <a:off x="4314969" y="2680342"/>
            <a:ext cx="1044000" cy="0"/>
          </a:xfrm>
          <a:prstGeom prst="line">
            <a:avLst/>
          </a:prstGeom>
          <a:ln w="28575">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081048" y="3429000"/>
            <a:ext cx="1512000" cy="0"/>
          </a:xfrm>
          <a:prstGeom prst="line">
            <a:avLst/>
          </a:prstGeom>
          <a:ln w="28575">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187640" y="4163369"/>
            <a:ext cx="1296000" cy="0"/>
          </a:xfrm>
          <a:prstGeom prst="line">
            <a:avLst/>
          </a:prstGeom>
          <a:ln w="28575">
            <a:solidFill>
              <a:srgbClr val="9D9D9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31656" y="4869160"/>
            <a:ext cx="1008000" cy="0"/>
          </a:xfrm>
          <a:prstGeom prst="line">
            <a:avLst/>
          </a:prstGeom>
          <a:ln w="28575">
            <a:solidFill>
              <a:srgbClr val="6292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14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8"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up)">
                                      <p:cBhvr>
                                        <p:cTn id="15" dur="500"/>
                                        <p:tgtEl>
                                          <p:spTgt spid="3">
                                            <p:txEl>
                                              <p:pRg st="4" end="4"/>
                                            </p:txEl>
                                          </p:spTgt>
                                        </p:tgtEl>
                                      </p:cBhvr>
                                    </p:animEffect>
                                  </p:childTnLst>
                                </p:cTn>
                              </p:par>
                              <p:par>
                                <p:cTn id="16" presetID="22" presetClass="entr" presetSubtype="8"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up)">
                                      <p:cBhvr>
                                        <p:cTn id="23" dur="500"/>
                                        <p:tgtEl>
                                          <p:spTgt spid="3">
                                            <p:txEl>
                                              <p:pRg st="6" end="6"/>
                                            </p:txEl>
                                          </p:spTgt>
                                        </p:tgtEl>
                                      </p:cBhvr>
                                    </p:animEffect>
                                  </p:childTnLst>
                                </p:cTn>
                              </p:par>
                              <p:par>
                                <p:cTn id="24" presetID="22" presetClass="entr" presetSubtype="8" fill="hold"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up)">
                                      <p:cBhvr>
                                        <p:cTn id="31" dur="500"/>
                                        <p:tgtEl>
                                          <p:spTgt spid="3">
                                            <p:txEl>
                                              <p:pRg st="8" end="8"/>
                                            </p:txEl>
                                          </p:spTgt>
                                        </p:tgtEl>
                                      </p:cBhvr>
                                    </p:animEffect>
                                  </p:childTnLst>
                                </p:cTn>
                              </p:par>
                              <p:par>
                                <p:cTn id="32" presetID="22" presetClass="entr" presetSubtype="8"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328353" y="1340768"/>
            <a:ext cx="4487295" cy="1883593"/>
          </a:xfrm>
          <a:prstGeom prst="rect">
            <a:avLst/>
          </a:prstGeom>
          <a:noFill/>
        </p:spPr>
        <p:txBody>
          <a:bodyPr wrap="square" lIns="128016" tIns="64008" rIns="128016" bIns="64008" rtlCol="0">
            <a:spAutoFit/>
          </a:bodyPr>
          <a:lstStyle/>
          <a:p>
            <a:pPr algn="ctr"/>
            <a:r>
              <a:rPr lang="en-US" sz="2000" dirty="0">
                <a:solidFill>
                  <a:srgbClr val="1399BB"/>
                </a:solidFill>
                <a:latin typeface="Arial Rounded MT Bold" pitchFamily="18" charset="0"/>
              </a:rPr>
              <a:t>Contribution du BIT</a:t>
            </a:r>
          </a:p>
          <a:p>
            <a:endParaRPr lang="en-GB" sz="1000" spc="-100" dirty="0" smtClean="0">
              <a:solidFill>
                <a:srgbClr val="00B0F0"/>
              </a:solidFill>
              <a:latin typeface="Arial Rounded MT Bold" pitchFamily="34" charset="0"/>
            </a:endParaRPr>
          </a:p>
          <a:p>
            <a:r>
              <a:rPr lang="fr-CH" sz="1400" spc="-100" dirty="0" smtClean="0">
                <a:solidFill>
                  <a:srgbClr val="9D9D9C"/>
                </a:solidFill>
                <a:latin typeface="Arial Rounded MT Bold" pitchFamily="34" charset="0"/>
              </a:rPr>
              <a:t>Le </a:t>
            </a:r>
            <a:r>
              <a:rPr lang="fr-CH" sz="1400" spc="-100" dirty="0">
                <a:solidFill>
                  <a:srgbClr val="9D9D9C"/>
                </a:solidFill>
                <a:latin typeface="Arial Rounded MT Bold" pitchFamily="34" charset="0"/>
              </a:rPr>
              <a:t>Bureau International du Travail prévoit le renforcement des capacités des partenaires sociaux pour </a:t>
            </a:r>
            <a:r>
              <a:rPr lang="fr-CH" sz="1400" spc="-100" dirty="0" smtClean="0">
                <a:solidFill>
                  <a:srgbClr val="9D9D9C"/>
                </a:solidFill>
                <a:latin typeface="Arial Rounded MT Bold" pitchFamily="34" charset="0"/>
              </a:rPr>
              <a:t>:</a:t>
            </a:r>
            <a:endParaRPr lang="en-GB" sz="1400" spc="-100" dirty="0">
              <a:solidFill>
                <a:srgbClr val="9D9D9C"/>
              </a:solidFill>
              <a:latin typeface="Arial Rounded MT Bold" pitchFamily="34" charset="0"/>
            </a:endParaRPr>
          </a:p>
          <a:p>
            <a:pPr marL="144000" indent="-144000" algn="just">
              <a:buFont typeface="Wingdings" panose="05000000000000000000" pitchFamily="2" charset="2"/>
              <a:buChar char="§"/>
            </a:pPr>
            <a:r>
              <a:rPr lang="fr-CH" sz="1400" spc="-100" dirty="0" smtClean="0">
                <a:solidFill>
                  <a:srgbClr val="9D9D9C"/>
                </a:solidFill>
                <a:latin typeface="Arial Rounded MT Bold" pitchFamily="34" charset="0"/>
              </a:rPr>
              <a:t>suivre </a:t>
            </a:r>
            <a:r>
              <a:rPr lang="fr-CH" sz="1400" spc="-100" dirty="0">
                <a:solidFill>
                  <a:srgbClr val="9D9D9C"/>
                </a:solidFill>
                <a:latin typeface="Arial Rounded MT Bold" pitchFamily="34" charset="0"/>
              </a:rPr>
              <a:t>les </a:t>
            </a:r>
            <a:r>
              <a:rPr lang="fr-CH" sz="1400" spc="-100" dirty="0" smtClean="0">
                <a:solidFill>
                  <a:srgbClr val="9D9D9C"/>
                </a:solidFill>
                <a:latin typeface="Arial Rounded MT Bold" pitchFamily="34" charset="0"/>
              </a:rPr>
              <a:t>recherches,</a:t>
            </a:r>
          </a:p>
          <a:p>
            <a:pPr marL="144000" indent="-144000" algn="just">
              <a:buFont typeface="Wingdings" panose="05000000000000000000" pitchFamily="2" charset="2"/>
              <a:buChar char="§"/>
            </a:pPr>
            <a:r>
              <a:rPr lang="fr-CH" sz="1400" spc="-100" dirty="0">
                <a:solidFill>
                  <a:srgbClr val="9D9D9C"/>
                </a:solidFill>
                <a:latin typeface="Arial Rounded MT Bold" pitchFamily="34" charset="0"/>
              </a:rPr>
              <a:t>élaborer les documents d'orientation et</a:t>
            </a:r>
            <a:endParaRPr lang="en-GB" sz="1400" spc="-100" dirty="0">
              <a:solidFill>
                <a:srgbClr val="9D9D9C"/>
              </a:solidFill>
              <a:latin typeface="Arial Rounded MT Bold" pitchFamily="34" charset="0"/>
            </a:endParaRPr>
          </a:p>
          <a:p>
            <a:pPr marL="144000" indent="-144000" algn="just">
              <a:buFont typeface="Wingdings" panose="05000000000000000000" pitchFamily="2" charset="2"/>
              <a:buChar char="§"/>
            </a:pPr>
            <a:r>
              <a:rPr lang="fr-CH" sz="1400" spc="-100" dirty="0">
                <a:solidFill>
                  <a:srgbClr val="9D9D9C"/>
                </a:solidFill>
                <a:latin typeface="Arial Rounded MT Bold" pitchFamily="34" charset="0"/>
              </a:rPr>
              <a:t>mener une campagne de sensibilisation</a:t>
            </a:r>
            <a:r>
              <a:rPr lang="fr-CH" sz="1400" spc="-100" dirty="0" smtClean="0">
                <a:solidFill>
                  <a:srgbClr val="9D9D9C"/>
                </a:solidFill>
                <a:latin typeface="Arial Rounded MT Bold" pitchFamily="34" charset="0"/>
              </a:rPr>
              <a:t>.</a:t>
            </a:r>
            <a:endParaRPr lang="en-GB" sz="1400" spc="-100" dirty="0">
              <a:solidFill>
                <a:srgbClr val="9D9D9C"/>
              </a:solidFill>
              <a:latin typeface="Arial Rounded MT Bold" pitchFamily="34" charset="0"/>
            </a:endParaRPr>
          </a:p>
        </p:txBody>
      </p:sp>
      <p:sp>
        <p:nvSpPr>
          <p:cNvPr id="11" name="TextBox 10"/>
          <p:cNvSpPr txBox="1"/>
          <p:nvPr/>
        </p:nvSpPr>
        <p:spPr>
          <a:xfrm>
            <a:off x="193744" y="2567258"/>
            <a:ext cx="2204440" cy="2406813"/>
          </a:xfrm>
          <a:prstGeom prst="rect">
            <a:avLst/>
          </a:prstGeom>
          <a:solidFill>
            <a:schemeClr val="bg1"/>
          </a:solidFill>
        </p:spPr>
        <p:txBody>
          <a:bodyPr wrap="square" lIns="128016" tIns="64008" rIns="128016" bIns="64008" rtlCol="0">
            <a:spAutoFit/>
          </a:bodyPr>
          <a:lstStyle/>
          <a:p>
            <a:pPr algn="ctr"/>
            <a:r>
              <a:rPr lang="en-US" sz="2000" dirty="0">
                <a:solidFill>
                  <a:srgbClr val="BC290A"/>
                </a:solidFill>
                <a:latin typeface="Arial Rounded MT Bold" pitchFamily="18" charset="0"/>
              </a:rPr>
              <a:t>Contribution du BIT</a:t>
            </a:r>
          </a:p>
          <a:p>
            <a:pPr algn="just"/>
            <a:endParaRPr lang="en-GB" sz="1000" dirty="0" smtClean="0"/>
          </a:p>
          <a:p>
            <a:pPr algn="just"/>
            <a:r>
              <a:rPr lang="fr-CH" sz="1400" spc="-100" dirty="0" smtClean="0">
                <a:solidFill>
                  <a:srgbClr val="9D9D9C"/>
                </a:solidFill>
                <a:latin typeface="Arial Rounded MT Bold" pitchFamily="34" charset="0"/>
              </a:rPr>
              <a:t>Le </a:t>
            </a:r>
            <a:r>
              <a:rPr lang="fr-CH" sz="1400" spc="-100" dirty="0">
                <a:solidFill>
                  <a:srgbClr val="9D9D9C"/>
                </a:solidFill>
                <a:latin typeface="Arial Rounded MT Bold" pitchFamily="34" charset="0"/>
              </a:rPr>
              <a:t>Bureau International du Travail évalue et, où nécessaire, renforce la capacité des partenaires sociaux à s'engager dans des travaux d'évaluation et de sensibilisation.</a:t>
            </a:r>
            <a:endParaRPr lang="en-GB" sz="1400" spc="-100" dirty="0">
              <a:solidFill>
                <a:srgbClr val="9D9D9C"/>
              </a:solidFill>
              <a:latin typeface="Arial Rounded MT Bold" pitchFamily="34" charset="0"/>
            </a:endParaRPr>
          </a:p>
        </p:txBody>
      </p:sp>
      <p:sp>
        <p:nvSpPr>
          <p:cNvPr id="17" name="TextBox 16"/>
          <p:cNvSpPr txBox="1"/>
          <p:nvPr/>
        </p:nvSpPr>
        <p:spPr>
          <a:xfrm>
            <a:off x="2186159" y="1302668"/>
            <a:ext cx="4771682" cy="2088777"/>
          </a:xfrm>
          <a:prstGeom prst="rect">
            <a:avLst/>
          </a:prstGeom>
          <a:noFill/>
        </p:spPr>
        <p:txBody>
          <a:bodyPr wrap="square" lIns="128016" tIns="64008" rIns="128016" bIns="64008" rtlCol="0">
            <a:spAutoFit/>
          </a:bodyPr>
          <a:lstStyle/>
          <a:p>
            <a:pPr algn="ctr"/>
            <a:r>
              <a:rPr lang="fr-CH" sz="2000" spc="-100" dirty="0" smtClean="0">
                <a:solidFill>
                  <a:srgbClr val="9D9D9C"/>
                </a:solidFill>
                <a:latin typeface="Arial Rounded MT Bold" pitchFamily="34" charset="0"/>
              </a:rPr>
              <a:t>Croître</a:t>
            </a:r>
            <a:endParaRPr lang="fr-CH" sz="1700" spc="-100" dirty="0">
              <a:solidFill>
                <a:srgbClr val="9D9D9C"/>
              </a:solidFill>
              <a:latin typeface="Arial Rounded MT Bold" pitchFamily="34" charset="0"/>
            </a:endParaRPr>
          </a:p>
          <a:p>
            <a:pPr>
              <a:spcAft>
                <a:spcPts val="200"/>
              </a:spcAft>
            </a:pPr>
            <a:endParaRPr lang="fr-CH" sz="1000" spc="-100" dirty="0" smtClean="0">
              <a:solidFill>
                <a:srgbClr val="9D9D9C"/>
              </a:solidFill>
              <a:latin typeface="Arial Rounded MT Bold" pitchFamily="34" charset="0"/>
            </a:endParaRPr>
          </a:p>
          <a:p>
            <a:pPr algn="just">
              <a:spcAft>
                <a:spcPts val="200"/>
              </a:spcAft>
            </a:pPr>
            <a:r>
              <a:rPr lang="fr-CH" sz="1300" spc="-100" dirty="0" smtClean="0">
                <a:solidFill>
                  <a:srgbClr val="9D9D9C"/>
                </a:solidFill>
                <a:latin typeface="Arial Rounded MT Bold" pitchFamily="34" charset="0"/>
              </a:rPr>
              <a:t>Les </a:t>
            </a:r>
            <a:r>
              <a:rPr lang="fr-CH" sz="1300" spc="-100" dirty="0">
                <a:solidFill>
                  <a:srgbClr val="9D9D9C"/>
                </a:solidFill>
                <a:latin typeface="Arial Rounded MT Bold" pitchFamily="34" charset="0"/>
              </a:rPr>
              <a:t>réformes minimisent les coûts des entreprises, réduisent les risques et augmentent la pression concurrentielle sur les marchés.</a:t>
            </a:r>
            <a:endParaRPr lang="en-GB" sz="1300" spc="-100" dirty="0">
              <a:solidFill>
                <a:srgbClr val="9D9D9C"/>
              </a:solidFill>
              <a:latin typeface="Arial Rounded MT Bold" pitchFamily="34" charset="0"/>
            </a:endParaRPr>
          </a:p>
          <a:p>
            <a:pPr algn="just">
              <a:spcAft>
                <a:spcPts val="200"/>
              </a:spcAft>
            </a:pPr>
            <a:r>
              <a:rPr lang="fr-CH" sz="1300" spc="-100" dirty="0">
                <a:solidFill>
                  <a:srgbClr val="9D9D9C"/>
                </a:solidFill>
                <a:latin typeface="Arial Rounded MT Bold" pitchFamily="34" charset="0"/>
              </a:rPr>
              <a:t>Les entreprises sont capables de changer leurs comportements de manière à renforcer : i) les niveaux d'investissement et l'innovation, ii) la croissance de l'économie, iii) la création d'emplois plus nombreux et de meilleure qualité et, finalement, iv) la réduction sur la pauvreté</a:t>
            </a:r>
            <a:r>
              <a:rPr lang="fr-CH" sz="1300" spc="-100" dirty="0" smtClean="0">
                <a:solidFill>
                  <a:srgbClr val="9D9D9C"/>
                </a:solidFill>
                <a:latin typeface="Arial Rounded MT Bold" pitchFamily="34" charset="0"/>
              </a:rPr>
              <a:t>.</a:t>
            </a:r>
            <a:endParaRPr lang="en-GB" sz="1300" spc="-100" dirty="0">
              <a:solidFill>
                <a:srgbClr val="9D9D9C"/>
              </a:solidFill>
              <a:latin typeface="Arial Rounded MT Bold" pitchFamily="34" charset="0"/>
            </a:endParaRPr>
          </a:p>
        </p:txBody>
      </p:sp>
      <p:sp>
        <p:nvSpPr>
          <p:cNvPr id="14" name="TextBox 13"/>
          <p:cNvSpPr txBox="1"/>
          <p:nvPr/>
        </p:nvSpPr>
        <p:spPr>
          <a:xfrm>
            <a:off x="214825" y="2567258"/>
            <a:ext cx="2173185" cy="3391698"/>
          </a:xfrm>
          <a:prstGeom prst="rect">
            <a:avLst/>
          </a:prstGeom>
          <a:solidFill>
            <a:schemeClr val="bg1"/>
          </a:solidFill>
        </p:spPr>
        <p:txBody>
          <a:bodyPr wrap="square" lIns="128016" tIns="64008" rIns="128016" bIns="64008" rtlCol="0">
            <a:spAutoFit/>
          </a:bodyPr>
          <a:lstStyle/>
          <a:p>
            <a:pPr algn="ctr"/>
            <a:r>
              <a:rPr lang="fr-CH" sz="2000" dirty="0" smtClean="0">
                <a:solidFill>
                  <a:srgbClr val="629232"/>
                </a:solidFill>
                <a:latin typeface="Arial Rounded MT Bold" pitchFamily="18" charset="0"/>
              </a:rPr>
              <a:t>Réforme</a:t>
            </a:r>
            <a:endParaRPr lang="fr-CH" sz="2800" spc="-100" dirty="0" smtClean="0">
              <a:solidFill>
                <a:srgbClr val="629232"/>
              </a:solidFill>
              <a:latin typeface="Arial Rounded MT Bold" pitchFamily="34" charset="0"/>
            </a:endParaRPr>
          </a:p>
          <a:p>
            <a:endParaRPr lang="en-GB" sz="1000" b="1" spc="-100" dirty="0" smtClean="0">
              <a:solidFill>
                <a:schemeClr val="bg1">
                  <a:lumMod val="65000"/>
                </a:schemeClr>
              </a:solidFill>
              <a:latin typeface="Arial Rounded MT Bold" pitchFamily="34" charset="0"/>
            </a:endParaRPr>
          </a:p>
          <a:p>
            <a:pPr algn="just">
              <a:spcAft>
                <a:spcPts val="200"/>
              </a:spcAft>
            </a:pPr>
            <a:r>
              <a:rPr lang="fr-CH" sz="1400" spc="-100" dirty="0" smtClean="0">
                <a:solidFill>
                  <a:srgbClr val="9D9D9C"/>
                </a:solidFill>
                <a:latin typeface="Arial Rounded MT Bold" pitchFamily="34" charset="0"/>
              </a:rPr>
              <a:t>Le </a:t>
            </a:r>
            <a:r>
              <a:rPr lang="fr-CH" sz="1400" spc="-100" dirty="0">
                <a:solidFill>
                  <a:srgbClr val="9D9D9C"/>
                </a:solidFill>
                <a:latin typeface="Arial Rounded MT Bold" pitchFamily="34" charset="0"/>
              </a:rPr>
              <a:t>gouvernement s'engage dans des consultations avec les partenaires sociaux qui pèsent sur différentes réponses de la réforme administrative et politique.</a:t>
            </a:r>
            <a:endParaRPr lang="en-GB" sz="1400" spc="-100" dirty="0">
              <a:solidFill>
                <a:srgbClr val="9D9D9C"/>
              </a:solidFill>
              <a:latin typeface="Arial Rounded MT Bold" pitchFamily="34" charset="0"/>
            </a:endParaRPr>
          </a:p>
          <a:p>
            <a:pPr algn="just">
              <a:spcAft>
                <a:spcPts val="200"/>
              </a:spcAft>
            </a:pPr>
            <a:r>
              <a:rPr lang="fr-CH" sz="1400" spc="-100" dirty="0">
                <a:solidFill>
                  <a:srgbClr val="9D9D9C"/>
                </a:solidFill>
                <a:latin typeface="Arial Rounded MT Bold" pitchFamily="34" charset="0"/>
              </a:rPr>
              <a:t>Les mesures qui contribuent à un environnement plus favorable aux entreprises durables sont adoptées</a:t>
            </a:r>
            <a:r>
              <a:rPr lang="fr-CH" sz="1400" spc="-100" dirty="0" smtClean="0">
                <a:solidFill>
                  <a:srgbClr val="9D9D9C"/>
                </a:solidFill>
                <a:latin typeface="Arial Rounded MT Bold" pitchFamily="34" charset="0"/>
              </a:rPr>
              <a:t>.</a:t>
            </a:r>
            <a:endParaRPr lang="en-GB" sz="1400" spc="-100" dirty="0">
              <a:solidFill>
                <a:srgbClr val="9D9D9C"/>
              </a:solidFill>
              <a:latin typeface="Arial Rounded MT Bold" pitchFamily="34" charset="0"/>
            </a:endParaRPr>
          </a:p>
        </p:txBody>
      </p:sp>
      <p:sp>
        <p:nvSpPr>
          <p:cNvPr id="2" name="Title 1"/>
          <p:cNvSpPr>
            <a:spLocks noGrp="1"/>
          </p:cNvSpPr>
          <p:nvPr>
            <p:ph type="title"/>
          </p:nvPr>
        </p:nvSpPr>
        <p:spPr/>
        <p:txBody>
          <a:bodyPr/>
          <a:lstStyle/>
          <a:p>
            <a:r>
              <a:rPr lang="en-GB" dirty="0" smtClean="0"/>
              <a:t>Rationale</a:t>
            </a:r>
            <a:endParaRPr lang="en-GB" dirty="0"/>
          </a:p>
        </p:txBody>
      </p:sp>
      <p:grpSp>
        <p:nvGrpSpPr>
          <p:cNvPr id="3" name="Group 2"/>
          <p:cNvGrpSpPr/>
          <p:nvPr/>
        </p:nvGrpSpPr>
        <p:grpSpPr>
          <a:xfrm>
            <a:off x="2328353" y="3284984"/>
            <a:ext cx="4487295" cy="2050882"/>
            <a:chOff x="2113053" y="2480976"/>
            <a:chExt cx="4487295" cy="2050882"/>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140" r="10546"/>
            <a:stretch/>
          </p:blipFill>
          <p:spPr>
            <a:xfrm>
              <a:off x="2113053" y="2480976"/>
              <a:ext cx="4487295" cy="1758516"/>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7141" t="56490" r="36341"/>
            <a:stretch/>
          </p:blipFill>
          <p:spPr>
            <a:xfrm>
              <a:off x="4270398" y="3478984"/>
              <a:ext cx="1209734" cy="1052874"/>
            </a:xfrm>
            <a:prstGeom prst="rect">
              <a:avLst/>
            </a:prstGeom>
          </p:spPr>
        </p:pic>
      </p:grpSp>
      <p:cxnSp>
        <p:nvCxnSpPr>
          <p:cNvPr id="6" name="Straight Connector 5"/>
          <p:cNvCxnSpPr/>
          <p:nvPr/>
        </p:nvCxnSpPr>
        <p:spPr>
          <a:xfrm>
            <a:off x="4664859" y="4470213"/>
            <a:ext cx="828000" cy="0"/>
          </a:xfrm>
          <a:prstGeom prst="line">
            <a:avLst/>
          </a:prstGeom>
          <a:ln w="1905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62884" y="4693863"/>
            <a:ext cx="828000" cy="0"/>
          </a:xfrm>
          <a:prstGeom prst="line">
            <a:avLst/>
          </a:prstGeom>
          <a:ln w="1905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72784" y="4929388"/>
            <a:ext cx="828000" cy="0"/>
          </a:xfrm>
          <a:prstGeom prst="line">
            <a:avLst/>
          </a:prstGeom>
          <a:ln w="19050">
            <a:solidFill>
              <a:srgbClr val="62923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82684" y="5153038"/>
            <a:ext cx="828000" cy="0"/>
          </a:xfrm>
          <a:prstGeom prst="line">
            <a:avLst/>
          </a:prstGeom>
          <a:ln w="19050">
            <a:solidFill>
              <a:srgbClr val="9D9D9C"/>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28353" y="5143479"/>
            <a:ext cx="4487295" cy="1668149"/>
          </a:xfrm>
          <a:prstGeom prst="rect">
            <a:avLst/>
          </a:prstGeom>
          <a:noFill/>
        </p:spPr>
        <p:txBody>
          <a:bodyPr wrap="square" lIns="128016" tIns="64008" rIns="128016" bIns="64008" rtlCol="0">
            <a:spAutoFit/>
          </a:bodyPr>
          <a:lstStyle/>
          <a:p>
            <a:pPr algn="ctr"/>
            <a:r>
              <a:rPr lang="fr-CH" sz="2000" dirty="0" smtClean="0">
                <a:solidFill>
                  <a:srgbClr val="1399BB"/>
                </a:solidFill>
                <a:latin typeface="Arial Rounded MT Bold" pitchFamily="18" charset="0"/>
              </a:rPr>
              <a:t>Assurer la Sensibilisation</a:t>
            </a:r>
          </a:p>
          <a:p>
            <a:endParaRPr lang="en-GB" sz="1000" spc="-100" dirty="0" smtClean="0">
              <a:solidFill>
                <a:srgbClr val="00B0F0"/>
              </a:solidFill>
              <a:latin typeface="Arial Rounded MT Bold" pitchFamily="34" charset="0"/>
            </a:endParaRPr>
          </a:p>
          <a:p>
            <a:pPr algn="just"/>
            <a:r>
              <a:rPr lang="fr-CH" sz="1400" spc="-100" dirty="0" smtClean="0">
                <a:solidFill>
                  <a:srgbClr val="9D9D9C"/>
                </a:solidFill>
                <a:latin typeface="Arial Rounded MT Bold" pitchFamily="34" charset="0"/>
              </a:rPr>
              <a:t>Les </a:t>
            </a:r>
            <a:r>
              <a:rPr lang="fr-CH" sz="1400" spc="-100" dirty="0">
                <a:solidFill>
                  <a:srgbClr val="9D9D9C"/>
                </a:solidFill>
                <a:latin typeface="Arial Rounded MT Bold" pitchFamily="34" charset="0"/>
              </a:rPr>
              <a:t>partenaires sociaux élaborent des documents d'orientation éclairées et des activités de sensibilisation structurées.</a:t>
            </a:r>
            <a:endParaRPr lang="en-GB" sz="1400" spc="-100" dirty="0">
              <a:solidFill>
                <a:srgbClr val="9D9D9C"/>
              </a:solidFill>
              <a:latin typeface="Arial Rounded MT Bold" pitchFamily="34" charset="0"/>
            </a:endParaRPr>
          </a:p>
          <a:p>
            <a:pPr algn="just"/>
            <a:r>
              <a:rPr lang="fr-CH" sz="1400" spc="-100" dirty="0">
                <a:solidFill>
                  <a:srgbClr val="9D9D9C"/>
                </a:solidFill>
                <a:latin typeface="Arial Rounded MT Bold" pitchFamily="34" charset="0"/>
              </a:rPr>
              <a:t>Ils visent à inciter le gouvernement à répondre aux priorités identifiées par le rapport d'évaluation.</a:t>
            </a:r>
            <a:endParaRPr lang="en-GB" sz="1400" spc="-100" dirty="0">
              <a:solidFill>
                <a:srgbClr val="9D9D9C"/>
              </a:solidFill>
              <a:latin typeface="Arial Rounded MT Bold" pitchFamily="34" charset="0"/>
            </a:endParaRPr>
          </a:p>
        </p:txBody>
      </p:sp>
      <p:sp>
        <p:nvSpPr>
          <p:cNvPr id="10" name="TextBox 9"/>
          <p:cNvSpPr txBox="1"/>
          <p:nvPr/>
        </p:nvSpPr>
        <p:spPr>
          <a:xfrm>
            <a:off x="6688040" y="2567258"/>
            <a:ext cx="2204440" cy="4089325"/>
          </a:xfrm>
          <a:prstGeom prst="rect">
            <a:avLst/>
          </a:prstGeom>
          <a:noFill/>
        </p:spPr>
        <p:txBody>
          <a:bodyPr wrap="square" lIns="128016" tIns="64008" rIns="128016" bIns="64008" rtlCol="0">
            <a:spAutoFit/>
          </a:bodyPr>
          <a:lstStyle/>
          <a:p>
            <a:pPr algn="ctr"/>
            <a:r>
              <a:rPr lang="en-US" sz="2000" dirty="0" err="1" smtClean="0">
                <a:solidFill>
                  <a:srgbClr val="BC290A"/>
                </a:solidFill>
                <a:latin typeface="Arial Rounded MT Bold" pitchFamily="18" charset="0"/>
              </a:rPr>
              <a:t>Évaluer</a:t>
            </a:r>
            <a:endParaRPr lang="en-GB" sz="1700" spc="-100" dirty="0" smtClean="0">
              <a:solidFill>
                <a:srgbClr val="BC290A"/>
              </a:solidFill>
              <a:latin typeface="Arial Rounded MT Bold" pitchFamily="34" charset="0"/>
            </a:endParaRPr>
          </a:p>
          <a:p>
            <a:pPr algn="just"/>
            <a:endParaRPr lang="en-GB" sz="1000" dirty="0" smtClean="0"/>
          </a:p>
          <a:p>
            <a:pPr algn="just">
              <a:spcAft>
                <a:spcPts val="200"/>
              </a:spcAft>
            </a:pPr>
            <a:r>
              <a:rPr lang="fr-CH" sz="1400" spc="-100" dirty="0" smtClean="0">
                <a:solidFill>
                  <a:srgbClr val="9D9D9C"/>
                </a:solidFill>
                <a:latin typeface="Arial Rounded MT Bold" pitchFamily="34" charset="0"/>
              </a:rPr>
              <a:t>Les </a:t>
            </a:r>
            <a:r>
              <a:rPr lang="fr-CH" sz="1400" spc="-100" dirty="0">
                <a:solidFill>
                  <a:srgbClr val="9D9D9C"/>
                </a:solidFill>
                <a:latin typeface="Arial Rounded MT Bold" pitchFamily="34" charset="0"/>
              </a:rPr>
              <a:t>partenaires sociaux évaluent les conditions économiques, politiques, sociales et environnementales dans lesquelles les entreprises </a:t>
            </a:r>
            <a:r>
              <a:rPr lang="fr-CH" sz="1400" spc="-100" dirty="0" smtClean="0">
                <a:solidFill>
                  <a:srgbClr val="9D9D9C"/>
                </a:solidFill>
                <a:latin typeface="Arial Rounded MT Bold" pitchFamily="34" charset="0"/>
              </a:rPr>
              <a:t>opèrent.</a:t>
            </a:r>
          </a:p>
          <a:p>
            <a:pPr algn="just">
              <a:spcAft>
                <a:spcPts val="200"/>
              </a:spcAft>
            </a:pPr>
            <a:r>
              <a:rPr lang="fr-CH" sz="1400" spc="-100" dirty="0" smtClean="0">
                <a:solidFill>
                  <a:srgbClr val="9D9D9C"/>
                </a:solidFill>
                <a:latin typeface="Arial Rounded MT Bold" pitchFamily="34" charset="0"/>
              </a:rPr>
              <a:t>Un </a:t>
            </a:r>
            <a:r>
              <a:rPr lang="fr-CH" sz="1400" spc="-100" dirty="0">
                <a:solidFill>
                  <a:srgbClr val="9D9D9C"/>
                </a:solidFill>
                <a:latin typeface="Arial Rounded MT Bold" pitchFamily="34" charset="0"/>
              </a:rPr>
              <a:t>rapport souligne les principales contraintes :</a:t>
            </a:r>
            <a:endParaRPr lang="en-GB" sz="1400" spc="-100" dirty="0">
              <a:solidFill>
                <a:srgbClr val="9D9D9C"/>
              </a:solidFill>
              <a:latin typeface="Arial Rounded MT Bold" pitchFamily="34" charset="0"/>
            </a:endParaRPr>
          </a:p>
          <a:p>
            <a:pPr marL="144000" lvl="0" indent="-144000" algn="just">
              <a:buFont typeface="Wingdings" panose="05000000000000000000" pitchFamily="2" charset="2"/>
              <a:buChar char="§"/>
            </a:pPr>
            <a:r>
              <a:rPr lang="fr-CH" sz="1400" spc="-100" dirty="0">
                <a:solidFill>
                  <a:srgbClr val="9D9D9C"/>
                </a:solidFill>
                <a:latin typeface="Arial Rounded MT Bold" pitchFamily="34" charset="0"/>
              </a:rPr>
              <a:t>juridiques</a:t>
            </a:r>
            <a:r>
              <a:rPr lang="en-GB" sz="1400" spc="-100" dirty="0">
                <a:solidFill>
                  <a:srgbClr val="9D9D9C"/>
                </a:solidFill>
                <a:latin typeface="Arial Rounded MT Bold" pitchFamily="34" charset="0"/>
              </a:rPr>
              <a:t>,</a:t>
            </a:r>
          </a:p>
          <a:p>
            <a:pPr marL="144000" lvl="0" indent="-144000" algn="just">
              <a:buFont typeface="Wingdings" panose="05000000000000000000" pitchFamily="2" charset="2"/>
              <a:buChar char="§"/>
            </a:pPr>
            <a:r>
              <a:rPr lang="fr-CH" sz="1400" spc="-100" dirty="0">
                <a:solidFill>
                  <a:srgbClr val="9D9D9C"/>
                </a:solidFill>
                <a:latin typeface="Arial Rounded MT Bold" pitchFamily="34" charset="0"/>
              </a:rPr>
              <a:t>institutionnelles et</a:t>
            </a:r>
            <a:endParaRPr lang="en-GB" sz="1400" spc="-100" dirty="0">
              <a:solidFill>
                <a:srgbClr val="9D9D9C"/>
              </a:solidFill>
              <a:latin typeface="Arial Rounded MT Bold" pitchFamily="34" charset="0"/>
            </a:endParaRPr>
          </a:p>
          <a:p>
            <a:pPr marL="144000" lvl="0" indent="-144000" algn="just">
              <a:spcAft>
                <a:spcPts val="200"/>
              </a:spcAft>
              <a:buFont typeface="Wingdings" panose="05000000000000000000" pitchFamily="2" charset="2"/>
              <a:buChar char="§"/>
            </a:pPr>
            <a:r>
              <a:rPr lang="fr-CH" sz="1400" spc="-100" dirty="0">
                <a:solidFill>
                  <a:srgbClr val="9D9D9C"/>
                </a:solidFill>
                <a:latin typeface="Arial Rounded MT Bold" pitchFamily="34" charset="0"/>
              </a:rPr>
              <a:t>réglementaires</a:t>
            </a:r>
            <a:r>
              <a:rPr lang="en-GB" sz="1400" spc="-100" dirty="0">
                <a:solidFill>
                  <a:srgbClr val="9D9D9C"/>
                </a:solidFill>
                <a:latin typeface="Arial Rounded MT Bold" pitchFamily="34" charset="0"/>
              </a:rPr>
              <a:t>.</a:t>
            </a:r>
          </a:p>
          <a:p>
            <a:pPr algn="just"/>
            <a:r>
              <a:rPr lang="fr-CH" sz="1400" spc="-100" dirty="0">
                <a:solidFill>
                  <a:srgbClr val="9D9D9C"/>
                </a:solidFill>
                <a:latin typeface="Arial Rounded MT Bold" pitchFamily="34" charset="0"/>
              </a:rPr>
              <a:t>Les partenaires sociaux établissent un consensus sur les priorités de la réforme</a:t>
            </a:r>
            <a:r>
              <a:rPr lang="fr-CH" sz="1400" spc="-100" dirty="0" smtClean="0">
                <a:solidFill>
                  <a:srgbClr val="9D9D9C"/>
                </a:solidFill>
                <a:latin typeface="Arial Rounded MT Bold" pitchFamily="34" charset="0"/>
              </a:rPr>
              <a:t>.</a:t>
            </a:r>
            <a:endParaRPr lang="en-GB" sz="1400" spc="-100" dirty="0">
              <a:solidFill>
                <a:srgbClr val="9D9D9C"/>
              </a:solidFill>
              <a:latin typeface="Arial Rounded MT Bold" pitchFamily="34" charset="0"/>
            </a:endParaRPr>
          </a:p>
        </p:txBody>
      </p:sp>
      <p:sp>
        <p:nvSpPr>
          <p:cNvPr id="15" name="TextBox 14"/>
          <p:cNvSpPr txBox="1"/>
          <p:nvPr/>
        </p:nvSpPr>
        <p:spPr>
          <a:xfrm>
            <a:off x="6695545" y="2576779"/>
            <a:ext cx="2173185" cy="3509679"/>
          </a:xfrm>
          <a:prstGeom prst="rect">
            <a:avLst/>
          </a:prstGeom>
          <a:noFill/>
        </p:spPr>
        <p:txBody>
          <a:bodyPr wrap="square" lIns="128016" tIns="64008" rIns="128016" bIns="64008" rtlCol="0">
            <a:spAutoFit/>
          </a:bodyPr>
          <a:lstStyle/>
          <a:p>
            <a:pPr algn="ctr"/>
            <a:r>
              <a:rPr lang="en-US" sz="2000" dirty="0">
                <a:solidFill>
                  <a:srgbClr val="629232"/>
                </a:solidFill>
                <a:latin typeface="Arial Rounded MT Bold" pitchFamily="18" charset="0"/>
              </a:rPr>
              <a:t>Contribution du BIT</a:t>
            </a:r>
          </a:p>
          <a:p>
            <a:endParaRPr lang="en-GB" sz="1000" b="1" spc="-100" dirty="0" smtClean="0">
              <a:solidFill>
                <a:schemeClr val="bg1">
                  <a:lumMod val="65000"/>
                </a:schemeClr>
              </a:solidFill>
              <a:latin typeface="Arial Rounded MT Bold" pitchFamily="34" charset="0"/>
            </a:endParaRPr>
          </a:p>
          <a:p>
            <a:pPr algn="just">
              <a:spcAft>
                <a:spcPts val="200"/>
              </a:spcAft>
            </a:pPr>
            <a:r>
              <a:rPr lang="fr-CH" sz="1400" spc="-100" dirty="0" smtClean="0">
                <a:solidFill>
                  <a:srgbClr val="9D9D9C"/>
                </a:solidFill>
                <a:latin typeface="Arial Rounded MT Bold" pitchFamily="34" charset="0"/>
              </a:rPr>
              <a:t>Le </a:t>
            </a:r>
            <a:r>
              <a:rPr lang="fr-CH" sz="1400" spc="-100" dirty="0">
                <a:solidFill>
                  <a:srgbClr val="9D9D9C"/>
                </a:solidFill>
                <a:latin typeface="Arial Rounded MT Bold" pitchFamily="34" charset="0"/>
              </a:rPr>
              <a:t>Bureau international du Travail soutient le gouvernement en organisant un dialogue politique national de haut niveau pour faciliter les consultations.</a:t>
            </a:r>
            <a:endParaRPr lang="en-GB" sz="1400" spc="-100" dirty="0">
              <a:solidFill>
                <a:srgbClr val="9D9D9C"/>
              </a:solidFill>
              <a:latin typeface="Arial Rounded MT Bold" pitchFamily="34" charset="0"/>
            </a:endParaRPr>
          </a:p>
          <a:p>
            <a:pPr algn="just">
              <a:spcAft>
                <a:spcPts val="200"/>
              </a:spcAft>
            </a:pPr>
            <a:r>
              <a:rPr lang="fr-CH" sz="1400" spc="-100" dirty="0">
                <a:solidFill>
                  <a:srgbClr val="9D9D9C"/>
                </a:solidFill>
                <a:latin typeface="Arial Rounded MT Bold" pitchFamily="34" charset="0"/>
              </a:rPr>
              <a:t>Il offre aussi un appui aux gouvernements dans l'élaboration et la mise en œuvre des réformes spécifiques.</a:t>
            </a:r>
            <a:endParaRPr lang="en-GB" sz="1400" spc="-100" dirty="0">
              <a:solidFill>
                <a:srgbClr val="9D9D9C"/>
              </a:solidFill>
              <a:latin typeface="Arial Rounded MT Bold" pitchFamily="34" charset="0"/>
            </a:endParaRPr>
          </a:p>
        </p:txBody>
      </p:sp>
    </p:spTree>
    <p:extLst>
      <p:ext uri="{BB962C8B-B14F-4D97-AF65-F5344CB8AC3E}">
        <p14:creationId xmlns:p14="http://schemas.microsoft.com/office/powerpoint/2010/main" val="194850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5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6"/>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22" presetClass="entr" presetSubtype="8"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250"/>
                                        <p:tgtEl>
                                          <p:spTgt spid="7"/>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5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5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par>
                                <p:cTn id="43" presetID="22" presetClass="entr" presetSubtype="8"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250"/>
                                        <p:tgtEl>
                                          <p:spTgt spid="8"/>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25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8"/>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4"/>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5"/>
                                        </p:tgtEl>
                                        <p:attrNameLst>
                                          <p:attrName>style.visibility</p:attrName>
                                        </p:attrNameLst>
                                      </p:cBhvr>
                                      <p:to>
                                        <p:strVal val="hidden"/>
                                      </p:to>
                                    </p:set>
                                  </p:childTnLst>
                                </p:cTn>
                              </p:par>
                              <p:par>
                                <p:cTn id="62" presetID="22" presetClass="entr" presetSubtype="8"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250"/>
                                        <p:tgtEl>
                                          <p:spTgt spid="9"/>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1" grpId="0" animBg="1"/>
      <p:bldP spid="11" grpId="1" animBg="1"/>
      <p:bldP spid="17" grpId="0"/>
      <p:bldP spid="14" grpId="0" animBg="1"/>
      <p:bldP spid="14" grpId="1" animBg="1"/>
      <p:bldP spid="12" grpId="0"/>
      <p:bldP spid="12" grpId="1"/>
      <p:bldP spid="10" grpId="0"/>
      <p:bldP spid="10" grpId="1"/>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Méthodologie</a:t>
            </a:r>
            <a:endParaRPr lang="fr-CH" dirty="0"/>
          </a:p>
        </p:txBody>
      </p:sp>
      <p:sp>
        <p:nvSpPr>
          <p:cNvPr id="4" name="Title 1"/>
          <p:cNvSpPr txBox="1">
            <a:spLocks/>
          </p:cNvSpPr>
          <p:nvPr/>
        </p:nvSpPr>
        <p:spPr>
          <a:xfrm>
            <a:off x="685800" y="198884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en-GB" sz="3000" dirty="0" smtClean="0"/>
              <a:t>PHASE 1:</a:t>
            </a:r>
            <a:br>
              <a:rPr lang="en-GB" sz="3000" dirty="0" smtClean="0"/>
            </a:br>
            <a:r>
              <a:rPr lang="fr-CH" sz="3000" dirty="0"/>
              <a:t>Évaluation de l‘Environnement des Affaires</a:t>
            </a:r>
            <a:endParaRPr lang="en-GB" sz="3000" dirty="0"/>
          </a:p>
        </p:txBody>
      </p:sp>
      <p:grpSp>
        <p:nvGrpSpPr>
          <p:cNvPr id="5" name="Group 4"/>
          <p:cNvGrpSpPr/>
          <p:nvPr/>
        </p:nvGrpSpPr>
        <p:grpSpPr>
          <a:xfrm>
            <a:off x="611560" y="3520698"/>
            <a:ext cx="2794664" cy="1132438"/>
            <a:chOff x="597280" y="2266237"/>
            <a:chExt cx="2794664" cy="1132438"/>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97280" y="2572692"/>
              <a:ext cx="2395301" cy="338554"/>
            </a:xfrm>
            <a:prstGeom prst="rect">
              <a:avLst/>
            </a:prstGeom>
            <a:solidFill>
              <a:schemeClr val="bg1"/>
            </a:solidFill>
          </p:spPr>
          <p:txBody>
            <a:bodyPr wrap="square" rtlCol="0">
              <a:spAutoFit/>
            </a:bodyPr>
            <a:lstStyle/>
            <a:p>
              <a:pPr algn="r"/>
              <a:r>
                <a:rPr lang="fr-CH" sz="1600" spc="-100" dirty="0">
                  <a:solidFill>
                    <a:srgbClr val="629232"/>
                  </a:solidFill>
                  <a:latin typeface="Arial Rounded MT Bold" pitchFamily="34" charset="0"/>
                </a:rPr>
                <a:t>d</a:t>
              </a:r>
              <a:r>
                <a:rPr lang="fr-CH" sz="1600" spc="-100" dirty="0" smtClean="0">
                  <a:solidFill>
                    <a:srgbClr val="629232"/>
                  </a:solidFill>
                  <a:latin typeface="Arial Rounded MT Bold" pitchFamily="34" charset="0"/>
                </a:rPr>
                <a:t>onnées secondaires</a:t>
              </a:r>
              <a:endParaRPr lang="en-US" sz="1600" spc="-100" dirty="0">
                <a:solidFill>
                  <a:srgbClr val="629232"/>
                </a:solidFill>
                <a:latin typeface="Arial Rounded MT Bold" pitchFamily="34" charset="0"/>
              </a:endParaRPr>
            </a:p>
          </p:txBody>
        </p:sp>
      </p:grpSp>
      <p:grpSp>
        <p:nvGrpSpPr>
          <p:cNvPr id="8" name="Group 7"/>
          <p:cNvGrpSpPr/>
          <p:nvPr/>
        </p:nvGrpSpPr>
        <p:grpSpPr>
          <a:xfrm>
            <a:off x="3603856" y="3386051"/>
            <a:ext cx="2192280" cy="1180286"/>
            <a:chOff x="2414641" y="3827456"/>
            <a:chExt cx="2192280" cy="1180286"/>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414641" y="4139387"/>
              <a:ext cx="1935679" cy="584775"/>
            </a:xfrm>
            <a:prstGeom prst="rect">
              <a:avLst/>
            </a:prstGeom>
            <a:noFill/>
          </p:spPr>
          <p:txBody>
            <a:bodyPr wrap="square" rtlCol="0">
              <a:spAutoFit/>
            </a:bodyPr>
            <a:lstStyle/>
            <a:p>
              <a:pPr algn="r"/>
              <a:r>
                <a:rPr lang="fr-CH" sz="1600" dirty="0" smtClean="0">
                  <a:solidFill>
                    <a:srgbClr val="1399BB"/>
                  </a:solidFill>
                  <a:latin typeface="Arial Rounded MT Bold" pitchFamily="18" charset="0"/>
                </a:rPr>
                <a:t>enquête auprès des entreprises</a:t>
              </a:r>
              <a:endParaRPr lang="fr-CH" sz="1600" dirty="0">
                <a:solidFill>
                  <a:srgbClr val="1399BB"/>
                </a:solidFill>
                <a:latin typeface="Arial Rounded MT Bold" pitchFamily="18" charset="0"/>
              </a:endParaRPr>
            </a:p>
          </p:txBody>
        </p:sp>
      </p:grpSp>
      <p:grpSp>
        <p:nvGrpSpPr>
          <p:cNvPr id="11" name="Group 10"/>
          <p:cNvGrpSpPr/>
          <p:nvPr/>
        </p:nvGrpSpPr>
        <p:grpSpPr>
          <a:xfrm>
            <a:off x="6149473" y="3480769"/>
            <a:ext cx="1830320" cy="1085850"/>
            <a:chOff x="3929800" y="2258086"/>
            <a:chExt cx="1830320" cy="1085850"/>
          </a:xfrm>
        </p:grpSpPr>
        <p:pic>
          <p:nvPicPr>
            <p:cNvPr id="1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929800" y="2475299"/>
              <a:ext cx="1520070" cy="584775"/>
            </a:xfrm>
            <a:prstGeom prst="rect">
              <a:avLst/>
            </a:prstGeom>
            <a:solidFill>
              <a:schemeClr val="bg1"/>
            </a:solidFill>
          </p:spPr>
          <p:txBody>
            <a:bodyPr wrap="square" rtlCol="0">
              <a:spAutoFit/>
            </a:bodyPr>
            <a:lstStyle/>
            <a:p>
              <a:pPr algn="r"/>
              <a:r>
                <a:rPr lang="fr-CH" sz="1600" dirty="0" smtClean="0">
                  <a:solidFill>
                    <a:srgbClr val="BC290A"/>
                  </a:solidFill>
                  <a:latin typeface="Arial Rounded MT Bold" pitchFamily="18" charset="0"/>
                </a:rPr>
                <a:t>groupe de discussion</a:t>
              </a:r>
              <a:endParaRPr lang="fr-CH" sz="1600" dirty="0">
                <a:solidFill>
                  <a:srgbClr val="BC290A"/>
                </a:solidFill>
                <a:latin typeface="Arial Rounded MT Bold" pitchFamily="18" charset="0"/>
              </a:endParaRPr>
            </a:p>
          </p:txBody>
        </p:sp>
      </p:grpSp>
    </p:spTree>
    <p:extLst>
      <p:ext uri="{BB962C8B-B14F-4D97-AF65-F5344CB8AC3E}">
        <p14:creationId xmlns:p14="http://schemas.microsoft.com/office/powerpoint/2010/main" val="1669365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7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p:cNvGraphicFramePr/>
          <p:nvPr>
            <p:extLst>
              <p:ext uri="{D42A27DB-BD31-4B8C-83A1-F6EECF244321}">
                <p14:modId xmlns:p14="http://schemas.microsoft.com/office/powerpoint/2010/main" val="134566200"/>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 name="Diagram 22"/>
          <p:cNvGraphicFramePr/>
          <p:nvPr>
            <p:extLst>
              <p:ext uri="{D42A27DB-BD31-4B8C-83A1-F6EECF244321}">
                <p14:modId xmlns:p14="http://schemas.microsoft.com/office/powerpoint/2010/main" val="4255353092"/>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7" name="Diagram 26"/>
          <p:cNvGraphicFramePr/>
          <p:nvPr>
            <p:extLst>
              <p:ext uri="{D42A27DB-BD31-4B8C-83A1-F6EECF244321}">
                <p14:modId xmlns:p14="http://schemas.microsoft.com/office/powerpoint/2010/main" val="3920724644"/>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5" name="Diagram 24"/>
          <p:cNvGraphicFramePr/>
          <p:nvPr>
            <p:extLst>
              <p:ext uri="{D42A27DB-BD31-4B8C-83A1-F6EECF244321}">
                <p14:modId xmlns:p14="http://schemas.microsoft.com/office/powerpoint/2010/main" val="702856030"/>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4" name="Content Placeholder 2"/>
          <p:cNvSpPr txBox="1">
            <a:spLocks/>
          </p:cNvSpPr>
          <p:nvPr/>
        </p:nvSpPr>
        <p:spPr bwMode="auto">
          <a:xfrm>
            <a:off x="2758652" y="2895468"/>
            <a:ext cx="5485756" cy="23681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politique macroéconomique saine et stable et bonne gestion de l'économie</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intégration commerciale et économique durable</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environnement juridique et réglementaire favorable</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état de droit et droits de la propriété</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compétition équitable</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accès aux services financiers</a:t>
            </a:r>
          </a:p>
          <a:p>
            <a:pPr marL="742950" lvl="1" indent="-285750" algn="l">
              <a:spcBef>
                <a:spcPts val="0"/>
              </a:spcBef>
              <a:buClr>
                <a:srgbClr val="BC290A"/>
              </a:buClr>
              <a:buFont typeface="Wingdings" panose="05000000000000000000" pitchFamily="2" charset="2"/>
              <a:buChar char="§"/>
            </a:pPr>
            <a:r>
              <a:rPr lang="fr-CH" sz="1600" spc="-100" dirty="0">
                <a:solidFill>
                  <a:srgbClr val="9D9D9C"/>
                </a:solidFill>
                <a:latin typeface="Arial Rounded MT Bold" pitchFamily="34" charset="0"/>
              </a:rPr>
              <a:t>i</a:t>
            </a:r>
            <a:r>
              <a:rPr lang="fr-CH" sz="1600" spc="-100" dirty="0" smtClean="0">
                <a:solidFill>
                  <a:srgbClr val="9D9D9C"/>
                </a:solidFill>
                <a:latin typeface="Arial Rounded MT Bold" pitchFamily="34" charset="0"/>
              </a:rPr>
              <a:t>nfrastructures physiques</a:t>
            </a:r>
          </a:p>
          <a:p>
            <a:pPr marL="742950" lvl="1" indent="-285750" algn="l">
              <a:spcBef>
                <a:spcPts val="0"/>
              </a:spcBef>
              <a:buClr>
                <a:srgbClr val="BC290A"/>
              </a:buClr>
              <a:buFont typeface="Wingdings" panose="05000000000000000000" pitchFamily="2" charset="2"/>
              <a:buChar char="§"/>
            </a:pPr>
            <a:r>
              <a:rPr lang="fr-CH" sz="1600" spc="-100" dirty="0" smtClean="0">
                <a:solidFill>
                  <a:srgbClr val="9D9D9C"/>
                </a:solidFill>
                <a:latin typeface="Arial Rounded MT Bold" pitchFamily="34" charset="0"/>
              </a:rPr>
              <a:t>technologies de l'information et de la communication</a:t>
            </a:r>
            <a:endParaRPr lang="fr-CH" sz="1600" spc="-100" dirty="0">
              <a:solidFill>
                <a:srgbClr val="9D9D9C"/>
              </a:solidFill>
              <a:latin typeface="Arial Rounded MT Bold" pitchFamily="34" charset="0"/>
            </a:endParaRPr>
          </a:p>
        </p:txBody>
      </p:sp>
      <p:sp>
        <p:nvSpPr>
          <p:cNvPr id="2" name="Title 1"/>
          <p:cNvSpPr>
            <a:spLocks noGrp="1"/>
          </p:cNvSpPr>
          <p:nvPr>
            <p:ph type="title"/>
          </p:nvPr>
        </p:nvSpPr>
        <p:spPr/>
        <p:txBody>
          <a:bodyPr/>
          <a:lstStyle/>
          <a:p>
            <a:r>
              <a:rPr lang="fr-CH" dirty="0"/>
              <a:t>Méthodologie</a:t>
            </a:r>
            <a:r>
              <a:rPr lang="en-GB" dirty="0" smtClean="0"/>
              <a:t>: EVALUATION</a:t>
            </a:r>
            <a:endParaRPr lang="en-GB" dirty="0"/>
          </a:p>
        </p:txBody>
      </p:sp>
      <p:grpSp>
        <p:nvGrpSpPr>
          <p:cNvPr id="4" name="Group 3"/>
          <p:cNvGrpSpPr/>
          <p:nvPr/>
        </p:nvGrpSpPr>
        <p:grpSpPr>
          <a:xfrm>
            <a:off x="941363" y="1578772"/>
            <a:ext cx="2464861" cy="1132438"/>
            <a:chOff x="927083" y="2266237"/>
            <a:chExt cx="2464861" cy="1132438"/>
          </a:xfrm>
        </p:grpSpPr>
        <p:pic>
          <p:nvPicPr>
            <p:cNvPr id="5" name="Picture 3"/>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27083" y="2572692"/>
              <a:ext cx="2065498" cy="338554"/>
            </a:xfrm>
            <a:prstGeom prst="rect">
              <a:avLst/>
            </a:prstGeom>
            <a:solidFill>
              <a:schemeClr val="bg1"/>
            </a:solidFill>
          </p:spPr>
          <p:txBody>
            <a:bodyPr wrap="square" rtlCol="0">
              <a:spAutoFit/>
            </a:bodyPr>
            <a:lstStyle/>
            <a:p>
              <a:pPr lvl="0" algn="r"/>
              <a:r>
                <a:rPr lang="fr-CH" sz="1600" spc="-100" dirty="0">
                  <a:solidFill>
                    <a:srgbClr val="629232"/>
                  </a:solidFill>
                  <a:latin typeface="Arial Rounded MT Bold" pitchFamily="34" charset="0"/>
                </a:rPr>
                <a:t>données secondaires</a:t>
              </a:r>
              <a:endParaRPr lang="en-US" sz="1600" spc="-100" dirty="0">
                <a:solidFill>
                  <a:srgbClr val="629232"/>
                </a:solidFill>
                <a:latin typeface="Arial Rounded MT Bold" pitchFamily="34" charset="0"/>
              </a:endParaRPr>
            </a:p>
          </p:txBody>
        </p:sp>
      </p:grpSp>
      <p:sp>
        <p:nvSpPr>
          <p:cNvPr id="20" name="Content Placeholder 2"/>
          <p:cNvSpPr txBox="1">
            <a:spLocks/>
          </p:cNvSpPr>
          <p:nvPr/>
        </p:nvSpPr>
        <p:spPr bwMode="auto">
          <a:xfrm>
            <a:off x="2761284" y="4931440"/>
            <a:ext cx="5400483" cy="12880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9D9D9C"/>
              </a:buClr>
              <a:buFont typeface="Wingdings" panose="05000000000000000000" pitchFamily="2" charset="2"/>
              <a:buChar char="§"/>
            </a:pPr>
            <a:r>
              <a:rPr lang="fr-CH" sz="1600" spc="-100" dirty="0" smtClean="0">
                <a:solidFill>
                  <a:srgbClr val="9D9D9C"/>
                </a:solidFill>
                <a:latin typeface="Arial Rounded MT Bold" pitchFamily="34" charset="0"/>
              </a:rPr>
              <a:t>culture d'entreprise</a:t>
            </a:r>
          </a:p>
          <a:p>
            <a:pPr marL="742950" lvl="1" indent="-285750" algn="l">
              <a:spcBef>
                <a:spcPts val="0"/>
              </a:spcBef>
              <a:buClr>
                <a:srgbClr val="9D9D9C"/>
              </a:buClr>
              <a:buFont typeface="Wingdings" panose="05000000000000000000" pitchFamily="2" charset="2"/>
              <a:buChar char="§"/>
            </a:pPr>
            <a:r>
              <a:rPr lang="fr-CH" sz="1600" spc="-100" dirty="0" smtClean="0">
                <a:solidFill>
                  <a:srgbClr val="9D9D9C"/>
                </a:solidFill>
                <a:latin typeface="Arial Rounded MT Bold" pitchFamily="34" charset="0"/>
              </a:rPr>
              <a:t>instruction, formation et apprentissage continu</a:t>
            </a:r>
          </a:p>
          <a:p>
            <a:pPr marL="742950" lvl="1" indent="-285750" algn="l">
              <a:spcBef>
                <a:spcPts val="0"/>
              </a:spcBef>
              <a:buClr>
                <a:srgbClr val="9D9D9C"/>
              </a:buClr>
              <a:buFont typeface="Wingdings" panose="05000000000000000000" pitchFamily="2" charset="2"/>
              <a:buChar char="§"/>
            </a:pPr>
            <a:r>
              <a:rPr lang="fr-CH" sz="1600" spc="-100" dirty="0" smtClean="0">
                <a:solidFill>
                  <a:srgbClr val="9D9D9C"/>
                </a:solidFill>
                <a:latin typeface="Arial Rounded MT Bold" pitchFamily="34" charset="0"/>
              </a:rPr>
              <a:t>justice sociale et inclusion sociale</a:t>
            </a:r>
          </a:p>
          <a:p>
            <a:pPr marL="742950" lvl="1" indent="-285750" algn="l">
              <a:spcBef>
                <a:spcPts val="0"/>
              </a:spcBef>
              <a:buClr>
                <a:srgbClr val="9D9D9C"/>
              </a:buClr>
              <a:buFont typeface="Wingdings" panose="05000000000000000000" pitchFamily="2" charset="2"/>
              <a:buChar char="§"/>
            </a:pPr>
            <a:r>
              <a:rPr lang="fr-CH" sz="1600" spc="-100" dirty="0" smtClean="0">
                <a:solidFill>
                  <a:srgbClr val="9D9D9C"/>
                </a:solidFill>
                <a:latin typeface="Arial Rounded MT Bold" pitchFamily="34" charset="0"/>
              </a:rPr>
              <a:t>protection sociale adaptée</a:t>
            </a:r>
            <a:endParaRPr lang="fr-CH" sz="1600" spc="-100" dirty="0">
              <a:solidFill>
                <a:srgbClr val="9D9D9C"/>
              </a:solidFill>
              <a:latin typeface="Arial Rounded MT Bold" pitchFamily="34" charset="0"/>
            </a:endParaRPr>
          </a:p>
        </p:txBody>
      </p:sp>
      <p:sp>
        <p:nvSpPr>
          <p:cNvPr id="26" name="Content Placeholder 2"/>
          <p:cNvSpPr txBox="1">
            <a:spLocks/>
          </p:cNvSpPr>
          <p:nvPr/>
        </p:nvSpPr>
        <p:spPr bwMode="auto">
          <a:xfrm>
            <a:off x="2758651" y="3924025"/>
            <a:ext cx="5400483" cy="1400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1399BB"/>
              </a:buClr>
              <a:buFont typeface="Wingdings" panose="05000000000000000000" pitchFamily="2" charset="2"/>
              <a:buChar char="§"/>
            </a:pPr>
            <a:r>
              <a:rPr lang="fr-CH" sz="1600" spc="-100" dirty="0" smtClean="0">
                <a:solidFill>
                  <a:srgbClr val="9D9D9C"/>
                </a:solidFill>
                <a:latin typeface="Arial Rounded MT Bold" pitchFamily="34" charset="0"/>
              </a:rPr>
              <a:t>paix et stabilité politique</a:t>
            </a:r>
          </a:p>
          <a:p>
            <a:pPr marL="742950" lvl="1" indent="-285750" algn="l">
              <a:spcBef>
                <a:spcPts val="0"/>
              </a:spcBef>
              <a:buClr>
                <a:srgbClr val="1399BB"/>
              </a:buClr>
              <a:buFont typeface="Wingdings" panose="05000000000000000000" pitchFamily="2" charset="2"/>
              <a:buChar char="§"/>
            </a:pPr>
            <a:r>
              <a:rPr lang="fr-CH" sz="1600" spc="-100" dirty="0" smtClean="0">
                <a:solidFill>
                  <a:srgbClr val="9D9D9C"/>
                </a:solidFill>
                <a:latin typeface="Arial Rounded MT Bold" pitchFamily="34" charset="0"/>
              </a:rPr>
              <a:t>bonne gouvernance</a:t>
            </a:r>
          </a:p>
          <a:p>
            <a:pPr marL="742950" lvl="1" indent="-285750" algn="l">
              <a:spcBef>
                <a:spcPts val="0"/>
              </a:spcBef>
              <a:buClr>
                <a:srgbClr val="1399BB"/>
              </a:buClr>
              <a:buFont typeface="Wingdings" panose="05000000000000000000" pitchFamily="2" charset="2"/>
              <a:buChar char="§"/>
            </a:pPr>
            <a:r>
              <a:rPr lang="fr-CH" sz="1600" spc="-100" dirty="0" smtClean="0">
                <a:solidFill>
                  <a:srgbClr val="9D9D9C"/>
                </a:solidFill>
                <a:latin typeface="Arial Rounded MT Bold" pitchFamily="34" charset="0"/>
              </a:rPr>
              <a:t>dialogue social</a:t>
            </a:r>
          </a:p>
          <a:p>
            <a:pPr marL="742950" lvl="1" indent="-285750" algn="l">
              <a:spcBef>
                <a:spcPts val="0"/>
              </a:spcBef>
              <a:buClr>
                <a:srgbClr val="1399BB"/>
              </a:buClr>
              <a:buFont typeface="Wingdings" panose="05000000000000000000" pitchFamily="2" charset="2"/>
              <a:buChar char="§"/>
            </a:pPr>
            <a:r>
              <a:rPr lang="fr-CH" sz="1600" spc="-100" dirty="0" smtClean="0">
                <a:solidFill>
                  <a:srgbClr val="9D9D9C"/>
                </a:solidFill>
                <a:latin typeface="Arial Rounded MT Bold" pitchFamily="34" charset="0"/>
              </a:rPr>
              <a:t>respect des droits de l'homme universels et des normes internationales du travail</a:t>
            </a:r>
            <a:endParaRPr lang="fr-CH" sz="1600" spc="-100" dirty="0">
              <a:solidFill>
                <a:srgbClr val="9D9D9C"/>
              </a:solidFill>
              <a:latin typeface="Arial Rounded MT Bold" pitchFamily="34" charset="0"/>
            </a:endParaRPr>
          </a:p>
        </p:txBody>
      </p:sp>
      <p:sp>
        <p:nvSpPr>
          <p:cNvPr id="28" name="Content Placeholder 2"/>
          <p:cNvSpPr txBox="1">
            <a:spLocks/>
          </p:cNvSpPr>
          <p:nvPr/>
        </p:nvSpPr>
        <p:spPr bwMode="auto">
          <a:xfrm>
            <a:off x="2761284" y="5938647"/>
            <a:ext cx="5400483" cy="37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629232"/>
              </a:buClr>
              <a:buFont typeface="Wingdings" panose="05000000000000000000" pitchFamily="2" charset="2"/>
              <a:buChar char="§"/>
            </a:pPr>
            <a:r>
              <a:rPr lang="fr-CH" sz="1600" spc="-100" dirty="0" smtClean="0">
                <a:solidFill>
                  <a:srgbClr val="9D9D9C"/>
                </a:solidFill>
                <a:latin typeface="Arial Rounded MT Bold" pitchFamily="34" charset="0"/>
              </a:rPr>
              <a:t>gestion responsable de l'environnement</a:t>
            </a:r>
            <a:endParaRPr lang="fr-CH" sz="1600" spc="-100" dirty="0">
              <a:solidFill>
                <a:srgbClr val="9D9D9C"/>
              </a:solidFill>
              <a:latin typeface="Arial Rounded MT Bold" pitchFamily="34" charset="0"/>
            </a:endParaRPr>
          </a:p>
        </p:txBody>
      </p:sp>
    </p:spTree>
    <p:extLst>
      <p:ext uri="{BB962C8B-B14F-4D97-AF65-F5344CB8AC3E}">
        <p14:creationId xmlns:p14="http://schemas.microsoft.com/office/powerpoint/2010/main" val="223759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5"/>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10"/>
                                        <p:tgtEl>
                                          <p:spTgt spid="14"/>
                                        </p:tgtEl>
                                      </p:cBhvr>
                                    </p:animEffect>
                                    <p:set>
                                      <p:cBhvr>
                                        <p:cTn id="22" dur="1" fill="hold">
                                          <p:stCondLst>
                                            <p:cond delay="9"/>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10"/>
                                        <p:tgtEl>
                                          <p:spTgt spid="26"/>
                                        </p:tgtEl>
                                      </p:cBhvr>
                                    </p:animEffect>
                                    <p:set>
                                      <p:cBhvr>
                                        <p:cTn id="34" dur="1" fill="hold">
                                          <p:stCondLst>
                                            <p:cond delay="9"/>
                                          </p:stCondLst>
                                        </p:cTn>
                                        <p:tgtEl>
                                          <p:spTgt spid="26"/>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25"/>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10"/>
                                        <p:tgtEl>
                                          <p:spTgt spid="20"/>
                                        </p:tgtEl>
                                      </p:cBhvr>
                                    </p:animEffect>
                                    <p:set>
                                      <p:cBhvr>
                                        <p:cTn id="46" dur="1" fill="hold">
                                          <p:stCondLst>
                                            <p:cond delay="9"/>
                                          </p:stCondLst>
                                        </p:cTn>
                                        <p:tgtEl>
                                          <p:spTgt spid="20"/>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5" grpId="1">
        <p:bldAsOne/>
      </p:bldGraphic>
      <p:bldGraphic spid="23" grpId="0">
        <p:bldAsOne/>
      </p:bldGraphic>
      <p:bldGraphic spid="23" grpId="1">
        <p:bldAsOne/>
      </p:bldGraphic>
      <p:bldGraphic spid="27" grpId="0">
        <p:bldAsOne/>
      </p:bldGraphic>
      <p:bldGraphic spid="25" grpId="0">
        <p:bldAsOne/>
      </p:bldGraphic>
      <p:bldGraphic spid="25" grpId="1">
        <p:bldAsOne/>
      </p:bldGraphic>
      <p:bldP spid="14" grpId="0"/>
      <p:bldP spid="14" grpId="1"/>
      <p:bldP spid="20" grpId="0"/>
      <p:bldP spid="20" grpId="1"/>
      <p:bldP spid="26" grpId="0"/>
      <p:bldP spid="26" grpId="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a:grpSpLocks/>
          </p:cNvGrpSpPr>
          <p:nvPr/>
        </p:nvGrpSpPr>
        <p:grpSpPr>
          <a:xfrm>
            <a:off x="812195" y="2843208"/>
            <a:ext cx="3683346" cy="3992711"/>
            <a:chOff x="2774804" y="1482440"/>
            <a:chExt cx="5101876" cy="5515467"/>
          </a:xfrm>
        </p:grpSpPr>
        <p:sp>
          <p:nvSpPr>
            <p:cNvPr id="13" name="Rounded Rectangle 12"/>
            <p:cNvSpPr/>
            <p:nvPr/>
          </p:nvSpPr>
          <p:spPr>
            <a:xfrm>
              <a:off x="2774804" y="1482440"/>
              <a:ext cx="4986433" cy="5470283"/>
            </a:xfrm>
            <a:prstGeom prst="roundRect">
              <a:avLst/>
            </a:prstGeom>
            <a:solidFill>
              <a:schemeClr val="bg1"/>
            </a:solidFill>
            <a:ln w="76200">
              <a:solidFill>
                <a:srgbClr val="BC29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161305" y="1513373"/>
              <a:ext cx="4715375" cy="5484534"/>
            </a:xfrm>
            <a:prstGeom prst="rect">
              <a:avLst/>
            </a:prstGeom>
          </p:spPr>
          <p:txBody>
            <a:bodyPr wrap="square">
              <a:spAutoFit/>
            </a:bodyPr>
            <a:lstStyle/>
            <a:p>
              <a:r>
                <a:rPr lang="fr-CH" sz="1200" u="sng" spc="-100" dirty="0" smtClean="0">
                  <a:solidFill>
                    <a:srgbClr val="9D9D9C"/>
                  </a:solidFill>
                  <a:latin typeface="Arial Rounded MT Bold" pitchFamily="34" charset="0"/>
                </a:rPr>
                <a:t>Politique </a:t>
              </a:r>
              <a:r>
                <a:rPr lang="fr-CH" sz="1200" u="sng" spc="-100" dirty="0">
                  <a:solidFill>
                    <a:srgbClr val="9D9D9C"/>
                  </a:solidFill>
                  <a:latin typeface="Arial Rounded MT Bold" pitchFamily="34" charset="0"/>
                </a:rPr>
                <a:t>macroéconomique saine et stable </a:t>
              </a:r>
              <a:r>
                <a:rPr lang="fr-CH" sz="1200" u="sng" spc="-100" dirty="0" smtClean="0">
                  <a:solidFill>
                    <a:srgbClr val="9D9D9C"/>
                  </a:solidFill>
                  <a:latin typeface="Arial Rounded MT Bold" pitchFamily="34" charset="0"/>
                </a:rPr>
                <a:t>et</a:t>
              </a:r>
            </a:p>
            <a:p>
              <a:r>
                <a:rPr lang="fr-CH" sz="1200" u="sng" spc="-100" dirty="0" smtClean="0">
                  <a:solidFill>
                    <a:srgbClr val="9D9D9C"/>
                  </a:solidFill>
                  <a:latin typeface="Arial Rounded MT Bold" pitchFamily="34" charset="0"/>
                </a:rPr>
                <a:t>bonne </a:t>
              </a:r>
              <a:r>
                <a:rPr lang="fr-CH" sz="1200" u="sng" spc="-100" dirty="0">
                  <a:solidFill>
                    <a:srgbClr val="9D9D9C"/>
                  </a:solidFill>
                  <a:latin typeface="Arial Rounded MT Bold" pitchFamily="34" charset="0"/>
                </a:rPr>
                <a:t>gestion de l'économie</a:t>
              </a:r>
            </a:p>
            <a:p>
              <a:r>
                <a:rPr lang="fr-CH" sz="1200" spc="-100" dirty="0">
                  <a:solidFill>
                    <a:srgbClr val="9D9D9C"/>
                  </a:solidFill>
                  <a:latin typeface="Arial Rounded MT Bold" pitchFamily="34" charset="0"/>
                </a:rPr>
                <a:t>Taux de croissance du PIB (%)</a:t>
              </a:r>
            </a:p>
            <a:p>
              <a:r>
                <a:rPr lang="fr-CH" sz="1200" spc="-100" dirty="0">
                  <a:solidFill>
                    <a:srgbClr val="9D9D9C"/>
                  </a:solidFill>
                  <a:latin typeface="Arial Rounded MT Bold" pitchFamily="34" charset="0"/>
                </a:rPr>
                <a:t>Taux de participation à la population active</a:t>
              </a:r>
            </a:p>
            <a:p>
              <a:r>
                <a:rPr lang="fr-CH" sz="1200" spc="-100" dirty="0">
                  <a:solidFill>
                    <a:srgbClr val="9D9D9C"/>
                  </a:solidFill>
                  <a:latin typeface="Arial Rounded MT Bold" pitchFamily="34" charset="0"/>
                </a:rPr>
                <a:t>Solde actuel du compte courant (% du PIB)</a:t>
              </a:r>
            </a:p>
            <a:p>
              <a:r>
                <a:rPr lang="fr-CH" sz="1200" spc="-100" dirty="0">
                  <a:solidFill>
                    <a:srgbClr val="9D9D9C"/>
                  </a:solidFill>
                  <a:latin typeface="Arial Rounded MT Bold" pitchFamily="34" charset="0"/>
                </a:rPr>
                <a:t>Formation brute de capital (% du PIB)</a:t>
              </a:r>
            </a:p>
            <a:p>
              <a:r>
                <a:rPr lang="fr-CH" sz="1200" spc="-100" dirty="0">
                  <a:solidFill>
                    <a:srgbClr val="9D9D9C"/>
                  </a:solidFill>
                  <a:latin typeface="Arial Rounded MT Bold" pitchFamily="34" charset="0"/>
                </a:rPr>
                <a:t>Épargne intérieure brute (% du PIB)</a:t>
              </a:r>
            </a:p>
            <a:p>
              <a:r>
                <a:rPr lang="fr-CH" sz="1200" u="sng" spc="-100" dirty="0">
                  <a:solidFill>
                    <a:srgbClr val="9D9D9C"/>
                  </a:solidFill>
                  <a:latin typeface="Arial Rounded MT Bold" pitchFamily="34" charset="0"/>
                </a:rPr>
                <a:t>Commerce et </a:t>
              </a:r>
              <a:r>
                <a:rPr lang="fr-CH" sz="1200" u="sng" spc="-100" dirty="0" smtClean="0">
                  <a:solidFill>
                    <a:srgbClr val="9D9D9C"/>
                  </a:solidFill>
                  <a:latin typeface="Arial Rounded MT Bold" pitchFamily="34" charset="0"/>
                </a:rPr>
                <a:t>intégration économique </a:t>
              </a:r>
              <a:r>
                <a:rPr lang="fr-CH" sz="1200" u="sng" spc="-100" dirty="0">
                  <a:solidFill>
                    <a:srgbClr val="9D9D9C"/>
                  </a:solidFill>
                  <a:latin typeface="Arial Rounded MT Bold" pitchFamily="34" charset="0"/>
                </a:rPr>
                <a:t>durable</a:t>
              </a:r>
            </a:p>
            <a:p>
              <a:r>
                <a:rPr lang="fr-CH" sz="1200" spc="-100" dirty="0">
                  <a:solidFill>
                    <a:srgbClr val="9D9D9C"/>
                  </a:solidFill>
                  <a:latin typeface="Arial Rounded MT Bold" pitchFamily="34" charset="0"/>
                </a:rPr>
                <a:t>Commerce (% du PIB)</a:t>
              </a:r>
            </a:p>
            <a:p>
              <a:r>
                <a:rPr lang="fr-CH" sz="1200" spc="-100" dirty="0">
                  <a:solidFill>
                    <a:srgbClr val="9D9D9C"/>
                  </a:solidFill>
                  <a:latin typeface="Arial Rounded MT Bold" pitchFamily="34" charset="0"/>
                </a:rPr>
                <a:t>Indice de commerce favorable</a:t>
              </a:r>
            </a:p>
            <a:p>
              <a:r>
                <a:rPr lang="fr-CH" sz="1200" spc="-100" dirty="0">
                  <a:solidFill>
                    <a:srgbClr val="9D9D9C"/>
                  </a:solidFill>
                  <a:latin typeface="Arial Rounded MT Bold" pitchFamily="34" charset="0"/>
                </a:rPr>
                <a:t>Entrée nette de l'IDE (% du PIB)</a:t>
              </a:r>
            </a:p>
            <a:p>
              <a:r>
                <a:rPr lang="fr-CH" sz="1200" spc="-100" dirty="0">
                  <a:solidFill>
                    <a:srgbClr val="9D9D9C"/>
                  </a:solidFill>
                  <a:latin typeface="Arial Rounded MT Bold" pitchFamily="34" charset="0"/>
                </a:rPr>
                <a:t>Échanges au-delà des frontières</a:t>
              </a:r>
            </a:p>
            <a:p>
              <a:r>
                <a:rPr lang="fr-CH" sz="1200" spc="-100" dirty="0">
                  <a:solidFill>
                    <a:srgbClr val="9D9D9C"/>
                  </a:solidFill>
                  <a:latin typeface="Arial Rounded MT Bold" pitchFamily="34" charset="0"/>
                </a:rPr>
                <a:t>Indice de propension à exporter</a:t>
              </a:r>
            </a:p>
            <a:p>
              <a:r>
                <a:rPr lang="fr-CH" sz="1200" u="sng" spc="-100" dirty="0">
                  <a:solidFill>
                    <a:srgbClr val="9D9D9C"/>
                  </a:solidFill>
                  <a:latin typeface="Arial Rounded MT Bold" pitchFamily="34" charset="0"/>
                </a:rPr>
                <a:t>Environnement juridique et réglementaire favorable</a:t>
              </a:r>
            </a:p>
            <a:p>
              <a:r>
                <a:rPr lang="fr-CH" sz="1200" spc="-100" dirty="0">
                  <a:solidFill>
                    <a:srgbClr val="9D9D9C"/>
                  </a:solidFill>
                  <a:latin typeface="Arial Rounded MT Bold" pitchFamily="34" charset="0"/>
                </a:rPr>
                <a:t>Indice de qualité réglementaire</a:t>
              </a:r>
            </a:p>
            <a:p>
              <a:r>
                <a:rPr lang="fr-CH" sz="1200" spc="-100" dirty="0">
                  <a:solidFill>
                    <a:srgbClr val="9D9D9C"/>
                  </a:solidFill>
                  <a:latin typeface="Arial Rounded MT Bold" pitchFamily="34" charset="0"/>
                </a:rPr>
                <a:t>Indice de facilité de faire les affaires</a:t>
              </a:r>
            </a:p>
            <a:p>
              <a:r>
                <a:rPr lang="fr-CH" sz="1200" spc="-100" dirty="0">
                  <a:solidFill>
                    <a:srgbClr val="9D9D9C"/>
                  </a:solidFill>
                  <a:latin typeface="Arial Rounded MT Bold" pitchFamily="34" charset="0"/>
                </a:rPr>
                <a:t>Indice de démarrage d'une entreprise</a:t>
              </a:r>
            </a:p>
            <a:p>
              <a:r>
                <a:rPr lang="fr-CH" sz="1200" u="sng" spc="-100" dirty="0">
                  <a:solidFill>
                    <a:srgbClr val="9D9D9C"/>
                  </a:solidFill>
                  <a:latin typeface="Arial Rounded MT Bold" pitchFamily="34" charset="0"/>
                </a:rPr>
                <a:t>État de droit et protection des droits de la propriété</a:t>
              </a:r>
            </a:p>
            <a:p>
              <a:r>
                <a:rPr lang="fr-CH" sz="1200" spc="-100" dirty="0">
                  <a:solidFill>
                    <a:srgbClr val="9D9D9C"/>
                  </a:solidFill>
                  <a:latin typeface="Arial Rounded MT Bold" pitchFamily="34" charset="0"/>
                </a:rPr>
                <a:t>Indice de l'État de droit</a:t>
              </a:r>
            </a:p>
            <a:p>
              <a:r>
                <a:rPr lang="fr-CH" sz="1200" spc="-100" dirty="0">
                  <a:solidFill>
                    <a:srgbClr val="9D9D9C"/>
                  </a:solidFill>
                  <a:latin typeface="Arial Rounded MT Bold" pitchFamily="34" charset="0"/>
                </a:rPr>
                <a:t>Droits de la propriété</a:t>
              </a:r>
            </a:p>
            <a:p>
              <a:r>
                <a:rPr lang="fr-CH" sz="1200" spc="-100" dirty="0">
                  <a:solidFill>
                    <a:srgbClr val="9D9D9C"/>
                  </a:solidFill>
                  <a:latin typeface="Arial Rounded MT Bold" pitchFamily="34" charset="0"/>
                </a:rPr>
                <a:t>Protection de la propriété intellectuelle</a:t>
              </a:r>
            </a:p>
          </p:txBody>
        </p:sp>
      </p:grpSp>
      <p:grpSp>
        <p:nvGrpSpPr>
          <p:cNvPr id="7" name="Group 19"/>
          <p:cNvGrpSpPr>
            <a:grpSpLocks noChangeAspect="1"/>
          </p:cNvGrpSpPr>
          <p:nvPr/>
        </p:nvGrpSpPr>
        <p:grpSpPr>
          <a:xfrm>
            <a:off x="877926" y="2871986"/>
            <a:ext cx="3636666" cy="3970318"/>
            <a:chOff x="998362" y="1493052"/>
            <a:chExt cx="4751877" cy="6420858"/>
          </a:xfrm>
        </p:grpSpPr>
        <p:sp>
          <p:nvSpPr>
            <p:cNvPr id="22" name="Rounded Rectangle 21"/>
            <p:cNvSpPr/>
            <p:nvPr/>
          </p:nvSpPr>
          <p:spPr>
            <a:xfrm>
              <a:off x="998362" y="1513141"/>
              <a:ext cx="4586368" cy="6287732"/>
            </a:xfrm>
            <a:prstGeom prst="roundRect">
              <a:avLst>
                <a:gd name="adj" fmla="val 160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170546" y="1493052"/>
              <a:ext cx="4579693" cy="6420858"/>
            </a:xfrm>
            <a:prstGeom prst="rect">
              <a:avLst/>
            </a:prstGeom>
          </p:spPr>
          <p:txBody>
            <a:bodyPr wrap="square">
              <a:spAutoFit/>
            </a:bodyPr>
            <a:lstStyle/>
            <a:p>
              <a:r>
                <a:rPr lang="fr-CH" sz="1200" u="sng" spc="-100" dirty="0" smtClean="0">
                  <a:solidFill>
                    <a:srgbClr val="9D9D9C"/>
                  </a:solidFill>
                  <a:latin typeface="Arial Rounded MT Bold" pitchFamily="34" charset="0"/>
                </a:rPr>
                <a:t>Compétition </a:t>
              </a:r>
              <a:r>
                <a:rPr lang="fr-CH" sz="1200" u="sng" spc="-100" dirty="0">
                  <a:solidFill>
                    <a:srgbClr val="9D9D9C"/>
                  </a:solidFill>
                  <a:latin typeface="Arial Rounded MT Bold" pitchFamily="34" charset="0"/>
                </a:rPr>
                <a:t>équitable</a:t>
              </a:r>
            </a:p>
            <a:p>
              <a:r>
                <a:rPr lang="fr-CH" sz="1200" spc="-100" dirty="0">
                  <a:solidFill>
                    <a:srgbClr val="9D9D9C"/>
                  </a:solidFill>
                  <a:latin typeface="Arial Rounded MT Bold" pitchFamily="34" charset="0"/>
                </a:rPr>
                <a:t>Densité de création de nouvelles entreprises</a:t>
              </a:r>
            </a:p>
            <a:p>
              <a:r>
                <a:rPr lang="fr-CH" sz="1200" spc="-100" dirty="0">
                  <a:solidFill>
                    <a:srgbClr val="9D9D9C"/>
                  </a:solidFill>
                  <a:latin typeface="Arial Rounded MT Bold" pitchFamily="34" charset="0"/>
                </a:rPr>
                <a:t>Intensité de la concurrence locale</a:t>
              </a:r>
            </a:p>
            <a:p>
              <a:r>
                <a:rPr lang="fr-CH" sz="1200" spc="-100" dirty="0">
                  <a:solidFill>
                    <a:srgbClr val="9D9D9C"/>
                  </a:solidFill>
                  <a:latin typeface="Arial Rounded MT Bold" pitchFamily="34" charset="0"/>
                </a:rPr>
                <a:t>Efficacité des mesures de lutte contre le monopole</a:t>
              </a:r>
            </a:p>
            <a:p>
              <a:r>
                <a:rPr lang="fr-CH" sz="1200" spc="-100" dirty="0">
                  <a:solidFill>
                    <a:srgbClr val="9D9D9C"/>
                  </a:solidFill>
                  <a:latin typeface="Arial Rounded MT Bold" pitchFamily="34" charset="0"/>
                </a:rPr>
                <a:t>Ampleur de la dominance commerciale</a:t>
              </a:r>
            </a:p>
            <a:p>
              <a:r>
                <a:rPr lang="fr-CH" sz="1200" spc="-100" dirty="0">
                  <a:solidFill>
                    <a:srgbClr val="9D9D9C"/>
                  </a:solidFill>
                  <a:latin typeface="Arial Rounded MT Bold" pitchFamily="34" charset="0"/>
                </a:rPr>
                <a:t>Infrastructures portuaires</a:t>
              </a:r>
            </a:p>
            <a:p>
              <a:r>
                <a:rPr lang="fr-CH" sz="1200" u="sng" spc="-100" dirty="0">
                  <a:solidFill>
                    <a:srgbClr val="9D9D9C"/>
                  </a:solidFill>
                  <a:latin typeface="Arial Rounded MT Bold" pitchFamily="34" charset="0"/>
                </a:rPr>
                <a:t>Technologies de l'information et de la communication</a:t>
              </a:r>
            </a:p>
            <a:p>
              <a:r>
                <a:rPr lang="fr-CH" sz="1200" spc="-100" dirty="0">
                  <a:solidFill>
                    <a:srgbClr val="9D9D9C"/>
                  </a:solidFill>
                  <a:latin typeface="Arial Rounded MT Bold" pitchFamily="34" charset="0"/>
                </a:rPr>
                <a:t>Indice de développement des TIC (IDT)</a:t>
              </a:r>
            </a:p>
            <a:p>
              <a:r>
                <a:rPr lang="fr-CH" sz="1200" spc="-100" dirty="0">
                  <a:solidFill>
                    <a:srgbClr val="9D9D9C"/>
                  </a:solidFill>
                  <a:latin typeface="Arial Rounded MT Bold" pitchFamily="34" charset="0"/>
                </a:rPr>
                <a:t>Indice de disponibilité des réseaux</a:t>
              </a:r>
            </a:p>
            <a:p>
              <a:r>
                <a:rPr lang="fr-CH" sz="1200" spc="-100" dirty="0">
                  <a:solidFill>
                    <a:srgbClr val="9D9D9C"/>
                  </a:solidFill>
                  <a:latin typeface="Arial Rounded MT Bold" pitchFamily="34" charset="0"/>
                </a:rPr>
                <a:t>Utilisateurs d'Internet et abonné du Haut débit </a:t>
              </a:r>
            </a:p>
            <a:p>
              <a:r>
                <a:rPr lang="fr-CH" sz="1200" spc="-100" dirty="0">
                  <a:solidFill>
                    <a:srgbClr val="9D9D9C"/>
                  </a:solidFill>
                  <a:latin typeface="Arial Rounded MT Bold" pitchFamily="34" charset="0"/>
                </a:rPr>
                <a:t>Ligne fixes et abonnement aux cellulaires</a:t>
              </a:r>
            </a:p>
            <a:p>
              <a:r>
                <a:rPr lang="fr-CH" sz="1200" u="sng" spc="-100" dirty="0">
                  <a:solidFill>
                    <a:srgbClr val="9D9D9C"/>
                  </a:solidFill>
                  <a:latin typeface="Arial Rounded MT Bold" pitchFamily="34" charset="0"/>
                </a:rPr>
                <a:t>Accès aux services financiers</a:t>
              </a:r>
            </a:p>
            <a:p>
              <a:r>
                <a:rPr lang="fr-CH" sz="1200" spc="-100" dirty="0">
                  <a:solidFill>
                    <a:srgbClr val="9D9D9C"/>
                  </a:solidFill>
                  <a:latin typeface="Arial Rounded MT Bold" pitchFamily="34" charset="0"/>
                </a:rPr>
                <a:t>Prêt au secteur privé (% du PIB)</a:t>
              </a:r>
            </a:p>
            <a:p>
              <a:r>
                <a:rPr lang="fr-CH" sz="1200" spc="-100" dirty="0">
                  <a:solidFill>
                    <a:srgbClr val="9D9D9C"/>
                  </a:solidFill>
                  <a:latin typeface="Arial Rounded MT Bold" pitchFamily="34" charset="0"/>
                </a:rPr>
                <a:t>Indice des informations en matière de crédit</a:t>
              </a:r>
            </a:p>
            <a:p>
              <a:r>
                <a:rPr lang="fr-CH" sz="1200" spc="-100" dirty="0">
                  <a:solidFill>
                    <a:srgbClr val="9D9D9C"/>
                  </a:solidFill>
                  <a:latin typeface="Arial Rounded MT Bold" pitchFamily="34" charset="0"/>
                </a:rPr>
                <a:t>Écart de taux d'intérêt</a:t>
              </a:r>
            </a:p>
            <a:p>
              <a:r>
                <a:rPr lang="fr-CH" sz="1200" u="sng" spc="-100" dirty="0">
                  <a:solidFill>
                    <a:srgbClr val="9D9D9C"/>
                  </a:solidFill>
                  <a:latin typeface="Arial Rounded MT Bold" pitchFamily="34" charset="0"/>
                </a:rPr>
                <a:t>Infrastructures physiques</a:t>
              </a:r>
            </a:p>
            <a:p>
              <a:r>
                <a:rPr lang="fr-CH" sz="1200" spc="-100" dirty="0">
                  <a:solidFill>
                    <a:srgbClr val="9D9D9C"/>
                  </a:solidFill>
                  <a:latin typeface="Arial Rounded MT Bold" pitchFamily="34" charset="0"/>
                </a:rPr>
                <a:t>Consommation de l'énergie électrique (</a:t>
              </a:r>
              <a:r>
                <a:rPr lang="fr-CH" sz="1200" spc="-100" dirty="0" smtClean="0">
                  <a:solidFill>
                    <a:srgbClr val="9D9D9C"/>
                  </a:solidFill>
                  <a:latin typeface="Arial Rounded MT Bold" pitchFamily="34" charset="0"/>
                </a:rPr>
                <a:t>KWH/hab.)</a:t>
              </a:r>
              <a:endParaRPr lang="fr-CH" sz="1200" spc="-100" dirty="0">
                <a:solidFill>
                  <a:srgbClr val="9D9D9C"/>
                </a:solidFill>
                <a:latin typeface="Arial Rounded MT Bold" pitchFamily="34" charset="0"/>
              </a:endParaRPr>
            </a:p>
            <a:p>
              <a:r>
                <a:rPr lang="fr-CH" sz="1200" spc="-100" dirty="0">
                  <a:solidFill>
                    <a:srgbClr val="9D9D9C"/>
                  </a:solidFill>
                  <a:latin typeface="Arial Rounded MT Bold" pitchFamily="34" charset="0"/>
                </a:rPr>
                <a:t>Routes, bitumées (% du total des routes)</a:t>
              </a:r>
            </a:p>
            <a:p>
              <a:r>
                <a:rPr lang="fr-CH" sz="1200" spc="-100" dirty="0">
                  <a:solidFill>
                    <a:srgbClr val="9D9D9C"/>
                  </a:solidFill>
                  <a:latin typeface="Arial Rounded MT Bold" pitchFamily="34" charset="0"/>
                </a:rPr>
                <a:t>Amélioration de la source d'eau</a:t>
              </a:r>
            </a:p>
            <a:p>
              <a:r>
                <a:rPr lang="fr-CH" sz="1200" spc="-100" dirty="0">
                  <a:solidFill>
                    <a:srgbClr val="9D9D9C"/>
                  </a:solidFill>
                  <a:latin typeface="Arial Rounded MT Bold" pitchFamily="34" charset="0"/>
                </a:rPr>
                <a:t>Indice la qualité des infrastructures générales</a:t>
              </a:r>
            </a:p>
            <a:p>
              <a:r>
                <a:rPr lang="fr-CH" sz="1200" spc="-100" dirty="0">
                  <a:solidFill>
                    <a:srgbClr val="9D9D9C"/>
                  </a:solidFill>
                  <a:latin typeface="Arial Rounded MT Bold" pitchFamily="34" charset="0"/>
                </a:rPr>
                <a:t>Qualité des infrastructures portuaires</a:t>
              </a:r>
            </a:p>
          </p:txBody>
        </p:sp>
      </p:grpSp>
      <p:grpSp>
        <p:nvGrpSpPr>
          <p:cNvPr id="2" name="Group 6"/>
          <p:cNvGrpSpPr>
            <a:grpSpLocks/>
          </p:cNvGrpSpPr>
          <p:nvPr/>
        </p:nvGrpSpPr>
        <p:grpSpPr>
          <a:xfrm>
            <a:off x="2051720" y="2840941"/>
            <a:ext cx="3600000" cy="3960001"/>
            <a:chOff x="21779" y="1484416"/>
            <a:chExt cx="4986434" cy="5373584"/>
          </a:xfrm>
        </p:grpSpPr>
        <p:sp>
          <p:nvSpPr>
            <p:cNvPr id="3" name="Rounded Rectangle 2"/>
            <p:cNvSpPr/>
            <p:nvPr/>
          </p:nvSpPr>
          <p:spPr>
            <a:xfrm>
              <a:off x="21779" y="1484416"/>
              <a:ext cx="4986434" cy="5373584"/>
            </a:xfrm>
            <a:prstGeom prst="roundRect">
              <a:avLst/>
            </a:prstGeom>
            <a:solidFill>
              <a:schemeClr val="bg1"/>
            </a:solidFill>
            <a:ln w="76200">
              <a:solidFill>
                <a:srgbClr val="1399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12258" y="1526543"/>
              <a:ext cx="4683034" cy="4886413"/>
            </a:xfrm>
            <a:prstGeom prst="rect">
              <a:avLst/>
            </a:prstGeom>
          </p:spPr>
          <p:txBody>
            <a:bodyPr wrap="square">
              <a:spAutoFit/>
            </a:bodyPr>
            <a:lstStyle/>
            <a:p>
              <a:r>
                <a:rPr lang="fr-CH" sz="1200" u="sng" spc="-100" dirty="0" smtClean="0">
                  <a:solidFill>
                    <a:srgbClr val="9D9D9C"/>
                  </a:solidFill>
                  <a:latin typeface="Arial Rounded MT Bold" pitchFamily="34" charset="0"/>
                </a:rPr>
                <a:t>Paix et stabilité politique</a:t>
              </a:r>
            </a:p>
            <a:p>
              <a:r>
                <a:rPr lang="fr-CH" sz="1200" spc="-100" dirty="0" smtClean="0">
                  <a:solidFill>
                    <a:srgbClr val="9D9D9C"/>
                  </a:solidFill>
                  <a:latin typeface="Arial Rounded MT Bold" pitchFamily="34" charset="0"/>
                </a:rPr>
                <a:t>Stabilité politique et absence de violence/terrorisme</a:t>
              </a:r>
            </a:p>
            <a:p>
              <a:r>
                <a:rPr lang="fr-CH" sz="1200" u="sng" spc="-100" dirty="0" smtClean="0">
                  <a:solidFill>
                    <a:srgbClr val="9D9D9C"/>
                  </a:solidFill>
                  <a:latin typeface="Arial Rounded MT Bold" pitchFamily="34" charset="0"/>
                </a:rPr>
                <a:t>Bonne gouvernance</a:t>
              </a:r>
            </a:p>
            <a:p>
              <a:r>
                <a:rPr lang="fr-CH" sz="1200" spc="-100" dirty="0" smtClean="0">
                  <a:solidFill>
                    <a:srgbClr val="9D9D9C"/>
                  </a:solidFill>
                  <a:latin typeface="Arial Rounded MT Bold" pitchFamily="34" charset="0"/>
                </a:rPr>
                <a:t>Lutte contre la corruption</a:t>
              </a:r>
            </a:p>
            <a:p>
              <a:r>
                <a:rPr lang="fr-CH" sz="1200" spc="-100" dirty="0" smtClean="0">
                  <a:solidFill>
                    <a:srgbClr val="9D9D9C"/>
                  </a:solidFill>
                  <a:latin typeface="Arial Rounded MT Bold" pitchFamily="34" charset="0"/>
                </a:rPr>
                <a:t>Indice de perceptions de la corruption</a:t>
              </a:r>
            </a:p>
            <a:p>
              <a:r>
                <a:rPr lang="fr-CH" sz="1200" spc="-100" dirty="0" smtClean="0">
                  <a:solidFill>
                    <a:srgbClr val="9D9D9C"/>
                  </a:solidFill>
                  <a:latin typeface="Arial Rounded MT Bold" pitchFamily="34" charset="0"/>
                </a:rPr>
                <a:t>Voix et responsabilité</a:t>
              </a:r>
            </a:p>
            <a:p>
              <a:r>
                <a:rPr lang="fr-CH" sz="1200" spc="-100" dirty="0" smtClean="0">
                  <a:solidFill>
                    <a:srgbClr val="9D9D9C"/>
                  </a:solidFill>
                  <a:latin typeface="Arial Rounded MT Bold" pitchFamily="34" charset="0"/>
                </a:rPr>
                <a:t>Efficacité du gouvernement</a:t>
              </a:r>
            </a:p>
            <a:p>
              <a:r>
                <a:rPr lang="fr-CH" sz="1200" spc="-100" dirty="0" smtClean="0">
                  <a:solidFill>
                    <a:srgbClr val="9D9D9C"/>
                  </a:solidFill>
                  <a:latin typeface="Arial Rounded MT Bold" pitchFamily="34" charset="0"/>
                </a:rPr>
                <a:t>Indice des droits politiques</a:t>
              </a:r>
            </a:p>
            <a:p>
              <a:r>
                <a:rPr lang="fr-CH" sz="1200" spc="-100" dirty="0" smtClean="0">
                  <a:solidFill>
                    <a:srgbClr val="9D9D9C"/>
                  </a:solidFill>
                  <a:latin typeface="Arial Rounded MT Bold" pitchFamily="34" charset="0"/>
                </a:rPr>
                <a:t>Indice des libertés civiles</a:t>
              </a:r>
            </a:p>
            <a:p>
              <a:r>
                <a:rPr lang="fr-CH" sz="1200" u="sng" spc="-100" dirty="0" smtClean="0">
                  <a:solidFill>
                    <a:srgbClr val="9D9D9C"/>
                  </a:solidFill>
                  <a:latin typeface="Arial Rounded MT Bold" pitchFamily="34" charset="0"/>
                </a:rPr>
                <a:t>Dialogue social</a:t>
              </a:r>
            </a:p>
            <a:p>
              <a:r>
                <a:rPr lang="fr-CH" sz="1200" spc="-100" dirty="0" smtClean="0">
                  <a:solidFill>
                    <a:srgbClr val="9D9D9C"/>
                  </a:solidFill>
                  <a:latin typeface="Arial Rounded MT Bold" pitchFamily="34" charset="0"/>
                </a:rPr>
                <a:t>Coopération en matière de relations </a:t>
              </a:r>
              <a:r>
                <a:rPr lang="fr-CH" sz="1200" spc="-100" dirty="0" err="1" smtClean="0">
                  <a:solidFill>
                    <a:srgbClr val="9D9D9C"/>
                  </a:solidFill>
                  <a:latin typeface="Arial Rounded MT Bold" pitchFamily="34" charset="0"/>
                </a:rPr>
                <a:t>syndico</a:t>
              </a:r>
              <a:r>
                <a:rPr lang="fr-CH" sz="1200" spc="-100" dirty="0" smtClean="0">
                  <a:solidFill>
                    <a:srgbClr val="9D9D9C"/>
                  </a:solidFill>
                  <a:latin typeface="Arial Rounded MT Bold" pitchFamily="34" charset="0"/>
                </a:rPr>
                <a:t>-patronales</a:t>
              </a:r>
            </a:p>
            <a:p>
              <a:r>
                <a:rPr lang="fr-CH" sz="1200" u="sng" spc="-100" dirty="0" smtClean="0">
                  <a:solidFill>
                    <a:srgbClr val="9D9D9C"/>
                  </a:solidFill>
                  <a:latin typeface="Arial Rounded MT Bold" pitchFamily="34" charset="0"/>
                </a:rPr>
                <a:t>Respect des droits de l'homme universels et des normes internationales du travail</a:t>
              </a:r>
            </a:p>
            <a:p>
              <a:r>
                <a:rPr lang="fr-CH" sz="1200" spc="-100" dirty="0" smtClean="0">
                  <a:solidFill>
                    <a:srgbClr val="9D9D9C"/>
                  </a:solidFill>
                  <a:latin typeface="Arial Rounded MT Bold" pitchFamily="34" charset="0"/>
                </a:rPr>
                <a:t>Ratification des conventions relatives aux droits de l'homme</a:t>
              </a:r>
            </a:p>
            <a:p>
              <a:r>
                <a:rPr lang="fr-CH" sz="1200" spc="-100" dirty="0" smtClean="0">
                  <a:solidFill>
                    <a:srgbClr val="9D9D9C"/>
                  </a:solidFill>
                  <a:latin typeface="Arial Rounded MT Bold" pitchFamily="34" charset="0"/>
                </a:rPr>
                <a:t>Ratification des conventions fondamentales de l'OIT</a:t>
              </a:r>
            </a:p>
            <a:p>
              <a:r>
                <a:rPr lang="fr-CH" sz="1200" spc="-100" dirty="0" smtClean="0">
                  <a:solidFill>
                    <a:srgbClr val="9D9D9C"/>
                  </a:solidFill>
                  <a:latin typeface="Arial Rounded MT Bold" pitchFamily="34" charset="0"/>
                </a:rPr>
                <a:t>Indice des droits politiques</a:t>
              </a:r>
            </a:p>
            <a:p>
              <a:r>
                <a:rPr lang="fr-CH" sz="1200" spc="-100" dirty="0" smtClean="0">
                  <a:solidFill>
                    <a:srgbClr val="9D9D9C"/>
                  </a:solidFill>
                  <a:latin typeface="Arial Rounded MT Bold" pitchFamily="34" charset="0"/>
                </a:rPr>
                <a:t>Indice des libertés civiles</a:t>
              </a:r>
              <a:endParaRPr lang="fr-CH" sz="1200" spc="-100" dirty="0">
                <a:solidFill>
                  <a:srgbClr val="9D9D9C"/>
                </a:solidFill>
                <a:latin typeface="Arial Rounded MT Bold" pitchFamily="34" charset="0"/>
              </a:endParaRPr>
            </a:p>
          </p:txBody>
        </p:sp>
      </p:grpSp>
      <p:grpSp>
        <p:nvGrpSpPr>
          <p:cNvPr id="8" name="Group 10"/>
          <p:cNvGrpSpPr>
            <a:grpSpLocks/>
          </p:cNvGrpSpPr>
          <p:nvPr/>
        </p:nvGrpSpPr>
        <p:grpSpPr>
          <a:xfrm>
            <a:off x="3420272" y="2843648"/>
            <a:ext cx="3600000" cy="3998657"/>
            <a:chOff x="1680329" y="1480466"/>
            <a:chExt cx="4660218" cy="5426039"/>
          </a:xfrm>
        </p:grpSpPr>
        <p:sp>
          <p:nvSpPr>
            <p:cNvPr id="28" name="Rounded Rectangle 27"/>
            <p:cNvSpPr/>
            <p:nvPr/>
          </p:nvSpPr>
          <p:spPr>
            <a:xfrm>
              <a:off x="1680329" y="1480466"/>
              <a:ext cx="4660218" cy="5373584"/>
            </a:xfrm>
            <a:prstGeom prst="roundRect">
              <a:avLst/>
            </a:prstGeom>
            <a:solidFill>
              <a:schemeClr val="bg1"/>
            </a:solidFill>
            <a:ln w="76200">
              <a:solidFill>
                <a:srgbClr val="9D9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2090171" y="1518920"/>
              <a:ext cx="4181822" cy="5387585"/>
            </a:xfrm>
            <a:prstGeom prst="rect">
              <a:avLst/>
            </a:prstGeom>
          </p:spPr>
          <p:txBody>
            <a:bodyPr wrap="square">
              <a:spAutoFit/>
            </a:bodyPr>
            <a:lstStyle/>
            <a:p>
              <a:r>
                <a:rPr lang="fr-CH" sz="1200" u="sng" spc="-100" dirty="0" smtClean="0">
                  <a:solidFill>
                    <a:srgbClr val="9D9D9C"/>
                  </a:solidFill>
                  <a:latin typeface="Arial Rounded MT Bold" pitchFamily="34" charset="0"/>
                </a:rPr>
                <a:t>Culture d'entreprise</a:t>
              </a:r>
            </a:p>
            <a:p>
              <a:r>
                <a:rPr lang="fr-CH" sz="1200" spc="-100" dirty="0">
                  <a:solidFill>
                    <a:srgbClr val="9D9D9C"/>
                  </a:solidFill>
                  <a:latin typeface="Arial Rounded MT Bold" pitchFamily="34" charset="0"/>
                </a:rPr>
                <a:t>Densité de création de nouvelles entreprises</a:t>
              </a:r>
            </a:p>
            <a:p>
              <a:r>
                <a:rPr lang="fr-CH" sz="1200" u="sng" spc="-100" dirty="0" smtClean="0">
                  <a:solidFill>
                    <a:srgbClr val="9D9D9C"/>
                  </a:solidFill>
                  <a:latin typeface="Arial Rounded MT Bold" pitchFamily="34" charset="0"/>
                </a:rPr>
                <a:t>Instruction, formation et apprentissage continu</a:t>
              </a:r>
            </a:p>
            <a:p>
              <a:r>
                <a:rPr lang="fr-CH" sz="1200" spc="-100" dirty="0">
                  <a:solidFill>
                    <a:srgbClr val="9D9D9C"/>
                  </a:solidFill>
                  <a:latin typeface="Arial Rounded MT Bold" pitchFamily="34" charset="0"/>
                </a:rPr>
                <a:t>Dépenses publiques sur l'éducation (% du PIB)</a:t>
              </a:r>
            </a:p>
            <a:p>
              <a:r>
                <a:rPr lang="fr-CH" sz="1200" spc="-100" dirty="0">
                  <a:solidFill>
                    <a:srgbClr val="9D9D9C"/>
                  </a:solidFill>
                  <a:latin typeface="Arial Rounded MT Bold" pitchFamily="34" charset="0"/>
                </a:rPr>
                <a:t>Indice de l'éducation</a:t>
              </a:r>
            </a:p>
            <a:p>
              <a:r>
                <a:rPr lang="fr-CH" sz="1200" spc="-100" dirty="0">
                  <a:solidFill>
                    <a:srgbClr val="9D9D9C"/>
                  </a:solidFill>
                  <a:latin typeface="Arial Rounded MT Bold" pitchFamily="34" charset="0"/>
                </a:rPr>
                <a:t>Entreprises offrant une formation formelle (% d'entreprises)</a:t>
              </a:r>
            </a:p>
            <a:p>
              <a:r>
                <a:rPr lang="fr-CH" sz="1200" spc="-100" dirty="0">
                  <a:solidFill>
                    <a:srgbClr val="9D9D9C"/>
                  </a:solidFill>
                  <a:latin typeface="Arial Rounded MT Bold" pitchFamily="34" charset="0"/>
                </a:rPr>
                <a:t>Ampleur de la formation du personnel</a:t>
              </a:r>
            </a:p>
            <a:p>
              <a:r>
                <a:rPr lang="fr-CH" sz="1200" spc="-100" dirty="0">
                  <a:solidFill>
                    <a:srgbClr val="9D9D9C"/>
                  </a:solidFill>
                  <a:latin typeface="Arial Rounded MT Bold" pitchFamily="34" charset="0"/>
                </a:rPr>
                <a:t>Taux d'alphabétisation, total des jeunes </a:t>
              </a:r>
            </a:p>
            <a:p>
              <a:r>
                <a:rPr lang="fr-CH" sz="1200" u="sng" spc="-100" dirty="0" smtClean="0">
                  <a:solidFill>
                    <a:srgbClr val="9D9D9C"/>
                  </a:solidFill>
                  <a:latin typeface="Arial Rounded MT Bold" pitchFamily="34" charset="0"/>
                </a:rPr>
                <a:t>Justice sociale et inclusion sociale</a:t>
              </a:r>
            </a:p>
            <a:p>
              <a:r>
                <a:rPr lang="fr-CH" sz="1200" spc="-100" dirty="0">
                  <a:solidFill>
                    <a:srgbClr val="9D9D9C"/>
                  </a:solidFill>
                  <a:latin typeface="Arial Rounded MT Bold" pitchFamily="34" charset="0"/>
                </a:rPr>
                <a:t>Coefficient de GINI</a:t>
              </a:r>
            </a:p>
            <a:p>
              <a:r>
                <a:rPr lang="fr-CH" sz="1200" spc="-100" dirty="0">
                  <a:solidFill>
                    <a:srgbClr val="9D9D9C"/>
                  </a:solidFill>
                  <a:latin typeface="Arial Rounded MT Bold" pitchFamily="34" charset="0"/>
                </a:rPr>
                <a:t>Taux de participation à la population active</a:t>
              </a:r>
            </a:p>
            <a:p>
              <a:r>
                <a:rPr lang="fr-CH" sz="1200" spc="-100" dirty="0">
                  <a:solidFill>
                    <a:srgbClr val="9D9D9C"/>
                  </a:solidFill>
                  <a:latin typeface="Arial Rounded MT Bold" pitchFamily="34" charset="0"/>
                </a:rPr>
                <a:t>Indice de développement selon le genre (IDG)</a:t>
              </a:r>
            </a:p>
            <a:p>
              <a:r>
                <a:rPr lang="fr-CH" sz="1200" spc="-100" dirty="0">
                  <a:solidFill>
                    <a:srgbClr val="9D9D9C"/>
                  </a:solidFill>
                  <a:latin typeface="Arial Rounded MT Bold" pitchFamily="34" charset="0"/>
                </a:rPr>
                <a:t>Mesure d'autonomisation selon le genre (MAG)</a:t>
              </a:r>
            </a:p>
            <a:p>
              <a:r>
                <a:rPr lang="fr-CH" sz="1200" spc="-100" dirty="0">
                  <a:solidFill>
                    <a:srgbClr val="9D9D9C"/>
                  </a:solidFill>
                  <a:latin typeface="Arial Rounded MT Bold" pitchFamily="34" charset="0"/>
                </a:rPr>
                <a:t>Indice des inégalités de genre (IIG) </a:t>
              </a:r>
            </a:p>
            <a:p>
              <a:r>
                <a:rPr lang="fr-CH" sz="1200" spc="-100" dirty="0">
                  <a:solidFill>
                    <a:srgbClr val="9D9D9C"/>
                  </a:solidFill>
                  <a:latin typeface="Arial Rounded MT Bold" pitchFamily="34" charset="0"/>
                </a:rPr>
                <a:t>Activité économique des femmes</a:t>
              </a:r>
            </a:p>
            <a:p>
              <a:r>
                <a:rPr lang="fr-CH" sz="1200" u="sng" spc="-100" dirty="0">
                  <a:solidFill>
                    <a:srgbClr val="9D9D9C"/>
                  </a:solidFill>
                  <a:latin typeface="Arial Rounded MT Bold" pitchFamily="34" charset="0"/>
                </a:rPr>
                <a:t>Protection sociale adaptée</a:t>
              </a:r>
            </a:p>
            <a:p>
              <a:r>
                <a:rPr lang="fr-CH" sz="1200" spc="-100" dirty="0">
                  <a:solidFill>
                    <a:srgbClr val="9D9D9C"/>
                  </a:solidFill>
                  <a:latin typeface="Arial Rounded MT Bold" pitchFamily="34" charset="0"/>
                </a:rPr>
                <a:t>Dépenses sur la vieillesse (% du PIB)</a:t>
              </a:r>
            </a:p>
            <a:p>
              <a:r>
                <a:rPr lang="fr-CH" sz="1200" spc="-100" dirty="0">
                  <a:solidFill>
                    <a:srgbClr val="9D9D9C"/>
                  </a:solidFill>
                  <a:latin typeface="Arial Rounded MT Bold" pitchFamily="34" charset="0"/>
                </a:rPr>
                <a:t>Dépenses publiques sur la santé (% du PIB)</a:t>
              </a:r>
            </a:p>
            <a:p>
              <a:r>
                <a:rPr lang="fr-CH" sz="1200" spc="-100" dirty="0">
                  <a:solidFill>
                    <a:srgbClr val="9D9D9C"/>
                  </a:solidFill>
                  <a:latin typeface="Arial Rounded MT Bold" pitchFamily="34" charset="0"/>
                </a:rPr>
                <a:t>Couverture par soin de santé (% du total des soins de santé)</a:t>
              </a:r>
            </a:p>
          </p:txBody>
        </p:sp>
      </p:grpSp>
      <p:grpSp>
        <p:nvGrpSpPr>
          <p:cNvPr id="9" name="Group 36"/>
          <p:cNvGrpSpPr>
            <a:grpSpLocks/>
          </p:cNvGrpSpPr>
          <p:nvPr/>
        </p:nvGrpSpPr>
        <p:grpSpPr>
          <a:xfrm>
            <a:off x="4788423" y="2840181"/>
            <a:ext cx="3600001" cy="3960000"/>
            <a:chOff x="4065229" y="1502241"/>
            <a:chExt cx="4686148" cy="5373584"/>
          </a:xfrm>
        </p:grpSpPr>
        <p:sp>
          <p:nvSpPr>
            <p:cNvPr id="31" name="Rounded Rectangle 30"/>
            <p:cNvSpPr/>
            <p:nvPr/>
          </p:nvSpPr>
          <p:spPr>
            <a:xfrm>
              <a:off x="4065229" y="1502241"/>
              <a:ext cx="4686148" cy="5373584"/>
            </a:xfrm>
            <a:prstGeom prst="roundRect">
              <a:avLst/>
            </a:prstGeom>
            <a:solidFill>
              <a:schemeClr val="bg1"/>
            </a:solidFill>
            <a:ln w="76200">
              <a:solidFill>
                <a:srgbClr val="629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4387438" y="1545399"/>
              <a:ext cx="4363939" cy="2129975"/>
            </a:xfrm>
            <a:prstGeom prst="rect">
              <a:avLst/>
            </a:prstGeom>
          </p:spPr>
          <p:txBody>
            <a:bodyPr wrap="square">
              <a:spAutoFit/>
            </a:bodyPr>
            <a:lstStyle/>
            <a:p>
              <a:r>
                <a:rPr lang="fr-CH" sz="1200" u="sng" spc="-100" dirty="0" smtClean="0">
                  <a:solidFill>
                    <a:srgbClr val="9D9D9C"/>
                  </a:solidFill>
                  <a:latin typeface="Arial Rounded MT Bold" pitchFamily="34" charset="0"/>
                </a:rPr>
                <a:t>Gestion responsable de l'environnement</a:t>
              </a:r>
            </a:p>
            <a:p>
              <a:r>
                <a:rPr lang="fr-CH" sz="1200" spc="-100" dirty="0" smtClean="0">
                  <a:solidFill>
                    <a:srgbClr val="9D9D9C"/>
                  </a:solidFill>
                  <a:latin typeface="Arial Rounded MT Bold" pitchFamily="34" charset="0"/>
                </a:rPr>
                <a:t>Indice de durabilité de l'environnement (IDE)</a:t>
              </a:r>
            </a:p>
            <a:p>
              <a:r>
                <a:rPr lang="fr-CH" sz="1200" spc="-100" dirty="0" smtClean="0">
                  <a:solidFill>
                    <a:srgbClr val="9D9D9C"/>
                  </a:solidFill>
                  <a:latin typeface="Arial Rounded MT Bold" pitchFamily="34" charset="0"/>
                </a:rPr>
                <a:t>Empreinte écologique totale (IPE) (hectares mondiaux par habitant)</a:t>
              </a:r>
            </a:p>
            <a:p>
              <a:r>
                <a:rPr lang="fr-CH" sz="1200" spc="-100" dirty="0" smtClean="0">
                  <a:solidFill>
                    <a:srgbClr val="9D9D9C"/>
                  </a:solidFill>
                  <a:latin typeface="Arial Rounded MT Bold" pitchFamily="34" charset="0"/>
                </a:rPr>
                <a:t>Indice de performance environnementale (IPE)</a:t>
              </a:r>
            </a:p>
            <a:p>
              <a:r>
                <a:rPr lang="fr-CH" sz="1200" spc="-100" dirty="0" smtClean="0">
                  <a:solidFill>
                    <a:srgbClr val="9D9D9C"/>
                  </a:solidFill>
                  <a:latin typeface="Arial Rounded MT Bold" pitchFamily="34" charset="0"/>
                </a:rPr>
                <a:t>Émissions de C02</a:t>
              </a:r>
            </a:p>
            <a:p>
              <a:r>
                <a:rPr lang="fr-CH" sz="1200" spc="-100" dirty="0" smtClean="0">
                  <a:solidFill>
                    <a:srgbClr val="9D9D9C"/>
                  </a:solidFill>
                  <a:latin typeface="Arial Rounded MT Bold" pitchFamily="34" charset="0"/>
                </a:rPr>
                <a:t>Espace forestier (% de l'espace terrestre) </a:t>
              </a:r>
            </a:p>
            <a:p>
              <a:r>
                <a:rPr lang="fr-CH" sz="1200" spc="-100" dirty="0" smtClean="0">
                  <a:solidFill>
                    <a:srgbClr val="9D9D9C"/>
                  </a:solidFill>
                  <a:latin typeface="Arial Rounded MT Bold" pitchFamily="34" charset="0"/>
                </a:rPr>
                <a:t>Pollution urbaine (microgrammes par mètre cube)</a:t>
              </a:r>
              <a:endParaRPr lang="fr-CH" sz="1200" spc="-100" dirty="0">
                <a:solidFill>
                  <a:srgbClr val="9D9D9C"/>
                </a:solidFill>
                <a:latin typeface="Arial Rounded MT Bold" pitchFamily="34" charset="0"/>
              </a:endParaRPr>
            </a:p>
          </p:txBody>
        </p:sp>
      </p:grpSp>
      <p:sp>
        <p:nvSpPr>
          <p:cNvPr id="19" name="Title 1"/>
          <p:cNvSpPr txBox="1">
            <a:spLocks/>
          </p:cNvSpPr>
          <p:nvPr/>
        </p:nvSpPr>
        <p:spPr>
          <a:xfrm>
            <a:off x="3203848" y="274638"/>
            <a:ext cx="5482952" cy="72272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fr-CH" dirty="0"/>
              <a:t>Méthodologie</a:t>
            </a:r>
            <a:r>
              <a:rPr lang="en-GB" dirty="0"/>
              <a:t>: EVALUATION</a:t>
            </a:r>
          </a:p>
        </p:txBody>
      </p:sp>
      <p:grpSp>
        <p:nvGrpSpPr>
          <p:cNvPr id="15" name="Group 14"/>
          <p:cNvGrpSpPr/>
          <p:nvPr/>
        </p:nvGrpSpPr>
        <p:grpSpPr>
          <a:xfrm>
            <a:off x="858876" y="1578772"/>
            <a:ext cx="2547348" cy="1132438"/>
            <a:chOff x="858876" y="1578772"/>
            <a:chExt cx="2547348" cy="1132438"/>
          </a:xfrm>
        </p:grpSpPr>
        <p:pic>
          <p:nvPicPr>
            <p:cNvPr id="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045460">
              <a:off x="2192433" y="1497418"/>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858876" y="1885227"/>
              <a:ext cx="2147985" cy="338554"/>
            </a:xfrm>
            <a:prstGeom prst="rect">
              <a:avLst/>
            </a:prstGeom>
            <a:solidFill>
              <a:schemeClr val="bg1"/>
            </a:solidFill>
          </p:spPr>
          <p:txBody>
            <a:bodyPr wrap="square" rtlCol="0">
              <a:spAutoFit/>
            </a:bodyPr>
            <a:lstStyle/>
            <a:p>
              <a:pPr lvl="0" algn="r"/>
              <a:r>
                <a:rPr lang="fr-CH" sz="1600" spc="-100" dirty="0">
                  <a:solidFill>
                    <a:srgbClr val="629232"/>
                  </a:solidFill>
                  <a:latin typeface="Arial Rounded MT Bold" pitchFamily="34" charset="0"/>
                </a:rPr>
                <a:t>données secondaires</a:t>
              </a:r>
              <a:endParaRPr lang="en-US" sz="1600" spc="-100" dirty="0">
                <a:solidFill>
                  <a:srgbClr val="629232"/>
                </a:solidFill>
                <a:latin typeface="Arial Rounded MT Bold" pitchFamily="34" charset="0"/>
              </a:endParaRPr>
            </a:p>
          </p:txBody>
        </p:sp>
      </p:grpSp>
      <p:grpSp>
        <p:nvGrpSpPr>
          <p:cNvPr id="16" name="Group 15"/>
          <p:cNvGrpSpPr/>
          <p:nvPr/>
        </p:nvGrpSpPr>
        <p:grpSpPr>
          <a:xfrm>
            <a:off x="3573616" y="1885227"/>
            <a:ext cx="1726761" cy="338554"/>
            <a:chOff x="3573616" y="1885227"/>
            <a:chExt cx="1726761" cy="338554"/>
          </a:xfrm>
        </p:grpSpPr>
        <p:sp>
          <p:nvSpPr>
            <p:cNvPr id="24" name="TextBox 23"/>
            <p:cNvSpPr txBox="1"/>
            <p:nvPr/>
          </p:nvSpPr>
          <p:spPr>
            <a:xfrm>
              <a:off x="3954310" y="1885227"/>
              <a:ext cx="1346067" cy="338554"/>
            </a:xfrm>
            <a:prstGeom prst="rect">
              <a:avLst/>
            </a:prstGeom>
            <a:solidFill>
              <a:schemeClr val="bg1"/>
            </a:solidFill>
          </p:spPr>
          <p:txBody>
            <a:bodyPr wrap="square" rtlCol="0">
              <a:spAutoFit/>
            </a:bodyPr>
            <a:lstStyle/>
            <a:p>
              <a:pPr algn="r"/>
              <a:r>
                <a:rPr lang="fr-CH" sz="1600" spc="-100" dirty="0" smtClean="0">
                  <a:solidFill>
                    <a:srgbClr val="629232"/>
                  </a:solidFill>
                  <a:latin typeface="Arial Rounded MT Bold" pitchFamily="34" charset="0"/>
                </a:rPr>
                <a:t>indicateurs</a:t>
              </a:r>
              <a:endParaRPr lang="fr-CH" sz="1600" spc="-100" dirty="0">
                <a:solidFill>
                  <a:srgbClr val="629232"/>
                </a:solidFill>
                <a:latin typeface="Arial Rounded MT Bold" pitchFamily="34" charset="0"/>
              </a:endParaRPr>
            </a:p>
          </p:txBody>
        </p:sp>
        <p:sp>
          <p:nvSpPr>
            <p:cNvPr id="11" name="Right Arrow 10"/>
            <p:cNvSpPr/>
            <p:nvPr/>
          </p:nvSpPr>
          <p:spPr>
            <a:xfrm>
              <a:off x="3573616" y="2032345"/>
              <a:ext cx="380695" cy="75097"/>
            </a:xfrm>
            <a:prstGeom prst="rightArrow">
              <a:avLst/>
            </a:prstGeom>
            <a:solidFill>
              <a:srgbClr val="629232"/>
            </a:solidFill>
            <a:ln>
              <a:solidFill>
                <a:srgbClr val="629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480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3419872" y="2757046"/>
            <a:ext cx="4392488" cy="3408258"/>
            <a:chOff x="3419872" y="2757046"/>
            <a:chExt cx="4392488" cy="3408258"/>
          </a:xfrm>
          <a:noFill/>
        </p:grpSpPr>
        <p:grpSp>
          <p:nvGrpSpPr>
            <p:cNvPr id="38" name="Group 37"/>
            <p:cNvGrpSpPr/>
            <p:nvPr/>
          </p:nvGrpSpPr>
          <p:grpSpPr>
            <a:xfrm>
              <a:off x="7657560" y="2757046"/>
              <a:ext cx="154800" cy="2904202"/>
              <a:chOff x="3643212" y="2757046"/>
              <a:chExt cx="154800" cy="2904202"/>
            </a:xfrm>
            <a:grpFill/>
          </p:grpSpPr>
          <p:cxnSp>
            <p:nvCxnSpPr>
              <p:cNvPr id="40" name="Straight Connector 39"/>
              <p:cNvCxnSpPr/>
              <p:nvPr/>
            </p:nvCxnSpPr>
            <p:spPr>
              <a:xfrm>
                <a:off x="3789872" y="2757046"/>
                <a:ext cx="8140" cy="2904202"/>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643212" y="5650974"/>
                <a:ext cx="154800" cy="0"/>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43212" y="3068960"/>
                <a:ext cx="144000" cy="0"/>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grpSp>
        <p:sp>
          <p:nvSpPr>
            <p:cNvPr id="39" name="Content Placeholder 2"/>
            <p:cNvSpPr txBox="1">
              <a:spLocks/>
            </p:cNvSpPr>
            <p:nvPr/>
          </p:nvSpPr>
          <p:spPr bwMode="auto">
            <a:xfrm>
              <a:off x="3419872" y="3104272"/>
              <a:ext cx="3995765" cy="3061032"/>
            </a:xfrm>
            <a:prstGeom prst="rect">
              <a:avLst/>
            </a:prstGeom>
            <a:grp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fr-FR" sz="1500" spc="-100" dirty="0" smtClean="0">
                  <a:solidFill>
                    <a:srgbClr val="9D9D9C"/>
                  </a:solidFill>
                  <a:latin typeface="Arial Rounded MT Bold" pitchFamily="34" charset="0"/>
                </a:rPr>
                <a:t>Identifier </a:t>
              </a:r>
              <a:r>
                <a:rPr lang="fr-FR" sz="1500" spc="-100" dirty="0">
                  <a:solidFill>
                    <a:srgbClr val="9D9D9C"/>
                  </a:solidFill>
                  <a:latin typeface="Arial Rounded MT Bold" pitchFamily="34" charset="0"/>
                </a:rPr>
                <a:t>les domaines qui nécessitent une ultérieure recherche</a:t>
              </a:r>
              <a:endParaRPr lang="en-US" sz="1500" spc="-100" dirty="0" smtClean="0">
                <a:solidFill>
                  <a:srgbClr val="9D9D9C"/>
                </a:solidFill>
                <a:latin typeface="Arial Rounded MT Bold" pitchFamily="34" charset="0"/>
              </a:endParaRPr>
            </a:p>
            <a:p>
              <a:pPr marL="285750" indent="-285750" algn="l">
                <a:spcBef>
                  <a:spcPts val="0"/>
                </a:spcBef>
                <a:buClr>
                  <a:schemeClr val="accent5">
                    <a:lumMod val="75000"/>
                  </a:schemeClr>
                </a:buClr>
                <a:buFont typeface="Wingdings" panose="05000000000000000000" pitchFamily="2" charset="2"/>
                <a:buChar char="§"/>
              </a:pPr>
              <a:r>
                <a:rPr lang="fr-FR" sz="1500" spc="-100" dirty="0" smtClean="0">
                  <a:solidFill>
                    <a:srgbClr val="9D9D9C"/>
                  </a:solidFill>
                  <a:latin typeface="Arial Rounded MT Bold" pitchFamily="34" charset="0"/>
                </a:rPr>
                <a:t>Décider </a:t>
              </a:r>
              <a:r>
                <a:rPr lang="fr-FR" sz="1500" spc="-100" dirty="0">
                  <a:solidFill>
                    <a:srgbClr val="9D9D9C"/>
                  </a:solidFill>
                  <a:latin typeface="Arial Rounded MT Bold" pitchFamily="34" charset="0"/>
                </a:rPr>
                <a:t>sur le type de participants (représentant de tous les partenaires sociaux ou en partie)</a:t>
              </a:r>
              <a:endParaRPr lang="en-US" sz="1500" spc="-100" dirty="0" smtClean="0">
                <a:solidFill>
                  <a:srgbClr val="9D9D9C"/>
                </a:solidFill>
                <a:latin typeface="Arial Rounded MT Bold" pitchFamily="34" charset="0"/>
              </a:endParaRPr>
            </a:p>
            <a:p>
              <a:pPr marL="285750" indent="-285750" algn="l">
                <a:spcBef>
                  <a:spcPts val="0"/>
                </a:spcBef>
                <a:buClr>
                  <a:srgbClr val="9D9D9C"/>
                </a:buClr>
                <a:buFont typeface="Wingdings" panose="05000000000000000000" pitchFamily="2" charset="2"/>
                <a:buChar char="§"/>
              </a:pPr>
              <a:r>
                <a:rPr lang="fr-FR" sz="1500" spc="-100" dirty="0" smtClean="0">
                  <a:solidFill>
                    <a:srgbClr val="9D9D9C"/>
                  </a:solidFill>
                  <a:latin typeface="Arial Rounded MT Bold" pitchFamily="34" charset="0"/>
                </a:rPr>
                <a:t>Contacter </a:t>
              </a:r>
              <a:r>
                <a:rPr lang="fr-FR" sz="1500" spc="-100" dirty="0">
                  <a:solidFill>
                    <a:srgbClr val="9D9D9C"/>
                  </a:solidFill>
                  <a:latin typeface="Arial Rounded MT Bold" pitchFamily="34" charset="0"/>
                </a:rPr>
                <a:t>et obtenir l’acceptation de participation de la part des partenaires </a:t>
              </a:r>
              <a:r>
                <a:rPr lang="fr-FR" sz="1500" spc="-100" dirty="0" smtClean="0">
                  <a:solidFill>
                    <a:srgbClr val="9D9D9C"/>
                  </a:solidFill>
                  <a:latin typeface="Arial Rounded MT Bold" pitchFamily="34" charset="0"/>
                </a:rPr>
                <a:t>sociaux</a:t>
              </a:r>
              <a:endParaRPr lang="fr-CH" sz="1500" spc="-100" dirty="0" smtClean="0">
                <a:solidFill>
                  <a:srgbClr val="9D9D9C"/>
                </a:solidFill>
                <a:latin typeface="Arial Rounded MT Bold" pitchFamily="34" charset="0"/>
              </a:endParaRPr>
            </a:p>
            <a:p>
              <a:pPr marL="285750" indent="-285750" algn="l">
                <a:spcBef>
                  <a:spcPts val="0"/>
                </a:spcBef>
                <a:buClr>
                  <a:srgbClr val="629232"/>
                </a:buClr>
                <a:buFont typeface="Wingdings" panose="05000000000000000000" pitchFamily="2" charset="2"/>
                <a:buChar char="§"/>
              </a:pPr>
              <a:r>
                <a:rPr lang="fr-CH" sz="1500" spc="-100" dirty="0" smtClean="0">
                  <a:solidFill>
                    <a:srgbClr val="9D9D9C"/>
                  </a:solidFill>
                  <a:latin typeface="Arial Rounded MT Bold" pitchFamily="34" charset="0"/>
                </a:rPr>
                <a:t>Arranger un endroit approprié</a:t>
              </a:r>
            </a:p>
            <a:p>
              <a:pPr marL="285750" indent="-285750" algn="l">
                <a:spcBef>
                  <a:spcPts val="0"/>
                </a:spcBef>
                <a:buClr>
                  <a:srgbClr val="BC290A"/>
                </a:buClr>
                <a:buFont typeface="Wingdings" panose="05000000000000000000" pitchFamily="2" charset="2"/>
                <a:buChar char="§"/>
              </a:pPr>
              <a:r>
                <a:rPr lang="fr-CH" sz="1500" spc="-100" dirty="0" smtClean="0">
                  <a:solidFill>
                    <a:srgbClr val="9D9D9C"/>
                  </a:solidFill>
                  <a:latin typeface="Arial Rounded MT Bold" pitchFamily="34" charset="0"/>
                </a:rPr>
                <a:t>Former des intermédiaires</a:t>
              </a:r>
            </a:p>
            <a:p>
              <a:pPr marL="285750" indent="-285750" algn="l">
                <a:spcBef>
                  <a:spcPts val="0"/>
                </a:spcBef>
                <a:buClr>
                  <a:schemeClr val="accent5">
                    <a:lumMod val="75000"/>
                  </a:schemeClr>
                </a:buClr>
                <a:buFont typeface="Wingdings" panose="05000000000000000000" pitchFamily="2" charset="2"/>
                <a:buChar char="§"/>
              </a:pPr>
              <a:r>
                <a:rPr lang="fr-CH" sz="1500" spc="-100" dirty="0" smtClean="0">
                  <a:solidFill>
                    <a:srgbClr val="9D9D9C"/>
                  </a:solidFill>
                  <a:latin typeface="Arial Rounded MT Bold" pitchFamily="34" charset="0"/>
                </a:rPr>
                <a:t>Interviewer les partenaires sociaux</a:t>
              </a:r>
            </a:p>
          </p:txBody>
        </p:sp>
      </p:grpSp>
      <p:sp>
        <p:nvSpPr>
          <p:cNvPr id="2" name="Title 1"/>
          <p:cNvSpPr>
            <a:spLocks noGrp="1"/>
          </p:cNvSpPr>
          <p:nvPr>
            <p:ph type="title"/>
          </p:nvPr>
        </p:nvSpPr>
        <p:spPr/>
        <p:txBody>
          <a:bodyPr/>
          <a:lstStyle/>
          <a:p>
            <a:r>
              <a:rPr lang="fr-CH" dirty="0"/>
              <a:t>Méthodologie</a:t>
            </a:r>
            <a:r>
              <a:rPr lang="en-GB" dirty="0"/>
              <a:t>: EVALUATION</a:t>
            </a:r>
          </a:p>
        </p:txBody>
      </p:sp>
      <p:grpSp>
        <p:nvGrpSpPr>
          <p:cNvPr id="3" name="Group 2"/>
          <p:cNvGrpSpPr/>
          <p:nvPr/>
        </p:nvGrpSpPr>
        <p:grpSpPr>
          <a:xfrm>
            <a:off x="827584" y="1578772"/>
            <a:ext cx="2578640" cy="1132438"/>
            <a:chOff x="813304" y="2266237"/>
            <a:chExt cx="2578640" cy="1132438"/>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13304" y="2572692"/>
              <a:ext cx="2179277" cy="338554"/>
            </a:xfrm>
            <a:prstGeom prst="rect">
              <a:avLst/>
            </a:prstGeom>
            <a:solidFill>
              <a:schemeClr val="bg1"/>
            </a:solidFill>
          </p:spPr>
          <p:txBody>
            <a:bodyPr wrap="square" rtlCol="0">
              <a:spAutoFit/>
            </a:bodyPr>
            <a:lstStyle/>
            <a:p>
              <a:pPr lvl="0" algn="r"/>
              <a:r>
                <a:rPr lang="fr-CH" sz="1600" spc="-100" dirty="0">
                  <a:solidFill>
                    <a:srgbClr val="629232"/>
                  </a:solidFill>
                  <a:latin typeface="Arial Rounded MT Bold" pitchFamily="34" charset="0"/>
                </a:rPr>
                <a:t>données secondaires</a:t>
              </a:r>
              <a:endParaRPr lang="en-US" sz="1600" spc="-100" dirty="0">
                <a:solidFill>
                  <a:srgbClr val="629232"/>
                </a:solidFill>
                <a:latin typeface="Arial Rounded MT Bold" pitchFamily="34" charset="0"/>
              </a:endParaRPr>
            </a:p>
          </p:txBody>
        </p:sp>
      </p:grpSp>
      <p:grpSp>
        <p:nvGrpSpPr>
          <p:cNvPr id="6" name="Group 5"/>
          <p:cNvGrpSpPr/>
          <p:nvPr/>
        </p:nvGrpSpPr>
        <p:grpSpPr>
          <a:xfrm>
            <a:off x="3635896" y="1444125"/>
            <a:ext cx="2192280" cy="1180286"/>
            <a:chOff x="2414641" y="3827456"/>
            <a:chExt cx="2192280" cy="1180286"/>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414641" y="4156147"/>
              <a:ext cx="1935679" cy="584775"/>
            </a:xfrm>
            <a:prstGeom prst="rect">
              <a:avLst/>
            </a:prstGeom>
            <a:noFill/>
          </p:spPr>
          <p:txBody>
            <a:bodyPr wrap="square" rtlCol="0">
              <a:spAutoFit/>
            </a:bodyPr>
            <a:lstStyle/>
            <a:p>
              <a:pPr lvl="0" algn="r"/>
              <a:r>
                <a:rPr lang="fr-CH" sz="1600" dirty="0">
                  <a:solidFill>
                    <a:srgbClr val="1399BB"/>
                  </a:solidFill>
                  <a:latin typeface="Arial Rounded MT Bold" pitchFamily="18" charset="0"/>
                </a:rPr>
                <a:t>enquête auprès des entreprises</a:t>
              </a:r>
            </a:p>
          </p:txBody>
        </p:sp>
      </p:grpSp>
      <p:grpSp>
        <p:nvGrpSpPr>
          <p:cNvPr id="9" name="Group 8"/>
          <p:cNvGrpSpPr/>
          <p:nvPr/>
        </p:nvGrpSpPr>
        <p:grpSpPr>
          <a:xfrm>
            <a:off x="6149473" y="1538843"/>
            <a:ext cx="1830320" cy="1085850"/>
            <a:chOff x="3929800" y="2258086"/>
            <a:chExt cx="1830320" cy="1085850"/>
          </a:xfrm>
        </p:grpSpPr>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929800" y="2492059"/>
              <a:ext cx="1520070" cy="584775"/>
            </a:xfrm>
            <a:prstGeom prst="rect">
              <a:avLst/>
            </a:prstGeom>
            <a:solidFill>
              <a:schemeClr val="bg1"/>
            </a:solidFill>
          </p:spPr>
          <p:txBody>
            <a:bodyPr wrap="square" rtlCol="0">
              <a:spAutoFit/>
            </a:bodyPr>
            <a:lstStyle/>
            <a:p>
              <a:pPr lvl="0" algn="r"/>
              <a:r>
                <a:rPr lang="fr-CH" sz="1600" dirty="0">
                  <a:solidFill>
                    <a:srgbClr val="BC290A"/>
                  </a:solidFill>
                  <a:latin typeface="Arial Rounded MT Bold" pitchFamily="18" charset="0"/>
                </a:rPr>
                <a:t>groupe de discussion</a:t>
              </a:r>
            </a:p>
          </p:txBody>
        </p:sp>
      </p:grpSp>
      <p:grpSp>
        <p:nvGrpSpPr>
          <p:cNvPr id="36" name="Group 35"/>
          <p:cNvGrpSpPr/>
          <p:nvPr/>
        </p:nvGrpSpPr>
        <p:grpSpPr>
          <a:xfrm>
            <a:off x="3783600" y="2757046"/>
            <a:ext cx="4388800" cy="3408258"/>
            <a:chOff x="3783600" y="2757046"/>
            <a:chExt cx="4388800" cy="3408258"/>
          </a:xfrm>
          <a:noFill/>
        </p:grpSpPr>
        <p:sp>
          <p:nvSpPr>
            <p:cNvPr id="13" name="Content Placeholder 2"/>
            <p:cNvSpPr txBox="1">
              <a:spLocks/>
            </p:cNvSpPr>
            <p:nvPr/>
          </p:nvSpPr>
          <p:spPr bwMode="auto">
            <a:xfrm>
              <a:off x="4176635" y="3104272"/>
              <a:ext cx="3995765" cy="3061032"/>
            </a:xfrm>
            <a:prstGeom prst="rect">
              <a:avLst/>
            </a:prstGeom>
            <a:grp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fr-FR" sz="1500" spc="-100" dirty="0" smtClean="0">
                  <a:solidFill>
                    <a:srgbClr val="9D9D9C"/>
                  </a:solidFill>
                  <a:latin typeface="Arial Rounded MT Bold" pitchFamily="34" charset="0"/>
                </a:rPr>
                <a:t>Identifier </a:t>
              </a:r>
              <a:r>
                <a:rPr lang="fr-FR" sz="1500" spc="-100" dirty="0">
                  <a:solidFill>
                    <a:srgbClr val="9D9D9C"/>
                  </a:solidFill>
                  <a:latin typeface="Arial Rounded MT Bold" pitchFamily="34" charset="0"/>
                </a:rPr>
                <a:t>les domaines qui nécessitent une ultérieure recherche</a:t>
              </a:r>
              <a:endParaRPr lang="en-US" sz="1500" spc="-100" dirty="0" smtClean="0">
                <a:solidFill>
                  <a:srgbClr val="9D9D9C"/>
                </a:solidFill>
                <a:latin typeface="Arial Rounded MT Bold" pitchFamily="34" charset="0"/>
              </a:endParaRPr>
            </a:p>
            <a:p>
              <a:pPr marL="285750" indent="-285750" algn="l">
                <a:spcBef>
                  <a:spcPts val="0"/>
                </a:spcBef>
                <a:buClr>
                  <a:schemeClr val="accent5">
                    <a:lumMod val="75000"/>
                  </a:schemeClr>
                </a:buClr>
                <a:buFont typeface="Wingdings" panose="05000000000000000000" pitchFamily="2" charset="2"/>
                <a:buChar char="§"/>
              </a:pPr>
              <a:r>
                <a:rPr lang="fr-CH" sz="1500" spc="-100" dirty="0" smtClean="0">
                  <a:solidFill>
                    <a:srgbClr val="9D9D9C"/>
                  </a:solidFill>
                  <a:latin typeface="Arial Rounded MT Bold" pitchFamily="34" charset="0"/>
                </a:rPr>
                <a:t>Dériver </a:t>
              </a:r>
              <a:r>
                <a:rPr lang="fr-FR" sz="1500" spc="-100" dirty="0" smtClean="0">
                  <a:solidFill>
                    <a:srgbClr val="9D9D9C"/>
                  </a:solidFill>
                  <a:latin typeface="Arial Rounded MT Bold" pitchFamily="34" charset="0"/>
                </a:rPr>
                <a:t>un </a:t>
              </a:r>
              <a:r>
                <a:rPr lang="fr-FR" sz="1500" spc="-100" dirty="0">
                  <a:solidFill>
                    <a:srgbClr val="9D9D9C"/>
                  </a:solidFill>
                  <a:latin typeface="Arial Rounded MT Bold" pitchFamily="34" charset="0"/>
                </a:rPr>
                <a:t>exemple statistiquement représentatif</a:t>
              </a:r>
              <a:endParaRPr lang="en-US" sz="1500" spc="-100" dirty="0" smtClean="0">
                <a:solidFill>
                  <a:srgbClr val="9D9D9C"/>
                </a:solidFill>
                <a:latin typeface="Arial Rounded MT Bold" pitchFamily="34" charset="0"/>
              </a:endParaRPr>
            </a:p>
            <a:p>
              <a:pPr marL="285750" indent="-285750" algn="l">
                <a:spcBef>
                  <a:spcPts val="0"/>
                </a:spcBef>
                <a:buClr>
                  <a:srgbClr val="9D9D9C"/>
                </a:buClr>
                <a:buFont typeface="Wingdings" panose="05000000000000000000" pitchFamily="2" charset="2"/>
                <a:buChar char="§"/>
              </a:pPr>
              <a:r>
                <a:rPr lang="fr-CH" sz="1500" spc="-100" dirty="0" smtClean="0">
                  <a:solidFill>
                    <a:srgbClr val="9D9D9C"/>
                  </a:solidFill>
                  <a:latin typeface="Arial Rounded MT Bold" pitchFamily="34" charset="0"/>
                </a:rPr>
                <a:t>Préparer</a:t>
              </a:r>
              <a:r>
                <a:rPr lang="en-US" sz="1500" spc="-100" dirty="0" smtClean="0">
                  <a:solidFill>
                    <a:srgbClr val="9D9D9C"/>
                  </a:solidFill>
                  <a:latin typeface="Arial Rounded MT Bold" pitchFamily="34" charset="0"/>
                </a:rPr>
                <a:t> </a:t>
              </a:r>
              <a:r>
                <a:rPr lang="en-US" sz="1500" spc="-100" dirty="0">
                  <a:solidFill>
                    <a:srgbClr val="9D9D9C"/>
                  </a:solidFill>
                  <a:latin typeface="Arial Rounded MT Bold" pitchFamily="34" charset="0"/>
                </a:rPr>
                <a:t>le questionnaire</a:t>
              </a:r>
              <a:endParaRPr lang="en-US" sz="1500" spc="-100" dirty="0" smtClean="0">
                <a:solidFill>
                  <a:srgbClr val="9D9D9C"/>
                </a:solidFill>
                <a:latin typeface="Arial Rounded MT Bold" pitchFamily="34" charset="0"/>
              </a:endParaRPr>
            </a:p>
            <a:p>
              <a:pPr marL="285750" indent="-285750" algn="l">
                <a:spcBef>
                  <a:spcPts val="0"/>
                </a:spcBef>
                <a:buClr>
                  <a:srgbClr val="629232"/>
                </a:buClr>
                <a:buFont typeface="Wingdings" panose="05000000000000000000" pitchFamily="2" charset="2"/>
                <a:buChar char="§"/>
              </a:pPr>
              <a:r>
                <a:rPr lang="fr-FR" sz="1500" spc="-100" dirty="0" smtClean="0">
                  <a:solidFill>
                    <a:srgbClr val="9D9D9C"/>
                  </a:solidFill>
                  <a:latin typeface="Arial Rounded MT Bold" pitchFamily="34" charset="0"/>
                </a:rPr>
                <a:t>Choisir </a:t>
              </a:r>
              <a:r>
                <a:rPr lang="fr-FR" sz="1500" spc="-100" dirty="0">
                  <a:solidFill>
                    <a:srgbClr val="9D9D9C"/>
                  </a:solidFill>
                  <a:latin typeface="Arial Rounded MT Bold" pitchFamily="34" charset="0"/>
                </a:rPr>
                <a:t>et contracter un partenaire de recherche</a:t>
              </a:r>
              <a:endParaRPr lang="en-US" sz="1500" spc="-100" dirty="0" smtClean="0">
                <a:solidFill>
                  <a:srgbClr val="9D9D9C"/>
                </a:solidFill>
                <a:latin typeface="Arial Rounded MT Bold" pitchFamily="34" charset="0"/>
              </a:endParaRPr>
            </a:p>
            <a:p>
              <a:pPr marL="285750" indent="-285750" algn="l">
                <a:spcBef>
                  <a:spcPts val="0"/>
                </a:spcBef>
                <a:buClr>
                  <a:srgbClr val="BC290A"/>
                </a:buClr>
                <a:buFont typeface="Wingdings" panose="05000000000000000000" pitchFamily="2" charset="2"/>
                <a:buChar char="§"/>
              </a:pPr>
              <a:r>
                <a:rPr lang="en-US" sz="1500" spc="-100" dirty="0" smtClean="0">
                  <a:solidFill>
                    <a:srgbClr val="9D9D9C"/>
                  </a:solidFill>
                  <a:latin typeface="Arial Rounded MT Bold" pitchFamily="34" charset="0"/>
                </a:rPr>
                <a:t>Former </a:t>
              </a:r>
              <a:r>
                <a:rPr lang="en-US" sz="1500" spc="-100" dirty="0">
                  <a:solidFill>
                    <a:srgbClr val="9D9D9C"/>
                  </a:solidFill>
                  <a:latin typeface="Arial Rounded MT Bold" pitchFamily="34" charset="0"/>
                </a:rPr>
                <a:t>les interviewers</a:t>
              </a:r>
              <a:endParaRPr lang="en-US" sz="1500" spc="-100" dirty="0" smtClean="0">
                <a:solidFill>
                  <a:srgbClr val="9D9D9C"/>
                </a:solidFill>
                <a:latin typeface="Arial Rounded MT Bold" pitchFamily="34" charset="0"/>
              </a:endParaRPr>
            </a:p>
            <a:p>
              <a:pPr marL="285750" indent="-285750" algn="l">
                <a:spcBef>
                  <a:spcPts val="0"/>
                </a:spcBef>
                <a:buClr>
                  <a:schemeClr val="accent5">
                    <a:lumMod val="75000"/>
                  </a:schemeClr>
                </a:buClr>
                <a:buFont typeface="Wingdings" panose="05000000000000000000" pitchFamily="2" charset="2"/>
                <a:buChar char="§"/>
              </a:pPr>
              <a:r>
                <a:rPr lang="fr-FR" sz="1500" spc="-100" dirty="0" smtClean="0">
                  <a:solidFill>
                    <a:srgbClr val="9D9D9C"/>
                  </a:solidFill>
                  <a:latin typeface="Arial Rounded MT Bold" pitchFamily="34" charset="0"/>
                </a:rPr>
                <a:t>Sonder </a:t>
              </a:r>
              <a:r>
                <a:rPr lang="fr-FR" sz="1500" spc="-100" dirty="0">
                  <a:solidFill>
                    <a:srgbClr val="9D9D9C"/>
                  </a:solidFill>
                  <a:latin typeface="Arial Rounded MT Bold" pitchFamily="34" charset="0"/>
                </a:rPr>
                <a:t>les entrepreneurs et les travailleurs</a:t>
              </a:r>
              <a:endParaRPr lang="en-US" sz="1500" spc="-100" dirty="0" smtClean="0">
                <a:solidFill>
                  <a:srgbClr val="9D9D9C"/>
                </a:solidFill>
                <a:latin typeface="Arial Rounded MT Bold" pitchFamily="34" charset="0"/>
              </a:endParaRPr>
            </a:p>
          </p:txBody>
        </p:sp>
        <p:grpSp>
          <p:nvGrpSpPr>
            <p:cNvPr id="25" name="Group 24"/>
            <p:cNvGrpSpPr/>
            <p:nvPr/>
          </p:nvGrpSpPr>
          <p:grpSpPr>
            <a:xfrm>
              <a:off x="3783600" y="2757046"/>
              <a:ext cx="154800" cy="2688178"/>
              <a:chOff x="3769952" y="2757046"/>
              <a:chExt cx="154800" cy="2688178"/>
            </a:xfrm>
            <a:grpFill/>
          </p:grpSpPr>
          <p:cxnSp>
            <p:nvCxnSpPr>
              <p:cNvPr id="16" name="Straight Connector 15"/>
              <p:cNvCxnSpPr/>
              <p:nvPr/>
            </p:nvCxnSpPr>
            <p:spPr>
              <a:xfrm>
                <a:off x="3779912" y="2757046"/>
                <a:ext cx="0" cy="2688178"/>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769952" y="5433612"/>
                <a:ext cx="154800" cy="0"/>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79912" y="3068960"/>
                <a:ext cx="144000" cy="0"/>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25166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50"/>
                                        <p:tgtEl>
                                          <p:spTgt spid="36"/>
                                        </p:tgtEl>
                                      </p:cBhvr>
                                    </p:animEffect>
                                    <p:set>
                                      <p:cBhvr>
                                        <p:cTn id="17" dur="1" fill="hold">
                                          <p:stCondLst>
                                            <p:cond delay="249"/>
                                          </p:stCondLst>
                                        </p:cTn>
                                        <p:tgtEl>
                                          <p:spTgt spid="36"/>
                                        </p:tgtEl>
                                        <p:attrNameLst>
                                          <p:attrName>style.visibility</p:attrName>
                                        </p:attrNameLst>
                                      </p:cBhvr>
                                      <p:to>
                                        <p:strVal val="hidden"/>
                                      </p:to>
                                    </p:se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750"/>
                                        <p:tgtEl>
                                          <p:spTgt spid="9"/>
                                        </p:tgtEl>
                                      </p:cBhvr>
                                    </p:animEffect>
                                  </p:childTnLst>
                                </p:cTn>
                              </p:par>
                              <p:par>
                                <p:cTn id="21" presetID="10" presetClass="entr" presetSubtype="0" fill="hold" nodeType="withEffect">
                                  <p:stCondLst>
                                    <p:cond delay="75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Méthodologie</a:t>
            </a:r>
            <a:endParaRPr lang="en-GB" dirty="0"/>
          </a:p>
        </p:txBody>
      </p:sp>
      <p:sp>
        <p:nvSpPr>
          <p:cNvPr id="4" name="Title 1"/>
          <p:cNvSpPr txBox="1">
            <a:spLocks/>
          </p:cNvSpPr>
          <p:nvPr/>
        </p:nvSpPr>
        <p:spPr>
          <a:xfrm>
            <a:off x="685800" y="198884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fr-CH" sz="3000" dirty="0" smtClean="0"/>
              <a:t>PHASE 2:</a:t>
            </a:r>
            <a:br>
              <a:rPr lang="fr-CH" sz="3000" dirty="0" smtClean="0"/>
            </a:br>
            <a:r>
              <a:rPr lang="fr-CH" sz="3000" dirty="0" smtClean="0"/>
              <a:t>Assurer la Sensibilisation</a:t>
            </a:r>
            <a:endParaRPr lang="fr-CH" sz="3000" dirty="0"/>
          </a:p>
        </p:txBody>
      </p:sp>
      <p:grpSp>
        <p:nvGrpSpPr>
          <p:cNvPr id="5" name="Group 4"/>
          <p:cNvGrpSpPr/>
          <p:nvPr/>
        </p:nvGrpSpPr>
        <p:grpSpPr>
          <a:xfrm>
            <a:off x="1433202" y="3520698"/>
            <a:ext cx="1924431" cy="1132438"/>
            <a:chOff x="1467513" y="2266237"/>
            <a:chExt cx="1924431" cy="1132438"/>
          </a:xfrm>
        </p:grpSpPr>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67513" y="2572692"/>
              <a:ext cx="1410606" cy="338554"/>
            </a:xfrm>
            <a:prstGeom prst="rect">
              <a:avLst/>
            </a:prstGeom>
            <a:solidFill>
              <a:schemeClr val="bg1"/>
            </a:solidFill>
          </p:spPr>
          <p:txBody>
            <a:bodyPr wrap="square" rtlCol="0">
              <a:spAutoFit/>
            </a:bodyPr>
            <a:lstStyle/>
            <a:p>
              <a:pPr algn="r"/>
              <a:r>
                <a:rPr lang="fr-CH" sz="1600" spc="-100" dirty="0" smtClean="0">
                  <a:solidFill>
                    <a:srgbClr val="629232"/>
                  </a:solidFill>
                  <a:latin typeface="Arial Rounded MT Bold" pitchFamily="34" charset="0"/>
                </a:rPr>
                <a:t>consensus</a:t>
              </a:r>
              <a:endParaRPr lang="fr-CH" sz="1600" spc="-100" dirty="0">
                <a:solidFill>
                  <a:srgbClr val="629232"/>
                </a:solidFill>
                <a:latin typeface="Arial Rounded MT Bold" pitchFamily="34" charset="0"/>
              </a:endParaRPr>
            </a:p>
          </p:txBody>
        </p:sp>
      </p:grpSp>
      <p:grpSp>
        <p:nvGrpSpPr>
          <p:cNvPr id="8" name="Group 7"/>
          <p:cNvGrpSpPr/>
          <p:nvPr/>
        </p:nvGrpSpPr>
        <p:grpSpPr>
          <a:xfrm>
            <a:off x="3963896" y="3386051"/>
            <a:ext cx="1544208" cy="1180286"/>
            <a:chOff x="3062713" y="3827456"/>
            <a:chExt cx="1544208" cy="1180286"/>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062713" y="4280433"/>
              <a:ext cx="1152128" cy="338554"/>
            </a:xfrm>
            <a:prstGeom prst="rect">
              <a:avLst/>
            </a:prstGeom>
            <a:solidFill>
              <a:schemeClr val="bg1"/>
            </a:solidFill>
          </p:spPr>
          <p:txBody>
            <a:bodyPr wrap="square" rtlCol="0">
              <a:spAutoFit/>
            </a:bodyPr>
            <a:lstStyle/>
            <a:p>
              <a:pPr algn="r"/>
              <a:r>
                <a:rPr lang="fr-CH" sz="1600" spc="-100" dirty="0" smtClean="0">
                  <a:solidFill>
                    <a:srgbClr val="1399BB"/>
                  </a:solidFill>
                  <a:latin typeface="Arial Rounded MT Bold" pitchFamily="34" charset="0"/>
                </a:rPr>
                <a:t>réformes</a:t>
              </a:r>
              <a:endParaRPr lang="fr-CH" sz="1600" spc="-100" dirty="0">
                <a:solidFill>
                  <a:srgbClr val="1399BB"/>
                </a:solidFill>
                <a:latin typeface="Arial Rounded MT Bold" pitchFamily="34" charset="0"/>
              </a:endParaRPr>
            </a:p>
          </p:txBody>
        </p:sp>
      </p:grpSp>
      <p:grpSp>
        <p:nvGrpSpPr>
          <p:cNvPr id="11" name="Group 10"/>
          <p:cNvGrpSpPr/>
          <p:nvPr/>
        </p:nvGrpSpPr>
        <p:grpSpPr>
          <a:xfrm>
            <a:off x="5796136" y="3480769"/>
            <a:ext cx="2304256" cy="1085850"/>
            <a:chOff x="3455864" y="2258086"/>
            <a:chExt cx="2304256" cy="1085850"/>
          </a:xfrm>
          <a:noFill/>
        </p:grpSpPr>
        <p:pic>
          <p:nvPicPr>
            <p:cNvPr id="12"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455864" y="2494349"/>
              <a:ext cx="1976270" cy="584775"/>
            </a:xfrm>
            <a:prstGeom prst="rect">
              <a:avLst/>
            </a:prstGeom>
            <a:solidFill>
              <a:schemeClr val="bg1"/>
            </a:solidFill>
          </p:spPr>
          <p:txBody>
            <a:bodyPr wrap="square" rtlCol="0">
              <a:spAutoFit/>
            </a:bodyPr>
            <a:lstStyle/>
            <a:p>
              <a:pPr algn="r"/>
              <a:r>
                <a:rPr lang="fr-CH" sz="1600" spc="-100" dirty="0" smtClean="0">
                  <a:solidFill>
                    <a:srgbClr val="BC290A"/>
                  </a:solidFill>
                  <a:latin typeface="Arial Rounded MT Bold" pitchFamily="34" charset="0"/>
                </a:rPr>
                <a:t>cadre de suivi et d’évaluation</a:t>
              </a:r>
              <a:endParaRPr lang="fr-CH" sz="1600" spc="-100" dirty="0">
                <a:solidFill>
                  <a:srgbClr val="BC290A"/>
                </a:solidFill>
                <a:latin typeface="Arial Rounded MT Bold" pitchFamily="34" charset="0"/>
              </a:endParaRPr>
            </a:p>
          </p:txBody>
        </p:sp>
      </p:grpSp>
    </p:spTree>
    <p:extLst>
      <p:ext uri="{BB962C8B-B14F-4D97-AF65-F5344CB8AC3E}">
        <p14:creationId xmlns:p14="http://schemas.microsoft.com/office/powerpoint/2010/main" val="37845624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7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Méthodologie</a:t>
            </a:r>
            <a:r>
              <a:rPr lang="en-GB" dirty="0" smtClean="0"/>
              <a:t>: SENSIBILISATION</a:t>
            </a:r>
            <a:endParaRPr lang="en-GB" dirty="0"/>
          </a:p>
        </p:txBody>
      </p:sp>
      <p:sp>
        <p:nvSpPr>
          <p:cNvPr id="3" name="Content Placeholder 2"/>
          <p:cNvSpPr>
            <a:spLocks noGrp="1"/>
          </p:cNvSpPr>
          <p:nvPr>
            <p:ph idx="1"/>
          </p:nvPr>
        </p:nvSpPr>
        <p:spPr>
          <a:xfrm>
            <a:off x="1853472" y="2852936"/>
            <a:ext cx="6833328" cy="1800200"/>
          </a:xfrm>
        </p:spPr>
        <p:txBody>
          <a:bodyPr>
            <a:normAutofit fontScale="92500" lnSpcReduction="10000"/>
          </a:bodyPr>
          <a:lstStyle/>
          <a:p>
            <a:pPr marL="0" indent="0">
              <a:spcAft>
                <a:spcPts val="600"/>
              </a:spcAft>
              <a:buNone/>
            </a:pPr>
            <a:r>
              <a:rPr lang="fr-CH" sz="1800" dirty="0" smtClean="0"/>
              <a:t>Un ou plusieurs </a:t>
            </a:r>
            <a:r>
              <a:rPr lang="fr-CH" sz="1800" u="heavy" spc="0" dirty="0" smtClean="0"/>
              <a:t>groupes de travail</a:t>
            </a:r>
            <a:r>
              <a:rPr lang="fr-CH" sz="1800" spc="0" dirty="0" smtClean="0"/>
              <a:t> </a:t>
            </a:r>
            <a:r>
              <a:rPr lang="fr-CH" sz="1800" dirty="0" smtClean="0"/>
              <a:t>avec les partenaires sociaux sont organisés pour:</a:t>
            </a:r>
          </a:p>
          <a:p>
            <a:pPr>
              <a:buClr>
                <a:srgbClr val="629232"/>
              </a:buClr>
            </a:pPr>
            <a:r>
              <a:rPr lang="fr-CH" sz="1800" dirty="0" smtClean="0"/>
              <a:t>valider </a:t>
            </a:r>
            <a:r>
              <a:rPr lang="fr-CH" sz="1800" dirty="0"/>
              <a:t>les priorités identifiées dans le rapport </a:t>
            </a:r>
            <a:r>
              <a:rPr lang="fr-CH" sz="1800" dirty="0" smtClean="0"/>
              <a:t>d’évaluation</a:t>
            </a:r>
            <a:r>
              <a:rPr lang="en-GB" sz="1800" dirty="0" smtClean="0"/>
              <a:t>,</a:t>
            </a:r>
          </a:p>
          <a:p>
            <a:pPr lvl="0">
              <a:buClr>
                <a:srgbClr val="629232"/>
              </a:buClr>
            </a:pPr>
            <a:r>
              <a:rPr lang="fr-CH" sz="1800" dirty="0" smtClean="0"/>
              <a:t>s’accorder </a:t>
            </a:r>
            <a:r>
              <a:rPr lang="fr-CH" sz="1800" dirty="0"/>
              <a:t>sur des positions politiques</a:t>
            </a:r>
            <a:r>
              <a:rPr lang="en-GB" sz="1800" dirty="0" smtClean="0"/>
              <a:t>,</a:t>
            </a:r>
          </a:p>
          <a:p>
            <a:pPr lvl="0">
              <a:buClr>
                <a:srgbClr val="1399BB"/>
              </a:buClr>
            </a:pPr>
            <a:r>
              <a:rPr lang="fr-CH" sz="1800" dirty="0" smtClean="0"/>
              <a:t>définir </a:t>
            </a:r>
            <a:r>
              <a:rPr lang="fr-CH" sz="1800" dirty="0"/>
              <a:t>un plan de réformes</a:t>
            </a:r>
            <a:r>
              <a:rPr lang="en-GB" sz="1800" dirty="0" smtClean="0"/>
              <a:t>.</a:t>
            </a:r>
          </a:p>
          <a:p>
            <a:pPr marL="0" lvl="0" indent="0">
              <a:buClr>
                <a:srgbClr val="1399BB"/>
              </a:buClr>
              <a:buNone/>
            </a:pPr>
            <a:r>
              <a:rPr lang="fr-CH" sz="1800" dirty="0"/>
              <a:t>Comment?</a:t>
            </a:r>
            <a:endParaRPr lang="en-GB" sz="1800" dirty="0" smtClean="0"/>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38554"/>
            </a:xfrm>
            <a:prstGeom prst="rect">
              <a:avLst/>
            </a:prstGeom>
            <a:solidFill>
              <a:schemeClr val="bg1"/>
            </a:solidFill>
          </p:spPr>
          <p:txBody>
            <a:bodyPr wrap="square" rtlCol="0">
              <a:spAutoFit/>
            </a:bodyPr>
            <a:lstStyle/>
            <a:p>
              <a:pPr algn="r"/>
              <a:r>
                <a:rPr lang="en-GB" sz="1600" spc="-100" dirty="0" smtClean="0">
                  <a:solidFill>
                    <a:srgbClr val="629232"/>
                  </a:solidFill>
                  <a:latin typeface="Arial Rounded MT Bold" pitchFamily="34" charset="0"/>
                </a:rPr>
                <a:t>consensus</a:t>
              </a:r>
              <a:endParaRPr lang="en-GB" sz="1600" spc="-100" dirty="0">
                <a:solidFill>
                  <a:srgbClr val="629232"/>
                </a:solidFill>
                <a:latin typeface="Arial Rounded MT Bold" pitchFamily="34" charset="0"/>
              </a:endParaRPr>
            </a:p>
          </p:txBody>
        </p:sp>
      </p:grpSp>
      <p:sp>
        <p:nvSpPr>
          <p:cNvPr id="11" name="Content Placeholder 2"/>
          <p:cNvSpPr txBox="1">
            <a:spLocks/>
          </p:cNvSpPr>
          <p:nvPr/>
        </p:nvSpPr>
        <p:spPr bwMode="auto">
          <a:xfrm>
            <a:off x="2154550" y="4631212"/>
            <a:ext cx="5441786" cy="13681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fr-CH" sz="1500" spc="-100" dirty="0" smtClean="0">
                <a:solidFill>
                  <a:srgbClr val="9D9D9C"/>
                </a:solidFill>
                <a:latin typeface="Arial Rounded MT Bold" pitchFamily="34" charset="0"/>
              </a:rPr>
              <a:t>Inviter les partenaires sociaux</a:t>
            </a:r>
          </a:p>
          <a:p>
            <a:pPr marL="285750" indent="-285750" algn="l">
              <a:spcBef>
                <a:spcPts val="0"/>
              </a:spcBef>
              <a:buClr>
                <a:schemeClr val="accent5">
                  <a:lumMod val="75000"/>
                </a:schemeClr>
              </a:buClr>
              <a:buFont typeface="Wingdings" panose="05000000000000000000" pitchFamily="2" charset="2"/>
              <a:buChar char="§"/>
            </a:pPr>
            <a:r>
              <a:rPr lang="fr-CH" sz="1500" spc="-100" dirty="0" smtClean="0">
                <a:solidFill>
                  <a:srgbClr val="9D9D9C"/>
                </a:solidFill>
                <a:latin typeface="Arial Rounded MT Bold" pitchFamily="34" charset="0"/>
              </a:rPr>
              <a:t>Préparer un endroit approprié</a:t>
            </a:r>
          </a:p>
          <a:p>
            <a:pPr marL="285750" indent="-285750" algn="l">
              <a:spcBef>
                <a:spcPts val="0"/>
              </a:spcBef>
              <a:buClr>
                <a:srgbClr val="9D9D9C"/>
              </a:buClr>
              <a:buFont typeface="Wingdings" panose="05000000000000000000" pitchFamily="2" charset="2"/>
              <a:buChar char="§"/>
            </a:pPr>
            <a:r>
              <a:rPr lang="fr-CH" sz="1500" spc="-100" dirty="0" smtClean="0">
                <a:solidFill>
                  <a:srgbClr val="9D9D9C"/>
                </a:solidFill>
                <a:latin typeface="Arial Rounded MT Bold" pitchFamily="34" charset="0"/>
              </a:rPr>
              <a:t>Préparer un intermédiaire (l’intermédiaire sera un expert en élaboration des politiques)</a:t>
            </a:r>
          </a:p>
          <a:p>
            <a:pPr marL="285750" indent="-285750" algn="l">
              <a:spcBef>
                <a:spcPts val="0"/>
              </a:spcBef>
              <a:buClr>
                <a:srgbClr val="629232"/>
              </a:buClr>
              <a:buFont typeface="Wingdings" panose="05000000000000000000" pitchFamily="2" charset="2"/>
              <a:buChar char="§"/>
            </a:pPr>
            <a:r>
              <a:rPr lang="fr-CH" sz="1500" spc="-100" dirty="0" smtClean="0">
                <a:solidFill>
                  <a:srgbClr val="9D9D9C"/>
                </a:solidFill>
                <a:latin typeface="Arial Rounded MT Bold" pitchFamily="34" charset="0"/>
              </a:rPr>
              <a:t>Gérer le groupe de travail</a:t>
            </a:r>
          </a:p>
        </p:txBody>
      </p:sp>
      <p:grpSp>
        <p:nvGrpSpPr>
          <p:cNvPr id="23" name="Group 22"/>
          <p:cNvGrpSpPr/>
          <p:nvPr/>
        </p:nvGrpSpPr>
        <p:grpSpPr>
          <a:xfrm>
            <a:off x="3963896" y="1441835"/>
            <a:ext cx="1544208" cy="1180286"/>
            <a:chOff x="3062713" y="3827456"/>
            <a:chExt cx="1544208" cy="1180286"/>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3062713" y="4280433"/>
              <a:ext cx="1152128" cy="338554"/>
            </a:xfrm>
            <a:prstGeom prst="rect">
              <a:avLst/>
            </a:prstGeom>
            <a:solidFill>
              <a:schemeClr val="bg1"/>
            </a:solidFill>
          </p:spPr>
          <p:txBody>
            <a:bodyPr wrap="square" rtlCol="0">
              <a:spAutoFit/>
            </a:bodyPr>
            <a:lstStyle/>
            <a:p>
              <a:pPr algn="r"/>
              <a:r>
                <a:rPr lang="fr-CH" sz="1600" spc="-100" dirty="0">
                  <a:solidFill>
                    <a:srgbClr val="1399BB"/>
                  </a:solidFill>
                  <a:latin typeface="Arial Rounded MT Bold" pitchFamily="34" charset="0"/>
                </a:rPr>
                <a:t>réformes</a:t>
              </a:r>
              <a:endParaRPr lang="en-GB" sz="1600" spc="-100" dirty="0">
                <a:solidFill>
                  <a:srgbClr val="1399BB"/>
                </a:solidFill>
                <a:latin typeface="Arial Rounded MT Bold" pitchFamily="34" charset="0"/>
              </a:endParaRPr>
            </a:p>
          </p:txBody>
        </p:sp>
      </p:grpSp>
      <p:grpSp>
        <p:nvGrpSpPr>
          <p:cNvPr id="40" name="Group 39"/>
          <p:cNvGrpSpPr/>
          <p:nvPr/>
        </p:nvGrpSpPr>
        <p:grpSpPr>
          <a:xfrm>
            <a:off x="1681632" y="2757046"/>
            <a:ext cx="319250" cy="1896090"/>
            <a:chOff x="1681632" y="2757046"/>
            <a:chExt cx="319250" cy="1896090"/>
          </a:xfrm>
        </p:grpSpPr>
        <p:cxnSp>
          <p:nvCxnSpPr>
            <p:cNvPr id="26" name="Straight Connector 25"/>
            <p:cNvCxnSpPr/>
            <p:nvPr/>
          </p:nvCxnSpPr>
          <p:spPr>
            <a:xfrm>
              <a:off x="1691592" y="2757046"/>
              <a:ext cx="0" cy="189609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l="100000" b="100000"/>
                </a:path>
                <a:tileRect t="-100000" r="-10000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681632" y="4640608"/>
              <a:ext cx="319250" cy="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l="100000" b="100000"/>
                </a:path>
                <a:tileRect t="-100000" r="-100000"/>
              </a:gra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834032" y="4649676"/>
            <a:ext cx="166866" cy="1273660"/>
            <a:chOff x="1834032" y="4454530"/>
            <a:chExt cx="166866" cy="1273660"/>
          </a:xfrm>
        </p:grpSpPr>
        <p:cxnSp>
          <p:nvCxnSpPr>
            <p:cNvPr id="34" name="Straight Connector 33"/>
            <p:cNvCxnSpPr/>
            <p:nvPr/>
          </p:nvCxnSpPr>
          <p:spPr>
            <a:xfrm flipH="1">
              <a:off x="1845019" y="4454530"/>
              <a:ext cx="1080" cy="127366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834032" y="5719037"/>
              <a:ext cx="166866" cy="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334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75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750"/>
                                        <p:tgtEl>
                                          <p:spTgt spid="23"/>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25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Méthodologie</a:t>
            </a:r>
            <a:r>
              <a:rPr lang="en-GB" dirty="0"/>
              <a:t>: SENSIBILISATION</a:t>
            </a:r>
          </a:p>
        </p:txBody>
      </p:sp>
      <p:sp>
        <p:nvSpPr>
          <p:cNvPr id="3" name="Content Placeholder 2"/>
          <p:cNvSpPr>
            <a:spLocks noGrp="1"/>
          </p:cNvSpPr>
          <p:nvPr>
            <p:ph idx="1"/>
          </p:nvPr>
        </p:nvSpPr>
        <p:spPr>
          <a:xfrm>
            <a:off x="1043608" y="2996952"/>
            <a:ext cx="6696744" cy="3600400"/>
          </a:xfrm>
        </p:spPr>
        <p:txBody>
          <a:bodyPr>
            <a:normAutofit/>
          </a:bodyPr>
          <a:lstStyle/>
          <a:p>
            <a:pPr>
              <a:buClr>
                <a:srgbClr val="BC290A"/>
              </a:buClr>
            </a:pPr>
            <a:r>
              <a:rPr lang="fr-CH" sz="1700" dirty="0" smtClean="0"/>
              <a:t>Lorsque </a:t>
            </a:r>
            <a:r>
              <a:rPr lang="fr-CH" sz="1700" dirty="0"/>
              <a:t>les réformes sont désignées, elles sont toujours basées sur des informations et une compréhension imparfaites</a:t>
            </a:r>
            <a:r>
              <a:rPr lang="en-GB" sz="1700" dirty="0" smtClean="0"/>
              <a:t>.</a:t>
            </a:r>
            <a:endParaRPr lang="en-GB" sz="1700" dirty="0"/>
          </a:p>
          <a:p>
            <a:pPr>
              <a:buClr>
                <a:srgbClr val="BC290A"/>
              </a:buClr>
            </a:pPr>
            <a:r>
              <a:rPr lang="fr-CH" sz="1700" dirty="0" smtClean="0"/>
              <a:t>Pour vérifier </a:t>
            </a:r>
            <a:r>
              <a:rPr lang="fr-CH" sz="1700" dirty="0"/>
              <a:t>que les réformes génèrent les résultats </a:t>
            </a:r>
            <a:r>
              <a:rPr lang="fr-CH" sz="1700" dirty="0" smtClean="0"/>
              <a:t>attendus, il est nécessaire de mettre en place un </a:t>
            </a:r>
            <a:r>
              <a:rPr lang="fr-CH" sz="1700" u="heavy" spc="0" dirty="0"/>
              <a:t>cadre de suivi et d’évaluation</a:t>
            </a:r>
            <a:r>
              <a:rPr lang="fr-CH" sz="1700" dirty="0" smtClean="0"/>
              <a:t>.</a:t>
            </a:r>
            <a:endParaRPr lang="en-GB" sz="1700" dirty="0"/>
          </a:p>
          <a:p>
            <a:pPr>
              <a:buClr>
                <a:srgbClr val="BC290A"/>
              </a:buClr>
            </a:pPr>
            <a:r>
              <a:rPr lang="fr-CH" sz="1700" dirty="0" smtClean="0"/>
              <a:t>Le standard développé par le </a:t>
            </a:r>
            <a:r>
              <a:rPr lang="en-GB" sz="1700" dirty="0" smtClean="0"/>
              <a:t>Donor Committee for Enterprise Development </a:t>
            </a:r>
            <a:r>
              <a:rPr lang="fr-CH" sz="1700" dirty="0" smtClean="0"/>
              <a:t>(DCED) est adopté.</a:t>
            </a:r>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38554"/>
            </a:xfrm>
            <a:prstGeom prst="rect">
              <a:avLst/>
            </a:prstGeom>
            <a:solidFill>
              <a:schemeClr val="bg1"/>
            </a:solidFill>
          </p:spPr>
          <p:txBody>
            <a:bodyPr wrap="square" rtlCol="0">
              <a:spAutoFit/>
            </a:bodyPr>
            <a:lstStyle/>
            <a:p>
              <a:pPr algn="r"/>
              <a:r>
                <a:rPr lang="en-GB" sz="1600" spc="-100" dirty="0" smtClean="0">
                  <a:solidFill>
                    <a:srgbClr val="629232"/>
                  </a:solidFill>
                  <a:latin typeface="Arial Rounded MT Bold" pitchFamily="34" charset="0"/>
                </a:rPr>
                <a:t>consensus</a:t>
              </a:r>
              <a:endParaRPr lang="en-GB" sz="1600" spc="-100" dirty="0">
                <a:solidFill>
                  <a:srgbClr val="629232"/>
                </a:solidFill>
                <a:latin typeface="Arial Rounded MT Bold" pitchFamily="34" charset="0"/>
              </a:endParaRPr>
            </a:p>
          </p:txBody>
        </p:sp>
      </p:grpSp>
      <p:grpSp>
        <p:nvGrpSpPr>
          <p:cNvPr id="7" name="Group 6"/>
          <p:cNvGrpSpPr/>
          <p:nvPr/>
        </p:nvGrpSpPr>
        <p:grpSpPr>
          <a:xfrm>
            <a:off x="3963896" y="1441835"/>
            <a:ext cx="1544208" cy="1180286"/>
            <a:chOff x="3062713" y="3827456"/>
            <a:chExt cx="1544208" cy="1180286"/>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062713" y="4280433"/>
              <a:ext cx="1152128" cy="338554"/>
            </a:xfrm>
            <a:prstGeom prst="rect">
              <a:avLst/>
            </a:prstGeom>
            <a:solidFill>
              <a:schemeClr val="bg1"/>
            </a:solidFill>
          </p:spPr>
          <p:txBody>
            <a:bodyPr wrap="square" rtlCol="0">
              <a:spAutoFit/>
            </a:bodyPr>
            <a:lstStyle/>
            <a:p>
              <a:pPr algn="r"/>
              <a:r>
                <a:rPr lang="fr-CH" sz="1600" spc="-100" dirty="0">
                  <a:solidFill>
                    <a:srgbClr val="1399BB"/>
                  </a:solidFill>
                  <a:latin typeface="Arial Rounded MT Bold" pitchFamily="34" charset="0"/>
                </a:rPr>
                <a:t>réformes</a:t>
              </a:r>
              <a:endParaRPr lang="en-GB" sz="1600" spc="-100" dirty="0">
                <a:solidFill>
                  <a:srgbClr val="1399BB"/>
                </a:solidFill>
                <a:latin typeface="Arial Rounded MT Bold" pitchFamily="34" charset="0"/>
              </a:endParaRPr>
            </a:p>
          </p:txBody>
        </p:sp>
      </p:grpSp>
      <p:grpSp>
        <p:nvGrpSpPr>
          <p:cNvPr id="10" name="Group 9"/>
          <p:cNvGrpSpPr/>
          <p:nvPr/>
        </p:nvGrpSpPr>
        <p:grpSpPr>
          <a:xfrm>
            <a:off x="5940152" y="1536553"/>
            <a:ext cx="2160240" cy="1085850"/>
            <a:chOff x="3599880" y="2258086"/>
            <a:chExt cx="2160240" cy="1085850"/>
          </a:xfrm>
          <a:noFill/>
        </p:grpSpPr>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599880" y="2494349"/>
              <a:ext cx="1832254" cy="584775"/>
            </a:xfrm>
            <a:prstGeom prst="rect">
              <a:avLst/>
            </a:prstGeom>
            <a:solidFill>
              <a:schemeClr val="bg1"/>
            </a:solidFill>
          </p:spPr>
          <p:txBody>
            <a:bodyPr wrap="square" rtlCol="0">
              <a:spAutoFit/>
            </a:bodyPr>
            <a:lstStyle/>
            <a:p>
              <a:pPr lvl="0" algn="r"/>
              <a:r>
                <a:rPr lang="fr-CH" sz="1600" spc="-100" dirty="0">
                  <a:solidFill>
                    <a:srgbClr val="BC290A"/>
                  </a:solidFill>
                  <a:latin typeface="Arial Rounded MT Bold" pitchFamily="34" charset="0"/>
                </a:rPr>
                <a:t>cadre de suivi et </a:t>
              </a:r>
              <a:r>
                <a:rPr lang="fr-CH" sz="1600" spc="-100" dirty="0" smtClean="0">
                  <a:solidFill>
                    <a:srgbClr val="BC290A"/>
                  </a:solidFill>
                  <a:latin typeface="Arial Rounded MT Bold" pitchFamily="34" charset="0"/>
                </a:rPr>
                <a:t>d’évaluation</a:t>
              </a:r>
              <a:endParaRPr lang="fr-CH" sz="1600" spc="-100" dirty="0">
                <a:solidFill>
                  <a:srgbClr val="BC290A"/>
                </a:solidFill>
                <a:latin typeface="Arial Rounded MT Bold" pitchFamily="34" charset="0"/>
              </a:endParaRPr>
            </a:p>
          </p:txBody>
        </p:sp>
      </p:grpSp>
      <p:grpSp>
        <p:nvGrpSpPr>
          <p:cNvPr id="19" name="Group 18"/>
          <p:cNvGrpSpPr/>
          <p:nvPr/>
        </p:nvGrpSpPr>
        <p:grpSpPr>
          <a:xfrm>
            <a:off x="7801576" y="2757046"/>
            <a:ext cx="154800" cy="3624282"/>
            <a:chOff x="7801576" y="2757046"/>
            <a:chExt cx="154800" cy="3624282"/>
          </a:xfrm>
        </p:grpSpPr>
        <p:cxnSp>
          <p:nvCxnSpPr>
            <p:cNvPr id="15" name="Straight Connector 14"/>
            <p:cNvCxnSpPr/>
            <p:nvPr/>
          </p:nvCxnSpPr>
          <p:spPr>
            <a:xfrm>
              <a:off x="7948236" y="2757046"/>
              <a:ext cx="8140" cy="3624282"/>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801576" y="6368800"/>
              <a:ext cx="154800" cy="0"/>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grpSp>
      <p:pic>
        <p:nvPicPr>
          <p:cNvPr id="18" name="Picture 5"/>
          <p:cNvPicPr>
            <a:picLocks noChangeAspect="1" noChangeArrowheads="1"/>
          </p:cNvPicPr>
          <p:nvPr/>
        </p:nvPicPr>
        <p:blipFill>
          <a:blip r:embed="rId5" cstate="print"/>
          <a:srcRect/>
          <a:stretch>
            <a:fillRect/>
          </a:stretch>
        </p:blipFill>
        <p:spPr bwMode="auto">
          <a:xfrm>
            <a:off x="3088448" y="5175715"/>
            <a:ext cx="2607065" cy="1105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7451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par>
                                <p:cTn id="26" presetID="6" presetClass="entr" presetSubtype="16" fill="hold" nodeType="withEffect">
                                  <p:stCondLst>
                                    <p:cond delay="250"/>
                                  </p:stCondLst>
                                  <p:childTnLst>
                                    <p:set>
                                      <p:cBhvr>
                                        <p:cTn id="27" dur="1" fill="hold">
                                          <p:stCondLst>
                                            <p:cond delay="0"/>
                                          </p:stCondLst>
                                        </p:cTn>
                                        <p:tgtEl>
                                          <p:spTgt spid="18"/>
                                        </p:tgtEl>
                                        <p:attrNameLst>
                                          <p:attrName>style.visibility</p:attrName>
                                        </p:attrNameLst>
                                      </p:cBhvr>
                                      <p:to>
                                        <p:strVal val="visible"/>
                                      </p:to>
                                    </p:set>
                                    <p:animEffect transition="in" filter="circle(in)">
                                      <p:cBhvr>
                                        <p:cTn id="2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Méthodologie</a:t>
            </a:r>
            <a:r>
              <a:rPr lang="en-GB" dirty="0"/>
              <a:t>: SENSIBILISATION</a:t>
            </a:r>
          </a:p>
        </p:txBody>
      </p:sp>
      <p:sp>
        <p:nvSpPr>
          <p:cNvPr id="3" name="Content Placeholder 2"/>
          <p:cNvSpPr>
            <a:spLocks noGrp="1"/>
          </p:cNvSpPr>
          <p:nvPr>
            <p:ph idx="1"/>
          </p:nvPr>
        </p:nvSpPr>
        <p:spPr>
          <a:xfrm>
            <a:off x="1043608" y="2996952"/>
            <a:ext cx="6696744" cy="1440160"/>
          </a:xfrm>
        </p:spPr>
        <p:txBody>
          <a:bodyPr>
            <a:normAutofit fontScale="92500"/>
          </a:bodyPr>
          <a:lstStyle/>
          <a:p>
            <a:pPr marL="0" indent="0">
              <a:buClr>
                <a:srgbClr val="BC290A"/>
              </a:buClr>
              <a:buNone/>
            </a:pPr>
            <a:r>
              <a:rPr lang="fr-CH" dirty="0" smtClean="0"/>
              <a:t>Le standard du DCED aide les professionnels à:</a:t>
            </a:r>
          </a:p>
          <a:p>
            <a:pPr>
              <a:buClr>
                <a:srgbClr val="BC290A"/>
              </a:buClr>
              <a:buFont typeface="Wingdings" panose="05000000000000000000" pitchFamily="2" charset="2"/>
              <a:buChar char="ü"/>
            </a:pPr>
            <a:r>
              <a:rPr lang="fr-CH" dirty="0" smtClean="0"/>
              <a:t>articuler </a:t>
            </a:r>
            <a:r>
              <a:rPr lang="fr-CH" dirty="0"/>
              <a:t>clairement la chaine des résultats attendus (c.-à-d. la logique du travail)</a:t>
            </a:r>
            <a:r>
              <a:rPr lang="en-GB" dirty="0" smtClean="0"/>
              <a:t>, </a:t>
            </a:r>
          </a:p>
          <a:p>
            <a:pPr>
              <a:buClr>
                <a:srgbClr val="BC290A"/>
              </a:buClr>
              <a:buFont typeface="Wingdings" panose="05000000000000000000" pitchFamily="2" charset="2"/>
              <a:buChar char="ü"/>
            </a:pPr>
            <a:r>
              <a:rPr lang="fr-CH" dirty="0" smtClean="0"/>
              <a:t>mettre </a:t>
            </a:r>
            <a:r>
              <a:rPr lang="fr-CH" dirty="0"/>
              <a:t>en place et  </a:t>
            </a:r>
            <a:r>
              <a:rPr lang="fr-CH" dirty="0" smtClean="0"/>
              <a:t>suivre systématiquement </a:t>
            </a:r>
            <a:r>
              <a:rPr lang="fr-CH" dirty="0"/>
              <a:t>les indicateurs qui génèrent des numéros approximatifs d’impact avec une certaine crédibilité.</a:t>
            </a:r>
            <a:endParaRPr lang="en-GB" dirty="0" smtClean="0"/>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38554"/>
            </a:xfrm>
            <a:prstGeom prst="rect">
              <a:avLst/>
            </a:prstGeom>
            <a:solidFill>
              <a:schemeClr val="bg1"/>
            </a:solidFill>
          </p:spPr>
          <p:txBody>
            <a:bodyPr wrap="square" rtlCol="0">
              <a:spAutoFit/>
            </a:bodyPr>
            <a:lstStyle/>
            <a:p>
              <a:pPr algn="r"/>
              <a:r>
                <a:rPr lang="en-GB" sz="1600" spc="-100" dirty="0" smtClean="0">
                  <a:solidFill>
                    <a:srgbClr val="629232"/>
                  </a:solidFill>
                  <a:latin typeface="Arial Rounded MT Bold" pitchFamily="34" charset="0"/>
                </a:rPr>
                <a:t>consensus</a:t>
              </a:r>
              <a:endParaRPr lang="en-GB" sz="1600" spc="-100" dirty="0">
                <a:solidFill>
                  <a:srgbClr val="629232"/>
                </a:solidFill>
                <a:latin typeface="Arial Rounded MT Bold" pitchFamily="34" charset="0"/>
              </a:endParaRPr>
            </a:p>
          </p:txBody>
        </p:sp>
      </p:grpSp>
      <p:grpSp>
        <p:nvGrpSpPr>
          <p:cNvPr id="7" name="Group 6"/>
          <p:cNvGrpSpPr/>
          <p:nvPr/>
        </p:nvGrpSpPr>
        <p:grpSpPr>
          <a:xfrm>
            <a:off x="3963896" y="1441835"/>
            <a:ext cx="1544208" cy="1180286"/>
            <a:chOff x="3062713" y="3827456"/>
            <a:chExt cx="1544208" cy="1180286"/>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062713" y="4280433"/>
              <a:ext cx="1152128" cy="338554"/>
            </a:xfrm>
            <a:prstGeom prst="rect">
              <a:avLst/>
            </a:prstGeom>
            <a:solidFill>
              <a:schemeClr val="bg1"/>
            </a:solidFill>
          </p:spPr>
          <p:txBody>
            <a:bodyPr wrap="square" rtlCol="0">
              <a:spAutoFit/>
            </a:bodyPr>
            <a:lstStyle/>
            <a:p>
              <a:pPr algn="r"/>
              <a:r>
                <a:rPr lang="fr-CH" sz="1600" spc="-100" dirty="0">
                  <a:solidFill>
                    <a:srgbClr val="1399BB"/>
                  </a:solidFill>
                  <a:latin typeface="Arial Rounded MT Bold" pitchFamily="34" charset="0"/>
                </a:rPr>
                <a:t>réformes</a:t>
              </a:r>
              <a:endParaRPr lang="en-GB" sz="1600" spc="-100" dirty="0">
                <a:solidFill>
                  <a:srgbClr val="1399BB"/>
                </a:solidFill>
                <a:latin typeface="Arial Rounded MT Bold" pitchFamily="34" charset="0"/>
              </a:endParaRPr>
            </a:p>
          </p:txBody>
        </p:sp>
      </p:grpSp>
      <p:grpSp>
        <p:nvGrpSpPr>
          <p:cNvPr id="10" name="Group 9"/>
          <p:cNvGrpSpPr/>
          <p:nvPr/>
        </p:nvGrpSpPr>
        <p:grpSpPr>
          <a:xfrm>
            <a:off x="5940152" y="1536553"/>
            <a:ext cx="2160240" cy="1085850"/>
            <a:chOff x="3599880" y="2258086"/>
            <a:chExt cx="2160240" cy="1085850"/>
          </a:xfrm>
          <a:noFill/>
        </p:grpSpPr>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599880" y="2494349"/>
              <a:ext cx="1832254" cy="584775"/>
            </a:xfrm>
            <a:prstGeom prst="rect">
              <a:avLst/>
            </a:prstGeom>
            <a:solidFill>
              <a:schemeClr val="bg1"/>
            </a:solidFill>
          </p:spPr>
          <p:txBody>
            <a:bodyPr wrap="square" rtlCol="0">
              <a:spAutoFit/>
            </a:bodyPr>
            <a:lstStyle/>
            <a:p>
              <a:pPr lvl="0" algn="r"/>
              <a:r>
                <a:rPr lang="fr-CH" sz="1600" spc="-100" dirty="0">
                  <a:solidFill>
                    <a:srgbClr val="BC290A"/>
                  </a:solidFill>
                  <a:latin typeface="Arial Rounded MT Bold" pitchFamily="34" charset="0"/>
                </a:rPr>
                <a:t>cadre de suivi et </a:t>
              </a:r>
              <a:r>
                <a:rPr lang="fr-CH" sz="1600" spc="-100" dirty="0" smtClean="0">
                  <a:solidFill>
                    <a:srgbClr val="BC290A"/>
                  </a:solidFill>
                  <a:latin typeface="Arial Rounded MT Bold" pitchFamily="34" charset="0"/>
                </a:rPr>
                <a:t>d’évaluation</a:t>
              </a:r>
              <a:endParaRPr lang="fr-CH" sz="1600" spc="-100" dirty="0">
                <a:solidFill>
                  <a:srgbClr val="BC290A"/>
                </a:solidFill>
                <a:latin typeface="Arial Rounded MT Bold" pitchFamily="34" charset="0"/>
              </a:endParaRPr>
            </a:p>
          </p:txBody>
        </p:sp>
      </p:grpSp>
      <p:sp>
        <p:nvSpPr>
          <p:cNvPr id="20" name="Content Placeholder 2"/>
          <p:cNvSpPr txBox="1">
            <a:spLocks/>
          </p:cNvSpPr>
          <p:nvPr/>
        </p:nvSpPr>
        <p:spPr bwMode="auto">
          <a:xfrm>
            <a:off x="1396028" y="4318498"/>
            <a:ext cx="5832648" cy="11415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spcBef>
                <a:spcPts val="0"/>
              </a:spcBef>
              <a:buClr>
                <a:srgbClr val="BC290A"/>
              </a:buClr>
            </a:pPr>
            <a:r>
              <a:rPr lang="fr-CH" sz="1400" spc="-100" dirty="0" smtClean="0">
                <a:solidFill>
                  <a:srgbClr val="9D9D9C"/>
                </a:solidFill>
                <a:latin typeface="Arial Rounded MT Bold" pitchFamily="34" charset="0"/>
              </a:rPr>
              <a:t>Les indicateurs sont classifiés suivant le fait qu’ils mesurent:</a:t>
            </a:r>
            <a:endParaRPr lang="en-GB" sz="1400" spc="-100" dirty="0" smtClean="0">
              <a:solidFill>
                <a:srgbClr val="9D9D9C"/>
              </a:solidFill>
              <a:latin typeface="Arial Rounded MT Bold" pitchFamily="34" charset="0"/>
            </a:endParaRPr>
          </a:p>
          <a:p>
            <a:pPr marL="285750" indent="-285750" algn="l">
              <a:spcBef>
                <a:spcPts val="0"/>
              </a:spcBef>
              <a:buClr>
                <a:srgbClr val="BC290A"/>
              </a:buClr>
              <a:buFont typeface="Wingdings" panose="05000000000000000000" pitchFamily="2" charset="2"/>
              <a:buChar char="§"/>
            </a:pPr>
            <a:r>
              <a:rPr lang="fr-CH" sz="1400" spc="-100" dirty="0">
                <a:solidFill>
                  <a:srgbClr val="9D9D9C"/>
                </a:solidFill>
                <a:latin typeface="Arial Rounded MT Bold" pitchFamily="34" charset="0"/>
              </a:rPr>
              <a:t>l</a:t>
            </a:r>
            <a:r>
              <a:rPr lang="fr-CH" sz="1400" spc="-100" dirty="0" smtClean="0">
                <a:solidFill>
                  <a:srgbClr val="9D9D9C"/>
                </a:solidFill>
                <a:latin typeface="Arial Rounded MT Bold" pitchFamily="34" charset="0"/>
              </a:rPr>
              <a:t>’impact final sur l’économie, sur les pauvres ou les entreprises</a:t>
            </a:r>
            <a:r>
              <a:rPr lang="en-GB" sz="1400" spc="-100" dirty="0" smtClean="0">
                <a:solidFill>
                  <a:srgbClr val="9D9D9C"/>
                </a:solidFill>
                <a:latin typeface="Arial Rounded MT Bold" pitchFamily="34" charset="0"/>
              </a:rPr>
              <a:t>,</a:t>
            </a:r>
            <a:endParaRPr lang="en-US" sz="1400" spc="-100" dirty="0" smtClean="0">
              <a:solidFill>
                <a:srgbClr val="9D9D9C"/>
              </a:solidFill>
              <a:latin typeface="Arial Rounded MT Bold" pitchFamily="34" charset="0"/>
            </a:endParaRPr>
          </a:p>
          <a:p>
            <a:pPr marL="285750" indent="-285750" algn="l">
              <a:spcBef>
                <a:spcPts val="0"/>
              </a:spcBef>
              <a:buClr>
                <a:schemeClr val="accent5">
                  <a:lumMod val="75000"/>
                </a:schemeClr>
              </a:buClr>
              <a:buFont typeface="Wingdings" panose="05000000000000000000" pitchFamily="2" charset="2"/>
              <a:buChar char="§"/>
            </a:pPr>
            <a:r>
              <a:rPr lang="fr-CH" sz="1400" spc="-100" dirty="0">
                <a:solidFill>
                  <a:srgbClr val="9D9D9C"/>
                </a:solidFill>
                <a:latin typeface="Arial Rounded MT Bold" pitchFamily="34" charset="0"/>
              </a:rPr>
              <a:t>l</a:t>
            </a:r>
            <a:r>
              <a:rPr lang="fr-CH" sz="1400" spc="-100" dirty="0" smtClean="0">
                <a:solidFill>
                  <a:srgbClr val="9D9D9C"/>
                </a:solidFill>
                <a:latin typeface="Arial Rounded MT Bold" pitchFamily="34" charset="0"/>
              </a:rPr>
              <a:t>es résultats partiels des réformes d’ensemble</a:t>
            </a:r>
            <a:r>
              <a:rPr lang="en-GB" sz="1400" spc="-100" dirty="0" smtClean="0">
                <a:solidFill>
                  <a:srgbClr val="9D9D9C"/>
                </a:solidFill>
                <a:latin typeface="Arial Rounded MT Bold" pitchFamily="34" charset="0"/>
              </a:rPr>
              <a:t>,</a:t>
            </a:r>
            <a:endParaRPr lang="en-US" sz="1400" spc="-100" dirty="0" smtClean="0">
              <a:solidFill>
                <a:srgbClr val="9D9D9C"/>
              </a:solidFill>
              <a:latin typeface="Arial Rounded MT Bold" pitchFamily="34" charset="0"/>
            </a:endParaRPr>
          </a:p>
          <a:p>
            <a:pPr marL="285750" indent="-285750" algn="l">
              <a:spcBef>
                <a:spcPts val="0"/>
              </a:spcBef>
              <a:buClr>
                <a:srgbClr val="9D9D9C"/>
              </a:buClr>
              <a:buFont typeface="Wingdings" panose="05000000000000000000" pitchFamily="2" charset="2"/>
              <a:buChar char="§"/>
            </a:pPr>
            <a:r>
              <a:rPr lang="fr-CH" sz="1400" spc="-100" dirty="0">
                <a:solidFill>
                  <a:srgbClr val="9D9D9C"/>
                </a:solidFill>
                <a:latin typeface="Arial Rounded MT Bold" pitchFamily="34" charset="0"/>
              </a:rPr>
              <a:t>l</a:t>
            </a:r>
            <a:r>
              <a:rPr lang="fr-CH" sz="1400" spc="-100" dirty="0" smtClean="0">
                <a:solidFill>
                  <a:srgbClr val="9D9D9C"/>
                </a:solidFill>
                <a:latin typeface="Arial Rounded MT Bold" pitchFamily="34" charset="0"/>
              </a:rPr>
              <a:t>es résultats des réformes dans des domaines spécifiques (par exemple, l’enregistrement de l’entreprise)</a:t>
            </a:r>
            <a:r>
              <a:rPr lang="en-GB" sz="1400" spc="-100" dirty="0" smtClean="0">
                <a:solidFill>
                  <a:srgbClr val="9D9D9C"/>
                </a:solidFill>
                <a:latin typeface="Arial Rounded MT Bold" pitchFamily="34" charset="0"/>
              </a:rPr>
              <a:t>.</a:t>
            </a:r>
          </a:p>
        </p:txBody>
      </p:sp>
      <p:graphicFrame>
        <p:nvGraphicFramePr>
          <p:cNvPr id="14" name="Table 13"/>
          <p:cNvGraphicFramePr>
            <a:graphicFrameLocks noGrp="1"/>
          </p:cNvGraphicFramePr>
          <p:nvPr>
            <p:extLst>
              <p:ext uri="{D42A27DB-BD31-4B8C-83A1-F6EECF244321}">
                <p14:modId xmlns:p14="http://schemas.microsoft.com/office/powerpoint/2010/main" val="1146718324"/>
              </p:ext>
            </p:extLst>
          </p:nvPr>
        </p:nvGraphicFramePr>
        <p:xfrm>
          <a:off x="2316715" y="5487788"/>
          <a:ext cx="5192721" cy="858884"/>
        </p:xfrm>
        <a:graphic>
          <a:graphicData uri="http://schemas.openxmlformats.org/drawingml/2006/table">
            <a:tbl>
              <a:tblPr firstRow="1" bandRow="1">
                <a:tableStyleId>{0E3FDE45-AF77-4B5C-9715-49D594BDF05E}</a:tableStyleId>
              </a:tblPr>
              <a:tblGrid>
                <a:gridCol w="1730907"/>
                <a:gridCol w="1730907"/>
                <a:gridCol w="1730907"/>
              </a:tblGrid>
              <a:tr h="268442">
                <a:tc>
                  <a:txBody>
                    <a:bodyPr/>
                    <a:lstStyle/>
                    <a:p>
                      <a:r>
                        <a:rPr lang="fr-CH" sz="1050" b="1" kern="1200" spc="0" baseline="0" noProof="0" dirty="0" smtClean="0">
                          <a:solidFill>
                            <a:srgbClr val="9D9D9C"/>
                          </a:solidFill>
                          <a:latin typeface="Arial Rounded MT Bold" pitchFamily="34" charset="0"/>
                          <a:ea typeface="+mn-ea"/>
                          <a:cs typeface="+mn-cs"/>
                        </a:rPr>
                        <a:t>Impact final sur les entreprises</a:t>
                      </a:r>
                      <a:endParaRPr lang="fr-CH" sz="1050" b="1" kern="1200" spc="0" baseline="0" noProof="0" dirty="0">
                        <a:solidFill>
                          <a:srgbClr val="9D9D9C"/>
                        </a:solidFill>
                        <a:latin typeface="Arial Rounded MT Bold" pitchFamily="34" charset="0"/>
                        <a:ea typeface="+mn-ea"/>
                        <a:cs typeface="+mn-cs"/>
                      </a:endParaRPr>
                    </a:p>
                  </a:txBody>
                  <a:tcPr/>
                </a:tc>
                <a:tc>
                  <a:txBody>
                    <a:bodyPr/>
                    <a:lstStyle/>
                    <a:p>
                      <a:r>
                        <a:rPr lang="fr-CH" sz="1050" b="1" kern="1200" spc="0" baseline="0" noProof="0" dirty="0" smtClean="0">
                          <a:solidFill>
                            <a:srgbClr val="9D9D9C"/>
                          </a:solidFill>
                          <a:latin typeface="Arial Rounded MT Bold" pitchFamily="34" charset="0"/>
                          <a:ea typeface="+mn-ea"/>
                          <a:cs typeface="+mn-cs"/>
                        </a:rPr>
                        <a:t>Indicateurs</a:t>
                      </a:r>
                      <a:endParaRPr lang="fr-CH" sz="1050" b="1" kern="1200" spc="0" baseline="0" noProof="0" dirty="0">
                        <a:solidFill>
                          <a:srgbClr val="9D9D9C"/>
                        </a:solidFill>
                        <a:latin typeface="Arial Rounded MT Bold" pitchFamily="34" charset="0"/>
                        <a:ea typeface="+mn-ea"/>
                        <a:cs typeface="+mn-cs"/>
                      </a:endParaRPr>
                    </a:p>
                  </a:txBody>
                  <a:tcPr/>
                </a:tc>
                <a:tc>
                  <a:txBody>
                    <a:bodyPr/>
                    <a:lstStyle/>
                    <a:p>
                      <a:r>
                        <a:rPr lang="fr-CH" sz="1050" b="1" kern="1200" spc="0" baseline="0" noProof="0" dirty="0" smtClean="0">
                          <a:solidFill>
                            <a:srgbClr val="9D9D9C"/>
                          </a:solidFill>
                          <a:latin typeface="Arial Rounded MT Bold" pitchFamily="34" charset="0"/>
                          <a:ea typeface="+mn-ea"/>
                          <a:cs typeface="+mn-cs"/>
                        </a:rPr>
                        <a:t>Moyennes de vérification</a:t>
                      </a:r>
                      <a:endParaRPr lang="fr-CH" sz="1050" b="1" kern="1200" spc="0" baseline="0" noProof="0" dirty="0">
                        <a:solidFill>
                          <a:srgbClr val="9D9D9C"/>
                        </a:solidFill>
                        <a:latin typeface="Arial Rounded MT Bold" pitchFamily="34" charset="0"/>
                        <a:ea typeface="+mn-ea"/>
                        <a:cs typeface="+mn-cs"/>
                      </a:endParaRPr>
                    </a:p>
                  </a:txBody>
                  <a:tcPr/>
                </a:tc>
              </a:tr>
              <a:tr h="447404">
                <a:tc>
                  <a:txBody>
                    <a:bodyPr/>
                    <a:lstStyle/>
                    <a:p>
                      <a:r>
                        <a:rPr lang="fr-CH" sz="1050" kern="1200" spc="-100" noProof="0" dirty="0" smtClean="0">
                          <a:solidFill>
                            <a:srgbClr val="9D9D9C"/>
                          </a:solidFill>
                          <a:latin typeface="Arial Rounded MT Bold" pitchFamily="34" charset="0"/>
                          <a:ea typeface="+mn-ea"/>
                          <a:cs typeface="+mn-cs"/>
                        </a:rPr>
                        <a:t>Augmentation du numéro d’entreprises</a:t>
                      </a:r>
                      <a:r>
                        <a:rPr lang="fr-CH" sz="1050" kern="1200" spc="-100" baseline="0" noProof="0" dirty="0" smtClean="0">
                          <a:solidFill>
                            <a:srgbClr val="9D9D9C"/>
                          </a:solidFill>
                          <a:latin typeface="Arial Rounded MT Bold" pitchFamily="34" charset="0"/>
                          <a:ea typeface="+mn-ea"/>
                          <a:cs typeface="+mn-cs"/>
                        </a:rPr>
                        <a:t> </a:t>
                      </a:r>
                      <a:r>
                        <a:rPr lang="fr-CH" sz="1050" kern="1200" spc="-100" noProof="0" dirty="0" smtClean="0">
                          <a:solidFill>
                            <a:srgbClr val="9D9D9C"/>
                          </a:solidFill>
                          <a:latin typeface="Arial Rounded MT Bold" pitchFamily="34" charset="0"/>
                          <a:ea typeface="+mn-ea"/>
                          <a:cs typeface="+mn-cs"/>
                        </a:rPr>
                        <a:t>établies</a:t>
                      </a:r>
                      <a:endParaRPr lang="fr-CH" sz="1050" kern="1200" spc="-100" noProof="0" dirty="0">
                        <a:solidFill>
                          <a:srgbClr val="9D9D9C"/>
                        </a:solidFill>
                        <a:latin typeface="Arial Rounded MT Bold" pitchFamily="34" charset="0"/>
                        <a:ea typeface="+mn-ea"/>
                        <a:cs typeface="+mn-cs"/>
                      </a:endParaRPr>
                    </a:p>
                  </a:txBody>
                  <a:tcPr/>
                </a:tc>
                <a:tc>
                  <a:txBody>
                    <a:bodyPr/>
                    <a:lstStyle/>
                    <a:p>
                      <a:r>
                        <a:rPr lang="fr-CH" sz="1050" kern="1200" spc="-100" noProof="0" dirty="0" smtClean="0">
                          <a:solidFill>
                            <a:srgbClr val="9D9D9C"/>
                          </a:solidFill>
                          <a:latin typeface="Arial Rounded MT Bold" pitchFamily="34" charset="0"/>
                          <a:ea typeface="+mn-ea"/>
                          <a:cs typeface="+mn-cs"/>
                        </a:rPr>
                        <a:t>Numéro d’entreprises </a:t>
                      </a:r>
                      <a:r>
                        <a:rPr lang="fr-CH" sz="1050" kern="1200" spc="-100" baseline="0" noProof="0" dirty="0" smtClean="0">
                          <a:solidFill>
                            <a:srgbClr val="9D9D9C"/>
                          </a:solidFill>
                          <a:latin typeface="Arial Rounded MT Bold" pitchFamily="34" charset="0"/>
                          <a:ea typeface="+mn-ea"/>
                          <a:cs typeface="+mn-cs"/>
                        </a:rPr>
                        <a:t>s’enregistrant</a:t>
                      </a:r>
                      <a:endParaRPr lang="fr-CH" sz="1050" kern="1200" spc="-100" noProof="0" dirty="0">
                        <a:solidFill>
                          <a:srgbClr val="9D9D9C"/>
                        </a:solidFill>
                        <a:latin typeface="Arial Rounded MT Bold" pitchFamily="34" charset="0"/>
                        <a:ea typeface="+mn-ea"/>
                        <a:cs typeface="+mn-cs"/>
                      </a:endParaRPr>
                    </a:p>
                  </a:txBody>
                  <a:tcPr/>
                </a:tc>
                <a:tc>
                  <a:txBody>
                    <a:bodyPr/>
                    <a:lstStyle/>
                    <a:p>
                      <a:r>
                        <a:rPr lang="fr-CH" sz="1050" kern="1200" spc="-100" noProof="0" dirty="0" smtClean="0">
                          <a:solidFill>
                            <a:srgbClr val="9D9D9C"/>
                          </a:solidFill>
                          <a:latin typeface="Arial Rounded MT Bold" pitchFamily="34" charset="0"/>
                          <a:ea typeface="+mn-ea"/>
                          <a:cs typeface="+mn-cs"/>
                        </a:rPr>
                        <a:t>Numéro d’entreprises enregistrées</a:t>
                      </a:r>
                      <a:endParaRPr lang="fr-CH" sz="1050" kern="1200" spc="-100" noProof="0" dirty="0">
                        <a:solidFill>
                          <a:srgbClr val="9D9D9C"/>
                        </a:solidFill>
                        <a:latin typeface="Arial Rounded MT Bold" pitchFamily="34" charset="0"/>
                        <a:ea typeface="+mn-ea"/>
                        <a:cs typeface="+mn-cs"/>
                      </a:endParaRPr>
                    </a:p>
                  </a:txBody>
                  <a:tcPr/>
                </a:tc>
              </a:tr>
            </a:tbl>
          </a:graphicData>
        </a:graphic>
      </p:graphicFrame>
      <p:sp>
        <p:nvSpPr>
          <p:cNvPr id="21" name="Content Placeholder 2"/>
          <p:cNvSpPr txBox="1">
            <a:spLocks/>
          </p:cNvSpPr>
          <p:nvPr/>
        </p:nvSpPr>
        <p:spPr bwMode="auto">
          <a:xfrm>
            <a:off x="1399353" y="5433290"/>
            <a:ext cx="1000492"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spcBef>
                <a:spcPts val="0"/>
              </a:spcBef>
              <a:buClr>
                <a:srgbClr val="BC290A"/>
              </a:buClr>
            </a:pPr>
            <a:r>
              <a:rPr lang="en-GB" sz="1400" spc="-100" dirty="0" smtClean="0">
                <a:solidFill>
                  <a:srgbClr val="9D9D9C"/>
                </a:solidFill>
                <a:latin typeface="Arial Rounded MT Bold" pitchFamily="34" charset="0"/>
              </a:rPr>
              <a:t>Example:</a:t>
            </a:r>
          </a:p>
        </p:txBody>
      </p:sp>
      <p:grpSp>
        <p:nvGrpSpPr>
          <p:cNvPr id="23" name="Group 22"/>
          <p:cNvGrpSpPr/>
          <p:nvPr/>
        </p:nvGrpSpPr>
        <p:grpSpPr>
          <a:xfrm>
            <a:off x="7801576" y="2757046"/>
            <a:ext cx="154800" cy="3624282"/>
            <a:chOff x="7801576" y="2757046"/>
            <a:chExt cx="154800" cy="3624282"/>
          </a:xfrm>
        </p:grpSpPr>
        <p:cxnSp>
          <p:nvCxnSpPr>
            <p:cNvPr id="24" name="Straight Connector 23"/>
            <p:cNvCxnSpPr/>
            <p:nvPr/>
          </p:nvCxnSpPr>
          <p:spPr>
            <a:xfrm>
              <a:off x="7948236" y="2757046"/>
              <a:ext cx="8140" cy="3624282"/>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01576" y="6368800"/>
              <a:ext cx="154800" cy="0"/>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64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500"/>
                                        <p:tgtEl>
                                          <p:spTgt spid="20">
                                            <p:txEl>
                                              <p:pRg st="0" end="0"/>
                                            </p:txEl>
                                          </p:spTgt>
                                        </p:tgtEl>
                                      </p:cBhvr>
                                    </p:animEffect>
                                  </p:childTnLst>
                                </p:cTn>
                              </p:par>
                              <p:par>
                                <p:cTn id="23" presetID="10" presetClass="entr" presetSubtype="0" fill="hold" nodeType="withEffect">
                                  <p:stCondLst>
                                    <p:cond delay="500"/>
                                  </p:stCondLst>
                                  <p:childTnLst>
                                    <p:set>
                                      <p:cBhvr>
                                        <p:cTn id="24" dur="1" fill="hold">
                                          <p:stCondLst>
                                            <p:cond delay="0"/>
                                          </p:stCondLst>
                                        </p:cTn>
                                        <p:tgtEl>
                                          <p:spTgt spid="20">
                                            <p:txEl>
                                              <p:pRg st="1" end="1"/>
                                            </p:txEl>
                                          </p:spTgt>
                                        </p:tgtEl>
                                        <p:attrNameLst>
                                          <p:attrName>style.visibility</p:attrName>
                                        </p:attrNameLst>
                                      </p:cBhvr>
                                      <p:to>
                                        <p:strVal val="visible"/>
                                      </p:to>
                                    </p:set>
                                    <p:animEffect transition="in" filter="fade">
                                      <p:cBhvr>
                                        <p:cTn id="25" dur="500"/>
                                        <p:tgtEl>
                                          <p:spTgt spid="20">
                                            <p:txEl>
                                              <p:pRg st="1" end="1"/>
                                            </p:txEl>
                                          </p:spTgt>
                                        </p:tgtEl>
                                      </p:cBhvr>
                                    </p:animEffect>
                                  </p:childTnLst>
                                </p:cTn>
                              </p:par>
                              <p:par>
                                <p:cTn id="26" presetID="10" presetClass="entr" presetSubtype="0" fill="hold" nodeType="withEffect">
                                  <p:stCondLst>
                                    <p:cond delay="1000"/>
                                  </p:stCondLst>
                                  <p:childTnLst>
                                    <p:set>
                                      <p:cBhvr>
                                        <p:cTn id="27" dur="1" fill="hold">
                                          <p:stCondLst>
                                            <p:cond delay="0"/>
                                          </p:stCondLst>
                                        </p:cTn>
                                        <p:tgtEl>
                                          <p:spTgt spid="20">
                                            <p:txEl>
                                              <p:pRg st="2" end="2"/>
                                            </p:txEl>
                                          </p:spTgt>
                                        </p:tgtEl>
                                        <p:attrNameLst>
                                          <p:attrName>style.visibility</p:attrName>
                                        </p:attrNameLst>
                                      </p:cBhvr>
                                      <p:to>
                                        <p:strVal val="visible"/>
                                      </p:to>
                                    </p:set>
                                    <p:animEffect transition="in" filter="fade">
                                      <p:cBhvr>
                                        <p:cTn id="28" dur="500"/>
                                        <p:tgtEl>
                                          <p:spTgt spid="20">
                                            <p:txEl>
                                              <p:pRg st="2" end="2"/>
                                            </p:txEl>
                                          </p:spTgt>
                                        </p:tgtEl>
                                      </p:cBhvr>
                                    </p:animEffect>
                                  </p:childTnLst>
                                </p:cTn>
                              </p:par>
                              <p:par>
                                <p:cTn id="29" presetID="10" presetClass="entr" presetSubtype="0" fill="hold" nodeType="withEffect">
                                  <p:stCondLst>
                                    <p:cond delay="1500"/>
                                  </p:stCondLst>
                                  <p:childTnLst>
                                    <p:set>
                                      <p:cBhvr>
                                        <p:cTn id="30" dur="1" fill="hold">
                                          <p:stCondLst>
                                            <p:cond delay="0"/>
                                          </p:stCondLst>
                                        </p:cTn>
                                        <p:tgtEl>
                                          <p:spTgt spid="20">
                                            <p:txEl>
                                              <p:pRg st="3" end="3"/>
                                            </p:txEl>
                                          </p:spTgt>
                                        </p:tgtEl>
                                        <p:attrNameLst>
                                          <p:attrName>style.visibility</p:attrName>
                                        </p:attrNameLst>
                                      </p:cBhvr>
                                      <p:to>
                                        <p:strVal val="visible"/>
                                      </p:to>
                                    </p:set>
                                    <p:animEffect transition="in" filter="fade">
                                      <p:cBhvr>
                                        <p:cTn id="31" dur="500"/>
                                        <p:tgtEl>
                                          <p:spTgt spid="20">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Points Forts</a:t>
            </a:r>
            <a:endParaRPr lang="fr-CH" dirty="0"/>
          </a:p>
        </p:txBody>
      </p:sp>
      <p:sp>
        <p:nvSpPr>
          <p:cNvPr id="3" name="Content Placeholder 2"/>
          <p:cNvSpPr>
            <a:spLocks noGrp="1"/>
          </p:cNvSpPr>
          <p:nvPr>
            <p:ph idx="1"/>
          </p:nvPr>
        </p:nvSpPr>
        <p:spPr>
          <a:xfrm>
            <a:off x="2199995" y="1707064"/>
            <a:ext cx="6624736" cy="1368152"/>
          </a:xfrm>
        </p:spPr>
        <p:txBody>
          <a:bodyPr>
            <a:normAutofit/>
          </a:bodyPr>
          <a:lstStyle/>
          <a:p>
            <a:pPr marL="0" indent="0">
              <a:buNone/>
            </a:pPr>
            <a:r>
              <a:rPr lang="fr-CH" dirty="0" smtClean="0">
                <a:solidFill>
                  <a:srgbClr val="1399BB"/>
                </a:solidFill>
              </a:rPr>
              <a:t>MÉTHODOLOGIE: </a:t>
            </a:r>
            <a:r>
              <a:rPr lang="fr-CH" dirty="0" smtClean="0"/>
              <a:t>EESE </a:t>
            </a:r>
            <a:r>
              <a:rPr lang="fr-CH" dirty="0" smtClean="0">
                <a:latin typeface="Arial Rounded MT Bold" pitchFamily="18" charset="0"/>
              </a:rPr>
              <a:t>combine des techniques variées de collecte de données et de diagnostic, notamment un examen des données secondaires, l'analyse statistique, les enquêtes auprès des entreprises, les consultations d'experts et groupes de discussion. L'enquête comprend les employeurs et les travailleurs en tant que répondants.</a:t>
            </a:r>
          </a:p>
        </p:txBody>
      </p:sp>
      <p:sp>
        <p:nvSpPr>
          <p:cNvPr id="4" name="Content Placeholder 2"/>
          <p:cNvSpPr txBox="1">
            <a:spLocks/>
          </p:cNvSpPr>
          <p:nvPr/>
        </p:nvSpPr>
        <p:spPr>
          <a:xfrm>
            <a:off x="5076056" y="4725145"/>
            <a:ext cx="3528392" cy="18722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dirty="0" smtClean="0">
                <a:solidFill>
                  <a:srgbClr val="BC290A"/>
                </a:solidFill>
              </a:rPr>
              <a:t>PORTÉE:</a:t>
            </a:r>
            <a:r>
              <a:rPr lang="en-GB" dirty="0" smtClean="0"/>
              <a:t> </a:t>
            </a:r>
            <a:r>
              <a:rPr lang="fr-CH" dirty="0" smtClean="0"/>
              <a:t>Les 17 conditions évaluées s'étendent au-delà de la portée des autres évaluations et tentent de donner une idée plus complète des problèmes qui affectent la performance et les perspectives des entreprises durables.</a:t>
            </a:r>
            <a:endParaRPr lang="fr-CH" dirty="0"/>
          </a:p>
        </p:txBody>
      </p:sp>
      <p:sp>
        <p:nvSpPr>
          <p:cNvPr id="5" name="Content Placeholder 2"/>
          <p:cNvSpPr txBox="1">
            <a:spLocks/>
          </p:cNvSpPr>
          <p:nvPr/>
        </p:nvSpPr>
        <p:spPr>
          <a:xfrm>
            <a:off x="755576" y="4077072"/>
            <a:ext cx="2308515" cy="194421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CH" dirty="0" smtClean="0">
                <a:solidFill>
                  <a:srgbClr val="629232"/>
                </a:solidFill>
              </a:rPr>
              <a:t>DIALOGUE:</a:t>
            </a:r>
            <a:r>
              <a:rPr lang="fr-CH" dirty="0" smtClean="0"/>
              <a:t> L</a:t>
            </a:r>
            <a:r>
              <a:rPr lang="fr-CH" dirty="0" smtClean="0">
                <a:latin typeface="Arial Rounded MT Bold" pitchFamily="18" charset="0"/>
              </a:rPr>
              <a:t>'élaboration de recommandations</a:t>
            </a:r>
            <a:r>
              <a:rPr lang="en-US" dirty="0" smtClean="0">
                <a:latin typeface="Arial Rounded MT Bold" pitchFamily="18" charset="0"/>
              </a:rPr>
              <a:t> </a:t>
            </a:r>
            <a:r>
              <a:rPr lang="fr-CH" dirty="0" smtClean="0">
                <a:latin typeface="Arial Rounded MT Bold" pitchFamily="18" charset="0"/>
              </a:rPr>
              <a:t>politiques se fonde sur </a:t>
            </a:r>
            <a:r>
              <a:rPr lang="en-US" dirty="0" smtClean="0">
                <a:latin typeface="Arial Rounded MT Bold" pitchFamily="18" charset="0"/>
              </a:rPr>
              <a:t>un consensus entre </a:t>
            </a:r>
            <a:r>
              <a:rPr lang="fr-CH" dirty="0">
                <a:latin typeface="Arial Rounded MT Bold" pitchFamily="18" charset="0"/>
              </a:rPr>
              <a:t>les </a:t>
            </a:r>
            <a:r>
              <a:rPr lang="fr-CH" dirty="0" smtClean="0">
                <a:latin typeface="Arial Rounded MT Bold" pitchFamily="18" charset="0"/>
              </a:rPr>
              <a:t>travailleurs, </a:t>
            </a:r>
            <a:r>
              <a:rPr lang="fr-CH" dirty="0">
                <a:latin typeface="Arial Rounded MT Bold" pitchFamily="18" charset="0"/>
              </a:rPr>
              <a:t>les </a:t>
            </a:r>
            <a:r>
              <a:rPr lang="fr-CH" dirty="0" smtClean="0">
                <a:latin typeface="Arial Rounded MT Bold" pitchFamily="18" charset="0"/>
              </a:rPr>
              <a:t>employeurs et le gouvernement.</a:t>
            </a:r>
            <a:endParaRPr lang="en-US" dirty="0" smtClean="0">
              <a:latin typeface="Arial Rounded MT Bold" pitchFamily="18"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947" t="3570" r="69010" b="10079"/>
          <a:stretch/>
        </p:blipFill>
        <p:spPr>
          <a:xfrm>
            <a:off x="2914683" y="3147223"/>
            <a:ext cx="2165632" cy="2144893"/>
          </a:xfrm>
          <a:prstGeom prst="rect">
            <a:avLst/>
          </a:prstGeom>
        </p:spPr>
      </p:pic>
      <p:sp>
        <p:nvSpPr>
          <p:cNvPr id="8" name="Freeform 7"/>
          <p:cNvSpPr>
            <a:spLocks noChangeAspect="1"/>
          </p:cNvSpPr>
          <p:nvPr/>
        </p:nvSpPr>
        <p:spPr>
          <a:xfrm>
            <a:off x="3616536" y="3130168"/>
            <a:ext cx="1518740" cy="1316676"/>
          </a:xfrm>
          <a:custGeom>
            <a:avLst/>
            <a:gdLst>
              <a:gd name="connsiteX0" fmla="*/ 1828800 w 2196446"/>
              <a:gd name="connsiteY0" fmla="*/ 961534 h 1904215"/>
              <a:gd name="connsiteX1" fmla="*/ 1725105 w 2196446"/>
              <a:gd name="connsiteY1" fmla="*/ 1578990 h 1904215"/>
              <a:gd name="connsiteX2" fmla="*/ 1729819 w 2196446"/>
              <a:gd name="connsiteY2" fmla="*/ 1616697 h 1904215"/>
              <a:gd name="connsiteX3" fmla="*/ 1838227 w 2196446"/>
              <a:gd name="connsiteY3" fmla="*/ 1682685 h 1904215"/>
              <a:gd name="connsiteX4" fmla="*/ 1927782 w 2196446"/>
              <a:gd name="connsiteY4" fmla="*/ 1602557 h 1904215"/>
              <a:gd name="connsiteX5" fmla="*/ 2196446 w 2196446"/>
              <a:gd name="connsiteY5" fmla="*/ 608029 h 1904215"/>
              <a:gd name="connsiteX6" fmla="*/ 1998483 w 2196446"/>
              <a:gd name="connsiteY6" fmla="*/ 254524 h 1904215"/>
              <a:gd name="connsiteX7" fmla="*/ 810705 w 2196446"/>
              <a:gd name="connsiteY7" fmla="*/ 23567 h 1904215"/>
              <a:gd name="connsiteX8" fmla="*/ 518475 w 2196446"/>
              <a:gd name="connsiteY8" fmla="*/ 0 h 1904215"/>
              <a:gd name="connsiteX9" fmla="*/ 325225 w 2196446"/>
              <a:gd name="connsiteY9" fmla="*/ 113122 h 1904215"/>
              <a:gd name="connsiteX10" fmla="*/ 221530 w 2196446"/>
              <a:gd name="connsiteY10" fmla="*/ 334652 h 1904215"/>
              <a:gd name="connsiteX11" fmla="*/ 197963 w 2196446"/>
              <a:gd name="connsiteY11" fmla="*/ 721151 h 1904215"/>
              <a:gd name="connsiteX12" fmla="*/ 164969 w 2196446"/>
              <a:gd name="connsiteY12" fmla="*/ 867266 h 1904215"/>
              <a:gd name="connsiteX13" fmla="*/ 0 w 2196446"/>
              <a:gd name="connsiteY13" fmla="*/ 1522429 h 1904215"/>
              <a:gd name="connsiteX14" fmla="*/ 80128 w 2196446"/>
              <a:gd name="connsiteY14" fmla="*/ 1809947 h 1904215"/>
              <a:gd name="connsiteX15" fmla="*/ 278091 w 2196446"/>
              <a:gd name="connsiteY15" fmla="*/ 1880648 h 1904215"/>
              <a:gd name="connsiteX16" fmla="*/ 414780 w 2196446"/>
              <a:gd name="connsiteY16" fmla="*/ 1904215 h 1904215"/>
              <a:gd name="connsiteX17" fmla="*/ 476054 w 2196446"/>
              <a:gd name="connsiteY17" fmla="*/ 1875934 h 1904215"/>
              <a:gd name="connsiteX18" fmla="*/ 485481 w 2196446"/>
              <a:gd name="connsiteY18" fmla="*/ 1833514 h 1904215"/>
              <a:gd name="connsiteX19" fmla="*/ 353505 w 2196446"/>
              <a:gd name="connsiteY19" fmla="*/ 1772240 h 1904215"/>
              <a:gd name="connsiteX20" fmla="*/ 193250 w 2196446"/>
              <a:gd name="connsiteY20" fmla="*/ 1673258 h 1904215"/>
              <a:gd name="connsiteX21" fmla="*/ 179110 w 2196446"/>
              <a:gd name="connsiteY21" fmla="*/ 1470582 h 1904215"/>
              <a:gd name="connsiteX22" fmla="*/ 249811 w 2196446"/>
              <a:gd name="connsiteY22" fmla="*/ 999242 h 1904215"/>
              <a:gd name="connsiteX23" fmla="*/ 249811 w 2196446"/>
              <a:gd name="connsiteY23" fmla="*/ 838986 h 1904215"/>
              <a:gd name="connsiteX24" fmla="*/ 273378 w 2196446"/>
              <a:gd name="connsiteY24" fmla="*/ 754145 h 1904215"/>
              <a:gd name="connsiteX25" fmla="*/ 391213 w 2196446"/>
              <a:gd name="connsiteY25" fmla="*/ 362932 h 1904215"/>
              <a:gd name="connsiteX26" fmla="*/ 593889 w 2196446"/>
              <a:gd name="connsiteY26" fmla="*/ 240384 h 1904215"/>
              <a:gd name="connsiteX27" fmla="*/ 1168924 w 2196446"/>
              <a:gd name="connsiteY27" fmla="*/ 386499 h 1904215"/>
              <a:gd name="connsiteX28" fmla="*/ 1649691 w 2196446"/>
              <a:gd name="connsiteY28" fmla="*/ 565609 h 1904215"/>
              <a:gd name="connsiteX29" fmla="*/ 1776953 w 2196446"/>
              <a:gd name="connsiteY29" fmla="*/ 697584 h 1904215"/>
              <a:gd name="connsiteX30" fmla="*/ 1828800 w 2196446"/>
              <a:gd name="connsiteY30" fmla="*/ 961534 h 190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96446" h="1904215">
                <a:moveTo>
                  <a:pt x="1828800" y="961534"/>
                </a:moveTo>
                <a:lnTo>
                  <a:pt x="1725105" y="1578990"/>
                </a:lnTo>
                <a:lnTo>
                  <a:pt x="1729819" y="1616697"/>
                </a:lnTo>
                <a:lnTo>
                  <a:pt x="1838227" y="1682685"/>
                </a:lnTo>
                <a:lnTo>
                  <a:pt x="1927782" y="1602557"/>
                </a:lnTo>
                <a:lnTo>
                  <a:pt x="2196446" y="608029"/>
                </a:lnTo>
                <a:lnTo>
                  <a:pt x="1998483" y="254524"/>
                </a:lnTo>
                <a:lnTo>
                  <a:pt x="810705" y="23567"/>
                </a:lnTo>
                <a:lnTo>
                  <a:pt x="518475" y="0"/>
                </a:lnTo>
                <a:lnTo>
                  <a:pt x="325225" y="113122"/>
                </a:lnTo>
                <a:lnTo>
                  <a:pt x="221530" y="334652"/>
                </a:lnTo>
                <a:lnTo>
                  <a:pt x="197963" y="721151"/>
                </a:lnTo>
                <a:lnTo>
                  <a:pt x="164969" y="867266"/>
                </a:lnTo>
                <a:lnTo>
                  <a:pt x="0" y="1522429"/>
                </a:lnTo>
                <a:lnTo>
                  <a:pt x="80128" y="1809947"/>
                </a:lnTo>
                <a:lnTo>
                  <a:pt x="278091" y="1880648"/>
                </a:lnTo>
                <a:lnTo>
                  <a:pt x="414780" y="1904215"/>
                </a:lnTo>
                <a:lnTo>
                  <a:pt x="476054" y="1875934"/>
                </a:lnTo>
                <a:lnTo>
                  <a:pt x="485481" y="1833514"/>
                </a:lnTo>
                <a:lnTo>
                  <a:pt x="353505" y="1772240"/>
                </a:lnTo>
                <a:lnTo>
                  <a:pt x="193250" y="1673258"/>
                </a:lnTo>
                <a:lnTo>
                  <a:pt x="179110" y="1470582"/>
                </a:lnTo>
                <a:lnTo>
                  <a:pt x="249811" y="999242"/>
                </a:lnTo>
                <a:lnTo>
                  <a:pt x="249811" y="838986"/>
                </a:lnTo>
                <a:lnTo>
                  <a:pt x="273378" y="754145"/>
                </a:lnTo>
                <a:lnTo>
                  <a:pt x="391213" y="362932"/>
                </a:lnTo>
                <a:lnTo>
                  <a:pt x="593889" y="240384"/>
                </a:lnTo>
                <a:lnTo>
                  <a:pt x="1168924" y="386499"/>
                </a:lnTo>
                <a:lnTo>
                  <a:pt x="1649691" y="565609"/>
                </a:lnTo>
                <a:lnTo>
                  <a:pt x="1776953" y="697584"/>
                </a:lnTo>
                <a:lnTo>
                  <a:pt x="1828800" y="961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a:off x="2931835" y="3504134"/>
            <a:ext cx="1208543" cy="1397178"/>
          </a:xfrm>
          <a:custGeom>
            <a:avLst/>
            <a:gdLst>
              <a:gd name="connsiteX0" fmla="*/ 831273 w 1208543"/>
              <a:gd name="connsiteY0" fmla="*/ 1128613 h 1397178"/>
              <a:gd name="connsiteX1" fmla="*/ 927189 w 1208543"/>
              <a:gd name="connsiteY1" fmla="*/ 1067866 h 1397178"/>
              <a:gd name="connsiteX2" fmla="*/ 1029499 w 1208543"/>
              <a:gd name="connsiteY2" fmla="*/ 943175 h 1397178"/>
              <a:gd name="connsiteX3" fmla="*/ 1090246 w 1208543"/>
              <a:gd name="connsiteY3" fmla="*/ 863245 h 1397178"/>
              <a:gd name="connsiteX4" fmla="*/ 1154190 w 1208543"/>
              <a:gd name="connsiteY4" fmla="*/ 773723 h 1397178"/>
              <a:gd name="connsiteX5" fmla="*/ 1189359 w 1208543"/>
              <a:gd name="connsiteY5" fmla="*/ 748146 h 1397178"/>
              <a:gd name="connsiteX6" fmla="*/ 1205345 w 1208543"/>
              <a:gd name="connsiteY6" fmla="*/ 770526 h 1397178"/>
              <a:gd name="connsiteX7" fmla="*/ 1208543 w 1208543"/>
              <a:gd name="connsiteY7" fmla="*/ 799301 h 1397178"/>
              <a:gd name="connsiteX8" fmla="*/ 1205345 w 1208543"/>
              <a:gd name="connsiteY8" fmla="*/ 856851 h 1397178"/>
              <a:gd name="connsiteX9" fmla="*/ 1128613 w 1208543"/>
              <a:gd name="connsiteY9" fmla="*/ 991133 h 1397178"/>
              <a:gd name="connsiteX10" fmla="*/ 1016710 w 1208543"/>
              <a:gd name="connsiteY10" fmla="*/ 1131810 h 1397178"/>
              <a:gd name="connsiteX11" fmla="*/ 904808 w 1208543"/>
              <a:gd name="connsiteY11" fmla="*/ 1307656 h 1397178"/>
              <a:gd name="connsiteX12" fmla="*/ 876034 w 1208543"/>
              <a:gd name="connsiteY12" fmla="*/ 1310853 h 1397178"/>
              <a:gd name="connsiteX13" fmla="*/ 866442 w 1208543"/>
              <a:gd name="connsiteY13" fmla="*/ 1330037 h 1397178"/>
              <a:gd name="connsiteX14" fmla="*/ 853653 w 1208543"/>
              <a:gd name="connsiteY14" fmla="*/ 1362009 h 1397178"/>
              <a:gd name="connsiteX15" fmla="*/ 773723 w 1208543"/>
              <a:gd name="connsiteY15" fmla="*/ 1397178 h 1397178"/>
              <a:gd name="connsiteX16" fmla="*/ 700187 w 1208543"/>
              <a:gd name="connsiteY16" fmla="*/ 1397178 h 1397178"/>
              <a:gd name="connsiteX17" fmla="*/ 588285 w 1208543"/>
              <a:gd name="connsiteY17" fmla="*/ 1368403 h 1397178"/>
              <a:gd name="connsiteX18" fmla="*/ 438017 w 1208543"/>
              <a:gd name="connsiteY18" fmla="*/ 1243712 h 1397178"/>
              <a:gd name="connsiteX19" fmla="*/ 31972 w 1208543"/>
              <a:gd name="connsiteY19" fmla="*/ 914400 h 1397178"/>
              <a:gd name="connsiteX20" fmla="*/ 0 w 1208543"/>
              <a:gd name="connsiteY20" fmla="*/ 786512 h 1397178"/>
              <a:gd name="connsiteX21" fmla="*/ 15986 w 1208543"/>
              <a:gd name="connsiteY21" fmla="*/ 645835 h 1397178"/>
              <a:gd name="connsiteX22" fmla="*/ 105508 w 1208543"/>
              <a:gd name="connsiteY22" fmla="*/ 521144 h 1397178"/>
              <a:gd name="connsiteX23" fmla="*/ 422031 w 1208543"/>
              <a:gd name="connsiteY23" fmla="*/ 134283 h 1397178"/>
              <a:gd name="connsiteX24" fmla="*/ 549919 w 1208543"/>
              <a:gd name="connsiteY24" fmla="*/ 31972 h 1397178"/>
              <a:gd name="connsiteX25" fmla="*/ 604271 w 1208543"/>
              <a:gd name="connsiteY25" fmla="*/ 0 h 1397178"/>
              <a:gd name="connsiteX26" fmla="*/ 780117 w 1208543"/>
              <a:gd name="connsiteY26" fmla="*/ 67142 h 1397178"/>
              <a:gd name="connsiteX27" fmla="*/ 802498 w 1208543"/>
              <a:gd name="connsiteY27" fmla="*/ 108705 h 1397178"/>
              <a:gd name="connsiteX28" fmla="*/ 799301 w 1208543"/>
              <a:gd name="connsiteY28" fmla="*/ 121494 h 1397178"/>
              <a:gd name="connsiteX29" fmla="*/ 792906 w 1208543"/>
              <a:gd name="connsiteY29" fmla="*/ 105508 h 1397178"/>
              <a:gd name="connsiteX30" fmla="*/ 904808 w 1208543"/>
              <a:gd name="connsiteY30" fmla="*/ 211016 h 1397178"/>
              <a:gd name="connsiteX31" fmla="*/ 1122218 w 1208543"/>
              <a:gd name="connsiteY31" fmla="*/ 390059 h 1397178"/>
              <a:gd name="connsiteX32" fmla="*/ 1135007 w 1208543"/>
              <a:gd name="connsiteY32" fmla="*/ 422031 h 1397178"/>
              <a:gd name="connsiteX33" fmla="*/ 1106232 w 1208543"/>
              <a:gd name="connsiteY33" fmla="*/ 425228 h 1397178"/>
              <a:gd name="connsiteX34" fmla="*/ 840864 w 1208543"/>
              <a:gd name="connsiteY34" fmla="*/ 175846 h 1397178"/>
              <a:gd name="connsiteX35" fmla="*/ 805695 w 1208543"/>
              <a:gd name="connsiteY35" fmla="*/ 166255 h 1397178"/>
              <a:gd name="connsiteX36" fmla="*/ 773723 w 1208543"/>
              <a:gd name="connsiteY36" fmla="*/ 175846 h 1397178"/>
              <a:gd name="connsiteX37" fmla="*/ 690596 w 1208543"/>
              <a:gd name="connsiteY37" fmla="*/ 179044 h 1397178"/>
              <a:gd name="connsiteX38" fmla="*/ 604271 w 1208543"/>
              <a:gd name="connsiteY38" fmla="*/ 198227 h 1397178"/>
              <a:gd name="connsiteX39" fmla="*/ 476383 w 1208543"/>
              <a:gd name="connsiteY39" fmla="*/ 310129 h 1397178"/>
              <a:gd name="connsiteX40" fmla="*/ 377270 w 1208543"/>
              <a:gd name="connsiteY40" fmla="*/ 444411 h 1397178"/>
              <a:gd name="connsiteX41" fmla="*/ 332509 w 1208543"/>
              <a:gd name="connsiteY41" fmla="*/ 514750 h 1397178"/>
              <a:gd name="connsiteX42" fmla="*/ 274959 w 1208543"/>
              <a:gd name="connsiteY42" fmla="*/ 569102 h 1397178"/>
              <a:gd name="connsiteX43" fmla="*/ 230199 w 1208543"/>
              <a:gd name="connsiteY43" fmla="*/ 661821 h 1397178"/>
              <a:gd name="connsiteX44" fmla="*/ 249382 w 1208543"/>
              <a:gd name="connsiteY44" fmla="*/ 764132 h 1397178"/>
              <a:gd name="connsiteX45" fmla="*/ 300537 w 1208543"/>
              <a:gd name="connsiteY45" fmla="*/ 840865 h 1397178"/>
              <a:gd name="connsiteX46" fmla="*/ 399650 w 1208543"/>
              <a:gd name="connsiteY46" fmla="*/ 917597 h 1397178"/>
              <a:gd name="connsiteX47" fmla="*/ 639441 w 1208543"/>
              <a:gd name="connsiteY47" fmla="*/ 1106232 h 1397178"/>
              <a:gd name="connsiteX48" fmla="*/ 831273 w 1208543"/>
              <a:gd name="connsiteY48" fmla="*/ 1128613 h 139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08543" h="1397178">
                <a:moveTo>
                  <a:pt x="831273" y="1128613"/>
                </a:moveTo>
                <a:lnTo>
                  <a:pt x="927189" y="1067866"/>
                </a:lnTo>
                <a:lnTo>
                  <a:pt x="1029499" y="943175"/>
                </a:lnTo>
                <a:lnTo>
                  <a:pt x="1090246" y="863245"/>
                </a:lnTo>
                <a:lnTo>
                  <a:pt x="1154190" y="773723"/>
                </a:lnTo>
                <a:lnTo>
                  <a:pt x="1189359" y="748146"/>
                </a:lnTo>
                <a:lnTo>
                  <a:pt x="1205345" y="770526"/>
                </a:lnTo>
                <a:lnTo>
                  <a:pt x="1208543" y="799301"/>
                </a:lnTo>
                <a:lnTo>
                  <a:pt x="1205345" y="856851"/>
                </a:lnTo>
                <a:lnTo>
                  <a:pt x="1128613" y="991133"/>
                </a:lnTo>
                <a:lnTo>
                  <a:pt x="1016710" y="1131810"/>
                </a:lnTo>
                <a:lnTo>
                  <a:pt x="904808" y="1307656"/>
                </a:lnTo>
                <a:lnTo>
                  <a:pt x="876034" y="1310853"/>
                </a:lnTo>
                <a:lnTo>
                  <a:pt x="866442" y="1330037"/>
                </a:lnTo>
                <a:lnTo>
                  <a:pt x="853653" y="1362009"/>
                </a:lnTo>
                <a:lnTo>
                  <a:pt x="773723" y="1397178"/>
                </a:lnTo>
                <a:lnTo>
                  <a:pt x="700187" y="1397178"/>
                </a:lnTo>
                <a:lnTo>
                  <a:pt x="588285" y="1368403"/>
                </a:lnTo>
                <a:lnTo>
                  <a:pt x="438017" y="1243712"/>
                </a:lnTo>
                <a:lnTo>
                  <a:pt x="31972" y="914400"/>
                </a:lnTo>
                <a:lnTo>
                  <a:pt x="0" y="786512"/>
                </a:lnTo>
                <a:lnTo>
                  <a:pt x="15986" y="645835"/>
                </a:lnTo>
                <a:lnTo>
                  <a:pt x="105508" y="521144"/>
                </a:lnTo>
                <a:lnTo>
                  <a:pt x="422031" y="134283"/>
                </a:lnTo>
                <a:lnTo>
                  <a:pt x="549919" y="31972"/>
                </a:lnTo>
                <a:lnTo>
                  <a:pt x="604271" y="0"/>
                </a:lnTo>
                <a:lnTo>
                  <a:pt x="780117" y="67142"/>
                </a:lnTo>
                <a:lnTo>
                  <a:pt x="802498" y="108705"/>
                </a:lnTo>
                <a:lnTo>
                  <a:pt x="799301" y="121494"/>
                </a:lnTo>
                <a:lnTo>
                  <a:pt x="792906" y="105508"/>
                </a:lnTo>
                <a:lnTo>
                  <a:pt x="904808" y="211016"/>
                </a:lnTo>
                <a:lnTo>
                  <a:pt x="1122218" y="390059"/>
                </a:lnTo>
                <a:lnTo>
                  <a:pt x="1135007" y="422031"/>
                </a:lnTo>
                <a:lnTo>
                  <a:pt x="1106232" y="425228"/>
                </a:lnTo>
                <a:lnTo>
                  <a:pt x="840864" y="175846"/>
                </a:lnTo>
                <a:lnTo>
                  <a:pt x="805695" y="166255"/>
                </a:lnTo>
                <a:lnTo>
                  <a:pt x="773723" y="175846"/>
                </a:lnTo>
                <a:lnTo>
                  <a:pt x="690596" y="179044"/>
                </a:lnTo>
                <a:lnTo>
                  <a:pt x="604271" y="198227"/>
                </a:lnTo>
                <a:lnTo>
                  <a:pt x="476383" y="310129"/>
                </a:lnTo>
                <a:lnTo>
                  <a:pt x="377270" y="444411"/>
                </a:lnTo>
                <a:lnTo>
                  <a:pt x="332509" y="514750"/>
                </a:lnTo>
                <a:lnTo>
                  <a:pt x="274959" y="569102"/>
                </a:lnTo>
                <a:lnTo>
                  <a:pt x="230199" y="661821"/>
                </a:lnTo>
                <a:lnTo>
                  <a:pt x="249382" y="764132"/>
                </a:lnTo>
                <a:lnTo>
                  <a:pt x="300537" y="840865"/>
                </a:lnTo>
                <a:lnTo>
                  <a:pt x="399650" y="917597"/>
                </a:lnTo>
                <a:lnTo>
                  <a:pt x="639441" y="1106232"/>
                </a:lnTo>
                <a:lnTo>
                  <a:pt x="831273" y="1128613"/>
                </a:ln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1349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750"/>
                                        <p:tgtEl>
                                          <p:spTgt spid="4">
                                            <p:txEl>
                                              <p:pRg st="0" end="0"/>
                                            </p:txEl>
                                          </p:spTgt>
                                        </p:tgtEl>
                                      </p:cBhvr>
                                    </p:animEffect>
                                    <p:anim calcmode="lin" valueType="num">
                                      <p:cBhvr>
                                        <p:cTn id="8" dur="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750"/>
                                        <p:tgtEl>
                                          <p:spTgt spid="3">
                                            <p:txEl>
                                              <p:pRg st="0" end="0"/>
                                            </p:txEl>
                                          </p:spTgt>
                                        </p:tgtEl>
                                      </p:cBhvr>
                                    </p:animEffect>
                                    <p:anim calcmode="lin" valueType="num">
                                      <p:cBhvr>
                                        <p:cTn id="18"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10" presetClass="exit" presetSubtype="0" fill="hold" grpId="0" nodeType="with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750"/>
                                        <p:tgtEl>
                                          <p:spTgt spid="5">
                                            <p:txEl>
                                              <p:pRg st="0" end="0"/>
                                            </p:txEl>
                                          </p:spTgt>
                                        </p:tgtEl>
                                      </p:cBhvr>
                                    </p:animEffect>
                                    <p:anim calcmode="lin" valueType="num">
                                      <p:cBhvr>
                                        <p:cTn id="2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9" dur="750" fill="hold"/>
                                        <p:tgtEl>
                                          <p:spTgt spid="5">
                                            <p:txEl>
                                              <p:pRg st="0" end="0"/>
                                            </p:txEl>
                                          </p:spTgt>
                                        </p:tgtEl>
                                        <p:attrNameLst>
                                          <p:attrName>ppt_y</p:attrName>
                                        </p:attrNameLst>
                                      </p:cBhvr>
                                      <p:tavLst>
                                        <p:tav tm="0">
                                          <p:val>
                                            <p:strVal val="#ppt_y+.1"/>
                                          </p:val>
                                        </p:tav>
                                        <p:tav tm="100000">
                                          <p:val>
                                            <p:strVal val="#ppt_y"/>
                                          </p:val>
                                        </p:tav>
                                      </p:tavLst>
                                    </p:anim>
                                  </p:childTnLst>
                                </p:cTn>
                              </p:par>
                              <p:par>
                                <p:cTn id="30" presetID="10" presetClass="exit" presetSubtype="0" fill="hold" grpId="0" nodeType="with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8"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Résultats</a:t>
            </a:r>
            <a:endParaRPr lang="fr-CH" dirty="0"/>
          </a:p>
        </p:txBody>
      </p:sp>
      <p:sp>
        <p:nvSpPr>
          <p:cNvPr id="6" name="Content Placeholder 2"/>
          <p:cNvSpPr>
            <a:spLocks noGrp="1"/>
          </p:cNvSpPr>
          <p:nvPr>
            <p:ph idx="1"/>
          </p:nvPr>
        </p:nvSpPr>
        <p:spPr>
          <a:xfrm>
            <a:off x="899592" y="1600200"/>
            <a:ext cx="7787208" cy="4925144"/>
          </a:xfrm>
        </p:spPr>
        <p:txBody>
          <a:bodyPr>
            <a:normAutofit/>
          </a:bodyPr>
          <a:lstStyle/>
          <a:p>
            <a:r>
              <a:rPr lang="fr-CH" sz="1800" dirty="0" smtClean="0">
                <a:solidFill>
                  <a:srgbClr val="BC290A"/>
                </a:solidFill>
              </a:rPr>
              <a:t>AFRIQUE, Malawi:</a:t>
            </a:r>
          </a:p>
          <a:p>
            <a:endParaRPr lang="fr-CH" sz="1700" dirty="0" smtClean="0">
              <a:solidFill>
                <a:srgbClr val="BC290A"/>
              </a:solidFill>
            </a:endParaRPr>
          </a:p>
          <a:p>
            <a:endParaRPr lang="fr-CH" sz="1700" dirty="0" smtClean="0">
              <a:solidFill>
                <a:srgbClr val="BC290A"/>
              </a:solidFill>
            </a:endParaRPr>
          </a:p>
          <a:p>
            <a:endParaRPr lang="fr-CH" sz="1700" dirty="0" smtClean="0">
              <a:solidFill>
                <a:srgbClr val="BC290A"/>
              </a:solidFill>
            </a:endParaRPr>
          </a:p>
          <a:p>
            <a:endParaRPr lang="fr-CH" sz="1700" dirty="0" smtClean="0">
              <a:solidFill>
                <a:srgbClr val="BC290A"/>
              </a:solidFill>
            </a:endParaRPr>
          </a:p>
          <a:p>
            <a:endParaRPr lang="fr-CH" sz="1700" dirty="0" smtClean="0"/>
          </a:p>
          <a:p>
            <a:endParaRPr lang="fr-CH" sz="1700" dirty="0" smtClean="0"/>
          </a:p>
          <a:p>
            <a:r>
              <a:rPr lang="fr-CH" sz="1800" dirty="0" smtClean="0">
                <a:solidFill>
                  <a:srgbClr val="1399BB"/>
                </a:solidFill>
              </a:rPr>
              <a:t>EUROPE, Monténégro:</a:t>
            </a:r>
          </a:p>
        </p:txBody>
      </p:sp>
      <p:graphicFrame>
        <p:nvGraphicFramePr>
          <p:cNvPr id="7" name="Table 6"/>
          <p:cNvGraphicFramePr>
            <a:graphicFrameLocks noGrp="1"/>
          </p:cNvGraphicFramePr>
          <p:nvPr>
            <p:extLst>
              <p:ext uri="{D42A27DB-BD31-4B8C-83A1-F6EECF244321}">
                <p14:modId xmlns:p14="http://schemas.microsoft.com/office/powerpoint/2010/main" val="1726716852"/>
              </p:ext>
            </p:extLst>
          </p:nvPr>
        </p:nvGraphicFramePr>
        <p:xfrm>
          <a:off x="1341688" y="2180656"/>
          <a:ext cx="6864423" cy="1463040"/>
        </p:xfrm>
        <a:graphic>
          <a:graphicData uri="http://schemas.openxmlformats.org/drawingml/2006/table">
            <a:tbl>
              <a:tblPr firstRow="1" bandRow="1">
                <a:tableStyleId>{0E3FDE45-AF77-4B5C-9715-49D594BDF05E}</a:tableStyleId>
              </a:tblPr>
              <a:tblGrid>
                <a:gridCol w="2288141"/>
                <a:gridCol w="2288141"/>
                <a:gridCol w="2288141"/>
              </a:tblGrid>
              <a:tr h="0">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Partenaires sociaux </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c>
                  <a:txBody>
                    <a:bodyPr/>
                    <a:lstStyle/>
                    <a:p>
                      <a:r>
                        <a:rPr lang="fr-CH" sz="1200" b="1" kern="1200" spc="0" baseline="0" noProof="0" dirty="0" smtClean="0">
                          <a:solidFill>
                            <a:srgbClr val="9D9D9C"/>
                          </a:solidFill>
                          <a:latin typeface="Arial Rounded MT Bold" pitchFamily="34" charset="0"/>
                          <a:ea typeface="+mn-ea"/>
                          <a:cs typeface="+mn-cs"/>
                        </a:rPr>
                        <a:t>Résultats</a:t>
                      </a:r>
                      <a:endParaRPr lang="fr-CH" sz="1200" b="1" kern="1200" spc="0" baseline="0" noProof="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Priorités identifiées</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r>
              <a:tr h="370840">
                <a:tc>
                  <a:txBody>
                    <a:bodyPr/>
                    <a:lstStyle/>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Association Consultative des Employeurs du Malawi (ECAM)</a:t>
                      </a:r>
                    </a:p>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Congrès des Syndicats  du Malawi (MCTU)</a:t>
                      </a:r>
                    </a:p>
                    <a:p>
                      <a:pPr marL="10800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Ministère de l’Industrie et du Commerce</a:t>
                      </a:r>
                      <a:endParaRPr lang="fr-CH" sz="1200" kern="1200" spc="-100" baseline="0" noProof="0" dirty="0">
                        <a:solidFill>
                          <a:srgbClr val="9D9D9C"/>
                        </a:solidFill>
                        <a:latin typeface="Arial Rounded MT Bold" pitchFamily="34" charset="0"/>
                        <a:ea typeface="+mn-ea"/>
                        <a:cs typeface="+mn-cs"/>
                      </a:endParaRPr>
                    </a:p>
                  </a:txBody>
                  <a:tcPr/>
                </a:tc>
                <a:tc>
                  <a:txBody>
                    <a:bodyPr/>
                    <a:lstStyle/>
                    <a:p>
                      <a:pPr>
                        <a:lnSpc>
                          <a:spcPct val="115000"/>
                        </a:lnSpc>
                        <a:spcAft>
                          <a:spcPts val="0"/>
                        </a:spcAft>
                      </a:pPr>
                      <a:r>
                        <a:rPr lang="fr-CH" sz="1200" kern="1200" spc="-100" baseline="0" noProof="0" dirty="0" smtClean="0">
                          <a:solidFill>
                            <a:srgbClr val="9D9D9C"/>
                          </a:solidFill>
                          <a:latin typeface="Arial Rounded MT Bold" pitchFamily="34" charset="0"/>
                          <a:ea typeface="+mn-ea"/>
                          <a:cs typeface="+mn-cs"/>
                        </a:rPr>
                        <a:t>Un plan d’action a été élaboré et est en train d’être mis en ouvre</a:t>
                      </a:r>
                    </a:p>
                  </a:txBody>
                  <a:tcPr marL="68580" marR="68580" marT="0" marB="0"/>
                </a:tc>
                <a:tc>
                  <a:txBody>
                    <a:bodyPr/>
                    <a:lstStyle/>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culture d’entreprise</a:t>
                      </a:r>
                    </a:p>
                    <a:p>
                      <a:pPr marL="10800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cadre juridique, particulièrement pout les MPME</a:t>
                      </a:r>
                      <a:endParaRPr lang="fr-CH" sz="1200" kern="1200" spc="-100" baseline="0" noProof="0" dirty="0">
                        <a:solidFill>
                          <a:srgbClr val="9D9D9C"/>
                        </a:solidFill>
                        <a:latin typeface="Arial Rounded MT Bold" pitchFamily="34" charset="0"/>
                        <a:ea typeface="+mn-ea"/>
                        <a:cs typeface="+mn-cs"/>
                      </a:endParaRPr>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788583082"/>
              </p:ext>
            </p:extLst>
          </p:nvPr>
        </p:nvGraphicFramePr>
        <p:xfrm>
          <a:off x="1341688" y="4375368"/>
          <a:ext cx="6864423" cy="1463040"/>
        </p:xfrm>
        <a:graphic>
          <a:graphicData uri="http://schemas.openxmlformats.org/drawingml/2006/table">
            <a:tbl>
              <a:tblPr firstRow="1" bandRow="1">
                <a:tableStyleId>{3B4B98B0-60AC-42C2-AFA5-B58CD77FA1E5}</a:tableStyleId>
              </a:tblPr>
              <a:tblGrid>
                <a:gridCol w="2288141"/>
                <a:gridCol w="2288141"/>
                <a:gridCol w="2288141"/>
              </a:tblGrid>
              <a:tr h="0">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Partenaires sociaux </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c>
                  <a:txBody>
                    <a:bodyPr/>
                    <a:lstStyle/>
                    <a:p>
                      <a:r>
                        <a:rPr lang="fr-CH" sz="1200" b="1" kern="1200" spc="0" baseline="0" noProof="0" dirty="0" smtClean="0">
                          <a:solidFill>
                            <a:srgbClr val="9D9D9C"/>
                          </a:solidFill>
                          <a:latin typeface="Arial Rounded MT Bold" pitchFamily="34" charset="0"/>
                          <a:ea typeface="+mn-ea"/>
                          <a:cs typeface="+mn-cs"/>
                        </a:rPr>
                        <a:t>Résultats</a:t>
                      </a:r>
                      <a:endParaRPr lang="fr-CH" sz="1200" b="1" kern="1200" spc="0" baseline="0" noProof="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Priorités identifiées</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r>
              <a:tr h="370840">
                <a:tc>
                  <a:txBody>
                    <a:bodyPr/>
                    <a:lstStyle/>
                    <a:p>
                      <a:r>
                        <a:rPr lang="fr-CH" sz="1200" kern="1200" spc="-100" baseline="0" noProof="0" dirty="0" smtClean="0">
                          <a:solidFill>
                            <a:srgbClr val="9D9D9C"/>
                          </a:solidFill>
                          <a:latin typeface="Arial Rounded MT Bold" pitchFamily="34" charset="0"/>
                          <a:ea typeface="+mn-ea"/>
                          <a:cs typeface="+mn-cs"/>
                        </a:rPr>
                        <a:t>Fédération Monténégrine </a:t>
                      </a:r>
                      <a:r>
                        <a:rPr lang="fr-CH" sz="1200" kern="1200" spc="-100" baseline="0" noProof="0" smtClean="0">
                          <a:solidFill>
                            <a:srgbClr val="9D9D9C"/>
                          </a:solidFill>
                          <a:latin typeface="Arial Rounded MT Bold" pitchFamily="34" charset="0"/>
                          <a:ea typeface="+mn-ea"/>
                          <a:cs typeface="+mn-cs"/>
                        </a:rPr>
                        <a:t>des Employeurs </a:t>
                      </a:r>
                      <a:r>
                        <a:rPr lang="fr-CH" sz="1200" kern="1200" spc="-100" baseline="0" noProof="0" dirty="0" smtClean="0">
                          <a:solidFill>
                            <a:srgbClr val="9D9D9C"/>
                          </a:solidFill>
                          <a:latin typeface="Arial Rounded MT Bold" pitchFamily="34" charset="0"/>
                          <a:ea typeface="+mn-ea"/>
                          <a:cs typeface="+mn-cs"/>
                        </a:rPr>
                        <a:t>(MEF)</a:t>
                      </a:r>
                      <a:endParaRPr lang="fr-CH" sz="1200" kern="1200" spc="-100" baseline="0" noProof="0" dirty="0">
                        <a:solidFill>
                          <a:srgbClr val="9D9D9C"/>
                        </a:solidFill>
                        <a:latin typeface="Arial Rounded MT Bold" pitchFamily="34" charset="0"/>
                        <a:ea typeface="+mn-ea"/>
                        <a:cs typeface="+mn-cs"/>
                      </a:endParaRPr>
                    </a:p>
                  </a:txBody>
                  <a:tcPr/>
                </a:tc>
                <a:tc>
                  <a:txBody>
                    <a:bodyPr/>
                    <a:lstStyle/>
                    <a:p>
                      <a:r>
                        <a:rPr lang="fr-CH" sz="1200" kern="1200" spc="-100" baseline="0" noProof="0" dirty="0" smtClean="0">
                          <a:solidFill>
                            <a:srgbClr val="9D9D9C"/>
                          </a:solidFill>
                          <a:latin typeface="Arial Rounded MT Bold" pitchFamily="34" charset="0"/>
                          <a:ea typeface="+mn-ea"/>
                          <a:cs typeface="+mn-cs"/>
                        </a:rPr>
                        <a:t>un Programme et une Stratégie de Sensibilisation  en faveur du Business (“The Five Business Killers in </a:t>
                      </a:r>
                      <a:r>
                        <a:rPr lang="fr-CH" sz="1200" kern="1200" spc="-100" baseline="0" noProof="0" dirty="0" err="1" smtClean="0">
                          <a:solidFill>
                            <a:srgbClr val="9D9D9C"/>
                          </a:solidFill>
                          <a:latin typeface="Arial Rounded MT Bold" pitchFamily="34" charset="0"/>
                          <a:ea typeface="+mn-ea"/>
                          <a:cs typeface="+mn-cs"/>
                        </a:rPr>
                        <a:t>Montenegro</a:t>
                      </a:r>
                      <a:r>
                        <a:rPr lang="fr-CH" sz="1200" kern="1200" spc="-100" baseline="0" noProof="0" dirty="0" smtClean="0">
                          <a:solidFill>
                            <a:srgbClr val="9D9D9C"/>
                          </a:solidFill>
                          <a:latin typeface="Arial Rounded MT Bold" pitchFamily="34" charset="0"/>
                          <a:ea typeface="+mn-ea"/>
                          <a:cs typeface="+mn-cs"/>
                        </a:rPr>
                        <a:t>”) ont été élaborés</a:t>
                      </a:r>
                      <a:endParaRPr lang="fr-CH" sz="1200" kern="1200" spc="-100" baseline="0" noProof="0" dirty="0">
                        <a:solidFill>
                          <a:srgbClr val="9D9D9C"/>
                        </a:solidFill>
                        <a:latin typeface="Arial Rounded MT Bold" pitchFamily="34" charset="0"/>
                        <a:ea typeface="+mn-ea"/>
                        <a:cs typeface="+mn-cs"/>
                      </a:endParaRPr>
                    </a:p>
                  </a:txBody>
                  <a:tcPr/>
                </a:tc>
                <a:tc>
                  <a:txBody>
                    <a:bodyPr/>
                    <a:lstStyle/>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cadre juridique inadéquat</a:t>
                      </a:r>
                    </a:p>
                    <a:p>
                      <a:pPr marL="108000" lvl="0" indent="-108000">
                        <a:buFont typeface="Wingdings" panose="05000000000000000000" pitchFamily="2" charset="2"/>
                        <a:buChar char="§"/>
                      </a:pPr>
                      <a:r>
                        <a:rPr lang="fr-CH" sz="1200" spc="-100" dirty="0" smtClean="0">
                          <a:solidFill>
                            <a:srgbClr val="9D9D9C"/>
                          </a:solidFill>
                          <a:latin typeface="Arial Rounded MT Bold" pitchFamily="34" charset="0"/>
                        </a:rPr>
                        <a:t>accès aux services financiers</a:t>
                      </a:r>
                      <a:endParaRPr lang="fr-CH" sz="1200" kern="1200" spc="-100" baseline="0" noProof="0" dirty="0" smtClean="0">
                        <a:solidFill>
                          <a:srgbClr val="9D9D9C"/>
                        </a:solidFill>
                        <a:latin typeface="Arial Rounded MT Bold" pitchFamily="34" charset="0"/>
                        <a:ea typeface="+mn-ea"/>
                        <a:cs typeface="+mn-cs"/>
                      </a:endParaRPr>
                    </a:p>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économie informelle</a:t>
                      </a:r>
                    </a:p>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corruption</a:t>
                      </a:r>
                    </a:p>
                    <a:p>
                      <a:pPr marL="10800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inadéquation des compétences </a:t>
                      </a:r>
                      <a:r>
                        <a:rPr lang="fr-FR" sz="1200" kern="1200" spc="-100" baseline="0" noProof="0" dirty="0" smtClean="0">
                          <a:solidFill>
                            <a:srgbClr val="9D9D9C"/>
                          </a:solidFill>
                          <a:latin typeface="Arial Rounded MT Bold" pitchFamily="34" charset="0"/>
                          <a:ea typeface="+mn-ea"/>
                          <a:cs typeface="+mn-cs"/>
                        </a:rPr>
                        <a:t>sur le marché du travail</a:t>
                      </a:r>
                      <a:endParaRPr lang="fr-CH" sz="1200" kern="1200" spc="-100" baseline="0" noProof="0" dirty="0">
                        <a:solidFill>
                          <a:srgbClr val="9D9D9C"/>
                        </a:solidFill>
                        <a:latin typeface="Arial Rounded MT Bold" pitchFamily="34" charset="0"/>
                        <a:ea typeface="+mn-ea"/>
                        <a:cs typeface="+mn-cs"/>
                      </a:endParaRPr>
                    </a:p>
                  </a:txBody>
                  <a:tcPr/>
                </a:tc>
              </a:tr>
            </a:tbl>
          </a:graphicData>
        </a:graphic>
      </p:graphicFrame>
    </p:spTree>
    <p:extLst>
      <p:ext uri="{BB962C8B-B14F-4D97-AF65-F5344CB8AC3E}">
        <p14:creationId xmlns:p14="http://schemas.microsoft.com/office/powerpoint/2010/main" val="22479302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Effect transition="in" filter="fade">
                                      <p:cBhvr>
                                        <p:cTn id="19" dur="1000"/>
                                        <p:tgtEl>
                                          <p:spTgt spid="6">
                                            <p:txEl>
                                              <p:pRg st="7" end="7"/>
                                            </p:txEl>
                                          </p:spTgt>
                                        </p:tgtEl>
                                      </p:cBhvr>
                                    </p:animEffect>
                                    <p:anim calcmode="lin" valueType="num">
                                      <p:cBhvr>
                                        <p:cTn id="20"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7" end="7"/>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Résultats</a:t>
            </a:r>
            <a:endParaRPr lang="en-GB" dirty="0"/>
          </a:p>
        </p:txBody>
      </p:sp>
      <p:sp>
        <p:nvSpPr>
          <p:cNvPr id="3" name="Content Placeholder 2"/>
          <p:cNvSpPr txBox="1">
            <a:spLocks/>
          </p:cNvSpPr>
          <p:nvPr/>
        </p:nvSpPr>
        <p:spPr>
          <a:xfrm>
            <a:off x="899592" y="1600200"/>
            <a:ext cx="7787208" cy="4925144"/>
          </a:xfrm>
          <a:prstGeom prst="rect">
            <a:avLst/>
          </a:prstGeom>
        </p:spPr>
        <p:txBody>
          <a:bodyPr>
            <a:normAutofit/>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H" sz="1800" dirty="0" smtClean="0"/>
              <a:t>AMÉRIQUE LATINE, Honduras: </a:t>
            </a:r>
          </a:p>
          <a:p>
            <a:endParaRPr lang="en-GB" sz="1700" dirty="0" smtClean="0"/>
          </a:p>
          <a:p>
            <a:endParaRPr lang="en-GB" sz="1700" dirty="0" smtClean="0"/>
          </a:p>
          <a:p>
            <a:endParaRPr lang="fr-CH" sz="1700" dirty="0" smtClean="0"/>
          </a:p>
          <a:p>
            <a:endParaRPr lang="fr-CH" sz="1700" dirty="0"/>
          </a:p>
          <a:p>
            <a:endParaRPr lang="fr-CH" sz="1700" dirty="0" smtClean="0"/>
          </a:p>
          <a:p>
            <a:endParaRPr lang="fr-CH" sz="1700" dirty="0" smtClean="0"/>
          </a:p>
          <a:p>
            <a:r>
              <a:rPr lang="fr-CH" sz="1800" dirty="0" smtClean="0">
                <a:solidFill>
                  <a:srgbClr val="629232"/>
                </a:solidFill>
              </a:rPr>
              <a:t>ASIE, Cambodge:</a:t>
            </a:r>
            <a:endParaRPr lang="fr-CH" sz="1800" dirty="0"/>
          </a:p>
        </p:txBody>
      </p:sp>
      <p:graphicFrame>
        <p:nvGraphicFramePr>
          <p:cNvPr id="4" name="Table 3"/>
          <p:cNvGraphicFramePr>
            <a:graphicFrameLocks noGrp="1"/>
          </p:cNvGraphicFramePr>
          <p:nvPr>
            <p:extLst>
              <p:ext uri="{D42A27DB-BD31-4B8C-83A1-F6EECF244321}">
                <p14:modId xmlns:p14="http://schemas.microsoft.com/office/powerpoint/2010/main" val="364950031"/>
              </p:ext>
            </p:extLst>
          </p:nvPr>
        </p:nvGraphicFramePr>
        <p:xfrm>
          <a:off x="1341688" y="2174720"/>
          <a:ext cx="6864423" cy="1097280"/>
        </p:xfrm>
        <a:graphic>
          <a:graphicData uri="http://schemas.openxmlformats.org/drawingml/2006/table">
            <a:tbl>
              <a:tblPr firstRow="1" bandRow="1">
                <a:tableStyleId>{9D7B26C5-4107-4FEC-AEDC-1716B250A1EF}</a:tableStyleId>
              </a:tblPr>
              <a:tblGrid>
                <a:gridCol w="2288141"/>
                <a:gridCol w="2288141"/>
                <a:gridCol w="2288141"/>
              </a:tblGrid>
              <a:tr h="0">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Partenaires sociaux </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c>
                  <a:txBody>
                    <a:bodyPr/>
                    <a:lstStyle/>
                    <a:p>
                      <a:r>
                        <a:rPr lang="fr-CH" sz="1200" b="1" kern="1200" spc="0" baseline="0" noProof="0" dirty="0" smtClean="0">
                          <a:solidFill>
                            <a:srgbClr val="9D9D9C"/>
                          </a:solidFill>
                          <a:latin typeface="Arial Rounded MT Bold" pitchFamily="34" charset="0"/>
                          <a:ea typeface="+mn-ea"/>
                          <a:cs typeface="+mn-cs"/>
                        </a:rPr>
                        <a:t>Résultats</a:t>
                      </a:r>
                      <a:endParaRPr lang="fr-CH" sz="1200" b="1" kern="1200" spc="0" baseline="0" noProof="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Priorités identifiées</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r>
              <a:tr h="370840">
                <a:tc>
                  <a:txBody>
                    <a:bodyPr/>
                    <a:lstStyle/>
                    <a:p>
                      <a:r>
                        <a:rPr lang="fr-CH" sz="1200" kern="1200" spc="-100" baseline="0" noProof="0" dirty="0" smtClean="0">
                          <a:solidFill>
                            <a:srgbClr val="9D9D9C"/>
                          </a:solidFill>
                          <a:latin typeface="Arial Rounded MT Bold" pitchFamily="34" charset="0"/>
                          <a:ea typeface="+mn-ea"/>
                          <a:cs typeface="+mn-cs"/>
                        </a:rPr>
                        <a:t>Conseil Hondurien de l’Entreprise Privée (COHEP)</a:t>
                      </a:r>
                      <a:endParaRPr lang="fr-CH" sz="1200" kern="1200" spc="-100" baseline="0" noProof="0" dirty="0">
                        <a:solidFill>
                          <a:srgbClr val="9D9D9C"/>
                        </a:solidFill>
                        <a:latin typeface="Arial Rounded MT Bold" pitchFamily="34" charset="0"/>
                        <a:ea typeface="+mn-ea"/>
                        <a:cs typeface="+mn-cs"/>
                      </a:endParaRPr>
                    </a:p>
                  </a:txBody>
                  <a:tcPr/>
                </a:tc>
                <a:tc>
                  <a:txBody>
                    <a:bodyPr/>
                    <a:lstStyle/>
                    <a:p>
                      <a:r>
                        <a:rPr lang="fr-CH" sz="1200" kern="1200" spc="-100" baseline="0" noProof="0" dirty="0" smtClean="0">
                          <a:solidFill>
                            <a:srgbClr val="9D9D9C"/>
                          </a:solidFill>
                          <a:latin typeface="Arial Rounded MT Bold" pitchFamily="34" charset="0"/>
                          <a:ea typeface="+mn-ea"/>
                          <a:cs typeface="+mn-cs"/>
                        </a:rPr>
                        <a:t>un programme de réforme et un plan d’action ont été présentés le 2 octobre 2013 as Congrès National des Entreprises (ENAE)</a:t>
                      </a:r>
                      <a:endParaRPr lang="fr-CH" sz="1200" kern="1200" spc="-100" baseline="0" noProof="0" dirty="0">
                        <a:solidFill>
                          <a:srgbClr val="9D9D9C"/>
                        </a:solidFill>
                        <a:latin typeface="Arial Rounded MT Bold" pitchFamily="34" charset="0"/>
                        <a:ea typeface="+mn-ea"/>
                        <a:cs typeface="+mn-cs"/>
                      </a:endParaRPr>
                    </a:p>
                  </a:txBody>
                  <a:tcPr/>
                </a:tc>
                <a:tc>
                  <a:txBody>
                    <a:bodyPr/>
                    <a:lstStyle/>
                    <a:p>
                      <a:endParaRPr lang="fr-CH" sz="1200" kern="1200" spc="-100" baseline="0" noProof="0" dirty="0">
                        <a:solidFill>
                          <a:srgbClr val="9D9D9C"/>
                        </a:solidFill>
                        <a:latin typeface="Arial Rounded MT Bold" pitchFamily="34" charset="0"/>
                        <a:ea typeface="+mn-ea"/>
                        <a:cs typeface="+mn-cs"/>
                      </a:endParaRP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175513413"/>
              </p:ext>
            </p:extLst>
          </p:nvPr>
        </p:nvGraphicFramePr>
        <p:xfrm>
          <a:off x="1341688" y="4376760"/>
          <a:ext cx="6864423" cy="914400"/>
        </p:xfrm>
        <a:graphic>
          <a:graphicData uri="http://schemas.openxmlformats.org/drawingml/2006/table">
            <a:tbl>
              <a:tblPr firstRow="1" bandRow="1">
                <a:tableStyleId>{C083E6E3-FA7D-4D7B-A595-EF9225AFEA82}</a:tableStyleId>
              </a:tblPr>
              <a:tblGrid>
                <a:gridCol w="2288141"/>
                <a:gridCol w="2288141"/>
                <a:gridCol w="2288141"/>
              </a:tblGrid>
              <a:tr h="0">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Partenaires sociaux </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c>
                  <a:txBody>
                    <a:bodyPr/>
                    <a:lstStyle/>
                    <a:p>
                      <a:r>
                        <a:rPr lang="fr-CH" sz="1200" b="1" kern="1200" spc="0" baseline="0" noProof="0" dirty="0" smtClean="0">
                          <a:solidFill>
                            <a:srgbClr val="9D9D9C"/>
                          </a:solidFill>
                          <a:latin typeface="Arial Rounded MT Bold" pitchFamily="34" charset="0"/>
                          <a:ea typeface="+mn-ea"/>
                          <a:cs typeface="+mn-cs"/>
                        </a:rPr>
                        <a:t>Résultats</a:t>
                      </a:r>
                      <a:endParaRPr lang="fr-CH" sz="1200" b="1" kern="1200" spc="0" baseline="0" noProof="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fr-CH" sz="1200" b="1" kern="1200" spc="0" baseline="0" noProof="0" dirty="0" smtClean="0">
                          <a:solidFill>
                            <a:srgbClr val="9D9D9C"/>
                          </a:solidFill>
                          <a:latin typeface="Arial Rounded MT Bold" pitchFamily="34" charset="0"/>
                          <a:ea typeface="+mn-ea"/>
                          <a:cs typeface="+mn-cs"/>
                        </a:rPr>
                        <a:t>Priorités identifiées</a:t>
                      </a:r>
                      <a:endParaRPr lang="fr-CH" sz="1200" b="1" kern="1200" spc="0" baseline="0" noProof="0" dirty="0">
                        <a:solidFill>
                          <a:srgbClr val="9D9D9C"/>
                        </a:solidFill>
                        <a:latin typeface="Arial Rounded MT Bold" pitchFamily="34" charset="0"/>
                        <a:ea typeface="+mn-ea"/>
                        <a:cs typeface="+mn-cs"/>
                      </a:endParaRPr>
                    </a:p>
                  </a:txBody>
                  <a:tcPr marL="68580" marR="68580" marT="0" marB="0" anchor="ctr"/>
                </a:tc>
              </a:tr>
              <a:tr h="370840">
                <a:tc>
                  <a:txBody>
                    <a:bodyPr/>
                    <a:lstStyle/>
                    <a:p>
                      <a:r>
                        <a:rPr lang="fr-CH" sz="1200" kern="1200" spc="-100" baseline="0" noProof="0" dirty="0" smtClean="0">
                          <a:solidFill>
                            <a:srgbClr val="9D9D9C"/>
                          </a:solidFill>
                          <a:latin typeface="Arial Rounded MT Bold" pitchFamily="34" charset="0"/>
                          <a:ea typeface="+mn-ea"/>
                          <a:cs typeface="+mn-cs"/>
                        </a:rPr>
                        <a:t>Fédération Cambodgienne des Employeurs et des Associations d’Entreprises (CAMFEBA)</a:t>
                      </a:r>
                      <a:endParaRPr lang="fr-CH" sz="1200" kern="1200" spc="-100" baseline="0" noProof="0" dirty="0">
                        <a:solidFill>
                          <a:srgbClr val="9D9D9C"/>
                        </a:solidFill>
                        <a:latin typeface="Arial Rounded MT Bold" pitchFamily="34" charset="0"/>
                        <a:ea typeface="+mn-ea"/>
                        <a:cs typeface="+mn-cs"/>
                      </a:endParaRPr>
                    </a:p>
                  </a:txBody>
                  <a:tcPr/>
                </a:tc>
                <a:tc>
                  <a:txBody>
                    <a:bodyPr/>
                    <a:lstStyle/>
                    <a:p>
                      <a:r>
                        <a:rPr lang="fr-CH" sz="1200" kern="1200" spc="-100" baseline="0" noProof="0" dirty="0" smtClean="0">
                          <a:solidFill>
                            <a:srgbClr val="9D9D9C"/>
                          </a:solidFill>
                          <a:latin typeface="Arial Rounded MT Bold" pitchFamily="34" charset="0"/>
                          <a:ea typeface="+mn-ea"/>
                          <a:cs typeface="+mn-cs"/>
                        </a:rPr>
                        <a:t>Quatre documents d’orientation ont été rédigés</a:t>
                      </a:r>
                      <a:endParaRPr lang="fr-CH" sz="1200" kern="1200" spc="-100" baseline="0" noProof="0" dirty="0">
                        <a:solidFill>
                          <a:srgbClr val="9D9D9C"/>
                        </a:solidFill>
                        <a:latin typeface="Arial Rounded MT Bold" pitchFamily="34" charset="0"/>
                        <a:ea typeface="+mn-ea"/>
                        <a:cs typeface="+mn-cs"/>
                      </a:endParaRPr>
                    </a:p>
                  </a:txBody>
                  <a:tcPr/>
                </a:tc>
                <a:tc>
                  <a:txBody>
                    <a:bodyPr/>
                    <a:lstStyle/>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corruption</a:t>
                      </a:r>
                    </a:p>
                    <a:p>
                      <a:pPr marL="108000" lvl="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sécurité sociale</a:t>
                      </a:r>
                    </a:p>
                    <a:p>
                      <a:pPr marL="108000" indent="-108000">
                        <a:buFont typeface="Wingdings" panose="05000000000000000000" pitchFamily="2" charset="2"/>
                        <a:buChar char="§"/>
                      </a:pPr>
                      <a:r>
                        <a:rPr lang="fr-CH" sz="1200" kern="1200" spc="-100" baseline="0" noProof="0" dirty="0" smtClean="0">
                          <a:solidFill>
                            <a:srgbClr val="9D9D9C"/>
                          </a:solidFill>
                          <a:latin typeface="Arial Rounded MT Bold" pitchFamily="34" charset="0"/>
                          <a:ea typeface="+mn-ea"/>
                          <a:cs typeface="+mn-cs"/>
                        </a:rPr>
                        <a:t>dialogue social </a:t>
                      </a:r>
                      <a:endParaRPr lang="fr-CH" sz="1200" kern="1200" spc="-100" baseline="0" noProof="0" dirty="0">
                        <a:solidFill>
                          <a:srgbClr val="9D9D9C"/>
                        </a:solidFill>
                        <a:latin typeface="Arial Rounded MT Bold" pitchFamily="34" charset="0"/>
                        <a:ea typeface="+mn-ea"/>
                        <a:cs typeface="+mn-cs"/>
                      </a:endParaRPr>
                    </a:p>
                  </a:txBody>
                  <a:tcPr/>
                </a:tc>
              </a:tr>
            </a:tbl>
          </a:graphicData>
        </a:graphic>
      </p:graphicFrame>
    </p:spTree>
    <p:extLst>
      <p:ext uri="{BB962C8B-B14F-4D97-AF65-F5344CB8AC3E}">
        <p14:creationId xmlns:p14="http://schemas.microsoft.com/office/powerpoint/2010/main" val="34662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000"/>
                                        <p:tgtEl>
                                          <p:spTgt spid="3">
                                            <p:txEl>
                                              <p:pRg st="7" end="7"/>
                                            </p:txEl>
                                          </p:spTgt>
                                        </p:tgtEl>
                                      </p:cBhvr>
                                    </p:animEffect>
                                    <p:anim calcmode="lin" valueType="num">
                                      <p:cBhvr>
                                        <p:cTn id="2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sz="4400" dirty="0" smtClean="0">
                <a:solidFill>
                  <a:schemeClr val="accent5"/>
                </a:solidFill>
              </a:rPr>
              <a:t>Merci pour votre attention!</a:t>
            </a:r>
            <a:endParaRPr lang="fr-CH" sz="4400" dirty="0">
              <a:solidFill>
                <a:schemeClr val="accent5"/>
              </a:solidFill>
            </a:endParaRPr>
          </a:p>
        </p:txBody>
      </p:sp>
    </p:spTree>
    <p:extLst>
      <p:ext uri="{BB962C8B-B14F-4D97-AF65-F5344CB8AC3E}">
        <p14:creationId xmlns:p14="http://schemas.microsoft.com/office/powerpoint/2010/main" val="39268375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4409</TotalTime>
  <Words>1574</Words>
  <Application>Microsoft Office PowerPoint</Application>
  <PresentationFormat>On-screen Show (4:3)</PresentationFormat>
  <Paragraphs>292</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Environnement favorable aux entreprises durables : De quoi s'agit l’approche de l’OIT</vt:lpstr>
      <vt:lpstr>Plan</vt:lpstr>
      <vt:lpstr>Rationale</vt:lpstr>
      <vt:lpstr>Méthodologie</vt:lpstr>
      <vt:lpstr>Méthodologie: EVALUATION</vt:lpstr>
      <vt:lpstr>PowerPoint Presentation</vt:lpstr>
      <vt:lpstr>Méthodologie: EVALUATION</vt:lpstr>
      <vt:lpstr>Méthodologie</vt:lpstr>
      <vt:lpstr>Méthodologie: SENSIBILISATION</vt:lpstr>
      <vt:lpstr>Méthodologie: SENSIBILISATION</vt:lpstr>
      <vt:lpstr>Méthodologie: SENSIBILISATION</vt:lpstr>
      <vt:lpstr>Points Forts</vt:lpstr>
      <vt:lpstr>Résultats</vt:lpstr>
      <vt:lpstr>Résultats</vt:lpstr>
      <vt:lpstr>Merci pour votre attention!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Claudio Cerabino</dc:creator>
  <cp:lastModifiedBy>Claudio Cerabino</cp:lastModifiedBy>
  <cp:revision>219</cp:revision>
  <cp:lastPrinted>2013-09-10T09:08:16Z</cp:lastPrinted>
  <dcterms:created xsi:type="dcterms:W3CDTF">2013-09-02T15:54:30Z</dcterms:created>
  <dcterms:modified xsi:type="dcterms:W3CDTF">2014-01-29T15:18:36Z</dcterms:modified>
</cp:coreProperties>
</file>