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60" r:id="rId3"/>
    <p:sldId id="261" r:id="rId4"/>
    <p:sldId id="257" r:id="rId5"/>
    <p:sldId id="274" r:id="rId6"/>
    <p:sldId id="259" r:id="rId7"/>
    <p:sldId id="262" r:id="rId8"/>
    <p:sldId id="264" r:id="rId9"/>
    <p:sldId id="278" r:id="rId10"/>
    <p:sldId id="265" r:id="rId11"/>
    <p:sldId id="279" r:id="rId12"/>
    <p:sldId id="266" r:id="rId13"/>
    <p:sldId id="267" r:id="rId14"/>
    <p:sldId id="268" r:id="rId15"/>
    <p:sldId id="269" r:id="rId16"/>
    <p:sldId id="270" r:id="rId17"/>
    <p:sldId id="280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lva, Elisa" initials="SE" lastIdx="0" clrIdx="0">
    <p:extLst>
      <p:ext uri="{19B8F6BF-5375-455C-9EA6-DF929625EA0E}">
        <p15:presenceInfo xmlns:p15="http://schemas.microsoft.com/office/powerpoint/2012/main" userId="S-1-5-21-525788414-1921020387-24915789-165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7CD1B-3F59-49CB-B1DE-FA8A1114C839}">
      <dgm:prSet phldrT="[Text]" custT="1"/>
      <dgm:spPr>
        <a:solidFill>
          <a:srgbClr val="0070C0"/>
        </a:solidFill>
      </dgm:spPr>
      <dgm:t>
        <a:bodyPr/>
        <a:lstStyle/>
        <a:p>
          <a:pPr algn="l"/>
          <a:endParaRPr lang="en-US" sz="2200" dirty="0">
            <a:solidFill>
              <a:schemeClr val="bg1"/>
            </a:solidFill>
          </a:endParaRPr>
        </a:p>
      </dgm:t>
    </dgm:pt>
    <dgm:pt modelId="{49347025-03ED-42A7-A15F-8C33F60BA8B2}" type="sibTrans" cxnId="{AE1FDFAE-38DA-4D63-A627-B17ACAD1C493}">
      <dgm:prSet/>
      <dgm:spPr/>
      <dgm:t>
        <a:bodyPr/>
        <a:lstStyle/>
        <a:p>
          <a:endParaRPr lang="en-US"/>
        </a:p>
      </dgm:t>
    </dgm:pt>
    <dgm:pt modelId="{83BC36F1-98B0-4EA6-93B2-8816890E3845}" type="parTrans" cxnId="{AE1FDFAE-38DA-4D63-A627-B17ACAD1C493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600F8F0-9AD6-4860-AC33-07AA344465B4}" type="pres">
      <dgm:prSet presAssocID="{CB27CD1B-3F59-49CB-B1DE-FA8A1114C839}" presName="node" presStyleLbl="node1" presStyleIdx="0" presStyleCnt="1" custScaleY="148485" custLinFactNeighborX="-49" custLinFactNeighborY="-18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1FDFAE-38DA-4D63-A627-B17ACAD1C493}" srcId="{4F62BAEA-B21E-4193-B16B-4EA7C5E444CF}" destId="{CB27CD1B-3F59-49CB-B1DE-FA8A1114C839}" srcOrd="0" destOrd="0" parTransId="{83BC36F1-98B0-4EA6-93B2-8816890E3845}" sibTransId="{49347025-03ED-42A7-A15F-8C33F60BA8B2}"/>
    <dgm:cxn modelId="{244532A6-ADD8-4E34-AC9E-D97FA02DA1C0}" type="presOf" srcId="{CB27CD1B-3F59-49CB-B1DE-FA8A1114C839}" destId="{F600F8F0-9AD6-4860-AC33-07AA344465B4}" srcOrd="0" destOrd="0" presId="urn:microsoft.com/office/officeart/2005/8/layout/process1"/>
    <dgm:cxn modelId="{BE7AA083-FA76-4B93-8E8F-CFCC9772D8A8}" type="presOf" srcId="{4F62BAEA-B21E-4193-B16B-4EA7C5E444CF}" destId="{7E87F447-C65B-4898-9456-53510E2E9E21}" srcOrd="0" destOrd="0" presId="urn:microsoft.com/office/officeart/2005/8/layout/process1"/>
    <dgm:cxn modelId="{97FB011F-0C12-475C-9BBB-3EE42618653B}" type="presParOf" srcId="{7E87F447-C65B-4898-9456-53510E2E9E21}" destId="{F600F8F0-9AD6-4860-AC33-07AA344465B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7CD1B-3F59-49CB-B1DE-FA8A1114C839}">
      <dgm:prSet phldrT="[Text]" custT="1"/>
      <dgm:spPr>
        <a:solidFill>
          <a:srgbClr val="0070C0"/>
        </a:solidFill>
      </dgm:spPr>
      <dgm:t>
        <a:bodyPr/>
        <a:lstStyle/>
        <a:p>
          <a:r>
            <a:rPr lang="fr-CH" sz="2200" noProof="0" dirty="0" smtClean="0"/>
            <a:t>redressement et reconstruction</a:t>
          </a:r>
          <a:br>
            <a:rPr lang="fr-CH" sz="2200" noProof="0" dirty="0" smtClean="0"/>
          </a:br>
          <a:r>
            <a:rPr lang="fr-CH" sz="2200" b="1" noProof="0" dirty="0" smtClean="0"/>
            <a:t>ET</a:t>
          </a:r>
          <a:r>
            <a:rPr lang="fr-CH" sz="2200" noProof="0" dirty="0" smtClean="0"/>
            <a:t> mesures de prévention et de préparation et résilience</a:t>
          </a:r>
          <a:endParaRPr lang="fr-CH" sz="2200" noProof="0" dirty="0">
            <a:solidFill>
              <a:schemeClr val="bg1"/>
            </a:solidFill>
          </a:endParaRPr>
        </a:p>
      </dgm:t>
    </dgm:pt>
    <dgm:pt modelId="{49347025-03ED-42A7-A15F-8C33F60BA8B2}" type="sibTrans" cxnId="{AE1FDFAE-38DA-4D63-A627-B17ACAD1C493}">
      <dgm:prSet/>
      <dgm:spPr/>
      <dgm:t>
        <a:bodyPr/>
        <a:lstStyle/>
        <a:p>
          <a:endParaRPr lang="en-US"/>
        </a:p>
      </dgm:t>
    </dgm:pt>
    <dgm:pt modelId="{83BC36F1-98B0-4EA6-93B2-8816890E3845}" type="parTrans" cxnId="{AE1FDFAE-38DA-4D63-A627-B17ACAD1C493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600F8F0-9AD6-4860-AC33-07AA344465B4}" type="pres">
      <dgm:prSet presAssocID="{CB27CD1B-3F59-49CB-B1DE-FA8A1114C839}" presName="node" presStyleLbl="node1" presStyleIdx="0" presStyleCnt="1" custLinFactNeighborX="-49" custLinFactNeighborY="60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1FDFAE-38DA-4D63-A627-B17ACAD1C493}" srcId="{4F62BAEA-B21E-4193-B16B-4EA7C5E444CF}" destId="{CB27CD1B-3F59-49CB-B1DE-FA8A1114C839}" srcOrd="0" destOrd="0" parTransId="{83BC36F1-98B0-4EA6-93B2-8816890E3845}" sibTransId="{49347025-03ED-42A7-A15F-8C33F60BA8B2}"/>
    <dgm:cxn modelId="{C190EBAA-AFC7-440C-B97D-8B9E1E9CF00A}" type="presOf" srcId="{CB27CD1B-3F59-49CB-B1DE-FA8A1114C839}" destId="{F600F8F0-9AD6-4860-AC33-07AA344465B4}" srcOrd="0" destOrd="0" presId="urn:microsoft.com/office/officeart/2005/8/layout/process1"/>
    <dgm:cxn modelId="{F0BA962E-BBDE-4707-85B5-100129E7629C}" type="presOf" srcId="{4F62BAEA-B21E-4193-B16B-4EA7C5E444CF}" destId="{7E87F447-C65B-4898-9456-53510E2E9E21}" srcOrd="0" destOrd="0" presId="urn:microsoft.com/office/officeart/2005/8/layout/process1"/>
    <dgm:cxn modelId="{293D58D1-A3AD-41D0-921E-134F6CCFD435}" type="presParOf" srcId="{7E87F447-C65B-4898-9456-53510E2E9E21}" destId="{F600F8F0-9AD6-4860-AC33-07AA344465B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A8072-C360-4807-9095-0174FEBAC67C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endParaRPr lang="en-GB" sz="2600" dirty="0" smtClean="0">
            <a:solidFill>
              <a:schemeClr val="bg1"/>
            </a:solidFill>
          </a:endParaRPr>
        </a:p>
        <a:p>
          <a:r>
            <a:rPr lang="fr-CH" sz="2400" noProof="0" dirty="0" smtClean="0">
              <a:solidFill>
                <a:schemeClr val="bg1"/>
              </a:solidFill>
            </a:rPr>
            <a:t>conflits internationaux</a:t>
          </a:r>
        </a:p>
        <a:p>
          <a:endParaRPr lang="fr-CH" sz="2600" noProof="0" dirty="0">
            <a:solidFill>
              <a:schemeClr val="bg1"/>
            </a:solidFill>
          </a:endParaRPr>
        </a:p>
      </dgm:t>
    </dgm:pt>
    <dgm:pt modelId="{D0197328-27AB-4F90-9EC3-8B9AABE100A8}" type="sibTrans" cxnId="{A662D130-F6F0-4F4C-BF08-0AAC03DC71B6}">
      <dgm:prSet/>
      <dgm:spPr/>
      <dgm:t>
        <a:bodyPr/>
        <a:lstStyle/>
        <a:p>
          <a:endParaRPr lang="en-US"/>
        </a:p>
      </dgm:t>
    </dgm:pt>
    <dgm:pt modelId="{BA44D632-27F4-4280-B551-B83DC244F4B9}" type="parTrans" cxnId="{A662D130-F6F0-4F4C-BF08-0AAC03DC71B6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46D855E-FE0A-49F3-8075-31D79B9F272A}" type="pres">
      <dgm:prSet presAssocID="{43CA8072-C360-4807-9095-0174FEBAC67C}" presName="node" presStyleLbl="node1" presStyleIdx="0" presStyleCnt="1" custScaleY="207871" custLinFactNeighborY="-86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62D130-F6F0-4F4C-BF08-0AAC03DC71B6}" srcId="{4F62BAEA-B21E-4193-B16B-4EA7C5E444CF}" destId="{43CA8072-C360-4807-9095-0174FEBAC67C}" srcOrd="0" destOrd="0" parTransId="{BA44D632-27F4-4280-B551-B83DC244F4B9}" sibTransId="{D0197328-27AB-4F90-9EC3-8B9AABE100A8}"/>
    <dgm:cxn modelId="{0CE4817E-768B-4CE1-87DB-95587B6C59E5}" type="presOf" srcId="{4F62BAEA-B21E-4193-B16B-4EA7C5E444CF}" destId="{7E87F447-C65B-4898-9456-53510E2E9E21}" srcOrd="0" destOrd="0" presId="urn:microsoft.com/office/officeart/2005/8/layout/process1"/>
    <dgm:cxn modelId="{BFC1CA83-555C-45AC-8B54-670D75681CC9}" type="presOf" srcId="{43CA8072-C360-4807-9095-0174FEBAC67C}" destId="{A46D855E-FE0A-49F3-8075-31D79B9F272A}" srcOrd="0" destOrd="0" presId="urn:microsoft.com/office/officeart/2005/8/layout/process1"/>
    <dgm:cxn modelId="{A543556B-2F3D-488F-A46A-4BC2935AC423}" type="presParOf" srcId="{7E87F447-C65B-4898-9456-53510E2E9E21}" destId="{A46D855E-FE0A-49F3-8075-31D79B9F272A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27CD1B-3F59-49CB-B1DE-FA8A1114C839}">
      <dgm:prSet phldrT="[Text]" custT="1"/>
      <dgm:spPr>
        <a:solidFill>
          <a:srgbClr val="0070C0"/>
        </a:solidFill>
      </dgm:spPr>
      <dgm:t>
        <a:bodyPr/>
        <a:lstStyle/>
        <a:p>
          <a:endParaRPr lang="en-GB" sz="2200" dirty="0" smtClean="0">
            <a:solidFill>
              <a:schemeClr val="bg1"/>
            </a:solidFill>
          </a:endParaRPr>
        </a:p>
      </dgm:t>
    </dgm:pt>
    <dgm:pt modelId="{49347025-03ED-42A7-A15F-8C33F60BA8B2}" type="sibTrans" cxnId="{AE1FDFAE-38DA-4D63-A627-B17ACAD1C493}">
      <dgm:prSet/>
      <dgm:spPr/>
      <dgm:t>
        <a:bodyPr/>
        <a:lstStyle/>
        <a:p>
          <a:endParaRPr lang="en-US"/>
        </a:p>
      </dgm:t>
    </dgm:pt>
    <dgm:pt modelId="{83BC36F1-98B0-4EA6-93B2-8816890E3845}" type="parTrans" cxnId="{AE1FDFAE-38DA-4D63-A627-B17ACAD1C493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600F8F0-9AD6-4860-AC33-07AA344465B4}" type="pres">
      <dgm:prSet presAssocID="{CB27CD1B-3F59-49CB-B1DE-FA8A1114C839}" presName="node" presStyleLbl="node1" presStyleIdx="0" presStyleCnt="1" custScaleY="148485" custLinFactY="100000" custLinFactNeighborX="4993" custLinFactNeighborY="1208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1FDFAE-38DA-4D63-A627-B17ACAD1C493}" srcId="{4F62BAEA-B21E-4193-B16B-4EA7C5E444CF}" destId="{CB27CD1B-3F59-49CB-B1DE-FA8A1114C839}" srcOrd="0" destOrd="0" parTransId="{83BC36F1-98B0-4EA6-93B2-8816890E3845}" sibTransId="{49347025-03ED-42A7-A15F-8C33F60BA8B2}"/>
    <dgm:cxn modelId="{750C01D5-33C6-4B73-89C4-91796BB6F855}" type="presOf" srcId="{CB27CD1B-3F59-49CB-B1DE-FA8A1114C839}" destId="{F600F8F0-9AD6-4860-AC33-07AA344465B4}" srcOrd="0" destOrd="0" presId="urn:microsoft.com/office/officeart/2005/8/layout/process1"/>
    <dgm:cxn modelId="{67E85487-2E82-4907-B43A-4FE49ED09337}" type="presOf" srcId="{4F62BAEA-B21E-4193-B16B-4EA7C5E444CF}" destId="{7E87F447-C65B-4898-9456-53510E2E9E21}" srcOrd="0" destOrd="0" presId="urn:microsoft.com/office/officeart/2005/8/layout/process1"/>
    <dgm:cxn modelId="{9095B29C-828A-42F6-B004-A87583B79C77}" type="presParOf" srcId="{7E87F447-C65B-4898-9456-53510E2E9E21}" destId="{F600F8F0-9AD6-4860-AC33-07AA344465B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A8072-C360-4807-9095-0174FEBAC67C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fr-CH" sz="2400" noProof="0" dirty="0" smtClean="0"/>
            <a:t>orientations sur l’emploi</a:t>
          </a:r>
          <a:br>
            <a:rPr lang="fr-CH" sz="2400" noProof="0" dirty="0" smtClean="0"/>
          </a:br>
          <a:r>
            <a:rPr lang="fr-CH" sz="2400" noProof="0" dirty="0" smtClean="0"/>
            <a:t>et les compétences</a:t>
          </a:r>
          <a:endParaRPr lang="fr-CH" sz="2400" noProof="0" dirty="0">
            <a:solidFill>
              <a:schemeClr val="bg1"/>
            </a:solidFill>
          </a:endParaRPr>
        </a:p>
      </dgm:t>
    </dgm:pt>
    <dgm:pt modelId="{D0197328-27AB-4F90-9EC3-8B9AABE100A8}" type="sibTrans" cxnId="{A662D130-F6F0-4F4C-BF08-0AAC03DC71B6}">
      <dgm:prSet/>
      <dgm:spPr/>
      <dgm:t>
        <a:bodyPr/>
        <a:lstStyle/>
        <a:p>
          <a:endParaRPr lang="en-US"/>
        </a:p>
      </dgm:t>
    </dgm:pt>
    <dgm:pt modelId="{BA44D632-27F4-4280-B551-B83DC244F4B9}" type="parTrans" cxnId="{A662D130-F6F0-4F4C-BF08-0AAC03DC71B6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46D855E-FE0A-49F3-8075-31D79B9F272A}" type="pres">
      <dgm:prSet presAssocID="{43CA8072-C360-4807-9095-0174FEBAC67C}" presName="node" presStyleLbl="node1" presStyleIdx="0" presStyleCnt="1" custScaleY="207871" custLinFactY="100000" custLinFactNeighborX="-3960" custLinFactNeighborY="1324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62D130-F6F0-4F4C-BF08-0AAC03DC71B6}" srcId="{4F62BAEA-B21E-4193-B16B-4EA7C5E444CF}" destId="{43CA8072-C360-4807-9095-0174FEBAC67C}" srcOrd="0" destOrd="0" parTransId="{BA44D632-27F4-4280-B551-B83DC244F4B9}" sibTransId="{D0197328-27AB-4F90-9EC3-8B9AABE100A8}"/>
    <dgm:cxn modelId="{AADBFFED-3FA4-4085-9F25-B466D9E18E55}" type="presOf" srcId="{4F62BAEA-B21E-4193-B16B-4EA7C5E444CF}" destId="{7E87F447-C65B-4898-9456-53510E2E9E21}" srcOrd="0" destOrd="0" presId="urn:microsoft.com/office/officeart/2005/8/layout/process1"/>
    <dgm:cxn modelId="{3B42AC4E-DB85-47E4-AD27-BF641D66619F}" type="presOf" srcId="{43CA8072-C360-4807-9095-0174FEBAC67C}" destId="{A46D855E-FE0A-49F3-8075-31D79B9F272A}" srcOrd="0" destOrd="0" presId="urn:microsoft.com/office/officeart/2005/8/layout/process1"/>
    <dgm:cxn modelId="{0AE85FF1-AB33-48F4-B791-D86C8CE15A87}" type="presParOf" srcId="{7E87F447-C65B-4898-9456-53510E2E9E21}" destId="{A46D855E-FE0A-49F3-8075-31D79B9F272A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F62BAEA-B21E-4193-B16B-4EA7C5E444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CA8072-C360-4807-9095-0174FEBAC67C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fr-CH" sz="2400" noProof="0" dirty="0" smtClean="0"/>
            <a:t>redressement et reconstruction</a:t>
          </a:r>
          <a:endParaRPr lang="fr-CH" sz="2400" noProof="0" dirty="0">
            <a:solidFill>
              <a:schemeClr val="bg1"/>
            </a:solidFill>
          </a:endParaRPr>
        </a:p>
      </dgm:t>
    </dgm:pt>
    <dgm:pt modelId="{D0197328-27AB-4F90-9EC3-8B9AABE100A8}" type="sibTrans" cxnId="{A662D130-F6F0-4F4C-BF08-0AAC03DC71B6}">
      <dgm:prSet/>
      <dgm:spPr/>
      <dgm:t>
        <a:bodyPr/>
        <a:lstStyle/>
        <a:p>
          <a:endParaRPr lang="en-US"/>
        </a:p>
      </dgm:t>
    </dgm:pt>
    <dgm:pt modelId="{BA44D632-27F4-4280-B551-B83DC244F4B9}" type="parTrans" cxnId="{A662D130-F6F0-4F4C-BF08-0AAC03DC71B6}">
      <dgm:prSet/>
      <dgm:spPr/>
      <dgm:t>
        <a:bodyPr/>
        <a:lstStyle/>
        <a:p>
          <a:endParaRPr lang="en-US"/>
        </a:p>
      </dgm:t>
    </dgm:pt>
    <dgm:pt modelId="{7E87F447-C65B-4898-9456-53510E2E9E21}" type="pres">
      <dgm:prSet presAssocID="{4F62BAEA-B21E-4193-B16B-4EA7C5E444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46D855E-FE0A-49F3-8075-31D79B9F272A}" type="pres">
      <dgm:prSet presAssocID="{43CA8072-C360-4807-9095-0174FEBAC67C}" presName="node" presStyleLbl="node1" presStyleIdx="0" presStyleCnt="1" custScaleY="207871" custLinFactY="100000" custLinFactNeighborX="-3960" custLinFactNeighborY="1324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62D130-F6F0-4F4C-BF08-0AAC03DC71B6}" srcId="{4F62BAEA-B21E-4193-B16B-4EA7C5E444CF}" destId="{43CA8072-C360-4807-9095-0174FEBAC67C}" srcOrd="0" destOrd="0" parTransId="{BA44D632-27F4-4280-B551-B83DC244F4B9}" sibTransId="{D0197328-27AB-4F90-9EC3-8B9AABE100A8}"/>
    <dgm:cxn modelId="{FA38D9E3-FF0A-4B09-A5F3-3592B6F09486}" type="presOf" srcId="{4F62BAEA-B21E-4193-B16B-4EA7C5E444CF}" destId="{7E87F447-C65B-4898-9456-53510E2E9E21}" srcOrd="0" destOrd="0" presId="urn:microsoft.com/office/officeart/2005/8/layout/process1"/>
    <dgm:cxn modelId="{2FC4D53A-E58F-4E8C-ACC8-4DF8C0B4ADF7}" type="presOf" srcId="{43CA8072-C360-4807-9095-0174FEBAC67C}" destId="{A46D855E-FE0A-49F3-8075-31D79B9F272A}" srcOrd="0" destOrd="0" presId="urn:microsoft.com/office/officeart/2005/8/layout/process1"/>
    <dgm:cxn modelId="{5096EA03-795B-4CD5-8295-2983890DA80D}" type="presParOf" srcId="{7E87F447-C65B-4898-9456-53510E2E9E21}" destId="{A46D855E-FE0A-49F3-8075-31D79B9F272A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01551A-D3E8-4468-9759-319CE5CE8DD6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F4D4B6-DB39-4AA9-A05D-224C2F0EE0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9707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08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461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862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227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46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47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283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407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429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62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384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CA966-DA94-48E3-96FD-925184F876AB}" type="datetimeFigureOut">
              <a:rPr lang="en-GB" smtClean="0"/>
              <a:t>05/06/2017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52081-945D-46FC-97DD-D16E5DA6F5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15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29" Type="http://schemas.openxmlformats.org/officeDocument/2006/relationships/diagramQuickStyle" Target="../diagrams/quickStyle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28" Type="http://schemas.openxmlformats.org/officeDocument/2006/relationships/diagramLayout" Target="../diagrams/layout6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31" Type="http://schemas.microsoft.com/office/2007/relationships/diagramDrawing" Target="../diagrams/drawing6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Relationship Id="rId27" Type="http://schemas.openxmlformats.org/officeDocument/2006/relationships/diagramData" Target="../diagrams/data6.xml"/><Relationship Id="rId30" Type="http://schemas.openxmlformats.org/officeDocument/2006/relationships/diagramColors" Target="../diagrams/colors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662067"/>
            <a:ext cx="10920040" cy="2387600"/>
          </a:xfrm>
        </p:spPr>
        <p:txBody>
          <a:bodyPr>
            <a:normAutofit/>
          </a:bodyPr>
          <a:lstStyle/>
          <a:p>
            <a:r>
              <a:rPr lang="fr-FR" sz="5400" b="1" dirty="0">
                <a:solidFill>
                  <a:srgbClr val="0070C0"/>
                </a:solidFill>
                <a:latin typeface="+mn-lt"/>
              </a:rPr>
              <a:t>L’emploi et le travail </a:t>
            </a:r>
            <a:r>
              <a:rPr lang="fr-FR" sz="5400" b="1" dirty="0" smtClean="0">
                <a:solidFill>
                  <a:srgbClr val="0070C0"/>
                </a:solidFill>
                <a:latin typeface="+mn-lt"/>
              </a:rPr>
              <a:t>décent</a:t>
            </a:r>
            <a:br>
              <a:rPr lang="fr-FR" sz="5400" b="1" dirty="0" smtClean="0">
                <a:solidFill>
                  <a:srgbClr val="0070C0"/>
                </a:solidFill>
                <a:latin typeface="+mn-lt"/>
              </a:rPr>
            </a:br>
            <a:r>
              <a:rPr lang="fr-FR" sz="5400" b="1" dirty="0" smtClean="0">
                <a:solidFill>
                  <a:srgbClr val="0070C0"/>
                </a:solidFill>
                <a:latin typeface="+mn-lt"/>
              </a:rPr>
              <a:t>au </a:t>
            </a:r>
            <a:r>
              <a:rPr lang="fr-FR" sz="5400" b="1" dirty="0">
                <a:solidFill>
                  <a:srgbClr val="0070C0"/>
                </a:solidFill>
                <a:latin typeface="+mn-lt"/>
              </a:rPr>
              <a:t>service de la </a:t>
            </a:r>
            <a:r>
              <a:rPr lang="fr-FR" sz="5400" b="1" dirty="0" smtClean="0">
                <a:solidFill>
                  <a:srgbClr val="0070C0"/>
                </a:solidFill>
                <a:latin typeface="+mn-lt"/>
              </a:rPr>
              <a:t>paix</a:t>
            </a:r>
            <a:br>
              <a:rPr lang="fr-FR" sz="5400" b="1" dirty="0" smtClean="0">
                <a:solidFill>
                  <a:srgbClr val="0070C0"/>
                </a:solidFill>
                <a:latin typeface="+mn-lt"/>
              </a:rPr>
            </a:br>
            <a:r>
              <a:rPr lang="fr-FR" sz="5400" b="1" dirty="0" smtClean="0">
                <a:solidFill>
                  <a:srgbClr val="0070C0"/>
                </a:solidFill>
                <a:latin typeface="+mn-lt"/>
              </a:rPr>
              <a:t>et </a:t>
            </a:r>
            <a:r>
              <a:rPr lang="fr-FR" sz="5400" b="1" dirty="0">
                <a:solidFill>
                  <a:srgbClr val="0070C0"/>
                </a:solidFill>
                <a:latin typeface="+mn-lt"/>
              </a:rPr>
              <a:t>de la résilience</a:t>
            </a:r>
            <a:endParaRPr lang="en-GB" sz="54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0333" y="4015336"/>
            <a:ext cx="10519038" cy="944562"/>
          </a:xfrm>
        </p:spPr>
        <p:txBody>
          <a:bodyPr>
            <a:noAutofit/>
          </a:bodyPr>
          <a:lstStyle/>
          <a:p>
            <a:r>
              <a:rPr lang="fr-FR" sz="3200" b="1" dirty="0"/>
              <a:t>Révision de la recommandation (</a:t>
            </a:r>
            <a:r>
              <a:rPr lang="fr-FR" sz="3200" b="1" dirty="0" smtClean="0"/>
              <a:t>n</a:t>
            </a:r>
            <a:r>
              <a:rPr lang="fr-FR" sz="3200" b="1" baseline="30000" dirty="0" smtClean="0"/>
              <a:t>o</a:t>
            </a:r>
            <a:r>
              <a:rPr lang="fr-FR" sz="3200" b="1" dirty="0"/>
              <a:t> </a:t>
            </a:r>
            <a:r>
              <a:rPr lang="fr-FR" sz="3200" b="1" dirty="0" smtClean="0"/>
              <a:t>71</a:t>
            </a:r>
            <a:r>
              <a:rPr lang="fr-FR" sz="3200" b="1" dirty="0"/>
              <a:t>) sur l’emploi (transition de la guerre à la paix), 1944 </a:t>
            </a:r>
            <a:endParaRPr lang="en-GB" sz="32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155" y="271022"/>
            <a:ext cx="1500731" cy="14877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6058038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CH" sz="2400" dirty="0" smtClean="0"/>
              <a:t>Conférence internationale du Travail, 106</a:t>
            </a:r>
            <a:r>
              <a:rPr lang="fr-CH" sz="2400" baseline="30000" dirty="0" smtClean="0"/>
              <a:t>e</a:t>
            </a:r>
            <a:r>
              <a:rPr lang="fr-CH" sz="2400" dirty="0" smtClean="0"/>
              <a:t> session </a:t>
            </a:r>
            <a:r>
              <a:rPr lang="fr-CH" sz="2400" smtClean="0"/>
              <a:t>– 5-16 </a:t>
            </a:r>
            <a:r>
              <a:rPr lang="fr-CH" sz="2400" dirty="0" smtClean="0"/>
              <a:t>juin 2017</a:t>
            </a:r>
            <a:endParaRPr lang="fr-CH" sz="24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333" y="530607"/>
            <a:ext cx="1355547" cy="113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2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49388"/>
          </a:xfrm>
        </p:spPr>
        <p:txBody>
          <a:bodyPr>
            <a:normAutofit/>
          </a:bodyPr>
          <a:lstStyle/>
          <a:p>
            <a:pPr algn="ctr"/>
            <a:r>
              <a:rPr lang="fr-FR" sz="4200" b="1" dirty="0">
                <a:latin typeface="+mn-lt"/>
              </a:rPr>
              <a:t>Révision de la </a:t>
            </a:r>
            <a:r>
              <a:rPr lang="fr-FR" sz="4200" b="1" dirty="0" smtClean="0">
                <a:latin typeface="+mn-lt"/>
              </a:rPr>
              <a:t>R71</a:t>
            </a:r>
            <a:r>
              <a:rPr lang="fr-FR" sz="4200" b="1" dirty="0">
                <a:latin typeface="+mn-lt"/>
              </a:rPr>
              <a:t>: </a:t>
            </a:r>
            <a:r>
              <a:rPr lang="fr-FR" sz="4200" b="1" i="1" dirty="0">
                <a:latin typeface="+mn-lt"/>
              </a:rPr>
              <a:t>double discussion normative </a:t>
            </a:r>
            <a:endParaRPr lang="en-GB" sz="4200" b="1" i="1" dirty="0"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09" y="4882466"/>
            <a:ext cx="1168715" cy="1679649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ctr" rotWithShape="0">
              <a:schemeClr val="tx1">
                <a:alpha val="43000"/>
              </a:scheme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701" y="4889192"/>
            <a:ext cx="1184753" cy="1672924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945" y="4888892"/>
            <a:ext cx="1202055" cy="1678905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408" y="3163256"/>
            <a:ext cx="1058874" cy="1508094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972" y="3177391"/>
            <a:ext cx="1066125" cy="1508094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09" y="1232313"/>
            <a:ext cx="1207048" cy="17080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073" y="1232312"/>
            <a:ext cx="1203168" cy="17080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1" name="Round Same Side Corner Rectangle 30"/>
          <p:cNvSpPr/>
          <p:nvPr/>
        </p:nvSpPr>
        <p:spPr>
          <a:xfrm>
            <a:off x="7845975" y="1232312"/>
            <a:ext cx="4041225" cy="1708091"/>
          </a:xfrm>
          <a:prstGeom prst="round2SameRect">
            <a:avLst>
              <a:gd name="adj1" fmla="val 16670"/>
              <a:gd name="adj2" fmla="val 0"/>
            </a:avLst>
          </a:prstGeom>
          <a:solidFill>
            <a:schemeClr val="bg1"/>
          </a:solidFill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2" name="Round Same Side Corner Rectangle 4"/>
          <p:cNvSpPr/>
          <p:nvPr/>
        </p:nvSpPr>
        <p:spPr>
          <a:xfrm>
            <a:off x="8029210" y="1335086"/>
            <a:ext cx="3674755" cy="1491014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4290" tIns="34290" rIns="34290" bIns="3429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sz="2400" b="1" kern="1200" dirty="0" smtClean="0">
                <a:solidFill>
                  <a:srgbClr val="0070C0"/>
                </a:solidFill>
              </a:rPr>
              <a:t>CIT 2016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400" b="1" dirty="0">
                <a:solidFill>
                  <a:srgbClr val="0070C0"/>
                </a:solidFill>
              </a:rPr>
              <a:t>Rapports </a:t>
            </a:r>
            <a:r>
              <a:rPr lang="fr-FR" sz="2400" b="1" dirty="0" smtClean="0">
                <a:solidFill>
                  <a:srgbClr val="0070C0"/>
                </a:solidFill>
              </a:rPr>
              <a:t>soumis</a:t>
            </a:r>
            <a:br>
              <a:rPr lang="fr-FR" sz="2400" b="1" dirty="0" smtClean="0">
                <a:solidFill>
                  <a:srgbClr val="0070C0"/>
                </a:solidFill>
              </a:rPr>
            </a:br>
            <a:r>
              <a:rPr lang="fr-FR" sz="2400" b="1" dirty="0" smtClean="0">
                <a:solidFill>
                  <a:srgbClr val="0070C0"/>
                </a:solidFill>
              </a:rPr>
              <a:t>pour la </a:t>
            </a:r>
            <a:r>
              <a:rPr lang="fr-FR" sz="2400" b="1" dirty="0">
                <a:solidFill>
                  <a:srgbClr val="0070C0"/>
                </a:solidFill>
              </a:rPr>
              <a:t>première discussion</a:t>
            </a:r>
            <a:endParaRPr lang="en-GB" sz="2400" b="1" kern="1200" dirty="0">
              <a:solidFill>
                <a:srgbClr val="0070C0"/>
              </a:solidFill>
            </a:endParaRPr>
          </a:p>
        </p:txBody>
      </p:sp>
      <p:sp>
        <p:nvSpPr>
          <p:cNvPr id="29" name="Round Same Side Corner Rectangle 28"/>
          <p:cNvSpPr/>
          <p:nvPr/>
        </p:nvSpPr>
        <p:spPr>
          <a:xfrm>
            <a:off x="7845974" y="3073173"/>
            <a:ext cx="4041226" cy="1612312"/>
          </a:xfrm>
          <a:prstGeom prst="round2SameRect">
            <a:avLst>
              <a:gd name="adj1" fmla="val 16670"/>
              <a:gd name="adj2" fmla="val 0"/>
            </a:avLst>
          </a:prstGeom>
          <a:solidFill>
            <a:schemeClr val="bg1"/>
          </a:solidFill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0" name="Round Same Side Corner Rectangle 6"/>
          <p:cNvSpPr/>
          <p:nvPr/>
        </p:nvSpPr>
        <p:spPr>
          <a:xfrm>
            <a:off x="8029209" y="3331029"/>
            <a:ext cx="3674756" cy="1354456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4290" tIns="34290" rIns="34290" bIns="3429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400" b="1" dirty="0">
                <a:solidFill>
                  <a:srgbClr val="0070C0"/>
                </a:solidFill>
              </a:rPr>
              <a:t>Rapports </a:t>
            </a:r>
            <a:r>
              <a:rPr lang="fr-FR" sz="2400" b="1" dirty="0" smtClean="0">
                <a:solidFill>
                  <a:srgbClr val="0070C0"/>
                </a:solidFill>
              </a:rPr>
              <a:t>de </a:t>
            </a:r>
            <a:r>
              <a:rPr lang="fr-FR" sz="2400" b="1" dirty="0">
                <a:solidFill>
                  <a:srgbClr val="0070C0"/>
                </a:solidFill>
              </a:rPr>
              <a:t>la première discussion</a:t>
            </a:r>
            <a:endParaRPr lang="en-GB" sz="2400" b="1" kern="1200" dirty="0">
              <a:solidFill>
                <a:srgbClr val="0070C0"/>
              </a:solidFill>
            </a:endParaRPr>
          </a:p>
        </p:txBody>
      </p:sp>
      <p:sp>
        <p:nvSpPr>
          <p:cNvPr id="27" name="Round Same Side Corner Rectangle 26"/>
          <p:cNvSpPr/>
          <p:nvPr/>
        </p:nvSpPr>
        <p:spPr>
          <a:xfrm>
            <a:off x="7845974" y="4888892"/>
            <a:ext cx="4041226" cy="1673223"/>
          </a:xfrm>
          <a:prstGeom prst="round2SameRect">
            <a:avLst>
              <a:gd name="adj1" fmla="val 16670"/>
              <a:gd name="adj2" fmla="val 0"/>
            </a:avLst>
          </a:prstGeom>
          <a:solidFill>
            <a:schemeClr val="bg1"/>
          </a:solidFill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Round Same Side Corner Rectangle 8"/>
          <p:cNvSpPr/>
          <p:nvPr/>
        </p:nvSpPr>
        <p:spPr>
          <a:xfrm>
            <a:off x="8020311" y="5012871"/>
            <a:ext cx="3723568" cy="1466564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4290" tIns="34290" rIns="34290" bIns="3429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fr-CH" sz="2400" b="1" kern="1200" dirty="0" smtClean="0">
                <a:solidFill>
                  <a:srgbClr val="0070C0"/>
                </a:solidFill>
              </a:rPr>
              <a:t>CIT 2017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400" b="1" dirty="0">
                <a:solidFill>
                  <a:srgbClr val="0070C0"/>
                </a:solidFill>
              </a:rPr>
              <a:t>Rapports </a:t>
            </a:r>
            <a:r>
              <a:rPr lang="fr-FR" sz="2400" b="1" dirty="0" smtClean="0">
                <a:solidFill>
                  <a:srgbClr val="0070C0"/>
                </a:solidFill>
              </a:rPr>
              <a:t>soumis</a:t>
            </a:r>
            <a:br>
              <a:rPr lang="fr-FR" sz="2400" b="1" dirty="0" smtClean="0">
                <a:solidFill>
                  <a:srgbClr val="0070C0"/>
                </a:solidFill>
              </a:rPr>
            </a:br>
            <a:r>
              <a:rPr lang="fr-FR" sz="2400" b="1" dirty="0" smtClean="0">
                <a:solidFill>
                  <a:srgbClr val="0070C0"/>
                </a:solidFill>
              </a:rPr>
              <a:t>pour la </a:t>
            </a:r>
            <a:r>
              <a:rPr lang="fr-FR" sz="2400" b="1" dirty="0">
                <a:solidFill>
                  <a:srgbClr val="0070C0"/>
                </a:solidFill>
              </a:rPr>
              <a:t>deuxième et dernière discussion</a:t>
            </a:r>
            <a:endParaRPr lang="en-GB" sz="2400" b="1" kern="1200" dirty="0">
              <a:solidFill>
                <a:srgbClr val="0070C0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6130339" y="1986350"/>
            <a:ext cx="833687" cy="548639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2"/>
          <p:cNvSpPr/>
          <p:nvPr/>
        </p:nvSpPr>
        <p:spPr>
          <a:xfrm>
            <a:off x="6130339" y="3764620"/>
            <a:ext cx="833687" cy="548639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ight Arrow 33"/>
          <p:cNvSpPr/>
          <p:nvPr/>
        </p:nvSpPr>
        <p:spPr>
          <a:xfrm>
            <a:off x="6130339" y="5608062"/>
            <a:ext cx="833687" cy="548639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89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9245" y="2188435"/>
            <a:ext cx="1869208" cy="2610718"/>
          </a:xfrm>
          <a:prstGeom prst="rect">
            <a:avLst/>
          </a:prstGeom>
          <a:ln w="412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92846" y="2048735"/>
            <a:ext cx="7408154" cy="1723549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FR" sz="2400" dirty="0"/>
              <a:t>2 cycles </a:t>
            </a:r>
            <a:r>
              <a:rPr lang="fr-FR" sz="2400" dirty="0" smtClean="0"/>
              <a:t>auxquels </a:t>
            </a:r>
            <a:r>
              <a:rPr lang="fr-FR" sz="2400" dirty="0"/>
              <a:t>tous les </a:t>
            </a:r>
            <a:r>
              <a:rPr lang="fr-FR" sz="2400" dirty="0" smtClean="0"/>
              <a:t>Etats Membres ont été invités à </a:t>
            </a:r>
            <a:r>
              <a:rPr lang="fr-FR" sz="2400" dirty="0"/>
              <a:t>participer et 2 discussions à la </a:t>
            </a:r>
            <a:r>
              <a:rPr lang="fr-FR" sz="2400" dirty="0" smtClean="0"/>
              <a:t>CIT</a:t>
            </a:r>
            <a:r>
              <a:rPr lang="en-GB" sz="2400" dirty="0" smtClean="0"/>
              <a:t>:</a:t>
            </a:r>
            <a:endParaRPr lang="en-GB" sz="1000" dirty="0" smtClean="0"/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fr-FR" sz="2400" dirty="0" smtClean="0"/>
              <a:t>réponses au questionnaire du rapport blanc (2015)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fr-FR" sz="2400" dirty="0" smtClean="0"/>
              <a:t>observations </a:t>
            </a:r>
            <a:r>
              <a:rPr lang="fr-FR" sz="2400" dirty="0"/>
              <a:t>sur le rapport brun (2016)</a:t>
            </a:r>
            <a:endParaRPr lang="en-GB" sz="24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8116971" y="4933219"/>
            <a:ext cx="3428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CH" sz="2800" b="1" dirty="0" smtClean="0"/>
              <a:t>	Quatrième projet d’instrument</a:t>
            </a:r>
            <a:endParaRPr lang="fr-CH" sz="2800" b="1" dirty="0"/>
          </a:p>
        </p:txBody>
      </p:sp>
      <p:sp>
        <p:nvSpPr>
          <p:cNvPr id="10" name="Right Arrow 9"/>
          <p:cNvSpPr/>
          <p:nvPr/>
        </p:nvSpPr>
        <p:spPr>
          <a:xfrm>
            <a:off x="7881114" y="3402952"/>
            <a:ext cx="1132114" cy="907336"/>
          </a:xfrm>
          <a:prstGeom prst="rightArrow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0" y="287882"/>
            <a:ext cx="12192000" cy="1449388"/>
          </a:xfrm>
        </p:spPr>
        <p:txBody>
          <a:bodyPr>
            <a:noAutofit/>
          </a:bodyPr>
          <a:lstStyle/>
          <a:p>
            <a:pPr algn="ctr"/>
            <a:r>
              <a:rPr lang="fr-FR" sz="4200" b="1" dirty="0">
                <a:latin typeface="+mn-lt"/>
              </a:rPr>
              <a:t>Révision de la </a:t>
            </a:r>
            <a:r>
              <a:rPr lang="fr-FR" sz="4200" b="1" dirty="0" smtClean="0">
                <a:latin typeface="+mn-lt"/>
              </a:rPr>
              <a:t>R71</a:t>
            </a:r>
            <a:r>
              <a:rPr lang="fr-FR" sz="4200" b="1" dirty="0">
                <a:latin typeface="+mn-lt"/>
              </a:rPr>
              <a:t>: </a:t>
            </a:r>
            <a:br>
              <a:rPr lang="fr-FR" sz="4200" b="1" dirty="0">
                <a:latin typeface="+mn-lt"/>
              </a:rPr>
            </a:br>
            <a:r>
              <a:rPr lang="fr-FR" sz="4200" b="1" dirty="0">
                <a:latin typeface="+mn-lt"/>
              </a:rPr>
              <a:t>4 cycles de consultations </a:t>
            </a:r>
            <a:r>
              <a:rPr lang="fr-FR" sz="4200" b="1" dirty="0" smtClean="0">
                <a:latin typeface="+mn-lt"/>
              </a:rPr>
              <a:t>formelles</a:t>
            </a:r>
            <a:br>
              <a:rPr lang="fr-FR" sz="4200" b="1" dirty="0" smtClean="0">
                <a:latin typeface="+mn-lt"/>
              </a:rPr>
            </a:br>
            <a:r>
              <a:rPr lang="fr-FR" sz="4200" b="1" dirty="0" smtClean="0">
                <a:latin typeface="+mn-lt"/>
              </a:rPr>
              <a:t>et </a:t>
            </a:r>
            <a:r>
              <a:rPr lang="fr-FR" sz="4200" b="1" dirty="0">
                <a:latin typeface="+mn-lt"/>
              </a:rPr>
              <a:t>4 projets </a:t>
            </a:r>
            <a:r>
              <a:rPr lang="fr-FR" sz="4200" b="1" dirty="0" smtClean="0">
                <a:latin typeface="+mn-lt"/>
              </a:rPr>
              <a:t>de texte</a:t>
            </a:r>
            <a:endParaRPr lang="fr-FR" sz="4200" b="1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2845" y="4024077"/>
            <a:ext cx="8055855" cy="1723549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sz="2400" dirty="0" smtClean="0"/>
              <a:t>4 projets de texte successifs: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fr-CH" sz="2400" dirty="0" smtClean="0"/>
              <a:t>rapport jaune (premier projet)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fr-CH" sz="2400" dirty="0" smtClean="0"/>
              <a:t>conclusions adoptées en 2016 par la CIT (deuxième projet)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fr-CH" sz="2400" dirty="0" smtClean="0"/>
              <a:t>rapport brun (troisième projet)</a:t>
            </a:r>
          </a:p>
        </p:txBody>
      </p:sp>
    </p:spTree>
    <p:extLst>
      <p:ext uri="{BB962C8B-B14F-4D97-AF65-F5344CB8AC3E}">
        <p14:creationId xmlns:p14="http://schemas.microsoft.com/office/powerpoint/2010/main" val="146612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6308"/>
          </a:xfrm>
        </p:spPr>
        <p:txBody>
          <a:bodyPr>
            <a:normAutofit/>
          </a:bodyPr>
          <a:lstStyle/>
          <a:p>
            <a:pPr algn="ctr"/>
            <a:r>
              <a:rPr lang="fr-FR" sz="4200" b="1" dirty="0">
                <a:latin typeface="+mn-lt"/>
              </a:rPr>
              <a:t>Plan du projet de recommandation</a:t>
            </a:r>
            <a:endParaRPr lang="en-GB" sz="4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69" y="955207"/>
            <a:ext cx="4536989" cy="1751850"/>
          </a:xfrm>
        </p:spPr>
        <p:txBody>
          <a:bodyPr>
            <a:normAutofit/>
          </a:bodyPr>
          <a:lstStyle/>
          <a:p>
            <a:pPr marL="0" indent="0" defTabSz="540000">
              <a:spcAft>
                <a:spcPts val="600"/>
              </a:spcAft>
              <a:buNone/>
            </a:pPr>
            <a:r>
              <a:rPr lang="fr-CH" sz="2200" b="1" dirty="0" smtClean="0">
                <a:solidFill>
                  <a:srgbClr val="0070C0"/>
                </a:solidFill>
              </a:rPr>
              <a:t>	Préambule</a:t>
            </a:r>
          </a:p>
          <a:p>
            <a:pPr marL="0" indent="0" defTabSz="540000">
              <a:spcBef>
                <a:spcPts val="600"/>
              </a:spcBef>
              <a:buNone/>
            </a:pPr>
            <a:r>
              <a:rPr lang="fr-CH" sz="2200" b="1" dirty="0" smtClean="0">
                <a:solidFill>
                  <a:srgbClr val="0070C0"/>
                </a:solidFill>
              </a:rPr>
              <a:t>I.	Objectifs et champ d’application</a:t>
            </a:r>
          </a:p>
          <a:p>
            <a:pPr marL="0" indent="0" defTabSz="540000">
              <a:spcBef>
                <a:spcPts val="600"/>
              </a:spcBef>
              <a:buNone/>
            </a:pPr>
            <a:r>
              <a:rPr lang="fr-CH" sz="2200" b="1" dirty="0" smtClean="0">
                <a:solidFill>
                  <a:srgbClr val="0070C0"/>
                </a:solidFill>
              </a:rPr>
              <a:t>II.	Principes directeurs</a:t>
            </a:r>
          </a:p>
          <a:p>
            <a:pPr marL="0" indent="0" defTabSz="540000">
              <a:spcBef>
                <a:spcPts val="600"/>
              </a:spcBef>
              <a:buNone/>
            </a:pPr>
            <a:r>
              <a:rPr lang="fr-CH" sz="2200" b="1" dirty="0" smtClean="0">
                <a:solidFill>
                  <a:srgbClr val="0070C0"/>
                </a:solidFill>
              </a:rPr>
              <a:t>III.</a:t>
            </a:r>
            <a:r>
              <a:rPr lang="fr-CH" sz="2200" b="1" dirty="0">
                <a:solidFill>
                  <a:srgbClr val="0070C0"/>
                </a:solidFill>
              </a:rPr>
              <a:t>	</a:t>
            </a:r>
            <a:r>
              <a:rPr lang="fr-CH" sz="2200" b="1" dirty="0" smtClean="0">
                <a:solidFill>
                  <a:srgbClr val="0070C0"/>
                </a:solidFill>
              </a:rPr>
              <a:t>Approches stratégiques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958719" y="1831132"/>
            <a:ext cx="8777417" cy="35025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000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fr-CH" sz="2200" b="1" dirty="0" smtClean="0">
                <a:solidFill>
                  <a:schemeClr val="accent2"/>
                </a:solidFill>
              </a:rPr>
              <a:t>IV.	Création d’emplois</a:t>
            </a:r>
          </a:p>
          <a:p>
            <a:pPr marL="0" indent="0" defTabSz="54000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fr-CH" sz="2200" b="1" dirty="0" smtClean="0">
                <a:solidFill>
                  <a:schemeClr val="accent2"/>
                </a:solidFill>
              </a:rPr>
              <a:t>V. 	Droits, égalité et non-discrimination</a:t>
            </a:r>
          </a:p>
          <a:p>
            <a:pPr marL="0" indent="0" defTabSz="54000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fr-CH" sz="2200" b="1" dirty="0" smtClean="0">
                <a:solidFill>
                  <a:schemeClr val="accent2"/>
                </a:solidFill>
              </a:rPr>
              <a:t>VI.	Education et formation et orientation professionnelles</a:t>
            </a:r>
          </a:p>
          <a:p>
            <a:pPr marL="0" indent="0" defTabSz="54000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fr-CH" sz="2200" b="1" dirty="0" smtClean="0">
                <a:solidFill>
                  <a:schemeClr val="accent2"/>
                </a:solidFill>
              </a:rPr>
              <a:t>VII.	Protection sociale</a:t>
            </a:r>
          </a:p>
          <a:p>
            <a:pPr marL="514350" indent="-514350" defTabSz="540000">
              <a:spcBef>
                <a:spcPts val="600"/>
              </a:spcBef>
              <a:buFont typeface="Arial" panose="020B0604020202020204" pitchFamily="34" charset="0"/>
              <a:buAutoNum type="romanUcPeriod" startAt="8"/>
            </a:pPr>
            <a:r>
              <a:rPr lang="fr-CH" sz="2200" b="1" dirty="0" smtClean="0">
                <a:solidFill>
                  <a:schemeClr val="accent2"/>
                </a:solidFill>
              </a:rPr>
              <a:t>Droit du travail, administration du travail et informations</a:t>
            </a:r>
            <a:br>
              <a:rPr lang="fr-CH" sz="2200" b="1" dirty="0" smtClean="0">
                <a:solidFill>
                  <a:schemeClr val="accent2"/>
                </a:solidFill>
              </a:rPr>
            </a:br>
            <a:r>
              <a:rPr lang="fr-CH" sz="2200" b="1" dirty="0" smtClean="0">
                <a:solidFill>
                  <a:schemeClr val="accent2"/>
                </a:solidFill>
              </a:rPr>
              <a:t>sur le marché du travail</a:t>
            </a:r>
          </a:p>
          <a:p>
            <a:pPr marL="514350" indent="-514350" defTabSz="540000">
              <a:spcBef>
                <a:spcPts val="600"/>
              </a:spcBef>
              <a:buFont typeface="Arial" panose="020B0604020202020204" pitchFamily="34" charset="0"/>
              <a:buAutoNum type="romanUcPeriod" startAt="8"/>
            </a:pPr>
            <a:r>
              <a:rPr lang="fr-CH" sz="2200" b="1" dirty="0" smtClean="0">
                <a:solidFill>
                  <a:schemeClr val="accent2"/>
                </a:solidFill>
              </a:rPr>
              <a:t>Dialogue social et rôle des organisations d’employeurs</a:t>
            </a:r>
            <a:br>
              <a:rPr lang="fr-CH" sz="2200" b="1" dirty="0" smtClean="0">
                <a:solidFill>
                  <a:schemeClr val="accent2"/>
                </a:solidFill>
              </a:rPr>
            </a:br>
            <a:r>
              <a:rPr lang="fr-CH" sz="2200" b="1" dirty="0" smtClean="0">
                <a:solidFill>
                  <a:schemeClr val="accent2"/>
                </a:solidFill>
              </a:rPr>
              <a:t>et de travailleurs</a:t>
            </a:r>
          </a:p>
          <a:p>
            <a:pPr marL="514350" indent="-514350" defTabSz="540000">
              <a:spcBef>
                <a:spcPts val="600"/>
              </a:spcBef>
              <a:buFont typeface="Arial" panose="020B0604020202020204" pitchFamily="34" charset="0"/>
              <a:buAutoNum type="romanUcPeriod" startAt="8"/>
            </a:pPr>
            <a:r>
              <a:rPr lang="fr-CH" sz="2200" b="1" dirty="0" smtClean="0">
                <a:solidFill>
                  <a:schemeClr val="accent2"/>
                </a:solidFill>
              </a:rPr>
              <a:t>Réfugiés et rapatriés</a:t>
            </a:r>
          </a:p>
          <a:p>
            <a:pPr marL="0" indent="0" defTabSz="540000">
              <a:buNone/>
            </a:pPr>
            <a:endParaRPr lang="fr-CH" sz="22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68167" y="4751566"/>
            <a:ext cx="8079259" cy="16132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0000">
              <a:buFont typeface="Arial" panose="020B0604020202020204" pitchFamily="34" charset="0"/>
              <a:buNone/>
            </a:pPr>
            <a:endParaRPr lang="fr-CH" sz="2200" b="1" dirty="0" smtClean="0"/>
          </a:p>
          <a:p>
            <a:pPr marL="0" indent="0" defTabSz="54000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fr-CH" sz="2200" b="1" dirty="0" smtClean="0">
                <a:solidFill>
                  <a:srgbClr val="00B050"/>
                </a:solidFill>
              </a:rPr>
              <a:t>XI.	Mesures de prévention, d’atténuation et de préparation</a:t>
            </a:r>
          </a:p>
          <a:p>
            <a:pPr marL="0" indent="0" defTabSz="54000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fr-CH" sz="2200" b="1" dirty="0" smtClean="0">
                <a:solidFill>
                  <a:srgbClr val="00B050"/>
                </a:solidFill>
              </a:rPr>
              <a:t>XII. 	Coopération internationale</a:t>
            </a:r>
          </a:p>
          <a:p>
            <a:pPr marL="0" indent="0" defTabSz="540000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fr-CH" sz="2200" b="1" dirty="0" smtClean="0">
                <a:solidFill>
                  <a:srgbClr val="00B050"/>
                </a:solidFill>
              </a:rPr>
              <a:t>XIII. 	Autres dispositions</a:t>
            </a:r>
          </a:p>
          <a:p>
            <a:pPr defTabSz="540000"/>
            <a:endParaRPr lang="fr-CH" sz="22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68167" y="6381168"/>
            <a:ext cx="8079259" cy="36860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0000">
              <a:buFont typeface="Arial" panose="020B0604020202020204" pitchFamily="34" charset="0"/>
              <a:buNone/>
            </a:pPr>
            <a:r>
              <a:rPr lang="en-GB" sz="2200" b="1" dirty="0" smtClean="0">
                <a:solidFill>
                  <a:srgbClr val="7030A0"/>
                </a:solidFill>
              </a:rPr>
              <a:t>	Annexe</a:t>
            </a:r>
          </a:p>
          <a:p>
            <a:pPr defTabSz="540000"/>
            <a:endParaRPr lang="en-GB" sz="2200" b="1" dirty="0"/>
          </a:p>
        </p:txBody>
      </p:sp>
    </p:spTree>
    <p:extLst>
      <p:ext uri="{BB962C8B-B14F-4D97-AF65-F5344CB8AC3E}">
        <p14:creationId xmlns:p14="http://schemas.microsoft.com/office/powerpoint/2010/main" val="242382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628362216"/>
              </p:ext>
            </p:extLst>
          </p:nvPr>
        </p:nvGraphicFramePr>
        <p:xfrm>
          <a:off x="6620681" y="2066058"/>
          <a:ext cx="4862595" cy="1330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363301271"/>
              </p:ext>
            </p:extLst>
          </p:nvPr>
        </p:nvGraphicFramePr>
        <p:xfrm>
          <a:off x="6617277" y="5110843"/>
          <a:ext cx="4880539" cy="12899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5646470" y="3841661"/>
            <a:ext cx="722484" cy="845170"/>
            <a:chOff x="3750339" y="1053578"/>
            <a:chExt cx="722484" cy="84517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3" name="Right Arrow 12"/>
            <p:cNvSpPr/>
            <p:nvPr/>
          </p:nvSpPr>
          <p:spPr>
            <a:xfrm>
              <a:off x="3750339" y="1053578"/>
              <a:ext cx="722484" cy="845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ight Arrow 4"/>
            <p:cNvSpPr/>
            <p:nvPr/>
          </p:nvSpPr>
          <p:spPr>
            <a:xfrm>
              <a:off x="3750339" y="1222612"/>
              <a:ext cx="505739" cy="5071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</p:grp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977802348"/>
              </p:ext>
            </p:extLst>
          </p:nvPr>
        </p:nvGraphicFramePr>
        <p:xfrm>
          <a:off x="733912" y="2039554"/>
          <a:ext cx="4511186" cy="1373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pSp>
        <p:nvGrpSpPr>
          <p:cNvPr id="16" name="Group 15"/>
          <p:cNvGrpSpPr/>
          <p:nvPr/>
        </p:nvGrpSpPr>
        <p:grpSpPr>
          <a:xfrm>
            <a:off x="5646470" y="2359431"/>
            <a:ext cx="722484" cy="845170"/>
            <a:chOff x="3750339" y="1053578"/>
            <a:chExt cx="722484" cy="84517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7" name="Right Arrow 16"/>
            <p:cNvSpPr/>
            <p:nvPr/>
          </p:nvSpPr>
          <p:spPr>
            <a:xfrm>
              <a:off x="3750339" y="1053578"/>
              <a:ext cx="722484" cy="845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ight Arrow 4"/>
            <p:cNvSpPr/>
            <p:nvPr/>
          </p:nvSpPr>
          <p:spPr>
            <a:xfrm>
              <a:off x="3750339" y="1222612"/>
              <a:ext cx="505739" cy="5071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38200" y="1476263"/>
            <a:ext cx="437862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 sz="2400" b="1" dirty="0" smtClean="0">
                <a:solidFill>
                  <a:schemeClr val="accent1">
                    <a:lumMod val="50000"/>
                  </a:schemeClr>
                </a:solidFill>
              </a:rPr>
              <a:t>R71</a:t>
            </a: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18652" y="1476262"/>
            <a:ext cx="467779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 sz="2400" b="1" dirty="0" smtClean="0">
                <a:solidFill>
                  <a:srgbClr val="0070C0"/>
                </a:solidFill>
              </a:rPr>
              <a:t>Projet de recommandation</a:t>
            </a:r>
            <a:endParaRPr lang="fr-CH" sz="2400" b="1" dirty="0">
              <a:solidFill>
                <a:srgbClr val="0070C0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646470" y="5323891"/>
            <a:ext cx="722484" cy="845170"/>
            <a:chOff x="3750339" y="1053578"/>
            <a:chExt cx="722484" cy="84517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" name="Right Arrow 21"/>
            <p:cNvSpPr/>
            <p:nvPr/>
          </p:nvSpPr>
          <p:spPr>
            <a:xfrm>
              <a:off x="3750339" y="1053578"/>
              <a:ext cx="722484" cy="845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ight Arrow 4"/>
            <p:cNvSpPr/>
            <p:nvPr/>
          </p:nvSpPr>
          <p:spPr>
            <a:xfrm>
              <a:off x="3750339" y="1222612"/>
              <a:ext cx="505739" cy="5071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700" kern="1200" dirty="0"/>
            </a:p>
          </p:txBody>
        </p:sp>
      </p:grpSp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1552283964"/>
              </p:ext>
            </p:extLst>
          </p:nvPr>
        </p:nvGraphicFramePr>
        <p:xfrm>
          <a:off x="6626249" y="3526972"/>
          <a:ext cx="4862595" cy="143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2749579731"/>
              </p:ext>
            </p:extLst>
          </p:nvPr>
        </p:nvGraphicFramePr>
        <p:xfrm>
          <a:off x="713652" y="3563554"/>
          <a:ext cx="4511186" cy="1373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3343616067"/>
              </p:ext>
            </p:extLst>
          </p:nvPr>
        </p:nvGraphicFramePr>
        <p:xfrm>
          <a:off x="705640" y="5105338"/>
          <a:ext cx="4511186" cy="1373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6718652" y="2146300"/>
            <a:ext cx="46777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CH" sz="2200" dirty="0" smtClean="0">
                <a:solidFill>
                  <a:schemeClr val="bg1"/>
                </a:solidFill>
              </a:rPr>
              <a:t>conflits armés internationaux et non internationaux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CH" sz="2200" dirty="0" smtClean="0">
                <a:solidFill>
                  <a:schemeClr val="bg1"/>
                </a:solidFill>
              </a:rPr>
              <a:t>catastrophes</a:t>
            </a:r>
          </a:p>
          <a:p>
            <a:endParaRPr lang="fr-CH" dirty="0"/>
          </a:p>
        </p:txBody>
      </p:sp>
      <p:sp>
        <p:nvSpPr>
          <p:cNvPr id="28" name="TextBox 27"/>
          <p:cNvSpPr txBox="1"/>
          <p:nvPr/>
        </p:nvSpPr>
        <p:spPr>
          <a:xfrm>
            <a:off x="6718652" y="3540971"/>
            <a:ext cx="46777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CH" sz="2200" dirty="0" smtClean="0">
                <a:solidFill>
                  <a:schemeClr val="bg1"/>
                </a:solidFill>
              </a:rPr>
              <a:t>orientations actualisées sur l’emploi et les compétences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CH" sz="2200" dirty="0" smtClean="0">
                <a:solidFill>
                  <a:schemeClr val="bg1"/>
                </a:solidFill>
              </a:rPr>
              <a:t>autres éléments de l’Agenda du travail décent</a:t>
            </a:r>
            <a:endParaRPr lang="fr-CH" sz="2200" dirty="0">
              <a:solidFill>
                <a:schemeClr val="bg1"/>
              </a:solidFill>
            </a:endParaRPr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76262"/>
          </a:xfrm>
        </p:spPr>
        <p:txBody>
          <a:bodyPr>
            <a:normAutofit/>
          </a:bodyPr>
          <a:lstStyle/>
          <a:p>
            <a:pPr indent="-720000"/>
            <a:r>
              <a:rPr lang="en-GB" sz="4000" b="1" dirty="0" smtClean="0">
                <a:solidFill>
                  <a:srgbClr val="0070C0"/>
                </a:solidFill>
                <a:latin typeface="+mn-lt"/>
              </a:rPr>
              <a:t>   I</a:t>
            </a:r>
            <a:r>
              <a:rPr lang="fr-CH" sz="4000" b="1" dirty="0" smtClean="0">
                <a:solidFill>
                  <a:srgbClr val="0070C0"/>
                </a:solidFill>
                <a:latin typeface="+mn-lt"/>
              </a:rPr>
              <a:t>.	Objectifs et champ d’application</a:t>
            </a:r>
            <a:br>
              <a:rPr lang="fr-CH" sz="4000" b="1" dirty="0" smtClean="0">
                <a:solidFill>
                  <a:srgbClr val="0070C0"/>
                </a:solidFill>
                <a:latin typeface="+mn-lt"/>
              </a:rPr>
            </a:br>
            <a:r>
              <a:rPr lang="fr-CH" sz="4000" b="1" dirty="0" smtClean="0">
                <a:solidFill>
                  <a:srgbClr val="0070C0"/>
                </a:solidFill>
                <a:latin typeface="+mn-lt"/>
              </a:rPr>
              <a:t>	</a:t>
            </a:r>
            <a:r>
              <a:rPr lang="fr-CH" sz="3200" b="1" dirty="0" smtClean="0">
                <a:solidFill>
                  <a:srgbClr val="0070C0"/>
                </a:solidFill>
                <a:latin typeface="+mn-lt"/>
              </a:rPr>
              <a:t>(paragr. 1 à 5: 7 dispositions)</a:t>
            </a:r>
            <a:endParaRPr lang="fr-CH" sz="3200" dirty="0">
              <a:solidFill>
                <a:srgbClr val="0070C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849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81000" y="1767461"/>
            <a:ext cx="11442700" cy="4226940"/>
          </a:xfrm>
          <a:prstGeom prst="roundRect">
            <a:avLst/>
          </a:prstGeom>
          <a:solidFill>
            <a:srgbClr val="0070C0">
              <a:alpha val="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95300" y="2032357"/>
            <a:ext cx="11328400" cy="3860444"/>
          </a:xfrm>
        </p:spPr>
        <p:txBody>
          <a:bodyPr>
            <a:noAutofit/>
          </a:bodyPr>
          <a:lstStyle/>
          <a:p>
            <a:pPr indent="-360000" defTabSz="540000">
              <a:spcBef>
                <a:spcPts val="24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Nouveaux termes: 	    </a:t>
            </a:r>
            <a:r>
              <a:rPr lang="fr-FR" sz="1600" dirty="0" smtClean="0"/>
              <a:t>(Résolution </a:t>
            </a:r>
            <a:r>
              <a:rPr lang="fr-FR" sz="1600" dirty="0"/>
              <a:t>de l'Assemblée générale des Nations Unies </a:t>
            </a:r>
            <a:r>
              <a:rPr lang="fr-FR" sz="1600" dirty="0" smtClean="0"/>
              <a:t>A/RES/71/276)</a:t>
            </a:r>
            <a:endParaRPr lang="fr-CH" sz="1600" dirty="0" smtClean="0"/>
          </a:p>
          <a:p>
            <a:pPr lvl="1">
              <a:spcBef>
                <a:spcPts val="1200"/>
              </a:spcBef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fr-CH" sz="2800" dirty="0" smtClean="0"/>
              <a:t> 	catastrophe (biologique, environnementale, géologique,</a:t>
            </a:r>
            <a:br>
              <a:rPr lang="fr-CH" sz="2800" dirty="0" smtClean="0"/>
            </a:br>
            <a:r>
              <a:rPr lang="fr-CH" sz="2800" dirty="0" smtClean="0"/>
              <a:t>	technologique, etc.) - 2(a)</a:t>
            </a:r>
          </a:p>
          <a:p>
            <a:pPr lvl="1">
              <a:spcBef>
                <a:spcPts val="1200"/>
              </a:spcBef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fr-CH" sz="2800" dirty="0" smtClean="0"/>
              <a:t> 	résilience - 2(b)</a:t>
            </a:r>
          </a:p>
          <a:p>
            <a:pPr indent="-360000">
              <a:spcBef>
                <a:spcPts val="24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Réponse </a:t>
            </a:r>
            <a:r>
              <a:rPr lang="fr-CH" dirty="0"/>
              <a:t>aux crises centrées sur l’emploi et le travail décent - 2(c)</a:t>
            </a:r>
          </a:p>
          <a:p>
            <a:pPr indent="-360000">
              <a:spcBef>
                <a:spcPts val="240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Principes directeurs non contraignants et actualisés intéressant</a:t>
            </a:r>
            <a:br>
              <a:rPr lang="fr-CH" dirty="0" smtClean="0"/>
            </a:br>
            <a:r>
              <a:rPr lang="fr-CH" dirty="0" smtClean="0"/>
              <a:t>   tous les Etats Membres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0" y="1"/>
            <a:ext cx="12192000" cy="14762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720000"/>
            <a:r>
              <a:rPr lang="en-GB" sz="4000" b="1" dirty="0" smtClean="0">
                <a:solidFill>
                  <a:srgbClr val="0070C0"/>
                </a:solidFill>
                <a:latin typeface="+mn-lt"/>
              </a:rPr>
              <a:t>  I.	</a:t>
            </a:r>
            <a:r>
              <a:rPr lang="fr-FR" sz="4000" b="1" dirty="0" smtClean="0">
                <a:solidFill>
                  <a:srgbClr val="0070C0"/>
                </a:solidFill>
                <a:latin typeface="+mn-lt"/>
              </a:rPr>
              <a:t>Objectifs </a:t>
            </a:r>
            <a:r>
              <a:rPr lang="fr-FR" sz="4000" b="1" dirty="0">
                <a:solidFill>
                  <a:srgbClr val="0070C0"/>
                </a:solidFill>
                <a:latin typeface="+mn-lt"/>
              </a:rPr>
              <a:t>et champs </a:t>
            </a:r>
            <a:r>
              <a:rPr lang="fr-FR" sz="4000" b="1" dirty="0" smtClean="0">
                <a:solidFill>
                  <a:srgbClr val="0070C0"/>
                </a:solidFill>
                <a:latin typeface="+mn-lt"/>
              </a:rPr>
              <a:t>d’application</a:t>
            </a:r>
            <a:br>
              <a:rPr lang="fr-FR" sz="4000" b="1" dirty="0" smtClean="0">
                <a:solidFill>
                  <a:srgbClr val="0070C0"/>
                </a:solidFill>
                <a:latin typeface="+mn-lt"/>
              </a:rPr>
            </a:br>
            <a:r>
              <a:rPr lang="fr-FR" sz="4000" b="1" dirty="0" smtClean="0">
                <a:solidFill>
                  <a:srgbClr val="0070C0"/>
                </a:solidFill>
                <a:latin typeface="+mn-lt"/>
              </a:rPr>
              <a:t>	</a:t>
            </a:r>
            <a:r>
              <a:rPr lang="fr-FR" sz="3200" b="1" dirty="0" smtClean="0">
                <a:solidFill>
                  <a:srgbClr val="0070C0"/>
                </a:solidFill>
                <a:latin typeface="+mn-lt"/>
              </a:rPr>
              <a:t>(paragr. </a:t>
            </a:r>
            <a:r>
              <a:rPr lang="fr-FR" sz="3200" b="1" dirty="0">
                <a:solidFill>
                  <a:srgbClr val="0070C0"/>
                </a:solidFill>
                <a:latin typeface="+mn-lt"/>
              </a:rPr>
              <a:t>1 à 5: 7 dispositions)</a:t>
            </a:r>
            <a:endParaRPr lang="en-GB" sz="3200" b="1" dirty="0">
              <a:solidFill>
                <a:srgbClr val="0070C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886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508000" y="3441215"/>
            <a:ext cx="11023600" cy="3139248"/>
          </a:xfrm>
          <a:prstGeom prst="roundRect">
            <a:avLst/>
          </a:prstGeom>
          <a:solidFill>
            <a:srgbClr val="0070C0">
              <a:alpha val="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08000" y="1104899"/>
            <a:ext cx="10985500" cy="1291229"/>
          </a:xfrm>
          <a:prstGeom prst="roundRect">
            <a:avLst/>
          </a:prstGeom>
          <a:solidFill>
            <a:srgbClr val="0070C0">
              <a:alpha val="0"/>
            </a:srgbClr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78108"/>
          </a:xfrm>
        </p:spPr>
        <p:txBody>
          <a:bodyPr>
            <a:normAutofit/>
          </a:bodyPr>
          <a:lstStyle/>
          <a:p>
            <a:pPr indent="-720000" defTabSz="720000"/>
            <a:r>
              <a:rPr lang="en-GB" sz="4000" b="1" dirty="0" smtClean="0">
                <a:solidFill>
                  <a:srgbClr val="0070C0"/>
                </a:solidFill>
                <a:latin typeface="+mn-lt"/>
              </a:rPr>
              <a:t> II.	</a:t>
            </a:r>
            <a:r>
              <a:rPr lang="fr-FR" sz="4000" b="1" dirty="0" smtClean="0">
                <a:solidFill>
                  <a:srgbClr val="0070C0"/>
                </a:solidFill>
                <a:latin typeface="+mn-lt"/>
              </a:rPr>
              <a:t>Principes directeurs </a:t>
            </a:r>
            <a:r>
              <a:rPr lang="fr-FR" sz="3200" b="1" dirty="0" smtClean="0">
                <a:solidFill>
                  <a:srgbClr val="0070C0"/>
                </a:solidFill>
                <a:latin typeface="+mn-lt"/>
              </a:rPr>
              <a:t>(paragr. </a:t>
            </a:r>
            <a:r>
              <a:rPr lang="fr-FR" sz="3200" b="1" dirty="0">
                <a:solidFill>
                  <a:srgbClr val="0070C0"/>
                </a:solidFill>
                <a:latin typeface="+mn-lt"/>
              </a:rPr>
              <a:t>6: 13 dispositions</a:t>
            </a:r>
            <a:r>
              <a:rPr lang="en-GB" sz="3200" b="1" dirty="0" smtClean="0">
                <a:solidFill>
                  <a:srgbClr val="0070C0"/>
                </a:solidFill>
                <a:latin typeface="+mn-lt"/>
              </a:rPr>
              <a:t>)</a:t>
            </a:r>
            <a:endParaRPr lang="en-GB" sz="32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12" name="Content Placeholder 8"/>
          <p:cNvSpPr txBox="1">
            <a:spLocks/>
          </p:cNvSpPr>
          <p:nvPr/>
        </p:nvSpPr>
        <p:spPr>
          <a:xfrm>
            <a:off x="736600" y="1186493"/>
            <a:ext cx="10871200" cy="11280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en-GB" dirty="0" smtClean="0"/>
              <a:t> </a:t>
            </a:r>
            <a:r>
              <a:rPr lang="fr-FR" spc="-20" dirty="0" smtClean="0"/>
              <a:t>Des principes qui </a:t>
            </a:r>
            <a:r>
              <a:rPr lang="fr-FR" spc="-20" dirty="0"/>
              <a:t>s’appliquent </a:t>
            </a:r>
            <a:r>
              <a:rPr lang="fr-FR" spc="-20" dirty="0" smtClean="0"/>
              <a:t>à la </a:t>
            </a:r>
            <a:r>
              <a:rPr lang="fr-FR" spc="-20" dirty="0"/>
              <a:t>réponse </a:t>
            </a:r>
            <a:r>
              <a:rPr lang="fr-FR" spc="-20" dirty="0" smtClean="0"/>
              <a:t>aux crises</a:t>
            </a:r>
            <a:br>
              <a:rPr lang="fr-FR" spc="-20" dirty="0" smtClean="0"/>
            </a:br>
            <a:r>
              <a:rPr lang="fr-FR" spc="-20" dirty="0" smtClean="0"/>
              <a:t>   (mesures relatives </a:t>
            </a:r>
            <a:r>
              <a:rPr lang="fr-FR" spc="-20" dirty="0"/>
              <a:t>à l’emploi et au travail décent</a:t>
            </a:r>
            <a:r>
              <a:rPr lang="fr-FR" spc="-20" dirty="0" smtClean="0"/>
              <a:t>) résultant </a:t>
            </a:r>
            <a:r>
              <a:rPr lang="fr-FR" spc="-20" dirty="0"/>
              <a:t>de </a:t>
            </a:r>
            <a:r>
              <a:rPr lang="fr-FR" spc="-20" dirty="0" smtClean="0"/>
              <a:t>conflits</a:t>
            </a:r>
            <a:br>
              <a:rPr lang="fr-FR" spc="-20" dirty="0" smtClean="0"/>
            </a:br>
            <a:r>
              <a:rPr lang="fr-FR" spc="-20" dirty="0" smtClean="0"/>
              <a:t>   et </a:t>
            </a:r>
            <a:r>
              <a:rPr lang="fr-FR" spc="-20" dirty="0"/>
              <a:t>de catastrophes</a:t>
            </a:r>
            <a:endParaRPr lang="en-GB" spc="-2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2310324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720000"/>
            <a:r>
              <a:rPr lang="en-GB" sz="4000" b="1" dirty="0" smtClean="0">
                <a:solidFill>
                  <a:srgbClr val="0070C0"/>
                </a:solidFill>
                <a:latin typeface="+mn-lt"/>
              </a:rPr>
              <a:t> III.	</a:t>
            </a:r>
            <a:r>
              <a:rPr lang="fr-FR" sz="4000" b="1" dirty="0" smtClean="0">
                <a:solidFill>
                  <a:srgbClr val="0070C0"/>
                </a:solidFill>
                <a:latin typeface="+mn-lt"/>
              </a:rPr>
              <a:t>Approches </a:t>
            </a:r>
            <a:r>
              <a:rPr lang="fr-FR" sz="4000" b="1" dirty="0">
                <a:solidFill>
                  <a:srgbClr val="0070C0"/>
                </a:solidFill>
                <a:latin typeface="+mn-lt"/>
              </a:rPr>
              <a:t>stratégiques </a:t>
            </a:r>
            <a:r>
              <a:rPr lang="fr-FR" sz="3200" b="1" dirty="0" smtClean="0">
                <a:solidFill>
                  <a:srgbClr val="0070C0"/>
                </a:solidFill>
                <a:latin typeface="+mn-lt"/>
              </a:rPr>
              <a:t>(paragr. </a:t>
            </a:r>
            <a:r>
              <a:rPr lang="fr-FR" sz="3200" b="1" dirty="0">
                <a:solidFill>
                  <a:srgbClr val="0070C0"/>
                </a:solidFill>
                <a:latin typeface="+mn-lt"/>
              </a:rPr>
              <a:t>7 et 8: 17 </a:t>
            </a:r>
            <a:r>
              <a:rPr lang="fr-FR" sz="3200" b="1" dirty="0" smtClean="0">
                <a:solidFill>
                  <a:srgbClr val="0070C0"/>
                </a:solidFill>
                <a:latin typeface="+mn-lt"/>
              </a:rPr>
              <a:t>dispositions</a:t>
            </a:r>
            <a:r>
              <a:rPr lang="en-GB" sz="3200" b="1" dirty="0" smtClean="0">
                <a:solidFill>
                  <a:srgbClr val="0070C0"/>
                </a:solidFill>
                <a:latin typeface="+mn-lt"/>
              </a:rPr>
              <a:t>)</a:t>
            </a:r>
            <a:endParaRPr lang="en-GB" sz="32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8" name="Content Placeholder 8"/>
          <p:cNvSpPr txBox="1">
            <a:spLocks/>
          </p:cNvSpPr>
          <p:nvPr/>
        </p:nvSpPr>
        <p:spPr>
          <a:xfrm>
            <a:off x="622300" y="3635887"/>
            <a:ext cx="10871200" cy="27395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spcBef>
                <a:spcPts val="3000"/>
              </a:spcBef>
              <a:spcAft>
                <a:spcPts val="1200"/>
              </a:spcAft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Une approche pluridimensionnelle qui porte notamment</a:t>
            </a:r>
            <a:br>
              <a:rPr lang="fr-CH" dirty="0" smtClean="0"/>
            </a:br>
            <a:r>
              <a:rPr lang="fr-CH" dirty="0" smtClean="0"/>
              <a:t>   sur la stabilisation, le redressement de l’économie locale,</a:t>
            </a:r>
            <a:br>
              <a:rPr lang="fr-CH" dirty="0" smtClean="0"/>
            </a:br>
            <a:r>
              <a:rPr lang="fr-CH" dirty="0" smtClean="0"/>
              <a:t>   l’emploi durable et le travail décent</a:t>
            </a:r>
          </a:p>
          <a:p>
            <a:pPr indent="-360000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Associer gouvernements, employeurs et travailleurs à l’évaluation</a:t>
            </a:r>
            <a:br>
              <a:rPr lang="fr-CH" dirty="0" smtClean="0"/>
            </a:br>
            <a:r>
              <a:rPr lang="fr-CH" dirty="0" smtClean="0"/>
              <a:t>   des besoins, à l’analyse de l’incidence sur l’emploi ainsi</a:t>
            </a:r>
            <a:br>
              <a:rPr lang="fr-CH" dirty="0" smtClean="0"/>
            </a:br>
            <a:r>
              <a:rPr lang="fr-CH" dirty="0" smtClean="0"/>
              <a:t>   qu’aux processus de gestion des risques et de planification</a:t>
            </a:r>
            <a:br>
              <a:rPr lang="fr-CH" dirty="0" smtClean="0"/>
            </a:br>
            <a:r>
              <a:rPr lang="fr-CH" dirty="0" smtClean="0"/>
              <a:t>   des mesures de prévention</a:t>
            </a:r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799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42900" y="1462083"/>
            <a:ext cx="11364685" cy="5129217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462082"/>
          </a:xfrm>
        </p:spPr>
        <p:txBody>
          <a:bodyPr>
            <a:noAutofit/>
          </a:bodyPr>
          <a:lstStyle/>
          <a:p>
            <a:pPr defTabSz="720000"/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 IV.	 Création d’emplois</a:t>
            </a:r>
            <a:br>
              <a:rPr lang="fr-CH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	 </a:t>
            </a:r>
            <a:r>
              <a:rPr lang="fr-CH" sz="3200" b="1" dirty="0" smtClean="0">
                <a:solidFill>
                  <a:schemeClr val="accent2"/>
                </a:solidFill>
                <a:latin typeface="+mn-lt"/>
              </a:rPr>
              <a:t>(paragr. 9 à 13: 16 dispositions)</a:t>
            </a:r>
            <a:endParaRPr lang="fr-CH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758370" y="1770743"/>
            <a:ext cx="10702471" cy="47062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Stratégie globale de l’emploi visant à promouvoir le plein emploi</a:t>
            </a:r>
            <a:br>
              <a:rPr lang="fr-CH" dirty="0" smtClean="0"/>
            </a:br>
            <a:r>
              <a:rPr lang="fr-CH" dirty="0" smtClean="0"/>
              <a:t>   productif, librement choisi et décent pour les femmes et les hommes</a:t>
            </a:r>
          </a:p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Investissements à haute intensité de main-d’œuvre</a:t>
            </a:r>
          </a:p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Redressement de l’économie locale</a:t>
            </a:r>
          </a:p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Entreprises durables</a:t>
            </a:r>
          </a:p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Transition juste vers une économie écologiquement durable </a:t>
            </a:r>
          </a:p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Transition vers l’économie formelle</a:t>
            </a:r>
          </a:p>
        </p:txBody>
      </p:sp>
    </p:spTree>
    <p:extLst>
      <p:ext uri="{BB962C8B-B14F-4D97-AF65-F5344CB8AC3E}">
        <p14:creationId xmlns:p14="http://schemas.microsoft.com/office/powerpoint/2010/main" val="264146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95299" y="1462083"/>
            <a:ext cx="11195957" cy="4301902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835477" y="1632856"/>
            <a:ext cx="10515600" cy="41311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Secteur public/partenariats public-privé</a:t>
            </a:r>
          </a:p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Entreprises multinationales</a:t>
            </a:r>
          </a:p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Politiques actives du marché du travail</a:t>
            </a:r>
          </a:p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Emploi des jeunes</a:t>
            </a:r>
          </a:p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Intégration socio-économique</a:t>
            </a:r>
          </a:p>
          <a:p>
            <a:pPr indent="-360000"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Personnes déplacées à l’intérieur de leur propre pays</a:t>
            </a:r>
            <a:endParaRPr lang="fr-CH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1"/>
            <a:ext cx="12192000" cy="1462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720000"/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 IV.	</a:t>
            </a:r>
            <a:r>
              <a:rPr lang="fr-FR" sz="4000" b="1" dirty="0" smtClean="0">
                <a:solidFill>
                  <a:schemeClr val="accent2"/>
                </a:solidFill>
                <a:latin typeface="+mn-lt"/>
              </a:rPr>
              <a:t>Création d’emplois</a:t>
            </a:r>
            <a:br>
              <a:rPr lang="fr-FR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fr-FR" sz="4000" b="1" dirty="0" smtClean="0">
                <a:solidFill>
                  <a:schemeClr val="accent2"/>
                </a:solidFill>
                <a:latin typeface="+mn-lt"/>
              </a:rPr>
              <a:t>	</a:t>
            </a:r>
            <a:r>
              <a:rPr lang="fr-FR" sz="3200" b="1" dirty="0" smtClean="0">
                <a:solidFill>
                  <a:schemeClr val="accent2"/>
                </a:solidFill>
                <a:latin typeface="+mn-lt"/>
              </a:rPr>
              <a:t>(paragr. </a:t>
            </a:r>
            <a:r>
              <a:rPr lang="fr-FR" sz="3200" b="1" dirty="0">
                <a:solidFill>
                  <a:schemeClr val="accent2"/>
                </a:solidFill>
                <a:latin typeface="+mn-lt"/>
              </a:rPr>
              <a:t>9 à 13: 16 dispositions)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198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95299" y="2023606"/>
            <a:ext cx="11057164" cy="2061028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213627"/>
            <a:ext cx="12192000" cy="1478417"/>
          </a:xfrm>
        </p:spPr>
        <p:txBody>
          <a:bodyPr>
            <a:normAutofit/>
          </a:bodyPr>
          <a:lstStyle/>
          <a:p>
            <a:pPr defTabSz="720000"/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V.	</a:t>
            </a: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Droits, égalité et non-discrimination</a:t>
            </a:r>
            <a:br>
              <a:rPr lang="fr-CH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	</a:t>
            </a:r>
            <a:r>
              <a:rPr lang="fr-CH" sz="3200" b="1" dirty="0" smtClean="0">
                <a:solidFill>
                  <a:schemeClr val="accent2"/>
                </a:solidFill>
                <a:latin typeface="+mn-lt"/>
              </a:rPr>
              <a:t>(</a:t>
            </a:r>
            <a:r>
              <a:rPr lang="fr-CH" sz="3200" b="1" dirty="0">
                <a:solidFill>
                  <a:schemeClr val="accent2"/>
                </a:solidFill>
                <a:latin typeface="+mn-lt"/>
              </a:rPr>
              <a:t>p</a:t>
            </a:r>
            <a:r>
              <a:rPr lang="fr-CH" sz="3200" b="1" dirty="0" smtClean="0">
                <a:solidFill>
                  <a:schemeClr val="accent2"/>
                </a:solidFill>
                <a:latin typeface="+mn-lt"/>
              </a:rPr>
              <a:t>aragr. 14 à 16: 13 dispositions)</a:t>
            </a:r>
            <a:endParaRPr lang="fr-CH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662666" y="2235199"/>
            <a:ext cx="10866665" cy="19685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Egalité de chances et de traitement</a:t>
            </a:r>
          </a:p>
          <a:p>
            <a:pPr indent="-360000"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Lutte contre le travail des enfants	</a:t>
            </a:r>
          </a:p>
          <a:p>
            <a:pPr indent="-360000"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Lutte contre le travail forcé ou obligatoire</a:t>
            </a:r>
          </a:p>
        </p:txBody>
      </p:sp>
    </p:spTree>
    <p:extLst>
      <p:ext uri="{BB962C8B-B14F-4D97-AF65-F5344CB8AC3E}">
        <p14:creationId xmlns:p14="http://schemas.microsoft.com/office/powerpoint/2010/main" val="100465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31799" y="1875971"/>
            <a:ext cx="11057164" cy="4474029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744082" y="2093685"/>
            <a:ext cx="10444618" cy="403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Attention particulière accordée aux catégories suivantes: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fr-CH" sz="2800" dirty="0" smtClean="0"/>
              <a:t> catégories de population que la crise a rendues particulièrement</a:t>
            </a:r>
            <a:br>
              <a:rPr lang="fr-CH" sz="2800" dirty="0" smtClean="0"/>
            </a:br>
            <a:r>
              <a:rPr lang="fr-CH" sz="2800" dirty="0" smtClean="0"/>
              <a:t>  vulnérables (voir également les parties II, III, IV, VII)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fr-CH" sz="2800" dirty="0" smtClean="0"/>
              <a:t> ménages dirigés par une seule personne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fr-CH" sz="2800" dirty="0" smtClean="0"/>
              <a:t> femmes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fr-CH" sz="2800" dirty="0" smtClean="0"/>
              <a:t> personnes appartenant à des minorités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fr-CH" sz="2800" dirty="0" smtClean="0"/>
              <a:t> peuples indigènes et tribaux</a:t>
            </a:r>
          </a:p>
          <a:p>
            <a:pPr lvl="1">
              <a:spcBef>
                <a:spcPts val="12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fr-CH" sz="2800" dirty="0" smtClean="0"/>
              <a:t> travailleurs migrants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endParaRPr lang="fr-CH" sz="2600" dirty="0" smtClean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-1" y="213627"/>
            <a:ext cx="12192000" cy="1478417"/>
          </a:xfrm>
        </p:spPr>
        <p:txBody>
          <a:bodyPr>
            <a:normAutofit/>
          </a:bodyPr>
          <a:lstStyle/>
          <a:p>
            <a:pPr defTabSz="720000"/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 V.	</a:t>
            </a:r>
            <a:r>
              <a:rPr lang="fr-FR" sz="4000" b="1" dirty="0" smtClean="0">
                <a:solidFill>
                  <a:schemeClr val="accent2"/>
                </a:solidFill>
                <a:latin typeface="+mn-lt"/>
              </a:rPr>
              <a:t>Droits</a:t>
            </a:r>
            <a:r>
              <a:rPr lang="fr-FR" sz="4000" b="1" dirty="0">
                <a:solidFill>
                  <a:schemeClr val="accent2"/>
                </a:solidFill>
                <a:latin typeface="+mn-lt"/>
              </a:rPr>
              <a:t>, égalité et </a:t>
            </a:r>
            <a:r>
              <a:rPr lang="fr-FR" sz="4000" b="1" dirty="0" smtClean="0">
                <a:solidFill>
                  <a:schemeClr val="accent2"/>
                </a:solidFill>
                <a:latin typeface="+mn-lt"/>
              </a:rPr>
              <a:t>non-discrimination</a:t>
            </a:r>
            <a:br>
              <a:rPr lang="fr-FR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fr-FR" sz="4000" b="1" dirty="0" smtClean="0">
                <a:solidFill>
                  <a:schemeClr val="accent2"/>
                </a:solidFill>
                <a:latin typeface="+mn-lt"/>
              </a:rPr>
              <a:t>	</a:t>
            </a:r>
            <a:r>
              <a:rPr lang="fr-FR" sz="3200" b="1" dirty="0" smtClean="0">
                <a:solidFill>
                  <a:schemeClr val="accent2"/>
                </a:solidFill>
                <a:latin typeface="+mn-lt"/>
              </a:rPr>
              <a:t>(</a:t>
            </a:r>
            <a:r>
              <a:rPr lang="fr-FR" sz="3200" b="1" dirty="0">
                <a:solidFill>
                  <a:schemeClr val="accent2"/>
                </a:solidFill>
                <a:latin typeface="+mn-lt"/>
              </a:rPr>
              <a:t>p</a:t>
            </a:r>
            <a:r>
              <a:rPr lang="fr-FR" sz="3200" b="1" dirty="0" smtClean="0">
                <a:solidFill>
                  <a:schemeClr val="accent2"/>
                </a:solidFill>
                <a:latin typeface="+mn-lt"/>
              </a:rPr>
              <a:t>aragr. </a:t>
            </a:r>
            <a:r>
              <a:rPr lang="fr-FR" sz="3200" b="1" dirty="0">
                <a:solidFill>
                  <a:schemeClr val="accent2"/>
                </a:solidFill>
                <a:latin typeface="+mn-lt"/>
              </a:rPr>
              <a:t>14 à 16: 13 dispositions)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295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20700" y="1821313"/>
            <a:ext cx="11095264" cy="4719187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7621"/>
            <a:ext cx="12192000" cy="1478413"/>
          </a:xfrm>
        </p:spPr>
        <p:txBody>
          <a:bodyPr>
            <a:normAutofit fontScale="90000"/>
          </a:bodyPr>
          <a:lstStyle/>
          <a:p>
            <a:pPr defTabSz="720000"/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 VI.	</a:t>
            </a: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Education et formation et orientation professionnelles</a:t>
            </a:r>
            <a:br>
              <a:rPr lang="fr-CH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	</a:t>
            </a:r>
            <a:r>
              <a:rPr lang="fr-CH" sz="3600" b="1" dirty="0" smtClean="0">
                <a:solidFill>
                  <a:schemeClr val="accent2"/>
                </a:solidFill>
                <a:latin typeface="+mn-lt"/>
              </a:rPr>
              <a:t>(</a:t>
            </a:r>
            <a:r>
              <a:rPr lang="fr-CH" sz="3600" b="1" dirty="0">
                <a:solidFill>
                  <a:schemeClr val="accent2"/>
                </a:solidFill>
                <a:latin typeface="+mn-lt"/>
              </a:rPr>
              <a:t>p</a:t>
            </a:r>
            <a:r>
              <a:rPr lang="fr-CH" sz="3600" b="1" dirty="0" smtClean="0">
                <a:solidFill>
                  <a:schemeClr val="accent2"/>
                </a:solidFill>
                <a:latin typeface="+mn-lt"/>
              </a:rPr>
              <a:t>aragr. 17 à 19: 8 dispositions)</a:t>
            </a:r>
            <a:endParaRPr lang="fr-CH" sz="36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863600" y="2041071"/>
            <a:ext cx="10866664" cy="449942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Accès de tous les enfants à l’éducation</a:t>
            </a:r>
          </a:p>
          <a:p>
            <a:pPr indent="-360000"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Programmes de «la deuxième chance»</a:t>
            </a:r>
          </a:p>
          <a:p>
            <a:pPr indent="-360000"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Adaptation des programmes aux nouvelles compétences nécessaires</a:t>
            </a:r>
            <a:br>
              <a:rPr lang="fr-CH" dirty="0" smtClean="0"/>
            </a:br>
            <a:r>
              <a:rPr lang="fr-CH" dirty="0" smtClean="0"/>
              <a:t>   pour le redressement et la reconstruction</a:t>
            </a:r>
          </a:p>
          <a:p>
            <a:pPr indent="-360000"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Adaptation des programmes d’enseignement en vue de promouvoir</a:t>
            </a:r>
            <a:br>
              <a:rPr lang="fr-CH" dirty="0" smtClean="0"/>
            </a:br>
            <a:r>
              <a:rPr lang="fr-CH" dirty="0" smtClean="0"/>
              <a:t>   la paix et la résilience</a:t>
            </a:r>
          </a:p>
          <a:p>
            <a:pPr indent="-360000"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Formation, reconversion et autonomisation économique</a:t>
            </a:r>
            <a:br>
              <a:rPr lang="fr-CH" dirty="0" smtClean="0"/>
            </a:br>
            <a:r>
              <a:rPr lang="fr-CH" dirty="0" smtClean="0"/>
              <a:t>   dans les économies rurales et informelles</a:t>
            </a:r>
          </a:p>
          <a:p>
            <a:pPr indent="-360000">
              <a:spcBef>
                <a:spcPts val="18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Egalité de chances pour les femmes et les filles</a:t>
            </a:r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97399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438149" y="1229023"/>
            <a:ext cx="11195957" cy="2023080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478109"/>
          </a:xfrm>
        </p:spPr>
        <p:txBody>
          <a:bodyPr>
            <a:normAutofit/>
          </a:bodyPr>
          <a:lstStyle/>
          <a:p>
            <a:pPr defTabSz="720000"/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 VII.</a:t>
            </a:r>
            <a:r>
              <a:rPr lang="en-GB" sz="4000" b="1" dirty="0">
                <a:solidFill>
                  <a:schemeClr val="accent2"/>
                </a:solidFill>
                <a:latin typeface="+mn-lt"/>
              </a:rPr>
              <a:t> </a:t>
            </a:r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  </a:t>
            </a: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Protection sociale </a:t>
            </a:r>
            <a:r>
              <a:rPr lang="fr-CH" sz="3200" b="1" dirty="0" smtClean="0">
                <a:solidFill>
                  <a:schemeClr val="accent2"/>
                </a:solidFill>
                <a:latin typeface="+mn-lt"/>
              </a:rPr>
              <a:t>(paragr. 20 et 21: 4 dispositions</a:t>
            </a:r>
            <a:r>
              <a:rPr lang="en-GB" sz="3200" b="1" dirty="0" smtClean="0">
                <a:solidFill>
                  <a:schemeClr val="accent2"/>
                </a:solidFill>
                <a:latin typeface="+mn-lt"/>
              </a:rPr>
              <a:t>)</a:t>
            </a:r>
            <a:endParaRPr lang="en-GB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8" name="Content Placeholder 8"/>
          <p:cNvSpPr txBox="1">
            <a:spLocks/>
          </p:cNvSpPr>
          <p:nvPr/>
        </p:nvSpPr>
        <p:spPr>
          <a:xfrm>
            <a:off x="704850" y="1355271"/>
            <a:ext cx="10782300" cy="18968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marL="228600" indent="-228600">
              <a:lnSpc>
                <a:spcPct val="90000"/>
              </a:lnSpc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indent="-360000">
              <a:spcBef>
                <a:spcPts val="1200"/>
              </a:spcBef>
            </a:pPr>
            <a:r>
              <a:rPr lang="fr-CH" sz="2200" dirty="0" smtClean="0"/>
              <a:t> Sécurité élémentaire de revenu</a:t>
            </a:r>
          </a:p>
          <a:p>
            <a:pPr indent="-360000">
              <a:spcBef>
                <a:spcPts val="1200"/>
              </a:spcBef>
            </a:pPr>
            <a:r>
              <a:rPr lang="fr-CH" sz="2200" dirty="0" smtClean="0"/>
              <a:t> Régimes de sécurité sociale et mécanismes de protection sociale</a:t>
            </a:r>
          </a:p>
          <a:p>
            <a:pPr indent="-360000">
              <a:spcBef>
                <a:spcPts val="1200"/>
              </a:spcBef>
            </a:pPr>
            <a:r>
              <a:rPr lang="fr-CH" sz="2200" dirty="0" smtClean="0"/>
              <a:t> Services sociaux essentiels</a:t>
            </a:r>
          </a:p>
          <a:p>
            <a:pPr indent="-360000">
              <a:spcBef>
                <a:spcPts val="1200"/>
              </a:spcBef>
            </a:pPr>
            <a:r>
              <a:rPr lang="fr-CH" sz="2200" dirty="0" smtClean="0"/>
              <a:t> Socles de protection sociale</a:t>
            </a:r>
          </a:p>
          <a:p>
            <a:pPr>
              <a:spcBef>
                <a:spcPts val="1200"/>
              </a:spcBef>
            </a:pPr>
            <a:endParaRPr lang="fr-CH" sz="22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3254014"/>
            <a:ext cx="12192000" cy="14781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720000">
              <a:spcAft>
                <a:spcPts val="1200"/>
              </a:spcAft>
            </a:pPr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 VIII.   </a:t>
            </a: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Droit du travail, administration du travail</a:t>
            </a:r>
            <a:br>
              <a:rPr lang="fr-CH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	    et informations sur le marché du travail</a:t>
            </a:r>
            <a:br>
              <a:rPr lang="fr-CH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           </a:t>
            </a:r>
            <a:r>
              <a:rPr lang="fr-CH" sz="3500" b="1" dirty="0" smtClean="0">
                <a:solidFill>
                  <a:schemeClr val="accent2"/>
                </a:solidFill>
                <a:latin typeface="+mn-lt"/>
              </a:rPr>
              <a:t>(paragr. 22 </a:t>
            </a:r>
            <a:r>
              <a:rPr lang="fr-CH" sz="3500" b="1" i="1" dirty="0" smtClean="0">
                <a:solidFill>
                  <a:schemeClr val="accent2"/>
                </a:solidFill>
                <a:latin typeface="+mn-lt"/>
              </a:rPr>
              <a:t>a)</a:t>
            </a:r>
            <a:r>
              <a:rPr lang="fr-CH" sz="3500" b="1" dirty="0" smtClean="0">
                <a:solidFill>
                  <a:schemeClr val="accent2"/>
                </a:solidFill>
                <a:latin typeface="+mn-lt"/>
              </a:rPr>
              <a:t> à </a:t>
            </a:r>
            <a:r>
              <a:rPr lang="fr-CH" sz="3500" b="1" i="1" dirty="0" smtClean="0">
                <a:solidFill>
                  <a:schemeClr val="accent2"/>
                </a:solidFill>
                <a:latin typeface="+mn-lt"/>
              </a:rPr>
              <a:t>g)</a:t>
            </a:r>
            <a:r>
              <a:rPr lang="fr-CH" sz="3500" b="1" dirty="0" smtClean="0">
                <a:solidFill>
                  <a:schemeClr val="accent2"/>
                </a:solidFill>
                <a:latin typeface="+mn-lt"/>
              </a:rPr>
              <a:t>: 7 dispositions)</a:t>
            </a:r>
            <a:endParaRPr lang="fr-CH" sz="35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38149" y="4794475"/>
            <a:ext cx="11195957" cy="1796144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ontent Placeholder 8"/>
          <p:cNvSpPr txBox="1">
            <a:spLocks/>
          </p:cNvSpPr>
          <p:nvPr/>
        </p:nvSpPr>
        <p:spPr>
          <a:xfrm>
            <a:off x="704850" y="4925106"/>
            <a:ext cx="10782301" cy="166551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defPPr>
              <a:defRPr lang="en-US"/>
            </a:defPPr>
            <a:lvl1pPr marL="228600" indent="-228600">
              <a:lnSpc>
                <a:spcPct val="90000"/>
              </a:lnSpc>
              <a:spcBef>
                <a:spcPts val="2400"/>
              </a:spcBef>
              <a:buClr>
                <a:schemeClr val="accent2"/>
              </a:buClr>
              <a:buFont typeface="Wingdings" panose="05000000000000000000" pitchFamily="2" charset="2"/>
              <a:buChar char="v"/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indent="-360000">
              <a:spcBef>
                <a:spcPts val="1200"/>
              </a:spcBef>
            </a:pPr>
            <a:r>
              <a:rPr lang="fr-CH" sz="2200" dirty="0" smtClean="0"/>
              <a:t> Législation du travail favorisant les possibilités d’emploi</a:t>
            </a:r>
          </a:p>
          <a:p>
            <a:pPr indent="-360000">
              <a:spcBef>
                <a:spcPts val="1200"/>
              </a:spcBef>
            </a:pPr>
            <a:r>
              <a:rPr lang="fr-CH" sz="2200" dirty="0" smtClean="0"/>
              <a:t> Administration du travail, notamment inspection du travail</a:t>
            </a:r>
          </a:p>
          <a:p>
            <a:pPr indent="-360000">
              <a:spcBef>
                <a:spcPts val="1200"/>
              </a:spcBef>
            </a:pPr>
            <a:r>
              <a:rPr lang="fr-CH" sz="2200" dirty="0" smtClean="0"/>
              <a:t> Informations sur le marché du travail</a:t>
            </a:r>
          </a:p>
          <a:p>
            <a:pPr indent="-360000">
              <a:spcBef>
                <a:spcPts val="1200"/>
              </a:spcBef>
            </a:pPr>
            <a:r>
              <a:rPr lang="fr-CH" sz="2200" dirty="0" smtClean="0"/>
              <a:t> Services publics de l’emploi</a:t>
            </a:r>
            <a:endParaRPr lang="fr-CH" sz="2200" dirty="0"/>
          </a:p>
        </p:txBody>
      </p:sp>
    </p:spTree>
    <p:extLst>
      <p:ext uri="{BB962C8B-B14F-4D97-AF65-F5344CB8AC3E}">
        <p14:creationId xmlns:p14="http://schemas.microsoft.com/office/powerpoint/2010/main" val="211565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10244" y="2102513"/>
            <a:ext cx="11551556" cy="4032615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360000"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0171"/>
            <a:ext cx="12192000" cy="1478414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 IX.    </a:t>
            </a: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Dialogue social et rôle des organisations</a:t>
            </a:r>
            <a:br>
              <a:rPr lang="fr-CH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          d’employeurs et de travailleurs</a:t>
            </a:r>
            <a:br>
              <a:rPr lang="fr-CH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          </a:t>
            </a:r>
            <a:r>
              <a:rPr lang="fr-CH" sz="3600" b="1" dirty="0" smtClean="0">
                <a:solidFill>
                  <a:schemeClr val="accent2"/>
                </a:solidFill>
                <a:latin typeface="+mn-lt"/>
              </a:rPr>
              <a:t>(</a:t>
            </a:r>
            <a:r>
              <a:rPr lang="fr-CH" sz="3600" b="1" dirty="0">
                <a:solidFill>
                  <a:schemeClr val="accent2"/>
                </a:solidFill>
                <a:latin typeface="+mn-lt"/>
              </a:rPr>
              <a:t>p</a:t>
            </a:r>
            <a:r>
              <a:rPr lang="fr-CH" sz="3600" b="1" dirty="0" smtClean="0">
                <a:solidFill>
                  <a:schemeClr val="accent2"/>
                </a:solidFill>
                <a:latin typeface="+mn-lt"/>
              </a:rPr>
              <a:t>aragr. 23 et 24: 6 dispositions)</a:t>
            </a:r>
            <a:endParaRPr lang="fr-CH" sz="36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436336" y="2434772"/>
            <a:ext cx="11514364" cy="37003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sz="2800" dirty="0" smtClean="0"/>
              <a:t> Dialogue social associant pleinement les femmes pour la réconciliation, le redressement et la résilience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Environnement favorable aux</a:t>
            </a:r>
            <a:r>
              <a:rPr lang="fr-FR" dirty="0" smtClean="0"/>
              <a:t> </a:t>
            </a:r>
            <a:r>
              <a:rPr lang="fr-FR" dirty="0"/>
              <a:t>organisations d'employeurs et de </a:t>
            </a:r>
            <a:r>
              <a:rPr lang="fr-FR" dirty="0" smtClean="0"/>
              <a:t>travailleurs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Coopération avec des organisations de la société civile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Plans de continuité des activités des entreprises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Aide aux travailleurs et aux entreprises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Négociation collective</a:t>
            </a:r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12455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498020" y="2256839"/>
            <a:ext cx="11195957" cy="1236910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8020" y="4776874"/>
            <a:ext cx="11195957" cy="871832"/>
          </a:xfrm>
          <a:prstGeom prst="roundRect">
            <a:avLst/>
          </a:prstGeom>
          <a:solidFill>
            <a:schemeClr val="accent2">
              <a:alpha val="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" y="2365"/>
            <a:ext cx="12192000" cy="1478411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accent2"/>
                </a:solidFill>
                <a:latin typeface="+mn-lt"/>
              </a:rPr>
              <a:t> X</a:t>
            </a: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.	Réfugiés et rapatriés</a:t>
            </a:r>
            <a:br>
              <a:rPr lang="fr-CH" sz="4000" b="1" dirty="0" smtClean="0">
                <a:solidFill>
                  <a:schemeClr val="accent2"/>
                </a:solidFill>
                <a:latin typeface="+mn-lt"/>
              </a:rPr>
            </a:br>
            <a:r>
              <a:rPr lang="fr-CH" sz="4000" b="1" dirty="0" smtClean="0">
                <a:solidFill>
                  <a:schemeClr val="accent2"/>
                </a:solidFill>
                <a:latin typeface="+mn-lt"/>
              </a:rPr>
              <a:t>	</a:t>
            </a:r>
            <a:r>
              <a:rPr lang="fr-CH" sz="3200" b="1" dirty="0" smtClean="0">
                <a:solidFill>
                  <a:schemeClr val="accent2"/>
                </a:solidFill>
                <a:latin typeface="+mn-lt"/>
              </a:rPr>
              <a:t>(paragr. 25 à 33: 16 dispositions)</a:t>
            </a:r>
            <a:endParaRPr lang="fr-CH" sz="320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4" name="Content Placeholder 8"/>
          <p:cNvSpPr txBox="1">
            <a:spLocks/>
          </p:cNvSpPr>
          <p:nvPr/>
        </p:nvSpPr>
        <p:spPr>
          <a:xfrm>
            <a:off x="498020" y="1537427"/>
            <a:ext cx="10515600" cy="6792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CH" sz="3600" b="1" dirty="0" smtClean="0">
                <a:solidFill>
                  <a:schemeClr val="accent2"/>
                </a:solidFill>
              </a:rPr>
              <a:t>Accès des réfugiés au marché du travail</a:t>
            </a: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381000" y="4059501"/>
            <a:ext cx="10515600" cy="885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CH" sz="3600" b="1" dirty="0" smtClean="0">
                <a:solidFill>
                  <a:schemeClr val="accent2"/>
                </a:solidFill>
              </a:rPr>
              <a:t>Rapatriement volontaire et réintégration des rapatriés</a:t>
            </a:r>
          </a:p>
        </p:txBody>
      </p:sp>
      <p:sp>
        <p:nvSpPr>
          <p:cNvPr id="6" name="Content Placeholder 8"/>
          <p:cNvSpPr txBox="1">
            <a:spLocks/>
          </p:cNvSpPr>
          <p:nvPr/>
        </p:nvSpPr>
        <p:spPr>
          <a:xfrm>
            <a:off x="498020" y="4944596"/>
            <a:ext cx="11195957" cy="8741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Toutes les orientations des parties IV à IX sont pertinentes</a:t>
            </a:r>
            <a:endParaRPr lang="fr-CH" dirty="0"/>
          </a:p>
        </p:txBody>
      </p:sp>
      <p:sp>
        <p:nvSpPr>
          <p:cNvPr id="7" name="Content Placeholder 8"/>
          <p:cNvSpPr txBox="1">
            <a:spLocks/>
          </p:cNvSpPr>
          <p:nvPr/>
        </p:nvSpPr>
        <p:spPr>
          <a:xfrm>
            <a:off x="498020" y="2460391"/>
            <a:ext cx="11195957" cy="9473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buClr>
                <a:schemeClr val="accent2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La nouvelle version du texte tient compte des discussions qui ont eu lieu sur la question au niveau international et à l’OIT depuis la CIT de 2016</a:t>
            </a:r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56528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88041" y="2850129"/>
            <a:ext cx="11195958" cy="1417071"/>
          </a:xfrm>
          <a:prstGeom prst="roundRect">
            <a:avLst/>
          </a:prstGeom>
          <a:solidFill>
            <a:srgbClr val="00B050">
              <a:alpha val="0"/>
            </a:srgb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2342"/>
            <a:ext cx="12192000" cy="1685357"/>
          </a:xfrm>
        </p:spPr>
        <p:txBody>
          <a:bodyPr>
            <a:normAutofit fontScale="90000"/>
          </a:bodyPr>
          <a:lstStyle/>
          <a:p>
            <a:pPr defTabSz="720000"/>
            <a:r>
              <a:rPr lang="fr-CH" sz="4000" b="1" dirty="0" smtClean="0">
                <a:solidFill>
                  <a:srgbClr val="00B050"/>
                </a:solidFill>
                <a:latin typeface="+mn-lt"/>
              </a:rPr>
              <a:t> XI.	Mesures de prévention, d’atténuation</a:t>
            </a:r>
            <a:br>
              <a:rPr lang="fr-CH" sz="4000" b="1" dirty="0" smtClean="0">
                <a:solidFill>
                  <a:srgbClr val="00B050"/>
                </a:solidFill>
                <a:latin typeface="+mn-lt"/>
              </a:rPr>
            </a:br>
            <a:r>
              <a:rPr lang="fr-CH" sz="4000" b="1" dirty="0" smtClean="0">
                <a:solidFill>
                  <a:srgbClr val="00B050"/>
                </a:solidFill>
                <a:latin typeface="+mn-lt"/>
              </a:rPr>
              <a:t>      	et de préparation</a:t>
            </a:r>
            <a:br>
              <a:rPr lang="fr-CH" sz="4000" b="1" dirty="0" smtClean="0">
                <a:solidFill>
                  <a:srgbClr val="00B050"/>
                </a:solidFill>
                <a:latin typeface="+mn-lt"/>
              </a:rPr>
            </a:br>
            <a:r>
              <a:rPr lang="fr-CH" sz="4000" b="1" dirty="0" smtClean="0">
                <a:solidFill>
                  <a:srgbClr val="00B050"/>
                </a:solidFill>
                <a:latin typeface="+mn-lt"/>
              </a:rPr>
              <a:t>	</a:t>
            </a:r>
            <a:r>
              <a:rPr lang="fr-CH" sz="3600" b="1" dirty="0" smtClean="0">
                <a:solidFill>
                  <a:srgbClr val="00B050"/>
                </a:solidFill>
                <a:latin typeface="+mn-lt"/>
              </a:rPr>
              <a:t>(paragr. 34 </a:t>
            </a:r>
            <a:r>
              <a:rPr lang="fr-CH" sz="3600" b="1" i="1" dirty="0" smtClean="0">
                <a:solidFill>
                  <a:srgbClr val="00B050"/>
                </a:solidFill>
                <a:latin typeface="+mn-lt"/>
              </a:rPr>
              <a:t>a)</a:t>
            </a:r>
            <a:r>
              <a:rPr lang="fr-CH" sz="3600" b="1" dirty="0" smtClean="0">
                <a:solidFill>
                  <a:srgbClr val="00B050"/>
                </a:solidFill>
                <a:latin typeface="+mn-lt"/>
              </a:rPr>
              <a:t> à </a:t>
            </a:r>
            <a:r>
              <a:rPr lang="fr-CH" sz="3600" b="1" i="1" dirty="0" smtClean="0">
                <a:solidFill>
                  <a:srgbClr val="00B050"/>
                </a:solidFill>
                <a:latin typeface="+mn-lt"/>
              </a:rPr>
              <a:t>c)</a:t>
            </a:r>
            <a:r>
              <a:rPr lang="fr-CH" sz="3600" b="1" dirty="0" smtClean="0">
                <a:solidFill>
                  <a:srgbClr val="00B050"/>
                </a:solidFill>
                <a:latin typeface="+mn-lt"/>
              </a:rPr>
              <a:t>: 3 dispositions)</a:t>
            </a:r>
            <a:endParaRPr lang="fr-CH" sz="36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723900" y="3101464"/>
            <a:ext cx="11074400" cy="914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fr-CH" dirty="0" smtClean="0"/>
              <a:t> Mobilisation des mandants tripartites de l’OIT sur la gestion</a:t>
            </a:r>
            <a:br>
              <a:rPr lang="fr-CH" dirty="0" smtClean="0"/>
            </a:br>
            <a:r>
              <a:rPr lang="fr-CH" dirty="0" smtClean="0"/>
              <a:t>   et la planification des risques au niveau national</a:t>
            </a:r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21507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55600" y="1187355"/>
            <a:ext cx="11480800" cy="5240742"/>
          </a:xfrm>
          <a:prstGeom prst="roundRect">
            <a:avLst/>
          </a:prstGeom>
          <a:solidFill>
            <a:srgbClr val="00B050">
              <a:alpha val="0"/>
            </a:srgb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0" y="867"/>
            <a:ext cx="12192000" cy="10278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720000"/>
            <a:r>
              <a:rPr lang="en-GB" sz="4000" b="1" dirty="0" smtClean="0">
                <a:solidFill>
                  <a:srgbClr val="00B050"/>
                </a:solidFill>
                <a:latin typeface="+mn-lt"/>
              </a:rPr>
              <a:t> XII.  </a:t>
            </a:r>
            <a:r>
              <a:rPr lang="fr-CH" sz="4000" b="1" dirty="0" smtClean="0">
                <a:solidFill>
                  <a:srgbClr val="00B050"/>
                </a:solidFill>
                <a:latin typeface="+mn-lt"/>
              </a:rPr>
              <a:t>Coopération internationale</a:t>
            </a:r>
            <a:br>
              <a:rPr lang="fr-CH" sz="4000" b="1" dirty="0" smtClean="0">
                <a:solidFill>
                  <a:srgbClr val="00B050"/>
                </a:solidFill>
                <a:latin typeface="+mn-lt"/>
              </a:rPr>
            </a:br>
            <a:r>
              <a:rPr lang="fr-CH" sz="4000" b="1" dirty="0" smtClean="0">
                <a:solidFill>
                  <a:srgbClr val="00B050"/>
                </a:solidFill>
                <a:latin typeface="+mn-lt"/>
              </a:rPr>
              <a:t>	  </a:t>
            </a:r>
            <a:r>
              <a:rPr lang="fr-CH" sz="3500" b="1" dirty="0" smtClean="0">
                <a:solidFill>
                  <a:srgbClr val="00B050"/>
                </a:solidFill>
                <a:latin typeface="+mn-lt"/>
              </a:rPr>
              <a:t>(paragr. 35 à 41: 7 dispositions)</a:t>
            </a:r>
            <a:endParaRPr lang="fr-CH" sz="35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9" name="Content Placeholder 8"/>
          <p:cNvSpPr txBox="1">
            <a:spLocks/>
          </p:cNvSpPr>
          <p:nvPr/>
        </p:nvSpPr>
        <p:spPr>
          <a:xfrm>
            <a:off x="764843" y="1466189"/>
            <a:ext cx="10892755" cy="49619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60000">
              <a:spcBef>
                <a:spcPts val="12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fr-CH" sz="2600" dirty="0" smtClean="0"/>
              <a:t> Renforcement de la coopération entre les Membres par des arrangements</a:t>
            </a:r>
            <a:br>
              <a:rPr lang="fr-CH" sz="2600" dirty="0" smtClean="0"/>
            </a:br>
            <a:r>
              <a:rPr lang="fr-CH" sz="2600" dirty="0" smtClean="0"/>
              <a:t>   bilatéraux ou multilatéraux, l’échange d’informations, le partage de bonnes</a:t>
            </a:r>
            <a:br>
              <a:rPr lang="fr-CH" sz="2600" dirty="0" smtClean="0"/>
            </a:br>
            <a:r>
              <a:rPr lang="fr-CH" sz="2600" dirty="0" smtClean="0"/>
              <a:t>   pratiques …</a:t>
            </a:r>
          </a:p>
          <a:p>
            <a:pPr indent="-360000">
              <a:spcBef>
                <a:spcPts val="12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fr-CH" sz="2600" dirty="0" smtClean="0"/>
              <a:t> Nécessité d’accorder une place centrale à l’emploi, au travail décent</a:t>
            </a:r>
            <a:br>
              <a:rPr lang="fr-CH" sz="2600" dirty="0" smtClean="0"/>
            </a:br>
            <a:r>
              <a:rPr lang="fr-CH" sz="2600" dirty="0" smtClean="0"/>
              <a:t>   et aux entreprises durables dans la réponse aux crises</a:t>
            </a:r>
          </a:p>
          <a:p>
            <a:pPr indent="-360000">
              <a:spcBef>
                <a:spcPts val="12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fr-CH" sz="2600" dirty="0" smtClean="0"/>
              <a:t> </a:t>
            </a:r>
            <a:r>
              <a:rPr lang="fr-CH" sz="2600" spc="-20" dirty="0" smtClean="0"/>
              <a:t>Promotion de l’aide au développement et de l’investissement du secteur privé</a:t>
            </a:r>
          </a:p>
          <a:p>
            <a:pPr indent="-360000">
              <a:spcBef>
                <a:spcPts val="12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fr-CH" sz="2600" dirty="0" smtClean="0"/>
              <a:t> Coopération et cohérence entre les organisations internationales dans</a:t>
            </a:r>
            <a:br>
              <a:rPr lang="fr-CH" sz="2600" dirty="0" smtClean="0"/>
            </a:br>
            <a:r>
              <a:rPr lang="fr-CH" sz="2600" dirty="0" smtClean="0"/>
              <a:t>   le cadre de leurs mandats respectifs</a:t>
            </a:r>
          </a:p>
          <a:p>
            <a:pPr indent="-360000">
              <a:spcBef>
                <a:spcPts val="12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fr-CH" sz="2600" dirty="0" smtClean="0"/>
              <a:t> Rôle de chef de file de l’OIT sur l’emploi et le travail décent</a:t>
            </a:r>
          </a:p>
          <a:p>
            <a:pPr indent="-360000">
              <a:spcBef>
                <a:spcPts val="1200"/>
              </a:spcBef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fr-CH" sz="2600" dirty="0" smtClean="0"/>
              <a:t> Coordination étroite et complémentarité des réponses aux crises</a:t>
            </a:r>
            <a:br>
              <a:rPr lang="fr-CH" sz="2600" dirty="0" smtClean="0"/>
            </a:br>
            <a:r>
              <a:rPr lang="fr-CH" sz="2600" dirty="0" smtClean="0"/>
              <a:t>   dans l’ensemble de l’assistance humanitaire et de l’aide au développement</a:t>
            </a:r>
            <a:endParaRPr lang="fr-CH" sz="2600" dirty="0"/>
          </a:p>
        </p:txBody>
      </p:sp>
    </p:spTree>
    <p:extLst>
      <p:ext uri="{BB962C8B-B14F-4D97-AF65-F5344CB8AC3E}">
        <p14:creationId xmlns:p14="http://schemas.microsoft.com/office/powerpoint/2010/main" val="315364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538</Words>
  <Application>Microsoft Office PowerPoint</Application>
  <PresentationFormat>Widescreen</PresentationFormat>
  <Paragraphs>122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Office Theme</vt:lpstr>
      <vt:lpstr>L’emploi et le travail décent au service de la paix et de la résilience</vt:lpstr>
      <vt:lpstr>Révision de la R71: double discussion normative </vt:lpstr>
      <vt:lpstr>Révision de la R71:  4 cycles de consultations formelles et 4 projets de texte</vt:lpstr>
      <vt:lpstr>Plan du projet de recommandation</vt:lpstr>
      <vt:lpstr>   I. Objectifs et champ d’application  (paragr. 1 à 5: 7 dispositions)</vt:lpstr>
      <vt:lpstr>PowerPoint Presentation</vt:lpstr>
      <vt:lpstr> II. Principes directeurs (paragr. 6: 13 dispositions)</vt:lpstr>
      <vt:lpstr> IV.  Création d’emplois   (paragr. 9 à 13: 16 dispositions)</vt:lpstr>
      <vt:lpstr>PowerPoint Presentation</vt:lpstr>
      <vt:lpstr>V. Droits, égalité et non-discrimination  (paragr. 14 à 16: 13 dispositions)</vt:lpstr>
      <vt:lpstr> V. Droits, égalité et non-discrimination  (paragr. 14 à 16: 13 dispositions)</vt:lpstr>
      <vt:lpstr> VI. Education et formation et orientation professionnelles  (paragr. 17 à 19: 8 dispositions)</vt:lpstr>
      <vt:lpstr> VII.   Protection sociale (paragr. 20 et 21: 4 dispositions)</vt:lpstr>
      <vt:lpstr> IX.    Dialogue social et rôle des organisations           d’employeurs et de travailleurs           (paragr. 23 et 24: 6 dispositions)</vt:lpstr>
      <vt:lpstr> X. Réfugiés et rapatriés  (paragr. 25 à 33: 16 dispositions)</vt:lpstr>
      <vt:lpstr> XI. Mesures de prévention, d’atténuation        et de préparation  (paragr. 34 a) à c): 3 dispositions)</vt:lpstr>
      <vt:lpstr>PowerPoint Presentation</vt:lpstr>
    </vt:vector>
  </TitlesOfParts>
  <Company>ILO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Selva, Elisa</dc:creator>
  <cp:lastModifiedBy>Selva, Elisa</cp:lastModifiedBy>
  <cp:revision>147</cp:revision>
  <cp:lastPrinted>2017-06-02T15:48:19Z</cp:lastPrinted>
  <dcterms:created xsi:type="dcterms:W3CDTF">2017-05-31T12:48:31Z</dcterms:created>
  <dcterms:modified xsi:type="dcterms:W3CDTF">2017-06-05T10:48:02Z</dcterms:modified>
</cp:coreProperties>
</file>