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9" r:id="rId2"/>
  </p:sldMasterIdLst>
  <p:notesMasterIdLst>
    <p:notesMasterId r:id="rId28"/>
  </p:notesMasterIdLst>
  <p:sldIdLst>
    <p:sldId id="256" r:id="rId3"/>
    <p:sldId id="257" r:id="rId4"/>
    <p:sldId id="258" r:id="rId5"/>
    <p:sldId id="260" r:id="rId6"/>
    <p:sldId id="261" r:id="rId7"/>
    <p:sldId id="262" r:id="rId8"/>
    <p:sldId id="265" r:id="rId9"/>
    <p:sldId id="263" r:id="rId10"/>
    <p:sldId id="266" r:id="rId11"/>
    <p:sldId id="264" r:id="rId12"/>
    <p:sldId id="282" r:id="rId13"/>
    <p:sldId id="267" r:id="rId14"/>
    <p:sldId id="269" r:id="rId15"/>
    <p:sldId id="270" r:id="rId16"/>
    <p:sldId id="273" r:id="rId17"/>
    <p:sldId id="271" r:id="rId18"/>
    <p:sldId id="277" r:id="rId19"/>
    <p:sldId id="272" r:id="rId20"/>
    <p:sldId id="274" r:id="rId21"/>
    <p:sldId id="275" r:id="rId22"/>
    <p:sldId id="276" r:id="rId23"/>
    <p:sldId id="280" r:id="rId24"/>
    <p:sldId id="278" r:id="rId25"/>
    <p:sldId id="279" r:id="rId26"/>
    <p:sldId id="281" r:id="rId27"/>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20" userDrawn="1">
          <p15:clr>
            <a:srgbClr val="A4A3A4"/>
          </p15:clr>
        </p15:guide>
        <p15:guide id="2" pos="2880" userDrawn="1">
          <p15:clr>
            <a:srgbClr val="A4A3A4"/>
          </p15:clr>
        </p15:guide>
        <p15:guide id="3" orient="horz">
          <p15:clr>
            <a:srgbClr val="A4A3A4"/>
          </p15:clr>
        </p15:guide>
        <p15:guide id="4">
          <p15:clr>
            <a:srgbClr val="A4A3A4"/>
          </p15:clr>
        </p15:guide>
        <p15:guide id="5" orient="horz" pos="3646">
          <p15:clr>
            <a:srgbClr val="A4A3A4"/>
          </p15:clr>
        </p15:guide>
        <p15:guide id="6" orient="horz" pos="4018">
          <p15:clr>
            <a:srgbClr val="A4A3A4"/>
          </p15:clr>
        </p15:guide>
        <p15:guide id="7" pos="2902">
          <p15:clr>
            <a:srgbClr val="A4A3A4"/>
          </p15:clr>
        </p15:guide>
        <p15:guide id="8" pos="218">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4E1A"/>
    <a:srgbClr val="502923"/>
    <a:srgbClr val="813B35"/>
    <a:srgbClr val="E94E1B"/>
    <a:srgbClr val="E94E31"/>
    <a:srgbClr val="A81E2D"/>
    <a:srgbClr val="47241F"/>
    <a:srgbClr val="482420"/>
    <a:srgbClr val="C31E31"/>
    <a:srgbClr val="AB142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horzBarState="maximized">
    <p:restoredLeft sz="16092" autoAdjust="0"/>
    <p:restoredTop sz="50000" autoAdjust="0"/>
  </p:normalViewPr>
  <p:slideViewPr>
    <p:cSldViewPr snapToGrid="0" snapToObjects="1">
      <p:cViewPr varScale="1">
        <p:scale>
          <a:sx n="75" d="100"/>
          <a:sy n="75" d="100"/>
        </p:scale>
        <p:origin x="176" y="888"/>
      </p:cViewPr>
      <p:guideLst>
        <p:guide orient="horz" pos="4320"/>
        <p:guide pos="2880"/>
        <p:guide orient="horz"/>
        <p:guide/>
        <p:guide orient="horz" pos="3646"/>
        <p:guide orient="horz" pos="4018"/>
        <p:guide pos="2902"/>
        <p:guide pos="218"/>
      </p:guideLst>
    </p:cSldViewPr>
  </p:slideViewPr>
  <p:outlineViewPr>
    <p:cViewPr>
      <p:scale>
        <a:sx n="33" d="100"/>
        <a:sy n="33" d="100"/>
      </p:scale>
      <p:origin x="0" y="3624"/>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p:scale>
          <a:sx n="100" d="100"/>
          <a:sy n="100" d="100"/>
        </p:scale>
        <p:origin x="3600" y="10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egnaposto immagine diapositiva 3"/>
          <p:cNvSpPr>
            <a:spLocks noGrp="1" noRot="1" noChangeAspect="1"/>
          </p:cNvSpPr>
          <p:nvPr>
            <p:ph type="sldImg" idx="2"/>
          </p:nvPr>
        </p:nvSpPr>
        <p:spPr>
          <a:xfrm>
            <a:off x="1743076" y="233956"/>
            <a:ext cx="3369599" cy="2527200"/>
          </a:xfrm>
          <a:prstGeom prst="rect">
            <a:avLst/>
          </a:prstGeom>
          <a:noFill/>
          <a:ln w="12700">
            <a:solidFill>
              <a:prstClr val="black"/>
            </a:solidFill>
          </a:ln>
        </p:spPr>
        <p:txBody>
          <a:bodyPr vert="horz" lIns="91440" tIns="45720" rIns="91440" bIns="45720" rtlCol="0" anchor="ctr"/>
          <a:lstStyle/>
          <a:p>
            <a:endParaRPr lang="en-GB"/>
          </a:p>
        </p:txBody>
      </p:sp>
      <p:sp>
        <p:nvSpPr>
          <p:cNvPr id="5" name="Segnaposto note 4"/>
          <p:cNvSpPr>
            <a:spLocks noGrp="1"/>
          </p:cNvSpPr>
          <p:nvPr>
            <p:ph type="body" sz="quarter" idx="3"/>
          </p:nvPr>
        </p:nvSpPr>
        <p:spPr>
          <a:xfrm>
            <a:off x="409575" y="2867187"/>
            <a:ext cx="6010275" cy="5950461"/>
          </a:xfrm>
          <a:prstGeom prst="rect">
            <a:avLst/>
          </a:prstGeom>
        </p:spPr>
        <p:txBody>
          <a:bodyPr vert="horz" lIns="91440" tIns="45720" rIns="91440" bIns="45720" rtlCol="0"/>
          <a:lstStyle/>
          <a:p>
            <a:pPr lvl="0"/>
            <a:r>
              <a:rPr lang="fr-FR" noProof="0"/>
              <a:t>Modifica gli stili del testo dello schema</a:t>
            </a:r>
          </a:p>
          <a:p>
            <a:pPr lvl="1"/>
            <a:r>
              <a:rPr lang="fr-FR" noProof="0"/>
              <a:t>Secondo livello</a:t>
            </a:r>
          </a:p>
          <a:p>
            <a:pPr lvl="2"/>
            <a:r>
              <a:rPr lang="fr-FR" noProof="0"/>
              <a:t>Terzo livello</a:t>
            </a:r>
          </a:p>
          <a:p>
            <a:pPr lvl="3"/>
            <a:r>
              <a:rPr lang="fr-FR" noProof="0"/>
              <a:t>Quarto livello</a:t>
            </a:r>
          </a:p>
          <a:p>
            <a:pPr lvl="4"/>
            <a:r>
              <a:rPr lang="fr-FR" noProof="0"/>
              <a:t>Quinto livello</a:t>
            </a:r>
          </a:p>
        </p:txBody>
      </p:sp>
      <p:sp>
        <p:nvSpPr>
          <p:cNvPr id="6" name="Segnaposto piè di pagina 5"/>
          <p:cNvSpPr>
            <a:spLocks noGrp="1"/>
          </p:cNvSpPr>
          <p:nvPr>
            <p:ph type="ftr" sz="quarter" idx="4"/>
          </p:nvPr>
        </p:nvSpPr>
        <p:spPr>
          <a:xfrm>
            <a:off x="0" y="8848644"/>
            <a:ext cx="2971800" cy="295356"/>
          </a:xfrm>
          <a:prstGeom prst="rect">
            <a:avLst/>
          </a:prstGeom>
        </p:spPr>
        <p:txBody>
          <a:bodyPr vert="horz" lIns="91440" tIns="45720" rIns="91440" bIns="45720" rtlCol="0" anchor="b"/>
          <a:lstStyle>
            <a:lvl1pPr algn="l">
              <a:defRPr sz="1200"/>
            </a:lvl1pPr>
          </a:lstStyle>
          <a:p>
            <a:endParaRPr lang="en-GB" dirty="0"/>
          </a:p>
        </p:txBody>
      </p:sp>
      <p:sp>
        <p:nvSpPr>
          <p:cNvPr id="7" name="Segnaposto numero diapositiva 6"/>
          <p:cNvSpPr>
            <a:spLocks noGrp="1"/>
          </p:cNvSpPr>
          <p:nvPr>
            <p:ph type="sldNum" sz="quarter" idx="5"/>
          </p:nvPr>
        </p:nvSpPr>
        <p:spPr>
          <a:xfrm>
            <a:off x="3884613" y="8848644"/>
            <a:ext cx="2971800" cy="295356"/>
          </a:xfrm>
          <a:prstGeom prst="rect">
            <a:avLst/>
          </a:prstGeom>
        </p:spPr>
        <p:txBody>
          <a:bodyPr vert="horz" lIns="91440" tIns="45720" rIns="91440" bIns="45720" rtlCol="0" anchor="b"/>
          <a:lstStyle>
            <a:lvl1pPr algn="r">
              <a:defRPr sz="1200"/>
            </a:lvl1pPr>
          </a:lstStyle>
          <a:p>
            <a:fld id="{C43191AE-C867-884B-9EB5-3C8BE308C3A5}" type="slidenum">
              <a:rPr lang="en-GB" smtClean="0"/>
              <a:t>‹N›</a:t>
            </a:fld>
            <a:endParaRPr lang="en-GB" dirty="0"/>
          </a:p>
        </p:txBody>
      </p:sp>
    </p:spTree>
    <p:extLst>
      <p:ext uri="{BB962C8B-B14F-4D97-AF65-F5344CB8AC3E}">
        <p14:creationId xmlns:p14="http://schemas.microsoft.com/office/powerpoint/2010/main" val="2297674029"/>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200"/>
      </a:spcBef>
      <a:spcAft>
        <a:spcPts val="200"/>
      </a:spcAft>
      <a:defRPr sz="1000" b="0" i="0" kern="1200">
        <a:solidFill>
          <a:schemeClr val="tx1"/>
        </a:solidFill>
        <a:latin typeface="Avenir Roman" panose="02000503020000020003" pitchFamily="2" charset="0"/>
        <a:ea typeface="+mn-ea"/>
        <a:cs typeface="+mn-cs"/>
      </a:defRPr>
    </a:lvl1pPr>
    <a:lvl2pPr marL="180000" algn="l" defTabSz="914400" rtl="0" eaLnBrk="1" latinLnBrk="0" hangingPunct="1">
      <a:spcBef>
        <a:spcPts val="200"/>
      </a:spcBef>
      <a:spcAft>
        <a:spcPts val="200"/>
      </a:spcAft>
      <a:defRPr sz="1000" b="0" i="0" kern="1200">
        <a:solidFill>
          <a:schemeClr val="tx1"/>
        </a:solidFill>
        <a:latin typeface="Avenir Roman" panose="02000503020000020003" pitchFamily="2" charset="0"/>
        <a:ea typeface="+mn-ea"/>
        <a:cs typeface="+mn-cs"/>
      </a:defRPr>
    </a:lvl2pPr>
    <a:lvl3pPr marL="360000" algn="l" defTabSz="914400" rtl="0" eaLnBrk="1" latinLnBrk="0" hangingPunct="1">
      <a:spcBef>
        <a:spcPts val="200"/>
      </a:spcBef>
      <a:spcAft>
        <a:spcPts val="200"/>
      </a:spcAft>
      <a:defRPr sz="1000" b="0" i="0" kern="1200">
        <a:solidFill>
          <a:schemeClr val="tx1"/>
        </a:solidFill>
        <a:latin typeface="Avenir Roman" panose="02000503020000020003" pitchFamily="2" charset="0"/>
        <a:ea typeface="+mn-ea"/>
        <a:cs typeface="+mn-cs"/>
      </a:defRPr>
    </a:lvl3pPr>
    <a:lvl4pPr marL="540000" algn="l" defTabSz="914400" rtl="0" eaLnBrk="1" latinLnBrk="0" hangingPunct="1">
      <a:spcBef>
        <a:spcPts val="200"/>
      </a:spcBef>
      <a:spcAft>
        <a:spcPts val="200"/>
      </a:spcAft>
      <a:defRPr sz="1000" b="0" i="0" kern="1200">
        <a:solidFill>
          <a:schemeClr val="tx1"/>
        </a:solidFill>
        <a:latin typeface="Avenir Roman" panose="02000503020000020003" pitchFamily="2" charset="0"/>
        <a:ea typeface="+mn-ea"/>
        <a:cs typeface="+mn-cs"/>
      </a:defRPr>
    </a:lvl4pPr>
    <a:lvl5pPr marL="720000" algn="l" defTabSz="914400" rtl="0" eaLnBrk="1" latinLnBrk="0" hangingPunct="1">
      <a:spcBef>
        <a:spcPts val="200"/>
      </a:spcBef>
      <a:spcAft>
        <a:spcPts val="200"/>
      </a:spcAft>
      <a:defRPr sz="1000" b="0" i="0" kern="1200">
        <a:solidFill>
          <a:schemeClr val="tx1"/>
        </a:solidFill>
        <a:latin typeface="Avenir Roman" panose="02000503020000020003"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www.ilo.org/safeday"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r>
              <a:rPr lang="fr-FR"/>
              <a:t>Cette année, la Journée mondiale de la sécurité et de la santé au travail a pour thème l’amélioration de la sécurité et de la santé des jeunes travailleurs, et s’associe à la Journée mondiale contre le travail des enfants du 12 juin 2018 dans le cadre d’une campagne commune qui ciblera le travail dangereux des enfants.</a:t>
            </a:r>
            <a:r>
              <a:rPr lang="fr-FR" baseline="30000"/>
              <a:t> </a:t>
            </a:r>
          </a:p>
          <a:p>
            <a:pPr lvl="0">
              <a:defRPr/>
            </a:pPr>
            <a:r>
              <a:rPr lang="fr-FR"/>
              <a:t>Dans le sillage du Congrès mondial sur la sécurité et la santé au travail de Singapour, du congrès SafeYouth@Work organisé à cette occasion et de la quatrième Conférence mondiale sur l’élimination durable du travail des enfants, la campagne s’appuiera sur les efforts déployés durant une année pour concentrer l’attention sur la création d’une génération future de travailleurs en sécurité et en bonne santé, la baisse de l’incidence des accidents du travail et des maladies professionnelles chez les jeunes travailleurs et la réduction du nombre d’enfants astreints à des travaux dangereux.</a:t>
            </a:r>
            <a:endParaRPr lang="fr-FR" baseline="30000"/>
          </a:p>
          <a:p>
            <a:r>
              <a:rPr lang="fr-FR"/>
              <a:t>La campagne commune se focalise sur ce qui doit être fait pour atteindre plus vite la cible 8.8 des Objectifs de développement durable (ODD), qui vise à assurer des milieux de travail salubres et sûrs pour tous les travailleurs d’ici à 2030, et la cible 8.7 qui prévoit de mettre fin à toutes les formes de travail des enfants d’ici à 2025. Atteindre ces cibles au profit de la force de travail mondiale de demain nécessite une démarche concertée et intégrée pour éliminer le travail des enfants et promouvoir une culture de prévention en matière de sécurité et de santé au travail (SST). </a:t>
            </a:r>
          </a:p>
          <a:p>
            <a:endParaRPr lang="fr-FR"/>
          </a:p>
        </p:txBody>
      </p:sp>
      <p:sp>
        <p:nvSpPr>
          <p:cNvPr id="4" name="Segnaposto numero diapositiva 3"/>
          <p:cNvSpPr>
            <a:spLocks noGrp="1"/>
          </p:cNvSpPr>
          <p:nvPr>
            <p:ph type="sldNum" sz="quarter" idx="10"/>
          </p:nvPr>
        </p:nvSpPr>
        <p:spPr/>
        <p:txBody>
          <a:bodyPr/>
          <a:lstStyle/>
          <a:p>
            <a:fld id="{C43191AE-C867-884B-9EB5-3C8BE308C3A5}" type="slidenum">
              <a:rPr lang="en-GB" smtClean="0"/>
              <a:t>1</a:t>
            </a:fld>
            <a:endParaRPr lang="en-GB" dirty="0"/>
          </a:p>
        </p:txBody>
      </p:sp>
    </p:spTree>
    <p:extLst>
      <p:ext uri="{BB962C8B-B14F-4D97-AF65-F5344CB8AC3E}">
        <p14:creationId xmlns:p14="http://schemas.microsoft.com/office/powerpoint/2010/main" val="2461821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r>
              <a:rPr lang="fr-FR" dirty="0"/>
              <a:t>Les jeunes travailleurs représentent plus de 15 pour cent de la main-d’œuvre mondiale, soit 541 millions de personnes environ. </a:t>
            </a:r>
            <a:endParaRPr lang="it-IT" dirty="0"/>
          </a:p>
          <a:p>
            <a:r>
              <a:rPr lang="fr-FR" b="1" dirty="0"/>
              <a:t>Mais qu’entendons-nous par «jeunes travailleurs»?</a:t>
            </a:r>
            <a:r>
              <a:rPr lang="it-IT" b="1" dirty="0"/>
              <a:t> </a:t>
            </a:r>
            <a:endParaRPr lang="en-GB" b="1" dirty="0"/>
          </a:p>
          <a:p>
            <a:endParaRPr lang="en-GB" dirty="0"/>
          </a:p>
        </p:txBody>
      </p:sp>
      <p:sp>
        <p:nvSpPr>
          <p:cNvPr id="4" name="Segnaposto numero diapositiva 3"/>
          <p:cNvSpPr>
            <a:spLocks noGrp="1"/>
          </p:cNvSpPr>
          <p:nvPr>
            <p:ph type="sldNum" sz="quarter" idx="10"/>
          </p:nvPr>
        </p:nvSpPr>
        <p:spPr/>
        <p:txBody>
          <a:bodyPr/>
          <a:lstStyle/>
          <a:p>
            <a:fld id="{C43191AE-C867-884B-9EB5-3C8BE308C3A5}" type="slidenum">
              <a:rPr lang="en-GB" smtClean="0"/>
              <a:t>2</a:t>
            </a:fld>
            <a:endParaRPr lang="en-GB" dirty="0"/>
          </a:p>
        </p:txBody>
      </p:sp>
    </p:spTree>
    <p:extLst>
      <p:ext uri="{BB962C8B-B14F-4D97-AF65-F5344CB8AC3E}">
        <p14:creationId xmlns:p14="http://schemas.microsoft.com/office/powerpoint/2010/main" val="12632606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r>
              <a:rPr lang="fr-FR" dirty="0"/>
              <a:t>Le terme «jeunes» fait souvent référence aux personnes ayant atteint l’âge auquel </a:t>
            </a:r>
            <a:r>
              <a:rPr lang="fr-FR" b="1" dirty="0"/>
              <a:t>la scolarité n’est plus obligatoire et qui se lancent dans une première expérience professionnelle</a:t>
            </a:r>
            <a:r>
              <a:rPr lang="fr-FR" dirty="0"/>
              <a:t>. Pour les Nations Unies, et à des fins statistiques, cette catégorie désigne les </a:t>
            </a:r>
            <a:r>
              <a:rPr lang="fr-FR" b="1" dirty="0"/>
              <a:t>personnes de 15 à 24 ans</a:t>
            </a:r>
            <a:r>
              <a:rPr lang="fr-FR" dirty="0"/>
              <a:t>.</a:t>
            </a:r>
            <a:endParaRPr lang="it-IT" dirty="0"/>
          </a:p>
          <a:p>
            <a:r>
              <a:rPr lang="fr-FR" dirty="0"/>
              <a:t>Selon les normes internationales, </a:t>
            </a:r>
            <a:r>
              <a:rPr lang="fr-FR" b="1" dirty="0"/>
              <a:t>l’âge de 18 ans marque la ligne de partage entre l’enfance et l’âge adulte</a:t>
            </a:r>
            <a:r>
              <a:rPr lang="fr-FR" dirty="0"/>
              <a:t>. Les jeunes travailleurs se répartissent donc entre deux groupes principaux:</a:t>
            </a:r>
            <a:endParaRPr lang="it-IT" dirty="0"/>
          </a:p>
          <a:p>
            <a:pPr lvl="0"/>
            <a:r>
              <a:rPr lang="fr-FR" dirty="0"/>
              <a:t>1. Le premier inclut les </a:t>
            </a:r>
            <a:r>
              <a:rPr lang="fr-FR" b="1" dirty="0"/>
              <a:t>jeunes travailleurs ayant l’âge minimum d’admission à l’emploi mais moins de 18 ans</a:t>
            </a:r>
            <a:r>
              <a:rPr lang="fr-FR" dirty="0"/>
              <a:t>. Ces jeunes sont considérés comme des «enfants» et sont souvent protégés par des restrictions spécifiques quant aux types de travail qu’ils sont autorisés à effectuer, aux dangers auxquels ils peuvent être exposés et à leurs horaires de travail. Ces restrictions visent à protéger la santé et la sécurité et à réduire le risque de lésion ou de maladie professionnelle des enfants.</a:t>
            </a:r>
            <a:endParaRPr lang="it-IT" dirty="0"/>
          </a:p>
          <a:p>
            <a:r>
              <a:rPr lang="fr-FR" dirty="0"/>
              <a:t>2. Le second groupe se compose des </a:t>
            </a:r>
            <a:r>
              <a:rPr lang="fr-FR" b="1" dirty="0"/>
              <a:t>jeunes travailleurs de 18 à 24 ans</a:t>
            </a:r>
            <a:r>
              <a:rPr lang="fr-FR" dirty="0"/>
              <a:t>. Ceux-ci sont considérés comme des adultes et soumis aux législations et réglementations générales en matière d’emploi et de conditions de travail applicables à tous les travailleurs adultes. Malgré leur manque relatif d’expérience professionnelle, leur développement mental et physique inachevé et leur vulnérabilité sur le lieu de travail, ils peuvent être employés en toute légalité dans la plupart des travaux, sans bénéficier des restrictions relatives aux tâches et aux horaires de travail qui s’appliquent aux jeunes travailleurs ayant l’âge minimum d’admission à l’emploi mais moins de 18 ans.</a:t>
            </a:r>
            <a:r>
              <a:rPr lang="it-IT" dirty="0"/>
              <a:t> </a:t>
            </a:r>
            <a:endParaRPr lang="en-GB" dirty="0"/>
          </a:p>
          <a:p>
            <a:endParaRPr lang="en-GB" dirty="0"/>
          </a:p>
        </p:txBody>
      </p:sp>
      <p:sp>
        <p:nvSpPr>
          <p:cNvPr id="4" name="Segnaposto numero diapositiva 3"/>
          <p:cNvSpPr>
            <a:spLocks noGrp="1"/>
          </p:cNvSpPr>
          <p:nvPr>
            <p:ph type="sldNum" sz="quarter" idx="10"/>
          </p:nvPr>
        </p:nvSpPr>
        <p:spPr/>
        <p:txBody>
          <a:bodyPr/>
          <a:lstStyle/>
          <a:p>
            <a:fld id="{C43191AE-C867-884B-9EB5-3C8BE308C3A5}" type="slidenum">
              <a:rPr lang="en-GB" smtClean="0"/>
              <a:t>3</a:t>
            </a:fld>
            <a:endParaRPr lang="en-GB" dirty="0"/>
          </a:p>
        </p:txBody>
      </p:sp>
    </p:spTree>
    <p:extLst>
      <p:ext uri="{BB962C8B-B14F-4D97-AF65-F5344CB8AC3E}">
        <p14:creationId xmlns:p14="http://schemas.microsoft.com/office/powerpoint/2010/main" val="24416918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endParaRPr lang="en-GB" dirty="0"/>
          </a:p>
        </p:txBody>
      </p:sp>
      <p:sp>
        <p:nvSpPr>
          <p:cNvPr id="4" name="Segnaposto numero diapositiva 3"/>
          <p:cNvSpPr>
            <a:spLocks noGrp="1"/>
          </p:cNvSpPr>
          <p:nvPr>
            <p:ph type="sldNum" sz="quarter" idx="10"/>
          </p:nvPr>
        </p:nvSpPr>
        <p:spPr/>
        <p:txBody>
          <a:bodyPr/>
          <a:lstStyle/>
          <a:p>
            <a:fld id="{C43191AE-C867-884B-9EB5-3C8BE308C3A5}" type="slidenum">
              <a:rPr lang="en-GB" smtClean="0"/>
              <a:t>4</a:t>
            </a:fld>
            <a:endParaRPr lang="en-GB" dirty="0"/>
          </a:p>
        </p:txBody>
      </p:sp>
    </p:spTree>
    <p:extLst>
      <p:ext uri="{BB962C8B-B14F-4D97-AF65-F5344CB8AC3E}">
        <p14:creationId xmlns:p14="http://schemas.microsoft.com/office/powerpoint/2010/main" val="31539407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r>
              <a:rPr lang="fr-FR" b="1" dirty="0"/>
              <a:t>La réponse est oui!</a:t>
            </a:r>
            <a:endParaRPr lang="it-IT" b="1" dirty="0"/>
          </a:p>
          <a:p>
            <a:r>
              <a:rPr lang="fr-FR" dirty="0"/>
              <a:t>Les jeunes travailleurs sont </a:t>
            </a:r>
            <a:r>
              <a:rPr lang="fr-FR" b="1" dirty="0"/>
              <a:t>nettement plus touchés par les lésions professionnelles</a:t>
            </a:r>
            <a:r>
              <a:rPr lang="fr-FR" dirty="0"/>
              <a:t> que les travailleurs adultes. </a:t>
            </a:r>
            <a:endParaRPr lang="it-IT" dirty="0"/>
          </a:p>
          <a:p>
            <a:r>
              <a:rPr lang="fr-FR" dirty="0"/>
              <a:t>Selon de récentes données européennes, l’incidence des lésions professionnelles non mortelles était supérieure de plus de 40 pour cent chez les jeunes travailleurs de 18 à 24 ans que chez les travailleurs plus âgés. </a:t>
            </a:r>
            <a:endParaRPr lang="it-IT" dirty="0"/>
          </a:p>
          <a:p>
            <a:r>
              <a:rPr lang="fr-FR" dirty="0"/>
              <a:t>Aux Etats-Unis, le risque de lésion professionnelle non mortelle est environ deux fois plus élevé chez les travailleurs de 15 à 24 ans que parmi ceux de 25 ans ou plus.</a:t>
            </a:r>
            <a:endParaRPr lang="it-IT" dirty="0"/>
          </a:p>
          <a:p>
            <a:r>
              <a:rPr lang="fr-FR" dirty="0"/>
              <a:t>Les lésions graves et les déficiences durables dont certains jeunes travailleurs sont victimes causent des souffrances humaines incalculables mais ont aussi un </a:t>
            </a:r>
            <a:r>
              <a:rPr lang="fr-FR" b="1" dirty="0"/>
              <a:t>coût pour la société</a:t>
            </a:r>
            <a:r>
              <a:rPr lang="fr-FR" dirty="0"/>
              <a:t>, qui peut être beaucoup plus élevé que celui induit par des travailleurs adultes présentant des lésions similaires. Les conséquences sont plus graves lorsque les lésions professionnelles surviennent au début de la vie professionnelle d’une jeune personne. Un jeune travailleur souffrant d’une déficience durable risque de cesser de jouer un rôle actif dans la société et de faire peu d’usage de l’éducation et de la formation qu’il aurait reçues.</a:t>
            </a:r>
            <a:r>
              <a:rPr lang="it-IT" dirty="0"/>
              <a:t> </a:t>
            </a:r>
            <a:endParaRPr lang="en-GB" dirty="0"/>
          </a:p>
          <a:p>
            <a:endParaRPr lang="en-GB" dirty="0"/>
          </a:p>
        </p:txBody>
      </p:sp>
      <p:sp>
        <p:nvSpPr>
          <p:cNvPr id="4" name="Segnaposto numero diapositiva 3"/>
          <p:cNvSpPr>
            <a:spLocks noGrp="1"/>
          </p:cNvSpPr>
          <p:nvPr>
            <p:ph type="sldNum" sz="quarter" idx="10"/>
          </p:nvPr>
        </p:nvSpPr>
        <p:spPr/>
        <p:txBody>
          <a:bodyPr/>
          <a:lstStyle/>
          <a:p>
            <a:fld id="{C43191AE-C867-884B-9EB5-3C8BE308C3A5}" type="slidenum">
              <a:rPr lang="en-GB" smtClean="0"/>
              <a:t>5</a:t>
            </a:fld>
            <a:endParaRPr lang="en-GB" dirty="0"/>
          </a:p>
        </p:txBody>
      </p:sp>
    </p:spTree>
    <p:extLst>
      <p:ext uri="{BB962C8B-B14F-4D97-AF65-F5344CB8AC3E}">
        <p14:creationId xmlns:p14="http://schemas.microsoft.com/office/powerpoint/2010/main" val="9849312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r>
              <a:rPr lang="fr-FR" b="1" dirty="0"/>
              <a:t>Les statistiques montrent que l’incidence des maladies professionnelles est plus faible chez les jeunes travailleurs</a:t>
            </a:r>
            <a:r>
              <a:rPr lang="fr-FR" dirty="0"/>
              <a:t> que chez les plus âgés. </a:t>
            </a:r>
            <a:endParaRPr lang="it-IT" dirty="0"/>
          </a:p>
          <a:p>
            <a:r>
              <a:rPr lang="fr-FR" dirty="0"/>
              <a:t>Cependant, cette situation ne peut être imputée à une plus forte résistance des jeunes aux maladies professionnelles.</a:t>
            </a:r>
            <a:endParaRPr lang="it-IT" dirty="0"/>
          </a:p>
          <a:p>
            <a:r>
              <a:rPr lang="fr-FR" b="1" dirty="0"/>
              <a:t>Les jeunes travailleurs sont en réalité plus vulnérables aux maladies professionnelles</a:t>
            </a:r>
            <a:r>
              <a:rPr lang="fr-FR" dirty="0"/>
              <a:t> car leur croissance physique et mentale encore inachevée les rend plus sensibles à la nocivité des produits chimiques et autres agents dangereux. </a:t>
            </a:r>
            <a:endParaRPr lang="it-IT" dirty="0"/>
          </a:p>
          <a:p>
            <a:r>
              <a:rPr lang="fr-FR" dirty="0"/>
              <a:t>Cette incidence plus faible tient très vraisemblablement au fait que </a:t>
            </a:r>
            <a:r>
              <a:rPr lang="fr-FR" b="1" dirty="0"/>
              <a:t>les maladies professionnelles ne se déclarent souvent qu’après une exposition cumulée et/ou une période de latence</a:t>
            </a:r>
            <a:r>
              <a:rPr lang="fr-FR" dirty="0"/>
              <a:t>. De surcroît, </a:t>
            </a:r>
            <a:r>
              <a:rPr lang="fr-FR" b="1" dirty="0"/>
              <a:t>il est difficile d’obtenir des données précises sur les maladies professionnelles</a:t>
            </a:r>
            <a:r>
              <a:rPr lang="fr-FR" dirty="0"/>
              <a:t>, en particulier sur celles causées par l’exposition à des dangers en milieu de travail pendant la jeunesse</a:t>
            </a:r>
            <a:r>
              <a:rPr lang="it-IT" dirty="0"/>
              <a:t>.</a:t>
            </a:r>
            <a:endParaRPr lang="en-GB" dirty="0"/>
          </a:p>
          <a:p>
            <a:endParaRPr lang="en-GB" dirty="0"/>
          </a:p>
          <a:p>
            <a:endParaRPr lang="en-GB" dirty="0"/>
          </a:p>
        </p:txBody>
      </p:sp>
      <p:sp>
        <p:nvSpPr>
          <p:cNvPr id="4" name="Segnaposto numero diapositiva 3"/>
          <p:cNvSpPr>
            <a:spLocks noGrp="1"/>
          </p:cNvSpPr>
          <p:nvPr>
            <p:ph type="sldNum" sz="quarter" idx="10"/>
          </p:nvPr>
        </p:nvSpPr>
        <p:spPr/>
        <p:txBody>
          <a:bodyPr/>
          <a:lstStyle/>
          <a:p>
            <a:fld id="{C43191AE-C867-884B-9EB5-3C8BE308C3A5}" type="slidenum">
              <a:rPr lang="en-GB" smtClean="0"/>
              <a:t>6</a:t>
            </a:fld>
            <a:endParaRPr lang="en-GB" dirty="0"/>
          </a:p>
        </p:txBody>
      </p:sp>
    </p:spTree>
    <p:extLst>
      <p:ext uri="{BB962C8B-B14F-4D97-AF65-F5344CB8AC3E}">
        <p14:creationId xmlns:p14="http://schemas.microsoft.com/office/powerpoint/2010/main" val="27541623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r>
              <a:rPr lang="fr-FR" dirty="0"/>
              <a:t>De nombreux facteurs interagissent pour augmenter le risque de lésions et de maladies professionnelles auquel les jeunes travailleurs sont exposés.</a:t>
            </a:r>
            <a:endParaRPr lang="it-IT" dirty="0"/>
          </a:p>
          <a:p>
            <a:r>
              <a:rPr lang="fr-FR" b="1" dirty="0"/>
              <a:t>Quels sont ces facteurs qui menacent la sécurité et la santé des jeunes travailleurs?</a:t>
            </a:r>
            <a:r>
              <a:rPr lang="it-IT" b="1" dirty="0"/>
              <a:t> </a:t>
            </a:r>
            <a:endParaRPr lang="en-GB" b="1" dirty="0"/>
          </a:p>
          <a:p>
            <a:endParaRPr lang="en-GB" dirty="0"/>
          </a:p>
        </p:txBody>
      </p:sp>
      <p:sp>
        <p:nvSpPr>
          <p:cNvPr id="4" name="Segnaposto numero diapositiva 3"/>
          <p:cNvSpPr>
            <a:spLocks noGrp="1"/>
          </p:cNvSpPr>
          <p:nvPr>
            <p:ph type="sldNum" sz="quarter" idx="10"/>
          </p:nvPr>
        </p:nvSpPr>
        <p:spPr/>
        <p:txBody>
          <a:bodyPr/>
          <a:lstStyle/>
          <a:p>
            <a:fld id="{C43191AE-C867-884B-9EB5-3C8BE308C3A5}" type="slidenum">
              <a:rPr lang="en-GB" smtClean="0"/>
              <a:t>7</a:t>
            </a:fld>
            <a:endParaRPr lang="en-GB" dirty="0"/>
          </a:p>
        </p:txBody>
      </p:sp>
    </p:spTree>
    <p:extLst>
      <p:ext uri="{BB962C8B-B14F-4D97-AF65-F5344CB8AC3E}">
        <p14:creationId xmlns:p14="http://schemas.microsoft.com/office/powerpoint/2010/main" val="29820751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r>
              <a:rPr lang="fr-FR" dirty="0"/>
              <a:t>Divers </a:t>
            </a:r>
            <a:r>
              <a:rPr lang="fr-FR" b="1" dirty="0"/>
              <a:t>facteurs de risque spécifiques aux jeunes travailleurs</a:t>
            </a:r>
            <a:r>
              <a:rPr lang="fr-FR" dirty="0"/>
              <a:t> rendent ces derniers plus vulnérables aux dangers sur le lieu de travail. </a:t>
            </a:r>
            <a:endParaRPr lang="it-IT" dirty="0"/>
          </a:p>
          <a:p>
            <a:r>
              <a:rPr lang="fr-FR" dirty="0"/>
              <a:t>Ils peuvent être </a:t>
            </a:r>
            <a:r>
              <a:rPr lang="fr-FR" b="1" dirty="0"/>
              <a:t>inhérents à l’âge de ces travailleurs</a:t>
            </a:r>
            <a:r>
              <a:rPr lang="fr-FR" dirty="0"/>
              <a:t>, comme le stade de développement physique, psychosocial et émotionnel. Le </a:t>
            </a:r>
            <a:r>
              <a:rPr lang="fr-FR" b="1" dirty="0"/>
              <a:t>corps des jeunes travailleurs</a:t>
            </a:r>
            <a:r>
              <a:rPr lang="fr-FR" dirty="0"/>
              <a:t> (des adolescents en particulier) est encore en phase de développement. Le </a:t>
            </a:r>
            <a:r>
              <a:rPr lang="fr-FR" b="1" dirty="0"/>
              <a:t>système reproductif</a:t>
            </a:r>
            <a:r>
              <a:rPr lang="fr-FR" dirty="0"/>
              <a:t> et les </a:t>
            </a:r>
            <a:r>
              <a:rPr lang="fr-FR" b="1" dirty="0"/>
              <a:t>fonctions cérébrales</a:t>
            </a:r>
            <a:r>
              <a:rPr lang="fr-FR" dirty="0"/>
              <a:t> sont particulièrement vulnérables aux dangers susceptibles d’agir sur les organes concernés. En outre, les jeunes travailleurs sont généralement </a:t>
            </a:r>
            <a:r>
              <a:rPr lang="fr-FR" b="1" dirty="0"/>
              <a:t>moins aptes à discerner les conséquences de leurs actes ou à évaluer les risques</a:t>
            </a:r>
            <a:r>
              <a:rPr lang="fr-FR" dirty="0"/>
              <a:t> associés à diverses situations, et plus sensibles aux </a:t>
            </a:r>
            <a:r>
              <a:rPr lang="fr-FR" b="1" dirty="0"/>
              <a:t>pressions sociales et d’ordre motivationnel</a:t>
            </a:r>
            <a:r>
              <a:rPr lang="fr-FR" dirty="0"/>
              <a:t>, notamment le désir d’appartenir à un groupe, d’être jugé séduisant et d’accéder à l’indépendance. Ces caractéristiques affectent leurs processus décisionnels et peuvent entraîner la </a:t>
            </a:r>
            <a:r>
              <a:rPr lang="fr-FR" b="1" dirty="0"/>
              <a:t>prise de risques</a:t>
            </a:r>
            <a:r>
              <a:rPr lang="fr-FR" dirty="0"/>
              <a:t>. Elles peuvent aussi rendre les jeunes travailleurs </a:t>
            </a:r>
            <a:r>
              <a:rPr lang="fr-FR" b="1" dirty="0"/>
              <a:t>réticents à parler</a:t>
            </a:r>
            <a:r>
              <a:rPr lang="fr-FR" dirty="0"/>
              <a:t> de difficultés liées à l’exécution de leur travail ou à des conditions dangereuses d’un point de vue physique et psychologique.</a:t>
            </a:r>
            <a:endParaRPr lang="it-IT" dirty="0"/>
          </a:p>
          <a:p>
            <a:r>
              <a:rPr lang="fr-FR" dirty="0"/>
              <a:t>D’autres facteurs de risque spécifiques peuvent être </a:t>
            </a:r>
            <a:r>
              <a:rPr lang="fr-FR" b="1" dirty="0"/>
              <a:t>influencés par l’âge</a:t>
            </a:r>
            <a:r>
              <a:rPr lang="fr-FR" dirty="0"/>
              <a:t>. Souvent, par exemple, les jeunes travailleurs </a:t>
            </a:r>
            <a:r>
              <a:rPr lang="fr-FR" b="1" dirty="0"/>
              <a:t>ne possèdent pas les compétences et l’expérience</a:t>
            </a:r>
            <a:r>
              <a:rPr lang="fr-FR" dirty="0"/>
              <a:t> nécessaires à l’exercice du travail qui leur est assigné et, notamment, ne comprennent pas les dangers et les risques pour la sécurité et la santé associés à ce travail. L’</a:t>
            </a:r>
            <a:r>
              <a:rPr lang="fr-FR" b="1" dirty="0"/>
              <a:t>éducation</a:t>
            </a:r>
            <a:r>
              <a:rPr lang="fr-FR" dirty="0"/>
              <a:t> semble également avoir un effet positif sur la sensibilisation à la sécurité sur le lieu de travail. Des travailleurs ayant un meilleur niveau d’éducation comprennent mieux ce qu’est la sécurité, respectent davantage les procédures de sécurité et sont moins souvent victimes d’accidents que des travailleurs moins instruits.</a:t>
            </a:r>
            <a:endParaRPr lang="it-IT" dirty="0"/>
          </a:p>
          <a:p>
            <a:r>
              <a:rPr lang="fr-FR" dirty="0"/>
              <a:t>D'</a:t>
            </a:r>
            <a:r>
              <a:rPr lang="fr-FR" b="1" dirty="0"/>
              <a:t>autres facteurs transversaux se combinent à l’âge pour augmenter le risque d’accidents du travail et de maladies professionnelles</a:t>
            </a:r>
            <a:r>
              <a:rPr lang="fr-FR" dirty="0"/>
              <a:t> auquel les jeunes travailleurs sont exposés. Il s’agit notamment </a:t>
            </a:r>
            <a:r>
              <a:rPr lang="fr-FR" b="1" dirty="0"/>
              <a:t>du genre, du handicap et du statut migratoire</a:t>
            </a:r>
            <a:r>
              <a:rPr lang="fr-FR" dirty="0"/>
              <a:t>. Par exemple, les </a:t>
            </a:r>
            <a:r>
              <a:rPr lang="fr-FR" b="1" dirty="0"/>
              <a:t>jeunes handicapés</a:t>
            </a:r>
            <a:r>
              <a:rPr lang="fr-FR" dirty="0"/>
              <a:t> sont généralement plus exposés aux risques d’exclusion, d’isolement, d’intimidation et d’abus et souvent, leurs perspectives éducatives et économiques sont aussi plus limitées. Les </a:t>
            </a:r>
            <a:r>
              <a:rPr lang="fr-FR" b="1" dirty="0"/>
              <a:t>jeunes garçons</a:t>
            </a:r>
            <a:r>
              <a:rPr lang="fr-FR" dirty="0"/>
              <a:t> semblent plus susceptibles d’effectuer des travaux dangereux et d’être victimes de lésions professionnelles que les jeunes filles, mais il se peut que les chiffres sur lesquels s’appuient ces constatations soient biaisés car les </a:t>
            </a:r>
            <a:r>
              <a:rPr lang="fr-FR" b="1" dirty="0"/>
              <a:t>jeunes filles</a:t>
            </a:r>
            <a:r>
              <a:rPr lang="fr-FR" dirty="0"/>
              <a:t> semblent plus fréquemment occuper un emploi informel (souvent un emploi familial non rémunéré) qui les rend « invisibles » et donc moins susceptibles d’être prises en compte dans les statistiques officielles. Enfin, les taux d’accident du travail des </a:t>
            </a:r>
            <a:r>
              <a:rPr lang="fr-FR" b="1" dirty="0"/>
              <a:t>travailleurs migrants</a:t>
            </a:r>
            <a:r>
              <a:rPr lang="fr-FR" dirty="0"/>
              <a:t> comptent parmi les plus élevés, tous groupes confondus. La barrière de la langue, leurs attitudes et comportements culturels, leur situation d’emploi (la plupart des travailleurs migrants ont un travail précaire ou saisonnier) et la nécessité de faire passer le revenu avant toute autre considération peuvent empêcher les travailleurs migrants de faire part de leurs préoccupations en matière de sécurité et de santé.</a:t>
            </a:r>
            <a:r>
              <a:rPr lang="it-IT" dirty="0"/>
              <a:t> </a:t>
            </a:r>
            <a:endParaRPr lang="en-GB" dirty="0"/>
          </a:p>
          <a:p>
            <a:endParaRPr lang="en-GB" dirty="0"/>
          </a:p>
        </p:txBody>
      </p:sp>
      <p:sp>
        <p:nvSpPr>
          <p:cNvPr id="4" name="Segnaposto numero diapositiva 3"/>
          <p:cNvSpPr>
            <a:spLocks noGrp="1"/>
          </p:cNvSpPr>
          <p:nvPr>
            <p:ph type="sldNum" sz="quarter" idx="10"/>
          </p:nvPr>
        </p:nvSpPr>
        <p:spPr/>
        <p:txBody>
          <a:bodyPr/>
          <a:lstStyle/>
          <a:p>
            <a:fld id="{C43191AE-C867-884B-9EB5-3C8BE308C3A5}" type="slidenum">
              <a:rPr lang="en-GB" smtClean="0"/>
              <a:t>8</a:t>
            </a:fld>
            <a:endParaRPr lang="en-GB" dirty="0"/>
          </a:p>
        </p:txBody>
      </p:sp>
    </p:spTree>
    <p:extLst>
      <p:ext uri="{BB962C8B-B14F-4D97-AF65-F5344CB8AC3E}">
        <p14:creationId xmlns:p14="http://schemas.microsoft.com/office/powerpoint/2010/main" val="10823266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r>
              <a:rPr lang="fr-FR" dirty="0"/>
              <a:t>Plusieurs types de dangers peuvent coexister sur chaque lieu de travail, avec des conséquences spécifiques pour la sécurité et la santé des travailleurs. </a:t>
            </a:r>
            <a:endParaRPr lang="it-IT" dirty="0"/>
          </a:p>
          <a:p>
            <a:r>
              <a:rPr lang="fr-FR" dirty="0"/>
              <a:t>Ces dangers comprennent les </a:t>
            </a:r>
            <a:r>
              <a:rPr lang="fr-FR" b="1" dirty="0"/>
              <a:t>dangers pour la sécurité</a:t>
            </a:r>
            <a:r>
              <a:rPr lang="fr-FR" dirty="0"/>
              <a:t> (par exemple, le travail en hauteur, l’utilisation de machines ou d’outils dangereux, la conduite ou le travail à proximité de véhicules, la marche sur des surfaces glissantes, le travail à proximité de matériaux inflammables ou explosifs), les </a:t>
            </a:r>
            <a:r>
              <a:rPr lang="fr-FR" b="1" dirty="0"/>
              <a:t>dangers physiques</a:t>
            </a:r>
            <a:r>
              <a:rPr lang="fr-FR" dirty="0"/>
              <a:t> (par exemple, le bruit, les vibrations, des températures extrêmes, les rayonnements), les </a:t>
            </a:r>
            <a:r>
              <a:rPr lang="fr-FR" b="1" dirty="0"/>
              <a:t>dangers biologiques</a:t>
            </a:r>
            <a:r>
              <a:rPr lang="fr-FR" dirty="0"/>
              <a:t> (par exemple, l’exposition aux bactéries, parasites, virus, animaux (dont les insectes) et plantes dangereux, qui peut entraîner de nombreux types de maladies), les </a:t>
            </a:r>
            <a:r>
              <a:rPr lang="fr-FR" b="1" dirty="0"/>
              <a:t>dangers chimiques</a:t>
            </a:r>
            <a:r>
              <a:rPr lang="fr-FR" dirty="0"/>
              <a:t> (comprenant les gaz, les poussières, les fumées, les vapeurs et les liquides), les </a:t>
            </a:r>
            <a:r>
              <a:rPr lang="fr-FR" b="1" dirty="0"/>
              <a:t>dangers d’ordre ergonomique</a:t>
            </a:r>
            <a:r>
              <a:rPr lang="fr-FR" dirty="0"/>
              <a:t> (par exemple, le port de charges lourdes, des mouvements rapides ou répétitifs, des machines, équipements et procédés de travail mal conçus qui amènent les travailleurs à adopter de mauvaises positions) et les </a:t>
            </a:r>
            <a:r>
              <a:rPr lang="fr-FR" b="1" dirty="0"/>
              <a:t>dangers psychosociaux</a:t>
            </a:r>
            <a:r>
              <a:rPr lang="fr-FR" dirty="0"/>
              <a:t> (par exemple, la conception des tâches, la charge, le rythme et les horaires de travail, le pouvoir décisionnel et le contrôle, la culture organisationnelle, l’équilibre vie professionnelle-vie privée, les relations interpersonnelles au travail, y compris la violence et le harcèlement au travail).</a:t>
            </a:r>
            <a:endParaRPr lang="it-IT" dirty="0"/>
          </a:p>
          <a:p>
            <a:r>
              <a:rPr lang="fr-FR" b="1" dirty="0"/>
              <a:t>Les jeunes travailleurs peuvent être particulièrement vulnérables à ces dangers.</a:t>
            </a:r>
          </a:p>
          <a:p>
            <a:r>
              <a:rPr lang="fr-FR" dirty="0"/>
              <a:t>Par exemple, une exposition à des </a:t>
            </a:r>
            <a:r>
              <a:rPr lang="fr-FR" b="1" dirty="0"/>
              <a:t>produits chimiques toxiques</a:t>
            </a:r>
            <a:r>
              <a:rPr lang="fr-FR" dirty="0"/>
              <a:t> à un jeune âge peut altérer considérablement le système reproductif et l’équilibre hormonal. </a:t>
            </a:r>
          </a:p>
          <a:p>
            <a:r>
              <a:rPr lang="fr-FR" dirty="0"/>
              <a:t>Les adolescents portant des </a:t>
            </a:r>
            <a:r>
              <a:rPr lang="fr-FR" b="1" dirty="0"/>
              <a:t>charges lourdes</a:t>
            </a:r>
            <a:r>
              <a:rPr lang="fr-FR" dirty="0"/>
              <a:t> sont plus exposés au risque de troubles musculo-squelettiques (TMS), comme un problème osseux et une déficience de la croissance.</a:t>
            </a:r>
          </a:p>
          <a:p>
            <a:r>
              <a:rPr lang="fr-FR" dirty="0"/>
              <a:t>Les jeunes travailleurs semblent plus vulnérables </a:t>
            </a:r>
            <a:r>
              <a:rPr lang="fr-FR" b="1" dirty="0"/>
              <a:t>à la violence et au harcèlement sur le lieu de travail</a:t>
            </a:r>
            <a:r>
              <a:rPr lang="fr-FR" dirty="0"/>
              <a:t>, y compris à l’attention sexuelle non désirée, en raison d’une combinaison de facteurs parmi lesquels le type de travail, la forme d’emploi et un faible pouvoir de négociation. Un </a:t>
            </a:r>
            <a:r>
              <a:rPr lang="fr-FR" b="1" dirty="0"/>
              <a:t>équilibre vie professionnelle-vie privée dégradé</a:t>
            </a:r>
            <a:r>
              <a:rPr lang="fr-FR" dirty="0"/>
              <a:t> est également fréquent chez les jeunes travailleurs, en partie parce que ceux-ci ont tendance à accepter le travail à temps partiel, le travail saisonnier, le travail le week-end et les heures supplémentaires.</a:t>
            </a:r>
            <a:endParaRPr lang="it-IT" dirty="0"/>
          </a:p>
          <a:p>
            <a:endParaRPr lang="en-GB" dirty="0"/>
          </a:p>
        </p:txBody>
      </p:sp>
      <p:sp>
        <p:nvSpPr>
          <p:cNvPr id="4" name="Segnaposto numero diapositiva 3"/>
          <p:cNvSpPr>
            <a:spLocks noGrp="1"/>
          </p:cNvSpPr>
          <p:nvPr>
            <p:ph type="sldNum" sz="quarter" idx="10"/>
          </p:nvPr>
        </p:nvSpPr>
        <p:spPr/>
        <p:txBody>
          <a:bodyPr/>
          <a:lstStyle/>
          <a:p>
            <a:fld id="{C43191AE-C867-884B-9EB5-3C8BE308C3A5}" type="slidenum">
              <a:rPr lang="en-GB" smtClean="0"/>
              <a:t>9</a:t>
            </a:fld>
            <a:endParaRPr lang="en-GB" dirty="0"/>
          </a:p>
        </p:txBody>
      </p:sp>
    </p:spTree>
    <p:extLst>
      <p:ext uri="{BB962C8B-B14F-4D97-AF65-F5344CB8AC3E}">
        <p14:creationId xmlns:p14="http://schemas.microsoft.com/office/powerpoint/2010/main" val="17271262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r>
              <a:rPr lang="fr-FR" dirty="0"/>
              <a:t>Les jeunes travailleurs possédant généralement des compétences, une expérience professionnelle et un pouvoir de négociation limités, ils ne peuvent souvent prétendre qu’à des emplois de base ou peu attractifs car mal payés, précaires, impliquant un nombre d’heures de travail excessif et des travaux dangereux. Cette situation est exacerbée par un taux de chômage des jeunes actuellement trois fois supérieur à celui des adultes. </a:t>
            </a:r>
            <a:endParaRPr lang="it-IT" dirty="0"/>
          </a:p>
          <a:p>
            <a:r>
              <a:rPr lang="fr-FR" dirty="0"/>
              <a:t>De surcroît, de très nombreux jeunes travaillent dans l’</a:t>
            </a:r>
            <a:r>
              <a:rPr lang="fr-FR" b="1" dirty="0"/>
              <a:t>économie informelle</a:t>
            </a:r>
            <a:r>
              <a:rPr lang="fr-FR" dirty="0"/>
              <a:t> (78,7 pour cent des travailleurs de 15 à 29 ans), où ils sont plus vulnérables aux accidents du travail et aux maladies professionnelles, les emplois informels exposant souvent davantage les travailleurs à des dangers et ne leur assurant qu’une protection sociale limitée. </a:t>
            </a:r>
            <a:endParaRPr lang="it-IT" dirty="0"/>
          </a:p>
          <a:p>
            <a:r>
              <a:rPr lang="fr-FR" dirty="0"/>
              <a:t>Les jeunes travailleurs sont beaucoup plus susceptibles que les adultes de relever de </a:t>
            </a:r>
            <a:r>
              <a:rPr lang="fr-FR" b="1" dirty="0"/>
              <a:t>formes atypiques d’emploi</a:t>
            </a:r>
            <a:r>
              <a:rPr lang="fr-FR" dirty="0"/>
              <a:t>, qui offrent moins de stabilité et de protection. Ceux qui occupent des emplois temporaires n’ont généralement qu’un accès limité à la formation et au développement des compétences car leur travail n’est que de courte durée, et sont habituellement moins bien informés sur les dangers et les risques au travail. Souvent, ils sont amenés à changer fréquemment d’emploi et ont rarement le temps ou l’occasion de se familiariser avec les règles de sécurité et de santé au travail avant de devoir changer de travail et s’adapter à nouveau.</a:t>
            </a:r>
            <a:endParaRPr lang="it-IT" dirty="0"/>
          </a:p>
          <a:p>
            <a:r>
              <a:rPr lang="fr-FR" dirty="0"/>
              <a:t>Les jeunes travailleurs sont souvent employés dans des </a:t>
            </a:r>
            <a:r>
              <a:rPr lang="fr-FR" b="1" dirty="0"/>
              <a:t>secteurs très dangereux</a:t>
            </a:r>
            <a:r>
              <a:rPr lang="fr-FR" dirty="0"/>
              <a:t>, tels que l'agriculture et la construction.</a:t>
            </a:r>
            <a:endParaRPr lang="it-IT" dirty="0"/>
          </a:p>
          <a:p>
            <a:r>
              <a:rPr lang="fr-FR" dirty="0"/>
              <a:t>L’</a:t>
            </a:r>
            <a:r>
              <a:rPr lang="fr-FR" b="1" dirty="0"/>
              <a:t>agriculture</a:t>
            </a:r>
            <a:r>
              <a:rPr lang="fr-FR" dirty="0"/>
              <a:t> est considérée comme l’un des secteurs les plus dangereux pour les travailleurs de tous âges. Les taux d’accidents du travail et de maladies professionnelles y sont élevés, les travailleurs faisant face à des dangers variés. Même si le nombre de travailleurs de tous âges y est en recul, ce secteur continue d’employer beaucoup de jeunes dans les régions en développement, partout dans le monde. </a:t>
            </a:r>
            <a:endParaRPr lang="it-IT" dirty="0"/>
          </a:p>
          <a:p>
            <a:r>
              <a:rPr lang="fr-FR" dirty="0"/>
              <a:t>La </a:t>
            </a:r>
            <a:r>
              <a:rPr lang="fr-FR" b="1" dirty="0"/>
              <a:t>construction</a:t>
            </a:r>
            <a:r>
              <a:rPr lang="fr-FR" dirty="0"/>
              <a:t> attire un nombre croissant de jeunes travailleurs dans les régions en développement et émergentes (Afrique, Asie-Pacifique, Amérique latine et Caraïbes). Ce secteur affiche l’un des taux d’accidents du travail et de maladies professionnelles les plus élevés, toutes industries confondues, principalement en raison de la nature très dangereuse de nombreuses tâches de construction (par exemple, l’utilisation de machines et de matériaux dangereux, le travail en hauteur, etc.) et de certaines caractéristiques propres à ce secteur (par exemple, la forte proportion de petites entreprises et les longues chaînes de sous-traitance, les chantiers multi-employeurs, la forte rotation du personnel et le recours intensif à des travailleurs inexpérimentés, saisonniers et migrants).</a:t>
            </a:r>
            <a:endParaRPr lang="it-IT" dirty="0"/>
          </a:p>
          <a:p>
            <a:endParaRPr lang="en-GB" dirty="0"/>
          </a:p>
        </p:txBody>
      </p:sp>
      <p:sp>
        <p:nvSpPr>
          <p:cNvPr id="4" name="Segnaposto numero diapositiva 3"/>
          <p:cNvSpPr>
            <a:spLocks noGrp="1"/>
          </p:cNvSpPr>
          <p:nvPr>
            <p:ph type="sldNum" sz="quarter" idx="10"/>
          </p:nvPr>
        </p:nvSpPr>
        <p:spPr/>
        <p:txBody>
          <a:bodyPr/>
          <a:lstStyle/>
          <a:p>
            <a:fld id="{C43191AE-C867-884B-9EB5-3C8BE308C3A5}" type="slidenum">
              <a:rPr lang="en-GB" smtClean="0"/>
              <a:t>10</a:t>
            </a:fld>
            <a:endParaRPr lang="en-GB" dirty="0"/>
          </a:p>
        </p:txBody>
      </p:sp>
    </p:spTree>
    <p:extLst>
      <p:ext uri="{BB962C8B-B14F-4D97-AF65-F5344CB8AC3E}">
        <p14:creationId xmlns:p14="http://schemas.microsoft.com/office/powerpoint/2010/main" val="15061245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GB"/>
          </a:p>
        </p:txBody>
      </p:sp>
      <p:sp>
        <p:nvSpPr>
          <p:cNvPr id="4" name="Segnaposto numero diapositiva 3"/>
          <p:cNvSpPr>
            <a:spLocks noGrp="1"/>
          </p:cNvSpPr>
          <p:nvPr>
            <p:ph type="sldNum" sz="quarter" idx="10"/>
          </p:nvPr>
        </p:nvSpPr>
        <p:spPr/>
        <p:txBody>
          <a:bodyPr/>
          <a:lstStyle/>
          <a:p>
            <a:fld id="{C43191AE-C867-884B-9EB5-3C8BE308C3A5}" type="slidenum">
              <a:rPr lang="en-GB" smtClean="0"/>
              <a:t>11</a:t>
            </a:fld>
            <a:endParaRPr lang="en-GB" dirty="0"/>
          </a:p>
        </p:txBody>
      </p:sp>
    </p:spTree>
    <p:extLst>
      <p:ext uri="{BB962C8B-B14F-4D97-AF65-F5344CB8AC3E}">
        <p14:creationId xmlns:p14="http://schemas.microsoft.com/office/powerpoint/2010/main" val="6284806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r>
              <a:rPr lang="fr-FR" dirty="0"/>
              <a:t>L'OIT promeut le travail décent pour toutes les femmes et tous les hommes à travers l’adoption de normes internationales du travail.</a:t>
            </a:r>
            <a:endParaRPr lang="it-IT" dirty="0"/>
          </a:p>
          <a:p>
            <a:r>
              <a:rPr lang="fr-FR" b="1" dirty="0"/>
              <a:t>Quelles sont les conventions et recommandations de l'OIT qui protègent la sécurité et la santé des jeunes travailleurs?</a:t>
            </a:r>
            <a:r>
              <a:rPr lang="it-IT" dirty="0"/>
              <a:t> </a:t>
            </a:r>
            <a:endParaRPr lang="en-GB" dirty="0"/>
          </a:p>
          <a:p>
            <a:endParaRPr lang="en-GB" dirty="0"/>
          </a:p>
        </p:txBody>
      </p:sp>
      <p:sp>
        <p:nvSpPr>
          <p:cNvPr id="4" name="Segnaposto numero diapositiva 3"/>
          <p:cNvSpPr>
            <a:spLocks noGrp="1"/>
          </p:cNvSpPr>
          <p:nvPr>
            <p:ph type="sldNum" sz="quarter" idx="10"/>
          </p:nvPr>
        </p:nvSpPr>
        <p:spPr/>
        <p:txBody>
          <a:bodyPr/>
          <a:lstStyle/>
          <a:p>
            <a:fld id="{C43191AE-C867-884B-9EB5-3C8BE308C3A5}" type="slidenum">
              <a:rPr lang="en-GB" smtClean="0"/>
              <a:t>12</a:t>
            </a:fld>
            <a:endParaRPr lang="en-GB" dirty="0"/>
          </a:p>
        </p:txBody>
      </p:sp>
    </p:spTree>
    <p:extLst>
      <p:ext uri="{BB962C8B-B14F-4D97-AF65-F5344CB8AC3E}">
        <p14:creationId xmlns:p14="http://schemas.microsoft.com/office/powerpoint/2010/main" val="33437033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r>
              <a:rPr lang="fr-FR" dirty="0"/>
              <a:t>Le droit à la sécurité et à la santé au travail pour </a:t>
            </a:r>
            <a:r>
              <a:rPr lang="fr-FR" b="1" dirty="0"/>
              <a:t>tous les travailleurs</a:t>
            </a:r>
            <a:r>
              <a:rPr lang="fr-FR" dirty="0"/>
              <a:t>, quel que soit leur âge, est reconnu par la Constitution de l’OIT (1919), la Déclaration de Philadelphie (1944) et dans plus de </a:t>
            </a:r>
            <a:r>
              <a:rPr lang="fr-FR" b="1" dirty="0"/>
              <a:t>40 normes internationales du travail traitant de la sécurité et de la santé au travail</a:t>
            </a:r>
            <a:r>
              <a:rPr lang="fr-FR" dirty="0"/>
              <a:t>. </a:t>
            </a:r>
            <a:endParaRPr lang="it-IT" dirty="0"/>
          </a:p>
          <a:p>
            <a:r>
              <a:rPr lang="fr-FR" dirty="0"/>
              <a:t>Les principales normes de l’OIT relatives à la sécurité et à la santé au travail établissent les principes essentiels en matière de SST.</a:t>
            </a:r>
            <a:endParaRPr lang="it-IT" dirty="0"/>
          </a:p>
          <a:p>
            <a:r>
              <a:rPr lang="fr-FR" dirty="0"/>
              <a:t>La</a:t>
            </a:r>
            <a:r>
              <a:rPr lang="fr-FR" b="1" dirty="0"/>
              <a:t> convention (n° 155) sur la sécurité et la santé des travailleurs, 1981</a:t>
            </a:r>
            <a:r>
              <a:rPr lang="fr-FR" dirty="0"/>
              <a:t> établit les principes de base de politiques et de stratégies nationales et au niveau de l’entreprise pour améliorer la sécurité et la santé au travail. Elle définit les responsabilités des employeurs, les droits des travailleurs et de leurs représentants et les exigences en matière d’information, d’éducation et de formation. </a:t>
            </a:r>
            <a:endParaRPr lang="it-IT" dirty="0"/>
          </a:p>
          <a:p>
            <a:r>
              <a:rPr lang="fr-FR" dirty="0"/>
              <a:t>La </a:t>
            </a:r>
            <a:r>
              <a:rPr lang="fr-FR" b="1" dirty="0"/>
              <a:t>convention (n° 161) sur les services de santé au travail, 1985</a:t>
            </a:r>
            <a:r>
              <a:rPr lang="fr-FR" dirty="0"/>
              <a:t> prévoit la mise en place de services de santé au travail au niveau de l’entreprise. </a:t>
            </a:r>
            <a:endParaRPr lang="it-IT" dirty="0"/>
          </a:p>
          <a:p>
            <a:r>
              <a:rPr lang="fr-FR" dirty="0"/>
              <a:t>La </a:t>
            </a:r>
            <a:r>
              <a:rPr lang="fr-FR" b="1" dirty="0"/>
              <a:t>convention (n° 187) sur le cadre promotionnel pour la sécurité et la santé au travail, 2006</a:t>
            </a:r>
            <a:r>
              <a:rPr lang="fr-FR" dirty="0"/>
              <a:t> promeut une culture de prévention en matière de sécurité et de santé au travail au moyen de l’élaboration et de la mise en œuvre de politiques, de systèmes et de programmes nationaux sur la sécurité et la santé au travail. Conformément à la </a:t>
            </a:r>
            <a:r>
              <a:rPr lang="fr-FR" b="1" dirty="0"/>
              <a:t>recommandation n° 197</a:t>
            </a:r>
            <a:r>
              <a:rPr lang="fr-FR" dirty="0"/>
              <a:t> associée, le système national doit prévoir des mesures appropriées pour la protection de tous les travailleurs, en particulier les travailleurs dans les secteurs à haut risque ainsi que les travailleurs vulnérables, tels ceux de l’économie informelle, les travailleurs migrants et les jeunes travailleurs. </a:t>
            </a:r>
            <a:endParaRPr lang="it-IT" dirty="0"/>
          </a:p>
          <a:p>
            <a:r>
              <a:rPr lang="fr-FR" dirty="0"/>
              <a:t>Alors que la plupart des conventions de l’OIT en matière de sécurité et de santé au travail portent sur la protection de tous les travailleurs contre les accidents du travail et les maladies professionnelles, certaines d’entre elles mentionnent des mesures spécifiques pour la protection des jeunes travailleurs. </a:t>
            </a:r>
            <a:endParaRPr lang="it-IT" dirty="0"/>
          </a:p>
          <a:p>
            <a:r>
              <a:rPr lang="fr-FR" dirty="0"/>
              <a:t>La </a:t>
            </a:r>
            <a:r>
              <a:rPr lang="fr-FR" b="1" dirty="0"/>
              <a:t>recommandation (n° 175) sur la sécurité et la santé dans la construction, 1988</a:t>
            </a:r>
            <a:r>
              <a:rPr lang="fr-FR" dirty="0"/>
              <a:t> impose un âge minimum (tel que prescrit par la législation nationale) pour les conducteurs et opérateurs d’appareils de levage (paragr. 29). </a:t>
            </a:r>
            <a:endParaRPr lang="it-IT" dirty="0"/>
          </a:p>
          <a:p>
            <a:r>
              <a:rPr lang="fr-FR" dirty="0"/>
              <a:t>La </a:t>
            </a:r>
            <a:r>
              <a:rPr lang="fr-FR" b="1" dirty="0"/>
              <a:t>recommandation (n° 172) sur l’amiante, 1986</a:t>
            </a:r>
            <a:r>
              <a:rPr lang="fr-FR" dirty="0"/>
              <a:t> demande d’accorder une attention particulière à l’emploi des jeunes gens de moins de 18 ans dans des activités entraînant un risque d’exposition professionnelle à l’amiante.</a:t>
            </a:r>
            <a:endParaRPr lang="it-IT" dirty="0"/>
          </a:p>
          <a:p>
            <a:r>
              <a:rPr lang="fr-FR" dirty="0"/>
              <a:t>La </a:t>
            </a:r>
            <a:r>
              <a:rPr lang="fr-FR" b="1" dirty="0"/>
              <a:t>recommandation (n° 125) sur les conditions d’emploi des adolescents (travaux souterrains), 1965</a:t>
            </a:r>
            <a:r>
              <a:rPr lang="fr-FR" dirty="0"/>
              <a:t> appelle à adopter des mesures conçues pour protéger la vie et la santé des adolescents employés ou travaillant dans des mines souterraines.</a:t>
            </a:r>
            <a:endParaRPr lang="it-IT" dirty="0"/>
          </a:p>
          <a:p>
            <a:r>
              <a:rPr lang="fr-FR" dirty="0"/>
              <a:t>La </a:t>
            </a:r>
            <a:r>
              <a:rPr lang="fr-FR" b="1" dirty="0"/>
              <a:t>recommandation (n° 102) sur les services sociaux, 1956</a:t>
            </a:r>
            <a:r>
              <a:rPr lang="fr-FR" dirty="0"/>
              <a:t> stipule dans son paragraphe 16 (1) que dans des entreprises où les travailleurs ont, au cours de leur travail, l’occasion de s’asseoir de temps en temps sans que leur travail s’en ressente, des sièges devraient être mis à leur disposition, spécialement lorsqu’il s’agit de femmes et de jeunes travailleurs.</a:t>
            </a:r>
            <a:endParaRPr lang="it-IT" dirty="0"/>
          </a:p>
          <a:p>
            <a:r>
              <a:rPr lang="fr-FR" dirty="0"/>
              <a:t>Par exemple, la </a:t>
            </a:r>
            <a:r>
              <a:rPr lang="fr-FR" b="1" dirty="0"/>
              <a:t>convention (n° 77) sur l’examen médical des adolescents (industrie), 1946</a:t>
            </a:r>
            <a:r>
              <a:rPr lang="fr-FR" dirty="0"/>
              <a:t>, la </a:t>
            </a:r>
            <a:r>
              <a:rPr lang="fr-FR" b="1" dirty="0"/>
              <a:t>convention (n° 78) sur l’examen médical des adolescents (travaux non industriels), 1946</a:t>
            </a:r>
            <a:r>
              <a:rPr lang="fr-FR" dirty="0"/>
              <a:t> et la</a:t>
            </a:r>
            <a:r>
              <a:rPr lang="fr-FR" b="1" dirty="0"/>
              <a:t> convention (n° 124) sur l’examen médical des adolescents (travaux souterrains), 1965</a:t>
            </a:r>
            <a:r>
              <a:rPr lang="fr-FR" dirty="0"/>
              <a:t> imposent des examens médicaux préalables à l’emploi d’enfants et d’adolescents de moins de 18 ans pour s’assurer de leur aptitude au travail en question, ainsi qu’une surveillance médicale jusqu’à l’âge de 18 ans. Ces obligations s’imposent jusqu’à l’âge de 21 ans pour les travaux impliquant des risques élevés pour la santé. La </a:t>
            </a:r>
            <a:r>
              <a:rPr lang="fr-FR" b="1" dirty="0"/>
              <a:t>recommandation (n° 79) sur l’examen médical des enfants et des adolescents, 1946</a:t>
            </a:r>
            <a:r>
              <a:rPr lang="fr-FR" dirty="0"/>
              <a:t> reconnaît que, pour la plupart des individus, l’adolescence n’est pas terminée à 18 ans.</a:t>
            </a:r>
          </a:p>
          <a:p>
            <a:r>
              <a:rPr lang="fr-FR" dirty="0"/>
              <a:t>En conséquence, le besoin d’une protection subsiste au-delà de 18 ans, et il est désirable de prolonger l’examen médical obligatoire jusqu’à 21 ans au moins pour tous les jeunes travailleurs occupés à des travaux industriels ou à des travaux non industriels. Cette extension devrait s’appliquer, au minimum, à tous les travaux miniers et à tous les emplois dans les hôpitaux ainsi qu’aux emplois dans les spectacles tels que la danse et l’acrobatie. </a:t>
            </a:r>
            <a:endParaRPr lang="it-IT" dirty="0"/>
          </a:p>
          <a:p>
            <a:r>
              <a:rPr lang="fr-FR" dirty="0"/>
              <a:t>La </a:t>
            </a:r>
            <a:r>
              <a:rPr lang="fr-FR" b="1" dirty="0"/>
              <a:t>convention (n° 184) sur la sécurité et la santé dans l’agriculture, 2001</a:t>
            </a:r>
            <a:r>
              <a:rPr lang="fr-FR" dirty="0"/>
              <a:t> comporte une section consacrée aux jeunes travailleurs et aux travaux dangereux. La </a:t>
            </a:r>
            <a:r>
              <a:rPr lang="fr-FR" b="1" dirty="0"/>
              <a:t>recommandation n° 192</a:t>
            </a:r>
            <a:r>
              <a:rPr lang="fr-FR" dirty="0"/>
              <a:t> associée prévoit l’adoption de mesures de surveillance de la santé des jeunes travailleurs. </a:t>
            </a:r>
            <a:endParaRPr lang="it-IT" dirty="0"/>
          </a:p>
        </p:txBody>
      </p:sp>
      <p:sp>
        <p:nvSpPr>
          <p:cNvPr id="4" name="Segnaposto numero diapositiva 3"/>
          <p:cNvSpPr>
            <a:spLocks noGrp="1"/>
          </p:cNvSpPr>
          <p:nvPr>
            <p:ph type="sldNum" sz="quarter" idx="10"/>
          </p:nvPr>
        </p:nvSpPr>
        <p:spPr/>
        <p:txBody>
          <a:bodyPr/>
          <a:lstStyle/>
          <a:p>
            <a:fld id="{C43191AE-C867-884B-9EB5-3C8BE308C3A5}" type="slidenum">
              <a:rPr lang="en-GB" smtClean="0"/>
              <a:t>13</a:t>
            </a:fld>
            <a:endParaRPr lang="en-GB" dirty="0"/>
          </a:p>
        </p:txBody>
      </p:sp>
    </p:spTree>
    <p:extLst>
      <p:ext uri="{BB962C8B-B14F-4D97-AF65-F5344CB8AC3E}">
        <p14:creationId xmlns:p14="http://schemas.microsoft.com/office/powerpoint/2010/main" val="7647574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r>
              <a:rPr lang="fr-FR" dirty="0"/>
              <a:t>Un jeune travailleur de moins de 18 ans reste considéré comme un enfant et protégé par les </a:t>
            </a:r>
            <a:r>
              <a:rPr lang="fr-FR" b="1" dirty="0"/>
              <a:t>normes relatives au travail des enfants</a:t>
            </a:r>
            <a:r>
              <a:rPr lang="fr-FR" dirty="0"/>
              <a:t>. </a:t>
            </a:r>
            <a:endParaRPr lang="it-IT" dirty="0"/>
          </a:p>
          <a:p>
            <a:r>
              <a:rPr lang="fr-FR" dirty="0"/>
              <a:t>La </a:t>
            </a:r>
            <a:r>
              <a:rPr lang="fr-FR" b="1" dirty="0"/>
              <a:t>convention (n° 138) sur l’âge minimum, 1973</a:t>
            </a:r>
            <a:r>
              <a:rPr lang="fr-FR" dirty="0"/>
              <a:t> stipule l’âge minimum d’admission à l’emploi, en fonction du type de travail et du niveau de développement du pays. Son article 3 précise que l’âge minimum d’admission à tout type d’emploi ou de travail qui, par sa nature ou les conditions dans lesquelles il s’exerce, est susceptible de compromettre la santé, la sécurité ou la moralité des adolescents, ne devra pas être inférieur à 18 ans. Cet article prévoit des exceptions. </a:t>
            </a:r>
            <a:endParaRPr lang="it-IT" dirty="0"/>
          </a:p>
          <a:p>
            <a:r>
              <a:rPr lang="fr-FR" dirty="0"/>
              <a:t>La </a:t>
            </a:r>
            <a:r>
              <a:rPr lang="fr-FR" b="1" dirty="0"/>
              <a:t>convention (n° 182) sur les pires formes de travail des enfants, 1999</a:t>
            </a:r>
            <a:r>
              <a:rPr lang="fr-FR" dirty="0"/>
              <a:t> identifie le travail dangereux comme l’une des pires formes de travail des enfants (parmi quatre), dont l’élimination est considérée comme une priorité urgente appelant des actions nationales et internationales. Elle exige que l’autorité nationale compétente, en consultation avec les organisations d’employeurs et de travailleurs, établisse une liste des travaux dangereux, en prenant en considération les types de travaux dangereux auxquels il est fait référence dans la </a:t>
            </a:r>
            <a:r>
              <a:rPr lang="fr-FR" b="1" dirty="0"/>
              <a:t>recommandation (n° 190) sur les pires formes de travail des enfants</a:t>
            </a:r>
            <a:r>
              <a:rPr lang="fr-FR" dirty="0"/>
              <a:t>, à savoir:</a:t>
            </a:r>
            <a:endParaRPr lang="it-IT" dirty="0"/>
          </a:p>
          <a:p>
            <a:pPr marL="171450" lvl="0" indent="-171450">
              <a:buFont typeface="Wingdings" pitchFamily="2" charset="2"/>
              <a:buChar char="ü"/>
            </a:pPr>
            <a:r>
              <a:rPr lang="fr-FR" dirty="0"/>
              <a:t>les travaux qui exposent les enfants à des sévices physiques, psychologiques ou sexuels;</a:t>
            </a:r>
            <a:endParaRPr lang="it-IT" dirty="0"/>
          </a:p>
          <a:p>
            <a:pPr marL="171450" lvl="0" indent="-171450">
              <a:buFont typeface="Wingdings" pitchFamily="2" charset="2"/>
              <a:buChar char="ü"/>
            </a:pPr>
            <a:r>
              <a:rPr lang="fr-FR" dirty="0"/>
              <a:t>les travaux qui s’effectuent sous terre, sous l’eau, à des hauteurs dangereuses ou dans des espaces confinés;</a:t>
            </a:r>
            <a:endParaRPr lang="it-IT" dirty="0"/>
          </a:p>
          <a:p>
            <a:pPr marL="171450" lvl="0" indent="-171450">
              <a:buFont typeface="Wingdings" pitchFamily="2" charset="2"/>
              <a:buChar char="ü"/>
            </a:pPr>
            <a:r>
              <a:rPr lang="fr-FR" dirty="0"/>
              <a:t>les travaux qui s’effectuent avec des machines, du matériel ou des outils dangereux, ou qui impliquent de manipuler ou porter de lourdes charges;</a:t>
            </a:r>
            <a:endParaRPr lang="it-IT" dirty="0"/>
          </a:p>
          <a:p>
            <a:pPr marL="171450" lvl="0" indent="-171450">
              <a:buFont typeface="Wingdings" pitchFamily="2" charset="2"/>
              <a:buChar char="ü"/>
            </a:pPr>
            <a:r>
              <a:rPr lang="fr-FR" dirty="0"/>
              <a:t>les travaux qui s’effectuent dans un environnement malsain pouvant, par exemple, exposer des enfants à des substances, des agents ou des procédés dangereux, ou à des conditions de température, de bruit ou de vibrations préjudiciables à leur santé;</a:t>
            </a:r>
            <a:endParaRPr lang="it-IT" dirty="0"/>
          </a:p>
          <a:p>
            <a:pPr marL="171450" lvl="0" indent="-171450">
              <a:buFont typeface="Wingdings" pitchFamily="2" charset="2"/>
              <a:buChar char="ü"/>
            </a:pPr>
            <a:r>
              <a:rPr lang="fr-FR" dirty="0"/>
              <a:t>les travaux qui s’effectuent dans des conditions particulièrement difficiles, par exemple pendant de longues heures, ou la nuit, ou qui n’offrent pas aux enfants la possibilité de rentrer chez eux quotidiennement.</a:t>
            </a:r>
            <a:endParaRPr lang="it-IT" dirty="0"/>
          </a:p>
          <a:p>
            <a:endParaRPr lang="en-GB" dirty="0"/>
          </a:p>
        </p:txBody>
      </p:sp>
      <p:sp>
        <p:nvSpPr>
          <p:cNvPr id="4" name="Segnaposto numero diapositiva 3"/>
          <p:cNvSpPr>
            <a:spLocks noGrp="1"/>
          </p:cNvSpPr>
          <p:nvPr>
            <p:ph type="sldNum" sz="quarter" idx="10"/>
          </p:nvPr>
        </p:nvSpPr>
        <p:spPr/>
        <p:txBody>
          <a:bodyPr/>
          <a:lstStyle/>
          <a:p>
            <a:fld id="{C43191AE-C867-884B-9EB5-3C8BE308C3A5}" type="slidenum">
              <a:rPr lang="en-GB" smtClean="0"/>
              <a:t>14</a:t>
            </a:fld>
            <a:endParaRPr lang="en-GB" dirty="0"/>
          </a:p>
        </p:txBody>
      </p:sp>
    </p:spTree>
    <p:extLst>
      <p:ext uri="{BB962C8B-B14F-4D97-AF65-F5344CB8AC3E}">
        <p14:creationId xmlns:p14="http://schemas.microsoft.com/office/powerpoint/2010/main" val="40883292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r>
              <a:rPr lang="fr-FR" b="1" dirty="0"/>
              <a:t>Que peut-on faire aux niveaux régional, national et local pour améliorer la sécurité et la santé au travail des jeunes?</a:t>
            </a:r>
            <a:r>
              <a:rPr lang="it-IT" b="1" dirty="0"/>
              <a:t> </a:t>
            </a:r>
            <a:endParaRPr lang="en-GB" b="1" dirty="0"/>
          </a:p>
          <a:p>
            <a:endParaRPr lang="en-GB" dirty="0"/>
          </a:p>
        </p:txBody>
      </p:sp>
      <p:sp>
        <p:nvSpPr>
          <p:cNvPr id="4" name="Segnaposto numero diapositiva 3"/>
          <p:cNvSpPr>
            <a:spLocks noGrp="1"/>
          </p:cNvSpPr>
          <p:nvPr>
            <p:ph type="sldNum" sz="quarter" idx="10"/>
          </p:nvPr>
        </p:nvSpPr>
        <p:spPr/>
        <p:txBody>
          <a:bodyPr/>
          <a:lstStyle/>
          <a:p>
            <a:fld id="{C43191AE-C867-884B-9EB5-3C8BE308C3A5}" type="slidenum">
              <a:rPr lang="en-GB" smtClean="0"/>
              <a:t>15</a:t>
            </a:fld>
            <a:endParaRPr lang="en-GB" dirty="0"/>
          </a:p>
        </p:txBody>
      </p:sp>
    </p:spTree>
    <p:extLst>
      <p:ext uri="{BB962C8B-B14F-4D97-AF65-F5344CB8AC3E}">
        <p14:creationId xmlns:p14="http://schemas.microsoft.com/office/powerpoint/2010/main" val="41746699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r>
              <a:rPr lang="fr-FR" dirty="0"/>
              <a:t>Cinq domaines d'action principaux ont été identifiés.</a:t>
            </a:r>
            <a:endParaRPr lang="it-IT" dirty="0"/>
          </a:p>
          <a:p>
            <a:r>
              <a:rPr lang="fr-FR" dirty="0"/>
              <a:t> </a:t>
            </a:r>
            <a:endParaRPr lang="it-IT" dirty="0"/>
          </a:p>
          <a:p>
            <a:r>
              <a:rPr lang="fr-FR" i="1" dirty="0">
                <a:solidFill>
                  <a:srgbClr val="FF0000"/>
                </a:solidFill>
              </a:rPr>
              <a:t>Les diapositives suivantes présentent ces cinq domaines d'action, ainsi que des exemples de bonnes pratiques. Les participants sont invités à consulter la note de l'OIT intitulée «Améliorer la sécurité et la santé des jeunes travailleurs» qui contient des informations et des exemples plus détaillés.</a:t>
            </a:r>
            <a:r>
              <a:rPr lang="it-IT" dirty="0">
                <a:solidFill>
                  <a:srgbClr val="FF0000"/>
                </a:solidFill>
              </a:rPr>
              <a:t> </a:t>
            </a:r>
            <a:endParaRPr lang="en-GB" i="1" dirty="0">
              <a:solidFill>
                <a:srgbClr val="FF0000"/>
              </a:solidFill>
            </a:endParaRPr>
          </a:p>
        </p:txBody>
      </p:sp>
      <p:sp>
        <p:nvSpPr>
          <p:cNvPr id="4" name="Segnaposto numero diapositiva 3"/>
          <p:cNvSpPr>
            <a:spLocks noGrp="1"/>
          </p:cNvSpPr>
          <p:nvPr>
            <p:ph type="sldNum" sz="quarter" idx="10"/>
          </p:nvPr>
        </p:nvSpPr>
        <p:spPr/>
        <p:txBody>
          <a:bodyPr/>
          <a:lstStyle/>
          <a:p>
            <a:fld id="{C43191AE-C867-884B-9EB5-3C8BE308C3A5}" type="slidenum">
              <a:rPr lang="en-GB" smtClean="0"/>
              <a:t>16</a:t>
            </a:fld>
            <a:endParaRPr lang="en-GB" dirty="0"/>
          </a:p>
        </p:txBody>
      </p:sp>
    </p:spTree>
    <p:extLst>
      <p:ext uri="{BB962C8B-B14F-4D97-AF65-F5344CB8AC3E}">
        <p14:creationId xmlns:p14="http://schemas.microsoft.com/office/powerpoint/2010/main" val="25162016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r>
              <a:rPr lang="fr-FR" b="1" dirty="0"/>
              <a:t>1. Améliorer la collecte et l’analyse de données et d’informations sur la sécurité et la santé au travail et sur les jeunes travailleurs</a:t>
            </a:r>
            <a:endParaRPr lang="it-IT" b="1" dirty="0"/>
          </a:p>
          <a:p>
            <a:r>
              <a:rPr lang="fr-FR" dirty="0"/>
              <a:t>L’élaboration d’un système de SST efficace, au niveau national et de l’entreprise, requiert des </a:t>
            </a:r>
            <a:r>
              <a:rPr lang="fr-FR" b="1" dirty="0"/>
              <a:t>données fiables sur la sécurité et la santé au travail</a:t>
            </a:r>
            <a:r>
              <a:rPr lang="fr-FR" dirty="0"/>
              <a:t>, telles que des données sur les accidents du travail et les maladies professionnelles. Il est en fait primordial de disposer de données précises pour identifier les dangers sur le lieu de travail, les secteurs dangereux et les groupes de travailleurs vulnérables, mais aussi pour définir les priorités et mesurer les progrès. Des données fiables sur la sécurité et la santé au travail des jeunes sont également essentielles pour élaborer des mesures de prévention sur mesure pour cette catégorie de travailleurs. </a:t>
            </a:r>
            <a:endParaRPr lang="it-IT" dirty="0"/>
          </a:p>
          <a:p>
            <a:pPr marL="171450" lvl="0" indent="-171450">
              <a:buFont typeface="Wingdings" pitchFamily="2" charset="2"/>
              <a:buChar char="ü"/>
            </a:pPr>
            <a:r>
              <a:rPr lang="fr-FR" b="1" dirty="0"/>
              <a:t>L’exemple d’EC-</a:t>
            </a:r>
            <a:r>
              <a:rPr lang="fr-FR" b="1" dirty="0" err="1"/>
              <a:t>Ulat</a:t>
            </a:r>
            <a:r>
              <a:rPr lang="fr-FR" b="1" dirty="0"/>
              <a:t>, le système de signalement des accidents du travail aux Philippines</a:t>
            </a:r>
            <a:r>
              <a:rPr lang="fr-FR" dirty="0"/>
              <a:t> , </a:t>
            </a:r>
            <a:r>
              <a:rPr lang="fr-FR" b="1" dirty="0"/>
              <a:t>illustre bien</a:t>
            </a:r>
            <a:r>
              <a:rPr lang="fr-FR" dirty="0"/>
              <a:t> l’amélioration du système de déclaration et d'enregistrement: EC-</a:t>
            </a:r>
            <a:r>
              <a:rPr lang="fr-FR" dirty="0" err="1"/>
              <a:t>ulat</a:t>
            </a:r>
            <a:r>
              <a:rPr lang="fr-FR" dirty="0"/>
              <a:t> encourage non seulement les employeurs, mais aussi les travailleurs et la population, à signaler les accidents dont ils sont témoins.</a:t>
            </a:r>
            <a:endParaRPr lang="it-IT" dirty="0"/>
          </a:p>
          <a:p>
            <a:r>
              <a:rPr lang="fr-FR" b="1" dirty="0"/>
              <a:t>Les jeunes travailleurs devraient être incités à participer à la déclaration des accidents du travail</a:t>
            </a:r>
            <a:r>
              <a:rPr lang="fr-FR" dirty="0"/>
              <a:t>. Ils craignent souvent qu’une telle démarche amène l’employeur à exercer des représailles à leur encontre et ont donc besoin d’être encouragés et rassurés. Cette perception peut dissuader les jeunes d’apporter de précieuses contributions aux mesures de SST. Tous les travailleurs devraient comprendre l’importance de la déclaration des accidents du travail et des maladies professionnelles à l’employeur et pouvoir s’exprimer sans risquer des mesures disciplinaires. </a:t>
            </a:r>
            <a:endParaRPr lang="it-IT" dirty="0"/>
          </a:p>
          <a:p>
            <a:endParaRPr lang="en-GB" dirty="0"/>
          </a:p>
        </p:txBody>
      </p:sp>
      <p:sp>
        <p:nvSpPr>
          <p:cNvPr id="4" name="Segnaposto numero diapositiva 3"/>
          <p:cNvSpPr>
            <a:spLocks noGrp="1"/>
          </p:cNvSpPr>
          <p:nvPr>
            <p:ph type="sldNum" sz="quarter" idx="10"/>
          </p:nvPr>
        </p:nvSpPr>
        <p:spPr/>
        <p:txBody>
          <a:bodyPr/>
          <a:lstStyle/>
          <a:p>
            <a:fld id="{C43191AE-C867-884B-9EB5-3C8BE308C3A5}" type="slidenum">
              <a:rPr lang="en-GB" smtClean="0"/>
              <a:t>17</a:t>
            </a:fld>
            <a:endParaRPr lang="en-GB" dirty="0"/>
          </a:p>
        </p:txBody>
      </p:sp>
    </p:spTree>
    <p:extLst>
      <p:ext uri="{BB962C8B-B14F-4D97-AF65-F5344CB8AC3E}">
        <p14:creationId xmlns:p14="http://schemas.microsoft.com/office/powerpoint/2010/main" val="5828174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r>
              <a:rPr lang="fr-FR" b="1" dirty="0"/>
              <a:t>2. Elaborer, mettre à jour et mettre en œuvre des lois, des réglementations, des politiques et des directives pour mieux protéger la sécurité et la santé des jeunes travailleurs</a:t>
            </a:r>
            <a:endParaRPr lang="it-IT" b="1" dirty="0"/>
          </a:p>
          <a:p>
            <a:r>
              <a:rPr lang="fr-FR" dirty="0"/>
              <a:t>Une </a:t>
            </a:r>
            <a:r>
              <a:rPr lang="fr-FR" b="1" dirty="0"/>
              <a:t>politique nationale en matière de SST</a:t>
            </a:r>
            <a:r>
              <a:rPr lang="fr-FR" dirty="0"/>
              <a:t> devrait viser au développement d’une culture de prévention nationale en matière de sécurité et de santé. Les domaines d’action prioritaires et les travailleurs présentant un risque plus élevé, tels les jeunes travailleurs, devraient être identifiés et pris en compte lors du développement de telles politiques. </a:t>
            </a:r>
            <a:endParaRPr lang="it-IT" dirty="0"/>
          </a:p>
          <a:p>
            <a:pPr marL="171450" lvl="0" indent="-171450">
              <a:buFont typeface="Wingdings" pitchFamily="2" charset="2"/>
              <a:buChar char="ü"/>
            </a:pPr>
            <a:r>
              <a:rPr lang="fr-FR" dirty="0"/>
              <a:t>Par </a:t>
            </a:r>
            <a:r>
              <a:rPr lang="fr-FR" b="1" dirty="0"/>
              <a:t>exemple</a:t>
            </a:r>
            <a:r>
              <a:rPr lang="fr-FR" dirty="0"/>
              <a:t>, la </a:t>
            </a:r>
            <a:r>
              <a:rPr lang="fr-FR" b="1" dirty="0"/>
              <a:t>stratégie de l’Espagne en matière de SST pour 2017-2020</a:t>
            </a:r>
            <a:r>
              <a:rPr lang="fr-FR" dirty="0"/>
              <a:t> accorde la priorité à la promotion de la SST pour les jeunes travailleurs.</a:t>
            </a:r>
            <a:endParaRPr lang="it-IT" dirty="0"/>
          </a:p>
          <a:p>
            <a:r>
              <a:rPr lang="fr-FR" dirty="0"/>
              <a:t>La </a:t>
            </a:r>
            <a:r>
              <a:rPr lang="fr-FR" b="1" dirty="0"/>
              <a:t>législation</a:t>
            </a:r>
            <a:r>
              <a:rPr lang="fr-FR" dirty="0"/>
              <a:t> devrait tenir compte des normes internationales sur l’amélioration de la SST et l’élimination du travail des enfants. Le souci de la sécurité et de la santé de tous les jeunes travailleurs, et pas seulement de ceux de moins de 18 ans, devrait trouver sa traduction dans des lois, réglementations et politiques nationales prenant en considération les facteurs de risque à l’origine des dangers sur le lieu de travail portant préjudice aux jeunes.</a:t>
            </a:r>
            <a:endParaRPr lang="it-IT" dirty="0"/>
          </a:p>
          <a:p>
            <a:pPr marL="171450" lvl="0" indent="-171450">
              <a:buFont typeface="Wingdings" pitchFamily="2" charset="2"/>
              <a:buChar char="ü"/>
            </a:pPr>
            <a:r>
              <a:rPr lang="fr-FR" dirty="0"/>
              <a:t>L'instrument de SST de la Communauté andine, qui comprend des exigences spécifiques pour l'emploi des jeunes travailleurs, est un </a:t>
            </a:r>
            <a:r>
              <a:rPr lang="fr-FR" b="1" dirty="0"/>
              <a:t>bon exemple</a:t>
            </a:r>
            <a:r>
              <a:rPr lang="fr-FR" dirty="0"/>
              <a:t>.</a:t>
            </a:r>
            <a:endParaRPr lang="it-IT" dirty="0"/>
          </a:p>
          <a:p>
            <a:r>
              <a:rPr lang="fr-FR" dirty="0"/>
              <a:t>L’</a:t>
            </a:r>
            <a:r>
              <a:rPr lang="fr-FR" b="1" dirty="0"/>
              <a:t>inspection du travail</a:t>
            </a:r>
            <a:r>
              <a:rPr lang="fr-FR" dirty="0"/>
              <a:t> a un rôle primordial à jouer pour protéger la sécurité et la santé des jeunes travailleurs. Les initiatives des inspections du travail visant le travail des enfants ainsi que la sécurité et la santé des jeunes travailleurs employés pour des travaux et dans des secteurs très dangereux peuvent se révéler très efficaces pour améliorer la santé et la sécurité des jeunes travailleurs. </a:t>
            </a:r>
            <a:endParaRPr lang="it-IT" dirty="0"/>
          </a:p>
          <a:p>
            <a:pPr marL="171450" lvl="0" indent="-171450">
              <a:buFont typeface="Wingdings" pitchFamily="2" charset="2"/>
              <a:buChar char="ü"/>
            </a:pPr>
            <a:r>
              <a:rPr lang="fr-FR" dirty="0"/>
              <a:t>On peut citer l’</a:t>
            </a:r>
            <a:r>
              <a:rPr lang="fr-FR" b="1" dirty="0"/>
              <a:t>exemple</a:t>
            </a:r>
            <a:r>
              <a:rPr lang="fr-FR" dirty="0"/>
              <a:t> de la </a:t>
            </a:r>
            <a:r>
              <a:rPr lang="fr-FR" b="1" dirty="0"/>
              <a:t>campagne éclair de l’inspection du travail dans l’Ontario (Canada)</a:t>
            </a:r>
            <a:r>
              <a:rPr lang="fr-FR" dirty="0"/>
              <a:t> menée dans le secteur industriel, qui ciblait les jeunes travailleurs et les nouveaux travailleurs qui occupaient un emploi depuis moins de six mois.</a:t>
            </a:r>
            <a:endParaRPr lang="it-IT" dirty="0"/>
          </a:p>
          <a:p>
            <a:r>
              <a:rPr lang="fr-FR" dirty="0"/>
              <a:t>En dernier ressort, la responsabilité du </a:t>
            </a:r>
            <a:r>
              <a:rPr lang="fr-FR" b="1" dirty="0"/>
              <a:t>respect des lois et des réglementations en matière de SST incombe aux employeurs</a:t>
            </a:r>
            <a:r>
              <a:rPr lang="fr-FR" dirty="0"/>
              <a:t>. De nombreux cadres juridiques de SST exigent des employeurs qu’ils adoptent des systèmes et des pratiques de gestion de la SST incluant des activités de prévention, comme l’évaluation et la maîtrise des risques, la formation et l’information des travailleurs, la surveillance de la santé des travailleurs, l’établissement de plans d’action en cas d’urgence, des enquêtes sur les accidents, l’enregistrement et la déclaration des accidents du travail et des maladies professionnelles. De nombreux pays ont également adopté une législation imposant la constitution de comités de sécurité et de santé au travail et la nomination de représentants des travailleurs pour la sécurité et la santé au travail. Les employeurs doivent veiller à ce que les facteurs de risque spécifiques aux jeunes travailleurs soient identifiés et pris en compte par ces systèmes et pratiques de gestion. Les jeunes travailleurs devraient aussi être associés spécifiquement aux mécanismes prévoyant la consultation des travailleurs et leur collaboration en matière de SST.</a:t>
            </a:r>
            <a:endParaRPr lang="it-IT" dirty="0"/>
          </a:p>
          <a:p>
            <a:r>
              <a:rPr lang="fr-FR" dirty="0"/>
              <a:t>Les gouvernements et d’autres institutions nationales comme les organisations d’employeurs et de travailleurs devraient mettre au point </a:t>
            </a:r>
            <a:r>
              <a:rPr lang="fr-FR" b="1" dirty="0"/>
              <a:t>des outils et des directives pour promouvoir le respect des exigences de SST</a:t>
            </a:r>
            <a:r>
              <a:rPr lang="fr-FR" dirty="0"/>
              <a:t>, améliorer les conditions de travail et prévenir les risques en milieu de travail. Ces outils devraient s’intéresser spécifiquement aux besoins des jeunes travailleurs.</a:t>
            </a:r>
            <a:endParaRPr lang="it-IT" dirty="0"/>
          </a:p>
          <a:p>
            <a:pPr marL="171450" indent="-171450">
              <a:buFont typeface="Wingdings" pitchFamily="2" charset="2"/>
              <a:buChar char="ü"/>
            </a:pPr>
            <a:r>
              <a:rPr lang="fr-FR" dirty="0"/>
              <a:t>Par </a:t>
            </a:r>
            <a:r>
              <a:rPr lang="fr-FR" b="1" dirty="0"/>
              <a:t>exemple</a:t>
            </a:r>
            <a:r>
              <a:rPr lang="fr-FR" dirty="0"/>
              <a:t>, le </a:t>
            </a:r>
            <a:r>
              <a:rPr lang="fr-FR" b="1" dirty="0"/>
              <a:t>médiateur australien pour le travail équitable</a:t>
            </a:r>
            <a:r>
              <a:rPr lang="fr-FR" dirty="0"/>
              <a:t> (</a:t>
            </a:r>
            <a:r>
              <a:rPr lang="fr-FR" dirty="0" err="1"/>
              <a:t>Fair</a:t>
            </a:r>
            <a:r>
              <a:rPr lang="fr-FR" dirty="0"/>
              <a:t> </a:t>
            </a:r>
            <a:r>
              <a:rPr lang="fr-FR" dirty="0" err="1"/>
              <a:t>Work</a:t>
            </a:r>
            <a:r>
              <a:rPr lang="fr-FR" dirty="0"/>
              <a:t> Ombudsman) a élaboré deux guides qui décrivent les meilleures pratiques concernant les jeunes travailleurs, dont l’un s’adresse aux employeurs et l’autre aux jeunes travailleurs.</a:t>
            </a:r>
            <a:r>
              <a:rPr lang="it-IT" dirty="0"/>
              <a:t> </a:t>
            </a:r>
            <a:endParaRPr lang="fr-CH" u="sng" dirty="0"/>
          </a:p>
        </p:txBody>
      </p:sp>
      <p:sp>
        <p:nvSpPr>
          <p:cNvPr id="4" name="Segnaposto numero diapositiva 3"/>
          <p:cNvSpPr>
            <a:spLocks noGrp="1"/>
          </p:cNvSpPr>
          <p:nvPr>
            <p:ph type="sldNum" sz="quarter" idx="10"/>
          </p:nvPr>
        </p:nvSpPr>
        <p:spPr/>
        <p:txBody>
          <a:bodyPr/>
          <a:lstStyle/>
          <a:p>
            <a:fld id="{C43191AE-C867-884B-9EB5-3C8BE308C3A5}" type="slidenum">
              <a:rPr lang="en-GB" smtClean="0"/>
              <a:t>18</a:t>
            </a:fld>
            <a:endParaRPr lang="en-GB" dirty="0"/>
          </a:p>
        </p:txBody>
      </p:sp>
    </p:spTree>
    <p:extLst>
      <p:ext uri="{BB962C8B-B14F-4D97-AF65-F5344CB8AC3E}">
        <p14:creationId xmlns:p14="http://schemas.microsoft.com/office/powerpoint/2010/main" val="15546367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r>
              <a:rPr lang="fr-FR" b="1" dirty="0"/>
              <a:t>3. Renforcer les capacités pour aider les gouvernements, les employeurs, les travailleurs et leurs organisations à répondre aux besoins des jeunes en matière de sécurité et de santé au travail </a:t>
            </a:r>
            <a:endParaRPr lang="it-IT" b="1" dirty="0"/>
          </a:p>
          <a:p>
            <a:r>
              <a:rPr lang="fr-FR" dirty="0"/>
              <a:t>Pour s’acquitter de leur devoir de protection de la sécurité et de la santé des travailleurs, </a:t>
            </a:r>
            <a:r>
              <a:rPr lang="fr-FR" b="1" dirty="0"/>
              <a:t>les employeurs devraient bien connaître le processus de gestion des risques</a:t>
            </a:r>
            <a:r>
              <a:rPr lang="fr-FR" dirty="0"/>
              <a:t>, qui inclut l’identification des dangers sur le lieu de travail, l’évaluation des risques associés, la prise en compte des vulnérabilités de travailleurs spécifiques et l’adoption de mesures de prévention et de maîtrise des risques efficaces. Les organisations d’employeurs ont un rôle essentiel à jouer pour aider leurs membres à acquérir des compétences adéquates et comprendre l’importance de la gestion des risques.</a:t>
            </a:r>
            <a:endParaRPr lang="it-IT" dirty="0"/>
          </a:p>
          <a:p>
            <a:r>
              <a:rPr lang="fr-FR" dirty="0"/>
              <a:t>Une </a:t>
            </a:r>
            <a:r>
              <a:rPr lang="fr-FR" b="1" dirty="0"/>
              <a:t>collaboration avec les travailleurs</a:t>
            </a:r>
            <a:r>
              <a:rPr lang="fr-FR" dirty="0"/>
              <a:t> est nécessaire pour améliorer les conditions de travail. Afin d’exercer leur fonction de manière adéquate, les représentants pour la SST doivent connaître les facteurs de risque propres aux jeunes travailleurs, et être informés et conseillés pour remédier à la vulnérabilité de ces jeunes dans ce domaine. </a:t>
            </a:r>
            <a:endParaRPr lang="it-IT" dirty="0"/>
          </a:p>
          <a:p>
            <a:pPr marL="171450" lvl="0" indent="-171450">
              <a:buFont typeface="Wingdings" pitchFamily="2" charset="2"/>
              <a:buChar char="ü"/>
            </a:pPr>
            <a:r>
              <a:rPr lang="fr-FR" dirty="0"/>
              <a:t>Au Royaume-Uni, le guide </a:t>
            </a:r>
            <a:r>
              <a:rPr lang="en-GB" b="1" dirty="0">
                <a:latin typeface="Avenir Next Condensed Demi Bold" panose="020B0503020202020204" pitchFamily="34" charset="0"/>
              </a:rPr>
              <a:t>Apprenticeships: A short guide for union safety representatives </a:t>
            </a:r>
            <a:r>
              <a:rPr lang="fr-FR" dirty="0"/>
              <a:t>préparé par la Confédération syndicale britannique (Trade Union </a:t>
            </a:r>
            <a:r>
              <a:rPr lang="fr-FR" dirty="0" err="1"/>
              <a:t>Congress</a:t>
            </a:r>
            <a:r>
              <a:rPr lang="fr-FR" dirty="0"/>
              <a:t>, TUC) et le Conseil pour l’apprentissage et les compétences (Learning and </a:t>
            </a:r>
            <a:r>
              <a:rPr lang="fr-FR" dirty="0" err="1"/>
              <a:t>Skills</a:t>
            </a:r>
            <a:r>
              <a:rPr lang="fr-FR" dirty="0"/>
              <a:t> Council, LSC) constitue un bon </a:t>
            </a:r>
            <a:r>
              <a:rPr lang="fr-FR" b="1" dirty="0"/>
              <a:t>exemple</a:t>
            </a:r>
            <a:r>
              <a:rPr lang="fr-FR" dirty="0"/>
              <a:t>. Il recommande diverses approches, comme encourager les jeunes travailleurs et les apprentis à se syndiquer, faire des jeunes travailleurs un point permanent à l'ordre du jour du comité de la SST, vérifier que les jeunes travailleurs ont l'éducation nécessaire en matière de SST, etc.</a:t>
            </a:r>
            <a:endParaRPr lang="it-IT" dirty="0"/>
          </a:p>
          <a:p>
            <a:r>
              <a:rPr lang="fr-FR" dirty="0"/>
              <a:t>Les gouvernements, les organisations d’employeurs et les syndicats doivent jouer un rôle important pour développer la SST dans les </a:t>
            </a:r>
            <a:r>
              <a:rPr lang="fr-FR" b="1" dirty="0"/>
              <a:t>économies informelle et rurale</a:t>
            </a:r>
            <a:r>
              <a:rPr lang="fr-FR" dirty="0"/>
              <a:t>, qui emploient de très nombreux jeunes travailleurs et enfants, dans des conditions souvent dangereuses. </a:t>
            </a:r>
            <a:endParaRPr lang="it-IT" dirty="0"/>
          </a:p>
          <a:p>
            <a:pPr marL="171450" lvl="0" indent="-171450">
              <a:buFont typeface="Wingdings" pitchFamily="2" charset="2"/>
              <a:buChar char="ü"/>
            </a:pPr>
            <a:r>
              <a:rPr lang="fr-FR" dirty="0"/>
              <a:t>Par </a:t>
            </a:r>
            <a:r>
              <a:rPr lang="fr-FR" b="1" dirty="0"/>
              <a:t>exemple</a:t>
            </a:r>
            <a:r>
              <a:rPr lang="fr-FR" dirty="0"/>
              <a:t>, l’</a:t>
            </a:r>
            <a:r>
              <a:rPr lang="fr-FR" b="1" dirty="0"/>
              <a:t>Union générale des travailleurs agricoles du Ghana</a:t>
            </a:r>
            <a:r>
              <a:rPr lang="fr-FR" dirty="0"/>
              <a:t> (General Agricultural </a:t>
            </a:r>
            <a:r>
              <a:rPr lang="fr-FR" dirty="0" err="1"/>
              <a:t>Workers</a:t>
            </a:r>
            <a:r>
              <a:rPr lang="fr-FR" dirty="0"/>
              <a:t>’ Union) et le Programme international pour l'abolition du travail des enfants (IPEC) de l'OIT ont produit un </a:t>
            </a:r>
            <a:r>
              <a:rPr lang="fr-FR" b="1" dirty="0"/>
              <a:t>manuel destiné aux communautés cacaoyères</a:t>
            </a:r>
            <a:r>
              <a:rPr lang="fr-FR" dirty="0"/>
              <a:t> sur l’élimination du travail dangereux des enfants et sur les risques pour la sécurité et la santé au travail et les risques environnementaux («</a:t>
            </a:r>
            <a:r>
              <a:rPr lang="en-GB" dirty="0"/>
              <a:t>Eliminating hazardous child labour and Occupational Safety, Health and Environmental risks - A Manual for agents of change in cocoa communities in Ghana»)</a:t>
            </a:r>
            <a:r>
              <a:rPr lang="fr-FR" dirty="0"/>
              <a:t>, qui traite la question de la vulnérabilité des enfants et des adolescents aux effets du travail dangereux dans la culture du cacao.</a:t>
            </a:r>
            <a:endParaRPr lang="it-IT" dirty="0"/>
          </a:p>
          <a:p>
            <a:endParaRPr lang="en-GB" dirty="0"/>
          </a:p>
          <a:p>
            <a:endParaRPr lang="en-GB" dirty="0"/>
          </a:p>
          <a:p>
            <a:endParaRPr lang="en-GB" dirty="0"/>
          </a:p>
          <a:p>
            <a:endParaRPr lang="en-GB" dirty="0"/>
          </a:p>
          <a:p>
            <a:endParaRPr lang="en-GB" dirty="0"/>
          </a:p>
          <a:p>
            <a:endParaRPr lang="en-GB" dirty="0"/>
          </a:p>
        </p:txBody>
      </p:sp>
      <p:sp>
        <p:nvSpPr>
          <p:cNvPr id="4" name="Segnaposto numero diapositiva 3"/>
          <p:cNvSpPr>
            <a:spLocks noGrp="1"/>
          </p:cNvSpPr>
          <p:nvPr>
            <p:ph type="sldNum" sz="quarter" idx="10"/>
          </p:nvPr>
        </p:nvSpPr>
        <p:spPr/>
        <p:txBody>
          <a:bodyPr/>
          <a:lstStyle/>
          <a:p>
            <a:fld id="{C43191AE-C867-884B-9EB5-3C8BE308C3A5}" type="slidenum">
              <a:rPr lang="en-GB" smtClean="0"/>
              <a:t>19</a:t>
            </a:fld>
            <a:endParaRPr lang="en-GB" dirty="0"/>
          </a:p>
        </p:txBody>
      </p:sp>
    </p:spTree>
    <p:extLst>
      <p:ext uri="{BB962C8B-B14F-4D97-AF65-F5344CB8AC3E}">
        <p14:creationId xmlns:p14="http://schemas.microsoft.com/office/powerpoint/2010/main" val="41388091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r>
              <a:rPr lang="fr-FR" b="1"/>
              <a:t>4. Intégrer la sécurité et la santé au travail à l’enseignement général et professionnel</a:t>
            </a:r>
          </a:p>
          <a:p>
            <a:r>
              <a:rPr lang="fr-FR"/>
              <a:t>C’est un moyen très efficace pour mieux sensibiliser les jeunes travailleurs et les jeunes employeurs et renforcer leurs connaissances et compétences en matière de SST. Les jeunes représentant l’avenir de la société et jouant un rôle moteur en matière de changement culturel, des informations de base sur la SST devraient être intégrées aux</a:t>
            </a:r>
            <a:r>
              <a:rPr lang="fr-FR" b="1"/>
              <a:t> programmes scolaires, aux formations techniques et aux programmes éducatifs</a:t>
            </a:r>
            <a:r>
              <a:rPr lang="fr-FR"/>
              <a:t>. Cela contribuerait à garantir que les jeunes sont conscients de la nécessité de protéger leur sécurité et leur santé, et de leur droit à œuvrer en ce sens. </a:t>
            </a:r>
          </a:p>
          <a:p>
            <a:r>
              <a:rPr lang="fr-FR"/>
              <a:t>Dans certains pays, le programme des écoles primaires inclut une éducation de base à la prévention des risques. Dans d’autres, des experts mettent au point une démarche centrée non seulement sur le contenu éducatif mais aussi sur les locaux où l’enseignement est assuré. Dans le cadre de leur apprentissage, les élèves et les jeunes étudiants sont invités à contribuer activement aux aspects relatifs à la santé et à la sécurité dans leur environnement scolaire. </a:t>
            </a:r>
          </a:p>
          <a:p>
            <a:pPr marL="171450" lvl="0" indent="-171450">
              <a:buFont typeface="Wingdings" pitchFamily="2" charset="2"/>
              <a:buChar char="ü"/>
            </a:pPr>
            <a:r>
              <a:rPr lang="fr-FR"/>
              <a:t>L’</a:t>
            </a:r>
            <a:r>
              <a:rPr lang="fr-FR" b="1"/>
              <a:t>approche intégrée à l’échelle de l’école tout entière pour la SST de l’Union européenne</a:t>
            </a:r>
            <a:r>
              <a:rPr lang="fr-FR"/>
              <a:t> est un </a:t>
            </a:r>
            <a:r>
              <a:rPr lang="fr-FR" b="1"/>
              <a:t>bon exemple</a:t>
            </a:r>
            <a:r>
              <a:rPr lang="fr-FR"/>
              <a:t>. Elle intègre l’éducation aux risques et la sécurité et la santé à l’école à l’ensemble des activités et systèmes de l’école et associe activement le personnel et les élèves à l’identification des dangers et à la proposition de solutions, développant ainsi leurs compétences et leur permettant de s’approprier les règles de sécurité de leur école. </a:t>
            </a:r>
          </a:p>
          <a:p>
            <a:r>
              <a:rPr lang="fr-FR"/>
              <a:t>En France, une récente étude de l’Institut national de recherche et de sécurité (INRS) a établi que le taux d’accidents du travail des jeunes travailleurs ayant bénéficié à l’école d’un enseignement en SST était inférieur de moitié à celui des autres jeunes travailleurs. </a:t>
            </a:r>
          </a:p>
          <a:p>
            <a:r>
              <a:rPr lang="fr-FR"/>
              <a:t>Une éducation à la SST efficace permet aux jeunes d’adopter des attitudes et des comportements de prévention, de développer les compétences et aptitudes requises pour identifier les dangers et les risques et de développer des solutions efficaces en matière de SST, que ce soit à l’école, au travail ou dans le cadre de la vie en société. </a:t>
            </a:r>
          </a:p>
          <a:p>
            <a:pPr marL="171450" lvl="0" indent="-171450">
              <a:buFont typeface="Wingdings" pitchFamily="2" charset="2"/>
              <a:buChar char="ü"/>
            </a:pPr>
            <a:r>
              <a:rPr lang="fr-FR"/>
              <a:t>Par </a:t>
            </a:r>
            <a:r>
              <a:rPr lang="fr-FR" b="1"/>
              <a:t>exemple</a:t>
            </a:r>
            <a:r>
              <a:rPr lang="fr-FR"/>
              <a:t>, le </a:t>
            </a:r>
            <a:r>
              <a:rPr lang="fr-FR" b="1"/>
              <a:t>Centre canadien d’hygiène et de sécurité au travail (CCHST)</a:t>
            </a:r>
            <a:r>
              <a:rPr lang="fr-FR"/>
              <a:t> a mis au point la </a:t>
            </a:r>
            <a:r>
              <a:rPr lang="fr-FR" b="1"/>
              <a:t>trousse pédagogique sur la santé et la sécurité</a:t>
            </a:r>
            <a:r>
              <a:rPr lang="fr-FR"/>
              <a:t> pour aider les enseignants à apprendre à leurs élèves ce qu’ils doivent savoir pour préserver leur santé et leur sécurité lorsqu’ils intègrent le marché du travail</a:t>
            </a:r>
          </a:p>
          <a:p>
            <a:pPr marL="171450" lvl="0" indent="-171450">
              <a:buFont typeface="Wingdings" pitchFamily="2" charset="2"/>
              <a:buChar char="ü"/>
            </a:pPr>
            <a:r>
              <a:rPr lang="fr-FR"/>
              <a:t>L’</a:t>
            </a:r>
            <a:r>
              <a:rPr lang="fr-FR" b="1"/>
              <a:t>Institut national pour la sécurité et la santé au travail des Etats-Unis</a:t>
            </a:r>
            <a:r>
              <a:rPr lang="fr-FR"/>
              <a:t> (U.S. National Institute for Occupational Safety and Health, NIOSH) a conçu </a:t>
            </a:r>
            <a:r>
              <a:rPr lang="fr-FR" b="1"/>
              <a:t>Youth@Work—Talking Safety</a:t>
            </a:r>
            <a:r>
              <a:rPr lang="fr-FR"/>
              <a:t> pour enseigner les bases de la SST aux jeunes. Ce programme gratuit a été adapté pour chaque Etat afin d’être cohérent avec la règlementation de celui-ci relative au travail des enfants. </a:t>
            </a:r>
          </a:p>
          <a:p>
            <a:pPr marL="171450" lvl="0" indent="-171450">
              <a:buFont typeface="Wingdings" pitchFamily="2" charset="2"/>
              <a:buChar char="ü"/>
            </a:pPr>
            <a:r>
              <a:rPr lang="fr-FR"/>
              <a:t>Le </a:t>
            </a:r>
            <a:r>
              <a:rPr lang="fr-FR" b="1"/>
              <a:t>Partenariat californien pour la sécurité et la santé des jeunes travailleurs</a:t>
            </a:r>
            <a:r>
              <a:rPr lang="fr-FR"/>
              <a:t> (California Partnership for Young Worker Health and Safety) a créé les </a:t>
            </a:r>
            <a:r>
              <a:rPr lang="fr-FR" b="1"/>
              <a:t>centres de ressources pour les jeunes travailleurs</a:t>
            </a:r>
            <a:r>
              <a:rPr lang="fr-FR"/>
              <a:t> en Californie qui proposent des informations, des formations, des ressources pédagogiques, une assistance technique et des références pour faciliter l’éducation à la SST des jeunes, des employeurs et de la communauté et la protection des jeunes travailleurs.</a:t>
            </a:r>
          </a:p>
          <a:p>
            <a:pPr marL="171450" indent="-171450">
              <a:buFont typeface="Wingdings" pitchFamily="2" charset="2"/>
              <a:buChar char="ü"/>
            </a:pPr>
            <a:endParaRPr lang="fr-FR"/>
          </a:p>
        </p:txBody>
      </p:sp>
      <p:sp>
        <p:nvSpPr>
          <p:cNvPr id="4" name="Segnaposto numero diapositiva 3"/>
          <p:cNvSpPr>
            <a:spLocks noGrp="1"/>
          </p:cNvSpPr>
          <p:nvPr>
            <p:ph type="sldNum" sz="quarter" idx="10"/>
          </p:nvPr>
        </p:nvSpPr>
        <p:spPr/>
        <p:txBody>
          <a:bodyPr/>
          <a:lstStyle/>
          <a:p>
            <a:fld id="{C43191AE-C867-884B-9EB5-3C8BE308C3A5}" type="slidenum">
              <a:rPr lang="en-GB" smtClean="0"/>
              <a:t>20</a:t>
            </a:fld>
            <a:endParaRPr lang="en-GB" dirty="0"/>
          </a:p>
        </p:txBody>
      </p:sp>
    </p:spTree>
    <p:extLst>
      <p:ext uri="{BB962C8B-B14F-4D97-AF65-F5344CB8AC3E}">
        <p14:creationId xmlns:p14="http://schemas.microsoft.com/office/powerpoint/2010/main" val="17299964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r>
              <a:rPr lang="fr-FR" b="1" dirty="0"/>
              <a:t>5. Renforcer le plaidoyer, la sensibilisation et la recherche, concernant la vulnérabilité des jeunes travailleurs aux dangers et aux risques pour la sécurité et la santé au travail</a:t>
            </a:r>
            <a:endParaRPr lang="it-IT" b="1" dirty="0"/>
          </a:p>
          <a:p>
            <a:r>
              <a:rPr lang="fr-FR" dirty="0"/>
              <a:t>Un soutien continu est essentiel pour mener et diffuser des recherches en SST sur les jeunes travailleurs. Heureusement, un nombre croissant d’organismes de SST et d’institutions étudient ce groupe de population. </a:t>
            </a:r>
            <a:endParaRPr lang="it-IT" dirty="0"/>
          </a:p>
          <a:p>
            <a:r>
              <a:rPr lang="fr-FR" dirty="0"/>
              <a:t>Plusieurs thèmes importants auxquels </a:t>
            </a:r>
            <a:r>
              <a:rPr lang="fr-FR" b="1" dirty="0"/>
              <a:t>les recherches futures devraient s’intéresser </a:t>
            </a:r>
            <a:r>
              <a:rPr lang="fr-FR" dirty="0"/>
              <a:t>ont été identifiés:</a:t>
            </a:r>
            <a:endParaRPr lang="it-IT" dirty="0"/>
          </a:p>
          <a:p>
            <a:pPr marL="171450" lvl="0" indent="-171450">
              <a:buFont typeface="Wingdings" pitchFamily="2" charset="2"/>
              <a:buChar char="ü"/>
            </a:pPr>
            <a:r>
              <a:rPr lang="fr-FR" dirty="0"/>
              <a:t>relation entre les risques pour la SST et les transitions vécues par les jeunes travailleurs, comme la transition entre l’école et le travail et entre la jeunesse et l’âge adulte;</a:t>
            </a:r>
            <a:endParaRPr lang="it-IT" dirty="0"/>
          </a:p>
          <a:p>
            <a:pPr marL="171450" lvl="0" indent="-171450">
              <a:buFont typeface="Wingdings" pitchFamily="2" charset="2"/>
              <a:buChar char="ü"/>
            </a:pPr>
            <a:r>
              <a:rPr lang="fr-FR" dirty="0"/>
              <a:t>approche multidimensionnelle et complète supposant d’examiner comment différents facteurs se combinent pour rendre les jeunes travailleurs plus vulnérables aux risques pour la sécurité et la santé. Par exemple, examiner les caractéristiques spécifiques aux jeunes ainsi que les conditions de travail, l’organisation du travail et les caractéristiques du lieu de travail; </a:t>
            </a:r>
            <a:endParaRPr lang="it-IT" dirty="0"/>
          </a:p>
          <a:p>
            <a:pPr marL="171450" lvl="0" indent="-171450">
              <a:buFont typeface="Wingdings" pitchFamily="2" charset="2"/>
              <a:buChar char="ü"/>
            </a:pPr>
            <a:r>
              <a:rPr lang="fr-FR" dirty="0"/>
              <a:t>questions d’ordre social, affectif et motivationnel, comme la pression exercée par des pairs et le soutien de pairs, les normes et les valeurs sur le lieu de travail, la culture en SST et le style de direction. Celles-ci peuvent influer fortement sur le comportement des jeunes travailleurs et leur propension à parler des problèmes de SST;</a:t>
            </a:r>
            <a:endParaRPr lang="it-IT" dirty="0"/>
          </a:p>
          <a:p>
            <a:pPr marL="171450" lvl="0" indent="-171450">
              <a:buFont typeface="Wingdings" pitchFamily="2" charset="2"/>
              <a:buChar char="ü"/>
            </a:pPr>
            <a:r>
              <a:rPr lang="fr-FR" dirty="0"/>
              <a:t>formation à la SST et supervision, en examinant l’impact, lorsque ceux-ci sont de haute qualité et efficaces, a) des modes d’introduction de la SST, b) de la formation des jeunes travailleurs à la SST et de la supervision associée et c) des stratégies pour vérifier que ces formation et supervision sont assurées (en particulier dans les formes atypiques d’emploi);</a:t>
            </a:r>
            <a:endParaRPr lang="it-IT" dirty="0"/>
          </a:p>
          <a:p>
            <a:pPr marL="171450" lvl="0" indent="-171450">
              <a:buFont typeface="Wingdings" pitchFamily="2" charset="2"/>
              <a:buChar char="ü"/>
            </a:pPr>
            <a:r>
              <a:rPr lang="fr-FR" dirty="0"/>
              <a:t>adaptation des systèmes de gestion de la SST aux jeunes travailleurs, en examinant comment on peut améliorer les systèmes de gestion de la SST et les évaluations des risques pour inclure les facteurs de risque spécifiques aux jeunes travailleurs.</a:t>
            </a:r>
            <a:endParaRPr lang="it-IT" dirty="0"/>
          </a:p>
          <a:p>
            <a:r>
              <a:rPr lang="fr-FR" dirty="0"/>
              <a:t>Des campagnes de sensibilisation à la SST et l’éducation à la SST des jeunes travailleurs illustrée par des expériences vécues sont efficaces pour diffuser des informations essentielles et permettre aux travailleurs, aux parents, aux employeurs, aux écoles et aux communautés de mieux connaître les droits et vulnérabilités des jeunes travailleurs. Ces campagnes peuvent être organisées par des gouvernements ou des institutions nationales, des organisations d’employeurs, des syndicats, des associations de jeunes, des ONG et d’autres organisations de la société civile.</a:t>
            </a:r>
            <a:endParaRPr lang="it-IT" dirty="0"/>
          </a:p>
          <a:p>
            <a:pPr marL="171450" lvl="0" indent="-171450">
              <a:buFont typeface="Wingdings" pitchFamily="2" charset="2"/>
              <a:buChar char="ü"/>
            </a:pPr>
            <a:r>
              <a:rPr lang="fr-FR" dirty="0"/>
              <a:t>Par </a:t>
            </a:r>
            <a:r>
              <a:rPr lang="fr-FR" b="1" dirty="0"/>
              <a:t>exemple</a:t>
            </a:r>
            <a:r>
              <a:rPr lang="fr-FR" dirty="0"/>
              <a:t>, le </a:t>
            </a:r>
            <a:r>
              <a:rPr lang="fr-FR" b="1" dirty="0"/>
              <a:t>conseil de SST de Hong Kong</a:t>
            </a:r>
            <a:r>
              <a:rPr lang="fr-FR" dirty="0"/>
              <a:t> (Hong Kong OSH Council) a lancé une </a:t>
            </a:r>
            <a:r>
              <a:rPr lang="fr-FR" b="1" dirty="0"/>
              <a:t>campagne de promotion de la SST pour les jeunes</a:t>
            </a:r>
            <a:r>
              <a:rPr lang="fr-FR" dirty="0"/>
              <a:t> qui comprend la distribution de kits d’information sur la SST, l’organisation de séminaires et la diffusion de programmes radio soulignant l’importance de la SST pour les jeunes travailleurs.</a:t>
            </a:r>
            <a:endParaRPr lang="it-IT" dirty="0"/>
          </a:p>
          <a:p>
            <a:r>
              <a:rPr lang="fr-FR" dirty="0"/>
              <a:t>Les syndicats sont de plus en plus conscients de l’importance d’affilier les jeunes travailleurs et de les associer directement à l'organisation de campagnes et d'actions visant à promouvoir leurs droits au travail.</a:t>
            </a:r>
            <a:endParaRPr lang="it-IT" dirty="0"/>
          </a:p>
          <a:p>
            <a:pPr marL="171450" lvl="0" indent="-171450">
              <a:buFont typeface="Wingdings" pitchFamily="2" charset="2"/>
              <a:buChar char="ü"/>
            </a:pPr>
            <a:r>
              <a:rPr lang="fr-FR" dirty="0"/>
              <a:t>Par </a:t>
            </a:r>
            <a:r>
              <a:rPr lang="fr-FR" b="1" dirty="0"/>
              <a:t>exemple</a:t>
            </a:r>
            <a:r>
              <a:rPr lang="fr-FR" dirty="0"/>
              <a:t>, la </a:t>
            </a:r>
            <a:r>
              <a:rPr lang="fr-FR" b="1" dirty="0"/>
              <a:t>Confédération syndicale internationale (CSI)</a:t>
            </a:r>
            <a:r>
              <a:rPr lang="fr-FR" dirty="0"/>
              <a:t> a adopté en 2017 le </a:t>
            </a:r>
            <a:r>
              <a:rPr lang="fr-FR" b="1" dirty="0"/>
              <a:t>Programme économique et politique pour les jeunes travailleurs</a:t>
            </a:r>
            <a:r>
              <a:rPr lang="fr-FR" dirty="0"/>
              <a:t>. </a:t>
            </a:r>
            <a:endParaRPr lang="it-IT" dirty="0"/>
          </a:p>
          <a:p>
            <a:pPr marL="171450" lvl="0" indent="-171450">
              <a:buFont typeface="Wingdings" pitchFamily="2" charset="2"/>
              <a:buChar char="ü"/>
            </a:pPr>
            <a:r>
              <a:rPr lang="fr-FR" dirty="0"/>
              <a:t>En Australie, la </a:t>
            </a:r>
            <a:r>
              <a:rPr lang="fr-FR" b="1" dirty="0"/>
              <a:t>confédération syndicale de l’Etat du Victoria</a:t>
            </a:r>
            <a:r>
              <a:rPr lang="fr-FR" dirty="0"/>
              <a:t> (</a:t>
            </a:r>
            <a:r>
              <a:rPr lang="fr-FR" dirty="0" err="1"/>
              <a:t>Victorian</a:t>
            </a:r>
            <a:r>
              <a:rPr lang="fr-FR" dirty="0"/>
              <a:t> </a:t>
            </a:r>
            <a:r>
              <a:rPr lang="fr-FR" dirty="0" err="1"/>
              <a:t>Trades</a:t>
            </a:r>
            <a:r>
              <a:rPr lang="fr-FR" dirty="0"/>
              <a:t> Hall Council) a créé un </a:t>
            </a:r>
            <a:r>
              <a:rPr lang="fr-FR" b="1" dirty="0"/>
              <a:t>centre pour les jeunes travailleurs</a:t>
            </a:r>
            <a:r>
              <a:rPr lang="fr-FR" dirty="0"/>
              <a:t> en vue d’organiser les jeunes travailleurs et de les doter des connaissances et compétences nécessaires pour promouvoir des emplois salubres et sûrs.</a:t>
            </a:r>
            <a:endParaRPr lang="it-IT" dirty="0"/>
          </a:p>
          <a:p>
            <a:pPr marL="171450" indent="-171450">
              <a:buFont typeface="Wingdings" pitchFamily="2" charset="2"/>
              <a:buChar char="ü"/>
            </a:pPr>
            <a:endParaRPr lang="en-GB" dirty="0"/>
          </a:p>
          <a:p>
            <a:pPr marL="171450" indent="-171450">
              <a:buFont typeface="Wingdings" pitchFamily="2" charset="2"/>
              <a:buChar char="ü"/>
            </a:pPr>
            <a:endParaRPr lang="en-GB" dirty="0"/>
          </a:p>
        </p:txBody>
      </p:sp>
      <p:sp>
        <p:nvSpPr>
          <p:cNvPr id="4" name="Segnaposto numero diapositiva 3"/>
          <p:cNvSpPr>
            <a:spLocks noGrp="1"/>
          </p:cNvSpPr>
          <p:nvPr>
            <p:ph type="sldNum" sz="quarter" idx="10"/>
          </p:nvPr>
        </p:nvSpPr>
        <p:spPr/>
        <p:txBody>
          <a:bodyPr/>
          <a:lstStyle/>
          <a:p>
            <a:fld id="{C43191AE-C867-884B-9EB5-3C8BE308C3A5}" type="slidenum">
              <a:rPr lang="en-GB" smtClean="0"/>
              <a:t>21</a:t>
            </a:fld>
            <a:endParaRPr lang="en-GB" dirty="0"/>
          </a:p>
        </p:txBody>
      </p:sp>
    </p:spTree>
    <p:extLst>
      <p:ext uri="{BB962C8B-B14F-4D97-AF65-F5344CB8AC3E}">
        <p14:creationId xmlns:p14="http://schemas.microsoft.com/office/powerpoint/2010/main" val="23642449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r>
              <a:rPr lang="fr-FR" dirty="0"/>
              <a:t>Les jeunes travailleurs doivent défendre leurs droits au travail, y compris le droit à un travail sûr et sain adapté à leurs besoins.</a:t>
            </a:r>
            <a:endParaRPr lang="it-IT" dirty="0"/>
          </a:p>
          <a:p>
            <a:r>
              <a:rPr lang="fr-FR" dirty="0"/>
              <a:t>Mais, </a:t>
            </a:r>
            <a:r>
              <a:rPr lang="fr-FR" b="1" dirty="0"/>
              <a:t>comment peuvent-ils se faire entendre?</a:t>
            </a:r>
            <a:r>
              <a:rPr lang="it-IT" b="1" dirty="0"/>
              <a:t> </a:t>
            </a:r>
            <a:endParaRPr lang="en-GB" b="1" dirty="0"/>
          </a:p>
        </p:txBody>
      </p:sp>
      <p:sp>
        <p:nvSpPr>
          <p:cNvPr id="4" name="Segnaposto numero diapositiva 3"/>
          <p:cNvSpPr>
            <a:spLocks noGrp="1"/>
          </p:cNvSpPr>
          <p:nvPr>
            <p:ph type="sldNum" sz="quarter" idx="10"/>
          </p:nvPr>
        </p:nvSpPr>
        <p:spPr/>
        <p:txBody>
          <a:bodyPr/>
          <a:lstStyle/>
          <a:p>
            <a:fld id="{C43191AE-C867-884B-9EB5-3C8BE308C3A5}" type="slidenum">
              <a:rPr lang="en-GB" smtClean="0"/>
              <a:t>22</a:t>
            </a:fld>
            <a:endParaRPr lang="en-GB" dirty="0"/>
          </a:p>
        </p:txBody>
      </p:sp>
    </p:spTree>
    <p:extLst>
      <p:ext uri="{BB962C8B-B14F-4D97-AF65-F5344CB8AC3E}">
        <p14:creationId xmlns:p14="http://schemas.microsoft.com/office/powerpoint/2010/main" val="869742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r>
              <a:rPr lang="fr-FR" dirty="0"/>
              <a:t>Une </a:t>
            </a:r>
            <a:r>
              <a:rPr lang="fr-FR" b="1" dirty="0"/>
              <a:t>culture de prévention en matière de SST</a:t>
            </a:r>
            <a:r>
              <a:rPr lang="fr-FR" dirty="0"/>
              <a:t> signifie que le droit à un milieu de travail sûr et sain est respecté à tous les niveaux, et que les gouvernements, les employeurs et les travailleurs participent activement à l’instauration d’un tel milieu, au moyen d’un système de droits, de responsabilités et de devoirs clairement définis. Le principe de prévention est alors hautement prioritaire. </a:t>
            </a:r>
            <a:endParaRPr lang="it-IT" dirty="0"/>
          </a:p>
          <a:p>
            <a:r>
              <a:rPr lang="fr-FR" dirty="0"/>
              <a:t>Lors de l’établissement d’une culture de prévention durable en sécurité et santé au travail, il faut accorder une attention particulière aux secteurs et industries dangereux ainsi qu’aux travailleurs vulnérables, tels les jeunes très exposés sur leur lieu de travail.</a:t>
            </a:r>
            <a:endParaRPr lang="it-IT" dirty="0"/>
          </a:p>
          <a:p>
            <a:r>
              <a:rPr lang="fr-FR" dirty="0"/>
              <a:t>Il est essentiel d’</a:t>
            </a:r>
            <a:r>
              <a:rPr lang="fr-FR" b="1" dirty="0"/>
              <a:t>associer</a:t>
            </a:r>
            <a:r>
              <a:rPr lang="fr-FR" dirty="0"/>
              <a:t> directement </a:t>
            </a:r>
            <a:r>
              <a:rPr lang="fr-FR" b="1" dirty="0"/>
              <a:t>les jeunes travailleurs</a:t>
            </a:r>
            <a:r>
              <a:rPr lang="fr-FR" dirty="0"/>
              <a:t> et leurs organisations à l’élaboration et à la mise en œuvre d’une culture de prévention, cela permettant de répondre à leurs préoccupations pendant les discussions visant à identifier comment bâtir une génération de travailleurs en sécurité et en bonne santé. </a:t>
            </a:r>
            <a:endParaRPr lang="it-IT" dirty="0"/>
          </a:p>
          <a:p>
            <a:r>
              <a:rPr lang="fr-FR" dirty="0"/>
              <a:t>La société civile et les institutions de SST traditionnelles et leurs partenaires sociaux possèdent rarement les connaissances et les moyens requis pour plaider efficacement en faveur des jeunes travailleurs. </a:t>
            </a:r>
            <a:endParaRPr lang="it-IT" dirty="0"/>
          </a:p>
          <a:p>
            <a:r>
              <a:rPr lang="fr-FR" dirty="0"/>
              <a:t>De surcroît, de très nombreux jeunes occupant des emplois atypiques et informels, ils sont «invisibles» et dépourvus de tout pouvoir de négociation et d’une représentation efficace. Leur manque relatif de pouvoir et de visibilité contribue malheureusement à faire des jeunes travailleurs un groupe négligé par le cadre juridique et politique de la sécurité et de la santé au travail, laissé de côté également pendant la conception des formations et des campagnes de sensibilisation à la SST, et lors de l’identification des priorités de recherche.</a:t>
            </a:r>
          </a:p>
          <a:p>
            <a:r>
              <a:rPr lang="fr-FR" dirty="0"/>
              <a:t>Les institutions publiques doivent être préparées à soutenir les efforts des jeunes à déterminer leur avenir en leur fournissant des ressources et des possibilités d’engagement actif.</a:t>
            </a:r>
            <a:endParaRPr lang="it-IT" dirty="0"/>
          </a:p>
          <a:p>
            <a:endParaRPr lang="en-GB" dirty="0"/>
          </a:p>
        </p:txBody>
      </p:sp>
      <p:sp>
        <p:nvSpPr>
          <p:cNvPr id="4" name="Segnaposto numero diapositiva 3"/>
          <p:cNvSpPr>
            <a:spLocks noGrp="1"/>
          </p:cNvSpPr>
          <p:nvPr>
            <p:ph type="sldNum" sz="quarter" idx="10"/>
          </p:nvPr>
        </p:nvSpPr>
        <p:spPr/>
        <p:txBody>
          <a:bodyPr/>
          <a:lstStyle/>
          <a:p>
            <a:fld id="{C43191AE-C867-884B-9EB5-3C8BE308C3A5}" type="slidenum">
              <a:rPr lang="en-GB" smtClean="0"/>
              <a:t>23</a:t>
            </a:fld>
            <a:endParaRPr lang="en-GB" dirty="0"/>
          </a:p>
        </p:txBody>
      </p:sp>
    </p:spTree>
    <p:extLst>
      <p:ext uri="{BB962C8B-B14F-4D97-AF65-F5344CB8AC3E}">
        <p14:creationId xmlns:p14="http://schemas.microsoft.com/office/powerpoint/2010/main" val="14039916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r>
              <a:rPr lang="fr-FR" dirty="0"/>
              <a:t>L'engagement des jeunes a été un élément clé dans l'élaboration du </a:t>
            </a:r>
            <a:r>
              <a:rPr lang="fr-FR" b="1" i="1" dirty="0"/>
              <a:t>plan d'action </a:t>
            </a:r>
            <a:r>
              <a:rPr lang="fr-FR" b="1" i="1" dirty="0" err="1"/>
              <a:t>SafeYouth@Work</a:t>
            </a:r>
            <a:r>
              <a:rPr lang="fr-FR" dirty="0"/>
              <a:t>.</a:t>
            </a:r>
          </a:p>
          <a:p>
            <a:r>
              <a:rPr lang="fr-FR" dirty="0"/>
              <a:t>En septembre 2017, l’OIT a organisé le </a:t>
            </a:r>
            <a:r>
              <a:rPr lang="fr-FR" b="1" dirty="0"/>
              <a:t>congrès </a:t>
            </a:r>
            <a:r>
              <a:rPr lang="fr-FR" b="1" dirty="0" err="1"/>
              <a:t>SafeYouth@Work</a:t>
            </a:r>
            <a:r>
              <a:rPr lang="fr-FR" dirty="0"/>
              <a:t>, en collaboration avec le ministère du Travail de Singapour. Cet événement, qui s’inscrivait dans le projet </a:t>
            </a:r>
            <a:r>
              <a:rPr lang="fr-FR" dirty="0" err="1"/>
              <a:t>SafeYouth@Work</a:t>
            </a:r>
            <a:r>
              <a:rPr lang="fr-FR" dirty="0"/>
              <a:t> de l’OIT, s’est tenu lors du XXIe congrès mondial sur la sécurité et la santé au travail, à Singapour. Il a rassemblé 125 jeunes travailleurs, employeurs, syndicalistes et étudiants en vue de créer un réseau mondial de jeunes champions de la SST. Les jeunes étaient invités à faire connaître leurs points de vue sur les obstacles en matière de sécurité et de santé que rencontrent les jeunes travailleurs et à proposer leurs propres solutions pour promouvoir la SST. Ils ont eu l’occasion de discuter et d’interagir avec des experts internationaux en SST, des représentants gouvernementaux, des organisations d’employeurs et de travailleurs, des organisations non gouvernementales et d’autres organisations de la société civile. Ces échanges ont conduit à élaborer un cadre d’action pour les années à venir, qui sert de base au </a:t>
            </a:r>
            <a:r>
              <a:rPr lang="fr-FR" i="1" dirty="0"/>
              <a:t>plan d’action </a:t>
            </a:r>
            <a:r>
              <a:rPr lang="fr-FR" i="1" dirty="0" err="1"/>
              <a:t>SafeYouth@Work</a:t>
            </a:r>
            <a:r>
              <a:rPr lang="fr-FR" dirty="0"/>
              <a:t>.</a:t>
            </a:r>
          </a:p>
          <a:p>
            <a:r>
              <a:rPr lang="fr-FR" dirty="0"/>
              <a:t>Après le congrès mondial, une série de </a:t>
            </a:r>
            <a:r>
              <a:rPr lang="fr-FR" b="1" dirty="0"/>
              <a:t>forums consultatifs</a:t>
            </a:r>
            <a:r>
              <a:rPr lang="fr-FR" dirty="0"/>
              <a:t> ont été organisés pour discuter du plan d’action et le valider. Ces forums ont eu lieu pendant la conférence internationale de l’OIT A+A (Düsseldorf, octobre 2017), la quatrième conférence mondiale sur l’élimination durable du travail des enfants (Buenos Aires, novembre 2017) et la consultation sous régionale consacrée au </a:t>
            </a:r>
            <a:r>
              <a:rPr lang="fr-FR" i="1" dirty="0"/>
              <a:t>plan d’action </a:t>
            </a:r>
            <a:r>
              <a:rPr lang="fr-FR" i="1" dirty="0" err="1"/>
              <a:t>SafeYouth@Work</a:t>
            </a:r>
            <a:r>
              <a:rPr lang="fr-FR" dirty="0"/>
              <a:t> (Jakarta, janvier 2018).</a:t>
            </a:r>
          </a:p>
          <a:p>
            <a:r>
              <a:rPr lang="fr-FR" dirty="0"/>
              <a:t>Des </a:t>
            </a:r>
            <a:r>
              <a:rPr lang="fr-FR" b="1" dirty="0"/>
              <a:t>contributions d'experts en SST</a:t>
            </a:r>
            <a:r>
              <a:rPr lang="fr-FR" dirty="0"/>
              <a:t> ont également été recueillies.</a:t>
            </a:r>
          </a:p>
          <a:p>
            <a:r>
              <a:rPr lang="fr-FR" dirty="0"/>
              <a:t>Un </a:t>
            </a:r>
            <a:r>
              <a:rPr lang="fr-FR" b="1" dirty="0"/>
              <a:t>comité de rédaction</a:t>
            </a:r>
            <a:r>
              <a:rPr lang="fr-FR" dirty="0"/>
              <a:t> composé d’experts en SST, de représentants d’employeurs et de travailleurs et de cinq champions de la jeunesse a été créé en février 2018. </a:t>
            </a:r>
          </a:p>
          <a:p>
            <a:r>
              <a:rPr lang="fr-FR" dirty="0"/>
              <a:t>Le projet </a:t>
            </a:r>
            <a:r>
              <a:rPr lang="fr-FR" dirty="0" err="1"/>
              <a:t>SafeYouth@Work</a:t>
            </a:r>
            <a:r>
              <a:rPr lang="fr-FR" dirty="0"/>
              <a:t> de l’OIT lancera le </a:t>
            </a:r>
            <a:r>
              <a:rPr lang="fr-FR" i="1" dirty="0"/>
              <a:t>plan d’action</a:t>
            </a:r>
            <a:r>
              <a:rPr lang="fr-FR" dirty="0"/>
              <a:t> à l’occasion de la campagne de la Journée mondiale de la sécurité et de la santé au travail 2018. L’objectif du </a:t>
            </a:r>
            <a:r>
              <a:rPr lang="fr-FR" i="1" dirty="0"/>
              <a:t>plan d’action</a:t>
            </a:r>
            <a:r>
              <a:rPr lang="fr-FR" dirty="0"/>
              <a:t> est de guider les efforts des Etats Membres et des mandants de l’OIT en vue d’améliorer la sécurité et la santé des jeunes travailleurs. Le </a:t>
            </a:r>
            <a:r>
              <a:rPr lang="fr-FR" i="1" dirty="0"/>
              <a:t>plan d’action</a:t>
            </a:r>
            <a:r>
              <a:rPr lang="fr-FR" dirty="0"/>
              <a:t> identifie des acteurs et des mesures clés pour améliorer la SST pour les jeunes travailleurs dans cinq domaines critiques: recherche, éducation, conformité, plaidoyer et réseaux. </a:t>
            </a:r>
          </a:p>
          <a:p>
            <a:endParaRPr lang="fr-FR" dirty="0"/>
          </a:p>
        </p:txBody>
      </p:sp>
      <p:sp>
        <p:nvSpPr>
          <p:cNvPr id="4" name="Segnaposto numero diapositiva 3"/>
          <p:cNvSpPr>
            <a:spLocks noGrp="1"/>
          </p:cNvSpPr>
          <p:nvPr>
            <p:ph type="sldNum" sz="quarter" idx="10"/>
          </p:nvPr>
        </p:nvSpPr>
        <p:spPr/>
        <p:txBody>
          <a:bodyPr/>
          <a:lstStyle/>
          <a:p>
            <a:fld id="{C43191AE-C867-884B-9EB5-3C8BE308C3A5}" type="slidenum">
              <a:rPr lang="en-GB" smtClean="0"/>
              <a:t>24</a:t>
            </a:fld>
            <a:endParaRPr lang="en-GB" dirty="0"/>
          </a:p>
        </p:txBody>
      </p:sp>
    </p:spTree>
    <p:extLst>
      <p:ext uri="{BB962C8B-B14F-4D97-AF65-F5344CB8AC3E}">
        <p14:creationId xmlns:p14="http://schemas.microsoft.com/office/powerpoint/2010/main" val="27644109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r>
              <a:rPr lang="fr-FR" dirty="0"/>
              <a:t>Merci de votre attention.</a:t>
            </a:r>
            <a:endParaRPr lang="it-IT" dirty="0"/>
          </a:p>
          <a:p>
            <a:r>
              <a:rPr lang="fr-FR" dirty="0"/>
              <a:t> </a:t>
            </a:r>
            <a:endParaRPr lang="it-IT" dirty="0"/>
          </a:p>
          <a:p>
            <a:r>
              <a:rPr lang="fr-FR" dirty="0"/>
              <a:t>Pour plus d'informations sur la campagne et le matériel de la Journée mondiale de la sécurité et de la santé au travail, veuillez consulter la page </a:t>
            </a:r>
            <a:r>
              <a:rPr lang="fr-FR" u="sng" dirty="0">
                <a:hlinkClick r:id="rId3"/>
              </a:rPr>
              <a:t>www.ilo.org/safeday</a:t>
            </a:r>
            <a:r>
              <a:rPr lang="fr-FR" dirty="0"/>
              <a:t> </a:t>
            </a:r>
            <a:endParaRPr lang="it-IT" dirty="0"/>
          </a:p>
          <a:p>
            <a:endParaRPr lang="en-GB" dirty="0"/>
          </a:p>
        </p:txBody>
      </p:sp>
      <p:sp>
        <p:nvSpPr>
          <p:cNvPr id="4" name="Segnaposto numero diapositiva 3"/>
          <p:cNvSpPr>
            <a:spLocks noGrp="1"/>
          </p:cNvSpPr>
          <p:nvPr>
            <p:ph type="sldNum" sz="quarter" idx="10"/>
          </p:nvPr>
        </p:nvSpPr>
        <p:spPr/>
        <p:txBody>
          <a:bodyPr/>
          <a:lstStyle/>
          <a:p>
            <a:fld id="{C43191AE-C867-884B-9EB5-3C8BE308C3A5}" type="slidenum">
              <a:rPr lang="en-GB" smtClean="0"/>
              <a:t>25</a:t>
            </a:fld>
            <a:endParaRPr lang="en-GB" dirty="0"/>
          </a:p>
        </p:txBody>
      </p:sp>
    </p:spTree>
    <p:extLst>
      <p:ext uri="{BB962C8B-B14F-4D97-AF65-F5344CB8AC3E}">
        <p14:creationId xmlns:p14="http://schemas.microsoft.com/office/powerpoint/2010/main" val="28327023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Vuota">
    <p:spTree>
      <p:nvGrpSpPr>
        <p:cNvPr id="1" name=""/>
        <p:cNvGrpSpPr/>
        <p:nvPr/>
      </p:nvGrpSpPr>
      <p:grpSpPr>
        <a:xfrm>
          <a:off x="0" y="0"/>
          <a:ext cx="0" cy="0"/>
          <a:chOff x="0" y="0"/>
          <a:chExt cx="0" cy="0"/>
        </a:xfrm>
      </p:grpSpPr>
      <p:sp>
        <p:nvSpPr>
          <p:cNvPr id="7" name="Footer Placeholder 2">
            <a:extLst>
              <a:ext uri="{FF2B5EF4-FFF2-40B4-BE49-F238E27FC236}">
                <a16:creationId xmlns:a16="http://schemas.microsoft.com/office/drawing/2014/main" id="{827B0C58-CB2E-4B45-AB74-552786532CB5}"/>
              </a:ext>
            </a:extLst>
          </p:cNvPr>
          <p:cNvSpPr txBox="1">
            <a:spLocks/>
          </p:cNvSpPr>
          <p:nvPr userDrawn="1"/>
        </p:nvSpPr>
        <p:spPr>
          <a:xfrm>
            <a:off x="4572000" y="6356351"/>
            <a:ext cx="3943350" cy="365125"/>
          </a:xfrm>
          <a:prstGeom prst="rect">
            <a:avLst/>
          </a:prstGeom>
        </p:spPr>
        <p:txBody>
          <a:bodyPr vert="horz" lIns="91440" tIns="45720" rIns="91440" bIns="45720" rtlCol="0" anchor="ctr"/>
          <a:lstStyle>
            <a:defPPr>
              <a:defRPr lang="it-IT"/>
            </a:defPPr>
            <a:lvl1pPr marL="0" algn="l" defTabSz="914400" rtl="0" eaLnBrk="1" latinLnBrk="0" hangingPunct="1">
              <a:defRPr sz="1200" b="0" i="0" kern="1200">
                <a:solidFill>
                  <a:schemeClr val="bg2">
                    <a:lumMod val="25000"/>
                  </a:schemeClr>
                </a:solidFill>
                <a:latin typeface="Avenir Next Condensed Medium" panose="020B0503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dirty="0"/>
          </a:p>
        </p:txBody>
      </p:sp>
      <p:sp>
        <p:nvSpPr>
          <p:cNvPr id="8" name="Subtitle 2">
            <a:extLst>
              <a:ext uri="{FF2B5EF4-FFF2-40B4-BE49-F238E27FC236}">
                <a16:creationId xmlns:a16="http://schemas.microsoft.com/office/drawing/2014/main" id="{400A60D9-A150-5346-8E96-F0DF118A834B}"/>
              </a:ext>
            </a:extLst>
          </p:cNvPr>
          <p:cNvSpPr txBox="1">
            <a:spLocks/>
          </p:cNvSpPr>
          <p:nvPr userDrawn="1"/>
        </p:nvSpPr>
        <p:spPr>
          <a:xfrm>
            <a:off x="276783" y="6276917"/>
            <a:ext cx="4819473" cy="44455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0"/>
              </a:spcBef>
              <a:spcAft>
                <a:spcPts val="600"/>
              </a:spcAft>
              <a:buSzPct val="70000"/>
              <a:buFont typeface="Wingdings" pitchFamily="2" charset="2"/>
              <a:buNone/>
              <a:defRPr sz="2400" b="0" i="0" kern="1200">
                <a:solidFill>
                  <a:schemeClr val="bg2">
                    <a:lumMod val="25000"/>
                  </a:schemeClr>
                </a:solidFill>
                <a:latin typeface="Avenir Next Condensed" panose="020B0503020202020204" pitchFamily="34" charset="0"/>
                <a:ea typeface="+mn-ea"/>
                <a:cs typeface="+mn-cs"/>
              </a:defRPr>
            </a:lvl1pPr>
            <a:lvl2pPr marL="457200" indent="0" algn="ctr" defTabSz="914400" rtl="0" eaLnBrk="1" latinLnBrk="0" hangingPunct="1">
              <a:lnSpc>
                <a:spcPct val="90000"/>
              </a:lnSpc>
              <a:spcBef>
                <a:spcPts val="0"/>
              </a:spcBef>
              <a:spcAft>
                <a:spcPts val="600"/>
              </a:spcAft>
              <a:buSzPct val="70000"/>
              <a:buFont typeface="Wingdings" pitchFamily="2" charset="2"/>
              <a:buNone/>
              <a:defRPr sz="2000" b="0" i="0" kern="1200">
                <a:solidFill>
                  <a:schemeClr val="bg2">
                    <a:lumMod val="25000"/>
                  </a:schemeClr>
                </a:solidFill>
                <a:latin typeface="Avenir Next Condensed" panose="020B0503020202020204" pitchFamily="34" charset="0"/>
                <a:ea typeface="+mn-ea"/>
                <a:cs typeface="+mn-cs"/>
              </a:defRPr>
            </a:lvl2pPr>
            <a:lvl3pPr marL="914400" indent="0" algn="ctr" defTabSz="914400" rtl="0" eaLnBrk="1" latinLnBrk="0" hangingPunct="1">
              <a:lnSpc>
                <a:spcPct val="90000"/>
              </a:lnSpc>
              <a:spcBef>
                <a:spcPts val="0"/>
              </a:spcBef>
              <a:spcAft>
                <a:spcPts val="600"/>
              </a:spcAft>
              <a:buSzPct val="70000"/>
              <a:buFont typeface="Wingdings" pitchFamily="2" charset="2"/>
              <a:buNone/>
              <a:defRPr sz="1800" b="0" i="0" kern="1200">
                <a:solidFill>
                  <a:schemeClr val="bg2">
                    <a:lumMod val="25000"/>
                  </a:schemeClr>
                </a:solidFill>
                <a:latin typeface="Avenir Next Condensed" panose="020B0503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10000"/>
              </a:lnSpc>
              <a:spcAft>
                <a:spcPts val="0"/>
              </a:spcAft>
            </a:pPr>
            <a:r>
              <a:rPr lang="fr-FR" sz="1000" b="0" i="0" dirty="0">
                <a:solidFill>
                  <a:srgbClr val="502923"/>
                </a:solidFill>
                <a:latin typeface="Avenir Next Regular"/>
                <a:cs typeface="Avenir Next Regular"/>
              </a:rPr>
              <a:t>Journée mondiale de la sécurité et de la santé au travail</a:t>
            </a:r>
            <a:r>
              <a:rPr lang="en-GB" sz="1000" b="0" i="0" dirty="0">
                <a:solidFill>
                  <a:srgbClr val="502923"/>
                </a:solidFill>
                <a:latin typeface="Avenir Next Regular"/>
                <a:cs typeface="Avenir Next Regular"/>
              </a:rPr>
              <a:t> 2018</a:t>
            </a:r>
          </a:p>
          <a:p>
            <a:pPr algn="l">
              <a:lnSpc>
                <a:spcPct val="110000"/>
              </a:lnSpc>
              <a:spcAft>
                <a:spcPts val="0"/>
              </a:spcAft>
            </a:pPr>
            <a:r>
              <a:rPr lang="fr-FR" sz="1000" b="0" i="0" dirty="0">
                <a:solidFill>
                  <a:srgbClr val="502923"/>
                </a:solidFill>
                <a:latin typeface="Avenir Next Demi Bold"/>
                <a:cs typeface="Avenir Next Demi Bold"/>
              </a:rPr>
              <a:t>Améliorer la sécurité et la santé des jeunes travailleurs</a:t>
            </a:r>
            <a:endParaRPr lang="en-GB" sz="1000" b="0" i="0" dirty="0">
              <a:solidFill>
                <a:srgbClr val="502923"/>
              </a:solidFill>
              <a:latin typeface="Avenir Next Demi Bold"/>
              <a:cs typeface="Avenir Next Demi Bold"/>
            </a:endParaRPr>
          </a:p>
        </p:txBody>
      </p:sp>
      <p:sp>
        <p:nvSpPr>
          <p:cNvPr id="9" name="Segnaposto contenuto 1">
            <a:extLst>
              <a:ext uri="{FF2B5EF4-FFF2-40B4-BE49-F238E27FC236}">
                <a16:creationId xmlns:a16="http://schemas.microsoft.com/office/drawing/2014/main" id="{099B77C5-8F8F-8149-8D3A-16D850236A1E}"/>
              </a:ext>
            </a:extLst>
          </p:cNvPr>
          <p:cNvSpPr>
            <a:spLocks noGrp="1"/>
          </p:cNvSpPr>
          <p:nvPr>
            <p:ph idx="1" hasCustomPrompt="1"/>
          </p:nvPr>
        </p:nvSpPr>
        <p:spPr>
          <a:xfrm>
            <a:off x="628650" y="694944"/>
            <a:ext cx="7886700" cy="5547360"/>
          </a:xfrm>
        </p:spPr>
        <p:txBody>
          <a:bodyPr>
            <a:normAutofit/>
          </a:bodyPr>
          <a:lstStyle>
            <a:lvl1pPr marL="228600" indent="-228600">
              <a:buFont typeface="Symbol" charset="2"/>
              <a:buChar char="-"/>
              <a:defRPr/>
            </a:lvl1pPr>
          </a:lstStyle>
          <a:p>
            <a:pPr marL="0" indent="0">
              <a:spcBef>
                <a:spcPts val="600"/>
              </a:spcBef>
              <a:buNone/>
            </a:pPr>
            <a:r>
              <a:rPr lang="en-GB" sz="2400" dirty="0">
                <a:solidFill>
                  <a:srgbClr val="E94E1B"/>
                </a:solidFill>
              </a:rPr>
              <a:t>Youth</a:t>
            </a:r>
            <a:r>
              <a:rPr lang="en-GB" sz="2400" b="1" dirty="0">
                <a:solidFill>
                  <a:srgbClr val="E94E31"/>
                </a:solidFill>
                <a:latin typeface="Avenir Heavy" panose="02000503020000020003" pitchFamily="2" charset="0"/>
              </a:rPr>
              <a:t> </a:t>
            </a:r>
            <a:r>
              <a:rPr lang="en-GB" sz="2400" dirty="0">
                <a:solidFill>
                  <a:schemeClr val="tx1"/>
                </a:solidFill>
              </a:rPr>
              <a:t>are persons between the age of ending compulsory education and embarking on their first job (15–24 years old)</a:t>
            </a:r>
          </a:p>
          <a:p>
            <a:pPr marL="0" indent="0">
              <a:spcBef>
                <a:spcPts val="600"/>
              </a:spcBef>
              <a:buNone/>
            </a:pPr>
            <a:endParaRPr lang="en-GB" sz="2400" dirty="0"/>
          </a:p>
          <a:p>
            <a:pPr marL="0" indent="0">
              <a:spcBef>
                <a:spcPts val="600"/>
              </a:spcBef>
              <a:buNone/>
            </a:pPr>
            <a:r>
              <a:rPr lang="en-GB" sz="2400" dirty="0">
                <a:solidFill>
                  <a:srgbClr val="E94E1B"/>
                </a:solidFill>
              </a:rPr>
              <a:t>Young workers</a:t>
            </a:r>
            <a:r>
              <a:rPr lang="en-GB" sz="2400" dirty="0">
                <a:solidFill>
                  <a:srgbClr val="E94E31"/>
                </a:solidFill>
              </a:rPr>
              <a:t> </a:t>
            </a:r>
            <a:r>
              <a:rPr lang="en-GB" sz="2400" dirty="0">
                <a:solidFill>
                  <a:schemeClr val="tx1"/>
                </a:solidFill>
              </a:rPr>
              <a:t>can be divided in 2 major groups:</a:t>
            </a:r>
          </a:p>
          <a:p>
            <a:pPr lvl="0">
              <a:spcBef>
                <a:spcPts val="600"/>
              </a:spcBef>
              <a:buClr>
                <a:srgbClr val="E94E1B"/>
              </a:buClr>
              <a:buSzPct val="110000"/>
              <a:buFont typeface="Arial"/>
              <a:buChar char="•"/>
            </a:pPr>
            <a:r>
              <a:rPr lang="en-GB" sz="2400" dirty="0">
                <a:solidFill>
                  <a:schemeClr val="tx1"/>
                </a:solidFill>
                <a:latin typeface="Avenir Next Regular"/>
                <a:cs typeface="Avenir Next Regular"/>
              </a:rPr>
              <a:t>above the minimum age of employment but under the age of 18</a:t>
            </a:r>
          </a:p>
          <a:p>
            <a:pPr lvl="0">
              <a:spcBef>
                <a:spcPts val="600"/>
              </a:spcBef>
              <a:buClr>
                <a:srgbClr val="E94E1B"/>
              </a:buClr>
              <a:buSzPct val="110000"/>
              <a:buFont typeface="Arial"/>
              <a:buChar char="•"/>
            </a:pPr>
            <a:r>
              <a:rPr lang="en-GB" sz="2400" dirty="0">
                <a:solidFill>
                  <a:schemeClr val="tx1"/>
                </a:solidFill>
                <a:latin typeface="Avenir Next Regular"/>
                <a:cs typeface="Avenir Next Regular"/>
              </a:rPr>
              <a:t>between age 18</a:t>
            </a:r>
          </a:p>
        </p:txBody>
      </p:sp>
      <p:sp>
        <p:nvSpPr>
          <p:cNvPr id="5" name="Subtitle 2">
            <a:extLst>
              <a:ext uri="{FF2B5EF4-FFF2-40B4-BE49-F238E27FC236}">
                <a16:creationId xmlns:a16="http://schemas.microsoft.com/office/drawing/2014/main" id="{400A60D9-A150-5346-8E96-F0DF118A834B}"/>
              </a:ext>
            </a:extLst>
          </p:cNvPr>
          <p:cNvSpPr txBox="1">
            <a:spLocks/>
          </p:cNvSpPr>
          <p:nvPr userDrawn="1"/>
        </p:nvSpPr>
        <p:spPr>
          <a:xfrm>
            <a:off x="276783" y="4941168"/>
            <a:ext cx="4819473" cy="44455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0"/>
              </a:spcBef>
              <a:spcAft>
                <a:spcPts val="600"/>
              </a:spcAft>
              <a:buSzPct val="70000"/>
              <a:buFont typeface="Wingdings" pitchFamily="2" charset="2"/>
              <a:buNone/>
              <a:defRPr sz="2400" b="0" i="0" kern="1200">
                <a:solidFill>
                  <a:schemeClr val="bg2">
                    <a:lumMod val="25000"/>
                  </a:schemeClr>
                </a:solidFill>
                <a:latin typeface="Avenir Next Condensed" panose="020B0503020202020204" pitchFamily="34" charset="0"/>
                <a:ea typeface="+mn-ea"/>
                <a:cs typeface="+mn-cs"/>
              </a:defRPr>
            </a:lvl1pPr>
            <a:lvl2pPr marL="457200" indent="0" algn="ctr" defTabSz="914400" rtl="0" eaLnBrk="1" latinLnBrk="0" hangingPunct="1">
              <a:lnSpc>
                <a:spcPct val="90000"/>
              </a:lnSpc>
              <a:spcBef>
                <a:spcPts val="0"/>
              </a:spcBef>
              <a:spcAft>
                <a:spcPts val="600"/>
              </a:spcAft>
              <a:buSzPct val="70000"/>
              <a:buFont typeface="Wingdings" pitchFamily="2" charset="2"/>
              <a:buNone/>
              <a:defRPr sz="2000" b="0" i="0" kern="1200">
                <a:solidFill>
                  <a:schemeClr val="bg2">
                    <a:lumMod val="25000"/>
                  </a:schemeClr>
                </a:solidFill>
                <a:latin typeface="Avenir Next Condensed" panose="020B0503020202020204" pitchFamily="34" charset="0"/>
                <a:ea typeface="+mn-ea"/>
                <a:cs typeface="+mn-cs"/>
              </a:defRPr>
            </a:lvl2pPr>
            <a:lvl3pPr marL="914400" indent="0" algn="ctr" defTabSz="914400" rtl="0" eaLnBrk="1" latinLnBrk="0" hangingPunct="1">
              <a:lnSpc>
                <a:spcPct val="90000"/>
              </a:lnSpc>
              <a:spcBef>
                <a:spcPts val="0"/>
              </a:spcBef>
              <a:spcAft>
                <a:spcPts val="600"/>
              </a:spcAft>
              <a:buSzPct val="70000"/>
              <a:buFont typeface="Wingdings" pitchFamily="2" charset="2"/>
              <a:buNone/>
              <a:defRPr sz="1800" b="0" i="0" kern="1200">
                <a:solidFill>
                  <a:schemeClr val="bg2">
                    <a:lumMod val="25000"/>
                  </a:schemeClr>
                </a:solidFill>
                <a:latin typeface="Avenir Next Condensed" panose="020B0503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10000"/>
              </a:lnSpc>
              <a:spcAft>
                <a:spcPts val="0"/>
              </a:spcAft>
            </a:pPr>
            <a:endParaRPr lang="en-GB" sz="1000" b="0" i="0" dirty="0">
              <a:solidFill>
                <a:srgbClr val="502923"/>
              </a:solidFill>
              <a:latin typeface="Avenir Next Demi Bold"/>
              <a:cs typeface="Avenir Next Demi Bold"/>
            </a:endParaRPr>
          </a:p>
        </p:txBody>
      </p:sp>
    </p:spTree>
    <p:extLst>
      <p:ext uri="{BB962C8B-B14F-4D97-AF65-F5344CB8AC3E}">
        <p14:creationId xmlns:p14="http://schemas.microsoft.com/office/powerpoint/2010/main" val="301408779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apositiva titolo">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4024066"/>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dirty="0"/>
              <a:t>Fare clic per modificare lo stile del sottotitolo dello schema</a:t>
            </a:r>
            <a:endParaRPr lang="en-US" dirty="0"/>
          </a:p>
        </p:txBody>
      </p:sp>
      <p:sp>
        <p:nvSpPr>
          <p:cNvPr id="5" name="Title 1">
            <a:extLst>
              <a:ext uri="{FF2B5EF4-FFF2-40B4-BE49-F238E27FC236}">
                <a16:creationId xmlns:a16="http://schemas.microsoft.com/office/drawing/2014/main" id="{FF752AF1-CDAF-6346-8BF6-E3922D0A7F07}"/>
              </a:ext>
            </a:extLst>
          </p:cNvPr>
          <p:cNvSpPr>
            <a:spLocks noGrp="1"/>
          </p:cNvSpPr>
          <p:nvPr>
            <p:ph type="title"/>
          </p:nvPr>
        </p:nvSpPr>
        <p:spPr>
          <a:xfrm>
            <a:off x="628650" y="694944"/>
            <a:ext cx="7886700" cy="3060192"/>
          </a:xfrm>
        </p:spPr>
        <p:txBody>
          <a:bodyPr anchor="t">
            <a:normAutofit/>
          </a:bodyPr>
          <a:lstStyle>
            <a:lvl1pPr algn="ctr">
              <a:defRPr sz="2800" b="0" i="0" baseline="0">
                <a:ln>
                  <a:noFill/>
                </a:ln>
                <a:solidFill>
                  <a:srgbClr val="C31E31"/>
                </a:solidFill>
                <a:latin typeface="Avenir Next"/>
                <a:cs typeface="Al Bayan Plain" pitchFamily="2" charset="-78"/>
              </a:defRPr>
            </a:lvl1pPr>
          </a:lstStyle>
          <a:p>
            <a:r>
              <a:rPr lang="it-IT" dirty="0"/>
              <a:t>Fare clic per modificare lo stile del titolo</a:t>
            </a:r>
            <a:endParaRPr lang="en-US" dirty="0"/>
          </a:p>
        </p:txBody>
      </p:sp>
    </p:spTree>
    <p:extLst>
      <p:ext uri="{BB962C8B-B14F-4D97-AF65-F5344CB8AC3E}">
        <p14:creationId xmlns:p14="http://schemas.microsoft.com/office/powerpoint/2010/main" val="16099096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4024066"/>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dirty="0"/>
              <a:t>Fare clic per modificare lo stile del sottotitolo dello schema</a:t>
            </a:r>
            <a:endParaRPr lang="en-US" dirty="0"/>
          </a:p>
        </p:txBody>
      </p:sp>
      <p:sp>
        <p:nvSpPr>
          <p:cNvPr id="7" name="Title 1">
            <a:extLst>
              <a:ext uri="{FF2B5EF4-FFF2-40B4-BE49-F238E27FC236}">
                <a16:creationId xmlns:a16="http://schemas.microsoft.com/office/drawing/2014/main" id="{EEFAB3CB-8BA9-0344-905E-4AF08E3FDD0F}"/>
              </a:ext>
            </a:extLst>
          </p:cNvPr>
          <p:cNvSpPr>
            <a:spLocks noGrp="1"/>
          </p:cNvSpPr>
          <p:nvPr>
            <p:ph type="title"/>
          </p:nvPr>
        </p:nvSpPr>
        <p:spPr>
          <a:xfrm>
            <a:off x="628650" y="694944"/>
            <a:ext cx="7886700" cy="3060192"/>
          </a:xfrm>
        </p:spPr>
        <p:txBody>
          <a:bodyPr anchor="t">
            <a:normAutofit/>
          </a:bodyPr>
          <a:lstStyle>
            <a:lvl1pPr algn="ctr">
              <a:defRPr sz="2800" b="0" i="0" baseline="0">
                <a:ln>
                  <a:noFill/>
                </a:ln>
                <a:solidFill>
                  <a:srgbClr val="C31E31"/>
                </a:solidFill>
                <a:latin typeface="Avenir Next"/>
                <a:cs typeface="Al Bayan Plain" pitchFamily="2" charset="-78"/>
              </a:defRPr>
            </a:lvl1pPr>
          </a:lstStyle>
          <a:p>
            <a:r>
              <a:rPr lang="it-IT" dirty="0"/>
              <a:t>Fare clic per modificare lo stile del titolo</a:t>
            </a:r>
            <a:endParaRPr lang="en-US" dirty="0"/>
          </a:p>
        </p:txBody>
      </p:sp>
      <p:sp>
        <p:nvSpPr>
          <p:cNvPr id="6" name="Subtitle 2">
            <a:extLst>
              <a:ext uri="{FF2B5EF4-FFF2-40B4-BE49-F238E27FC236}">
                <a16:creationId xmlns:a16="http://schemas.microsoft.com/office/drawing/2014/main" id="{400A60D9-A150-5346-8E96-F0DF118A834B}"/>
              </a:ext>
            </a:extLst>
          </p:cNvPr>
          <p:cNvSpPr txBox="1">
            <a:spLocks/>
          </p:cNvSpPr>
          <p:nvPr userDrawn="1"/>
        </p:nvSpPr>
        <p:spPr>
          <a:xfrm>
            <a:off x="276783" y="6276917"/>
            <a:ext cx="4819473" cy="44455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0"/>
              </a:spcBef>
              <a:spcAft>
                <a:spcPts val="600"/>
              </a:spcAft>
              <a:buSzPct val="70000"/>
              <a:buFont typeface="Wingdings" pitchFamily="2" charset="2"/>
              <a:buNone/>
              <a:defRPr sz="2400" b="0" i="0" kern="1200">
                <a:solidFill>
                  <a:schemeClr val="bg2">
                    <a:lumMod val="25000"/>
                  </a:schemeClr>
                </a:solidFill>
                <a:latin typeface="Avenir Next Condensed" panose="020B0503020202020204" pitchFamily="34" charset="0"/>
                <a:ea typeface="+mn-ea"/>
                <a:cs typeface="+mn-cs"/>
              </a:defRPr>
            </a:lvl1pPr>
            <a:lvl2pPr marL="457200" indent="0" algn="ctr" defTabSz="914400" rtl="0" eaLnBrk="1" latinLnBrk="0" hangingPunct="1">
              <a:lnSpc>
                <a:spcPct val="90000"/>
              </a:lnSpc>
              <a:spcBef>
                <a:spcPts val="0"/>
              </a:spcBef>
              <a:spcAft>
                <a:spcPts val="600"/>
              </a:spcAft>
              <a:buSzPct val="70000"/>
              <a:buFont typeface="Wingdings" pitchFamily="2" charset="2"/>
              <a:buNone/>
              <a:defRPr sz="2000" b="0" i="0" kern="1200">
                <a:solidFill>
                  <a:schemeClr val="bg2">
                    <a:lumMod val="25000"/>
                  </a:schemeClr>
                </a:solidFill>
                <a:latin typeface="Avenir Next Condensed" panose="020B0503020202020204" pitchFamily="34" charset="0"/>
                <a:ea typeface="+mn-ea"/>
                <a:cs typeface="+mn-cs"/>
              </a:defRPr>
            </a:lvl2pPr>
            <a:lvl3pPr marL="914400" indent="0" algn="ctr" defTabSz="914400" rtl="0" eaLnBrk="1" latinLnBrk="0" hangingPunct="1">
              <a:lnSpc>
                <a:spcPct val="90000"/>
              </a:lnSpc>
              <a:spcBef>
                <a:spcPts val="0"/>
              </a:spcBef>
              <a:spcAft>
                <a:spcPts val="600"/>
              </a:spcAft>
              <a:buSzPct val="70000"/>
              <a:buFont typeface="Wingdings" pitchFamily="2" charset="2"/>
              <a:buNone/>
              <a:defRPr sz="1800" b="0" i="0" kern="1200">
                <a:solidFill>
                  <a:schemeClr val="bg2">
                    <a:lumMod val="25000"/>
                  </a:schemeClr>
                </a:solidFill>
                <a:latin typeface="Avenir Next Condensed" panose="020B0503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10000"/>
              </a:lnSpc>
              <a:spcAft>
                <a:spcPts val="0"/>
              </a:spcAft>
            </a:pPr>
            <a:r>
              <a:rPr lang="fr-FR" sz="1000" b="0" i="0" dirty="0">
                <a:solidFill>
                  <a:srgbClr val="502923"/>
                </a:solidFill>
                <a:latin typeface="Avenir Next Regular"/>
                <a:cs typeface="Avenir Next Regular"/>
              </a:rPr>
              <a:t>Journée mondiale de la sécurité et de la santé au travail</a:t>
            </a:r>
            <a:r>
              <a:rPr lang="en-GB" sz="1000" b="0" i="0" dirty="0">
                <a:solidFill>
                  <a:srgbClr val="502923"/>
                </a:solidFill>
                <a:latin typeface="Avenir Next Regular"/>
                <a:cs typeface="Avenir Next Regular"/>
              </a:rPr>
              <a:t> 2018</a:t>
            </a:r>
          </a:p>
          <a:p>
            <a:pPr algn="l">
              <a:lnSpc>
                <a:spcPct val="110000"/>
              </a:lnSpc>
              <a:spcAft>
                <a:spcPts val="0"/>
              </a:spcAft>
            </a:pPr>
            <a:r>
              <a:rPr lang="fr-FR" sz="1000" b="0" i="0" dirty="0">
                <a:solidFill>
                  <a:srgbClr val="502923"/>
                </a:solidFill>
                <a:latin typeface="Avenir Next Demi Bold"/>
                <a:cs typeface="Avenir Next Demi Bold"/>
              </a:rPr>
              <a:t>Améliorer la sécurité et la santé des jeunes travailleurs</a:t>
            </a:r>
            <a:endParaRPr lang="en-GB" sz="1000" b="0" i="0" dirty="0">
              <a:solidFill>
                <a:srgbClr val="502923"/>
              </a:solidFill>
              <a:latin typeface="Avenir Next Demi Bold"/>
              <a:cs typeface="Avenir Next Demi Bold"/>
            </a:endParaRPr>
          </a:p>
        </p:txBody>
      </p:sp>
    </p:spTree>
    <p:extLst>
      <p:ext uri="{BB962C8B-B14F-4D97-AF65-F5344CB8AC3E}">
        <p14:creationId xmlns:p14="http://schemas.microsoft.com/office/powerpoint/2010/main" val="17346080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estazione sezion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694944"/>
            <a:ext cx="7886700" cy="3060192"/>
          </a:xfrm>
        </p:spPr>
        <p:txBody>
          <a:bodyPr anchor="t">
            <a:normAutofit/>
          </a:bodyPr>
          <a:lstStyle>
            <a:lvl1pPr algn="ctr">
              <a:defRPr sz="2800" b="0" i="0" baseline="0">
                <a:ln>
                  <a:noFill/>
                </a:ln>
                <a:solidFill>
                  <a:srgbClr val="C31E31"/>
                </a:solidFill>
                <a:latin typeface="Avenir Next"/>
                <a:cs typeface="Al Bayan Plain" pitchFamily="2" charset="-78"/>
              </a:defRPr>
            </a:lvl1pPr>
          </a:lstStyle>
          <a:p>
            <a:r>
              <a:rPr lang="it-IT" dirty="0"/>
              <a:t>Fare clic per modificare lo stile del titolo</a:t>
            </a:r>
            <a:endParaRPr lang="en-US" dirty="0"/>
          </a:p>
        </p:txBody>
      </p:sp>
      <p:sp>
        <p:nvSpPr>
          <p:cNvPr id="4" name="Subtitle 2">
            <a:extLst>
              <a:ext uri="{FF2B5EF4-FFF2-40B4-BE49-F238E27FC236}">
                <a16:creationId xmlns:a16="http://schemas.microsoft.com/office/drawing/2014/main" id="{400A60D9-A150-5346-8E96-F0DF118A834B}"/>
              </a:ext>
            </a:extLst>
          </p:cNvPr>
          <p:cNvSpPr txBox="1">
            <a:spLocks/>
          </p:cNvSpPr>
          <p:nvPr userDrawn="1"/>
        </p:nvSpPr>
        <p:spPr>
          <a:xfrm>
            <a:off x="276783" y="6276917"/>
            <a:ext cx="4819473" cy="44455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0"/>
              </a:spcBef>
              <a:spcAft>
                <a:spcPts val="600"/>
              </a:spcAft>
              <a:buSzPct val="70000"/>
              <a:buFont typeface="Wingdings" pitchFamily="2" charset="2"/>
              <a:buNone/>
              <a:defRPr sz="2400" b="0" i="0" kern="1200">
                <a:solidFill>
                  <a:schemeClr val="bg2">
                    <a:lumMod val="25000"/>
                  </a:schemeClr>
                </a:solidFill>
                <a:latin typeface="Avenir Next Condensed" panose="020B0503020202020204" pitchFamily="34" charset="0"/>
                <a:ea typeface="+mn-ea"/>
                <a:cs typeface="+mn-cs"/>
              </a:defRPr>
            </a:lvl1pPr>
            <a:lvl2pPr marL="457200" indent="0" algn="ctr" defTabSz="914400" rtl="0" eaLnBrk="1" latinLnBrk="0" hangingPunct="1">
              <a:lnSpc>
                <a:spcPct val="90000"/>
              </a:lnSpc>
              <a:spcBef>
                <a:spcPts val="0"/>
              </a:spcBef>
              <a:spcAft>
                <a:spcPts val="600"/>
              </a:spcAft>
              <a:buSzPct val="70000"/>
              <a:buFont typeface="Wingdings" pitchFamily="2" charset="2"/>
              <a:buNone/>
              <a:defRPr sz="2000" b="0" i="0" kern="1200">
                <a:solidFill>
                  <a:schemeClr val="bg2">
                    <a:lumMod val="25000"/>
                  </a:schemeClr>
                </a:solidFill>
                <a:latin typeface="Avenir Next Condensed" panose="020B0503020202020204" pitchFamily="34" charset="0"/>
                <a:ea typeface="+mn-ea"/>
                <a:cs typeface="+mn-cs"/>
              </a:defRPr>
            </a:lvl2pPr>
            <a:lvl3pPr marL="914400" indent="0" algn="ctr" defTabSz="914400" rtl="0" eaLnBrk="1" latinLnBrk="0" hangingPunct="1">
              <a:lnSpc>
                <a:spcPct val="90000"/>
              </a:lnSpc>
              <a:spcBef>
                <a:spcPts val="0"/>
              </a:spcBef>
              <a:spcAft>
                <a:spcPts val="600"/>
              </a:spcAft>
              <a:buSzPct val="70000"/>
              <a:buFont typeface="Wingdings" pitchFamily="2" charset="2"/>
              <a:buNone/>
              <a:defRPr sz="1800" b="0" i="0" kern="1200">
                <a:solidFill>
                  <a:schemeClr val="bg2">
                    <a:lumMod val="25000"/>
                  </a:schemeClr>
                </a:solidFill>
                <a:latin typeface="Avenir Next Condensed" panose="020B0503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10000"/>
              </a:lnSpc>
              <a:spcAft>
                <a:spcPts val="0"/>
              </a:spcAft>
            </a:pPr>
            <a:r>
              <a:rPr lang="fr-FR" sz="1000" b="0" i="0" dirty="0">
                <a:solidFill>
                  <a:srgbClr val="502923"/>
                </a:solidFill>
                <a:latin typeface="Avenir Next Regular"/>
                <a:cs typeface="Avenir Next Regular"/>
              </a:rPr>
              <a:t>Journée mondiale de la sécurité et de la santé au travail</a:t>
            </a:r>
            <a:r>
              <a:rPr lang="en-GB" sz="1000" b="0" i="0" dirty="0">
                <a:solidFill>
                  <a:srgbClr val="502923"/>
                </a:solidFill>
                <a:latin typeface="Avenir Next Regular"/>
                <a:cs typeface="Avenir Next Regular"/>
              </a:rPr>
              <a:t> 2018</a:t>
            </a:r>
          </a:p>
          <a:p>
            <a:pPr algn="l">
              <a:lnSpc>
                <a:spcPct val="110000"/>
              </a:lnSpc>
              <a:spcAft>
                <a:spcPts val="0"/>
              </a:spcAft>
            </a:pPr>
            <a:r>
              <a:rPr lang="fr-FR" sz="1000" b="0" i="0" dirty="0">
                <a:solidFill>
                  <a:srgbClr val="502923"/>
                </a:solidFill>
                <a:latin typeface="Avenir Next Demi Bold"/>
                <a:cs typeface="Avenir Next Demi Bold"/>
              </a:rPr>
              <a:t>Améliorer la sécurité et la santé des jeunes travailleurs</a:t>
            </a:r>
            <a:endParaRPr lang="en-GB" sz="1000" b="0" i="0" dirty="0">
              <a:solidFill>
                <a:srgbClr val="502923"/>
              </a:solidFill>
              <a:latin typeface="Avenir Next Demi Bold"/>
              <a:cs typeface="Avenir Next Demi Bold"/>
            </a:endParaRPr>
          </a:p>
        </p:txBody>
      </p:sp>
    </p:spTree>
    <p:extLst>
      <p:ext uri="{BB962C8B-B14F-4D97-AF65-F5344CB8AC3E}">
        <p14:creationId xmlns:p14="http://schemas.microsoft.com/office/powerpoint/2010/main" val="661385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p:spPr>
        <p:txBody>
          <a:bodyPr anchor="b"/>
          <a:lstStyle>
            <a:lvl1pPr algn="ctr">
              <a:defRPr sz="6000"/>
            </a:lvl1pPr>
          </a:lstStyle>
          <a:p>
            <a:r>
              <a:rPr lang="de-DE"/>
              <a:t>Mastertitelformat bearbeiten</a:t>
            </a:r>
          </a:p>
        </p:txBody>
      </p:sp>
      <p:sp>
        <p:nvSpPr>
          <p:cNvPr id="3" name="Untertitel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p:cNvSpPr>
            <a:spLocks noGrp="1"/>
          </p:cNvSpPr>
          <p:nvPr>
            <p:ph type="dt" sz="half" idx="10"/>
          </p:nvPr>
        </p:nvSpPr>
        <p:spPr/>
        <p:txBody>
          <a:bodyPr/>
          <a:lstStyle/>
          <a:p>
            <a:fld id="{6F471D1A-066E-654E-B949-06D1E327079A}" type="datetimeFigureOut">
              <a:rPr lang="de-DE" smtClean="0"/>
              <a:t>22.04.18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4A5849E-0EC4-3748-95B2-4B44C5E83D01}" type="slidenum">
              <a:rPr lang="de-DE" smtClean="0"/>
              <a:t>‹N›</a:t>
            </a:fld>
            <a:endParaRPr lang="de-DE"/>
          </a:p>
        </p:txBody>
      </p:sp>
    </p:spTree>
    <p:extLst>
      <p:ext uri="{BB962C8B-B14F-4D97-AF65-F5344CB8AC3E}">
        <p14:creationId xmlns:p14="http://schemas.microsoft.com/office/powerpoint/2010/main" val="4488907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6F471D1A-066E-654E-B949-06D1E327079A}" type="datetimeFigureOut">
              <a:rPr lang="de-DE" smtClean="0"/>
              <a:t>22.04.18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4A5849E-0EC4-3748-95B2-4B44C5E83D01}" type="slidenum">
              <a:rPr lang="de-DE" smtClean="0"/>
              <a:t>‹N›</a:t>
            </a:fld>
            <a:endParaRPr lang="de-DE"/>
          </a:p>
        </p:txBody>
      </p:sp>
    </p:spTree>
    <p:extLst>
      <p:ext uri="{BB962C8B-B14F-4D97-AF65-F5344CB8AC3E}">
        <p14:creationId xmlns:p14="http://schemas.microsoft.com/office/powerpoint/2010/main" val="396900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p:spPr>
        <p:txBody>
          <a:bodyPr anchor="b"/>
          <a:lstStyle>
            <a:lvl1pPr>
              <a:defRPr sz="6000"/>
            </a:lvl1pPr>
          </a:lstStyle>
          <a:p>
            <a:r>
              <a:rPr lang="de-DE"/>
              <a:t>Mastertitelformat bearbeiten</a:t>
            </a:r>
          </a:p>
        </p:txBody>
      </p:sp>
      <p:sp>
        <p:nvSpPr>
          <p:cNvPr id="3" name="Textplatzhalt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p:cNvSpPr>
            <a:spLocks noGrp="1"/>
          </p:cNvSpPr>
          <p:nvPr>
            <p:ph type="dt" sz="half" idx="10"/>
          </p:nvPr>
        </p:nvSpPr>
        <p:spPr/>
        <p:txBody>
          <a:bodyPr/>
          <a:lstStyle/>
          <a:p>
            <a:fld id="{6F471D1A-066E-654E-B949-06D1E327079A}" type="datetimeFigureOut">
              <a:rPr lang="de-DE" smtClean="0"/>
              <a:t>22.04.18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4A5849E-0EC4-3748-95B2-4B44C5E83D01}" type="slidenum">
              <a:rPr lang="de-DE" smtClean="0"/>
              <a:t>‹N›</a:t>
            </a:fld>
            <a:endParaRPr lang="de-DE"/>
          </a:p>
        </p:txBody>
      </p:sp>
    </p:spTree>
    <p:extLst>
      <p:ext uri="{BB962C8B-B14F-4D97-AF65-F5344CB8AC3E}">
        <p14:creationId xmlns:p14="http://schemas.microsoft.com/office/powerpoint/2010/main" val="6306977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628650" y="1825625"/>
            <a:ext cx="386715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825625"/>
            <a:ext cx="386715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6F471D1A-066E-654E-B949-06D1E327079A}" type="datetimeFigureOut">
              <a:rPr lang="de-DE" smtClean="0"/>
              <a:t>22.04.18</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E4A5849E-0EC4-3748-95B2-4B44C5E83D01}" type="slidenum">
              <a:rPr lang="de-DE" smtClean="0"/>
              <a:t>‹N›</a:t>
            </a:fld>
            <a:endParaRPr lang="de-DE"/>
          </a:p>
        </p:txBody>
      </p:sp>
    </p:spTree>
    <p:extLst>
      <p:ext uri="{BB962C8B-B14F-4D97-AF65-F5344CB8AC3E}">
        <p14:creationId xmlns:p14="http://schemas.microsoft.com/office/powerpoint/2010/main" val="1575337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p:spPr>
        <p:txBody>
          <a:bodyPr/>
          <a:lstStyle/>
          <a:p>
            <a:r>
              <a:rPr lang="de-DE"/>
              <a:t>Mastertitelformat bearbeiten</a:t>
            </a:r>
          </a:p>
        </p:txBody>
      </p:sp>
      <p:sp>
        <p:nvSpPr>
          <p:cNvPr id="3" name="Textplatzhalt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630238" y="2505075"/>
            <a:ext cx="386873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29150" y="2505075"/>
            <a:ext cx="38877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6F471D1A-066E-654E-B949-06D1E327079A}" type="datetimeFigureOut">
              <a:rPr lang="de-DE" smtClean="0"/>
              <a:t>22.04.18</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E4A5849E-0EC4-3748-95B2-4B44C5E83D01}" type="slidenum">
              <a:rPr lang="de-DE" smtClean="0"/>
              <a:t>‹N›</a:t>
            </a:fld>
            <a:endParaRPr lang="de-DE"/>
          </a:p>
        </p:txBody>
      </p:sp>
    </p:spTree>
    <p:extLst>
      <p:ext uri="{BB962C8B-B14F-4D97-AF65-F5344CB8AC3E}">
        <p14:creationId xmlns:p14="http://schemas.microsoft.com/office/powerpoint/2010/main" val="19698159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Datumsplatzhalter 2"/>
          <p:cNvSpPr>
            <a:spLocks noGrp="1"/>
          </p:cNvSpPr>
          <p:nvPr>
            <p:ph type="dt" sz="half" idx="10"/>
          </p:nvPr>
        </p:nvSpPr>
        <p:spPr/>
        <p:txBody>
          <a:bodyPr/>
          <a:lstStyle/>
          <a:p>
            <a:fld id="{6F471D1A-066E-654E-B949-06D1E327079A}" type="datetimeFigureOut">
              <a:rPr lang="de-DE" smtClean="0"/>
              <a:t>22.04.18</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E4A5849E-0EC4-3748-95B2-4B44C5E83D01}" type="slidenum">
              <a:rPr lang="de-DE" smtClean="0"/>
              <a:t>‹N›</a:t>
            </a:fld>
            <a:endParaRPr lang="de-DE"/>
          </a:p>
        </p:txBody>
      </p:sp>
    </p:spTree>
    <p:extLst>
      <p:ext uri="{BB962C8B-B14F-4D97-AF65-F5344CB8AC3E}">
        <p14:creationId xmlns:p14="http://schemas.microsoft.com/office/powerpoint/2010/main" val="1088231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6F471D1A-066E-654E-B949-06D1E327079A}" type="datetimeFigureOut">
              <a:rPr lang="de-DE" smtClean="0"/>
              <a:t>22.04.18</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E4A5849E-0EC4-3748-95B2-4B44C5E83D01}" type="slidenum">
              <a:rPr lang="de-DE" smtClean="0"/>
              <a:t>‹N›</a:t>
            </a:fld>
            <a:endParaRPr lang="de-DE"/>
          </a:p>
        </p:txBody>
      </p:sp>
    </p:spTree>
    <p:extLst>
      <p:ext uri="{BB962C8B-B14F-4D97-AF65-F5344CB8AC3E}">
        <p14:creationId xmlns:p14="http://schemas.microsoft.com/office/powerpoint/2010/main" val="19390070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nchor="b"/>
          <a:lstStyle>
            <a:lvl1pPr>
              <a:defRPr sz="3200"/>
            </a:lvl1pPr>
          </a:lstStyle>
          <a:p>
            <a:r>
              <a:rPr lang="de-DE"/>
              <a:t>Mastertitelformat bearbeiten</a:t>
            </a:r>
          </a:p>
        </p:txBody>
      </p:sp>
      <p:sp>
        <p:nvSpPr>
          <p:cNvPr id="3" name="Inhaltsplatzhalt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p:cNvSpPr>
            <a:spLocks noGrp="1"/>
          </p:cNvSpPr>
          <p:nvPr>
            <p:ph type="dt" sz="half" idx="10"/>
          </p:nvPr>
        </p:nvSpPr>
        <p:spPr/>
        <p:txBody>
          <a:bodyPr/>
          <a:lstStyle/>
          <a:p>
            <a:fld id="{6F471D1A-066E-654E-B949-06D1E327079A}" type="datetimeFigureOut">
              <a:rPr lang="de-DE" smtClean="0"/>
              <a:t>22.04.18</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E4A5849E-0EC4-3748-95B2-4B44C5E83D01}" type="slidenum">
              <a:rPr lang="de-DE" smtClean="0"/>
              <a:t>‹N›</a:t>
            </a:fld>
            <a:endParaRPr lang="de-DE"/>
          </a:p>
        </p:txBody>
      </p:sp>
    </p:spTree>
    <p:extLst>
      <p:ext uri="{BB962C8B-B14F-4D97-AF65-F5344CB8AC3E}">
        <p14:creationId xmlns:p14="http://schemas.microsoft.com/office/powerpoint/2010/main" val="8274150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nchor="b"/>
          <a:lstStyle>
            <a:lvl1pPr>
              <a:defRPr sz="3200"/>
            </a:lvl1pPr>
          </a:lstStyle>
          <a:p>
            <a:r>
              <a:rPr lang="de-DE"/>
              <a:t>Mastertitelformat bearbeiten</a:t>
            </a:r>
          </a:p>
        </p:txBody>
      </p:sp>
      <p:sp>
        <p:nvSpPr>
          <p:cNvPr id="3" name="Bildplatzhalt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p:cNvSpPr>
            <a:spLocks noGrp="1"/>
          </p:cNvSpPr>
          <p:nvPr>
            <p:ph type="dt" sz="half" idx="10"/>
          </p:nvPr>
        </p:nvSpPr>
        <p:spPr/>
        <p:txBody>
          <a:bodyPr/>
          <a:lstStyle/>
          <a:p>
            <a:fld id="{6F471D1A-066E-654E-B949-06D1E327079A}" type="datetimeFigureOut">
              <a:rPr lang="de-DE" smtClean="0"/>
              <a:t>22.04.18</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E4A5849E-0EC4-3748-95B2-4B44C5E83D01}" type="slidenum">
              <a:rPr lang="de-DE" smtClean="0"/>
              <a:t>‹N›</a:t>
            </a:fld>
            <a:endParaRPr lang="de-DE"/>
          </a:p>
        </p:txBody>
      </p:sp>
    </p:spTree>
    <p:extLst>
      <p:ext uri="{BB962C8B-B14F-4D97-AF65-F5344CB8AC3E}">
        <p14:creationId xmlns:p14="http://schemas.microsoft.com/office/powerpoint/2010/main" val="14079125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Platzhalter für vertikalen Text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6F471D1A-066E-654E-B949-06D1E327079A}" type="datetimeFigureOut">
              <a:rPr lang="de-DE" smtClean="0"/>
              <a:t>22.04.18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4A5849E-0EC4-3748-95B2-4B44C5E83D01}" type="slidenum">
              <a:rPr lang="de-DE" smtClean="0"/>
              <a:t>‹N›</a:t>
            </a:fld>
            <a:endParaRPr lang="de-DE"/>
          </a:p>
        </p:txBody>
      </p:sp>
    </p:spTree>
    <p:extLst>
      <p:ext uri="{BB962C8B-B14F-4D97-AF65-F5344CB8AC3E}">
        <p14:creationId xmlns:p14="http://schemas.microsoft.com/office/powerpoint/2010/main" val="18111362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43675" y="365125"/>
            <a:ext cx="1971675" cy="5811838"/>
          </a:xfrm>
        </p:spPr>
        <p:txBody>
          <a:bodyPr vert="eaVert"/>
          <a:lstStyle/>
          <a:p>
            <a:r>
              <a:rPr lang="de-DE"/>
              <a:t>Mastertitelformat bearbeiten</a:t>
            </a:r>
          </a:p>
        </p:txBody>
      </p:sp>
      <p:sp>
        <p:nvSpPr>
          <p:cNvPr id="3" name="Platzhalter für vertikalen Text 2"/>
          <p:cNvSpPr>
            <a:spLocks noGrp="1"/>
          </p:cNvSpPr>
          <p:nvPr>
            <p:ph type="body" orient="vert" idx="1"/>
          </p:nvPr>
        </p:nvSpPr>
        <p:spPr>
          <a:xfrm>
            <a:off x="628650" y="365125"/>
            <a:ext cx="5762625"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6F471D1A-066E-654E-B949-06D1E327079A}" type="datetimeFigureOut">
              <a:rPr lang="de-DE" smtClean="0"/>
              <a:t>22.04.18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4A5849E-0EC4-3748-95B2-4B44C5E83D01}" type="slidenum">
              <a:rPr lang="de-DE" smtClean="0"/>
              <a:t>‹N›</a:t>
            </a:fld>
            <a:endParaRPr lang="de-DE"/>
          </a:p>
        </p:txBody>
      </p:sp>
    </p:spTree>
    <p:extLst>
      <p:ext uri="{BB962C8B-B14F-4D97-AF65-F5344CB8AC3E}">
        <p14:creationId xmlns:p14="http://schemas.microsoft.com/office/powerpoint/2010/main" val="133444706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emf"/><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018197"/>
          </a:xfrm>
          <a:prstGeom prst="rect">
            <a:avLst/>
          </a:prstGeom>
        </p:spPr>
        <p:txBody>
          <a:bodyPr vert="horz" lIns="91440" tIns="45720" rIns="91440" bIns="45720" rtlCol="0" anchor="ctr">
            <a:normAutofit/>
          </a:bodyPr>
          <a:lstStyle/>
          <a:p>
            <a:r>
              <a:rPr lang="it-IT" dirty="0"/>
              <a:t>Fare clic per modificare lo stile del titolo</a:t>
            </a:r>
            <a:endParaRPr lang="en-US" dirty="0"/>
          </a:p>
        </p:txBody>
      </p:sp>
      <p:sp>
        <p:nvSpPr>
          <p:cNvPr id="3" name="Text Placeholder 2"/>
          <p:cNvSpPr>
            <a:spLocks noGrp="1"/>
          </p:cNvSpPr>
          <p:nvPr>
            <p:ph type="body" idx="1"/>
          </p:nvPr>
        </p:nvSpPr>
        <p:spPr>
          <a:xfrm>
            <a:off x="628650" y="1676400"/>
            <a:ext cx="7886700" cy="4500563"/>
          </a:xfrm>
          <a:prstGeom prst="rect">
            <a:avLst/>
          </a:prstGeom>
        </p:spPr>
        <p:txBody>
          <a:bodyPr vert="horz" lIns="91440" tIns="45720" rIns="91440" bIns="45720" rtlCol="0">
            <a:normAutofit/>
          </a:bodyPr>
          <a:lstStyle/>
          <a:p>
            <a:pPr lvl="0"/>
            <a:r>
              <a:rPr lang="it-IT" dirty="0"/>
              <a:t>Modifica gli stili del testo dello schema</a:t>
            </a:r>
          </a:p>
          <a:p>
            <a:pPr lvl="1"/>
            <a:r>
              <a:rPr lang="it-IT" dirty="0"/>
              <a:t>Secondo livello</a:t>
            </a:r>
          </a:p>
          <a:p>
            <a:pPr lvl="2"/>
            <a:r>
              <a:rPr lang="it-IT" dirty="0"/>
              <a:t>Terzo livello</a:t>
            </a:r>
          </a:p>
        </p:txBody>
      </p:sp>
      <p:pic>
        <p:nvPicPr>
          <p:cNvPr id="4" name="Bild 3"/>
          <p:cNvPicPr>
            <a:picLocks noChangeAspect="1"/>
          </p:cNvPicPr>
          <p:nvPr userDrawn="1"/>
        </p:nvPicPr>
        <p:blipFill>
          <a:blip r:embed="rId6"/>
          <a:stretch>
            <a:fillRect/>
          </a:stretch>
        </p:blipFill>
        <p:spPr>
          <a:xfrm>
            <a:off x="8426217" y="6176963"/>
            <a:ext cx="512448" cy="892978"/>
          </a:xfrm>
          <a:prstGeom prst="rect">
            <a:avLst/>
          </a:prstGeom>
        </p:spPr>
      </p:pic>
    </p:spTree>
    <p:extLst>
      <p:ext uri="{BB962C8B-B14F-4D97-AF65-F5344CB8AC3E}">
        <p14:creationId xmlns:p14="http://schemas.microsoft.com/office/powerpoint/2010/main" val="139367627"/>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1" r:id="rId3"/>
    <p:sldLayoutId id="2147483663" r:id="rId4"/>
  </p:sldLayoutIdLst>
  <p:txStyles>
    <p:titleStyle>
      <a:lvl1pPr algn="l" defTabSz="914400" rtl="0" eaLnBrk="1" latinLnBrk="0" hangingPunct="1">
        <a:lnSpc>
          <a:spcPct val="90000"/>
        </a:lnSpc>
        <a:spcBef>
          <a:spcPct val="0"/>
        </a:spcBef>
        <a:buNone/>
        <a:defRPr sz="2800" b="0" i="0" kern="1200">
          <a:solidFill>
            <a:srgbClr val="EA4E1A"/>
          </a:solidFill>
          <a:latin typeface="Avenir Next"/>
          <a:ea typeface="+mj-ea"/>
          <a:cs typeface="+mj-cs"/>
        </a:defRPr>
      </a:lvl1pPr>
    </p:titleStyle>
    <p:bodyStyle>
      <a:lvl1pPr marL="228600" indent="-228600" algn="l" defTabSz="914400" rtl="0" eaLnBrk="1" latinLnBrk="0" hangingPunct="1">
        <a:lnSpc>
          <a:spcPct val="90000"/>
        </a:lnSpc>
        <a:spcBef>
          <a:spcPts val="0"/>
        </a:spcBef>
        <a:spcAft>
          <a:spcPts val="600"/>
        </a:spcAft>
        <a:buSzPct val="70000"/>
        <a:buFont typeface="Wingdings" pitchFamily="2" charset="2"/>
        <a:buChar char="ü"/>
        <a:defRPr sz="2400" b="0" i="0" kern="1200">
          <a:solidFill>
            <a:schemeClr val="tx1"/>
          </a:solidFill>
          <a:latin typeface="Avenir Next"/>
          <a:ea typeface="+mn-ea"/>
          <a:cs typeface="+mn-cs"/>
        </a:defRPr>
      </a:lvl1pPr>
      <a:lvl2pPr marL="541800" indent="-228600" algn="l" defTabSz="914400" rtl="0" eaLnBrk="1" latinLnBrk="0" hangingPunct="1">
        <a:lnSpc>
          <a:spcPct val="90000"/>
        </a:lnSpc>
        <a:spcBef>
          <a:spcPts val="0"/>
        </a:spcBef>
        <a:spcAft>
          <a:spcPts val="600"/>
        </a:spcAft>
        <a:buSzPct val="70000"/>
        <a:buFont typeface="Wingdings" pitchFamily="2" charset="2"/>
        <a:buChar char="ü"/>
        <a:defRPr sz="2100" b="0" i="0" kern="1200">
          <a:solidFill>
            <a:schemeClr val="tx1"/>
          </a:solidFill>
          <a:latin typeface="Avenir Next"/>
          <a:ea typeface="+mn-ea"/>
          <a:cs typeface="+mn-cs"/>
        </a:defRPr>
      </a:lvl2pPr>
      <a:lvl3pPr marL="864000" indent="-228600" algn="l" defTabSz="914400" rtl="0" eaLnBrk="1" latinLnBrk="0" hangingPunct="1">
        <a:lnSpc>
          <a:spcPct val="90000"/>
        </a:lnSpc>
        <a:spcBef>
          <a:spcPts val="0"/>
        </a:spcBef>
        <a:spcAft>
          <a:spcPts val="600"/>
        </a:spcAft>
        <a:buSzPct val="70000"/>
        <a:buFont typeface="Wingdings" pitchFamily="2" charset="2"/>
        <a:buChar char="ü"/>
        <a:defRPr sz="1900" b="0" i="0" kern="1200">
          <a:solidFill>
            <a:schemeClr val="tx1"/>
          </a:solidFill>
          <a:latin typeface="Avenir Nex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471D1A-066E-654E-B949-06D1E327079A}" type="datetimeFigureOut">
              <a:rPr lang="de-DE" smtClean="0"/>
              <a:t>22.04.18</a:t>
            </a:fld>
            <a:endParaRPr lang="de-DE"/>
          </a:p>
        </p:txBody>
      </p:sp>
      <p:sp>
        <p:nvSpPr>
          <p:cNvPr id="5" name="Fußzeilenplatzhalt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A5849E-0EC4-3748-95B2-4B44C5E83D01}" type="slidenum">
              <a:rPr lang="de-DE" smtClean="0"/>
              <a:t>‹N›</a:t>
            </a:fld>
            <a:endParaRPr lang="de-DE"/>
          </a:p>
        </p:txBody>
      </p:sp>
    </p:spTree>
    <p:extLst>
      <p:ext uri="{BB962C8B-B14F-4D97-AF65-F5344CB8AC3E}">
        <p14:creationId xmlns:p14="http://schemas.microsoft.com/office/powerpoint/2010/main" val="777270894"/>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emf"/></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 8" descr="ILO-Hintergrundheller-warmer.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115566" y="-1115567"/>
            <a:ext cx="6912866" cy="9144002"/>
          </a:xfrm>
          <a:prstGeom prst="rect">
            <a:avLst/>
          </a:prstGeom>
        </p:spPr>
      </p:pic>
      <p:pic>
        <p:nvPicPr>
          <p:cNvPr id="8" name="Bild 7"/>
          <p:cNvPicPr>
            <a:picLocks noChangeAspect="1"/>
          </p:cNvPicPr>
          <p:nvPr/>
        </p:nvPicPr>
        <p:blipFill>
          <a:blip r:embed="rId4"/>
          <a:stretch>
            <a:fillRect/>
          </a:stretch>
        </p:blipFill>
        <p:spPr>
          <a:xfrm>
            <a:off x="3117695" y="-141994"/>
            <a:ext cx="4974154" cy="7034039"/>
          </a:xfrm>
          <a:prstGeom prst="rect">
            <a:avLst/>
          </a:prstGeom>
        </p:spPr>
      </p:pic>
      <p:pic>
        <p:nvPicPr>
          <p:cNvPr id="15" name="Bild 14" descr="Logo_GenerationSH_fr.eps"/>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42631" y="5622283"/>
            <a:ext cx="3323426" cy="1070782"/>
          </a:xfrm>
          <a:prstGeom prst="rect">
            <a:avLst/>
          </a:prstGeom>
        </p:spPr>
      </p:pic>
      <p:sp>
        <p:nvSpPr>
          <p:cNvPr id="2" name="Sottotitolo 1">
            <a:extLst>
              <a:ext uri="{FF2B5EF4-FFF2-40B4-BE49-F238E27FC236}">
                <a16:creationId xmlns:a16="http://schemas.microsoft.com/office/drawing/2014/main" id="{966FF23F-586E-5940-A3F0-8E7E0B508167}"/>
              </a:ext>
            </a:extLst>
          </p:cNvPr>
          <p:cNvSpPr>
            <a:spLocks noGrp="1"/>
          </p:cNvSpPr>
          <p:nvPr>
            <p:ph type="subTitle" idx="1"/>
          </p:nvPr>
        </p:nvSpPr>
        <p:spPr>
          <a:xfrm>
            <a:off x="292917" y="5671080"/>
            <a:ext cx="3792900" cy="1270480"/>
          </a:xfrm>
        </p:spPr>
        <p:txBody>
          <a:bodyPr>
            <a:normAutofit/>
          </a:bodyPr>
          <a:lstStyle/>
          <a:p>
            <a:pPr algn="l">
              <a:lnSpc>
                <a:spcPct val="50000"/>
              </a:lnSpc>
            </a:pPr>
            <a:r>
              <a:rPr lang="en-GB" sz="1800" dirty="0">
                <a:solidFill>
                  <a:srgbClr val="502923"/>
                </a:solidFill>
                <a:latin typeface="Avenir Next Regular"/>
                <a:cs typeface="Avenir Next Regular"/>
              </a:rPr>
              <a:t>28 </a:t>
            </a:r>
            <a:r>
              <a:rPr lang="en-GB" sz="1800" dirty="0" err="1">
                <a:solidFill>
                  <a:srgbClr val="502923"/>
                </a:solidFill>
                <a:latin typeface="Avenir Next Regular"/>
                <a:cs typeface="Avenir Next Regular"/>
              </a:rPr>
              <a:t>avril</a:t>
            </a:r>
            <a:r>
              <a:rPr lang="en-GB" sz="1800" dirty="0">
                <a:solidFill>
                  <a:srgbClr val="502923"/>
                </a:solidFill>
                <a:latin typeface="Avenir Next Regular"/>
                <a:cs typeface="Avenir Next Regular"/>
              </a:rPr>
              <a:t> 2018</a:t>
            </a:r>
          </a:p>
          <a:p>
            <a:pPr algn="l">
              <a:lnSpc>
                <a:spcPct val="100000"/>
              </a:lnSpc>
            </a:pPr>
            <a:r>
              <a:rPr lang="fr-FR" sz="1800" dirty="0">
                <a:solidFill>
                  <a:srgbClr val="502923"/>
                </a:solidFill>
                <a:latin typeface="Avenir Next Demi Bold"/>
                <a:cs typeface="Avenir Next Demi Bold"/>
              </a:rPr>
              <a:t>Journée mondiale de la sécurité et de la santé au travail</a:t>
            </a:r>
            <a:endParaRPr lang="en-GB" sz="1800" dirty="0">
              <a:solidFill>
                <a:srgbClr val="502923"/>
              </a:solidFill>
              <a:latin typeface="Avenir Next Demi Bold"/>
              <a:cs typeface="Avenir Next Demi Bold"/>
            </a:endParaRPr>
          </a:p>
        </p:txBody>
      </p:sp>
      <p:sp>
        <p:nvSpPr>
          <p:cNvPr id="3" name="Titolo 2">
            <a:extLst>
              <a:ext uri="{FF2B5EF4-FFF2-40B4-BE49-F238E27FC236}">
                <a16:creationId xmlns:a16="http://schemas.microsoft.com/office/drawing/2014/main" id="{7D5D7078-6FAB-4E42-B356-32FAB56DD823}"/>
              </a:ext>
            </a:extLst>
          </p:cNvPr>
          <p:cNvSpPr>
            <a:spLocks noGrp="1"/>
          </p:cNvSpPr>
          <p:nvPr>
            <p:ph type="title"/>
          </p:nvPr>
        </p:nvSpPr>
        <p:spPr>
          <a:xfrm>
            <a:off x="509683" y="447365"/>
            <a:ext cx="4062317" cy="2042655"/>
          </a:xfrm>
        </p:spPr>
        <p:txBody>
          <a:bodyPr>
            <a:normAutofit/>
          </a:bodyPr>
          <a:lstStyle/>
          <a:p>
            <a:r>
              <a:rPr lang="en-GB" sz="3300" dirty="0" err="1">
                <a:solidFill>
                  <a:srgbClr val="A81E2D"/>
                </a:solidFill>
              </a:rPr>
              <a:t>Améliorer</a:t>
            </a:r>
            <a:r>
              <a:rPr lang="en-GB" sz="3300" dirty="0">
                <a:solidFill>
                  <a:srgbClr val="A81E2D"/>
                </a:solidFill>
              </a:rPr>
              <a:t> la </a:t>
            </a:r>
            <a:r>
              <a:rPr lang="en-GB" sz="3300" dirty="0" err="1">
                <a:solidFill>
                  <a:srgbClr val="A81E2D"/>
                </a:solidFill>
              </a:rPr>
              <a:t>sécurité</a:t>
            </a:r>
            <a:r>
              <a:rPr lang="en-GB" sz="3300" dirty="0">
                <a:solidFill>
                  <a:srgbClr val="A81E2D"/>
                </a:solidFill>
              </a:rPr>
              <a:t> et la santé</a:t>
            </a:r>
            <a:br>
              <a:rPr lang="en-GB" sz="3300" dirty="0">
                <a:solidFill>
                  <a:srgbClr val="A81E2D"/>
                </a:solidFill>
              </a:rPr>
            </a:br>
            <a:r>
              <a:rPr lang="en-GB" sz="3300" dirty="0">
                <a:solidFill>
                  <a:srgbClr val="A81E2D"/>
                </a:solidFill>
              </a:rPr>
              <a:t>des </a:t>
            </a:r>
            <a:r>
              <a:rPr lang="en-GB" sz="3300" dirty="0" err="1">
                <a:solidFill>
                  <a:srgbClr val="A81E2D"/>
                </a:solidFill>
              </a:rPr>
              <a:t>jeunes</a:t>
            </a:r>
            <a:r>
              <a:rPr lang="en-GB" sz="3300" dirty="0">
                <a:solidFill>
                  <a:srgbClr val="A81E2D"/>
                </a:solidFill>
              </a:rPr>
              <a:t> </a:t>
            </a:r>
            <a:r>
              <a:rPr lang="en-GB" sz="3300" dirty="0" err="1">
                <a:solidFill>
                  <a:srgbClr val="A81E2D"/>
                </a:solidFill>
              </a:rPr>
              <a:t>travailleurs</a:t>
            </a:r>
            <a:endParaRPr lang="en-GB" sz="3300" dirty="0">
              <a:solidFill>
                <a:srgbClr val="A81E2D"/>
              </a:solidFill>
              <a:latin typeface="Avenir Next Regular"/>
              <a:cs typeface="Avenir Next Regular"/>
            </a:endParaRPr>
          </a:p>
        </p:txBody>
      </p:sp>
      <p:sp>
        <p:nvSpPr>
          <p:cNvPr id="14" name="Rechteck 13"/>
          <p:cNvSpPr/>
          <p:nvPr/>
        </p:nvSpPr>
        <p:spPr>
          <a:xfrm>
            <a:off x="2822926" y="3244334"/>
            <a:ext cx="184666" cy="369332"/>
          </a:xfrm>
          <a:prstGeom prst="rect">
            <a:avLst/>
          </a:prstGeom>
        </p:spPr>
        <p:txBody>
          <a:bodyPr wrap="none">
            <a:spAutoFit/>
          </a:bodyPr>
          <a:lstStyle/>
          <a:p>
            <a:endParaRPr lang="de-DE" dirty="0"/>
          </a:p>
        </p:txBody>
      </p:sp>
      <p:pic>
        <p:nvPicPr>
          <p:cNvPr id="5" name="Bild 4"/>
          <p:cNvPicPr>
            <a:picLocks noChangeAspect="1"/>
          </p:cNvPicPr>
          <p:nvPr/>
        </p:nvPicPr>
        <p:blipFill>
          <a:blip r:embed="rId6"/>
          <a:stretch>
            <a:fillRect/>
          </a:stretch>
        </p:blipFill>
        <p:spPr>
          <a:xfrm>
            <a:off x="8030466" y="378618"/>
            <a:ext cx="694240" cy="1209764"/>
          </a:xfrm>
          <a:prstGeom prst="rect">
            <a:avLst/>
          </a:prstGeom>
        </p:spPr>
      </p:pic>
      <p:sp>
        <p:nvSpPr>
          <p:cNvPr id="10" name="Sottotitolo 1">
            <a:extLst>
              <a:ext uri="{FF2B5EF4-FFF2-40B4-BE49-F238E27FC236}">
                <a16:creationId xmlns:a16="http://schemas.microsoft.com/office/drawing/2014/main" id="{966FF23F-586E-5940-A3F0-8E7E0B508167}"/>
              </a:ext>
            </a:extLst>
          </p:cNvPr>
          <p:cNvSpPr txBox="1">
            <a:spLocks/>
          </p:cNvSpPr>
          <p:nvPr/>
        </p:nvSpPr>
        <p:spPr>
          <a:xfrm>
            <a:off x="292917" y="3573016"/>
            <a:ext cx="3642502" cy="133182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0"/>
              </a:spcBef>
              <a:spcAft>
                <a:spcPts val="600"/>
              </a:spcAft>
              <a:buSzPct val="70000"/>
              <a:buFont typeface="Wingdings" pitchFamily="2" charset="2"/>
              <a:buNone/>
              <a:defRPr sz="2400" b="0" i="0" kern="1200">
                <a:solidFill>
                  <a:schemeClr val="tx1"/>
                </a:solidFill>
                <a:latin typeface="Avenir Next"/>
                <a:ea typeface="+mn-ea"/>
                <a:cs typeface="+mn-cs"/>
              </a:defRPr>
            </a:lvl1pPr>
            <a:lvl2pPr marL="457200" indent="0" algn="ctr" defTabSz="914400" rtl="0" eaLnBrk="1" latinLnBrk="0" hangingPunct="1">
              <a:lnSpc>
                <a:spcPct val="90000"/>
              </a:lnSpc>
              <a:spcBef>
                <a:spcPts val="0"/>
              </a:spcBef>
              <a:spcAft>
                <a:spcPts val="600"/>
              </a:spcAft>
              <a:buSzPct val="70000"/>
              <a:buFont typeface="Wingdings" pitchFamily="2" charset="2"/>
              <a:buNone/>
              <a:defRPr sz="2000" b="0" i="0" kern="1200">
                <a:solidFill>
                  <a:schemeClr val="tx1"/>
                </a:solidFill>
                <a:latin typeface="Avenir Next"/>
                <a:ea typeface="+mn-ea"/>
                <a:cs typeface="+mn-cs"/>
              </a:defRPr>
            </a:lvl2pPr>
            <a:lvl3pPr marL="914400" indent="0" algn="ctr" defTabSz="914400" rtl="0" eaLnBrk="1" latinLnBrk="0" hangingPunct="1">
              <a:lnSpc>
                <a:spcPct val="90000"/>
              </a:lnSpc>
              <a:spcBef>
                <a:spcPts val="0"/>
              </a:spcBef>
              <a:spcAft>
                <a:spcPts val="600"/>
              </a:spcAft>
              <a:buSzPct val="70000"/>
              <a:buFont typeface="Wingdings" pitchFamily="2" charset="2"/>
              <a:buNone/>
              <a:defRPr sz="1800" b="0" i="0" kern="1200">
                <a:solidFill>
                  <a:schemeClr val="tx1"/>
                </a:solidFill>
                <a:latin typeface="Avenir Nex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GB" sz="1800" dirty="0">
              <a:solidFill>
                <a:srgbClr val="502923"/>
              </a:solidFill>
              <a:latin typeface="Avenir Next Demi Bold"/>
              <a:cs typeface="Avenir Next Demi Bold"/>
            </a:endParaRPr>
          </a:p>
        </p:txBody>
      </p:sp>
      <p:sp>
        <p:nvSpPr>
          <p:cNvPr id="11" name="Titolo 2">
            <a:extLst>
              <a:ext uri="{FF2B5EF4-FFF2-40B4-BE49-F238E27FC236}">
                <a16:creationId xmlns:a16="http://schemas.microsoft.com/office/drawing/2014/main" id="{7D5D7078-6FAB-4E42-B356-32FAB56DD823}"/>
              </a:ext>
            </a:extLst>
          </p:cNvPr>
          <p:cNvSpPr txBox="1">
            <a:spLocks/>
          </p:cNvSpPr>
          <p:nvPr/>
        </p:nvSpPr>
        <p:spPr>
          <a:xfrm>
            <a:off x="509683" y="2780928"/>
            <a:ext cx="4062317" cy="1917319"/>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2800" b="0" i="0" kern="1200" baseline="0">
                <a:ln>
                  <a:noFill/>
                </a:ln>
                <a:solidFill>
                  <a:srgbClr val="C31E31"/>
                </a:solidFill>
                <a:latin typeface="Avenir Next"/>
                <a:ea typeface="+mj-ea"/>
                <a:cs typeface="Al Bayan Plain" pitchFamily="2" charset="-78"/>
              </a:defRPr>
            </a:lvl1pPr>
          </a:lstStyle>
          <a:p>
            <a:endParaRPr lang="en-GB" sz="3300" dirty="0">
              <a:solidFill>
                <a:srgbClr val="A81E2D"/>
              </a:solidFill>
              <a:latin typeface="Avenir Next Regular"/>
              <a:cs typeface="Avenir Next Regular"/>
            </a:endParaRPr>
          </a:p>
        </p:txBody>
      </p:sp>
      <p:sp>
        <p:nvSpPr>
          <p:cNvPr id="13" name="Sottotitolo 1">
            <a:extLst>
              <a:ext uri="{FF2B5EF4-FFF2-40B4-BE49-F238E27FC236}">
                <a16:creationId xmlns:a16="http://schemas.microsoft.com/office/drawing/2014/main" id="{966FF23F-586E-5940-A3F0-8E7E0B508167}"/>
              </a:ext>
            </a:extLst>
          </p:cNvPr>
          <p:cNvSpPr txBox="1">
            <a:spLocks/>
          </p:cNvSpPr>
          <p:nvPr/>
        </p:nvSpPr>
        <p:spPr>
          <a:xfrm>
            <a:off x="292917" y="3356992"/>
            <a:ext cx="3792900" cy="127048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0"/>
              </a:spcBef>
              <a:spcAft>
                <a:spcPts val="600"/>
              </a:spcAft>
              <a:buSzPct val="70000"/>
              <a:buFont typeface="Wingdings" pitchFamily="2" charset="2"/>
              <a:buNone/>
              <a:defRPr sz="2400" b="0" i="0" kern="1200">
                <a:solidFill>
                  <a:schemeClr val="tx1"/>
                </a:solidFill>
                <a:latin typeface="Avenir Next"/>
                <a:ea typeface="+mn-ea"/>
                <a:cs typeface="+mn-cs"/>
              </a:defRPr>
            </a:lvl1pPr>
            <a:lvl2pPr marL="457200" indent="0" algn="ctr" defTabSz="914400" rtl="0" eaLnBrk="1" latinLnBrk="0" hangingPunct="1">
              <a:lnSpc>
                <a:spcPct val="90000"/>
              </a:lnSpc>
              <a:spcBef>
                <a:spcPts val="0"/>
              </a:spcBef>
              <a:spcAft>
                <a:spcPts val="600"/>
              </a:spcAft>
              <a:buSzPct val="70000"/>
              <a:buFont typeface="Wingdings" pitchFamily="2" charset="2"/>
              <a:buNone/>
              <a:defRPr sz="2000" b="0" i="0" kern="1200">
                <a:solidFill>
                  <a:schemeClr val="tx1"/>
                </a:solidFill>
                <a:latin typeface="Avenir Next"/>
                <a:ea typeface="+mn-ea"/>
                <a:cs typeface="+mn-cs"/>
              </a:defRPr>
            </a:lvl2pPr>
            <a:lvl3pPr marL="914400" indent="0" algn="ctr" defTabSz="914400" rtl="0" eaLnBrk="1" latinLnBrk="0" hangingPunct="1">
              <a:lnSpc>
                <a:spcPct val="90000"/>
              </a:lnSpc>
              <a:spcBef>
                <a:spcPts val="0"/>
              </a:spcBef>
              <a:spcAft>
                <a:spcPts val="600"/>
              </a:spcAft>
              <a:buSzPct val="70000"/>
              <a:buFont typeface="Wingdings" pitchFamily="2" charset="2"/>
              <a:buNone/>
              <a:defRPr sz="1800" b="0" i="0" kern="1200">
                <a:solidFill>
                  <a:schemeClr val="tx1"/>
                </a:solidFill>
                <a:latin typeface="Avenir Nex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50000"/>
              </a:lnSpc>
            </a:pPr>
            <a:endParaRPr lang="en-GB" sz="1800" dirty="0">
              <a:solidFill>
                <a:srgbClr val="502923"/>
              </a:solidFill>
              <a:latin typeface="Avenir Next Demi Bold"/>
              <a:cs typeface="Avenir Next Demi Bold"/>
            </a:endParaRPr>
          </a:p>
        </p:txBody>
      </p:sp>
      <p:sp>
        <p:nvSpPr>
          <p:cNvPr id="6" name="Textfeld 5"/>
          <p:cNvSpPr txBox="1"/>
          <p:nvPr/>
        </p:nvSpPr>
        <p:spPr>
          <a:xfrm>
            <a:off x="9360246" y="5090528"/>
            <a:ext cx="184666" cy="369332"/>
          </a:xfrm>
          <a:prstGeom prst="rect">
            <a:avLst/>
          </a:prstGeom>
          <a:noFill/>
        </p:spPr>
        <p:txBody>
          <a:bodyPr wrap="none" rtlCol="0">
            <a:spAutoFit/>
          </a:bodyPr>
          <a:lstStyle/>
          <a:p>
            <a:r>
              <a:rPr lang="de-DE" dirty="0"/>
              <a:t> </a:t>
            </a:r>
          </a:p>
        </p:txBody>
      </p:sp>
    </p:spTree>
    <p:extLst>
      <p:ext uri="{BB962C8B-B14F-4D97-AF65-F5344CB8AC3E}">
        <p14:creationId xmlns:p14="http://schemas.microsoft.com/office/powerpoint/2010/main" val="1964003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CAA80B1-C001-9146-BCAA-05FB28DACF1A}"/>
              </a:ext>
            </a:extLst>
          </p:cNvPr>
          <p:cNvSpPr>
            <a:spLocks noGrp="1"/>
          </p:cNvSpPr>
          <p:nvPr>
            <p:ph type="title"/>
          </p:nvPr>
        </p:nvSpPr>
        <p:spPr>
          <a:xfrm>
            <a:off x="628650" y="661520"/>
            <a:ext cx="7886700" cy="607162"/>
          </a:xfrm>
        </p:spPr>
        <p:txBody>
          <a:bodyPr>
            <a:noAutofit/>
          </a:bodyPr>
          <a:lstStyle/>
          <a:p>
            <a:pPr>
              <a:lnSpc>
                <a:spcPct val="100000"/>
              </a:lnSpc>
            </a:pPr>
            <a:r>
              <a:rPr lang="en-GB" dirty="0">
                <a:solidFill>
                  <a:srgbClr val="EA4E1A"/>
                </a:solidFill>
              </a:rPr>
              <a:t>«</a:t>
            </a:r>
            <a:r>
              <a:rPr lang="en-GB" dirty="0" err="1">
                <a:solidFill>
                  <a:srgbClr val="EA4E1A"/>
                </a:solidFill>
              </a:rPr>
              <a:t>Jeunes</a:t>
            </a:r>
            <a:r>
              <a:rPr lang="en-GB" dirty="0">
                <a:solidFill>
                  <a:srgbClr val="EA4E1A"/>
                </a:solidFill>
              </a:rPr>
              <a:t> </a:t>
            </a:r>
            <a:r>
              <a:rPr lang="en-GB" dirty="0" err="1">
                <a:solidFill>
                  <a:srgbClr val="EA4E1A"/>
                </a:solidFill>
              </a:rPr>
              <a:t>travailleurs</a:t>
            </a:r>
            <a:r>
              <a:rPr lang="en-GB" dirty="0">
                <a:solidFill>
                  <a:srgbClr val="EA4E1A"/>
                </a:solidFill>
              </a:rPr>
              <a:t>»: </a:t>
            </a:r>
            <a:r>
              <a:rPr lang="en-GB" dirty="0" err="1">
                <a:solidFill>
                  <a:srgbClr val="EA4E1A"/>
                </a:solidFill>
              </a:rPr>
              <a:t>définition</a:t>
            </a:r>
            <a:endParaRPr lang="en-GB" dirty="0">
              <a:solidFill>
                <a:srgbClr val="EA4E1A"/>
              </a:solidFill>
            </a:endParaRPr>
          </a:p>
        </p:txBody>
      </p:sp>
      <p:pic>
        <p:nvPicPr>
          <p:cNvPr id="10" name="Bild 9"/>
          <p:cNvPicPr>
            <a:picLocks noChangeAspect="1"/>
          </p:cNvPicPr>
          <p:nvPr/>
        </p:nvPicPr>
        <p:blipFill>
          <a:blip r:embed="rId3"/>
          <a:stretch>
            <a:fillRect/>
          </a:stretch>
        </p:blipFill>
        <p:spPr>
          <a:xfrm>
            <a:off x="1970032" y="2080006"/>
            <a:ext cx="5222402" cy="3458235"/>
          </a:xfrm>
          <a:prstGeom prst="rect">
            <a:avLst/>
          </a:prstGeom>
        </p:spPr>
      </p:pic>
      <p:sp>
        <p:nvSpPr>
          <p:cNvPr id="4" name="Titolo 1">
            <a:extLst>
              <a:ext uri="{FF2B5EF4-FFF2-40B4-BE49-F238E27FC236}">
                <a16:creationId xmlns:a16="http://schemas.microsoft.com/office/drawing/2014/main" id="{6CAA80B1-C001-9146-BCAA-05FB28DACF1A}"/>
              </a:ext>
            </a:extLst>
          </p:cNvPr>
          <p:cNvSpPr txBox="1">
            <a:spLocks/>
          </p:cNvSpPr>
          <p:nvPr/>
        </p:nvSpPr>
        <p:spPr>
          <a:xfrm>
            <a:off x="628650" y="1556792"/>
            <a:ext cx="7886700" cy="607162"/>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2800" b="0" i="0" kern="1200" baseline="0">
                <a:ln>
                  <a:noFill/>
                </a:ln>
                <a:solidFill>
                  <a:srgbClr val="C31E31"/>
                </a:solidFill>
                <a:latin typeface="Avenir Next"/>
                <a:ea typeface="+mj-ea"/>
                <a:cs typeface="Al Bayan Plain" pitchFamily="2" charset="-78"/>
              </a:defRPr>
            </a:lvl1pPr>
          </a:lstStyle>
          <a:p>
            <a:endParaRPr lang="en-GB" dirty="0">
              <a:solidFill>
                <a:srgbClr val="EA4E1A"/>
              </a:solidFill>
            </a:endParaRPr>
          </a:p>
        </p:txBody>
      </p:sp>
      <p:sp>
        <p:nvSpPr>
          <p:cNvPr id="5" name="Titolo 1">
            <a:extLst>
              <a:ext uri="{FF2B5EF4-FFF2-40B4-BE49-F238E27FC236}">
                <a16:creationId xmlns:a16="http://schemas.microsoft.com/office/drawing/2014/main" id="{6CAA80B1-C001-9146-BCAA-05FB28DACF1A}"/>
              </a:ext>
            </a:extLst>
          </p:cNvPr>
          <p:cNvSpPr txBox="1">
            <a:spLocks/>
          </p:cNvSpPr>
          <p:nvPr/>
        </p:nvSpPr>
        <p:spPr>
          <a:xfrm>
            <a:off x="628650" y="1700807"/>
            <a:ext cx="7886700" cy="1549587"/>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2800" b="0" i="0" kern="1200" baseline="0">
                <a:ln>
                  <a:noFill/>
                </a:ln>
                <a:solidFill>
                  <a:srgbClr val="C31E31"/>
                </a:solidFill>
                <a:latin typeface="Avenir Next"/>
                <a:ea typeface="+mj-ea"/>
                <a:cs typeface="Al Bayan Plain" pitchFamily="2" charset="-78"/>
              </a:defRPr>
            </a:lvl1pPr>
          </a:lstStyle>
          <a:p>
            <a:pPr>
              <a:lnSpc>
                <a:spcPct val="100000"/>
              </a:lnSpc>
            </a:pPr>
            <a:endParaRPr lang="en-GB" dirty="0">
              <a:solidFill>
                <a:srgbClr val="EA4E1A"/>
              </a:solidFill>
            </a:endParaRPr>
          </a:p>
        </p:txBody>
      </p:sp>
    </p:spTree>
    <p:extLst>
      <p:ext uri="{BB962C8B-B14F-4D97-AF65-F5344CB8AC3E}">
        <p14:creationId xmlns:p14="http://schemas.microsoft.com/office/powerpoint/2010/main" val="26845347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099B77C5-8F8F-8149-8D3A-16D850236A1E}"/>
              </a:ext>
            </a:extLst>
          </p:cNvPr>
          <p:cNvSpPr>
            <a:spLocks noGrp="1"/>
          </p:cNvSpPr>
          <p:nvPr>
            <p:ph idx="4294967295"/>
          </p:nvPr>
        </p:nvSpPr>
        <p:spPr>
          <a:xfrm>
            <a:off x="628650" y="694944"/>
            <a:ext cx="7886700" cy="5547360"/>
          </a:xfrm>
        </p:spPr>
        <p:txBody>
          <a:bodyPr>
            <a:normAutofit/>
          </a:bodyPr>
          <a:lstStyle/>
          <a:p>
            <a:pPr marL="0" indent="0">
              <a:spcBef>
                <a:spcPts val="600"/>
              </a:spcBef>
              <a:buNone/>
            </a:pPr>
            <a:r>
              <a:rPr lang="fr-MC" dirty="0"/>
              <a:t>Les </a:t>
            </a:r>
            <a:r>
              <a:rPr lang="fr-MC" dirty="0">
                <a:solidFill>
                  <a:srgbClr val="EA4E1A"/>
                </a:solidFill>
              </a:rPr>
              <a:t>jeunes</a:t>
            </a:r>
            <a:r>
              <a:rPr lang="fr-MC" b="1" dirty="0">
                <a:latin typeface="Avenir Heavy" panose="02000503020000020003" pitchFamily="2" charset="0"/>
              </a:rPr>
              <a:t> </a:t>
            </a:r>
            <a:r>
              <a:rPr lang="fr-MC" dirty="0"/>
              <a:t>sont les personnes ayant atteint l’âge de fin de la scolarité obligatoire et qui se lancent sur le marché du travail (15–24 ans).</a:t>
            </a:r>
          </a:p>
          <a:p>
            <a:pPr marL="0" indent="0">
              <a:spcBef>
                <a:spcPts val="600"/>
              </a:spcBef>
              <a:buNone/>
            </a:pPr>
            <a:endParaRPr lang="fr-MC" dirty="0"/>
          </a:p>
          <a:p>
            <a:pPr marL="0" indent="0">
              <a:spcBef>
                <a:spcPts val="600"/>
              </a:spcBef>
              <a:buNone/>
            </a:pPr>
            <a:r>
              <a:rPr lang="fr-MC" dirty="0"/>
              <a:t>Les </a:t>
            </a:r>
            <a:r>
              <a:rPr lang="fr-MC" dirty="0">
                <a:solidFill>
                  <a:srgbClr val="EA4E1A"/>
                </a:solidFill>
              </a:rPr>
              <a:t>jeunes travailleurs </a:t>
            </a:r>
            <a:r>
              <a:rPr lang="fr-MC" dirty="0"/>
              <a:t>peuvent être répartis en deux groupes principaux:</a:t>
            </a:r>
          </a:p>
          <a:p>
            <a:pPr lvl="0">
              <a:spcBef>
                <a:spcPts val="600"/>
              </a:spcBef>
              <a:buClr>
                <a:srgbClr val="EA4E1A"/>
              </a:buClr>
              <a:buSzPct val="110000"/>
              <a:buFont typeface="Arial"/>
              <a:buChar char="•"/>
            </a:pPr>
            <a:r>
              <a:rPr lang="fr-MC" dirty="0"/>
              <a:t>ceux ayant atteint l’âge minimum d’admission à l’emploi mais qui n’ont pas encore </a:t>
            </a:r>
            <a:r>
              <a:rPr lang="fr-MC" dirty="0">
                <a:latin typeface="Avenir Next Regular"/>
                <a:cs typeface="Avenir Next Regular"/>
              </a:rPr>
              <a:t>18 ans,</a:t>
            </a:r>
          </a:p>
          <a:p>
            <a:pPr lvl="0">
              <a:spcBef>
                <a:spcPts val="600"/>
              </a:spcBef>
              <a:buClr>
                <a:srgbClr val="EA4E1A"/>
              </a:buClr>
              <a:buSzPct val="110000"/>
              <a:buFont typeface="Arial"/>
              <a:buChar char="•"/>
            </a:pPr>
            <a:r>
              <a:rPr lang="fr-MC" dirty="0">
                <a:latin typeface="Avenir Next Regular"/>
                <a:cs typeface="Avenir Next Regular"/>
              </a:rPr>
              <a:t>ceux qui ont entre 18 et 24 ans.</a:t>
            </a:r>
          </a:p>
        </p:txBody>
      </p:sp>
    </p:spTree>
    <p:extLst>
      <p:ext uri="{BB962C8B-B14F-4D97-AF65-F5344CB8AC3E}">
        <p14:creationId xmlns:p14="http://schemas.microsoft.com/office/powerpoint/2010/main" val="35105386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2045416-9083-BF46-9986-86F8EACDECBD}"/>
              </a:ext>
            </a:extLst>
          </p:cNvPr>
          <p:cNvSpPr>
            <a:spLocks noGrp="1"/>
          </p:cNvSpPr>
          <p:nvPr>
            <p:ph type="title"/>
          </p:nvPr>
        </p:nvSpPr>
        <p:spPr>
          <a:xfrm>
            <a:off x="628650" y="628096"/>
            <a:ext cx="7837640" cy="921716"/>
          </a:xfrm>
        </p:spPr>
        <p:txBody>
          <a:bodyPr>
            <a:noAutofit/>
          </a:bodyPr>
          <a:lstStyle/>
          <a:p>
            <a:pPr>
              <a:lnSpc>
                <a:spcPct val="110000"/>
              </a:lnSpc>
            </a:pPr>
            <a:r>
              <a:rPr lang="fr-BE" dirty="0">
                <a:solidFill>
                  <a:srgbClr val="EA4E1A"/>
                </a:solidFill>
              </a:rPr>
              <a:t>Les jeunes travailleurs sont-ils plus exposés au risque d’accident du travail et de maladie professionnelle?</a:t>
            </a:r>
            <a:endParaRPr lang="en-GB" dirty="0">
              <a:solidFill>
                <a:srgbClr val="EA4E1A"/>
              </a:solidFill>
            </a:endParaRPr>
          </a:p>
        </p:txBody>
      </p:sp>
      <p:pic>
        <p:nvPicPr>
          <p:cNvPr id="4" name="Bild 3"/>
          <p:cNvPicPr>
            <a:picLocks noChangeAspect="1"/>
          </p:cNvPicPr>
          <p:nvPr/>
        </p:nvPicPr>
        <p:blipFill>
          <a:blip r:embed="rId3"/>
          <a:stretch>
            <a:fillRect/>
          </a:stretch>
        </p:blipFill>
        <p:spPr>
          <a:xfrm>
            <a:off x="1936930" y="2292863"/>
            <a:ext cx="5280428" cy="3470843"/>
          </a:xfrm>
          <a:prstGeom prst="rect">
            <a:avLst/>
          </a:prstGeom>
        </p:spPr>
      </p:pic>
      <p:sp>
        <p:nvSpPr>
          <p:cNvPr id="5" name="Titolo 1">
            <a:extLst>
              <a:ext uri="{FF2B5EF4-FFF2-40B4-BE49-F238E27FC236}">
                <a16:creationId xmlns:a16="http://schemas.microsoft.com/office/drawing/2014/main" id="{62045416-9083-BF46-9986-86F8EACDECBD}"/>
              </a:ext>
            </a:extLst>
          </p:cNvPr>
          <p:cNvSpPr txBox="1">
            <a:spLocks/>
          </p:cNvSpPr>
          <p:nvPr/>
        </p:nvSpPr>
        <p:spPr>
          <a:xfrm>
            <a:off x="628650" y="2636912"/>
            <a:ext cx="7837640" cy="921716"/>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2800" b="0" i="0" kern="1200" baseline="0">
                <a:ln>
                  <a:noFill/>
                </a:ln>
                <a:solidFill>
                  <a:srgbClr val="C31E31"/>
                </a:solidFill>
                <a:latin typeface="Avenir Next"/>
                <a:ea typeface="+mj-ea"/>
                <a:cs typeface="Al Bayan Plain" pitchFamily="2" charset="-78"/>
              </a:defRPr>
            </a:lvl1pPr>
          </a:lstStyle>
          <a:p>
            <a:pPr>
              <a:lnSpc>
                <a:spcPct val="110000"/>
              </a:lnSpc>
            </a:pPr>
            <a:endParaRPr lang="en-GB" dirty="0">
              <a:solidFill>
                <a:srgbClr val="EA4E1A"/>
              </a:solidFill>
            </a:endParaRPr>
          </a:p>
        </p:txBody>
      </p:sp>
    </p:spTree>
    <p:extLst>
      <p:ext uri="{BB962C8B-B14F-4D97-AF65-F5344CB8AC3E}">
        <p14:creationId xmlns:p14="http://schemas.microsoft.com/office/powerpoint/2010/main" val="701213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77ADAA99-A54E-794D-B30A-691D674580E7}"/>
              </a:ext>
            </a:extLst>
          </p:cNvPr>
          <p:cNvSpPr>
            <a:spLocks noGrp="1"/>
          </p:cNvSpPr>
          <p:nvPr>
            <p:ph idx="4294967295"/>
          </p:nvPr>
        </p:nvSpPr>
        <p:spPr>
          <a:xfrm>
            <a:off x="628650" y="694944"/>
            <a:ext cx="7886700" cy="5547360"/>
          </a:xfrm>
        </p:spPr>
        <p:txBody>
          <a:bodyPr>
            <a:normAutofit/>
          </a:bodyPr>
          <a:lstStyle/>
          <a:p>
            <a:pPr marL="0" indent="0">
              <a:lnSpc>
                <a:spcPct val="100000"/>
              </a:lnSpc>
              <a:spcAft>
                <a:spcPts val="1200"/>
              </a:spcAft>
              <a:buNone/>
            </a:pPr>
            <a:r>
              <a:rPr lang="fr-BE" dirty="0"/>
              <a:t>Les statistiques font état, chez les jeunes travailleurs, </a:t>
            </a:r>
            <a:r>
              <a:rPr lang="fr-BE" dirty="0">
                <a:solidFill>
                  <a:srgbClr val="EA4E1A"/>
                </a:solidFill>
              </a:rPr>
              <a:t>de taux de lésions professionnelles non mortelles beaucoup plus élevés </a:t>
            </a:r>
            <a:r>
              <a:rPr lang="fr-BE" dirty="0"/>
              <a:t>que chez les travailleurs adultes.</a:t>
            </a:r>
          </a:p>
          <a:p>
            <a:pPr marL="0" indent="0">
              <a:lnSpc>
                <a:spcPct val="60000"/>
              </a:lnSpc>
              <a:spcAft>
                <a:spcPts val="1200"/>
              </a:spcAft>
              <a:buNone/>
            </a:pPr>
            <a:endParaRPr lang="fr-BE" dirty="0"/>
          </a:p>
          <a:p>
            <a:pPr>
              <a:lnSpc>
                <a:spcPct val="100000"/>
              </a:lnSpc>
              <a:spcAft>
                <a:spcPts val="1200"/>
              </a:spcAft>
              <a:buClr>
                <a:srgbClr val="EA4E1A"/>
              </a:buClr>
              <a:buSzPct val="110000"/>
              <a:buFont typeface="Arial"/>
              <a:buChar char="•"/>
            </a:pPr>
            <a:r>
              <a:rPr lang="fr-BE" dirty="0"/>
              <a:t>Dans l’Union européenne, ces lésions sont 40 % plus nombreuses chez les jeunes travailleurs de 18 à 24 ans.</a:t>
            </a:r>
          </a:p>
          <a:p>
            <a:pPr>
              <a:lnSpc>
                <a:spcPct val="100000"/>
              </a:lnSpc>
              <a:spcAft>
                <a:spcPts val="1200"/>
              </a:spcAft>
              <a:buClr>
                <a:srgbClr val="EA4E1A"/>
              </a:buClr>
              <a:buSzPct val="110000"/>
              <a:buFont typeface="Arial"/>
              <a:buChar char="•"/>
            </a:pPr>
            <a:r>
              <a:rPr lang="fr-BE" dirty="0"/>
              <a:t>Aux Etats-Unis, le risque de telles lésions est multiplié par deux chez les jeunes travailleurs de 15 à 24 ans.</a:t>
            </a:r>
          </a:p>
        </p:txBody>
      </p:sp>
    </p:spTree>
    <p:extLst>
      <p:ext uri="{BB962C8B-B14F-4D97-AF65-F5344CB8AC3E}">
        <p14:creationId xmlns:p14="http://schemas.microsoft.com/office/powerpoint/2010/main" val="1697493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5464C23A-430C-BE47-A846-722E9DB911E8}"/>
              </a:ext>
            </a:extLst>
          </p:cNvPr>
          <p:cNvSpPr>
            <a:spLocks noGrp="1"/>
          </p:cNvSpPr>
          <p:nvPr>
            <p:ph idx="4294967295"/>
          </p:nvPr>
        </p:nvSpPr>
        <p:spPr>
          <a:xfrm>
            <a:off x="628650" y="694944"/>
            <a:ext cx="7886700" cy="5547360"/>
          </a:xfrm>
        </p:spPr>
        <p:txBody>
          <a:bodyPr/>
          <a:lstStyle/>
          <a:p>
            <a:pPr marL="0" indent="0">
              <a:lnSpc>
                <a:spcPct val="100000"/>
              </a:lnSpc>
              <a:spcAft>
                <a:spcPts val="1200"/>
              </a:spcAft>
              <a:buNone/>
            </a:pPr>
            <a:r>
              <a:rPr lang="fr-MC" dirty="0"/>
              <a:t>Les jeunes travailleurs sont également </a:t>
            </a:r>
            <a:r>
              <a:rPr lang="fr-MC" dirty="0">
                <a:solidFill>
                  <a:srgbClr val="EA4E1A"/>
                </a:solidFill>
              </a:rPr>
              <a:t>plus vulnérables aux maladies liées au travail</a:t>
            </a:r>
            <a:r>
              <a:rPr lang="fr-MC" dirty="0">
                <a:solidFill>
                  <a:srgbClr val="EA4E1A"/>
                </a:solidFill>
                <a:latin typeface="Avenir Next Condensed" panose="020B0506020202020204" pitchFamily="34" charset="0"/>
              </a:rPr>
              <a:t>…</a:t>
            </a:r>
          </a:p>
          <a:p>
            <a:pPr marL="0" indent="0">
              <a:lnSpc>
                <a:spcPct val="100000"/>
              </a:lnSpc>
              <a:spcAft>
                <a:spcPts val="1200"/>
              </a:spcAft>
              <a:buNone/>
            </a:pPr>
            <a:r>
              <a:rPr lang="fr-MC" dirty="0"/>
              <a:t>mais la plupart des statistiques ne reflètent pas cette situation, ce qui peut s’expliquer par une exposition cumulée, une longue période de latence, la difficulté d’obtenir des données précises, etc.</a:t>
            </a:r>
          </a:p>
        </p:txBody>
      </p:sp>
    </p:spTree>
    <p:extLst>
      <p:ext uri="{BB962C8B-B14F-4D97-AF65-F5344CB8AC3E}">
        <p14:creationId xmlns:p14="http://schemas.microsoft.com/office/powerpoint/2010/main" val="975255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FC3E584-69B0-4A40-90DC-9364A9BA7311}"/>
              </a:ext>
            </a:extLst>
          </p:cNvPr>
          <p:cNvSpPr>
            <a:spLocks noGrp="1"/>
          </p:cNvSpPr>
          <p:nvPr>
            <p:ph type="title"/>
          </p:nvPr>
        </p:nvSpPr>
        <p:spPr>
          <a:xfrm>
            <a:off x="628650" y="653164"/>
            <a:ext cx="7886700" cy="702259"/>
          </a:xfrm>
        </p:spPr>
        <p:txBody>
          <a:bodyPr>
            <a:noAutofit/>
          </a:bodyPr>
          <a:lstStyle/>
          <a:p>
            <a:pPr>
              <a:lnSpc>
                <a:spcPct val="100000"/>
              </a:lnSpc>
            </a:pPr>
            <a:r>
              <a:rPr lang="en-GB" dirty="0" err="1">
                <a:solidFill>
                  <a:srgbClr val="EA4E1A"/>
                </a:solidFill>
              </a:rPr>
              <a:t>Pourquoi</a:t>
            </a:r>
            <a:r>
              <a:rPr lang="en-GB" dirty="0">
                <a:solidFill>
                  <a:srgbClr val="EA4E1A"/>
                </a:solidFill>
              </a:rPr>
              <a:t> le </a:t>
            </a:r>
            <a:r>
              <a:rPr lang="en-GB" dirty="0" err="1">
                <a:solidFill>
                  <a:srgbClr val="EA4E1A"/>
                </a:solidFill>
              </a:rPr>
              <a:t>risque</a:t>
            </a:r>
            <a:r>
              <a:rPr lang="en-GB" dirty="0">
                <a:solidFill>
                  <a:srgbClr val="EA4E1A"/>
                </a:solidFill>
              </a:rPr>
              <a:t> </a:t>
            </a:r>
            <a:r>
              <a:rPr lang="en-GB" dirty="0" err="1">
                <a:solidFill>
                  <a:srgbClr val="EA4E1A"/>
                </a:solidFill>
              </a:rPr>
              <a:t>est-il</a:t>
            </a:r>
            <a:r>
              <a:rPr lang="en-GB" dirty="0">
                <a:solidFill>
                  <a:srgbClr val="EA4E1A"/>
                </a:solidFill>
              </a:rPr>
              <a:t> plus </a:t>
            </a:r>
            <a:r>
              <a:rPr lang="en-GB" dirty="0" err="1">
                <a:solidFill>
                  <a:srgbClr val="EA4E1A"/>
                </a:solidFill>
              </a:rPr>
              <a:t>élevé</a:t>
            </a:r>
            <a:r>
              <a:rPr lang="en-GB" dirty="0">
                <a:solidFill>
                  <a:srgbClr val="EA4E1A"/>
                </a:solidFill>
              </a:rPr>
              <a:t> chez les </a:t>
            </a:r>
            <a:r>
              <a:rPr lang="en-GB" dirty="0" err="1">
                <a:solidFill>
                  <a:srgbClr val="EA4E1A"/>
                </a:solidFill>
              </a:rPr>
              <a:t>jeunes</a:t>
            </a:r>
            <a:r>
              <a:rPr lang="en-GB" dirty="0">
                <a:solidFill>
                  <a:srgbClr val="EA4E1A"/>
                </a:solidFill>
              </a:rPr>
              <a:t> </a:t>
            </a:r>
            <a:r>
              <a:rPr lang="en-GB" dirty="0" err="1">
                <a:solidFill>
                  <a:srgbClr val="EA4E1A"/>
                </a:solidFill>
              </a:rPr>
              <a:t>travailleurs</a:t>
            </a:r>
            <a:r>
              <a:rPr lang="en-GB" dirty="0">
                <a:solidFill>
                  <a:srgbClr val="EA4E1A"/>
                </a:solidFill>
              </a:rPr>
              <a:t>?</a:t>
            </a:r>
          </a:p>
        </p:txBody>
      </p:sp>
      <p:pic>
        <p:nvPicPr>
          <p:cNvPr id="3" name="Bild 2"/>
          <p:cNvPicPr>
            <a:picLocks noChangeAspect="1"/>
          </p:cNvPicPr>
          <p:nvPr/>
        </p:nvPicPr>
        <p:blipFill>
          <a:blip r:embed="rId3"/>
          <a:stretch>
            <a:fillRect/>
          </a:stretch>
        </p:blipFill>
        <p:spPr>
          <a:xfrm>
            <a:off x="1945616" y="2092325"/>
            <a:ext cx="5271742" cy="3517761"/>
          </a:xfrm>
          <a:prstGeom prst="rect">
            <a:avLst/>
          </a:prstGeom>
        </p:spPr>
      </p:pic>
      <p:sp>
        <p:nvSpPr>
          <p:cNvPr id="4" name="Titolo 1">
            <a:extLst>
              <a:ext uri="{FF2B5EF4-FFF2-40B4-BE49-F238E27FC236}">
                <a16:creationId xmlns:a16="http://schemas.microsoft.com/office/drawing/2014/main" id="{8FC3E584-69B0-4A40-90DC-9364A9BA7311}"/>
              </a:ext>
            </a:extLst>
          </p:cNvPr>
          <p:cNvSpPr txBox="1">
            <a:spLocks/>
          </p:cNvSpPr>
          <p:nvPr/>
        </p:nvSpPr>
        <p:spPr>
          <a:xfrm>
            <a:off x="628650" y="1988840"/>
            <a:ext cx="7886700" cy="702259"/>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2800" b="0" i="0" kern="1200" baseline="0">
                <a:ln>
                  <a:noFill/>
                </a:ln>
                <a:solidFill>
                  <a:srgbClr val="C31E31"/>
                </a:solidFill>
                <a:latin typeface="Avenir Next"/>
                <a:ea typeface="+mj-ea"/>
                <a:cs typeface="Al Bayan Plain" pitchFamily="2" charset="-78"/>
              </a:defRPr>
            </a:lvl1pPr>
          </a:lstStyle>
          <a:p>
            <a:pPr>
              <a:lnSpc>
                <a:spcPct val="100000"/>
              </a:lnSpc>
            </a:pPr>
            <a:endParaRPr lang="en-GB" dirty="0">
              <a:solidFill>
                <a:srgbClr val="EA4E1A"/>
              </a:solidFill>
            </a:endParaRPr>
          </a:p>
        </p:txBody>
      </p:sp>
    </p:spTree>
    <p:extLst>
      <p:ext uri="{BB962C8B-B14F-4D97-AF65-F5344CB8AC3E}">
        <p14:creationId xmlns:p14="http://schemas.microsoft.com/office/powerpoint/2010/main" val="12795663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4A2A601D-2068-364B-9270-8AEC7E90F95A}"/>
              </a:ext>
            </a:extLst>
          </p:cNvPr>
          <p:cNvSpPr>
            <a:spLocks noGrp="1"/>
          </p:cNvSpPr>
          <p:nvPr>
            <p:ph idx="4294967295"/>
          </p:nvPr>
        </p:nvSpPr>
        <p:spPr>
          <a:xfrm>
            <a:off x="628650" y="694944"/>
            <a:ext cx="7886700" cy="5547360"/>
          </a:xfrm>
        </p:spPr>
        <p:txBody>
          <a:bodyPr>
            <a:normAutofit/>
          </a:bodyPr>
          <a:lstStyle/>
          <a:p>
            <a:pPr marL="0" indent="0">
              <a:lnSpc>
                <a:spcPct val="100000"/>
              </a:lnSpc>
              <a:buClr>
                <a:schemeClr val="bg2">
                  <a:lumMod val="50000"/>
                </a:schemeClr>
              </a:buClr>
              <a:buSzPct val="120000"/>
              <a:buNone/>
            </a:pPr>
            <a:r>
              <a:rPr lang="fr-CA" dirty="0"/>
              <a:t>Facteurs de risque </a:t>
            </a:r>
            <a:r>
              <a:rPr lang="fr-CA" dirty="0">
                <a:solidFill>
                  <a:srgbClr val="EA4E1A"/>
                </a:solidFill>
              </a:rPr>
              <a:t>spécifiques aux jeunes travailleurs</a:t>
            </a:r>
          </a:p>
          <a:p>
            <a:pPr marL="421200" lvl="1" indent="0">
              <a:lnSpc>
                <a:spcPct val="100000"/>
              </a:lnSpc>
              <a:spcBef>
                <a:spcPts val="1200"/>
              </a:spcBef>
              <a:buNone/>
            </a:pPr>
            <a:r>
              <a:rPr lang="fr-CA" sz="2400" dirty="0">
                <a:solidFill>
                  <a:srgbClr val="EA4E1A"/>
                </a:solidFill>
              </a:rPr>
              <a:t>Inhérents</a:t>
            </a:r>
            <a:r>
              <a:rPr lang="fr-CA" sz="2400" dirty="0"/>
              <a:t> à leur âge </a:t>
            </a:r>
          </a:p>
          <a:p>
            <a:pPr lvl="1">
              <a:lnSpc>
                <a:spcPct val="100000"/>
              </a:lnSpc>
              <a:buClr>
                <a:srgbClr val="EA4E1A"/>
              </a:buClr>
              <a:buSzPct val="110000"/>
              <a:buFont typeface="Arial"/>
              <a:buChar char="•"/>
            </a:pPr>
            <a:r>
              <a:rPr lang="fr-CA" sz="2400" dirty="0"/>
              <a:t>Stade de développement physique</a:t>
            </a:r>
          </a:p>
          <a:p>
            <a:pPr lvl="1">
              <a:lnSpc>
                <a:spcPct val="100000"/>
              </a:lnSpc>
              <a:buClr>
                <a:srgbClr val="EA4E1A"/>
              </a:buClr>
              <a:buSzPct val="110000"/>
              <a:buFont typeface="Arial"/>
              <a:buChar char="•"/>
            </a:pPr>
            <a:r>
              <a:rPr lang="fr-CA" sz="2400" dirty="0"/>
              <a:t>Stade de développement psychologique</a:t>
            </a:r>
          </a:p>
          <a:p>
            <a:pPr marL="421200" lvl="1" indent="0">
              <a:lnSpc>
                <a:spcPct val="100000"/>
              </a:lnSpc>
              <a:spcBef>
                <a:spcPts val="1200"/>
              </a:spcBef>
              <a:buNone/>
            </a:pPr>
            <a:r>
              <a:rPr lang="fr-CA" sz="2400" dirty="0">
                <a:solidFill>
                  <a:srgbClr val="EA4E1A"/>
                </a:solidFill>
              </a:rPr>
              <a:t>Influencés</a:t>
            </a:r>
            <a:r>
              <a:rPr lang="fr-CA" sz="2400" dirty="0"/>
              <a:t> par leur âge</a:t>
            </a:r>
          </a:p>
          <a:p>
            <a:pPr lvl="1">
              <a:lnSpc>
                <a:spcPct val="100000"/>
              </a:lnSpc>
              <a:buClr>
                <a:srgbClr val="EA4E1A"/>
              </a:buClr>
              <a:buSzPct val="110000"/>
              <a:buFont typeface="Arial"/>
              <a:buChar char="•"/>
            </a:pPr>
            <a:r>
              <a:rPr lang="fr-CA" sz="2400" dirty="0"/>
              <a:t>Compétences et expérience professionnelles</a:t>
            </a:r>
          </a:p>
          <a:p>
            <a:pPr lvl="1">
              <a:lnSpc>
                <a:spcPct val="100000"/>
              </a:lnSpc>
              <a:buClr>
                <a:srgbClr val="EA4E1A"/>
              </a:buClr>
              <a:buSzPct val="110000"/>
              <a:buFont typeface="Arial"/>
              <a:buChar char="•"/>
            </a:pPr>
            <a:r>
              <a:rPr lang="fr-CA" sz="2400" dirty="0"/>
              <a:t>Niveau d’éducation</a:t>
            </a:r>
          </a:p>
          <a:p>
            <a:pPr marL="313200" lvl="1" indent="0">
              <a:lnSpc>
                <a:spcPct val="60000"/>
              </a:lnSpc>
              <a:buNone/>
            </a:pPr>
            <a:endParaRPr lang="fr-CA" sz="2400" dirty="0"/>
          </a:p>
          <a:p>
            <a:pPr marL="0" indent="0">
              <a:lnSpc>
                <a:spcPct val="100000"/>
              </a:lnSpc>
              <a:buClr>
                <a:schemeClr val="bg2">
                  <a:lumMod val="50000"/>
                </a:schemeClr>
              </a:buClr>
              <a:buSzPct val="120000"/>
              <a:buNone/>
            </a:pPr>
            <a:r>
              <a:rPr lang="fr-CA" dirty="0">
                <a:solidFill>
                  <a:srgbClr val="EA4E1A"/>
                </a:solidFill>
              </a:rPr>
              <a:t>Autres facteurs </a:t>
            </a:r>
            <a:r>
              <a:rPr lang="fr-CA" dirty="0"/>
              <a:t>qui, combinés à la jeunesse, augmentent les risques pour la santé et la sécurité au travail (genre, handicap, statut migratoire)</a:t>
            </a:r>
          </a:p>
        </p:txBody>
      </p:sp>
    </p:spTree>
    <p:extLst>
      <p:ext uri="{BB962C8B-B14F-4D97-AF65-F5344CB8AC3E}">
        <p14:creationId xmlns:p14="http://schemas.microsoft.com/office/powerpoint/2010/main" val="36164344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08D2E8AD-927D-1042-B9D0-32A343F41315}"/>
              </a:ext>
            </a:extLst>
          </p:cNvPr>
          <p:cNvSpPr>
            <a:spLocks noGrp="1"/>
          </p:cNvSpPr>
          <p:nvPr>
            <p:ph idx="4294967295"/>
          </p:nvPr>
        </p:nvSpPr>
        <p:spPr>
          <a:xfrm>
            <a:off x="628650" y="694944"/>
            <a:ext cx="7886700" cy="919544"/>
          </a:xfrm>
        </p:spPr>
        <p:txBody>
          <a:bodyPr>
            <a:normAutofit/>
          </a:bodyPr>
          <a:lstStyle/>
          <a:p>
            <a:pPr marL="0" indent="0">
              <a:lnSpc>
                <a:spcPct val="100000"/>
              </a:lnSpc>
              <a:buClr>
                <a:schemeClr val="bg2">
                  <a:lumMod val="50000"/>
                </a:schemeClr>
              </a:buClr>
              <a:buSzPct val="120000"/>
              <a:buNone/>
            </a:pPr>
            <a:r>
              <a:rPr lang="fr-ML" dirty="0"/>
              <a:t>Exposition des jeunes travailleurs aux</a:t>
            </a:r>
            <a:r>
              <a:rPr lang="fr-ML" b="1" dirty="0">
                <a:solidFill>
                  <a:schemeClr val="bg2">
                    <a:lumMod val="50000"/>
                  </a:schemeClr>
                </a:solidFill>
              </a:rPr>
              <a:t> </a:t>
            </a:r>
            <a:r>
              <a:rPr lang="fr-ML" dirty="0">
                <a:solidFill>
                  <a:srgbClr val="EA4E1A"/>
                </a:solidFill>
              </a:rPr>
              <a:t>dangers sur le lieu de trav</a:t>
            </a:r>
            <a:r>
              <a:rPr lang="en-GB" dirty="0">
                <a:solidFill>
                  <a:srgbClr val="EA4E1A"/>
                </a:solidFill>
              </a:rPr>
              <a:t>ail</a:t>
            </a:r>
          </a:p>
          <a:p>
            <a:pPr marL="0" indent="0">
              <a:buNone/>
            </a:pPr>
            <a:endParaRPr lang="en-GB" dirty="0"/>
          </a:p>
        </p:txBody>
      </p:sp>
      <p:sp>
        <p:nvSpPr>
          <p:cNvPr id="3" name="Segnaposto contenuto 1">
            <a:extLst>
              <a:ext uri="{FF2B5EF4-FFF2-40B4-BE49-F238E27FC236}">
                <a16:creationId xmlns:a16="http://schemas.microsoft.com/office/drawing/2014/main" id="{86CCCABA-261A-CE4A-BB9C-5E39E9F0BD5E}"/>
              </a:ext>
            </a:extLst>
          </p:cNvPr>
          <p:cNvSpPr txBox="1">
            <a:spLocks/>
          </p:cNvSpPr>
          <p:nvPr/>
        </p:nvSpPr>
        <p:spPr>
          <a:xfrm>
            <a:off x="221611" y="1660985"/>
            <a:ext cx="7886700" cy="3168651"/>
          </a:xfrm>
          <a:prstGeom prst="rect">
            <a:avLst/>
          </a:prstGeom>
        </p:spPr>
        <p:txBody>
          <a:bodyPr vert="horz" lIns="91440" tIns="45720" rIns="91440" bIns="45720" numCol="2" rtlCol="0">
            <a:noAutofit/>
          </a:bodyPr>
          <a:lstStyle>
            <a:lvl1pPr marL="228600" indent="-228600" algn="l" defTabSz="914400" rtl="0" eaLnBrk="1" latinLnBrk="0" hangingPunct="1">
              <a:lnSpc>
                <a:spcPct val="90000"/>
              </a:lnSpc>
              <a:spcBef>
                <a:spcPts val="0"/>
              </a:spcBef>
              <a:spcAft>
                <a:spcPts val="600"/>
              </a:spcAft>
              <a:buSzPct val="70000"/>
              <a:buFont typeface="Wingdings" pitchFamily="2" charset="2"/>
              <a:buChar char="ü"/>
              <a:defRPr sz="3000" b="0" i="0" kern="1200">
                <a:solidFill>
                  <a:schemeClr val="bg2">
                    <a:lumMod val="25000"/>
                  </a:schemeClr>
                </a:solidFill>
                <a:latin typeface="Avenir Next Condensed" panose="020B0503020202020204" pitchFamily="34" charset="0"/>
                <a:ea typeface="+mn-ea"/>
                <a:cs typeface="+mn-cs"/>
              </a:defRPr>
            </a:lvl1pPr>
            <a:lvl2pPr marL="649800" indent="-228600" algn="l" defTabSz="914400" rtl="0" eaLnBrk="1" latinLnBrk="0" hangingPunct="1">
              <a:lnSpc>
                <a:spcPct val="90000"/>
              </a:lnSpc>
              <a:spcBef>
                <a:spcPts val="0"/>
              </a:spcBef>
              <a:spcAft>
                <a:spcPts val="600"/>
              </a:spcAft>
              <a:buSzPct val="70000"/>
              <a:buFont typeface="Wingdings" pitchFamily="2" charset="2"/>
              <a:buChar char="ü"/>
              <a:defRPr sz="2600" b="0" i="0" kern="1200">
                <a:solidFill>
                  <a:schemeClr val="bg2">
                    <a:lumMod val="25000"/>
                  </a:schemeClr>
                </a:solidFill>
                <a:latin typeface="Avenir Next Condensed" panose="020B0503020202020204" pitchFamily="34" charset="0"/>
                <a:ea typeface="+mn-ea"/>
                <a:cs typeface="+mn-cs"/>
              </a:defRPr>
            </a:lvl2pPr>
            <a:lvl3pPr marL="864000" indent="-228600" algn="l" defTabSz="914400" rtl="0" eaLnBrk="1" latinLnBrk="0" hangingPunct="1">
              <a:lnSpc>
                <a:spcPct val="90000"/>
              </a:lnSpc>
              <a:spcBef>
                <a:spcPts val="0"/>
              </a:spcBef>
              <a:spcAft>
                <a:spcPts val="600"/>
              </a:spcAft>
              <a:buSzPct val="70000"/>
              <a:buFont typeface="Wingdings" pitchFamily="2" charset="2"/>
              <a:buChar char="ü"/>
              <a:defRPr sz="2200" b="0" i="0" kern="1200">
                <a:solidFill>
                  <a:schemeClr val="bg2">
                    <a:lumMod val="25000"/>
                  </a:schemeClr>
                </a:solidFill>
                <a:latin typeface="Avenir Next Condensed" panose="020B05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spcAft>
                <a:spcPts val="1200"/>
              </a:spcAft>
              <a:buClr>
                <a:srgbClr val="EA4E1A"/>
              </a:buClr>
              <a:buSzPct val="110000"/>
              <a:buFont typeface="Arial"/>
              <a:buChar char="•"/>
            </a:pPr>
            <a:r>
              <a:rPr lang="fr-CA" sz="2400" dirty="0">
                <a:solidFill>
                  <a:srgbClr val="47241F"/>
                </a:solidFill>
                <a:latin typeface="Avenir Next Regular"/>
                <a:cs typeface="Avenir Next Regular"/>
              </a:rPr>
              <a:t>Dangers pour la sécurité</a:t>
            </a:r>
          </a:p>
          <a:p>
            <a:pPr lvl="1">
              <a:lnSpc>
                <a:spcPct val="60000"/>
              </a:lnSpc>
              <a:spcBef>
                <a:spcPts val="1200"/>
              </a:spcBef>
              <a:spcAft>
                <a:spcPts val="1200"/>
              </a:spcAft>
              <a:buClr>
                <a:srgbClr val="EA4E1A"/>
              </a:buClr>
              <a:buSzPct val="110000"/>
              <a:buFont typeface="Arial"/>
              <a:buChar char="•"/>
            </a:pPr>
            <a:r>
              <a:rPr lang="fr-CA" sz="2400" dirty="0">
                <a:solidFill>
                  <a:srgbClr val="47241F"/>
                </a:solidFill>
                <a:latin typeface="Avenir Next Regular"/>
                <a:cs typeface="Avenir Next Regular"/>
              </a:rPr>
              <a:t>Dangers physiques </a:t>
            </a:r>
          </a:p>
          <a:p>
            <a:pPr lvl="1">
              <a:lnSpc>
                <a:spcPct val="60000"/>
              </a:lnSpc>
              <a:spcBef>
                <a:spcPts val="1200"/>
              </a:spcBef>
              <a:spcAft>
                <a:spcPts val="1200"/>
              </a:spcAft>
              <a:buClr>
                <a:srgbClr val="EA4E1A"/>
              </a:buClr>
              <a:buSzPct val="110000"/>
              <a:buFont typeface="Arial"/>
              <a:buChar char="•"/>
            </a:pPr>
            <a:r>
              <a:rPr lang="fr-CA" sz="2400" dirty="0">
                <a:solidFill>
                  <a:srgbClr val="47241F"/>
                </a:solidFill>
                <a:latin typeface="Avenir Next Regular"/>
                <a:cs typeface="Avenir Next Regular"/>
              </a:rPr>
              <a:t>Dangers biologiques </a:t>
            </a:r>
          </a:p>
          <a:p>
            <a:pPr lvl="1">
              <a:lnSpc>
                <a:spcPct val="100000"/>
              </a:lnSpc>
              <a:spcBef>
                <a:spcPts val="1200"/>
              </a:spcBef>
              <a:spcAft>
                <a:spcPts val="1200"/>
              </a:spcAft>
              <a:buClr>
                <a:srgbClr val="EA4E1A"/>
              </a:buClr>
              <a:buSzPct val="110000"/>
              <a:buFont typeface="Arial"/>
              <a:buChar char="•"/>
            </a:pPr>
            <a:endParaRPr lang="fr-CA" sz="2400" dirty="0">
              <a:solidFill>
                <a:srgbClr val="47241F"/>
              </a:solidFill>
              <a:latin typeface="Avenir Next Regular"/>
              <a:cs typeface="Avenir Next Regular"/>
            </a:endParaRPr>
          </a:p>
          <a:p>
            <a:pPr marL="421200" lvl="1" indent="0">
              <a:lnSpc>
                <a:spcPct val="100000"/>
              </a:lnSpc>
              <a:spcBef>
                <a:spcPts val="1200"/>
              </a:spcBef>
              <a:spcAft>
                <a:spcPts val="1200"/>
              </a:spcAft>
              <a:buClr>
                <a:srgbClr val="EA4E1A"/>
              </a:buClr>
              <a:buSzPct val="110000"/>
              <a:buNone/>
            </a:pPr>
            <a:endParaRPr lang="fr-CA" sz="2400" dirty="0">
              <a:solidFill>
                <a:srgbClr val="47241F"/>
              </a:solidFill>
              <a:latin typeface="Avenir Next Regular"/>
              <a:cs typeface="Avenir Next Regular"/>
            </a:endParaRPr>
          </a:p>
          <a:p>
            <a:pPr lvl="1">
              <a:lnSpc>
                <a:spcPct val="100000"/>
              </a:lnSpc>
              <a:spcBef>
                <a:spcPts val="1200"/>
              </a:spcBef>
              <a:spcAft>
                <a:spcPts val="1200"/>
              </a:spcAft>
              <a:buClr>
                <a:srgbClr val="EA4E1A"/>
              </a:buClr>
              <a:buSzPct val="110000"/>
              <a:buFont typeface="Arial"/>
              <a:buChar char="•"/>
            </a:pPr>
            <a:r>
              <a:rPr lang="fr-CA" sz="2400" dirty="0">
                <a:solidFill>
                  <a:srgbClr val="47241F"/>
                </a:solidFill>
                <a:latin typeface="Avenir Next Regular"/>
                <a:cs typeface="Avenir Next Regular"/>
              </a:rPr>
              <a:t>Dangers chimiques </a:t>
            </a:r>
          </a:p>
          <a:p>
            <a:pPr lvl="1">
              <a:spcBef>
                <a:spcPts val="1200"/>
              </a:spcBef>
              <a:spcAft>
                <a:spcPts val="1200"/>
              </a:spcAft>
              <a:buClr>
                <a:srgbClr val="EA4E1A"/>
              </a:buClr>
              <a:buSzPct val="110000"/>
              <a:buFont typeface="Arial"/>
              <a:buChar char="•"/>
            </a:pPr>
            <a:r>
              <a:rPr lang="fr-CA" sz="2400" dirty="0">
                <a:solidFill>
                  <a:srgbClr val="47241F"/>
                </a:solidFill>
                <a:latin typeface="Avenir Next Regular"/>
                <a:cs typeface="Avenir Next Regular"/>
              </a:rPr>
              <a:t>Dangers d’ordre ergonomique</a:t>
            </a:r>
          </a:p>
          <a:p>
            <a:pPr lvl="1">
              <a:spcBef>
                <a:spcPts val="1200"/>
              </a:spcBef>
              <a:spcAft>
                <a:spcPts val="1200"/>
              </a:spcAft>
              <a:buClr>
                <a:srgbClr val="EA4E1A"/>
              </a:buClr>
              <a:buSzPct val="110000"/>
              <a:buFont typeface="Arial"/>
              <a:buChar char="•"/>
            </a:pPr>
            <a:r>
              <a:rPr lang="fr-CA" sz="2400" dirty="0">
                <a:solidFill>
                  <a:srgbClr val="47241F"/>
                </a:solidFill>
                <a:latin typeface="Avenir Next Regular"/>
                <a:cs typeface="Avenir Next Regular"/>
              </a:rPr>
              <a:t>Dangers </a:t>
            </a:r>
            <a:r>
              <a:rPr lang="fr-CA" sz="2400" dirty="0" err="1">
                <a:solidFill>
                  <a:srgbClr val="47241F"/>
                </a:solidFill>
                <a:latin typeface="Avenir Next Regular"/>
                <a:cs typeface="Avenir Next Regular"/>
              </a:rPr>
              <a:t>psychosociau</a:t>
            </a:r>
            <a:r>
              <a:rPr lang="en-GB" sz="2400" dirty="0">
                <a:solidFill>
                  <a:srgbClr val="47241F"/>
                </a:solidFill>
                <a:latin typeface="Avenir Next Regular"/>
                <a:cs typeface="Avenir Next Regular"/>
              </a:rPr>
              <a:t>x</a:t>
            </a:r>
          </a:p>
        </p:txBody>
      </p:sp>
    </p:spTree>
    <p:extLst>
      <p:ext uri="{BB962C8B-B14F-4D97-AF65-F5344CB8AC3E}">
        <p14:creationId xmlns:p14="http://schemas.microsoft.com/office/powerpoint/2010/main" val="10581084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0045D076-F433-C247-AE7B-08B38371A9B0}"/>
              </a:ext>
            </a:extLst>
          </p:cNvPr>
          <p:cNvSpPr>
            <a:spLocks noGrp="1"/>
          </p:cNvSpPr>
          <p:nvPr>
            <p:ph idx="4294967295"/>
          </p:nvPr>
        </p:nvSpPr>
        <p:spPr>
          <a:xfrm>
            <a:off x="628650" y="694944"/>
            <a:ext cx="7886700" cy="5547360"/>
          </a:xfrm>
        </p:spPr>
        <p:txBody>
          <a:bodyPr>
            <a:normAutofit/>
          </a:bodyPr>
          <a:lstStyle/>
          <a:p>
            <a:pPr marL="0" indent="0">
              <a:lnSpc>
                <a:spcPct val="100000"/>
              </a:lnSpc>
              <a:spcAft>
                <a:spcPts val="1200"/>
              </a:spcAft>
              <a:buClr>
                <a:schemeClr val="bg2">
                  <a:lumMod val="50000"/>
                </a:schemeClr>
              </a:buClr>
              <a:buSzPct val="120000"/>
              <a:buNone/>
            </a:pPr>
            <a:r>
              <a:rPr lang="fr-CA" dirty="0">
                <a:solidFill>
                  <a:srgbClr val="EA4E1A"/>
                </a:solidFill>
              </a:rPr>
              <a:t>Présence</a:t>
            </a:r>
            <a:r>
              <a:rPr lang="fr-CA" dirty="0">
                <a:solidFill>
                  <a:schemeClr val="bg2">
                    <a:lumMod val="50000"/>
                  </a:schemeClr>
                </a:solidFill>
              </a:rPr>
              <a:t> </a:t>
            </a:r>
            <a:r>
              <a:rPr lang="fr-CA" dirty="0"/>
              <a:t>des jeunes travailleurs dans</a:t>
            </a:r>
          </a:p>
          <a:p>
            <a:pPr lvl="1">
              <a:lnSpc>
                <a:spcPct val="100000"/>
              </a:lnSpc>
              <a:spcBef>
                <a:spcPts val="1200"/>
              </a:spcBef>
              <a:spcAft>
                <a:spcPts val="1200"/>
              </a:spcAft>
              <a:buClr>
                <a:srgbClr val="EA4E1A"/>
              </a:buClr>
              <a:buSzPct val="110000"/>
              <a:buFont typeface="Arial"/>
              <a:buChar char="•"/>
            </a:pPr>
            <a:r>
              <a:rPr lang="fr-CA" sz="2400" dirty="0">
                <a:solidFill>
                  <a:srgbClr val="EA4E1A"/>
                </a:solidFill>
              </a:rPr>
              <a:t>l’économie informelle,</a:t>
            </a:r>
            <a:r>
              <a:rPr lang="fr-CA" sz="2400" b="1" dirty="0"/>
              <a:t> </a:t>
            </a:r>
          </a:p>
          <a:p>
            <a:pPr lvl="1">
              <a:lnSpc>
                <a:spcPct val="100000"/>
              </a:lnSpc>
              <a:spcBef>
                <a:spcPts val="1200"/>
              </a:spcBef>
              <a:spcAft>
                <a:spcPts val="1200"/>
              </a:spcAft>
              <a:buClr>
                <a:srgbClr val="EA4E1A"/>
              </a:buClr>
              <a:buSzPct val="110000"/>
              <a:buFont typeface="Arial"/>
              <a:buChar char="•"/>
            </a:pPr>
            <a:r>
              <a:rPr lang="fr-CA" sz="2400" dirty="0">
                <a:solidFill>
                  <a:srgbClr val="EA4E1A"/>
                </a:solidFill>
              </a:rPr>
              <a:t>les formes atypiques d’emploi,</a:t>
            </a:r>
          </a:p>
          <a:p>
            <a:pPr lvl="1">
              <a:lnSpc>
                <a:spcPct val="100000"/>
              </a:lnSpc>
              <a:spcBef>
                <a:spcPts val="1200"/>
              </a:spcBef>
              <a:spcAft>
                <a:spcPts val="1200"/>
              </a:spcAft>
              <a:buClr>
                <a:srgbClr val="EA4E1A"/>
              </a:buClr>
              <a:buSzPct val="110000"/>
              <a:buFont typeface="Arial"/>
              <a:buChar char="•"/>
            </a:pPr>
            <a:r>
              <a:rPr lang="fr-CA" sz="2400" dirty="0">
                <a:solidFill>
                  <a:srgbClr val="EA4E1A"/>
                </a:solidFill>
              </a:rPr>
              <a:t>les secteurs à haut risque </a:t>
            </a:r>
            <a:r>
              <a:rPr lang="fr-CA" sz="2400" dirty="0"/>
              <a:t>(agriculture et construction, par exemple).</a:t>
            </a:r>
            <a:endParaRPr lang="en-GB" dirty="0"/>
          </a:p>
        </p:txBody>
      </p:sp>
    </p:spTree>
    <p:extLst>
      <p:ext uri="{BB962C8B-B14F-4D97-AF65-F5344CB8AC3E}">
        <p14:creationId xmlns:p14="http://schemas.microsoft.com/office/powerpoint/2010/main" val="3851531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 7" descr="Seite10_fr.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3293" y="-153107"/>
            <a:ext cx="17378443" cy="8455707"/>
          </a:xfrm>
          <a:prstGeom prst="rect">
            <a:avLst/>
          </a:prstGeom>
        </p:spPr>
      </p:pic>
      <p:sp>
        <p:nvSpPr>
          <p:cNvPr id="2" name="Textfeld 1"/>
          <p:cNvSpPr txBox="1"/>
          <p:nvPr/>
        </p:nvSpPr>
        <p:spPr>
          <a:xfrm>
            <a:off x="6264876" y="-1495168"/>
            <a:ext cx="237566" cy="369332"/>
          </a:xfrm>
          <a:prstGeom prst="rect">
            <a:avLst/>
          </a:prstGeom>
          <a:noFill/>
        </p:spPr>
        <p:txBody>
          <a:bodyPr wrap="none" rtlCol="0">
            <a:spAutoFit/>
          </a:bodyPr>
          <a:lstStyle/>
          <a:p>
            <a:r>
              <a:rPr lang="de-DE"/>
              <a:t> </a:t>
            </a:r>
          </a:p>
        </p:txBody>
      </p:sp>
      <p:pic>
        <p:nvPicPr>
          <p:cNvPr id="4" name="Bild 3"/>
          <p:cNvPicPr>
            <a:picLocks noChangeAspect="1"/>
          </p:cNvPicPr>
          <p:nvPr/>
        </p:nvPicPr>
        <p:blipFill>
          <a:blip r:embed="rId4"/>
          <a:stretch>
            <a:fillRect/>
          </a:stretch>
        </p:blipFill>
        <p:spPr>
          <a:xfrm>
            <a:off x="8426217" y="6176963"/>
            <a:ext cx="512448" cy="892978"/>
          </a:xfrm>
          <a:prstGeom prst="rect">
            <a:avLst/>
          </a:prstGeom>
        </p:spPr>
      </p:pic>
      <p:sp>
        <p:nvSpPr>
          <p:cNvPr id="6" name="Subtitle 2">
            <a:extLst>
              <a:ext uri="{FF2B5EF4-FFF2-40B4-BE49-F238E27FC236}">
                <a16:creationId xmlns:a16="http://schemas.microsoft.com/office/drawing/2014/main" id="{400A60D9-A150-5346-8E96-F0DF118A834B}"/>
              </a:ext>
            </a:extLst>
          </p:cNvPr>
          <p:cNvSpPr txBox="1">
            <a:spLocks/>
          </p:cNvSpPr>
          <p:nvPr/>
        </p:nvSpPr>
        <p:spPr>
          <a:xfrm>
            <a:off x="276783" y="6276917"/>
            <a:ext cx="4819473" cy="44455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0"/>
              </a:spcBef>
              <a:spcAft>
                <a:spcPts val="600"/>
              </a:spcAft>
              <a:buSzPct val="70000"/>
              <a:buFont typeface="Wingdings" pitchFamily="2" charset="2"/>
              <a:buNone/>
              <a:defRPr sz="2400" b="0" i="0" kern="1200">
                <a:solidFill>
                  <a:schemeClr val="bg2">
                    <a:lumMod val="25000"/>
                  </a:schemeClr>
                </a:solidFill>
                <a:latin typeface="Avenir Next Condensed" panose="020B0503020202020204" pitchFamily="34" charset="0"/>
                <a:ea typeface="+mn-ea"/>
                <a:cs typeface="+mn-cs"/>
              </a:defRPr>
            </a:lvl1pPr>
            <a:lvl2pPr marL="457200" indent="0" algn="ctr" defTabSz="914400" rtl="0" eaLnBrk="1" latinLnBrk="0" hangingPunct="1">
              <a:lnSpc>
                <a:spcPct val="90000"/>
              </a:lnSpc>
              <a:spcBef>
                <a:spcPts val="0"/>
              </a:spcBef>
              <a:spcAft>
                <a:spcPts val="600"/>
              </a:spcAft>
              <a:buSzPct val="70000"/>
              <a:buFont typeface="Wingdings" pitchFamily="2" charset="2"/>
              <a:buNone/>
              <a:defRPr sz="2000" b="0" i="0" kern="1200">
                <a:solidFill>
                  <a:schemeClr val="bg2">
                    <a:lumMod val="25000"/>
                  </a:schemeClr>
                </a:solidFill>
                <a:latin typeface="Avenir Next Condensed" panose="020B0503020202020204" pitchFamily="34" charset="0"/>
                <a:ea typeface="+mn-ea"/>
                <a:cs typeface="+mn-cs"/>
              </a:defRPr>
            </a:lvl2pPr>
            <a:lvl3pPr marL="914400" indent="0" algn="ctr" defTabSz="914400" rtl="0" eaLnBrk="1" latinLnBrk="0" hangingPunct="1">
              <a:lnSpc>
                <a:spcPct val="90000"/>
              </a:lnSpc>
              <a:spcBef>
                <a:spcPts val="0"/>
              </a:spcBef>
              <a:spcAft>
                <a:spcPts val="600"/>
              </a:spcAft>
              <a:buSzPct val="70000"/>
              <a:buFont typeface="Wingdings" pitchFamily="2" charset="2"/>
              <a:buNone/>
              <a:defRPr sz="1800" b="0" i="0" kern="1200">
                <a:solidFill>
                  <a:schemeClr val="bg2">
                    <a:lumMod val="25000"/>
                  </a:schemeClr>
                </a:solidFill>
                <a:latin typeface="Avenir Next Condensed" panose="020B0503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Aft>
                <a:spcPts val="0"/>
              </a:spcAft>
            </a:pPr>
            <a:endParaRPr lang="en-GB" sz="1000" b="0" i="0" dirty="0">
              <a:solidFill>
                <a:srgbClr val="502923"/>
              </a:solidFill>
              <a:latin typeface="Avenir Next Demi Bold"/>
            </a:endParaRPr>
          </a:p>
        </p:txBody>
      </p:sp>
      <p:sp>
        <p:nvSpPr>
          <p:cNvPr id="9" name="Subtitle 2">
            <a:extLst>
              <a:ext uri="{FF2B5EF4-FFF2-40B4-BE49-F238E27FC236}">
                <a16:creationId xmlns:a16="http://schemas.microsoft.com/office/drawing/2014/main" id="{400A60D9-A150-5346-8E96-F0DF118A834B}"/>
              </a:ext>
            </a:extLst>
          </p:cNvPr>
          <p:cNvSpPr txBox="1">
            <a:spLocks/>
          </p:cNvSpPr>
          <p:nvPr/>
        </p:nvSpPr>
        <p:spPr>
          <a:xfrm>
            <a:off x="276783" y="6315401"/>
            <a:ext cx="4819473" cy="44455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0"/>
              </a:spcBef>
              <a:spcAft>
                <a:spcPts val="600"/>
              </a:spcAft>
              <a:buSzPct val="70000"/>
              <a:buFont typeface="Wingdings" pitchFamily="2" charset="2"/>
              <a:buNone/>
              <a:defRPr sz="2400" b="0" i="0" kern="1200">
                <a:solidFill>
                  <a:schemeClr val="bg2">
                    <a:lumMod val="25000"/>
                  </a:schemeClr>
                </a:solidFill>
                <a:latin typeface="Avenir Next Condensed" panose="020B0503020202020204" pitchFamily="34" charset="0"/>
                <a:ea typeface="+mn-ea"/>
                <a:cs typeface="+mn-cs"/>
              </a:defRPr>
            </a:lvl1pPr>
            <a:lvl2pPr marL="457200" indent="0" algn="ctr" defTabSz="914400" rtl="0" eaLnBrk="1" latinLnBrk="0" hangingPunct="1">
              <a:lnSpc>
                <a:spcPct val="90000"/>
              </a:lnSpc>
              <a:spcBef>
                <a:spcPts val="0"/>
              </a:spcBef>
              <a:spcAft>
                <a:spcPts val="600"/>
              </a:spcAft>
              <a:buSzPct val="70000"/>
              <a:buFont typeface="Wingdings" pitchFamily="2" charset="2"/>
              <a:buNone/>
              <a:defRPr sz="2000" b="0" i="0" kern="1200">
                <a:solidFill>
                  <a:schemeClr val="bg2">
                    <a:lumMod val="25000"/>
                  </a:schemeClr>
                </a:solidFill>
                <a:latin typeface="Avenir Next Condensed" panose="020B0503020202020204" pitchFamily="34" charset="0"/>
                <a:ea typeface="+mn-ea"/>
                <a:cs typeface="+mn-cs"/>
              </a:defRPr>
            </a:lvl2pPr>
            <a:lvl3pPr marL="914400" indent="0" algn="ctr" defTabSz="914400" rtl="0" eaLnBrk="1" latinLnBrk="0" hangingPunct="1">
              <a:lnSpc>
                <a:spcPct val="90000"/>
              </a:lnSpc>
              <a:spcBef>
                <a:spcPts val="0"/>
              </a:spcBef>
              <a:spcAft>
                <a:spcPts val="600"/>
              </a:spcAft>
              <a:buSzPct val="70000"/>
              <a:buFont typeface="Wingdings" pitchFamily="2" charset="2"/>
              <a:buNone/>
              <a:defRPr sz="1800" b="0" i="0" kern="1200">
                <a:solidFill>
                  <a:schemeClr val="bg2">
                    <a:lumMod val="25000"/>
                  </a:schemeClr>
                </a:solidFill>
                <a:latin typeface="Avenir Next Condensed" panose="020B0503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10000"/>
              </a:lnSpc>
              <a:spcAft>
                <a:spcPts val="0"/>
              </a:spcAft>
            </a:pPr>
            <a:r>
              <a:rPr lang="fr-FR" sz="1000" b="0" i="0" dirty="0">
                <a:solidFill>
                  <a:srgbClr val="502923"/>
                </a:solidFill>
                <a:latin typeface="Avenir Next Regular"/>
                <a:cs typeface="Avenir Next Regular"/>
              </a:rPr>
              <a:t>Journée mondiale de la sécurité et de la santé au travail</a:t>
            </a:r>
            <a:r>
              <a:rPr lang="en-GB" sz="1000" b="0" i="0" dirty="0">
                <a:solidFill>
                  <a:srgbClr val="502923"/>
                </a:solidFill>
                <a:latin typeface="Avenir Next Regular"/>
                <a:cs typeface="Avenir Next Regular"/>
              </a:rPr>
              <a:t> 2018</a:t>
            </a:r>
          </a:p>
          <a:p>
            <a:pPr algn="l">
              <a:lnSpc>
                <a:spcPct val="110000"/>
              </a:lnSpc>
              <a:spcAft>
                <a:spcPts val="0"/>
              </a:spcAft>
            </a:pPr>
            <a:r>
              <a:rPr lang="fr-FR" sz="1000" b="0" i="0" dirty="0">
                <a:solidFill>
                  <a:srgbClr val="502923"/>
                </a:solidFill>
                <a:latin typeface="Avenir Next Demi Bold"/>
                <a:cs typeface="Avenir Next Demi Bold"/>
              </a:rPr>
              <a:t>Améliorer la sécurité et la santé des jeunes travailleurs</a:t>
            </a:r>
            <a:endParaRPr lang="en-GB" sz="1000" b="0" i="0" dirty="0">
              <a:solidFill>
                <a:srgbClr val="502923"/>
              </a:solidFill>
              <a:latin typeface="Avenir Next Demi Bold"/>
              <a:cs typeface="Avenir Next Demi Bold"/>
            </a:endParaRPr>
          </a:p>
        </p:txBody>
      </p:sp>
    </p:spTree>
    <p:extLst>
      <p:ext uri="{BB962C8B-B14F-4D97-AF65-F5344CB8AC3E}">
        <p14:creationId xmlns:p14="http://schemas.microsoft.com/office/powerpoint/2010/main" val="8002287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2045416-9083-BF46-9986-86F8EACDECBD}"/>
              </a:ext>
            </a:extLst>
          </p:cNvPr>
          <p:cNvSpPr>
            <a:spLocks noGrp="1"/>
          </p:cNvSpPr>
          <p:nvPr>
            <p:ph type="title"/>
          </p:nvPr>
        </p:nvSpPr>
        <p:spPr>
          <a:xfrm>
            <a:off x="628650" y="666947"/>
            <a:ext cx="7785291" cy="1009304"/>
          </a:xfrm>
        </p:spPr>
        <p:txBody>
          <a:bodyPr>
            <a:noAutofit/>
          </a:bodyPr>
          <a:lstStyle/>
          <a:p>
            <a:pPr>
              <a:lnSpc>
                <a:spcPct val="100000"/>
              </a:lnSpc>
            </a:pPr>
            <a:r>
              <a:rPr lang="fr-HT" dirty="0">
                <a:solidFill>
                  <a:srgbClr val="EA4E1A"/>
                </a:solidFill>
              </a:rPr>
              <a:t>Quelques-unes des normes de l’OIT qui protègent la sécurité et la santé des jeunes travailleurs</a:t>
            </a:r>
            <a:endParaRPr lang="en-GB" dirty="0">
              <a:solidFill>
                <a:srgbClr val="EA4E1A"/>
              </a:solidFill>
            </a:endParaRPr>
          </a:p>
        </p:txBody>
      </p:sp>
      <p:pic>
        <p:nvPicPr>
          <p:cNvPr id="3" name="Bild 2"/>
          <p:cNvPicPr>
            <a:picLocks noChangeAspect="1"/>
          </p:cNvPicPr>
          <p:nvPr/>
        </p:nvPicPr>
        <p:blipFill>
          <a:blip r:embed="rId3"/>
          <a:stretch>
            <a:fillRect/>
          </a:stretch>
        </p:blipFill>
        <p:spPr>
          <a:xfrm>
            <a:off x="1945616" y="2108882"/>
            <a:ext cx="5236116" cy="3484292"/>
          </a:xfrm>
          <a:prstGeom prst="rect">
            <a:avLst/>
          </a:prstGeom>
        </p:spPr>
      </p:pic>
      <p:sp>
        <p:nvSpPr>
          <p:cNvPr id="4" name="Titolo 1">
            <a:extLst>
              <a:ext uri="{FF2B5EF4-FFF2-40B4-BE49-F238E27FC236}">
                <a16:creationId xmlns:a16="http://schemas.microsoft.com/office/drawing/2014/main" id="{62045416-9083-BF46-9986-86F8EACDECBD}"/>
              </a:ext>
            </a:extLst>
          </p:cNvPr>
          <p:cNvSpPr txBox="1">
            <a:spLocks/>
          </p:cNvSpPr>
          <p:nvPr/>
        </p:nvSpPr>
        <p:spPr>
          <a:xfrm>
            <a:off x="628651" y="2636912"/>
            <a:ext cx="7495732" cy="1009304"/>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2800" b="0" i="0" kern="1200" baseline="0">
                <a:ln>
                  <a:noFill/>
                </a:ln>
                <a:solidFill>
                  <a:srgbClr val="C31E31"/>
                </a:solidFill>
                <a:latin typeface="Avenir Next"/>
                <a:ea typeface="+mj-ea"/>
                <a:cs typeface="Al Bayan Plain" pitchFamily="2" charset="-78"/>
              </a:defRPr>
            </a:lvl1pPr>
          </a:lstStyle>
          <a:p>
            <a:pPr>
              <a:lnSpc>
                <a:spcPct val="100000"/>
              </a:lnSpc>
            </a:pPr>
            <a:endParaRPr lang="en-GB" dirty="0">
              <a:solidFill>
                <a:srgbClr val="EA4E1A"/>
              </a:solidFill>
            </a:endParaRPr>
          </a:p>
        </p:txBody>
      </p:sp>
      <p:sp>
        <p:nvSpPr>
          <p:cNvPr id="5" name="Titolo 1">
            <a:extLst>
              <a:ext uri="{FF2B5EF4-FFF2-40B4-BE49-F238E27FC236}">
                <a16:creationId xmlns:a16="http://schemas.microsoft.com/office/drawing/2014/main" id="{62045416-9083-BF46-9986-86F8EACDECBD}"/>
              </a:ext>
            </a:extLst>
          </p:cNvPr>
          <p:cNvSpPr txBox="1">
            <a:spLocks/>
          </p:cNvSpPr>
          <p:nvPr/>
        </p:nvSpPr>
        <p:spPr>
          <a:xfrm>
            <a:off x="628650" y="3789040"/>
            <a:ext cx="7785291" cy="1009304"/>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2800" b="0" i="0" kern="1200" baseline="0">
                <a:ln>
                  <a:noFill/>
                </a:ln>
                <a:solidFill>
                  <a:srgbClr val="C31E31"/>
                </a:solidFill>
                <a:latin typeface="Avenir Next"/>
                <a:ea typeface="+mj-ea"/>
                <a:cs typeface="Al Bayan Plain" pitchFamily="2" charset="-78"/>
              </a:defRPr>
            </a:lvl1pPr>
          </a:lstStyle>
          <a:p>
            <a:pPr>
              <a:lnSpc>
                <a:spcPct val="100000"/>
              </a:lnSpc>
            </a:pPr>
            <a:endParaRPr lang="en-GB" dirty="0">
              <a:solidFill>
                <a:srgbClr val="EA4E1A"/>
              </a:solidFill>
            </a:endParaRPr>
          </a:p>
        </p:txBody>
      </p:sp>
      <p:sp>
        <p:nvSpPr>
          <p:cNvPr id="6" name="Textfeld 5"/>
          <p:cNvSpPr txBox="1"/>
          <p:nvPr/>
        </p:nvSpPr>
        <p:spPr>
          <a:xfrm>
            <a:off x="1211541" y="4219665"/>
            <a:ext cx="184666" cy="369332"/>
          </a:xfrm>
          <a:prstGeom prst="rect">
            <a:avLst/>
          </a:prstGeom>
          <a:noFill/>
        </p:spPr>
        <p:txBody>
          <a:bodyPr wrap="none" rtlCol="0">
            <a:spAutoFit/>
          </a:bodyPr>
          <a:lstStyle/>
          <a:p>
            <a:endParaRPr lang="de-DE" dirty="0"/>
          </a:p>
        </p:txBody>
      </p:sp>
    </p:spTree>
    <p:extLst>
      <p:ext uri="{BB962C8B-B14F-4D97-AF65-F5344CB8AC3E}">
        <p14:creationId xmlns:p14="http://schemas.microsoft.com/office/powerpoint/2010/main" val="15284837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C839032F-DF92-A845-9614-0EBB5D92D326}"/>
              </a:ext>
            </a:extLst>
          </p:cNvPr>
          <p:cNvSpPr>
            <a:spLocks noGrp="1"/>
          </p:cNvSpPr>
          <p:nvPr>
            <p:ph idx="4294967295"/>
          </p:nvPr>
        </p:nvSpPr>
        <p:spPr>
          <a:xfrm>
            <a:off x="628650" y="736724"/>
            <a:ext cx="7886700" cy="5547360"/>
          </a:xfrm>
        </p:spPr>
        <p:txBody>
          <a:bodyPr>
            <a:noAutofit/>
          </a:bodyPr>
          <a:lstStyle/>
          <a:p>
            <a:pPr marL="0" indent="0">
              <a:buClr>
                <a:srgbClr val="EA4E1A"/>
              </a:buClr>
              <a:buSzPct val="110000"/>
              <a:buNone/>
            </a:pPr>
            <a:r>
              <a:rPr lang="fr-ML" dirty="0">
                <a:solidFill>
                  <a:srgbClr val="EA4E1A"/>
                </a:solidFill>
                <a:latin typeface="Avenir Next Regular"/>
                <a:cs typeface="Avenir Next Regular"/>
              </a:rPr>
              <a:t>Normes relatives à la sécurité et à la santé au travail</a:t>
            </a:r>
          </a:p>
          <a:p>
            <a:pPr>
              <a:spcBef>
                <a:spcPts val="1200"/>
              </a:spcBef>
              <a:buClr>
                <a:srgbClr val="EA4E1A"/>
              </a:buClr>
              <a:buSzPct val="110000"/>
              <a:buFont typeface="Arial"/>
              <a:buChar char="•"/>
            </a:pPr>
            <a:r>
              <a:rPr lang="fr-ML" dirty="0">
                <a:latin typeface="Avenir Next Regular"/>
                <a:cs typeface="Avenir Next Regular"/>
              </a:rPr>
              <a:t>Promotion de milieux de travail décents, sûrs et salubres pour </a:t>
            </a:r>
            <a:r>
              <a:rPr lang="fr-ML" dirty="0">
                <a:solidFill>
                  <a:srgbClr val="EA4E1A"/>
                </a:solidFill>
                <a:latin typeface="Avenir Next Regular"/>
                <a:cs typeface="Avenir Next Regular"/>
              </a:rPr>
              <a:t>tous les travailleurs</a:t>
            </a:r>
            <a:r>
              <a:rPr lang="fr-ML" dirty="0">
                <a:latin typeface="Avenir Next Regular"/>
                <a:cs typeface="Avenir Next Regular"/>
              </a:rPr>
              <a:t>, y compris les jeunes</a:t>
            </a:r>
          </a:p>
          <a:p>
            <a:pPr>
              <a:spcBef>
                <a:spcPts val="600"/>
              </a:spcBef>
              <a:buClr>
                <a:srgbClr val="EA4E1A"/>
              </a:buClr>
              <a:buSzPct val="110000"/>
              <a:buFont typeface="Arial"/>
              <a:buChar char="•"/>
            </a:pPr>
            <a:r>
              <a:rPr lang="fr-ML" dirty="0">
                <a:latin typeface="Avenir Next Regular"/>
                <a:cs typeface="Avenir Next Regular"/>
              </a:rPr>
              <a:t>Principales conventions de l’OIT établissant les principes essentiels en matière de SST</a:t>
            </a:r>
          </a:p>
          <a:p>
            <a:pPr marL="313200" lvl="1" indent="0">
              <a:buClr>
                <a:srgbClr val="EA4E1A"/>
              </a:buClr>
              <a:buSzPct val="110000"/>
              <a:buNone/>
            </a:pPr>
            <a:r>
              <a:rPr lang="fr-ML" sz="2400" dirty="0">
                <a:latin typeface="Avenir Next Regular"/>
                <a:cs typeface="Avenir Next Regular"/>
              </a:rPr>
              <a:t>- Convention n° 155 (Sécurité et santé des travailleurs)</a:t>
            </a:r>
          </a:p>
          <a:p>
            <a:pPr marL="313200" lvl="1" indent="0">
              <a:buClr>
                <a:srgbClr val="EA4E1A"/>
              </a:buClr>
              <a:buSzPct val="110000"/>
              <a:buNone/>
            </a:pPr>
            <a:r>
              <a:rPr lang="fr-ML" sz="2400" dirty="0">
                <a:latin typeface="Avenir Next Regular"/>
                <a:cs typeface="Avenir Next Regular"/>
              </a:rPr>
              <a:t>- Convention n° 161 (Services de santé au travail)</a:t>
            </a:r>
          </a:p>
          <a:p>
            <a:pPr marL="313200" lvl="1" indent="0">
              <a:buClr>
                <a:srgbClr val="EA4E1A"/>
              </a:buClr>
              <a:buSzPct val="110000"/>
              <a:buNone/>
            </a:pPr>
            <a:r>
              <a:rPr lang="fr-ML" sz="2400" dirty="0">
                <a:latin typeface="Avenir Next Regular"/>
                <a:cs typeface="Avenir Next Regular"/>
              </a:rPr>
              <a:t>- Convention n° 187 (Cadre promotionnel pour la sécurité et la santé au travail)</a:t>
            </a:r>
          </a:p>
          <a:p>
            <a:pPr>
              <a:spcBef>
                <a:spcPts val="600"/>
              </a:spcBef>
              <a:buClr>
                <a:srgbClr val="EA4E1A"/>
              </a:buClr>
              <a:buSzPct val="110000"/>
              <a:buFont typeface="Arial"/>
              <a:buChar char="•"/>
            </a:pPr>
            <a:r>
              <a:rPr lang="fr-ML" dirty="0">
                <a:latin typeface="Avenir Next Regular"/>
                <a:cs typeface="Avenir Next Regular"/>
              </a:rPr>
              <a:t>Quelques conventions relatives à la SST prévoient des </a:t>
            </a:r>
            <a:r>
              <a:rPr lang="fr-ML" dirty="0">
                <a:solidFill>
                  <a:srgbClr val="EA4E1A"/>
                </a:solidFill>
                <a:latin typeface="Avenir Next Regular"/>
                <a:cs typeface="Avenir Next Regular"/>
              </a:rPr>
              <a:t>mesures spéciales pour les jeunes travailleurs.</a:t>
            </a:r>
          </a:p>
        </p:txBody>
      </p:sp>
    </p:spTree>
    <p:extLst>
      <p:ext uri="{BB962C8B-B14F-4D97-AF65-F5344CB8AC3E}">
        <p14:creationId xmlns:p14="http://schemas.microsoft.com/office/powerpoint/2010/main" val="19885529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6FACD586-1DFB-4848-B713-8289FEC854C5}"/>
              </a:ext>
            </a:extLst>
          </p:cNvPr>
          <p:cNvSpPr>
            <a:spLocks noGrp="1"/>
          </p:cNvSpPr>
          <p:nvPr>
            <p:ph idx="4294967295"/>
          </p:nvPr>
        </p:nvSpPr>
        <p:spPr>
          <a:xfrm>
            <a:off x="628650" y="694944"/>
            <a:ext cx="7886700" cy="5547360"/>
          </a:xfrm>
        </p:spPr>
        <p:txBody>
          <a:bodyPr>
            <a:normAutofit/>
          </a:bodyPr>
          <a:lstStyle/>
          <a:p>
            <a:pPr marL="0" indent="0">
              <a:lnSpc>
                <a:spcPct val="100000"/>
              </a:lnSpc>
              <a:buNone/>
            </a:pPr>
            <a:r>
              <a:rPr lang="fr-ML" dirty="0">
                <a:solidFill>
                  <a:srgbClr val="EA4E1A"/>
                </a:solidFill>
                <a:latin typeface="Avenir Next Regular"/>
                <a:cs typeface="Avenir Next Regular"/>
              </a:rPr>
              <a:t>Normes relatives au travail des enfants</a:t>
            </a:r>
          </a:p>
          <a:p>
            <a:pPr>
              <a:lnSpc>
                <a:spcPct val="100000"/>
              </a:lnSpc>
              <a:spcBef>
                <a:spcPts val="1200"/>
              </a:spcBef>
              <a:buClr>
                <a:srgbClr val="EA4E1A"/>
              </a:buClr>
              <a:buSzPct val="110000"/>
              <a:buFont typeface="Arial"/>
              <a:buChar char="•"/>
            </a:pPr>
            <a:r>
              <a:rPr lang="fr-ML" dirty="0">
                <a:latin typeface="Avenir Next Regular"/>
                <a:cs typeface="Avenir Next Regular"/>
              </a:rPr>
              <a:t>Protection spéciale pour les enfants </a:t>
            </a:r>
            <a:r>
              <a:rPr lang="fr-ML" dirty="0">
                <a:solidFill>
                  <a:srgbClr val="EA4E1A"/>
                </a:solidFill>
                <a:latin typeface="Avenir Next Regular"/>
                <a:cs typeface="Avenir Next Regular"/>
              </a:rPr>
              <a:t>(jusqu’à 18 ans)</a:t>
            </a:r>
          </a:p>
          <a:p>
            <a:pPr>
              <a:lnSpc>
                <a:spcPct val="100000"/>
              </a:lnSpc>
              <a:spcBef>
                <a:spcPts val="1200"/>
              </a:spcBef>
              <a:buClr>
                <a:srgbClr val="EA4E1A"/>
              </a:buClr>
              <a:buSzPct val="110000"/>
              <a:buFont typeface="Arial"/>
              <a:buChar char="•"/>
            </a:pPr>
            <a:r>
              <a:rPr lang="fr-ML" dirty="0">
                <a:latin typeface="Avenir Next Regular"/>
                <a:cs typeface="Avenir Next Regular"/>
              </a:rPr>
              <a:t>Age minimum d’admission à l’emploi (suivant le type de travail)</a:t>
            </a:r>
          </a:p>
          <a:p>
            <a:pPr marL="313200" lvl="1" indent="0">
              <a:lnSpc>
                <a:spcPct val="100000"/>
              </a:lnSpc>
              <a:buClr>
                <a:schemeClr val="bg2">
                  <a:lumMod val="25000"/>
                </a:schemeClr>
              </a:buClr>
              <a:buSzPct val="80000"/>
              <a:buNone/>
            </a:pPr>
            <a:r>
              <a:rPr lang="fr-ML" sz="2400" dirty="0">
                <a:latin typeface="Avenir Next Regular"/>
                <a:cs typeface="Avenir Next Regular"/>
              </a:rPr>
              <a:t>- Convention n° 138 (Age minimum ) </a:t>
            </a:r>
          </a:p>
          <a:p>
            <a:pPr>
              <a:lnSpc>
                <a:spcPct val="100000"/>
              </a:lnSpc>
              <a:spcBef>
                <a:spcPts val="1200"/>
              </a:spcBef>
              <a:buClr>
                <a:srgbClr val="EA4E1A"/>
              </a:buClr>
              <a:buSzPct val="110000"/>
              <a:buFont typeface="Arial"/>
              <a:buChar char="•"/>
            </a:pPr>
            <a:r>
              <a:rPr lang="fr-ML" dirty="0">
                <a:latin typeface="Avenir Next Regular"/>
                <a:cs typeface="Avenir Next Regular"/>
              </a:rPr>
              <a:t>Les travaux dangereux sont l’une des quatre pires formes de travail des enfants</a:t>
            </a:r>
          </a:p>
          <a:p>
            <a:pPr marL="313200" lvl="1" indent="0">
              <a:lnSpc>
                <a:spcPct val="100000"/>
              </a:lnSpc>
              <a:buClr>
                <a:schemeClr val="bg2">
                  <a:lumMod val="25000"/>
                </a:schemeClr>
              </a:buClr>
              <a:buSzPct val="80000"/>
              <a:buNone/>
            </a:pPr>
            <a:r>
              <a:rPr lang="fr-ML" sz="2400" dirty="0">
                <a:latin typeface="Avenir Next Regular"/>
                <a:cs typeface="Avenir Next Regular"/>
              </a:rPr>
              <a:t>- Convention n° 182 et recommandation n° 190</a:t>
            </a:r>
            <a:r>
              <a:rPr lang="fr-ML" sz="2400" dirty="0">
                <a:solidFill>
                  <a:srgbClr val="EA4E1A"/>
                </a:solidFill>
                <a:latin typeface="Avenir Next Regular"/>
                <a:cs typeface="Avenir Next Regular"/>
              </a:rPr>
              <a:t> (Pires formes de travail des enfants)</a:t>
            </a:r>
          </a:p>
        </p:txBody>
      </p:sp>
    </p:spTree>
    <p:extLst>
      <p:ext uri="{BB962C8B-B14F-4D97-AF65-F5344CB8AC3E}">
        <p14:creationId xmlns:p14="http://schemas.microsoft.com/office/powerpoint/2010/main" val="10801171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 2"/>
          <p:cNvPicPr>
            <a:picLocks noChangeAspect="1"/>
          </p:cNvPicPr>
          <p:nvPr/>
        </p:nvPicPr>
        <p:blipFill>
          <a:blip r:embed="rId3"/>
          <a:stretch>
            <a:fillRect/>
          </a:stretch>
        </p:blipFill>
        <p:spPr>
          <a:xfrm>
            <a:off x="1945615" y="2092325"/>
            <a:ext cx="5263505" cy="3484292"/>
          </a:xfrm>
          <a:prstGeom prst="rect">
            <a:avLst/>
          </a:prstGeom>
        </p:spPr>
      </p:pic>
      <p:sp>
        <p:nvSpPr>
          <p:cNvPr id="2" name="Titolo 1">
            <a:extLst>
              <a:ext uri="{FF2B5EF4-FFF2-40B4-BE49-F238E27FC236}">
                <a16:creationId xmlns:a16="http://schemas.microsoft.com/office/drawing/2014/main" id="{A9FFC6D5-2928-2D4E-AE6F-6A52B218F6DF}"/>
              </a:ext>
            </a:extLst>
          </p:cNvPr>
          <p:cNvSpPr>
            <a:spLocks noGrp="1"/>
          </p:cNvSpPr>
          <p:nvPr>
            <p:ph type="title"/>
          </p:nvPr>
        </p:nvSpPr>
        <p:spPr>
          <a:xfrm>
            <a:off x="1178119" y="661520"/>
            <a:ext cx="7018581" cy="899770"/>
          </a:xfrm>
        </p:spPr>
        <p:txBody>
          <a:bodyPr>
            <a:noAutofit/>
          </a:bodyPr>
          <a:lstStyle/>
          <a:p>
            <a:pPr>
              <a:lnSpc>
                <a:spcPct val="100000"/>
              </a:lnSpc>
            </a:pPr>
            <a:r>
              <a:rPr lang="en-GB" dirty="0" err="1">
                <a:solidFill>
                  <a:srgbClr val="EA4E1A"/>
                </a:solidFill>
              </a:rPr>
              <a:t>Que</a:t>
            </a:r>
            <a:r>
              <a:rPr lang="en-GB" dirty="0">
                <a:solidFill>
                  <a:srgbClr val="EA4E1A"/>
                </a:solidFill>
              </a:rPr>
              <a:t> faire pour </a:t>
            </a:r>
            <a:r>
              <a:rPr lang="en-GB" dirty="0" err="1">
                <a:solidFill>
                  <a:srgbClr val="EA4E1A"/>
                </a:solidFill>
              </a:rPr>
              <a:t>améliorer</a:t>
            </a:r>
            <a:r>
              <a:rPr lang="en-GB" dirty="0">
                <a:solidFill>
                  <a:srgbClr val="EA4E1A"/>
                </a:solidFill>
              </a:rPr>
              <a:t> la </a:t>
            </a:r>
            <a:r>
              <a:rPr lang="en-GB" dirty="0" err="1">
                <a:solidFill>
                  <a:srgbClr val="EA4E1A"/>
                </a:solidFill>
              </a:rPr>
              <a:t>sécurité</a:t>
            </a:r>
            <a:r>
              <a:rPr lang="en-GB" dirty="0">
                <a:solidFill>
                  <a:srgbClr val="EA4E1A"/>
                </a:solidFill>
              </a:rPr>
              <a:t> et la santé au travail des </a:t>
            </a:r>
            <a:r>
              <a:rPr lang="en-GB" dirty="0" err="1">
                <a:solidFill>
                  <a:srgbClr val="EA4E1A"/>
                </a:solidFill>
              </a:rPr>
              <a:t>jeunes</a:t>
            </a:r>
            <a:r>
              <a:rPr lang="en-GB" dirty="0">
                <a:solidFill>
                  <a:srgbClr val="EA4E1A"/>
                </a:solidFill>
              </a:rPr>
              <a:t>?</a:t>
            </a:r>
          </a:p>
        </p:txBody>
      </p:sp>
    </p:spTree>
    <p:extLst>
      <p:ext uri="{BB962C8B-B14F-4D97-AF65-F5344CB8AC3E}">
        <p14:creationId xmlns:p14="http://schemas.microsoft.com/office/powerpoint/2010/main" val="29022433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3" descr="Kreis_fr.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8671" y="1577807"/>
            <a:ext cx="12271447" cy="8675532"/>
          </a:xfrm>
          <a:prstGeom prst="rect">
            <a:avLst/>
          </a:prstGeom>
        </p:spPr>
      </p:pic>
      <p:sp>
        <p:nvSpPr>
          <p:cNvPr id="2" name="Segnaposto contenuto 1">
            <a:extLst>
              <a:ext uri="{FF2B5EF4-FFF2-40B4-BE49-F238E27FC236}">
                <a16:creationId xmlns:a16="http://schemas.microsoft.com/office/drawing/2014/main" id="{1ECF1B3E-FE10-3B40-847F-491E01665948}"/>
              </a:ext>
            </a:extLst>
          </p:cNvPr>
          <p:cNvSpPr>
            <a:spLocks noGrp="1"/>
          </p:cNvSpPr>
          <p:nvPr>
            <p:ph idx="4294967295"/>
          </p:nvPr>
        </p:nvSpPr>
        <p:spPr>
          <a:xfrm>
            <a:off x="1529048" y="678232"/>
            <a:ext cx="6341790" cy="5547360"/>
          </a:xfrm>
        </p:spPr>
        <p:txBody>
          <a:bodyPr>
            <a:normAutofit/>
          </a:bodyPr>
          <a:lstStyle/>
          <a:p>
            <a:pPr marL="0" indent="0" algn="ctr">
              <a:lnSpc>
                <a:spcPct val="100000"/>
              </a:lnSpc>
              <a:buNone/>
            </a:pPr>
            <a:r>
              <a:rPr lang="fr-ML" dirty="0">
                <a:solidFill>
                  <a:srgbClr val="EA4E1A"/>
                </a:solidFill>
              </a:rPr>
              <a:t>Se concentrer sur cinq domaines principaux liés à la SST</a:t>
            </a:r>
          </a:p>
          <a:p>
            <a:pPr algn="ctr">
              <a:lnSpc>
                <a:spcPct val="100000"/>
              </a:lnSpc>
            </a:pPr>
            <a:endParaRPr lang="fr-ML" dirty="0">
              <a:solidFill>
                <a:srgbClr val="EA4E1A"/>
              </a:solidFill>
            </a:endParaRPr>
          </a:p>
        </p:txBody>
      </p:sp>
    </p:spTree>
    <p:extLst>
      <p:ext uri="{BB962C8B-B14F-4D97-AF65-F5344CB8AC3E}">
        <p14:creationId xmlns:p14="http://schemas.microsoft.com/office/powerpoint/2010/main" val="8405433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4302F809-0709-FE4C-9478-4AB83A7385B1}"/>
              </a:ext>
            </a:extLst>
          </p:cNvPr>
          <p:cNvSpPr>
            <a:spLocks noGrp="1"/>
          </p:cNvSpPr>
          <p:nvPr>
            <p:ph idx="4294967295"/>
          </p:nvPr>
        </p:nvSpPr>
        <p:spPr>
          <a:xfrm>
            <a:off x="628650" y="694944"/>
            <a:ext cx="7886700" cy="948224"/>
          </a:xfrm>
        </p:spPr>
        <p:txBody>
          <a:bodyPr>
            <a:noAutofit/>
          </a:bodyPr>
          <a:lstStyle/>
          <a:p>
            <a:pPr marL="0" indent="0">
              <a:lnSpc>
                <a:spcPct val="100000"/>
              </a:lnSpc>
              <a:buClr>
                <a:schemeClr val="bg2">
                  <a:lumMod val="50000"/>
                </a:schemeClr>
              </a:buClr>
              <a:buSzPct val="120000"/>
              <a:buNone/>
            </a:pPr>
            <a:r>
              <a:rPr lang="fr-FR" dirty="0"/>
              <a:t>Améliorer la collecte et l’analyse de </a:t>
            </a:r>
            <a:r>
              <a:rPr lang="fr-FR" dirty="0">
                <a:solidFill>
                  <a:srgbClr val="EA4E1A"/>
                </a:solidFill>
              </a:rPr>
              <a:t>données et d’informations </a:t>
            </a:r>
            <a:r>
              <a:rPr lang="fr-FR" dirty="0"/>
              <a:t>sur la sécurité et la santé au travail et sur les jeunes travailleurs</a:t>
            </a:r>
          </a:p>
        </p:txBody>
      </p:sp>
      <p:pic>
        <p:nvPicPr>
          <p:cNvPr id="3" name="Bild 2"/>
          <p:cNvPicPr>
            <a:picLocks noChangeAspect="1"/>
          </p:cNvPicPr>
          <p:nvPr/>
        </p:nvPicPr>
        <p:blipFill>
          <a:blip r:embed="rId3"/>
          <a:stretch>
            <a:fillRect/>
          </a:stretch>
        </p:blipFill>
        <p:spPr>
          <a:xfrm>
            <a:off x="1725822" y="1760149"/>
            <a:ext cx="5706605" cy="4123609"/>
          </a:xfrm>
          <a:prstGeom prst="rect">
            <a:avLst/>
          </a:prstGeom>
        </p:spPr>
      </p:pic>
    </p:spTree>
    <p:extLst>
      <p:ext uri="{BB962C8B-B14F-4D97-AF65-F5344CB8AC3E}">
        <p14:creationId xmlns:p14="http://schemas.microsoft.com/office/powerpoint/2010/main" val="22512486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E8BD6E22-55C8-154D-8433-21A0F30C3FC1}"/>
              </a:ext>
            </a:extLst>
          </p:cNvPr>
          <p:cNvSpPr>
            <a:spLocks noGrp="1"/>
          </p:cNvSpPr>
          <p:nvPr>
            <p:ph idx="4294967295"/>
          </p:nvPr>
        </p:nvSpPr>
        <p:spPr>
          <a:xfrm>
            <a:off x="628649" y="736723"/>
            <a:ext cx="8111155" cy="1268661"/>
          </a:xfrm>
        </p:spPr>
        <p:txBody>
          <a:bodyPr>
            <a:noAutofit/>
          </a:bodyPr>
          <a:lstStyle/>
          <a:p>
            <a:pPr marL="0" indent="0">
              <a:lnSpc>
                <a:spcPct val="100000"/>
              </a:lnSpc>
              <a:buClr>
                <a:schemeClr val="bg2">
                  <a:lumMod val="50000"/>
                </a:schemeClr>
              </a:buClr>
              <a:buSzPct val="120000"/>
              <a:buNone/>
            </a:pPr>
            <a:r>
              <a:rPr lang="fr-FR" dirty="0"/>
              <a:t>Elaborer, mettre à jour et mettre en œuvre des </a:t>
            </a:r>
            <a:r>
              <a:rPr lang="fr-FR" dirty="0">
                <a:solidFill>
                  <a:srgbClr val="EA4E1A"/>
                </a:solidFill>
              </a:rPr>
              <a:t>politiques, des lois, des règlementations et des directives </a:t>
            </a:r>
            <a:r>
              <a:rPr lang="fr-FR" dirty="0"/>
              <a:t>pour mieux protéger la sécurité et la santé des jeunes travailleurs</a:t>
            </a:r>
          </a:p>
        </p:txBody>
      </p:sp>
      <p:pic>
        <p:nvPicPr>
          <p:cNvPr id="3" name="Bild 2"/>
          <p:cNvPicPr>
            <a:picLocks noChangeAspect="1"/>
          </p:cNvPicPr>
          <p:nvPr/>
        </p:nvPicPr>
        <p:blipFill>
          <a:blip r:embed="rId3"/>
          <a:stretch>
            <a:fillRect/>
          </a:stretch>
        </p:blipFill>
        <p:spPr>
          <a:xfrm>
            <a:off x="1953758" y="2401489"/>
            <a:ext cx="5250729" cy="3470631"/>
          </a:xfrm>
          <a:prstGeom prst="rect">
            <a:avLst/>
          </a:prstGeom>
        </p:spPr>
      </p:pic>
    </p:spTree>
    <p:extLst>
      <p:ext uri="{BB962C8B-B14F-4D97-AF65-F5344CB8AC3E}">
        <p14:creationId xmlns:p14="http://schemas.microsoft.com/office/powerpoint/2010/main" val="9440203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3098E4E8-AA4A-014A-AF39-095195FD9D14}"/>
              </a:ext>
            </a:extLst>
          </p:cNvPr>
          <p:cNvSpPr>
            <a:spLocks noGrp="1"/>
          </p:cNvSpPr>
          <p:nvPr>
            <p:ph idx="4294967295"/>
          </p:nvPr>
        </p:nvSpPr>
        <p:spPr>
          <a:xfrm>
            <a:off x="628650" y="694944"/>
            <a:ext cx="7835425" cy="1141171"/>
          </a:xfrm>
        </p:spPr>
        <p:txBody>
          <a:bodyPr>
            <a:noAutofit/>
          </a:bodyPr>
          <a:lstStyle/>
          <a:p>
            <a:pPr marL="0" indent="0">
              <a:lnSpc>
                <a:spcPct val="100000"/>
              </a:lnSpc>
              <a:buClr>
                <a:schemeClr val="bg2">
                  <a:lumMod val="50000"/>
                </a:schemeClr>
              </a:buClr>
              <a:buSzPct val="120000"/>
              <a:buNone/>
            </a:pPr>
            <a:r>
              <a:rPr lang="fr-FR" dirty="0"/>
              <a:t>Renforcer les </a:t>
            </a:r>
            <a:r>
              <a:rPr lang="fr-FR" dirty="0">
                <a:solidFill>
                  <a:srgbClr val="EA4E1A"/>
                </a:solidFill>
              </a:rPr>
              <a:t>capacités</a:t>
            </a:r>
            <a:r>
              <a:rPr lang="fr-FR" dirty="0"/>
              <a:t> pour aider les gouvernements, les employeurs et les travailleurs et leurs organisations à répondre aux besoins des jeunes en matière de sécurité et de santé au travail</a:t>
            </a:r>
          </a:p>
        </p:txBody>
      </p:sp>
      <p:pic>
        <p:nvPicPr>
          <p:cNvPr id="3" name="Bild 2"/>
          <p:cNvPicPr>
            <a:picLocks noChangeAspect="1"/>
          </p:cNvPicPr>
          <p:nvPr/>
        </p:nvPicPr>
        <p:blipFill>
          <a:blip r:embed="rId3"/>
          <a:stretch>
            <a:fillRect/>
          </a:stretch>
        </p:blipFill>
        <p:spPr>
          <a:xfrm>
            <a:off x="1953758" y="2393932"/>
            <a:ext cx="5282418" cy="3470631"/>
          </a:xfrm>
          <a:prstGeom prst="rect">
            <a:avLst/>
          </a:prstGeom>
        </p:spPr>
      </p:pic>
    </p:spTree>
    <p:extLst>
      <p:ext uri="{BB962C8B-B14F-4D97-AF65-F5344CB8AC3E}">
        <p14:creationId xmlns:p14="http://schemas.microsoft.com/office/powerpoint/2010/main" val="32124861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2E615916-1ECC-D841-B557-E32BB367A9E1}"/>
              </a:ext>
            </a:extLst>
          </p:cNvPr>
          <p:cNvSpPr>
            <a:spLocks noGrp="1"/>
          </p:cNvSpPr>
          <p:nvPr>
            <p:ph idx="4294967295"/>
          </p:nvPr>
        </p:nvSpPr>
        <p:spPr>
          <a:xfrm>
            <a:off x="628650" y="745080"/>
            <a:ext cx="8194709" cy="1148486"/>
          </a:xfrm>
        </p:spPr>
        <p:txBody>
          <a:bodyPr>
            <a:noAutofit/>
          </a:bodyPr>
          <a:lstStyle/>
          <a:p>
            <a:pPr marL="0" indent="0">
              <a:lnSpc>
                <a:spcPct val="100000"/>
              </a:lnSpc>
              <a:buClr>
                <a:schemeClr val="bg2">
                  <a:lumMod val="50000"/>
                </a:schemeClr>
              </a:buClr>
              <a:buSzPct val="120000"/>
              <a:buNone/>
            </a:pPr>
            <a:r>
              <a:rPr lang="fr-FR" dirty="0"/>
              <a:t>Intégrer la sécurité et la santé au travail à </a:t>
            </a:r>
            <a:r>
              <a:rPr lang="fr-FR" dirty="0">
                <a:solidFill>
                  <a:srgbClr val="EA4E1A"/>
                </a:solidFill>
              </a:rPr>
              <a:t>l’</a:t>
            </a:r>
            <a:r>
              <a:rPr lang="fr-FR" b="1" dirty="0">
                <a:solidFill>
                  <a:srgbClr val="EA4E1A"/>
                </a:solidFill>
              </a:rPr>
              <a:t>enseignement</a:t>
            </a:r>
            <a:r>
              <a:rPr lang="fr-FR" dirty="0"/>
              <a:t> général et professionnel en vue de bâtir une génération de travailleurs mieux protégés et en meilleure santé</a:t>
            </a:r>
          </a:p>
        </p:txBody>
      </p:sp>
      <p:pic>
        <p:nvPicPr>
          <p:cNvPr id="3" name="Bild 2"/>
          <p:cNvPicPr>
            <a:picLocks noChangeAspect="1"/>
          </p:cNvPicPr>
          <p:nvPr/>
        </p:nvPicPr>
        <p:blipFill>
          <a:blip r:embed="rId3"/>
          <a:stretch>
            <a:fillRect/>
          </a:stretch>
        </p:blipFill>
        <p:spPr>
          <a:xfrm>
            <a:off x="982776" y="2191382"/>
            <a:ext cx="7320701" cy="3469643"/>
          </a:xfrm>
          <a:prstGeom prst="rect">
            <a:avLst/>
          </a:prstGeom>
        </p:spPr>
      </p:pic>
    </p:spTree>
    <p:extLst>
      <p:ext uri="{BB962C8B-B14F-4D97-AF65-F5344CB8AC3E}">
        <p14:creationId xmlns:p14="http://schemas.microsoft.com/office/powerpoint/2010/main" val="8971296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 2"/>
          <p:cNvPicPr>
            <a:picLocks noChangeAspect="1"/>
          </p:cNvPicPr>
          <p:nvPr/>
        </p:nvPicPr>
        <p:blipFill>
          <a:blip r:embed="rId3"/>
          <a:stretch>
            <a:fillRect/>
          </a:stretch>
        </p:blipFill>
        <p:spPr>
          <a:xfrm>
            <a:off x="1953758" y="2092325"/>
            <a:ext cx="5282418" cy="3477222"/>
          </a:xfrm>
          <a:prstGeom prst="rect">
            <a:avLst/>
          </a:prstGeom>
        </p:spPr>
      </p:pic>
      <p:sp>
        <p:nvSpPr>
          <p:cNvPr id="2" name="Segnaposto contenuto 1">
            <a:extLst>
              <a:ext uri="{FF2B5EF4-FFF2-40B4-BE49-F238E27FC236}">
                <a16:creationId xmlns:a16="http://schemas.microsoft.com/office/drawing/2014/main" id="{D7B07827-9C48-DE45-8064-1F1CB2400207}"/>
              </a:ext>
            </a:extLst>
          </p:cNvPr>
          <p:cNvSpPr>
            <a:spLocks noGrp="1"/>
          </p:cNvSpPr>
          <p:nvPr>
            <p:ph idx="4294967295"/>
          </p:nvPr>
        </p:nvSpPr>
        <p:spPr>
          <a:xfrm>
            <a:off x="628650" y="694943"/>
            <a:ext cx="7886700" cy="1397381"/>
          </a:xfrm>
        </p:spPr>
        <p:txBody>
          <a:bodyPr>
            <a:noAutofit/>
          </a:bodyPr>
          <a:lstStyle/>
          <a:p>
            <a:pPr marL="0" indent="0">
              <a:lnSpc>
                <a:spcPct val="100000"/>
              </a:lnSpc>
              <a:buClr>
                <a:schemeClr val="bg2">
                  <a:lumMod val="50000"/>
                </a:schemeClr>
              </a:buClr>
              <a:buSzPct val="120000"/>
              <a:buNone/>
            </a:pPr>
            <a:r>
              <a:rPr lang="fr-MC" dirty="0"/>
              <a:t>Renforcer </a:t>
            </a:r>
            <a:r>
              <a:rPr lang="fr-MC" dirty="0">
                <a:solidFill>
                  <a:srgbClr val="EA4E1A"/>
                </a:solidFill>
              </a:rPr>
              <a:t>le plaidoyer, la sensibilisation et la recherche</a:t>
            </a:r>
            <a:r>
              <a:rPr lang="fr-MC" dirty="0"/>
              <a:t>, concernant la vulnérabilité des jeunes aux dangers et aux risques pour la sécurité et la santé au travail</a:t>
            </a:r>
          </a:p>
        </p:txBody>
      </p:sp>
    </p:spTree>
    <p:extLst>
      <p:ext uri="{BB962C8B-B14F-4D97-AF65-F5344CB8AC3E}">
        <p14:creationId xmlns:p14="http://schemas.microsoft.com/office/powerpoint/2010/main" val="18953186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27AC1CA-CD48-CD44-BDFE-211922D7B069}"/>
              </a:ext>
            </a:extLst>
          </p:cNvPr>
          <p:cNvSpPr>
            <a:spLocks noGrp="1"/>
          </p:cNvSpPr>
          <p:nvPr>
            <p:ph type="title"/>
          </p:nvPr>
        </p:nvSpPr>
        <p:spPr>
          <a:xfrm>
            <a:off x="628650" y="661520"/>
            <a:ext cx="7886700" cy="738835"/>
          </a:xfrm>
        </p:spPr>
        <p:txBody>
          <a:bodyPr>
            <a:noAutofit/>
          </a:bodyPr>
          <a:lstStyle/>
          <a:p>
            <a:pPr>
              <a:lnSpc>
                <a:spcPct val="100000"/>
              </a:lnSpc>
            </a:pPr>
            <a:r>
              <a:rPr lang="fr-FR" dirty="0">
                <a:solidFill>
                  <a:srgbClr val="EA4E1A"/>
                </a:solidFill>
              </a:rPr>
              <a:t>Sécurité et santé au travail:</a:t>
            </a:r>
            <a:br>
              <a:rPr lang="fr-FR" dirty="0">
                <a:solidFill>
                  <a:srgbClr val="EA4E1A"/>
                </a:solidFill>
              </a:rPr>
            </a:br>
            <a:r>
              <a:rPr lang="fr-FR" dirty="0">
                <a:solidFill>
                  <a:srgbClr val="EA4E1A"/>
                </a:solidFill>
              </a:rPr>
              <a:t>la voix des jeunes compte</a:t>
            </a:r>
            <a:endParaRPr lang="en-GB" dirty="0">
              <a:solidFill>
                <a:srgbClr val="EA4E1A"/>
              </a:solidFill>
            </a:endParaRPr>
          </a:p>
        </p:txBody>
      </p:sp>
      <p:pic>
        <p:nvPicPr>
          <p:cNvPr id="4" name="Bild 3"/>
          <p:cNvPicPr>
            <a:picLocks noChangeAspect="1"/>
          </p:cNvPicPr>
          <p:nvPr/>
        </p:nvPicPr>
        <p:blipFill>
          <a:blip r:embed="rId3"/>
          <a:stretch>
            <a:fillRect/>
          </a:stretch>
        </p:blipFill>
        <p:spPr>
          <a:xfrm>
            <a:off x="1953758" y="2092325"/>
            <a:ext cx="5282418" cy="3541220"/>
          </a:xfrm>
          <a:prstGeom prst="rect">
            <a:avLst/>
          </a:prstGeom>
        </p:spPr>
      </p:pic>
      <p:sp>
        <p:nvSpPr>
          <p:cNvPr id="5" name="Titolo 1">
            <a:extLst>
              <a:ext uri="{FF2B5EF4-FFF2-40B4-BE49-F238E27FC236}">
                <a16:creationId xmlns:a16="http://schemas.microsoft.com/office/drawing/2014/main" id="{F27AC1CA-CD48-CD44-BDFE-211922D7B069}"/>
              </a:ext>
            </a:extLst>
          </p:cNvPr>
          <p:cNvSpPr txBox="1">
            <a:spLocks/>
          </p:cNvSpPr>
          <p:nvPr/>
        </p:nvSpPr>
        <p:spPr>
          <a:xfrm>
            <a:off x="628650" y="1484784"/>
            <a:ext cx="7886700" cy="738835"/>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2800" b="0" i="0" kern="1200" baseline="0">
                <a:ln>
                  <a:noFill/>
                </a:ln>
                <a:solidFill>
                  <a:srgbClr val="C31E31"/>
                </a:solidFill>
                <a:latin typeface="Avenir Next"/>
                <a:ea typeface="+mj-ea"/>
                <a:cs typeface="Al Bayan Plain" pitchFamily="2" charset="-78"/>
              </a:defRPr>
            </a:lvl1pPr>
          </a:lstStyle>
          <a:p>
            <a:pPr>
              <a:lnSpc>
                <a:spcPct val="100000"/>
              </a:lnSpc>
            </a:pPr>
            <a:endParaRPr lang="en-GB" dirty="0">
              <a:solidFill>
                <a:srgbClr val="EA4E1A"/>
              </a:solidFill>
            </a:endParaRPr>
          </a:p>
        </p:txBody>
      </p:sp>
    </p:spTree>
    <p:extLst>
      <p:ext uri="{BB962C8B-B14F-4D97-AF65-F5344CB8AC3E}">
        <p14:creationId xmlns:p14="http://schemas.microsoft.com/office/powerpoint/2010/main" val="36654598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D5BB2D4F-74AF-BF40-BA05-5312E8E80811}"/>
              </a:ext>
            </a:extLst>
          </p:cNvPr>
          <p:cNvSpPr>
            <a:spLocks noGrp="1"/>
          </p:cNvSpPr>
          <p:nvPr>
            <p:ph idx="4294967295"/>
          </p:nvPr>
        </p:nvSpPr>
        <p:spPr>
          <a:xfrm>
            <a:off x="628650" y="694943"/>
            <a:ext cx="7503873" cy="5622679"/>
          </a:xfrm>
        </p:spPr>
        <p:txBody>
          <a:bodyPr>
            <a:normAutofit/>
          </a:bodyPr>
          <a:lstStyle/>
          <a:p>
            <a:pPr marL="0" indent="0">
              <a:lnSpc>
                <a:spcPct val="100000"/>
              </a:lnSpc>
              <a:buClr>
                <a:schemeClr val="bg2">
                  <a:lumMod val="50000"/>
                </a:schemeClr>
              </a:buClr>
              <a:buSzPct val="120000"/>
              <a:buNone/>
            </a:pPr>
            <a:r>
              <a:rPr lang="fr-BE" dirty="0"/>
              <a:t>Associer les jeunes travailleurs à l’</a:t>
            </a:r>
            <a:r>
              <a:rPr lang="fr-BE" dirty="0">
                <a:solidFill>
                  <a:srgbClr val="EA4E1A"/>
                </a:solidFill>
              </a:rPr>
              <a:t>instauration d’une culture de prévention en matière de sécurité et de santé au travail</a:t>
            </a:r>
          </a:p>
          <a:p>
            <a:pPr lvl="1">
              <a:lnSpc>
                <a:spcPct val="100000"/>
              </a:lnSpc>
              <a:spcBef>
                <a:spcPts val="1200"/>
              </a:spcBef>
              <a:buClr>
                <a:srgbClr val="EA4E1A"/>
              </a:buClr>
              <a:buSzPct val="110000"/>
              <a:buFont typeface="Arial"/>
              <a:buChar char="•"/>
            </a:pPr>
            <a:r>
              <a:rPr lang="fr-BE" sz="2400" dirty="0"/>
              <a:t>Fournir aux jeunes les </a:t>
            </a:r>
            <a:r>
              <a:rPr lang="fr-BE" sz="2400" dirty="0">
                <a:solidFill>
                  <a:srgbClr val="EA4E1A"/>
                </a:solidFill>
              </a:rPr>
              <a:t>ressources et les opportunités </a:t>
            </a:r>
            <a:r>
              <a:rPr lang="fr-BE" sz="2400" dirty="0"/>
              <a:t>dont ils ont besoin pour déterminer leur avenir</a:t>
            </a:r>
          </a:p>
          <a:p>
            <a:pPr lvl="1">
              <a:lnSpc>
                <a:spcPct val="100000"/>
              </a:lnSpc>
              <a:spcBef>
                <a:spcPts val="1200"/>
              </a:spcBef>
              <a:buClr>
                <a:srgbClr val="EA4E1A"/>
              </a:buClr>
              <a:buSzPct val="110000"/>
              <a:buFont typeface="Arial"/>
              <a:buChar char="•"/>
            </a:pPr>
            <a:r>
              <a:rPr lang="fr-BE" sz="2400" dirty="0">
                <a:solidFill>
                  <a:srgbClr val="EA4E1A"/>
                </a:solidFill>
              </a:rPr>
              <a:t>Impliquer</a:t>
            </a:r>
            <a:r>
              <a:rPr lang="fr-BE" sz="2400" dirty="0"/>
              <a:t> les jeunes travailleurs et leurs organisations dans l’élaboration et la mise en œuvre de mesures et de programmes visant à prévenir les accidents du travail et les maladies professionnelles</a:t>
            </a:r>
          </a:p>
        </p:txBody>
      </p:sp>
    </p:spTree>
    <p:extLst>
      <p:ext uri="{BB962C8B-B14F-4D97-AF65-F5344CB8AC3E}">
        <p14:creationId xmlns:p14="http://schemas.microsoft.com/office/powerpoint/2010/main" val="35497133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1BA88124-B121-7D44-9A7D-421446F6BED0}"/>
              </a:ext>
            </a:extLst>
          </p:cNvPr>
          <p:cNvSpPr>
            <a:spLocks noGrp="1"/>
          </p:cNvSpPr>
          <p:nvPr>
            <p:ph idx="4294967295"/>
          </p:nvPr>
        </p:nvSpPr>
        <p:spPr>
          <a:xfrm>
            <a:off x="628650" y="594671"/>
            <a:ext cx="8358642" cy="5850635"/>
          </a:xfrm>
        </p:spPr>
        <p:txBody>
          <a:bodyPr>
            <a:normAutofit/>
          </a:bodyPr>
          <a:lstStyle/>
          <a:p>
            <a:pPr marL="0" indent="0">
              <a:lnSpc>
                <a:spcPct val="140000"/>
              </a:lnSpc>
              <a:buNone/>
            </a:pPr>
            <a:r>
              <a:rPr lang="fr-BE" dirty="0">
                <a:solidFill>
                  <a:srgbClr val="EA4E1A"/>
                </a:solidFill>
                <a:latin typeface="Avenir Next Regular"/>
                <a:cs typeface="Avenir Next Regular"/>
              </a:rPr>
              <a:t>Plan d’action Safe Youth @ Work </a:t>
            </a:r>
          </a:p>
          <a:p>
            <a:pPr>
              <a:lnSpc>
                <a:spcPct val="100000"/>
              </a:lnSpc>
              <a:spcBef>
                <a:spcPts val="600"/>
              </a:spcBef>
              <a:spcAft>
                <a:spcPts val="100"/>
              </a:spcAft>
              <a:buClr>
                <a:srgbClr val="EA4E1A"/>
              </a:buClr>
              <a:buSzPct val="110000"/>
              <a:buFont typeface="Arial"/>
              <a:buChar char="•"/>
            </a:pPr>
            <a:r>
              <a:rPr lang="fr-BE" dirty="0">
                <a:latin typeface="Avenir Next Regular"/>
                <a:cs typeface="Avenir Next Regular"/>
              </a:rPr>
              <a:t>Septembre 2017: Congrès Safe Youth @ Work  </a:t>
            </a:r>
            <a:endParaRPr lang="fr-BE" dirty="0">
              <a:solidFill>
                <a:schemeClr val="bg2">
                  <a:lumMod val="50000"/>
                </a:schemeClr>
              </a:solidFill>
              <a:latin typeface="Avenir Next Regular"/>
              <a:cs typeface="Avenir Next Regular"/>
            </a:endParaRPr>
          </a:p>
          <a:p>
            <a:pPr>
              <a:lnSpc>
                <a:spcPct val="100000"/>
              </a:lnSpc>
              <a:spcBef>
                <a:spcPts val="100"/>
              </a:spcBef>
              <a:spcAft>
                <a:spcPts val="100"/>
              </a:spcAft>
              <a:buClr>
                <a:srgbClr val="EA4E1A"/>
              </a:buClr>
              <a:buSzPct val="110000"/>
              <a:buFont typeface="Arial"/>
              <a:buChar char="•"/>
            </a:pPr>
            <a:r>
              <a:rPr lang="fr-BE" dirty="0">
                <a:latin typeface="Avenir Next Regular"/>
                <a:cs typeface="Avenir Next Regular"/>
              </a:rPr>
              <a:t>Réunions consultatives avec des champions de la jeunesse à l’occasion de forums internationaux et régionaux de haut niveau</a:t>
            </a:r>
            <a:endParaRPr lang="fr-BE" dirty="0">
              <a:solidFill>
                <a:schemeClr val="bg2">
                  <a:lumMod val="50000"/>
                </a:schemeClr>
              </a:solidFill>
              <a:latin typeface="Avenir Next Regular"/>
              <a:cs typeface="Avenir Next Regular"/>
            </a:endParaRPr>
          </a:p>
          <a:p>
            <a:pPr>
              <a:lnSpc>
                <a:spcPct val="100000"/>
              </a:lnSpc>
              <a:spcBef>
                <a:spcPts val="100"/>
              </a:spcBef>
              <a:spcAft>
                <a:spcPts val="100"/>
              </a:spcAft>
              <a:buClr>
                <a:srgbClr val="EA4E1A"/>
              </a:buClr>
              <a:buSzPct val="110000"/>
              <a:buFont typeface="Arial"/>
              <a:buChar char="•"/>
            </a:pPr>
            <a:r>
              <a:rPr lang="fr-BE" dirty="0">
                <a:latin typeface="Avenir Next Regular"/>
                <a:cs typeface="Avenir Next Regular"/>
              </a:rPr>
              <a:t>Contributions d’experts en SST</a:t>
            </a:r>
            <a:endParaRPr lang="fr-BE" dirty="0">
              <a:solidFill>
                <a:schemeClr val="bg2">
                  <a:lumMod val="50000"/>
                </a:schemeClr>
              </a:solidFill>
              <a:latin typeface="Avenir Next Regular"/>
              <a:cs typeface="Avenir Next Regular"/>
            </a:endParaRPr>
          </a:p>
          <a:p>
            <a:pPr>
              <a:lnSpc>
                <a:spcPct val="100000"/>
              </a:lnSpc>
              <a:spcBef>
                <a:spcPts val="100"/>
              </a:spcBef>
              <a:spcAft>
                <a:spcPts val="100"/>
              </a:spcAft>
              <a:buClr>
                <a:srgbClr val="EA4E1A"/>
              </a:buClr>
              <a:buSzPct val="110000"/>
              <a:buFont typeface="Arial"/>
              <a:buChar char="•"/>
            </a:pPr>
            <a:r>
              <a:rPr lang="fr-BE" dirty="0">
                <a:latin typeface="Avenir Next Regular"/>
                <a:cs typeface="Avenir Next Regular"/>
              </a:rPr>
              <a:t>Comité de rédaction au siège de l’OIT à Genève </a:t>
            </a:r>
            <a:endParaRPr lang="fr-BE" dirty="0">
              <a:solidFill>
                <a:schemeClr val="bg2">
                  <a:lumMod val="50000"/>
                </a:schemeClr>
              </a:solidFill>
              <a:latin typeface="Avenir Next Regular"/>
              <a:cs typeface="Avenir Next Regular"/>
            </a:endParaRPr>
          </a:p>
          <a:p>
            <a:pPr>
              <a:lnSpc>
                <a:spcPct val="100000"/>
              </a:lnSpc>
              <a:spcBef>
                <a:spcPts val="100"/>
              </a:spcBef>
              <a:spcAft>
                <a:spcPts val="100"/>
              </a:spcAft>
              <a:buClr>
                <a:srgbClr val="EA4E1A"/>
              </a:buClr>
              <a:buSzPct val="110000"/>
              <a:buFont typeface="Arial"/>
              <a:buChar char="•"/>
            </a:pPr>
            <a:r>
              <a:rPr lang="fr-BE" dirty="0">
                <a:latin typeface="Avenir Next Regular"/>
                <a:cs typeface="Avenir Next Regular"/>
              </a:rPr>
              <a:t>Avril 2018: Lancement du </a:t>
            </a:r>
            <a:r>
              <a:rPr lang="fr-BE" dirty="0">
                <a:solidFill>
                  <a:srgbClr val="EA4E1A"/>
                </a:solidFill>
                <a:latin typeface="Avenir Next Regular"/>
                <a:cs typeface="Avenir Next Regular"/>
              </a:rPr>
              <a:t>plan d’action Safe Youth @ Work</a:t>
            </a:r>
          </a:p>
        </p:txBody>
      </p:sp>
    </p:spTree>
    <p:extLst>
      <p:ext uri="{BB962C8B-B14F-4D97-AF65-F5344CB8AC3E}">
        <p14:creationId xmlns:p14="http://schemas.microsoft.com/office/powerpoint/2010/main" val="22009284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 5" descr="ILO-Hintergrundheller-warmer.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143000" y="-1143001"/>
            <a:ext cx="6857999" cy="9144004"/>
          </a:xfrm>
          <a:prstGeom prst="rect">
            <a:avLst/>
          </a:prstGeom>
        </p:spPr>
      </p:pic>
      <p:sp>
        <p:nvSpPr>
          <p:cNvPr id="3" name="Titolo 2">
            <a:extLst>
              <a:ext uri="{FF2B5EF4-FFF2-40B4-BE49-F238E27FC236}">
                <a16:creationId xmlns:a16="http://schemas.microsoft.com/office/drawing/2014/main" id="{14680477-2F1C-A34D-9190-0E44135E0732}"/>
              </a:ext>
            </a:extLst>
          </p:cNvPr>
          <p:cNvSpPr>
            <a:spLocks noGrp="1"/>
          </p:cNvSpPr>
          <p:nvPr>
            <p:ph type="title"/>
          </p:nvPr>
        </p:nvSpPr>
        <p:spPr/>
        <p:txBody>
          <a:bodyPr>
            <a:normAutofit/>
          </a:bodyPr>
          <a:lstStyle/>
          <a:p>
            <a:r>
              <a:rPr lang="de-DE" dirty="0">
                <a:solidFill>
                  <a:srgbClr val="EA4E1A"/>
                </a:solidFill>
              </a:rPr>
              <a:t>Merci!</a:t>
            </a:r>
            <a:endParaRPr lang="en-GB" dirty="0">
              <a:solidFill>
                <a:srgbClr val="EA4E1A"/>
              </a:solidFill>
              <a:latin typeface="Avenir Next Regular"/>
              <a:cs typeface="Avenir Next Regular"/>
            </a:endParaRPr>
          </a:p>
        </p:txBody>
      </p:sp>
      <p:sp>
        <p:nvSpPr>
          <p:cNvPr id="4" name="Sottotitolo 1">
            <a:extLst>
              <a:ext uri="{FF2B5EF4-FFF2-40B4-BE49-F238E27FC236}">
                <a16:creationId xmlns:a16="http://schemas.microsoft.com/office/drawing/2014/main" id="{966FF23F-586E-5940-A3F0-8E7E0B508167}"/>
              </a:ext>
            </a:extLst>
          </p:cNvPr>
          <p:cNvSpPr txBox="1">
            <a:spLocks/>
          </p:cNvSpPr>
          <p:nvPr/>
        </p:nvSpPr>
        <p:spPr>
          <a:xfrm>
            <a:off x="292917" y="4477697"/>
            <a:ext cx="7703253" cy="238030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0"/>
              </a:spcBef>
              <a:spcAft>
                <a:spcPts val="600"/>
              </a:spcAft>
              <a:buSzPct val="70000"/>
              <a:buFont typeface="Wingdings" pitchFamily="2" charset="2"/>
              <a:buNone/>
              <a:defRPr sz="2400" b="0" i="0" kern="1200">
                <a:solidFill>
                  <a:schemeClr val="tx1"/>
                </a:solidFill>
                <a:latin typeface="Avenir Next"/>
                <a:ea typeface="+mn-ea"/>
                <a:cs typeface="+mn-cs"/>
              </a:defRPr>
            </a:lvl1pPr>
            <a:lvl2pPr marL="457200" indent="0" algn="ctr" defTabSz="914400" rtl="0" eaLnBrk="1" latinLnBrk="0" hangingPunct="1">
              <a:lnSpc>
                <a:spcPct val="90000"/>
              </a:lnSpc>
              <a:spcBef>
                <a:spcPts val="0"/>
              </a:spcBef>
              <a:spcAft>
                <a:spcPts val="600"/>
              </a:spcAft>
              <a:buSzPct val="70000"/>
              <a:buFont typeface="Wingdings" pitchFamily="2" charset="2"/>
              <a:buNone/>
              <a:defRPr sz="2000" b="0" i="0" kern="1200">
                <a:solidFill>
                  <a:schemeClr val="tx1"/>
                </a:solidFill>
                <a:latin typeface="Avenir Next"/>
                <a:ea typeface="+mn-ea"/>
                <a:cs typeface="+mn-cs"/>
              </a:defRPr>
            </a:lvl2pPr>
            <a:lvl3pPr marL="914400" indent="0" algn="ctr" defTabSz="914400" rtl="0" eaLnBrk="1" latinLnBrk="0" hangingPunct="1">
              <a:lnSpc>
                <a:spcPct val="90000"/>
              </a:lnSpc>
              <a:spcBef>
                <a:spcPts val="0"/>
              </a:spcBef>
              <a:spcAft>
                <a:spcPts val="600"/>
              </a:spcAft>
              <a:buSzPct val="70000"/>
              <a:buFont typeface="Wingdings" pitchFamily="2" charset="2"/>
              <a:buNone/>
              <a:defRPr sz="1800" b="0" i="0" kern="1200">
                <a:solidFill>
                  <a:schemeClr val="tx1"/>
                </a:solidFill>
                <a:latin typeface="Avenir Nex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800" dirty="0">
                <a:solidFill>
                  <a:srgbClr val="813B35"/>
                </a:solidFill>
                <a:latin typeface="Avenir Next Regular"/>
                <a:cs typeface="Avenir Next Regular"/>
              </a:rPr>
              <a:t>28</a:t>
            </a:r>
            <a:r>
              <a:rPr lang="en-GB" sz="1800" baseline="30000" dirty="0">
                <a:solidFill>
                  <a:srgbClr val="813B35"/>
                </a:solidFill>
                <a:latin typeface="Avenir Next Regular"/>
                <a:cs typeface="Avenir Next Regular"/>
              </a:rPr>
              <a:t> </a:t>
            </a:r>
            <a:r>
              <a:rPr lang="en-GB" sz="1800" dirty="0" err="1">
                <a:solidFill>
                  <a:srgbClr val="813B35"/>
                </a:solidFill>
                <a:latin typeface="Avenir Next Regular"/>
                <a:cs typeface="Avenir Next Regular"/>
              </a:rPr>
              <a:t>avril</a:t>
            </a:r>
            <a:r>
              <a:rPr lang="en-GB" sz="1800" dirty="0">
                <a:solidFill>
                  <a:srgbClr val="813B35"/>
                </a:solidFill>
                <a:latin typeface="Avenir Next Regular"/>
                <a:cs typeface="Avenir Next Regular"/>
              </a:rPr>
              <a:t> 2018</a:t>
            </a:r>
          </a:p>
          <a:p>
            <a:pPr algn="l"/>
            <a:r>
              <a:rPr lang="en-GB" sz="1800" dirty="0" err="1">
                <a:solidFill>
                  <a:srgbClr val="813B35"/>
                </a:solidFill>
                <a:latin typeface="Avenir Next Demi Bold"/>
                <a:cs typeface="Avenir Next Demi Bold"/>
              </a:rPr>
              <a:t>Journée</a:t>
            </a:r>
            <a:r>
              <a:rPr lang="en-GB" sz="1800" dirty="0">
                <a:solidFill>
                  <a:srgbClr val="813B35"/>
                </a:solidFill>
                <a:latin typeface="Avenir Next Demi Bold"/>
                <a:cs typeface="Avenir Next Demi Bold"/>
              </a:rPr>
              <a:t> </a:t>
            </a:r>
            <a:r>
              <a:rPr lang="en-GB" sz="1800" dirty="0" err="1">
                <a:solidFill>
                  <a:srgbClr val="813B35"/>
                </a:solidFill>
                <a:latin typeface="Avenir Next Demi Bold"/>
                <a:cs typeface="Avenir Next Demi Bold"/>
              </a:rPr>
              <a:t>mondiale</a:t>
            </a:r>
            <a:r>
              <a:rPr lang="en-GB" sz="1800" dirty="0">
                <a:solidFill>
                  <a:srgbClr val="813B35"/>
                </a:solidFill>
                <a:latin typeface="Avenir Next Demi Bold"/>
                <a:cs typeface="Avenir Next Demi Bold"/>
              </a:rPr>
              <a:t> de la </a:t>
            </a:r>
            <a:r>
              <a:rPr lang="en-GB" sz="1800" dirty="0" err="1">
                <a:solidFill>
                  <a:srgbClr val="813B35"/>
                </a:solidFill>
                <a:latin typeface="Avenir Next Demi Bold"/>
                <a:cs typeface="Avenir Next Demi Bold"/>
              </a:rPr>
              <a:t>sécurité</a:t>
            </a:r>
            <a:endParaRPr lang="en-GB" sz="1800" dirty="0">
              <a:solidFill>
                <a:srgbClr val="813B35"/>
              </a:solidFill>
              <a:latin typeface="Avenir Next Demi Bold"/>
              <a:cs typeface="Avenir Next Demi Bold"/>
            </a:endParaRPr>
          </a:p>
          <a:p>
            <a:pPr algn="l"/>
            <a:r>
              <a:rPr lang="en-GB" sz="1800" dirty="0">
                <a:solidFill>
                  <a:srgbClr val="813B35"/>
                </a:solidFill>
                <a:latin typeface="Avenir Next Demi Bold"/>
                <a:cs typeface="Avenir Next Demi Bold"/>
              </a:rPr>
              <a:t>et de la santé au travail</a:t>
            </a:r>
          </a:p>
          <a:p>
            <a:pPr algn="l"/>
            <a:endParaRPr lang="en-GB" sz="1800" dirty="0">
              <a:solidFill>
                <a:srgbClr val="813B35"/>
              </a:solidFill>
              <a:latin typeface="Avenir Next Demi Bold"/>
              <a:cs typeface="Avenir Next Demi Bold"/>
            </a:endParaRPr>
          </a:p>
          <a:p>
            <a:pPr algn="l"/>
            <a:r>
              <a:rPr lang="en-GB" sz="1800" dirty="0" err="1">
                <a:latin typeface="Avenir Next Regular"/>
                <a:cs typeface="Avenir Next Regular"/>
              </a:rPr>
              <a:t>www.ilo.org</a:t>
            </a:r>
            <a:r>
              <a:rPr lang="en-GB" sz="1800" dirty="0">
                <a:latin typeface="Avenir Next Regular"/>
                <a:cs typeface="Avenir Next Regular"/>
              </a:rPr>
              <a:t>/</a:t>
            </a:r>
            <a:r>
              <a:rPr lang="en-GB" sz="1800" dirty="0" err="1">
                <a:latin typeface="Avenir Next Regular"/>
                <a:cs typeface="Avenir Next Regular"/>
              </a:rPr>
              <a:t>safeday</a:t>
            </a:r>
            <a:endParaRPr lang="en-GB" sz="1800" dirty="0">
              <a:solidFill>
                <a:srgbClr val="813B35"/>
              </a:solidFill>
              <a:latin typeface="Avenir Next Regular"/>
              <a:cs typeface="Avenir Next Regular"/>
            </a:endParaRPr>
          </a:p>
          <a:p>
            <a:pPr algn="l"/>
            <a:endParaRPr lang="en-GB" sz="1800" dirty="0">
              <a:solidFill>
                <a:srgbClr val="813B35"/>
              </a:solidFill>
              <a:latin typeface="Avenir Next Regular"/>
              <a:cs typeface="Avenir Next Regular"/>
            </a:endParaRPr>
          </a:p>
        </p:txBody>
      </p:sp>
    </p:spTree>
    <p:extLst>
      <p:ext uri="{BB962C8B-B14F-4D97-AF65-F5344CB8AC3E}">
        <p14:creationId xmlns:p14="http://schemas.microsoft.com/office/powerpoint/2010/main" val="1092481158"/>
      </p:ext>
    </p:extLst>
  </p:cSld>
  <p:clrMapOvr>
    <a:masterClrMapping/>
  </p:clrMapOvr>
</p:sld>
</file>

<file path=ppt/theme/theme1.xml><?xml version="1.0" encoding="utf-8"?>
<a:theme xmlns:a="http://schemas.openxmlformats.org/drawingml/2006/main" name="Tema di Office">
  <a:themeElements>
    <a:clrScheme name="Blu caldo">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Tema di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enutzerdefiniertes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TotalTime>
  <Words>7316</Words>
  <Application>Microsoft Macintosh PowerPoint</Application>
  <PresentationFormat>Presentazione su schermo (4:3)</PresentationFormat>
  <Paragraphs>231</Paragraphs>
  <Slides>25</Slides>
  <Notes>25</Notes>
  <HiddenSlides>0</HiddenSlides>
  <MMClips>0</MMClips>
  <ScaleCrop>false</ScaleCrop>
  <HeadingPairs>
    <vt:vector size="6" baseType="variant">
      <vt:variant>
        <vt:lpstr>Caratteri utilizzati</vt:lpstr>
      </vt:variant>
      <vt:variant>
        <vt:i4>14</vt:i4>
      </vt:variant>
      <vt:variant>
        <vt:lpstr>Tema</vt:lpstr>
      </vt:variant>
      <vt:variant>
        <vt:i4>2</vt:i4>
      </vt:variant>
      <vt:variant>
        <vt:lpstr>Titoli diapositive</vt:lpstr>
      </vt:variant>
      <vt:variant>
        <vt:i4>25</vt:i4>
      </vt:variant>
    </vt:vector>
  </HeadingPairs>
  <TitlesOfParts>
    <vt:vector size="41" baseType="lpstr">
      <vt:lpstr>Al Bayan Plain</vt:lpstr>
      <vt:lpstr>Arial</vt:lpstr>
      <vt:lpstr>Avenir Heavy</vt:lpstr>
      <vt:lpstr>Avenir Next</vt:lpstr>
      <vt:lpstr>Avenir Next Condensed</vt:lpstr>
      <vt:lpstr>Avenir Next Condensed Demi Bold</vt:lpstr>
      <vt:lpstr>Avenir Next Condensed Medium</vt:lpstr>
      <vt:lpstr>Avenir Next Demi Bold</vt:lpstr>
      <vt:lpstr>Avenir Next Regular</vt:lpstr>
      <vt:lpstr>Avenir Roman</vt:lpstr>
      <vt:lpstr>Calibri</vt:lpstr>
      <vt:lpstr>Calibri Light</vt:lpstr>
      <vt:lpstr>Symbol</vt:lpstr>
      <vt:lpstr>Wingdings</vt:lpstr>
      <vt:lpstr>Tema di Office</vt:lpstr>
      <vt:lpstr>Benutzerdefiniertes Design</vt:lpstr>
      <vt:lpstr>Améliorer la sécurité et la santé des jeunes travailleurs</vt:lpstr>
      <vt:lpstr>«Jeunes travailleurs»: définition</vt:lpstr>
      <vt:lpstr>Presentazione standard di PowerPoint</vt:lpstr>
      <vt:lpstr>Les jeunes travailleurs sont-ils plus exposés au risque d’accident du travail et de maladie professionnelle?</vt:lpstr>
      <vt:lpstr>Presentazione standard di PowerPoint</vt:lpstr>
      <vt:lpstr>Presentazione standard di PowerPoint</vt:lpstr>
      <vt:lpstr>Pourquoi le risque est-il plus élevé chez les jeunes travailleurs?</vt:lpstr>
      <vt:lpstr>Presentazione standard di PowerPoint</vt:lpstr>
      <vt:lpstr>Presentazione standard di PowerPoint</vt:lpstr>
      <vt:lpstr>Presentazione standard di PowerPoint</vt:lpstr>
      <vt:lpstr>Presentazione standard di PowerPoint</vt:lpstr>
      <vt:lpstr>Quelques-unes des normes de l’OIT qui protègent la sécurité et la santé des jeunes travailleurs</vt:lpstr>
      <vt:lpstr>Presentazione standard di PowerPoint</vt:lpstr>
      <vt:lpstr>Presentazione standard di PowerPoint</vt:lpstr>
      <vt:lpstr>Que faire pour améliorer la sécurité et la santé au travail des jeunes?</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Sécurité et santé au travail: la voix des jeunes compte</vt:lpstr>
      <vt:lpstr>Presentazione standard di PowerPoint</vt:lpstr>
      <vt:lpstr>Presentazione standard di PowerPoint</vt:lpstr>
      <vt:lpstr>Merci!</vt:lpstr>
    </vt:vector>
  </TitlesOfParts>
  <Company/>
  <LinksUpToDate>false</LinksUpToDate>
  <SharedDoc>false</SharedDoc>
  <HyperlinksChanged>false</HyperlinksChanged>
  <AppVersion>16.0012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IMPROVING  YOUNG WORKERS’  SAFETY AND HEALTH</dc:title>
  <dc:creator>Dafne Papandrea</dc:creator>
  <cp:lastModifiedBy>Dafne Papandrea</cp:lastModifiedBy>
  <cp:revision>337</cp:revision>
  <dcterms:created xsi:type="dcterms:W3CDTF">2018-02-08T09:10:31Z</dcterms:created>
  <dcterms:modified xsi:type="dcterms:W3CDTF">2018-04-22T09:46:18Z</dcterms:modified>
</cp:coreProperties>
</file>