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35" r:id="rId2"/>
    <p:sldId id="274" r:id="rId3"/>
    <p:sldId id="277" r:id="rId4"/>
    <p:sldId id="334" r:id="rId5"/>
    <p:sldId id="280" r:id="rId6"/>
    <p:sldId id="281" r:id="rId7"/>
    <p:sldId id="282" r:id="rId8"/>
    <p:sldId id="283" r:id="rId9"/>
    <p:sldId id="284" r:id="rId10"/>
    <p:sldId id="343" r:id="rId11"/>
    <p:sldId id="345" r:id="rId12"/>
    <p:sldId id="341" r:id="rId13"/>
    <p:sldId id="344" r:id="rId14"/>
    <p:sldId id="289" r:id="rId15"/>
    <p:sldId id="339" r:id="rId16"/>
    <p:sldId id="290" r:id="rId17"/>
    <p:sldId id="295" r:id="rId18"/>
    <p:sldId id="333" r:id="rId19"/>
    <p:sldId id="342" r:id="rId20"/>
    <p:sldId id="294" r:id="rId21"/>
    <p:sldId id="330" r:id="rId22"/>
    <p:sldId id="331" r:id="rId23"/>
    <p:sldId id="298" r:id="rId24"/>
    <p:sldId id="305" r:id="rId25"/>
    <p:sldId id="304" r:id="rId26"/>
    <p:sldId id="307" r:id="rId27"/>
    <p:sldId id="316" r:id="rId28"/>
    <p:sldId id="317" r:id="rId29"/>
    <p:sldId id="318" r:id="rId30"/>
    <p:sldId id="325" r:id="rId31"/>
    <p:sldId id="326" r:id="rId32"/>
    <p:sldId id="324" r:id="rId33"/>
    <p:sldId id="33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4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23" autoAdjust="0"/>
    <p:restoredTop sz="94577" autoAdjust="0"/>
  </p:normalViewPr>
  <p:slideViewPr>
    <p:cSldViewPr snapToGrid="0">
      <p:cViewPr varScale="1">
        <p:scale>
          <a:sx n="104" d="100"/>
          <a:sy n="104" d="100"/>
        </p:scale>
        <p:origin x="912" y="192"/>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notesViewPr>
    <p:cSldViewPr snapToGrid="0" showGuides="1">
      <p:cViewPr varScale="1">
        <p:scale>
          <a:sx n="82" d="100"/>
          <a:sy n="82" d="100"/>
        </p:scale>
        <p:origin x="2664"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24/04/2020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‹N›</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it-IT" dirty="0"/>
              <a:t>Fare clic per modificare lo stile del titolo dello schema</a:t>
            </a:r>
            <a:endParaRPr lang="en-GB" dirty="0"/>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GB" dirty="0"/>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dirty="0"/>
              <a:t>Click icon to insert picture, or leave unchanged for plain colour fill</a:t>
            </a:r>
          </a:p>
        </p:txBody>
      </p:sp>
      <p:pic>
        <p:nvPicPr>
          <p:cNvPr id="12" name="Picture 7">
            <a:extLst>
              <a:ext uri="{FF2B5EF4-FFF2-40B4-BE49-F238E27FC236}">
                <a16:creationId xmlns:a16="http://schemas.microsoft.com/office/drawing/2014/main" id="{90F8FCF9-FBEB-D242-BF36-60E49914BA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5" name="Slide Number Placeholder 4"/>
          <p:cNvSpPr>
            <a:spLocks noGrp="1"/>
          </p:cNvSpPr>
          <p:nvPr>
            <p:ph type="sldNum" sz="quarter" idx="12"/>
          </p:nvPr>
        </p:nvSpPr>
        <p:spPr/>
        <p:txBody>
          <a:bodyPr/>
          <a:lstStyle/>
          <a:p>
            <a:fld id="{856227C0-AD57-4F9B-BAE3-EEFB0D0EE427}" type="slidenum">
              <a:rPr lang="en-GB" smtClean="0"/>
              <a:t>‹N›</a:t>
            </a:fld>
            <a:endParaRPr lang="en-GB"/>
          </a:p>
        </p:txBody>
      </p:sp>
      <p:sp>
        <p:nvSpPr>
          <p:cNvPr id="6" name="Footer Placeholder 4">
            <a:extLst>
              <a:ext uri="{FF2B5EF4-FFF2-40B4-BE49-F238E27FC236}">
                <a16:creationId xmlns:a16="http://schemas.microsoft.com/office/drawing/2014/main" id="{58C8790D-6348-0447-9E26-AA017BF18FA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642088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4" name="Slide Number Placeholder 3"/>
          <p:cNvSpPr>
            <a:spLocks noGrp="1"/>
          </p:cNvSpPr>
          <p:nvPr>
            <p:ph type="sldNum" sz="quarter" idx="12"/>
          </p:nvPr>
        </p:nvSpPr>
        <p:spPr/>
        <p:txBody>
          <a:bodyPr/>
          <a:lstStyle/>
          <a:p>
            <a:fld id="{856227C0-AD57-4F9B-BAE3-EEFB0D0EE427}" type="slidenum">
              <a:rPr lang="en-GB" smtClean="0"/>
              <a:t>‹N›</a:t>
            </a:fld>
            <a:endParaRPr lang="en-GB"/>
          </a:p>
        </p:txBody>
      </p:sp>
      <p:sp>
        <p:nvSpPr>
          <p:cNvPr id="6" name="Footer Placeholder 4">
            <a:extLst>
              <a:ext uri="{FF2B5EF4-FFF2-40B4-BE49-F238E27FC236}">
                <a16:creationId xmlns:a16="http://schemas.microsoft.com/office/drawing/2014/main" id="{933DBBF6-EC45-DB40-B797-F4A7235A2A66}"/>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s-ES_tradnl" noProof="0" dirty="0"/>
              <a:t> Día Mundial de la Seguridad y la Salud en el Trabajo </a:t>
            </a:r>
            <a:r>
              <a:rPr lang="es-ES_tradnl" noProof="0" dirty="0">
                <a:solidFill>
                  <a:schemeClr val="accent2"/>
                </a:solidFill>
              </a:rPr>
              <a:t>28 Abril 2020 </a:t>
            </a:r>
          </a:p>
          <a:p>
            <a:endParaRPr lang="es-ES_tradnl" noProof="0" dirty="0"/>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a:t>Fare clic per modificare lo stile del titolo dello schema</a:t>
            </a:r>
          </a:p>
        </p:txBody>
      </p:sp>
      <p:sp>
        <p:nvSpPr>
          <p:cNvPr id="3" name="Content Placeholder 2"/>
          <p:cNvSpPr>
            <a:spLocks noGrp="1"/>
          </p:cNvSpPr>
          <p:nvPr>
            <p:ph idx="1"/>
          </p:nvPr>
        </p:nvSpPr>
        <p:spPr/>
        <p:txBody>
          <a:bodyPr/>
          <a:lstStyle>
            <a:lvl1pPr>
              <a:defRPr>
                <a:solidFill>
                  <a:schemeClr val="accent1">
                    <a:lumMod val="50000"/>
                  </a:schemeClr>
                </a:solidFill>
              </a:defRPr>
            </a:lvl1pPr>
          </a:lstStyle>
          <a:p>
            <a:pPr lvl="0"/>
            <a:r>
              <a:rPr lang="fr-FR" noProof="0"/>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
        <p:nvSpPr>
          <p:cNvPr id="9" name="Footer Placeholder 4">
            <a:extLst>
              <a:ext uri="{FF2B5EF4-FFF2-40B4-BE49-F238E27FC236}">
                <a16:creationId xmlns:a16="http://schemas.microsoft.com/office/drawing/2014/main" id="{388ECEE3-D91C-3943-BDD7-78B32440E0D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idx="1"/>
          </p:nvPr>
        </p:nvSpPr>
        <p:spPr>
          <a:xfrm>
            <a:off x="490539" y="2393950"/>
            <a:ext cx="7311862" cy="3482975"/>
          </a:xfrm>
        </p:spPr>
        <p:txBody>
          <a:bodyPr/>
          <a:lstStyle>
            <a:lvl1pPr>
              <a:defRPr>
                <a:solidFill>
                  <a:schemeClr val="accent1">
                    <a:lumMod val="50000"/>
                  </a:schemeClr>
                </a:solidFill>
              </a:defRPr>
            </a:lvl1pPr>
          </a:lstStyle>
          <a:p>
            <a:pPr lvl="0"/>
            <a:r>
              <a:rPr lang="it-IT" dirty="0"/>
              <a:t>Modifica gli stili del testo dello schema
Secondo livello
Terzo livello
Quarto livello
Quinto livello</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Footer Placeholder 4">
            <a:extLst>
              <a:ext uri="{FF2B5EF4-FFF2-40B4-BE49-F238E27FC236}">
                <a16:creationId xmlns:a16="http://schemas.microsoft.com/office/drawing/2014/main" id="{40010F4E-259E-9040-A31B-C701FB2F717B}"/>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59065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idx="1"/>
          </p:nvPr>
        </p:nvSpPr>
        <p:spPr>
          <a:xfrm>
            <a:off x="490539" y="2393950"/>
            <a:ext cx="7311862" cy="3482975"/>
          </a:xfrm>
        </p:spPr>
        <p:txBody>
          <a:bodyPr/>
          <a:lstStyle>
            <a:lvl1pPr>
              <a:defRPr>
                <a:solidFill>
                  <a:schemeClr val="accent1">
                    <a:lumMod val="50000"/>
                  </a:schemeClr>
                </a:solidFill>
              </a:defRPr>
            </a:lvl1pPr>
          </a:lstStyle>
          <a:p>
            <a:pPr lvl="0"/>
            <a:r>
              <a:rPr lang="it-IT"/>
              <a:t>Modifica gli stili del testo dello schema
Secondo livello
Terzo livello
Quarto livello
Quinto livello</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it-IT"/>
              <a:t>Modifica gli stili del testo dello schema
Secondo livello
Terzo livello
Quarto livello
Quinto livello</a:t>
            </a:r>
            <a:endParaRPr lang="en-GB"/>
          </a:p>
        </p:txBody>
      </p:sp>
      <p:sp>
        <p:nvSpPr>
          <p:cNvPr id="11" name="Footer Placeholder 4">
            <a:extLst>
              <a:ext uri="{FF2B5EF4-FFF2-40B4-BE49-F238E27FC236}">
                <a16:creationId xmlns:a16="http://schemas.microsoft.com/office/drawing/2014/main" id="{308AE7AC-03C3-7F41-A6A1-73B930E364E4}"/>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657128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393950"/>
            <a:ext cx="5360400" cy="3482976"/>
          </a:xfrm>
        </p:spPr>
        <p:txBody>
          <a:bodyPr/>
          <a:lstStyle>
            <a:lvl1pPr>
              <a:defRPr>
                <a:solidFill>
                  <a:schemeClr val="accent1">
                    <a:lumMod val="50000"/>
                  </a:schemeClr>
                </a:solidFill>
              </a:defRPr>
            </a:lvl1pPr>
          </a:lstStyle>
          <a:p>
            <a:pPr lvl="0"/>
            <a:r>
              <a:rPr lang="it-IT" dirty="0"/>
              <a:t>Modifica gli stili del testo dello schema
Secondo livello
Terzo livello
Quarto livello
Quinto livello</a:t>
            </a:r>
            <a:endParaRPr lang="en-GB" dirty="0"/>
          </a:p>
        </p:txBody>
      </p:sp>
      <p:sp>
        <p:nvSpPr>
          <p:cNvPr id="4" name="Content Placeholder 3"/>
          <p:cNvSpPr>
            <a:spLocks noGrp="1"/>
          </p:cNvSpPr>
          <p:nvPr>
            <p:ph sz="half" idx="2"/>
          </p:nvPr>
        </p:nvSpPr>
        <p:spPr>
          <a:xfrm>
            <a:off x="6341062" y="2393949"/>
            <a:ext cx="5360400" cy="3482977"/>
          </a:xfrm>
        </p:spPr>
        <p:txBody>
          <a:bodyPr/>
          <a:lstStyle>
            <a:lvl1pPr>
              <a:defRPr>
                <a:solidFill>
                  <a:schemeClr val="accent1">
                    <a:lumMod val="50000"/>
                  </a:schemeClr>
                </a:solidFill>
              </a:defRPr>
            </a:lvl1pPr>
          </a:lstStyle>
          <a:p>
            <a:pPr lvl="0"/>
            <a:r>
              <a:rPr lang="it-IT"/>
              <a:t>Modifica gli stili del testo dello schema
Secondo livello
Terzo livello
Quarto livello
Quinto livello</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
        <p:nvSpPr>
          <p:cNvPr id="9" name="Footer Placeholder 4">
            <a:extLst>
              <a:ext uri="{FF2B5EF4-FFF2-40B4-BE49-F238E27FC236}">
                <a16:creationId xmlns:a16="http://schemas.microsoft.com/office/drawing/2014/main" id="{DA6F97CE-406E-1541-BAD0-EE7BE30C772B}"/>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94713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393950"/>
            <a:ext cx="3412800" cy="3482976"/>
          </a:xfrm>
        </p:spPr>
        <p:txBody>
          <a:bodyPr/>
          <a:lstStyle>
            <a:lvl1pPr>
              <a:defRPr>
                <a:solidFill>
                  <a:schemeClr val="accent1">
                    <a:lumMod val="50000"/>
                  </a:schemeClr>
                </a:solidFill>
              </a:defRPr>
            </a:lvl1pPr>
          </a:lstStyle>
          <a:p>
            <a:pPr lvl="0"/>
            <a:r>
              <a:rPr lang="it-IT" dirty="0"/>
              <a:t>Modifica gli stili del testo dello schema
Secondo livello
Terzo livello
Quarto livello
Quinto livello</a:t>
            </a:r>
            <a:endParaRPr lang="en-GB" dirty="0"/>
          </a:p>
        </p:txBody>
      </p:sp>
      <p:sp>
        <p:nvSpPr>
          <p:cNvPr id="4" name="Content Placeholder 3"/>
          <p:cNvSpPr>
            <a:spLocks noGrp="1"/>
          </p:cNvSpPr>
          <p:nvPr>
            <p:ph sz="half" idx="2"/>
          </p:nvPr>
        </p:nvSpPr>
        <p:spPr>
          <a:xfrm>
            <a:off x="4389600" y="2393949"/>
            <a:ext cx="3412800" cy="3482977"/>
          </a:xfrm>
        </p:spPr>
        <p:txBody>
          <a:bodyPr/>
          <a:lstStyle>
            <a:lvl1pPr>
              <a:defRPr>
                <a:solidFill>
                  <a:schemeClr val="accent1">
                    <a:lumMod val="50000"/>
                  </a:schemeClr>
                </a:solidFill>
              </a:defRPr>
            </a:lvl1pPr>
          </a:lstStyle>
          <a:p>
            <a:pPr lvl="0"/>
            <a:r>
              <a:rPr lang="it-IT"/>
              <a:t>Modifica gli stili del testo dello schema
Secondo livello
Terzo livello
Quarto livello
Quinto livello</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
        <p:nvSpPr>
          <p:cNvPr id="8" name="Content Placeholder 3"/>
          <p:cNvSpPr>
            <a:spLocks noGrp="1"/>
          </p:cNvSpPr>
          <p:nvPr>
            <p:ph sz="half" idx="13"/>
          </p:nvPr>
        </p:nvSpPr>
        <p:spPr>
          <a:xfrm>
            <a:off x="8288662" y="2393949"/>
            <a:ext cx="3412800" cy="3482977"/>
          </a:xfrm>
        </p:spPr>
        <p:txBody>
          <a:bodyPr/>
          <a:lstStyle>
            <a:lvl1pPr>
              <a:defRPr>
                <a:solidFill>
                  <a:schemeClr val="accent1">
                    <a:lumMod val="50000"/>
                  </a:schemeClr>
                </a:solidFill>
              </a:defRPr>
            </a:lvl1pPr>
          </a:lstStyle>
          <a:p>
            <a:pPr lvl="0"/>
            <a:r>
              <a:rPr lang="it-IT"/>
              <a:t>Modifica gli stili del testo dello schema
Secondo livello
Terzo livello
Quarto livello
Quinto livello</a:t>
            </a:r>
            <a:endParaRPr lang="en-GB"/>
          </a:p>
        </p:txBody>
      </p:sp>
      <p:sp>
        <p:nvSpPr>
          <p:cNvPr id="10" name="Footer Placeholder 4">
            <a:extLst>
              <a:ext uri="{FF2B5EF4-FFF2-40B4-BE49-F238E27FC236}">
                <a16:creationId xmlns:a16="http://schemas.microsoft.com/office/drawing/2014/main" id="{F8E59A1E-92A2-BE4F-9CC8-AE6784D102E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334147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5" name="Slide Number Placeholder 4"/>
          <p:cNvSpPr>
            <a:spLocks noGrp="1"/>
          </p:cNvSpPr>
          <p:nvPr>
            <p:ph type="sldNum" sz="quarter" idx="12"/>
          </p:nvPr>
        </p:nvSpPr>
        <p:spPr/>
        <p:txBody>
          <a:bodyPr/>
          <a:lstStyle/>
          <a:p>
            <a:fld id="{856227C0-AD57-4F9B-BAE3-EEFB0D0EE427}" type="slidenum">
              <a:rPr lang="en-GB" smtClean="0"/>
              <a:t>‹N›</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accent1">
                    <a:lumMod val="50000"/>
                  </a:schemeClr>
                </a:solidFill>
              </a:defRPr>
            </a:lvl1pPr>
            <a:lvl2pPr marL="489600" indent="0">
              <a:buClr>
                <a:schemeClr val="accent2"/>
              </a:buClr>
              <a:buSzPct val="80000"/>
              <a:buFont typeface="Wingdings 3" panose="05040102010807070707" pitchFamily="18" charset="2"/>
              <a:buNone/>
              <a:defRPr sz="2300" baseline="0">
                <a:solidFill>
                  <a:schemeClr val="accent1">
                    <a:lumMod val="50000"/>
                  </a:schemeClr>
                </a:solidFill>
              </a:defRPr>
            </a:lvl2pPr>
            <a:lvl3pPr marL="669600" indent="-180000">
              <a:spcBef>
                <a:spcPts val="1800"/>
              </a:spcBef>
              <a:defRPr sz="1000">
                <a:solidFill>
                  <a:schemeClr val="accent1">
                    <a:lumMod val="50000"/>
                  </a:schemeClr>
                </a:solidFill>
              </a:defRPr>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it-IT"/>
              <a:t>Fare clic sull'icona per inserire un'immagine</a:t>
            </a:r>
            <a:endParaRPr lang="en-GB"/>
          </a:p>
        </p:txBody>
      </p:sp>
      <p:sp>
        <p:nvSpPr>
          <p:cNvPr id="10" name="Footer Placeholder 4">
            <a:extLst>
              <a:ext uri="{FF2B5EF4-FFF2-40B4-BE49-F238E27FC236}">
                <a16:creationId xmlns:a16="http://schemas.microsoft.com/office/drawing/2014/main" id="{09174BEE-2FE5-2F4C-85FE-CA556904710F}"/>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610444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it-IT"/>
              <a:t>Fare clic per modificare lo stile del titolo dello schema</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7">
            <a:extLst>
              <a:ext uri="{FF2B5EF4-FFF2-40B4-BE49-F238E27FC236}">
                <a16:creationId xmlns:a16="http://schemas.microsoft.com/office/drawing/2014/main" id="{63027474-BB59-A640-9DAA-22E17433398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2312" y="480732"/>
            <a:ext cx="1408834" cy="496030"/>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1_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it-IT"/>
              <a:t>Fare clic per modificare lo stile del titolo dello schema</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2" name="Picture 7">
            <a:extLst>
              <a:ext uri="{FF2B5EF4-FFF2-40B4-BE49-F238E27FC236}">
                <a16:creationId xmlns:a16="http://schemas.microsoft.com/office/drawing/2014/main" id="{7B01F281-6C48-E74A-BFC5-1516E4D8FD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647164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fr-FR" noProof="0"/>
              <a:t>Fare clic per modificare lo stile del titolo dello schema</a:t>
            </a:r>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fr-FR" noProof="0"/>
              <a:t>Modifica gli stili del testo dello schema
Secondo livello
Terzo livello
Quarto livello
Quinto livello</a:t>
            </a:r>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‹N›</a:t>
            </a:fld>
            <a:endParaRPr lang="en-GB"/>
          </a:p>
        </p:txBody>
      </p:sp>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3" name="Picture 7">
            <a:extLst>
              <a:ext uri="{FF2B5EF4-FFF2-40B4-BE49-F238E27FC236}">
                <a16:creationId xmlns:a16="http://schemas.microsoft.com/office/drawing/2014/main" id="{51B0D3E7-95CB-6042-9A8E-B7530AD24C8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
        <p:nvSpPr>
          <p:cNvPr id="14" name="Footer Placeholder 4">
            <a:extLst>
              <a:ext uri="{FF2B5EF4-FFF2-40B4-BE49-F238E27FC236}">
                <a16:creationId xmlns:a16="http://schemas.microsoft.com/office/drawing/2014/main" id="{CDDFC898-67D8-0046-9B00-E62C4BD5FAE1}"/>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52" r:id="rId5"/>
    <p:sldLayoutId id="2147483664" r:id="rId6"/>
    <p:sldLayoutId id="2147483669" r:id="rId7"/>
    <p:sldLayoutId id="2147483651" r:id="rId8"/>
    <p:sldLayoutId id="2147483670" r:id="rId9"/>
    <p:sldLayoutId id="2147483654" r:id="rId10"/>
    <p:sldLayoutId id="2147483655" r:id="rId11"/>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0.tif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emf"/><Relationship Id="rId1" Type="http://schemas.openxmlformats.org/officeDocument/2006/relationships/slideLayout" Target="../slideLayouts/slideLayout4.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EEDCD9F-8CD8-3345-A9E1-B3DCCC7037B2}"/>
              </a:ext>
            </a:extLst>
          </p:cNvPr>
          <p:cNvSpPr>
            <a:spLocks noGrp="1"/>
          </p:cNvSpPr>
          <p:nvPr>
            <p:ph type="dt" sz="half" idx="10"/>
          </p:nvPr>
        </p:nvSpPr>
        <p:spPr/>
        <p:txBody>
          <a:bodyPr/>
          <a:lstStyle/>
          <a:p>
            <a:r>
              <a:rPr lang="en-GB"/>
              <a:t>Date: Monday / 01 / October / 2019</a:t>
            </a:r>
          </a:p>
        </p:txBody>
      </p:sp>
      <p:sp>
        <p:nvSpPr>
          <p:cNvPr id="3" name="Segnaposto numero diapositiva 2">
            <a:extLst>
              <a:ext uri="{FF2B5EF4-FFF2-40B4-BE49-F238E27FC236}">
                <a16:creationId xmlns:a16="http://schemas.microsoft.com/office/drawing/2014/main" id="{A98A4035-8398-1C48-902C-E37681786B0F}"/>
              </a:ext>
            </a:extLst>
          </p:cNvPr>
          <p:cNvSpPr>
            <a:spLocks noGrp="1"/>
          </p:cNvSpPr>
          <p:nvPr>
            <p:ph type="sldNum" sz="quarter" idx="12"/>
          </p:nvPr>
        </p:nvSpPr>
        <p:spPr/>
        <p:txBody>
          <a:bodyPr/>
          <a:lstStyle/>
          <a:p>
            <a:fld id="{856227C0-AD57-4F9B-BAE3-EEFB0D0EE427}" type="slidenum">
              <a:rPr lang="en-GB" smtClean="0"/>
              <a:t>1</a:t>
            </a:fld>
            <a:endParaRPr lang="en-GB"/>
          </a:p>
        </p:txBody>
      </p:sp>
      <p:sp>
        <p:nvSpPr>
          <p:cNvPr id="4" name="Segnaposto piè di pagina 3">
            <a:extLst>
              <a:ext uri="{FF2B5EF4-FFF2-40B4-BE49-F238E27FC236}">
                <a16:creationId xmlns:a16="http://schemas.microsoft.com/office/drawing/2014/main" id="{DC6128D9-A1FA-6949-AB1E-652B47E96F39}"/>
              </a:ext>
            </a:extLst>
          </p:cNvPr>
          <p:cNvSpPr>
            <a:spLocks noGrp="1"/>
          </p:cNvSpPr>
          <p:nvPr>
            <p:ph type="ftr" sz="quarter" idx="3"/>
          </p:nvPr>
        </p:nvSpPr>
        <p:spPr>
          <a:xfrm>
            <a:off x="490538" y="6337302"/>
            <a:ext cx="5605462" cy="180000"/>
          </a:xfrm>
        </p:spPr>
        <p:txBody>
          <a:bodyPr/>
          <a:lstStyle/>
          <a:p>
            <a:r>
              <a:rPr lang="en-GB"/>
              <a:t>World Day for Safety and Health at Work </a:t>
            </a:r>
            <a:r>
              <a:rPr lang="en-GB">
                <a:solidFill>
                  <a:schemeClr val="accent2"/>
                </a:solidFill>
              </a:rPr>
              <a:t>28 April 2020 </a:t>
            </a:r>
          </a:p>
          <a:p>
            <a:endParaRPr lang="en-GB" dirty="0"/>
          </a:p>
        </p:txBody>
      </p:sp>
      <p:pic>
        <p:nvPicPr>
          <p:cNvPr id="6" name="Immagine 5">
            <a:extLst>
              <a:ext uri="{FF2B5EF4-FFF2-40B4-BE49-F238E27FC236}">
                <a16:creationId xmlns:a16="http://schemas.microsoft.com/office/drawing/2014/main" id="{88308606-13DE-6F43-A7C9-5EEE13D6D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A3AB1A92-9290-0942-9944-F11FD6E810F6}"/>
              </a:ext>
            </a:extLst>
          </p:cNvPr>
          <p:cNvSpPr txBox="1">
            <a:spLocks/>
          </p:cNvSpPr>
          <p:nvPr/>
        </p:nvSpPr>
        <p:spPr>
          <a:xfrm>
            <a:off x="490538" y="2555501"/>
            <a:ext cx="5190734" cy="2255774"/>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fr-FR" sz="3400" dirty="0">
                <a:solidFill>
                  <a:schemeClr val="bg1"/>
                </a:solidFill>
              </a:rPr>
              <a:t>Face à une pandémie : Assurer la sécurité et la santé au travail</a:t>
            </a:r>
          </a:p>
        </p:txBody>
      </p:sp>
    </p:spTree>
    <p:extLst>
      <p:ext uri="{BB962C8B-B14F-4D97-AF65-F5344CB8AC3E}">
        <p14:creationId xmlns:p14="http://schemas.microsoft.com/office/powerpoint/2010/main" val="2652785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1B9CAA9C-D746-464C-B57F-864532E03775}"/>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17F5678F-C11A-084C-BE34-68425EBD3FDE}"/>
              </a:ext>
            </a:extLst>
          </p:cNvPr>
          <p:cNvSpPr>
            <a:spLocks noGrp="1"/>
          </p:cNvSpPr>
          <p:nvPr>
            <p:ph type="sldNum" sz="quarter" idx="12"/>
          </p:nvPr>
        </p:nvSpPr>
        <p:spPr/>
        <p:txBody>
          <a:bodyPr/>
          <a:lstStyle/>
          <a:p>
            <a:fld id="{856227C0-AD57-4F9B-BAE3-EEFB0D0EE427}" type="slidenum">
              <a:rPr lang="en-GB" smtClean="0"/>
              <a:t>10</a:t>
            </a:fld>
            <a:endParaRPr lang="en-GB"/>
          </a:p>
        </p:txBody>
      </p:sp>
      <p:sp>
        <p:nvSpPr>
          <p:cNvPr id="9" name="Segnaposto contenuto 2">
            <a:extLst>
              <a:ext uri="{FF2B5EF4-FFF2-40B4-BE49-F238E27FC236}">
                <a16:creationId xmlns:a16="http://schemas.microsoft.com/office/drawing/2014/main" id="{771ED8F9-E8D1-AD4B-BC3A-EE7504BAD0DF}"/>
              </a:ext>
            </a:extLst>
          </p:cNvPr>
          <p:cNvSpPr txBox="1">
            <a:spLocks/>
          </p:cNvSpPr>
          <p:nvPr/>
        </p:nvSpPr>
        <p:spPr>
          <a:xfrm>
            <a:off x="490540" y="2393950"/>
            <a:ext cx="5319418" cy="348297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Aft>
                <a:spcPts val="600"/>
              </a:spcAft>
            </a:pPr>
            <a:r>
              <a:rPr lang="fr-FR" dirty="0">
                <a:solidFill>
                  <a:schemeClr val="accent1">
                    <a:lumMod val="50000"/>
                  </a:schemeClr>
                </a:solidFill>
              </a:rPr>
              <a:t>Personnels de santé</a:t>
            </a:r>
          </a:p>
          <a:p>
            <a:pPr lvl="2">
              <a:spcAft>
                <a:spcPts val="600"/>
              </a:spcAft>
            </a:pPr>
            <a:r>
              <a:rPr lang="fr-FR" dirty="0">
                <a:solidFill>
                  <a:schemeClr val="accent1">
                    <a:lumMod val="50000"/>
                  </a:schemeClr>
                </a:solidFill>
              </a:rPr>
              <a:t>Personnel des laboratoires</a:t>
            </a:r>
          </a:p>
          <a:p>
            <a:pPr lvl="2">
              <a:spcAft>
                <a:spcPts val="600"/>
              </a:spcAft>
            </a:pPr>
            <a:r>
              <a:rPr lang="fr-FR" dirty="0">
                <a:solidFill>
                  <a:schemeClr val="accent1">
                    <a:lumMod val="50000"/>
                  </a:schemeClr>
                </a:solidFill>
              </a:rPr>
              <a:t>Professionnels des services aux défunts</a:t>
            </a:r>
          </a:p>
          <a:p>
            <a:pPr lvl="2">
              <a:spcAft>
                <a:spcPts val="600"/>
              </a:spcAft>
            </a:pPr>
            <a:r>
              <a:rPr lang="fr-FR" dirty="0">
                <a:solidFill>
                  <a:schemeClr val="accent1">
                    <a:lumMod val="50000"/>
                  </a:schemeClr>
                </a:solidFill>
              </a:rPr>
              <a:t>Personnel assurant des transports d’urgence</a:t>
            </a:r>
          </a:p>
          <a:p>
            <a:pPr lvl="2">
              <a:spcAft>
                <a:spcPts val="600"/>
              </a:spcAft>
            </a:pPr>
            <a:r>
              <a:rPr lang="fr-FR" dirty="0">
                <a:solidFill>
                  <a:schemeClr val="accent1">
                    <a:lumMod val="50000"/>
                  </a:schemeClr>
                </a:solidFill>
              </a:rPr>
              <a:t>Personnel assurant le nettoyage et la gestion des déchets dans les services de soins et d’urgences</a:t>
            </a:r>
          </a:p>
          <a:p>
            <a:pPr lvl="2">
              <a:spcAft>
                <a:spcPts val="600"/>
              </a:spcAft>
            </a:pPr>
            <a:r>
              <a:rPr lang="fr-FR" dirty="0">
                <a:solidFill>
                  <a:schemeClr val="accent1">
                    <a:lumMod val="50000"/>
                  </a:schemeClr>
                </a:solidFill>
              </a:rPr>
              <a:t>Autres (policiers, personnel de protection civile, militaires, pompiers) </a:t>
            </a:r>
          </a:p>
        </p:txBody>
      </p:sp>
      <p:sp>
        <p:nvSpPr>
          <p:cNvPr id="2" name="Titolo 1">
            <a:extLst>
              <a:ext uri="{FF2B5EF4-FFF2-40B4-BE49-F238E27FC236}">
                <a16:creationId xmlns:a16="http://schemas.microsoft.com/office/drawing/2014/main" id="{E13C64E4-D647-4240-976F-B2A7EFF80243}"/>
              </a:ext>
            </a:extLst>
          </p:cNvPr>
          <p:cNvSpPr>
            <a:spLocks noGrp="1"/>
          </p:cNvSpPr>
          <p:nvPr>
            <p:ph type="title"/>
          </p:nvPr>
        </p:nvSpPr>
        <p:spPr/>
        <p:txBody>
          <a:bodyPr/>
          <a:lstStyle/>
          <a:p>
            <a:r>
              <a:rPr lang="fr-FR" dirty="0"/>
              <a:t>Travailleurs d’intervention d’urgence</a:t>
            </a:r>
          </a:p>
        </p:txBody>
      </p:sp>
      <p:pic>
        <p:nvPicPr>
          <p:cNvPr id="11" name="Immagine 10">
            <a:extLst>
              <a:ext uri="{FF2B5EF4-FFF2-40B4-BE49-F238E27FC236}">
                <a16:creationId xmlns:a16="http://schemas.microsoft.com/office/drawing/2014/main" id="{565A4223-56AF-D64A-9E25-BADBA39B7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7832" y="960437"/>
            <a:ext cx="6350000" cy="6350000"/>
          </a:xfrm>
          <a:prstGeom prst="rect">
            <a:avLst/>
          </a:prstGeom>
        </p:spPr>
      </p:pic>
      <p:sp>
        <p:nvSpPr>
          <p:cNvPr id="8" name="Footer Placeholder 4">
            <a:extLst>
              <a:ext uri="{FF2B5EF4-FFF2-40B4-BE49-F238E27FC236}">
                <a16:creationId xmlns:a16="http://schemas.microsoft.com/office/drawing/2014/main" id="{D2DF9CEA-0D73-5B4E-913E-AB987DA6C23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4106604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1955C-304D-D54D-8F67-4853FFB459D4}"/>
              </a:ext>
            </a:extLst>
          </p:cNvPr>
          <p:cNvSpPr>
            <a:spLocks noGrp="1"/>
          </p:cNvSpPr>
          <p:nvPr>
            <p:ph type="title"/>
          </p:nvPr>
        </p:nvSpPr>
        <p:spPr/>
        <p:txBody>
          <a:bodyPr/>
          <a:lstStyle/>
          <a:p>
            <a:r>
              <a:rPr lang="fr-FR"/>
              <a:t>Travailleurs d’intervention d’urgence</a:t>
            </a:r>
            <a:br>
              <a:rPr lang="fr-FR"/>
            </a:br>
            <a:r>
              <a:rPr lang="fr-FR">
                <a:solidFill>
                  <a:schemeClr val="accent2"/>
                </a:solidFill>
              </a:rPr>
              <a:t>Risque de contagion </a:t>
            </a:r>
            <a:endParaRPr lang="fr-FR"/>
          </a:p>
        </p:txBody>
      </p:sp>
      <p:sp>
        <p:nvSpPr>
          <p:cNvPr id="3" name="Segnaposto contenuto 2">
            <a:extLst>
              <a:ext uri="{FF2B5EF4-FFF2-40B4-BE49-F238E27FC236}">
                <a16:creationId xmlns:a16="http://schemas.microsoft.com/office/drawing/2014/main" id="{FAEDB00B-F900-4D41-92A7-56662085F229}"/>
              </a:ext>
            </a:extLst>
          </p:cNvPr>
          <p:cNvSpPr>
            <a:spLocks noGrp="1"/>
          </p:cNvSpPr>
          <p:nvPr>
            <p:ph idx="1"/>
          </p:nvPr>
        </p:nvSpPr>
        <p:spPr/>
        <p:txBody>
          <a:bodyPr/>
          <a:lstStyle/>
          <a:p>
            <a:pPr lvl="2">
              <a:spcAft>
                <a:spcPts val="1800"/>
              </a:spcAft>
            </a:pPr>
            <a:r>
              <a:rPr lang="fr-FR" dirty="0">
                <a:solidFill>
                  <a:schemeClr val="accent1">
                    <a:lumMod val="50000"/>
                  </a:schemeClr>
                </a:solidFill>
              </a:rPr>
              <a:t>Contact avec des patients et des collègues infectés</a:t>
            </a:r>
          </a:p>
          <a:p>
            <a:pPr lvl="2">
              <a:spcAft>
                <a:spcPts val="1800"/>
              </a:spcAft>
            </a:pPr>
            <a:r>
              <a:rPr lang="fr-FR" dirty="0">
                <a:solidFill>
                  <a:schemeClr val="accent1">
                    <a:lumMod val="50000"/>
                  </a:schemeClr>
                </a:solidFill>
              </a:rPr>
              <a:t>Contact avec du sang, des tissus et des fluides corporels infectés</a:t>
            </a:r>
          </a:p>
          <a:p>
            <a:pPr lvl="2">
              <a:spcAft>
                <a:spcPts val="1800"/>
              </a:spcAft>
            </a:pPr>
            <a:r>
              <a:rPr lang="fr-FR" dirty="0">
                <a:solidFill>
                  <a:schemeClr val="accent1">
                    <a:lumMod val="50000"/>
                  </a:schemeClr>
                </a:solidFill>
              </a:rPr>
              <a:t>Contact avec le corps de personnes décédées de maladies hautement infectieuses</a:t>
            </a:r>
          </a:p>
          <a:p>
            <a:pPr lvl="2">
              <a:spcAft>
                <a:spcPts val="1800"/>
              </a:spcAft>
            </a:pPr>
            <a:r>
              <a:rPr lang="fr-FR" dirty="0">
                <a:solidFill>
                  <a:schemeClr val="accent1">
                    <a:lumMod val="50000"/>
                  </a:schemeClr>
                </a:solidFill>
              </a:rPr>
              <a:t>Contact avec des matériaux, surfaces et environnements contaminés</a:t>
            </a:r>
          </a:p>
          <a:p>
            <a:pPr lvl="2">
              <a:spcAft>
                <a:spcPts val="1800"/>
              </a:spcAft>
            </a:pPr>
            <a:r>
              <a:rPr lang="fr-FR" dirty="0">
                <a:solidFill>
                  <a:schemeClr val="accent1">
                    <a:lumMod val="50000"/>
                  </a:schemeClr>
                </a:solidFill>
              </a:rPr>
              <a:t>Matériel médical et équipement de protection individuelle non utilisés, nettoyés et désinfectés correctement</a:t>
            </a:r>
          </a:p>
        </p:txBody>
      </p:sp>
      <p:sp>
        <p:nvSpPr>
          <p:cNvPr id="4" name="Segnaposto data 3">
            <a:extLst>
              <a:ext uri="{FF2B5EF4-FFF2-40B4-BE49-F238E27FC236}">
                <a16:creationId xmlns:a16="http://schemas.microsoft.com/office/drawing/2014/main" id="{B541856C-DAD3-2643-ACF1-C6E4048B1900}"/>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BB03F34D-4854-0248-93A8-5B100FF191B2}"/>
              </a:ext>
            </a:extLst>
          </p:cNvPr>
          <p:cNvSpPr>
            <a:spLocks noGrp="1"/>
          </p:cNvSpPr>
          <p:nvPr>
            <p:ph type="sldNum" sz="quarter" idx="12"/>
          </p:nvPr>
        </p:nvSpPr>
        <p:spPr/>
        <p:txBody>
          <a:bodyPr/>
          <a:lstStyle/>
          <a:p>
            <a:fld id="{856227C0-AD57-4F9B-BAE3-EEFB0D0EE427}" type="slidenum">
              <a:rPr lang="en-GB" smtClean="0"/>
              <a:t>11</a:t>
            </a:fld>
            <a:endParaRPr lang="en-GB"/>
          </a:p>
        </p:txBody>
      </p:sp>
      <p:pic>
        <p:nvPicPr>
          <p:cNvPr id="11" name="Picture 11">
            <a:extLst>
              <a:ext uri="{FF2B5EF4-FFF2-40B4-BE49-F238E27FC236}">
                <a16:creationId xmlns:a16="http://schemas.microsoft.com/office/drawing/2014/main" id="{1215D7DA-1981-364B-8598-1C7A0941B7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2" name="Segnaposto immagine 11">
            <a:extLst>
              <a:ext uri="{FF2B5EF4-FFF2-40B4-BE49-F238E27FC236}">
                <a16:creationId xmlns:a16="http://schemas.microsoft.com/office/drawing/2014/main" id="{30085A7A-678A-FF43-B52F-CEED1397B8D5}"/>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6790" t="-212" r="17820" b="212"/>
          <a:stretch/>
        </p:blipFill>
        <p:spPr>
          <a:xfrm>
            <a:off x="8289131" y="981075"/>
            <a:ext cx="3902869" cy="5876925"/>
          </a:xfrm>
        </p:spPr>
      </p:pic>
      <p:sp>
        <p:nvSpPr>
          <p:cNvPr id="9" name="Footer Placeholder 4">
            <a:extLst>
              <a:ext uri="{FF2B5EF4-FFF2-40B4-BE49-F238E27FC236}">
                <a16:creationId xmlns:a16="http://schemas.microsoft.com/office/drawing/2014/main" id="{7569B8B7-EF63-ED44-9C6F-86E12823FB67}"/>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748241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6443E-56F6-9B4C-B88B-48E8460CAF79}"/>
              </a:ext>
            </a:extLst>
          </p:cNvPr>
          <p:cNvSpPr>
            <a:spLocks noGrp="1"/>
          </p:cNvSpPr>
          <p:nvPr>
            <p:ph type="title"/>
          </p:nvPr>
        </p:nvSpPr>
        <p:spPr/>
        <p:txBody>
          <a:bodyPr/>
          <a:lstStyle/>
          <a:p>
            <a:r>
              <a:rPr lang="fr-FR" dirty="0"/>
              <a:t>Travailleurs d’intervention d’urgence</a:t>
            </a:r>
            <a:br>
              <a:rPr lang="fr-FR" dirty="0"/>
            </a:br>
            <a:r>
              <a:rPr lang="fr-FR" dirty="0">
                <a:solidFill>
                  <a:schemeClr val="accent2"/>
                </a:solidFill>
              </a:rPr>
              <a:t>Exemples de mesures pour prévenir la contagion</a:t>
            </a:r>
            <a:endParaRPr lang="fr-FR" dirty="0"/>
          </a:p>
        </p:txBody>
      </p:sp>
      <p:sp>
        <p:nvSpPr>
          <p:cNvPr id="3" name="Segnaposto contenuto 2">
            <a:extLst>
              <a:ext uri="{FF2B5EF4-FFF2-40B4-BE49-F238E27FC236}">
                <a16:creationId xmlns:a16="http://schemas.microsoft.com/office/drawing/2014/main" id="{2A86FE33-43B9-0E46-8C20-D697D9D1FBE6}"/>
              </a:ext>
            </a:extLst>
          </p:cNvPr>
          <p:cNvSpPr>
            <a:spLocks noGrp="1"/>
          </p:cNvSpPr>
          <p:nvPr>
            <p:ph idx="1"/>
          </p:nvPr>
        </p:nvSpPr>
        <p:spPr/>
        <p:txBody>
          <a:bodyPr/>
          <a:lstStyle/>
          <a:p>
            <a:pPr lvl="2">
              <a:spcAft>
                <a:spcPts val="1800"/>
              </a:spcAft>
            </a:pPr>
            <a:r>
              <a:rPr lang="fr-FR" dirty="0">
                <a:solidFill>
                  <a:schemeClr val="accent2"/>
                </a:solidFill>
              </a:rPr>
              <a:t>Contrôles environnementaux et techniques </a:t>
            </a:r>
            <a:r>
              <a:rPr lang="fr-FR" dirty="0">
                <a:solidFill>
                  <a:schemeClr val="accent1">
                    <a:lumMod val="50000"/>
                  </a:schemeClr>
                </a:solidFill>
              </a:rPr>
              <a:t>visant à réduire la propagation des agents pathogènes et la contamination des surfaces et des objets (distance physique entre les patients et les travailleurs, chambres d’isolement bien ventilées, etc.)</a:t>
            </a:r>
          </a:p>
          <a:p>
            <a:pPr lvl="2">
              <a:spcAft>
                <a:spcPts val="1800"/>
              </a:spcAft>
            </a:pPr>
            <a:r>
              <a:rPr lang="fr-FR" dirty="0">
                <a:solidFill>
                  <a:schemeClr val="accent2"/>
                </a:solidFill>
              </a:rPr>
              <a:t>Mesures administratives </a:t>
            </a:r>
            <a:r>
              <a:rPr lang="fr-FR" dirty="0">
                <a:solidFill>
                  <a:schemeClr val="accent1">
                    <a:lumMod val="50000"/>
                  </a:schemeClr>
                </a:solidFill>
              </a:rPr>
              <a:t>visant à prévenir les comportements à risque (procédures de prévention et de contrôle des infections, formation en SST, suivi et surveillance de la santé des travailleurs)</a:t>
            </a:r>
          </a:p>
          <a:p>
            <a:pPr lvl="2">
              <a:spcAft>
                <a:spcPts val="1800"/>
              </a:spcAft>
            </a:pPr>
            <a:r>
              <a:rPr lang="fr-FR" dirty="0">
                <a:solidFill>
                  <a:schemeClr val="accent2"/>
                </a:solidFill>
              </a:rPr>
              <a:t>EPI appropriés </a:t>
            </a:r>
            <a:r>
              <a:rPr lang="fr-FR" dirty="0">
                <a:solidFill>
                  <a:schemeClr val="accent1">
                    <a:lumMod val="50000"/>
                  </a:schemeClr>
                </a:solidFill>
              </a:rPr>
              <a:t>et formation pour le mettre, le retirer et en disposer</a:t>
            </a:r>
          </a:p>
        </p:txBody>
      </p:sp>
      <p:sp>
        <p:nvSpPr>
          <p:cNvPr id="4" name="Segnaposto data 3">
            <a:extLst>
              <a:ext uri="{FF2B5EF4-FFF2-40B4-BE49-F238E27FC236}">
                <a16:creationId xmlns:a16="http://schemas.microsoft.com/office/drawing/2014/main" id="{BE97EAAF-F875-4E48-83E2-120DEF7FF0B8}"/>
              </a:ext>
            </a:extLst>
          </p:cNvPr>
          <p:cNvSpPr>
            <a:spLocks noGrp="1"/>
          </p:cNvSpPr>
          <p:nvPr>
            <p:ph type="dt" sz="half" idx="10"/>
          </p:nvPr>
        </p:nvSpPr>
        <p:spPr/>
        <p:txBody>
          <a:bodyPr/>
          <a:lstStyle/>
          <a:p>
            <a:r>
              <a:rPr lang="en-GB" dirty="0"/>
              <a:t>Date: Monday / 01 / October / 2019</a:t>
            </a:r>
          </a:p>
        </p:txBody>
      </p:sp>
      <p:sp>
        <p:nvSpPr>
          <p:cNvPr id="5" name="Segnaposto numero diapositiva 4">
            <a:extLst>
              <a:ext uri="{FF2B5EF4-FFF2-40B4-BE49-F238E27FC236}">
                <a16:creationId xmlns:a16="http://schemas.microsoft.com/office/drawing/2014/main" id="{004C0B57-A6D4-1F4C-BCA7-E776CFDDCFF3}"/>
              </a:ext>
            </a:extLst>
          </p:cNvPr>
          <p:cNvSpPr>
            <a:spLocks noGrp="1"/>
          </p:cNvSpPr>
          <p:nvPr>
            <p:ph type="sldNum" sz="quarter" idx="12"/>
          </p:nvPr>
        </p:nvSpPr>
        <p:spPr/>
        <p:txBody>
          <a:bodyPr/>
          <a:lstStyle/>
          <a:p>
            <a:fld id="{856227C0-AD57-4F9B-BAE3-EEFB0D0EE427}" type="slidenum">
              <a:rPr lang="en-GB" smtClean="0"/>
              <a:t>12</a:t>
            </a:fld>
            <a:endParaRPr lang="en-GB"/>
          </a:p>
        </p:txBody>
      </p:sp>
      <p:pic>
        <p:nvPicPr>
          <p:cNvPr id="10" name="Segnaposto immagine 9">
            <a:extLst>
              <a:ext uri="{FF2B5EF4-FFF2-40B4-BE49-F238E27FC236}">
                <a16:creationId xmlns:a16="http://schemas.microsoft.com/office/drawing/2014/main" id="{A8554496-7528-F643-BEAD-CB7B0928CC6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9464" r="26274"/>
          <a:stretch/>
        </p:blipFill>
        <p:spPr>
          <a:xfrm>
            <a:off x="8288338" y="981075"/>
            <a:ext cx="3902869" cy="5876925"/>
          </a:xfrm>
        </p:spPr>
      </p:pic>
      <p:pic>
        <p:nvPicPr>
          <p:cNvPr id="11" name="Picture 11">
            <a:extLst>
              <a:ext uri="{FF2B5EF4-FFF2-40B4-BE49-F238E27FC236}">
                <a16:creationId xmlns:a16="http://schemas.microsoft.com/office/drawing/2014/main" id="{B6BD2CE2-A3FE-A94A-A349-4AB1E71A0C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9" name="Footer Placeholder 4">
            <a:extLst>
              <a:ext uri="{FF2B5EF4-FFF2-40B4-BE49-F238E27FC236}">
                <a16:creationId xmlns:a16="http://schemas.microsoft.com/office/drawing/2014/main" id="{89E7570A-26A1-9C4D-9D14-60DD410E7BAC}"/>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979473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D9111DD3-203D-BF4D-A359-68BFC8EEA4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825950" y="1035841"/>
            <a:ext cx="3466141" cy="3466141"/>
          </a:xfrm>
          <a:prstGeom prst="rect">
            <a:avLst/>
          </a:prstGeom>
        </p:spPr>
      </p:pic>
      <p:pic>
        <p:nvPicPr>
          <p:cNvPr id="11" name="Immagine 10">
            <a:extLst>
              <a:ext uri="{FF2B5EF4-FFF2-40B4-BE49-F238E27FC236}">
                <a16:creationId xmlns:a16="http://schemas.microsoft.com/office/drawing/2014/main" id="{ADAE32B5-AD44-AD40-882C-EA089C98F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315743" y="2768912"/>
            <a:ext cx="4024060" cy="4024060"/>
          </a:xfrm>
          <a:prstGeom prst="rect">
            <a:avLst/>
          </a:prstGeom>
        </p:spPr>
      </p:pic>
      <p:sp>
        <p:nvSpPr>
          <p:cNvPr id="4" name="Segnaposto data 3">
            <a:extLst>
              <a:ext uri="{FF2B5EF4-FFF2-40B4-BE49-F238E27FC236}">
                <a16:creationId xmlns:a16="http://schemas.microsoft.com/office/drawing/2014/main" id="{1FAA21E1-88EF-7C4C-BD39-37D7213E8628}"/>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9082B66E-DFC4-B041-BF50-CA57ADDA2857}"/>
              </a:ext>
            </a:extLst>
          </p:cNvPr>
          <p:cNvSpPr>
            <a:spLocks noGrp="1"/>
          </p:cNvSpPr>
          <p:nvPr>
            <p:ph type="sldNum" sz="quarter" idx="12"/>
          </p:nvPr>
        </p:nvSpPr>
        <p:spPr/>
        <p:txBody>
          <a:bodyPr/>
          <a:lstStyle/>
          <a:p>
            <a:fld id="{856227C0-AD57-4F9B-BAE3-EEFB0D0EE427}" type="slidenum">
              <a:rPr lang="en-GB" smtClean="0"/>
              <a:t>13</a:t>
            </a:fld>
            <a:endParaRPr lang="en-GB"/>
          </a:p>
        </p:txBody>
      </p:sp>
      <p:sp>
        <p:nvSpPr>
          <p:cNvPr id="3" name="Segnaposto contenuto 2">
            <a:extLst>
              <a:ext uri="{FF2B5EF4-FFF2-40B4-BE49-F238E27FC236}">
                <a16:creationId xmlns:a16="http://schemas.microsoft.com/office/drawing/2014/main" id="{12C3E679-D04E-E341-A9E5-AB5057BC7CA8}"/>
              </a:ext>
            </a:extLst>
          </p:cNvPr>
          <p:cNvSpPr>
            <a:spLocks noGrp="1"/>
          </p:cNvSpPr>
          <p:nvPr>
            <p:ph idx="1"/>
          </p:nvPr>
        </p:nvSpPr>
        <p:spPr>
          <a:xfrm>
            <a:off x="490538" y="2393950"/>
            <a:ext cx="6036871" cy="3482975"/>
          </a:xfrm>
        </p:spPr>
        <p:txBody>
          <a:bodyPr/>
          <a:lstStyle/>
          <a:p>
            <a:pPr lvl="2">
              <a:spcAft>
                <a:spcPts val="1800"/>
              </a:spcAft>
            </a:pPr>
            <a:r>
              <a:rPr lang="fr-FR" dirty="0">
                <a:solidFill>
                  <a:schemeClr val="accent1">
                    <a:lumMod val="50000"/>
                  </a:schemeClr>
                </a:solidFill>
              </a:rPr>
              <a:t>Les travailleurs qui </a:t>
            </a:r>
            <a:r>
              <a:rPr lang="fr-FR" dirty="0">
                <a:solidFill>
                  <a:schemeClr val="accent2"/>
                </a:solidFill>
              </a:rPr>
              <a:t>interagissent avec des individus potentiellement contagieux </a:t>
            </a:r>
            <a:r>
              <a:rPr lang="fr-FR" dirty="0">
                <a:solidFill>
                  <a:schemeClr val="accent1">
                    <a:lumMod val="50000"/>
                  </a:schemeClr>
                </a:solidFill>
              </a:rPr>
              <a:t>(personnel des magasins et des supermarchés, des banques, des écoles, des services de livraison, des restaurants, des installations sportives et touristiques, etc.)</a:t>
            </a:r>
          </a:p>
          <a:p>
            <a:pPr lvl="2">
              <a:spcAft>
                <a:spcPts val="1800"/>
              </a:spcAft>
            </a:pPr>
            <a:r>
              <a:rPr lang="fr-FR" dirty="0">
                <a:solidFill>
                  <a:schemeClr val="accent1">
                    <a:lumMod val="50000"/>
                  </a:schemeClr>
                </a:solidFill>
              </a:rPr>
              <a:t>Les travailleurs qui travaillent à </a:t>
            </a:r>
            <a:r>
              <a:rPr lang="fr-FR" dirty="0">
                <a:solidFill>
                  <a:schemeClr val="accent2"/>
                </a:solidFill>
              </a:rPr>
              <a:t>proximité</a:t>
            </a:r>
            <a:r>
              <a:rPr lang="fr-FR" dirty="0">
                <a:solidFill>
                  <a:schemeClr val="accent1">
                    <a:lumMod val="50000"/>
                  </a:schemeClr>
                </a:solidFill>
              </a:rPr>
              <a:t> d’autres travailleurs dans des </a:t>
            </a:r>
            <a:r>
              <a:rPr lang="fr-FR" dirty="0">
                <a:solidFill>
                  <a:schemeClr val="accent2"/>
                </a:solidFill>
              </a:rPr>
              <a:t>lieux semi-confinés </a:t>
            </a:r>
            <a:r>
              <a:rPr lang="fr-FR" dirty="0">
                <a:solidFill>
                  <a:schemeClr val="accent1">
                    <a:lumMod val="50000"/>
                  </a:schemeClr>
                </a:solidFill>
              </a:rPr>
              <a:t>(usines, centres d’appels, espaces de bureau ouverts, etc.)</a:t>
            </a:r>
          </a:p>
        </p:txBody>
      </p:sp>
      <p:sp>
        <p:nvSpPr>
          <p:cNvPr id="2" name="Titolo 1">
            <a:extLst>
              <a:ext uri="{FF2B5EF4-FFF2-40B4-BE49-F238E27FC236}">
                <a16:creationId xmlns:a16="http://schemas.microsoft.com/office/drawing/2014/main" id="{2312DA02-C188-C742-82A2-2BD60857CD1F}"/>
              </a:ext>
            </a:extLst>
          </p:cNvPr>
          <p:cNvSpPr>
            <a:spLocks noGrp="1"/>
          </p:cNvSpPr>
          <p:nvPr>
            <p:ph type="title"/>
          </p:nvPr>
        </p:nvSpPr>
        <p:spPr/>
        <p:txBody>
          <a:bodyPr/>
          <a:lstStyle/>
          <a:p>
            <a:r>
              <a:rPr lang="fr-FR" dirty="0"/>
              <a:t>Travailleurs dans les services essentiels</a:t>
            </a:r>
          </a:p>
        </p:txBody>
      </p:sp>
      <p:pic>
        <p:nvPicPr>
          <p:cNvPr id="9" name="Immagine 8">
            <a:extLst>
              <a:ext uri="{FF2B5EF4-FFF2-40B4-BE49-F238E27FC236}">
                <a16:creationId xmlns:a16="http://schemas.microsoft.com/office/drawing/2014/main" id="{B9834709-1A7D-754E-9B02-328F4A6C3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7880" y="2846390"/>
            <a:ext cx="3733730" cy="3733730"/>
          </a:xfrm>
          <a:prstGeom prst="rect">
            <a:avLst/>
          </a:prstGeom>
        </p:spPr>
      </p:pic>
      <p:sp>
        <p:nvSpPr>
          <p:cNvPr id="10" name="Footer Placeholder 4">
            <a:extLst>
              <a:ext uri="{FF2B5EF4-FFF2-40B4-BE49-F238E27FC236}">
                <a16:creationId xmlns:a16="http://schemas.microsoft.com/office/drawing/2014/main" id="{58A11261-E3F2-F244-8901-78B2DF798BA6}"/>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061312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E79F9-9497-5244-BAF0-AEC1D8F42561}"/>
              </a:ext>
            </a:extLst>
          </p:cNvPr>
          <p:cNvSpPr>
            <a:spLocks noGrp="1"/>
          </p:cNvSpPr>
          <p:nvPr>
            <p:ph type="title"/>
          </p:nvPr>
        </p:nvSpPr>
        <p:spPr/>
        <p:txBody>
          <a:bodyPr/>
          <a:lstStyle/>
          <a:p>
            <a:r>
              <a:rPr lang="fr-FR"/>
              <a:t>Exemples de mesures pour prévenir la contagion</a:t>
            </a:r>
          </a:p>
        </p:txBody>
      </p:sp>
      <p:sp>
        <p:nvSpPr>
          <p:cNvPr id="3" name="Segnaposto contenuto 2">
            <a:extLst>
              <a:ext uri="{FF2B5EF4-FFF2-40B4-BE49-F238E27FC236}">
                <a16:creationId xmlns:a16="http://schemas.microsoft.com/office/drawing/2014/main" id="{CE165A77-1718-EA4A-87CC-AD5CD2712C1A}"/>
              </a:ext>
            </a:extLst>
          </p:cNvPr>
          <p:cNvSpPr>
            <a:spLocks noGrp="1"/>
          </p:cNvSpPr>
          <p:nvPr>
            <p:ph idx="1"/>
          </p:nvPr>
        </p:nvSpPr>
        <p:spPr/>
        <p:txBody>
          <a:bodyPr/>
          <a:lstStyle/>
          <a:p>
            <a:pPr lvl="2"/>
            <a:r>
              <a:rPr lang="fr-FR" dirty="0">
                <a:solidFill>
                  <a:schemeClr val="accent2"/>
                </a:solidFill>
              </a:rPr>
              <a:t>Distanciation physique </a:t>
            </a:r>
            <a:r>
              <a:rPr lang="fr-FR" dirty="0">
                <a:solidFill>
                  <a:schemeClr val="accent1">
                    <a:lumMod val="50000"/>
                  </a:schemeClr>
                </a:solidFill>
              </a:rPr>
              <a:t>(organisation du travail par </a:t>
            </a:r>
            <a:r>
              <a:rPr lang="fr-FR" dirty="0" err="1">
                <a:solidFill>
                  <a:schemeClr val="accent1">
                    <a:lumMod val="50000"/>
                  </a:schemeClr>
                </a:solidFill>
              </a:rPr>
              <a:t>équipe</a:t>
            </a:r>
            <a:r>
              <a:rPr lang="fr-FR" dirty="0">
                <a:solidFill>
                  <a:schemeClr val="accent1">
                    <a:lumMod val="50000"/>
                  </a:schemeClr>
                </a:solidFill>
              </a:rPr>
              <a:t> en alternance, appels téléphoniques ou réunions virtuelles, etc.)</a:t>
            </a:r>
          </a:p>
          <a:p>
            <a:pPr lvl="2"/>
            <a:r>
              <a:rPr lang="fr-FR" dirty="0">
                <a:solidFill>
                  <a:schemeClr val="accent2"/>
                </a:solidFill>
              </a:rPr>
              <a:t>Hygiène</a:t>
            </a:r>
            <a:r>
              <a:rPr lang="fr-FR" dirty="0">
                <a:solidFill>
                  <a:schemeClr val="accent1">
                    <a:lumMod val="50000"/>
                  </a:schemeClr>
                </a:solidFill>
              </a:rPr>
              <a:t> (prévoir du désinfectant pour les mains, promouvoir une bonne hygiène respiratoire sur le lieu de travail, etc.)</a:t>
            </a:r>
          </a:p>
          <a:p>
            <a:pPr lvl="2"/>
            <a:r>
              <a:rPr lang="fr-FR" dirty="0">
                <a:solidFill>
                  <a:schemeClr val="accent2"/>
                </a:solidFill>
              </a:rPr>
              <a:t>Nettoyage</a:t>
            </a:r>
            <a:r>
              <a:rPr lang="fr-FR" dirty="0">
                <a:solidFill>
                  <a:schemeClr val="accent1">
                    <a:lumMod val="50000"/>
                  </a:schemeClr>
                </a:solidFill>
              </a:rPr>
              <a:t> (nettoyer et désinfecter régulièrement les surfaces des bureaux, des postes et des objets de travail, désinfecter régulièrement les zones communes</a:t>
            </a:r>
            <a:r>
              <a:rPr lang="fr-FR" dirty="0"/>
              <a:t>, etc.)</a:t>
            </a:r>
            <a:endParaRPr lang="fr-FR" dirty="0">
              <a:solidFill>
                <a:schemeClr val="accent1">
                  <a:lumMod val="50000"/>
                </a:schemeClr>
              </a:solidFill>
            </a:endParaRPr>
          </a:p>
          <a:p>
            <a:pPr lvl="2"/>
            <a:r>
              <a:rPr lang="fr-FR" dirty="0">
                <a:solidFill>
                  <a:schemeClr val="accent2"/>
                </a:solidFill>
              </a:rPr>
              <a:t>Formation et communication</a:t>
            </a:r>
            <a:r>
              <a:rPr lang="fr-FR" dirty="0">
                <a:solidFill>
                  <a:schemeClr val="accent1">
                    <a:lumMod val="50000"/>
                  </a:schemeClr>
                </a:solidFill>
              </a:rPr>
              <a:t> (sur les mesures adoptées, sur leur droit de retrait d’une situation de travail présentant un péril grave et imminent pour leur vie ou leur santé, etc.)</a:t>
            </a:r>
          </a:p>
          <a:p>
            <a:pPr lvl="2"/>
            <a:r>
              <a:rPr lang="fr-FR" dirty="0">
                <a:solidFill>
                  <a:schemeClr val="accent2"/>
                </a:solidFill>
              </a:rPr>
              <a:t>Equipement de protection individuelle (EPI)</a:t>
            </a:r>
            <a:endParaRPr lang="fr-FR" dirty="0">
              <a:solidFill>
                <a:schemeClr val="accent1">
                  <a:lumMod val="50000"/>
                </a:schemeClr>
              </a:solidFill>
            </a:endParaRPr>
          </a:p>
          <a:p>
            <a:pPr lvl="2"/>
            <a:r>
              <a:rPr lang="fr-FR" dirty="0">
                <a:solidFill>
                  <a:schemeClr val="accent2"/>
                </a:solidFill>
              </a:rPr>
              <a:t>Réponse</a:t>
            </a:r>
            <a:r>
              <a:rPr lang="fr-FR" dirty="0">
                <a:solidFill>
                  <a:schemeClr val="accent1">
                    <a:lumMod val="50000"/>
                  </a:schemeClr>
                </a:solidFill>
              </a:rPr>
              <a:t> (organiser l’isolement de toute personne qui développe des symptômes du COVID-19 sur le lieu de travail, désinfecter le lieu de travail de manière adéquate, assurer la surveillance de la santé des personnes qui ont été en contact étroit avec le travailleur infecté)</a:t>
            </a:r>
          </a:p>
          <a:p>
            <a:pPr lvl="2"/>
            <a:endParaRPr lang="fr-FR" dirty="0">
              <a:solidFill>
                <a:schemeClr val="accent1">
                  <a:lumMod val="50000"/>
                </a:schemeClr>
              </a:solidFill>
            </a:endParaRPr>
          </a:p>
          <a:p>
            <a:pPr lvl="2"/>
            <a:endParaRPr lang="fr-FR" dirty="0">
              <a:solidFill>
                <a:schemeClr val="accent1">
                  <a:lumMod val="50000"/>
                </a:schemeClr>
              </a:solidFill>
            </a:endParaRPr>
          </a:p>
          <a:p>
            <a:pPr lvl="2"/>
            <a:endParaRPr lang="fr-FR" dirty="0">
              <a:solidFill>
                <a:schemeClr val="accent1">
                  <a:lumMod val="50000"/>
                </a:schemeClr>
              </a:solidFill>
            </a:endParaRPr>
          </a:p>
          <a:p>
            <a:pPr>
              <a:spcAft>
                <a:spcPts val="0"/>
              </a:spcAft>
            </a:pPr>
            <a:endParaRPr lang="fr-FR" dirty="0">
              <a:solidFill>
                <a:schemeClr val="accent1">
                  <a:lumMod val="50000"/>
                </a:schemeClr>
              </a:solidFill>
            </a:endParaRPr>
          </a:p>
        </p:txBody>
      </p:sp>
      <p:sp>
        <p:nvSpPr>
          <p:cNvPr id="4" name="Segnaposto data 3">
            <a:extLst>
              <a:ext uri="{FF2B5EF4-FFF2-40B4-BE49-F238E27FC236}">
                <a16:creationId xmlns:a16="http://schemas.microsoft.com/office/drawing/2014/main" id="{68B781F9-F4D7-8943-911F-195A5DAD6376}"/>
              </a:ext>
            </a:extLst>
          </p:cNvPr>
          <p:cNvSpPr>
            <a:spLocks noGrp="1"/>
          </p:cNvSpPr>
          <p:nvPr>
            <p:ph type="dt" sz="half" idx="10"/>
          </p:nvPr>
        </p:nvSpPr>
        <p:spPr/>
        <p:txBody>
          <a:bodyPr/>
          <a:lstStyle/>
          <a:p>
            <a:r>
              <a:rPr lang="en-GB" dirty="0"/>
              <a:t>Date: Monday 0 October / 2019</a:t>
            </a:r>
          </a:p>
        </p:txBody>
      </p:sp>
      <p:sp>
        <p:nvSpPr>
          <p:cNvPr id="5" name="Segnaposto numero diapositiva 4">
            <a:extLst>
              <a:ext uri="{FF2B5EF4-FFF2-40B4-BE49-F238E27FC236}">
                <a16:creationId xmlns:a16="http://schemas.microsoft.com/office/drawing/2014/main" id="{D36FC797-77AA-1F41-A6AF-7C5E2BC714F2}"/>
              </a:ext>
            </a:extLst>
          </p:cNvPr>
          <p:cNvSpPr>
            <a:spLocks noGrp="1"/>
          </p:cNvSpPr>
          <p:nvPr>
            <p:ph type="sldNum" sz="quarter" idx="12"/>
          </p:nvPr>
        </p:nvSpPr>
        <p:spPr/>
        <p:txBody>
          <a:bodyPr/>
          <a:lstStyle/>
          <a:p>
            <a:fld id="{856227C0-AD57-4F9B-BAE3-EEFB0D0EE427}" type="slidenum">
              <a:rPr lang="en-GB" smtClean="0"/>
              <a:t>14</a:t>
            </a:fld>
            <a:endParaRPr lang="en-GB"/>
          </a:p>
        </p:txBody>
      </p:sp>
      <p:sp>
        <p:nvSpPr>
          <p:cNvPr id="7" name="Footer Placeholder 4">
            <a:extLst>
              <a:ext uri="{FF2B5EF4-FFF2-40B4-BE49-F238E27FC236}">
                <a16:creationId xmlns:a16="http://schemas.microsoft.com/office/drawing/2014/main" id="{AF964FED-55AD-7C44-B735-848F56325005}"/>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3335418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5B95EC-397E-6341-A4B4-E0B7AB94B33D}"/>
              </a:ext>
            </a:extLst>
          </p:cNvPr>
          <p:cNvSpPr>
            <a:spLocks noGrp="1"/>
          </p:cNvSpPr>
          <p:nvPr>
            <p:ph type="title"/>
          </p:nvPr>
        </p:nvSpPr>
        <p:spPr/>
        <p:txBody>
          <a:bodyPr/>
          <a:lstStyle/>
          <a:p>
            <a:r>
              <a:rPr lang="fr-FR"/>
              <a:t>Travailleurs informels</a:t>
            </a:r>
          </a:p>
        </p:txBody>
      </p:sp>
      <p:sp>
        <p:nvSpPr>
          <p:cNvPr id="3" name="Segnaposto contenuto 2">
            <a:extLst>
              <a:ext uri="{FF2B5EF4-FFF2-40B4-BE49-F238E27FC236}">
                <a16:creationId xmlns:a16="http://schemas.microsoft.com/office/drawing/2014/main" id="{3295BF79-B92C-FC4B-B93B-3455C9901091}"/>
              </a:ext>
            </a:extLst>
          </p:cNvPr>
          <p:cNvSpPr>
            <a:spLocks noGrp="1"/>
          </p:cNvSpPr>
          <p:nvPr>
            <p:ph idx="1"/>
          </p:nvPr>
        </p:nvSpPr>
        <p:spPr/>
        <p:txBody>
          <a:bodyPr/>
          <a:lstStyle/>
          <a:p>
            <a:pPr marL="0" lvl="2" indent="0">
              <a:spcAft>
                <a:spcPts val="1800"/>
              </a:spcAft>
              <a:buNone/>
            </a:pPr>
            <a:r>
              <a:rPr lang="fr-FR" dirty="0"/>
              <a:t>De nombreux de ces travailleurs : </a:t>
            </a:r>
          </a:p>
          <a:p>
            <a:pPr lvl="2">
              <a:spcAft>
                <a:spcPts val="1800"/>
              </a:spcAft>
            </a:pPr>
            <a:r>
              <a:rPr lang="fr-FR" dirty="0"/>
              <a:t>doivent travailler malgré les restrictions de mouvement et d’interaction sociale</a:t>
            </a:r>
          </a:p>
          <a:p>
            <a:pPr lvl="2">
              <a:spcAft>
                <a:spcPts val="1800"/>
              </a:spcAft>
            </a:pPr>
            <a:r>
              <a:rPr lang="fr-FR" dirty="0"/>
              <a:t>peuvent ne pas être en mesure de respecter les précautions de SST</a:t>
            </a:r>
          </a:p>
          <a:p>
            <a:pPr lvl="2">
              <a:spcAft>
                <a:spcPts val="1800"/>
              </a:spcAft>
            </a:pPr>
            <a:r>
              <a:rPr lang="fr-FR" dirty="0"/>
              <a:t>ne bénéficient pas d'une protection suffisante (par exemple, protection sociale, congés de maladie, allocations de chômage)</a:t>
            </a:r>
            <a:endParaRPr lang="fr-FR" dirty="0">
              <a:solidFill>
                <a:schemeClr val="accent1">
                  <a:lumMod val="50000"/>
                </a:schemeClr>
              </a:solidFill>
            </a:endParaRPr>
          </a:p>
        </p:txBody>
      </p:sp>
      <p:sp>
        <p:nvSpPr>
          <p:cNvPr id="4" name="Segnaposto data 3">
            <a:extLst>
              <a:ext uri="{FF2B5EF4-FFF2-40B4-BE49-F238E27FC236}">
                <a16:creationId xmlns:a16="http://schemas.microsoft.com/office/drawing/2014/main" id="{3AED6197-9AB2-D34A-9AFB-D0A18C90A7F9}"/>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98DBC01C-057F-9644-AA02-D6E47BC78DD6}"/>
              </a:ext>
            </a:extLst>
          </p:cNvPr>
          <p:cNvSpPr>
            <a:spLocks noGrp="1"/>
          </p:cNvSpPr>
          <p:nvPr>
            <p:ph type="sldNum" sz="quarter" idx="12"/>
          </p:nvPr>
        </p:nvSpPr>
        <p:spPr/>
        <p:txBody>
          <a:bodyPr/>
          <a:lstStyle/>
          <a:p>
            <a:fld id="{856227C0-AD57-4F9B-BAE3-EEFB0D0EE427}" type="slidenum">
              <a:rPr lang="en-GB" smtClean="0"/>
              <a:t>15</a:t>
            </a:fld>
            <a:endParaRPr lang="en-GB"/>
          </a:p>
        </p:txBody>
      </p:sp>
      <p:sp>
        <p:nvSpPr>
          <p:cNvPr id="7" name="Segnaposto testo 6">
            <a:extLst>
              <a:ext uri="{FF2B5EF4-FFF2-40B4-BE49-F238E27FC236}">
                <a16:creationId xmlns:a16="http://schemas.microsoft.com/office/drawing/2014/main" id="{DAFFFB6A-35D1-4C49-9D44-EAACC067EF93}"/>
              </a:ext>
            </a:extLst>
          </p:cNvPr>
          <p:cNvSpPr>
            <a:spLocks noGrp="1"/>
          </p:cNvSpPr>
          <p:nvPr>
            <p:ph type="body" sz="quarter" idx="14"/>
          </p:nvPr>
        </p:nvSpPr>
        <p:spPr/>
        <p:txBody>
          <a:bodyPr/>
          <a:lstStyle/>
          <a:p>
            <a:endParaRPr lang="en-GB"/>
          </a:p>
        </p:txBody>
      </p:sp>
      <p:pic>
        <p:nvPicPr>
          <p:cNvPr id="11" name="Segnaposto immagine 10">
            <a:extLst>
              <a:ext uri="{FF2B5EF4-FFF2-40B4-BE49-F238E27FC236}">
                <a16:creationId xmlns:a16="http://schemas.microsoft.com/office/drawing/2014/main" id="{B51E2B5A-B6B2-0049-8644-F8756E6CC05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0669" t="28087" r="27560" b="152"/>
          <a:stretch/>
        </p:blipFill>
        <p:spPr>
          <a:xfrm>
            <a:off x="8289131" y="981075"/>
            <a:ext cx="3902869" cy="5876925"/>
          </a:xfrm>
        </p:spPr>
      </p:pic>
      <p:pic>
        <p:nvPicPr>
          <p:cNvPr id="13" name="Picture 11">
            <a:extLst>
              <a:ext uri="{FF2B5EF4-FFF2-40B4-BE49-F238E27FC236}">
                <a16:creationId xmlns:a16="http://schemas.microsoft.com/office/drawing/2014/main" id="{8366848A-3579-0A4A-BD5D-3F5F56BD65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2" name="Footer Placeholder 4">
            <a:extLst>
              <a:ext uri="{FF2B5EF4-FFF2-40B4-BE49-F238E27FC236}">
                <a16:creationId xmlns:a16="http://schemas.microsoft.com/office/drawing/2014/main" id="{E068356B-EA49-B246-B8E5-62EA5D790BCF}"/>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499422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FBD52-8569-C34D-A06C-DD33948B3540}"/>
              </a:ext>
            </a:extLst>
          </p:cNvPr>
          <p:cNvSpPr>
            <a:spLocks noGrp="1"/>
          </p:cNvSpPr>
          <p:nvPr>
            <p:ph type="title"/>
          </p:nvPr>
        </p:nvSpPr>
        <p:spPr>
          <a:xfrm>
            <a:off x="490537" y="2872800"/>
            <a:ext cx="6959133" cy="1797674"/>
          </a:xfrm>
        </p:spPr>
        <p:txBody>
          <a:bodyPr/>
          <a:lstStyle/>
          <a:p>
            <a:r>
              <a:rPr lang="fr-FR" dirty="0"/>
              <a:t>Lutter contre le stress, les risques psychosociaux et la violence et le harcèlement</a:t>
            </a:r>
            <a:br>
              <a:rPr lang="fr-FR" dirty="0"/>
            </a:br>
            <a:endParaRPr lang="fr-FR" dirty="0"/>
          </a:p>
        </p:txBody>
      </p:sp>
      <p:sp>
        <p:nvSpPr>
          <p:cNvPr id="4" name="Segnaposto data 3">
            <a:extLst>
              <a:ext uri="{FF2B5EF4-FFF2-40B4-BE49-F238E27FC236}">
                <a16:creationId xmlns:a16="http://schemas.microsoft.com/office/drawing/2014/main" id="{0CF72471-B6B4-A745-B2BE-064B05C7AF85}"/>
              </a:ext>
            </a:extLst>
          </p:cNvPr>
          <p:cNvSpPr>
            <a:spLocks noGrp="1"/>
          </p:cNvSpPr>
          <p:nvPr>
            <p:ph type="dt" sz="half" idx="10"/>
          </p:nvPr>
        </p:nvSpPr>
        <p:spPr/>
        <p:txBody>
          <a:bodyPr/>
          <a:lstStyle/>
          <a:p>
            <a:r>
              <a:rPr lang="en-GB"/>
              <a:t>Date: Monday / 01 / October / 2019</a:t>
            </a:r>
          </a:p>
        </p:txBody>
      </p:sp>
      <p:sp>
        <p:nvSpPr>
          <p:cNvPr id="5" name="Segnaposto piè di pagina 4">
            <a:extLst>
              <a:ext uri="{FF2B5EF4-FFF2-40B4-BE49-F238E27FC236}">
                <a16:creationId xmlns:a16="http://schemas.microsoft.com/office/drawing/2014/main" id="{4278FCCA-B0D8-974A-AB92-2F402385272B}"/>
              </a:ext>
            </a:extLst>
          </p:cNvPr>
          <p:cNvSpPr>
            <a:spLocks noGrp="1"/>
          </p:cNvSpPr>
          <p:nvPr>
            <p:ph type="ftr" sz="quarter" idx="11"/>
          </p:nvPr>
        </p:nvSpPr>
        <p:spPr/>
        <p:txBody>
          <a:bodyPr/>
          <a:lstStyle/>
          <a:p>
            <a:r>
              <a:rPr lang="en-GB"/>
              <a:t>Advancing social justice, promoting decent work</a:t>
            </a:r>
          </a:p>
        </p:txBody>
      </p:sp>
      <p:sp>
        <p:nvSpPr>
          <p:cNvPr id="6" name="Segnaposto numero diapositiva 5">
            <a:extLst>
              <a:ext uri="{FF2B5EF4-FFF2-40B4-BE49-F238E27FC236}">
                <a16:creationId xmlns:a16="http://schemas.microsoft.com/office/drawing/2014/main" id="{75D8BFBB-3A52-BC40-8662-4469AA30952E}"/>
              </a:ext>
            </a:extLst>
          </p:cNvPr>
          <p:cNvSpPr>
            <a:spLocks noGrp="1"/>
          </p:cNvSpPr>
          <p:nvPr>
            <p:ph type="sldNum" sz="quarter" idx="12"/>
          </p:nvPr>
        </p:nvSpPr>
        <p:spPr/>
        <p:txBody>
          <a:bodyPr/>
          <a:lstStyle/>
          <a:p>
            <a:fld id="{856227C0-AD57-4F9B-BAE3-EEFB0D0EE427}" type="slidenum">
              <a:rPr lang="en-GB" smtClean="0"/>
              <a:pPr/>
              <a:t>16</a:t>
            </a:fld>
            <a:endParaRPr lang="en-GB"/>
          </a:p>
        </p:txBody>
      </p:sp>
    </p:spTree>
    <p:extLst>
      <p:ext uri="{BB962C8B-B14F-4D97-AF65-F5344CB8AC3E}">
        <p14:creationId xmlns:p14="http://schemas.microsoft.com/office/powerpoint/2010/main" val="3931435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angolo 7">
            <a:extLst>
              <a:ext uri="{FF2B5EF4-FFF2-40B4-BE49-F238E27FC236}">
                <a16:creationId xmlns:a16="http://schemas.microsoft.com/office/drawing/2014/main" id="{D72CA37F-2B23-D243-91FB-6EC38754D970}"/>
              </a:ext>
            </a:extLst>
          </p:cNvPr>
          <p:cNvSpPr>
            <a:spLocks noChangeAspect="1"/>
          </p:cNvSpPr>
          <p:nvPr/>
        </p:nvSpPr>
        <p:spPr>
          <a:xfrm rot="5400000">
            <a:off x="5648254" y="2559261"/>
            <a:ext cx="4746485" cy="3850994"/>
          </a:xfrm>
          <a:prstGeom prst="triangle">
            <a:avLst>
              <a:gd name="adj" fmla="val 48696"/>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A638EEAD-B8A9-5543-B7E2-35D765247ADB}"/>
              </a:ext>
            </a:extLst>
          </p:cNvPr>
          <p:cNvSpPr>
            <a:spLocks noGrp="1"/>
          </p:cNvSpPr>
          <p:nvPr>
            <p:ph type="title"/>
          </p:nvPr>
        </p:nvSpPr>
        <p:spPr/>
        <p:txBody>
          <a:bodyPr/>
          <a:lstStyle/>
          <a:p>
            <a:r>
              <a:rPr lang="fr-FR"/>
              <a:t>Stress et facteurs psychosociaux pendant una pandemie</a:t>
            </a:r>
          </a:p>
        </p:txBody>
      </p:sp>
      <p:sp>
        <p:nvSpPr>
          <p:cNvPr id="3" name="Segnaposto contenuto 2">
            <a:extLst>
              <a:ext uri="{FF2B5EF4-FFF2-40B4-BE49-F238E27FC236}">
                <a16:creationId xmlns:a16="http://schemas.microsoft.com/office/drawing/2014/main" id="{F6F28732-D6F7-1841-A31E-5143D39A1C56}"/>
              </a:ext>
            </a:extLst>
          </p:cNvPr>
          <p:cNvSpPr>
            <a:spLocks noGrp="1"/>
          </p:cNvSpPr>
          <p:nvPr>
            <p:ph sz="half" idx="1"/>
          </p:nvPr>
        </p:nvSpPr>
        <p:spPr>
          <a:xfrm>
            <a:off x="490538" y="2393950"/>
            <a:ext cx="7026368" cy="3482976"/>
          </a:xfrm>
        </p:spPr>
        <p:txBody>
          <a:bodyPr/>
          <a:lstStyle/>
          <a:p>
            <a:pPr marL="0" lvl="2" indent="0">
              <a:spcAft>
                <a:spcPts val="200"/>
              </a:spcAft>
              <a:buClr>
                <a:schemeClr val="accent1"/>
              </a:buClr>
              <a:buSzPct val="100000"/>
              <a:buNone/>
            </a:pPr>
            <a:r>
              <a:rPr lang="fr-FR" sz="2200" b="1" dirty="0">
                <a:solidFill>
                  <a:schemeClr val="accent2"/>
                </a:solidFill>
              </a:rPr>
              <a:t>Facteurs psychosociaux communs</a:t>
            </a:r>
          </a:p>
          <a:p>
            <a:pPr lvl="2">
              <a:spcAft>
                <a:spcPts val="200"/>
              </a:spcAft>
              <a:buClr>
                <a:schemeClr val="accent1"/>
              </a:buClr>
            </a:pPr>
            <a:r>
              <a:rPr lang="fr-FR" dirty="0">
                <a:solidFill>
                  <a:schemeClr val="accent1">
                    <a:lumMod val="50000"/>
                  </a:schemeClr>
                </a:solidFill>
              </a:rPr>
              <a:t>Souci pour son propre bien-être ou celui des membres de leur famille et de leurs collègues de travail</a:t>
            </a:r>
          </a:p>
          <a:p>
            <a:pPr lvl="2">
              <a:spcAft>
                <a:spcPts val="200"/>
              </a:spcAft>
              <a:buClr>
                <a:schemeClr val="accent1"/>
              </a:buClr>
            </a:pPr>
            <a:r>
              <a:rPr lang="fr-FR" dirty="0">
                <a:solidFill>
                  <a:schemeClr val="accent1">
                    <a:lumMod val="50000"/>
                  </a:schemeClr>
                </a:solidFill>
              </a:rPr>
              <a:t>Absence d’EPI</a:t>
            </a:r>
          </a:p>
          <a:p>
            <a:pPr lvl="2">
              <a:spcAft>
                <a:spcPts val="200"/>
              </a:spcAft>
              <a:buClr>
                <a:schemeClr val="accent1"/>
              </a:buClr>
            </a:pPr>
            <a:r>
              <a:rPr lang="fr-FR" dirty="0">
                <a:solidFill>
                  <a:schemeClr val="accent1">
                    <a:lumMod val="50000"/>
                  </a:schemeClr>
                </a:solidFill>
              </a:rPr>
              <a:t>Isolement</a:t>
            </a:r>
          </a:p>
          <a:p>
            <a:pPr lvl="2">
              <a:spcAft>
                <a:spcPts val="200"/>
              </a:spcAft>
              <a:buClr>
                <a:schemeClr val="accent1"/>
              </a:buClr>
            </a:pPr>
            <a:r>
              <a:rPr lang="fr-FR" dirty="0">
                <a:solidFill>
                  <a:schemeClr val="accent1">
                    <a:lumMod val="50000"/>
                  </a:schemeClr>
                </a:solidFill>
              </a:rPr>
              <a:t>Absence de soutien social</a:t>
            </a:r>
          </a:p>
          <a:p>
            <a:pPr lvl="2">
              <a:spcAft>
                <a:spcPts val="200"/>
              </a:spcAft>
              <a:buClr>
                <a:schemeClr val="accent1"/>
              </a:buClr>
            </a:pPr>
            <a:r>
              <a:rPr lang="fr-FR" dirty="0">
                <a:solidFill>
                  <a:schemeClr val="accent1">
                    <a:lumMod val="50000"/>
                  </a:schemeClr>
                </a:solidFill>
              </a:rPr>
              <a:t>Tension entre les protocoles de sécurité établis et le désir de s’occuper d’autres personnes ou de les soutenir</a:t>
            </a:r>
          </a:p>
          <a:p>
            <a:pPr lvl="2">
              <a:spcAft>
                <a:spcPts val="200"/>
              </a:spcAft>
              <a:buClr>
                <a:schemeClr val="accent1"/>
              </a:buClr>
            </a:pPr>
            <a:r>
              <a:rPr lang="fr-FR" dirty="0">
                <a:solidFill>
                  <a:schemeClr val="accent1">
                    <a:lumMod val="50000"/>
                  </a:schemeClr>
                </a:solidFill>
              </a:rPr>
              <a:t>Difficulté de continuer à s’occuper de soi (en faisant de l’exercice, en s’alimentant correctement, en se reposant suffisamment, etc.)</a:t>
            </a:r>
          </a:p>
          <a:p>
            <a:pPr lvl="2">
              <a:spcAft>
                <a:spcPts val="200"/>
              </a:spcAft>
              <a:buClr>
                <a:schemeClr val="accent1"/>
              </a:buClr>
            </a:pPr>
            <a:endParaRPr lang="fr-FR" dirty="0">
              <a:solidFill>
                <a:schemeClr val="accent1">
                  <a:lumMod val="50000"/>
                </a:schemeClr>
              </a:solidFill>
            </a:endParaRPr>
          </a:p>
          <a:p>
            <a:pPr lvl="2">
              <a:spcAft>
                <a:spcPts val="200"/>
              </a:spcAft>
              <a:buClr>
                <a:schemeClr val="accent1"/>
              </a:buClr>
            </a:pPr>
            <a:endParaRPr lang="fr-FR" dirty="0">
              <a:solidFill>
                <a:schemeClr val="accent1">
                  <a:lumMod val="50000"/>
                </a:schemeClr>
              </a:solidFill>
            </a:endParaRPr>
          </a:p>
        </p:txBody>
      </p:sp>
      <p:sp>
        <p:nvSpPr>
          <p:cNvPr id="4" name="Segnaposto contenuto 3">
            <a:extLst>
              <a:ext uri="{FF2B5EF4-FFF2-40B4-BE49-F238E27FC236}">
                <a16:creationId xmlns:a16="http://schemas.microsoft.com/office/drawing/2014/main" id="{68450AE9-0CF6-0E48-BD16-91A108063A02}"/>
              </a:ext>
            </a:extLst>
          </p:cNvPr>
          <p:cNvSpPr>
            <a:spLocks noGrp="1"/>
          </p:cNvSpPr>
          <p:nvPr>
            <p:ph sz="half" idx="2"/>
          </p:nvPr>
        </p:nvSpPr>
        <p:spPr>
          <a:xfrm>
            <a:off x="8111067" y="2393949"/>
            <a:ext cx="3590394" cy="3482977"/>
          </a:xfrm>
        </p:spPr>
        <p:txBody>
          <a:bodyPr/>
          <a:lstStyle/>
          <a:p>
            <a:pPr marL="0" lvl="2" indent="0">
              <a:spcAft>
                <a:spcPts val="200"/>
              </a:spcAft>
              <a:buClr>
                <a:schemeClr val="accent1"/>
              </a:buClr>
              <a:buSzPct val="100000"/>
              <a:buNone/>
            </a:pPr>
            <a:r>
              <a:rPr lang="fr-FR" sz="2200" b="1" dirty="0">
                <a:solidFill>
                  <a:schemeClr val="accent2"/>
                </a:solidFill>
              </a:rPr>
              <a:t>Réactions communes</a:t>
            </a:r>
          </a:p>
          <a:p>
            <a:pPr lvl="2">
              <a:spcAft>
                <a:spcPts val="200"/>
              </a:spcAft>
            </a:pPr>
            <a:r>
              <a:rPr lang="fr-FR" dirty="0">
                <a:solidFill>
                  <a:schemeClr val="accent1">
                    <a:lumMod val="50000"/>
                  </a:schemeClr>
                </a:solidFill>
              </a:rPr>
              <a:t>Stress</a:t>
            </a:r>
          </a:p>
          <a:p>
            <a:pPr lvl="2">
              <a:spcAft>
                <a:spcPts val="200"/>
              </a:spcAft>
            </a:pPr>
            <a:r>
              <a:rPr lang="fr-FR" dirty="0">
                <a:solidFill>
                  <a:schemeClr val="accent1">
                    <a:lumMod val="50000"/>
                  </a:schemeClr>
                </a:solidFill>
              </a:rPr>
              <a:t>Morosité</a:t>
            </a:r>
          </a:p>
          <a:p>
            <a:pPr lvl="2">
              <a:spcAft>
                <a:spcPts val="200"/>
              </a:spcAft>
            </a:pPr>
            <a:r>
              <a:rPr lang="fr-FR" dirty="0">
                <a:solidFill>
                  <a:schemeClr val="accent1">
                    <a:lumMod val="50000"/>
                  </a:schemeClr>
                </a:solidFill>
              </a:rPr>
              <a:t>Faible motivation</a:t>
            </a:r>
          </a:p>
          <a:p>
            <a:pPr lvl="2">
              <a:spcAft>
                <a:spcPts val="200"/>
              </a:spcAft>
            </a:pPr>
            <a:r>
              <a:rPr lang="fr-FR" dirty="0">
                <a:solidFill>
                  <a:schemeClr val="accent1">
                    <a:lumMod val="50000"/>
                  </a:schemeClr>
                </a:solidFill>
              </a:rPr>
              <a:t>Anxiété et dépression</a:t>
            </a:r>
          </a:p>
          <a:p>
            <a:pPr lvl="2">
              <a:spcAft>
                <a:spcPts val="200"/>
              </a:spcAft>
            </a:pPr>
            <a:endParaRPr lang="fr-FR" dirty="0">
              <a:solidFill>
                <a:schemeClr val="accent1">
                  <a:lumMod val="50000"/>
                </a:schemeClr>
              </a:solidFill>
            </a:endParaRPr>
          </a:p>
          <a:p>
            <a:pPr lvl="2">
              <a:spcAft>
                <a:spcPts val="200"/>
              </a:spcAft>
            </a:pPr>
            <a:r>
              <a:rPr lang="fr-FR" dirty="0">
                <a:solidFill>
                  <a:schemeClr val="accent2"/>
                </a:solidFill>
              </a:rPr>
              <a:t>Graves effets sur la santé mentale</a:t>
            </a:r>
            <a:endParaRPr lang="fr-FR" b="1" dirty="0">
              <a:solidFill>
                <a:schemeClr val="accent2"/>
              </a:solidFill>
            </a:endParaRPr>
          </a:p>
          <a:p>
            <a:pPr lvl="2">
              <a:spcAft>
                <a:spcPts val="200"/>
              </a:spcAft>
            </a:pPr>
            <a:endParaRPr lang="fr-FR" b="1" dirty="0">
              <a:solidFill>
                <a:schemeClr val="accent2"/>
              </a:solidFill>
            </a:endParaRPr>
          </a:p>
          <a:p>
            <a:pPr>
              <a:spcAft>
                <a:spcPts val="200"/>
              </a:spcAft>
            </a:pPr>
            <a:endParaRPr lang="fr-FR" dirty="0"/>
          </a:p>
        </p:txBody>
      </p:sp>
      <p:sp>
        <p:nvSpPr>
          <p:cNvPr id="5" name="Segnaposto data 4">
            <a:extLst>
              <a:ext uri="{FF2B5EF4-FFF2-40B4-BE49-F238E27FC236}">
                <a16:creationId xmlns:a16="http://schemas.microsoft.com/office/drawing/2014/main" id="{736A1006-0A65-D240-B232-67EDF39DCEAA}"/>
              </a:ext>
            </a:extLst>
          </p:cNvPr>
          <p:cNvSpPr>
            <a:spLocks noGrp="1"/>
          </p:cNvSpPr>
          <p:nvPr>
            <p:ph type="dt" sz="half" idx="10"/>
          </p:nvPr>
        </p:nvSpPr>
        <p:spPr/>
        <p:txBody>
          <a:bodyPr/>
          <a:lstStyle/>
          <a:p>
            <a:r>
              <a:rPr lang="en-GB"/>
              <a:t>Date: Monday / 01 / October / 2019</a:t>
            </a:r>
          </a:p>
        </p:txBody>
      </p:sp>
      <p:sp>
        <p:nvSpPr>
          <p:cNvPr id="6" name="Segnaposto numero diapositiva 5">
            <a:extLst>
              <a:ext uri="{FF2B5EF4-FFF2-40B4-BE49-F238E27FC236}">
                <a16:creationId xmlns:a16="http://schemas.microsoft.com/office/drawing/2014/main" id="{BAC3AAC5-FADA-EE4D-A1D1-DD74B0BFABDD}"/>
              </a:ext>
            </a:extLst>
          </p:cNvPr>
          <p:cNvSpPr>
            <a:spLocks noGrp="1"/>
          </p:cNvSpPr>
          <p:nvPr>
            <p:ph type="sldNum" sz="quarter" idx="12"/>
          </p:nvPr>
        </p:nvSpPr>
        <p:spPr/>
        <p:txBody>
          <a:bodyPr/>
          <a:lstStyle/>
          <a:p>
            <a:fld id="{856227C0-AD57-4F9B-BAE3-EEFB0D0EE427}" type="slidenum">
              <a:rPr lang="en-GB" smtClean="0"/>
              <a:t>17</a:t>
            </a:fld>
            <a:endParaRPr lang="en-GB"/>
          </a:p>
        </p:txBody>
      </p:sp>
      <p:sp>
        <p:nvSpPr>
          <p:cNvPr id="9" name="Footer Placeholder 4">
            <a:extLst>
              <a:ext uri="{FF2B5EF4-FFF2-40B4-BE49-F238E27FC236}">
                <a16:creationId xmlns:a16="http://schemas.microsoft.com/office/drawing/2014/main" id="{BE241F51-7C97-954E-9D05-BF3112FF401E}"/>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280646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D1CBA6-F98D-B141-9580-D8C2A4562803}"/>
              </a:ext>
            </a:extLst>
          </p:cNvPr>
          <p:cNvSpPr>
            <a:spLocks noGrp="1"/>
          </p:cNvSpPr>
          <p:nvPr>
            <p:ph type="title"/>
          </p:nvPr>
        </p:nvSpPr>
        <p:spPr/>
        <p:txBody>
          <a:bodyPr/>
          <a:lstStyle/>
          <a:p>
            <a:r>
              <a:rPr lang="fr-FR" dirty="0"/>
              <a:t>Insécurité d’emploi</a:t>
            </a:r>
          </a:p>
        </p:txBody>
      </p:sp>
      <p:sp>
        <p:nvSpPr>
          <p:cNvPr id="3" name="Segnaposto contenuto 2">
            <a:extLst>
              <a:ext uri="{FF2B5EF4-FFF2-40B4-BE49-F238E27FC236}">
                <a16:creationId xmlns:a16="http://schemas.microsoft.com/office/drawing/2014/main" id="{170702F1-AF22-4A44-91B9-8B7FCFA06573}"/>
              </a:ext>
            </a:extLst>
          </p:cNvPr>
          <p:cNvSpPr>
            <a:spLocks noGrp="1"/>
          </p:cNvSpPr>
          <p:nvPr>
            <p:ph sz="half" idx="1"/>
          </p:nvPr>
        </p:nvSpPr>
        <p:spPr>
          <a:xfrm>
            <a:off x="490538" y="2393950"/>
            <a:ext cx="3686046" cy="3482976"/>
          </a:xfrm>
        </p:spPr>
        <p:txBody>
          <a:bodyPr/>
          <a:lstStyle/>
          <a:p>
            <a:pPr lvl="2">
              <a:spcAft>
                <a:spcPts val="1200"/>
              </a:spcAft>
            </a:pPr>
            <a:r>
              <a:rPr lang="fr-FR" dirty="0">
                <a:solidFill>
                  <a:schemeClr val="accent1">
                    <a:lumMod val="50000"/>
                  </a:schemeClr>
                </a:solidFill>
              </a:rPr>
              <a:t>De très nombreux travailleurs, entrepreneurs et travailleurs indépendants sans travail</a:t>
            </a:r>
          </a:p>
          <a:p>
            <a:pPr lvl="2">
              <a:spcAft>
                <a:spcPts val="1200"/>
              </a:spcAft>
            </a:pPr>
            <a:r>
              <a:rPr lang="fr-FR" dirty="0">
                <a:solidFill>
                  <a:schemeClr val="accent1">
                    <a:lumMod val="50000"/>
                  </a:schemeClr>
                </a:solidFill>
              </a:rPr>
              <a:t>Fermeture provisoire des entreprises imposée (par exemple, durant le confinement)</a:t>
            </a:r>
          </a:p>
          <a:p>
            <a:pPr lvl="2">
              <a:spcAft>
                <a:spcPts val="1200"/>
              </a:spcAft>
            </a:pPr>
            <a:r>
              <a:rPr lang="fr-FR" dirty="0">
                <a:solidFill>
                  <a:schemeClr val="accent1">
                    <a:lumMod val="50000"/>
                  </a:schemeClr>
                </a:solidFill>
              </a:rPr>
              <a:t>Changements dans les processus et les formes du travail</a:t>
            </a:r>
          </a:p>
          <a:p>
            <a:pPr lvl="2">
              <a:spcAft>
                <a:spcPts val="1200"/>
              </a:spcAft>
            </a:pPr>
            <a:endParaRPr lang="fr-FR" dirty="0">
              <a:solidFill>
                <a:schemeClr val="accent1">
                  <a:lumMod val="50000"/>
                </a:schemeClr>
              </a:solidFill>
            </a:endParaRPr>
          </a:p>
          <a:p>
            <a:pPr lvl="2">
              <a:spcAft>
                <a:spcPts val="1200"/>
              </a:spcAft>
            </a:pPr>
            <a:endParaRPr lang="fr-FR" dirty="0">
              <a:solidFill>
                <a:schemeClr val="accent1">
                  <a:lumMod val="50000"/>
                </a:schemeClr>
              </a:solidFill>
            </a:endParaRPr>
          </a:p>
          <a:p>
            <a:pPr lvl="2">
              <a:spcAft>
                <a:spcPts val="1200"/>
              </a:spcAft>
            </a:pPr>
            <a:endParaRPr lang="fr-FR" dirty="0">
              <a:solidFill>
                <a:schemeClr val="accent1">
                  <a:lumMod val="50000"/>
                </a:schemeClr>
              </a:solidFill>
            </a:endParaRPr>
          </a:p>
          <a:p>
            <a:pPr lvl="2">
              <a:spcAft>
                <a:spcPts val="1200"/>
              </a:spcAft>
            </a:pPr>
            <a:endParaRPr lang="fr-FR" dirty="0">
              <a:solidFill>
                <a:schemeClr val="accent1">
                  <a:lumMod val="50000"/>
                </a:schemeClr>
              </a:solidFill>
            </a:endParaRPr>
          </a:p>
          <a:p>
            <a:pPr>
              <a:spcAft>
                <a:spcPts val="1200"/>
              </a:spcAft>
            </a:pPr>
            <a:endParaRPr lang="fr-FR" dirty="0">
              <a:solidFill>
                <a:schemeClr val="accent1">
                  <a:lumMod val="50000"/>
                </a:schemeClr>
              </a:solidFill>
            </a:endParaRPr>
          </a:p>
        </p:txBody>
      </p:sp>
      <p:sp>
        <p:nvSpPr>
          <p:cNvPr id="5" name="Segnaposto data 4">
            <a:extLst>
              <a:ext uri="{FF2B5EF4-FFF2-40B4-BE49-F238E27FC236}">
                <a16:creationId xmlns:a16="http://schemas.microsoft.com/office/drawing/2014/main" id="{36C64502-C40E-9043-8A0A-DFED4B32E4A3}"/>
              </a:ext>
            </a:extLst>
          </p:cNvPr>
          <p:cNvSpPr>
            <a:spLocks noGrp="1"/>
          </p:cNvSpPr>
          <p:nvPr>
            <p:ph type="dt" sz="half" idx="10"/>
          </p:nvPr>
        </p:nvSpPr>
        <p:spPr/>
        <p:txBody>
          <a:bodyPr/>
          <a:lstStyle/>
          <a:p>
            <a:r>
              <a:rPr lang="en-GB" dirty="0"/>
              <a:t>Date: Monday / 01 / October / 2019</a:t>
            </a:r>
          </a:p>
        </p:txBody>
      </p:sp>
      <p:sp>
        <p:nvSpPr>
          <p:cNvPr id="6" name="Segnaposto numero diapositiva 5">
            <a:extLst>
              <a:ext uri="{FF2B5EF4-FFF2-40B4-BE49-F238E27FC236}">
                <a16:creationId xmlns:a16="http://schemas.microsoft.com/office/drawing/2014/main" id="{10025485-BE23-4D40-92B9-2CF989439428}"/>
              </a:ext>
            </a:extLst>
          </p:cNvPr>
          <p:cNvSpPr>
            <a:spLocks noGrp="1"/>
          </p:cNvSpPr>
          <p:nvPr>
            <p:ph type="sldNum" sz="quarter" idx="12"/>
          </p:nvPr>
        </p:nvSpPr>
        <p:spPr/>
        <p:txBody>
          <a:bodyPr/>
          <a:lstStyle/>
          <a:p>
            <a:fld id="{856227C0-AD57-4F9B-BAE3-EEFB0D0EE427}" type="slidenum">
              <a:rPr lang="en-GB" smtClean="0"/>
              <a:t>18</a:t>
            </a:fld>
            <a:endParaRPr lang="en-GB"/>
          </a:p>
        </p:txBody>
      </p:sp>
      <p:pic>
        <p:nvPicPr>
          <p:cNvPr id="9" name="Segnaposto immagine 8">
            <a:extLst>
              <a:ext uri="{FF2B5EF4-FFF2-40B4-BE49-F238E27FC236}">
                <a16:creationId xmlns:a16="http://schemas.microsoft.com/office/drawing/2014/main" id="{F976C797-1108-8B49-A409-ED2AF10E422F}"/>
              </a:ext>
            </a:extLst>
          </p:cNvPr>
          <p:cNvPicPr>
            <a:picLocks noGrp="1" noChangeAspect="1"/>
          </p:cNvPicPr>
          <p:nvPr>
            <p:ph sz="half" idx="13"/>
          </p:nvPr>
        </p:nvPicPr>
        <p:blipFill rotWithShape="1">
          <a:blip r:embed="rId2"/>
          <a:srcRect r="34546"/>
          <a:stretch/>
        </p:blipFill>
        <p:spPr>
          <a:xfrm>
            <a:off x="4389600" y="2393951"/>
            <a:ext cx="3412800" cy="3482975"/>
          </a:xfrm>
        </p:spPr>
      </p:pic>
      <p:sp>
        <p:nvSpPr>
          <p:cNvPr id="12" name="Segnaposto contenuto 3">
            <a:extLst>
              <a:ext uri="{FF2B5EF4-FFF2-40B4-BE49-F238E27FC236}">
                <a16:creationId xmlns:a16="http://schemas.microsoft.com/office/drawing/2014/main" id="{AE2EE3FE-D268-3A41-A6FA-648B24B9379F}"/>
              </a:ext>
            </a:extLst>
          </p:cNvPr>
          <p:cNvSpPr txBox="1">
            <a:spLocks/>
          </p:cNvSpPr>
          <p:nvPr/>
        </p:nvSpPr>
        <p:spPr>
          <a:xfrm>
            <a:off x="8288662" y="2393950"/>
            <a:ext cx="3412800" cy="3482977"/>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Aft>
                <a:spcPts val="600"/>
              </a:spcAft>
              <a:buClr>
                <a:schemeClr val="accent1"/>
              </a:buClr>
              <a:buNone/>
            </a:pPr>
            <a:r>
              <a:rPr lang="fr-FR" b="1" dirty="0">
                <a:solidFill>
                  <a:schemeClr val="accent2"/>
                </a:solidFill>
              </a:rPr>
              <a:t>Incertitude présente et future de la situation d'emploi</a:t>
            </a:r>
          </a:p>
          <a:p>
            <a:pPr lvl="2">
              <a:spcAft>
                <a:spcPts val="600"/>
              </a:spcAft>
              <a:buClr>
                <a:schemeClr val="accent1"/>
              </a:buClr>
            </a:pPr>
            <a:r>
              <a:rPr lang="fr-FR" dirty="0">
                <a:solidFill>
                  <a:schemeClr val="accent1">
                    <a:lumMod val="50000"/>
                  </a:schemeClr>
                </a:solidFill>
              </a:rPr>
              <a:t>Stress </a:t>
            </a:r>
          </a:p>
          <a:p>
            <a:pPr lvl="2">
              <a:spcAft>
                <a:spcPts val="600"/>
              </a:spcAft>
              <a:buClr>
                <a:schemeClr val="accent1"/>
              </a:buClr>
            </a:pPr>
            <a:r>
              <a:rPr lang="fr-FR" dirty="0">
                <a:solidFill>
                  <a:schemeClr val="accent1">
                    <a:lumMod val="50000"/>
                  </a:schemeClr>
                </a:solidFill>
              </a:rPr>
              <a:t>Anxiété, dépression et épuisement professionnel</a:t>
            </a:r>
          </a:p>
          <a:p>
            <a:pPr lvl="2">
              <a:spcAft>
                <a:spcPts val="600"/>
              </a:spcAft>
              <a:buClr>
                <a:schemeClr val="accent1"/>
              </a:buClr>
            </a:pPr>
            <a:r>
              <a:rPr lang="fr-FR" dirty="0">
                <a:solidFill>
                  <a:schemeClr val="accent1">
                    <a:lumMod val="50000"/>
                  </a:schemeClr>
                </a:solidFill>
              </a:rPr>
              <a:t>Faible motivation </a:t>
            </a:r>
          </a:p>
          <a:p>
            <a:pPr lvl="2">
              <a:spcAft>
                <a:spcPts val="600"/>
              </a:spcAft>
              <a:buClr>
                <a:schemeClr val="accent1"/>
              </a:buClr>
            </a:pPr>
            <a:r>
              <a:rPr lang="fr-FR" dirty="0">
                <a:solidFill>
                  <a:schemeClr val="accent1">
                    <a:lumMod val="50000"/>
                  </a:schemeClr>
                </a:solidFill>
              </a:rPr>
              <a:t>Faible propension à respecter les mesures de sécurité (ce qui augmente les accidents liés au travail)</a:t>
            </a:r>
          </a:p>
          <a:p>
            <a:endParaRPr lang="fr-FR" dirty="0"/>
          </a:p>
        </p:txBody>
      </p:sp>
      <p:sp>
        <p:nvSpPr>
          <p:cNvPr id="10" name="Footer Placeholder 4">
            <a:extLst>
              <a:ext uri="{FF2B5EF4-FFF2-40B4-BE49-F238E27FC236}">
                <a16:creationId xmlns:a16="http://schemas.microsoft.com/office/drawing/2014/main" id="{2740ABE9-FADD-3348-A93E-747E4583C62A}"/>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656173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25B5B5D1-BCBE-5F45-9410-B18F3E5DA7AE}"/>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4D8837CB-FB1C-1143-A4E6-15B7F237B9A4}"/>
              </a:ext>
            </a:extLst>
          </p:cNvPr>
          <p:cNvSpPr>
            <a:spLocks noGrp="1"/>
          </p:cNvSpPr>
          <p:nvPr>
            <p:ph type="sldNum" sz="quarter" idx="12"/>
          </p:nvPr>
        </p:nvSpPr>
        <p:spPr/>
        <p:txBody>
          <a:bodyPr/>
          <a:lstStyle/>
          <a:p>
            <a:fld id="{856227C0-AD57-4F9B-BAE3-EEFB0D0EE427}" type="slidenum">
              <a:rPr lang="en-GB" smtClean="0"/>
              <a:t>19</a:t>
            </a:fld>
            <a:endParaRPr lang="en-GB"/>
          </a:p>
        </p:txBody>
      </p:sp>
      <p:sp>
        <p:nvSpPr>
          <p:cNvPr id="7" name="Triangolo 6">
            <a:extLst>
              <a:ext uri="{FF2B5EF4-FFF2-40B4-BE49-F238E27FC236}">
                <a16:creationId xmlns:a16="http://schemas.microsoft.com/office/drawing/2014/main" id="{0C89E035-12E0-C042-ACDD-F7591678525C}"/>
              </a:ext>
            </a:extLst>
          </p:cNvPr>
          <p:cNvSpPr>
            <a:spLocks noChangeAspect="1"/>
          </p:cNvSpPr>
          <p:nvPr/>
        </p:nvSpPr>
        <p:spPr>
          <a:xfrm rot="5400000">
            <a:off x="5168299" y="2443074"/>
            <a:ext cx="4297464" cy="3850993"/>
          </a:xfrm>
          <a:prstGeom prst="triangle">
            <a:avLst>
              <a:gd name="adj" fmla="val 52609"/>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Segnaposto contenuto 2">
            <a:extLst>
              <a:ext uri="{FF2B5EF4-FFF2-40B4-BE49-F238E27FC236}">
                <a16:creationId xmlns:a16="http://schemas.microsoft.com/office/drawing/2014/main" id="{0C13DD41-67DA-B54F-B0F1-DCD4BB1B6BE5}"/>
              </a:ext>
            </a:extLst>
          </p:cNvPr>
          <p:cNvSpPr txBox="1">
            <a:spLocks/>
          </p:cNvSpPr>
          <p:nvPr/>
        </p:nvSpPr>
        <p:spPr>
          <a:xfrm>
            <a:off x="490538" y="2393949"/>
            <a:ext cx="6614597" cy="3207928"/>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Bef>
                <a:spcPts val="400"/>
              </a:spcBef>
            </a:pPr>
            <a:r>
              <a:rPr lang="fr-FR" dirty="0">
                <a:solidFill>
                  <a:schemeClr val="accent1">
                    <a:lumMod val="50000"/>
                  </a:schemeClr>
                </a:solidFill>
              </a:rPr>
              <a:t>Peur d'être infecté au travail et de transmettre ensuite la maladie à la famille</a:t>
            </a:r>
          </a:p>
          <a:p>
            <a:pPr lvl="2">
              <a:spcBef>
                <a:spcPts val="400"/>
              </a:spcBef>
            </a:pPr>
            <a:r>
              <a:rPr lang="fr-FR" dirty="0">
                <a:solidFill>
                  <a:schemeClr val="accent1">
                    <a:lumMod val="50000"/>
                  </a:schemeClr>
                </a:solidFill>
              </a:rPr>
              <a:t>Manque d'accès aux EPI et de support</a:t>
            </a:r>
          </a:p>
          <a:p>
            <a:pPr lvl="2">
              <a:spcBef>
                <a:spcPts val="400"/>
              </a:spcBef>
            </a:pPr>
            <a:r>
              <a:rPr lang="fr-FR" dirty="0">
                <a:solidFill>
                  <a:schemeClr val="accent1">
                    <a:lumMod val="50000"/>
                  </a:schemeClr>
                </a:solidFill>
              </a:rPr>
              <a:t>Environnements de travail o</a:t>
            </a:r>
            <a:r>
              <a:rPr lang="fr-FR" dirty="0"/>
              <a:t>ù</a:t>
            </a:r>
            <a:r>
              <a:rPr lang="fr-FR" dirty="0">
                <a:solidFill>
                  <a:schemeClr val="accent1">
                    <a:lumMod val="50000"/>
                  </a:schemeClr>
                </a:solidFill>
              </a:rPr>
              <a:t> il manque de capacité pour appliquer des mesures de SST optimales</a:t>
            </a:r>
          </a:p>
          <a:p>
            <a:pPr lvl="2">
              <a:spcBef>
                <a:spcPts val="400"/>
              </a:spcBef>
            </a:pPr>
            <a:r>
              <a:rPr lang="fr-FR" dirty="0">
                <a:solidFill>
                  <a:schemeClr val="accent1">
                    <a:lumMod val="50000"/>
                  </a:schemeClr>
                </a:solidFill>
              </a:rPr>
              <a:t>Charge de travail plus importante (réduction du personnel, périodes de travail plus longues et sans pauses)</a:t>
            </a:r>
          </a:p>
          <a:p>
            <a:pPr lvl="2">
              <a:spcBef>
                <a:spcPts val="400"/>
              </a:spcBef>
            </a:pPr>
            <a:r>
              <a:rPr lang="fr-FR" dirty="0">
                <a:solidFill>
                  <a:schemeClr val="accent1">
                    <a:lumMod val="50000"/>
                  </a:schemeClr>
                </a:solidFill>
              </a:rPr>
              <a:t>Périodes de repos plus courtes </a:t>
            </a:r>
          </a:p>
          <a:p>
            <a:pPr lvl="2">
              <a:spcBef>
                <a:spcPts val="400"/>
              </a:spcBef>
            </a:pPr>
            <a:r>
              <a:rPr lang="fr-FR" dirty="0">
                <a:solidFill>
                  <a:schemeClr val="accent1">
                    <a:lumMod val="50000"/>
                  </a:schemeClr>
                </a:solidFill>
              </a:rPr>
              <a:t>Augmentation de la violence et du harcèlement          (physiques et psychologiques)</a:t>
            </a:r>
          </a:p>
          <a:p>
            <a:pPr lvl="2">
              <a:spcBef>
                <a:spcPts val="400"/>
              </a:spcBef>
            </a:pPr>
            <a:r>
              <a:rPr lang="fr-FR" dirty="0">
                <a:solidFill>
                  <a:schemeClr val="accent1">
                    <a:lumMod val="50000"/>
                  </a:schemeClr>
                </a:solidFill>
              </a:rPr>
              <a:t>Augmentation de la stigmatisation et de la discrimination sociales (en raison d’un lien présumé avec une maladie)</a:t>
            </a:r>
          </a:p>
          <a:p>
            <a:pPr lvl="2">
              <a:spcBef>
                <a:spcPts val="400"/>
              </a:spcBef>
            </a:pPr>
            <a:endParaRPr lang="fr-FR" dirty="0">
              <a:solidFill>
                <a:schemeClr val="accent1">
                  <a:lumMod val="50000"/>
                </a:schemeClr>
              </a:solidFill>
            </a:endParaRPr>
          </a:p>
        </p:txBody>
      </p:sp>
      <p:pic>
        <p:nvPicPr>
          <p:cNvPr id="11" name="Immagine 10">
            <a:extLst>
              <a:ext uri="{FF2B5EF4-FFF2-40B4-BE49-F238E27FC236}">
                <a16:creationId xmlns:a16="http://schemas.microsoft.com/office/drawing/2014/main" id="{9C946704-5E18-5148-B13C-F5EE5AB85752}"/>
              </a:ext>
            </a:extLst>
          </p:cNvPr>
          <p:cNvPicPr>
            <a:picLocks noChangeAspect="1"/>
          </p:cNvPicPr>
          <p:nvPr/>
        </p:nvPicPr>
        <p:blipFill rotWithShape="1">
          <a:blip r:embed="rId2">
            <a:alphaModFix amt="25000"/>
          </a:blip>
          <a:srcRect l="8647" t="11576" b="2284"/>
          <a:stretch/>
        </p:blipFill>
        <p:spPr>
          <a:xfrm>
            <a:off x="7341504" y="9754"/>
            <a:ext cx="4850496" cy="6860696"/>
          </a:xfrm>
          <a:prstGeom prst="rect">
            <a:avLst/>
          </a:prstGeom>
        </p:spPr>
      </p:pic>
      <p:sp>
        <p:nvSpPr>
          <p:cNvPr id="9" name="Segnaposto contenuto 2">
            <a:extLst>
              <a:ext uri="{FF2B5EF4-FFF2-40B4-BE49-F238E27FC236}">
                <a16:creationId xmlns:a16="http://schemas.microsoft.com/office/drawing/2014/main" id="{2754BC11-20F5-0B4C-935E-8CD1F0B513F7}"/>
              </a:ext>
            </a:extLst>
          </p:cNvPr>
          <p:cNvSpPr txBox="1">
            <a:spLocks/>
          </p:cNvSpPr>
          <p:nvPr/>
        </p:nvSpPr>
        <p:spPr>
          <a:xfrm>
            <a:off x="8412481" y="2393949"/>
            <a:ext cx="3288981" cy="315348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Aft>
                <a:spcPts val="1200"/>
              </a:spcAft>
              <a:buNone/>
            </a:pPr>
            <a:r>
              <a:rPr lang="fr-FR" b="1" dirty="0">
                <a:solidFill>
                  <a:schemeClr val="accent2"/>
                </a:solidFill>
              </a:rPr>
              <a:t>Augmentation de la fatigue et du niveau de stress </a:t>
            </a:r>
          </a:p>
          <a:p>
            <a:pPr lvl="2">
              <a:spcAft>
                <a:spcPts val="1200"/>
              </a:spcAft>
              <a:buClr>
                <a:schemeClr val="accent1"/>
              </a:buClr>
            </a:pPr>
            <a:r>
              <a:rPr lang="fr-FR" dirty="0">
                <a:solidFill>
                  <a:schemeClr val="accent1">
                    <a:lumMod val="50000"/>
                  </a:schemeClr>
                </a:solidFill>
              </a:rPr>
              <a:t>Répercussions négatives sur la santé mentale et le bien-être</a:t>
            </a:r>
          </a:p>
          <a:p>
            <a:pPr lvl="2">
              <a:spcAft>
                <a:spcPts val="1200"/>
              </a:spcAft>
              <a:buClr>
                <a:schemeClr val="accent1"/>
              </a:buClr>
            </a:pPr>
            <a:r>
              <a:rPr lang="fr-FR" dirty="0">
                <a:solidFill>
                  <a:schemeClr val="accent1">
                    <a:lumMod val="50000"/>
                  </a:schemeClr>
                </a:solidFill>
              </a:rPr>
              <a:t>Risque d’accidents du travail accru</a:t>
            </a:r>
          </a:p>
          <a:p>
            <a:pPr lvl="2">
              <a:spcAft>
                <a:spcPts val="1200"/>
              </a:spcAft>
              <a:buClr>
                <a:schemeClr val="accent1"/>
              </a:buClr>
            </a:pPr>
            <a:endParaRPr lang="fr-FR" b="1" dirty="0">
              <a:solidFill>
                <a:schemeClr val="accent1">
                  <a:lumMod val="50000"/>
                </a:schemeClr>
              </a:solidFill>
            </a:endParaRPr>
          </a:p>
          <a:p>
            <a:pPr>
              <a:spcBef>
                <a:spcPts val="600"/>
              </a:spcBef>
              <a:spcAft>
                <a:spcPts val="1200"/>
              </a:spcAft>
            </a:pPr>
            <a:endParaRPr lang="fr-FR" dirty="0"/>
          </a:p>
          <a:p>
            <a:pPr>
              <a:spcBef>
                <a:spcPts val="600"/>
              </a:spcBef>
              <a:spcAft>
                <a:spcPts val="1200"/>
              </a:spcAft>
            </a:pPr>
            <a:endParaRPr lang="fr-FR" dirty="0"/>
          </a:p>
        </p:txBody>
      </p:sp>
      <p:sp>
        <p:nvSpPr>
          <p:cNvPr id="2" name="Titolo 1">
            <a:extLst>
              <a:ext uri="{FF2B5EF4-FFF2-40B4-BE49-F238E27FC236}">
                <a16:creationId xmlns:a16="http://schemas.microsoft.com/office/drawing/2014/main" id="{11676792-4C58-B543-9E97-8EB286AD1DCF}"/>
              </a:ext>
            </a:extLst>
          </p:cNvPr>
          <p:cNvSpPr>
            <a:spLocks noGrp="1"/>
          </p:cNvSpPr>
          <p:nvPr>
            <p:ph type="title"/>
          </p:nvPr>
        </p:nvSpPr>
        <p:spPr>
          <a:xfrm>
            <a:off x="490538" y="1423195"/>
            <a:ext cx="11210924" cy="720000"/>
          </a:xfrm>
        </p:spPr>
        <p:txBody>
          <a:bodyPr/>
          <a:lstStyle/>
          <a:p>
            <a:r>
              <a:rPr lang="fr-FR" dirty="0"/>
              <a:t>Travailleurs d’intervention d’urgence et dans les services essentiels </a:t>
            </a:r>
            <a:r>
              <a:rPr lang="fr-FR" dirty="0">
                <a:solidFill>
                  <a:schemeClr val="accent2"/>
                </a:solidFill>
              </a:rPr>
              <a:t>Facteurs psychosociaux communs</a:t>
            </a:r>
            <a:endParaRPr lang="fr-FR" dirty="0"/>
          </a:p>
        </p:txBody>
      </p:sp>
      <p:sp>
        <p:nvSpPr>
          <p:cNvPr id="12" name="Footer Placeholder 4">
            <a:extLst>
              <a:ext uri="{FF2B5EF4-FFF2-40B4-BE49-F238E27FC236}">
                <a16:creationId xmlns:a16="http://schemas.microsoft.com/office/drawing/2014/main" id="{CB65208F-8B5E-C54C-84D9-3BC38E3D9E4A}"/>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a:p>
            <a:endParaRPr lang="fr-FR" noProof="0" dirty="0"/>
          </a:p>
        </p:txBody>
      </p:sp>
    </p:spTree>
    <p:extLst>
      <p:ext uri="{BB962C8B-B14F-4D97-AF65-F5344CB8AC3E}">
        <p14:creationId xmlns:p14="http://schemas.microsoft.com/office/powerpoint/2010/main" val="2761317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9D445C-F59C-D64C-BE7F-FD4B2D9177AE}"/>
              </a:ext>
            </a:extLst>
          </p:cNvPr>
          <p:cNvSpPr>
            <a:spLocks noGrp="1"/>
          </p:cNvSpPr>
          <p:nvPr>
            <p:ph type="title"/>
          </p:nvPr>
        </p:nvSpPr>
        <p:spPr/>
        <p:txBody>
          <a:bodyPr/>
          <a:lstStyle/>
          <a:p>
            <a:r>
              <a:rPr lang="fr-FR"/>
              <a:t>Épidémies et pandémies du 21e siècle</a:t>
            </a:r>
          </a:p>
        </p:txBody>
      </p:sp>
      <p:sp>
        <p:nvSpPr>
          <p:cNvPr id="3" name="Segnaposto contenuto 2">
            <a:extLst>
              <a:ext uri="{FF2B5EF4-FFF2-40B4-BE49-F238E27FC236}">
                <a16:creationId xmlns:a16="http://schemas.microsoft.com/office/drawing/2014/main" id="{4664B850-E359-E24B-B8E7-B863BB61A9D9}"/>
              </a:ext>
            </a:extLst>
          </p:cNvPr>
          <p:cNvSpPr>
            <a:spLocks noGrp="1"/>
          </p:cNvSpPr>
          <p:nvPr>
            <p:ph sz="half" idx="1"/>
          </p:nvPr>
        </p:nvSpPr>
        <p:spPr>
          <a:xfrm>
            <a:off x="490538" y="2393950"/>
            <a:ext cx="3412800" cy="452440"/>
          </a:xfrm>
          <a:solidFill>
            <a:schemeClr val="accent1">
              <a:lumMod val="20000"/>
              <a:lumOff val="80000"/>
            </a:schemeClr>
          </a:solidFill>
        </p:spPr>
        <p:txBody>
          <a:bodyPr/>
          <a:lstStyle/>
          <a:p>
            <a:r>
              <a:rPr lang="fr-FR"/>
              <a:t>Origines</a:t>
            </a:r>
          </a:p>
          <a:p>
            <a:endParaRPr lang="fr-FR"/>
          </a:p>
        </p:txBody>
      </p:sp>
      <p:sp>
        <p:nvSpPr>
          <p:cNvPr id="4" name="Segnaposto contenuto 3">
            <a:extLst>
              <a:ext uri="{FF2B5EF4-FFF2-40B4-BE49-F238E27FC236}">
                <a16:creationId xmlns:a16="http://schemas.microsoft.com/office/drawing/2014/main" id="{AEB6FE11-7F47-7642-89F0-24A3E63A3974}"/>
              </a:ext>
            </a:extLst>
          </p:cNvPr>
          <p:cNvSpPr>
            <a:spLocks noGrp="1"/>
          </p:cNvSpPr>
          <p:nvPr>
            <p:ph sz="half" idx="2"/>
          </p:nvPr>
        </p:nvSpPr>
        <p:spPr>
          <a:xfrm>
            <a:off x="4389600" y="2393949"/>
            <a:ext cx="3412800" cy="452441"/>
          </a:xfrm>
          <a:solidFill>
            <a:schemeClr val="accent1">
              <a:lumMod val="20000"/>
              <a:lumOff val="80000"/>
            </a:schemeClr>
          </a:solidFill>
        </p:spPr>
        <p:txBody>
          <a:bodyPr/>
          <a:lstStyle/>
          <a:p>
            <a:r>
              <a:rPr lang="fr-FR" dirty="0"/>
              <a:t>Dynamiques </a:t>
            </a:r>
          </a:p>
        </p:txBody>
      </p:sp>
      <p:sp>
        <p:nvSpPr>
          <p:cNvPr id="5" name="Segnaposto data 4">
            <a:extLst>
              <a:ext uri="{FF2B5EF4-FFF2-40B4-BE49-F238E27FC236}">
                <a16:creationId xmlns:a16="http://schemas.microsoft.com/office/drawing/2014/main" id="{C445D8CA-AE30-B648-9A3B-947151C851B4}"/>
              </a:ext>
            </a:extLst>
          </p:cNvPr>
          <p:cNvSpPr>
            <a:spLocks noGrp="1"/>
          </p:cNvSpPr>
          <p:nvPr>
            <p:ph type="dt" sz="half" idx="10"/>
          </p:nvPr>
        </p:nvSpPr>
        <p:spPr/>
        <p:txBody>
          <a:bodyPr/>
          <a:lstStyle/>
          <a:p>
            <a:r>
              <a:rPr lang="en-GB"/>
              <a:t>Date: Monday / 01 / October / 2019</a:t>
            </a:r>
          </a:p>
        </p:txBody>
      </p:sp>
      <p:sp>
        <p:nvSpPr>
          <p:cNvPr id="6" name="Segnaposto numero diapositiva 5">
            <a:extLst>
              <a:ext uri="{FF2B5EF4-FFF2-40B4-BE49-F238E27FC236}">
                <a16:creationId xmlns:a16="http://schemas.microsoft.com/office/drawing/2014/main" id="{A5DC6B0A-295C-5E42-BFA8-99F0DBF6EEBF}"/>
              </a:ext>
            </a:extLst>
          </p:cNvPr>
          <p:cNvSpPr>
            <a:spLocks noGrp="1"/>
          </p:cNvSpPr>
          <p:nvPr>
            <p:ph type="sldNum" sz="quarter" idx="12"/>
          </p:nvPr>
        </p:nvSpPr>
        <p:spPr/>
        <p:txBody>
          <a:bodyPr/>
          <a:lstStyle/>
          <a:p>
            <a:fld id="{856227C0-AD57-4F9B-BAE3-EEFB0D0EE427}" type="slidenum">
              <a:rPr lang="en-GB" smtClean="0"/>
              <a:t>2</a:t>
            </a:fld>
            <a:endParaRPr lang="en-GB"/>
          </a:p>
        </p:txBody>
      </p:sp>
      <p:sp>
        <p:nvSpPr>
          <p:cNvPr id="7" name="Segnaposto contenuto 6">
            <a:extLst>
              <a:ext uri="{FF2B5EF4-FFF2-40B4-BE49-F238E27FC236}">
                <a16:creationId xmlns:a16="http://schemas.microsoft.com/office/drawing/2014/main" id="{68BA7815-B9A2-ED46-915C-4A2F457F1B67}"/>
              </a:ext>
            </a:extLst>
          </p:cNvPr>
          <p:cNvSpPr>
            <a:spLocks noGrp="1"/>
          </p:cNvSpPr>
          <p:nvPr>
            <p:ph sz="half" idx="13"/>
          </p:nvPr>
        </p:nvSpPr>
        <p:spPr>
          <a:xfrm>
            <a:off x="8288662" y="2393949"/>
            <a:ext cx="3412800" cy="452441"/>
          </a:xfrm>
          <a:solidFill>
            <a:schemeClr val="accent1">
              <a:lumMod val="20000"/>
              <a:lumOff val="80000"/>
            </a:schemeClr>
          </a:solidFill>
        </p:spPr>
        <p:txBody>
          <a:bodyPr/>
          <a:lstStyle/>
          <a:p>
            <a:r>
              <a:rPr lang="fr-FR" dirty="0"/>
              <a:t>Propagation mondiale</a:t>
            </a:r>
          </a:p>
        </p:txBody>
      </p:sp>
      <p:sp>
        <p:nvSpPr>
          <p:cNvPr id="9" name="Segnaposto contenuto 2">
            <a:extLst>
              <a:ext uri="{FF2B5EF4-FFF2-40B4-BE49-F238E27FC236}">
                <a16:creationId xmlns:a16="http://schemas.microsoft.com/office/drawing/2014/main" id="{3CEB1F83-7DE8-EE48-84E7-22FC4A77D7B1}"/>
              </a:ext>
            </a:extLst>
          </p:cNvPr>
          <p:cNvSpPr txBox="1">
            <a:spLocks/>
          </p:cNvSpPr>
          <p:nvPr/>
        </p:nvSpPr>
        <p:spPr>
          <a:xfrm>
            <a:off x="490538" y="2939143"/>
            <a:ext cx="3412800" cy="293778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b="0" dirty="0">
                <a:solidFill>
                  <a:schemeClr val="accent1">
                    <a:lumMod val="50000"/>
                  </a:schemeClr>
                </a:solidFill>
              </a:rPr>
              <a:t>Maladies épidémiques connues ré-émergentes (Ebola, choléra, fièvre jaune, VIH, etc.)</a:t>
            </a:r>
          </a:p>
          <a:p>
            <a:pPr>
              <a:spcBef>
                <a:spcPts val="600"/>
              </a:spcBef>
            </a:pPr>
            <a:r>
              <a:rPr lang="fr-FR" b="0" dirty="0">
                <a:solidFill>
                  <a:schemeClr val="accent1">
                    <a:lumMod val="50000"/>
                  </a:schemeClr>
                </a:solidFill>
              </a:rPr>
              <a:t>Épidémies provoquées par des agents pathogènes émergents (SRAS, grippe H1N1, MERS, COVID-19) </a:t>
            </a:r>
          </a:p>
          <a:p>
            <a:pPr>
              <a:spcBef>
                <a:spcPts val="600"/>
              </a:spcBef>
            </a:pPr>
            <a:endParaRPr lang="fr-FR" dirty="0">
              <a:solidFill>
                <a:schemeClr val="accent1">
                  <a:lumMod val="50000"/>
                </a:schemeClr>
              </a:solidFill>
            </a:endParaRPr>
          </a:p>
        </p:txBody>
      </p:sp>
      <p:sp>
        <p:nvSpPr>
          <p:cNvPr id="10" name="Segnaposto contenuto 3">
            <a:extLst>
              <a:ext uri="{FF2B5EF4-FFF2-40B4-BE49-F238E27FC236}">
                <a16:creationId xmlns:a16="http://schemas.microsoft.com/office/drawing/2014/main" id="{9D507AAC-9141-4B4A-BA9A-5720B644D5D1}"/>
              </a:ext>
            </a:extLst>
          </p:cNvPr>
          <p:cNvSpPr txBox="1">
            <a:spLocks/>
          </p:cNvSpPr>
          <p:nvPr/>
        </p:nvSpPr>
        <p:spPr>
          <a:xfrm>
            <a:off x="4389600" y="2939143"/>
            <a:ext cx="3412800" cy="293778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0900" indent="-270900">
              <a:spcBef>
                <a:spcPts val="600"/>
              </a:spcBef>
              <a:buClr>
                <a:schemeClr val="accent2"/>
              </a:buClr>
              <a:buFont typeface="+mj-lt"/>
              <a:buAutoNum type="arabicPeriod"/>
            </a:pPr>
            <a:r>
              <a:rPr lang="fr-FR" b="0" dirty="0">
                <a:solidFill>
                  <a:schemeClr val="accent1">
                    <a:lumMod val="50000"/>
                  </a:schemeClr>
                </a:solidFill>
              </a:rPr>
              <a:t>Émergence au sein d’une communauté</a:t>
            </a:r>
          </a:p>
          <a:p>
            <a:pPr marL="270900" indent="-270900">
              <a:spcBef>
                <a:spcPts val="600"/>
              </a:spcBef>
              <a:buClr>
                <a:schemeClr val="accent2"/>
              </a:buClr>
              <a:buFont typeface="+mj-lt"/>
              <a:buAutoNum type="arabicPeriod"/>
            </a:pPr>
            <a:r>
              <a:rPr lang="fr-FR" b="0" dirty="0">
                <a:solidFill>
                  <a:schemeClr val="accent1">
                    <a:lumMod val="50000"/>
                  </a:schemeClr>
                </a:solidFill>
              </a:rPr>
              <a:t>Flambée avec transmission localisée</a:t>
            </a:r>
          </a:p>
          <a:p>
            <a:pPr marL="270900" indent="-270900">
              <a:spcBef>
                <a:spcPts val="600"/>
              </a:spcBef>
              <a:buClr>
                <a:schemeClr val="accent2"/>
              </a:buClr>
              <a:buFont typeface="+mj-lt"/>
              <a:buAutoNum type="arabicPeriod"/>
            </a:pPr>
            <a:r>
              <a:rPr lang="fr-FR" b="0" dirty="0">
                <a:solidFill>
                  <a:schemeClr val="accent1">
                    <a:lumMod val="50000"/>
                  </a:schemeClr>
                </a:solidFill>
              </a:rPr>
              <a:t>Amplification de la flambée qui se transforme en épidémie ou en pandémie</a:t>
            </a:r>
          </a:p>
          <a:p>
            <a:pPr marL="270900" indent="-270900">
              <a:spcBef>
                <a:spcPts val="600"/>
              </a:spcBef>
              <a:buClr>
                <a:schemeClr val="accent2"/>
              </a:buClr>
              <a:buFont typeface="+mj-lt"/>
              <a:buAutoNum type="arabicPeriod"/>
            </a:pPr>
            <a:r>
              <a:rPr lang="fr-FR" b="0" dirty="0">
                <a:solidFill>
                  <a:schemeClr val="accent1">
                    <a:lumMod val="50000"/>
                  </a:schemeClr>
                </a:solidFill>
              </a:rPr>
              <a:t>Réduction de la transmission </a:t>
            </a:r>
          </a:p>
        </p:txBody>
      </p:sp>
      <p:sp>
        <p:nvSpPr>
          <p:cNvPr id="11" name="Segnaposto contenuto 6">
            <a:extLst>
              <a:ext uri="{FF2B5EF4-FFF2-40B4-BE49-F238E27FC236}">
                <a16:creationId xmlns:a16="http://schemas.microsoft.com/office/drawing/2014/main" id="{FE767D42-4C24-CA49-ADC9-A2F7FADB1204}"/>
              </a:ext>
            </a:extLst>
          </p:cNvPr>
          <p:cNvSpPr txBox="1">
            <a:spLocks/>
          </p:cNvSpPr>
          <p:nvPr/>
        </p:nvSpPr>
        <p:spPr>
          <a:xfrm>
            <a:off x="8288662" y="2939143"/>
            <a:ext cx="3412800" cy="293778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dirty="0"/>
              <a:t>Propagation dans le monde entier à une vitesse sans précédent </a:t>
            </a:r>
          </a:p>
          <a:p>
            <a:pPr lvl="2">
              <a:spcAft>
                <a:spcPts val="600"/>
              </a:spcAft>
            </a:pPr>
            <a:r>
              <a:rPr lang="fr-FR" dirty="0">
                <a:solidFill>
                  <a:schemeClr val="accent1">
                    <a:lumMod val="50000"/>
                  </a:schemeClr>
                </a:solidFill>
              </a:rPr>
              <a:t>Intégration globale </a:t>
            </a:r>
          </a:p>
          <a:p>
            <a:pPr lvl="2">
              <a:spcAft>
                <a:spcPts val="600"/>
              </a:spcAft>
            </a:pPr>
            <a:r>
              <a:rPr lang="fr-FR" dirty="0">
                <a:solidFill>
                  <a:schemeClr val="accent1">
                    <a:lumMod val="50000"/>
                  </a:schemeClr>
                </a:solidFill>
              </a:rPr>
              <a:t>Déplacements </a:t>
            </a:r>
          </a:p>
          <a:p>
            <a:pPr lvl="2">
              <a:spcAft>
                <a:spcPts val="600"/>
              </a:spcAft>
            </a:pPr>
            <a:r>
              <a:rPr lang="fr-FR" dirty="0">
                <a:solidFill>
                  <a:schemeClr val="accent1">
                    <a:lumMod val="50000"/>
                  </a:schemeClr>
                </a:solidFill>
              </a:rPr>
              <a:t>Urbanisation</a:t>
            </a:r>
            <a:endParaRPr lang="fr-FR" dirty="0"/>
          </a:p>
          <a:p>
            <a:pPr>
              <a:spcBef>
                <a:spcPts val="600"/>
              </a:spcBef>
            </a:pPr>
            <a:endParaRPr lang="fr-FR" dirty="0"/>
          </a:p>
        </p:txBody>
      </p:sp>
      <p:sp>
        <p:nvSpPr>
          <p:cNvPr id="13" name="Footer Placeholder 4">
            <a:extLst>
              <a:ext uri="{FF2B5EF4-FFF2-40B4-BE49-F238E27FC236}">
                <a16:creationId xmlns:a16="http://schemas.microsoft.com/office/drawing/2014/main" id="{66E50071-5DD1-C04A-9DDF-696F43D36BA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2571422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D615D-B5B6-0644-A1F9-0D5245E24298}"/>
              </a:ext>
            </a:extLst>
          </p:cNvPr>
          <p:cNvSpPr>
            <a:spLocks noGrp="1"/>
          </p:cNvSpPr>
          <p:nvPr>
            <p:ph type="title"/>
          </p:nvPr>
        </p:nvSpPr>
        <p:spPr/>
        <p:txBody>
          <a:bodyPr/>
          <a:lstStyle/>
          <a:p>
            <a:r>
              <a:rPr lang="fr-FR" dirty="0"/>
              <a:t>Travailleurs d’intervention d’urgence et dans les services essentiels</a:t>
            </a:r>
            <a:br>
              <a:rPr lang="fr-FR" dirty="0"/>
            </a:br>
            <a:r>
              <a:rPr lang="fr-FR" dirty="0">
                <a:solidFill>
                  <a:schemeClr val="accent2"/>
                </a:solidFill>
              </a:rPr>
              <a:t>Exemples de mesures pour prévenir et réduire le stress</a:t>
            </a:r>
            <a:br>
              <a:rPr lang="fr-FR" dirty="0"/>
            </a:br>
            <a:endParaRPr lang="fr-FR" dirty="0"/>
          </a:p>
        </p:txBody>
      </p:sp>
      <p:sp>
        <p:nvSpPr>
          <p:cNvPr id="3" name="Segnaposto contenuto 2">
            <a:extLst>
              <a:ext uri="{FF2B5EF4-FFF2-40B4-BE49-F238E27FC236}">
                <a16:creationId xmlns:a16="http://schemas.microsoft.com/office/drawing/2014/main" id="{1A8FBE45-9843-BC4D-BD38-47CDE5528055}"/>
              </a:ext>
            </a:extLst>
          </p:cNvPr>
          <p:cNvSpPr>
            <a:spLocks noGrp="1"/>
          </p:cNvSpPr>
          <p:nvPr>
            <p:ph idx="1"/>
          </p:nvPr>
        </p:nvSpPr>
        <p:spPr>
          <a:xfrm>
            <a:off x="490538" y="2393950"/>
            <a:ext cx="11210924" cy="3482975"/>
          </a:xfrm>
        </p:spPr>
        <p:txBody>
          <a:bodyPr/>
          <a:lstStyle/>
          <a:p>
            <a:pPr lvl="2">
              <a:spcBef>
                <a:spcPts val="200"/>
              </a:spcBef>
            </a:pPr>
            <a:r>
              <a:rPr lang="fr-FR" dirty="0">
                <a:solidFill>
                  <a:schemeClr val="accent1">
                    <a:lumMod val="50000"/>
                  </a:schemeClr>
                </a:solidFill>
              </a:rPr>
              <a:t>Bonne communication et informations à jour</a:t>
            </a:r>
          </a:p>
          <a:p>
            <a:pPr lvl="2">
              <a:spcBef>
                <a:spcPts val="200"/>
              </a:spcBef>
            </a:pPr>
            <a:r>
              <a:rPr lang="fr-FR" dirty="0">
                <a:solidFill>
                  <a:schemeClr val="accent1">
                    <a:lumMod val="50000"/>
                  </a:schemeClr>
                </a:solidFill>
              </a:rPr>
              <a:t>Ateliers multidisciplinaires pour identifier les inquiétudes et élaborer des stratégies pour régler les problèmes</a:t>
            </a:r>
          </a:p>
          <a:p>
            <a:pPr lvl="2">
              <a:spcBef>
                <a:spcPts val="200"/>
              </a:spcBef>
            </a:pPr>
            <a:r>
              <a:rPr lang="fr-FR" dirty="0">
                <a:solidFill>
                  <a:schemeClr val="accent1">
                    <a:lumMod val="50000"/>
                  </a:schemeClr>
                </a:solidFill>
              </a:rPr>
              <a:t>Liste de contrôle pour évaluer les forces et les limites de chacun, et reconnaître les signes de stress et d’épuisement professionnel</a:t>
            </a:r>
          </a:p>
          <a:p>
            <a:pPr lvl="2">
              <a:spcBef>
                <a:spcPts val="200"/>
              </a:spcBef>
            </a:pPr>
            <a:r>
              <a:rPr lang="fr-FR" dirty="0">
                <a:solidFill>
                  <a:schemeClr val="accent1">
                    <a:lumMod val="50000"/>
                  </a:schemeClr>
                </a:solidFill>
              </a:rPr>
              <a:t>Système de parrainage pour fournir un soutien psychologique et surveiller le stress et l’épuisement professionnel</a:t>
            </a:r>
          </a:p>
          <a:p>
            <a:pPr lvl="2">
              <a:spcBef>
                <a:spcPts val="200"/>
              </a:spcBef>
            </a:pPr>
            <a:r>
              <a:rPr lang="fr-FR" dirty="0">
                <a:solidFill>
                  <a:schemeClr val="accent1">
                    <a:lumMod val="50000"/>
                  </a:schemeClr>
                </a:solidFill>
              </a:rPr>
              <a:t>Périodes de repos réglementées pour prendre un nombre de pauses suffisant pendant la journée de travail</a:t>
            </a:r>
          </a:p>
          <a:p>
            <a:pPr lvl="2">
              <a:spcBef>
                <a:spcPts val="200"/>
              </a:spcBef>
            </a:pPr>
            <a:r>
              <a:rPr lang="fr-FR" dirty="0">
                <a:solidFill>
                  <a:schemeClr val="accent1">
                    <a:lumMod val="50000"/>
                  </a:schemeClr>
                </a:solidFill>
              </a:rPr>
              <a:t>Promotion de la santé physique (exercice, saines habitudes alimentaires, etc.)</a:t>
            </a:r>
          </a:p>
          <a:p>
            <a:pPr lvl="2">
              <a:spcBef>
                <a:spcPts val="200"/>
              </a:spcBef>
            </a:pPr>
            <a:r>
              <a:rPr lang="fr-FR" dirty="0">
                <a:solidFill>
                  <a:schemeClr val="accent1">
                    <a:lumMod val="50000"/>
                  </a:schemeClr>
                </a:solidFill>
              </a:rPr>
              <a:t>Soutien psychologique pour que les travailleurs puissent exprimer leurs craintes de manière confidentielle</a:t>
            </a:r>
          </a:p>
          <a:p>
            <a:pPr lvl="2">
              <a:spcBef>
                <a:spcPts val="200"/>
              </a:spcBef>
            </a:pPr>
            <a:r>
              <a:rPr lang="fr-FR" dirty="0">
                <a:solidFill>
                  <a:schemeClr val="accent1">
                    <a:lumMod val="50000"/>
                  </a:schemeClr>
                </a:solidFill>
              </a:rPr>
              <a:t>Rôles modèles (dirigeants/superviseurs montrent, avec leur comportement, comment atténuer le stress)</a:t>
            </a:r>
          </a:p>
          <a:p>
            <a:pPr lvl="2">
              <a:spcBef>
                <a:spcPts val="200"/>
              </a:spcBef>
            </a:pPr>
            <a:r>
              <a:rPr lang="fr-FR" dirty="0">
                <a:solidFill>
                  <a:schemeClr val="accent1">
                    <a:lumMod val="50000"/>
                  </a:schemeClr>
                </a:solidFill>
              </a:rPr>
              <a:t>Campagnes pour réduire la stigmatisation</a:t>
            </a:r>
          </a:p>
          <a:p>
            <a:pPr lvl="2">
              <a:spcBef>
                <a:spcPts val="200"/>
              </a:spcBef>
            </a:pPr>
            <a:r>
              <a:rPr lang="fr-FR" dirty="0">
                <a:solidFill>
                  <a:schemeClr val="accent1">
                    <a:lumMod val="50000"/>
                  </a:schemeClr>
                </a:solidFill>
              </a:rPr>
              <a:t>Techniques participatives qui peuvent promouvoir le dialogue, les solutions innovantes et les changements d’attitude positifs</a:t>
            </a:r>
          </a:p>
          <a:p>
            <a:pPr lvl="2">
              <a:spcBef>
                <a:spcPts val="200"/>
              </a:spcBef>
            </a:pPr>
            <a:endParaRPr lang="fr-FR" dirty="0">
              <a:solidFill>
                <a:schemeClr val="accent1">
                  <a:lumMod val="50000"/>
                </a:schemeClr>
              </a:solidFill>
            </a:endParaRPr>
          </a:p>
          <a:p>
            <a:pPr lvl="2">
              <a:spcBef>
                <a:spcPts val="200"/>
              </a:spcBef>
            </a:pPr>
            <a:endParaRPr lang="fr-FR" dirty="0">
              <a:solidFill>
                <a:schemeClr val="accent1">
                  <a:lumMod val="50000"/>
                </a:schemeClr>
              </a:solidFill>
            </a:endParaRPr>
          </a:p>
          <a:p>
            <a:pPr lvl="2">
              <a:spcBef>
                <a:spcPts val="200"/>
              </a:spcBef>
            </a:pPr>
            <a:endParaRPr lang="fr-FR" dirty="0">
              <a:solidFill>
                <a:schemeClr val="accent1">
                  <a:lumMod val="50000"/>
                </a:schemeClr>
              </a:solidFill>
            </a:endParaRPr>
          </a:p>
          <a:p>
            <a:pPr lvl="2">
              <a:spcBef>
                <a:spcPts val="200"/>
              </a:spcBef>
            </a:pPr>
            <a:endParaRPr lang="fr-FR" dirty="0">
              <a:solidFill>
                <a:schemeClr val="accent1">
                  <a:lumMod val="50000"/>
                </a:schemeClr>
              </a:solidFill>
            </a:endParaRPr>
          </a:p>
        </p:txBody>
      </p:sp>
      <p:sp>
        <p:nvSpPr>
          <p:cNvPr id="4" name="Segnaposto data 3">
            <a:extLst>
              <a:ext uri="{FF2B5EF4-FFF2-40B4-BE49-F238E27FC236}">
                <a16:creationId xmlns:a16="http://schemas.microsoft.com/office/drawing/2014/main" id="{ACB39673-526D-8248-A1FE-368F213467E3}"/>
              </a:ext>
            </a:extLst>
          </p:cNvPr>
          <p:cNvSpPr>
            <a:spLocks noGrp="1"/>
          </p:cNvSpPr>
          <p:nvPr>
            <p:ph type="dt" sz="half" idx="10"/>
          </p:nvPr>
        </p:nvSpPr>
        <p:spPr/>
        <p:txBody>
          <a:bodyPr/>
          <a:lstStyle/>
          <a:p>
            <a:r>
              <a:rPr lang="en-GB" dirty="0"/>
              <a:t>Date: Monday / 01 / October / 2019</a:t>
            </a:r>
          </a:p>
        </p:txBody>
      </p:sp>
      <p:sp>
        <p:nvSpPr>
          <p:cNvPr id="5" name="Segnaposto numero diapositiva 4">
            <a:extLst>
              <a:ext uri="{FF2B5EF4-FFF2-40B4-BE49-F238E27FC236}">
                <a16:creationId xmlns:a16="http://schemas.microsoft.com/office/drawing/2014/main" id="{40942E38-5B88-2247-97D9-38B48BD2F05E}"/>
              </a:ext>
            </a:extLst>
          </p:cNvPr>
          <p:cNvSpPr>
            <a:spLocks noGrp="1"/>
          </p:cNvSpPr>
          <p:nvPr>
            <p:ph type="sldNum" sz="quarter" idx="12"/>
          </p:nvPr>
        </p:nvSpPr>
        <p:spPr/>
        <p:txBody>
          <a:bodyPr/>
          <a:lstStyle/>
          <a:p>
            <a:fld id="{856227C0-AD57-4F9B-BAE3-EEFB0D0EE427}" type="slidenum">
              <a:rPr lang="en-GB" smtClean="0"/>
              <a:t>20</a:t>
            </a:fld>
            <a:endParaRPr lang="en-GB"/>
          </a:p>
        </p:txBody>
      </p:sp>
      <p:sp>
        <p:nvSpPr>
          <p:cNvPr id="8" name="Footer Placeholder 4">
            <a:extLst>
              <a:ext uri="{FF2B5EF4-FFF2-40B4-BE49-F238E27FC236}">
                <a16:creationId xmlns:a16="http://schemas.microsoft.com/office/drawing/2014/main" id="{AE029BEB-DFE1-8D44-A4CB-C8CE02BDD2D4}"/>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3300152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8D0ECA-914D-ED4B-935D-4CCF8B807DEA}"/>
              </a:ext>
            </a:extLst>
          </p:cNvPr>
          <p:cNvSpPr>
            <a:spLocks noGrp="1"/>
          </p:cNvSpPr>
          <p:nvPr>
            <p:ph type="title"/>
          </p:nvPr>
        </p:nvSpPr>
        <p:spPr/>
        <p:txBody>
          <a:bodyPr/>
          <a:lstStyle/>
          <a:p>
            <a:r>
              <a:rPr lang="fr-FR" dirty="0"/>
              <a:t>Personnes travaillant à domicile</a:t>
            </a:r>
            <a:br>
              <a:rPr lang="fr-FR" dirty="0"/>
            </a:br>
            <a:r>
              <a:rPr lang="fr-FR" dirty="0">
                <a:solidFill>
                  <a:schemeClr val="accent2"/>
                </a:solidFill>
              </a:rPr>
              <a:t>Facteurs psychosociaux communs</a:t>
            </a:r>
            <a:endParaRPr lang="fr-FR" dirty="0"/>
          </a:p>
        </p:txBody>
      </p:sp>
      <p:sp>
        <p:nvSpPr>
          <p:cNvPr id="3" name="Segnaposto data 2">
            <a:extLst>
              <a:ext uri="{FF2B5EF4-FFF2-40B4-BE49-F238E27FC236}">
                <a16:creationId xmlns:a16="http://schemas.microsoft.com/office/drawing/2014/main" id="{B076057E-C826-1441-A051-968ED52DB06F}"/>
              </a:ext>
            </a:extLst>
          </p:cNvPr>
          <p:cNvSpPr>
            <a:spLocks noGrp="1"/>
          </p:cNvSpPr>
          <p:nvPr>
            <p:ph type="dt" sz="half" idx="10"/>
          </p:nvPr>
        </p:nvSpPr>
        <p:spPr/>
        <p:txBody>
          <a:bodyPr/>
          <a:lstStyle/>
          <a:p>
            <a:r>
              <a:rPr lang="en-GB"/>
              <a:t>Date: Monday / 01 / October / 2019</a:t>
            </a:r>
          </a:p>
        </p:txBody>
      </p:sp>
      <p:sp>
        <p:nvSpPr>
          <p:cNvPr id="4" name="Segnaposto numero diapositiva 3">
            <a:extLst>
              <a:ext uri="{FF2B5EF4-FFF2-40B4-BE49-F238E27FC236}">
                <a16:creationId xmlns:a16="http://schemas.microsoft.com/office/drawing/2014/main" id="{3766C9C3-B22C-C842-8007-6E67CA3CF123}"/>
              </a:ext>
            </a:extLst>
          </p:cNvPr>
          <p:cNvSpPr>
            <a:spLocks noGrp="1"/>
          </p:cNvSpPr>
          <p:nvPr>
            <p:ph type="sldNum" sz="quarter" idx="12"/>
          </p:nvPr>
        </p:nvSpPr>
        <p:spPr/>
        <p:txBody>
          <a:bodyPr/>
          <a:lstStyle/>
          <a:p>
            <a:fld id="{856227C0-AD57-4F9B-BAE3-EEFB0D0EE427}" type="slidenum">
              <a:rPr lang="en-GB" smtClean="0"/>
              <a:t>21</a:t>
            </a:fld>
            <a:endParaRPr lang="en-GB"/>
          </a:p>
        </p:txBody>
      </p:sp>
      <p:sp>
        <p:nvSpPr>
          <p:cNvPr id="5" name="Segnaposto testo 4">
            <a:extLst>
              <a:ext uri="{FF2B5EF4-FFF2-40B4-BE49-F238E27FC236}">
                <a16:creationId xmlns:a16="http://schemas.microsoft.com/office/drawing/2014/main" id="{BDC3833D-34CF-6143-ABB3-57BFD23AE993}"/>
              </a:ext>
            </a:extLst>
          </p:cNvPr>
          <p:cNvSpPr>
            <a:spLocks noGrp="1"/>
          </p:cNvSpPr>
          <p:nvPr>
            <p:ph type="body" sz="quarter" idx="13"/>
          </p:nvPr>
        </p:nvSpPr>
        <p:spPr>
          <a:xfrm>
            <a:off x="490538" y="2393950"/>
            <a:ext cx="6081712" cy="3482976"/>
          </a:xfrm>
        </p:spPr>
        <p:txBody>
          <a:bodyPr/>
          <a:lstStyle/>
          <a:p>
            <a:pPr marL="252000" lvl="2" indent="-252000">
              <a:spcBef>
                <a:spcPts val="600"/>
              </a:spcBef>
              <a:spcAft>
                <a:spcPts val="600"/>
              </a:spcAft>
            </a:pPr>
            <a:r>
              <a:rPr lang="fr-FR" sz="1800" dirty="0"/>
              <a:t>Informations inadéquates</a:t>
            </a:r>
          </a:p>
          <a:p>
            <a:pPr marL="252000" lvl="2" indent="-252000">
              <a:spcBef>
                <a:spcPts val="600"/>
              </a:spcBef>
              <a:spcAft>
                <a:spcPts val="600"/>
              </a:spcAft>
            </a:pPr>
            <a:r>
              <a:rPr lang="fr-FR" sz="1800" dirty="0"/>
              <a:t>Isolement</a:t>
            </a:r>
          </a:p>
          <a:p>
            <a:pPr marL="252000" lvl="2" indent="-252000">
              <a:spcBef>
                <a:spcPts val="600"/>
              </a:spcBef>
              <a:spcAft>
                <a:spcPts val="600"/>
              </a:spcAft>
            </a:pPr>
            <a:r>
              <a:rPr lang="fr-FR" sz="1800" dirty="0"/>
              <a:t>Augmentation du temps de travail </a:t>
            </a:r>
          </a:p>
          <a:p>
            <a:pPr marL="252000" lvl="2" indent="-252000">
              <a:spcBef>
                <a:spcPts val="600"/>
              </a:spcBef>
              <a:spcAft>
                <a:spcPts val="600"/>
              </a:spcAft>
            </a:pPr>
            <a:r>
              <a:rPr lang="fr-FR" sz="1800" dirty="0"/>
              <a:t>Lignes floues entre vie professionnelle et vie de famille</a:t>
            </a:r>
          </a:p>
          <a:p>
            <a:pPr marL="252000" lvl="2" indent="-252000">
              <a:spcBef>
                <a:spcPts val="600"/>
              </a:spcBef>
              <a:spcAft>
                <a:spcPts val="600"/>
              </a:spcAft>
            </a:pPr>
            <a:r>
              <a:rPr lang="fr-FR" sz="1800" dirty="0"/>
              <a:t>Charges multiples (responsabilités professionnelles, travaux ménagers, soins aux membres de la famille, enseignement pour les enfants, etc.)</a:t>
            </a:r>
          </a:p>
          <a:p>
            <a:pPr marL="252000" lvl="2" indent="-252000">
              <a:spcBef>
                <a:spcPts val="600"/>
              </a:spcBef>
              <a:spcAft>
                <a:spcPts val="600"/>
              </a:spcAft>
            </a:pPr>
            <a:r>
              <a:rPr lang="fr-FR" sz="1800" dirty="0"/>
              <a:t>Frustration et ennui</a:t>
            </a:r>
          </a:p>
          <a:p>
            <a:pPr marL="252000" lvl="2" indent="-252000">
              <a:spcBef>
                <a:spcPts val="600"/>
              </a:spcBef>
              <a:spcAft>
                <a:spcPts val="600"/>
              </a:spcAft>
            </a:pPr>
            <a:r>
              <a:rPr lang="fr-FR" sz="1800" dirty="0"/>
              <a:t>Violence domestique </a:t>
            </a:r>
          </a:p>
          <a:p>
            <a:pPr marL="252000" lvl="2" indent="-252000">
              <a:spcBef>
                <a:spcPts val="600"/>
              </a:spcBef>
              <a:spcAft>
                <a:spcPts val="600"/>
              </a:spcAft>
            </a:pPr>
            <a:endParaRPr lang="fr-FR" sz="1800" dirty="0"/>
          </a:p>
        </p:txBody>
      </p:sp>
      <p:pic>
        <p:nvPicPr>
          <p:cNvPr id="10" name="Immagine 9">
            <a:extLst>
              <a:ext uri="{FF2B5EF4-FFF2-40B4-BE49-F238E27FC236}">
                <a16:creationId xmlns:a16="http://schemas.microsoft.com/office/drawing/2014/main" id="{041B59B7-F68B-FA43-B506-1F3443570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6451" y="960438"/>
            <a:ext cx="6350000" cy="6350000"/>
          </a:xfrm>
          <a:prstGeom prst="rect">
            <a:avLst/>
          </a:prstGeom>
        </p:spPr>
      </p:pic>
      <p:sp>
        <p:nvSpPr>
          <p:cNvPr id="9" name="Footer Placeholder 4">
            <a:extLst>
              <a:ext uri="{FF2B5EF4-FFF2-40B4-BE49-F238E27FC236}">
                <a16:creationId xmlns:a16="http://schemas.microsoft.com/office/drawing/2014/main" id="{E04B74C9-7BA4-7C44-89EB-1EDCD18CCC83}"/>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84460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09FE23-C592-E448-B700-71B8D1D9B6CC}"/>
              </a:ext>
            </a:extLst>
          </p:cNvPr>
          <p:cNvSpPr>
            <a:spLocks noGrp="1"/>
          </p:cNvSpPr>
          <p:nvPr>
            <p:ph type="title"/>
          </p:nvPr>
        </p:nvSpPr>
        <p:spPr/>
        <p:txBody>
          <a:bodyPr/>
          <a:lstStyle/>
          <a:p>
            <a:r>
              <a:rPr lang="fr-FR" dirty="0"/>
              <a:t>Personnes travaillant à domicile</a:t>
            </a:r>
            <a:br>
              <a:rPr lang="fr-FR" dirty="0"/>
            </a:br>
            <a:r>
              <a:rPr lang="fr-FR" dirty="0">
                <a:solidFill>
                  <a:schemeClr val="accent2"/>
                </a:solidFill>
              </a:rPr>
              <a:t>Exemples de mesures pour prévenir et réduire le stress</a:t>
            </a:r>
            <a:endParaRPr lang="fr-FR" dirty="0"/>
          </a:p>
        </p:txBody>
      </p:sp>
      <p:sp>
        <p:nvSpPr>
          <p:cNvPr id="3" name="Segnaposto contenuto 2">
            <a:extLst>
              <a:ext uri="{FF2B5EF4-FFF2-40B4-BE49-F238E27FC236}">
                <a16:creationId xmlns:a16="http://schemas.microsoft.com/office/drawing/2014/main" id="{F4892B7F-2DE7-764B-9122-DD30C47870D8}"/>
              </a:ext>
            </a:extLst>
          </p:cNvPr>
          <p:cNvSpPr>
            <a:spLocks noGrp="1"/>
          </p:cNvSpPr>
          <p:nvPr>
            <p:ph idx="1"/>
          </p:nvPr>
        </p:nvSpPr>
        <p:spPr/>
        <p:txBody>
          <a:bodyPr/>
          <a:lstStyle/>
          <a:p>
            <a:pPr lvl="2">
              <a:spcAft>
                <a:spcPts val="600"/>
              </a:spcAft>
            </a:pPr>
            <a:r>
              <a:rPr lang="fr-FR" dirty="0">
                <a:solidFill>
                  <a:schemeClr val="accent1">
                    <a:lumMod val="50000"/>
                  </a:schemeClr>
                </a:solidFill>
              </a:rPr>
              <a:t>Implication et soutien de l’encadrement et connexion avec les supérieurs et les collègues </a:t>
            </a:r>
          </a:p>
          <a:p>
            <a:pPr lvl="2">
              <a:spcAft>
                <a:spcPts val="600"/>
              </a:spcAft>
            </a:pPr>
            <a:r>
              <a:rPr lang="fr-FR" dirty="0">
                <a:solidFill>
                  <a:schemeClr val="accent1">
                    <a:lumMod val="50000"/>
                  </a:schemeClr>
                </a:solidFill>
              </a:rPr>
              <a:t>Clarté des attentes (tâches, résultats à atteindre, etc.)</a:t>
            </a:r>
          </a:p>
          <a:p>
            <a:pPr lvl="2">
              <a:spcAft>
                <a:spcPts val="600"/>
              </a:spcAft>
            </a:pPr>
            <a:r>
              <a:rPr lang="fr-FR" dirty="0">
                <a:solidFill>
                  <a:schemeClr val="accent1">
                    <a:lumMod val="50000"/>
                  </a:schemeClr>
                </a:solidFill>
              </a:rPr>
              <a:t>Flexibilité</a:t>
            </a:r>
          </a:p>
          <a:p>
            <a:pPr lvl="2">
              <a:spcAft>
                <a:spcPts val="600"/>
              </a:spcAft>
            </a:pPr>
            <a:r>
              <a:rPr lang="fr-FR" dirty="0">
                <a:solidFill>
                  <a:schemeClr val="accent1">
                    <a:lumMod val="50000"/>
                  </a:schemeClr>
                </a:solidFill>
              </a:rPr>
              <a:t>Équipements appropriés (ordinateurs portables, applications pour le télétravail, support informatique adéquat, etc.) et espace de travail dédié</a:t>
            </a:r>
          </a:p>
          <a:p>
            <a:pPr lvl="2">
              <a:spcAft>
                <a:spcPts val="600"/>
              </a:spcAft>
            </a:pPr>
            <a:r>
              <a:rPr lang="fr-FR" dirty="0">
                <a:solidFill>
                  <a:schemeClr val="accent1">
                    <a:lumMod val="50000"/>
                  </a:schemeClr>
                </a:solidFill>
              </a:rPr>
              <a:t>Formation</a:t>
            </a:r>
          </a:p>
          <a:p>
            <a:pPr lvl="2">
              <a:spcAft>
                <a:spcPts val="600"/>
              </a:spcAft>
            </a:pPr>
            <a:r>
              <a:rPr lang="fr-FR" dirty="0">
                <a:solidFill>
                  <a:schemeClr val="accent1">
                    <a:lumMod val="50000"/>
                  </a:schemeClr>
                </a:solidFill>
              </a:rPr>
              <a:t>Système de communication performant </a:t>
            </a:r>
          </a:p>
          <a:p>
            <a:pPr lvl="2">
              <a:spcAft>
                <a:spcPts val="600"/>
              </a:spcAft>
            </a:pPr>
            <a:r>
              <a:rPr lang="fr-FR" dirty="0">
                <a:solidFill>
                  <a:schemeClr val="accent1">
                    <a:lumMod val="50000"/>
                  </a:schemeClr>
                </a:solidFill>
              </a:rPr>
              <a:t>Services de soutien, notamment des programmes d’assistance aux employés</a:t>
            </a:r>
          </a:p>
          <a:p>
            <a:pPr lvl="2">
              <a:spcAft>
                <a:spcPts val="600"/>
              </a:spcAft>
            </a:pPr>
            <a:endParaRPr lang="fr-FR" dirty="0">
              <a:solidFill>
                <a:schemeClr val="accent1">
                  <a:lumMod val="50000"/>
                </a:schemeClr>
              </a:solidFill>
            </a:endParaRPr>
          </a:p>
        </p:txBody>
      </p:sp>
      <p:sp>
        <p:nvSpPr>
          <p:cNvPr id="5" name="Segnaposto numero diapositiva 4">
            <a:extLst>
              <a:ext uri="{FF2B5EF4-FFF2-40B4-BE49-F238E27FC236}">
                <a16:creationId xmlns:a16="http://schemas.microsoft.com/office/drawing/2014/main" id="{63174252-8CE9-8144-8158-192BA8D03D99}"/>
              </a:ext>
            </a:extLst>
          </p:cNvPr>
          <p:cNvSpPr>
            <a:spLocks noGrp="1"/>
          </p:cNvSpPr>
          <p:nvPr>
            <p:ph type="sldNum" sz="quarter" idx="12"/>
          </p:nvPr>
        </p:nvSpPr>
        <p:spPr/>
        <p:txBody>
          <a:bodyPr/>
          <a:lstStyle/>
          <a:p>
            <a:fld id="{856227C0-AD57-4F9B-BAE3-EEFB0D0EE427}" type="slidenum">
              <a:rPr lang="en-GB" smtClean="0"/>
              <a:t>22</a:t>
            </a:fld>
            <a:endParaRPr lang="en-GB"/>
          </a:p>
        </p:txBody>
      </p:sp>
      <p:sp>
        <p:nvSpPr>
          <p:cNvPr id="7" name="Footer Placeholder 4">
            <a:extLst>
              <a:ext uri="{FF2B5EF4-FFF2-40B4-BE49-F238E27FC236}">
                <a16:creationId xmlns:a16="http://schemas.microsoft.com/office/drawing/2014/main" id="{EA5A6D36-EC17-6C48-AD9A-50627D430C5E}"/>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595349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FBEE60-43BF-614A-B828-9584FD638C40}"/>
              </a:ext>
            </a:extLst>
          </p:cNvPr>
          <p:cNvSpPr>
            <a:spLocks noGrp="1"/>
          </p:cNvSpPr>
          <p:nvPr>
            <p:ph type="title"/>
          </p:nvPr>
        </p:nvSpPr>
        <p:spPr>
          <a:xfrm>
            <a:off x="490538" y="2872800"/>
            <a:ext cx="4279170" cy="608525"/>
          </a:xfrm>
        </p:spPr>
        <p:txBody>
          <a:bodyPr/>
          <a:lstStyle/>
          <a:p>
            <a:r>
              <a:rPr lang="fr-FR" dirty="0"/>
              <a:t>Gérer les autres risques de SST</a:t>
            </a:r>
          </a:p>
        </p:txBody>
      </p:sp>
      <p:sp>
        <p:nvSpPr>
          <p:cNvPr id="4" name="Segnaposto data 3">
            <a:extLst>
              <a:ext uri="{FF2B5EF4-FFF2-40B4-BE49-F238E27FC236}">
                <a16:creationId xmlns:a16="http://schemas.microsoft.com/office/drawing/2014/main" id="{AC923551-EFB6-F943-897C-FF04492F91D3}"/>
              </a:ext>
            </a:extLst>
          </p:cNvPr>
          <p:cNvSpPr>
            <a:spLocks noGrp="1"/>
          </p:cNvSpPr>
          <p:nvPr>
            <p:ph type="dt" sz="half" idx="10"/>
          </p:nvPr>
        </p:nvSpPr>
        <p:spPr/>
        <p:txBody>
          <a:bodyPr/>
          <a:lstStyle/>
          <a:p>
            <a:r>
              <a:rPr lang="en-GB" dirty="0"/>
              <a:t>Date: Monday / 01 / October / 2019</a:t>
            </a:r>
          </a:p>
        </p:txBody>
      </p:sp>
      <p:sp>
        <p:nvSpPr>
          <p:cNvPr id="5" name="Segnaposto piè di pagina 4">
            <a:extLst>
              <a:ext uri="{FF2B5EF4-FFF2-40B4-BE49-F238E27FC236}">
                <a16:creationId xmlns:a16="http://schemas.microsoft.com/office/drawing/2014/main" id="{36908139-E9A4-844B-9BB7-6653B42AF941}"/>
              </a:ext>
            </a:extLst>
          </p:cNvPr>
          <p:cNvSpPr>
            <a:spLocks noGrp="1"/>
          </p:cNvSpPr>
          <p:nvPr>
            <p:ph type="ftr" sz="quarter" idx="11"/>
          </p:nvPr>
        </p:nvSpPr>
        <p:spPr/>
        <p:txBody>
          <a:bodyPr/>
          <a:lstStyle/>
          <a:p>
            <a:r>
              <a:rPr lang="en-GB"/>
              <a:t>Advancing social justice, promoting decent work</a:t>
            </a:r>
          </a:p>
        </p:txBody>
      </p:sp>
      <p:sp>
        <p:nvSpPr>
          <p:cNvPr id="6" name="Segnaposto numero diapositiva 5">
            <a:extLst>
              <a:ext uri="{FF2B5EF4-FFF2-40B4-BE49-F238E27FC236}">
                <a16:creationId xmlns:a16="http://schemas.microsoft.com/office/drawing/2014/main" id="{D3382A8A-61EA-E348-9038-E9B039F0D053}"/>
              </a:ext>
            </a:extLst>
          </p:cNvPr>
          <p:cNvSpPr>
            <a:spLocks noGrp="1"/>
          </p:cNvSpPr>
          <p:nvPr>
            <p:ph type="sldNum" sz="quarter" idx="12"/>
          </p:nvPr>
        </p:nvSpPr>
        <p:spPr/>
        <p:txBody>
          <a:bodyPr/>
          <a:lstStyle/>
          <a:p>
            <a:fld id="{856227C0-AD57-4F9B-BAE3-EEFB0D0EE427}" type="slidenum">
              <a:rPr lang="en-GB" smtClean="0"/>
              <a:pPr/>
              <a:t>23</a:t>
            </a:fld>
            <a:endParaRPr lang="en-GB"/>
          </a:p>
        </p:txBody>
      </p:sp>
    </p:spTree>
    <p:extLst>
      <p:ext uri="{BB962C8B-B14F-4D97-AF65-F5344CB8AC3E}">
        <p14:creationId xmlns:p14="http://schemas.microsoft.com/office/powerpoint/2010/main" val="2134230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643B4B7-3C61-E44E-9988-FC23460FA384}"/>
              </a:ext>
            </a:extLst>
          </p:cNvPr>
          <p:cNvSpPr>
            <a:spLocks noGrp="1"/>
          </p:cNvSpPr>
          <p:nvPr>
            <p:ph type="title"/>
          </p:nvPr>
        </p:nvSpPr>
        <p:spPr/>
        <p:txBody>
          <a:bodyPr/>
          <a:lstStyle/>
          <a:p>
            <a:r>
              <a:rPr lang="fr-FR" dirty="0"/>
              <a:t>Risques ergonomiques </a:t>
            </a:r>
          </a:p>
        </p:txBody>
      </p:sp>
      <p:sp>
        <p:nvSpPr>
          <p:cNvPr id="5" name="Segnaposto data 4">
            <a:extLst>
              <a:ext uri="{FF2B5EF4-FFF2-40B4-BE49-F238E27FC236}">
                <a16:creationId xmlns:a16="http://schemas.microsoft.com/office/drawing/2014/main" id="{5243D017-1978-A842-AF4C-9810D48F4A0C}"/>
              </a:ext>
            </a:extLst>
          </p:cNvPr>
          <p:cNvSpPr>
            <a:spLocks noGrp="1"/>
          </p:cNvSpPr>
          <p:nvPr>
            <p:ph type="dt" sz="half" idx="10"/>
          </p:nvPr>
        </p:nvSpPr>
        <p:spPr/>
        <p:txBody>
          <a:bodyPr/>
          <a:lstStyle/>
          <a:p>
            <a:r>
              <a:rPr lang="en-GB"/>
              <a:t>Date: Monday / 01 / October / 2019</a:t>
            </a:r>
          </a:p>
        </p:txBody>
      </p:sp>
      <p:sp>
        <p:nvSpPr>
          <p:cNvPr id="7" name="Segnaposto numero diapositiva 6">
            <a:extLst>
              <a:ext uri="{FF2B5EF4-FFF2-40B4-BE49-F238E27FC236}">
                <a16:creationId xmlns:a16="http://schemas.microsoft.com/office/drawing/2014/main" id="{EADA042D-EE91-DD4A-B604-A0DABF40FC44}"/>
              </a:ext>
            </a:extLst>
          </p:cNvPr>
          <p:cNvSpPr>
            <a:spLocks noGrp="1"/>
          </p:cNvSpPr>
          <p:nvPr>
            <p:ph type="sldNum" sz="quarter" idx="12"/>
          </p:nvPr>
        </p:nvSpPr>
        <p:spPr/>
        <p:txBody>
          <a:bodyPr/>
          <a:lstStyle/>
          <a:p>
            <a:fld id="{856227C0-AD57-4F9B-BAE3-EEFB0D0EE427}" type="slidenum">
              <a:rPr lang="en-GB" smtClean="0"/>
              <a:t>24</a:t>
            </a:fld>
            <a:endParaRPr lang="en-GB"/>
          </a:p>
        </p:txBody>
      </p:sp>
      <p:sp>
        <p:nvSpPr>
          <p:cNvPr id="8" name="Triangolo 7">
            <a:extLst>
              <a:ext uri="{FF2B5EF4-FFF2-40B4-BE49-F238E27FC236}">
                <a16:creationId xmlns:a16="http://schemas.microsoft.com/office/drawing/2014/main" id="{3569789D-0316-7B42-9A07-120B4D5EF67C}"/>
              </a:ext>
            </a:extLst>
          </p:cNvPr>
          <p:cNvSpPr>
            <a:spLocks noChangeAspect="1"/>
          </p:cNvSpPr>
          <p:nvPr/>
        </p:nvSpPr>
        <p:spPr>
          <a:xfrm rot="5400000">
            <a:off x="4143586" y="2590942"/>
            <a:ext cx="4746484" cy="3850993"/>
          </a:xfrm>
          <a:prstGeom prst="triangle">
            <a:avLst>
              <a:gd name="adj" fmla="val 52609"/>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egnaposto contenuto 2">
            <a:extLst>
              <a:ext uri="{FF2B5EF4-FFF2-40B4-BE49-F238E27FC236}">
                <a16:creationId xmlns:a16="http://schemas.microsoft.com/office/drawing/2014/main" id="{21EAFCCF-E9B9-D842-B419-F648140C8CCC}"/>
              </a:ext>
            </a:extLst>
          </p:cNvPr>
          <p:cNvSpPr>
            <a:spLocks noGrp="1"/>
          </p:cNvSpPr>
          <p:nvPr>
            <p:ph idx="1"/>
          </p:nvPr>
        </p:nvSpPr>
        <p:spPr>
          <a:xfrm>
            <a:off x="490538" y="2393950"/>
            <a:ext cx="4110037" cy="3482975"/>
          </a:xfrm>
        </p:spPr>
        <p:txBody>
          <a:bodyPr/>
          <a:lstStyle/>
          <a:p>
            <a:pPr lvl="2">
              <a:spcAft>
                <a:spcPts val="1800"/>
              </a:spcAft>
            </a:pPr>
            <a:r>
              <a:rPr lang="fr-FR" dirty="0">
                <a:solidFill>
                  <a:schemeClr val="accent1">
                    <a:lumMod val="50000"/>
                  </a:schemeClr>
                </a:solidFill>
              </a:rPr>
              <a:t>Manutention de charges</a:t>
            </a:r>
          </a:p>
          <a:p>
            <a:pPr lvl="2">
              <a:spcAft>
                <a:spcPts val="1800"/>
              </a:spcAft>
            </a:pPr>
            <a:r>
              <a:rPr lang="fr-FR" dirty="0"/>
              <a:t>Postures inconfortables </a:t>
            </a:r>
          </a:p>
          <a:p>
            <a:pPr marL="0" lvl="2" indent="0">
              <a:spcAft>
                <a:spcPts val="1800"/>
              </a:spcAft>
              <a:buNone/>
            </a:pPr>
            <a:r>
              <a:rPr lang="fr-FR" dirty="0">
                <a:solidFill>
                  <a:schemeClr val="accent1">
                    <a:lumMod val="50000"/>
                  </a:schemeClr>
                </a:solidFill>
              </a:rPr>
              <a:t>… </a:t>
            </a:r>
            <a:r>
              <a:rPr lang="fr-FR" dirty="0"/>
              <a:t>associées </a:t>
            </a:r>
            <a:r>
              <a:rPr lang="fr-FR" dirty="0">
                <a:solidFill>
                  <a:schemeClr val="accent1">
                    <a:lumMod val="50000"/>
                  </a:schemeClr>
                </a:solidFill>
              </a:rPr>
              <a:t>à un temps de travail plus long, </a:t>
            </a:r>
            <a:r>
              <a:rPr lang="fr-FR" dirty="0"/>
              <a:t>une charge de travail et une pression accrues</a:t>
            </a:r>
            <a:endParaRPr lang="fr-FR" dirty="0">
              <a:solidFill>
                <a:schemeClr val="accent1">
                  <a:lumMod val="50000"/>
                </a:schemeClr>
              </a:solidFill>
            </a:endParaRPr>
          </a:p>
          <a:p>
            <a:pPr>
              <a:spcBef>
                <a:spcPts val="600"/>
              </a:spcBef>
              <a:spcAft>
                <a:spcPts val="1800"/>
              </a:spcAft>
            </a:pPr>
            <a:endParaRPr lang="fr-FR" dirty="0">
              <a:solidFill>
                <a:schemeClr val="accent1">
                  <a:lumMod val="50000"/>
                </a:schemeClr>
              </a:solidFill>
            </a:endParaRPr>
          </a:p>
          <a:p>
            <a:pPr>
              <a:spcBef>
                <a:spcPts val="600"/>
              </a:spcBef>
              <a:spcAft>
                <a:spcPts val="1800"/>
              </a:spcAft>
            </a:pPr>
            <a:endParaRPr lang="fr-FR" dirty="0">
              <a:solidFill>
                <a:schemeClr val="accent1">
                  <a:lumMod val="50000"/>
                </a:schemeClr>
              </a:solidFill>
            </a:endParaRPr>
          </a:p>
        </p:txBody>
      </p:sp>
      <p:sp>
        <p:nvSpPr>
          <p:cNvPr id="10" name="Segnaposto contenuto 2">
            <a:extLst>
              <a:ext uri="{FF2B5EF4-FFF2-40B4-BE49-F238E27FC236}">
                <a16:creationId xmlns:a16="http://schemas.microsoft.com/office/drawing/2014/main" id="{83305FC2-E419-6648-8C2E-9CDC17F73251}"/>
              </a:ext>
            </a:extLst>
          </p:cNvPr>
          <p:cNvSpPr txBox="1">
            <a:spLocks/>
          </p:cNvSpPr>
          <p:nvPr/>
        </p:nvSpPr>
        <p:spPr>
          <a:xfrm>
            <a:off x="5229225" y="2393951"/>
            <a:ext cx="5932237" cy="348297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Aft>
                <a:spcPts val="1800"/>
              </a:spcAft>
              <a:buClr>
                <a:schemeClr val="accent1"/>
              </a:buClr>
            </a:pPr>
            <a:r>
              <a:rPr lang="fr-FR" dirty="0">
                <a:solidFill>
                  <a:schemeClr val="accent1">
                    <a:lumMod val="50000"/>
                  </a:schemeClr>
                </a:solidFill>
              </a:rPr>
              <a:t>Troubles musculo-squelettiques (TMS)</a:t>
            </a:r>
          </a:p>
          <a:p>
            <a:pPr lvl="2">
              <a:spcAft>
                <a:spcPts val="1800"/>
              </a:spcAft>
              <a:buClr>
                <a:schemeClr val="accent1"/>
              </a:buClr>
            </a:pPr>
            <a:r>
              <a:rPr lang="fr-FR" dirty="0"/>
              <a:t>Réduction de la capacité à travailler </a:t>
            </a:r>
          </a:p>
          <a:p>
            <a:pPr lvl="2">
              <a:spcAft>
                <a:spcPts val="1800"/>
              </a:spcAft>
              <a:buClr>
                <a:schemeClr val="accent1"/>
              </a:buClr>
            </a:pPr>
            <a:r>
              <a:rPr lang="fr-FR" dirty="0"/>
              <a:t>Réduction de la capacité à respecter des pratiques professionnelles strictes,</a:t>
            </a:r>
            <a:endParaRPr lang="fr-FR" dirty="0">
              <a:solidFill>
                <a:schemeClr val="accent1">
                  <a:lumMod val="50000"/>
                </a:schemeClr>
              </a:solidFill>
            </a:endParaRPr>
          </a:p>
          <a:p>
            <a:pPr lvl="2">
              <a:spcBef>
                <a:spcPts val="1800"/>
              </a:spcBef>
              <a:spcAft>
                <a:spcPts val="1800"/>
              </a:spcAft>
              <a:buClr>
                <a:schemeClr val="accent1"/>
              </a:buClr>
            </a:pPr>
            <a:r>
              <a:rPr lang="fr-FR" dirty="0"/>
              <a:t>Absentéisme plus élevé </a:t>
            </a:r>
            <a:endParaRPr lang="fr-FR" dirty="0">
              <a:solidFill>
                <a:schemeClr val="accent1">
                  <a:lumMod val="50000"/>
                </a:schemeClr>
              </a:solidFill>
            </a:endParaRPr>
          </a:p>
          <a:p>
            <a:pPr lvl="2">
              <a:spcAft>
                <a:spcPts val="1800"/>
              </a:spcAft>
              <a:buClr>
                <a:schemeClr val="accent1"/>
              </a:buClr>
            </a:pPr>
            <a:r>
              <a:rPr lang="fr-FR" dirty="0"/>
              <a:t>Risque d’accidents et de blessures accru</a:t>
            </a:r>
            <a:endParaRPr lang="fr-FR" dirty="0">
              <a:solidFill>
                <a:schemeClr val="accent1">
                  <a:lumMod val="50000"/>
                </a:schemeClr>
              </a:solidFill>
            </a:endParaRPr>
          </a:p>
          <a:p>
            <a:pPr>
              <a:spcBef>
                <a:spcPts val="600"/>
              </a:spcBef>
              <a:spcAft>
                <a:spcPts val="1800"/>
              </a:spcAft>
              <a:buClr>
                <a:schemeClr val="accent1"/>
              </a:buClr>
            </a:pPr>
            <a:endParaRPr lang="fr-FR" dirty="0">
              <a:solidFill>
                <a:schemeClr val="accent1">
                  <a:lumMod val="50000"/>
                </a:schemeClr>
              </a:solidFill>
            </a:endParaRPr>
          </a:p>
        </p:txBody>
      </p:sp>
      <p:sp>
        <p:nvSpPr>
          <p:cNvPr id="12" name="Footer Placeholder 4">
            <a:extLst>
              <a:ext uri="{FF2B5EF4-FFF2-40B4-BE49-F238E27FC236}">
                <a16:creationId xmlns:a16="http://schemas.microsoft.com/office/drawing/2014/main" id="{2BA02B76-096D-0049-A6FA-FC041741A9BB}"/>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3244113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4CBA53-00DB-CA45-8613-0D0D15B86C15}"/>
              </a:ext>
            </a:extLst>
          </p:cNvPr>
          <p:cNvSpPr>
            <a:spLocks noGrp="1"/>
          </p:cNvSpPr>
          <p:nvPr>
            <p:ph type="title"/>
          </p:nvPr>
        </p:nvSpPr>
        <p:spPr/>
        <p:txBody>
          <a:bodyPr/>
          <a:lstStyle/>
          <a:p>
            <a:r>
              <a:rPr lang="fr-CA" b="0" dirty="0"/>
              <a:t>Risques de SST associés à l'utilisation d'EPI lourds</a:t>
            </a:r>
            <a:endParaRPr lang="fr-FR" dirty="0"/>
          </a:p>
        </p:txBody>
      </p:sp>
      <p:sp>
        <p:nvSpPr>
          <p:cNvPr id="3" name="Segnaposto contenuto 2">
            <a:extLst>
              <a:ext uri="{FF2B5EF4-FFF2-40B4-BE49-F238E27FC236}">
                <a16:creationId xmlns:a16="http://schemas.microsoft.com/office/drawing/2014/main" id="{274C3842-F809-3E43-B6B8-A78AAAF7C0DE}"/>
              </a:ext>
            </a:extLst>
          </p:cNvPr>
          <p:cNvSpPr>
            <a:spLocks noGrp="1"/>
          </p:cNvSpPr>
          <p:nvPr>
            <p:ph idx="1"/>
          </p:nvPr>
        </p:nvSpPr>
        <p:spPr/>
        <p:txBody>
          <a:bodyPr/>
          <a:lstStyle/>
          <a:p>
            <a:pPr>
              <a:spcBef>
                <a:spcPts val="600"/>
              </a:spcBef>
              <a:spcAft>
                <a:spcPts val="1800"/>
              </a:spcAft>
            </a:pPr>
            <a:r>
              <a:rPr lang="fr-FR" b="0" dirty="0"/>
              <a:t>Le personnel de santé peut être confronté aux risques découlant de l’utilisation des EPI lourds :</a:t>
            </a:r>
          </a:p>
          <a:p>
            <a:pPr lvl="2">
              <a:spcAft>
                <a:spcPts val="1800"/>
              </a:spcAft>
            </a:pPr>
            <a:r>
              <a:rPr lang="fr-FR" dirty="0">
                <a:solidFill>
                  <a:schemeClr val="accent1">
                    <a:lumMod val="50000"/>
                  </a:schemeClr>
                </a:solidFill>
              </a:rPr>
              <a:t>stress thermique</a:t>
            </a:r>
          </a:p>
          <a:p>
            <a:pPr lvl="2">
              <a:spcAft>
                <a:spcPts val="1800"/>
              </a:spcAft>
            </a:pPr>
            <a:r>
              <a:rPr lang="fr-FR" dirty="0">
                <a:solidFill>
                  <a:schemeClr val="accent1">
                    <a:lumMod val="50000"/>
                  </a:schemeClr>
                </a:solidFill>
              </a:rPr>
              <a:t>déshydratation</a:t>
            </a:r>
          </a:p>
          <a:p>
            <a:pPr lvl="2">
              <a:spcAft>
                <a:spcPts val="1800"/>
              </a:spcAft>
            </a:pPr>
            <a:r>
              <a:rPr lang="fr-FR" dirty="0">
                <a:solidFill>
                  <a:schemeClr val="accent1">
                    <a:lumMod val="50000"/>
                  </a:schemeClr>
                </a:solidFill>
              </a:rPr>
              <a:t>étourdissements</a:t>
            </a:r>
          </a:p>
          <a:p>
            <a:pPr lvl="2">
              <a:spcAft>
                <a:spcPts val="1800"/>
              </a:spcAft>
            </a:pPr>
            <a:r>
              <a:rPr lang="fr-FR" dirty="0">
                <a:solidFill>
                  <a:schemeClr val="accent1">
                    <a:lumMod val="50000"/>
                  </a:schemeClr>
                </a:solidFill>
              </a:rPr>
              <a:t>marques laissées sur le visage</a:t>
            </a:r>
            <a:endParaRPr lang="fr-FR" dirty="0"/>
          </a:p>
          <a:p>
            <a:pPr>
              <a:spcBef>
                <a:spcPts val="600"/>
              </a:spcBef>
              <a:spcAft>
                <a:spcPts val="1800"/>
              </a:spcAft>
            </a:pPr>
            <a:endParaRPr lang="fr-FR" dirty="0"/>
          </a:p>
        </p:txBody>
      </p:sp>
      <p:sp>
        <p:nvSpPr>
          <p:cNvPr id="6" name="Segnaposto numero diapositiva 5">
            <a:extLst>
              <a:ext uri="{FF2B5EF4-FFF2-40B4-BE49-F238E27FC236}">
                <a16:creationId xmlns:a16="http://schemas.microsoft.com/office/drawing/2014/main" id="{20BD0D53-6A52-CB4D-A932-EC1931451FA8}"/>
              </a:ext>
            </a:extLst>
          </p:cNvPr>
          <p:cNvSpPr>
            <a:spLocks noGrp="1"/>
          </p:cNvSpPr>
          <p:nvPr>
            <p:ph type="sldNum" sz="quarter" idx="12"/>
          </p:nvPr>
        </p:nvSpPr>
        <p:spPr/>
        <p:txBody>
          <a:bodyPr/>
          <a:lstStyle/>
          <a:p>
            <a:fld id="{856227C0-AD57-4F9B-BAE3-EEFB0D0EE427}" type="slidenum">
              <a:rPr lang="en-GB" smtClean="0"/>
              <a:t>25</a:t>
            </a:fld>
            <a:endParaRPr lang="en-GB"/>
          </a:p>
        </p:txBody>
      </p:sp>
      <p:pic>
        <p:nvPicPr>
          <p:cNvPr id="14" name="Segnaposto immagine 13">
            <a:extLst>
              <a:ext uri="{FF2B5EF4-FFF2-40B4-BE49-F238E27FC236}">
                <a16:creationId xmlns:a16="http://schemas.microsoft.com/office/drawing/2014/main" id="{95B5ADE7-163A-2E4A-98CF-173066746EE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116" t="212" r="10474" b="-212"/>
          <a:stretch/>
        </p:blipFill>
        <p:spPr>
          <a:xfrm>
            <a:off x="8289131" y="993525"/>
            <a:ext cx="3902869" cy="5876925"/>
          </a:xfrm>
        </p:spPr>
      </p:pic>
      <p:pic>
        <p:nvPicPr>
          <p:cNvPr id="8" name="Picture 11">
            <a:extLst>
              <a:ext uri="{FF2B5EF4-FFF2-40B4-BE49-F238E27FC236}">
                <a16:creationId xmlns:a16="http://schemas.microsoft.com/office/drawing/2014/main" id="{F82B7B48-B197-894C-B2B1-46FCE1E1CD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0" name="Footer Placeholder 4">
            <a:extLst>
              <a:ext uri="{FF2B5EF4-FFF2-40B4-BE49-F238E27FC236}">
                <a16:creationId xmlns:a16="http://schemas.microsoft.com/office/drawing/2014/main" id="{83D9B263-27DB-1741-9D18-04D49BC66BA4}"/>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4248771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643B4B7-3C61-E44E-9988-FC23460FA384}"/>
              </a:ext>
            </a:extLst>
          </p:cNvPr>
          <p:cNvSpPr>
            <a:spLocks noGrp="1"/>
          </p:cNvSpPr>
          <p:nvPr>
            <p:ph type="title"/>
          </p:nvPr>
        </p:nvSpPr>
        <p:spPr/>
        <p:txBody>
          <a:bodyPr/>
          <a:lstStyle/>
          <a:p>
            <a:r>
              <a:rPr lang="fr-FR" dirty="0"/>
              <a:t>Risques chimiques </a:t>
            </a:r>
            <a:endParaRPr lang="es-ES_tradnl" dirty="0"/>
          </a:p>
        </p:txBody>
      </p:sp>
      <p:sp>
        <p:nvSpPr>
          <p:cNvPr id="5" name="Segnaposto data 4">
            <a:extLst>
              <a:ext uri="{FF2B5EF4-FFF2-40B4-BE49-F238E27FC236}">
                <a16:creationId xmlns:a16="http://schemas.microsoft.com/office/drawing/2014/main" id="{5243D017-1978-A842-AF4C-9810D48F4A0C}"/>
              </a:ext>
            </a:extLst>
          </p:cNvPr>
          <p:cNvSpPr>
            <a:spLocks noGrp="1"/>
          </p:cNvSpPr>
          <p:nvPr>
            <p:ph type="dt" sz="half" idx="10"/>
          </p:nvPr>
        </p:nvSpPr>
        <p:spPr/>
        <p:txBody>
          <a:bodyPr/>
          <a:lstStyle/>
          <a:p>
            <a:r>
              <a:rPr lang="en-GB"/>
              <a:t>Date: Monday / 01 / October / 2019</a:t>
            </a:r>
          </a:p>
        </p:txBody>
      </p:sp>
      <p:sp>
        <p:nvSpPr>
          <p:cNvPr id="7" name="Segnaposto numero diapositiva 6">
            <a:extLst>
              <a:ext uri="{FF2B5EF4-FFF2-40B4-BE49-F238E27FC236}">
                <a16:creationId xmlns:a16="http://schemas.microsoft.com/office/drawing/2014/main" id="{EADA042D-EE91-DD4A-B604-A0DABF40FC44}"/>
              </a:ext>
            </a:extLst>
          </p:cNvPr>
          <p:cNvSpPr>
            <a:spLocks noGrp="1"/>
          </p:cNvSpPr>
          <p:nvPr>
            <p:ph type="sldNum" sz="quarter" idx="12"/>
          </p:nvPr>
        </p:nvSpPr>
        <p:spPr/>
        <p:txBody>
          <a:bodyPr/>
          <a:lstStyle/>
          <a:p>
            <a:fld id="{856227C0-AD57-4F9B-BAE3-EEFB0D0EE427}" type="slidenum">
              <a:rPr lang="en-GB" smtClean="0"/>
              <a:t>26</a:t>
            </a:fld>
            <a:endParaRPr lang="en-GB"/>
          </a:p>
        </p:txBody>
      </p:sp>
      <p:sp>
        <p:nvSpPr>
          <p:cNvPr id="8" name="Triangolo 7">
            <a:extLst>
              <a:ext uri="{FF2B5EF4-FFF2-40B4-BE49-F238E27FC236}">
                <a16:creationId xmlns:a16="http://schemas.microsoft.com/office/drawing/2014/main" id="{3569789D-0316-7B42-9A07-120B4D5EF67C}"/>
              </a:ext>
            </a:extLst>
          </p:cNvPr>
          <p:cNvSpPr>
            <a:spLocks noChangeAspect="1"/>
          </p:cNvSpPr>
          <p:nvPr/>
        </p:nvSpPr>
        <p:spPr>
          <a:xfrm rot="5400000">
            <a:off x="4143586" y="2590942"/>
            <a:ext cx="4746484" cy="3850993"/>
          </a:xfrm>
          <a:prstGeom prst="triangle">
            <a:avLst>
              <a:gd name="adj" fmla="val 52609"/>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Segnaposto contenuto 2">
            <a:extLst>
              <a:ext uri="{FF2B5EF4-FFF2-40B4-BE49-F238E27FC236}">
                <a16:creationId xmlns:a16="http://schemas.microsoft.com/office/drawing/2014/main" id="{21EAFCCF-E9B9-D842-B419-F648140C8CCC}"/>
              </a:ext>
            </a:extLst>
          </p:cNvPr>
          <p:cNvSpPr>
            <a:spLocks noGrp="1"/>
          </p:cNvSpPr>
          <p:nvPr>
            <p:ph idx="1"/>
          </p:nvPr>
        </p:nvSpPr>
        <p:spPr>
          <a:xfrm>
            <a:off x="490538" y="2393950"/>
            <a:ext cx="4512783" cy="3482975"/>
          </a:xfrm>
        </p:spPr>
        <p:txBody>
          <a:bodyPr/>
          <a:lstStyle/>
          <a:p>
            <a:pPr marL="0" lvl="2" indent="0">
              <a:buNone/>
            </a:pPr>
            <a:r>
              <a:rPr lang="fr-FR" dirty="0"/>
              <a:t>Le nettoyage et la désinfection à l’aide de produits chimiques deviennent souvent des gestes clés pour freiner la contagion sur tous les lieux de travail.</a:t>
            </a:r>
          </a:p>
          <a:p>
            <a:pPr marL="0" lvl="2" indent="0">
              <a:buNone/>
            </a:pPr>
            <a:r>
              <a:rPr lang="fr-FR" dirty="0"/>
              <a:t>L’</a:t>
            </a:r>
            <a:r>
              <a:rPr lang="fr-FR" b="1" dirty="0"/>
              <a:t>ammonium quaternaire </a:t>
            </a:r>
            <a:r>
              <a:rPr lang="fr-FR" dirty="0"/>
              <a:t>et </a:t>
            </a:r>
            <a:r>
              <a:rPr lang="fr-FR" b="1" dirty="0"/>
              <a:t>l’hypochlorite de sodium </a:t>
            </a:r>
            <a:r>
              <a:rPr lang="fr-FR" dirty="0"/>
              <a:t>(parmi les produits chimiques fréquemment utilisés pour la désinfection liée au COVID-19) peuvent :</a:t>
            </a:r>
          </a:p>
          <a:p>
            <a:pPr lvl="2"/>
            <a:r>
              <a:rPr lang="fr-FR" dirty="0"/>
              <a:t>exposer à un risque accru de maladie pulmonaire obstructive chronique</a:t>
            </a:r>
          </a:p>
          <a:p>
            <a:pPr lvl="2"/>
            <a:r>
              <a:rPr lang="fr-FR" dirty="0"/>
              <a:t>avoir un impact sur la fertilité </a:t>
            </a:r>
          </a:p>
          <a:p>
            <a:pPr lvl="2"/>
            <a:r>
              <a:rPr lang="fr-FR" dirty="0"/>
              <a:t>influer sur les symptômes de l’asthme</a:t>
            </a:r>
            <a:endParaRPr lang="es-ES_tradnl" dirty="0">
              <a:solidFill>
                <a:schemeClr val="accent1">
                  <a:lumMod val="50000"/>
                </a:schemeClr>
              </a:solidFill>
            </a:endParaRPr>
          </a:p>
        </p:txBody>
      </p:sp>
      <p:sp>
        <p:nvSpPr>
          <p:cNvPr id="10" name="Segnaposto contenuto 2">
            <a:extLst>
              <a:ext uri="{FF2B5EF4-FFF2-40B4-BE49-F238E27FC236}">
                <a16:creationId xmlns:a16="http://schemas.microsoft.com/office/drawing/2014/main" id="{83305FC2-E419-6648-8C2E-9CDC17F73251}"/>
              </a:ext>
            </a:extLst>
          </p:cNvPr>
          <p:cNvSpPr txBox="1">
            <a:spLocks/>
          </p:cNvSpPr>
          <p:nvPr/>
        </p:nvSpPr>
        <p:spPr>
          <a:xfrm>
            <a:off x="6360913" y="2393950"/>
            <a:ext cx="4696150" cy="348297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Il est important que les travailleurs soient convenablement formés pour utiliser ces produits chimiques de manière correcte   et sûre et qu’ils soient informés sur          les risques et les niveaux           d’exposition</a:t>
            </a:r>
          </a:p>
          <a:p>
            <a:endParaRPr lang="fr-FR" dirty="0"/>
          </a:p>
          <a:p>
            <a:endParaRPr lang="fr-FR" dirty="0"/>
          </a:p>
          <a:p>
            <a:endParaRPr lang="fr-FR" dirty="0"/>
          </a:p>
          <a:p>
            <a:endParaRPr lang="es-ES_tradnl" dirty="0"/>
          </a:p>
          <a:p>
            <a:endParaRPr lang="es-ES_tradnl" dirty="0"/>
          </a:p>
          <a:p>
            <a:pPr lvl="2"/>
            <a:endParaRPr lang="es-ES_tradnl" dirty="0"/>
          </a:p>
          <a:p>
            <a:endParaRPr lang="es-ES_tradnl" dirty="0"/>
          </a:p>
          <a:p>
            <a:endParaRPr lang="es-ES_tradnl" dirty="0"/>
          </a:p>
        </p:txBody>
      </p:sp>
      <p:pic>
        <p:nvPicPr>
          <p:cNvPr id="26" name="Segnaposto immagine 25">
            <a:extLst>
              <a:ext uri="{FF2B5EF4-FFF2-40B4-BE49-F238E27FC236}">
                <a16:creationId xmlns:a16="http://schemas.microsoft.com/office/drawing/2014/main" id="{5EABD440-37A2-D64E-BE4E-67F54C95E85F}"/>
              </a:ext>
            </a:extLst>
          </p:cNvPr>
          <p:cNvPicPr>
            <a:picLocks noGrp="1" noChangeAspect="1"/>
          </p:cNvPicPr>
          <p:nvPr>
            <p:ph type="pic" sz="quarter" idx="13"/>
          </p:nvPr>
        </p:nvPicPr>
        <p:blipFill>
          <a:blip r:embed="rId2"/>
          <a:srcRect t="7580" b="7580"/>
          <a:stretch>
            <a:fillRect/>
          </a:stretch>
        </p:blipFill>
        <p:spPr/>
      </p:pic>
      <p:pic>
        <p:nvPicPr>
          <p:cNvPr id="11" name="Picture 11">
            <a:extLst>
              <a:ext uri="{FF2B5EF4-FFF2-40B4-BE49-F238E27FC236}">
                <a16:creationId xmlns:a16="http://schemas.microsoft.com/office/drawing/2014/main" id="{1E1EF45E-00FF-504B-B3BC-F2DA7AB31D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Footer Placeholder 4">
            <a:extLst>
              <a:ext uri="{FF2B5EF4-FFF2-40B4-BE49-F238E27FC236}">
                <a16:creationId xmlns:a16="http://schemas.microsoft.com/office/drawing/2014/main" id="{B474FDC6-45AA-8E4B-BA29-4FC8BA7ACDD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979645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643B4B7-3C61-E44E-9988-FC23460FA384}"/>
              </a:ext>
            </a:extLst>
          </p:cNvPr>
          <p:cNvSpPr>
            <a:spLocks noGrp="1"/>
          </p:cNvSpPr>
          <p:nvPr>
            <p:ph type="title"/>
          </p:nvPr>
        </p:nvSpPr>
        <p:spPr/>
        <p:txBody>
          <a:bodyPr/>
          <a:lstStyle/>
          <a:p>
            <a:r>
              <a:rPr lang="fr-FR"/>
              <a:t>Personnes </a:t>
            </a:r>
            <a:r>
              <a:rPr lang="fr-FR" dirty="0"/>
              <a:t>travaillant à domicile</a:t>
            </a:r>
          </a:p>
        </p:txBody>
      </p:sp>
      <p:sp>
        <p:nvSpPr>
          <p:cNvPr id="5" name="Segnaposto data 4">
            <a:extLst>
              <a:ext uri="{FF2B5EF4-FFF2-40B4-BE49-F238E27FC236}">
                <a16:creationId xmlns:a16="http://schemas.microsoft.com/office/drawing/2014/main" id="{5243D017-1978-A842-AF4C-9810D48F4A0C}"/>
              </a:ext>
            </a:extLst>
          </p:cNvPr>
          <p:cNvSpPr>
            <a:spLocks noGrp="1"/>
          </p:cNvSpPr>
          <p:nvPr>
            <p:ph type="dt" sz="half" idx="10"/>
          </p:nvPr>
        </p:nvSpPr>
        <p:spPr/>
        <p:txBody>
          <a:bodyPr/>
          <a:lstStyle/>
          <a:p>
            <a:r>
              <a:rPr lang="en-GB"/>
              <a:t>Date: Monday / 01 / October / 2019</a:t>
            </a:r>
          </a:p>
        </p:txBody>
      </p:sp>
      <p:sp>
        <p:nvSpPr>
          <p:cNvPr id="7" name="Segnaposto numero diapositiva 6">
            <a:extLst>
              <a:ext uri="{FF2B5EF4-FFF2-40B4-BE49-F238E27FC236}">
                <a16:creationId xmlns:a16="http://schemas.microsoft.com/office/drawing/2014/main" id="{EADA042D-EE91-DD4A-B604-A0DABF40FC44}"/>
              </a:ext>
            </a:extLst>
          </p:cNvPr>
          <p:cNvSpPr>
            <a:spLocks noGrp="1"/>
          </p:cNvSpPr>
          <p:nvPr>
            <p:ph type="sldNum" sz="quarter" idx="12"/>
          </p:nvPr>
        </p:nvSpPr>
        <p:spPr/>
        <p:txBody>
          <a:bodyPr/>
          <a:lstStyle/>
          <a:p>
            <a:fld id="{856227C0-AD57-4F9B-BAE3-EEFB0D0EE427}" type="slidenum">
              <a:rPr lang="en-GB" smtClean="0"/>
              <a:t>27</a:t>
            </a:fld>
            <a:endParaRPr lang="en-GB"/>
          </a:p>
        </p:txBody>
      </p:sp>
      <p:sp>
        <p:nvSpPr>
          <p:cNvPr id="8" name="Triangolo 7">
            <a:extLst>
              <a:ext uri="{FF2B5EF4-FFF2-40B4-BE49-F238E27FC236}">
                <a16:creationId xmlns:a16="http://schemas.microsoft.com/office/drawing/2014/main" id="{3569789D-0316-7B42-9A07-120B4D5EF67C}"/>
              </a:ext>
            </a:extLst>
          </p:cNvPr>
          <p:cNvSpPr>
            <a:spLocks noChangeAspect="1"/>
          </p:cNvSpPr>
          <p:nvPr/>
        </p:nvSpPr>
        <p:spPr>
          <a:xfrm rot="5400000">
            <a:off x="4169779" y="2617135"/>
            <a:ext cx="4746484" cy="3798607"/>
          </a:xfrm>
          <a:prstGeom prst="triangle">
            <a:avLst>
              <a:gd name="adj" fmla="val 52609"/>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egnaposto contenuto 2">
            <a:extLst>
              <a:ext uri="{FF2B5EF4-FFF2-40B4-BE49-F238E27FC236}">
                <a16:creationId xmlns:a16="http://schemas.microsoft.com/office/drawing/2014/main" id="{21EAFCCF-E9B9-D842-B419-F648140C8CCC}"/>
              </a:ext>
            </a:extLst>
          </p:cNvPr>
          <p:cNvSpPr>
            <a:spLocks noGrp="1"/>
          </p:cNvSpPr>
          <p:nvPr>
            <p:ph idx="1"/>
          </p:nvPr>
        </p:nvSpPr>
        <p:spPr>
          <a:xfrm>
            <a:off x="490538" y="2393950"/>
            <a:ext cx="3552825" cy="3482975"/>
          </a:xfrm>
        </p:spPr>
        <p:txBody>
          <a:bodyPr/>
          <a:lstStyle/>
          <a:p>
            <a:pPr marL="0" lvl="2" indent="0">
              <a:spcAft>
                <a:spcPts val="600"/>
              </a:spcAft>
              <a:buNone/>
            </a:pPr>
            <a:r>
              <a:rPr lang="fr-FR" dirty="0">
                <a:solidFill>
                  <a:schemeClr val="accent1">
                    <a:lumMod val="50000"/>
                  </a:schemeClr>
                </a:solidFill>
              </a:rPr>
              <a:t>Le cadre domestique souvent ne satisfait pas aux normes de SST en vigueur dans les lieux de travail conventionnels, en ce qui concerne :</a:t>
            </a:r>
          </a:p>
          <a:p>
            <a:pPr lvl="2">
              <a:spcAft>
                <a:spcPts val="600"/>
              </a:spcAft>
            </a:pPr>
            <a:r>
              <a:rPr lang="fr-FR" dirty="0">
                <a:solidFill>
                  <a:schemeClr val="accent1">
                    <a:lumMod val="50000"/>
                  </a:schemeClr>
                </a:solidFill>
              </a:rPr>
              <a:t>les installations, le mobilier et les équipements</a:t>
            </a:r>
          </a:p>
          <a:p>
            <a:pPr lvl="2">
              <a:spcAft>
                <a:spcPts val="600"/>
              </a:spcAft>
            </a:pPr>
            <a:r>
              <a:rPr lang="fr-FR" dirty="0">
                <a:solidFill>
                  <a:schemeClr val="accent1">
                    <a:lumMod val="50000"/>
                  </a:schemeClr>
                </a:solidFill>
              </a:rPr>
              <a:t>l’environnement physique (chauffage, climatisation, éclairage, sécurité électrique, hygiène)</a:t>
            </a:r>
          </a:p>
          <a:p>
            <a:pPr marL="0" lvl="2" indent="0">
              <a:spcAft>
                <a:spcPts val="600"/>
              </a:spcAft>
              <a:buNone/>
            </a:pPr>
            <a:endParaRPr lang="fr-FR" dirty="0">
              <a:solidFill>
                <a:schemeClr val="accent1">
                  <a:lumMod val="50000"/>
                </a:schemeClr>
              </a:solidFill>
            </a:endParaRPr>
          </a:p>
        </p:txBody>
      </p:sp>
      <p:sp>
        <p:nvSpPr>
          <p:cNvPr id="10" name="Segnaposto contenuto 2">
            <a:extLst>
              <a:ext uri="{FF2B5EF4-FFF2-40B4-BE49-F238E27FC236}">
                <a16:creationId xmlns:a16="http://schemas.microsoft.com/office/drawing/2014/main" id="{83305FC2-E419-6648-8C2E-9CDC17F73251}"/>
              </a:ext>
            </a:extLst>
          </p:cNvPr>
          <p:cNvSpPr txBox="1">
            <a:spLocks/>
          </p:cNvSpPr>
          <p:nvPr/>
        </p:nvSpPr>
        <p:spPr>
          <a:xfrm>
            <a:off x="5362832" y="2393950"/>
            <a:ext cx="6338630" cy="348297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Aft>
                <a:spcPts val="600"/>
              </a:spcAft>
              <a:buClr>
                <a:schemeClr val="accent1"/>
              </a:buClr>
              <a:buNone/>
            </a:pPr>
            <a:r>
              <a:rPr lang="fr-FR" b="1" dirty="0">
                <a:solidFill>
                  <a:schemeClr val="accent2"/>
                </a:solidFill>
              </a:rPr>
              <a:t>Les travailleurs devraient recevoir une information appropriée sur :</a:t>
            </a:r>
          </a:p>
          <a:p>
            <a:pPr lvl="2">
              <a:spcAft>
                <a:spcPts val="600"/>
              </a:spcAft>
              <a:buClr>
                <a:schemeClr val="accent1"/>
              </a:buClr>
            </a:pPr>
            <a:r>
              <a:rPr lang="fr-FR" dirty="0">
                <a:solidFill>
                  <a:schemeClr val="accent1">
                    <a:lumMod val="50000"/>
                  </a:schemeClr>
                </a:solidFill>
              </a:rPr>
              <a:t>l’emplacement de l’écran pour éviter les reflets</a:t>
            </a:r>
          </a:p>
          <a:p>
            <a:pPr lvl="2">
              <a:spcAft>
                <a:spcPts val="600"/>
              </a:spcAft>
              <a:buClr>
                <a:schemeClr val="accent1"/>
              </a:buClr>
            </a:pPr>
            <a:r>
              <a:rPr lang="fr-FR" dirty="0">
                <a:solidFill>
                  <a:schemeClr val="accent1">
                    <a:lumMod val="50000"/>
                  </a:schemeClr>
                </a:solidFill>
              </a:rPr>
              <a:t>la disposition des équipements de façon à minimiser les torsions ou les extensions exagérées</a:t>
            </a:r>
          </a:p>
          <a:p>
            <a:pPr lvl="2">
              <a:spcAft>
                <a:spcPts val="600"/>
              </a:spcAft>
              <a:buClr>
                <a:schemeClr val="accent1"/>
              </a:buClr>
            </a:pPr>
            <a:r>
              <a:rPr lang="fr-FR" dirty="0">
                <a:solidFill>
                  <a:schemeClr val="accent1">
                    <a:lumMod val="50000"/>
                  </a:schemeClr>
                </a:solidFill>
              </a:rPr>
              <a:t>varier les tâches pour changer position</a:t>
            </a:r>
          </a:p>
          <a:p>
            <a:pPr lvl="2">
              <a:spcAft>
                <a:spcPts val="600"/>
              </a:spcAft>
              <a:buClr>
                <a:schemeClr val="accent1"/>
              </a:buClr>
            </a:pPr>
            <a:r>
              <a:rPr lang="fr-FR" dirty="0">
                <a:solidFill>
                  <a:schemeClr val="accent1">
                    <a:lumMod val="50000"/>
                  </a:schemeClr>
                </a:solidFill>
              </a:rPr>
              <a:t>faire des pauses régulières, se lever et bouger une minute par heure</a:t>
            </a:r>
          </a:p>
          <a:p>
            <a:pPr lvl="2">
              <a:spcAft>
                <a:spcPts val="600"/>
              </a:spcAft>
              <a:buClr>
                <a:schemeClr val="accent1"/>
              </a:buClr>
            </a:pPr>
            <a:endParaRPr lang="fr-FR" dirty="0"/>
          </a:p>
          <a:p>
            <a:pPr lvl="2">
              <a:spcAft>
                <a:spcPts val="600"/>
              </a:spcAft>
              <a:buClr>
                <a:schemeClr val="accent1"/>
              </a:buClr>
            </a:pPr>
            <a:endParaRPr lang="fr-FR" dirty="0"/>
          </a:p>
          <a:p>
            <a:pPr>
              <a:spcBef>
                <a:spcPts val="600"/>
              </a:spcBef>
              <a:buClr>
                <a:schemeClr val="accent1"/>
              </a:buClr>
            </a:pPr>
            <a:endParaRPr lang="fr-FR" dirty="0"/>
          </a:p>
          <a:p>
            <a:pPr>
              <a:spcBef>
                <a:spcPts val="600"/>
              </a:spcBef>
              <a:buClr>
                <a:schemeClr val="accent1"/>
              </a:buClr>
            </a:pPr>
            <a:endParaRPr lang="fr-FR" dirty="0"/>
          </a:p>
        </p:txBody>
      </p:sp>
      <p:sp>
        <p:nvSpPr>
          <p:cNvPr id="12" name="Footer Placeholder 4">
            <a:extLst>
              <a:ext uri="{FF2B5EF4-FFF2-40B4-BE49-F238E27FC236}">
                <a16:creationId xmlns:a16="http://schemas.microsoft.com/office/drawing/2014/main" id="{75E05052-5DCA-134F-B185-C38A67A0146A}"/>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328117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FFA23F-DC79-B941-A01C-038A74554474}"/>
              </a:ext>
            </a:extLst>
          </p:cNvPr>
          <p:cNvSpPr>
            <a:spLocks noGrp="1"/>
          </p:cNvSpPr>
          <p:nvPr>
            <p:ph type="title"/>
          </p:nvPr>
        </p:nvSpPr>
        <p:spPr>
          <a:xfrm>
            <a:off x="490538" y="2872800"/>
            <a:ext cx="6151802" cy="608525"/>
          </a:xfrm>
        </p:spPr>
        <p:txBody>
          <a:bodyPr/>
          <a:lstStyle/>
          <a:p>
            <a:r>
              <a:rPr lang="fr-FR"/>
              <a:t>Des efforts conjoints pour protéger la sécurité et la santé de tous</a:t>
            </a:r>
            <a:br>
              <a:rPr lang="fr-FR"/>
            </a:br>
            <a:endParaRPr lang="fr-FR"/>
          </a:p>
        </p:txBody>
      </p:sp>
      <p:sp>
        <p:nvSpPr>
          <p:cNvPr id="4" name="Segnaposto data 3">
            <a:extLst>
              <a:ext uri="{FF2B5EF4-FFF2-40B4-BE49-F238E27FC236}">
                <a16:creationId xmlns:a16="http://schemas.microsoft.com/office/drawing/2014/main" id="{9024CCDE-E68E-BB49-94BC-51415DEE7A9F}"/>
              </a:ext>
            </a:extLst>
          </p:cNvPr>
          <p:cNvSpPr>
            <a:spLocks noGrp="1"/>
          </p:cNvSpPr>
          <p:nvPr>
            <p:ph type="dt" sz="half" idx="10"/>
          </p:nvPr>
        </p:nvSpPr>
        <p:spPr/>
        <p:txBody>
          <a:bodyPr/>
          <a:lstStyle/>
          <a:p>
            <a:r>
              <a:rPr lang="en-GB"/>
              <a:t>Date: Monday / 01 / October / 2019</a:t>
            </a:r>
          </a:p>
        </p:txBody>
      </p:sp>
      <p:sp>
        <p:nvSpPr>
          <p:cNvPr id="5" name="Segnaposto piè di pagina 4">
            <a:extLst>
              <a:ext uri="{FF2B5EF4-FFF2-40B4-BE49-F238E27FC236}">
                <a16:creationId xmlns:a16="http://schemas.microsoft.com/office/drawing/2014/main" id="{A8D4E103-EA7F-5046-9217-887356A578A8}"/>
              </a:ext>
            </a:extLst>
          </p:cNvPr>
          <p:cNvSpPr>
            <a:spLocks noGrp="1"/>
          </p:cNvSpPr>
          <p:nvPr>
            <p:ph type="ftr" sz="quarter" idx="11"/>
          </p:nvPr>
        </p:nvSpPr>
        <p:spPr/>
        <p:txBody>
          <a:bodyPr/>
          <a:lstStyle/>
          <a:p>
            <a:r>
              <a:rPr lang="en-GB"/>
              <a:t>Advancing social justice, promoting decent work</a:t>
            </a:r>
          </a:p>
        </p:txBody>
      </p:sp>
      <p:sp>
        <p:nvSpPr>
          <p:cNvPr id="6" name="Segnaposto numero diapositiva 5">
            <a:extLst>
              <a:ext uri="{FF2B5EF4-FFF2-40B4-BE49-F238E27FC236}">
                <a16:creationId xmlns:a16="http://schemas.microsoft.com/office/drawing/2014/main" id="{CFFF0778-EF8A-2741-9821-C9245FBAF567}"/>
              </a:ext>
            </a:extLst>
          </p:cNvPr>
          <p:cNvSpPr>
            <a:spLocks noGrp="1"/>
          </p:cNvSpPr>
          <p:nvPr>
            <p:ph type="sldNum" sz="quarter" idx="12"/>
          </p:nvPr>
        </p:nvSpPr>
        <p:spPr/>
        <p:txBody>
          <a:bodyPr/>
          <a:lstStyle/>
          <a:p>
            <a:fld id="{856227C0-AD57-4F9B-BAE3-EEFB0D0EE427}" type="slidenum">
              <a:rPr lang="en-GB" smtClean="0"/>
              <a:pPr/>
              <a:t>28</a:t>
            </a:fld>
            <a:endParaRPr lang="en-GB"/>
          </a:p>
        </p:txBody>
      </p:sp>
    </p:spTree>
    <p:extLst>
      <p:ext uri="{BB962C8B-B14F-4D97-AF65-F5344CB8AC3E}">
        <p14:creationId xmlns:p14="http://schemas.microsoft.com/office/powerpoint/2010/main" val="2816550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0E8F48-76CE-1042-942C-78F06FC438B1}"/>
              </a:ext>
            </a:extLst>
          </p:cNvPr>
          <p:cNvSpPr>
            <a:spLocks noGrp="1"/>
          </p:cNvSpPr>
          <p:nvPr>
            <p:ph type="title"/>
          </p:nvPr>
        </p:nvSpPr>
        <p:spPr/>
        <p:txBody>
          <a:bodyPr/>
          <a:lstStyle/>
          <a:p>
            <a:r>
              <a:rPr lang="fr-FR" dirty="0"/>
              <a:t>Axes principaux pour répondre à la crise du COVID-19</a:t>
            </a:r>
            <a:br>
              <a:rPr lang="fr-FR" dirty="0"/>
            </a:br>
            <a:endParaRPr lang="fr-FR" dirty="0"/>
          </a:p>
        </p:txBody>
      </p:sp>
      <p:sp>
        <p:nvSpPr>
          <p:cNvPr id="3" name="Segnaposto contenuto 2">
            <a:extLst>
              <a:ext uri="{FF2B5EF4-FFF2-40B4-BE49-F238E27FC236}">
                <a16:creationId xmlns:a16="http://schemas.microsoft.com/office/drawing/2014/main" id="{6D298FA6-CBB8-674A-9E20-AF1177072E6A}"/>
              </a:ext>
            </a:extLst>
          </p:cNvPr>
          <p:cNvSpPr>
            <a:spLocks noGrp="1"/>
          </p:cNvSpPr>
          <p:nvPr>
            <p:ph idx="1"/>
          </p:nvPr>
        </p:nvSpPr>
        <p:spPr/>
        <p:txBody>
          <a:bodyPr/>
          <a:lstStyle/>
          <a:p>
            <a:pPr lvl="2">
              <a:spcAft>
                <a:spcPts val="200"/>
              </a:spcAft>
            </a:pPr>
            <a:r>
              <a:rPr lang="fr-FR" b="1" dirty="0">
                <a:solidFill>
                  <a:schemeClr val="accent2"/>
                </a:solidFill>
              </a:rPr>
              <a:t>Stimuler l’économie et l’emploi </a:t>
            </a:r>
            <a:r>
              <a:rPr lang="fr-FR" dirty="0">
                <a:solidFill>
                  <a:schemeClr val="accent1">
                    <a:lumMod val="50000"/>
                  </a:schemeClr>
                </a:solidFill>
              </a:rPr>
              <a:t>au moyen d’une politique budgétaire active, d’une politique monétaire accommodante, de prêts et d’aides financières ciblés sur des secteurs spécifiques, notamment celui de la santé</a:t>
            </a:r>
          </a:p>
          <a:p>
            <a:pPr lvl="2">
              <a:spcAft>
                <a:spcPts val="200"/>
              </a:spcAft>
            </a:pPr>
            <a:r>
              <a:rPr lang="fr-FR" b="1" dirty="0">
                <a:solidFill>
                  <a:schemeClr val="accent2"/>
                </a:solidFill>
              </a:rPr>
              <a:t>Soutenir les entreprises, les emplois et les revenus</a:t>
            </a:r>
            <a:r>
              <a:rPr lang="fr-FR" dirty="0">
                <a:solidFill>
                  <a:schemeClr val="accent1">
                    <a:lumMod val="50000"/>
                  </a:schemeClr>
                </a:solidFill>
              </a:rPr>
              <a:t>, en étendant la protection sociale à tous, en mettant en œuvre des mesures de maintien dans l’emploi, en accordant aux entreprises des allègements de charges financières et d’impôts et d’autres formes d’assistance</a:t>
            </a:r>
          </a:p>
          <a:p>
            <a:pPr lvl="2">
              <a:spcAft>
                <a:spcPts val="200"/>
              </a:spcAft>
            </a:pPr>
            <a:r>
              <a:rPr lang="fr-FR" b="1" dirty="0">
                <a:solidFill>
                  <a:schemeClr val="accent2"/>
                </a:solidFill>
              </a:rPr>
              <a:t>Protéger les travailleurs sur leur lieu de travail </a:t>
            </a:r>
            <a:r>
              <a:rPr lang="fr-FR" dirty="0">
                <a:solidFill>
                  <a:schemeClr val="accent1">
                    <a:lumMod val="50000"/>
                  </a:schemeClr>
                </a:solidFill>
              </a:rPr>
              <a:t>en renforçant les mesures de sécurité et de santé au travail, en adaptant les modalités de travail (télétravail par exemple), en prévenant la discrimination et l’exclusion, en garantissant l’accès de tous à la santé et en élargissant l’accès aux congés payés</a:t>
            </a:r>
          </a:p>
          <a:p>
            <a:pPr lvl="2">
              <a:spcAft>
                <a:spcPts val="200"/>
              </a:spcAft>
            </a:pPr>
            <a:r>
              <a:rPr lang="fr-FR" b="1" dirty="0">
                <a:solidFill>
                  <a:schemeClr val="accent2"/>
                </a:solidFill>
              </a:rPr>
              <a:t>S’appuyer sur le dialogue social pour trouver des solutions</a:t>
            </a:r>
            <a:r>
              <a:rPr lang="fr-FR" dirty="0">
                <a:solidFill>
                  <a:schemeClr val="accent1">
                    <a:lumMod val="50000"/>
                  </a:schemeClr>
                </a:solidFill>
              </a:rPr>
              <a:t>, en renforçant les capacités et la résilience des organisations d’employeurs et de travailleurs, les capacités des gouvernements ainsi que les institutions et processus qui promeuvent le dialogue social, la négociation collective et les relations de travail</a:t>
            </a:r>
            <a:endParaRPr lang="fr-FR" b="1" dirty="0">
              <a:solidFill>
                <a:schemeClr val="accent1">
                  <a:lumMod val="50000"/>
                </a:schemeClr>
              </a:solidFill>
            </a:endParaRPr>
          </a:p>
        </p:txBody>
      </p:sp>
      <p:sp>
        <p:nvSpPr>
          <p:cNvPr id="4" name="Segnaposto data 3">
            <a:extLst>
              <a:ext uri="{FF2B5EF4-FFF2-40B4-BE49-F238E27FC236}">
                <a16:creationId xmlns:a16="http://schemas.microsoft.com/office/drawing/2014/main" id="{BCC591AA-CA20-3C4A-B8E8-971D6367AAB5}"/>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762ECCA0-990E-584B-A9A8-35F1BD50AC6F}"/>
              </a:ext>
            </a:extLst>
          </p:cNvPr>
          <p:cNvSpPr>
            <a:spLocks noGrp="1"/>
          </p:cNvSpPr>
          <p:nvPr>
            <p:ph type="sldNum" sz="quarter" idx="12"/>
          </p:nvPr>
        </p:nvSpPr>
        <p:spPr/>
        <p:txBody>
          <a:bodyPr/>
          <a:lstStyle/>
          <a:p>
            <a:fld id="{856227C0-AD57-4F9B-BAE3-EEFB0D0EE427}" type="slidenum">
              <a:rPr lang="en-GB" smtClean="0"/>
              <a:t>29</a:t>
            </a:fld>
            <a:endParaRPr lang="en-GB"/>
          </a:p>
        </p:txBody>
      </p:sp>
      <p:sp>
        <p:nvSpPr>
          <p:cNvPr id="7" name="Footer Placeholder 4">
            <a:extLst>
              <a:ext uri="{FF2B5EF4-FFF2-40B4-BE49-F238E27FC236}">
                <a16:creationId xmlns:a16="http://schemas.microsoft.com/office/drawing/2014/main" id="{B7663390-41F3-B148-B951-5C0AD018BA68}"/>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3961235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riangolo 8">
            <a:extLst>
              <a:ext uri="{FF2B5EF4-FFF2-40B4-BE49-F238E27FC236}">
                <a16:creationId xmlns:a16="http://schemas.microsoft.com/office/drawing/2014/main" id="{946F400D-B70B-DD46-A19D-BE0DB2E5B2C9}"/>
              </a:ext>
            </a:extLst>
          </p:cNvPr>
          <p:cNvSpPr>
            <a:spLocks noChangeAspect="1"/>
          </p:cNvSpPr>
          <p:nvPr/>
        </p:nvSpPr>
        <p:spPr>
          <a:xfrm rot="5400000">
            <a:off x="1797260" y="2559261"/>
            <a:ext cx="4746485" cy="3850994"/>
          </a:xfrm>
          <a:prstGeom prst="triangle">
            <a:avLst>
              <a:gd name="adj" fmla="val 48696"/>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066C9904-FC5E-644A-8CB8-61294079DAA9}"/>
              </a:ext>
            </a:extLst>
          </p:cNvPr>
          <p:cNvSpPr>
            <a:spLocks noGrp="1"/>
          </p:cNvSpPr>
          <p:nvPr>
            <p:ph type="title"/>
          </p:nvPr>
        </p:nvSpPr>
        <p:spPr/>
        <p:txBody>
          <a:bodyPr/>
          <a:lstStyle/>
          <a:p>
            <a:r>
              <a:rPr lang="fr-FR"/>
              <a:t>La pandémie de COVID-19 </a:t>
            </a:r>
          </a:p>
        </p:txBody>
      </p:sp>
      <p:sp>
        <p:nvSpPr>
          <p:cNvPr id="3" name="Segnaposto contenuto 2">
            <a:extLst>
              <a:ext uri="{FF2B5EF4-FFF2-40B4-BE49-F238E27FC236}">
                <a16:creationId xmlns:a16="http://schemas.microsoft.com/office/drawing/2014/main" id="{E0E1EFC0-3D04-0C44-965A-30805614E5B5}"/>
              </a:ext>
            </a:extLst>
          </p:cNvPr>
          <p:cNvSpPr>
            <a:spLocks noGrp="1"/>
          </p:cNvSpPr>
          <p:nvPr>
            <p:ph sz="half" idx="1"/>
          </p:nvPr>
        </p:nvSpPr>
        <p:spPr>
          <a:xfrm>
            <a:off x="490538" y="2393950"/>
            <a:ext cx="3412800" cy="3482976"/>
          </a:xfrm>
        </p:spPr>
        <p:txBody>
          <a:bodyPr/>
          <a:lstStyle/>
          <a:p>
            <a:pPr>
              <a:spcBef>
                <a:spcPts val="600"/>
              </a:spcBef>
              <a:spcAft>
                <a:spcPts val="0"/>
              </a:spcAft>
            </a:pPr>
            <a:r>
              <a:rPr lang="fr-FR" b="0" dirty="0"/>
              <a:t>Janvier 2020 : </a:t>
            </a:r>
          </a:p>
          <a:p>
            <a:pPr>
              <a:spcBef>
                <a:spcPts val="600"/>
              </a:spcBef>
              <a:spcAft>
                <a:spcPts val="0"/>
              </a:spcAft>
            </a:pPr>
            <a:r>
              <a:rPr lang="fr-FR" b="0" dirty="0"/>
              <a:t>Flambée d’une nouvelle maladie à coronavirus à Hubei (Chine)</a:t>
            </a:r>
          </a:p>
          <a:p>
            <a:pPr>
              <a:spcAft>
                <a:spcPts val="0"/>
              </a:spcAft>
            </a:pPr>
            <a:r>
              <a:rPr lang="fr-FR" b="0" dirty="0"/>
              <a:t>11 mars 2020 :</a:t>
            </a:r>
          </a:p>
          <a:p>
            <a:pPr>
              <a:spcBef>
                <a:spcPts val="600"/>
              </a:spcBef>
              <a:spcAft>
                <a:spcPts val="0"/>
              </a:spcAft>
            </a:pPr>
            <a:r>
              <a:rPr lang="fr-FR" b="0" dirty="0"/>
              <a:t>L’OMS déclarait que la flambée de COVID-19 constituait une pandémie.</a:t>
            </a:r>
          </a:p>
        </p:txBody>
      </p:sp>
      <p:sp>
        <p:nvSpPr>
          <p:cNvPr id="5" name="Segnaposto data 4">
            <a:extLst>
              <a:ext uri="{FF2B5EF4-FFF2-40B4-BE49-F238E27FC236}">
                <a16:creationId xmlns:a16="http://schemas.microsoft.com/office/drawing/2014/main" id="{1CC6913B-D6B9-E747-8413-7376D7C00D9F}"/>
              </a:ext>
            </a:extLst>
          </p:cNvPr>
          <p:cNvSpPr>
            <a:spLocks noGrp="1"/>
          </p:cNvSpPr>
          <p:nvPr>
            <p:ph type="dt" sz="half" idx="10"/>
          </p:nvPr>
        </p:nvSpPr>
        <p:spPr/>
        <p:txBody>
          <a:bodyPr/>
          <a:lstStyle/>
          <a:p>
            <a:r>
              <a:rPr lang="en-GB" dirty="0"/>
              <a:t>Date: Monday / 01 / October / 2019</a:t>
            </a:r>
          </a:p>
        </p:txBody>
      </p:sp>
      <p:sp>
        <p:nvSpPr>
          <p:cNvPr id="6" name="Segnaposto numero diapositiva 5">
            <a:extLst>
              <a:ext uri="{FF2B5EF4-FFF2-40B4-BE49-F238E27FC236}">
                <a16:creationId xmlns:a16="http://schemas.microsoft.com/office/drawing/2014/main" id="{E239CC40-8BFC-654F-9CE1-F442EFB77A7A}"/>
              </a:ext>
            </a:extLst>
          </p:cNvPr>
          <p:cNvSpPr>
            <a:spLocks noGrp="1"/>
          </p:cNvSpPr>
          <p:nvPr>
            <p:ph type="sldNum" sz="quarter" idx="12"/>
          </p:nvPr>
        </p:nvSpPr>
        <p:spPr/>
        <p:txBody>
          <a:bodyPr/>
          <a:lstStyle/>
          <a:p>
            <a:fld id="{856227C0-AD57-4F9B-BAE3-EEFB0D0EE427}" type="slidenum">
              <a:rPr lang="en-GB" smtClean="0"/>
              <a:t>3</a:t>
            </a:fld>
            <a:endParaRPr lang="en-GB"/>
          </a:p>
        </p:txBody>
      </p:sp>
      <p:sp>
        <p:nvSpPr>
          <p:cNvPr id="7" name="Segnaposto contenuto 6">
            <a:extLst>
              <a:ext uri="{FF2B5EF4-FFF2-40B4-BE49-F238E27FC236}">
                <a16:creationId xmlns:a16="http://schemas.microsoft.com/office/drawing/2014/main" id="{C38D5CCA-E029-DC45-B43F-E7CF2621E298}"/>
              </a:ext>
            </a:extLst>
          </p:cNvPr>
          <p:cNvSpPr>
            <a:spLocks noGrp="1"/>
          </p:cNvSpPr>
          <p:nvPr>
            <p:ph sz="half" idx="13"/>
          </p:nvPr>
        </p:nvSpPr>
        <p:spPr>
          <a:xfrm>
            <a:off x="4666128" y="2393951"/>
            <a:ext cx="7035333" cy="3482976"/>
          </a:xfrm>
          <a:noFill/>
        </p:spPr>
        <p:txBody>
          <a:bodyPr/>
          <a:lstStyle/>
          <a:p>
            <a:pPr marL="324000" lvl="2" indent="-324000">
              <a:spcAft>
                <a:spcPts val="1200"/>
              </a:spcAft>
              <a:buClr>
                <a:schemeClr val="accent1"/>
              </a:buClr>
              <a:buSzPct val="100000"/>
            </a:pPr>
            <a:r>
              <a:rPr lang="fr-FR" sz="2500" b="1" dirty="0">
                <a:solidFill>
                  <a:schemeClr val="accent2"/>
                </a:solidFill>
              </a:rPr>
              <a:t>Impact sur le monde du travail</a:t>
            </a:r>
            <a:endParaRPr lang="fr-FR" b="0" dirty="0">
              <a:solidFill>
                <a:schemeClr val="accent1">
                  <a:lumMod val="50000"/>
                </a:schemeClr>
              </a:solidFill>
            </a:endParaRPr>
          </a:p>
          <a:p>
            <a:pPr lvl="2">
              <a:spcAft>
                <a:spcPts val="1200"/>
              </a:spcAft>
            </a:pPr>
            <a:r>
              <a:rPr lang="fr-FR" dirty="0"/>
              <a:t>Augmentation du </a:t>
            </a:r>
            <a:r>
              <a:rPr lang="fr-FR" dirty="0">
                <a:solidFill>
                  <a:schemeClr val="accent2"/>
                </a:solidFill>
              </a:rPr>
              <a:t>chômage </a:t>
            </a:r>
            <a:r>
              <a:rPr lang="fr-FR" dirty="0"/>
              <a:t>et du </a:t>
            </a:r>
            <a:r>
              <a:rPr lang="fr-FR" dirty="0">
                <a:solidFill>
                  <a:schemeClr val="accent2"/>
                </a:solidFill>
              </a:rPr>
              <a:t>sous-emploi</a:t>
            </a:r>
          </a:p>
          <a:p>
            <a:pPr lvl="2">
              <a:spcAft>
                <a:spcPts val="1200"/>
              </a:spcAft>
            </a:pPr>
            <a:r>
              <a:rPr lang="fr-FR" dirty="0"/>
              <a:t>Impact sur les </a:t>
            </a:r>
            <a:r>
              <a:rPr lang="fr-FR" dirty="0">
                <a:solidFill>
                  <a:schemeClr val="accent2"/>
                </a:solidFill>
              </a:rPr>
              <a:t>conditions de travail et la SST</a:t>
            </a:r>
          </a:p>
          <a:p>
            <a:pPr lvl="2">
              <a:spcAft>
                <a:spcPts val="1200"/>
              </a:spcAft>
            </a:pPr>
            <a:r>
              <a:rPr lang="fr-FR" dirty="0"/>
              <a:t>Accès réduit à la </a:t>
            </a:r>
            <a:r>
              <a:rPr lang="fr-FR" dirty="0">
                <a:solidFill>
                  <a:schemeClr val="accent2"/>
                </a:solidFill>
              </a:rPr>
              <a:t>protection sociale</a:t>
            </a:r>
          </a:p>
          <a:p>
            <a:pPr lvl="2">
              <a:spcAft>
                <a:spcPts val="1200"/>
              </a:spcAft>
            </a:pPr>
            <a:r>
              <a:rPr lang="fr-FR" dirty="0"/>
              <a:t>Effets particulièrement négatifs sur des </a:t>
            </a:r>
            <a:r>
              <a:rPr lang="fr-FR" dirty="0">
                <a:solidFill>
                  <a:schemeClr val="accent2"/>
                </a:solidFill>
              </a:rPr>
              <a:t>groupes spécifiques plus vulnérables</a:t>
            </a:r>
            <a:r>
              <a:rPr lang="fr-FR" dirty="0"/>
              <a:t> aux résultats défavorables du marché du travail</a:t>
            </a:r>
            <a:endParaRPr lang="fr-FR" dirty="0">
              <a:solidFill>
                <a:schemeClr val="accent1">
                  <a:lumMod val="50000"/>
                </a:schemeClr>
              </a:solidFill>
            </a:endParaRPr>
          </a:p>
          <a:p>
            <a:pPr>
              <a:spcAft>
                <a:spcPts val="1200"/>
              </a:spcAft>
            </a:pPr>
            <a:endParaRPr lang="fr-FR" dirty="0"/>
          </a:p>
        </p:txBody>
      </p:sp>
      <p:sp>
        <p:nvSpPr>
          <p:cNvPr id="10" name="Footer Placeholder 4">
            <a:extLst>
              <a:ext uri="{FF2B5EF4-FFF2-40B4-BE49-F238E27FC236}">
                <a16:creationId xmlns:a16="http://schemas.microsoft.com/office/drawing/2014/main" id="{77A0D244-E8B3-F64D-AFFC-1ADBBA8DE0EE}"/>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591658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73BDC4-93BB-344C-8D9D-99FE0D00E3C9}"/>
              </a:ext>
            </a:extLst>
          </p:cNvPr>
          <p:cNvSpPr>
            <a:spLocks noGrp="1"/>
          </p:cNvSpPr>
          <p:nvPr>
            <p:ph type="title"/>
          </p:nvPr>
        </p:nvSpPr>
        <p:spPr/>
        <p:txBody>
          <a:bodyPr/>
          <a:lstStyle/>
          <a:p>
            <a:r>
              <a:rPr lang="fr-FR"/>
              <a:t>Intégrer la SST dans les réponses nationales aux crises</a:t>
            </a:r>
          </a:p>
        </p:txBody>
      </p:sp>
      <p:sp>
        <p:nvSpPr>
          <p:cNvPr id="3" name="Segnaposto data 2">
            <a:extLst>
              <a:ext uri="{FF2B5EF4-FFF2-40B4-BE49-F238E27FC236}">
                <a16:creationId xmlns:a16="http://schemas.microsoft.com/office/drawing/2014/main" id="{68917C14-3185-A348-B66B-81C2D6CB8F8F}"/>
              </a:ext>
            </a:extLst>
          </p:cNvPr>
          <p:cNvSpPr>
            <a:spLocks noGrp="1"/>
          </p:cNvSpPr>
          <p:nvPr>
            <p:ph type="dt" sz="half" idx="10"/>
          </p:nvPr>
        </p:nvSpPr>
        <p:spPr/>
        <p:txBody>
          <a:bodyPr/>
          <a:lstStyle/>
          <a:p>
            <a:r>
              <a:rPr lang="en-GB" dirty="0"/>
              <a:t>Date: Monday / 01 / October / 2019</a:t>
            </a:r>
          </a:p>
        </p:txBody>
      </p:sp>
      <p:sp>
        <p:nvSpPr>
          <p:cNvPr id="4" name="Segnaposto numero diapositiva 3">
            <a:extLst>
              <a:ext uri="{FF2B5EF4-FFF2-40B4-BE49-F238E27FC236}">
                <a16:creationId xmlns:a16="http://schemas.microsoft.com/office/drawing/2014/main" id="{3445FA0D-BA99-EE4A-8C1E-0F4F8499CA1A}"/>
              </a:ext>
            </a:extLst>
          </p:cNvPr>
          <p:cNvSpPr>
            <a:spLocks noGrp="1"/>
          </p:cNvSpPr>
          <p:nvPr>
            <p:ph type="sldNum" sz="quarter" idx="12"/>
          </p:nvPr>
        </p:nvSpPr>
        <p:spPr/>
        <p:txBody>
          <a:bodyPr/>
          <a:lstStyle/>
          <a:p>
            <a:fld id="{856227C0-AD57-4F9B-BAE3-EEFB0D0EE427}" type="slidenum">
              <a:rPr lang="en-GB" smtClean="0"/>
              <a:t>30</a:t>
            </a:fld>
            <a:endParaRPr lang="en-GB" dirty="0"/>
          </a:p>
        </p:txBody>
      </p:sp>
      <p:sp>
        <p:nvSpPr>
          <p:cNvPr id="5" name="Segnaposto testo 4">
            <a:extLst>
              <a:ext uri="{FF2B5EF4-FFF2-40B4-BE49-F238E27FC236}">
                <a16:creationId xmlns:a16="http://schemas.microsoft.com/office/drawing/2014/main" id="{3A16F335-E54F-2745-9058-2375BC3190E9}"/>
              </a:ext>
            </a:extLst>
          </p:cNvPr>
          <p:cNvSpPr>
            <a:spLocks noGrp="1"/>
          </p:cNvSpPr>
          <p:nvPr>
            <p:ph type="body" sz="quarter" idx="13"/>
          </p:nvPr>
        </p:nvSpPr>
        <p:spPr>
          <a:xfrm>
            <a:off x="490537" y="2393950"/>
            <a:ext cx="11210925" cy="3482976"/>
          </a:xfrm>
        </p:spPr>
        <p:txBody>
          <a:bodyPr/>
          <a:lstStyle/>
          <a:p>
            <a:r>
              <a:rPr lang="fr-FR" sz="1800" dirty="0"/>
              <a:t>Promouvoir des conditions de travail sûres et décentes incluant la distribution d’équipements de protection individuelle et une assistance médicale pour tous les travailleurs, y compris ceux qui participent aux activités de secours et de réhabilitation</a:t>
            </a:r>
          </a:p>
          <a:p>
            <a:r>
              <a:rPr lang="fr-FR" sz="1800" dirty="0"/>
              <a:t>Examiner, élaborer, rétablir ou renforcer la législation du travail, si nécessaire, y compris des dispositions relatives à la protection du travail et à la sécurité et à la santé au travail</a:t>
            </a:r>
          </a:p>
          <a:p>
            <a:endParaRPr lang="fr-FR" sz="1800" dirty="0">
              <a:solidFill>
                <a:schemeClr val="accent1">
                  <a:lumMod val="50000"/>
                </a:schemeClr>
              </a:solidFill>
            </a:endParaRPr>
          </a:p>
          <a:p>
            <a:pPr marL="0" indent="0" algn="r">
              <a:buNone/>
            </a:pPr>
            <a:r>
              <a:rPr lang="fr-FR" sz="1800" dirty="0">
                <a:solidFill>
                  <a:schemeClr val="accent2"/>
                </a:solidFill>
              </a:rPr>
              <a:t>Recommandation (n° 205) sur l’emploi et le travail décent pour la paix et la résilience, 2017 </a:t>
            </a:r>
            <a:endParaRPr lang="fr-FR" sz="1800" dirty="0"/>
          </a:p>
        </p:txBody>
      </p:sp>
      <p:sp>
        <p:nvSpPr>
          <p:cNvPr id="8" name="Footer Placeholder 4">
            <a:extLst>
              <a:ext uri="{FF2B5EF4-FFF2-40B4-BE49-F238E27FC236}">
                <a16:creationId xmlns:a16="http://schemas.microsoft.com/office/drawing/2014/main" id="{2D1352E2-AECF-9448-A336-04E72C6D01C8}"/>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957268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0F8219-742F-764D-8C55-23F88B4E1585}"/>
              </a:ext>
            </a:extLst>
          </p:cNvPr>
          <p:cNvSpPr>
            <a:spLocks noGrp="1"/>
          </p:cNvSpPr>
          <p:nvPr>
            <p:ph type="title"/>
          </p:nvPr>
        </p:nvSpPr>
        <p:spPr/>
        <p:txBody>
          <a:bodyPr/>
          <a:lstStyle/>
          <a:p>
            <a:r>
              <a:rPr lang="fr-FR"/>
              <a:t>Dialogue social sur la SST pendant une pandémie</a:t>
            </a:r>
          </a:p>
        </p:txBody>
      </p:sp>
      <p:sp>
        <p:nvSpPr>
          <p:cNvPr id="3" name="Segnaposto contenuto 2">
            <a:extLst>
              <a:ext uri="{FF2B5EF4-FFF2-40B4-BE49-F238E27FC236}">
                <a16:creationId xmlns:a16="http://schemas.microsoft.com/office/drawing/2014/main" id="{C6328EC2-BB7E-0448-BCF4-F10D4950DC63}"/>
              </a:ext>
            </a:extLst>
          </p:cNvPr>
          <p:cNvSpPr>
            <a:spLocks noGrp="1"/>
          </p:cNvSpPr>
          <p:nvPr>
            <p:ph sz="half" idx="1"/>
          </p:nvPr>
        </p:nvSpPr>
        <p:spPr>
          <a:xfrm>
            <a:off x="490538" y="2393950"/>
            <a:ext cx="5605462" cy="3482976"/>
          </a:xfrm>
        </p:spPr>
        <p:txBody>
          <a:bodyPr/>
          <a:lstStyle/>
          <a:p>
            <a:pPr marL="0" lvl="2" indent="0">
              <a:buNone/>
            </a:pPr>
            <a:r>
              <a:rPr lang="fr-FR" b="1" dirty="0"/>
              <a:t>Les employeurs et leurs organisations</a:t>
            </a:r>
            <a:r>
              <a:rPr lang="fr-FR" dirty="0"/>
              <a:t> </a:t>
            </a:r>
          </a:p>
          <a:p>
            <a:pPr lvl="2"/>
            <a:r>
              <a:rPr lang="fr-FR" dirty="0"/>
              <a:t>Coopérer avec le gouvernement pour élaborer des mesures politiques propices à la résilience et à la pérennité des entreprises</a:t>
            </a:r>
          </a:p>
          <a:p>
            <a:pPr lvl="2"/>
            <a:r>
              <a:rPr lang="fr-FR" dirty="0"/>
              <a:t>Suivre les conseils des autorités nationales et locales</a:t>
            </a:r>
          </a:p>
          <a:p>
            <a:pPr lvl="2"/>
            <a:r>
              <a:rPr lang="fr-FR" dirty="0"/>
              <a:t>Communiquer les informations critiques aux travailleurs</a:t>
            </a:r>
          </a:p>
          <a:p>
            <a:pPr lvl="2"/>
            <a:r>
              <a:rPr lang="fr-FR" dirty="0"/>
              <a:t>Créer un plan de continuité d’activité </a:t>
            </a:r>
          </a:p>
          <a:p>
            <a:pPr lvl="2"/>
            <a:r>
              <a:rPr lang="fr-FR" dirty="0"/>
              <a:t>Identifier et atténuer les risques sur le lieu de travail liés à la flambée </a:t>
            </a:r>
          </a:p>
          <a:p>
            <a:pPr lvl="2"/>
            <a:r>
              <a:rPr lang="fr-FR" dirty="0"/>
              <a:t>Promouvoir l’hygiène sur le lieu de travail</a:t>
            </a:r>
          </a:p>
          <a:p>
            <a:pPr lvl="2"/>
            <a:endParaRPr lang="fr-FR" dirty="0"/>
          </a:p>
          <a:p>
            <a:pPr lvl="2"/>
            <a:endParaRPr lang="fr-FR" dirty="0"/>
          </a:p>
        </p:txBody>
      </p:sp>
      <p:sp>
        <p:nvSpPr>
          <p:cNvPr id="4" name="Segnaposto contenuto 3">
            <a:extLst>
              <a:ext uri="{FF2B5EF4-FFF2-40B4-BE49-F238E27FC236}">
                <a16:creationId xmlns:a16="http://schemas.microsoft.com/office/drawing/2014/main" id="{EE875D1C-F26B-CD4B-85EC-73F59D2E1307}"/>
              </a:ext>
            </a:extLst>
          </p:cNvPr>
          <p:cNvSpPr>
            <a:spLocks noGrp="1"/>
          </p:cNvSpPr>
          <p:nvPr>
            <p:ph sz="half" idx="2"/>
          </p:nvPr>
        </p:nvSpPr>
        <p:spPr/>
        <p:txBody>
          <a:bodyPr/>
          <a:lstStyle/>
          <a:p>
            <a:pPr lvl="2"/>
            <a:r>
              <a:rPr lang="fr-FR" b="1"/>
              <a:t>Les travailleurs et leurs organisations</a:t>
            </a:r>
          </a:p>
          <a:p>
            <a:pPr lvl="2"/>
            <a:r>
              <a:rPr lang="fr-FR"/>
              <a:t>Participer à la prise de décision et aux réponses politiques aux épidémies</a:t>
            </a:r>
          </a:p>
          <a:p>
            <a:pPr lvl="2"/>
            <a:r>
              <a:rPr lang="fr-FR"/>
              <a:t>Coopérer activement avec les employeurs à la mise en œuvre des mesures préventives et protectrices</a:t>
            </a:r>
          </a:p>
          <a:p>
            <a:pPr lvl="2"/>
            <a:r>
              <a:rPr lang="fr-FR"/>
              <a:t>Appliquer rigoureusement les mesures d’hygiène au travail et adopter un comportement responsable</a:t>
            </a:r>
            <a:endParaRPr lang="fr-FR">
              <a:solidFill>
                <a:schemeClr val="accent1">
                  <a:lumMod val="50000"/>
                </a:schemeClr>
              </a:solidFill>
            </a:endParaRPr>
          </a:p>
          <a:p>
            <a:pPr lvl="2"/>
            <a:endParaRPr lang="fr-FR">
              <a:solidFill>
                <a:schemeClr val="accent1">
                  <a:lumMod val="50000"/>
                </a:schemeClr>
              </a:solidFill>
            </a:endParaRPr>
          </a:p>
          <a:p>
            <a:pPr marL="0" lvl="2" indent="0">
              <a:buNone/>
            </a:pPr>
            <a:endParaRPr lang="fr-FR"/>
          </a:p>
          <a:p>
            <a:pPr marL="0" lvl="2" indent="0">
              <a:buNone/>
            </a:pPr>
            <a:endParaRPr lang="fr-FR"/>
          </a:p>
          <a:p>
            <a:pPr marL="0" lvl="2" indent="0">
              <a:buNone/>
            </a:pPr>
            <a:endParaRPr lang="fr-FR" b="1"/>
          </a:p>
          <a:p>
            <a:pPr lvl="2"/>
            <a:endParaRPr lang="fr-FR"/>
          </a:p>
        </p:txBody>
      </p:sp>
      <p:sp>
        <p:nvSpPr>
          <p:cNvPr id="5" name="Segnaposto data 4">
            <a:extLst>
              <a:ext uri="{FF2B5EF4-FFF2-40B4-BE49-F238E27FC236}">
                <a16:creationId xmlns:a16="http://schemas.microsoft.com/office/drawing/2014/main" id="{975C7807-D3EA-0046-9E1D-77E80AA9AF1C}"/>
              </a:ext>
            </a:extLst>
          </p:cNvPr>
          <p:cNvSpPr>
            <a:spLocks noGrp="1"/>
          </p:cNvSpPr>
          <p:nvPr>
            <p:ph type="dt" sz="half" idx="10"/>
          </p:nvPr>
        </p:nvSpPr>
        <p:spPr/>
        <p:txBody>
          <a:bodyPr/>
          <a:lstStyle/>
          <a:p>
            <a:r>
              <a:rPr lang="en-GB" dirty="0"/>
              <a:t>Date: Monday / 01 / October / 2019</a:t>
            </a:r>
          </a:p>
        </p:txBody>
      </p:sp>
      <p:sp>
        <p:nvSpPr>
          <p:cNvPr id="6" name="Segnaposto numero diapositiva 5">
            <a:extLst>
              <a:ext uri="{FF2B5EF4-FFF2-40B4-BE49-F238E27FC236}">
                <a16:creationId xmlns:a16="http://schemas.microsoft.com/office/drawing/2014/main" id="{52C889B7-42D2-FC4B-B3ED-8E33B6D8AA77}"/>
              </a:ext>
            </a:extLst>
          </p:cNvPr>
          <p:cNvSpPr>
            <a:spLocks noGrp="1"/>
          </p:cNvSpPr>
          <p:nvPr>
            <p:ph type="sldNum" sz="quarter" idx="12"/>
          </p:nvPr>
        </p:nvSpPr>
        <p:spPr/>
        <p:txBody>
          <a:bodyPr/>
          <a:lstStyle/>
          <a:p>
            <a:fld id="{856227C0-AD57-4F9B-BAE3-EEFB0D0EE427}" type="slidenum">
              <a:rPr lang="en-GB" smtClean="0"/>
              <a:t>31</a:t>
            </a:fld>
            <a:endParaRPr lang="en-GB"/>
          </a:p>
        </p:txBody>
      </p:sp>
      <p:sp>
        <p:nvSpPr>
          <p:cNvPr id="8" name="Footer Placeholder 4">
            <a:extLst>
              <a:ext uri="{FF2B5EF4-FFF2-40B4-BE49-F238E27FC236}">
                <a16:creationId xmlns:a16="http://schemas.microsoft.com/office/drawing/2014/main" id="{5F0FCD05-D484-8848-80C1-46064E5FF0A2}"/>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636856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043E94-271E-A74A-B915-9B14D6499FB9}"/>
              </a:ext>
            </a:extLst>
          </p:cNvPr>
          <p:cNvSpPr>
            <a:spLocks noGrp="1"/>
          </p:cNvSpPr>
          <p:nvPr>
            <p:ph type="title"/>
          </p:nvPr>
        </p:nvSpPr>
        <p:spPr/>
        <p:txBody>
          <a:bodyPr/>
          <a:lstStyle/>
          <a:p>
            <a:r>
              <a:rPr lang="fr-FR" dirty="0"/>
              <a:t>Le rôle particulier des professionnels de la SST</a:t>
            </a:r>
          </a:p>
        </p:txBody>
      </p:sp>
      <p:sp>
        <p:nvSpPr>
          <p:cNvPr id="3" name="Segnaposto contenuto 2">
            <a:extLst>
              <a:ext uri="{FF2B5EF4-FFF2-40B4-BE49-F238E27FC236}">
                <a16:creationId xmlns:a16="http://schemas.microsoft.com/office/drawing/2014/main" id="{3FA9E45D-607A-A243-BAD3-C38361020FBA}"/>
              </a:ext>
            </a:extLst>
          </p:cNvPr>
          <p:cNvSpPr>
            <a:spLocks noGrp="1"/>
          </p:cNvSpPr>
          <p:nvPr>
            <p:ph idx="1"/>
          </p:nvPr>
        </p:nvSpPr>
        <p:spPr>
          <a:xfrm>
            <a:off x="490538" y="2393950"/>
            <a:ext cx="11210923" cy="3482975"/>
          </a:xfrm>
        </p:spPr>
        <p:txBody>
          <a:bodyPr/>
          <a:lstStyle/>
          <a:p>
            <a:pPr lvl="2">
              <a:spcAft>
                <a:spcPts val="1800"/>
              </a:spcAft>
            </a:pPr>
            <a:r>
              <a:rPr lang="fr-FR" dirty="0"/>
              <a:t>Faciliter l’accès à une information fiable </a:t>
            </a:r>
          </a:p>
          <a:p>
            <a:pPr lvl="2">
              <a:spcAft>
                <a:spcPts val="1800"/>
              </a:spcAft>
            </a:pPr>
            <a:r>
              <a:rPr lang="fr-FR" dirty="0"/>
              <a:t>Favoriser la compréhension de la maladie et de ses symptômes </a:t>
            </a:r>
          </a:p>
          <a:p>
            <a:pPr lvl="2">
              <a:spcAft>
                <a:spcPts val="1800"/>
              </a:spcAft>
            </a:pPr>
            <a:r>
              <a:rPr lang="fr-FR" dirty="0"/>
              <a:t>Appuyer le processus d’évaluation et contrôle des risques (identification des dangers infectieux et non infectieux et évaluation des risques associés; adoption de mesures de prévention et de contrôle; suivi et surveillance)</a:t>
            </a:r>
          </a:p>
          <a:p>
            <a:pPr lvl="2">
              <a:spcAft>
                <a:spcPts val="1800"/>
              </a:spcAft>
            </a:pPr>
            <a:r>
              <a:rPr lang="fr-FR" dirty="0"/>
              <a:t>Aider à élaborer ou mettre à jour des plans de prévention, de confinement, d’atténuation et de redressement</a:t>
            </a:r>
            <a:endParaRPr lang="fr-FR" dirty="0">
              <a:solidFill>
                <a:schemeClr val="accent1">
                  <a:lumMod val="50000"/>
                </a:schemeClr>
              </a:solidFill>
            </a:endParaRPr>
          </a:p>
        </p:txBody>
      </p:sp>
      <p:sp>
        <p:nvSpPr>
          <p:cNvPr id="4" name="Segnaposto data 3">
            <a:extLst>
              <a:ext uri="{FF2B5EF4-FFF2-40B4-BE49-F238E27FC236}">
                <a16:creationId xmlns:a16="http://schemas.microsoft.com/office/drawing/2014/main" id="{C0C2142B-9512-BA4B-8985-68CFE5CBDCCC}"/>
              </a:ext>
            </a:extLst>
          </p:cNvPr>
          <p:cNvSpPr>
            <a:spLocks noGrp="1"/>
          </p:cNvSpPr>
          <p:nvPr>
            <p:ph type="dt" sz="half" idx="10"/>
          </p:nvPr>
        </p:nvSpPr>
        <p:spPr/>
        <p:txBody>
          <a:bodyPr/>
          <a:lstStyle/>
          <a:p>
            <a:r>
              <a:rPr lang="en-GB" dirty="0"/>
              <a:t>Date: Monday / 01 / October / 2019</a:t>
            </a:r>
          </a:p>
        </p:txBody>
      </p:sp>
      <p:sp>
        <p:nvSpPr>
          <p:cNvPr id="6" name="Segnaposto numero diapositiva 5">
            <a:extLst>
              <a:ext uri="{FF2B5EF4-FFF2-40B4-BE49-F238E27FC236}">
                <a16:creationId xmlns:a16="http://schemas.microsoft.com/office/drawing/2014/main" id="{C81F5072-EDAC-374E-88BF-D6F27481A1C0}"/>
              </a:ext>
            </a:extLst>
          </p:cNvPr>
          <p:cNvSpPr>
            <a:spLocks noGrp="1"/>
          </p:cNvSpPr>
          <p:nvPr>
            <p:ph type="sldNum" sz="quarter" idx="12"/>
          </p:nvPr>
        </p:nvSpPr>
        <p:spPr/>
        <p:txBody>
          <a:bodyPr/>
          <a:lstStyle/>
          <a:p>
            <a:fld id="{856227C0-AD57-4F9B-BAE3-EEFB0D0EE427}" type="slidenum">
              <a:rPr lang="en-GB" smtClean="0"/>
              <a:t>32</a:t>
            </a:fld>
            <a:endParaRPr lang="en-GB"/>
          </a:p>
        </p:txBody>
      </p:sp>
    </p:spTree>
    <p:extLst>
      <p:ext uri="{BB962C8B-B14F-4D97-AF65-F5344CB8AC3E}">
        <p14:creationId xmlns:p14="http://schemas.microsoft.com/office/powerpoint/2010/main" val="3788262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EC4659D-52ED-854C-8016-C323E7A0410D}"/>
              </a:ext>
            </a:extLst>
          </p:cNvPr>
          <p:cNvSpPr>
            <a:spLocks noGrp="1"/>
          </p:cNvSpPr>
          <p:nvPr>
            <p:ph type="dt" sz="half" idx="10"/>
          </p:nvPr>
        </p:nvSpPr>
        <p:spPr/>
        <p:txBody>
          <a:bodyPr/>
          <a:lstStyle/>
          <a:p>
            <a:r>
              <a:rPr lang="en-GB"/>
              <a:t>Date: Monday / 01 / October / 2019</a:t>
            </a:r>
          </a:p>
        </p:txBody>
      </p:sp>
      <p:sp>
        <p:nvSpPr>
          <p:cNvPr id="3" name="Segnaposto numero diapositiva 2">
            <a:extLst>
              <a:ext uri="{FF2B5EF4-FFF2-40B4-BE49-F238E27FC236}">
                <a16:creationId xmlns:a16="http://schemas.microsoft.com/office/drawing/2014/main" id="{66FFC32B-00A6-4640-95F2-AF4237169C8D}"/>
              </a:ext>
            </a:extLst>
          </p:cNvPr>
          <p:cNvSpPr>
            <a:spLocks noGrp="1"/>
          </p:cNvSpPr>
          <p:nvPr>
            <p:ph type="sldNum" sz="quarter" idx="12"/>
          </p:nvPr>
        </p:nvSpPr>
        <p:spPr/>
        <p:txBody>
          <a:bodyPr/>
          <a:lstStyle/>
          <a:p>
            <a:fld id="{856227C0-AD57-4F9B-BAE3-EEFB0D0EE427}" type="slidenum">
              <a:rPr lang="en-GB" smtClean="0"/>
              <a:t>33</a:t>
            </a:fld>
            <a:endParaRPr lang="en-GB"/>
          </a:p>
        </p:txBody>
      </p:sp>
      <p:sp>
        <p:nvSpPr>
          <p:cNvPr id="4" name="Segnaposto piè di pagina 3">
            <a:extLst>
              <a:ext uri="{FF2B5EF4-FFF2-40B4-BE49-F238E27FC236}">
                <a16:creationId xmlns:a16="http://schemas.microsoft.com/office/drawing/2014/main" id="{AAB2935E-83D6-F04A-A480-438F4D9088DB}"/>
              </a:ext>
            </a:extLst>
          </p:cNvPr>
          <p:cNvSpPr>
            <a:spLocks noGrp="1"/>
          </p:cNvSpPr>
          <p:nvPr>
            <p:ph type="ftr" sz="quarter" idx="3"/>
          </p:nvPr>
        </p:nvSpPr>
        <p:spPr>
          <a:xfrm>
            <a:off x="490538" y="6337302"/>
            <a:ext cx="5605462" cy="180000"/>
          </a:xfrm>
        </p:spPr>
        <p:txBody>
          <a:bodyPr/>
          <a:lstStyle/>
          <a:p>
            <a:r>
              <a:rPr lang="en-GB"/>
              <a:t>World Day for Safety and Health at Work </a:t>
            </a:r>
            <a:r>
              <a:rPr lang="en-GB">
                <a:solidFill>
                  <a:schemeClr val="accent2"/>
                </a:solidFill>
              </a:rPr>
              <a:t>28 April 2020 </a:t>
            </a:r>
          </a:p>
          <a:p>
            <a:endParaRPr lang="en-GB" dirty="0"/>
          </a:p>
        </p:txBody>
      </p:sp>
      <p:pic>
        <p:nvPicPr>
          <p:cNvPr id="6" name="Immagine 5">
            <a:extLst>
              <a:ext uri="{FF2B5EF4-FFF2-40B4-BE49-F238E27FC236}">
                <a16:creationId xmlns:a16="http://schemas.microsoft.com/office/drawing/2014/main" id="{1261FD94-88F0-864C-A492-5696B5556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81433097-2BDB-3E41-9819-9689C52AE618}"/>
              </a:ext>
            </a:extLst>
          </p:cNvPr>
          <p:cNvSpPr txBox="1">
            <a:spLocks/>
          </p:cNvSpPr>
          <p:nvPr/>
        </p:nvSpPr>
        <p:spPr>
          <a:xfrm>
            <a:off x="490538" y="2716306"/>
            <a:ext cx="3436003" cy="1099399"/>
          </a:xfrm>
          <a:prstGeom prst="rect">
            <a:avLst/>
          </a:prstGeom>
        </p:spPr>
        <p:txBody>
          <a:bodyPr anchor="ct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fr-FR" sz="3600" dirty="0">
                <a:solidFill>
                  <a:schemeClr val="bg1"/>
                </a:solidFill>
              </a:rPr>
              <a:t>Merci</a:t>
            </a:r>
          </a:p>
        </p:txBody>
      </p:sp>
      <p:sp>
        <p:nvSpPr>
          <p:cNvPr id="11" name="Title 1">
            <a:extLst>
              <a:ext uri="{FF2B5EF4-FFF2-40B4-BE49-F238E27FC236}">
                <a16:creationId xmlns:a16="http://schemas.microsoft.com/office/drawing/2014/main" id="{8283452A-170B-8B4E-8050-CCC77910C794}"/>
              </a:ext>
            </a:extLst>
          </p:cNvPr>
          <p:cNvSpPr txBox="1">
            <a:spLocks/>
          </p:cNvSpPr>
          <p:nvPr/>
        </p:nvSpPr>
        <p:spPr>
          <a:xfrm>
            <a:off x="490538" y="5432055"/>
            <a:ext cx="4327122" cy="763507"/>
          </a:xfrm>
          <a:prstGeom prst="rect">
            <a:avLst/>
          </a:prstGeom>
        </p:spPr>
        <p:txBody>
          <a:bodyPr anchor="ct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r>
              <a:rPr lang="en-GB" sz="1800" b="0" dirty="0" err="1">
                <a:solidFill>
                  <a:schemeClr val="bg1"/>
                </a:solidFill>
              </a:rPr>
              <a:t>www.ilo.org</a:t>
            </a:r>
            <a:r>
              <a:rPr lang="en-GB" sz="1800" b="0" dirty="0">
                <a:solidFill>
                  <a:schemeClr val="bg1"/>
                </a:solidFill>
              </a:rPr>
              <a:t>/</a:t>
            </a:r>
            <a:r>
              <a:rPr lang="en-GB" sz="1800" b="0" dirty="0" err="1">
                <a:solidFill>
                  <a:schemeClr val="bg1"/>
                </a:solidFill>
              </a:rPr>
              <a:t>safeday</a:t>
            </a:r>
            <a:endParaRPr lang="en-GB" sz="1800" b="0" dirty="0">
              <a:solidFill>
                <a:schemeClr val="bg1"/>
              </a:solidFill>
            </a:endParaRPr>
          </a:p>
        </p:txBody>
      </p:sp>
    </p:spTree>
    <p:extLst>
      <p:ext uri="{BB962C8B-B14F-4D97-AF65-F5344CB8AC3E}">
        <p14:creationId xmlns:p14="http://schemas.microsoft.com/office/powerpoint/2010/main" val="4200292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7311863" cy="720000"/>
          </a:xfrm>
        </p:spPr>
        <p:txBody>
          <a:bodyPr/>
          <a:lstStyle/>
          <a:p>
            <a:r>
              <a:rPr lang="fr-FR"/>
              <a:t>Pourquoi se concentrer sur la sécurité et la santé au travail?</a:t>
            </a:r>
          </a:p>
        </p:txBody>
      </p:sp>
      <p:sp>
        <p:nvSpPr>
          <p:cNvPr id="3" name="Content Placeholder 2"/>
          <p:cNvSpPr>
            <a:spLocks noGrp="1"/>
          </p:cNvSpPr>
          <p:nvPr>
            <p:ph idx="1"/>
          </p:nvPr>
        </p:nvSpPr>
        <p:spPr/>
        <p:txBody>
          <a:bodyPr/>
          <a:lstStyle/>
          <a:p>
            <a:pPr lvl="2">
              <a:spcAft>
                <a:spcPts val="1200"/>
              </a:spcAft>
            </a:pPr>
            <a:r>
              <a:rPr lang="fr-FR" dirty="0">
                <a:solidFill>
                  <a:schemeClr val="accent1">
                    <a:lumMod val="50000"/>
                  </a:schemeClr>
                </a:solidFill>
              </a:rPr>
              <a:t>Identifier les travailleurs / professions / secteurs les plus à </a:t>
            </a:r>
            <a:r>
              <a:rPr lang="fr-FR" dirty="0">
                <a:solidFill>
                  <a:schemeClr val="accent2"/>
                </a:solidFill>
              </a:rPr>
              <a:t>risque de contagion</a:t>
            </a:r>
          </a:p>
          <a:p>
            <a:pPr lvl="2">
              <a:spcAft>
                <a:spcPts val="1200"/>
              </a:spcAft>
            </a:pPr>
            <a:r>
              <a:rPr lang="fr-FR" dirty="0">
                <a:solidFill>
                  <a:schemeClr val="accent1">
                    <a:lumMod val="50000"/>
                  </a:schemeClr>
                </a:solidFill>
              </a:rPr>
              <a:t>Mettre en œuvre des </a:t>
            </a:r>
            <a:r>
              <a:rPr lang="fr-FR" dirty="0">
                <a:solidFill>
                  <a:schemeClr val="accent2"/>
                </a:solidFill>
              </a:rPr>
              <a:t>mesures de contrôle et de prévention </a:t>
            </a:r>
            <a:r>
              <a:rPr lang="fr-FR" dirty="0">
                <a:solidFill>
                  <a:schemeClr val="accent1">
                    <a:lumMod val="50000"/>
                  </a:schemeClr>
                </a:solidFill>
              </a:rPr>
              <a:t>basées sur l'évaluation des risques</a:t>
            </a:r>
          </a:p>
          <a:p>
            <a:pPr lvl="2">
              <a:spcAft>
                <a:spcPts val="1200"/>
              </a:spcAft>
            </a:pPr>
            <a:r>
              <a:rPr lang="fr-FR" dirty="0">
                <a:solidFill>
                  <a:schemeClr val="accent1">
                    <a:lumMod val="50000"/>
                  </a:schemeClr>
                </a:solidFill>
              </a:rPr>
              <a:t>En collaboration avec les autorités de santé publique, diffuser des </a:t>
            </a:r>
            <a:r>
              <a:rPr lang="fr-FR" dirty="0">
                <a:solidFill>
                  <a:schemeClr val="accent2"/>
                </a:solidFill>
              </a:rPr>
              <a:t>informations</a:t>
            </a:r>
            <a:r>
              <a:rPr lang="fr-FR" dirty="0">
                <a:solidFill>
                  <a:schemeClr val="accent1">
                    <a:lumMod val="50000"/>
                  </a:schemeClr>
                </a:solidFill>
              </a:rPr>
              <a:t> sur les mesures de prévention et de protection pour limiter la propagation de maladies infectieuses</a:t>
            </a:r>
            <a:endParaRPr lang="fr-FR" dirty="0"/>
          </a:p>
          <a:p>
            <a:pPr lvl="2">
              <a:spcAft>
                <a:spcPts val="1200"/>
              </a:spcAft>
            </a:pPr>
            <a:endParaRPr lang="fr-FR" dirty="0">
              <a:solidFill>
                <a:schemeClr val="accent1">
                  <a:lumMod val="50000"/>
                </a:schemeClr>
              </a:solidFill>
            </a:endParaRPr>
          </a:p>
          <a:p>
            <a:pPr lvl="2">
              <a:spcAft>
                <a:spcPts val="1200"/>
              </a:spcAft>
            </a:pPr>
            <a:endParaRPr lang="fr-FR" dirty="0">
              <a:solidFill>
                <a:schemeClr val="accent1">
                  <a:lumMod val="50000"/>
                </a:schemeClr>
              </a:solidFill>
            </a:endParaRPr>
          </a:p>
          <a:p>
            <a:pPr lvl="2">
              <a:spcAft>
                <a:spcPts val="1200"/>
              </a:spcAft>
            </a:pPr>
            <a:endParaRPr lang="fr-FR" dirty="0">
              <a:solidFill>
                <a:schemeClr val="accent1">
                  <a:lumMod val="50000"/>
                </a:schemeClr>
              </a:solidFill>
            </a:endParaRPr>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4</a:t>
            </a:fld>
            <a:endParaRPr lang="en-GB"/>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399" cy="172266"/>
          </a:xfrm>
          <a:prstGeom prst="rect">
            <a:avLst/>
          </a:prstGeom>
        </p:spPr>
      </p:pic>
      <p:pic>
        <p:nvPicPr>
          <p:cNvPr id="11" name="Segnaposto immagine 10">
            <a:extLst>
              <a:ext uri="{FF2B5EF4-FFF2-40B4-BE49-F238E27FC236}">
                <a16:creationId xmlns:a16="http://schemas.microsoft.com/office/drawing/2014/main" id="{EBEEEF21-5086-0941-96A9-5BFF1181151A}"/>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8236" r="17490"/>
          <a:stretch/>
        </p:blipFill>
        <p:spPr>
          <a:xfrm>
            <a:off x="8289131" y="981075"/>
            <a:ext cx="3902869" cy="5876925"/>
          </a:xfrm>
        </p:spPr>
      </p:pic>
      <p:pic>
        <p:nvPicPr>
          <p:cNvPr id="13" name="Picture 11">
            <a:extLst>
              <a:ext uri="{FF2B5EF4-FFF2-40B4-BE49-F238E27FC236}">
                <a16:creationId xmlns:a16="http://schemas.microsoft.com/office/drawing/2014/main" id="{2393E988-F2BB-5D46-8A99-B7B5586046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2" name="Footer Placeholder 4">
            <a:extLst>
              <a:ext uri="{FF2B5EF4-FFF2-40B4-BE49-F238E27FC236}">
                <a16:creationId xmlns:a16="http://schemas.microsoft.com/office/drawing/2014/main" id="{A0011E40-1BD7-0349-B04C-9C978F146AA0}"/>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400458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FBD52-8569-C34D-A06C-DD33948B3540}"/>
              </a:ext>
            </a:extLst>
          </p:cNvPr>
          <p:cNvSpPr>
            <a:spLocks noGrp="1"/>
          </p:cNvSpPr>
          <p:nvPr>
            <p:ph type="title"/>
          </p:nvPr>
        </p:nvSpPr>
        <p:spPr>
          <a:xfrm>
            <a:off x="490537" y="2872800"/>
            <a:ext cx="6017839" cy="2427863"/>
          </a:xfrm>
        </p:spPr>
        <p:txBody>
          <a:bodyPr/>
          <a:lstStyle/>
          <a:p>
            <a:r>
              <a:rPr lang="fr-FR"/>
              <a:t>Droits et responsabilités en matière de SST selon les normes de l'OIT</a:t>
            </a:r>
            <a:br>
              <a:rPr lang="fr-FR"/>
            </a:br>
            <a:endParaRPr lang="fr-FR"/>
          </a:p>
        </p:txBody>
      </p:sp>
      <p:sp>
        <p:nvSpPr>
          <p:cNvPr id="4" name="Segnaposto data 3">
            <a:extLst>
              <a:ext uri="{FF2B5EF4-FFF2-40B4-BE49-F238E27FC236}">
                <a16:creationId xmlns:a16="http://schemas.microsoft.com/office/drawing/2014/main" id="{0CF72471-B6B4-A745-B2BE-064B05C7AF85}"/>
              </a:ext>
            </a:extLst>
          </p:cNvPr>
          <p:cNvSpPr>
            <a:spLocks noGrp="1"/>
          </p:cNvSpPr>
          <p:nvPr>
            <p:ph type="dt" sz="half" idx="10"/>
          </p:nvPr>
        </p:nvSpPr>
        <p:spPr/>
        <p:txBody>
          <a:bodyPr/>
          <a:lstStyle/>
          <a:p>
            <a:r>
              <a:rPr lang="en-GB"/>
              <a:t>Date: Monday / 01 / October / 2019</a:t>
            </a:r>
          </a:p>
        </p:txBody>
      </p:sp>
      <p:sp>
        <p:nvSpPr>
          <p:cNvPr id="5" name="Segnaposto piè di pagina 4">
            <a:extLst>
              <a:ext uri="{FF2B5EF4-FFF2-40B4-BE49-F238E27FC236}">
                <a16:creationId xmlns:a16="http://schemas.microsoft.com/office/drawing/2014/main" id="{4278FCCA-B0D8-974A-AB92-2F402385272B}"/>
              </a:ext>
            </a:extLst>
          </p:cNvPr>
          <p:cNvSpPr>
            <a:spLocks noGrp="1"/>
          </p:cNvSpPr>
          <p:nvPr>
            <p:ph type="ftr" sz="quarter" idx="11"/>
          </p:nvPr>
        </p:nvSpPr>
        <p:spPr/>
        <p:txBody>
          <a:bodyPr/>
          <a:lstStyle/>
          <a:p>
            <a:r>
              <a:rPr lang="en-GB"/>
              <a:t>Advancing social justice, promoting decent work</a:t>
            </a:r>
          </a:p>
        </p:txBody>
      </p:sp>
      <p:sp>
        <p:nvSpPr>
          <p:cNvPr id="6" name="Segnaposto numero diapositiva 5">
            <a:extLst>
              <a:ext uri="{FF2B5EF4-FFF2-40B4-BE49-F238E27FC236}">
                <a16:creationId xmlns:a16="http://schemas.microsoft.com/office/drawing/2014/main" id="{75D8BFBB-3A52-BC40-8662-4469AA30952E}"/>
              </a:ext>
            </a:extLst>
          </p:cNvPr>
          <p:cNvSpPr>
            <a:spLocks noGrp="1"/>
          </p:cNvSpPr>
          <p:nvPr>
            <p:ph type="sldNum" sz="quarter" idx="12"/>
          </p:nvPr>
        </p:nvSpPr>
        <p:spPr/>
        <p:txBody>
          <a:bodyPr/>
          <a:lstStyle/>
          <a:p>
            <a:fld id="{856227C0-AD57-4F9B-BAE3-EEFB0D0EE427}" type="slidenum">
              <a:rPr lang="en-GB" smtClean="0"/>
              <a:pPr/>
              <a:t>5</a:t>
            </a:fld>
            <a:endParaRPr lang="en-GB"/>
          </a:p>
        </p:txBody>
      </p:sp>
    </p:spTree>
    <p:extLst>
      <p:ext uri="{BB962C8B-B14F-4D97-AF65-F5344CB8AC3E}">
        <p14:creationId xmlns:p14="http://schemas.microsoft.com/office/powerpoint/2010/main" val="2568681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EEF3BF-B7E2-EF40-B557-E328A0BD9E50}"/>
              </a:ext>
            </a:extLst>
          </p:cNvPr>
          <p:cNvSpPr>
            <a:spLocks noGrp="1"/>
          </p:cNvSpPr>
          <p:nvPr>
            <p:ph type="title"/>
          </p:nvPr>
        </p:nvSpPr>
        <p:spPr/>
        <p:txBody>
          <a:bodyPr/>
          <a:lstStyle/>
          <a:p>
            <a:r>
              <a:rPr lang="fr-FR"/>
              <a:t>Rôles et responsabilités des employeurs</a:t>
            </a:r>
            <a:br>
              <a:rPr lang="fr-FR"/>
            </a:br>
            <a:endParaRPr lang="fr-FR"/>
          </a:p>
        </p:txBody>
      </p:sp>
      <p:sp>
        <p:nvSpPr>
          <p:cNvPr id="3" name="Segnaposto contenuto 2">
            <a:extLst>
              <a:ext uri="{FF2B5EF4-FFF2-40B4-BE49-F238E27FC236}">
                <a16:creationId xmlns:a16="http://schemas.microsoft.com/office/drawing/2014/main" id="{150D607C-0660-8343-BC60-E4E16176A88E}"/>
              </a:ext>
            </a:extLst>
          </p:cNvPr>
          <p:cNvSpPr>
            <a:spLocks noGrp="1"/>
          </p:cNvSpPr>
          <p:nvPr>
            <p:ph idx="1"/>
          </p:nvPr>
        </p:nvSpPr>
        <p:spPr/>
        <p:txBody>
          <a:bodyPr/>
          <a:lstStyle/>
          <a:p>
            <a:pPr lvl="2">
              <a:spcBef>
                <a:spcPts val="300"/>
              </a:spcBef>
            </a:pPr>
            <a:r>
              <a:rPr lang="fr-FR" dirty="0">
                <a:solidFill>
                  <a:schemeClr val="accent1">
                    <a:lumMod val="50000"/>
                  </a:schemeClr>
                </a:solidFill>
              </a:rPr>
              <a:t>Faire en sorte que, dans la mesure où cela est raisonnable et pratiquement réalisable, les lieux de travail, les machines, les équipements et les procédés de travail placés sous leur contrôle ne présentent pas de risque pour la sécurité et la santé des travailleurs</a:t>
            </a:r>
          </a:p>
          <a:p>
            <a:pPr lvl="2">
              <a:spcBef>
                <a:spcPts val="300"/>
              </a:spcBef>
            </a:pPr>
            <a:r>
              <a:rPr lang="fr-FR" dirty="0">
                <a:solidFill>
                  <a:schemeClr val="accent1">
                    <a:lumMod val="50000"/>
                  </a:schemeClr>
                </a:solidFill>
              </a:rPr>
              <a:t>Faire en sorte que, dans la mesure où cela est raisonnable et pratiquement réalisable, les substances et les agents chimiques, physiques et biologiques placés sous leur contrôle ne présentent pas de risque pour la santé lorsqu'une protection appropriée est assurée</a:t>
            </a:r>
          </a:p>
          <a:p>
            <a:pPr lvl="2">
              <a:spcBef>
                <a:spcPts val="300"/>
              </a:spcBef>
            </a:pPr>
            <a:r>
              <a:rPr lang="fr-FR" dirty="0">
                <a:solidFill>
                  <a:schemeClr val="accent1">
                    <a:lumMod val="50000"/>
                  </a:schemeClr>
                </a:solidFill>
              </a:rPr>
              <a:t>Fournir, en cas de besoin, des vêtements de protection et un équipement de protection appropriés (sans frais pour le travailleur)</a:t>
            </a:r>
          </a:p>
          <a:p>
            <a:pPr lvl="2">
              <a:spcBef>
                <a:spcPts val="300"/>
              </a:spcBef>
            </a:pPr>
            <a:r>
              <a:rPr lang="fr-FR" dirty="0">
                <a:solidFill>
                  <a:schemeClr val="accent1">
                    <a:lumMod val="50000"/>
                  </a:schemeClr>
                </a:solidFill>
              </a:rPr>
              <a:t>Prévoir, en cas de besoin, des mesures permettant de faire face aux situations d'urgence et aux accidents, y compris des moyens suffisants pour l'administration des premiers secours</a:t>
            </a:r>
          </a:p>
          <a:p>
            <a:pPr lvl="2">
              <a:spcBef>
                <a:spcPts val="300"/>
              </a:spcBef>
            </a:pPr>
            <a:r>
              <a:rPr lang="fr-FR" dirty="0">
                <a:solidFill>
                  <a:schemeClr val="accent1">
                    <a:lumMod val="50000"/>
                  </a:schemeClr>
                </a:solidFill>
              </a:rPr>
              <a:t>Assurer que les travailleurs et leurs représentants sont consultés, informés et formés sur tous les aspects de la sécurité et de la santé liés à leur travail </a:t>
            </a:r>
          </a:p>
          <a:p>
            <a:pPr marL="0" lvl="2" indent="0" algn="r">
              <a:spcBef>
                <a:spcPts val="300"/>
              </a:spcBef>
              <a:buNone/>
            </a:pPr>
            <a:r>
              <a:rPr lang="fr-FR" dirty="0">
                <a:solidFill>
                  <a:schemeClr val="accent2"/>
                </a:solidFill>
              </a:rPr>
              <a:t>Convention (n° 155) et recommandation (n° 164) sur la sécurité et la santé des travailleurs</a:t>
            </a:r>
            <a:endParaRPr lang="fr-FR" dirty="0"/>
          </a:p>
        </p:txBody>
      </p:sp>
      <p:sp>
        <p:nvSpPr>
          <p:cNvPr id="4" name="Segnaposto data 3">
            <a:extLst>
              <a:ext uri="{FF2B5EF4-FFF2-40B4-BE49-F238E27FC236}">
                <a16:creationId xmlns:a16="http://schemas.microsoft.com/office/drawing/2014/main" id="{3EFCE8B4-B5B1-DD49-B376-2EB11605585A}"/>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DF3C6E11-3B9F-544C-8F8C-3ABD5799FE03}"/>
              </a:ext>
            </a:extLst>
          </p:cNvPr>
          <p:cNvSpPr>
            <a:spLocks noGrp="1"/>
          </p:cNvSpPr>
          <p:nvPr>
            <p:ph type="sldNum" sz="quarter" idx="12"/>
          </p:nvPr>
        </p:nvSpPr>
        <p:spPr/>
        <p:txBody>
          <a:bodyPr/>
          <a:lstStyle/>
          <a:p>
            <a:fld id="{856227C0-AD57-4F9B-BAE3-EEFB0D0EE427}" type="slidenum">
              <a:rPr lang="en-GB" smtClean="0"/>
              <a:t>6</a:t>
            </a:fld>
            <a:endParaRPr lang="en-GB"/>
          </a:p>
        </p:txBody>
      </p:sp>
      <p:sp>
        <p:nvSpPr>
          <p:cNvPr id="7" name="Footer Placeholder 4">
            <a:extLst>
              <a:ext uri="{FF2B5EF4-FFF2-40B4-BE49-F238E27FC236}">
                <a16:creationId xmlns:a16="http://schemas.microsoft.com/office/drawing/2014/main" id="{BAECBA1B-602F-B149-9FE1-08ED7FC294DF}"/>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724156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816B4-88C4-9348-A3B7-EAD37E923A21}"/>
              </a:ext>
            </a:extLst>
          </p:cNvPr>
          <p:cNvSpPr>
            <a:spLocks noGrp="1"/>
          </p:cNvSpPr>
          <p:nvPr>
            <p:ph type="title"/>
          </p:nvPr>
        </p:nvSpPr>
        <p:spPr/>
        <p:txBody>
          <a:bodyPr/>
          <a:lstStyle/>
          <a:p>
            <a:r>
              <a:rPr lang="fr-FR"/>
              <a:t>Droits et responsabilités des travailleurs</a:t>
            </a:r>
          </a:p>
        </p:txBody>
      </p:sp>
      <p:sp>
        <p:nvSpPr>
          <p:cNvPr id="3" name="Segnaposto contenuto 2">
            <a:extLst>
              <a:ext uri="{FF2B5EF4-FFF2-40B4-BE49-F238E27FC236}">
                <a16:creationId xmlns:a16="http://schemas.microsoft.com/office/drawing/2014/main" id="{37EC27B3-F46C-9F44-A8C0-5B46B142071B}"/>
              </a:ext>
            </a:extLst>
          </p:cNvPr>
          <p:cNvSpPr>
            <a:spLocks noGrp="1"/>
          </p:cNvSpPr>
          <p:nvPr>
            <p:ph idx="1"/>
          </p:nvPr>
        </p:nvSpPr>
        <p:spPr/>
        <p:txBody>
          <a:bodyPr/>
          <a:lstStyle/>
          <a:p>
            <a:pPr lvl="2">
              <a:spcAft>
                <a:spcPts val="1200"/>
              </a:spcAft>
            </a:pPr>
            <a:r>
              <a:rPr lang="fr-FR" dirty="0">
                <a:solidFill>
                  <a:schemeClr val="accent1">
                    <a:lumMod val="50000"/>
                  </a:schemeClr>
                </a:solidFill>
              </a:rPr>
              <a:t>Droit de se retirer d’une situation de travail dont ils ont un motif raisonnable de penser qu’elle présente un péril imminent et grave pour leur vie ou leur santé et devront être protégés contre des conséquences injustifiées </a:t>
            </a:r>
          </a:p>
          <a:p>
            <a:pPr lvl="2">
              <a:spcAft>
                <a:spcPts val="1200"/>
              </a:spcAft>
            </a:pPr>
            <a:r>
              <a:rPr lang="fr-FR" dirty="0">
                <a:solidFill>
                  <a:schemeClr val="accent1">
                    <a:lumMod val="50000"/>
                  </a:schemeClr>
                </a:solidFill>
              </a:rPr>
              <a:t>Droit à une information et une formation adéquates en matière de SST</a:t>
            </a:r>
          </a:p>
          <a:p>
            <a:pPr lvl="2">
              <a:spcAft>
                <a:spcPts val="1200"/>
              </a:spcAft>
            </a:pPr>
            <a:r>
              <a:rPr lang="fr-FR" dirty="0">
                <a:solidFill>
                  <a:schemeClr val="accent1">
                    <a:lumMod val="50000"/>
                  </a:schemeClr>
                </a:solidFill>
              </a:rPr>
              <a:t>Droit à examiner tous les aspects de la SST liés à leur travail et à être consultés à ce sujet</a:t>
            </a:r>
          </a:p>
          <a:p>
            <a:pPr lvl="2">
              <a:spcAft>
                <a:spcPts val="1200"/>
              </a:spcAft>
            </a:pPr>
            <a:r>
              <a:rPr lang="fr-FR" dirty="0">
                <a:solidFill>
                  <a:schemeClr val="accent1">
                    <a:lumMod val="50000"/>
                  </a:schemeClr>
                </a:solidFill>
              </a:rPr>
              <a:t>Obligation de coopérer avec l’employeur dans le domaine de la SST (se conformer aux instructions de SST, utiliser correctement les EPI, signaler à leur supérieur toute situation de travail dangereuse, etc.)</a:t>
            </a:r>
          </a:p>
          <a:p>
            <a:pPr lvl="2">
              <a:spcAft>
                <a:spcPts val="1200"/>
              </a:spcAft>
            </a:pPr>
            <a:endParaRPr lang="fr-FR" dirty="0">
              <a:solidFill>
                <a:schemeClr val="accent1">
                  <a:lumMod val="50000"/>
                </a:schemeClr>
              </a:solidFill>
            </a:endParaRPr>
          </a:p>
          <a:p>
            <a:pPr marL="0" lvl="2" indent="0" algn="r">
              <a:spcBef>
                <a:spcPts val="1800"/>
              </a:spcBef>
              <a:spcAft>
                <a:spcPts val="1200"/>
              </a:spcAft>
              <a:buNone/>
            </a:pPr>
            <a:r>
              <a:rPr lang="fr-FR" dirty="0">
                <a:solidFill>
                  <a:schemeClr val="accent2"/>
                </a:solidFill>
              </a:rPr>
              <a:t>Convention (n° 155) et recommandation (n° 164) sur la sécurité et la santé des travailleurs</a:t>
            </a:r>
          </a:p>
          <a:p>
            <a:pPr marL="0" lvl="2" indent="0" algn="r">
              <a:spcBef>
                <a:spcPts val="1800"/>
              </a:spcBef>
              <a:spcAft>
                <a:spcPts val="1200"/>
              </a:spcAft>
              <a:buNone/>
            </a:pPr>
            <a:endParaRPr lang="fr-FR" dirty="0">
              <a:solidFill>
                <a:schemeClr val="accent2"/>
              </a:solidFill>
            </a:endParaRPr>
          </a:p>
          <a:p>
            <a:pPr lvl="2">
              <a:spcAft>
                <a:spcPts val="1200"/>
              </a:spcAft>
            </a:pPr>
            <a:endParaRPr lang="fr-FR" dirty="0">
              <a:solidFill>
                <a:schemeClr val="accent1">
                  <a:lumMod val="50000"/>
                </a:schemeClr>
              </a:solidFill>
            </a:endParaRPr>
          </a:p>
        </p:txBody>
      </p:sp>
      <p:sp>
        <p:nvSpPr>
          <p:cNvPr id="4" name="Segnaposto data 3">
            <a:extLst>
              <a:ext uri="{FF2B5EF4-FFF2-40B4-BE49-F238E27FC236}">
                <a16:creationId xmlns:a16="http://schemas.microsoft.com/office/drawing/2014/main" id="{BAC415A8-2BB4-AA4B-866D-491861FDF99E}"/>
              </a:ext>
            </a:extLst>
          </p:cNvPr>
          <p:cNvSpPr>
            <a:spLocks noGrp="1"/>
          </p:cNvSpPr>
          <p:nvPr>
            <p:ph type="dt" sz="half" idx="10"/>
          </p:nvPr>
        </p:nvSpPr>
        <p:spPr/>
        <p:txBody>
          <a:bodyPr/>
          <a:lstStyle/>
          <a:p>
            <a:r>
              <a:rPr lang="en-GB" dirty="0"/>
              <a:t>Date: Monday / 01 / October / 2019</a:t>
            </a:r>
          </a:p>
        </p:txBody>
      </p:sp>
      <p:sp>
        <p:nvSpPr>
          <p:cNvPr id="5" name="Segnaposto numero diapositiva 4">
            <a:extLst>
              <a:ext uri="{FF2B5EF4-FFF2-40B4-BE49-F238E27FC236}">
                <a16:creationId xmlns:a16="http://schemas.microsoft.com/office/drawing/2014/main" id="{A71F84B5-17D9-1744-8614-60C25664AD1D}"/>
              </a:ext>
            </a:extLst>
          </p:cNvPr>
          <p:cNvSpPr>
            <a:spLocks noGrp="1"/>
          </p:cNvSpPr>
          <p:nvPr>
            <p:ph type="sldNum" sz="quarter" idx="12"/>
          </p:nvPr>
        </p:nvSpPr>
        <p:spPr/>
        <p:txBody>
          <a:bodyPr/>
          <a:lstStyle/>
          <a:p>
            <a:fld id="{856227C0-AD57-4F9B-BAE3-EEFB0D0EE427}" type="slidenum">
              <a:rPr lang="en-GB" smtClean="0"/>
              <a:t>7</a:t>
            </a:fld>
            <a:endParaRPr lang="en-GB"/>
          </a:p>
        </p:txBody>
      </p:sp>
      <p:sp>
        <p:nvSpPr>
          <p:cNvPr id="7" name="Footer Placeholder 4">
            <a:extLst>
              <a:ext uri="{FF2B5EF4-FFF2-40B4-BE49-F238E27FC236}">
                <a16:creationId xmlns:a16="http://schemas.microsoft.com/office/drawing/2014/main" id="{12A42365-D2FC-5043-A181-71EA64A180AB}"/>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762153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FBD52-8569-C34D-A06C-DD33948B3540}"/>
              </a:ext>
            </a:extLst>
          </p:cNvPr>
          <p:cNvSpPr>
            <a:spLocks noGrp="1"/>
          </p:cNvSpPr>
          <p:nvPr>
            <p:ph type="title"/>
          </p:nvPr>
        </p:nvSpPr>
        <p:spPr>
          <a:xfrm>
            <a:off x="490537" y="2872800"/>
            <a:ext cx="5923710" cy="608525"/>
          </a:xfrm>
        </p:spPr>
        <p:txBody>
          <a:bodyPr/>
          <a:lstStyle/>
          <a:p>
            <a:r>
              <a:rPr lang="fr-FR" dirty="0"/>
              <a:t>Protéger les travailleurs du risque de contagion pendant une flambée</a:t>
            </a:r>
            <a:br>
              <a:rPr lang="fr-FR" dirty="0"/>
            </a:br>
            <a:br>
              <a:rPr lang="fr-FR" dirty="0"/>
            </a:br>
            <a:br>
              <a:rPr lang="fr-FR" dirty="0"/>
            </a:br>
            <a:endParaRPr lang="fr-FR" dirty="0"/>
          </a:p>
        </p:txBody>
      </p:sp>
      <p:sp>
        <p:nvSpPr>
          <p:cNvPr id="4" name="Segnaposto data 3">
            <a:extLst>
              <a:ext uri="{FF2B5EF4-FFF2-40B4-BE49-F238E27FC236}">
                <a16:creationId xmlns:a16="http://schemas.microsoft.com/office/drawing/2014/main" id="{0CF72471-B6B4-A745-B2BE-064B05C7AF85}"/>
              </a:ext>
            </a:extLst>
          </p:cNvPr>
          <p:cNvSpPr>
            <a:spLocks noGrp="1"/>
          </p:cNvSpPr>
          <p:nvPr>
            <p:ph type="dt" sz="half" idx="10"/>
          </p:nvPr>
        </p:nvSpPr>
        <p:spPr/>
        <p:txBody>
          <a:bodyPr/>
          <a:lstStyle/>
          <a:p>
            <a:r>
              <a:rPr lang="en-GB"/>
              <a:t>Date: Monday / 01 / October / 2019</a:t>
            </a:r>
          </a:p>
        </p:txBody>
      </p:sp>
      <p:sp>
        <p:nvSpPr>
          <p:cNvPr id="5" name="Segnaposto piè di pagina 4">
            <a:extLst>
              <a:ext uri="{FF2B5EF4-FFF2-40B4-BE49-F238E27FC236}">
                <a16:creationId xmlns:a16="http://schemas.microsoft.com/office/drawing/2014/main" id="{4278FCCA-B0D8-974A-AB92-2F402385272B}"/>
              </a:ext>
            </a:extLst>
          </p:cNvPr>
          <p:cNvSpPr>
            <a:spLocks noGrp="1"/>
          </p:cNvSpPr>
          <p:nvPr>
            <p:ph type="ftr" sz="quarter" idx="11"/>
          </p:nvPr>
        </p:nvSpPr>
        <p:spPr/>
        <p:txBody>
          <a:bodyPr/>
          <a:lstStyle/>
          <a:p>
            <a:r>
              <a:rPr lang="en-GB"/>
              <a:t>Advancing social justice, promoting decent work</a:t>
            </a:r>
          </a:p>
        </p:txBody>
      </p:sp>
      <p:sp>
        <p:nvSpPr>
          <p:cNvPr id="6" name="Segnaposto numero diapositiva 5">
            <a:extLst>
              <a:ext uri="{FF2B5EF4-FFF2-40B4-BE49-F238E27FC236}">
                <a16:creationId xmlns:a16="http://schemas.microsoft.com/office/drawing/2014/main" id="{75D8BFBB-3A52-BC40-8662-4469AA30952E}"/>
              </a:ext>
            </a:extLst>
          </p:cNvPr>
          <p:cNvSpPr>
            <a:spLocks noGrp="1"/>
          </p:cNvSpPr>
          <p:nvPr>
            <p:ph type="sldNum" sz="quarter" idx="12"/>
          </p:nvPr>
        </p:nvSpPr>
        <p:spPr/>
        <p:txBody>
          <a:bodyPr/>
          <a:lstStyle/>
          <a:p>
            <a:fld id="{856227C0-AD57-4F9B-BAE3-EEFB0D0EE427}" type="slidenum">
              <a:rPr lang="en-GB" smtClean="0"/>
              <a:pPr/>
              <a:t>8</a:t>
            </a:fld>
            <a:endParaRPr lang="en-GB"/>
          </a:p>
        </p:txBody>
      </p:sp>
    </p:spTree>
    <p:extLst>
      <p:ext uri="{BB962C8B-B14F-4D97-AF65-F5344CB8AC3E}">
        <p14:creationId xmlns:p14="http://schemas.microsoft.com/office/powerpoint/2010/main" val="328393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816B4-88C4-9348-A3B7-EAD37E923A21}"/>
              </a:ext>
            </a:extLst>
          </p:cNvPr>
          <p:cNvSpPr>
            <a:spLocks noGrp="1"/>
          </p:cNvSpPr>
          <p:nvPr>
            <p:ph type="title"/>
          </p:nvPr>
        </p:nvSpPr>
        <p:spPr/>
        <p:txBody>
          <a:bodyPr/>
          <a:lstStyle/>
          <a:p>
            <a:r>
              <a:rPr lang="fr-FR"/>
              <a:t>L’évaluation du risque de contagion au travail </a:t>
            </a:r>
          </a:p>
        </p:txBody>
      </p:sp>
      <p:sp>
        <p:nvSpPr>
          <p:cNvPr id="3" name="Segnaposto contenuto 2">
            <a:extLst>
              <a:ext uri="{FF2B5EF4-FFF2-40B4-BE49-F238E27FC236}">
                <a16:creationId xmlns:a16="http://schemas.microsoft.com/office/drawing/2014/main" id="{37EC27B3-F46C-9F44-A8C0-5B46B142071B}"/>
              </a:ext>
            </a:extLst>
          </p:cNvPr>
          <p:cNvSpPr>
            <a:spLocks noGrp="1"/>
          </p:cNvSpPr>
          <p:nvPr>
            <p:ph idx="1"/>
          </p:nvPr>
        </p:nvSpPr>
        <p:spPr/>
        <p:txBody>
          <a:bodyPr/>
          <a:lstStyle/>
          <a:p>
            <a:pPr lvl="2">
              <a:spcAft>
                <a:spcPts val="1800"/>
              </a:spcAft>
            </a:pPr>
            <a:r>
              <a:rPr lang="fr-FR" dirty="0">
                <a:solidFill>
                  <a:schemeClr val="accent1">
                    <a:lumMod val="50000"/>
                  </a:schemeClr>
                </a:solidFill>
              </a:rPr>
              <a:t>La </a:t>
            </a:r>
            <a:r>
              <a:rPr lang="fr-FR" dirty="0">
                <a:solidFill>
                  <a:schemeClr val="accent2"/>
                </a:solidFill>
              </a:rPr>
              <a:t>probabilité</a:t>
            </a:r>
            <a:r>
              <a:rPr lang="fr-FR" dirty="0">
                <a:solidFill>
                  <a:schemeClr val="accent1">
                    <a:lumMod val="50000"/>
                  </a:schemeClr>
                </a:solidFill>
              </a:rPr>
              <a:t> d’être exposé au risque de contagion, en prenant en compte les caractéristiques de la maladie infectieuse (modes de transmission) et la possibilité que les travailleurs soient en contact avec des personnes contagieuses ou exposées à des environnements ou à des matières contaminés (échantillons de laboratoire, déchets par exemple) dans le cadre de leur travail</a:t>
            </a:r>
          </a:p>
          <a:p>
            <a:pPr lvl="2">
              <a:spcAft>
                <a:spcPts val="1800"/>
              </a:spcAft>
            </a:pPr>
            <a:r>
              <a:rPr lang="fr-FR" dirty="0">
                <a:solidFill>
                  <a:schemeClr val="accent1">
                    <a:lumMod val="50000"/>
                  </a:schemeClr>
                </a:solidFill>
              </a:rPr>
              <a:t>La </a:t>
            </a:r>
            <a:r>
              <a:rPr lang="fr-FR" dirty="0">
                <a:solidFill>
                  <a:schemeClr val="accent2"/>
                </a:solidFill>
              </a:rPr>
              <a:t>gravité</a:t>
            </a:r>
            <a:r>
              <a:rPr lang="fr-FR" dirty="0">
                <a:solidFill>
                  <a:schemeClr val="accent1">
                    <a:lumMod val="50000"/>
                  </a:schemeClr>
                </a:solidFill>
              </a:rPr>
              <a:t> des conséquences de santé, en tenant compte de facteurs individuels (âge, maladies sous-jacentes et état de santé notamment) et des mesures disponibles pour contrôler l’impact de l’infection</a:t>
            </a:r>
          </a:p>
          <a:p>
            <a:pPr lvl="2">
              <a:spcAft>
                <a:spcPts val="1800"/>
              </a:spcAft>
            </a:pPr>
            <a:endParaRPr lang="fr-FR" dirty="0">
              <a:solidFill>
                <a:schemeClr val="accent1">
                  <a:lumMod val="50000"/>
                </a:schemeClr>
              </a:solidFill>
            </a:endParaRPr>
          </a:p>
          <a:p>
            <a:pPr lvl="2">
              <a:spcAft>
                <a:spcPts val="1800"/>
              </a:spcAft>
            </a:pPr>
            <a:endParaRPr lang="fr-FR" dirty="0">
              <a:solidFill>
                <a:schemeClr val="accent1">
                  <a:lumMod val="50000"/>
                </a:schemeClr>
              </a:solidFill>
            </a:endParaRPr>
          </a:p>
          <a:p>
            <a:pPr>
              <a:spcBef>
                <a:spcPts val="600"/>
              </a:spcBef>
              <a:spcAft>
                <a:spcPts val="1800"/>
              </a:spcAft>
            </a:pPr>
            <a:endParaRPr lang="fr-FR" dirty="0"/>
          </a:p>
        </p:txBody>
      </p:sp>
      <p:sp>
        <p:nvSpPr>
          <p:cNvPr id="4" name="Segnaposto data 3">
            <a:extLst>
              <a:ext uri="{FF2B5EF4-FFF2-40B4-BE49-F238E27FC236}">
                <a16:creationId xmlns:a16="http://schemas.microsoft.com/office/drawing/2014/main" id="{BAC415A8-2BB4-AA4B-866D-491861FDF99E}"/>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A71F84B5-17D9-1744-8614-60C25664AD1D}"/>
              </a:ext>
            </a:extLst>
          </p:cNvPr>
          <p:cNvSpPr>
            <a:spLocks noGrp="1"/>
          </p:cNvSpPr>
          <p:nvPr>
            <p:ph type="sldNum" sz="quarter" idx="12"/>
          </p:nvPr>
        </p:nvSpPr>
        <p:spPr/>
        <p:txBody>
          <a:bodyPr/>
          <a:lstStyle/>
          <a:p>
            <a:fld id="{856227C0-AD57-4F9B-BAE3-EEFB0D0EE427}" type="slidenum">
              <a:rPr lang="en-GB" smtClean="0"/>
              <a:t>9</a:t>
            </a:fld>
            <a:endParaRPr lang="en-GB"/>
          </a:p>
        </p:txBody>
      </p:sp>
      <p:sp>
        <p:nvSpPr>
          <p:cNvPr id="7" name="Footer Placeholder 4">
            <a:extLst>
              <a:ext uri="{FF2B5EF4-FFF2-40B4-BE49-F238E27FC236}">
                <a16:creationId xmlns:a16="http://schemas.microsoft.com/office/drawing/2014/main" id="{28994F8C-AFA4-A640-BBD2-744F636FCFDB}"/>
              </a:ext>
            </a:extLst>
          </p:cNvPr>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noProof="0" dirty="0"/>
              <a:t>Journée mondiale de la sécurité et de la santé au travail </a:t>
            </a:r>
            <a:r>
              <a:rPr lang="fr-FR" noProof="0" dirty="0">
                <a:solidFill>
                  <a:schemeClr val="accent2"/>
                </a:solidFill>
              </a:rPr>
              <a:t>28 avril 2020 </a:t>
            </a:r>
          </a:p>
          <a:p>
            <a:endParaRPr lang="fr-FR" noProof="0" dirty="0"/>
          </a:p>
        </p:txBody>
      </p:sp>
    </p:spTree>
    <p:extLst>
      <p:ext uri="{BB962C8B-B14F-4D97-AF65-F5344CB8AC3E}">
        <p14:creationId xmlns:p14="http://schemas.microsoft.com/office/powerpoint/2010/main" val="1994387091"/>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2439</TotalTime>
  <Words>3289</Words>
  <Application>Microsoft Macintosh PowerPoint</Application>
  <PresentationFormat>Widescreen</PresentationFormat>
  <Paragraphs>322</Paragraphs>
  <Slides>33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33</vt:i4>
      </vt:variant>
    </vt:vector>
  </HeadingPairs>
  <TitlesOfParts>
    <vt:vector size="37" baseType="lpstr">
      <vt:lpstr>Arial</vt:lpstr>
      <vt:lpstr>Calibri</vt:lpstr>
      <vt:lpstr>Wingdings 3</vt:lpstr>
      <vt:lpstr>ILO 2020</vt:lpstr>
      <vt:lpstr>Presentazione standard di PowerPoint</vt:lpstr>
      <vt:lpstr>Épidémies et pandémies du 21e siècle</vt:lpstr>
      <vt:lpstr>La pandémie de COVID-19 </vt:lpstr>
      <vt:lpstr>Pourquoi se concentrer sur la sécurité et la santé au travail?</vt:lpstr>
      <vt:lpstr>Droits et responsabilités en matière de SST selon les normes de l'OIT </vt:lpstr>
      <vt:lpstr>Rôles et responsabilités des employeurs </vt:lpstr>
      <vt:lpstr>Droits et responsabilités des travailleurs</vt:lpstr>
      <vt:lpstr>Protéger les travailleurs du risque de contagion pendant une flambée   </vt:lpstr>
      <vt:lpstr>L’évaluation du risque de contagion au travail </vt:lpstr>
      <vt:lpstr>Travailleurs d’intervention d’urgence</vt:lpstr>
      <vt:lpstr>Travailleurs d’intervention d’urgence Risque de contagion </vt:lpstr>
      <vt:lpstr>Travailleurs d’intervention d’urgence Exemples de mesures pour prévenir la contagion</vt:lpstr>
      <vt:lpstr>Travailleurs dans les services essentiels</vt:lpstr>
      <vt:lpstr>Exemples de mesures pour prévenir la contagion</vt:lpstr>
      <vt:lpstr>Travailleurs informels</vt:lpstr>
      <vt:lpstr>Lutter contre le stress, les risques psychosociaux et la violence et le harcèlement </vt:lpstr>
      <vt:lpstr>Stress et facteurs psychosociaux pendant una pandemie</vt:lpstr>
      <vt:lpstr>Insécurité d’emploi</vt:lpstr>
      <vt:lpstr>Travailleurs d’intervention d’urgence et dans les services essentiels Facteurs psychosociaux communs</vt:lpstr>
      <vt:lpstr>Travailleurs d’intervention d’urgence et dans les services essentiels Exemples de mesures pour prévenir et réduire le stress </vt:lpstr>
      <vt:lpstr>Personnes travaillant à domicile Facteurs psychosociaux communs</vt:lpstr>
      <vt:lpstr>Personnes travaillant à domicile Exemples de mesures pour prévenir et réduire le stress</vt:lpstr>
      <vt:lpstr>Gérer les autres risques de SST</vt:lpstr>
      <vt:lpstr>Risques ergonomiques </vt:lpstr>
      <vt:lpstr>Risques de SST associés à l'utilisation d'EPI lourds</vt:lpstr>
      <vt:lpstr>Risques chimiques </vt:lpstr>
      <vt:lpstr>Personnes travaillant à domicile</vt:lpstr>
      <vt:lpstr>Des efforts conjoints pour protéger la sécurité et la santé de tous </vt:lpstr>
      <vt:lpstr>Axes principaux pour répondre à la crise du COVID-19 </vt:lpstr>
      <vt:lpstr>Intégrer la SST dans les réponses nationales aux crises</vt:lpstr>
      <vt:lpstr>Dialogue social sur la SST pendant une pandémie</vt:lpstr>
      <vt:lpstr>Le rôle particulier des professionnels de la SST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Dafne Papandrea</dc:creator>
  <cp:lastModifiedBy>Dafne Papandrea</cp:lastModifiedBy>
  <cp:revision>150</cp:revision>
  <dcterms:created xsi:type="dcterms:W3CDTF">2020-04-13T11:20:41Z</dcterms:created>
  <dcterms:modified xsi:type="dcterms:W3CDTF">2020-04-24T07:40:49Z</dcterms:modified>
</cp:coreProperties>
</file>