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95" r:id="rId2"/>
    <p:sldId id="259" r:id="rId3"/>
    <p:sldId id="260" r:id="rId4"/>
    <p:sldId id="261" r:id="rId5"/>
    <p:sldId id="263" r:id="rId6"/>
    <p:sldId id="264" r:id="rId7"/>
    <p:sldId id="265" r:id="rId8"/>
    <p:sldId id="266" r:id="rId9"/>
    <p:sldId id="267" r:id="rId10"/>
    <p:sldId id="268" r:id="rId11"/>
    <p:sldId id="269" r:id="rId12"/>
    <p:sldId id="270" r:id="rId13"/>
    <p:sldId id="271" r:id="rId14"/>
    <p:sldId id="272" r:id="rId15"/>
    <p:sldId id="291" r:id="rId16"/>
    <p:sldId id="274" r:id="rId17"/>
    <p:sldId id="277" r:id="rId18"/>
    <p:sldId id="278" r:id="rId19"/>
    <p:sldId id="292" r:id="rId20"/>
    <p:sldId id="293" r:id="rId21"/>
    <p:sldId id="294" r:id="rId22"/>
    <p:sldId id="281" r:id="rId23"/>
    <p:sldId id="283" r:id="rId24"/>
    <p:sldId id="284" r:id="rId25"/>
    <p:sldId id="285" r:id="rId26"/>
    <p:sldId id="286" r:id="rId27"/>
    <p:sldId id="287" r:id="rId28"/>
    <p:sldId id="288" r:id="rId29"/>
    <p:sldId id="290" r:id="rId30"/>
    <p:sldId id="296" r:id="rId31"/>
    <p:sldId id="29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Stile con tema 2 - Color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Stile chiaro 2 - Color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A107856-5554-42FB-B03E-39F5DBC370BA}" styleName="Stile medio 4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6257" autoAdjust="0"/>
  </p:normalViewPr>
  <p:slideViewPr>
    <p:cSldViewPr snapToGrid="0">
      <p:cViewPr varScale="1">
        <p:scale>
          <a:sx n="59" d="100"/>
          <a:sy n="59" d="100"/>
        </p:scale>
        <p:origin x="96" y="108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A3DCEF-A9AD-4F94-BCC5-C68F919FE626}" type="datetimeFigureOut">
              <a:rPr lang="en-GB" smtClean="0"/>
              <a:t>17/06/2020</a:t>
            </a:fld>
            <a:endParaRPr lang="en-GB"/>
          </a:p>
        </p:txBody>
      </p:sp>
      <p:sp>
        <p:nvSpPr>
          <p:cNvPr id="4" name="Segnaposto immagine diapositiva 3"/>
          <p:cNvSpPr>
            <a:spLocks noGrp="1" noRot="1" noChangeAspect="1"/>
          </p:cNvSpPr>
          <p:nvPr>
            <p:ph type="sldImg" idx="2"/>
          </p:nvPr>
        </p:nvSpPr>
        <p:spPr>
          <a:xfrm>
            <a:off x="1377315" y="1108710"/>
            <a:ext cx="4103370" cy="2308146"/>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3497579"/>
            <a:ext cx="5486400" cy="5187633"/>
          </a:xfrm>
          <a:prstGeom prst="rect">
            <a:avLst/>
          </a:prstGeom>
        </p:spPr>
        <p:txBody>
          <a:bodyPr vert="horz" lIns="91440" tIns="45720" rIns="91440" bIns="45720" rtlCol="0"/>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3549F-65AD-45B1-89FE-639CF78599E5}" type="slidenum">
              <a:rPr lang="en-GB" smtClean="0"/>
              <a:t>‹N›</a:t>
            </a:fld>
            <a:endParaRPr lang="en-GB"/>
          </a:p>
        </p:txBody>
      </p:sp>
    </p:spTree>
    <p:extLst>
      <p:ext uri="{BB962C8B-B14F-4D97-AF65-F5344CB8AC3E}">
        <p14:creationId xmlns:p14="http://schemas.microsoft.com/office/powerpoint/2010/main" val="3373301185"/>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3" name="Segnaposto note 2"/>
          <p:cNvSpPr>
            <a:spLocks noGrp="1"/>
          </p:cNvSpPr>
          <p:nvPr>
            <p:ph type="body" idx="1"/>
          </p:nvPr>
        </p:nvSpPr>
        <p:spPr/>
        <p:txBody>
          <a:bodyPr/>
          <a:lstStyle/>
          <a:p>
            <a:endParaRPr lang="fr-FR" dirty="0"/>
          </a:p>
        </p:txBody>
      </p:sp>
      <p:sp>
        <p:nvSpPr>
          <p:cNvPr id="4" name="Segnaposto numero diapositiva 3"/>
          <p:cNvSpPr>
            <a:spLocks noGrp="1"/>
          </p:cNvSpPr>
          <p:nvPr>
            <p:ph type="sldNum" sz="quarter" idx="5"/>
          </p:nvPr>
        </p:nvSpPr>
        <p:spPr/>
        <p:txBody>
          <a:bodyPr/>
          <a:lstStyle/>
          <a:p>
            <a:fld id="{FDB3549F-65AD-45B1-89FE-639CF78599E5}" type="slidenum">
              <a:rPr lang="en-GB" smtClean="0"/>
              <a:t>1</a:t>
            </a:fld>
            <a:endParaRPr lang="en-GB" dirty="0"/>
          </a:p>
        </p:txBody>
      </p:sp>
    </p:spTree>
    <p:extLst>
      <p:ext uri="{BB962C8B-B14F-4D97-AF65-F5344CB8AC3E}">
        <p14:creationId xmlns:p14="http://schemas.microsoft.com/office/powerpoint/2010/main" val="3198607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a:t>
            </a:fld>
            <a:endParaRPr lang="en-GB" dirty="0"/>
          </a:p>
        </p:txBody>
      </p:sp>
      <p:sp>
        <p:nvSpPr>
          <p:cNvPr id="6" name="Segnaposto note 5">
            <a:extLst>
              <a:ext uri="{FF2B5EF4-FFF2-40B4-BE49-F238E27FC236}">
                <a16:creationId xmlns:a16="http://schemas.microsoft.com/office/drawing/2014/main" id="{7FEB90CD-42BD-4AAC-80E0-67BF490DD716}"/>
              </a:ext>
            </a:extLst>
          </p:cNvPr>
          <p:cNvSpPr>
            <a:spLocks noGrp="1"/>
          </p:cNvSpPr>
          <p:nvPr>
            <p:ph type="body" sz="quarter" idx="3"/>
          </p:nvPr>
        </p:nvSpPr>
        <p:spPr/>
        <p:txBody>
          <a:bodyPr/>
          <a:lstStyle/>
          <a:p>
            <a:endParaRPr lang="fr-FR" dirty="0"/>
          </a:p>
        </p:txBody>
      </p:sp>
    </p:spTree>
    <p:extLst>
      <p:ext uri="{BB962C8B-B14F-4D97-AF65-F5344CB8AC3E}">
        <p14:creationId xmlns:p14="http://schemas.microsoft.com/office/powerpoint/2010/main" val="2394823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3</a:t>
            </a:fld>
            <a:endParaRPr lang="en-GB" dirty="0"/>
          </a:p>
        </p:txBody>
      </p:sp>
      <p:sp>
        <p:nvSpPr>
          <p:cNvPr id="6" name="Segnaposto note 5">
            <a:extLst>
              <a:ext uri="{FF2B5EF4-FFF2-40B4-BE49-F238E27FC236}">
                <a16:creationId xmlns:a16="http://schemas.microsoft.com/office/drawing/2014/main" id="{09515254-D071-4407-B636-1A538C31703A}"/>
              </a:ext>
            </a:extLst>
          </p:cNvPr>
          <p:cNvSpPr>
            <a:spLocks noGrp="1"/>
          </p:cNvSpPr>
          <p:nvPr>
            <p:ph type="body" sz="quarter" idx="3"/>
          </p:nvPr>
        </p:nvSpPr>
        <p:spPr/>
        <p:txBody>
          <a:bodyPr/>
          <a:lstStyle/>
          <a:p>
            <a:endParaRPr lang="fr-FR" dirty="0"/>
          </a:p>
        </p:txBody>
      </p:sp>
    </p:spTree>
    <p:extLst>
      <p:ext uri="{BB962C8B-B14F-4D97-AF65-F5344CB8AC3E}">
        <p14:creationId xmlns:p14="http://schemas.microsoft.com/office/powerpoint/2010/main" val="3940709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4</a:t>
            </a:fld>
            <a:endParaRPr lang="en-GB" dirty="0"/>
          </a:p>
        </p:txBody>
      </p:sp>
      <p:sp>
        <p:nvSpPr>
          <p:cNvPr id="6" name="Segnaposto note 5">
            <a:extLst>
              <a:ext uri="{FF2B5EF4-FFF2-40B4-BE49-F238E27FC236}">
                <a16:creationId xmlns:a16="http://schemas.microsoft.com/office/drawing/2014/main" id="{8CD18947-7318-49B8-AE6D-4ABA75ACC6B7}"/>
              </a:ext>
            </a:extLst>
          </p:cNvPr>
          <p:cNvSpPr>
            <a:spLocks noGrp="1"/>
          </p:cNvSpPr>
          <p:nvPr>
            <p:ph type="body" sz="quarter" idx="3"/>
          </p:nvPr>
        </p:nvSpPr>
        <p:spPr/>
        <p:txBody>
          <a:bodyPr/>
          <a:lstStyle/>
          <a:p>
            <a:endParaRPr lang="fr-FR" dirty="0"/>
          </a:p>
        </p:txBody>
      </p:sp>
    </p:spTree>
    <p:extLst>
      <p:ext uri="{BB962C8B-B14F-4D97-AF65-F5344CB8AC3E}">
        <p14:creationId xmlns:p14="http://schemas.microsoft.com/office/powerpoint/2010/main" val="4171204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5</a:t>
            </a:fld>
            <a:endParaRPr lang="en-GB" dirty="0"/>
          </a:p>
        </p:txBody>
      </p:sp>
      <p:sp>
        <p:nvSpPr>
          <p:cNvPr id="6" name="Segnaposto note 5">
            <a:extLst>
              <a:ext uri="{FF2B5EF4-FFF2-40B4-BE49-F238E27FC236}">
                <a16:creationId xmlns:a16="http://schemas.microsoft.com/office/drawing/2014/main" id="{B6357D67-D092-412C-A3EC-D1DF870F13BC}"/>
              </a:ext>
            </a:extLst>
          </p:cNvPr>
          <p:cNvSpPr>
            <a:spLocks noGrp="1"/>
          </p:cNvSpPr>
          <p:nvPr>
            <p:ph type="body" sz="quarter" idx="3"/>
          </p:nvPr>
        </p:nvSpPr>
        <p:spPr/>
        <p:txBody>
          <a:bodyPr/>
          <a:lstStyle/>
          <a:p>
            <a:endParaRPr lang="fr-FR" dirty="0"/>
          </a:p>
        </p:txBody>
      </p:sp>
    </p:spTree>
    <p:extLst>
      <p:ext uri="{BB962C8B-B14F-4D97-AF65-F5344CB8AC3E}">
        <p14:creationId xmlns:p14="http://schemas.microsoft.com/office/powerpoint/2010/main" val="387335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6</a:t>
            </a:fld>
            <a:endParaRPr lang="en-GB"/>
          </a:p>
        </p:txBody>
      </p:sp>
      <p:sp>
        <p:nvSpPr>
          <p:cNvPr id="6" name="Segnaposto note 5">
            <a:extLst>
              <a:ext uri="{FF2B5EF4-FFF2-40B4-BE49-F238E27FC236}">
                <a16:creationId xmlns:a16="http://schemas.microsoft.com/office/drawing/2014/main" id="{E7E404B6-C3FD-48B1-85D3-3D99F0250669}"/>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734385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7</a:t>
            </a:fld>
            <a:endParaRPr lang="en-GB"/>
          </a:p>
        </p:txBody>
      </p:sp>
      <p:sp>
        <p:nvSpPr>
          <p:cNvPr id="6" name="Segnaposto note 5">
            <a:extLst>
              <a:ext uri="{FF2B5EF4-FFF2-40B4-BE49-F238E27FC236}">
                <a16:creationId xmlns:a16="http://schemas.microsoft.com/office/drawing/2014/main" id="{9BDA37DC-F688-402A-AF50-1B7AE5BCE998}"/>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475568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8</a:t>
            </a:fld>
            <a:endParaRPr lang="en-GB"/>
          </a:p>
        </p:txBody>
      </p:sp>
      <p:sp>
        <p:nvSpPr>
          <p:cNvPr id="6" name="Segnaposto note 5">
            <a:extLst>
              <a:ext uri="{FF2B5EF4-FFF2-40B4-BE49-F238E27FC236}">
                <a16:creationId xmlns:a16="http://schemas.microsoft.com/office/drawing/2014/main" id="{2ABF04E0-3F96-4F69-B045-21D0753002A8}"/>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308409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9</a:t>
            </a:fld>
            <a:endParaRPr lang="en-GB"/>
          </a:p>
        </p:txBody>
      </p:sp>
      <p:sp>
        <p:nvSpPr>
          <p:cNvPr id="6" name="Segnaposto note 5">
            <a:extLst>
              <a:ext uri="{FF2B5EF4-FFF2-40B4-BE49-F238E27FC236}">
                <a16:creationId xmlns:a16="http://schemas.microsoft.com/office/drawing/2014/main" id="{AE616F6E-EE8D-45D9-97EB-1D767E41D13B}"/>
              </a:ext>
            </a:extLst>
          </p:cNvPr>
          <p:cNvSpPr>
            <a:spLocks noGrp="1"/>
          </p:cNvSpPr>
          <p:nvPr>
            <p:ph type="body" sz="quarter" idx="3"/>
          </p:nvPr>
        </p:nvSpPr>
        <p:spPr>
          <a:xfrm>
            <a:off x="685800" y="3519613"/>
            <a:ext cx="5486400" cy="5187633"/>
          </a:xfrm>
        </p:spPr>
        <p:txBody>
          <a:bodyPr/>
          <a:lstStyle/>
          <a:p>
            <a:endParaRPr lang="fr-FR"/>
          </a:p>
        </p:txBody>
      </p:sp>
    </p:spTree>
    <p:extLst>
      <p:ext uri="{BB962C8B-B14F-4D97-AF65-F5344CB8AC3E}">
        <p14:creationId xmlns:p14="http://schemas.microsoft.com/office/powerpoint/2010/main" val="261880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10</a:t>
            </a:fld>
            <a:endParaRPr lang="en-GB"/>
          </a:p>
        </p:txBody>
      </p:sp>
      <p:sp>
        <p:nvSpPr>
          <p:cNvPr id="6" name="Segnaposto note 5">
            <a:extLst>
              <a:ext uri="{FF2B5EF4-FFF2-40B4-BE49-F238E27FC236}">
                <a16:creationId xmlns:a16="http://schemas.microsoft.com/office/drawing/2014/main" id="{7A77EE7B-D604-4CD9-A7E1-A91465A3CB85}"/>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347808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11</a:t>
            </a:fld>
            <a:endParaRPr lang="en-GB"/>
          </a:p>
        </p:txBody>
      </p:sp>
      <p:sp>
        <p:nvSpPr>
          <p:cNvPr id="6" name="Segnaposto note 5">
            <a:extLst>
              <a:ext uri="{FF2B5EF4-FFF2-40B4-BE49-F238E27FC236}">
                <a16:creationId xmlns:a16="http://schemas.microsoft.com/office/drawing/2014/main" id="{D08BC71C-4A75-4BBA-851D-6BDE99BB8CAC}"/>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607160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12</a:t>
            </a:fld>
            <a:endParaRPr lang="en-GB"/>
          </a:p>
        </p:txBody>
      </p:sp>
      <p:sp>
        <p:nvSpPr>
          <p:cNvPr id="6" name="Segnaposto note 5">
            <a:extLst>
              <a:ext uri="{FF2B5EF4-FFF2-40B4-BE49-F238E27FC236}">
                <a16:creationId xmlns:a16="http://schemas.microsoft.com/office/drawing/2014/main" id="{CBEC1EEA-02F1-4E15-8F1A-5CFD10E60F5C}"/>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735854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13</a:t>
            </a:fld>
            <a:endParaRPr lang="en-GB"/>
          </a:p>
        </p:txBody>
      </p:sp>
      <p:sp>
        <p:nvSpPr>
          <p:cNvPr id="6" name="Segnaposto note 5">
            <a:extLst>
              <a:ext uri="{FF2B5EF4-FFF2-40B4-BE49-F238E27FC236}">
                <a16:creationId xmlns:a16="http://schemas.microsoft.com/office/drawing/2014/main" id="{B199CFF4-64CC-4042-861D-E6F42E6D1349}"/>
              </a:ext>
            </a:extLst>
          </p:cNvPr>
          <p:cNvSpPr>
            <a:spLocks noGrp="1"/>
          </p:cNvSpPr>
          <p:nvPr>
            <p:ph type="body" sz="quarter" idx="3"/>
          </p:nvPr>
        </p:nvSpPr>
        <p:spPr/>
        <p:txBody>
          <a:bodyPr/>
          <a:lstStyle/>
          <a:p>
            <a:endParaRPr lang="fr-FR" dirty="0"/>
          </a:p>
        </p:txBody>
      </p:sp>
    </p:spTree>
    <p:extLst>
      <p:ext uri="{BB962C8B-B14F-4D97-AF65-F5344CB8AC3E}">
        <p14:creationId xmlns:p14="http://schemas.microsoft.com/office/powerpoint/2010/main" val="1229485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14</a:t>
            </a:fld>
            <a:endParaRPr lang="en-GB"/>
          </a:p>
        </p:txBody>
      </p:sp>
      <p:sp>
        <p:nvSpPr>
          <p:cNvPr id="6" name="Segnaposto note 5">
            <a:extLst>
              <a:ext uri="{FF2B5EF4-FFF2-40B4-BE49-F238E27FC236}">
                <a16:creationId xmlns:a16="http://schemas.microsoft.com/office/drawing/2014/main" id="{78EE93BD-2D09-4919-84B5-E282FEE9F776}"/>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76373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15</a:t>
            </a:fld>
            <a:endParaRPr lang="en-GB"/>
          </a:p>
        </p:txBody>
      </p:sp>
      <p:sp>
        <p:nvSpPr>
          <p:cNvPr id="6" name="Segnaposto note 5">
            <a:extLst>
              <a:ext uri="{FF2B5EF4-FFF2-40B4-BE49-F238E27FC236}">
                <a16:creationId xmlns:a16="http://schemas.microsoft.com/office/drawing/2014/main" id="{F6023794-D1EA-4CC0-8A1B-AEBA94D7B62D}"/>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39011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16</a:t>
            </a:fld>
            <a:endParaRPr lang="en-GB"/>
          </a:p>
        </p:txBody>
      </p:sp>
      <p:sp>
        <p:nvSpPr>
          <p:cNvPr id="6" name="Segnaposto note 5">
            <a:extLst>
              <a:ext uri="{FF2B5EF4-FFF2-40B4-BE49-F238E27FC236}">
                <a16:creationId xmlns:a16="http://schemas.microsoft.com/office/drawing/2014/main" id="{20C346AA-243B-4F0B-88A7-11F32697710E}"/>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725149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17</a:t>
            </a:fld>
            <a:endParaRPr lang="en-GB"/>
          </a:p>
        </p:txBody>
      </p:sp>
      <p:sp>
        <p:nvSpPr>
          <p:cNvPr id="6" name="Segnaposto note 5">
            <a:extLst>
              <a:ext uri="{FF2B5EF4-FFF2-40B4-BE49-F238E27FC236}">
                <a16:creationId xmlns:a16="http://schemas.microsoft.com/office/drawing/2014/main" id="{40CB9845-3FAD-48DB-A05E-4FE9C2D65DCF}"/>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277708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18</a:t>
            </a:fld>
            <a:endParaRPr lang="en-GB"/>
          </a:p>
        </p:txBody>
      </p:sp>
      <p:sp>
        <p:nvSpPr>
          <p:cNvPr id="6" name="Segnaposto note 5">
            <a:extLst>
              <a:ext uri="{FF2B5EF4-FFF2-40B4-BE49-F238E27FC236}">
                <a16:creationId xmlns:a16="http://schemas.microsoft.com/office/drawing/2014/main" id="{99753CA5-95D6-42C9-A823-9428FFCAF0C6}"/>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766476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19</a:t>
            </a:fld>
            <a:endParaRPr lang="en-GB"/>
          </a:p>
        </p:txBody>
      </p:sp>
      <p:sp>
        <p:nvSpPr>
          <p:cNvPr id="6" name="Segnaposto note 5">
            <a:extLst>
              <a:ext uri="{FF2B5EF4-FFF2-40B4-BE49-F238E27FC236}">
                <a16:creationId xmlns:a16="http://schemas.microsoft.com/office/drawing/2014/main" id="{A2C33D8E-00DA-478B-BED4-074C7404F54D}"/>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670292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20</a:t>
            </a:fld>
            <a:endParaRPr lang="en-GB"/>
          </a:p>
        </p:txBody>
      </p:sp>
      <p:sp>
        <p:nvSpPr>
          <p:cNvPr id="6" name="Segnaposto note 5">
            <a:extLst>
              <a:ext uri="{FF2B5EF4-FFF2-40B4-BE49-F238E27FC236}">
                <a16:creationId xmlns:a16="http://schemas.microsoft.com/office/drawing/2014/main" id="{0AD2AF41-28B7-4748-91DE-B733D19646F4}"/>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65799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21</a:t>
            </a:fld>
            <a:endParaRPr lang="en-GB"/>
          </a:p>
        </p:txBody>
      </p:sp>
      <p:sp>
        <p:nvSpPr>
          <p:cNvPr id="6" name="Segnaposto note 5">
            <a:extLst>
              <a:ext uri="{FF2B5EF4-FFF2-40B4-BE49-F238E27FC236}">
                <a16:creationId xmlns:a16="http://schemas.microsoft.com/office/drawing/2014/main" id="{50223E58-F31B-4811-A8EE-F6B758A84F6B}"/>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176288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22</a:t>
            </a:fld>
            <a:endParaRPr lang="en-GB"/>
          </a:p>
        </p:txBody>
      </p:sp>
      <p:sp>
        <p:nvSpPr>
          <p:cNvPr id="6" name="Segnaposto note 5">
            <a:extLst>
              <a:ext uri="{FF2B5EF4-FFF2-40B4-BE49-F238E27FC236}">
                <a16:creationId xmlns:a16="http://schemas.microsoft.com/office/drawing/2014/main" id="{A8958CBC-EDB0-4A0E-A470-2E7BCBDBC26C}"/>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973698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23</a:t>
            </a:fld>
            <a:endParaRPr lang="en-GB"/>
          </a:p>
        </p:txBody>
      </p:sp>
      <p:sp>
        <p:nvSpPr>
          <p:cNvPr id="6" name="Segnaposto note 5">
            <a:extLst>
              <a:ext uri="{FF2B5EF4-FFF2-40B4-BE49-F238E27FC236}">
                <a16:creationId xmlns:a16="http://schemas.microsoft.com/office/drawing/2014/main" id="{8C50F5F1-90D0-4733-9752-2B17A2C35716}"/>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390874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24</a:t>
            </a:fld>
            <a:endParaRPr lang="en-GB"/>
          </a:p>
        </p:txBody>
      </p:sp>
      <p:sp>
        <p:nvSpPr>
          <p:cNvPr id="6" name="Segnaposto note 5">
            <a:extLst>
              <a:ext uri="{FF2B5EF4-FFF2-40B4-BE49-F238E27FC236}">
                <a16:creationId xmlns:a16="http://schemas.microsoft.com/office/drawing/2014/main" id="{5DB1B067-3C77-4508-9B2B-24EF37F9BED6}"/>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2946420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25</a:t>
            </a:fld>
            <a:endParaRPr lang="en-GB"/>
          </a:p>
        </p:txBody>
      </p:sp>
      <p:sp>
        <p:nvSpPr>
          <p:cNvPr id="6" name="Segnaposto note 5">
            <a:extLst>
              <a:ext uri="{FF2B5EF4-FFF2-40B4-BE49-F238E27FC236}">
                <a16:creationId xmlns:a16="http://schemas.microsoft.com/office/drawing/2014/main" id="{1EA0CAA4-C9E6-4DD2-891D-5609E938170B}"/>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653773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26</a:t>
            </a:fld>
            <a:endParaRPr lang="en-GB"/>
          </a:p>
        </p:txBody>
      </p:sp>
      <p:sp>
        <p:nvSpPr>
          <p:cNvPr id="6" name="Segnaposto note 5">
            <a:extLst>
              <a:ext uri="{FF2B5EF4-FFF2-40B4-BE49-F238E27FC236}">
                <a16:creationId xmlns:a16="http://schemas.microsoft.com/office/drawing/2014/main" id="{91A4B031-D4F6-4B81-9548-B0774F439B25}"/>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3072672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27</a:t>
            </a:fld>
            <a:endParaRPr lang="en-GB"/>
          </a:p>
        </p:txBody>
      </p:sp>
      <p:sp>
        <p:nvSpPr>
          <p:cNvPr id="6" name="Segnaposto note 5">
            <a:extLst>
              <a:ext uri="{FF2B5EF4-FFF2-40B4-BE49-F238E27FC236}">
                <a16:creationId xmlns:a16="http://schemas.microsoft.com/office/drawing/2014/main" id="{43B79D3E-A9AC-46B5-973F-66AADC2C3B6B}"/>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3885993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28</a:t>
            </a:fld>
            <a:endParaRPr lang="en-GB"/>
          </a:p>
        </p:txBody>
      </p:sp>
      <p:sp>
        <p:nvSpPr>
          <p:cNvPr id="6" name="Segnaposto note 5">
            <a:extLst>
              <a:ext uri="{FF2B5EF4-FFF2-40B4-BE49-F238E27FC236}">
                <a16:creationId xmlns:a16="http://schemas.microsoft.com/office/drawing/2014/main" id="{AA019B0C-7290-4E7A-964B-63C91D6ACCD3}"/>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092218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29</a:t>
            </a:fld>
            <a:endParaRPr lang="en-GB"/>
          </a:p>
        </p:txBody>
      </p:sp>
      <p:sp>
        <p:nvSpPr>
          <p:cNvPr id="6" name="Segnaposto note 5">
            <a:extLst>
              <a:ext uri="{FF2B5EF4-FFF2-40B4-BE49-F238E27FC236}">
                <a16:creationId xmlns:a16="http://schemas.microsoft.com/office/drawing/2014/main" id="{AB2F5C63-E815-41D8-9175-6D5042F43CFD}"/>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4072590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4" name="Segnaposto numero diapositiva 3"/>
          <p:cNvSpPr>
            <a:spLocks noGrp="1"/>
          </p:cNvSpPr>
          <p:nvPr>
            <p:ph type="sldNum" sz="quarter" idx="5"/>
          </p:nvPr>
        </p:nvSpPr>
        <p:spPr/>
        <p:txBody>
          <a:bodyPr/>
          <a:lstStyle/>
          <a:p>
            <a:fld id="{FDB3549F-65AD-45B1-89FE-639CF78599E5}" type="slidenum">
              <a:rPr lang="en-GB" smtClean="0"/>
              <a:t>30</a:t>
            </a:fld>
            <a:endParaRPr lang="en-GB"/>
          </a:p>
        </p:txBody>
      </p:sp>
      <p:sp>
        <p:nvSpPr>
          <p:cNvPr id="6" name="Segnaposto note 5">
            <a:extLst>
              <a:ext uri="{FF2B5EF4-FFF2-40B4-BE49-F238E27FC236}">
                <a16:creationId xmlns:a16="http://schemas.microsoft.com/office/drawing/2014/main" id="{84EB387E-C76C-4410-BA16-68779282B857}"/>
              </a:ext>
            </a:extLst>
          </p:cNvPr>
          <p:cNvSpPr>
            <a:spLocks noGrp="1"/>
          </p:cNvSpPr>
          <p:nvPr>
            <p:ph type="body" sz="quarter" idx="3"/>
          </p:nvPr>
        </p:nvSpPr>
        <p:spPr/>
        <p:txBody>
          <a:bodyPr/>
          <a:lstStyle/>
          <a:p>
            <a:endParaRPr lang="fr-FR"/>
          </a:p>
        </p:txBody>
      </p:sp>
    </p:spTree>
    <p:extLst>
      <p:ext uri="{BB962C8B-B14F-4D97-AF65-F5344CB8AC3E}">
        <p14:creationId xmlns:p14="http://schemas.microsoft.com/office/powerpoint/2010/main" val="1089010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7950" y="1108075"/>
            <a:ext cx="4102100" cy="2308225"/>
          </a:xfrm>
        </p:spPr>
      </p:sp>
      <p:sp>
        <p:nvSpPr>
          <p:cNvPr id="3" name="Segnaposto note 2"/>
          <p:cNvSpPr>
            <a:spLocks noGrp="1"/>
          </p:cNvSpPr>
          <p:nvPr>
            <p:ph type="body" idx="1"/>
          </p:nvPr>
        </p:nvSpPr>
        <p:spPr/>
        <p:txBody>
          <a:bodyPr/>
          <a:lstStyle/>
          <a:p>
            <a:endParaRPr lang="fr-FR" dirty="0"/>
          </a:p>
        </p:txBody>
      </p:sp>
      <p:sp>
        <p:nvSpPr>
          <p:cNvPr id="4" name="Segnaposto numero diapositiva 3"/>
          <p:cNvSpPr>
            <a:spLocks noGrp="1"/>
          </p:cNvSpPr>
          <p:nvPr>
            <p:ph type="sldNum" sz="quarter" idx="5"/>
          </p:nvPr>
        </p:nvSpPr>
        <p:spPr/>
        <p:txBody>
          <a:bodyPr/>
          <a:lstStyle/>
          <a:p>
            <a:fld id="{FDB3549F-65AD-45B1-89FE-639CF78599E5}" type="slidenum">
              <a:rPr lang="en-GB" smtClean="0"/>
              <a:t>31</a:t>
            </a:fld>
            <a:endParaRPr lang="en-GB" dirty="0"/>
          </a:p>
        </p:txBody>
      </p:sp>
    </p:spTree>
    <p:extLst>
      <p:ext uri="{BB962C8B-B14F-4D97-AF65-F5344CB8AC3E}">
        <p14:creationId xmlns:p14="http://schemas.microsoft.com/office/powerpoint/2010/main" val="2899319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noProof="0" dirty="0" err="1"/>
              <a:t>Fare</a:t>
            </a:r>
            <a:r>
              <a:rPr lang="es-ES" noProof="0" dirty="0"/>
              <a:t> clic per modificare lo </a:t>
            </a:r>
            <a:r>
              <a:rPr lang="es-ES" noProof="0" dirty="0" err="1"/>
              <a:t>stile</a:t>
            </a:r>
            <a:r>
              <a:rPr lang="es-ES" noProof="0" dirty="0"/>
              <a:t> del </a:t>
            </a:r>
            <a:r>
              <a:rPr lang="es-ES" noProof="0" dirty="0" err="1"/>
              <a:t>titolo</a:t>
            </a:r>
            <a:r>
              <a:rPr lang="es-ES" noProof="0" dirty="0"/>
              <a:t> </a:t>
            </a:r>
            <a:r>
              <a:rPr lang="es-ES" noProof="0" dirty="0" err="1"/>
              <a:t>dello</a:t>
            </a:r>
            <a:r>
              <a:rPr lang="es-ES" noProof="0" dirty="0"/>
              <a:t> </a:t>
            </a:r>
            <a:r>
              <a:rPr lang="es-ES" noProof="0" dirty="0" err="1"/>
              <a:t>schema</a:t>
            </a:r>
            <a:endParaRPr lang="es-ES" noProof="0" dirty="0"/>
          </a:p>
        </p:txBody>
      </p:sp>
      <p:sp>
        <p:nvSpPr>
          <p:cNvPr id="3" name="Content Placeholder 2"/>
          <p:cNvSpPr>
            <a:spLocks noGrp="1"/>
          </p:cNvSpPr>
          <p:nvPr>
            <p:ph idx="1"/>
          </p:nvPr>
        </p:nvSpPr>
        <p:spPr/>
        <p:txBody>
          <a:bodyPr/>
          <a:lstStyle>
            <a:lvl1pPr>
              <a:spcBef>
                <a:spcPts val="600"/>
              </a:spcBef>
              <a:spcAft>
                <a:spcPts val="600"/>
              </a:spcAft>
              <a:defRPr/>
            </a:lvl1pPr>
            <a:lvl2pPr>
              <a:spcBef>
                <a:spcPts val="600"/>
              </a:spcBef>
              <a:spcAft>
                <a:spcPts val="600"/>
              </a:spcAft>
              <a:defRPr/>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s-ES" noProof="0" dirty="0" err="1"/>
              <a:t>Fare</a:t>
            </a:r>
            <a:r>
              <a:rPr lang="es-ES" noProof="0" dirty="0"/>
              <a:t> clic per modificare </a:t>
            </a:r>
            <a:r>
              <a:rPr lang="es-ES" noProof="0" dirty="0" err="1"/>
              <a:t>gli</a:t>
            </a:r>
            <a:r>
              <a:rPr lang="es-ES" noProof="0" dirty="0"/>
              <a:t> </a:t>
            </a:r>
            <a:r>
              <a:rPr lang="es-ES" noProof="0" dirty="0" err="1"/>
              <a:t>stili</a:t>
            </a:r>
            <a:r>
              <a:rPr lang="es-ES" noProof="0" dirty="0"/>
              <a:t> del testo </a:t>
            </a:r>
            <a:r>
              <a:rPr lang="es-ES" noProof="0" dirty="0" err="1"/>
              <a:t>dello</a:t>
            </a:r>
            <a:r>
              <a:rPr lang="es-ES" noProof="0" dirty="0"/>
              <a:t> </a:t>
            </a:r>
            <a:r>
              <a:rPr lang="es-ES" noProof="0" dirty="0" err="1"/>
              <a:t>schema</a:t>
            </a:r>
            <a:endParaRPr lang="es-ES" noProof="0" dirty="0"/>
          </a:p>
          <a:p>
            <a:pPr lvl="1"/>
            <a:r>
              <a:rPr lang="es-ES" noProof="0" dirty="0" err="1"/>
              <a:t>Secondo</a:t>
            </a:r>
            <a:r>
              <a:rPr lang="es-ES" noProof="0" dirty="0"/>
              <a:t> </a:t>
            </a:r>
            <a:r>
              <a:rPr lang="es-ES" noProof="0" dirty="0" err="1"/>
              <a:t>livello</a:t>
            </a:r>
            <a:endParaRPr lang="es-ES" noProof="0" dirty="0"/>
          </a:p>
          <a:p>
            <a:pPr lvl="2"/>
            <a:r>
              <a:rPr lang="es-ES" noProof="0" dirty="0" err="1"/>
              <a:t>Terzo</a:t>
            </a:r>
            <a:r>
              <a:rPr lang="es-ES" noProof="0" dirty="0"/>
              <a:t> </a:t>
            </a:r>
            <a:r>
              <a:rPr lang="es-ES" noProof="0" dirty="0" err="1"/>
              <a:t>livello</a:t>
            </a:r>
            <a:endParaRPr lang="es-ES" noProof="0" dirty="0"/>
          </a:p>
          <a:p>
            <a:pPr lvl="3"/>
            <a:r>
              <a:rPr lang="es-ES" noProof="0" dirty="0" err="1"/>
              <a:t>Quarto</a:t>
            </a:r>
            <a:r>
              <a:rPr lang="es-ES" noProof="0" dirty="0"/>
              <a:t> </a:t>
            </a:r>
            <a:r>
              <a:rPr lang="es-ES" noProof="0" dirty="0" err="1"/>
              <a:t>livello</a:t>
            </a:r>
            <a:endParaRPr lang="es-ES" noProof="0" dirty="0"/>
          </a:p>
          <a:p>
            <a:pPr lvl="4"/>
            <a:r>
              <a:rPr lang="es-ES" noProof="0" dirty="0"/>
              <a:t>Quinto </a:t>
            </a:r>
            <a:r>
              <a:rPr lang="es-ES" noProof="0" dirty="0" err="1"/>
              <a:t>livello</a:t>
            </a:r>
            <a:endParaRPr lang="es-ES" noProof="0" dirty="0"/>
          </a:p>
        </p:txBody>
      </p:sp>
      <p:sp>
        <p:nvSpPr>
          <p:cNvPr id="4" name="Date Placeholder 3"/>
          <p:cNvSpPr>
            <a:spLocks noGrp="1"/>
          </p:cNvSpPr>
          <p:nvPr>
            <p:ph type="dt" sz="half" idx="10"/>
          </p:nvPr>
        </p:nvSpPr>
        <p:spPr>
          <a:xfrm>
            <a:off x="490538" y="6870450"/>
            <a:ext cx="2743200" cy="216000"/>
          </a:xfrm>
          <a:prstGeom prst="rect">
            <a:avLst/>
          </a:prstGeom>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‹N›</a:t>
            </a:fld>
            <a:endParaRPr lang="en-GB"/>
          </a:p>
        </p:txBody>
      </p:sp>
    </p:spTree>
    <p:extLst>
      <p:ext uri="{BB962C8B-B14F-4D97-AF65-F5344CB8AC3E}">
        <p14:creationId xmlns:p14="http://schemas.microsoft.com/office/powerpoint/2010/main" val="2087417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a:t>Fare clic per modificare lo stile del titolo dello schema</a:t>
            </a:r>
          </a:p>
        </p:txBody>
      </p:sp>
      <p:sp>
        <p:nvSpPr>
          <p:cNvPr id="3" name="Content Placeholder 2"/>
          <p:cNvSpPr>
            <a:spLocks noGrp="1"/>
          </p:cNvSpPr>
          <p:nvPr>
            <p:ph sz="half" idx="1"/>
          </p:nvPr>
        </p:nvSpPr>
        <p:spPr>
          <a:xfrm>
            <a:off x="490538" y="2994074"/>
            <a:ext cx="5360400" cy="2882851"/>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4" name="Content Placeholder 3"/>
          <p:cNvSpPr>
            <a:spLocks noGrp="1"/>
          </p:cNvSpPr>
          <p:nvPr>
            <p:ph sz="half" idx="2"/>
          </p:nvPr>
        </p:nvSpPr>
        <p:spPr>
          <a:xfrm>
            <a:off x="6341062" y="2994074"/>
            <a:ext cx="5360400" cy="2882852"/>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8" name="Content Placeholder 2">
            <a:extLst>
              <a:ext uri="{FF2B5EF4-FFF2-40B4-BE49-F238E27FC236}">
                <a16:creationId xmlns:a16="http://schemas.microsoft.com/office/drawing/2014/main" id="{4C4A071B-CED8-4594-8370-0BFB3D3627C0}"/>
              </a:ext>
            </a:extLst>
          </p:cNvPr>
          <p:cNvSpPr>
            <a:spLocks noGrp="1"/>
          </p:cNvSpPr>
          <p:nvPr>
            <p:ph idx="13"/>
          </p:nvPr>
        </p:nvSpPr>
        <p:spPr>
          <a:xfrm>
            <a:off x="490538" y="2393951"/>
            <a:ext cx="11210924" cy="600122"/>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Tree>
    <p:extLst>
      <p:ext uri="{BB962C8B-B14F-4D97-AF65-F5344CB8AC3E}">
        <p14:creationId xmlns:p14="http://schemas.microsoft.com/office/powerpoint/2010/main" val="953669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a:t>Fare clic per modificare lo stile del titolo dello schema</a:t>
            </a:r>
          </a:p>
        </p:txBody>
      </p:sp>
      <p:sp>
        <p:nvSpPr>
          <p:cNvPr id="3" name="Content Placeholder 2"/>
          <p:cNvSpPr>
            <a:spLocks noGrp="1"/>
          </p:cNvSpPr>
          <p:nvPr>
            <p:ph sz="half" idx="1"/>
          </p:nvPr>
        </p:nvSpPr>
        <p:spPr>
          <a:xfrm>
            <a:off x="490538" y="2393951"/>
            <a:ext cx="5360400" cy="3482974"/>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4" name="Content Placeholder 3"/>
          <p:cNvSpPr>
            <a:spLocks noGrp="1"/>
          </p:cNvSpPr>
          <p:nvPr>
            <p:ph sz="half" idx="2"/>
          </p:nvPr>
        </p:nvSpPr>
        <p:spPr>
          <a:xfrm>
            <a:off x="6341062" y="2393950"/>
            <a:ext cx="5360400" cy="3482975"/>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Tree>
    <p:extLst>
      <p:ext uri="{BB962C8B-B14F-4D97-AF65-F5344CB8AC3E}">
        <p14:creationId xmlns:p14="http://schemas.microsoft.com/office/powerpoint/2010/main" val="221253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 dello schema</a:t>
            </a:r>
            <a:endParaRPr lang="en-GB" dirty="0"/>
          </a:p>
        </p:txBody>
      </p:sp>
      <p:sp>
        <p:nvSpPr>
          <p:cNvPr id="3" name="Content Placeholder 2"/>
          <p:cNvSpPr>
            <a:spLocks noGrp="1"/>
          </p:cNvSpPr>
          <p:nvPr>
            <p:ph sz="half" idx="1"/>
          </p:nvPr>
        </p:nvSpPr>
        <p:spPr>
          <a:xfrm>
            <a:off x="490538" y="2994074"/>
            <a:ext cx="3412800" cy="2882851"/>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4" name="Content Placeholder 3"/>
          <p:cNvSpPr>
            <a:spLocks noGrp="1"/>
          </p:cNvSpPr>
          <p:nvPr>
            <p:ph sz="half" idx="2"/>
          </p:nvPr>
        </p:nvSpPr>
        <p:spPr>
          <a:xfrm>
            <a:off x="4389600" y="2994074"/>
            <a:ext cx="3412800" cy="2882852"/>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8" name="Content Placeholder 3"/>
          <p:cNvSpPr>
            <a:spLocks noGrp="1"/>
          </p:cNvSpPr>
          <p:nvPr>
            <p:ph sz="half" idx="13"/>
          </p:nvPr>
        </p:nvSpPr>
        <p:spPr>
          <a:xfrm>
            <a:off x="8288662" y="2994074"/>
            <a:ext cx="3412800" cy="2882852"/>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9" name="Content Placeholder 2">
            <a:extLst>
              <a:ext uri="{FF2B5EF4-FFF2-40B4-BE49-F238E27FC236}">
                <a16:creationId xmlns:a16="http://schemas.microsoft.com/office/drawing/2014/main" id="{C7CCC02F-57D5-4CAE-93DC-8346B9B215D0}"/>
              </a:ext>
            </a:extLst>
          </p:cNvPr>
          <p:cNvSpPr>
            <a:spLocks noGrp="1"/>
          </p:cNvSpPr>
          <p:nvPr>
            <p:ph idx="14"/>
          </p:nvPr>
        </p:nvSpPr>
        <p:spPr>
          <a:xfrm>
            <a:off x="490538" y="2393950"/>
            <a:ext cx="11210924" cy="600124"/>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Tree>
    <p:extLst>
      <p:ext uri="{BB962C8B-B14F-4D97-AF65-F5344CB8AC3E}">
        <p14:creationId xmlns:p14="http://schemas.microsoft.com/office/powerpoint/2010/main" val="1229334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a:t>Fare clic per modificare lo stile del titolo dello schema</a:t>
            </a:r>
          </a:p>
        </p:txBody>
      </p:sp>
      <p:sp>
        <p:nvSpPr>
          <p:cNvPr id="3" name="Content Placeholder 2"/>
          <p:cNvSpPr>
            <a:spLocks noGrp="1"/>
          </p:cNvSpPr>
          <p:nvPr>
            <p:ph sz="half" idx="1"/>
          </p:nvPr>
        </p:nvSpPr>
        <p:spPr>
          <a:xfrm>
            <a:off x="490538" y="2393952"/>
            <a:ext cx="3412800" cy="3482974"/>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4" name="Content Placeholder 3"/>
          <p:cNvSpPr>
            <a:spLocks noGrp="1"/>
          </p:cNvSpPr>
          <p:nvPr>
            <p:ph sz="half" idx="2"/>
          </p:nvPr>
        </p:nvSpPr>
        <p:spPr>
          <a:xfrm>
            <a:off x="4389600" y="2393951"/>
            <a:ext cx="3412800" cy="3482975"/>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8" name="Content Placeholder 3"/>
          <p:cNvSpPr>
            <a:spLocks noGrp="1"/>
          </p:cNvSpPr>
          <p:nvPr>
            <p:ph sz="half" idx="13"/>
          </p:nvPr>
        </p:nvSpPr>
        <p:spPr>
          <a:xfrm>
            <a:off x="8288662" y="2393951"/>
            <a:ext cx="3412800" cy="3482975"/>
          </a:xfrm>
        </p:spPr>
        <p:txBody>
          <a:bodyPr/>
          <a:lstStyle/>
          <a:p>
            <a:pPr lvl="0"/>
            <a:r>
              <a:rPr lang="fr-FR" noProof="0"/>
              <a:t>Fare clic per modificare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Tree>
    <p:extLst>
      <p:ext uri="{BB962C8B-B14F-4D97-AF65-F5344CB8AC3E}">
        <p14:creationId xmlns:p14="http://schemas.microsoft.com/office/powerpoint/2010/main" val="350139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 dello schema</a:t>
            </a:r>
            <a:endParaRPr lang="en-GB" dirty="0"/>
          </a:p>
        </p:txBody>
      </p:sp>
      <p:sp>
        <p:nvSpPr>
          <p:cNvPr id="5" name="Slide Number Placeholder 4"/>
          <p:cNvSpPr>
            <a:spLocks noGrp="1"/>
          </p:cNvSpPr>
          <p:nvPr>
            <p:ph type="sldNum" sz="quarter" idx="12"/>
          </p:nvPr>
        </p:nvSpPr>
        <p:spPr/>
        <p:txBody>
          <a:bodyPr/>
          <a:lstStyle/>
          <a:p>
            <a:fld id="{856227C0-AD57-4F9B-BAE3-EEFB0D0EE427}" type="slidenum">
              <a:rPr lang="en-GB" smtClean="0"/>
              <a:t>‹N›</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dirty="0"/>
              <a:t>Quote (level 1)</a:t>
            </a:r>
          </a:p>
          <a:p>
            <a:pPr lvl="1"/>
            <a:r>
              <a:rPr lang="en-US" dirty="0"/>
              <a:t>Continuation paras (level 2)</a:t>
            </a:r>
          </a:p>
          <a:p>
            <a:pPr lvl="2"/>
            <a:r>
              <a:rPr lang="en-GB" dirty="0"/>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it-IT"/>
              <a:t>Fare clic sull'icona per inserire un'immagine</a:t>
            </a:r>
            <a:endParaRPr lang="en-GB"/>
          </a:p>
        </p:txBody>
      </p:sp>
    </p:spTree>
    <p:extLst>
      <p:ext uri="{BB962C8B-B14F-4D97-AF65-F5344CB8AC3E}">
        <p14:creationId xmlns:p14="http://schemas.microsoft.com/office/powerpoint/2010/main" val="1238815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fr-FR" noProof="0"/>
              <a:t>Fare clic per modificare lo stile del titolo dello schema</a:t>
            </a:r>
          </a:p>
        </p:txBody>
      </p:sp>
      <p:sp>
        <p:nvSpPr>
          <p:cNvPr id="3" name="Text Placeholder 2"/>
          <p:cNvSpPr>
            <a:spLocks noGrp="1"/>
          </p:cNvSpPr>
          <p:nvPr>
            <p:ph type="body" idx="1"/>
          </p:nvPr>
        </p:nvSpPr>
        <p:spPr>
          <a:xfrm>
            <a:off x="490538" y="2404533"/>
            <a:ext cx="11210924" cy="3472391"/>
          </a:xfrm>
          <a:prstGeom prst="rect">
            <a:avLst/>
          </a:prstGeom>
        </p:spPr>
        <p:txBody>
          <a:bodyPr vert="horz" lIns="0" tIns="0" rIns="0" bIns="0" rtlCol="0">
            <a:noAutofit/>
          </a:bodyPr>
          <a:lstStyle/>
          <a:p>
            <a:pPr lvl="0"/>
            <a:r>
              <a:rPr lang="fr-FR" noProof="0"/>
              <a:t>Fare clic per modificare gli stili del testo dello schema</a:t>
            </a:r>
          </a:p>
          <a:p>
            <a:pPr lvl="1"/>
            <a:r>
              <a:rPr lang="fr-FR" noProof="0"/>
              <a:t>Secondo livello</a:t>
            </a:r>
          </a:p>
          <a:p>
            <a:pPr lvl="2"/>
            <a:r>
              <a:rPr lang="fr-FR" noProof="0"/>
              <a:t>Terzo livello</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‹N›</a:t>
            </a:fld>
            <a:endParaRPr lang="en-GB"/>
          </a:p>
        </p:txBody>
      </p:sp>
      <p:pic>
        <p:nvPicPr>
          <p:cNvPr id="11" name="Picture 1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cxnSp>
        <p:nvCxnSpPr>
          <p:cNvPr id="9" name="Connettore diritto 8">
            <a:extLst>
              <a:ext uri="{FF2B5EF4-FFF2-40B4-BE49-F238E27FC236}">
                <a16:creationId xmlns:a16="http://schemas.microsoft.com/office/drawing/2014/main" id="{95C15282-68A0-4CAD-9D5A-614B48F3FF94}"/>
              </a:ext>
            </a:extLst>
          </p:cNvPr>
          <p:cNvCxnSpPr>
            <a:cxnSpLocks/>
          </p:cNvCxnSpPr>
          <p:nvPr userDrawn="1"/>
        </p:nvCxnSpPr>
        <p:spPr>
          <a:xfrm>
            <a:off x="490538" y="2126262"/>
            <a:ext cx="1121092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7">
            <a:extLst>
              <a:ext uri="{FF2B5EF4-FFF2-40B4-BE49-F238E27FC236}">
                <a16:creationId xmlns:a16="http://schemas.microsoft.com/office/drawing/2014/main" id="{D68CA678-BA50-452E-95CC-E48C7D3B9E7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Tree>
    <p:extLst>
      <p:ext uri="{BB962C8B-B14F-4D97-AF65-F5344CB8AC3E}">
        <p14:creationId xmlns:p14="http://schemas.microsoft.com/office/powerpoint/2010/main" val="2457860293"/>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78" r:id="rId3"/>
    <p:sldLayoutId id="2147483679" r:id="rId4"/>
    <p:sldLayoutId id="2147483667" r:id="rId5"/>
    <p:sldLayoutId id="2147483669" r:id="rId6"/>
  </p:sldLayoutIdLst>
  <p:hf hdr="0"/>
  <p:txStyles>
    <p:titleStyle>
      <a:lvl1pPr algn="l" defTabSz="914400" rtl="0" eaLnBrk="1" latinLnBrk="0" hangingPunct="1">
        <a:lnSpc>
          <a:spcPct val="70000"/>
        </a:lnSpc>
        <a:spcBef>
          <a:spcPct val="0"/>
        </a:spcBef>
        <a:buNone/>
        <a:defRPr sz="3200" b="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hyperlink" Target="mailto:labadmin-osh@ilo.org" TargetMode="External"/><Relationship Id="rId4" Type="http://schemas.openxmlformats.org/officeDocument/2006/relationships/hyperlink" Target="mailto:azzi@ilo.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B4C21C8F-E096-490C-849F-F63E8AE03786}"/>
              </a:ext>
            </a:extLst>
          </p:cNvPr>
          <p:cNvSpPr>
            <a:spLocks noGrp="1"/>
          </p:cNvSpPr>
          <p:nvPr>
            <p:ph type="sldNum" sz="quarter" idx="12"/>
          </p:nvPr>
        </p:nvSpPr>
        <p:spPr/>
        <p:txBody>
          <a:bodyPr/>
          <a:lstStyle/>
          <a:p>
            <a:fld id="{856227C0-AD57-4F9B-BAE3-EEFB0D0EE427}" type="slidenum">
              <a:rPr lang="en-GB" smtClean="0"/>
              <a:t>1</a:t>
            </a:fld>
            <a:endParaRPr lang="en-GB" dirty="0"/>
          </a:p>
        </p:txBody>
      </p:sp>
      <p:pic>
        <p:nvPicPr>
          <p:cNvPr id="6" name="Immagine 5">
            <a:extLst>
              <a:ext uri="{FF2B5EF4-FFF2-40B4-BE49-F238E27FC236}">
                <a16:creationId xmlns:a16="http://schemas.microsoft.com/office/drawing/2014/main" id="{BD059257-0229-4B59-883F-5D3C1FCD0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 y="0"/>
            <a:ext cx="12183539" cy="6858000"/>
          </a:xfrm>
          <a:prstGeom prst="rect">
            <a:avLst/>
          </a:prstGeom>
        </p:spPr>
      </p:pic>
    </p:spTree>
    <p:extLst>
      <p:ext uri="{BB962C8B-B14F-4D97-AF65-F5344CB8AC3E}">
        <p14:creationId xmlns:p14="http://schemas.microsoft.com/office/powerpoint/2010/main" val="215040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414F50-5813-4905-9416-AB3E69A10630}"/>
              </a:ext>
            </a:extLst>
          </p:cNvPr>
          <p:cNvSpPr>
            <a:spLocks noGrp="1"/>
          </p:cNvSpPr>
          <p:nvPr>
            <p:ph type="title"/>
          </p:nvPr>
        </p:nvSpPr>
        <p:spPr/>
        <p:txBody>
          <a:bodyPr/>
          <a:lstStyle/>
          <a:p>
            <a:r>
              <a:rPr lang="fr-FR" dirty="0"/>
              <a:t>Qu'est-ce que la violence et harcèlement dans le monde du travail?</a:t>
            </a:r>
            <a:endParaRPr lang="en-GB" dirty="0"/>
          </a:p>
        </p:txBody>
      </p:sp>
      <p:sp>
        <p:nvSpPr>
          <p:cNvPr id="4" name="Segnaposto numero diapositiva 3">
            <a:extLst>
              <a:ext uri="{FF2B5EF4-FFF2-40B4-BE49-F238E27FC236}">
                <a16:creationId xmlns:a16="http://schemas.microsoft.com/office/drawing/2014/main" id="{B0810256-572D-442B-8394-96FA99AA390A}"/>
              </a:ext>
            </a:extLst>
          </p:cNvPr>
          <p:cNvSpPr>
            <a:spLocks noGrp="1"/>
          </p:cNvSpPr>
          <p:nvPr>
            <p:ph type="sldNum" sz="quarter" idx="12"/>
          </p:nvPr>
        </p:nvSpPr>
        <p:spPr/>
        <p:txBody>
          <a:bodyPr/>
          <a:lstStyle/>
          <a:p>
            <a:fld id="{856227C0-AD57-4F9B-BAE3-EEFB0D0EE427}" type="slidenum">
              <a:rPr lang="en-GB" smtClean="0"/>
              <a:t>2</a:t>
            </a:fld>
            <a:endParaRPr lang="en-GB" dirty="0"/>
          </a:p>
        </p:txBody>
      </p:sp>
      <p:sp>
        <p:nvSpPr>
          <p:cNvPr id="5" name="Segnaposto testo 4">
            <a:extLst>
              <a:ext uri="{FF2B5EF4-FFF2-40B4-BE49-F238E27FC236}">
                <a16:creationId xmlns:a16="http://schemas.microsoft.com/office/drawing/2014/main" id="{5C08515F-CD57-41AC-B03F-B6CF1D5781C2}"/>
              </a:ext>
            </a:extLst>
          </p:cNvPr>
          <p:cNvSpPr>
            <a:spLocks noGrp="1"/>
          </p:cNvSpPr>
          <p:nvPr>
            <p:ph type="body" sz="quarter" idx="13"/>
          </p:nvPr>
        </p:nvSpPr>
        <p:spPr>
          <a:xfrm>
            <a:off x="490537" y="2393950"/>
            <a:ext cx="6680283" cy="3482976"/>
          </a:xfrm>
        </p:spPr>
        <p:txBody>
          <a:bodyPr/>
          <a:lstStyle/>
          <a:p>
            <a:r>
              <a:rPr lang="fr-FR" sz="2400" dirty="0">
                <a:solidFill>
                  <a:schemeClr val="accent2"/>
                </a:solidFill>
              </a:rPr>
              <a:t>… un ensemble de comportements et de pratiques inacceptables, ou de menaces de tels comportements et pratiques, qu’ils se produisent à une seule occasion ou de manière répétée, qui ont pour but de causer, causent ou sont susceptibles de causer un dommage d’ordre physique, psychologique, sexuel ou économique</a:t>
            </a:r>
            <a:endParaRPr lang="en-GB" dirty="0">
              <a:solidFill>
                <a:schemeClr val="accent2"/>
              </a:solidFill>
            </a:endParaRPr>
          </a:p>
          <a:p>
            <a:pPr marL="0" indent="0" algn="r">
              <a:spcBef>
                <a:spcPts val="1800"/>
              </a:spcBef>
              <a:buNone/>
            </a:pPr>
            <a:r>
              <a:rPr lang="pt-BR" sz="1700" i="1" dirty="0"/>
              <a:t>Convention n° 190, art. 1.1</a:t>
            </a:r>
            <a:endParaRPr lang="en-GB" sz="1700" dirty="0">
              <a:solidFill>
                <a:schemeClr val="accent2"/>
              </a:solidFill>
            </a:endParaRPr>
          </a:p>
          <a:p>
            <a:pPr marL="0" indent="0">
              <a:buNone/>
            </a:pPr>
            <a:endParaRPr lang="en-GB" dirty="0">
              <a:solidFill>
                <a:schemeClr val="accent2"/>
              </a:solidFill>
            </a:endParaRPr>
          </a:p>
        </p:txBody>
      </p:sp>
      <p:pic>
        <p:nvPicPr>
          <p:cNvPr id="12" name="Segnaposto immagine 11">
            <a:extLst>
              <a:ext uri="{FF2B5EF4-FFF2-40B4-BE49-F238E27FC236}">
                <a16:creationId xmlns:a16="http://schemas.microsoft.com/office/drawing/2014/main" id="{FAE36E7A-0E48-462C-A756-48AA66363690}"/>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1527" t="13897" r="17585" b="236"/>
          <a:stretch/>
        </p:blipFill>
        <p:spPr>
          <a:xfrm>
            <a:off x="7459579" y="2447925"/>
            <a:ext cx="4241884" cy="3429000"/>
          </a:xfrm>
        </p:spPr>
      </p:pic>
    </p:spTree>
    <p:extLst>
      <p:ext uri="{BB962C8B-B14F-4D97-AF65-F5344CB8AC3E}">
        <p14:creationId xmlns:p14="http://schemas.microsoft.com/office/powerpoint/2010/main" val="152102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049682-5AD7-424B-A2AF-319833CC3A47}"/>
              </a:ext>
            </a:extLst>
          </p:cNvPr>
          <p:cNvSpPr>
            <a:spLocks noGrp="1"/>
          </p:cNvSpPr>
          <p:nvPr>
            <p:ph type="title"/>
          </p:nvPr>
        </p:nvSpPr>
        <p:spPr/>
        <p:txBody>
          <a:bodyPr/>
          <a:lstStyle/>
          <a:p>
            <a:r>
              <a:rPr lang="fr-FR" dirty="0"/>
              <a:t>Formes de violence et de harcèlement dans le monde du travail</a:t>
            </a:r>
            <a:endParaRPr lang="es-ES" dirty="0"/>
          </a:p>
        </p:txBody>
      </p:sp>
      <p:graphicFrame>
        <p:nvGraphicFramePr>
          <p:cNvPr id="6" name="Tabella 6">
            <a:extLst>
              <a:ext uri="{FF2B5EF4-FFF2-40B4-BE49-F238E27FC236}">
                <a16:creationId xmlns:a16="http://schemas.microsoft.com/office/drawing/2014/main" id="{63C96193-0F14-4815-A211-1F0F4B43B0F9}"/>
              </a:ext>
            </a:extLst>
          </p:cNvPr>
          <p:cNvGraphicFramePr>
            <a:graphicFrameLocks noGrp="1"/>
          </p:cNvGraphicFramePr>
          <p:nvPr>
            <p:ph idx="1"/>
            <p:extLst>
              <p:ext uri="{D42A27DB-BD31-4B8C-83A1-F6EECF244321}">
                <p14:modId xmlns:p14="http://schemas.microsoft.com/office/powerpoint/2010/main" val="4210599155"/>
              </p:ext>
            </p:extLst>
          </p:nvPr>
        </p:nvGraphicFramePr>
        <p:xfrm>
          <a:off x="490538" y="2416109"/>
          <a:ext cx="11210924" cy="3146298"/>
        </p:xfrm>
        <a:graphic>
          <a:graphicData uri="http://schemas.openxmlformats.org/drawingml/2006/table">
            <a:tbl>
              <a:tblPr bandRow="1">
                <a:tableStyleId>{8A107856-5554-42FB-B03E-39F5DBC370BA}</a:tableStyleId>
              </a:tblPr>
              <a:tblGrid>
                <a:gridCol w="2523595">
                  <a:extLst>
                    <a:ext uri="{9D8B030D-6E8A-4147-A177-3AD203B41FA5}">
                      <a16:colId xmlns:a16="http://schemas.microsoft.com/office/drawing/2014/main" val="1673887806"/>
                    </a:ext>
                  </a:extLst>
                </a:gridCol>
                <a:gridCol w="8687329">
                  <a:extLst>
                    <a:ext uri="{9D8B030D-6E8A-4147-A177-3AD203B41FA5}">
                      <a16:colId xmlns:a16="http://schemas.microsoft.com/office/drawing/2014/main" val="3039585227"/>
                    </a:ext>
                  </a:extLst>
                </a:gridCol>
              </a:tblGrid>
              <a:tr h="501262">
                <a:tc>
                  <a:txBody>
                    <a:bodyPr/>
                    <a:lstStyle/>
                    <a:p>
                      <a:pPr algn="l">
                        <a:lnSpc>
                          <a:spcPct val="110000"/>
                        </a:lnSpc>
                        <a:spcBef>
                          <a:spcPts val="200"/>
                        </a:spcBef>
                        <a:spcAft>
                          <a:spcPts val="200"/>
                        </a:spcAft>
                      </a:pPr>
                      <a:r>
                        <a:rPr lang="en-GB" sz="2000" b="1" dirty="0">
                          <a:effectLst/>
                          <a:uFill>
                            <a:solidFill>
                              <a:srgbClr val="2F5496"/>
                            </a:solidFill>
                          </a:uFill>
                          <a:latin typeface="+mj-lt"/>
                          <a:ea typeface="Calibri" panose="020F0502020204030204" pitchFamily="34" charset="0"/>
                          <a:cs typeface="Myanmar Text" panose="020B0502040204020203" pitchFamily="34" charset="0"/>
                        </a:rPr>
                        <a:t>Violence physique</a:t>
                      </a:r>
                      <a:endParaRPr lang="en-GB" sz="2000" dirty="0">
                        <a:effectLst/>
                        <a:uFill>
                          <a:solidFill>
                            <a:srgbClr val="2F5496"/>
                          </a:solidFill>
                        </a:uFill>
                        <a:latin typeface="+mj-lt"/>
                        <a:ea typeface="Calibri" panose="020F0502020204030204" pitchFamily="34" charset="0"/>
                        <a:cs typeface="Myanmar Text" panose="020B0502040204020203" pitchFamily="34"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600"/>
                        </a:spcAft>
                        <a:buClr>
                          <a:srgbClr val="D84957"/>
                        </a:buClr>
                        <a:buSzPct val="70000"/>
                        <a:buFont typeface=".Hiragino Kaku Gothic Interface W3"/>
                        <a:buNone/>
                        <a:tabLst/>
                        <a:defRPr/>
                      </a:pPr>
                      <a:r>
                        <a:rPr lang="fr-FR" sz="1800" b="0" kern="1200" dirty="0">
                          <a:solidFill>
                            <a:schemeClr val="dk1"/>
                          </a:solidFill>
                          <a:effectLst/>
                          <a:latin typeface="+mn-lt"/>
                          <a:ea typeface="+mn-ea"/>
                          <a:cs typeface="+mn-cs"/>
                        </a:rPr>
                        <a:t>Agressions physiques, battre, donner des coups de pied, gifler, poignarder, tirer avec une arme à feu, pousser, mordre, etc.</a:t>
                      </a:r>
                    </a:p>
                    <a:p>
                      <a:pPr marL="0" marR="0" lvl="0" indent="0" algn="l" defTabSz="914400" rtl="0" eaLnBrk="1" fontAlgn="auto" latinLnBrk="0" hangingPunct="1">
                        <a:lnSpc>
                          <a:spcPct val="100000"/>
                        </a:lnSpc>
                        <a:spcBef>
                          <a:spcPts val="0"/>
                        </a:spcBef>
                        <a:spcAft>
                          <a:spcPts val="600"/>
                        </a:spcAft>
                        <a:buClr>
                          <a:srgbClr val="D84957"/>
                        </a:buClr>
                        <a:buSzPct val="70000"/>
                        <a:buFont typeface=".Hiragino Kaku Gothic Interface W3"/>
                        <a:buNone/>
                        <a:tabLst/>
                        <a:defRPr/>
                      </a:pPr>
                      <a:endParaRPr lang="en-GB" sz="800" b="0" kern="1200" dirty="0">
                        <a:solidFill>
                          <a:schemeClr val="dk1"/>
                        </a:solidFill>
                        <a:effectLst/>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97241586"/>
                  </a:ext>
                </a:extLst>
              </a:tr>
              <a:tr h="796957">
                <a:tc>
                  <a:txBody>
                    <a:bodyPr/>
                    <a:lstStyle/>
                    <a:p>
                      <a:pPr algn="l">
                        <a:lnSpc>
                          <a:spcPct val="110000"/>
                        </a:lnSpc>
                        <a:spcBef>
                          <a:spcPts val="200"/>
                        </a:spcBef>
                        <a:spcAft>
                          <a:spcPts val="200"/>
                        </a:spcAft>
                      </a:pPr>
                      <a:r>
                        <a:rPr lang="fr-FR" sz="2000" b="1" dirty="0">
                          <a:solidFill>
                            <a:schemeClr val="bg1"/>
                          </a:solidFill>
                          <a:effectLst/>
                          <a:uFill>
                            <a:solidFill>
                              <a:srgbClr val="2F5496"/>
                            </a:solidFill>
                          </a:uFill>
                          <a:latin typeface="+mj-lt"/>
                          <a:ea typeface="Calibri" panose="020F0502020204030204" pitchFamily="34" charset="0"/>
                          <a:cs typeface="Myanmar Text" panose="020B0502040204020203" pitchFamily="34" charset="0"/>
                        </a:rPr>
                        <a:t>Violence et harcèlement psychologiques</a:t>
                      </a:r>
                    </a:p>
                    <a:p>
                      <a:pPr algn="l">
                        <a:lnSpc>
                          <a:spcPct val="110000"/>
                        </a:lnSpc>
                        <a:spcBef>
                          <a:spcPts val="200"/>
                        </a:spcBef>
                        <a:spcAft>
                          <a:spcPts val="200"/>
                        </a:spcAft>
                      </a:pPr>
                      <a:endParaRPr lang="en-GB" sz="800" dirty="0">
                        <a:solidFill>
                          <a:schemeClr val="bg1"/>
                        </a:solidFill>
                        <a:effectLst/>
                        <a:uFill>
                          <a:solidFill>
                            <a:srgbClr val="2F5496"/>
                          </a:solidFill>
                        </a:uFill>
                        <a:latin typeface="+mj-lt"/>
                        <a:ea typeface="Calibri" panose="020F0502020204030204" pitchFamily="34" charset="0"/>
                        <a:cs typeface="Myanmar Text" panose="020B0502040204020203" pitchFamily="34"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spcAft>
                          <a:spcPts val="600"/>
                        </a:spcAft>
                      </a:pPr>
                      <a:r>
                        <a:rPr lang="fr-FR" sz="1800" b="0" kern="1200" dirty="0">
                          <a:solidFill>
                            <a:schemeClr val="bg1"/>
                          </a:solidFill>
                          <a:effectLst/>
                          <a:latin typeface="+mn-lt"/>
                          <a:ea typeface="+mn-ea"/>
                          <a:cs typeface="+mn-cs"/>
                        </a:rPr>
                        <a:t>Violence verbale, harcèlement moral, mobbing, menaces, cyberharcèlement</a:t>
                      </a:r>
                      <a:endParaRPr lang="en-GB" sz="1800" b="0" kern="1200" dirty="0">
                        <a:solidFill>
                          <a:schemeClr val="bg1"/>
                        </a:solidFill>
                        <a:effectLst/>
                        <a:latin typeface="+mn-lt"/>
                        <a:ea typeface="+mn-ea"/>
                        <a:cs typeface="+mn-cs"/>
                      </a:endParaRPr>
                    </a:p>
                    <a:p>
                      <a:pPr>
                        <a:spcAft>
                          <a:spcPts val="600"/>
                        </a:spcAft>
                      </a:pPr>
                      <a:r>
                        <a:rPr lang="fr-FR" sz="1800" b="0" kern="1200" dirty="0">
                          <a:solidFill>
                            <a:schemeClr val="bg1"/>
                          </a:solidFill>
                          <a:effectLst/>
                          <a:latin typeface="+mn-lt"/>
                          <a:ea typeface="+mn-ea"/>
                          <a:cs typeface="+mn-cs"/>
                        </a:rPr>
                        <a:t>Manipuler la réputation d’une personne, isoler une personne, retenir des informations, diffamer et ridiculiser, fixer des objectifs et des délais irréalistes, etc. </a:t>
                      </a:r>
                      <a:endParaRPr lang="es-ES_tradnl" sz="2000" b="0" noProof="0" dirty="0">
                        <a:solidFill>
                          <a:schemeClr val="bg1"/>
                        </a:solidFill>
                        <a:uFill>
                          <a:solidFill>
                            <a:srgbClr val="2F5496"/>
                          </a:solidFill>
                        </a:uFill>
                        <a:latin typeface="+mn-lt"/>
                        <a:ea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478005371"/>
                  </a:ext>
                </a:extLst>
              </a:tr>
              <a:tr h="625474">
                <a:tc>
                  <a:txBody>
                    <a:bodyPr/>
                    <a:lstStyle/>
                    <a:p>
                      <a:r>
                        <a:rPr lang="fr-FR" sz="2000" b="1" noProof="0" dirty="0">
                          <a:solidFill>
                            <a:schemeClr val="tx1"/>
                          </a:solidFill>
                          <a:uFill>
                            <a:solidFill>
                              <a:srgbClr val="2F5496"/>
                            </a:solidFill>
                          </a:uFill>
                          <a:latin typeface="+mj-lt"/>
                          <a:ea typeface="Calibri" panose="020F0502020204030204" pitchFamily="34" charset="0"/>
                        </a:rPr>
                        <a:t>Violence et harcèlement sexuels</a:t>
                      </a:r>
                    </a:p>
                    <a:p>
                      <a:endParaRPr lang="fr-FR" sz="800" b="1" noProof="0" dirty="0">
                        <a:solidFill>
                          <a:schemeClr val="tx1"/>
                        </a:solidFill>
                        <a:uFill>
                          <a:solidFill>
                            <a:srgbClr val="2F5496"/>
                          </a:solidFill>
                        </a:uFill>
                        <a:latin typeface="+mj-lt"/>
                        <a:ea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spcAft>
                          <a:spcPts val="600"/>
                        </a:spcAft>
                        <a:buClr>
                          <a:srgbClr val="D84957"/>
                        </a:buClr>
                        <a:buSzPct val="70000"/>
                        <a:buFont typeface=".Hiragino Kaku Gothic Interface W3"/>
                        <a:buNone/>
                      </a:pPr>
                      <a:r>
                        <a:rPr lang="fr-FR" sz="1800" b="0" i="1" kern="1200" dirty="0">
                          <a:solidFill>
                            <a:schemeClr val="dk1"/>
                          </a:solidFill>
                          <a:effectLst/>
                          <a:latin typeface="+mn-lt"/>
                          <a:ea typeface="+mn-ea"/>
                          <a:cs typeface="+mn-cs"/>
                        </a:rPr>
                        <a:t>Quid pro quo</a:t>
                      </a:r>
                      <a:r>
                        <a:rPr lang="fr-FR" sz="1800" b="0" kern="1200" dirty="0">
                          <a:solidFill>
                            <a:schemeClr val="dk1"/>
                          </a:solidFill>
                          <a:effectLst/>
                          <a:latin typeface="+mn-lt"/>
                          <a:ea typeface="+mn-ea"/>
                          <a:cs typeface="+mn-cs"/>
                        </a:rPr>
                        <a:t> </a:t>
                      </a:r>
                    </a:p>
                    <a:p>
                      <a:pPr marL="0" indent="0">
                        <a:spcAft>
                          <a:spcPts val="600"/>
                        </a:spcAft>
                        <a:buClr>
                          <a:srgbClr val="D84957"/>
                        </a:buClr>
                        <a:buSzPct val="70000"/>
                        <a:buFont typeface=".Hiragino Kaku Gothic Interface W3"/>
                        <a:buNone/>
                      </a:pPr>
                      <a:r>
                        <a:rPr lang="fr-FR" sz="1800" b="0" kern="1200" dirty="0">
                          <a:solidFill>
                            <a:schemeClr val="dk1"/>
                          </a:solidFill>
                          <a:effectLst/>
                          <a:latin typeface="+mn-lt"/>
                          <a:ea typeface="+mn-ea"/>
                          <a:cs typeface="+mn-cs"/>
                        </a:rPr>
                        <a:t>Environnement de travail hostile </a:t>
                      </a:r>
                      <a:endParaRPr lang="es-ES_tradnl" sz="2000" b="0" i="0" noProof="0" dirty="0">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00560451"/>
                  </a:ext>
                </a:extLst>
              </a:tr>
            </a:tbl>
          </a:graphicData>
        </a:graphic>
      </p:graphicFrame>
      <p:sp>
        <p:nvSpPr>
          <p:cNvPr id="5" name="Segnaposto numero diapositiva 4">
            <a:extLst>
              <a:ext uri="{FF2B5EF4-FFF2-40B4-BE49-F238E27FC236}">
                <a16:creationId xmlns:a16="http://schemas.microsoft.com/office/drawing/2014/main" id="{4AEBCD1C-5534-460B-9BFE-21846453357A}"/>
              </a:ext>
            </a:extLst>
          </p:cNvPr>
          <p:cNvSpPr>
            <a:spLocks noGrp="1"/>
          </p:cNvSpPr>
          <p:nvPr>
            <p:ph type="sldNum" sz="quarter" idx="12"/>
          </p:nvPr>
        </p:nvSpPr>
        <p:spPr/>
        <p:txBody>
          <a:bodyPr/>
          <a:lstStyle/>
          <a:p>
            <a:fld id="{856227C0-AD57-4F9B-BAE3-EEFB0D0EE427}" type="slidenum">
              <a:rPr lang="en-GB" smtClean="0"/>
              <a:t>3</a:t>
            </a:fld>
            <a:endParaRPr lang="en-GB" dirty="0"/>
          </a:p>
        </p:txBody>
      </p:sp>
    </p:spTree>
    <p:extLst>
      <p:ext uri="{BB962C8B-B14F-4D97-AF65-F5344CB8AC3E}">
        <p14:creationId xmlns:p14="http://schemas.microsoft.com/office/powerpoint/2010/main" val="236284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5AB20D-8DE9-40E4-9A48-CF10C3261CE9}"/>
              </a:ext>
            </a:extLst>
          </p:cNvPr>
          <p:cNvSpPr>
            <a:spLocks noGrp="1"/>
          </p:cNvSpPr>
          <p:nvPr>
            <p:ph type="title"/>
          </p:nvPr>
        </p:nvSpPr>
        <p:spPr/>
        <p:txBody>
          <a:bodyPr/>
          <a:lstStyle/>
          <a:p>
            <a:r>
              <a:rPr lang="fr-FR" dirty="0"/>
              <a:t>Dynamique de la violence et du harcèlement</a:t>
            </a:r>
            <a:endParaRPr lang="en-GB" dirty="0"/>
          </a:p>
        </p:txBody>
      </p:sp>
      <p:sp>
        <p:nvSpPr>
          <p:cNvPr id="3" name="Segnaposto contenuto 2">
            <a:extLst>
              <a:ext uri="{FF2B5EF4-FFF2-40B4-BE49-F238E27FC236}">
                <a16:creationId xmlns:a16="http://schemas.microsoft.com/office/drawing/2014/main" id="{D3071426-473C-4DA1-B21D-5F85151E113A}"/>
              </a:ext>
            </a:extLst>
          </p:cNvPr>
          <p:cNvSpPr>
            <a:spLocks noGrp="1"/>
          </p:cNvSpPr>
          <p:nvPr>
            <p:ph idx="1"/>
          </p:nvPr>
        </p:nvSpPr>
        <p:spPr>
          <a:xfrm>
            <a:off x="490539" y="2404533"/>
            <a:ext cx="5605461" cy="3472391"/>
          </a:xfrm>
        </p:spPr>
        <p:txBody>
          <a:bodyPr/>
          <a:lstStyle/>
          <a:p>
            <a:pPr lvl="2">
              <a:spcAft>
                <a:spcPts val="1800"/>
              </a:spcAft>
            </a:pPr>
            <a:r>
              <a:rPr lang="fr-FR" b="1" dirty="0"/>
              <a:t>Horizontale</a:t>
            </a:r>
            <a:r>
              <a:rPr lang="fr-FR" dirty="0"/>
              <a:t>:</a:t>
            </a:r>
            <a:r>
              <a:rPr lang="en-GB" dirty="0"/>
              <a:t> </a:t>
            </a:r>
            <a:r>
              <a:rPr lang="fr-FR" dirty="0"/>
              <a:t>violence et harcèlement entre collègues de travail </a:t>
            </a:r>
            <a:endParaRPr lang="en-GB" dirty="0"/>
          </a:p>
          <a:p>
            <a:pPr lvl="2">
              <a:spcAft>
                <a:spcPts val="1800"/>
              </a:spcAft>
            </a:pPr>
            <a:r>
              <a:rPr lang="fr-FR" b="1" dirty="0"/>
              <a:t>Verticale</a:t>
            </a:r>
            <a:r>
              <a:rPr lang="fr-FR" dirty="0"/>
              <a:t>: violence et harcèlement entre cadres et subordonnés</a:t>
            </a:r>
          </a:p>
          <a:p>
            <a:pPr lvl="2">
              <a:spcAft>
                <a:spcPts val="1800"/>
              </a:spcAft>
            </a:pPr>
            <a:r>
              <a:rPr lang="fr-FR" b="1" dirty="0"/>
              <a:t>Causée par des tiers</a:t>
            </a:r>
            <a:r>
              <a:rPr lang="fr-FR" dirty="0"/>
              <a:t>: violence et harcèlement par des clients/patients </a:t>
            </a:r>
            <a:endParaRPr lang="es-ES" sz="4400" dirty="0"/>
          </a:p>
          <a:p>
            <a:pPr lvl="2">
              <a:spcAft>
                <a:spcPts val="1800"/>
              </a:spcAft>
            </a:pPr>
            <a:endParaRPr lang="es-ES" sz="2200" dirty="0"/>
          </a:p>
          <a:p>
            <a:pPr lvl="2">
              <a:spcAft>
                <a:spcPts val="1800"/>
              </a:spcAft>
            </a:pPr>
            <a:endParaRPr lang="es-ES" sz="2200" dirty="0"/>
          </a:p>
        </p:txBody>
      </p:sp>
      <p:sp>
        <p:nvSpPr>
          <p:cNvPr id="5" name="Segnaposto numero diapositiva 4">
            <a:extLst>
              <a:ext uri="{FF2B5EF4-FFF2-40B4-BE49-F238E27FC236}">
                <a16:creationId xmlns:a16="http://schemas.microsoft.com/office/drawing/2014/main" id="{3E6F8EDF-3D75-4D42-91F8-8EBF0CD6CC00}"/>
              </a:ext>
            </a:extLst>
          </p:cNvPr>
          <p:cNvSpPr>
            <a:spLocks noGrp="1"/>
          </p:cNvSpPr>
          <p:nvPr>
            <p:ph type="sldNum" sz="quarter" idx="12"/>
          </p:nvPr>
        </p:nvSpPr>
        <p:spPr/>
        <p:txBody>
          <a:bodyPr/>
          <a:lstStyle/>
          <a:p>
            <a:fld id="{856227C0-AD57-4F9B-BAE3-EEFB0D0EE427}" type="slidenum">
              <a:rPr lang="en-GB" smtClean="0"/>
              <a:t>4</a:t>
            </a:fld>
            <a:endParaRPr lang="en-GB" dirty="0"/>
          </a:p>
        </p:txBody>
      </p:sp>
      <p:pic>
        <p:nvPicPr>
          <p:cNvPr id="7" name="Immagine 6">
            <a:extLst>
              <a:ext uri="{FF2B5EF4-FFF2-40B4-BE49-F238E27FC236}">
                <a16:creationId xmlns:a16="http://schemas.microsoft.com/office/drawing/2014/main" id="{F006EB49-0154-48F0-AA0F-3652850ABC46}"/>
              </a:ext>
            </a:extLst>
          </p:cNvPr>
          <p:cNvPicPr>
            <a:picLocks noChangeAspect="1"/>
          </p:cNvPicPr>
          <p:nvPr/>
        </p:nvPicPr>
        <p:blipFill rotWithShape="1">
          <a:blip r:embed="rId3">
            <a:extLst>
              <a:ext uri="{28A0092B-C50C-407E-A947-70E740481C1C}">
                <a14:useLocalDpi xmlns:a14="http://schemas.microsoft.com/office/drawing/2010/main" val="0"/>
              </a:ext>
            </a:extLst>
          </a:blip>
          <a:srcRect l="8173" r="4563"/>
          <a:stretch/>
        </p:blipFill>
        <p:spPr>
          <a:xfrm>
            <a:off x="6664240" y="2404533"/>
            <a:ext cx="5037221" cy="3838074"/>
          </a:xfrm>
          <a:prstGeom prst="rect">
            <a:avLst/>
          </a:prstGeom>
        </p:spPr>
      </p:pic>
    </p:spTree>
    <p:extLst>
      <p:ext uri="{BB962C8B-B14F-4D97-AF65-F5344CB8AC3E}">
        <p14:creationId xmlns:p14="http://schemas.microsoft.com/office/powerpoint/2010/main" val="2849114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AE967C-C801-4338-B4D7-82C7561BF17F}"/>
              </a:ext>
            </a:extLst>
          </p:cNvPr>
          <p:cNvSpPr>
            <a:spLocks noGrp="1"/>
          </p:cNvSpPr>
          <p:nvPr>
            <p:ph type="title"/>
          </p:nvPr>
        </p:nvSpPr>
        <p:spPr/>
        <p:txBody>
          <a:bodyPr/>
          <a:lstStyle/>
          <a:p>
            <a:r>
              <a:rPr lang="fr-FR" dirty="0"/>
              <a:t>Facteurs psychosociaux associés à la violence et au harcèlement au travail</a:t>
            </a:r>
            <a:endParaRPr lang="en-GB" dirty="0"/>
          </a:p>
        </p:txBody>
      </p:sp>
      <p:sp>
        <p:nvSpPr>
          <p:cNvPr id="3" name="Segnaposto contenuto 2">
            <a:extLst>
              <a:ext uri="{FF2B5EF4-FFF2-40B4-BE49-F238E27FC236}">
                <a16:creationId xmlns:a16="http://schemas.microsoft.com/office/drawing/2014/main" id="{3F025CBE-3FB0-4EDF-8219-759F402FF2A6}"/>
              </a:ext>
            </a:extLst>
          </p:cNvPr>
          <p:cNvSpPr>
            <a:spLocks noGrp="1"/>
          </p:cNvSpPr>
          <p:nvPr>
            <p:ph idx="1"/>
          </p:nvPr>
        </p:nvSpPr>
        <p:spPr/>
        <p:txBody>
          <a:bodyPr/>
          <a:lstStyle/>
          <a:p>
            <a:pPr lvl="2">
              <a:spcAft>
                <a:spcPts val="0"/>
              </a:spcAft>
            </a:pPr>
            <a:r>
              <a:rPr lang="fr-FR" b="1" dirty="0"/>
              <a:t>Exigences du travail </a:t>
            </a:r>
            <a:r>
              <a:rPr lang="fr-FR" dirty="0"/>
              <a:t>– tâches inadaptées à les connaissances et aptitudes </a:t>
            </a:r>
            <a:endParaRPr lang="en-GB" dirty="0"/>
          </a:p>
          <a:p>
            <a:pPr lvl="2">
              <a:spcAft>
                <a:spcPts val="0"/>
              </a:spcAft>
            </a:pPr>
            <a:r>
              <a:rPr lang="fr-FR" b="1" dirty="0"/>
              <a:t>Contrôle sur le travail </a:t>
            </a:r>
            <a:r>
              <a:rPr lang="fr-FR" dirty="0"/>
              <a:t>– pas de mot à dire concernant la réalisation du travail</a:t>
            </a:r>
            <a:endParaRPr lang="en-GB" dirty="0"/>
          </a:p>
          <a:p>
            <a:pPr lvl="2">
              <a:spcAft>
                <a:spcPts val="0"/>
              </a:spcAft>
            </a:pPr>
            <a:r>
              <a:rPr lang="fr-FR" b="1" dirty="0"/>
              <a:t>Conception des tâches </a:t>
            </a:r>
            <a:r>
              <a:rPr lang="fr-FR" dirty="0"/>
              <a:t>– tâches répétitives ou de faible intensité. </a:t>
            </a:r>
            <a:endParaRPr lang="en-GB" dirty="0"/>
          </a:p>
          <a:p>
            <a:pPr lvl="2">
              <a:spcAft>
                <a:spcPts val="0"/>
              </a:spcAft>
            </a:pPr>
            <a:r>
              <a:rPr lang="fr-FR" b="1" dirty="0"/>
              <a:t>Clarté des rôles </a:t>
            </a:r>
            <a:r>
              <a:rPr lang="fr-FR" dirty="0"/>
              <a:t>– responsabilités, rôles ou le degré d’autorité ne sont pas clairs</a:t>
            </a:r>
            <a:endParaRPr lang="en-GB" dirty="0"/>
          </a:p>
          <a:p>
            <a:pPr lvl="2">
              <a:spcAft>
                <a:spcPts val="0"/>
              </a:spcAft>
            </a:pPr>
            <a:r>
              <a:rPr lang="fr-FR" b="1" dirty="0"/>
              <a:t>Relations sur le lieu de travail </a:t>
            </a:r>
            <a:r>
              <a:rPr lang="fr-FR" dirty="0"/>
              <a:t>– Critiques ; exclusion ; manque de soutien et de communication </a:t>
            </a:r>
            <a:endParaRPr lang="en-GB" dirty="0"/>
          </a:p>
          <a:p>
            <a:pPr lvl="2">
              <a:spcAft>
                <a:spcPts val="0"/>
              </a:spcAft>
            </a:pPr>
            <a:r>
              <a:rPr lang="fr-FR" b="1" dirty="0"/>
              <a:t>Styles de direction </a:t>
            </a:r>
            <a:r>
              <a:rPr lang="fr-FR" dirty="0"/>
              <a:t>– styles de direction autocratique ou de type «laisser-faire» </a:t>
            </a:r>
            <a:endParaRPr lang="en-GB" dirty="0"/>
          </a:p>
          <a:p>
            <a:pPr lvl="2">
              <a:spcAft>
                <a:spcPts val="0"/>
              </a:spcAft>
            </a:pPr>
            <a:r>
              <a:rPr lang="fr-FR" b="1" dirty="0"/>
              <a:t>Justice organisationnelle </a:t>
            </a:r>
            <a:r>
              <a:rPr lang="fr-FR" dirty="0"/>
              <a:t>– manque de politiques et de procédures ; l’injustice de la prise de décisions </a:t>
            </a:r>
            <a:endParaRPr lang="en-GB" dirty="0"/>
          </a:p>
          <a:p>
            <a:pPr lvl="2">
              <a:spcAft>
                <a:spcPts val="0"/>
              </a:spcAft>
            </a:pPr>
            <a:r>
              <a:rPr lang="fr-FR" b="1" dirty="0"/>
              <a:t>Gestion du changement organisationnel </a:t>
            </a:r>
            <a:r>
              <a:rPr lang="fr-FR" dirty="0"/>
              <a:t>– restructuration/rationalisation ; externalisation </a:t>
            </a:r>
            <a:endParaRPr lang="en-GB" dirty="0"/>
          </a:p>
          <a:p>
            <a:pPr lvl="2">
              <a:spcAft>
                <a:spcPts val="0"/>
              </a:spcAft>
            </a:pPr>
            <a:r>
              <a:rPr lang="fr-FR" b="1" dirty="0"/>
              <a:t>Environnement de travail physique </a:t>
            </a:r>
            <a:r>
              <a:rPr lang="fr-FR" dirty="0"/>
              <a:t>– conception et entretien des équipements et des installations</a:t>
            </a:r>
            <a:endParaRPr lang="en-GB" dirty="0"/>
          </a:p>
        </p:txBody>
      </p:sp>
      <p:sp>
        <p:nvSpPr>
          <p:cNvPr id="4" name="Segnaposto data 3">
            <a:extLst>
              <a:ext uri="{FF2B5EF4-FFF2-40B4-BE49-F238E27FC236}">
                <a16:creationId xmlns:a16="http://schemas.microsoft.com/office/drawing/2014/main" id="{D0A411F3-C038-4D93-A74D-F2CA98F858CD}"/>
              </a:ext>
            </a:extLst>
          </p:cNvPr>
          <p:cNvSpPr>
            <a:spLocks noGrp="1"/>
          </p:cNvSpPr>
          <p:nvPr>
            <p:ph type="dt" sz="half" idx="10"/>
          </p:nvPr>
        </p:nvSpPr>
        <p:spPr/>
        <p:txBody>
          <a:bodyPr/>
          <a:lstStyle/>
          <a:p>
            <a:r>
              <a:rPr lang="en-GB" dirty="0"/>
              <a:t>Date: Monday / 01 / October / 2019</a:t>
            </a:r>
          </a:p>
        </p:txBody>
      </p:sp>
      <p:sp>
        <p:nvSpPr>
          <p:cNvPr id="5" name="Segnaposto numero diapositiva 4">
            <a:extLst>
              <a:ext uri="{FF2B5EF4-FFF2-40B4-BE49-F238E27FC236}">
                <a16:creationId xmlns:a16="http://schemas.microsoft.com/office/drawing/2014/main" id="{35A825AB-F7C9-4904-AC56-89EC17524122}"/>
              </a:ext>
            </a:extLst>
          </p:cNvPr>
          <p:cNvSpPr>
            <a:spLocks noGrp="1"/>
          </p:cNvSpPr>
          <p:nvPr>
            <p:ph type="sldNum" sz="quarter" idx="12"/>
          </p:nvPr>
        </p:nvSpPr>
        <p:spPr/>
        <p:txBody>
          <a:bodyPr/>
          <a:lstStyle/>
          <a:p>
            <a:fld id="{856227C0-AD57-4F9B-BAE3-EEFB0D0EE427}" type="slidenum">
              <a:rPr lang="en-GB" smtClean="0"/>
              <a:t>5</a:t>
            </a:fld>
            <a:endParaRPr lang="en-GB" dirty="0"/>
          </a:p>
        </p:txBody>
      </p:sp>
    </p:spTree>
    <p:extLst>
      <p:ext uri="{BB962C8B-B14F-4D97-AF65-F5344CB8AC3E}">
        <p14:creationId xmlns:p14="http://schemas.microsoft.com/office/powerpoint/2010/main" val="968491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736EB1-A5C0-409E-911F-F5E88BFB5FB0}"/>
              </a:ext>
            </a:extLst>
          </p:cNvPr>
          <p:cNvSpPr>
            <a:spLocks noGrp="1"/>
          </p:cNvSpPr>
          <p:nvPr>
            <p:ph type="title"/>
          </p:nvPr>
        </p:nvSpPr>
        <p:spPr/>
        <p:txBody>
          <a:bodyPr/>
          <a:lstStyle/>
          <a:p>
            <a:r>
              <a:rPr lang="es-ES_tradnl" dirty="0" err="1"/>
              <a:t>Autres</a:t>
            </a:r>
            <a:r>
              <a:rPr lang="es-ES_tradnl" dirty="0"/>
              <a:t> </a:t>
            </a:r>
            <a:r>
              <a:rPr lang="es-ES_tradnl" dirty="0" err="1"/>
              <a:t>facteurs</a:t>
            </a:r>
            <a:r>
              <a:rPr lang="es-ES_tradnl" dirty="0"/>
              <a:t> de risque</a:t>
            </a:r>
            <a:endParaRPr lang="en-GB" dirty="0"/>
          </a:p>
        </p:txBody>
      </p:sp>
      <p:sp>
        <p:nvSpPr>
          <p:cNvPr id="3" name="Segnaposto contenuto 2">
            <a:extLst>
              <a:ext uri="{FF2B5EF4-FFF2-40B4-BE49-F238E27FC236}">
                <a16:creationId xmlns:a16="http://schemas.microsoft.com/office/drawing/2014/main" id="{6B47D624-9713-4D21-ADD2-9E8FA1FF7743}"/>
              </a:ext>
            </a:extLst>
          </p:cNvPr>
          <p:cNvSpPr>
            <a:spLocks noGrp="1"/>
          </p:cNvSpPr>
          <p:nvPr>
            <p:ph idx="1"/>
          </p:nvPr>
        </p:nvSpPr>
        <p:spPr>
          <a:xfrm>
            <a:off x="490539" y="2404533"/>
            <a:ext cx="6650490" cy="3472391"/>
          </a:xfrm>
        </p:spPr>
        <p:txBody>
          <a:bodyPr/>
          <a:lstStyle/>
          <a:p>
            <a:pPr lvl="2"/>
            <a:r>
              <a:rPr lang="fr-FR" dirty="0"/>
              <a:t>Discrimination</a:t>
            </a:r>
          </a:p>
          <a:p>
            <a:pPr lvl="2"/>
            <a:r>
              <a:rPr lang="fr-FR" dirty="0"/>
              <a:t>Différences culturelles et linguistiques</a:t>
            </a:r>
            <a:endParaRPr lang="es-ES" dirty="0"/>
          </a:p>
          <a:p>
            <a:pPr lvl="2"/>
            <a:r>
              <a:rPr lang="fr-FR" dirty="0"/>
              <a:t>«Normalisation» de la violence et du harcèlement</a:t>
            </a:r>
            <a:endParaRPr lang="es-ES" dirty="0"/>
          </a:p>
          <a:p>
            <a:pPr lvl="2"/>
            <a:r>
              <a:rPr lang="fr-FR" dirty="0"/>
              <a:t>Cultures dans lesquelles les comportements de harcèlement moral ne sont pas contestés </a:t>
            </a:r>
          </a:p>
          <a:p>
            <a:pPr lvl="2"/>
            <a:r>
              <a:rPr lang="fr-FR" dirty="0"/>
              <a:t>Cultures du lieu de travail qui tolèrent l’abus d’alcool ou de drogues </a:t>
            </a:r>
          </a:p>
          <a:p>
            <a:pPr lvl="2"/>
            <a:r>
              <a:rPr lang="fr-FR" dirty="0"/>
              <a:t>Groups de travailleurs particulièrement vulnérables à la violence et au harcèlement (par exemple, les femmes, les travailleurs jeunes, les travailleurs informels, etc.)</a:t>
            </a:r>
            <a:endParaRPr lang="es-ES" dirty="0"/>
          </a:p>
        </p:txBody>
      </p:sp>
      <p:sp>
        <p:nvSpPr>
          <p:cNvPr id="4" name="Segnaposto data 3">
            <a:extLst>
              <a:ext uri="{FF2B5EF4-FFF2-40B4-BE49-F238E27FC236}">
                <a16:creationId xmlns:a16="http://schemas.microsoft.com/office/drawing/2014/main" id="{075FFAD1-B5B0-4DD4-9A9B-A4BAAF942244}"/>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36B7A173-4836-4D30-A9C3-64E9AB0B5BEF}"/>
              </a:ext>
            </a:extLst>
          </p:cNvPr>
          <p:cNvSpPr>
            <a:spLocks noGrp="1"/>
          </p:cNvSpPr>
          <p:nvPr>
            <p:ph type="sldNum" sz="quarter" idx="12"/>
          </p:nvPr>
        </p:nvSpPr>
        <p:spPr/>
        <p:txBody>
          <a:bodyPr/>
          <a:lstStyle/>
          <a:p>
            <a:fld id="{856227C0-AD57-4F9B-BAE3-EEFB0D0EE427}" type="slidenum">
              <a:rPr lang="en-GB" smtClean="0"/>
              <a:t>6</a:t>
            </a:fld>
            <a:endParaRPr lang="en-GB"/>
          </a:p>
        </p:txBody>
      </p:sp>
      <p:pic>
        <p:nvPicPr>
          <p:cNvPr id="9" name="Immagine 8">
            <a:extLst>
              <a:ext uri="{FF2B5EF4-FFF2-40B4-BE49-F238E27FC236}">
                <a16:creationId xmlns:a16="http://schemas.microsoft.com/office/drawing/2014/main" id="{9A73BA34-CD1D-4A87-9D12-447EB3EBF9AD}"/>
              </a:ext>
            </a:extLst>
          </p:cNvPr>
          <p:cNvPicPr>
            <a:picLocks noChangeAspect="1"/>
          </p:cNvPicPr>
          <p:nvPr/>
        </p:nvPicPr>
        <p:blipFill rotWithShape="1">
          <a:blip r:embed="rId3">
            <a:extLst>
              <a:ext uri="{28A0092B-C50C-407E-A947-70E740481C1C}">
                <a14:useLocalDpi xmlns:a14="http://schemas.microsoft.com/office/drawing/2010/main" val="0"/>
              </a:ext>
            </a:extLst>
          </a:blip>
          <a:srcRect l="29496"/>
          <a:stretch/>
        </p:blipFill>
        <p:spPr>
          <a:xfrm>
            <a:off x="7892716" y="2600977"/>
            <a:ext cx="3808746" cy="3601453"/>
          </a:xfrm>
          <a:prstGeom prst="rect">
            <a:avLst/>
          </a:prstGeom>
        </p:spPr>
      </p:pic>
    </p:spTree>
    <p:extLst>
      <p:ext uri="{BB962C8B-B14F-4D97-AF65-F5344CB8AC3E}">
        <p14:creationId xmlns:p14="http://schemas.microsoft.com/office/powerpoint/2010/main" val="15206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21711D-2C8C-452B-8C84-6A6770C8CBE4}"/>
              </a:ext>
            </a:extLst>
          </p:cNvPr>
          <p:cNvSpPr>
            <a:spLocks noGrp="1"/>
          </p:cNvSpPr>
          <p:nvPr>
            <p:ph type="title"/>
          </p:nvPr>
        </p:nvSpPr>
        <p:spPr/>
        <p:txBody>
          <a:bodyPr/>
          <a:lstStyle/>
          <a:p>
            <a:r>
              <a:rPr lang="fr-FR" dirty="0"/>
              <a:t>Situations de travail qui ont tendance à accroître le risque de violence et de harcèlement au travail</a:t>
            </a:r>
            <a:endParaRPr lang="en-GB" dirty="0"/>
          </a:p>
        </p:txBody>
      </p:sp>
      <p:sp>
        <p:nvSpPr>
          <p:cNvPr id="3" name="Segnaposto contenuto 2">
            <a:extLst>
              <a:ext uri="{FF2B5EF4-FFF2-40B4-BE49-F238E27FC236}">
                <a16:creationId xmlns:a16="http://schemas.microsoft.com/office/drawing/2014/main" id="{48D591F6-6A92-441F-A31B-CEDA15C9A10E}"/>
              </a:ext>
            </a:extLst>
          </p:cNvPr>
          <p:cNvSpPr>
            <a:spLocks noGrp="1"/>
          </p:cNvSpPr>
          <p:nvPr>
            <p:ph idx="1"/>
          </p:nvPr>
        </p:nvSpPr>
        <p:spPr>
          <a:xfrm>
            <a:off x="490538" y="2404533"/>
            <a:ext cx="6070683" cy="3472391"/>
          </a:xfrm>
        </p:spPr>
        <p:txBody>
          <a:bodyPr/>
          <a:lstStyle/>
          <a:p>
            <a:pPr lvl="2">
              <a:spcAft>
                <a:spcPts val="1200"/>
              </a:spcAft>
            </a:pPr>
            <a:r>
              <a:rPr lang="fr-FR" dirty="0"/>
              <a:t>Travail en solitaire</a:t>
            </a:r>
          </a:p>
          <a:p>
            <a:pPr lvl="2">
              <a:spcAft>
                <a:spcPts val="1200"/>
              </a:spcAft>
            </a:pPr>
            <a:r>
              <a:rPr lang="fr-FR" dirty="0"/>
              <a:t>Travail au contact du public</a:t>
            </a:r>
          </a:p>
          <a:p>
            <a:pPr lvl="2"/>
            <a:r>
              <a:rPr lang="fr-FR" dirty="0"/>
              <a:t>Travail avec des personnes en détresse. </a:t>
            </a:r>
          </a:p>
          <a:p>
            <a:pPr lvl="2"/>
            <a:r>
              <a:rPr lang="fr-FR" dirty="0"/>
              <a:t>Travail avec des objets précieux ou impliquant la manipulation d’espèces. </a:t>
            </a:r>
          </a:p>
          <a:p>
            <a:pPr lvl="2"/>
            <a:r>
              <a:rPr lang="fr-FR" dirty="0"/>
              <a:t>Travail dans des lieux isolés ou éloignés, le soir ou la nuit. </a:t>
            </a:r>
            <a:endParaRPr lang="en-GB" dirty="0"/>
          </a:p>
        </p:txBody>
      </p:sp>
      <p:sp>
        <p:nvSpPr>
          <p:cNvPr id="4" name="Segnaposto data 3">
            <a:extLst>
              <a:ext uri="{FF2B5EF4-FFF2-40B4-BE49-F238E27FC236}">
                <a16:creationId xmlns:a16="http://schemas.microsoft.com/office/drawing/2014/main" id="{14F822A7-A428-4334-A4C9-697AD5416209}"/>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09065A16-669F-44DB-A5FE-E2E3F20E26A9}"/>
              </a:ext>
            </a:extLst>
          </p:cNvPr>
          <p:cNvSpPr>
            <a:spLocks noGrp="1"/>
          </p:cNvSpPr>
          <p:nvPr>
            <p:ph type="sldNum" sz="quarter" idx="12"/>
          </p:nvPr>
        </p:nvSpPr>
        <p:spPr/>
        <p:txBody>
          <a:bodyPr/>
          <a:lstStyle/>
          <a:p>
            <a:fld id="{856227C0-AD57-4F9B-BAE3-EEFB0D0EE427}" type="slidenum">
              <a:rPr lang="en-GB" smtClean="0"/>
              <a:t>7</a:t>
            </a:fld>
            <a:endParaRPr lang="en-GB"/>
          </a:p>
        </p:txBody>
      </p:sp>
      <p:pic>
        <p:nvPicPr>
          <p:cNvPr id="9" name="Immagine 8">
            <a:extLst>
              <a:ext uri="{FF2B5EF4-FFF2-40B4-BE49-F238E27FC236}">
                <a16:creationId xmlns:a16="http://schemas.microsoft.com/office/drawing/2014/main" id="{1DED8FD1-D1F8-4C97-A724-C59E059397ED}"/>
              </a:ext>
            </a:extLst>
          </p:cNvPr>
          <p:cNvPicPr>
            <a:picLocks noChangeAspect="1"/>
          </p:cNvPicPr>
          <p:nvPr/>
        </p:nvPicPr>
        <p:blipFill rotWithShape="1">
          <a:blip r:embed="rId3">
            <a:extLst>
              <a:ext uri="{28A0092B-C50C-407E-A947-70E740481C1C}">
                <a14:useLocalDpi xmlns:a14="http://schemas.microsoft.com/office/drawing/2010/main" val="0"/>
              </a:ext>
            </a:extLst>
          </a:blip>
          <a:srcRect l="29639" t="17546" r="7247" b="7872"/>
          <a:stretch/>
        </p:blipFill>
        <p:spPr>
          <a:xfrm>
            <a:off x="7428729" y="2404533"/>
            <a:ext cx="4272733" cy="3787720"/>
          </a:xfrm>
          <a:prstGeom prst="rect">
            <a:avLst/>
          </a:prstGeom>
        </p:spPr>
      </p:pic>
    </p:spTree>
    <p:extLst>
      <p:ext uri="{BB962C8B-B14F-4D97-AF65-F5344CB8AC3E}">
        <p14:creationId xmlns:p14="http://schemas.microsoft.com/office/powerpoint/2010/main" val="2801261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2B39B8-1ADA-4593-A7F9-89C51B510674}"/>
              </a:ext>
            </a:extLst>
          </p:cNvPr>
          <p:cNvSpPr>
            <a:spLocks noGrp="1"/>
          </p:cNvSpPr>
          <p:nvPr>
            <p:ph type="title"/>
          </p:nvPr>
        </p:nvSpPr>
        <p:spPr/>
        <p:txBody>
          <a:bodyPr/>
          <a:lstStyle/>
          <a:p>
            <a:r>
              <a:rPr lang="en-GB" dirty="0" err="1"/>
              <a:t>Quelles</a:t>
            </a:r>
            <a:r>
              <a:rPr lang="en-GB" dirty="0"/>
              <a:t> </a:t>
            </a:r>
            <a:r>
              <a:rPr lang="en-GB" dirty="0" err="1"/>
              <a:t>sont</a:t>
            </a:r>
            <a:r>
              <a:rPr lang="en-GB" dirty="0"/>
              <a:t> les </a:t>
            </a:r>
            <a:r>
              <a:rPr lang="en-GB" dirty="0" err="1"/>
              <a:t>conséquences</a:t>
            </a:r>
            <a:r>
              <a:rPr lang="en-GB" dirty="0"/>
              <a:t>?</a:t>
            </a:r>
          </a:p>
        </p:txBody>
      </p:sp>
      <p:sp>
        <p:nvSpPr>
          <p:cNvPr id="3" name="Segnaposto contenuto 2">
            <a:extLst>
              <a:ext uri="{FF2B5EF4-FFF2-40B4-BE49-F238E27FC236}">
                <a16:creationId xmlns:a16="http://schemas.microsoft.com/office/drawing/2014/main" id="{CDF07CF2-1C26-4C27-AA3C-FFF7C0FFE883}"/>
              </a:ext>
            </a:extLst>
          </p:cNvPr>
          <p:cNvSpPr>
            <a:spLocks noGrp="1"/>
          </p:cNvSpPr>
          <p:nvPr>
            <p:ph idx="1"/>
          </p:nvPr>
        </p:nvSpPr>
        <p:spPr/>
        <p:txBody>
          <a:bodyPr/>
          <a:lstStyle/>
          <a:p>
            <a:pPr lvl="2">
              <a:spcAft>
                <a:spcPts val="400"/>
              </a:spcAft>
            </a:pPr>
            <a:r>
              <a:rPr lang="fr-FR" b="1" dirty="0"/>
              <a:t>Cibles</a:t>
            </a:r>
            <a:r>
              <a:rPr lang="es-ES" b="1" dirty="0"/>
              <a:t>. </a:t>
            </a:r>
            <a:r>
              <a:rPr lang="fr-FR" dirty="0"/>
              <a:t>Problèmes de santé mentaux </a:t>
            </a:r>
            <a:r>
              <a:rPr lang="es-ES" dirty="0"/>
              <a:t>(</a:t>
            </a:r>
            <a:r>
              <a:rPr lang="fr-FR" dirty="0"/>
              <a:t>peur, tristesse, honte, anxiété, dépression, fatigue chronique, problèmes de sommeil, stress post-traumatique, un risque de suicide accru); troubles physiques (affaiblissement physique, troubles musculosquelettiques, maladie cardiovasculaire</a:t>
            </a:r>
            <a:r>
              <a:rPr lang="it-IT" dirty="0"/>
              <a:t>),</a:t>
            </a:r>
            <a:r>
              <a:rPr lang="fr-FR" dirty="0"/>
              <a:t> diminution de confiance; dommages à la situation de travail </a:t>
            </a:r>
          </a:p>
          <a:p>
            <a:pPr lvl="2">
              <a:spcAft>
                <a:spcPts val="400"/>
              </a:spcAft>
            </a:pPr>
            <a:r>
              <a:rPr lang="fr-FR" b="1" dirty="0"/>
              <a:t>Témoins, collègues de travail, patients, clients, famille et amis.</a:t>
            </a:r>
            <a:r>
              <a:rPr lang="fr-FR" dirty="0"/>
              <a:t> Effets néfastes sur la santé mentale et le bien-être.</a:t>
            </a:r>
            <a:endParaRPr lang="en-GB" dirty="0"/>
          </a:p>
          <a:p>
            <a:pPr lvl="2">
              <a:spcAft>
                <a:spcPts val="400"/>
              </a:spcAft>
            </a:pPr>
            <a:r>
              <a:rPr lang="fr-FR" b="1" dirty="0"/>
              <a:t>Organisations. </a:t>
            </a:r>
            <a:r>
              <a:rPr lang="fr-FR" dirty="0"/>
              <a:t>frais liés à l’absentéisme; rotation du personnel; recrutement, intégration et formation; baisse des performances et de la productivité; réputations ternies; hausse des primes d’assurance; etc.</a:t>
            </a:r>
            <a:endParaRPr lang="en-GB" dirty="0"/>
          </a:p>
          <a:p>
            <a:pPr lvl="2">
              <a:spcAft>
                <a:spcPts val="400"/>
              </a:spcAft>
            </a:pPr>
            <a:r>
              <a:rPr lang="fr-FR" b="1" dirty="0"/>
              <a:t>Société</a:t>
            </a:r>
            <a:r>
              <a:rPr lang="fr-FR" dirty="0"/>
              <a:t>. Coûts liés aux consultations médicales, au traitement ou à la réadaptation; prestations sociales; etc.</a:t>
            </a:r>
            <a:endParaRPr lang="en-GB" dirty="0"/>
          </a:p>
          <a:p>
            <a:pPr>
              <a:spcAft>
                <a:spcPts val="400"/>
              </a:spcAft>
            </a:pPr>
            <a:endParaRPr lang="en-GB" dirty="0"/>
          </a:p>
        </p:txBody>
      </p:sp>
      <p:sp>
        <p:nvSpPr>
          <p:cNvPr id="5" name="Segnaposto numero diapositiva 4">
            <a:extLst>
              <a:ext uri="{FF2B5EF4-FFF2-40B4-BE49-F238E27FC236}">
                <a16:creationId xmlns:a16="http://schemas.microsoft.com/office/drawing/2014/main" id="{1A15C53F-840D-4A4C-8F87-B0923E63653E}"/>
              </a:ext>
            </a:extLst>
          </p:cNvPr>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265725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33DCB2-4482-42B5-B56E-E264B1FB4E13}"/>
              </a:ext>
            </a:extLst>
          </p:cNvPr>
          <p:cNvSpPr>
            <a:spLocks noGrp="1"/>
          </p:cNvSpPr>
          <p:nvPr>
            <p:ph type="title"/>
          </p:nvPr>
        </p:nvSpPr>
        <p:spPr/>
        <p:txBody>
          <a:bodyPr/>
          <a:lstStyle/>
          <a:p>
            <a:r>
              <a:rPr lang="fr-FR" dirty="0"/>
              <a:t>Convention (n° 190) et recommandation (n° 206) sur la violence et le harcèlement, 2019</a:t>
            </a:r>
            <a:endParaRPr lang="en-GB" dirty="0"/>
          </a:p>
        </p:txBody>
      </p:sp>
      <p:sp>
        <p:nvSpPr>
          <p:cNvPr id="3" name="Segnaposto contenuto 2">
            <a:extLst>
              <a:ext uri="{FF2B5EF4-FFF2-40B4-BE49-F238E27FC236}">
                <a16:creationId xmlns:a16="http://schemas.microsoft.com/office/drawing/2014/main" id="{2816CEE1-7E66-45B8-A416-1B3E262F2E91}"/>
              </a:ext>
            </a:extLst>
          </p:cNvPr>
          <p:cNvSpPr>
            <a:spLocks noGrp="1"/>
          </p:cNvSpPr>
          <p:nvPr>
            <p:ph idx="1"/>
          </p:nvPr>
        </p:nvSpPr>
        <p:spPr/>
        <p:txBody>
          <a:bodyPr/>
          <a:lstStyle/>
          <a:p>
            <a:pPr lvl="2"/>
            <a:r>
              <a:rPr lang="fr-FR" dirty="0"/>
              <a:t>Respect, promotion et réalisation du </a:t>
            </a:r>
            <a:r>
              <a:rPr lang="fr-FR" b="1" dirty="0"/>
              <a:t>droit</a:t>
            </a:r>
            <a:r>
              <a:rPr lang="fr-FR" dirty="0"/>
              <a:t> de toute </a:t>
            </a:r>
            <a:r>
              <a:rPr lang="fr-FR" b="1" dirty="0"/>
              <a:t>personne à un monde du travail exempt de violence et de harcèlement</a:t>
            </a:r>
            <a:r>
              <a:rPr lang="fr-FR" dirty="0"/>
              <a:t> </a:t>
            </a:r>
            <a:endParaRPr lang="es-ES" dirty="0"/>
          </a:p>
          <a:p>
            <a:pPr lvl="2"/>
            <a:r>
              <a:rPr lang="fr-FR" dirty="0"/>
              <a:t>Adoption d’une approche </a:t>
            </a:r>
            <a:r>
              <a:rPr lang="fr-FR" b="1" dirty="0"/>
              <a:t>inclusive</a:t>
            </a:r>
            <a:r>
              <a:rPr lang="fr-FR" dirty="0"/>
              <a:t>, </a:t>
            </a:r>
            <a:r>
              <a:rPr lang="fr-FR" b="1" dirty="0"/>
              <a:t>intégrée</a:t>
            </a:r>
            <a:r>
              <a:rPr lang="fr-FR" dirty="0"/>
              <a:t> et tenant compte des </a:t>
            </a:r>
            <a:r>
              <a:rPr lang="fr-FR" b="1" dirty="0"/>
              <a:t>considérations de genre</a:t>
            </a:r>
            <a:endParaRPr lang="es-ES" b="1" dirty="0"/>
          </a:p>
          <a:p>
            <a:pPr marL="540000" lvl="4" indent="-216000">
              <a:spcAft>
                <a:spcPts val="0"/>
              </a:spcAft>
              <a:buFont typeface="Wingdings" panose="05000000000000000000" pitchFamily="2" charset="2"/>
              <a:buChar char="ü"/>
            </a:pPr>
            <a:r>
              <a:rPr lang="fr-FR" sz="1900" dirty="0"/>
              <a:t>Rôles et responsabilités complémentaires des gouvernements, des employeurs et des travailleurs </a:t>
            </a:r>
          </a:p>
          <a:p>
            <a:pPr marL="540000" lvl="4" indent="-216000">
              <a:spcAft>
                <a:spcPts val="0"/>
              </a:spcAft>
              <a:buFont typeface="Wingdings" panose="05000000000000000000" pitchFamily="2" charset="2"/>
              <a:buChar char="ü"/>
            </a:pPr>
            <a:r>
              <a:rPr lang="fr-FR" sz="1900" dirty="0"/>
              <a:t>Protection dans tous les secteurs, public et privé, économie formelle ou informelle, en zone urbaine ou rurale</a:t>
            </a:r>
          </a:p>
          <a:p>
            <a:pPr marL="540000" lvl="4" indent="-216000">
              <a:spcAft>
                <a:spcPts val="0"/>
              </a:spcAft>
              <a:buFont typeface="Wingdings" panose="05000000000000000000" pitchFamily="2" charset="2"/>
              <a:buChar char="ü"/>
            </a:pPr>
            <a:r>
              <a:rPr lang="fr-FR" sz="1900" dirty="0"/>
              <a:t>Adopter des lois et des règlements pour interdire la violence et le harcèlement et définir les responsabilités des employeurs</a:t>
            </a:r>
          </a:p>
          <a:p>
            <a:pPr marL="540000" lvl="4" indent="-216000">
              <a:spcAft>
                <a:spcPts val="0"/>
              </a:spcAft>
              <a:buFont typeface="Wingdings" panose="05000000000000000000" pitchFamily="2" charset="2"/>
              <a:buChar char="ü"/>
            </a:pPr>
            <a:r>
              <a:rPr lang="fr-FR" sz="1900" dirty="0"/>
              <a:t>Traiter la violence et le harcèlement dans les politiques nationales pertinentes (par exemple, concernant la SST, l'égalité et la non-discrimination, la migration)</a:t>
            </a:r>
          </a:p>
          <a:p>
            <a:endParaRPr lang="en-GB" dirty="0"/>
          </a:p>
        </p:txBody>
      </p:sp>
      <p:sp>
        <p:nvSpPr>
          <p:cNvPr id="4" name="Segnaposto data 3">
            <a:extLst>
              <a:ext uri="{FF2B5EF4-FFF2-40B4-BE49-F238E27FC236}">
                <a16:creationId xmlns:a16="http://schemas.microsoft.com/office/drawing/2014/main" id="{2A1B74FB-52D2-47EF-9F43-28229F765083}"/>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D34591E9-F3F7-4212-8D6E-3FCB91FE6358}"/>
              </a:ext>
            </a:extLst>
          </p:cNvPr>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1682603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88AD97-B82E-4FBF-94EA-C57D5BCEB588}"/>
              </a:ext>
            </a:extLst>
          </p:cNvPr>
          <p:cNvSpPr>
            <a:spLocks noGrp="1"/>
          </p:cNvSpPr>
          <p:nvPr>
            <p:ph type="title"/>
          </p:nvPr>
        </p:nvSpPr>
        <p:spPr/>
        <p:txBody>
          <a:bodyPr/>
          <a:lstStyle/>
          <a:p>
            <a:r>
              <a:rPr lang="fr-FR" dirty="0"/>
              <a:t>Conventions et recommandations de la OIT en matière de SST </a:t>
            </a:r>
          </a:p>
        </p:txBody>
      </p:sp>
      <p:sp>
        <p:nvSpPr>
          <p:cNvPr id="3" name="Segnaposto contenuto 2">
            <a:extLst>
              <a:ext uri="{FF2B5EF4-FFF2-40B4-BE49-F238E27FC236}">
                <a16:creationId xmlns:a16="http://schemas.microsoft.com/office/drawing/2014/main" id="{89B0A217-0062-4F21-B5B8-D786BBAF5F2D}"/>
              </a:ext>
            </a:extLst>
          </p:cNvPr>
          <p:cNvSpPr>
            <a:spLocks noGrp="1"/>
          </p:cNvSpPr>
          <p:nvPr>
            <p:ph sz="half" idx="1"/>
          </p:nvPr>
        </p:nvSpPr>
        <p:spPr>
          <a:xfrm>
            <a:off x="490537" y="2393952"/>
            <a:ext cx="7617143" cy="3482974"/>
          </a:xfrm>
        </p:spPr>
        <p:txBody>
          <a:bodyPr/>
          <a:lstStyle/>
          <a:p>
            <a:pPr lvl="2"/>
            <a:r>
              <a:rPr lang="fr-FR" b="0" dirty="0"/>
              <a:t>Convention (n° 155) et recommandation (n° 164) sur la sécurité et la santé des travailleurs, 1981, et le protocole (n° 155) de 2002</a:t>
            </a:r>
            <a:endParaRPr lang="en-GB" dirty="0"/>
          </a:p>
          <a:p>
            <a:pPr lvl="2"/>
            <a:r>
              <a:rPr lang="fr-FR" b="0" dirty="0"/>
              <a:t>Convention (n° 161) et recommandation (n° 171) sur les services de santé au travail, 1985</a:t>
            </a:r>
            <a:endParaRPr lang="en-GB" dirty="0"/>
          </a:p>
          <a:p>
            <a:pPr lvl="2"/>
            <a:r>
              <a:rPr lang="fr-FR" b="0" dirty="0"/>
              <a:t>Recommandation (n° 194) sur la liste des maladies professionnelles, 2002</a:t>
            </a:r>
            <a:endParaRPr lang="en-GB" dirty="0"/>
          </a:p>
          <a:p>
            <a:pPr lvl="2"/>
            <a:r>
              <a:rPr lang="fr-FR" b="0" dirty="0"/>
              <a:t>Convention (n° 187) et recommandation (n° 197) sur le cadre </a:t>
            </a:r>
            <a:r>
              <a:rPr lang="fr-FR" dirty="0"/>
              <a:t>promotionnel pour la sécurité et la santé au travail, 2006</a:t>
            </a:r>
            <a:endParaRPr lang="en-GB" dirty="0"/>
          </a:p>
          <a:p>
            <a:pPr>
              <a:spcAft>
                <a:spcPts val="1200"/>
              </a:spcAft>
            </a:pPr>
            <a:endParaRPr lang="en-GB" dirty="0"/>
          </a:p>
        </p:txBody>
      </p:sp>
      <p:sp>
        <p:nvSpPr>
          <p:cNvPr id="5" name="Segnaposto data 4">
            <a:extLst>
              <a:ext uri="{FF2B5EF4-FFF2-40B4-BE49-F238E27FC236}">
                <a16:creationId xmlns:a16="http://schemas.microsoft.com/office/drawing/2014/main" id="{6B860505-0A44-4304-A31F-7C63C52F08D8}"/>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4D4F6ECB-C72A-49BB-88C3-6C6163899560}"/>
              </a:ext>
            </a:extLst>
          </p:cNvPr>
          <p:cNvSpPr>
            <a:spLocks noGrp="1"/>
          </p:cNvSpPr>
          <p:nvPr>
            <p:ph type="sldNum" sz="quarter" idx="12"/>
          </p:nvPr>
        </p:nvSpPr>
        <p:spPr/>
        <p:txBody>
          <a:bodyPr/>
          <a:lstStyle/>
          <a:p>
            <a:fld id="{856227C0-AD57-4F9B-BAE3-EEFB0D0EE427}" type="slidenum">
              <a:rPr lang="en-GB" smtClean="0"/>
              <a:t>10</a:t>
            </a:fld>
            <a:endParaRPr lang="en-GB"/>
          </a:p>
        </p:txBody>
      </p:sp>
      <p:sp>
        <p:nvSpPr>
          <p:cNvPr id="7" name="Segnaposto contenuto 6">
            <a:extLst>
              <a:ext uri="{FF2B5EF4-FFF2-40B4-BE49-F238E27FC236}">
                <a16:creationId xmlns:a16="http://schemas.microsoft.com/office/drawing/2014/main" id="{6D455701-40E1-43FA-926F-119BB4E25DC5}"/>
              </a:ext>
            </a:extLst>
          </p:cNvPr>
          <p:cNvSpPr>
            <a:spLocks noGrp="1"/>
          </p:cNvSpPr>
          <p:nvPr>
            <p:ph sz="half" idx="13"/>
          </p:nvPr>
        </p:nvSpPr>
        <p:spPr>
          <a:xfrm>
            <a:off x="9785686" y="3274632"/>
            <a:ext cx="1915776" cy="1389999"/>
          </a:xfrm>
        </p:spPr>
        <p:txBody>
          <a:bodyPr/>
          <a:lstStyle/>
          <a:p>
            <a:r>
              <a:rPr lang="fr-FR" dirty="0"/>
              <a:t>Protéger la sécurité et la santé mentale et physique des travailleurs</a:t>
            </a:r>
          </a:p>
        </p:txBody>
      </p:sp>
      <p:sp>
        <p:nvSpPr>
          <p:cNvPr id="8" name="Triangolo isoscele 7">
            <a:extLst>
              <a:ext uri="{FF2B5EF4-FFF2-40B4-BE49-F238E27FC236}">
                <a16:creationId xmlns:a16="http://schemas.microsoft.com/office/drawing/2014/main" id="{90E0C8A5-4CE4-4050-B6E5-00507D0D289E}"/>
              </a:ext>
            </a:extLst>
          </p:cNvPr>
          <p:cNvSpPr/>
          <p:nvPr/>
        </p:nvSpPr>
        <p:spPr>
          <a:xfrm rot="5400000">
            <a:off x="8539301" y="3386348"/>
            <a:ext cx="1137416" cy="913985"/>
          </a:xfrm>
          <a:prstGeom prst="triangle">
            <a:avLst/>
          </a:prstGeom>
          <a:solidFill>
            <a:schemeClr val="bg1">
              <a:lumMod val="9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207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A07710-BAAC-4A93-A9CF-A0AEBD23FBD2}"/>
              </a:ext>
            </a:extLst>
          </p:cNvPr>
          <p:cNvSpPr>
            <a:spLocks noGrp="1"/>
          </p:cNvSpPr>
          <p:nvPr>
            <p:ph type="title"/>
          </p:nvPr>
        </p:nvSpPr>
        <p:spPr/>
        <p:txBody>
          <a:bodyPr/>
          <a:lstStyle/>
          <a:p>
            <a:r>
              <a:rPr lang="fr-FR" dirty="0"/>
              <a:t>Intégrer la violence et le harcèlement dans les cadres nationaux de SST</a:t>
            </a:r>
            <a:endParaRPr lang="en-GB" dirty="0"/>
          </a:p>
        </p:txBody>
      </p:sp>
      <p:sp>
        <p:nvSpPr>
          <p:cNvPr id="3" name="Segnaposto contenuto 2">
            <a:extLst>
              <a:ext uri="{FF2B5EF4-FFF2-40B4-BE49-F238E27FC236}">
                <a16:creationId xmlns:a16="http://schemas.microsoft.com/office/drawing/2014/main" id="{BECC0365-74A2-41D9-B00F-6D5A46FAB768}"/>
              </a:ext>
            </a:extLst>
          </p:cNvPr>
          <p:cNvSpPr>
            <a:spLocks noGrp="1"/>
          </p:cNvSpPr>
          <p:nvPr>
            <p:ph sz="half" idx="1"/>
          </p:nvPr>
        </p:nvSpPr>
        <p:spPr>
          <a:xfrm>
            <a:off x="490538" y="3324807"/>
            <a:ext cx="2894345" cy="1390000"/>
          </a:xfrm>
        </p:spPr>
        <p:txBody>
          <a:bodyPr/>
          <a:lstStyle/>
          <a:p>
            <a:pPr fontAlgn="t"/>
            <a:r>
              <a:rPr lang="fr-FR" dirty="0"/>
              <a:t>Dispositions et mesures pour prévenir et combattre la violence et le harcèlement</a:t>
            </a:r>
          </a:p>
        </p:txBody>
      </p:sp>
      <p:sp>
        <p:nvSpPr>
          <p:cNvPr id="4" name="Segnaposto contenuto 3">
            <a:extLst>
              <a:ext uri="{FF2B5EF4-FFF2-40B4-BE49-F238E27FC236}">
                <a16:creationId xmlns:a16="http://schemas.microsoft.com/office/drawing/2014/main" id="{9F157785-A9FA-4176-9B8B-72EB83B92B8D}"/>
              </a:ext>
            </a:extLst>
          </p:cNvPr>
          <p:cNvSpPr>
            <a:spLocks noGrp="1"/>
          </p:cNvSpPr>
          <p:nvPr>
            <p:ph sz="half" idx="2"/>
          </p:nvPr>
        </p:nvSpPr>
        <p:spPr>
          <a:xfrm>
            <a:off x="5827082" y="2393951"/>
            <a:ext cx="5874380" cy="3482975"/>
          </a:xfrm>
        </p:spPr>
        <p:txBody>
          <a:bodyPr/>
          <a:lstStyle/>
          <a:p>
            <a:pPr>
              <a:spcAft>
                <a:spcPts val="1200"/>
              </a:spcAft>
            </a:pPr>
            <a:r>
              <a:rPr lang="fr-FR" sz="2200" dirty="0"/>
              <a:t>Cadres nationaux de SST</a:t>
            </a:r>
          </a:p>
          <a:p>
            <a:pPr lvl="2"/>
            <a:r>
              <a:rPr lang="fr-FR" dirty="0"/>
              <a:t>Lois et réglementations en matière de SST</a:t>
            </a:r>
          </a:p>
          <a:p>
            <a:pPr lvl="2"/>
            <a:r>
              <a:rPr lang="en-GB" dirty="0"/>
              <a:t>Inspection du travail</a:t>
            </a:r>
          </a:p>
          <a:p>
            <a:pPr lvl="2"/>
            <a:r>
              <a:rPr lang="fr-FR" dirty="0"/>
              <a:t>Politiques, stratégies et programmes de SST</a:t>
            </a:r>
          </a:p>
          <a:p>
            <a:pPr lvl="2"/>
            <a:r>
              <a:rPr lang="fr-FR" dirty="0"/>
              <a:t>Lignes directrices et normes de SST </a:t>
            </a:r>
          </a:p>
          <a:p>
            <a:pPr lvl="2"/>
            <a:r>
              <a:rPr lang="fr-FR" dirty="0"/>
              <a:t>Collecte de données</a:t>
            </a:r>
          </a:p>
          <a:p>
            <a:pPr lvl="2"/>
            <a:r>
              <a:rPr lang="fr-FR" dirty="0"/>
              <a:t>Education, formation et sensibilisation en </a:t>
            </a:r>
            <a:r>
              <a:rPr lang="fr-FR" dirty="0" err="1"/>
              <a:t>matier</a:t>
            </a:r>
            <a:r>
              <a:rPr lang="fr-FR" dirty="0"/>
              <a:t> de SST</a:t>
            </a:r>
          </a:p>
        </p:txBody>
      </p:sp>
      <p:sp>
        <p:nvSpPr>
          <p:cNvPr id="5" name="Segnaposto data 4">
            <a:extLst>
              <a:ext uri="{FF2B5EF4-FFF2-40B4-BE49-F238E27FC236}">
                <a16:creationId xmlns:a16="http://schemas.microsoft.com/office/drawing/2014/main" id="{DE491E67-29C2-4286-B1D2-15D70A52EFF0}"/>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7B9E07D2-9A1B-4CB1-86B7-43E3419D6A14}"/>
              </a:ext>
            </a:extLst>
          </p:cNvPr>
          <p:cNvSpPr>
            <a:spLocks noGrp="1"/>
          </p:cNvSpPr>
          <p:nvPr>
            <p:ph type="sldNum" sz="quarter" idx="12"/>
          </p:nvPr>
        </p:nvSpPr>
        <p:spPr/>
        <p:txBody>
          <a:bodyPr/>
          <a:lstStyle/>
          <a:p>
            <a:fld id="{856227C0-AD57-4F9B-BAE3-EEFB0D0EE427}" type="slidenum">
              <a:rPr lang="en-GB" smtClean="0"/>
              <a:t>11</a:t>
            </a:fld>
            <a:endParaRPr lang="en-GB"/>
          </a:p>
        </p:txBody>
      </p:sp>
      <p:sp>
        <p:nvSpPr>
          <p:cNvPr id="8" name="Triangolo isoscele 7">
            <a:extLst>
              <a:ext uri="{FF2B5EF4-FFF2-40B4-BE49-F238E27FC236}">
                <a16:creationId xmlns:a16="http://schemas.microsoft.com/office/drawing/2014/main" id="{90A0CA5C-DEB6-4A3B-BEF2-0A3188A08CE6}"/>
              </a:ext>
            </a:extLst>
          </p:cNvPr>
          <p:cNvSpPr/>
          <p:nvPr/>
        </p:nvSpPr>
        <p:spPr>
          <a:xfrm rot="5400000">
            <a:off x="3910983" y="3416743"/>
            <a:ext cx="1389999" cy="1206127"/>
          </a:xfrm>
          <a:prstGeom prst="triangle">
            <a:avLst/>
          </a:prstGeom>
          <a:solidFill>
            <a:schemeClr val="bg1">
              <a:lumMod val="9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4439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2AC362-4ADC-45D0-A006-A4A8EB09092C}"/>
              </a:ext>
            </a:extLst>
          </p:cNvPr>
          <p:cNvSpPr>
            <a:spLocks noGrp="1"/>
          </p:cNvSpPr>
          <p:nvPr>
            <p:ph type="title"/>
          </p:nvPr>
        </p:nvSpPr>
        <p:spPr/>
        <p:txBody>
          <a:bodyPr/>
          <a:lstStyle/>
          <a:p>
            <a:r>
              <a:rPr lang="fr-FR" dirty="0"/>
              <a:t>Lois et réglementations en matière de SST</a:t>
            </a:r>
          </a:p>
        </p:txBody>
      </p:sp>
      <p:sp>
        <p:nvSpPr>
          <p:cNvPr id="3" name="Segnaposto contenuto 2">
            <a:extLst>
              <a:ext uri="{FF2B5EF4-FFF2-40B4-BE49-F238E27FC236}">
                <a16:creationId xmlns:a16="http://schemas.microsoft.com/office/drawing/2014/main" id="{EDD429B8-58EC-458C-B667-BF42C0A47981}"/>
              </a:ext>
            </a:extLst>
          </p:cNvPr>
          <p:cNvSpPr>
            <a:spLocks noGrp="1"/>
          </p:cNvSpPr>
          <p:nvPr>
            <p:ph idx="1"/>
          </p:nvPr>
        </p:nvSpPr>
        <p:spPr>
          <a:xfrm>
            <a:off x="490538" y="2404533"/>
            <a:ext cx="6054641" cy="3472391"/>
          </a:xfrm>
        </p:spPr>
        <p:txBody>
          <a:bodyPr/>
          <a:lstStyle/>
          <a:p>
            <a:pPr lvl="2">
              <a:spcAft>
                <a:spcPts val="1200"/>
              </a:spcAft>
            </a:pPr>
            <a:r>
              <a:rPr lang="fr-FR" dirty="0"/>
              <a:t>Obligation générale des employeurs de protéger la </a:t>
            </a:r>
            <a:r>
              <a:rPr lang="fr-FR" b="1" dirty="0"/>
              <a:t>santé physique et mentale</a:t>
            </a:r>
            <a:r>
              <a:rPr lang="fr-FR" dirty="0"/>
              <a:t> des travailleurs</a:t>
            </a:r>
          </a:p>
          <a:p>
            <a:pPr lvl="2">
              <a:spcAft>
                <a:spcPts val="1200"/>
              </a:spcAft>
            </a:pPr>
            <a:r>
              <a:rPr lang="fr-FR" dirty="0"/>
              <a:t>Obligation d’adopter des </a:t>
            </a:r>
            <a:r>
              <a:rPr lang="fr-FR" b="1" dirty="0"/>
              <a:t>mesures préventives en matière de SST</a:t>
            </a:r>
            <a:r>
              <a:rPr lang="fr-FR" dirty="0"/>
              <a:t> (politiques, d’évaluation des risques, protocoles et procédures, formations, etc.)</a:t>
            </a:r>
          </a:p>
          <a:p>
            <a:pPr lvl="2">
              <a:spcAft>
                <a:spcPts val="1200"/>
              </a:spcAft>
            </a:pPr>
            <a:r>
              <a:rPr lang="fr-FR" dirty="0"/>
              <a:t>Mécanismes de </a:t>
            </a:r>
            <a:r>
              <a:rPr lang="fr-FR" b="1" dirty="0"/>
              <a:t>plainte</a:t>
            </a:r>
          </a:p>
          <a:p>
            <a:pPr lvl="2">
              <a:spcAft>
                <a:spcPts val="1200"/>
              </a:spcAft>
            </a:pPr>
            <a:r>
              <a:rPr lang="fr-FR" dirty="0"/>
              <a:t>Protection contre les </a:t>
            </a:r>
            <a:r>
              <a:rPr lang="fr-FR" b="1" dirty="0"/>
              <a:t>représailles</a:t>
            </a:r>
          </a:p>
          <a:p>
            <a:pPr lvl="2">
              <a:spcAft>
                <a:spcPts val="1200"/>
              </a:spcAft>
            </a:pPr>
            <a:r>
              <a:rPr lang="fr-FR" b="1" dirty="0"/>
              <a:t>Sanctions</a:t>
            </a:r>
            <a:r>
              <a:rPr lang="fr-FR" dirty="0"/>
              <a:t> et mesures de </a:t>
            </a:r>
            <a:r>
              <a:rPr lang="fr-FR" b="1" dirty="0"/>
              <a:t>réparation</a:t>
            </a:r>
          </a:p>
          <a:p>
            <a:pPr lvl="2">
              <a:spcAft>
                <a:spcPts val="1200"/>
              </a:spcAft>
            </a:pPr>
            <a:endParaRPr lang="es-ES" dirty="0"/>
          </a:p>
          <a:p>
            <a:pPr lvl="2">
              <a:spcAft>
                <a:spcPts val="1200"/>
              </a:spcAft>
            </a:pPr>
            <a:endParaRPr lang="en-GB" b="1" dirty="0"/>
          </a:p>
          <a:p>
            <a:pPr>
              <a:spcAft>
                <a:spcPts val="1200"/>
              </a:spcAft>
            </a:pPr>
            <a:endParaRPr lang="en-GB" dirty="0"/>
          </a:p>
        </p:txBody>
      </p:sp>
      <p:sp>
        <p:nvSpPr>
          <p:cNvPr id="4" name="Segnaposto data 3">
            <a:extLst>
              <a:ext uri="{FF2B5EF4-FFF2-40B4-BE49-F238E27FC236}">
                <a16:creationId xmlns:a16="http://schemas.microsoft.com/office/drawing/2014/main" id="{5C78BE67-4D8D-4890-8B04-E70CC7D44AA4}"/>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BFC6E700-271B-4FF2-B165-B3A5B1FD5636}"/>
              </a:ext>
            </a:extLst>
          </p:cNvPr>
          <p:cNvSpPr>
            <a:spLocks noGrp="1"/>
          </p:cNvSpPr>
          <p:nvPr>
            <p:ph type="sldNum" sz="quarter" idx="12"/>
          </p:nvPr>
        </p:nvSpPr>
        <p:spPr/>
        <p:txBody>
          <a:bodyPr/>
          <a:lstStyle/>
          <a:p>
            <a:fld id="{856227C0-AD57-4F9B-BAE3-EEFB0D0EE427}" type="slidenum">
              <a:rPr lang="en-GB" smtClean="0"/>
              <a:t>12</a:t>
            </a:fld>
            <a:endParaRPr lang="en-GB"/>
          </a:p>
        </p:txBody>
      </p:sp>
      <p:pic>
        <p:nvPicPr>
          <p:cNvPr id="7" name="Immagine 6">
            <a:extLst>
              <a:ext uri="{FF2B5EF4-FFF2-40B4-BE49-F238E27FC236}">
                <a16:creationId xmlns:a16="http://schemas.microsoft.com/office/drawing/2014/main" id="{DBD6CE97-CB65-48EE-83FA-3791360B02F6}"/>
              </a:ext>
            </a:extLst>
          </p:cNvPr>
          <p:cNvPicPr>
            <a:picLocks noChangeAspect="1"/>
          </p:cNvPicPr>
          <p:nvPr/>
        </p:nvPicPr>
        <p:blipFill rotWithShape="1">
          <a:blip r:embed="rId3">
            <a:extLst>
              <a:ext uri="{28A0092B-C50C-407E-A947-70E740481C1C}">
                <a14:useLocalDpi xmlns:a14="http://schemas.microsoft.com/office/drawing/2010/main" val="0"/>
              </a:ext>
            </a:extLst>
          </a:blip>
          <a:srcRect l="22344" r="8974"/>
          <a:stretch/>
        </p:blipFill>
        <p:spPr>
          <a:xfrm>
            <a:off x="7796464" y="2404533"/>
            <a:ext cx="3904998" cy="3790402"/>
          </a:xfrm>
          <a:prstGeom prst="rect">
            <a:avLst/>
          </a:prstGeom>
        </p:spPr>
      </p:pic>
    </p:spTree>
    <p:extLst>
      <p:ext uri="{BB962C8B-B14F-4D97-AF65-F5344CB8AC3E}">
        <p14:creationId xmlns:p14="http://schemas.microsoft.com/office/powerpoint/2010/main" val="666556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965CE1-1638-4159-8B1E-5ECFCF032B71}"/>
              </a:ext>
            </a:extLst>
          </p:cNvPr>
          <p:cNvSpPr>
            <a:spLocks noGrp="1"/>
          </p:cNvSpPr>
          <p:nvPr>
            <p:ph type="title"/>
          </p:nvPr>
        </p:nvSpPr>
        <p:spPr/>
        <p:txBody>
          <a:bodyPr/>
          <a:lstStyle/>
          <a:p>
            <a:r>
              <a:rPr lang="es-ES_tradnl" dirty="0"/>
              <a:t>Ejemplos: Leyes nacionales relacionadas con la SST que abordan la violencia y el acoso en el lugar de trabajo </a:t>
            </a:r>
            <a:r>
              <a:rPr lang="es-ES" spc="-180" dirty="0"/>
              <a:t>(I)</a:t>
            </a:r>
            <a:endParaRPr lang="en-GB" dirty="0"/>
          </a:p>
        </p:txBody>
      </p:sp>
      <p:sp>
        <p:nvSpPr>
          <p:cNvPr id="3" name="Segnaposto contenuto 2">
            <a:extLst>
              <a:ext uri="{FF2B5EF4-FFF2-40B4-BE49-F238E27FC236}">
                <a16:creationId xmlns:a16="http://schemas.microsoft.com/office/drawing/2014/main" id="{30AA8ACE-4CED-42E9-B0FD-833C2BAD4A0B}"/>
              </a:ext>
            </a:extLst>
          </p:cNvPr>
          <p:cNvSpPr>
            <a:spLocks noGrp="1"/>
          </p:cNvSpPr>
          <p:nvPr>
            <p:ph idx="1"/>
          </p:nvPr>
        </p:nvSpPr>
        <p:spPr/>
        <p:txBody>
          <a:bodyPr/>
          <a:lstStyle/>
          <a:p>
            <a:r>
              <a:rPr lang="fr-FR" dirty="0"/>
              <a:t>Belgique: </a:t>
            </a:r>
            <a:r>
              <a:rPr lang="fr-FR" b="0" i="1" dirty="0"/>
              <a:t>Loi relative au bien-être des travailleurs lors de l’exécution de leur travail</a:t>
            </a:r>
            <a:endParaRPr lang="en-GB" b="0" i="1" dirty="0"/>
          </a:p>
          <a:p>
            <a:pPr lvl="2">
              <a:spcBef>
                <a:spcPts val="300"/>
              </a:spcBef>
              <a:spcAft>
                <a:spcPts val="0"/>
              </a:spcAft>
            </a:pPr>
            <a:r>
              <a:rPr lang="fr-FR" sz="1800" dirty="0"/>
              <a:t>Obligation de l’employeur de mener une évaluation des risques et prendre les mesures préventives nécessaires </a:t>
            </a:r>
            <a:endParaRPr lang="it-IT" sz="1800" dirty="0"/>
          </a:p>
          <a:p>
            <a:pPr lvl="2">
              <a:spcBef>
                <a:spcPts val="300"/>
              </a:spcBef>
              <a:spcAft>
                <a:spcPts val="0"/>
              </a:spcAft>
            </a:pPr>
            <a:r>
              <a:rPr lang="fr-FR" sz="1800" dirty="0"/>
              <a:t>Intervention psychosociale formelle/ informelle pour les travailleurs victimes</a:t>
            </a:r>
          </a:p>
          <a:p>
            <a:pPr lvl="2">
              <a:spcBef>
                <a:spcPts val="300"/>
              </a:spcBef>
              <a:spcAft>
                <a:spcPts val="0"/>
              </a:spcAft>
            </a:pPr>
            <a:r>
              <a:rPr lang="fr-FR" sz="1800" dirty="0"/>
              <a:t>Nomination d'un conseiller en prévention (interne/ externe)</a:t>
            </a:r>
          </a:p>
          <a:p>
            <a:pPr lvl="2">
              <a:spcBef>
                <a:spcPts val="300"/>
              </a:spcBef>
              <a:spcAft>
                <a:spcPts val="0"/>
              </a:spcAft>
            </a:pPr>
            <a:r>
              <a:rPr lang="fr-FR" sz="1800" dirty="0"/>
              <a:t>Obligation des travailleurs de coopérer avec l'employeur</a:t>
            </a:r>
          </a:p>
          <a:p>
            <a:pPr>
              <a:spcBef>
                <a:spcPts val="1200"/>
              </a:spcBef>
              <a:spcAft>
                <a:spcPts val="0"/>
              </a:spcAft>
            </a:pPr>
            <a:r>
              <a:rPr lang="fr-FR" dirty="0"/>
              <a:t>Suède: </a:t>
            </a:r>
            <a:r>
              <a:rPr lang="fr-FR" b="0" i="1" dirty="0"/>
              <a:t>Ordonnance sur la violence et menaces dans l’environnement de travail</a:t>
            </a:r>
            <a:endParaRPr lang="es-ES" b="0" i="1" dirty="0"/>
          </a:p>
          <a:p>
            <a:pPr lvl="2">
              <a:spcBef>
                <a:spcPts val="300"/>
              </a:spcBef>
              <a:spcAft>
                <a:spcPts val="0"/>
              </a:spcAft>
            </a:pPr>
            <a:r>
              <a:rPr lang="fr-FR" sz="1800" dirty="0"/>
              <a:t>Obligation des employeurs de enquêter sur les risques de violence ou de menace de violence et de prendre des mesures appropriées </a:t>
            </a:r>
            <a:endParaRPr lang="fr-FR" sz="1800" b="1" dirty="0"/>
          </a:p>
          <a:p>
            <a:pPr lvl="2">
              <a:spcBef>
                <a:spcPts val="300"/>
              </a:spcBef>
              <a:spcAft>
                <a:spcPts val="0"/>
              </a:spcAft>
            </a:pPr>
            <a:r>
              <a:rPr lang="fr-FR" sz="1800" b="0" dirty="0"/>
              <a:t>Déclaration et enquête sur les cas de violence</a:t>
            </a:r>
            <a:endParaRPr lang="fr-FR" sz="1800" dirty="0"/>
          </a:p>
          <a:p>
            <a:pPr lvl="2">
              <a:spcBef>
                <a:spcPts val="300"/>
              </a:spcBef>
              <a:spcAft>
                <a:spcPts val="0"/>
              </a:spcAft>
            </a:pPr>
            <a:r>
              <a:rPr lang="fr-FR" sz="1800" dirty="0"/>
              <a:t>Assistance et soutien aux victimes pour prévenir ou soulager les blessures physiques et mentales</a:t>
            </a:r>
            <a:endParaRPr lang="es-ES" sz="1800" dirty="0"/>
          </a:p>
          <a:p>
            <a:endParaRPr lang="en-GB" dirty="0"/>
          </a:p>
        </p:txBody>
      </p:sp>
      <p:sp>
        <p:nvSpPr>
          <p:cNvPr id="4" name="Segnaposto data 3">
            <a:extLst>
              <a:ext uri="{FF2B5EF4-FFF2-40B4-BE49-F238E27FC236}">
                <a16:creationId xmlns:a16="http://schemas.microsoft.com/office/drawing/2014/main" id="{24E5A31B-8636-4335-A870-4C7C71F356F3}"/>
              </a:ext>
            </a:extLst>
          </p:cNvPr>
          <p:cNvSpPr>
            <a:spLocks noGrp="1"/>
          </p:cNvSpPr>
          <p:nvPr>
            <p:ph type="dt" sz="half" idx="10"/>
          </p:nvPr>
        </p:nvSpPr>
        <p:spPr/>
        <p:txBody>
          <a:bodyPr/>
          <a:lstStyle/>
          <a:p>
            <a:r>
              <a:rPr lang="en-GB" i="1" dirty="0"/>
              <a:t>Date: Monday / 01 / October </a:t>
            </a:r>
            <a:r>
              <a:rPr lang="en-GB" dirty="0"/>
              <a:t>/ 2019</a:t>
            </a:r>
          </a:p>
        </p:txBody>
      </p:sp>
      <p:sp>
        <p:nvSpPr>
          <p:cNvPr id="5" name="Segnaposto numero diapositiva 4">
            <a:extLst>
              <a:ext uri="{FF2B5EF4-FFF2-40B4-BE49-F238E27FC236}">
                <a16:creationId xmlns:a16="http://schemas.microsoft.com/office/drawing/2014/main" id="{1A50C0EF-80F0-47D2-B428-E1C71E82F031}"/>
              </a:ext>
            </a:extLst>
          </p:cNvPr>
          <p:cNvSpPr>
            <a:spLocks noGrp="1"/>
          </p:cNvSpPr>
          <p:nvPr>
            <p:ph type="sldNum" sz="quarter" idx="12"/>
          </p:nvPr>
        </p:nvSpPr>
        <p:spPr/>
        <p:txBody>
          <a:bodyPr/>
          <a:lstStyle/>
          <a:p>
            <a:fld id="{856227C0-AD57-4F9B-BAE3-EEFB0D0EE427}" type="slidenum">
              <a:rPr lang="en-GB" smtClean="0"/>
              <a:t>13</a:t>
            </a:fld>
            <a:endParaRPr lang="en-GB"/>
          </a:p>
        </p:txBody>
      </p:sp>
    </p:spTree>
    <p:extLst>
      <p:ext uri="{BB962C8B-B14F-4D97-AF65-F5344CB8AC3E}">
        <p14:creationId xmlns:p14="http://schemas.microsoft.com/office/powerpoint/2010/main" val="232045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96C5B2-EBC4-44B5-ADD4-A41794AF15CC}"/>
              </a:ext>
            </a:extLst>
          </p:cNvPr>
          <p:cNvSpPr>
            <a:spLocks noGrp="1"/>
          </p:cNvSpPr>
          <p:nvPr>
            <p:ph type="title"/>
          </p:nvPr>
        </p:nvSpPr>
        <p:spPr/>
        <p:txBody>
          <a:bodyPr/>
          <a:lstStyle/>
          <a:p>
            <a:r>
              <a:rPr lang="es-ES_tradnl" dirty="0"/>
              <a:t>Ejemplos: Leyes nacionales relacionadas con la SST que abordan la violencia y el acoso en el lugar de trabajo </a:t>
            </a:r>
            <a:r>
              <a:rPr lang="es-ES" spc="-180" dirty="0"/>
              <a:t>(II)</a:t>
            </a:r>
            <a:endParaRPr lang="en-GB" dirty="0"/>
          </a:p>
        </p:txBody>
      </p:sp>
      <p:sp>
        <p:nvSpPr>
          <p:cNvPr id="3" name="Segnaposto contenuto 2">
            <a:extLst>
              <a:ext uri="{FF2B5EF4-FFF2-40B4-BE49-F238E27FC236}">
                <a16:creationId xmlns:a16="http://schemas.microsoft.com/office/drawing/2014/main" id="{D8A2550B-8FD3-4F80-9405-11A1CB003576}"/>
              </a:ext>
            </a:extLst>
          </p:cNvPr>
          <p:cNvSpPr>
            <a:spLocks noGrp="1"/>
          </p:cNvSpPr>
          <p:nvPr>
            <p:ph idx="1"/>
          </p:nvPr>
        </p:nvSpPr>
        <p:spPr/>
        <p:txBody>
          <a:bodyPr/>
          <a:lstStyle/>
          <a:p>
            <a:r>
              <a:rPr lang="fr-FR" dirty="0"/>
              <a:t>Canada: </a:t>
            </a:r>
            <a:r>
              <a:rPr lang="fr-FR" i="1" dirty="0"/>
              <a:t>Règlement canadien sur la santé et la sécurité au travail</a:t>
            </a:r>
            <a:endParaRPr lang="en-GB" i="1" dirty="0"/>
          </a:p>
          <a:p>
            <a:pPr lvl="2">
              <a:spcBef>
                <a:spcPts val="300"/>
              </a:spcBef>
              <a:spcAft>
                <a:spcPts val="0"/>
              </a:spcAft>
            </a:pPr>
            <a:r>
              <a:rPr lang="fr-FR" sz="1800" dirty="0"/>
              <a:t>Politique de prévention de la violence dans le lieu de travail qui fait état des obligations de l’employeur</a:t>
            </a:r>
            <a:r>
              <a:rPr lang="es-ES" sz="1800" dirty="0"/>
              <a:t>: </a:t>
            </a:r>
          </a:p>
          <a:p>
            <a:pPr marL="540000" lvl="4" indent="-216000">
              <a:spcBef>
                <a:spcPts val="300"/>
              </a:spcBef>
              <a:spcAft>
                <a:spcPts val="0"/>
              </a:spcAft>
              <a:buFont typeface="Wingdings" panose="05000000000000000000" pitchFamily="2" charset="2"/>
              <a:buChar char="ü"/>
            </a:pPr>
            <a:r>
              <a:rPr lang="fr-FR" sz="1800" dirty="0"/>
              <a:t>offrir un lieu de travail sécuritaire, sain et exempt de violence</a:t>
            </a:r>
          </a:p>
          <a:p>
            <a:pPr marL="540000" lvl="4" indent="-216000">
              <a:spcBef>
                <a:spcPts val="300"/>
              </a:spcBef>
              <a:spcAft>
                <a:spcPts val="0"/>
              </a:spcAft>
              <a:buFont typeface="Wingdings" panose="05000000000000000000" pitchFamily="2" charset="2"/>
              <a:buChar char="ü"/>
            </a:pPr>
            <a:r>
              <a:rPr lang="fr-FR" sz="1800" dirty="0"/>
              <a:t>gérer les facteurs qui contribuent à la violence dans le lieu de travail </a:t>
            </a:r>
          </a:p>
          <a:p>
            <a:pPr marL="540000" lvl="4" indent="-216000">
              <a:spcBef>
                <a:spcPts val="300"/>
              </a:spcBef>
              <a:spcAft>
                <a:spcPts val="0"/>
              </a:spcAft>
              <a:buFont typeface="Wingdings" panose="05000000000000000000" pitchFamily="2" charset="2"/>
              <a:buChar char="ü"/>
            </a:pPr>
            <a:r>
              <a:rPr lang="fr-FR" sz="1800" dirty="0"/>
              <a:t>communiquer les renseignements au sujet de ces facteurs; </a:t>
            </a:r>
          </a:p>
          <a:p>
            <a:pPr marL="540000" lvl="4" indent="-216000">
              <a:spcBef>
                <a:spcPts val="300"/>
              </a:spcBef>
              <a:spcAft>
                <a:spcPts val="0"/>
              </a:spcAft>
              <a:buFont typeface="Wingdings" panose="05000000000000000000" pitchFamily="2" charset="2"/>
              <a:buChar char="ü"/>
            </a:pPr>
            <a:r>
              <a:rPr lang="fr-FR" sz="1800" dirty="0"/>
              <a:t>aider les employés qui ont été exposés à la violence dans le lieu de travail</a:t>
            </a:r>
          </a:p>
          <a:p>
            <a:pPr>
              <a:spcBef>
                <a:spcPts val="1200"/>
              </a:spcBef>
              <a:spcAft>
                <a:spcPts val="0"/>
              </a:spcAft>
            </a:pPr>
            <a:r>
              <a:rPr lang="fr-FR" dirty="0"/>
              <a:t>Colombie: </a:t>
            </a:r>
            <a:r>
              <a:rPr lang="fr-FR" b="0" i="1" dirty="0"/>
              <a:t>Loi sur le harcèlement sexuel et d’autres formes de harcèlement dans le cadre des relations de travail</a:t>
            </a:r>
            <a:endParaRPr lang="en-GB" b="0" i="1" dirty="0"/>
          </a:p>
          <a:p>
            <a:pPr lvl="2">
              <a:spcBef>
                <a:spcPts val="0"/>
              </a:spcBef>
              <a:spcAft>
                <a:spcPts val="0"/>
              </a:spcAft>
            </a:pPr>
            <a:r>
              <a:rPr lang="fr-FR" sz="1800" dirty="0"/>
              <a:t>Mesures préventives et correctives contre le harcèlement au travail. </a:t>
            </a:r>
          </a:p>
          <a:p>
            <a:pPr lvl="2">
              <a:spcBef>
                <a:spcPts val="0"/>
              </a:spcBef>
              <a:spcAft>
                <a:spcPts val="0"/>
              </a:spcAft>
            </a:pPr>
            <a:r>
              <a:rPr lang="fr-FR" sz="1800" dirty="0"/>
              <a:t>Procédure interne, confidentielle, conciliatoire et efficace pour traiter les cas de harcèlement. </a:t>
            </a:r>
            <a:endParaRPr lang="en-GB" sz="1800" dirty="0"/>
          </a:p>
          <a:p>
            <a:r>
              <a:rPr lang="fr-FR" dirty="0"/>
              <a:t> </a:t>
            </a:r>
            <a:endParaRPr lang="en-GB" dirty="0"/>
          </a:p>
          <a:p>
            <a:pPr lvl="2">
              <a:spcBef>
                <a:spcPts val="300"/>
              </a:spcBef>
              <a:spcAft>
                <a:spcPts val="0"/>
              </a:spcAft>
            </a:pPr>
            <a:endParaRPr lang="es-ES" dirty="0"/>
          </a:p>
        </p:txBody>
      </p:sp>
      <p:sp>
        <p:nvSpPr>
          <p:cNvPr id="5" name="Segnaposto numero diapositiva 4">
            <a:extLst>
              <a:ext uri="{FF2B5EF4-FFF2-40B4-BE49-F238E27FC236}">
                <a16:creationId xmlns:a16="http://schemas.microsoft.com/office/drawing/2014/main" id="{39D8C8D6-4106-4E83-92C8-33045D0FC165}"/>
              </a:ext>
            </a:extLst>
          </p:cNvPr>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2931290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E6B8DD-C37F-4C3A-B7AE-672909B8AF2D}"/>
              </a:ext>
            </a:extLst>
          </p:cNvPr>
          <p:cNvSpPr>
            <a:spLocks noGrp="1"/>
          </p:cNvSpPr>
          <p:nvPr>
            <p:ph type="title"/>
          </p:nvPr>
        </p:nvSpPr>
        <p:spPr/>
        <p:txBody>
          <a:bodyPr/>
          <a:lstStyle/>
          <a:p>
            <a:r>
              <a:rPr lang="fr-FR"/>
              <a:t>Inspection du travail</a:t>
            </a:r>
          </a:p>
        </p:txBody>
      </p:sp>
      <p:sp>
        <p:nvSpPr>
          <p:cNvPr id="3" name="Segnaposto contenuto 2">
            <a:extLst>
              <a:ext uri="{FF2B5EF4-FFF2-40B4-BE49-F238E27FC236}">
                <a16:creationId xmlns:a16="http://schemas.microsoft.com/office/drawing/2014/main" id="{42357BD8-D9BE-48D1-8E13-D38CC5F8C855}"/>
              </a:ext>
            </a:extLst>
          </p:cNvPr>
          <p:cNvSpPr>
            <a:spLocks noGrp="1"/>
          </p:cNvSpPr>
          <p:nvPr>
            <p:ph idx="1"/>
          </p:nvPr>
        </p:nvSpPr>
        <p:spPr/>
        <p:txBody>
          <a:bodyPr/>
          <a:lstStyle/>
          <a:p>
            <a:pPr lvl="1">
              <a:spcAft>
                <a:spcPts val="0"/>
              </a:spcAft>
            </a:pPr>
            <a:r>
              <a:rPr lang="en-GB" dirty="0"/>
              <a:t>Les </a:t>
            </a:r>
            <a:r>
              <a:rPr lang="fr-FR" dirty="0"/>
              <a:t>Membres doivent  garantir l’existence de moyens d’inspection et d’enquête efficaces pour les cas de violence et de harcèlement, y compris par le biais de l’inspection du travail ou d’autres organismes compétents.</a:t>
            </a:r>
            <a:endParaRPr lang="en-GB" dirty="0"/>
          </a:p>
          <a:p>
            <a:pPr lvl="1" algn="r">
              <a:lnSpc>
                <a:spcPct val="50000"/>
              </a:lnSpc>
              <a:spcBef>
                <a:spcPts val="0"/>
              </a:spcBef>
              <a:spcAft>
                <a:spcPts val="0"/>
              </a:spcAft>
            </a:pPr>
            <a:r>
              <a:rPr lang="pt-BR" sz="1700" i="1" dirty="0"/>
              <a:t>Convention n° 190, Art. 4.2</a:t>
            </a:r>
            <a:endParaRPr lang="en-GB" sz="1700" dirty="0"/>
          </a:p>
          <a:p>
            <a:r>
              <a:rPr lang="fr-FR" b="0" dirty="0">
                <a:solidFill>
                  <a:schemeClr val="tx1"/>
                </a:solidFill>
              </a:rPr>
              <a:t>Les inspecteurs du travail devraient </a:t>
            </a:r>
          </a:p>
          <a:p>
            <a:pPr lvl="2">
              <a:spcBef>
                <a:spcPts val="0"/>
              </a:spcBef>
            </a:pPr>
            <a:r>
              <a:rPr lang="fr-FR" b="0" dirty="0"/>
              <a:t>recevoir une formation intégrant les considérations de genre pour pouvoir détecter et agir contre la violence et le harcèlement dans le monde du travail, y compris les dangers et risques psychosociaux, la violence et le harcèlement fondés sur le genre et la discrimination visant certains groupes de travailleurs.</a:t>
            </a:r>
          </a:p>
          <a:p>
            <a:pPr lvl="2">
              <a:spcBef>
                <a:spcPts val="0"/>
              </a:spcBef>
            </a:pPr>
            <a:r>
              <a:rPr lang="fr-FR" b="0" dirty="0"/>
              <a:t>inclure la violence et le harcèlement dans le monde du travail dans leur mandat</a:t>
            </a:r>
            <a:endParaRPr lang="en-GB" dirty="0"/>
          </a:p>
          <a:p>
            <a:pPr lvl="1" algn="r">
              <a:spcBef>
                <a:spcPts val="400"/>
              </a:spcBef>
              <a:spcAft>
                <a:spcPts val="0"/>
              </a:spcAft>
            </a:pPr>
            <a:r>
              <a:rPr lang="fr-FR" sz="1700" i="1" dirty="0"/>
              <a:t>Recommandation n° 206</a:t>
            </a:r>
            <a:r>
              <a:rPr lang="es-ES" sz="1700" i="1" dirty="0"/>
              <a:t>, par</a:t>
            </a:r>
            <a:r>
              <a:rPr lang="en-GB" sz="1700" i="1" dirty="0"/>
              <a:t>. 20 and 21</a:t>
            </a:r>
            <a:endParaRPr lang="en-GB" sz="1700" dirty="0"/>
          </a:p>
          <a:p>
            <a:pPr>
              <a:spcAft>
                <a:spcPts val="0"/>
              </a:spcAft>
            </a:pPr>
            <a:endParaRPr lang="en-GB" dirty="0"/>
          </a:p>
        </p:txBody>
      </p:sp>
      <p:sp>
        <p:nvSpPr>
          <p:cNvPr id="4" name="Segnaposto data 3">
            <a:extLst>
              <a:ext uri="{FF2B5EF4-FFF2-40B4-BE49-F238E27FC236}">
                <a16:creationId xmlns:a16="http://schemas.microsoft.com/office/drawing/2014/main" id="{30C628EF-C3AE-4AD0-8F95-425251E84DA4}"/>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457DA96F-DBF3-4127-B1C8-D7E2C04F3B96}"/>
              </a:ext>
            </a:extLst>
          </p:cNvPr>
          <p:cNvSpPr>
            <a:spLocks noGrp="1"/>
          </p:cNvSpPr>
          <p:nvPr>
            <p:ph type="sldNum" sz="quarter" idx="12"/>
          </p:nvPr>
        </p:nvSpPr>
        <p:spPr/>
        <p:txBody>
          <a:bodyPr/>
          <a:lstStyle/>
          <a:p>
            <a:fld id="{856227C0-AD57-4F9B-BAE3-EEFB0D0EE427}" type="slidenum">
              <a:rPr lang="en-GB" smtClean="0"/>
              <a:t>15</a:t>
            </a:fld>
            <a:endParaRPr lang="en-GB"/>
          </a:p>
        </p:txBody>
      </p:sp>
    </p:spTree>
    <p:extLst>
      <p:ext uri="{BB962C8B-B14F-4D97-AF65-F5344CB8AC3E}">
        <p14:creationId xmlns:p14="http://schemas.microsoft.com/office/powerpoint/2010/main" val="2687248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601D83-9C57-4A15-875F-AAA978EA2F29}"/>
              </a:ext>
            </a:extLst>
          </p:cNvPr>
          <p:cNvSpPr>
            <a:spLocks noGrp="1"/>
          </p:cNvSpPr>
          <p:nvPr>
            <p:ph type="title"/>
          </p:nvPr>
        </p:nvSpPr>
        <p:spPr/>
        <p:txBody>
          <a:bodyPr/>
          <a:lstStyle/>
          <a:p>
            <a:r>
              <a:rPr lang="fr-FR" dirty="0"/>
              <a:t>Politiques, stratégies, lignes directrices et normes de SST</a:t>
            </a:r>
            <a:endParaRPr lang="en-GB" dirty="0"/>
          </a:p>
        </p:txBody>
      </p:sp>
      <p:sp>
        <p:nvSpPr>
          <p:cNvPr id="3" name="Segnaposto contenuto 2">
            <a:extLst>
              <a:ext uri="{FF2B5EF4-FFF2-40B4-BE49-F238E27FC236}">
                <a16:creationId xmlns:a16="http://schemas.microsoft.com/office/drawing/2014/main" id="{27FDD354-2E1C-4311-AAB7-DEC9C3F2E326}"/>
              </a:ext>
            </a:extLst>
          </p:cNvPr>
          <p:cNvSpPr>
            <a:spLocks noGrp="1"/>
          </p:cNvSpPr>
          <p:nvPr>
            <p:ph sz="half" idx="1"/>
          </p:nvPr>
        </p:nvSpPr>
        <p:spPr>
          <a:xfrm>
            <a:off x="490538" y="2392650"/>
            <a:ext cx="2743200" cy="1036350"/>
          </a:xfrm>
        </p:spPr>
        <p:txBody>
          <a:bodyPr anchor="t"/>
          <a:lstStyle/>
          <a:p>
            <a:r>
              <a:rPr lang="fr-FR" dirty="0"/>
              <a:t>Gouvernement en consultation avec les partenaires sociaux</a:t>
            </a:r>
            <a:endParaRPr lang="es-ES" dirty="0"/>
          </a:p>
        </p:txBody>
      </p:sp>
      <p:sp>
        <p:nvSpPr>
          <p:cNvPr id="4" name="Segnaposto contenuto 3">
            <a:extLst>
              <a:ext uri="{FF2B5EF4-FFF2-40B4-BE49-F238E27FC236}">
                <a16:creationId xmlns:a16="http://schemas.microsoft.com/office/drawing/2014/main" id="{7AC17DD1-4263-4F80-9C61-BEFDC4D60AE0}"/>
              </a:ext>
            </a:extLst>
          </p:cNvPr>
          <p:cNvSpPr>
            <a:spLocks noGrp="1"/>
          </p:cNvSpPr>
          <p:nvPr>
            <p:ph sz="half" idx="2"/>
          </p:nvPr>
        </p:nvSpPr>
        <p:spPr>
          <a:xfrm>
            <a:off x="5966826" y="2392650"/>
            <a:ext cx="3412801" cy="1272078"/>
          </a:xfrm>
        </p:spPr>
        <p:txBody>
          <a:bodyPr anchor="t"/>
          <a:lstStyle/>
          <a:p>
            <a:pPr lvl="2"/>
            <a:r>
              <a:rPr lang="fr-FR" dirty="0"/>
              <a:t>Politiques et stratégies nationales de SST</a:t>
            </a:r>
            <a:endParaRPr lang="es-ES" dirty="0"/>
          </a:p>
        </p:txBody>
      </p:sp>
      <p:sp>
        <p:nvSpPr>
          <p:cNvPr id="5" name="Segnaposto data 4">
            <a:extLst>
              <a:ext uri="{FF2B5EF4-FFF2-40B4-BE49-F238E27FC236}">
                <a16:creationId xmlns:a16="http://schemas.microsoft.com/office/drawing/2014/main" id="{E266D9B0-E1E3-42B4-8140-C3FE8E1DAB42}"/>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44F3513F-CCC1-4C15-959C-439DFCB77D31}"/>
              </a:ext>
            </a:extLst>
          </p:cNvPr>
          <p:cNvSpPr>
            <a:spLocks noGrp="1"/>
          </p:cNvSpPr>
          <p:nvPr>
            <p:ph type="sldNum" sz="quarter" idx="12"/>
          </p:nvPr>
        </p:nvSpPr>
        <p:spPr/>
        <p:txBody>
          <a:bodyPr/>
          <a:lstStyle/>
          <a:p>
            <a:fld id="{856227C0-AD57-4F9B-BAE3-EEFB0D0EE427}" type="slidenum">
              <a:rPr lang="en-GB" smtClean="0"/>
              <a:t>16</a:t>
            </a:fld>
            <a:endParaRPr lang="en-GB"/>
          </a:p>
        </p:txBody>
      </p:sp>
      <p:sp>
        <p:nvSpPr>
          <p:cNvPr id="9" name="Triangolo isoscele 8">
            <a:extLst>
              <a:ext uri="{FF2B5EF4-FFF2-40B4-BE49-F238E27FC236}">
                <a16:creationId xmlns:a16="http://schemas.microsoft.com/office/drawing/2014/main" id="{FCF7E549-1105-48FB-A650-59C63C46D2B3}"/>
              </a:ext>
            </a:extLst>
          </p:cNvPr>
          <p:cNvSpPr>
            <a:spLocks noChangeAspect="1"/>
          </p:cNvSpPr>
          <p:nvPr/>
        </p:nvSpPr>
        <p:spPr>
          <a:xfrm rot="5400000">
            <a:off x="3986704" y="2491396"/>
            <a:ext cx="1036350" cy="838859"/>
          </a:xfrm>
          <a:prstGeom prst="triangle">
            <a:avLst/>
          </a:prstGeom>
          <a:solidFill>
            <a:schemeClr val="bg1">
              <a:lumMod val="9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egnaposto contenuto 3">
            <a:extLst>
              <a:ext uri="{FF2B5EF4-FFF2-40B4-BE49-F238E27FC236}">
                <a16:creationId xmlns:a16="http://schemas.microsoft.com/office/drawing/2014/main" id="{B5FDDA3B-941B-44E3-8E91-52725F9581F7}"/>
              </a:ext>
            </a:extLst>
          </p:cNvPr>
          <p:cNvSpPr txBox="1">
            <a:spLocks/>
          </p:cNvSpPr>
          <p:nvPr/>
        </p:nvSpPr>
        <p:spPr>
          <a:xfrm>
            <a:off x="5966826" y="4078767"/>
            <a:ext cx="3642396" cy="127207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0"/>
              </a:spcAft>
            </a:pPr>
            <a:r>
              <a:rPr lang="fr-FR" dirty="0"/>
              <a:t>Lignes directrices</a:t>
            </a:r>
          </a:p>
          <a:p>
            <a:pPr lvl="2">
              <a:spcAft>
                <a:spcPts val="0"/>
              </a:spcAft>
            </a:pPr>
            <a:r>
              <a:rPr lang="fr-FR" dirty="0"/>
              <a:t>Répertoires de recommandations pratiques</a:t>
            </a:r>
          </a:p>
          <a:p>
            <a:pPr lvl="2">
              <a:spcAft>
                <a:spcPts val="0"/>
              </a:spcAft>
            </a:pPr>
            <a:r>
              <a:rPr lang="fr-FR" dirty="0"/>
              <a:t>Règles</a:t>
            </a:r>
          </a:p>
          <a:p>
            <a:pPr lvl="2">
              <a:spcAft>
                <a:spcPts val="0"/>
              </a:spcAft>
            </a:pPr>
            <a:r>
              <a:rPr lang="fr-FR" dirty="0"/>
              <a:t>Protocoles</a:t>
            </a:r>
          </a:p>
          <a:p>
            <a:pPr lvl="2">
              <a:spcAft>
                <a:spcPts val="0"/>
              </a:spcAft>
            </a:pPr>
            <a:r>
              <a:rPr lang="fr-FR" dirty="0"/>
              <a:t>Ressources en ligne</a:t>
            </a:r>
            <a:endParaRPr lang="en-GB" i="1" dirty="0"/>
          </a:p>
          <a:p>
            <a:pPr>
              <a:spcAft>
                <a:spcPts val="0"/>
              </a:spcAft>
            </a:pPr>
            <a:endParaRPr lang="en-GB" dirty="0"/>
          </a:p>
        </p:txBody>
      </p:sp>
      <p:sp>
        <p:nvSpPr>
          <p:cNvPr id="11" name="Segnaposto contenuto 2">
            <a:extLst>
              <a:ext uri="{FF2B5EF4-FFF2-40B4-BE49-F238E27FC236}">
                <a16:creationId xmlns:a16="http://schemas.microsoft.com/office/drawing/2014/main" id="{BEA65ECC-BAA0-4864-AC29-CA447B9867B8}"/>
              </a:ext>
            </a:extLst>
          </p:cNvPr>
          <p:cNvSpPr txBox="1">
            <a:spLocks/>
          </p:cNvSpPr>
          <p:nvPr/>
        </p:nvSpPr>
        <p:spPr>
          <a:xfrm>
            <a:off x="517445" y="4078767"/>
            <a:ext cx="2743200" cy="127207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Ministerio de trabajo, inspección del trabajo, autoridades de SST, interlocutores sociales, etc.</a:t>
            </a:r>
          </a:p>
          <a:p>
            <a:endParaRPr lang="en-GB" dirty="0"/>
          </a:p>
        </p:txBody>
      </p:sp>
      <p:sp>
        <p:nvSpPr>
          <p:cNvPr id="12" name="Rettangolo 11">
            <a:extLst>
              <a:ext uri="{FF2B5EF4-FFF2-40B4-BE49-F238E27FC236}">
                <a16:creationId xmlns:a16="http://schemas.microsoft.com/office/drawing/2014/main" id="{AF70AFAE-5EC3-4C0A-A38E-C132C45F461F}"/>
              </a:ext>
            </a:extLst>
          </p:cNvPr>
          <p:cNvSpPr/>
          <p:nvPr/>
        </p:nvSpPr>
        <p:spPr>
          <a:xfrm>
            <a:off x="10071934" y="4078767"/>
            <a:ext cx="1629528" cy="127207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chemeClr val="bg1"/>
                </a:solidFill>
              </a:rPr>
              <a:t>Approche</a:t>
            </a:r>
            <a:r>
              <a:rPr lang="en-GB" b="1" dirty="0">
                <a:solidFill>
                  <a:schemeClr val="bg1"/>
                </a:solidFill>
              </a:rPr>
              <a:t> </a:t>
            </a:r>
            <a:r>
              <a:rPr lang="en-GB" b="1" dirty="0" err="1">
                <a:solidFill>
                  <a:schemeClr val="bg1"/>
                </a:solidFill>
              </a:rPr>
              <a:t>sectorielle</a:t>
            </a:r>
            <a:endParaRPr lang="en-GB" b="1" dirty="0">
              <a:solidFill>
                <a:schemeClr val="bg1"/>
              </a:solidFill>
            </a:endParaRPr>
          </a:p>
        </p:txBody>
      </p:sp>
      <p:sp>
        <p:nvSpPr>
          <p:cNvPr id="14" name="Triangolo isoscele 13">
            <a:extLst>
              <a:ext uri="{FF2B5EF4-FFF2-40B4-BE49-F238E27FC236}">
                <a16:creationId xmlns:a16="http://schemas.microsoft.com/office/drawing/2014/main" id="{EB707D30-B67D-4D93-8453-0B073C461A38}"/>
              </a:ext>
            </a:extLst>
          </p:cNvPr>
          <p:cNvSpPr>
            <a:spLocks noChangeAspect="1"/>
          </p:cNvSpPr>
          <p:nvPr/>
        </p:nvSpPr>
        <p:spPr>
          <a:xfrm rot="5400000">
            <a:off x="3986703" y="4177513"/>
            <a:ext cx="1036350" cy="838859"/>
          </a:xfrm>
          <a:prstGeom prst="triangle">
            <a:avLst/>
          </a:prstGeom>
          <a:solidFill>
            <a:schemeClr val="bg1">
              <a:lumMod val="9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4566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80EAE-78B2-4EB3-8E05-D35D9E92D8E2}"/>
              </a:ext>
            </a:extLst>
          </p:cNvPr>
          <p:cNvSpPr>
            <a:spLocks noGrp="1"/>
          </p:cNvSpPr>
          <p:nvPr>
            <p:ph type="title"/>
          </p:nvPr>
        </p:nvSpPr>
        <p:spPr/>
        <p:txBody>
          <a:bodyPr/>
          <a:lstStyle/>
          <a:p>
            <a:r>
              <a:rPr lang="en-GB" dirty="0" err="1"/>
              <a:t>Collecte</a:t>
            </a:r>
            <a:r>
              <a:rPr lang="en-GB" dirty="0"/>
              <a:t> de </a:t>
            </a:r>
            <a:r>
              <a:rPr lang="en-GB" dirty="0" err="1"/>
              <a:t>données</a:t>
            </a:r>
            <a:r>
              <a:rPr lang="en-GB" dirty="0"/>
              <a:t> sur la violence et le </a:t>
            </a:r>
            <a:r>
              <a:rPr lang="en-GB" dirty="0" err="1"/>
              <a:t>harcèlement</a:t>
            </a:r>
            <a:endParaRPr lang="en-GB" dirty="0"/>
          </a:p>
        </p:txBody>
      </p:sp>
      <p:sp>
        <p:nvSpPr>
          <p:cNvPr id="4" name="Segnaposto numero diapositiva 3">
            <a:extLst>
              <a:ext uri="{FF2B5EF4-FFF2-40B4-BE49-F238E27FC236}">
                <a16:creationId xmlns:a16="http://schemas.microsoft.com/office/drawing/2014/main" id="{1E2CF0EE-188C-4893-A5B7-DB804E0374D3}"/>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5" name="Segnaposto testo 4">
            <a:extLst>
              <a:ext uri="{FF2B5EF4-FFF2-40B4-BE49-F238E27FC236}">
                <a16:creationId xmlns:a16="http://schemas.microsoft.com/office/drawing/2014/main" id="{6BAF77B6-DA99-4191-B1CF-2F9B68FAC41D}"/>
              </a:ext>
            </a:extLst>
          </p:cNvPr>
          <p:cNvSpPr>
            <a:spLocks noGrp="1"/>
          </p:cNvSpPr>
          <p:nvPr>
            <p:ph type="body" sz="quarter" idx="13"/>
          </p:nvPr>
        </p:nvSpPr>
        <p:spPr>
          <a:xfrm>
            <a:off x="490538" y="2393950"/>
            <a:ext cx="11210924" cy="1279692"/>
          </a:xfrm>
        </p:spPr>
        <p:txBody>
          <a:bodyPr/>
          <a:lstStyle/>
          <a:p>
            <a:r>
              <a:rPr lang="fr-FR" sz="2000" dirty="0"/>
              <a:t>Les Membres devraient s’efforcer de collecter des données et de publier des statistiques sur la violence et le harcèlement dans le monde du travail, ventilées par sexe, par forme de violence et de harcèlement et par secteur d’activité économique, notamment s’agissant des groupes visés à l’article 6 de la convention.</a:t>
            </a:r>
          </a:p>
          <a:p>
            <a:pPr marL="0" indent="0" algn="r">
              <a:lnSpc>
                <a:spcPct val="50000"/>
              </a:lnSpc>
              <a:spcBef>
                <a:spcPts val="0"/>
              </a:spcBef>
              <a:spcAft>
                <a:spcPts val="0"/>
              </a:spcAft>
              <a:buNone/>
            </a:pPr>
            <a:r>
              <a:rPr lang="fr-FR" sz="1700" i="1" dirty="0"/>
              <a:t>Recommandation n° 206</a:t>
            </a:r>
            <a:r>
              <a:rPr lang="es-ES" sz="1700" i="1" dirty="0"/>
              <a:t>, par. 22</a:t>
            </a:r>
            <a:endParaRPr lang="es-ES" sz="1700" dirty="0"/>
          </a:p>
        </p:txBody>
      </p:sp>
      <p:sp>
        <p:nvSpPr>
          <p:cNvPr id="7" name="Segnaposto contenuto 2">
            <a:extLst>
              <a:ext uri="{FF2B5EF4-FFF2-40B4-BE49-F238E27FC236}">
                <a16:creationId xmlns:a16="http://schemas.microsoft.com/office/drawing/2014/main" id="{B015AB95-DED5-4D81-AA81-6C2B487786CB}"/>
              </a:ext>
            </a:extLst>
          </p:cNvPr>
          <p:cNvSpPr txBox="1">
            <a:spLocks/>
          </p:cNvSpPr>
          <p:nvPr/>
        </p:nvSpPr>
        <p:spPr>
          <a:xfrm>
            <a:off x="490538" y="4101736"/>
            <a:ext cx="11210924" cy="1978221"/>
          </a:xfrm>
          <a:prstGeom prst="rect">
            <a:avLst/>
          </a:prstGeom>
        </p:spPr>
        <p:txBody>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fr-FR" b="1" dirty="0"/>
              <a:t>Mesures directes. </a:t>
            </a:r>
            <a:r>
              <a:rPr lang="fr-FR" dirty="0"/>
              <a:t>Par exemple</a:t>
            </a:r>
            <a:r>
              <a:rPr lang="es-ES" dirty="0"/>
              <a:t>, </a:t>
            </a:r>
            <a:r>
              <a:rPr lang="fr-FR" dirty="0"/>
              <a:t>les plaintes officielles; les questionnaires portant sur la violence et le harcèlement; les mesures d’enquêtes périodiques existantes sur le travail; les enquêtes auprès les membres des syndicats, etc.</a:t>
            </a:r>
            <a:endParaRPr lang="en-GB" dirty="0"/>
          </a:p>
          <a:p>
            <a:pPr lvl="2"/>
            <a:r>
              <a:rPr lang="fr-FR" b="1" dirty="0"/>
              <a:t>Mesures indirectes. </a:t>
            </a:r>
            <a:r>
              <a:rPr lang="fr-FR" dirty="0"/>
              <a:t>Par </a:t>
            </a:r>
            <a:r>
              <a:rPr lang="fr-FR" dirty="0" err="1"/>
              <a:t>example</a:t>
            </a:r>
            <a:r>
              <a:rPr lang="es-ES" dirty="0"/>
              <a:t>, </a:t>
            </a:r>
            <a:r>
              <a:rPr lang="fr-FR" dirty="0"/>
              <a:t>l’absentéisme et les arrêts maladie (pour raisons personnelles), la rotation du personnel, les entretiens de départ et les demandes d’indemnisation des travailleurs.</a:t>
            </a:r>
            <a:endParaRPr lang="en-GB" dirty="0"/>
          </a:p>
        </p:txBody>
      </p:sp>
    </p:spTree>
    <p:extLst>
      <p:ext uri="{BB962C8B-B14F-4D97-AF65-F5344CB8AC3E}">
        <p14:creationId xmlns:p14="http://schemas.microsoft.com/office/powerpoint/2010/main" val="128079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C4E2E7-B15E-449B-B732-BDF438A321C7}"/>
              </a:ext>
            </a:extLst>
          </p:cNvPr>
          <p:cNvSpPr>
            <a:spLocks noGrp="1"/>
          </p:cNvSpPr>
          <p:nvPr>
            <p:ph type="title"/>
          </p:nvPr>
        </p:nvSpPr>
        <p:spPr/>
        <p:txBody>
          <a:bodyPr/>
          <a:lstStyle/>
          <a:p>
            <a:r>
              <a:rPr lang="es-ES_tradnl" dirty="0"/>
              <a:t>Ejemplo: Encuesta realizada en Francia sobre las condiciones de trabajo (2013)</a:t>
            </a:r>
            <a:endParaRPr lang="en-GB" dirty="0"/>
          </a:p>
        </p:txBody>
      </p:sp>
      <p:sp>
        <p:nvSpPr>
          <p:cNvPr id="3" name="Segnaposto contenuto 2">
            <a:extLst>
              <a:ext uri="{FF2B5EF4-FFF2-40B4-BE49-F238E27FC236}">
                <a16:creationId xmlns:a16="http://schemas.microsoft.com/office/drawing/2014/main" id="{63FC4AE6-7217-4E6E-A428-FB8F7F126BC4}"/>
              </a:ext>
            </a:extLst>
          </p:cNvPr>
          <p:cNvSpPr>
            <a:spLocks noGrp="1"/>
          </p:cNvSpPr>
          <p:nvPr>
            <p:ph idx="1"/>
          </p:nvPr>
        </p:nvSpPr>
        <p:spPr>
          <a:xfrm>
            <a:off x="490538" y="2846390"/>
            <a:ext cx="11210924" cy="1868415"/>
          </a:xfrm>
        </p:spPr>
        <p:txBody>
          <a:bodyPr numCol="2"/>
          <a:lstStyle/>
          <a:p>
            <a:pPr lvl="2">
              <a:spcBef>
                <a:spcPts val="0"/>
              </a:spcBef>
              <a:spcAft>
                <a:spcPts val="0"/>
              </a:spcAft>
            </a:pPr>
            <a:r>
              <a:rPr lang="fr-FR" sz="1800" dirty="0"/>
              <a:t>vous ignore, fait comme si vous n’étiez pas là;</a:t>
            </a:r>
          </a:p>
          <a:p>
            <a:pPr lvl="2">
              <a:spcBef>
                <a:spcPts val="0"/>
              </a:spcBef>
              <a:spcAft>
                <a:spcPts val="0"/>
              </a:spcAft>
            </a:pPr>
            <a:r>
              <a:rPr lang="fr-FR" sz="1800" dirty="0"/>
              <a:t>vous empêche de vous exprimer;</a:t>
            </a:r>
          </a:p>
          <a:p>
            <a:pPr lvl="2">
              <a:spcBef>
                <a:spcPts val="0"/>
              </a:spcBef>
              <a:spcAft>
                <a:spcPts val="0"/>
              </a:spcAft>
            </a:pPr>
            <a:r>
              <a:rPr lang="fr-FR" sz="1800" dirty="0"/>
              <a:t>vous ridiculise en public;</a:t>
            </a:r>
          </a:p>
          <a:p>
            <a:pPr lvl="2">
              <a:spcBef>
                <a:spcPts val="0"/>
              </a:spcBef>
              <a:spcAft>
                <a:spcPts val="0"/>
              </a:spcAft>
            </a:pPr>
            <a:r>
              <a:rPr lang="fr-FR" sz="1800" dirty="0"/>
              <a:t>critique injustement votre travail;</a:t>
            </a:r>
          </a:p>
          <a:p>
            <a:pPr lvl="2">
              <a:spcBef>
                <a:spcPts val="0"/>
              </a:spcBef>
              <a:spcAft>
                <a:spcPts val="0"/>
              </a:spcAft>
            </a:pPr>
            <a:r>
              <a:rPr lang="fr-FR" sz="1800" dirty="0"/>
              <a:t>vous charge de tâches inutiles ou dégradantes;</a:t>
            </a:r>
          </a:p>
          <a:p>
            <a:pPr lvl="2">
              <a:spcBef>
                <a:spcPts val="0"/>
              </a:spcBef>
              <a:spcAft>
                <a:spcPts val="0"/>
              </a:spcAft>
            </a:pPr>
            <a:r>
              <a:rPr lang="fr-FR" sz="1800" dirty="0"/>
              <a:t>sabote votre travail, vous empêche de travailler correctement;</a:t>
            </a:r>
          </a:p>
          <a:p>
            <a:pPr lvl="2">
              <a:spcBef>
                <a:spcPts val="0"/>
              </a:spcBef>
              <a:spcAft>
                <a:spcPts val="0"/>
              </a:spcAft>
            </a:pPr>
            <a:endParaRPr lang="fr-FR" sz="1800" dirty="0"/>
          </a:p>
          <a:p>
            <a:pPr lvl="2">
              <a:spcBef>
                <a:spcPts val="0"/>
              </a:spcBef>
              <a:spcAft>
                <a:spcPts val="0"/>
              </a:spcAft>
            </a:pPr>
            <a:endParaRPr lang="fr-FR" sz="1800" dirty="0"/>
          </a:p>
          <a:p>
            <a:pPr lvl="2">
              <a:spcBef>
                <a:spcPts val="0"/>
              </a:spcBef>
              <a:spcAft>
                <a:spcPts val="0"/>
              </a:spcAft>
            </a:pPr>
            <a:endParaRPr lang="fr-FR" sz="1800" dirty="0"/>
          </a:p>
          <a:p>
            <a:pPr lvl="2">
              <a:spcBef>
                <a:spcPts val="0"/>
              </a:spcBef>
              <a:spcAft>
                <a:spcPts val="0"/>
              </a:spcAft>
            </a:pPr>
            <a:r>
              <a:rPr lang="fr-FR" sz="1800" dirty="0"/>
              <a:t>laisse entendre que vous êtes mentalement dérangé;</a:t>
            </a:r>
          </a:p>
          <a:p>
            <a:pPr lvl="2">
              <a:spcBef>
                <a:spcPts val="0"/>
              </a:spcBef>
              <a:spcAft>
                <a:spcPts val="0"/>
              </a:spcAft>
            </a:pPr>
            <a:r>
              <a:rPr lang="fr-FR" sz="1800" dirty="0"/>
              <a:t>vous dit des choses obscènes ou dégradantes;</a:t>
            </a:r>
          </a:p>
          <a:p>
            <a:pPr lvl="2">
              <a:spcBef>
                <a:spcPts val="0"/>
              </a:spcBef>
              <a:spcAft>
                <a:spcPts val="0"/>
              </a:spcAft>
            </a:pPr>
            <a:r>
              <a:rPr lang="fr-FR" sz="1800" dirty="0"/>
              <a:t>vous fait des propositions à caractère sexuel de façon insistante;</a:t>
            </a:r>
          </a:p>
          <a:p>
            <a:pPr lvl="2">
              <a:spcBef>
                <a:spcPts val="0"/>
              </a:spcBef>
              <a:spcAft>
                <a:spcPts val="0"/>
              </a:spcAft>
            </a:pPr>
            <a:r>
              <a:rPr lang="fr-FR" sz="1800" dirty="0"/>
              <a:t>vous fait des blagues blessantes ou de mauvais goût, se moque de vous.</a:t>
            </a:r>
          </a:p>
          <a:p>
            <a:endParaRPr lang="en-GB" dirty="0"/>
          </a:p>
        </p:txBody>
      </p:sp>
      <p:sp>
        <p:nvSpPr>
          <p:cNvPr id="5" name="Segnaposto numero diapositiva 4">
            <a:extLst>
              <a:ext uri="{FF2B5EF4-FFF2-40B4-BE49-F238E27FC236}">
                <a16:creationId xmlns:a16="http://schemas.microsoft.com/office/drawing/2014/main" id="{56191EB4-2F98-4DAC-A97A-28DF31CA63FA}"/>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6" name="Segnaposto contenuto 2">
            <a:extLst>
              <a:ext uri="{FF2B5EF4-FFF2-40B4-BE49-F238E27FC236}">
                <a16:creationId xmlns:a16="http://schemas.microsoft.com/office/drawing/2014/main" id="{24A23CAD-7186-485E-8541-4A436677EAE6}"/>
              </a:ext>
            </a:extLst>
          </p:cNvPr>
          <p:cNvSpPr txBox="1">
            <a:spLocks/>
          </p:cNvSpPr>
          <p:nvPr/>
        </p:nvSpPr>
        <p:spPr>
          <a:xfrm>
            <a:off x="490538" y="5511602"/>
            <a:ext cx="11210924" cy="625642"/>
          </a:xfrm>
          <a:prstGeom prst="rect">
            <a:avLst/>
          </a:prstGeom>
        </p:spPr>
        <p:txBody>
          <a:bodyPr vert="horz" lIns="0" tIns="0" rIns="0" bIns="0" numCol="1"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GB" dirty="0"/>
              <a:t>2. </a:t>
            </a:r>
            <a:r>
              <a:rPr lang="fr-FR" dirty="0"/>
              <a:t>Demandait si l’auteur ou les auteurs de l'agression étaient:</a:t>
            </a:r>
            <a:endParaRPr lang="en-GB" dirty="0"/>
          </a:p>
          <a:p>
            <a:pPr lvl="2">
              <a:spcBef>
                <a:spcPts val="0"/>
              </a:spcBef>
              <a:spcAft>
                <a:spcPts val="0"/>
              </a:spcAft>
            </a:pPr>
            <a:r>
              <a:rPr lang="fr-FR" sz="1900" dirty="0"/>
              <a:t>collègues ou supérieurs; membres du public; travailleurs d’une autre entreprise;</a:t>
            </a:r>
            <a:r>
              <a:rPr lang="es-ES" sz="1900" dirty="0"/>
              <a:t> etc.</a:t>
            </a:r>
            <a:endParaRPr lang="it-IT" sz="1900" dirty="0"/>
          </a:p>
        </p:txBody>
      </p:sp>
      <p:sp>
        <p:nvSpPr>
          <p:cNvPr id="7" name="Segnaposto contenuto 2">
            <a:extLst>
              <a:ext uri="{FF2B5EF4-FFF2-40B4-BE49-F238E27FC236}">
                <a16:creationId xmlns:a16="http://schemas.microsoft.com/office/drawing/2014/main" id="{720BA7C3-CFB4-4C7E-9BE2-6343C3FE016A}"/>
              </a:ext>
            </a:extLst>
          </p:cNvPr>
          <p:cNvSpPr txBox="1">
            <a:spLocks/>
          </p:cNvSpPr>
          <p:nvPr/>
        </p:nvSpPr>
        <p:spPr>
          <a:xfrm>
            <a:off x="490538" y="2404532"/>
            <a:ext cx="11210924" cy="441858"/>
          </a:xfrm>
          <a:prstGeom prst="rect">
            <a:avLst/>
          </a:prstGeom>
        </p:spPr>
        <p:txBody>
          <a:bodyPr vert="horz" lIns="0" tIns="0" rIns="0" bIns="0" numCol="1"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GB" dirty="0"/>
              <a:t>1. </a:t>
            </a:r>
            <a:r>
              <a:rPr lang="fr-FR" dirty="0"/>
              <a:t>Demandait au travailleur </a:t>
            </a:r>
            <a:r>
              <a:rPr lang="es-ES" dirty="0"/>
              <a:t>si </a:t>
            </a:r>
            <a:r>
              <a:rPr lang="fr-FR" dirty="0"/>
              <a:t>une ou plusieurs personnes</a:t>
            </a:r>
            <a:endParaRPr lang="es-ES" dirty="0"/>
          </a:p>
        </p:txBody>
      </p:sp>
    </p:spTree>
    <p:extLst>
      <p:ext uri="{BB962C8B-B14F-4D97-AF65-F5344CB8AC3E}">
        <p14:creationId xmlns:p14="http://schemas.microsoft.com/office/powerpoint/2010/main" val="3412643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969522-0B86-45E3-91A8-785C518ED409}"/>
              </a:ext>
            </a:extLst>
          </p:cNvPr>
          <p:cNvSpPr>
            <a:spLocks noGrp="1"/>
          </p:cNvSpPr>
          <p:nvPr>
            <p:ph type="title"/>
          </p:nvPr>
        </p:nvSpPr>
        <p:spPr/>
        <p:txBody>
          <a:bodyPr/>
          <a:lstStyle/>
          <a:p>
            <a:r>
              <a:rPr lang="en-GB" dirty="0"/>
              <a:t>Education, formation et sensibilisation</a:t>
            </a:r>
          </a:p>
        </p:txBody>
      </p:sp>
      <p:sp>
        <p:nvSpPr>
          <p:cNvPr id="3" name="Segnaposto contenuto 2">
            <a:extLst>
              <a:ext uri="{FF2B5EF4-FFF2-40B4-BE49-F238E27FC236}">
                <a16:creationId xmlns:a16="http://schemas.microsoft.com/office/drawing/2014/main" id="{6A6DDCD1-B58E-441F-9E60-7DEFCAFEF552}"/>
              </a:ext>
            </a:extLst>
          </p:cNvPr>
          <p:cNvSpPr>
            <a:spLocks noGrp="1"/>
          </p:cNvSpPr>
          <p:nvPr>
            <p:ph idx="1"/>
          </p:nvPr>
        </p:nvSpPr>
        <p:spPr>
          <a:xfrm>
            <a:off x="490537" y="2404533"/>
            <a:ext cx="7283359" cy="3472391"/>
          </a:xfrm>
        </p:spPr>
        <p:txBody>
          <a:bodyPr/>
          <a:lstStyle/>
          <a:p>
            <a:pPr lvl="1">
              <a:spcAft>
                <a:spcPts val="0"/>
              </a:spcAft>
            </a:pPr>
            <a:r>
              <a:rPr lang="fr-FR" dirty="0"/>
              <a:t>Les Membres devraient financer, concevoir, mettre en œuvre et diffuser: </a:t>
            </a:r>
          </a:p>
          <a:p>
            <a:pPr lvl="2">
              <a:spcAft>
                <a:spcPts val="0"/>
              </a:spcAft>
            </a:pPr>
            <a:r>
              <a:rPr lang="fr-FR" dirty="0"/>
              <a:t>des programmes d’enseignement et des supports pédagogiques tenant compte des considérations de genre et portant sur la violence et le harcèlement, y compris la violence et le harcèlement fondés sur le genre, à tous les niveaux du </a:t>
            </a:r>
            <a:r>
              <a:rPr lang="fr-FR" b="1" dirty="0"/>
              <a:t>système éducatif </a:t>
            </a:r>
            <a:r>
              <a:rPr lang="fr-FR" dirty="0"/>
              <a:t>et de la </a:t>
            </a:r>
            <a:r>
              <a:rPr lang="fr-FR" b="1" dirty="0"/>
              <a:t>formation professionnelle</a:t>
            </a:r>
            <a:r>
              <a:rPr lang="fr-FR" dirty="0"/>
              <a:t>, conformément à la législation et à la situation nationales; </a:t>
            </a:r>
          </a:p>
          <a:p>
            <a:pPr lvl="2">
              <a:spcAft>
                <a:spcPts val="0"/>
              </a:spcAft>
            </a:pPr>
            <a:r>
              <a:rPr lang="fr-FR" dirty="0"/>
              <a:t>des </a:t>
            </a:r>
            <a:r>
              <a:rPr lang="fr-FR" b="1" dirty="0"/>
              <a:t>campagnes publiques </a:t>
            </a:r>
            <a:r>
              <a:rPr lang="fr-FR" dirty="0"/>
              <a:t>visant à promouvoir des lieux de travail sûrs, sains, harmonieux et exempts de violence et de harcèlement. </a:t>
            </a:r>
          </a:p>
          <a:p>
            <a:pPr lvl="1" algn="r">
              <a:lnSpc>
                <a:spcPct val="50000"/>
              </a:lnSpc>
              <a:spcBef>
                <a:spcPts val="0"/>
              </a:spcBef>
              <a:spcAft>
                <a:spcPts val="0"/>
              </a:spcAft>
            </a:pPr>
            <a:r>
              <a:rPr lang="fr-FR" sz="1700" i="1" dirty="0"/>
              <a:t>Recommandation n° 206</a:t>
            </a:r>
            <a:r>
              <a:rPr lang="es-ES" sz="1700" i="1" dirty="0"/>
              <a:t>, par</a:t>
            </a:r>
            <a:r>
              <a:rPr lang="en-GB" sz="1700" i="1" dirty="0"/>
              <a:t>.</a:t>
            </a:r>
            <a:r>
              <a:rPr lang="es-419" sz="1700" i="1" dirty="0"/>
              <a:t> 23</a:t>
            </a:r>
            <a:endParaRPr lang="es-419" sz="1700" dirty="0"/>
          </a:p>
          <a:p>
            <a:endParaRPr lang="en-GB" dirty="0"/>
          </a:p>
        </p:txBody>
      </p:sp>
      <p:sp>
        <p:nvSpPr>
          <p:cNvPr id="4" name="Segnaposto data 3">
            <a:extLst>
              <a:ext uri="{FF2B5EF4-FFF2-40B4-BE49-F238E27FC236}">
                <a16:creationId xmlns:a16="http://schemas.microsoft.com/office/drawing/2014/main" id="{5453A051-E925-4A1F-9825-89F3E0D8C311}"/>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C28869D0-FDD0-4344-BF60-997AF6EA406C}"/>
              </a:ext>
            </a:extLst>
          </p:cNvPr>
          <p:cNvSpPr>
            <a:spLocks noGrp="1"/>
          </p:cNvSpPr>
          <p:nvPr>
            <p:ph type="sldNum" sz="quarter" idx="12"/>
          </p:nvPr>
        </p:nvSpPr>
        <p:spPr/>
        <p:txBody>
          <a:bodyPr/>
          <a:lstStyle/>
          <a:p>
            <a:fld id="{856227C0-AD57-4F9B-BAE3-EEFB0D0EE427}" type="slidenum">
              <a:rPr lang="en-GB" smtClean="0"/>
              <a:t>19</a:t>
            </a:fld>
            <a:endParaRPr lang="en-GB"/>
          </a:p>
        </p:txBody>
      </p:sp>
      <p:pic>
        <p:nvPicPr>
          <p:cNvPr id="7" name="Immagine 6">
            <a:extLst>
              <a:ext uri="{FF2B5EF4-FFF2-40B4-BE49-F238E27FC236}">
                <a16:creationId xmlns:a16="http://schemas.microsoft.com/office/drawing/2014/main" id="{EB597649-80E3-4753-9294-0CFA92C2F214}"/>
              </a:ext>
            </a:extLst>
          </p:cNvPr>
          <p:cNvPicPr>
            <a:picLocks noChangeAspect="1"/>
          </p:cNvPicPr>
          <p:nvPr/>
        </p:nvPicPr>
        <p:blipFill rotWithShape="1">
          <a:blip r:embed="rId3">
            <a:extLst>
              <a:ext uri="{28A0092B-C50C-407E-A947-70E740481C1C}">
                <a14:useLocalDpi xmlns:a14="http://schemas.microsoft.com/office/drawing/2010/main" val="0"/>
              </a:ext>
            </a:extLst>
          </a:blip>
          <a:srcRect l="13858" r="3776"/>
          <a:stretch/>
        </p:blipFill>
        <p:spPr>
          <a:xfrm>
            <a:off x="7835764" y="2404533"/>
            <a:ext cx="3865697" cy="3264747"/>
          </a:xfrm>
          <a:prstGeom prst="rect">
            <a:avLst/>
          </a:prstGeom>
        </p:spPr>
      </p:pic>
    </p:spTree>
    <p:extLst>
      <p:ext uri="{BB962C8B-B14F-4D97-AF65-F5344CB8AC3E}">
        <p14:creationId xmlns:p14="http://schemas.microsoft.com/office/powerpoint/2010/main" val="1640145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53BC6B-C5E9-4C30-BD51-BF36F06354E9}"/>
              </a:ext>
            </a:extLst>
          </p:cNvPr>
          <p:cNvSpPr>
            <a:spLocks noGrp="1"/>
          </p:cNvSpPr>
          <p:nvPr>
            <p:ph type="title"/>
          </p:nvPr>
        </p:nvSpPr>
        <p:spPr/>
        <p:txBody>
          <a:bodyPr/>
          <a:lstStyle/>
          <a:p>
            <a:r>
              <a:rPr lang="fr-FR" dirty="0"/>
              <a:t>Action au niveau du lieu de travail</a:t>
            </a:r>
            <a:endParaRPr lang="en-GB" dirty="0"/>
          </a:p>
        </p:txBody>
      </p:sp>
      <p:sp>
        <p:nvSpPr>
          <p:cNvPr id="3" name="Segnaposto contenuto 2">
            <a:extLst>
              <a:ext uri="{FF2B5EF4-FFF2-40B4-BE49-F238E27FC236}">
                <a16:creationId xmlns:a16="http://schemas.microsoft.com/office/drawing/2014/main" id="{97DA3D45-72F2-4190-916F-1325AE8A7FF4}"/>
              </a:ext>
            </a:extLst>
          </p:cNvPr>
          <p:cNvSpPr>
            <a:spLocks noGrp="1"/>
          </p:cNvSpPr>
          <p:nvPr>
            <p:ph idx="1"/>
          </p:nvPr>
        </p:nvSpPr>
        <p:spPr/>
        <p:txBody>
          <a:bodyPr/>
          <a:lstStyle/>
          <a:p>
            <a:pPr lvl="2">
              <a:spcAft>
                <a:spcPts val="0"/>
              </a:spcAft>
            </a:pPr>
            <a:r>
              <a:rPr lang="fr-FR" sz="1900" dirty="0"/>
              <a:t>Adopter et </a:t>
            </a:r>
            <a:r>
              <a:rPr lang="fr-FR" sz="1900" b="0" dirty="0"/>
              <a:t>de mettre en œuvre, en consultation avec les travailleurs et leurs représentants, une </a:t>
            </a:r>
            <a:r>
              <a:rPr lang="fr-FR" sz="1900" b="1" dirty="0"/>
              <a:t>politique</a:t>
            </a:r>
            <a:r>
              <a:rPr lang="fr-FR" sz="1900" b="0" dirty="0"/>
              <a:t> du lieu de travail relative à la violence et au harcèlement</a:t>
            </a:r>
          </a:p>
          <a:p>
            <a:pPr lvl="2">
              <a:spcAft>
                <a:spcPts val="0"/>
              </a:spcAft>
            </a:pPr>
            <a:r>
              <a:rPr lang="fr-FR" sz="1900" dirty="0"/>
              <a:t>T</a:t>
            </a:r>
            <a:r>
              <a:rPr lang="fr-FR" sz="1900" b="0" dirty="0"/>
              <a:t>enir compte de la violence et du harcèlement, et des risques psychosociaux qui y sont associés, dans la </a:t>
            </a:r>
            <a:r>
              <a:rPr lang="fr-FR" sz="1900" b="1" dirty="0"/>
              <a:t>gestion</a:t>
            </a:r>
            <a:r>
              <a:rPr lang="fr-FR" sz="1900" b="0" dirty="0"/>
              <a:t> de la sécurité et de la santé au travail</a:t>
            </a:r>
          </a:p>
          <a:p>
            <a:pPr lvl="2">
              <a:spcAft>
                <a:spcPts val="0"/>
              </a:spcAft>
            </a:pPr>
            <a:r>
              <a:rPr lang="fr-FR" sz="1900" b="1" dirty="0"/>
              <a:t>Identifier les dangers et évaluer les risques </a:t>
            </a:r>
            <a:r>
              <a:rPr lang="fr-FR" sz="1900" b="0" dirty="0"/>
              <a:t>de violence et de harcèlement, en y associant les travailleurs et leurs représentants, et de prendre des mesures destinées à prévenir et à maîtriser ces dangers et ces risques</a:t>
            </a:r>
          </a:p>
          <a:p>
            <a:pPr lvl="2">
              <a:spcAft>
                <a:spcPts val="0"/>
              </a:spcAft>
            </a:pPr>
            <a:r>
              <a:rPr lang="fr-FR" sz="1900" dirty="0"/>
              <a:t>F</a:t>
            </a:r>
            <a:r>
              <a:rPr lang="fr-FR" sz="1900" b="0" dirty="0"/>
              <a:t>ournir aux travailleurs et autres personnes concernées, sous des formes accessibles selon le cas, des </a:t>
            </a:r>
            <a:r>
              <a:rPr lang="fr-FR" sz="1900" b="1" dirty="0"/>
              <a:t>informations</a:t>
            </a:r>
            <a:r>
              <a:rPr lang="fr-FR" sz="1900" b="0" dirty="0"/>
              <a:t> et une </a:t>
            </a:r>
            <a:r>
              <a:rPr lang="fr-FR" sz="1900" b="1" dirty="0"/>
              <a:t>formation</a:t>
            </a:r>
            <a:r>
              <a:rPr lang="fr-FR" sz="1900" b="0" dirty="0"/>
              <a:t> sur les dangers et les risques de violence et de harcèlement identifiés et sur les mesures de prévention et de protection correspondantes, y compris sur les droits et responsabilités des travailleurs et autres personnes concernées en lien avec la politique </a:t>
            </a:r>
          </a:p>
          <a:p>
            <a:pPr marL="0" lvl="2" indent="0" algn="r">
              <a:spcAft>
                <a:spcPts val="0"/>
              </a:spcAft>
              <a:buNone/>
            </a:pPr>
            <a:r>
              <a:rPr lang="pt-BR" sz="1700" i="1" dirty="0"/>
              <a:t>Convention n° 190</a:t>
            </a:r>
            <a:r>
              <a:rPr lang="es-ES_tradnl" sz="1700" i="1" dirty="0"/>
              <a:t>, art. 9</a:t>
            </a:r>
          </a:p>
          <a:p>
            <a:pPr lvl="2">
              <a:spcAft>
                <a:spcPts val="0"/>
              </a:spcAft>
            </a:pPr>
            <a:endParaRPr lang="en-GB" sz="1900" dirty="0"/>
          </a:p>
        </p:txBody>
      </p:sp>
      <p:sp>
        <p:nvSpPr>
          <p:cNvPr id="5" name="Segnaposto numero diapositiva 4">
            <a:extLst>
              <a:ext uri="{FF2B5EF4-FFF2-40B4-BE49-F238E27FC236}">
                <a16:creationId xmlns:a16="http://schemas.microsoft.com/office/drawing/2014/main" id="{430F11A3-2AD3-41CC-8262-6FA29DF3C060}"/>
              </a:ext>
            </a:extLst>
          </p:cNvPr>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839679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A4F64B-71BD-43C8-9460-541026A45BBF}"/>
              </a:ext>
            </a:extLst>
          </p:cNvPr>
          <p:cNvSpPr>
            <a:spLocks noGrp="1"/>
          </p:cNvSpPr>
          <p:nvPr>
            <p:ph type="title"/>
          </p:nvPr>
        </p:nvSpPr>
        <p:spPr>
          <a:xfrm>
            <a:off x="490538" y="1423195"/>
            <a:ext cx="11210924" cy="720000"/>
          </a:xfrm>
        </p:spPr>
        <p:txBody>
          <a:bodyPr/>
          <a:lstStyle/>
          <a:p>
            <a:r>
              <a:rPr lang="fr-FR" dirty="0"/>
              <a:t>Politique du lieu de travail relative à la violence et au harcèlement </a:t>
            </a:r>
            <a:r>
              <a:rPr lang="es-ES" spc="-180" dirty="0"/>
              <a:t>(I)</a:t>
            </a:r>
            <a:endParaRPr lang="en-GB" dirty="0"/>
          </a:p>
        </p:txBody>
      </p:sp>
      <p:sp>
        <p:nvSpPr>
          <p:cNvPr id="3" name="Segnaposto contenuto 2">
            <a:extLst>
              <a:ext uri="{FF2B5EF4-FFF2-40B4-BE49-F238E27FC236}">
                <a16:creationId xmlns:a16="http://schemas.microsoft.com/office/drawing/2014/main" id="{60D9BDD6-9A26-4961-BD24-77C1AD358542}"/>
              </a:ext>
            </a:extLst>
          </p:cNvPr>
          <p:cNvSpPr>
            <a:spLocks noGrp="1"/>
          </p:cNvSpPr>
          <p:nvPr>
            <p:ph idx="1"/>
          </p:nvPr>
        </p:nvSpPr>
        <p:spPr/>
        <p:txBody>
          <a:bodyPr/>
          <a:lstStyle/>
          <a:p>
            <a:pPr lvl="2">
              <a:spcAft>
                <a:spcPts val="0"/>
              </a:spcAft>
            </a:pPr>
            <a:r>
              <a:rPr lang="fr-FR" sz="1900" dirty="0"/>
              <a:t>Affirmer que la violence et le harcèlement ne seront pas tolérés</a:t>
            </a:r>
          </a:p>
          <a:p>
            <a:pPr lvl="2">
              <a:spcAft>
                <a:spcPts val="0"/>
              </a:spcAft>
            </a:pPr>
            <a:r>
              <a:rPr lang="fr-FR" sz="1900" dirty="0"/>
              <a:t>Etablir des programmes de prévention de la violence et du harcèlement, assortis s’il y a lieu d’objectifs mesurables</a:t>
            </a:r>
          </a:p>
          <a:p>
            <a:pPr lvl="2">
              <a:spcAft>
                <a:spcPts val="0"/>
              </a:spcAft>
            </a:pPr>
            <a:r>
              <a:rPr lang="fr-FR" sz="1900" dirty="0"/>
              <a:t>Préciser les droits et obligations des travailleurs et de l’employeur</a:t>
            </a:r>
          </a:p>
          <a:p>
            <a:pPr lvl="2">
              <a:spcAft>
                <a:spcPts val="0"/>
              </a:spcAft>
            </a:pPr>
            <a:r>
              <a:rPr lang="fr-FR" sz="1900" dirty="0"/>
              <a:t>Comporter des informations sur les procédures de plainte et d’enquête</a:t>
            </a:r>
          </a:p>
          <a:p>
            <a:pPr lvl="2">
              <a:spcAft>
                <a:spcPts val="0"/>
              </a:spcAft>
            </a:pPr>
            <a:r>
              <a:rPr lang="fr-FR" sz="1900" dirty="0"/>
              <a:t>Prévoir que toutes les communications internes et externes concernant des cas de violence et de harcèlement seront dûment prises en considération et traitées selon qu’il convient</a:t>
            </a:r>
          </a:p>
          <a:p>
            <a:pPr lvl="2">
              <a:spcAft>
                <a:spcPts val="0"/>
              </a:spcAft>
            </a:pPr>
            <a:r>
              <a:rPr lang="fr-FR" sz="1900" dirty="0"/>
              <a:t>Préciser le droit des personnes à la vie privée et à la confidentialité énoncé à l’article 10 c) de la convention, en le conciliant avec le droit des travailleurs d’être informés de tout danger</a:t>
            </a:r>
          </a:p>
          <a:p>
            <a:pPr lvl="2">
              <a:spcAft>
                <a:spcPts val="0"/>
              </a:spcAft>
            </a:pPr>
            <a:r>
              <a:rPr lang="fr-FR" sz="1900" dirty="0"/>
              <a:t>Comporter des mesures de protection des plaignants, des victimes, des témoins et des lanceurs d’alerte contre la victimisation et les représailles</a:t>
            </a:r>
          </a:p>
          <a:p>
            <a:pPr marL="0" lvl="2" indent="0" algn="r">
              <a:lnSpc>
                <a:spcPct val="70000"/>
              </a:lnSpc>
              <a:spcBef>
                <a:spcPts val="0"/>
              </a:spcBef>
              <a:spcAft>
                <a:spcPts val="0"/>
              </a:spcAft>
              <a:buNone/>
            </a:pPr>
            <a:r>
              <a:rPr lang="fr-FR" sz="1700" i="1" dirty="0"/>
              <a:t>Recommandation n° 206</a:t>
            </a:r>
            <a:r>
              <a:rPr lang="es-ES" sz="1700" i="1" dirty="0"/>
              <a:t>, par</a:t>
            </a:r>
            <a:r>
              <a:rPr lang="en-GB" sz="1700" i="1" dirty="0"/>
              <a:t>. 7</a:t>
            </a:r>
          </a:p>
          <a:p>
            <a:pPr>
              <a:spcAft>
                <a:spcPts val="0"/>
              </a:spcAft>
            </a:pPr>
            <a:endParaRPr lang="en-GB" sz="1900" dirty="0"/>
          </a:p>
          <a:p>
            <a:endParaRPr lang="en-GB" sz="1900" dirty="0"/>
          </a:p>
        </p:txBody>
      </p:sp>
      <p:sp>
        <p:nvSpPr>
          <p:cNvPr id="4" name="Segnaposto data 3">
            <a:extLst>
              <a:ext uri="{FF2B5EF4-FFF2-40B4-BE49-F238E27FC236}">
                <a16:creationId xmlns:a16="http://schemas.microsoft.com/office/drawing/2014/main" id="{A417D10B-9CFD-4736-A531-F6FAA7A6B003}"/>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8728617B-6129-4F2A-AF15-29E489555147}"/>
              </a:ext>
            </a:extLst>
          </p:cNvPr>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1366920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D1D6E1-08A1-4007-BFD6-A71E641A5DA8}"/>
              </a:ext>
            </a:extLst>
          </p:cNvPr>
          <p:cNvSpPr>
            <a:spLocks noGrp="1"/>
          </p:cNvSpPr>
          <p:nvPr>
            <p:ph type="title"/>
          </p:nvPr>
        </p:nvSpPr>
        <p:spPr>
          <a:xfrm>
            <a:off x="490538" y="1423195"/>
            <a:ext cx="11332494" cy="720000"/>
          </a:xfrm>
        </p:spPr>
        <p:txBody>
          <a:bodyPr/>
          <a:lstStyle/>
          <a:p>
            <a:r>
              <a:rPr lang="fr-FR" dirty="0"/>
              <a:t>Politique du lieu de travail relative à la violence et au harcèlement </a:t>
            </a:r>
            <a:r>
              <a:rPr lang="es-ES" spc="-180" dirty="0"/>
              <a:t>(II)</a:t>
            </a:r>
            <a:endParaRPr lang="en-GB" spc="-180" dirty="0"/>
          </a:p>
        </p:txBody>
      </p:sp>
      <p:sp>
        <p:nvSpPr>
          <p:cNvPr id="3" name="Segnaposto contenuto 2">
            <a:extLst>
              <a:ext uri="{FF2B5EF4-FFF2-40B4-BE49-F238E27FC236}">
                <a16:creationId xmlns:a16="http://schemas.microsoft.com/office/drawing/2014/main" id="{044F8E27-A43D-472C-9D74-B844CC8AA6B5}"/>
              </a:ext>
            </a:extLst>
          </p:cNvPr>
          <p:cNvSpPr>
            <a:spLocks noGrp="1"/>
          </p:cNvSpPr>
          <p:nvPr>
            <p:ph idx="1"/>
          </p:nvPr>
        </p:nvSpPr>
        <p:spPr>
          <a:xfrm>
            <a:off x="490538" y="2404533"/>
            <a:ext cx="5396915" cy="3472391"/>
          </a:xfrm>
        </p:spPr>
        <p:txBody>
          <a:bodyPr/>
          <a:lstStyle/>
          <a:p>
            <a:pPr lvl="2"/>
            <a:r>
              <a:rPr lang="fr-FR" dirty="0"/>
              <a:t>Intégrée à une politique du lieu de travail en matière SST </a:t>
            </a:r>
          </a:p>
          <a:p>
            <a:pPr lvl="2"/>
            <a:r>
              <a:rPr lang="fr-FR" dirty="0"/>
              <a:t>Développée en consultation avec les travailleurs (par exemple, à travers les comités conjoints de SST)</a:t>
            </a:r>
          </a:p>
          <a:p>
            <a:pPr lvl="2"/>
            <a:r>
              <a:rPr lang="fr-FR" dirty="0"/>
              <a:t>Bien communiqué et facilement accessible à tous les travailleurs</a:t>
            </a:r>
          </a:p>
          <a:p>
            <a:pPr lvl="2"/>
            <a:r>
              <a:rPr lang="fr-FR" dirty="0"/>
              <a:t>Appliquée systématiquement</a:t>
            </a:r>
            <a:endParaRPr lang="es-ES" dirty="0"/>
          </a:p>
          <a:p>
            <a:pPr lvl="2"/>
            <a:endParaRPr lang="en-US" dirty="0"/>
          </a:p>
          <a:p>
            <a:endParaRPr lang="en-GB" b="0" dirty="0"/>
          </a:p>
        </p:txBody>
      </p:sp>
      <p:sp>
        <p:nvSpPr>
          <p:cNvPr id="4" name="Segnaposto data 3">
            <a:extLst>
              <a:ext uri="{FF2B5EF4-FFF2-40B4-BE49-F238E27FC236}">
                <a16:creationId xmlns:a16="http://schemas.microsoft.com/office/drawing/2014/main" id="{B98AC353-A828-4077-BAE3-0AFA8C48A27D}"/>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328B31B5-73D5-437F-84AF-BF45C72D7933}"/>
              </a:ext>
            </a:extLst>
          </p:cNvPr>
          <p:cNvSpPr>
            <a:spLocks noGrp="1"/>
          </p:cNvSpPr>
          <p:nvPr>
            <p:ph type="sldNum" sz="quarter" idx="12"/>
          </p:nvPr>
        </p:nvSpPr>
        <p:spPr/>
        <p:txBody>
          <a:bodyPr/>
          <a:lstStyle/>
          <a:p>
            <a:fld id="{856227C0-AD57-4F9B-BAE3-EEFB0D0EE427}" type="slidenum">
              <a:rPr lang="en-GB" smtClean="0"/>
              <a:t>22</a:t>
            </a:fld>
            <a:endParaRPr lang="en-GB"/>
          </a:p>
        </p:txBody>
      </p:sp>
      <p:pic>
        <p:nvPicPr>
          <p:cNvPr id="7" name="Immagine 6">
            <a:extLst>
              <a:ext uri="{FF2B5EF4-FFF2-40B4-BE49-F238E27FC236}">
                <a16:creationId xmlns:a16="http://schemas.microsoft.com/office/drawing/2014/main" id="{7F065BE1-BA28-4109-9EBA-79B6544D5B2C}"/>
              </a:ext>
            </a:extLst>
          </p:cNvPr>
          <p:cNvPicPr>
            <a:picLocks noChangeAspect="1"/>
          </p:cNvPicPr>
          <p:nvPr/>
        </p:nvPicPr>
        <p:blipFill rotWithShape="1">
          <a:blip r:embed="rId3">
            <a:extLst>
              <a:ext uri="{28A0092B-C50C-407E-A947-70E740481C1C}">
                <a14:useLocalDpi xmlns:a14="http://schemas.microsoft.com/office/drawing/2010/main" val="0"/>
              </a:ext>
            </a:extLst>
          </a:blip>
          <a:srcRect l="2858" r="5199"/>
          <a:stretch/>
        </p:blipFill>
        <p:spPr>
          <a:xfrm>
            <a:off x="6416842" y="2404533"/>
            <a:ext cx="5284620" cy="3835611"/>
          </a:xfrm>
          <a:prstGeom prst="rect">
            <a:avLst/>
          </a:prstGeom>
        </p:spPr>
      </p:pic>
    </p:spTree>
    <p:extLst>
      <p:ext uri="{BB962C8B-B14F-4D97-AF65-F5344CB8AC3E}">
        <p14:creationId xmlns:p14="http://schemas.microsoft.com/office/powerpoint/2010/main" val="4225271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70606E-2B17-4454-810B-A8251606DC3C}"/>
              </a:ext>
            </a:extLst>
          </p:cNvPr>
          <p:cNvSpPr>
            <a:spLocks noGrp="1"/>
          </p:cNvSpPr>
          <p:nvPr>
            <p:ph type="title"/>
          </p:nvPr>
        </p:nvSpPr>
        <p:spPr/>
        <p:txBody>
          <a:bodyPr/>
          <a:lstStyle/>
          <a:p>
            <a:r>
              <a:rPr lang="fr-FR" dirty="0"/>
              <a:t>Identifier les dangers et évaluer les risques</a:t>
            </a:r>
            <a:endParaRPr lang="en-GB" dirty="0"/>
          </a:p>
        </p:txBody>
      </p:sp>
      <p:sp>
        <p:nvSpPr>
          <p:cNvPr id="3" name="Segnaposto contenuto 2">
            <a:extLst>
              <a:ext uri="{FF2B5EF4-FFF2-40B4-BE49-F238E27FC236}">
                <a16:creationId xmlns:a16="http://schemas.microsoft.com/office/drawing/2014/main" id="{6B9B84D7-C0B1-4951-A34A-44FDB2899F15}"/>
              </a:ext>
            </a:extLst>
          </p:cNvPr>
          <p:cNvSpPr>
            <a:spLocks noGrp="1"/>
          </p:cNvSpPr>
          <p:nvPr>
            <p:ph idx="1"/>
          </p:nvPr>
        </p:nvSpPr>
        <p:spPr>
          <a:xfrm>
            <a:off x="490537" y="2404533"/>
            <a:ext cx="7704229" cy="3472391"/>
          </a:xfrm>
        </p:spPr>
        <p:txBody>
          <a:bodyPr/>
          <a:lstStyle/>
          <a:p>
            <a:pPr lvl="1">
              <a:spcAft>
                <a:spcPts val="0"/>
              </a:spcAft>
            </a:pPr>
            <a:r>
              <a:rPr lang="fr-FR" b="0" dirty="0"/>
              <a:t>Une attention particulière devrait être accordée aux dangers et risques qui:</a:t>
            </a:r>
          </a:p>
          <a:p>
            <a:pPr lvl="2">
              <a:spcAft>
                <a:spcPts val="0"/>
              </a:spcAft>
            </a:pPr>
            <a:r>
              <a:rPr lang="fr-FR" b="0" dirty="0"/>
              <a:t>découlent des conditions et modalités de travail, de l’organisation du travail ou de la gestion des ressources humaines, selon le cas</a:t>
            </a:r>
          </a:p>
          <a:p>
            <a:pPr lvl="2">
              <a:spcAft>
                <a:spcPts val="0"/>
              </a:spcAft>
            </a:pPr>
            <a:r>
              <a:rPr lang="fr-FR" b="0" dirty="0"/>
              <a:t>impliquent des tiers, tels que des clients, des prestataires de service, des usagers, des patients et des membres du public</a:t>
            </a:r>
          </a:p>
          <a:p>
            <a:pPr lvl="2">
              <a:spcAft>
                <a:spcPts val="0"/>
              </a:spcAft>
            </a:pPr>
            <a:r>
              <a:rPr lang="fr-FR" b="0" dirty="0"/>
              <a:t>sont dus à la discrimination, à des abus liés à des relations de pouvoir, ou à des normes de genre ou normes culturelles et sociales favorisant la violence et le harcèlement</a:t>
            </a:r>
          </a:p>
          <a:p>
            <a:pPr lvl="1" algn="r">
              <a:spcBef>
                <a:spcPts val="1200"/>
              </a:spcBef>
              <a:spcAft>
                <a:spcPts val="0"/>
              </a:spcAft>
            </a:pPr>
            <a:r>
              <a:rPr lang="fr-FR" sz="1700" i="1" dirty="0"/>
              <a:t>Recommandation n° 206</a:t>
            </a:r>
            <a:r>
              <a:rPr lang="es-ES" sz="1700" i="1" dirty="0"/>
              <a:t>, par</a:t>
            </a:r>
            <a:r>
              <a:rPr lang="en-GB" sz="1700" i="1" dirty="0"/>
              <a:t>. 8</a:t>
            </a:r>
            <a:endParaRPr lang="it-IT" sz="1700" i="1" dirty="0"/>
          </a:p>
          <a:p>
            <a:pPr>
              <a:spcAft>
                <a:spcPts val="0"/>
              </a:spcAft>
            </a:pPr>
            <a:endParaRPr lang="en-GB" dirty="0"/>
          </a:p>
        </p:txBody>
      </p:sp>
      <p:sp>
        <p:nvSpPr>
          <p:cNvPr id="4" name="Segnaposto data 3">
            <a:extLst>
              <a:ext uri="{FF2B5EF4-FFF2-40B4-BE49-F238E27FC236}">
                <a16:creationId xmlns:a16="http://schemas.microsoft.com/office/drawing/2014/main" id="{BAF2EC07-EA4C-4173-B5AE-65D3F43A95CD}"/>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9C8F7193-6057-4C53-9762-C68C35A604C3}"/>
              </a:ext>
            </a:extLst>
          </p:cNvPr>
          <p:cNvSpPr>
            <a:spLocks noGrp="1"/>
          </p:cNvSpPr>
          <p:nvPr>
            <p:ph type="sldNum" sz="quarter" idx="12"/>
          </p:nvPr>
        </p:nvSpPr>
        <p:spPr/>
        <p:txBody>
          <a:bodyPr/>
          <a:lstStyle/>
          <a:p>
            <a:fld id="{856227C0-AD57-4F9B-BAE3-EEFB0D0EE427}" type="slidenum">
              <a:rPr lang="en-GB" smtClean="0"/>
              <a:t>23</a:t>
            </a:fld>
            <a:endParaRPr lang="en-GB"/>
          </a:p>
        </p:txBody>
      </p:sp>
      <p:pic>
        <p:nvPicPr>
          <p:cNvPr id="7" name="Immagine 6">
            <a:extLst>
              <a:ext uri="{FF2B5EF4-FFF2-40B4-BE49-F238E27FC236}">
                <a16:creationId xmlns:a16="http://schemas.microsoft.com/office/drawing/2014/main" id="{A4E7F8F2-9C7A-4B3A-BE8C-7B8D8D60C64D}"/>
              </a:ext>
            </a:extLst>
          </p:cNvPr>
          <p:cNvPicPr>
            <a:picLocks noChangeAspect="1"/>
          </p:cNvPicPr>
          <p:nvPr/>
        </p:nvPicPr>
        <p:blipFill rotWithShape="1">
          <a:blip r:embed="rId3">
            <a:extLst>
              <a:ext uri="{28A0092B-C50C-407E-A947-70E740481C1C}">
                <a14:useLocalDpi xmlns:a14="http://schemas.microsoft.com/office/drawing/2010/main" val="0"/>
              </a:ext>
            </a:extLst>
          </a:blip>
          <a:srcRect l="7056"/>
          <a:stretch/>
        </p:blipFill>
        <p:spPr>
          <a:xfrm>
            <a:off x="8403326" y="2404532"/>
            <a:ext cx="3298135" cy="2951239"/>
          </a:xfrm>
          <a:prstGeom prst="rect">
            <a:avLst/>
          </a:prstGeom>
        </p:spPr>
      </p:pic>
    </p:spTree>
    <p:extLst>
      <p:ext uri="{BB962C8B-B14F-4D97-AF65-F5344CB8AC3E}">
        <p14:creationId xmlns:p14="http://schemas.microsoft.com/office/powerpoint/2010/main" val="161429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7AD7EA-7D1E-4806-ACB5-87B0C9146BB3}"/>
              </a:ext>
            </a:extLst>
          </p:cNvPr>
          <p:cNvSpPr>
            <a:spLocks noGrp="1"/>
          </p:cNvSpPr>
          <p:nvPr>
            <p:ph type="title"/>
          </p:nvPr>
        </p:nvSpPr>
        <p:spPr/>
        <p:txBody>
          <a:bodyPr/>
          <a:lstStyle/>
          <a:p>
            <a:r>
              <a:rPr lang="fr-FR" dirty="0"/>
              <a:t>Exemple</a:t>
            </a:r>
            <a:r>
              <a:rPr lang="es-ES_tradnl" dirty="0"/>
              <a:t>: </a:t>
            </a:r>
            <a:r>
              <a:rPr lang="fr-FR" dirty="0"/>
              <a:t>Norme sur la santé et la sécurité psychologiques en milieu de travail (Canada)</a:t>
            </a:r>
            <a:endParaRPr lang="en-GB" dirty="0"/>
          </a:p>
        </p:txBody>
      </p:sp>
      <p:sp>
        <p:nvSpPr>
          <p:cNvPr id="3" name="Segnaposto contenuto 2">
            <a:extLst>
              <a:ext uri="{FF2B5EF4-FFF2-40B4-BE49-F238E27FC236}">
                <a16:creationId xmlns:a16="http://schemas.microsoft.com/office/drawing/2014/main" id="{6332B42D-CA48-4726-BD19-4078C40687D2}"/>
              </a:ext>
            </a:extLst>
          </p:cNvPr>
          <p:cNvSpPr>
            <a:spLocks noGrp="1"/>
          </p:cNvSpPr>
          <p:nvPr>
            <p:ph idx="1"/>
          </p:nvPr>
        </p:nvSpPr>
        <p:spPr>
          <a:xfrm>
            <a:off x="490538" y="2404534"/>
            <a:ext cx="11210924" cy="899680"/>
          </a:xfrm>
        </p:spPr>
        <p:txBody>
          <a:bodyPr/>
          <a:lstStyle/>
          <a:p>
            <a:pPr lvl="2"/>
            <a:r>
              <a:rPr lang="fr-FR" b="1" dirty="0">
                <a:solidFill>
                  <a:schemeClr val="accent2"/>
                </a:solidFill>
              </a:rPr>
              <a:t>Événements critiques:</a:t>
            </a:r>
            <a:r>
              <a:rPr lang="fr-FR" dirty="0"/>
              <a:t> Identification </a:t>
            </a:r>
            <a:r>
              <a:rPr lang="fr-FR" dirty="0">
                <a:solidFill>
                  <a:schemeClr val="accent2"/>
                </a:solidFill>
              </a:rPr>
              <a:t>→</a:t>
            </a:r>
            <a:r>
              <a:rPr lang="fr-FR" dirty="0"/>
              <a:t> Évaluation des risques et des impacts </a:t>
            </a:r>
            <a:r>
              <a:rPr lang="fr-FR" dirty="0">
                <a:solidFill>
                  <a:schemeClr val="accent2"/>
                </a:solidFill>
              </a:rPr>
              <a:t>→</a:t>
            </a:r>
            <a:r>
              <a:rPr lang="fr-FR" dirty="0"/>
              <a:t> Gestion</a:t>
            </a:r>
            <a:endParaRPr lang="es-ES" dirty="0"/>
          </a:p>
          <a:p>
            <a:pPr lvl="2"/>
            <a:r>
              <a:rPr lang="fr-FR" b="1" dirty="0">
                <a:solidFill>
                  <a:schemeClr val="accent2"/>
                </a:solidFill>
              </a:rPr>
              <a:t>Facteurs à évaluer:</a:t>
            </a:r>
            <a:endParaRPr lang="fr-FR" dirty="0"/>
          </a:p>
        </p:txBody>
      </p:sp>
      <p:sp>
        <p:nvSpPr>
          <p:cNvPr id="4" name="Segnaposto data 3">
            <a:extLst>
              <a:ext uri="{FF2B5EF4-FFF2-40B4-BE49-F238E27FC236}">
                <a16:creationId xmlns:a16="http://schemas.microsoft.com/office/drawing/2014/main" id="{FB787BAE-27E5-409B-B969-A3E5661DF0DD}"/>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CCB38B4E-19AC-4BA6-B446-D265E4A6F1B9}"/>
              </a:ext>
            </a:extLst>
          </p:cNvPr>
          <p:cNvSpPr>
            <a:spLocks noGrp="1"/>
          </p:cNvSpPr>
          <p:nvPr>
            <p:ph type="sldNum" sz="quarter" idx="12"/>
          </p:nvPr>
        </p:nvSpPr>
        <p:spPr/>
        <p:txBody>
          <a:bodyPr/>
          <a:lstStyle/>
          <a:p>
            <a:fld id="{856227C0-AD57-4F9B-BAE3-EEFB0D0EE427}" type="slidenum">
              <a:rPr lang="en-GB" smtClean="0"/>
              <a:t>24</a:t>
            </a:fld>
            <a:endParaRPr lang="en-GB"/>
          </a:p>
        </p:txBody>
      </p:sp>
      <p:sp>
        <p:nvSpPr>
          <p:cNvPr id="6" name="Segnaposto contenuto 2">
            <a:extLst>
              <a:ext uri="{FF2B5EF4-FFF2-40B4-BE49-F238E27FC236}">
                <a16:creationId xmlns:a16="http://schemas.microsoft.com/office/drawing/2014/main" id="{096EC188-B6A8-48AA-87A3-38519A8772EB}"/>
              </a:ext>
            </a:extLst>
          </p:cNvPr>
          <p:cNvSpPr txBox="1">
            <a:spLocks/>
          </p:cNvSpPr>
          <p:nvPr/>
        </p:nvSpPr>
        <p:spPr>
          <a:xfrm>
            <a:off x="490538" y="3304213"/>
            <a:ext cx="11210924" cy="2280432"/>
          </a:xfrm>
          <a:prstGeom prst="rect">
            <a:avLst/>
          </a:prstGeom>
        </p:spPr>
        <p:txBody>
          <a:bodyPr vert="horz" lIns="0" tIns="0" rIns="0" bIns="0" numCol="2" rtlCol="0">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spcAft>
                <a:spcPts val="600"/>
              </a:spcAft>
              <a:buClr>
                <a:schemeClr val="accent2"/>
              </a:buClr>
              <a:buSzPct val="70000"/>
              <a:buFont typeface="Wingdings 3" panose="050401020108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600"/>
              </a:spcBef>
              <a:spcAft>
                <a:spcPts val="60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0000" lvl="4" indent="-216000">
              <a:spcBef>
                <a:spcPts val="300"/>
              </a:spcBef>
              <a:spcAft>
                <a:spcPts val="0"/>
              </a:spcAft>
              <a:buFont typeface="Wingdings" panose="05000000000000000000" pitchFamily="2" charset="2"/>
              <a:buChar char="ü"/>
            </a:pPr>
            <a:r>
              <a:rPr lang="fr-FR" sz="2000" dirty="0"/>
              <a:t>soutien psychologique</a:t>
            </a:r>
          </a:p>
          <a:p>
            <a:pPr marL="540000" lvl="4" indent="-216000">
              <a:spcBef>
                <a:spcPts val="300"/>
              </a:spcBef>
              <a:spcAft>
                <a:spcPts val="0"/>
              </a:spcAft>
              <a:buFont typeface="Wingdings" panose="05000000000000000000" pitchFamily="2" charset="2"/>
              <a:buChar char="ü"/>
            </a:pPr>
            <a:r>
              <a:rPr lang="fr-FR" sz="2000" dirty="0"/>
              <a:t>culture organisationnelle</a:t>
            </a:r>
          </a:p>
          <a:p>
            <a:pPr marL="540000" lvl="4" indent="-216000">
              <a:spcBef>
                <a:spcPts val="300"/>
              </a:spcBef>
              <a:spcAft>
                <a:spcPts val="0"/>
              </a:spcAft>
              <a:buFont typeface="Wingdings" panose="05000000000000000000" pitchFamily="2" charset="2"/>
              <a:buChar char="ü"/>
            </a:pPr>
            <a:r>
              <a:rPr lang="fr-FR" sz="2000" dirty="0"/>
              <a:t>leadership et attentes clairs</a:t>
            </a:r>
          </a:p>
          <a:p>
            <a:pPr marL="540000" lvl="4" indent="-216000">
              <a:spcBef>
                <a:spcPts val="300"/>
              </a:spcBef>
              <a:spcAft>
                <a:spcPts val="0"/>
              </a:spcAft>
              <a:buFont typeface="Wingdings" panose="05000000000000000000" pitchFamily="2" charset="2"/>
              <a:buChar char="ü"/>
            </a:pPr>
            <a:r>
              <a:rPr lang="fr-FR" sz="2000" dirty="0"/>
              <a:t>civilité et respect</a:t>
            </a:r>
          </a:p>
          <a:p>
            <a:pPr marL="540000" lvl="4" indent="-216000">
              <a:spcBef>
                <a:spcPts val="300"/>
              </a:spcBef>
              <a:spcAft>
                <a:spcPts val="0"/>
              </a:spcAft>
              <a:buFont typeface="Wingdings" panose="05000000000000000000" pitchFamily="2" charset="2"/>
              <a:buChar char="ü"/>
            </a:pPr>
            <a:r>
              <a:rPr lang="fr-FR" sz="2000" dirty="0"/>
              <a:t>exigences psychologiques du travail</a:t>
            </a:r>
          </a:p>
          <a:p>
            <a:pPr marL="540000" lvl="4" indent="-216000">
              <a:spcBef>
                <a:spcPts val="300"/>
              </a:spcBef>
              <a:spcAft>
                <a:spcPts val="0"/>
              </a:spcAft>
              <a:buFont typeface="Wingdings" panose="05000000000000000000" pitchFamily="2" charset="2"/>
              <a:buChar char="ü"/>
            </a:pPr>
            <a:r>
              <a:rPr lang="fr-FR" sz="2000" dirty="0"/>
              <a:t>croissance et développement</a:t>
            </a:r>
          </a:p>
          <a:p>
            <a:pPr marL="540000" lvl="4" indent="-216000">
              <a:spcBef>
                <a:spcPts val="300"/>
              </a:spcBef>
              <a:spcAft>
                <a:spcPts val="0"/>
              </a:spcAft>
              <a:buFont typeface="Wingdings" panose="05000000000000000000" pitchFamily="2" charset="2"/>
              <a:buChar char="ü"/>
            </a:pPr>
            <a:r>
              <a:rPr lang="fr-FR" sz="2000" dirty="0"/>
              <a:t>reconnaissance et récompense</a:t>
            </a:r>
          </a:p>
          <a:p>
            <a:pPr marL="540000" lvl="4" indent="-216000">
              <a:spcBef>
                <a:spcPts val="300"/>
              </a:spcBef>
              <a:spcAft>
                <a:spcPts val="0"/>
              </a:spcAft>
              <a:buFont typeface="Wingdings" panose="05000000000000000000" pitchFamily="2" charset="2"/>
              <a:buChar char="ü"/>
            </a:pPr>
            <a:r>
              <a:rPr lang="fr-FR" sz="2000" dirty="0"/>
              <a:t>implication et influence</a:t>
            </a:r>
          </a:p>
          <a:p>
            <a:pPr marL="540000" lvl="4" indent="-216000">
              <a:spcBef>
                <a:spcPts val="300"/>
              </a:spcBef>
              <a:spcAft>
                <a:spcPts val="0"/>
              </a:spcAft>
              <a:buFont typeface="Wingdings" panose="05000000000000000000" pitchFamily="2" charset="2"/>
              <a:buChar char="ü"/>
            </a:pPr>
            <a:r>
              <a:rPr lang="fr-FR" sz="2000" dirty="0"/>
              <a:t>gestion de la charge de travail</a:t>
            </a:r>
          </a:p>
          <a:p>
            <a:pPr marL="540000" lvl="4" indent="-216000">
              <a:spcBef>
                <a:spcPts val="300"/>
              </a:spcBef>
              <a:spcAft>
                <a:spcPts val="0"/>
              </a:spcAft>
              <a:buFont typeface="Wingdings" panose="05000000000000000000" pitchFamily="2" charset="2"/>
              <a:buChar char="ü"/>
            </a:pPr>
            <a:r>
              <a:rPr lang="fr-FR" sz="2000" dirty="0"/>
              <a:t>engagement</a:t>
            </a:r>
          </a:p>
          <a:p>
            <a:pPr marL="540000" lvl="4" indent="-216000">
              <a:spcBef>
                <a:spcPts val="300"/>
              </a:spcBef>
              <a:spcAft>
                <a:spcPts val="0"/>
              </a:spcAft>
              <a:buFont typeface="Wingdings" panose="05000000000000000000" pitchFamily="2" charset="2"/>
              <a:buChar char="ü"/>
            </a:pPr>
            <a:r>
              <a:rPr lang="fr-FR" sz="2000" dirty="0"/>
              <a:t>équilibre travail-vie</a:t>
            </a:r>
          </a:p>
          <a:p>
            <a:pPr marL="540000" lvl="4" indent="-216000">
              <a:spcBef>
                <a:spcPts val="300"/>
              </a:spcBef>
              <a:spcAft>
                <a:spcPts val="0"/>
              </a:spcAft>
              <a:buFont typeface="Wingdings" panose="05000000000000000000" pitchFamily="2" charset="2"/>
              <a:buChar char="ü"/>
            </a:pPr>
            <a:r>
              <a:rPr lang="fr-FR" sz="2000" dirty="0"/>
              <a:t>protection psychologique contre la violence, le harcèlement et l'intimidation.</a:t>
            </a:r>
          </a:p>
          <a:p>
            <a:pPr marL="540000" lvl="4" indent="-216000">
              <a:spcBef>
                <a:spcPts val="300"/>
              </a:spcBef>
              <a:spcAft>
                <a:spcPts val="0"/>
              </a:spcAft>
              <a:buFont typeface="Wingdings" panose="05000000000000000000" pitchFamily="2" charset="2"/>
              <a:buChar char="ü"/>
            </a:pPr>
            <a:r>
              <a:rPr lang="fr-FR" sz="2000" dirty="0"/>
              <a:t>protection de la sécurité physique</a:t>
            </a:r>
          </a:p>
          <a:p>
            <a:pPr marL="540000" lvl="4" indent="-216000">
              <a:spcBef>
                <a:spcPts val="300"/>
              </a:spcBef>
              <a:spcAft>
                <a:spcPts val="0"/>
              </a:spcAft>
              <a:buFont typeface="Wingdings" panose="05000000000000000000" pitchFamily="2" charset="2"/>
              <a:buChar char="ü"/>
            </a:pPr>
            <a:r>
              <a:rPr lang="fr-FR" sz="2000" dirty="0"/>
              <a:t>autres facteurs de stress chroniques identifiés par les travailleurs</a:t>
            </a:r>
            <a:endParaRPr lang="es-ES" sz="2000" dirty="0"/>
          </a:p>
        </p:txBody>
      </p:sp>
    </p:spTree>
    <p:extLst>
      <p:ext uri="{BB962C8B-B14F-4D97-AF65-F5344CB8AC3E}">
        <p14:creationId xmlns:p14="http://schemas.microsoft.com/office/powerpoint/2010/main" val="4135334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049682-5AD7-424B-A2AF-319833CC3A47}"/>
              </a:ext>
            </a:extLst>
          </p:cNvPr>
          <p:cNvSpPr>
            <a:spLocks noGrp="1"/>
          </p:cNvSpPr>
          <p:nvPr>
            <p:ph type="title"/>
          </p:nvPr>
        </p:nvSpPr>
        <p:spPr/>
        <p:txBody>
          <a:bodyPr/>
          <a:lstStyle/>
          <a:p>
            <a:r>
              <a:rPr lang="es-ES_tradnl" dirty="0"/>
              <a:t>Medidas de prevención y control</a:t>
            </a:r>
            <a:endParaRPr lang="en-GB" dirty="0"/>
          </a:p>
        </p:txBody>
      </p:sp>
      <p:graphicFrame>
        <p:nvGraphicFramePr>
          <p:cNvPr id="6" name="Tabella 6">
            <a:extLst>
              <a:ext uri="{FF2B5EF4-FFF2-40B4-BE49-F238E27FC236}">
                <a16:creationId xmlns:a16="http://schemas.microsoft.com/office/drawing/2014/main" id="{63C96193-0F14-4815-A211-1F0F4B43B0F9}"/>
              </a:ext>
            </a:extLst>
          </p:cNvPr>
          <p:cNvGraphicFramePr>
            <a:graphicFrameLocks noGrp="1"/>
          </p:cNvGraphicFramePr>
          <p:nvPr>
            <p:ph idx="1"/>
            <p:extLst>
              <p:ext uri="{D42A27DB-BD31-4B8C-83A1-F6EECF244321}">
                <p14:modId xmlns:p14="http://schemas.microsoft.com/office/powerpoint/2010/main" val="3815032038"/>
              </p:ext>
            </p:extLst>
          </p:nvPr>
        </p:nvGraphicFramePr>
        <p:xfrm>
          <a:off x="490538" y="2447925"/>
          <a:ext cx="11210924" cy="3261360"/>
        </p:xfrm>
        <a:graphic>
          <a:graphicData uri="http://schemas.openxmlformats.org/drawingml/2006/table">
            <a:tbl>
              <a:tblPr bandRow="1">
                <a:tableStyleId>{8A107856-5554-42FB-B03E-39F5DBC370BA}</a:tableStyleId>
              </a:tblPr>
              <a:tblGrid>
                <a:gridCol w="2609850">
                  <a:extLst>
                    <a:ext uri="{9D8B030D-6E8A-4147-A177-3AD203B41FA5}">
                      <a16:colId xmlns:a16="http://schemas.microsoft.com/office/drawing/2014/main" val="1673887806"/>
                    </a:ext>
                  </a:extLst>
                </a:gridCol>
                <a:gridCol w="8601074">
                  <a:extLst>
                    <a:ext uri="{9D8B030D-6E8A-4147-A177-3AD203B41FA5}">
                      <a16:colId xmlns:a16="http://schemas.microsoft.com/office/drawing/2014/main" val="3039585227"/>
                    </a:ext>
                  </a:extLst>
                </a:gridCol>
              </a:tblGrid>
              <a:tr h="533401">
                <a:tc>
                  <a:txBody>
                    <a:bodyPr/>
                    <a:lstStyle/>
                    <a:p>
                      <a:pPr algn="l">
                        <a:lnSpc>
                          <a:spcPct val="110000"/>
                        </a:lnSpc>
                        <a:spcBef>
                          <a:spcPts val="200"/>
                        </a:spcBef>
                        <a:spcAft>
                          <a:spcPts val="200"/>
                        </a:spcAft>
                      </a:pPr>
                      <a:r>
                        <a:rPr lang="en-GB" sz="2000" b="1" dirty="0">
                          <a:effectLst/>
                          <a:uFill>
                            <a:solidFill>
                              <a:srgbClr val="2F5496"/>
                            </a:solidFill>
                          </a:uFill>
                          <a:latin typeface="+mj-lt"/>
                          <a:ea typeface="Calibri" panose="020F0502020204030204" pitchFamily="34" charset="0"/>
                          <a:cs typeface="Myanmar Text" panose="020B0502040204020203" pitchFamily="34" charset="0"/>
                        </a:rPr>
                        <a:t>Violence physique</a:t>
                      </a:r>
                      <a:endParaRPr lang="en-GB" sz="2000" dirty="0">
                        <a:effectLst/>
                        <a:uFill>
                          <a:solidFill>
                            <a:srgbClr val="2F5496"/>
                          </a:solidFill>
                        </a:uFill>
                        <a:latin typeface="+mj-lt"/>
                        <a:ea typeface="Calibri" panose="020F0502020204030204" pitchFamily="34" charset="0"/>
                        <a:cs typeface="Myanmar Text" panose="020B0502040204020203" pitchFamily="34"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fr-FR" sz="1800" kern="1200" dirty="0">
                          <a:solidFill>
                            <a:schemeClr val="dk1"/>
                          </a:solidFill>
                          <a:effectLst/>
                          <a:latin typeface="+mn-lt"/>
                          <a:ea typeface="+mn-ea"/>
                          <a:cs typeface="+mn-cs"/>
                        </a:rPr>
                        <a:t>Dispositifs de verrouillage et les alarmes; procédures </a:t>
                      </a:r>
                      <a:r>
                        <a:rPr lang="fr-FR" sz="1800" noProof="0" dirty="0"/>
                        <a:t>d'urgence; formation et </a:t>
                      </a:r>
                      <a:endParaRPr lang="fr-FR" sz="1800" kern="1200" dirty="0">
                        <a:solidFill>
                          <a:schemeClr val="dk1"/>
                        </a:solidFill>
                        <a:effectLst/>
                        <a:latin typeface="+mn-lt"/>
                        <a:ea typeface="+mn-ea"/>
                        <a:cs typeface="+mn-cs"/>
                      </a:endParaRPr>
                    </a:p>
                    <a:p>
                      <a:r>
                        <a:rPr lang="fr-FR" sz="1800" kern="1200" dirty="0">
                          <a:solidFill>
                            <a:schemeClr val="dk1"/>
                          </a:solidFill>
                          <a:effectLst/>
                          <a:latin typeface="+mn-lt"/>
                          <a:ea typeface="+mn-ea"/>
                          <a:cs typeface="+mn-cs"/>
                        </a:rPr>
                        <a:t>assistance aux travailleurs </a:t>
                      </a:r>
                      <a:endParaRPr lang="es-ES_tradnl" sz="1800" noProof="0" dirty="0"/>
                    </a:p>
                    <a:p>
                      <a:endParaRPr lang="es-ES_tradnl" sz="800"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97241586"/>
                  </a:ext>
                </a:extLst>
              </a:tr>
              <a:tr h="1147111">
                <a:tc>
                  <a:txBody>
                    <a:bodyPr/>
                    <a:lstStyle/>
                    <a:p>
                      <a:pPr algn="l">
                        <a:lnSpc>
                          <a:spcPct val="110000"/>
                        </a:lnSpc>
                        <a:spcBef>
                          <a:spcPts val="200"/>
                        </a:spcBef>
                        <a:spcAft>
                          <a:spcPts val="200"/>
                        </a:spcAft>
                      </a:pPr>
                      <a:r>
                        <a:rPr lang="fr-FR" sz="2000" b="1" dirty="0">
                          <a:solidFill>
                            <a:schemeClr val="bg1"/>
                          </a:solidFill>
                          <a:effectLst/>
                          <a:uFill>
                            <a:solidFill>
                              <a:srgbClr val="2F5496"/>
                            </a:solidFill>
                          </a:uFill>
                          <a:latin typeface="+mj-lt"/>
                          <a:ea typeface="Calibri" panose="020F0502020204030204" pitchFamily="34" charset="0"/>
                          <a:cs typeface="Myanmar Text" panose="020B0502040204020203" pitchFamily="34" charset="0"/>
                        </a:rPr>
                        <a:t>Violence et harcèlement psychologiques</a:t>
                      </a:r>
                      <a:endParaRPr lang="en-GB" sz="2000" dirty="0">
                        <a:solidFill>
                          <a:schemeClr val="bg1"/>
                        </a:solidFill>
                        <a:effectLst/>
                        <a:uFill>
                          <a:solidFill>
                            <a:srgbClr val="2F5496"/>
                          </a:solidFill>
                        </a:uFill>
                        <a:latin typeface="+mj-lt"/>
                        <a:ea typeface="Calibri" panose="020F0502020204030204" pitchFamily="34" charset="0"/>
                        <a:cs typeface="Myanmar Text" panose="020B0502040204020203" pitchFamily="34"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r>
                        <a:rPr lang="fr-FR" sz="1800" noProof="0" dirty="0">
                          <a:solidFill>
                            <a:schemeClr val="bg1"/>
                          </a:solidFill>
                        </a:rPr>
                        <a:t>Promouvoir le travail d'équipe et la coopération; fournir les ressources, les informations et une formation adéquates pour effectuer le travail efficacement et en toute sécurité; définir clairement les exigences et responsabilités de chaque poste; assurer une communication transparente</a:t>
                      </a:r>
                      <a:endParaRPr lang="es-ES_tradnl" sz="1800" noProof="0" dirty="0">
                        <a:solidFill>
                          <a:schemeClr val="bg1"/>
                        </a:solidFill>
                      </a:endParaRPr>
                    </a:p>
                    <a:p>
                      <a:endParaRPr lang="es-ES_tradnl" sz="800" noProof="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478005371"/>
                  </a:ext>
                </a:extLst>
              </a:tr>
              <a:tr h="1042987">
                <a:tc>
                  <a:txBody>
                    <a:bodyPr/>
                    <a:lstStyle/>
                    <a:p>
                      <a:r>
                        <a:rPr lang="fr-FR" sz="2000" b="1" noProof="0" dirty="0">
                          <a:solidFill>
                            <a:schemeClr val="tx1"/>
                          </a:solidFill>
                          <a:uFill>
                            <a:solidFill>
                              <a:srgbClr val="2F5496"/>
                            </a:solidFill>
                          </a:uFill>
                          <a:latin typeface="+mj-lt"/>
                          <a:ea typeface="Calibri" panose="020F0502020204030204" pitchFamily="34" charset="0"/>
                        </a:rPr>
                        <a:t>Violence et harcèlement sexuels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fr-FR" sz="1800" noProof="0" dirty="0"/>
                        <a:t>Intégration des activités de prévention dans les procédures quotidiennes (par exemple, contrôle de l'éclairage, des serrures et des caméras de sécurité); instructions sur la façon de soulager efficacement les situations hostiles impliquant des clients/ patients/ consommateurs/ membres du public</a:t>
                      </a:r>
                      <a:endParaRPr lang="es-ES_tradnl" sz="800"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00560451"/>
                  </a:ext>
                </a:extLst>
              </a:tr>
            </a:tbl>
          </a:graphicData>
        </a:graphic>
      </p:graphicFrame>
      <p:sp>
        <p:nvSpPr>
          <p:cNvPr id="5" name="Segnaposto numero diapositiva 4">
            <a:extLst>
              <a:ext uri="{FF2B5EF4-FFF2-40B4-BE49-F238E27FC236}">
                <a16:creationId xmlns:a16="http://schemas.microsoft.com/office/drawing/2014/main" id="{4AEBCD1C-5534-460B-9BFE-21846453357A}"/>
              </a:ext>
            </a:extLst>
          </p:cNvPr>
          <p:cNvSpPr>
            <a:spLocks noGrp="1"/>
          </p:cNvSpPr>
          <p:nvPr>
            <p:ph type="sldNum" sz="quarter" idx="12"/>
          </p:nvPr>
        </p:nvSpPr>
        <p:spPr/>
        <p:txBody>
          <a:bodyPr/>
          <a:lstStyle/>
          <a:p>
            <a:fld id="{856227C0-AD57-4F9B-BAE3-EEFB0D0EE427}" type="slidenum">
              <a:rPr lang="en-GB" smtClean="0"/>
              <a:t>25</a:t>
            </a:fld>
            <a:endParaRPr lang="en-GB"/>
          </a:p>
        </p:txBody>
      </p:sp>
    </p:spTree>
    <p:extLst>
      <p:ext uri="{BB962C8B-B14F-4D97-AF65-F5344CB8AC3E}">
        <p14:creationId xmlns:p14="http://schemas.microsoft.com/office/powerpoint/2010/main" val="125210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11C82F-8479-46F7-9CC4-BAB602A8C026}"/>
              </a:ext>
            </a:extLst>
          </p:cNvPr>
          <p:cNvSpPr>
            <a:spLocks noGrp="1"/>
          </p:cNvSpPr>
          <p:nvPr>
            <p:ph type="title"/>
          </p:nvPr>
        </p:nvSpPr>
        <p:spPr/>
        <p:txBody>
          <a:bodyPr/>
          <a:lstStyle/>
          <a:p>
            <a:r>
              <a:rPr lang="es-ES_tradnl" dirty="0"/>
              <a:t>Medidas para responder y minimizar los efectos</a:t>
            </a:r>
            <a:endParaRPr lang="en-GB" dirty="0"/>
          </a:p>
        </p:txBody>
      </p:sp>
      <p:sp>
        <p:nvSpPr>
          <p:cNvPr id="3" name="Segnaposto contenuto 2">
            <a:extLst>
              <a:ext uri="{FF2B5EF4-FFF2-40B4-BE49-F238E27FC236}">
                <a16:creationId xmlns:a16="http://schemas.microsoft.com/office/drawing/2014/main" id="{EE968280-8D19-492A-ABA2-B2217B2EDB2F}"/>
              </a:ext>
            </a:extLst>
          </p:cNvPr>
          <p:cNvSpPr>
            <a:spLocks noGrp="1"/>
          </p:cNvSpPr>
          <p:nvPr>
            <p:ph idx="1"/>
          </p:nvPr>
        </p:nvSpPr>
        <p:spPr/>
        <p:txBody>
          <a:bodyPr/>
          <a:lstStyle/>
          <a:p>
            <a:pPr lvl="2">
              <a:spcBef>
                <a:spcPts val="1800"/>
              </a:spcBef>
            </a:pPr>
            <a:r>
              <a:rPr lang="fr-FR" dirty="0"/>
              <a:t>Garantir à tous les travailleurs le </a:t>
            </a:r>
            <a:r>
              <a:rPr lang="fr-FR" b="1" dirty="0"/>
              <a:t>droit de s'éloigner d'une situation de travail qui présente un danger grave et imminent pour leur vie, leur santé ou leur sécurité</a:t>
            </a:r>
          </a:p>
          <a:p>
            <a:pPr lvl="2">
              <a:spcBef>
                <a:spcPts val="1800"/>
              </a:spcBef>
            </a:pPr>
            <a:r>
              <a:rPr lang="fr-FR" dirty="0"/>
              <a:t>Élaborer et mettre en œuvre des procédures de </a:t>
            </a:r>
            <a:r>
              <a:rPr lang="fr-FR" b="1" dirty="0"/>
              <a:t>notification</a:t>
            </a:r>
            <a:r>
              <a:rPr lang="fr-FR" dirty="0"/>
              <a:t> et de </a:t>
            </a:r>
            <a:r>
              <a:rPr lang="fr-FR" b="1" dirty="0"/>
              <a:t>plainte</a:t>
            </a:r>
            <a:r>
              <a:rPr lang="fr-FR" dirty="0"/>
              <a:t> et un mécanisme de </a:t>
            </a:r>
            <a:r>
              <a:rPr lang="fr-FR" b="1" dirty="0"/>
              <a:t>règlement des disputes</a:t>
            </a:r>
          </a:p>
          <a:p>
            <a:pPr marL="360000" lvl="1">
              <a:spcBef>
                <a:spcPts val="0"/>
              </a:spcBef>
            </a:pPr>
            <a:r>
              <a:rPr lang="es-ES" dirty="0">
                <a:solidFill>
                  <a:schemeClr val="accent2"/>
                </a:solidFill>
              </a:rPr>
              <a:t>→</a:t>
            </a:r>
            <a:r>
              <a:rPr lang="es-ES" dirty="0"/>
              <a:t> </a:t>
            </a:r>
            <a:r>
              <a:rPr lang="fr-FR" dirty="0"/>
              <a:t>protection de la confidentialité des personnes impliquées</a:t>
            </a:r>
          </a:p>
          <a:p>
            <a:pPr lvl="2">
              <a:spcBef>
                <a:spcPts val="1800"/>
              </a:spcBef>
            </a:pPr>
            <a:r>
              <a:rPr lang="fr-FR" dirty="0"/>
              <a:t>Fournir un </a:t>
            </a:r>
            <a:r>
              <a:rPr lang="fr-FR" b="1" dirty="0"/>
              <a:t>soutien</a:t>
            </a:r>
            <a:r>
              <a:rPr lang="fr-FR" dirty="0"/>
              <a:t> aux victimes.</a:t>
            </a:r>
          </a:p>
          <a:p>
            <a:pPr lvl="2">
              <a:spcBef>
                <a:spcPts val="1800"/>
              </a:spcBef>
            </a:pPr>
            <a:r>
              <a:rPr lang="fr-FR" dirty="0"/>
              <a:t>Prévoir et appliquer des </a:t>
            </a:r>
            <a:r>
              <a:rPr lang="fr-FR" b="1" dirty="0"/>
              <a:t>mesures disciplinaires </a:t>
            </a:r>
            <a:r>
              <a:rPr lang="fr-FR" dirty="0"/>
              <a:t>(par exemple, des sanctions)</a:t>
            </a:r>
            <a:r>
              <a:rPr lang="es-ES" dirty="0"/>
              <a:t>)</a:t>
            </a:r>
            <a:endParaRPr lang="en-GB" dirty="0"/>
          </a:p>
          <a:p>
            <a:endParaRPr lang="en-GB" dirty="0"/>
          </a:p>
        </p:txBody>
      </p:sp>
      <p:sp>
        <p:nvSpPr>
          <p:cNvPr id="5" name="Segnaposto numero diapositiva 4">
            <a:extLst>
              <a:ext uri="{FF2B5EF4-FFF2-40B4-BE49-F238E27FC236}">
                <a16:creationId xmlns:a16="http://schemas.microsoft.com/office/drawing/2014/main" id="{0273FC9E-6332-467A-B15A-5B70A405F8A0}"/>
              </a:ext>
            </a:extLst>
          </p:cNvPr>
          <p:cNvSpPr>
            <a:spLocks noGrp="1"/>
          </p:cNvSpPr>
          <p:nvPr>
            <p:ph type="sldNum" sz="quarter" idx="12"/>
          </p:nvPr>
        </p:nvSpPr>
        <p:spPr/>
        <p:txBody>
          <a:bodyPr/>
          <a:lstStyle/>
          <a:p>
            <a:fld id="{856227C0-AD57-4F9B-BAE3-EEFB0D0EE427}" type="slidenum">
              <a:rPr lang="en-GB" smtClean="0"/>
              <a:t>26</a:t>
            </a:fld>
            <a:endParaRPr lang="en-GB"/>
          </a:p>
        </p:txBody>
      </p:sp>
    </p:spTree>
    <p:extLst>
      <p:ext uri="{BB962C8B-B14F-4D97-AF65-F5344CB8AC3E}">
        <p14:creationId xmlns:p14="http://schemas.microsoft.com/office/powerpoint/2010/main" val="2348629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52D4C9-2167-49ED-A41D-05E8635AF51B}"/>
              </a:ext>
            </a:extLst>
          </p:cNvPr>
          <p:cNvSpPr>
            <a:spLocks noGrp="1"/>
          </p:cNvSpPr>
          <p:nvPr>
            <p:ph type="title"/>
          </p:nvPr>
        </p:nvSpPr>
        <p:spPr/>
        <p:txBody>
          <a:bodyPr/>
          <a:lstStyle/>
          <a:p>
            <a:r>
              <a:rPr lang="fr-FR" dirty="0"/>
              <a:t>Information et formation sur la SST</a:t>
            </a:r>
            <a:endParaRPr lang="en-GB" dirty="0"/>
          </a:p>
        </p:txBody>
      </p:sp>
      <p:sp>
        <p:nvSpPr>
          <p:cNvPr id="3" name="Segnaposto contenuto 2">
            <a:extLst>
              <a:ext uri="{FF2B5EF4-FFF2-40B4-BE49-F238E27FC236}">
                <a16:creationId xmlns:a16="http://schemas.microsoft.com/office/drawing/2014/main" id="{E11BB488-E0D1-48D0-A748-C421B097F1BA}"/>
              </a:ext>
            </a:extLst>
          </p:cNvPr>
          <p:cNvSpPr>
            <a:spLocks noGrp="1"/>
          </p:cNvSpPr>
          <p:nvPr>
            <p:ph idx="1"/>
          </p:nvPr>
        </p:nvSpPr>
        <p:spPr/>
        <p:txBody>
          <a:bodyPr/>
          <a:lstStyle/>
          <a:p>
            <a:pPr lvl="2"/>
            <a:r>
              <a:rPr lang="fr-FR" b="1" dirty="0"/>
              <a:t>Concept </a:t>
            </a:r>
            <a:r>
              <a:rPr lang="fr-FR" dirty="0"/>
              <a:t>de violence et de harcèlement au travail</a:t>
            </a:r>
          </a:p>
          <a:p>
            <a:pPr lvl="2"/>
            <a:r>
              <a:rPr lang="fr-FR" b="1" dirty="0"/>
              <a:t>Responsabilités </a:t>
            </a:r>
            <a:r>
              <a:rPr lang="fr-FR" dirty="0"/>
              <a:t>en matière de prévention et de réponse à la violence et au harcèlement</a:t>
            </a:r>
          </a:p>
          <a:p>
            <a:pPr lvl="2"/>
            <a:r>
              <a:rPr lang="fr-FR" b="1" dirty="0"/>
              <a:t>Procédures </a:t>
            </a:r>
            <a:r>
              <a:rPr lang="fr-FR" dirty="0"/>
              <a:t>de réclamation et de réclamation</a:t>
            </a:r>
          </a:p>
          <a:p>
            <a:pPr lvl="2"/>
            <a:endParaRPr lang="es-ES" dirty="0"/>
          </a:p>
          <a:p>
            <a:pPr lvl="2"/>
            <a:r>
              <a:rPr lang="fr-FR" dirty="0">
                <a:solidFill>
                  <a:schemeClr val="accent2"/>
                </a:solidFill>
              </a:rPr>
              <a:t>Adaptées </a:t>
            </a:r>
            <a:r>
              <a:rPr lang="fr-FR" dirty="0"/>
              <a:t>aux besoins du public cible (travailleurs, représentants de la SST, membres des comités mixtes de la SST, superviseurs, gestionnaires, etc.)</a:t>
            </a:r>
          </a:p>
          <a:p>
            <a:pPr lvl="2"/>
            <a:r>
              <a:rPr lang="fr-FR" dirty="0"/>
              <a:t>Former tous les nouveaux et futurs travailleurs </a:t>
            </a:r>
            <a:r>
              <a:rPr lang="fr-FR" dirty="0">
                <a:solidFill>
                  <a:schemeClr val="accent2"/>
                </a:solidFill>
              </a:rPr>
              <a:t>avant </a:t>
            </a:r>
            <a:r>
              <a:rPr lang="fr-FR" dirty="0"/>
              <a:t>leur entrée dans l'organisation</a:t>
            </a:r>
            <a:endParaRPr lang="en-GB" dirty="0"/>
          </a:p>
        </p:txBody>
      </p:sp>
      <p:sp>
        <p:nvSpPr>
          <p:cNvPr id="4" name="Segnaposto data 3">
            <a:extLst>
              <a:ext uri="{FF2B5EF4-FFF2-40B4-BE49-F238E27FC236}">
                <a16:creationId xmlns:a16="http://schemas.microsoft.com/office/drawing/2014/main" id="{FB57B0B1-7F17-45F4-A7F2-B3DEA7094C6C}"/>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0C23D564-DB1E-4648-8A11-24C05F9D5D88}"/>
              </a:ext>
            </a:extLst>
          </p:cNvPr>
          <p:cNvSpPr>
            <a:spLocks noGrp="1"/>
          </p:cNvSpPr>
          <p:nvPr>
            <p:ph type="sldNum" sz="quarter" idx="12"/>
          </p:nvPr>
        </p:nvSpPr>
        <p:spPr/>
        <p:txBody>
          <a:bodyPr/>
          <a:lstStyle/>
          <a:p>
            <a:fld id="{856227C0-AD57-4F9B-BAE3-EEFB0D0EE427}" type="slidenum">
              <a:rPr lang="en-GB" smtClean="0"/>
              <a:t>27</a:t>
            </a:fld>
            <a:endParaRPr lang="en-GB"/>
          </a:p>
        </p:txBody>
      </p:sp>
    </p:spTree>
    <p:extLst>
      <p:ext uri="{BB962C8B-B14F-4D97-AF65-F5344CB8AC3E}">
        <p14:creationId xmlns:p14="http://schemas.microsoft.com/office/powerpoint/2010/main" val="391218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9DAEB2-7BC9-4795-98D5-1CFD810E21C9}"/>
              </a:ext>
            </a:extLst>
          </p:cNvPr>
          <p:cNvSpPr>
            <a:spLocks noGrp="1"/>
          </p:cNvSpPr>
          <p:nvPr>
            <p:ph type="title"/>
          </p:nvPr>
        </p:nvSpPr>
        <p:spPr/>
        <p:txBody>
          <a:bodyPr/>
          <a:lstStyle/>
          <a:p>
            <a:r>
              <a:rPr lang="fr-FR" dirty="0"/>
              <a:t>Exemple</a:t>
            </a:r>
            <a:r>
              <a:rPr lang="es-ES_tradnl" dirty="0"/>
              <a:t>: PAS 1010:2011 – </a:t>
            </a:r>
            <a:r>
              <a:rPr lang="fr-FR" dirty="0"/>
              <a:t>Gestion des risques psychosociaux au travail</a:t>
            </a:r>
            <a:endParaRPr lang="en-GB" dirty="0"/>
          </a:p>
        </p:txBody>
      </p:sp>
      <p:sp>
        <p:nvSpPr>
          <p:cNvPr id="5" name="Segnaposto numero diapositiva 4">
            <a:extLst>
              <a:ext uri="{FF2B5EF4-FFF2-40B4-BE49-F238E27FC236}">
                <a16:creationId xmlns:a16="http://schemas.microsoft.com/office/drawing/2014/main" id="{DD2B9011-33EC-44BD-8624-493CA78FBDD7}"/>
              </a:ext>
            </a:extLst>
          </p:cNvPr>
          <p:cNvSpPr>
            <a:spLocks noGrp="1"/>
          </p:cNvSpPr>
          <p:nvPr>
            <p:ph type="sldNum" sz="quarter" idx="12"/>
          </p:nvPr>
        </p:nvSpPr>
        <p:spPr/>
        <p:txBody>
          <a:bodyPr/>
          <a:lstStyle/>
          <a:p>
            <a:fld id="{856227C0-AD57-4F9B-BAE3-EEFB0D0EE427}" type="slidenum">
              <a:rPr lang="en-GB" smtClean="0"/>
              <a:t>28</a:t>
            </a:fld>
            <a:endParaRPr lang="en-GB"/>
          </a:p>
        </p:txBody>
      </p:sp>
      <p:graphicFrame>
        <p:nvGraphicFramePr>
          <p:cNvPr id="6" name="Segnaposto contenuto 4">
            <a:extLst>
              <a:ext uri="{FF2B5EF4-FFF2-40B4-BE49-F238E27FC236}">
                <a16:creationId xmlns:a16="http://schemas.microsoft.com/office/drawing/2014/main" id="{383AF90B-99C6-45E0-8265-9579D9184C2E}"/>
              </a:ext>
            </a:extLst>
          </p:cNvPr>
          <p:cNvGraphicFramePr>
            <a:graphicFrameLocks/>
          </p:cNvGraphicFramePr>
          <p:nvPr>
            <p:extLst>
              <p:ext uri="{D42A27DB-BD31-4B8C-83A1-F6EECF244321}">
                <p14:modId xmlns:p14="http://schemas.microsoft.com/office/powerpoint/2010/main" val="39433904"/>
              </p:ext>
            </p:extLst>
          </p:nvPr>
        </p:nvGraphicFramePr>
        <p:xfrm>
          <a:off x="490537" y="2404533"/>
          <a:ext cx="11196001" cy="3688080"/>
        </p:xfrm>
        <a:graphic>
          <a:graphicData uri="http://schemas.openxmlformats.org/drawingml/2006/table">
            <a:tbl>
              <a:tblPr firstRow="1" bandRow="1">
                <a:tableStyleId>{5C22544A-7EE6-4342-B048-85BDC9FD1C3A}</a:tableStyleId>
              </a:tblPr>
              <a:tblGrid>
                <a:gridCol w="1835568">
                  <a:extLst>
                    <a:ext uri="{9D8B030D-6E8A-4147-A177-3AD203B41FA5}">
                      <a16:colId xmlns:a16="http://schemas.microsoft.com/office/drawing/2014/main" val="1362628979"/>
                    </a:ext>
                  </a:extLst>
                </a:gridCol>
                <a:gridCol w="4074695">
                  <a:extLst>
                    <a:ext uri="{9D8B030D-6E8A-4147-A177-3AD203B41FA5}">
                      <a16:colId xmlns:a16="http://schemas.microsoft.com/office/drawing/2014/main" val="3667764961"/>
                    </a:ext>
                  </a:extLst>
                </a:gridCol>
                <a:gridCol w="3245348">
                  <a:extLst>
                    <a:ext uri="{9D8B030D-6E8A-4147-A177-3AD203B41FA5}">
                      <a16:colId xmlns:a16="http://schemas.microsoft.com/office/drawing/2014/main" val="2553434408"/>
                    </a:ext>
                  </a:extLst>
                </a:gridCol>
                <a:gridCol w="2040390">
                  <a:extLst>
                    <a:ext uri="{9D8B030D-6E8A-4147-A177-3AD203B41FA5}">
                      <a16:colId xmlns:a16="http://schemas.microsoft.com/office/drawing/2014/main" val="3719823783"/>
                    </a:ext>
                  </a:extLst>
                </a:gridCol>
              </a:tblGrid>
              <a:tr h="167284">
                <a:tc>
                  <a:txBody>
                    <a:bodyPr/>
                    <a:lstStyle/>
                    <a:p>
                      <a:r>
                        <a:rPr lang="fr-FR" sz="1900" b="0" noProof="0" dirty="0"/>
                        <a:t>Niveau</a:t>
                      </a:r>
                    </a:p>
                  </a:txBody>
                  <a:tcPr>
                    <a:solidFill>
                      <a:schemeClr val="accent2"/>
                    </a:solidFill>
                  </a:tcPr>
                </a:tc>
                <a:tc>
                  <a:txBody>
                    <a:bodyPr/>
                    <a:lstStyle/>
                    <a:p>
                      <a:r>
                        <a:rPr lang="fr-FR" sz="1900" b="0" noProof="0"/>
                        <a:t>Mesures primaires</a:t>
                      </a:r>
                    </a:p>
                  </a:txBody>
                  <a:tcPr>
                    <a:solidFill>
                      <a:schemeClr val="accent2"/>
                    </a:solidFill>
                  </a:tcPr>
                </a:tc>
                <a:tc>
                  <a:txBody>
                    <a:bodyPr/>
                    <a:lstStyle/>
                    <a:p>
                      <a:r>
                        <a:rPr lang="fr-FR" sz="1900" b="0" noProof="0"/>
                        <a:t>Mesures secondaires</a:t>
                      </a:r>
                    </a:p>
                  </a:txBody>
                  <a:tcPr>
                    <a:solidFill>
                      <a:schemeClr val="accent2"/>
                    </a:solidFill>
                  </a:tcPr>
                </a:tc>
                <a:tc>
                  <a:txBody>
                    <a:bodyPr/>
                    <a:lstStyle/>
                    <a:p>
                      <a:r>
                        <a:rPr lang="fr-FR" sz="1900" b="0" noProof="0" dirty="0"/>
                        <a:t>Mesures tertiaires</a:t>
                      </a:r>
                    </a:p>
                  </a:txBody>
                  <a:tcPr>
                    <a:solidFill>
                      <a:schemeClr val="accent2"/>
                    </a:solidFill>
                  </a:tcPr>
                </a:tc>
                <a:extLst>
                  <a:ext uri="{0D108BD9-81ED-4DB2-BD59-A6C34878D82A}">
                    <a16:rowId xmlns:a16="http://schemas.microsoft.com/office/drawing/2014/main" val="647000059"/>
                  </a:ext>
                </a:extLst>
              </a:tr>
              <a:tr h="370840">
                <a:tc>
                  <a:txBody>
                    <a:bodyPr/>
                    <a:lstStyle/>
                    <a:p>
                      <a:r>
                        <a:rPr lang="fr-FR" sz="1900" b="1" noProof="0"/>
                        <a:t>Organisation</a:t>
                      </a:r>
                    </a:p>
                  </a:txBody>
                  <a:tcPr>
                    <a:solidFill>
                      <a:schemeClr val="bg1">
                        <a:lumMod val="95000"/>
                      </a:schemeClr>
                    </a:solidFill>
                  </a:tcPr>
                </a:tc>
                <a:tc>
                  <a:txBody>
                    <a:bodyPr/>
                    <a:lstStyle/>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Politique et procédures</a:t>
                      </a:r>
                    </a:p>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Culture organisationnelle</a:t>
                      </a:r>
                    </a:p>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Formation en matière de gestion</a:t>
                      </a:r>
                    </a:p>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Enquêtes</a:t>
                      </a:r>
                    </a:p>
                  </a:txBody>
                  <a:tcPr>
                    <a:solidFill>
                      <a:schemeClr val="bg1">
                        <a:lumMod val="95000"/>
                      </a:schemeClr>
                    </a:solidFill>
                  </a:tcPr>
                </a:tc>
                <a:tc>
                  <a:txBody>
                    <a:bodyPr/>
                    <a:lstStyle/>
                    <a:p>
                      <a:pPr marL="216000" marR="0" lvl="0" indent="-216000" algn="l" defTabSz="914400" rtl="0" eaLnBrk="1" fontAlgn="auto" latinLnBrk="0" hangingPunct="1">
                        <a:lnSpc>
                          <a:spcPct val="100000"/>
                        </a:lnSpc>
                        <a:spcBef>
                          <a:spcPts val="0"/>
                        </a:spcBef>
                        <a:spcAft>
                          <a:spcPts val="0"/>
                        </a:spcAft>
                        <a:buClr>
                          <a:schemeClr val="accent2"/>
                        </a:buClr>
                        <a:buSzPct val="80000"/>
                        <a:buFont typeface="Wingdings" panose="05000000000000000000" pitchFamily="2" charset="2"/>
                        <a:buChar char="ü"/>
                        <a:tabLst/>
                        <a:defRPr/>
                      </a:pPr>
                      <a:r>
                        <a:rPr lang="fr-FR" sz="1800" kern="1200" noProof="0" dirty="0">
                          <a:solidFill>
                            <a:schemeClr val="dk1"/>
                          </a:solidFill>
                          <a:effectLst/>
                          <a:latin typeface="+mn-lt"/>
                          <a:ea typeface="+mn-ea"/>
                          <a:cs typeface="+mn-cs"/>
                        </a:rPr>
                        <a:t>Procédures de gestion et d'enquête</a:t>
                      </a:r>
                      <a:endParaRPr lang="en-GB" sz="1800" noProof="0" dirty="0"/>
                    </a:p>
                  </a:txBody>
                  <a:tcPr>
                    <a:solidFill>
                      <a:schemeClr val="bg1">
                        <a:lumMod val="95000"/>
                      </a:schemeClr>
                    </a:solidFill>
                  </a:tcPr>
                </a:tc>
                <a:tc>
                  <a:txBody>
                    <a:bodyPr/>
                    <a:lstStyle/>
                    <a:p>
                      <a:pPr marL="216000" marR="0" lvl="0" indent="-216000" algn="l" defTabSz="914400" rtl="0" eaLnBrk="1" fontAlgn="auto" latinLnBrk="0" hangingPunct="1">
                        <a:lnSpc>
                          <a:spcPct val="100000"/>
                        </a:lnSpc>
                        <a:spcBef>
                          <a:spcPts val="0"/>
                        </a:spcBef>
                        <a:spcAft>
                          <a:spcPts val="0"/>
                        </a:spcAft>
                        <a:buClr>
                          <a:schemeClr val="accent2"/>
                        </a:buClr>
                        <a:buSzPct val="80000"/>
                        <a:buFont typeface="Wingdings" panose="05000000000000000000" pitchFamily="2" charset="2"/>
                        <a:buChar char="ü"/>
                        <a:tabLst/>
                        <a:defRPr/>
                      </a:pPr>
                      <a:r>
                        <a:rPr lang="fr-FR" sz="1800" kern="1200" noProof="0" dirty="0">
                          <a:solidFill>
                            <a:schemeClr val="dk1"/>
                          </a:solidFill>
                          <a:effectLst/>
                          <a:latin typeface="+mn-lt"/>
                          <a:ea typeface="+mn-ea"/>
                          <a:cs typeface="+mn-cs"/>
                        </a:rPr>
                        <a:t>Réhabilitation et retour au travail</a:t>
                      </a:r>
                      <a:endParaRPr lang="en-GB" sz="1800" noProof="0" dirty="0"/>
                    </a:p>
                  </a:txBody>
                  <a:tcPr>
                    <a:solidFill>
                      <a:schemeClr val="bg1">
                        <a:lumMod val="95000"/>
                      </a:schemeClr>
                    </a:solidFill>
                  </a:tcPr>
                </a:tc>
                <a:extLst>
                  <a:ext uri="{0D108BD9-81ED-4DB2-BD59-A6C34878D82A}">
                    <a16:rowId xmlns:a16="http://schemas.microsoft.com/office/drawing/2014/main" val="2736280330"/>
                  </a:ext>
                </a:extLst>
              </a:tr>
              <a:tr h="370840">
                <a:tc>
                  <a:txBody>
                    <a:bodyPr/>
                    <a:lstStyle/>
                    <a:p>
                      <a:r>
                        <a:rPr lang="fr-FR" sz="1900" b="1" noProof="0"/>
                        <a:t>Lieu de travail / groupe</a:t>
                      </a:r>
                    </a:p>
                  </a:txBody>
                  <a:tcPr>
                    <a:solidFill>
                      <a:schemeClr val="bg1">
                        <a:lumMod val="85000"/>
                      </a:schemeClr>
                    </a:solidFill>
                  </a:tcPr>
                </a:tc>
                <a:tc>
                  <a:txBody>
                    <a:bodyPr/>
                    <a:lstStyle/>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Évaluations des risques</a:t>
                      </a:r>
                    </a:p>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Formation de sensibilisation</a:t>
                      </a:r>
                      <a:endParaRPr lang="es-ES" sz="1800" kern="1200" noProof="0" dirty="0">
                        <a:solidFill>
                          <a:schemeClr val="dk1"/>
                        </a:solidFill>
                        <a:effectLst/>
                        <a:latin typeface="+mn-lt"/>
                        <a:ea typeface="+mn-ea"/>
                        <a:cs typeface="+mn-cs"/>
                      </a:endParaRPr>
                    </a:p>
                  </a:txBody>
                  <a:tcPr>
                    <a:solidFill>
                      <a:schemeClr val="bg1">
                        <a:lumMod val="85000"/>
                      </a:schemeClr>
                    </a:solidFill>
                  </a:tcPr>
                </a:tc>
                <a:tc>
                  <a:txBody>
                    <a:bodyPr/>
                    <a:lstStyle/>
                    <a:p>
                      <a:pPr marL="216000" indent="-216000">
                        <a:buClr>
                          <a:schemeClr val="accent2"/>
                        </a:buClr>
                        <a:buSzPct val="80000"/>
                        <a:buFont typeface="Wingdings" panose="05000000000000000000" pitchFamily="2" charset="2"/>
                        <a:buChar char="ü"/>
                      </a:pPr>
                      <a:r>
                        <a:rPr lang="fr-FR" sz="1800" noProof="0" dirty="0"/>
                        <a:t>Formation en gestion des conflits / impacts</a:t>
                      </a:r>
                    </a:p>
                    <a:p>
                      <a:pPr marL="216000" indent="-216000">
                        <a:buClr>
                          <a:schemeClr val="accent2"/>
                        </a:buClr>
                        <a:buSzPct val="80000"/>
                        <a:buFont typeface="Wingdings" panose="05000000000000000000" pitchFamily="2" charset="2"/>
                        <a:buChar char="ü"/>
                      </a:pPr>
                      <a:r>
                        <a:rPr lang="fr-FR" sz="1800" noProof="0" dirty="0"/>
                        <a:t>Résolution de conflits</a:t>
                      </a:r>
                      <a:endParaRPr lang="es-ES" sz="1800" noProof="0" dirty="0"/>
                    </a:p>
                  </a:txBody>
                  <a:tcPr>
                    <a:solidFill>
                      <a:schemeClr val="bg1">
                        <a:lumMod val="85000"/>
                      </a:schemeClr>
                    </a:solidFill>
                  </a:tcPr>
                </a:tc>
                <a:tc>
                  <a:txBody>
                    <a:bodyPr/>
                    <a:lstStyle/>
                    <a:p>
                      <a:pPr marL="216000" marR="0" lvl="0" indent="-216000" algn="l" defTabSz="914400" rtl="0" eaLnBrk="1" fontAlgn="auto" latinLnBrk="0" hangingPunct="1">
                        <a:lnSpc>
                          <a:spcPct val="100000"/>
                        </a:lnSpc>
                        <a:spcBef>
                          <a:spcPts val="0"/>
                        </a:spcBef>
                        <a:spcAft>
                          <a:spcPts val="0"/>
                        </a:spcAft>
                        <a:buClr>
                          <a:schemeClr val="accent2"/>
                        </a:buClr>
                        <a:buSzPct val="80000"/>
                        <a:buFont typeface="Wingdings" panose="05000000000000000000" pitchFamily="2" charset="2"/>
                        <a:buChar char="ü"/>
                        <a:tabLst/>
                        <a:defRPr/>
                      </a:pPr>
                      <a:r>
                        <a:rPr lang="fr-FR" sz="1800" kern="1200" noProof="0" dirty="0">
                          <a:solidFill>
                            <a:schemeClr val="dk1"/>
                          </a:solidFill>
                          <a:effectLst/>
                          <a:latin typeface="+mn-lt"/>
                          <a:ea typeface="+mn-ea"/>
                          <a:cs typeface="+mn-cs"/>
                        </a:rPr>
                        <a:t>Groupe de soutien</a:t>
                      </a:r>
                      <a:endParaRPr lang="fr-FR" sz="1800" noProof="0" dirty="0"/>
                    </a:p>
                  </a:txBody>
                  <a:tcPr>
                    <a:solidFill>
                      <a:schemeClr val="bg1">
                        <a:lumMod val="85000"/>
                      </a:schemeClr>
                    </a:solidFill>
                  </a:tcPr>
                </a:tc>
                <a:extLst>
                  <a:ext uri="{0D108BD9-81ED-4DB2-BD59-A6C34878D82A}">
                    <a16:rowId xmlns:a16="http://schemas.microsoft.com/office/drawing/2014/main" val="2136427590"/>
                  </a:ext>
                </a:extLst>
              </a:tr>
              <a:tr h="323064">
                <a:tc>
                  <a:txBody>
                    <a:bodyPr/>
                    <a:lstStyle/>
                    <a:p>
                      <a:r>
                        <a:rPr lang="fr-FR" sz="1900" b="1" noProof="0" dirty="0"/>
                        <a:t>Individuel</a:t>
                      </a:r>
                    </a:p>
                  </a:txBody>
                  <a:tcPr>
                    <a:solidFill>
                      <a:schemeClr val="bg1">
                        <a:lumMod val="95000"/>
                      </a:schemeClr>
                    </a:solidFill>
                  </a:tcPr>
                </a:tc>
                <a:tc>
                  <a:txBody>
                    <a:bodyPr/>
                    <a:lstStyle/>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Cours d'affirmation de soi</a:t>
                      </a:r>
                    </a:p>
                    <a:p>
                      <a:pPr marL="216000" indent="-216000">
                        <a:buClr>
                          <a:schemeClr val="accent2"/>
                        </a:buClr>
                        <a:buSzPct val="80000"/>
                        <a:buFont typeface="Wingdings" panose="05000000000000000000" pitchFamily="2" charset="2"/>
                        <a:buChar char="ü"/>
                      </a:pPr>
                      <a:r>
                        <a:rPr lang="fr-FR" sz="1800" kern="1200" noProof="0" dirty="0">
                          <a:solidFill>
                            <a:schemeClr val="dk1"/>
                          </a:solidFill>
                          <a:effectLst/>
                          <a:latin typeface="+mn-lt"/>
                          <a:ea typeface="+mn-ea"/>
                          <a:cs typeface="+mn-cs"/>
                        </a:rPr>
                        <a:t>Informations sur la marche à suivre en cas de harcèlement</a:t>
                      </a:r>
                      <a:endParaRPr lang="es-ES" sz="1800" kern="1200" noProof="0" dirty="0">
                        <a:solidFill>
                          <a:schemeClr val="dk1"/>
                        </a:solidFill>
                        <a:effectLst/>
                        <a:latin typeface="+mn-lt"/>
                        <a:ea typeface="+mn-ea"/>
                        <a:cs typeface="+mn-cs"/>
                      </a:endParaRPr>
                    </a:p>
                  </a:txBody>
                  <a:tcPr>
                    <a:solidFill>
                      <a:schemeClr val="bg1">
                        <a:lumMod val="95000"/>
                      </a:schemeClr>
                    </a:solidFill>
                  </a:tcPr>
                </a:tc>
                <a:tc>
                  <a:txBody>
                    <a:bodyPr/>
                    <a:lstStyle/>
                    <a:p>
                      <a:pPr marL="216000" marR="0" lvl="0" indent="-216000" algn="l" defTabSz="914400" rtl="0" eaLnBrk="1" fontAlgn="auto" latinLnBrk="0" hangingPunct="1">
                        <a:lnSpc>
                          <a:spcPct val="100000"/>
                        </a:lnSpc>
                        <a:spcBef>
                          <a:spcPts val="0"/>
                        </a:spcBef>
                        <a:spcAft>
                          <a:spcPts val="0"/>
                        </a:spcAft>
                        <a:buClr>
                          <a:schemeClr val="accent2"/>
                        </a:buClr>
                        <a:buSzPct val="80000"/>
                        <a:buFont typeface="Wingdings" panose="05000000000000000000" pitchFamily="2" charset="2"/>
                        <a:buChar char="ü"/>
                        <a:tabLst/>
                        <a:defRPr/>
                      </a:pPr>
                      <a:r>
                        <a:rPr lang="fr-FR" sz="1800" kern="1200" noProof="0" dirty="0">
                          <a:solidFill>
                            <a:schemeClr val="dk1"/>
                          </a:solidFill>
                          <a:effectLst/>
                          <a:latin typeface="+mn-lt"/>
                          <a:ea typeface="+mn-ea"/>
                          <a:cs typeface="+mn-cs"/>
                        </a:rPr>
                        <a:t>Soutien social et conseil</a:t>
                      </a:r>
                      <a:endParaRPr lang="fr-FR" sz="1800" noProof="0" dirty="0"/>
                    </a:p>
                  </a:txBody>
                  <a:tcPr>
                    <a:solidFill>
                      <a:schemeClr val="bg1">
                        <a:lumMod val="95000"/>
                      </a:schemeClr>
                    </a:solidFill>
                  </a:tcPr>
                </a:tc>
                <a:tc>
                  <a:txBody>
                    <a:bodyPr/>
                    <a:lstStyle/>
                    <a:p>
                      <a:pPr marL="216000" marR="0" lvl="0" indent="-216000" algn="l" defTabSz="914400" rtl="0" eaLnBrk="1" fontAlgn="auto" latinLnBrk="0" hangingPunct="1">
                        <a:lnSpc>
                          <a:spcPct val="100000"/>
                        </a:lnSpc>
                        <a:spcBef>
                          <a:spcPts val="0"/>
                        </a:spcBef>
                        <a:spcAft>
                          <a:spcPts val="0"/>
                        </a:spcAft>
                        <a:buClr>
                          <a:schemeClr val="accent2"/>
                        </a:buClr>
                        <a:buSzPct val="80000"/>
                        <a:buFont typeface="Wingdings" panose="05000000000000000000" pitchFamily="2" charset="2"/>
                        <a:buChar char="ü"/>
                        <a:tabLst/>
                        <a:defRPr/>
                      </a:pPr>
                      <a:r>
                        <a:rPr lang="fr-FR" sz="1800" kern="1200" noProof="0" dirty="0">
                          <a:solidFill>
                            <a:schemeClr val="dk1"/>
                          </a:solidFill>
                          <a:effectLst/>
                          <a:latin typeface="+mn-lt"/>
                          <a:ea typeface="+mn-ea"/>
                          <a:cs typeface="+mn-cs"/>
                        </a:rPr>
                        <a:t>Thérapie</a:t>
                      </a:r>
                      <a:endParaRPr lang="fr-FR" sz="1800" noProof="0" dirty="0"/>
                    </a:p>
                  </a:txBody>
                  <a:tcPr>
                    <a:solidFill>
                      <a:schemeClr val="bg1">
                        <a:lumMod val="95000"/>
                      </a:schemeClr>
                    </a:solidFill>
                  </a:tcPr>
                </a:tc>
                <a:extLst>
                  <a:ext uri="{0D108BD9-81ED-4DB2-BD59-A6C34878D82A}">
                    <a16:rowId xmlns:a16="http://schemas.microsoft.com/office/drawing/2014/main" val="2190554428"/>
                  </a:ext>
                </a:extLst>
              </a:tr>
            </a:tbl>
          </a:graphicData>
        </a:graphic>
      </p:graphicFrame>
    </p:spTree>
    <p:extLst>
      <p:ext uri="{BB962C8B-B14F-4D97-AF65-F5344CB8AC3E}">
        <p14:creationId xmlns:p14="http://schemas.microsoft.com/office/powerpoint/2010/main" val="1942906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DAAC11-0F7F-4DBB-B42B-28569BB9016C}"/>
              </a:ext>
            </a:extLst>
          </p:cNvPr>
          <p:cNvSpPr>
            <a:spLocks noGrp="1"/>
          </p:cNvSpPr>
          <p:nvPr>
            <p:ph type="title"/>
          </p:nvPr>
        </p:nvSpPr>
        <p:spPr/>
        <p:txBody>
          <a:bodyPr/>
          <a:lstStyle/>
          <a:p>
            <a:r>
              <a:rPr lang="fr-FR" dirty="0"/>
              <a:t>Que peut-on faire pour mettre fin à la violence et au harcèlement dans le monde du travail? </a:t>
            </a:r>
            <a:r>
              <a:rPr lang="es-ES" spc="-180" dirty="0"/>
              <a:t>(I)</a:t>
            </a:r>
            <a:endParaRPr lang="en-GB" dirty="0"/>
          </a:p>
        </p:txBody>
      </p:sp>
      <p:sp>
        <p:nvSpPr>
          <p:cNvPr id="3" name="Segnaposto contenuto 2">
            <a:extLst>
              <a:ext uri="{FF2B5EF4-FFF2-40B4-BE49-F238E27FC236}">
                <a16:creationId xmlns:a16="http://schemas.microsoft.com/office/drawing/2014/main" id="{420C560F-9CE8-463C-8424-A8558D460FD6}"/>
              </a:ext>
            </a:extLst>
          </p:cNvPr>
          <p:cNvSpPr>
            <a:spLocks noGrp="1"/>
          </p:cNvSpPr>
          <p:nvPr>
            <p:ph idx="1"/>
          </p:nvPr>
        </p:nvSpPr>
        <p:spPr>
          <a:xfrm>
            <a:off x="490538" y="2404533"/>
            <a:ext cx="11210924" cy="4128614"/>
          </a:xfrm>
          <a:solidFill>
            <a:schemeClr val="bg1">
              <a:alpha val="75000"/>
            </a:schemeClr>
          </a:solidFill>
        </p:spPr>
        <p:txBody>
          <a:bodyPr/>
          <a:lstStyle/>
          <a:p>
            <a:pPr lvl="2">
              <a:spcBef>
                <a:spcPts val="1200"/>
              </a:spcBef>
            </a:pPr>
            <a:r>
              <a:rPr lang="fr-FR" sz="2200" b="1" dirty="0"/>
              <a:t>Gouvernements</a:t>
            </a:r>
            <a:r>
              <a:rPr lang="es-ES" sz="2200" b="1" dirty="0"/>
              <a:t> . </a:t>
            </a:r>
            <a:r>
              <a:rPr lang="fr-FR" sz="2200" dirty="0"/>
              <a:t>Politiques, stratégies et lois en matière de SST; initiatives et mesures; ratification de la convention </a:t>
            </a:r>
            <a:r>
              <a:rPr lang="en-GB" b="1" dirty="0"/>
              <a:t>n°</a:t>
            </a:r>
            <a:r>
              <a:rPr lang="fr-FR" sz="2200" dirty="0"/>
              <a:t> 190.</a:t>
            </a:r>
            <a:endParaRPr lang="es-ES" sz="2200" dirty="0"/>
          </a:p>
          <a:p>
            <a:pPr lvl="2">
              <a:spcBef>
                <a:spcPts val="1200"/>
              </a:spcBef>
            </a:pPr>
            <a:r>
              <a:rPr lang="fr-FR" sz="2200" b="1" dirty="0"/>
              <a:t>Partenaires</a:t>
            </a:r>
            <a:r>
              <a:rPr lang="es-ES" sz="2200" b="1" dirty="0"/>
              <a:t> </a:t>
            </a:r>
            <a:r>
              <a:rPr lang="fr-FR" sz="2200" b="1" dirty="0"/>
              <a:t>sociaux</a:t>
            </a:r>
            <a:r>
              <a:rPr lang="es-ES" sz="2200" b="1" dirty="0"/>
              <a:t>. </a:t>
            </a:r>
            <a:r>
              <a:rPr lang="fr-FR" sz="2200" dirty="0"/>
              <a:t>Conventions collectives; orientation à leur membres; collecte de données.</a:t>
            </a:r>
            <a:endParaRPr lang="es-ES" sz="2200" dirty="0"/>
          </a:p>
          <a:p>
            <a:pPr lvl="2">
              <a:spcBef>
                <a:spcPts val="1200"/>
              </a:spcBef>
            </a:pPr>
            <a:r>
              <a:rPr lang="fr-FR" sz="2200" b="1" dirty="0"/>
              <a:t>Inspection du travail</a:t>
            </a:r>
            <a:r>
              <a:rPr lang="es-ES" sz="2200" b="1" dirty="0"/>
              <a:t> . </a:t>
            </a:r>
            <a:r>
              <a:rPr lang="fr-FR" sz="2200" dirty="0"/>
              <a:t>Enquêter sur toute plainte; conseiller les employeurs et les travailleurs.</a:t>
            </a:r>
            <a:endParaRPr lang="es-ES" sz="2200" dirty="0"/>
          </a:p>
          <a:p>
            <a:pPr lvl="2">
              <a:spcBef>
                <a:spcPts val="1200"/>
              </a:spcBef>
            </a:pPr>
            <a:r>
              <a:rPr lang="fr-FR" sz="2200" b="1" dirty="0"/>
              <a:t>Employeurs</a:t>
            </a:r>
            <a:r>
              <a:rPr lang="es-ES" sz="2200" b="1" dirty="0"/>
              <a:t>. </a:t>
            </a:r>
            <a:r>
              <a:rPr lang="fr-FR" sz="2200" dirty="0"/>
              <a:t>Garantir des environnements de travail sûrs et sains; système de gestion de la SST; politique et programme de SST sur le lieu de travail; évaluation des risques; information et formation</a:t>
            </a:r>
            <a:endParaRPr lang="es-ES" sz="2200" dirty="0"/>
          </a:p>
          <a:p>
            <a:pPr lvl="2">
              <a:spcBef>
                <a:spcPts val="1200"/>
              </a:spcBef>
            </a:pPr>
            <a:endParaRPr lang="en-GB" sz="2200" dirty="0"/>
          </a:p>
          <a:p>
            <a:pPr>
              <a:spcBef>
                <a:spcPts val="1200"/>
              </a:spcBef>
            </a:pPr>
            <a:r>
              <a:rPr lang="en-GB" sz="2200" dirty="0"/>
              <a:t>   </a:t>
            </a:r>
          </a:p>
        </p:txBody>
      </p:sp>
      <p:sp>
        <p:nvSpPr>
          <p:cNvPr id="5" name="Segnaposto numero diapositiva 4">
            <a:extLst>
              <a:ext uri="{FF2B5EF4-FFF2-40B4-BE49-F238E27FC236}">
                <a16:creationId xmlns:a16="http://schemas.microsoft.com/office/drawing/2014/main" id="{CAAA3CFE-5678-4334-B44A-555F37DC0D4E}"/>
              </a:ext>
            </a:extLst>
          </p:cNvPr>
          <p:cNvSpPr>
            <a:spLocks noGrp="1"/>
          </p:cNvSpPr>
          <p:nvPr>
            <p:ph type="sldNum" sz="quarter" idx="12"/>
          </p:nvPr>
        </p:nvSpPr>
        <p:spPr/>
        <p:txBody>
          <a:bodyPr/>
          <a:lstStyle/>
          <a:p>
            <a:fld id="{856227C0-AD57-4F9B-BAE3-EEFB0D0EE427}" type="slidenum">
              <a:rPr lang="en-GB" smtClean="0"/>
              <a:t>29</a:t>
            </a:fld>
            <a:endParaRPr lang="en-GB"/>
          </a:p>
        </p:txBody>
      </p:sp>
    </p:spTree>
    <p:extLst>
      <p:ext uri="{BB962C8B-B14F-4D97-AF65-F5344CB8AC3E}">
        <p14:creationId xmlns:p14="http://schemas.microsoft.com/office/powerpoint/2010/main" val="999838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DAAC11-0F7F-4DBB-B42B-28569BB9016C}"/>
              </a:ext>
            </a:extLst>
          </p:cNvPr>
          <p:cNvSpPr>
            <a:spLocks noGrp="1"/>
          </p:cNvSpPr>
          <p:nvPr>
            <p:ph type="title"/>
          </p:nvPr>
        </p:nvSpPr>
        <p:spPr/>
        <p:txBody>
          <a:bodyPr/>
          <a:lstStyle/>
          <a:p>
            <a:r>
              <a:rPr lang="fr-FR" dirty="0"/>
              <a:t>Que peut-on faire pour mettre fin à la violence et au harcèlement dans le monde du travail? </a:t>
            </a:r>
            <a:r>
              <a:rPr lang="es-ES" spc="-180" dirty="0"/>
              <a:t>(II)</a:t>
            </a:r>
            <a:endParaRPr lang="en-GB" dirty="0"/>
          </a:p>
        </p:txBody>
      </p:sp>
      <p:sp>
        <p:nvSpPr>
          <p:cNvPr id="3" name="Segnaposto contenuto 2">
            <a:extLst>
              <a:ext uri="{FF2B5EF4-FFF2-40B4-BE49-F238E27FC236}">
                <a16:creationId xmlns:a16="http://schemas.microsoft.com/office/drawing/2014/main" id="{420C560F-9CE8-463C-8424-A8558D460FD6}"/>
              </a:ext>
            </a:extLst>
          </p:cNvPr>
          <p:cNvSpPr>
            <a:spLocks noGrp="1"/>
          </p:cNvSpPr>
          <p:nvPr>
            <p:ph idx="1"/>
          </p:nvPr>
        </p:nvSpPr>
        <p:spPr>
          <a:xfrm>
            <a:off x="490538" y="2404533"/>
            <a:ext cx="11210924" cy="4128614"/>
          </a:xfrm>
          <a:solidFill>
            <a:schemeClr val="bg1">
              <a:alpha val="75000"/>
            </a:schemeClr>
          </a:solidFill>
        </p:spPr>
        <p:txBody>
          <a:bodyPr/>
          <a:lstStyle/>
          <a:p>
            <a:pPr lvl="2">
              <a:spcBef>
                <a:spcPts val="1200"/>
              </a:spcBef>
            </a:pPr>
            <a:r>
              <a:rPr lang="fr-FR" sz="2200" b="1" dirty="0"/>
              <a:t>Travailleurs</a:t>
            </a:r>
            <a:r>
              <a:rPr lang="es-ES" sz="2200" b="1" dirty="0"/>
              <a:t>. </a:t>
            </a:r>
            <a:r>
              <a:rPr lang="fr-FR" sz="2200" dirty="0"/>
              <a:t>Coopérer dans l'application du système de gestion de la SST</a:t>
            </a:r>
          </a:p>
          <a:p>
            <a:pPr lvl="2">
              <a:spcBef>
                <a:spcPts val="1200"/>
              </a:spcBef>
            </a:pPr>
            <a:r>
              <a:rPr lang="fr-FR" sz="2200" b="1" dirty="0"/>
              <a:t>Représentants des travailleurs</a:t>
            </a:r>
            <a:r>
              <a:rPr lang="es-ES" sz="2200" b="1" dirty="0"/>
              <a:t>. </a:t>
            </a:r>
            <a:r>
              <a:rPr lang="fr-FR" sz="2200" dirty="0"/>
              <a:t>Sensibilisation; mener des enquêtes; encourager et soutenir la présentation des plaintes; consulter les employeurs sur les mesures et la formation en matière de SST.</a:t>
            </a:r>
            <a:endParaRPr lang="es-ES" sz="2200" dirty="0"/>
          </a:p>
          <a:p>
            <a:pPr lvl="2">
              <a:spcBef>
                <a:spcPts val="1200"/>
              </a:spcBef>
            </a:pPr>
            <a:r>
              <a:rPr lang="fr-FR" sz="2200" b="1" dirty="0"/>
              <a:t>Comités conjoints de SST</a:t>
            </a:r>
            <a:r>
              <a:rPr lang="es-ES" sz="2200" b="1" dirty="0"/>
              <a:t>. </a:t>
            </a:r>
            <a:r>
              <a:rPr lang="fr-FR" sz="2200" dirty="0"/>
              <a:t>Assurer la coopération entre les travailleurs et les employeurs</a:t>
            </a:r>
            <a:endParaRPr lang="es-ES" sz="2200" dirty="0"/>
          </a:p>
          <a:p>
            <a:pPr lvl="2">
              <a:spcBef>
                <a:spcPts val="1200"/>
              </a:spcBef>
            </a:pPr>
            <a:r>
              <a:rPr lang="fr-FR" sz="2200" b="1" dirty="0"/>
              <a:t>Praticiens de la</a:t>
            </a:r>
            <a:r>
              <a:rPr lang="es-ES" sz="2200" b="1" dirty="0"/>
              <a:t> </a:t>
            </a:r>
            <a:r>
              <a:rPr lang="fr-FR" sz="2200" b="1" dirty="0"/>
              <a:t>SST</a:t>
            </a:r>
            <a:r>
              <a:rPr lang="es-ES" sz="2200" b="1" dirty="0"/>
              <a:t>. </a:t>
            </a:r>
            <a:r>
              <a:rPr lang="fr-FR" sz="2200" dirty="0"/>
              <a:t>Conseiller et soutenir les employeurs, les gestionnaires, les travailleurs et les représentants en SST; faciliter l'engagement et influencer le changement positif</a:t>
            </a:r>
            <a:endParaRPr lang="en-GB" sz="2200" dirty="0"/>
          </a:p>
          <a:p>
            <a:pPr>
              <a:spcBef>
                <a:spcPts val="1200"/>
              </a:spcBef>
            </a:pPr>
            <a:r>
              <a:rPr lang="en-GB" sz="2200" dirty="0"/>
              <a:t>   </a:t>
            </a:r>
          </a:p>
        </p:txBody>
      </p:sp>
      <p:sp>
        <p:nvSpPr>
          <p:cNvPr id="5" name="Segnaposto numero diapositiva 4">
            <a:extLst>
              <a:ext uri="{FF2B5EF4-FFF2-40B4-BE49-F238E27FC236}">
                <a16:creationId xmlns:a16="http://schemas.microsoft.com/office/drawing/2014/main" id="{CAAA3CFE-5678-4334-B44A-555F37DC0D4E}"/>
              </a:ext>
            </a:extLst>
          </p:cNvPr>
          <p:cNvSpPr>
            <a:spLocks noGrp="1"/>
          </p:cNvSpPr>
          <p:nvPr>
            <p:ph type="sldNum" sz="quarter" idx="12"/>
          </p:nvPr>
        </p:nvSpPr>
        <p:spPr/>
        <p:txBody>
          <a:bodyPr/>
          <a:lstStyle/>
          <a:p>
            <a:fld id="{856227C0-AD57-4F9B-BAE3-EEFB0D0EE427}" type="slidenum">
              <a:rPr lang="en-GB" smtClean="0"/>
              <a:t>30</a:t>
            </a:fld>
            <a:endParaRPr lang="en-GB"/>
          </a:p>
        </p:txBody>
      </p:sp>
    </p:spTree>
    <p:extLst>
      <p:ext uri="{BB962C8B-B14F-4D97-AF65-F5344CB8AC3E}">
        <p14:creationId xmlns:p14="http://schemas.microsoft.com/office/powerpoint/2010/main" val="903091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B4C21C8F-E096-490C-849F-F63E8AE03786}"/>
              </a:ext>
            </a:extLst>
          </p:cNvPr>
          <p:cNvSpPr>
            <a:spLocks noGrp="1"/>
          </p:cNvSpPr>
          <p:nvPr>
            <p:ph type="sldNum" sz="quarter" idx="12"/>
          </p:nvPr>
        </p:nvSpPr>
        <p:spPr/>
        <p:txBody>
          <a:bodyPr/>
          <a:lstStyle/>
          <a:p>
            <a:fld id="{856227C0-AD57-4F9B-BAE3-EEFB0D0EE427}" type="slidenum">
              <a:rPr lang="en-GB" smtClean="0"/>
              <a:t>31</a:t>
            </a:fld>
            <a:endParaRPr lang="en-GB" dirty="0"/>
          </a:p>
        </p:txBody>
      </p:sp>
      <p:pic>
        <p:nvPicPr>
          <p:cNvPr id="6" name="Immagine 5">
            <a:extLst>
              <a:ext uri="{FF2B5EF4-FFF2-40B4-BE49-F238E27FC236}">
                <a16:creationId xmlns:a16="http://schemas.microsoft.com/office/drawing/2014/main" id="{BD059257-0229-4B59-883F-5D3C1FCD0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 y="0"/>
            <a:ext cx="12183539" cy="6858000"/>
          </a:xfrm>
          <a:prstGeom prst="rect">
            <a:avLst/>
          </a:prstGeom>
        </p:spPr>
      </p:pic>
      <p:sp>
        <p:nvSpPr>
          <p:cNvPr id="4" name="CasellaDiTesto 3">
            <a:extLst>
              <a:ext uri="{FF2B5EF4-FFF2-40B4-BE49-F238E27FC236}">
                <a16:creationId xmlns:a16="http://schemas.microsoft.com/office/drawing/2014/main" id="{C7817834-F792-4762-BAE5-FC09236B9CCB}"/>
              </a:ext>
            </a:extLst>
          </p:cNvPr>
          <p:cNvSpPr txBox="1"/>
          <p:nvPr/>
        </p:nvSpPr>
        <p:spPr>
          <a:xfrm>
            <a:off x="8060267" y="3614974"/>
            <a:ext cx="3641195" cy="2734082"/>
          </a:xfrm>
          <a:prstGeom prst="rect">
            <a:avLst/>
          </a:prstGeom>
          <a:noFill/>
        </p:spPr>
        <p:txBody>
          <a:bodyPr wrap="square" rtlCol="0">
            <a:spAutoFit/>
          </a:bodyPr>
          <a:lstStyle/>
          <a:p>
            <a:r>
              <a:rPr lang="fr-BE" sz="3600" dirty="0">
                <a:solidFill>
                  <a:schemeClr val="accent2"/>
                </a:solidFill>
              </a:rPr>
              <a:t>Merci</a:t>
            </a:r>
          </a:p>
          <a:p>
            <a:endParaRPr lang="fr-BE" dirty="0"/>
          </a:p>
          <a:p>
            <a:endParaRPr lang="fr-BE" dirty="0"/>
          </a:p>
          <a:p>
            <a:endParaRPr lang="fr-BE" dirty="0"/>
          </a:p>
          <a:p>
            <a:pPr>
              <a:spcAft>
                <a:spcPts val="200"/>
              </a:spcAft>
            </a:pPr>
            <a:r>
              <a:rPr lang="fr-BE" sz="1500" dirty="0"/>
              <a:t>Pour plus d’information:</a:t>
            </a:r>
          </a:p>
          <a:p>
            <a:pPr>
              <a:spcAft>
                <a:spcPts val="200"/>
              </a:spcAft>
            </a:pPr>
            <a:r>
              <a:rPr lang="fr-BE" sz="1500" dirty="0" err="1"/>
              <a:t>Manal</a:t>
            </a:r>
            <a:r>
              <a:rPr lang="fr-BE" sz="1500" dirty="0"/>
              <a:t> Azzi (spécialiste principal en SST)</a:t>
            </a:r>
          </a:p>
          <a:p>
            <a:pPr>
              <a:spcAft>
                <a:spcPts val="200"/>
              </a:spcAft>
            </a:pPr>
            <a:r>
              <a:rPr lang="fr-BE" sz="1500" dirty="0">
                <a:hlinkClick r:id="rId4"/>
              </a:rPr>
              <a:t>azzi@ilo.org</a:t>
            </a:r>
            <a:endParaRPr lang="fr-BE" sz="1500" dirty="0"/>
          </a:p>
          <a:p>
            <a:pPr>
              <a:spcAft>
                <a:spcPts val="200"/>
              </a:spcAft>
            </a:pPr>
            <a:r>
              <a:rPr lang="fr-BE" sz="1500" dirty="0"/>
              <a:t>Service de LABADNIN/OSH</a:t>
            </a:r>
          </a:p>
          <a:p>
            <a:pPr>
              <a:spcAft>
                <a:spcPts val="200"/>
              </a:spcAft>
            </a:pPr>
            <a:r>
              <a:rPr lang="fr-BE" sz="1500" dirty="0">
                <a:hlinkClick r:id="rId5"/>
              </a:rPr>
              <a:t>labadmin-osh@ilo.org</a:t>
            </a:r>
            <a:endParaRPr lang="fr-BE" sz="1500" dirty="0"/>
          </a:p>
        </p:txBody>
      </p:sp>
    </p:spTree>
    <p:extLst>
      <p:ext uri="{BB962C8B-B14F-4D97-AF65-F5344CB8AC3E}">
        <p14:creationId xmlns:p14="http://schemas.microsoft.com/office/powerpoint/2010/main" val="67922540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3222</Words>
  <Application>Microsoft Office PowerPoint</Application>
  <PresentationFormat>Widescreen</PresentationFormat>
  <Paragraphs>325</Paragraphs>
  <Slides>31</Slides>
  <Notes>31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31</vt:i4>
      </vt:variant>
    </vt:vector>
  </HeadingPairs>
  <TitlesOfParts>
    <vt:vector size="37" baseType="lpstr">
      <vt:lpstr>.Hiragino Kaku Gothic Interface W3</vt:lpstr>
      <vt:lpstr>Arial</vt:lpstr>
      <vt:lpstr>Calibri</vt:lpstr>
      <vt:lpstr>Wingdings</vt:lpstr>
      <vt:lpstr>Wingdings 3</vt:lpstr>
      <vt:lpstr>ILO 2020</vt:lpstr>
      <vt:lpstr>Presentazione standard di PowerPoint</vt:lpstr>
      <vt:lpstr>Qu'est-ce que la violence et harcèlement dans le monde du travail?</vt:lpstr>
      <vt:lpstr>Formes de violence et de harcèlement dans le monde du travail</vt:lpstr>
      <vt:lpstr>Dynamique de la violence et du harcèlement</vt:lpstr>
      <vt:lpstr>Facteurs psychosociaux associés à la violence et au harcèlement au travail</vt:lpstr>
      <vt:lpstr>Autres facteurs de risque</vt:lpstr>
      <vt:lpstr>Situations de travail qui ont tendance à accroître le risque de violence et de harcèlement au travail</vt:lpstr>
      <vt:lpstr>Quelles sont les conséquences?</vt:lpstr>
      <vt:lpstr>Convention (n° 190) et recommandation (n° 206) sur la violence et le harcèlement, 2019</vt:lpstr>
      <vt:lpstr>Conventions et recommandations de la OIT en matière de SST </vt:lpstr>
      <vt:lpstr>Intégrer la violence et le harcèlement dans les cadres nationaux de SST</vt:lpstr>
      <vt:lpstr>Lois et réglementations en matière de SST</vt:lpstr>
      <vt:lpstr>Ejemplos: Leyes nacionales relacionadas con la SST que abordan la violencia y el acoso en el lugar de trabajo (I)</vt:lpstr>
      <vt:lpstr>Ejemplos: Leyes nacionales relacionadas con la SST que abordan la violencia y el acoso en el lugar de trabajo (II)</vt:lpstr>
      <vt:lpstr>Inspection du travail</vt:lpstr>
      <vt:lpstr>Politiques, stratégies, lignes directrices et normes de SST</vt:lpstr>
      <vt:lpstr>Collecte de données sur la violence et le harcèlement</vt:lpstr>
      <vt:lpstr>Ejemplo: Encuesta realizada en Francia sobre las condiciones de trabajo (2013)</vt:lpstr>
      <vt:lpstr>Education, formation et sensibilisation</vt:lpstr>
      <vt:lpstr>Action au niveau du lieu de travail</vt:lpstr>
      <vt:lpstr>Politique du lieu de travail relative à la violence et au harcèlement (I)</vt:lpstr>
      <vt:lpstr>Politique du lieu de travail relative à la violence et au harcèlement (II)</vt:lpstr>
      <vt:lpstr>Identifier les dangers et évaluer les risques</vt:lpstr>
      <vt:lpstr>Exemple: Norme sur la santé et la sécurité psychologiques en milieu de travail (Canada)</vt:lpstr>
      <vt:lpstr>Medidas de prevención y control</vt:lpstr>
      <vt:lpstr>Medidas para responder y minimizar los efectos</vt:lpstr>
      <vt:lpstr>Information et formation sur la SST</vt:lpstr>
      <vt:lpstr>Exemple: PAS 1010:2011 – Gestion des risques psychosociaux au travail</vt:lpstr>
      <vt:lpstr>Que peut-on faire pour mettre fin à la violence et au harcèlement dans le monde du travail? (I)</vt:lpstr>
      <vt:lpstr>Que peut-on faire pour mettre fin à la violence et au harcèlement dans le monde du travail? (II)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Dafne Papandrea</dc:creator>
  <cp:lastModifiedBy>Dafne Papandrea</cp:lastModifiedBy>
  <cp:revision>72</cp:revision>
  <dcterms:created xsi:type="dcterms:W3CDTF">2020-06-15T08:35:55Z</dcterms:created>
  <dcterms:modified xsi:type="dcterms:W3CDTF">2020-06-17T16:30:31Z</dcterms:modified>
</cp:coreProperties>
</file>