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57" r:id="rId3"/>
    <p:sldId id="258" r:id="rId4"/>
    <p:sldId id="260" r:id="rId5"/>
    <p:sldId id="261" r:id="rId6"/>
    <p:sldId id="262" r:id="rId7"/>
    <p:sldId id="263" r:id="rId8"/>
    <p:sldId id="264" r:id="rId9"/>
    <p:sldId id="267" r:id="rId10"/>
    <p:sldId id="276" r:id="rId11"/>
    <p:sldId id="268" r:id="rId12"/>
    <p:sldId id="269" r:id="rId13"/>
    <p:sldId id="270" r:id="rId14"/>
    <p:sldId id="271" r:id="rId15"/>
    <p:sldId id="272" r:id="rId16"/>
    <p:sldId id="273" r:id="rId17"/>
    <p:sldId id="274" r:id="rId18"/>
    <p:sldId id="275" r:id="rId19"/>
  </p:sldIdLst>
  <p:sldSz cx="12192000" cy="6858000"/>
  <p:notesSz cx="9926638" cy="6797675"/>
  <p:defaultTextStyle>
    <a:defPPr>
      <a:defRPr lang="da-DK"/>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elfort, Lucie" initials="PL" lastIdx="2" clrIdx="6">
    <p:extLst>
      <p:ext uri="{19B8F6BF-5375-455C-9EA6-DF929625EA0E}">
        <p15:presenceInfo xmlns:p15="http://schemas.microsoft.com/office/powerpoint/2012/main" userId="S-1-5-21-525788414-1921020387-24915789-57169" providerId="AD"/>
      </p:ext>
    </p:extLst>
  </p:cmAuthor>
  <p:cmAuthor id="1" name="Birgitte Krogh-Poulsen" initials="BK" lastIdx="3" clrIdx="0">
    <p:extLst>
      <p:ext uri="{19B8F6BF-5375-455C-9EA6-DF929625EA0E}">
        <p15:presenceInfo xmlns:p15="http://schemas.microsoft.com/office/powerpoint/2012/main" userId="04127e110c7b4a7e" providerId="Windows Live"/>
      </p:ext>
    </p:extLst>
  </p:cmAuthor>
  <p:cmAuthor id="2" name="Pelfort, Lucie" initials="LP" lastIdx="11" clrIdx="1">
    <p:extLst>
      <p:ext uri="{19B8F6BF-5375-455C-9EA6-DF929625EA0E}">
        <p15:presenceInfo xmlns:p15="http://schemas.microsoft.com/office/powerpoint/2012/main" userId="Pelfort, Lucie" providerId="None"/>
      </p:ext>
    </p:extLst>
  </p:cmAuthor>
  <p:cmAuthor id="3" name="Colombini, Jane" initials="CJ" lastIdx="10" clrIdx="2">
    <p:extLst>
      <p:ext uri="{19B8F6BF-5375-455C-9EA6-DF929625EA0E}">
        <p15:presenceInfo xmlns:p15="http://schemas.microsoft.com/office/powerpoint/2012/main" userId="S-1-5-21-525788414-1921020387-24915789-17169" providerId="AD"/>
      </p:ext>
    </p:extLst>
  </p:cmAuthor>
  <p:cmAuthor id="4" name="Hauchère Vuong, Aurélie" initials="HVA" lastIdx="7" clrIdx="3">
    <p:extLst>
      <p:ext uri="{19B8F6BF-5375-455C-9EA6-DF929625EA0E}">
        <p15:presenceInfo xmlns:p15="http://schemas.microsoft.com/office/powerpoint/2012/main" userId="S-1-5-21-525788414-1921020387-24915789-16027" providerId="AD"/>
      </p:ext>
    </p:extLst>
  </p:cmAuthor>
  <p:cmAuthor id="5" name="Marita Boe" initials="MB" lastIdx="27" clrIdx="4">
    <p:extLst>
      <p:ext uri="{19B8F6BF-5375-455C-9EA6-DF929625EA0E}">
        <p15:presenceInfo xmlns:p15="http://schemas.microsoft.com/office/powerpoint/2012/main" userId="00dd330dbd2753c9" providerId="Windows Live"/>
      </p:ext>
    </p:extLst>
  </p:cmAuthor>
  <p:cmAuthor id="6" name="LP" initials="LP" lastIdx="3" clrIdx="5">
    <p:extLst>
      <p:ext uri="{19B8F6BF-5375-455C-9EA6-DF929625EA0E}">
        <p15:presenceInfo xmlns:p15="http://schemas.microsoft.com/office/powerpoint/2012/main" userId="L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DBE"/>
    <a:srgbClr val="1F1F43"/>
    <a:srgbClr val="230050"/>
    <a:srgbClr val="A31C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842" autoAdjust="0"/>
    <p:restoredTop sz="78362" autoAdjust="0"/>
  </p:normalViewPr>
  <p:slideViewPr>
    <p:cSldViewPr snapToGrid="0">
      <p:cViewPr varScale="1">
        <p:scale>
          <a:sx n="54" d="100"/>
          <a:sy n="54" d="100"/>
        </p:scale>
        <p:origin x="450" y="60"/>
      </p:cViewPr>
      <p:guideLst>
        <p:guide orient="horz" pos="2160"/>
        <p:guide pos="3840"/>
      </p:guideLst>
    </p:cSldViewPr>
  </p:slideViewPr>
  <p:notesTextViewPr>
    <p:cViewPr>
      <p:scale>
        <a:sx n="1" d="1"/>
        <a:sy n="1" d="1"/>
      </p:scale>
      <p:origin x="0" y="0"/>
    </p:cViewPr>
  </p:notesTextViewPr>
  <p:notesViewPr>
    <p:cSldViewPr snapToGrid="0">
      <p:cViewPr varScale="1">
        <p:scale>
          <a:sx n="95" d="100"/>
          <a:sy n="95" d="100"/>
        </p:scale>
        <p:origin x="3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FE9218F-986C-0448-8E05-9F79A28C149E}"/>
              </a:ext>
            </a:extLst>
          </p:cNvPr>
          <p:cNvSpPr>
            <a:spLocks noGrp="1"/>
          </p:cNvSpPr>
          <p:nvPr>
            <p:ph type="ftr" sz="quarter" idx="2"/>
          </p:nvPr>
        </p:nvSpPr>
        <p:spPr>
          <a:xfrm>
            <a:off x="561509" y="6456612"/>
            <a:ext cx="7749183" cy="341064"/>
          </a:xfrm>
          <a:prstGeom prst="rect">
            <a:avLst/>
          </a:prstGeom>
        </p:spPr>
        <p:txBody>
          <a:bodyPr vert="horz" lIns="91440" tIns="45720" rIns="91440" bIns="45720" rtlCol="0" anchor="b"/>
          <a:lstStyle>
            <a:lvl1pPr algn="l">
              <a:defRPr sz="1200"/>
            </a:lvl1pPr>
          </a:lstStyle>
          <a:p>
            <a:r>
              <a:rPr lang="fr-CH" sz="1000" b="1" dirty="0">
                <a:solidFill>
                  <a:srgbClr val="230050"/>
                </a:solidFill>
                <a:latin typeface="Noto Sans SemBd" panose="020B0502040504020204" pitchFamily="34" charset="0"/>
              </a:rPr>
              <a:t>ILO </a:t>
            </a:r>
            <a:r>
              <a:rPr lang="fr-CH" sz="1000" b="1" dirty="0" err="1">
                <a:solidFill>
                  <a:srgbClr val="230050"/>
                </a:solidFill>
                <a:latin typeface="Noto Sans SemBd" panose="020B0502040504020204" pitchFamily="34" charset="0"/>
              </a:rPr>
              <a:t>Toolkit</a:t>
            </a:r>
            <a:r>
              <a:rPr lang="fr-CH" sz="1000" b="1" dirty="0">
                <a:solidFill>
                  <a:srgbClr val="230050"/>
                </a:solidFill>
                <a:latin typeface="Noto Sans SemBd" panose="020B0502040504020204" pitchFamily="34" charset="0"/>
              </a:rPr>
              <a:t> on </a:t>
            </a:r>
            <a:r>
              <a:rPr lang="fr-CH" sz="1000" b="1" dirty="0" err="1">
                <a:solidFill>
                  <a:srgbClr val="230050"/>
                </a:solidFill>
                <a:latin typeface="Noto Sans SemBd" panose="020B0502040504020204" pitchFamily="34" charset="0"/>
              </a:rPr>
              <a:t>Developing</a:t>
            </a:r>
            <a:r>
              <a:rPr lang="fr-CH" sz="1000" b="1" dirty="0">
                <a:solidFill>
                  <a:srgbClr val="230050"/>
                </a:solidFill>
                <a:latin typeface="Noto Sans SemBd" panose="020B0502040504020204" pitchFamily="34" charset="0"/>
              </a:rPr>
              <a:t> National Action Plans on </a:t>
            </a:r>
            <a:r>
              <a:rPr lang="fr-CH" sz="1000" b="1" dirty="0" err="1">
                <a:solidFill>
                  <a:srgbClr val="230050"/>
                </a:solidFill>
                <a:latin typeface="Noto Sans SemBd" panose="020B0502040504020204" pitchFamily="34" charset="0"/>
              </a:rPr>
              <a:t>Forced</a:t>
            </a:r>
            <a:r>
              <a:rPr lang="fr-CH" sz="1000" b="1" dirty="0">
                <a:solidFill>
                  <a:srgbClr val="230050"/>
                </a:solidFill>
                <a:latin typeface="Noto Sans SemBd" panose="020B0502040504020204" pitchFamily="34" charset="0"/>
              </a:rPr>
              <a:t> Labour</a:t>
            </a:r>
          </a:p>
          <a:p>
            <a:endParaRPr lang="fr-FR" dirty="0"/>
          </a:p>
        </p:txBody>
      </p:sp>
      <p:sp>
        <p:nvSpPr>
          <p:cNvPr id="5" name="Espace réservé du numéro de diapositive 4">
            <a:extLst>
              <a:ext uri="{FF2B5EF4-FFF2-40B4-BE49-F238E27FC236}">
                <a16:creationId xmlns:a16="http://schemas.microsoft.com/office/drawing/2014/main" id="{2D2A8EEF-44BC-E842-8CBB-3F83CC77B601}"/>
              </a:ext>
            </a:extLst>
          </p:cNvPr>
          <p:cNvSpPr>
            <a:spLocks noGrp="1"/>
          </p:cNvSpPr>
          <p:nvPr>
            <p:ph type="sldNum" sz="quarter" idx="3"/>
          </p:nvPr>
        </p:nvSpPr>
        <p:spPr>
          <a:xfrm>
            <a:off x="6297537" y="6325047"/>
            <a:ext cx="3242540" cy="341064"/>
          </a:xfrm>
          <a:prstGeom prst="rect">
            <a:avLst/>
          </a:prstGeom>
        </p:spPr>
        <p:txBody>
          <a:bodyPr vert="horz" lIns="91440" tIns="45720" rIns="91440" bIns="45720" rtlCol="0" anchor="b"/>
          <a:lstStyle>
            <a:lvl1pPr algn="r">
              <a:defRPr sz="1200"/>
            </a:lvl1pPr>
          </a:lstStyle>
          <a:p>
            <a:fld id="{E1528168-2593-0847-8AC1-3580B92FF26C}" type="slidenum">
              <a:rPr lang="fr-FR" sz="1000" smtClean="0">
                <a:solidFill>
                  <a:srgbClr val="1E2DBE"/>
                </a:solidFill>
                <a:latin typeface="Noto Sans Light" panose="020B0402040504020204" pitchFamily="34" charset="0"/>
              </a:rPr>
              <a:t>‹#›</a:t>
            </a:fld>
            <a:endParaRPr lang="fr-FR" sz="1000" dirty="0">
              <a:solidFill>
                <a:srgbClr val="1E2DBE"/>
              </a:solidFill>
              <a:latin typeface="Noto Sans Light" panose="020B0402040504020204" pitchFamily="34" charset="0"/>
            </a:endParaRPr>
          </a:p>
        </p:txBody>
      </p:sp>
    </p:spTree>
    <p:extLst>
      <p:ext uri="{BB962C8B-B14F-4D97-AF65-F5344CB8AC3E}">
        <p14:creationId xmlns:p14="http://schemas.microsoft.com/office/powerpoint/2010/main" val="1057862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2" y="0"/>
            <a:ext cx="4301543" cy="34106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a-DK"/>
          </a:p>
        </p:txBody>
      </p:sp>
      <p:sp>
        <p:nvSpPr>
          <p:cNvPr id="3" name="Pladsholder til dato 2"/>
          <p:cNvSpPr>
            <a:spLocks noGrp="1"/>
          </p:cNvSpPr>
          <p:nvPr>
            <p:ph type="dt" idx="1"/>
          </p:nvPr>
        </p:nvSpPr>
        <p:spPr>
          <a:xfrm>
            <a:off x="5622800" y="0"/>
            <a:ext cx="4301543" cy="341064"/>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E35F1DD-C26F-46F6-A364-D8408230FB2A}" type="datetimeFigureOut">
              <a:rPr lang="da-DK"/>
              <a:pPr>
                <a:defRPr/>
              </a:pPr>
              <a:t>01-12-2020</a:t>
            </a:fld>
            <a:endParaRPr lang="da-DK"/>
          </a:p>
        </p:txBody>
      </p:sp>
      <p:sp>
        <p:nvSpPr>
          <p:cNvPr id="4" name="Pladsholder til slidebillede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6" name="Pladsholder til sidefod 5"/>
          <p:cNvSpPr>
            <a:spLocks noGrp="1"/>
          </p:cNvSpPr>
          <p:nvPr>
            <p:ph type="ftr" sz="quarter" idx="4"/>
          </p:nvPr>
        </p:nvSpPr>
        <p:spPr>
          <a:xfrm>
            <a:off x="2" y="6456612"/>
            <a:ext cx="4301543" cy="34106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a-DK"/>
          </a:p>
        </p:txBody>
      </p:sp>
      <p:sp>
        <p:nvSpPr>
          <p:cNvPr id="7" name="Pladsholder til slidenummer 6"/>
          <p:cNvSpPr>
            <a:spLocks noGrp="1"/>
          </p:cNvSpPr>
          <p:nvPr>
            <p:ph type="sldNum" sz="quarter" idx="5"/>
          </p:nvPr>
        </p:nvSpPr>
        <p:spPr>
          <a:xfrm>
            <a:off x="5622800" y="6456612"/>
            <a:ext cx="4301543" cy="341064"/>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72C0F48-2888-4FA4-A06A-9A8530DA18D8}" type="slidenum">
              <a:rPr lang="da-DK"/>
              <a:pPr>
                <a:defRPr/>
              </a:pPr>
              <a:t>‹#›</a:t>
            </a:fld>
            <a:endParaRPr lang="da-DK"/>
          </a:p>
        </p:txBody>
      </p:sp>
    </p:spTree>
    <p:extLst>
      <p:ext uri="{BB962C8B-B14F-4D97-AF65-F5344CB8AC3E}">
        <p14:creationId xmlns:p14="http://schemas.microsoft.com/office/powerpoint/2010/main" val="2855048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ilo.org/ipec/Informationresources/WCMS_568877/lang--en/index.ht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theguardian.com/law/2010/sep/30/modern-day-slavery-fishing-europ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newstatesman.com/culture/books/2016/02/marine-and-human-costs-illegal-fishing"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47684" rtl="0" eaLnBrk="1" fontAlgn="base" latinLnBrk="0" hangingPunct="1">
              <a:lnSpc>
                <a:spcPct val="100000"/>
              </a:lnSpc>
              <a:spcBef>
                <a:spcPct val="30000"/>
              </a:spcBef>
              <a:spcAft>
                <a:spcPct val="0"/>
              </a:spcAft>
              <a:buClrTx/>
              <a:buSzTx/>
              <a:buFontTx/>
              <a:buNone/>
              <a:tabLst/>
              <a:defRPr/>
            </a:pPr>
            <a:r>
              <a:rPr lang="fr-FR" sz="1800" b="0" i="0" u="sng" dirty="0" smtClean="0">
                <a:latin typeface="Noto Sans" panose="020B0502040504020204" pitchFamily="34" charset="0"/>
                <a:ea typeface="Noto Sans" panose="020B0502040504020204" pitchFamily="34" charset="0"/>
                <a:cs typeface="Noto Sans" panose="020B0502040504020204" pitchFamily="34" charset="0"/>
              </a:rPr>
              <a:t>Source</a:t>
            </a:r>
            <a:r>
              <a:rPr lang="fr-FR" sz="1800" b="0" i="0" dirty="0">
                <a:latin typeface="Noto Sans" panose="020B0502040504020204" pitchFamily="34" charset="0"/>
                <a:ea typeface="Noto Sans" panose="020B0502040504020204" pitchFamily="34" charset="0"/>
                <a:cs typeface="Noto Sans" panose="020B0502040504020204" pitchFamily="34" charset="0"/>
              </a:rPr>
              <a:t>: </a:t>
            </a:r>
            <a:r>
              <a:rPr lang="en-US" sz="1800" b="0" i="0" dirty="0">
                <a:latin typeface="Noto Sans" panose="020B0502040504020204" pitchFamily="34" charset="0"/>
                <a:ea typeface="Noto Sans" panose="020B0502040504020204" pitchFamily="34" charset="0"/>
                <a:cs typeface="Noto Sans" panose="020B0502040504020204" pitchFamily="34" charset="0"/>
              </a:rPr>
              <a:t>OIT: </a:t>
            </a:r>
            <a:r>
              <a:rPr lang="en-US" sz="1800" b="0" i="1" dirty="0">
                <a:latin typeface="Noto Sans" panose="020B0502040504020204" pitchFamily="34" charset="0"/>
                <a:ea typeface="Noto Sans" panose="020B0502040504020204" pitchFamily="34" charset="0"/>
                <a:cs typeface="Noto Sans" panose="020B0502040504020204" pitchFamily="34" charset="0"/>
              </a:rPr>
              <a:t>Tool kit for development and implementation of National Action Plans (NAPs) on Child </a:t>
            </a:r>
            <a:r>
              <a:rPr lang="en-US" sz="1800" b="0" i="1" dirty="0" err="1">
                <a:latin typeface="Noto Sans" panose="020B0502040504020204" pitchFamily="34" charset="0"/>
                <a:ea typeface="Noto Sans" panose="020B0502040504020204" pitchFamily="34" charset="0"/>
                <a:cs typeface="Noto Sans" panose="020B0502040504020204" pitchFamily="34" charset="0"/>
              </a:rPr>
              <a:t>Labour</a:t>
            </a:r>
            <a:r>
              <a:rPr lang="en-US" sz="1800" b="0" i="1" dirty="0">
                <a:latin typeface="Noto Sans" panose="020B0502040504020204" pitchFamily="34" charset="0"/>
                <a:ea typeface="Noto Sans" panose="020B0502040504020204" pitchFamily="34" charset="0"/>
                <a:cs typeface="Noto Sans" panose="020B0502040504020204" pitchFamily="34" charset="0"/>
              </a:rPr>
              <a:t> </a:t>
            </a:r>
            <a:r>
              <a:rPr lang="en-US" sz="1800" b="0" i="0" dirty="0">
                <a:latin typeface="Noto Sans" panose="020B0502040504020204" pitchFamily="34" charset="0"/>
                <a:ea typeface="Noto Sans" panose="020B0502040504020204" pitchFamily="34" charset="0"/>
                <a:cs typeface="Noto Sans" panose="020B0502040504020204" pitchFamily="34" charset="0"/>
              </a:rPr>
              <a:t>(Genève, 2017). </a:t>
            </a:r>
            <a:br>
              <a:rPr lang="en-US" sz="1800" b="0" i="0" dirty="0">
                <a:latin typeface="Noto Sans" panose="020B0502040504020204" pitchFamily="34" charset="0"/>
                <a:ea typeface="Noto Sans" panose="020B0502040504020204" pitchFamily="34" charset="0"/>
                <a:cs typeface="Noto Sans" panose="020B0502040504020204" pitchFamily="34" charset="0"/>
              </a:rPr>
            </a:br>
            <a:r>
              <a:rPr lang="en-GB" sz="1800" b="0" i="0" dirty="0">
                <a:latin typeface="Noto Sans" panose="020B0502040504020204" pitchFamily="34" charset="0"/>
                <a:ea typeface="Noto Sans" panose="020B0502040504020204" pitchFamily="34" charset="0"/>
                <a:cs typeface="Noto Sans" panose="020B0502040504020204" pitchFamily="34" charset="0"/>
              </a:rPr>
              <a:t>Disponible </a:t>
            </a:r>
            <a:r>
              <a:rPr lang="en-GB" sz="1800" b="0" i="0" dirty="0" err="1">
                <a:latin typeface="Noto Sans" panose="020B0502040504020204" pitchFamily="34" charset="0"/>
                <a:ea typeface="Noto Sans" panose="020B0502040504020204" pitchFamily="34" charset="0"/>
                <a:cs typeface="Noto Sans" panose="020B0502040504020204" pitchFamily="34" charset="0"/>
              </a:rPr>
              <a:t>ici</a:t>
            </a:r>
            <a:r>
              <a:rPr lang="en-GB" sz="1800" b="0" i="0" dirty="0">
                <a:latin typeface="Noto Sans" panose="020B0502040504020204" pitchFamily="34" charset="0"/>
                <a:ea typeface="Noto Sans" panose="020B0502040504020204" pitchFamily="34" charset="0"/>
                <a:cs typeface="Noto Sans" panose="020B0502040504020204" pitchFamily="34" charset="0"/>
              </a:rPr>
              <a:t>: </a:t>
            </a:r>
            <a:r>
              <a:rPr lang="en-GB" sz="1800" b="0" i="0" u="sng" dirty="0">
                <a:latin typeface="Noto Sans" panose="020B0502040504020204" pitchFamily="34" charset="0"/>
                <a:ea typeface="Noto Sans" panose="020B0502040504020204" pitchFamily="34" charset="0"/>
                <a:cs typeface="Noto Sans" panose="020B0502040504020204" pitchFamily="34" charset="0"/>
                <a:hlinkClick r:id="rId3"/>
              </a:rPr>
              <a:t>www.ilo.org/ipec/Informationresources/WCMS_568877/lang--en/index.htm</a:t>
            </a:r>
            <a:r>
              <a:rPr lang="en-GB" sz="1800" b="0" i="0" dirty="0">
                <a:latin typeface="Noto Sans" panose="020B0502040504020204" pitchFamily="34" charset="0"/>
                <a:ea typeface="Noto Sans" panose="020B0502040504020204" pitchFamily="34" charset="0"/>
                <a:cs typeface="Noto Sans" panose="020B0502040504020204" pitchFamily="34" charset="0"/>
              </a:rPr>
              <a:t>.</a:t>
            </a:r>
            <a:endParaRPr lang="fr-FR" sz="1800" b="0" i="0"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a:t>
            </a:fld>
            <a:endParaRPr lang="da-DK"/>
          </a:p>
        </p:txBody>
      </p:sp>
    </p:spTree>
    <p:extLst>
      <p:ext uri="{BB962C8B-B14F-4D97-AF65-F5344CB8AC3E}">
        <p14:creationId xmlns:p14="http://schemas.microsoft.com/office/powerpoint/2010/main" val="808010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Pladsholder til slidebillede 1"/>
          <p:cNvSpPr>
            <a:spLocks noGrp="1" noRot="1" noChangeAspect="1"/>
          </p:cNvSpPr>
          <p:nvPr>
            <p:ph type="sldImg"/>
          </p:nvPr>
        </p:nvSpPr>
        <p:spPr bwMode="auto">
          <a:noFill/>
          <a:ln>
            <a:solidFill>
              <a:srgbClr val="000000"/>
            </a:solidFill>
            <a:miter lim="800000"/>
            <a:headEnd/>
            <a:tailEnd/>
          </a:ln>
        </p:spPr>
      </p:sp>
      <p:sp>
        <p:nvSpPr>
          <p:cNvPr id="31746"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800" i="0" dirty="0">
                <a:latin typeface="Times New Roman" panose="02020603050405020304" pitchFamily="18" charset="0"/>
                <a:cs typeface="Times New Roman" panose="02020603050405020304" pitchFamily="18" charset="0"/>
              </a:rPr>
              <a:t>Tous ces objectifs sont d'une importance cruciale pour éradiquer la pauvreté et créer des possibilités de travail décent qui permettront d'éviter le travail forcé, la traite des êtres humains et le travail des enfants.</a:t>
            </a:r>
            <a:endParaRPr lang="en-GB" sz="1800" i="0" dirty="0">
              <a:latin typeface="Times New Roman" panose="02020603050405020304" pitchFamily="18" charset="0"/>
              <a:cs typeface="Times New Roman" panose="02020603050405020304" pitchFamily="18" charset="0"/>
            </a:endParaRPr>
          </a:p>
        </p:txBody>
      </p:sp>
      <p:sp>
        <p:nvSpPr>
          <p:cNvPr id="3174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686823-E8BE-4477-B673-80861C13E70E}" type="slidenum">
              <a:rPr lang="da-DK">
                <a:cs typeface="Arial" charset="0"/>
              </a:rPr>
              <a:pPr fontAlgn="base">
                <a:spcBef>
                  <a:spcPct val="0"/>
                </a:spcBef>
                <a:spcAft>
                  <a:spcPct val="0"/>
                </a:spcAft>
              </a:pPr>
              <a:t>10</a:t>
            </a:fld>
            <a:endParaRPr lang="da-DK">
              <a:cs typeface="Arial" charset="0"/>
            </a:endParaRPr>
          </a:p>
        </p:txBody>
      </p:sp>
    </p:spTree>
    <p:extLst>
      <p:ext uri="{BB962C8B-B14F-4D97-AF65-F5344CB8AC3E}">
        <p14:creationId xmlns:p14="http://schemas.microsoft.com/office/powerpoint/2010/main" val="397505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Pladsholder til slidebillede 1"/>
          <p:cNvSpPr>
            <a:spLocks noGrp="1" noRot="1" noChangeAspect="1"/>
          </p:cNvSpPr>
          <p:nvPr>
            <p:ph type="sldImg"/>
          </p:nvPr>
        </p:nvSpPr>
        <p:spPr bwMode="auto">
          <a:noFill/>
          <a:ln>
            <a:solidFill>
              <a:srgbClr val="000000"/>
            </a:solidFill>
            <a:miter lim="800000"/>
            <a:headEnd/>
            <a:tailEnd/>
          </a:ln>
        </p:spPr>
      </p:sp>
      <p:sp>
        <p:nvSpPr>
          <p:cNvPr id="34818"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800" i="0" dirty="0">
                <a:latin typeface="Times New Roman" panose="02020603050405020304" pitchFamily="18" charset="0"/>
                <a:cs typeface="Times New Roman" panose="02020603050405020304" pitchFamily="18" charset="0"/>
              </a:rPr>
              <a:t>Un bon exemple du lien entre les pratiques environnementales non durables, l'économie non durable et le recours au travail forcé est une partie importante de l'industrie de la pêche en Asie, où la surpêche et la dégradation de l'environnement ont provoqué une pression économique, entraînant un recours au travail forcé (voire un accroissement) à bord des navires de pêche. Le recours au travail forcé est devenu un moyen de réduire les coûts à mesure que les navires s'éloignent en mer, dépensant plus d'argent pour le carburant, etc. Cela s'explique par d'autres facteurs (par exemple, les caractéristiques culturelles et la perception de la pêche comme un travail indésirable).</a:t>
            </a:r>
          </a:p>
        </p:txBody>
      </p:sp>
      <p:sp>
        <p:nvSpPr>
          <p:cNvPr id="34819"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C502AE-3602-4209-A8A5-15D883549A09}" type="slidenum">
              <a:rPr lang="da-DK">
                <a:cs typeface="Arial" charset="0"/>
              </a:rPr>
              <a:pPr fontAlgn="base">
                <a:spcBef>
                  <a:spcPct val="0"/>
                </a:spcBef>
                <a:spcAft>
                  <a:spcPct val="0"/>
                </a:spcAft>
              </a:pPr>
              <a:t>11</a:t>
            </a:fld>
            <a:endParaRPr lang="da-DK">
              <a:cs typeface="Arial" charset="0"/>
            </a:endParaRPr>
          </a:p>
        </p:txBody>
      </p:sp>
    </p:spTree>
    <p:extLst>
      <p:ext uri="{BB962C8B-B14F-4D97-AF65-F5344CB8AC3E}">
        <p14:creationId xmlns:p14="http://schemas.microsoft.com/office/powerpoint/2010/main" val="3286573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47684" rtl="0" eaLnBrk="1" fontAlgn="base" latinLnBrk="0" hangingPunct="1">
              <a:lnSpc>
                <a:spcPct val="100000"/>
              </a:lnSpc>
              <a:spcBef>
                <a:spcPct val="30000"/>
              </a:spcBef>
              <a:spcAft>
                <a:spcPct val="0"/>
              </a:spcAft>
              <a:buClrTx/>
              <a:buSzTx/>
              <a:buFontTx/>
              <a:buNone/>
              <a:tabLst/>
              <a:defRPr/>
            </a:pPr>
            <a:r>
              <a:rPr lang="fr-FR" sz="1800" i="0" dirty="0">
                <a:latin typeface="Times New Roman" panose="02020603050405020304" pitchFamily="18" charset="0"/>
                <a:cs typeface="Times New Roman" panose="02020603050405020304" pitchFamily="18" charset="0"/>
              </a:rPr>
              <a:t>Pour en savoir plus sur l'égalité et la non-discrimination en tant que droit fondamental dans le cadre de l'éradication du travail forcé, vous pouvez également consulter l‘Outil n° 1 et l'annexe 1 du Manuel (le glossaire).</a:t>
            </a:r>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12</a:t>
            </a:fld>
            <a:endParaRPr lang="da-DK"/>
          </a:p>
        </p:txBody>
      </p:sp>
    </p:spTree>
    <p:extLst>
      <p:ext uri="{BB962C8B-B14F-4D97-AF65-F5344CB8AC3E}">
        <p14:creationId xmlns:p14="http://schemas.microsoft.com/office/powerpoint/2010/main" val="3587735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Pladsholder til slidebillede 1"/>
          <p:cNvSpPr>
            <a:spLocks noGrp="1" noRot="1" noChangeAspect="1"/>
          </p:cNvSpPr>
          <p:nvPr>
            <p:ph type="sldImg"/>
          </p:nvPr>
        </p:nvSpPr>
        <p:spPr bwMode="auto">
          <a:noFill/>
          <a:ln>
            <a:solidFill>
              <a:srgbClr val="000000"/>
            </a:solidFill>
            <a:miter lim="800000"/>
            <a:headEnd/>
            <a:tailEnd/>
          </a:ln>
        </p:spPr>
      </p:sp>
      <p:sp>
        <p:nvSpPr>
          <p:cNvPr id="37890"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47684" rtl="0" eaLnBrk="1" fontAlgn="base" latinLnBrk="0" hangingPunct="1">
              <a:lnSpc>
                <a:spcPct val="100000"/>
              </a:lnSpc>
              <a:spcBef>
                <a:spcPct val="0"/>
              </a:spcBef>
              <a:spcAft>
                <a:spcPct val="0"/>
              </a:spcAft>
              <a:buClrTx/>
              <a:buSzTx/>
              <a:buFontTx/>
              <a:buNone/>
              <a:tabLst/>
              <a:defRPr/>
            </a:pPr>
            <a:r>
              <a:rPr lang="fr-FR" sz="1800" b="0" i="0" noProof="0" dirty="0"/>
              <a:t>Par exemple, la servitude pour dettes est très répandue dans les fours à briques en Afghanistan. Il n'est pas rare que des familles se retrouvent en situation de servitude pour dettes lorsque leur maison est détruite par des actes de guerre dans le pays. N'ayant nulle part où aller, les familles sont «prises en charge» par les propriétaires de fours à briques et doivent travailler en échange d'un logement, de nourriture et du remboursement de leurs emprunts.</a:t>
            </a:r>
          </a:p>
        </p:txBody>
      </p:sp>
      <p:sp>
        <p:nvSpPr>
          <p:cNvPr id="37891"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309952-C587-4B1A-8360-FB44B40A27DB}" type="slidenum">
              <a:rPr lang="da-DK">
                <a:cs typeface="Arial" charset="0"/>
              </a:rPr>
              <a:pPr fontAlgn="base">
                <a:spcBef>
                  <a:spcPct val="0"/>
                </a:spcBef>
                <a:spcAft>
                  <a:spcPct val="0"/>
                </a:spcAft>
              </a:pPr>
              <a:t>13</a:t>
            </a:fld>
            <a:endParaRPr lang="da-DK">
              <a:cs typeface="Arial" charset="0"/>
            </a:endParaRPr>
          </a:p>
        </p:txBody>
      </p:sp>
    </p:spTree>
    <p:extLst>
      <p:ext uri="{BB962C8B-B14F-4D97-AF65-F5344CB8AC3E}">
        <p14:creationId xmlns:p14="http://schemas.microsoft.com/office/powerpoint/2010/main" val="4092345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Pladsholder til slidebillede 1"/>
          <p:cNvSpPr>
            <a:spLocks noGrp="1" noRot="1" noChangeAspect="1"/>
          </p:cNvSpPr>
          <p:nvPr>
            <p:ph type="sldImg"/>
          </p:nvPr>
        </p:nvSpPr>
        <p:spPr bwMode="auto">
          <a:noFill/>
          <a:ln>
            <a:solidFill>
              <a:srgbClr val="000000"/>
            </a:solidFill>
            <a:miter lim="800000"/>
            <a:headEnd/>
            <a:tailEnd/>
          </a:ln>
        </p:spPr>
      </p:sp>
      <p:sp>
        <p:nvSpPr>
          <p:cNvPr id="39938" name="Pladsholder til noter 2"/>
          <p:cNvSpPr>
            <a:spLocks noGrp="1"/>
          </p:cNvSpPr>
          <p:nvPr>
            <p:ph type="body" idx="1"/>
          </p:nvPr>
        </p:nvSpPr>
        <p:spPr bwMode="auto">
          <a:noFill/>
        </p:spPr>
        <p:txBody>
          <a:bodyPr wrap="square" numCol="1" anchor="t" anchorCtr="0" compatLnSpc="1">
            <a:prstTxWarp prst="textNoShape">
              <a:avLst/>
            </a:prstTxWarp>
          </a:bodyPr>
          <a:lstStyle/>
          <a:p>
            <a:r>
              <a:rPr lang="fr-FR" sz="1800" i="0" noProof="0" dirty="0"/>
              <a:t>Il est de plus en plus reconnu au niveau international qu'une entreprise responsable signifie l'éradication du travail forcé (et d'autres abus graves des droits du travail) de toute la chaîne d'approvisionnement. </a:t>
            </a:r>
            <a:r>
              <a:rPr lang="fr-CH" sz="1800" dirty="0">
                <a:latin typeface="Times New Roman" panose="02020603050405020304" pitchFamily="18" charset="0"/>
                <a:cs typeface="Times New Roman" panose="02020603050405020304" pitchFamily="18" charset="0"/>
              </a:rPr>
              <a:t>Les entrepreneurs qui recourent au travail forcé risquent davantage de compromettre leur réputation, de se voir infliger des sanctions commerciales et, finalement, de subir des pertes financières.</a:t>
            </a:r>
            <a:r>
              <a:rPr lang="fr-FR" sz="1800" i="0" noProof="0" dirty="0"/>
              <a:t> Les entreprises mondiales intègrent également des normes de travail décent dans leurs chaînes d'approvisionnement, en exigeant de leurs fournisseurs qu'ils les respectent ou de voir leurs contrats prendre fin.</a:t>
            </a:r>
          </a:p>
          <a:p>
            <a:r>
              <a:rPr lang="fr-FR" sz="1800" i="0" noProof="0" dirty="0"/>
              <a:t>Le protocole de l'OIT sur le travail forcé invite les pays à prendre des mesures pour soutenir la diligence raisonnable par les secteurs public et privé afin de prévenir et de répondre aux risques de travail forcé ou obligatoire (article 2</a:t>
            </a:r>
            <a:r>
              <a:rPr lang="fr-FR" sz="1800" i="0" baseline="0" noProof="0" dirty="0"/>
              <a:t> </a:t>
            </a:r>
            <a:r>
              <a:rPr lang="fr-FR" sz="1800" i="0" noProof="0" dirty="0"/>
              <a:t>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fr-FR" sz="1800" i="0" noProof="0" dirty="0"/>
              <a:t>Liens utiles: Pacte mondial des Nations unies (</a:t>
            </a:r>
            <a:r>
              <a:rPr lang="fr-FR" sz="1800" i="0" u="sng" noProof="0" dirty="0" err="1"/>
              <a:t>www.unglobalcompact.org</a:t>
            </a:r>
            <a:r>
              <a:rPr lang="fr-FR" sz="1800" i="0" noProof="0" dirty="0"/>
              <a:t>); Principes directeurs des Nations unies sur les entreprises et les droits de l'homme (</a:t>
            </a:r>
            <a:r>
              <a:rPr lang="fr-FR" sz="1800" i="0" u="sng" noProof="0" dirty="0" err="1"/>
              <a:t>www.ohchr.org</a:t>
            </a:r>
            <a:r>
              <a:rPr lang="fr-FR" sz="1800" i="0" u="sng" noProof="0" dirty="0"/>
              <a:t>/documents/publications/</a:t>
            </a:r>
            <a:r>
              <a:rPr lang="fr-FR" sz="1800" i="0" u="sng" noProof="0" dirty="0" err="1"/>
              <a:t>guidingprinciplesbusinesshr_fr.pdf</a:t>
            </a:r>
            <a:r>
              <a:rPr lang="fr-FR" sz="1800" i="0" noProof="0" dirty="0"/>
              <a:t>); Plateforme sur le travail des enfants (</a:t>
            </a:r>
            <a:r>
              <a:rPr lang="fr-FR" sz="1800" i="0" u="sng" noProof="0" dirty="0" err="1"/>
              <a:t>www.ilo.org</a:t>
            </a:r>
            <a:r>
              <a:rPr lang="fr-FR" sz="1800" i="0" u="sng" noProof="0" dirty="0"/>
              <a:t>/</a:t>
            </a:r>
            <a:r>
              <a:rPr lang="fr-FR" sz="1800" i="0" u="sng" noProof="0" dirty="0" err="1"/>
              <a:t>ipec</a:t>
            </a:r>
            <a:r>
              <a:rPr lang="fr-FR" sz="1800" i="0" u="sng" noProof="0" dirty="0"/>
              <a:t>/Action/CSR/</a:t>
            </a:r>
            <a:r>
              <a:rPr lang="fr-FR" sz="1800" i="0" u="sng" noProof="0" dirty="0" err="1"/>
              <a:t>clp</a:t>
            </a:r>
            <a:r>
              <a:rPr lang="fr-FR" sz="1800" i="0" u="sng" noProof="0" dirty="0"/>
              <a:t>/</a:t>
            </a:r>
            <a:r>
              <a:rPr lang="fr-FR" sz="1800" i="0" u="sng" noProof="0" dirty="0" err="1"/>
              <a:t>lang</a:t>
            </a:r>
            <a:r>
              <a:rPr lang="fr-FR" sz="1800" i="0" u="sng" noProof="0" dirty="0"/>
              <a:t>--</a:t>
            </a:r>
            <a:r>
              <a:rPr lang="fr-FR" sz="1800" i="0" u="sng" noProof="0" dirty="0" err="1"/>
              <a:t>fr</a:t>
            </a:r>
            <a:r>
              <a:rPr lang="fr-FR" sz="1800" i="0" u="sng" noProof="0" dirty="0"/>
              <a:t>/</a:t>
            </a:r>
            <a:r>
              <a:rPr lang="fr-FR" sz="1800" i="0" u="sng" noProof="0" dirty="0" err="1"/>
              <a:t>index.htm</a:t>
            </a:r>
            <a:r>
              <a:rPr lang="fr-FR" sz="1800" i="0" u="none" noProof="0" dirty="0"/>
              <a:t>)</a:t>
            </a:r>
            <a:r>
              <a:rPr lang="fr-FR" sz="1800" i="0" noProof="0" dirty="0"/>
              <a:t>; et Réseau mondial d’entreprises sur le travail forcé</a:t>
            </a:r>
            <a:r>
              <a:rPr lang="fr-FR" sz="1800" i="0" baseline="0" noProof="0" dirty="0"/>
              <a:t> </a:t>
            </a: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t>
            </a:r>
            <a:r>
              <a:rPr lang="en-GB" sz="1800" b="0" i="0" u="sng"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https://</a:t>
            </a:r>
            <a:r>
              <a:rPr lang="en-GB" sz="1800" b="0" i="0" u="sng" kern="120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flbusiness.network</a:t>
            </a:r>
            <a:r>
              <a:rPr lang="en-GB" sz="1800" b="0" i="0" u="sng"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t>
            </a:r>
            <a:r>
              <a:rPr lang="en-GB" sz="1800" b="0" i="0" u="none"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t>
            </a:r>
            <a:endParaRPr lang="fr-FR" sz="1800" i="0" u="none" noProof="0" dirty="0"/>
          </a:p>
        </p:txBody>
      </p:sp>
      <p:sp>
        <p:nvSpPr>
          <p:cNvPr id="39939"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24B47D-8508-484A-A793-8A9B4E529F46}" type="slidenum">
              <a:rPr lang="da-DK">
                <a:cs typeface="Arial" charset="0"/>
              </a:rPr>
              <a:pPr fontAlgn="base">
                <a:spcBef>
                  <a:spcPct val="0"/>
                </a:spcBef>
                <a:spcAft>
                  <a:spcPct val="0"/>
                </a:spcAft>
              </a:pPr>
              <a:t>14</a:t>
            </a:fld>
            <a:endParaRPr lang="da-DK">
              <a:cs typeface="Arial" charset="0"/>
            </a:endParaRPr>
          </a:p>
        </p:txBody>
      </p:sp>
    </p:spTree>
    <p:extLst>
      <p:ext uri="{BB962C8B-B14F-4D97-AF65-F5344CB8AC3E}">
        <p14:creationId xmlns:p14="http://schemas.microsoft.com/office/powerpoint/2010/main" val="1265594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Pladsholder til slidebillede 1"/>
          <p:cNvSpPr>
            <a:spLocks noGrp="1" noRot="1" noChangeAspect="1"/>
          </p:cNvSpPr>
          <p:nvPr>
            <p:ph type="sldImg"/>
          </p:nvPr>
        </p:nvSpPr>
        <p:spPr bwMode="auto">
          <a:noFill/>
          <a:ln>
            <a:solidFill>
              <a:srgbClr val="000000"/>
            </a:solidFill>
            <a:miter lim="800000"/>
            <a:headEnd/>
            <a:tailEnd/>
          </a:ln>
        </p:spPr>
      </p:sp>
      <p:sp>
        <p:nvSpPr>
          <p:cNvPr id="41986" name="Pladsholder til no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noProof="0" dirty="0"/>
          </a:p>
        </p:txBody>
      </p:sp>
      <p:sp>
        <p:nvSpPr>
          <p:cNvPr id="4198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3EF8E5-C602-45C8-96AE-153D6F742D2D}" type="slidenum">
              <a:rPr lang="da-DK">
                <a:cs typeface="Arial" charset="0"/>
              </a:rPr>
              <a:pPr fontAlgn="base">
                <a:spcBef>
                  <a:spcPct val="0"/>
                </a:spcBef>
                <a:spcAft>
                  <a:spcPct val="0"/>
                </a:spcAft>
              </a:pPr>
              <a:t>15</a:t>
            </a:fld>
            <a:endParaRPr lang="da-DK">
              <a:cs typeface="Arial" charset="0"/>
            </a:endParaRPr>
          </a:p>
        </p:txBody>
      </p:sp>
    </p:spTree>
    <p:extLst>
      <p:ext uri="{BB962C8B-B14F-4D97-AF65-F5344CB8AC3E}">
        <p14:creationId xmlns:p14="http://schemas.microsoft.com/office/powerpoint/2010/main" val="138978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Pladsholder til slidebillede 1"/>
          <p:cNvSpPr>
            <a:spLocks noGrp="1" noRot="1" noChangeAspect="1"/>
          </p:cNvSpPr>
          <p:nvPr>
            <p:ph type="sldImg"/>
          </p:nvPr>
        </p:nvSpPr>
        <p:spPr bwMode="auto">
          <a:noFill/>
          <a:ln>
            <a:solidFill>
              <a:srgbClr val="000000"/>
            </a:solidFill>
            <a:miter lim="800000"/>
            <a:headEnd/>
            <a:tailEnd/>
          </a:ln>
        </p:spPr>
      </p:sp>
      <p:sp>
        <p:nvSpPr>
          <p:cNvPr id="44034" name="Pladsholder til no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r-FR" sz="1800" noProof="0" dirty="0"/>
              <a:t>Voir par exemple:  Lawrence, Booth :  «Modern-</a:t>
            </a:r>
            <a:r>
              <a:rPr lang="fr-FR" sz="1800" noProof="0" dirty="0" err="1"/>
              <a:t>day</a:t>
            </a:r>
            <a:r>
              <a:rPr lang="fr-FR" sz="1800" noProof="0" dirty="0"/>
              <a:t> </a:t>
            </a:r>
            <a:r>
              <a:rPr lang="fr-FR" sz="1800" noProof="0" dirty="0" err="1"/>
              <a:t>slavery</a:t>
            </a:r>
            <a:r>
              <a:rPr lang="fr-FR" sz="1800" noProof="0" dirty="0"/>
              <a:t>: </a:t>
            </a:r>
            <a:r>
              <a:rPr lang="fr-FR" sz="1800" noProof="0" dirty="0" err="1"/>
              <a:t>horrific</a:t>
            </a:r>
            <a:r>
              <a:rPr lang="fr-FR" sz="1800" noProof="0" dirty="0"/>
              <a:t> conditions on </a:t>
            </a:r>
            <a:r>
              <a:rPr lang="fr-FR" sz="1800" noProof="0" dirty="0" err="1"/>
              <a:t>board</a:t>
            </a:r>
            <a:r>
              <a:rPr lang="fr-FR" sz="1800" noProof="0" dirty="0"/>
              <a:t> </a:t>
            </a:r>
            <a:r>
              <a:rPr lang="fr-FR" sz="1800" noProof="0" dirty="0" err="1"/>
              <a:t>ships</a:t>
            </a:r>
            <a:r>
              <a:rPr lang="fr-FR" sz="1800" noProof="0" dirty="0"/>
              <a:t> </a:t>
            </a:r>
            <a:r>
              <a:rPr lang="fr-FR" sz="1800" noProof="0" dirty="0" err="1"/>
              <a:t>catching</a:t>
            </a:r>
            <a:r>
              <a:rPr lang="fr-FR" sz="1800" noProof="0" dirty="0"/>
              <a:t> </a:t>
            </a:r>
            <a:r>
              <a:rPr lang="fr-FR" sz="1800" noProof="0" dirty="0" err="1"/>
              <a:t>fish</a:t>
            </a:r>
            <a:r>
              <a:rPr lang="fr-FR" sz="1800" noProof="0" dirty="0"/>
              <a:t> for Europe», dans The Guardian (2010). Disponible ici: w</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rPr>
              <a:t>www.theguardian.com/law/2010/sep/30/modern-day-slavery-fishing-europe</a:t>
            </a:r>
            <a:r>
              <a:rPr lang="fr-FR" sz="1800" noProof="0" dirty="0"/>
              <a:t>; ou George: «The marine, and </a:t>
            </a:r>
            <a:r>
              <a:rPr lang="fr-FR" sz="1800" noProof="0" dirty="0" err="1"/>
              <a:t>human</a:t>
            </a:r>
            <a:r>
              <a:rPr lang="fr-FR" sz="1800" noProof="0" dirty="0"/>
              <a:t>, </a:t>
            </a:r>
            <a:r>
              <a:rPr lang="fr-FR" sz="1800" noProof="0" dirty="0" err="1"/>
              <a:t>costs</a:t>
            </a:r>
            <a:r>
              <a:rPr lang="fr-FR" sz="1800" noProof="0" dirty="0"/>
              <a:t> of </a:t>
            </a:r>
            <a:r>
              <a:rPr lang="fr-FR" sz="1800" noProof="0" dirty="0" err="1"/>
              <a:t>illegal</a:t>
            </a:r>
            <a:r>
              <a:rPr lang="fr-FR" sz="1800" noProof="0" dirty="0"/>
              <a:t> </a:t>
            </a:r>
            <a:r>
              <a:rPr lang="fr-FR" sz="1800" noProof="0" dirty="0" err="1"/>
              <a:t>fishing</a:t>
            </a:r>
            <a:r>
              <a:rPr lang="fr-FR" sz="1800" noProof="0" dirty="0"/>
              <a:t>», dans New </a:t>
            </a:r>
            <a:r>
              <a:rPr lang="fr-FR" sz="1800" noProof="0" dirty="0" err="1"/>
              <a:t>Statesman</a:t>
            </a:r>
            <a:r>
              <a:rPr lang="fr-FR" sz="1800" noProof="0" dirty="0"/>
              <a:t> (2016). Disponible ici: </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4"/>
              </a:rPr>
              <a:t>www.newstatesman.com/culture/books/2016/02/marine-and-human-costs-illegal-fishing</a:t>
            </a:r>
            <a:r>
              <a:rPr lang="fr-FR" sz="1800" noProof="0" dirty="0"/>
              <a:t>.</a:t>
            </a:r>
          </a:p>
        </p:txBody>
      </p:sp>
      <p:sp>
        <p:nvSpPr>
          <p:cNvPr id="4403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7643AB-13CE-4C4E-B60E-9868B88807C6}" type="slidenum">
              <a:rPr lang="da-DK">
                <a:cs typeface="Arial" charset="0"/>
              </a:rPr>
              <a:pPr fontAlgn="base">
                <a:spcBef>
                  <a:spcPct val="0"/>
                </a:spcBef>
                <a:spcAft>
                  <a:spcPct val="0"/>
                </a:spcAft>
              </a:pPr>
              <a:t>16</a:t>
            </a:fld>
            <a:endParaRPr lang="da-DK">
              <a:cs typeface="Arial" charset="0"/>
            </a:endParaRPr>
          </a:p>
        </p:txBody>
      </p:sp>
    </p:spTree>
    <p:extLst>
      <p:ext uri="{BB962C8B-B14F-4D97-AF65-F5344CB8AC3E}">
        <p14:creationId xmlns:p14="http://schemas.microsoft.com/office/powerpoint/2010/main" val="21949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Pladsholder til slidebillede 1"/>
          <p:cNvSpPr>
            <a:spLocks noGrp="1" noRot="1" noChangeAspect="1"/>
          </p:cNvSpPr>
          <p:nvPr>
            <p:ph type="sldImg"/>
          </p:nvPr>
        </p:nvSpPr>
        <p:spPr bwMode="auto">
          <a:noFill/>
          <a:ln>
            <a:solidFill>
              <a:srgbClr val="000000"/>
            </a:solidFill>
            <a:miter lim="800000"/>
            <a:headEnd/>
            <a:tailEnd/>
          </a:ln>
        </p:spPr>
      </p:sp>
      <p:sp>
        <p:nvSpPr>
          <p:cNvPr id="46082"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CH" sz="1800" i="0" noProof="0" dirty="0">
                <a:latin typeface="Times New Roman" panose="02020603050405020304" pitchFamily="18" charset="0"/>
                <a:cs typeface="Times New Roman" panose="02020603050405020304" pitchFamily="18" charset="0"/>
              </a:rPr>
              <a:t>La traite à des fins de travail forcé est souvent directement liée aux syndicats du crime organisé transnationaux et doit donc être éradiquée au nom de la cible 16.4.</a:t>
            </a:r>
          </a:p>
        </p:txBody>
      </p:sp>
      <p:sp>
        <p:nvSpPr>
          <p:cNvPr id="46083"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A7D7A8-6AB2-4636-824E-7A8649EB2A40}" type="slidenum">
              <a:rPr lang="da-DK">
                <a:cs typeface="Arial" charset="0"/>
              </a:rPr>
              <a:pPr fontAlgn="base">
                <a:spcBef>
                  <a:spcPct val="0"/>
                </a:spcBef>
                <a:spcAft>
                  <a:spcPct val="0"/>
                </a:spcAft>
              </a:pPr>
              <a:t>17</a:t>
            </a:fld>
            <a:endParaRPr lang="da-DK">
              <a:cs typeface="Arial" charset="0"/>
            </a:endParaRPr>
          </a:p>
        </p:txBody>
      </p:sp>
    </p:spTree>
    <p:extLst>
      <p:ext uri="{BB962C8B-B14F-4D97-AF65-F5344CB8AC3E}">
        <p14:creationId xmlns:p14="http://schemas.microsoft.com/office/powerpoint/2010/main" val="2880485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47684" rtl="0" eaLnBrk="1" fontAlgn="base" latinLnBrk="0" hangingPunct="1">
              <a:lnSpc>
                <a:spcPct val="100000"/>
              </a:lnSpc>
              <a:spcBef>
                <a:spcPct val="30000"/>
              </a:spcBef>
              <a:spcAft>
                <a:spcPct val="0"/>
              </a:spcAft>
              <a:buClrTx/>
              <a:buSzTx/>
              <a:buFontTx/>
              <a:buNone/>
              <a:tabLst/>
              <a:defRPr/>
            </a:pPr>
            <a:r>
              <a:rPr lang="fr-CH" sz="1800" i="0" dirty="0"/>
              <a:t>Pour plus d’information sur la stratégie des «4 P», veuillez consulter la section 3 du Manuel.</a:t>
            </a:r>
            <a:endParaRPr lang="en-GB" sz="1800" i="0" dirty="0"/>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18</a:t>
            </a:fld>
            <a:endParaRPr lang="da-DK"/>
          </a:p>
        </p:txBody>
      </p:sp>
    </p:spTree>
    <p:extLst>
      <p:ext uri="{BB962C8B-B14F-4D97-AF65-F5344CB8AC3E}">
        <p14:creationId xmlns:p14="http://schemas.microsoft.com/office/powerpoint/2010/main" val="2005043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572C0F48-2888-4FA4-A06A-9A8530DA18D8}" type="slidenum">
              <a:rPr lang="da-DK" smtClean="0"/>
              <a:pPr>
                <a:defRPr/>
              </a:pPr>
              <a:t>2</a:t>
            </a:fld>
            <a:endParaRPr lang="da-DK"/>
          </a:p>
        </p:txBody>
      </p:sp>
    </p:spTree>
    <p:extLst>
      <p:ext uri="{BB962C8B-B14F-4D97-AF65-F5344CB8AC3E}">
        <p14:creationId xmlns:p14="http://schemas.microsoft.com/office/powerpoint/2010/main" val="128437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i="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48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dsholder til slidebillede 1"/>
          <p:cNvSpPr>
            <a:spLocks noGrp="1" noRot="1" noChangeAspect="1"/>
          </p:cNvSpPr>
          <p:nvPr>
            <p:ph type="sldImg"/>
          </p:nvPr>
        </p:nvSpPr>
        <p:spPr bwMode="auto">
          <a:noFill/>
          <a:ln>
            <a:solidFill>
              <a:srgbClr val="000000"/>
            </a:solidFill>
            <a:miter lim="800000"/>
            <a:headEnd/>
            <a:tailEnd/>
          </a:ln>
        </p:spPr>
      </p:sp>
      <p:sp>
        <p:nvSpPr>
          <p:cNvPr id="18434"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47684" rtl="0" eaLnBrk="1" fontAlgn="base" latinLnBrk="0" hangingPunct="1">
              <a:lnSpc>
                <a:spcPct val="100000"/>
              </a:lnSpc>
              <a:spcBef>
                <a:spcPct val="0"/>
              </a:spcBef>
              <a:spcAft>
                <a:spcPct val="0"/>
              </a:spcAft>
              <a:buClrTx/>
              <a:buSzTx/>
              <a:buFontTx/>
              <a:buNone/>
              <a:tabLst/>
              <a:defRPr/>
            </a:pPr>
            <a:r>
              <a:rPr lang="fr-FR" sz="1800" i="0" dirty="0">
                <a:latin typeface="Times New Roman" panose="02020603050405020304" pitchFamily="18" charset="0"/>
                <a:cs typeface="Times New Roman" panose="02020603050405020304" pitchFamily="18" charset="0"/>
              </a:rPr>
              <a:t>Les liens entre la pauvreté et le travail forcé sont bien établis, raisonnablement évidents et souvent assez bien connus, de sorte que vous n'aurez peut-être pas besoin d'y consacrer beaucoup de temps. Parfois, les partenaires comprennent aisément</a:t>
            </a:r>
            <a:r>
              <a:rPr lang="fr-FR" sz="1800" i="0" baseline="0" dirty="0">
                <a:latin typeface="Times New Roman" panose="02020603050405020304" pitchFamily="18" charset="0"/>
                <a:cs typeface="Times New Roman" panose="02020603050405020304" pitchFamily="18" charset="0"/>
              </a:rPr>
              <a:t> </a:t>
            </a:r>
            <a:r>
              <a:rPr lang="fr-FR" sz="1800" i="0" dirty="0">
                <a:latin typeface="Times New Roman" panose="02020603050405020304" pitchFamily="18" charset="0"/>
                <a:cs typeface="Times New Roman" panose="02020603050405020304" pitchFamily="18" charset="0"/>
              </a:rPr>
              <a:t>le fait que la pauvreté entraîne le travail forcé, mais moins bien que le travail forcé perpétue la pauvreté intergénérationnelle et que l'objectif 1 des ODD ne peut donc être atteint que si le travail forcé est éradiqué – si c'est le cas, il faut l'expliquer.</a:t>
            </a:r>
            <a:endParaRPr lang="en-GB" sz="1800" i="0" dirty="0">
              <a:latin typeface="Times New Roman" panose="02020603050405020304" pitchFamily="18" charset="0"/>
              <a:cs typeface="Times New Roman" panose="02020603050405020304" pitchFamily="18" charset="0"/>
            </a:endParaRPr>
          </a:p>
        </p:txBody>
      </p:sp>
      <p:sp>
        <p:nvSpPr>
          <p:cNvPr id="1843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3D569F-D6C6-42DB-9173-5AD3FDB8D095}" type="slidenum">
              <a:rPr lang="da-DK">
                <a:cs typeface="Arial" charset="0"/>
              </a:rPr>
              <a:pPr fontAlgn="base">
                <a:spcBef>
                  <a:spcPct val="0"/>
                </a:spcBef>
                <a:spcAft>
                  <a:spcPct val="0"/>
                </a:spcAft>
              </a:pPr>
              <a:t>4</a:t>
            </a:fld>
            <a:endParaRPr lang="da-DK">
              <a:cs typeface="Arial" charset="0"/>
            </a:endParaRPr>
          </a:p>
        </p:txBody>
      </p:sp>
    </p:spTree>
    <p:extLst>
      <p:ext uri="{BB962C8B-B14F-4D97-AF65-F5344CB8AC3E}">
        <p14:creationId xmlns:p14="http://schemas.microsoft.com/office/powerpoint/2010/main" val="4222384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72C0F48-2888-4FA4-A06A-9A8530DA18D8}" type="slidenum">
              <a:rPr lang="da-DK" smtClean="0"/>
              <a:pPr>
                <a:defRPr/>
              </a:pPr>
              <a:t>5</a:t>
            </a:fld>
            <a:endParaRPr lang="da-DK"/>
          </a:p>
        </p:txBody>
      </p:sp>
    </p:spTree>
    <p:extLst>
      <p:ext uri="{BB962C8B-B14F-4D97-AF65-F5344CB8AC3E}">
        <p14:creationId xmlns:p14="http://schemas.microsoft.com/office/powerpoint/2010/main" val="2370914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dsholder til slidebillede 1"/>
          <p:cNvSpPr>
            <a:spLocks noGrp="1" noRot="1" noChangeAspect="1"/>
          </p:cNvSpPr>
          <p:nvPr>
            <p:ph type="sldImg"/>
          </p:nvPr>
        </p:nvSpPr>
        <p:spPr bwMode="auto">
          <a:noFill/>
          <a:ln>
            <a:solidFill>
              <a:srgbClr val="000000"/>
            </a:solidFill>
            <a:miter lim="800000"/>
            <a:headEnd/>
            <a:tailEnd/>
          </a:ln>
        </p:spPr>
      </p:sp>
      <p:sp>
        <p:nvSpPr>
          <p:cNvPr id="21506" name="Pladsholder til no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r-FR" sz="1800" i="0" dirty="0"/>
              <a:t>L'impossibilité d'accéder aux soins de santé rend les gens plus vulnérables au choc des revenus. Concrètement, cela signifie qu'une famille peut devoir s'endetter pour couvrir les dépenses de santé, ce qui peut conduire à la servitude pour dettes, une situation courante de travail forcé.</a:t>
            </a:r>
            <a:endParaRPr lang="da-DK" sz="1800" i="0" dirty="0"/>
          </a:p>
        </p:txBody>
      </p:sp>
      <p:sp>
        <p:nvSpPr>
          <p:cNvPr id="2150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5BC41B-50BE-40D5-A4F9-0E21ACF06AF4}" type="slidenum">
              <a:rPr lang="da-DK">
                <a:cs typeface="Arial" charset="0"/>
              </a:rPr>
              <a:pPr fontAlgn="base">
                <a:spcBef>
                  <a:spcPct val="0"/>
                </a:spcBef>
                <a:spcAft>
                  <a:spcPct val="0"/>
                </a:spcAft>
              </a:pPr>
              <a:t>6</a:t>
            </a:fld>
            <a:endParaRPr lang="da-DK">
              <a:cs typeface="Arial" charset="0"/>
            </a:endParaRPr>
          </a:p>
        </p:txBody>
      </p:sp>
    </p:spTree>
    <p:extLst>
      <p:ext uri="{BB962C8B-B14F-4D97-AF65-F5344CB8AC3E}">
        <p14:creationId xmlns:p14="http://schemas.microsoft.com/office/powerpoint/2010/main" val="3322698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Pladsholder til slidebillede 1"/>
          <p:cNvSpPr>
            <a:spLocks noGrp="1" noRot="1" noChangeAspect="1"/>
          </p:cNvSpPr>
          <p:nvPr>
            <p:ph type="sldImg"/>
          </p:nvPr>
        </p:nvSpPr>
        <p:spPr bwMode="auto">
          <a:noFill/>
          <a:ln>
            <a:solidFill>
              <a:srgbClr val="000000"/>
            </a:solidFill>
            <a:miter lim="800000"/>
            <a:headEnd/>
            <a:tailEnd/>
          </a:ln>
        </p:spPr>
      </p:sp>
      <p:sp>
        <p:nvSpPr>
          <p:cNvPr id="23554" name="Pladsholder til noter 2"/>
          <p:cNvSpPr>
            <a:spLocks noGrp="1"/>
          </p:cNvSpPr>
          <p:nvPr>
            <p:ph type="body" idx="1"/>
          </p:nvPr>
        </p:nvSpPr>
        <p:spPr bwMode="auto">
          <a:noFill/>
        </p:spPr>
        <p:txBody>
          <a:bodyPr wrap="square" numCol="1" anchor="t" anchorCtr="0" compatLnSpc="1">
            <a:prstTxWarp prst="textNoShape">
              <a:avLst/>
            </a:prstTxWarp>
          </a:bodyPr>
          <a:lstStyle/>
          <a:p>
            <a:r>
              <a:rPr lang="fr-FR" sz="1800" i="0" dirty="0">
                <a:latin typeface="Times New Roman" panose="02020603050405020304" pitchFamily="18" charset="0"/>
                <a:cs typeface="Times New Roman" panose="02020603050405020304" pitchFamily="18" charset="0"/>
              </a:rPr>
              <a:t>Il s'agit d'un domaine bien établi que les partenaires connaissent souvent et, par conséquent, vous pourrez peut-être simplement leur rappeler le «cercle vicieux» du manque d’éducation, de la pauvreté, du travail des enfants et du travail forcé qu'il faut briser en rendant une éducation et une formation de qualité accessible à TOUS les enfants (l'éducation de base gratuite et obligatoire reste une réponse clé) et à tous les adultes (la formation et l'éducation sont une alternative clé à</a:t>
            </a:r>
            <a:r>
              <a:rPr lang="fr-FR" sz="1800" i="0" baseline="0" dirty="0">
                <a:latin typeface="Times New Roman" panose="02020603050405020304" pitchFamily="18" charset="0"/>
                <a:cs typeface="Times New Roman" panose="02020603050405020304" pitchFamily="18" charset="0"/>
              </a:rPr>
              <a:t> </a:t>
            </a:r>
            <a:r>
              <a:rPr lang="fr-FR" sz="1800" i="0" dirty="0">
                <a:latin typeface="Times New Roman" panose="02020603050405020304" pitchFamily="18" charset="0"/>
                <a:cs typeface="Times New Roman" panose="02020603050405020304" pitchFamily="18" charset="0"/>
              </a:rPr>
              <a:t>la migration dangereuse qui peut entraîner le travail forcé, par exemple). La formation professionnelle contribue également à assurer la réadaptation des victimes de travail forcé. N'oubliez pas d'insister sur les dimensions de genre qui peuvent être pertinentes dans votre contexte.</a:t>
            </a:r>
            <a:endParaRPr lang="en-GB" sz="1800" i="0" dirty="0">
              <a:latin typeface="Times New Roman" panose="02020603050405020304" pitchFamily="18" charset="0"/>
              <a:cs typeface="Times New Roman" panose="02020603050405020304" pitchFamily="18" charset="0"/>
            </a:endParaRPr>
          </a:p>
        </p:txBody>
      </p:sp>
      <p:sp>
        <p:nvSpPr>
          <p:cNvPr id="2355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2AC9C9-28F9-4781-B250-7BA0C67E5906}" type="slidenum">
              <a:rPr lang="da-DK">
                <a:cs typeface="Arial" charset="0"/>
              </a:rPr>
              <a:pPr fontAlgn="base">
                <a:spcBef>
                  <a:spcPct val="0"/>
                </a:spcBef>
                <a:spcAft>
                  <a:spcPct val="0"/>
                </a:spcAft>
              </a:pPr>
              <a:t>7</a:t>
            </a:fld>
            <a:endParaRPr lang="da-DK">
              <a:cs typeface="Arial" charset="0"/>
            </a:endParaRPr>
          </a:p>
        </p:txBody>
      </p:sp>
    </p:spTree>
    <p:extLst>
      <p:ext uri="{BB962C8B-B14F-4D97-AF65-F5344CB8AC3E}">
        <p14:creationId xmlns:p14="http://schemas.microsoft.com/office/powerpoint/2010/main" val="4054045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Pladsholder til slidebillede 1"/>
          <p:cNvSpPr>
            <a:spLocks noGrp="1" noRot="1" noChangeAspect="1"/>
          </p:cNvSpPr>
          <p:nvPr>
            <p:ph type="sldImg"/>
          </p:nvPr>
        </p:nvSpPr>
        <p:spPr bwMode="auto">
          <a:noFill/>
          <a:ln>
            <a:solidFill>
              <a:srgbClr val="000000"/>
            </a:solidFill>
            <a:miter lim="800000"/>
            <a:headEnd/>
            <a:tailEnd/>
          </a:ln>
        </p:spPr>
      </p:sp>
      <p:sp>
        <p:nvSpPr>
          <p:cNvPr id="25602" name="Pladsholder til noter 2"/>
          <p:cNvSpPr>
            <a:spLocks noGrp="1"/>
          </p:cNvSpPr>
          <p:nvPr>
            <p:ph type="body" idx="1"/>
          </p:nvPr>
        </p:nvSpPr>
        <p:spPr bwMode="auto">
          <a:noFill/>
        </p:spPr>
        <p:txBody>
          <a:bodyPr wrap="square" numCol="1" anchor="t" anchorCtr="0" compatLnSpc="1">
            <a:prstTxWarp prst="textNoShape">
              <a:avLst/>
            </a:prstTxWarp>
          </a:bodyPr>
          <a:lstStyle/>
          <a:p>
            <a:pPr>
              <a:spcBef>
                <a:spcPts val="600"/>
              </a:spcBef>
            </a:pPr>
            <a:r>
              <a:rPr lang="fr-FR" sz="1800" i="0" dirty="0">
                <a:latin typeface="Times New Roman" panose="02020603050405020304" pitchFamily="18" charset="0"/>
                <a:ea typeface="Tahoma" panose="020B0604030504040204" pitchFamily="34" charset="0"/>
                <a:cs typeface="Times New Roman" panose="02020603050405020304" pitchFamily="18" charset="0"/>
              </a:rPr>
              <a:t>Le travail forcé a une dimension de genre. Les femmes sont touchées de manière disproportionnée: sur les 25 millions de victimes estimées du travail forcé, les femmes et les filles représentent 15,7 millions. Elles représentent notamment 99% des victimes de l'exploitation sexuelle forcée. Cependant, les hommes et les garçons peuvent être négligés en tant que victimes de travail forcé, car ils peuvent être plus réticents ou honteux de demander de l'aide.</a:t>
            </a:r>
          </a:p>
          <a:p>
            <a:pPr>
              <a:spcBef>
                <a:spcPts val="600"/>
              </a:spcBef>
            </a:pPr>
            <a:r>
              <a:rPr lang="fr-FR" sz="1800" i="0" dirty="0">
                <a:latin typeface="Times New Roman" panose="02020603050405020304" pitchFamily="18" charset="0"/>
                <a:ea typeface="Tahoma" panose="020B0604030504040204" pitchFamily="34" charset="0"/>
                <a:cs typeface="Times New Roman" panose="02020603050405020304" pitchFamily="18" charset="0"/>
              </a:rPr>
              <a:t>Les femmes et les hommes ont tendance à se retrouver dans des situations de travail forcé qui correspondent aux stéréotypes </a:t>
            </a:r>
            <a:r>
              <a:rPr lang="fr-FR" sz="1800" i="0" dirty="0" err="1">
                <a:latin typeface="Times New Roman" panose="02020603050405020304" pitchFamily="18" charset="0"/>
                <a:ea typeface="Tahoma" panose="020B0604030504040204" pitchFamily="34" charset="0"/>
                <a:cs typeface="Times New Roman" panose="02020603050405020304" pitchFamily="18" charset="0"/>
              </a:rPr>
              <a:t>sexospécifiques</a:t>
            </a:r>
            <a:r>
              <a:rPr lang="fr-FR" sz="1800" i="0" baseline="0" dirty="0">
                <a:latin typeface="Times New Roman" panose="02020603050405020304" pitchFamily="18" charset="0"/>
                <a:ea typeface="Tahoma" panose="020B0604030504040204" pitchFamily="34" charset="0"/>
                <a:cs typeface="Times New Roman" panose="02020603050405020304" pitchFamily="18" charset="0"/>
              </a:rPr>
              <a:t> </a:t>
            </a:r>
            <a:r>
              <a:rPr lang="fr-FR" sz="1800" i="0" dirty="0">
                <a:latin typeface="Times New Roman" panose="02020603050405020304" pitchFamily="18" charset="0"/>
                <a:ea typeface="Tahoma" panose="020B0604030504040204" pitchFamily="34" charset="0"/>
                <a:cs typeface="Times New Roman" panose="02020603050405020304" pitchFamily="18" charset="0"/>
              </a:rPr>
              <a:t>(c'est-à-dire les femmes dans le travail domestique et les hommes dans les secteurs manuels, tels que la pêche ou la construction).</a:t>
            </a:r>
          </a:p>
          <a:p>
            <a:pPr>
              <a:spcBef>
                <a:spcPts val="600"/>
              </a:spcBef>
            </a:pPr>
            <a:r>
              <a:rPr lang="fr-FR" sz="1800" i="0" dirty="0">
                <a:latin typeface="Times New Roman" panose="02020603050405020304" pitchFamily="18" charset="0"/>
                <a:ea typeface="Tahoma" panose="020B0604030504040204" pitchFamily="34" charset="0"/>
                <a:cs typeface="Times New Roman" panose="02020603050405020304" pitchFamily="18" charset="0"/>
              </a:rPr>
              <a:t>En ce qui concerne le travail domestique non rémunéré, les femmes et les filles supportent une charge supplémentaire, en plus de leurs obligations professionnelles/de travail forcé ou de leur travail scolaire. Le travail domestique est souvent invisible et sous-estimé dans les enquêtes et les données sur les ménages et le travail.</a:t>
            </a:r>
          </a:p>
          <a:p>
            <a:pPr>
              <a:spcBef>
                <a:spcPts val="600"/>
              </a:spcBef>
            </a:pPr>
            <a:endParaRPr lang="fr-FR" sz="1800" i="0" dirty="0">
              <a:latin typeface="Times New Roman" panose="02020603050405020304" pitchFamily="18" charset="0"/>
              <a:ea typeface="Tahoma" panose="020B0604030504040204" pitchFamily="34" charset="0"/>
              <a:cs typeface="Times New Roman" panose="02020603050405020304" pitchFamily="18" charset="0"/>
            </a:endParaRPr>
          </a:p>
          <a:p>
            <a:pPr>
              <a:spcBef>
                <a:spcPts val="600"/>
              </a:spcBef>
            </a:pPr>
            <a:r>
              <a:rPr lang="fr-FR" sz="1800" i="0" dirty="0">
                <a:latin typeface="Times New Roman" panose="02020603050405020304" pitchFamily="18" charset="0"/>
                <a:ea typeface="Tahoma" panose="020B0604030504040204" pitchFamily="34" charset="0"/>
                <a:cs typeface="Times New Roman" panose="02020603050405020304" pitchFamily="18" charset="0"/>
              </a:rPr>
              <a:t>Les politiques en matière de travail forcé doivent tenir compte de la dimension de genre: par exemple, les femmes devraient avoir la possibilité de parler à un agent de la force publique féminin, car elles peuvent être plus à l'aise pour parler à une femme; ou les hommes victimes d'exploitation sexuelle forcée ont-ils accès à des refuges?</a:t>
            </a:r>
          </a:p>
        </p:txBody>
      </p:sp>
      <p:sp>
        <p:nvSpPr>
          <p:cNvPr id="25603"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C2D964-B29A-49A9-B118-B400BE5BE23A}" type="slidenum">
              <a:rPr lang="da-DK">
                <a:cs typeface="Arial" charset="0"/>
              </a:rPr>
              <a:pPr fontAlgn="base">
                <a:spcBef>
                  <a:spcPct val="0"/>
                </a:spcBef>
                <a:spcAft>
                  <a:spcPct val="0"/>
                </a:spcAft>
              </a:pPr>
              <a:t>8</a:t>
            </a:fld>
            <a:endParaRPr lang="da-DK">
              <a:cs typeface="Arial" charset="0"/>
            </a:endParaRPr>
          </a:p>
        </p:txBody>
      </p:sp>
    </p:spTree>
    <p:extLst>
      <p:ext uri="{BB962C8B-B14F-4D97-AF65-F5344CB8AC3E}">
        <p14:creationId xmlns:p14="http://schemas.microsoft.com/office/powerpoint/2010/main" val="231223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i="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572C0F48-2888-4FA4-A06A-9A8530DA18D8}" type="slidenum">
              <a:rPr lang="da-DK" smtClean="0"/>
              <a:pPr>
                <a:defRPr/>
              </a:pPr>
              <a:t>9</a:t>
            </a:fld>
            <a:endParaRPr lang="da-DK"/>
          </a:p>
        </p:txBody>
      </p:sp>
    </p:spTree>
    <p:extLst>
      <p:ext uri="{BB962C8B-B14F-4D97-AF65-F5344CB8AC3E}">
        <p14:creationId xmlns:p14="http://schemas.microsoft.com/office/powerpoint/2010/main" val="2449239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slidenummer 5"/>
          <p:cNvSpPr>
            <a:spLocks noGrp="1"/>
          </p:cNvSpPr>
          <p:nvPr>
            <p:ph type="sldNum" sz="quarter" idx="12"/>
          </p:nvPr>
        </p:nvSpPr>
        <p:spPr/>
        <p:txBody>
          <a:bodyPr/>
          <a:lstStyle>
            <a:lvl1pPr>
              <a:defRPr/>
            </a:lvl1pPr>
          </a:lstStyle>
          <a:p>
            <a:pPr>
              <a:defRPr/>
            </a:pPr>
            <a:fld id="{E350A327-699C-44C8-B573-E12BE3BAB149}" type="slidenum">
              <a:rPr lang="da-DK" smtClean="0"/>
              <a:pPr>
                <a:defRPr/>
              </a:pPr>
              <a:t>‹#›</a:t>
            </a:fld>
            <a:endParaRPr lang="da-DK" dirty="0"/>
          </a:p>
        </p:txBody>
      </p:sp>
      <p:sp>
        <p:nvSpPr>
          <p:cNvPr id="8" name="Pladsholder til sidefod 4">
            <a:extLst>
              <a:ext uri="{FF2B5EF4-FFF2-40B4-BE49-F238E27FC236}">
                <a16:creationId xmlns:a16="http://schemas.microsoft.com/office/drawing/2014/main" id="{EFE4E733-083A-D341-A47A-9923A4FC6B80}"/>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6C8376B5-CB51-4471-A5D4-E8B77D28F048}" type="slidenum">
              <a:rPr lang="da-DK"/>
              <a:pPr>
                <a:defRPr/>
              </a:pPr>
              <a:t>‹#›</a:t>
            </a:fld>
            <a:endParaRPr lang="da-DK"/>
          </a:p>
        </p:txBody>
      </p:sp>
      <p:sp>
        <p:nvSpPr>
          <p:cNvPr id="7" name="Pladsholder til sidefod 4">
            <a:extLst>
              <a:ext uri="{FF2B5EF4-FFF2-40B4-BE49-F238E27FC236}">
                <a16:creationId xmlns:a16="http://schemas.microsoft.com/office/drawing/2014/main" id="{837586CA-2162-8B4D-B21E-F6079CBFEA8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65590F13-F1EB-4B69-AF81-63EF249E0976}" type="slidenum">
              <a:rPr lang="da-DK"/>
              <a:pPr>
                <a:defRPr/>
              </a:pPr>
              <a:t>‹#›</a:t>
            </a:fld>
            <a:endParaRPr lang="da-DK"/>
          </a:p>
        </p:txBody>
      </p:sp>
      <p:sp>
        <p:nvSpPr>
          <p:cNvPr id="7" name="Pladsholder til sidefod 4">
            <a:extLst>
              <a:ext uri="{FF2B5EF4-FFF2-40B4-BE49-F238E27FC236}">
                <a16:creationId xmlns:a16="http://schemas.microsoft.com/office/drawing/2014/main" id="{B84E96D5-A278-9945-AF70-D22CE966C05F}"/>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5E10765B-CB95-447E-A37F-4A88F3D9E77A}" type="slidenum">
              <a:rPr lang="da-DK"/>
              <a:pPr>
                <a:defRPr/>
              </a:pPr>
              <a:t>‹#›</a:t>
            </a:fld>
            <a:endParaRPr lang="da-DK"/>
          </a:p>
        </p:txBody>
      </p:sp>
      <p:sp>
        <p:nvSpPr>
          <p:cNvPr id="7" name="Pladsholder til sidefod 4">
            <a:extLst>
              <a:ext uri="{FF2B5EF4-FFF2-40B4-BE49-F238E27FC236}">
                <a16:creationId xmlns:a16="http://schemas.microsoft.com/office/drawing/2014/main" id="{5E71A65A-3D90-F74F-B1B7-A2B4AF09531B}"/>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6" name="Pladsholder til slidenummer 5"/>
          <p:cNvSpPr>
            <a:spLocks noGrp="1"/>
          </p:cNvSpPr>
          <p:nvPr>
            <p:ph type="sldNum" sz="quarter" idx="12"/>
          </p:nvPr>
        </p:nvSpPr>
        <p:spPr/>
        <p:txBody>
          <a:bodyPr/>
          <a:lstStyle>
            <a:lvl1pPr>
              <a:defRPr/>
            </a:lvl1pPr>
          </a:lstStyle>
          <a:p>
            <a:pPr>
              <a:defRPr/>
            </a:pPr>
            <a:fld id="{8BA492D4-B6F8-4FAC-AA82-A781BB865BA9}" type="slidenum">
              <a:rPr lang="da-DK"/>
              <a:pPr>
                <a:defRPr/>
              </a:pPr>
              <a:t>‹#›</a:t>
            </a:fld>
            <a:endParaRPr lang="da-DK"/>
          </a:p>
        </p:txBody>
      </p:sp>
      <p:sp>
        <p:nvSpPr>
          <p:cNvPr id="7" name="Pladsholder til sidefod 4">
            <a:extLst>
              <a:ext uri="{FF2B5EF4-FFF2-40B4-BE49-F238E27FC236}">
                <a16:creationId xmlns:a16="http://schemas.microsoft.com/office/drawing/2014/main" id="{C7091534-D3DE-1A43-8D60-37DDEFE07F36}"/>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5"/>
          <p:cNvSpPr>
            <a:spLocks noGrp="1"/>
          </p:cNvSpPr>
          <p:nvPr>
            <p:ph type="sldNum" sz="quarter" idx="12"/>
          </p:nvPr>
        </p:nvSpPr>
        <p:spPr/>
        <p:txBody>
          <a:bodyPr/>
          <a:lstStyle>
            <a:lvl1pPr>
              <a:defRPr/>
            </a:lvl1pPr>
          </a:lstStyle>
          <a:p>
            <a:pPr>
              <a:defRPr/>
            </a:pPr>
            <a:fld id="{72BFBBA2-4FF8-41E8-88DA-9474EA1A1A27}" type="slidenum">
              <a:rPr lang="da-DK"/>
              <a:pPr>
                <a:defRPr/>
              </a:pPr>
              <a:t>‹#›</a:t>
            </a:fld>
            <a:endParaRPr lang="da-DK"/>
          </a:p>
        </p:txBody>
      </p:sp>
      <p:sp>
        <p:nvSpPr>
          <p:cNvPr id="8" name="Pladsholder til sidefod 4">
            <a:extLst>
              <a:ext uri="{FF2B5EF4-FFF2-40B4-BE49-F238E27FC236}">
                <a16:creationId xmlns:a16="http://schemas.microsoft.com/office/drawing/2014/main" id="{7222A7A4-3428-EA41-AAD4-AE129B7E9C9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9" name="Pladsholder til slidenummer 5"/>
          <p:cNvSpPr>
            <a:spLocks noGrp="1"/>
          </p:cNvSpPr>
          <p:nvPr>
            <p:ph type="sldNum" sz="quarter" idx="12"/>
          </p:nvPr>
        </p:nvSpPr>
        <p:spPr/>
        <p:txBody>
          <a:bodyPr/>
          <a:lstStyle>
            <a:lvl1pPr>
              <a:defRPr/>
            </a:lvl1pPr>
          </a:lstStyle>
          <a:p>
            <a:pPr>
              <a:defRPr/>
            </a:pPr>
            <a:fld id="{A47D8D07-002A-42DA-AFFA-63DC5D59AFB3}" type="slidenum">
              <a:rPr lang="da-DK"/>
              <a:pPr>
                <a:defRPr/>
              </a:pPr>
              <a:t>‹#›</a:t>
            </a:fld>
            <a:endParaRPr lang="da-DK"/>
          </a:p>
        </p:txBody>
      </p:sp>
      <p:sp>
        <p:nvSpPr>
          <p:cNvPr id="10" name="Pladsholder til sidefod 4">
            <a:extLst>
              <a:ext uri="{FF2B5EF4-FFF2-40B4-BE49-F238E27FC236}">
                <a16:creationId xmlns:a16="http://schemas.microsoft.com/office/drawing/2014/main" id="{FF2727A9-271A-AD43-A7BA-0BBDFDA8124D}"/>
              </a:ext>
            </a:extLst>
          </p:cNvPr>
          <p:cNvSpPr>
            <a:spLocks noGrp="1"/>
          </p:cNvSpPr>
          <p:nvPr>
            <p:ph type="ftr" sz="quarter" idx="1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5" name="Pladsholder til slidenummer 5"/>
          <p:cNvSpPr>
            <a:spLocks noGrp="1"/>
          </p:cNvSpPr>
          <p:nvPr>
            <p:ph type="sldNum" sz="quarter" idx="12"/>
          </p:nvPr>
        </p:nvSpPr>
        <p:spPr/>
        <p:txBody>
          <a:bodyPr/>
          <a:lstStyle>
            <a:lvl1pPr>
              <a:defRPr/>
            </a:lvl1pPr>
          </a:lstStyle>
          <a:p>
            <a:pPr>
              <a:defRPr/>
            </a:pPr>
            <a:fld id="{EA914154-C188-4BB6-8E73-94E30F94BFB5}" type="slidenum">
              <a:rPr lang="da-DK"/>
              <a:pPr>
                <a:defRPr/>
              </a:pPr>
              <a:t>‹#›</a:t>
            </a:fld>
            <a:endParaRPr lang="da-DK"/>
          </a:p>
        </p:txBody>
      </p:sp>
      <p:sp>
        <p:nvSpPr>
          <p:cNvPr id="6" name="Pladsholder til sidefod 4">
            <a:extLst>
              <a:ext uri="{FF2B5EF4-FFF2-40B4-BE49-F238E27FC236}">
                <a16:creationId xmlns:a16="http://schemas.microsoft.com/office/drawing/2014/main" id="{0EF3D76D-5CFC-BF49-9011-2DBD0D251438}"/>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dsholder til slidenummer 5"/>
          <p:cNvSpPr>
            <a:spLocks noGrp="1"/>
          </p:cNvSpPr>
          <p:nvPr>
            <p:ph type="sldNum" sz="quarter" idx="12"/>
          </p:nvPr>
        </p:nvSpPr>
        <p:spPr/>
        <p:txBody>
          <a:bodyPr/>
          <a:lstStyle>
            <a:lvl1pPr>
              <a:defRPr/>
            </a:lvl1pPr>
          </a:lstStyle>
          <a:p>
            <a:pPr>
              <a:defRPr/>
            </a:pPr>
            <a:fld id="{3477AE45-5357-4D4B-B0CC-9C0CED9D5EEA}" type="slidenum">
              <a:rPr lang="da-DK"/>
              <a:pPr>
                <a:defRPr/>
              </a:pPr>
              <a:t>‹#›</a:t>
            </a:fld>
            <a:endParaRPr lang="da-DK"/>
          </a:p>
        </p:txBody>
      </p:sp>
      <p:sp>
        <p:nvSpPr>
          <p:cNvPr id="5" name="Pladsholder til sidefod 4">
            <a:extLst>
              <a:ext uri="{FF2B5EF4-FFF2-40B4-BE49-F238E27FC236}">
                <a16:creationId xmlns:a16="http://schemas.microsoft.com/office/drawing/2014/main" id="{33B48F51-6B2F-284F-A00C-98FA23E9E52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7" name="Pladsholder til slidenummer 5"/>
          <p:cNvSpPr>
            <a:spLocks noGrp="1"/>
          </p:cNvSpPr>
          <p:nvPr>
            <p:ph type="sldNum" sz="quarter" idx="12"/>
          </p:nvPr>
        </p:nvSpPr>
        <p:spPr/>
        <p:txBody>
          <a:bodyPr/>
          <a:lstStyle>
            <a:lvl1pPr>
              <a:defRPr/>
            </a:lvl1pPr>
          </a:lstStyle>
          <a:p>
            <a:pPr>
              <a:defRPr/>
            </a:pPr>
            <a:fld id="{27CEA644-956A-40DD-8D25-1A7295DAF359}" type="slidenum">
              <a:rPr lang="da-DK"/>
              <a:pPr>
                <a:defRPr/>
              </a:pPr>
              <a:t>‹#›</a:t>
            </a:fld>
            <a:endParaRPr lang="da-DK"/>
          </a:p>
        </p:txBody>
      </p:sp>
      <p:sp>
        <p:nvSpPr>
          <p:cNvPr id="8" name="Pladsholder til sidefod 4">
            <a:extLst>
              <a:ext uri="{FF2B5EF4-FFF2-40B4-BE49-F238E27FC236}">
                <a16:creationId xmlns:a16="http://schemas.microsoft.com/office/drawing/2014/main" id="{041ADF7A-765E-C749-BB05-08A7C9610F7F}"/>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7" name="Pladsholder til slidenummer 5"/>
          <p:cNvSpPr>
            <a:spLocks noGrp="1"/>
          </p:cNvSpPr>
          <p:nvPr>
            <p:ph type="sldNum" sz="quarter" idx="12"/>
          </p:nvPr>
        </p:nvSpPr>
        <p:spPr/>
        <p:txBody>
          <a:bodyPr/>
          <a:lstStyle>
            <a:lvl1pPr>
              <a:defRPr/>
            </a:lvl1pPr>
          </a:lstStyle>
          <a:p>
            <a:pPr>
              <a:defRPr/>
            </a:pPr>
            <a:fld id="{E2E9A3FF-5148-4A72-9974-B00852AAF902}" type="slidenum">
              <a:rPr lang="da-DK"/>
              <a:pPr>
                <a:defRPr/>
              </a:pPr>
              <a:t>‹#›</a:t>
            </a:fld>
            <a:endParaRPr lang="da-DK"/>
          </a:p>
        </p:txBody>
      </p:sp>
      <p:sp>
        <p:nvSpPr>
          <p:cNvPr id="8" name="Pladsholder til sidefod 4">
            <a:extLst>
              <a:ext uri="{FF2B5EF4-FFF2-40B4-BE49-F238E27FC236}">
                <a16:creationId xmlns:a16="http://schemas.microsoft.com/office/drawing/2014/main" id="{4B0234AE-410A-2B49-8D16-B914F0A94696}"/>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dsholder til titel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a-DK"/>
              <a:t>Klik for at redigere i master</a:t>
            </a:r>
          </a:p>
        </p:txBody>
      </p:sp>
      <p:sp>
        <p:nvSpPr>
          <p:cNvPr id="1027" name="Pladsholder til tekst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Bd" panose="020B0502040504020204" pitchFamily="34" charset="0"/>
              </a:rPr>
              <a:t>ILO </a:t>
            </a:r>
            <a:r>
              <a:rPr lang="fr-CH" sz="1200" b="1" dirty="0" err="1">
                <a:solidFill>
                  <a:srgbClr val="230050"/>
                </a:solidFill>
                <a:latin typeface="Noto Sans SemBd" panose="020B0502040504020204" pitchFamily="34" charset="0"/>
              </a:rPr>
              <a:t>Toolkit</a:t>
            </a:r>
            <a:r>
              <a:rPr lang="fr-CH" sz="1200" b="1" dirty="0">
                <a:solidFill>
                  <a:srgbClr val="230050"/>
                </a:solidFill>
                <a:latin typeface="Noto Sans SemBd" panose="020B0502040504020204" pitchFamily="34" charset="0"/>
              </a:rPr>
              <a:t> on </a:t>
            </a:r>
            <a:r>
              <a:rPr lang="fr-CH" sz="1200" b="1" dirty="0" err="1">
                <a:solidFill>
                  <a:srgbClr val="230050"/>
                </a:solidFill>
                <a:latin typeface="Noto Sans SemBd" panose="020B0502040504020204" pitchFamily="34" charset="0"/>
              </a:rPr>
              <a:t>Developing</a:t>
            </a:r>
            <a:r>
              <a:rPr lang="fr-CH" sz="1200" b="1" dirty="0">
                <a:solidFill>
                  <a:srgbClr val="230050"/>
                </a:solidFill>
                <a:latin typeface="Noto Sans SemBd" panose="020B0502040504020204" pitchFamily="34" charset="0"/>
              </a:rPr>
              <a:t> National Action Plans on </a:t>
            </a:r>
            <a:r>
              <a:rPr lang="fr-CH" sz="1200" b="1" dirty="0" err="1">
                <a:solidFill>
                  <a:srgbClr val="230050"/>
                </a:solidFill>
                <a:latin typeface="Noto Sans SemBd" panose="020B0502040504020204" pitchFamily="34" charset="0"/>
              </a:rPr>
              <a:t>Forced</a:t>
            </a:r>
            <a:r>
              <a:rPr lang="fr-CH" sz="1200" b="1" dirty="0">
                <a:solidFill>
                  <a:srgbClr val="230050"/>
                </a:solidFill>
                <a:latin typeface="Noto Sans SemBd" panose="020B0502040504020204" pitchFamily="34" charset="0"/>
              </a:rPr>
              <a:t> Labour</a:t>
            </a:r>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baseline="0" smtClean="0">
                <a:solidFill>
                  <a:srgbClr val="1E2DBE"/>
                </a:solidFill>
                <a:latin typeface="Noto Sans Light" panose="020B0402040504020204" pitchFamily="34" charset="0"/>
                <a:cs typeface="+mn-cs"/>
              </a:defRPr>
            </a:lvl1pPr>
          </a:lstStyle>
          <a:p>
            <a:pPr>
              <a:defRPr/>
            </a:pPr>
            <a:fld id="{E350A327-699C-44C8-B573-E12BE3BAB149}" type="slidenum">
              <a:rPr lang="da-DK" smtClean="0"/>
              <a:pPr>
                <a:defRPr/>
              </a:pPr>
              <a:t>‹#›</a:t>
            </a:fld>
            <a:endParaRPr lang="da-DK"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ilo.org/global/about-the-ilo/newsroom/news/WCMS_556302/lang--fr/index.htm"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8B8CC7-84B8-CF42-9559-46BCDF79574A}"/>
              </a:ext>
            </a:extLst>
          </p:cNvPr>
          <p:cNvSpPr/>
          <p:nvPr/>
        </p:nvSpPr>
        <p:spPr>
          <a:xfrm>
            <a:off x="0" y="-55562"/>
            <a:ext cx="12192000" cy="6913562"/>
          </a:xfrm>
          <a:prstGeom prst="rect">
            <a:avLst/>
          </a:prstGeom>
          <a:solidFill>
            <a:srgbClr val="1E2D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37" name="Titel 1"/>
          <p:cNvSpPr>
            <a:spLocks noGrp="1"/>
          </p:cNvSpPr>
          <p:nvPr>
            <p:ph type="ctrTitle"/>
          </p:nvPr>
        </p:nvSpPr>
        <p:spPr>
          <a:xfrm>
            <a:off x="1524000" y="1493949"/>
            <a:ext cx="9144000" cy="1210614"/>
          </a:xfrm>
        </p:spPr>
        <p:txBody>
          <a:bodyPr/>
          <a:lstStyle/>
          <a:p>
            <a:pPr algn="l"/>
            <a:r>
              <a:rPr lang="da-DK" sz="2400" dirty="0" err="1">
                <a:solidFill>
                  <a:schemeClr val="bg1"/>
                </a:solidFill>
                <a:latin typeface="Overpass" pitchFamily="2" charset="77"/>
                <a:ea typeface="Tahoma" panose="020B0604030504040204" pitchFamily="34" charset="0"/>
                <a:cs typeface="Tahoma" panose="020B0604030504040204" pitchFamily="34" charset="0"/>
              </a:rPr>
              <a:t>Outil</a:t>
            </a:r>
            <a:r>
              <a:rPr lang="da-DK" sz="2400" dirty="0">
                <a:solidFill>
                  <a:schemeClr val="bg1"/>
                </a:solidFill>
                <a:latin typeface="Overpass" pitchFamily="2" charset="77"/>
                <a:ea typeface="Tahoma" panose="020B0604030504040204" pitchFamily="34" charset="0"/>
                <a:cs typeface="Tahoma" panose="020B0604030504040204" pitchFamily="34" charset="0"/>
              </a:rPr>
              <a:t> </a:t>
            </a:r>
            <a:r>
              <a:rPr lang="da-DK" sz="2400" dirty="0" err="1">
                <a:solidFill>
                  <a:schemeClr val="bg1"/>
                </a:solidFill>
                <a:latin typeface="Overpass" pitchFamily="2" charset="77"/>
                <a:ea typeface="Tahoma" panose="020B0604030504040204" pitchFamily="34" charset="0"/>
                <a:cs typeface="Tahoma" panose="020B0604030504040204" pitchFamily="34" charset="0"/>
              </a:rPr>
              <a:t>n</a:t>
            </a:r>
            <a:r>
              <a:rPr lang="da-DK" sz="2400" baseline="30000" dirty="0" err="1">
                <a:solidFill>
                  <a:schemeClr val="bg1"/>
                </a:solidFill>
                <a:latin typeface="Overpass" pitchFamily="2" charset="77"/>
                <a:ea typeface="Tahoma" panose="020B0604030504040204" pitchFamily="34" charset="0"/>
                <a:cs typeface="Tahoma" panose="020B0604030504040204" pitchFamily="34" charset="0"/>
              </a:rPr>
              <a:t>o</a:t>
            </a:r>
            <a:r>
              <a:rPr lang="da-DK" sz="2400" dirty="0">
                <a:solidFill>
                  <a:schemeClr val="bg1"/>
                </a:solidFill>
                <a:latin typeface="Overpass" pitchFamily="2" charset="77"/>
                <a:ea typeface="Tahoma" panose="020B0604030504040204" pitchFamily="34" charset="0"/>
                <a:cs typeface="Tahoma" panose="020B0604030504040204" pitchFamily="34" charset="0"/>
              </a:rPr>
              <a:t> 6:</a:t>
            </a:r>
            <a:br>
              <a:rPr lang="da-DK" sz="2400" dirty="0">
                <a:solidFill>
                  <a:schemeClr val="bg1"/>
                </a:solidFill>
                <a:latin typeface="Overpass" pitchFamily="2" charset="77"/>
                <a:ea typeface="Tahoma" panose="020B0604030504040204" pitchFamily="34" charset="0"/>
                <a:cs typeface="Tahoma" panose="020B0604030504040204" pitchFamily="34" charset="0"/>
              </a:rPr>
            </a:br>
            <a:r>
              <a:rPr lang="fr-CH" sz="2400" dirty="0">
                <a:solidFill>
                  <a:schemeClr val="bg1"/>
                </a:solidFill>
                <a:latin typeface="Overpass" pitchFamily="2" charset="77"/>
                <a:ea typeface="Tahoma" panose="020B0604030504040204" pitchFamily="34" charset="0"/>
                <a:cs typeface="Tahoma" panose="020B0604030504040204" pitchFamily="34" charset="0"/>
              </a:rPr>
              <a:t>Le travail forcé et les objectifs de développement durable (ODD)</a:t>
            </a:r>
            <a:r>
              <a:rPr lang="da-DK" sz="1800" dirty="0">
                <a:solidFill>
                  <a:schemeClr val="bg1"/>
                </a:solidFill>
                <a:latin typeface="Overpass" pitchFamily="2" charset="77"/>
                <a:ea typeface="Tahoma" panose="020B0604030504040204" pitchFamily="34" charset="0"/>
                <a:cs typeface="Tahoma" panose="020B0604030504040204" pitchFamily="34" charset="0"/>
              </a:rPr>
              <a:t/>
            </a:r>
            <a:br>
              <a:rPr lang="da-DK" sz="1800" dirty="0">
                <a:solidFill>
                  <a:schemeClr val="bg1"/>
                </a:solidFill>
                <a:latin typeface="Overpass" pitchFamily="2" charset="77"/>
                <a:ea typeface="Tahoma" panose="020B0604030504040204" pitchFamily="34" charset="0"/>
                <a:cs typeface="Tahoma" panose="020B0604030504040204" pitchFamily="34" charset="0"/>
              </a:rPr>
            </a:br>
            <a:r>
              <a:rPr lang="fr-CH" sz="1800" dirty="0">
                <a:solidFill>
                  <a:schemeClr val="bg1"/>
                </a:solidFill>
                <a:latin typeface="Overpass" pitchFamily="2" charset="77"/>
              </a:rPr>
              <a:t>Diapositives annotées (afficher les commentaires en mode Présentateur)</a:t>
            </a:r>
            <a:endParaRPr lang="da-DK" sz="1800" dirty="0">
              <a:solidFill>
                <a:schemeClr val="bg1"/>
              </a:solidFill>
              <a:latin typeface="Overpass" pitchFamily="2" charset="77"/>
              <a:ea typeface="Tahoma" panose="020B0604030504040204" pitchFamily="34" charset="0"/>
              <a:cs typeface="Tahoma" panose="020B0604030504040204" pitchFamily="34" charset="0"/>
            </a:endParaRPr>
          </a:p>
        </p:txBody>
      </p:sp>
      <p:pic>
        <p:nvPicPr>
          <p:cNvPr id="6" name="Image 5">
            <a:extLst>
              <a:ext uri="{FF2B5EF4-FFF2-40B4-BE49-F238E27FC236}">
                <a16:creationId xmlns:a16="http://schemas.microsoft.com/office/drawing/2014/main" id="{E608C50D-6443-DC4B-A79C-85D562A5A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730" y="1355431"/>
            <a:ext cx="1458442" cy="1458442"/>
          </a:xfrm>
          <a:prstGeom prst="rect">
            <a:avLst/>
          </a:prstGeom>
        </p:spPr>
      </p:pic>
      <p:pic>
        <p:nvPicPr>
          <p:cNvPr id="7" name="Image 8">
            <a:extLst>
              <a:ext uri="{FF2B5EF4-FFF2-40B4-BE49-F238E27FC236}">
                <a16:creationId xmlns:a16="http://schemas.microsoft.com/office/drawing/2014/main" id="{AB1A2011-5A73-0448-941C-47AD6A3A4DB7}"/>
              </a:ext>
            </a:extLst>
          </p:cNvPr>
          <p:cNvPicPr>
            <a:picLocks noChangeAspect="1"/>
          </p:cNvPicPr>
          <p:nvPr/>
        </p:nvPicPr>
        <p:blipFill rotWithShape="1">
          <a:blip r:embed="rId4">
            <a:extLst>
              <a:ext uri="{28A0092B-C50C-407E-A947-70E740481C1C}">
                <a14:useLocalDpi xmlns:a14="http://schemas.microsoft.com/office/drawing/2010/main" val="0"/>
              </a:ext>
            </a:extLst>
          </a:blip>
          <a:srcRect l="13951" t="2228" r="50458" b="59159"/>
          <a:stretch/>
        </p:blipFill>
        <p:spPr>
          <a:xfrm>
            <a:off x="10313043" y="1435261"/>
            <a:ext cx="1226916" cy="13310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838200" y="365126"/>
            <a:ext cx="9104290" cy="897618"/>
          </a:xfrm>
        </p:spPr>
        <p:txBody>
          <a:bodyPr/>
          <a:lstStyle/>
          <a:p>
            <a:r>
              <a:rPr lang="fr-CH" sz="2400" dirty="0">
                <a:solidFill>
                  <a:srgbClr val="1E2DBE"/>
                </a:solidFill>
                <a:latin typeface="Overpass" pitchFamily="2" charset="77"/>
                <a:cs typeface="Times New Roman" panose="02020603050405020304" pitchFamily="18" charset="0"/>
              </a:rPr>
              <a:t>Autres cibles pertinentes relevant de l’ODD 8</a:t>
            </a:r>
            <a:endParaRPr lang="da-DK" sz="2400" dirty="0">
              <a:solidFill>
                <a:srgbClr val="1E2DBE"/>
              </a:solidFill>
              <a:latin typeface="Overpass" pitchFamily="2" charset="77"/>
              <a:cs typeface="Times New Roman" panose="02020603050405020304" pitchFamily="18" charset="0"/>
            </a:endParaRPr>
          </a:p>
        </p:txBody>
      </p:sp>
      <p:sp>
        <p:nvSpPr>
          <p:cNvPr id="5" name="Rectangle 4"/>
          <p:cNvSpPr/>
          <p:nvPr/>
        </p:nvSpPr>
        <p:spPr>
          <a:xfrm>
            <a:off x="838200" y="1262744"/>
            <a:ext cx="10661340" cy="5042406"/>
          </a:xfrm>
          <a:prstGeom prst="rect">
            <a:avLst/>
          </a:prstGeom>
        </p:spPr>
        <p:txBody>
          <a:bodyPr wrap="square">
            <a:spAutoFit/>
          </a:bodyPr>
          <a:lstStyle/>
          <a:p>
            <a:pPr marL="0" indent="0" fontAlgn="auto">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8.3: </a:t>
            </a:r>
            <a:r>
              <a:rPr lang="fr-CH" sz="2000" dirty="0">
                <a:latin typeface="Noto Sans" panose="020B0502040504020204" pitchFamily="34" charset="0"/>
                <a:ea typeface="Noto Sans" panose="020B0502040504020204" pitchFamily="34" charset="0"/>
                <a:cs typeface="Noto Sans" panose="020B0502040504020204" pitchFamily="34" charset="0"/>
              </a:rPr>
              <a:t>Promouvoir des politiques qui favorisent des activités productives,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la création d’emplois décents et l’entrepreneuriat. </a:t>
            </a:r>
          </a:p>
          <a:p>
            <a:pPr marL="0" indent="0" fontAlgn="auto">
              <a:spcBef>
                <a:spcPts val="1000"/>
              </a:spcBef>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8.4: </a:t>
            </a:r>
            <a:r>
              <a:rPr lang="fr-CH" sz="2000" dirty="0">
                <a:latin typeface="Noto Sans" panose="020B0502040504020204" pitchFamily="34" charset="0"/>
                <a:ea typeface="Noto Sans" panose="020B0502040504020204" pitchFamily="34" charset="0"/>
                <a:cs typeface="Noto Sans" panose="020B0502040504020204" pitchFamily="34" charset="0"/>
              </a:rPr>
              <a:t>S’attacher à ce que la croissance économique n’entraîne plus la dégradation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de l’environnement.</a:t>
            </a:r>
          </a:p>
          <a:p>
            <a:pPr marL="0" indent="0" fontAlgn="auto">
              <a:spcBef>
                <a:spcPts val="1000"/>
              </a:spcBef>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8.5: </a:t>
            </a:r>
            <a:r>
              <a:rPr lang="fr-CH" sz="2000" dirty="0">
                <a:latin typeface="Noto Sans" panose="020B0502040504020204" pitchFamily="34" charset="0"/>
                <a:ea typeface="Noto Sans" panose="020B0502040504020204" pitchFamily="34" charset="0"/>
                <a:cs typeface="Noto Sans" panose="020B0502040504020204" pitchFamily="34" charset="0"/>
              </a:rPr>
              <a:t>D’ici 2030, parvenir au plein-emploi productif et garantir un travail décent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à toutes les femmes et à tous les hommes.</a:t>
            </a:r>
          </a:p>
          <a:p>
            <a:pPr fontAlgn="auto">
              <a:spcBef>
                <a:spcPts val="1000"/>
              </a:spcBef>
              <a:spcAft>
                <a:spcPts val="0"/>
              </a:spcAft>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8.6: </a:t>
            </a:r>
            <a:r>
              <a:rPr lang="fr-CH" sz="2000" dirty="0">
                <a:latin typeface="Noto Sans" panose="020B0502040504020204" pitchFamily="34" charset="0"/>
                <a:ea typeface="Noto Sans" panose="020B0502040504020204" pitchFamily="34" charset="0"/>
                <a:cs typeface="Noto Sans" panose="020B0502040504020204" pitchFamily="34" charset="0"/>
              </a:rPr>
              <a:t>D’ici 2020, réduire considérablement la proportion de jeunes non scolarisés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et sans emploi ni formation.</a:t>
            </a:r>
          </a:p>
          <a:p>
            <a:pPr fontAlgn="auto">
              <a:spcBef>
                <a:spcPts val="1000"/>
              </a:spcBef>
              <a:spcAft>
                <a:spcPts val="0"/>
              </a:spcAft>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8.8: </a:t>
            </a:r>
            <a:r>
              <a:rPr lang="fr-CH" sz="2000" dirty="0">
                <a:latin typeface="Noto Sans" panose="020B0502040504020204" pitchFamily="34" charset="0"/>
                <a:ea typeface="Noto Sans" panose="020B0502040504020204" pitchFamily="34" charset="0"/>
                <a:cs typeface="Noto Sans" panose="020B0502040504020204" pitchFamily="34" charset="0"/>
              </a:rPr>
              <a:t>Défendre les droits des travailleurs, promouvoir la sécurité sur le lieu de travail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et assurer la protection de tous les travailleurs, y compris les travailleurs migrants,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en particulier les femmes, et ceux qui ont un emploi précaire.</a:t>
            </a:r>
          </a:p>
          <a:p>
            <a:pPr marL="0" indent="0" fontAlgn="auto">
              <a:spcBef>
                <a:spcPts val="1000"/>
              </a:spcBef>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8.10: </a:t>
            </a:r>
            <a:r>
              <a:rPr lang="fr-CH" sz="2000" dirty="0">
                <a:latin typeface="Noto Sans" panose="020B0502040504020204" pitchFamily="34" charset="0"/>
                <a:ea typeface="Noto Sans" panose="020B0502040504020204" pitchFamily="34" charset="0"/>
                <a:cs typeface="Noto Sans" panose="020B0502040504020204" pitchFamily="34" charset="0"/>
              </a:rPr>
              <a:t>Renforcer la capacité des institutions financières nationales de favoriser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et de généraliser l’accès de tous aux services bancaires et financiers et aux services d’assurance.</a:t>
            </a:r>
          </a:p>
        </p:txBody>
      </p:sp>
      <p:sp>
        <p:nvSpPr>
          <p:cNvPr id="2" name="Espace réservé du numéro de diapositive 1"/>
          <p:cNvSpPr>
            <a:spLocks noGrp="1"/>
          </p:cNvSpPr>
          <p:nvPr>
            <p:ph type="sldNum" sz="quarter" idx="12"/>
          </p:nvPr>
        </p:nvSpPr>
        <p:spPr/>
        <p:txBody>
          <a:bodyPr/>
          <a:lstStyle/>
          <a:p>
            <a:pPr>
              <a:defRPr/>
            </a:pPr>
            <a:fld id="{5E10765B-CB95-447E-A37F-4A88F3D9E77A}" type="slidenum">
              <a:rPr lang="da-DK" smtClean="0"/>
              <a:pPr>
                <a:defRPr/>
              </a:pPr>
              <a:t>10</a:t>
            </a:fld>
            <a:endParaRPr lang="da-DK"/>
          </a:p>
        </p:txBody>
      </p:sp>
      <p:sp>
        <p:nvSpPr>
          <p:cNvPr id="7" name="Pladsholder til sidefod 4">
            <a:extLst>
              <a:ext uri="{FF2B5EF4-FFF2-40B4-BE49-F238E27FC236}">
                <a16:creationId xmlns:a16="http://schemas.microsoft.com/office/drawing/2014/main" id="{F6D64FB9-6AB6-2445-B475-4CDC8B172D24}"/>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9" name="Image 8">
            <a:extLst>
              <a:ext uri="{FF2B5EF4-FFF2-40B4-BE49-F238E27FC236}">
                <a16:creationId xmlns:a16="http://schemas.microsoft.com/office/drawing/2014/main" id="{1EDF781B-5229-C045-BEDA-348223BF6F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8783" y="130610"/>
            <a:ext cx="1673217" cy="167321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11</a:t>
            </a:fld>
            <a:endParaRPr lang="da-DK"/>
          </a:p>
        </p:txBody>
      </p:sp>
      <p:sp>
        <p:nvSpPr>
          <p:cNvPr id="6" name="Pladsholder til sidefod 4">
            <a:extLst>
              <a:ext uri="{FF2B5EF4-FFF2-40B4-BE49-F238E27FC236}">
                <a16:creationId xmlns:a16="http://schemas.microsoft.com/office/drawing/2014/main" id="{6529BC57-DCEB-1742-BB6F-136A85D1908E}"/>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8289C87C-3D0C-E24D-AB22-AA3A5A339C2D}"/>
              </a:ext>
            </a:extLst>
          </p:cNvPr>
          <p:cNvSpPr txBox="1">
            <a:spLocks/>
          </p:cNvSpPr>
          <p:nvPr/>
        </p:nvSpPr>
        <p:spPr bwMode="auto">
          <a:xfrm>
            <a:off x="5869214" y="1466395"/>
            <a:ext cx="5410200" cy="488995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charset="0"/>
              <a:buNone/>
              <a:defRPr/>
            </a:pPr>
            <a:r>
              <a:rPr lang="fr-CH" sz="2200">
                <a:latin typeface="Noto Sans" panose="020B0502040504020204" pitchFamily="34" charset="0"/>
                <a:ea typeface="Noto Sans" panose="020B0502040504020204" pitchFamily="34" charset="0"/>
                <a:cs typeface="Noto Sans" panose="020B0502040504020204" pitchFamily="34" charset="0"/>
              </a:rPr>
              <a:t>Une faible productivité, des ressources limitées, une innovation insuffisante peuvent inciter des employeurs sans scrupules à recourir au travail forcé pour accroître leurs profits. Il en résulte une concurrence déloyale et, possiblement, </a:t>
            </a:r>
            <a:br>
              <a:rPr lang="fr-CH" sz="2200">
                <a:latin typeface="Noto Sans" panose="020B0502040504020204" pitchFamily="34" charset="0"/>
                <a:ea typeface="Noto Sans" panose="020B0502040504020204" pitchFamily="34" charset="0"/>
                <a:cs typeface="Noto Sans" panose="020B0502040504020204" pitchFamily="34" charset="0"/>
              </a:rPr>
            </a:br>
            <a:r>
              <a:rPr lang="fr-CH" sz="2200">
                <a:latin typeface="Noto Sans" panose="020B0502040504020204" pitchFamily="34" charset="0"/>
                <a:ea typeface="Noto Sans" panose="020B0502040504020204" pitchFamily="34" charset="0"/>
                <a:cs typeface="Noto Sans" panose="020B0502040504020204" pitchFamily="34" charset="0"/>
              </a:rPr>
              <a:t>un «nivellement par le bas». </a:t>
            </a:r>
          </a:p>
          <a:p>
            <a:pPr marL="0" indent="0" fontAlgn="auto">
              <a:spcAft>
                <a:spcPts val="0"/>
              </a:spcAft>
              <a:buFont typeface="Arial" charset="0"/>
              <a:buNone/>
              <a:defRPr/>
            </a:pPr>
            <a:r>
              <a:rPr lang="fr-CH" sz="2200">
                <a:latin typeface="Noto Sans" panose="020B0502040504020204" pitchFamily="34" charset="0"/>
                <a:ea typeface="Noto Sans" panose="020B0502040504020204" pitchFamily="34" charset="0"/>
                <a:cs typeface="Noto Sans" panose="020B0502040504020204" pitchFamily="34" charset="0"/>
              </a:rPr>
              <a:t>Les risques d’atteinte à la réputation associés au travail forcé et au travail des enfants peuvent également compromettre l’existence même d’une industrie ou d’une entreprise.</a:t>
            </a:r>
            <a:endParaRPr lang="fr-CH" sz="2200" dirty="0">
              <a:latin typeface="Noto Sans" panose="020B0502040504020204" pitchFamily="34" charset="0"/>
              <a:ea typeface="Noto Sans" panose="020B0502040504020204" pitchFamily="34" charset="0"/>
              <a:cs typeface="Noto Sans" panose="020B0502040504020204" pitchFamily="34" charset="0"/>
            </a:endParaRPr>
          </a:p>
        </p:txBody>
      </p:sp>
      <p:pic>
        <p:nvPicPr>
          <p:cNvPr id="7" name="Image 6">
            <a:extLst>
              <a:ext uri="{FF2B5EF4-FFF2-40B4-BE49-F238E27FC236}">
                <a16:creationId xmlns:a16="http://schemas.microsoft.com/office/drawing/2014/main" id="{AA506D11-B855-8444-A474-6B9C0A2171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199" y="1447800"/>
            <a:ext cx="4233649" cy="42336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12</a:t>
            </a:fld>
            <a:endParaRPr lang="da-DK"/>
          </a:p>
        </p:txBody>
      </p:sp>
      <p:sp>
        <p:nvSpPr>
          <p:cNvPr id="6" name="Pladsholder til sidefod 4">
            <a:extLst>
              <a:ext uri="{FF2B5EF4-FFF2-40B4-BE49-F238E27FC236}">
                <a16:creationId xmlns:a16="http://schemas.microsoft.com/office/drawing/2014/main" id="{3A25E425-A0D1-4841-A69A-92082C945400}"/>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F630EA31-8158-F945-B18D-451F79566A08}"/>
              </a:ext>
            </a:extLst>
          </p:cNvPr>
          <p:cNvSpPr>
            <a:spLocks noGrp="1"/>
          </p:cNvSpPr>
          <p:nvPr>
            <p:ph sz="half" idx="2"/>
          </p:nvPr>
        </p:nvSpPr>
        <p:spPr>
          <a:xfrm>
            <a:off x="5967186" y="1466394"/>
            <a:ext cx="5399314" cy="4889956"/>
          </a:xfrm>
        </p:spPr>
        <p:txBody>
          <a:bodyPr rtlCol="0">
            <a:normAutofit/>
          </a:bodyPr>
          <a:lstStyle/>
          <a:p>
            <a:pPr marL="0" indent="0" fontAlgn="auto">
              <a:spcAft>
                <a:spcPts val="0"/>
              </a:spcAft>
              <a:buFont typeface="Arial" panose="020B0604020202020204" pitchFamily="34" charset="0"/>
              <a:buNone/>
              <a:defRPr/>
            </a:pPr>
            <a:r>
              <a:rPr lang="fr-CH" sz="2200" dirty="0">
                <a:latin typeface="Overpass" pitchFamily="2" charset="77"/>
                <a:cs typeface="Times New Roman" panose="02020603050405020304" pitchFamily="18" charset="0"/>
              </a:rPr>
              <a:t>Les enfants et les adultes issus de minorités ethniques, de communautés socialement marginalisées et de groupes victimes de discrimination comme les migrants sont plus exposés au travail forcé.</a:t>
            </a:r>
          </a:p>
          <a:p>
            <a:pPr marL="0" indent="0" fontAlgn="auto">
              <a:spcAft>
                <a:spcPts val="0"/>
              </a:spcAft>
              <a:buFont typeface="Arial" panose="020B0604020202020204" pitchFamily="34" charset="0"/>
              <a:buNone/>
              <a:defRPr/>
            </a:pPr>
            <a:endParaRPr lang="fr-CH" sz="2200" dirty="0">
              <a:latin typeface="Overpass" pitchFamily="2" charset="77"/>
              <a:cs typeface="Times New Roman" panose="02020603050405020304" pitchFamily="18" charset="0"/>
            </a:endParaRPr>
          </a:p>
          <a:p>
            <a:pPr marL="0" indent="0" fontAlgn="auto">
              <a:spcAft>
                <a:spcPts val="0"/>
              </a:spcAft>
              <a:buFont typeface="Arial" panose="020B0604020202020204" pitchFamily="34" charset="0"/>
              <a:buNone/>
              <a:defRPr/>
            </a:pPr>
            <a:r>
              <a:rPr lang="fr-CH" sz="2200" dirty="0">
                <a:latin typeface="Overpass" pitchFamily="2" charset="77"/>
                <a:cs typeface="Times New Roman" panose="02020603050405020304" pitchFamily="18" charset="0"/>
              </a:rPr>
              <a:t>Par voie de conséquence, le travail forcé et le travail des enfants contribuent à renforcer les inégalités extrêmes.</a:t>
            </a:r>
          </a:p>
        </p:txBody>
      </p:sp>
      <p:pic>
        <p:nvPicPr>
          <p:cNvPr id="7" name="Image 6">
            <a:extLst>
              <a:ext uri="{FF2B5EF4-FFF2-40B4-BE49-F238E27FC236}">
                <a16:creationId xmlns:a16="http://schemas.microsoft.com/office/drawing/2014/main" id="{F0267D16-F4D9-E84A-A7CD-376450D28D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466395"/>
            <a:ext cx="4232106" cy="42321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13</a:t>
            </a:fld>
            <a:endParaRPr lang="da-DK"/>
          </a:p>
        </p:txBody>
      </p:sp>
      <p:sp>
        <p:nvSpPr>
          <p:cNvPr id="6" name="Pladsholder til sidefod 4">
            <a:extLst>
              <a:ext uri="{FF2B5EF4-FFF2-40B4-BE49-F238E27FC236}">
                <a16:creationId xmlns:a16="http://schemas.microsoft.com/office/drawing/2014/main" id="{3CC0D444-366B-A34A-B7FF-B2F5FF5A2FD2}"/>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46D04514-E4BC-8149-9D65-F6067221C41A}"/>
              </a:ext>
            </a:extLst>
          </p:cNvPr>
          <p:cNvSpPr>
            <a:spLocks noGrp="1"/>
          </p:cNvSpPr>
          <p:nvPr>
            <p:ph sz="half" idx="2"/>
          </p:nvPr>
        </p:nvSpPr>
        <p:spPr>
          <a:xfrm>
            <a:off x="5985710" y="1466394"/>
            <a:ext cx="5249779" cy="4889955"/>
          </a:xfrm>
        </p:spPr>
        <p:txBody>
          <a:bodyPr rtlCol="0">
            <a:normAutofit/>
          </a:bodyPr>
          <a:lstStyle/>
          <a:p>
            <a:pPr marL="0" indent="0" fontAlgn="auto">
              <a:spcAft>
                <a:spcPts val="0"/>
              </a:spcAft>
              <a:buFont typeface="Arial" panose="020B0604020202020204" pitchFamily="34" charset="0"/>
              <a:buNone/>
              <a:defRPr/>
            </a:pPr>
            <a:r>
              <a:rPr lang="fr-CH" sz="2200" b="1" dirty="0">
                <a:latin typeface="Overpass Light" pitchFamily="2" charset="77"/>
                <a:cs typeface="Times New Roman" panose="02020603050405020304" pitchFamily="18" charset="0"/>
              </a:rPr>
              <a:t>Cible 11.1: D’ici 2030, assurer l’accès </a:t>
            </a:r>
            <a:br>
              <a:rPr lang="fr-CH" sz="2200" b="1" dirty="0">
                <a:latin typeface="Overpass Light" pitchFamily="2" charset="77"/>
                <a:cs typeface="Times New Roman" panose="02020603050405020304" pitchFamily="18" charset="0"/>
              </a:rPr>
            </a:br>
            <a:r>
              <a:rPr lang="fr-CH" sz="2200" b="1" dirty="0">
                <a:latin typeface="Overpass Light" pitchFamily="2" charset="77"/>
                <a:cs typeface="Times New Roman" panose="02020603050405020304" pitchFamily="18" charset="0"/>
              </a:rPr>
              <a:t>de tous à un logement et des services de base adéquats et sûrs, à un coût abordable, et assainir les quartiers de taudis.</a:t>
            </a:r>
          </a:p>
          <a:p>
            <a:pPr marL="0" indent="0" fontAlgn="auto">
              <a:spcAft>
                <a:spcPts val="0"/>
              </a:spcAft>
              <a:buFont typeface="Arial" panose="020B0604020202020204" pitchFamily="34" charset="0"/>
              <a:buNone/>
              <a:defRPr/>
            </a:pPr>
            <a:r>
              <a:rPr lang="fr-CH" sz="2200" dirty="0">
                <a:latin typeface="Overpass" pitchFamily="2" charset="77"/>
                <a:cs typeface="Times New Roman" panose="02020603050405020304" pitchFamily="18" charset="0"/>
              </a:rPr>
              <a:t>L’accès à un logement et à des services de base sûrs et abordables contribue à la résilience familiale et, par voie de conséquence, à la prévention du travail forcé.</a:t>
            </a:r>
          </a:p>
        </p:txBody>
      </p:sp>
      <p:pic>
        <p:nvPicPr>
          <p:cNvPr id="7" name="Image 6" descr="Une image contenant table&#10;&#10;Description générée automatiquement">
            <a:extLst>
              <a:ext uri="{FF2B5EF4-FFF2-40B4-BE49-F238E27FC236}">
                <a16:creationId xmlns:a16="http://schemas.microsoft.com/office/drawing/2014/main" id="{ECB64B7D-8EBE-C04B-B058-65ABD638F5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199" y="1466394"/>
            <a:ext cx="4233649" cy="42336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14</a:t>
            </a:fld>
            <a:endParaRPr lang="da-DK"/>
          </a:p>
        </p:txBody>
      </p:sp>
      <p:sp>
        <p:nvSpPr>
          <p:cNvPr id="6" name="Pladsholder til sidefod 4">
            <a:extLst>
              <a:ext uri="{FF2B5EF4-FFF2-40B4-BE49-F238E27FC236}">
                <a16:creationId xmlns:a16="http://schemas.microsoft.com/office/drawing/2014/main" id="{9AD5936D-4244-7E43-AB5D-85923D062075}"/>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1F24C4D2-2B9D-3C45-82DD-BBDD4A85D721}"/>
              </a:ext>
            </a:extLst>
          </p:cNvPr>
          <p:cNvSpPr txBox="1">
            <a:spLocks/>
          </p:cNvSpPr>
          <p:nvPr/>
        </p:nvSpPr>
        <p:spPr bwMode="auto">
          <a:xfrm>
            <a:off x="6117771" y="914400"/>
            <a:ext cx="5636694" cy="544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pPr>
            <a:r>
              <a:rPr lang="fr-CH" sz="2000">
                <a:latin typeface="Overpass" pitchFamily="2" charset="77"/>
                <a:cs typeface="Times New Roman" panose="02020603050405020304" pitchFamily="18" charset="0"/>
              </a:rPr>
              <a:t>Le Protocole de l’OIT sur le travail forcé, au paragraphe 2 e), appelle les pays à prendre des mesures pour appuyer le principe de diligence raisonnable par les secteurs public et privé.</a:t>
            </a:r>
          </a:p>
          <a:p>
            <a:pPr marL="0" indent="0">
              <a:buFont typeface="Arial" charset="0"/>
              <a:buNone/>
            </a:pPr>
            <a:r>
              <a:rPr lang="fr-CH" sz="2000">
                <a:latin typeface="Overpass" pitchFamily="2" charset="77"/>
                <a:cs typeface="Times New Roman" panose="02020603050405020304" pitchFamily="18" charset="0"/>
              </a:rPr>
              <a:t>Les entrepreneurs sans scrupules qui recourent au travail forcé risquent davantage de compromettre leur réputation, de se voir infliger des sanctions commerciales et, finalement, de subir des pertes financières. </a:t>
            </a:r>
          </a:p>
          <a:p>
            <a:pPr marL="0" indent="0">
              <a:buFont typeface="Arial" charset="0"/>
              <a:buNone/>
            </a:pPr>
            <a:r>
              <a:rPr lang="fr-CH" sz="2000">
                <a:latin typeface="Overpass" pitchFamily="2" charset="77"/>
                <a:cs typeface="Times New Roman" panose="02020603050405020304" pitchFamily="18" charset="0"/>
              </a:rPr>
              <a:t>Il importe de s’interroger sur les conditions de production de ce que nous consommons, tout au long des chaînes d’approvisionnement locales et mondiales, tant dans l’optique de la protection de l’environnement que dans celle du traitement équitable des travailleurs.</a:t>
            </a:r>
          </a:p>
          <a:p>
            <a:pPr marL="0" indent="0">
              <a:buFont typeface="Arial" charset="0"/>
              <a:buNone/>
            </a:pPr>
            <a:r>
              <a:rPr lang="fr-CH" sz="2000">
                <a:latin typeface="Overpass" pitchFamily="2" charset="77"/>
                <a:cs typeface="Times New Roman" panose="02020603050405020304" pitchFamily="18" charset="0"/>
              </a:rPr>
              <a:t>Voir aussi le </a:t>
            </a:r>
            <a:r>
              <a:rPr lang="fr-CH" sz="2000">
                <a:latin typeface="Overpass" pitchFamily="2" charset="77"/>
                <a:cs typeface="Times New Roman" panose="02020603050405020304" pitchFamily="18" charset="0"/>
                <a:hlinkClick r:id="rId3"/>
              </a:rPr>
              <a:t>Réseau mondial d'entreprises sur le travail forcé</a:t>
            </a:r>
            <a:r>
              <a:rPr lang="fr-CH" sz="2000">
                <a:latin typeface="Overpass" pitchFamily="2" charset="77"/>
                <a:cs typeface="Times New Roman" panose="02020603050405020304" pitchFamily="18" charset="0"/>
              </a:rPr>
              <a:t>.</a:t>
            </a:r>
            <a:endParaRPr lang="fr-CH" sz="2000" dirty="0">
              <a:latin typeface="Overpass" pitchFamily="2" charset="77"/>
              <a:cs typeface="Times New Roman" panose="02020603050405020304" pitchFamily="18" charset="0"/>
            </a:endParaRPr>
          </a:p>
        </p:txBody>
      </p:sp>
      <p:pic>
        <p:nvPicPr>
          <p:cNvPr id="7" name="Image 6" descr="Une image contenant texte&#10;&#10;Description générée automatiquement">
            <a:extLst>
              <a:ext uri="{FF2B5EF4-FFF2-40B4-BE49-F238E27FC236}">
                <a16:creationId xmlns:a16="http://schemas.microsoft.com/office/drawing/2014/main" id="{DCBD6D81-90F8-5447-8D02-CE142E8A5F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467118"/>
            <a:ext cx="4233650" cy="4233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15</a:t>
            </a:fld>
            <a:endParaRPr lang="da-DK"/>
          </a:p>
        </p:txBody>
      </p:sp>
      <p:sp>
        <p:nvSpPr>
          <p:cNvPr id="6" name="Pladsholder til sidefod 4">
            <a:extLst>
              <a:ext uri="{FF2B5EF4-FFF2-40B4-BE49-F238E27FC236}">
                <a16:creationId xmlns:a16="http://schemas.microsoft.com/office/drawing/2014/main" id="{3FD8E646-DCCD-D344-B4CD-5BACA5E14B15}"/>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287FA6DC-AF14-EC4D-BADB-109E1B20AC25}"/>
              </a:ext>
            </a:extLst>
          </p:cNvPr>
          <p:cNvSpPr txBox="1">
            <a:spLocks/>
          </p:cNvSpPr>
          <p:nvPr/>
        </p:nvSpPr>
        <p:spPr bwMode="auto">
          <a:xfrm>
            <a:off x="6096000" y="1466394"/>
            <a:ext cx="5399314" cy="48899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pPr>
            <a:r>
              <a:rPr lang="fr-CH" sz="2200">
                <a:latin typeface="Overpass" pitchFamily="2" charset="77"/>
                <a:cs typeface="Times New Roman" panose="02020603050405020304" pitchFamily="18" charset="0"/>
              </a:rPr>
              <a:t>Les changements climatiques, les catastrophes naturelles, l’insécurité alimentaire et l’épuisement des ressources naturelles exposent les gens </a:t>
            </a:r>
            <a:br>
              <a:rPr lang="fr-CH" sz="2200">
                <a:latin typeface="Overpass" pitchFamily="2" charset="77"/>
                <a:cs typeface="Times New Roman" panose="02020603050405020304" pitchFamily="18" charset="0"/>
              </a:rPr>
            </a:br>
            <a:r>
              <a:rPr lang="fr-CH" sz="2200">
                <a:latin typeface="Overpass" pitchFamily="2" charset="77"/>
                <a:cs typeface="Times New Roman" panose="02020603050405020304" pitchFamily="18" charset="0"/>
              </a:rPr>
              <a:t>à l’exploitation et au travail forcé.</a:t>
            </a:r>
          </a:p>
          <a:p>
            <a:pPr marL="0" indent="0">
              <a:buFont typeface="Arial" charset="0"/>
              <a:buNone/>
            </a:pPr>
            <a:endParaRPr lang="fr-CH" sz="2200">
              <a:latin typeface="Overpass" pitchFamily="2" charset="77"/>
              <a:cs typeface="Times New Roman" panose="02020603050405020304" pitchFamily="18" charset="0"/>
            </a:endParaRPr>
          </a:p>
          <a:p>
            <a:pPr marL="0" indent="0">
              <a:buFont typeface="Arial" charset="0"/>
              <a:buNone/>
            </a:pPr>
            <a:r>
              <a:rPr lang="fr-CH" sz="2200">
                <a:latin typeface="Overpass" pitchFamily="2" charset="77"/>
                <a:cs typeface="Times New Roman" panose="02020603050405020304" pitchFamily="18" charset="0"/>
              </a:rPr>
              <a:t>En outre, le travail forcé peut être directement lié à des crimes environnementaux: le travail forcé est très répandu aux fins de la déforestation et de la pêche illégale.</a:t>
            </a:r>
            <a:endParaRPr lang="fr-CH" sz="2200" dirty="0">
              <a:latin typeface="Overpass" pitchFamily="2" charset="77"/>
              <a:cs typeface="Times New Roman" panose="02020603050405020304" pitchFamily="18" charset="0"/>
            </a:endParaRPr>
          </a:p>
        </p:txBody>
      </p:sp>
      <p:pic>
        <p:nvPicPr>
          <p:cNvPr id="7" name="Image 6" descr="Une image contenant texte&#10;&#10;Description générée automatiquement">
            <a:extLst>
              <a:ext uri="{FF2B5EF4-FFF2-40B4-BE49-F238E27FC236}">
                <a16:creationId xmlns:a16="http://schemas.microsoft.com/office/drawing/2014/main" id="{FD9D4763-3F4A-3F41-9F2B-A74C568AC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199" y="1466394"/>
            <a:ext cx="4233649" cy="423364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72BFBBA2-4FF8-41E8-88DA-9474EA1A1A27}" type="slidenum">
              <a:rPr lang="da-DK" smtClean="0"/>
              <a:pPr>
                <a:defRPr/>
              </a:pPr>
              <a:t>16</a:t>
            </a:fld>
            <a:endParaRPr lang="da-DK"/>
          </a:p>
        </p:txBody>
      </p:sp>
      <p:sp>
        <p:nvSpPr>
          <p:cNvPr id="8" name="Pladsholder til sidefod 4">
            <a:extLst>
              <a:ext uri="{FF2B5EF4-FFF2-40B4-BE49-F238E27FC236}">
                <a16:creationId xmlns:a16="http://schemas.microsoft.com/office/drawing/2014/main" id="{45F8FCA9-C0F1-1043-93C1-66C782B884F5}"/>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13" name="Title 5">
            <a:extLst>
              <a:ext uri="{FF2B5EF4-FFF2-40B4-BE49-F238E27FC236}">
                <a16:creationId xmlns:a16="http://schemas.microsoft.com/office/drawing/2014/main" id="{4D136C83-2F25-B64C-8F2F-B2EB86F37FC3}"/>
              </a:ext>
            </a:extLst>
          </p:cNvPr>
          <p:cNvSpPr txBox="1">
            <a:spLocks/>
          </p:cNvSpPr>
          <p:nvPr/>
        </p:nvSpPr>
        <p:spPr bwMode="auto">
          <a:xfrm>
            <a:off x="4240030" y="1466394"/>
            <a:ext cx="7113772" cy="353051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nSpc>
                <a:spcPct val="100000"/>
              </a:lnSpc>
              <a:spcBef>
                <a:spcPct val="30000"/>
              </a:spcBef>
              <a:defRPr/>
            </a:pPr>
            <a:r>
              <a:rPr lang="fr-CH" sz="2200">
                <a:latin typeface="Overpass" pitchFamily="2" charset="77"/>
                <a:cs typeface="Times New Roman" panose="02020603050405020304" pitchFamily="18" charset="0"/>
              </a:rPr>
              <a:t>La déforestation, l’érosion des sols et d’autres formes d’appauvrissement (provoqué par l’homme) des ressources naturelles menacent les moyens de subsistance des populations, les rendant vulnérables au risque de travail forcé.</a:t>
            </a:r>
            <a:br>
              <a:rPr lang="fr-CH" sz="2200">
                <a:latin typeface="Overpass" pitchFamily="2" charset="77"/>
                <a:cs typeface="Times New Roman" panose="02020603050405020304" pitchFamily="18" charset="0"/>
              </a:rPr>
            </a:br>
            <a:r>
              <a:rPr lang="fr-CH" sz="2200">
                <a:latin typeface="Overpass" pitchFamily="2" charset="77"/>
                <a:cs typeface="Times New Roman" panose="02020603050405020304" pitchFamily="18" charset="0"/>
              </a:rPr>
              <a:t/>
            </a:r>
            <a:br>
              <a:rPr lang="fr-CH" sz="2200">
                <a:latin typeface="Overpass" pitchFamily="2" charset="77"/>
                <a:cs typeface="Times New Roman" panose="02020603050405020304" pitchFamily="18" charset="0"/>
              </a:rPr>
            </a:br>
            <a:r>
              <a:rPr lang="fr-CH" sz="2200">
                <a:latin typeface="Overpass" pitchFamily="2" charset="77"/>
                <a:cs typeface="Times New Roman" panose="02020603050405020304" pitchFamily="18" charset="0"/>
              </a:rPr>
              <a:t>L’industrie mondiale de la pêche illustre les liens entre préservation des ressources naturelles et protection des droits des travailleurs: la surpêche a conduit à l’épuisement des stocks de poissons et les pêcheurs côtiers ne peuvent plus subvenir à leurs besoins. Ils deviennent alors vulnérables à la traite des êtres humains et au travail forcé à bord des grands navires de l’industrie mondiale de la pêche.</a:t>
            </a:r>
            <a:endParaRPr lang="en-GB" sz="2200" dirty="0">
              <a:latin typeface="Overpass" pitchFamily="2" charset="77"/>
              <a:ea typeface="Noto Sans" panose="020B0502040504020204" pitchFamily="34" charset="0"/>
              <a:cs typeface="Noto Sans" panose="020B0502040504020204" pitchFamily="34" charset="0"/>
            </a:endParaRPr>
          </a:p>
        </p:txBody>
      </p:sp>
      <p:pic>
        <p:nvPicPr>
          <p:cNvPr id="11" name="Image 10">
            <a:extLst>
              <a:ext uri="{FF2B5EF4-FFF2-40B4-BE49-F238E27FC236}">
                <a16:creationId xmlns:a16="http://schemas.microsoft.com/office/drawing/2014/main" id="{407169EF-56E8-7340-B0C7-0B0A2BBA0A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198" y="2562596"/>
            <a:ext cx="1876695" cy="1876695"/>
          </a:xfrm>
          <a:prstGeom prst="rect">
            <a:avLst/>
          </a:prstGeom>
        </p:spPr>
      </p:pic>
      <p:pic>
        <p:nvPicPr>
          <p:cNvPr id="12" name="Image 11">
            <a:extLst>
              <a:ext uri="{FF2B5EF4-FFF2-40B4-BE49-F238E27FC236}">
                <a16:creationId xmlns:a16="http://schemas.microsoft.com/office/drawing/2014/main" id="{0069A626-027E-C048-9623-DF26269D56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3907" y="1466394"/>
            <a:ext cx="1569049" cy="156904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17</a:t>
            </a:fld>
            <a:endParaRPr lang="da-DK"/>
          </a:p>
        </p:txBody>
      </p:sp>
      <p:sp>
        <p:nvSpPr>
          <p:cNvPr id="8" name="Pladsholder til sidefod 4">
            <a:extLst>
              <a:ext uri="{FF2B5EF4-FFF2-40B4-BE49-F238E27FC236}">
                <a16:creationId xmlns:a16="http://schemas.microsoft.com/office/drawing/2014/main" id="{CC7729F7-00AE-464A-9142-0DB6E3AB2B4C}"/>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10" name="Pladsholder til indhold 3">
            <a:extLst>
              <a:ext uri="{FF2B5EF4-FFF2-40B4-BE49-F238E27FC236}">
                <a16:creationId xmlns:a16="http://schemas.microsoft.com/office/drawing/2014/main" id="{1225048B-D25B-8C4B-848E-6CD34367170C}"/>
              </a:ext>
            </a:extLst>
          </p:cNvPr>
          <p:cNvSpPr>
            <a:spLocks noGrp="1"/>
          </p:cNvSpPr>
          <p:nvPr>
            <p:ph sz="half" idx="2"/>
          </p:nvPr>
        </p:nvSpPr>
        <p:spPr>
          <a:xfrm>
            <a:off x="4219072" y="648247"/>
            <a:ext cx="7682875" cy="3471277"/>
          </a:xfrm>
        </p:spPr>
        <p:txBody>
          <a:bodyPr rtlCol="0">
            <a:noAutofit/>
          </a:bodyPr>
          <a:lstStyle/>
          <a:p>
            <a:pPr marL="0" indent="0" fontAlgn="auto">
              <a:spcAft>
                <a:spcPts val="0"/>
              </a:spcAft>
              <a:buNone/>
              <a:defRPr/>
            </a:pPr>
            <a:r>
              <a:rPr lang="fr-CH" sz="2000" b="1" dirty="0">
                <a:latin typeface="Overpass Light" pitchFamily="2" charset="77"/>
                <a:cs typeface="Times New Roman" panose="02020603050405020304" pitchFamily="18" charset="0"/>
              </a:rPr>
              <a:t>Cible 16.1: </a:t>
            </a:r>
            <a:r>
              <a:rPr lang="fr-CH" sz="2000" dirty="0">
                <a:latin typeface="Overpass" pitchFamily="2" charset="77"/>
                <a:cs typeface="Times New Roman" panose="02020603050405020304" pitchFamily="18" charset="0"/>
              </a:rPr>
              <a:t>Réduire nettement toutes les formes de violence.</a:t>
            </a:r>
          </a:p>
          <a:p>
            <a:pPr marL="0" indent="0" fontAlgn="auto">
              <a:spcAft>
                <a:spcPts val="0"/>
              </a:spcAft>
              <a:buNone/>
              <a:defRPr/>
            </a:pPr>
            <a:r>
              <a:rPr lang="fr-CH" sz="2000" b="1" dirty="0">
                <a:latin typeface="Overpass Light" pitchFamily="2" charset="77"/>
                <a:cs typeface="Times New Roman" panose="02020603050405020304" pitchFamily="18" charset="0"/>
              </a:rPr>
              <a:t>Cible 16.2: </a:t>
            </a:r>
            <a:r>
              <a:rPr lang="fr-CH" sz="2000" dirty="0">
                <a:latin typeface="Overpass" pitchFamily="2" charset="77"/>
                <a:cs typeface="Times New Roman" panose="02020603050405020304" pitchFamily="18" charset="0"/>
              </a:rPr>
              <a:t>Mettre un terme à la maltraitance, à l’exploitation </a:t>
            </a:r>
            <a:br>
              <a:rPr lang="fr-CH" sz="2000" dirty="0">
                <a:latin typeface="Overpass" pitchFamily="2" charset="77"/>
                <a:cs typeface="Times New Roman" panose="02020603050405020304" pitchFamily="18" charset="0"/>
              </a:rPr>
            </a:br>
            <a:r>
              <a:rPr lang="fr-CH" sz="2000" dirty="0">
                <a:latin typeface="Overpass" pitchFamily="2" charset="77"/>
                <a:cs typeface="Times New Roman" panose="02020603050405020304" pitchFamily="18" charset="0"/>
              </a:rPr>
              <a:t>et à la traite, et à toutes les formes de violence et de torture </a:t>
            </a:r>
            <a:br>
              <a:rPr lang="fr-CH" sz="2000" dirty="0">
                <a:latin typeface="Overpass" pitchFamily="2" charset="77"/>
                <a:cs typeface="Times New Roman" panose="02020603050405020304" pitchFamily="18" charset="0"/>
              </a:rPr>
            </a:br>
            <a:r>
              <a:rPr lang="fr-CH" sz="2000" dirty="0">
                <a:latin typeface="Overpass" pitchFamily="2" charset="77"/>
                <a:cs typeface="Times New Roman" panose="02020603050405020304" pitchFamily="18" charset="0"/>
              </a:rPr>
              <a:t>dont sont victimes les enfants.</a:t>
            </a:r>
          </a:p>
          <a:p>
            <a:pPr marL="0" indent="0" fontAlgn="auto">
              <a:spcAft>
                <a:spcPts val="0"/>
              </a:spcAft>
              <a:buNone/>
              <a:defRPr/>
            </a:pPr>
            <a:r>
              <a:rPr lang="fr-CH" sz="2000" b="1" dirty="0">
                <a:latin typeface="Overpass Light" pitchFamily="2" charset="77"/>
                <a:cs typeface="Times New Roman" panose="02020603050405020304" pitchFamily="18" charset="0"/>
              </a:rPr>
              <a:t>Cible 16.3: </a:t>
            </a:r>
            <a:r>
              <a:rPr lang="fr-CH" sz="2000" dirty="0">
                <a:latin typeface="Overpass" pitchFamily="2" charset="77"/>
                <a:cs typeface="Times New Roman" panose="02020603050405020304" pitchFamily="18" charset="0"/>
              </a:rPr>
              <a:t>Promouvoir l’état de droit aux niveaux national et international et donner à tous accès à la justice dans des conditions d’égalité.</a:t>
            </a:r>
          </a:p>
          <a:p>
            <a:pPr marL="0" indent="0" fontAlgn="auto">
              <a:spcAft>
                <a:spcPts val="0"/>
              </a:spcAft>
              <a:buNone/>
              <a:defRPr/>
            </a:pPr>
            <a:r>
              <a:rPr lang="fr-CH" sz="2000" b="1" dirty="0">
                <a:latin typeface="Overpass Light" pitchFamily="2" charset="77"/>
                <a:cs typeface="Times New Roman" panose="02020603050405020304" pitchFamily="18" charset="0"/>
              </a:rPr>
              <a:t>Cible 16.4: </a:t>
            </a:r>
            <a:r>
              <a:rPr lang="fr-CH" sz="2000" dirty="0">
                <a:latin typeface="Overpass" pitchFamily="2" charset="77"/>
                <a:cs typeface="Times New Roman" panose="02020603050405020304" pitchFamily="18" charset="0"/>
              </a:rPr>
              <a:t>D’ici 2030, réduire nettement les flux financiers illicites et le trafic d’armes, renforcer les activités de récupération et de restitution des biens volés et lutter contre toutes les formes de criminalité organisée.</a:t>
            </a:r>
          </a:p>
          <a:p>
            <a:pPr marL="0" indent="0" fontAlgn="auto">
              <a:spcAft>
                <a:spcPts val="0"/>
              </a:spcAft>
              <a:buNone/>
              <a:defRPr/>
            </a:pPr>
            <a:r>
              <a:rPr lang="fr-CH" sz="2000" b="1" dirty="0">
                <a:latin typeface="Overpass Light" pitchFamily="2" charset="77"/>
                <a:cs typeface="Times New Roman" panose="02020603050405020304" pitchFamily="18" charset="0"/>
              </a:rPr>
              <a:t>Cible 16.5: </a:t>
            </a:r>
            <a:r>
              <a:rPr lang="fr-FR" sz="2000" dirty="0">
                <a:latin typeface="Overpass" pitchFamily="2" charset="77"/>
                <a:cs typeface="Times New Roman" panose="02020603050405020304" pitchFamily="18" charset="0"/>
              </a:rPr>
              <a:t>Réduire nettement la corruption et la pratique des pots-de-vin sous toutes leurs formes.</a:t>
            </a:r>
            <a:endParaRPr lang="fr-CH" sz="2000" dirty="0">
              <a:latin typeface="Overpass" pitchFamily="2" charset="77"/>
              <a:cs typeface="Times New Roman" panose="02020603050405020304" pitchFamily="18" charset="0"/>
            </a:endParaRPr>
          </a:p>
        </p:txBody>
      </p:sp>
      <p:sp>
        <p:nvSpPr>
          <p:cNvPr id="11" name="Pladsholder til indhold 3">
            <a:extLst>
              <a:ext uri="{FF2B5EF4-FFF2-40B4-BE49-F238E27FC236}">
                <a16:creationId xmlns:a16="http://schemas.microsoft.com/office/drawing/2014/main" id="{5B85A0B7-C6F7-6E43-8C5D-0E50DBCCD871}"/>
              </a:ext>
            </a:extLst>
          </p:cNvPr>
          <p:cNvSpPr txBox="1">
            <a:spLocks/>
          </p:cNvSpPr>
          <p:nvPr/>
        </p:nvSpPr>
        <p:spPr bwMode="auto">
          <a:xfrm>
            <a:off x="838199" y="4830226"/>
            <a:ext cx="10808370" cy="1836045"/>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3"/>
              </a:buBlip>
            </a:pPr>
            <a:r>
              <a:rPr lang="fr-CH" sz="1600" dirty="0">
                <a:latin typeface="Noto Sans" panose="020B0502040504020204" pitchFamily="34" charset="0"/>
                <a:ea typeface="Noto Sans" panose="020B0502040504020204" pitchFamily="34" charset="0"/>
                <a:cs typeface="Noto Sans" panose="020B0502040504020204" pitchFamily="34" charset="0"/>
              </a:rPr>
              <a:t>Les gens qui fuient les conflits et la violence courent un risque extrêmement </a:t>
            </a:r>
            <a:r>
              <a:rPr lang="fr-CH" sz="1600" dirty="0">
                <a:latin typeface="Overpass" pitchFamily="2" charset="77"/>
                <a:cs typeface="Times New Roman" panose="02020603050405020304" pitchFamily="18" charset="0"/>
              </a:rPr>
              <a:t>élevé de tomber aux mains des réseaux criminels impliqués dans la traite et le travail forcé. Ce phénomène est abondamment documenté à propos des réfugiés et des migrants atteignant les frontières de l’Europe, par exemple. Les enfants sont particulièrement exposés au risque de maltraitance et d’exploitation.</a:t>
            </a:r>
            <a:endParaRPr lang="fr-FR" sz="1600" dirty="0">
              <a:latin typeface="Noto Sans" panose="020B0502040504020204" pitchFamily="34" charset="0"/>
              <a:ea typeface="Noto Sans" panose="020B0502040504020204" pitchFamily="34" charset="0"/>
              <a:cs typeface="Noto Sans" panose="020B0502040504020204" pitchFamily="34" charset="0"/>
            </a:endParaRPr>
          </a:p>
          <a:p>
            <a:pPr>
              <a:buBlip>
                <a:blip r:embed="rId3"/>
              </a:buBlip>
            </a:pPr>
            <a:r>
              <a:rPr lang="fr-CH" sz="1600" dirty="0">
                <a:latin typeface="Noto Sans" panose="020B0502040504020204" pitchFamily="34" charset="0"/>
                <a:ea typeface="Noto Sans" panose="020B0502040504020204" pitchFamily="34" charset="0"/>
                <a:cs typeface="Noto Sans" panose="020B0502040504020204" pitchFamily="34" charset="0"/>
              </a:rPr>
              <a:t>La corruption peut favoriser les pratiques illégales </a:t>
            </a:r>
            <a:r>
              <a:rPr lang="fr-CH" sz="1600" dirty="0">
                <a:latin typeface="Overpass" pitchFamily="2" charset="77"/>
                <a:cs typeface="Times New Roman" panose="02020603050405020304" pitchFamily="18" charset="0"/>
              </a:rPr>
              <a:t>comme la traite d’êtres humains et le travail forcé (les forces de l’ordre sont soudoyées pour fermer les yeux, par exemple).</a:t>
            </a:r>
            <a:endParaRPr lang="fr-FR" sz="1600" dirty="0">
              <a:latin typeface="Overpass" pitchFamily="2" charset="77"/>
              <a:ea typeface="Noto Sans" panose="020B0502040504020204" pitchFamily="34" charset="0"/>
              <a:cs typeface="Noto Sans" panose="020B0502040504020204" pitchFamily="34" charset="0"/>
            </a:endParaRPr>
          </a:p>
          <a:p>
            <a:pPr>
              <a:spcBef>
                <a:spcPct val="0"/>
              </a:spcBef>
            </a:pPr>
            <a:endParaRPr lang="en-GB" sz="2000" dirty="0"/>
          </a:p>
          <a:p>
            <a:pPr marL="0" indent="0" fontAlgn="auto">
              <a:spcAft>
                <a:spcPts val="0"/>
              </a:spcAft>
              <a:buFont typeface="Arial" charset="0"/>
              <a:buNone/>
              <a:defRPr/>
            </a:pPr>
            <a:endParaRPr lang="en-US" sz="2000" dirty="0">
              <a:latin typeface="Times New Roman" panose="02020603050405020304" pitchFamily="18" charset="0"/>
              <a:cs typeface="Times New Roman" panose="02020603050405020304" pitchFamily="18" charset="0"/>
            </a:endParaRPr>
          </a:p>
        </p:txBody>
      </p:sp>
      <p:pic>
        <p:nvPicPr>
          <p:cNvPr id="7" name="Image 6" descr="Une image contenant texte&#10;&#10;Description générée automatiquement">
            <a:extLst>
              <a:ext uri="{FF2B5EF4-FFF2-40B4-BE49-F238E27FC236}">
                <a16:creationId xmlns:a16="http://schemas.microsoft.com/office/drawing/2014/main" id="{BEF8BFA5-C8F1-E545-94CB-4436D1DB5E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199" y="697371"/>
            <a:ext cx="3093630" cy="30936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18</a:t>
            </a:fld>
            <a:endParaRPr lang="da-DK"/>
          </a:p>
        </p:txBody>
      </p:sp>
      <p:sp>
        <p:nvSpPr>
          <p:cNvPr id="6" name="Pladsholder til sidefod 4">
            <a:extLst>
              <a:ext uri="{FF2B5EF4-FFF2-40B4-BE49-F238E27FC236}">
                <a16:creationId xmlns:a16="http://schemas.microsoft.com/office/drawing/2014/main" id="{FA4FCC40-8C73-FA49-906A-FBBD09E6797B}"/>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10" name="Pladsholder til indhold 3">
            <a:extLst>
              <a:ext uri="{FF2B5EF4-FFF2-40B4-BE49-F238E27FC236}">
                <a16:creationId xmlns:a16="http://schemas.microsoft.com/office/drawing/2014/main" id="{86D9D4B6-E8E4-AF44-809D-20F2EA8F20C1}"/>
              </a:ext>
            </a:extLst>
          </p:cNvPr>
          <p:cNvSpPr>
            <a:spLocks noGrp="1"/>
          </p:cNvSpPr>
          <p:nvPr>
            <p:ph sz="half" idx="2"/>
          </p:nvPr>
        </p:nvSpPr>
        <p:spPr>
          <a:xfrm>
            <a:off x="6117771" y="1466394"/>
            <a:ext cx="5421086" cy="4889956"/>
          </a:xfrm>
        </p:spPr>
        <p:txBody>
          <a:bodyPr rtlCol="0">
            <a:normAutofit/>
          </a:bodyPr>
          <a:lstStyle/>
          <a:p>
            <a:pPr fontAlgn="auto">
              <a:spcAft>
                <a:spcPts val="0"/>
              </a:spcAft>
              <a:buBlip>
                <a:blip r:embed="rId3"/>
              </a:buBlip>
              <a:defRPr/>
            </a:pPr>
            <a:r>
              <a:rPr lang="fr-CH" sz="1800" dirty="0">
                <a:latin typeface="Noto Sans" panose="020B0502040504020204" pitchFamily="34" charset="0"/>
                <a:ea typeface="Noto Sans" panose="020B0502040504020204" pitchFamily="34" charset="0"/>
                <a:cs typeface="Noto Sans" panose="020B0502040504020204" pitchFamily="34" charset="0"/>
              </a:rPr>
              <a:t>Il est particulièrement important </a:t>
            </a:r>
            <a:r>
              <a:rPr lang="fr-CH" sz="1800" dirty="0">
                <a:latin typeface="Overpass" pitchFamily="2" charset="77"/>
                <a:cs typeface="Times New Roman" panose="02020603050405020304" pitchFamily="18" charset="0"/>
              </a:rPr>
              <a:t>dans le cas des travailleurs migrants que les pays d’origine, de transit et de destination travaillent ensemble à la prévention de la traite et à la promotion de pratiques de recrutement équitable</a:t>
            </a:r>
          </a:p>
          <a:p>
            <a:pPr fontAlgn="auto">
              <a:spcAft>
                <a:spcPts val="0"/>
              </a:spcAft>
              <a:buBlip>
                <a:blip r:embed="rId3"/>
              </a:buBlip>
              <a:defRPr/>
            </a:pPr>
            <a:r>
              <a:rPr lang="en-GB" sz="1800" dirty="0" err="1">
                <a:latin typeface="Noto Sans" panose="020B0502040504020204" pitchFamily="34" charset="0"/>
                <a:ea typeface="Noto Sans" panose="020B0502040504020204" pitchFamily="34" charset="0"/>
                <a:cs typeface="Noto Sans" panose="020B0502040504020204" pitchFamily="34" charset="0"/>
              </a:rPr>
              <a:t>En</a:t>
            </a:r>
            <a:r>
              <a:rPr lang="en-GB" sz="1800" dirty="0">
                <a:latin typeface="Noto Sans" panose="020B0502040504020204" pitchFamily="34" charset="0"/>
                <a:ea typeface="Noto Sans" panose="020B0502040504020204" pitchFamily="34" charset="0"/>
                <a:cs typeface="Noto Sans" panose="020B0502040504020204" pitchFamily="34" charset="0"/>
              </a:rPr>
              <a:t> </a:t>
            </a:r>
            <a:r>
              <a:rPr lang="en-GB" sz="1800" dirty="0" err="1">
                <a:latin typeface="Overpass" pitchFamily="2" charset="77"/>
                <a:ea typeface="Noto Sans" panose="020B0502040504020204" pitchFamily="34" charset="0"/>
                <a:cs typeface="Noto Sans" panose="020B0502040504020204" pitchFamily="34" charset="0"/>
              </a:rPr>
              <a:t>souscivant</a:t>
            </a:r>
            <a:r>
              <a:rPr lang="en-GB" sz="1800" dirty="0">
                <a:latin typeface="Overpass" pitchFamily="2" charset="77"/>
                <a:ea typeface="Noto Sans" panose="020B0502040504020204" pitchFamily="34" charset="0"/>
                <a:cs typeface="Noto Sans" panose="020B0502040504020204" pitchFamily="34" charset="0"/>
              </a:rPr>
              <a:t> </a:t>
            </a:r>
            <a:r>
              <a:rPr lang="fr-CH" sz="1800" dirty="0">
                <a:latin typeface="Overpass" pitchFamily="2" charset="77"/>
                <a:cs typeface="Times New Roman" panose="02020603050405020304" pitchFamily="18" charset="0"/>
              </a:rPr>
              <a:t>aux ODD, tous les pays doivent s’engager à agir et à allouer les ressources nécessaires à cet effet.</a:t>
            </a:r>
          </a:p>
          <a:p>
            <a:pPr fontAlgn="auto">
              <a:spcAft>
                <a:spcPts val="0"/>
              </a:spcAft>
              <a:buBlip>
                <a:blip r:embed="rId3"/>
              </a:buBlip>
              <a:defRPr/>
            </a:pPr>
            <a:r>
              <a:rPr lang="en-GB" sz="1800" dirty="0" err="1">
                <a:latin typeface="Overpass" pitchFamily="2" charset="77"/>
                <a:ea typeface="Noto Sans" panose="020B0502040504020204" pitchFamily="34" charset="0"/>
                <a:cs typeface="Noto Sans" panose="020B0502040504020204" pitchFamily="34" charset="0"/>
              </a:rPr>
              <a:t>L’Alliance</a:t>
            </a:r>
            <a:r>
              <a:rPr lang="en-GB" sz="1800" dirty="0">
                <a:latin typeface="Overpass" pitchFamily="2" charset="77"/>
                <a:ea typeface="Noto Sans" panose="020B0502040504020204" pitchFamily="34" charset="0"/>
                <a:cs typeface="Noto Sans" panose="020B0502040504020204" pitchFamily="34" charset="0"/>
              </a:rPr>
              <a:t> </a:t>
            </a:r>
            <a:r>
              <a:rPr lang="fr-CH" sz="1800" dirty="0">
                <a:latin typeface="Overpass" pitchFamily="2" charset="77"/>
                <a:cs typeface="Times New Roman" panose="02020603050405020304" pitchFamily="18" charset="0"/>
              </a:rPr>
              <a:t>8.7 est le partenariat mondial clé pour l’élimination du travail forcé, de la traite des êtres humains et de l’esclavage moderne.</a:t>
            </a:r>
            <a:endParaRPr lang="en-GB" sz="1800" dirty="0">
              <a:latin typeface="Overpass" pitchFamily="2" charset="77"/>
              <a:ea typeface="Noto Sans" panose="020B0502040504020204" pitchFamily="34" charset="0"/>
              <a:cs typeface="Noto Sans" panose="020B0502040504020204" pitchFamily="34" charset="0"/>
            </a:endParaRPr>
          </a:p>
        </p:txBody>
      </p:sp>
      <p:pic>
        <p:nvPicPr>
          <p:cNvPr id="7" name="Image 6">
            <a:extLst>
              <a:ext uri="{FF2B5EF4-FFF2-40B4-BE49-F238E27FC236}">
                <a16:creationId xmlns:a16="http://schemas.microsoft.com/office/drawing/2014/main" id="{1F895061-158C-7E45-B6FC-E894EE5064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743" y="1466394"/>
            <a:ext cx="4232106" cy="42321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p:cNvSpPr>
            <a:spLocks noGrp="1"/>
          </p:cNvSpPr>
          <p:nvPr>
            <p:ph type="title"/>
          </p:nvPr>
        </p:nvSpPr>
        <p:spPr>
          <a:xfrm>
            <a:off x="838200" y="365126"/>
            <a:ext cx="10515600" cy="886732"/>
          </a:xfrm>
        </p:spPr>
        <p:txBody>
          <a:bodyPr/>
          <a:lstStyle/>
          <a:p>
            <a:r>
              <a:rPr lang="da-DK" sz="2400" dirty="0">
                <a:solidFill>
                  <a:srgbClr val="1E2DBE"/>
                </a:solidFill>
                <a:latin typeface="Overpass" pitchFamily="2" charset="77"/>
                <a:ea typeface="Tahoma" panose="020B0604030504040204" pitchFamily="34" charset="0"/>
                <a:cs typeface="Times New Roman" panose="02020603050405020304" pitchFamily="18" charset="0"/>
              </a:rPr>
              <a:t>Les bases des ODD</a:t>
            </a:r>
          </a:p>
        </p:txBody>
      </p:sp>
      <p:sp>
        <p:nvSpPr>
          <p:cNvPr id="3" name="Pladsholder til indhold 2"/>
          <p:cNvSpPr>
            <a:spLocks noGrp="1"/>
          </p:cNvSpPr>
          <p:nvPr>
            <p:ph idx="1"/>
          </p:nvPr>
        </p:nvSpPr>
        <p:spPr>
          <a:xfrm>
            <a:off x="838200" y="1349107"/>
            <a:ext cx="5518533" cy="4351338"/>
          </a:xfrm>
        </p:spPr>
        <p:txBody>
          <a:bodyPr rtlCol="0">
            <a:normAutofit/>
          </a:bodyPr>
          <a:lstStyle/>
          <a:p>
            <a:pPr marL="0" indent="0" fontAlgn="auto">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La population, la planète, la prospérité, </a:t>
            </a:r>
            <a:br>
              <a:rPr lang="fr-CH" sz="2000" b="1" dirty="0">
                <a:latin typeface="Noto Sans SemBd" panose="020B0502040504020204" pitchFamily="34" charset="0"/>
                <a:ea typeface="Noto Sans SemBd" panose="020B0502040504020204" pitchFamily="34" charset="0"/>
                <a:cs typeface="Noto Sans SemBd" panose="020B0502040504020204" pitchFamily="34" charset="0"/>
              </a:rPr>
            </a:b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la paix et les partenariats</a:t>
            </a:r>
          </a:p>
          <a:p>
            <a:pPr marL="0" indent="0" fontAlgn="auto">
              <a:spcAft>
                <a:spcPts val="0"/>
              </a:spcAft>
              <a:buFont typeface="Arial" panose="020B0604020202020204" pitchFamily="34" charset="0"/>
              <a:buNone/>
              <a:defRPr/>
            </a:pPr>
            <a:endParaRPr lang="en-GB" sz="1800" dirty="0">
              <a:latin typeface="Times New Roman" panose="02020603050405020304" pitchFamily="18" charset="0"/>
              <a:cs typeface="Times New Roman" panose="02020603050405020304" pitchFamily="18" charset="0"/>
            </a:endParaRPr>
          </a:p>
          <a:p>
            <a:pPr fontAlgn="auto">
              <a:lnSpc>
                <a:spcPct val="120000"/>
              </a:lnSpc>
              <a:spcAft>
                <a:spcPts val="600"/>
              </a:spcAft>
              <a:buBlip>
                <a:blip r:embed="rId3"/>
              </a:buBlip>
              <a:defRPr/>
            </a:pPr>
            <a:r>
              <a:rPr lang="fr-CH" sz="2000" dirty="0">
                <a:latin typeface="Noto Sans" panose="020B0502040504020204" pitchFamily="34" charset="0"/>
                <a:ea typeface="Noto Sans" panose="020B0502040504020204" pitchFamily="34" charset="0"/>
                <a:cs typeface="Noto Sans" panose="020B0502040504020204" pitchFamily="34" charset="0"/>
              </a:rPr>
              <a:t>Ces cinq piliers sous-tendent les 17 objectifs de développement durable adoptés à l’Assemblée générale des Nations Unies en septembre  2015.</a:t>
            </a:r>
            <a:endParaRPr lang="da-DK" dirty="0"/>
          </a:p>
          <a:p>
            <a:pPr marL="0" indent="0" fontAlgn="auto">
              <a:spcAft>
                <a:spcPts val="0"/>
              </a:spcAft>
              <a:buNone/>
              <a:defRPr/>
            </a:pPr>
            <a:endParaRPr lang="da-DK" dirty="0"/>
          </a:p>
          <a:p>
            <a:pPr fontAlgn="auto">
              <a:spcAft>
                <a:spcPts val="0"/>
              </a:spcAft>
              <a:buFont typeface="Arial" panose="020B0604020202020204" pitchFamily="34" charset="0"/>
              <a:buChar char="•"/>
              <a:defRPr/>
            </a:pPr>
            <a:endParaRPr lang="da-DK" dirty="0"/>
          </a:p>
        </p:txBody>
      </p:sp>
      <p:sp>
        <p:nvSpPr>
          <p:cNvPr id="2" name="Espace réservé du numéro de diapositive 1"/>
          <p:cNvSpPr>
            <a:spLocks noGrp="1"/>
          </p:cNvSpPr>
          <p:nvPr>
            <p:ph type="sldNum" sz="quarter" idx="12"/>
          </p:nvPr>
        </p:nvSpPr>
        <p:spPr/>
        <p:txBody>
          <a:bodyPr/>
          <a:lstStyle/>
          <a:p>
            <a:pPr>
              <a:defRPr/>
            </a:pPr>
            <a:fld id="{5E10765B-CB95-447E-A37F-4A88F3D9E77A}" type="slidenum">
              <a:rPr lang="da-DK" smtClean="0"/>
              <a:pPr>
                <a:defRPr/>
              </a:pPr>
              <a:t>2</a:t>
            </a:fld>
            <a:endParaRPr lang="da-DK" dirty="0"/>
          </a:p>
        </p:txBody>
      </p:sp>
      <p:sp>
        <p:nvSpPr>
          <p:cNvPr id="6" name="Pladsholder til sidefod 4">
            <a:extLst>
              <a:ext uri="{FF2B5EF4-FFF2-40B4-BE49-F238E27FC236}">
                <a16:creationId xmlns:a16="http://schemas.microsoft.com/office/drawing/2014/main" id="{2CC6D302-E927-C549-9304-8A6B27E8D7A8}"/>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7" name="Image 6">
            <a:extLst>
              <a:ext uri="{FF2B5EF4-FFF2-40B4-BE49-F238E27FC236}">
                <a16:creationId xmlns:a16="http://schemas.microsoft.com/office/drawing/2014/main" id="{DA7CC63F-661B-9E43-A61D-9A830ED4DF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0595" y="808492"/>
            <a:ext cx="5465553" cy="52922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828843" y="4764505"/>
            <a:ext cx="10029658" cy="1754893"/>
          </a:xfrm>
        </p:spPr>
        <p:txBody>
          <a:bodyPr/>
          <a:lstStyle/>
          <a:p>
            <a:r>
              <a:rPr lang="fr-CH" sz="1800" dirty="0">
                <a:latin typeface="Noto Sans" panose="020B0502040504020204" pitchFamily="34" charset="0"/>
                <a:ea typeface="Noto Sans" panose="020B0502040504020204" pitchFamily="34" charset="0"/>
                <a:cs typeface="Noto Sans" panose="020B0502040504020204" pitchFamily="34" charset="0"/>
              </a:rPr>
              <a:t>L’éradication du travail forcé est une cible spécifique qui relève de l’ODD 8.</a:t>
            </a:r>
            <a:br>
              <a:rPr lang="fr-CH" sz="1800" dirty="0">
                <a:latin typeface="Noto Sans" panose="020B0502040504020204" pitchFamily="34" charset="0"/>
                <a:ea typeface="Noto Sans" panose="020B0502040504020204" pitchFamily="34" charset="0"/>
                <a:cs typeface="Noto Sans" panose="020B0502040504020204" pitchFamily="34" charset="0"/>
              </a:rPr>
            </a:br>
            <a:r>
              <a:rPr lang="fr-CH" sz="1800" dirty="0">
                <a:latin typeface="Noto Sans" panose="020B0502040504020204" pitchFamily="34" charset="0"/>
                <a:ea typeface="Noto Sans" panose="020B0502040504020204" pitchFamily="34" charset="0"/>
                <a:cs typeface="Noto Sans" panose="020B0502040504020204" pitchFamily="34" charset="0"/>
              </a:rPr>
              <a:t>Toutefois, la réalisation de la cible 8.7 est étroitement liée à la réalisation des autres ODD.</a:t>
            </a:r>
            <a:r>
              <a:rPr lang="en-GB" sz="1800" dirty="0">
                <a:latin typeface="Noto Sans" panose="020B0502040504020204" pitchFamily="34" charset="0"/>
                <a:ea typeface="Noto Sans" panose="020B0502040504020204" pitchFamily="34" charset="0"/>
                <a:cs typeface="Noto Sans" panose="020B0502040504020204" pitchFamily="34" charset="0"/>
              </a:rPr>
              <a:t/>
            </a:r>
            <a:br>
              <a:rPr lang="en-GB" sz="1800" dirty="0">
                <a:latin typeface="Noto Sans" panose="020B0502040504020204" pitchFamily="34" charset="0"/>
                <a:ea typeface="Noto Sans" panose="020B0502040504020204" pitchFamily="34" charset="0"/>
                <a:cs typeface="Noto Sans" panose="020B0502040504020204" pitchFamily="34" charset="0"/>
              </a:rPr>
            </a:br>
            <a:endParaRPr lang="en-GB" sz="1800"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Espace réservé du numéro de diapositive 1">
            <a:extLst>
              <a:ext uri="{FF2B5EF4-FFF2-40B4-BE49-F238E27FC236}">
                <a16:creationId xmlns:a16="http://schemas.microsoft.com/office/drawing/2014/main" id="{F7801B3B-B8A5-2842-BC19-3C5E69BE4AEE}"/>
              </a:ext>
            </a:extLst>
          </p:cNvPr>
          <p:cNvSpPr>
            <a:spLocks noGrp="1"/>
          </p:cNvSpPr>
          <p:nvPr>
            <p:ph type="sldNum" sz="quarter" idx="12"/>
          </p:nvPr>
        </p:nvSpPr>
        <p:spPr>
          <a:xfrm>
            <a:off x="8610600" y="6356350"/>
            <a:ext cx="2743200" cy="365125"/>
          </a:xfrm>
        </p:spPr>
        <p:txBody>
          <a:bodyPr/>
          <a:lstStyle/>
          <a:p>
            <a:pPr>
              <a:defRPr/>
            </a:pPr>
            <a:fld id="{5E10765B-CB95-447E-A37F-4A88F3D9E77A}" type="slidenum">
              <a:rPr lang="da-DK" smtClean="0"/>
              <a:pPr>
                <a:defRPr/>
              </a:pPr>
              <a:t>3</a:t>
            </a:fld>
            <a:endParaRPr lang="da-DK" dirty="0"/>
          </a:p>
        </p:txBody>
      </p:sp>
      <p:sp>
        <p:nvSpPr>
          <p:cNvPr id="6" name="Pladsholder til sidefod 4">
            <a:extLst>
              <a:ext uri="{FF2B5EF4-FFF2-40B4-BE49-F238E27FC236}">
                <a16:creationId xmlns:a16="http://schemas.microsoft.com/office/drawing/2014/main" id="{585B5BFE-BD03-FD4D-B996-A7501DEA5586}"/>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3" name="Image 2">
            <a:extLst>
              <a:ext uri="{FF2B5EF4-FFF2-40B4-BE49-F238E27FC236}">
                <a16:creationId xmlns:a16="http://schemas.microsoft.com/office/drawing/2014/main" id="{3D9F6AF0-3650-3A49-9A9B-7D45074A80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567" y="800100"/>
            <a:ext cx="7759008" cy="4025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indhold 3"/>
          <p:cNvSpPr>
            <a:spLocks noGrp="1"/>
          </p:cNvSpPr>
          <p:nvPr>
            <p:ph sz="half" idx="2"/>
          </p:nvPr>
        </p:nvSpPr>
        <p:spPr>
          <a:xfrm>
            <a:off x="5665730" y="1252729"/>
            <a:ext cx="5688070" cy="4527549"/>
          </a:xfrm>
        </p:spPr>
        <p:txBody>
          <a:bodyPr rtlCol="0">
            <a:normAutofit fontScale="92500"/>
          </a:bodyPr>
          <a:lstStyle/>
          <a:p>
            <a:pPr marL="0" indent="0" fontAlgn="auto">
              <a:spcAft>
                <a:spcPts val="0"/>
              </a:spcAft>
              <a:buFont typeface="Arial" panose="020B0604020202020204" pitchFamily="34" charset="0"/>
              <a:buNone/>
              <a:defRPr/>
            </a:pPr>
            <a:r>
              <a:rPr lang="fr-CH" sz="2400" dirty="0">
                <a:latin typeface="Noto Sans" panose="020B0502040504020204" pitchFamily="34" charset="0"/>
                <a:ea typeface="Noto Sans" panose="020B0502040504020204" pitchFamily="34" charset="0"/>
                <a:cs typeface="Noto Sans" panose="020B0502040504020204" pitchFamily="34" charset="0"/>
              </a:rPr>
              <a:t>La pauvreté est l’une des causes profondes du travail forcé qui contribue à son tour à perpétuer l’engrenage de la pauvreté d’une génération à l’autre.</a:t>
            </a:r>
          </a:p>
          <a:p>
            <a:pPr marL="0" indent="0" fontAlgn="auto">
              <a:spcAft>
                <a:spcPts val="0"/>
              </a:spcAft>
              <a:buFont typeface="Arial" panose="020B0604020202020204" pitchFamily="34" charset="0"/>
              <a:buNone/>
              <a:defRPr/>
            </a:pP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Les cibles 1.1 (éradication de l’extrême pauvreté) et 1.2 (réduire de moitié la pauvreté sous toutes ses formes) </a:t>
            </a:r>
            <a:r>
              <a:rPr lang="fr-CH" sz="2400" dirty="0">
                <a:latin typeface="Noto Sans" panose="020B0502040504020204" pitchFamily="34" charset="0"/>
                <a:ea typeface="Noto Sans" panose="020B0502040504020204" pitchFamily="34" charset="0"/>
                <a:cs typeface="Noto Sans" panose="020B0502040504020204" pitchFamily="34" charset="0"/>
              </a:rPr>
              <a:t>ne peut devenir réalité que si le travail forcé est éradiqué.</a:t>
            </a:r>
          </a:p>
          <a:p>
            <a:pPr marL="0" indent="0" fontAlgn="auto">
              <a:spcAft>
                <a:spcPts val="0"/>
              </a:spcAft>
              <a:buFont typeface="Arial" panose="020B0604020202020204" pitchFamily="34" charset="0"/>
              <a:buNone/>
              <a:defRPr/>
            </a:pP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Les cibles 1.3 (protection sociale) et 1.4 (accès aux ressources économiques) </a:t>
            </a:r>
            <a:r>
              <a:rPr lang="fr-CH" sz="2400" dirty="0">
                <a:latin typeface="Noto Sans" panose="020B0502040504020204" pitchFamily="34" charset="0"/>
                <a:ea typeface="Noto Sans" panose="020B0502040504020204" pitchFamily="34" charset="0"/>
                <a:cs typeface="Noto Sans" panose="020B0502040504020204" pitchFamily="34" charset="0"/>
              </a:rPr>
              <a:t>contribuent directement à la prévention du travail forcé.</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4</a:t>
            </a:fld>
            <a:endParaRPr lang="da-DK"/>
          </a:p>
        </p:txBody>
      </p:sp>
      <p:sp>
        <p:nvSpPr>
          <p:cNvPr id="6" name="Pladsholder til sidefod 4">
            <a:extLst>
              <a:ext uri="{FF2B5EF4-FFF2-40B4-BE49-F238E27FC236}">
                <a16:creationId xmlns:a16="http://schemas.microsoft.com/office/drawing/2014/main" id="{01E2FDC8-B922-264C-A36F-AFEDBD19CC11}"/>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8" name="Image 7" descr="Une image contenant texte&#10;&#10;Description générée automatiquement">
            <a:extLst>
              <a:ext uri="{FF2B5EF4-FFF2-40B4-BE49-F238E27FC236}">
                <a16:creationId xmlns:a16="http://schemas.microsoft.com/office/drawing/2014/main" id="{8530F5A2-1EA7-EF4F-8F77-E15829A6F2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252729"/>
            <a:ext cx="4100216" cy="41002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indhold 3"/>
          <p:cNvSpPr>
            <a:spLocks noGrp="1"/>
          </p:cNvSpPr>
          <p:nvPr>
            <p:ph sz="half" idx="2"/>
          </p:nvPr>
        </p:nvSpPr>
        <p:spPr>
          <a:xfrm>
            <a:off x="5374105" y="1283368"/>
            <a:ext cx="5979695" cy="5072982"/>
          </a:xfrm>
        </p:spPr>
        <p:txBody>
          <a:bodyPr rtlCol="0">
            <a:normAutofit/>
          </a:bodyPr>
          <a:lstStyle/>
          <a:p>
            <a:pPr marL="0" indent="0" fontAlgn="auto">
              <a:spcAft>
                <a:spcPts val="0"/>
              </a:spcAft>
              <a:buFont typeface="Arial" panose="020B0604020202020204" pitchFamily="34" charset="0"/>
              <a:buNone/>
              <a:defRPr/>
            </a:pP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Cible  2.1: </a:t>
            </a:r>
            <a:r>
              <a:rPr lang="fr-CH" sz="2400" dirty="0">
                <a:latin typeface="Noto Sans" panose="020B0502040504020204" pitchFamily="34" charset="0"/>
                <a:ea typeface="Noto Sans" panose="020B0502040504020204" pitchFamily="34" charset="0"/>
                <a:cs typeface="Noto Sans" panose="020B0502040504020204" pitchFamily="34" charset="0"/>
              </a:rPr>
              <a:t>D’ici 2030, </a:t>
            </a: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éliminer la faim </a:t>
            </a:r>
            <a:r>
              <a:rPr lang="fr-CH" sz="2400" dirty="0">
                <a:latin typeface="Noto Sans" panose="020B0502040504020204" pitchFamily="34" charset="0"/>
                <a:ea typeface="Noto Sans" panose="020B0502040504020204" pitchFamily="34" charset="0"/>
                <a:cs typeface="Noto Sans" panose="020B0502040504020204" pitchFamily="34" charset="0"/>
              </a:rPr>
              <a:t>et faire en sorte que </a:t>
            </a: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chacun</a:t>
            </a:r>
            <a:r>
              <a:rPr lang="fr-CH" sz="2400" dirty="0">
                <a:latin typeface="Noto Sans" panose="020B0502040504020204" pitchFamily="34" charset="0"/>
                <a:ea typeface="Noto Sans" panose="020B0502040504020204" pitchFamily="34" charset="0"/>
                <a:cs typeface="Noto Sans" panose="020B0502040504020204" pitchFamily="34" charset="0"/>
              </a:rPr>
              <a:t>, en particulier les pauvres et les personnes en situation vulnérable, y compris les nourrissons, </a:t>
            </a:r>
            <a:r>
              <a:rPr lang="fr-CH" sz="2400" b="1" dirty="0">
                <a:latin typeface="Noto Sans SemBd" panose="020B0502040504020204" pitchFamily="34" charset="0"/>
                <a:ea typeface="Noto Sans SemBd" panose="020B0502040504020204" pitchFamily="34" charset="0"/>
                <a:cs typeface="Noto Sans SemBd" panose="020B0502040504020204" pitchFamily="34" charset="0"/>
              </a:rPr>
              <a:t>ait accès à une alimentation saine, nutritive et suffisante</a:t>
            </a:r>
            <a:r>
              <a:rPr lang="fr-CH" sz="2400" dirty="0">
                <a:latin typeface="Noto Sans" panose="020B0502040504020204" pitchFamily="34" charset="0"/>
                <a:ea typeface="Noto Sans" panose="020B0502040504020204" pitchFamily="34" charset="0"/>
                <a:cs typeface="Noto Sans" panose="020B0502040504020204" pitchFamily="34" charset="0"/>
              </a:rPr>
              <a:t> tout au long de l’année.</a:t>
            </a:r>
          </a:p>
          <a:p>
            <a:pPr marL="0" indent="0" fontAlgn="auto">
              <a:spcAft>
                <a:spcPts val="0"/>
              </a:spcAft>
              <a:buNone/>
              <a:defRPr/>
            </a:pPr>
            <a:endParaRPr lang="fr-CH" sz="24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Font typeface="Arial" panose="020B0604020202020204" pitchFamily="34" charset="0"/>
              <a:buNone/>
              <a:defRPr/>
            </a:pPr>
            <a:r>
              <a:rPr lang="fr-CH" sz="2400" dirty="0">
                <a:latin typeface="Noto Sans" panose="020B0502040504020204" pitchFamily="34" charset="0"/>
                <a:ea typeface="Noto Sans" panose="020B0502040504020204" pitchFamily="34" charset="0"/>
                <a:cs typeface="Noto Sans" panose="020B0502040504020204" pitchFamily="34" charset="0"/>
              </a:rPr>
              <a:t>L’insécurité alimentaire expose les personnes vulnérables à des pratiques abusives comme le travail forcé.</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5</a:t>
            </a:fld>
            <a:endParaRPr lang="da-DK"/>
          </a:p>
        </p:txBody>
      </p:sp>
      <p:sp>
        <p:nvSpPr>
          <p:cNvPr id="6" name="Pladsholder til sidefod 4">
            <a:extLst>
              <a:ext uri="{FF2B5EF4-FFF2-40B4-BE49-F238E27FC236}">
                <a16:creationId xmlns:a16="http://schemas.microsoft.com/office/drawing/2014/main" id="{CFC23F80-44CC-C946-9A00-E24DA519DC51}"/>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7" name="Image 6">
            <a:extLst>
              <a:ext uri="{FF2B5EF4-FFF2-40B4-BE49-F238E27FC236}">
                <a16:creationId xmlns:a16="http://schemas.microsoft.com/office/drawing/2014/main" id="{7747572A-DD4C-0D4B-9184-7B1918FF2C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352" y="1283369"/>
            <a:ext cx="3966076" cy="39660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6</a:t>
            </a:fld>
            <a:endParaRPr lang="da-DK"/>
          </a:p>
        </p:txBody>
      </p:sp>
      <p:sp>
        <p:nvSpPr>
          <p:cNvPr id="6" name="Pladsholder til sidefod 4">
            <a:extLst>
              <a:ext uri="{FF2B5EF4-FFF2-40B4-BE49-F238E27FC236}">
                <a16:creationId xmlns:a16="http://schemas.microsoft.com/office/drawing/2014/main" id="{FDB43134-74C6-0245-B1E5-8AB1B8F63745}"/>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C5F8FE7A-D3A1-4B4E-92ED-2A141FE258AF}"/>
              </a:ext>
            </a:extLst>
          </p:cNvPr>
          <p:cNvSpPr txBox="1">
            <a:spLocks/>
          </p:cNvSpPr>
          <p:nvPr/>
        </p:nvSpPr>
        <p:spPr bwMode="auto">
          <a:xfrm>
            <a:off x="5705833" y="837326"/>
            <a:ext cx="5876567" cy="5461874"/>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charset="0"/>
              <a:buNone/>
              <a:defRPr/>
            </a:pPr>
            <a:r>
              <a:rPr lang="fr-CH" sz="2200" b="1" dirty="0">
                <a:latin typeface="Noto Sans SemBd" panose="020B0502040504020204" pitchFamily="34" charset="0"/>
                <a:ea typeface="Noto Sans SemBd" panose="020B0502040504020204" pitchFamily="34" charset="0"/>
                <a:cs typeface="Noto Sans SemBd" panose="020B0502040504020204" pitchFamily="34" charset="0"/>
              </a:rPr>
              <a:t>Cible 3.8: </a:t>
            </a:r>
            <a:r>
              <a:rPr lang="fr-CH" sz="2200" dirty="0">
                <a:latin typeface="Noto Sans" panose="020B0502040504020204" pitchFamily="34" charset="0"/>
                <a:ea typeface="Noto Sans" panose="020B0502040504020204" pitchFamily="34" charset="0"/>
                <a:cs typeface="Noto Sans" panose="020B0502040504020204" pitchFamily="34" charset="0"/>
              </a:rPr>
              <a:t>Faire en sorte que chacun bénéficie d’une </a:t>
            </a:r>
            <a:r>
              <a:rPr lang="fr-CH" sz="2200" b="1" dirty="0">
                <a:latin typeface="Noto Sans SemBd" panose="020B0502040504020204" pitchFamily="34" charset="0"/>
                <a:ea typeface="Noto Sans SemBd" panose="020B0502040504020204" pitchFamily="34" charset="0"/>
                <a:cs typeface="Noto Sans SemBd" panose="020B0502040504020204" pitchFamily="34" charset="0"/>
              </a:rPr>
              <a:t>couverture sanitaire universelle</a:t>
            </a:r>
            <a:r>
              <a:rPr lang="fr-CH" sz="2200" dirty="0">
                <a:latin typeface="Noto Sans" panose="020B0502040504020204" pitchFamily="34" charset="0"/>
                <a:ea typeface="Noto Sans" panose="020B0502040504020204" pitchFamily="34" charset="0"/>
                <a:cs typeface="Noto Sans" panose="020B0502040504020204" pitchFamily="34" charset="0"/>
              </a:rPr>
              <a:t>, comprenant une protection contre les risques financiers et donnant accès à des services de santé essentiels </a:t>
            </a:r>
            <a:br>
              <a:rPr lang="fr-CH" sz="2200" dirty="0">
                <a:latin typeface="Noto Sans" panose="020B0502040504020204" pitchFamily="34" charset="0"/>
                <a:ea typeface="Noto Sans" panose="020B0502040504020204" pitchFamily="34" charset="0"/>
                <a:cs typeface="Noto Sans" panose="020B0502040504020204" pitchFamily="34" charset="0"/>
              </a:rPr>
            </a:br>
            <a:r>
              <a:rPr lang="fr-CH" sz="2200" dirty="0">
                <a:latin typeface="Noto Sans" panose="020B0502040504020204" pitchFamily="34" charset="0"/>
                <a:ea typeface="Noto Sans" panose="020B0502040504020204" pitchFamily="34" charset="0"/>
                <a:cs typeface="Noto Sans" panose="020B0502040504020204" pitchFamily="34" charset="0"/>
              </a:rPr>
              <a:t>de qualité et à des médicaments et vaccins essentiels, sûrs, efficaces, de qualité et d’un coût abordable.</a:t>
            </a:r>
          </a:p>
          <a:p>
            <a:pPr marL="0" indent="0" fontAlgn="auto">
              <a:spcAft>
                <a:spcPts val="0"/>
              </a:spcAft>
              <a:buFont typeface="Arial" charset="0"/>
              <a:buNone/>
              <a:defRPr/>
            </a:pPr>
            <a:r>
              <a:rPr lang="fr-CH" sz="2200" dirty="0">
                <a:latin typeface="Noto Sans" panose="020B0502040504020204" pitchFamily="34" charset="0"/>
                <a:ea typeface="Noto Sans" panose="020B0502040504020204" pitchFamily="34" charset="0"/>
                <a:cs typeface="Noto Sans" panose="020B0502040504020204" pitchFamily="34" charset="0"/>
              </a:rPr>
              <a:t>L’incapacité d’accéder aux soins de santé peut accroître le risque de chute de revenus, particulièrement chez les groupes vulnérables comme les travailleurs migrants en situation irrégulière et les travailleurs de l’économie informelle.</a:t>
            </a:r>
          </a:p>
          <a:p>
            <a:pPr marL="0" indent="0" fontAlgn="auto">
              <a:spcAft>
                <a:spcPts val="0"/>
              </a:spcAft>
              <a:buFont typeface="Arial" charset="0"/>
              <a:buNone/>
              <a:defRPr/>
            </a:pPr>
            <a:r>
              <a:rPr lang="fr-CH" sz="2200" dirty="0">
                <a:latin typeface="Noto Sans" panose="020B0502040504020204" pitchFamily="34" charset="0"/>
                <a:ea typeface="Noto Sans" panose="020B0502040504020204" pitchFamily="34" charset="0"/>
                <a:cs typeface="Noto Sans" panose="020B0502040504020204" pitchFamily="34" charset="0"/>
              </a:rPr>
              <a:t>Les personnes astreintes au travail forcé travaillent souvent dans des conditions dangereuses et dégradantes.</a:t>
            </a:r>
          </a:p>
        </p:txBody>
      </p:sp>
      <p:pic>
        <p:nvPicPr>
          <p:cNvPr id="8" name="Image 7">
            <a:extLst>
              <a:ext uri="{FF2B5EF4-FFF2-40B4-BE49-F238E27FC236}">
                <a16:creationId xmlns:a16="http://schemas.microsoft.com/office/drawing/2014/main" id="{FBDBE9A9-ADC0-CA43-922A-D7A0104E49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530" y="1484273"/>
            <a:ext cx="4188829" cy="41888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7</a:t>
            </a:fld>
            <a:endParaRPr lang="da-DK"/>
          </a:p>
        </p:txBody>
      </p:sp>
      <p:sp>
        <p:nvSpPr>
          <p:cNvPr id="6" name="Pladsholder til sidefod 4">
            <a:extLst>
              <a:ext uri="{FF2B5EF4-FFF2-40B4-BE49-F238E27FC236}">
                <a16:creationId xmlns:a16="http://schemas.microsoft.com/office/drawing/2014/main" id="{4E6A57F2-D801-244F-9685-FF6FAE7C9424}"/>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FBFD2DE7-1B66-2242-BB1A-5D27475D9CB7}"/>
              </a:ext>
            </a:extLst>
          </p:cNvPr>
          <p:cNvSpPr txBox="1">
            <a:spLocks/>
          </p:cNvSpPr>
          <p:nvPr/>
        </p:nvSpPr>
        <p:spPr bwMode="auto">
          <a:xfrm>
            <a:off x="5705833" y="1466394"/>
            <a:ext cx="5410200" cy="3249985"/>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fr-CH" sz="2000" dirty="0">
                <a:latin typeface="Noto Sans" panose="020B0502040504020204" pitchFamily="34" charset="0"/>
                <a:ea typeface="Noto Sans" panose="020B0502040504020204" pitchFamily="34" charset="0"/>
                <a:cs typeface="Noto Sans" panose="020B0502040504020204" pitchFamily="34" charset="0"/>
              </a:rPr>
              <a:t>Un bon moyen de prévention du travail forcé est d’offrir des possibilités d’</a:t>
            </a: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éducation</a:t>
            </a:r>
            <a:r>
              <a:rPr lang="fr-CH" sz="2000" dirty="0">
                <a:latin typeface="Noto Sans" panose="020B0502040504020204" pitchFamily="34" charset="0"/>
                <a:ea typeface="Noto Sans" panose="020B0502040504020204" pitchFamily="34" charset="0"/>
                <a:cs typeface="Noto Sans" panose="020B0502040504020204" pitchFamily="34" charset="0"/>
              </a:rPr>
              <a:t> et de </a:t>
            </a: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formation</a:t>
            </a:r>
            <a:r>
              <a:rPr lang="fr-CH" sz="2000" dirty="0">
                <a:latin typeface="Noto Sans" panose="020B0502040504020204" pitchFamily="34" charset="0"/>
                <a:ea typeface="Noto Sans" panose="020B0502040504020204" pitchFamily="34" charset="0"/>
                <a:cs typeface="Noto Sans" panose="020B0502040504020204" pitchFamily="34" charset="0"/>
              </a:rPr>
              <a:t> aux jeunes </a:t>
            </a:r>
            <a:br>
              <a:rPr lang="fr-CH" sz="2000" dirty="0">
                <a:latin typeface="Noto Sans" panose="020B0502040504020204" pitchFamily="34" charset="0"/>
                <a:ea typeface="Noto Sans" panose="020B0502040504020204" pitchFamily="34" charset="0"/>
                <a:cs typeface="Noto Sans" panose="020B0502040504020204" pitchFamily="34" charset="0"/>
              </a:rPr>
            </a:br>
            <a:r>
              <a:rPr lang="fr-CH" sz="2000" dirty="0">
                <a:latin typeface="Noto Sans" panose="020B0502040504020204" pitchFamily="34" charset="0"/>
                <a:ea typeface="Noto Sans" panose="020B0502040504020204" pitchFamily="34" charset="0"/>
                <a:cs typeface="Noto Sans" panose="020B0502040504020204" pitchFamily="34" charset="0"/>
              </a:rPr>
              <a:t>et aux adultes.</a:t>
            </a:r>
          </a:p>
          <a:p>
            <a:pPr marL="0" indent="0" fontAlgn="auto">
              <a:spcAft>
                <a:spcPts val="0"/>
              </a:spcAft>
              <a:buNone/>
              <a:defRPr/>
            </a:pPr>
            <a:endParaRPr lang="fr-CH" sz="20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None/>
              <a:defRPr/>
            </a:pPr>
            <a:r>
              <a:rPr lang="fr-CH" sz="2000" dirty="0">
                <a:latin typeface="Noto Sans" panose="020B0502040504020204" pitchFamily="34" charset="0"/>
                <a:ea typeface="Noto Sans" panose="020B0502040504020204" pitchFamily="34" charset="0"/>
                <a:cs typeface="Noto Sans" panose="020B0502040504020204" pitchFamily="34" charset="0"/>
              </a:rPr>
              <a:t>La formation professionnelle contribue également à la réadaptation des victimes du travail forcé. </a:t>
            </a:r>
          </a:p>
        </p:txBody>
      </p:sp>
      <p:pic>
        <p:nvPicPr>
          <p:cNvPr id="8" name="Image 7" descr="Une image contenant dessin&#10;&#10;Description générée automatiquement">
            <a:extLst>
              <a:ext uri="{FF2B5EF4-FFF2-40B4-BE49-F238E27FC236}">
                <a16:creationId xmlns:a16="http://schemas.microsoft.com/office/drawing/2014/main" id="{65761A35-334F-024E-93EC-44A3AEC90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199" y="1447800"/>
            <a:ext cx="4208241" cy="4208241"/>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8</a:t>
            </a:fld>
            <a:endParaRPr lang="da-DK"/>
          </a:p>
        </p:txBody>
      </p:sp>
      <p:sp>
        <p:nvSpPr>
          <p:cNvPr id="6" name="Pladsholder til sidefod 4">
            <a:extLst>
              <a:ext uri="{FF2B5EF4-FFF2-40B4-BE49-F238E27FC236}">
                <a16:creationId xmlns:a16="http://schemas.microsoft.com/office/drawing/2014/main" id="{E34780A3-1714-8642-B830-79105408A279}"/>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sp>
        <p:nvSpPr>
          <p:cNvPr id="9" name="Pladsholder til indhold 3">
            <a:extLst>
              <a:ext uri="{FF2B5EF4-FFF2-40B4-BE49-F238E27FC236}">
                <a16:creationId xmlns:a16="http://schemas.microsoft.com/office/drawing/2014/main" id="{2D0DFCF6-4A9C-B34D-B76A-391524C00A26}"/>
              </a:ext>
            </a:extLst>
          </p:cNvPr>
          <p:cNvSpPr>
            <a:spLocks noGrp="1"/>
          </p:cNvSpPr>
          <p:nvPr>
            <p:ph sz="half" idx="2"/>
          </p:nvPr>
        </p:nvSpPr>
        <p:spPr>
          <a:xfrm>
            <a:off x="5771243" y="924126"/>
            <a:ext cx="6027467" cy="4889956"/>
          </a:xfrm>
        </p:spPr>
        <p:txBody>
          <a:bodyPr rtlCol="0">
            <a:noAutofit/>
          </a:bodyPr>
          <a:lstStyle/>
          <a:p>
            <a:pPr marL="0" indent="0" fontAlgn="auto">
              <a:spcAft>
                <a:spcPts val="0"/>
              </a:spcAft>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Cible 5.1: Mettre fin à toutes les formes de discrimination </a:t>
            </a:r>
            <a:r>
              <a:rPr lang="fr-CH" sz="2000" dirty="0">
                <a:latin typeface="Noto Sans" panose="020B0502040504020204" pitchFamily="34" charset="0"/>
                <a:ea typeface="Noto Sans" panose="020B0502040504020204" pitchFamily="34" charset="0"/>
                <a:cs typeface="Noto Sans" panose="020B0502040504020204" pitchFamily="34" charset="0"/>
              </a:rPr>
              <a:t>à l’égard des femmes et des filles, dans le monde entier.</a:t>
            </a:r>
          </a:p>
          <a:p>
            <a:pPr marL="0" indent="0" fontAlgn="auto">
              <a:spcAft>
                <a:spcPts val="0"/>
              </a:spcAft>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Cible 5.2: Éliminer toutes les formes de violence </a:t>
            </a:r>
            <a:r>
              <a:rPr lang="fr-CH" sz="2000" dirty="0">
                <a:latin typeface="Noto Sans" panose="020B0502040504020204" pitchFamily="34" charset="0"/>
                <a:ea typeface="Noto Sans" panose="020B0502040504020204" pitchFamily="34" charset="0"/>
                <a:cs typeface="Noto Sans" panose="020B0502040504020204" pitchFamily="34" charset="0"/>
              </a:rPr>
              <a:t>faite aux femmes et aux filles, y compris la traite et l’exploitation sexuelle et d’autres types d’exploitation.</a:t>
            </a:r>
          </a:p>
          <a:p>
            <a:pPr marL="0" indent="0" fontAlgn="auto">
              <a:spcAft>
                <a:spcPts val="0"/>
              </a:spcAft>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Cible 5.4: Prendre en compte et valoriser les soins et travaux domestiques non rémunérés.</a:t>
            </a:r>
          </a:p>
          <a:p>
            <a:pPr marL="0" indent="0" fontAlgn="auto">
              <a:spcAft>
                <a:spcPts val="0"/>
              </a:spcAft>
              <a:buNone/>
              <a:defRPr/>
            </a:pPr>
            <a:r>
              <a:rPr lang="fr-CH" sz="2000" dirty="0">
                <a:latin typeface="Noto Sans" panose="020B0502040504020204" pitchFamily="34" charset="0"/>
                <a:ea typeface="Noto Sans" panose="020B0502040504020204" pitchFamily="34" charset="0"/>
                <a:cs typeface="Noto Sans" panose="020B0502040504020204" pitchFamily="34" charset="0"/>
              </a:rPr>
              <a:t>Le travail forcé a une dimension de genre: les femmes représentent plus de 62 pour cent des victimes. Les femmes et les hommes sont généralement touchés différemment selon des stéréotypes </a:t>
            </a:r>
            <a:r>
              <a:rPr lang="fr-CH" sz="2000" dirty="0" err="1">
                <a:latin typeface="Noto Sans" panose="020B0502040504020204" pitchFamily="34" charset="0"/>
                <a:ea typeface="Noto Sans" panose="020B0502040504020204" pitchFamily="34" charset="0"/>
                <a:cs typeface="Noto Sans" panose="020B0502040504020204" pitchFamily="34" charset="0"/>
              </a:rPr>
              <a:t>sexospécifiques</a:t>
            </a:r>
            <a:r>
              <a:rPr lang="fr-CH" sz="2000" dirty="0">
                <a:latin typeface="Noto Sans" panose="020B0502040504020204" pitchFamily="34" charset="0"/>
                <a:ea typeface="Noto Sans" panose="020B0502040504020204" pitchFamily="34" charset="0"/>
                <a:cs typeface="Noto Sans" panose="020B0502040504020204" pitchFamily="34" charset="0"/>
              </a:rPr>
              <a:t> (les femmes dans le travail domestique et les hommes dans les travaux manuels comme la pêche et la construction).</a:t>
            </a:r>
            <a:endParaRPr lang="en-GB" sz="20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None/>
              <a:defRPr/>
            </a:pPr>
            <a:endParaRPr lang="en-GB" sz="2000" dirty="0">
              <a:latin typeface="Noto Sans" panose="020B0502040504020204" pitchFamily="34" charset="0"/>
              <a:ea typeface="Noto Sans" panose="020B0502040504020204" pitchFamily="34" charset="0"/>
              <a:cs typeface="Noto Sans" panose="020B0502040504020204" pitchFamily="34" charset="0"/>
            </a:endParaRPr>
          </a:p>
        </p:txBody>
      </p:sp>
      <p:pic>
        <p:nvPicPr>
          <p:cNvPr id="8" name="Image 7">
            <a:extLst>
              <a:ext uri="{FF2B5EF4-FFF2-40B4-BE49-F238E27FC236}">
                <a16:creationId xmlns:a16="http://schemas.microsoft.com/office/drawing/2014/main" id="{D65E00B0-EFB6-4B4C-877B-121771CF13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488583"/>
            <a:ext cx="4206706" cy="420670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indhold 3"/>
          <p:cNvSpPr>
            <a:spLocks noGrp="1"/>
          </p:cNvSpPr>
          <p:nvPr>
            <p:ph sz="half" idx="2"/>
          </p:nvPr>
        </p:nvSpPr>
        <p:spPr>
          <a:xfrm>
            <a:off x="5771243" y="958394"/>
            <a:ext cx="5277757" cy="4565438"/>
          </a:xfrm>
        </p:spPr>
        <p:txBody>
          <a:bodyPr rtlCol="0" anchor="ctr">
            <a:normAutofit/>
          </a:bodyPr>
          <a:lstStyle/>
          <a:p>
            <a:pPr marL="0" indent="0" fontAlgn="auto">
              <a:spcAft>
                <a:spcPts val="0"/>
              </a:spcAft>
              <a:buFont typeface="Arial" panose="020B0604020202020204" pitchFamily="34" charset="0"/>
              <a:buNone/>
              <a:defRPr/>
            </a:pPr>
            <a:r>
              <a:rPr lang="fr-CH" sz="2000" b="1" dirty="0">
                <a:latin typeface="Noto Sans SemBd" panose="020B0502040504020204" pitchFamily="34" charset="0"/>
                <a:ea typeface="Noto Sans SemBd" panose="020B0502040504020204" pitchFamily="34" charset="0"/>
                <a:cs typeface="Noto Sans SemBd" panose="020B0502040504020204" pitchFamily="34" charset="0"/>
              </a:rPr>
              <a:t>Cible 8.7: Prendre des mesures immédiates et efficaces pour supprimer le travail forcé, mettre fin à l’esclavage moderne et à la traite d’êtres humains, interdire et éliminer les pires formes de travail des enfants, y compris le recrutement et l’utilisation d’enfants-soldats et, d’ici 2025, mettre fin au travail des enfants sous toutes ses formes.</a:t>
            </a:r>
            <a:endParaRPr lang="en-GB" sz="2400" b="1" dirty="0">
              <a:latin typeface="Noto Sans SemBd" panose="020B0502040504020204" pitchFamily="34" charset="0"/>
              <a:ea typeface="Noto Sans SemBd" panose="020B0502040504020204" pitchFamily="34" charset="0"/>
              <a:cs typeface="Noto Sans SemBd" panose="020B0502040504020204" pitchFamily="34" charset="0"/>
            </a:endParaRPr>
          </a:p>
          <a:p>
            <a:pPr marL="0" indent="0" fontAlgn="auto">
              <a:spcAft>
                <a:spcPts val="0"/>
              </a:spcAft>
              <a:buFont typeface="Arial" panose="020B0604020202020204" pitchFamily="34" charset="0"/>
              <a:buNone/>
              <a:defRPr/>
            </a:pPr>
            <a:r>
              <a:rPr lang="fr-CH" sz="2000" dirty="0">
                <a:latin typeface="Noto Sans" panose="020B0502040504020204" pitchFamily="34" charset="0"/>
                <a:ea typeface="Noto Sans" panose="020B0502040504020204" pitchFamily="34" charset="0"/>
                <a:cs typeface="Noto Sans" panose="020B0502040504020204" pitchFamily="34" charset="0"/>
              </a:rPr>
              <a:t>La cible 8.7 est </a:t>
            </a:r>
            <a:r>
              <a:rPr lang="fr-CH" sz="2000" u="sng" dirty="0">
                <a:latin typeface="Noto Sans" panose="020B0502040504020204" pitchFamily="34" charset="0"/>
                <a:ea typeface="Noto Sans" panose="020B0502040504020204" pitchFamily="34" charset="0"/>
                <a:cs typeface="Noto Sans" panose="020B0502040504020204" pitchFamily="34" charset="0"/>
              </a:rPr>
              <a:t>la cible </a:t>
            </a:r>
            <a:r>
              <a:rPr lang="fr-CH" sz="2000" dirty="0">
                <a:latin typeface="Noto Sans" panose="020B0502040504020204" pitchFamily="34" charset="0"/>
                <a:ea typeface="Noto Sans" panose="020B0502040504020204" pitchFamily="34" charset="0"/>
                <a:cs typeface="Noto Sans" panose="020B0502040504020204" pitchFamily="34" charset="0"/>
              </a:rPr>
              <a:t>pour les PAN, mais il faut également garder à l’esprit d’autres cibles relevant de l’objectif 8.</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9</a:t>
            </a:fld>
            <a:endParaRPr lang="da-DK"/>
          </a:p>
        </p:txBody>
      </p:sp>
      <p:sp>
        <p:nvSpPr>
          <p:cNvPr id="6" name="Pladsholder til sidefod 4">
            <a:extLst>
              <a:ext uri="{FF2B5EF4-FFF2-40B4-BE49-F238E27FC236}">
                <a16:creationId xmlns:a16="http://schemas.microsoft.com/office/drawing/2014/main" id="{30985C7F-C8B5-854E-B7C5-89BE647386E6}"/>
              </a:ext>
            </a:extLst>
          </p:cNvPr>
          <p:cNvSpPr>
            <a:spLocks noGrp="1"/>
          </p:cNvSpPr>
          <p:nvPr>
            <p:ph type="ftr" sz="quarter" idx="3"/>
          </p:nvPr>
        </p:nvSpPr>
        <p:spPr>
          <a:xfrm>
            <a:off x="679172" y="6356350"/>
            <a:ext cx="716942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lgn="l"/>
            <a:r>
              <a:rPr lang="fr-CH" b="1" dirty="0">
                <a:solidFill>
                  <a:srgbClr val="1F1F43"/>
                </a:solidFill>
                <a:latin typeface="Noto Sans SemBd" panose="020B0502040504020204" pitchFamily="34" charset="0"/>
                <a:ea typeface="Noto Sans SemBd" panose="020B0502040504020204" pitchFamily="34" charset="0"/>
                <a:cs typeface="Noto Sans SemBd" panose="020B0502040504020204" pitchFamily="34" charset="0"/>
              </a:rPr>
              <a:t>Guide pratique de l’OIT pour l’élaboration de plans d’action nationaux contre le travail forcé</a:t>
            </a:r>
          </a:p>
        </p:txBody>
      </p:sp>
      <p:pic>
        <p:nvPicPr>
          <p:cNvPr id="7" name="Image 6">
            <a:extLst>
              <a:ext uri="{FF2B5EF4-FFF2-40B4-BE49-F238E27FC236}">
                <a16:creationId xmlns:a16="http://schemas.microsoft.com/office/drawing/2014/main" id="{E550179D-717B-9240-AE02-24AA49AFE4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219" y="1466394"/>
            <a:ext cx="4206706" cy="4206706"/>
          </a:xfrm>
          <a:prstGeom prst="rect">
            <a:avLst/>
          </a:prstGeom>
        </p:spPr>
      </p:pic>
    </p:spTree>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1862</TotalTime>
  <Words>1824</Words>
  <Application>Microsoft Office PowerPoint</Application>
  <PresentationFormat>Widescreen</PresentationFormat>
  <Paragraphs>126</Paragraphs>
  <Slides>18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Calibri</vt:lpstr>
      <vt:lpstr>Calibri Light</vt:lpstr>
      <vt:lpstr>Noto Sans</vt:lpstr>
      <vt:lpstr>Noto Sans Light</vt:lpstr>
      <vt:lpstr>Noto Sans SemBd</vt:lpstr>
      <vt:lpstr>Overpass</vt:lpstr>
      <vt:lpstr>Overpass Light</vt:lpstr>
      <vt:lpstr>Tahoma</vt:lpstr>
      <vt:lpstr>Times New Roman</vt:lpstr>
      <vt:lpstr>Office-tema</vt:lpstr>
      <vt:lpstr>Outil no 6: Le travail forcé et les objectifs de développement durable (ODD) Diapositives annotées (afficher les commentaires en mode Présentateur)</vt:lpstr>
      <vt:lpstr>Les bases des ODD</vt:lpstr>
      <vt:lpstr>L’éradication du travail forcé est une cible spécifique qui relève de l’ODD 8. Toutefois, la réalisation de la cible 8.7 est étroitement liée à la réalisation des autres ODD. </vt:lpstr>
      <vt:lpstr>PowerPoint Presentation</vt:lpstr>
      <vt:lpstr>PowerPoint Presentation</vt:lpstr>
      <vt:lpstr>PowerPoint Presentation</vt:lpstr>
      <vt:lpstr>PowerPoint Presentation</vt:lpstr>
      <vt:lpstr>PowerPoint Presentation</vt:lpstr>
      <vt:lpstr>PowerPoint Presentation</vt:lpstr>
      <vt:lpstr>Autres cibles pertinentes relevant de l’ODD 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SDGs and Child Labour/Forced Labour</dc:title>
  <dc:creator>Birgitte Krogh-Poulsen</dc:creator>
  <cp:lastModifiedBy>Pelfort, Lucie</cp:lastModifiedBy>
  <cp:revision>282</cp:revision>
  <dcterms:created xsi:type="dcterms:W3CDTF">2016-05-04T08:16:47Z</dcterms:created>
  <dcterms:modified xsi:type="dcterms:W3CDTF">2020-12-01T12:18:14Z</dcterms:modified>
</cp:coreProperties>
</file>