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xlsx" ContentType="application/vnd.openxmlformats-officedocument.spreadsheetml.sheet"/>
  <Default Extension="mp4" ContentType="video/unknown"/>
  <Default Extension="rels" ContentType="application/vnd.openxmlformats-package.relationships+xml"/>
  <Default Extension="MOV" ContentType="video/unknown"/>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3.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4.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5.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6.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7.xml" ContentType="application/vnd.openxmlformats-officedocument.theme+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theme/theme8.xml" ContentType="application/vnd.openxmlformats-officedocument.theme+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9.xml" ContentType="application/vnd.openxmlformats-officedocument.theme+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theme/theme10.xml" ContentType="application/vnd.openxmlformats-officedocument.theme+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0" r:id="rId2"/>
    <p:sldMasterId id="2147483704" r:id="rId3"/>
    <p:sldMasterId id="2147483721" r:id="rId4"/>
    <p:sldMasterId id="2147483738" r:id="rId5"/>
    <p:sldMasterId id="2147483755" r:id="rId6"/>
    <p:sldMasterId id="2147483772" r:id="rId7"/>
    <p:sldMasterId id="2147483789" r:id="rId8"/>
    <p:sldMasterId id="2147483806" r:id="rId9"/>
    <p:sldMasterId id="2147483823" r:id="rId10"/>
    <p:sldMasterId id="2147483840" r:id="rId11"/>
  </p:sldMasterIdLst>
  <p:notesMasterIdLst>
    <p:notesMasterId r:id="rId179"/>
  </p:notesMasterIdLst>
  <p:sldIdLst>
    <p:sldId id="439" r:id="rId12"/>
    <p:sldId id="445" r:id="rId13"/>
    <p:sldId id="278" r:id="rId14"/>
    <p:sldId id="279" r:id="rId15"/>
    <p:sldId id="280" r:id="rId16"/>
    <p:sldId id="281" r:id="rId17"/>
    <p:sldId id="282" r:id="rId18"/>
    <p:sldId id="441" r:id="rId19"/>
    <p:sldId id="284" r:id="rId20"/>
    <p:sldId id="285" r:id="rId21"/>
    <p:sldId id="286" r:id="rId22"/>
    <p:sldId id="272" r:id="rId23"/>
    <p:sldId id="274" r:id="rId24"/>
    <p:sldId id="287" r:id="rId25"/>
    <p:sldId id="267" r:id="rId26"/>
    <p:sldId id="288" r:id="rId27"/>
    <p:sldId id="289" r:id="rId28"/>
    <p:sldId id="290" r:id="rId29"/>
    <p:sldId id="291" r:id="rId30"/>
    <p:sldId id="292" r:id="rId31"/>
    <p:sldId id="442" r:id="rId32"/>
    <p:sldId id="296" r:id="rId33"/>
    <p:sldId id="275" r:id="rId34"/>
    <p:sldId id="256" r:id="rId35"/>
    <p:sldId id="297" r:id="rId36"/>
    <p:sldId id="298" r:id="rId37"/>
    <p:sldId id="299" r:id="rId38"/>
    <p:sldId id="300" r:id="rId39"/>
    <p:sldId id="301" r:id="rId40"/>
    <p:sldId id="302" r:id="rId41"/>
    <p:sldId id="303" r:id="rId42"/>
    <p:sldId id="304" r:id="rId43"/>
    <p:sldId id="305" r:id="rId44"/>
    <p:sldId id="306" r:id="rId45"/>
    <p:sldId id="307" r:id="rId46"/>
    <p:sldId id="308" r:id="rId47"/>
    <p:sldId id="276" r:id="rId48"/>
    <p:sldId id="309" r:id="rId49"/>
    <p:sldId id="310" r:id="rId50"/>
    <p:sldId id="311" r:id="rId51"/>
    <p:sldId id="312" r:id="rId52"/>
    <p:sldId id="313" r:id="rId53"/>
    <p:sldId id="314" r:id="rId54"/>
    <p:sldId id="315" r:id="rId55"/>
    <p:sldId id="316" r:id="rId56"/>
    <p:sldId id="317" r:id="rId57"/>
    <p:sldId id="318" r:id="rId58"/>
    <p:sldId id="319" r:id="rId59"/>
    <p:sldId id="320" r:id="rId60"/>
    <p:sldId id="321" r:id="rId61"/>
    <p:sldId id="322" r:id="rId62"/>
    <p:sldId id="323" r:id="rId63"/>
    <p:sldId id="324" r:id="rId64"/>
    <p:sldId id="325" r:id="rId65"/>
    <p:sldId id="326" r:id="rId66"/>
    <p:sldId id="327" r:id="rId67"/>
    <p:sldId id="328" r:id="rId68"/>
    <p:sldId id="443" r:id="rId69"/>
    <p:sldId id="330" r:id="rId70"/>
    <p:sldId id="331" r:id="rId71"/>
    <p:sldId id="332" r:id="rId72"/>
    <p:sldId id="295" r:id="rId73"/>
    <p:sldId id="333" r:id="rId74"/>
    <p:sldId id="334" r:id="rId75"/>
    <p:sldId id="335" r:id="rId76"/>
    <p:sldId id="336" r:id="rId77"/>
    <p:sldId id="337" r:id="rId78"/>
    <p:sldId id="338" r:id="rId79"/>
    <p:sldId id="339" r:id="rId80"/>
    <p:sldId id="340" r:id="rId81"/>
    <p:sldId id="341" r:id="rId82"/>
    <p:sldId id="342" r:id="rId83"/>
    <p:sldId id="343" r:id="rId84"/>
    <p:sldId id="344" r:id="rId85"/>
    <p:sldId id="345" r:id="rId86"/>
    <p:sldId id="346" r:id="rId87"/>
    <p:sldId id="347" r:id="rId88"/>
    <p:sldId id="348" r:id="rId89"/>
    <p:sldId id="349" r:id="rId90"/>
    <p:sldId id="350" r:id="rId91"/>
    <p:sldId id="351" r:id="rId92"/>
    <p:sldId id="352" r:id="rId93"/>
    <p:sldId id="353" r:id="rId94"/>
    <p:sldId id="354" r:id="rId95"/>
    <p:sldId id="355" r:id="rId96"/>
    <p:sldId id="356" r:id="rId97"/>
    <p:sldId id="444" r:id="rId98"/>
    <p:sldId id="358" r:id="rId99"/>
    <p:sldId id="359" r:id="rId100"/>
    <p:sldId id="446" r:id="rId101"/>
    <p:sldId id="361" r:id="rId102"/>
    <p:sldId id="362" r:id="rId103"/>
    <p:sldId id="363" r:id="rId104"/>
    <p:sldId id="364" r:id="rId105"/>
    <p:sldId id="277" r:id="rId106"/>
    <p:sldId id="365" r:id="rId107"/>
    <p:sldId id="366" r:id="rId108"/>
    <p:sldId id="367" r:id="rId109"/>
    <p:sldId id="368" r:id="rId110"/>
    <p:sldId id="369" r:id="rId111"/>
    <p:sldId id="370" r:id="rId112"/>
    <p:sldId id="371" r:id="rId113"/>
    <p:sldId id="372" r:id="rId114"/>
    <p:sldId id="373" r:id="rId115"/>
    <p:sldId id="374" r:id="rId116"/>
    <p:sldId id="375" r:id="rId117"/>
    <p:sldId id="376" r:id="rId118"/>
    <p:sldId id="377" r:id="rId119"/>
    <p:sldId id="378" r:id="rId120"/>
    <p:sldId id="379" r:id="rId121"/>
    <p:sldId id="380" r:id="rId122"/>
    <p:sldId id="381" r:id="rId123"/>
    <p:sldId id="382" r:id="rId124"/>
    <p:sldId id="383" r:id="rId125"/>
    <p:sldId id="384" r:id="rId126"/>
    <p:sldId id="385" r:id="rId127"/>
    <p:sldId id="386" r:id="rId128"/>
    <p:sldId id="387" r:id="rId129"/>
    <p:sldId id="388" r:id="rId130"/>
    <p:sldId id="389" r:id="rId131"/>
    <p:sldId id="390" r:id="rId132"/>
    <p:sldId id="391" r:id="rId133"/>
    <p:sldId id="392" r:id="rId134"/>
    <p:sldId id="393" r:id="rId135"/>
    <p:sldId id="438" r:id="rId136"/>
    <p:sldId id="395" r:id="rId137"/>
    <p:sldId id="396" r:id="rId138"/>
    <p:sldId id="397" r:id="rId139"/>
    <p:sldId id="447" r:id="rId140"/>
    <p:sldId id="399" r:id="rId141"/>
    <p:sldId id="400" r:id="rId142"/>
    <p:sldId id="401" r:id="rId143"/>
    <p:sldId id="402" r:id="rId144"/>
    <p:sldId id="403" r:id="rId145"/>
    <p:sldId id="404" r:id="rId146"/>
    <p:sldId id="405" r:id="rId147"/>
    <p:sldId id="406" r:id="rId148"/>
    <p:sldId id="407" r:id="rId149"/>
    <p:sldId id="408" r:id="rId150"/>
    <p:sldId id="409" r:id="rId151"/>
    <p:sldId id="410" r:id="rId152"/>
    <p:sldId id="448" r:id="rId153"/>
    <p:sldId id="412" r:id="rId154"/>
    <p:sldId id="413" r:id="rId155"/>
    <p:sldId id="414" r:id="rId156"/>
    <p:sldId id="415" r:id="rId157"/>
    <p:sldId id="416" r:id="rId158"/>
    <p:sldId id="417" r:id="rId159"/>
    <p:sldId id="418" r:id="rId160"/>
    <p:sldId id="419" r:id="rId161"/>
    <p:sldId id="420" r:id="rId162"/>
    <p:sldId id="421" r:id="rId163"/>
    <p:sldId id="422" r:id="rId164"/>
    <p:sldId id="423" r:id="rId165"/>
    <p:sldId id="424" r:id="rId166"/>
    <p:sldId id="425" r:id="rId167"/>
    <p:sldId id="426" r:id="rId168"/>
    <p:sldId id="428" r:id="rId169"/>
    <p:sldId id="429" r:id="rId170"/>
    <p:sldId id="449" r:id="rId171"/>
    <p:sldId id="431" r:id="rId172"/>
    <p:sldId id="432" r:id="rId173"/>
    <p:sldId id="433" r:id="rId174"/>
    <p:sldId id="434" r:id="rId175"/>
    <p:sldId id="435" r:id="rId176"/>
    <p:sldId id="436" r:id="rId177"/>
    <p:sldId id="437" r:id="rId17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unaretto, Maria" initials="MM" lastIdx="13" clrIdx="0">
    <p:extLst>
      <p:ext uri="{19B8F6BF-5375-455C-9EA6-DF929625EA0E}">
        <p15:presenceInfo xmlns:p15="http://schemas.microsoft.com/office/powerpoint/2012/main" xmlns="" userId="S-1-5-21-525788414-1921020387-24915789-15518" providerId="AD"/>
      </p:ext>
    </p:extLst>
  </p:cmAuthor>
  <p:cmAuthor id="2" name="x x" initials=""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ABFCF23-3B69-468F-B69F-88F6DE6A72F2}" styleName="Estilo medio 1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Estilo temático 1 - Énfasis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Estilo temático 1 - Énfasis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Estilo temático 1 - Énfasis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Estilo temático 2 - Énfasis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Estilo temático 2 - Énfasis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Estilo temático 2 - Énfasis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Estilo temático 2 - Énfasis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Estilo temático 2 - Énfasis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D7B26C5-4107-4FEC-AEDC-1716B250A1EF}" styleName="Estilo cl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Estilo claro 1 - Énfasis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Estilo claro 1 - Énfasis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Estilo claro 1 - Énfasis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Estilo claro 1 - Énfasis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Estilo claro 1 - Énfasis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Estilo claro 1 - Énfasis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E9639D4-E3E2-4D34-9284-5A2195B3D0D7}" styleName="Estilo claro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Estilo claro 2 - Énfasis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Estilo claro 2 - Énfasis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Estilo claro 2 - Énfasis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Estilo claro 2 - Énfasis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Estilo claro 2 - Énfasis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Estilo claro 2 - Énfasis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16DA210-FB5B-4158-B5E0-FEB733F419BA}" styleName="Estilo claro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Estilo claro 3 - Énfasis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Estilo claro 3 - Énfasis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799B23B-EC83-4686-B30A-512413B5E67A}" styleName="Estilo claro 3 - Énfasis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ED083AE6-46FA-4A59-8FB0-9F97EB10719F}" styleName="Estilo claro 3 - Énfasis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BDBED569-4797-4DF1-A0F4-6AAB3CD982D8}" styleName="Estilo claro 3 - Énfasis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9DCAF9ED-07DC-4A11-8D7F-57B35C25682E}" styleName="Estilo medio 1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5BE263C-DBD7-4A20-BB59-AAB30ACAA65A}" styleName="Estilo medio 3 - Énfasis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9631B5-78F2-41C9-869B-9F39066F8104}" styleName="Estilo medio 3 - Énfasis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69CF1AB2-1976-4502-BF36-3FF5EA218861}" styleName="Estilo medio 4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A488322-F2BA-4B5B-9748-0D474271808F}" styleName="Estilo medio 3 - Énfasis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D7AC3CCA-C797-4891-BE02-D94E43425B78}" styleName="Estilo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46F890A9-2807-4EBB-B81D-B2AA78EC7F39}" styleName="Estilo oscuro 2 - Énfasis 5/Énfasis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Estilo oscuro 2 - Énfasis 3/Énfasis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Estilo oscuro 2 - Énfasis 1/Énfasis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Estilo oscuro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990" autoAdjust="0"/>
    <p:restoredTop sz="99814" autoAdjust="0"/>
  </p:normalViewPr>
  <p:slideViewPr>
    <p:cSldViewPr snapToGrid="0">
      <p:cViewPr>
        <p:scale>
          <a:sx n="99" d="100"/>
          <a:sy n="99" d="100"/>
        </p:scale>
        <p:origin x="-472" y="296"/>
      </p:cViewPr>
      <p:guideLst>
        <p:guide orient="horz" pos="2160"/>
        <p:guide pos="3840"/>
      </p:guideLst>
    </p:cSldViewPr>
  </p:slideViewPr>
  <p:outlineViewPr>
    <p:cViewPr>
      <p:scale>
        <a:sx n="33" d="100"/>
        <a:sy n="33" d="100"/>
      </p:scale>
      <p:origin x="0" y="-8496"/>
    </p:cViewPr>
  </p:outlineViewPr>
  <p:notesTextViewPr>
    <p:cViewPr>
      <p:scale>
        <a:sx n="1" d="1"/>
        <a:sy n="1" d="1"/>
      </p:scale>
      <p:origin x="0" y="0"/>
    </p:cViewPr>
  </p:notesTextViewPr>
  <p:sorterViewPr>
    <p:cViewPr>
      <p:scale>
        <a:sx n="75" d="100"/>
        <a:sy n="75" d="100"/>
      </p:scale>
      <p:origin x="0" y="7952"/>
    </p:cViewPr>
  </p:sorterViewPr>
  <p:gridSpacing cx="72008" cy="72008"/>
</p:viewPr>
</file>

<file path=ppt/_rels/presentation.xml.rels><?xml version="1.0" encoding="UTF-8" standalone="yes"?>
<Relationships xmlns="http://schemas.openxmlformats.org/package/2006/relationships"><Relationship Id="rId142" Type="http://schemas.openxmlformats.org/officeDocument/2006/relationships/slide" Target="slides/slide131.xml"/><Relationship Id="rId143" Type="http://schemas.openxmlformats.org/officeDocument/2006/relationships/slide" Target="slides/slide132.xml"/><Relationship Id="rId144" Type="http://schemas.openxmlformats.org/officeDocument/2006/relationships/slide" Target="slides/slide133.xml"/><Relationship Id="rId145" Type="http://schemas.openxmlformats.org/officeDocument/2006/relationships/slide" Target="slides/slide134.xml"/><Relationship Id="rId146" Type="http://schemas.openxmlformats.org/officeDocument/2006/relationships/slide" Target="slides/slide135.xml"/><Relationship Id="rId147" Type="http://schemas.openxmlformats.org/officeDocument/2006/relationships/slide" Target="slides/slide136.xml"/><Relationship Id="rId148" Type="http://schemas.openxmlformats.org/officeDocument/2006/relationships/slide" Target="slides/slide137.xml"/><Relationship Id="rId149" Type="http://schemas.openxmlformats.org/officeDocument/2006/relationships/slide" Target="slides/slide138.xml"/><Relationship Id="rId180" Type="http://schemas.openxmlformats.org/officeDocument/2006/relationships/printerSettings" Target="printerSettings/printerSettings1.bin"/><Relationship Id="rId181" Type="http://schemas.openxmlformats.org/officeDocument/2006/relationships/commentAuthors" Target="commentAuthors.xml"/><Relationship Id="rId182" Type="http://schemas.openxmlformats.org/officeDocument/2006/relationships/presProps" Target="presProps.xml"/><Relationship Id="rId40" Type="http://schemas.openxmlformats.org/officeDocument/2006/relationships/slide" Target="slides/slide29.xml"/><Relationship Id="rId41" Type="http://schemas.openxmlformats.org/officeDocument/2006/relationships/slide" Target="slides/slide30.xml"/><Relationship Id="rId42" Type="http://schemas.openxmlformats.org/officeDocument/2006/relationships/slide" Target="slides/slide31.xml"/><Relationship Id="rId43" Type="http://schemas.openxmlformats.org/officeDocument/2006/relationships/slide" Target="slides/slide32.xml"/><Relationship Id="rId44" Type="http://schemas.openxmlformats.org/officeDocument/2006/relationships/slide" Target="slides/slide33.xml"/><Relationship Id="rId45" Type="http://schemas.openxmlformats.org/officeDocument/2006/relationships/slide" Target="slides/slide34.xml"/><Relationship Id="rId46" Type="http://schemas.openxmlformats.org/officeDocument/2006/relationships/slide" Target="slides/slide35.xml"/><Relationship Id="rId47" Type="http://schemas.openxmlformats.org/officeDocument/2006/relationships/slide" Target="slides/slide36.xml"/><Relationship Id="rId48" Type="http://schemas.openxmlformats.org/officeDocument/2006/relationships/slide" Target="slides/slide37.xml"/><Relationship Id="rId49" Type="http://schemas.openxmlformats.org/officeDocument/2006/relationships/slide" Target="slides/slide38.xml"/><Relationship Id="rId183" Type="http://schemas.openxmlformats.org/officeDocument/2006/relationships/viewProps" Target="viewProps.xml"/><Relationship Id="rId184" Type="http://schemas.openxmlformats.org/officeDocument/2006/relationships/theme" Target="theme/theme1.xml"/><Relationship Id="rId185" Type="http://schemas.openxmlformats.org/officeDocument/2006/relationships/tableStyles" Target="tableStyles.xml"/><Relationship Id="rId80" Type="http://schemas.openxmlformats.org/officeDocument/2006/relationships/slide" Target="slides/slide69.xml"/><Relationship Id="rId81" Type="http://schemas.openxmlformats.org/officeDocument/2006/relationships/slide" Target="slides/slide70.xml"/><Relationship Id="rId82" Type="http://schemas.openxmlformats.org/officeDocument/2006/relationships/slide" Target="slides/slide71.xml"/><Relationship Id="rId83" Type="http://schemas.openxmlformats.org/officeDocument/2006/relationships/slide" Target="slides/slide72.xml"/><Relationship Id="rId84" Type="http://schemas.openxmlformats.org/officeDocument/2006/relationships/slide" Target="slides/slide73.xml"/><Relationship Id="rId85" Type="http://schemas.openxmlformats.org/officeDocument/2006/relationships/slide" Target="slides/slide74.xml"/><Relationship Id="rId86" Type="http://schemas.openxmlformats.org/officeDocument/2006/relationships/slide" Target="slides/slide75.xml"/><Relationship Id="rId87" Type="http://schemas.openxmlformats.org/officeDocument/2006/relationships/slide" Target="slides/slide76.xml"/><Relationship Id="rId88" Type="http://schemas.openxmlformats.org/officeDocument/2006/relationships/slide" Target="slides/slide77.xml"/><Relationship Id="rId89" Type="http://schemas.openxmlformats.org/officeDocument/2006/relationships/slide" Target="slides/slide78.xml"/><Relationship Id="rId110" Type="http://schemas.openxmlformats.org/officeDocument/2006/relationships/slide" Target="slides/slide99.xml"/><Relationship Id="rId111" Type="http://schemas.openxmlformats.org/officeDocument/2006/relationships/slide" Target="slides/slide100.xml"/><Relationship Id="rId112" Type="http://schemas.openxmlformats.org/officeDocument/2006/relationships/slide" Target="slides/slide101.xml"/><Relationship Id="rId113" Type="http://schemas.openxmlformats.org/officeDocument/2006/relationships/slide" Target="slides/slide102.xml"/><Relationship Id="rId114" Type="http://schemas.openxmlformats.org/officeDocument/2006/relationships/slide" Target="slides/slide103.xml"/><Relationship Id="rId115" Type="http://schemas.openxmlformats.org/officeDocument/2006/relationships/slide" Target="slides/slide104.xml"/><Relationship Id="rId116" Type="http://schemas.openxmlformats.org/officeDocument/2006/relationships/slide" Target="slides/slide105.xml"/><Relationship Id="rId117" Type="http://schemas.openxmlformats.org/officeDocument/2006/relationships/slide" Target="slides/slide106.xml"/><Relationship Id="rId118" Type="http://schemas.openxmlformats.org/officeDocument/2006/relationships/slide" Target="slides/slide107.xml"/><Relationship Id="rId119" Type="http://schemas.openxmlformats.org/officeDocument/2006/relationships/slide" Target="slides/slide108.xml"/><Relationship Id="rId150" Type="http://schemas.openxmlformats.org/officeDocument/2006/relationships/slide" Target="slides/slide139.xml"/><Relationship Id="rId151" Type="http://schemas.openxmlformats.org/officeDocument/2006/relationships/slide" Target="slides/slide140.xml"/><Relationship Id="rId152" Type="http://schemas.openxmlformats.org/officeDocument/2006/relationships/slide" Target="slides/slide141.xml"/><Relationship Id="rId10" Type="http://schemas.openxmlformats.org/officeDocument/2006/relationships/slideMaster" Target="slideMasters/slideMaster10.xml"/><Relationship Id="rId11" Type="http://schemas.openxmlformats.org/officeDocument/2006/relationships/slideMaster" Target="slideMasters/slideMaster11.xml"/><Relationship Id="rId12" Type="http://schemas.openxmlformats.org/officeDocument/2006/relationships/slide" Target="slides/slide1.xml"/><Relationship Id="rId13" Type="http://schemas.openxmlformats.org/officeDocument/2006/relationships/slide" Target="slides/slide2.xml"/><Relationship Id="rId14" Type="http://schemas.openxmlformats.org/officeDocument/2006/relationships/slide" Target="slides/slide3.xml"/><Relationship Id="rId15" Type="http://schemas.openxmlformats.org/officeDocument/2006/relationships/slide" Target="slides/slide4.xml"/><Relationship Id="rId16" Type="http://schemas.openxmlformats.org/officeDocument/2006/relationships/slide" Target="slides/slide5.xml"/><Relationship Id="rId17" Type="http://schemas.openxmlformats.org/officeDocument/2006/relationships/slide" Target="slides/slide6.xml"/><Relationship Id="rId18" Type="http://schemas.openxmlformats.org/officeDocument/2006/relationships/slide" Target="slides/slide7.xml"/><Relationship Id="rId19" Type="http://schemas.openxmlformats.org/officeDocument/2006/relationships/slide" Target="slides/slide8.xml"/><Relationship Id="rId153" Type="http://schemas.openxmlformats.org/officeDocument/2006/relationships/slide" Target="slides/slide142.xml"/><Relationship Id="rId154" Type="http://schemas.openxmlformats.org/officeDocument/2006/relationships/slide" Target="slides/slide143.xml"/><Relationship Id="rId155" Type="http://schemas.openxmlformats.org/officeDocument/2006/relationships/slide" Target="slides/slide144.xml"/><Relationship Id="rId156" Type="http://schemas.openxmlformats.org/officeDocument/2006/relationships/slide" Target="slides/slide145.xml"/><Relationship Id="rId157" Type="http://schemas.openxmlformats.org/officeDocument/2006/relationships/slide" Target="slides/slide146.xml"/><Relationship Id="rId158" Type="http://schemas.openxmlformats.org/officeDocument/2006/relationships/slide" Target="slides/slide147.xml"/><Relationship Id="rId159" Type="http://schemas.openxmlformats.org/officeDocument/2006/relationships/slide" Target="slides/slide148.xml"/><Relationship Id="rId50" Type="http://schemas.openxmlformats.org/officeDocument/2006/relationships/slide" Target="slides/slide39.xml"/><Relationship Id="rId51" Type="http://schemas.openxmlformats.org/officeDocument/2006/relationships/slide" Target="slides/slide40.xml"/><Relationship Id="rId52" Type="http://schemas.openxmlformats.org/officeDocument/2006/relationships/slide" Target="slides/slide41.xml"/><Relationship Id="rId53" Type="http://schemas.openxmlformats.org/officeDocument/2006/relationships/slide" Target="slides/slide42.xml"/><Relationship Id="rId54" Type="http://schemas.openxmlformats.org/officeDocument/2006/relationships/slide" Target="slides/slide43.xml"/><Relationship Id="rId55" Type="http://schemas.openxmlformats.org/officeDocument/2006/relationships/slide" Target="slides/slide44.xml"/><Relationship Id="rId56" Type="http://schemas.openxmlformats.org/officeDocument/2006/relationships/slide" Target="slides/slide45.xml"/><Relationship Id="rId57" Type="http://schemas.openxmlformats.org/officeDocument/2006/relationships/slide" Target="slides/slide46.xml"/><Relationship Id="rId58" Type="http://schemas.openxmlformats.org/officeDocument/2006/relationships/slide" Target="slides/slide47.xml"/><Relationship Id="rId59" Type="http://schemas.openxmlformats.org/officeDocument/2006/relationships/slide" Target="slides/slide48.xml"/><Relationship Id="rId90" Type="http://schemas.openxmlformats.org/officeDocument/2006/relationships/slide" Target="slides/slide79.xml"/><Relationship Id="rId91" Type="http://schemas.openxmlformats.org/officeDocument/2006/relationships/slide" Target="slides/slide80.xml"/><Relationship Id="rId92" Type="http://schemas.openxmlformats.org/officeDocument/2006/relationships/slide" Target="slides/slide81.xml"/><Relationship Id="rId93" Type="http://schemas.openxmlformats.org/officeDocument/2006/relationships/slide" Target="slides/slide82.xml"/><Relationship Id="rId94" Type="http://schemas.openxmlformats.org/officeDocument/2006/relationships/slide" Target="slides/slide83.xml"/><Relationship Id="rId95" Type="http://schemas.openxmlformats.org/officeDocument/2006/relationships/slide" Target="slides/slide84.xml"/><Relationship Id="rId96" Type="http://schemas.openxmlformats.org/officeDocument/2006/relationships/slide" Target="slides/slide85.xml"/><Relationship Id="rId97" Type="http://schemas.openxmlformats.org/officeDocument/2006/relationships/slide" Target="slides/slide86.xml"/><Relationship Id="rId98" Type="http://schemas.openxmlformats.org/officeDocument/2006/relationships/slide" Target="slides/slide87.xml"/><Relationship Id="rId99" Type="http://schemas.openxmlformats.org/officeDocument/2006/relationships/slide" Target="slides/slide88.xml"/><Relationship Id="rId120" Type="http://schemas.openxmlformats.org/officeDocument/2006/relationships/slide" Target="slides/slide109.xml"/><Relationship Id="rId121" Type="http://schemas.openxmlformats.org/officeDocument/2006/relationships/slide" Target="slides/slide110.xml"/><Relationship Id="rId122" Type="http://schemas.openxmlformats.org/officeDocument/2006/relationships/slide" Target="slides/slide111.xml"/><Relationship Id="rId123" Type="http://schemas.openxmlformats.org/officeDocument/2006/relationships/slide" Target="slides/slide112.xml"/><Relationship Id="rId124" Type="http://schemas.openxmlformats.org/officeDocument/2006/relationships/slide" Target="slides/slide113.xml"/><Relationship Id="rId125" Type="http://schemas.openxmlformats.org/officeDocument/2006/relationships/slide" Target="slides/slide114.xml"/><Relationship Id="rId126" Type="http://schemas.openxmlformats.org/officeDocument/2006/relationships/slide" Target="slides/slide115.xml"/><Relationship Id="rId127" Type="http://schemas.openxmlformats.org/officeDocument/2006/relationships/slide" Target="slides/slide116.xml"/><Relationship Id="rId128" Type="http://schemas.openxmlformats.org/officeDocument/2006/relationships/slide" Target="slides/slide117.xml"/><Relationship Id="rId129" Type="http://schemas.openxmlformats.org/officeDocument/2006/relationships/slide" Target="slides/slide118.xml"/><Relationship Id="rId160" Type="http://schemas.openxmlformats.org/officeDocument/2006/relationships/slide" Target="slides/slide149.xml"/><Relationship Id="rId161" Type="http://schemas.openxmlformats.org/officeDocument/2006/relationships/slide" Target="slides/slide150.xml"/><Relationship Id="rId162" Type="http://schemas.openxmlformats.org/officeDocument/2006/relationships/slide" Target="slides/slide151.xml"/><Relationship Id="rId20" Type="http://schemas.openxmlformats.org/officeDocument/2006/relationships/slide" Target="slides/slide9.xml"/><Relationship Id="rId21" Type="http://schemas.openxmlformats.org/officeDocument/2006/relationships/slide" Target="slides/slide10.xml"/><Relationship Id="rId22" Type="http://schemas.openxmlformats.org/officeDocument/2006/relationships/slide" Target="slides/slide11.xml"/><Relationship Id="rId23" Type="http://schemas.openxmlformats.org/officeDocument/2006/relationships/slide" Target="slides/slide12.xml"/><Relationship Id="rId24" Type="http://schemas.openxmlformats.org/officeDocument/2006/relationships/slide" Target="slides/slide13.xml"/><Relationship Id="rId25" Type="http://schemas.openxmlformats.org/officeDocument/2006/relationships/slide" Target="slides/slide14.xml"/><Relationship Id="rId26" Type="http://schemas.openxmlformats.org/officeDocument/2006/relationships/slide" Target="slides/slide15.xml"/><Relationship Id="rId27" Type="http://schemas.openxmlformats.org/officeDocument/2006/relationships/slide" Target="slides/slide16.xml"/><Relationship Id="rId28" Type="http://schemas.openxmlformats.org/officeDocument/2006/relationships/slide" Target="slides/slide17.xml"/><Relationship Id="rId29" Type="http://schemas.openxmlformats.org/officeDocument/2006/relationships/slide" Target="slides/slide18.xml"/><Relationship Id="rId163" Type="http://schemas.openxmlformats.org/officeDocument/2006/relationships/slide" Target="slides/slide152.xml"/><Relationship Id="rId164" Type="http://schemas.openxmlformats.org/officeDocument/2006/relationships/slide" Target="slides/slide153.xml"/><Relationship Id="rId165" Type="http://schemas.openxmlformats.org/officeDocument/2006/relationships/slide" Target="slides/slide154.xml"/><Relationship Id="rId166" Type="http://schemas.openxmlformats.org/officeDocument/2006/relationships/slide" Target="slides/slide155.xml"/><Relationship Id="rId167" Type="http://schemas.openxmlformats.org/officeDocument/2006/relationships/slide" Target="slides/slide156.xml"/><Relationship Id="rId168" Type="http://schemas.openxmlformats.org/officeDocument/2006/relationships/slide" Target="slides/slide157.xml"/><Relationship Id="rId169" Type="http://schemas.openxmlformats.org/officeDocument/2006/relationships/slide" Target="slides/slide158.xml"/><Relationship Id="rId60" Type="http://schemas.openxmlformats.org/officeDocument/2006/relationships/slide" Target="slides/slide49.xml"/><Relationship Id="rId61" Type="http://schemas.openxmlformats.org/officeDocument/2006/relationships/slide" Target="slides/slide50.xml"/><Relationship Id="rId62" Type="http://schemas.openxmlformats.org/officeDocument/2006/relationships/slide" Target="slides/slide51.xml"/><Relationship Id="rId63" Type="http://schemas.openxmlformats.org/officeDocument/2006/relationships/slide" Target="slides/slide52.xml"/><Relationship Id="rId64" Type="http://schemas.openxmlformats.org/officeDocument/2006/relationships/slide" Target="slides/slide53.xml"/><Relationship Id="rId65" Type="http://schemas.openxmlformats.org/officeDocument/2006/relationships/slide" Target="slides/slide54.xml"/><Relationship Id="rId66" Type="http://schemas.openxmlformats.org/officeDocument/2006/relationships/slide" Target="slides/slide55.xml"/><Relationship Id="rId67" Type="http://schemas.openxmlformats.org/officeDocument/2006/relationships/slide" Target="slides/slide56.xml"/><Relationship Id="rId68" Type="http://schemas.openxmlformats.org/officeDocument/2006/relationships/slide" Target="slides/slide57.xml"/><Relationship Id="rId69" Type="http://schemas.openxmlformats.org/officeDocument/2006/relationships/slide" Target="slides/slide58.xml"/><Relationship Id="rId130" Type="http://schemas.openxmlformats.org/officeDocument/2006/relationships/slide" Target="slides/slide119.xml"/><Relationship Id="rId131" Type="http://schemas.openxmlformats.org/officeDocument/2006/relationships/slide" Target="slides/slide120.xml"/><Relationship Id="rId132" Type="http://schemas.openxmlformats.org/officeDocument/2006/relationships/slide" Target="slides/slide121.xml"/><Relationship Id="rId133" Type="http://schemas.openxmlformats.org/officeDocument/2006/relationships/slide" Target="slides/slide122.xml"/><Relationship Id="rId134" Type="http://schemas.openxmlformats.org/officeDocument/2006/relationships/slide" Target="slides/slide123.xml"/><Relationship Id="rId135" Type="http://schemas.openxmlformats.org/officeDocument/2006/relationships/slide" Target="slides/slide124.xml"/><Relationship Id="rId136" Type="http://schemas.openxmlformats.org/officeDocument/2006/relationships/slide" Target="slides/slide125.xml"/><Relationship Id="rId137" Type="http://schemas.openxmlformats.org/officeDocument/2006/relationships/slide" Target="slides/slide126.xml"/><Relationship Id="rId138" Type="http://schemas.openxmlformats.org/officeDocument/2006/relationships/slide" Target="slides/slide127.xml"/><Relationship Id="rId139" Type="http://schemas.openxmlformats.org/officeDocument/2006/relationships/slide" Target="slides/slide128.xml"/><Relationship Id="rId170" Type="http://schemas.openxmlformats.org/officeDocument/2006/relationships/slide" Target="slides/slide159.xml"/><Relationship Id="rId171" Type="http://schemas.openxmlformats.org/officeDocument/2006/relationships/slide" Target="slides/slide160.xml"/><Relationship Id="rId172" Type="http://schemas.openxmlformats.org/officeDocument/2006/relationships/slide" Target="slides/slide161.xml"/><Relationship Id="rId30" Type="http://schemas.openxmlformats.org/officeDocument/2006/relationships/slide" Target="slides/slide19.xml"/><Relationship Id="rId31" Type="http://schemas.openxmlformats.org/officeDocument/2006/relationships/slide" Target="slides/slide20.xml"/><Relationship Id="rId32" Type="http://schemas.openxmlformats.org/officeDocument/2006/relationships/slide" Target="slides/slide21.xml"/><Relationship Id="rId33" Type="http://schemas.openxmlformats.org/officeDocument/2006/relationships/slide" Target="slides/slide22.xml"/><Relationship Id="rId34" Type="http://schemas.openxmlformats.org/officeDocument/2006/relationships/slide" Target="slides/slide23.xml"/><Relationship Id="rId35" Type="http://schemas.openxmlformats.org/officeDocument/2006/relationships/slide" Target="slides/slide24.xml"/><Relationship Id="rId36" Type="http://schemas.openxmlformats.org/officeDocument/2006/relationships/slide" Target="slides/slide25.xml"/><Relationship Id="rId37" Type="http://schemas.openxmlformats.org/officeDocument/2006/relationships/slide" Target="slides/slide26.xml"/><Relationship Id="rId38" Type="http://schemas.openxmlformats.org/officeDocument/2006/relationships/slide" Target="slides/slide27.xml"/><Relationship Id="rId39" Type="http://schemas.openxmlformats.org/officeDocument/2006/relationships/slide" Target="slides/slide28.xml"/><Relationship Id="rId173" Type="http://schemas.openxmlformats.org/officeDocument/2006/relationships/slide" Target="slides/slide162.xml"/><Relationship Id="rId174" Type="http://schemas.openxmlformats.org/officeDocument/2006/relationships/slide" Target="slides/slide163.xml"/><Relationship Id="rId175" Type="http://schemas.openxmlformats.org/officeDocument/2006/relationships/slide" Target="slides/slide164.xml"/><Relationship Id="rId176" Type="http://schemas.openxmlformats.org/officeDocument/2006/relationships/slide" Target="slides/slide165.xml"/><Relationship Id="rId177" Type="http://schemas.openxmlformats.org/officeDocument/2006/relationships/slide" Target="slides/slide166.xml"/><Relationship Id="rId178" Type="http://schemas.openxmlformats.org/officeDocument/2006/relationships/slide" Target="slides/slide167.xml"/><Relationship Id="rId179" Type="http://schemas.openxmlformats.org/officeDocument/2006/relationships/notesMaster" Target="notesMasters/notesMaster1.xml"/><Relationship Id="rId70" Type="http://schemas.openxmlformats.org/officeDocument/2006/relationships/slide" Target="slides/slide59.xml"/><Relationship Id="rId71" Type="http://schemas.openxmlformats.org/officeDocument/2006/relationships/slide" Target="slides/slide60.xml"/><Relationship Id="rId72" Type="http://schemas.openxmlformats.org/officeDocument/2006/relationships/slide" Target="slides/slide61.xml"/><Relationship Id="rId73" Type="http://schemas.openxmlformats.org/officeDocument/2006/relationships/slide" Target="slides/slide62.xml"/><Relationship Id="rId74" Type="http://schemas.openxmlformats.org/officeDocument/2006/relationships/slide" Target="slides/slide63.xml"/><Relationship Id="rId75" Type="http://schemas.openxmlformats.org/officeDocument/2006/relationships/slide" Target="slides/slide64.xml"/><Relationship Id="rId76" Type="http://schemas.openxmlformats.org/officeDocument/2006/relationships/slide" Target="slides/slide65.xml"/><Relationship Id="rId77" Type="http://schemas.openxmlformats.org/officeDocument/2006/relationships/slide" Target="slides/slide66.xml"/><Relationship Id="rId78" Type="http://schemas.openxmlformats.org/officeDocument/2006/relationships/slide" Target="slides/slide67.xml"/><Relationship Id="rId79" Type="http://schemas.openxmlformats.org/officeDocument/2006/relationships/slide" Target="slides/slide68.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100" Type="http://schemas.openxmlformats.org/officeDocument/2006/relationships/slide" Target="slides/slide89.xml"/><Relationship Id="rId101" Type="http://schemas.openxmlformats.org/officeDocument/2006/relationships/slide" Target="slides/slide90.xml"/><Relationship Id="rId102" Type="http://schemas.openxmlformats.org/officeDocument/2006/relationships/slide" Target="slides/slide91.xml"/><Relationship Id="rId103" Type="http://schemas.openxmlformats.org/officeDocument/2006/relationships/slide" Target="slides/slide92.xml"/><Relationship Id="rId104" Type="http://schemas.openxmlformats.org/officeDocument/2006/relationships/slide" Target="slides/slide93.xml"/><Relationship Id="rId105" Type="http://schemas.openxmlformats.org/officeDocument/2006/relationships/slide" Target="slides/slide94.xml"/><Relationship Id="rId106" Type="http://schemas.openxmlformats.org/officeDocument/2006/relationships/slide" Target="slides/slide95.xml"/><Relationship Id="rId107" Type="http://schemas.openxmlformats.org/officeDocument/2006/relationships/slide" Target="slides/slide96.xml"/><Relationship Id="rId108" Type="http://schemas.openxmlformats.org/officeDocument/2006/relationships/slide" Target="slides/slide97.xml"/><Relationship Id="rId109" Type="http://schemas.openxmlformats.org/officeDocument/2006/relationships/slide" Target="slides/slide98.xml"/><Relationship Id="rId5" Type="http://schemas.openxmlformats.org/officeDocument/2006/relationships/slideMaster" Target="slideMasters/slideMaster5.xml"/><Relationship Id="rId6" Type="http://schemas.openxmlformats.org/officeDocument/2006/relationships/slideMaster" Target="slideMasters/slideMaster6.xml"/><Relationship Id="rId7" Type="http://schemas.openxmlformats.org/officeDocument/2006/relationships/slideMaster" Target="slideMasters/slideMaster7.xml"/><Relationship Id="rId8" Type="http://schemas.openxmlformats.org/officeDocument/2006/relationships/slideMaster" Target="slideMasters/slideMaster8.xml"/><Relationship Id="rId9" Type="http://schemas.openxmlformats.org/officeDocument/2006/relationships/slideMaster" Target="slideMasters/slideMaster9.xml"/><Relationship Id="rId140" Type="http://schemas.openxmlformats.org/officeDocument/2006/relationships/slide" Target="slides/slide129.xml"/><Relationship Id="rId141" Type="http://schemas.openxmlformats.org/officeDocument/2006/relationships/slide" Target="slides/slide130.xml"/></Relationships>
</file>

<file path=ppt/charts/_rels/chart1.xml.rels><?xml version="1.0" encoding="UTF-8" standalone="yes"?>
<Relationships xmlns="http://schemas.openxmlformats.org/package/2006/relationships"><Relationship Id="rId1" Type="http://schemas.openxmlformats.org/officeDocument/2006/relationships/package" Target="../embeddings/Hoja_de_c_lculo_de_Microsoft_Excel1.xlsx"/></Relationships>
</file>

<file path=ppt/charts/_rels/chart2.xml.rels><?xml version="1.0" encoding="UTF-8" standalone="yes"?>
<Relationships xmlns="http://schemas.openxmlformats.org/package/2006/relationships"><Relationship Id="rId1" Type="http://schemas.openxmlformats.org/officeDocument/2006/relationships/package" Target="../embeddings/Hoja_de_c_lculo_de_Microsoft_Excel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solidFill>
                <a:latin typeface="+mn-lt"/>
                <a:ea typeface="+mn-ea"/>
                <a:cs typeface="+mn-cs"/>
              </a:defRPr>
            </a:pPr>
            <a:r>
              <a:rPr lang="fr-FR" sz="1600" b="0" i="0" baseline="0" dirty="0" smtClean="0">
                <a:effectLst/>
                <a:latin typeface="Overpass Bold"/>
                <a:cs typeface="Overpass Bold"/>
              </a:rPr>
              <a:t>Entreprises dans le monde</a:t>
            </a:r>
            <a:endParaRPr lang="fr-FR" sz="1600" b="0" dirty="0">
              <a:effectLst/>
              <a:latin typeface="Overpass Bold"/>
              <a:cs typeface="Overpass Bold"/>
            </a:endParaRPr>
          </a:p>
        </c:rich>
      </c:tx>
      <c:layout>
        <c:manualLayout>
          <c:xMode val="edge"/>
          <c:yMode val="edge"/>
          <c:x val="0.169741646351183"/>
          <c:y val="0.0672801781643192"/>
        </c:manualLayout>
      </c:layout>
      <c:overlay val="0"/>
      <c:spPr>
        <a:noFill/>
        <a:ln>
          <a:noFill/>
        </a:ln>
        <a:effectLst/>
      </c:spPr>
    </c:title>
    <c:autoTitleDeleted val="0"/>
    <c:plotArea>
      <c:layout/>
      <c:doughnutChart>
        <c:varyColors val="1"/>
        <c:ser>
          <c:idx val="0"/>
          <c:order val="0"/>
          <c:tx>
            <c:strRef>
              <c:f>Foglio1!$B$1</c:f>
              <c:strCache>
                <c:ptCount val="1"/>
                <c:pt idx="0">
                  <c:v>Businesses</c:v>
                </c:pt>
              </c:strCache>
            </c:strRef>
          </c:tx>
          <c:spPr>
            <a:solidFill>
              <a:srgbClr val="00B050"/>
            </a:solidFill>
          </c:spPr>
          <c:dPt>
            <c:idx val="0"/>
            <c:bubble3D val="0"/>
            <c:spPr>
              <a:solidFill>
                <a:srgbClr val="92D050"/>
              </a:solidFill>
              <a:ln w="19050">
                <a:solidFill>
                  <a:schemeClr val="lt1"/>
                </a:solidFill>
              </a:ln>
              <a:effectLst/>
            </c:spPr>
            <c:extLst xmlns:c16r2="http://schemas.microsoft.com/office/drawing/2015/06/chart">
              <c:ext xmlns:c16="http://schemas.microsoft.com/office/drawing/2014/chart" uri="{C3380CC4-5D6E-409C-BE32-E72D297353CC}">
                <c16:uniqueId val="{00000001-DD29-4F2D-AE67-300BBB061823}"/>
              </c:ext>
            </c:extLst>
          </c:dPt>
          <c:dPt>
            <c:idx val="1"/>
            <c:bubble3D val="0"/>
            <c:spPr>
              <a:solidFill>
                <a:srgbClr val="2454A6"/>
              </a:solidFill>
              <a:ln w="19050">
                <a:solidFill>
                  <a:schemeClr val="lt1"/>
                </a:solidFill>
              </a:ln>
              <a:effectLst/>
            </c:spPr>
            <c:extLst xmlns:c16r2="http://schemas.microsoft.com/office/drawing/2015/06/chart">
              <c:ext xmlns:c16="http://schemas.microsoft.com/office/drawing/2014/chart" uri="{C3380CC4-5D6E-409C-BE32-E72D297353CC}">
                <c16:uniqueId val="{00000003-DD29-4F2D-AE67-300BBB061823}"/>
              </c:ext>
            </c:extLst>
          </c:dPt>
          <c:dPt>
            <c:idx val="2"/>
            <c:bubble3D val="0"/>
            <c:spPr>
              <a:solidFill>
                <a:srgbClr val="00B050"/>
              </a:solidFill>
              <a:ln w="19050">
                <a:solidFill>
                  <a:schemeClr val="lt1"/>
                </a:solidFill>
              </a:ln>
              <a:effectLst/>
            </c:spPr>
            <c:extLst xmlns:c16r2="http://schemas.microsoft.com/office/drawing/2015/06/chart">
              <c:ext xmlns:c16="http://schemas.microsoft.com/office/drawing/2014/chart" uri="{C3380CC4-5D6E-409C-BE32-E72D297353CC}">
                <c16:uniqueId val="{00000005-DD29-4F2D-AE67-300BBB061823}"/>
              </c:ext>
            </c:extLst>
          </c:dPt>
          <c:dPt>
            <c:idx val="3"/>
            <c:bubble3D val="0"/>
            <c:spPr>
              <a:solidFill>
                <a:srgbClr val="00B050"/>
              </a:solidFill>
              <a:ln w="19050">
                <a:solidFill>
                  <a:schemeClr val="lt1"/>
                </a:solidFill>
              </a:ln>
              <a:effectLst/>
            </c:spPr>
            <c:extLst xmlns:c16r2="http://schemas.microsoft.com/office/drawing/2015/06/chart">
              <c:ext xmlns:c16="http://schemas.microsoft.com/office/drawing/2014/chart" uri="{C3380CC4-5D6E-409C-BE32-E72D297353CC}">
                <c16:uniqueId val="{00000007-DD29-4F2D-AE67-300BBB061823}"/>
              </c:ext>
            </c:extLst>
          </c:dPt>
          <c:dLbls>
            <c:dLbl>
              <c:idx val="0"/>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DD29-4F2D-AE67-300BBB061823}"/>
                </c:ext>
              </c:extLst>
            </c:dLbl>
            <c:dLbl>
              <c:idx val="1"/>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DD29-4F2D-AE67-300BBB06182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s-E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Foglio1!$A$2:$A$5</c:f>
              <c:strCache>
                <c:ptCount val="2"/>
                <c:pt idx="0">
                  <c:v>SST</c:v>
                </c:pt>
                <c:pt idx="1">
                  <c:v>Autres</c:v>
                </c:pt>
              </c:strCache>
            </c:strRef>
          </c:cat>
          <c:val>
            <c:numRef>
              <c:f>Foglio1!$B$2:$B$5</c:f>
              <c:numCache>
                <c:formatCode>General</c:formatCode>
                <c:ptCount val="4"/>
                <c:pt idx="0">
                  <c:v>90.0</c:v>
                </c:pt>
                <c:pt idx="1">
                  <c:v>10.0</c:v>
                </c:pt>
              </c:numCache>
            </c:numRef>
          </c:val>
          <c:extLst xmlns:c16r2="http://schemas.microsoft.com/office/drawing/2015/06/chart">
            <c:ext xmlns:c16="http://schemas.microsoft.com/office/drawing/2014/chart" uri="{C3380CC4-5D6E-409C-BE32-E72D297353CC}">
              <c16:uniqueId val="{00000008-DD29-4F2D-AE67-300BBB061823}"/>
            </c:ext>
          </c:extLst>
        </c:ser>
        <c:dLbls>
          <c:showLegendKey val="0"/>
          <c:showVal val="0"/>
          <c:showCatName val="1"/>
          <c:showSerName val="0"/>
          <c:showPercent val="1"/>
          <c:showBubbleSize val="0"/>
          <c:showLeaderLines val="1"/>
        </c:dLbls>
        <c:firstSliceAng val="0"/>
        <c:holeSize val="50"/>
      </c:doughnutChart>
      <c:spPr>
        <a:noFill/>
        <a:ln>
          <a:noFill/>
        </a:ln>
        <a:effectLst/>
      </c:spPr>
    </c:plotArea>
    <c:legend>
      <c:legendPos val="r"/>
      <c:legendEntry>
        <c:idx val="2"/>
        <c:delete val="1"/>
      </c:legendEntry>
      <c:legendEntry>
        <c:idx val="3"/>
        <c:delete val="1"/>
      </c:legendEntry>
      <c:layout>
        <c:manualLayout>
          <c:xMode val="edge"/>
          <c:yMode val="edge"/>
          <c:x val="0.668829148528945"/>
          <c:y val="0.41945180310917"/>
          <c:w val="0.167059338664548"/>
          <c:h val="0.275282405959372"/>
        </c:manualLayout>
      </c:layout>
      <c:overlay val="0"/>
      <c:spPr>
        <a:noFill/>
        <a:ln>
          <a:noFill/>
        </a:ln>
        <a:effectLst/>
      </c:spPr>
      <c:txPr>
        <a:bodyPr rot="0" spcFirstLastPara="1" vertOverflow="ellipsis" vert="horz" wrap="square" anchor="ctr" anchorCtr="1"/>
        <a:lstStyle/>
        <a:p>
          <a:pPr algn="l">
            <a:defRPr sz="1050" b="0" i="0" u="none" strike="noStrike" kern="1200" baseline="0">
              <a:solidFill>
                <a:schemeClr val="tx1"/>
              </a:solidFill>
              <a:latin typeface="+mn-lt"/>
              <a:ea typeface="+mn-ea"/>
              <a:cs typeface="+mn-cs"/>
            </a:defRPr>
          </a:pPr>
          <a:endParaRPr lang="es-ES"/>
        </a:p>
      </c:txPr>
    </c:legend>
    <c:plotVisOnly val="1"/>
    <c:dispBlanksAs val="gap"/>
    <c:showDLblsOverMax val="0"/>
  </c:chart>
  <c:spPr>
    <a:noFill/>
    <a:ln>
      <a:noFill/>
    </a:ln>
    <a:effectLst/>
  </c:spPr>
  <c:txPr>
    <a:bodyPr/>
    <a:lstStyle/>
    <a:p>
      <a:pPr>
        <a:defRPr/>
      </a:pPr>
      <a:endParaRPr lang="es-E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en-US" sz="1600" b="0" baseline="0" dirty="0" err="1" smtClean="0">
                <a:solidFill>
                  <a:schemeClr val="tx1"/>
                </a:solidFill>
                <a:latin typeface="Overpass Bold"/>
              </a:rPr>
              <a:t>Emploi</a:t>
            </a:r>
            <a:endParaRPr lang="en-US" sz="1600" b="0" baseline="0" dirty="0">
              <a:solidFill>
                <a:schemeClr val="tx1"/>
              </a:solidFill>
              <a:latin typeface="Overpass Bold"/>
            </a:endParaRPr>
          </a:p>
        </c:rich>
      </c:tx>
      <c:layout>
        <c:manualLayout>
          <c:xMode val="edge"/>
          <c:yMode val="edge"/>
          <c:x val="0.244104680284711"/>
          <c:y val="0.0754928607999666"/>
        </c:manualLayout>
      </c:layout>
      <c:overlay val="0"/>
      <c:spPr>
        <a:noFill/>
        <a:ln>
          <a:noFill/>
        </a:ln>
        <a:effectLst/>
      </c:spPr>
    </c:title>
    <c:autoTitleDeleted val="0"/>
    <c:plotArea>
      <c:layout/>
      <c:doughnutChart>
        <c:varyColors val="1"/>
        <c:ser>
          <c:idx val="0"/>
          <c:order val="0"/>
          <c:tx>
            <c:strRef>
              <c:f>Foglio1!$B$1</c:f>
              <c:strCache>
                <c:ptCount val="1"/>
                <c:pt idx="0">
                  <c:v>Businesses</c:v>
                </c:pt>
              </c:strCache>
            </c:strRef>
          </c:tx>
          <c:spPr>
            <a:solidFill>
              <a:srgbClr val="00B050"/>
            </a:solidFill>
          </c:spPr>
          <c:dPt>
            <c:idx val="0"/>
            <c:bubble3D val="0"/>
            <c:spPr>
              <a:solidFill>
                <a:srgbClr val="00B050"/>
              </a:solidFill>
              <a:ln w="19050">
                <a:solidFill>
                  <a:schemeClr val="lt1"/>
                </a:solidFill>
              </a:ln>
              <a:effectLst/>
            </c:spPr>
            <c:extLst xmlns:c16r2="http://schemas.microsoft.com/office/drawing/2015/06/chart">
              <c:ext xmlns:c16="http://schemas.microsoft.com/office/drawing/2014/chart" uri="{C3380CC4-5D6E-409C-BE32-E72D297353CC}">
                <c16:uniqueId val="{00000001-F0BD-456A-B54A-229A98DF6975}"/>
              </c:ext>
            </c:extLst>
          </c:dPt>
          <c:dPt>
            <c:idx val="1"/>
            <c:bubble3D val="0"/>
            <c:spPr>
              <a:solidFill>
                <a:srgbClr val="2454A6"/>
              </a:solidFill>
              <a:ln w="19050">
                <a:solidFill>
                  <a:schemeClr val="lt1"/>
                </a:solidFill>
              </a:ln>
              <a:effectLst/>
            </c:spPr>
            <c:extLst xmlns:c16r2="http://schemas.microsoft.com/office/drawing/2015/06/chart">
              <c:ext xmlns:c16="http://schemas.microsoft.com/office/drawing/2014/chart" uri="{C3380CC4-5D6E-409C-BE32-E72D297353CC}">
                <c16:uniqueId val="{00000003-F0BD-456A-B54A-229A98DF6975}"/>
              </c:ext>
            </c:extLst>
          </c:dPt>
          <c:dPt>
            <c:idx val="2"/>
            <c:bubble3D val="0"/>
            <c:spPr>
              <a:solidFill>
                <a:srgbClr val="00B050"/>
              </a:solidFill>
              <a:ln w="19050">
                <a:solidFill>
                  <a:schemeClr val="lt1"/>
                </a:solidFill>
              </a:ln>
              <a:effectLst/>
            </c:spPr>
            <c:extLst xmlns:c16r2="http://schemas.microsoft.com/office/drawing/2015/06/chart">
              <c:ext xmlns:c16="http://schemas.microsoft.com/office/drawing/2014/chart" uri="{C3380CC4-5D6E-409C-BE32-E72D297353CC}">
                <c16:uniqueId val="{00000005-F0BD-456A-B54A-229A98DF6975}"/>
              </c:ext>
            </c:extLst>
          </c:dPt>
          <c:dPt>
            <c:idx val="3"/>
            <c:bubble3D val="0"/>
            <c:spPr>
              <a:solidFill>
                <a:srgbClr val="00B050"/>
              </a:solidFill>
              <a:ln w="19050">
                <a:solidFill>
                  <a:schemeClr val="lt1"/>
                </a:solidFill>
              </a:ln>
              <a:effectLst/>
            </c:spPr>
            <c:extLst xmlns:c16r2="http://schemas.microsoft.com/office/drawing/2015/06/chart">
              <c:ext xmlns:c16="http://schemas.microsoft.com/office/drawing/2014/chart" uri="{C3380CC4-5D6E-409C-BE32-E72D297353CC}">
                <c16:uniqueId val="{00000007-F0BD-456A-B54A-229A98DF6975}"/>
              </c:ext>
            </c:extLst>
          </c:dPt>
          <c:dLbls>
            <c:dLbl>
              <c:idx val="0"/>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F0BD-456A-B54A-229A98DF6975}"/>
                </c:ext>
              </c:extLst>
            </c:dLbl>
            <c:dLbl>
              <c:idx val="1"/>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F0BD-456A-B54A-229A98DF6975}"/>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s-E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Foglio1!$A$2:$A$5</c:f>
              <c:strCache>
                <c:ptCount val="2"/>
                <c:pt idx="0">
                  <c:v>PME</c:v>
                </c:pt>
                <c:pt idx="1">
                  <c:v>Autres</c:v>
                </c:pt>
              </c:strCache>
            </c:strRef>
          </c:cat>
          <c:val>
            <c:numRef>
              <c:f>Foglio1!$B$2:$B$5</c:f>
              <c:numCache>
                <c:formatCode>General</c:formatCode>
                <c:ptCount val="4"/>
                <c:pt idx="0">
                  <c:v>70.0</c:v>
                </c:pt>
                <c:pt idx="1">
                  <c:v>30.0</c:v>
                </c:pt>
              </c:numCache>
            </c:numRef>
          </c:val>
          <c:extLst xmlns:c16r2="http://schemas.microsoft.com/office/drawing/2015/06/chart">
            <c:ext xmlns:c16="http://schemas.microsoft.com/office/drawing/2014/chart" uri="{C3380CC4-5D6E-409C-BE32-E72D297353CC}">
              <c16:uniqueId val="{00000008-F0BD-456A-B54A-229A98DF6975}"/>
            </c:ext>
          </c:extLst>
        </c:ser>
        <c:dLbls>
          <c:showLegendKey val="0"/>
          <c:showVal val="0"/>
          <c:showCatName val="1"/>
          <c:showSerName val="0"/>
          <c:showPercent val="1"/>
          <c:showBubbleSize val="0"/>
          <c:showLeaderLines val="1"/>
        </c:dLbls>
        <c:firstSliceAng val="0"/>
        <c:holeSize val="50"/>
      </c:doughnutChart>
      <c:spPr>
        <a:noFill/>
        <a:ln>
          <a:noFill/>
        </a:ln>
        <a:effectLst/>
      </c:spPr>
    </c:plotArea>
    <c:legend>
      <c:legendPos val="r"/>
      <c:legendEntry>
        <c:idx val="2"/>
        <c:delete val="1"/>
      </c:legendEntry>
      <c:legendEntry>
        <c:idx val="3"/>
        <c:delete val="1"/>
      </c:legendEntry>
      <c:layout>
        <c:manualLayout>
          <c:xMode val="edge"/>
          <c:yMode val="edge"/>
          <c:x val="0.736238539844695"/>
          <c:y val="0.481286375177631"/>
          <c:w val="0.178105370479449"/>
          <c:h val="0.162663655646577"/>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es-ES"/>
        </a:p>
      </c:txPr>
    </c:legend>
    <c:plotVisOnly val="1"/>
    <c:dispBlanksAs val="gap"/>
    <c:showDLblsOverMax val="0"/>
  </c:chart>
  <c:spPr>
    <a:noFill/>
    <a:ln>
      <a:noFill/>
    </a:ln>
    <a:effectLst/>
  </c:spPr>
  <c:txPr>
    <a:bodyPr/>
    <a:lstStyle/>
    <a:p>
      <a:pPr>
        <a:defRPr/>
      </a:pPr>
      <a:endParaRPr lang="es-E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CE6147-6418-4542-97C3-D0FF5B0BF885}" type="doc">
      <dgm:prSet loTypeId="urn:microsoft.com/office/officeart/2005/8/layout/list1" loCatId="list" qsTypeId="urn:microsoft.com/office/officeart/2005/8/quickstyle/simple1" qsCatId="simple" csTypeId="urn:microsoft.com/office/officeart/2005/8/colors/accent2_2" csCatId="accent2" phldr="1"/>
      <dgm:spPr/>
      <dgm:t>
        <a:bodyPr/>
        <a:lstStyle/>
        <a:p>
          <a:endParaRPr lang="en-US"/>
        </a:p>
      </dgm:t>
    </dgm:pt>
    <dgm:pt modelId="{8096447B-D88F-4E61-92C1-35830A273C21}">
      <dgm:prSet phldrT="[Text]"/>
      <dgm:spPr/>
      <dgm:t>
        <a:bodyPr/>
        <a:lstStyle/>
        <a:p>
          <a:r>
            <a:rPr lang="fr-FR" noProof="0" dirty="0" smtClean="0">
              <a:latin typeface="Overpass Light"/>
              <a:cs typeface="Overpass Light"/>
            </a:rPr>
            <a:t>Inspections et enquêtes déjà effectuées sur le lieu de travail </a:t>
          </a:r>
          <a:endParaRPr lang="en-US" b="0" i="0" noProof="0" dirty="0">
            <a:latin typeface="Overpass Light"/>
            <a:cs typeface="Overpass Light"/>
          </a:endParaRPr>
        </a:p>
      </dgm:t>
    </dgm:pt>
    <dgm:pt modelId="{EE7CBBA9-035A-4E2A-8EB1-A1E0A2B5FF06}" type="parTrans" cxnId="{74CA4B0D-20F9-4142-9BB6-C022137A2F5F}">
      <dgm:prSet/>
      <dgm:spPr/>
      <dgm:t>
        <a:bodyPr/>
        <a:lstStyle/>
        <a:p>
          <a:endParaRPr lang="en-US"/>
        </a:p>
      </dgm:t>
    </dgm:pt>
    <dgm:pt modelId="{3D11F67D-041C-4927-90D1-7BE3B5C30846}" type="sibTrans" cxnId="{74CA4B0D-20F9-4142-9BB6-C022137A2F5F}">
      <dgm:prSet/>
      <dgm:spPr/>
      <dgm:t>
        <a:bodyPr/>
        <a:lstStyle/>
        <a:p>
          <a:endParaRPr lang="en-US"/>
        </a:p>
      </dgm:t>
    </dgm:pt>
    <dgm:pt modelId="{D9F99506-C3E8-49A6-9984-AA250F0A441D}">
      <dgm:prSet/>
      <dgm:spPr/>
      <dgm:t>
        <a:bodyPr/>
        <a:lstStyle/>
        <a:p>
          <a:r>
            <a:rPr lang="fr-FR" smtClean="0">
              <a:latin typeface="Overpass Light"/>
              <a:cs typeface="Overpass Light"/>
            </a:rPr>
            <a:t>Rapports écrits ou oraux sur les dangers ou accidents</a:t>
          </a:r>
          <a:endParaRPr lang="en-US" dirty="0">
            <a:latin typeface="Overpass Light"/>
            <a:cs typeface="Overpass Light"/>
          </a:endParaRPr>
        </a:p>
      </dgm:t>
    </dgm:pt>
    <dgm:pt modelId="{C9E3A9BA-B9C1-4569-B976-AB81A25AC06F}" type="parTrans" cxnId="{3262B21B-CBBE-4C48-B5A1-E930DF7F8578}">
      <dgm:prSet/>
      <dgm:spPr/>
      <dgm:t>
        <a:bodyPr/>
        <a:lstStyle/>
        <a:p>
          <a:endParaRPr lang="en-US"/>
        </a:p>
      </dgm:t>
    </dgm:pt>
    <dgm:pt modelId="{18346FA1-434C-4B44-A55A-812E3300F836}" type="sibTrans" cxnId="{3262B21B-CBBE-4C48-B5A1-E930DF7F8578}">
      <dgm:prSet/>
      <dgm:spPr/>
      <dgm:t>
        <a:bodyPr/>
        <a:lstStyle/>
        <a:p>
          <a:endParaRPr lang="en-US"/>
        </a:p>
      </dgm:t>
    </dgm:pt>
    <dgm:pt modelId="{B807D31F-9A2E-D44F-A5BF-E9D37ADD9741}">
      <dgm:prSet/>
      <dgm:spPr/>
      <dgm:t>
        <a:bodyPr/>
        <a:lstStyle/>
        <a:p>
          <a:r>
            <a:rPr lang="fr-FR" dirty="0">
              <a:latin typeface="Overpass Light"/>
              <a:cs typeface="Overpass Light"/>
            </a:rPr>
            <a:t>Nouvelle enquête sur le lieu de travail</a:t>
          </a:r>
        </a:p>
      </dgm:t>
    </dgm:pt>
    <dgm:pt modelId="{1259705D-A04D-0A40-A003-284FF433BB75}" type="parTrans" cxnId="{D73E551A-BF8C-344A-9856-7B9A2D25D0AA}">
      <dgm:prSet/>
      <dgm:spPr/>
      <dgm:t>
        <a:bodyPr/>
        <a:lstStyle/>
        <a:p>
          <a:endParaRPr lang="es-ES"/>
        </a:p>
      </dgm:t>
    </dgm:pt>
    <dgm:pt modelId="{23A885E9-5E45-294A-BB1B-85871B40400C}" type="sibTrans" cxnId="{D73E551A-BF8C-344A-9856-7B9A2D25D0AA}">
      <dgm:prSet/>
      <dgm:spPr/>
      <dgm:t>
        <a:bodyPr/>
        <a:lstStyle/>
        <a:p>
          <a:endParaRPr lang="es-ES"/>
        </a:p>
      </dgm:t>
    </dgm:pt>
    <dgm:pt modelId="{5FD82D98-ADC8-2347-97FF-414A6F155237}">
      <dgm:prSet phldrT="[Text]"/>
      <dgm:spPr/>
      <dgm:t>
        <a:bodyPr/>
        <a:lstStyle/>
        <a:p>
          <a:r>
            <a:rPr lang="fr-FR">
              <a:latin typeface="Overpass Light"/>
              <a:cs typeface="Overpass Light"/>
            </a:rPr>
            <a:t>Comité de sécurité et de santé, s’il existe</a:t>
          </a:r>
        </a:p>
      </dgm:t>
    </dgm:pt>
    <dgm:pt modelId="{D825D0EC-6A9D-DD41-8B79-1B91966A198C}" type="parTrans" cxnId="{DC73187B-8385-B146-B1E6-E0244FD0ED2C}">
      <dgm:prSet/>
      <dgm:spPr/>
      <dgm:t>
        <a:bodyPr/>
        <a:lstStyle/>
        <a:p>
          <a:endParaRPr lang="es-ES"/>
        </a:p>
      </dgm:t>
    </dgm:pt>
    <dgm:pt modelId="{857C2615-57AC-BC49-A036-0FD748EE6027}" type="sibTrans" cxnId="{DC73187B-8385-B146-B1E6-E0244FD0ED2C}">
      <dgm:prSet/>
      <dgm:spPr/>
      <dgm:t>
        <a:bodyPr/>
        <a:lstStyle/>
        <a:p>
          <a:endParaRPr lang="es-ES"/>
        </a:p>
      </dgm:t>
    </dgm:pt>
    <dgm:pt modelId="{C24BAE5E-64EA-2A44-9B96-52681B92E863}">
      <dgm:prSet phldrT="[Text]"/>
      <dgm:spPr/>
      <dgm:t>
        <a:bodyPr/>
        <a:lstStyle/>
        <a:p>
          <a:r>
            <a:rPr lang="fr-FR">
              <a:latin typeface="Overpass Light"/>
              <a:cs typeface="Overpass Light"/>
            </a:rPr>
            <a:t>Étiquettes ou panneaux d’avertissement</a:t>
          </a:r>
        </a:p>
      </dgm:t>
    </dgm:pt>
    <dgm:pt modelId="{206174FB-3234-3C45-ACA2-5FD3E017C3E6}" type="parTrans" cxnId="{78E2F86D-AE47-2043-B6F9-16261DA7CD8A}">
      <dgm:prSet/>
      <dgm:spPr/>
      <dgm:t>
        <a:bodyPr/>
        <a:lstStyle/>
        <a:p>
          <a:endParaRPr lang="es-ES"/>
        </a:p>
      </dgm:t>
    </dgm:pt>
    <dgm:pt modelId="{05B9B30F-8730-D042-AD57-47C4CA44A3EC}" type="sibTrans" cxnId="{78E2F86D-AE47-2043-B6F9-16261DA7CD8A}">
      <dgm:prSet/>
      <dgm:spPr/>
      <dgm:t>
        <a:bodyPr/>
        <a:lstStyle/>
        <a:p>
          <a:endParaRPr lang="es-ES"/>
        </a:p>
      </dgm:t>
    </dgm:pt>
    <dgm:pt modelId="{C3E11CE3-F3B6-EC4A-B0BD-E6BF6FA8754F}">
      <dgm:prSet/>
      <dgm:spPr/>
      <dgm:t>
        <a:bodyPr/>
        <a:lstStyle/>
        <a:p>
          <a:r>
            <a:rPr lang="fr-FR">
              <a:latin typeface="Overpass Light"/>
              <a:cs typeface="Overpass Light"/>
            </a:rPr>
            <a:t>Manuels ou instructions des fabricants</a:t>
          </a:r>
        </a:p>
      </dgm:t>
    </dgm:pt>
    <dgm:pt modelId="{AC185A49-4C8E-1D46-91C1-7144D1ABC5B0}" type="parTrans" cxnId="{D1DEB63C-F540-A24E-B51A-206AA616AE64}">
      <dgm:prSet/>
      <dgm:spPr/>
      <dgm:t>
        <a:bodyPr/>
        <a:lstStyle/>
        <a:p>
          <a:endParaRPr lang="es-ES"/>
        </a:p>
      </dgm:t>
    </dgm:pt>
    <dgm:pt modelId="{857A26FC-2626-B847-90FF-CF36B2B54EBA}" type="sibTrans" cxnId="{D1DEB63C-F540-A24E-B51A-206AA616AE64}">
      <dgm:prSet/>
      <dgm:spPr/>
      <dgm:t>
        <a:bodyPr/>
        <a:lstStyle/>
        <a:p>
          <a:endParaRPr lang="es-ES"/>
        </a:p>
      </dgm:t>
    </dgm:pt>
    <dgm:pt modelId="{4B33919C-D49B-ED47-BF64-1846D36C837B}">
      <dgm:prSet/>
      <dgm:spPr/>
      <dgm:t>
        <a:bodyPr/>
        <a:lstStyle/>
        <a:p>
          <a:r>
            <a:rPr lang="fr-FR" dirty="0">
              <a:latin typeface="Overpass Light"/>
              <a:cs typeface="Overpass Light"/>
            </a:rPr>
            <a:t>Rapports de consultants</a:t>
          </a:r>
        </a:p>
      </dgm:t>
    </dgm:pt>
    <dgm:pt modelId="{35C0249B-DCD6-9842-823B-FA219910E297}" type="parTrans" cxnId="{14763978-6ABC-3F4E-96B8-F68C06B50FB1}">
      <dgm:prSet/>
      <dgm:spPr/>
      <dgm:t>
        <a:bodyPr/>
        <a:lstStyle/>
        <a:p>
          <a:endParaRPr lang="es-ES"/>
        </a:p>
      </dgm:t>
    </dgm:pt>
    <dgm:pt modelId="{50505295-F823-AE40-B707-88AE5FA24550}" type="sibTrans" cxnId="{14763978-6ABC-3F4E-96B8-F68C06B50FB1}">
      <dgm:prSet/>
      <dgm:spPr/>
      <dgm:t>
        <a:bodyPr/>
        <a:lstStyle/>
        <a:p>
          <a:endParaRPr lang="es-ES"/>
        </a:p>
      </dgm:t>
    </dgm:pt>
    <dgm:pt modelId="{80959FC7-AFD2-3D46-906E-A88385027947}">
      <dgm:prSet/>
      <dgm:spPr/>
      <dgm:t>
        <a:bodyPr/>
        <a:lstStyle/>
        <a:p>
          <a:r>
            <a:rPr lang="fr-FR" dirty="0" smtClean="0">
              <a:latin typeface="Overpass Light"/>
              <a:cs typeface="Overpass Light"/>
            </a:rPr>
            <a:t>Orientations nationales et internationales</a:t>
          </a:r>
          <a:endParaRPr lang="fr-FR" dirty="0">
            <a:latin typeface="Overpass Light"/>
            <a:cs typeface="Overpass Light"/>
          </a:endParaRPr>
        </a:p>
      </dgm:t>
    </dgm:pt>
    <dgm:pt modelId="{7D31439F-6864-2244-8946-59A7C8AF84DE}" type="parTrans" cxnId="{BBFEC17F-A1D4-1C47-8DAB-D1C273065A06}">
      <dgm:prSet/>
      <dgm:spPr/>
      <dgm:t>
        <a:bodyPr/>
        <a:lstStyle/>
        <a:p>
          <a:endParaRPr lang="es-ES"/>
        </a:p>
      </dgm:t>
    </dgm:pt>
    <dgm:pt modelId="{B2D0AF2C-FDB0-0E44-A356-680E844ECC99}" type="sibTrans" cxnId="{BBFEC17F-A1D4-1C47-8DAB-D1C273065A06}">
      <dgm:prSet/>
      <dgm:spPr/>
      <dgm:t>
        <a:bodyPr/>
        <a:lstStyle/>
        <a:p>
          <a:endParaRPr lang="es-ES"/>
        </a:p>
      </dgm:t>
    </dgm:pt>
    <dgm:pt modelId="{8B741A37-CC80-4622-BC3B-D418B246E6D0}" type="pres">
      <dgm:prSet presAssocID="{AFCE6147-6418-4542-97C3-D0FF5B0BF885}" presName="linear" presStyleCnt="0">
        <dgm:presLayoutVars>
          <dgm:dir/>
          <dgm:animLvl val="lvl"/>
          <dgm:resizeHandles val="exact"/>
        </dgm:presLayoutVars>
      </dgm:prSet>
      <dgm:spPr/>
      <dgm:t>
        <a:bodyPr/>
        <a:lstStyle/>
        <a:p>
          <a:endParaRPr lang="en-US"/>
        </a:p>
      </dgm:t>
    </dgm:pt>
    <dgm:pt modelId="{BF316EA1-D9D5-4873-B303-6DC5FDA9A075}" type="pres">
      <dgm:prSet presAssocID="{8096447B-D88F-4E61-92C1-35830A273C21}" presName="parentLin" presStyleCnt="0"/>
      <dgm:spPr/>
    </dgm:pt>
    <dgm:pt modelId="{53158FB3-B857-483C-A2A8-7AE11F77E52D}" type="pres">
      <dgm:prSet presAssocID="{8096447B-D88F-4E61-92C1-35830A273C21}" presName="parentLeftMargin" presStyleLbl="node1" presStyleIdx="0" presStyleCnt="8"/>
      <dgm:spPr/>
      <dgm:t>
        <a:bodyPr/>
        <a:lstStyle/>
        <a:p>
          <a:endParaRPr lang="en-US"/>
        </a:p>
      </dgm:t>
    </dgm:pt>
    <dgm:pt modelId="{3B0BEAEA-5C5E-4C14-BADF-201F3A7FEBEA}" type="pres">
      <dgm:prSet presAssocID="{8096447B-D88F-4E61-92C1-35830A273C21}" presName="parentText" presStyleLbl="node1" presStyleIdx="0" presStyleCnt="8">
        <dgm:presLayoutVars>
          <dgm:chMax val="0"/>
          <dgm:bulletEnabled val="1"/>
        </dgm:presLayoutVars>
      </dgm:prSet>
      <dgm:spPr/>
      <dgm:t>
        <a:bodyPr/>
        <a:lstStyle/>
        <a:p>
          <a:endParaRPr lang="en-US"/>
        </a:p>
      </dgm:t>
    </dgm:pt>
    <dgm:pt modelId="{3ACF970B-ED6C-4716-80F9-71B923ADB36E}" type="pres">
      <dgm:prSet presAssocID="{8096447B-D88F-4E61-92C1-35830A273C21}" presName="negativeSpace" presStyleCnt="0"/>
      <dgm:spPr/>
    </dgm:pt>
    <dgm:pt modelId="{E5430251-B41E-4E7C-B43A-824D67904263}" type="pres">
      <dgm:prSet presAssocID="{8096447B-D88F-4E61-92C1-35830A273C21}" presName="childText" presStyleLbl="conFgAcc1" presStyleIdx="0" presStyleCnt="8">
        <dgm:presLayoutVars>
          <dgm:bulletEnabled val="1"/>
        </dgm:presLayoutVars>
      </dgm:prSet>
      <dgm:spPr/>
    </dgm:pt>
    <dgm:pt modelId="{9EECD31D-B06B-4EF0-A831-DB80627AFCFC}" type="pres">
      <dgm:prSet presAssocID="{3D11F67D-041C-4927-90D1-7BE3B5C30846}" presName="spaceBetweenRectangles" presStyleCnt="0"/>
      <dgm:spPr/>
    </dgm:pt>
    <dgm:pt modelId="{CA454DAA-9405-44D9-833C-6B258DAC262F}" type="pres">
      <dgm:prSet presAssocID="{D9F99506-C3E8-49A6-9984-AA250F0A441D}" presName="parentLin" presStyleCnt="0"/>
      <dgm:spPr/>
    </dgm:pt>
    <dgm:pt modelId="{B8A32C34-6318-4475-B43A-75D02C57B152}" type="pres">
      <dgm:prSet presAssocID="{D9F99506-C3E8-49A6-9984-AA250F0A441D}" presName="parentLeftMargin" presStyleLbl="node1" presStyleIdx="0" presStyleCnt="8"/>
      <dgm:spPr/>
      <dgm:t>
        <a:bodyPr/>
        <a:lstStyle/>
        <a:p>
          <a:endParaRPr lang="en-US"/>
        </a:p>
      </dgm:t>
    </dgm:pt>
    <dgm:pt modelId="{8117A605-AAB0-4D6A-AC6F-7EC3C1832363}" type="pres">
      <dgm:prSet presAssocID="{D9F99506-C3E8-49A6-9984-AA250F0A441D}" presName="parentText" presStyleLbl="node1" presStyleIdx="1" presStyleCnt="8">
        <dgm:presLayoutVars>
          <dgm:chMax val="0"/>
          <dgm:bulletEnabled val="1"/>
        </dgm:presLayoutVars>
      </dgm:prSet>
      <dgm:spPr/>
      <dgm:t>
        <a:bodyPr/>
        <a:lstStyle/>
        <a:p>
          <a:endParaRPr lang="en-US"/>
        </a:p>
      </dgm:t>
    </dgm:pt>
    <dgm:pt modelId="{AE062AB8-A17F-48AE-BEBE-4A739710B99F}" type="pres">
      <dgm:prSet presAssocID="{D9F99506-C3E8-49A6-9984-AA250F0A441D}" presName="negativeSpace" presStyleCnt="0"/>
      <dgm:spPr/>
    </dgm:pt>
    <dgm:pt modelId="{BB537EAE-FC91-4199-B94A-A0691C247555}" type="pres">
      <dgm:prSet presAssocID="{D9F99506-C3E8-49A6-9984-AA250F0A441D}" presName="childText" presStyleLbl="conFgAcc1" presStyleIdx="1" presStyleCnt="8">
        <dgm:presLayoutVars>
          <dgm:bulletEnabled val="1"/>
        </dgm:presLayoutVars>
      </dgm:prSet>
      <dgm:spPr/>
    </dgm:pt>
    <dgm:pt modelId="{1EA40DD1-9BDC-47BC-B96E-6588D3BFD8E6}" type="pres">
      <dgm:prSet presAssocID="{18346FA1-434C-4B44-A55A-812E3300F836}" presName="spaceBetweenRectangles" presStyleCnt="0"/>
      <dgm:spPr/>
    </dgm:pt>
    <dgm:pt modelId="{D5B20FFE-574A-2F41-8511-7306FE1A535C}" type="pres">
      <dgm:prSet presAssocID="{B807D31F-9A2E-D44F-A5BF-E9D37ADD9741}" presName="parentLin" presStyleCnt="0"/>
      <dgm:spPr/>
    </dgm:pt>
    <dgm:pt modelId="{F3E69EA5-E639-F640-96AD-57E8FD635CCA}" type="pres">
      <dgm:prSet presAssocID="{B807D31F-9A2E-D44F-A5BF-E9D37ADD9741}" presName="parentLeftMargin" presStyleLbl="node1" presStyleIdx="1" presStyleCnt="8"/>
      <dgm:spPr/>
      <dgm:t>
        <a:bodyPr/>
        <a:lstStyle/>
        <a:p>
          <a:endParaRPr lang="es-ES"/>
        </a:p>
      </dgm:t>
    </dgm:pt>
    <dgm:pt modelId="{057C7BD6-C123-0F44-9F6D-8B8988BE750F}" type="pres">
      <dgm:prSet presAssocID="{B807D31F-9A2E-D44F-A5BF-E9D37ADD9741}" presName="parentText" presStyleLbl="node1" presStyleIdx="2" presStyleCnt="8">
        <dgm:presLayoutVars>
          <dgm:chMax val="0"/>
          <dgm:bulletEnabled val="1"/>
        </dgm:presLayoutVars>
      </dgm:prSet>
      <dgm:spPr/>
      <dgm:t>
        <a:bodyPr/>
        <a:lstStyle/>
        <a:p>
          <a:endParaRPr lang="es-ES"/>
        </a:p>
      </dgm:t>
    </dgm:pt>
    <dgm:pt modelId="{869F30EA-B283-A047-BBBA-A7A601EBBB4A}" type="pres">
      <dgm:prSet presAssocID="{B807D31F-9A2E-D44F-A5BF-E9D37ADD9741}" presName="negativeSpace" presStyleCnt="0"/>
      <dgm:spPr/>
    </dgm:pt>
    <dgm:pt modelId="{2300C19E-992B-7446-A66F-001310B0C66E}" type="pres">
      <dgm:prSet presAssocID="{B807D31F-9A2E-D44F-A5BF-E9D37ADD9741}" presName="childText" presStyleLbl="conFgAcc1" presStyleIdx="2" presStyleCnt="8">
        <dgm:presLayoutVars>
          <dgm:bulletEnabled val="1"/>
        </dgm:presLayoutVars>
      </dgm:prSet>
      <dgm:spPr/>
    </dgm:pt>
    <dgm:pt modelId="{FEEA3B71-D1DF-E54B-A31C-6AAB3EF3EF88}" type="pres">
      <dgm:prSet presAssocID="{23A885E9-5E45-294A-BB1B-85871B40400C}" presName="spaceBetweenRectangles" presStyleCnt="0"/>
      <dgm:spPr/>
    </dgm:pt>
    <dgm:pt modelId="{57D7F690-4D0A-914E-9ED5-A75A239F7334}" type="pres">
      <dgm:prSet presAssocID="{5FD82D98-ADC8-2347-97FF-414A6F155237}" presName="parentLin" presStyleCnt="0"/>
      <dgm:spPr/>
    </dgm:pt>
    <dgm:pt modelId="{436339D4-302A-084C-8379-2B2BBDBAA4C5}" type="pres">
      <dgm:prSet presAssocID="{5FD82D98-ADC8-2347-97FF-414A6F155237}" presName="parentLeftMargin" presStyleLbl="node1" presStyleIdx="2" presStyleCnt="8"/>
      <dgm:spPr/>
      <dgm:t>
        <a:bodyPr/>
        <a:lstStyle/>
        <a:p>
          <a:endParaRPr lang="es-ES"/>
        </a:p>
      </dgm:t>
    </dgm:pt>
    <dgm:pt modelId="{B30ED832-AED3-6245-96B6-73E046B06B23}" type="pres">
      <dgm:prSet presAssocID="{5FD82D98-ADC8-2347-97FF-414A6F155237}" presName="parentText" presStyleLbl="node1" presStyleIdx="3" presStyleCnt="8">
        <dgm:presLayoutVars>
          <dgm:chMax val="0"/>
          <dgm:bulletEnabled val="1"/>
        </dgm:presLayoutVars>
      </dgm:prSet>
      <dgm:spPr/>
      <dgm:t>
        <a:bodyPr/>
        <a:lstStyle/>
        <a:p>
          <a:endParaRPr lang="es-ES"/>
        </a:p>
      </dgm:t>
    </dgm:pt>
    <dgm:pt modelId="{87AB9C22-E46B-5145-AFA5-5CCCDCEF5B01}" type="pres">
      <dgm:prSet presAssocID="{5FD82D98-ADC8-2347-97FF-414A6F155237}" presName="negativeSpace" presStyleCnt="0"/>
      <dgm:spPr/>
    </dgm:pt>
    <dgm:pt modelId="{01FFEFF2-BE7D-B044-A4E3-C780B3913088}" type="pres">
      <dgm:prSet presAssocID="{5FD82D98-ADC8-2347-97FF-414A6F155237}" presName="childText" presStyleLbl="conFgAcc1" presStyleIdx="3" presStyleCnt="8">
        <dgm:presLayoutVars>
          <dgm:bulletEnabled val="1"/>
        </dgm:presLayoutVars>
      </dgm:prSet>
      <dgm:spPr/>
    </dgm:pt>
    <dgm:pt modelId="{ECD36583-ABC0-E342-AE90-56CB8EDE8F05}" type="pres">
      <dgm:prSet presAssocID="{857C2615-57AC-BC49-A036-0FD748EE6027}" presName="spaceBetweenRectangles" presStyleCnt="0"/>
      <dgm:spPr/>
    </dgm:pt>
    <dgm:pt modelId="{FFA9A7C7-2C99-4241-A948-731DA56480C4}" type="pres">
      <dgm:prSet presAssocID="{C24BAE5E-64EA-2A44-9B96-52681B92E863}" presName="parentLin" presStyleCnt="0"/>
      <dgm:spPr/>
    </dgm:pt>
    <dgm:pt modelId="{547F9D35-BA59-DE49-BEA5-011518D195AF}" type="pres">
      <dgm:prSet presAssocID="{C24BAE5E-64EA-2A44-9B96-52681B92E863}" presName="parentLeftMargin" presStyleLbl="node1" presStyleIdx="3" presStyleCnt="8"/>
      <dgm:spPr/>
      <dgm:t>
        <a:bodyPr/>
        <a:lstStyle/>
        <a:p>
          <a:endParaRPr lang="es-ES"/>
        </a:p>
      </dgm:t>
    </dgm:pt>
    <dgm:pt modelId="{B1723811-CC33-144D-ADE3-33BC38950D01}" type="pres">
      <dgm:prSet presAssocID="{C24BAE5E-64EA-2A44-9B96-52681B92E863}" presName="parentText" presStyleLbl="node1" presStyleIdx="4" presStyleCnt="8">
        <dgm:presLayoutVars>
          <dgm:chMax val="0"/>
          <dgm:bulletEnabled val="1"/>
        </dgm:presLayoutVars>
      </dgm:prSet>
      <dgm:spPr/>
      <dgm:t>
        <a:bodyPr/>
        <a:lstStyle/>
        <a:p>
          <a:endParaRPr lang="es-ES"/>
        </a:p>
      </dgm:t>
    </dgm:pt>
    <dgm:pt modelId="{1E1A80D8-9E18-304E-AADC-60772DFABBFB}" type="pres">
      <dgm:prSet presAssocID="{C24BAE5E-64EA-2A44-9B96-52681B92E863}" presName="negativeSpace" presStyleCnt="0"/>
      <dgm:spPr/>
    </dgm:pt>
    <dgm:pt modelId="{27EE0702-E53F-2144-8794-707B5D88FF4D}" type="pres">
      <dgm:prSet presAssocID="{C24BAE5E-64EA-2A44-9B96-52681B92E863}" presName="childText" presStyleLbl="conFgAcc1" presStyleIdx="4" presStyleCnt="8">
        <dgm:presLayoutVars>
          <dgm:bulletEnabled val="1"/>
        </dgm:presLayoutVars>
      </dgm:prSet>
      <dgm:spPr/>
    </dgm:pt>
    <dgm:pt modelId="{1F41C5B3-A6EA-2145-B7EF-441A2A349486}" type="pres">
      <dgm:prSet presAssocID="{05B9B30F-8730-D042-AD57-47C4CA44A3EC}" presName="spaceBetweenRectangles" presStyleCnt="0"/>
      <dgm:spPr/>
    </dgm:pt>
    <dgm:pt modelId="{636DD1E7-AB8C-764B-A56C-8D4CAB032B86}" type="pres">
      <dgm:prSet presAssocID="{C3E11CE3-F3B6-EC4A-B0BD-E6BF6FA8754F}" presName="parentLin" presStyleCnt="0"/>
      <dgm:spPr/>
    </dgm:pt>
    <dgm:pt modelId="{E00B31B0-0A7E-AF46-92E8-32DB9415FF9A}" type="pres">
      <dgm:prSet presAssocID="{C3E11CE3-F3B6-EC4A-B0BD-E6BF6FA8754F}" presName="parentLeftMargin" presStyleLbl="node1" presStyleIdx="4" presStyleCnt="8"/>
      <dgm:spPr/>
      <dgm:t>
        <a:bodyPr/>
        <a:lstStyle/>
        <a:p>
          <a:endParaRPr lang="es-ES"/>
        </a:p>
      </dgm:t>
    </dgm:pt>
    <dgm:pt modelId="{DA66E7F7-99FC-3B4A-A9C8-85D828C973C3}" type="pres">
      <dgm:prSet presAssocID="{C3E11CE3-F3B6-EC4A-B0BD-E6BF6FA8754F}" presName="parentText" presStyleLbl="node1" presStyleIdx="5" presStyleCnt="8">
        <dgm:presLayoutVars>
          <dgm:chMax val="0"/>
          <dgm:bulletEnabled val="1"/>
        </dgm:presLayoutVars>
      </dgm:prSet>
      <dgm:spPr/>
      <dgm:t>
        <a:bodyPr/>
        <a:lstStyle/>
        <a:p>
          <a:endParaRPr lang="es-ES"/>
        </a:p>
      </dgm:t>
    </dgm:pt>
    <dgm:pt modelId="{C78456F8-AB3D-C547-8650-33BF98B7C775}" type="pres">
      <dgm:prSet presAssocID="{C3E11CE3-F3B6-EC4A-B0BD-E6BF6FA8754F}" presName="negativeSpace" presStyleCnt="0"/>
      <dgm:spPr/>
    </dgm:pt>
    <dgm:pt modelId="{4CB5F656-5D3B-F54D-98F9-FAAB233E488E}" type="pres">
      <dgm:prSet presAssocID="{C3E11CE3-F3B6-EC4A-B0BD-E6BF6FA8754F}" presName="childText" presStyleLbl="conFgAcc1" presStyleIdx="5" presStyleCnt="8">
        <dgm:presLayoutVars>
          <dgm:bulletEnabled val="1"/>
        </dgm:presLayoutVars>
      </dgm:prSet>
      <dgm:spPr/>
    </dgm:pt>
    <dgm:pt modelId="{81D99834-B160-0241-9BC4-97D5F8589647}" type="pres">
      <dgm:prSet presAssocID="{857A26FC-2626-B847-90FF-CF36B2B54EBA}" presName="spaceBetweenRectangles" presStyleCnt="0"/>
      <dgm:spPr/>
    </dgm:pt>
    <dgm:pt modelId="{89B94463-DC78-D144-A722-565C4BB9A3B7}" type="pres">
      <dgm:prSet presAssocID="{4B33919C-D49B-ED47-BF64-1846D36C837B}" presName="parentLin" presStyleCnt="0"/>
      <dgm:spPr/>
    </dgm:pt>
    <dgm:pt modelId="{7931BA63-5986-A047-91C8-10F0F598D83E}" type="pres">
      <dgm:prSet presAssocID="{4B33919C-D49B-ED47-BF64-1846D36C837B}" presName="parentLeftMargin" presStyleLbl="node1" presStyleIdx="5" presStyleCnt="8"/>
      <dgm:spPr/>
      <dgm:t>
        <a:bodyPr/>
        <a:lstStyle/>
        <a:p>
          <a:endParaRPr lang="es-ES"/>
        </a:p>
      </dgm:t>
    </dgm:pt>
    <dgm:pt modelId="{FF194E55-8283-A14F-8236-8CEF47397A3E}" type="pres">
      <dgm:prSet presAssocID="{4B33919C-D49B-ED47-BF64-1846D36C837B}" presName="parentText" presStyleLbl="node1" presStyleIdx="6" presStyleCnt="8">
        <dgm:presLayoutVars>
          <dgm:chMax val="0"/>
          <dgm:bulletEnabled val="1"/>
        </dgm:presLayoutVars>
      </dgm:prSet>
      <dgm:spPr/>
      <dgm:t>
        <a:bodyPr/>
        <a:lstStyle/>
        <a:p>
          <a:endParaRPr lang="es-ES"/>
        </a:p>
      </dgm:t>
    </dgm:pt>
    <dgm:pt modelId="{0F1F88C8-5F1E-D748-AC3E-35CE7E6CAD02}" type="pres">
      <dgm:prSet presAssocID="{4B33919C-D49B-ED47-BF64-1846D36C837B}" presName="negativeSpace" presStyleCnt="0"/>
      <dgm:spPr/>
    </dgm:pt>
    <dgm:pt modelId="{4CA9111A-0889-7E41-8CA7-26009334D613}" type="pres">
      <dgm:prSet presAssocID="{4B33919C-D49B-ED47-BF64-1846D36C837B}" presName="childText" presStyleLbl="conFgAcc1" presStyleIdx="6" presStyleCnt="8">
        <dgm:presLayoutVars>
          <dgm:bulletEnabled val="1"/>
        </dgm:presLayoutVars>
      </dgm:prSet>
      <dgm:spPr/>
    </dgm:pt>
    <dgm:pt modelId="{4617552C-7E02-D849-A423-A1171BCB18C4}" type="pres">
      <dgm:prSet presAssocID="{50505295-F823-AE40-B707-88AE5FA24550}" presName="spaceBetweenRectangles" presStyleCnt="0"/>
      <dgm:spPr/>
    </dgm:pt>
    <dgm:pt modelId="{122893F3-DCB0-2244-885F-1893919D093D}" type="pres">
      <dgm:prSet presAssocID="{80959FC7-AFD2-3D46-906E-A88385027947}" presName="parentLin" presStyleCnt="0"/>
      <dgm:spPr/>
    </dgm:pt>
    <dgm:pt modelId="{F8E9D369-5694-B344-B5C5-094A563E63E6}" type="pres">
      <dgm:prSet presAssocID="{80959FC7-AFD2-3D46-906E-A88385027947}" presName="parentLeftMargin" presStyleLbl="node1" presStyleIdx="6" presStyleCnt="8"/>
      <dgm:spPr/>
      <dgm:t>
        <a:bodyPr/>
        <a:lstStyle/>
        <a:p>
          <a:endParaRPr lang="es-ES"/>
        </a:p>
      </dgm:t>
    </dgm:pt>
    <dgm:pt modelId="{CB11D6A6-BDE1-234A-A8DD-19783197C25B}" type="pres">
      <dgm:prSet presAssocID="{80959FC7-AFD2-3D46-906E-A88385027947}" presName="parentText" presStyleLbl="node1" presStyleIdx="7" presStyleCnt="8">
        <dgm:presLayoutVars>
          <dgm:chMax val="0"/>
          <dgm:bulletEnabled val="1"/>
        </dgm:presLayoutVars>
      </dgm:prSet>
      <dgm:spPr/>
      <dgm:t>
        <a:bodyPr/>
        <a:lstStyle/>
        <a:p>
          <a:endParaRPr lang="es-ES"/>
        </a:p>
      </dgm:t>
    </dgm:pt>
    <dgm:pt modelId="{7F41E558-224F-DC46-9102-2A59B45EF2DB}" type="pres">
      <dgm:prSet presAssocID="{80959FC7-AFD2-3D46-906E-A88385027947}" presName="negativeSpace" presStyleCnt="0"/>
      <dgm:spPr/>
    </dgm:pt>
    <dgm:pt modelId="{80AC4DFD-10CA-FC4F-83D0-A5B8CEF5642B}" type="pres">
      <dgm:prSet presAssocID="{80959FC7-AFD2-3D46-906E-A88385027947}" presName="childText" presStyleLbl="conFgAcc1" presStyleIdx="7" presStyleCnt="8">
        <dgm:presLayoutVars>
          <dgm:bulletEnabled val="1"/>
        </dgm:presLayoutVars>
      </dgm:prSet>
      <dgm:spPr/>
    </dgm:pt>
  </dgm:ptLst>
  <dgm:cxnLst>
    <dgm:cxn modelId="{C2405D47-AC7D-AF46-8A0E-D0EA08E90BB9}" type="presOf" srcId="{8096447B-D88F-4E61-92C1-35830A273C21}" destId="{53158FB3-B857-483C-A2A8-7AE11F77E52D}" srcOrd="0" destOrd="0" presId="urn:microsoft.com/office/officeart/2005/8/layout/list1"/>
    <dgm:cxn modelId="{14763978-6ABC-3F4E-96B8-F68C06B50FB1}" srcId="{AFCE6147-6418-4542-97C3-D0FF5B0BF885}" destId="{4B33919C-D49B-ED47-BF64-1846D36C837B}" srcOrd="6" destOrd="0" parTransId="{35C0249B-DCD6-9842-823B-FA219910E297}" sibTransId="{50505295-F823-AE40-B707-88AE5FA24550}"/>
    <dgm:cxn modelId="{8C97A1D1-8D25-E94D-B7EC-4A884AB0F1AA}" type="presOf" srcId="{C24BAE5E-64EA-2A44-9B96-52681B92E863}" destId="{B1723811-CC33-144D-ADE3-33BC38950D01}" srcOrd="1" destOrd="0" presId="urn:microsoft.com/office/officeart/2005/8/layout/list1"/>
    <dgm:cxn modelId="{4FC7ABC0-F377-0C4C-B9B5-49657C067D8E}" type="presOf" srcId="{5FD82D98-ADC8-2347-97FF-414A6F155237}" destId="{B30ED832-AED3-6245-96B6-73E046B06B23}" srcOrd="1" destOrd="0" presId="urn:microsoft.com/office/officeart/2005/8/layout/list1"/>
    <dgm:cxn modelId="{D73E551A-BF8C-344A-9856-7B9A2D25D0AA}" srcId="{AFCE6147-6418-4542-97C3-D0FF5B0BF885}" destId="{B807D31F-9A2E-D44F-A5BF-E9D37ADD9741}" srcOrd="2" destOrd="0" parTransId="{1259705D-A04D-0A40-A003-284FF433BB75}" sibTransId="{23A885E9-5E45-294A-BB1B-85871B40400C}"/>
    <dgm:cxn modelId="{6EC14649-E5E1-5A42-96EB-CE1B66450F75}" type="presOf" srcId="{8096447B-D88F-4E61-92C1-35830A273C21}" destId="{3B0BEAEA-5C5E-4C14-BADF-201F3A7FEBEA}" srcOrd="1" destOrd="0" presId="urn:microsoft.com/office/officeart/2005/8/layout/list1"/>
    <dgm:cxn modelId="{9827DEAF-3320-5943-8E3C-3D927B0789A5}" type="presOf" srcId="{B807D31F-9A2E-D44F-A5BF-E9D37ADD9741}" destId="{F3E69EA5-E639-F640-96AD-57E8FD635CCA}" srcOrd="0" destOrd="0" presId="urn:microsoft.com/office/officeart/2005/8/layout/list1"/>
    <dgm:cxn modelId="{EBBC6255-710A-9947-82F4-F13AF953A7D6}" type="presOf" srcId="{D9F99506-C3E8-49A6-9984-AA250F0A441D}" destId="{B8A32C34-6318-4475-B43A-75D02C57B152}" srcOrd="0" destOrd="0" presId="urn:microsoft.com/office/officeart/2005/8/layout/list1"/>
    <dgm:cxn modelId="{BBFEC17F-A1D4-1C47-8DAB-D1C273065A06}" srcId="{AFCE6147-6418-4542-97C3-D0FF5B0BF885}" destId="{80959FC7-AFD2-3D46-906E-A88385027947}" srcOrd="7" destOrd="0" parTransId="{7D31439F-6864-2244-8946-59A7C8AF84DE}" sibTransId="{B2D0AF2C-FDB0-0E44-A356-680E844ECC99}"/>
    <dgm:cxn modelId="{86938ED8-26C8-994D-8D3B-0E0B98FB91E1}" type="presOf" srcId="{4B33919C-D49B-ED47-BF64-1846D36C837B}" destId="{FF194E55-8283-A14F-8236-8CEF47397A3E}" srcOrd="1" destOrd="0" presId="urn:microsoft.com/office/officeart/2005/8/layout/list1"/>
    <dgm:cxn modelId="{3262B21B-CBBE-4C48-B5A1-E930DF7F8578}" srcId="{AFCE6147-6418-4542-97C3-D0FF5B0BF885}" destId="{D9F99506-C3E8-49A6-9984-AA250F0A441D}" srcOrd="1" destOrd="0" parTransId="{C9E3A9BA-B9C1-4569-B976-AB81A25AC06F}" sibTransId="{18346FA1-434C-4B44-A55A-812E3300F836}"/>
    <dgm:cxn modelId="{7E4991EB-7D8B-9148-A780-D4883C7384C9}" type="presOf" srcId="{AFCE6147-6418-4542-97C3-D0FF5B0BF885}" destId="{8B741A37-CC80-4622-BC3B-D418B246E6D0}" srcOrd="0" destOrd="0" presId="urn:microsoft.com/office/officeart/2005/8/layout/list1"/>
    <dgm:cxn modelId="{4885163A-1B06-3146-9E5B-22F504CB8757}" type="presOf" srcId="{C24BAE5E-64EA-2A44-9B96-52681B92E863}" destId="{547F9D35-BA59-DE49-BEA5-011518D195AF}" srcOrd="0" destOrd="0" presId="urn:microsoft.com/office/officeart/2005/8/layout/list1"/>
    <dgm:cxn modelId="{74CA4B0D-20F9-4142-9BB6-C022137A2F5F}" srcId="{AFCE6147-6418-4542-97C3-D0FF5B0BF885}" destId="{8096447B-D88F-4E61-92C1-35830A273C21}" srcOrd="0" destOrd="0" parTransId="{EE7CBBA9-035A-4E2A-8EB1-A1E0A2B5FF06}" sibTransId="{3D11F67D-041C-4927-90D1-7BE3B5C30846}"/>
    <dgm:cxn modelId="{A389DEBC-1477-4E45-B6EA-081B036E8B8D}" type="presOf" srcId="{80959FC7-AFD2-3D46-906E-A88385027947}" destId="{CB11D6A6-BDE1-234A-A8DD-19783197C25B}" srcOrd="1" destOrd="0" presId="urn:microsoft.com/office/officeart/2005/8/layout/list1"/>
    <dgm:cxn modelId="{78E2F86D-AE47-2043-B6F9-16261DA7CD8A}" srcId="{AFCE6147-6418-4542-97C3-D0FF5B0BF885}" destId="{C24BAE5E-64EA-2A44-9B96-52681B92E863}" srcOrd="4" destOrd="0" parTransId="{206174FB-3234-3C45-ACA2-5FD3E017C3E6}" sibTransId="{05B9B30F-8730-D042-AD57-47C4CA44A3EC}"/>
    <dgm:cxn modelId="{47115120-4028-6B4D-8B3B-99F0676F260E}" type="presOf" srcId="{5FD82D98-ADC8-2347-97FF-414A6F155237}" destId="{436339D4-302A-084C-8379-2B2BBDBAA4C5}" srcOrd="0" destOrd="0" presId="urn:microsoft.com/office/officeart/2005/8/layout/list1"/>
    <dgm:cxn modelId="{88F8E380-A38F-5447-8DA2-E5C0EA57E816}" type="presOf" srcId="{B807D31F-9A2E-D44F-A5BF-E9D37ADD9741}" destId="{057C7BD6-C123-0F44-9F6D-8B8988BE750F}" srcOrd="1" destOrd="0" presId="urn:microsoft.com/office/officeart/2005/8/layout/list1"/>
    <dgm:cxn modelId="{642C4FF2-D693-D249-BE7E-0178CF857A44}" type="presOf" srcId="{4B33919C-D49B-ED47-BF64-1846D36C837B}" destId="{7931BA63-5986-A047-91C8-10F0F598D83E}" srcOrd="0" destOrd="0" presId="urn:microsoft.com/office/officeart/2005/8/layout/list1"/>
    <dgm:cxn modelId="{D1DEB63C-F540-A24E-B51A-206AA616AE64}" srcId="{AFCE6147-6418-4542-97C3-D0FF5B0BF885}" destId="{C3E11CE3-F3B6-EC4A-B0BD-E6BF6FA8754F}" srcOrd="5" destOrd="0" parTransId="{AC185A49-4C8E-1D46-91C1-7144D1ABC5B0}" sibTransId="{857A26FC-2626-B847-90FF-CF36B2B54EBA}"/>
    <dgm:cxn modelId="{A3E24EFD-FCA0-E445-8D61-86A779F486DB}" type="presOf" srcId="{C3E11CE3-F3B6-EC4A-B0BD-E6BF6FA8754F}" destId="{E00B31B0-0A7E-AF46-92E8-32DB9415FF9A}" srcOrd="0" destOrd="0" presId="urn:microsoft.com/office/officeart/2005/8/layout/list1"/>
    <dgm:cxn modelId="{75F56072-BB9C-9940-8EAE-1123D2385498}" type="presOf" srcId="{C3E11CE3-F3B6-EC4A-B0BD-E6BF6FA8754F}" destId="{DA66E7F7-99FC-3B4A-A9C8-85D828C973C3}" srcOrd="1" destOrd="0" presId="urn:microsoft.com/office/officeart/2005/8/layout/list1"/>
    <dgm:cxn modelId="{DC73187B-8385-B146-B1E6-E0244FD0ED2C}" srcId="{AFCE6147-6418-4542-97C3-D0FF5B0BF885}" destId="{5FD82D98-ADC8-2347-97FF-414A6F155237}" srcOrd="3" destOrd="0" parTransId="{D825D0EC-6A9D-DD41-8B79-1B91966A198C}" sibTransId="{857C2615-57AC-BC49-A036-0FD748EE6027}"/>
    <dgm:cxn modelId="{9A1DDC11-B5AD-6F4D-A426-B7B9DA19BEAD}" type="presOf" srcId="{80959FC7-AFD2-3D46-906E-A88385027947}" destId="{F8E9D369-5694-B344-B5C5-094A563E63E6}" srcOrd="0" destOrd="0" presId="urn:microsoft.com/office/officeart/2005/8/layout/list1"/>
    <dgm:cxn modelId="{3ACA0D5D-6377-A040-9935-D3B26E3D6E67}" type="presOf" srcId="{D9F99506-C3E8-49A6-9984-AA250F0A441D}" destId="{8117A605-AAB0-4D6A-AC6F-7EC3C1832363}" srcOrd="1" destOrd="0" presId="urn:microsoft.com/office/officeart/2005/8/layout/list1"/>
    <dgm:cxn modelId="{A4693F7E-F85F-444A-95B7-B4AAA643B591}" type="presParOf" srcId="{8B741A37-CC80-4622-BC3B-D418B246E6D0}" destId="{BF316EA1-D9D5-4873-B303-6DC5FDA9A075}" srcOrd="0" destOrd="0" presId="urn:microsoft.com/office/officeart/2005/8/layout/list1"/>
    <dgm:cxn modelId="{2F88C32B-8CC3-4B43-ADEC-59825152DF97}" type="presParOf" srcId="{BF316EA1-D9D5-4873-B303-6DC5FDA9A075}" destId="{53158FB3-B857-483C-A2A8-7AE11F77E52D}" srcOrd="0" destOrd="0" presId="urn:microsoft.com/office/officeart/2005/8/layout/list1"/>
    <dgm:cxn modelId="{49869D4D-5652-7B4D-B6AC-FCF9070E80F4}" type="presParOf" srcId="{BF316EA1-D9D5-4873-B303-6DC5FDA9A075}" destId="{3B0BEAEA-5C5E-4C14-BADF-201F3A7FEBEA}" srcOrd="1" destOrd="0" presId="urn:microsoft.com/office/officeart/2005/8/layout/list1"/>
    <dgm:cxn modelId="{D275047F-4D8A-6148-B480-4197FBADB732}" type="presParOf" srcId="{8B741A37-CC80-4622-BC3B-D418B246E6D0}" destId="{3ACF970B-ED6C-4716-80F9-71B923ADB36E}" srcOrd="1" destOrd="0" presId="urn:microsoft.com/office/officeart/2005/8/layout/list1"/>
    <dgm:cxn modelId="{C08974C0-1F7A-E44C-85B0-F85DDF03722E}" type="presParOf" srcId="{8B741A37-CC80-4622-BC3B-D418B246E6D0}" destId="{E5430251-B41E-4E7C-B43A-824D67904263}" srcOrd="2" destOrd="0" presId="urn:microsoft.com/office/officeart/2005/8/layout/list1"/>
    <dgm:cxn modelId="{909B52ED-8485-6740-BAD0-6F9F0F2AA661}" type="presParOf" srcId="{8B741A37-CC80-4622-BC3B-D418B246E6D0}" destId="{9EECD31D-B06B-4EF0-A831-DB80627AFCFC}" srcOrd="3" destOrd="0" presId="urn:microsoft.com/office/officeart/2005/8/layout/list1"/>
    <dgm:cxn modelId="{1E449247-C429-BC45-9575-A52D8B210CBE}" type="presParOf" srcId="{8B741A37-CC80-4622-BC3B-D418B246E6D0}" destId="{CA454DAA-9405-44D9-833C-6B258DAC262F}" srcOrd="4" destOrd="0" presId="urn:microsoft.com/office/officeart/2005/8/layout/list1"/>
    <dgm:cxn modelId="{6808C461-91E4-9142-B2BF-58408D101D2B}" type="presParOf" srcId="{CA454DAA-9405-44D9-833C-6B258DAC262F}" destId="{B8A32C34-6318-4475-B43A-75D02C57B152}" srcOrd="0" destOrd="0" presId="urn:microsoft.com/office/officeart/2005/8/layout/list1"/>
    <dgm:cxn modelId="{724D173F-3BCD-AE4A-9FB4-EADB16DB769B}" type="presParOf" srcId="{CA454DAA-9405-44D9-833C-6B258DAC262F}" destId="{8117A605-AAB0-4D6A-AC6F-7EC3C1832363}" srcOrd="1" destOrd="0" presId="urn:microsoft.com/office/officeart/2005/8/layout/list1"/>
    <dgm:cxn modelId="{D9B39034-6728-E640-9697-F7B964943F15}" type="presParOf" srcId="{8B741A37-CC80-4622-BC3B-D418B246E6D0}" destId="{AE062AB8-A17F-48AE-BEBE-4A739710B99F}" srcOrd="5" destOrd="0" presId="urn:microsoft.com/office/officeart/2005/8/layout/list1"/>
    <dgm:cxn modelId="{B4FA0301-2A08-4E44-97F3-72F616E5980F}" type="presParOf" srcId="{8B741A37-CC80-4622-BC3B-D418B246E6D0}" destId="{BB537EAE-FC91-4199-B94A-A0691C247555}" srcOrd="6" destOrd="0" presId="urn:microsoft.com/office/officeart/2005/8/layout/list1"/>
    <dgm:cxn modelId="{333FC06E-E5F4-7D46-BF14-C58EC8DB3437}" type="presParOf" srcId="{8B741A37-CC80-4622-BC3B-D418B246E6D0}" destId="{1EA40DD1-9BDC-47BC-B96E-6588D3BFD8E6}" srcOrd="7" destOrd="0" presId="urn:microsoft.com/office/officeart/2005/8/layout/list1"/>
    <dgm:cxn modelId="{A22E539D-8A76-1F4D-9D29-B318E100518A}" type="presParOf" srcId="{8B741A37-CC80-4622-BC3B-D418B246E6D0}" destId="{D5B20FFE-574A-2F41-8511-7306FE1A535C}" srcOrd="8" destOrd="0" presId="urn:microsoft.com/office/officeart/2005/8/layout/list1"/>
    <dgm:cxn modelId="{4056825F-F57A-024A-9F7A-E56F91D356B7}" type="presParOf" srcId="{D5B20FFE-574A-2F41-8511-7306FE1A535C}" destId="{F3E69EA5-E639-F640-96AD-57E8FD635CCA}" srcOrd="0" destOrd="0" presId="urn:microsoft.com/office/officeart/2005/8/layout/list1"/>
    <dgm:cxn modelId="{5E63E76C-40A7-2942-9C50-C4C063909F44}" type="presParOf" srcId="{D5B20FFE-574A-2F41-8511-7306FE1A535C}" destId="{057C7BD6-C123-0F44-9F6D-8B8988BE750F}" srcOrd="1" destOrd="0" presId="urn:microsoft.com/office/officeart/2005/8/layout/list1"/>
    <dgm:cxn modelId="{291D6960-8AEE-C244-9B73-2431F98395DA}" type="presParOf" srcId="{8B741A37-CC80-4622-BC3B-D418B246E6D0}" destId="{869F30EA-B283-A047-BBBA-A7A601EBBB4A}" srcOrd="9" destOrd="0" presId="urn:microsoft.com/office/officeart/2005/8/layout/list1"/>
    <dgm:cxn modelId="{26C0E6C5-3939-B440-BBC8-A09A2CD16DE5}" type="presParOf" srcId="{8B741A37-CC80-4622-BC3B-D418B246E6D0}" destId="{2300C19E-992B-7446-A66F-001310B0C66E}" srcOrd="10" destOrd="0" presId="urn:microsoft.com/office/officeart/2005/8/layout/list1"/>
    <dgm:cxn modelId="{3CC08AC7-4E5C-EE43-B26C-23EA9837A002}" type="presParOf" srcId="{8B741A37-CC80-4622-BC3B-D418B246E6D0}" destId="{FEEA3B71-D1DF-E54B-A31C-6AAB3EF3EF88}" srcOrd="11" destOrd="0" presId="urn:microsoft.com/office/officeart/2005/8/layout/list1"/>
    <dgm:cxn modelId="{EFEB93BC-2F47-4945-B1B0-F3CA470620F6}" type="presParOf" srcId="{8B741A37-CC80-4622-BC3B-D418B246E6D0}" destId="{57D7F690-4D0A-914E-9ED5-A75A239F7334}" srcOrd="12" destOrd="0" presId="urn:microsoft.com/office/officeart/2005/8/layout/list1"/>
    <dgm:cxn modelId="{71829B72-CD4C-0E4B-8A31-CC569EF6B70C}" type="presParOf" srcId="{57D7F690-4D0A-914E-9ED5-A75A239F7334}" destId="{436339D4-302A-084C-8379-2B2BBDBAA4C5}" srcOrd="0" destOrd="0" presId="urn:microsoft.com/office/officeart/2005/8/layout/list1"/>
    <dgm:cxn modelId="{D8FC8811-2E36-2149-9D59-4E28CC281251}" type="presParOf" srcId="{57D7F690-4D0A-914E-9ED5-A75A239F7334}" destId="{B30ED832-AED3-6245-96B6-73E046B06B23}" srcOrd="1" destOrd="0" presId="urn:microsoft.com/office/officeart/2005/8/layout/list1"/>
    <dgm:cxn modelId="{8297739B-D24B-6C40-A2FB-E23B605139C3}" type="presParOf" srcId="{8B741A37-CC80-4622-BC3B-D418B246E6D0}" destId="{87AB9C22-E46B-5145-AFA5-5CCCDCEF5B01}" srcOrd="13" destOrd="0" presId="urn:microsoft.com/office/officeart/2005/8/layout/list1"/>
    <dgm:cxn modelId="{F2BFEBA4-5185-C54B-82A8-1DF5CD2521B8}" type="presParOf" srcId="{8B741A37-CC80-4622-BC3B-D418B246E6D0}" destId="{01FFEFF2-BE7D-B044-A4E3-C780B3913088}" srcOrd="14" destOrd="0" presId="urn:microsoft.com/office/officeart/2005/8/layout/list1"/>
    <dgm:cxn modelId="{3BB2F4C5-3672-6648-B227-6632DFF01424}" type="presParOf" srcId="{8B741A37-CC80-4622-BC3B-D418B246E6D0}" destId="{ECD36583-ABC0-E342-AE90-56CB8EDE8F05}" srcOrd="15" destOrd="0" presId="urn:microsoft.com/office/officeart/2005/8/layout/list1"/>
    <dgm:cxn modelId="{614AF70B-B01D-854A-AD25-A275DE152A9F}" type="presParOf" srcId="{8B741A37-CC80-4622-BC3B-D418B246E6D0}" destId="{FFA9A7C7-2C99-4241-A948-731DA56480C4}" srcOrd="16" destOrd="0" presId="urn:microsoft.com/office/officeart/2005/8/layout/list1"/>
    <dgm:cxn modelId="{6354FBE8-F6E2-C544-A2BB-75512372F64A}" type="presParOf" srcId="{FFA9A7C7-2C99-4241-A948-731DA56480C4}" destId="{547F9D35-BA59-DE49-BEA5-011518D195AF}" srcOrd="0" destOrd="0" presId="urn:microsoft.com/office/officeart/2005/8/layout/list1"/>
    <dgm:cxn modelId="{C65F94E1-E8CF-FD4A-8F48-C05CEB0497C5}" type="presParOf" srcId="{FFA9A7C7-2C99-4241-A948-731DA56480C4}" destId="{B1723811-CC33-144D-ADE3-33BC38950D01}" srcOrd="1" destOrd="0" presId="urn:microsoft.com/office/officeart/2005/8/layout/list1"/>
    <dgm:cxn modelId="{703B24A2-E26B-B841-9E6B-A68614D94AFB}" type="presParOf" srcId="{8B741A37-CC80-4622-BC3B-D418B246E6D0}" destId="{1E1A80D8-9E18-304E-AADC-60772DFABBFB}" srcOrd="17" destOrd="0" presId="urn:microsoft.com/office/officeart/2005/8/layout/list1"/>
    <dgm:cxn modelId="{991898A6-9B3D-A24E-A784-725ACC885E50}" type="presParOf" srcId="{8B741A37-CC80-4622-BC3B-D418B246E6D0}" destId="{27EE0702-E53F-2144-8794-707B5D88FF4D}" srcOrd="18" destOrd="0" presId="urn:microsoft.com/office/officeart/2005/8/layout/list1"/>
    <dgm:cxn modelId="{9F0A6E7E-AE83-584B-8CD3-9F3B05798014}" type="presParOf" srcId="{8B741A37-CC80-4622-BC3B-D418B246E6D0}" destId="{1F41C5B3-A6EA-2145-B7EF-441A2A349486}" srcOrd="19" destOrd="0" presId="urn:microsoft.com/office/officeart/2005/8/layout/list1"/>
    <dgm:cxn modelId="{B73F8D37-B9C5-C044-90B8-8A1A3F2EF859}" type="presParOf" srcId="{8B741A37-CC80-4622-BC3B-D418B246E6D0}" destId="{636DD1E7-AB8C-764B-A56C-8D4CAB032B86}" srcOrd="20" destOrd="0" presId="urn:microsoft.com/office/officeart/2005/8/layout/list1"/>
    <dgm:cxn modelId="{A730160C-49F9-9A49-8B69-1FFF4B6BE3CC}" type="presParOf" srcId="{636DD1E7-AB8C-764B-A56C-8D4CAB032B86}" destId="{E00B31B0-0A7E-AF46-92E8-32DB9415FF9A}" srcOrd="0" destOrd="0" presId="urn:microsoft.com/office/officeart/2005/8/layout/list1"/>
    <dgm:cxn modelId="{5887FB1A-F182-CE47-925F-179866029F1D}" type="presParOf" srcId="{636DD1E7-AB8C-764B-A56C-8D4CAB032B86}" destId="{DA66E7F7-99FC-3B4A-A9C8-85D828C973C3}" srcOrd="1" destOrd="0" presId="urn:microsoft.com/office/officeart/2005/8/layout/list1"/>
    <dgm:cxn modelId="{2A8546E9-6834-3640-94D1-769FD42C36A4}" type="presParOf" srcId="{8B741A37-CC80-4622-BC3B-D418B246E6D0}" destId="{C78456F8-AB3D-C547-8650-33BF98B7C775}" srcOrd="21" destOrd="0" presId="urn:microsoft.com/office/officeart/2005/8/layout/list1"/>
    <dgm:cxn modelId="{3DB8C019-7F71-BB4E-9820-17AF5DF1621E}" type="presParOf" srcId="{8B741A37-CC80-4622-BC3B-D418B246E6D0}" destId="{4CB5F656-5D3B-F54D-98F9-FAAB233E488E}" srcOrd="22" destOrd="0" presId="urn:microsoft.com/office/officeart/2005/8/layout/list1"/>
    <dgm:cxn modelId="{5698CF9E-D5B5-794E-9059-EFFEAE3ADB14}" type="presParOf" srcId="{8B741A37-CC80-4622-BC3B-D418B246E6D0}" destId="{81D99834-B160-0241-9BC4-97D5F8589647}" srcOrd="23" destOrd="0" presId="urn:microsoft.com/office/officeart/2005/8/layout/list1"/>
    <dgm:cxn modelId="{1F57D525-6589-4E4B-9170-01FB33514742}" type="presParOf" srcId="{8B741A37-CC80-4622-BC3B-D418B246E6D0}" destId="{89B94463-DC78-D144-A722-565C4BB9A3B7}" srcOrd="24" destOrd="0" presId="urn:microsoft.com/office/officeart/2005/8/layout/list1"/>
    <dgm:cxn modelId="{267C7FB3-8071-CE49-9C6C-07F9E9F517DC}" type="presParOf" srcId="{89B94463-DC78-D144-A722-565C4BB9A3B7}" destId="{7931BA63-5986-A047-91C8-10F0F598D83E}" srcOrd="0" destOrd="0" presId="urn:microsoft.com/office/officeart/2005/8/layout/list1"/>
    <dgm:cxn modelId="{0024D495-F0B2-9D42-A584-996241780299}" type="presParOf" srcId="{89B94463-DC78-D144-A722-565C4BB9A3B7}" destId="{FF194E55-8283-A14F-8236-8CEF47397A3E}" srcOrd="1" destOrd="0" presId="urn:microsoft.com/office/officeart/2005/8/layout/list1"/>
    <dgm:cxn modelId="{D7649220-B131-7440-9B02-DD44C8ADAA65}" type="presParOf" srcId="{8B741A37-CC80-4622-BC3B-D418B246E6D0}" destId="{0F1F88C8-5F1E-D748-AC3E-35CE7E6CAD02}" srcOrd="25" destOrd="0" presId="urn:microsoft.com/office/officeart/2005/8/layout/list1"/>
    <dgm:cxn modelId="{9C9973B9-CA16-CC42-8A26-0658E3BBA4A8}" type="presParOf" srcId="{8B741A37-CC80-4622-BC3B-D418B246E6D0}" destId="{4CA9111A-0889-7E41-8CA7-26009334D613}" srcOrd="26" destOrd="0" presId="urn:microsoft.com/office/officeart/2005/8/layout/list1"/>
    <dgm:cxn modelId="{04A3C1AC-ED1D-3941-A678-7B22C7A13129}" type="presParOf" srcId="{8B741A37-CC80-4622-BC3B-D418B246E6D0}" destId="{4617552C-7E02-D849-A423-A1171BCB18C4}" srcOrd="27" destOrd="0" presId="urn:microsoft.com/office/officeart/2005/8/layout/list1"/>
    <dgm:cxn modelId="{980DEF51-56E1-5849-8141-2094DBD147E7}" type="presParOf" srcId="{8B741A37-CC80-4622-BC3B-D418B246E6D0}" destId="{122893F3-DCB0-2244-885F-1893919D093D}" srcOrd="28" destOrd="0" presId="urn:microsoft.com/office/officeart/2005/8/layout/list1"/>
    <dgm:cxn modelId="{69952376-F7B0-C84C-B8E0-25447B500947}" type="presParOf" srcId="{122893F3-DCB0-2244-885F-1893919D093D}" destId="{F8E9D369-5694-B344-B5C5-094A563E63E6}" srcOrd="0" destOrd="0" presId="urn:microsoft.com/office/officeart/2005/8/layout/list1"/>
    <dgm:cxn modelId="{D9D2B3B3-2C13-B440-A7E0-728FBD10E842}" type="presParOf" srcId="{122893F3-DCB0-2244-885F-1893919D093D}" destId="{CB11D6A6-BDE1-234A-A8DD-19783197C25B}" srcOrd="1" destOrd="0" presId="urn:microsoft.com/office/officeart/2005/8/layout/list1"/>
    <dgm:cxn modelId="{CB0F5D4A-061B-EE46-97C6-989CB7890D3C}" type="presParOf" srcId="{8B741A37-CC80-4622-BC3B-D418B246E6D0}" destId="{7F41E558-224F-DC46-9102-2A59B45EF2DB}" srcOrd="29" destOrd="0" presId="urn:microsoft.com/office/officeart/2005/8/layout/list1"/>
    <dgm:cxn modelId="{21BF977E-937A-334F-8DB9-A8F412439F57}" type="presParOf" srcId="{8B741A37-CC80-4622-BC3B-D418B246E6D0}" destId="{80AC4DFD-10CA-FC4F-83D0-A5B8CEF5642B}" srcOrd="3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430251-B41E-4E7C-B43A-824D67904263}">
      <dsp:nvSpPr>
        <dsp:cNvPr id="0" name=""/>
        <dsp:cNvSpPr/>
      </dsp:nvSpPr>
      <dsp:spPr>
        <a:xfrm>
          <a:off x="0" y="564528"/>
          <a:ext cx="5333632" cy="2520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B0BEAEA-5C5E-4C14-BADF-201F3A7FEBEA}">
      <dsp:nvSpPr>
        <dsp:cNvPr id="0" name=""/>
        <dsp:cNvSpPr/>
      </dsp:nvSpPr>
      <dsp:spPr>
        <a:xfrm>
          <a:off x="266681" y="416928"/>
          <a:ext cx="3733542" cy="2952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1119" tIns="0" rIns="141119" bIns="0" numCol="1" spcCol="1270" anchor="ctr" anchorCtr="0">
          <a:noAutofit/>
        </a:bodyPr>
        <a:lstStyle/>
        <a:p>
          <a:pPr lvl="0" algn="l" defTabSz="444500">
            <a:lnSpc>
              <a:spcPct val="90000"/>
            </a:lnSpc>
            <a:spcBef>
              <a:spcPct val="0"/>
            </a:spcBef>
            <a:spcAft>
              <a:spcPct val="35000"/>
            </a:spcAft>
          </a:pPr>
          <a:r>
            <a:rPr lang="fr-FR" sz="1000" kern="1200" noProof="0" dirty="0" smtClean="0">
              <a:latin typeface="Overpass Light"/>
              <a:cs typeface="Overpass Light"/>
            </a:rPr>
            <a:t>Inspections et enquêtes déjà effectuées sur le lieu de travail </a:t>
          </a:r>
          <a:endParaRPr lang="en-US" sz="1000" b="0" i="0" kern="1200" noProof="0" dirty="0">
            <a:latin typeface="Overpass Light"/>
            <a:cs typeface="Overpass Light"/>
          </a:endParaRPr>
        </a:p>
      </dsp:txBody>
      <dsp:txXfrm>
        <a:off x="281091" y="431338"/>
        <a:ext cx="3704722" cy="266380"/>
      </dsp:txXfrm>
    </dsp:sp>
    <dsp:sp modelId="{BB537EAE-FC91-4199-B94A-A0691C247555}">
      <dsp:nvSpPr>
        <dsp:cNvPr id="0" name=""/>
        <dsp:cNvSpPr/>
      </dsp:nvSpPr>
      <dsp:spPr>
        <a:xfrm>
          <a:off x="0" y="1018128"/>
          <a:ext cx="5333632" cy="2520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117A605-AAB0-4D6A-AC6F-7EC3C1832363}">
      <dsp:nvSpPr>
        <dsp:cNvPr id="0" name=""/>
        <dsp:cNvSpPr/>
      </dsp:nvSpPr>
      <dsp:spPr>
        <a:xfrm>
          <a:off x="266681" y="870528"/>
          <a:ext cx="3733542" cy="2952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1119" tIns="0" rIns="141119" bIns="0" numCol="1" spcCol="1270" anchor="ctr" anchorCtr="0">
          <a:noAutofit/>
        </a:bodyPr>
        <a:lstStyle/>
        <a:p>
          <a:pPr lvl="0" algn="l" defTabSz="444500">
            <a:lnSpc>
              <a:spcPct val="90000"/>
            </a:lnSpc>
            <a:spcBef>
              <a:spcPct val="0"/>
            </a:spcBef>
            <a:spcAft>
              <a:spcPct val="35000"/>
            </a:spcAft>
          </a:pPr>
          <a:r>
            <a:rPr lang="fr-FR" sz="1000" kern="1200" smtClean="0">
              <a:latin typeface="Overpass Light"/>
              <a:cs typeface="Overpass Light"/>
            </a:rPr>
            <a:t>Rapports écrits ou oraux sur les dangers ou accidents</a:t>
          </a:r>
          <a:endParaRPr lang="en-US" sz="1000" kern="1200" dirty="0">
            <a:latin typeface="Overpass Light"/>
            <a:cs typeface="Overpass Light"/>
          </a:endParaRPr>
        </a:p>
      </dsp:txBody>
      <dsp:txXfrm>
        <a:off x="281091" y="884938"/>
        <a:ext cx="3704722" cy="266380"/>
      </dsp:txXfrm>
    </dsp:sp>
    <dsp:sp modelId="{2300C19E-992B-7446-A66F-001310B0C66E}">
      <dsp:nvSpPr>
        <dsp:cNvPr id="0" name=""/>
        <dsp:cNvSpPr/>
      </dsp:nvSpPr>
      <dsp:spPr>
        <a:xfrm>
          <a:off x="0" y="1471728"/>
          <a:ext cx="5333632" cy="2520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57C7BD6-C123-0F44-9F6D-8B8988BE750F}">
      <dsp:nvSpPr>
        <dsp:cNvPr id="0" name=""/>
        <dsp:cNvSpPr/>
      </dsp:nvSpPr>
      <dsp:spPr>
        <a:xfrm>
          <a:off x="266681" y="1324128"/>
          <a:ext cx="3733542" cy="2952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1119" tIns="0" rIns="141119" bIns="0" numCol="1" spcCol="1270" anchor="ctr" anchorCtr="0">
          <a:noAutofit/>
        </a:bodyPr>
        <a:lstStyle/>
        <a:p>
          <a:pPr lvl="0" algn="l" defTabSz="444500">
            <a:lnSpc>
              <a:spcPct val="90000"/>
            </a:lnSpc>
            <a:spcBef>
              <a:spcPct val="0"/>
            </a:spcBef>
            <a:spcAft>
              <a:spcPct val="35000"/>
            </a:spcAft>
          </a:pPr>
          <a:r>
            <a:rPr lang="fr-FR" sz="1000" kern="1200" dirty="0">
              <a:latin typeface="Overpass Light"/>
              <a:cs typeface="Overpass Light"/>
            </a:rPr>
            <a:t>Nouvelle enquête sur le lieu de travail</a:t>
          </a:r>
        </a:p>
      </dsp:txBody>
      <dsp:txXfrm>
        <a:off x="281091" y="1338538"/>
        <a:ext cx="3704722" cy="266380"/>
      </dsp:txXfrm>
    </dsp:sp>
    <dsp:sp modelId="{01FFEFF2-BE7D-B044-A4E3-C780B3913088}">
      <dsp:nvSpPr>
        <dsp:cNvPr id="0" name=""/>
        <dsp:cNvSpPr/>
      </dsp:nvSpPr>
      <dsp:spPr>
        <a:xfrm>
          <a:off x="0" y="1925328"/>
          <a:ext cx="5333632" cy="2520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30ED832-AED3-6245-96B6-73E046B06B23}">
      <dsp:nvSpPr>
        <dsp:cNvPr id="0" name=""/>
        <dsp:cNvSpPr/>
      </dsp:nvSpPr>
      <dsp:spPr>
        <a:xfrm>
          <a:off x="266681" y="1777728"/>
          <a:ext cx="3733542" cy="2952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1119" tIns="0" rIns="141119" bIns="0" numCol="1" spcCol="1270" anchor="ctr" anchorCtr="0">
          <a:noAutofit/>
        </a:bodyPr>
        <a:lstStyle/>
        <a:p>
          <a:pPr lvl="0" algn="l" defTabSz="444500">
            <a:lnSpc>
              <a:spcPct val="90000"/>
            </a:lnSpc>
            <a:spcBef>
              <a:spcPct val="0"/>
            </a:spcBef>
            <a:spcAft>
              <a:spcPct val="35000"/>
            </a:spcAft>
          </a:pPr>
          <a:r>
            <a:rPr lang="fr-FR" sz="1000" kern="1200">
              <a:latin typeface="Overpass Light"/>
              <a:cs typeface="Overpass Light"/>
            </a:rPr>
            <a:t>Comité de sécurité et de santé, s’il existe</a:t>
          </a:r>
        </a:p>
      </dsp:txBody>
      <dsp:txXfrm>
        <a:off x="281091" y="1792138"/>
        <a:ext cx="3704722" cy="266380"/>
      </dsp:txXfrm>
    </dsp:sp>
    <dsp:sp modelId="{27EE0702-E53F-2144-8794-707B5D88FF4D}">
      <dsp:nvSpPr>
        <dsp:cNvPr id="0" name=""/>
        <dsp:cNvSpPr/>
      </dsp:nvSpPr>
      <dsp:spPr>
        <a:xfrm>
          <a:off x="0" y="2378929"/>
          <a:ext cx="5333632" cy="2520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1723811-CC33-144D-ADE3-33BC38950D01}">
      <dsp:nvSpPr>
        <dsp:cNvPr id="0" name=""/>
        <dsp:cNvSpPr/>
      </dsp:nvSpPr>
      <dsp:spPr>
        <a:xfrm>
          <a:off x="266681" y="2231328"/>
          <a:ext cx="3733542" cy="2952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1119" tIns="0" rIns="141119" bIns="0" numCol="1" spcCol="1270" anchor="ctr" anchorCtr="0">
          <a:noAutofit/>
        </a:bodyPr>
        <a:lstStyle/>
        <a:p>
          <a:pPr lvl="0" algn="l" defTabSz="444500">
            <a:lnSpc>
              <a:spcPct val="90000"/>
            </a:lnSpc>
            <a:spcBef>
              <a:spcPct val="0"/>
            </a:spcBef>
            <a:spcAft>
              <a:spcPct val="35000"/>
            </a:spcAft>
          </a:pPr>
          <a:r>
            <a:rPr lang="fr-FR" sz="1000" kern="1200">
              <a:latin typeface="Overpass Light"/>
              <a:cs typeface="Overpass Light"/>
            </a:rPr>
            <a:t>Étiquettes ou panneaux d’avertissement</a:t>
          </a:r>
        </a:p>
      </dsp:txBody>
      <dsp:txXfrm>
        <a:off x="281091" y="2245738"/>
        <a:ext cx="3704722" cy="266380"/>
      </dsp:txXfrm>
    </dsp:sp>
    <dsp:sp modelId="{4CB5F656-5D3B-F54D-98F9-FAAB233E488E}">
      <dsp:nvSpPr>
        <dsp:cNvPr id="0" name=""/>
        <dsp:cNvSpPr/>
      </dsp:nvSpPr>
      <dsp:spPr>
        <a:xfrm>
          <a:off x="0" y="2832528"/>
          <a:ext cx="5333632" cy="2520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A66E7F7-99FC-3B4A-A9C8-85D828C973C3}">
      <dsp:nvSpPr>
        <dsp:cNvPr id="0" name=""/>
        <dsp:cNvSpPr/>
      </dsp:nvSpPr>
      <dsp:spPr>
        <a:xfrm>
          <a:off x="266681" y="2684929"/>
          <a:ext cx="3733542" cy="2952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1119" tIns="0" rIns="141119" bIns="0" numCol="1" spcCol="1270" anchor="ctr" anchorCtr="0">
          <a:noAutofit/>
        </a:bodyPr>
        <a:lstStyle/>
        <a:p>
          <a:pPr lvl="0" algn="l" defTabSz="444500">
            <a:lnSpc>
              <a:spcPct val="90000"/>
            </a:lnSpc>
            <a:spcBef>
              <a:spcPct val="0"/>
            </a:spcBef>
            <a:spcAft>
              <a:spcPct val="35000"/>
            </a:spcAft>
          </a:pPr>
          <a:r>
            <a:rPr lang="fr-FR" sz="1000" kern="1200">
              <a:latin typeface="Overpass Light"/>
              <a:cs typeface="Overpass Light"/>
            </a:rPr>
            <a:t>Manuels ou instructions des fabricants</a:t>
          </a:r>
        </a:p>
      </dsp:txBody>
      <dsp:txXfrm>
        <a:off x="281091" y="2699339"/>
        <a:ext cx="3704722" cy="266380"/>
      </dsp:txXfrm>
    </dsp:sp>
    <dsp:sp modelId="{4CA9111A-0889-7E41-8CA7-26009334D613}">
      <dsp:nvSpPr>
        <dsp:cNvPr id="0" name=""/>
        <dsp:cNvSpPr/>
      </dsp:nvSpPr>
      <dsp:spPr>
        <a:xfrm>
          <a:off x="0" y="3286129"/>
          <a:ext cx="5333632" cy="2520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F194E55-8283-A14F-8236-8CEF47397A3E}">
      <dsp:nvSpPr>
        <dsp:cNvPr id="0" name=""/>
        <dsp:cNvSpPr/>
      </dsp:nvSpPr>
      <dsp:spPr>
        <a:xfrm>
          <a:off x="266681" y="3138528"/>
          <a:ext cx="3733542" cy="2952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1119" tIns="0" rIns="141119" bIns="0" numCol="1" spcCol="1270" anchor="ctr" anchorCtr="0">
          <a:noAutofit/>
        </a:bodyPr>
        <a:lstStyle/>
        <a:p>
          <a:pPr lvl="0" algn="l" defTabSz="444500">
            <a:lnSpc>
              <a:spcPct val="90000"/>
            </a:lnSpc>
            <a:spcBef>
              <a:spcPct val="0"/>
            </a:spcBef>
            <a:spcAft>
              <a:spcPct val="35000"/>
            </a:spcAft>
          </a:pPr>
          <a:r>
            <a:rPr lang="fr-FR" sz="1000" kern="1200" dirty="0">
              <a:latin typeface="Overpass Light"/>
              <a:cs typeface="Overpass Light"/>
            </a:rPr>
            <a:t>Rapports de consultants</a:t>
          </a:r>
        </a:p>
      </dsp:txBody>
      <dsp:txXfrm>
        <a:off x="281091" y="3152938"/>
        <a:ext cx="3704722" cy="266380"/>
      </dsp:txXfrm>
    </dsp:sp>
    <dsp:sp modelId="{80AC4DFD-10CA-FC4F-83D0-A5B8CEF5642B}">
      <dsp:nvSpPr>
        <dsp:cNvPr id="0" name=""/>
        <dsp:cNvSpPr/>
      </dsp:nvSpPr>
      <dsp:spPr>
        <a:xfrm>
          <a:off x="0" y="3739729"/>
          <a:ext cx="5333632" cy="2520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B11D6A6-BDE1-234A-A8DD-19783197C25B}">
      <dsp:nvSpPr>
        <dsp:cNvPr id="0" name=""/>
        <dsp:cNvSpPr/>
      </dsp:nvSpPr>
      <dsp:spPr>
        <a:xfrm>
          <a:off x="266681" y="3592129"/>
          <a:ext cx="3733542" cy="2952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1119" tIns="0" rIns="141119" bIns="0" numCol="1" spcCol="1270" anchor="ctr" anchorCtr="0">
          <a:noAutofit/>
        </a:bodyPr>
        <a:lstStyle/>
        <a:p>
          <a:pPr lvl="0" algn="l" defTabSz="444500">
            <a:lnSpc>
              <a:spcPct val="90000"/>
            </a:lnSpc>
            <a:spcBef>
              <a:spcPct val="0"/>
            </a:spcBef>
            <a:spcAft>
              <a:spcPct val="35000"/>
            </a:spcAft>
          </a:pPr>
          <a:r>
            <a:rPr lang="fr-FR" sz="1000" kern="1200" dirty="0" smtClean="0">
              <a:latin typeface="Overpass Light"/>
              <a:cs typeface="Overpass Light"/>
            </a:rPr>
            <a:t>Orientations nationales et internationales</a:t>
          </a:r>
          <a:endParaRPr lang="fr-FR" sz="1000" kern="1200" dirty="0">
            <a:latin typeface="Overpass Light"/>
            <a:cs typeface="Overpass Light"/>
          </a:endParaRPr>
        </a:p>
      </dsp:txBody>
      <dsp:txXfrm>
        <a:off x="281091" y="3606539"/>
        <a:ext cx="3704722" cy="26638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D068C6-7325-408C-921E-B389FF684A63}" type="datetimeFigureOut">
              <a:rPr lang="en-GB" smtClean="0"/>
              <a:t>16/5/21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826FEE-2901-4F80-B040-94DEDE5C3ECF}" type="slidenum">
              <a:rPr lang="en-GB" smtClean="0"/>
              <a:t>‹Nr.›</a:t>
            </a:fld>
            <a:endParaRPr lang="en-GB"/>
          </a:p>
        </p:txBody>
      </p:sp>
    </p:spTree>
    <p:extLst>
      <p:ext uri="{BB962C8B-B14F-4D97-AF65-F5344CB8AC3E}">
        <p14:creationId xmlns:p14="http://schemas.microsoft.com/office/powerpoint/2010/main" val="1475438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5.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7.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8.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9.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0.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2.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3.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4.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5.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6.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7.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8.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1.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2.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3.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4.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5.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6.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7.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8.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9.xml"/></Relationships>
</file>

<file path=ppt/notesSlides/_rels/notesSlide1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0.xml"/></Relationships>
</file>

<file path=ppt/notesSlides/_rels/notesSlide1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1.xml"/></Relationships>
</file>

<file path=ppt/notesSlides/_rels/notesSlide1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5.xml"/></Relationships>
</file>

<file path=ppt/notesSlides/_rels/notesSlide1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6.xml"/></Relationships>
</file>

<file path=ppt/notesSlides/_rels/notesSlide1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7.xml"/></Relationships>
</file>

<file path=ppt/notesSlides/_rels/notesSlide1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8.xml"/><Relationship Id="rId3" Type="http://schemas.openxmlformats.org/officeDocument/2006/relationships/hyperlink" Target="http://www.ilo.org/ilolex/cgi-lex/convde.pl?C155" TargetMode="External"/></Relationships>
</file>

<file path=ppt/notesSlides/_rels/notesSlide1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9.xml"/><Relationship Id="rId3" Type="http://schemas.openxmlformats.org/officeDocument/2006/relationships/hyperlink" Target="http://www.ilo.org/ilolex/cgi-lex/convde.pl?C155" TargetMode="External"/></Relationships>
</file>

<file path=ppt/notesSlides/_rels/notesSlide1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0.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1.xml"/></Relationships>
</file>

<file path=ppt/notesSlides/_rels/notesSlide1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2.xml"/></Relationships>
</file>

<file path=ppt/notesSlides/_rels/notesSlide1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3.xml"/></Relationships>
</file>

<file path=ppt/notesSlides/_rels/notesSlide1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4.xml"/></Relationships>
</file>

<file path=ppt/notesSlides/_rels/notesSlide1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5.xml"/></Relationships>
</file>

<file path=ppt/notesSlides/_rels/notesSlide1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6.xml"/></Relationships>
</file>

<file path=ppt/notesSlides/_rels/notesSlide1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7.xml"/></Relationships>
</file>

<file path=ppt/notesSlides/_rels/notesSlide1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8.xml"/></Relationships>
</file>

<file path=ppt/notesSlides/_rels/notesSlide1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9.xml"/></Relationships>
</file>

<file path=ppt/notesSlides/_rels/notesSlide1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2.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3.xml"/></Relationships>
</file>

<file path=ppt/notesSlides/_rels/notesSlide1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4.xml"/></Relationships>
</file>

<file path=ppt/notesSlides/_rels/notesSlide1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5.xml"/></Relationships>
</file>

<file path=ppt/notesSlides/_rels/notesSlide1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 Id="rId3" Type="http://schemas.openxmlformats.org/officeDocument/2006/relationships/hyperlink" Target="https://www.safework.nsw.gov.au/__data/assets/pdf_file/0008/547640/interactive-diagram-factory.pdf" TargetMode="Externa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 Id="rId3" Type="http://schemas.openxmlformats.org/officeDocument/2006/relationships/hyperlink" Target="https://www.safework.nsw.gov.au/__data/assets/pdf_file/0003/592743/interactive-diagram-retail.pdf" TargetMode="Externa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 Id="rId3" Type="http://schemas.openxmlformats.org/officeDocument/2006/relationships/hyperlink" Target="https://www.safework.nsw.gov.au/__data/assets/pdf_file/0011/547643/interactive-diagram-office.pdf" TargetMode="Externa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7.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9.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2.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3.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4.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5.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6.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9.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2.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3.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4.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5.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6.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7.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8.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9.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0.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2.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3.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4.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5.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6.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7.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8.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9.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0.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2.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3.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fr-FR" dirty="0" smtClean="0"/>
              <a:t>Présentez le </a:t>
            </a:r>
            <a:r>
              <a:rPr lang="fr-FR" b="1" dirty="0" smtClean="0"/>
              <a:t>programme de l’atelier (H/O 1)</a:t>
            </a:r>
            <a:r>
              <a:rPr lang="fr-FR" dirty="0" smtClean="0"/>
              <a:t> avec cette diapositive.</a:t>
            </a:r>
            <a:endParaRPr lang="fr-FR" dirty="0"/>
          </a:p>
        </p:txBody>
      </p:sp>
      <p:sp>
        <p:nvSpPr>
          <p:cNvPr id="4" name="Slide Number Placeholder 3"/>
          <p:cNvSpPr>
            <a:spLocks noGrp="1"/>
          </p:cNvSpPr>
          <p:nvPr>
            <p:ph type="sldNum" sz="quarter" idx="10"/>
          </p:nvPr>
        </p:nvSpPr>
        <p:spPr/>
        <p:txBody>
          <a:bodyPr/>
          <a:lstStyle/>
          <a:p>
            <a:fld id="{D0826FEE-2901-4F80-B040-94DEDE5C3ECF}" type="slidenum">
              <a:rPr lang="en-GB" smtClean="0"/>
              <a:t>4</a:t>
            </a:fld>
            <a:endParaRPr lang="en-GB"/>
          </a:p>
        </p:txBody>
      </p:sp>
    </p:spTree>
    <p:extLst>
      <p:ext uri="{BB962C8B-B14F-4D97-AF65-F5344CB8AC3E}">
        <p14:creationId xmlns:p14="http://schemas.microsoft.com/office/powerpoint/2010/main" val="40769522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aseline="0" dirty="0" smtClean="0"/>
              <a:t>F/N2, d</a:t>
            </a:r>
            <a:r>
              <a:rPr lang="fr-FR" dirty="0" smtClean="0"/>
              <a:t>emandez aux</a:t>
            </a:r>
            <a:r>
              <a:rPr lang="fr-FR" baseline="0" dirty="0" smtClean="0"/>
              <a:t> participants quels sont, selon eux, les défis auxquels les PME sont confrontées dans la mise en œuvre de la SST</a:t>
            </a:r>
            <a:r>
              <a:rPr lang="fr-FR" dirty="0" smtClean="0"/>
              <a:t>.</a:t>
            </a:r>
          </a:p>
          <a:p>
            <a:r>
              <a:rPr lang="fr-FR" baseline="0" dirty="0" smtClean="0"/>
              <a:t>Quelles solutions proposent-ils?</a:t>
            </a:r>
            <a:endParaRPr lang="fr-FR" baseline="0" dirty="0"/>
          </a:p>
        </p:txBody>
      </p:sp>
      <p:sp>
        <p:nvSpPr>
          <p:cNvPr id="4" name="Slide Number Placeholder 3"/>
          <p:cNvSpPr>
            <a:spLocks noGrp="1"/>
          </p:cNvSpPr>
          <p:nvPr>
            <p:ph type="sldNum" sz="quarter" idx="10"/>
          </p:nvPr>
        </p:nvSpPr>
        <p:spPr/>
        <p:txBody>
          <a:bodyPr/>
          <a:lstStyle/>
          <a:p>
            <a:fld id="{D0826FEE-2901-4F80-B040-94DEDE5C3ECF}" type="slidenum">
              <a:rPr lang="en-GB" smtClean="0"/>
              <a:t>16</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baseline="0" noProof="0" dirty="0" smtClean="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115</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dirty="0" smtClean="0"/>
              <a:t>Un des gants présentés dans l’encadré à droite car les autres ne sont pas imperméables! Les gants présentés en haut à gauche ont l’air partiellement imperméables, mais le dos et les poignets sont en tissu: ces parties absorberaient les produits chimiques, ce qui entraînerait des problèmes de santé sur le dos de la main et les poignets. Les gants présentés en bas à gauche protègent les mains contre les matériaux abrasifs/tranchants.</a:t>
            </a:r>
            <a:endParaRPr lang="fr-FR"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117</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118</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dirty="0" smtClean="0"/>
              <a:t>Lancez la vidéo</a:t>
            </a:r>
            <a:r>
              <a:rPr lang="fr-FR" baseline="0" dirty="0" smtClean="0"/>
              <a:t> en activant le son pour que les participants entendent le bruit. Ne passez pas à la diapositive suivante avant que les participants aient identifié les dangers.</a:t>
            </a:r>
            <a:endParaRPr lang="fr-FR" baseline="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119</a:t>
            </a:fld>
            <a:endParaRPr lang="en-GB"/>
          </a:p>
        </p:txBody>
      </p:sp>
    </p:spTree>
    <p:extLst>
      <p:ext uri="{BB962C8B-B14F-4D97-AF65-F5344CB8AC3E}">
        <p14:creationId xmlns:p14="http://schemas.microsoft.com/office/powerpoint/2010/main" val="1929457303"/>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dirty="0" smtClean="0"/>
              <a:t>Encouragez les participants à trouver autant de dangers</a:t>
            </a:r>
            <a:r>
              <a:rPr lang="fr-FR" baseline="0" dirty="0" smtClean="0"/>
              <a:t> que possible</a:t>
            </a:r>
            <a:r>
              <a:rPr lang="fr-FR" dirty="0" smtClean="0"/>
              <a:t>.</a:t>
            </a:r>
            <a:endParaRPr lang="fr-FR"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120</a:t>
            </a:fld>
            <a:endParaRPr lang="en-GB"/>
          </a:p>
        </p:txBody>
      </p:sp>
    </p:spTree>
    <p:extLst>
      <p:ext uri="{BB962C8B-B14F-4D97-AF65-F5344CB8AC3E}">
        <p14:creationId xmlns:p14="http://schemas.microsoft.com/office/powerpoint/2010/main" val="1929457303"/>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121</a:t>
            </a:fld>
            <a:endParaRPr lang="en-GB"/>
          </a:p>
        </p:txBody>
      </p:sp>
    </p:spTree>
    <p:extLst>
      <p:ext uri="{BB962C8B-B14F-4D97-AF65-F5344CB8AC3E}">
        <p14:creationId xmlns:p14="http://schemas.microsoft.com/office/powerpoint/2010/main" val="1929457303"/>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122</a:t>
            </a:fld>
            <a:endParaRPr lang="en-GB"/>
          </a:p>
        </p:txBody>
      </p:sp>
    </p:spTree>
    <p:extLst>
      <p:ext uri="{BB962C8B-B14F-4D97-AF65-F5344CB8AC3E}">
        <p14:creationId xmlns:p14="http://schemas.microsoft.com/office/powerpoint/2010/main" val="1929457303"/>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123</a:t>
            </a:fld>
            <a:endParaRPr lang="en-GB"/>
          </a:p>
        </p:txBody>
      </p:sp>
    </p:spTree>
    <p:extLst>
      <p:ext uri="{BB962C8B-B14F-4D97-AF65-F5344CB8AC3E}">
        <p14:creationId xmlns:p14="http://schemas.microsoft.com/office/powerpoint/2010/main" val="1929457303"/>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124</a:t>
            </a:fld>
            <a:endParaRPr lang="en-GB"/>
          </a:p>
        </p:txBody>
      </p:sp>
    </p:spTree>
    <p:extLst>
      <p:ext uri="{BB962C8B-B14F-4D97-AF65-F5344CB8AC3E}">
        <p14:creationId xmlns:p14="http://schemas.microsoft.com/office/powerpoint/2010/main" val="1929457303"/>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125</a:t>
            </a:fld>
            <a:endParaRPr lang="en-GB"/>
          </a:p>
        </p:txBody>
      </p:sp>
    </p:spTree>
    <p:extLst>
      <p:ext uri="{BB962C8B-B14F-4D97-AF65-F5344CB8AC3E}">
        <p14:creationId xmlns:p14="http://schemas.microsoft.com/office/powerpoint/2010/main" val="19294573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aseline="0" dirty="0" smtClean="0"/>
              <a:t>Expérience limitée des employeurs et des travailleurs de ces PME, qui ont souvent un cycle de vie court car elles démarrent et cessent leurs activités relativement rapidement.</a:t>
            </a:r>
          </a:p>
          <a:p>
            <a:endParaRPr lang="en-US" baseline="0" dirty="0" smtClean="0"/>
          </a:p>
          <a:p>
            <a:r>
              <a:rPr lang="fr-FR" dirty="0" smtClean="0"/>
              <a:t>Coût perçu des améliorations – les employeurs des PME ne font souvent pas le lien entre, d’une part, les accidents, la mauvaise santé et les coûts qui y sont associés et, d’autre part, la productivité et la rentabilité.</a:t>
            </a:r>
          </a:p>
        </p:txBody>
      </p:sp>
      <p:sp>
        <p:nvSpPr>
          <p:cNvPr id="4" name="Slide Number Placeholder 3"/>
          <p:cNvSpPr>
            <a:spLocks noGrp="1"/>
          </p:cNvSpPr>
          <p:nvPr>
            <p:ph type="sldNum" sz="quarter" idx="10"/>
          </p:nvPr>
        </p:nvSpPr>
        <p:spPr/>
        <p:txBody>
          <a:bodyPr/>
          <a:lstStyle/>
          <a:p>
            <a:fld id="{D0826FEE-2901-4F80-B040-94DEDE5C3ECF}" type="slidenum">
              <a:rPr lang="en-GB" smtClean="0"/>
              <a:t>17</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dirty="0" smtClean="0"/>
              <a:t>Soulignez que même si la probabilité était considérée comme faible, étant donné que les conséquences sont</a:t>
            </a:r>
            <a:r>
              <a:rPr lang="fr-FR" baseline="0" dirty="0" smtClean="0"/>
              <a:t> potentiellement très néfastes, le risque tomberait dans la zone jaune (risque moyen) et nécessiterait une action</a:t>
            </a:r>
            <a:r>
              <a:rPr lang="fr-FR" dirty="0" smtClean="0"/>
              <a:t>.</a:t>
            </a:r>
            <a:r>
              <a:rPr lang="fr-FR" baseline="0" dirty="0" smtClean="0"/>
              <a:t> </a:t>
            </a:r>
            <a:endParaRPr lang="fr-FR" baseline="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126</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dirty="0" smtClean="0"/>
              <a:t>Cette liste n’est pas exhaustive.</a:t>
            </a:r>
            <a:endParaRPr lang="fr-FR"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127</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dirty="0" smtClean="0"/>
              <a:t>Note pour le formateur: cette machine de coupe est pourvue d’une protection. La barre bouclée que l’on voit ici doit être abaissée de manière à se trouver juste au-dessus du matériau à couper; cela fait, une barre (garde) apparaît devant la lame de coupe, comme on le voit ici sur cet appareil de coupe manuel.</a:t>
            </a:r>
            <a:endParaRPr lang="fr-FR"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128</a:t>
            </a:fld>
            <a:endParaRPr lang="en-GB"/>
          </a:p>
        </p:txBody>
      </p:sp>
    </p:spTree>
    <p:extLst>
      <p:ext uri="{BB962C8B-B14F-4D97-AF65-F5344CB8AC3E}">
        <p14:creationId xmlns:p14="http://schemas.microsoft.com/office/powerpoint/2010/main" val="1929457303"/>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smtClean="0"/>
              <a:t>Note au formateur:</a:t>
            </a:r>
            <a:r>
              <a:rPr lang="fr-FR" baseline="0" dirty="0" smtClean="0"/>
              <a:t> les participants ont terminé l’étape 3A pendant l’exercice 3 (diapositive 90).</a:t>
            </a:r>
          </a:p>
        </p:txBody>
      </p:sp>
      <p:sp>
        <p:nvSpPr>
          <p:cNvPr id="4" name="Slide Number Placeholder 3"/>
          <p:cNvSpPr>
            <a:spLocks noGrp="1"/>
          </p:cNvSpPr>
          <p:nvPr>
            <p:ph type="sldNum" sz="quarter" idx="10"/>
          </p:nvPr>
        </p:nvSpPr>
        <p:spPr/>
        <p:txBody>
          <a:bodyPr/>
          <a:lstStyle/>
          <a:p>
            <a:fld id="{D0826FEE-2901-4F80-B040-94DEDE5C3ECF}" type="slidenum">
              <a:rPr lang="en-GB" smtClean="0"/>
              <a:t>131</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noProof="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132</a:t>
            </a:fld>
            <a:endParaRPr lang="en-GB"/>
          </a:p>
        </p:txBody>
      </p:sp>
    </p:spTree>
    <p:extLst>
      <p:ext uri="{BB962C8B-B14F-4D97-AF65-F5344CB8AC3E}">
        <p14:creationId xmlns:p14="http://schemas.microsoft.com/office/powerpoint/2010/main" val="1638652955"/>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noProof="0" dirty="0" smtClean="0"/>
              <a:t>F/N 5. Les participants peuvent utiliser le</a:t>
            </a:r>
            <a:r>
              <a:rPr lang="fr-FR" baseline="0" noProof="0" dirty="0" smtClean="0"/>
              <a:t> modèle d'évaluation </a:t>
            </a:r>
            <a:r>
              <a:rPr lang="fr-FR" noProof="0" dirty="0" smtClean="0"/>
              <a:t>des risques qui figure à l’</a:t>
            </a:r>
            <a:r>
              <a:rPr lang="fr-FR" baseline="0" noProof="0" dirty="0" smtClean="0"/>
              <a:t>annexe IV pour transcrire les résultats de leur évaluation</a:t>
            </a:r>
            <a:r>
              <a:rPr lang="fr-FR" noProof="0" dirty="0" smtClean="0"/>
              <a:t> des risques</a:t>
            </a:r>
            <a:r>
              <a:rPr lang="fr-FR" baseline="0" dirty="0" smtClean="0"/>
              <a:t>.</a:t>
            </a:r>
            <a:endParaRPr lang="fr-FR" baseline="0" dirty="0"/>
          </a:p>
        </p:txBody>
      </p:sp>
      <p:sp>
        <p:nvSpPr>
          <p:cNvPr id="4" name="Slide Number Placeholder 3"/>
          <p:cNvSpPr>
            <a:spLocks noGrp="1"/>
          </p:cNvSpPr>
          <p:nvPr>
            <p:ph type="sldNum" sz="quarter" idx="10"/>
          </p:nvPr>
        </p:nvSpPr>
        <p:spPr/>
        <p:txBody>
          <a:bodyPr/>
          <a:lstStyle/>
          <a:p>
            <a:fld id="{D0826FEE-2901-4F80-B040-94DEDE5C3ECF}" type="slidenum">
              <a:rPr lang="en-GB" smtClean="0"/>
              <a:t>133</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dirty="0" smtClean="0"/>
              <a:t>Note au formateur:</a:t>
            </a:r>
          </a:p>
          <a:p>
            <a:endParaRPr lang="en-GB" dirty="0" smtClean="0"/>
          </a:p>
          <a:p>
            <a:r>
              <a:rPr lang="fr-FR" dirty="0" smtClean="0"/>
              <a:t>Les participants</a:t>
            </a:r>
            <a:r>
              <a:rPr lang="fr-FR" baseline="0" dirty="0" smtClean="0"/>
              <a:t> doivent comprendre que la simple réalisation de l’évaluation des risques n’est qu’un début. Il est essentiel que les mesures de maîtrise des risques considérées comme nécessaires soient effectivement mises en place!</a:t>
            </a:r>
          </a:p>
          <a:p>
            <a:endParaRPr lang="en-GB" baseline="0" dirty="0" smtClean="0"/>
          </a:p>
          <a:p>
            <a:r>
              <a:rPr lang="fr-FR" baseline="0" dirty="0" smtClean="0"/>
              <a:t>Il est important de confier à quelqu’un la responsabilité de la mise en œuvre pour que celle-ci intervienne dans un délai donné.</a:t>
            </a:r>
            <a:endParaRPr lang="fr-FR" baseline="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134</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indent="0">
              <a:buNone/>
            </a:pPr>
            <a:r>
              <a:rPr lang="fr-FR" dirty="0" smtClean="0"/>
              <a:t>Étapes 4 et 5: </a:t>
            </a:r>
          </a:p>
          <a:p>
            <a:pPr marL="0" indent="0">
              <a:buNone/>
            </a:pPr>
            <a:r>
              <a:rPr lang="fr-FR" b="1" dirty="0" smtClean="0"/>
              <a:t>Insistez</a:t>
            </a:r>
            <a:r>
              <a:rPr lang="fr-FR" dirty="0" smtClean="0"/>
              <a:t> sur le fait que </a:t>
            </a:r>
            <a:r>
              <a:rPr lang="fr-FR" noProof="0" dirty="0" smtClean="0"/>
              <a:t>les délais de mise en œuvre des mesures doivent </a:t>
            </a:r>
            <a:r>
              <a:rPr lang="fr-FR" baseline="0" noProof="0" dirty="0" smtClean="0"/>
              <a:t>dépendre du niveau de risque actuel</a:t>
            </a:r>
            <a:r>
              <a:rPr lang="fr-FR" noProof="0" dirty="0" smtClean="0"/>
              <a:t>.</a:t>
            </a:r>
            <a:r>
              <a:rPr lang="fr-FR" baseline="0" noProof="0" dirty="0" smtClean="0"/>
              <a:t> Si ce dernier est élevé, le délai doit être aussi court que possible. En ce qui concerne la définition des priorités dans les mesures à prendre: il faut d’abord s’attaquer aux risques élevés, mais on peut s’attaquer en même temps aux risques moyens ou faibles si c’est facile à faire.</a:t>
            </a:r>
          </a:p>
          <a:p>
            <a:pPr marL="0" indent="0">
              <a:buNone/>
            </a:pPr>
            <a:endParaRPr lang="it-IT" dirty="0" smtClean="0"/>
          </a:p>
          <a:p>
            <a:pPr marL="0" indent="0">
              <a:buNone/>
            </a:pPr>
            <a:r>
              <a:rPr lang="fr-FR" dirty="0" smtClean="0"/>
              <a:t>4.</a:t>
            </a:r>
            <a:r>
              <a:rPr lang="fr-FR" baseline="0" dirty="0" smtClean="0"/>
              <a:t> </a:t>
            </a:r>
            <a:r>
              <a:rPr lang="fr-FR" dirty="0" smtClean="0"/>
              <a:t>Consigner les conclusions et assurer le suivi voulu.</a:t>
            </a:r>
            <a:r>
              <a:rPr lang="fr-FR" baseline="0" dirty="0" smtClean="0"/>
              <a:t> </a:t>
            </a:r>
            <a:r>
              <a:rPr lang="fr-FR" sz="1050" dirty="0" smtClean="0"/>
              <a:t>Identifier les personnes responsables de la réalisation des actions: action par qui, pour quand? </a:t>
            </a:r>
            <a:r>
              <a:rPr lang="fr-FR" sz="1600" dirty="0" smtClean="0"/>
              <a:t/>
            </a:r>
            <a:br>
              <a:rPr lang="fr-FR" sz="1600" dirty="0" smtClean="0"/>
            </a:br>
            <a:r>
              <a:rPr lang="fr-FR" dirty="0" smtClean="0"/>
              <a:t>Fixer une date de vérification pour s’assurer que les actions ont été menées à bien </a:t>
            </a:r>
            <a:r>
              <a:rPr lang="fr-FR" u="sng" dirty="0" smtClean="0"/>
              <a:t>(les marquer comme terminées)</a:t>
            </a:r>
            <a:r>
              <a:rPr lang="fr-FR" sz="1600" u="sng" dirty="0" smtClean="0"/>
              <a:t/>
            </a:r>
            <a:br>
              <a:rPr lang="fr-FR" sz="1600" u="sng" dirty="0" smtClean="0"/>
            </a:br>
            <a:r>
              <a:rPr lang="fr-FR" dirty="0" smtClean="0"/>
              <a:t>Élaborer un plan d’action et mettre en œuvre les mesures choisies</a:t>
            </a:r>
          </a:p>
          <a:p>
            <a:pPr marL="0" indent="0">
              <a:buNone/>
            </a:pPr>
            <a:endParaRPr lang="en-GB" dirty="0" smtClean="0"/>
          </a:p>
          <a:p>
            <a:r>
              <a:rPr lang="fr-FR" dirty="0" smtClean="0"/>
              <a:t>5. </a:t>
            </a:r>
            <a:r>
              <a:rPr lang="fr-FR" sz="1200" dirty="0" smtClean="0">
                <a:solidFill>
                  <a:schemeClr val="tx1"/>
                </a:solidFill>
                <a:latin typeface="+mn-lt"/>
                <a:ea typeface="+mn-ea"/>
                <a:cs typeface="+mn-cs"/>
              </a:rPr>
              <a:t>Consigner les </a:t>
            </a:r>
            <a:r>
              <a:rPr lang="fr-FR" sz="1200" b="0" baseline="0" dirty="0" smtClean="0">
                <a:solidFill>
                  <a:schemeClr val="tx1"/>
                </a:solidFill>
                <a:latin typeface="+mn-lt"/>
                <a:ea typeface="+mn-ea"/>
                <a:cs typeface="+mn-cs"/>
              </a:rPr>
              <a:t>conclusions, contrôler</a:t>
            </a:r>
            <a:r>
              <a:rPr lang="fr-FR" sz="1200" b="0" dirty="0" smtClean="0">
                <a:solidFill>
                  <a:schemeClr val="tx1"/>
                </a:solidFill>
                <a:latin typeface="+mn-lt"/>
                <a:ea typeface="+mn-ea"/>
                <a:cs typeface="+mn-cs"/>
              </a:rPr>
              <a:t> et revoir, actualiser l’évaluation des risques</a:t>
            </a:r>
            <a:r>
              <a:rPr lang="fr-FR" sz="1200" b="1" dirty="0" smtClean="0">
                <a:solidFill>
                  <a:schemeClr val="tx1"/>
                </a:solidFill>
                <a:latin typeface="+mn-lt"/>
                <a:ea typeface="+mn-ea"/>
                <a:cs typeface="+mn-cs"/>
              </a:rPr>
              <a:t>: </a:t>
            </a:r>
            <a:r>
              <a:rPr lang="fr-FR" sz="1200" dirty="0" smtClean="0">
                <a:solidFill>
                  <a:schemeClr val="tx1"/>
                </a:solidFill>
                <a:latin typeface="+mn-lt"/>
                <a:ea typeface="+mn-ea"/>
                <a:cs typeface="+mn-cs"/>
              </a:rPr>
              <a:t>L’évaluation des risques n’est pas une activité ponctuelle. Il faut la revoir au moins une fois par an, ou plus fréquemment si nécessaire. Chaque fois que de nouveaux équipements, substances et/ou procédures sont adoptés, de nouveaux dangers peuvent apparaître. Il convient donc de vérifier l’évaluation des risques et de la modifier le cas échéant. </a:t>
            </a:r>
          </a:p>
          <a:p>
            <a:r>
              <a:rPr lang="fr-FR" sz="1200" dirty="0" smtClean="0">
                <a:solidFill>
                  <a:schemeClr val="tx1"/>
                </a:solidFill>
                <a:latin typeface="+mn-lt"/>
                <a:ea typeface="+mn-ea"/>
                <a:cs typeface="+mn-cs"/>
              </a:rPr>
              <a:t>Il n’y a pas de modèle particulier pour l’étape 5, mais le fait de consigner et d’actualiser les cinq étapes prouve l’engagement à améliorer la SST. Il est important de vérifier l’efficacité des mesures, de s’</a:t>
            </a:r>
            <a:r>
              <a:rPr lang="fr-FR" sz="1200" baseline="0" dirty="0" smtClean="0">
                <a:solidFill>
                  <a:schemeClr val="tx1"/>
                </a:solidFill>
                <a:latin typeface="+mn-lt"/>
                <a:ea typeface="+mn-ea"/>
                <a:cs typeface="+mn-cs"/>
              </a:rPr>
              <a:t>assurer qu’elles sont maintenues et que le risque est réduit</a:t>
            </a:r>
            <a:r>
              <a:rPr lang="fr-FR" sz="1200" dirty="0" smtClean="0">
                <a:solidFill>
                  <a:schemeClr val="tx1"/>
                </a:solidFill>
                <a:latin typeface="+mn-lt"/>
                <a:ea typeface="+mn-ea"/>
                <a:cs typeface="+mn-cs"/>
              </a:rPr>
              <a:t>.</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135</a:t>
            </a:fld>
            <a:endParaRPr lang="en-GB"/>
          </a:p>
        </p:txBody>
      </p:sp>
    </p:spTree>
    <p:extLst>
      <p:ext uri="{BB962C8B-B14F-4D97-AF65-F5344CB8AC3E}">
        <p14:creationId xmlns:p14="http://schemas.microsoft.com/office/powerpoint/2010/main" val="1638652955"/>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smtClean="0"/>
          </a:p>
        </p:txBody>
      </p:sp>
      <p:sp>
        <p:nvSpPr>
          <p:cNvPr id="4" name="Slide Number Placeholder 3"/>
          <p:cNvSpPr>
            <a:spLocks noGrp="1"/>
          </p:cNvSpPr>
          <p:nvPr>
            <p:ph type="sldNum" sz="quarter" idx="10"/>
          </p:nvPr>
        </p:nvSpPr>
        <p:spPr/>
        <p:txBody>
          <a:bodyPr/>
          <a:lstStyle/>
          <a:p>
            <a:fld id="{D0826FEE-2901-4F80-B040-94DEDE5C3ECF}" type="slidenum">
              <a:rPr lang="en-GB" smtClean="0"/>
              <a:t>136</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dirty="0" smtClean="0"/>
              <a:t>Rappelez que la politique de SST de l’entreprise fera l’objet de la session 7.</a:t>
            </a:r>
          </a:p>
          <a:p>
            <a:r>
              <a:rPr lang="fr-FR" dirty="0" smtClean="0"/>
              <a:t>   </a:t>
            </a:r>
            <a:endParaRPr lang="fr-FR"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137</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fr-FR" dirty="0" smtClean="0"/>
              <a:t>Traitez les points suivants: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fr-FR" dirty="0" smtClean="0"/>
              <a:t>Faire participer les travailleurs: l’employeur doit prendre des dispositions pour que les travailleurs et leurs représentants pour la sécurité et la santé disposent du temps et des ressources nécessaires à leur participation active aux processus d’organisation, de planification, de mise en œuvre, d’évaluation et d’action en vue d’améliorer la santé et la sécurité.</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fr-FR" dirty="0" smtClean="0"/>
              <a:t>L’employeur doit informer les travailleurs qu’ils ont le droit de se retirer d’une situation de travail qui présente un danger imminent et grave pour la vie ou la santé, conformément à la législation et aux procédures nationales. Il faut accorder une attention particulière aux femmes enceintes et aux mères allaitantes.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fr-FR" dirty="0" smtClean="0"/>
              <a:t>Une fois que les travailleurs ont signalé ces situations à leurs superviseurs, l’employeur doit</a:t>
            </a:r>
            <a:r>
              <a:rPr lang="fr-FR" dirty="0" smtClean="0">
                <a:solidFill>
                  <a:srgbClr val="8E0000"/>
                </a:solidFill>
              </a:rPr>
              <a:t> prendre des mesures immédiates.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fr-FR" dirty="0" smtClean="0"/>
              <a:t>Les employeurs doivent prendre en charge toutes les dépenses nécessaires à la mise en œuvre des mesures.</a:t>
            </a:r>
          </a:p>
        </p:txBody>
      </p:sp>
      <p:sp>
        <p:nvSpPr>
          <p:cNvPr id="4" name="Slide Number Placeholder 3"/>
          <p:cNvSpPr>
            <a:spLocks noGrp="1"/>
          </p:cNvSpPr>
          <p:nvPr>
            <p:ph type="sldNum" sz="quarter" idx="10"/>
          </p:nvPr>
        </p:nvSpPr>
        <p:spPr/>
        <p:txBody>
          <a:bodyPr/>
          <a:lstStyle/>
          <a:p>
            <a:fld id="{D0826FEE-2901-4F80-B040-94DEDE5C3ECF}" type="slidenum">
              <a:rPr lang="en-GB" smtClean="0"/>
              <a:t>19</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dirty="0" smtClean="0"/>
              <a:t>Faites remarquer que la surveillance de la santé, y compris la surveillance médicale, n’est pas tant</a:t>
            </a:r>
            <a:r>
              <a:rPr lang="fr-FR" baseline="0" dirty="0" smtClean="0"/>
              <a:t> une mesure de prévention qu’un moyen de vérifier que les mesures de prévention fonctionnent correctement. </a:t>
            </a:r>
            <a:r>
              <a:rPr lang="fr-FR" b="0" baseline="0" dirty="0" smtClean="0"/>
              <a:t>Lorsque la surveillance de la santé des travailleurs montre que leur santé ne se détériore pas, l’employeur sait que les mesures de maîtrise des risques sont efficaces</a:t>
            </a:r>
            <a:r>
              <a:rPr lang="fr-FR" dirty="0" smtClean="0"/>
              <a:t>.</a:t>
            </a:r>
          </a:p>
          <a:p>
            <a:endParaRPr lang="it-IT" b="0" baseline="0" dirty="0" smtClean="0"/>
          </a:p>
          <a:p>
            <a:r>
              <a:rPr lang="fr-FR" b="0" dirty="0" smtClean="0"/>
              <a:t>Les médecins du travail, les infirmiers et autres personnels de santé formés sur le lieu de travail doivent s’employer </a:t>
            </a:r>
            <a:r>
              <a:rPr lang="fr-FR" b="0" dirty="0" err="1" smtClean="0"/>
              <a:t>proactivement</a:t>
            </a:r>
            <a:r>
              <a:rPr lang="fr-FR" b="0" dirty="0" smtClean="0"/>
              <a:t> à promouvoir la santé des travailleurs, pas seulement détecter et/ou traiter les lésions ou maladies professionnelles.</a:t>
            </a:r>
            <a:endParaRPr lang="fr-FR" b="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138</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b="1" noProof="0" dirty="0" smtClean="0">
                <a:latin typeface="Arial" pitchFamily="34" charset="0"/>
              </a:rPr>
              <a:t>Note pour le formateur (si vous avez le temps): vous pouvez utiliser les trois diapositives suivantes pour insister sur le processus d’évaluation des risques et la hiérarchie des mesures de prévention. Les participants ne comprendront peut-être pas tous les risques présentés dans cette image et il vous faudra peut-être </a:t>
            </a:r>
            <a:r>
              <a:rPr lang="fr-FR" b="1" baseline="0" noProof="0" dirty="0" smtClean="0">
                <a:latin typeface="Arial" pitchFamily="34" charset="0"/>
              </a:rPr>
              <a:t>15 minutes pour la présenter: </a:t>
            </a:r>
            <a:r>
              <a:rPr lang="fr-FR" b="1" noProof="0" dirty="0" smtClean="0">
                <a:latin typeface="Arial" pitchFamily="34" charset="0"/>
              </a:rPr>
              <a:t>veillez à avoir assez de temps.</a:t>
            </a:r>
            <a:r>
              <a:rPr lang="fr-FR" b="1" baseline="0" noProof="0" dirty="0" smtClean="0">
                <a:latin typeface="Arial" pitchFamily="34" charset="0"/>
              </a:rPr>
              <a:t> </a:t>
            </a:r>
            <a:r>
              <a:rPr lang="fr-FR" b="1" u="sng" baseline="0" noProof="0" dirty="0" smtClean="0">
                <a:latin typeface="Arial" pitchFamily="34" charset="0"/>
              </a:rPr>
              <a:t>Sinon, vous pouvez y revenir à la fin.</a:t>
            </a:r>
          </a:p>
          <a:p>
            <a:endParaRPr lang="en-GB" noProof="0" dirty="0" smtClean="0">
              <a:latin typeface="Arial" pitchFamily="34" charset="0"/>
            </a:endParaRPr>
          </a:p>
          <a:p>
            <a:r>
              <a:rPr lang="fr-FR" noProof="0" dirty="0" smtClean="0">
                <a:latin typeface="Arial" pitchFamily="34" charset="0"/>
              </a:rPr>
              <a:t>Décrivez cette </a:t>
            </a:r>
            <a:r>
              <a:rPr lang="fr-FR" baseline="0" noProof="0" dirty="0" smtClean="0">
                <a:latin typeface="Arial" pitchFamily="34" charset="0"/>
              </a:rPr>
              <a:t>activité fictive comme expliqué ci-dessous et demandez aux participants d’évaluer les risques. Ils peuvent le faire en séance plénière</a:t>
            </a:r>
            <a:r>
              <a:rPr lang="fr-FR" noProof="0" dirty="0" smtClean="0">
                <a:latin typeface="Arial" pitchFamily="34" charset="0"/>
              </a:rPr>
              <a:t>.</a:t>
            </a:r>
            <a:r>
              <a:rPr lang="fr-FR" baseline="0" noProof="0" dirty="0" smtClean="0">
                <a:latin typeface="Arial" pitchFamily="34" charset="0"/>
              </a:rPr>
              <a:t> Étapes 1 à 3 de l’évaluation des risques.</a:t>
            </a:r>
          </a:p>
          <a:p>
            <a:endParaRPr lang="en-GB" noProof="0" dirty="0" smtClean="0">
              <a:latin typeface="Arial" pitchFamily="34" charset="0"/>
            </a:endParaRPr>
          </a:p>
          <a:p>
            <a:r>
              <a:rPr lang="fr-FR" noProof="0" dirty="0" smtClean="0">
                <a:latin typeface="Arial" pitchFamily="34" charset="0"/>
              </a:rPr>
              <a:t>Cette photo montre un opérateur qui utilise une perceuse à colonne pour des composants à base d’amiante dans une chaîne de montage. Le produit</a:t>
            </a:r>
            <a:r>
              <a:rPr lang="fr-FR" baseline="0" noProof="0" dirty="0" smtClean="0">
                <a:latin typeface="Arial" pitchFamily="34" charset="0"/>
              </a:rPr>
              <a:t> sera </a:t>
            </a:r>
            <a:r>
              <a:rPr lang="fr-FR" noProof="0" dirty="0" smtClean="0">
                <a:latin typeface="Arial" pitchFamily="34" charset="0"/>
              </a:rPr>
              <a:t>incorporé dans un produit résistant à la haute tension et aux hautes températures utilisé par une compagnie nationale d’électricité. Du fait de la toxicité du processus de fabrication, l’opérateur porte un masque.</a:t>
            </a:r>
            <a:r>
              <a:rPr lang="fr-FR" baseline="0" noProof="0" dirty="0" smtClean="0">
                <a:latin typeface="Arial" pitchFamily="34" charset="0"/>
              </a:rPr>
              <a:t> Ce masque empêche-t-il l’inhalation de fibres d’amiante? NON, le masque semble être un masque en tissu fait maison et ne fournira aucune protection, ou une protection limitée, contre les minuscules fibres d’amiante que le perçage pourrait libérer. On voit également d’autres travailleurs qui portent des foulards et aucun masque. </a:t>
            </a:r>
          </a:p>
          <a:p>
            <a:endParaRPr lang="en-US" baseline="0" noProof="0" dirty="0" smtClean="0">
              <a:latin typeface="Arial" pitchFamily="34" charset="0"/>
            </a:endParaRPr>
          </a:p>
          <a:p>
            <a:r>
              <a:rPr lang="fr-FR" baseline="0" noProof="0" dirty="0" smtClean="0">
                <a:latin typeface="Arial" pitchFamily="34" charset="0"/>
              </a:rPr>
              <a:t>Normalement, cette perceuse doit être montée sur un banc et boulonnée pour assurer sa stabilité. En outre, le travailleur porte des gants. Il ne faut pas porter de gants lorsqu’on utilise du matériel de perçage. En effet, les gants risquent de se prendre dans le matériel et le travailleur pourrait voir sa main tordue et ses os brisés.</a:t>
            </a:r>
          </a:p>
          <a:p>
            <a:endParaRPr lang="en-GB" baseline="0" noProof="0" dirty="0" smtClean="0">
              <a:latin typeface="Arial" pitchFamily="34" charset="0"/>
            </a:endParaRPr>
          </a:p>
          <a:p>
            <a:r>
              <a:rPr lang="fr-FR" noProof="0" dirty="0" smtClean="0">
                <a:latin typeface="Arial" pitchFamily="34" charset="0"/>
              </a:rPr>
              <a:t>On constate cependant une série de problèmes avec cette activité et cette configuration,</a:t>
            </a:r>
            <a:r>
              <a:rPr lang="fr-FR" baseline="0" noProof="0" dirty="0" smtClean="0">
                <a:latin typeface="Arial" pitchFamily="34" charset="0"/>
              </a:rPr>
              <a:t> </a:t>
            </a:r>
            <a:r>
              <a:rPr lang="fr-FR" noProof="0" dirty="0" smtClean="0">
                <a:latin typeface="Arial" pitchFamily="34" charset="0"/>
              </a:rPr>
              <a:t>qui dépassent le simple problème d’ergonomie:</a:t>
            </a:r>
          </a:p>
          <a:p>
            <a:pPr>
              <a:buFontTx/>
              <a:buChar char="-"/>
            </a:pPr>
            <a:r>
              <a:rPr lang="fr-FR" noProof="0" dirty="0" smtClean="0">
                <a:latin typeface="Arial" pitchFamily="34" charset="0"/>
              </a:rPr>
              <a:t> Il porte ses propres vêtements et s’expose ainsi vraisemblablement, lui-même et sa famille, à la poudre d’amiante lorsqu’il se change chez lui.</a:t>
            </a:r>
          </a:p>
          <a:p>
            <a:pPr>
              <a:buFontTx/>
              <a:buChar char="-"/>
            </a:pPr>
            <a:r>
              <a:rPr lang="fr-FR" noProof="0" dirty="0" smtClean="0">
                <a:latin typeface="Arial" pitchFamily="34" charset="0"/>
              </a:rPr>
              <a:t> Il ne porte aucun autre équipement de protection individuelle, par exemple</a:t>
            </a:r>
            <a:r>
              <a:rPr lang="fr-FR" baseline="0" noProof="0" dirty="0" smtClean="0">
                <a:latin typeface="Arial" pitchFamily="34" charset="0"/>
              </a:rPr>
              <a:t> </a:t>
            </a:r>
            <a:r>
              <a:rPr lang="fr-FR" noProof="0" dirty="0" smtClean="0">
                <a:latin typeface="Arial" pitchFamily="34" charset="0"/>
              </a:rPr>
              <a:t>un chapeau,</a:t>
            </a:r>
            <a:r>
              <a:rPr lang="fr-FR" baseline="0" noProof="0" dirty="0" smtClean="0">
                <a:latin typeface="Arial" pitchFamily="34" charset="0"/>
              </a:rPr>
              <a:t> qui empêcherait </a:t>
            </a:r>
            <a:r>
              <a:rPr lang="fr-FR" noProof="0" dirty="0" smtClean="0">
                <a:latin typeface="Arial" pitchFamily="34" charset="0"/>
              </a:rPr>
              <a:t>la poudre d’</a:t>
            </a:r>
            <a:r>
              <a:rPr lang="fr-FR" baseline="0" noProof="0" dirty="0" smtClean="0">
                <a:latin typeface="Arial" pitchFamily="34" charset="0"/>
              </a:rPr>
              <a:t>amiante </a:t>
            </a:r>
            <a:r>
              <a:rPr lang="fr-FR" noProof="0" dirty="0" smtClean="0">
                <a:latin typeface="Arial" pitchFamily="34" charset="0"/>
              </a:rPr>
              <a:t>de se déposer dans ses cheveux. Il pourrait ensuite transférer cette poudre, par exemple en passant sa main dans ses cheveux puis en se frottant le nez ou la bouche.</a:t>
            </a:r>
          </a:p>
          <a:p>
            <a:pPr>
              <a:buFontTx/>
              <a:buChar char="-"/>
            </a:pPr>
            <a:r>
              <a:rPr lang="fr-FR" noProof="0" dirty="0" smtClean="0">
                <a:latin typeface="Arial" pitchFamily="34" charset="0"/>
              </a:rPr>
              <a:t> Il a fabriqué son propre siège, plutôt instable, parce que la machine n’est pas à la bonne hauteur pour son siège.</a:t>
            </a:r>
          </a:p>
          <a:p>
            <a:pPr>
              <a:buFontTx/>
              <a:buChar char="-"/>
            </a:pPr>
            <a:r>
              <a:rPr lang="fr-FR" noProof="0" dirty="0" smtClean="0">
                <a:latin typeface="Arial" pitchFamily="34" charset="0"/>
              </a:rPr>
              <a:t> Il met les articles finis dans le plateau sur lequel il repose ses pieds. On voit des morceaux par terre. Le plateau ne peut pas être utilisé pour le transport vers l’étape suivante de production.</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139</a:t>
            </a:fld>
            <a:endParaRPr lang="en-GB"/>
          </a:p>
        </p:txBody>
      </p:sp>
    </p:spTree>
    <p:extLst>
      <p:ext uri="{BB962C8B-B14F-4D97-AF65-F5344CB8AC3E}">
        <p14:creationId xmlns:p14="http://schemas.microsoft.com/office/powerpoint/2010/main" val="2382479730"/>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buFontTx/>
              <a:buNone/>
            </a:pPr>
            <a:r>
              <a:rPr lang="fr-FR" dirty="0" smtClean="0">
                <a:latin typeface="Arial" pitchFamily="34" charset="0"/>
              </a:rPr>
              <a:t>Après avoir présenté les problèmes et les solutions possibles, on peut encore approfondir les choses.</a:t>
            </a:r>
            <a:r>
              <a:rPr lang="fr-FR" baseline="0" dirty="0" smtClean="0">
                <a:latin typeface="Arial" pitchFamily="34" charset="0"/>
              </a:rPr>
              <a:t> On se demandera </a:t>
            </a:r>
            <a:r>
              <a:rPr lang="fr-FR" dirty="0" smtClean="0">
                <a:latin typeface="Arial" pitchFamily="34" charset="0"/>
              </a:rPr>
              <a:t>notamment s’il n’est pas possible d’utiliser simplement un matériau plus sûr que l’amiante pour fabriquer cette pièce. Ce serait une bonne chose, </a:t>
            </a:r>
            <a:r>
              <a:rPr lang="fr-FR" baseline="0" dirty="0" smtClean="0">
                <a:latin typeface="Arial" pitchFamily="34" charset="0"/>
              </a:rPr>
              <a:t>car l’amiante peut causer le cancer, ainsi qu’une grave maladie pulmonaire appelée asbestose</a:t>
            </a:r>
            <a:r>
              <a:rPr lang="fr-FR" dirty="0" smtClean="0">
                <a:latin typeface="Arial" pitchFamily="34" charset="0"/>
              </a:rPr>
              <a:t>.</a:t>
            </a:r>
            <a:r>
              <a:rPr lang="fr-FR" baseline="0" dirty="0" smtClean="0">
                <a:latin typeface="Arial" pitchFamily="34" charset="0"/>
              </a:rPr>
              <a:t> Il faudrait interdire l’utilisation de l’amiante dans le monde entier et utiliser des matériaux plus sûrs.</a:t>
            </a:r>
          </a:p>
          <a:p>
            <a:endParaRPr lang="en-US" dirty="0" smtClean="0">
              <a:latin typeface="Arial" pitchFamily="34" charset="0"/>
            </a:endParaRPr>
          </a:p>
          <a:p>
            <a:r>
              <a:rPr lang="fr-FR" dirty="0" smtClean="0"/>
              <a:t>Le travailleur semble toujours porter un masque similaire, qui n’est donc toujours pas adapté. Il porte certes des lunettes de protection, mais un mandrin et un dispositif de protection de l’outil (diapositive suivante), mesures techniques de prévention, sont plus efficaces qu’un EPI. Il faudrait en effet utiliser une autre substance, mais si cela n’est pas possible, pourquoi ne pas mettre en place des mesures techniques pour collecter la poussière à la source et protéger tous les travailleurs. Le travailleur porte encore des gants - il ne faut pas.</a:t>
            </a:r>
            <a:endParaRPr lang="fr-FR"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140</a:t>
            </a:fld>
            <a:endParaRPr lang="en-GB"/>
          </a:p>
        </p:txBody>
      </p:sp>
    </p:spTree>
    <p:extLst>
      <p:ext uri="{BB962C8B-B14F-4D97-AF65-F5344CB8AC3E}">
        <p14:creationId xmlns:p14="http://schemas.microsoft.com/office/powerpoint/2010/main" val="2382479730"/>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buFontTx/>
              <a:buNone/>
            </a:pPr>
            <a:r>
              <a:rPr lang="fr-FR" dirty="0" smtClean="0"/>
              <a:t>Faites remarquer les mesures techniques, à savoir la</a:t>
            </a:r>
            <a:r>
              <a:rPr lang="fr-FR" baseline="0" dirty="0" smtClean="0"/>
              <a:t> protection en plexiglas pour couvrir le mandrin et </a:t>
            </a:r>
            <a:r>
              <a:rPr lang="fr-FR" dirty="0" smtClean="0"/>
              <a:t>le foret.</a:t>
            </a:r>
            <a:endParaRPr lang="fr-FR"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141</a:t>
            </a:fld>
            <a:endParaRPr lang="en-GB"/>
          </a:p>
        </p:txBody>
      </p:sp>
    </p:spTree>
    <p:extLst>
      <p:ext uri="{BB962C8B-B14F-4D97-AF65-F5344CB8AC3E}">
        <p14:creationId xmlns:p14="http://schemas.microsoft.com/office/powerpoint/2010/main" val="2382479730"/>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noProof="0" dirty="0" smtClean="0"/>
              <a:t>Soulignez que le système de gestion de la SST</a:t>
            </a:r>
            <a:r>
              <a:rPr lang="fr-FR" baseline="0" noProof="0" dirty="0" smtClean="0"/>
              <a:t> doit être adapté aux besoins de l’entreprise et à la législation nationale en vigueur</a:t>
            </a:r>
            <a:r>
              <a:rPr lang="fr-FR" baseline="0" dirty="0" smtClean="0"/>
              <a:t>. L’obligation et la responsabilité liées à la SST et au respect de la loi incombent certes à l’employeur, mais les travailleurs doivent collaborer avec lui pour atteindre les objectifs de SST définis dans le système de gestion. </a:t>
            </a:r>
          </a:p>
          <a:p>
            <a:endParaRPr lang="it-IT" baseline="0" dirty="0" smtClean="0"/>
          </a:p>
          <a:p>
            <a:pPr marL="0" indent="0">
              <a:lnSpc>
                <a:spcPct val="120000"/>
              </a:lnSpc>
              <a:spcBef>
                <a:spcPts val="0"/>
              </a:spcBef>
              <a:buNone/>
            </a:pPr>
            <a:r>
              <a:rPr lang="fr-FR" dirty="0" smtClean="0"/>
              <a:t>Principes directeurs concernant les systèmes de gestion de la sécurité et de la santé au travail (ILO-OSH 2001)</a:t>
            </a:r>
          </a:p>
          <a:p>
            <a:pPr marL="0" indent="0">
              <a:buNone/>
            </a:pPr>
            <a:r>
              <a:rPr lang="fr-FR" sz="1200" dirty="0" err="1" smtClean="0">
                <a:solidFill>
                  <a:prstClr val="black"/>
                </a:solidFill>
              </a:rPr>
              <a:t>https</a:t>
            </a:r>
            <a:r>
              <a:rPr lang="fr-FR" sz="1200" dirty="0" smtClean="0">
                <a:solidFill>
                  <a:prstClr val="black"/>
                </a:solidFill>
              </a:rPr>
              <a:t>://</a:t>
            </a:r>
            <a:r>
              <a:rPr lang="fr-FR" sz="1200" dirty="0" err="1" smtClean="0">
                <a:solidFill>
                  <a:prstClr val="black"/>
                </a:solidFill>
              </a:rPr>
              <a:t>www.ilo.org</a:t>
            </a:r>
            <a:r>
              <a:rPr lang="fr-FR" sz="1200" dirty="0" smtClean="0">
                <a:solidFill>
                  <a:prstClr val="black"/>
                </a:solidFill>
              </a:rPr>
              <a:t>/</a:t>
            </a:r>
            <a:r>
              <a:rPr lang="fr-FR" sz="1200" dirty="0" err="1" smtClean="0">
                <a:solidFill>
                  <a:prstClr val="black"/>
                </a:solidFill>
              </a:rPr>
              <a:t>safework</a:t>
            </a:r>
            <a:r>
              <a:rPr lang="fr-FR" sz="1200" dirty="0" smtClean="0">
                <a:solidFill>
                  <a:prstClr val="black"/>
                </a:solidFill>
              </a:rPr>
              <a:t>/info/standards-and-instruments/WCMS_112581/</a:t>
            </a:r>
            <a:r>
              <a:rPr lang="fr-FR" sz="1200" dirty="0" err="1" smtClean="0">
                <a:solidFill>
                  <a:prstClr val="black"/>
                </a:solidFill>
              </a:rPr>
              <a:t>lang</a:t>
            </a:r>
            <a:r>
              <a:rPr lang="fr-FR" sz="1200" dirty="0" smtClean="0">
                <a:solidFill>
                  <a:prstClr val="black"/>
                </a:solidFill>
              </a:rPr>
              <a:t>--</a:t>
            </a:r>
            <a:r>
              <a:rPr lang="fr-FR" sz="1200" dirty="0" err="1" smtClean="0">
                <a:solidFill>
                  <a:prstClr val="black"/>
                </a:solidFill>
              </a:rPr>
              <a:t>fr</a:t>
            </a:r>
            <a:r>
              <a:rPr lang="fr-FR" sz="1200" dirty="0" smtClean="0">
                <a:solidFill>
                  <a:prstClr val="black"/>
                </a:solidFill>
              </a:rPr>
              <a:t>/</a:t>
            </a:r>
            <a:r>
              <a:rPr lang="fr-FR" sz="1200" dirty="0" err="1" smtClean="0">
                <a:solidFill>
                  <a:prstClr val="black"/>
                </a:solidFill>
              </a:rPr>
              <a:t>index.htm</a:t>
            </a:r>
            <a:endParaRPr lang="fr-FR" sz="1200" dirty="0" smtClean="0">
              <a:solidFill>
                <a:prstClr val="black"/>
              </a:solidFill>
            </a:endParaRP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145</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dirty="0" smtClean="0"/>
              <a:t>La gestion de la sécurité et de la santé ne peut faire l’objet de mesures ponctuelles.</a:t>
            </a:r>
          </a:p>
          <a:p>
            <a:r>
              <a:rPr lang="fr-FR" dirty="0" smtClean="0"/>
              <a:t>Un système de SST fournit un plan général pour traiter tous les aspects de la sécurité et de la santé en coopération avec les travailleurs. </a:t>
            </a:r>
          </a:p>
          <a:p>
            <a:r>
              <a:rPr kumimoji="0" lang="fr-FR" b="0" i="0" u="none" strike="noStrike" cap="none" normalizeH="0" baseline="0" dirty="0" smtClean="0">
                <a:ln>
                  <a:noFill/>
                </a:ln>
                <a:solidFill>
                  <a:schemeClr val="tx1"/>
                </a:solidFill>
                <a:latin typeface="Futura Md" pitchFamily="34" charset="0"/>
              </a:rPr>
              <a:t>La consultation, la création, la mise en œuvre et l’examen des progrès réalisés dans le cadre de la politique de SST sont un processus cyclique continu.</a:t>
            </a:r>
          </a:p>
          <a:p>
            <a:endParaRPr lang="en-US" dirty="0" smtClean="0"/>
          </a:p>
          <a:p>
            <a:r>
              <a:rPr lang="fr-FR" dirty="0" smtClean="0"/>
              <a:t>Faites remarquer que </a:t>
            </a:r>
            <a:r>
              <a:rPr lang="fr-FR" baseline="0" dirty="0" smtClean="0"/>
              <a:t>l’ordre dans lequel les choses sont faites en pratique est souvent moins clair. Par exemple, il se peut que la direction et les travailleurs se consultent régulièrement sur la SST, ce qui peut amener la direction à élaborer une politique et un système de gestion de la SST, ce qui conduit à la création d’un comité mixte de sécurité et de santé et à une consultation/coopération plus formelle sur les pratiques et procédures de SST. L’important est que la consultation ait lieu et soit intégrée au système.</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146</a:t>
            </a:fld>
            <a:endParaRPr lang="en-GB"/>
          </a:p>
        </p:txBody>
      </p:sp>
    </p:spTree>
    <p:extLst>
      <p:ext uri="{BB962C8B-B14F-4D97-AF65-F5344CB8AC3E}">
        <p14:creationId xmlns:p14="http://schemas.microsoft.com/office/powerpoint/2010/main" val="121468166"/>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noProof="0" dirty="0" smtClean="0"/>
              <a:t>Soulignez</a:t>
            </a:r>
            <a:r>
              <a:rPr lang="fr-FR" baseline="0" noProof="0" dirty="0" smtClean="0"/>
              <a:t> que la </a:t>
            </a:r>
            <a:r>
              <a:rPr lang="fr-FR" baseline="0" dirty="0" smtClean="0"/>
              <a:t>gestion de la SST est un processus continu; ce n’</a:t>
            </a:r>
            <a:r>
              <a:rPr lang="fr-FR" baseline="0" noProof="0" dirty="0" smtClean="0"/>
              <a:t>est pas quelque chose qui se fait en un jour ou une </a:t>
            </a:r>
            <a:r>
              <a:rPr lang="fr-FR" baseline="0" dirty="0" smtClean="0"/>
              <a:t>semaine.</a:t>
            </a:r>
            <a:endParaRPr lang="fr-FR" baseline="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147</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fr-FR" b="1" dirty="0" smtClean="0"/>
              <a:t>NOTE AU FORMATEUR: INSÉREZ ICI QUELQUES NORMES NATIONALES PERTINENTES + RÉFÉRENCE AUX NORMES INTERNATIONALES (VOIR NOTES)</a:t>
            </a:r>
          </a:p>
          <a:p>
            <a:endParaRPr lang="en-GB" u="none" dirty="0" smtClean="0">
              <a:solidFill>
                <a:schemeClr val="tx1"/>
              </a:solidFill>
              <a:hlinkClick r:id="rId3"/>
            </a:endParaRPr>
          </a:p>
          <a:p>
            <a:r>
              <a:rPr lang="fr-FR" u="none" dirty="0" smtClean="0">
                <a:solidFill>
                  <a:schemeClr val="tx1"/>
                </a:solidFill>
                <a:hlinkClick r:id="rId3"/>
              </a:rPr>
              <a:t>Citez certaines des</a:t>
            </a:r>
            <a:r>
              <a:rPr lang="fr-FR" u="none" baseline="0" dirty="0" smtClean="0">
                <a:solidFill>
                  <a:schemeClr val="tx1"/>
                </a:solidFill>
                <a:hlinkClick r:id="rId3"/>
              </a:rPr>
              <a:t> conventions ci-dessous</a:t>
            </a:r>
            <a:r>
              <a:rPr lang="fr-FR" u="none" dirty="0" smtClean="0">
                <a:solidFill>
                  <a:schemeClr val="tx1"/>
                </a:solidFill>
                <a:hlinkClick r:id="rId3"/>
              </a:rPr>
              <a:t>.</a:t>
            </a:r>
            <a:r>
              <a:rPr lang="fr-FR" u="none" baseline="0" dirty="0" smtClean="0">
                <a:solidFill>
                  <a:schemeClr val="tx1"/>
                </a:solidFill>
                <a:hlinkClick r:id="rId3"/>
              </a:rPr>
              <a:t> Soulignez que certains de ces instruments sont généraux et que d’autres traitent d’un secteur ou d’une question en particulier.</a:t>
            </a:r>
          </a:p>
          <a:p>
            <a:r>
              <a:rPr lang="fr-FR" u="none" baseline="0" dirty="0" smtClean="0">
                <a:solidFill>
                  <a:schemeClr val="tx1"/>
                </a:solidFill>
                <a:hlinkClick r:id="rId3"/>
              </a:rPr>
              <a:t>Exemples:</a:t>
            </a:r>
          </a:p>
          <a:p>
            <a:pPr lvl="0"/>
            <a:r>
              <a:rPr lang="fr-FR" sz="1200" dirty="0" smtClean="0">
                <a:solidFill>
                  <a:schemeClr val="tx1"/>
                </a:solidFill>
                <a:latin typeface="+mn-lt"/>
                <a:ea typeface="+mn-ea"/>
                <a:cs typeface="+mn-cs"/>
              </a:rPr>
              <a:t>Convention (n</a:t>
            </a:r>
            <a:r>
              <a:rPr lang="fr-FR" sz="1200" baseline="30000" dirty="0" smtClean="0">
                <a:solidFill>
                  <a:schemeClr val="tx1"/>
                </a:solidFill>
                <a:latin typeface="+mn-lt"/>
                <a:ea typeface="+mn-ea"/>
                <a:cs typeface="+mn-cs"/>
              </a:rPr>
              <a:t>o</a:t>
            </a:r>
            <a:r>
              <a:rPr lang="fr-FR" sz="1200" dirty="0" smtClean="0">
                <a:solidFill>
                  <a:schemeClr val="tx1"/>
                </a:solidFill>
                <a:latin typeface="+mn-lt"/>
                <a:ea typeface="+mn-ea"/>
                <a:cs typeface="+mn-cs"/>
              </a:rPr>
              <a:t> 155) sur la sécurité et la santé des travailleurs, 1981 </a:t>
            </a:r>
          </a:p>
          <a:p>
            <a:pPr lvl="0"/>
            <a:r>
              <a:rPr lang="fr-FR" sz="1200" dirty="0" smtClean="0">
                <a:solidFill>
                  <a:schemeClr val="tx1"/>
                </a:solidFill>
                <a:latin typeface="+mn-lt"/>
                <a:ea typeface="+mn-ea"/>
                <a:cs typeface="+mn-cs"/>
              </a:rPr>
              <a:t>Recommandation (n</a:t>
            </a:r>
            <a:r>
              <a:rPr lang="fr-FR" sz="1200" baseline="30000" dirty="0" smtClean="0">
                <a:solidFill>
                  <a:schemeClr val="tx1"/>
                </a:solidFill>
                <a:latin typeface="+mn-lt"/>
                <a:ea typeface="+mn-ea"/>
                <a:cs typeface="+mn-cs"/>
              </a:rPr>
              <a:t>o</a:t>
            </a:r>
            <a:r>
              <a:rPr lang="fr-FR" sz="1200" dirty="0" smtClean="0">
                <a:solidFill>
                  <a:schemeClr val="tx1"/>
                </a:solidFill>
                <a:latin typeface="+mn-lt"/>
                <a:ea typeface="+mn-ea"/>
                <a:cs typeface="+mn-cs"/>
              </a:rPr>
              <a:t> 164) sur la sécurité et la santé des travailleurs, 1981 </a:t>
            </a:r>
          </a:p>
          <a:p>
            <a:pPr lvl="0"/>
            <a:r>
              <a:rPr lang="fr-FR" sz="1200" dirty="0" smtClean="0">
                <a:solidFill>
                  <a:schemeClr val="tx1"/>
                </a:solidFill>
                <a:latin typeface="+mn-lt"/>
                <a:ea typeface="+mn-ea"/>
                <a:cs typeface="+mn-cs"/>
              </a:rPr>
              <a:t>Convention (n</a:t>
            </a:r>
            <a:r>
              <a:rPr lang="fr-FR" sz="1200" baseline="30000" dirty="0" smtClean="0">
                <a:solidFill>
                  <a:schemeClr val="tx1"/>
                </a:solidFill>
                <a:latin typeface="+mn-lt"/>
                <a:ea typeface="+mn-ea"/>
                <a:cs typeface="+mn-cs"/>
              </a:rPr>
              <a:t>o</a:t>
            </a:r>
            <a:r>
              <a:rPr lang="fr-FR" sz="1200" dirty="0" smtClean="0">
                <a:solidFill>
                  <a:schemeClr val="tx1"/>
                </a:solidFill>
                <a:latin typeface="+mn-lt"/>
                <a:ea typeface="+mn-ea"/>
                <a:cs typeface="+mn-cs"/>
              </a:rPr>
              <a:t> 187) sur le cadre promotionnel pour la sécurité et la santé au travail, 2006 </a:t>
            </a:r>
          </a:p>
          <a:p>
            <a:pPr lvl="0"/>
            <a:r>
              <a:rPr lang="fr-FR" sz="1200" dirty="0" smtClean="0">
                <a:solidFill>
                  <a:schemeClr val="tx1"/>
                </a:solidFill>
                <a:latin typeface="+mn-lt"/>
                <a:ea typeface="+mn-ea"/>
                <a:cs typeface="+mn-cs"/>
              </a:rPr>
              <a:t>Recommandation (n</a:t>
            </a:r>
            <a:r>
              <a:rPr lang="fr-FR" sz="1200" baseline="30000" dirty="0" smtClean="0">
                <a:solidFill>
                  <a:schemeClr val="tx1"/>
                </a:solidFill>
                <a:latin typeface="+mn-lt"/>
                <a:ea typeface="+mn-ea"/>
                <a:cs typeface="+mn-cs"/>
              </a:rPr>
              <a:t>o</a:t>
            </a:r>
            <a:r>
              <a:rPr lang="fr-FR" sz="1200" dirty="0" smtClean="0">
                <a:solidFill>
                  <a:schemeClr val="tx1"/>
                </a:solidFill>
                <a:latin typeface="+mn-lt"/>
                <a:ea typeface="+mn-ea"/>
                <a:cs typeface="+mn-cs"/>
              </a:rPr>
              <a:t> 197) sur le cadre promotionnel pour la sécurité et la santé au travail, 2006</a:t>
            </a:r>
          </a:p>
          <a:p>
            <a:pPr lvl="0"/>
            <a:r>
              <a:rPr lang="fr-FR" sz="1200" dirty="0" smtClean="0">
                <a:solidFill>
                  <a:schemeClr val="tx1"/>
                </a:solidFill>
                <a:latin typeface="+mn-lt"/>
                <a:ea typeface="+mn-ea"/>
                <a:cs typeface="+mn-cs"/>
              </a:rPr>
              <a:t> </a:t>
            </a:r>
          </a:p>
          <a:p>
            <a:pPr lvl="0"/>
            <a:r>
              <a:rPr lang="fr-FR" sz="1200" dirty="0" smtClean="0">
                <a:solidFill>
                  <a:schemeClr val="tx1"/>
                </a:solidFill>
                <a:latin typeface="+mn-lt"/>
                <a:ea typeface="+mn-ea"/>
                <a:cs typeface="+mn-cs"/>
              </a:rPr>
              <a:t>Recommandation (n</a:t>
            </a:r>
            <a:r>
              <a:rPr lang="fr-FR" sz="1200" baseline="30000" dirty="0" smtClean="0">
                <a:solidFill>
                  <a:schemeClr val="tx1"/>
                </a:solidFill>
                <a:latin typeface="+mn-lt"/>
                <a:ea typeface="+mn-ea"/>
                <a:cs typeface="+mn-cs"/>
              </a:rPr>
              <a:t>o</a:t>
            </a:r>
            <a:r>
              <a:rPr lang="fr-FR" sz="1200" dirty="0" smtClean="0">
                <a:solidFill>
                  <a:schemeClr val="tx1"/>
                </a:solidFill>
                <a:latin typeface="+mn-lt"/>
                <a:ea typeface="+mn-ea"/>
                <a:cs typeface="+mn-cs"/>
              </a:rPr>
              <a:t> 172) sur l’amiante, 1986 </a:t>
            </a:r>
          </a:p>
          <a:p>
            <a:pPr lvl="0"/>
            <a:r>
              <a:rPr lang="fr-FR" sz="1200" dirty="0" smtClean="0">
                <a:solidFill>
                  <a:schemeClr val="tx1"/>
                </a:solidFill>
                <a:latin typeface="+mn-lt"/>
                <a:ea typeface="+mn-ea"/>
                <a:cs typeface="+mn-cs"/>
              </a:rPr>
              <a:t>Convention (n</a:t>
            </a:r>
            <a:r>
              <a:rPr lang="fr-FR" sz="1200" baseline="30000" dirty="0" smtClean="0">
                <a:solidFill>
                  <a:schemeClr val="tx1"/>
                </a:solidFill>
                <a:latin typeface="+mn-lt"/>
                <a:ea typeface="+mn-ea"/>
                <a:cs typeface="+mn-cs"/>
              </a:rPr>
              <a:t>o</a:t>
            </a:r>
            <a:r>
              <a:rPr lang="fr-FR" sz="1200" dirty="0" smtClean="0">
                <a:solidFill>
                  <a:schemeClr val="tx1"/>
                </a:solidFill>
                <a:latin typeface="+mn-lt"/>
                <a:ea typeface="+mn-ea"/>
                <a:cs typeface="+mn-cs"/>
              </a:rPr>
              <a:t> 136) sur le benzène, 1971 </a:t>
            </a:r>
          </a:p>
          <a:p>
            <a:pPr lvl="0"/>
            <a:r>
              <a:rPr lang="fr-FR" sz="1200" dirty="0" smtClean="0">
                <a:solidFill>
                  <a:schemeClr val="tx1"/>
                </a:solidFill>
                <a:latin typeface="+mn-lt"/>
                <a:ea typeface="+mn-ea"/>
                <a:cs typeface="+mn-cs"/>
              </a:rPr>
              <a:t>Convention (n</a:t>
            </a:r>
            <a:r>
              <a:rPr lang="fr-FR" sz="1200" baseline="30000" dirty="0" smtClean="0">
                <a:solidFill>
                  <a:schemeClr val="tx1"/>
                </a:solidFill>
                <a:latin typeface="+mn-lt"/>
                <a:ea typeface="+mn-ea"/>
                <a:cs typeface="+mn-cs"/>
              </a:rPr>
              <a:t>o</a:t>
            </a:r>
            <a:r>
              <a:rPr lang="fr-FR" sz="1200" dirty="0" smtClean="0">
                <a:solidFill>
                  <a:schemeClr val="tx1"/>
                </a:solidFill>
                <a:latin typeface="+mn-lt"/>
                <a:ea typeface="+mn-ea"/>
                <a:cs typeface="+mn-cs"/>
              </a:rPr>
              <a:t> 170) sur les produits chimiques, 1990 </a:t>
            </a:r>
          </a:p>
          <a:p>
            <a:pPr lvl="0"/>
            <a:r>
              <a:rPr lang="fr-FR" sz="1200" dirty="0" smtClean="0">
                <a:solidFill>
                  <a:schemeClr val="tx1"/>
                </a:solidFill>
                <a:latin typeface="+mn-lt"/>
                <a:ea typeface="+mn-ea"/>
                <a:cs typeface="+mn-cs"/>
              </a:rPr>
              <a:t>Recommandation (n</a:t>
            </a:r>
            <a:r>
              <a:rPr lang="fr-FR" sz="1200" baseline="30000" dirty="0" smtClean="0">
                <a:solidFill>
                  <a:schemeClr val="tx1"/>
                </a:solidFill>
                <a:latin typeface="+mn-lt"/>
                <a:ea typeface="+mn-ea"/>
                <a:cs typeface="+mn-cs"/>
              </a:rPr>
              <a:t>o</a:t>
            </a:r>
            <a:r>
              <a:rPr lang="fr-FR" sz="1200" dirty="0" smtClean="0">
                <a:solidFill>
                  <a:schemeClr val="tx1"/>
                </a:solidFill>
                <a:latin typeface="+mn-lt"/>
                <a:ea typeface="+mn-ea"/>
                <a:cs typeface="+mn-cs"/>
              </a:rPr>
              <a:t> 177) sur les produits chimiques, 1990</a:t>
            </a:r>
          </a:p>
          <a:p>
            <a:pPr lvl="0"/>
            <a:endParaRPr lang="en-GB" sz="1200" kern="1200" dirty="0" smtClean="0">
              <a:solidFill>
                <a:schemeClr val="tx1"/>
              </a:solidFill>
              <a:latin typeface="+mn-lt"/>
              <a:ea typeface="+mn-ea"/>
              <a:cs typeface="+mn-cs"/>
            </a:endParaRPr>
          </a:p>
          <a:p>
            <a:pPr lvl="0"/>
            <a:r>
              <a:rPr lang="fr-FR" sz="1200" dirty="0" smtClean="0">
                <a:solidFill>
                  <a:schemeClr val="tx1"/>
                </a:solidFill>
                <a:latin typeface="+mn-lt"/>
                <a:ea typeface="+mn-ea"/>
                <a:cs typeface="+mn-cs"/>
              </a:rPr>
              <a:t>Convention (n</a:t>
            </a:r>
            <a:r>
              <a:rPr lang="fr-FR" sz="1200" baseline="30000" dirty="0" smtClean="0">
                <a:solidFill>
                  <a:schemeClr val="tx1"/>
                </a:solidFill>
                <a:latin typeface="+mn-lt"/>
                <a:ea typeface="+mn-ea"/>
                <a:cs typeface="+mn-cs"/>
              </a:rPr>
              <a:t>o</a:t>
            </a:r>
            <a:r>
              <a:rPr lang="fr-FR" sz="1200" dirty="0" smtClean="0">
                <a:solidFill>
                  <a:schemeClr val="tx1"/>
                </a:solidFill>
                <a:latin typeface="+mn-lt"/>
                <a:ea typeface="+mn-ea"/>
                <a:cs typeface="+mn-cs"/>
              </a:rPr>
              <a:t> 184) sur la sécurité et la santé dans l’agriculture, 2001 </a:t>
            </a:r>
          </a:p>
          <a:p>
            <a:pPr lvl="0"/>
            <a:r>
              <a:rPr lang="fr-FR" sz="1200" b="0" dirty="0" smtClean="0">
                <a:solidFill>
                  <a:schemeClr val="tx1"/>
                </a:solidFill>
                <a:latin typeface="+mn-lt"/>
                <a:ea typeface="+mn-ea"/>
                <a:cs typeface="+mn-cs"/>
              </a:rPr>
              <a:t>Convention (n</a:t>
            </a:r>
            <a:r>
              <a:rPr lang="fr-FR" sz="1200" b="0" baseline="30000" dirty="0" smtClean="0">
                <a:solidFill>
                  <a:schemeClr val="tx1"/>
                </a:solidFill>
                <a:latin typeface="+mn-lt"/>
                <a:ea typeface="+mn-ea"/>
                <a:cs typeface="+mn-cs"/>
              </a:rPr>
              <a:t>o</a:t>
            </a:r>
            <a:r>
              <a:rPr lang="fr-FR" sz="1200" b="0" dirty="0" smtClean="0">
                <a:solidFill>
                  <a:schemeClr val="tx1"/>
                </a:solidFill>
                <a:latin typeface="+mn-lt"/>
                <a:ea typeface="+mn-ea"/>
                <a:cs typeface="+mn-cs"/>
              </a:rPr>
              <a:t> 167) sur la sécurité et la santé dans la construction, 1988 </a:t>
            </a:r>
          </a:p>
          <a:p>
            <a:pPr lvl="0"/>
            <a:r>
              <a:rPr lang="fr-FR" sz="1200" b="0" dirty="0" smtClean="0">
                <a:solidFill>
                  <a:schemeClr val="tx1"/>
                </a:solidFill>
                <a:latin typeface="+mn-lt"/>
                <a:ea typeface="+mn-ea"/>
                <a:cs typeface="+mn-cs"/>
              </a:rPr>
              <a:t>Convention (n</a:t>
            </a:r>
            <a:r>
              <a:rPr lang="fr-FR" sz="1200" b="0" baseline="30000" dirty="0" smtClean="0">
                <a:solidFill>
                  <a:schemeClr val="tx1"/>
                </a:solidFill>
                <a:latin typeface="+mn-lt"/>
                <a:ea typeface="+mn-ea"/>
                <a:cs typeface="+mn-cs"/>
              </a:rPr>
              <a:t>o</a:t>
            </a:r>
            <a:r>
              <a:rPr lang="fr-FR" sz="1200" b="0" dirty="0" smtClean="0">
                <a:solidFill>
                  <a:schemeClr val="tx1"/>
                </a:solidFill>
                <a:latin typeface="+mn-lt"/>
                <a:ea typeface="+mn-ea"/>
                <a:cs typeface="+mn-cs"/>
              </a:rPr>
              <a:t> 176) sur la sécurité et la santé dans les mines, 1995 </a:t>
            </a:r>
          </a:p>
          <a:p>
            <a:pPr lvl="0"/>
            <a:r>
              <a:rPr lang="fr-FR" sz="1200" b="0" dirty="0" smtClean="0">
                <a:solidFill>
                  <a:schemeClr val="tx1"/>
                </a:solidFill>
                <a:latin typeface="+mn-lt"/>
                <a:ea typeface="+mn-ea"/>
                <a:cs typeface="+mn-cs"/>
              </a:rPr>
              <a:t>Recommandation (n</a:t>
            </a:r>
            <a:r>
              <a:rPr lang="fr-FR" sz="1200" b="0" baseline="30000" dirty="0" smtClean="0">
                <a:solidFill>
                  <a:schemeClr val="tx1"/>
                </a:solidFill>
                <a:latin typeface="+mn-lt"/>
                <a:ea typeface="+mn-ea"/>
                <a:cs typeface="+mn-cs"/>
              </a:rPr>
              <a:t>o</a:t>
            </a:r>
            <a:r>
              <a:rPr lang="fr-FR" sz="1200" b="0" dirty="0" smtClean="0">
                <a:solidFill>
                  <a:schemeClr val="tx1"/>
                </a:solidFill>
                <a:latin typeface="+mn-lt"/>
                <a:ea typeface="+mn-ea"/>
                <a:cs typeface="+mn-cs"/>
              </a:rPr>
              <a:t> 183) sur la sécurité et la santé dans les mines, 1995 </a:t>
            </a:r>
          </a:p>
          <a:p>
            <a:pPr lvl="0"/>
            <a:endParaRPr lang="en-GB" sz="1200" b="0" kern="1200" dirty="0" smtClean="0">
              <a:solidFill>
                <a:schemeClr val="tx1"/>
              </a:solidFill>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fr-FR" sz="1200" b="0" dirty="0" smtClean="0">
                <a:solidFill>
                  <a:schemeClr val="tx1"/>
                </a:solidFill>
                <a:latin typeface="+mn-lt"/>
                <a:ea typeface="+mn-ea"/>
                <a:cs typeface="+mn-cs"/>
              </a:rPr>
              <a:t>Convention (n</a:t>
            </a:r>
            <a:r>
              <a:rPr lang="fr-FR" sz="1200" b="0" baseline="30000" dirty="0" smtClean="0">
                <a:solidFill>
                  <a:schemeClr val="tx1"/>
                </a:solidFill>
                <a:latin typeface="+mn-lt"/>
                <a:ea typeface="+mn-ea"/>
                <a:cs typeface="+mn-cs"/>
              </a:rPr>
              <a:t>o</a:t>
            </a:r>
            <a:r>
              <a:rPr lang="fr-FR" sz="1200" b="0" dirty="0" smtClean="0">
                <a:solidFill>
                  <a:schemeClr val="tx1"/>
                </a:solidFill>
                <a:latin typeface="+mn-lt"/>
                <a:ea typeface="+mn-ea"/>
                <a:cs typeface="+mn-cs"/>
              </a:rPr>
              <a:t> 119) sur la protection des machines, 1963</a:t>
            </a:r>
          </a:p>
          <a:p>
            <a:pPr lvl="0"/>
            <a:r>
              <a:rPr lang="fr-FR" sz="1200" b="0" dirty="0" smtClean="0">
                <a:solidFill>
                  <a:schemeClr val="tx1"/>
                </a:solidFill>
                <a:latin typeface="+mn-lt"/>
                <a:ea typeface="+mn-ea"/>
                <a:cs typeface="+mn-cs"/>
              </a:rPr>
              <a:t>Convention (n</a:t>
            </a:r>
            <a:r>
              <a:rPr lang="fr-FR" sz="1200" b="0" baseline="30000" dirty="0" smtClean="0">
                <a:solidFill>
                  <a:schemeClr val="tx1"/>
                </a:solidFill>
                <a:latin typeface="+mn-lt"/>
                <a:ea typeface="+mn-ea"/>
                <a:cs typeface="+mn-cs"/>
              </a:rPr>
              <a:t>o</a:t>
            </a:r>
            <a:r>
              <a:rPr lang="fr-FR" sz="1200" b="0" dirty="0" smtClean="0">
                <a:solidFill>
                  <a:schemeClr val="tx1"/>
                </a:solidFill>
                <a:latin typeface="+mn-lt"/>
                <a:ea typeface="+mn-ea"/>
                <a:cs typeface="+mn-cs"/>
              </a:rPr>
              <a:t> 138) sur l’âge minimum, 1973 </a:t>
            </a:r>
          </a:p>
          <a:p>
            <a:pPr lvl="0"/>
            <a:r>
              <a:rPr lang="fr-FR" sz="1200" b="0" dirty="0" smtClean="0">
                <a:solidFill>
                  <a:schemeClr val="tx1"/>
                </a:solidFill>
                <a:latin typeface="+mn-lt"/>
                <a:ea typeface="+mn-ea"/>
                <a:cs typeface="+mn-cs"/>
              </a:rPr>
              <a:t>Convention (n</a:t>
            </a:r>
            <a:r>
              <a:rPr lang="fr-FR" sz="1200" b="0" baseline="30000" dirty="0" smtClean="0">
                <a:solidFill>
                  <a:schemeClr val="tx1"/>
                </a:solidFill>
                <a:latin typeface="+mn-lt"/>
                <a:ea typeface="+mn-ea"/>
                <a:cs typeface="+mn-cs"/>
              </a:rPr>
              <a:t>o</a:t>
            </a:r>
            <a:r>
              <a:rPr lang="fr-FR" sz="1200" b="0" dirty="0" smtClean="0">
                <a:solidFill>
                  <a:schemeClr val="tx1"/>
                </a:solidFill>
                <a:latin typeface="+mn-lt"/>
                <a:ea typeface="+mn-ea"/>
                <a:cs typeface="+mn-cs"/>
              </a:rPr>
              <a:t> 10) sur l’âge minimum (agriculture), 1921 </a:t>
            </a:r>
          </a:p>
          <a:p>
            <a:pPr lvl="0"/>
            <a:r>
              <a:rPr lang="fr-FR" sz="1200" b="0" dirty="0" smtClean="0">
                <a:solidFill>
                  <a:schemeClr val="tx1"/>
                </a:solidFill>
                <a:latin typeface="+mn-lt"/>
                <a:ea typeface="+mn-ea"/>
                <a:cs typeface="+mn-cs"/>
              </a:rPr>
              <a:t>Convention (n</a:t>
            </a:r>
            <a:r>
              <a:rPr lang="fr-FR" sz="1200" b="0" baseline="30000" dirty="0" smtClean="0">
                <a:solidFill>
                  <a:schemeClr val="tx1"/>
                </a:solidFill>
                <a:latin typeface="+mn-lt"/>
                <a:ea typeface="+mn-ea"/>
                <a:cs typeface="+mn-cs"/>
              </a:rPr>
              <a:t>o</a:t>
            </a:r>
            <a:r>
              <a:rPr lang="fr-FR" sz="1200" b="0" dirty="0" smtClean="0">
                <a:solidFill>
                  <a:schemeClr val="tx1"/>
                </a:solidFill>
                <a:latin typeface="+mn-lt"/>
                <a:ea typeface="+mn-ea"/>
                <a:cs typeface="+mn-cs"/>
              </a:rPr>
              <a:t> 7) sur l’âge minimum (travail maritime), 1920 </a:t>
            </a:r>
          </a:p>
          <a:p>
            <a:pPr lvl="0"/>
            <a:r>
              <a:rPr lang="fr-FR" sz="1200" b="0" dirty="0" smtClean="0">
                <a:solidFill>
                  <a:schemeClr val="tx1"/>
                </a:solidFill>
                <a:latin typeface="+mn-lt"/>
                <a:ea typeface="+mn-ea"/>
                <a:cs typeface="+mn-cs"/>
              </a:rPr>
              <a:t>Convention (n</a:t>
            </a:r>
            <a:r>
              <a:rPr lang="fr-FR" sz="1200" b="0" baseline="30000" dirty="0" smtClean="0">
                <a:solidFill>
                  <a:schemeClr val="tx1"/>
                </a:solidFill>
                <a:latin typeface="+mn-lt"/>
                <a:ea typeface="+mn-ea"/>
                <a:cs typeface="+mn-cs"/>
              </a:rPr>
              <a:t>o</a:t>
            </a:r>
            <a:r>
              <a:rPr lang="fr-FR" sz="1200" b="0" dirty="0" smtClean="0">
                <a:solidFill>
                  <a:schemeClr val="tx1"/>
                </a:solidFill>
                <a:latin typeface="+mn-lt"/>
                <a:ea typeface="+mn-ea"/>
                <a:cs typeface="+mn-cs"/>
              </a:rPr>
              <a:t> 90) sur le travail de nuit des enfants (industrie) (révisée), 1948 </a:t>
            </a:r>
          </a:p>
          <a:p>
            <a:pPr lvl="0"/>
            <a:r>
              <a:rPr lang="fr-FR" sz="1200" b="0" dirty="0" smtClean="0">
                <a:solidFill>
                  <a:schemeClr val="tx1"/>
                </a:solidFill>
                <a:latin typeface="+mn-lt"/>
                <a:ea typeface="+mn-ea"/>
                <a:cs typeface="+mn-cs"/>
              </a:rPr>
              <a:t>Convention (n</a:t>
            </a:r>
            <a:r>
              <a:rPr lang="fr-FR" sz="1200" b="0" baseline="30000" dirty="0" smtClean="0">
                <a:solidFill>
                  <a:schemeClr val="tx1"/>
                </a:solidFill>
                <a:latin typeface="+mn-lt"/>
                <a:ea typeface="+mn-ea"/>
                <a:cs typeface="+mn-cs"/>
              </a:rPr>
              <a:t>o</a:t>
            </a:r>
            <a:r>
              <a:rPr lang="fr-FR" sz="1200" b="0" dirty="0" smtClean="0">
                <a:solidFill>
                  <a:schemeClr val="tx1"/>
                </a:solidFill>
                <a:latin typeface="+mn-lt"/>
                <a:ea typeface="+mn-ea"/>
                <a:cs typeface="+mn-cs"/>
              </a:rPr>
              <a:t> 79) sur le travail de nuit des adolescents (travaux non industriels), 1946 </a:t>
            </a:r>
          </a:p>
          <a:p>
            <a:pPr lvl="0"/>
            <a:r>
              <a:rPr lang="fr-FR" sz="1200" b="0" dirty="0" smtClean="0">
                <a:solidFill>
                  <a:schemeClr val="tx1"/>
                </a:solidFill>
                <a:latin typeface="+mn-lt"/>
                <a:ea typeface="+mn-ea"/>
                <a:cs typeface="+mn-cs"/>
              </a:rPr>
              <a:t>Convention (n</a:t>
            </a:r>
            <a:r>
              <a:rPr lang="fr-FR" sz="1200" b="0" baseline="30000" dirty="0" smtClean="0">
                <a:solidFill>
                  <a:schemeClr val="tx1"/>
                </a:solidFill>
                <a:latin typeface="+mn-lt"/>
                <a:ea typeface="+mn-ea"/>
                <a:cs typeface="+mn-cs"/>
              </a:rPr>
              <a:t>o</a:t>
            </a:r>
            <a:r>
              <a:rPr lang="fr-FR" sz="1200" b="0" dirty="0" smtClean="0">
                <a:solidFill>
                  <a:schemeClr val="tx1"/>
                </a:solidFill>
                <a:latin typeface="+mn-lt"/>
                <a:ea typeface="+mn-ea"/>
                <a:cs typeface="+mn-cs"/>
              </a:rPr>
              <a:t> 182) sur les pires formes de travail des enfants, 1999 </a:t>
            </a:r>
          </a:p>
          <a:p>
            <a:pPr lvl="0"/>
            <a:endParaRPr lang="en-GB" sz="1200" b="0" kern="1200" dirty="0" smtClean="0">
              <a:solidFill>
                <a:schemeClr val="tx1"/>
              </a:solidFill>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fr-FR" b="0" dirty="0" smtClean="0"/>
              <a:t>Convention (n</a:t>
            </a:r>
            <a:r>
              <a:rPr lang="fr-FR" b="0" baseline="30000" dirty="0" smtClean="0"/>
              <a:t>o</a:t>
            </a:r>
            <a:r>
              <a:rPr lang="fr-FR" b="0" dirty="0" smtClean="0"/>
              <a:t> 190) sur la violence et le harcèlement, 2019</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148</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u="none" baseline="0" dirty="0" smtClean="0">
              <a:solidFill>
                <a:schemeClr val="tx1"/>
              </a:solidFill>
              <a:hlinkClick r:id="rId3"/>
            </a:endParaRP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149</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fr-FR"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150</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D0826FEE-2901-4F80-B040-94DEDE5C3ECF}" type="slidenum">
              <a:rPr lang="en-GB" smtClean="0"/>
              <a:t>20</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fr-FR" dirty="0" smtClean="0"/>
              <a:t>Procéder à une inspection du lieu de travail pour vérifier que les mesures de maîtrise des risques utilisées sont appropriées; la surveillance de la santé aidera à le</a:t>
            </a:r>
            <a:r>
              <a:rPr lang="fr-FR" baseline="0" dirty="0" smtClean="0"/>
              <a:t> confirmer.</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151</a:t>
            </a:fld>
            <a:endParaRPr lang="en-GB"/>
          </a:p>
        </p:txBody>
      </p:sp>
    </p:spTree>
    <p:extLst>
      <p:ext uri="{BB962C8B-B14F-4D97-AF65-F5344CB8AC3E}">
        <p14:creationId xmlns:p14="http://schemas.microsoft.com/office/powerpoint/2010/main" val="1929457303"/>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smtClean="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152</a:t>
            </a:fld>
            <a:endParaRPr lang="en-GB"/>
          </a:p>
        </p:txBody>
      </p:sp>
    </p:spTree>
    <p:extLst>
      <p:ext uri="{BB962C8B-B14F-4D97-AF65-F5344CB8AC3E}">
        <p14:creationId xmlns:p14="http://schemas.microsoft.com/office/powerpoint/2010/main" val="1929457303"/>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dirty="0" smtClean="0"/>
              <a:t>La SST est une question sérieuse, mais sa promotion </a:t>
            </a:r>
            <a:r>
              <a:rPr lang="fr-FR" baseline="0" dirty="0" smtClean="0"/>
              <a:t>doit être attrayante et intéressante pour le personnel</a:t>
            </a:r>
            <a:r>
              <a:rPr lang="fr-FR" dirty="0" smtClean="0"/>
              <a:t>.</a:t>
            </a:r>
            <a:r>
              <a:rPr lang="fr-FR" baseline="0" dirty="0" smtClean="0"/>
              <a:t> Voici quelques exemples d’affiches et d’un bulletin d’information (fictif).</a:t>
            </a:r>
            <a:endParaRPr lang="fr-FR" baseline="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153</a:t>
            </a:fld>
            <a:endParaRPr lang="en-GB"/>
          </a:p>
        </p:txBody>
      </p:sp>
    </p:spTree>
    <p:extLst>
      <p:ext uri="{BB962C8B-B14F-4D97-AF65-F5344CB8AC3E}">
        <p14:creationId xmlns:p14="http://schemas.microsoft.com/office/powerpoint/2010/main" val="58400568"/>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fr-FR" sz="1200" dirty="0" smtClean="0">
                <a:solidFill>
                  <a:schemeClr val="tx1"/>
                </a:solidFill>
                <a:latin typeface="+mn-lt"/>
                <a:ea typeface="+mn-ea"/>
                <a:cs typeface="+mn-cs"/>
              </a:rPr>
              <a:t>La participation des travailleurs est un élément central du système de gestion de la SST sur le lieu de travail. </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154</a:t>
            </a:fld>
            <a:endParaRPr lang="en-GB"/>
          </a:p>
        </p:txBody>
      </p:sp>
    </p:spTree>
    <p:extLst>
      <p:ext uri="{BB962C8B-B14F-4D97-AF65-F5344CB8AC3E}">
        <p14:creationId xmlns:p14="http://schemas.microsoft.com/office/powerpoint/2010/main" val="1929457303"/>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fr-FR" dirty="0" smtClean="0"/>
              <a:t>Selon la définition qui en est donnée dans les Principes directeurs concernant les systèmes de gestion de la sécurité et de la santé au travail (2001), une personne compétente est une personne ayant reçu la formation adéquate et acquis les connaissances, expériences et qualifications suffisantes pour effectuer un travail donné.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fr-FR" dirty="0" err="1" smtClean="0"/>
              <a:t>https</a:t>
            </a:r>
            <a:r>
              <a:rPr lang="fr-FR" dirty="0" smtClean="0"/>
              <a:t>://</a:t>
            </a:r>
            <a:r>
              <a:rPr lang="fr-FR" dirty="0" err="1" smtClean="0"/>
              <a:t>www.ilo.org</a:t>
            </a:r>
            <a:r>
              <a:rPr lang="fr-FR" dirty="0" smtClean="0"/>
              <a:t>/wcmsp5/groups/public/---</a:t>
            </a:r>
            <a:r>
              <a:rPr lang="fr-FR" dirty="0" err="1" smtClean="0"/>
              <a:t>ed_protect</a:t>
            </a:r>
            <a:r>
              <a:rPr lang="fr-FR" dirty="0" smtClean="0"/>
              <a:t>/---</a:t>
            </a:r>
            <a:r>
              <a:rPr lang="fr-FR" dirty="0" err="1" smtClean="0"/>
              <a:t>protrav</a:t>
            </a:r>
            <a:r>
              <a:rPr lang="fr-FR" dirty="0" smtClean="0"/>
              <a:t>/---</a:t>
            </a:r>
            <a:r>
              <a:rPr lang="fr-FR" dirty="0" err="1" smtClean="0"/>
              <a:t>safework</a:t>
            </a:r>
            <a:r>
              <a:rPr lang="fr-FR" dirty="0" smtClean="0"/>
              <a:t>/documents/</a:t>
            </a:r>
            <a:r>
              <a:rPr lang="fr-FR" dirty="0" err="1" smtClean="0"/>
              <a:t>normativeinstrument</a:t>
            </a:r>
            <a:r>
              <a:rPr lang="fr-FR" dirty="0" smtClean="0"/>
              <a:t>/wcms_112581.pdf</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155</a:t>
            </a:fld>
            <a:endParaRPr lang="en-GB"/>
          </a:p>
        </p:txBody>
      </p:sp>
    </p:spTree>
    <p:extLst>
      <p:ext uri="{BB962C8B-B14F-4D97-AF65-F5344CB8AC3E}">
        <p14:creationId xmlns:p14="http://schemas.microsoft.com/office/powerpoint/2010/main" val="1929457303"/>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sz="1200" b="1" dirty="0" smtClean="0">
                <a:solidFill>
                  <a:schemeClr val="tx1"/>
                </a:solidFill>
              </a:rPr>
              <a:t>Examen initial: </a:t>
            </a:r>
            <a:r>
              <a:rPr lang="fr-FR" sz="1200" dirty="0" smtClean="0">
                <a:solidFill>
                  <a:schemeClr val="tx1"/>
                </a:solidFill>
              </a:rPr>
              <a:t>fournit une base à partir de laquelle on peut mesurer l’amélioration continue du système.</a:t>
            </a:r>
            <a:endParaRPr lang="fr-FR" sz="1200" dirty="0">
              <a:solidFill>
                <a:schemeClr val="tx1"/>
              </a:solidFill>
            </a:endParaRP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156</a:t>
            </a:fld>
            <a:endParaRPr lang="en-GB"/>
          </a:p>
        </p:txBody>
      </p:sp>
    </p:spTree>
    <p:extLst>
      <p:ext uri="{BB962C8B-B14F-4D97-AF65-F5344CB8AC3E}">
        <p14:creationId xmlns:p14="http://schemas.microsoft.com/office/powerpoint/2010/main" val="1929457303"/>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dirty="0" smtClean="0"/>
              <a:t>L’évaluation des risques est un pilier fondamental d’un système moderne de gestion de la SST. </a:t>
            </a:r>
            <a:endParaRPr lang="fr-FR"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157</a:t>
            </a:fld>
            <a:endParaRPr lang="en-GB"/>
          </a:p>
        </p:txBody>
      </p:sp>
    </p:spTree>
    <p:extLst>
      <p:ext uri="{BB962C8B-B14F-4D97-AF65-F5344CB8AC3E}">
        <p14:creationId xmlns:p14="http://schemas.microsoft.com/office/powerpoint/2010/main" val="1929457303"/>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158</a:t>
            </a:fld>
            <a:endParaRPr lang="en-GB"/>
          </a:p>
        </p:txBody>
      </p:sp>
    </p:spTree>
    <p:extLst>
      <p:ext uri="{BB962C8B-B14F-4D97-AF65-F5344CB8AC3E}">
        <p14:creationId xmlns:p14="http://schemas.microsoft.com/office/powerpoint/2010/main" val="4027691157"/>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fr-FR" sz="1200" dirty="0" smtClean="0">
                <a:solidFill>
                  <a:schemeClr val="tx1"/>
                </a:solidFill>
                <a:latin typeface="+mn-lt"/>
                <a:ea typeface="+mn-ea"/>
                <a:cs typeface="+mn-cs"/>
              </a:rPr>
              <a:t>La</a:t>
            </a:r>
            <a:r>
              <a:rPr lang="fr-FR" sz="1200" baseline="0" dirty="0" smtClean="0">
                <a:solidFill>
                  <a:schemeClr val="tx1"/>
                </a:solidFill>
                <a:latin typeface="+mn-lt"/>
                <a:ea typeface="+mn-ea"/>
                <a:cs typeface="+mn-cs"/>
              </a:rPr>
              <a:t> politique de SST doit traduire une </a:t>
            </a:r>
            <a:r>
              <a:rPr lang="fr-FR" sz="1200" dirty="0" smtClean="0">
                <a:solidFill>
                  <a:schemeClr val="tx1"/>
                </a:solidFill>
                <a:latin typeface="+mn-lt"/>
                <a:ea typeface="+mn-ea"/>
                <a:cs typeface="+mn-cs"/>
              </a:rPr>
              <a:t>approche sensible à la dimension de genre</a:t>
            </a:r>
            <a:r>
              <a:rPr lang="fr-FR" sz="1200" baseline="0" dirty="0" smtClean="0">
                <a:solidFill>
                  <a:schemeClr val="tx1"/>
                </a:solidFill>
                <a:latin typeface="+mn-lt"/>
                <a:ea typeface="+mn-ea"/>
                <a:cs typeface="+mn-cs"/>
              </a:rPr>
              <a:t> </a:t>
            </a:r>
            <a:r>
              <a:rPr lang="fr-FR" sz="1200" dirty="0" smtClean="0">
                <a:solidFill>
                  <a:schemeClr val="tx1"/>
                </a:solidFill>
                <a:latin typeface="+mn-lt"/>
                <a:ea typeface="+mn-ea"/>
                <a:cs typeface="+mn-cs"/>
              </a:rPr>
              <a:t>en raison des différents emplois que les femmes et les hommes occupent et des rôles, attentes et responsabilités qui leur sont attribués dans la société.</a:t>
            </a:r>
            <a:r>
              <a:rPr lang="fr-FR" sz="1200" baseline="0" dirty="0" smtClean="0">
                <a:solidFill>
                  <a:schemeClr val="tx1"/>
                </a:solidFill>
                <a:latin typeface="+mn-lt"/>
                <a:ea typeface="+mn-ea"/>
                <a:cs typeface="+mn-cs"/>
              </a:rPr>
              <a:t> </a:t>
            </a:r>
            <a:r>
              <a:rPr lang="fr-FR" sz="1200" dirty="0" smtClean="0">
                <a:solidFill>
                  <a:schemeClr val="tx1"/>
                </a:solidFill>
                <a:latin typeface="+mn-lt"/>
                <a:ea typeface="+mn-ea"/>
                <a:cs typeface="+mn-cs"/>
              </a:rPr>
              <a:t>Les femmes et les hommes peuvent être exposés à des risques physiques et psychologiques différents sur le lieu de travail et ont donc besoin de mesures de maîtrise des risques différentes. Cette approche permet également de mieux comprendre que la division sexuelle du travail, les différences biologiques, les formes d’emploi, les rôles sociaux et les structures sociales contribuent tous à l’apparition de risques et dangers professionnels différents selon le sexe, ce dont il faut tenir compte si l’on veut mettre en place des politiques de SST et des stratégies de prévention efficaces.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fr-FR" sz="1200" dirty="0" smtClean="0">
                <a:solidFill>
                  <a:schemeClr val="tx1"/>
                </a:solidFill>
                <a:latin typeface="+mn-lt"/>
                <a:ea typeface="+mn-ea"/>
                <a:cs typeface="+mn-cs"/>
              </a:rPr>
              <a:t>Audit: un plan d’</a:t>
            </a:r>
            <a:r>
              <a:rPr lang="fr-FR" sz="1200" baseline="0" dirty="0" smtClean="0">
                <a:solidFill>
                  <a:schemeClr val="tx1"/>
                </a:solidFill>
                <a:latin typeface="+mn-lt"/>
                <a:ea typeface="+mn-ea"/>
                <a:cs typeface="+mn-cs"/>
              </a:rPr>
              <a:t>audits réguliers doit également être établi</a:t>
            </a:r>
            <a:r>
              <a:rPr lang="fr-FR" sz="1200" dirty="0" smtClean="0">
                <a:solidFill>
                  <a:schemeClr val="tx1"/>
                </a:solidFill>
                <a:latin typeface="+mn-lt"/>
                <a:ea typeface="+mn-ea"/>
                <a:cs typeface="+mn-cs"/>
              </a:rPr>
              <a:t>.</a:t>
            </a:r>
            <a:r>
              <a:rPr lang="fr-FR" sz="1200" baseline="0" dirty="0" smtClean="0">
                <a:solidFill>
                  <a:schemeClr val="tx1"/>
                </a:solidFill>
                <a:latin typeface="+mn-lt"/>
                <a:ea typeface="+mn-ea"/>
                <a:cs typeface="+mn-cs"/>
              </a:rPr>
              <a:t> </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159</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spcBef>
                <a:spcPct val="50000"/>
              </a:spcBef>
            </a:pPr>
            <a:r>
              <a:rPr lang="fr-FR" noProof="0" dirty="0" smtClean="0">
                <a:latin typeface="Verdana" pitchFamily="34" charset="0"/>
              </a:rPr>
              <a:t>Sollicitez l’avis des travailleurs pour</a:t>
            </a:r>
            <a:r>
              <a:rPr lang="fr-FR" baseline="0" noProof="0" dirty="0" smtClean="0">
                <a:latin typeface="Verdana" pitchFamily="34" charset="0"/>
              </a:rPr>
              <a:t> répondre à cette question.</a:t>
            </a:r>
          </a:p>
          <a:p>
            <a:pPr>
              <a:spcBef>
                <a:spcPct val="50000"/>
              </a:spcBef>
            </a:pPr>
            <a:r>
              <a:rPr lang="fr-FR" noProof="0" dirty="0" smtClean="0">
                <a:latin typeface="Verdana" pitchFamily="34" charset="0"/>
              </a:rPr>
              <a:t>Pour finir, posez la question suivante: </a:t>
            </a:r>
            <a:r>
              <a:rPr lang="fr-FR" baseline="0" noProof="0" dirty="0" smtClean="0">
                <a:latin typeface="Verdana" pitchFamily="34" charset="0"/>
              </a:rPr>
              <a:t>«Où l’aiguille sera-t-elle dans 6 mois selon vous</a:t>
            </a:r>
            <a:r>
              <a:rPr lang="fr-FR" noProof="0" dirty="0" smtClean="0">
                <a:latin typeface="Verdana" pitchFamily="34" charset="0"/>
              </a:rPr>
              <a:t>?».</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162</a:t>
            </a:fld>
            <a:endParaRPr lang="en-GB"/>
          </a:p>
        </p:txBody>
      </p:sp>
    </p:spTree>
    <p:extLst>
      <p:ext uri="{BB962C8B-B14F-4D97-AF65-F5344CB8AC3E}">
        <p14:creationId xmlns:p14="http://schemas.microsoft.com/office/powerpoint/2010/main" val="584005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smtClean="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22</a:t>
            </a:fld>
            <a:endParaRPr lang="en-GB"/>
          </a:p>
        </p:txBody>
      </p:sp>
    </p:spTree>
    <p:extLst>
      <p:ext uri="{BB962C8B-B14F-4D97-AF65-F5344CB8AC3E}">
        <p14:creationId xmlns:p14="http://schemas.microsoft.com/office/powerpoint/2010/main" val="4204242659"/>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noProof="0" dirty="0" smtClean="0"/>
              <a:t>Identifiez les questions urgentes et à haut risque.</a:t>
            </a:r>
            <a:r>
              <a:rPr lang="fr-FR" baseline="0" noProof="0" dirty="0" smtClean="0"/>
              <a:t> </a:t>
            </a:r>
            <a:r>
              <a:rPr lang="fr-FR" noProof="0" dirty="0" smtClean="0"/>
              <a:t>Identifiez également les objectifs à portée de main en vous posant les questions suivantes:</a:t>
            </a:r>
            <a:r>
              <a:rPr lang="fr-FR" baseline="0" noProof="0" dirty="0" smtClean="0"/>
              <a:t> </a:t>
            </a:r>
            <a:r>
              <a:rPr lang="fr-FR" noProof="0" dirty="0" smtClean="0"/>
              <a:t>Quelle est la probabilité d’obtenir une amélioration? Puis-je commencer à mettre en œuvre les mesures immédiatement?</a:t>
            </a:r>
            <a:r>
              <a:rPr lang="fr-FR" baseline="0" noProof="0" dirty="0" smtClean="0"/>
              <a:t> </a:t>
            </a:r>
            <a:r>
              <a:rPr lang="fr-FR" noProof="0" dirty="0" smtClean="0"/>
              <a:t>Puis-je mettre en œuvre les mesures sans investissement majeur?</a:t>
            </a:r>
            <a:r>
              <a:rPr lang="fr-FR" baseline="0" noProof="0" dirty="0" smtClean="0"/>
              <a:t> </a:t>
            </a:r>
            <a:r>
              <a:rPr lang="fr-FR" noProof="0" dirty="0" smtClean="0"/>
              <a:t>Les premiers résultats seront-ils visibles dans un délai d’un mois?</a:t>
            </a:r>
          </a:p>
          <a:p>
            <a:r>
              <a:rPr lang="fr-FR" noProof="0" dirty="0" smtClean="0"/>
              <a:t>Choisissez 6 à 10 améliorations.</a:t>
            </a:r>
            <a:r>
              <a:rPr lang="fr-FR" baseline="0" noProof="0" dirty="0" smtClean="0"/>
              <a:t> </a:t>
            </a:r>
            <a:r>
              <a:rPr lang="fr-FR" noProof="0" dirty="0" smtClean="0"/>
              <a:t>Discutez et mettez-vous d’accord avec toute votre équipe.</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163</a:t>
            </a:fld>
            <a:endParaRPr lang="en-GB"/>
          </a:p>
        </p:txBody>
      </p:sp>
    </p:spTree>
    <p:extLst>
      <p:ext uri="{BB962C8B-B14F-4D97-AF65-F5344CB8AC3E}">
        <p14:creationId xmlns:p14="http://schemas.microsoft.com/office/powerpoint/2010/main" val="58400568"/>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sz="1200" kern="1200" dirty="0" smtClean="0">
                <a:solidFill>
                  <a:schemeClr val="tx1"/>
                </a:solidFill>
                <a:effectLst/>
                <a:latin typeface="+mn-lt"/>
                <a:ea typeface="+mn-ea"/>
                <a:cs typeface="+mn-cs"/>
              </a:rPr>
              <a:t>Solicit workers’ views during to answer this question.</a:t>
            </a:r>
          </a:p>
          <a:p>
            <a:r>
              <a:rPr lang="en-GB" sz="1200" kern="1200" dirty="0" smtClean="0">
                <a:solidFill>
                  <a:schemeClr val="tx1"/>
                </a:solidFill>
                <a:effectLst/>
                <a:latin typeface="+mn-lt"/>
                <a:ea typeface="+mn-ea"/>
                <a:cs typeface="+mn-cs"/>
              </a:rPr>
              <a:t>Finish with “Where do you think the needle will be in 6 months?”</a:t>
            </a:r>
          </a:p>
          <a:p>
            <a:r>
              <a:rPr lang="en-GB" sz="1200" kern="1200" dirty="0" smtClean="0">
                <a:solidFill>
                  <a:schemeClr val="tx1"/>
                </a:solidFill>
                <a:effectLst/>
                <a:latin typeface="+mn-lt"/>
                <a:ea typeface="+mn-ea"/>
                <a:cs typeface="+mn-cs"/>
              </a:rPr>
              <a:t>What actions are needed to achieve this?</a:t>
            </a:r>
          </a:p>
          <a:p>
            <a:endParaRPr lang="en-GB" noProof="0" dirty="0" smtClean="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164</a:t>
            </a:fld>
            <a:endParaRPr lang="en-GB"/>
          </a:p>
        </p:txBody>
      </p:sp>
    </p:spTree>
    <p:extLst>
      <p:ext uri="{BB962C8B-B14F-4D97-AF65-F5344CB8AC3E}">
        <p14:creationId xmlns:p14="http://schemas.microsoft.com/office/powerpoint/2010/main" val="58400568"/>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1" dirty="0" smtClean="0"/>
              <a:t>F/N 6. Note pour le formateur: </a:t>
            </a:r>
            <a:r>
              <a:rPr lang="fr-FR" b="0" dirty="0" smtClean="0"/>
              <a:t>Objectif des exercices</a:t>
            </a:r>
            <a:r>
              <a:rPr lang="fr-FR" b="0" baseline="0" dirty="0" smtClean="0"/>
              <a:t> ci-dessus</a:t>
            </a:r>
            <a:r>
              <a:rPr lang="fr-FR" b="0" dirty="0" smtClean="0"/>
              <a:t>:</a:t>
            </a:r>
          </a:p>
          <a:p>
            <a:r>
              <a:rPr lang="fr-FR" b="0" baseline="0" dirty="0" smtClean="0"/>
              <a:t>Point 1: passer en revue les apprentissages de l’atelier et les résultats de tous les exercices précédents.</a:t>
            </a:r>
          </a:p>
          <a:p>
            <a:r>
              <a:rPr lang="fr-FR" b="0" baseline="0" dirty="0" smtClean="0"/>
              <a:t>Point 2: permettre aux participants de réfléchir aux zones qu’ils vont évaluer en premier et au raisonnement (zones sujettes aux accidents ou zones où le personnel de SST est actif, par exemple).</a:t>
            </a:r>
          </a:p>
          <a:p>
            <a:r>
              <a:rPr lang="fr-FR" b="0" baseline="0" dirty="0" smtClean="0"/>
              <a:t>Point 3: si l’on veut faire bouger l’aiguille à la diapositive 167, il faut agir. L’engagement de la direction, la définition des responsabilités et des procédures, la détermination des indicateurs de progrès ou la formulation de suggestions sont quelques exemples d’éléments qui peuvent ressortir de cet exercice.</a:t>
            </a:r>
            <a:endParaRPr lang="fr-FR" b="0" baseline="0" dirty="0"/>
          </a:p>
        </p:txBody>
      </p:sp>
      <p:sp>
        <p:nvSpPr>
          <p:cNvPr id="4" name="Slide Number Placeholder 3"/>
          <p:cNvSpPr>
            <a:spLocks noGrp="1"/>
          </p:cNvSpPr>
          <p:nvPr>
            <p:ph type="sldNum" sz="quarter" idx="10"/>
          </p:nvPr>
        </p:nvSpPr>
        <p:spPr/>
        <p:txBody>
          <a:bodyPr/>
          <a:lstStyle/>
          <a:p>
            <a:fld id="{D0826FEE-2901-4F80-B040-94DEDE5C3ECF}" type="slidenum">
              <a:rPr lang="en-GB" smtClean="0"/>
              <a:t>165</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dirty="0" smtClean="0"/>
              <a:t>F/N 7</a:t>
            </a:r>
            <a:r>
              <a:rPr lang="fr-FR" baseline="0" dirty="0" smtClean="0"/>
              <a:t> </a:t>
            </a:r>
            <a:r>
              <a:rPr lang="fr-FR" dirty="0" smtClean="0"/>
              <a:t>Exercice 6</a:t>
            </a:r>
          </a:p>
          <a:p>
            <a:endParaRPr lang="en-GB" dirty="0" smtClean="0"/>
          </a:p>
          <a:p>
            <a:r>
              <a:rPr lang="fr-FR" dirty="0" smtClean="0"/>
              <a:t>Note</a:t>
            </a:r>
            <a:r>
              <a:rPr lang="fr-FR" baseline="0" dirty="0" smtClean="0"/>
              <a:t> au formateur.</a:t>
            </a:r>
          </a:p>
          <a:p>
            <a:endParaRPr lang="en-GB" baseline="0" dirty="0" smtClean="0"/>
          </a:p>
          <a:p>
            <a:r>
              <a:rPr lang="fr-FR" baseline="0" smtClean="0"/>
              <a:t>Faites cet exercice si vous en avez le temps.</a:t>
            </a:r>
            <a:endParaRPr lang="fr-FR" baseline="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167</a:t>
            </a:fld>
            <a:endParaRPr lang="en-GB"/>
          </a:p>
        </p:txBody>
      </p:sp>
    </p:spTree>
    <p:extLst>
      <p:ext uri="{BB962C8B-B14F-4D97-AF65-F5344CB8AC3E}">
        <p14:creationId xmlns:p14="http://schemas.microsoft.com/office/powerpoint/2010/main" val="3646023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23</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smtClean="0"/>
              <a:t>Ont généralement un effet immédiat. Par exemple, une machine sans protection peut entraîner une</a:t>
            </a:r>
            <a:r>
              <a:rPr lang="fr-FR" baseline="0" dirty="0" smtClean="0"/>
              <a:t> amputation. </a:t>
            </a:r>
            <a:endParaRPr lang="fr-FR" baseline="0" dirty="0"/>
          </a:p>
        </p:txBody>
      </p:sp>
      <p:sp>
        <p:nvSpPr>
          <p:cNvPr id="4" name="Slide Number Placeholder 3"/>
          <p:cNvSpPr>
            <a:spLocks noGrp="1"/>
          </p:cNvSpPr>
          <p:nvPr>
            <p:ph type="sldNum" sz="quarter" idx="10"/>
          </p:nvPr>
        </p:nvSpPr>
        <p:spPr/>
        <p:txBody>
          <a:bodyPr/>
          <a:lstStyle/>
          <a:p>
            <a:fld id="{D0826FEE-2901-4F80-B040-94DEDE5C3ECF}" type="slidenum">
              <a:rPr lang="en-GB" smtClean="0"/>
              <a:t>24</a:t>
            </a:fld>
            <a:endParaRPr lang="en-GB"/>
          </a:p>
        </p:txBody>
      </p:sp>
    </p:spTree>
    <p:extLst>
      <p:ext uri="{BB962C8B-B14F-4D97-AF65-F5344CB8AC3E}">
        <p14:creationId xmlns:p14="http://schemas.microsoft.com/office/powerpoint/2010/main" val="40769522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smtClean="0"/>
              <a:t>La période de latence est le temps qui s’écoule entre l’exposition et l’apparition de la maladie.</a:t>
            </a:r>
          </a:p>
          <a:p>
            <a:endParaRPr lang="en-GB" dirty="0" smtClean="0"/>
          </a:p>
          <a:p>
            <a:r>
              <a:rPr lang="fr-FR" dirty="0" smtClean="0"/>
              <a:t>Le transport de charges peut être régulier</a:t>
            </a:r>
            <a:r>
              <a:rPr lang="fr-FR" baseline="0" dirty="0" smtClean="0"/>
              <a:t> ou ponctuel, et les dangers ne dépendent pas seulement du poids, mais aussi de la taille de la charge et de la distance à</a:t>
            </a:r>
            <a:r>
              <a:rPr lang="fr-FR" dirty="0" smtClean="0"/>
              <a:t> parcourir.</a:t>
            </a:r>
            <a:r>
              <a:rPr lang="fr-FR" baseline="0" dirty="0" smtClean="0"/>
              <a:t> </a:t>
            </a:r>
            <a:endParaRPr lang="fr-FR" baseline="0" dirty="0"/>
          </a:p>
        </p:txBody>
      </p:sp>
      <p:sp>
        <p:nvSpPr>
          <p:cNvPr id="4" name="Slide Number Placeholder 3"/>
          <p:cNvSpPr>
            <a:spLocks noGrp="1"/>
          </p:cNvSpPr>
          <p:nvPr>
            <p:ph type="sldNum" sz="quarter" idx="10"/>
          </p:nvPr>
        </p:nvSpPr>
        <p:spPr/>
        <p:txBody>
          <a:bodyPr/>
          <a:lstStyle/>
          <a:p>
            <a:fld id="{D0826FEE-2901-4F80-B040-94DEDE5C3ECF}" type="slidenum">
              <a:rPr lang="en-GB" smtClean="0"/>
              <a:t>25</a:t>
            </a:fld>
            <a:endParaRPr lang="en-GB"/>
          </a:p>
        </p:txBody>
      </p:sp>
    </p:spTree>
    <p:extLst>
      <p:ext uri="{BB962C8B-B14F-4D97-AF65-F5344CB8AC3E}">
        <p14:creationId xmlns:p14="http://schemas.microsoft.com/office/powerpoint/2010/main" val="40769522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dirty="0" smtClean="0"/>
              <a:t>Nous</a:t>
            </a:r>
            <a:r>
              <a:rPr lang="fr-FR" sz="1200" baseline="0" dirty="0" smtClean="0"/>
              <a:t> pouvons être exposés aux dangers de différentes manières, appelées «voies d’exposition». Si les dangers restent totalement enfermés (fibres d’amiante à l’intérieur des roches, par exemple), ils ne présentent aucun risque. Ils présentent un risque lorsque l’activité humaine entraîne une certaine forme de contact (mineurs qui forent les roches contenant de l’amiante, par exemple). Faites remarquer que l’inhalation est la principale voie d’exposition sur le lieu de travail. La peau intacte est généralement une bonne barrière, mais de petites coupures, des abrasions et d’autres lésions cutanées peuvent faciliter l’entrée de substances dangereuses dans l’organisme. Les substances dangereuses peuvent également pénétrer dans l’organisme par les yeux, par injection et par le placenta (de la mère enceinte au fœtus). Les enfants courent un risque élevé d’ingestion accidentelle de substances dangereuses si celles-ci ne sont pas stockées correctement.</a:t>
            </a:r>
            <a:endParaRPr lang="fr-FR" sz="1200" baseline="0" dirty="0"/>
          </a:p>
        </p:txBody>
      </p:sp>
      <p:sp>
        <p:nvSpPr>
          <p:cNvPr id="4" name="Slide Number Placeholder 3"/>
          <p:cNvSpPr>
            <a:spLocks noGrp="1"/>
          </p:cNvSpPr>
          <p:nvPr>
            <p:ph type="sldNum" sz="quarter" idx="10"/>
          </p:nvPr>
        </p:nvSpPr>
        <p:spPr/>
        <p:txBody>
          <a:bodyPr/>
          <a:lstStyle/>
          <a:p>
            <a:fld id="{D0826FEE-2901-4F80-B040-94DEDE5C3ECF}" type="slidenum">
              <a:rPr lang="en-GB" smtClean="0"/>
              <a:t>26</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fr-FR" sz="1200" dirty="0" smtClean="0">
                <a:latin typeface=" Arial (cuerpo)"/>
                <a:cs typeface=" Arial (cuerpo)"/>
              </a:rPr>
              <a:t>Deux instruments de l’OIT: convention (n</a:t>
            </a:r>
            <a:r>
              <a:rPr lang="fr-FR" sz="1200" baseline="30000" dirty="0" smtClean="0">
                <a:latin typeface=" Arial (cuerpo)"/>
                <a:cs typeface=" Arial (cuerpo)"/>
              </a:rPr>
              <a:t>o</a:t>
            </a:r>
            <a:r>
              <a:rPr lang="fr-FR" sz="1200" dirty="0" smtClean="0">
                <a:latin typeface=" Arial (cuerpo)"/>
                <a:cs typeface=" Arial (cuerpo)"/>
              </a:rPr>
              <a:t> 190) sur la violence et le harcèlement, 2019, recommandation (n</a:t>
            </a:r>
            <a:r>
              <a:rPr lang="fr-FR" sz="1200" baseline="30000" dirty="0" smtClean="0">
                <a:latin typeface=" Arial (cuerpo)"/>
                <a:cs typeface=" Arial (cuerpo)"/>
              </a:rPr>
              <a:t>o</a:t>
            </a:r>
            <a:r>
              <a:rPr lang="fr-FR" sz="1200" dirty="0" smtClean="0">
                <a:latin typeface=" Arial (cuerpo)"/>
                <a:cs typeface=" Arial (cuerpo)"/>
              </a:rPr>
              <a:t> 206) sur la violence et le harcèlement, 2019.</a:t>
            </a:r>
          </a:p>
        </p:txBody>
      </p:sp>
      <p:sp>
        <p:nvSpPr>
          <p:cNvPr id="4" name="Slide Number Placeholder 3"/>
          <p:cNvSpPr>
            <a:spLocks noGrp="1"/>
          </p:cNvSpPr>
          <p:nvPr>
            <p:ph type="sldNum" sz="quarter" idx="10"/>
          </p:nvPr>
        </p:nvSpPr>
        <p:spPr/>
        <p:txBody>
          <a:bodyPr/>
          <a:lstStyle/>
          <a:p>
            <a:fld id="{D0826FEE-2901-4F80-B040-94DEDE5C3ECF}" type="slidenum">
              <a:rPr lang="en-GB" smtClean="0"/>
              <a:t>27</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5</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28</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dirty="0" smtClean="0"/>
              <a:t>Note pour le formateur:</a:t>
            </a:r>
          </a:p>
          <a:p>
            <a:endParaRPr lang="en-GB" dirty="0" smtClean="0"/>
          </a:p>
          <a:p>
            <a:r>
              <a:rPr lang="fr-FR" dirty="0" smtClean="0"/>
              <a:t>L’</a:t>
            </a:r>
            <a:r>
              <a:rPr lang="fr-FR" baseline="0" dirty="0" smtClean="0"/>
              <a:t>objectif avec les diapositives suivantes est de s’assurer que les participants comprennent la différence entre danger et risque</a:t>
            </a:r>
            <a:r>
              <a:rPr lang="fr-FR" dirty="0" smtClean="0"/>
              <a:t>.</a:t>
            </a:r>
          </a:p>
          <a:p>
            <a:endParaRPr lang="en-GB" baseline="0" dirty="0" smtClean="0"/>
          </a:p>
          <a:p>
            <a:r>
              <a:rPr lang="fr-FR" baseline="0" dirty="0" smtClean="0"/>
              <a:t>Les participants évoqueront peut-être l’absence de protection. C’est vrai, mais ça n’est pas le danger! Le danger, ce sont les pales du ventilateur en rotation, qui peuvent causer un préjudice. Les participants mentionneront peut-être l’électricité ou le fait que le ventilateur puisse tomber, deux sources potentielles de préjudice.</a:t>
            </a:r>
            <a:endParaRPr lang="fr-FR" baseline="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29</a:t>
            </a:fld>
            <a:endParaRPr lang="en-GB"/>
          </a:p>
        </p:txBody>
      </p:sp>
    </p:spTree>
    <p:extLst>
      <p:ext uri="{BB962C8B-B14F-4D97-AF65-F5344CB8AC3E}">
        <p14:creationId xmlns:p14="http://schemas.microsoft.com/office/powerpoint/2010/main" val="34509689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dirty="0" smtClean="0"/>
              <a:t>Demandez aux participants laquelle de ces situations présente le risque le plus élevé et pourquoi.</a:t>
            </a:r>
          </a:p>
          <a:p>
            <a:endParaRPr lang="en-US" dirty="0" smtClean="0"/>
          </a:p>
          <a:p>
            <a:r>
              <a:rPr lang="fr-FR" sz="1200" dirty="0" smtClean="0"/>
              <a:t>Le risque est la combinaison de la probabilité (élevée ou faible) que quelqu’un subisse un préjudice en raison d’un danger et de la gravité du préjudice. Sur ces deux images, la gravité de la</a:t>
            </a:r>
            <a:r>
              <a:rPr lang="fr-FR" sz="1200" baseline="0" dirty="0" smtClean="0"/>
              <a:t> blessure d’un travailleur qui toucherait les pales du ventilateur en rotation serait la même</a:t>
            </a:r>
            <a:r>
              <a:rPr lang="fr-FR" sz="1200" dirty="0" smtClean="0"/>
              <a:t>.</a:t>
            </a:r>
            <a:r>
              <a:rPr lang="fr-FR" sz="1200" baseline="0" dirty="0" smtClean="0"/>
              <a:t> Mais il est plus probable que le travailleur touche ces pales lorsque le ventilateur est sur le bureau que lorsqu’il est sur l’étagère.</a:t>
            </a:r>
            <a:endParaRPr lang="fr-FR" sz="1200" baseline="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30</a:t>
            </a:fld>
            <a:endParaRPr lang="en-GB"/>
          </a:p>
        </p:txBody>
      </p:sp>
    </p:spTree>
    <p:extLst>
      <p:ext uri="{BB962C8B-B14F-4D97-AF65-F5344CB8AC3E}">
        <p14:creationId xmlns:p14="http://schemas.microsoft.com/office/powerpoint/2010/main" val="40935688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smtClean="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31</a:t>
            </a:fld>
            <a:endParaRPr lang="en-GB"/>
          </a:p>
        </p:txBody>
      </p:sp>
    </p:spTree>
    <p:extLst>
      <p:ext uri="{BB962C8B-B14F-4D97-AF65-F5344CB8AC3E}">
        <p14:creationId xmlns:p14="http://schemas.microsoft.com/office/powerpoint/2010/main" val="40935688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dirty="0" smtClean="0"/>
              <a:t>Les diapositives</a:t>
            </a:r>
            <a:r>
              <a:rPr lang="fr-FR" baseline="0" dirty="0" smtClean="0"/>
              <a:t> suivantes</a:t>
            </a:r>
            <a:r>
              <a:rPr lang="fr-FR" dirty="0" smtClean="0"/>
              <a:t> présentent les grilles des risques; vous pouvez demander aux participants comment</a:t>
            </a:r>
            <a:r>
              <a:rPr lang="fr-FR" baseline="0" dirty="0" smtClean="0"/>
              <a:t> ils </a:t>
            </a:r>
            <a:r>
              <a:rPr lang="fr-FR" dirty="0" smtClean="0"/>
              <a:t>définiraient une gravité faible, moyenne ou élevée et une probabilité faible, moyenne ou élevée.</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32</a:t>
            </a:fld>
            <a:endParaRPr lang="en-GB"/>
          </a:p>
        </p:txBody>
      </p:sp>
    </p:spTree>
    <p:extLst>
      <p:ext uri="{BB962C8B-B14F-4D97-AF65-F5344CB8AC3E}">
        <p14:creationId xmlns:p14="http://schemas.microsoft.com/office/powerpoint/2010/main" val="35646932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dirty="0" smtClean="0"/>
              <a:t>Discutez avec les participants des notions de probabilité faible, moyenne et élevée. </a:t>
            </a:r>
          </a:p>
          <a:p>
            <a:endParaRPr lang="en-US" dirty="0" smtClean="0"/>
          </a:p>
          <a:p>
            <a:r>
              <a:rPr lang="fr-FR" b="1" dirty="0" smtClean="0"/>
              <a:t>Faible: </a:t>
            </a:r>
            <a:r>
              <a:rPr lang="fr-FR" dirty="0" smtClean="0"/>
              <a:t>il est peu probable que la personne soit blessée dans les circonstances actuelles.</a:t>
            </a:r>
          </a:p>
          <a:p>
            <a:endParaRPr lang="en-US" dirty="0" smtClean="0"/>
          </a:p>
          <a:p>
            <a:r>
              <a:rPr lang="fr-FR" b="1" dirty="0" smtClean="0"/>
              <a:t>Moyenne</a:t>
            </a:r>
            <a:r>
              <a:rPr lang="fr-FR" dirty="0" smtClean="0"/>
              <a:t>: il est fort probable que la personne soit blessée ou tombe malade en travaillant dans les circonstances actuelles.</a:t>
            </a:r>
          </a:p>
          <a:p>
            <a:endParaRPr lang="en-US" b="1" dirty="0" smtClean="0"/>
          </a:p>
          <a:p>
            <a:r>
              <a:rPr lang="fr-FR" b="1" dirty="0" smtClean="0"/>
              <a:t>Élevée: </a:t>
            </a:r>
            <a:r>
              <a:rPr lang="fr-FR" b="0" dirty="0" smtClean="0"/>
              <a:t>il est presque certain que la personne sera blessée ou tombera malade </a:t>
            </a:r>
            <a:r>
              <a:rPr lang="fr-FR" b="0" baseline="0" dirty="0" smtClean="0"/>
              <a:t>dans les circonstances actuelles</a:t>
            </a:r>
            <a:r>
              <a:rPr lang="fr-FR" b="0" dirty="0" smtClean="0"/>
              <a:t>.</a:t>
            </a:r>
            <a:endParaRPr lang="fr-FR" b="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33</a:t>
            </a:fld>
            <a:endParaRPr lang="en-GB"/>
          </a:p>
        </p:txBody>
      </p:sp>
    </p:spTree>
    <p:extLst>
      <p:ext uri="{BB962C8B-B14F-4D97-AF65-F5344CB8AC3E}">
        <p14:creationId xmlns:p14="http://schemas.microsoft.com/office/powerpoint/2010/main" val="35646932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fr-FR" b="0" dirty="0" smtClean="0">
                <a:solidFill>
                  <a:srgbClr val="8E0000"/>
                </a:solidFill>
              </a:rPr>
              <a:t>Discutez avec les participants des notions de gravité faible, moyenne ou élevée </a:t>
            </a:r>
          </a:p>
          <a:p>
            <a:pPr algn="just"/>
            <a:endParaRPr lang="en-US" b="1" dirty="0" smtClean="0">
              <a:solidFill>
                <a:srgbClr val="8E0000"/>
              </a:solidFill>
            </a:endParaRPr>
          </a:p>
          <a:p>
            <a:pPr algn="just"/>
            <a:r>
              <a:rPr lang="fr-FR" b="1" dirty="0" smtClean="0">
                <a:solidFill>
                  <a:srgbClr val="8E0000"/>
                </a:solidFill>
              </a:rPr>
              <a:t>Faible: </a:t>
            </a:r>
            <a:r>
              <a:rPr lang="fr-FR" dirty="0" smtClean="0"/>
              <a:t>lésion ou maladie qui nécessite seulement des premiers soins mineurs, ou brève interruption du processus. Elle entraîne tout au plus une absence du travail de quelques jours. </a:t>
            </a:r>
          </a:p>
          <a:p>
            <a:pPr algn="just"/>
            <a:endParaRPr lang="en-US" dirty="0" smtClean="0"/>
          </a:p>
          <a:p>
            <a:pPr algn="just"/>
            <a:r>
              <a:rPr lang="fr-FR" b="1" dirty="0" smtClean="0">
                <a:solidFill>
                  <a:srgbClr val="8E0000"/>
                </a:solidFill>
              </a:rPr>
              <a:t>Moyenne: </a:t>
            </a:r>
            <a:r>
              <a:rPr lang="fr-FR" dirty="0" smtClean="0"/>
              <a:t>blessure ou maladie qui peut entraîner une incapacité temporaire dont la personne peut se remettre (bras cassé ou fracture mineure, par exemple). La victime de l’accident ou de la maladie est incapable de travailler et est souffrante pendant une longue période. Le travailleur ou l’employeur peut introduire une demande d’indemnisation pour accident du travail ou maladie avec arrêt, ou l’interruption du processus peut être de quelques jours.</a:t>
            </a:r>
          </a:p>
          <a:p>
            <a:pPr algn="just"/>
            <a:endParaRPr lang="en-US" dirty="0" smtClean="0"/>
          </a:p>
          <a:p>
            <a:pPr algn="just"/>
            <a:r>
              <a:rPr lang="fr-FR" b="1" dirty="0" smtClean="0">
                <a:solidFill>
                  <a:srgbClr val="8E0000"/>
                </a:solidFill>
              </a:rPr>
              <a:t>Élevée: </a:t>
            </a:r>
            <a:r>
              <a:rPr lang="fr-FR" dirty="0" smtClean="0"/>
              <a:t>blessure, maladie ou décès et blessure ou maladie de longue durée ou permanente, (décès, amputations et perte d’audition due au bruit, par exemple). On parle souvent de «blessures qui changent la vie».</a:t>
            </a:r>
            <a:endParaRPr lang="en-GB" dirty="0" smtClean="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34</a:t>
            </a:fld>
            <a:endParaRPr lang="en-GB"/>
          </a:p>
        </p:txBody>
      </p:sp>
    </p:spTree>
    <p:extLst>
      <p:ext uri="{BB962C8B-B14F-4D97-AF65-F5344CB8AC3E}">
        <p14:creationId xmlns:p14="http://schemas.microsoft.com/office/powerpoint/2010/main" val="35646932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dirty="0" smtClean="0"/>
              <a:t>Discutez des niveaux de risque avec les participants </a:t>
            </a:r>
          </a:p>
          <a:p>
            <a:endParaRPr lang="en-GB"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fr-FR" b="1" dirty="0" smtClean="0"/>
              <a:t>Risque faible: </a:t>
            </a:r>
            <a:r>
              <a:rPr lang="fr-FR" dirty="0" smtClean="0"/>
              <a:t>léger risque de blessure ou de maladie mineure.</a:t>
            </a:r>
          </a:p>
          <a:p>
            <a:endParaRPr lang="en-GB" dirty="0" smtClean="0"/>
          </a:p>
          <a:p>
            <a:r>
              <a:rPr lang="fr-FR" b="1" dirty="0" smtClean="0"/>
              <a:t>Risque moyen: </a:t>
            </a:r>
            <a:r>
              <a:rPr lang="fr-FR" dirty="0" smtClean="0"/>
              <a:t>blessure ou maladie grave, ou d’une probabilité élevée, même dans les cas où l’on peut s’attendre à un préjudice moins grave.</a:t>
            </a:r>
          </a:p>
          <a:p>
            <a:endParaRPr lang="en-GB"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fr-FR" b="1" dirty="0" smtClean="0"/>
              <a:t>Risque élevé</a:t>
            </a:r>
            <a:r>
              <a:rPr lang="fr-FR" dirty="0" smtClean="0"/>
              <a:t>: une blessure ou une maladie modérée ou grave, voire le décès, est probable ou très probable. Ces risques exigent une action immédiate!</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35</a:t>
            </a:fld>
            <a:endParaRPr lang="en-GB"/>
          </a:p>
        </p:txBody>
      </p:sp>
    </p:spTree>
    <p:extLst>
      <p:ext uri="{BB962C8B-B14F-4D97-AF65-F5344CB8AC3E}">
        <p14:creationId xmlns:p14="http://schemas.microsoft.com/office/powerpoint/2010/main" val="35646932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dirty="0" smtClean="0"/>
              <a:t>Discutez de ces questions</a:t>
            </a:r>
            <a:r>
              <a:rPr lang="fr-FR" baseline="0" dirty="0" smtClean="0"/>
              <a:t> avec</a:t>
            </a:r>
            <a:r>
              <a:rPr lang="fr-FR" dirty="0" smtClean="0"/>
              <a:t> les participants.</a:t>
            </a:r>
          </a:p>
          <a:p>
            <a:endParaRPr lang="en-GB" dirty="0" smtClean="0"/>
          </a:p>
          <a:p>
            <a:r>
              <a:rPr lang="fr-FR" dirty="0" smtClean="0"/>
              <a:t>Les participants répondent souvent </a:t>
            </a:r>
            <a:r>
              <a:rPr lang="fr-FR" baseline="0" dirty="0" smtClean="0"/>
              <a:t>qu’il n’y a pas de danger. MAIS les pales du ventilateur tournent et </a:t>
            </a:r>
            <a:r>
              <a:rPr lang="fr-FR" sz="1200" dirty="0" smtClean="0"/>
              <a:t>il y a donc un danger susceptible de causer une blessure</a:t>
            </a:r>
            <a:r>
              <a:rPr lang="fr-FR" dirty="0" smtClean="0"/>
              <a:t>.</a:t>
            </a:r>
          </a:p>
          <a:p>
            <a:endParaRPr lang="en-US" sz="1200" dirty="0" smtClean="0"/>
          </a:p>
          <a:p>
            <a:r>
              <a:rPr lang="fr-FR" sz="1200" dirty="0" smtClean="0"/>
              <a:t>Toutefois, comme une protection est en place, la probabilité de toucher les pales en rotation est nulle et il n’y a pas de risque de blessure: le risque est acceptable. </a:t>
            </a:r>
          </a:p>
          <a:p>
            <a:endParaRPr lang="en-US" sz="1200" dirty="0" smtClean="0"/>
          </a:p>
          <a:p>
            <a:r>
              <a:rPr lang="fr-FR" sz="1200" dirty="0" smtClean="0">
                <a:solidFill>
                  <a:srgbClr val="FF0000"/>
                </a:solidFill>
              </a:rPr>
              <a:t>Il est essentiel que les participants comprennent la différence entre danger et risque. </a:t>
            </a:r>
            <a:endParaRPr lang="fr-FR" sz="1200" dirty="0">
              <a:solidFill>
                <a:srgbClr val="FF0000"/>
              </a:solidFill>
            </a:endParaRP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36</a:t>
            </a:fld>
            <a:endParaRPr lang="en-GB"/>
          </a:p>
        </p:txBody>
      </p:sp>
    </p:spTree>
    <p:extLst>
      <p:ext uri="{BB962C8B-B14F-4D97-AF65-F5344CB8AC3E}">
        <p14:creationId xmlns:p14="http://schemas.microsoft.com/office/powerpoint/2010/main" val="41230095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fr-FR" dirty="0" smtClean="0"/>
              <a:t>Amenez les participants à</a:t>
            </a:r>
            <a:r>
              <a:rPr lang="fr-FR" baseline="0" dirty="0" smtClean="0"/>
              <a:t> réfléchir sur le fait qu’il arrive souvent que les maladies professionnelles ne soient pas détectées et déclarées, même si elles causent beaucoup plus de décès que les accidents du travail dans le monde</a:t>
            </a:r>
            <a:r>
              <a:rPr lang="fr-FR" dirty="0" smtClean="0"/>
              <a:t>.</a:t>
            </a:r>
            <a:r>
              <a:rPr lang="fr-FR" baseline="0" dirty="0" smtClean="0"/>
              <a:t> Les maladies professionnelles entraînent 6,5 fois plus de décès par jour que les accidents du travail.</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37</a:t>
            </a:fld>
            <a:endParaRPr lang="en-GB"/>
          </a:p>
        </p:txBody>
      </p:sp>
    </p:spTree>
    <p:extLst>
      <p:ext uri="{BB962C8B-B14F-4D97-AF65-F5344CB8AC3E}">
        <p14:creationId xmlns:p14="http://schemas.microsoft.com/office/powerpoint/2010/main" val="2886194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smtClean="0"/>
              <a:t>La définition des micro, petites et moyennes entreprises varie d’un pays à l’autre; </a:t>
            </a:r>
            <a:r>
              <a:rPr lang="fr-FR" baseline="0" dirty="0" smtClean="0"/>
              <a:t>le critère peut être le chiffre d’affaires, le nombre de salariés ou les deux</a:t>
            </a:r>
            <a:r>
              <a:rPr lang="fr-FR" dirty="0" smtClean="0"/>
              <a:t>.</a:t>
            </a:r>
          </a:p>
          <a:p>
            <a:endParaRPr lang="en-GB" baseline="0" dirty="0" smtClean="0"/>
          </a:p>
          <a:p>
            <a:r>
              <a:rPr lang="fr-FR" baseline="0" dirty="0" smtClean="0"/>
              <a:t>Généralement, les </a:t>
            </a:r>
            <a:r>
              <a:rPr lang="fr-FR" baseline="0" dirty="0" err="1" smtClean="0"/>
              <a:t>microentreprises</a:t>
            </a:r>
            <a:r>
              <a:rPr lang="fr-FR" baseline="0" dirty="0" smtClean="0"/>
              <a:t> comptent moins de dix salariés, les petites entreprises comptent de 10 à 100 salariés et les entreprises moyennes comptent de 100 à 250 salariés.</a:t>
            </a:r>
          </a:p>
        </p:txBody>
      </p:sp>
      <p:sp>
        <p:nvSpPr>
          <p:cNvPr id="4" name="Slide Number Placeholder 3"/>
          <p:cNvSpPr>
            <a:spLocks noGrp="1"/>
          </p:cNvSpPr>
          <p:nvPr>
            <p:ph type="sldNum" sz="quarter" idx="10"/>
          </p:nvPr>
        </p:nvSpPr>
        <p:spPr/>
        <p:txBody>
          <a:bodyPr/>
          <a:lstStyle/>
          <a:p>
            <a:fld id="{D0826FEE-2901-4F80-B040-94DEDE5C3ECF}" type="slidenum">
              <a:rPr lang="en-GB" smtClean="0"/>
              <a:t>9</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dirty="0" smtClean="0"/>
              <a:t>PIB: produit intérieur brut. La perte est estimée </a:t>
            </a:r>
            <a:r>
              <a:rPr lang="fr-FR" baseline="0" dirty="0" smtClean="0"/>
              <a:t>à environ 2,8 milliards de dollars</a:t>
            </a:r>
            <a:r>
              <a:rPr lang="fr-FR" dirty="0" smtClean="0"/>
              <a:t>.</a:t>
            </a:r>
            <a:endParaRPr lang="fr-FR"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38</a:t>
            </a:fld>
            <a:endParaRPr lang="en-GB"/>
          </a:p>
        </p:txBody>
      </p:sp>
    </p:spTree>
    <p:extLst>
      <p:ext uri="{BB962C8B-B14F-4D97-AF65-F5344CB8AC3E}">
        <p14:creationId xmlns:p14="http://schemas.microsoft.com/office/powerpoint/2010/main" val="324956877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sz="1200" i="1" dirty="0" smtClean="0">
                <a:solidFill>
                  <a:srgbClr val="230050"/>
                </a:solidFill>
                <a:latin typeface="Arial" panose="020B0604020202020204" pitchFamily="34" charset="0"/>
                <a:cs typeface="Arial" panose="020B0604020202020204" pitchFamily="34" charset="0"/>
              </a:rPr>
              <a:t>Les définitions, en italique, sont tirées du protocole de 2002 relatif à la convention sur la sécurité et la santé des travailleurs.</a:t>
            </a:r>
          </a:p>
          <a:p>
            <a:endParaRPr lang="en-GB" sz="1200" i="1" dirty="0" smtClean="0">
              <a:solidFill>
                <a:srgbClr val="230050"/>
              </a:solidFill>
              <a:latin typeface="Arial" panose="020B0604020202020204" pitchFamily="34" charset="0"/>
              <a:cs typeface="Arial" panose="020B0604020202020204" pitchFamily="34" charset="0"/>
            </a:endParaRPr>
          </a:p>
          <a:p>
            <a:r>
              <a:rPr lang="fr-FR" sz="1200" dirty="0" smtClean="0">
                <a:solidFill>
                  <a:schemeClr val="tx1"/>
                </a:solidFill>
                <a:latin typeface="+mn-lt"/>
                <a:ea typeface="+mn-ea"/>
                <a:cs typeface="+mn-cs"/>
              </a:rPr>
              <a:t>Dans certains pays, les accidents de trajet sont également considérés comme des accidents qu’il faut déclarer.</a:t>
            </a:r>
          </a:p>
          <a:p>
            <a:endParaRPr lang="en-GB" sz="1200" kern="1200" dirty="0" smtClean="0">
              <a:solidFill>
                <a:schemeClr val="tx1"/>
              </a:solidFill>
              <a:effectLst/>
              <a:latin typeface="+mn-lt"/>
              <a:ea typeface="+mn-ea"/>
              <a:cs typeface="+mn-cs"/>
            </a:endParaRPr>
          </a:p>
          <a:p>
            <a:r>
              <a:rPr lang="fr-FR" sz="1200" dirty="0" smtClean="0">
                <a:solidFill>
                  <a:schemeClr val="tx1"/>
                </a:solidFill>
                <a:latin typeface="+mn-lt"/>
                <a:ea typeface="+mn-ea"/>
                <a:cs typeface="+mn-cs"/>
              </a:rPr>
              <a:t>Chaîne de causalité: travailleur blessé par la lame non protégée d’une scie circulaire à table.</a:t>
            </a:r>
          </a:p>
          <a:p>
            <a:endParaRPr lang="en-US" sz="1200" kern="1200" dirty="0" smtClean="0">
              <a:solidFill>
                <a:schemeClr val="tx1"/>
              </a:solidFill>
              <a:effectLst/>
              <a:latin typeface="+mn-lt"/>
              <a:ea typeface="+mn-ea"/>
              <a:cs typeface="+mn-cs"/>
            </a:endParaRPr>
          </a:p>
          <a:p>
            <a:r>
              <a:rPr lang="fr-FR" sz="1200" dirty="0" smtClean="0">
                <a:solidFill>
                  <a:schemeClr val="tx1"/>
                </a:solidFill>
                <a:latin typeface="+mn-lt"/>
                <a:ea typeface="+mn-ea"/>
                <a:cs typeface="+mn-cs"/>
              </a:rPr>
              <a:t>Chaîne de causalité: contact de la main avec la lame, lame non protégée, mauvaise formation (pourquoi a-t-il décidé d’utiliser la scie circulaire non protégée?), maintenance et surveillance inadéquates, mauvaise gestion de la SST, etc.</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39</a:t>
            </a:fld>
            <a:endParaRPr lang="en-GB"/>
          </a:p>
        </p:txBody>
      </p:sp>
    </p:spTree>
    <p:extLst>
      <p:ext uri="{BB962C8B-B14F-4D97-AF65-F5344CB8AC3E}">
        <p14:creationId xmlns:p14="http://schemas.microsoft.com/office/powerpoint/2010/main" val="35646932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sz="1200" dirty="0" smtClean="0">
                <a:solidFill>
                  <a:schemeClr val="tx1"/>
                </a:solidFill>
                <a:latin typeface="+mn-lt"/>
                <a:ea typeface="+mn-ea"/>
                <a:cs typeface="+mn-cs"/>
              </a:rPr>
              <a:t>Dans l’exemple: </a:t>
            </a:r>
          </a:p>
          <a:p>
            <a:endParaRPr lang="en-GB" sz="1200" kern="1200" dirty="0" smtClean="0">
              <a:solidFill>
                <a:schemeClr val="tx1"/>
              </a:solidFill>
              <a:effectLst/>
              <a:latin typeface="+mn-lt"/>
              <a:ea typeface="+mn-ea"/>
              <a:cs typeface="+mn-cs"/>
            </a:endParaRPr>
          </a:p>
          <a:p>
            <a:r>
              <a:rPr lang="fr-FR" sz="1200" b="1" dirty="0" smtClean="0">
                <a:solidFill>
                  <a:schemeClr val="tx1"/>
                </a:solidFill>
                <a:latin typeface="+mn-lt"/>
                <a:ea typeface="+mn-ea"/>
                <a:cs typeface="+mn-cs"/>
              </a:rPr>
              <a:t>Cause immédiate: </a:t>
            </a:r>
            <a:r>
              <a:rPr lang="fr-FR" sz="1200" dirty="0" smtClean="0">
                <a:solidFill>
                  <a:schemeClr val="tx1"/>
                </a:solidFill>
                <a:latin typeface="+mn-lt"/>
                <a:ea typeface="+mn-ea"/>
                <a:cs typeface="+mn-cs"/>
              </a:rPr>
              <a:t>glissade sur l’huile</a:t>
            </a:r>
          </a:p>
          <a:p>
            <a:endParaRPr lang="en-GB" sz="1200" kern="1200" dirty="0" smtClean="0">
              <a:solidFill>
                <a:schemeClr val="tx1"/>
              </a:solidFill>
              <a:effectLst/>
              <a:latin typeface="+mn-lt"/>
              <a:ea typeface="+mn-ea"/>
              <a:cs typeface="+mn-cs"/>
            </a:endParaRPr>
          </a:p>
          <a:p>
            <a:r>
              <a:rPr lang="fr-FR" sz="1200" b="1" dirty="0" smtClean="0">
                <a:solidFill>
                  <a:schemeClr val="tx1"/>
                </a:solidFill>
                <a:latin typeface="+mn-lt"/>
                <a:ea typeface="+mn-ea"/>
                <a:cs typeface="+mn-cs"/>
              </a:rPr>
              <a:t>Causes sous-jacentes: </a:t>
            </a:r>
            <a:r>
              <a:rPr lang="fr-FR" sz="1200" dirty="0" smtClean="0">
                <a:solidFill>
                  <a:schemeClr val="tx1"/>
                </a:solidFill>
                <a:latin typeface="+mn-lt"/>
                <a:ea typeface="+mn-ea"/>
                <a:cs typeface="+mn-cs"/>
              </a:rPr>
              <a:t>mauvais </a:t>
            </a:r>
            <a:r>
              <a:rPr lang="fr-FR" sz="1200" baseline="0" dirty="0" smtClean="0">
                <a:solidFill>
                  <a:schemeClr val="tx1"/>
                </a:solidFill>
                <a:latin typeface="+mn-lt"/>
                <a:ea typeface="+mn-ea"/>
                <a:cs typeface="+mn-cs"/>
              </a:rPr>
              <a:t>entretien</a:t>
            </a:r>
            <a:r>
              <a:rPr lang="fr-FR" sz="1200" dirty="0" smtClean="0">
                <a:solidFill>
                  <a:schemeClr val="tx1"/>
                </a:solidFill>
                <a:latin typeface="+mn-lt"/>
                <a:ea typeface="+mn-ea"/>
                <a:cs typeface="+mn-cs"/>
              </a:rPr>
              <a:t> et mauvaise maintenance, entre autres</a:t>
            </a:r>
          </a:p>
          <a:p>
            <a:endParaRPr lang="en-GB" sz="1200" kern="1200" baseline="0" dirty="0" smtClean="0">
              <a:solidFill>
                <a:schemeClr val="tx1"/>
              </a:solidFill>
              <a:effectLst/>
              <a:latin typeface="+mn-lt"/>
              <a:ea typeface="+mn-ea"/>
              <a:cs typeface="+mn-cs"/>
            </a:endParaRPr>
          </a:p>
          <a:p>
            <a:r>
              <a:rPr lang="fr-FR" sz="1200" b="1" baseline="0" dirty="0" smtClean="0">
                <a:solidFill>
                  <a:schemeClr val="tx1"/>
                </a:solidFill>
                <a:latin typeface="+mn-lt"/>
                <a:ea typeface="+mn-ea"/>
                <a:cs typeface="+mn-cs"/>
              </a:rPr>
              <a:t>Causes profondes: </a:t>
            </a:r>
            <a:r>
              <a:rPr lang="fr-FR" sz="1200" b="0" baseline="0" dirty="0" smtClean="0">
                <a:solidFill>
                  <a:schemeClr val="tx1"/>
                </a:solidFill>
                <a:latin typeface="+mn-lt"/>
                <a:ea typeface="+mn-ea"/>
                <a:cs typeface="+mn-cs"/>
              </a:rPr>
              <a:t>manque de supervision et de contrôle, mauvaise gestion de la SST et absence d’engagement de la direction en faveur de la santé et de la sécurité, entre autres</a:t>
            </a:r>
            <a:endParaRPr lang="fr-FR" sz="1200" b="0" baseline="0" dirty="0">
              <a:solidFill>
                <a:schemeClr val="tx1"/>
              </a:solidFill>
              <a:latin typeface="+mn-lt"/>
              <a:ea typeface="+mn-ea"/>
              <a:cs typeface="+mn-cs"/>
            </a:endParaRP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40</a:t>
            </a:fld>
            <a:endParaRPr lang="en-GB"/>
          </a:p>
        </p:txBody>
      </p:sp>
    </p:spTree>
    <p:extLst>
      <p:ext uri="{BB962C8B-B14F-4D97-AF65-F5344CB8AC3E}">
        <p14:creationId xmlns:p14="http://schemas.microsoft.com/office/powerpoint/2010/main" val="324956877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41</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dirty="0" smtClean="0"/>
              <a:t>Note: la notion de </a:t>
            </a:r>
            <a:r>
              <a:rPr lang="fr-FR" baseline="0" dirty="0" smtClean="0"/>
              <a:t>quasi-accident n’est pas définie dans le protocole de 2002.</a:t>
            </a:r>
            <a:endParaRPr lang="fr-FR" baseline="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42</a:t>
            </a:fld>
            <a:endParaRPr lang="en-GB"/>
          </a:p>
        </p:txBody>
      </p:sp>
    </p:spTree>
    <p:extLst>
      <p:ext uri="{BB962C8B-B14F-4D97-AF65-F5344CB8AC3E}">
        <p14:creationId xmlns:p14="http://schemas.microsoft.com/office/powerpoint/2010/main" val="290819156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lgn="l">
              <a:buNone/>
            </a:pPr>
            <a:r>
              <a:rPr lang="fr-FR" u="sng" noProof="0" dirty="0" smtClean="0"/>
              <a:t>Soulignez</a:t>
            </a:r>
            <a:r>
              <a:rPr lang="fr-FR" u="sng" baseline="0" noProof="0" dirty="0" smtClean="0"/>
              <a:t> que</a:t>
            </a:r>
            <a:r>
              <a:rPr lang="fr-FR" baseline="0" noProof="0" dirty="0" smtClean="0"/>
              <a:t> les recherches montrent que l’on dénombre 400 quasi-accidents pour une lésion grave ou mortelle. Chaque quasi-accident est l’occasion de mettre en évidence les points faibles ou de mettre en place des mesures pour stopper les accidents ou les incidents.</a:t>
            </a:r>
            <a:endParaRPr lang="fr-FR" baseline="0" noProof="0" dirty="0"/>
          </a:p>
        </p:txBody>
      </p:sp>
      <p:sp>
        <p:nvSpPr>
          <p:cNvPr id="4" name="Slide Number Placeholder 3"/>
          <p:cNvSpPr>
            <a:spLocks noGrp="1"/>
          </p:cNvSpPr>
          <p:nvPr>
            <p:ph type="sldNum" sz="quarter" idx="10"/>
          </p:nvPr>
        </p:nvSpPr>
        <p:spPr/>
        <p:txBody>
          <a:bodyPr/>
          <a:lstStyle/>
          <a:p>
            <a:fld id="{D0826FEE-2901-4F80-B040-94DEDE5C3ECF}" type="slidenum">
              <a:rPr lang="en-GB" smtClean="0"/>
              <a:t>43</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smtClean="0"/>
              <a:t>Soulignez qu’il est très utile d’avoir un formulaire pour consigner les incidents. En effet, s’ils ne sont pas </a:t>
            </a:r>
            <a:r>
              <a:rPr lang="fr-FR" baseline="0" dirty="0" smtClean="0"/>
              <a:t>consignés, les incidents passent inaperçus et aucune mesure corrective ne peut être prise</a:t>
            </a:r>
            <a:r>
              <a:rPr lang="fr-FR" dirty="0" smtClean="0"/>
              <a:t>.</a:t>
            </a:r>
            <a:r>
              <a:rPr lang="fr-FR" baseline="0" dirty="0" smtClean="0"/>
              <a:t> En outre, il est intéressant que la culture de l’entreprise montre que nul ne sera blâmé pour avoir signalé un incident; à défaut, les incidents risquent de ne pas être signalés et un accident peut alors se produire. Souvent, les entreprises qui commencent à enregistrer les quasi-accidents reçoivent de nombreux rapports, ce qui est une bonne chose car cela permet de prendre des mesures. On dénombre un blessé grave pour 400 quasi-accidents.</a:t>
            </a:r>
            <a:endParaRPr lang="fr-FR" baseline="0" dirty="0"/>
          </a:p>
        </p:txBody>
      </p:sp>
      <p:sp>
        <p:nvSpPr>
          <p:cNvPr id="4" name="Slide Number Placeholder 3"/>
          <p:cNvSpPr>
            <a:spLocks noGrp="1"/>
          </p:cNvSpPr>
          <p:nvPr>
            <p:ph type="sldNum" sz="quarter" idx="10"/>
          </p:nvPr>
        </p:nvSpPr>
        <p:spPr/>
        <p:txBody>
          <a:bodyPr/>
          <a:lstStyle/>
          <a:p>
            <a:fld id="{D0826FEE-2901-4F80-B040-94DEDE5C3ECF}" type="slidenum">
              <a:rPr lang="en-GB" smtClean="0"/>
              <a:t>45</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noProof="0" dirty="0" smtClean="0"/>
              <a:t>On peut également voir la prévention comme l’anticipation des dangers et des risques, de sorte que l’approche devient aujourd’hui proactive et non plus simplement réactive. </a:t>
            </a:r>
          </a:p>
          <a:p>
            <a:endParaRPr lang="en-GB" noProof="0" dirty="0" smtClean="0"/>
          </a:p>
          <a:p>
            <a:r>
              <a:rPr lang="fr-FR" noProof="0" dirty="0" smtClean="0"/>
              <a:t>(Être </a:t>
            </a:r>
            <a:r>
              <a:rPr lang="fr-FR" b="1" noProof="0" dirty="0" smtClean="0"/>
              <a:t>proactif</a:t>
            </a:r>
            <a:r>
              <a:rPr lang="fr-FR" noProof="0" dirty="0" smtClean="0"/>
              <a:t> consiste à faire quelque chose à l’avance; être </a:t>
            </a:r>
            <a:r>
              <a:rPr lang="fr-FR" b="1" noProof="0" dirty="0" smtClean="0"/>
              <a:t>réactif</a:t>
            </a:r>
            <a:r>
              <a:rPr lang="fr-FR" noProof="0" dirty="0" smtClean="0"/>
              <a:t> consiste à agir seulement lorsque quelque chose, par exemple un accident, s’est produit.)</a:t>
            </a:r>
          </a:p>
          <a:p>
            <a:endParaRPr lang="en-GB" noProof="0" dirty="0" smtClean="0"/>
          </a:p>
          <a:p>
            <a:r>
              <a:rPr lang="fr-FR" noProof="0" dirty="0" smtClean="0"/>
              <a:t>Des études montrent qu’investir (de l’argent ou des ressources) dans la prévention est également une décision économique judicieuse</a:t>
            </a:r>
            <a:r>
              <a:rPr lang="fr-FR" baseline="0" noProof="0" dirty="0" smtClean="0"/>
              <a:t> </a:t>
            </a:r>
            <a:r>
              <a:rPr lang="fr-FR" noProof="0" dirty="0" smtClean="0"/>
              <a:t>car cela permettra de faire des économies à moyen et long terme. </a:t>
            </a:r>
            <a:endParaRPr lang="fr-FR" noProof="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46</a:t>
            </a:fld>
            <a:endParaRPr lang="en-GB"/>
          </a:p>
        </p:txBody>
      </p:sp>
    </p:spTree>
    <p:extLst>
      <p:ext uri="{BB962C8B-B14F-4D97-AF65-F5344CB8AC3E}">
        <p14:creationId xmlns:p14="http://schemas.microsoft.com/office/powerpoint/2010/main" val="361839125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sz="1200" dirty="0" smtClean="0"/>
              <a:t>Les</a:t>
            </a:r>
            <a:r>
              <a:rPr lang="fr-FR" sz="1200" baseline="0" dirty="0" smtClean="0"/>
              <a:t> employeurs </a:t>
            </a:r>
            <a:r>
              <a:rPr lang="fr-FR" sz="1200" dirty="0" smtClean="0"/>
              <a:t>ont-ils mis en place suffisamment de mesures de maîtrise des risques? Doivent-ils en faire plus pour prévenir les préjudices aux personnes à risque, y compris les travailleurs et les membres du public? </a:t>
            </a:r>
            <a:endParaRPr lang="fr-FR" sz="120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47</a:t>
            </a:fld>
            <a:endParaRPr lang="en-GB"/>
          </a:p>
        </p:txBody>
      </p:sp>
    </p:spTree>
    <p:extLst>
      <p:ext uri="{BB962C8B-B14F-4D97-AF65-F5344CB8AC3E}">
        <p14:creationId xmlns:p14="http://schemas.microsoft.com/office/powerpoint/2010/main" val="161172669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b="1" dirty="0" smtClean="0"/>
              <a:t>Demandez aux participants si l’un d’eux a effectué une évaluation des risques aujourd’hui. Discutez de ce point avant de présenter la diapositive suivante.</a:t>
            </a:r>
          </a:p>
          <a:p>
            <a:endParaRPr lang="en-US" b="1" dirty="0" smtClean="0"/>
          </a:p>
          <a:p>
            <a:r>
              <a:rPr lang="fr-FR" b="1" dirty="0" smtClean="0"/>
              <a:t>Quiconque a traversé une route ou conduit pour venir à la formation a procédé à une évaluation des risques.</a:t>
            </a:r>
          </a:p>
          <a:p>
            <a:endParaRPr lang="en-US" b="1" dirty="0" smtClean="0"/>
          </a:p>
          <a:p>
            <a:r>
              <a:rPr lang="fr-FR" b="1" dirty="0" smtClean="0"/>
              <a:t>Insistez sur le fait que nous procédons tous, tout le temps, à des évaluations des risques. Mais nous ne les appelons pas comme ça. </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48</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sz="1200" dirty="0" smtClean="0">
                <a:solidFill>
                  <a:schemeClr val="tx1"/>
                </a:solidFill>
                <a:latin typeface="+mn-lt"/>
                <a:ea typeface="+mn-ea"/>
                <a:cs typeface="+mn-cs"/>
              </a:rPr>
              <a:t>Demandez aux participants ce qu’ils savent de la SST - 10 minutes.</a:t>
            </a:r>
            <a:endParaRPr lang="fr-FR" sz="1200" dirty="0">
              <a:solidFill>
                <a:schemeClr val="tx1"/>
              </a:solidFill>
              <a:latin typeface="+mn-lt"/>
              <a:ea typeface="+mn-ea"/>
              <a:cs typeface="+mn-cs"/>
            </a:endParaRP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10</a:t>
            </a:fld>
            <a:endParaRPr lang="en-GB"/>
          </a:p>
        </p:txBody>
      </p:sp>
    </p:spTree>
    <p:extLst>
      <p:ext uri="{BB962C8B-B14F-4D97-AF65-F5344CB8AC3E}">
        <p14:creationId xmlns:p14="http://schemas.microsoft.com/office/powerpoint/2010/main" val="12731141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baseline="0" dirty="0" smtClean="0"/>
              <a:t>Chaque jour, sans en avoir conscience, nous évaluons les risques présents dans notre vie et nous prenons des décisions en fonction de notre perception et de notre évaluation de ces risques.</a:t>
            </a:r>
            <a:endParaRPr lang="fr-FR" baseline="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49</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smtClean="0"/>
          </a:p>
          <a:p>
            <a:r>
              <a:rPr lang="fr-FR" dirty="0" smtClean="0"/>
              <a:t>En ce qui concerne l’étape 1, l’identification des </a:t>
            </a:r>
            <a:r>
              <a:rPr lang="fr-FR" b="1" dirty="0" smtClean="0"/>
              <a:t>raisons</a:t>
            </a:r>
            <a:r>
              <a:rPr lang="fr-FR" dirty="0" smtClean="0"/>
              <a:t> de la présence des dangers est importante car elle permet de prendre des mesures pour éliminer</a:t>
            </a:r>
            <a:r>
              <a:rPr lang="fr-FR" baseline="0" dirty="0" smtClean="0"/>
              <a:t> le </a:t>
            </a:r>
            <a:r>
              <a:rPr lang="fr-FR" dirty="0" smtClean="0"/>
              <a:t>danger.</a:t>
            </a:r>
            <a:r>
              <a:rPr lang="fr-FR" baseline="0" dirty="0" smtClean="0"/>
              <a:t> Par exemple, dans la chaîne de causalité de l’accident présentée à la diapositive 46, la raison de la présence de l’huile sur le sol qui entraîne un danger de glissade est la mauvaise maintenance. Si l’on parvient à identifier cette raison et à améliorer la maintenance, le danger est éliminé. Cette solution est meilleure que le nettoyage du sol, car l’huile reviendra lorsque la machine fuira de nouveau. </a:t>
            </a:r>
            <a:endParaRPr lang="fr-FR" baseline="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50</a:t>
            </a:fld>
            <a:endParaRPr lang="en-GB"/>
          </a:p>
        </p:txBody>
      </p:sp>
    </p:spTree>
    <p:extLst>
      <p:ext uri="{BB962C8B-B14F-4D97-AF65-F5344CB8AC3E}">
        <p14:creationId xmlns:p14="http://schemas.microsoft.com/office/powerpoint/2010/main" val="218860578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noProof="0" dirty="0" smtClean="0"/>
              <a:t>Présentez le modèle, qui sera utilisé plus tard dans la présentation. </a:t>
            </a:r>
            <a:endParaRPr lang="fr-FR" noProof="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51</a:t>
            </a:fld>
            <a:endParaRPr lang="en-GB"/>
          </a:p>
        </p:txBody>
      </p:sp>
    </p:spTree>
    <p:extLst>
      <p:ext uri="{BB962C8B-B14F-4D97-AF65-F5344CB8AC3E}">
        <p14:creationId xmlns:p14="http://schemas.microsoft.com/office/powerpoint/2010/main" val="218860578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dirty="0" smtClean="0"/>
              <a:t>Les liens contiennent des cartes interactives. Cliquez sur les dangers pour afficher la description</a:t>
            </a:r>
            <a:r>
              <a:rPr lang="fr-FR" baseline="0" dirty="0" smtClean="0"/>
              <a:t>. </a:t>
            </a:r>
          </a:p>
          <a:p>
            <a:endParaRPr lang="fr-CH"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fr-FR" dirty="0" smtClean="0">
                <a:hlinkClick r:id="rId3"/>
              </a:rPr>
              <a:t>https://www.safework.nsw.gov.au/__data/assets/pdf_file/0008/547640/interactive-diagram-factory.pdf</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fr-FR" dirty="0" smtClean="0"/>
              <a:t>Vous pouvez imprimer les diapositives sans les réponses et les distribuer aux participants; vous afficherez plus tard les diapositives avec les réponses.</a:t>
            </a:r>
          </a:p>
          <a:p>
            <a:endParaRPr lang="fr-CH" baseline="0" dirty="0" smtClean="0"/>
          </a:p>
          <a:p>
            <a:endParaRPr lang="fr-CH" baseline="0" dirty="0" smtClean="0"/>
          </a:p>
          <a:p>
            <a:r>
              <a:rPr lang="fr-FR" baseline="0" dirty="0" smtClean="0"/>
              <a:t>Vous pouvez aussi demander aux participants de distinguer les dangers pour la santé et les dangers pour la sécurité.</a:t>
            </a:r>
            <a:endParaRPr lang="fr-FR" baseline="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52</a:t>
            </a:fld>
            <a:endParaRPr lang="en-GB"/>
          </a:p>
        </p:txBody>
      </p:sp>
    </p:spTree>
    <p:extLst>
      <p:ext uri="{BB962C8B-B14F-4D97-AF65-F5344CB8AC3E}">
        <p14:creationId xmlns:p14="http://schemas.microsoft.com/office/powerpoint/2010/main" val="218860578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noProof="0" dirty="0" smtClean="0"/>
              <a:t>Diapositive avec les réponses qui s’affichent.</a:t>
            </a:r>
            <a:endParaRPr lang="fr-FR" noProof="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53</a:t>
            </a:fld>
            <a:endParaRPr lang="en-GB"/>
          </a:p>
        </p:txBody>
      </p:sp>
    </p:spTree>
    <p:extLst>
      <p:ext uri="{BB962C8B-B14F-4D97-AF65-F5344CB8AC3E}">
        <p14:creationId xmlns:p14="http://schemas.microsoft.com/office/powerpoint/2010/main" val="218860578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fr-FR" dirty="0" smtClean="0"/>
              <a:t>Les liens contiennent des cartes interactives. Cliquez sur les dangers pour afficher la description</a:t>
            </a:r>
            <a:r>
              <a:rPr lang="fr-FR" baseline="0" dirty="0" smtClean="0"/>
              <a: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fr-CH" baseline="0" dirty="0" smtClean="0">
              <a:hlinkClick r:id="rId3"/>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fr-FR" dirty="0" smtClean="0">
                <a:hlinkClick r:id="rId3"/>
              </a:rPr>
              <a:t>https://www.safework.nsw.gov.au/__data/assets/pdf_file/0003/592743/interactive-diagram-retail.pdf</a:t>
            </a:r>
          </a:p>
          <a:p>
            <a:endParaRPr lang="fr-CH"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fr-FR" dirty="0" smtClean="0"/>
              <a:t>Vous pouvez imprimer les diapositives sans les réponses et les distribuer aux participants; vous afficherez plus tard les diapositives avec les réponses.</a:t>
            </a:r>
          </a:p>
          <a:p>
            <a:endParaRPr lang="fr-CH" baseline="0" dirty="0" smtClean="0"/>
          </a:p>
          <a:p>
            <a:endParaRPr lang="fr-CH" baseline="0" dirty="0" smtClean="0"/>
          </a:p>
          <a:p>
            <a:r>
              <a:rPr lang="fr-FR" baseline="0" dirty="0" smtClean="0"/>
              <a:t>Vous pouvez aussi demander aux participants de distinguer les dangers pour la santé et les dangers pour la sécurité.</a:t>
            </a:r>
            <a:endParaRPr lang="fr-FR" baseline="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54</a:t>
            </a:fld>
            <a:endParaRPr lang="en-GB"/>
          </a:p>
        </p:txBody>
      </p:sp>
    </p:spTree>
    <p:extLst>
      <p:ext uri="{BB962C8B-B14F-4D97-AF65-F5344CB8AC3E}">
        <p14:creationId xmlns:p14="http://schemas.microsoft.com/office/powerpoint/2010/main" val="218860578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baseline="0" noProof="0" dirty="0" smtClean="0"/>
              <a:t>Diapositive avec les réponses qui s’affichent.</a:t>
            </a:r>
            <a:endParaRPr lang="fr-FR" baseline="0" noProof="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55</a:t>
            </a:fld>
            <a:endParaRPr lang="en-GB"/>
          </a:p>
        </p:txBody>
      </p:sp>
    </p:spTree>
    <p:extLst>
      <p:ext uri="{BB962C8B-B14F-4D97-AF65-F5344CB8AC3E}">
        <p14:creationId xmlns:p14="http://schemas.microsoft.com/office/powerpoint/2010/main" val="218860578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fr-FR" dirty="0" smtClean="0"/>
              <a:t>Les liens contiennent des cartes interactives. Cliquez sur les dangers pour afficher la description</a:t>
            </a:r>
            <a:r>
              <a:rPr lang="fr-FR" baseline="0" dirty="0" smtClean="0"/>
              <a: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fr-CH" baseline="0" dirty="0" smtClean="0">
              <a:hlinkClick r:id="rId3"/>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fr-FR" dirty="0" smtClean="0">
                <a:hlinkClick r:id="rId3"/>
              </a:rPr>
              <a:t>https://www.safework.nsw.gov.au/__data/assets/pdf_file/0011/547643/interactive-diagram-office.pdf</a:t>
            </a:r>
          </a:p>
          <a:p>
            <a:r>
              <a:rPr lang="fr-FR" baseline="0" dirty="0" smtClean="0"/>
              <a:t> </a:t>
            </a:r>
          </a:p>
          <a:p>
            <a:endParaRPr lang="fr-CH" baseline="0" dirty="0" smtClean="0"/>
          </a:p>
          <a:p>
            <a:r>
              <a:rPr lang="fr-FR" baseline="0" dirty="0" smtClean="0"/>
              <a:t>Vous pouvez imprimer les diapositives sans les réponses et les distribuer aux participants; vous afficherez plus tard les diapositives avec les réponses.</a:t>
            </a:r>
          </a:p>
          <a:p>
            <a:endParaRPr lang="fr-CH" baseline="0" dirty="0" smtClean="0"/>
          </a:p>
          <a:p>
            <a:endParaRPr lang="fr-CH" baseline="0" dirty="0" smtClean="0"/>
          </a:p>
          <a:p>
            <a:r>
              <a:rPr lang="fr-FR" baseline="0" dirty="0" smtClean="0"/>
              <a:t>Vous pouvez aussi demander aux participants de distinguer les dangers pour la santé et les dangers pour la sécurité.</a:t>
            </a:r>
            <a:endParaRPr lang="fr-FR" baseline="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56</a:t>
            </a:fld>
            <a:endParaRPr lang="en-GB"/>
          </a:p>
        </p:txBody>
      </p:sp>
    </p:spTree>
    <p:extLst>
      <p:ext uri="{BB962C8B-B14F-4D97-AF65-F5344CB8AC3E}">
        <p14:creationId xmlns:p14="http://schemas.microsoft.com/office/powerpoint/2010/main" val="218860578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baseline="0" noProof="0" dirty="0" smtClean="0"/>
              <a:t>Diapositive avec les réponses qui s’affichent.</a:t>
            </a:r>
            <a:endParaRPr lang="fr-FR" baseline="0" noProof="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57</a:t>
            </a:fld>
            <a:endParaRPr lang="en-GB"/>
          </a:p>
        </p:txBody>
      </p:sp>
    </p:spTree>
    <p:extLst>
      <p:ext uri="{BB962C8B-B14F-4D97-AF65-F5344CB8AC3E}">
        <p14:creationId xmlns:p14="http://schemas.microsoft.com/office/powerpoint/2010/main" val="218860578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dirty="0" smtClean="0"/>
              <a:t>Nous avons tendance à ne prêter attention qu’au risque MAIS nous devons nous concentrer sur les dangers lors de l’évaluation des risques. </a:t>
            </a:r>
            <a:r>
              <a:rPr lang="fr-FR" smtClean="0"/>
              <a:t>En effet, si le danger n’est pas identifié, nous ne pouvons pas le maîtriser et nous ne pouvons donc pas évaluer </a:t>
            </a:r>
            <a:r>
              <a:rPr lang="fr-FR" baseline="0" smtClean="0"/>
              <a:t>le risque</a:t>
            </a:r>
            <a:r>
              <a:rPr lang="fr-FR" smtClean="0"/>
              <a:t>.</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60</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11</a:t>
            </a:fld>
            <a:endParaRPr lang="en-GB"/>
          </a:p>
        </p:txBody>
      </p:sp>
    </p:spTree>
    <p:extLst>
      <p:ext uri="{BB962C8B-B14F-4D97-AF65-F5344CB8AC3E}">
        <p14:creationId xmlns:p14="http://schemas.microsoft.com/office/powerpoint/2010/main" val="196608098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smtClean="0"/>
          </a:p>
          <a:p>
            <a:r>
              <a:rPr lang="fr-FR" dirty="0" smtClean="0"/>
              <a:t>En ce qui concerne l’étape 1, l’identification des </a:t>
            </a:r>
            <a:r>
              <a:rPr lang="fr-FR" b="1" dirty="0" smtClean="0"/>
              <a:t>raisons</a:t>
            </a:r>
            <a:r>
              <a:rPr lang="fr-FR" dirty="0" smtClean="0"/>
              <a:t> de la présence des dangers est importante car elle permet de prendre des mesures pour éliminer</a:t>
            </a:r>
            <a:r>
              <a:rPr lang="fr-FR" baseline="0" dirty="0" smtClean="0"/>
              <a:t> le </a:t>
            </a:r>
            <a:r>
              <a:rPr lang="fr-FR" dirty="0" smtClean="0"/>
              <a:t>danger.</a:t>
            </a:r>
            <a:r>
              <a:rPr lang="fr-FR" baseline="0" dirty="0" smtClean="0"/>
              <a:t> Par exemple, dans la chaîne de causalité de l’accident présentée à la diapositive 43, la raison de la présence de l’huile sur le sol qui entraîne un danger de glissade est la mauvaise maintenance. Si l’on parvient à identifier cette raison et à améliorer la maintenance, le danger est éliminé. Cette solution est meilleure que le nettoyage du sol, car l’huile reviendra lorsque la machine fuira de nouveau. </a:t>
            </a:r>
          </a:p>
          <a:p>
            <a:endParaRPr lang="en-GB" baseline="0" dirty="0" smtClean="0"/>
          </a:p>
          <a:p>
            <a:r>
              <a:rPr lang="fr-FR" dirty="0" smtClean="0"/>
              <a:t>Quelle est la raison de l’existence du danger, par exemple les produits chimiques utilisés pour le nettoyage des taches dans les usines de prêt-à-porter. Une machine utilisée dans le processus de fabrication fait des marques sur les chemises et il faut donc les nettoyer. Si la machine est réparée, il n’y aura pas de marque et les autres travailleurs ne devront pas utiliser les produits chimiques.</a:t>
            </a:r>
            <a:endParaRPr lang="fr-FR"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61</a:t>
            </a:fld>
            <a:endParaRPr lang="en-GB"/>
          </a:p>
        </p:txBody>
      </p:sp>
    </p:spTree>
    <p:extLst>
      <p:ext uri="{BB962C8B-B14F-4D97-AF65-F5344CB8AC3E}">
        <p14:creationId xmlns:p14="http://schemas.microsoft.com/office/powerpoint/2010/main" val="218860578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fr-FR" baseline="0" dirty="0" smtClean="0"/>
              <a:t>Insistez sur le fait que le danger peut être N’IMPORTE QUOI: les produits chimiques présents au travail, l’électricité, le feu, les facteurs environnementaux tels que la température, l’humidité, l’éclairage, le bruit, les vibrations, les bactéries, les virus, les moisissures, les procédures de travail (travail en hauteur, travail de nuit), les comportements (harcèlement), les mauvaises postures, le travail répétitif, etc. </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62</a:t>
            </a:fld>
            <a:endParaRPr lang="en-GB"/>
          </a:p>
        </p:txBody>
      </p:sp>
    </p:spTree>
    <p:extLst>
      <p:ext uri="{BB962C8B-B14F-4D97-AF65-F5344CB8AC3E}">
        <p14:creationId xmlns:p14="http://schemas.microsoft.com/office/powerpoint/2010/main" val="177381057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dirty="0" smtClean="0"/>
              <a:t>Interrogez les participants</a:t>
            </a:r>
            <a:r>
              <a:rPr lang="fr-FR" baseline="0" dirty="0" smtClean="0"/>
              <a:t> sur chacun des points ci-dessus afin de savoir s’ils peuvent être des moyens d’identifier les dangers sur leur lieu de travail</a:t>
            </a:r>
            <a:r>
              <a:rPr lang="fr-FR" dirty="0" smtClean="0"/>
              <a:t>:</a:t>
            </a:r>
          </a:p>
          <a:p>
            <a:r>
              <a:rPr lang="fr-FR" baseline="0" dirty="0" smtClean="0"/>
              <a:t>Informations tirées d’inspections déjà effectuées sur le lieu de travail</a:t>
            </a:r>
          </a:p>
          <a:p>
            <a:r>
              <a:rPr lang="fr-FR" baseline="0" dirty="0" smtClean="0"/>
              <a:t>Formulaires d’incidents sur le lieu de travail mentionnés précédemment – voir quels dangers sont à l’origine de l’incident</a:t>
            </a:r>
          </a:p>
          <a:p>
            <a:r>
              <a:rPr lang="fr-FR" baseline="0" dirty="0" smtClean="0"/>
              <a:t>Effectuer une nouvelle visite sur le lieu de travail et observer les systèmes de travail actuels</a:t>
            </a:r>
          </a:p>
          <a:p>
            <a:r>
              <a:rPr lang="fr-FR" baseline="0" dirty="0" smtClean="0"/>
              <a:t>Informations venant du comité SST</a:t>
            </a:r>
          </a:p>
          <a:p>
            <a:r>
              <a:rPr lang="fr-FR" baseline="0" dirty="0" smtClean="0"/>
              <a:t>Signaux / étiquettes d’avertissement sur les produits et les machines</a:t>
            </a:r>
          </a:p>
          <a:p>
            <a:r>
              <a:rPr lang="fr-FR" baseline="0" dirty="0" smtClean="0"/>
              <a:t>Instructions / manuels d’utilisation des fabricants</a:t>
            </a:r>
          </a:p>
          <a:p>
            <a:r>
              <a:rPr lang="fr-FR" baseline="0" dirty="0" smtClean="0"/>
              <a:t>Rapports de consultants en SST, s’il y en a </a:t>
            </a:r>
          </a:p>
          <a:p>
            <a:r>
              <a:rPr lang="fr-FR" baseline="0" dirty="0" smtClean="0"/>
              <a:t>Conseils disponibles sur Internet</a:t>
            </a:r>
            <a:endParaRPr lang="fr-FR" baseline="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63</a:t>
            </a:fld>
            <a:endParaRPr lang="en-GB"/>
          </a:p>
        </p:txBody>
      </p:sp>
    </p:spTree>
    <p:extLst>
      <p:ext uri="{BB962C8B-B14F-4D97-AF65-F5344CB8AC3E}">
        <p14:creationId xmlns:p14="http://schemas.microsoft.com/office/powerpoint/2010/main" val="360681381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64</a:t>
            </a:fld>
            <a:endParaRPr lang="en-GB"/>
          </a:p>
        </p:txBody>
      </p:sp>
    </p:spTree>
    <p:extLst>
      <p:ext uri="{BB962C8B-B14F-4D97-AF65-F5344CB8AC3E}">
        <p14:creationId xmlns:p14="http://schemas.microsoft.com/office/powerpoint/2010/main" val="407695222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smtClean="0"/>
              <a:t>Une bonne question à poser aux travailleurs est de leur demander s’ils ont déjà eu l’impression que leur cœur battait la chamade ou allait s’arrêter!</a:t>
            </a:r>
            <a:r>
              <a:rPr lang="fr-FR" baseline="0" dirty="0" smtClean="0"/>
              <a:t> Comme lorsque nous lisons un message ou cherchons un numéro sur notre téléphone en conduisant (nous n’encourageons pas cette pratique, mais nous sommes beaucoup à l’avoir déjà fait!) et que, en relevant les yeux, nous constatons qu’une voiture s’est arrêtée devant nous et nous devons freiner brusquement. </a:t>
            </a:r>
          </a:p>
          <a:p>
            <a:endParaRPr lang="en-GB" baseline="0" dirty="0" smtClean="0"/>
          </a:p>
          <a:p>
            <a:r>
              <a:rPr lang="fr-FR" baseline="0" dirty="0" smtClean="0"/>
              <a:t>Si les travailleurs peuvent vous expliquer une situation dans laquelle ils ont eu cette sensation au travail, vous pourrez en identifier la cause (le danger) et prendre des mesures.</a:t>
            </a:r>
            <a:endParaRPr lang="fr-FR" baseline="0" dirty="0"/>
          </a:p>
        </p:txBody>
      </p:sp>
      <p:sp>
        <p:nvSpPr>
          <p:cNvPr id="4" name="Slide Number Placeholder 3"/>
          <p:cNvSpPr>
            <a:spLocks noGrp="1"/>
          </p:cNvSpPr>
          <p:nvPr>
            <p:ph type="sldNum" sz="quarter" idx="10"/>
          </p:nvPr>
        </p:nvSpPr>
        <p:spPr/>
        <p:txBody>
          <a:bodyPr/>
          <a:lstStyle/>
          <a:p>
            <a:fld id="{D0826FEE-2901-4F80-B040-94DEDE5C3ECF}" type="slidenum">
              <a:rPr lang="en-GB" smtClean="0"/>
              <a:t>65</a:t>
            </a:fld>
            <a:endParaRPr lang="en-GB"/>
          </a:p>
        </p:txBody>
      </p:sp>
    </p:spTree>
    <p:extLst>
      <p:ext uri="{BB962C8B-B14F-4D97-AF65-F5344CB8AC3E}">
        <p14:creationId xmlns:p14="http://schemas.microsoft.com/office/powerpoint/2010/main" val="407695222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fr-FR" baseline="0" dirty="0" smtClean="0"/>
              <a:t>Attention avec les check-lists: le danger qui n’y est pas mentionné risque d’être négligé. Ne vous contentez pas des informations qui figurent sur la check-list.</a:t>
            </a:r>
          </a:p>
          <a:p>
            <a:endParaRPr lang="en-GB" dirty="0" smtClean="0"/>
          </a:p>
          <a:p>
            <a:r>
              <a:rPr lang="fr-FR" dirty="0" smtClean="0"/>
              <a:t>Note pour le formateur: </a:t>
            </a:r>
            <a:r>
              <a:rPr lang="fr-FR" baseline="0" dirty="0" smtClean="0"/>
              <a:t>la check-list peut aussi servir pour les inspections sur le lieu de travail. Une fois que les mesures de maîtrise des risques jugées nécessaires ont été mises en place, la personne chargée de l’inspection peut vérifier qu’elles sont bien appliquées.</a:t>
            </a:r>
            <a:endParaRPr lang="fr-FR" baseline="0" dirty="0"/>
          </a:p>
        </p:txBody>
      </p:sp>
      <p:sp>
        <p:nvSpPr>
          <p:cNvPr id="4" name="Slide Number Placeholder 3"/>
          <p:cNvSpPr>
            <a:spLocks noGrp="1"/>
          </p:cNvSpPr>
          <p:nvPr>
            <p:ph type="sldNum" sz="quarter" idx="10"/>
          </p:nvPr>
        </p:nvSpPr>
        <p:spPr/>
        <p:txBody>
          <a:bodyPr/>
          <a:lstStyle/>
          <a:p>
            <a:fld id="{D0826FEE-2901-4F80-B040-94DEDE5C3ECF}" type="slidenum">
              <a:rPr lang="en-GB" smtClean="0"/>
              <a:t>66</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smtClean="0"/>
              <a:t>Les images de droite sont tirées de la check-list </a:t>
            </a:r>
            <a:r>
              <a:rPr lang="fr-FR" baseline="0" dirty="0" smtClean="0"/>
              <a:t>des mesures à prendre pour la prévention et la limitation de la propagation du COVID-19 au travail, disponible à l’adresse suivante: </a:t>
            </a:r>
            <a:r>
              <a:rPr lang="fr-FR" baseline="0" dirty="0" err="1" smtClean="0"/>
              <a:t>https</a:t>
            </a:r>
            <a:r>
              <a:rPr lang="fr-FR" baseline="0" dirty="0" smtClean="0"/>
              <a:t>://</a:t>
            </a:r>
            <a:r>
              <a:rPr lang="fr-FR" baseline="0" dirty="0" err="1" smtClean="0"/>
              <a:t>www.ilo.org</a:t>
            </a:r>
            <a:r>
              <a:rPr lang="fr-FR" baseline="0" dirty="0" smtClean="0"/>
              <a:t>/wcmsp5/groups/public/---</a:t>
            </a:r>
            <a:r>
              <a:rPr lang="fr-FR" baseline="0" dirty="0" err="1" smtClean="0"/>
              <a:t>ed_protect</a:t>
            </a:r>
            <a:r>
              <a:rPr lang="fr-FR" baseline="0" dirty="0" smtClean="0"/>
              <a:t>/---</a:t>
            </a:r>
            <a:r>
              <a:rPr lang="fr-FR" baseline="0" dirty="0" err="1" smtClean="0"/>
              <a:t>protrav</a:t>
            </a:r>
            <a:r>
              <a:rPr lang="fr-FR" baseline="0" dirty="0" smtClean="0"/>
              <a:t>/---</a:t>
            </a:r>
            <a:r>
              <a:rPr lang="fr-FR" baseline="0" dirty="0" err="1" smtClean="0"/>
              <a:t>safework</a:t>
            </a:r>
            <a:r>
              <a:rPr lang="fr-FR" baseline="0" dirty="0" smtClean="0"/>
              <a:t>/documents/</a:t>
            </a:r>
            <a:r>
              <a:rPr lang="fr-FR" baseline="0" dirty="0" err="1" smtClean="0"/>
              <a:t>instructionalmaterial</a:t>
            </a:r>
            <a:r>
              <a:rPr lang="fr-FR" baseline="0" dirty="0" smtClean="0"/>
              <a:t>/wcms_741815.pdf</a:t>
            </a:r>
          </a:p>
          <a:p>
            <a:endParaRPr lang="it-IT" baseline="0" dirty="0" smtClean="0"/>
          </a:p>
          <a:p>
            <a:r>
              <a:rPr lang="fr-FR" baseline="0" dirty="0" smtClean="0"/>
              <a:t>Attention avec les check-lists: le danger qui n’y est pas mentionné risque d’être négligé. Ne vous contentez </a:t>
            </a:r>
            <a:r>
              <a:rPr lang="fr-FR" b="1" baseline="0" dirty="0" smtClean="0"/>
              <a:t>pas </a:t>
            </a:r>
            <a:r>
              <a:rPr lang="fr-FR" baseline="0" dirty="0" smtClean="0"/>
              <a:t>des informations qui figurent sur la check-list.</a:t>
            </a:r>
            <a:endParaRPr lang="fr-FR" baseline="0" dirty="0"/>
          </a:p>
        </p:txBody>
      </p:sp>
      <p:sp>
        <p:nvSpPr>
          <p:cNvPr id="4" name="Slide Number Placeholder 3"/>
          <p:cNvSpPr>
            <a:spLocks noGrp="1"/>
          </p:cNvSpPr>
          <p:nvPr>
            <p:ph type="sldNum" sz="quarter" idx="10"/>
          </p:nvPr>
        </p:nvSpPr>
        <p:spPr/>
        <p:txBody>
          <a:bodyPr/>
          <a:lstStyle/>
          <a:p>
            <a:fld id="{D0826FEE-2901-4F80-B040-94DEDE5C3ECF}" type="slidenum">
              <a:rPr lang="en-GB" smtClean="0"/>
              <a:t>67</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10"/>
          </p:nvPr>
        </p:nvSpPr>
        <p:spPr/>
        <p:txBody>
          <a:bodyPr/>
          <a:lstStyle/>
          <a:p>
            <a:fld id="{D0826FEE-2901-4F80-B040-94DEDE5C3ECF}" type="slidenum">
              <a:rPr lang="en-GB" smtClean="0"/>
              <a:t>68</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noProof="0" dirty="0" smtClean="0"/>
              <a:t>Rappelez que TOUS les</a:t>
            </a:r>
            <a:r>
              <a:rPr lang="fr-FR" baseline="0" noProof="0" dirty="0" smtClean="0"/>
              <a:t> produits</a:t>
            </a:r>
            <a:r>
              <a:rPr lang="fr-FR" noProof="0" dirty="0" smtClean="0"/>
              <a:t> dangereux présents sur le lieu de travail doivent</a:t>
            </a:r>
            <a:r>
              <a:rPr lang="fr-FR" baseline="0" noProof="0" dirty="0" smtClean="0"/>
              <a:t> être conservés dans des récipients étiquetés!</a:t>
            </a:r>
            <a:endParaRPr lang="fr-FR" baseline="0" noProof="0" dirty="0"/>
          </a:p>
        </p:txBody>
      </p:sp>
      <p:sp>
        <p:nvSpPr>
          <p:cNvPr id="4" name="Slide Number Placeholder 3"/>
          <p:cNvSpPr>
            <a:spLocks noGrp="1"/>
          </p:cNvSpPr>
          <p:nvPr>
            <p:ph type="sldNum" sz="quarter" idx="10"/>
          </p:nvPr>
        </p:nvSpPr>
        <p:spPr/>
        <p:txBody>
          <a:bodyPr/>
          <a:lstStyle/>
          <a:p>
            <a:fld id="{D0826FEE-2901-4F80-B040-94DEDE5C3ECF}" type="slidenum">
              <a:rPr lang="en-GB" smtClean="0"/>
              <a:t>69</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dirty="0" smtClean="0"/>
              <a:t>Demandez aux participants</a:t>
            </a:r>
            <a:r>
              <a:rPr lang="fr-FR" baseline="0" dirty="0" smtClean="0"/>
              <a:t> s’ils sont familiers avec les FDS sur leur lieu de travail et si elles doivent inclure 16 points</a:t>
            </a:r>
            <a:r>
              <a:rPr lang="fr-FR" dirty="0" smtClean="0"/>
              <a:t> dans leur pays.</a:t>
            </a:r>
            <a:r>
              <a:rPr lang="fr-FR" baseline="0" dirty="0" smtClean="0"/>
              <a:t> </a:t>
            </a:r>
            <a:r>
              <a:rPr lang="fr-FR" dirty="0" smtClean="0"/>
              <a:t>Insistez sur le fait </a:t>
            </a:r>
            <a:r>
              <a:rPr lang="fr-FR" baseline="0" dirty="0" smtClean="0"/>
              <a:t>que le produit doit être utilisé comme indiqué par </a:t>
            </a:r>
            <a:r>
              <a:rPr lang="fr-FR" dirty="0" smtClean="0"/>
              <a:t>le fabricant. Dans le cas contraire, les conseils donnés sur la FDS (et l’étiquette) pourraient ne pas s’appliquer, ou les mesures de protection énumérées pourraient ne pas convenir.</a:t>
            </a:r>
            <a:endParaRPr lang="fr-FR"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70</a:t>
            </a:fld>
            <a:endParaRPr lang="en-GB"/>
          </a:p>
        </p:txBody>
      </p:sp>
    </p:spTree>
    <p:extLst>
      <p:ext uri="{BB962C8B-B14F-4D97-AF65-F5344CB8AC3E}">
        <p14:creationId xmlns:p14="http://schemas.microsoft.com/office/powerpoint/2010/main" val="17738105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12</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dirty="0" smtClean="0"/>
              <a:t>Rappelez aux participants que l’évaluation des risques et les</a:t>
            </a:r>
            <a:r>
              <a:rPr lang="fr-FR" baseline="0" dirty="0" smtClean="0"/>
              <a:t> mesures de maîtrise des risques seront traitées aux prochaines sessions</a:t>
            </a:r>
            <a:r>
              <a:rPr lang="fr-FR" dirty="0" smtClean="0"/>
              <a:t>.</a:t>
            </a:r>
            <a:r>
              <a:rPr lang="fr-FR" baseline="0" dirty="0" smtClean="0"/>
              <a:t> Les travailleurs ont le droit d’être correctement informés des dangers présents sur le lieu de travail, et aussi de refuser un travail dangereux. </a:t>
            </a:r>
            <a:endParaRPr lang="fr-FR" baseline="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71</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it-IT" baseline="0" dirty="0" smtClean="0"/>
              <a:t>A note of </a:t>
            </a:r>
            <a:r>
              <a:rPr lang="it-IT" baseline="0" dirty="0" err="1" smtClean="0"/>
              <a:t>caution</a:t>
            </a:r>
            <a:r>
              <a:rPr lang="it-IT" baseline="0" dirty="0" smtClean="0"/>
              <a:t> </a:t>
            </a:r>
            <a:r>
              <a:rPr lang="it-IT" baseline="0" dirty="0" err="1" smtClean="0"/>
              <a:t>regarding</a:t>
            </a:r>
            <a:r>
              <a:rPr lang="it-IT" baseline="0" dirty="0" smtClean="0"/>
              <a:t> </a:t>
            </a:r>
            <a:r>
              <a:rPr lang="it-IT" baseline="0" dirty="0" err="1" smtClean="0"/>
              <a:t>checklists</a:t>
            </a:r>
            <a:r>
              <a:rPr lang="it-IT" baseline="0" dirty="0" smtClean="0"/>
              <a:t> – </a:t>
            </a:r>
            <a:r>
              <a:rPr lang="it-IT" baseline="0" dirty="0" err="1" smtClean="0"/>
              <a:t>If</a:t>
            </a:r>
            <a:r>
              <a:rPr lang="it-IT" baseline="0" dirty="0" smtClean="0"/>
              <a:t> a </a:t>
            </a:r>
            <a:r>
              <a:rPr lang="it-IT" baseline="0" dirty="0" err="1" smtClean="0"/>
              <a:t>hazard</a:t>
            </a:r>
            <a:r>
              <a:rPr lang="it-IT" baseline="0" dirty="0" smtClean="0"/>
              <a:t> </a:t>
            </a:r>
            <a:r>
              <a:rPr lang="it-IT" baseline="0" dirty="0" err="1" smtClean="0"/>
              <a:t>is</a:t>
            </a:r>
            <a:r>
              <a:rPr lang="it-IT" baseline="0" dirty="0" smtClean="0"/>
              <a:t> </a:t>
            </a:r>
            <a:r>
              <a:rPr lang="it-IT" baseline="0" dirty="0" err="1" smtClean="0"/>
              <a:t>not</a:t>
            </a:r>
            <a:r>
              <a:rPr lang="it-IT" baseline="0" dirty="0" smtClean="0"/>
              <a:t> </a:t>
            </a:r>
            <a:r>
              <a:rPr lang="it-IT" baseline="0" dirty="0" err="1" smtClean="0"/>
              <a:t>mentioned</a:t>
            </a:r>
            <a:r>
              <a:rPr lang="it-IT" baseline="0" dirty="0" smtClean="0"/>
              <a:t> on the </a:t>
            </a:r>
            <a:r>
              <a:rPr lang="it-IT" baseline="0" dirty="0" err="1" smtClean="0"/>
              <a:t>checklists</a:t>
            </a:r>
            <a:r>
              <a:rPr lang="it-IT" baseline="0" dirty="0" smtClean="0"/>
              <a:t> </a:t>
            </a:r>
            <a:r>
              <a:rPr lang="it-IT" baseline="0" dirty="0" err="1" smtClean="0"/>
              <a:t>it</a:t>
            </a:r>
            <a:r>
              <a:rPr lang="it-IT" baseline="0" dirty="0" smtClean="0"/>
              <a:t> </a:t>
            </a:r>
            <a:r>
              <a:rPr lang="it-IT" baseline="0" dirty="0" err="1" smtClean="0"/>
              <a:t>may</a:t>
            </a:r>
            <a:r>
              <a:rPr lang="it-IT" baseline="0" dirty="0" smtClean="0"/>
              <a:t> be </a:t>
            </a:r>
            <a:r>
              <a:rPr lang="it-IT" baseline="0" dirty="0" err="1" smtClean="0"/>
              <a:t>overlooked</a:t>
            </a:r>
            <a:r>
              <a:rPr lang="it-IT" baseline="0" dirty="0" smtClean="0"/>
              <a:t>. Do </a:t>
            </a:r>
            <a:r>
              <a:rPr lang="it-IT" baseline="0" dirty="0" err="1" smtClean="0"/>
              <a:t>not</a:t>
            </a:r>
            <a:r>
              <a:rPr lang="it-IT" baseline="0" dirty="0" smtClean="0"/>
              <a:t> be </a:t>
            </a:r>
            <a:r>
              <a:rPr lang="it-IT" baseline="0" dirty="0" err="1" smtClean="0"/>
              <a:t>blinkered</a:t>
            </a:r>
            <a:r>
              <a:rPr lang="it-IT" baseline="0" dirty="0" smtClean="0"/>
              <a:t> to </a:t>
            </a:r>
            <a:r>
              <a:rPr lang="it-IT" baseline="0" dirty="0" err="1" smtClean="0"/>
              <a:t>only</a:t>
            </a:r>
            <a:r>
              <a:rPr lang="it-IT" baseline="0" dirty="0" smtClean="0"/>
              <a:t> </a:t>
            </a:r>
            <a:r>
              <a:rPr lang="it-IT" baseline="0" dirty="0" err="1" smtClean="0"/>
              <a:t>using</a:t>
            </a:r>
            <a:r>
              <a:rPr lang="it-IT" baseline="0" dirty="0" smtClean="0"/>
              <a:t> information on the </a:t>
            </a:r>
            <a:r>
              <a:rPr lang="it-IT" baseline="0" dirty="0" err="1" smtClean="0"/>
              <a:t>checklist</a:t>
            </a:r>
            <a:r>
              <a:rPr lang="it-IT" baseline="0" dirty="0" smtClean="0"/>
              <a:t>.</a:t>
            </a:r>
            <a:endParaRPr lang="es-ES" dirty="0" smtClean="0"/>
          </a:p>
          <a:p>
            <a:endParaRPr lang="en-GB" dirty="0" smtClean="0"/>
          </a:p>
          <a:p>
            <a:r>
              <a:rPr lang="en-GB" dirty="0" smtClean="0"/>
              <a:t>Note for trainer-</a:t>
            </a:r>
            <a:r>
              <a:rPr lang="en-GB" baseline="0" dirty="0" smtClean="0"/>
              <a:t> the checklist can also be developed for workplace inspections once the control measure identified as necessary have been put in place a person conducting the inspection can verify controls are being used appropriately</a:t>
            </a:r>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72</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noProof="0" dirty="0" smtClean="0"/>
              <a:t>Dessinez les principaux éléments sur la carte:</a:t>
            </a:r>
            <a:r>
              <a:rPr lang="fr-FR" baseline="0" noProof="0" dirty="0" smtClean="0"/>
              <a:t> portes, escaliers, fenêtres, machines</a:t>
            </a:r>
            <a:r>
              <a:rPr lang="fr-FR" noProof="0" dirty="0" smtClean="0"/>
              <a:t>.</a:t>
            </a:r>
            <a:r>
              <a:rPr lang="fr-FR" baseline="0" noProof="0" dirty="0" smtClean="0"/>
              <a:t> La localisation du personnel peut être ajoutée (équipes d’urgence, par exemple). Les risques peuvent être mis en évidence en rouge (ou avec une couleur différente pour chaque risque). Les dangers et les mesures de maîtrise des risques sont indiqués dans les deux colonnes de droite</a:t>
            </a:r>
            <a:r>
              <a:rPr lang="fr-FR" baseline="0" dirty="0" smtClean="0"/>
              <a:t>. </a:t>
            </a:r>
          </a:p>
          <a:p>
            <a:r>
              <a:rPr lang="fr-FR" baseline="0" dirty="0" smtClean="0"/>
              <a:t>Il est important de classer ces cartes et de les actualiser selon les besoins (nouveaux risques, élimination des anciens risques, par exemple).</a:t>
            </a:r>
          </a:p>
          <a:p>
            <a:pPr marL="0" marR="0" lvl="0" indent="0" algn="l" defTabSz="914400" rtl="0" eaLnBrk="0" fontAlgn="base" latinLnBrk="0" hangingPunct="0">
              <a:lnSpc>
                <a:spcPct val="100000"/>
              </a:lnSpc>
              <a:spcBef>
                <a:spcPct val="30000"/>
              </a:spcBef>
              <a:spcAft>
                <a:spcPct val="0"/>
              </a:spcAft>
              <a:buClrTx/>
              <a:buSzTx/>
              <a:buFontTx/>
              <a:buNone/>
              <a:tabLst/>
              <a:defRPr/>
            </a:pPr>
            <a:r>
              <a:rPr lang="fr-FR" dirty="0" smtClean="0"/>
              <a:t>Insistez sur le fait que </a:t>
            </a:r>
            <a:r>
              <a:rPr lang="fr-FR" sz="1200" b="0" dirty="0" smtClean="0"/>
              <a:t>les chutes et les faux pas représentent environ un tiers de toutes les blessures graves signalées. 95 % de ces blessures sont des fractures de bras, de poignets et de chevilles. </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73</a:t>
            </a:fld>
            <a:endParaRPr lang="en-GB"/>
          </a:p>
        </p:txBody>
      </p:sp>
    </p:spTree>
    <p:extLst>
      <p:ext uri="{BB962C8B-B14F-4D97-AF65-F5344CB8AC3E}">
        <p14:creationId xmlns:p14="http://schemas.microsoft.com/office/powerpoint/2010/main" val="259275941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dirty="0" smtClean="0"/>
              <a:t>Encouragez les participants à citer les autres dangers que l’on peut trouver dans l’industrie </a:t>
            </a:r>
            <a:r>
              <a:rPr lang="fr-FR" baseline="0" dirty="0" smtClean="0"/>
              <a:t>du bois</a:t>
            </a:r>
            <a:r>
              <a:rPr lang="fr-FR" dirty="0" smtClean="0"/>
              <a:t>.</a:t>
            </a:r>
            <a:r>
              <a:rPr lang="fr-FR" baseline="0" dirty="0" smtClean="0"/>
              <a:t> </a:t>
            </a:r>
          </a:p>
          <a:p>
            <a:r>
              <a:rPr lang="fr-FR" sz="1200" dirty="0" smtClean="0">
                <a:solidFill>
                  <a:schemeClr val="tx1"/>
                </a:solidFill>
                <a:latin typeface="+mn-lt"/>
                <a:ea typeface="+mn-ea"/>
                <a:cs typeface="+mn-cs"/>
              </a:rPr>
              <a:t>Grâce à leur connaissance de leur lieu de travail (y compris les accidents ou quasi-accidents survenus), les travailleurs</a:t>
            </a:r>
            <a:r>
              <a:rPr lang="fr-FR" sz="1200" baseline="0" dirty="0" smtClean="0">
                <a:solidFill>
                  <a:schemeClr val="tx1"/>
                </a:solidFill>
                <a:latin typeface="+mn-lt"/>
                <a:ea typeface="+mn-ea"/>
                <a:cs typeface="+mn-cs"/>
              </a:rPr>
              <a:t> peuvent aider à la mise en évidence de dangers présents sur le lieu de travail que des observateurs extérieurs</a:t>
            </a:r>
            <a:r>
              <a:rPr lang="fr-FR" sz="1200" dirty="0" smtClean="0">
                <a:solidFill>
                  <a:schemeClr val="tx1"/>
                </a:solidFill>
                <a:latin typeface="+mn-lt"/>
                <a:ea typeface="+mn-ea"/>
                <a:cs typeface="+mn-cs"/>
              </a:rPr>
              <a:t> pourraient négliger.</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74</a:t>
            </a:fld>
            <a:endParaRPr lang="en-GB"/>
          </a:p>
        </p:txBody>
      </p:sp>
    </p:spTree>
    <p:extLst>
      <p:ext uri="{BB962C8B-B14F-4D97-AF65-F5344CB8AC3E}">
        <p14:creationId xmlns:p14="http://schemas.microsoft.com/office/powerpoint/2010/main" val="259275941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smtClean="0"/>
              <a:t>F/N</a:t>
            </a:r>
            <a:r>
              <a:rPr lang="fr-FR" baseline="0" dirty="0" smtClean="0"/>
              <a:t> 3 «Identifiez les dangers sur votre lieu de travail»</a:t>
            </a:r>
            <a:r>
              <a:rPr lang="fr-FR" dirty="0" smtClean="0"/>
              <a:t>.</a:t>
            </a:r>
            <a:r>
              <a:rPr lang="fr-FR" baseline="0" dirty="0" smtClean="0"/>
              <a:t> </a:t>
            </a:r>
            <a:r>
              <a:rPr lang="fr-FR" dirty="0" smtClean="0"/>
              <a:t>Demandez aux participants d’écrire leurs réponses. </a:t>
            </a:r>
          </a:p>
          <a:p>
            <a:endParaRPr lang="it-IT" dirty="0" smtClean="0"/>
          </a:p>
          <a:p>
            <a:r>
              <a:rPr lang="fr-FR" dirty="0" smtClean="0"/>
              <a:t>A</a:t>
            </a:r>
            <a:r>
              <a:rPr lang="fr-FR" baseline="0" dirty="0" smtClean="0"/>
              <a:t>ssurez-vous qu’au moins un des dangers est important et peut engendrer un risque important car cela servira de base aux activités suivantes! </a:t>
            </a:r>
          </a:p>
          <a:p>
            <a:endParaRPr lang="it-IT" baseline="0" dirty="0" smtClean="0"/>
          </a:p>
          <a:p>
            <a:r>
              <a:rPr lang="fr-FR" baseline="0" dirty="0" smtClean="0"/>
              <a:t>Demandez aux participants de présenter leur liste; l’idée est de s’assurer qu’ils ont bien identifié des dangers et non des risques. Cet aspect est important car ces listes serviront de base pour la suite. Il peut être intéressant de disposer d’exemplaires du modèle d’évaluation des risques à compléter.</a:t>
            </a:r>
          </a:p>
        </p:txBody>
      </p:sp>
      <p:sp>
        <p:nvSpPr>
          <p:cNvPr id="4" name="Slide Number Placeholder 3"/>
          <p:cNvSpPr>
            <a:spLocks noGrp="1"/>
          </p:cNvSpPr>
          <p:nvPr>
            <p:ph type="sldNum" sz="quarter" idx="10"/>
          </p:nvPr>
        </p:nvSpPr>
        <p:spPr/>
        <p:txBody>
          <a:bodyPr/>
          <a:lstStyle/>
          <a:p>
            <a:fld id="{D0826FEE-2901-4F80-B040-94DEDE5C3ECF}" type="slidenum">
              <a:rPr lang="en-GB" smtClean="0"/>
              <a:t>75</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fr-FR" dirty="0" smtClean="0"/>
              <a:t>Il n’est pas question de recenser toutes les personnes nommément mais plutôt d’identifier des groupes de personnes («les personnes qui travaillent dans la réserve», «les passants» ou «les femmes enceintes et les mères allaitantes», par exemple).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fr-FR" dirty="0" smtClean="0"/>
              <a:t>Dans chaque cas, déterminez comment ces personnes pourraient subir un préjudice, c’est-à-dire quel type de lésion ou de problème de santé pourrait apparaître. Par exemple, «les approvisionneurs de rayons peuvent subir des lésions au dos parce qu’ils soulèvent des boîtes à répétition».</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fr-FR" dirty="0" smtClean="0"/>
              <a:t>La façon dont le préjudice peut apparaître et le </a:t>
            </a:r>
            <a:r>
              <a:rPr lang="fr-FR" baseline="0" dirty="0" smtClean="0"/>
              <a:t>type de lésion </a:t>
            </a:r>
            <a:r>
              <a:rPr lang="fr-FR" dirty="0" smtClean="0"/>
              <a:t>sont des éléments </a:t>
            </a:r>
            <a:r>
              <a:rPr lang="fr-FR" baseline="0" dirty="0" smtClean="0"/>
              <a:t>importants à prendre en considération pour décider des mesures de maîtrise des risques qui seraient nécessaires</a:t>
            </a:r>
            <a:r>
              <a:rPr lang="fr-FR" dirty="0" smtClean="0"/>
              <a:t>.</a:t>
            </a:r>
          </a:p>
        </p:txBody>
      </p:sp>
      <p:sp>
        <p:nvSpPr>
          <p:cNvPr id="4" name="Slide Number Placeholder 3"/>
          <p:cNvSpPr>
            <a:spLocks noGrp="1"/>
          </p:cNvSpPr>
          <p:nvPr>
            <p:ph type="sldNum" sz="quarter" idx="10"/>
          </p:nvPr>
        </p:nvSpPr>
        <p:spPr/>
        <p:txBody>
          <a:bodyPr/>
          <a:lstStyle/>
          <a:p>
            <a:fld id="{D0826FEE-2901-4F80-B040-94DEDE5C3ECF}" type="slidenum">
              <a:rPr lang="en-GB" smtClean="0"/>
              <a:t>76</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smtClean="0"/>
          </a:p>
        </p:txBody>
      </p:sp>
      <p:sp>
        <p:nvSpPr>
          <p:cNvPr id="4" name="Slide Number Placeholder 3"/>
          <p:cNvSpPr>
            <a:spLocks noGrp="1"/>
          </p:cNvSpPr>
          <p:nvPr>
            <p:ph type="sldNum" sz="quarter" idx="10"/>
          </p:nvPr>
        </p:nvSpPr>
        <p:spPr/>
        <p:txBody>
          <a:bodyPr/>
          <a:lstStyle/>
          <a:p>
            <a:fld id="{D0826FEE-2901-4F80-B040-94DEDE5C3ECF}" type="slidenum">
              <a:rPr lang="en-GB" smtClean="0"/>
              <a:t>77</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smtClean="0"/>
          </a:p>
        </p:txBody>
      </p:sp>
      <p:sp>
        <p:nvSpPr>
          <p:cNvPr id="4" name="Slide Number Placeholder 3"/>
          <p:cNvSpPr>
            <a:spLocks noGrp="1"/>
          </p:cNvSpPr>
          <p:nvPr>
            <p:ph type="sldNum" sz="quarter" idx="10"/>
          </p:nvPr>
        </p:nvSpPr>
        <p:spPr/>
        <p:txBody>
          <a:bodyPr/>
          <a:lstStyle/>
          <a:p>
            <a:fld id="{D0826FEE-2901-4F80-B040-94DEDE5C3ECF}" type="slidenum">
              <a:rPr lang="en-GB" smtClean="0"/>
              <a:t>78</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dirty="0" smtClean="0"/>
              <a:t>Il est important d’identifier pour chaque danger quels GROUPES de travailleurs pourraient être touchés</a:t>
            </a:r>
            <a:r>
              <a:rPr lang="fr-FR" baseline="0" dirty="0" smtClean="0"/>
              <a:t> (personnel travaillant dans la section de travail du bois</a:t>
            </a:r>
            <a:r>
              <a:rPr lang="fr-FR" dirty="0" smtClean="0"/>
              <a:t>, personnel de l’atelier de réparation, personnel du magasin, personnel travaillant</a:t>
            </a:r>
            <a:r>
              <a:rPr lang="fr-FR" baseline="0" dirty="0" smtClean="0"/>
              <a:t> dans le</a:t>
            </a:r>
            <a:r>
              <a:rPr lang="fr-FR" dirty="0" smtClean="0"/>
              <a:t> champ agricole, JEUNES TRAVAILLEURS, par exemple</a:t>
            </a:r>
            <a:r>
              <a:rPr lang="fr-FR" baseline="0" dirty="0" smtClean="0"/>
              <a:t>). N’oubliez pas les livreurs, les agents de nettoyage, etc. Demandez-vous aussi si des personnes extérieures pourraient amener un quelconque danger dans l’entreprise.</a:t>
            </a:r>
            <a:endParaRPr lang="fr-FR" baseline="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79</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dirty="0" smtClean="0"/>
              <a:t>Soulignez qu’il faut tenir compte du fait que certains dangers peuvent nuire à la</a:t>
            </a:r>
            <a:r>
              <a:rPr lang="fr-FR" baseline="0" dirty="0" smtClean="0"/>
              <a:t> santé humaine de nombreuses années, voire des décennies, après la cessation de l’exposition au danger (c’est le cas, par exemple, du </a:t>
            </a:r>
            <a:r>
              <a:rPr lang="fr-FR" baseline="0" dirty="0" err="1" smtClean="0"/>
              <a:t>mésothéliome</a:t>
            </a:r>
            <a:r>
              <a:rPr lang="fr-FR" baseline="0" dirty="0" smtClean="0"/>
              <a:t>, un cancer de la plèvre causé par l’exposition à l’amiante).</a:t>
            </a:r>
            <a:endParaRPr lang="fr-FR" baseline="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80</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13</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noProof="0" dirty="0" smtClean="0"/>
              <a:t>Il est important d’indiquer non seulement les façons dont les travailleurs (et le public) peuvent subir un préjudice du fait de chaque danger mais aussi leur </a:t>
            </a:r>
            <a:r>
              <a:rPr lang="fr-FR" baseline="0" noProof="0" dirty="0" smtClean="0"/>
              <a:t>nombre.</a:t>
            </a:r>
            <a:endParaRPr lang="fr-FR" baseline="0" noProof="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81</a:t>
            </a:fld>
            <a:endParaRPr lang="en-GB"/>
          </a:p>
        </p:txBody>
      </p:sp>
    </p:spTree>
    <p:extLst>
      <p:ext uri="{BB962C8B-B14F-4D97-AF65-F5344CB8AC3E}">
        <p14:creationId xmlns:p14="http://schemas.microsoft.com/office/powerpoint/2010/main" val="163865295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smtClean="0"/>
          </a:p>
        </p:txBody>
      </p:sp>
      <p:sp>
        <p:nvSpPr>
          <p:cNvPr id="4" name="Slide Number Placeholder 3"/>
          <p:cNvSpPr>
            <a:spLocks noGrp="1"/>
          </p:cNvSpPr>
          <p:nvPr>
            <p:ph type="sldNum" sz="quarter" idx="10"/>
          </p:nvPr>
        </p:nvSpPr>
        <p:spPr/>
        <p:txBody>
          <a:bodyPr/>
          <a:lstStyle/>
          <a:p>
            <a:fld id="{D0826FEE-2901-4F80-B040-94DEDE5C3ECF}" type="slidenum">
              <a:rPr lang="en-GB" smtClean="0"/>
              <a:t>82</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noProof="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83</a:t>
            </a:fld>
            <a:endParaRPr lang="en-GB"/>
          </a:p>
        </p:txBody>
      </p:sp>
    </p:spTree>
    <p:extLst>
      <p:ext uri="{BB962C8B-B14F-4D97-AF65-F5344CB8AC3E}">
        <p14:creationId xmlns:p14="http://schemas.microsoft.com/office/powerpoint/2010/main" val="163865295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dirty="0" smtClean="0"/>
              <a:t>Note pour le formateur.</a:t>
            </a:r>
            <a:r>
              <a:rPr lang="fr-FR" baseline="0" dirty="0" smtClean="0"/>
              <a:t> </a:t>
            </a:r>
          </a:p>
          <a:p>
            <a:endParaRPr lang="en-GB" baseline="0" dirty="0" smtClean="0"/>
          </a:p>
          <a:p>
            <a:r>
              <a:rPr lang="fr-FR" baseline="0" dirty="0" smtClean="0"/>
              <a:t>À ce stade, les usines doivent déterminer si le niveau de risque est acceptable. </a:t>
            </a:r>
          </a:p>
          <a:p>
            <a:endParaRPr lang="en-GB" baseline="0" dirty="0" smtClean="0"/>
          </a:p>
          <a:p>
            <a:r>
              <a:rPr lang="fr-FR" baseline="0" dirty="0" smtClean="0"/>
              <a:t>Si c’est le cas (risque faible (zone verte sur la diapositive suivante)), aucune autre action n’est requise. </a:t>
            </a:r>
          </a:p>
          <a:p>
            <a:endParaRPr lang="en-GB" baseline="0" dirty="0" smtClean="0"/>
          </a:p>
          <a:p>
            <a:r>
              <a:rPr lang="fr-FR" baseline="0" dirty="0" smtClean="0"/>
              <a:t>Si l’usine détermine que le niveau de risque actuel (avec les mesures de maîtrise en place) est moyen (jaune) ou élevé (rouge), celui-ci n’est pas acceptable et il faut suivre l’étape 3b.</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84</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85</a:t>
            </a:fld>
            <a:endParaRPr lang="en-GB"/>
          </a:p>
        </p:txBody>
      </p:sp>
    </p:spTree>
    <p:extLst>
      <p:ext uri="{BB962C8B-B14F-4D97-AF65-F5344CB8AC3E}">
        <p14:creationId xmlns:p14="http://schemas.microsoft.com/office/powerpoint/2010/main" val="356469325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smtClean="0"/>
              <a:t>F/N4</a:t>
            </a:r>
          </a:p>
          <a:p>
            <a:r>
              <a:rPr lang="fr-FR" dirty="0" smtClean="0"/>
              <a:t>Note pour le formateur: vous pouvez afficher</a:t>
            </a:r>
            <a:r>
              <a:rPr lang="fr-FR" baseline="0" dirty="0" smtClean="0"/>
              <a:t> la diapositive 89 lorsque les participants déterminent le niveau de risque actuel. Vous pouvez utiliser le document du manuel du formateur qui présente les définitions des notions de probabilité et de gravité</a:t>
            </a:r>
            <a:r>
              <a:rPr lang="fr-FR" dirty="0" smtClean="0"/>
              <a:t>.</a:t>
            </a:r>
          </a:p>
          <a:p>
            <a:endParaRPr lang="it-IT" dirty="0" smtClean="0"/>
          </a:p>
          <a:p>
            <a:r>
              <a:rPr lang="fr-FR" dirty="0" smtClean="0"/>
              <a:t>Demandez aux participants d’écrire leurs réponses. Veillez à ce qu’ils aient identifié au moins un risque moyen ou élevé, car cela sera nécessaire pour l’exercice d’usine 3.</a:t>
            </a:r>
            <a:endParaRPr lang="fr-FR" dirty="0"/>
          </a:p>
        </p:txBody>
      </p:sp>
      <p:sp>
        <p:nvSpPr>
          <p:cNvPr id="4" name="Slide Number Placeholder 3"/>
          <p:cNvSpPr>
            <a:spLocks noGrp="1"/>
          </p:cNvSpPr>
          <p:nvPr>
            <p:ph type="sldNum" sz="quarter" idx="10"/>
          </p:nvPr>
        </p:nvSpPr>
        <p:spPr/>
        <p:txBody>
          <a:bodyPr/>
          <a:lstStyle/>
          <a:p>
            <a:fld id="{D0826FEE-2901-4F80-B040-94DEDE5C3ECF}" type="slidenum">
              <a:rPr lang="en-GB" smtClean="0"/>
              <a:t>86</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1" dirty="0" smtClean="0"/>
              <a:t>Note pour le formateur </a:t>
            </a:r>
          </a:p>
          <a:p>
            <a:r>
              <a:rPr lang="fr-FR" dirty="0" smtClean="0"/>
              <a:t>Interrogez les participants sur les notions de danger et de risque.</a:t>
            </a:r>
          </a:p>
          <a:p>
            <a:endParaRPr lang="en-GB" dirty="0" smtClean="0"/>
          </a:p>
          <a:p>
            <a:r>
              <a:rPr lang="fr-FR" dirty="0" smtClean="0"/>
              <a:t>5 étapes de l’</a:t>
            </a:r>
            <a:r>
              <a:rPr lang="fr-FR" baseline="0" dirty="0" smtClean="0"/>
              <a:t>évaluation des risques: identifier le danger, déterminer qui est susceptible de subir un préjudice et comment et déterminer le niveau de risque actuel.</a:t>
            </a:r>
          </a:p>
          <a:p>
            <a:endParaRPr lang="en-GB" baseline="0" dirty="0" smtClean="0"/>
          </a:p>
          <a:p>
            <a:r>
              <a:rPr lang="fr-FR" baseline="0" dirty="0" smtClean="0"/>
              <a:t>Aujourd’hui, nous passons de l’étape 3a à l’étape 3b. Quelles autres mesures sont nécessaires pour réduire le risque? </a:t>
            </a:r>
            <a:endParaRPr lang="fr-FR" baseline="0" dirty="0"/>
          </a:p>
        </p:txBody>
      </p:sp>
      <p:sp>
        <p:nvSpPr>
          <p:cNvPr id="4" name="Slide Number Placeholder 3"/>
          <p:cNvSpPr>
            <a:spLocks noGrp="1"/>
          </p:cNvSpPr>
          <p:nvPr>
            <p:ph type="sldNum" sz="quarter" idx="10"/>
          </p:nvPr>
        </p:nvSpPr>
        <p:spPr/>
        <p:txBody>
          <a:bodyPr/>
          <a:lstStyle/>
          <a:p>
            <a:fld id="{D0826FEE-2901-4F80-B040-94DEDE5C3ECF}" type="slidenum">
              <a:rPr lang="en-GB" smtClean="0"/>
              <a:t>89</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sz="1200" dirty="0" smtClean="0">
                <a:solidFill>
                  <a:schemeClr val="tx1"/>
                </a:solidFill>
                <a:latin typeface="+mn-lt"/>
                <a:ea typeface="+mn-ea"/>
                <a:cs typeface="+mn-cs"/>
              </a:rPr>
              <a:t>Le choix des mesures de maîtrise des risques dans l’ordre indiqué</a:t>
            </a:r>
            <a:r>
              <a:rPr lang="fr-FR" sz="1200" baseline="0" dirty="0" smtClean="0">
                <a:solidFill>
                  <a:schemeClr val="tx1"/>
                </a:solidFill>
                <a:latin typeface="+mn-lt"/>
                <a:ea typeface="+mn-ea"/>
                <a:cs typeface="+mn-cs"/>
              </a:rPr>
              <a:t> dans la</a:t>
            </a:r>
            <a:r>
              <a:rPr lang="fr-FR" sz="1200" dirty="0" smtClean="0">
                <a:solidFill>
                  <a:schemeClr val="tx1"/>
                </a:solidFill>
                <a:latin typeface="+mn-lt"/>
                <a:ea typeface="+mn-ea"/>
                <a:cs typeface="+mn-cs"/>
              </a:rPr>
              <a:t> hiérarchie se justifie par le souci de choisir </a:t>
            </a:r>
            <a:r>
              <a:rPr lang="fr-FR" sz="1200" b="1" dirty="0" smtClean="0">
                <a:solidFill>
                  <a:schemeClr val="tx1"/>
                </a:solidFill>
                <a:latin typeface="+mn-lt"/>
                <a:ea typeface="+mn-ea"/>
                <a:cs typeface="+mn-cs"/>
              </a:rPr>
              <a:t>d’abord des mesures de maîtrise des risques collectives</a:t>
            </a:r>
            <a:r>
              <a:rPr lang="fr-FR" sz="1200" dirty="0" smtClean="0">
                <a:solidFill>
                  <a:schemeClr val="tx1"/>
                </a:solidFill>
                <a:latin typeface="+mn-lt"/>
                <a:ea typeface="+mn-ea"/>
                <a:cs typeface="+mn-cs"/>
              </a:rPr>
              <a:t>, qui protègent la zone de travail et les personnes qui y travaillent, </a:t>
            </a:r>
            <a:r>
              <a:rPr lang="fr-FR" sz="1200" b="1" dirty="0" smtClean="0">
                <a:solidFill>
                  <a:schemeClr val="tx1"/>
                </a:solidFill>
                <a:latin typeface="+mn-lt"/>
                <a:ea typeface="+mn-ea"/>
                <a:cs typeface="+mn-cs"/>
              </a:rPr>
              <a:t>avant d’envisager des mesures de maîtrise des risques individuelles</a:t>
            </a:r>
            <a:r>
              <a:rPr lang="fr-FR" sz="1200" dirty="0" smtClean="0">
                <a:solidFill>
                  <a:schemeClr val="tx1"/>
                </a:solidFill>
                <a:latin typeface="+mn-lt"/>
                <a:ea typeface="+mn-ea"/>
                <a:cs typeface="+mn-cs"/>
              </a:rPr>
              <a:t>, qui protègent simplement la personne qui les porte ou les utilise. </a:t>
            </a:r>
          </a:p>
          <a:p>
            <a:pPr marL="0" marR="0" lvl="0" indent="0" algn="l" defTabSz="914400" rtl="0" eaLnBrk="0" fontAlgn="base" latinLnBrk="0" hangingPunct="0">
              <a:lnSpc>
                <a:spcPct val="100000"/>
              </a:lnSpc>
              <a:spcBef>
                <a:spcPct val="30000"/>
              </a:spcBef>
              <a:spcAft>
                <a:spcPct val="0"/>
              </a:spcAft>
              <a:buClrTx/>
              <a:buSzTx/>
              <a:buFontTx/>
              <a:buNone/>
              <a:tabLst/>
              <a:defRPr/>
            </a:pPr>
            <a:r>
              <a:rPr lang="fr-FR" sz="1200" dirty="0" smtClean="0">
                <a:solidFill>
                  <a:schemeClr val="tx1"/>
                </a:solidFill>
                <a:latin typeface="+mn-lt"/>
                <a:ea typeface="+mn-ea"/>
                <a:cs typeface="+mn-cs"/>
              </a:rPr>
              <a:t>Ce principe d’élimination ou de substitution du danger suivie, si ces mesures ne sont pas applicables ou suffisantes, d’une protection de la zone de travail et, en dernier ressort, d’une protection individuelle, est commun aux différentes hiérarchies de mesures de prévention utilisées dans la pratique. Au fur et à mesure que l’on se rapproche du bas du triangle, l’efficacité et la durabilité des mesures diminuent:</a:t>
            </a:r>
            <a:r>
              <a:rPr lang="fr-FR" sz="1200" baseline="0" dirty="0" smtClean="0">
                <a:solidFill>
                  <a:schemeClr val="tx1"/>
                </a:solidFill>
                <a:latin typeface="+mn-lt"/>
                <a:ea typeface="+mn-ea"/>
                <a:cs typeface="+mn-cs"/>
              </a:rPr>
              <a:t> </a:t>
            </a:r>
            <a:r>
              <a:rPr lang="fr-FR" sz="1200" dirty="0" smtClean="0">
                <a:solidFill>
                  <a:schemeClr val="tx1"/>
                </a:solidFill>
                <a:latin typeface="+mn-lt"/>
                <a:ea typeface="+mn-ea"/>
                <a:cs typeface="+mn-cs"/>
              </a:rPr>
              <a:t>il faudra davantage de participation, de supervision, de formation et de surveillance. </a:t>
            </a:r>
          </a:p>
          <a:p>
            <a:r>
              <a:rPr lang="fr-FR" sz="1200" dirty="0" smtClean="0">
                <a:solidFill>
                  <a:schemeClr val="tx1"/>
                </a:solidFill>
                <a:latin typeface="+mn-lt"/>
                <a:ea typeface="+mn-ea"/>
                <a:cs typeface="+mn-cs"/>
              </a:rPr>
              <a:t>Les participants connaissent-ils</a:t>
            </a:r>
            <a:r>
              <a:rPr lang="fr-FR" sz="1200" baseline="0" dirty="0" smtClean="0">
                <a:solidFill>
                  <a:schemeClr val="tx1"/>
                </a:solidFill>
                <a:latin typeface="+mn-lt"/>
                <a:ea typeface="+mn-ea"/>
                <a:cs typeface="+mn-cs"/>
              </a:rPr>
              <a:t> ces principes? Quelqu’un croit-il (à tort) que les travailleurs doivent compter sur les EPI pour se protéger des dangers présents sur le lieu de travail?</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92</a:t>
            </a:fld>
            <a:endParaRPr lang="en-GB"/>
          </a:p>
        </p:txBody>
      </p:sp>
    </p:spTree>
    <p:extLst>
      <p:ext uri="{BB962C8B-B14F-4D97-AF65-F5344CB8AC3E}">
        <p14:creationId xmlns:p14="http://schemas.microsoft.com/office/powerpoint/2010/main" val="148587750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dirty="0" smtClean="0"/>
              <a:t>Faites remarquer que l’élimination du danger est la </a:t>
            </a:r>
            <a:r>
              <a:rPr lang="fr-FR" baseline="0" dirty="0" smtClean="0"/>
              <a:t>mesure de maîtrise des risques </a:t>
            </a:r>
            <a:r>
              <a:rPr lang="fr-FR" dirty="0" smtClean="0"/>
              <a:t>la plus efficace, à privilégier.</a:t>
            </a:r>
            <a:r>
              <a:rPr lang="fr-FR" baseline="0" dirty="0" smtClean="0"/>
              <a:t> Exemple: éliminer le sablage dans l’embellissement des jeans (de nombreuses entreprises éliminent cette procédure dangereuse de leurs cycles de production). </a:t>
            </a:r>
          </a:p>
          <a:p>
            <a:endParaRPr lang="en-GB" baseline="0" dirty="0" smtClean="0"/>
          </a:p>
          <a:p>
            <a:r>
              <a:rPr lang="fr-FR" baseline="0" dirty="0" smtClean="0"/>
              <a:t>Dans l’agriculture biologique, on n’utilise pas de pesticides et il n’y a donc pas de danger (pesticide).</a:t>
            </a:r>
          </a:p>
          <a:p>
            <a:endParaRPr lang="en-GB" baseline="0" dirty="0" smtClean="0"/>
          </a:p>
          <a:p>
            <a:r>
              <a:rPr lang="fr-FR" baseline="0" dirty="0" smtClean="0"/>
              <a:t>Si on élimine le danger, il n’y a aucun risque! L’évaluation des risques peut s’arrêter si le danger éliminé était le seul danger lié à l’activité professionnelle, mais ce n’est souvent pas le cas: l’évaluation des risques couvre l’ensemble des activités professionnelles.</a:t>
            </a:r>
            <a:endParaRPr lang="fr-FR" baseline="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93</a:t>
            </a:fld>
            <a:endParaRPr lang="en-GB"/>
          </a:p>
        </p:txBody>
      </p:sp>
    </p:spTree>
    <p:extLst>
      <p:ext uri="{BB962C8B-B14F-4D97-AF65-F5344CB8AC3E}">
        <p14:creationId xmlns:p14="http://schemas.microsoft.com/office/powerpoint/2010/main" val="259275941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dirty="0" smtClean="0"/>
              <a:t>Des exemples? Demandez aux participants de citer</a:t>
            </a:r>
            <a:r>
              <a:rPr lang="fr-FR" baseline="0" dirty="0" smtClean="0"/>
              <a:t> quelques exemples de substitution des dangers dans différents secteurs de production</a:t>
            </a:r>
            <a:r>
              <a:rPr lang="fr-FR" dirty="0" smtClean="0"/>
              <a:t>.</a:t>
            </a:r>
            <a:r>
              <a:rPr lang="fr-FR" baseline="0" dirty="0" smtClean="0"/>
              <a:t> D’autres exemples sont donnés dans la diapositive suivante.</a:t>
            </a:r>
            <a:endParaRPr lang="fr-FR" baseline="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94</a:t>
            </a:fld>
            <a:endParaRPr lang="en-GB"/>
          </a:p>
        </p:txBody>
      </p:sp>
    </p:spTree>
    <p:extLst>
      <p:ext uri="{BB962C8B-B14F-4D97-AF65-F5344CB8AC3E}">
        <p14:creationId xmlns:p14="http://schemas.microsoft.com/office/powerpoint/2010/main" val="25927594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lvl="1" indent="-285750">
              <a:buFont typeface="Wingdings" panose="05000000000000000000" pitchFamily="2" charset="2"/>
              <a:buChar char="ü"/>
            </a:pPr>
            <a:r>
              <a:rPr lang="fr-FR" dirty="0" smtClean="0"/>
              <a:t>Perturbation de l’activité et perte de production continue due à l’absence des travailleurs </a:t>
            </a:r>
          </a:p>
          <a:p>
            <a:pPr marL="285750" lvl="1" indent="-285750">
              <a:buFont typeface="Wingdings" panose="05000000000000000000" pitchFamily="2" charset="2"/>
              <a:buChar char="ü"/>
            </a:pPr>
            <a:r>
              <a:rPr lang="fr-FR" dirty="0" smtClean="0"/>
              <a:t>Baisse de la motivation au travail et du moral des travailleurs, augmentation de l’absentéisme </a:t>
            </a:r>
          </a:p>
          <a:p>
            <a:pPr marL="285750" lvl="1" indent="-285750">
              <a:buFont typeface="Wingdings" panose="05000000000000000000" pitchFamily="2" charset="2"/>
              <a:buChar char="ü"/>
            </a:pPr>
            <a:r>
              <a:rPr lang="fr-FR" dirty="0" smtClean="0"/>
              <a:t>Coûts de la formation d’une autre personne pour l’emploi et éventuellement recrutement d’un remplaçant </a:t>
            </a:r>
          </a:p>
          <a:p>
            <a:endParaRPr lang="fr-CH" dirty="0" smtClean="0"/>
          </a:p>
          <a:p>
            <a:r>
              <a:rPr lang="fr-FR" sz="1200" b="1" dirty="0" smtClean="0">
                <a:solidFill>
                  <a:schemeClr val="tx1"/>
                </a:solidFill>
                <a:latin typeface="+mn-lt"/>
                <a:ea typeface="+mn-ea"/>
                <a:cs typeface="+mn-cs"/>
              </a:rPr>
              <a:t>C’est juste: </a:t>
            </a:r>
            <a:r>
              <a:rPr lang="fr-FR" sz="1200" dirty="0" smtClean="0">
                <a:solidFill>
                  <a:schemeClr val="tx1"/>
                </a:solidFill>
                <a:latin typeface="+mn-lt"/>
                <a:ea typeface="+mn-ea"/>
                <a:cs typeface="+mn-cs"/>
              </a:rPr>
              <a:t>toutes les cultures accordent de l’importance à la santé et au bien-être de l’homme.</a:t>
            </a:r>
          </a:p>
          <a:p>
            <a:r>
              <a:rPr lang="fr-FR" sz="1200" b="1" dirty="0" smtClean="0">
                <a:solidFill>
                  <a:schemeClr val="tx1"/>
                </a:solidFill>
                <a:latin typeface="+mn-lt"/>
                <a:ea typeface="+mn-ea"/>
                <a:cs typeface="+mn-cs"/>
              </a:rPr>
              <a:t> </a:t>
            </a:r>
          </a:p>
          <a:p>
            <a:r>
              <a:rPr lang="fr-FR" sz="1200" b="1" dirty="0" smtClean="0">
                <a:solidFill>
                  <a:schemeClr val="tx1"/>
                </a:solidFill>
                <a:latin typeface="+mn-lt"/>
                <a:ea typeface="+mn-ea"/>
                <a:cs typeface="+mn-cs"/>
              </a:rPr>
              <a:t>C’est intelligent: </a:t>
            </a:r>
            <a:r>
              <a:rPr lang="fr-FR" sz="1200" dirty="0" smtClean="0">
                <a:solidFill>
                  <a:schemeClr val="tx1"/>
                </a:solidFill>
                <a:latin typeface="+mn-lt"/>
                <a:ea typeface="+mn-ea"/>
                <a:cs typeface="+mn-cs"/>
              </a:rPr>
              <a:t>de nombreuses études montrent que les entreprises qui appliquent les normes de SST les plus strictes et qui disposent d’un personnel en bonne santé, en sécurité et motivé sont également les plus performantes et les plus compétitives. La prévention est rentable.</a:t>
            </a:r>
          </a:p>
          <a:p>
            <a:r>
              <a:rPr lang="fr-FR" sz="1200" dirty="0" smtClean="0">
                <a:solidFill>
                  <a:schemeClr val="tx1"/>
                </a:solidFill>
                <a:latin typeface="+mn-lt"/>
                <a:ea typeface="+mn-ea"/>
                <a:cs typeface="+mn-cs"/>
              </a:rPr>
              <a:t> </a:t>
            </a:r>
          </a:p>
          <a:p>
            <a:r>
              <a:rPr lang="fr-FR" sz="1200" b="1" dirty="0" smtClean="0">
                <a:solidFill>
                  <a:schemeClr val="tx1"/>
                </a:solidFill>
                <a:latin typeface="+mn-lt"/>
                <a:ea typeface="+mn-ea"/>
                <a:cs typeface="+mn-cs"/>
              </a:rPr>
              <a:t>C’est imposé par la loi: </a:t>
            </a:r>
            <a:r>
              <a:rPr lang="fr-FR" sz="1200" dirty="0" smtClean="0">
                <a:solidFill>
                  <a:schemeClr val="tx1"/>
                </a:solidFill>
                <a:latin typeface="+mn-lt"/>
                <a:ea typeface="+mn-ea"/>
                <a:cs typeface="+mn-cs"/>
              </a:rPr>
              <a:t>la législation de la plupart des pays oblige les employeurs à protéger leurs travailleurs des dangers sur le lieu de travail susceptibles d’entraîner une lésion ou un problème de santé. Dans de nombreux pays, la législation en matière de SST est plus étendue et impose des normes plus élevées. Le respect de la loi évite aux employeurs, à leurs représentants et, dans certains cas, aux travailleurs de se voir infliger des sanctions économiques et autres (amendes, voire emprisonnement).</a:t>
            </a:r>
          </a:p>
        </p:txBody>
      </p:sp>
      <p:sp>
        <p:nvSpPr>
          <p:cNvPr id="4" name="Slide Number Placeholder 3"/>
          <p:cNvSpPr>
            <a:spLocks noGrp="1"/>
          </p:cNvSpPr>
          <p:nvPr>
            <p:ph type="sldNum" sz="quarter" idx="10"/>
          </p:nvPr>
        </p:nvSpPr>
        <p:spPr/>
        <p:txBody>
          <a:bodyPr/>
          <a:lstStyle/>
          <a:p>
            <a:fld id="{D0826FEE-2901-4F80-B040-94DEDE5C3ECF}" type="slidenum">
              <a:rPr lang="en-GB" smtClean="0"/>
              <a:t>14</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fr-FR" dirty="0" smtClean="0"/>
              <a:t>Vous pouvez remplacer une procédure dangereuse par une procédure sûre.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fr-FR" dirty="0" smtClean="0"/>
              <a:t>Amiante</a:t>
            </a:r>
            <a:r>
              <a:rPr lang="fr-FR" sz="1200" dirty="0" smtClean="0"/>
              <a:t>: tous les types d’amiante peuvent provoquer le cancer de divers organes et une grave maladie pulmonaire appelée asbestose</a:t>
            </a:r>
            <a:r>
              <a:rPr lang="fr-FR" dirty="0" smtClean="0"/>
              <a:t>.</a:t>
            </a:r>
          </a:p>
          <a:p>
            <a:pPr marL="0" marR="0" lvl="0" indent="0" algn="l" defTabSz="914400" rtl="0" eaLnBrk="0" fontAlgn="base" latinLnBrk="0" hangingPunct="0">
              <a:lnSpc>
                <a:spcPct val="100000"/>
              </a:lnSpc>
              <a:spcBef>
                <a:spcPct val="30000"/>
              </a:spcBef>
              <a:spcAft>
                <a:spcPct val="0"/>
              </a:spcAft>
              <a:buClrTx/>
              <a:buSzTx/>
              <a:buFontTx/>
              <a:buNone/>
              <a:tabLst/>
              <a:defRPr/>
            </a:pPr>
            <a:r>
              <a:rPr lang="fr-FR" sz="1200" dirty="0" smtClean="0"/>
              <a:t>Les meules de grès</a:t>
            </a:r>
            <a:r>
              <a:rPr lang="fr-FR" sz="1200" baseline="0" dirty="0" smtClean="0"/>
              <a:t> contiennent</a:t>
            </a:r>
            <a:r>
              <a:rPr lang="fr-FR" sz="1200" dirty="0" smtClean="0"/>
              <a:t> de la silice qui peut provoquer une grave maladie pulmonaire appelée silicose ainsi que le cancer du poumon. </a:t>
            </a:r>
          </a:p>
          <a:p>
            <a:endParaRPr lang="en-GB" dirty="0" smtClean="0"/>
          </a:p>
          <a:p>
            <a:r>
              <a:rPr lang="fr-FR" dirty="0" smtClean="0"/>
              <a:t>Des exemples? Demandez aux participants de citer</a:t>
            </a:r>
            <a:r>
              <a:rPr lang="fr-FR" baseline="0" dirty="0" smtClean="0"/>
              <a:t> quelques exemples de substitution des dangers dans différents secteurs de production</a:t>
            </a:r>
            <a:r>
              <a:rPr lang="fr-FR" dirty="0" smtClean="0"/>
              <a:t>.</a:t>
            </a:r>
            <a:r>
              <a:rPr lang="fr-FR" baseline="0" dirty="0" smtClean="0"/>
              <a:t> D’autres exemples sont donnés dans la diapositive suivante.</a:t>
            </a:r>
            <a:endParaRPr lang="fr-FR" baseline="0" dirty="0"/>
          </a:p>
        </p:txBody>
      </p:sp>
      <p:sp>
        <p:nvSpPr>
          <p:cNvPr id="4" name="Slide Number Placeholder 3"/>
          <p:cNvSpPr>
            <a:spLocks noGrp="1"/>
          </p:cNvSpPr>
          <p:nvPr>
            <p:ph type="sldNum" sz="quarter" idx="10"/>
          </p:nvPr>
        </p:nvSpPr>
        <p:spPr/>
        <p:txBody>
          <a:bodyPr/>
          <a:lstStyle/>
          <a:p>
            <a:fld id="{D0826FEE-2901-4F80-B040-94DEDE5C3ECF}" type="slidenum">
              <a:rPr lang="en-GB" smtClean="0"/>
              <a:t>95</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smtClean="0"/>
              <a:t>Des exemples? Les types de mesures techniques de prévention sont présentés dans les diapositives suivantes.</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96</a:t>
            </a:fld>
            <a:endParaRPr lang="en-GB"/>
          </a:p>
        </p:txBody>
      </p:sp>
    </p:spTree>
    <p:extLst>
      <p:ext uri="{BB962C8B-B14F-4D97-AF65-F5344CB8AC3E}">
        <p14:creationId xmlns:p14="http://schemas.microsoft.com/office/powerpoint/2010/main" val="259275941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97</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98</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99</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dirty="0" smtClean="0"/>
              <a:t>Cliquez sur le bouton «</a:t>
            </a:r>
            <a:r>
              <a:rPr lang="fr-FR" dirty="0" err="1" smtClean="0"/>
              <a:t>play</a:t>
            </a:r>
            <a:r>
              <a:rPr lang="fr-FR" dirty="0" smtClean="0"/>
              <a:t>» sous l’encadré pour lancer la vidéo. Demandez aux participants si toutes les machines de leur entreprise sont pourvues de mécanismes de protection et d’arrêt adéquats.</a:t>
            </a:r>
            <a:endParaRPr lang="fr-FR"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100</a:t>
            </a:fld>
            <a:endParaRPr lang="en-GB"/>
          </a:p>
        </p:txBody>
      </p:sp>
    </p:spTree>
    <p:extLst>
      <p:ext uri="{BB962C8B-B14F-4D97-AF65-F5344CB8AC3E}">
        <p14:creationId xmlns:p14="http://schemas.microsoft.com/office/powerpoint/2010/main" val="151743100"/>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fr-FR" dirty="0" smtClean="0"/>
              <a:t>Faites remarquer que </a:t>
            </a:r>
            <a:r>
              <a:rPr lang="fr-FR" dirty="0" smtClean="0">
                <a:solidFill>
                  <a:srgbClr val="000000"/>
                </a:solidFill>
                <a:ea typeface="Calibri" panose="020F0502020204030204" pitchFamily="34" charset="0"/>
                <a:cs typeface="Times New Roman" panose="02020603050405020304" pitchFamily="18" charset="0"/>
              </a:rPr>
              <a:t>ces</a:t>
            </a:r>
            <a:r>
              <a:rPr lang="fr-FR" baseline="0" dirty="0" smtClean="0">
                <a:solidFill>
                  <a:srgbClr val="000000"/>
                </a:solidFill>
                <a:ea typeface="Calibri" panose="020F0502020204030204" pitchFamily="34" charset="0"/>
                <a:cs typeface="Times New Roman" panose="02020603050405020304" pitchFamily="18" charset="0"/>
              </a:rPr>
              <a:t> mesures</a:t>
            </a:r>
            <a:r>
              <a:rPr lang="fr-FR" dirty="0" smtClean="0">
                <a:solidFill>
                  <a:srgbClr val="000000"/>
                </a:solidFill>
                <a:ea typeface="Calibri" panose="020F0502020204030204" pitchFamily="34" charset="0"/>
                <a:cs typeface="Times New Roman" panose="02020603050405020304" pitchFamily="18" charset="0"/>
              </a:rPr>
              <a:t> </a:t>
            </a:r>
            <a:r>
              <a:rPr lang="fr-FR" dirty="0" smtClean="0"/>
              <a:t>de maîtrise </a:t>
            </a:r>
            <a:r>
              <a:rPr lang="fr-FR" dirty="0" smtClean="0">
                <a:solidFill>
                  <a:srgbClr val="000000"/>
                </a:solidFill>
                <a:ea typeface="Calibri" panose="020F0502020204030204" pitchFamily="34" charset="0"/>
                <a:cs typeface="Times New Roman" panose="02020603050405020304" pitchFamily="18" charset="0"/>
              </a:rPr>
              <a:t>des risques peuvent être plus faciles à mettre en place lors de la conception de l’entreprise et qu’elles peuvent être coûteuses mais doivent être considérées comme un investissement dans la SST</a:t>
            </a:r>
            <a:r>
              <a:rPr lang="fr-FR" dirty="0" smtClean="0"/>
              <a:t>.</a:t>
            </a:r>
          </a:p>
          <a:p>
            <a:pPr marL="0" marR="0" lvl="0" indent="0" algn="l" defTabSz="914400" rtl="0" eaLnBrk="0" fontAlgn="base" latinLnBrk="0" hangingPunct="0">
              <a:lnSpc>
                <a:spcPct val="100000"/>
              </a:lnSpc>
              <a:spcBef>
                <a:spcPct val="30000"/>
              </a:spcBef>
              <a:spcAft>
                <a:spcPct val="0"/>
              </a:spcAft>
              <a:buClrTx/>
              <a:buSzTx/>
              <a:buFontTx/>
              <a:buNone/>
              <a:tabLst/>
              <a:defRPr/>
            </a:pPr>
            <a:r>
              <a:rPr lang="fr-FR"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Photos, de haut en bas: collecteur de fumées de soudure sur le pistolet, cabine de peinture au pistolet avec rideau d’eau, cabine de peinture au pistolet pour les gros</a:t>
            </a:r>
            <a:r>
              <a:rPr lang="fr-FR" baseline="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 véhicules</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101</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dirty="0" smtClean="0"/>
              <a:t>La ventilation par aspiration localisée permet d’évacuer/éliminer</a:t>
            </a:r>
            <a:r>
              <a:rPr lang="fr-FR" baseline="0" dirty="0" smtClean="0"/>
              <a:t> </a:t>
            </a:r>
            <a:r>
              <a:rPr lang="fr-FR" dirty="0" smtClean="0"/>
              <a:t>les contaminants de l’air (</a:t>
            </a:r>
            <a:r>
              <a:rPr lang="fr-FR" baseline="0" dirty="0" smtClean="0"/>
              <a:t>fumées, gaz et vapeurs de métaux, par exemple)</a:t>
            </a:r>
            <a:r>
              <a:rPr lang="fr-FR" dirty="0" smtClean="0"/>
              <a:t> de la zone de respiration du soudeur</a:t>
            </a:r>
            <a:r>
              <a:rPr lang="fr-FR" baseline="0" dirty="0" smtClean="0"/>
              <a:t>. </a:t>
            </a:r>
            <a:r>
              <a:rPr lang="fr-FR" dirty="0" smtClean="0"/>
              <a:t>Si la ventilation n’est pas suffisante, le travailleur devra porter un respirateur.</a:t>
            </a:r>
            <a:r>
              <a:rPr lang="fr-FR" baseline="0" dirty="0" smtClean="0"/>
              <a:t> Les écrans rouges sont également des mesures techniques de prévention qui réduisent le risque de coup d’arc (dommages causés par le fait de regarder les étincelles de soudage) pour les personnes qui se trouvent à proximité.</a:t>
            </a:r>
            <a:endParaRPr lang="fr-FR" baseline="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102</a:t>
            </a:fld>
            <a:endParaRPr lang="en-GB"/>
          </a:p>
        </p:txBody>
      </p:sp>
    </p:spTree>
    <p:extLst>
      <p:ext uri="{BB962C8B-B14F-4D97-AF65-F5344CB8AC3E}">
        <p14:creationId xmlns:p14="http://schemas.microsoft.com/office/powerpoint/2010/main" val="64876553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sz="1200" b="1" dirty="0" smtClean="0">
                <a:solidFill>
                  <a:schemeClr val="tx1"/>
                </a:solidFill>
                <a:latin typeface="+mn-lt"/>
                <a:ea typeface="+mn-ea"/>
                <a:cs typeface="+mn-cs"/>
              </a:rPr>
              <a:t>Insistez sur les points dangereux –</a:t>
            </a:r>
            <a:r>
              <a:rPr lang="fr-FR" sz="1200" dirty="0" smtClean="0">
                <a:solidFill>
                  <a:schemeClr val="tx1"/>
                </a:solidFill>
                <a:latin typeface="+mn-lt"/>
                <a:ea typeface="+mn-ea"/>
                <a:cs typeface="+mn-cs"/>
              </a:rPr>
              <a:t> quand un opérateur essaie de faire les choses trop vite ou quand il est fatigué. Les procédures de sécurité</a:t>
            </a:r>
            <a:r>
              <a:rPr lang="fr-FR" sz="1200" baseline="0" dirty="0" smtClean="0">
                <a:solidFill>
                  <a:schemeClr val="tx1"/>
                </a:solidFill>
                <a:latin typeface="+mn-lt"/>
                <a:ea typeface="+mn-ea"/>
                <a:cs typeface="+mn-cs"/>
              </a:rPr>
              <a:t> sont là pour les protéger</a:t>
            </a:r>
            <a:r>
              <a:rPr lang="fr-FR" sz="1200" dirty="0" smtClean="0">
                <a:solidFill>
                  <a:schemeClr val="tx1"/>
                </a:solidFill>
                <a:latin typeface="+mn-lt"/>
                <a:ea typeface="+mn-ea"/>
                <a:cs typeface="+mn-cs"/>
              </a:rPr>
              <a:t>.</a:t>
            </a:r>
          </a:p>
          <a:p>
            <a:endParaRPr lang="en-GB" sz="1200" kern="1200" dirty="0" smtClean="0">
              <a:solidFill>
                <a:schemeClr val="tx1"/>
              </a:solidFill>
              <a:latin typeface="+mn-lt"/>
              <a:ea typeface="+mn-ea"/>
              <a:cs typeface="+mn-cs"/>
            </a:endParaRPr>
          </a:p>
          <a:p>
            <a:r>
              <a:rPr lang="fr-FR" sz="1200" b="1" dirty="0" smtClean="0">
                <a:solidFill>
                  <a:schemeClr val="tx1"/>
                </a:solidFill>
                <a:latin typeface="+mn-lt"/>
                <a:ea typeface="+mn-ea"/>
                <a:cs typeface="+mn-cs"/>
              </a:rPr>
              <a:t>Quelques autres règles de base:</a:t>
            </a:r>
          </a:p>
          <a:p>
            <a:r>
              <a:rPr lang="fr-FR" sz="1200" dirty="0" smtClean="0">
                <a:solidFill>
                  <a:schemeClr val="tx1"/>
                </a:solidFill>
                <a:latin typeface="+mn-lt"/>
                <a:ea typeface="+mn-ea"/>
                <a:cs typeface="+mn-cs"/>
              </a:rPr>
              <a:t>Les machines doivent être mises en marche seulement si toutes les protections sont en place et fonctionnent correctement. </a:t>
            </a:r>
          </a:p>
          <a:p>
            <a:r>
              <a:rPr lang="fr-FR" sz="1200" dirty="0" smtClean="0">
                <a:solidFill>
                  <a:schemeClr val="tx1"/>
                </a:solidFill>
                <a:latin typeface="+mn-lt"/>
                <a:ea typeface="+mn-ea"/>
                <a:cs typeface="+mn-cs"/>
              </a:rPr>
              <a:t>Aucun travailleur ne doit enlever, ajuster ou contourner une protection, sauf si cela fait partie d’une procédure de travail normale et sûre. </a:t>
            </a:r>
          </a:p>
          <a:p>
            <a:endParaRPr lang="en-GB" sz="1200" kern="1200" dirty="0" smtClean="0">
              <a:solidFill>
                <a:schemeClr val="tx1"/>
              </a:solidFill>
              <a:latin typeface="+mn-lt"/>
              <a:ea typeface="+mn-ea"/>
              <a:cs typeface="+mn-cs"/>
            </a:endParaRPr>
          </a:p>
          <a:p>
            <a:r>
              <a:rPr lang="fr-FR" sz="1200" b="1" baseline="0" dirty="0" smtClean="0">
                <a:solidFill>
                  <a:schemeClr val="tx1"/>
                </a:solidFill>
                <a:latin typeface="+mn-lt"/>
                <a:ea typeface="+mn-ea"/>
                <a:cs typeface="+mn-cs"/>
              </a:rPr>
              <a:t>Vêtements: </a:t>
            </a:r>
          </a:p>
          <a:p>
            <a:r>
              <a:rPr lang="fr-FR" sz="1200" dirty="0" smtClean="0">
                <a:solidFill>
                  <a:schemeClr val="tx1"/>
                </a:solidFill>
                <a:latin typeface="+mn-lt"/>
                <a:ea typeface="+mn-ea"/>
                <a:cs typeface="+mn-cs"/>
              </a:rPr>
              <a:t>Les travailleurs qui utilisent des machines ne doivent pas porter des vêtements amples ou des bijoux et doivent attacher leurs cheveux. En effet, tous ces éléments risquent de passer au-delà de la protection et de se prendre dans des pièces en mouvement.</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103</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smtClean="0"/>
              <a:t>Remark that hazard elimination is the most effective, first-choice</a:t>
            </a:r>
            <a:r>
              <a:rPr lang="en-GB" baseline="0" dirty="0" smtClean="0"/>
              <a:t>, risk control measure. Example: eliminate sandblasting in jeans embellishment (many companies are eliminating this hazardous procedure from their production cycles). </a:t>
            </a:r>
          </a:p>
          <a:p>
            <a:endParaRPr lang="en-GB" baseline="0" dirty="0" smtClean="0"/>
          </a:p>
          <a:p>
            <a:r>
              <a:rPr lang="en-GB" baseline="0" dirty="0" smtClean="0"/>
              <a:t>If farmers farm organically then pesticide use has been eliminated there is no hazard (pesticide) so there is no risk.</a:t>
            </a:r>
          </a:p>
          <a:p>
            <a:endParaRPr lang="en-GB" baseline="0" dirty="0" smtClean="0"/>
          </a:p>
          <a:p>
            <a:r>
              <a:rPr lang="en-GB" baseline="0" dirty="0" smtClean="0"/>
              <a:t>If eliminate the hazard there is no risk! The risk assessment may stop if this was the only hazard involved in the work activity, but this is often not the case the risk assessment process covers entire work activities.</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104</a:t>
            </a:fld>
            <a:endParaRPr lang="en-GB"/>
          </a:p>
        </p:txBody>
      </p:sp>
    </p:spTree>
    <p:extLst>
      <p:ext uri="{BB962C8B-B14F-4D97-AF65-F5344CB8AC3E}">
        <p14:creationId xmlns:p14="http://schemas.microsoft.com/office/powerpoint/2010/main" val="25927594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b="1" noProof="0" dirty="0" smtClean="0"/>
              <a:t>Points de discussion/remarques supplémentaires:</a:t>
            </a:r>
            <a:r>
              <a:rPr lang="fr-FR" b="1" baseline="0" noProof="0" dirty="0" smtClean="0"/>
              <a:t> </a:t>
            </a:r>
            <a:r>
              <a:rPr lang="fr-FR" b="0" baseline="0" noProof="0" dirty="0" smtClean="0"/>
              <a:t>les </a:t>
            </a:r>
            <a:r>
              <a:rPr lang="fr-FR" b="0" baseline="0" noProof="0" dirty="0" err="1" smtClean="0"/>
              <a:t>microentreprises</a:t>
            </a:r>
            <a:r>
              <a:rPr lang="fr-FR" b="0" baseline="0" noProof="0" dirty="0" smtClean="0"/>
              <a:t> comptent jusqu’à 10 travailleurs, les PME plus de 10 mais moins de 250 travailleurs.</a:t>
            </a:r>
            <a:r>
              <a:rPr lang="fr-FR" b="1" baseline="0" noProof="0" dirty="0" smtClean="0"/>
              <a:t> </a:t>
            </a:r>
            <a:r>
              <a:rPr lang="fr-FR" b="0" baseline="0" noProof="0" dirty="0" smtClean="0"/>
              <a:t>Les PME de l’économie formelle produisent 40 % du revenu national dans les économies émergentes. Les termes «micro» et «petite» peuvent être trompeurs, car ces entreprises emploient, ensemble, la majorité des travailleurs dans le monde. L’amélioration de la SST dans ces entreprises peut donc avoir un fort impact.</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15</a:t>
            </a:fld>
            <a:endParaRPr lang="en-GB"/>
          </a:p>
        </p:txBody>
      </p:sp>
    </p:spTree>
    <p:extLst>
      <p:ext uri="{BB962C8B-B14F-4D97-AF65-F5344CB8AC3E}">
        <p14:creationId xmlns:p14="http://schemas.microsoft.com/office/powerpoint/2010/main" val="324956877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fr-FR" sz="1200" b="0" i="0" u="none" strike="noStrike" cap="none" normalizeH="0" baseline="0" noProof="0" dirty="0" smtClean="0">
                <a:ln>
                  <a:noFill/>
                </a:ln>
                <a:solidFill>
                  <a:prstClr val="black"/>
                </a:solidFill>
                <a:uLnTx/>
                <a:uFillTx/>
                <a:latin typeface="+mn-lt"/>
                <a:ea typeface="+mn-ea"/>
                <a:cs typeface="+mn-cs"/>
              </a:rPr>
              <a:t>Élaboration et mise en œuvre de procédures de fonctionnement / procédures de travail sûres (</a:t>
            </a:r>
            <a:r>
              <a:rPr kumimoji="0" lang="fr-FR" sz="1200" b="0" i="0" u="none" strike="noStrike" cap="none" normalizeH="0" baseline="0" noProof="0" dirty="0" err="1" smtClean="0">
                <a:ln>
                  <a:noFill/>
                </a:ln>
                <a:solidFill>
                  <a:prstClr val="black"/>
                </a:solidFill>
                <a:uLnTx/>
                <a:uFillTx/>
                <a:latin typeface="+mn-lt"/>
                <a:ea typeface="+mn-ea"/>
                <a:cs typeface="+mn-cs"/>
              </a:rPr>
              <a:t>cadenassage</a:t>
            </a:r>
            <a:r>
              <a:rPr kumimoji="0" lang="fr-FR" sz="1200" b="0" i="0" u="none" strike="noStrike" cap="none" normalizeH="0" baseline="0" noProof="0" dirty="0" smtClean="0">
                <a:ln>
                  <a:noFill/>
                </a:ln>
                <a:solidFill>
                  <a:prstClr val="black"/>
                </a:solidFill>
                <a:uLnTx/>
                <a:uFillTx/>
                <a:latin typeface="+mn-lt"/>
                <a:ea typeface="+mn-ea"/>
                <a:cs typeface="+mn-cs"/>
              </a:rPr>
              <a:t>/étiquetage, restriction de l’accès aux zones dangereuses, permis de travailler - exiger des autorisations préalables pour les opérations dangereuses, etc.).</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fr-FR" sz="1200" b="0" i="0" u="none" strike="noStrike" cap="none" normalizeH="0" baseline="0" noProof="0" dirty="0" smtClean="0">
                <a:ln>
                  <a:noFill/>
                </a:ln>
                <a:solidFill>
                  <a:prstClr val="black"/>
                </a:solidFill>
                <a:uLnTx/>
                <a:uFillTx/>
                <a:latin typeface="+mn-lt"/>
                <a:ea typeface="+mn-ea"/>
                <a:cs typeface="+mn-cs"/>
              </a:rPr>
              <a:t>Supervision de l’utilisation de toutes les mesures de prévention.</a:t>
            </a:r>
            <a:endParaRPr kumimoji="0" lang="fr-FR" sz="1200" b="0" i="0" u="none" strike="noStrike" cap="none" normalizeH="0" baseline="0" noProof="0" dirty="0">
              <a:ln>
                <a:noFill/>
              </a:ln>
              <a:solidFill>
                <a:prstClr val="black"/>
              </a:solidFill>
              <a:uLnTx/>
              <a:uFillTx/>
              <a:latin typeface="+mn-lt"/>
              <a:ea typeface="+mn-ea"/>
              <a:cs typeface="+mn-cs"/>
            </a:endParaRP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105</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106</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l"/>
            <a:r>
              <a:rPr lang="fr-FR" sz="1200" dirty="0" smtClean="0">
                <a:solidFill>
                  <a:schemeClr val="tx1"/>
                </a:solidFill>
              </a:rPr>
              <a:t>Il</a:t>
            </a:r>
            <a:r>
              <a:rPr lang="fr-FR" sz="1200" baseline="0" dirty="0" smtClean="0">
                <a:solidFill>
                  <a:schemeClr val="tx1"/>
                </a:solidFill>
              </a:rPr>
              <a:t> est </a:t>
            </a:r>
            <a:r>
              <a:rPr lang="fr-FR" sz="1200" dirty="0" smtClean="0">
                <a:solidFill>
                  <a:schemeClr val="tx1"/>
                </a:solidFill>
              </a:rPr>
              <a:t>TRÈS IMPORTANT de disposer de procédures de travail sûres écrites, notamment pour la maintenance, les essais et les réparations des installations et des équipements, le transfert de produits chimiques, le fonctionnement des machines, les véhicules, les travaux en hauteur, etc.</a:t>
            </a:r>
            <a:endParaRPr lang="fr-FR" sz="1200" dirty="0">
              <a:solidFill>
                <a:schemeClr val="tx1"/>
              </a:solidFill>
            </a:endParaRP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107</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noProof="0" dirty="0" smtClean="0"/>
              <a:t>La poussière est un facteur important dans les maladies pulmonaires et l’asthme.</a:t>
            </a:r>
          </a:p>
          <a:p>
            <a:endParaRPr lang="en-GB" sz="1200" kern="1200" noProof="0" dirty="0" smtClean="0">
              <a:solidFill>
                <a:schemeClr val="tx1"/>
              </a:solidFill>
              <a:latin typeface="+mn-lt"/>
              <a:ea typeface="+mn-ea"/>
              <a:cs typeface="+mn-cs"/>
            </a:endParaRPr>
          </a:p>
          <a:p>
            <a:r>
              <a:rPr lang="fr-FR" sz="1200" noProof="0" dirty="0" smtClean="0">
                <a:solidFill>
                  <a:schemeClr val="tx1"/>
                </a:solidFill>
                <a:latin typeface="+mn-lt"/>
                <a:ea typeface="+mn-ea"/>
                <a:cs typeface="+mn-cs"/>
              </a:rPr>
              <a:t>Concernant les produits chimiques: essayez de ne pas stocker des matériaux inflammables, des déchets ou n’importe quoi qui pourrait créer ou propager un incendie. Contrôlez les stocks à cette fin.</a:t>
            </a:r>
          </a:p>
          <a:p>
            <a:r>
              <a:rPr lang="fr-FR" sz="1200" noProof="0" dirty="0" smtClean="0">
                <a:solidFill>
                  <a:schemeClr val="tx1"/>
                </a:solidFill>
                <a:latin typeface="+mn-lt"/>
                <a:ea typeface="+mn-ea"/>
                <a:cs typeface="+mn-cs"/>
              </a:rPr>
              <a:t>Ne réutilisez jamais </a:t>
            </a:r>
            <a:r>
              <a:rPr lang="fr-FR" sz="1200" dirty="0" smtClean="0">
                <a:solidFill>
                  <a:schemeClr val="tx1"/>
                </a:solidFill>
                <a:latin typeface="+mn-lt"/>
                <a:ea typeface="+mn-ea"/>
                <a:cs typeface="+mn-cs"/>
              </a:rPr>
              <a:t>à d’autres fins les </a:t>
            </a:r>
            <a:r>
              <a:rPr lang="fr-FR" sz="1200" noProof="0" dirty="0" smtClean="0">
                <a:solidFill>
                  <a:schemeClr val="tx1"/>
                </a:solidFill>
                <a:latin typeface="+mn-lt"/>
                <a:ea typeface="+mn-ea"/>
                <a:cs typeface="+mn-cs"/>
              </a:rPr>
              <a:t>récipients de produits chimiques ou de liquides inflammables.</a:t>
            </a:r>
            <a:endParaRPr lang="fr-FR" sz="1200" noProof="0" dirty="0">
              <a:solidFill>
                <a:schemeClr val="tx1"/>
              </a:solidFill>
              <a:latin typeface="+mn-lt"/>
              <a:ea typeface="+mn-ea"/>
              <a:cs typeface="+mn-cs"/>
            </a:endParaRP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108</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b="0" noProof="0" dirty="0" smtClean="0"/>
              <a:t>Points de discussion/notes supplémentaires: l’accès à l’eau potable et à l’assainissement est important.</a:t>
            </a:r>
          </a:p>
          <a:p>
            <a:pPr marL="0" marR="0" lvl="0" indent="0" algn="l" defTabSz="914400" rtl="0" eaLnBrk="0" fontAlgn="base" latinLnBrk="0" hangingPunct="0">
              <a:lnSpc>
                <a:spcPct val="100000"/>
              </a:lnSpc>
              <a:spcBef>
                <a:spcPct val="30000"/>
              </a:spcBef>
              <a:spcAft>
                <a:spcPct val="0"/>
              </a:spcAft>
              <a:buClrTx/>
              <a:buSzTx/>
              <a:buFontTx/>
              <a:buNone/>
              <a:tabLst/>
              <a:defRPr/>
            </a:pPr>
            <a:r>
              <a:rPr lang="fr-FR" b="0" dirty="0" smtClean="0">
                <a:solidFill>
                  <a:srgbClr val="FF0000"/>
                </a:solidFill>
              </a:rPr>
              <a:t>N’oubliez pas que les femmes enceintes peuvent avoir besoin de boire plus d’eau et d’aller aux toilettes plus régulièrement.</a:t>
            </a:r>
          </a:p>
          <a:p>
            <a:pPr marL="0" marR="0" lvl="0" indent="0" algn="l" defTabSz="914400" rtl="0" eaLnBrk="0" fontAlgn="base" latinLnBrk="0" hangingPunct="0">
              <a:lnSpc>
                <a:spcPct val="100000"/>
              </a:lnSpc>
              <a:spcBef>
                <a:spcPct val="30000"/>
              </a:spcBef>
              <a:spcAft>
                <a:spcPct val="0"/>
              </a:spcAft>
              <a:buClrTx/>
              <a:buSzTx/>
              <a:buFontTx/>
              <a:buNone/>
              <a:tabLst/>
              <a:defRPr/>
            </a:pPr>
            <a:r>
              <a:rPr lang="fr-FR" dirty="0" smtClean="0"/>
              <a:t>Prévoyez suffisamment d’urinoirs et de toilettes fermées et des installations séparées pour les hommes et les femmes.</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109</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dirty="0" smtClean="0"/>
              <a:t>Même dans des environnements de travail inhospitaliers comme les mines souterraines, il est possible d’aménager des espaces de repos (photo en bas)</a:t>
            </a:r>
            <a:r>
              <a:rPr lang="fr-FR" baseline="0" dirty="0" smtClean="0"/>
              <a:t> pour les travailleurs</a:t>
            </a:r>
            <a:r>
              <a:rPr lang="fr-FR" dirty="0" smtClean="0"/>
              <a:t>.</a:t>
            </a:r>
            <a:endParaRPr lang="fr-FR"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110</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noProof="0" dirty="0" smtClean="0"/>
              <a:t>Les employeurs doivent former les </a:t>
            </a:r>
            <a:r>
              <a:rPr lang="fr-FR" baseline="0" noProof="0" dirty="0" smtClean="0"/>
              <a:t>travailleurs aux signaux de sécurité présents dans l’entreprise</a:t>
            </a:r>
            <a:r>
              <a:rPr lang="fr-FR" noProof="0" dirty="0" smtClean="0"/>
              <a:t>.</a:t>
            </a:r>
            <a:r>
              <a:rPr lang="fr-FR" baseline="0" noProof="0" dirty="0" smtClean="0"/>
              <a:t> Les visiteurs doivent également recevoir l’instruction de suivre la signalisation.</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111</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noProof="0" dirty="0" smtClean="0"/>
              <a:t>Une étude récente de </a:t>
            </a:r>
            <a:r>
              <a:rPr lang="fr-FR" noProof="0" dirty="0" err="1" smtClean="0"/>
              <a:t>Nkomo</a:t>
            </a:r>
            <a:r>
              <a:rPr lang="fr-FR" noProof="0" dirty="0" smtClean="0"/>
              <a:t> et al. (2018) montre une réduction marquée et durable des</a:t>
            </a:r>
            <a:r>
              <a:rPr lang="fr-FR" baseline="0" noProof="0" dirty="0" smtClean="0"/>
              <a:t> accidents du travail entraînant une perte de temps de travail après le lancement en 2005 d’une formation à la sécurité (graphique en haut à droite)</a:t>
            </a:r>
            <a:r>
              <a:rPr lang="fr-FR" noProof="0" dirty="0" smtClean="0"/>
              <a:t>.</a:t>
            </a:r>
            <a:r>
              <a:rPr lang="fr-FR" baseline="0" noProof="0" dirty="0" smtClean="0"/>
              <a:t> Ces conclusions, qui montrent l’efficacité de la formation à la SST lorsqu’il s’agit d’améliorer la sécurité et la santé au travail, sont confirmées par de nombreuses autres études.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fr-FR" sz="1200" dirty="0" smtClean="0">
                <a:solidFill>
                  <a:schemeClr val="tx1"/>
                </a:solidFill>
                <a:latin typeface="+mn-lt"/>
                <a:ea typeface="+mn-ea"/>
                <a:cs typeface="+mn-cs"/>
              </a:rPr>
              <a:t>Dans de nombreux pays qui adoptent les normes de l’OIT, les employeurs sont légalement tenus de dispenser une formation en matière de SST, ce qui a produit des résultats concrets et mesurables pour les travailleurs.</a:t>
            </a:r>
          </a:p>
          <a:p>
            <a:endParaRPr lang="es-ES"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112</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fr-FR" sz="1200" dirty="0" smtClean="0"/>
              <a:t>Lorsqu’aucune des approches présentées plus haut n’est réalisable ou lorsque ces approches ne permettent pas d’atteindre un degré de sécurité suffisant, on a recours aux EPI. </a:t>
            </a:r>
          </a:p>
          <a:p>
            <a:endParaRPr lang="en-GB" dirty="0" smtClean="0"/>
          </a:p>
          <a:p>
            <a:r>
              <a:rPr lang="fr-FR" dirty="0" smtClean="0"/>
              <a:t>Il est très important de faire passer le message que l’EPI doit être considéré comme le dernier recours car il est le moins efficace de toutes les mesures de prévention.</a:t>
            </a:r>
            <a:endParaRPr lang="fr-FR"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113</a:t>
            </a:fld>
            <a:endParaRPr lang="en-GB"/>
          </a:p>
        </p:txBody>
      </p:sp>
    </p:spTree>
    <p:extLst>
      <p:ext uri="{BB962C8B-B14F-4D97-AF65-F5344CB8AC3E}">
        <p14:creationId xmlns:p14="http://schemas.microsoft.com/office/powerpoint/2010/main" val="2592759417"/>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baseline="0" noProof="0" dirty="0" smtClean="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114</a:t>
            </a:fld>
            <a:endParaRPr lang="en-GB"/>
          </a:p>
        </p:txBody>
      </p:sp>
    </p:spTree>
    <p:extLst>
      <p:ext uri="{BB962C8B-B14F-4D97-AF65-F5344CB8AC3E}">
        <p14:creationId xmlns:p14="http://schemas.microsoft.com/office/powerpoint/2010/main" val="10737318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 Id="rId3" Type="http://schemas.openxmlformats.org/officeDocument/2006/relationships/image" Target="../media/image4.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 Id="rId3" Type="http://schemas.openxmlformats.org/officeDocument/2006/relationships/image" Target="../media/image8.jpe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7.emf"/></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6.emf"/></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emf"/><Relationship Id="rId3" Type="http://schemas.openxmlformats.org/officeDocument/2006/relationships/image" Target="../media/image12.png"/></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emf"/><Relationship Id="rId3" Type="http://schemas.openxmlformats.org/officeDocument/2006/relationships/image" Target="../media/image12.png"/></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emf"/><Relationship Id="rId3" Type="http://schemas.openxmlformats.org/officeDocument/2006/relationships/image" Target="../media/image12.png"/></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1.emf"/><Relationship Id="rId4" Type="http://schemas.openxmlformats.org/officeDocument/2006/relationships/image" Target="../media/image13.png"/><Relationship Id="rId1" Type="http://schemas.openxmlformats.org/officeDocument/2006/relationships/slideMaster" Target="../slideMasters/slideMaster7.xml"/><Relationship Id="rId2" Type="http://schemas.openxmlformats.org/officeDocument/2006/relationships/image" Target="../media/image9.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emf"/><Relationship Id="rId3" Type="http://schemas.openxmlformats.org/officeDocument/2006/relationships/image" Target="../media/image1.emf"/></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1.emf"/><Relationship Id="rId4" Type="http://schemas.openxmlformats.org/officeDocument/2006/relationships/image" Target="../media/image12.png"/><Relationship Id="rId1" Type="http://schemas.openxmlformats.org/officeDocument/2006/relationships/slideMaster" Target="../slideMasters/slideMaster7.xml"/><Relationship Id="rId2" Type="http://schemas.openxmlformats.org/officeDocument/2006/relationships/image" Target="../media/image11.emf"/></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emf"/><Relationship Id="rId3" Type="http://schemas.openxmlformats.org/officeDocument/2006/relationships/image" Target="../media/image12.png"/></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5.emf"/><Relationship Id="rId3" Type="http://schemas.openxmlformats.org/officeDocument/2006/relationships/image" Target="../media/image6.emf"/></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emf"/><Relationship Id="rId3" Type="http://schemas.openxmlformats.org/officeDocument/2006/relationships/image" Target="../media/image1.emf"/></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7.emf"/></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6.emf"/></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emf"/><Relationship Id="rId3" Type="http://schemas.openxmlformats.org/officeDocument/2006/relationships/image" Target="../media/image12.png"/></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emf"/><Relationship Id="rId3" Type="http://schemas.openxmlformats.org/officeDocument/2006/relationships/image" Target="../media/image12.png"/></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emf"/><Relationship Id="rId3" Type="http://schemas.openxmlformats.org/officeDocument/2006/relationships/image" Target="../media/image12.png"/></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1.emf"/><Relationship Id="rId4" Type="http://schemas.openxmlformats.org/officeDocument/2006/relationships/image" Target="../media/image13.png"/><Relationship Id="rId1" Type="http://schemas.openxmlformats.org/officeDocument/2006/relationships/slideMaster" Target="../slideMasters/slideMaster8.xml"/><Relationship Id="rId2" Type="http://schemas.openxmlformats.org/officeDocument/2006/relationships/image" Target="../media/image9.jpg"/></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1.emf"/><Relationship Id="rId4" Type="http://schemas.openxmlformats.org/officeDocument/2006/relationships/image" Target="../media/image12.png"/><Relationship Id="rId1" Type="http://schemas.openxmlformats.org/officeDocument/2006/relationships/slideMaster" Target="../slideMasters/slideMaster8.xml"/><Relationship Id="rId2" Type="http://schemas.openxmlformats.org/officeDocument/2006/relationships/image" Target="../media/image11.emf"/></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1.emf"/><Relationship Id="rId3" Type="http://schemas.openxmlformats.org/officeDocument/2006/relationships/image" Target="../media/image12.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emf"/><Relationship Id="rId4" Type="http://schemas.openxmlformats.org/officeDocument/2006/relationships/image" Target="../media/image1.emf"/><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5.emf"/><Relationship Id="rId3" Type="http://schemas.openxmlformats.org/officeDocument/2006/relationships/image" Target="../media/image6.emf"/></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7.emf"/></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6.emf"/></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1.emf"/><Relationship Id="rId3" Type="http://schemas.openxmlformats.org/officeDocument/2006/relationships/image" Target="../media/image12.png"/></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1.emf"/><Relationship Id="rId3" Type="http://schemas.openxmlformats.org/officeDocument/2006/relationships/image" Target="../media/image1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emf"/><Relationship Id="rId4" Type="http://schemas.openxmlformats.org/officeDocument/2006/relationships/image" Target="../media/image1.emf"/><Relationship Id="rId1" Type="http://schemas.openxmlformats.org/officeDocument/2006/relationships/slideMaster" Target="../slideMasters/slideMaster1.xml"/><Relationship Id="rId2" Type="http://schemas.openxmlformats.org/officeDocument/2006/relationships/image" Target="../media/image11.emf"/></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1.emf"/><Relationship Id="rId3" Type="http://schemas.openxmlformats.org/officeDocument/2006/relationships/image" Target="../media/image12.png"/></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1.emf"/><Relationship Id="rId4" Type="http://schemas.openxmlformats.org/officeDocument/2006/relationships/image" Target="../media/image13.png"/><Relationship Id="rId1" Type="http://schemas.openxmlformats.org/officeDocument/2006/relationships/slideMaster" Target="../slideMasters/slideMaster9.xml"/><Relationship Id="rId2" Type="http://schemas.openxmlformats.org/officeDocument/2006/relationships/image" Target="../media/image9.jpg"/></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1.emf"/><Relationship Id="rId4" Type="http://schemas.openxmlformats.org/officeDocument/2006/relationships/image" Target="../media/image12.png"/><Relationship Id="rId1" Type="http://schemas.openxmlformats.org/officeDocument/2006/relationships/slideMaster" Target="../slideMasters/slideMaster9.xml"/><Relationship Id="rId2" Type="http://schemas.openxmlformats.org/officeDocument/2006/relationships/image" Target="../media/image11.emf"/></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1.emf"/><Relationship Id="rId3" Type="http://schemas.openxmlformats.org/officeDocument/2006/relationships/image" Target="../media/image12.png"/></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5.emf"/><Relationship Id="rId3" Type="http://schemas.openxmlformats.org/officeDocument/2006/relationships/image" Target="../media/image6.emf"/></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7.emf"/></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6.emf"/></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1.emf"/><Relationship Id="rId3" Type="http://schemas.openxmlformats.org/officeDocument/2006/relationships/image" Target="../media/image12.png"/></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1.emf"/><Relationship Id="rId3" Type="http://schemas.openxmlformats.org/officeDocument/2006/relationships/image" Target="../media/image12.png"/></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1.emf"/><Relationship Id="rId3" Type="http://schemas.openxmlformats.org/officeDocument/2006/relationships/image" Target="../media/image12.png"/></Relationships>
</file>

<file path=ppt/slideLayouts/_rels/slideLayout157.xml.rels><?xml version="1.0" encoding="UTF-8" standalone="yes"?>
<Relationships xmlns="http://schemas.openxmlformats.org/package/2006/relationships"><Relationship Id="rId3" Type="http://schemas.openxmlformats.org/officeDocument/2006/relationships/image" Target="../media/image1.emf"/><Relationship Id="rId4" Type="http://schemas.openxmlformats.org/officeDocument/2006/relationships/image" Target="../media/image13.png"/><Relationship Id="rId1" Type="http://schemas.openxmlformats.org/officeDocument/2006/relationships/slideMaster" Target="../slideMasters/slideMaster10.xml"/><Relationship Id="rId2" Type="http://schemas.openxmlformats.org/officeDocument/2006/relationships/image" Target="../media/image9.jpg"/></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1.emf"/><Relationship Id="rId4" Type="http://schemas.openxmlformats.org/officeDocument/2006/relationships/image" Target="../media/image12.png"/><Relationship Id="rId1" Type="http://schemas.openxmlformats.org/officeDocument/2006/relationships/slideMaster" Target="../slideMasters/slideMaster10.xml"/><Relationship Id="rId2" Type="http://schemas.openxmlformats.org/officeDocument/2006/relationships/image" Target="../media/image11.emf"/></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1.emf"/><Relationship Id="rId3" Type="http://schemas.openxmlformats.org/officeDocument/2006/relationships/image" Target="../media/image12.png"/></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5.emf"/><Relationship Id="rId3" Type="http://schemas.openxmlformats.org/officeDocument/2006/relationships/image" Target="../media/image6.emf"/></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7.emf"/></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6.emf"/></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emf"/><Relationship Id="rId3" Type="http://schemas.openxmlformats.org/officeDocument/2006/relationships/image" Target="../media/image12.png"/></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1.emf"/><Relationship Id="rId3" Type="http://schemas.openxmlformats.org/officeDocument/2006/relationships/image" Target="../media/image12.png"/></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1.emf"/><Relationship Id="rId3" Type="http://schemas.openxmlformats.org/officeDocument/2006/relationships/image" Target="../media/image12.png"/></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1.emf"/><Relationship Id="rId3" Type="http://schemas.openxmlformats.org/officeDocument/2006/relationships/image" Target="../media/image12.png"/></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1.emf"/><Relationship Id="rId4" Type="http://schemas.openxmlformats.org/officeDocument/2006/relationships/image" Target="../media/image13.png"/><Relationship Id="rId1" Type="http://schemas.openxmlformats.org/officeDocument/2006/relationships/slideMaster" Target="../slideMasters/slideMaster11.xml"/><Relationship Id="rId2" Type="http://schemas.openxmlformats.org/officeDocument/2006/relationships/image" Target="../media/image9.jpg"/></Relationships>
</file>

<file path=ppt/slideLayouts/_rels/slideLayout174.xml.rels><?xml version="1.0" encoding="UTF-8" standalone="yes"?>
<Relationships xmlns="http://schemas.openxmlformats.org/package/2006/relationships"><Relationship Id="rId3" Type="http://schemas.openxmlformats.org/officeDocument/2006/relationships/image" Target="../media/image1.emf"/><Relationship Id="rId4" Type="http://schemas.openxmlformats.org/officeDocument/2006/relationships/image" Target="../media/image12.png"/><Relationship Id="rId1" Type="http://schemas.openxmlformats.org/officeDocument/2006/relationships/slideMaster" Target="../slideMasters/slideMaster11.xml"/><Relationship Id="rId2" Type="http://schemas.openxmlformats.org/officeDocument/2006/relationships/image" Target="../media/image11.emf"/></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emf"/><Relationship Id="rId3" Type="http://schemas.openxmlformats.org/officeDocument/2006/relationships/image" Target="../media/image6.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emf"/></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emf"/></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emf"/><Relationship Id="rId3" Type="http://schemas.openxmlformats.org/officeDocument/2006/relationships/image" Target="../media/image12.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emf"/><Relationship Id="rId3" Type="http://schemas.openxmlformats.org/officeDocument/2006/relationships/image" Target="../media/image12.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emf"/><Relationship Id="rId3" Type="http://schemas.openxmlformats.org/officeDocument/2006/relationships/image" Target="../media/image12.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emf"/><Relationship Id="rId4" Type="http://schemas.openxmlformats.org/officeDocument/2006/relationships/image" Target="../media/image13.png"/><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emf"/><Relationship Id="rId3" Type="http://schemas.openxmlformats.org/officeDocument/2006/relationships/image" Target="../media/image6.emf"/></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emf"/><Relationship Id="rId4" Type="http://schemas.openxmlformats.org/officeDocument/2006/relationships/image" Target="../media/image12.png"/><Relationship Id="rId1" Type="http://schemas.openxmlformats.org/officeDocument/2006/relationships/slideMaster" Target="../slideMasters/slideMaster2.xml"/><Relationship Id="rId2" Type="http://schemas.openxmlformats.org/officeDocument/2006/relationships/image" Target="../media/image11.emf"/></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emf"/><Relationship Id="rId3" Type="http://schemas.openxmlformats.org/officeDocument/2006/relationships/image" Target="../media/image12.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emf"/><Relationship Id="rId3" Type="http://schemas.openxmlformats.org/officeDocument/2006/relationships/image" Target="../media/image6.emf"/></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emf"/></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emf"/></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emf"/><Relationship Id="rId3" Type="http://schemas.openxmlformats.org/officeDocument/2006/relationships/image" Target="../media/image12.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emf"/><Relationship Id="rId3" Type="http://schemas.openxmlformats.org/officeDocument/2006/relationships/image" Target="../media/image12.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emf"/><Relationship Id="rId3" Type="http://schemas.openxmlformats.org/officeDocument/2006/relationships/image" Target="../media/image12.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emf"/><Relationship Id="rId4" Type="http://schemas.openxmlformats.org/officeDocument/2006/relationships/image" Target="../media/image13.png"/><Relationship Id="rId1" Type="http://schemas.openxmlformats.org/officeDocument/2006/relationships/slideMaster" Target="../slideMasters/slideMaster3.xml"/><Relationship Id="rId2" Type="http://schemas.openxmlformats.org/officeDocument/2006/relationships/image" Target="../media/image9.jp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emf"/><Relationship Id="rId4" Type="http://schemas.openxmlformats.org/officeDocument/2006/relationships/image" Target="../media/image12.png"/><Relationship Id="rId1" Type="http://schemas.openxmlformats.org/officeDocument/2006/relationships/slideMaster" Target="../slideMasters/slideMaster3.xml"/><Relationship Id="rId2" Type="http://schemas.openxmlformats.org/officeDocument/2006/relationships/image" Target="../media/image11.emf"/></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emf"/><Relationship Id="rId3" Type="http://schemas.openxmlformats.org/officeDocument/2006/relationships/image" Target="../media/image1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emf"/><Relationship Id="rId3" Type="http://schemas.openxmlformats.org/officeDocument/2006/relationships/image" Target="../media/image6.emf"/></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7.emf"/></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emf"/></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emf"/><Relationship Id="rId3" Type="http://schemas.openxmlformats.org/officeDocument/2006/relationships/image" Target="../media/image12.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emf"/><Relationship Id="rId3" Type="http://schemas.openxmlformats.org/officeDocument/2006/relationships/image" Target="../media/image1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emf"/><Relationship Id="rId3" Type="http://schemas.openxmlformats.org/officeDocument/2006/relationships/image" Target="../media/image12.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emf"/><Relationship Id="rId4" Type="http://schemas.openxmlformats.org/officeDocument/2006/relationships/image" Target="../media/image13.png"/><Relationship Id="rId1" Type="http://schemas.openxmlformats.org/officeDocument/2006/relationships/slideMaster" Target="../slideMasters/slideMaster4.xml"/><Relationship Id="rId2" Type="http://schemas.openxmlformats.org/officeDocument/2006/relationships/image" Target="../media/image9.jp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emf"/><Relationship Id="rId4" Type="http://schemas.openxmlformats.org/officeDocument/2006/relationships/image" Target="../media/image12.png"/><Relationship Id="rId1" Type="http://schemas.openxmlformats.org/officeDocument/2006/relationships/slideMaster" Target="../slideMasters/slideMaster4.xml"/><Relationship Id="rId2" Type="http://schemas.openxmlformats.org/officeDocument/2006/relationships/image" Target="../media/image11.emf"/></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emf"/><Relationship Id="rId3" Type="http://schemas.openxmlformats.org/officeDocument/2006/relationships/image" Target="../media/image12.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5.emf"/><Relationship Id="rId3" Type="http://schemas.openxmlformats.org/officeDocument/2006/relationships/image" Target="../media/image6.emf"/></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7.emf"/></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emf"/></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emf"/><Relationship Id="rId3" Type="http://schemas.openxmlformats.org/officeDocument/2006/relationships/image" Target="../media/image12.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emf"/><Relationship Id="rId3" Type="http://schemas.openxmlformats.org/officeDocument/2006/relationships/image" Target="../media/image12.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emf"/><Relationship Id="rId3" Type="http://schemas.openxmlformats.org/officeDocument/2006/relationships/image" Target="../media/image12.pn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emf"/><Relationship Id="rId4" Type="http://schemas.openxmlformats.org/officeDocument/2006/relationships/image" Target="../media/image13.png"/><Relationship Id="rId1" Type="http://schemas.openxmlformats.org/officeDocument/2006/relationships/slideMaster" Target="../slideMasters/slideMaster5.xml"/><Relationship Id="rId2" Type="http://schemas.openxmlformats.org/officeDocument/2006/relationships/image" Target="../media/image9.jp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emf"/><Relationship Id="rId4" Type="http://schemas.openxmlformats.org/officeDocument/2006/relationships/image" Target="../media/image12.png"/><Relationship Id="rId1" Type="http://schemas.openxmlformats.org/officeDocument/2006/relationships/slideMaster" Target="../slideMasters/slideMaster5.xml"/><Relationship Id="rId2" Type="http://schemas.openxmlformats.org/officeDocument/2006/relationships/image" Target="../media/image11.emf"/></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emf"/></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emf"/><Relationship Id="rId3" Type="http://schemas.openxmlformats.org/officeDocument/2006/relationships/image" Target="../media/image12.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5.emf"/><Relationship Id="rId3" Type="http://schemas.openxmlformats.org/officeDocument/2006/relationships/image" Target="../media/image6.emf"/></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7.emf"/></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6.emf"/></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emf"/></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emf"/><Relationship Id="rId3" Type="http://schemas.openxmlformats.org/officeDocument/2006/relationships/image" Target="../media/image12.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emf"/><Relationship Id="rId3" Type="http://schemas.openxmlformats.org/officeDocument/2006/relationships/image" Target="../media/image12.pn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emf"/><Relationship Id="rId3" Type="http://schemas.openxmlformats.org/officeDocument/2006/relationships/image" Target="../media/image12.png"/></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1.emf"/><Relationship Id="rId4" Type="http://schemas.openxmlformats.org/officeDocument/2006/relationships/image" Target="../media/image13.png"/><Relationship Id="rId1" Type="http://schemas.openxmlformats.org/officeDocument/2006/relationships/slideMaster" Target="../slideMasters/slideMaster6.xml"/><Relationship Id="rId2" Type="http://schemas.openxmlformats.org/officeDocument/2006/relationships/image" Target="../media/image9.jpg"/></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1.emf"/><Relationship Id="rId4" Type="http://schemas.openxmlformats.org/officeDocument/2006/relationships/image" Target="../media/image12.png"/><Relationship Id="rId1" Type="http://schemas.openxmlformats.org/officeDocument/2006/relationships/slideMaster" Target="../slideMasters/slideMaster6.xml"/><Relationship Id="rId2" Type="http://schemas.openxmlformats.org/officeDocument/2006/relationships/image" Target="../media/image11.emf"/></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emf"/><Relationship Id="rId3" Type="http://schemas.openxmlformats.org/officeDocument/2006/relationships/image" Target="../media/image12.png"/></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5.emf"/><Relationship Id="rId3" Type="http://schemas.openxmlformats.org/officeDocument/2006/relationships/image" Target="../media/image6.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490538" y="2873014"/>
            <a:ext cx="7200000" cy="608525"/>
          </a:xfrm>
        </p:spPr>
        <p:txBody>
          <a:bodyPr wrap="square" bIns="54000" anchor="t" anchorCtr="0">
            <a:noAutofit/>
          </a:bodyPr>
          <a:lstStyle>
            <a:lvl1pPr algn="l">
              <a:defRPr sz="4000"/>
            </a:lvl1pPr>
          </a:lstStyle>
          <a:p>
            <a:r>
              <a:rPr lang="en-US" smtClean="0"/>
              <a:t>Clic para editar título</a:t>
            </a:r>
            <a:endParaRPr lang="en-GB"/>
          </a:p>
        </p:txBody>
      </p:sp>
      <p:sp>
        <p:nvSpPr>
          <p:cNvPr id="3" name="Subtitle 2"/>
          <p:cNvSpPr>
            <a:spLocks noGrp="1"/>
          </p:cNvSpPr>
          <p:nvPr>
            <p:ph type="subTitle" idx="1"/>
          </p:nvPr>
        </p:nvSpPr>
        <p:spPr>
          <a:xfrm>
            <a:off x="490538" y="3481539"/>
            <a:ext cx="7200000" cy="1655762"/>
          </a:xfrm>
        </p:spPr>
        <p:txBody>
          <a:bodyPr>
            <a:noAutofit/>
          </a:bodyPr>
          <a:lstStyle>
            <a:lvl1pPr marL="0" indent="0" algn="l">
              <a:lnSpc>
                <a:spcPct val="90000"/>
              </a:lnSpc>
              <a:spcAft>
                <a:spcPts val="1200"/>
              </a:spcAft>
              <a:buNone/>
              <a:defRPr sz="4000" b="0">
                <a:solidFill>
                  <a:schemeClr val="accent1"/>
                </a:solidFill>
              </a:defRPr>
            </a:lvl1pPr>
            <a:lvl2pPr marL="0" indent="0" algn="l">
              <a:buNone/>
              <a:defRPr sz="1400">
                <a:solidFill>
                  <a:schemeClr val="accent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Haga clic para modificar el estilo de subtítulo del patrón</a:t>
            </a:r>
            <a:endParaRPr lang="en-GB"/>
          </a:p>
        </p:txBody>
      </p:sp>
      <p:sp>
        <p:nvSpPr>
          <p:cNvPr id="4" name="Date Placeholder 3"/>
          <p:cNvSpPr>
            <a:spLocks noGrp="1"/>
          </p:cNvSpPr>
          <p:nvPr>
            <p:ph type="dt" sz="half" idx="10"/>
          </p:nvPr>
        </p:nvSpPr>
        <p:spPr>
          <a:xfrm>
            <a:off x="490538" y="6180035"/>
            <a:ext cx="2743200" cy="216000"/>
          </a:xfrm>
          <a:prstGeom prst="rect">
            <a:avLst/>
          </a:prstGeom>
        </p:spPr>
        <p:txBody>
          <a:bodyPr anchor="b" anchorCtr="0">
            <a:noAutofit/>
          </a:bodyPr>
          <a:lstStyle>
            <a:lvl1pPr>
              <a:defRPr sz="1000">
                <a:solidFill>
                  <a:schemeClr val="accent1"/>
                </a:solidFill>
              </a:defRPr>
            </a:lvl1pPr>
          </a:lstStyle>
          <a:p>
            <a:r>
              <a:rPr lang="en-GB" smtClean="0"/>
              <a:t>Date: Monday / 01 / October / 2019</a:t>
            </a:r>
            <a:endParaRPr lang="en-GB"/>
          </a:p>
        </p:txBody>
      </p:sp>
      <p:sp>
        <p:nvSpPr>
          <p:cNvPr id="5" name="Footer Placeholder 4"/>
          <p:cNvSpPr>
            <a:spLocks noGrp="1"/>
          </p:cNvSpPr>
          <p:nvPr>
            <p:ph type="ftr" sz="quarter" idx="11"/>
          </p:nvPr>
        </p:nvSpPr>
        <p:spPr>
          <a:xfrm>
            <a:off x="490538" y="6858000"/>
            <a:ext cx="5605462" cy="180000"/>
          </a:xfrm>
          <a:prstGeom prst="rect">
            <a:avLst/>
          </a:prstGeom>
        </p:spPr>
        <p:txBody>
          <a:bodyPr>
            <a:noAutofit/>
          </a:bodyPr>
          <a:lstStyle>
            <a:lvl1pPr>
              <a:defRPr>
                <a:noFill/>
              </a:defRPr>
            </a:lvl1pPr>
          </a:lstStyle>
          <a:p>
            <a:r>
              <a:rPr lang="en-GB" smtClean="0"/>
              <a:t>Advancing social justice, promoting decent work</a:t>
            </a:r>
            <a:endParaRPr lang="en-GB"/>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‹Nr.›</a:t>
            </a:fld>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11" name="Picture Placeholder 10"/>
          <p:cNvSpPr>
            <a:spLocks noGrp="1"/>
          </p:cNvSpPr>
          <p:nvPr>
            <p:ph type="pic" sz="quarter" idx="13" hasCustomPrompt="1"/>
          </p:nvPr>
        </p:nvSpPr>
        <p:spPr>
          <a:xfrm>
            <a:off x="2946400" y="0"/>
            <a:ext cx="9245600" cy="5321300"/>
          </a:xfrm>
          <a:custGeom>
            <a:avLst/>
            <a:gdLst>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5321300 h 5321300"/>
              <a:gd name="connsiteX4" fmla="*/ 0 w 9245600"/>
              <a:gd name="connsiteY4" fmla="*/ 0 h 5321300"/>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0 h 5321300"/>
            </a:gdLst>
            <a:ahLst/>
            <a:cxnLst>
              <a:cxn ang="0">
                <a:pos x="connsiteX0" y="connsiteY0"/>
              </a:cxn>
              <a:cxn ang="0">
                <a:pos x="connsiteX1" y="connsiteY1"/>
              </a:cxn>
              <a:cxn ang="0">
                <a:pos x="connsiteX2" y="connsiteY2"/>
              </a:cxn>
              <a:cxn ang="0">
                <a:pos x="connsiteX3" y="connsiteY3"/>
              </a:cxn>
            </a:cxnLst>
            <a:rect l="l" t="t" r="r" b="b"/>
            <a:pathLst>
              <a:path w="9245600" h="5321300">
                <a:moveTo>
                  <a:pt x="0" y="0"/>
                </a:moveTo>
                <a:lnTo>
                  <a:pt x="9245600" y="0"/>
                </a:lnTo>
                <a:lnTo>
                  <a:pt x="9245600" y="5321300"/>
                </a:lnTo>
                <a:lnTo>
                  <a:pt x="0" y="0"/>
                </a:lnTo>
                <a:close/>
              </a:path>
            </a:pathLst>
          </a:custGeom>
          <a:solidFill>
            <a:schemeClr val="accent1"/>
          </a:solidFill>
        </p:spPr>
        <p:txBody>
          <a:bodyPr>
            <a:noAutofit/>
          </a:bodyPr>
          <a:lstStyle>
            <a:lvl1pPr algn="r">
              <a:defRPr sz="1000">
                <a:solidFill>
                  <a:schemeClr val="bg1"/>
                </a:solidFill>
              </a:defRPr>
            </a:lvl1pPr>
          </a:lstStyle>
          <a:p>
            <a:r>
              <a:rPr lang="en-GB" smtClean="0"/>
              <a:t>Click icon to insert picture, or leave unchanged for plain colour fill</a:t>
            </a:r>
            <a:endParaRPr lang="en-GB"/>
          </a:p>
        </p:txBody>
      </p:sp>
    </p:spTree>
    <p:extLst>
      <p:ext uri="{BB962C8B-B14F-4D97-AF65-F5344CB8AC3E}">
        <p14:creationId xmlns:p14="http://schemas.microsoft.com/office/powerpoint/2010/main" val="3166135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smtClean="0"/>
              <a:t>Clic para editar título</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Haga clic para modificar el estilo de texto del patrón</a:t>
            </a:r>
          </a:p>
        </p:txBody>
      </p:sp>
      <p:sp>
        <p:nvSpPr>
          <p:cNvPr id="4" name="Date Placeholder 3"/>
          <p:cNvSpPr>
            <a:spLocks noGrp="1"/>
          </p:cNvSpPr>
          <p:nvPr>
            <p:ph type="dt" sz="half" idx="10"/>
          </p:nvPr>
        </p:nvSpPr>
        <p:spPr>
          <a:xfrm>
            <a:off x="490538" y="6870450"/>
            <a:ext cx="2743200" cy="216000"/>
          </a:xfrm>
          <a:prstGeom prst="rect">
            <a:avLst/>
          </a:prstGeom>
        </p:spPr>
        <p:txBody>
          <a:bodyPr>
            <a:noAutofit/>
          </a:bodyPr>
          <a:lstStyle/>
          <a:p>
            <a:r>
              <a:rPr lang="en-GB" smtClean="0"/>
              <a:t>Date: Monday / 01 / October / 2019</a:t>
            </a:r>
            <a:endParaRPr lang="en-GB"/>
          </a:p>
        </p:txBody>
      </p:sp>
      <p:sp>
        <p:nvSpPr>
          <p:cNvPr id="5" name="Footer Placeholder 4"/>
          <p:cNvSpPr>
            <a:spLocks noGrp="1"/>
          </p:cNvSpPr>
          <p:nvPr>
            <p:ph type="ftr" sz="quarter" idx="11"/>
          </p:nvPr>
        </p:nvSpPr>
        <p:spPr>
          <a:xfrm>
            <a:off x="3621088" y="6867374"/>
            <a:ext cx="5605462" cy="180000"/>
          </a:xfrm>
          <a:prstGeom prst="rect">
            <a:avLst/>
          </a:prstGeom>
        </p:spPr>
        <p:txBody>
          <a:bodyPr>
            <a:noAutofit/>
          </a:bodyPr>
          <a:lstStyle>
            <a:lvl1pPr>
              <a:defRPr>
                <a:noFill/>
              </a:defRPr>
            </a:lvl1pPr>
          </a:lstStyle>
          <a:p>
            <a:r>
              <a:rPr lang="en-GB" smtClean="0"/>
              <a:t>Advancing social justice, promoting decent work</a:t>
            </a:r>
            <a:endParaRPr lang="en-GB"/>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‹Nr.›</a:t>
            </a:fld>
            <a:endParaRPr lang="en-GB"/>
          </a:p>
        </p:txBody>
      </p:sp>
      <p:sp>
        <p:nvSpPr>
          <p:cNvPr id="8" name="Right Triangle 7"/>
          <p:cNvSpPr/>
          <p:nvPr userDrawn="1"/>
        </p:nvSpPr>
        <p:spPr>
          <a:xfrm flipH="1">
            <a:off x="5529262" y="3007518"/>
            <a:ext cx="6662738" cy="3850481"/>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dirty="0">
              <a:latin typeface="Overpass Bold"/>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10"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3817"/>
            <a:ext cx="1371600" cy="487924"/>
          </a:xfrm>
          <a:prstGeom prst="rect">
            <a:avLst/>
          </a:prstGeom>
        </p:spPr>
      </p:pic>
    </p:spTree>
    <p:extLst>
      <p:ext uri="{BB962C8B-B14F-4D97-AF65-F5344CB8AC3E}">
        <p14:creationId xmlns:p14="http://schemas.microsoft.com/office/powerpoint/2010/main" val="57757980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Title and Content + Corner Image">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4692650" y="2538000"/>
            <a:ext cx="7499350" cy="4320000"/>
          </a:xfrm>
          <a:custGeom>
            <a:avLst/>
            <a:gdLst>
              <a:gd name="connsiteX0" fmla="*/ 0 w 7499350"/>
              <a:gd name="connsiteY0" fmla="*/ 0 h 4320000"/>
              <a:gd name="connsiteX1" fmla="*/ 7499350 w 7499350"/>
              <a:gd name="connsiteY1" fmla="*/ 0 h 4320000"/>
              <a:gd name="connsiteX2" fmla="*/ 7499350 w 7499350"/>
              <a:gd name="connsiteY2" fmla="*/ 4320000 h 4320000"/>
              <a:gd name="connsiteX3" fmla="*/ 0 w 7499350"/>
              <a:gd name="connsiteY3" fmla="*/ 4320000 h 4320000"/>
              <a:gd name="connsiteX4" fmla="*/ 0 w 7499350"/>
              <a:gd name="connsiteY4" fmla="*/ 0 h 4320000"/>
              <a:gd name="connsiteX0" fmla="*/ 0 w 7499350"/>
              <a:gd name="connsiteY0" fmla="*/ 4320000 h 4320000"/>
              <a:gd name="connsiteX1" fmla="*/ 7499350 w 7499350"/>
              <a:gd name="connsiteY1" fmla="*/ 0 h 4320000"/>
              <a:gd name="connsiteX2" fmla="*/ 7499350 w 7499350"/>
              <a:gd name="connsiteY2" fmla="*/ 4320000 h 4320000"/>
              <a:gd name="connsiteX3" fmla="*/ 0 w 7499350"/>
              <a:gd name="connsiteY3" fmla="*/ 4320000 h 4320000"/>
            </a:gdLst>
            <a:ahLst/>
            <a:cxnLst>
              <a:cxn ang="0">
                <a:pos x="connsiteX0" y="connsiteY0"/>
              </a:cxn>
              <a:cxn ang="0">
                <a:pos x="connsiteX1" y="connsiteY1"/>
              </a:cxn>
              <a:cxn ang="0">
                <a:pos x="connsiteX2" y="connsiteY2"/>
              </a:cxn>
              <a:cxn ang="0">
                <a:pos x="connsiteX3" y="connsiteY3"/>
              </a:cxn>
            </a:cxnLst>
            <a:rect l="l" t="t" r="r" b="b"/>
            <a:pathLst>
              <a:path w="7499350" h="4320000">
                <a:moveTo>
                  <a:pt x="0" y="4320000"/>
                </a:moveTo>
                <a:lnTo>
                  <a:pt x="7499350" y="0"/>
                </a:lnTo>
                <a:lnTo>
                  <a:pt x="7499350" y="4320000"/>
                </a:lnTo>
                <a:lnTo>
                  <a:pt x="0" y="4320000"/>
                </a:lnTo>
                <a:close/>
              </a:path>
            </a:pathLst>
          </a:custGeom>
        </p:spPr>
        <p:txBody>
          <a:bodyPr anchor="b" anchorCtr="0"/>
          <a:lstStyle>
            <a:lvl1pPr algn="r">
              <a:defRPr sz="1000" b="1">
                <a:solidFill>
                  <a:schemeClr val="tx1"/>
                </a:solidFill>
              </a:defRPr>
            </a:lvl1pPr>
          </a:lstStyle>
          <a:p>
            <a:r>
              <a:rPr lang="en-GB" smtClean="0"/>
              <a:t>Click icon to insert picture</a:t>
            </a:r>
            <a:endParaRPr lang="en-GB"/>
          </a:p>
        </p:txBody>
      </p:sp>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6" name="Slide Number Placeholder 5"/>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smtClean="0">
                <a:solidFill>
                  <a:srgbClr val="230050"/>
                </a:solidFill>
                <a:latin typeface="Arial"/>
              </a:rPr>
              <a:t>NB Manually place “ilo.org” device in front of image</a:t>
            </a:r>
            <a:endParaRPr lang="en-GB" sz="1000">
              <a:solidFill>
                <a:srgbClr val="230050"/>
              </a:solidFill>
              <a:latin typeface="Arial"/>
            </a:endParaRPr>
          </a:p>
        </p:txBody>
      </p:sp>
    </p:spTree>
    <p:extLst>
      <p:ext uri="{BB962C8B-B14F-4D97-AF65-F5344CB8AC3E}">
        <p14:creationId xmlns:p14="http://schemas.microsoft.com/office/powerpoint/2010/main" val="25906582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itle and Content + Image/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6" name="Slide Number Placeholder 5"/>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smtClean="0">
                <a:solidFill>
                  <a:srgbClr val="230050"/>
                </a:solidFill>
                <a:latin typeface="Arial"/>
              </a:rPr>
              <a:t>NB Manually place “ilo.org” device in front of image</a:t>
            </a:r>
            <a:endParaRPr lang="en-GB" sz="1000">
              <a:solidFill>
                <a:srgbClr val="230050"/>
              </a:solidFill>
              <a:latin typeface="Arial"/>
            </a:endParaRPr>
          </a:p>
        </p:txBody>
      </p:sp>
      <p:sp>
        <p:nvSpPr>
          <p:cNvPr id="10" name="Picture Placeholder 9"/>
          <p:cNvSpPr>
            <a:spLocks noGrp="1"/>
          </p:cNvSpPr>
          <p:nvPr>
            <p:ph type="pic" sz="quarter" idx="13" hasCustomPrompt="1"/>
          </p:nvPr>
        </p:nvSpPr>
        <p:spPr>
          <a:xfrm>
            <a:off x="8289130" y="981075"/>
            <a:ext cx="3902869" cy="5876925"/>
          </a:xfrm>
          <a:custGeom>
            <a:avLst/>
            <a:gdLst>
              <a:gd name="connsiteX0" fmla="*/ 0 w 3902869"/>
              <a:gd name="connsiteY0" fmla="*/ 0 h 5876925"/>
              <a:gd name="connsiteX1" fmla="*/ 3902869 w 3902869"/>
              <a:gd name="connsiteY1" fmla="*/ 0 h 5876925"/>
              <a:gd name="connsiteX2" fmla="*/ 3902869 w 3902869"/>
              <a:gd name="connsiteY2" fmla="*/ 5876925 h 5876925"/>
              <a:gd name="connsiteX3" fmla="*/ 0 w 3902869"/>
              <a:gd name="connsiteY3" fmla="*/ 5876925 h 5876925"/>
              <a:gd name="connsiteX4" fmla="*/ 0 w 3902869"/>
              <a:gd name="connsiteY4" fmla="*/ 0 h 5876925"/>
              <a:gd name="connsiteX0" fmla="*/ 0 w 3902869"/>
              <a:gd name="connsiteY0" fmla="*/ 0 h 5876925"/>
              <a:gd name="connsiteX1" fmla="*/ 3898107 w 3902869"/>
              <a:gd name="connsiteY1" fmla="*/ 2252663 h 5876925"/>
              <a:gd name="connsiteX2" fmla="*/ 3902869 w 3902869"/>
              <a:gd name="connsiteY2" fmla="*/ 5876925 h 5876925"/>
              <a:gd name="connsiteX3" fmla="*/ 0 w 3902869"/>
              <a:gd name="connsiteY3" fmla="*/ 5876925 h 5876925"/>
              <a:gd name="connsiteX4" fmla="*/ 0 w 3902869"/>
              <a:gd name="connsiteY4" fmla="*/ 0 h 5876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869" h="5876925">
                <a:moveTo>
                  <a:pt x="0" y="0"/>
                </a:moveTo>
                <a:lnTo>
                  <a:pt x="3898107" y="2252663"/>
                </a:lnTo>
                <a:cubicBezTo>
                  <a:pt x="3899694" y="3460750"/>
                  <a:pt x="3901282" y="4668838"/>
                  <a:pt x="3902869" y="5876925"/>
                </a:cubicBezTo>
                <a:lnTo>
                  <a:pt x="0" y="5876925"/>
                </a:lnTo>
                <a:lnTo>
                  <a:pt x="0" y="0"/>
                </a:lnTo>
                <a:close/>
              </a:path>
            </a:pathLst>
          </a:custGeom>
        </p:spPr>
        <p:txBody>
          <a:bodyPr anchor="b" anchorCtr="0"/>
          <a:lstStyle>
            <a:lvl1pPr algn="r">
              <a:defRPr sz="1000">
                <a:solidFill>
                  <a:schemeClr val="tx1"/>
                </a:solidFill>
              </a:defRPr>
            </a:lvl1pPr>
          </a:lstStyle>
          <a:p>
            <a:r>
              <a:rPr lang="en-GB" smtClean="0"/>
              <a:t>Click icon to insert picture</a:t>
            </a:r>
            <a:endParaRPr lang="en-GB"/>
          </a:p>
        </p:txBody>
      </p:sp>
      <p:sp>
        <p:nvSpPr>
          <p:cNvPr id="12" name="Text Placeholder 11"/>
          <p:cNvSpPr>
            <a:spLocks noGrp="1"/>
          </p:cNvSpPr>
          <p:nvPr>
            <p:ph type="body" sz="quarter" idx="14"/>
          </p:nvPr>
        </p:nvSpPr>
        <p:spPr>
          <a:xfrm>
            <a:off x="8288338" y="5876925"/>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a:defRPr sz="1000" b="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smtClean="0"/>
              <a:t>Edit Master text styles</a:t>
            </a:r>
          </a:p>
        </p:txBody>
      </p:sp>
    </p:spTree>
    <p:extLst>
      <p:ext uri="{BB962C8B-B14F-4D97-AF65-F5344CB8AC3E}">
        <p14:creationId xmlns:p14="http://schemas.microsoft.com/office/powerpoint/2010/main" val="165712898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90538" y="2393950"/>
            <a:ext cx="5360400" cy="348297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341062" y="2393949"/>
            <a:ext cx="5360400" cy="348297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6" name="Footer Placeholder 5"/>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Tree>
    <p:extLst>
      <p:ext uri="{BB962C8B-B14F-4D97-AF65-F5344CB8AC3E}">
        <p14:creationId xmlns:p14="http://schemas.microsoft.com/office/powerpoint/2010/main" val="294713062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6" name="Footer Placeholder 5"/>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
        <p:nvSpPr>
          <p:cNvPr id="8" name="Content Placeholder 3"/>
          <p:cNvSpPr>
            <a:spLocks noGrp="1"/>
          </p:cNvSpPr>
          <p:nvPr>
            <p:ph sz="half" idx="13"/>
          </p:nvPr>
        </p:nvSpPr>
        <p:spPr>
          <a:xfrm>
            <a:off x="8288662" y="2393949"/>
            <a:ext cx="3412800" cy="348297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33414769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hree Content with Sta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6" name="Footer Placeholder 5"/>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
        <p:nvSpPr>
          <p:cNvPr id="10" name="Text Placeholder 9"/>
          <p:cNvSpPr>
            <a:spLocks noGrp="1"/>
          </p:cNvSpPr>
          <p:nvPr>
            <p:ph type="body" sz="quarter" idx="13" hasCustomPrompt="1"/>
          </p:nvPr>
        </p:nvSpPr>
        <p:spPr>
          <a:xfrm>
            <a:off x="8288662" y="2393950"/>
            <a:ext cx="3412801" cy="3482975"/>
          </a:xfrm>
        </p:spPr>
        <p:txBody>
          <a:bodyPr tIns="54000"/>
          <a:lstStyle>
            <a:lvl1pPr marL="360000" indent="-360000">
              <a:lnSpc>
                <a:spcPct val="80000"/>
              </a:lnSpc>
              <a:spcBef>
                <a:spcPts val="3200"/>
              </a:spcBef>
              <a:spcAft>
                <a:spcPts val="0"/>
              </a:spcAft>
              <a:buClr>
                <a:schemeClr val="accent2"/>
              </a:buClr>
              <a:buFontTx/>
              <a:buBlip>
                <a:blip r:embed="rId2"/>
              </a:buBlip>
              <a:defRPr sz="6000" b="0" spc="-200" baseline="0">
                <a:solidFill>
                  <a:schemeClr val="accent1"/>
                </a:solidFill>
              </a:defRPr>
            </a:lvl1pPr>
            <a:lvl2pPr marL="360000" indent="0">
              <a:lnSpc>
                <a:spcPct val="100000"/>
              </a:lnSpc>
              <a:spcBef>
                <a:spcPts val="0"/>
              </a:spcBef>
              <a:spcAft>
                <a:spcPts val="0"/>
              </a:spcAft>
              <a:buFontTx/>
              <a:buNone/>
              <a:defRPr sz="1000"/>
            </a:lvl2pPr>
          </a:lstStyle>
          <a:p>
            <a:pPr lvl="0"/>
            <a:r>
              <a:rPr lang="en-US" smtClean="0"/>
              <a:t>00.0%</a:t>
            </a:r>
          </a:p>
          <a:p>
            <a:pPr lvl="1"/>
            <a:r>
              <a:rPr lang="en-US" smtClean="0"/>
              <a:t>Supporting text</a:t>
            </a:r>
            <a:endParaRPr lang="en-GB"/>
          </a:p>
        </p:txBody>
      </p:sp>
    </p:spTree>
    <p:extLst>
      <p:ext uri="{BB962C8B-B14F-4D97-AF65-F5344CB8AC3E}">
        <p14:creationId xmlns:p14="http://schemas.microsoft.com/office/powerpoint/2010/main" val="240006247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Quote and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4" name="Footer Placeholder 3"/>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5" name="Slide Number Placeholder 4"/>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
        <p:nvSpPr>
          <p:cNvPr id="6" name="Text Placeholder 9"/>
          <p:cNvSpPr>
            <a:spLocks noGrp="1"/>
          </p:cNvSpPr>
          <p:nvPr>
            <p:ph type="body" sz="quarter" idx="13" hasCustomPrompt="1"/>
          </p:nvPr>
        </p:nvSpPr>
        <p:spPr>
          <a:xfrm>
            <a:off x="490538" y="2393950"/>
            <a:ext cx="7380000" cy="3482976"/>
          </a:xfrm>
        </p:spPr>
        <p:txBody>
          <a:bodyPr tIns="0">
            <a:noAutofit/>
          </a:bodyPr>
          <a:lstStyle>
            <a:lvl1pPr marL="489600" indent="-489600">
              <a:buSzPct val="120000"/>
              <a:buFontTx/>
              <a:buBlip>
                <a:blip r:embed="rId2"/>
              </a:buBlip>
              <a:defRPr sz="2300" b="0">
                <a:solidFill>
                  <a:schemeClr val="tx1"/>
                </a:solidFill>
              </a:defRPr>
            </a:lvl1pPr>
            <a:lvl2pPr marL="489600" indent="0">
              <a:buClr>
                <a:schemeClr val="accent2"/>
              </a:buClr>
              <a:buSzPct val="80000"/>
              <a:buFont typeface="Wingdings 3" panose="05040102010807070707" pitchFamily="18" charset="2"/>
              <a:buNone/>
              <a:defRPr sz="2300" baseline="0"/>
            </a:lvl2pPr>
            <a:lvl3pPr marL="669600" indent="-180000">
              <a:spcBef>
                <a:spcPts val="1800"/>
              </a:spcBef>
              <a:defRPr sz="1000"/>
            </a:lvl3pPr>
          </a:lstStyle>
          <a:p>
            <a:pPr lvl="0"/>
            <a:r>
              <a:rPr lang="en-US" smtClean="0"/>
              <a:t>Quote (level 1)</a:t>
            </a:r>
          </a:p>
          <a:p>
            <a:pPr lvl="1"/>
            <a:r>
              <a:rPr lang="en-US" smtClean="0"/>
              <a:t>Continuation paras (level 2)</a:t>
            </a:r>
          </a:p>
          <a:p>
            <a:pPr lvl="2"/>
            <a:r>
              <a:rPr lang="en-GB" smtClean="0"/>
              <a:t>Source (level 3)</a:t>
            </a:r>
            <a:endParaRPr lang="en-GB"/>
          </a:p>
        </p:txBody>
      </p:sp>
      <p:sp>
        <p:nvSpPr>
          <p:cNvPr id="8" name="Picture Placeholder 7"/>
          <p:cNvSpPr>
            <a:spLocks noGrp="1"/>
          </p:cNvSpPr>
          <p:nvPr>
            <p:ph type="pic" sz="quarter" idx="14"/>
          </p:nvPr>
        </p:nvSpPr>
        <p:spPr>
          <a:xfrm>
            <a:off x="8270663" y="2447925"/>
            <a:ext cx="3430800" cy="3429000"/>
          </a:xfrm>
        </p:spPr>
        <p:txBody>
          <a:bodyPr/>
          <a:lstStyle>
            <a:lvl1pPr>
              <a:defRPr sz="1000">
                <a:solidFill>
                  <a:schemeClr val="tx1"/>
                </a:solidFill>
              </a:defRPr>
            </a:lvl1pPr>
          </a:lstStyle>
          <a:p>
            <a:r>
              <a:rPr lang="en-US" smtClean="0"/>
              <a:t>Click icon to add picture</a:t>
            </a:r>
            <a:endParaRPr lang="en-GB"/>
          </a:p>
        </p:txBody>
      </p:sp>
    </p:spTree>
    <p:extLst>
      <p:ext uri="{BB962C8B-B14F-4D97-AF65-F5344CB8AC3E}">
        <p14:creationId xmlns:p14="http://schemas.microsoft.com/office/powerpoint/2010/main" val="261044445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smtClean="0"/>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noAutofit/>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a:xfrm>
            <a:off x="3621088" y="6867374"/>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sp>
        <p:nvSpPr>
          <p:cNvPr id="8" name="Right Triangle 7"/>
          <p:cNvSpPr/>
          <p:nvPr userDrawn="1"/>
        </p:nvSpPr>
        <p:spPr>
          <a:xfrm flipH="1">
            <a:off x="5529262" y="3007518"/>
            <a:ext cx="6662738" cy="3850481"/>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prstClr val="white"/>
              </a:solidFill>
              <a:latin typeface="Arial"/>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57757980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secHead" preserve="1">
  <p:cSld name="Section Header B">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smtClean="0"/>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noAutofit/>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sp>
        <p:nvSpPr>
          <p:cNvPr id="8" name="Right Triangle 7"/>
          <p:cNvSpPr/>
          <p:nvPr userDrawn="1"/>
        </p:nvSpPr>
        <p:spPr>
          <a:xfrm flipH="1">
            <a:off x="8286750" y="4601106"/>
            <a:ext cx="3905250" cy="2256894"/>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prstClr val="white"/>
              </a:solidFill>
              <a:latin typeface="Arial"/>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3191027" y="2238"/>
            <a:ext cx="8999022" cy="520065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prstClr val="white"/>
              </a:solidFill>
              <a:latin typeface="Arial"/>
            </a:endParaRP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307204550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secHead" preserve="1">
  <p:cSld name="Section Header C">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smtClean="0"/>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noAutofit/>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5307376" y="0"/>
            <a:ext cx="6884624" cy="3978712"/>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prstClr val="white"/>
              </a:solidFill>
              <a:latin typeface="Arial"/>
            </a:endParaRP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131999288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type="secHead" preserve="1">
  <p:cSld name="Section Header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bg1"/>
                </a:solidFill>
              </a:defRPr>
            </a:lvl1pPr>
          </a:lstStyle>
          <a:p>
            <a:r>
              <a:rPr lang="en-US" smtClean="0"/>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noAutofit/>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a:xfrm>
            <a:off x="3602038" y="6870450"/>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8" name="Pictur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66526" y="451967"/>
            <a:ext cx="1561292" cy="539706"/>
          </a:xfrm>
          <a:prstGeom prst="rect">
            <a:avLst/>
          </a:prstGeom>
        </p:spPr>
      </p:pic>
    </p:spTree>
    <p:extLst>
      <p:ext uri="{BB962C8B-B14F-4D97-AF65-F5344CB8AC3E}">
        <p14:creationId xmlns:p14="http://schemas.microsoft.com/office/powerpoint/2010/main" val="38082224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Section Header B">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smtClean="0"/>
              <a:t>Clic para editar título</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Haga clic para modificar el estilo de texto del patrón</a:t>
            </a:r>
          </a:p>
        </p:txBody>
      </p:sp>
      <p:sp>
        <p:nvSpPr>
          <p:cNvPr id="4" name="Date Placeholder 3"/>
          <p:cNvSpPr>
            <a:spLocks noGrp="1"/>
          </p:cNvSpPr>
          <p:nvPr>
            <p:ph type="dt" sz="half" idx="10"/>
          </p:nvPr>
        </p:nvSpPr>
        <p:spPr>
          <a:xfrm>
            <a:off x="490538" y="6870450"/>
            <a:ext cx="2743200" cy="216000"/>
          </a:xfrm>
          <a:prstGeom prst="rect">
            <a:avLst/>
          </a:prstGeom>
        </p:spPr>
        <p:txBody>
          <a:bodyPr>
            <a:noAutofit/>
          </a:bodyPr>
          <a:lstStyle/>
          <a:p>
            <a:r>
              <a:rPr lang="en-GB" smtClean="0"/>
              <a:t>Date: Monday / 01 / October / 2019</a:t>
            </a:r>
            <a:endParaRPr lang="en-GB"/>
          </a:p>
        </p:txBody>
      </p:sp>
      <p:sp>
        <p:nvSpPr>
          <p:cNvPr id="5" name="Footer Placeholder 4"/>
          <p:cNvSpPr>
            <a:spLocks noGrp="1"/>
          </p:cNvSpPr>
          <p:nvPr>
            <p:ph type="ftr" sz="quarter" idx="11"/>
          </p:nvPr>
        </p:nvSpPr>
        <p:spPr>
          <a:xfrm>
            <a:off x="3602038" y="6866325"/>
            <a:ext cx="5605462" cy="180000"/>
          </a:xfrm>
          <a:prstGeom prst="rect">
            <a:avLst/>
          </a:prstGeom>
        </p:spPr>
        <p:txBody>
          <a:bodyPr>
            <a:noAutofit/>
          </a:bodyPr>
          <a:lstStyle>
            <a:lvl1pPr>
              <a:defRPr>
                <a:noFill/>
              </a:defRPr>
            </a:lvl1pPr>
          </a:lstStyle>
          <a:p>
            <a:r>
              <a:rPr lang="en-GB" smtClean="0"/>
              <a:t>Advancing social justice, promoting decent work</a:t>
            </a:r>
            <a:endParaRPr lang="en-GB"/>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‹Nr.›</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8" name="Right Triangle 7"/>
          <p:cNvSpPr/>
          <p:nvPr userDrawn="1"/>
        </p:nvSpPr>
        <p:spPr>
          <a:xfrm flipH="1">
            <a:off x="8286750" y="4601106"/>
            <a:ext cx="3905250" cy="2256894"/>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dirty="0">
              <a:latin typeface="Overpass Bold"/>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3191027" y="2238"/>
            <a:ext cx="8999022" cy="520065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dirty="0">
              <a:latin typeface="Overpass Bold"/>
            </a:endParaRPr>
          </a:p>
        </p:txBody>
      </p:sp>
    </p:spTree>
    <p:extLst>
      <p:ext uri="{BB962C8B-B14F-4D97-AF65-F5344CB8AC3E}">
        <p14:creationId xmlns:p14="http://schemas.microsoft.com/office/powerpoint/2010/main" val="307204550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type="secHead" preserve="1">
  <p:cSld name="Section Header Pattern">
    <p:bg>
      <p:bgPr>
        <a:solidFill>
          <a:schemeClr val="bg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1" t="21407" r="38481" b="40746"/>
          <a:stretch/>
        </p:blipFill>
        <p:spPr>
          <a:xfrm>
            <a:off x="-1397975" y="1085561"/>
            <a:ext cx="13604217" cy="5784889"/>
          </a:xfrm>
          <a:prstGeom prst="rect">
            <a:avLst/>
          </a:prstGeom>
        </p:spPr>
      </p:pic>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smtClean="0"/>
              <a:t>Click to edit Master title style</a:t>
            </a:r>
            <a:endParaRPr lang="en-GB"/>
          </a:p>
        </p:txBody>
      </p:sp>
      <p:sp>
        <p:nvSpPr>
          <p:cNvPr id="3" name="Text Placeholder 2"/>
          <p:cNvSpPr>
            <a:spLocks noGrp="1"/>
          </p:cNvSpPr>
          <p:nvPr>
            <p:ph type="body" idx="1"/>
          </p:nvPr>
        </p:nvSpPr>
        <p:spPr>
          <a:xfrm>
            <a:off x="490538" y="3481324"/>
            <a:ext cx="5868000" cy="648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noAutofit/>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a:xfrm>
            <a:off x="3649663" y="6870450"/>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300628298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4" name="Footer Placeholder 3"/>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5" name="Slide Number Placeholder 4"/>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Tree>
    <p:extLst>
      <p:ext uri="{BB962C8B-B14F-4D97-AF65-F5344CB8AC3E}">
        <p14:creationId xmlns:p14="http://schemas.microsoft.com/office/powerpoint/2010/main" val="264208807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3" name="Footer Placeholder 2"/>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4" name="Slide Number Placeholder 3"/>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Tree>
    <p:extLst>
      <p:ext uri="{BB962C8B-B14F-4D97-AF65-F5344CB8AC3E}">
        <p14:creationId xmlns:p14="http://schemas.microsoft.com/office/powerpoint/2010/main" val="171195673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90538" y="2873014"/>
            <a:ext cx="7200000" cy="608525"/>
          </a:xfrm>
        </p:spPr>
        <p:txBody>
          <a:bodyPr wrap="square" bIns="54000" anchor="t" anchorCtr="0">
            <a:noAutofit/>
          </a:bodyPr>
          <a:lstStyle>
            <a:lvl1pPr algn="l">
              <a:defRPr sz="4000"/>
            </a:lvl1pPr>
          </a:lstStyle>
          <a:p>
            <a:r>
              <a:rPr lang="en-US" smtClean="0"/>
              <a:t>Click to edit Master title style</a:t>
            </a:r>
            <a:endParaRPr lang="en-GB"/>
          </a:p>
        </p:txBody>
      </p:sp>
      <p:sp>
        <p:nvSpPr>
          <p:cNvPr id="3" name="Subtitle 2"/>
          <p:cNvSpPr>
            <a:spLocks noGrp="1"/>
          </p:cNvSpPr>
          <p:nvPr>
            <p:ph type="subTitle" idx="1"/>
          </p:nvPr>
        </p:nvSpPr>
        <p:spPr>
          <a:xfrm>
            <a:off x="490538" y="3481539"/>
            <a:ext cx="7200000" cy="1655762"/>
          </a:xfrm>
        </p:spPr>
        <p:txBody>
          <a:bodyPr>
            <a:noAutofit/>
          </a:bodyPr>
          <a:lstStyle>
            <a:lvl1pPr marL="0" indent="0" algn="l">
              <a:lnSpc>
                <a:spcPct val="90000"/>
              </a:lnSpc>
              <a:spcAft>
                <a:spcPts val="1200"/>
              </a:spcAft>
              <a:buNone/>
              <a:defRPr sz="4000" b="0">
                <a:solidFill>
                  <a:schemeClr val="accent1"/>
                </a:solidFill>
              </a:defRPr>
            </a:lvl1pPr>
            <a:lvl2pPr marL="0" indent="0" algn="l">
              <a:buNone/>
              <a:defRPr sz="1400">
                <a:solidFill>
                  <a:schemeClr val="accent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a:xfrm>
            <a:off x="490538" y="6180035"/>
            <a:ext cx="2743200" cy="216000"/>
          </a:xfrm>
        </p:spPr>
        <p:txBody>
          <a:bodyPr anchor="b" anchorCtr="0">
            <a:noAutofit/>
          </a:bodyPr>
          <a:lstStyle>
            <a:lvl1pPr>
              <a:defRPr sz="1000">
                <a:solidFill>
                  <a:schemeClr val="accent1"/>
                </a:solidFill>
              </a:defRPr>
            </a:lvl1pPr>
          </a:lstStyle>
          <a:p>
            <a:r>
              <a:rPr lang="en-GB" smtClean="0">
                <a:solidFill>
                  <a:srgbClr val="1E2DBE"/>
                </a:solidFill>
                <a:latin typeface="Arial"/>
              </a:rPr>
              <a:t>Date: Monday / 01 / October / 2019</a:t>
            </a:r>
            <a:endParaRPr lang="en-GB">
              <a:solidFill>
                <a:srgbClr val="1E2DBE"/>
              </a:solidFill>
              <a:latin typeface="Arial"/>
            </a:endParaRPr>
          </a:p>
        </p:txBody>
      </p:sp>
      <p:sp>
        <p:nvSpPr>
          <p:cNvPr id="5" name="Footer Placeholder 4"/>
          <p:cNvSpPr>
            <a:spLocks noGrp="1"/>
          </p:cNvSpPr>
          <p:nvPr>
            <p:ph type="ftr" sz="quarter" idx="11"/>
          </p:nvPr>
        </p:nvSpPr>
        <p:spPr>
          <a:xfrm>
            <a:off x="490538" y="6858000"/>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1" name="Picture Placeholder 10"/>
          <p:cNvSpPr>
            <a:spLocks noGrp="1"/>
          </p:cNvSpPr>
          <p:nvPr>
            <p:ph type="pic" sz="quarter" idx="13" hasCustomPrompt="1"/>
          </p:nvPr>
        </p:nvSpPr>
        <p:spPr>
          <a:xfrm>
            <a:off x="2946400" y="0"/>
            <a:ext cx="9245600" cy="5321300"/>
          </a:xfrm>
          <a:custGeom>
            <a:avLst/>
            <a:gdLst>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5321300 h 5321300"/>
              <a:gd name="connsiteX4" fmla="*/ 0 w 9245600"/>
              <a:gd name="connsiteY4" fmla="*/ 0 h 5321300"/>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0 h 5321300"/>
            </a:gdLst>
            <a:ahLst/>
            <a:cxnLst>
              <a:cxn ang="0">
                <a:pos x="connsiteX0" y="connsiteY0"/>
              </a:cxn>
              <a:cxn ang="0">
                <a:pos x="connsiteX1" y="connsiteY1"/>
              </a:cxn>
              <a:cxn ang="0">
                <a:pos x="connsiteX2" y="connsiteY2"/>
              </a:cxn>
              <a:cxn ang="0">
                <a:pos x="connsiteX3" y="connsiteY3"/>
              </a:cxn>
            </a:cxnLst>
            <a:rect l="l" t="t" r="r" b="b"/>
            <a:pathLst>
              <a:path w="9245600" h="5321300">
                <a:moveTo>
                  <a:pt x="0" y="0"/>
                </a:moveTo>
                <a:lnTo>
                  <a:pt x="9245600" y="0"/>
                </a:lnTo>
                <a:lnTo>
                  <a:pt x="9245600" y="5321300"/>
                </a:lnTo>
                <a:lnTo>
                  <a:pt x="0" y="0"/>
                </a:lnTo>
                <a:close/>
              </a:path>
            </a:pathLst>
          </a:custGeom>
          <a:solidFill>
            <a:schemeClr val="accent1"/>
          </a:solidFill>
        </p:spPr>
        <p:txBody>
          <a:bodyPr>
            <a:noAutofit/>
          </a:bodyPr>
          <a:lstStyle>
            <a:lvl1pPr algn="r">
              <a:defRPr sz="1000">
                <a:solidFill>
                  <a:schemeClr val="bg1"/>
                </a:solidFill>
              </a:defRPr>
            </a:lvl1pPr>
          </a:lstStyle>
          <a:p>
            <a:r>
              <a:rPr lang="en-GB" smtClean="0"/>
              <a:t>Click icon to insert picture, or leave unchanged for plain colour fill</a:t>
            </a:r>
            <a:endParaRPr lang="en-GB"/>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316613556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6" name="Slide Number Placeholder 5"/>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Tree>
    <p:extLst>
      <p:ext uri="{BB962C8B-B14F-4D97-AF65-F5344CB8AC3E}">
        <p14:creationId xmlns:p14="http://schemas.microsoft.com/office/powerpoint/2010/main" val="2758292045"/>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Title and Content + Patter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6" name="Slide Number Placeholder 5"/>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r="7834" b="41970"/>
          <a:stretch/>
        </p:blipFill>
        <p:spPr>
          <a:xfrm>
            <a:off x="4581526" y="3244430"/>
            <a:ext cx="7619999" cy="3623095"/>
          </a:xfrm>
          <a:prstGeom prst="rect">
            <a:avLst/>
          </a:prstGeom>
        </p:spPr>
      </p:pic>
      <p:sp>
        <p:nvSpPr>
          <p:cNvPr id="10" name="Text Placeholder 9"/>
          <p:cNvSpPr>
            <a:spLocks noGrp="1"/>
          </p:cNvSpPr>
          <p:nvPr>
            <p:ph type="body" sz="quarter" idx="13"/>
          </p:nvPr>
        </p:nvSpPr>
        <p:spPr>
          <a:xfrm>
            <a:off x="490538" y="4796725"/>
            <a:ext cx="3412800" cy="970829"/>
          </a:xfrm>
        </p:spPr>
        <p:txBody>
          <a:bodyPr tIns="108000">
            <a:spAutoFit/>
          </a:bodyPr>
          <a:lstStyle>
            <a:lvl1pPr marL="489600" indent="-489600">
              <a:buSzPct val="150000"/>
              <a:buFontTx/>
              <a:buBlip>
                <a:blip r:embed="rId3"/>
              </a:buBlip>
              <a:defRPr b="0">
                <a:solidFill>
                  <a:schemeClr val="tx1"/>
                </a:solidFill>
              </a:defRPr>
            </a:lvl1pPr>
            <a:lvl2pPr marL="669600" indent="-180000">
              <a:buClr>
                <a:schemeClr val="accent2"/>
              </a:buClr>
              <a:buSzPct val="80000"/>
              <a:buFont typeface="Wingdings 3" panose="05040102010807070707" pitchFamily="18" charset="2"/>
              <a:buChar char="u"/>
              <a:defRPr sz="1000"/>
            </a:lvl2pPr>
          </a:lstStyle>
          <a:p>
            <a:pPr lvl="0"/>
            <a:r>
              <a:rPr lang="en-US" smtClean="0"/>
              <a:t>Edit Master text styles</a:t>
            </a:r>
          </a:p>
          <a:p>
            <a:pPr lvl="1"/>
            <a:r>
              <a:rPr lang="en-US" smtClean="0"/>
              <a:t>Second level</a:t>
            </a:r>
          </a:p>
        </p:txBody>
      </p:sp>
    </p:spTree>
    <p:extLst>
      <p:ext uri="{BB962C8B-B14F-4D97-AF65-F5344CB8AC3E}">
        <p14:creationId xmlns:p14="http://schemas.microsoft.com/office/powerpoint/2010/main" val="18108594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Title and Content + Corner Image">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4692650" y="2538000"/>
            <a:ext cx="7499350" cy="4320000"/>
          </a:xfrm>
          <a:custGeom>
            <a:avLst/>
            <a:gdLst>
              <a:gd name="connsiteX0" fmla="*/ 0 w 7499350"/>
              <a:gd name="connsiteY0" fmla="*/ 0 h 4320000"/>
              <a:gd name="connsiteX1" fmla="*/ 7499350 w 7499350"/>
              <a:gd name="connsiteY1" fmla="*/ 0 h 4320000"/>
              <a:gd name="connsiteX2" fmla="*/ 7499350 w 7499350"/>
              <a:gd name="connsiteY2" fmla="*/ 4320000 h 4320000"/>
              <a:gd name="connsiteX3" fmla="*/ 0 w 7499350"/>
              <a:gd name="connsiteY3" fmla="*/ 4320000 h 4320000"/>
              <a:gd name="connsiteX4" fmla="*/ 0 w 7499350"/>
              <a:gd name="connsiteY4" fmla="*/ 0 h 4320000"/>
              <a:gd name="connsiteX0" fmla="*/ 0 w 7499350"/>
              <a:gd name="connsiteY0" fmla="*/ 4320000 h 4320000"/>
              <a:gd name="connsiteX1" fmla="*/ 7499350 w 7499350"/>
              <a:gd name="connsiteY1" fmla="*/ 0 h 4320000"/>
              <a:gd name="connsiteX2" fmla="*/ 7499350 w 7499350"/>
              <a:gd name="connsiteY2" fmla="*/ 4320000 h 4320000"/>
              <a:gd name="connsiteX3" fmla="*/ 0 w 7499350"/>
              <a:gd name="connsiteY3" fmla="*/ 4320000 h 4320000"/>
            </a:gdLst>
            <a:ahLst/>
            <a:cxnLst>
              <a:cxn ang="0">
                <a:pos x="connsiteX0" y="connsiteY0"/>
              </a:cxn>
              <a:cxn ang="0">
                <a:pos x="connsiteX1" y="connsiteY1"/>
              </a:cxn>
              <a:cxn ang="0">
                <a:pos x="connsiteX2" y="connsiteY2"/>
              </a:cxn>
              <a:cxn ang="0">
                <a:pos x="connsiteX3" y="connsiteY3"/>
              </a:cxn>
            </a:cxnLst>
            <a:rect l="l" t="t" r="r" b="b"/>
            <a:pathLst>
              <a:path w="7499350" h="4320000">
                <a:moveTo>
                  <a:pt x="0" y="4320000"/>
                </a:moveTo>
                <a:lnTo>
                  <a:pt x="7499350" y="0"/>
                </a:lnTo>
                <a:lnTo>
                  <a:pt x="7499350" y="4320000"/>
                </a:lnTo>
                <a:lnTo>
                  <a:pt x="0" y="4320000"/>
                </a:lnTo>
                <a:close/>
              </a:path>
            </a:pathLst>
          </a:custGeom>
        </p:spPr>
        <p:txBody>
          <a:bodyPr anchor="b" anchorCtr="0"/>
          <a:lstStyle>
            <a:lvl1pPr algn="r">
              <a:defRPr sz="1000" b="1">
                <a:solidFill>
                  <a:schemeClr val="tx1"/>
                </a:solidFill>
              </a:defRPr>
            </a:lvl1pPr>
          </a:lstStyle>
          <a:p>
            <a:r>
              <a:rPr lang="en-GB" smtClean="0"/>
              <a:t>Click icon to insert picture</a:t>
            </a:r>
            <a:endParaRPr lang="en-GB"/>
          </a:p>
        </p:txBody>
      </p:sp>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6" name="Slide Number Placeholder 5"/>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smtClean="0">
                <a:solidFill>
                  <a:srgbClr val="230050"/>
                </a:solidFill>
                <a:latin typeface="Arial"/>
              </a:rPr>
              <a:t>NB Manually place “ilo.org” device in front of image</a:t>
            </a:r>
            <a:endParaRPr lang="en-GB" sz="1000">
              <a:solidFill>
                <a:srgbClr val="230050"/>
              </a:solidFill>
              <a:latin typeface="Arial"/>
            </a:endParaRPr>
          </a:p>
        </p:txBody>
      </p:sp>
    </p:spTree>
    <p:extLst>
      <p:ext uri="{BB962C8B-B14F-4D97-AF65-F5344CB8AC3E}">
        <p14:creationId xmlns:p14="http://schemas.microsoft.com/office/powerpoint/2010/main" val="25906582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Title and Content + Image/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6" name="Slide Number Placeholder 5"/>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smtClean="0">
                <a:solidFill>
                  <a:srgbClr val="230050"/>
                </a:solidFill>
                <a:latin typeface="Arial"/>
              </a:rPr>
              <a:t>NB Manually place “ilo.org” device in front of image</a:t>
            </a:r>
            <a:endParaRPr lang="en-GB" sz="1000">
              <a:solidFill>
                <a:srgbClr val="230050"/>
              </a:solidFill>
              <a:latin typeface="Arial"/>
            </a:endParaRPr>
          </a:p>
        </p:txBody>
      </p:sp>
      <p:sp>
        <p:nvSpPr>
          <p:cNvPr id="10" name="Picture Placeholder 9"/>
          <p:cNvSpPr>
            <a:spLocks noGrp="1"/>
          </p:cNvSpPr>
          <p:nvPr>
            <p:ph type="pic" sz="quarter" idx="13" hasCustomPrompt="1"/>
          </p:nvPr>
        </p:nvSpPr>
        <p:spPr>
          <a:xfrm>
            <a:off x="8289130" y="981075"/>
            <a:ext cx="3902869" cy="5876925"/>
          </a:xfrm>
          <a:custGeom>
            <a:avLst/>
            <a:gdLst>
              <a:gd name="connsiteX0" fmla="*/ 0 w 3902869"/>
              <a:gd name="connsiteY0" fmla="*/ 0 h 5876925"/>
              <a:gd name="connsiteX1" fmla="*/ 3902869 w 3902869"/>
              <a:gd name="connsiteY1" fmla="*/ 0 h 5876925"/>
              <a:gd name="connsiteX2" fmla="*/ 3902869 w 3902869"/>
              <a:gd name="connsiteY2" fmla="*/ 5876925 h 5876925"/>
              <a:gd name="connsiteX3" fmla="*/ 0 w 3902869"/>
              <a:gd name="connsiteY3" fmla="*/ 5876925 h 5876925"/>
              <a:gd name="connsiteX4" fmla="*/ 0 w 3902869"/>
              <a:gd name="connsiteY4" fmla="*/ 0 h 5876925"/>
              <a:gd name="connsiteX0" fmla="*/ 0 w 3902869"/>
              <a:gd name="connsiteY0" fmla="*/ 0 h 5876925"/>
              <a:gd name="connsiteX1" fmla="*/ 3898107 w 3902869"/>
              <a:gd name="connsiteY1" fmla="*/ 2252663 h 5876925"/>
              <a:gd name="connsiteX2" fmla="*/ 3902869 w 3902869"/>
              <a:gd name="connsiteY2" fmla="*/ 5876925 h 5876925"/>
              <a:gd name="connsiteX3" fmla="*/ 0 w 3902869"/>
              <a:gd name="connsiteY3" fmla="*/ 5876925 h 5876925"/>
              <a:gd name="connsiteX4" fmla="*/ 0 w 3902869"/>
              <a:gd name="connsiteY4" fmla="*/ 0 h 5876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869" h="5876925">
                <a:moveTo>
                  <a:pt x="0" y="0"/>
                </a:moveTo>
                <a:lnTo>
                  <a:pt x="3898107" y="2252663"/>
                </a:lnTo>
                <a:cubicBezTo>
                  <a:pt x="3899694" y="3460750"/>
                  <a:pt x="3901282" y="4668838"/>
                  <a:pt x="3902869" y="5876925"/>
                </a:cubicBezTo>
                <a:lnTo>
                  <a:pt x="0" y="5876925"/>
                </a:lnTo>
                <a:lnTo>
                  <a:pt x="0" y="0"/>
                </a:lnTo>
                <a:close/>
              </a:path>
            </a:pathLst>
          </a:custGeom>
        </p:spPr>
        <p:txBody>
          <a:bodyPr anchor="b" anchorCtr="0"/>
          <a:lstStyle>
            <a:lvl1pPr algn="r">
              <a:defRPr sz="1000">
                <a:solidFill>
                  <a:schemeClr val="tx1"/>
                </a:solidFill>
              </a:defRPr>
            </a:lvl1pPr>
          </a:lstStyle>
          <a:p>
            <a:r>
              <a:rPr lang="en-GB" smtClean="0"/>
              <a:t>Click icon to insert picture</a:t>
            </a:r>
            <a:endParaRPr lang="en-GB"/>
          </a:p>
        </p:txBody>
      </p:sp>
      <p:sp>
        <p:nvSpPr>
          <p:cNvPr id="12" name="Text Placeholder 11"/>
          <p:cNvSpPr>
            <a:spLocks noGrp="1"/>
          </p:cNvSpPr>
          <p:nvPr>
            <p:ph type="body" sz="quarter" idx="14"/>
          </p:nvPr>
        </p:nvSpPr>
        <p:spPr>
          <a:xfrm>
            <a:off x="8288338" y="5876925"/>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a:defRPr sz="1000" b="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smtClean="0"/>
              <a:t>Edit Master text styles</a:t>
            </a:r>
          </a:p>
        </p:txBody>
      </p:sp>
    </p:spTree>
    <p:extLst>
      <p:ext uri="{BB962C8B-B14F-4D97-AF65-F5344CB8AC3E}">
        <p14:creationId xmlns:p14="http://schemas.microsoft.com/office/powerpoint/2010/main" val="165712898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90538" y="2393950"/>
            <a:ext cx="5360400" cy="348297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341062" y="2393949"/>
            <a:ext cx="5360400" cy="348297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6" name="Footer Placeholder 5"/>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Tree>
    <p:extLst>
      <p:ext uri="{BB962C8B-B14F-4D97-AF65-F5344CB8AC3E}">
        <p14:creationId xmlns:p14="http://schemas.microsoft.com/office/powerpoint/2010/main" val="294713062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woObj" preserve="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6" name="Footer Placeholder 5"/>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
        <p:nvSpPr>
          <p:cNvPr id="8" name="Content Placeholder 3"/>
          <p:cNvSpPr>
            <a:spLocks noGrp="1"/>
          </p:cNvSpPr>
          <p:nvPr>
            <p:ph sz="half" idx="13"/>
          </p:nvPr>
        </p:nvSpPr>
        <p:spPr>
          <a:xfrm>
            <a:off x="8288662" y="2393949"/>
            <a:ext cx="3412800" cy="348297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3341476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Section Header C">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smtClean="0"/>
              <a:t>Clic para editar título</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Haga clic para modificar el estilo de texto del patrón</a:t>
            </a:r>
          </a:p>
        </p:txBody>
      </p:sp>
      <p:sp>
        <p:nvSpPr>
          <p:cNvPr id="4" name="Date Placeholder 3"/>
          <p:cNvSpPr>
            <a:spLocks noGrp="1"/>
          </p:cNvSpPr>
          <p:nvPr>
            <p:ph type="dt" sz="half" idx="10"/>
          </p:nvPr>
        </p:nvSpPr>
        <p:spPr>
          <a:xfrm>
            <a:off x="490538" y="6870450"/>
            <a:ext cx="2743200" cy="216000"/>
          </a:xfrm>
          <a:prstGeom prst="rect">
            <a:avLst/>
          </a:prstGeom>
        </p:spPr>
        <p:txBody>
          <a:bodyPr>
            <a:noAutofit/>
          </a:bodyPr>
          <a:lstStyle/>
          <a:p>
            <a:r>
              <a:rPr lang="en-GB" smtClean="0"/>
              <a:t>Date: Monday / 01 / October / 2019</a:t>
            </a:r>
            <a:endParaRPr lang="en-GB"/>
          </a:p>
        </p:txBody>
      </p:sp>
      <p:sp>
        <p:nvSpPr>
          <p:cNvPr id="5" name="Footer Placeholder 4"/>
          <p:cNvSpPr>
            <a:spLocks noGrp="1"/>
          </p:cNvSpPr>
          <p:nvPr>
            <p:ph type="ftr" sz="quarter" idx="11"/>
          </p:nvPr>
        </p:nvSpPr>
        <p:spPr>
          <a:xfrm>
            <a:off x="3602038" y="6866325"/>
            <a:ext cx="5605462" cy="180000"/>
          </a:xfrm>
          <a:prstGeom prst="rect">
            <a:avLst/>
          </a:prstGeom>
        </p:spPr>
        <p:txBody>
          <a:bodyPr>
            <a:noAutofit/>
          </a:bodyPr>
          <a:lstStyle>
            <a:lvl1pPr>
              <a:defRPr>
                <a:noFill/>
              </a:defRPr>
            </a:lvl1pPr>
          </a:lstStyle>
          <a:p>
            <a:r>
              <a:rPr lang="en-GB" smtClean="0"/>
              <a:t>Advancing social justice, promoting decent work</a:t>
            </a:r>
            <a:endParaRPr lang="en-GB"/>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‹Nr.›</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5307376" y="0"/>
            <a:ext cx="6884624" cy="3978712"/>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dirty="0">
              <a:latin typeface="Overpass Bold"/>
            </a:endParaRPr>
          </a:p>
        </p:txBody>
      </p:sp>
    </p:spTree>
    <p:extLst>
      <p:ext uri="{BB962C8B-B14F-4D97-AF65-F5344CB8AC3E}">
        <p14:creationId xmlns:p14="http://schemas.microsoft.com/office/powerpoint/2010/main" val="1319992883"/>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Three Content with Sta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6" name="Footer Placeholder 5"/>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
        <p:nvSpPr>
          <p:cNvPr id="10" name="Text Placeholder 9"/>
          <p:cNvSpPr>
            <a:spLocks noGrp="1"/>
          </p:cNvSpPr>
          <p:nvPr>
            <p:ph type="body" sz="quarter" idx="13" hasCustomPrompt="1"/>
          </p:nvPr>
        </p:nvSpPr>
        <p:spPr>
          <a:xfrm>
            <a:off x="8288662" y="2393950"/>
            <a:ext cx="3412801" cy="3482975"/>
          </a:xfrm>
        </p:spPr>
        <p:txBody>
          <a:bodyPr tIns="54000"/>
          <a:lstStyle>
            <a:lvl1pPr marL="360000" indent="-360000">
              <a:lnSpc>
                <a:spcPct val="80000"/>
              </a:lnSpc>
              <a:spcBef>
                <a:spcPts val="3200"/>
              </a:spcBef>
              <a:spcAft>
                <a:spcPts val="0"/>
              </a:spcAft>
              <a:buClr>
                <a:schemeClr val="accent2"/>
              </a:buClr>
              <a:buFontTx/>
              <a:buBlip>
                <a:blip r:embed="rId2"/>
              </a:buBlip>
              <a:defRPr sz="6000" b="0" spc="-200" baseline="0">
                <a:solidFill>
                  <a:schemeClr val="accent1"/>
                </a:solidFill>
              </a:defRPr>
            </a:lvl1pPr>
            <a:lvl2pPr marL="360000" indent="0">
              <a:lnSpc>
                <a:spcPct val="100000"/>
              </a:lnSpc>
              <a:spcBef>
                <a:spcPts val="0"/>
              </a:spcBef>
              <a:spcAft>
                <a:spcPts val="0"/>
              </a:spcAft>
              <a:buFontTx/>
              <a:buNone/>
              <a:defRPr sz="1000"/>
            </a:lvl2pPr>
          </a:lstStyle>
          <a:p>
            <a:pPr lvl="0"/>
            <a:r>
              <a:rPr lang="en-US" smtClean="0"/>
              <a:t>00.0%</a:t>
            </a:r>
          </a:p>
          <a:p>
            <a:pPr lvl="1"/>
            <a:r>
              <a:rPr lang="en-US" smtClean="0"/>
              <a:t>Supporting text</a:t>
            </a:r>
            <a:endParaRPr lang="en-GB"/>
          </a:p>
        </p:txBody>
      </p:sp>
    </p:spTree>
    <p:extLst>
      <p:ext uri="{BB962C8B-B14F-4D97-AF65-F5344CB8AC3E}">
        <p14:creationId xmlns:p14="http://schemas.microsoft.com/office/powerpoint/2010/main" val="240006247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Quote and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4" name="Footer Placeholder 3"/>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5" name="Slide Number Placeholder 4"/>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
        <p:nvSpPr>
          <p:cNvPr id="6" name="Text Placeholder 9"/>
          <p:cNvSpPr>
            <a:spLocks noGrp="1"/>
          </p:cNvSpPr>
          <p:nvPr>
            <p:ph type="body" sz="quarter" idx="13" hasCustomPrompt="1"/>
          </p:nvPr>
        </p:nvSpPr>
        <p:spPr>
          <a:xfrm>
            <a:off x="490538" y="2393950"/>
            <a:ext cx="7380000" cy="3482976"/>
          </a:xfrm>
        </p:spPr>
        <p:txBody>
          <a:bodyPr tIns="0">
            <a:noAutofit/>
          </a:bodyPr>
          <a:lstStyle>
            <a:lvl1pPr marL="489600" indent="-489600">
              <a:buSzPct val="120000"/>
              <a:buFontTx/>
              <a:buBlip>
                <a:blip r:embed="rId2"/>
              </a:buBlip>
              <a:defRPr sz="2300" b="0">
                <a:solidFill>
                  <a:schemeClr val="tx1"/>
                </a:solidFill>
              </a:defRPr>
            </a:lvl1pPr>
            <a:lvl2pPr marL="489600" indent="0">
              <a:buClr>
                <a:schemeClr val="accent2"/>
              </a:buClr>
              <a:buSzPct val="80000"/>
              <a:buFont typeface="Wingdings 3" panose="05040102010807070707" pitchFamily="18" charset="2"/>
              <a:buNone/>
              <a:defRPr sz="2300" baseline="0"/>
            </a:lvl2pPr>
            <a:lvl3pPr marL="669600" indent="-180000">
              <a:spcBef>
                <a:spcPts val="1800"/>
              </a:spcBef>
              <a:defRPr sz="1000"/>
            </a:lvl3pPr>
          </a:lstStyle>
          <a:p>
            <a:pPr lvl="0"/>
            <a:r>
              <a:rPr lang="en-US" smtClean="0"/>
              <a:t>Quote (level 1)</a:t>
            </a:r>
          </a:p>
          <a:p>
            <a:pPr lvl="1"/>
            <a:r>
              <a:rPr lang="en-US" smtClean="0"/>
              <a:t>Continuation paras (level 2)</a:t>
            </a:r>
          </a:p>
          <a:p>
            <a:pPr lvl="2"/>
            <a:r>
              <a:rPr lang="en-GB" smtClean="0"/>
              <a:t>Source (level 3)</a:t>
            </a:r>
            <a:endParaRPr lang="en-GB"/>
          </a:p>
        </p:txBody>
      </p:sp>
      <p:sp>
        <p:nvSpPr>
          <p:cNvPr id="8" name="Picture Placeholder 7"/>
          <p:cNvSpPr>
            <a:spLocks noGrp="1"/>
          </p:cNvSpPr>
          <p:nvPr>
            <p:ph type="pic" sz="quarter" idx="14"/>
          </p:nvPr>
        </p:nvSpPr>
        <p:spPr>
          <a:xfrm>
            <a:off x="8270663" y="2447925"/>
            <a:ext cx="3430800" cy="3429000"/>
          </a:xfrm>
        </p:spPr>
        <p:txBody>
          <a:bodyPr/>
          <a:lstStyle>
            <a:lvl1pPr>
              <a:defRPr sz="1000">
                <a:solidFill>
                  <a:schemeClr val="tx1"/>
                </a:solidFill>
              </a:defRPr>
            </a:lvl1pPr>
          </a:lstStyle>
          <a:p>
            <a:r>
              <a:rPr lang="en-US" smtClean="0"/>
              <a:t>Click icon to add picture</a:t>
            </a:r>
            <a:endParaRPr lang="en-GB"/>
          </a:p>
        </p:txBody>
      </p:sp>
    </p:spTree>
    <p:extLst>
      <p:ext uri="{BB962C8B-B14F-4D97-AF65-F5344CB8AC3E}">
        <p14:creationId xmlns:p14="http://schemas.microsoft.com/office/powerpoint/2010/main" val="2610444457"/>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smtClean="0"/>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noAutofit/>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a:xfrm>
            <a:off x="3621088" y="6867374"/>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sp>
        <p:nvSpPr>
          <p:cNvPr id="8" name="Right Triangle 7"/>
          <p:cNvSpPr/>
          <p:nvPr userDrawn="1"/>
        </p:nvSpPr>
        <p:spPr>
          <a:xfrm flipH="1">
            <a:off x="5529262" y="3007518"/>
            <a:ext cx="6662738" cy="3850481"/>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prstClr val="white"/>
              </a:solidFill>
              <a:latin typeface="Arial"/>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57757980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type="secHead" preserve="1">
  <p:cSld name="Section Header B">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smtClean="0"/>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noAutofit/>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sp>
        <p:nvSpPr>
          <p:cNvPr id="8" name="Right Triangle 7"/>
          <p:cNvSpPr/>
          <p:nvPr userDrawn="1"/>
        </p:nvSpPr>
        <p:spPr>
          <a:xfrm flipH="1">
            <a:off x="8286750" y="4601106"/>
            <a:ext cx="3905250" cy="2256894"/>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prstClr val="white"/>
              </a:solidFill>
              <a:latin typeface="Arial"/>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3191027" y="2238"/>
            <a:ext cx="8999022" cy="520065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prstClr val="white"/>
              </a:solidFill>
              <a:latin typeface="Arial"/>
            </a:endParaRP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307204550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type="secHead" preserve="1">
  <p:cSld name="Section Header C">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smtClean="0"/>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noAutofit/>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5307376" y="0"/>
            <a:ext cx="6884624" cy="3978712"/>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prstClr val="white"/>
              </a:solidFill>
              <a:latin typeface="Arial"/>
            </a:endParaRP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131999288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bg1"/>
                </a:solidFill>
              </a:defRPr>
            </a:lvl1pPr>
          </a:lstStyle>
          <a:p>
            <a:r>
              <a:rPr lang="en-US" smtClean="0"/>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noAutofit/>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a:xfrm>
            <a:off x="3602038" y="6870450"/>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8" name="Pictur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66526" y="451967"/>
            <a:ext cx="1561292" cy="539706"/>
          </a:xfrm>
          <a:prstGeom prst="rect">
            <a:avLst/>
          </a:prstGeom>
        </p:spPr>
      </p:pic>
    </p:spTree>
    <p:extLst>
      <p:ext uri="{BB962C8B-B14F-4D97-AF65-F5344CB8AC3E}">
        <p14:creationId xmlns:p14="http://schemas.microsoft.com/office/powerpoint/2010/main" val="380822243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type="secHead" preserve="1">
  <p:cSld name="Section Header Pattern">
    <p:bg>
      <p:bgPr>
        <a:solidFill>
          <a:schemeClr val="bg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1" t="21407" r="38481" b="40746"/>
          <a:stretch/>
        </p:blipFill>
        <p:spPr>
          <a:xfrm>
            <a:off x="-1397975" y="1085561"/>
            <a:ext cx="13604217" cy="5784889"/>
          </a:xfrm>
          <a:prstGeom prst="rect">
            <a:avLst/>
          </a:prstGeom>
        </p:spPr>
      </p:pic>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smtClean="0"/>
              <a:t>Click to edit Master title style</a:t>
            </a:r>
            <a:endParaRPr lang="en-GB"/>
          </a:p>
        </p:txBody>
      </p:sp>
      <p:sp>
        <p:nvSpPr>
          <p:cNvPr id="3" name="Text Placeholder 2"/>
          <p:cNvSpPr>
            <a:spLocks noGrp="1"/>
          </p:cNvSpPr>
          <p:nvPr>
            <p:ph type="body" idx="1"/>
          </p:nvPr>
        </p:nvSpPr>
        <p:spPr>
          <a:xfrm>
            <a:off x="490538" y="3481324"/>
            <a:ext cx="5868000" cy="648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noAutofit/>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a:xfrm>
            <a:off x="3649663" y="6870450"/>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3006282981"/>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4" name="Footer Placeholder 3"/>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5" name="Slide Number Placeholder 4"/>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Tree>
    <p:extLst>
      <p:ext uri="{BB962C8B-B14F-4D97-AF65-F5344CB8AC3E}">
        <p14:creationId xmlns:p14="http://schemas.microsoft.com/office/powerpoint/2010/main" val="2642088073"/>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3" name="Footer Placeholder 2"/>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4" name="Slide Number Placeholder 3"/>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Tree>
    <p:extLst>
      <p:ext uri="{BB962C8B-B14F-4D97-AF65-F5344CB8AC3E}">
        <p14:creationId xmlns:p14="http://schemas.microsoft.com/office/powerpoint/2010/main" val="171195673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90538" y="2873014"/>
            <a:ext cx="7200000" cy="608525"/>
          </a:xfrm>
        </p:spPr>
        <p:txBody>
          <a:bodyPr wrap="square" bIns="54000" anchor="t" anchorCtr="0">
            <a:noAutofit/>
          </a:bodyPr>
          <a:lstStyle>
            <a:lvl1pPr algn="l">
              <a:defRPr sz="4000"/>
            </a:lvl1pPr>
          </a:lstStyle>
          <a:p>
            <a:r>
              <a:rPr lang="en-US" smtClean="0"/>
              <a:t>Click to edit Master title style</a:t>
            </a:r>
            <a:endParaRPr lang="en-GB"/>
          </a:p>
        </p:txBody>
      </p:sp>
      <p:sp>
        <p:nvSpPr>
          <p:cNvPr id="3" name="Subtitle 2"/>
          <p:cNvSpPr>
            <a:spLocks noGrp="1"/>
          </p:cNvSpPr>
          <p:nvPr>
            <p:ph type="subTitle" idx="1"/>
          </p:nvPr>
        </p:nvSpPr>
        <p:spPr>
          <a:xfrm>
            <a:off x="490538" y="3481539"/>
            <a:ext cx="7200000" cy="1655762"/>
          </a:xfrm>
        </p:spPr>
        <p:txBody>
          <a:bodyPr>
            <a:noAutofit/>
          </a:bodyPr>
          <a:lstStyle>
            <a:lvl1pPr marL="0" indent="0" algn="l">
              <a:lnSpc>
                <a:spcPct val="90000"/>
              </a:lnSpc>
              <a:spcAft>
                <a:spcPts val="1200"/>
              </a:spcAft>
              <a:buNone/>
              <a:defRPr sz="4000" b="0">
                <a:solidFill>
                  <a:schemeClr val="accent1"/>
                </a:solidFill>
              </a:defRPr>
            </a:lvl1pPr>
            <a:lvl2pPr marL="0" indent="0" algn="l">
              <a:buNone/>
              <a:defRPr sz="1400">
                <a:solidFill>
                  <a:schemeClr val="accent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a:xfrm>
            <a:off x="490538" y="6180035"/>
            <a:ext cx="2743200" cy="216000"/>
          </a:xfrm>
        </p:spPr>
        <p:txBody>
          <a:bodyPr anchor="b" anchorCtr="0">
            <a:noAutofit/>
          </a:bodyPr>
          <a:lstStyle>
            <a:lvl1pPr>
              <a:defRPr sz="1000">
                <a:solidFill>
                  <a:schemeClr val="accent1"/>
                </a:solidFill>
              </a:defRPr>
            </a:lvl1pPr>
          </a:lstStyle>
          <a:p>
            <a:r>
              <a:rPr lang="en-GB" smtClean="0">
                <a:solidFill>
                  <a:srgbClr val="1E2DBE"/>
                </a:solidFill>
                <a:latin typeface="Arial"/>
              </a:rPr>
              <a:t>Date: Monday / 01 / October / 2019</a:t>
            </a:r>
            <a:endParaRPr lang="en-GB">
              <a:solidFill>
                <a:srgbClr val="1E2DBE"/>
              </a:solidFill>
              <a:latin typeface="Arial"/>
            </a:endParaRPr>
          </a:p>
        </p:txBody>
      </p:sp>
      <p:sp>
        <p:nvSpPr>
          <p:cNvPr id="5" name="Footer Placeholder 4"/>
          <p:cNvSpPr>
            <a:spLocks noGrp="1"/>
          </p:cNvSpPr>
          <p:nvPr>
            <p:ph type="ftr" sz="quarter" idx="11"/>
          </p:nvPr>
        </p:nvSpPr>
        <p:spPr>
          <a:xfrm>
            <a:off x="490538" y="6858000"/>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1" name="Picture Placeholder 10"/>
          <p:cNvSpPr>
            <a:spLocks noGrp="1"/>
          </p:cNvSpPr>
          <p:nvPr>
            <p:ph type="pic" sz="quarter" idx="13" hasCustomPrompt="1"/>
          </p:nvPr>
        </p:nvSpPr>
        <p:spPr>
          <a:xfrm>
            <a:off x="2946400" y="0"/>
            <a:ext cx="9245600" cy="5321300"/>
          </a:xfrm>
          <a:custGeom>
            <a:avLst/>
            <a:gdLst>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5321300 h 5321300"/>
              <a:gd name="connsiteX4" fmla="*/ 0 w 9245600"/>
              <a:gd name="connsiteY4" fmla="*/ 0 h 5321300"/>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0 h 5321300"/>
            </a:gdLst>
            <a:ahLst/>
            <a:cxnLst>
              <a:cxn ang="0">
                <a:pos x="connsiteX0" y="connsiteY0"/>
              </a:cxn>
              <a:cxn ang="0">
                <a:pos x="connsiteX1" y="connsiteY1"/>
              </a:cxn>
              <a:cxn ang="0">
                <a:pos x="connsiteX2" y="connsiteY2"/>
              </a:cxn>
              <a:cxn ang="0">
                <a:pos x="connsiteX3" y="connsiteY3"/>
              </a:cxn>
            </a:cxnLst>
            <a:rect l="l" t="t" r="r" b="b"/>
            <a:pathLst>
              <a:path w="9245600" h="5321300">
                <a:moveTo>
                  <a:pt x="0" y="0"/>
                </a:moveTo>
                <a:lnTo>
                  <a:pt x="9245600" y="0"/>
                </a:lnTo>
                <a:lnTo>
                  <a:pt x="9245600" y="5321300"/>
                </a:lnTo>
                <a:lnTo>
                  <a:pt x="0" y="0"/>
                </a:lnTo>
                <a:close/>
              </a:path>
            </a:pathLst>
          </a:custGeom>
          <a:solidFill>
            <a:schemeClr val="accent1"/>
          </a:solidFill>
        </p:spPr>
        <p:txBody>
          <a:bodyPr>
            <a:noAutofit/>
          </a:bodyPr>
          <a:lstStyle>
            <a:lvl1pPr algn="r">
              <a:defRPr sz="1000">
                <a:solidFill>
                  <a:schemeClr val="bg1"/>
                </a:solidFill>
              </a:defRPr>
            </a:lvl1pPr>
          </a:lstStyle>
          <a:p>
            <a:r>
              <a:rPr lang="en-GB" smtClean="0"/>
              <a:t>Click icon to insert picture, or leave unchanged for plain colour fill</a:t>
            </a:r>
            <a:endParaRPr lang="en-GB"/>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31661355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bg1"/>
                </a:solidFill>
              </a:defRPr>
            </a:lvl1pPr>
          </a:lstStyle>
          <a:p>
            <a:r>
              <a:rPr lang="en-US" smtClean="0"/>
              <a:t>Clic para editar título</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Haga clic para modificar el estilo de texto del patrón</a:t>
            </a:r>
          </a:p>
        </p:txBody>
      </p:sp>
      <p:sp>
        <p:nvSpPr>
          <p:cNvPr id="4" name="Date Placeholder 3"/>
          <p:cNvSpPr>
            <a:spLocks noGrp="1"/>
          </p:cNvSpPr>
          <p:nvPr>
            <p:ph type="dt" sz="half" idx="10"/>
          </p:nvPr>
        </p:nvSpPr>
        <p:spPr>
          <a:xfrm>
            <a:off x="490538" y="6870450"/>
            <a:ext cx="2743200" cy="216000"/>
          </a:xfrm>
          <a:prstGeom prst="rect">
            <a:avLst/>
          </a:prstGeom>
        </p:spPr>
        <p:txBody>
          <a:bodyPr>
            <a:noAutofit/>
          </a:bodyPr>
          <a:lstStyle/>
          <a:p>
            <a:r>
              <a:rPr lang="en-GB" smtClean="0"/>
              <a:t>Date: Monday / 01 / October / 2019</a:t>
            </a:r>
            <a:endParaRPr lang="en-GB"/>
          </a:p>
        </p:txBody>
      </p:sp>
      <p:sp>
        <p:nvSpPr>
          <p:cNvPr id="5" name="Footer Placeholder 4"/>
          <p:cNvSpPr>
            <a:spLocks noGrp="1"/>
          </p:cNvSpPr>
          <p:nvPr>
            <p:ph type="ftr" sz="quarter" idx="11"/>
          </p:nvPr>
        </p:nvSpPr>
        <p:spPr>
          <a:xfrm>
            <a:off x="3602038" y="6870450"/>
            <a:ext cx="5605462" cy="180000"/>
          </a:xfrm>
          <a:prstGeom prst="rect">
            <a:avLst/>
          </a:prstGeom>
        </p:spPr>
        <p:txBody>
          <a:bodyPr>
            <a:noAutofit/>
          </a:bodyPr>
          <a:lstStyle>
            <a:lvl1pPr>
              <a:defRPr>
                <a:noFill/>
              </a:defRPr>
            </a:lvl1pPr>
          </a:lstStyle>
          <a:p>
            <a:r>
              <a:rPr lang="en-GB" smtClean="0"/>
              <a:t>Advancing social justice, promoting decent work</a:t>
            </a:r>
            <a:endParaRPr lang="en-GB"/>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‹Nr.›</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602" y="490538"/>
            <a:ext cx="1371472"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3808222436"/>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6" name="Slide Number Placeholder 5"/>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Tree>
    <p:extLst>
      <p:ext uri="{BB962C8B-B14F-4D97-AF65-F5344CB8AC3E}">
        <p14:creationId xmlns:p14="http://schemas.microsoft.com/office/powerpoint/2010/main" val="275829204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Title and Content + Patter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6" name="Slide Number Placeholder 5"/>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r="7834" b="41970"/>
          <a:stretch/>
        </p:blipFill>
        <p:spPr>
          <a:xfrm>
            <a:off x="4581526" y="3244430"/>
            <a:ext cx="7619999" cy="3623095"/>
          </a:xfrm>
          <a:prstGeom prst="rect">
            <a:avLst/>
          </a:prstGeom>
        </p:spPr>
      </p:pic>
      <p:sp>
        <p:nvSpPr>
          <p:cNvPr id="10" name="Text Placeholder 9"/>
          <p:cNvSpPr>
            <a:spLocks noGrp="1"/>
          </p:cNvSpPr>
          <p:nvPr>
            <p:ph type="body" sz="quarter" idx="13"/>
          </p:nvPr>
        </p:nvSpPr>
        <p:spPr>
          <a:xfrm>
            <a:off x="490538" y="4796725"/>
            <a:ext cx="3412800" cy="970829"/>
          </a:xfrm>
        </p:spPr>
        <p:txBody>
          <a:bodyPr tIns="108000">
            <a:spAutoFit/>
          </a:bodyPr>
          <a:lstStyle>
            <a:lvl1pPr marL="489600" indent="-489600">
              <a:buSzPct val="150000"/>
              <a:buFontTx/>
              <a:buBlip>
                <a:blip r:embed="rId3"/>
              </a:buBlip>
              <a:defRPr b="0">
                <a:solidFill>
                  <a:schemeClr val="tx1"/>
                </a:solidFill>
              </a:defRPr>
            </a:lvl1pPr>
            <a:lvl2pPr marL="669600" indent="-180000">
              <a:buClr>
                <a:schemeClr val="accent2"/>
              </a:buClr>
              <a:buSzPct val="80000"/>
              <a:buFont typeface="Wingdings 3" panose="05040102010807070707" pitchFamily="18" charset="2"/>
              <a:buChar char="u"/>
              <a:defRPr sz="1000"/>
            </a:lvl2pPr>
          </a:lstStyle>
          <a:p>
            <a:pPr lvl="0"/>
            <a:r>
              <a:rPr lang="en-US" smtClean="0"/>
              <a:t>Edit Master text styles</a:t>
            </a:r>
          </a:p>
          <a:p>
            <a:pPr lvl="1"/>
            <a:r>
              <a:rPr lang="en-US" smtClean="0"/>
              <a:t>Second level</a:t>
            </a:r>
          </a:p>
        </p:txBody>
      </p:sp>
    </p:spTree>
    <p:extLst>
      <p:ext uri="{BB962C8B-B14F-4D97-AF65-F5344CB8AC3E}">
        <p14:creationId xmlns:p14="http://schemas.microsoft.com/office/powerpoint/2010/main" val="18108594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Title and Content + Corner Image">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4692650" y="2538000"/>
            <a:ext cx="7499350" cy="4320000"/>
          </a:xfrm>
          <a:custGeom>
            <a:avLst/>
            <a:gdLst>
              <a:gd name="connsiteX0" fmla="*/ 0 w 7499350"/>
              <a:gd name="connsiteY0" fmla="*/ 0 h 4320000"/>
              <a:gd name="connsiteX1" fmla="*/ 7499350 w 7499350"/>
              <a:gd name="connsiteY1" fmla="*/ 0 h 4320000"/>
              <a:gd name="connsiteX2" fmla="*/ 7499350 w 7499350"/>
              <a:gd name="connsiteY2" fmla="*/ 4320000 h 4320000"/>
              <a:gd name="connsiteX3" fmla="*/ 0 w 7499350"/>
              <a:gd name="connsiteY3" fmla="*/ 4320000 h 4320000"/>
              <a:gd name="connsiteX4" fmla="*/ 0 w 7499350"/>
              <a:gd name="connsiteY4" fmla="*/ 0 h 4320000"/>
              <a:gd name="connsiteX0" fmla="*/ 0 w 7499350"/>
              <a:gd name="connsiteY0" fmla="*/ 4320000 h 4320000"/>
              <a:gd name="connsiteX1" fmla="*/ 7499350 w 7499350"/>
              <a:gd name="connsiteY1" fmla="*/ 0 h 4320000"/>
              <a:gd name="connsiteX2" fmla="*/ 7499350 w 7499350"/>
              <a:gd name="connsiteY2" fmla="*/ 4320000 h 4320000"/>
              <a:gd name="connsiteX3" fmla="*/ 0 w 7499350"/>
              <a:gd name="connsiteY3" fmla="*/ 4320000 h 4320000"/>
            </a:gdLst>
            <a:ahLst/>
            <a:cxnLst>
              <a:cxn ang="0">
                <a:pos x="connsiteX0" y="connsiteY0"/>
              </a:cxn>
              <a:cxn ang="0">
                <a:pos x="connsiteX1" y="connsiteY1"/>
              </a:cxn>
              <a:cxn ang="0">
                <a:pos x="connsiteX2" y="connsiteY2"/>
              </a:cxn>
              <a:cxn ang="0">
                <a:pos x="connsiteX3" y="connsiteY3"/>
              </a:cxn>
            </a:cxnLst>
            <a:rect l="l" t="t" r="r" b="b"/>
            <a:pathLst>
              <a:path w="7499350" h="4320000">
                <a:moveTo>
                  <a:pt x="0" y="4320000"/>
                </a:moveTo>
                <a:lnTo>
                  <a:pt x="7499350" y="0"/>
                </a:lnTo>
                <a:lnTo>
                  <a:pt x="7499350" y="4320000"/>
                </a:lnTo>
                <a:lnTo>
                  <a:pt x="0" y="4320000"/>
                </a:lnTo>
                <a:close/>
              </a:path>
            </a:pathLst>
          </a:custGeom>
        </p:spPr>
        <p:txBody>
          <a:bodyPr anchor="b" anchorCtr="0"/>
          <a:lstStyle>
            <a:lvl1pPr algn="r">
              <a:defRPr sz="1000" b="1">
                <a:solidFill>
                  <a:schemeClr val="tx1"/>
                </a:solidFill>
              </a:defRPr>
            </a:lvl1pPr>
          </a:lstStyle>
          <a:p>
            <a:r>
              <a:rPr lang="en-GB" smtClean="0"/>
              <a:t>Click icon to insert picture</a:t>
            </a:r>
            <a:endParaRPr lang="en-GB"/>
          </a:p>
        </p:txBody>
      </p:sp>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6" name="Slide Number Placeholder 5"/>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smtClean="0">
                <a:solidFill>
                  <a:srgbClr val="230050"/>
                </a:solidFill>
                <a:latin typeface="Arial"/>
              </a:rPr>
              <a:t>NB Manually place “ilo.org” device in front of image</a:t>
            </a:r>
            <a:endParaRPr lang="en-GB" sz="1000">
              <a:solidFill>
                <a:srgbClr val="230050"/>
              </a:solidFill>
              <a:latin typeface="Arial"/>
            </a:endParaRPr>
          </a:p>
        </p:txBody>
      </p:sp>
    </p:spTree>
    <p:extLst>
      <p:ext uri="{BB962C8B-B14F-4D97-AF65-F5344CB8AC3E}">
        <p14:creationId xmlns:p14="http://schemas.microsoft.com/office/powerpoint/2010/main" val="259065828"/>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Title and Content + Image/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6" name="Slide Number Placeholder 5"/>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smtClean="0">
                <a:solidFill>
                  <a:srgbClr val="230050"/>
                </a:solidFill>
                <a:latin typeface="Arial"/>
              </a:rPr>
              <a:t>NB Manually place “ilo.org” device in front of image</a:t>
            </a:r>
            <a:endParaRPr lang="en-GB" sz="1000">
              <a:solidFill>
                <a:srgbClr val="230050"/>
              </a:solidFill>
              <a:latin typeface="Arial"/>
            </a:endParaRPr>
          </a:p>
        </p:txBody>
      </p:sp>
      <p:sp>
        <p:nvSpPr>
          <p:cNvPr id="10" name="Picture Placeholder 9"/>
          <p:cNvSpPr>
            <a:spLocks noGrp="1"/>
          </p:cNvSpPr>
          <p:nvPr>
            <p:ph type="pic" sz="quarter" idx="13" hasCustomPrompt="1"/>
          </p:nvPr>
        </p:nvSpPr>
        <p:spPr>
          <a:xfrm>
            <a:off x="8289130" y="981075"/>
            <a:ext cx="3902869" cy="5876925"/>
          </a:xfrm>
          <a:custGeom>
            <a:avLst/>
            <a:gdLst>
              <a:gd name="connsiteX0" fmla="*/ 0 w 3902869"/>
              <a:gd name="connsiteY0" fmla="*/ 0 h 5876925"/>
              <a:gd name="connsiteX1" fmla="*/ 3902869 w 3902869"/>
              <a:gd name="connsiteY1" fmla="*/ 0 h 5876925"/>
              <a:gd name="connsiteX2" fmla="*/ 3902869 w 3902869"/>
              <a:gd name="connsiteY2" fmla="*/ 5876925 h 5876925"/>
              <a:gd name="connsiteX3" fmla="*/ 0 w 3902869"/>
              <a:gd name="connsiteY3" fmla="*/ 5876925 h 5876925"/>
              <a:gd name="connsiteX4" fmla="*/ 0 w 3902869"/>
              <a:gd name="connsiteY4" fmla="*/ 0 h 5876925"/>
              <a:gd name="connsiteX0" fmla="*/ 0 w 3902869"/>
              <a:gd name="connsiteY0" fmla="*/ 0 h 5876925"/>
              <a:gd name="connsiteX1" fmla="*/ 3898107 w 3902869"/>
              <a:gd name="connsiteY1" fmla="*/ 2252663 h 5876925"/>
              <a:gd name="connsiteX2" fmla="*/ 3902869 w 3902869"/>
              <a:gd name="connsiteY2" fmla="*/ 5876925 h 5876925"/>
              <a:gd name="connsiteX3" fmla="*/ 0 w 3902869"/>
              <a:gd name="connsiteY3" fmla="*/ 5876925 h 5876925"/>
              <a:gd name="connsiteX4" fmla="*/ 0 w 3902869"/>
              <a:gd name="connsiteY4" fmla="*/ 0 h 5876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869" h="5876925">
                <a:moveTo>
                  <a:pt x="0" y="0"/>
                </a:moveTo>
                <a:lnTo>
                  <a:pt x="3898107" y="2252663"/>
                </a:lnTo>
                <a:cubicBezTo>
                  <a:pt x="3899694" y="3460750"/>
                  <a:pt x="3901282" y="4668838"/>
                  <a:pt x="3902869" y="5876925"/>
                </a:cubicBezTo>
                <a:lnTo>
                  <a:pt x="0" y="5876925"/>
                </a:lnTo>
                <a:lnTo>
                  <a:pt x="0" y="0"/>
                </a:lnTo>
                <a:close/>
              </a:path>
            </a:pathLst>
          </a:custGeom>
        </p:spPr>
        <p:txBody>
          <a:bodyPr anchor="b" anchorCtr="0"/>
          <a:lstStyle>
            <a:lvl1pPr algn="r">
              <a:defRPr sz="1000">
                <a:solidFill>
                  <a:schemeClr val="tx1"/>
                </a:solidFill>
              </a:defRPr>
            </a:lvl1pPr>
          </a:lstStyle>
          <a:p>
            <a:r>
              <a:rPr lang="en-GB" smtClean="0"/>
              <a:t>Click icon to insert picture</a:t>
            </a:r>
            <a:endParaRPr lang="en-GB"/>
          </a:p>
        </p:txBody>
      </p:sp>
      <p:sp>
        <p:nvSpPr>
          <p:cNvPr id="12" name="Text Placeholder 11"/>
          <p:cNvSpPr>
            <a:spLocks noGrp="1"/>
          </p:cNvSpPr>
          <p:nvPr>
            <p:ph type="body" sz="quarter" idx="14"/>
          </p:nvPr>
        </p:nvSpPr>
        <p:spPr>
          <a:xfrm>
            <a:off x="8288338" y="5876925"/>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a:defRPr sz="1000" b="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smtClean="0"/>
              <a:t>Edit Master text styles</a:t>
            </a:r>
          </a:p>
        </p:txBody>
      </p:sp>
    </p:spTree>
    <p:extLst>
      <p:ext uri="{BB962C8B-B14F-4D97-AF65-F5344CB8AC3E}">
        <p14:creationId xmlns:p14="http://schemas.microsoft.com/office/powerpoint/2010/main" val="1657128982"/>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90538" y="2393950"/>
            <a:ext cx="5360400" cy="348297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341062" y="2393949"/>
            <a:ext cx="5360400" cy="348297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6" name="Footer Placeholder 5"/>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Tree>
    <p:extLst>
      <p:ext uri="{BB962C8B-B14F-4D97-AF65-F5344CB8AC3E}">
        <p14:creationId xmlns:p14="http://schemas.microsoft.com/office/powerpoint/2010/main" val="2947130629"/>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twoObj" preserve="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6" name="Footer Placeholder 5"/>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
        <p:nvSpPr>
          <p:cNvPr id="8" name="Content Placeholder 3"/>
          <p:cNvSpPr>
            <a:spLocks noGrp="1"/>
          </p:cNvSpPr>
          <p:nvPr>
            <p:ph sz="half" idx="13"/>
          </p:nvPr>
        </p:nvSpPr>
        <p:spPr>
          <a:xfrm>
            <a:off x="8288662" y="2393949"/>
            <a:ext cx="3412800" cy="348297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334147690"/>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Three Content with Sta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6" name="Footer Placeholder 5"/>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
        <p:nvSpPr>
          <p:cNvPr id="10" name="Text Placeholder 9"/>
          <p:cNvSpPr>
            <a:spLocks noGrp="1"/>
          </p:cNvSpPr>
          <p:nvPr>
            <p:ph type="body" sz="quarter" idx="13" hasCustomPrompt="1"/>
          </p:nvPr>
        </p:nvSpPr>
        <p:spPr>
          <a:xfrm>
            <a:off x="8288662" y="2393950"/>
            <a:ext cx="3412801" cy="3482975"/>
          </a:xfrm>
        </p:spPr>
        <p:txBody>
          <a:bodyPr tIns="54000"/>
          <a:lstStyle>
            <a:lvl1pPr marL="360000" indent="-360000">
              <a:lnSpc>
                <a:spcPct val="80000"/>
              </a:lnSpc>
              <a:spcBef>
                <a:spcPts val="3200"/>
              </a:spcBef>
              <a:spcAft>
                <a:spcPts val="0"/>
              </a:spcAft>
              <a:buClr>
                <a:schemeClr val="accent2"/>
              </a:buClr>
              <a:buFontTx/>
              <a:buBlip>
                <a:blip r:embed="rId2"/>
              </a:buBlip>
              <a:defRPr sz="6000" b="0" spc="-200" baseline="0">
                <a:solidFill>
                  <a:schemeClr val="accent1"/>
                </a:solidFill>
              </a:defRPr>
            </a:lvl1pPr>
            <a:lvl2pPr marL="360000" indent="0">
              <a:lnSpc>
                <a:spcPct val="100000"/>
              </a:lnSpc>
              <a:spcBef>
                <a:spcPts val="0"/>
              </a:spcBef>
              <a:spcAft>
                <a:spcPts val="0"/>
              </a:spcAft>
              <a:buFontTx/>
              <a:buNone/>
              <a:defRPr sz="1000"/>
            </a:lvl2pPr>
          </a:lstStyle>
          <a:p>
            <a:pPr lvl="0"/>
            <a:r>
              <a:rPr lang="en-US" smtClean="0"/>
              <a:t>00.0%</a:t>
            </a:r>
          </a:p>
          <a:p>
            <a:pPr lvl="1"/>
            <a:r>
              <a:rPr lang="en-US" smtClean="0"/>
              <a:t>Supporting text</a:t>
            </a:r>
            <a:endParaRPr lang="en-GB"/>
          </a:p>
        </p:txBody>
      </p:sp>
    </p:spTree>
    <p:extLst>
      <p:ext uri="{BB962C8B-B14F-4D97-AF65-F5344CB8AC3E}">
        <p14:creationId xmlns:p14="http://schemas.microsoft.com/office/powerpoint/2010/main" val="240006247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Quote and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4" name="Footer Placeholder 3"/>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5" name="Slide Number Placeholder 4"/>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
        <p:nvSpPr>
          <p:cNvPr id="6" name="Text Placeholder 9"/>
          <p:cNvSpPr>
            <a:spLocks noGrp="1"/>
          </p:cNvSpPr>
          <p:nvPr>
            <p:ph type="body" sz="quarter" idx="13" hasCustomPrompt="1"/>
          </p:nvPr>
        </p:nvSpPr>
        <p:spPr>
          <a:xfrm>
            <a:off x="490538" y="2393950"/>
            <a:ext cx="7380000" cy="3482976"/>
          </a:xfrm>
        </p:spPr>
        <p:txBody>
          <a:bodyPr tIns="0">
            <a:noAutofit/>
          </a:bodyPr>
          <a:lstStyle>
            <a:lvl1pPr marL="489600" indent="-489600">
              <a:buSzPct val="120000"/>
              <a:buFontTx/>
              <a:buBlip>
                <a:blip r:embed="rId2"/>
              </a:buBlip>
              <a:defRPr sz="2300" b="0">
                <a:solidFill>
                  <a:schemeClr val="tx1"/>
                </a:solidFill>
              </a:defRPr>
            </a:lvl1pPr>
            <a:lvl2pPr marL="489600" indent="0">
              <a:buClr>
                <a:schemeClr val="accent2"/>
              </a:buClr>
              <a:buSzPct val="80000"/>
              <a:buFont typeface="Wingdings 3" panose="05040102010807070707" pitchFamily="18" charset="2"/>
              <a:buNone/>
              <a:defRPr sz="2300" baseline="0"/>
            </a:lvl2pPr>
            <a:lvl3pPr marL="669600" indent="-180000">
              <a:spcBef>
                <a:spcPts val="1800"/>
              </a:spcBef>
              <a:defRPr sz="1000"/>
            </a:lvl3pPr>
          </a:lstStyle>
          <a:p>
            <a:pPr lvl="0"/>
            <a:r>
              <a:rPr lang="en-US" smtClean="0"/>
              <a:t>Quote (level 1)</a:t>
            </a:r>
          </a:p>
          <a:p>
            <a:pPr lvl="1"/>
            <a:r>
              <a:rPr lang="en-US" smtClean="0"/>
              <a:t>Continuation paras (level 2)</a:t>
            </a:r>
          </a:p>
          <a:p>
            <a:pPr lvl="2"/>
            <a:r>
              <a:rPr lang="en-GB" smtClean="0"/>
              <a:t>Source (level 3)</a:t>
            </a:r>
            <a:endParaRPr lang="en-GB"/>
          </a:p>
        </p:txBody>
      </p:sp>
      <p:sp>
        <p:nvSpPr>
          <p:cNvPr id="8" name="Picture Placeholder 7"/>
          <p:cNvSpPr>
            <a:spLocks noGrp="1"/>
          </p:cNvSpPr>
          <p:nvPr>
            <p:ph type="pic" sz="quarter" idx="14"/>
          </p:nvPr>
        </p:nvSpPr>
        <p:spPr>
          <a:xfrm>
            <a:off x="8270663" y="2447925"/>
            <a:ext cx="3430800" cy="3429000"/>
          </a:xfrm>
        </p:spPr>
        <p:txBody>
          <a:bodyPr/>
          <a:lstStyle>
            <a:lvl1pPr>
              <a:defRPr sz="1000">
                <a:solidFill>
                  <a:schemeClr val="tx1"/>
                </a:solidFill>
              </a:defRPr>
            </a:lvl1pPr>
          </a:lstStyle>
          <a:p>
            <a:r>
              <a:rPr lang="en-US" smtClean="0"/>
              <a:t>Click icon to add picture</a:t>
            </a:r>
            <a:endParaRPr lang="en-GB"/>
          </a:p>
        </p:txBody>
      </p:sp>
    </p:spTree>
    <p:extLst>
      <p:ext uri="{BB962C8B-B14F-4D97-AF65-F5344CB8AC3E}">
        <p14:creationId xmlns:p14="http://schemas.microsoft.com/office/powerpoint/2010/main" val="2610444457"/>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smtClean="0"/>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noAutofit/>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a:xfrm>
            <a:off x="3621088" y="6867374"/>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sp>
        <p:nvSpPr>
          <p:cNvPr id="8" name="Right Triangle 7"/>
          <p:cNvSpPr/>
          <p:nvPr userDrawn="1"/>
        </p:nvSpPr>
        <p:spPr>
          <a:xfrm flipH="1">
            <a:off x="5529262" y="3007518"/>
            <a:ext cx="6662738" cy="3850481"/>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prstClr val="white"/>
              </a:solidFill>
              <a:latin typeface="Arial"/>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577579807"/>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type="secHead" preserve="1">
  <p:cSld name="Section Header B">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smtClean="0"/>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noAutofit/>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sp>
        <p:nvSpPr>
          <p:cNvPr id="8" name="Right Triangle 7"/>
          <p:cNvSpPr/>
          <p:nvPr userDrawn="1"/>
        </p:nvSpPr>
        <p:spPr>
          <a:xfrm flipH="1">
            <a:off x="8286750" y="4601106"/>
            <a:ext cx="3905250" cy="2256894"/>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prstClr val="white"/>
              </a:solidFill>
              <a:latin typeface="Arial"/>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3191027" y="2238"/>
            <a:ext cx="8999022" cy="520065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prstClr val="white"/>
              </a:solidFill>
              <a:latin typeface="Arial"/>
            </a:endParaRP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30720455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attern">
    <p:bg>
      <p:bgPr>
        <a:solidFill>
          <a:schemeClr val="bg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1" t="21407" r="38481" b="40746"/>
          <a:stretch/>
        </p:blipFill>
        <p:spPr>
          <a:xfrm>
            <a:off x="-1397975" y="1085561"/>
            <a:ext cx="13604217" cy="5784889"/>
          </a:xfrm>
          <a:prstGeom prst="rect">
            <a:avLst/>
          </a:prstGeom>
        </p:spPr>
      </p:pic>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smtClean="0"/>
              <a:t>Clic para editar título</a:t>
            </a:r>
            <a:endParaRPr lang="en-GB"/>
          </a:p>
        </p:txBody>
      </p:sp>
      <p:sp>
        <p:nvSpPr>
          <p:cNvPr id="3" name="Text Placeholder 2"/>
          <p:cNvSpPr>
            <a:spLocks noGrp="1"/>
          </p:cNvSpPr>
          <p:nvPr>
            <p:ph type="body" idx="1"/>
          </p:nvPr>
        </p:nvSpPr>
        <p:spPr>
          <a:xfrm>
            <a:off x="490538" y="3481324"/>
            <a:ext cx="5868000" cy="648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Haga clic para modificar el estilo de texto del patrón</a:t>
            </a:r>
          </a:p>
        </p:txBody>
      </p:sp>
      <p:sp>
        <p:nvSpPr>
          <p:cNvPr id="4" name="Date Placeholder 3"/>
          <p:cNvSpPr>
            <a:spLocks noGrp="1"/>
          </p:cNvSpPr>
          <p:nvPr>
            <p:ph type="dt" sz="half" idx="10"/>
          </p:nvPr>
        </p:nvSpPr>
        <p:spPr>
          <a:xfrm>
            <a:off x="490538" y="6870450"/>
            <a:ext cx="2743200" cy="216000"/>
          </a:xfrm>
          <a:prstGeom prst="rect">
            <a:avLst/>
          </a:prstGeom>
        </p:spPr>
        <p:txBody>
          <a:bodyPr>
            <a:noAutofit/>
          </a:bodyPr>
          <a:lstStyle/>
          <a:p>
            <a:r>
              <a:rPr lang="en-GB" smtClean="0"/>
              <a:t>Date: Monday / 01 / October / 2019</a:t>
            </a:r>
            <a:endParaRPr lang="en-GB"/>
          </a:p>
        </p:txBody>
      </p:sp>
      <p:sp>
        <p:nvSpPr>
          <p:cNvPr id="5" name="Footer Placeholder 4"/>
          <p:cNvSpPr>
            <a:spLocks noGrp="1"/>
          </p:cNvSpPr>
          <p:nvPr>
            <p:ph type="ftr" sz="quarter" idx="11"/>
          </p:nvPr>
        </p:nvSpPr>
        <p:spPr>
          <a:xfrm>
            <a:off x="3649663" y="6870450"/>
            <a:ext cx="5605462" cy="180000"/>
          </a:xfrm>
          <a:prstGeom prst="rect">
            <a:avLst/>
          </a:prstGeom>
        </p:spPr>
        <p:txBody>
          <a:bodyPr>
            <a:noAutofit/>
          </a:bodyPr>
          <a:lstStyle>
            <a:lvl1pPr>
              <a:defRPr>
                <a:noFill/>
              </a:defRPr>
            </a:lvl1pPr>
          </a:lstStyle>
          <a:p>
            <a:r>
              <a:rPr lang="en-GB" smtClean="0"/>
              <a:t>Advancing social justice, promoting decent work</a:t>
            </a:r>
            <a:endParaRPr lang="en-GB"/>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‹Nr.›</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300628298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type="secHead" preserve="1">
  <p:cSld name="Section Header C">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smtClean="0"/>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noAutofit/>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5307376" y="0"/>
            <a:ext cx="6884624" cy="3978712"/>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prstClr val="white"/>
              </a:solidFill>
              <a:latin typeface="Arial"/>
            </a:endParaRP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1319992883"/>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type="secHead" preserve="1">
  <p:cSld name="Section Header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bg1"/>
                </a:solidFill>
              </a:defRPr>
            </a:lvl1pPr>
          </a:lstStyle>
          <a:p>
            <a:r>
              <a:rPr lang="en-US" smtClean="0"/>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noAutofit/>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a:xfrm>
            <a:off x="3602038" y="6870450"/>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8" name="Pictur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66526" y="451967"/>
            <a:ext cx="1561292" cy="539706"/>
          </a:xfrm>
          <a:prstGeom prst="rect">
            <a:avLst/>
          </a:prstGeom>
        </p:spPr>
      </p:pic>
    </p:spTree>
    <p:extLst>
      <p:ext uri="{BB962C8B-B14F-4D97-AF65-F5344CB8AC3E}">
        <p14:creationId xmlns:p14="http://schemas.microsoft.com/office/powerpoint/2010/main" val="3808222436"/>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type="secHead" preserve="1">
  <p:cSld name="Section Header Pattern">
    <p:bg>
      <p:bgPr>
        <a:solidFill>
          <a:schemeClr val="bg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1" t="21407" r="38481" b="40746"/>
          <a:stretch/>
        </p:blipFill>
        <p:spPr>
          <a:xfrm>
            <a:off x="-1397975" y="1085561"/>
            <a:ext cx="13604217" cy="5784889"/>
          </a:xfrm>
          <a:prstGeom prst="rect">
            <a:avLst/>
          </a:prstGeom>
        </p:spPr>
      </p:pic>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smtClean="0"/>
              <a:t>Click to edit Master title style</a:t>
            </a:r>
            <a:endParaRPr lang="en-GB"/>
          </a:p>
        </p:txBody>
      </p:sp>
      <p:sp>
        <p:nvSpPr>
          <p:cNvPr id="3" name="Text Placeholder 2"/>
          <p:cNvSpPr>
            <a:spLocks noGrp="1"/>
          </p:cNvSpPr>
          <p:nvPr>
            <p:ph type="body" idx="1"/>
          </p:nvPr>
        </p:nvSpPr>
        <p:spPr>
          <a:xfrm>
            <a:off x="490538" y="3481324"/>
            <a:ext cx="5868000" cy="648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noAutofit/>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a:xfrm>
            <a:off x="3649663" y="6870450"/>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3006282981"/>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4" name="Footer Placeholder 3"/>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5" name="Slide Number Placeholder 4"/>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Tree>
    <p:extLst>
      <p:ext uri="{BB962C8B-B14F-4D97-AF65-F5344CB8AC3E}">
        <p14:creationId xmlns:p14="http://schemas.microsoft.com/office/powerpoint/2010/main" val="2642088073"/>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3" name="Footer Placeholder 2"/>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4" name="Slide Number Placeholder 3"/>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Tree>
    <p:extLst>
      <p:ext uri="{BB962C8B-B14F-4D97-AF65-F5344CB8AC3E}">
        <p14:creationId xmlns:p14="http://schemas.microsoft.com/office/powerpoint/2010/main" val="1711956738"/>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90538" y="2873014"/>
            <a:ext cx="7200000" cy="608525"/>
          </a:xfrm>
        </p:spPr>
        <p:txBody>
          <a:bodyPr wrap="square" bIns="54000" anchor="t" anchorCtr="0">
            <a:noAutofit/>
          </a:bodyPr>
          <a:lstStyle>
            <a:lvl1pPr algn="l">
              <a:defRPr sz="4000"/>
            </a:lvl1pPr>
          </a:lstStyle>
          <a:p>
            <a:r>
              <a:rPr lang="en-US" smtClean="0"/>
              <a:t>Click to edit Master title style</a:t>
            </a:r>
            <a:endParaRPr lang="en-GB"/>
          </a:p>
        </p:txBody>
      </p:sp>
      <p:sp>
        <p:nvSpPr>
          <p:cNvPr id="3" name="Subtitle 2"/>
          <p:cNvSpPr>
            <a:spLocks noGrp="1"/>
          </p:cNvSpPr>
          <p:nvPr>
            <p:ph type="subTitle" idx="1"/>
          </p:nvPr>
        </p:nvSpPr>
        <p:spPr>
          <a:xfrm>
            <a:off x="490538" y="3481539"/>
            <a:ext cx="7200000" cy="1655762"/>
          </a:xfrm>
        </p:spPr>
        <p:txBody>
          <a:bodyPr>
            <a:noAutofit/>
          </a:bodyPr>
          <a:lstStyle>
            <a:lvl1pPr marL="0" indent="0" algn="l">
              <a:lnSpc>
                <a:spcPct val="90000"/>
              </a:lnSpc>
              <a:spcAft>
                <a:spcPts val="1200"/>
              </a:spcAft>
              <a:buNone/>
              <a:defRPr sz="4000" b="0">
                <a:solidFill>
                  <a:schemeClr val="accent1"/>
                </a:solidFill>
              </a:defRPr>
            </a:lvl1pPr>
            <a:lvl2pPr marL="0" indent="0" algn="l">
              <a:buNone/>
              <a:defRPr sz="1400">
                <a:solidFill>
                  <a:schemeClr val="accent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a:xfrm>
            <a:off x="490538" y="6180035"/>
            <a:ext cx="2743200" cy="216000"/>
          </a:xfrm>
        </p:spPr>
        <p:txBody>
          <a:bodyPr anchor="b" anchorCtr="0">
            <a:noAutofit/>
          </a:bodyPr>
          <a:lstStyle>
            <a:lvl1pPr>
              <a:defRPr sz="1000">
                <a:solidFill>
                  <a:schemeClr val="accent1"/>
                </a:solidFill>
              </a:defRPr>
            </a:lvl1pPr>
          </a:lstStyle>
          <a:p>
            <a:r>
              <a:rPr lang="en-GB" smtClean="0">
                <a:solidFill>
                  <a:srgbClr val="1E2DBE"/>
                </a:solidFill>
                <a:latin typeface="Arial"/>
              </a:rPr>
              <a:t>Date: Monday / 01 / October / 2019</a:t>
            </a:r>
            <a:endParaRPr lang="en-GB">
              <a:solidFill>
                <a:srgbClr val="1E2DBE"/>
              </a:solidFill>
              <a:latin typeface="Arial"/>
            </a:endParaRPr>
          </a:p>
        </p:txBody>
      </p:sp>
      <p:sp>
        <p:nvSpPr>
          <p:cNvPr id="5" name="Footer Placeholder 4"/>
          <p:cNvSpPr>
            <a:spLocks noGrp="1"/>
          </p:cNvSpPr>
          <p:nvPr>
            <p:ph type="ftr" sz="quarter" idx="11"/>
          </p:nvPr>
        </p:nvSpPr>
        <p:spPr>
          <a:xfrm>
            <a:off x="490538" y="6858000"/>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1" name="Picture Placeholder 10"/>
          <p:cNvSpPr>
            <a:spLocks noGrp="1"/>
          </p:cNvSpPr>
          <p:nvPr>
            <p:ph type="pic" sz="quarter" idx="13" hasCustomPrompt="1"/>
          </p:nvPr>
        </p:nvSpPr>
        <p:spPr>
          <a:xfrm>
            <a:off x="2946400" y="0"/>
            <a:ext cx="9245600" cy="5321300"/>
          </a:xfrm>
          <a:custGeom>
            <a:avLst/>
            <a:gdLst>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5321300 h 5321300"/>
              <a:gd name="connsiteX4" fmla="*/ 0 w 9245600"/>
              <a:gd name="connsiteY4" fmla="*/ 0 h 5321300"/>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0 h 5321300"/>
            </a:gdLst>
            <a:ahLst/>
            <a:cxnLst>
              <a:cxn ang="0">
                <a:pos x="connsiteX0" y="connsiteY0"/>
              </a:cxn>
              <a:cxn ang="0">
                <a:pos x="connsiteX1" y="connsiteY1"/>
              </a:cxn>
              <a:cxn ang="0">
                <a:pos x="connsiteX2" y="connsiteY2"/>
              </a:cxn>
              <a:cxn ang="0">
                <a:pos x="connsiteX3" y="connsiteY3"/>
              </a:cxn>
            </a:cxnLst>
            <a:rect l="l" t="t" r="r" b="b"/>
            <a:pathLst>
              <a:path w="9245600" h="5321300">
                <a:moveTo>
                  <a:pt x="0" y="0"/>
                </a:moveTo>
                <a:lnTo>
                  <a:pt x="9245600" y="0"/>
                </a:lnTo>
                <a:lnTo>
                  <a:pt x="9245600" y="5321300"/>
                </a:lnTo>
                <a:lnTo>
                  <a:pt x="0" y="0"/>
                </a:lnTo>
                <a:close/>
              </a:path>
            </a:pathLst>
          </a:custGeom>
          <a:solidFill>
            <a:schemeClr val="accent1"/>
          </a:solidFill>
        </p:spPr>
        <p:txBody>
          <a:bodyPr>
            <a:noAutofit/>
          </a:bodyPr>
          <a:lstStyle>
            <a:lvl1pPr algn="r">
              <a:defRPr sz="1000">
                <a:solidFill>
                  <a:schemeClr val="bg1"/>
                </a:solidFill>
              </a:defRPr>
            </a:lvl1pPr>
          </a:lstStyle>
          <a:p>
            <a:r>
              <a:rPr lang="en-GB" smtClean="0"/>
              <a:t>Click icon to insert picture, or leave unchanged for plain colour fill</a:t>
            </a:r>
            <a:endParaRPr lang="en-GB"/>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3166135564"/>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6" name="Slide Number Placeholder 5"/>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Tree>
    <p:extLst>
      <p:ext uri="{BB962C8B-B14F-4D97-AF65-F5344CB8AC3E}">
        <p14:creationId xmlns:p14="http://schemas.microsoft.com/office/powerpoint/2010/main" val="2758292045"/>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Title and Content + Patter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6" name="Slide Number Placeholder 5"/>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r="7834" b="41970"/>
          <a:stretch/>
        </p:blipFill>
        <p:spPr>
          <a:xfrm>
            <a:off x="4581526" y="3244430"/>
            <a:ext cx="7619999" cy="3623095"/>
          </a:xfrm>
          <a:prstGeom prst="rect">
            <a:avLst/>
          </a:prstGeom>
        </p:spPr>
      </p:pic>
      <p:sp>
        <p:nvSpPr>
          <p:cNvPr id="10" name="Text Placeholder 9"/>
          <p:cNvSpPr>
            <a:spLocks noGrp="1"/>
          </p:cNvSpPr>
          <p:nvPr>
            <p:ph type="body" sz="quarter" idx="13"/>
          </p:nvPr>
        </p:nvSpPr>
        <p:spPr>
          <a:xfrm>
            <a:off x="490538" y="4796725"/>
            <a:ext cx="3412800" cy="970829"/>
          </a:xfrm>
        </p:spPr>
        <p:txBody>
          <a:bodyPr tIns="108000">
            <a:spAutoFit/>
          </a:bodyPr>
          <a:lstStyle>
            <a:lvl1pPr marL="489600" indent="-489600">
              <a:buSzPct val="150000"/>
              <a:buFontTx/>
              <a:buBlip>
                <a:blip r:embed="rId3"/>
              </a:buBlip>
              <a:defRPr b="0">
                <a:solidFill>
                  <a:schemeClr val="tx1"/>
                </a:solidFill>
              </a:defRPr>
            </a:lvl1pPr>
            <a:lvl2pPr marL="669600" indent="-180000">
              <a:buClr>
                <a:schemeClr val="accent2"/>
              </a:buClr>
              <a:buSzPct val="80000"/>
              <a:buFont typeface="Wingdings 3" panose="05040102010807070707" pitchFamily="18" charset="2"/>
              <a:buChar char="u"/>
              <a:defRPr sz="1000"/>
            </a:lvl2pPr>
          </a:lstStyle>
          <a:p>
            <a:pPr lvl="0"/>
            <a:r>
              <a:rPr lang="en-US" smtClean="0"/>
              <a:t>Edit Master text styles</a:t>
            </a:r>
          </a:p>
          <a:p>
            <a:pPr lvl="1"/>
            <a:r>
              <a:rPr lang="en-US" smtClean="0"/>
              <a:t>Second level</a:t>
            </a:r>
          </a:p>
        </p:txBody>
      </p:sp>
    </p:spTree>
    <p:extLst>
      <p:ext uri="{BB962C8B-B14F-4D97-AF65-F5344CB8AC3E}">
        <p14:creationId xmlns:p14="http://schemas.microsoft.com/office/powerpoint/2010/main" val="181085946"/>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Title and Content + Corner Image">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4692650" y="2538000"/>
            <a:ext cx="7499350" cy="4320000"/>
          </a:xfrm>
          <a:custGeom>
            <a:avLst/>
            <a:gdLst>
              <a:gd name="connsiteX0" fmla="*/ 0 w 7499350"/>
              <a:gd name="connsiteY0" fmla="*/ 0 h 4320000"/>
              <a:gd name="connsiteX1" fmla="*/ 7499350 w 7499350"/>
              <a:gd name="connsiteY1" fmla="*/ 0 h 4320000"/>
              <a:gd name="connsiteX2" fmla="*/ 7499350 w 7499350"/>
              <a:gd name="connsiteY2" fmla="*/ 4320000 h 4320000"/>
              <a:gd name="connsiteX3" fmla="*/ 0 w 7499350"/>
              <a:gd name="connsiteY3" fmla="*/ 4320000 h 4320000"/>
              <a:gd name="connsiteX4" fmla="*/ 0 w 7499350"/>
              <a:gd name="connsiteY4" fmla="*/ 0 h 4320000"/>
              <a:gd name="connsiteX0" fmla="*/ 0 w 7499350"/>
              <a:gd name="connsiteY0" fmla="*/ 4320000 h 4320000"/>
              <a:gd name="connsiteX1" fmla="*/ 7499350 w 7499350"/>
              <a:gd name="connsiteY1" fmla="*/ 0 h 4320000"/>
              <a:gd name="connsiteX2" fmla="*/ 7499350 w 7499350"/>
              <a:gd name="connsiteY2" fmla="*/ 4320000 h 4320000"/>
              <a:gd name="connsiteX3" fmla="*/ 0 w 7499350"/>
              <a:gd name="connsiteY3" fmla="*/ 4320000 h 4320000"/>
            </a:gdLst>
            <a:ahLst/>
            <a:cxnLst>
              <a:cxn ang="0">
                <a:pos x="connsiteX0" y="connsiteY0"/>
              </a:cxn>
              <a:cxn ang="0">
                <a:pos x="connsiteX1" y="connsiteY1"/>
              </a:cxn>
              <a:cxn ang="0">
                <a:pos x="connsiteX2" y="connsiteY2"/>
              </a:cxn>
              <a:cxn ang="0">
                <a:pos x="connsiteX3" y="connsiteY3"/>
              </a:cxn>
            </a:cxnLst>
            <a:rect l="l" t="t" r="r" b="b"/>
            <a:pathLst>
              <a:path w="7499350" h="4320000">
                <a:moveTo>
                  <a:pt x="0" y="4320000"/>
                </a:moveTo>
                <a:lnTo>
                  <a:pt x="7499350" y="0"/>
                </a:lnTo>
                <a:lnTo>
                  <a:pt x="7499350" y="4320000"/>
                </a:lnTo>
                <a:lnTo>
                  <a:pt x="0" y="4320000"/>
                </a:lnTo>
                <a:close/>
              </a:path>
            </a:pathLst>
          </a:custGeom>
        </p:spPr>
        <p:txBody>
          <a:bodyPr anchor="b" anchorCtr="0"/>
          <a:lstStyle>
            <a:lvl1pPr algn="r">
              <a:defRPr sz="1000" b="1">
                <a:solidFill>
                  <a:schemeClr val="tx1"/>
                </a:solidFill>
              </a:defRPr>
            </a:lvl1pPr>
          </a:lstStyle>
          <a:p>
            <a:r>
              <a:rPr lang="en-GB" smtClean="0"/>
              <a:t>Click icon to insert picture</a:t>
            </a:r>
            <a:endParaRPr lang="en-GB"/>
          </a:p>
        </p:txBody>
      </p:sp>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6" name="Slide Number Placeholder 5"/>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smtClean="0">
                <a:solidFill>
                  <a:srgbClr val="230050"/>
                </a:solidFill>
                <a:latin typeface="Arial"/>
              </a:rPr>
              <a:t>NB Manually place “ilo.org” device in front of image</a:t>
            </a:r>
            <a:endParaRPr lang="en-GB" sz="1000">
              <a:solidFill>
                <a:srgbClr val="230050"/>
              </a:solidFill>
              <a:latin typeface="Arial"/>
            </a:endParaRPr>
          </a:p>
        </p:txBody>
      </p:sp>
    </p:spTree>
    <p:extLst>
      <p:ext uri="{BB962C8B-B14F-4D97-AF65-F5344CB8AC3E}">
        <p14:creationId xmlns:p14="http://schemas.microsoft.com/office/powerpoint/2010/main" val="259065828"/>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itle and Content + Image/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6" name="Slide Number Placeholder 5"/>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smtClean="0">
                <a:solidFill>
                  <a:srgbClr val="230050"/>
                </a:solidFill>
                <a:latin typeface="Arial"/>
              </a:rPr>
              <a:t>NB Manually place “ilo.org” device in front of image</a:t>
            </a:r>
            <a:endParaRPr lang="en-GB" sz="1000">
              <a:solidFill>
                <a:srgbClr val="230050"/>
              </a:solidFill>
              <a:latin typeface="Arial"/>
            </a:endParaRPr>
          </a:p>
        </p:txBody>
      </p:sp>
      <p:sp>
        <p:nvSpPr>
          <p:cNvPr id="10" name="Picture Placeholder 9"/>
          <p:cNvSpPr>
            <a:spLocks noGrp="1"/>
          </p:cNvSpPr>
          <p:nvPr>
            <p:ph type="pic" sz="quarter" idx="13" hasCustomPrompt="1"/>
          </p:nvPr>
        </p:nvSpPr>
        <p:spPr>
          <a:xfrm>
            <a:off x="8289130" y="981075"/>
            <a:ext cx="3902869" cy="5876925"/>
          </a:xfrm>
          <a:custGeom>
            <a:avLst/>
            <a:gdLst>
              <a:gd name="connsiteX0" fmla="*/ 0 w 3902869"/>
              <a:gd name="connsiteY0" fmla="*/ 0 h 5876925"/>
              <a:gd name="connsiteX1" fmla="*/ 3902869 w 3902869"/>
              <a:gd name="connsiteY1" fmla="*/ 0 h 5876925"/>
              <a:gd name="connsiteX2" fmla="*/ 3902869 w 3902869"/>
              <a:gd name="connsiteY2" fmla="*/ 5876925 h 5876925"/>
              <a:gd name="connsiteX3" fmla="*/ 0 w 3902869"/>
              <a:gd name="connsiteY3" fmla="*/ 5876925 h 5876925"/>
              <a:gd name="connsiteX4" fmla="*/ 0 w 3902869"/>
              <a:gd name="connsiteY4" fmla="*/ 0 h 5876925"/>
              <a:gd name="connsiteX0" fmla="*/ 0 w 3902869"/>
              <a:gd name="connsiteY0" fmla="*/ 0 h 5876925"/>
              <a:gd name="connsiteX1" fmla="*/ 3898107 w 3902869"/>
              <a:gd name="connsiteY1" fmla="*/ 2252663 h 5876925"/>
              <a:gd name="connsiteX2" fmla="*/ 3902869 w 3902869"/>
              <a:gd name="connsiteY2" fmla="*/ 5876925 h 5876925"/>
              <a:gd name="connsiteX3" fmla="*/ 0 w 3902869"/>
              <a:gd name="connsiteY3" fmla="*/ 5876925 h 5876925"/>
              <a:gd name="connsiteX4" fmla="*/ 0 w 3902869"/>
              <a:gd name="connsiteY4" fmla="*/ 0 h 5876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869" h="5876925">
                <a:moveTo>
                  <a:pt x="0" y="0"/>
                </a:moveTo>
                <a:lnTo>
                  <a:pt x="3898107" y="2252663"/>
                </a:lnTo>
                <a:cubicBezTo>
                  <a:pt x="3899694" y="3460750"/>
                  <a:pt x="3901282" y="4668838"/>
                  <a:pt x="3902869" y="5876925"/>
                </a:cubicBezTo>
                <a:lnTo>
                  <a:pt x="0" y="5876925"/>
                </a:lnTo>
                <a:lnTo>
                  <a:pt x="0" y="0"/>
                </a:lnTo>
                <a:close/>
              </a:path>
            </a:pathLst>
          </a:custGeom>
        </p:spPr>
        <p:txBody>
          <a:bodyPr anchor="b" anchorCtr="0"/>
          <a:lstStyle>
            <a:lvl1pPr algn="r">
              <a:defRPr sz="1000">
                <a:solidFill>
                  <a:schemeClr val="tx1"/>
                </a:solidFill>
              </a:defRPr>
            </a:lvl1pPr>
          </a:lstStyle>
          <a:p>
            <a:r>
              <a:rPr lang="en-GB" smtClean="0"/>
              <a:t>Click icon to insert picture</a:t>
            </a:r>
            <a:endParaRPr lang="en-GB"/>
          </a:p>
        </p:txBody>
      </p:sp>
      <p:sp>
        <p:nvSpPr>
          <p:cNvPr id="12" name="Text Placeholder 11"/>
          <p:cNvSpPr>
            <a:spLocks noGrp="1"/>
          </p:cNvSpPr>
          <p:nvPr>
            <p:ph type="body" sz="quarter" idx="14"/>
          </p:nvPr>
        </p:nvSpPr>
        <p:spPr>
          <a:xfrm>
            <a:off x="8288338" y="5876925"/>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a:defRPr sz="1000" b="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smtClean="0"/>
              <a:t>Edit Master text styles</a:t>
            </a:r>
          </a:p>
        </p:txBody>
      </p:sp>
    </p:spTree>
    <p:extLst>
      <p:ext uri="{BB962C8B-B14F-4D97-AF65-F5344CB8AC3E}">
        <p14:creationId xmlns:p14="http://schemas.microsoft.com/office/powerpoint/2010/main" val="16571289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 para editar título</a:t>
            </a:r>
            <a:endParaRPr lang="en-GB"/>
          </a:p>
        </p:txBody>
      </p:sp>
      <p:sp>
        <p:nvSpPr>
          <p:cNvPr id="3" name="Date Placeholder 2"/>
          <p:cNvSpPr>
            <a:spLocks noGrp="1"/>
          </p:cNvSpPr>
          <p:nvPr>
            <p:ph type="dt" sz="half" idx="10"/>
          </p:nvPr>
        </p:nvSpPr>
        <p:spPr>
          <a:xfrm>
            <a:off x="490538" y="6870450"/>
            <a:ext cx="2743200" cy="216000"/>
          </a:xfrm>
          <a:prstGeom prst="rect">
            <a:avLst/>
          </a:prstGeom>
        </p:spPr>
        <p:txBody>
          <a:bodyPr/>
          <a:lstStyle/>
          <a:p>
            <a:r>
              <a:rPr lang="en-GB" smtClean="0"/>
              <a:t>Date: Monday / 01 / October / 2019</a:t>
            </a:r>
            <a:endParaRPr lang="en-GB"/>
          </a:p>
        </p:txBody>
      </p:sp>
      <p:sp>
        <p:nvSpPr>
          <p:cNvPr id="4" name="Footer Placeholder 3"/>
          <p:cNvSpPr>
            <a:spLocks noGrp="1"/>
          </p:cNvSpPr>
          <p:nvPr>
            <p:ph type="ftr" sz="quarter" idx="11"/>
          </p:nvPr>
        </p:nvSpPr>
        <p:spPr>
          <a:xfrm>
            <a:off x="490538" y="6337302"/>
            <a:ext cx="5605462" cy="180000"/>
          </a:xfrm>
          <a:prstGeom prst="rect">
            <a:avLst/>
          </a:prstGeom>
        </p:spPr>
        <p:txBody>
          <a:bodyPr/>
          <a:lstStyle/>
          <a:p>
            <a:r>
              <a:rPr lang="fr-FR" dirty="0" smtClean="0"/>
              <a:t>Promouvoir la justice sociale, promouvoir le travail décent</a:t>
            </a:r>
            <a:endParaRPr lang="en-GB" dirty="0"/>
          </a:p>
        </p:txBody>
      </p:sp>
      <p:sp>
        <p:nvSpPr>
          <p:cNvPr id="5" name="Slide Number Placeholder 4"/>
          <p:cNvSpPr>
            <a:spLocks noGrp="1"/>
          </p:cNvSpPr>
          <p:nvPr>
            <p:ph type="sldNum" sz="quarter" idx="12"/>
          </p:nvPr>
        </p:nvSpPr>
        <p:spPr/>
        <p:txBody>
          <a:bodyPr/>
          <a:lstStyle/>
          <a:p>
            <a:fld id="{856227C0-AD57-4F9B-BAE3-EEFB0D0EE427}" type="slidenum">
              <a:rPr lang="en-GB" smtClean="0"/>
              <a:t>‹Nr.›</a:t>
            </a:fld>
            <a:endParaRPr lang="en-GB"/>
          </a:p>
        </p:txBody>
      </p:sp>
    </p:spTree>
    <p:extLst>
      <p:ext uri="{BB962C8B-B14F-4D97-AF65-F5344CB8AC3E}">
        <p14:creationId xmlns:p14="http://schemas.microsoft.com/office/powerpoint/2010/main" val="2642088073"/>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90538" y="2393950"/>
            <a:ext cx="5360400" cy="348297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341062" y="2393949"/>
            <a:ext cx="5360400" cy="348297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6" name="Footer Placeholder 5"/>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Tree>
    <p:extLst>
      <p:ext uri="{BB962C8B-B14F-4D97-AF65-F5344CB8AC3E}">
        <p14:creationId xmlns:p14="http://schemas.microsoft.com/office/powerpoint/2010/main" val="2947130629"/>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twoObj" preserve="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6" name="Footer Placeholder 5"/>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
        <p:nvSpPr>
          <p:cNvPr id="8" name="Content Placeholder 3"/>
          <p:cNvSpPr>
            <a:spLocks noGrp="1"/>
          </p:cNvSpPr>
          <p:nvPr>
            <p:ph sz="half" idx="13"/>
          </p:nvPr>
        </p:nvSpPr>
        <p:spPr>
          <a:xfrm>
            <a:off x="8288662" y="2393949"/>
            <a:ext cx="3412800" cy="348297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334147690"/>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Three Content with Sta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6" name="Footer Placeholder 5"/>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
        <p:nvSpPr>
          <p:cNvPr id="10" name="Text Placeholder 9"/>
          <p:cNvSpPr>
            <a:spLocks noGrp="1"/>
          </p:cNvSpPr>
          <p:nvPr>
            <p:ph type="body" sz="quarter" idx="13" hasCustomPrompt="1"/>
          </p:nvPr>
        </p:nvSpPr>
        <p:spPr>
          <a:xfrm>
            <a:off x="8288662" y="2393950"/>
            <a:ext cx="3412801" cy="3482975"/>
          </a:xfrm>
        </p:spPr>
        <p:txBody>
          <a:bodyPr tIns="54000"/>
          <a:lstStyle>
            <a:lvl1pPr marL="360000" indent="-360000">
              <a:lnSpc>
                <a:spcPct val="80000"/>
              </a:lnSpc>
              <a:spcBef>
                <a:spcPts val="3200"/>
              </a:spcBef>
              <a:spcAft>
                <a:spcPts val="0"/>
              </a:spcAft>
              <a:buClr>
                <a:schemeClr val="accent2"/>
              </a:buClr>
              <a:buFontTx/>
              <a:buBlip>
                <a:blip r:embed="rId2"/>
              </a:buBlip>
              <a:defRPr sz="6000" b="0" spc="-200" baseline="0">
                <a:solidFill>
                  <a:schemeClr val="accent1"/>
                </a:solidFill>
              </a:defRPr>
            </a:lvl1pPr>
            <a:lvl2pPr marL="360000" indent="0">
              <a:lnSpc>
                <a:spcPct val="100000"/>
              </a:lnSpc>
              <a:spcBef>
                <a:spcPts val="0"/>
              </a:spcBef>
              <a:spcAft>
                <a:spcPts val="0"/>
              </a:spcAft>
              <a:buFontTx/>
              <a:buNone/>
              <a:defRPr sz="1000"/>
            </a:lvl2pPr>
          </a:lstStyle>
          <a:p>
            <a:pPr lvl="0"/>
            <a:r>
              <a:rPr lang="en-US" smtClean="0"/>
              <a:t>00.0%</a:t>
            </a:r>
          </a:p>
          <a:p>
            <a:pPr lvl="1"/>
            <a:r>
              <a:rPr lang="en-US" smtClean="0"/>
              <a:t>Supporting text</a:t>
            </a:r>
            <a:endParaRPr lang="en-GB"/>
          </a:p>
        </p:txBody>
      </p:sp>
    </p:spTree>
    <p:extLst>
      <p:ext uri="{BB962C8B-B14F-4D97-AF65-F5344CB8AC3E}">
        <p14:creationId xmlns:p14="http://schemas.microsoft.com/office/powerpoint/2010/main" val="2400062472"/>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Quote and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4" name="Footer Placeholder 3"/>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5" name="Slide Number Placeholder 4"/>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
        <p:nvSpPr>
          <p:cNvPr id="6" name="Text Placeholder 9"/>
          <p:cNvSpPr>
            <a:spLocks noGrp="1"/>
          </p:cNvSpPr>
          <p:nvPr>
            <p:ph type="body" sz="quarter" idx="13" hasCustomPrompt="1"/>
          </p:nvPr>
        </p:nvSpPr>
        <p:spPr>
          <a:xfrm>
            <a:off x="490538" y="2393950"/>
            <a:ext cx="7380000" cy="3482976"/>
          </a:xfrm>
        </p:spPr>
        <p:txBody>
          <a:bodyPr tIns="0">
            <a:noAutofit/>
          </a:bodyPr>
          <a:lstStyle>
            <a:lvl1pPr marL="489600" indent="-489600">
              <a:buSzPct val="120000"/>
              <a:buFontTx/>
              <a:buBlip>
                <a:blip r:embed="rId2"/>
              </a:buBlip>
              <a:defRPr sz="2300" b="0">
                <a:solidFill>
                  <a:schemeClr val="tx1"/>
                </a:solidFill>
              </a:defRPr>
            </a:lvl1pPr>
            <a:lvl2pPr marL="489600" indent="0">
              <a:buClr>
                <a:schemeClr val="accent2"/>
              </a:buClr>
              <a:buSzPct val="80000"/>
              <a:buFont typeface="Wingdings 3" panose="05040102010807070707" pitchFamily="18" charset="2"/>
              <a:buNone/>
              <a:defRPr sz="2300" baseline="0"/>
            </a:lvl2pPr>
            <a:lvl3pPr marL="669600" indent="-180000">
              <a:spcBef>
                <a:spcPts val="1800"/>
              </a:spcBef>
              <a:defRPr sz="1000"/>
            </a:lvl3pPr>
          </a:lstStyle>
          <a:p>
            <a:pPr lvl="0"/>
            <a:r>
              <a:rPr lang="en-US" smtClean="0"/>
              <a:t>Quote (level 1)</a:t>
            </a:r>
          </a:p>
          <a:p>
            <a:pPr lvl="1"/>
            <a:r>
              <a:rPr lang="en-US" smtClean="0"/>
              <a:t>Continuation paras (level 2)</a:t>
            </a:r>
          </a:p>
          <a:p>
            <a:pPr lvl="2"/>
            <a:r>
              <a:rPr lang="en-GB" smtClean="0"/>
              <a:t>Source (level 3)</a:t>
            </a:r>
            <a:endParaRPr lang="en-GB"/>
          </a:p>
        </p:txBody>
      </p:sp>
      <p:sp>
        <p:nvSpPr>
          <p:cNvPr id="8" name="Picture Placeholder 7"/>
          <p:cNvSpPr>
            <a:spLocks noGrp="1"/>
          </p:cNvSpPr>
          <p:nvPr>
            <p:ph type="pic" sz="quarter" idx="14"/>
          </p:nvPr>
        </p:nvSpPr>
        <p:spPr>
          <a:xfrm>
            <a:off x="8270663" y="2447925"/>
            <a:ext cx="3430800" cy="3429000"/>
          </a:xfrm>
        </p:spPr>
        <p:txBody>
          <a:bodyPr/>
          <a:lstStyle>
            <a:lvl1pPr>
              <a:defRPr sz="1000">
                <a:solidFill>
                  <a:schemeClr val="tx1"/>
                </a:solidFill>
              </a:defRPr>
            </a:lvl1pPr>
          </a:lstStyle>
          <a:p>
            <a:r>
              <a:rPr lang="en-US" smtClean="0"/>
              <a:t>Click icon to add picture</a:t>
            </a:r>
            <a:endParaRPr lang="en-GB"/>
          </a:p>
        </p:txBody>
      </p:sp>
    </p:spTree>
    <p:extLst>
      <p:ext uri="{BB962C8B-B14F-4D97-AF65-F5344CB8AC3E}">
        <p14:creationId xmlns:p14="http://schemas.microsoft.com/office/powerpoint/2010/main" val="2610444457"/>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smtClean="0"/>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noAutofit/>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a:xfrm>
            <a:off x="3621088" y="6867374"/>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sp>
        <p:nvSpPr>
          <p:cNvPr id="8" name="Right Triangle 7"/>
          <p:cNvSpPr/>
          <p:nvPr userDrawn="1"/>
        </p:nvSpPr>
        <p:spPr>
          <a:xfrm flipH="1">
            <a:off x="5529262" y="3007518"/>
            <a:ext cx="6662738" cy="3850481"/>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prstClr val="white"/>
              </a:solidFill>
              <a:latin typeface="Arial"/>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577579807"/>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type="secHead" preserve="1">
  <p:cSld name="Section Header B">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smtClean="0"/>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noAutofit/>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sp>
        <p:nvSpPr>
          <p:cNvPr id="8" name="Right Triangle 7"/>
          <p:cNvSpPr/>
          <p:nvPr userDrawn="1"/>
        </p:nvSpPr>
        <p:spPr>
          <a:xfrm flipH="1">
            <a:off x="8286750" y="4601106"/>
            <a:ext cx="3905250" cy="2256894"/>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prstClr val="white"/>
              </a:solidFill>
              <a:latin typeface="Arial"/>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3191027" y="2238"/>
            <a:ext cx="8999022" cy="520065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prstClr val="white"/>
              </a:solidFill>
              <a:latin typeface="Arial"/>
            </a:endParaRP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3072045505"/>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type="secHead" preserve="1">
  <p:cSld name="Section Header C">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smtClean="0"/>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noAutofit/>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5307376" y="0"/>
            <a:ext cx="6884624" cy="3978712"/>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prstClr val="white"/>
              </a:solidFill>
              <a:latin typeface="Arial"/>
            </a:endParaRP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1319992883"/>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type="secHead" preserve="1">
  <p:cSld name="Section Header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bg1"/>
                </a:solidFill>
              </a:defRPr>
            </a:lvl1pPr>
          </a:lstStyle>
          <a:p>
            <a:r>
              <a:rPr lang="en-US" smtClean="0"/>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noAutofit/>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a:xfrm>
            <a:off x="3602038" y="6870450"/>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8" name="Pictur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66526" y="451967"/>
            <a:ext cx="1561292" cy="539706"/>
          </a:xfrm>
          <a:prstGeom prst="rect">
            <a:avLst/>
          </a:prstGeom>
        </p:spPr>
      </p:pic>
    </p:spTree>
    <p:extLst>
      <p:ext uri="{BB962C8B-B14F-4D97-AF65-F5344CB8AC3E}">
        <p14:creationId xmlns:p14="http://schemas.microsoft.com/office/powerpoint/2010/main" val="3808222436"/>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type="secHead" preserve="1">
  <p:cSld name="Section Header Pattern">
    <p:bg>
      <p:bgPr>
        <a:solidFill>
          <a:schemeClr val="bg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1" t="21407" r="38481" b="40746"/>
          <a:stretch/>
        </p:blipFill>
        <p:spPr>
          <a:xfrm>
            <a:off x="-1397975" y="1085561"/>
            <a:ext cx="13604217" cy="5784889"/>
          </a:xfrm>
          <a:prstGeom prst="rect">
            <a:avLst/>
          </a:prstGeom>
        </p:spPr>
      </p:pic>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smtClean="0"/>
              <a:t>Click to edit Master title style</a:t>
            </a:r>
            <a:endParaRPr lang="en-GB"/>
          </a:p>
        </p:txBody>
      </p:sp>
      <p:sp>
        <p:nvSpPr>
          <p:cNvPr id="3" name="Text Placeholder 2"/>
          <p:cNvSpPr>
            <a:spLocks noGrp="1"/>
          </p:cNvSpPr>
          <p:nvPr>
            <p:ph type="body" idx="1"/>
          </p:nvPr>
        </p:nvSpPr>
        <p:spPr>
          <a:xfrm>
            <a:off x="490538" y="3481324"/>
            <a:ext cx="5868000" cy="648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noAutofit/>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a:xfrm>
            <a:off x="3649663" y="6870450"/>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3006282981"/>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4" name="Footer Placeholder 3"/>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5" name="Slide Number Placeholder 4"/>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Tree>
    <p:extLst>
      <p:ext uri="{BB962C8B-B14F-4D97-AF65-F5344CB8AC3E}">
        <p14:creationId xmlns:p14="http://schemas.microsoft.com/office/powerpoint/2010/main" val="2642088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90538" y="6870450"/>
            <a:ext cx="2743200" cy="216000"/>
          </a:xfrm>
          <a:prstGeom prst="rect">
            <a:avLst/>
          </a:prstGeom>
        </p:spPr>
        <p:txBody>
          <a:bodyPr/>
          <a:lstStyle/>
          <a:p>
            <a:r>
              <a:rPr lang="en-GB" smtClean="0"/>
              <a:t>Date: Monday / 01 / October / 2019</a:t>
            </a:r>
            <a:endParaRPr lang="en-GB"/>
          </a:p>
        </p:txBody>
      </p:sp>
      <p:sp>
        <p:nvSpPr>
          <p:cNvPr id="3" name="Footer Placeholder 2"/>
          <p:cNvSpPr>
            <a:spLocks noGrp="1"/>
          </p:cNvSpPr>
          <p:nvPr>
            <p:ph type="ftr" sz="quarter" idx="11"/>
          </p:nvPr>
        </p:nvSpPr>
        <p:spPr>
          <a:xfrm>
            <a:off x="490538" y="6337302"/>
            <a:ext cx="5605462" cy="180000"/>
          </a:xfrm>
          <a:prstGeom prst="rect">
            <a:avLst/>
          </a:prstGeom>
        </p:spPr>
        <p:txBody>
          <a:bodyPr/>
          <a:lstStyle/>
          <a:p>
            <a:r>
              <a:rPr lang="fr-FR" dirty="0" smtClean="0"/>
              <a:t>Promouvoir la justice sociale, promouvoir le travail décent</a:t>
            </a:r>
            <a:endParaRPr lang="en-GB" dirty="0"/>
          </a:p>
        </p:txBody>
      </p:sp>
      <p:sp>
        <p:nvSpPr>
          <p:cNvPr id="4" name="Slide Number Placeholder 3"/>
          <p:cNvSpPr>
            <a:spLocks noGrp="1"/>
          </p:cNvSpPr>
          <p:nvPr>
            <p:ph type="sldNum" sz="quarter" idx="12"/>
          </p:nvPr>
        </p:nvSpPr>
        <p:spPr/>
        <p:txBody>
          <a:bodyPr/>
          <a:lstStyle/>
          <a:p>
            <a:fld id="{856227C0-AD57-4F9B-BAE3-EEFB0D0EE427}" type="slidenum">
              <a:rPr lang="en-GB" smtClean="0"/>
              <a:t>‹Nr.›</a:t>
            </a:fld>
            <a:endParaRPr lang="en-GB"/>
          </a:p>
        </p:txBody>
      </p:sp>
    </p:spTree>
    <p:extLst>
      <p:ext uri="{BB962C8B-B14F-4D97-AF65-F5344CB8AC3E}">
        <p14:creationId xmlns:p14="http://schemas.microsoft.com/office/powerpoint/2010/main" val="1711956738"/>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3" name="Footer Placeholder 2"/>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4" name="Slide Number Placeholder 3"/>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Tree>
    <p:extLst>
      <p:ext uri="{BB962C8B-B14F-4D97-AF65-F5344CB8AC3E}">
        <p14:creationId xmlns:p14="http://schemas.microsoft.com/office/powerpoint/2010/main" val="1711956738"/>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90538" y="2873014"/>
            <a:ext cx="7200000" cy="608525"/>
          </a:xfrm>
        </p:spPr>
        <p:txBody>
          <a:bodyPr wrap="square" bIns="54000" anchor="t" anchorCtr="0">
            <a:noAutofit/>
          </a:bodyPr>
          <a:lstStyle>
            <a:lvl1pPr algn="l">
              <a:defRPr sz="4000"/>
            </a:lvl1pPr>
          </a:lstStyle>
          <a:p>
            <a:r>
              <a:rPr lang="en-US" smtClean="0"/>
              <a:t>Click to edit Master title style</a:t>
            </a:r>
            <a:endParaRPr lang="en-GB"/>
          </a:p>
        </p:txBody>
      </p:sp>
      <p:sp>
        <p:nvSpPr>
          <p:cNvPr id="3" name="Subtitle 2"/>
          <p:cNvSpPr>
            <a:spLocks noGrp="1"/>
          </p:cNvSpPr>
          <p:nvPr>
            <p:ph type="subTitle" idx="1"/>
          </p:nvPr>
        </p:nvSpPr>
        <p:spPr>
          <a:xfrm>
            <a:off x="490538" y="3481539"/>
            <a:ext cx="7200000" cy="1655762"/>
          </a:xfrm>
        </p:spPr>
        <p:txBody>
          <a:bodyPr>
            <a:noAutofit/>
          </a:bodyPr>
          <a:lstStyle>
            <a:lvl1pPr marL="0" indent="0" algn="l">
              <a:lnSpc>
                <a:spcPct val="90000"/>
              </a:lnSpc>
              <a:spcAft>
                <a:spcPts val="1200"/>
              </a:spcAft>
              <a:buNone/>
              <a:defRPr sz="4000" b="0">
                <a:solidFill>
                  <a:schemeClr val="accent1"/>
                </a:solidFill>
              </a:defRPr>
            </a:lvl1pPr>
            <a:lvl2pPr marL="0" indent="0" algn="l">
              <a:buNone/>
              <a:defRPr sz="1400">
                <a:solidFill>
                  <a:schemeClr val="accent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a:xfrm>
            <a:off x="490538" y="6180035"/>
            <a:ext cx="2743200" cy="216000"/>
          </a:xfrm>
        </p:spPr>
        <p:txBody>
          <a:bodyPr anchor="b" anchorCtr="0">
            <a:noAutofit/>
          </a:bodyPr>
          <a:lstStyle>
            <a:lvl1pPr>
              <a:defRPr sz="1000">
                <a:solidFill>
                  <a:schemeClr val="accent1"/>
                </a:solidFill>
              </a:defRPr>
            </a:lvl1pPr>
          </a:lstStyle>
          <a:p>
            <a:r>
              <a:rPr lang="en-GB" smtClean="0">
                <a:solidFill>
                  <a:srgbClr val="1E2DBE"/>
                </a:solidFill>
                <a:latin typeface="Arial"/>
              </a:rPr>
              <a:t>Date: Monday / 01 / October / 2019</a:t>
            </a:r>
            <a:endParaRPr lang="en-GB">
              <a:solidFill>
                <a:srgbClr val="1E2DBE"/>
              </a:solidFill>
              <a:latin typeface="Arial"/>
            </a:endParaRPr>
          </a:p>
        </p:txBody>
      </p:sp>
      <p:sp>
        <p:nvSpPr>
          <p:cNvPr id="5" name="Footer Placeholder 4"/>
          <p:cNvSpPr>
            <a:spLocks noGrp="1"/>
          </p:cNvSpPr>
          <p:nvPr>
            <p:ph type="ftr" sz="quarter" idx="11"/>
          </p:nvPr>
        </p:nvSpPr>
        <p:spPr>
          <a:xfrm>
            <a:off x="490538" y="6858000"/>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1" name="Picture Placeholder 10"/>
          <p:cNvSpPr>
            <a:spLocks noGrp="1"/>
          </p:cNvSpPr>
          <p:nvPr>
            <p:ph type="pic" sz="quarter" idx="13" hasCustomPrompt="1"/>
          </p:nvPr>
        </p:nvSpPr>
        <p:spPr>
          <a:xfrm>
            <a:off x="2946400" y="0"/>
            <a:ext cx="9245600" cy="5321300"/>
          </a:xfrm>
          <a:custGeom>
            <a:avLst/>
            <a:gdLst>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5321300 h 5321300"/>
              <a:gd name="connsiteX4" fmla="*/ 0 w 9245600"/>
              <a:gd name="connsiteY4" fmla="*/ 0 h 5321300"/>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0 h 5321300"/>
            </a:gdLst>
            <a:ahLst/>
            <a:cxnLst>
              <a:cxn ang="0">
                <a:pos x="connsiteX0" y="connsiteY0"/>
              </a:cxn>
              <a:cxn ang="0">
                <a:pos x="connsiteX1" y="connsiteY1"/>
              </a:cxn>
              <a:cxn ang="0">
                <a:pos x="connsiteX2" y="connsiteY2"/>
              </a:cxn>
              <a:cxn ang="0">
                <a:pos x="connsiteX3" y="connsiteY3"/>
              </a:cxn>
            </a:cxnLst>
            <a:rect l="l" t="t" r="r" b="b"/>
            <a:pathLst>
              <a:path w="9245600" h="5321300">
                <a:moveTo>
                  <a:pt x="0" y="0"/>
                </a:moveTo>
                <a:lnTo>
                  <a:pt x="9245600" y="0"/>
                </a:lnTo>
                <a:lnTo>
                  <a:pt x="9245600" y="5321300"/>
                </a:lnTo>
                <a:lnTo>
                  <a:pt x="0" y="0"/>
                </a:lnTo>
                <a:close/>
              </a:path>
            </a:pathLst>
          </a:custGeom>
          <a:solidFill>
            <a:schemeClr val="accent1"/>
          </a:solidFill>
        </p:spPr>
        <p:txBody>
          <a:bodyPr>
            <a:noAutofit/>
          </a:bodyPr>
          <a:lstStyle>
            <a:lvl1pPr algn="r">
              <a:defRPr sz="1000">
                <a:solidFill>
                  <a:schemeClr val="bg1"/>
                </a:solidFill>
              </a:defRPr>
            </a:lvl1pPr>
          </a:lstStyle>
          <a:p>
            <a:r>
              <a:rPr lang="en-GB" smtClean="0"/>
              <a:t>Click icon to insert picture, or leave unchanged for plain colour fill</a:t>
            </a:r>
            <a:endParaRPr lang="en-GB"/>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3166135564"/>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6" name="Slide Number Placeholder 5"/>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Tree>
    <p:extLst>
      <p:ext uri="{BB962C8B-B14F-4D97-AF65-F5344CB8AC3E}">
        <p14:creationId xmlns:p14="http://schemas.microsoft.com/office/powerpoint/2010/main" val="2758292045"/>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Title and Content + Patter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6" name="Slide Number Placeholder 5"/>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r="7834" b="41970"/>
          <a:stretch/>
        </p:blipFill>
        <p:spPr>
          <a:xfrm>
            <a:off x="4581526" y="3244430"/>
            <a:ext cx="7619999" cy="3623095"/>
          </a:xfrm>
          <a:prstGeom prst="rect">
            <a:avLst/>
          </a:prstGeom>
        </p:spPr>
      </p:pic>
      <p:sp>
        <p:nvSpPr>
          <p:cNvPr id="10" name="Text Placeholder 9"/>
          <p:cNvSpPr>
            <a:spLocks noGrp="1"/>
          </p:cNvSpPr>
          <p:nvPr>
            <p:ph type="body" sz="quarter" idx="13"/>
          </p:nvPr>
        </p:nvSpPr>
        <p:spPr>
          <a:xfrm>
            <a:off x="490538" y="4796725"/>
            <a:ext cx="3412800" cy="970829"/>
          </a:xfrm>
        </p:spPr>
        <p:txBody>
          <a:bodyPr tIns="108000">
            <a:spAutoFit/>
          </a:bodyPr>
          <a:lstStyle>
            <a:lvl1pPr marL="489600" indent="-489600">
              <a:buSzPct val="150000"/>
              <a:buFontTx/>
              <a:buBlip>
                <a:blip r:embed="rId3"/>
              </a:buBlip>
              <a:defRPr b="0">
                <a:solidFill>
                  <a:schemeClr val="tx1"/>
                </a:solidFill>
              </a:defRPr>
            </a:lvl1pPr>
            <a:lvl2pPr marL="669600" indent="-180000">
              <a:buClr>
                <a:schemeClr val="accent2"/>
              </a:buClr>
              <a:buSzPct val="80000"/>
              <a:buFont typeface="Wingdings 3" panose="05040102010807070707" pitchFamily="18" charset="2"/>
              <a:buChar char="u"/>
              <a:defRPr sz="1000"/>
            </a:lvl2pPr>
          </a:lstStyle>
          <a:p>
            <a:pPr lvl="0"/>
            <a:r>
              <a:rPr lang="en-US" smtClean="0"/>
              <a:t>Edit Master text styles</a:t>
            </a:r>
          </a:p>
          <a:p>
            <a:pPr lvl="1"/>
            <a:r>
              <a:rPr lang="en-US" smtClean="0"/>
              <a:t>Second level</a:t>
            </a:r>
          </a:p>
        </p:txBody>
      </p:sp>
    </p:spTree>
    <p:extLst>
      <p:ext uri="{BB962C8B-B14F-4D97-AF65-F5344CB8AC3E}">
        <p14:creationId xmlns:p14="http://schemas.microsoft.com/office/powerpoint/2010/main" val="181085946"/>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Title and Content + Corner Image">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4692650" y="2538000"/>
            <a:ext cx="7499350" cy="4320000"/>
          </a:xfrm>
          <a:custGeom>
            <a:avLst/>
            <a:gdLst>
              <a:gd name="connsiteX0" fmla="*/ 0 w 7499350"/>
              <a:gd name="connsiteY0" fmla="*/ 0 h 4320000"/>
              <a:gd name="connsiteX1" fmla="*/ 7499350 w 7499350"/>
              <a:gd name="connsiteY1" fmla="*/ 0 h 4320000"/>
              <a:gd name="connsiteX2" fmla="*/ 7499350 w 7499350"/>
              <a:gd name="connsiteY2" fmla="*/ 4320000 h 4320000"/>
              <a:gd name="connsiteX3" fmla="*/ 0 w 7499350"/>
              <a:gd name="connsiteY3" fmla="*/ 4320000 h 4320000"/>
              <a:gd name="connsiteX4" fmla="*/ 0 w 7499350"/>
              <a:gd name="connsiteY4" fmla="*/ 0 h 4320000"/>
              <a:gd name="connsiteX0" fmla="*/ 0 w 7499350"/>
              <a:gd name="connsiteY0" fmla="*/ 4320000 h 4320000"/>
              <a:gd name="connsiteX1" fmla="*/ 7499350 w 7499350"/>
              <a:gd name="connsiteY1" fmla="*/ 0 h 4320000"/>
              <a:gd name="connsiteX2" fmla="*/ 7499350 w 7499350"/>
              <a:gd name="connsiteY2" fmla="*/ 4320000 h 4320000"/>
              <a:gd name="connsiteX3" fmla="*/ 0 w 7499350"/>
              <a:gd name="connsiteY3" fmla="*/ 4320000 h 4320000"/>
            </a:gdLst>
            <a:ahLst/>
            <a:cxnLst>
              <a:cxn ang="0">
                <a:pos x="connsiteX0" y="connsiteY0"/>
              </a:cxn>
              <a:cxn ang="0">
                <a:pos x="connsiteX1" y="connsiteY1"/>
              </a:cxn>
              <a:cxn ang="0">
                <a:pos x="connsiteX2" y="connsiteY2"/>
              </a:cxn>
              <a:cxn ang="0">
                <a:pos x="connsiteX3" y="connsiteY3"/>
              </a:cxn>
            </a:cxnLst>
            <a:rect l="l" t="t" r="r" b="b"/>
            <a:pathLst>
              <a:path w="7499350" h="4320000">
                <a:moveTo>
                  <a:pt x="0" y="4320000"/>
                </a:moveTo>
                <a:lnTo>
                  <a:pt x="7499350" y="0"/>
                </a:lnTo>
                <a:lnTo>
                  <a:pt x="7499350" y="4320000"/>
                </a:lnTo>
                <a:lnTo>
                  <a:pt x="0" y="4320000"/>
                </a:lnTo>
                <a:close/>
              </a:path>
            </a:pathLst>
          </a:custGeom>
        </p:spPr>
        <p:txBody>
          <a:bodyPr anchor="b" anchorCtr="0"/>
          <a:lstStyle>
            <a:lvl1pPr algn="r">
              <a:defRPr sz="1000" b="1">
                <a:solidFill>
                  <a:schemeClr val="tx1"/>
                </a:solidFill>
              </a:defRPr>
            </a:lvl1pPr>
          </a:lstStyle>
          <a:p>
            <a:r>
              <a:rPr lang="en-GB" smtClean="0"/>
              <a:t>Click icon to insert picture</a:t>
            </a:r>
            <a:endParaRPr lang="en-GB"/>
          </a:p>
        </p:txBody>
      </p:sp>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6" name="Slide Number Placeholder 5"/>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smtClean="0">
                <a:solidFill>
                  <a:srgbClr val="230050"/>
                </a:solidFill>
                <a:latin typeface="Arial"/>
              </a:rPr>
              <a:t>NB Manually place “ilo.org” device in front of image</a:t>
            </a:r>
            <a:endParaRPr lang="en-GB" sz="1000">
              <a:solidFill>
                <a:srgbClr val="230050"/>
              </a:solidFill>
              <a:latin typeface="Arial"/>
            </a:endParaRPr>
          </a:p>
        </p:txBody>
      </p:sp>
    </p:spTree>
    <p:extLst>
      <p:ext uri="{BB962C8B-B14F-4D97-AF65-F5344CB8AC3E}">
        <p14:creationId xmlns:p14="http://schemas.microsoft.com/office/powerpoint/2010/main" val="259065828"/>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Title and Content + Image/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6" name="Slide Number Placeholder 5"/>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smtClean="0">
                <a:solidFill>
                  <a:srgbClr val="230050"/>
                </a:solidFill>
                <a:latin typeface="Arial"/>
              </a:rPr>
              <a:t>NB Manually place “ilo.org” device in front of image</a:t>
            </a:r>
            <a:endParaRPr lang="en-GB" sz="1000">
              <a:solidFill>
                <a:srgbClr val="230050"/>
              </a:solidFill>
              <a:latin typeface="Arial"/>
            </a:endParaRPr>
          </a:p>
        </p:txBody>
      </p:sp>
      <p:sp>
        <p:nvSpPr>
          <p:cNvPr id="10" name="Picture Placeholder 9"/>
          <p:cNvSpPr>
            <a:spLocks noGrp="1"/>
          </p:cNvSpPr>
          <p:nvPr>
            <p:ph type="pic" sz="quarter" idx="13" hasCustomPrompt="1"/>
          </p:nvPr>
        </p:nvSpPr>
        <p:spPr>
          <a:xfrm>
            <a:off x="8289130" y="981075"/>
            <a:ext cx="3902869" cy="5876925"/>
          </a:xfrm>
          <a:custGeom>
            <a:avLst/>
            <a:gdLst>
              <a:gd name="connsiteX0" fmla="*/ 0 w 3902869"/>
              <a:gd name="connsiteY0" fmla="*/ 0 h 5876925"/>
              <a:gd name="connsiteX1" fmla="*/ 3902869 w 3902869"/>
              <a:gd name="connsiteY1" fmla="*/ 0 h 5876925"/>
              <a:gd name="connsiteX2" fmla="*/ 3902869 w 3902869"/>
              <a:gd name="connsiteY2" fmla="*/ 5876925 h 5876925"/>
              <a:gd name="connsiteX3" fmla="*/ 0 w 3902869"/>
              <a:gd name="connsiteY3" fmla="*/ 5876925 h 5876925"/>
              <a:gd name="connsiteX4" fmla="*/ 0 w 3902869"/>
              <a:gd name="connsiteY4" fmla="*/ 0 h 5876925"/>
              <a:gd name="connsiteX0" fmla="*/ 0 w 3902869"/>
              <a:gd name="connsiteY0" fmla="*/ 0 h 5876925"/>
              <a:gd name="connsiteX1" fmla="*/ 3898107 w 3902869"/>
              <a:gd name="connsiteY1" fmla="*/ 2252663 h 5876925"/>
              <a:gd name="connsiteX2" fmla="*/ 3902869 w 3902869"/>
              <a:gd name="connsiteY2" fmla="*/ 5876925 h 5876925"/>
              <a:gd name="connsiteX3" fmla="*/ 0 w 3902869"/>
              <a:gd name="connsiteY3" fmla="*/ 5876925 h 5876925"/>
              <a:gd name="connsiteX4" fmla="*/ 0 w 3902869"/>
              <a:gd name="connsiteY4" fmla="*/ 0 h 5876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869" h="5876925">
                <a:moveTo>
                  <a:pt x="0" y="0"/>
                </a:moveTo>
                <a:lnTo>
                  <a:pt x="3898107" y="2252663"/>
                </a:lnTo>
                <a:cubicBezTo>
                  <a:pt x="3899694" y="3460750"/>
                  <a:pt x="3901282" y="4668838"/>
                  <a:pt x="3902869" y="5876925"/>
                </a:cubicBezTo>
                <a:lnTo>
                  <a:pt x="0" y="5876925"/>
                </a:lnTo>
                <a:lnTo>
                  <a:pt x="0" y="0"/>
                </a:lnTo>
                <a:close/>
              </a:path>
            </a:pathLst>
          </a:custGeom>
        </p:spPr>
        <p:txBody>
          <a:bodyPr anchor="b" anchorCtr="0"/>
          <a:lstStyle>
            <a:lvl1pPr algn="r">
              <a:defRPr sz="1000">
                <a:solidFill>
                  <a:schemeClr val="tx1"/>
                </a:solidFill>
              </a:defRPr>
            </a:lvl1pPr>
          </a:lstStyle>
          <a:p>
            <a:r>
              <a:rPr lang="en-GB" smtClean="0"/>
              <a:t>Click icon to insert picture</a:t>
            </a:r>
            <a:endParaRPr lang="en-GB"/>
          </a:p>
        </p:txBody>
      </p:sp>
      <p:sp>
        <p:nvSpPr>
          <p:cNvPr id="12" name="Text Placeholder 11"/>
          <p:cNvSpPr>
            <a:spLocks noGrp="1"/>
          </p:cNvSpPr>
          <p:nvPr>
            <p:ph type="body" sz="quarter" idx="14"/>
          </p:nvPr>
        </p:nvSpPr>
        <p:spPr>
          <a:xfrm>
            <a:off x="8288338" y="5876925"/>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a:defRPr sz="1000" b="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smtClean="0"/>
              <a:t>Edit Master text styles</a:t>
            </a:r>
          </a:p>
        </p:txBody>
      </p:sp>
    </p:spTree>
    <p:extLst>
      <p:ext uri="{BB962C8B-B14F-4D97-AF65-F5344CB8AC3E}">
        <p14:creationId xmlns:p14="http://schemas.microsoft.com/office/powerpoint/2010/main" val="1657128982"/>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90538" y="2393950"/>
            <a:ext cx="5360400" cy="348297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341062" y="2393949"/>
            <a:ext cx="5360400" cy="348297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6" name="Footer Placeholder 5"/>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Tree>
    <p:extLst>
      <p:ext uri="{BB962C8B-B14F-4D97-AF65-F5344CB8AC3E}">
        <p14:creationId xmlns:p14="http://schemas.microsoft.com/office/powerpoint/2010/main" val="2947130629"/>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twoObj" preserve="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6" name="Footer Placeholder 5"/>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
        <p:nvSpPr>
          <p:cNvPr id="8" name="Content Placeholder 3"/>
          <p:cNvSpPr>
            <a:spLocks noGrp="1"/>
          </p:cNvSpPr>
          <p:nvPr>
            <p:ph sz="half" idx="13"/>
          </p:nvPr>
        </p:nvSpPr>
        <p:spPr>
          <a:xfrm>
            <a:off x="8288662" y="2393949"/>
            <a:ext cx="3412800" cy="348297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334147690"/>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Three Content with Sta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6" name="Footer Placeholder 5"/>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
        <p:nvSpPr>
          <p:cNvPr id="10" name="Text Placeholder 9"/>
          <p:cNvSpPr>
            <a:spLocks noGrp="1"/>
          </p:cNvSpPr>
          <p:nvPr>
            <p:ph type="body" sz="quarter" idx="13" hasCustomPrompt="1"/>
          </p:nvPr>
        </p:nvSpPr>
        <p:spPr>
          <a:xfrm>
            <a:off x="8288662" y="2393950"/>
            <a:ext cx="3412801" cy="3482975"/>
          </a:xfrm>
        </p:spPr>
        <p:txBody>
          <a:bodyPr tIns="54000"/>
          <a:lstStyle>
            <a:lvl1pPr marL="360000" indent="-360000">
              <a:lnSpc>
                <a:spcPct val="80000"/>
              </a:lnSpc>
              <a:spcBef>
                <a:spcPts val="3200"/>
              </a:spcBef>
              <a:spcAft>
                <a:spcPts val="0"/>
              </a:spcAft>
              <a:buClr>
                <a:schemeClr val="accent2"/>
              </a:buClr>
              <a:buFontTx/>
              <a:buBlip>
                <a:blip r:embed="rId2"/>
              </a:buBlip>
              <a:defRPr sz="6000" b="0" spc="-200" baseline="0">
                <a:solidFill>
                  <a:schemeClr val="accent1"/>
                </a:solidFill>
              </a:defRPr>
            </a:lvl1pPr>
            <a:lvl2pPr marL="360000" indent="0">
              <a:lnSpc>
                <a:spcPct val="100000"/>
              </a:lnSpc>
              <a:spcBef>
                <a:spcPts val="0"/>
              </a:spcBef>
              <a:spcAft>
                <a:spcPts val="0"/>
              </a:spcAft>
              <a:buFontTx/>
              <a:buNone/>
              <a:defRPr sz="1000"/>
            </a:lvl2pPr>
          </a:lstStyle>
          <a:p>
            <a:pPr lvl="0"/>
            <a:r>
              <a:rPr lang="en-US" smtClean="0"/>
              <a:t>00.0%</a:t>
            </a:r>
          </a:p>
          <a:p>
            <a:pPr lvl="1"/>
            <a:r>
              <a:rPr lang="en-US" smtClean="0"/>
              <a:t>Supporting text</a:t>
            </a:r>
            <a:endParaRPr lang="en-GB"/>
          </a:p>
        </p:txBody>
      </p:sp>
    </p:spTree>
    <p:extLst>
      <p:ext uri="{BB962C8B-B14F-4D97-AF65-F5344CB8AC3E}">
        <p14:creationId xmlns:p14="http://schemas.microsoft.com/office/powerpoint/2010/main" val="2400062472"/>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Quote and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4" name="Footer Placeholder 3"/>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5" name="Slide Number Placeholder 4"/>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
        <p:nvSpPr>
          <p:cNvPr id="6" name="Text Placeholder 9"/>
          <p:cNvSpPr>
            <a:spLocks noGrp="1"/>
          </p:cNvSpPr>
          <p:nvPr>
            <p:ph type="body" sz="quarter" idx="13" hasCustomPrompt="1"/>
          </p:nvPr>
        </p:nvSpPr>
        <p:spPr>
          <a:xfrm>
            <a:off x="490538" y="2393950"/>
            <a:ext cx="7380000" cy="3482976"/>
          </a:xfrm>
        </p:spPr>
        <p:txBody>
          <a:bodyPr tIns="0">
            <a:noAutofit/>
          </a:bodyPr>
          <a:lstStyle>
            <a:lvl1pPr marL="489600" indent="-489600">
              <a:buSzPct val="120000"/>
              <a:buFontTx/>
              <a:buBlip>
                <a:blip r:embed="rId2"/>
              </a:buBlip>
              <a:defRPr sz="2300" b="0">
                <a:solidFill>
                  <a:schemeClr val="tx1"/>
                </a:solidFill>
              </a:defRPr>
            </a:lvl1pPr>
            <a:lvl2pPr marL="489600" indent="0">
              <a:buClr>
                <a:schemeClr val="accent2"/>
              </a:buClr>
              <a:buSzPct val="80000"/>
              <a:buFont typeface="Wingdings 3" panose="05040102010807070707" pitchFamily="18" charset="2"/>
              <a:buNone/>
              <a:defRPr sz="2300" baseline="0"/>
            </a:lvl2pPr>
            <a:lvl3pPr marL="669600" indent="-180000">
              <a:spcBef>
                <a:spcPts val="1800"/>
              </a:spcBef>
              <a:defRPr sz="1000"/>
            </a:lvl3pPr>
          </a:lstStyle>
          <a:p>
            <a:pPr lvl="0"/>
            <a:r>
              <a:rPr lang="en-US" smtClean="0"/>
              <a:t>Quote (level 1)</a:t>
            </a:r>
          </a:p>
          <a:p>
            <a:pPr lvl="1"/>
            <a:r>
              <a:rPr lang="en-US" smtClean="0"/>
              <a:t>Continuation paras (level 2)</a:t>
            </a:r>
          </a:p>
          <a:p>
            <a:pPr lvl="2"/>
            <a:r>
              <a:rPr lang="en-GB" smtClean="0"/>
              <a:t>Source (level 3)</a:t>
            </a:r>
            <a:endParaRPr lang="en-GB"/>
          </a:p>
        </p:txBody>
      </p:sp>
      <p:sp>
        <p:nvSpPr>
          <p:cNvPr id="8" name="Picture Placeholder 7"/>
          <p:cNvSpPr>
            <a:spLocks noGrp="1"/>
          </p:cNvSpPr>
          <p:nvPr>
            <p:ph type="pic" sz="quarter" idx="14"/>
          </p:nvPr>
        </p:nvSpPr>
        <p:spPr>
          <a:xfrm>
            <a:off x="8270663" y="2447925"/>
            <a:ext cx="3430800" cy="3429000"/>
          </a:xfrm>
        </p:spPr>
        <p:txBody>
          <a:bodyPr/>
          <a:lstStyle>
            <a:lvl1pPr>
              <a:defRPr sz="1000">
                <a:solidFill>
                  <a:schemeClr val="tx1"/>
                </a:solidFill>
              </a:defRPr>
            </a:lvl1pPr>
          </a:lstStyle>
          <a:p>
            <a:r>
              <a:rPr lang="en-US" smtClean="0"/>
              <a:t>Click icon to add picture</a:t>
            </a:r>
            <a:endParaRPr lang="en-GB"/>
          </a:p>
        </p:txBody>
      </p:sp>
    </p:spTree>
    <p:extLst>
      <p:ext uri="{BB962C8B-B14F-4D97-AF65-F5344CB8AC3E}">
        <p14:creationId xmlns:p14="http://schemas.microsoft.com/office/powerpoint/2010/main" val="26104444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90538" y="2873014"/>
            <a:ext cx="7200000" cy="608525"/>
          </a:xfrm>
        </p:spPr>
        <p:txBody>
          <a:bodyPr wrap="square" bIns="54000" anchor="t" anchorCtr="0">
            <a:noAutofit/>
          </a:bodyPr>
          <a:lstStyle>
            <a:lvl1pPr algn="l">
              <a:defRPr sz="4000"/>
            </a:lvl1pPr>
          </a:lstStyle>
          <a:p>
            <a:r>
              <a:rPr lang="en-US" smtClean="0"/>
              <a:t>Click to edit Master title style</a:t>
            </a:r>
            <a:endParaRPr lang="en-GB"/>
          </a:p>
        </p:txBody>
      </p:sp>
      <p:sp>
        <p:nvSpPr>
          <p:cNvPr id="3" name="Subtitle 2"/>
          <p:cNvSpPr>
            <a:spLocks noGrp="1"/>
          </p:cNvSpPr>
          <p:nvPr>
            <p:ph type="subTitle" idx="1"/>
          </p:nvPr>
        </p:nvSpPr>
        <p:spPr>
          <a:xfrm>
            <a:off x="490538" y="3481539"/>
            <a:ext cx="7200000" cy="1655762"/>
          </a:xfrm>
        </p:spPr>
        <p:txBody>
          <a:bodyPr>
            <a:noAutofit/>
          </a:bodyPr>
          <a:lstStyle>
            <a:lvl1pPr marL="0" indent="0" algn="l">
              <a:lnSpc>
                <a:spcPct val="90000"/>
              </a:lnSpc>
              <a:spcAft>
                <a:spcPts val="1200"/>
              </a:spcAft>
              <a:buNone/>
              <a:defRPr sz="4000" b="0">
                <a:solidFill>
                  <a:schemeClr val="accent1"/>
                </a:solidFill>
              </a:defRPr>
            </a:lvl1pPr>
            <a:lvl2pPr marL="0" indent="0" algn="l">
              <a:buNone/>
              <a:defRPr sz="1400">
                <a:solidFill>
                  <a:schemeClr val="accent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a:xfrm>
            <a:off x="490538" y="6180035"/>
            <a:ext cx="2743200" cy="216000"/>
          </a:xfrm>
        </p:spPr>
        <p:txBody>
          <a:bodyPr anchor="b" anchorCtr="0">
            <a:noAutofit/>
          </a:bodyPr>
          <a:lstStyle>
            <a:lvl1pPr>
              <a:defRPr sz="1000">
                <a:solidFill>
                  <a:schemeClr val="accent1"/>
                </a:solidFill>
              </a:defRPr>
            </a:lvl1pPr>
          </a:lstStyle>
          <a:p>
            <a:r>
              <a:rPr lang="en-GB" smtClean="0">
                <a:solidFill>
                  <a:srgbClr val="1E2DBE"/>
                </a:solidFill>
                <a:latin typeface="Arial"/>
              </a:rPr>
              <a:t>Date: Monday / 01 / October / 2019</a:t>
            </a:r>
            <a:endParaRPr lang="en-GB">
              <a:solidFill>
                <a:srgbClr val="1E2DBE"/>
              </a:solidFill>
              <a:latin typeface="Arial"/>
            </a:endParaRPr>
          </a:p>
        </p:txBody>
      </p:sp>
      <p:sp>
        <p:nvSpPr>
          <p:cNvPr id="5" name="Footer Placeholder 4"/>
          <p:cNvSpPr>
            <a:spLocks noGrp="1"/>
          </p:cNvSpPr>
          <p:nvPr>
            <p:ph type="ftr" sz="quarter" idx="11"/>
          </p:nvPr>
        </p:nvSpPr>
        <p:spPr>
          <a:xfrm>
            <a:off x="490538" y="6858000"/>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1" name="Picture Placeholder 10"/>
          <p:cNvSpPr>
            <a:spLocks noGrp="1"/>
          </p:cNvSpPr>
          <p:nvPr>
            <p:ph type="pic" sz="quarter" idx="13" hasCustomPrompt="1"/>
          </p:nvPr>
        </p:nvSpPr>
        <p:spPr>
          <a:xfrm>
            <a:off x="2946400" y="0"/>
            <a:ext cx="9245600" cy="5321300"/>
          </a:xfrm>
          <a:custGeom>
            <a:avLst/>
            <a:gdLst>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5321300 h 5321300"/>
              <a:gd name="connsiteX4" fmla="*/ 0 w 9245600"/>
              <a:gd name="connsiteY4" fmla="*/ 0 h 5321300"/>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0 h 5321300"/>
            </a:gdLst>
            <a:ahLst/>
            <a:cxnLst>
              <a:cxn ang="0">
                <a:pos x="connsiteX0" y="connsiteY0"/>
              </a:cxn>
              <a:cxn ang="0">
                <a:pos x="connsiteX1" y="connsiteY1"/>
              </a:cxn>
              <a:cxn ang="0">
                <a:pos x="connsiteX2" y="connsiteY2"/>
              </a:cxn>
              <a:cxn ang="0">
                <a:pos x="connsiteX3" y="connsiteY3"/>
              </a:cxn>
            </a:cxnLst>
            <a:rect l="l" t="t" r="r" b="b"/>
            <a:pathLst>
              <a:path w="9245600" h="5321300">
                <a:moveTo>
                  <a:pt x="0" y="0"/>
                </a:moveTo>
                <a:lnTo>
                  <a:pt x="9245600" y="0"/>
                </a:lnTo>
                <a:lnTo>
                  <a:pt x="9245600" y="5321300"/>
                </a:lnTo>
                <a:lnTo>
                  <a:pt x="0" y="0"/>
                </a:lnTo>
                <a:close/>
              </a:path>
            </a:pathLst>
          </a:custGeom>
          <a:solidFill>
            <a:schemeClr val="accent1"/>
          </a:solidFill>
        </p:spPr>
        <p:txBody>
          <a:bodyPr>
            <a:noAutofit/>
          </a:bodyPr>
          <a:lstStyle>
            <a:lvl1pPr algn="r">
              <a:defRPr sz="1000">
                <a:solidFill>
                  <a:schemeClr val="bg1"/>
                </a:solidFill>
              </a:defRPr>
            </a:lvl1pPr>
          </a:lstStyle>
          <a:p>
            <a:r>
              <a:rPr lang="en-GB" smtClean="0"/>
              <a:t>Click icon to insert picture, or leave unchanged for plain colour fill</a:t>
            </a:r>
            <a:endParaRPr lang="en-GB"/>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3166135564"/>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smtClean="0"/>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noAutofit/>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a:xfrm>
            <a:off x="3621088" y="6867374"/>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sp>
        <p:nvSpPr>
          <p:cNvPr id="8" name="Right Triangle 7"/>
          <p:cNvSpPr/>
          <p:nvPr userDrawn="1"/>
        </p:nvSpPr>
        <p:spPr>
          <a:xfrm flipH="1">
            <a:off x="5529262" y="3007518"/>
            <a:ext cx="6662738" cy="3850481"/>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prstClr val="white"/>
              </a:solidFill>
              <a:latin typeface="Arial"/>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577579807"/>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type="secHead" preserve="1">
  <p:cSld name="Section Header B">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smtClean="0"/>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noAutofit/>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sp>
        <p:nvSpPr>
          <p:cNvPr id="8" name="Right Triangle 7"/>
          <p:cNvSpPr/>
          <p:nvPr userDrawn="1"/>
        </p:nvSpPr>
        <p:spPr>
          <a:xfrm flipH="1">
            <a:off x="8286750" y="4601106"/>
            <a:ext cx="3905250" cy="2256894"/>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prstClr val="white"/>
              </a:solidFill>
              <a:latin typeface="Arial"/>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3191027" y="2238"/>
            <a:ext cx="8999022" cy="520065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prstClr val="white"/>
              </a:solidFill>
              <a:latin typeface="Arial"/>
            </a:endParaRP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3072045505"/>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type="secHead" preserve="1">
  <p:cSld name="Section Header C">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smtClean="0"/>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noAutofit/>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5307376" y="0"/>
            <a:ext cx="6884624" cy="3978712"/>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prstClr val="white"/>
              </a:solidFill>
              <a:latin typeface="Arial"/>
            </a:endParaRP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1319992883"/>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type="secHead" preserve="1">
  <p:cSld name="Section Header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bg1"/>
                </a:solidFill>
              </a:defRPr>
            </a:lvl1pPr>
          </a:lstStyle>
          <a:p>
            <a:r>
              <a:rPr lang="en-US" smtClean="0"/>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noAutofit/>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a:xfrm>
            <a:off x="3602038" y="6870450"/>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8" name="Pictur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66526" y="451967"/>
            <a:ext cx="1561292" cy="539706"/>
          </a:xfrm>
          <a:prstGeom prst="rect">
            <a:avLst/>
          </a:prstGeom>
        </p:spPr>
      </p:pic>
    </p:spTree>
    <p:extLst>
      <p:ext uri="{BB962C8B-B14F-4D97-AF65-F5344CB8AC3E}">
        <p14:creationId xmlns:p14="http://schemas.microsoft.com/office/powerpoint/2010/main" val="3808222436"/>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type="secHead" preserve="1">
  <p:cSld name="Section Header Pattern">
    <p:bg>
      <p:bgPr>
        <a:solidFill>
          <a:schemeClr val="bg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1" t="21407" r="38481" b="40746"/>
          <a:stretch/>
        </p:blipFill>
        <p:spPr>
          <a:xfrm>
            <a:off x="-1397975" y="1085561"/>
            <a:ext cx="13604217" cy="5784889"/>
          </a:xfrm>
          <a:prstGeom prst="rect">
            <a:avLst/>
          </a:prstGeom>
        </p:spPr>
      </p:pic>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smtClean="0"/>
              <a:t>Click to edit Master title style</a:t>
            </a:r>
            <a:endParaRPr lang="en-GB"/>
          </a:p>
        </p:txBody>
      </p:sp>
      <p:sp>
        <p:nvSpPr>
          <p:cNvPr id="3" name="Text Placeholder 2"/>
          <p:cNvSpPr>
            <a:spLocks noGrp="1"/>
          </p:cNvSpPr>
          <p:nvPr>
            <p:ph type="body" idx="1"/>
          </p:nvPr>
        </p:nvSpPr>
        <p:spPr>
          <a:xfrm>
            <a:off x="490538" y="3481324"/>
            <a:ext cx="5868000" cy="648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noAutofit/>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a:xfrm>
            <a:off x="3649663" y="6870450"/>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3006282981"/>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4" name="Footer Placeholder 3"/>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5" name="Slide Number Placeholder 4"/>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Tree>
    <p:extLst>
      <p:ext uri="{BB962C8B-B14F-4D97-AF65-F5344CB8AC3E}">
        <p14:creationId xmlns:p14="http://schemas.microsoft.com/office/powerpoint/2010/main" val="2642088073"/>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3" name="Footer Placeholder 2"/>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4" name="Slide Number Placeholder 3"/>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Tree>
    <p:extLst>
      <p:ext uri="{BB962C8B-B14F-4D97-AF65-F5344CB8AC3E}">
        <p14:creationId xmlns:p14="http://schemas.microsoft.com/office/powerpoint/2010/main" val="17119567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6" name="Slide Number Placeholder 5"/>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Tree>
    <p:extLst>
      <p:ext uri="{BB962C8B-B14F-4D97-AF65-F5344CB8AC3E}">
        <p14:creationId xmlns:p14="http://schemas.microsoft.com/office/powerpoint/2010/main" val="27582920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 Patter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6" name="Slide Number Placeholder 5"/>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r="7834" b="41970"/>
          <a:stretch/>
        </p:blipFill>
        <p:spPr>
          <a:xfrm>
            <a:off x="4581526" y="3244430"/>
            <a:ext cx="7619999" cy="3623095"/>
          </a:xfrm>
          <a:prstGeom prst="rect">
            <a:avLst/>
          </a:prstGeom>
        </p:spPr>
      </p:pic>
      <p:sp>
        <p:nvSpPr>
          <p:cNvPr id="10" name="Text Placeholder 9"/>
          <p:cNvSpPr>
            <a:spLocks noGrp="1"/>
          </p:cNvSpPr>
          <p:nvPr>
            <p:ph type="body" sz="quarter" idx="13"/>
          </p:nvPr>
        </p:nvSpPr>
        <p:spPr>
          <a:xfrm>
            <a:off x="490538" y="4796725"/>
            <a:ext cx="3412800" cy="970829"/>
          </a:xfrm>
        </p:spPr>
        <p:txBody>
          <a:bodyPr tIns="108000">
            <a:spAutoFit/>
          </a:bodyPr>
          <a:lstStyle>
            <a:lvl1pPr marL="489600" indent="-489600">
              <a:buSzPct val="150000"/>
              <a:buFontTx/>
              <a:buBlip>
                <a:blip r:embed="rId3"/>
              </a:buBlip>
              <a:defRPr b="0">
                <a:solidFill>
                  <a:schemeClr val="tx1"/>
                </a:solidFill>
              </a:defRPr>
            </a:lvl1pPr>
            <a:lvl2pPr marL="669600" indent="-180000">
              <a:buClr>
                <a:schemeClr val="accent2"/>
              </a:buClr>
              <a:buSzPct val="80000"/>
              <a:buFont typeface="Wingdings 3" panose="05040102010807070707" pitchFamily="18" charset="2"/>
              <a:buChar char="u"/>
              <a:defRPr sz="1000"/>
            </a:lvl2pPr>
          </a:lstStyle>
          <a:p>
            <a:pPr lvl="0"/>
            <a:r>
              <a:rPr lang="en-US" smtClean="0"/>
              <a:t>Edit Master text styles</a:t>
            </a:r>
          </a:p>
          <a:p>
            <a:pPr lvl="1"/>
            <a:r>
              <a:rPr lang="en-US" smtClean="0"/>
              <a:t>Second level</a:t>
            </a:r>
          </a:p>
        </p:txBody>
      </p:sp>
    </p:spTree>
    <p:extLst>
      <p:ext uri="{BB962C8B-B14F-4D97-AF65-F5344CB8AC3E}">
        <p14:creationId xmlns:p14="http://schemas.microsoft.com/office/powerpoint/2010/main" val="181085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 para editar título</a:t>
            </a:r>
            <a:endParaRPr lang="en-GB"/>
          </a:p>
        </p:txBody>
      </p:sp>
      <p:sp>
        <p:nvSpPr>
          <p:cNvPr id="3" name="Content Placeholder 2"/>
          <p:cNvSpPr>
            <a:spLocks noGrp="1"/>
          </p:cNvSpPr>
          <p:nvPr>
            <p:ph idx="1"/>
          </p:nvPr>
        </p:nvSpPr>
        <p:spPr/>
        <p:txBody>
          <a:bodyPr/>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endParaRPr lang="en-GB"/>
          </a:p>
        </p:txBody>
      </p:sp>
      <p:sp>
        <p:nvSpPr>
          <p:cNvPr id="4" name="Date Placeholder 3"/>
          <p:cNvSpPr>
            <a:spLocks noGrp="1"/>
          </p:cNvSpPr>
          <p:nvPr>
            <p:ph type="dt" sz="half" idx="10"/>
          </p:nvPr>
        </p:nvSpPr>
        <p:spPr>
          <a:xfrm>
            <a:off x="490538" y="6870450"/>
            <a:ext cx="2743200" cy="216000"/>
          </a:xfrm>
          <a:prstGeom prst="rect">
            <a:avLst/>
          </a:prstGeom>
        </p:spPr>
        <p:txBody>
          <a:bodyPr/>
          <a:lstStyle/>
          <a:p>
            <a:r>
              <a:rPr lang="en-GB" smtClean="0"/>
              <a:t>Date: Monday / 01 / October / 2019</a:t>
            </a:r>
            <a:endParaRPr lang="en-GB"/>
          </a:p>
        </p:txBody>
      </p:sp>
      <p:sp>
        <p:nvSpPr>
          <p:cNvPr id="5" name="Footer Placeholder 4"/>
          <p:cNvSpPr>
            <a:spLocks noGrp="1"/>
          </p:cNvSpPr>
          <p:nvPr>
            <p:ph type="ftr" sz="quarter" idx="11"/>
          </p:nvPr>
        </p:nvSpPr>
        <p:spPr>
          <a:xfrm>
            <a:off x="490538" y="6337302"/>
            <a:ext cx="5605462" cy="180000"/>
          </a:xfrm>
          <a:prstGeom prst="rect">
            <a:avLst/>
          </a:prstGeom>
        </p:spPr>
        <p:txBody>
          <a:bodyPr/>
          <a:lstStyle/>
          <a:p>
            <a:r>
              <a:rPr lang="fr-FR" dirty="0" smtClean="0"/>
              <a:t>Promouvoir la justice sociale, promouvoir le travail décent</a:t>
            </a:r>
            <a:endParaRPr lang="en-GB" dirty="0"/>
          </a:p>
        </p:txBody>
      </p:sp>
      <p:sp>
        <p:nvSpPr>
          <p:cNvPr id="6" name="Slide Number Placeholder 5"/>
          <p:cNvSpPr>
            <a:spLocks noGrp="1"/>
          </p:cNvSpPr>
          <p:nvPr>
            <p:ph type="sldNum" sz="quarter" idx="12"/>
          </p:nvPr>
        </p:nvSpPr>
        <p:spPr/>
        <p:txBody>
          <a:bodyPr/>
          <a:lstStyle/>
          <a:p>
            <a:fld id="{856227C0-AD57-4F9B-BAE3-EEFB0D0EE427}" type="slidenum">
              <a:rPr lang="en-GB" smtClean="0"/>
              <a:t>‹Nr.›</a:t>
            </a:fld>
            <a:endParaRPr lang="en-GB"/>
          </a:p>
        </p:txBody>
      </p:sp>
    </p:spTree>
    <p:extLst>
      <p:ext uri="{BB962C8B-B14F-4D97-AF65-F5344CB8AC3E}">
        <p14:creationId xmlns:p14="http://schemas.microsoft.com/office/powerpoint/2010/main" val="27582920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Content + Corner Image">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4692650" y="2538000"/>
            <a:ext cx="7499350" cy="4320000"/>
          </a:xfrm>
          <a:custGeom>
            <a:avLst/>
            <a:gdLst>
              <a:gd name="connsiteX0" fmla="*/ 0 w 7499350"/>
              <a:gd name="connsiteY0" fmla="*/ 0 h 4320000"/>
              <a:gd name="connsiteX1" fmla="*/ 7499350 w 7499350"/>
              <a:gd name="connsiteY1" fmla="*/ 0 h 4320000"/>
              <a:gd name="connsiteX2" fmla="*/ 7499350 w 7499350"/>
              <a:gd name="connsiteY2" fmla="*/ 4320000 h 4320000"/>
              <a:gd name="connsiteX3" fmla="*/ 0 w 7499350"/>
              <a:gd name="connsiteY3" fmla="*/ 4320000 h 4320000"/>
              <a:gd name="connsiteX4" fmla="*/ 0 w 7499350"/>
              <a:gd name="connsiteY4" fmla="*/ 0 h 4320000"/>
              <a:gd name="connsiteX0" fmla="*/ 0 w 7499350"/>
              <a:gd name="connsiteY0" fmla="*/ 4320000 h 4320000"/>
              <a:gd name="connsiteX1" fmla="*/ 7499350 w 7499350"/>
              <a:gd name="connsiteY1" fmla="*/ 0 h 4320000"/>
              <a:gd name="connsiteX2" fmla="*/ 7499350 w 7499350"/>
              <a:gd name="connsiteY2" fmla="*/ 4320000 h 4320000"/>
              <a:gd name="connsiteX3" fmla="*/ 0 w 7499350"/>
              <a:gd name="connsiteY3" fmla="*/ 4320000 h 4320000"/>
            </a:gdLst>
            <a:ahLst/>
            <a:cxnLst>
              <a:cxn ang="0">
                <a:pos x="connsiteX0" y="connsiteY0"/>
              </a:cxn>
              <a:cxn ang="0">
                <a:pos x="connsiteX1" y="connsiteY1"/>
              </a:cxn>
              <a:cxn ang="0">
                <a:pos x="connsiteX2" y="connsiteY2"/>
              </a:cxn>
              <a:cxn ang="0">
                <a:pos x="connsiteX3" y="connsiteY3"/>
              </a:cxn>
            </a:cxnLst>
            <a:rect l="l" t="t" r="r" b="b"/>
            <a:pathLst>
              <a:path w="7499350" h="4320000">
                <a:moveTo>
                  <a:pt x="0" y="4320000"/>
                </a:moveTo>
                <a:lnTo>
                  <a:pt x="7499350" y="0"/>
                </a:lnTo>
                <a:lnTo>
                  <a:pt x="7499350" y="4320000"/>
                </a:lnTo>
                <a:lnTo>
                  <a:pt x="0" y="4320000"/>
                </a:lnTo>
                <a:close/>
              </a:path>
            </a:pathLst>
          </a:custGeom>
        </p:spPr>
        <p:txBody>
          <a:bodyPr anchor="b" anchorCtr="0"/>
          <a:lstStyle>
            <a:lvl1pPr algn="r">
              <a:defRPr sz="1000" b="1">
                <a:solidFill>
                  <a:schemeClr val="tx1"/>
                </a:solidFill>
              </a:defRPr>
            </a:lvl1pPr>
          </a:lstStyle>
          <a:p>
            <a:r>
              <a:rPr lang="en-GB" smtClean="0"/>
              <a:t>Click icon to insert picture</a:t>
            </a:r>
            <a:endParaRPr lang="en-GB"/>
          </a:p>
        </p:txBody>
      </p:sp>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6" name="Slide Number Placeholder 5"/>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smtClean="0">
                <a:solidFill>
                  <a:srgbClr val="230050"/>
                </a:solidFill>
                <a:latin typeface="Arial"/>
              </a:rPr>
              <a:t>NB Manually place “ilo.org” device in front of image</a:t>
            </a:r>
            <a:endParaRPr lang="en-GB" sz="1000">
              <a:solidFill>
                <a:srgbClr val="230050"/>
              </a:solidFill>
              <a:latin typeface="Arial"/>
            </a:endParaRPr>
          </a:p>
        </p:txBody>
      </p:sp>
    </p:spTree>
    <p:extLst>
      <p:ext uri="{BB962C8B-B14F-4D97-AF65-F5344CB8AC3E}">
        <p14:creationId xmlns:p14="http://schemas.microsoft.com/office/powerpoint/2010/main" val="2590658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 Image/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6" name="Slide Number Placeholder 5"/>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smtClean="0">
                <a:solidFill>
                  <a:srgbClr val="230050"/>
                </a:solidFill>
                <a:latin typeface="Arial"/>
              </a:rPr>
              <a:t>NB Manually place “ilo.org” device in front of image</a:t>
            </a:r>
            <a:endParaRPr lang="en-GB" sz="1000">
              <a:solidFill>
                <a:srgbClr val="230050"/>
              </a:solidFill>
              <a:latin typeface="Arial"/>
            </a:endParaRPr>
          </a:p>
        </p:txBody>
      </p:sp>
      <p:sp>
        <p:nvSpPr>
          <p:cNvPr id="10" name="Picture Placeholder 9"/>
          <p:cNvSpPr>
            <a:spLocks noGrp="1"/>
          </p:cNvSpPr>
          <p:nvPr>
            <p:ph type="pic" sz="quarter" idx="13" hasCustomPrompt="1"/>
          </p:nvPr>
        </p:nvSpPr>
        <p:spPr>
          <a:xfrm>
            <a:off x="8289130" y="981075"/>
            <a:ext cx="3902869" cy="5876925"/>
          </a:xfrm>
          <a:custGeom>
            <a:avLst/>
            <a:gdLst>
              <a:gd name="connsiteX0" fmla="*/ 0 w 3902869"/>
              <a:gd name="connsiteY0" fmla="*/ 0 h 5876925"/>
              <a:gd name="connsiteX1" fmla="*/ 3902869 w 3902869"/>
              <a:gd name="connsiteY1" fmla="*/ 0 h 5876925"/>
              <a:gd name="connsiteX2" fmla="*/ 3902869 w 3902869"/>
              <a:gd name="connsiteY2" fmla="*/ 5876925 h 5876925"/>
              <a:gd name="connsiteX3" fmla="*/ 0 w 3902869"/>
              <a:gd name="connsiteY3" fmla="*/ 5876925 h 5876925"/>
              <a:gd name="connsiteX4" fmla="*/ 0 w 3902869"/>
              <a:gd name="connsiteY4" fmla="*/ 0 h 5876925"/>
              <a:gd name="connsiteX0" fmla="*/ 0 w 3902869"/>
              <a:gd name="connsiteY0" fmla="*/ 0 h 5876925"/>
              <a:gd name="connsiteX1" fmla="*/ 3898107 w 3902869"/>
              <a:gd name="connsiteY1" fmla="*/ 2252663 h 5876925"/>
              <a:gd name="connsiteX2" fmla="*/ 3902869 w 3902869"/>
              <a:gd name="connsiteY2" fmla="*/ 5876925 h 5876925"/>
              <a:gd name="connsiteX3" fmla="*/ 0 w 3902869"/>
              <a:gd name="connsiteY3" fmla="*/ 5876925 h 5876925"/>
              <a:gd name="connsiteX4" fmla="*/ 0 w 3902869"/>
              <a:gd name="connsiteY4" fmla="*/ 0 h 5876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869" h="5876925">
                <a:moveTo>
                  <a:pt x="0" y="0"/>
                </a:moveTo>
                <a:lnTo>
                  <a:pt x="3898107" y="2252663"/>
                </a:lnTo>
                <a:cubicBezTo>
                  <a:pt x="3899694" y="3460750"/>
                  <a:pt x="3901282" y="4668838"/>
                  <a:pt x="3902869" y="5876925"/>
                </a:cubicBezTo>
                <a:lnTo>
                  <a:pt x="0" y="5876925"/>
                </a:lnTo>
                <a:lnTo>
                  <a:pt x="0" y="0"/>
                </a:lnTo>
                <a:close/>
              </a:path>
            </a:pathLst>
          </a:custGeom>
        </p:spPr>
        <p:txBody>
          <a:bodyPr anchor="b" anchorCtr="0"/>
          <a:lstStyle>
            <a:lvl1pPr algn="r">
              <a:defRPr sz="1000">
                <a:solidFill>
                  <a:schemeClr val="tx1"/>
                </a:solidFill>
              </a:defRPr>
            </a:lvl1pPr>
          </a:lstStyle>
          <a:p>
            <a:r>
              <a:rPr lang="en-GB" smtClean="0"/>
              <a:t>Click icon to insert picture</a:t>
            </a:r>
            <a:endParaRPr lang="en-GB"/>
          </a:p>
        </p:txBody>
      </p:sp>
      <p:sp>
        <p:nvSpPr>
          <p:cNvPr id="12" name="Text Placeholder 11"/>
          <p:cNvSpPr>
            <a:spLocks noGrp="1"/>
          </p:cNvSpPr>
          <p:nvPr>
            <p:ph type="body" sz="quarter" idx="14"/>
          </p:nvPr>
        </p:nvSpPr>
        <p:spPr>
          <a:xfrm>
            <a:off x="8288338" y="5876925"/>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a:defRPr sz="1000" b="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smtClean="0"/>
              <a:t>Edit Master text styles</a:t>
            </a:r>
          </a:p>
        </p:txBody>
      </p:sp>
    </p:spTree>
    <p:extLst>
      <p:ext uri="{BB962C8B-B14F-4D97-AF65-F5344CB8AC3E}">
        <p14:creationId xmlns:p14="http://schemas.microsoft.com/office/powerpoint/2010/main" val="16571289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90538" y="2393950"/>
            <a:ext cx="5360400" cy="348297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341062" y="2393949"/>
            <a:ext cx="5360400" cy="348297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6" name="Footer Placeholder 5"/>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Tree>
    <p:extLst>
      <p:ext uri="{BB962C8B-B14F-4D97-AF65-F5344CB8AC3E}">
        <p14:creationId xmlns:p14="http://schemas.microsoft.com/office/powerpoint/2010/main" val="29471306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6" name="Footer Placeholder 5"/>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
        <p:nvSpPr>
          <p:cNvPr id="8" name="Content Placeholder 3"/>
          <p:cNvSpPr>
            <a:spLocks noGrp="1"/>
          </p:cNvSpPr>
          <p:nvPr>
            <p:ph sz="half" idx="13"/>
          </p:nvPr>
        </p:nvSpPr>
        <p:spPr>
          <a:xfrm>
            <a:off x="8288662" y="2393949"/>
            <a:ext cx="3412800" cy="348297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3341476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hree Content with Sta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6" name="Footer Placeholder 5"/>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
        <p:nvSpPr>
          <p:cNvPr id="10" name="Text Placeholder 9"/>
          <p:cNvSpPr>
            <a:spLocks noGrp="1"/>
          </p:cNvSpPr>
          <p:nvPr>
            <p:ph type="body" sz="quarter" idx="13" hasCustomPrompt="1"/>
          </p:nvPr>
        </p:nvSpPr>
        <p:spPr>
          <a:xfrm>
            <a:off x="8288662" y="2393950"/>
            <a:ext cx="3412801" cy="3482975"/>
          </a:xfrm>
        </p:spPr>
        <p:txBody>
          <a:bodyPr tIns="54000"/>
          <a:lstStyle>
            <a:lvl1pPr marL="360000" indent="-360000">
              <a:lnSpc>
                <a:spcPct val="80000"/>
              </a:lnSpc>
              <a:spcBef>
                <a:spcPts val="3200"/>
              </a:spcBef>
              <a:spcAft>
                <a:spcPts val="0"/>
              </a:spcAft>
              <a:buClr>
                <a:schemeClr val="accent2"/>
              </a:buClr>
              <a:buFontTx/>
              <a:buBlip>
                <a:blip r:embed="rId2"/>
              </a:buBlip>
              <a:defRPr sz="6000" b="0" spc="-200" baseline="0">
                <a:solidFill>
                  <a:schemeClr val="accent1"/>
                </a:solidFill>
              </a:defRPr>
            </a:lvl1pPr>
            <a:lvl2pPr marL="360000" indent="0">
              <a:lnSpc>
                <a:spcPct val="100000"/>
              </a:lnSpc>
              <a:spcBef>
                <a:spcPts val="0"/>
              </a:spcBef>
              <a:spcAft>
                <a:spcPts val="0"/>
              </a:spcAft>
              <a:buFontTx/>
              <a:buNone/>
              <a:defRPr sz="1000"/>
            </a:lvl2pPr>
          </a:lstStyle>
          <a:p>
            <a:pPr lvl="0"/>
            <a:r>
              <a:rPr lang="en-US" smtClean="0"/>
              <a:t>00.0%</a:t>
            </a:r>
          </a:p>
          <a:p>
            <a:pPr lvl="1"/>
            <a:r>
              <a:rPr lang="en-US" smtClean="0"/>
              <a:t>Supporting text</a:t>
            </a:r>
            <a:endParaRPr lang="en-GB"/>
          </a:p>
        </p:txBody>
      </p:sp>
    </p:spTree>
    <p:extLst>
      <p:ext uri="{BB962C8B-B14F-4D97-AF65-F5344CB8AC3E}">
        <p14:creationId xmlns:p14="http://schemas.microsoft.com/office/powerpoint/2010/main" val="24000624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Quote and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4" name="Footer Placeholder 3"/>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5" name="Slide Number Placeholder 4"/>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
        <p:nvSpPr>
          <p:cNvPr id="6" name="Text Placeholder 9"/>
          <p:cNvSpPr>
            <a:spLocks noGrp="1"/>
          </p:cNvSpPr>
          <p:nvPr>
            <p:ph type="body" sz="quarter" idx="13" hasCustomPrompt="1"/>
          </p:nvPr>
        </p:nvSpPr>
        <p:spPr>
          <a:xfrm>
            <a:off x="490538" y="2393950"/>
            <a:ext cx="7380000" cy="3482976"/>
          </a:xfrm>
        </p:spPr>
        <p:txBody>
          <a:bodyPr tIns="0">
            <a:noAutofit/>
          </a:bodyPr>
          <a:lstStyle>
            <a:lvl1pPr marL="489600" indent="-489600">
              <a:buSzPct val="120000"/>
              <a:buFontTx/>
              <a:buBlip>
                <a:blip r:embed="rId2"/>
              </a:buBlip>
              <a:defRPr sz="2300" b="0">
                <a:solidFill>
                  <a:schemeClr val="tx1"/>
                </a:solidFill>
              </a:defRPr>
            </a:lvl1pPr>
            <a:lvl2pPr marL="489600" indent="0">
              <a:buClr>
                <a:schemeClr val="accent2"/>
              </a:buClr>
              <a:buSzPct val="80000"/>
              <a:buFont typeface="Wingdings 3" panose="05040102010807070707" pitchFamily="18" charset="2"/>
              <a:buNone/>
              <a:defRPr sz="2300" baseline="0"/>
            </a:lvl2pPr>
            <a:lvl3pPr marL="669600" indent="-180000">
              <a:spcBef>
                <a:spcPts val="1800"/>
              </a:spcBef>
              <a:defRPr sz="1000"/>
            </a:lvl3pPr>
          </a:lstStyle>
          <a:p>
            <a:pPr lvl="0"/>
            <a:r>
              <a:rPr lang="en-US" smtClean="0"/>
              <a:t>Quote (level 1)</a:t>
            </a:r>
          </a:p>
          <a:p>
            <a:pPr lvl="1"/>
            <a:r>
              <a:rPr lang="en-US" smtClean="0"/>
              <a:t>Continuation paras (level 2)</a:t>
            </a:r>
          </a:p>
          <a:p>
            <a:pPr lvl="2"/>
            <a:r>
              <a:rPr lang="en-GB" smtClean="0"/>
              <a:t>Source (level 3)</a:t>
            </a:r>
            <a:endParaRPr lang="en-GB"/>
          </a:p>
        </p:txBody>
      </p:sp>
      <p:sp>
        <p:nvSpPr>
          <p:cNvPr id="8" name="Picture Placeholder 7"/>
          <p:cNvSpPr>
            <a:spLocks noGrp="1"/>
          </p:cNvSpPr>
          <p:nvPr>
            <p:ph type="pic" sz="quarter" idx="14"/>
          </p:nvPr>
        </p:nvSpPr>
        <p:spPr>
          <a:xfrm>
            <a:off x="8270663" y="2447925"/>
            <a:ext cx="3430800" cy="3429000"/>
          </a:xfrm>
        </p:spPr>
        <p:txBody>
          <a:bodyPr/>
          <a:lstStyle>
            <a:lvl1pPr>
              <a:defRPr sz="1000">
                <a:solidFill>
                  <a:schemeClr val="tx1"/>
                </a:solidFill>
              </a:defRPr>
            </a:lvl1pPr>
          </a:lstStyle>
          <a:p>
            <a:r>
              <a:rPr lang="en-US" smtClean="0"/>
              <a:t>Click icon to add picture</a:t>
            </a:r>
            <a:endParaRPr lang="en-GB"/>
          </a:p>
        </p:txBody>
      </p:sp>
    </p:spTree>
    <p:extLst>
      <p:ext uri="{BB962C8B-B14F-4D97-AF65-F5344CB8AC3E}">
        <p14:creationId xmlns:p14="http://schemas.microsoft.com/office/powerpoint/2010/main" val="261044445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smtClean="0"/>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noAutofit/>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a:xfrm>
            <a:off x="3621088" y="6867374"/>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sp>
        <p:nvSpPr>
          <p:cNvPr id="8" name="Right Triangle 7"/>
          <p:cNvSpPr/>
          <p:nvPr userDrawn="1"/>
        </p:nvSpPr>
        <p:spPr>
          <a:xfrm flipH="1">
            <a:off x="5529262" y="3007518"/>
            <a:ext cx="6662738" cy="3850481"/>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prstClr val="white"/>
              </a:solidFill>
              <a:latin typeface="Arial"/>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5775798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secHead" preserve="1">
  <p:cSld name="Section Header B">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smtClean="0"/>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noAutofit/>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sp>
        <p:nvSpPr>
          <p:cNvPr id="8" name="Right Triangle 7"/>
          <p:cNvSpPr/>
          <p:nvPr userDrawn="1"/>
        </p:nvSpPr>
        <p:spPr>
          <a:xfrm flipH="1">
            <a:off x="8286750" y="4601106"/>
            <a:ext cx="3905250" cy="2256894"/>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prstClr val="white"/>
              </a:solidFill>
              <a:latin typeface="Arial"/>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3191027" y="2238"/>
            <a:ext cx="8999022" cy="520065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prstClr val="white"/>
              </a:solidFill>
              <a:latin typeface="Arial"/>
            </a:endParaRP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30720455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secHead" preserve="1">
  <p:cSld name="Section Header C">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smtClean="0"/>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noAutofit/>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5307376" y="0"/>
            <a:ext cx="6884624" cy="3978712"/>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prstClr val="white"/>
              </a:solidFill>
              <a:latin typeface="Arial"/>
            </a:endParaRP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131999288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secHead" preserve="1">
  <p:cSld name="Section Header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bg1"/>
                </a:solidFill>
              </a:defRPr>
            </a:lvl1pPr>
          </a:lstStyle>
          <a:p>
            <a:r>
              <a:rPr lang="en-US" smtClean="0"/>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noAutofit/>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a:xfrm>
            <a:off x="3602038" y="6870450"/>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8" name="Pictur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66526" y="451967"/>
            <a:ext cx="1561292" cy="539706"/>
          </a:xfrm>
          <a:prstGeom prst="rect">
            <a:avLst/>
          </a:prstGeom>
        </p:spPr>
      </p:pic>
    </p:spTree>
    <p:extLst>
      <p:ext uri="{BB962C8B-B14F-4D97-AF65-F5344CB8AC3E}">
        <p14:creationId xmlns:p14="http://schemas.microsoft.com/office/powerpoint/2010/main" val="3808222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 Patter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 para editar título</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endParaRPr lang="en-GB"/>
          </a:p>
        </p:txBody>
      </p:sp>
      <p:sp>
        <p:nvSpPr>
          <p:cNvPr id="4" name="Date Placeholder 3"/>
          <p:cNvSpPr>
            <a:spLocks noGrp="1"/>
          </p:cNvSpPr>
          <p:nvPr>
            <p:ph type="dt" sz="half" idx="10"/>
          </p:nvPr>
        </p:nvSpPr>
        <p:spPr>
          <a:xfrm>
            <a:off x="490538" y="6870450"/>
            <a:ext cx="2743200" cy="216000"/>
          </a:xfrm>
          <a:prstGeom prst="rect">
            <a:avLst/>
          </a:prstGeom>
        </p:spPr>
        <p:txBody>
          <a:bodyPr/>
          <a:lstStyle/>
          <a:p>
            <a:r>
              <a:rPr lang="en-GB" smtClean="0"/>
              <a:t>Date: Monday / 01 / October / 2019</a:t>
            </a:r>
            <a:endParaRPr lang="en-GB"/>
          </a:p>
        </p:txBody>
      </p:sp>
      <p:sp>
        <p:nvSpPr>
          <p:cNvPr id="5" name="Footer Placeholder 4"/>
          <p:cNvSpPr>
            <a:spLocks noGrp="1"/>
          </p:cNvSpPr>
          <p:nvPr>
            <p:ph type="ftr" sz="quarter" idx="11"/>
          </p:nvPr>
        </p:nvSpPr>
        <p:spPr>
          <a:xfrm>
            <a:off x="490538" y="6337302"/>
            <a:ext cx="5605462" cy="180000"/>
          </a:xfrm>
          <a:prstGeom prst="rect">
            <a:avLst/>
          </a:prstGeom>
        </p:spPr>
        <p:txBody>
          <a:bodyPr/>
          <a:lstStyle/>
          <a:p>
            <a:r>
              <a:rPr lang="fr-FR" dirty="0" smtClean="0"/>
              <a:t>Promouvoir la justice sociale, promouvoir le travail décent</a:t>
            </a:r>
            <a:endParaRPr lang="en-GB" dirty="0"/>
          </a:p>
        </p:txBody>
      </p:sp>
      <p:sp>
        <p:nvSpPr>
          <p:cNvPr id="6" name="Slide Number Placeholder 5"/>
          <p:cNvSpPr>
            <a:spLocks noGrp="1"/>
          </p:cNvSpPr>
          <p:nvPr>
            <p:ph type="sldNum" sz="quarter" idx="12"/>
          </p:nvPr>
        </p:nvSpPr>
        <p:spPr/>
        <p:txBody>
          <a:bodyPr/>
          <a:lstStyle/>
          <a:p>
            <a:fld id="{856227C0-AD57-4F9B-BAE3-EEFB0D0EE427}" type="slidenum">
              <a:rPr lang="en-GB" smtClean="0"/>
              <a:t>‹Nr.›</a:t>
            </a:fld>
            <a:endParaRPr lang="en-GB"/>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r="7834" b="41970"/>
          <a:stretch/>
        </p:blipFill>
        <p:spPr>
          <a:xfrm>
            <a:off x="4581526" y="3244430"/>
            <a:ext cx="7619999" cy="3623095"/>
          </a:xfrm>
          <a:prstGeom prst="rect">
            <a:avLst/>
          </a:prstGeom>
        </p:spPr>
      </p:pic>
      <p:sp>
        <p:nvSpPr>
          <p:cNvPr id="10" name="Text Placeholder 9"/>
          <p:cNvSpPr>
            <a:spLocks noGrp="1"/>
          </p:cNvSpPr>
          <p:nvPr>
            <p:ph type="body" sz="quarter" idx="13"/>
          </p:nvPr>
        </p:nvSpPr>
        <p:spPr>
          <a:xfrm>
            <a:off x="490538" y="4796725"/>
            <a:ext cx="3412800" cy="970829"/>
          </a:xfrm>
        </p:spPr>
        <p:txBody>
          <a:bodyPr tIns="108000">
            <a:spAutoFit/>
          </a:bodyPr>
          <a:lstStyle>
            <a:lvl1pPr marL="489600" indent="-489600">
              <a:buSzPct val="150000"/>
              <a:buFontTx/>
              <a:buBlip>
                <a:blip r:embed="rId3"/>
              </a:buBlip>
              <a:defRPr b="0">
                <a:solidFill>
                  <a:schemeClr val="tx1"/>
                </a:solidFill>
              </a:defRPr>
            </a:lvl1pPr>
            <a:lvl2pPr marL="669600" indent="-180000">
              <a:buClr>
                <a:schemeClr val="accent2"/>
              </a:buClr>
              <a:buSzPct val="80000"/>
              <a:buFont typeface="Wingdings 3" panose="05040102010807070707" pitchFamily="18" charset="2"/>
              <a:buChar char="u"/>
              <a:defRPr sz="1000"/>
            </a:lvl2pPr>
          </a:lstStyle>
          <a:p>
            <a:pPr lvl="0"/>
            <a:r>
              <a:rPr lang="en-US" smtClean="0"/>
              <a:t>Haga clic para modificar el estilo de texto del patrón</a:t>
            </a:r>
          </a:p>
          <a:p>
            <a:pPr lvl="1"/>
            <a:r>
              <a:rPr lang="en-US" smtClean="0"/>
              <a:t>Segundo nivel</a:t>
            </a:r>
          </a:p>
        </p:txBody>
      </p:sp>
    </p:spTree>
    <p:extLst>
      <p:ext uri="{BB962C8B-B14F-4D97-AF65-F5344CB8AC3E}">
        <p14:creationId xmlns:p14="http://schemas.microsoft.com/office/powerpoint/2010/main" val="1810859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secHead" preserve="1">
  <p:cSld name="Section Header Pattern">
    <p:bg>
      <p:bgPr>
        <a:solidFill>
          <a:schemeClr val="bg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1" t="21407" r="38481" b="40746"/>
          <a:stretch/>
        </p:blipFill>
        <p:spPr>
          <a:xfrm>
            <a:off x="-1397975" y="1085561"/>
            <a:ext cx="13604217" cy="5784889"/>
          </a:xfrm>
          <a:prstGeom prst="rect">
            <a:avLst/>
          </a:prstGeom>
        </p:spPr>
      </p:pic>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smtClean="0"/>
              <a:t>Click to edit Master title style</a:t>
            </a:r>
            <a:endParaRPr lang="en-GB"/>
          </a:p>
        </p:txBody>
      </p:sp>
      <p:sp>
        <p:nvSpPr>
          <p:cNvPr id="3" name="Text Placeholder 2"/>
          <p:cNvSpPr>
            <a:spLocks noGrp="1"/>
          </p:cNvSpPr>
          <p:nvPr>
            <p:ph type="body" idx="1"/>
          </p:nvPr>
        </p:nvSpPr>
        <p:spPr>
          <a:xfrm>
            <a:off x="490538" y="3481324"/>
            <a:ext cx="5868000" cy="648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noAutofit/>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a:xfrm>
            <a:off x="3649663" y="6870450"/>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300628298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4" name="Footer Placeholder 3"/>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5" name="Slide Number Placeholder 4"/>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Tree>
    <p:extLst>
      <p:ext uri="{BB962C8B-B14F-4D97-AF65-F5344CB8AC3E}">
        <p14:creationId xmlns:p14="http://schemas.microsoft.com/office/powerpoint/2010/main" val="264208807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3" name="Footer Placeholder 2"/>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4" name="Slide Number Placeholder 3"/>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Tree>
    <p:extLst>
      <p:ext uri="{BB962C8B-B14F-4D97-AF65-F5344CB8AC3E}">
        <p14:creationId xmlns:p14="http://schemas.microsoft.com/office/powerpoint/2010/main" val="171195673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90538" y="2873014"/>
            <a:ext cx="7200000" cy="608525"/>
          </a:xfrm>
        </p:spPr>
        <p:txBody>
          <a:bodyPr wrap="square" bIns="54000" anchor="t" anchorCtr="0">
            <a:noAutofit/>
          </a:bodyPr>
          <a:lstStyle>
            <a:lvl1pPr algn="l">
              <a:defRPr sz="4000"/>
            </a:lvl1pPr>
          </a:lstStyle>
          <a:p>
            <a:r>
              <a:rPr lang="en-US" smtClean="0"/>
              <a:t>Click to edit Master title style</a:t>
            </a:r>
            <a:endParaRPr lang="en-GB"/>
          </a:p>
        </p:txBody>
      </p:sp>
      <p:sp>
        <p:nvSpPr>
          <p:cNvPr id="3" name="Subtitle 2"/>
          <p:cNvSpPr>
            <a:spLocks noGrp="1"/>
          </p:cNvSpPr>
          <p:nvPr>
            <p:ph type="subTitle" idx="1"/>
          </p:nvPr>
        </p:nvSpPr>
        <p:spPr>
          <a:xfrm>
            <a:off x="490538" y="3481539"/>
            <a:ext cx="7200000" cy="1655762"/>
          </a:xfrm>
        </p:spPr>
        <p:txBody>
          <a:bodyPr>
            <a:noAutofit/>
          </a:bodyPr>
          <a:lstStyle>
            <a:lvl1pPr marL="0" indent="0" algn="l">
              <a:lnSpc>
                <a:spcPct val="90000"/>
              </a:lnSpc>
              <a:spcAft>
                <a:spcPts val="1200"/>
              </a:spcAft>
              <a:buNone/>
              <a:defRPr sz="4000" b="0">
                <a:solidFill>
                  <a:schemeClr val="accent1"/>
                </a:solidFill>
              </a:defRPr>
            </a:lvl1pPr>
            <a:lvl2pPr marL="0" indent="0" algn="l">
              <a:buNone/>
              <a:defRPr sz="1400">
                <a:solidFill>
                  <a:schemeClr val="accent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a:xfrm>
            <a:off x="490538" y="6180035"/>
            <a:ext cx="2743200" cy="216000"/>
          </a:xfrm>
        </p:spPr>
        <p:txBody>
          <a:bodyPr anchor="b" anchorCtr="0">
            <a:noAutofit/>
          </a:bodyPr>
          <a:lstStyle>
            <a:lvl1pPr>
              <a:defRPr sz="1000">
                <a:solidFill>
                  <a:schemeClr val="accent1"/>
                </a:solidFill>
              </a:defRPr>
            </a:lvl1pPr>
          </a:lstStyle>
          <a:p>
            <a:r>
              <a:rPr lang="en-GB" smtClean="0">
                <a:solidFill>
                  <a:srgbClr val="1E2DBE"/>
                </a:solidFill>
                <a:latin typeface="Arial"/>
              </a:rPr>
              <a:t>Date: Monday / 01 / October / 2019</a:t>
            </a:r>
            <a:endParaRPr lang="en-GB">
              <a:solidFill>
                <a:srgbClr val="1E2DBE"/>
              </a:solidFill>
              <a:latin typeface="Arial"/>
            </a:endParaRPr>
          </a:p>
        </p:txBody>
      </p:sp>
      <p:sp>
        <p:nvSpPr>
          <p:cNvPr id="5" name="Footer Placeholder 4"/>
          <p:cNvSpPr>
            <a:spLocks noGrp="1"/>
          </p:cNvSpPr>
          <p:nvPr>
            <p:ph type="ftr" sz="quarter" idx="11"/>
          </p:nvPr>
        </p:nvSpPr>
        <p:spPr>
          <a:xfrm>
            <a:off x="490538" y="6858000"/>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1" name="Picture Placeholder 10"/>
          <p:cNvSpPr>
            <a:spLocks noGrp="1"/>
          </p:cNvSpPr>
          <p:nvPr>
            <p:ph type="pic" sz="quarter" idx="13" hasCustomPrompt="1"/>
          </p:nvPr>
        </p:nvSpPr>
        <p:spPr>
          <a:xfrm>
            <a:off x="2946400" y="0"/>
            <a:ext cx="9245600" cy="5321300"/>
          </a:xfrm>
          <a:custGeom>
            <a:avLst/>
            <a:gdLst>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5321300 h 5321300"/>
              <a:gd name="connsiteX4" fmla="*/ 0 w 9245600"/>
              <a:gd name="connsiteY4" fmla="*/ 0 h 5321300"/>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0 h 5321300"/>
            </a:gdLst>
            <a:ahLst/>
            <a:cxnLst>
              <a:cxn ang="0">
                <a:pos x="connsiteX0" y="connsiteY0"/>
              </a:cxn>
              <a:cxn ang="0">
                <a:pos x="connsiteX1" y="connsiteY1"/>
              </a:cxn>
              <a:cxn ang="0">
                <a:pos x="connsiteX2" y="connsiteY2"/>
              </a:cxn>
              <a:cxn ang="0">
                <a:pos x="connsiteX3" y="connsiteY3"/>
              </a:cxn>
            </a:cxnLst>
            <a:rect l="l" t="t" r="r" b="b"/>
            <a:pathLst>
              <a:path w="9245600" h="5321300">
                <a:moveTo>
                  <a:pt x="0" y="0"/>
                </a:moveTo>
                <a:lnTo>
                  <a:pt x="9245600" y="0"/>
                </a:lnTo>
                <a:lnTo>
                  <a:pt x="9245600" y="5321300"/>
                </a:lnTo>
                <a:lnTo>
                  <a:pt x="0" y="0"/>
                </a:lnTo>
                <a:close/>
              </a:path>
            </a:pathLst>
          </a:custGeom>
          <a:solidFill>
            <a:schemeClr val="accent1"/>
          </a:solidFill>
        </p:spPr>
        <p:txBody>
          <a:bodyPr>
            <a:noAutofit/>
          </a:bodyPr>
          <a:lstStyle>
            <a:lvl1pPr algn="r">
              <a:defRPr sz="1000">
                <a:solidFill>
                  <a:schemeClr val="bg1"/>
                </a:solidFill>
              </a:defRPr>
            </a:lvl1pPr>
          </a:lstStyle>
          <a:p>
            <a:r>
              <a:rPr lang="en-GB" smtClean="0"/>
              <a:t>Click icon to insert picture, or leave unchanged for plain colour fill</a:t>
            </a:r>
            <a:endParaRPr lang="en-GB"/>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316613556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6" name="Slide Number Placeholder 5"/>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Tree>
    <p:extLst>
      <p:ext uri="{BB962C8B-B14F-4D97-AF65-F5344CB8AC3E}">
        <p14:creationId xmlns:p14="http://schemas.microsoft.com/office/powerpoint/2010/main" val="275829204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and Content + Patter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6" name="Slide Number Placeholder 5"/>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r="7834" b="41970"/>
          <a:stretch/>
        </p:blipFill>
        <p:spPr>
          <a:xfrm>
            <a:off x="4581526" y="3244430"/>
            <a:ext cx="7619999" cy="3623095"/>
          </a:xfrm>
          <a:prstGeom prst="rect">
            <a:avLst/>
          </a:prstGeom>
        </p:spPr>
      </p:pic>
      <p:sp>
        <p:nvSpPr>
          <p:cNvPr id="10" name="Text Placeholder 9"/>
          <p:cNvSpPr>
            <a:spLocks noGrp="1"/>
          </p:cNvSpPr>
          <p:nvPr>
            <p:ph type="body" sz="quarter" idx="13"/>
          </p:nvPr>
        </p:nvSpPr>
        <p:spPr>
          <a:xfrm>
            <a:off x="490538" y="4796725"/>
            <a:ext cx="3412800" cy="970829"/>
          </a:xfrm>
        </p:spPr>
        <p:txBody>
          <a:bodyPr tIns="108000">
            <a:spAutoFit/>
          </a:bodyPr>
          <a:lstStyle>
            <a:lvl1pPr marL="489600" indent="-489600">
              <a:buSzPct val="150000"/>
              <a:buFontTx/>
              <a:buBlip>
                <a:blip r:embed="rId3"/>
              </a:buBlip>
              <a:defRPr b="0">
                <a:solidFill>
                  <a:schemeClr val="tx1"/>
                </a:solidFill>
              </a:defRPr>
            </a:lvl1pPr>
            <a:lvl2pPr marL="669600" indent="-180000">
              <a:buClr>
                <a:schemeClr val="accent2"/>
              </a:buClr>
              <a:buSzPct val="80000"/>
              <a:buFont typeface="Wingdings 3" panose="05040102010807070707" pitchFamily="18" charset="2"/>
              <a:buChar char="u"/>
              <a:defRPr sz="1000"/>
            </a:lvl2pPr>
          </a:lstStyle>
          <a:p>
            <a:pPr lvl="0"/>
            <a:r>
              <a:rPr lang="en-US" smtClean="0"/>
              <a:t>Edit Master text styles</a:t>
            </a:r>
          </a:p>
          <a:p>
            <a:pPr lvl="1"/>
            <a:r>
              <a:rPr lang="en-US" smtClean="0"/>
              <a:t>Second level</a:t>
            </a:r>
          </a:p>
        </p:txBody>
      </p:sp>
    </p:spTree>
    <p:extLst>
      <p:ext uri="{BB962C8B-B14F-4D97-AF65-F5344CB8AC3E}">
        <p14:creationId xmlns:p14="http://schemas.microsoft.com/office/powerpoint/2010/main" val="18108594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and Content + Corner Image">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4692650" y="2538000"/>
            <a:ext cx="7499350" cy="4320000"/>
          </a:xfrm>
          <a:custGeom>
            <a:avLst/>
            <a:gdLst>
              <a:gd name="connsiteX0" fmla="*/ 0 w 7499350"/>
              <a:gd name="connsiteY0" fmla="*/ 0 h 4320000"/>
              <a:gd name="connsiteX1" fmla="*/ 7499350 w 7499350"/>
              <a:gd name="connsiteY1" fmla="*/ 0 h 4320000"/>
              <a:gd name="connsiteX2" fmla="*/ 7499350 w 7499350"/>
              <a:gd name="connsiteY2" fmla="*/ 4320000 h 4320000"/>
              <a:gd name="connsiteX3" fmla="*/ 0 w 7499350"/>
              <a:gd name="connsiteY3" fmla="*/ 4320000 h 4320000"/>
              <a:gd name="connsiteX4" fmla="*/ 0 w 7499350"/>
              <a:gd name="connsiteY4" fmla="*/ 0 h 4320000"/>
              <a:gd name="connsiteX0" fmla="*/ 0 w 7499350"/>
              <a:gd name="connsiteY0" fmla="*/ 4320000 h 4320000"/>
              <a:gd name="connsiteX1" fmla="*/ 7499350 w 7499350"/>
              <a:gd name="connsiteY1" fmla="*/ 0 h 4320000"/>
              <a:gd name="connsiteX2" fmla="*/ 7499350 w 7499350"/>
              <a:gd name="connsiteY2" fmla="*/ 4320000 h 4320000"/>
              <a:gd name="connsiteX3" fmla="*/ 0 w 7499350"/>
              <a:gd name="connsiteY3" fmla="*/ 4320000 h 4320000"/>
            </a:gdLst>
            <a:ahLst/>
            <a:cxnLst>
              <a:cxn ang="0">
                <a:pos x="connsiteX0" y="connsiteY0"/>
              </a:cxn>
              <a:cxn ang="0">
                <a:pos x="connsiteX1" y="connsiteY1"/>
              </a:cxn>
              <a:cxn ang="0">
                <a:pos x="connsiteX2" y="connsiteY2"/>
              </a:cxn>
              <a:cxn ang="0">
                <a:pos x="connsiteX3" y="connsiteY3"/>
              </a:cxn>
            </a:cxnLst>
            <a:rect l="l" t="t" r="r" b="b"/>
            <a:pathLst>
              <a:path w="7499350" h="4320000">
                <a:moveTo>
                  <a:pt x="0" y="4320000"/>
                </a:moveTo>
                <a:lnTo>
                  <a:pt x="7499350" y="0"/>
                </a:lnTo>
                <a:lnTo>
                  <a:pt x="7499350" y="4320000"/>
                </a:lnTo>
                <a:lnTo>
                  <a:pt x="0" y="4320000"/>
                </a:lnTo>
                <a:close/>
              </a:path>
            </a:pathLst>
          </a:custGeom>
        </p:spPr>
        <p:txBody>
          <a:bodyPr anchor="b" anchorCtr="0"/>
          <a:lstStyle>
            <a:lvl1pPr algn="r">
              <a:defRPr sz="1000" b="1">
                <a:solidFill>
                  <a:schemeClr val="tx1"/>
                </a:solidFill>
              </a:defRPr>
            </a:lvl1pPr>
          </a:lstStyle>
          <a:p>
            <a:r>
              <a:rPr lang="en-GB" smtClean="0"/>
              <a:t>Click icon to insert picture</a:t>
            </a:r>
            <a:endParaRPr lang="en-GB"/>
          </a:p>
        </p:txBody>
      </p:sp>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6" name="Slide Number Placeholder 5"/>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smtClean="0">
                <a:solidFill>
                  <a:srgbClr val="230050"/>
                </a:solidFill>
                <a:latin typeface="Arial"/>
              </a:rPr>
              <a:t>NB Manually place “ilo.org” device in front of image</a:t>
            </a:r>
            <a:endParaRPr lang="en-GB" sz="1000">
              <a:solidFill>
                <a:srgbClr val="230050"/>
              </a:solidFill>
              <a:latin typeface="Arial"/>
            </a:endParaRPr>
          </a:p>
        </p:txBody>
      </p:sp>
    </p:spTree>
    <p:extLst>
      <p:ext uri="{BB962C8B-B14F-4D97-AF65-F5344CB8AC3E}">
        <p14:creationId xmlns:p14="http://schemas.microsoft.com/office/powerpoint/2010/main" val="25906582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and Content + Image/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6" name="Slide Number Placeholder 5"/>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smtClean="0">
                <a:solidFill>
                  <a:srgbClr val="230050"/>
                </a:solidFill>
                <a:latin typeface="Arial"/>
              </a:rPr>
              <a:t>NB Manually place “ilo.org” device in front of image</a:t>
            </a:r>
            <a:endParaRPr lang="en-GB" sz="1000">
              <a:solidFill>
                <a:srgbClr val="230050"/>
              </a:solidFill>
              <a:latin typeface="Arial"/>
            </a:endParaRPr>
          </a:p>
        </p:txBody>
      </p:sp>
      <p:sp>
        <p:nvSpPr>
          <p:cNvPr id="10" name="Picture Placeholder 9"/>
          <p:cNvSpPr>
            <a:spLocks noGrp="1"/>
          </p:cNvSpPr>
          <p:nvPr>
            <p:ph type="pic" sz="quarter" idx="13" hasCustomPrompt="1"/>
          </p:nvPr>
        </p:nvSpPr>
        <p:spPr>
          <a:xfrm>
            <a:off x="8289130" y="981075"/>
            <a:ext cx="3902869" cy="5876925"/>
          </a:xfrm>
          <a:custGeom>
            <a:avLst/>
            <a:gdLst>
              <a:gd name="connsiteX0" fmla="*/ 0 w 3902869"/>
              <a:gd name="connsiteY0" fmla="*/ 0 h 5876925"/>
              <a:gd name="connsiteX1" fmla="*/ 3902869 w 3902869"/>
              <a:gd name="connsiteY1" fmla="*/ 0 h 5876925"/>
              <a:gd name="connsiteX2" fmla="*/ 3902869 w 3902869"/>
              <a:gd name="connsiteY2" fmla="*/ 5876925 h 5876925"/>
              <a:gd name="connsiteX3" fmla="*/ 0 w 3902869"/>
              <a:gd name="connsiteY3" fmla="*/ 5876925 h 5876925"/>
              <a:gd name="connsiteX4" fmla="*/ 0 w 3902869"/>
              <a:gd name="connsiteY4" fmla="*/ 0 h 5876925"/>
              <a:gd name="connsiteX0" fmla="*/ 0 w 3902869"/>
              <a:gd name="connsiteY0" fmla="*/ 0 h 5876925"/>
              <a:gd name="connsiteX1" fmla="*/ 3898107 w 3902869"/>
              <a:gd name="connsiteY1" fmla="*/ 2252663 h 5876925"/>
              <a:gd name="connsiteX2" fmla="*/ 3902869 w 3902869"/>
              <a:gd name="connsiteY2" fmla="*/ 5876925 h 5876925"/>
              <a:gd name="connsiteX3" fmla="*/ 0 w 3902869"/>
              <a:gd name="connsiteY3" fmla="*/ 5876925 h 5876925"/>
              <a:gd name="connsiteX4" fmla="*/ 0 w 3902869"/>
              <a:gd name="connsiteY4" fmla="*/ 0 h 5876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869" h="5876925">
                <a:moveTo>
                  <a:pt x="0" y="0"/>
                </a:moveTo>
                <a:lnTo>
                  <a:pt x="3898107" y="2252663"/>
                </a:lnTo>
                <a:cubicBezTo>
                  <a:pt x="3899694" y="3460750"/>
                  <a:pt x="3901282" y="4668838"/>
                  <a:pt x="3902869" y="5876925"/>
                </a:cubicBezTo>
                <a:lnTo>
                  <a:pt x="0" y="5876925"/>
                </a:lnTo>
                <a:lnTo>
                  <a:pt x="0" y="0"/>
                </a:lnTo>
                <a:close/>
              </a:path>
            </a:pathLst>
          </a:custGeom>
        </p:spPr>
        <p:txBody>
          <a:bodyPr anchor="b" anchorCtr="0"/>
          <a:lstStyle>
            <a:lvl1pPr algn="r">
              <a:defRPr sz="1000">
                <a:solidFill>
                  <a:schemeClr val="tx1"/>
                </a:solidFill>
              </a:defRPr>
            </a:lvl1pPr>
          </a:lstStyle>
          <a:p>
            <a:r>
              <a:rPr lang="en-GB" smtClean="0"/>
              <a:t>Click icon to insert picture</a:t>
            </a:r>
            <a:endParaRPr lang="en-GB"/>
          </a:p>
        </p:txBody>
      </p:sp>
      <p:sp>
        <p:nvSpPr>
          <p:cNvPr id="12" name="Text Placeholder 11"/>
          <p:cNvSpPr>
            <a:spLocks noGrp="1"/>
          </p:cNvSpPr>
          <p:nvPr>
            <p:ph type="body" sz="quarter" idx="14"/>
          </p:nvPr>
        </p:nvSpPr>
        <p:spPr>
          <a:xfrm>
            <a:off x="8288338" y="5876925"/>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a:defRPr sz="1000" b="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smtClean="0"/>
              <a:t>Edit Master text styles</a:t>
            </a:r>
          </a:p>
        </p:txBody>
      </p:sp>
    </p:spTree>
    <p:extLst>
      <p:ext uri="{BB962C8B-B14F-4D97-AF65-F5344CB8AC3E}">
        <p14:creationId xmlns:p14="http://schemas.microsoft.com/office/powerpoint/2010/main" val="165712898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90538" y="2393950"/>
            <a:ext cx="5360400" cy="348297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341062" y="2393949"/>
            <a:ext cx="5360400" cy="348297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6" name="Footer Placeholder 5"/>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Tree>
    <p:extLst>
      <p:ext uri="{BB962C8B-B14F-4D97-AF65-F5344CB8AC3E}">
        <p14:creationId xmlns:p14="http://schemas.microsoft.com/office/powerpoint/2010/main" val="294713062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6" name="Footer Placeholder 5"/>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
        <p:nvSpPr>
          <p:cNvPr id="8" name="Content Placeholder 3"/>
          <p:cNvSpPr>
            <a:spLocks noGrp="1"/>
          </p:cNvSpPr>
          <p:nvPr>
            <p:ph sz="half" idx="13"/>
          </p:nvPr>
        </p:nvSpPr>
        <p:spPr>
          <a:xfrm>
            <a:off x="8288662" y="2393949"/>
            <a:ext cx="3412800" cy="348297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3341476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 Corner Image">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4692650" y="2538000"/>
            <a:ext cx="7499350" cy="4320000"/>
          </a:xfrm>
          <a:custGeom>
            <a:avLst/>
            <a:gdLst>
              <a:gd name="connsiteX0" fmla="*/ 0 w 7499350"/>
              <a:gd name="connsiteY0" fmla="*/ 0 h 4320000"/>
              <a:gd name="connsiteX1" fmla="*/ 7499350 w 7499350"/>
              <a:gd name="connsiteY1" fmla="*/ 0 h 4320000"/>
              <a:gd name="connsiteX2" fmla="*/ 7499350 w 7499350"/>
              <a:gd name="connsiteY2" fmla="*/ 4320000 h 4320000"/>
              <a:gd name="connsiteX3" fmla="*/ 0 w 7499350"/>
              <a:gd name="connsiteY3" fmla="*/ 4320000 h 4320000"/>
              <a:gd name="connsiteX4" fmla="*/ 0 w 7499350"/>
              <a:gd name="connsiteY4" fmla="*/ 0 h 4320000"/>
              <a:gd name="connsiteX0" fmla="*/ 0 w 7499350"/>
              <a:gd name="connsiteY0" fmla="*/ 4320000 h 4320000"/>
              <a:gd name="connsiteX1" fmla="*/ 7499350 w 7499350"/>
              <a:gd name="connsiteY1" fmla="*/ 0 h 4320000"/>
              <a:gd name="connsiteX2" fmla="*/ 7499350 w 7499350"/>
              <a:gd name="connsiteY2" fmla="*/ 4320000 h 4320000"/>
              <a:gd name="connsiteX3" fmla="*/ 0 w 7499350"/>
              <a:gd name="connsiteY3" fmla="*/ 4320000 h 4320000"/>
            </a:gdLst>
            <a:ahLst/>
            <a:cxnLst>
              <a:cxn ang="0">
                <a:pos x="connsiteX0" y="connsiteY0"/>
              </a:cxn>
              <a:cxn ang="0">
                <a:pos x="connsiteX1" y="connsiteY1"/>
              </a:cxn>
              <a:cxn ang="0">
                <a:pos x="connsiteX2" y="connsiteY2"/>
              </a:cxn>
              <a:cxn ang="0">
                <a:pos x="connsiteX3" y="connsiteY3"/>
              </a:cxn>
            </a:cxnLst>
            <a:rect l="l" t="t" r="r" b="b"/>
            <a:pathLst>
              <a:path w="7499350" h="4320000">
                <a:moveTo>
                  <a:pt x="0" y="4320000"/>
                </a:moveTo>
                <a:lnTo>
                  <a:pt x="7499350" y="0"/>
                </a:lnTo>
                <a:lnTo>
                  <a:pt x="7499350" y="4320000"/>
                </a:lnTo>
                <a:lnTo>
                  <a:pt x="0" y="4320000"/>
                </a:lnTo>
                <a:close/>
              </a:path>
            </a:pathLst>
          </a:custGeom>
        </p:spPr>
        <p:txBody>
          <a:bodyPr anchor="b" anchorCtr="0"/>
          <a:lstStyle>
            <a:lvl1pPr algn="r">
              <a:defRPr sz="1000" b="1">
                <a:solidFill>
                  <a:schemeClr val="tx1"/>
                </a:solidFill>
              </a:defRPr>
            </a:lvl1pPr>
          </a:lstStyle>
          <a:p>
            <a:r>
              <a:rPr lang="en-GB" smtClean="0"/>
              <a:t>Click icon to insert picture</a:t>
            </a:r>
            <a:endParaRPr lang="en-GB"/>
          </a:p>
        </p:txBody>
      </p:sp>
      <p:sp>
        <p:nvSpPr>
          <p:cNvPr id="2" name="Title 1"/>
          <p:cNvSpPr>
            <a:spLocks noGrp="1"/>
          </p:cNvSpPr>
          <p:nvPr>
            <p:ph type="title"/>
          </p:nvPr>
        </p:nvSpPr>
        <p:spPr/>
        <p:txBody>
          <a:bodyPr/>
          <a:lstStyle/>
          <a:p>
            <a:r>
              <a:rPr lang="en-US" smtClean="0"/>
              <a:t>Clic para editar título</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endParaRPr lang="en-GB"/>
          </a:p>
        </p:txBody>
      </p:sp>
      <p:sp>
        <p:nvSpPr>
          <p:cNvPr id="4" name="Date Placeholder 3"/>
          <p:cNvSpPr>
            <a:spLocks noGrp="1"/>
          </p:cNvSpPr>
          <p:nvPr>
            <p:ph type="dt" sz="half" idx="10"/>
          </p:nvPr>
        </p:nvSpPr>
        <p:spPr>
          <a:xfrm>
            <a:off x="490538" y="6870450"/>
            <a:ext cx="2743200" cy="216000"/>
          </a:xfrm>
          <a:prstGeom prst="rect">
            <a:avLst/>
          </a:prstGeom>
        </p:spPr>
        <p:txBody>
          <a:bodyPr/>
          <a:lstStyle/>
          <a:p>
            <a:r>
              <a:rPr lang="en-GB" smtClean="0"/>
              <a:t>Date: Monday / 01 / October / 2019</a:t>
            </a:r>
            <a:endParaRPr lang="en-GB"/>
          </a:p>
        </p:txBody>
      </p:sp>
      <p:sp>
        <p:nvSpPr>
          <p:cNvPr id="5" name="Footer Placeholder 4"/>
          <p:cNvSpPr>
            <a:spLocks noGrp="1"/>
          </p:cNvSpPr>
          <p:nvPr>
            <p:ph type="ftr" sz="quarter" idx="11"/>
          </p:nvPr>
        </p:nvSpPr>
        <p:spPr>
          <a:xfrm>
            <a:off x="490538" y="6337302"/>
            <a:ext cx="5605462" cy="180000"/>
          </a:xfrm>
          <a:prstGeom prst="rect">
            <a:avLst/>
          </a:prstGeom>
        </p:spPr>
        <p:txBody>
          <a:bodyPr/>
          <a:lstStyle/>
          <a:p>
            <a:r>
              <a:rPr lang="fr-FR" dirty="0" smtClean="0"/>
              <a:t>Promouvoir la justice sociale, promouvoir le travail décent</a:t>
            </a:r>
            <a:endParaRPr lang="en-GB" dirty="0"/>
          </a:p>
        </p:txBody>
      </p:sp>
      <p:sp>
        <p:nvSpPr>
          <p:cNvPr id="6" name="Slide Number Placeholder 5"/>
          <p:cNvSpPr>
            <a:spLocks noGrp="1"/>
          </p:cNvSpPr>
          <p:nvPr>
            <p:ph type="sldNum" sz="quarter" idx="12"/>
          </p:nvPr>
        </p:nvSpPr>
        <p:spPr/>
        <p:txBody>
          <a:bodyPr/>
          <a:lstStyle/>
          <a:p>
            <a:fld id="{856227C0-AD57-4F9B-BAE3-EEFB0D0EE427}" type="slidenum">
              <a:rPr lang="en-GB" smtClean="0"/>
              <a:t>‹Nr.›</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dirty="0" smtClean="0">
                <a:latin typeface="Overpass Bold"/>
              </a:rPr>
              <a:t>NB Manually place “</a:t>
            </a:r>
            <a:r>
              <a:rPr lang="en-GB" sz="1000" dirty="0" err="1" smtClean="0">
                <a:latin typeface="Overpass Bold"/>
              </a:rPr>
              <a:t>ilo.org</a:t>
            </a:r>
            <a:r>
              <a:rPr lang="en-GB" sz="1000" dirty="0" smtClean="0">
                <a:latin typeface="Overpass Bold"/>
              </a:rPr>
              <a:t>” device in front of image</a:t>
            </a:r>
            <a:endParaRPr lang="en-GB" sz="1000" dirty="0">
              <a:latin typeface="Overpass Bold"/>
            </a:endParaRPr>
          </a:p>
        </p:txBody>
      </p:sp>
    </p:spTree>
    <p:extLst>
      <p:ext uri="{BB962C8B-B14F-4D97-AF65-F5344CB8AC3E}">
        <p14:creationId xmlns:p14="http://schemas.microsoft.com/office/powerpoint/2010/main" val="25906582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hree Content with Sta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6" name="Footer Placeholder 5"/>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
        <p:nvSpPr>
          <p:cNvPr id="10" name="Text Placeholder 9"/>
          <p:cNvSpPr>
            <a:spLocks noGrp="1"/>
          </p:cNvSpPr>
          <p:nvPr>
            <p:ph type="body" sz="quarter" idx="13" hasCustomPrompt="1"/>
          </p:nvPr>
        </p:nvSpPr>
        <p:spPr>
          <a:xfrm>
            <a:off x="8288662" y="2393950"/>
            <a:ext cx="3412801" cy="3482975"/>
          </a:xfrm>
        </p:spPr>
        <p:txBody>
          <a:bodyPr tIns="54000"/>
          <a:lstStyle>
            <a:lvl1pPr marL="360000" indent="-360000">
              <a:lnSpc>
                <a:spcPct val="80000"/>
              </a:lnSpc>
              <a:spcBef>
                <a:spcPts val="3200"/>
              </a:spcBef>
              <a:spcAft>
                <a:spcPts val="0"/>
              </a:spcAft>
              <a:buClr>
                <a:schemeClr val="accent2"/>
              </a:buClr>
              <a:buFontTx/>
              <a:buBlip>
                <a:blip r:embed="rId2"/>
              </a:buBlip>
              <a:defRPr sz="6000" b="0" spc="-200" baseline="0">
                <a:solidFill>
                  <a:schemeClr val="accent1"/>
                </a:solidFill>
              </a:defRPr>
            </a:lvl1pPr>
            <a:lvl2pPr marL="360000" indent="0">
              <a:lnSpc>
                <a:spcPct val="100000"/>
              </a:lnSpc>
              <a:spcBef>
                <a:spcPts val="0"/>
              </a:spcBef>
              <a:spcAft>
                <a:spcPts val="0"/>
              </a:spcAft>
              <a:buFontTx/>
              <a:buNone/>
              <a:defRPr sz="1000"/>
            </a:lvl2pPr>
          </a:lstStyle>
          <a:p>
            <a:pPr lvl="0"/>
            <a:r>
              <a:rPr lang="en-US" smtClean="0"/>
              <a:t>00.0%</a:t>
            </a:r>
          </a:p>
          <a:p>
            <a:pPr lvl="1"/>
            <a:r>
              <a:rPr lang="en-US" smtClean="0"/>
              <a:t>Supporting text</a:t>
            </a:r>
            <a:endParaRPr lang="en-GB"/>
          </a:p>
        </p:txBody>
      </p:sp>
    </p:spTree>
    <p:extLst>
      <p:ext uri="{BB962C8B-B14F-4D97-AF65-F5344CB8AC3E}">
        <p14:creationId xmlns:p14="http://schemas.microsoft.com/office/powerpoint/2010/main" val="240006247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Quote and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4" name="Footer Placeholder 3"/>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5" name="Slide Number Placeholder 4"/>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
        <p:nvSpPr>
          <p:cNvPr id="6" name="Text Placeholder 9"/>
          <p:cNvSpPr>
            <a:spLocks noGrp="1"/>
          </p:cNvSpPr>
          <p:nvPr>
            <p:ph type="body" sz="quarter" idx="13" hasCustomPrompt="1"/>
          </p:nvPr>
        </p:nvSpPr>
        <p:spPr>
          <a:xfrm>
            <a:off x="490538" y="2393950"/>
            <a:ext cx="7380000" cy="3482976"/>
          </a:xfrm>
        </p:spPr>
        <p:txBody>
          <a:bodyPr tIns="0">
            <a:noAutofit/>
          </a:bodyPr>
          <a:lstStyle>
            <a:lvl1pPr marL="489600" indent="-489600">
              <a:buSzPct val="120000"/>
              <a:buFontTx/>
              <a:buBlip>
                <a:blip r:embed="rId2"/>
              </a:buBlip>
              <a:defRPr sz="2300" b="0">
                <a:solidFill>
                  <a:schemeClr val="tx1"/>
                </a:solidFill>
              </a:defRPr>
            </a:lvl1pPr>
            <a:lvl2pPr marL="489600" indent="0">
              <a:buClr>
                <a:schemeClr val="accent2"/>
              </a:buClr>
              <a:buSzPct val="80000"/>
              <a:buFont typeface="Wingdings 3" panose="05040102010807070707" pitchFamily="18" charset="2"/>
              <a:buNone/>
              <a:defRPr sz="2300" baseline="0"/>
            </a:lvl2pPr>
            <a:lvl3pPr marL="669600" indent="-180000">
              <a:spcBef>
                <a:spcPts val="1800"/>
              </a:spcBef>
              <a:defRPr sz="1000"/>
            </a:lvl3pPr>
          </a:lstStyle>
          <a:p>
            <a:pPr lvl="0"/>
            <a:r>
              <a:rPr lang="en-US" smtClean="0"/>
              <a:t>Quote (level 1)</a:t>
            </a:r>
          </a:p>
          <a:p>
            <a:pPr lvl="1"/>
            <a:r>
              <a:rPr lang="en-US" smtClean="0"/>
              <a:t>Continuation paras (level 2)</a:t>
            </a:r>
          </a:p>
          <a:p>
            <a:pPr lvl="2"/>
            <a:r>
              <a:rPr lang="en-GB" smtClean="0"/>
              <a:t>Source (level 3)</a:t>
            </a:r>
            <a:endParaRPr lang="en-GB"/>
          </a:p>
        </p:txBody>
      </p:sp>
      <p:sp>
        <p:nvSpPr>
          <p:cNvPr id="8" name="Picture Placeholder 7"/>
          <p:cNvSpPr>
            <a:spLocks noGrp="1"/>
          </p:cNvSpPr>
          <p:nvPr>
            <p:ph type="pic" sz="quarter" idx="14"/>
          </p:nvPr>
        </p:nvSpPr>
        <p:spPr>
          <a:xfrm>
            <a:off x="8270663" y="2447925"/>
            <a:ext cx="3430800" cy="3429000"/>
          </a:xfrm>
        </p:spPr>
        <p:txBody>
          <a:bodyPr/>
          <a:lstStyle>
            <a:lvl1pPr>
              <a:defRPr sz="1000">
                <a:solidFill>
                  <a:schemeClr val="tx1"/>
                </a:solidFill>
              </a:defRPr>
            </a:lvl1pPr>
          </a:lstStyle>
          <a:p>
            <a:r>
              <a:rPr lang="en-US" smtClean="0"/>
              <a:t>Click icon to add picture</a:t>
            </a:r>
            <a:endParaRPr lang="en-GB"/>
          </a:p>
        </p:txBody>
      </p:sp>
    </p:spTree>
    <p:extLst>
      <p:ext uri="{BB962C8B-B14F-4D97-AF65-F5344CB8AC3E}">
        <p14:creationId xmlns:p14="http://schemas.microsoft.com/office/powerpoint/2010/main" val="261044445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smtClean="0"/>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noAutofit/>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a:xfrm>
            <a:off x="3621088" y="6867374"/>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sp>
        <p:nvSpPr>
          <p:cNvPr id="8" name="Right Triangle 7"/>
          <p:cNvSpPr/>
          <p:nvPr userDrawn="1"/>
        </p:nvSpPr>
        <p:spPr>
          <a:xfrm flipH="1">
            <a:off x="5529262" y="3007518"/>
            <a:ext cx="6662738" cy="3850481"/>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prstClr val="white"/>
              </a:solidFill>
              <a:latin typeface="Arial"/>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57757980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secHead" preserve="1">
  <p:cSld name="Section Header B">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smtClean="0"/>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noAutofit/>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sp>
        <p:nvSpPr>
          <p:cNvPr id="8" name="Right Triangle 7"/>
          <p:cNvSpPr/>
          <p:nvPr userDrawn="1"/>
        </p:nvSpPr>
        <p:spPr>
          <a:xfrm flipH="1">
            <a:off x="8286750" y="4601106"/>
            <a:ext cx="3905250" cy="2256894"/>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prstClr val="white"/>
              </a:solidFill>
              <a:latin typeface="Arial"/>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3191027" y="2238"/>
            <a:ext cx="8999022" cy="520065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prstClr val="white"/>
              </a:solidFill>
              <a:latin typeface="Arial"/>
            </a:endParaRP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307204550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secHead" preserve="1">
  <p:cSld name="Section Header C">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smtClean="0"/>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noAutofit/>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5307376" y="0"/>
            <a:ext cx="6884624" cy="3978712"/>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prstClr val="white"/>
              </a:solidFill>
              <a:latin typeface="Arial"/>
            </a:endParaRP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131999288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secHead" preserve="1">
  <p:cSld name="Section Header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bg1"/>
                </a:solidFill>
              </a:defRPr>
            </a:lvl1pPr>
          </a:lstStyle>
          <a:p>
            <a:r>
              <a:rPr lang="en-US" smtClean="0"/>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noAutofit/>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a:xfrm>
            <a:off x="3602038" y="6870450"/>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8" name="Pictur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66526" y="451967"/>
            <a:ext cx="1561292" cy="539706"/>
          </a:xfrm>
          <a:prstGeom prst="rect">
            <a:avLst/>
          </a:prstGeom>
        </p:spPr>
      </p:pic>
    </p:spTree>
    <p:extLst>
      <p:ext uri="{BB962C8B-B14F-4D97-AF65-F5344CB8AC3E}">
        <p14:creationId xmlns:p14="http://schemas.microsoft.com/office/powerpoint/2010/main" val="380822243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secHead" preserve="1">
  <p:cSld name="Section Header Pattern">
    <p:bg>
      <p:bgPr>
        <a:solidFill>
          <a:schemeClr val="bg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1" t="21407" r="38481" b="40746"/>
          <a:stretch/>
        </p:blipFill>
        <p:spPr>
          <a:xfrm>
            <a:off x="-1397975" y="1085561"/>
            <a:ext cx="13604217" cy="5784889"/>
          </a:xfrm>
          <a:prstGeom prst="rect">
            <a:avLst/>
          </a:prstGeom>
        </p:spPr>
      </p:pic>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smtClean="0"/>
              <a:t>Click to edit Master title style</a:t>
            </a:r>
            <a:endParaRPr lang="en-GB"/>
          </a:p>
        </p:txBody>
      </p:sp>
      <p:sp>
        <p:nvSpPr>
          <p:cNvPr id="3" name="Text Placeholder 2"/>
          <p:cNvSpPr>
            <a:spLocks noGrp="1"/>
          </p:cNvSpPr>
          <p:nvPr>
            <p:ph type="body" idx="1"/>
          </p:nvPr>
        </p:nvSpPr>
        <p:spPr>
          <a:xfrm>
            <a:off x="490538" y="3481324"/>
            <a:ext cx="5868000" cy="648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noAutofit/>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a:xfrm>
            <a:off x="3649663" y="6870450"/>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300628298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4" name="Footer Placeholder 3"/>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5" name="Slide Number Placeholder 4"/>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Tree>
    <p:extLst>
      <p:ext uri="{BB962C8B-B14F-4D97-AF65-F5344CB8AC3E}">
        <p14:creationId xmlns:p14="http://schemas.microsoft.com/office/powerpoint/2010/main" val="264208807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3" name="Footer Placeholder 2"/>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4" name="Slide Number Placeholder 3"/>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Tree>
    <p:extLst>
      <p:ext uri="{BB962C8B-B14F-4D97-AF65-F5344CB8AC3E}">
        <p14:creationId xmlns:p14="http://schemas.microsoft.com/office/powerpoint/2010/main" val="171195673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90538" y="2873014"/>
            <a:ext cx="7200000" cy="608525"/>
          </a:xfrm>
        </p:spPr>
        <p:txBody>
          <a:bodyPr wrap="square" bIns="54000" anchor="t" anchorCtr="0">
            <a:noAutofit/>
          </a:bodyPr>
          <a:lstStyle>
            <a:lvl1pPr algn="l">
              <a:defRPr sz="4000"/>
            </a:lvl1pPr>
          </a:lstStyle>
          <a:p>
            <a:r>
              <a:rPr lang="en-US" smtClean="0"/>
              <a:t>Click to edit Master title style</a:t>
            </a:r>
            <a:endParaRPr lang="en-GB"/>
          </a:p>
        </p:txBody>
      </p:sp>
      <p:sp>
        <p:nvSpPr>
          <p:cNvPr id="3" name="Subtitle 2"/>
          <p:cNvSpPr>
            <a:spLocks noGrp="1"/>
          </p:cNvSpPr>
          <p:nvPr>
            <p:ph type="subTitle" idx="1"/>
          </p:nvPr>
        </p:nvSpPr>
        <p:spPr>
          <a:xfrm>
            <a:off x="490538" y="3481539"/>
            <a:ext cx="7200000" cy="1655762"/>
          </a:xfrm>
        </p:spPr>
        <p:txBody>
          <a:bodyPr>
            <a:noAutofit/>
          </a:bodyPr>
          <a:lstStyle>
            <a:lvl1pPr marL="0" indent="0" algn="l">
              <a:lnSpc>
                <a:spcPct val="90000"/>
              </a:lnSpc>
              <a:spcAft>
                <a:spcPts val="1200"/>
              </a:spcAft>
              <a:buNone/>
              <a:defRPr sz="4000" b="0">
                <a:solidFill>
                  <a:schemeClr val="accent1"/>
                </a:solidFill>
              </a:defRPr>
            </a:lvl1pPr>
            <a:lvl2pPr marL="0" indent="0" algn="l">
              <a:buNone/>
              <a:defRPr sz="1400">
                <a:solidFill>
                  <a:schemeClr val="accent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a:xfrm>
            <a:off x="490538" y="6180035"/>
            <a:ext cx="2743200" cy="216000"/>
          </a:xfrm>
        </p:spPr>
        <p:txBody>
          <a:bodyPr anchor="b" anchorCtr="0">
            <a:noAutofit/>
          </a:bodyPr>
          <a:lstStyle>
            <a:lvl1pPr>
              <a:defRPr sz="1000">
                <a:solidFill>
                  <a:schemeClr val="accent1"/>
                </a:solidFill>
              </a:defRPr>
            </a:lvl1pPr>
          </a:lstStyle>
          <a:p>
            <a:r>
              <a:rPr lang="en-GB" smtClean="0">
                <a:solidFill>
                  <a:srgbClr val="1E2DBE"/>
                </a:solidFill>
                <a:latin typeface="Arial"/>
              </a:rPr>
              <a:t>Date: Monday / 01 / October / 2019</a:t>
            </a:r>
            <a:endParaRPr lang="en-GB">
              <a:solidFill>
                <a:srgbClr val="1E2DBE"/>
              </a:solidFill>
              <a:latin typeface="Arial"/>
            </a:endParaRPr>
          </a:p>
        </p:txBody>
      </p:sp>
      <p:sp>
        <p:nvSpPr>
          <p:cNvPr id="5" name="Footer Placeholder 4"/>
          <p:cNvSpPr>
            <a:spLocks noGrp="1"/>
          </p:cNvSpPr>
          <p:nvPr>
            <p:ph type="ftr" sz="quarter" idx="11"/>
          </p:nvPr>
        </p:nvSpPr>
        <p:spPr>
          <a:xfrm>
            <a:off x="490538" y="6858000"/>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1" name="Picture Placeholder 10"/>
          <p:cNvSpPr>
            <a:spLocks noGrp="1"/>
          </p:cNvSpPr>
          <p:nvPr>
            <p:ph type="pic" sz="quarter" idx="13" hasCustomPrompt="1"/>
          </p:nvPr>
        </p:nvSpPr>
        <p:spPr>
          <a:xfrm>
            <a:off x="2946400" y="0"/>
            <a:ext cx="9245600" cy="5321300"/>
          </a:xfrm>
          <a:custGeom>
            <a:avLst/>
            <a:gdLst>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5321300 h 5321300"/>
              <a:gd name="connsiteX4" fmla="*/ 0 w 9245600"/>
              <a:gd name="connsiteY4" fmla="*/ 0 h 5321300"/>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0 h 5321300"/>
            </a:gdLst>
            <a:ahLst/>
            <a:cxnLst>
              <a:cxn ang="0">
                <a:pos x="connsiteX0" y="connsiteY0"/>
              </a:cxn>
              <a:cxn ang="0">
                <a:pos x="connsiteX1" y="connsiteY1"/>
              </a:cxn>
              <a:cxn ang="0">
                <a:pos x="connsiteX2" y="connsiteY2"/>
              </a:cxn>
              <a:cxn ang="0">
                <a:pos x="connsiteX3" y="connsiteY3"/>
              </a:cxn>
            </a:cxnLst>
            <a:rect l="l" t="t" r="r" b="b"/>
            <a:pathLst>
              <a:path w="9245600" h="5321300">
                <a:moveTo>
                  <a:pt x="0" y="0"/>
                </a:moveTo>
                <a:lnTo>
                  <a:pt x="9245600" y="0"/>
                </a:lnTo>
                <a:lnTo>
                  <a:pt x="9245600" y="5321300"/>
                </a:lnTo>
                <a:lnTo>
                  <a:pt x="0" y="0"/>
                </a:lnTo>
                <a:close/>
              </a:path>
            </a:pathLst>
          </a:custGeom>
          <a:solidFill>
            <a:schemeClr val="accent1"/>
          </a:solidFill>
        </p:spPr>
        <p:txBody>
          <a:bodyPr>
            <a:noAutofit/>
          </a:bodyPr>
          <a:lstStyle>
            <a:lvl1pPr algn="r">
              <a:defRPr sz="1000">
                <a:solidFill>
                  <a:schemeClr val="bg1"/>
                </a:solidFill>
              </a:defRPr>
            </a:lvl1pPr>
          </a:lstStyle>
          <a:p>
            <a:r>
              <a:rPr lang="en-GB" smtClean="0"/>
              <a:t>Click icon to insert picture, or leave unchanged for plain colour fill</a:t>
            </a:r>
            <a:endParaRPr lang="en-GB"/>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31661355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 Image/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 para editar título</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dirty="0" err="1" smtClean="0"/>
              <a:t>Haga</a:t>
            </a:r>
            <a:r>
              <a:rPr lang="en-US" dirty="0" smtClean="0"/>
              <a:t> </a:t>
            </a:r>
            <a:r>
              <a:rPr lang="en-US" dirty="0" err="1" smtClean="0"/>
              <a:t>clic</a:t>
            </a:r>
            <a:r>
              <a:rPr lang="en-US" dirty="0" smtClean="0"/>
              <a:t> </a:t>
            </a:r>
            <a:r>
              <a:rPr lang="en-US" dirty="0" err="1" smtClean="0"/>
              <a:t>para</a:t>
            </a:r>
            <a:r>
              <a:rPr lang="en-US" dirty="0" smtClean="0"/>
              <a:t> </a:t>
            </a:r>
            <a:r>
              <a:rPr lang="en-US" dirty="0" err="1" smtClean="0"/>
              <a:t>modificar</a:t>
            </a:r>
            <a:r>
              <a:rPr lang="en-US" dirty="0" smtClean="0"/>
              <a:t> el </a:t>
            </a:r>
            <a:r>
              <a:rPr lang="en-US" dirty="0" err="1" smtClean="0"/>
              <a:t>estilo</a:t>
            </a:r>
            <a:r>
              <a:rPr lang="en-US" dirty="0" smtClean="0"/>
              <a:t> de </a:t>
            </a:r>
            <a:r>
              <a:rPr lang="en-US" dirty="0" err="1" smtClean="0"/>
              <a:t>texto</a:t>
            </a:r>
            <a:r>
              <a:rPr lang="en-US" dirty="0" smtClean="0"/>
              <a:t> del </a:t>
            </a:r>
            <a:r>
              <a:rPr lang="en-US" dirty="0" err="1" smtClean="0"/>
              <a:t>patrón</a:t>
            </a:r>
            <a:endParaRPr lang="en-US" dirty="0" smtClean="0"/>
          </a:p>
          <a:p>
            <a:pPr lvl="1"/>
            <a:r>
              <a:rPr lang="en-US" dirty="0" smtClean="0"/>
              <a:t>Segundo </a:t>
            </a:r>
            <a:r>
              <a:rPr lang="en-US" dirty="0" err="1" smtClean="0"/>
              <a:t>nivel</a:t>
            </a:r>
            <a:endParaRPr lang="en-US" dirty="0" smtClean="0"/>
          </a:p>
          <a:p>
            <a:pPr lvl="2"/>
            <a:r>
              <a:rPr lang="en-US" dirty="0" err="1" smtClean="0"/>
              <a:t>Tercer</a:t>
            </a:r>
            <a:r>
              <a:rPr lang="en-US" dirty="0" smtClean="0"/>
              <a:t> </a:t>
            </a:r>
            <a:r>
              <a:rPr lang="en-US" dirty="0" err="1" smtClean="0"/>
              <a:t>nivel</a:t>
            </a:r>
            <a:endParaRPr lang="en-US" dirty="0" smtClean="0"/>
          </a:p>
          <a:p>
            <a:pPr lvl="3"/>
            <a:r>
              <a:rPr lang="en-US" dirty="0" smtClean="0"/>
              <a:t>Cuarto </a:t>
            </a:r>
            <a:r>
              <a:rPr lang="en-US" dirty="0" err="1" smtClean="0"/>
              <a:t>nivel</a:t>
            </a:r>
            <a:endParaRPr lang="en-US" dirty="0" smtClean="0"/>
          </a:p>
          <a:p>
            <a:pPr lvl="4"/>
            <a:r>
              <a:rPr lang="en-US" dirty="0" err="1" smtClean="0"/>
              <a:t>Quinto</a:t>
            </a:r>
            <a:r>
              <a:rPr lang="en-US" dirty="0" smtClean="0"/>
              <a:t> </a:t>
            </a:r>
            <a:r>
              <a:rPr lang="en-US" dirty="0" err="1" smtClean="0"/>
              <a:t>nivel</a:t>
            </a:r>
            <a:endParaRPr lang="en-GB" dirty="0"/>
          </a:p>
        </p:txBody>
      </p:sp>
      <p:sp>
        <p:nvSpPr>
          <p:cNvPr id="4" name="Date Placeholder 3"/>
          <p:cNvSpPr>
            <a:spLocks noGrp="1"/>
          </p:cNvSpPr>
          <p:nvPr>
            <p:ph type="dt" sz="half" idx="10"/>
          </p:nvPr>
        </p:nvSpPr>
        <p:spPr>
          <a:xfrm>
            <a:off x="490538" y="6870450"/>
            <a:ext cx="2743200" cy="216000"/>
          </a:xfrm>
          <a:prstGeom prst="rect">
            <a:avLst/>
          </a:prstGeom>
        </p:spPr>
        <p:txBody>
          <a:bodyPr/>
          <a:lstStyle/>
          <a:p>
            <a:r>
              <a:rPr lang="en-GB" smtClean="0"/>
              <a:t>Date: Monday / 01 / October / 2019</a:t>
            </a:r>
            <a:endParaRPr lang="en-GB"/>
          </a:p>
        </p:txBody>
      </p:sp>
      <p:sp>
        <p:nvSpPr>
          <p:cNvPr id="5" name="Footer Placeholder 4"/>
          <p:cNvSpPr>
            <a:spLocks noGrp="1"/>
          </p:cNvSpPr>
          <p:nvPr>
            <p:ph type="ftr" sz="quarter" idx="11"/>
          </p:nvPr>
        </p:nvSpPr>
        <p:spPr>
          <a:xfrm>
            <a:off x="490538" y="6337302"/>
            <a:ext cx="5605462" cy="180000"/>
          </a:xfrm>
          <a:prstGeom prst="rect">
            <a:avLst/>
          </a:prstGeom>
        </p:spPr>
        <p:txBody>
          <a:bodyPr/>
          <a:lstStyle/>
          <a:p>
            <a:r>
              <a:rPr lang="fr-FR" dirty="0" smtClean="0"/>
              <a:t>Promouvoir la justice sociale, promouvoir le travail décent</a:t>
            </a:r>
            <a:endParaRPr lang="en-GB" dirty="0"/>
          </a:p>
        </p:txBody>
      </p:sp>
      <p:sp>
        <p:nvSpPr>
          <p:cNvPr id="6" name="Slide Number Placeholder 5"/>
          <p:cNvSpPr>
            <a:spLocks noGrp="1"/>
          </p:cNvSpPr>
          <p:nvPr>
            <p:ph type="sldNum" sz="quarter" idx="12"/>
          </p:nvPr>
        </p:nvSpPr>
        <p:spPr/>
        <p:txBody>
          <a:bodyPr/>
          <a:lstStyle/>
          <a:p>
            <a:fld id="{856227C0-AD57-4F9B-BAE3-EEFB0D0EE427}" type="slidenum">
              <a:rPr lang="en-GB" smtClean="0"/>
              <a:t>‹Nr.›</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dirty="0" smtClean="0">
                <a:latin typeface="Overpass Bold"/>
              </a:rPr>
              <a:t>NB Manually place “</a:t>
            </a:r>
            <a:r>
              <a:rPr lang="en-GB" sz="1000" dirty="0" err="1" smtClean="0">
                <a:latin typeface="Overpass Bold"/>
              </a:rPr>
              <a:t>ilo.org</a:t>
            </a:r>
            <a:r>
              <a:rPr lang="en-GB" sz="1000" dirty="0" smtClean="0">
                <a:latin typeface="Overpass Bold"/>
              </a:rPr>
              <a:t>” device in front of image</a:t>
            </a:r>
            <a:endParaRPr lang="en-GB" sz="1000" dirty="0">
              <a:latin typeface="Overpass Bold"/>
            </a:endParaRPr>
          </a:p>
        </p:txBody>
      </p:sp>
      <p:sp>
        <p:nvSpPr>
          <p:cNvPr id="12" name="Text Placeholder 11"/>
          <p:cNvSpPr>
            <a:spLocks noGrp="1"/>
          </p:cNvSpPr>
          <p:nvPr>
            <p:ph type="body" sz="quarter" idx="14"/>
          </p:nvPr>
        </p:nvSpPr>
        <p:spPr>
          <a:xfrm>
            <a:off x="8288338" y="5406256"/>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a:defRPr sz="1000" b="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dirty="0" err="1" smtClean="0"/>
              <a:t>Haga</a:t>
            </a:r>
            <a:r>
              <a:rPr lang="en-US" dirty="0" smtClean="0"/>
              <a:t> </a:t>
            </a:r>
            <a:r>
              <a:rPr lang="en-US" dirty="0" err="1" smtClean="0"/>
              <a:t>clic</a:t>
            </a:r>
            <a:r>
              <a:rPr lang="en-US" dirty="0" smtClean="0"/>
              <a:t> </a:t>
            </a:r>
            <a:r>
              <a:rPr lang="en-US" dirty="0" err="1" smtClean="0"/>
              <a:t>para</a:t>
            </a:r>
            <a:r>
              <a:rPr lang="en-US" dirty="0" smtClean="0"/>
              <a:t> </a:t>
            </a:r>
            <a:r>
              <a:rPr lang="en-US" dirty="0" err="1" smtClean="0"/>
              <a:t>modificar</a:t>
            </a:r>
            <a:r>
              <a:rPr lang="en-US" dirty="0" smtClean="0"/>
              <a:t> el </a:t>
            </a:r>
            <a:r>
              <a:rPr lang="en-US" dirty="0" err="1" smtClean="0"/>
              <a:t>estilo</a:t>
            </a:r>
            <a:r>
              <a:rPr lang="en-US" dirty="0" smtClean="0"/>
              <a:t> de </a:t>
            </a:r>
            <a:r>
              <a:rPr lang="en-US" dirty="0" err="1" smtClean="0"/>
              <a:t>texto</a:t>
            </a:r>
            <a:r>
              <a:rPr lang="en-US" dirty="0" smtClean="0"/>
              <a:t> del </a:t>
            </a:r>
            <a:r>
              <a:rPr lang="en-US" dirty="0" err="1" smtClean="0"/>
              <a:t>patrón</a:t>
            </a:r>
            <a:endParaRPr lang="en-US" dirty="0" smtClean="0"/>
          </a:p>
        </p:txBody>
      </p:sp>
    </p:spTree>
    <p:extLst>
      <p:ext uri="{BB962C8B-B14F-4D97-AF65-F5344CB8AC3E}">
        <p14:creationId xmlns:p14="http://schemas.microsoft.com/office/powerpoint/2010/main" val="165712898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6" name="Slide Number Placeholder 5"/>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Tree>
    <p:extLst>
      <p:ext uri="{BB962C8B-B14F-4D97-AF65-F5344CB8AC3E}">
        <p14:creationId xmlns:p14="http://schemas.microsoft.com/office/powerpoint/2010/main" val="275829204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and Content + Patter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6" name="Slide Number Placeholder 5"/>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r="7834" b="41970"/>
          <a:stretch/>
        </p:blipFill>
        <p:spPr>
          <a:xfrm>
            <a:off x="4581526" y="3244430"/>
            <a:ext cx="7619999" cy="3623095"/>
          </a:xfrm>
          <a:prstGeom prst="rect">
            <a:avLst/>
          </a:prstGeom>
        </p:spPr>
      </p:pic>
      <p:sp>
        <p:nvSpPr>
          <p:cNvPr id="10" name="Text Placeholder 9"/>
          <p:cNvSpPr>
            <a:spLocks noGrp="1"/>
          </p:cNvSpPr>
          <p:nvPr>
            <p:ph type="body" sz="quarter" idx="13"/>
          </p:nvPr>
        </p:nvSpPr>
        <p:spPr>
          <a:xfrm>
            <a:off x="490538" y="4796725"/>
            <a:ext cx="3412800" cy="970829"/>
          </a:xfrm>
        </p:spPr>
        <p:txBody>
          <a:bodyPr tIns="108000">
            <a:spAutoFit/>
          </a:bodyPr>
          <a:lstStyle>
            <a:lvl1pPr marL="489600" indent="-489600">
              <a:buSzPct val="150000"/>
              <a:buFontTx/>
              <a:buBlip>
                <a:blip r:embed="rId3"/>
              </a:buBlip>
              <a:defRPr b="0">
                <a:solidFill>
                  <a:schemeClr val="tx1"/>
                </a:solidFill>
              </a:defRPr>
            </a:lvl1pPr>
            <a:lvl2pPr marL="669600" indent="-180000">
              <a:buClr>
                <a:schemeClr val="accent2"/>
              </a:buClr>
              <a:buSzPct val="80000"/>
              <a:buFont typeface="Wingdings 3" panose="05040102010807070707" pitchFamily="18" charset="2"/>
              <a:buChar char="u"/>
              <a:defRPr sz="1000"/>
            </a:lvl2pPr>
          </a:lstStyle>
          <a:p>
            <a:pPr lvl="0"/>
            <a:r>
              <a:rPr lang="en-US" smtClean="0"/>
              <a:t>Edit Master text styles</a:t>
            </a:r>
          </a:p>
          <a:p>
            <a:pPr lvl="1"/>
            <a:r>
              <a:rPr lang="en-US" smtClean="0"/>
              <a:t>Second level</a:t>
            </a:r>
          </a:p>
        </p:txBody>
      </p:sp>
    </p:spTree>
    <p:extLst>
      <p:ext uri="{BB962C8B-B14F-4D97-AF65-F5344CB8AC3E}">
        <p14:creationId xmlns:p14="http://schemas.microsoft.com/office/powerpoint/2010/main" val="18108594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and Content + Corner Image">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4692650" y="2538000"/>
            <a:ext cx="7499350" cy="4320000"/>
          </a:xfrm>
          <a:custGeom>
            <a:avLst/>
            <a:gdLst>
              <a:gd name="connsiteX0" fmla="*/ 0 w 7499350"/>
              <a:gd name="connsiteY0" fmla="*/ 0 h 4320000"/>
              <a:gd name="connsiteX1" fmla="*/ 7499350 w 7499350"/>
              <a:gd name="connsiteY1" fmla="*/ 0 h 4320000"/>
              <a:gd name="connsiteX2" fmla="*/ 7499350 w 7499350"/>
              <a:gd name="connsiteY2" fmla="*/ 4320000 h 4320000"/>
              <a:gd name="connsiteX3" fmla="*/ 0 w 7499350"/>
              <a:gd name="connsiteY3" fmla="*/ 4320000 h 4320000"/>
              <a:gd name="connsiteX4" fmla="*/ 0 w 7499350"/>
              <a:gd name="connsiteY4" fmla="*/ 0 h 4320000"/>
              <a:gd name="connsiteX0" fmla="*/ 0 w 7499350"/>
              <a:gd name="connsiteY0" fmla="*/ 4320000 h 4320000"/>
              <a:gd name="connsiteX1" fmla="*/ 7499350 w 7499350"/>
              <a:gd name="connsiteY1" fmla="*/ 0 h 4320000"/>
              <a:gd name="connsiteX2" fmla="*/ 7499350 w 7499350"/>
              <a:gd name="connsiteY2" fmla="*/ 4320000 h 4320000"/>
              <a:gd name="connsiteX3" fmla="*/ 0 w 7499350"/>
              <a:gd name="connsiteY3" fmla="*/ 4320000 h 4320000"/>
            </a:gdLst>
            <a:ahLst/>
            <a:cxnLst>
              <a:cxn ang="0">
                <a:pos x="connsiteX0" y="connsiteY0"/>
              </a:cxn>
              <a:cxn ang="0">
                <a:pos x="connsiteX1" y="connsiteY1"/>
              </a:cxn>
              <a:cxn ang="0">
                <a:pos x="connsiteX2" y="connsiteY2"/>
              </a:cxn>
              <a:cxn ang="0">
                <a:pos x="connsiteX3" y="connsiteY3"/>
              </a:cxn>
            </a:cxnLst>
            <a:rect l="l" t="t" r="r" b="b"/>
            <a:pathLst>
              <a:path w="7499350" h="4320000">
                <a:moveTo>
                  <a:pt x="0" y="4320000"/>
                </a:moveTo>
                <a:lnTo>
                  <a:pt x="7499350" y="0"/>
                </a:lnTo>
                <a:lnTo>
                  <a:pt x="7499350" y="4320000"/>
                </a:lnTo>
                <a:lnTo>
                  <a:pt x="0" y="4320000"/>
                </a:lnTo>
                <a:close/>
              </a:path>
            </a:pathLst>
          </a:custGeom>
        </p:spPr>
        <p:txBody>
          <a:bodyPr anchor="b" anchorCtr="0"/>
          <a:lstStyle>
            <a:lvl1pPr algn="r">
              <a:defRPr sz="1000" b="1">
                <a:solidFill>
                  <a:schemeClr val="tx1"/>
                </a:solidFill>
              </a:defRPr>
            </a:lvl1pPr>
          </a:lstStyle>
          <a:p>
            <a:r>
              <a:rPr lang="en-GB" smtClean="0"/>
              <a:t>Click icon to insert picture</a:t>
            </a:r>
            <a:endParaRPr lang="en-GB"/>
          </a:p>
        </p:txBody>
      </p:sp>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6" name="Slide Number Placeholder 5"/>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smtClean="0">
                <a:solidFill>
                  <a:srgbClr val="230050"/>
                </a:solidFill>
                <a:latin typeface="Arial"/>
              </a:rPr>
              <a:t>NB Manually place “ilo.org” device in front of image</a:t>
            </a:r>
            <a:endParaRPr lang="en-GB" sz="1000">
              <a:solidFill>
                <a:srgbClr val="230050"/>
              </a:solidFill>
              <a:latin typeface="Arial"/>
            </a:endParaRPr>
          </a:p>
        </p:txBody>
      </p:sp>
    </p:spTree>
    <p:extLst>
      <p:ext uri="{BB962C8B-B14F-4D97-AF65-F5344CB8AC3E}">
        <p14:creationId xmlns:p14="http://schemas.microsoft.com/office/powerpoint/2010/main" val="25906582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and Content + Image/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6" name="Slide Number Placeholder 5"/>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smtClean="0">
                <a:solidFill>
                  <a:srgbClr val="230050"/>
                </a:solidFill>
                <a:latin typeface="Arial"/>
              </a:rPr>
              <a:t>NB Manually place “ilo.org” device in front of image</a:t>
            </a:r>
            <a:endParaRPr lang="en-GB" sz="1000">
              <a:solidFill>
                <a:srgbClr val="230050"/>
              </a:solidFill>
              <a:latin typeface="Arial"/>
            </a:endParaRPr>
          </a:p>
        </p:txBody>
      </p:sp>
      <p:sp>
        <p:nvSpPr>
          <p:cNvPr id="10" name="Picture Placeholder 9"/>
          <p:cNvSpPr>
            <a:spLocks noGrp="1"/>
          </p:cNvSpPr>
          <p:nvPr>
            <p:ph type="pic" sz="quarter" idx="13" hasCustomPrompt="1"/>
          </p:nvPr>
        </p:nvSpPr>
        <p:spPr>
          <a:xfrm>
            <a:off x="8289130" y="981075"/>
            <a:ext cx="3902869" cy="5876925"/>
          </a:xfrm>
          <a:custGeom>
            <a:avLst/>
            <a:gdLst>
              <a:gd name="connsiteX0" fmla="*/ 0 w 3902869"/>
              <a:gd name="connsiteY0" fmla="*/ 0 h 5876925"/>
              <a:gd name="connsiteX1" fmla="*/ 3902869 w 3902869"/>
              <a:gd name="connsiteY1" fmla="*/ 0 h 5876925"/>
              <a:gd name="connsiteX2" fmla="*/ 3902869 w 3902869"/>
              <a:gd name="connsiteY2" fmla="*/ 5876925 h 5876925"/>
              <a:gd name="connsiteX3" fmla="*/ 0 w 3902869"/>
              <a:gd name="connsiteY3" fmla="*/ 5876925 h 5876925"/>
              <a:gd name="connsiteX4" fmla="*/ 0 w 3902869"/>
              <a:gd name="connsiteY4" fmla="*/ 0 h 5876925"/>
              <a:gd name="connsiteX0" fmla="*/ 0 w 3902869"/>
              <a:gd name="connsiteY0" fmla="*/ 0 h 5876925"/>
              <a:gd name="connsiteX1" fmla="*/ 3898107 w 3902869"/>
              <a:gd name="connsiteY1" fmla="*/ 2252663 h 5876925"/>
              <a:gd name="connsiteX2" fmla="*/ 3902869 w 3902869"/>
              <a:gd name="connsiteY2" fmla="*/ 5876925 h 5876925"/>
              <a:gd name="connsiteX3" fmla="*/ 0 w 3902869"/>
              <a:gd name="connsiteY3" fmla="*/ 5876925 h 5876925"/>
              <a:gd name="connsiteX4" fmla="*/ 0 w 3902869"/>
              <a:gd name="connsiteY4" fmla="*/ 0 h 5876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869" h="5876925">
                <a:moveTo>
                  <a:pt x="0" y="0"/>
                </a:moveTo>
                <a:lnTo>
                  <a:pt x="3898107" y="2252663"/>
                </a:lnTo>
                <a:cubicBezTo>
                  <a:pt x="3899694" y="3460750"/>
                  <a:pt x="3901282" y="4668838"/>
                  <a:pt x="3902869" y="5876925"/>
                </a:cubicBezTo>
                <a:lnTo>
                  <a:pt x="0" y="5876925"/>
                </a:lnTo>
                <a:lnTo>
                  <a:pt x="0" y="0"/>
                </a:lnTo>
                <a:close/>
              </a:path>
            </a:pathLst>
          </a:custGeom>
        </p:spPr>
        <p:txBody>
          <a:bodyPr anchor="b" anchorCtr="0"/>
          <a:lstStyle>
            <a:lvl1pPr algn="r">
              <a:defRPr sz="1000">
                <a:solidFill>
                  <a:schemeClr val="tx1"/>
                </a:solidFill>
              </a:defRPr>
            </a:lvl1pPr>
          </a:lstStyle>
          <a:p>
            <a:r>
              <a:rPr lang="en-GB" smtClean="0"/>
              <a:t>Click icon to insert picture</a:t>
            </a:r>
            <a:endParaRPr lang="en-GB"/>
          </a:p>
        </p:txBody>
      </p:sp>
      <p:sp>
        <p:nvSpPr>
          <p:cNvPr id="12" name="Text Placeholder 11"/>
          <p:cNvSpPr>
            <a:spLocks noGrp="1"/>
          </p:cNvSpPr>
          <p:nvPr>
            <p:ph type="body" sz="quarter" idx="14"/>
          </p:nvPr>
        </p:nvSpPr>
        <p:spPr>
          <a:xfrm>
            <a:off x="8288338" y="5876925"/>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a:defRPr sz="1000" b="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smtClean="0"/>
              <a:t>Edit Master text styles</a:t>
            </a:r>
          </a:p>
        </p:txBody>
      </p:sp>
    </p:spTree>
    <p:extLst>
      <p:ext uri="{BB962C8B-B14F-4D97-AF65-F5344CB8AC3E}">
        <p14:creationId xmlns:p14="http://schemas.microsoft.com/office/powerpoint/2010/main" val="165712898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90538" y="2393950"/>
            <a:ext cx="5360400" cy="348297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341062" y="2393949"/>
            <a:ext cx="5360400" cy="348297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6" name="Footer Placeholder 5"/>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Tree>
    <p:extLst>
      <p:ext uri="{BB962C8B-B14F-4D97-AF65-F5344CB8AC3E}">
        <p14:creationId xmlns:p14="http://schemas.microsoft.com/office/powerpoint/2010/main" val="294713062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6" name="Footer Placeholder 5"/>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
        <p:nvSpPr>
          <p:cNvPr id="8" name="Content Placeholder 3"/>
          <p:cNvSpPr>
            <a:spLocks noGrp="1"/>
          </p:cNvSpPr>
          <p:nvPr>
            <p:ph sz="half" idx="13"/>
          </p:nvPr>
        </p:nvSpPr>
        <p:spPr>
          <a:xfrm>
            <a:off x="8288662" y="2393949"/>
            <a:ext cx="3412800" cy="348297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33414769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hree Content with Sta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6" name="Footer Placeholder 5"/>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
        <p:nvSpPr>
          <p:cNvPr id="10" name="Text Placeholder 9"/>
          <p:cNvSpPr>
            <a:spLocks noGrp="1"/>
          </p:cNvSpPr>
          <p:nvPr>
            <p:ph type="body" sz="quarter" idx="13" hasCustomPrompt="1"/>
          </p:nvPr>
        </p:nvSpPr>
        <p:spPr>
          <a:xfrm>
            <a:off x="8288662" y="2393950"/>
            <a:ext cx="3412801" cy="3482975"/>
          </a:xfrm>
        </p:spPr>
        <p:txBody>
          <a:bodyPr tIns="54000"/>
          <a:lstStyle>
            <a:lvl1pPr marL="360000" indent="-360000">
              <a:lnSpc>
                <a:spcPct val="80000"/>
              </a:lnSpc>
              <a:spcBef>
                <a:spcPts val="3200"/>
              </a:spcBef>
              <a:spcAft>
                <a:spcPts val="0"/>
              </a:spcAft>
              <a:buClr>
                <a:schemeClr val="accent2"/>
              </a:buClr>
              <a:buFontTx/>
              <a:buBlip>
                <a:blip r:embed="rId2"/>
              </a:buBlip>
              <a:defRPr sz="6000" b="0" spc="-200" baseline="0">
                <a:solidFill>
                  <a:schemeClr val="accent1"/>
                </a:solidFill>
              </a:defRPr>
            </a:lvl1pPr>
            <a:lvl2pPr marL="360000" indent="0">
              <a:lnSpc>
                <a:spcPct val="100000"/>
              </a:lnSpc>
              <a:spcBef>
                <a:spcPts val="0"/>
              </a:spcBef>
              <a:spcAft>
                <a:spcPts val="0"/>
              </a:spcAft>
              <a:buFontTx/>
              <a:buNone/>
              <a:defRPr sz="1000"/>
            </a:lvl2pPr>
          </a:lstStyle>
          <a:p>
            <a:pPr lvl="0"/>
            <a:r>
              <a:rPr lang="en-US" smtClean="0"/>
              <a:t>00.0%</a:t>
            </a:r>
          </a:p>
          <a:p>
            <a:pPr lvl="1"/>
            <a:r>
              <a:rPr lang="en-US" smtClean="0"/>
              <a:t>Supporting text</a:t>
            </a:r>
            <a:endParaRPr lang="en-GB"/>
          </a:p>
        </p:txBody>
      </p:sp>
    </p:spTree>
    <p:extLst>
      <p:ext uri="{BB962C8B-B14F-4D97-AF65-F5344CB8AC3E}">
        <p14:creationId xmlns:p14="http://schemas.microsoft.com/office/powerpoint/2010/main" val="240006247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Quote and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4" name="Footer Placeholder 3"/>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5" name="Slide Number Placeholder 4"/>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
        <p:nvSpPr>
          <p:cNvPr id="6" name="Text Placeholder 9"/>
          <p:cNvSpPr>
            <a:spLocks noGrp="1"/>
          </p:cNvSpPr>
          <p:nvPr>
            <p:ph type="body" sz="quarter" idx="13" hasCustomPrompt="1"/>
          </p:nvPr>
        </p:nvSpPr>
        <p:spPr>
          <a:xfrm>
            <a:off x="490538" y="2393950"/>
            <a:ext cx="7380000" cy="3482976"/>
          </a:xfrm>
        </p:spPr>
        <p:txBody>
          <a:bodyPr tIns="0">
            <a:noAutofit/>
          </a:bodyPr>
          <a:lstStyle>
            <a:lvl1pPr marL="489600" indent="-489600">
              <a:buSzPct val="120000"/>
              <a:buFontTx/>
              <a:buBlip>
                <a:blip r:embed="rId2"/>
              </a:buBlip>
              <a:defRPr sz="2300" b="0">
                <a:solidFill>
                  <a:schemeClr val="tx1"/>
                </a:solidFill>
              </a:defRPr>
            </a:lvl1pPr>
            <a:lvl2pPr marL="489600" indent="0">
              <a:buClr>
                <a:schemeClr val="accent2"/>
              </a:buClr>
              <a:buSzPct val="80000"/>
              <a:buFont typeface="Wingdings 3" panose="05040102010807070707" pitchFamily="18" charset="2"/>
              <a:buNone/>
              <a:defRPr sz="2300" baseline="0"/>
            </a:lvl2pPr>
            <a:lvl3pPr marL="669600" indent="-180000">
              <a:spcBef>
                <a:spcPts val="1800"/>
              </a:spcBef>
              <a:defRPr sz="1000"/>
            </a:lvl3pPr>
          </a:lstStyle>
          <a:p>
            <a:pPr lvl="0"/>
            <a:r>
              <a:rPr lang="en-US" smtClean="0"/>
              <a:t>Quote (level 1)</a:t>
            </a:r>
          </a:p>
          <a:p>
            <a:pPr lvl="1"/>
            <a:r>
              <a:rPr lang="en-US" smtClean="0"/>
              <a:t>Continuation paras (level 2)</a:t>
            </a:r>
          </a:p>
          <a:p>
            <a:pPr lvl="2"/>
            <a:r>
              <a:rPr lang="en-GB" smtClean="0"/>
              <a:t>Source (level 3)</a:t>
            </a:r>
            <a:endParaRPr lang="en-GB"/>
          </a:p>
        </p:txBody>
      </p:sp>
      <p:sp>
        <p:nvSpPr>
          <p:cNvPr id="8" name="Picture Placeholder 7"/>
          <p:cNvSpPr>
            <a:spLocks noGrp="1"/>
          </p:cNvSpPr>
          <p:nvPr>
            <p:ph type="pic" sz="quarter" idx="14"/>
          </p:nvPr>
        </p:nvSpPr>
        <p:spPr>
          <a:xfrm>
            <a:off x="8270663" y="2447925"/>
            <a:ext cx="3430800" cy="3429000"/>
          </a:xfrm>
        </p:spPr>
        <p:txBody>
          <a:bodyPr/>
          <a:lstStyle>
            <a:lvl1pPr>
              <a:defRPr sz="1000">
                <a:solidFill>
                  <a:schemeClr val="tx1"/>
                </a:solidFill>
              </a:defRPr>
            </a:lvl1pPr>
          </a:lstStyle>
          <a:p>
            <a:r>
              <a:rPr lang="en-US" smtClean="0"/>
              <a:t>Click icon to add picture</a:t>
            </a:r>
            <a:endParaRPr lang="en-GB"/>
          </a:p>
        </p:txBody>
      </p:sp>
    </p:spTree>
    <p:extLst>
      <p:ext uri="{BB962C8B-B14F-4D97-AF65-F5344CB8AC3E}">
        <p14:creationId xmlns:p14="http://schemas.microsoft.com/office/powerpoint/2010/main" val="261044445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smtClean="0"/>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noAutofit/>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a:xfrm>
            <a:off x="3621088" y="6867374"/>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sp>
        <p:nvSpPr>
          <p:cNvPr id="8" name="Right Triangle 7"/>
          <p:cNvSpPr/>
          <p:nvPr userDrawn="1"/>
        </p:nvSpPr>
        <p:spPr>
          <a:xfrm flipH="1">
            <a:off x="5529262" y="3007518"/>
            <a:ext cx="6662738" cy="3850481"/>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prstClr val="white"/>
              </a:solidFill>
              <a:latin typeface="Arial"/>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57757980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secHead" preserve="1">
  <p:cSld name="Section Header B">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smtClean="0"/>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noAutofit/>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sp>
        <p:nvSpPr>
          <p:cNvPr id="8" name="Right Triangle 7"/>
          <p:cNvSpPr/>
          <p:nvPr userDrawn="1"/>
        </p:nvSpPr>
        <p:spPr>
          <a:xfrm flipH="1">
            <a:off x="8286750" y="4601106"/>
            <a:ext cx="3905250" cy="2256894"/>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prstClr val="white"/>
              </a:solidFill>
              <a:latin typeface="Arial"/>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3191027" y="2238"/>
            <a:ext cx="8999022" cy="520065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prstClr val="white"/>
              </a:solidFill>
              <a:latin typeface="Arial"/>
            </a:endParaRP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3072045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 para editar título</a:t>
            </a:r>
            <a:endParaRPr lang="en-GB"/>
          </a:p>
        </p:txBody>
      </p:sp>
      <p:sp>
        <p:nvSpPr>
          <p:cNvPr id="3" name="Content Placeholder 2"/>
          <p:cNvSpPr>
            <a:spLocks noGrp="1"/>
          </p:cNvSpPr>
          <p:nvPr>
            <p:ph sz="half" idx="1"/>
          </p:nvPr>
        </p:nvSpPr>
        <p:spPr>
          <a:xfrm>
            <a:off x="490538" y="2393950"/>
            <a:ext cx="5360400" cy="3482976"/>
          </a:xfrm>
        </p:spPr>
        <p:txBody>
          <a:bodyPr/>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endParaRPr lang="en-GB"/>
          </a:p>
        </p:txBody>
      </p:sp>
      <p:sp>
        <p:nvSpPr>
          <p:cNvPr id="4" name="Content Placeholder 3"/>
          <p:cNvSpPr>
            <a:spLocks noGrp="1"/>
          </p:cNvSpPr>
          <p:nvPr>
            <p:ph sz="half" idx="2"/>
          </p:nvPr>
        </p:nvSpPr>
        <p:spPr>
          <a:xfrm>
            <a:off x="6341062" y="2393949"/>
            <a:ext cx="5360400" cy="3482977"/>
          </a:xfrm>
        </p:spPr>
        <p:txBody>
          <a:bodyPr/>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endParaRPr lang="en-GB"/>
          </a:p>
        </p:txBody>
      </p:sp>
      <p:sp>
        <p:nvSpPr>
          <p:cNvPr id="5" name="Date Placeholder 4"/>
          <p:cNvSpPr>
            <a:spLocks noGrp="1"/>
          </p:cNvSpPr>
          <p:nvPr>
            <p:ph type="dt" sz="half" idx="10"/>
          </p:nvPr>
        </p:nvSpPr>
        <p:spPr>
          <a:xfrm>
            <a:off x="490538" y="6870450"/>
            <a:ext cx="2743200" cy="216000"/>
          </a:xfrm>
          <a:prstGeom prst="rect">
            <a:avLst/>
          </a:prstGeom>
        </p:spPr>
        <p:txBody>
          <a:bodyPr/>
          <a:lstStyle/>
          <a:p>
            <a:r>
              <a:rPr lang="en-GB" smtClean="0"/>
              <a:t>Date: Monday / 01 / October / 2019</a:t>
            </a:r>
            <a:endParaRPr lang="en-GB"/>
          </a:p>
        </p:txBody>
      </p:sp>
      <p:sp>
        <p:nvSpPr>
          <p:cNvPr id="6" name="Footer Placeholder 5"/>
          <p:cNvSpPr>
            <a:spLocks noGrp="1"/>
          </p:cNvSpPr>
          <p:nvPr>
            <p:ph type="ftr" sz="quarter" idx="11"/>
          </p:nvPr>
        </p:nvSpPr>
        <p:spPr>
          <a:xfrm>
            <a:off x="490538" y="6337302"/>
            <a:ext cx="5605462" cy="180000"/>
          </a:xfrm>
          <a:prstGeom prst="rect">
            <a:avLst/>
          </a:prstGeom>
        </p:spPr>
        <p:txBody>
          <a:bodyPr/>
          <a:lstStyle/>
          <a:p>
            <a:r>
              <a:rPr lang="fr-FR" dirty="0" smtClean="0"/>
              <a:t>Promouvoir la justice sociale, promouvoir le travail décent</a:t>
            </a:r>
            <a:endParaRPr lang="en-GB" dirty="0"/>
          </a:p>
        </p:txBody>
      </p:sp>
      <p:sp>
        <p:nvSpPr>
          <p:cNvPr id="7" name="Slide Number Placeholder 6"/>
          <p:cNvSpPr>
            <a:spLocks noGrp="1"/>
          </p:cNvSpPr>
          <p:nvPr>
            <p:ph type="sldNum" sz="quarter" idx="12"/>
          </p:nvPr>
        </p:nvSpPr>
        <p:spPr/>
        <p:txBody>
          <a:bodyPr/>
          <a:lstStyle/>
          <a:p>
            <a:fld id="{856227C0-AD57-4F9B-BAE3-EEFB0D0EE427}" type="slidenum">
              <a:rPr lang="en-GB" smtClean="0"/>
              <a:t>‹Nr.›</a:t>
            </a:fld>
            <a:endParaRPr lang="en-GB"/>
          </a:p>
        </p:txBody>
      </p:sp>
    </p:spTree>
    <p:extLst>
      <p:ext uri="{BB962C8B-B14F-4D97-AF65-F5344CB8AC3E}">
        <p14:creationId xmlns:p14="http://schemas.microsoft.com/office/powerpoint/2010/main" val="294713062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secHead" preserve="1">
  <p:cSld name="Section Header C">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smtClean="0"/>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noAutofit/>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5307376" y="0"/>
            <a:ext cx="6884624" cy="3978712"/>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prstClr val="white"/>
              </a:solidFill>
              <a:latin typeface="Arial"/>
            </a:endParaRP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131999288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secHead" preserve="1">
  <p:cSld name="Section Header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bg1"/>
                </a:solidFill>
              </a:defRPr>
            </a:lvl1pPr>
          </a:lstStyle>
          <a:p>
            <a:r>
              <a:rPr lang="en-US" smtClean="0"/>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noAutofit/>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a:xfrm>
            <a:off x="3602038" y="6870450"/>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8" name="Pictur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66526" y="451967"/>
            <a:ext cx="1561292" cy="539706"/>
          </a:xfrm>
          <a:prstGeom prst="rect">
            <a:avLst/>
          </a:prstGeom>
        </p:spPr>
      </p:pic>
    </p:spTree>
    <p:extLst>
      <p:ext uri="{BB962C8B-B14F-4D97-AF65-F5344CB8AC3E}">
        <p14:creationId xmlns:p14="http://schemas.microsoft.com/office/powerpoint/2010/main" val="380822243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secHead" preserve="1">
  <p:cSld name="Section Header Pattern">
    <p:bg>
      <p:bgPr>
        <a:solidFill>
          <a:schemeClr val="bg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1" t="21407" r="38481" b="40746"/>
          <a:stretch/>
        </p:blipFill>
        <p:spPr>
          <a:xfrm>
            <a:off x="-1397975" y="1085561"/>
            <a:ext cx="13604217" cy="5784889"/>
          </a:xfrm>
          <a:prstGeom prst="rect">
            <a:avLst/>
          </a:prstGeom>
        </p:spPr>
      </p:pic>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smtClean="0"/>
              <a:t>Click to edit Master title style</a:t>
            </a:r>
            <a:endParaRPr lang="en-GB"/>
          </a:p>
        </p:txBody>
      </p:sp>
      <p:sp>
        <p:nvSpPr>
          <p:cNvPr id="3" name="Text Placeholder 2"/>
          <p:cNvSpPr>
            <a:spLocks noGrp="1"/>
          </p:cNvSpPr>
          <p:nvPr>
            <p:ph type="body" idx="1"/>
          </p:nvPr>
        </p:nvSpPr>
        <p:spPr>
          <a:xfrm>
            <a:off x="490538" y="3481324"/>
            <a:ext cx="5868000" cy="648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noAutofit/>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a:xfrm>
            <a:off x="3649663" y="6870450"/>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300628298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4" name="Footer Placeholder 3"/>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5" name="Slide Number Placeholder 4"/>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Tree>
    <p:extLst>
      <p:ext uri="{BB962C8B-B14F-4D97-AF65-F5344CB8AC3E}">
        <p14:creationId xmlns:p14="http://schemas.microsoft.com/office/powerpoint/2010/main" val="264208807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3" name="Footer Placeholder 2"/>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4" name="Slide Number Placeholder 3"/>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Tree>
    <p:extLst>
      <p:ext uri="{BB962C8B-B14F-4D97-AF65-F5344CB8AC3E}">
        <p14:creationId xmlns:p14="http://schemas.microsoft.com/office/powerpoint/2010/main" val="171195673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90538" y="2873014"/>
            <a:ext cx="7200000" cy="608525"/>
          </a:xfrm>
        </p:spPr>
        <p:txBody>
          <a:bodyPr wrap="square" bIns="54000" anchor="t" anchorCtr="0">
            <a:noAutofit/>
          </a:bodyPr>
          <a:lstStyle>
            <a:lvl1pPr algn="l">
              <a:defRPr sz="4000"/>
            </a:lvl1pPr>
          </a:lstStyle>
          <a:p>
            <a:r>
              <a:rPr lang="en-US" smtClean="0"/>
              <a:t>Click to edit Master title style</a:t>
            </a:r>
            <a:endParaRPr lang="en-GB"/>
          </a:p>
        </p:txBody>
      </p:sp>
      <p:sp>
        <p:nvSpPr>
          <p:cNvPr id="3" name="Subtitle 2"/>
          <p:cNvSpPr>
            <a:spLocks noGrp="1"/>
          </p:cNvSpPr>
          <p:nvPr>
            <p:ph type="subTitle" idx="1"/>
          </p:nvPr>
        </p:nvSpPr>
        <p:spPr>
          <a:xfrm>
            <a:off x="490538" y="3481539"/>
            <a:ext cx="7200000" cy="1655762"/>
          </a:xfrm>
        </p:spPr>
        <p:txBody>
          <a:bodyPr>
            <a:noAutofit/>
          </a:bodyPr>
          <a:lstStyle>
            <a:lvl1pPr marL="0" indent="0" algn="l">
              <a:lnSpc>
                <a:spcPct val="90000"/>
              </a:lnSpc>
              <a:spcAft>
                <a:spcPts val="1200"/>
              </a:spcAft>
              <a:buNone/>
              <a:defRPr sz="4000" b="0">
                <a:solidFill>
                  <a:schemeClr val="accent1"/>
                </a:solidFill>
              </a:defRPr>
            </a:lvl1pPr>
            <a:lvl2pPr marL="0" indent="0" algn="l">
              <a:buNone/>
              <a:defRPr sz="1400">
                <a:solidFill>
                  <a:schemeClr val="accent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a:xfrm>
            <a:off x="490538" y="6180035"/>
            <a:ext cx="2743200" cy="216000"/>
          </a:xfrm>
        </p:spPr>
        <p:txBody>
          <a:bodyPr anchor="b" anchorCtr="0">
            <a:noAutofit/>
          </a:bodyPr>
          <a:lstStyle>
            <a:lvl1pPr>
              <a:defRPr sz="1000">
                <a:solidFill>
                  <a:schemeClr val="accent1"/>
                </a:solidFill>
              </a:defRPr>
            </a:lvl1pPr>
          </a:lstStyle>
          <a:p>
            <a:r>
              <a:rPr lang="en-GB" smtClean="0">
                <a:solidFill>
                  <a:srgbClr val="1E2DBE"/>
                </a:solidFill>
                <a:latin typeface="Arial"/>
              </a:rPr>
              <a:t>Date: Monday / 01 / October / 2019</a:t>
            </a:r>
            <a:endParaRPr lang="en-GB">
              <a:solidFill>
                <a:srgbClr val="1E2DBE"/>
              </a:solidFill>
              <a:latin typeface="Arial"/>
            </a:endParaRPr>
          </a:p>
        </p:txBody>
      </p:sp>
      <p:sp>
        <p:nvSpPr>
          <p:cNvPr id="5" name="Footer Placeholder 4"/>
          <p:cNvSpPr>
            <a:spLocks noGrp="1"/>
          </p:cNvSpPr>
          <p:nvPr>
            <p:ph type="ftr" sz="quarter" idx="11"/>
          </p:nvPr>
        </p:nvSpPr>
        <p:spPr>
          <a:xfrm>
            <a:off x="490538" y="6858000"/>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1" name="Picture Placeholder 10"/>
          <p:cNvSpPr>
            <a:spLocks noGrp="1"/>
          </p:cNvSpPr>
          <p:nvPr>
            <p:ph type="pic" sz="quarter" idx="13" hasCustomPrompt="1"/>
          </p:nvPr>
        </p:nvSpPr>
        <p:spPr>
          <a:xfrm>
            <a:off x="2946400" y="0"/>
            <a:ext cx="9245600" cy="5321300"/>
          </a:xfrm>
          <a:custGeom>
            <a:avLst/>
            <a:gdLst>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5321300 h 5321300"/>
              <a:gd name="connsiteX4" fmla="*/ 0 w 9245600"/>
              <a:gd name="connsiteY4" fmla="*/ 0 h 5321300"/>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0 h 5321300"/>
            </a:gdLst>
            <a:ahLst/>
            <a:cxnLst>
              <a:cxn ang="0">
                <a:pos x="connsiteX0" y="connsiteY0"/>
              </a:cxn>
              <a:cxn ang="0">
                <a:pos x="connsiteX1" y="connsiteY1"/>
              </a:cxn>
              <a:cxn ang="0">
                <a:pos x="connsiteX2" y="connsiteY2"/>
              </a:cxn>
              <a:cxn ang="0">
                <a:pos x="connsiteX3" y="connsiteY3"/>
              </a:cxn>
            </a:cxnLst>
            <a:rect l="l" t="t" r="r" b="b"/>
            <a:pathLst>
              <a:path w="9245600" h="5321300">
                <a:moveTo>
                  <a:pt x="0" y="0"/>
                </a:moveTo>
                <a:lnTo>
                  <a:pt x="9245600" y="0"/>
                </a:lnTo>
                <a:lnTo>
                  <a:pt x="9245600" y="5321300"/>
                </a:lnTo>
                <a:lnTo>
                  <a:pt x="0" y="0"/>
                </a:lnTo>
                <a:close/>
              </a:path>
            </a:pathLst>
          </a:custGeom>
          <a:solidFill>
            <a:schemeClr val="accent1"/>
          </a:solidFill>
        </p:spPr>
        <p:txBody>
          <a:bodyPr>
            <a:noAutofit/>
          </a:bodyPr>
          <a:lstStyle>
            <a:lvl1pPr algn="r">
              <a:defRPr sz="1000">
                <a:solidFill>
                  <a:schemeClr val="bg1"/>
                </a:solidFill>
              </a:defRPr>
            </a:lvl1pPr>
          </a:lstStyle>
          <a:p>
            <a:r>
              <a:rPr lang="en-GB" smtClean="0"/>
              <a:t>Click icon to insert picture, or leave unchanged for plain colour fill</a:t>
            </a:r>
            <a:endParaRPr lang="en-GB"/>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316613556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6" name="Slide Number Placeholder 5"/>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Tree>
    <p:extLst>
      <p:ext uri="{BB962C8B-B14F-4D97-AF65-F5344CB8AC3E}">
        <p14:creationId xmlns:p14="http://schemas.microsoft.com/office/powerpoint/2010/main" val="275829204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and Content + Patter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6" name="Slide Number Placeholder 5"/>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r="7834" b="41970"/>
          <a:stretch/>
        </p:blipFill>
        <p:spPr>
          <a:xfrm>
            <a:off x="4581526" y="3244430"/>
            <a:ext cx="7619999" cy="3623095"/>
          </a:xfrm>
          <a:prstGeom prst="rect">
            <a:avLst/>
          </a:prstGeom>
        </p:spPr>
      </p:pic>
      <p:sp>
        <p:nvSpPr>
          <p:cNvPr id="10" name="Text Placeholder 9"/>
          <p:cNvSpPr>
            <a:spLocks noGrp="1"/>
          </p:cNvSpPr>
          <p:nvPr>
            <p:ph type="body" sz="quarter" idx="13"/>
          </p:nvPr>
        </p:nvSpPr>
        <p:spPr>
          <a:xfrm>
            <a:off x="490538" y="4796725"/>
            <a:ext cx="3412800" cy="970829"/>
          </a:xfrm>
        </p:spPr>
        <p:txBody>
          <a:bodyPr tIns="108000">
            <a:spAutoFit/>
          </a:bodyPr>
          <a:lstStyle>
            <a:lvl1pPr marL="489600" indent="-489600">
              <a:buSzPct val="150000"/>
              <a:buFontTx/>
              <a:buBlip>
                <a:blip r:embed="rId3"/>
              </a:buBlip>
              <a:defRPr b="0">
                <a:solidFill>
                  <a:schemeClr val="tx1"/>
                </a:solidFill>
              </a:defRPr>
            </a:lvl1pPr>
            <a:lvl2pPr marL="669600" indent="-180000">
              <a:buClr>
                <a:schemeClr val="accent2"/>
              </a:buClr>
              <a:buSzPct val="80000"/>
              <a:buFont typeface="Wingdings 3" panose="05040102010807070707" pitchFamily="18" charset="2"/>
              <a:buChar char="u"/>
              <a:defRPr sz="1000"/>
            </a:lvl2pPr>
          </a:lstStyle>
          <a:p>
            <a:pPr lvl="0"/>
            <a:r>
              <a:rPr lang="en-US" smtClean="0"/>
              <a:t>Edit Master text styles</a:t>
            </a:r>
          </a:p>
          <a:p>
            <a:pPr lvl="1"/>
            <a:r>
              <a:rPr lang="en-US" smtClean="0"/>
              <a:t>Second level</a:t>
            </a:r>
          </a:p>
        </p:txBody>
      </p:sp>
    </p:spTree>
    <p:extLst>
      <p:ext uri="{BB962C8B-B14F-4D97-AF65-F5344CB8AC3E}">
        <p14:creationId xmlns:p14="http://schemas.microsoft.com/office/powerpoint/2010/main" val="18108594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and Content + Corner Image">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4692650" y="2538000"/>
            <a:ext cx="7499350" cy="4320000"/>
          </a:xfrm>
          <a:custGeom>
            <a:avLst/>
            <a:gdLst>
              <a:gd name="connsiteX0" fmla="*/ 0 w 7499350"/>
              <a:gd name="connsiteY0" fmla="*/ 0 h 4320000"/>
              <a:gd name="connsiteX1" fmla="*/ 7499350 w 7499350"/>
              <a:gd name="connsiteY1" fmla="*/ 0 h 4320000"/>
              <a:gd name="connsiteX2" fmla="*/ 7499350 w 7499350"/>
              <a:gd name="connsiteY2" fmla="*/ 4320000 h 4320000"/>
              <a:gd name="connsiteX3" fmla="*/ 0 w 7499350"/>
              <a:gd name="connsiteY3" fmla="*/ 4320000 h 4320000"/>
              <a:gd name="connsiteX4" fmla="*/ 0 w 7499350"/>
              <a:gd name="connsiteY4" fmla="*/ 0 h 4320000"/>
              <a:gd name="connsiteX0" fmla="*/ 0 w 7499350"/>
              <a:gd name="connsiteY0" fmla="*/ 4320000 h 4320000"/>
              <a:gd name="connsiteX1" fmla="*/ 7499350 w 7499350"/>
              <a:gd name="connsiteY1" fmla="*/ 0 h 4320000"/>
              <a:gd name="connsiteX2" fmla="*/ 7499350 w 7499350"/>
              <a:gd name="connsiteY2" fmla="*/ 4320000 h 4320000"/>
              <a:gd name="connsiteX3" fmla="*/ 0 w 7499350"/>
              <a:gd name="connsiteY3" fmla="*/ 4320000 h 4320000"/>
            </a:gdLst>
            <a:ahLst/>
            <a:cxnLst>
              <a:cxn ang="0">
                <a:pos x="connsiteX0" y="connsiteY0"/>
              </a:cxn>
              <a:cxn ang="0">
                <a:pos x="connsiteX1" y="connsiteY1"/>
              </a:cxn>
              <a:cxn ang="0">
                <a:pos x="connsiteX2" y="connsiteY2"/>
              </a:cxn>
              <a:cxn ang="0">
                <a:pos x="connsiteX3" y="connsiteY3"/>
              </a:cxn>
            </a:cxnLst>
            <a:rect l="l" t="t" r="r" b="b"/>
            <a:pathLst>
              <a:path w="7499350" h="4320000">
                <a:moveTo>
                  <a:pt x="0" y="4320000"/>
                </a:moveTo>
                <a:lnTo>
                  <a:pt x="7499350" y="0"/>
                </a:lnTo>
                <a:lnTo>
                  <a:pt x="7499350" y="4320000"/>
                </a:lnTo>
                <a:lnTo>
                  <a:pt x="0" y="4320000"/>
                </a:lnTo>
                <a:close/>
              </a:path>
            </a:pathLst>
          </a:custGeom>
        </p:spPr>
        <p:txBody>
          <a:bodyPr anchor="b" anchorCtr="0"/>
          <a:lstStyle>
            <a:lvl1pPr algn="r">
              <a:defRPr sz="1000" b="1">
                <a:solidFill>
                  <a:schemeClr val="tx1"/>
                </a:solidFill>
              </a:defRPr>
            </a:lvl1pPr>
          </a:lstStyle>
          <a:p>
            <a:r>
              <a:rPr lang="en-GB" smtClean="0"/>
              <a:t>Click icon to insert picture</a:t>
            </a:r>
            <a:endParaRPr lang="en-GB"/>
          </a:p>
        </p:txBody>
      </p:sp>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6" name="Slide Number Placeholder 5"/>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smtClean="0">
                <a:solidFill>
                  <a:srgbClr val="230050"/>
                </a:solidFill>
                <a:latin typeface="Arial"/>
              </a:rPr>
              <a:t>NB Manually place “ilo.org” device in front of image</a:t>
            </a:r>
            <a:endParaRPr lang="en-GB" sz="1000">
              <a:solidFill>
                <a:srgbClr val="230050"/>
              </a:solidFill>
              <a:latin typeface="Arial"/>
            </a:endParaRPr>
          </a:p>
        </p:txBody>
      </p:sp>
    </p:spTree>
    <p:extLst>
      <p:ext uri="{BB962C8B-B14F-4D97-AF65-F5344CB8AC3E}">
        <p14:creationId xmlns:p14="http://schemas.microsoft.com/office/powerpoint/2010/main" val="25906582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and Content + Image/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6" name="Slide Number Placeholder 5"/>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smtClean="0">
                <a:solidFill>
                  <a:srgbClr val="230050"/>
                </a:solidFill>
                <a:latin typeface="Arial"/>
              </a:rPr>
              <a:t>NB Manually place “ilo.org” device in front of image</a:t>
            </a:r>
            <a:endParaRPr lang="en-GB" sz="1000">
              <a:solidFill>
                <a:srgbClr val="230050"/>
              </a:solidFill>
              <a:latin typeface="Arial"/>
            </a:endParaRPr>
          </a:p>
        </p:txBody>
      </p:sp>
      <p:sp>
        <p:nvSpPr>
          <p:cNvPr id="10" name="Picture Placeholder 9"/>
          <p:cNvSpPr>
            <a:spLocks noGrp="1"/>
          </p:cNvSpPr>
          <p:nvPr>
            <p:ph type="pic" sz="quarter" idx="13" hasCustomPrompt="1"/>
          </p:nvPr>
        </p:nvSpPr>
        <p:spPr>
          <a:xfrm>
            <a:off x="8289130" y="981075"/>
            <a:ext cx="3902869" cy="5876925"/>
          </a:xfrm>
          <a:custGeom>
            <a:avLst/>
            <a:gdLst>
              <a:gd name="connsiteX0" fmla="*/ 0 w 3902869"/>
              <a:gd name="connsiteY0" fmla="*/ 0 h 5876925"/>
              <a:gd name="connsiteX1" fmla="*/ 3902869 w 3902869"/>
              <a:gd name="connsiteY1" fmla="*/ 0 h 5876925"/>
              <a:gd name="connsiteX2" fmla="*/ 3902869 w 3902869"/>
              <a:gd name="connsiteY2" fmla="*/ 5876925 h 5876925"/>
              <a:gd name="connsiteX3" fmla="*/ 0 w 3902869"/>
              <a:gd name="connsiteY3" fmla="*/ 5876925 h 5876925"/>
              <a:gd name="connsiteX4" fmla="*/ 0 w 3902869"/>
              <a:gd name="connsiteY4" fmla="*/ 0 h 5876925"/>
              <a:gd name="connsiteX0" fmla="*/ 0 w 3902869"/>
              <a:gd name="connsiteY0" fmla="*/ 0 h 5876925"/>
              <a:gd name="connsiteX1" fmla="*/ 3898107 w 3902869"/>
              <a:gd name="connsiteY1" fmla="*/ 2252663 h 5876925"/>
              <a:gd name="connsiteX2" fmla="*/ 3902869 w 3902869"/>
              <a:gd name="connsiteY2" fmla="*/ 5876925 h 5876925"/>
              <a:gd name="connsiteX3" fmla="*/ 0 w 3902869"/>
              <a:gd name="connsiteY3" fmla="*/ 5876925 h 5876925"/>
              <a:gd name="connsiteX4" fmla="*/ 0 w 3902869"/>
              <a:gd name="connsiteY4" fmla="*/ 0 h 5876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869" h="5876925">
                <a:moveTo>
                  <a:pt x="0" y="0"/>
                </a:moveTo>
                <a:lnTo>
                  <a:pt x="3898107" y="2252663"/>
                </a:lnTo>
                <a:cubicBezTo>
                  <a:pt x="3899694" y="3460750"/>
                  <a:pt x="3901282" y="4668838"/>
                  <a:pt x="3902869" y="5876925"/>
                </a:cubicBezTo>
                <a:lnTo>
                  <a:pt x="0" y="5876925"/>
                </a:lnTo>
                <a:lnTo>
                  <a:pt x="0" y="0"/>
                </a:lnTo>
                <a:close/>
              </a:path>
            </a:pathLst>
          </a:custGeom>
        </p:spPr>
        <p:txBody>
          <a:bodyPr anchor="b" anchorCtr="0"/>
          <a:lstStyle>
            <a:lvl1pPr algn="r">
              <a:defRPr sz="1000">
                <a:solidFill>
                  <a:schemeClr val="tx1"/>
                </a:solidFill>
              </a:defRPr>
            </a:lvl1pPr>
          </a:lstStyle>
          <a:p>
            <a:r>
              <a:rPr lang="en-GB" smtClean="0"/>
              <a:t>Click icon to insert picture</a:t>
            </a:r>
            <a:endParaRPr lang="en-GB"/>
          </a:p>
        </p:txBody>
      </p:sp>
      <p:sp>
        <p:nvSpPr>
          <p:cNvPr id="12" name="Text Placeholder 11"/>
          <p:cNvSpPr>
            <a:spLocks noGrp="1"/>
          </p:cNvSpPr>
          <p:nvPr>
            <p:ph type="body" sz="quarter" idx="14"/>
          </p:nvPr>
        </p:nvSpPr>
        <p:spPr>
          <a:xfrm>
            <a:off x="8288338" y="5876925"/>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a:defRPr sz="1000" b="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smtClean="0"/>
              <a:t>Edit Master text styles</a:t>
            </a:r>
          </a:p>
        </p:txBody>
      </p:sp>
    </p:spTree>
    <p:extLst>
      <p:ext uri="{BB962C8B-B14F-4D97-AF65-F5344CB8AC3E}">
        <p14:creationId xmlns:p14="http://schemas.microsoft.com/office/powerpoint/2010/main" val="16571289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 para editar título</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endParaRPr lang="en-GB"/>
          </a:p>
        </p:txBody>
      </p:sp>
      <p:sp>
        <p:nvSpPr>
          <p:cNvPr id="5" name="Date Placeholder 4"/>
          <p:cNvSpPr>
            <a:spLocks noGrp="1"/>
          </p:cNvSpPr>
          <p:nvPr>
            <p:ph type="dt" sz="half" idx="10"/>
          </p:nvPr>
        </p:nvSpPr>
        <p:spPr>
          <a:xfrm>
            <a:off x="490538" y="6870450"/>
            <a:ext cx="2743200" cy="216000"/>
          </a:xfrm>
          <a:prstGeom prst="rect">
            <a:avLst/>
          </a:prstGeom>
        </p:spPr>
        <p:txBody>
          <a:bodyPr/>
          <a:lstStyle/>
          <a:p>
            <a:r>
              <a:rPr lang="en-GB" smtClean="0"/>
              <a:t>Date: Monday / 01 / October / 2019</a:t>
            </a:r>
            <a:endParaRPr lang="en-GB"/>
          </a:p>
        </p:txBody>
      </p:sp>
      <p:sp>
        <p:nvSpPr>
          <p:cNvPr id="6" name="Footer Placeholder 5"/>
          <p:cNvSpPr>
            <a:spLocks noGrp="1"/>
          </p:cNvSpPr>
          <p:nvPr>
            <p:ph type="ftr" sz="quarter" idx="11"/>
          </p:nvPr>
        </p:nvSpPr>
        <p:spPr>
          <a:xfrm>
            <a:off x="490538" y="6337302"/>
            <a:ext cx="5605462" cy="180000"/>
          </a:xfrm>
          <a:prstGeom prst="rect">
            <a:avLst/>
          </a:prstGeom>
        </p:spPr>
        <p:txBody>
          <a:bodyPr/>
          <a:lstStyle/>
          <a:p>
            <a:r>
              <a:rPr lang="fr-FR" dirty="0" smtClean="0"/>
              <a:t>Promouvoir la justice sociale, promouvoir le travail décent</a:t>
            </a:r>
            <a:endParaRPr lang="en-GB" dirty="0"/>
          </a:p>
        </p:txBody>
      </p:sp>
      <p:sp>
        <p:nvSpPr>
          <p:cNvPr id="7" name="Slide Number Placeholder 6"/>
          <p:cNvSpPr>
            <a:spLocks noGrp="1"/>
          </p:cNvSpPr>
          <p:nvPr>
            <p:ph type="sldNum" sz="quarter" idx="12"/>
          </p:nvPr>
        </p:nvSpPr>
        <p:spPr/>
        <p:txBody>
          <a:bodyPr/>
          <a:lstStyle/>
          <a:p>
            <a:fld id="{856227C0-AD57-4F9B-BAE3-EEFB0D0EE427}" type="slidenum">
              <a:rPr lang="en-GB" smtClean="0"/>
              <a:t>‹Nr.›</a:t>
            </a:fld>
            <a:endParaRPr lang="en-GB"/>
          </a:p>
        </p:txBody>
      </p:sp>
      <p:sp>
        <p:nvSpPr>
          <p:cNvPr id="8" name="Content Placeholder 3"/>
          <p:cNvSpPr>
            <a:spLocks noGrp="1"/>
          </p:cNvSpPr>
          <p:nvPr>
            <p:ph sz="half" idx="13"/>
          </p:nvPr>
        </p:nvSpPr>
        <p:spPr>
          <a:xfrm>
            <a:off x="8288662" y="2393949"/>
            <a:ext cx="3412800" cy="3482977"/>
          </a:xfrm>
        </p:spPr>
        <p:txBody>
          <a:bodyPr/>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endParaRPr lang="en-GB"/>
          </a:p>
        </p:txBody>
      </p:sp>
    </p:spTree>
    <p:extLst>
      <p:ext uri="{BB962C8B-B14F-4D97-AF65-F5344CB8AC3E}">
        <p14:creationId xmlns:p14="http://schemas.microsoft.com/office/powerpoint/2010/main" val="233414769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90538" y="2393950"/>
            <a:ext cx="5360400" cy="348297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341062" y="2393949"/>
            <a:ext cx="5360400" cy="348297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6" name="Footer Placeholder 5"/>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Tree>
    <p:extLst>
      <p:ext uri="{BB962C8B-B14F-4D97-AF65-F5344CB8AC3E}">
        <p14:creationId xmlns:p14="http://schemas.microsoft.com/office/powerpoint/2010/main" val="294713062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6" name="Footer Placeholder 5"/>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
        <p:nvSpPr>
          <p:cNvPr id="8" name="Content Placeholder 3"/>
          <p:cNvSpPr>
            <a:spLocks noGrp="1"/>
          </p:cNvSpPr>
          <p:nvPr>
            <p:ph sz="half" idx="13"/>
          </p:nvPr>
        </p:nvSpPr>
        <p:spPr>
          <a:xfrm>
            <a:off x="8288662" y="2393949"/>
            <a:ext cx="3412800" cy="348297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33414769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hree Content with Sta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6" name="Footer Placeholder 5"/>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
        <p:nvSpPr>
          <p:cNvPr id="10" name="Text Placeholder 9"/>
          <p:cNvSpPr>
            <a:spLocks noGrp="1"/>
          </p:cNvSpPr>
          <p:nvPr>
            <p:ph type="body" sz="quarter" idx="13" hasCustomPrompt="1"/>
          </p:nvPr>
        </p:nvSpPr>
        <p:spPr>
          <a:xfrm>
            <a:off x="8288662" y="2393950"/>
            <a:ext cx="3412801" cy="3482975"/>
          </a:xfrm>
        </p:spPr>
        <p:txBody>
          <a:bodyPr tIns="54000"/>
          <a:lstStyle>
            <a:lvl1pPr marL="360000" indent="-360000">
              <a:lnSpc>
                <a:spcPct val="80000"/>
              </a:lnSpc>
              <a:spcBef>
                <a:spcPts val="3200"/>
              </a:spcBef>
              <a:spcAft>
                <a:spcPts val="0"/>
              </a:spcAft>
              <a:buClr>
                <a:schemeClr val="accent2"/>
              </a:buClr>
              <a:buFontTx/>
              <a:buBlip>
                <a:blip r:embed="rId2"/>
              </a:buBlip>
              <a:defRPr sz="6000" b="0" spc="-200" baseline="0">
                <a:solidFill>
                  <a:schemeClr val="accent1"/>
                </a:solidFill>
              </a:defRPr>
            </a:lvl1pPr>
            <a:lvl2pPr marL="360000" indent="0">
              <a:lnSpc>
                <a:spcPct val="100000"/>
              </a:lnSpc>
              <a:spcBef>
                <a:spcPts val="0"/>
              </a:spcBef>
              <a:spcAft>
                <a:spcPts val="0"/>
              </a:spcAft>
              <a:buFontTx/>
              <a:buNone/>
              <a:defRPr sz="1000"/>
            </a:lvl2pPr>
          </a:lstStyle>
          <a:p>
            <a:pPr lvl="0"/>
            <a:r>
              <a:rPr lang="en-US" smtClean="0"/>
              <a:t>00.0%</a:t>
            </a:r>
          </a:p>
          <a:p>
            <a:pPr lvl="1"/>
            <a:r>
              <a:rPr lang="en-US" smtClean="0"/>
              <a:t>Supporting text</a:t>
            </a:r>
            <a:endParaRPr lang="en-GB"/>
          </a:p>
        </p:txBody>
      </p:sp>
    </p:spTree>
    <p:extLst>
      <p:ext uri="{BB962C8B-B14F-4D97-AF65-F5344CB8AC3E}">
        <p14:creationId xmlns:p14="http://schemas.microsoft.com/office/powerpoint/2010/main" val="240006247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Quote and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4" name="Footer Placeholder 3"/>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5" name="Slide Number Placeholder 4"/>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
        <p:nvSpPr>
          <p:cNvPr id="6" name="Text Placeholder 9"/>
          <p:cNvSpPr>
            <a:spLocks noGrp="1"/>
          </p:cNvSpPr>
          <p:nvPr>
            <p:ph type="body" sz="quarter" idx="13" hasCustomPrompt="1"/>
          </p:nvPr>
        </p:nvSpPr>
        <p:spPr>
          <a:xfrm>
            <a:off x="490538" y="2393950"/>
            <a:ext cx="7380000" cy="3482976"/>
          </a:xfrm>
        </p:spPr>
        <p:txBody>
          <a:bodyPr tIns="0">
            <a:noAutofit/>
          </a:bodyPr>
          <a:lstStyle>
            <a:lvl1pPr marL="489600" indent="-489600">
              <a:buSzPct val="120000"/>
              <a:buFontTx/>
              <a:buBlip>
                <a:blip r:embed="rId2"/>
              </a:buBlip>
              <a:defRPr sz="2300" b="0">
                <a:solidFill>
                  <a:schemeClr val="tx1"/>
                </a:solidFill>
              </a:defRPr>
            </a:lvl1pPr>
            <a:lvl2pPr marL="489600" indent="0">
              <a:buClr>
                <a:schemeClr val="accent2"/>
              </a:buClr>
              <a:buSzPct val="80000"/>
              <a:buFont typeface="Wingdings 3" panose="05040102010807070707" pitchFamily="18" charset="2"/>
              <a:buNone/>
              <a:defRPr sz="2300" baseline="0"/>
            </a:lvl2pPr>
            <a:lvl3pPr marL="669600" indent="-180000">
              <a:spcBef>
                <a:spcPts val="1800"/>
              </a:spcBef>
              <a:defRPr sz="1000"/>
            </a:lvl3pPr>
          </a:lstStyle>
          <a:p>
            <a:pPr lvl="0"/>
            <a:r>
              <a:rPr lang="en-US" smtClean="0"/>
              <a:t>Quote (level 1)</a:t>
            </a:r>
          </a:p>
          <a:p>
            <a:pPr lvl="1"/>
            <a:r>
              <a:rPr lang="en-US" smtClean="0"/>
              <a:t>Continuation paras (level 2)</a:t>
            </a:r>
          </a:p>
          <a:p>
            <a:pPr lvl="2"/>
            <a:r>
              <a:rPr lang="en-GB" smtClean="0"/>
              <a:t>Source (level 3)</a:t>
            </a:r>
            <a:endParaRPr lang="en-GB"/>
          </a:p>
        </p:txBody>
      </p:sp>
      <p:sp>
        <p:nvSpPr>
          <p:cNvPr id="8" name="Picture Placeholder 7"/>
          <p:cNvSpPr>
            <a:spLocks noGrp="1"/>
          </p:cNvSpPr>
          <p:nvPr>
            <p:ph type="pic" sz="quarter" idx="14"/>
          </p:nvPr>
        </p:nvSpPr>
        <p:spPr>
          <a:xfrm>
            <a:off x="8270663" y="2447925"/>
            <a:ext cx="3430800" cy="3429000"/>
          </a:xfrm>
        </p:spPr>
        <p:txBody>
          <a:bodyPr/>
          <a:lstStyle>
            <a:lvl1pPr>
              <a:defRPr sz="1000">
                <a:solidFill>
                  <a:schemeClr val="tx1"/>
                </a:solidFill>
              </a:defRPr>
            </a:lvl1pPr>
          </a:lstStyle>
          <a:p>
            <a:r>
              <a:rPr lang="en-US" smtClean="0"/>
              <a:t>Click icon to add picture</a:t>
            </a:r>
            <a:endParaRPr lang="en-GB"/>
          </a:p>
        </p:txBody>
      </p:sp>
    </p:spTree>
    <p:extLst>
      <p:ext uri="{BB962C8B-B14F-4D97-AF65-F5344CB8AC3E}">
        <p14:creationId xmlns:p14="http://schemas.microsoft.com/office/powerpoint/2010/main" val="261044445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smtClean="0"/>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noAutofit/>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a:xfrm>
            <a:off x="3621088" y="6867374"/>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sp>
        <p:nvSpPr>
          <p:cNvPr id="8" name="Right Triangle 7"/>
          <p:cNvSpPr/>
          <p:nvPr userDrawn="1"/>
        </p:nvSpPr>
        <p:spPr>
          <a:xfrm flipH="1">
            <a:off x="5529262" y="3007518"/>
            <a:ext cx="6662738" cy="3850481"/>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prstClr val="white"/>
              </a:solidFill>
              <a:latin typeface="Arial"/>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57757980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secHead" preserve="1">
  <p:cSld name="Section Header B">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smtClean="0"/>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noAutofit/>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sp>
        <p:nvSpPr>
          <p:cNvPr id="8" name="Right Triangle 7"/>
          <p:cNvSpPr/>
          <p:nvPr userDrawn="1"/>
        </p:nvSpPr>
        <p:spPr>
          <a:xfrm flipH="1">
            <a:off x="8286750" y="4601106"/>
            <a:ext cx="3905250" cy="2256894"/>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prstClr val="white"/>
              </a:solidFill>
              <a:latin typeface="Arial"/>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3191027" y="2238"/>
            <a:ext cx="8999022" cy="520065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prstClr val="white"/>
              </a:solidFill>
              <a:latin typeface="Arial"/>
            </a:endParaRP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307204550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secHead" preserve="1">
  <p:cSld name="Section Header C">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smtClean="0"/>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noAutofit/>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5307376" y="0"/>
            <a:ext cx="6884624" cy="3978712"/>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prstClr val="white"/>
              </a:solidFill>
              <a:latin typeface="Arial"/>
            </a:endParaRP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131999288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secHead" preserve="1">
  <p:cSld name="Section Header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bg1"/>
                </a:solidFill>
              </a:defRPr>
            </a:lvl1pPr>
          </a:lstStyle>
          <a:p>
            <a:r>
              <a:rPr lang="en-US" smtClean="0"/>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noAutofit/>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a:xfrm>
            <a:off x="3602038" y="6870450"/>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8" name="Pictur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66526" y="451967"/>
            <a:ext cx="1561292" cy="539706"/>
          </a:xfrm>
          <a:prstGeom prst="rect">
            <a:avLst/>
          </a:prstGeom>
        </p:spPr>
      </p:pic>
    </p:spTree>
    <p:extLst>
      <p:ext uri="{BB962C8B-B14F-4D97-AF65-F5344CB8AC3E}">
        <p14:creationId xmlns:p14="http://schemas.microsoft.com/office/powerpoint/2010/main" val="380822243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secHead" preserve="1">
  <p:cSld name="Section Header Pattern">
    <p:bg>
      <p:bgPr>
        <a:solidFill>
          <a:schemeClr val="bg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1" t="21407" r="38481" b="40746"/>
          <a:stretch/>
        </p:blipFill>
        <p:spPr>
          <a:xfrm>
            <a:off x="-1397975" y="1085561"/>
            <a:ext cx="13604217" cy="5784889"/>
          </a:xfrm>
          <a:prstGeom prst="rect">
            <a:avLst/>
          </a:prstGeom>
        </p:spPr>
      </p:pic>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smtClean="0"/>
              <a:t>Click to edit Master title style</a:t>
            </a:r>
            <a:endParaRPr lang="en-GB"/>
          </a:p>
        </p:txBody>
      </p:sp>
      <p:sp>
        <p:nvSpPr>
          <p:cNvPr id="3" name="Text Placeholder 2"/>
          <p:cNvSpPr>
            <a:spLocks noGrp="1"/>
          </p:cNvSpPr>
          <p:nvPr>
            <p:ph type="body" idx="1"/>
          </p:nvPr>
        </p:nvSpPr>
        <p:spPr>
          <a:xfrm>
            <a:off x="490538" y="3481324"/>
            <a:ext cx="5868000" cy="648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noAutofit/>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a:xfrm>
            <a:off x="3649663" y="6870450"/>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300628298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4" name="Footer Placeholder 3"/>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5" name="Slide Number Placeholder 4"/>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Tree>
    <p:extLst>
      <p:ext uri="{BB962C8B-B14F-4D97-AF65-F5344CB8AC3E}">
        <p14:creationId xmlns:p14="http://schemas.microsoft.com/office/powerpoint/2010/main" val="26420880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ontent with Sta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 para editar título</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endParaRPr lang="en-GB"/>
          </a:p>
        </p:txBody>
      </p:sp>
      <p:sp>
        <p:nvSpPr>
          <p:cNvPr id="5" name="Date Placeholder 4"/>
          <p:cNvSpPr>
            <a:spLocks noGrp="1"/>
          </p:cNvSpPr>
          <p:nvPr>
            <p:ph type="dt" sz="half" idx="10"/>
          </p:nvPr>
        </p:nvSpPr>
        <p:spPr>
          <a:xfrm>
            <a:off x="490538" y="6870450"/>
            <a:ext cx="2743200" cy="216000"/>
          </a:xfrm>
          <a:prstGeom prst="rect">
            <a:avLst/>
          </a:prstGeom>
        </p:spPr>
        <p:txBody>
          <a:bodyPr/>
          <a:lstStyle/>
          <a:p>
            <a:r>
              <a:rPr lang="en-GB" smtClean="0"/>
              <a:t>Date: Monday / 01 / October / 2019</a:t>
            </a:r>
            <a:endParaRPr lang="en-GB"/>
          </a:p>
        </p:txBody>
      </p:sp>
      <p:sp>
        <p:nvSpPr>
          <p:cNvPr id="6" name="Footer Placeholder 5"/>
          <p:cNvSpPr>
            <a:spLocks noGrp="1"/>
          </p:cNvSpPr>
          <p:nvPr>
            <p:ph type="ftr" sz="quarter" idx="11"/>
          </p:nvPr>
        </p:nvSpPr>
        <p:spPr>
          <a:xfrm>
            <a:off x="490538" y="6337302"/>
            <a:ext cx="5605462" cy="180000"/>
          </a:xfrm>
          <a:prstGeom prst="rect">
            <a:avLst/>
          </a:prstGeom>
        </p:spPr>
        <p:txBody>
          <a:bodyPr/>
          <a:lstStyle/>
          <a:p>
            <a:r>
              <a:rPr lang="fr-FR" dirty="0" smtClean="0"/>
              <a:t>Promouvoir la justice sociale, promouvoir le travail décent</a:t>
            </a:r>
            <a:endParaRPr lang="en-GB" dirty="0"/>
          </a:p>
        </p:txBody>
      </p:sp>
      <p:sp>
        <p:nvSpPr>
          <p:cNvPr id="7" name="Slide Number Placeholder 6"/>
          <p:cNvSpPr>
            <a:spLocks noGrp="1"/>
          </p:cNvSpPr>
          <p:nvPr>
            <p:ph type="sldNum" sz="quarter" idx="12"/>
          </p:nvPr>
        </p:nvSpPr>
        <p:spPr/>
        <p:txBody>
          <a:bodyPr/>
          <a:lstStyle/>
          <a:p>
            <a:fld id="{856227C0-AD57-4F9B-BAE3-EEFB0D0EE427}" type="slidenum">
              <a:rPr lang="en-GB" smtClean="0"/>
              <a:t>‹Nr.›</a:t>
            </a:fld>
            <a:endParaRPr lang="en-GB"/>
          </a:p>
        </p:txBody>
      </p:sp>
      <p:sp>
        <p:nvSpPr>
          <p:cNvPr id="10" name="Text Placeholder 9"/>
          <p:cNvSpPr>
            <a:spLocks noGrp="1"/>
          </p:cNvSpPr>
          <p:nvPr>
            <p:ph type="body" sz="quarter" idx="13" hasCustomPrompt="1"/>
          </p:nvPr>
        </p:nvSpPr>
        <p:spPr>
          <a:xfrm>
            <a:off x="8288662" y="2393950"/>
            <a:ext cx="3412801" cy="3482975"/>
          </a:xfrm>
        </p:spPr>
        <p:txBody>
          <a:bodyPr tIns="54000"/>
          <a:lstStyle>
            <a:lvl1pPr marL="360000" indent="-360000">
              <a:lnSpc>
                <a:spcPct val="80000"/>
              </a:lnSpc>
              <a:spcBef>
                <a:spcPts val="3200"/>
              </a:spcBef>
              <a:spcAft>
                <a:spcPts val="0"/>
              </a:spcAft>
              <a:buClr>
                <a:schemeClr val="accent2"/>
              </a:buClr>
              <a:buFontTx/>
              <a:buBlip>
                <a:blip r:embed="rId2"/>
              </a:buBlip>
              <a:defRPr sz="6000" b="0" spc="-200" baseline="0">
                <a:solidFill>
                  <a:schemeClr val="accent1"/>
                </a:solidFill>
              </a:defRPr>
            </a:lvl1pPr>
            <a:lvl2pPr marL="360000" indent="0">
              <a:lnSpc>
                <a:spcPct val="100000"/>
              </a:lnSpc>
              <a:spcBef>
                <a:spcPts val="0"/>
              </a:spcBef>
              <a:spcAft>
                <a:spcPts val="0"/>
              </a:spcAft>
              <a:buFontTx/>
              <a:buNone/>
              <a:defRPr sz="1000"/>
            </a:lvl2pPr>
          </a:lstStyle>
          <a:p>
            <a:pPr lvl="0"/>
            <a:r>
              <a:rPr lang="en-US" smtClean="0"/>
              <a:t>00.0%</a:t>
            </a:r>
          </a:p>
          <a:p>
            <a:pPr lvl="1"/>
            <a:r>
              <a:rPr lang="en-US" smtClean="0"/>
              <a:t>Supporting text</a:t>
            </a:r>
            <a:endParaRPr lang="en-GB"/>
          </a:p>
        </p:txBody>
      </p:sp>
    </p:spTree>
    <p:extLst>
      <p:ext uri="{BB962C8B-B14F-4D97-AF65-F5344CB8AC3E}">
        <p14:creationId xmlns:p14="http://schemas.microsoft.com/office/powerpoint/2010/main" val="240006247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3" name="Footer Placeholder 2"/>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4" name="Slide Number Placeholder 3"/>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Tree>
    <p:extLst>
      <p:ext uri="{BB962C8B-B14F-4D97-AF65-F5344CB8AC3E}">
        <p14:creationId xmlns:p14="http://schemas.microsoft.com/office/powerpoint/2010/main" val="171195673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90538" y="2873014"/>
            <a:ext cx="7200000" cy="608525"/>
          </a:xfrm>
        </p:spPr>
        <p:txBody>
          <a:bodyPr wrap="square" bIns="54000" anchor="t" anchorCtr="0">
            <a:noAutofit/>
          </a:bodyPr>
          <a:lstStyle>
            <a:lvl1pPr algn="l">
              <a:defRPr sz="4000"/>
            </a:lvl1pPr>
          </a:lstStyle>
          <a:p>
            <a:r>
              <a:rPr lang="en-US" smtClean="0"/>
              <a:t>Click to edit Master title style</a:t>
            </a:r>
            <a:endParaRPr lang="en-GB"/>
          </a:p>
        </p:txBody>
      </p:sp>
      <p:sp>
        <p:nvSpPr>
          <p:cNvPr id="3" name="Subtitle 2"/>
          <p:cNvSpPr>
            <a:spLocks noGrp="1"/>
          </p:cNvSpPr>
          <p:nvPr>
            <p:ph type="subTitle" idx="1"/>
          </p:nvPr>
        </p:nvSpPr>
        <p:spPr>
          <a:xfrm>
            <a:off x="490538" y="3481539"/>
            <a:ext cx="7200000" cy="1655762"/>
          </a:xfrm>
        </p:spPr>
        <p:txBody>
          <a:bodyPr>
            <a:noAutofit/>
          </a:bodyPr>
          <a:lstStyle>
            <a:lvl1pPr marL="0" indent="0" algn="l">
              <a:lnSpc>
                <a:spcPct val="90000"/>
              </a:lnSpc>
              <a:spcAft>
                <a:spcPts val="1200"/>
              </a:spcAft>
              <a:buNone/>
              <a:defRPr sz="4000" b="0">
                <a:solidFill>
                  <a:schemeClr val="accent1"/>
                </a:solidFill>
              </a:defRPr>
            </a:lvl1pPr>
            <a:lvl2pPr marL="0" indent="0" algn="l">
              <a:buNone/>
              <a:defRPr sz="1400">
                <a:solidFill>
                  <a:schemeClr val="accent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a:xfrm>
            <a:off x="490538" y="6180035"/>
            <a:ext cx="2743200" cy="216000"/>
          </a:xfrm>
        </p:spPr>
        <p:txBody>
          <a:bodyPr anchor="b" anchorCtr="0">
            <a:noAutofit/>
          </a:bodyPr>
          <a:lstStyle>
            <a:lvl1pPr>
              <a:defRPr sz="1000">
                <a:solidFill>
                  <a:schemeClr val="accent1"/>
                </a:solidFill>
              </a:defRPr>
            </a:lvl1pPr>
          </a:lstStyle>
          <a:p>
            <a:r>
              <a:rPr lang="en-GB" smtClean="0">
                <a:solidFill>
                  <a:srgbClr val="1E2DBE"/>
                </a:solidFill>
                <a:latin typeface="Arial"/>
              </a:rPr>
              <a:t>Date: Monday / 01 / October / 2019</a:t>
            </a:r>
            <a:endParaRPr lang="en-GB">
              <a:solidFill>
                <a:srgbClr val="1E2DBE"/>
              </a:solidFill>
              <a:latin typeface="Arial"/>
            </a:endParaRPr>
          </a:p>
        </p:txBody>
      </p:sp>
      <p:sp>
        <p:nvSpPr>
          <p:cNvPr id="5" name="Footer Placeholder 4"/>
          <p:cNvSpPr>
            <a:spLocks noGrp="1"/>
          </p:cNvSpPr>
          <p:nvPr>
            <p:ph type="ftr" sz="quarter" idx="11"/>
          </p:nvPr>
        </p:nvSpPr>
        <p:spPr>
          <a:xfrm>
            <a:off x="490538" y="6858000"/>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1" name="Picture Placeholder 10"/>
          <p:cNvSpPr>
            <a:spLocks noGrp="1"/>
          </p:cNvSpPr>
          <p:nvPr>
            <p:ph type="pic" sz="quarter" idx="13" hasCustomPrompt="1"/>
          </p:nvPr>
        </p:nvSpPr>
        <p:spPr>
          <a:xfrm>
            <a:off x="2946400" y="0"/>
            <a:ext cx="9245600" cy="5321300"/>
          </a:xfrm>
          <a:custGeom>
            <a:avLst/>
            <a:gdLst>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5321300 h 5321300"/>
              <a:gd name="connsiteX4" fmla="*/ 0 w 9245600"/>
              <a:gd name="connsiteY4" fmla="*/ 0 h 5321300"/>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0 h 5321300"/>
            </a:gdLst>
            <a:ahLst/>
            <a:cxnLst>
              <a:cxn ang="0">
                <a:pos x="connsiteX0" y="connsiteY0"/>
              </a:cxn>
              <a:cxn ang="0">
                <a:pos x="connsiteX1" y="connsiteY1"/>
              </a:cxn>
              <a:cxn ang="0">
                <a:pos x="connsiteX2" y="connsiteY2"/>
              </a:cxn>
              <a:cxn ang="0">
                <a:pos x="connsiteX3" y="connsiteY3"/>
              </a:cxn>
            </a:cxnLst>
            <a:rect l="l" t="t" r="r" b="b"/>
            <a:pathLst>
              <a:path w="9245600" h="5321300">
                <a:moveTo>
                  <a:pt x="0" y="0"/>
                </a:moveTo>
                <a:lnTo>
                  <a:pt x="9245600" y="0"/>
                </a:lnTo>
                <a:lnTo>
                  <a:pt x="9245600" y="5321300"/>
                </a:lnTo>
                <a:lnTo>
                  <a:pt x="0" y="0"/>
                </a:lnTo>
                <a:close/>
              </a:path>
            </a:pathLst>
          </a:custGeom>
          <a:solidFill>
            <a:schemeClr val="accent1"/>
          </a:solidFill>
        </p:spPr>
        <p:txBody>
          <a:bodyPr>
            <a:noAutofit/>
          </a:bodyPr>
          <a:lstStyle>
            <a:lvl1pPr algn="r">
              <a:defRPr sz="1000">
                <a:solidFill>
                  <a:schemeClr val="bg1"/>
                </a:solidFill>
              </a:defRPr>
            </a:lvl1pPr>
          </a:lstStyle>
          <a:p>
            <a:r>
              <a:rPr lang="en-GB" smtClean="0"/>
              <a:t>Click icon to insert picture, or leave unchanged for plain colour fill</a:t>
            </a:r>
            <a:endParaRPr lang="en-GB"/>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316613556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6" name="Slide Number Placeholder 5"/>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Tree>
    <p:extLst>
      <p:ext uri="{BB962C8B-B14F-4D97-AF65-F5344CB8AC3E}">
        <p14:creationId xmlns:p14="http://schemas.microsoft.com/office/powerpoint/2010/main" val="275829204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itle and Content + Patter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6" name="Slide Number Placeholder 5"/>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r="7834" b="41970"/>
          <a:stretch/>
        </p:blipFill>
        <p:spPr>
          <a:xfrm>
            <a:off x="4581526" y="3244430"/>
            <a:ext cx="7619999" cy="3623095"/>
          </a:xfrm>
          <a:prstGeom prst="rect">
            <a:avLst/>
          </a:prstGeom>
        </p:spPr>
      </p:pic>
      <p:sp>
        <p:nvSpPr>
          <p:cNvPr id="10" name="Text Placeholder 9"/>
          <p:cNvSpPr>
            <a:spLocks noGrp="1"/>
          </p:cNvSpPr>
          <p:nvPr>
            <p:ph type="body" sz="quarter" idx="13"/>
          </p:nvPr>
        </p:nvSpPr>
        <p:spPr>
          <a:xfrm>
            <a:off x="490538" y="4796725"/>
            <a:ext cx="3412800" cy="970829"/>
          </a:xfrm>
        </p:spPr>
        <p:txBody>
          <a:bodyPr tIns="108000">
            <a:spAutoFit/>
          </a:bodyPr>
          <a:lstStyle>
            <a:lvl1pPr marL="489600" indent="-489600">
              <a:buSzPct val="150000"/>
              <a:buFontTx/>
              <a:buBlip>
                <a:blip r:embed="rId3"/>
              </a:buBlip>
              <a:defRPr b="0">
                <a:solidFill>
                  <a:schemeClr val="tx1"/>
                </a:solidFill>
              </a:defRPr>
            </a:lvl1pPr>
            <a:lvl2pPr marL="669600" indent="-180000">
              <a:buClr>
                <a:schemeClr val="accent2"/>
              </a:buClr>
              <a:buSzPct val="80000"/>
              <a:buFont typeface="Wingdings 3" panose="05040102010807070707" pitchFamily="18" charset="2"/>
              <a:buChar char="u"/>
              <a:defRPr sz="1000"/>
            </a:lvl2pPr>
          </a:lstStyle>
          <a:p>
            <a:pPr lvl="0"/>
            <a:r>
              <a:rPr lang="en-US" smtClean="0"/>
              <a:t>Edit Master text styles</a:t>
            </a:r>
          </a:p>
          <a:p>
            <a:pPr lvl="1"/>
            <a:r>
              <a:rPr lang="en-US" smtClean="0"/>
              <a:t>Second level</a:t>
            </a:r>
          </a:p>
        </p:txBody>
      </p:sp>
    </p:spTree>
    <p:extLst>
      <p:ext uri="{BB962C8B-B14F-4D97-AF65-F5344CB8AC3E}">
        <p14:creationId xmlns:p14="http://schemas.microsoft.com/office/powerpoint/2010/main" val="18108594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itle and Content + Corner Image">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4692650" y="2538000"/>
            <a:ext cx="7499350" cy="4320000"/>
          </a:xfrm>
          <a:custGeom>
            <a:avLst/>
            <a:gdLst>
              <a:gd name="connsiteX0" fmla="*/ 0 w 7499350"/>
              <a:gd name="connsiteY0" fmla="*/ 0 h 4320000"/>
              <a:gd name="connsiteX1" fmla="*/ 7499350 w 7499350"/>
              <a:gd name="connsiteY1" fmla="*/ 0 h 4320000"/>
              <a:gd name="connsiteX2" fmla="*/ 7499350 w 7499350"/>
              <a:gd name="connsiteY2" fmla="*/ 4320000 h 4320000"/>
              <a:gd name="connsiteX3" fmla="*/ 0 w 7499350"/>
              <a:gd name="connsiteY3" fmla="*/ 4320000 h 4320000"/>
              <a:gd name="connsiteX4" fmla="*/ 0 w 7499350"/>
              <a:gd name="connsiteY4" fmla="*/ 0 h 4320000"/>
              <a:gd name="connsiteX0" fmla="*/ 0 w 7499350"/>
              <a:gd name="connsiteY0" fmla="*/ 4320000 h 4320000"/>
              <a:gd name="connsiteX1" fmla="*/ 7499350 w 7499350"/>
              <a:gd name="connsiteY1" fmla="*/ 0 h 4320000"/>
              <a:gd name="connsiteX2" fmla="*/ 7499350 w 7499350"/>
              <a:gd name="connsiteY2" fmla="*/ 4320000 h 4320000"/>
              <a:gd name="connsiteX3" fmla="*/ 0 w 7499350"/>
              <a:gd name="connsiteY3" fmla="*/ 4320000 h 4320000"/>
            </a:gdLst>
            <a:ahLst/>
            <a:cxnLst>
              <a:cxn ang="0">
                <a:pos x="connsiteX0" y="connsiteY0"/>
              </a:cxn>
              <a:cxn ang="0">
                <a:pos x="connsiteX1" y="connsiteY1"/>
              </a:cxn>
              <a:cxn ang="0">
                <a:pos x="connsiteX2" y="connsiteY2"/>
              </a:cxn>
              <a:cxn ang="0">
                <a:pos x="connsiteX3" y="connsiteY3"/>
              </a:cxn>
            </a:cxnLst>
            <a:rect l="l" t="t" r="r" b="b"/>
            <a:pathLst>
              <a:path w="7499350" h="4320000">
                <a:moveTo>
                  <a:pt x="0" y="4320000"/>
                </a:moveTo>
                <a:lnTo>
                  <a:pt x="7499350" y="0"/>
                </a:lnTo>
                <a:lnTo>
                  <a:pt x="7499350" y="4320000"/>
                </a:lnTo>
                <a:lnTo>
                  <a:pt x="0" y="4320000"/>
                </a:lnTo>
                <a:close/>
              </a:path>
            </a:pathLst>
          </a:custGeom>
        </p:spPr>
        <p:txBody>
          <a:bodyPr anchor="b" anchorCtr="0"/>
          <a:lstStyle>
            <a:lvl1pPr algn="r">
              <a:defRPr sz="1000" b="1">
                <a:solidFill>
                  <a:schemeClr val="tx1"/>
                </a:solidFill>
              </a:defRPr>
            </a:lvl1pPr>
          </a:lstStyle>
          <a:p>
            <a:r>
              <a:rPr lang="en-GB" smtClean="0"/>
              <a:t>Click icon to insert picture</a:t>
            </a:r>
            <a:endParaRPr lang="en-GB"/>
          </a:p>
        </p:txBody>
      </p:sp>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6" name="Slide Number Placeholder 5"/>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smtClean="0">
                <a:solidFill>
                  <a:srgbClr val="230050"/>
                </a:solidFill>
                <a:latin typeface="Arial"/>
              </a:rPr>
              <a:t>NB Manually place “ilo.org” device in front of image</a:t>
            </a:r>
            <a:endParaRPr lang="en-GB" sz="1000">
              <a:solidFill>
                <a:srgbClr val="230050"/>
              </a:solidFill>
              <a:latin typeface="Arial"/>
            </a:endParaRPr>
          </a:p>
        </p:txBody>
      </p:sp>
    </p:spTree>
    <p:extLst>
      <p:ext uri="{BB962C8B-B14F-4D97-AF65-F5344CB8AC3E}">
        <p14:creationId xmlns:p14="http://schemas.microsoft.com/office/powerpoint/2010/main" val="25906582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itle and Content + Image/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6" name="Slide Number Placeholder 5"/>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smtClean="0">
                <a:solidFill>
                  <a:srgbClr val="230050"/>
                </a:solidFill>
                <a:latin typeface="Arial"/>
              </a:rPr>
              <a:t>NB Manually place “ilo.org” device in front of image</a:t>
            </a:r>
            <a:endParaRPr lang="en-GB" sz="1000">
              <a:solidFill>
                <a:srgbClr val="230050"/>
              </a:solidFill>
              <a:latin typeface="Arial"/>
            </a:endParaRPr>
          </a:p>
        </p:txBody>
      </p:sp>
      <p:sp>
        <p:nvSpPr>
          <p:cNvPr id="10" name="Picture Placeholder 9"/>
          <p:cNvSpPr>
            <a:spLocks noGrp="1"/>
          </p:cNvSpPr>
          <p:nvPr>
            <p:ph type="pic" sz="quarter" idx="13" hasCustomPrompt="1"/>
          </p:nvPr>
        </p:nvSpPr>
        <p:spPr>
          <a:xfrm>
            <a:off x="8289130" y="981075"/>
            <a:ext cx="3902869" cy="5876925"/>
          </a:xfrm>
          <a:custGeom>
            <a:avLst/>
            <a:gdLst>
              <a:gd name="connsiteX0" fmla="*/ 0 w 3902869"/>
              <a:gd name="connsiteY0" fmla="*/ 0 h 5876925"/>
              <a:gd name="connsiteX1" fmla="*/ 3902869 w 3902869"/>
              <a:gd name="connsiteY1" fmla="*/ 0 h 5876925"/>
              <a:gd name="connsiteX2" fmla="*/ 3902869 w 3902869"/>
              <a:gd name="connsiteY2" fmla="*/ 5876925 h 5876925"/>
              <a:gd name="connsiteX3" fmla="*/ 0 w 3902869"/>
              <a:gd name="connsiteY3" fmla="*/ 5876925 h 5876925"/>
              <a:gd name="connsiteX4" fmla="*/ 0 w 3902869"/>
              <a:gd name="connsiteY4" fmla="*/ 0 h 5876925"/>
              <a:gd name="connsiteX0" fmla="*/ 0 w 3902869"/>
              <a:gd name="connsiteY0" fmla="*/ 0 h 5876925"/>
              <a:gd name="connsiteX1" fmla="*/ 3898107 w 3902869"/>
              <a:gd name="connsiteY1" fmla="*/ 2252663 h 5876925"/>
              <a:gd name="connsiteX2" fmla="*/ 3902869 w 3902869"/>
              <a:gd name="connsiteY2" fmla="*/ 5876925 h 5876925"/>
              <a:gd name="connsiteX3" fmla="*/ 0 w 3902869"/>
              <a:gd name="connsiteY3" fmla="*/ 5876925 h 5876925"/>
              <a:gd name="connsiteX4" fmla="*/ 0 w 3902869"/>
              <a:gd name="connsiteY4" fmla="*/ 0 h 5876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869" h="5876925">
                <a:moveTo>
                  <a:pt x="0" y="0"/>
                </a:moveTo>
                <a:lnTo>
                  <a:pt x="3898107" y="2252663"/>
                </a:lnTo>
                <a:cubicBezTo>
                  <a:pt x="3899694" y="3460750"/>
                  <a:pt x="3901282" y="4668838"/>
                  <a:pt x="3902869" y="5876925"/>
                </a:cubicBezTo>
                <a:lnTo>
                  <a:pt x="0" y="5876925"/>
                </a:lnTo>
                <a:lnTo>
                  <a:pt x="0" y="0"/>
                </a:lnTo>
                <a:close/>
              </a:path>
            </a:pathLst>
          </a:custGeom>
        </p:spPr>
        <p:txBody>
          <a:bodyPr anchor="b" anchorCtr="0"/>
          <a:lstStyle>
            <a:lvl1pPr algn="r">
              <a:defRPr sz="1000">
                <a:solidFill>
                  <a:schemeClr val="tx1"/>
                </a:solidFill>
              </a:defRPr>
            </a:lvl1pPr>
          </a:lstStyle>
          <a:p>
            <a:r>
              <a:rPr lang="en-GB" smtClean="0"/>
              <a:t>Click icon to insert picture</a:t>
            </a:r>
            <a:endParaRPr lang="en-GB"/>
          </a:p>
        </p:txBody>
      </p:sp>
      <p:sp>
        <p:nvSpPr>
          <p:cNvPr id="12" name="Text Placeholder 11"/>
          <p:cNvSpPr>
            <a:spLocks noGrp="1"/>
          </p:cNvSpPr>
          <p:nvPr>
            <p:ph type="body" sz="quarter" idx="14"/>
          </p:nvPr>
        </p:nvSpPr>
        <p:spPr>
          <a:xfrm>
            <a:off x="8288338" y="5876925"/>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a:defRPr sz="1000" b="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smtClean="0"/>
              <a:t>Edit Master text styles</a:t>
            </a:r>
          </a:p>
        </p:txBody>
      </p:sp>
    </p:spTree>
    <p:extLst>
      <p:ext uri="{BB962C8B-B14F-4D97-AF65-F5344CB8AC3E}">
        <p14:creationId xmlns:p14="http://schemas.microsoft.com/office/powerpoint/2010/main" val="165712898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90538" y="2393950"/>
            <a:ext cx="5360400" cy="348297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341062" y="2393949"/>
            <a:ext cx="5360400" cy="348297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6" name="Footer Placeholder 5"/>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Tree>
    <p:extLst>
      <p:ext uri="{BB962C8B-B14F-4D97-AF65-F5344CB8AC3E}">
        <p14:creationId xmlns:p14="http://schemas.microsoft.com/office/powerpoint/2010/main" val="294713062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Obj" preserve="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6" name="Footer Placeholder 5"/>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
        <p:nvSpPr>
          <p:cNvPr id="8" name="Content Placeholder 3"/>
          <p:cNvSpPr>
            <a:spLocks noGrp="1"/>
          </p:cNvSpPr>
          <p:nvPr>
            <p:ph sz="half" idx="13"/>
          </p:nvPr>
        </p:nvSpPr>
        <p:spPr>
          <a:xfrm>
            <a:off x="8288662" y="2393949"/>
            <a:ext cx="3412800" cy="348297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33414769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hree Content with Sta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6" name="Footer Placeholder 5"/>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
        <p:nvSpPr>
          <p:cNvPr id="10" name="Text Placeholder 9"/>
          <p:cNvSpPr>
            <a:spLocks noGrp="1"/>
          </p:cNvSpPr>
          <p:nvPr>
            <p:ph type="body" sz="quarter" idx="13" hasCustomPrompt="1"/>
          </p:nvPr>
        </p:nvSpPr>
        <p:spPr>
          <a:xfrm>
            <a:off x="8288662" y="2393950"/>
            <a:ext cx="3412801" cy="3482975"/>
          </a:xfrm>
        </p:spPr>
        <p:txBody>
          <a:bodyPr tIns="54000"/>
          <a:lstStyle>
            <a:lvl1pPr marL="360000" indent="-360000">
              <a:lnSpc>
                <a:spcPct val="80000"/>
              </a:lnSpc>
              <a:spcBef>
                <a:spcPts val="3200"/>
              </a:spcBef>
              <a:spcAft>
                <a:spcPts val="0"/>
              </a:spcAft>
              <a:buClr>
                <a:schemeClr val="accent2"/>
              </a:buClr>
              <a:buFontTx/>
              <a:buBlip>
                <a:blip r:embed="rId2"/>
              </a:buBlip>
              <a:defRPr sz="6000" b="0" spc="-200" baseline="0">
                <a:solidFill>
                  <a:schemeClr val="accent1"/>
                </a:solidFill>
              </a:defRPr>
            </a:lvl1pPr>
            <a:lvl2pPr marL="360000" indent="0">
              <a:lnSpc>
                <a:spcPct val="100000"/>
              </a:lnSpc>
              <a:spcBef>
                <a:spcPts val="0"/>
              </a:spcBef>
              <a:spcAft>
                <a:spcPts val="0"/>
              </a:spcAft>
              <a:buFontTx/>
              <a:buNone/>
              <a:defRPr sz="1000"/>
            </a:lvl2pPr>
          </a:lstStyle>
          <a:p>
            <a:pPr lvl="0"/>
            <a:r>
              <a:rPr lang="en-US" smtClean="0"/>
              <a:t>00.0%</a:t>
            </a:r>
          </a:p>
          <a:p>
            <a:pPr lvl="1"/>
            <a:r>
              <a:rPr lang="en-US" smtClean="0"/>
              <a:t>Supporting text</a:t>
            </a:r>
            <a:endParaRPr lang="en-GB"/>
          </a:p>
        </p:txBody>
      </p:sp>
    </p:spTree>
    <p:extLst>
      <p:ext uri="{BB962C8B-B14F-4D97-AF65-F5344CB8AC3E}">
        <p14:creationId xmlns:p14="http://schemas.microsoft.com/office/powerpoint/2010/main" val="240006247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Quote and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4" name="Footer Placeholder 3"/>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5" name="Slide Number Placeholder 4"/>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
        <p:nvSpPr>
          <p:cNvPr id="6" name="Text Placeholder 9"/>
          <p:cNvSpPr>
            <a:spLocks noGrp="1"/>
          </p:cNvSpPr>
          <p:nvPr>
            <p:ph type="body" sz="quarter" idx="13" hasCustomPrompt="1"/>
          </p:nvPr>
        </p:nvSpPr>
        <p:spPr>
          <a:xfrm>
            <a:off x="490538" y="2393950"/>
            <a:ext cx="7380000" cy="3482976"/>
          </a:xfrm>
        </p:spPr>
        <p:txBody>
          <a:bodyPr tIns="0">
            <a:noAutofit/>
          </a:bodyPr>
          <a:lstStyle>
            <a:lvl1pPr marL="489600" indent="-489600">
              <a:buSzPct val="120000"/>
              <a:buFontTx/>
              <a:buBlip>
                <a:blip r:embed="rId2"/>
              </a:buBlip>
              <a:defRPr sz="2300" b="0">
                <a:solidFill>
                  <a:schemeClr val="tx1"/>
                </a:solidFill>
              </a:defRPr>
            </a:lvl1pPr>
            <a:lvl2pPr marL="489600" indent="0">
              <a:buClr>
                <a:schemeClr val="accent2"/>
              </a:buClr>
              <a:buSzPct val="80000"/>
              <a:buFont typeface="Wingdings 3" panose="05040102010807070707" pitchFamily="18" charset="2"/>
              <a:buNone/>
              <a:defRPr sz="2300" baseline="0"/>
            </a:lvl2pPr>
            <a:lvl3pPr marL="669600" indent="-180000">
              <a:spcBef>
                <a:spcPts val="1800"/>
              </a:spcBef>
              <a:defRPr sz="1000"/>
            </a:lvl3pPr>
          </a:lstStyle>
          <a:p>
            <a:pPr lvl="0"/>
            <a:r>
              <a:rPr lang="en-US" smtClean="0"/>
              <a:t>Quote (level 1)</a:t>
            </a:r>
          </a:p>
          <a:p>
            <a:pPr lvl="1"/>
            <a:r>
              <a:rPr lang="en-US" smtClean="0"/>
              <a:t>Continuation paras (level 2)</a:t>
            </a:r>
          </a:p>
          <a:p>
            <a:pPr lvl="2"/>
            <a:r>
              <a:rPr lang="en-GB" smtClean="0"/>
              <a:t>Source (level 3)</a:t>
            </a:r>
            <a:endParaRPr lang="en-GB"/>
          </a:p>
        </p:txBody>
      </p:sp>
      <p:sp>
        <p:nvSpPr>
          <p:cNvPr id="8" name="Picture Placeholder 7"/>
          <p:cNvSpPr>
            <a:spLocks noGrp="1"/>
          </p:cNvSpPr>
          <p:nvPr>
            <p:ph type="pic" sz="quarter" idx="14"/>
          </p:nvPr>
        </p:nvSpPr>
        <p:spPr>
          <a:xfrm>
            <a:off x="8270663" y="2447925"/>
            <a:ext cx="3430800" cy="3429000"/>
          </a:xfrm>
        </p:spPr>
        <p:txBody>
          <a:bodyPr/>
          <a:lstStyle>
            <a:lvl1pPr>
              <a:defRPr sz="1000">
                <a:solidFill>
                  <a:schemeClr val="tx1"/>
                </a:solidFill>
              </a:defRPr>
            </a:lvl1pPr>
          </a:lstStyle>
          <a:p>
            <a:r>
              <a:rPr lang="en-US" smtClean="0"/>
              <a:t>Click icon to add picture</a:t>
            </a:r>
            <a:endParaRPr lang="en-GB"/>
          </a:p>
        </p:txBody>
      </p:sp>
    </p:spTree>
    <p:extLst>
      <p:ext uri="{BB962C8B-B14F-4D97-AF65-F5344CB8AC3E}">
        <p14:creationId xmlns:p14="http://schemas.microsoft.com/office/powerpoint/2010/main" val="26104444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and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 para editar título</a:t>
            </a:r>
            <a:endParaRPr lang="en-GB"/>
          </a:p>
        </p:txBody>
      </p:sp>
      <p:sp>
        <p:nvSpPr>
          <p:cNvPr id="3" name="Date Placeholder 2"/>
          <p:cNvSpPr>
            <a:spLocks noGrp="1"/>
          </p:cNvSpPr>
          <p:nvPr>
            <p:ph type="dt" sz="half" idx="10"/>
          </p:nvPr>
        </p:nvSpPr>
        <p:spPr>
          <a:xfrm>
            <a:off x="490538" y="6870450"/>
            <a:ext cx="2743200" cy="216000"/>
          </a:xfrm>
          <a:prstGeom prst="rect">
            <a:avLst/>
          </a:prstGeom>
        </p:spPr>
        <p:txBody>
          <a:bodyPr/>
          <a:lstStyle/>
          <a:p>
            <a:r>
              <a:rPr lang="en-GB" smtClean="0"/>
              <a:t>Date: Monday / 01 / October / 2019</a:t>
            </a:r>
            <a:endParaRPr lang="en-GB"/>
          </a:p>
        </p:txBody>
      </p:sp>
      <p:sp>
        <p:nvSpPr>
          <p:cNvPr id="4" name="Footer Placeholder 3"/>
          <p:cNvSpPr>
            <a:spLocks noGrp="1"/>
          </p:cNvSpPr>
          <p:nvPr>
            <p:ph type="ftr" sz="quarter" idx="11"/>
          </p:nvPr>
        </p:nvSpPr>
        <p:spPr>
          <a:xfrm>
            <a:off x="490538" y="6337302"/>
            <a:ext cx="5605462" cy="180000"/>
          </a:xfrm>
          <a:prstGeom prst="rect">
            <a:avLst/>
          </a:prstGeom>
        </p:spPr>
        <p:txBody>
          <a:bodyPr/>
          <a:lstStyle/>
          <a:p>
            <a:r>
              <a:rPr lang="fr-FR" dirty="0" smtClean="0"/>
              <a:t>Promouvoir la justice sociale, promouvoir le travail décent</a:t>
            </a:r>
            <a:endParaRPr lang="en-GB" dirty="0"/>
          </a:p>
        </p:txBody>
      </p:sp>
      <p:sp>
        <p:nvSpPr>
          <p:cNvPr id="5" name="Slide Number Placeholder 4"/>
          <p:cNvSpPr>
            <a:spLocks noGrp="1"/>
          </p:cNvSpPr>
          <p:nvPr>
            <p:ph type="sldNum" sz="quarter" idx="12"/>
          </p:nvPr>
        </p:nvSpPr>
        <p:spPr/>
        <p:txBody>
          <a:bodyPr/>
          <a:lstStyle/>
          <a:p>
            <a:fld id="{856227C0-AD57-4F9B-BAE3-EEFB0D0EE427}" type="slidenum">
              <a:rPr lang="en-GB" smtClean="0"/>
              <a:t>‹Nr.›</a:t>
            </a:fld>
            <a:endParaRPr lang="en-GB"/>
          </a:p>
        </p:txBody>
      </p:sp>
      <p:sp>
        <p:nvSpPr>
          <p:cNvPr id="6" name="Text Placeholder 9"/>
          <p:cNvSpPr>
            <a:spLocks noGrp="1"/>
          </p:cNvSpPr>
          <p:nvPr>
            <p:ph type="body" sz="quarter" idx="13" hasCustomPrompt="1"/>
          </p:nvPr>
        </p:nvSpPr>
        <p:spPr>
          <a:xfrm>
            <a:off x="490538" y="2393950"/>
            <a:ext cx="7380000" cy="3482976"/>
          </a:xfrm>
        </p:spPr>
        <p:txBody>
          <a:bodyPr tIns="0">
            <a:noAutofit/>
          </a:bodyPr>
          <a:lstStyle>
            <a:lvl1pPr marL="489600" indent="-489600">
              <a:buSzPct val="120000"/>
              <a:buFontTx/>
              <a:buBlip>
                <a:blip r:embed="rId2"/>
              </a:buBlip>
              <a:defRPr sz="2300" b="0">
                <a:solidFill>
                  <a:schemeClr val="tx1"/>
                </a:solidFill>
              </a:defRPr>
            </a:lvl1pPr>
            <a:lvl2pPr marL="489600" indent="0">
              <a:buClr>
                <a:schemeClr val="accent2"/>
              </a:buClr>
              <a:buSzPct val="80000"/>
              <a:buFont typeface="Wingdings 3" panose="05040102010807070707" pitchFamily="18" charset="2"/>
              <a:buNone/>
              <a:defRPr sz="2300" baseline="0"/>
            </a:lvl2pPr>
            <a:lvl3pPr marL="669600" indent="-180000">
              <a:spcBef>
                <a:spcPts val="1800"/>
              </a:spcBef>
              <a:defRPr sz="1000"/>
            </a:lvl3pPr>
          </a:lstStyle>
          <a:p>
            <a:pPr lvl="0"/>
            <a:r>
              <a:rPr lang="en-US" smtClean="0"/>
              <a:t>Quote (level 1)</a:t>
            </a:r>
          </a:p>
          <a:p>
            <a:pPr lvl="1"/>
            <a:r>
              <a:rPr lang="en-US" smtClean="0"/>
              <a:t>Continuation paras (level 2)</a:t>
            </a:r>
          </a:p>
          <a:p>
            <a:pPr lvl="2"/>
            <a:r>
              <a:rPr lang="en-GB" smtClean="0"/>
              <a:t>Source (level 3)</a:t>
            </a:r>
            <a:endParaRPr lang="en-GB"/>
          </a:p>
        </p:txBody>
      </p:sp>
      <p:sp>
        <p:nvSpPr>
          <p:cNvPr id="8" name="Picture Placeholder 7"/>
          <p:cNvSpPr>
            <a:spLocks noGrp="1"/>
          </p:cNvSpPr>
          <p:nvPr>
            <p:ph type="pic" sz="quarter" idx="14"/>
          </p:nvPr>
        </p:nvSpPr>
        <p:spPr>
          <a:xfrm>
            <a:off x="8270663" y="2447925"/>
            <a:ext cx="3430800" cy="3429000"/>
          </a:xfrm>
        </p:spPr>
        <p:txBody>
          <a:bodyPr/>
          <a:lstStyle>
            <a:lvl1pPr>
              <a:defRPr sz="1000">
                <a:solidFill>
                  <a:schemeClr val="tx1"/>
                </a:solidFill>
              </a:defRPr>
            </a:lvl1pPr>
          </a:lstStyle>
          <a:p>
            <a:r>
              <a:rPr lang="en-US" smtClean="0"/>
              <a:t>Arrastre la imagen al marcador de posición o haga clic en el icono para agregar</a:t>
            </a:r>
            <a:endParaRPr lang="en-GB"/>
          </a:p>
        </p:txBody>
      </p:sp>
    </p:spTree>
    <p:extLst>
      <p:ext uri="{BB962C8B-B14F-4D97-AF65-F5344CB8AC3E}">
        <p14:creationId xmlns:p14="http://schemas.microsoft.com/office/powerpoint/2010/main" val="261044445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smtClean="0"/>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noAutofit/>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a:xfrm>
            <a:off x="3621088" y="6867374"/>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sp>
        <p:nvSpPr>
          <p:cNvPr id="8" name="Right Triangle 7"/>
          <p:cNvSpPr/>
          <p:nvPr userDrawn="1"/>
        </p:nvSpPr>
        <p:spPr>
          <a:xfrm flipH="1">
            <a:off x="5529262" y="3007518"/>
            <a:ext cx="6662738" cy="3850481"/>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prstClr val="white"/>
              </a:solidFill>
              <a:latin typeface="Arial"/>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57757980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secHead" preserve="1">
  <p:cSld name="Section Header B">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smtClean="0"/>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noAutofit/>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sp>
        <p:nvSpPr>
          <p:cNvPr id="8" name="Right Triangle 7"/>
          <p:cNvSpPr/>
          <p:nvPr userDrawn="1"/>
        </p:nvSpPr>
        <p:spPr>
          <a:xfrm flipH="1">
            <a:off x="8286750" y="4601106"/>
            <a:ext cx="3905250" cy="2256894"/>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prstClr val="white"/>
              </a:solidFill>
              <a:latin typeface="Arial"/>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3191027" y="2238"/>
            <a:ext cx="8999022" cy="520065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prstClr val="white"/>
              </a:solidFill>
              <a:latin typeface="Arial"/>
            </a:endParaRP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307204550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secHead" preserve="1">
  <p:cSld name="Section Header C">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smtClean="0"/>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noAutofit/>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5307376" y="0"/>
            <a:ext cx="6884624" cy="3978712"/>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prstClr val="white"/>
              </a:solidFill>
              <a:latin typeface="Arial"/>
            </a:endParaRP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131999288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secHead" preserve="1">
  <p:cSld name="Section Header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bg1"/>
                </a:solidFill>
              </a:defRPr>
            </a:lvl1pPr>
          </a:lstStyle>
          <a:p>
            <a:r>
              <a:rPr lang="en-US" smtClean="0"/>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noAutofit/>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a:xfrm>
            <a:off x="3602038" y="6870450"/>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8" name="Pictur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66526" y="451967"/>
            <a:ext cx="1561292" cy="539706"/>
          </a:xfrm>
          <a:prstGeom prst="rect">
            <a:avLst/>
          </a:prstGeom>
        </p:spPr>
      </p:pic>
    </p:spTree>
    <p:extLst>
      <p:ext uri="{BB962C8B-B14F-4D97-AF65-F5344CB8AC3E}">
        <p14:creationId xmlns:p14="http://schemas.microsoft.com/office/powerpoint/2010/main" val="380822243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type="secHead" preserve="1">
  <p:cSld name="Section Header Pattern">
    <p:bg>
      <p:bgPr>
        <a:solidFill>
          <a:schemeClr val="bg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1" t="21407" r="38481" b="40746"/>
          <a:stretch/>
        </p:blipFill>
        <p:spPr>
          <a:xfrm>
            <a:off x="-1397975" y="1085561"/>
            <a:ext cx="13604217" cy="5784889"/>
          </a:xfrm>
          <a:prstGeom prst="rect">
            <a:avLst/>
          </a:prstGeom>
        </p:spPr>
      </p:pic>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smtClean="0"/>
              <a:t>Click to edit Master title style</a:t>
            </a:r>
            <a:endParaRPr lang="en-GB"/>
          </a:p>
        </p:txBody>
      </p:sp>
      <p:sp>
        <p:nvSpPr>
          <p:cNvPr id="3" name="Text Placeholder 2"/>
          <p:cNvSpPr>
            <a:spLocks noGrp="1"/>
          </p:cNvSpPr>
          <p:nvPr>
            <p:ph type="body" idx="1"/>
          </p:nvPr>
        </p:nvSpPr>
        <p:spPr>
          <a:xfrm>
            <a:off x="490538" y="3481324"/>
            <a:ext cx="5868000" cy="648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noAutofit/>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a:xfrm>
            <a:off x="3649663" y="6870450"/>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300628298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4" name="Footer Placeholder 3"/>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5" name="Slide Number Placeholder 4"/>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Tree>
    <p:extLst>
      <p:ext uri="{BB962C8B-B14F-4D97-AF65-F5344CB8AC3E}">
        <p14:creationId xmlns:p14="http://schemas.microsoft.com/office/powerpoint/2010/main" val="264208807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3" name="Footer Placeholder 2"/>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4" name="Slide Number Placeholder 3"/>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Tree>
    <p:extLst>
      <p:ext uri="{BB962C8B-B14F-4D97-AF65-F5344CB8AC3E}">
        <p14:creationId xmlns:p14="http://schemas.microsoft.com/office/powerpoint/2010/main" val="171195673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90538" y="2873014"/>
            <a:ext cx="7200000" cy="608525"/>
          </a:xfrm>
        </p:spPr>
        <p:txBody>
          <a:bodyPr wrap="square" bIns="54000" anchor="t" anchorCtr="0">
            <a:noAutofit/>
          </a:bodyPr>
          <a:lstStyle>
            <a:lvl1pPr algn="l">
              <a:defRPr sz="4000"/>
            </a:lvl1pPr>
          </a:lstStyle>
          <a:p>
            <a:r>
              <a:rPr lang="en-US" smtClean="0"/>
              <a:t>Click to edit Master title style</a:t>
            </a:r>
            <a:endParaRPr lang="en-GB"/>
          </a:p>
        </p:txBody>
      </p:sp>
      <p:sp>
        <p:nvSpPr>
          <p:cNvPr id="3" name="Subtitle 2"/>
          <p:cNvSpPr>
            <a:spLocks noGrp="1"/>
          </p:cNvSpPr>
          <p:nvPr>
            <p:ph type="subTitle" idx="1"/>
          </p:nvPr>
        </p:nvSpPr>
        <p:spPr>
          <a:xfrm>
            <a:off x="490538" y="3481539"/>
            <a:ext cx="7200000" cy="1655762"/>
          </a:xfrm>
        </p:spPr>
        <p:txBody>
          <a:bodyPr>
            <a:noAutofit/>
          </a:bodyPr>
          <a:lstStyle>
            <a:lvl1pPr marL="0" indent="0" algn="l">
              <a:lnSpc>
                <a:spcPct val="90000"/>
              </a:lnSpc>
              <a:spcAft>
                <a:spcPts val="1200"/>
              </a:spcAft>
              <a:buNone/>
              <a:defRPr sz="4000" b="0">
                <a:solidFill>
                  <a:schemeClr val="accent1"/>
                </a:solidFill>
              </a:defRPr>
            </a:lvl1pPr>
            <a:lvl2pPr marL="0" indent="0" algn="l">
              <a:buNone/>
              <a:defRPr sz="1400">
                <a:solidFill>
                  <a:schemeClr val="accent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a:xfrm>
            <a:off x="490538" y="6180035"/>
            <a:ext cx="2743200" cy="216000"/>
          </a:xfrm>
        </p:spPr>
        <p:txBody>
          <a:bodyPr anchor="b" anchorCtr="0">
            <a:noAutofit/>
          </a:bodyPr>
          <a:lstStyle>
            <a:lvl1pPr>
              <a:defRPr sz="1000">
                <a:solidFill>
                  <a:schemeClr val="accent1"/>
                </a:solidFill>
              </a:defRPr>
            </a:lvl1pPr>
          </a:lstStyle>
          <a:p>
            <a:r>
              <a:rPr lang="en-GB" smtClean="0">
                <a:solidFill>
                  <a:srgbClr val="1E2DBE"/>
                </a:solidFill>
                <a:latin typeface="Arial"/>
              </a:rPr>
              <a:t>Date: Monday / 01 / October / 2019</a:t>
            </a:r>
            <a:endParaRPr lang="en-GB">
              <a:solidFill>
                <a:srgbClr val="1E2DBE"/>
              </a:solidFill>
              <a:latin typeface="Arial"/>
            </a:endParaRPr>
          </a:p>
        </p:txBody>
      </p:sp>
      <p:sp>
        <p:nvSpPr>
          <p:cNvPr id="5" name="Footer Placeholder 4"/>
          <p:cNvSpPr>
            <a:spLocks noGrp="1"/>
          </p:cNvSpPr>
          <p:nvPr>
            <p:ph type="ftr" sz="quarter" idx="11"/>
          </p:nvPr>
        </p:nvSpPr>
        <p:spPr>
          <a:xfrm>
            <a:off x="490538" y="6858000"/>
            <a:ext cx="5605462" cy="180000"/>
          </a:xfrm>
        </p:spPr>
        <p:txBody>
          <a:bodyPr>
            <a:noAutofit/>
          </a:bodyPr>
          <a:lstStyle>
            <a:lvl1pPr>
              <a:defRPr>
                <a:noFill/>
              </a:defRPr>
            </a:lvl1p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latin typeface="Arial"/>
              </a:rPr>
              <a:pPr/>
              <a:t>‹Nr.›</a:t>
            </a:fld>
            <a:endParaRPr lang="en-GB">
              <a:latin typeface="Arial"/>
            </a:endParaRP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1" name="Picture Placeholder 10"/>
          <p:cNvSpPr>
            <a:spLocks noGrp="1"/>
          </p:cNvSpPr>
          <p:nvPr>
            <p:ph type="pic" sz="quarter" idx="13" hasCustomPrompt="1"/>
          </p:nvPr>
        </p:nvSpPr>
        <p:spPr>
          <a:xfrm>
            <a:off x="2946400" y="0"/>
            <a:ext cx="9245600" cy="5321300"/>
          </a:xfrm>
          <a:custGeom>
            <a:avLst/>
            <a:gdLst>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5321300 h 5321300"/>
              <a:gd name="connsiteX4" fmla="*/ 0 w 9245600"/>
              <a:gd name="connsiteY4" fmla="*/ 0 h 5321300"/>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0 h 5321300"/>
            </a:gdLst>
            <a:ahLst/>
            <a:cxnLst>
              <a:cxn ang="0">
                <a:pos x="connsiteX0" y="connsiteY0"/>
              </a:cxn>
              <a:cxn ang="0">
                <a:pos x="connsiteX1" y="connsiteY1"/>
              </a:cxn>
              <a:cxn ang="0">
                <a:pos x="connsiteX2" y="connsiteY2"/>
              </a:cxn>
              <a:cxn ang="0">
                <a:pos x="connsiteX3" y="connsiteY3"/>
              </a:cxn>
            </a:cxnLst>
            <a:rect l="l" t="t" r="r" b="b"/>
            <a:pathLst>
              <a:path w="9245600" h="5321300">
                <a:moveTo>
                  <a:pt x="0" y="0"/>
                </a:moveTo>
                <a:lnTo>
                  <a:pt x="9245600" y="0"/>
                </a:lnTo>
                <a:lnTo>
                  <a:pt x="9245600" y="5321300"/>
                </a:lnTo>
                <a:lnTo>
                  <a:pt x="0" y="0"/>
                </a:lnTo>
                <a:close/>
              </a:path>
            </a:pathLst>
          </a:custGeom>
          <a:solidFill>
            <a:schemeClr val="accent1"/>
          </a:solidFill>
        </p:spPr>
        <p:txBody>
          <a:bodyPr>
            <a:noAutofit/>
          </a:bodyPr>
          <a:lstStyle>
            <a:lvl1pPr algn="r">
              <a:defRPr sz="1000">
                <a:solidFill>
                  <a:schemeClr val="bg1"/>
                </a:solidFill>
              </a:defRPr>
            </a:lvl1pPr>
          </a:lstStyle>
          <a:p>
            <a:r>
              <a:rPr lang="en-GB" smtClean="0"/>
              <a:t>Click icon to insert picture, or leave unchanged for plain colour fill</a:t>
            </a:r>
            <a:endParaRPr lang="en-GB"/>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316613556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6" name="Slide Number Placeholder 5"/>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spTree>
    <p:extLst>
      <p:ext uri="{BB962C8B-B14F-4D97-AF65-F5344CB8AC3E}">
        <p14:creationId xmlns:p14="http://schemas.microsoft.com/office/powerpoint/2010/main" val="275829204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itle and Content + Patter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p:txBody>
          <a:body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6" name="Slide Number Placeholder 5"/>
          <p:cNvSpPr>
            <a:spLocks noGrp="1"/>
          </p:cNvSpPr>
          <p:nvPr>
            <p:ph type="sldNum" sz="quarter" idx="12"/>
          </p:nvPr>
        </p:nvSpPr>
        <p:spPr/>
        <p:txBody>
          <a:body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r="7834" b="41970"/>
          <a:stretch/>
        </p:blipFill>
        <p:spPr>
          <a:xfrm>
            <a:off x="4581526" y="3244430"/>
            <a:ext cx="7619999" cy="3623095"/>
          </a:xfrm>
          <a:prstGeom prst="rect">
            <a:avLst/>
          </a:prstGeom>
        </p:spPr>
      </p:pic>
      <p:sp>
        <p:nvSpPr>
          <p:cNvPr id="10" name="Text Placeholder 9"/>
          <p:cNvSpPr>
            <a:spLocks noGrp="1"/>
          </p:cNvSpPr>
          <p:nvPr>
            <p:ph type="body" sz="quarter" idx="13"/>
          </p:nvPr>
        </p:nvSpPr>
        <p:spPr>
          <a:xfrm>
            <a:off x="490538" y="4796725"/>
            <a:ext cx="3412800" cy="970829"/>
          </a:xfrm>
        </p:spPr>
        <p:txBody>
          <a:bodyPr tIns="108000">
            <a:spAutoFit/>
          </a:bodyPr>
          <a:lstStyle>
            <a:lvl1pPr marL="489600" indent="-489600">
              <a:buSzPct val="150000"/>
              <a:buFontTx/>
              <a:buBlip>
                <a:blip r:embed="rId3"/>
              </a:buBlip>
              <a:defRPr b="0">
                <a:solidFill>
                  <a:schemeClr val="tx1"/>
                </a:solidFill>
              </a:defRPr>
            </a:lvl1pPr>
            <a:lvl2pPr marL="669600" indent="-180000">
              <a:buClr>
                <a:schemeClr val="accent2"/>
              </a:buClr>
              <a:buSzPct val="80000"/>
              <a:buFont typeface="Wingdings 3" panose="05040102010807070707" pitchFamily="18" charset="2"/>
              <a:buChar char="u"/>
              <a:defRPr sz="1000"/>
            </a:lvl2pPr>
          </a:lstStyle>
          <a:p>
            <a:pPr lvl="0"/>
            <a:r>
              <a:rPr lang="en-US" smtClean="0"/>
              <a:t>Edit Master text styles</a:t>
            </a:r>
          </a:p>
          <a:p>
            <a:pPr lvl="1"/>
            <a:r>
              <a:rPr lang="en-US" smtClean="0"/>
              <a:t>Second level</a:t>
            </a:r>
          </a:p>
        </p:txBody>
      </p:sp>
    </p:spTree>
    <p:extLst>
      <p:ext uri="{BB962C8B-B14F-4D97-AF65-F5344CB8AC3E}">
        <p14:creationId xmlns:p14="http://schemas.microsoft.com/office/powerpoint/2010/main" val="181085946"/>
      </p:ext>
    </p:extLst>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image" Target="../media/image3.png"/><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theme" Target="../theme/theme1.xml"/><Relationship Id="rId18" Type="http://schemas.openxmlformats.org/officeDocument/2006/relationships/image" Target="../media/image1.emf"/><Relationship Id="rId19" Type="http://schemas.openxmlformats.org/officeDocument/2006/relationships/image" Target="../media/image2.emf"/><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10.xml.rels><?xml version="1.0" encoding="UTF-8" standalone="yes"?>
<Relationships xmlns="http://schemas.openxmlformats.org/package/2006/relationships"><Relationship Id="rId9" Type="http://schemas.openxmlformats.org/officeDocument/2006/relationships/slideLayout" Target="../slideLayouts/slideLayout153.xml"/><Relationship Id="rId20" Type="http://schemas.openxmlformats.org/officeDocument/2006/relationships/image" Target="../media/image12.png"/><Relationship Id="rId10" Type="http://schemas.openxmlformats.org/officeDocument/2006/relationships/slideLayout" Target="../slideLayouts/slideLayout154.xml"/><Relationship Id="rId11" Type="http://schemas.openxmlformats.org/officeDocument/2006/relationships/slideLayout" Target="../slideLayouts/slideLayout155.xml"/><Relationship Id="rId12" Type="http://schemas.openxmlformats.org/officeDocument/2006/relationships/slideLayout" Target="../slideLayouts/slideLayout156.xml"/><Relationship Id="rId13" Type="http://schemas.openxmlformats.org/officeDocument/2006/relationships/slideLayout" Target="../slideLayouts/slideLayout157.xml"/><Relationship Id="rId14" Type="http://schemas.openxmlformats.org/officeDocument/2006/relationships/slideLayout" Target="../slideLayouts/slideLayout158.xml"/><Relationship Id="rId15" Type="http://schemas.openxmlformats.org/officeDocument/2006/relationships/slideLayout" Target="../slideLayouts/slideLayout159.xml"/><Relationship Id="rId16" Type="http://schemas.openxmlformats.org/officeDocument/2006/relationships/slideLayout" Target="../slideLayouts/slideLayout160.xml"/><Relationship Id="rId17" Type="http://schemas.openxmlformats.org/officeDocument/2006/relationships/theme" Target="../theme/theme10.xml"/><Relationship Id="rId18" Type="http://schemas.openxmlformats.org/officeDocument/2006/relationships/image" Target="../media/image1.emf"/><Relationship Id="rId19" Type="http://schemas.openxmlformats.org/officeDocument/2006/relationships/image" Target="../media/image2.emf"/><Relationship Id="rId1" Type="http://schemas.openxmlformats.org/officeDocument/2006/relationships/slideLayout" Target="../slideLayouts/slideLayout145.xml"/><Relationship Id="rId2" Type="http://schemas.openxmlformats.org/officeDocument/2006/relationships/slideLayout" Target="../slideLayouts/slideLayout146.xml"/><Relationship Id="rId3" Type="http://schemas.openxmlformats.org/officeDocument/2006/relationships/slideLayout" Target="../slideLayouts/slideLayout147.xml"/><Relationship Id="rId4" Type="http://schemas.openxmlformats.org/officeDocument/2006/relationships/slideLayout" Target="../slideLayouts/slideLayout148.xml"/><Relationship Id="rId5" Type="http://schemas.openxmlformats.org/officeDocument/2006/relationships/slideLayout" Target="../slideLayouts/slideLayout149.xml"/><Relationship Id="rId6" Type="http://schemas.openxmlformats.org/officeDocument/2006/relationships/slideLayout" Target="../slideLayouts/slideLayout150.xml"/><Relationship Id="rId7" Type="http://schemas.openxmlformats.org/officeDocument/2006/relationships/slideLayout" Target="../slideLayouts/slideLayout151.xml"/><Relationship Id="rId8" Type="http://schemas.openxmlformats.org/officeDocument/2006/relationships/slideLayout" Target="../slideLayouts/slideLayout152.xml"/></Relationships>
</file>

<file path=ppt/slideMasters/_rels/slideMaster11.xml.rels><?xml version="1.0" encoding="UTF-8" standalone="yes"?>
<Relationships xmlns="http://schemas.openxmlformats.org/package/2006/relationships"><Relationship Id="rId9" Type="http://schemas.openxmlformats.org/officeDocument/2006/relationships/slideLayout" Target="../slideLayouts/slideLayout169.xml"/><Relationship Id="rId20" Type="http://schemas.openxmlformats.org/officeDocument/2006/relationships/image" Target="../media/image12.png"/><Relationship Id="rId10" Type="http://schemas.openxmlformats.org/officeDocument/2006/relationships/slideLayout" Target="../slideLayouts/slideLayout170.xml"/><Relationship Id="rId11" Type="http://schemas.openxmlformats.org/officeDocument/2006/relationships/slideLayout" Target="../slideLayouts/slideLayout171.xml"/><Relationship Id="rId12" Type="http://schemas.openxmlformats.org/officeDocument/2006/relationships/slideLayout" Target="../slideLayouts/slideLayout172.xml"/><Relationship Id="rId13" Type="http://schemas.openxmlformats.org/officeDocument/2006/relationships/slideLayout" Target="../slideLayouts/slideLayout173.xml"/><Relationship Id="rId14" Type="http://schemas.openxmlformats.org/officeDocument/2006/relationships/slideLayout" Target="../slideLayouts/slideLayout174.xml"/><Relationship Id="rId15" Type="http://schemas.openxmlformats.org/officeDocument/2006/relationships/slideLayout" Target="../slideLayouts/slideLayout175.xml"/><Relationship Id="rId16" Type="http://schemas.openxmlformats.org/officeDocument/2006/relationships/slideLayout" Target="../slideLayouts/slideLayout176.xml"/><Relationship Id="rId17" Type="http://schemas.openxmlformats.org/officeDocument/2006/relationships/theme" Target="../theme/theme11.xml"/><Relationship Id="rId18" Type="http://schemas.openxmlformats.org/officeDocument/2006/relationships/image" Target="../media/image1.emf"/><Relationship Id="rId19" Type="http://schemas.openxmlformats.org/officeDocument/2006/relationships/image" Target="../media/image2.emf"/><Relationship Id="rId1" Type="http://schemas.openxmlformats.org/officeDocument/2006/relationships/slideLayout" Target="../slideLayouts/slideLayout161.xml"/><Relationship Id="rId2" Type="http://schemas.openxmlformats.org/officeDocument/2006/relationships/slideLayout" Target="../slideLayouts/slideLayout162.xml"/><Relationship Id="rId3" Type="http://schemas.openxmlformats.org/officeDocument/2006/relationships/slideLayout" Target="../slideLayouts/slideLayout163.xml"/><Relationship Id="rId4" Type="http://schemas.openxmlformats.org/officeDocument/2006/relationships/slideLayout" Target="../slideLayouts/slideLayout164.xml"/><Relationship Id="rId5" Type="http://schemas.openxmlformats.org/officeDocument/2006/relationships/slideLayout" Target="../slideLayouts/slideLayout165.xml"/><Relationship Id="rId6" Type="http://schemas.openxmlformats.org/officeDocument/2006/relationships/slideLayout" Target="../slideLayouts/slideLayout166.xml"/><Relationship Id="rId7" Type="http://schemas.openxmlformats.org/officeDocument/2006/relationships/slideLayout" Target="../slideLayouts/slideLayout167.xml"/><Relationship Id="rId8" Type="http://schemas.openxmlformats.org/officeDocument/2006/relationships/slideLayout" Target="../slideLayouts/slideLayout168.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5.xml"/><Relationship Id="rId20" Type="http://schemas.openxmlformats.org/officeDocument/2006/relationships/image" Target="../media/image12.png"/><Relationship Id="rId10" Type="http://schemas.openxmlformats.org/officeDocument/2006/relationships/slideLayout" Target="../slideLayouts/slideLayout26.xml"/><Relationship Id="rId11" Type="http://schemas.openxmlformats.org/officeDocument/2006/relationships/slideLayout" Target="../slideLayouts/slideLayout27.xml"/><Relationship Id="rId12" Type="http://schemas.openxmlformats.org/officeDocument/2006/relationships/slideLayout" Target="../slideLayouts/slideLayout28.xml"/><Relationship Id="rId13" Type="http://schemas.openxmlformats.org/officeDocument/2006/relationships/slideLayout" Target="../slideLayouts/slideLayout29.xml"/><Relationship Id="rId14" Type="http://schemas.openxmlformats.org/officeDocument/2006/relationships/slideLayout" Target="../slideLayouts/slideLayout30.xml"/><Relationship Id="rId15" Type="http://schemas.openxmlformats.org/officeDocument/2006/relationships/slideLayout" Target="../slideLayouts/slideLayout31.xml"/><Relationship Id="rId16" Type="http://schemas.openxmlformats.org/officeDocument/2006/relationships/slideLayout" Target="../slideLayouts/slideLayout32.xml"/><Relationship Id="rId17" Type="http://schemas.openxmlformats.org/officeDocument/2006/relationships/theme" Target="../theme/theme2.xml"/><Relationship Id="rId18" Type="http://schemas.openxmlformats.org/officeDocument/2006/relationships/image" Target="../media/image1.emf"/><Relationship Id="rId19" Type="http://schemas.openxmlformats.org/officeDocument/2006/relationships/image" Target="../media/image2.emf"/><Relationship Id="rId1" Type="http://schemas.openxmlformats.org/officeDocument/2006/relationships/slideLayout" Target="../slideLayouts/slideLayout17.xml"/><Relationship Id="rId2" Type="http://schemas.openxmlformats.org/officeDocument/2006/relationships/slideLayout" Target="../slideLayouts/slideLayout18.xml"/><Relationship Id="rId3" Type="http://schemas.openxmlformats.org/officeDocument/2006/relationships/slideLayout" Target="../slideLayouts/slideLayout19.xml"/><Relationship Id="rId4" Type="http://schemas.openxmlformats.org/officeDocument/2006/relationships/slideLayout" Target="../slideLayouts/slideLayout20.xml"/><Relationship Id="rId5" Type="http://schemas.openxmlformats.org/officeDocument/2006/relationships/slideLayout" Target="../slideLayouts/slideLayout21.xml"/><Relationship Id="rId6" Type="http://schemas.openxmlformats.org/officeDocument/2006/relationships/slideLayout" Target="../slideLayouts/slideLayout22.xml"/><Relationship Id="rId7" Type="http://schemas.openxmlformats.org/officeDocument/2006/relationships/slideLayout" Target="../slideLayouts/slideLayout23.xml"/><Relationship Id="rId8"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41.xml"/><Relationship Id="rId20" Type="http://schemas.openxmlformats.org/officeDocument/2006/relationships/image" Target="../media/image12.png"/><Relationship Id="rId10" Type="http://schemas.openxmlformats.org/officeDocument/2006/relationships/slideLayout" Target="../slideLayouts/slideLayout42.xml"/><Relationship Id="rId11" Type="http://schemas.openxmlformats.org/officeDocument/2006/relationships/slideLayout" Target="../slideLayouts/slideLayout43.xml"/><Relationship Id="rId12" Type="http://schemas.openxmlformats.org/officeDocument/2006/relationships/slideLayout" Target="../slideLayouts/slideLayout44.xml"/><Relationship Id="rId13" Type="http://schemas.openxmlformats.org/officeDocument/2006/relationships/slideLayout" Target="../slideLayouts/slideLayout45.xml"/><Relationship Id="rId14" Type="http://schemas.openxmlformats.org/officeDocument/2006/relationships/slideLayout" Target="../slideLayouts/slideLayout46.xml"/><Relationship Id="rId15" Type="http://schemas.openxmlformats.org/officeDocument/2006/relationships/slideLayout" Target="../slideLayouts/slideLayout47.xml"/><Relationship Id="rId16" Type="http://schemas.openxmlformats.org/officeDocument/2006/relationships/slideLayout" Target="../slideLayouts/slideLayout48.xml"/><Relationship Id="rId17" Type="http://schemas.openxmlformats.org/officeDocument/2006/relationships/theme" Target="../theme/theme3.xml"/><Relationship Id="rId18" Type="http://schemas.openxmlformats.org/officeDocument/2006/relationships/image" Target="../media/image1.emf"/><Relationship Id="rId19" Type="http://schemas.openxmlformats.org/officeDocument/2006/relationships/image" Target="../media/image2.emf"/><Relationship Id="rId1" Type="http://schemas.openxmlformats.org/officeDocument/2006/relationships/slideLayout" Target="../slideLayouts/slideLayout33.xml"/><Relationship Id="rId2" Type="http://schemas.openxmlformats.org/officeDocument/2006/relationships/slideLayout" Target="../slideLayouts/slideLayout34.xml"/><Relationship Id="rId3" Type="http://schemas.openxmlformats.org/officeDocument/2006/relationships/slideLayout" Target="../slideLayouts/slideLayout35.xml"/><Relationship Id="rId4" Type="http://schemas.openxmlformats.org/officeDocument/2006/relationships/slideLayout" Target="../slideLayouts/slideLayout36.xml"/><Relationship Id="rId5" Type="http://schemas.openxmlformats.org/officeDocument/2006/relationships/slideLayout" Target="../slideLayouts/slideLayout37.xml"/><Relationship Id="rId6" Type="http://schemas.openxmlformats.org/officeDocument/2006/relationships/slideLayout" Target="../slideLayouts/slideLayout38.xml"/><Relationship Id="rId7" Type="http://schemas.openxmlformats.org/officeDocument/2006/relationships/slideLayout" Target="../slideLayouts/slideLayout39.xml"/><Relationship Id="rId8" Type="http://schemas.openxmlformats.org/officeDocument/2006/relationships/slideLayout" Target="../slideLayouts/slideLayout40.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57.xml"/><Relationship Id="rId20" Type="http://schemas.openxmlformats.org/officeDocument/2006/relationships/image" Target="../media/image12.png"/><Relationship Id="rId10" Type="http://schemas.openxmlformats.org/officeDocument/2006/relationships/slideLayout" Target="../slideLayouts/slideLayout58.xml"/><Relationship Id="rId11" Type="http://schemas.openxmlformats.org/officeDocument/2006/relationships/slideLayout" Target="../slideLayouts/slideLayout59.xml"/><Relationship Id="rId12" Type="http://schemas.openxmlformats.org/officeDocument/2006/relationships/slideLayout" Target="../slideLayouts/slideLayout60.xml"/><Relationship Id="rId13" Type="http://schemas.openxmlformats.org/officeDocument/2006/relationships/slideLayout" Target="../slideLayouts/slideLayout61.xml"/><Relationship Id="rId14" Type="http://schemas.openxmlformats.org/officeDocument/2006/relationships/slideLayout" Target="../slideLayouts/slideLayout62.xml"/><Relationship Id="rId15" Type="http://schemas.openxmlformats.org/officeDocument/2006/relationships/slideLayout" Target="../slideLayouts/slideLayout63.xml"/><Relationship Id="rId16" Type="http://schemas.openxmlformats.org/officeDocument/2006/relationships/slideLayout" Target="../slideLayouts/slideLayout64.xml"/><Relationship Id="rId17" Type="http://schemas.openxmlformats.org/officeDocument/2006/relationships/theme" Target="../theme/theme4.xml"/><Relationship Id="rId18" Type="http://schemas.openxmlformats.org/officeDocument/2006/relationships/image" Target="../media/image1.emf"/><Relationship Id="rId19" Type="http://schemas.openxmlformats.org/officeDocument/2006/relationships/image" Target="../media/image2.emf"/><Relationship Id="rId1" Type="http://schemas.openxmlformats.org/officeDocument/2006/relationships/slideLayout" Target="../slideLayouts/slideLayout49.xml"/><Relationship Id="rId2" Type="http://schemas.openxmlformats.org/officeDocument/2006/relationships/slideLayout" Target="../slideLayouts/slideLayout50.xml"/><Relationship Id="rId3" Type="http://schemas.openxmlformats.org/officeDocument/2006/relationships/slideLayout" Target="../slideLayouts/slideLayout51.xml"/><Relationship Id="rId4" Type="http://schemas.openxmlformats.org/officeDocument/2006/relationships/slideLayout" Target="../slideLayouts/slideLayout52.xml"/><Relationship Id="rId5" Type="http://schemas.openxmlformats.org/officeDocument/2006/relationships/slideLayout" Target="../slideLayouts/slideLayout53.xml"/><Relationship Id="rId6" Type="http://schemas.openxmlformats.org/officeDocument/2006/relationships/slideLayout" Target="../slideLayouts/slideLayout54.xml"/><Relationship Id="rId7" Type="http://schemas.openxmlformats.org/officeDocument/2006/relationships/slideLayout" Target="../slideLayouts/slideLayout55.xml"/><Relationship Id="rId8" Type="http://schemas.openxmlformats.org/officeDocument/2006/relationships/slideLayout" Target="../slideLayouts/slideLayout56.xml"/></Relationships>
</file>

<file path=ppt/slideMasters/_rels/slideMaster5.xml.rels><?xml version="1.0" encoding="UTF-8" standalone="yes"?>
<Relationships xmlns="http://schemas.openxmlformats.org/package/2006/relationships"><Relationship Id="rId9" Type="http://schemas.openxmlformats.org/officeDocument/2006/relationships/slideLayout" Target="../slideLayouts/slideLayout73.xml"/><Relationship Id="rId20" Type="http://schemas.openxmlformats.org/officeDocument/2006/relationships/image" Target="../media/image12.png"/><Relationship Id="rId10" Type="http://schemas.openxmlformats.org/officeDocument/2006/relationships/slideLayout" Target="../slideLayouts/slideLayout74.xml"/><Relationship Id="rId11" Type="http://schemas.openxmlformats.org/officeDocument/2006/relationships/slideLayout" Target="../slideLayouts/slideLayout75.xml"/><Relationship Id="rId12" Type="http://schemas.openxmlformats.org/officeDocument/2006/relationships/slideLayout" Target="../slideLayouts/slideLayout76.xml"/><Relationship Id="rId13" Type="http://schemas.openxmlformats.org/officeDocument/2006/relationships/slideLayout" Target="../slideLayouts/slideLayout77.xml"/><Relationship Id="rId14" Type="http://schemas.openxmlformats.org/officeDocument/2006/relationships/slideLayout" Target="../slideLayouts/slideLayout78.xml"/><Relationship Id="rId15" Type="http://schemas.openxmlformats.org/officeDocument/2006/relationships/slideLayout" Target="../slideLayouts/slideLayout79.xml"/><Relationship Id="rId16" Type="http://schemas.openxmlformats.org/officeDocument/2006/relationships/slideLayout" Target="../slideLayouts/slideLayout80.xml"/><Relationship Id="rId17" Type="http://schemas.openxmlformats.org/officeDocument/2006/relationships/theme" Target="../theme/theme5.xml"/><Relationship Id="rId18" Type="http://schemas.openxmlformats.org/officeDocument/2006/relationships/image" Target="../media/image1.emf"/><Relationship Id="rId19" Type="http://schemas.openxmlformats.org/officeDocument/2006/relationships/image" Target="../media/image2.emf"/><Relationship Id="rId1" Type="http://schemas.openxmlformats.org/officeDocument/2006/relationships/slideLayout" Target="../slideLayouts/slideLayout65.xml"/><Relationship Id="rId2" Type="http://schemas.openxmlformats.org/officeDocument/2006/relationships/slideLayout" Target="../slideLayouts/slideLayout66.xml"/><Relationship Id="rId3" Type="http://schemas.openxmlformats.org/officeDocument/2006/relationships/slideLayout" Target="../slideLayouts/slideLayout67.xml"/><Relationship Id="rId4" Type="http://schemas.openxmlformats.org/officeDocument/2006/relationships/slideLayout" Target="../slideLayouts/slideLayout68.xml"/><Relationship Id="rId5" Type="http://schemas.openxmlformats.org/officeDocument/2006/relationships/slideLayout" Target="../slideLayouts/slideLayout69.xml"/><Relationship Id="rId6" Type="http://schemas.openxmlformats.org/officeDocument/2006/relationships/slideLayout" Target="../slideLayouts/slideLayout70.xml"/><Relationship Id="rId7" Type="http://schemas.openxmlformats.org/officeDocument/2006/relationships/slideLayout" Target="../slideLayouts/slideLayout71.xml"/><Relationship Id="rId8" Type="http://schemas.openxmlformats.org/officeDocument/2006/relationships/slideLayout" Target="../slideLayouts/slideLayout72.xml"/></Relationships>
</file>

<file path=ppt/slideMasters/_rels/slideMaster6.xml.rels><?xml version="1.0" encoding="UTF-8" standalone="yes"?>
<Relationships xmlns="http://schemas.openxmlformats.org/package/2006/relationships"><Relationship Id="rId9" Type="http://schemas.openxmlformats.org/officeDocument/2006/relationships/slideLayout" Target="../slideLayouts/slideLayout89.xml"/><Relationship Id="rId20" Type="http://schemas.openxmlformats.org/officeDocument/2006/relationships/image" Target="../media/image12.png"/><Relationship Id="rId10" Type="http://schemas.openxmlformats.org/officeDocument/2006/relationships/slideLayout" Target="../slideLayouts/slideLayout90.xml"/><Relationship Id="rId11" Type="http://schemas.openxmlformats.org/officeDocument/2006/relationships/slideLayout" Target="../slideLayouts/slideLayout91.xml"/><Relationship Id="rId12" Type="http://schemas.openxmlformats.org/officeDocument/2006/relationships/slideLayout" Target="../slideLayouts/slideLayout92.xml"/><Relationship Id="rId13" Type="http://schemas.openxmlformats.org/officeDocument/2006/relationships/slideLayout" Target="../slideLayouts/slideLayout93.xml"/><Relationship Id="rId14" Type="http://schemas.openxmlformats.org/officeDocument/2006/relationships/slideLayout" Target="../slideLayouts/slideLayout94.xml"/><Relationship Id="rId15" Type="http://schemas.openxmlformats.org/officeDocument/2006/relationships/slideLayout" Target="../slideLayouts/slideLayout95.xml"/><Relationship Id="rId16" Type="http://schemas.openxmlformats.org/officeDocument/2006/relationships/slideLayout" Target="../slideLayouts/slideLayout96.xml"/><Relationship Id="rId17" Type="http://schemas.openxmlformats.org/officeDocument/2006/relationships/theme" Target="../theme/theme6.xml"/><Relationship Id="rId18" Type="http://schemas.openxmlformats.org/officeDocument/2006/relationships/image" Target="../media/image1.emf"/><Relationship Id="rId19" Type="http://schemas.openxmlformats.org/officeDocument/2006/relationships/image" Target="../media/image2.emf"/><Relationship Id="rId1" Type="http://schemas.openxmlformats.org/officeDocument/2006/relationships/slideLayout" Target="../slideLayouts/slideLayout81.xml"/><Relationship Id="rId2" Type="http://schemas.openxmlformats.org/officeDocument/2006/relationships/slideLayout" Target="../slideLayouts/slideLayout82.xml"/><Relationship Id="rId3" Type="http://schemas.openxmlformats.org/officeDocument/2006/relationships/slideLayout" Target="../slideLayouts/slideLayout83.xml"/><Relationship Id="rId4" Type="http://schemas.openxmlformats.org/officeDocument/2006/relationships/slideLayout" Target="../slideLayouts/slideLayout84.xml"/><Relationship Id="rId5" Type="http://schemas.openxmlformats.org/officeDocument/2006/relationships/slideLayout" Target="../slideLayouts/slideLayout85.xml"/><Relationship Id="rId6" Type="http://schemas.openxmlformats.org/officeDocument/2006/relationships/slideLayout" Target="../slideLayouts/slideLayout86.xml"/><Relationship Id="rId7" Type="http://schemas.openxmlformats.org/officeDocument/2006/relationships/slideLayout" Target="../slideLayouts/slideLayout87.xml"/><Relationship Id="rId8" Type="http://schemas.openxmlformats.org/officeDocument/2006/relationships/slideLayout" Target="../slideLayouts/slideLayout88.xml"/></Relationships>
</file>

<file path=ppt/slideMasters/_rels/slideMaster7.xml.rels><?xml version="1.0" encoding="UTF-8" standalone="yes"?>
<Relationships xmlns="http://schemas.openxmlformats.org/package/2006/relationships"><Relationship Id="rId9" Type="http://schemas.openxmlformats.org/officeDocument/2006/relationships/slideLayout" Target="../slideLayouts/slideLayout105.xml"/><Relationship Id="rId20" Type="http://schemas.openxmlformats.org/officeDocument/2006/relationships/image" Target="../media/image12.png"/><Relationship Id="rId10" Type="http://schemas.openxmlformats.org/officeDocument/2006/relationships/slideLayout" Target="../slideLayouts/slideLayout106.xml"/><Relationship Id="rId11" Type="http://schemas.openxmlformats.org/officeDocument/2006/relationships/slideLayout" Target="../slideLayouts/slideLayout107.xml"/><Relationship Id="rId12" Type="http://schemas.openxmlformats.org/officeDocument/2006/relationships/slideLayout" Target="../slideLayouts/slideLayout108.xml"/><Relationship Id="rId13" Type="http://schemas.openxmlformats.org/officeDocument/2006/relationships/slideLayout" Target="../slideLayouts/slideLayout109.xml"/><Relationship Id="rId14" Type="http://schemas.openxmlformats.org/officeDocument/2006/relationships/slideLayout" Target="../slideLayouts/slideLayout110.xml"/><Relationship Id="rId15" Type="http://schemas.openxmlformats.org/officeDocument/2006/relationships/slideLayout" Target="../slideLayouts/slideLayout111.xml"/><Relationship Id="rId16" Type="http://schemas.openxmlformats.org/officeDocument/2006/relationships/slideLayout" Target="../slideLayouts/slideLayout112.xml"/><Relationship Id="rId17" Type="http://schemas.openxmlformats.org/officeDocument/2006/relationships/theme" Target="../theme/theme7.xml"/><Relationship Id="rId18" Type="http://schemas.openxmlformats.org/officeDocument/2006/relationships/image" Target="../media/image1.emf"/><Relationship Id="rId19" Type="http://schemas.openxmlformats.org/officeDocument/2006/relationships/image" Target="../media/image2.emf"/><Relationship Id="rId1" Type="http://schemas.openxmlformats.org/officeDocument/2006/relationships/slideLayout" Target="../slideLayouts/slideLayout97.xml"/><Relationship Id="rId2" Type="http://schemas.openxmlformats.org/officeDocument/2006/relationships/slideLayout" Target="../slideLayouts/slideLayout98.xml"/><Relationship Id="rId3" Type="http://schemas.openxmlformats.org/officeDocument/2006/relationships/slideLayout" Target="../slideLayouts/slideLayout99.xml"/><Relationship Id="rId4" Type="http://schemas.openxmlformats.org/officeDocument/2006/relationships/slideLayout" Target="../slideLayouts/slideLayout100.xml"/><Relationship Id="rId5" Type="http://schemas.openxmlformats.org/officeDocument/2006/relationships/slideLayout" Target="../slideLayouts/slideLayout101.xml"/><Relationship Id="rId6" Type="http://schemas.openxmlformats.org/officeDocument/2006/relationships/slideLayout" Target="../slideLayouts/slideLayout102.xml"/><Relationship Id="rId7" Type="http://schemas.openxmlformats.org/officeDocument/2006/relationships/slideLayout" Target="../slideLayouts/slideLayout103.xml"/><Relationship Id="rId8" Type="http://schemas.openxmlformats.org/officeDocument/2006/relationships/slideLayout" Target="../slideLayouts/slideLayout104.xml"/></Relationships>
</file>

<file path=ppt/slideMasters/_rels/slideMaster8.xml.rels><?xml version="1.0" encoding="UTF-8" standalone="yes"?>
<Relationships xmlns="http://schemas.openxmlformats.org/package/2006/relationships"><Relationship Id="rId9" Type="http://schemas.openxmlformats.org/officeDocument/2006/relationships/slideLayout" Target="../slideLayouts/slideLayout121.xml"/><Relationship Id="rId20" Type="http://schemas.openxmlformats.org/officeDocument/2006/relationships/image" Target="../media/image12.png"/><Relationship Id="rId10" Type="http://schemas.openxmlformats.org/officeDocument/2006/relationships/slideLayout" Target="../slideLayouts/slideLayout122.xml"/><Relationship Id="rId11" Type="http://schemas.openxmlformats.org/officeDocument/2006/relationships/slideLayout" Target="../slideLayouts/slideLayout123.xml"/><Relationship Id="rId12" Type="http://schemas.openxmlformats.org/officeDocument/2006/relationships/slideLayout" Target="../slideLayouts/slideLayout124.xml"/><Relationship Id="rId13" Type="http://schemas.openxmlformats.org/officeDocument/2006/relationships/slideLayout" Target="../slideLayouts/slideLayout125.xml"/><Relationship Id="rId14" Type="http://schemas.openxmlformats.org/officeDocument/2006/relationships/slideLayout" Target="../slideLayouts/slideLayout126.xml"/><Relationship Id="rId15" Type="http://schemas.openxmlformats.org/officeDocument/2006/relationships/slideLayout" Target="../slideLayouts/slideLayout127.xml"/><Relationship Id="rId16" Type="http://schemas.openxmlformats.org/officeDocument/2006/relationships/slideLayout" Target="../slideLayouts/slideLayout128.xml"/><Relationship Id="rId17" Type="http://schemas.openxmlformats.org/officeDocument/2006/relationships/theme" Target="../theme/theme8.xml"/><Relationship Id="rId18" Type="http://schemas.openxmlformats.org/officeDocument/2006/relationships/image" Target="../media/image1.emf"/><Relationship Id="rId19" Type="http://schemas.openxmlformats.org/officeDocument/2006/relationships/image" Target="../media/image2.emf"/><Relationship Id="rId1" Type="http://schemas.openxmlformats.org/officeDocument/2006/relationships/slideLayout" Target="../slideLayouts/slideLayout113.xml"/><Relationship Id="rId2" Type="http://schemas.openxmlformats.org/officeDocument/2006/relationships/slideLayout" Target="../slideLayouts/slideLayout114.xml"/><Relationship Id="rId3" Type="http://schemas.openxmlformats.org/officeDocument/2006/relationships/slideLayout" Target="../slideLayouts/slideLayout115.xml"/><Relationship Id="rId4" Type="http://schemas.openxmlformats.org/officeDocument/2006/relationships/slideLayout" Target="../slideLayouts/slideLayout116.xml"/><Relationship Id="rId5" Type="http://schemas.openxmlformats.org/officeDocument/2006/relationships/slideLayout" Target="../slideLayouts/slideLayout117.xml"/><Relationship Id="rId6" Type="http://schemas.openxmlformats.org/officeDocument/2006/relationships/slideLayout" Target="../slideLayouts/slideLayout118.xml"/><Relationship Id="rId7" Type="http://schemas.openxmlformats.org/officeDocument/2006/relationships/slideLayout" Target="../slideLayouts/slideLayout119.xml"/><Relationship Id="rId8" Type="http://schemas.openxmlformats.org/officeDocument/2006/relationships/slideLayout" Target="../slideLayouts/slideLayout120.xml"/></Relationships>
</file>

<file path=ppt/slideMasters/_rels/slideMaster9.xml.rels><?xml version="1.0" encoding="UTF-8" standalone="yes"?>
<Relationships xmlns="http://schemas.openxmlformats.org/package/2006/relationships"><Relationship Id="rId9" Type="http://schemas.openxmlformats.org/officeDocument/2006/relationships/slideLayout" Target="../slideLayouts/slideLayout137.xml"/><Relationship Id="rId20" Type="http://schemas.openxmlformats.org/officeDocument/2006/relationships/image" Target="../media/image12.png"/><Relationship Id="rId10" Type="http://schemas.openxmlformats.org/officeDocument/2006/relationships/slideLayout" Target="../slideLayouts/slideLayout138.xml"/><Relationship Id="rId11" Type="http://schemas.openxmlformats.org/officeDocument/2006/relationships/slideLayout" Target="../slideLayouts/slideLayout139.xml"/><Relationship Id="rId12" Type="http://schemas.openxmlformats.org/officeDocument/2006/relationships/slideLayout" Target="../slideLayouts/slideLayout140.xml"/><Relationship Id="rId13" Type="http://schemas.openxmlformats.org/officeDocument/2006/relationships/slideLayout" Target="../slideLayouts/slideLayout141.xml"/><Relationship Id="rId14" Type="http://schemas.openxmlformats.org/officeDocument/2006/relationships/slideLayout" Target="../slideLayouts/slideLayout142.xml"/><Relationship Id="rId15" Type="http://schemas.openxmlformats.org/officeDocument/2006/relationships/slideLayout" Target="../slideLayouts/slideLayout143.xml"/><Relationship Id="rId16" Type="http://schemas.openxmlformats.org/officeDocument/2006/relationships/slideLayout" Target="../slideLayouts/slideLayout144.xml"/><Relationship Id="rId17" Type="http://schemas.openxmlformats.org/officeDocument/2006/relationships/theme" Target="../theme/theme9.xml"/><Relationship Id="rId18" Type="http://schemas.openxmlformats.org/officeDocument/2006/relationships/image" Target="../media/image1.emf"/><Relationship Id="rId19" Type="http://schemas.openxmlformats.org/officeDocument/2006/relationships/image" Target="../media/image2.emf"/><Relationship Id="rId1" Type="http://schemas.openxmlformats.org/officeDocument/2006/relationships/slideLayout" Target="../slideLayouts/slideLayout129.xml"/><Relationship Id="rId2" Type="http://schemas.openxmlformats.org/officeDocument/2006/relationships/slideLayout" Target="../slideLayouts/slideLayout130.xml"/><Relationship Id="rId3" Type="http://schemas.openxmlformats.org/officeDocument/2006/relationships/slideLayout" Target="../slideLayouts/slideLayout131.xml"/><Relationship Id="rId4" Type="http://schemas.openxmlformats.org/officeDocument/2006/relationships/slideLayout" Target="../slideLayouts/slideLayout132.xml"/><Relationship Id="rId5" Type="http://schemas.openxmlformats.org/officeDocument/2006/relationships/slideLayout" Target="../slideLayouts/slideLayout133.xml"/><Relationship Id="rId6" Type="http://schemas.openxmlformats.org/officeDocument/2006/relationships/slideLayout" Target="../slideLayouts/slideLayout134.xml"/><Relationship Id="rId7" Type="http://schemas.openxmlformats.org/officeDocument/2006/relationships/slideLayout" Target="../slideLayouts/slideLayout135.xml"/><Relationship Id="rId8" Type="http://schemas.openxmlformats.org/officeDocument/2006/relationships/slideLayout" Target="../slideLayouts/slideLayout1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0538" y="1423195"/>
            <a:ext cx="11210924" cy="720000"/>
          </a:xfrm>
          <a:prstGeom prst="rect">
            <a:avLst/>
          </a:prstGeom>
        </p:spPr>
        <p:txBody>
          <a:bodyPr vert="horz" lIns="0" tIns="0" rIns="0" bIns="0" rtlCol="0" anchor="t" anchorCtr="0">
            <a:noAutofit/>
          </a:bodyPr>
          <a:lstStyle/>
          <a:p>
            <a:r>
              <a:rPr lang="en-US" dirty="0" err="1" smtClean="0"/>
              <a:t>Clic</a:t>
            </a:r>
            <a:r>
              <a:rPr lang="en-US" dirty="0" smtClean="0"/>
              <a:t> </a:t>
            </a:r>
            <a:r>
              <a:rPr lang="en-US" dirty="0" err="1" smtClean="0"/>
              <a:t>para</a:t>
            </a:r>
            <a:r>
              <a:rPr lang="en-US" dirty="0" smtClean="0"/>
              <a:t> </a:t>
            </a:r>
            <a:r>
              <a:rPr lang="en-US" dirty="0" err="1" smtClean="0"/>
              <a:t>editar</a:t>
            </a:r>
            <a:r>
              <a:rPr lang="en-US" dirty="0" smtClean="0"/>
              <a:t> </a:t>
            </a:r>
            <a:r>
              <a:rPr lang="en-US" dirty="0" err="1" smtClean="0"/>
              <a:t>título</a:t>
            </a:r>
            <a:endParaRPr lang="en-GB" dirty="0"/>
          </a:p>
        </p:txBody>
      </p:sp>
      <p:sp>
        <p:nvSpPr>
          <p:cNvPr id="3" name="Text Placeholder 2"/>
          <p:cNvSpPr>
            <a:spLocks noGrp="1"/>
          </p:cNvSpPr>
          <p:nvPr>
            <p:ph type="body" idx="1"/>
          </p:nvPr>
        </p:nvSpPr>
        <p:spPr>
          <a:xfrm>
            <a:off x="490538" y="2393950"/>
            <a:ext cx="11210924" cy="3482975"/>
          </a:xfrm>
          <a:prstGeom prst="rect">
            <a:avLst/>
          </a:prstGeom>
        </p:spPr>
        <p:txBody>
          <a:bodyPr vert="horz" lIns="0" tIns="0" rIns="0" bIns="0" rtlCol="0">
            <a:noAutofit/>
          </a:bodyPr>
          <a:lstStyle/>
          <a:p>
            <a:pPr lvl="0"/>
            <a:r>
              <a:rPr lang="en-US" dirty="0" err="1" smtClean="0"/>
              <a:t>Haga</a:t>
            </a:r>
            <a:r>
              <a:rPr lang="en-US" dirty="0" smtClean="0"/>
              <a:t> </a:t>
            </a:r>
            <a:r>
              <a:rPr lang="en-US" dirty="0" err="1" smtClean="0"/>
              <a:t>clic</a:t>
            </a:r>
            <a:r>
              <a:rPr lang="en-US" dirty="0" smtClean="0"/>
              <a:t> </a:t>
            </a:r>
            <a:r>
              <a:rPr lang="en-US" dirty="0" err="1" smtClean="0"/>
              <a:t>para</a:t>
            </a:r>
            <a:r>
              <a:rPr lang="en-US" dirty="0" smtClean="0"/>
              <a:t> </a:t>
            </a:r>
            <a:r>
              <a:rPr lang="en-US" dirty="0" err="1" smtClean="0"/>
              <a:t>modificar</a:t>
            </a:r>
            <a:r>
              <a:rPr lang="en-US" dirty="0" smtClean="0"/>
              <a:t> el </a:t>
            </a:r>
            <a:r>
              <a:rPr lang="en-US" dirty="0" err="1" smtClean="0"/>
              <a:t>estilo</a:t>
            </a:r>
            <a:r>
              <a:rPr lang="en-US" dirty="0" smtClean="0"/>
              <a:t> de </a:t>
            </a:r>
            <a:r>
              <a:rPr lang="en-US" dirty="0" err="1" smtClean="0"/>
              <a:t>texto</a:t>
            </a:r>
            <a:r>
              <a:rPr lang="en-US" dirty="0" smtClean="0"/>
              <a:t> del </a:t>
            </a:r>
            <a:r>
              <a:rPr lang="en-US" dirty="0" err="1" smtClean="0"/>
              <a:t>patrón</a:t>
            </a:r>
            <a:endParaRPr lang="en-US" dirty="0" smtClean="0"/>
          </a:p>
          <a:p>
            <a:pPr lvl="1"/>
            <a:r>
              <a:rPr lang="en-US" dirty="0" smtClean="0"/>
              <a:t>Segundo </a:t>
            </a:r>
            <a:r>
              <a:rPr lang="en-US" dirty="0" err="1" smtClean="0"/>
              <a:t>nivel</a:t>
            </a:r>
            <a:endParaRPr lang="en-US" dirty="0" smtClean="0"/>
          </a:p>
          <a:p>
            <a:pPr lvl="2"/>
            <a:r>
              <a:rPr lang="en-US" dirty="0" err="1" smtClean="0"/>
              <a:t>Tercer</a:t>
            </a:r>
            <a:r>
              <a:rPr lang="en-US" dirty="0" smtClean="0"/>
              <a:t> </a:t>
            </a:r>
            <a:r>
              <a:rPr lang="en-US" dirty="0" err="1" smtClean="0"/>
              <a:t>nivel</a:t>
            </a:r>
            <a:endParaRPr lang="en-US" dirty="0" smtClean="0"/>
          </a:p>
          <a:p>
            <a:pPr lvl="3"/>
            <a:r>
              <a:rPr lang="en-US" dirty="0" smtClean="0"/>
              <a:t>Cuarto </a:t>
            </a:r>
            <a:r>
              <a:rPr lang="en-US" dirty="0" err="1" smtClean="0"/>
              <a:t>nivel</a:t>
            </a:r>
            <a:endParaRPr lang="en-US" dirty="0" smtClean="0"/>
          </a:p>
          <a:p>
            <a:pPr lvl="4"/>
            <a:r>
              <a:rPr lang="en-US" dirty="0" err="1" smtClean="0"/>
              <a:t>Quinto</a:t>
            </a:r>
            <a:r>
              <a:rPr lang="en-US" dirty="0" smtClean="0"/>
              <a:t> </a:t>
            </a:r>
            <a:r>
              <a:rPr lang="en-US" dirty="0" err="1" smtClean="0"/>
              <a:t>nivel</a:t>
            </a:r>
            <a:endParaRPr lang="en-GB" dirty="0"/>
          </a:p>
        </p:txBody>
      </p:sp>
      <p:sp>
        <p:nvSpPr>
          <p:cNvPr id="6" name="Slide Number Placeholder 5"/>
          <p:cNvSpPr>
            <a:spLocks noGrp="1"/>
          </p:cNvSpPr>
          <p:nvPr>
            <p:ph type="sldNum" sz="quarter" idx="4"/>
          </p:nvPr>
        </p:nvSpPr>
        <p:spPr>
          <a:xfrm>
            <a:off x="11161462" y="432000"/>
            <a:ext cx="540000" cy="288000"/>
          </a:xfrm>
          <a:prstGeom prst="rect">
            <a:avLst/>
          </a:prstGeom>
        </p:spPr>
        <p:txBody>
          <a:bodyPr vert="horz" lIns="0" tIns="0" rIns="0" bIns="0" rtlCol="0" anchor="t" anchorCtr="0">
            <a:noAutofit/>
          </a:bodyPr>
          <a:lstStyle>
            <a:lvl1pPr algn="r">
              <a:defRPr sz="1800">
                <a:solidFill>
                  <a:schemeClr val="accent1"/>
                </a:solidFill>
                <a:latin typeface="Overpass Bold"/>
              </a:defRPr>
            </a:lvl1pPr>
          </a:lstStyle>
          <a:p>
            <a:fld id="{856227C0-AD57-4F9B-BAE3-EEFB0D0EE427}" type="slidenum">
              <a:rPr lang="en-GB" smtClean="0"/>
              <a:pPr/>
              <a:t>‹Nr.›</a:t>
            </a:fld>
            <a:endParaRPr lang="en-GB" dirty="0"/>
          </a:p>
        </p:txBody>
      </p:sp>
      <p:pic>
        <p:nvPicPr>
          <p:cNvPr id="11" name="Picture 10"/>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2381" y="1519079"/>
            <a:ext cx="119513" cy="140298"/>
          </a:xfrm>
          <a:prstGeom prst="rect">
            <a:avLst/>
          </a:prstGeom>
        </p:spPr>
      </p:pic>
      <p:pic>
        <p:nvPicPr>
          <p:cNvPr id="12" name="Picture 11"/>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
        <p:nvSpPr>
          <p:cNvPr id="14" name="Footer Placeholder 4"/>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latin typeface="Overpass Bold"/>
              </a:defRPr>
            </a:lvl1pPr>
          </a:lstStyle>
          <a:p>
            <a:r>
              <a:rPr lang="fr-FR" dirty="0" smtClean="0"/>
              <a:t>Promouvoir la justice sociale, promouvoir le travail décent</a:t>
            </a:r>
            <a:endParaRPr lang="en-GB" dirty="0"/>
          </a:p>
        </p:txBody>
      </p:sp>
      <p:pic>
        <p:nvPicPr>
          <p:cNvPr id="9" name="Picture 7"/>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490538" y="500712"/>
            <a:ext cx="1371600" cy="474133"/>
          </a:xfrm>
          <a:prstGeom prst="rect">
            <a:avLst/>
          </a:prstGeom>
        </p:spPr>
      </p:pic>
    </p:spTree>
    <p:extLst>
      <p:ext uri="{BB962C8B-B14F-4D97-AF65-F5344CB8AC3E}">
        <p14:creationId xmlns:p14="http://schemas.microsoft.com/office/powerpoint/2010/main" val="17676135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7" r:id="rId3"/>
    <p:sldLayoutId id="2147483665" r:id="rId4"/>
    <p:sldLayoutId id="2147483666" r:id="rId5"/>
    <p:sldLayoutId id="2147483652" r:id="rId6"/>
    <p:sldLayoutId id="2147483664" r:id="rId7"/>
    <p:sldLayoutId id="2147483668" r:id="rId8"/>
    <p:sldLayoutId id="2147483669" r:id="rId9"/>
    <p:sldLayoutId id="2147483651" r:id="rId10"/>
    <p:sldLayoutId id="2147483660" r:id="rId11"/>
    <p:sldLayoutId id="2147483661" r:id="rId12"/>
    <p:sldLayoutId id="2147483662" r:id="rId13"/>
    <p:sldLayoutId id="2147483663" r:id="rId14"/>
    <p:sldLayoutId id="2147483654" r:id="rId15"/>
    <p:sldLayoutId id="2147483655" r:id="rId16"/>
  </p:sldLayoutIdLst>
  <p:hf hdr="0"/>
  <p:txStyles>
    <p:title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p:titleStyle>
    <p:body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2160" userDrawn="1">
          <p15:clr>
            <a:srgbClr val="F26B43"/>
          </p15:clr>
        </p15:guide>
        <p15:guide id="2" pos="3840" userDrawn="1">
          <p15:clr>
            <a:srgbClr val="F26B43"/>
          </p15:clr>
        </p15:guide>
        <p15:guide id="3" pos="309" userDrawn="1">
          <p15:clr>
            <a:srgbClr val="F26B43"/>
          </p15:clr>
        </p15:guide>
        <p15:guide id="4" pos="7371" userDrawn="1">
          <p15:clr>
            <a:srgbClr val="F26B43"/>
          </p15:clr>
        </p15:guide>
        <p15:guide id="5" orient="horz" pos="309" userDrawn="1">
          <p15:clr>
            <a:srgbClr val="F26B43"/>
          </p15:clr>
        </p15:guide>
        <p15:guide id="6" orient="horz" pos="4011" userDrawn="1">
          <p15:clr>
            <a:srgbClr val="F26B43"/>
          </p15:clr>
        </p15:guide>
        <p15:guide id="7" orient="horz" pos="1508" userDrawn="1">
          <p15:clr>
            <a:srgbClr val="F26B43"/>
          </p15:clr>
        </p15:guide>
        <p15:guide id="8" orient="horz" pos="3702" userDrawn="1">
          <p15:clr>
            <a:srgbClr val="F26B43"/>
          </p15:clr>
        </p15:guide>
        <p15:guide id="9" orient="horz" pos="1542" userDrawn="1">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0538" y="1423195"/>
            <a:ext cx="11210924" cy="720000"/>
          </a:xfrm>
          <a:prstGeom prst="rect">
            <a:avLst/>
          </a:prstGeom>
        </p:spPr>
        <p:txBody>
          <a:bodyPr vert="horz" lIns="0" tIns="0" rIns="0" bIns="0" rtlCol="0" anchor="t" anchorCtr="0">
            <a:noAutofit/>
          </a:bodyPr>
          <a:lstStyle/>
          <a:p>
            <a:r>
              <a:rPr lang="en-US" smtClean="0"/>
              <a:t>Click to edit Master title style</a:t>
            </a:r>
            <a:endParaRPr lang="en-GB"/>
          </a:p>
        </p:txBody>
      </p:sp>
      <p:sp>
        <p:nvSpPr>
          <p:cNvPr id="3" name="Text Placeholder 2"/>
          <p:cNvSpPr>
            <a:spLocks noGrp="1"/>
          </p:cNvSpPr>
          <p:nvPr>
            <p:ph type="body" idx="1"/>
          </p:nvPr>
        </p:nvSpPr>
        <p:spPr>
          <a:xfrm>
            <a:off x="490538" y="2393950"/>
            <a:ext cx="11210924" cy="3482975"/>
          </a:xfrm>
          <a:prstGeom prst="rect">
            <a:avLst/>
          </a:prstGeom>
        </p:spPr>
        <p:txBody>
          <a:bodyPr vert="horz" lIns="0" tIns="0" rIns="0" bIns="0" rtlCol="0">
            <a:no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90538" y="6870450"/>
            <a:ext cx="2743200" cy="216000"/>
          </a:xfrm>
          <a:prstGeom prst="rect">
            <a:avLst/>
          </a:prstGeom>
        </p:spPr>
        <p:txBody>
          <a:bodyPr vert="horz" lIns="0" tIns="0" rIns="0" bIns="0" rtlCol="0" anchor="ctr">
            <a:noAutofit/>
          </a:bodyPr>
          <a:lstStyle>
            <a:lvl1pPr algn="l">
              <a:defRPr sz="1000">
                <a:noFill/>
              </a:defRPr>
            </a:lvl1p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6" name="Slide Number Placeholder 5"/>
          <p:cNvSpPr>
            <a:spLocks noGrp="1"/>
          </p:cNvSpPr>
          <p:nvPr>
            <p:ph type="sldNum" sz="quarter" idx="4"/>
          </p:nvPr>
        </p:nvSpPr>
        <p:spPr>
          <a:xfrm>
            <a:off x="11161462" y="432000"/>
            <a:ext cx="540000" cy="288000"/>
          </a:xfrm>
          <a:prstGeom prst="rect">
            <a:avLst/>
          </a:prstGeom>
        </p:spPr>
        <p:txBody>
          <a:bodyPr vert="horz" lIns="0" tIns="0" rIns="0" bIns="0" rtlCol="0" anchor="t" anchorCtr="0">
            <a:noAutofit/>
          </a:bodyPr>
          <a:lstStyle>
            <a:lvl1pPr algn="r">
              <a:defRPr sz="1800">
                <a:solidFill>
                  <a:schemeClr val="accent1"/>
                </a:solidFill>
              </a:defRPr>
            </a:lvl1p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pic>
        <p:nvPicPr>
          <p:cNvPr id="11" name="Picture 10"/>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2381" y="1519079"/>
            <a:ext cx="119513" cy="140298"/>
          </a:xfrm>
          <a:prstGeom prst="rect">
            <a:avLst/>
          </a:prstGeom>
        </p:spPr>
      </p:pic>
      <p:pic>
        <p:nvPicPr>
          <p:cNvPr id="12" name="Picture 11"/>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pic>
        <p:nvPicPr>
          <p:cNvPr id="10" name="Picture 9"/>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1767613590"/>
      </p:ext>
    </p:extLst>
  </p:cSld>
  <p:clrMap bg1="lt1" tx1="dk1" bg2="lt2" tx2="dk2" accent1="accent1" accent2="accent2" accent3="accent3" accent4="accent4" accent5="accent5" accent6="accent6" hlink="hlink" folHlink="folHlink"/>
  <p:sldLayoutIdLst>
    <p:sldLayoutId id="2147483824" r:id="rId1"/>
    <p:sldLayoutId id="2147483825" r:id="rId2"/>
    <p:sldLayoutId id="2147483826" r:id="rId3"/>
    <p:sldLayoutId id="2147483827" r:id="rId4"/>
    <p:sldLayoutId id="2147483828" r:id="rId5"/>
    <p:sldLayoutId id="2147483829" r:id="rId6"/>
    <p:sldLayoutId id="2147483830" r:id="rId7"/>
    <p:sldLayoutId id="2147483831" r:id="rId8"/>
    <p:sldLayoutId id="2147483832" r:id="rId9"/>
    <p:sldLayoutId id="2147483833" r:id="rId10"/>
    <p:sldLayoutId id="2147483834" r:id="rId11"/>
    <p:sldLayoutId id="2147483835" r:id="rId12"/>
    <p:sldLayoutId id="2147483836" r:id="rId13"/>
    <p:sldLayoutId id="2147483837" r:id="rId14"/>
    <p:sldLayoutId id="2147483838" r:id="rId15"/>
    <p:sldLayoutId id="2147483839" r:id="rId16"/>
  </p:sldLayoutIdLst>
  <p:hf hdr="0"/>
  <p:txStyles>
    <p:title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2160" userDrawn="1">
          <p15:clr>
            <a:srgbClr val="F26B43"/>
          </p15:clr>
        </p15:guide>
        <p15:guide id="2" pos="3840" userDrawn="1">
          <p15:clr>
            <a:srgbClr val="F26B43"/>
          </p15:clr>
        </p15:guide>
        <p15:guide id="3" pos="309" userDrawn="1">
          <p15:clr>
            <a:srgbClr val="F26B43"/>
          </p15:clr>
        </p15:guide>
        <p15:guide id="4" pos="7371" userDrawn="1">
          <p15:clr>
            <a:srgbClr val="F26B43"/>
          </p15:clr>
        </p15:guide>
        <p15:guide id="5" orient="horz" pos="309" userDrawn="1">
          <p15:clr>
            <a:srgbClr val="F26B43"/>
          </p15:clr>
        </p15:guide>
        <p15:guide id="6" orient="horz" pos="4011" userDrawn="1">
          <p15:clr>
            <a:srgbClr val="F26B43"/>
          </p15:clr>
        </p15:guide>
        <p15:guide id="7" orient="horz" pos="1508" userDrawn="1">
          <p15:clr>
            <a:srgbClr val="F26B43"/>
          </p15:clr>
        </p15:guide>
        <p15:guide id="8" orient="horz" pos="3702" userDrawn="1">
          <p15:clr>
            <a:srgbClr val="F26B43"/>
          </p15:clr>
        </p15:guide>
        <p15:guide id="9" orient="horz" pos="1542" userDrawn="1">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0538" y="1423195"/>
            <a:ext cx="11210924" cy="720000"/>
          </a:xfrm>
          <a:prstGeom prst="rect">
            <a:avLst/>
          </a:prstGeom>
        </p:spPr>
        <p:txBody>
          <a:bodyPr vert="horz" lIns="0" tIns="0" rIns="0" bIns="0" rtlCol="0" anchor="t" anchorCtr="0">
            <a:noAutofit/>
          </a:bodyPr>
          <a:lstStyle/>
          <a:p>
            <a:r>
              <a:rPr lang="en-US" smtClean="0"/>
              <a:t>Click to edit Master title style</a:t>
            </a:r>
            <a:endParaRPr lang="en-GB"/>
          </a:p>
        </p:txBody>
      </p:sp>
      <p:sp>
        <p:nvSpPr>
          <p:cNvPr id="3" name="Text Placeholder 2"/>
          <p:cNvSpPr>
            <a:spLocks noGrp="1"/>
          </p:cNvSpPr>
          <p:nvPr>
            <p:ph type="body" idx="1"/>
          </p:nvPr>
        </p:nvSpPr>
        <p:spPr>
          <a:xfrm>
            <a:off x="490538" y="2393950"/>
            <a:ext cx="11210924" cy="3482975"/>
          </a:xfrm>
          <a:prstGeom prst="rect">
            <a:avLst/>
          </a:prstGeom>
        </p:spPr>
        <p:txBody>
          <a:bodyPr vert="horz" lIns="0" tIns="0" rIns="0" bIns="0" rtlCol="0">
            <a:no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90538" y="6870450"/>
            <a:ext cx="2743200" cy="216000"/>
          </a:xfrm>
          <a:prstGeom prst="rect">
            <a:avLst/>
          </a:prstGeom>
        </p:spPr>
        <p:txBody>
          <a:bodyPr vert="horz" lIns="0" tIns="0" rIns="0" bIns="0" rtlCol="0" anchor="ctr">
            <a:noAutofit/>
          </a:bodyPr>
          <a:lstStyle>
            <a:lvl1pPr algn="l">
              <a:defRPr sz="1000">
                <a:noFill/>
              </a:defRPr>
            </a:lvl1p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6" name="Slide Number Placeholder 5"/>
          <p:cNvSpPr>
            <a:spLocks noGrp="1"/>
          </p:cNvSpPr>
          <p:nvPr>
            <p:ph type="sldNum" sz="quarter" idx="4"/>
          </p:nvPr>
        </p:nvSpPr>
        <p:spPr>
          <a:xfrm>
            <a:off x="11161462" y="432000"/>
            <a:ext cx="540000" cy="288000"/>
          </a:xfrm>
          <a:prstGeom prst="rect">
            <a:avLst/>
          </a:prstGeom>
        </p:spPr>
        <p:txBody>
          <a:bodyPr vert="horz" lIns="0" tIns="0" rIns="0" bIns="0" rtlCol="0" anchor="t" anchorCtr="0">
            <a:noAutofit/>
          </a:bodyPr>
          <a:lstStyle>
            <a:lvl1pPr algn="r">
              <a:defRPr sz="1800">
                <a:solidFill>
                  <a:schemeClr val="accent1"/>
                </a:solidFill>
              </a:defRPr>
            </a:lvl1p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pic>
        <p:nvPicPr>
          <p:cNvPr id="11" name="Picture 10"/>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2381" y="1519079"/>
            <a:ext cx="119513" cy="140298"/>
          </a:xfrm>
          <a:prstGeom prst="rect">
            <a:avLst/>
          </a:prstGeom>
        </p:spPr>
      </p:pic>
      <p:pic>
        <p:nvPicPr>
          <p:cNvPr id="12" name="Picture 11"/>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pic>
        <p:nvPicPr>
          <p:cNvPr id="10" name="Picture 9"/>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1767613590"/>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 id="2147483852" r:id="rId12"/>
    <p:sldLayoutId id="2147483853" r:id="rId13"/>
    <p:sldLayoutId id="2147483854" r:id="rId14"/>
    <p:sldLayoutId id="2147483855" r:id="rId15"/>
    <p:sldLayoutId id="2147483856" r:id="rId16"/>
  </p:sldLayoutIdLst>
  <p:hf hdr="0"/>
  <p:txStyles>
    <p:title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1" orient="horz" pos="2160" userDrawn="1">
          <p15:clr>
            <a:srgbClr val="F26B43"/>
          </p15:clr>
        </p15:guide>
        <p15:guide id="2" pos="3840" userDrawn="1">
          <p15:clr>
            <a:srgbClr val="F26B43"/>
          </p15:clr>
        </p15:guide>
        <p15:guide id="3" pos="309" userDrawn="1">
          <p15:clr>
            <a:srgbClr val="F26B43"/>
          </p15:clr>
        </p15:guide>
        <p15:guide id="4" pos="7371" userDrawn="1">
          <p15:clr>
            <a:srgbClr val="F26B43"/>
          </p15:clr>
        </p15:guide>
        <p15:guide id="5" orient="horz" pos="309" userDrawn="1">
          <p15:clr>
            <a:srgbClr val="F26B43"/>
          </p15:clr>
        </p15:guide>
        <p15:guide id="6" orient="horz" pos="4011" userDrawn="1">
          <p15:clr>
            <a:srgbClr val="F26B43"/>
          </p15:clr>
        </p15:guide>
        <p15:guide id="7" orient="horz" pos="1508" userDrawn="1">
          <p15:clr>
            <a:srgbClr val="F26B43"/>
          </p15:clr>
        </p15:guide>
        <p15:guide id="8" orient="horz" pos="3702" userDrawn="1">
          <p15:clr>
            <a:srgbClr val="F26B43"/>
          </p15:clr>
        </p15:guide>
        <p15:guide id="9" orient="horz" pos="154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0538" y="1423195"/>
            <a:ext cx="11210924" cy="720000"/>
          </a:xfrm>
          <a:prstGeom prst="rect">
            <a:avLst/>
          </a:prstGeom>
        </p:spPr>
        <p:txBody>
          <a:bodyPr vert="horz" lIns="0" tIns="0" rIns="0" bIns="0" rtlCol="0" anchor="t" anchorCtr="0">
            <a:noAutofit/>
          </a:bodyPr>
          <a:lstStyle/>
          <a:p>
            <a:r>
              <a:rPr lang="en-US" smtClean="0"/>
              <a:t>Click to edit Master title style</a:t>
            </a:r>
            <a:endParaRPr lang="en-GB"/>
          </a:p>
        </p:txBody>
      </p:sp>
      <p:sp>
        <p:nvSpPr>
          <p:cNvPr id="3" name="Text Placeholder 2"/>
          <p:cNvSpPr>
            <a:spLocks noGrp="1"/>
          </p:cNvSpPr>
          <p:nvPr>
            <p:ph type="body" idx="1"/>
          </p:nvPr>
        </p:nvSpPr>
        <p:spPr>
          <a:xfrm>
            <a:off x="490538" y="2393950"/>
            <a:ext cx="11210924" cy="3482975"/>
          </a:xfrm>
          <a:prstGeom prst="rect">
            <a:avLst/>
          </a:prstGeom>
        </p:spPr>
        <p:txBody>
          <a:bodyPr vert="horz" lIns="0" tIns="0" rIns="0" bIns="0" rtlCol="0">
            <a:no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90538" y="6870450"/>
            <a:ext cx="2743200" cy="216000"/>
          </a:xfrm>
          <a:prstGeom prst="rect">
            <a:avLst/>
          </a:prstGeom>
        </p:spPr>
        <p:txBody>
          <a:bodyPr vert="horz" lIns="0" tIns="0" rIns="0" bIns="0" rtlCol="0" anchor="ctr">
            <a:noAutofit/>
          </a:bodyPr>
          <a:lstStyle>
            <a:lvl1pPr algn="l">
              <a:defRPr sz="1000">
                <a:noFill/>
              </a:defRPr>
            </a:lvl1p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6" name="Slide Number Placeholder 5"/>
          <p:cNvSpPr>
            <a:spLocks noGrp="1"/>
          </p:cNvSpPr>
          <p:nvPr>
            <p:ph type="sldNum" sz="quarter" idx="4"/>
          </p:nvPr>
        </p:nvSpPr>
        <p:spPr>
          <a:xfrm>
            <a:off x="11161462" y="432000"/>
            <a:ext cx="540000" cy="288000"/>
          </a:xfrm>
          <a:prstGeom prst="rect">
            <a:avLst/>
          </a:prstGeom>
        </p:spPr>
        <p:txBody>
          <a:bodyPr vert="horz" lIns="0" tIns="0" rIns="0" bIns="0" rtlCol="0" anchor="t" anchorCtr="0">
            <a:noAutofit/>
          </a:bodyPr>
          <a:lstStyle>
            <a:lvl1pPr algn="r">
              <a:defRPr sz="1800">
                <a:solidFill>
                  <a:schemeClr val="accent1"/>
                </a:solidFill>
              </a:defRPr>
            </a:lvl1p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pic>
        <p:nvPicPr>
          <p:cNvPr id="11" name="Picture 10"/>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2381" y="1519079"/>
            <a:ext cx="119513" cy="140298"/>
          </a:xfrm>
          <a:prstGeom prst="rect">
            <a:avLst/>
          </a:prstGeom>
        </p:spPr>
      </p:pic>
      <p:pic>
        <p:nvPicPr>
          <p:cNvPr id="12" name="Picture 11"/>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pic>
        <p:nvPicPr>
          <p:cNvPr id="10" name="Picture 9"/>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1767613590"/>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Lst>
  <p:hf hdr="0"/>
  <p:txStyles>
    <p:title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1" orient="horz" pos="2160" userDrawn="1">
          <p15:clr>
            <a:srgbClr val="F26B43"/>
          </p15:clr>
        </p15:guide>
        <p15:guide id="2" pos="3840" userDrawn="1">
          <p15:clr>
            <a:srgbClr val="F26B43"/>
          </p15:clr>
        </p15:guide>
        <p15:guide id="3" pos="309" userDrawn="1">
          <p15:clr>
            <a:srgbClr val="F26B43"/>
          </p15:clr>
        </p15:guide>
        <p15:guide id="4" pos="7371" userDrawn="1">
          <p15:clr>
            <a:srgbClr val="F26B43"/>
          </p15:clr>
        </p15:guide>
        <p15:guide id="5" orient="horz" pos="309" userDrawn="1">
          <p15:clr>
            <a:srgbClr val="F26B43"/>
          </p15:clr>
        </p15:guide>
        <p15:guide id="6" orient="horz" pos="4011" userDrawn="1">
          <p15:clr>
            <a:srgbClr val="F26B43"/>
          </p15:clr>
        </p15:guide>
        <p15:guide id="7" orient="horz" pos="1508" userDrawn="1">
          <p15:clr>
            <a:srgbClr val="F26B43"/>
          </p15:clr>
        </p15:guide>
        <p15:guide id="8" orient="horz" pos="3702" userDrawn="1">
          <p15:clr>
            <a:srgbClr val="F26B43"/>
          </p15:clr>
        </p15:guide>
        <p15:guide id="9" orient="horz" pos="1542"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0538" y="1423195"/>
            <a:ext cx="11210924" cy="720000"/>
          </a:xfrm>
          <a:prstGeom prst="rect">
            <a:avLst/>
          </a:prstGeom>
        </p:spPr>
        <p:txBody>
          <a:bodyPr vert="horz" lIns="0" tIns="0" rIns="0" bIns="0" rtlCol="0" anchor="t" anchorCtr="0">
            <a:noAutofit/>
          </a:bodyPr>
          <a:lstStyle/>
          <a:p>
            <a:r>
              <a:rPr lang="en-US" smtClean="0"/>
              <a:t>Click to edit Master title style</a:t>
            </a:r>
            <a:endParaRPr lang="en-GB"/>
          </a:p>
        </p:txBody>
      </p:sp>
      <p:sp>
        <p:nvSpPr>
          <p:cNvPr id="3" name="Text Placeholder 2"/>
          <p:cNvSpPr>
            <a:spLocks noGrp="1"/>
          </p:cNvSpPr>
          <p:nvPr>
            <p:ph type="body" idx="1"/>
          </p:nvPr>
        </p:nvSpPr>
        <p:spPr>
          <a:xfrm>
            <a:off x="490538" y="2393950"/>
            <a:ext cx="11210924" cy="3482975"/>
          </a:xfrm>
          <a:prstGeom prst="rect">
            <a:avLst/>
          </a:prstGeom>
        </p:spPr>
        <p:txBody>
          <a:bodyPr vert="horz" lIns="0" tIns="0" rIns="0" bIns="0" rtlCol="0">
            <a:no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90538" y="6870450"/>
            <a:ext cx="2743200" cy="216000"/>
          </a:xfrm>
          <a:prstGeom prst="rect">
            <a:avLst/>
          </a:prstGeom>
        </p:spPr>
        <p:txBody>
          <a:bodyPr vert="horz" lIns="0" tIns="0" rIns="0" bIns="0" rtlCol="0" anchor="ctr">
            <a:noAutofit/>
          </a:bodyPr>
          <a:lstStyle>
            <a:lvl1pPr algn="l">
              <a:defRPr sz="1000">
                <a:noFill/>
              </a:defRPr>
            </a:lvl1p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6" name="Slide Number Placeholder 5"/>
          <p:cNvSpPr>
            <a:spLocks noGrp="1"/>
          </p:cNvSpPr>
          <p:nvPr>
            <p:ph type="sldNum" sz="quarter" idx="4"/>
          </p:nvPr>
        </p:nvSpPr>
        <p:spPr>
          <a:xfrm>
            <a:off x="11161462" y="432000"/>
            <a:ext cx="540000" cy="288000"/>
          </a:xfrm>
          <a:prstGeom prst="rect">
            <a:avLst/>
          </a:prstGeom>
        </p:spPr>
        <p:txBody>
          <a:bodyPr vert="horz" lIns="0" tIns="0" rIns="0" bIns="0" rtlCol="0" anchor="t" anchorCtr="0">
            <a:noAutofit/>
          </a:bodyPr>
          <a:lstStyle>
            <a:lvl1pPr algn="r">
              <a:defRPr sz="1800">
                <a:solidFill>
                  <a:schemeClr val="accent1"/>
                </a:solidFill>
              </a:defRPr>
            </a:lvl1p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pic>
        <p:nvPicPr>
          <p:cNvPr id="11" name="Picture 10"/>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2381" y="1519079"/>
            <a:ext cx="119513" cy="140298"/>
          </a:xfrm>
          <a:prstGeom prst="rect">
            <a:avLst/>
          </a:prstGeom>
        </p:spPr>
      </p:pic>
      <p:pic>
        <p:nvPicPr>
          <p:cNvPr id="12" name="Picture 11"/>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pic>
        <p:nvPicPr>
          <p:cNvPr id="10" name="Picture 9"/>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1767613590"/>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 id="2147483718" r:id="rId14"/>
    <p:sldLayoutId id="2147483719" r:id="rId15"/>
    <p:sldLayoutId id="2147483720" r:id="rId16"/>
  </p:sldLayoutIdLst>
  <p:hf hdr="0"/>
  <p:txStyles>
    <p:title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1" orient="horz" pos="2160" userDrawn="1">
          <p15:clr>
            <a:srgbClr val="F26B43"/>
          </p15:clr>
        </p15:guide>
        <p15:guide id="2" pos="3840" userDrawn="1">
          <p15:clr>
            <a:srgbClr val="F26B43"/>
          </p15:clr>
        </p15:guide>
        <p15:guide id="3" pos="309" userDrawn="1">
          <p15:clr>
            <a:srgbClr val="F26B43"/>
          </p15:clr>
        </p15:guide>
        <p15:guide id="4" pos="7371" userDrawn="1">
          <p15:clr>
            <a:srgbClr val="F26B43"/>
          </p15:clr>
        </p15:guide>
        <p15:guide id="5" orient="horz" pos="309" userDrawn="1">
          <p15:clr>
            <a:srgbClr val="F26B43"/>
          </p15:clr>
        </p15:guide>
        <p15:guide id="6" orient="horz" pos="4011" userDrawn="1">
          <p15:clr>
            <a:srgbClr val="F26B43"/>
          </p15:clr>
        </p15:guide>
        <p15:guide id="7" orient="horz" pos="1508" userDrawn="1">
          <p15:clr>
            <a:srgbClr val="F26B43"/>
          </p15:clr>
        </p15:guide>
        <p15:guide id="8" orient="horz" pos="3702" userDrawn="1">
          <p15:clr>
            <a:srgbClr val="F26B43"/>
          </p15:clr>
        </p15:guide>
        <p15:guide id="9" orient="horz" pos="1542"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0538" y="1423195"/>
            <a:ext cx="11210924" cy="720000"/>
          </a:xfrm>
          <a:prstGeom prst="rect">
            <a:avLst/>
          </a:prstGeom>
        </p:spPr>
        <p:txBody>
          <a:bodyPr vert="horz" lIns="0" tIns="0" rIns="0" bIns="0" rtlCol="0" anchor="t" anchorCtr="0">
            <a:noAutofit/>
          </a:bodyPr>
          <a:lstStyle/>
          <a:p>
            <a:r>
              <a:rPr lang="en-US" smtClean="0"/>
              <a:t>Click to edit Master title style</a:t>
            </a:r>
            <a:endParaRPr lang="en-GB"/>
          </a:p>
        </p:txBody>
      </p:sp>
      <p:sp>
        <p:nvSpPr>
          <p:cNvPr id="3" name="Text Placeholder 2"/>
          <p:cNvSpPr>
            <a:spLocks noGrp="1"/>
          </p:cNvSpPr>
          <p:nvPr>
            <p:ph type="body" idx="1"/>
          </p:nvPr>
        </p:nvSpPr>
        <p:spPr>
          <a:xfrm>
            <a:off x="490538" y="2393950"/>
            <a:ext cx="11210924" cy="3482975"/>
          </a:xfrm>
          <a:prstGeom prst="rect">
            <a:avLst/>
          </a:prstGeom>
        </p:spPr>
        <p:txBody>
          <a:bodyPr vert="horz" lIns="0" tIns="0" rIns="0" bIns="0" rtlCol="0">
            <a:no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90538" y="6870450"/>
            <a:ext cx="2743200" cy="216000"/>
          </a:xfrm>
          <a:prstGeom prst="rect">
            <a:avLst/>
          </a:prstGeom>
        </p:spPr>
        <p:txBody>
          <a:bodyPr vert="horz" lIns="0" tIns="0" rIns="0" bIns="0" rtlCol="0" anchor="ctr">
            <a:noAutofit/>
          </a:bodyPr>
          <a:lstStyle>
            <a:lvl1pPr algn="l">
              <a:defRPr sz="1000">
                <a:noFill/>
              </a:defRPr>
            </a:lvl1p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6" name="Slide Number Placeholder 5"/>
          <p:cNvSpPr>
            <a:spLocks noGrp="1"/>
          </p:cNvSpPr>
          <p:nvPr>
            <p:ph type="sldNum" sz="quarter" idx="4"/>
          </p:nvPr>
        </p:nvSpPr>
        <p:spPr>
          <a:xfrm>
            <a:off x="11161462" y="432000"/>
            <a:ext cx="540000" cy="288000"/>
          </a:xfrm>
          <a:prstGeom prst="rect">
            <a:avLst/>
          </a:prstGeom>
        </p:spPr>
        <p:txBody>
          <a:bodyPr vert="horz" lIns="0" tIns="0" rIns="0" bIns="0" rtlCol="0" anchor="t" anchorCtr="0">
            <a:noAutofit/>
          </a:bodyPr>
          <a:lstStyle>
            <a:lvl1pPr algn="r">
              <a:defRPr sz="1800">
                <a:solidFill>
                  <a:schemeClr val="accent1"/>
                </a:solidFill>
              </a:defRPr>
            </a:lvl1p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pic>
        <p:nvPicPr>
          <p:cNvPr id="11" name="Picture 10"/>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2381" y="1519079"/>
            <a:ext cx="119513" cy="140298"/>
          </a:xfrm>
          <a:prstGeom prst="rect">
            <a:avLst/>
          </a:prstGeom>
        </p:spPr>
      </p:pic>
      <p:pic>
        <p:nvPicPr>
          <p:cNvPr id="12" name="Picture 11"/>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pic>
        <p:nvPicPr>
          <p:cNvPr id="10" name="Picture 9"/>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1767613590"/>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 id="2147483737" r:id="rId16"/>
  </p:sldLayoutIdLst>
  <p:hf hdr="0"/>
  <p:txStyles>
    <p:title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1" orient="horz" pos="2160" userDrawn="1">
          <p15:clr>
            <a:srgbClr val="F26B43"/>
          </p15:clr>
        </p15:guide>
        <p15:guide id="2" pos="3840" userDrawn="1">
          <p15:clr>
            <a:srgbClr val="F26B43"/>
          </p15:clr>
        </p15:guide>
        <p15:guide id="3" pos="309" userDrawn="1">
          <p15:clr>
            <a:srgbClr val="F26B43"/>
          </p15:clr>
        </p15:guide>
        <p15:guide id="4" pos="7371" userDrawn="1">
          <p15:clr>
            <a:srgbClr val="F26B43"/>
          </p15:clr>
        </p15:guide>
        <p15:guide id="5" orient="horz" pos="309" userDrawn="1">
          <p15:clr>
            <a:srgbClr val="F26B43"/>
          </p15:clr>
        </p15:guide>
        <p15:guide id="6" orient="horz" pos="4011" userDrawn="1">
          <p15:clr>
            <a:srgbClr val="F26B43"/>
          </p15:clr>
        </p15:guide>
        <p15:guide id="7" orient="horz" pos="1508" userDrawn="1">
          <p15:clr>
            <a:srgbClr val="F26B43"/>
          </p15:clr>
        </p15:guide>
        <p15:guide id="8" orient="horz" pos="3702" userDrawn="1">
          <p15:clr>
            <a:srgbClr val="F26B43"/>
          </p15:clr>
        </p15:guide>
        <p15:guide id="9" orient="horz" pos="1542"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0538" y="1423195"/>
            <a:ext cx="11210924" cy="720000"/>
          </a:xfrm>
          <a:prstGeom prst="rect">
            <a:avLst/>
          </a:prstGeom>
        </p:spPr>
        <p:txBody>
          <a:bodyPr vert="horz" lIns="0" tIns="0" rIns="0" bIns="0" rtlCol="0" anchor="t" anchorCtr="0">
            <a:noAutofit/>
          </a:bodyPr>
          <a:lstStyle/>
          <a:p>
            <a:r>
              <a:rPr lang="en-US" smtClean="0"/>
              <a:t>Click to edit Master title style</a:t>
            </a:r>
            <a:endParaRPr lang="en-GB"/>
          </a:p>
        </p:txBody>
      </p:sp>
      <p:sp>
        <p:nvSpPr>
          <p:cNvPr id="3" name="Text Placeholder 2"/>
          <p:cNvSpPr>
            <a:spLocks noGrp="1"/>
          </p:cNvSpPr>
          <p:nvPr>
            <p:ph type="body" idx="1"/>
          </p:nvPr>
        </p:nvSpPr>
        <p:spPr>
          <a:xfrm>
            <a:off x="490538" y="2393950"/>
            <a:ext cx="11210924" cy="3482975"/>
          </a:xfrm>
          <a:prstGeom prst="rect">
            <a:avLst/>
          </a:prstGeom>
        </p:spPr>
        <p:txBody>
          <a:bodyPr vert="horz" lIns="0" tIns="0" rIns="0" bIns="0" rtlCol="0">
            <a:no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90538" y="6870450"/>
            <a:ext cx="2743200" cy="216000"/>
          </a:xfrm>
          <a:prstGeom prst="rect">
            <a:avLst/>
          </a:prstGeom>
        </p:spPr>
        <p:txBody>
          <a:bodyPr vert="horz" lIns="0" tIns="0" rIns="0" bIns="0" rtlCol="0" anchor="ctr">
            <a:noAutofit/>
          </a:bodyPr>
          <a:lstStyle>
            <a:lvl1pPr algn="l">
              <a:defRPr sz="1000">
                <a:noFill/>
              </a:defRPr>
            </a:lvl1p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6" name="Slide Number Placeholder 5"/>
          <p:cNvSpPr>
            <a:spLocks noGrp="1"/>
          </p:cNvSpPr>
          <p:nvPr>
            <p:ph type="sldNum" sz="quarter" idx="4"/>
          </p:nvPr>
        </p:nvSpPr>
        <p:spPr>
          <a:xfrm>
            <a:off x="11161462" y="432000"/>
            <a:ext cx="540000" cy="288000"/>
          </a:xfrm>
          <a:prstGeom prst="rect">
            <a:avLst/>
          </a:prstGeom>
        </p:spPr>
        <p:txBody>
          <a:bodyPr vert="horz" lIns="0" tIns="0" rIns="0" bIns="0" rtlCol="0" anchor="t" anchorCtr="0">
            <a:noAutofit/>
          </a:bodyPr>
          <a:lstStyle>
            <a:lvl1pPr algn="r">
              <a:defRPr sz="1800">
                <a:solidFill>
                  <a:schemeClr val="accent1"/>
                </a:solidFill>
              </a:defRPr>
            </a:lvl1p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pic>
        <p:nvPicPr>
          <p:cNvPr id="11" name="Picture 10"/>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2381" y="1519079"/>
            <a:ext cx="119513" cy="140298"/>
          </a:xfrm>
          <a:prstGeom prst="rect">
            <a:avLst/>
          </a:prstGeom>
        </p:spPr>
      </p:pic>
      <p:pic>
        <p:nvPicPr>
          <p:cNvPr id="12" name="Picture 11"/>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pic>
        <p:nvPicPr>
          <p:cNvPr id="10" name="Picture 9"/>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1767613590"/>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751" r:id="rId13"/>
    <p:sldLayoutId id="2147483752" r:id="rId14"/>
    <p:sldLayoutId id="2147483753" r:id="rId15"/>
    <p:sldLayoutId id="2147483754" r:id="rId16"/>
  </p:sldLayoutIdLst>
  <p:hf hdr="0"/>
  <p:txStyles>
    <p:title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1" orient="horz" pos="2160" userDrawn="1">
          <p15:clr>
            <a:srgbClr val="F26B43"/>
          </p15:clr>
        </p15:guide>
        <p15:guide id="2" pos="3840" userDrawn="1">
          <p15:clr>
            <a:srgbClr val="F26B43"/>
          </p15:clr>
        </p15:guide>
        <p15:guide id="3" pos="309" userDrawn="1">
          <p15:clr>
            <a:srgbClr val="F26B43"/>
          </p15:clr>
        </p15:guide>
        <p15:guide id="4" pos="7371" userDrawn="1">
          <p15:clr>
            <a:srgbClr val="F26B43"/>
          </p15:clr>
        </p15:guide>
        <p15:guide id="5" orient="horz" pos="309" userDrawn="1">
          <p15:clr>
            <a:srgbClr val="F26B43"/>
          </p15:clr>
        </p15:guide>
        <p15:guide id="6" orient="horz" pos="4011" userDrawn="1">
          <p15:clr>
            <a:srgbClr val="F26B43"/>
          </p15:clr>
        </p15:guide>
        <p15:guide id="7" orient="horz" pos="1508" userDrawn="1">
          <p15:clr>
            <a:srgbClr val="F26B43"/>
          </p15:clr>
        </p15:guide>
        <p15:guide id="8" orient="horz" pos="3702" userDrawn="1">
          <p15:clr>
            <a:srgbClr val="F26B43"/>
          </p15:clr>
        </p15:guide>
        <p15:guide id="9" orient="horz" pos="1542"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0538" y="1423195"/>
            <a:ext cx="11210924" cy="720000"/>
          </a:xfrm>
          <a:prstGeom prst="rect">
            <a:avLst/>
          </a:prstGeom>
        </p:spPr>
        <p:txBody>
          <a:bodyPr vert="horz" lIns="0" tIns="0" rIns="0" bIns="0" rtlCol="0" anchor="t" anchorCtr="0">
            <a:noAutofit/>
          </a:bodyPr>
          <a:lstStyle/>
          <a:p>
            <a:r>
              <a:rPr lang="en-US" smtClean="0"/>
              <a:t>Click to edit Master title style</a:t>
            </a:r>
            <a:endParaRPr lang="en-GB"/>
          </a:p>
        </p:txBody>
      </p:sp>
      <p:sp>
        <p:nvSpPr>
          <p:cNvPr id="3" name="Text Placeholder 2"/>
          <p:cNvSpPr>
            <a:spLocks noGrp="1"/>
          </p:cNvSpPr>
          <p:nvPr>
            <p:ph type="body" idx="1"/>
          </p:nvPr>
        </p:nvSpPr>
        <p:spPr>
          <a:xfrm>
            <a:off x="490538" y="2393950"/>
            <a:ext cx="11210924" cy="3482975"/>
          </a:xfrm>
          <a:prstGeom prst="rect">
            <a:avLst/>
          </a:prstGeom>
        </p:spPr>
        <p:txBody>
          <a:bodyPr vert="horz" lIns="0" tIns="0" rIns="0" bIns="0" rtlCol="0">
            <a:no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90538" y="6870450"/>
            <a:ext cx="2743200" cy="216000"/>
          </a:xfrm>
          <a:prstGeom prst="rect">
            <a:avLst/>
          </a:prstGeom>
        </p:spPr>
        <p:txBody>
          <a:bodyPr vert="horz" lIns="0" tIns="0" rIns="0" bIns="0" rtlCol="0" anchor="ctr">
            <a:noAutofit/>
          </a:bodyPr>
          <a:lstStyle>
            <a:lvl1pPr algn="l">
              <a:defRPr sz="1000">
                <a:noFill/>
              </a:defRPr>
            </a:lvl1p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6" name="Slide Number Placeholder 5"/>
          <p:cNvSpPr>
            <a:spLocks noGrp="1"/>
          </p:cNvSpPr>
          <p:nvPr>
            <p:ph type="sldNum" sz="quarter" idx="4"/>
          </p:nvPr>
        </p:nvSpPr>
        <p:spPr>
          <a:xfrm>
            <a:off x="11161462" y="432000"/>
            <a:ext cx="540000" cy="288000"/>
          </a:xfrm>
          <a:prstGeom prst="rect">
            <a:avLst/>
          </a:prstGeom>
        </p:spPr>
        <p:txBody>
          <a:bodyPr vert="horz" lIns="0" tIns="0" rIns="0" bIns="0" rtlCol="0" anchor="t" anchorCtr="0">
            <a:noAutofit/>
          </a:bodyPr>
          <a:lstStyle>
            <a:lvl1pPr algn="r">
              <a:defRPr sz="1800">
                <a:solidFill>
                  <a:schemeClr val="accent1"/>
                </a:solidFill>
              </a:defRPr>
            </a:lvl1p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pic>
        <p:nvPicPr>
          <p:cNvPr id="11" name="Picture 10"/>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2381" y="1519079"/>
            <a:ext cx="119513" cy="140298"/>
          </a:xfrm>
          <a:prstGeom prst="rect">
            <a:avLst/>
          </a:prstGeom>
        </p:spPr>
      </p:pic>
      <p:pic>
        <p:nvPicPr>
          <p:cNvPr id="12" name="Picture 11"/>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pic>
        <p:nvPicPr>
          <p:cNvPr id="10" name="Picture 9"/>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1767613590"/>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 id="2147483767" r:id="rId12"/>
    <p:sldLayoutId id="2147483768" r:id="rId13"/>
    <p:sldLayoutId id="2147483769" r:id="rId14"/>
    <p:sldLayoutId id="2147483770" r:id="rId15"/>
    <p:sldLayoutId id="2147483771" r:id="rId16"/>
  </p:sldLayoutIdLst>
  <p:hf hdr="0"/>
  <p:txStyles>
    <p:title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1" orient="horz" pos="2160" userDrawn="1">
          <p15:clr>
            <a:srgbClr val="F26B43"/>
          </p15:clr>
        </p15:guide>
        <p15:guide id="2" pos="3840" userDrawn="1">
          <p15:clr>
            <a:srgbClr val="F26B43"/>
          </p15:clr>
        </p15:guide>
        <p15:guide id="3" pos="309" userDrawn="1">
          <p15:clr>
            <a:srgbClr val="F26B43"/>
          </p15:clr>
        </p15:guide>
        <p15:guide id="4" pos="7371" userDrawn="1">
          <p15:clr>
            <a:srgbClr val="F26B43"/>
          </p15:clr>
        </p15:guide>
        <p15:guide id="5" orient="horz" pos="309" userDrawn="1">
          <p15:clr>
            <a:srgbClr val="F26B43"/>
          </p15:clr>
        </p15:guide>
        <p15:guide id="6" orient="horz" pos="4011" userDrawn="1">
          <p15:clr>
            <a:srgbClr val="F26B43"/>
          </p15:clr>
        </p15:guide>
        <p15:guide id="7" orient="horz" pos="1508" userDrawn="1">
          <p15:clr>
            <a:srgbClr val="F26B43"/>
          </p15:clr>
        </p15:guide>
        <p15:guide id="8" orient="horz" pos="3702" userDrawn="1">
          <p15:clr>
            <a:srgbClr val="F26B43"/>
          </p15:clr>
        </p15:guide>
        <p15:guide id="9" orient="horz" pos="1542" userDrawn="1">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0538" y="1423195"/>
            <a:ext cx="11210924" cy="720000"/>
          </a:xfrm>
          <a:prstGeom prst="rect">
            <a:avLst/>
          </a:prstGeom>
        </p:spPr>
        <p:txBody>
          <a:bodyPr vert="horz" lIns="0" tIns="0" rIns="0" bIns="0" rtlCol="0" anchor="t" anchorCtr="0">
            <a:noAutofit/>
          </a:bodyPr>
          <a:lstStyle/>
          <a:p>
            <a:r>
              <a:rPr lang="en-US" smtClean="0"/>
              <a:t>Click to edit Master title style</a:t>
            </a:r>
            <a:endParaRPr lang="en-GB"/>
          </a:p>
        </p:txBody>
      </p:sp>
      <p:sp>
        <p:nvSpPr>
          <p:cNvPr id="3" name="Text Placeholder 2"/>
          <p:cNvSpPr>
            <a:spLocks noGrp="1"/>
          </p:cNvSpPr>
          <p:nvPr>
            <p:ph type="body" idx="1"/>
          </p:nvPr>
        </p:nvSpPr>
        <p:spPr>
          <a:xfrm>
            <a:off x="490538" y="2393950"/>
            <a:ext cx="11210924" cy="3482975"/>
          </a:xfrm>
          <a:prstGeom prst="rect">
            <a:avLst/>
          </a:prstGeom>
        </p:spPr>
        <p:txBody>
          <a:bodyPr vert="horz" lIns="0" tIns="0" rIns="0" bIns="0" rtlCol="0">
            <a:no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90538" y="6870450"/>
            <a:ext cx="2743200" cy="216000"/>
          </a:xfrm>
          <a:prstGeom prst="rect">
            <a:avLst/>
          </a:prstGeom>
        </p:spPr>
        <p:txBody>
          <a:bodyPr vert="horz" lIns="0" tIns="0" rIns="0" bIns="0" rtlCol="0" anchor="ctr">
            <a:noAutofit/>
          </a:bodyPr>
          <a:lstStyle>
            <a:lvl1pPr algn="l">
              <a:defRPr sz="1000">
                <a:noFill/>
              </a:defRPr>
            </a:lvl1p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6" name="Slide Number Placeholder 5"/>
          <p:cNvSpPr>
            <a:spLocks noGrp="1"/>
          </p:cNvSpPr>
          <p:nvPr>
            <p:ph type="sldNum" sz="quarter" idx="4"/>
          </p:nvPr>
        </p:nvSpPr>
        <p:spPr>
          <a:xfrm>
            <a:off x="11161462" y="432000"/>
            <a:ext cx="540000" cy="288000"/>
          </a:xfrm>
          <a:prstGeom prst="rect">
            <a:avLst/>
          </a:prstGeom>
        </p:spPr>
        <p:txBody>
          <a:bodyPr vert="horz" lIns="0" tIns="0" rIns="0" bIns="0" rtlCol="0" anchor="t" anchorCtr="0">
            <a:noAutofit/>
          </a:bodyPr>
          <a:lstStyle>
            <a:lvl1pPr algn="r">
              <a:defRPr sz="1800">
                <a:solidFill>
                  <a:schemeClr val="accent1"/>
                </a:solidFill>
              </a:defRPr>
            </a:lvl1p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pic>
        <p:nvPicPr>
          <p:cNvPr id="11" name="Picture 10"/>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2381" y="1519079"/>
            <a:ext cx="119513" cy="140298"/>
          </a:xfrm>
          <a:prstGeom prst="rect">
            <a:avLst/>
          </a:prstGeom>
        </p:spPr>
      </p:pic>
      <p:pic>
        <p:nvPicPr>
          <p:cNvPr id="12" name="Picture 11"/>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pic>
        <p:nvPicPr>
          <p:cNvPr id="10" name="Picture 9"/>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1767613590"/>
      </p:ext>
    </p:extLst>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 id="2147483784" r:id="rId12"/>
    <p:sldLayoutId id="2147483785" r:id="rId13"/>
    <p:sldLayoutId id="2147483786" r:id="rId14"/>
    <p:sldLayoutId id="2147483787" r:id="rId15"/>
    <p:sldLayoutId id="2147483788" r:id="rId16"/>
  </p:sldLayoutIdLst>
  <p:hf hdr="0"/>
  <p:txStyles>
    <p:title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1" orient="horz" pos="2160" userDrawn="1">
          <p15:clr>
            <a:srgbClr val="F26B43"/>
          </p15:clr>
        </p15:guide>
        <p15:guide id="2" pos="3840" userDrawn="1">
          <p15:clr>
            <a:srgbClr val="F26B43"/>
          </p15:clr>
        </p15:guide>
        <p15:guide id="3" pos="309" userDrawn="1">
          <p15:clr>
            <a:srgbClr val="F26B43"/>
          </p15:clr>
        </p15:guide>
        <p15:guide id="4" pos="7371" userDrawn="1">
          <p15:clr>
            <a:srgbClr val="F26B43"/>
          </p15:clr>
        </p15:guide>
        <p15:guide id="5" orient="horz" pos="309" userDrawn="1">
          <p15:clr>
            <a:srgbClr val="F26B43"/>
          </p15:clr>
        </p15:guide>
        <p15:guide id="6" orient="horz" pos="4011" userDrawn="1">
          <p15:clr>
            <a:srgbClr val="F26B43"/>
          </p15:clr>
        </p15:guide>
        <p15:guide id="7" orient="horz" pos="1508" userDrawn="1">
          <p15:clr>
            <a:srgbClr val="F26B43"/>
          </p15:clr>
        </p15:guide>
        <p15:guide id="8" orient="horz" pos="3702" userDrawn="1">
          <p15:clr>
            <a:srgbClr val="F26B43"/>
          </p15:clr>
        </p15:guide>
        <p15:guide id="9" orient="horz" pos="1542" userDrawn="1">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0538" y="1423195"/>
            <a:ext cx="11210924" cy="720000"/>
          </a:xfrm>
          <a:prstGeom prst="rect">
            <a:avLst/>
          </a:prstGeom>
        </p:spPr>
        <p:txBody>
          <a:bodyPr vert="horz" lIns="0" tIns="0" rIns="0" bIns="0" rtlCol="0" anchor="t" anchorCtr="0">
            <a:noAutofit/>
          </a:bodyPr>
          <a:lstStyle/>
          <a:p>
            <a:r>
              <a:rPr lang="en-US" smtClean="0"/>
              <a:t>Click to edit Master title style</a:t>
            </a:r>
            <a:endParaRPr lang="en-GB"/>
          </a:p>
        </p:txBody>
      </p:sp>
      <p:sp>
        <p:nvSpPr>
          <p:cNvPr id="3" name="Text Placeholder 2"/>
          <p:cNvSpPr>
            <a:spLocks noGrp="1"/>
          </p:cNvSpPr>
          <p:nvPr>
            <p:ph type="body" idx="1"/>
          </p:nvPr>
        </p:nvSpPr>
        <p:spPr>
          <a:xfrm>
            <a:off x="490538" y="2393950"/>
            <a:ext cx="11210924" cy="3482975"/>
          </a:xfrm>
          <a:prstGeom prst="rect">
            <a:avLst/>
          </a:prstGeom>
        </p:spPr>
        <p:txBody>
          <a:bodyPr vert="horz" lIns="0" tIns="0" rIns="0" bIns="0" rtlCol="0">
            <a:no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90538" y="6870450"/>
            <a:ext cx="2743200" cy="216000"/>
          </a:xfrm>
          <a:prstGeom prst="rect">
            <a:avLst/>
          </a:prstGeom>
        </p:spPr>
        <p:txBody>
          <a:bodyPr vert="horz" lIns="0" tIns="0" rIns="0" bIns="0" rtlCol="0" anchor="ctr">
            <a:noAutofit/>
          </a:bodyPr>
          <a:lstStyle>
            <a:lvl1pPr algn="l">
              <a:defRPr sz="1000">
                <a:noFill/>
              </a:defRPr>
            </a:lvl1p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6" name="Slide Number Placeholder 5"/>
          <p:cNvSpPr>
            <a:spLocks noGrp="1"/>
          </p:cNvSpPr>
          <p:nvPr>
            <p:ph type="sldNum" sz="quarter" idx="4"/>
          </p:nvPr>
        </p:nvSpPr>
        <p:spPr>
          <a:xfrm>
            <a:off x="11161462" y="432000"/>
            <a:ext cx="540000" cy="288000"/>
          </a:xfrm>
          <a:prstGeom prst="rect">
            <a:avLst/>
          </a:prstGeom>
        </p:spPr>
        <p:txBody>
          <a:bodyPr vert="horz" lIns="0" tIns="0" rIns="0" bIns="0" rtlCol="0" anchor="t" anchorCtr="0">
            <a:noAutofit/>
          </a:bodyPr>
          <a:lstStyle>
            <a:lvl1pPr algn="r">
              <a:defRPr sz="1800">
                <a:solidFill>
                  <a:schemeClr val="accent1"/>
                </a:solidFill>
              </a:defRPr>
            </a:lvl1p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pic>
        <p:nvPicPr>
          <p:cNvPr id="11" name="Picture 10"/>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2381" y="1519079"/>
            <a:ext cx="119513" cy="140298"/>
          </a:xfrm>
          <a:prstGeom prst="rect">
            <a:avLst/>
          </a:prstGeom>
        </p:spPr>
      </p:pic>
      <p:pic>
        <p:nvPicPr>
          <p:cNvPr id="12" name="Picture 11"/>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pic>
        <p:nvPicPr>
          <p:cNvPr id="10" name="Picture 9"/>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1767613590"/>
      </p:ext>
    </p:extLst>
  </p:cSld>
  <p:clrMap bg1="lt1" tx1="dk1" bg2="lt2" tx2="dk2" accent1="accent1" accent2="accent2" accent3="accent3" accent4="accent4" accent5="accent5" accent6="accent6" hlink="hlink" folHlink="folHlink"/>
  <p:sldLayoutIdLst>
    <p:sldLayoutId id="2147483790" r:id="rId1"/>
    <p:sldLayoutId id="2147483791" r:id="rId2"/>
    <p:sldLayoutId id="2147483792" r:id="rId3"/>
    <p:sldLayoutId id="2147483793" r:id="rId4"/>
    <p:sldLayoutId id="2147483794" r:id="rId5"/>
    <p:sldLayoutId id="2147483795" r:id="rId6"/>
    <p:sldLayoutId id="2147483796" r:id="rId7"/>
    <p:sldLayoutId id="2147483797" r:id="rId8"/>
    <p:sldLayoutId id="2147483798" r:id="rId9"/>
    <p:sldLayoutId id="2147483799" r:id="rId10"/>
    <p:sldLayoutId id="2147483800" r:id="rId11"/>
    <p:sldLayoutId id="2147483801" r:id="rId12"/>
    <p:sldLayoutId id="2147483802" r:id="rId13"/>
    <p:sldLayoutId id="2147483803" r:id="rId14"/>
    <p:sldLayoutId id="2147483804" r:id="rId15"/>
    <p:sldLayoutId id="2147483805" r:id="rId16"/>
  </p:sldLayoutIdLst>
  <p:hf hdr="0"/>
  <p:txStyles>
    <p:title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2160" userDrawn="1">
          <p15:clr>
            <a:srgbClr val="F26B43"/>
          </p15:clr>
        </p15:guide>
        <p15:guide id="2" pos="3840" userDrawn="1">
          <p15:clr>
            <a:srgbClr val="F26B43"/>
          </p15:clr>
        </p15:guide>
        <p15:guide id="3" pos="309" userDrawn="1">
          <p15:clr>
            <a:srgbClr val="F26B43"/>
          </p15:clr>
        </p15:guide>
        <p15:guide id="4" pos="7371" userDrawn="1">
          <p15:clr>
            <a:srgbClr val="F26B43"/>
          </p15:clr>
        </p15:guide>
        <p15:guide id="5" orient="horz" pos="309" userDrawn="1">
          <p15:clr>
            <a:srgbClr val="F26B43"/>
          </p15:clr>
        </p15:guide>
        <p15:guide id="6" orient="horz" pos="4011" userDrawn="1">
          <p15:clr>
            <a:srgbClr val="F26B43"/>
          </p15:clr>
        </p15:guide>
        <p15:guide id="7" orient="horz" pos="1508" userDrawn="1">
          <p15:clr>
            <a:srgbClr val="F26B43"/>
          </p15:clr>
        </p15:guide>
        <p15:guide id="8" orient="horz" pos="3702" userDrawn="1">
          <p15:clr>
            <a:srgbClr val="F26B43"/>
          </p15:clr>
        </p15:guide>
        <p15:guide id="9" orient="horz" pos="1542" userDrawn="1">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0538" y="1423195"/>
            <a:ext cx="11210924" cy="720000"/>
          </a:xfrm>
          <a:prstGeom prst="rect">
            <a:avLst/>
          </a:prstGeom>
        </p:spPr>
        <p:txBody>
          <a:bodyPr vert="horz" lIns="0" tIns="0" rIns="0" bIns="0" rtlCol="0" anchor="t" anchorCtr="0">
            <a:noAutofit/>
          </a:bodyPr>
          <a:lstStyle/>
          <a:p>
            <a:r>
              <a:rPr lang="en-US" smtClean="0"/>
              <a:t>Click to edit Master title style</a:t>
            </a:r>
            <a:endParaRPr lang="en-GB"/>
          </a:p>
        </p:txBody>
      </p:sp>
      <p:sp>
        <p:nvSpPr>
          <p:cNvPr id="3" name="Text Placeholder 2"/>
          <p:cNvSpPr>
            <a:spLocks noGrp="1"/>
          </p:cNvSpPr>
          <p:nvPr>
            <p:ph type="body" idx="1"/>
          </p:nvPr>
        </p:nvSpPr>
        <p:spPr>
          <a:xfrm>
            <a:off x="490538" y="2393950"/>
            <a:ext cx="11210924" cy="3482975"/>
          </a:xfrm>
          <a:prstGeom prst="rect">
            <a:avLst/>
          </a:prstGeom>
        </p:spPr>
        <p:txBody>
          <a:bodyPr vert="horz" lIns="0" tIns="0" rIns="0" bIns="0" rtlCol="0">
            <a:no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90538" y="6870450"/>
            <a:ext cx="2743200" cy="216000"/>
          </a:xfrm>
          <a:prstGeom prst="rect">
            <a:avLst/>
          </a:prstGeom>
        </p:spPr>
        <p:txBody>
          <a:bodyPr vert="horz" lIns="0" tIns="0" rIns="0" bIns="0" rtlCol="0" anchor="ctr">
            <a:noAutofit/>
          </a:bodyPr>
          <a:lstStyle>
            <a:lvl1pPr algn="l">
              <a:defRPr sz="1000">
                <a:noFill/>
              </a:defRPr>
            </a:lvl1p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fr-FR" dirty="0" smtClean="0">
                <a:solidFill>
                  <a:srgbClr val="230050"/>
                </a:solidFill>
                <a:latin typeface="Arial"/>
              </a:rPr>
              <a:t>Faire avancera la justice sociale, promouvoir le travail décent</a:t>
            </a:r>
            <a:endParaRPr lang="en-GB" dirty="0">
              <a:solidFill>
                <a:srgbClr val="230050"/>
              </a:solidFill>
              <a:latin typeface="Arial"/>
            </a:endParaRPr>
          </a:p>
        </p:txBody>
      </p:sp>
      <p:sp>
        <p:nvSpPr>
          <p:cNvPr id="6" name="Slide Number Placeholder 5"/>
          <p:cNvSpPr>
            <a:spLocks noGrp="1"/>
          </p:cNvSpPr>
          <p:nvPr>
            <p:ph type="sldNum" sz="quarter" idx="4"/>
          </p:nvPr>
        </p:nvSpPr>
        <p:spPr>
          <a:xfrm>
            <a:off x="11161462" y="432000"/>
            <a:ext cx="540000" cy="288000"/>
          </a:xfrm>
          <a:prstGeom prst="rect">
            <a:avLst/>
          </a:prstGeom>
        </p:spPr>
        <p:txBody>
          <a:bodyPr vert="horz" lIns="0" tIns="0" rIns="0" bIns="0" rtlCol="0" anchor="t" anchorCtr="0">
            <a:noAutofit/>
          </a:bodyPr>
          <a:lstStyle>
            <a:lvl1pPr algn="r">
              <a:defRPr sz="1800">
                <a:solidFill>
                  <a:schemeClr val="accent1"/>
                </a:solidFill>
              </a:defRPr>
            </a:lvl1pPr>
          </a:lstStyle>
          <a:p>
            <a:fld id="{856227C0-AD57-4F9B-BAE3-EEFB0D0EE427}" type="slidenum">
              <a:rPr lang="en-GB" smtClean="0">
                <a:solidFill>
                  <a:srgbClr val="1E2DBE"/>
                </a:solidFill>
                <a:latin typeface="Arial"/>
              </a:rPr>
              <a:pPr/>
              <a:t>‹Nr.›</a:t>
            </a:fld>
            <a:endParaRPr lang="en-GB">
              <a:solidFill>
                <a:srgbClr val="1E2DBE"/>
              </a:solidFill>
              <a:latin typeface="Arial"/>
            </a:endParaRPr>
          </a:p>
        </p:txBody>
      </p:sp>
      <p:pic>
        <p:nvPicPr>
          <p:cNvPr id="11" name="Picture 10"/>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2381" y="1519079"/>
            <a:ext cx="119513" cy="140298"/>
          </a:xfrm>
          <a:prstGeom prst="rect">
            <a:avLst/>
          </a:prstGeom>
        </p:spPr>
      </p:pic>
      <p:pic>
        <p:nvPicPr>
          <p:cNvPr id="12" name="Picture 11"/>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pic>
        <p:nvPicPr>
          <p:cNvPr id="10" name="Picture 9"/>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485645" y="498061"/>
            <a:ext cx="1447064" cy="500218"/>
          </a:xfrm>
          <a:prstGeom prst="rect">
            <a:avLst/>
          </a:prstGeom>
        </p:spPr>
      </p:pic>
    </p:spTree>
    <p:extLst>
      <p:ext uri="{BB962C8B-B14F-4D97-AF65-F5344CB8AC3E}">
        <p14:creationId xmlns:p14="http://schemas.microsoft.com/office/powerpoint/2010/main" val="1767613590"/>
      </p:ext>
    </p:extLst>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1" r:id="rId5"/>
    <p:sldLayoutId id="2147483812" r:id="rId6"/>
    <p:sldLayoutId id="2147483813" r:id="rId7"/>
    <p:sldLayoutId id="2147483814" r:id="rId8"/>
    <p:sldLayoutId id="2147483815" r:id="rId9"/>
    <p:sldLayoutId id="2147483816" r:id="rId10"/>
    <p:sldLayoutId id="2147483817" r:id="rId11"/>
    <p:sldLayoutId id="2147483818" r:id="rId12"/>
    <p:sldLayoutId id="2147483819" r:id="rId13"/>
    <p:sldLayoutId id="2147483820" r:id="rId14"/>
    <p:sldLayoutId id="2147483821" r:id="rId15"/>
    <p:sldLayoutId id="2147483822" r:id="rId16"/>
  </p:sldLayoutIdLst>
  <p:hf hdr="0"/>
  <p:txStyles>
    <p:title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1" orient="horz" pos="2160" userDrawn="1">
          <p15:clr>
            <a:srgbClr val="F26B43"/>
          </p15:clr>
        </p15:guide>
        <p15:guide id="2" pos="3840" userDrawn="1">
          <p15:clr>
            <a:srgbClr val="F26B43"/>
          </p15:clr>
        </p15:guide>
        <p15:guide id="3" pos="309" userDrawn="1">
          <p15:clr>
            <a:srgbClr val="F26B43"/>
          </p15:clr>
        </p15:guide>
        <p15:guide id="4" pos="7371" userDrawn="1">
          <p15:clr>
            <a:srgbClr val="F26B43"/>
          </p15:clr>
        </p15:guide>
        <p15:guide id="5" orient="horz" pos="309" userDrawn="1">
          <p15:clr>
            <a:srgbClr val="F26B43"/>
          </p15:clr>
        </p15:guide>
        <p15:guide id="6" orient="horz" pos="4011" userDrawn="1">
          <p15:clr>
            <a:srgbClr val="F26B43"/>
          </p15:clr>
        </p15:guide>
        <p15:guide id="7" orient="horz" pos="1508" userDrawn="1">
          <p15:clr>
            <a:srgbClr val="F26B43"/>
          </p15:clr>
        </p15:guide>
        <p15:guide id="8" orient="horz" pos="3702" userDrawn="1">
          <p15:clr>
            <a:srgbClr val="F26B43"/>
          </p15:clr>
        </p15:guide>
        <p15:guide id="9" orient="horz" pos="154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5.emf"/><Relationship Id="rId4" Type="http://schemas.openxmlformats.org/officeDocument/2006/relationships/image" Target="../media/image16.jpeg"/><Relationship Id="rId1" Type="http://schemas.openxmlformats.org/officeDocument/2006/relationships/slideLayout" Target="../slideLayouts/slideLayout17.xml"/><Relationship Id="rId2" Type="http://schemas.openxmlformats.org/officeDocument/2006/relationships/image" Target="../media/image1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2.jpeg"/></Relationships>
</file>

<file path=ppt/slides/_rels/slide100.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85.xml"/><Relationship Id="rId5" Type="http://schemas.openxmlformats.org/officeDocument/2006/relationships/image" Target="../media/image107.png"/><Relationship Id="rId1" Type="http://schemas.microsoft.com/office/2007/relationships/media" Target="../media/media1.mp4"/><Relationship Id="rId2" Type="http://schemas.openxmlformats.org/officeDocument/2006/relationships/video" Target="../media/media1.mp4"/></Relationships>
</file>

<file path=ppt/slides/_rels/slide101.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108.jpeg"/><Relationship Id="rId1" Type="http://schemas.openxmlformats.org/officeDocument/2006/relationships/slideLayout" Target="../slideLayouts/slideLayout5.xml"/><Relationship Id="rId2" Type="http://schemas.openxmlformats.org/officeDocument/2006/relationships/notesSlide" Target="../notesSlides/notesSlide86.xml"/></Relationships>
</file>

<file path=ppt/slides/_rels/slide102.xml.rels><?xml version="1.0" encoding="UTF-8" standalone="yes"?>
<Relationships xmlns="http://schemas.openxmlformats.org/package/2006/relationships"><Relationship Id="rId3" Type="http://schemas.openxmlformats.org/officeDocument/2006/relationships/image" Target="../media/image109.jpeg"/><Relationship Id="rId4" Type="http://schemas.openxmlformats.org/officeDocument/2006/relationships/image" Target="../media/image110.jpeg"/><Relationship Id="rId1" Type="http://schemas.openxmlformats.org/officeDocument/2006/relationships/slideLayout" Target="../slideLayouts/slideLayout2.xml"/><Relationship Id="rId2" Type="http://schemas.openxmlformats.org/officeDocument/2006/relationships/notesSlide" Target="../notesSlides/notesSlide87.xml"/></Relationships>
</file>

<file path=ppt/slides/_rels/slide103.xml.rels><?xml version="1.0" encoding="UTF-8" standalone="yes"?>
<Relationships xmlns="http://schemas.openxmlformats.org/package/2006/relationships"><Relationship Id="rId3" Type="http://schemas.openxmlformats.org/officeDocument/2006/relationships/image" Target="../media/image111.jpeg"/><Relationship Id="rId4" Type="http://schemas.openxmlformats.org/officeDocument/2006/relationships/image" Target="../media/image112.jpeg"/><Relationship Id="rId5" Type="http://schemas.openxmlformats.org/officeDocument/2006/relationships/image" Target="../media/image2.emf"/><Relationship Id="rId1" Type="http://schemas.openxmlformats.org/officeDocument/2006/relationships/slideLayout" Target="../slideLayouts/slideLayout2.xml"/><Relationship Id="rId2" Type="http://schemas.openxmlformats.org/officeDocument/2006/relationships/notesSlide" Target="../notesSlides/notesSlide88.xml"/></Relationships>
</file>

<file path=ppt/slides/_rels/slide104.xml.rels><?xml version="1.0" encoding="UTF-8" standalone="yes"?>
<Relationships xmlns="http://schemas.openxmlformats.org/package/2006/relationships"><Relationship Id="rId3" Type="http://schemas.openxmlformats.org/officeDocument/2006/relationships/image" Target="../media/image113.jpeg"/><Relationship Id="rId4" Type="http://schemas.openxmlformats.org/officeDocument/2006/relationships/image" Target="../media/image102.jpeg"/><Relationship Id="rId1" Type="http://schemas.openxmlformats.org/officeDocument/2006/relationships/slideLayout" Target="../slideLayouts/slideLayout2.xml"/><Relationship Id="rId2" Type="http://schemas.openxmlformats.org/officeDocument/2006/relationships/notesSlide" Target="../notesSlides/notesSlide89.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0.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1.xml"/></Relationships>
</file>

<file path=ppt/slides/_rels/slide107.xml.rels><?xml version="1.0" encoding="UTF-8" standalone="yes"?>
<Relationships xmlns="http://schemas.openxmlformats.org/package/2006/relationships"><Relationship Id="rId3" Type="http://schemas.openxmlformats.org/officeDocument/2006/relationships/image" Target="../media/image114.jpeg"/><Relationship Id="rId4" Type="http://schemas.openxmlformats.org/officeDocument/2006/relationships/image" Target="../media/image2.emf"/><Relationship Id="rId1" Type="http://schemas.openxmlformats.org/officeDocument/2006/relationships/slideLayout" Target="../slideLayouts/slideLayout2.xml"/><Relationship Id="rId2" Type="http://schemas.openxmlformats.org/officeDocument/2006/relationships/notesSlide" Target="../notesSlides/notesSlide92.xml"/></Relationships>
</file>

<file path=ppt/slides/_rels/slide108.xml.rels><?xml version="1.0" encoding="UTF-8" standalone="yes"?>
<Relationships xmlns="http://schemas.openxmlformats.org/package/2006/relationships"><Relationship Id="rId3" Type="http://schemas.openxmlformats.org/officeDocument/2006/relationships/image" Target="../media/image115.jpeg"/><Relationship Id="rId4" Type="http://schemas.openxmlformats.org/officeDocument/2006/relationships/image" Target="../media/image116.jpeg"/><Relationship Id="rId1" Type="http://schemas.openxmlformats.org/officeDocument/2006/relationships/slideLayout" Target="../slideLayouts/slideLayout2.xml"/><Relationship Id="rId2" Type="http://schemas.openxmlformats.org/officeDocument/2006/relationships/notesSlide" Target="../notesSlides/notesSlide93.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4.xml"/><Relationship Id="rId3" Type="http://schemas.openxmlformats.org/officeDocument/2006/relationships/image" Target="../media/image117.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xml"/><Relationship Id="rId3" Type="http://schemas.openxmlformats.org/officeDocument/2006/relationships/image" Target="../media/image23.jpe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5.xml"/><Relationship Id="rId3" Type="http://schemas.openxmlformats.org/officeDocument/2006/relationships/image" Target="../media/image118.jpe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6.xml"/><Relationship Id="rId3" Type="http://schemas.openxmlformats.org/officeDocument/2006/relationships/image" Target="../media/image119.png"/></Relationships>
</file>

<file path=ppt/slides/_rels/slide112.xml.rels><?xml version="1.0" encoding="UTF-8" standalone="yes"?>
<Relationships xmlns="http://schemas.openxmlformats.org/package/2006/relationships"><Relationship Id="rId3" Type="http://schemas.openxmlformats.org/officeDocument/2006/relationships/image" Target="../media/image120.jpeg"/><Relationship Id="rId4" Type="http://schemas.openxmlformats.org/officeDocument/2006/relationships/image" Target="../media/image121.jpeg"/><Relationship Id="rId1" Type="http://schemas.openxmlformats.org/officeDocument/2006/relationships/slideLayout" Target="../slideLayouts/slideLayout9.xml"/><Relationship Id="rId2" Type="http://schemas.openxmlformats.org/officeDocument/2006/relationships/notesSlide" Target="../notesSlides/notesSlide97.xml"/></Relationships>
</file>

<file path=ppt/slides/_rels/slide113.xml.rels><?xml version="1.0" encoding="UTF-8" standalone="yes"?>
<Relationships xmlns="http://schemas.openxmlformats.org/package/2006/relationships"><Relationship Id="rId3" Type="http://schemas.openxmlformats.org/officeDocument/2006/relationships/image" Target="../media/image122.jpeg"/><Relationship Id="rId4" Type="http://schemas.openxmlformats.org/officeDocument/2006/relationships/image" Target="../media/image102.jpeg"/><Relationship Id="rId1" Type="http://schemas.openxmlformats.org/officeDocument/2006/relationships/slideLayout" Target="../slideLayouts/slideLayout2.xml"/><Relationship Id="rId2" Type="http://schemas.openxmlformats.org/officeDocument/2006/relationships/notesSlide" Target="../notesSlides/notesSlide98.xml"/></Relationships>
</file>

<file path=ppt/slides/_rels/slide114.xml.rels><?xml version="1.0" encoding="UTF-8" standalone="yes"?>
<Relationships xmlns="http://schemas.openxmlformats.org/package/2006/relationships"><Relationship Id="rId3" Type="http://schemas.openxmlformats.org/officeDocument/2006/relationships/image" Target="../media/image123.png"/><Relationship Id="rId4" Type="http://schemas.openxmlformats.org/officeDocument/2006/relationships/image" Target="../media/image2.emf"/><Relationship Id="rId1" Type="http://schemas.openxmlformats.org/officeDocument/2006/relationships/slideLayout" Target="../slideLayouts/slideLayout9.xml"/><Relationship Id="rId2" Type="http://schemas.openxmlformats.org/officeDocument/2006/relationships/notesSlide" Target="../notesSlides/notesSlide99.xml"/></Relationships>
</file>

<file path=ppt/slides/_rels/slide115.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124.png"/><Relationship Id="rId1" Type="http://schemas.openxmlformats.org/officeDocument/2006/relationships/slideLayout" Target="../slideLayouts/slideLayout9.xml"/><Relationship Id="rId2" Type="http://schemas.openxmlformats.org/officeDocument/2006/relationships/notesSlide" Target="../notesSlides/notesSlide100.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5.jp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1.xml"/><Relationship Id="rId3" Type="http://schemas.openxmlformats.org/officeDocument/2006/relationships/image" Target="../media/image126.jpg"/></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2.xml"/><Relationship Id="rId3" Type="http://schemas.openxmlformats.org/officeDocument/2006/relationships/image" Target="../media/image127.jpg"/></Relationships>
</file>

<file path=ppt/slides/_rels/slide119.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103.xml"/><Relationship Id="rId5" Type="http://schemas.openxmlformats.org/officeDocument/2006/relationships/image" Target="../media/image128.png"/><Relationship Id="rId1" Type="http://schemas.microsoft.com/office/2007/relationships/media" Target="../media/media2.MOV"/><Relationship Id="rId2" Type="http://schemas.openxmlformats.org/officeDocument/2006/relationships/video" Target="../media/media2.MOV"/></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24.jpe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4.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5.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6.xml"/><Relationship Id="rId3" Type="http://schemas.openxmlformats.org/officeDocument/2006/relationships/image" Target="../media/image129.png"/></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7.xml"/><Relationship Id="rId3" Type="http://schemas.openxmlformats.org/officeDocument/2006/relationships/image" Target="../media/image130.jpeg"/></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8.xml"/><Relationship Id="rId3" Type="http://schemas.openxmlformats.org/officeDocument/2006/relationships/image" Target="../media/image131.jpeg"/></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9.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10.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1.xml"/><Relationship Id="rId3" Type="http://schemas.openxmlformats.org/officeDocument/2006/relationships/image" Target="../media/image132.jpeg"/></Relationships>
</file>

<file path=ppt/slides/_rels/slide128.xml.rels><?xml version="1.0" encoding="UTF-8" standalone="yes"?>
<Relationships xmlns="http://schemas.openxmlformats.org/package/2006/relationships"><Relationship Id="rId3" Type="http://schemas.openxmlformats.org/officeDocument/2006/relationships/image" Target="../media/image133.jpeg"/><Relationship Id="rId4" Type="http://schemas.openxmlformats.org/officeDocument/2006/relationships/image" Target="../media/image134.jpeg"/><Relationship Id="rId1" Type="http://schemas.openxmlformats.org/officeDocument/2006/relationships/slideLayout" Target="../slideLayouts/slideLayout2.xml"/><Relationship Id="rId2" Type="http://schemas.openxmlformats.org/officeDocument/2006/relationships/notesSlide" Target="../notesSlides/notesSlide11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38.xml"/><Relationship Id="rId2" Type="http://schemas.openxmlformats.org/officeDocument/2006/relationships/image" Target="../media/image2.emf"/><Relationship Id="rId3" Type="http://schemas.openxmlformats.org/officeDocument/2006/relationships/image" Target="../media/image13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25.jpeg"/></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36.jpeg"/><Relationship Id="rId3" Type="http://schemas.openxmlformats.org/officeDocument/2006/relationships/image" Target="../media/image2.emf"/></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13.xml"/><Relationship Id="rId3" Type="http://schemas.openxmlformats.org/officeDocument/2006/relationships/image" Target="../media/image94.jpeg"/></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4.xml"/><Relationship Id="rId3" Type="http://schemas.openxmlformats.org/officeDocument/2006/relationships/image" Target="../media/image137.png"/></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15.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6.xml"/><Relationship Id="rId3" Type="http://schemas.openxmlformats.org/officeDocument/2006/relationships/image" Target="../media/image138.jpeg"/></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7.xml"/><Relationship Id="rId3" Type="http://schemas.openxmlformats.org/officeDocument/2006/relationships/image" Target="../media/image139.png"/></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18.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9.xml"/><Relationship Id="rId3" Type="http://schemas.openxmlformats.org/officeDocument/2006/relationships/image" Target="../media/image140.jpeg"/></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0.xml"/><Relationship Id="rId3" Type="http://schemas.openxmlformats.org/officeDocument/2006/relationships/image" Target="../media/image141.jpeg"/></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1.xml"/><Relationship Id="rId3" Type="http://schemas.openxmlformats.org/officeDocument/2006/relationships/image" Target="../media/image142.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26.jpeg"/></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2.xml"/><Relationship Id="rId3" Type="http://schemas.openxmlformats.org/officeDocument/2006/relationships/image" Target="../media/image143.jpeg"/></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3.xml"/><Relationship Id="rId3" Type="http://schemas.openxmlformats.org/officeDocument/2006/relationships/image" Target="../media/image144.jpeg"/></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54.xml"/><Relationship Id="rId2" Type="http://schemas.openxmlformats.org/officeDocument/2006/relationships/image" Target="../media/image2.emf"/><Relationship Id="rId3" Type="http://schemas.openxmlformats.org/officeDocument/2006/relationships/image" Target="../media/image145.png"/></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46.jpeg"/><Relationship Id="rId3" Type="http://schemas.openxmlformats.org/officeDocument/2006/relationships/image" Target="../media/image2.emf"/></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2.emf"/><Relationship Id="rId3" Type="http://schemas.openxmlformats.org/officeDocument/2006/relationships/image" Target="../media/image147.jpg"/></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4.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25.xml"/><Relationship Id="rId3" Type="http://schemas.openxmlformats.org/officeDocument/2006/relationships/image" Target="../media/image148.jpeg"/></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6.xml"/><Relationship Id="rId3" Type="http://schemas.openxmlformats.org/officeDocument/2006/relationships/image" Target="../media/image149.jpg"/></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7.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8.xml"/></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4" Type="http://schemas.openxmlformats.org/officeDocument/2006/relationships/chart" Target="../charts/chart2.xml"/><Relationship Id="rId5" Type="http://schemas.openxmlformats.org/officeDocument/2006/relationships/image" Target="../media/image27.jpeg"/><Relationship Id="rId1" Type="http://schemas.openxmlformats.org/officeDocument/2006/relationships/slideLayout" Target="../slideLayouts/slideLayout8.xml"/><Relationship Id="rId2" Type="http://schemas.openxmlformats.org/officeDocument/2006/relationships/notesSlide" Target="../notesSlides/notesSlide9.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9.xml"/></Relationships>
</file>

<file path=ppt/slides/_rels/slide151.xml.rels><?xml version="1.0" encoding="UTF-8" standalone="yes"?>
<Relationships xmlns="http://schemas.openxmlformats.org/package/2006/relationships"><Relationship Id="rId3" Type="http://schemas.openxmlformats.org/officeDocument/2006/relationships/image" Target="../media/image150.jpeg"/><Relationship Id="rId4" Type="http://schemas.openxmlformats.org/officeDocument/2006/relationships/image" Target="../media/image151.png"/><Relationship Id="rId1" Type="http://schemas.openxmlformats.org/officeDocument/2006/relationships/slideLayout" Target="../slideLayouts/slideLayout2.xml"/><Relationship Id="rId2" Type="http://schemas.openxmlformats.org/officeDocument/2006/relationships/notesSlide" Target="../notesSlides/notesSlide130.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1.xml"/></Relationships>
</file>

<file path=ppt/slides/_rels/slide153.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152.jpeg"/><Relationship Id="rId1" Type="http://schemas.openxmlformats.org/officeDocument/2006/relationships/slideLayout" Target="../slideLayouts/slideLayout5.xml"/><Relationship Id="rId2" Type="http://schemas.openxmlformats.org/officeDocument/2006/relationships/notesSlide" Target="../notesSlides/notesSlide13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3.xml"/><Relationship Id="rId3" Type="http://schemas.openxmlformats.org/officeDocument/2006/relationships/image" Target="../media/image153.jpg"/></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4.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5.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6.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7.xml"/></Relationships>
</file>

<file path=ppt/slides/_rels/slide159.xml.rels><?xml version="1.0" encoding="UTF-8" standalone="yes"?>
<Relationships xmlns="http://schemas.openxmlformats.org/package/2006/relationships"><Relationship Id="rId3" Type="http://schemas.openxmlformats.org/officeDocument/2006/relationships/image" Target="../media/image154.png"/><Relationship Id="rId4" Type="http://schemas.openxmlformats.org/officeDocument/2006/relationships/image" Target="../media/image2.emf"/><Relationship Id="rId1" Type="http://schemas.openxmlformats.org/officeDocument/2006/relationships/slideLayout" Target="../slideLayouts/slideLayout2.xml"/><Relationship Id="rId2" Type="http://schemas.openxmlformats.org/officeDocument/2006/relationships/notesSlide" Target="../notesSlides/notesSlide138.xml"/></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4" Type="http://schemas.openxmlformats.org/officeDocument/2006/relationships/image" Target="../media/image2.emf"/><Relationship Id="rId1" Type="http://schemas.openxmlformats.org/officeDocument/2006/relationships/slideLayout" Target="../slideLayouts/slideLayout5.xml"/><Relationship Id="rId2" Type="http://schemas.openxmlformats.org/officeDocument/2006/relationships/notesSlide" Target="../notesSlides/notesSlide10.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70.xml"/><Relationship Id="rId2" Type="http://schemas.openxmlformats.org/officeDocument/2006/relationships/image" Target="../media/image2.emf"/><Relationship Id="rId3" Type="http://schemas.openxmlformats.org/officeDocument/2006/relationships/image" Target="../media/image155.png"/></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2.emf"/><Relationship Id="rId3" Type="http://schemas.openxmlformats.org/officeDocument/2006/relationships/image" Target="../media/image156.jpeg"/></Relationships>
</file>

<file path=ppt/slides/_rels/slide162.xml.rels><?xml version="1.0" encoding="UTF-8" standalone="yes"?>
<Relationships xmlns="http://schemas.openxmlformats.org/package/2006/relationships"><Relationship Id="rId3" Type="http://schemas.openxmlformats.org/officeDocument/2006/relationships/image" Target="../media/image157.jpeg"/><Relationship Id="rId4" Type="http://schemas.openxmlformats.org/officeDocument/2006/relationships/image" Target="../media/image2.emf"/><Relationship Id="rId5" Type="http://schemas.openxmlformats.org/officeDocument/2006/relationships/image" Target="../media/image158.jpg"/><Relationship Id="rId6" Type="http://schemas.openxmlformats.org/officeDocument/2006/relationships/image" Target="../media/image159.jpg"/><Relationship Id="rId1" Type="http://schemas.openxmlformats.org/officeDocument/2006/relationships/slideLayout" Target="../slideLayouts/slideLayout5.xml"/><Relationship Id="rId2" Type="http://schemas.openxmlformats.org/officeDocument/2006/relationships/notesSlide" Target="../notesSlides/notesSlide139.xml"/></Relationships>
</file>

<file path=ppt/slides/_rels/slide163.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160.jpeg"/><Relationship Id="rId1" Type="http://schemas.openxmlformats.org/officeDocument/2006/relationships/slideLayout" Target="../slideLayouts/slideLayout5.xml"/><Relationship Id="rId2" Type="http://schemas.openxmlformats.org/officeDocument/2006/relationships/notesSlide" Target="../notesSlides/notesSlide140.xml"/></Relationships>
</file>

<file path=ppt/slides/_rels/slide164.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161.jpeg"/><Relationship Id="rId1" Type="http://schemas.openxmlformats.org/officeDocument/2006/relationships/slideLayout" Target="../slideLayouts/slideLayout5.xml"/><Relationship Id="rId2" Type="http://schemas.openxmlformats.org/officeDocument/2006/relationships/notesSlide" Target="../notesSlides/notesSlide141.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42.xml"/></Relationships>
</file>

<file path=ppt/slides/_rels/slide166.xml.rels><?xml version="1.0" encoding="UTF-8" standalone="yes"?>
<Relationships xmlns="http://schemas.openxmlformats.org/package/2006/relationships"><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png"/><Relationship Id="rId6" Type="http://schemas.openxmlformats.org/officeDocument/2006/relationships/image" Target="../media/image166.png"/><Relationship Id="rId7" Type="http://schemas.openxmlformats.org/officeDocument/2006/relationships/image" Target="../media/image167.png"/><Relationship Id="rId8" Type="http://schemas.openxmlformats.org/officeDocument/2006/relationships/image" Target="../media/image168.png"/><Relationship Id="rId9" Type="http://schemas.openxmlformats.org/officeDocument/2006/relationships/image" Target="../media/image169.jpeg"/><Relationship Id="rId1" Type="http://schemas.openxmlformats.org/officeDocument/2006/relationships/slideLayout" Target="../slideLayouts/slideLayout16.xml"/><Relationship Id="rId2" Type="http://schemas.openxmlformats.org/officeDocument/2006/relationships/image" Target="../media/image162.png"/></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3.xml"/></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4" Type="http://schemas.openxmlformats.org/officeDocument/2006/relationships/image" Target="../media/image2.emf"/><Relationship Id="rId1" Type="http://schemas.openxmlformats.org/officeDocument/2006/relationships/slideLayout" Target="../slideLayouts/slideLayout5.xml"/><Relationship Id="rId2" Type="http://schemas.openxmlformats.org/officeDocument/2006/relationships/notesSlide" Target="../notesSlides/notesSlide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30.jpeg"/></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4" Type="http://schemas.openxmlformats.org/officeDocument/2006/relationships/image" Target="../media/image2.emf"/><Relationship Id="rId1" Type="http://schemas.openxmlformats.org/officeDocument/2006/relationships/slideLayout" Target="../slideLayouts/slideLayout5.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7.xml"/></Relationships>
</file>

<file path=ppt/slides/_rels/slide20.xml.rels><?xml version="1.0" encoding="UTF-8" standalone="yes"?>
<Relationships xmlns="http://schemas.openxmlformats.org/package/2006/relationships"><Relationship Id="rId3" Type="http://schemas.openxmlformats.org/officeDocument/2006/relationships/image" Target="../media/image32.jpeg"/><Relationship Id="rId4" Type="http://schemas.openxmlformats.org/officeDocument/2006/relationships/image" Target="../media/image2.emf"/><Relationship Id="rId1" Type="http://schemas.openxmlformats.org/officeDocument/2006/relationships/slideLayout" Target="../slideLayouts/slideLayout5.xml"/><Relationship Id="rId2" Type="http://schemas.openxmlformats.org/officeDocument/2006/relationships/notesSlide" Target="../notesSlides/notesSlide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image" Target="../media/image33.png"/><Relationship Id="rId3" Type="http://schemas.openxmlformats.org/officeDocument/2006/relationships/image" Target="../media/image2.emf"/></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4" Type="http://schemas.openxmlformats.org/officeDocument/2006/relationships/image" Target="../media/image2.emf"/><Relationship Id="rId1" Type="http://schemas.openxmlformats.org/officeDocument/2006/relationships/slideLayout" Target="../slideLayouts/slideLayout5.xml"/><Relationship Id="rId2" Type="http://schemas.openxmlformats.org/officeDocument/2006/relationships/notesSlide" Target="../notesSlides/notesSlide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35.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6.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37.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38.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39.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4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1.xml"/><Relationship Id="rId3" Type="http://schemas.openxmlformats.org/officeDocument/2006/relationships/image" Target="../media/image41.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eg"/><Relationship Id="rId3" Type="http://schemas.openxmlformats.org/officeDocument/2006/relationships/image" Target="../media/image15.emf"/></Relationships>
</file>

<file path=ppt/slides/_rels/slide30.xml.rels><?xml version="1.0" encoding="UTF-8" standalone="yes"?>
<Relationships xmlns="http://schemas.openxmlformats.org/package/2006/relationships"><Relationship Id="rId3" Type="http://schemas.openxmlformats.org/officeDocument/2006/relationships/image" Target="../media/image42.jpeg"/><Relationship Id="rId4" Type="http://schemas.openxmlformats.org/officeDocument/2006/relationships/image" Target="../media/image43.jpeg"/><Relationship Id="rId1" Type="http://schemas.openxmlformats.org/officeDocument/2006/relationships/slideLayout" Target="../slideLayouts/slideLayout6.xml"/><Relationship Id="rId2" Type="http://schemas.openxmlformats.org/officeDocument/2006/relationships/notesSlide" Target="../notesSlides/notesSlide22.xml"/></Relationships>
</file>

<file path=ppt/slides/_rels/slide31.xml.rels><?xml version="1.0" encoding="UTF-8" standalone="yes"?>
<Relationships xmlns="http://schemas.openxmlformats.org/package/2006/relationships"><Relationship Id="rId3" Type="http://schemas.openxmlformats.org/officeDocument/2006/relationships/image" Target="../media/image44.jpeg"/><Relationship Id="rId4" Type="http://schemas.openxmlformats.org/officeDocument/2006/relationships/image" Target="../media/image45.jpeg"/><Relationship Id="rId1" Type="http://schemas.openxmlformats.org/officeDocument/2006/relationships/slideLayout" Target="../slideLayouts/slideLayout6.xml"/><Relationship Id="rId2" Type="http://schemas.openxmlformats.org/officeDocument/2006/relationships/notesSlide" Target="../notesSlides/notesSlide2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 Id="rId3" Type="http://schemas.openxmlformats.org/officeDocument/2006/relationships/image" Target="../media/image46.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 Id="rId3" Type="http://schemas.openxmlformats.org/officeDocument/2006/relationships/image" Target="../media/image47.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6.xml"/><Relationship Id="rId3" Type="http://schemas.openxmlformats.org/officeDocument/2006/relationships/image" Target="../media/image48.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7.xml"/><Relationship Id="rId3" Type="http://schemas.openxmlformats.org/officeDocument/2006/relationships/image" Target="../media/image49.jpeg"/></Relationships>
</file>

<file path=ppt/slides/_rels/slide36.xml.rels><?xml version="1.0" encoding="UTF-8" standalone="yes"?>
<Relationships xmlns="http://schemas.openxmlformats.org/package/2006/relationships"><Relationship Id="rId3" Type="http://schemas.openxmlformats.org/officeDocument/2006/relationships/image" Target="../media/image50.jpeg"/><Relationship Id="rId4" Type="http://schemas.openxmlformats.org/officeDocument/2006/relationships/image" Target="../media/image51.jpeg"/><Relationship Id="rId1" Type="http://schemas.openxmlformats.org/officeDocument/2006/relationships/slideLayout" Target="../slideLayouts/slideLayout9.xml"/><Relationship Id="rId2" Type="http://schemas.openxmlformats.org/officeDocument/2006/relationships/notesSlide" Target="../notesSlides/notesSlide2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9.xml"/><Relationship Id="rId3" Type="http://schemas.openxmlformats.org/officeDocument/2006/relationships/image" Target="../media/image52.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0.xml"/><Relationship Id="rId3" Type="http://schemas.openxmlformats.org/officeDocument/2006/relationships/image" Target="../media/image53.jpeg"/></Relationships>
</file>

<file path=ppt/slides/_rels/slide39.xml.rels><?xml version="1.0" encoding="UTF-8" standalone="yes"?>
<Relationships xmlns="http://schemas.openxmlformats.org/package/2006/relationships"><Relationship Id="rId3" Type="http://schemas.openxmlformats.org/officeDocument/2006/relationships/image" Target="../media/image54.jpeg"/><Relationship Id="rId4" Type="http://schemas.openxmlformats.org/officeDocument/2006/relationships/image" Target="../media/image2.emf"/><Relationship Id="rId1" Type="http://schemas.openxmlformats.org/officeDocument/2006/relationships/slideLayout" Target="../slideLayouts/slideLayout7.xml"/><Relationship Id="rId2" Type="http://schemas.openxmlformats.org/officeDocument/2006/relationships/notesSlide" Target="../notesSlides/notesSlide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xml"/><Relationship Id="rId3" Type="http://schemas.openxmlformats.org/officeDocument/2006/relationships/image" Target="../media/image18.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2.xml"/><Relationship Id="rId3" Type="http://schemas.openxmlformats.org/officeDocument/2006/relationships/image" Target="../media/image55.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56.jpeg"/></Relationships>
</file>

<file path=ppt/slides/_rels/slide42.xml.rels><?xml version="1.0" encoding="UTF-8" standalone="yes"?>
<Relationships xmlns="http://schemas.openxmlformats.org/package/2006/relationships"><Relationship Id="rId3" Type="http://schemas.openxmlformats.org/officeDocument/2006/relationships/image" Target="../media/image57.jpeg"/><Relationship Id="rId4" Type="http://schemas.openxmlformats.org/officeDocument/2006/relationships/image" Target="../media/image58.jpeg"/><Relationship Id="rId1" Type="http://schemas.openxmlformats.org/officeDocument/2006/relationships/slideLayout" Target="../slideLayouts/slideLayout7.xml"/><Relationship Id="rId2" Type="http://schemas.openxmlformats.org/officeDocument/2006/relationships/notesSlide" Target="../notesSlides/notesSlide3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5.xml"/><Relationship Id="rId3" Type="http://schemas.openxmlformats.org/officeDocument/2006/relationships/image" Target="../media/image59.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6.xml"/><Relationship Id="rId3" Type="http://schemas.openxmlformats.org/officeDocument/2006/relationships/image" Target="../media/image60.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 Id="rId3" Type="http://schemas.openxmlformats.org/officeDocument/2006/relationships/hyperlink" Target="https://www.ilo.org/dyn/normlex/en/f?p=1000:12100:0::NO::P12100_INSTRUMENT_ID,P12100_LANG_CODE:312332,fr:NO"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8.xml"/><Relationship Id="rId3" Type="http://schemas.openxmlformats.org/officeDocument/2006/relationships/image" Target="../media/image61.jpe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9.xml.rels><?xml version="1.0" encoding="UTF-8" standalone="yes"?>
<Relationships xmlns="http://schemas.openxmlformats.org/package/2006/relationships"><Relationship Id="rId3" Type="http://schemas.openxmlformats.org/officeDocument/2006/relationships/image" Target="../media/image62.jpeg"/><Relationship Id="rId4" Type="http://schemas.openxmlformats.org/officeDocument/2006/relationships/image" Target="../media/image2.emf"/><Relationship Id="rId1" Type="http://schemas.openxmlformats.org/officeDocument/2006/relationships/slideLayout" Target="../slideLayouts/slideLayout5.xml"/><Relationship Id="rId2" Type="http://schemas.openxmlformats.org/officeDocument/2006/relationships/notesSlide" Target="../notesSlides/notesSlide4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image" Target="../media/image19.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63.jpe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64.jpe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65.jp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66.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67.jp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68.jpe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 Id="rId3" Type="http://schemas.openxmlformats.org/officeDocument/2006/relationships/image" Target="../media/image69.jp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 Id="rId3" Type="http://schemas.openxmlformats.org/officeDocument/2006/relationships/image" Target="../media/image70.jpe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image" Target="../media/image71.png"/><Relationship Id="rId3" Type="http://schemas.openxmlformats.org/officeDocument/2006/relationships/image" Target="../media/image2.emf"/></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72.jpeg"/><Relationship Id="rId3" Type="http://schemas.openxmlformats.org/officeDocument/2006/relationships/image" Target="../media/image2.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9.xml"/><Relationship Id="rId3" Type="http://schemas.openxmlformats.org/officeDocument/2006/relationships/image" Target="../media/image73.jpe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 Id="rId3" Type="http://schemas.openxmlformats.org/officeDocument/2006/relationships/image" Target="../media/image74.jpeg"/></Relationships>
</file>

<file path=ppt/slides/_rels/slide62.xml.rels><?xml version="1.0" encoding="UTF-8" standalone="yes"?>
<Relationships xmlns="http://schemas.openxmlformats.org/package/2006/relationships"><Relationship Id="rId3" Type="http://schemas.openxmlformats.org/officeDocument/2006/relationships/image" Target="../media/image75.jpeg"/><Relationship Id="rId4" Type="http://schemas.openxmlformats.org/officeDocument/2006/relationships/image" Target="../media/image76.jpeg"/><Relationship Id="rId1" Type="http://schemas.openxmlformats.org/officeDocument/2006/relationships/slideLayout" Target="../slideLayouts/slideLayout16.xml"/><Relationship Id="rId2" Type="http://schemas.openxmlformats.org/officeDocument/2006/relationships/notesSlide" Target="../notesSlides/notesSlide51.xml"/></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8" Type="http://schemas.openxmlformats.org/officeDocument/2006/relationships/image" Target="../media/image77.jpeg"/><Relationship Id="rId1" Type="http://schemas.openxmlformats.org/officeDocument/2006/relationships/slideLayout" Target="../slideLayouts/slideLayout15.xml"/><Relationship Id="rId2" Type="http://schemas.openxmlformats.org/officeDocument/2006/relationships/notesSlide" Target="../notesSlides/notesSlide52.xml"/></Relationships>
</file>

<file path=ppt/slides/_rels/slide64.xml.rels><?xml version="1.0" encoding="UTF-8" standalone="yes"?>
<Relationships xmlns="http://schemas.openxmlformats.org/package/2006/relationships"><Relationship Id="rId3" Type="http://schemas.openxmlformats.org/officeDocument/2006/relationships/image" Target="../media/image78.jpeg"/><Relationship Id="rId4" Type="http://schemas.openxmlformats.org/officeDocument/2006/relationships/image" Target="../media/image2.emf"/><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4.xml"/><Relationship Id="rId3" Type="http://schemas.openxmlformats.org/officeDocument/2006/relationships/image" Target="../media/image79.jpe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5.xml"/><Relationship Id="rId3" Type="http://schemas.openxmlformats.org/officeDocument/2006/relationships/image" Target="../media/image80.jpe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6.xml"/><Relationship Id="rId3" Type="http://schemas.openxmlformats.org/officeDocument/2006/relationships/image" Target="../media/image81.jpe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7.xml"/><Relationship Id="rId3" Type="http://schemas.openxmlformats.org/officeDocument/2006/relationships/image" Target="../media/image82.jpe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8.xml"/><Relationship Id="rId3" Type="http://schemas.openxmlformats.org/officeDocument/2006/relationships/image" Target="../media/image8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84.jpeg"/><Relationship Id="rId4" Type="http://schemas.openxmlformats.org/officeDocument/2006/relationships/image" Target="../media/image85.jpeg"/><Relationship Id="rId1" Type="http://schemas.openxmlformats.org/officeDocument/2006/relationships/slideLayout" Target="../slideLayouts/slideLayout16.xml"/><Relationship Id="rId2" Type="http://schemas.openxmlformats.org/officeDocument/2006/relationships/notesSlide" Target="../notesSlides/notesSlide59.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1.xml"/><Relationship Id="rId3" Type="http://schemas.openxmlformats.org/officeDocument/2006/relationships/image" Target="../media/image86.jpe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 Id="rId3" Type="http://schemas.openxmlformats.org/officeDocument/2006/relationships/image" Target="../media/image87.jpe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 Id="rId3" Type="http://schemas.openxmlformats.org/officeDocument/2006/relationships/image" Target="../media/image88.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4.xml"/><Relationship Id="rId3" Type="http://schemas.openxmlformats.org/officeDocument/2006/relationships/image" Target="../media/image89.jpe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5.xml"/><Relationship Id="rId3" Type="http://schemas.openxmlformats.org/officeDocument/2006/relationships/image" Target="../media/image90.jpe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6.xml"/><Relationship Id="rId3" Type="http://schemas.openxmlformats.org/officeDocument/2006/relationships/image" Target="../media/image91.jpe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7.xml"/><Relationship Id="rId3" Type="http://schemas.openxmlformats.org/officeDocument/2006/relationships/image" Target="../media/image90.jpe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image" Target="../media/image20.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9.xml"/><Relationship Id="rId3" Type="http://schemas.openxmlformats.org/officeDocument/2006/relationships/image" Target="../media/image92.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0.xml"/><Relationship Id="rId3" Type="http://schemas.openxmlformats.org/officeDocument/2006/relationships/image" Target="../media/image93.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1.xml"/><Relationship Id="rId3" Type="http://schemas.openxmlformats.org/officeDocument/2006/relationships/image" Target="../media/image94.jpe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2.xml"/><Relationship Id="rId3" Type="http://schemas.openxmlformats.org/officeDocument/2006/relationships/image" Target="../media/image95.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3.xml"/></Relationships>
</file>

<file path=ppt/slides/_rels/slide85.xml.rels><?xml version="1.0" encoding="UTF-8" standalone="yes"?>
<Relationships xmlns="http://schemas.openxmlformats.org/package/2006/relationships"><Relationship Id="rId3" Type="http://schemas.openxmlformats.org/officeDocument/2006/relationships/image" Target="../media/image96.jpg"/><Relationship Id="rId4" Type="http://schemas.openxmlformats.org/officeDocument/2006/relationships/image" Target="../media/image97.jpeg"/><Relationship Id="rId1" Type="http://schemas.openxmlformats.org/officeDocument/2006/relationships/slideLayout" Target="../slideLayouts/slideLayout7.xml"/><Relationship Id="rId2" Type="http://schemas.openxmlformats.org/officeDocument/2006/relationships/notesSlide" Target="../notesSlides/notesSlide74.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5.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 Id="rId3" Type="http://schemas.openxmlformats.org/officeDocument/2006/relationships/image" Target="../media/image21.jpe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22.xml"/><Relationship Id="rId2" Type="http://schemas.openxmlformats.org/officeDocument/2006/relationships/image" Target="../media/image2.emf"/><Relationship Id="rId3" Type="http://schemas.openxmlformats.org/officeDocument/2006/relationships/image" Target="../media/image98.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99.jpeg"/><Relationship Id="rId3" Type="http://schemas.openxmlformats.org/officeDocument/2006/relationships/image" Target="../media/image2.emf"/></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7.xml"/><Relationship Id="rId3" Type="http://schemas.openxmlformats.org/officeDocument/2006/relationships/image" Target="../media/image100.jpeg"/></Relationships>
</file>

<file path=ppt/slides/_rels/slide93.xml.rels><?xml version="1.0" encoding="UTF-8" standalone="yes"?>
<Relationships xmlns="http://schemas.openxmlformats.org/package/2006/relationships"><Relationship Id="rId3" Type="http://schemas.openxmlformats.org/officeDocument/2006/relationships/image" Target="../media/image101.jpeg"/><Relationship Id="rId4" Type="http://schemas.openxmlformats.org/officeDocument/2006/relationships/image" Target="../media/image102.jpeg"/><Relationship Id="rId1" Type="http://schemas.openxmlformats.org/officeDocument/2006/relationships/slideLayout" Target="../slideLayouts/slideLayout2.xml"/><Relationship Id="rId2" Type="http://schemas.openxmlformats.org/officeDocument/2006/relationships/notesSlide" Target="../notesSlides/notesSlide78.xml"/></Relationships>
</file>

<file path=ppt/slides/_rels/slide94.xml.rels><?xml version="1.0" encoding="UTF-8" standalone="yes"?>
<Relationships xmlns="http://schemas.openxmlformats.org/package/2006/relationships"><Relationship Id="rId3" Type="http://schemas.openxmlformats.org/officeDocument/2006/relationships/image" Target="../media/image103.jpeg"/><Relationship Id="rId4" Type="http://schemas.openxmlformats.org/officeDocument/2006/relationships/image" Target="../media/image102.jpeg"/><Relationship Id="rId1" Type="http://schemas.openxmlformats.org/officeDocument/2006/relationships/slideLayout" Target="../slideLayouts/slideLayout2.xml"/><Relationship Id="rId2" Type="http://schemas.openxmlformats.org/officeDocument/2006/relationships/notesSlide" Target="../notesSlides/notesSlide79.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0.xml"/><Relationship Id="rId3" Type="http://schemas.openxmlformats.org/officeDocument/2006/relationships/image" Target="../media/image104.jpeg"/></Relationships>
</file>

<file path=ppt/slides/_rels/slide96.xml.rels><?xml version="1.0" encoding="UTF-8" standalone="yes"?>
<Relationships xmlns="http://schemas.openxmlformats.org/package/2006/relationships"><Relationship Id="rId3" Type="http://schemas.openxmlformats.org/officeDocument/2006/relationships/image" Target="../media/image105.jpeg"/><Relationship Id="rId4" Type="http://schemas.openxmlformats.org/officeDocument/2006/relationships/image" Target="../media/image102.jpeg"/><Relationship Id="rId1" Type="http://schemas.openxmlformats.org/officeDocument/2006/relationships/slideLayout" Target="../slideLayouts/slideLayout2.xml"/><Relationship Id="rId2" Type="http://schemas.openxmlformats.org/officeDocument/2006/relationships/notesSlide" Target="../notesSlides/notesSlide81.xml"/></Relationships>
</file>

<file path=ppt/slides/_rels/slide97.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106.jpeg"/><Relationship Id="rId1" Type="http://schemas.openxmlformats.org/officeDocument/2006/relationships/slideLayout" Target="../slideLayouts/slideLayout5.xml"/><Relationship Id="rId2" Type="http://schemas.openxmlformats.org/officeDocument/2006/relationships/notesSlide" Target="../notesSlides/notesSlide8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3.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56227C0-AD57-4F9B-BAE3-EEFB0D0EE427}" type="slidenum">
              <a:rPr lang="en-GB" smtClean="0">
                <a:latin typeface="Arial"/>
              </a:rPr>
              <a:pPr/>
              <a:t>1</a:t>
            </a:fld>
            <a:endParaRPr lang="en-GB">
              <a:latin typeface="Arial"/>
            </a:endParaRPr>
          </a:p>
        </p:txBody>
      </p:sp>
      <p:sp>
        <p:nvSpPr>
          <p:cNvPr id="10" name="Footer Placeholder 4"/>
          <p:cNvSpPr>
            <a:spLocks noGrp="1"/>
          </p:cNvSpPr>
          <p:nvPr>
            <p:ph type="ftr" sz="quarter" idx="11"/>
          </p:nvPr>
        </p:nvSpPr>
        <p:spPr>
          <a:xfrm>
            <a:off x="490538" y="6858000"/>
            <a:ext cx="5605462" cy="180000"/>
          </a:xfrm>
        </p:spPr>
        <p:txBody>
          <a:bodyPr/>
          <a:lstStyle/>
          <a:p>
            <a:r>
              <a:rPr lang="en-GB" smtClean="0">
                <a:latin typeface="Arial"/>
              </a:rPr>
              <a:t>Advancing social justice, promoting decent work</a:t>
            </a:r>
            <a:endParaRPr lang="en-GB">
              <a:latin typeface="Arial"/>
            </a:endParaRPr>
          </a:p>
        </p:txBody>
      </p:sp>
      <p:sp>
        <p:nvSpPr>
          <p:cNvPr id="11" name="Slide Number Placeholder 5"/>
          <p:cNvSpPr txBox="1">
            <a:spLocks/>
          </p:cNvSpPr>
          <p:nvPr/>
        </p:nvSpPr>
        <p:spPr>
          <a:xfrm>
            <a:off x="11161462" y="6870450"/>
            <a:ext cx="540000" cy="288000"/>
          </a:xfrm>
          <a:prstGeom prst="rect">
            <a:avLst/>
          </a:prstGeom>
        </p:spPr>
        <p:txBody>
          <a:bodyPr vert="horz" lIns="0" tIns="0" rIns="0" bIns="0" rtlCol="0" anchor="t" anchorCtr="0">
            <a:noAutofit/>
          </a:bodyPr>
          <a:lstStyle>
            <a:defPPr>
              <a:defRPr lang="en-US"/>
            </a:defPPr>
            <a:lvl1pPr marL="0" algn="r" defTabSz="914400" rtl="0" eaLnBrk="1" latinLnBrk="0" hangingPunct="1">
              <a:defRPr sz="1800"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6227C0-AD57-4F9B-BAE3-EEFB0D0EE427}" type="slidenum">
              <a:rPr lang="en-GB" smtClean="0">
                <a:latin typeface="Arial"/>
              </a:rPr>
              <a:pPr/>
              <a:t>1</a:t>
            </a:fld>
            <a:endParaRPr lang="en-GB">
              <a:latin typeface="Arial"/>
            </a:endParaRPr>
          </a:p>
        </p:txBody>
      </p:sp>
      <p:sp>
        <p:nvSpPr>
          <p:cNvPr id="13" name="Title 1"/>
          <p:cNvSpPr>
            <a:spLocks noGrp="1"/>
          </p:cNvSpPr>
          <p:nvPr>
            <p:ph type="ctrTitle"/>
          </p:nvPr>
        </p:nvSpPr>
        <p:spPr>
          <a:xfrm>
            <a:off x="490538" y="2873014"/>
            <a:ext cx="6697321" cy="2505810"/>
          </a:xfrm>
        </p:spPr>
        <p:txBody>
          <a:bodyPr/>
          <a:lstStyle/>
          <a:p>
            <a:r>
              <a:rPr lang="fr-FR" b="0" dirty="0">
                <a:latin typeface="Overpass Bold"/>
                <a:cs typeface="Overpass Bold"/>
              </a:rPr>
              <a:t>Améliorer la sécurité </a:t>
            </a:r>
            <a:r>
              <a:rPr lang="fr-FR" b="0" dirty="0" smtClean="0">
                <a:latin typeface="Overpass Bold"/>
                <a:cs typeface="Overpass Bold"/>
              </a:rPr>
              <a:t/>
            </a:r>
            <a:br>
              <a:rPr lang="fr-FR" b="0" dirty="0" smtClean="0">
                <a:latin typeface="Overpass Bold"/>
                <a:cs typeface="Overpass Bold"/>
              </a:rPr>
            </a:br>
            <a:r>
              <a:rPr lang="fr-FR" b="0" dirty="0" smtClean="0">
                <a:latin typeface="Overpass Bold"/>
                <a:cs typeface="Overpass Bold"/>
              </a:rPr>
              <a:t>et </a:t>
            </a:r>
            <a:r>
              <a:rPr lang="fr-FR" b="0" dirty="0">
                <a:latin typeface="Overpass Bold"/>
                <a:cs typeface="Overpass Bold"/>
              </a:rPr>
              <a:t>la santé au travail dans les petites et moyennes entreprises</a:t>
            </a:r>
            <a:endParaRPr lang="en-GB" b="0" dirty="0">
              <a:latin typeface="Overpass Bold"/>
              <a:cs typeface="Overpass Bold"/>
            </a:endParaRPr>
          </a:p>
        </p:txBody>
      </p:sp>
      <p:pic>
        <p:nvPicPr>
          <p:cNvPr id="14" name="Imagen 13" descr="SCORE.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60539" y="6031565"/>
            <a:ext cx="1168103" cy="624584"/>
          </a:xfrm>
          <a:prstGeom prst="rect">
            <a:avLst/>
          </a:prstGeom>
        </p:spPr>
      </p:pic>
      <p:pic>
        <p:nvPicPr>
          <p:cNvPr id="15" name="Imagen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8471" y="5812119"/>
            <a:ext cx="1322164" cy="934308"/>
          </a:xfrm>
          <a:prstGeom prst="rect">
            <a:avLst/>
          </a:prstGeom>
        </p:spPr>
      </p:pic>
      <p:pic>
        <p:nvPicPr>
          <p:cNvPr id="16" name="Marcador de posición de imagen 15" descr="ilo-3782_48495858327_o.jpg"/>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t="6834" b="6834"/>
          <a:stretch>
            <a:fillRect/>
          </a:stretch>
        </p:blipFill>
        <p:spPr>
          <a:xfrm>
            <a:off x="2946399" y="0"/>
            <a:ext cx="9263287" cy="5331480"/>
          </a:xfrm>
        </p:spPr>
      </p:pic>
    </p:spTree>
    <p:extLst>
      <p:ext uri="{BB962C8B-B14F-4D97-AF65-F5344CB8AC3E}">
        <p14:creationId xmlns:p14="http://schemas.microsoft.com/office/powerpoint/2010/main" val="900002786"/>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7"/>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a:xfrm>
            <a:off x="467019" y="1423195"/>
            <a:ext cx="5548564" cy="575708"/>
          </a:xfrm>
        </p:spPr>
        <p:txBody>
          <a:bodyPr/>
          <a:lstStyle/>
          <a:p>
            <a:r>
              <a:rPr lang="fr-FR" b="0" dirty="0"/>
              <a:t>Que savez-vous de la SST?</a:t>
            </a:r>
            <a:endParaRPr lang="es-ES" b="0"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10</a:t>
            </a:fld>
            <a:endParaRPr lang="en-GB"/>
          </a:p>
        </p:txBody>
      </p:sp>
      <p:pic>
        <p:nvPicPr>
          <p:cNvPr id="9" name="Imagen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45456" y="1464235"/>
            <a:ext cx="3391609" cy="4796118"/>
          </a:xfrm>
          <a:prstGeom prst="rect">
            <a:avLst/>
          </a:prstGeom>
          <a:ln>
            <a:noFill/>
          </a:ln>
          <a:effectLst>
            <a:outerShdw blurRad="292100" dist="139700" dir="2700000" algn="tl" rotWithShape="0">
              <a:srgbClr val="333333">
                <a:alpha val="65000"/>
              </a:srgbClr>
            </a:outerShdw>
          </a:effectLst>
        </p:spPr>
      </p:pic>
      <p:sp>
        <p:nvSpPr>
          <p:cNvPr id="10" name="Footer Placeholder 10"/>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spTree>
    <p:extLst>
      <p:ext uri="{BB962C8B-B14F-4D97-AF65-F5344CB8AC3E}">
        <p14:creationId xmlns:p14="http://schemas.microsoft.com/office/powerpoint/2010/main" val="3851224408"/>
      </p:ext>
    </p:extLst>
  </p:cSld>
  <p:clrMapOvr>
    <a:masterClrMapping/>
  </p:clrMapOvr>
  <p:timing>
    <p:tnLst>
      <p:par>
        <p:cTn xmlns:p14="http://schemas.microsoft.com/office/powerpoint/2010/mai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p:txBody>
          <a:bodyPr/>
          <a:lstStyle/>
          <a:p>
            <a:r>
              <a:rPr lang="fr-FR" b="0" dirty="0"/>
              <a:t>Vidéo «Exemples de protecteurs de machines et autres dispositifs de sécurité»</a:t>
            </a:r>
            <a:endParaRPr lang="es-ES" b="0"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100</a:t>
            </a:fld>
            <a:endParaRPr lang="en-GB"/>
          </a:p>
        </p:txBody>
      </p:sp>
      <p:pic>
        <p:nvPicPr>
          <p:cNvPr id="8" name="Examples of machinery guards and other safety feature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793999" y="2360706"/>
            <a:ext cx="6715989" cy="3777744"/>
          </a:xfrm>
          <a:prstGeom prst="rect">
            <a:avLst/>
          </a:prstGeom>
        </p:spPr>
      </p:pic>
      <p:sp>
        <p:nvSpPr>
          <p:cNvPr id="9"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933722910"/>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8"/>
                                        </p:tgtEl>
                                      </p:cBhvr>
                                    </p:cmd>
                                  </p:childTnLst>
                                </p:cTn>
                              </p:par>
                            </p:childTnLst>
                          </p:cTn>
                        </p:par>
                      </p:childTnLst>
                    </p:cTn>
                  </p:par>
                </p:childTnLst>
              </p:cTn>
              <p:nextCondLst>
                <p:cond evt="onClick" delay="0">
                  <p:tgtEl>
                    <p:spTgt spid="8"/>
                  </p:tgtEl>
                </p:cond>
              </p:nextCondLst>
            </p:seq>
            <p:video>
              <p:cMediaNode vol="80000">
                <p:cTn id="7" fill="hold" display="0">
                  <p:stCondLst>
                    <p:cond delay="indefinite"/>
                  </p:stCondLst>
                </p:cTn>
                <p:tgtEl>
                  <p:spTgt spid="8"/>
                </p:tgtEl>
              </p:cMediaNode>
            </p:video>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10"/>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p:txBody>
          <a:bodyPr/>
          <a:lstStyle/>
          <a:p>
            <a:r>
              <a:rPr lang="fr-FR" b="0" dirty="0"/>
              <a:t>Mesures techniques de prévention </a:t>
            </a:r>
            <a:endParaRPr lang="es-ES" b="0" dirty="0">
              <a:cs typeface="Overpass Bold"/>
            </a:endParaRPr>
          </a:p>
        </p:txBody>
      </p:sp>
      <p:sp>
        <p:nvSpPr>
          <p:cNvPr id="3" name="Marcador de contenido 2"/>
          <p:cNvSpPr>
            <a:spLocks noGrp="1"/>
          </p:cNvSpPr>
          <p:nvPr>
            <p:ph idx="1"/>
          </p:nvPr>
        </p:nvSpPr>
        <p:spPr>
          <a:xfrm>
            <a:off x="490539" y="2091766"/>
            <a:ext cx="5625304" cy="3785160"/>
          </a:xfrm>
        </p:spPr>
        <p:txBody>
          <a:bodyPr/>
          <a:lstStyle/>
          <a:p>
            <a:pPr>
              <a:lnSpc>
                <a:spcPct val="107000"/>
              </a:lnSpc>
              <a:spcAft>
                <a:spcPts val="800"/>
              </a:spcAft>
            </a:pPr>
            <a:r>
              <a:rPr lang="fr-FR" b="0" dirty="0">
                <a:solidFill>
                  <a:schemeClr val="tx2"/>
                </a:solidFill>
                <a:latin typeface="Overpass Light"/>
                <a:ea typeface="Calibri" panose="020F0502020204030204" pitchFamily="34" charset="0"/>
                <a:cs typeface="Overpass Light"/>
              </a:rPr>
              <a:t>Petits extracteurs de fumée sur les pistolets de soudure, hottes à poussière, hottes de laboratoire, boîtes à gants, cabines de pulvérisation ou grandes installations </a:t>
            </a:r>
            <a:r>
              <a:rPr lang="fr-FR" b="0" dirty="0" smtClean="0">
                <a:solidFill>
                  <a:schemeClr val="tx2"/>
                </a:solidFill>
                <a:latin typeface="Overpass Light"/>
                <a:ea typeface="Calibri" panose="020F0502020204030204" pitchFamily="34" charset="0"/>
                <a:cs typeface="Overpass Light"/>
              </a:rPr>
              <a:t>industrielles.</a:t>
            </a:r>
            <a:endParaRPr lang="fr-FR" b="0" dirty="0">
              <a:solidFill>
                <a:schemeClr val="tx2"/>
              </a:solidFill>
              <a:latin typeface="Overpass Light"/>
              <a:ea typeface="Calibri" panose="020F0502020204030204" pitchFamily="34" charset="0"/>
              <a:cs typeface="Overpass Light"/>
            </a:endParaRPr>
          </a:p>
          <a:p>
            <a:pPr lvl="0">
              <a:lnSpc>
                <a:spcPct val="107000"/>
              </a:lnSpc>
              <a:spcAft>
                <a:spcPts val="800"/>
              </a:spcAft>
              <a:tabLst>
                <a:tab pos="457200" algn="l"/>
              </a:tabLst>
            </a:pPr>
            <a:r>
              <a:rPr lang="fr-FR" b="0" dirty="0">
                <a:solidFill>
                  <a:schemeClr val="tx2"/>
                </a:solidFill>
                <a:ea typeface="Calibri" panose="020F0502020204030204" pitchFamily="34" charset="0"/>
                <a:cs typeface="Overpass Bold"/>
              </a:rPr>
              <a:t>Toutes ces mesures techniques de prévention </a:t>
            </a:r>
            <a:r>
              <a:rPr lang="fr-FR" b="0" dirty="0">
                <a:solidFill>
                  <a:schemeClr val="tx2"/>
                </a:solidFill>
                <a:latin typeface="Overpass Light"/>
                <a:ea typeface="Calibri" panose="020F0502020204030204" pitchFamily="34" charset="0"/>
                <a:cs typeface="Overpass Light"/>
              </a:rPr>
              <a:t>visent à atteindre les mêmes </a:t>
            </a:r>
            <a:r>
              <a:rPr lang="fr-FR" b="0" dirty="0">
                <a:solidFill>
                  <a:schemeClr val="tx2"/>
                </a:solidFill>
                <a:ea typeface="Calibri" panose="020F0502020204030204" pitchFamily="34" charset="0"/>
                <a:cs typeface="Overpass Bold"/>
              </a:rPr>
              <a:t>objectifs en matière d’hygiène</a:t>
            </a:r>
            <a:r>
              <a:rPr lang="fr-FR" b="0" dirty="0">
                <a:solidFill>
                  <a:schemeClr val="tx2"/>
                </a:solidFill>
                <a:latin typeface="Overpass Light"/>
                <a:ea typeface="Calibri" panose="020F0502020204030204" pitchFamily="34" charset="0"/>
                <a:cs typeface="Overpass Light"/>
              </a:rPr>
              <a:t>:</a:t>
            </a:r>
          </a:p>
          <a:p>
            <a:pPr marL="285750" indent="-285750" eaLnBrk="0" fontAlgn="base" hangingPunct="0">
              <a:lnSpc>
                <a:spcPct val="150000"/>
              </a:lnSpc>
              <a:spcBef>
                <a:spcPct val="0"/>
              </a:spcBef>
              <a:spcAft>
                <a:spcPct val="0"/>
              </a:spcAft>
              <a:buClr>
                <a:schemeClr val="accent2"/>
              </a:buClr>
              <a:buFont typeface="Lucida Grande"/>
              <a:buChar char="►"/>
            </a:pPr>
            <a:r>
              <a:rPr lang="fr-FR" b="0" dirty="0" smtClean="0">
                <a:solidFill>
                  <a:schemeClr val="tx2"/>
                </a:solidFill>
                <a:latin typeface="Overpass Light"/>
                <a:ea typeface="Calibri" panose="020F0502020204030204" pitchFamily="34" charset="0"/>
                <a:cs typeface="Overpass Light"/>
              </a:rPr>
              <a:t>collecter </a:t>
            </a:r>
            <a:r>
              <a:rPr lang="fr-FR" b="0" dirty="0">
                <a:solidFill>
                  <a:schemeClr val="tx2"/>
                </a:solidFill>
                <a:latin typeface="Overpass Light"/>
                <a:ea typeface="Calibri" panose="020F0502020204030204" pitchFamily="34" charset="0"/>
                <a:cs typeface="Overpass Light"/>
              </a:rPr>
              <a:t>ou contenir le danger</a:t>
            </a:r>
            <a:r>
              <a:rPr lang="fr-FR" b="0" dirty="0" smtClean="0">
                <a:solidFill>
                  <a:schemeClr val="tx2"/>
                </a:solidFill>
                <a:latin typeface="Overpass Light"/>
                <a:ea typeface="Calibri" panose="020F0502020204030204" pitchFamily="34" charset="0"/>
                <a:cs typeface="Overpass Light"/>
              </a:rPr>
              <a:t>;</a:t>
            </a:r>
          </a:p>
          <a:p>
            <a:pPr marL="285750" indent="-285750" eaLnBrk="0" fontAlgn="base" hangingPunct="0">
              <a:lnSpc>
                <a:spcPct val="150000"/>
              </a:lnSpc>
              <a:spcBef>
                <a:spcPct val="0"/>
              </a:spcBef>
              <a:spcAft>
                <a:spcPct val="0"/>
              </a:spcAft>
              <a:buClr>
                <a:schemeClr val="accent2"/>
              </a:buClr>
              <a:buFont typeface="Lucida Grande"/>
              <a:buChar char="►"/>
            </a:pPr>
            <a:r>
              <a:rPr lang="fr-FR" b="0" dirty="0" smtClean="0">
                <a:solidFill>
                  <a:schemeClr val="tx2"/>
                </a:solidFill>
                <a:latin typeface="Overpass Light"/>
                <a:ea typeface="Calibri" panose="020F0502020204030204" pitchFamily="34" charset="0"/>
                <a:cs typeface="Overpass Light"/>
              </a:rPr>
              <a:t>éloigner </a:t>
            </a:r>
            <a:r>
              <a:rPr lang="fr-FR" b="0" dirty="0">
                <a:solidFill>
                  <a:schemeClr val="tx2"/>
                </a:solidFill>
                <a:latin typeface="Overpass Light"/>
                <a:ea typeface="Calibri" panose="020F0502020204030204" pitchFamily="34" charset="0"/>
                <a:cs typeface="Overpass Light"/>
              </a:rPr>
              <a:t>le danger du travailleur, de façon fiable</a:t>
            </a:r>
            <a:r>
              <a:rPr lang="fr-FR" b="0" dirty="0" smtClean="0">
                <a:solidFill>
                  <a:schemeClr val="tx2"/>
                </a:solidFill>
                <a:latin typeface="Overpass Light"/>
                <a:ea typeface="Calibri" panose="020F0502020204030204" pitchFamily="34" charset="0"/>
                <a:cs typeface="Overpass Light"/>
              </a:rPr>
              <a:t>;</a:t>
            </a:r>
          </a:p>
          <a:p>
            <a:pPr marL="285750" indent="-285750" eaLnBrk="0" fontAlgn="base" hangingPunct="0">
              <a:lnSpc>
                <a:spcPct val="150000"/>
              </a:lnSpc>
              <a:spcBef>
                <a:spcPct val="0"/>
              </a:spcBef>
              <a:spcAft>
                <a:spcPct val="0"/>
              </a:spcAft>
              <a:buClr>
                <a:schemeClr val="accent2"/>
              </a:buClr>
              <a:buFont typeface="Lucida Grande"/>
              <a:buChar char="►"/>
            </a:pPr>
            <a:r>
              <a:rPr lang="fr-FR" b="0" dirty="0" smtClean="0">
                <a:solidFill>
                  <a:schemeClr val="tx2"/>
                </a:solidFill>
                <a:latin typeface="Overpass Light"/>
                <a:ea typeface="Calibri" panose="020F0502020204030204" pitchFamily="34" charset="0"/>
                <a:cs typeface="Overpass Light"/>
              </a:rPr>
              <a:t>maintenir </a:t>
            </a:r>
            <a:r>
              <a:rPr lang="fr-FR" b="0" dirty="0">
                <a:solidFill>
                  <a:schemeClr val="tx2"/>
                </a:solidFill>
                <a:latin typeface="Overpass Light"/>
                <a:ea typeface="Calibri" panose="020F0502020204030204" pitchFamily="34" charset="0"/>
                <a:cs typeface="Overpass Light"/>
              </a:rPr>
              <a:t>l’exposition en dessous des limites d’exposition pertinentes.</a:t>
            </a:r>
          </a:p>
          <a:p>
            <a:pPr marL="285750" indent="-285750" eaLnBrk="0" fontAlgn="base" hangingPunct="0">
              <a:lnSpc>
                <a:spcPct val="150000"/>
              </a:lnSpc>
              <a:spcBef>
                <a:spcPct val="0"/>
              </a:spcBef>
              <a:spcAft>
                <a:spcPct val="0"/>
              </a:spcAft>
              <a:buClr>
                <a:schemeClr val="accent2"/>
              </a:buClr>
              <a:buFont typeface="Lucida Grande"/>
              <a:buChar char="►"/>
            </a:pPr>
            <a:endParaRPr lang="en-US" dirty="0" smtClean="0">
              <a:solidFill>
                <a:prstClr val="black"/>
              </a:solidFill>
              <a:latin typeface="Overpass Light"/>
              <a:cs typeface="Overpass Light"/>
            </a:endParaRP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101</a:t>
            </a:fld>
            <a:endParaRPr lang="en-GB"/>
          </a:p>
        </p:txBody>
      </p:sp>
      <p:pic>
        <p:nvPicPr>
          <p:cNvPr id="13"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pic>
        <p:nvPicPr>
          <p:cNvPr id="9" name="Imagen 8" descr="101_slide_picture.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18798" y="2377760"/>
            <a:ext cx="4428194" cy="3181266"/>
          </a:xfrm>
          <a:prstGeom prst="rect">
            <a:avLst/>
          </a:prstGeom>
          <a:ln>
            <a:noFill/>
          </a:ln>
          <a:effectLst>
            <a:outerShdw blurRad="292100" dist="139700" dir="2700000" algn="tl" rotWithShape="0">
              <a:srgbClr val="333333">
                <a:alpha val="65000"/>
              </a:srgbClr>
            </a:outerShdw>
          </a:effectLst>
        </p:spPr>
      </p:pic>
      <p:sp>
        <p:nvSpPr>
          <p:cNvPr id="10"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3484298720"/>
      </p:ext>
    </p:extLst>
  </p:cSld>
  <p:clrMapOvr>
    <a:masterClrMapping/>
  </p:clrMapOvr>
  <p:timing>
    <p:tnLst>
      <p:par>
        <p:cTn xmlns:p14="http://schemas.microsoft.com/office/powerpoint/2010/mai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0538" y="1423195"/>
            <a:ext cx="10437382" cy="720000"/>
          </a:xfrm>
        </p:spPr>
        <p:txBody>
          <a:bodyPr/>
          <a:lstStyle/>
          <a:p>
            <a:r>
              <a:rPr lang="fr-FR" b="0" dirty="0">
                <a:solidFill>
                  <a:srgbClr val="1E2DBE"/>
                </a:solidFill>
              </a:rPr>
              <a:t>Mesures techniques de prévention: ventilation par aspiration localisée et écrans de soudage</a:t>
            </a:r>
            <a:endParaRPr lang="es-ES" b="0" dirty="0">
              <a:solidFill>
                <a:srgbClr val="1E2DBE"/>
              </a:solidFill>
              <a:cs typeface="Overpass Bold"/>
            </a:endParaRP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102</a:t>
            </a:fld>
            <a:endParaRPr lang="en-GB"/>
          </a:p>
        </p:txBody>
      </p:sp>
      <p:sp>
        <p:nvSpPr>
          <p:cNvPr id="9" name="Rectángulo 8"/>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pic>
        <p:nvPicPr>
          <p:cNvPr id="11" name="Imagen 10" descr="102_slide_pictures_2.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89370" y="2485478"/>
            <a:ext cx="3721608" cy="3468624"/>
          </a:xfrm>
          <a:prstGeom prst="rect">
            <a:avLst/>
          </a:prstGeom>
          <a:ln>
            <a:noFill/>
          </a:ln>
          <a:effectLst>
            <a:outerShdw blurRad="292100" dist="139700" dir="2700000" algn="tl" rotWithShape="0">
              <a:srgbClr val="333333">
                <a:alpha val="65000"/>
              </a:srgbClr>
            </a:outerShdw>
          </a:effectLst>
        </p:spPr>
      </p:pic>
      <p:pic>
        <p:nvPicPr>
          <p:cNvPr id="10" name="Imagen 9" descr="102_slide_pictures_1.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25779" y="2485479"/>
            <a:ext cx="3721608" cy="3468624"/>
          </a:xfrm>
          <a:prstGeom prst="rect">
            <a:avLst/>
          </a:prstGeom>
          <a:ln>
            <a:noFill/>
          </a:ln>
          <a:effectLst>
            <a:outerShdw blurRad="292100" dist="139700" dir="2700000" algn="tl" rotWithShape="0">
              <a:srgbClr val="333333">
                <a:alpha val="65000"/>
              </a:srgbClr>
            </a:outerShdw>
          </a:effectLst>
        </p:spPr>
      </p:pic>
      <p:sp>
        <p:nvSpPr>
          <p:cNvPr id="12"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2782262620"/>
      </p:ext>
    </p:extLst>
  </p:cSld>
  <p:clrMapOvr>
    <a:masterClrMapping/>
  </p:clrMapOvr>
  <p:timing>
    <p:tnLst>
      <p:par>
        <p:cTn xmlns:p14="http://schemas.microsoft.com/office/powerpoint/2010/mai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10"/>
          <p:cNvSpPr/>
          <p:nvPr/>
        </p:nvSpPr>
        <p:spPr>
          <a:xfrm rot="16200000">
            <a:off x="6660713" y="2242351"/>
            <a:ext cx="6858000" cy="2373294"/>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a:xfrm>
            <a:off x="490538" y="1141664"/>
            <a:ext cx="6972432" cy="744005"/>
          </a:xfrm>
        </p:spPr>
        <p:txBody>
          <a:bodyPr/>
          <a:lstStyle/>
          <a:p>
            <a:r>
              <a:rPr lang="fr-FR" b="0" dirty="0">
                <a:solidFill>
                  <a:srgbClr val="1E2DBE"/>
                </a:solidFill>
              </a:rPr>
              <a:t>Mesures techniques de prévention: protection des machines</a:t>
            </a:r>
            <a:endParaRPr lang="es-ES" b="0" dirty="0">
              <a:solidFill>
                <a:srgbClr val="1E2DBE"/>
              </a:solidFill>
            </a:endParaRPr>
          </a:p>
        </p:txBody>
      </p:sp>
      <p:sp>
        <p:nvSpPr>
          <p:cNvPr id="3" name="Marcador de contenido 2"/>
          <p:cNvSpPr>
            <a:spLocks noGrp="1"/>
          </p:cNvSpPr>
          <p:nvPr>
            <p:ph idx="1"/>
          </p:nvPr>
        </p:nvSpPr>
        <p:spPr>
          <a:xfrm>
            <a:off x="477709" y="1975787"/>
            <a:ext cx="8348382" cy="3384877"/>
          </a:xfrm>
        </p:spPr>
        <p:txBody>
          <a:bodyPr/>
          <a:lstStyle/>
          <a:p>
            <a:pPr marL="285750" indent="-285750" eaLnBrk="0" fontAlgn="base" hangingPunct="0">
              <a:lnSpc>
                <a:spcPct val="140000"/>
              </a:lnSpc>
              <a:spcBef>
                <a:spcPct val="0"/>
              </a:spcBef>
              <a:spcAft>
                <a:spcPct val="0"/>
              </a:spcAft>
              <a:buClr>
                <a:schemeClr val="accent2"/>
              </a:buClr>
              <a:buFont typeface="Lucida Grande"/>
              <a:buChar char="►"/>
            </a:pPr>
            <a:r>
              <a:rPr lang="fr-FR" b="0" dirty="0" smtClean="0">
                <a:solidFill>
                  <a:schemeClr val="tx2"/>
                </a:solidFill>
                <a:latin typeface="Overpass Light"/>
                <a:cs typeface="Overpass Light"/>
              </a:rPr>
              <a:t>Il </a:t>
            </a:r>
            <a:r>
              <a:rPr lang="fr-FR" b="0" dirty="0">
                <a:solidFill>
                  <a:schemeClr val="tx2"/>
                </a:solidFill>
                <a:latin typeface="Overpass Light"/>
                <a:cs typeface="Overpass Light"/>
              </a:rPr>
              <a:t>faut toujours couvrir les parties dangereuses des machines ou y installer des protections pour éviter tout contact avec les </a:t>
            </a:r>
            <a:r>
              <a:rPr lang="fr-FR" b="0" dirty="0" smtClean="0">
                <a:solidFill>
                  <a:schemeClr val="tx2"/>
                </a:solidFill>
                <a:latin typeface="Overpass Light"/>
                <a:cs typeface="Overpass Light"/>
              </a:rPr>
              <a:t>travailleurs</a:t>
            </a:r>
          </a:p>
          <a:p>
            <a:pPr marL="285750" indent="-285750" eaLnBrk="0" fontAlgn="base" hangingPunct="0">
              <a:lnSpc>
                <a:spcPct val="140000"/>
              </a:lnSpc>
              <a:spcBef>
                <a:spcPct val="0"/>
              </a:spcBef>
              <a:spcAft>
                <a:spcPct val="0"/>
              </a:spcAft>
              <a:buClr>
                <a:schemeClr val="accent2"/>
              </a:buClr>
              <a:buFont typeface="Lucida Grande"/>
              <a:buChar char="►"/>
            </a:pPr>
            <a:r>
              <a:rPr lang="fr-FR" b="0" dirty="0" smtClean="0">
                <a:solidFill>
                  <a:schemeClr val="tx2"/>
                </a:solidFill>
                <a:latin typeface="Overpass Light"/>
                <a:cs typeface="Overpass Light"/>
              </a:rPr>
              <a:t>Ces </a:t>
            </a:r>
            <a:r>
              <a:rPr lang="fr-FR" b="0" dirty="0">
                <a:solidFill>
                  <a:schemeClr val="tx2"/>
                </a:solidFill>
                <a:latin typeface="Overpass Light"/>
                <a:cs typeface="Overpass Light"/>
              </a:rPr>
              <a:t>protections doivent être solides, fixes et difficiles à </a:t>
            </a:r>
            <a:r>
              <a:rPr lang="fr-FR" b="0" dirty="0" smtClean="0">
                <a:solidFill>
                  <a:schemeClr val="tx2"/>
                </a:solidFill>
                <a:latin typeface="Overpass Light"/>
                <a:cs typeface="Overpass Light"/>
              </a:rPr>
              <a:t>enlever</a:t>
            </a:r>
          </a:p>
          <a:p>
            <a:pPr marL="285750" indent="-285750" eaLnBrk="0" fontAlgn="base" hangingPunct="0">
              <a:lnSpc>
                <a:spcPct val="140000"/>
              </a:lnSpc>
              <a:spcBef>
                <a:spcPct val="0"/>
              </a:spcBef>
              <a:spcAft>
                <a:spcPct val="0"/>
              </a:spcAft>
              <a:buClr>
                <a:schemeClr val="accent2"/>
              </a:buClr>
              <a:buFont typeface="Lucida Grande"/>
              <a:buChar char="►"/>
            </a:pPr>
            <a:r>
              <a:rPr lang="fr-FR" b="0" dirty="0" smtClean="0">
                <a:solidFill>
                  <a:schemeClr val="tx2"/>
                </a:solidFill>
                <a:latin typeface="Overpass Light"/>
                <a:cs typeface="Overpass Light"/>
              </a:rPr>
              <a:t>Les </a:t>
            </a:r>
            <a:r>
              <a:rPr lang="fr-FR" b="0" dirty="0">
                <a:solidFill>
                  <a:schemeClr val="tx2"/>
                </a:solidFill>
                <a:latin typeface="Overpass Light"/>
                <a:cs typeface="Overpass Light"/>
              </a:rPr>
              <a:t>travailleurs doivent être formés à la sécurité de base des machines</a:t>
            </a:r>
            <a:r>
              <a:rPr lang="fr-FR" b="0" dirty="0" smtClean="0">
                <a:solidFill>
                  <a:schemeClr val="tx2"/>
                </a:solidFill>
                <a:latin typeface="Overpass Light"/>
                <a:cs typeface="Overpass Light"/>
              </a:rPr>
              <a:t>:</a:t>
            </a:r>
          </a:p>
          <a:p>
            <a:pPr marL="285750" indent="-285750" eaLnBrk="0" fontAlgn="base" hangingPunct="0">
              <a:lnSpc>
                <a:spcPct val="50000"/>
              </a:lnSpc>
              <a:spcBef>
                <a:spcPct val="0"/>
              </a:spcBef>
              <a:spcAft>
                <a:spcPct val="0"/>
              </a:spcAft>
              <a:buClr>
                <a:schemeClr val="accent2"/>
              </a:buClr>
              <a:buFont typeface="Lucida Grande"/>
              <a:buChar char="►"/>
            </a:pPr>
            <a:endParaRPr lang="fr-FR" b="0" dirty="0">
              <a:solidFill>
                <a:schemeClr val="tx2"/>
              </a:solidFill>
              <a:latin typeface="Overpass Light"/>
              <a:cs typeface="Overpass Light"/>
            </a:endParaRPr>
          </a:p>
          <a:p>
            <a:pPr marL="628650" lvl="1" indent="-358775">
              <a:buClr>
                <a:schemeClr val="accent1"/>
              </a:buClr>
              <a:buFont typeface="Lucida Grande"/>
              <a:buChar char="►"/>
            </a:pPr>
            <a:r>
              <a:rPr lang="fr-FR" dirty="0" smtClean="0">
                <a:solidFill>
                  <a:schemeClr val="tx2"/>
                </a:solidFill>
                <a:latin typeface="Overpass Light"/>
                <a:cs typeface="Overpass Light"/>
              </a:rPr>
              <a:t>éteindre </a:t>
            </a:r>
            <a:r>
              <a:rPr lang="fr-FR" dirty="0">
                <a:solidFill>
                  <a:schemeClr val="tx2"/>
                </a:solidFill>
                <a:latin typeface="Overpass Light"/>
                <a:cs typeface="Overpass Light"/>
              </a:rPr>
              <a:t>les machines et procéder à un </a:t>
            </a:r>
            <a:r>
              <a:rPr lang="fr-FR" i="1" dirty="0" err="1">
                <a:solidFill>
                  <a:schemeClr val="tx2"/>
                </a:solidFill>
                <a:latin typeface="Overpass Light"/>
                <a:cs typeface="Overpass Light"/>
              </a:rPr>
              <a:t>cadenassage</a:t>
            </a:r>
            <a:r>
              <a:rPr lang="fr-FR" dirty="0">
                <a:solidFill>
                  <a:schemeClr val="tx2"/>
                </a:solidFill>
                <a:latin typeface="Overpass Light"/>
                <a:cs typeface="Overpass Light"/>
              </a:rPr>
              <a:t> </a:t>
            </a:r>
            <a:r>
              <a:rPr lang="fr-FR" dirty="0" smtClean="0">
                <a:solidFill>
                  <a:schemeClr val="tx2"/>
                </a:solidFill>
                <a:latin typeface="Overpass Light"/>
                <a:cs typeface="Overpass Light"/>
              </a:rPr>
              <a:t>avant </a:t>
            </a:r>
            <a:r>
              <a:rPr lang="fr-FR" dirty="0">
                <a:solidFill>
                  <a:schemeClr val="tx2"/>
                </a:solidFill>
                <a:latin typeface="Overpass Light"/>
                <a:cs typeface="Overpass Light"/>
              </a:rPr>
              <a:t>de retirer les </a:t>
            </a:r>
            <a:r>
              <a:rPr lang="fr-FR" dirty="0" smtClean="0">
                <a:solidFill>
                  <a:schemeClr val="tx2"/>
                </a:solidFill>
                <a:latin typeface="Overpass Light"/>
                <a:cs typeface="Overpass Light"/>
              </a:rPr>
              <a:t>protections</a:t>
            </a:r>
          </a:p>
          <a:p>
            <a:pPr marL="628650" lvl="1" indent="-358775">
              <a:buClr>
                <a:schemeClr val="accent1"/>
              </a:buClr>
              <a:buFont typeface="Lucida Grande"/>
              <a:buChar char="►"/>
            </a:pPr>
            <a:r>
              <a:rPr lang="fr-FR" dirty="0" smtClean="0">
                <a:solidFill>
                  <a:schemeClr val="tx2"/>
                </a:solidFill>
                <a:latin typeface="Overpass Light"/>
                <a:cs typeface="Overpass Light"/>
              </a:rPr>
              <a:t>comment </a:t>
            </a:r>
            <a:r>
              <a:rPr lang="fr-FR" dirty="0">
                <a:solidFill>
                  <a:schemeClr val="tx2"/>
                </a:solidFill>
                <a:latin typeface="Overpass Light"/>
                <a:cs typeface="Overpass Light"/>
              </a:rPr>
              <a:t>arrêter la machine en cas </a:t>
            </a:r>
            <a:r>
              <a:rPr lang="fr-FR" dirty="0" smtClean="0">
                <a:solidFill>
                  <a:schemeClr val="tx2"/>
                </a:solidFill>
                <a:latin typeface="Overpass Light"/>
                <a:cs typeface="Overpass Light"/>
              </a:rPr>
              <a:t>d’urgence</a:t>
            </a:r>
          </a:p>
          <a:p>
            <a:pPr marL="628650" lvl="1" indent="-358775">
              <a:buClr>
                <a:schemeClr val="accent1"/>
              </a:buClr>
              <a:buFont typeface="Lucida Grande"/>
              <a:buChar char="►"/>
            </a:pPr>
            <a:r>
              <a:rPr lang="fr-FR" dirty="0" smtClean="0">
                <a:solidFill>
                  <a:schemeClr val="tx2"/>
                </a:solidFill>
                <a:latin typeface="Overpass Light"/>
                <a:cs typeface="Overpass Light"/>
              </a:rPr>
              <a:t>comment </a:t>
            </a:r>
            <a:r>
              <a:rPr lang="fr-FR" dirty="0">
                <a:solidFill>
                  <a:schemeClr val="tx2"/>
                </a:solidFill>
                <a:latin typeface="Overpass Light"/>
                <a:cs typeface="Overpass Light"/>
              </a:rPr>
              <a:t>et quand nettoyer une machine </a:t>
            </a:r>
            <a:endParaRPr lang="fr-FR" dirty="0" smtClean="0">
              <a:solidFill>
                <a:schemeClr val="tx2"/>
              </a:solidFill>
              <a:latin typeface="Overpass Light"/>
              <a:cs typeface="Overpass Light"/>
            </a:endParaRPr>
          </a:p>
          <a:p>
            <a:pPr marL="628650" lvl="1" indent="-358775">
              <a:buClr>
                <a:schemeClr val="accent1"/>
              </a:buClr>
              <a:buFont typeface="Lucida Grande"/>
              <a:buChar char="►"/>
            </a:pPr>
            <a:r>
              <a:rPr lang="fr-FR" dirty="0" smtClean="0">
                <a:solidFill>
                  <a:schemeClr val="tx2"/>
                </a:solidFill>
                <a:latin typeface="Overpass Light"/>
                <a:cs typeface="Overpass Light"/>
              </a:rPr>
              <a:t>des </a:t>
            </a:r>
            <a:r>
              <a:rPr lang="fr-FR" dirty="0">
                <a:solidFill>
                  <a:schemeClr val="tx2"/>
                </a:solidFill>
                <a:latin typeface="Overpass Light"/>
                <a:cs typeface="Overpass Light"/>
              </a:rPr>
              <a:t>vêtements sûrs, qui ne pendent </a:t>
            </a:r>
            <a:r>
              <a:rPr lang="fr-FR" dirty="0" smtClean="0">
                <a:solidFill>
                  <a:schemeClr val="tx2"/>
                </a:solidFill>
                <a:latin typeface="Overpass Light"/>
                <a:cs typeface="Overpass Light"/>
              </a:rPr>
              <a:t>pas</a:t>
            </a:r>
            <a:endParaRPr lang="fr-FR" dirty="0">
              <a:solidFill>
                <a:schemeClr val="tx2"/>
              </a:solidFill>
              <a:latin typeface="Overpass Light"/>
              <a:cs typeface="Overpass Light"/>
            </a:endParaRP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103</a:t>
            </a:fld>
            <a:endParaRPr lang="en-GB"/>
          </a:p>
        </p:txBody>
      </p:sp>
      <p:pic>
        <p:nvPicPr>
          <p:cNvPr id="8" name="Imagen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98508" y="1102774"/>
            <a:ext cx="2354289" cy="2882988"/>
          </a:xfrm>
          <a:prstGeom prst="rect">
            <a:avLst/>
          </a:prstGeom>
          <a:noFill/>
          <a:ln>
            <a:noFill/>
          </a:ln>
        </p:spPr>
      </p:pic>
      <p:pic>
        <p:nvPicPr>
          <p:cNvPr id="9" name="Imagen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04732" y="4075108"/>
            <a:ext cx="2687501" cy="2017446"/>
          </a:xfrm>
          <a:prstGeom prst="rect">
            <a:avLst/>
          </a:prstGeom>
          <a:noFill/>
          <a:ln>
            <a:noFill/>
          </a:ln>
        </p:spPr>
      </p:pic>
      <p:sp>
        <p:nvSpPr>
          <p:cNvPr id="10" name="CuadroTexto 9"/>
          <p:cNvSpPr txBox="1"/>
          <p:nvPr/>
        </p:nvSpPr>
        <p:spPr>
          <a:xfrm>
            <a:off x="751164" y="5600153"/>
            <a:ext cx="8311014" cy="646331"/>
          </a:xfrm>
          <a:prstGeom prst="rect">
            <a:avLst/>
          </a:prstGeom>
          <a:noFill/>
        </p:spPr>
        <p:txBody>
          <a:bodyPr wrap="square" rtlCol="0">
            <a:spAutoFit/>
          </a:bodyPr>
          <a:lstStyle/>
          <a:p>
            <a:pPr marL="0" lvl="1">
              <a:spcBef>
                <a:spcPts val="0"/>
              </a:spcBef>
              <a:buNone/>
            </a:pPr>
            <a:r>
              <a:rPr lang="fr-FR" dirty="0" smtClean="0">
                <a:solidFill>
                  <a:schemeClr val="accent2"/>
                </a:solidFill>
                <a:latin typeface="Overpass Bold"/>
                <a:cs typeface="Overpass Bold"/>
              </a:rPr>
              <a:t>L’absence </a:t>
            </a:r>
            <a:r>
              <a:rPr lang="fr-FR" dirty="0">
                <a:solidFill>
                  <a:schemeClr val="accent2"/>
                </a:solidFill>
                <a:latin typeface="Overpass Bold"/>
                <a:cs typeface="Overpass Bold"/>
              </a:rPr>
              <a:t>ou la défaillance des protections </a:t>
            </a:r>
            <a:r>
              <a:rPr lang="fr-FR" dirty="0" smtClean="0">
                <a:solidFill>
                  <a:schemeClr val="accent2"/>
                </a:solidFill>
                <a:latin typeface="Overpass Bold"/>
                <a:cs typeface="Overpass Bold"/>
              </a:rPr>
              <a:t>doit </a:t>
            </a:r>
            <a:r>
              <a:rPr lang="fr-FR" dirty="0">
                <a:solidFill>
                  <a:schemeClr val="accent2"/>
                </a:solidFill>
                <a:latin typeface="Overpass Bold"/>
                <a:cs typeface="Overpass Bold"/>
              </a:rPr>
              <a:t>toujours être signalée rapidement à un superviseur!</a:t>
            </a:r>
          </a:p>
        </p:txBody>
      </p:sp>
      <p:sp>
        <p:nvSpPr>
          <p:cNvPr id="12"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pic>
        <p:nvPicPr>
          <p:cNvPr id="13"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1840935389"/>
      </p:ext>
    </p:extLst>
  </p:cSld>
  <p:clrMapOvr>
    <a:masterClrMapping/>
  </p:clrMapOvr>
  <p:timing>
    <p:tnLst>
      <p:par>
        <p:cTn xmlns:p14="http://schemas.microsoft.com/office/powerpoint/2010/mai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104</a:t>
            </a:fld>
            <a:endParaRPr lang="en-GB"/>
          </a:p>
        </p:txBody>
      </p:sp>
      <p:pic>
        <p:nvPicPr>
          <p:cNvPr id="2"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3441" y="1660130"/>
            <a:ext cx="6967485" cy="4441656"/>
          </a:xfrm>
          <a:prstGeom prst="rect">
            <a:avLst/>
          </a:prstGeom>
        </p:spPr>
      </p:pic>
      <p:sp>
        <p:nvSpPr>
          <p:cNvPr id="3" name="Rectángulo 2"/>
          <p:cNvSpPr/>
          <p:nvPr/>
        </p:nvSpPr>
        <p:spPr>
          <a:xfrm>
            <a:off x="611541" y="1422778"/>
            <a:ext cx="7793566" cy="477054"/>
          </a:xfrm>
          <a:prstGeom prst="rect">
            <a:avLst/>
          </a:prstGeom>
        </p:spPr>
        <p:txBody>
          <a:bodyPr wrap="square">
            <a:spAutoFit/>
          </a:bodyPr>
          <a:lstStyle/>
          <a:p>
            <a:r>
              <a:rPr lang="nl-NL" altLang="en-US" sz="2500" dirty="0" smtClean="0">
                <a:solidFill>
                  <a:schemeClr val="accent1"/>
                </a:solidFill>
                <a:latin typeface="Overpass Bold"/>
                <a:cs typeface="Overpass Bold"/>
              </a:rPr>
              <a:t>4. </a:t>
            </a:r>
            <a:r>
              <a:rPr lang="fr-FR" sz="2500" dirty="0" smtClean="0">
                <a:solidFill>
                  <a:schemeClr val="accent1"/>
                </a:solidFill>
                <a:latin typeface="Overpass Bold"/>
                <a:cs typeface="Overpass Bold"/>
              </a:rPr>
              <a:t>Mesures administratives de prévention</a:t>
            </a:r>
            <a:endParaRPr lang="es-ES" sz="2500" dirty="0">
              <a:solidFill>
                <a:schemeClr val="accent1"/>
              </a:solidFill>
              <a:latin typeface="Overpass Bold"/>
              <a:cs typeface="Overpass Bold"/>
            </a:endParaRPr>
          </a:p>
        </p:txBody>
      </p:sp>
      <p:sp>
        <p:nvSpPr>
          <p:cNvPr id="8" name="CuadroTexto 7"/>
          <p:cNvSpPr txBox="1"/>
          <p:nvPr/>
        </p:nvSpPr>
        <p:spPr>
          <a:xfrm>
            <a:off x="711382" y="2196960"/>
            <a:ext cx="4034245" cy="1477328"/>
          </a:xfrm>
          <a:prstGeom prst="rect">
            <a:avLst/>
          </a:prstGeom>
          <a:noFill/>
        </p:spPr>
        <p:txBody>
          <a:bodyPr wrap="square" rtlCol="0">
            <a:spAutoFit/>
          </a:bodyPr>
          <a:lstStyle/>
          <a:p>
            <a:r>
              <a:rPr lang="fr-FR" dirty="0">
                <a:solidFill>
                  <a:schemeClr val="tx2"/>
                </a:solidFill>
                <a:latin typeface="Overpass Light"/>
                <a:cs typeface="Overpass Light"/>
              </a:rPr>
              <a:t>Élaborer et appliquer des méthodes et des pratiques de travail sûres afin de réduire au minimum l’exposition au danger et donc le risque de blessure ou de préjudice</a:t>
            </a:r>
          </a:p>
        </p:txBody>
      </p:sp>
      <p:pic>
        <p:nvPicPr>
          <p:cNvPr id="9" name="Imagen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86585" y="2464332"/>
            <a:ext cx="4119332" cy="3218228"/>
          </a:xfrm>
          <a:prstGeom prst="rect">
            <a:avLst/>
          </a:prstGeom>
        </p:spPr>
      </p:pic>
      <p:sp>
        <p:nvSpPr>
          <p:cNvPr id="10"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1354258265"/>
      </p:ext>
    </p:extLst>
  </p:cSld>
  <p:clrMapOvr>
    <a:masterClrMapping/>
  </p:clrMapOvr>
  <p:timing>
    <p:tnLst>
      <p:par>
        <p:cTn xmlns:p14="http://schemas.microsoft.com/office/powerpoint/2010/mai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fr-FR" b="0" dirty="0"/>
              <a:t>Mesures administratives de prévention</a:t>
            </a:r>
            <a:endParaRPr lang="es-ES" b="0" dirty="0">
              <a:cs typeface="Overpass Bold"/>
            </a:endParaRPr>
          </a:p>
        </p:txBody>
      </p:sp>
      <p:sp>
        <p:nvSpPr>
          <p:cNvPr id="3" name="Marcador de contenido 2"/>
          <p:cNvSpPr>
            <a:spLocks noGrp="1"/>
          </p:cNvSpPr>
          <p:nvPr>
            <p:ph idx="1"/>
          </p:nvPr>
        </p:nvSpPr>
        <p:spPr>
          <a:xfrm>
            <a:off x="490538" y="2125198"/>
            <a:ext cx="5969007" cy="3384877"/>
          </a:xfrm>
        </p:spPr>
        <p:txBody>
          <a:bodyPr/>
          <a:lstStyle/>
          <a:p>
            <a:pPr marL="285750" indent="-285750" eaLnBrk="0" fontAlgn="base" hangingPunct="0">
              <a:lnSpc>
                <a:spcPct val="250000"/>
              </a:lnSpc>
              <a:spcBef>
                <a:spcPct val="0"/>
              </a:spcBef>
              <a:spcAft>
                <a:spcPct val="0"/>
              </a:spcAft>
              <a:buClr>
                <a:schemeClr val="accent2"/>
              </a:buClr>
              <a:buFont typeface="Lucida Grande"/>
              <a:buChar char="►"/>
            </a:pPr>
            <a:r>
              <a:rPr lang="fr-FR" b="0" dirty="0" smtClean="0">
                <a:solidFill>
                  <a:schemeClr val="tx2"/>
                </a:solidFill>
                <a:latin typeface="Overpass Light"/>
                <a:cs typeface="Overpass Light"/>
              </a:rPr>
              <a:t>Pratiques organisationnelles</a:t>
            </a:r>
          </a:p>
          <a:p>
            <a:pPr marL="285750" indent="-285750" eaLnBrk="0" fontAlgn="base" hangingPunct="0">
              <a:lnSpc>
                <a:spcPct val="250000"/>
              </a:lnSpc>
              <a:spcBef>
                <a:spcPct val="0"/>
              </a:spcBef>
              <a:spcAft>
                <a:spcPct val="0"/>
              </a:spcAft>
              <a:buClr>
                <a:schemeClr val="accent2"/>
              </a:buClr>
              <a:buFont typeface="Lucida Grande"/>
              <a:buChar char="►"/>
            </a:pPr>
            <a:r>
              <a:rPr lang="fr-FR" b="0" dirty="0" smtClean="0">
                <a:solidFill>
                  <a:schemeClr val="tx2"/>
                </a:solidFill>
                <a:latin typeface="Overpass Light"/>
                <a:cs typeface="Overpass Light"/>
              </a:rPr>
              <a:t>Procédures </a:t>
            </a:r>
            <a:r>
              <a:rPr lang="fr-FR" b="0" dirty="0">
                <a:solidFill>
                  <a:schemeClr val="tx2"/>
                </a:solidFill>
                <a:latin typeface="Overpass Light"/>
                <a:cs typeface="Overpass Light"/>
              </a:rPr>
              <a:t>de travail </a:t>
            </a:r>
            <a:r>
              <a:rPr lang="fr-FR" b="0" dirty="0" smtClean="0">
                <a:solidFill>
                  <a:schemeClr val="tx2"/>
                </a:solidFill>
                <a:latin typeface="Overpass Light"/>
                <a:cs typeface="Overpass Light"/>
              </a:rPr>
              <a:t>sûres</a:t>
            </a:r>
          </a:p>
          <a:p>
            <a:pPr marL="285750" indent="-285750" eaLnBrk="0" fontAlgn="base" hangingPunct="0">
              <a:lnSpc>
                <a:spcPct val="250000"/>
              </a:lnSpc>
              <a:spcBef>
                <a:spcPct val="0"/>
              </a:spcBef>
              <a:spcAft>
                <a:spcPct val="0"/>
              </a:spcAft>
              <a:buClr>
                <a:schemeClr val="accent2"/>
              </a:buClr>
              <a:buFont typeface="Lucida Grande"/>
              <a:buChar char="►"/>
            </a:pPr>
            <a:r>
              <a:rPr lang="fr-FR" dirty="0" smtClean="0">
                <a:solidFill>
                  <a:schemeClr val="tx2"/>
                </a:solidFill>
                <a:latin typeface="Overpass Light"/>
                <a:cs typeface="Overpass Light"/>
              </a:rPr>
              <a:t>Supervision</a:t>
            </a:r>
          </a:p>
          <a:p>
            <a:pPr marL="285750" indent="-285750" eaLnBrk="0" fontAlgn="base" hangingPunct="0">
              <a:lnSpc>
                <a:spcPct val="250000"/>
              </a:lnSpc>
              <a:spcBef>
                <a:spcPct val="0"/>
              </a:spcBef>
              <a:spcAft>
                <a:spcPct val="0"/>
              </a:spcAft>
              <a:buClr>
                <a:schemeClr val="accent2"/>
              </a:buClr>
              <a:buFont typeface="Lucida Grande"/>
              <a:buChar char="►"/>
            </a:pPr>
            <a:r>
              <a:rPr lang="fr-FR" b="0" dirty="0" smtClean="0">
                <a:solidFill>
                  <a:schemeClr val="tx2"/>
                </a:solidFill>
                <a:latin typeface="Overpass Light"/>
                <a:cs typeface="Overpass Light"/>
              </a:rPr>
              <a:t>Entretien</a:t>
            </a:r>
          </a:p>
          <a:p>
            <a:pPr marL="285750" indent="-285750" eaLnBrk="0" fontAlgn="base" hangingPunct="0">
              <a:lnSpc>
                <a:spcPct val="250000"/>
              </a:lnSpc>
              <a:spcBef>
                <a:spcPct val="0"/>
              </a:spcBef>
              <a:spcAft>
                <a:spcPct val="0"/>
              </a:spcAft>
              <a:buClr>
                <a:schemeClr val="accent2"/>
              </a:buClr>
              <a:buFont typeface="Lucida Grande"/>
              <a:buChar char="►"/>
            </a:pPr>
            <a:r>
              <a:rPr lang="fr-FR" b="0" dirty="0" smtClean="0">
                <a:solidFill>
                  <a:schemeClr val="tx2"/>
                </a:solidFill>
                <a:latin typeface="Overpass Light"/>
                <a:cs typeface="Overpass Light"/>
              </a:rPr>
              <a:t>Pratiques </a:t>
            </a:r>
            <a:r>
              <a:rPr lang="fr-FR" b="0" dirty="0">
                <a:solidFill>
                  <a:schemeClr val="tx2"/>
                </a:solidFill>
                <a:latin typeface="Overpass Light"/>
                <a:cs typeface="Overpass Light"/>
              </a:rPr>
              <a:t>et installations pour l’hygiène </a:t>
            </a:r>
            <a:r>
              <a:rPr lang="fr-FR" b="0" dirty="0" smtClean="0">
                <a:solidFill>
                  <a:schemeClr val="tx2"/>
                </a:solidFill>
                <a:latin typeface="Overpass Light"/>
                <a:cs typeface="Overpass Light"/>
              </a:rPr>
              <a:t>personnelle</a:t>
            </a:r>
            <a:endParaRPr lang="fr-FR" b="0" dirty="0">
              <a:solidFill>
                <a:schemeClr val="tx2"/>
              </a:solidFill>
              <a:latin typeface="Overpass Light"/>
              <a:cs typeface="Overpass Light"/>
            </a:endParaRP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105</a:t>
            </a:fld>
            <a:endParaRPr lang="en-GB"/>
          </a:p>
        </p:txBody>
      </p:sp>
      <p:sp>
        <p:nvSpPr>
          <p:cNvPr id="7" name="Rectángulo 6"/>
          <p:cNvSpPr/>
          <p:nvPr/>
        </p:nvSpPr>
        <p:spPr>
          <a:xfrm>
            <a:off x="6471707" y="2164421"/>
            <a:ext cx="5720293" cy="3369230"/>
          </a:xfrm>
          <a:prstGeom prst="rect">
            <a:avLst/>
          </a:prstGeom>
        </p:spPr>
        <p:txBody>
          <a:bodyPr wrap="square">
            <a:spAutoFit/>
          </a:bodyPr>
          <a:lstStyle/>
          <a:p>
            <a:pPr marL="285750" indent="-285750" eaLnBrk="0" fontAlgn="base" hangingPunct="0">
              <a:lnSpc>
                <a:spcPct val="250000"/>
              </a:lnSpc>
              <a:spcBef>
                <a:spcPct val="0"/>
              </a:spcBef>
              <a:spcAft>
                <a:spcPct val="0"/>
              </a:spcAft>
              <a:buClr>
                <a:schemeClr val="accent2"/>
              </a:buClr>
              <a:buFont typeface="Lucida Grande"/>
              <a:buChar char="►"/>
            </a:pPr>
            <a:r>
              <a:rPr lang="fr-FR" dirty="0" smtClean="0">
                <a:solidFill>
                  <a:schemeClr val="tx2"/>
                </a:solidFill>
                <a:latin typeface="Overpass Light"/>
                <a:cs typeface="Overpass Light"/>
              </a:rPr>
              <a:t>Éducation</a:t>
            </a:r>
            <a:r>
              <a:rPr lang="fr-FR" dirty="0">
                <a:solidFill>
                  <a:schemeClr val="tx2"/>
                </a:solidFill>
                <a:latin typeface="Overpass Light"/>
                <a:cs typeface="Overpass Light"/>
              </a:rPr>
              <a:t>, formation et </a:t>
            </a:r>
            <a:r>
              <a:rPr lang="fr-FR" dirty="0" smtClean="0">
                <a:solidFill>
                  <a:schemeClr val="tx2"/>
                </a:solidFill>
                <a:latin typeface="Overpass Light"/>
                <a:cs typeface="Overpass Light"/>
              </a:rPr>
              <a:t>préparation</a:t>
            </a:r>
          </a:p>
          <a:p>
            <a:pPr marL="285750" indent="-285750" eaLnBrk="0" fontAlgn="base" hangingPunct="0">
              <a:lnSpc>
                <a:spcPct val="250000"/>
              </a:lnSpc>
              <a:spcBef>
                <a:spcPct val="0"/>
              </a:spcBef>
              <a:spcAft>
                <a:spcPct val="0"/>
              </a:spcAft>
              <a:buClr>
                <a:schemeClr val="accent2"/>
              </a:buClr>
              <a:buFont typeface="Lucida Grande"/>
              <a:buChar char="►"/>
            </a:pPr>
            <a:r>
              <a:rPr lang="fr-FR" dirty="0" smtClean="0">
                <a:solidFill>
                  <a:schemeClr val="tx2"/>
                </a:solidFill>
                <a:latin typeface="Overpass Light"/>
                <a:cs typeface="Overpass Light"/>
              </a:rPr>
              <a:t>Maintenir </a:t>
            </a:r>
            <a:r>
              <a:rPr lang="fr-FR" dirty="0">
                <a:solidFill>
                  <a:schemeClr val="tx2"/>
                </a:solidFill>
                <a:latin typeface="Overpass Light"/>
                <a:cs typeface="Overpass Light"/>
              </a:rPr>
              <a:t>l’équipement en bon état</a:t>
            </a:r>
          </a:p>
          <a:p>
            <a:pPr marL="920750" lvl="1" indent="-285750">
              <a:lnSpc>
                <a:spcPct val="229000"/>
              </a:lnSpc>
              <a:buClr>
                <a:schemeClr val="accent1"/>
              </a:buClr>
              <a:buFont typeface="Lucida Grande"/>
              <a:buChar char="►"/>
            </a:pPr>
            <a:r>
              <a:rPr lang="fr-FR" dirty="0" smtClean="0">
                <a:solidFill>
                  <a:schemeClr val="tx2"/>
                </a:solidFill>
                <a:latin typeface="Overpass Light"/>
                <a:cs typeface="Overpass Light"/>
              </a:rPr>
              <a:t>Maintenance </a:t>
            </a:r>
            <a:r>
              <a:rPr lang="fr-FR" dirty="0">
                <a:solidFill>
                  <a:schemeClr val="tx2"/>
                </a:solidFill>
                <a:latin typeface="Overpass Light"/>
                <a:cs typeface="Overpass Light"/>
              </a:rPr>
              <a:t>préventive </a:t>
            </a:r>
            <a:r>
              <a:rPr lang="fr-FR" dirty="0" smtClean="0">
                <a:solidFill>
                  <a:schemeClr val="tx2"/>
                </a:solidFill>
                <a:latin typeface="Overpass Light"/>
                <a:cs typeface="Overpass Light"/>
              </a:rPr>
              <a:t>planifiée</a:t>
            </a:r>
          </a:p>
          <a:p>
            <a:pPr marL="920750" lvl="1" indent="-285750">
              <a:lnSpc>
                <a:spcPct val="229000"/>
              </a:lnSpc>
              <a:buClr>
                <a:schemeClr val="accent1"/>
              </a:buClr>
              <a:buFont typeface="Lucida Grande"/>
              <a:buChar char="►"/>
            </a:pPr>
            <a:r>
              <a:rPr lang="fr-FR" dirty="0" smtClean="0">
                <a:solidFill>
                  <a:schemeClr val="tx2"/>
                </a:solidFill>
                <a:latin typeface="Overpass Light"/>
                <a:cs typeface="Overpass Light"/>
              </a:rPr>
              <a:t>Maintenance </a:t>
            </a:r>
            <a:r>
              <a:rPr lang="fr-FR" dirty="0">
                <a:solidFill>
                  <a:schemeClr val="tx2"/>
                </a:solidFill>
                <a:latin typeface="Overpass Light"/>
                <a:cs typeface="Overpass Light"/>
              </a:rPr>
              <a:t>en cas de </a:t>
            </a:r>
            <a:r>
              <a:rPr lang="fr-FR" dirty="0" smtClean="0">
                <a:solidFill>
                  <a:schemeClr val="tx2"/>
                </a:solidFill>
                <a:latin typeface="Overpass Light"/>
                <a:cs typeface="Overpass Light"/>
              </a:rPr>
              <a:t>panne</a:t>
            </a:r>
            <a:endParaRPr lang="en-US" dirty="0" smtClean="0">
              <a:solidFill>
                <a:schemeClr val="tx2"/>
              </a:solidFill>
              <a:latin typeface="Overpass Light"/>
              <a:cs typeface="Overpass Light"/>
            </a:endParaRPr>
          </a:p>
          <a:p>
            <a:pPr marL="285750" lvl="1" indent="-285750">
              <a:lnSpc>
                <a:spcPct val="250000"/>
              </a:lnSpc>
              <a:buClr>
                <a:schemeClr val="accent2"/>
              </a:buClr>
              <a:buFont typeface="Lucida Grande"/>
              <a:buChar char="►"/>
            </a:pPr>
            <a:r>
              <a:rPr lang="fr-FR" dirty="0" smtClean="0">
                <a:solidFill>
                  <a:schemeClr val="tx2"/>
                </a:solidFill>
                <a:latin typeface="Overpass Light"/>
                <a:cs typeface="Overpass Light"/>
              </a:rPr>
              <a:t>Systèmes </a:t>
            </a:r>
            <a:r>
              <a:rPr lang="fr-FR" dirty="0">
                <a:solidFill>
                  <a:schemeClr val="tx2"/>
                </a:solidFill>
                <a:latin typeface="Overpass Light"/>
                <a:cs typeface="Overpass Light"/>
              </a:rPr>
              <a:t>d’alerte (signaux, alarmes et étiquetage</a:t>
            </a:r>
            <a:r>
              <a:rPr lang="fr-FR" dirty="0" smtClean="0">
                <a:solidFill>
                  <a:schemeClr val="tx2"/>
                </a:solidFill>
                <a:latin typeface="Overpass Light"/>
                <a:cs typeface="Overpass Light"/>
              </a:rPr>
              <a:t>)</a:t>
            </a:r>
            <a:endParaRPr lang="fr-FR" dirty="0">
              <a:solidFill>
                <a:schemeClr val="tx2"/>
              </a:solidFill>
              <a:latin typeface="Overpass Light"/>
              <a:cs typeface="Overpass Light"/>
            </a:endParaRPr>
          </a:p>
        </p:txBody>
      </p:sp>
      <p:sp>
        <p:nvSpPr>
          <p:cNvPr id="8"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1122812239"/>
      </p:ext>
    </p:extLst>
  </p:cSld>
  <p:clrMapOvr>
    <a:masterClrMapping/>
  </p:clrMapOvr>
  <p:timing>
    <p:tnLst>
      <p:par>
        <p:cTn xmlns:p14="http://schemas.microsoft.com/office/powerpoint/2010/mai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fr-FR" b="0" dirty="0"/>
              <a:t>Exemples de mesures administratives de prévention</a:t>
            </a:r>
            <a:endParaRPr lang="es-ES" b="0"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106</a:t>
            </a:fld>
            <a:endParaRPr lang="en-GB"/>
          </a:p>
        </p:txBody>
      </p:sp>
      <p:sp>
        <p:nvSpPr>
          <p:cNvPr id="7" name="Rectángulo 6"/>
          <p:cNvSpPr/>
          <p:nvPr/>
        </p:nvSpPr>
        <p:spPr>
          <a:xfrm>
            <a:off x="470394" y="2187036"/>
            <a:ext cx="10143956" cy="3476337"/>
          </a:xfrm>
          <a:prstGeom prst="rect">
            <a:avLst/>
          </a:prstGeom>
        </p:spPr>
        <p:txBody>
          <a:bodyPr wrap="square">
            <a:spAutoFit/>
          </a:bodyPr>
          <a:lstStyle/>
          <a:p>
            <a:pPr lvl="0">
              <a:defRPr/>
            </a:pPr>
            <a:r>
              <a:rPr lang="fr-FR" b="1" dirty="0">
                <a:solidFill>
                  <a:schemeClr val="accent2"/>
                </a:solidFill>
                <a:latin typeface="Overpass Bold"/>
                <a:cs typeface="Overpass Bold"/>
              </a:rPr>
              <a:t>Pratiques organisationnelles</a:t>
            </a:r>
          </a:p>
          <a:p>
            <a:pPr eaLnBrk="0" fontAlgn="base" hangingPunct="0">
              <a:lnSpc>
                <a:spcPct val="80000"/>
              </a:lnSpc>
              <a:spcBef>
                <a:spcPct val="0"/>
              </a:spcBef>
              <a:spcAft>
                <a:spcPct val="0"/>
              </a:spcAft>
              <a:buClr>
                <a:schemeClr val="accent2"/>
              </a:buClr>
            </a:pPr>
            <a:endParaRPr lang="en-US" dirty="0">
              <a:solidFill>
                <a:schemeClr val="accent2"/>
              </a:solidFill>
              <a:latin typeface="Overpass Light"/>
              <a:cs typeface="Overpass Light"/>
            </a:endParaRPr>
          </a:p>
          <a:p>
            <a:pPr marL="285750" lvl="0" indent="-285750" eaLnBrk="0" fontAlgn="base" hangingPunct="0">
              <a:lnSpc>
                <a:spcPct val="150000"/>
              </a:lnSpc>
              <a:spcBef>
                <a:spcPct val="0"/>
              </a:spcBef>
              <a:spcAft>
                <a:spcPct val="0"/>
              </a:spcAft>
              <a:buClr>
                <a:schemeClr val="accent2"/>
              </a:buClr>
              <a:buFont typeface="Lucida Grande"/>
              <a:buChar char="►"/>
            </a:pPr>
            <a:r>
              <a:rPr lang="fr-FR" dirty="0" smtClean="0">
                <a:solidFill>
                  <a:schemeClr val="tx2"/>
                </a:solidFill>
                <a:latin typeface="Overpass Light"/>
                <a:cs typeface="Overpass Light"/>
              </a:rPr>
              <a:t>Allonger </a:t>
            </a:r>
            <a:r>
              <a:rPr lang="fr-FR" dirty="0">
                <a:solidFill>
                  <a:schemeClr val="tx2"/>
                </a:solidFill>
                <a:latin typeface="Overpass Light"/>
                <a:cs typeface="Overpass Light"/>
              </a:rPr>
              <a:t>les </a:t>
            </a:r>
            <a:r>
              <a:rPr lang="fr-FR" dirty="0" smtClean="0">
                <a:solidFill>
                  <a:schemeClr val="tx2"/>
                </a:solidFill>
                <a:latin typeface="Overpass Light"/>
                <a:cs typeface="Overpass Light"/>
              </a:rPr>
              <a:t>pauses</a:t>
            </a:r>
          </a:p>
          <a:p>
            <a:pPr marL="285750" lvl="0" indent="-285750" eaLnBrk="0" fontAlgn="base" hangingPunct="0">
              <a:lnSpc>
                <a:spcPct val="150000"/>
              </a:lnSpc>
              <a:spcBef>
                <a:spcPct val="0"/>
              </a:spcBef>
              <a:spcAft>
                <a:spcPct val="0"/>
              </a:spcAft>
              <a:buClr>
                <a:schemeClr val="accent2"/>
              </a:buClr>
              <a:buFont typeface="Lucida Grande"/>
              <a:buChar char="►"/>
            </a:pPr>
            <a:r>
              <a:rPr lang="fr-FR" dirty="0" smtClean="0">
                <a:solidFill>
                  <a:schemeClr val="tx2"/>
                </a:solidFill>
                <a:latin typeface="Overpass Light"/>
                <a:cs typeface="Overpass Light"/>
              </a:rPr>
              <a:t>Renforcer </a:t>
            </a:r>
            <a:r>
              <a:rPr lang="fr-FR" dirty="0">
                <a:solidFill>
                  <a:schemeClr val="tx2"/>
                </a:solidFill>
                <a:latin typeface="Overpass Light"/>
                <a:cs typeface="Overpass Light"/>
              </a:rPr>
              <a:t>les </a:t>
            </a:r>
            <a:r>
              <a:rPr lang="fr-FR" dirty="0" smtClean="0">
                <a:solidFill>
                  <a:schemeClr val="tx2"/>
                </a:solidFill>
                <a:latin typeface="Overpass Light"/>
                <a:cs typeface="Overpass Light"/>
              </a:rPr>
              <a:t>équipes</a:t>
            </a:r>
          </a:p>
          <a:p>
            <a:pPr marL="285750" lvl="0" indent="-285750" eaLnBrk="0" fontAlgn="base" hangingPunct="0">
              <a:lnSpc>
                <a:spcPct val="150000"/>
              </a:lnSpc>
              <a:spcBef>
                <a:spcPct val="0"/>
              </a:spcBef>
              <a:spcAft>
                <a:spcPct val="0"/>
              </a:spcAft>
              <a:buClr>
                <a:schemeClr val="accent2"/>
              </a:buClr>
              <a:buFont typeface="Lucida Grande"/>
              <a:buChar char="►"/>
            </a:pPr>
            <a:r>
              <a:rPr lang="fr-FR" dirty="0" smtClean="0">
                <a:solidFill>
                  <a:schemeClr val="tx2"/>
                </a:solidFill>
                <a:latin typeface="Overpass Light"/>
                <a:cs typeface="Overpass Light"/>
              </a:rPr>
              <a:t>Mettre </a:t>
            </a:r>
            <a:r>
              <a:rPr lang="fr-FR" dirty="0">
                <a:solidFill>
                  <a:schemeClr val="tx2"/>
                </a:solidFill>
                <a:latin typeface="Overpass Light"/>
                <a:cs typeface="Overpass Light"/>
              </a:rPr>
              <a:t>en place des pauses d’exercice physique pour varier les mouvements du </a:t>
            </a:r>
            <a:r>
              <a:rPr lang="fr-FR" dirty="0" smtClean="0">
                <a:solidFill>
                  <a:schemeClr val="tx2"/>
                </a:solidFill>
                <a:latin typeface="Overpass Light"/>
                <a:cs typeface="Overpass Light"/>
              </a:rPr>
              <a:t>corps</a:t>
            </a:r>
          </a:p>
          <a:p>
            <a:pPr marL="285750" lvl="0" indent="-285750" eaLnBrk="0" fontAlgn="base" hangingPunct="0">
              <a:lnSpc>
                <a:spcPct val="150000"/>
              </a:lnSpc>
              <a:spcBef>
                <a:spcPct val="0"/>
              </a:spcBef>
              <a:spcAft>
                <a:spcPct val="0"/>
              </a:spcAft>
              <a:buClr>
                <a:schemeClr val="accent2"/>
              </a:buClr>
              <a:buFont typeface="Lucida Grande"/>
              <a:buChar char="►"/>
            </a:pPr>
            <a:r>
              <a:rPr lang="fr-FR" dirty="0" smtClean="0">
                <a:solidFill>
                  <a:schemeClr val="tx2"/>
                </a:solidFill>
                <a:latin typeface="Overpass Light"/>
                <a:cs typeface="Overpass Light"/>
              </a:rPr>
              <a:t>Faire </a:t>
            </a:r>
            <a:r>
              <a:rPr lang="fr-FR" dirty="0">
                <a:solidFill>
                  <a:schemeClr val="tx2"/>
                </a:solidFill>
                <a:latin typeface="Overpass Light"/>
                <a:cs typeface="Overpass Light"/>
              </a:rPr>
              <a:t>tourner les travailleurs à différents postes</a:t>
            </a:r>
          </a:p>
          <a:p>
            <a:pPr marL="920750" lvl="1" indent="-285750">
              <a:lnSpc>
                <a:spcPct val="150000"/>
              </a:lnSpc>
              <a:buClr>
                <a:schemeClr val="accent1"/>
              </a:buClr>
              <a:buFont typeface="Lucida Grande"/>
              <a:buChar char="►"/>
            </a:pPr>
            <a:r>
              <a:rPr lang="fr-FR" dirty="0" smtClean="0">
                <a:solidFill>
                  <a:schemeClr val="tx2"/>
                </a:solidFill>
                <a:latin typeface="Overpass Light"/>
                <a:cs typeface="Overpass Light"/>
              </a:rPr>
              <a:t>Limiter </a:t>
            </a:r>
            <a:r>
              <a:rPr lang="fr-FR" dirty="0">
                <a:solidFill>
                  <a:schemeClr val="tx2"/>
                </a:solidFill>
                <a:latin typeface="Overpass Light"/>
                <a:cs typeface="Overpass Light"/>
              </a:rPr>
              <a:t>l’exposition des travailleurs aux activités dangereuses en établissant des horaires, en réduisant l’exposition des travailleurs au danger ou en appliquant d’autres </a:t>
            </a:r>
            <a:r>
              <a:rPr lang="fr-FR" dirty="0" smtClean="0">
                <a:solidFill>
                  <a:schemeClr val="tx2"/>
                </a:solidFill>
                <a:latin typeface="Overpass Light"/>
                <a:cs typeface="Overpass Light"/>
              </a:rPr>
              <a:t>règles</a:t>
            </a:r>
            <a:endParaRPr lang="es-ES" dirty="0">
              <a:solidFill>
                <a:schemeClr val="tx2"/>
              </a:solidFill>
              <a:latin typeface="Overpass Light"/>
              <a:cs typeface="Overpass Light"/>
            </a:endParaRPr>
          </a:p>
          <a:p>
            <a:pPr marL="285750" lvl="1" indent="-285750">
              <a:lnSpc>
                <a:spcPct val="150000"/>
              </a:lnSpc>
              <a:buClr>
                <a:schemeClr val="accent2"/>
              </a:buClr>
              <a:buFont typeface="Lucida Grande"/>
              <a:buChar char="►"/>
            </a:pPr>
            <a:r>
              <a:rPr lang="fr-FR" dirty="0">
                <a:solidFill>
                  <a:schemeClr val="tx2"/>
                </a:solidFill>
                <a:latin typeface="Overpass Light"/>
                <a:cs typeface="Overpass Light"/>
              </a:rPr>
              <a:t>Organiser des programmes de formation </a:t>
            </a:r>
            <a:r>
              <a:rPr lang="fr-FR" dirty="0" smtClean="0">
                <a:solidFill>
                  <a:schemeClr val="tx2"/>
                </a:solidFill>
                <a:latin typeface="Overpass Light"/>
                <a:cs typeface="Overpass Light"/>
              </a:rPr>
              <a:t>efficaces</a:t>
            </a:r>
            <a:endParaRPr lang="fr-FR" dirty="0">
              <a:solidFill>
                <a:schemeClr val="tx2"/>
              </a:solidFill>
              <a:latin typeface="Overpass Light"/>
              <a:cs typeface="Overpass Light"/>
            </a:endParaRPr>
          </a:p>
        </p:txBody>
      </p:sp>
      <p:sp>
        <p:nvSpPr>
          <p:cNvPr id="8"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356145537"/>
      </p:ext>
    </p:extLst>
  </p:cSld>
  <p:clrMapOvr>
    <a:masterClrMapping/>
  </p:clrMapOvr>
  <p:timing>
    <p:tnLst>
      <p:par>
        <p:cTn xmlns:p14="http://schemas.microsoft.com/office/powerpoint/2010/mai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61231" y="1301432"/>
            <a:ext cx="4450147" cy="5556568"/>
          </a:xfrm>
          <a:prstGeom prst="rect">
            <a:avLst/>
          </a:prstGeom>
        </p:spPr>
      </p:pic>
      <p:sp>
        <p:nvSpPr>
          <p:cNvPr id="2" name="Título 1"/>
          <p:cNvSpPr>
            <a:spLocks noGrp="1"/>
          </p:cNvSpPr>
          <p:nvPr>
            <p:ph type="title"/>
          </p:nvPr>
        </p:nvSpPr>
        <p:spPr>
          <a:xfrm>
            <a:off x="490538" y="1423195"/>
            <a:ext cx="5530009" cy="720000"/>
          </a:xfrm>
        </p:spPr>
        <p:txBody>
          <a:bodyPr/>
          <a:lstStyle/>
          <a:p>
            <a:r>
              <a:rPr lang="fr-FR" b="0" dirty="0"/>
              <a:t>Exemples de mesures administratives de prévention</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107</a:t>
            </a:fld>
            <a:endParaRPr lang="en-GB"/>
          </a:p>
        </p:txBody>
      </p:sp>
      <p:sp>
        <p:nvSpPr>
          <p:cNvPr id="7" name="Rectángulo 6"/>
          <p:cNvSpPr/>
          <p:nvPr/>
        </p:nvSpPr>
        <p:spPr>
          <a:xfrm>
            <a:off x="470395" y="2359515"/>
            <a:ext cx="4915605" cy="3393237"/>
          </a:xfrm>
          <a:prstGeom prst="rect">
            <a:avLst/>
          </a:prstGeom>
        </p:spPr>
        <p:txBody>
          <a:bodyPr wrap="square">
            <a:spAutoFit/>
          </a:bodyPr>
          <a:lstStyle/>
          <a:p>
            <a:pPr eaLnBrk="0" fontAlgn="base" hangingPunct="0">
              <a:lnSpc>
                <a:spcPct val="150000"/>
              </a:lnSpc>
              <a:spcBef>
                <a:spcPct val="0"/>
              </a:spcBef>
              <a:spcAft>
                <a:spcPct val="0"/>
              </a:spcAft>
              <a:buClr>
                <a:schemeClr val="accent2"/>
              </a:buClr>
            </a:pPr>
            <a:r>
              <a:rPr lang="fr-FR" dirty="0">
                <a:solidFill>
                  <a:schemeClr val="accent2"/>
                </a:solidFill>
                <a:latin typeface="Overpass Bold"/>
                <a:cs typeface="Overpass Bold"/>
              </a:rPr>
              <a:t>Procédures de </a:t>
            </a:r>
            <a:r>
              <a:rPr lang="fr-FR" dirty="0" smtClean="0">
                <a:solidFill>
                  <a:schemeClr val="accent2"/>
                </a:solidFill>
                <a:latin typeface="Overpass Bold"/>
                <a:cs typeface="Overpass Bold"/>
              </a:rPr>
              <a:t>travail</a:t>
            </a:r>
          </a:p>
          <a:p>
            <a:pPr eaLnBrk="0" fontAlgn="base" hangingPunct="0">
              <a:lnSpc>
                <a:spcPct val="150000"/>
              </a:lnSpc>
              <a:spcBef>
                <a:spcPct val="0"/>
              </a:spcBef>
              <a:spcAft>
                <a:spcPct val="0"/>
              </a:spcAft>
              <a:buClr>
                <a:schemeClr val="accent2"/>
              </a:buClr>
            </a:pPr>
            <a:endParaRPr lang="fr-FR" dirty="0" smtClean="0">
              <a:solidFill>
                <a:schemeClr val="accent2"/>
              </a:solidFill>
              <a:latin typeface="Overpass Bold"/>
              <a:cs typeface="Overpass Bold"/>
            </a:endParaRPr>
          </a:p>
          <a:p>
            <a:pPr marL="285750" lvl="0" indent="-285750" eaLnBrk="0" fontAlgn="base" hangingPunct="0">
              <a:lnSpc>
                <a:spcPct val="150000"/>
              </a:lnSpc>
              <a:spcBef>
                <a:spcPct val="0"/>
              </a:spcBef>
              <a:spcAft>
                <a:spcPct val="0"/>
              </a:spcAft>
              <a:buClr>
                <a:schemeClr val="accent2"/>
              </a:buClr>
              <a:buFont typeface="Lucida Grande"/>
              <a:buChar char="►"/>
            </a:pPr>
            <a:r>
              <a:rPr lang="fr-FR" dirty="0" smtClean="0">
                <a:solidFill>
                  <a:schemeClr val="tx2"/>
                </a:solidFill>
                <a:latin typeface="Overpass Light"/>
                <a:cs typeface="Overpass Light"/>
              </a:rPr>
              <a:t>Conformes </a:t>
            </a:r>
            <a:r>
              <a:rPr lang="fr-FR" dirty="0">
                <a:solidFill>
                  <a:schemeClr val="tx2"/>
                </a:solidFill>
                <a:latin typeface="Overpass Light"/>
                <a:cs typeface="Overpass Light"/>
              </a:rPr>
              <a:t>à la loi, écrites </a:t>
            </a:r>
            <a:endParaRPr lang="fr-FR" dirty="0" smtClean="0">
              <a:solidFill>
                <a:schemeClr val="tx2"/>
              </a:solidFill>
              <a:latin typeface="Overpass Light"/>
              <a:cs typeface="Overpass Light"/>
            </a:endParaRPr>
          </a:p>
          <a:p>
            <a:pPr marL="285750" lvl="0" indent="-285750" eaLnBrk="0" fontAlgn="base" hangingPunct="0">
              <a:lnSpc>
                <a:spcPct val="150000"/>
              </a:lnSpc>
              <a:spcBef>
                <a:spcPct val="0"/>
              </a:spcBef>
              <a:spcAft>
                <a:spcPct val="0"/>
              </a:spcAft>
              <a:buClr>
                <a:schemeClr val="accent2"/>
              </a:buClr>
              <a:buFont typeface="Lucida Grande"/>
              <a:buChar char="►"/>
            </a:pPr>
            <a:r>
              <a:rPr lang="fr-FR" dirty="0" smtClean="0">
                <a:solidFill>
                  <a:schemeClr val="tx2"/>
                </a:solidFill>
                <a:latin typeface="Overpass Light"/>
                <a:cs typeface="Overpass Light"/>
              </a:rPr>
              <a:t>Traitent </a:t>
            </a:r>
            <a:r>
              <a:rPr lang="fr-FR" dirty="0">
                <a:solidFill>
                  <a:schemeClr val="tx2"/>
                </a:solidFill>
                <a:latin typeface="Overpass Light"/>
                <a:cs typeface="Overpass Light"/>
              </a:rPr>
              <a:t>de TOUS les dangers sur le lieu de travail et des précautions à prendre </a:t>
            </a:r>
            <a:endParaRPr lang="fr-FR" dirty="0" smtClean="0">
              <a:solidFill>
                <a:schemeClr val="tx2"/>
              </a:solidFill>
              <a:latin typeface="Overpass Light"/>
              <a:cs typeface="Overpass Light"/>
            </a:endParaRPr>
          </a:p>
          <a:p>
            <a:pPr marL="285750" lvl="0" indent="-285750" eaLnBrk="0" fontAlgn="base" hangingPunct="0">
              <a:lnSpc>
                <a:spcPct val="150000"/>
              </a:lnSpc>
              <a:spcBef>
                <a:spcPct val="0"/>
              </a:spcBef>
              <a:spcAft>
                <a:spcPct val="0"/>
              </a:spcAft>
              <a:buClr>
                <a:schemeClr val="accent2"/>
              </a:buClr>
              <a:buFont typeface="Lucida Grande"/>
              <a:buChar char="►"/>
            </a:pPr>
            <a:r>
              <a:rPr lang="fr-FR" dirty="0" smtClean="0">
                <a:solidFill>
                  <a:schemeClr val="tx2"/>
                </a:solidFill>
                <a:latin typeface="Overpass Light"/>
                <a:cs typeface="Overpass Light"/>
              </a:rPr>
              <a:t>Doivent </a:t>
            </a:r>
            <a:r>
              <a:rPr lang="fr-FR" dirty="0">
                <a:solidFill>
                  <a:schemeClr val="tx2"/>
                </a:solidFill>
                <a:latin typeface="Overpass Light"/>
                <a:cs typeface="Overpass Light"/>
              </a:rPr>
              <a:t>être strictement SUIVIES pour protéger les travailleurs contre les risques identifiés par l’évaluation des </a:t>
            </a:r>
            <a:r>
              <a:rPr lang="fr-FR" dirty="0" smtClean="0">
                <a:solidFill>
                  <a:schemeClr val="tx2"/>
                </a:solidFill>
                <a:latin typeface="Overpass Light"/>
                <a:cs typeface="Overpass Light"/>
              </a:rPr>
              <a:t>risques</a:t>
            </a:r>
            <a:endParaRPr lang="fr-FR" dirty="0">
              <a:solidFill>
                <a:schemeClr val="tx2"/>
              </a:solidFill>
              <a:latin typeface="Overpass Light"/>
              <a:cs typeface="Overpass Light"/>
            </a:endParaRPr>
          </a:p>
        </p:txBody>
      </p:sp>
      <p:pic>
        <p:nvPicPr>
          <p:cNvPr id="10"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
        <p:nvSpPr>
          <p:cNvPr id="11"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956305828"/>
      </p:ext>
    </p:extLst>
  </p:cSld>
  <p:clrMapOvr>
    <a:masterClrMapping/>
  </p:clrMapOvr>
  <p:timing>
    <p:tnLst>
      <p:par>
        <p:cTn xmlns:p14="http://schemas.microsoft.com/office/powerpoint/2010/mai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fr-FR" b="0" dirty="0"/>
              <a:t>Exemples de mesures administratives de prévention</a:t>
            </a:r>
            <a:endParaRPr lang="es-ES" b="0" dirty="0">
              <a:solidFill>
                <a:srgbClr val="1E2DBE"/>
              </a:solidFill>
            </a:endParaRPr>
          </a:p>
        </p:txBody>
      </p:sp>
      <p:sp>
        <p:nvSpPr>
          <p:cNvPr id="3" name="Marcador de contenido 2"/>
          <p:cNvSpPr>
            <a:spLocks noGrp="1"/>
          </p:cNvSpPr>
          <p:nvPr>
            <p:ph idx="1"/>
          </p:nvPr>
        </p:nvSpPr>
        <p:spPr>
          <a:xfrm>
            <a:off x="532872" y="2898746"/>
            <a:ext cx="3554516" cy="3605238"/>
          </a:xfrm>
        </p:spPr>
        <p:txBody>
          <a:bodyPr/>
          <a:lstStyle/>
          <a:p>
            <a:pPr marL="285750" indent="-285750" eaLnBrk="0" fontAlgn="base" hangingPunct="0">
              <a:lnSpc>
                <a:spcPct val="150000"/>
              </a:lnSpc>
              <a:spcBef>
                <a:spcPct val="0"/>
              </a:spcBef>
              <a:spcAft>
                <a:spcPct val="0"/>
              </a:spcAft>
              <a:buClr>
                <a:schemeClr val="accent2"/>
              </a:buClr>
              <a:buFont typeface="Lucida Grande"/>
              <a:buChar char="►"/>
            </a:pPr>
            <a:r>
              <a:rPr lang="fr-FR" b="0" dirty="0" smtClean="0">
                <a:solidFill>
                  <a:schemeClr val="tx2"/>
                </a:solidFill>
                <a:latin typeface="Overpass Light"/>
                <a:cs typeface="Overpass Light"/>
              </a:rPr>
              <a:t>La </a:t>
            </a:r>
            <a:r>
              <a:rPr lang="fr-FR" b="0" dirty="0">
                <a:solidFill>
                  <a:schemeClr val="tx2"/>
                </a:solidFill>
                <a:latin typeface="Overpass Light"/>
                <a:cs typeface="Overpass Light"/>
              </a:rPr>
              <a:t>poussière et la saleté sur les machines peuvent provoquer des pannes et des </a:t>
            </a:r>
            <a:r>
              <a:rPr lang="fr-FR" b="0" dirty="0" smtClean="0">
                <a:solidFill>
                  <a:schemeClr val="tx2"/>
                </a:solidFill>
                <a:latin typeface="Overpass Light"/>
                <a:cs typeface="Overpass Light"/>
              </a:rPr>
              <a:t>dysfonctionnements</a:t>
            </a:r>
          </a:p>
          <a:p>
            <a:pPr marL="285750" indent="-285750" eaLnBrk="0" fontAlgn="base" hangingPunct="0">
              <a:lnSpc>
                <a:spcPct val="150000"/>
              </a:lnSpc>
              <a:spcBef>
                <a:spcPct val="0"/>
              </a:spcBef>
              <a:spcAft>
                <a:spcPct val="0"/>
              </a:spcAft>
              <a:buClr>
                <a:schemeClr val="accent2"/>
              </a:buClr>
              <a:buFont typeface="Lucida Grande"/>
              <a:buChar char="►"/>
            </a:pPr>
            <a:r>
              <a:rPr lang="fr-FR" b="0" dirty="0" smtClean="0">
                <a:solidFill>
                  <a:schemeClr val="tx2"/>
                </a:solidFill>
                <a:latin typeface="Overpass Light"/>
                <a:cs typeface="Overpass Light"/>
              </a:rPr>
              <a:t>Une </a:t>
            </a:r>
            <a:r>
              <a:rPr lang="fr-FR" b="0" dirty="0">
                <a:solidFill>
                  <a:schemeClr val="tx2"/>
                </a:solidFill>
                <a:latin typeface="Overpass Light"/>
                <a:cs typeface="Overpass Light"/>
              </a:rPr>
              <a:t>usine sale et encombrée augmente le risque d’accidents, de maladies et </a:t>
            </a:r>
            <a:r>
              <a:rPr lang="fr-FR" b="0" dirty="0" smtClean="0">
                <a:solidFill>
                  <a:schemeClr val="tx2"/>
                </a:solidFill>
                <a:latin typeface="Overpass Light"/>
                <a:cs typeface="Overpass Light"/>
              </a:rPr>
              <a:t>d’incendies</a:t>
            </a:r>
            <a:endParaRPr lang="fr-FR" b="0" dirty="0">
              <a:solidFill>
                <a:schemeClr val="tx2"/>
              </a:solidFill>
              <a:latin typeface="Overpass Light"/>
              <a:cs typeface="Overpass Light"/>
            </a:endParaRP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108</a:t>
            </a:fld>
            <a:endParaRPr lang="en-GB"/>
          </a:p>
        </p:txBody>
      </p:sp>
      <p:pic>
        <p:nvPicPr>
          <p:cNvPr id="8" name="Imagen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02569" y="2995094"/>
            <a:ext cx="2918346" cy="2163517"/>
          </a:xfrm>
          <a:prstGeom prst="rect">
            <a:avLst/>
          </a:prstGeom>
          <a:ln>
            <a:noFill/>
          </a:ln>
          <a:effectLst>
            <a:outerShdw blurRad="292100" dist="139700" dir="2700000" algn="tl" rotWithShape="0">
              <a:srgbClr val="333333">
                <a:alpha val="65000"/>
              </a:srgbClr>
            </a:outerShdw>
          </a:effectLst>
        </p:spPr>
      </p:pic>
      <p:pic>
        <p:nvPicPr>
          <p:cNvPr id="9" name="Imagen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83132" y="2958472"/>
            <a:ext cx="2973492" cy="2200139"/>
          </a:xfrm>
          <a:prstGeom prst="rect">
            <a:avLst/>
          </a:prstGeom>
          <a:ln>
            <a:noFill/>
          </a:ln>
          <a:effectLst>
            <a:outerShdw blurRad="292100" dist="139700" dir="2700000" algn="tl" rotWithShape="0">
              <a:srgbClr val="333333">
                <a:alpha val="65000"/>
              </a:srgbClr>
            </a:outerShdw>
          </a:effectLst>
        </p:spPr>
      </p:pic>
      <p:sp>
        <p:nvSpPr>
          <p:cNvPr id="10" name="CuadroTexto 9"/>
          <p:cNvSpPr txBox="1"/>
          <p:nvPr/>
        </p:nvSpPr>
        <p:spPr>
          <a:xfrm>
            <a:off x="434410" y="2087121"/>
            <a:ext cx="7387963" cy="369332"/>
          </a:xfrm>
          <a:prstGeom prst="rect">
            <a:avLst/>
          </a:prstGeom>
          <a:noFill/>
        </p:spPr>
        <p:txBody>
          <a:bodyPr wrap="square" rtlCol="0">
            <a:spAutoFit/>
          </a:bodyPr>
          <a:lstStyle/>
          <a:p>
            <a:pPr marL="0" lvl="1">
              <a:spcBef>
                <a:spcPts val="0"/>
              </a:spcBef>
              <a:buNone/>
            </a:pPr>
            <a:r>
              <a:rPr lang="fr-FR" dirty="0">
                <a:solidFill>
                  <a:srgbClr val="FA3C4B"/>
                </a:solidFill>
                <a:latin typeface="Overpass Bold"/>
                <a:cs typeface="Overpass Bold"/>
              </a:rPr>
              <a:t>Entretien</a:t>
            </a:r>
            <a:endParaRPr lang="en-GB" dirty="0">
              <a:solidFill>
                <a:srgbClr val="FA3C4B"/>
              </a:solidFill>
              <a:latin typeface="Overpass Bold"/>
              <a:cs typeface="Overpass Bold"/>
            </a:endParaRPr>
          </a:p>
        </p:txBody>
      </p:sp>
      <p:sp>
        <p:nvSpPr>
          <p:cNvPr id="11" name="CuadroTexto 10"/>
          <p:cNvSpPr txBox="1"/>
          <p:nvPr/>
        </p:nvSpPr>
        <p:spPr>
          <a:xfrm>
            <a:off x="4521068" y="5357477"/>
            <a:ext cx="2968461" cy="738664"/>
          </a:xfrm>
          <a:prstGeom prst="rect">
            <a:avLst/>
          </a:prstGeom>
          <a:noFill/>
        </p:spPr>
        <p:txBody>
          <a:bodyPr wrap="square" rtlCol="0">
            <a:spAutoFit/>
          </a:bodyPr>
          <a:lstStyle/>
          <a:p>
            <a:r>
              <a:rPr lang="fr-FR" sz="1400" dirty="0">
                <a:solidFill>
                  <a:schemeClr val="tx2"/>
                </a:solidFill>
                <a:latin typeface="Overpass Light"/>
                <a:cs typeface="Overpass Light"/>
              </a:rPr>
              <a:t>Mauvais entretien ménager - un lieu de travail désordonné est le signe d'une entreprise inefficace</a:t>
            </a:r>
            <a:endParaRPr lang="en-US" sz="1400" dirty="0">
              <a:solidFill>
                <a:schemeClr val="tx2"/>
              </a:solidFill>
              <a:latin typeface="Overpass Light"/>
              <a:cs typeface="Overpass Light"/>
            </a:endParaRPr>
          </a:p>
        </p:txBody>
      </p:sp>
      <p:sp>
        <p:nvSpPr>
          <p:cNvPr id="12" name="CuadroTexto 11"/>
          <p:cNvSpPr txBox="1"/>
          <p:nvPr/>
        </p:nvSpPr>
        <p:spPr>
          <a:xfrm>
            <a:off x="8033860" y="5357477"/>
            <a:ext cx="2952653" cy="738664"/>
          </a:xfrm>
          <a:prstGeom prst="rect">
            <a:avLst/>
          </a:prstGeom>
          <a:noFill/>
        </p:spPr>
        <p:txBody>
          <a:bodyPr wrap="square" rtlCol="0">
            <a:spAutoFit/>
          </a:bodyPr>
          <a:lstStyle/>
          <a:p>
            <a:r>
              <a:rPr lang="fr-FR" sz="1400" dirty="0">
                <a:solidFill>
                  <a:schemeClr val="tx2"/>
                </a:solidFill>
                <a:latin typeface="Overpass Light"/>
                <a:cs typeface="Overpass Light"/>
              </a:rPr>
              <a:t>Un lieu de travail soigné et bien rangé est le signe d'une entreprise efficace</a:t>
            </a:r>
            <a:endParaRPr lang="en-US" sz="1400" dirty="0">
              <a:solidFill>
                <a:schemeClr val="tx2"/>
              </a:solidFill>
              <a:latin typeface="Overpass Light"/>
              <a:cs typeface="Overpass Light"/>
            </a:endParaRPr>
          </a:p>
        </p:txBody>
      </p:sp>
      <p:sp>
        <p:nvSpPr>
          <p:cNvPr id="13"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4082660461"/>
      </p:ext>
    </p:extLst>
  </p:cSld>
  <p:clrMapOvr>
    <a:masterClrMapping/>
  </p:clrMapOvr>
  <p:timing>
    <p:tnLst>
      <p:par>
        <p:cTn xmlns:p14="http://schemas.microsoft.com/office/powerpoint/2010/mai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fr-FR" b="0" dirty="0"/>
              <a:t>Exemples de mesures administratives de prévention</a:t>
            </a:r>
          </a:p>
        </p:txBody>
      </p:sp>
      <p:sp>
        <p:nvSpPr>
          <p:cNvPr id="3" name="Marcador de contenido 2"/>
          <p:cNvSpPr>
            <a:spLocks noGrp="1"/>
          </p:cNvSpPr>
          <p:nvPr>
            <p:ph idx="1"/>
          </p:nvPr>
        </p:nvSpPr>
        <p:spPr>
          <a:xfrm>
            <a:off x="452053" y="2993760"/>
            <a:ext cx="3554516" cy="2738300"/>
          </a:xfrm>
        </p:spPr>
        <p:txBody>
          <a:bodyPr/>
          <a:lstStyle/>
          <a:p>
            <a:pPr marL="285750" indent="-285750" eaLnBrk="0" fontAlgn="base" hangingPunct="0">
              <a:lnSpc>
                <a:spcPct val="150000"/>
              </a:lnSpc>
              <a:spcBef>
                <a:spcPct val="0"/>
              </a:spcBef>
              <a:spcAft>
                <a:spcPct val="0"/>
              </a:spcAft>
              <a:buClr>
                <a:schemeClr val="accent2"/>
              </a:buClr>
              <a:buFont typeface="Lucida Grande"/>
              <a:buChar char="►"/>
            </a:pPr>
            <a:r>
              <a:rPr lang="fr-FR" b="0" dirty="0" smtClean="0">
                <a:solidFill>
                  <a:schemeClr val="tx2"/>
                </a:solidFill>
                <a:latin typeface="Overpass Light"/>
                <a:cs typeface="Overpass Light"/>
              </a:rPr>
              <a:t>Salles d’eau</a:t>
            </a:r>
          </a:p>
          <a:p>
            <a:pPr marL="285750" indent="-285750" eaLnBrk="0" fontAlgn="base" hangingPunct="0">
              <a:lnSpc>
                <a:spcPct val="150000"/>
              </a:lnSpc>
              <a:spcBef>
                <a:spcPct val="0"/>
              </a:spcBef>
              <a:spcAft>
                <a:spcPct val="0"/>
              </a:spcAft>
              <a:buClr>
                <a:schemeClr val="accent2"/>
              </a:buClr>
              <a:buFont typeface="Lucida Grande"/>
              <a:buChar char="►"/>
            </a:pPr>
            <a:r>
              <a:rPr lang="fr-FR" b="0" dirty="0" smtClean="0">
                <a:solidFill>
                  <a:schemeClr val="tx2"/>
                </a:solidFill>
                <a:latin typeface="Overpass Light"/>
                <a:cs typeface="Overpass Light"/>
              </a:rPr>
              <a:t>Vestiaires</a:t>
            </a:r>
          </a:p>
          <a:p>
            <a:pPr marL="285750" indent="-285750" eaLnBrk="0" fontAlgn="base" hangingPunct="0">
              <a:lnSpc>
                <a:spcPct val="150000"/>
              </a:lnSpc>
              <a:spcBef>
                <a:spcPct val="0"/>
              </a:spcBef>
              <a:spcAft>
                <a:spcPct val="0"/>
              </a:spcAft>
              <a:buClr>
                <a:schemeClr val="accent2"/>
              </a:buClr>
              <a:buFont typeface="Lucida Grande"/>
              <a:buChar char="►"/>
            </a:pPr>
            <a:r>
              <a:rPr lang="fr-FR" b="0" dirty="0" smtClean="0">
                <a:solidFill>
                  <a:schemeClr val="tx2"/>
                </a:solidFill>
                <a:latin typeface="Overpass Light"/>
                <a:cs typeface="Overpass Light"/>
              </a:rPr>
              <a:t>Cantines </a:t>
            </a:r>
            <a:r>
              <a:rPr lang="fr-FR" b="0" dirty="0">
                <a:solidFill>
                  <a:schemeClr val="tx2"/>
                </a:solidFill>
                <a:latin typeface="Overpass Light"/>
                <a:cs typeface="Overpass Light"/>
              </a:rPr>
              <a:t>et espaces de </a:t>
            </a:r>
            <a:r>
              <a:rPr lang="fr-FR" b="0" dirty="0" smtClean="0">
                <a:solidFill>
                  <a:schemeClr val="tx2"/>
                </a:solidFill>
                <a:latin typeface="Overpass Light"/>
                <a:cs typeface="Overpass Light"/>
              </a:rPr>
              <a:t>repos</a:t>
            </a:r>
          </a:p>
          <a:p>
            <a:pPr marL="285750" indent="-285750" eaLnBrk="0" fontAlgn="base" hangingPunct="0">
              <a:lnSpc>
                <a:spcPct val="150000"/>
              </a:lnSpc>
              <a:spcBef>
                <a:spcPct val="0"/>
              </a:spcBef>
              <a:spcAft>
                <a:spcPct val="0"/>
              </a:spcAft>
              <a:buClr>
                <a:schemeClr val="accent2"/>
              </a:buClr>
              <a:buFont typeface="Lucida Grande"/>
              <a:buChar char="►"/>
            </a:pPr>
            <a:r>
              <a:rPr lang="fr-FR" b="0" dirty="0" smtClean="0">
                <a:solidFill>
                  <a:schemeClr val="tx2"/>
                </a:solidFill>
                <a:latin typeface="Overpass Light"/>
                <a:cs typeface="Overpass Light"/>
              </a:rPr>
              <a:t>Eau potable</a:t>
            </a:r>
          </a:p>
          <a:p>
            <a:pPr marL="285750" indent="-285750" eaLnBrk="0" fontAlgn="base" hangingPunct="0">
              <a:lnSpc>
                <a:spcPct val="150000"/>
              </a:lnSpc>
              <a:spcBef>
                <a:spcPct val="0"/>
              </a:spcBef>
              <a:spcAft>
                <a:spcPct val="0"/>
              </a:spcAft>
              <a:buClr>
                <a:schemeClr val="accent2"/>
              </a:buClr>
              <a:buFont typeface="Lucida Grande"/>
              <a:buChar char="►"/>
            </a:pPr>
            <a:r>
              <a:rPr lang="fr-FR" b="0" dirty="0" smtClean="0">
                <a:solidFill>
                  <a:schemeClr val="tx2"/>
                </a:solidFill>
                <a:latin typeface="Overpass Light"/>
                <a:cs typeface="Overpass Light"/>
              </a:rPr>
              <a:t>Toilettes</a:t>
            </a:r>
            <a:endParaRPr lang="fr-FR" b="0" dirty="0">
              <a:solidFill>
                <a:schemeClr val="tx2"/>
              </a:solidFill>
              <a:latin typeface="Overpass Light"/>
              <a:cs typeface="Overpass Light"/>
            </a:endParaRP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109</a:t>
            </a:fld>
            <a:endParaRPr lang="en-GB"/>
          </a:p>
        </p:txBody>
      </p:sp>
      <p:sp>
        <p:nvSpPr>
          <p:cNvPr id="10" name="CuadroTexto 9"/>
          <p:cNvSpPr txBox="1"/>
          <p:nvPr/>
        </p:nvSpPr>
        <p:spPr>
          <a:xfrm>
            <a:off x="384860" y="2291143"/>
            <a:ext cx="7493642" cy="369332"/>
          </a:xfrm>
          <a:prstGeom prst="rect">
            <a:avLst/>
          </a:prstGeom>
          <a:noFill/>
        </p:spPr>
        <p:txBody>
          <a:bodyPr wrap="square" rtlCol="0">
            <a:spAutoFit/>
          </a:bodyPr>
          <a:lstStyle/>
          <a:p>
            <a:pPr marL="0" lvl="1">
              <a:spcBef>
                <a:spcPts val="0"/>
              </a:spcBef>
              <a:buNone/>
            </a:pPr>
            <a:r>
              <a:rPr lang="fr-FR" dirty="0">
                <a:solidFill>
                  <a:schemeClr val="accent2"/>
                </a:solidFill>
                <a:latin typeface="Overpass Bold"/>
                <a:cs typeface="Overpass Bold"/>
              </a:rPr>
              <a:t>Hygiène et bien-être</a:t>
            </a:r>
            <a:endParaRPr lang="en-GB" dirty="0">
              <a:solidFill>
                <a:schemeClr val="accent2"/>
              </a:solidFill>
              <a:latin typeface="Overpass Bold"/>
              <a:cs typeface="Overpass Bold"/>
            </a:endParaRPr>
          </a:p>
        </p:txBody>
      </p:sp>
      <p:pic>
        <p:nvPicPr>
          <p:cNvPr id="13" name="Imagen 12" descr="109_slide.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45178" y="2822880"/>
            <a:ext cx="7594643" cy="2527735"/>
          </a:xfrm>
          <a:prstGeom prst="rect">
            <a:avLst/>
          </a:prstGeom>
          <a:ln>
            <a:noFill/>
          </a:ln>
          <a:effectLst>
            <a:outerShdw blurRad="292100" dist="139700" dir="2700000" algn="tl" rotWithShape="0">
              <a:srgbClr val="333333">
                <a:alpha val="65000"/>
              </a:srgbClr>
            </a:outerShdw>
          </a:effectLst>
        </p:spPr>
      </p:pic>
      <p:sp>
        <p:nvSpPr>
          <p:cNvPr id="9"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2869369075"/>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a:xfrm>
            <a:off x="490538" y="1423195"/>
            <a:ext cx="6706476" cy="720000"/>
          </a:xfrm>
        </p:spPr>
        <p:txBody>
          <a:bodyPr/>
          <a:lstStyle/>
          <a:p>
            <a:r>
              <a:rPr lang="fr-FR" b="0" dirty="0"/>
              <a:t>Sécurité et santé au travail</a:t>
            </a:r>
            <a:endParaRPr lang="es-ES" b="0" dirty="0"/>
          </a:p>
        </p:txBody>
      </p:sp>
      <p:sp>
        <p:nvSpPr>
          <p:cNvPr id="5" name="Marcador de número de diapositiva 4"/>
          <p:cNvSpPr>
            <a:spLocks noGrp="1"/>
          </p:cNvSpPr>
          <p:nvPr>
            <p:ph type="sldNum" sz="quarter" idx="12"/>
          </p:nvPr>
        </p:nvSpPr>
        <p:spPr/>
        <p:txBody>
          <a:bodyPr/>
          <a:lstStyle/>
          <a:p>
            <a:fld id="{856227C0-AD57-4F9B-BAE3-EEFB0D0EE427}" type="slidenum">
              <a:rPr lang="en-GB" smtClean="0"/>
              <a:t>11</a:t>
            </a:fld>
            <a:endParaRPr lang="en-GB"/>
          </a:p>
        </p:txBody>
      </p:sp>
      <p:sp>
        <p:nvSpPr>
          <p:cNvPr id="6" name="Marcador de texto 5"/>
          <p:cNvSpPr>
            <a:spLocks noGrp="1"/>
          </p:cNvSpPr>
          <p:nvPr>
            <p:ph type="body" sz="quarter" idx="13"/>
          </p:nvPr>
        </p:nvSpPr>
        <p:spPr>
          <a:xfrm>
            <a:off x="490538" y="4828709"/>
            <a:ext cx="7223908" cy="1150109"/>
          </a:xfrm>
        </p:spPr>
        <p:txBody>
          <a:bodyPr/>
          <a:lstStyle/>
          <a:p>
            <a:pPr lvl="0">
              <a:lnSpc>
                <a:spcPct val="120000"/>
              </a:lnSpc>
            </a:pPr>
            <a:r>
              <a:rPr lang="fr-FR" sz="1800" b="1" dirty="0" smtClean="0">
                <a:solidFill>
                  <a:schemeClr val="tx2"/>
                </a:solidFill>
                <a:cs typeface="Overpass Bold"/>
              </a:rPr>
              <a:t>La sécurité </a:t>
            </a:r>
            <a:r>
              <a:rPr lang="fr-FR" sz="1800" b="1" dirty="0">
                <a:solidFill>
                  <a:schemeClr val="tx2"/>
                </a:solidFill>
                <a:cs typeface="Overpass Bold"/>
              </a:rPr>
              <a:t>et la santé au travail</a:t>
            </a:r>
            <a:r>
              <a:rPr lang="fr-FR" sz="1800" dirty="0">
                <a:solidFill>
                  <a:schemeClr val="tx2"/>
                </a:solidFill>
                <a:cs typeface="Overpass Bold"/>
              </a:rPr>
              <a:t> </a:t>
            </a:r>
            <a:r>
              <a:rPr lang="fr-FR" sz="1800" dirty="0">
                <a:solidFill>
                  <a:schemeClr val="tx2"/>
                </a:solidFill>
                <a:latin typeface="Overpass Light"/>
                <a:cs typeface="Overpass Light"/>
              </a:rPr>
              <a:t>est la discipline qui s’occupe de la prévention des blessures et des maladies liées au travail et de la protection et de la promotion de la sécurité et de la santé des travailleurs</a:t>
            </a:r>
            <a:r>
              <a:rPr lang="fr-FR" sz="1800" dirty="0" smtClean="0">
                <a:solidFill>
                  <a:schemeClr val="tx2"/>
                </a:solidFill>
                <a:latin typeface="Overpass Light"/>
                <a:cs typeface="Overpass Light"/>
              </a:rPr>
              <a:t>.</a:t>
            </a:r>
            <a:endParaRPr lang="fr-FR" sz="1800" dirty="0">
              <a:solidFill>
                <a:schemeClr val="tx2"/>
              </a:solidFill>
              <a:latin typeface="Overpass Light"/>
              <a:cs typeface="Overpass Light"/>
            </a:endParaRPr>
          </a:p>
        </p:txBody>
      </p:sp>
      <p:pic>
        <p:nvPicPr>
          <p:cNvPr id="8" name="Marcador de posición de imagen 7" descr="ilo-3956_48495834877_o.jpg"/>
          <p:cNvPicPr>
            <a:picLocks noGrp="1" noChangeAspect="1"/>
          </p:cNvPicPr>
          <p:nvPr>
            <p:ph type="pic" sz="quarter" idx="14"/>
          </p:nvPr>
        </p:nvPicPr>
        <p:blipFill>
          <a:blip r:embed="rId3" cstate="print">
            <a:extLst>
              <a:ext uri="{28A0092B-C50C-407E-A947-70E740481C1C}">
                <a14:useLocalDpi xmlns:a14="http://schemas.microsoft.com/office/drawing/2010/main" val="0"/>
              </a:ext>
            </a:extLst>
          </a:blip>
          <a:srcRect l="16649" r="16649"/>
          <a:stretch>
            <a:fillRect/>
          </a:stretch>
        </p:blipFill>
        <p:spPr>
          <a:xfrm>
            <a:off x="8059620" y="2290851"/>
            <a:ext cx="3531906" cy="3530053"/>
          </a:xfrm>
          <a:prstGeom prst="rect">
            <a:avLst/>
          </a:prstGeom>
          <a:ln>
            <a:noFill/>
          </a:ln>
          <a:effectLst>
            <a:outerShdw blurRad="292100" dist="139700" dir="2700000" algn="tl" rotWithShape="0">
              <a:srgbClr val="333333">
                <a:alpha val="65000"/>
              </a:srgbClr>
            </a:outerShdw>
          </a:effectLst>
        </p:spPr>
      </p:pic>
      <p:sp>
        <p:nvSpPr>
          <p:cNvPr id="9" name="CuadroTexto 8"/>
          <p:cNvSpPr txBox="1"/>
          <p:nvPr/>
        </p:nvSpPr>
        <p:spPr>
          <a:xfrm>
            <a:off x="564473" y="2083060"/>
            <a:ext cx="6891258" cy="2599173"/>
          </a:xfrm>
          <a:prstGeom prst="rect">
            <a:avLst/>
          </a:prstGeom>
          <a:noFill/>
        </p:spPr>
        <p:txBody>
          <a:bodyPr wrap="square" rtlCol="0">
            <a:spAutoFit/>
          </a:bodyPr>
          <a:lstStyle/>
          <a:p>
            <a:pPr marL="285750" indent="-285750">
              <a:lnSpc>
                <a:spcPct val="130000"/>
              </a:lnSpc>
              <a:buClr>
                <a:schemeClr val="accent2"/>
              </a:buClr>
              <a:buFont typeface="Lucida Grande"/>
              <a:buChar char="▶"/>
            </a:pPr>
            <a:r>
              <a:rPr lang="fr-FR" dirty="0" smtClean="0">
                <a:solidFill>
                  <a:schemeClr val="tx2"/>
                </a:solidFill>
                <a:latin typeface="Overpass Light"/>
                <a:cs typeface="Overpass Light"/>
              </a:rPr>
              <a:t>L’expression </a:t>
            </a:r>
            <a:r>
              <a:rPr lang="fr-FR" dirty="0">
                <a:solidFill>
                  <a:schemeClr val="tx2"/>
                </a:solidFill>
                <a:latin typeface="Overpass Bold"/>
                <a:cs typeface="Overpass Bold"/>
              </a:rPr>
              <a:t>«au travail» </a:t>
            </a:r>
            <a:r>
              <a:rPr lang="fr-FR" dirty="0">
                <a:solidFill>
                  <a:schemeClr val="tx2"/>
                </a:solidFill>
                <a:latin typeface="Overpass Light"/>
                <a:cs typeface="Overpass Light"/>
              </a:rPr>
              <a:t>renvoie à ce qui a trait à la vie </a:t>
            </a:r>
            <a:r>
              <a:rPr lang="fr-FR" dirty="0" smtClean="0">
                <a:solidFill>
                  <a:schemeClr val="tx2"/>
                </a:solidFill>
                <a:latin typeface="Overpass Light"/>
                <a:cs typeface="Overpass Light"/>
              </a:rPr>
              <a:t>professionnelle.</a:t>
            </a:r>
          </a:p>
          <a:p>
            <a:pPr marL="285750" indent="-285750">
              <a:lnSpc>
                <a:spcPct val="130000"/>
              </a:lnSpc>
              <a:buClr>
                <a:schemeClr val="accent2"/>
              </a:buClr>
              <a:buFont typeface="Lucida Grande"/>
              <a:buChar char="▶"/>
            </a:pPr>
            <a:r>
              <a:rPr lang="fr-FR" dirty="0" smtClean="0">
                <a:solidFill>
                  <a:schemeClr val="tx2"/>
                </a:solidFill>
                <a:latin typeface="Overpass Light"/>
                <a:cs typeface="Overpass Light"/>
              </a:rPr>
              <a:t>La </a:t>
            </a:r>
            <a:r>
              <a:rPr lang="fr-FR" dirty="0">
                <a:solidFill>
                  <a:schemeClr val="tx2"/>
                </a:solidFill>
                <a:latin typeface="Overpass Bold"/>
                <a:cs typeface="Overpass Bold"/>
              </a:rPr>
              <a:t>«sécurité» </a:t>
            </a:r>
            <a:r>
              <a:rPr lang="fr-FR" dirty="0">
                <a:solidFill>
                  <a:schemeClr val="tx2"/>
                </a:solidFill>
                <a:latin typeface="Overpass Light"/>
                <a:cs typeface="Overpass Light"/>
              </a:rPr>
              <a:t>est le fait d’être à l’abri de toute souffrance, blessure ou perte. </a:t>
            </a:r>
            <a:endParaRPr lang="fr-FR" dirty="0" smtClean="0">
              <a:solidFill>
                <a:schemeClr val="tx2"/>
              </a:solidFill>
              <a:latin typeface="Overpass Light"/>
              <a:cs typeface="Overpass Light"/>
            </a:endParaRPr>
          </a:p>
          <a:p>
            <a:pPr marL="285750" indent="-285750">
              <a:lnSpc>
                <a:spcPct val="130000"/>
              </a:lnSpc>
              <a:buClr>
                <a:schemeClr val="accent2"/>
              </a:buClr>
              <a:buFont typeface="Lucida Grande"/>
              <a:buChar char="▶"/>
            </a:pPr>
            <a:r>
              <a:rPr lang="fr-FR" dirty="0" smtClean="0">
                <a:solidFill>
                  <a:schemeClr val="tx2"/>
                </a:solidFill>
                <a:latin typeface="Overpass Light"/>
                <a:cs typeface="Overpass Light"/>
              </a:rPr>
              <a:t>La </a:t>
            </a:r>
            <a:r>
              <a:rPr lang="fr-FR" dirty="0">
                <a:solidFill>
                  <a:schemeClr val="tx2"/>
                </a:solidFill>
                <a:latin typeface="Overpass Bold"/>
                <a:cs typeface="Overpass Bold"/>
              </a:rPr>
              <a:t>«santé» </a:t>
            </a:r>
            <a:r>
              <a:rPr lang="fr-FR" dirty="0">
                <a:solidFill>
                  <a:schemeClr val="tx2"/>
                </a:solidFill>
                <a:latin typeface="Overpass Light"/>
                <a:cs typeface="Overpass Light"/>
              </a:rPr>
              <a:t>est un état de complet bien-être physique, mental et social et ne consiste pas seulement en une absence de maladie ou d’infirmité</a:t>
            </a:r>
            <a:r>
              <a:rPr lang="fr-FR" dirty="0" smtClean="0">
                <a:solidFill>
                  <a:schemeClr val="tx2"/>
                </a:solidFill>
                <a:latin typeface="Overpass Light"/>
                <a:cs typeface="Overpass Light"/>
              </a:rPr>
              <a:t>.</a:t>
            </a:r>
            <a:endParaRPr lang="fr-FR" dirty="0">
              <a:solidFill>
                <a:schemeClr val="tx2"/>
              </a:solidFill>
              <a:latin typeface="Overpass Light"/>
              <a:cs typeface="Overpass Light"/>
            </a:endParaRPr>
          </a:p>
        </p:txBody>
      </p:sp>
      <p:sp>
        <p:nvSpPr>
          <p:cNvPr id="12" name="Footer Placeholder 10"/>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spTree>
    <p:extLst>
      <p:ext uri="{BB962C8B-B14F-4D97-AF65-F5344CB8AC3E}">
        <p14:creationId xmlns:p14="http://schemas.microsoft.com/office/powerpoint/2010/main" val="493717078"/>
      </p:ext>
    </p:extLst>
  </p:cSld>
  <p:clrMapOvr>
    <a:masterClrMapping/>
  </p:clrMapOvr>
  <p:timing>
    <p:tnLst>
      <p:par>
        <p:cTn xmlns:p14="http://schemas.microsoft.com/office/powerpoint/2010/mai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fr-FR" b="0" dirty="0"/>
              <a:t>Exemples de mesures administratives de prévention</a:t>
            </a:r>
            <a:endParaRPr lang="es-ES" b="0" dirty="0">
              <a:solidFill>
                <a:srgbClr val="1E2DBE"/>
              </a:solidFill>
            </a:endParaRP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110</a:t>
            </a:fld>
            <a:endParaRPr lang="en-GB"/>
          </a:p>
        </p:txBody>
      </p:sp>
      <p:pic>
        <p:nvPicPr>
          <p:cNvPr id="3" name="Imagen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10961" y="2577763"/>
            <a:ext cx="4301907" cy="2863921"/>
          </a:xfrm>
          <a:prstGeom prst="rect">
            <a:avLst/>
          </a:prstGeom>
          <a:ln>
            <a:noFill/>
          </a:ln>
          <a:effectLst>
            <a:outerShdw blurRad="292100" dist="139700" dir="2700000" algn="tl" rotWithShape="0">
              <a:srgbClr val="333333">
                <a:alpha val="65000"/>
              </a:srgbClr>
            </a:outerShdw>
          </a:effectLst>
        </p:spPr>
      </p:pic>
      <p:sp>
        <p:nvSpPr>
          <p:cNvPr id="10" name="Rectángulo 9"/>
          <p:cNvSpPr/>
          <p:nvPr/>
        </p:nvSpPr>
        <p:spPr>
          <a:xfrm>
            <a:off x="408459" y="2078092"/>
            <a:ext cx="6505764" cy="3388620"/>
          </a:xfrm>
          <a:prstGeom prst="rect">
            <a:avLst/>
          </a:prstGeom>
        </p:spPr>
        <p:txBody>
          <a:bodyPr wrap="square">
            <a:spAutoFit/>
          </a:bodyPr>
          <a:lstStyle/>
          <a:p>
            <a:pPr marL="0" lvl="1">
              <a:spcBef>
                <a:spcPts val="0"/>
              </a:spcBef>
              <a:buNone/>
            </a:pPr>
            <a:r>
              <a:rPr lang="fr-FR" dirty="0">
                <a:solidFill>
                  <a:schemeClr val="accent2"/>
                </a:solidFill>
                <a:latin typeface="Overpass Bold"/>
                <a:cs typeface="Overpass Bold"/>
              </a:rPr>
              <a:t>Hygiène et bien-être</a:t>
            </a:r>
            <a:endParaRPr lang="en-GB" dirty="0">
              <a:solidFill>
                <a:schemeClr val="accent2"/>
              </a:solidFill>
              <a:latin typeface="Overpass Bold"/>
              <a:cs typeface="Overpass Bold"/>
            </a:endParaRPr>
          </a:p>
          <a:p>
            <a:pPr marL="0" lvl="1">
              <a:spcBef>
                <a:spcPts val="0"/>
              </a:spcBef>
              <a:buNone/>
            </a:pPr>
            <a:endParaRPr lang="en-GB" dirty="0">
              <a:solidFill>
                <a:srgbClr val="000000"/>
              </a:solidFill>
              <a:latin typeface="Overpass Light"/>
              <a:cs typeface="Overpass Light"/>
            </a:endParaRPr>
          </a:p>
          <a:p>
            <a:pPr marL="285750" indent="-285750" eaLnBrk="0" fontAlgn="base" hangingPunct="0">
              <a:spcBef>
                <a:spcPct val="0"/>
              </a:spcBef>
              <a:spcAft>
                <a:spcPct val="0"/>
              </a:spcAft>
              <a:buClr>
                <a:schemeClr val="accent2"/>
              </a:buClr>
              <a:buFont typeface="Lucida Grande"/>
              <a:buChar char="►"/>
            </a:pPr>
            <a:r>
              <a:rPr lang="en-US" dirty="0" err="1" smtClean="0">
                <a:solidFill>
                  <a:schemeClr val="tx2"/>
                </a:solidFill>
                <a:latin typeface="Overpass Light"/>
                <a:cs typeface="Overpass Light"/>
              </a:rPr>
              <a:t>Objectif</a:t>
            </a:r>
            <a:r>
              <a:rPr lang="en-US" dirty="0" err="1">
                <a:solidFill>
                  <a:schemeClr val="tx2"/>
                </a:solidFill>
                <a:latin typeface="Overpass Light"/>
                <a:cs typeface="Overpass Light"/>
              </a:rPr>
              <a:t>s</a:t>
            </a:r>
            <a:endParaRPr lang="en-US" dirty="0" smtClean="0">
              <a:solidFill>
                <a:schemeClr val="tx2"/>
              </a:solidFill>
              <a:latin typeface="Overpass Light"/>
              <a:cs typeface="Overpass Light"/>
            </a:endParaRPr>
          </a:p>
          <a:p>
            <a:pPr marL="285750" indent="-285750" eaLnBrk="0" fontAlgn="base" hangingPunct="0">
              <a:spcBef>
                <a:spcPct val="0"/>
              </a:spcBef>
              <a:spcAft>
                <a:spcPct val="0"/>
              </a:spcAft>
              <a:buClr>
                <a:schemeClr val="accent2"/>
              </a:buClr>
              <a:buFont typeface="Lucida Grande"/>
              <a:buChar char="►"/>
            </a:pPr>
            <a:endParaRPr lang="en-US" dirty="0" smtClean="0">
              <a:solidFill>
                <a:srgbClr val="000000"/>
              </a:solidFill>
              <a:latin typeface="Overpass Light"/>
              <a:cs typeface="Overpass Light"/>
            </a:endParaRPr>
          </a:p>
          <a:p>
            <a:pPr marL="635000" lvl="1" indent="-284163">
              <a:lnSpc>
                <a:spcPct val="130000"/>
              </a:lnSpc>
              <a:buClr>
                <a:schemeClr val="accent1"/>
              </a:buClr>
              <a:buFont typeface="Lucida Grande"/>
              <a:buChar char="►"/>
            </a:pPr>
            <a:r>
              <a:rPr lang="fr-FR" dirty="0" smtClean="0">
                <a:solidFill>
                  <a:schemeClr val="tx2"/>
                </a:solidFill>
                <a:latin typeface="Overpass Light"/>
                <a:cs typeface="Overpass Light"/>
              </a:rPr>
              <a:t>Assurer </a:t>
            </a:r>
            <a:r>
              <a:rPr lang="fr-FR" dirty="0">
                <a:solidFill>
                  <a:schemeClr val="tx2"/>
                </a:solidFill>
                <a:latin typeface="Overpass Light"/>
                <a:cs typeface="Overpass Light"/>
              </a:rPr>
              <a:t>la bonne santé et le confort des </a:t>
            </a:r>
            <a:r>
              <a:rPr lang="fr-FR" dirty="0" smtClean="0">
                <a:solidFill>
                  <a:schemeClr val="tx2"/>
                </a:solidFill>
                <a:latin typeface="Overpass Light"/>
                <a:cs typeface="Overpass Light"/>
              </a:rPr>
              <a:t>travailleurs</a:t>
            </a:r>
          </a:p>
          <a:p>
            <a:pPr marL="635000" lvl="1" indent="-284163">
              <a:lnSpc>
                <a:spcPct val="130000"/>
              </a:lnSpc>
              <a:buClr>
                <a:schemeClr val="accent1"/>
              </a:buClr>
              <a:buFont typeface="Lucida Grande"/>
              <a:buChar char="►"/>
            </a:pPr>
            <a:r>
              <a:rPr lang="fr-FR" dirty="0" smtClean="0">
                <a:solidFill>
                  <a:schemeClr val="tx2"/>
                </a:solidFill>
                <a:latin typeface="Overpass Light"/>
                <a:cs typeface="Overpass Light"/>
              </a:rPr>
              <a:t>Réduire </a:t>
            </a:r>
            <a:r>
              <a:rPr lang="fr-FR" dirty="0">
                <a:solidFill>
                  <a:schemeClr val="tx2"/>
                </a:solidFill>
                <a:latin typeface="Overpass Light"/>
                <a:cs typeface="Overpass Light"/>
              </a:rPr>
              <a:t>la fatigue, </a:t>
            </a:r>
            <a:r>
              <a:rPr lang="fr-FR" dirty="0" smtClean="0">
                <a:solidFill>
                  <a:schemeClr val="tx2"/>
                </a:solidFill>
                <a:latin typeface="Overpass Light"/>
                <a:cs typeface="Overpass Light"/>
              </a:rPr>
              <a:t>les maladies </a:t>
            </a:r>
            <a:r>
              <a:rPr lang="fr-FR" dirty="0">
                <a:solidFill>
                  <a:schemeClr val="tx2"/>
                </a:solidFill>
                <a:latin typeface="Overpass Light"/>
                <a:cs typeface="Overpass Light"/>
              </a:rPr>
              <a:t>et le nombre </a:t>
            </a:r>
            <a:r>
              <a:rPr lang="fr-FR" dirty="0" smtClean="0">
                <a:solidFill>
                  <a:schemeClr val="tx2"/>
                </a:solidFill>
                <a:latin typeface="Overpass Light"/>
                <a:cs typeface="Overpass Light"/>
              </a:rPr>
              <a:t>d’accidents</a:t>
            </a:r>
          </a:p>
          <a:p>
            <a:pPr marL="635000" lvl="1" indent="-284163">
              <a:lnSpc>
                <a:spcPct val="130000"/>
              </a:lnSpc>
              <a:buClr>
                <a:schemeClr val="accent1"/>
              </a:buClr>
              <a:buFont typeface="Lucida Grande"/>
              <a:buChar char="►"/>
            </a:pPr>
            <a:r>
              <a:rPr lang="fr-FR" dirty="0" smtClean="0">
                <a:solidFill>
                  <a:schemeClr val="tx2"/>
                </a:solidFill>
                <a:latin typeface="Overpass Light"/>
                <a:cs typeface="Overpass Light"/>
              </a:rPr>
              <a:t>Montrer </a:t>
            </a:r>
            <a:r>
              <a:rPr lang="fr-FR" dirty="0">
                <a:solidFill>
                  <a:schemeClr val="tx2"/>
                </a:solidFill>
                <a:latin typeface="Overpass Light"/>
                <a:cs typeface="Overpass Light"/>
              </a:rPr>
              <a:t>que la direction tient au bien-être des salariés</a:t>
            </a:r>
          </a:p>
          <a:p>
            <a:pPr marL="920750" lvl="1" indent="-285750">
              <a:buClr>
                <a:schemeClr val="accent1"/>
              </a:buClr>
              <a:buFont typeface="Lucida Grande"/>
              <a:buChar char="►"/>
            </a:pPr>
            <a:endParaRPr lang="en-US" dirty="0" smtClean="0">
              <a:solidFill>
                <a:schemeClr val="tx2"/>
              </a:solidFill>
              <a:latin typeface="Overpass Light"/>
              <a:cs typeface="Overpass Light"/>
            </a:endParaRPr>
          </a:p>
          <a:p>
            <a:pPr marL="285750" lvl="1" indent="-285750">
              <a:buClr>
                <a:schemeClr val="accent2"/>
              </a:buClr>
              <a:buFont typeface="Lucida Grande"/>
              <a:buChar char="►"/>
            </a:pPr>
            <a:r>
              <a:rPr lang="fr-FR" dirty="0" smtClean="0">
                <a:solidFill>
                  <a:schemeClr val="tx2"/>
                </a:solidFill>
                <a:latin typeface="Overpass Light"/>
                <a:cs typeface="Overpass Light"/>
              </a:rPr>
              <a:t>Faire </a:t>
            </a:r>
            <a:r>
              <a:rPr lang="fr-FR" dirty="0">
                <a:solidFill>
                  <a:schemeClr val="tx2"/>
                </a:solidFill>
                <a:latin typeface="Overpass Light"/>
                <a:cs typeface="Overpass Light"/>
              </a:rPr>
              <a:t>participer les travailleurs à la définition des priorités et à la mise en place des installations de confort, </a:t>
            </a:r>
            <a:r>
              <a:rPr lang="fr-FR" dirty="0">
                <a:solidFill>
                  <a:srgbClr val="000000"/>
                </a:solidFill>
                <a:latin typeface="Overpass Light"/>
                <a:cs typeface="Overpass Light"/>
              </a:rPr>
              <a:t>notamment les espaces de repos et l’accès à l’eau </a:t>
            </a:r>
            <a:r>
              <a:rPr lang="fr-FR" dirty="0" smtClean="0">
                <a:solidFill>
                  <a:srgbClr val="000000"/>
                </a:solidFill>
                <a:latin typeface="Overpass Light"/>
                <a:cs typeface="Overpass Light"/>
              </a:rPr>
              <a:t>potable</a:t>
            </a:r>
            <a:endParaRPr lang="fr-FR" dirty="0">
              <a:solidFill>
                <a:srgbClr val="000000"/>
              </a:solidFill>
              <a:latin typeface="Overpass Light"/>
              <a:cs typeface="Overpass Light"/>
            </a:endParaRPr>
          </a:p>
        </p:txBody>
      </p:sp>
      <p:sp>
        <p:nvSpPr>
          <p:cNvPr id="8"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2733625145"/>
      </p:ext>
    </p:extLst>
  </p:cSld>
  <p:clrMapOvr>
    <a:masterClrMapping/>
  </p:clrMapOvr>
  <p:timing>
    <p:tnLst>
      <p:par>
        <p:cTn xmlns:p14="http://schemas.microsoft.com/office/powerpoint/2010/mai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fr-FR" b="0" dirty="0"/>
              <a:t>Exemples de mesures administratives de prévention</a:t>
            </a:r>
            <a:endParaRPr lang="es-ES" b="0" dirty="0">
              <a:solidFill>
                <a:srgbClr val="1E2DBE"/>
              </a:solidFill>
            </a:endParaRP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111</a:t>
            </a:fld>
            <a:endParaRPr lang="en-GB"/>
          </a:p>
        </p:txBody>
      </p:sp>
      <p:sp>
        <p:nvSpPr>
          <p:cNvPr id="11" name="Marcador de texto 10"/>
          <p:cNvSpPr>
            <a:spLocks noGrp="1"/>
          </p:cNvSpPr>
          <p:nvPr>
            <p:ph type="body" sz="quarter" idx="13"/>
          </p:nvPr>
        </p:nvSpPr>
        <p:spPr>
          <a:xfrm>
            <a:off x="590797" y="4922136"/>
            <a:ext cx="5124007" cy="948359"/>
          </a:xfrm>
        </p:spPr>
        <p:txBody>
          <a:bodyPr/>
          <a:lstStyle/>
          <a:p>
            <a:r>
              <a:rPr lang="fr-FR" sz="2000" dirty="0" smtClean="0">
                <a:solidFill>
                  <a:schemeClr val="tx2"/>
                </a:solidFill>
                <a:cs typeface="Overpass Bold"/>
              </a:rPr>
              <a:t>Tout </a:t>
            </a:r>
            <a:r>
              <a:rPr lang="fr-FR" sz="2000" dirty="0">
                <a:solidFill>
                  <a:schemeClr val="tx2"/>
                </a:solidFill>
                <a:cs typeface="Overpass Bold"/>
              </a:rPr>
              <a:t>le monde dans l’entreprise doit respecter les signaux de sécurité</a:t>
            </a:r>
            <a:r>
              <a:rPr lang="fr-FR" sz="2000" dirty="0" smtClean="0">
                <a:solidFill>
                  <a:schemeClr val="tx2"/>
                </a:solidFill>
                <a:cs typeface="Overpass Bold"/>
              </a:rPr>
              <a:t>!</a:t>
            </a:r>
            <a:endParaRPr lang="fr-FR" sz="2000" dirty="0">
              <a:solidFill>
                <a:schemeClr val="tx2"/>
              </a:solidFill>
              <a:cs typeface="Overpass Bold"/>
            </a:endParaRPr>
          </a:p>
        </p:txBody>
      </p:sp>
      <p:sp>
        <p:nvSpPr>
          <p:cNvPr id="10" name="Rectángulo 9"/>
          <p:cNvSpPr/>
          <p:nvPr/>
        </p:nvSpPr>
        <p:spPr>
          <a:xfrm>
            <a:off x="453685" y="1936360"/>
            <a:ext cx="5378089" cy="2562240"/>
          </a:xfrm>
          <a:prstGeom prst="rect">
            <a:avLst/>
          </a:prstGeom>
        </p:spPr>
        <p:txBody>
          <a:bodyPr wrap="square">
            <a:spAutoFit/>
          </a:bodyPr>
          <a:lstStyle/>
          <a:p>
            <a:pPr eaLnBrk="0" fontAlgn="base" hangingPunct="0">
              <a:lnSpc>
                <a:spcPct val="150000"/>
              </a:lnSpc>
              <a:spcBef>
                <a:spcPct val="0"/>
              </a:spcBef>
              <a:spcAft>
                <a:spcPct val="0"/>
              </a:spcAft>
              <a:buClr>
                <a:schemeClr val="accent2"/>
              </a:buClr>
            </a:pPr>
            <a:r>
              <a:rPr lang="fr-FR" dirty="0">
                <a:solidFill>
                  <a:schemeClr val="accent2"/>
                </a:solidFill>
                <a:latin typeface="Overpass Bold"/>
                <a:cs typeface="Overpass Bold"/>
              </a:rPr>
              <a:t>Signalisation de </a:t>
            </a:r>
            <a:r>
              <a:rPr lang="fr-FR" dirty="0" smtClean="0">
                <a:solidFill>
                  <a:schemeClr val="accent2"/>
                </a:solidFill>
                <a:latin typeface="Overpass Bold"/>
                <a:cs typeface="Overpass Bold"/>
              </a:rPr>
              <a:t>sécurité</a:t>
            </a:r>
          </a:p>
          <a:p>
            <a:pPr eaLnBrk="0" fontAlgn="base" hangingPunct="0">
              <a:lnSpc>
                <a:spcPct val="150000"/>
              </a:lnSpc>
              <a:spcBef>
                <a:spcPct val="0"/>
              </a:spcBef>
              <a:spcAft>
                <a:spcPct val="0"/>
              </a:spcAft>
              <a:buClr>
                <a:schemeClr val="accent2"/>
              </a:buClr>
            </a:pPr>
            <a:endParaRPr lang="en-GB" dirty="0">
              <a:solidFill>
                <a:schemeClr val="accent2"/>
              </a:solidFill>
              <a:latin typeface="Overpass Bold"/>
              <a:cs typeface="Overpass Bold"/>
            </a:endParaRPr>
          </a:p>
          <a:p>
            <a:pPr marL="285750" indent="-285750" eaLnBrk="0" fontAlgn="base" hangingPunct="0">
              <a:lnSpc>
                <a:spcPct val="150000"/>
              </a:lnSpc>
              <a:spcBef>
                <a:spcPct val="0"/>
              </a:spcBef>
              <a:spcAft>
                <a:spcPct val="0"/>
              </a:spcAft>
              <a:buClr>
                <a:schemeClr val="accent2"/>
              </a:buClr>
              <a:buFont typeface="Lucida Grande"/>
              <a:buChar char="►"/>
            </a:pPr>
            <a:r>
              <a:rPr lang="fr-FR" dirty="0" smtClean="0">
                <a:solidFill>
                  <a:schemeClr val="tx2"/>
                </a:solidFill>
                <a:latin typeface="Overpass Light"/>
                <a:cs typeface="Overpass Light"/>
              </a:rPr>
              <a:t>Aide </a:t>
            </a:r>
            <a:r>
              <a:rPr lang="fr-FR" dirty="0">
                <a:solidFill>
                  <a:schemeClr val="tx2"/>
                </a:solidFill>
                <a:latin typeface="Overpass Light"/>
                <a:cs typeface="Overpass Light"/>
              </a:rPr>
              <a:t>à réduire les </a:t>
            </a:r>
            <a:r>
              <a:rPr lang="fr-FR" dirty="0" smtClean="0">
                <a:solidFill>
                  <a:schemeClr val="tx2"/>
                </a:solidFill>
                <a:latin typeface="Overpass Light"/>
                <a:cs typeface="Overpass Light"/>
              </a:rPr>
              <a:t>risques</a:t>
            </a:r>
          </a:p>
          <a:p>
            <a:pPr marL="285750" indent="-285750" eaLnBrk="0" fontAlgn="base" hangingPunct="0">
              <a:lnSpc>
                <a:spcPct val="150000"/>
              </a:lnSpc>
              <a:spcBef>
                <a:spcPct val="0"/>
              </a:spcBef>
              <a:spcAft>
                <a:spcPct val="0"/>
              </a:spcAft>
              <a:buClr>
                <a:schemeClr val="accent2"/>
              </a:buClr>
              <a:buFont typeface="Lucida Grande"/>
              <a:buChar char="►"/>
            </a:pPr>
            <a:r>
              <a:rPr lang="fr-FR" dirty="0" smtClean="0">
                <a:solidFill>
                  <a:schemeClr val="tx2"/>
                </a:solidFill>
                <a:latin typeface="Overpass Light"/>
                <a:cs typeface="Overpass Light"/>
              </a:rPr>
              <a:t>Les </a:t>
            </a:r>
            <a:r>
              <a:rPr lang="fr-FR" dirty="0">
                <a:solidFill>
                  <a:schemeClr val="tx2"/>
                </a:solidFill>
                <a:latin typeface="Overpass Light"/>
                <a:cs typeface="Overpass Light"/>
              </a:rPr>
              <a:t>signaux doivent être conformes aux réglementations nationales, être affichés dans des endroits visibles et être </a:t>
            </a:r>
            <a:r>
              <a:rPr lang="fr-FR" dirty="0" smtClean="0">
                <a:solidFill>
                  <a:schemeClr val="tx2"/>
                </a:solidFill>
                <a:latin typeface="Overpass Light"/>
                <a:cs typeface="Overpass Light"/>
              </a:rPr>
              <a:t>clairs</a:t>
            </a:r>
            <a:endParaRPr lang="fr-FR" dirty="0">
              <a:solidFill>
                <a:schemeClr val="tx2"/>
              </a:solidFill>
              <a:latin typeface="Overpass Light"/>
              <a:cs typeface="Overpass Light"/>
            </a:endParaRPr>
          </a:p>
        </p:txBody>
      </p:sp>
      <p:pic>
        <p:nvPicPr>
          <p:cNvPr id="8" name="Imagen 7" descr="111_slide.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5575" y="1798819"/>
            <a:ext cx="5389723" cy="4016798"/>
          </a:xfrm>
          <a:prstGeom prst="rect">
            <a:avLst/>
          </a:prstGeom>
        </p:spPr>
      </p:pic>
      <p:sp>
        <p:nvSpPr>
          <p:cNvPr id="9"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2002590980"/>
      </p:ext>
    </p:extLst>
  </p:cSld>
  <p:clrMapOvr>
    <a:masterClrMapping/>
  </p:clrMapOvr>
  <p:timing>
    <p:tnLst>
      <p:par>
        <p:cTn xmlns:p14="http://schemas.microsoft.com/office/powerpoint/2010/mai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fr-FR" b="0" dirty="0"/>
              <a:t>Exemples de mesures administratives de prévention</a:t>
            </a:r>
            <a:endParaRPr lang="es-ES" b="0" dirty="0">
              <a:solidFill>
                <a:srgbClr val="1E2DBE"/>
              </a:solidFill>
            </a:endParaRP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112</a:t>
            </a:fld>
            <a:endParaRPr lang="en-GB"/>
          </a:p>
        </p:txBody>
      </p:sp>
      <p:sp>
        <p:nvSpPr>
          <p:cNvPr id="10" name="Rectángulo 9"/>
          <p:cNvSpPr/>
          <p:nvPr/>
        </p:nvSpPr>
        <p:spPr>
          <a:xfrm>
            <a:off x="453685" y="2014857"/>
            <a:ext cx="5280707" cy="4039568"/>
          </a:xfrm>
          <a:prstGeom prst="rect">
            <a:avLst/>
          </a:prstGeom>
        </p:spPr>
        <p:txBody>
          <a:bodyPr wrap="square">
            <a:spAutoFit/>
          </a:bodyPr>
          <a:lstStyle/>
          <a:p>
            <a:pPr eaLnBrk="0" fontAlgn="base" hangingPunct="0">
              <a:lnSpc>
                <a:spcPct val="130000"/>
              </a:lnSpc>
              <a:spcBef>
                <a:spcPct val="0"/>
              </a:spcBef>
              <a:spcAft>
                <a:spcPct val="0"/>
              </a:spcAft>
              <a:buClr>
                <a:schemeClr val="accent2"/>
              </a:buClr>
            </a:pPr>
            <a:r>
              <a:rPr lang="fr-FR" dirty="0">
                <a:solidFill>
                  <a:schemeClr val="accent2"/>
                </a:solidFill>
                <a:latin typeface="Overpass Bold"/>
                <a:cs typeface="Overpass Bold"/>
              </a:rPr>
              <a:t>Éducation et </a:t>
            </a:r>
            <a:r>
              <a:rPr lang="fr-FR" dirty="0" smtClean="0">
                <a:solidFill>
                  <a:schemeClr val="accent2"/>
                </a:solidFill>
                <a:latin typeface="Overpass Bold"/>
                <a:cs typeface="Overpass Bold"/>
              </a:rPr>
              <a:t>formation</a:t>
            </a:r>
          </a:p>
          <a:p>
            <a:pPr marL="285750" indent="-285750" eaLnBrk="0" fontAlgn="base" hangingPunct="0">
              <a:lnSpc>
                <a:spcPct val="130000"/>
              </a:lnSpc>
              <a:spcBef>
                <a:spcPct val="0"/>
              </a:spcBef>
              <a:spcAft>
                <a:spcPct val="0"/>
              </a:spcAft>
              <a:buClr>
                <a:schemeClr val="accent2"/>
              </a:buClr>
              <a:buFont typeface="Lucida Grande"/>
              <a:buChar char="►"/>
            </a:pPr>
            <a:r>
              <a:rPr lang="fr-FR" dirty="0" smtClean="0">
                <a:solidFill>
                  <a:schemeClr val="tx2"/>
                </a:solidFill>
                <a:latin typeface="Overpass Light"/>
                <a:cs typeface="Overpass Light"/>
              </a:rPr>
              <a:t>Préconisée </a:t>
            </a:r>
            <a:r>
              <a:rPr lang="fr-FR" dirty="0">
                <a:solidFill>
                  <a:schemeClr val="tx2"/>
                </a:solidFill>
                <a:latin typeface="Overpass Light"/>
                <a:cs typeface="Overpass Light"/>
              </a:rPr>
              <a:t>par l’OIT, imposée par la loi dans de nombreux </a:t>
            </a:r>
            <a:r>
              <a:rPr lang="fr-FR" dirty="0" smtClean="0">
                <a:solidFill>
                  <a:schemeClr val="tx2"/>
                </a:solidFill>
                <a:latin typeface="Overpass Light"/>
                <a:cs typeface="Overpass Light"/>
              </a:rPr>
              <a:t>pays</a:t>
            </a:r>
          </a:p>
          <a:p>
            <a:pPr marL="285750" indent="-285750" eaLnBrk="0" fontAlgn="base" hangingPunct="0">
              <a:lnSpc>
                <a:spcPct val="130000"/>
              </a:lnSpc>
              <a:spcBef>
                <a:spcPct val="0"/>
              </a:spcBef>
              <a:spcAft>
                <a:spcPct val="0"/>
              </a:spcAft>
              <a:buClr>
                <a:schemeClr val="accent2"/>
              </a:buClr>
              <a:buFont typeface="Lucida Grande"/>
              <a:buChar char="►"/>
            </a:pPr>
            <a:r>
              <a:rPr lang="fr-FR" dirty="0" smtClean="0">
                <a:solidFill>
                  <a:schemeClr val="tx2"/>
                </a:solidFill>
                <a:latin typeface="Overpass Light"/>
                <a:cs typeface="Overpass Light"/>
              </a:rPr>
              <a:t>Financée </a:t>
            </a:r>
            <a:r>
              <a:rPr lang="fr-FR" dirty="0">
                <a:solidFill>
                  <a:schemeClr val="tx2"/>
                </a:solidFill>
                <a:latin typeface="Overpass Light"/>
                <a:cs typeface="Overpass Light"/>
              </a:rPr>
              <a:t>par </a:t>
            </a:r>
            <a:r>
              <a:rPr lang="fr-FR" dirty="0" smtClean="0">
                <a:solidFill>
                  <a:schemeClr val="tx2"/>
                </a:solidFill>
                <a:latin typeface="Overpass Light"/>
                <a:cs typeface="Overpass Light"/>
              </a:rPr>
              <a:t>l’employeur</a:t>
            </a:r>
          </a:p>
          <a:p>
            <a:pPr marL="285750" indent="-285750" eaLnBrk="0" fontAlgn="base" hangingPunct="0">
              <a:lnSpc>
                <a:spcPct val="130000"/>
              </a:lnSpc>
              <a:spcBef>
                <a:spcPct val="0"/>
              </a:spcBef>
              <a:spcAft>
                <a:spcPct val="0"/>
              </a:spcAft>
              <a:buClr>
                <a:schemeClr val="accent2"/>
              </a:buClr>
              <a:buFont typeface="Lucida Grande"/>
              <a:buChar char="►"/>
            </a:pPr>
            <a:r>
              <a:rPr lang="fr-FR" dirty="0" smtClean="0">
                <a:solidFill>
                  <a:schemeClr val="tx2"/>
                </a:solidFill>
                <a:latin typeface="Overpass Light"/>
                <a:cs typeface="Overpass Light"/>
              </a:rPr>
              <a:t>Dans </a:t>
            </a:r>
            <a:r>
              <a:rPr lang="fr-FR" dirty="0">
                <a:solidFill>
                  <a:schemeClr val="tx2"/>
                </a:solidFill>
                <a:latin typeface="Overpass Light"/>
                <a:cs typeface="Overpass Light"/>
              </a:rPr>
              <a:t>l’entreprise, mais aussi à </a:t>
            </a:r>
            <a:r>
              <a:rPr lang="fr-FR" dirty="0" smtClean="0">
                <a:solidFill>
                  <a:schemeClr val="tx2"/>
                </a:solidFill>
                <a:latin typeface="Overpass Light"/>
                <a:cs typeface="Overpass Light"/>
              </a:rPr>
              <a:t>l’école</a:t>
            </a:r>
          </a:p>
          <a:p>
            <a:pPr marL="285750" indent="-285750" eaLnBrk="0" fontAlgn="base" hangingPunct="0">
              <a:lnSpc>
                <a:spcPct val="130000"/>
              </a:lnSpc>
              <a:spcBef>
                <a:spcPct val="0"/>
              </a:spcBef>
              <a:spcAft>
                <a:spcPct val="0"/>
              </a:spcAft>
              <a:buClr>
                <a:schemeClr val="accent2"/>
              </a:buClr>
              <a:buFont typeface="Lucida Grande"/>
              <a:buChar char="►"/>
            </a:pPr>
            <a:r>
              <a:rPr lang="fr-FR" dirty="0" smtClean="0">
                <a:solidFill>
                  <a:schemeClr val="tx2"/>
                </a:solidFill>
                <a:latin typeface="Overpass Light"/>
                <a:cs typeface="Overpass Light"/>
              </a:rPr>
              <a:t>Améliore </a:t>
            </a:r>
            <a:r>
              <a:rPr lang="fr-FR" dirty="0">
                <a:solidFill>
                  <a:schemeClr val="tx2"/>
                </a:solidFill>
                <a:latin typeface="Overpass Light"/>
                <a:cs typeface="Overpass Light"/>
              </a:rPr>
              <a:t>les connaissances et compétences des </a:t>
            </a:r>
            <a:r>
              <a:rPr lang="fr-FR" dirty="0" smtClean="0">
                <a:solidFill>
                  <a:schemeClr val="tx2"/>
                </a:solidFill>
                <a:latin typeface="Overpass Light"/>
                <a:cs typeface="Overpass Light"/>
              </a:rPr>
              <a:t>travailleurs</a:t>
            </a:r>
          </a:p>
          <a:p>
            <a:pPr marL="285750" indent="-285750" eaLnBrk="0" fontAlgn="base" hangingPunct="0">
              <a:lnSpc>
                <a:spcPct val="130000"/>
              </a:lnSpc>
              <a:spcBef>
                <a:spcPct val="0"/>
              </a:spcBef>
              <a:spcAft>
                <a:spcPct val="0"/>
              </a:spcAft>
              <a:buClr>
                <a:schemeClr val="accent2"/>
              </a:buClr>
              <a:buFont typeface="Lucida Grande"/>
              <a:buChar char="►"/>
            </a:pPr>
            <a:r>
              <a:rPr lang="fr-FR" dirty="0" smtClean="0">
                <a:solidFill>
                  <a:schemeClr val="tx2"/>
                </a:solidFill>
                <a:latin typeface="Overpass Light"/>
                <a:cs typeface="Overpass Light"/>
              </a:rPr>
              <a:t>Réduit </a:t>
            </a:r>
            <a:r>
              <a:rPr lang="fr-FR" dirty="0">
                <a:solidFill>
                  <a:schemeClr val="tx2"/>
                </a:solidFill>
                <a:latin typeface="Overpass Light"/>
                <a:cs typeface="Overpass Light"/>
              </a:rPr>
              <a:t>le nombre d’accidents et de problèmes de </a:t>
            </a:r>
            <a:r>
              <a:rPr lang="fr-FR" dirty="0" smtClean="0">
                <a:solidFill>
                  <a:schemeClr val="tx2"/>
                </a:solidFill>
                <a:latin typeface="Overpass Light"/>
                <a:cs typeface="Overpass Light"/>
              </a:rPr>
              <a:t>santé</a:t>
            </a:r>
          </a:p>
          <a:p>
            <a:pPr marL="285750" indent="-285750" eaLnBrk="0" fontAlgn="base" hangingPunct="0">
              <a:lnSpc>
                <a:spcPct val="130000"/>
              </a:lnSpc>
              <a:spcBef>
                <a:spcPct val="0"/>
              </a:spcBef>
              <a:spcAft>
                <a:spcPct val="0"/>
              </a:spcAft>
              <a:buClr>
                <a:schemeClr val="accent2"/>
              </a:buClr>
              <a:buFont typeface="Lucida Grande"/>
              <a:buChar char="►"/>
            </a:pPr>
            <a:r>
              <a:rPr lang="fr-FR" dirty="0" smtClean="0">
                <a:solidFill>
                  <a:schemeClr val="tx2"/>
                </a:solidFill>
                <a:latin typeface="Overpass Light"/>
                <a:cs typeface="Overpass Light"/>
              </a:rPr>
              <a:t>Favorise </a:t>
            </a:r>
            <a:r>
              <a:rPr lang="fr-FR" dirty="0">
                <a:solidFill>
                  <a:schemeClr val="tx2"/>
                </a:solidFill>
                <a:latin typeface="Overpass Light"/>
                <a:cs typeface="Overpass Light"/>
              </a:rPr>
              <a:t>une culture de prévention et de sensibilisation en matière de </a:t>
            </a:r>
            <a:r>
              <a:rPr lang="fr-FR" dirty="0" smtClean="0">
                <a:solidFill>
                  <a:schemeClr val="tx2"/>
                </a:solidFill>
                <a:latin typeface="Overpass Light"/>
                <a:cs typeface="Overpass Light"/>
              </a:rPr>
              <a:t>SST</a:t>
            </a:r>
            <a:endParaRPr lang="fr-FR" dirty="0">
              <a:solidFill>
                <a:schemeClr val="tx2"/>
              </a:solidFill>
              <a:latin typeface="Overpass Light"/>
              <a:cs typeface="Overpass Light"/>
            </a:endParaRPr>
          </a:p>
        </p:txBody>
      </p:sp>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24867" y="1938083"/>
            <a:ext cx="3677230" cy="2334319"/>
          </a:xfrm>
          <a:prstGeom prst="rect">
            <a:avLst/>
          </a:prstGeom>
        </p:spPr>
      </p:pic>
      <p:pic>
        <p:nvPicPr>
          <p:cNvPr id="9" name="Imagen 8" descr="112_slide.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06287" y="4363712"/>
            <a:ext cx="5943665" cy="1797639"/>
          </a:xfrm>
          <a:prstGeom prst="rect">
            <a:avLst/>
          </a:prstGeom>
          <a:noFill/>
          <a:ln>
            <a:noFill/>
          </a:ln>
        </p:spPr>
      </p:pic>
      <p:sp>
        <p:nvSpPr>
          <p:cNvPr id="11"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2056652997"/>
      </p:ext>
    </p:extLst>
  </p:cSld>
  <p:clrMapOvr>
    <a:masterClrMapping/>
  </p:clrMapOvr>
  <p:timing>
    <p:tnLst>
      <p:par>
        <p:cTn xmlns:p14="http://schemas.microsoft.com/office/powerpoint/2010/mai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descr="113_slide-ilus.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0410" y="2189217"/>
            <a:ext cx="6705650" cy="4123737"/>
          </a:xfrm>
          <a:prstGeom prst="rect">
            <a:avLst/>
          </a:prstGeom>
        </p:spPr>
      </p:pic>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113</a:t>
            </a:fld>
            <a:endParaRPr lang="en-GB"/>
          </a:p>
        </p:txBody>
      </p:sp>
      <p:sp>
        <p:nvSpPr>
          <p:cNvPr id="3" name="Rectángulo 2"/>
          <p:cNvSpPr/>
          <p:nvPr/>
        </p:nvSpPr>
        <p:spPr>
          <a:xfrm>
            <a:off x="611541" y="1422778"/>
            <a:ext cx="7793566" cy="477054"/>
          </a:xfrm>
          <a:prstGeom prst="rect">
            <a:avLst/>
          </a:prstGeom>
        </p:spPr>
        <p:txBody>
          <a:bodyPr wrap="square">
            <a:spAutoFit/>
          </a:bodyPr>
          <a:lstStyle/>
          <a:p>
            <a:r>
              <a:rPr lang="nl-NL" altLang="en-US" sz="2500" dirty="0" smtClean="0">
                <a:solidFill>
                  <a:schemeClr val="accent1"/>
                </a:solidFill>
                <a:latin typeface="Overpass Bold"/>
                <a:cs typeface="Overpass Bold"/>
              </a:rPr>
              <a:t>5. </a:t>
            </a:r>
            <a:r>
              <a:rPr lang="fr-FR" sz="2500" dirty="0" smtClean="0">
                <a:solidFill>
                  <a:schemeClr val="accent1"/>
                </a:solidFill>
                <a:latin typeface="Overpass Bold"/>
                <a:cs typeface="Overpass Bold"/>
              </a:rPr>
              <a:t>Équipement de protection individuelle (EPI)</a:t>
            </a:r>
            <a:endParaRPr lang="es-ES" sz="2500" dirty="0">
              <a:solidFill>
                <a:schemeClr val="accent1"/>
              </a:solidFill>
              <a:latin typeface="Overpass Bold"/>
              <a:cs typeface="Overpass Bold"/>
            </a:endParaRPr>
          </a:p>
        </p:txBody>
      </p:sp>
      <p:sp>
        <p:nvSpPr>
          <p:cNvPr id="8" name="CuadroTexto 7"/>
          <p:cNvSpPr txBox="1"/>
          <p:nvPr/>
        </p:nvSpPr>
        <p:spPr>
          <a:xfrm>
            <a:off x="711383" y="2196960"/>
            <a:ext cx="5036841" cy="1477328"/>
          </a:xfrm>
          <a:prstGeom prst="rect">
            <a:avLst/>
          </a:prstGeom>
          <a:noFill/>
        </p:spPr>
        <p:txBody>
          <a:bodyPr wrap="square" rtlCol="0">
            <a:spAutoFit/>
          </a:bodyPr>
          <a:lstStyle/>
          <a:p>
            <a:r>
              <a:rPr lang="fr-FR" dirty="0">
                <a:solidFill>
                  <a:schemeClr val="tx2"/>
                </a:solidFill>
                <a:latin typeface="Overpass Light"/>
                <a:cs typeface="Overpass Light"/>
              </a:rPr>
              <a:t>Pour couvrir et protéger le corps du travailleur contre les dangers. Limite importante des EPI: porter une armure (EPI) n’empêchera pas le crocodile (danger) de vous attaquer, cela ne fera que réduire la gravité des blessures!</a:t>
            </a:r>
          </a:p>
        </p:txBody>
      </p:sp>
      <p:pic>
        <p:nvPicPr>
          <p:cNvPr id="10" name="Imagen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58583" y="3163456"/>
            <a:ext cx="3758115" cy="2936027"/>
          </a:xfrm>
          <a:prstGeom prst="rect">
            <a:avLst/>
          </a:prstGeom>
        </p:spPr>
      </p:pic>
      <p:sp>
        <p:nvSpPr>
          <p:cNvPr id="11"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428207823"/>
      </p:ext>
    </p:extLst>
  </p:cSld>
  <p:clrMapOvr>
    <a:masterClrMapping/>
  </p:clrMapOvr>
  <p:timing>
    <p:tnLst>
      <p:par>
        <p:cTn xmlns:p14="http://schemas.microsoft.com/office/powerpoint/2010/mai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lvl="0" eaLnBrk="0" fontAlgn="base" hangingPunct="0">
              <a:lnSpc>
                <a:spcPct val="100000"/>
              </a:lnSpc>
              <a:spcAft>
                <a:spcPct val="0"/>
              </a:spcAft>
              <a:defRPr/>
            </a:pPr>
            <a:r>
              <a:rPr lang="fr-FR" b="0" dirty="0">
                <a:cs typeface="Overpass Bold"/>
              </a:rPr>
              <a:t>Quand faut-il utiliser un EPI?</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114</a:t>
            </a:fld>
            <a:endParaRPr lang="en-GB"/>
          </a:p>
        </p:txBody>
      </p:sp>
      <p:sp>
        <p:nvSpPr>
          <p:cNvPr id="11" name="Marcador de texto 10"/>
          <p:cNvSpPr>
            <a:spLocks noGrp="1"/>
          </p:cNvSpPr>
          <p:nvPr>
            <p:ph type="body" sz="quarter" idx="13"/>
          </p:nvPr>
        </p:nvSpPr>
        <p:spPr>
          <a:xfrm>
            <a:off x="4068198" y="5516390"/>
            <a:ext cx="3766518" cy="1032527"/>
          </a:xfrm>
        </p:spPr>
        <p:txBody>
          <a:bodyPr/>
          <a:lstStyle/>
          <a:p>
            <a:r>
              <a:rPr lang="fr-FR" sz="2000" dirty="0" smtClean="0">
                <a:solidFill>
                  <a:schemeClr val="tx2"/>
                </a:solidFill>
              </a:rPr>
              <a:t>Les </a:t>
            </a:r>
            <a:r>
              <a:rPr lang="fr-FR" sz="2000" dirty="0">
                <a:solidFill>
                  <a:schemeClr val="tx2"/>
                </a:solidFill>
              </a:rPr>
              <a:t>EPI doivent être personnels, adaptés et appropriés </a:t>
            </a:r>
          </a:p>
        </p:txBody>
      </p:sp>
      <p:sp>
        <p:nvSpPr>
          <p:cNvPr id="10" name="Rectángulo 9"/>
          <p:cNvSpPr/>
          <p:nvPr/>
        </p:nvSpPr>
        <p:spPr>
          <a:xfrm>
            <a:off x="547764" y="2120187"/>
            <a:ext cx="7450123" cy="3254738"/>
          </a:xfrm>
          <a:prstGeom prst="rect">
            <a:avLst/>
          </a:prstGeom>
        </p:spPr>
        <p:txBody>
          <a:bodyPr wrap="square">
            <a:spAutoFit/>
          </a:bodyPr>
          <a:lstStyle/>
          <a:p>
            <a:r>
              <a:rPr lang="fr-FR" dirty="0">
                <a:solidFill>
                  <a:schemeClr val="accent2"/>
                </a:solidFill>
                <a:latin typeface="Overpass Bold"/>
                <a:cs typeface="Overpass Bold"/>
              </a:rPr>
              <a:t>Uniquement:</a:t>
            </a:r>
          </a:p>
          <a:p>
            <a:pPr marL="285750" indent="-285750" eaLnBrk="0" fontAlgn="base" hangingPunct="0">
              <a:lnSpc>
                <a:spcPct val="150000"/>
              </a:lnSpc>
              <a:spcBef>
                <a:spcPct val="0"/>
              </a:spcBef>
              <a:spcAft>
                <a:spcPct val="0"/>
              </a:spcAft>
              <a:buClr>
                <a:schemeClr val="accent2"/>
              </a:buClr>
              <a:buFont typeface="Lucida Grande"/>
              <a:buChar char="►"/>
            </a:pPr>
            <a:r>
              <a:rPr lang="fr-FR" dirty="0" smtClean="0">
                <a:solidFill>
                  <a:schemeClr val="tx2"/>
                </a:solidFill>
                <a:latin typeface="Overpass Light"/>
                <a:cs typeface="Overpass Light"/>
              </a:rPr>
              <a:t>Comme </a:t>
            </a:r>
            <a:r>
              <a:rPr lang="fr-FR" dirty="0">
                <a:solidFill>
                  <a:schemeClr val="tx2"/>
                </a:solidFill>
                <a:latin typeface="Overpass Light"/>
                <a:cs typeface="Overpass Light"/>
              </a:rPr>
              <a:t>mesure temporaire avant la mise en œuvre d’autres </a:t>
            </a:r>
            <a:r>
              <a:rPr lang="fr-FR" dirty="0" smtClean="0">
                <a:solidFill>
                  <a:schemeClr val="tx2"/>
                </a:solidFill>
                <a:latin typeface="Overpass Light"/>
                <a:cs typeface="Overpass Light"/>
              </a:rPr>
              <a:t>mesures</a:t>
            </a:r>
          </a:p>
          <a:p>
            <a:pPr marL="285750" indent="-285750" eaLnBrk="0" fontAlgn="base" hangingPunct="0">
              <a:lnSpc>
                <a:spcPct val="150000"/>
              </a:lnSpc>
              <a:spcBef>
                <a:spcPct val="0"/>
              </a:spcBef>
              <a:spcAft>
                <a:spcPct val="0"/>
              </a:spcAft>
              <a:buClr>
                <a:schemeClr val="accent2"/>
              </a:buClr>
              <a:buFont typeface="Lucida Grande"/>
              <a:buChar char="►"/>
            </a:pPr>
            <a:r>
              <a:rPr lang="fr-FR" dirty="0" smtClean="0">
                <a:solidFill>
                  <a:schemeClr val="tx2"/>
                </a:solidFill>
                <a:latin typeface="Overpass Light"/>
                <a:cs typeface="Overpass Light"/>
              </a:rPr>
              <a:t>Lorsque </a:t>
            </a:r>
            <a:r>
              <a:rPr lang="fr-FR" dirty="0">
                <a:solidFill>
                  <a:schemeClr val="tx2"/>
                </a:solidFill>
                <a:latin typeface="Overpass Light"/>
                <a:cs typeface="Overpass Light"/>
              </a:rPr>
              <a:t>les autres mesures ne réduisent pas le risque à des niveaux </a:t>
            </a:r>
            <a:r>
              <a:rPr lang="fr-FR" dirty="0" smtClean="0">
                <a:solidFill>
                  <a:schemeClr val="tx2"/>
                </a:solidFill>
                <a:latin typeface="Overpass Light"/>
                <a:cs typeface="Overpass Light"/>
              </a:rPr>
              <a:t>acceptables</a:t>
            </a:r>
          </a:p>
          <a:p>
            <a:pPr marL="285750" indent="-285750" eaLnBrk="0" fontAlgn="base" hangingPunct="0">
              <a:lnSpc>
                <a:spcPct val="150000"/>
              </a:lnSpc>
              <a:spcBef>
                <a:spcPct val="0"/>
              </a:spcBef>
              <a:spcAft>
                <a:spcPct val="0"/>
              </a:spcAft>
              <a:buClr>
                <a:schemeClr val="accent2"/>
              </a:buClr>
              <a:buFont typeface="Lucida Grande"/>
              <a:buChar char="►"/>
            </a:pPr>
            <a:r>
              <a:rPr lang="fr-FR" dirty="0" smtClean="0">
                <a:solidFill>
                  <a:schemeClr val="tx2"/>
                </a:solidFill>
                <a:latin typeface="Overpass Light"/>
                <a:cs typeface="Overpass Light"/>
              </a:rPr>
              <a:t>Lors </a:t>
            </a:r>
            <a:r>
              <a:rPr lang="fr-FR" dirty="0">
                <a:solidFill>
                  <a:schemeClr val="tx2"/>
                </a:solidFill>
                <a:latin typeface="Overpass Light"/>
                <a:cs typeface="Overpass Light"/>
              </a:rPr>
              <a:t>d’activités telles que la maintenance, le nettoyage et la réparation lorsque les autres mesures ne sont pas possibles ou </a:t>
            </a:r>
            <a:r>
              <a:rPr lang="fr-FR" dirty="0" smtClean="0">
                <a:solidFill>
                  <a:schemeClr val="tx2"/>
                </a:solidFill>
                <a:latin typeface="Overpass Light"/>
                <a:cs typeface="Overpass Light"/>
              </a:rPr>
              <a:t>efficaces</a:t>
            </a:r>
          </a:p>
          <a:p>
            <a:pPr marL="285750" indent="-285750" eaLnBrk="0" fontAlgn="base" hangingPunct="0">
              <a:lnSpc>
                <a:spcPct val="150000"/>
              </a:lnSpc>
              <a:spcBef>
                <a:spcPct val="0"/>
              </a:spcBef>
              <a:spcAft>
                <a:spcPct val="0"/>
              </a:spcAft>
              <a:buClr>
                <a:schemeClr val="accent2"/>
              </a:buClr>
              <a:buFont typeface="Lucida Grande"/>
              <a:buChar char="►"/>
            </a:pPr>
            <a:r>
              <a:rPr lang="fr-FR" dirty="0" smtClean="0">
                <a:solidFill>
                  <a:schemeClr val="tx2"/>
                </a:solidFill>
                <a:latin typeface="Overpass Light"/>
                <a:cs typeface="Overpass Light"/>
              </a:rPr>
              <a:t>Lors </a:t>
            </a:r>
            <a:r>
              <a:rPr lang="fr-FR" dirty="0">
                <a:solidFill>
                  <a:schemeClr val="tx2"/>
                </a:solidFill>
                <a:latin typeface="Overpass Light"/>
                <a:cs typeface="Overpass Light"/>
              </a:rPr>
              <a:t>de situations </a:t>
            </a:r>
            <a:r>
              <a:rPr lang="fr-FR" dirty="0" smtClean="0">
                <a:solidFill>
                  <a:schemeClr val="tx2"/>
                </a:solidFill>
                <a:latin typeface="Overpass Light"/>
                <a:cs typeface="Overpass Light"/>
              </a:rPr>
              <a:t>d’urgence</a:t>
            </a:r>
            <a:endParaRPr lang="fr-FR" dirty="0">
              <a:solidFill>
                <a:schemeClr val="tx2"/>
              </a:solidFill>
              <a:latin typeface="Overpass Light"/>
              <a:cs typeface="Overpass Light"/>
            </a:endParaRPr>
          </a:p>
        </p:txBody>
      </p:sp>
      <p:pic>
        <p:nvPicPr>
          <p:cNvPr id="17" name="Imagen 16" descr="114_slide-picture.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28456" y="1025442"/>
            <a:ext cx="3910584" cy="5879592"/>
          </a:xfrm>
          <a:prstGeom prst="rect">
            <a:avLst/>
          </a:prstGeom>
        </p:spPr>
      </p:pic>
      <p:pic>
        <p:nvPicPr>
          <p:cNvPr id="18"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
        <p:nvSpPr>
          <p:cNvPr id="20" name="Text Placeholder 11"/>
          <p:cNvSpPr txBox="1">
            <a:spLocks/>
          </p:cNvSpPr>
          <p:nvPr/>
        </p:nvSpPr>
        <p:spPr>
          <a:xfrm>
            <a:off x="8330671" y="5406256"/>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vert="horz" lIns="108000" tIns="0" rIns="0" bIns="0" rtlCol="0" anchor="ctr" anchorCtr="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000" b="0" kern="1200">
                <a:solidFill>
                  <a:schemeClr val="bg1"/>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000" kern="1200">
                <a:solidFill>
                  <a:schemeClr val="bg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000" kern="1200">
                <a:solidFill>
                  <a:schemeClr val="bg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000" b="1" kern="1200">
                <a:solidFill>
                  <a:schemeClr val="bg1"/>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000" kern="1200">
                <a:solidFill>
                  <a:schemeClr val="bg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dirty="0" smtClean="0"/>
              <a:t>Photo: </a:t>
            </a:r>
            <a:r>
              <a:rPr lang="it-IT" dirty="0" err="1" smtClean="0"/>
              <a:t>pexels</a:t>
            </a:r>
            <a:r>
              <a:rPr lang="it-IT" dirty="0" err="1"/>
              <a:t>-cottonbro</a:t>
            </a:r>
            <a:endParaRPr lang="es-ES" dirty="0"/>
          </a:p>
        </p:txBody>
      </p:sp>
      <p:sp>
        <p:nvSpPr>
          <p:cNvPr id="12"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1769900556"/>
      </p:ext>
    </p:extLst>
  </p:cSld>
  <p:clrMapOvr>
    <a:masterClrMapping/>
  </p:clrMapOvr>
  <p:timing>
    <p:tnLst>
      <p:par>
        <p:cTn xmlns:p14="http://schemas.microsoft.com/office/powerpoint/2010/mai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lvl="0" eaLnBrk="0" fontAlgn="base" hangingPunct="0">
              <a:lnSpc>
                <a:spcPct val="100000"/>
              </a:lnSpc>
              <a:spcAft>
                <a:spcPct val="0"/>
              </a:spcAft>
              <a:defRPr/>
            </a:pPr>
            <a:r>
              <a:rPr lang="fr-FR" b="0" dirty="0">
                <a:cs typeface="Overpass Bold"/>
              </a:rPr>
              <a:t>Équipement de protection individuelle</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115</a:t>
            </a:fld>
            <a:endParaRPr lang="en-GB"/>
          </a:p>
        </p:txBody>
      </p:sp>
      <p:sp>
        <p:nvSpPr>
          <p:cNvPr id="10" name="Rectángulo 9"/>
          <p:cNvSpPr/>
          <p:nvPr/>
        </p:nvSpPr>
        <p:spPr>
          <a:xfrm>
            <a:off x="547765" y="1980102"/>
            <a:ext cx="7456303" cy="4353500"/>
          </a:xfrm>
          <a:prstGeom prst="rect">
            <a:avLst/>
          </a:prstGeom>
        </p:spPr>
        <p:txBody>
          <a:bodyPr wrap="square">
            <a:spAutoFit/>
          </a:bodyPr>
          <a:lstStyle/>
          <a:p>
            <a:pPr eaLnBrk="0" fontAlgn="base" hangingPunct="0">
              <a:lnSpc>
                <a:spcPct val="110000"/>
              </a:lnSpc>
              <a:spcBef>
                <a:spcPct val="0"/>
              </a:spcBef>
              <a:spcAft>
                <a:spcPct val="0"/>
              </a:spcAft>
              <a:buClr>
                <a:schemeClr val="accent2"/>
              </a:buClr>
            </a:pPr>
            <a:r>
              <a:rPr lang="en-US" dirty="0" smtClean="0">
                <a:solidFill>
                  <a:schemeClr val="accent2"/>
                </a:solidFill>
                <a:latin typeface="Overpass Bold"/>
                <a:cs typeface="Overpass Bold"/>
              </a:rPr>
              <a:t>EPI:</a:t>
            </a:r>
            <a:endParaRPr lang="en-GB" dirty="0">
              <a:latin typeface="Overpass Bold"/>
              <a:cs typeface="Overpass Bold"/>
            </a:endParaRPr>
          </a:p>
          <a:p>
            <a:pPr marL="285750" indent="-285750" eaLnBrk="0" fontAlgn="base" hangingPunct="0">
              <a:lnSpc>
                <a:spcPct val="110000"/>
              </a:lnSpc>
              <a:spcBef>
                <a:spcPct val="0"/>
              </a:spcBef>
              <a:spcAft>
                <a:spcPct val="0"/>
              </a:spcAft>
              <a:buClr>
                <a:schemeClr val="accent2"/>
              </a:buClr>
              <a:buFont typeface="Lucida Grande"/>
              <a:buChar char="►"/>
            </a:pPr>
            <a:r>
              <a:rPr lang="fr-FR" dirty="0" smtClean="0">
                <a:solidFill>
                  <a:schemeClr val="tx2"/>
                </a:solidFill>
                <a:latin typeface="Overpass Light"/>
                <a:cs typeface="Overpass Light"/>
              </a:rPr>
              <a:t>Bottes </a:t>
            </a:r>
            <a:r>
              <a:rPr lang="fr-FR" dirty="0">
                <a:solidFill>
                  <a:schemeClr val="tx2"/>
                </a:solidFill>
                <a:latin typeface="Overpass Light"/>
                <a:cs typeface="Overpass Light"/>
              </a:rPr>
              <a:t>de sécurité, gants, salopettes, lunettes de sécurité, casques de protection, ceintures de sécurité, respirateurs, dispositifs de protection auditive </a:t>
            </a:r>
            <a:r>
              <a:rPr lang="fr-FR" dirty="0" smtClean="0">
                <a:solidFill>
                  <a:schemeClr val="tx2"/>
                </a:solidFill>
                <a:latin typeface="Overpass Light"/>
                <a:cs typeface="Overpass Light"/>
              </a:rPr>
              <a:t>individuelle</a:t>
            </a:r>
          </a:p>
          <a:p>
            <a:pPr marL="285750" indent="-285750" eaLnBrk="0" fontAlgn="base" hangingPunct="0">
              <a:lnSpc>
                <a:spcPct val="110000"/>
              </a:lnSpc>
              <a:spcBef>
                <a:spcPct val="0"/>
              </a:spcBef>
              <a:spcAft>
                <a:spcPct val="0"/>
              </a:spcAft>
              <a:buClr>
                <a:schemeClr val="accent2"/>
              </a:buClr>
              <a:buFont typeface="Lucida Grande"/>
              <a:buChar char="►"/>
            </a:pPr>
            <a:r>
              <a:rPr lang="fr-FR" dirty="0" smtClean="0">
                <a:solidFill>
                  <a:schemeClr val="tx2"/>
                </a:solidFill>
                <a:latin typeface="Overpass Light"/>
                <a:cs typeface="Overpass Light"/>
              </a:rPr>
              <a:t>Doivent </a:t>
            </a:r>
            <a:r>
              <a:rPr lang="fr-FR" dirty="0">
                <a:solidFill>
                  <a:schemeClr val="tx2"/>
                </a:solidFill>
                <a:latin typeface="Overpass Light"/>
                <a:cs typeface="Overpass Light"/>
              </a:rPr>
              <a:t>être à la bonne taille et les travailleurs doivent être formés à leur utilisation, à leur stockage et à leur entretien </a:t>
            </a:r>
            <a:endParaRPr lang="fr-FR" dirty="0" smtClean="0">
              <a:solidFill>
                <a:schemeClr val="tx2"/>
              </a:solidFill>
              <a:latin typeface="Overpass Light"/>
              <a:cs typeface="Overpass Light"/>
            </a:endParaRPr>
          </a:p>
          <a:p>
            <a:pPr marL="285750" indent="-285750" eaLnBrk="0" fontAlgn="base" hangingPunct="0">
              <a:lnSpc>
                <a:spcPct val="50000"/>
              </a:lnSpc>
              <a:spcBef>
                <a:spcPct val="0"/>
              </a:spcBef>
              <a:spcAft>
                <a:spcPct val="0"/>
              </a:spcAft>
              <a:buClr>
                <a:schemeClr val="accent2"/>
              </a:buClr>
              <a:buFont typeface="Lucida Grande"/>
              <a:buChar char="►"/>
            </a:pPr>
            <a:endParaRPr lang="fr-FR" dirty="0">
              <a:latin typeface="Overpass Light"/>
              <a:cs typeface="Overpass Light"/>
            </a:endParaRPr>
          </a:p>
          <a:p>
            <a:pPr eaLnBrk="0" fontAlgn="base" hangingPunct="0">
              <a:lnSpc>
                <a:spcPct val="110000"/>
              </a:lnSpc>
              <a:spcBef>
                <a:spcPct val="0"/>
              </a:spcBef>
              <a:spcAft>
                <a:spcPct val="0"/>
              </a:spcAft>
              <a:buClr>
                <a:schemeClr val="accent2"/>
              </a:buClr>
            </a:pPr>
            <a:r>
              <a:rPr lang="en-US" dirty="0" err="1" smtClean="0">
                <a:solidFill>
                  <a:schemeClr val="accent2"/>
                </a:solidFill>
                <a:latin typeface="Overpass Bold"/>
                <a:cs typeface="Overpass Bold"/>
              </a:rPr>
              <a:t>Utilisation</a:t>
            </a:r>
            <a:r>
              <a:rPr lang="en-US" dirty="0" smtClean="0">
                <a:solidFill>
                  <a:schemeClr val="accent2"/>
                </a:solidFill>
                <a:latin typeface="Overpass Bold"/>
                <a:cs typeface="Overpass Bold"/>
              </a:rPr>
              <a:t>:</a:t>
            </a:r>
            <a:endParaRPr lang="en-GB" dirty="0">
              <a:latin typeface="Overpass Bold"/>
              <a:cs typeface="Overpass Bold"/>
            </a:endParaRPr>
          </a:p>
          <a:p>
            <a:pPr marL="285750" indent="-285750" eaLnBrk="0" fontAlgn="base" hangingPunct="0">
              <a:lnSpc>
                <a:spcPct val="120000"/>
              </a:lnSpc>
              <a:spcBef>
                <a:spcPct val="0"/>
              </a:spcBef>
              <a:spcAft>
                <a:spcPct val="0"/>
              </a:spcAft>
              <a:buClr>
                <a:schemeClr val="accent2"/>
              </a:buClr>
              <a:buFont typeface="Lucida Grande"/>
              <a:buChar char="►"/>
            </a:pPr>
            <a:r>
              <a:rPr lang="fr-FR" dirty="0" smtClean="0">
                <a:solidFill>
                  <a:srgbClr val="000000"/>
                </a:solidFill>
                <a:latin typeface="Overpass Light"/>
                <a:cs typeface="Overpass Light"/>
              </a:rPr>
              <a:t>Protection </a:t>
            </a:r>
            <a:r>
              <a:rPr lang="fr-FR" dirty="0">
                <a:solidFill>
                  <a:srgbClr val="000000"/>
                </a:solidFill>
                <a:latin typeface="Overpass Light"/>
                <a:cs typeface="Overpass Light"/>
              </a:rPr>
              <a:t>SUPPLÉMENTAIRE après la mise en œuvre des mesures de réduction des </a:t>
            </a:r>
            <a:r>
              <a:rPr lang="fr-FR" dirty="0" smtClean="0">
                <a:solidFill>
                  <a:srgbClr val="000000"/>
                </a:solidFill>
                <a:latin typeface="Overpass Light"/>
                <a:cs typeface="Overpass Light"/>
              </a:rPr>
              <a:t>risques</a:t>
            </a:r>
          </a:p>
          <a:p>
            <a:pPr marL="285750" indent="-285750" eaLnBrk="0" fontAlgn="base" hangingPunct="0">
              <a:lnSpc>
                <a:spcPct val="120000"/>
              </a:lnSpc>
              <a:spcBef>
                <a:spcPct val="0"/>
              </a:spcBef>
              <a:spcAft>
                <a:spcPct val="0"/>
              </a:spcAft>
              <a:buClr>
                <a:schemeClr val="accent2"/>
              </a:buClr>
              <a:buFont typeface="Lucida Grande"/>
              <a:buChar char="►"/>
            </a:pPr>
            <a:r>
              <a:rPr lang="fr-FR" dirty="0" smtClean="0">
                <a:solidFill>
                  <a:srgbClr val="000000"/>
                </a:solidFill>
                <a:latin typeface="Overpass Light"/>
                <a:cs typeface="Overpass Light"/>
              </a:rPr>
              <a:t>Obligatoires </a:t>
            </a:r>
            <a:r>
              <a:rPr lang="fr-FR" dirty="0">
                <a:solidFill>
                  <a:srgbClr val="000000"/>
                </a:solidFill>
                <a:latin typeface="Overpass Light"/>
                <a:cs typeface="Overpass Light"/>
              </a:rPr>
              <a:t>en permanence dans certaines zones de travail (laboratoires, par </a:t>
            </a:r>
            <a:r>
              <a:rPr lang="fr-FR" dirty="0" smtClean="0">
                <a:solidFill>
                  <a:srgbClr val="000000"/>
                </a:solidFill>
                <a:latin typeface="Overpass Light"/>
                <a:cs typeface="Overpass Light"/>
              </a:rPr>
              <a:t>exemple)</a:t>
            </a:r>
          </a:p>
          <a:p>
            <a:pPr marL="285750" indent="-285750" eaLnBrk="0" fontAlgn="base" hangingPunct="0">
              <a:lnSpc>
                <a:spcPct val="120000"/>
              </a:lnSpc>
              <a:spcBef>
                <a:spcPct val="0"/>
              </a:spcBef>
              <a:spcAft>
                <a:spcPct val="0"/>
              </a:spcAft>
              <a:buClr>
                <a:schemeClr val="accent2"/>
              </a:buClr>
              <a:buFont typeface="Lucida Grande"/>
              <a:buChar char="►"/>
            </a:pPr>
            <a:r>
              <a:rPr lang="fr-FR" dirty="0" smtClean="0">
                <a:solidFill>
                  <a:srgbClr val="000000"/>
                </a:solidFill>
                <a:latin typeface="Overpass Light"/>
                <a:cs typeface="Overpass Light"/>
              </a:rPr>
              <a:t>Requis </a:t>
            </a:r>
            <a:r>
              <a:rPr lang="fr-FR" dirty="0">
                <a:solidFill>
                  <a:srgbClr val="000000"/>
                </a:solidFill>
                <a:latin typeface="Overpass Light"/>
                <a:cs typeface="Overpass Light"/>
              </a:rPr>
              <a:t>dans les situations d’urgence, telles que les </a:t>
            </a:r>
            <a:r>
              <a:rPr lang="fr-FR" dirty="0" smtClean="0">
                <a:solidFill>
                  <a:srgbClr val="000000"/>
                </a:solidFill>
                <a:latin typeface="Overpass Light"/>
                <a:cs typeface="Overpass Light"/>
              </a:rPr>
              <a:t>incendies</a:t>
            </a:r>
          </a:p>
          <a:p>
            <a:pPr marL="285750" indent="-285750" eaLnBrk="0" fontAlgn="base" hangingPunct="0">
              <a:lnSpc>
                <a:spcPct val="120000"/>
              </a:lnSpc>
              <a:spcBef>
                <a:spcPct val="0"/>
              </a:spcBef>
              <a:spcAft>
                <a:spcPct val="0"/>
              </a:spcAft>
              <a:buClr>
                <a:schemeClr val="accent2"/>
              </a:buClr>
              <a:buFont typeface="Lucida Grande"/>
              <a:buChar char="►"/>
            </a:pPr>
            <a:r>
              <a:rPr lang="fr-FR" dirty="0" smtClean="0">
                <a:solidFill>
                  <a:srgbClr val="000000"/>
                </a:solidFill>
                <a:latin typeface="Overpass Bold"/>
                <a:cs typeface="Overpass Bold"/>
              </a:rPr>
              <a:t>Les </a:t>
            </a:r>
            <a:r>
              <a:rPr lang="fr-FR" dirty="0">
                <a:solidFill>
                  <a:srgbClr val="000000"/>
                </a:solidFill>
                <a:latin typeface="Overpass Bold"/>
                <a:cs typeface="Overpass Bold"/>
              </a:rPr>
              <a:t>règles doivent être suivies et </a:t>
            </a:r>
            <a:r>
              <a:rPr lang="fr-FR" dirty="0" smtClean="0">
                <a:solidFill>
                  <a:srgbClr val="000000"/>
                </a:solidFill>
                <a:latin typeface="Overpass Bold"/>
                <a:cs typeface="Overpass Bold"/>
              </a:rPr>
              <a:t>appliquées</a:t>
            </a:r>
            <a:endParaRPr lang="fr-FR" dirty="0">
              <a:solidFill>
                <a:srgbClr val="000000"/>
              </a:solidFill>
              <a:latin typeface="Overpass Bold"/>
              <a:cs typeface="Overpass Bold"/>
            </a:endParaRPr>
          </a:p>
        </p:txBody>
      </p:sp>
      <p:pic>
        <p:nvPicPr>
          <p:cNvPr id="18"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pic>
        <p:nvPicPr>
          <p:cNvPr id="7" name="Imagen 6" descr="115_slide-picture.psd"/>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27612" y="978408"/>
            <a:ext cx="3797808" cy="5879592"/>
          </a:xfrm>
          <a:prstGeom prst="rect">
            <a:avLst/>
          </a:prstGeom>
        </p:spPr>
      </p:pic>
      <p:sp>
        <p:nvSpPr>
          <p:cNvPr id="15" name="Text Placeholder 11"/>
          <p:cNvSpPr>
            <a:spLocks noGrp="1"/>
          </p:cNvSpPr>
          <p:nvPr>
            <p:ph type="body" sz="quarter" idx="14"/>
          </p:nvPr>
        </p:nvSpPr>
        <p:spPr>
          <a:xfrm>
            <a:off x="8429448" y="5983501"/>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a:defRPr sz="1000" b="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r>
              <a:rPr lang="en-US" dirty="0" smtClean="0"/>
              <a:t>Photo: </a:t>
            </a:r>
            <a:r>
              <a:rPr lang="en-US" dirty="0" err="1"/>
              <a:t>pexels-thom-gonzalez</a:t>
            </a:r>
            <a:endParaRPr lang="es-ES" dirty="0"/>
          </a:p>
        </p:txBody>
      </p:sp>
      <p:sp>
        <p:nvSpPr>
          <p:cNvPr id="11"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2155573074"/>
      </p:ext>
    </p:extLst>
  </p:cSld>
  <p:clrMapOvr>
    <a:masterClrMapping/>
  </p:clrMapOvr>
  <p:timing>
    <p:tnLst>
      <p:par>
        <p:cTn xmlns:p14="http://schemas.microsoft.com/office/powerpoint/2010/mai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10"/>
          <p:cNvSpPr/>
          <p:nvPr/>
        </p:nvSpPr>
        <p:spPr>
          <a:xfrm>
            <a:off x="0" y="27943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p:txBody>
          <a:bodyPr/>
          <a:lstStyle/>
          <a:p>
            <a:pPr lvl="0" eaLnBrk="0" fontAlgn="base" hangingPunct="0">
              <a:lnSpc>
                <a:spcPct val="100000"/>
              </a:lnSpc>
              <a:spcAft>
                <a:spcPct val="0"/>
              </a:spcAft>
              <a:defRPr/>
            </a:pPr>
            <a:r>
              <a:rPr lang="fr-FR" b="0" dirty="0">
                <a:cs typeface="Overpass Bold"/>
              </a:rPr>
              <a:t>Exemples d’EPI</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116</a:t>
            </a:fld>
            <a:endParaRPr lang="en-GB"/>
          </a:p>
        </p:txBody>
      </p:sp>
      <p:pic>
        <p:nvPicPr>
          <p:cNvPr id="10" name="Imagen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5428" y="3482609"/>
            <a:ext cx="11225784" cy="1405128"/>
          </a:xfrm>
          <a:prstGeom prst="rect">
            <a:avLst/>
          </a:prstGeom>
          <a:ln>
            <a:noFill/>
          </a:ln>
          <a:effectLst>
            <a:outerShdw blurRad="292100" dist="139700" dir="2700000" algn="tl" rotWithShape="0">
              <a:srgbClr val="333333">
                <a:alpha val="65000"/>
              </a:srgbClr>
            </a:outerShdw>
          </a:effectLst>
        </p:spPr>
      </p:pic>
      <p:sp>
        <p:nvSpPr>
          <p:cNvPr id="8"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4079699506"/>
      </p:ext>
    </p:extLst>
  </p:cSld>
  <p:clrMapOvr>
    <a:masterClrMapping/>
  </p:clrMapOvr>
  <p:timing>
    <p:tnLst>
      <p:par>
        <p:cTn xmlns:p14="http://schemas.microsoft.com/office/powerpoint/2010/mai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lvl="0" eaLnBrk="0" fontAlgn="base" hangingPunct="0">
              <a:lnSpc>
                <a:spcPct val="100000"/>
              </a:lnSpc>
              <a:spcAft>
                <a:spcPct val="0"/>
              </a:spcAft>
              <a:defRPr/>
            </a:pPr>
            <a:r>
              <a:rPr lang="fr-FR" b="0" dirty="0">
                <a:solidFill>
                  <a:srgbClr val="1E2DBE"/>
                </a:solidFill>
                <a:cs typeface="Overpass Bold"/>
              </a:rPr>
              <a:t>Quel EPI convient mieux?</a:t>
            </a:r>
          </a:p>
        </p:txBody>
      </p:sp>
      <p:sp>
        <p:nvSpPr>
          <p:cNvPr id="3" name="Marcador de contenido 2"/>
          <p:cNvSpPr>
            <a:spLocks noGrp="1"/>
          </p:cNvSpPr>
          <p:nvPr>
            <p:ph idx="1"/>
          </p:nvPr>
        </p:nvSpPr>
        <p:spPr>
          <a:xfrm>
            <a:off x="490539" y="2393951"/>
            <a:ext cx="7311862" cy="961550"/>
          </a:xfrm>
        </p:spPr>
        <p:txBody>
          <a:bodyPr/>
          <a:lstStyle/>
          <a:p>
            <a:pPr marL="285750" indent="-285750" eaLnBrk="0" fontAlgn="base" hangingPunct="0">
              <a:lnSpc>
                <a:spcPct val="150000"/>
              </a:lnSpc>
              <a:spcBef>
                <a:spcPct val="0"/>
              </a:spcBef>
              <a:spcAft>
                <a:spcPct val="0"/>
              </a:spcAft>
              <a:buClr>
                <a:schemeClr val="accent2"/>
              </a:buClr>
              <a:buFont typeface="Lucida Grande"/>
              <a:buChar char="►"/>
            </a:pPr>
            <a:r>
              <a:rPr lang="fr-FR" b="0" dirty="0" smtClean="0">
                <a:solidFill>
                  <a:schemeClr val="tx2"/>
                </a:solidFill>
                <a:latin typeface="Overpass Light"/>
                <a:cs typeface="Overpass Light"/>
              </a:rPr>
              <a:t>Quels </a:t>
            </a:r>
            <a:r>
              <a:rPr lang="fr-FR" b="0" dirty="0">
                <a:solidFill>
                  <a:schemeClr val="tx2"/>
                </a:solidFill>
                <a:latin typeface="Overpass Light"/>
                <a:cs typeface="Overpass Light"/>
              </a:rPr>
              <a:t>gants seront probablement adaptés aux produits </a:t>
            </a:r>
            <a:r>
              <a:rPr lang="fr-FR" b="0" dirty="0" smtClean="0">
                <a:solidFill>
                  <a:schemeClr val="tx2"/>
                </a:solidFill>
                <a:latin typeface="Overpass Light"/>
                <a:cs typeface="Overpass Light"/>
              </a:rPr>
              <a:t>chimiques</a:t>
            </a:r>
            <a:endParaRPr lang="fr-FR" b="0" dirty="0">
              <a:solidFill>
                <a:schemeClr val="tx2"/>
              </a:solidFill>
              <a:latin typeface="Overpass Light"/>
              <a:cs typeface="Overpass Light"/>
            </a:endParaRPr>
          </a:p>
          <a:p>
            <a:pPr marL="285750" indent="-285750" eaLnBrk="0" fontAlgn="base" hangingPunct="0">
              <a:lnSpc>
                <a:spcPct val="150000"/>
              </a:lnSpc>
              <a:spcBef>
                <a:spcPct val="0"/>
              </a:spcBef>
              <a:spcAft>
                <a:spcPct val="0"/>
              </a:spcAft>
              <a:buClr>
                <a:schemeClr val="accent2"/>
              </a:buClr>
              <a:buFont typeface="Lucida Grande"/>
              <a:buChar char="►"/>
            </a:pPr>
            <a:r>
              <a:rPr lang="fr-FR" b="0" dirty="0" smtClean="0">
                <a:solidFill>
                  <a:schemeClr val="tx2"/>
                </a:solidFill>
                <a:latin typeface="Overpass Light"/>
                <a:cs typeface="Overpass Light"/>
              </a:rPr>
              <a:t>Pourquoi?</a:t>
            </a:r>
            <a:endParaRPr lang="fr-FR" b="0" dirty="0">
              <a:solidFill>
                <a:schemeClr val="tx2"/>
              </a:solidFill>
              <a:latin typeface="Overpass Light"/>
              <a:cs typeface="Overpass Light"/>
            </a:endParaRP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117</a:t>
            </a:fld>
            <a:endParaRPr lang="en-GB"/>
          </a:p>
        </p:txBody>
      </p:sp>
      <p:sp>
        <p:nvSpPr>
          <p:cNvPr id="9" name="Rectángulo 8"/>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pic>
        <p:nvPicPr>
          <p:cNvPr id="8" name="Imagen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1240" y="3784600"/>
            <a:ext cx="9236574" cy="2184399"/>
          </a:xfrm>
          <a:prstGeom prst="rect">
            <a:avLst/>
          </a:prstGeom>
          <a:ln>
            <a:noFill/>
          </a:ln>
          <a:effectLst>
            <a:outerShdw blurRad="292100" dist="139700" dir="2700000" algn="tl" rotWithShape="0">
              <a:srgbClr val="333333">
                <a:alpha val="65000"/>
              </a:srgbClr>
            </a:outerShdw>
          </a:effectLst>
        </p:spPr>
      </p:pic>
      <p:sp>
        <p:nvSpPr>
          <p:cNvPr id="10"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1834900171"/>
      </p:ext>
    </p:extLst>
  </p:cSld>
  <p:clrMapOvr>
    <a:masterClrMapping/>
  </p:clrMapOvr>
  <p:timing>
    <p:tnLst>
      <p:par>
        <p:cTn xmlns:p14="http://schemas.microsoft.com/office/powerpoint/2010/mai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0" y="3708400"/>
            <a:ext cx="12192000" cy="255839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p:txBody>
          <a:bodyPr/>
          <a:lstStyle/>
          <a:p>
            <a:pPr lvl="0" eaLnBrk="0" fontAlgn="base" hangingPunct="0">
              <a:lnSpc>
                <a:spcPct val="100000"/>
              </a:lnSpc>
              <a:spcAft>
                <a:spcPct val="0"/>
              </a:spcAft>
              <a:defRPr/>
            </a:pPr>
            <a:r>
              <a:rPr lang="fr-FR" b="0" dirty="0"/>
              <a:t>Exercice d’évaluation des risques dans le prêt-à-porter</a:t>
            </a:r>
            <a:endParaRPr lang="en-GB" b="0" dirty="0">
              <a:cs typeface="Overpass Bold"/>
            </a:endParaRPr>
          </a:p>
        </p:txBody>
      </p:sp>
      <p:sp>
        <p:nvSpPr>
          <p:cNvPr id="3" name="Marcador de contenido 2"/>
          <p:cNvSpPr>
            <a:spLocks noGrp="1"/>
          </p:cNvSpPr>
          <p:nvPr>
            <p:ph idx="1"/>
          </p:nvPr>
        </p:nvSpPr>
        <p:spPr>
          <a:xfrm>
            <a:off x="490538" y="3976832"/>
            <a:ext cx="4487861" cy="1487843"/>
          </a:xfrm>
        </p:spPr>
        <p:txBody>
          <a:bodyPr/>
          <a:lstStyle/>
          <a:p>
            <a:pPr marL="285750" indent="-285750" eaLnBrk="0" fontAlgn="base" hangingPunct="0">
              <a:lnSpc>
                <a:spcPct val="150000"/>
              </a:lnSpc>
              <a:spcBef>
                <a:spcPct val="0"/>
              </a:spcBef>
              <a:spcAft>
                <a:spcPct val="0"/>
              </a:spcAft>
              <a:buClr>
                <a:schemeClr val="accent2"/>
              </a:buClr>
              <a:buFont typeface="Lucida Grande"/>
              <a:buChar char="►"/>
            </a:pPr>
            <a:r>
              <a:rPr lang="fr-FR" b="0" dirty="0" smtClean="0">
                <a:solidFill>
                  <a:schemeClr val="tx2"/>
                </a:solidFill>
                <a:latin typeface="Overpass Light"/>
                <a:cs typeface="Overpass Light"/>
              </a:rPr>
              <a:t>Effectuer </a:t>
            </a:r>
            <a:r>
              <a:rPr lang="fr-FR" b="0" dirty="0">
                <a:solidFill>
                  <a:schemeClr val="tx2"/>
                </a:solidFill>
                <a:latin typeface="Overpass Light"/>
                <a:cs typeface="Overpass Light"/>
              </a:rPr>
              <a:t>une évaluation des risques sur une seule activité: un travailleur utilise une coupeuse de tissu</a:t>
            </a:r>
            <a:endParaRPr lang="es-ES" b="0" dirty="0">
              <a:solidFill>
                <a:schemeClr val="tx2"/>
              </a:solidFill>
              <a:latin typeface="Overpass Light"/>
              <a:cs typeface="Overpass Light"/>
            </a:endParaRP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118</a:t>
            </a:fld>
            <a:endParaRPr lang="en-GB"/>
          </a:p>
        </p:txBody>
      </p:sp>
      <p:pic>
        <p:nvPicPr>
          <p:cNvPr id="7" name="Imagen 6" descr="118_slide_corte-tela.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29300" y="2382038"/>
            <a:ext cx="4279392" cy="3874008"/>
          </a:xfrm>
          <a:prstGeom prst="rect">
            <a:avLst/>
          </a:prstGeom>
          <a:noFill/>
          <a:ln>
            <a:noFill/>
          </a:ln>
        </p:spPr>
      </p:pic>
      <p:sp>
        <p:nvSpPr>
          <p:cNvPr id="8" name="CuadroTexto 7"/>
          <p:cNvSpPr txBox="1"/>
          <p:nvPr/>
        </p:nvSpPr>
        <p:spPr>
          <a:xfrm>
            <a:off x="410517" y="1936979"/>
            <a:ext cx="2756284" cy="369332"/>
          </a:xfrm>
          <a:prstGeom prst="rect">
            <a:avLst/>
          </a:prstGeom>
          <a:noFill/>
        </p:spPr>
        <p:txBody>
          <a:bodyPr wrap="none" rtlCol="0">
            <a:spAutoFit/>
          </a:bodyPr>
          <a:lstStyle/>
          <a:p>
            <a:r>
              <a:rPr lang="es-ES" dirty="0" smtClean="0">
                <a:solidFill>
                  <a:schemeClr val="tx2"/>
                </a:solidFill>
                <a:latin typeface="Overpass Light"/>
                <a:cs typeface="Overpass Light"/>
              </a:rPr>
              <a:t>(</a:t>
            </a:r>
            <a:r>
              <a:rPr lang="fr-FR" dirty="0" smtClean="0">
                <a:solidFill>
                  <a:schemeClr val="tx2"/>
                </a:solidFill>
                <a:latin typeface="Overpass Light"/>
                <a:cs typeface="Overpass Light"/>
              </a:rPr>
              <a:t>secteur </a:t>
            </a:r>
            <a:r>
              <a:rPr lang="fr-FR" dirty="0">
                <a:solidFill>
                  <a:schemeClr val="tx2"/>
                </a:solidFill>
                <a:latin typeface="Overpass Light"/>
                <a:cs typeface="Overpass Light"/>
              </a:rPr>
              <a:t>de l'habillement</a:t>
            </a:r>
            <a:r>
              <a:rPr lang="fr-FR" dirty="0" smtClean="0">
                <a:solidFill>
                  <a:schemeClr val="tx2"/>
                </a:solidFill>
                <a:latin typeface="Overpass Light"/>
                <a:cs typeface="Overpass Light"/>
              </a:rPr>
              <a:t>)</a:t>
            </a:r>
            <a:endParaRPr lang="es-ES" dirty="0">
              <a:solidFill>
                <a:schemeClr val="tx2"/>
              </a:solidFill>
              <a:latin typeface="Overpass Light"/>
              <a:cs typeface="Overpass Light"/>
            </a:endParaRPr>
          </a:p>
        </p:txBody>
      </p:sp>
      <p:sp>
        <p:nvSpPr>
          <p:cNvPr id="11"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495783432"/>
      </p:ext>
    </p:extLst>
  </p:cSld>
  <p:clrMapOvr>
    <a:masterClrMapping/>
  </p:clrMapOvr>
  <p:timing>
    <p:tnLst>
      <p:par>
        <p:cTn xmlns:p14="http://schemas.microsoft.com/office/powerpoint/2010/mai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b="0" dirty="0" smtClean="0"/>
              <a:t>1. </a:t>
            </a:r>
            <a:r>
              <a:rPr lang="fr-FR" b="0" dirty="0"/>
              <a:t>Identifier les dangers</a:t>
            </a:r>
            <a:endParaRPr lang="es-ES" b="0"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119</a:t>
            </a:fld>
            <a:endParaRPr lang="en-GB"/>
          </a:p>
        </p:txBody>
      </p:sp>
      <p:sp>
        <p:nvSpPr>
          <p:cNvPr id="8" name="Rectángulo 7"/>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pic>
        <p:nvPicPr>
          <p:cNvPr id="7" name="IMG_3179">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rcRect t="22384" b="22384"/>
          <a:stretch>
            <a:fillRect/>
          </a:stretch>
        </p:blipFill>
        <p:spPr>
          <a:xfrm>
            <a:off x="4724400" y="2057400"/>
            <a:ext cx="6197600" cy="3768725"/>
          </a:xfrm>
          <a:prstGeom prst="rect">
            <a:avLst/>
          </a:prstGeom>
          <a:ln>
            <a:noFill/>
          </a:ln>
          <a:effectLst/>
          <a:scene3d>
            <a:camera prst="orthographicFront"/>
            <a:lightRig rig="balanced" dir="t"/>
          </a:scene3d>
          <a:sp3d prstMaterial="softEdge">
            <a:bevelT w="203200" h="101600" prst="cross"/>
            <a:contourClr>
              <a:srgbClr val="FFFFFF"/>
            </a:contourClr>
          </a:sp3d>
        </p:spPr>
      </p:pic>
      <p:sp>
        <p:nvSpPr>
          <p:cNvPr id="9" name="CuadroTexto 8"/>
          <p:cNvSpPr txBox="1"/>
          <p:nvPr/>
        </p:nvSpPr>
        <p:spPr>
          <a:xfrm>
            <a:off x="490538" y="3702996"/>
            <a:ext cx="3276600" cy="646331"/>
          </a:xfrm>
          <a:prstGeom prst="rect">
            <a:avLst/>
          </a:prstGeom>
          <a:noFill/>
        </p:spPr>
        <p:txBody>
          <a:bodyPr wrap="square" rtlCol="0">
            <a:spAutoFit/>
          </a:bodyPr>
          <a:lstStyle/>
          <a:p>
            <a:pPr marL="0" lvl="1" indent="0">
              <a:buNone/>
            </a:pPr>
            <a:r>
              <a:rPr lang="fr-FR" dirty="0">
                <a:solidFill>
                  <a:schemeClr val="tx2"/>
                </a:solidFill>
                <a:latin typeface="Overpass Light"/>
                <a:cs typeface="Overpass Light"/>
              </a:rPr>
              <a:t>Regardez la vidéo</a:t>
            </a:r>
          </a:p>
          <a:p>
            <a:pPr marL="0" lvl="1" indent="0">
              <a:buNone/>
            </a:pPr>
            <a:r>
              <a:rPr lang="fr-FR" dirty="0">
                <a:solidFill>
                  <a:schemeClr val="tx2"/>
                </a:solidFill>
                <a:latin typeface="Overpass Light"/>
                <a:cs typeface="Overpass Light"/>
              </a:rPr>
              <a:t>et identifiez les dangers</a:t>
            </a:r>
          </a:p>
        </p:txBody>
      </p:sp>
      <p:sp>
        <p:nvSpPr>
          <p:cNvPr id="10"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2990250891"/>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vol="72727">
                <p:cTn id="7" fill="hold" display="0">
                  <p:stCondLst>
                    <p:cond delay="indefinite"/>
                  </p:stCondLst>
                </p:cTn>
                <p:tgtEl>
                  <p:spTgt spid="7"/>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12_slide-ilus.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69092" y="1539114"/>
            <a:ext cx="4263112" cy="4569128"/>
          </a:xfrm>
          <a:prstGeom prst="rect">
            <a:avLst/>
          </a:prstGeom>
        </p:spPr>
      </p:pic>
      <p:sp>
        <p:nvSpPr>
          <p:cNvPr id="2" name="Title 1"/>
          <p:cNvSpPr>
            <a:spLocks noGrp="1"/>
          </p:cNvSpPr>
          <p:nvPr>
            <p:ph type="title"/>
          </p:nvPr>
        </p:nvSpPr>
        <p:spPr>
          <a:xfrm>
            <a:off x="490538" y="1423195"/>
            <a:ext cx="7129217" cy="720000"/>
          </a:xfrm>
        </p:spPr>
        <p:txBody>
          <a:bodyPr/>
          <a:lstStyle/>
          <a:p>
            <a:r>
              <a:rPr lang="fr-FR" b="0" dirty="0"/>
              <a:t>Pourquoi mettre en œuvre des mesures de SST sur le lieu de travail?</a:t>
            </a:r>
            <a:endParaRPr lang="en-GB" b="0" dirty="0"/>
          </a:p>
        </p:txBody>
      </p:sp>
      <p:sp>
        <p:nvSpPr>
          <p:cNvPr id="3" name="Content Placeholder 2"/>
          <p:cNvSpPr>
            <a:spLocks noGrp="1"/>
          </p:cNvSpPr>
          <p:nvPr>
            <p:ph sz="half" idx="1"/>
          </p:nvPr>
        </p:nvSpPr>
        <p:spPr>
          <a:xfrm>
            <a:off x="490537" y="2393950"/>
            <a:ext cx="7017979" cy="3482976"/>
          </a:xfrm>
        </p:spPr>
        <p:txBody>
          <a:bodyPr/>
          <a:lstStyle/>
          <a:p>
            <a:pPr marL="342900" indent="-342900" algn="just">
              <a:lnSpc>
                <a:spcPct val="130000"/>
              </a:lnSpc>
              <a:buFont typeface="Arial" panose="020B0604020202020204" pitchFamily="34" charset="0"/>
              <a:buAutoNum type="arabicPeriod"/>
            </a:pPr>
            <a:r>
              <a:rPr lang="fr-FR" b="0" dirty="0" smtClean="0">
                <a:solidFill>
                  <a:srgbClr val="FA3C4B"/>
                </a:solidFill>
              </a:rPr>
              <a:t>Protéger </a:t>
            </a:r>
            <a:r>
              <a:rPr lang="fr-FR" b="0" dirty="0">
                <a:solidFill>
                  <a:srgbClr val="FA3C4B"/>
                </a:solidFill>
              </a:rPr>
              <a:t>la sécurité et la santé des travailleurs, </a:t>
            </a:r>
            <a:r>
              <a:rPr lang="fr-FR" b="0" dirty="0" smtClean="0">
                <a:solidFill>
                  <a:srgbClr val="FA3C4B"/>
                </a:solidFill>
              </a:rPr>
              <a:t/>
            </a:r>
            <a:br>
              <a:rPr lang="fr-FR" b="0" dirty="0" smtClean="0">
                <a:solidFill>
                  <a:srgbClr val="FA3C4B"/>
                </a:solidFill>
              </a:rPr>
            </a:br>
            <a:r>
              <a:rPr lang="fr-FR" b="0" dirty="0" smtClean="0">
                <a:solidFill>
                  <a:srgbClr val="FA3C4B"/>
                </a:solidFill>
              </a:rPr>
              <a:t>c’est </a:t>
            </a:r>
            <a:r>
              <a:rPr lang="fr-FR" b="0" dirty="0">
                <a:solidFill>
                  <a:srgbClr val="FA3C4B"/>
                </a:solidFill>
              </a:rPr>
              <a:t>fondamental</a:t>
            </a:r>
          </a:p>
          <a:p>
            <a:pPr lvl="2">
              <a:lnSpc>
                <a:spcPct val="130000"/>
              </a:lnSpc>
            </a:pPr>
            <a:r>
              <a:rPr lang="fr-FR" b="0" dirty="0" smtClean="0">
                <a:solidFill>
                  <a:schemeClr val="tx2"/>
                </a:solidFill>
                <a:latin typeface="Overpass Light"/>
                <a:cs typeface="Overpass Light"/>
              </a:rPr>
              <a:t>Chaque </a:t>
            </a:r>
            <a:r>
              <a:rPr lang="fr-FR" b="0" dirty="0">
                <a:solidFill>
                  <a:schemeClr val="tx2"/>
                </a:solidFill>
                <a:latin typeface="Overpass Light"/>
                <a:cs typeface="Overpass Light"/>
              </a:rPr>
              <a:t>année, 2,78 millions de travailleurs meurent et 374 millions de travailleurs sont victimes d’accidents du travail non mortels dans le </a:t>
            </a:r>
            <a:r>
              <a:rPr lang="fr-FR" b="0" dirty="0" smtClean="0">
                <a:solidFill>
                  <a:schemeClr val="tx2"/>
                </a:solidFill>
                <a:latin typeface="Overpass Light"/>
                <a:cs typeface="Overpass Light"/>
              </a:rPr>
              <a:t>monde.</a:t>
            </a:r>
          </a:p>
          <a:p>
            <a:pPr lvl="2">
              <a:lnSpc>
                <a:spcPct val="130000"/>
              </a:lnSpc>
            </a:pPr>
            <a:r>
              <a:rPr lang="fr-FR" b="0" dirty="0" smtClean="0">
                <a:solidFill>
                  <a:schemeClr val="tx2"/>
                </a:solidFill>
                <a:latin typeface="Overpass Light"/>
                <a:cs typeface="Overpass Light"/>
              </a:rPr>
              <a:t>Chaque </a:t>
            </a:r>
            <a:r>
              <a:rPr lang="fr-FR" b="0" dirty="0">
                <a:solidFill>
                  <a:schemeClr val="tx2"/>
                </a:solidFill>
                <a:latin typeface="Overpass Light"/>
                <a:cs typeface="Overpass Light"/>
              </a:rPr>
              <a:t>jour, plus d’un million de travailleurs sont blessés au travail.</a:t>
            </a:r>
          </a:p>
          <a:p>
            <a:pPr marL="0" lvl="2" indent="0">
              <a:buNone/>
            </a:pPr>
            <a:endParaRPr lang="es-ES_tradnl" dirty="0">
              <a:solidFill>
                <a:schemeClr val="tx2"/>
              </a:solidFill>
            </a:endParaRPr>
          </a:p>
          <a:p>
            <a:pPr lvl="0" fontAlgn="base">
              <a:spcBef>
                <a:spcPct val="0"/>
              </a:spcBef>
              <a:spcAft>
                <a:spcPct val="0"/>
              </a:spcAft>
              <a:defRPr/>
            </a:pPr>
            <a:r>
              <a:rPr lang="fr-FR" b="0" dirty="0">
                <a:cs typeface="Overpass Bold"/>
              </a:rPr>
              <a:t>Cette situation est inacceptable et engendre d’énormes coûts humains et économiques</a:t>
            </a:r>
            <a:r>
              <a:rPr lang="fr-FR" b="0" dirty="0" smtClean="0">
                <a:cs typeface="Overpass Bold"/>
              </a:rPr>
              <a:t>.</a:t>
            </a:r>
            <a:endParaRPr lang="fr-FR" b="0" dirty="0">
              <a:cs typeface="Overpass Bold"/>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pPr/>
              <a:t>12</a:t>
            </a:fld>
            <a:endParaRPr lang="en-GB"/>
          </a:p>
        </p:txBody>
      </p:sp>
      <p:sp>
        <p:nvSpPr>
          <p:cNvPr id="9" name="Footer Placeholder 10"/>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spTree>
    <p:extLst>
      <p:ext uri="{BB962C8B-B14F-4D97-AF65-F5344CB8AC3E}">
        <p14:creationId xmlns:p14="http://schemas.microsoft.com/office/powerpoint/2010/main" val="97098425"/>
      </p:ext>
    </p:extLst>
  </p:cSld>
  <p:clrMapOvr>
    <a:masterClrMapping/>
  </p:clrMapOvr>
  <p:timing>
    <p:tnLst>
      <p:par>
        <p:cTn xmlns:p14="http://schemas.microsoft.com/office/powerpoint/2010/mai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b="0" dirty="0"/>
              <a:t>1. </a:t>
            </a:r>
            <a:r>
              <a:rPr lang="fr-FR" b="0" dirty="0"/>
              <a:t>Identifier les dangers</a:t>
            </a:r>
            <a:endParaRPr lang="es-ES" b="0" dirty="0"/>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120</a:t>
            </a:fld>
            <a:endParaRPr lang="en-GB"/>
          </a:p>
        </p:txBody>
      </p:sp>
      <p:sp>
        <p:nvSpPr>
          <p:cNvPr id="8" name="Rectángulo 7"/>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9" name="CuadroTexto 8"/>
          <p:cNvSpPr txBox="1"/>
          <p:nvPr/>
        </p:nvSpPr>
        <p:spPr>
          <a:xfrm>
            <a:off x="558798" y="2209800"/>
            <a:ext cx="5226909" cy="2816156"/>
          </a:xfrm>
          <a:prstGeom prst="rect">
            <a:avLst/>
          </a:prstGeom>
          <a:noFill/>
        </p:spPr>
        <p:txBody>
          <a:bodyPr wrap="square" rtlCol="0">
            <a:spAutoFit/>
          </a:bodyPr>
          <a:lstStyle/>
          <a:p>
            <a:pPr marL="285750" indent="-285750">
              <a:lnSpc>
                <a:spcPct val="200000"/>
              </a:lnSpc>
              <a:buClr>
                <a:schemeClr val="accent2"/>
              </a:buClr>
              <a:buFont typeface="Lucida Grande"/>
              <a:buChar char="►"/>
              <a:defRPr/>
            </a:pPr>
            <a:r>
              <a:rPr lang="fr-FR" dirty="0" smtClean="0">
                <a:solidFill>
                  <a:schemeClr val="tx2"/>
                </a:solidFill>
                <a:latin typeface="Overpass Light"/>
                <a:cs typeface="Overpass Light"/>
              </a:rPr>
              <a:t>Contact </a:t>
            </a:r>
            <a:r>
              <a:rPr lang="fr-FR" dirty="0">
                <a:solidFill>
                  <a:schemeClr val="tx2"/>
                </a:solidFill>
                <a:latin typeface="Overpass Light"/>
                <a:cs typeface="Overpass Light"/>
              </a:rPr>
              <a:t>avec la lame de </a:t>
            </a:r>
            <a:r>
              <a:rPr lang="fr-FR" dirty="0" smtClean="0">
                <a:solidFill>
                  <a:schemeClr val="tx2"/>
                </a:solidFill>
                <a:latin typeface="Overpass Light"/>
                <a:cs typeface="Overpass Light"/>
              </a:rPr>
              <a:t>coupe</a:t>
            </a:r>
          </a:p>
          <a:p>
            <a:pPr marL="285750" indent="-285750">
              <a:lnSpc>
                <a:spcPct val="200000"/>
              </a:lnSpc>
              <a:buClr>
                <a:schemeClr val="accent2"/>
              </a:buClr>
              <a:buFont typeface="Lucida Grande"/>
              <a:buChar char="►"/>
              <a:defRPr/>
            </a:pPr>
            <a:r>
              <a:rPr lang="fr-FR" dirty="0" smtClean="0">
                <a:solidFill>
                  <a:schemeClr val="tx2"/>
                </a:solidFill>
                <a:latin typeface="Overpass Light"/>
                <a:cs typeface="Overpass Light"/>
              </a:rPr>
              <a:t>Troubles </a:t>
            </a:r>
            <a:r>
              <a:rPr lang="fr-FR" dirty="0" err="1" smtClean="0">
                <a:solidFill>
                  <a:schemeClr val="tx2"/>
                </a:solidFill>
                <a:latin typeface="Overpass Light"/>
                <a:cs typeface="Overpass Light"/>
              </a:rPr>
              <a:t>musculosquelettiques</a:t>
            </a:r>
            <a:endParaRPr lang="fr-FR" dirty="0" smtClean="0">
              <a:solidFill>
                <a:schemeClr val="tx2"/>
              </a:solidFill>
              <a:latin typeface="Overpass Light"/>
              <a:cs typeface="Overpass Light"/>
            </a:endParaRPr>
          </a:p>
          <a:p>
            <a:pPr marL="285750" indent="-285750">
              <a:lnSpc>
                <a:spcPct val="200000"/>
              </a:lnSpc>
              <a:buClr>
                <a:schemeClr val="accent2"/>
              </a:buClr>
              <a:buFont typeface="Lucida Grande"/>
              <a:buChar char="►"/>
              <a:defRPr/>
            </a:pPr>
            <a:r>
              <a:rPr lang="fr-FR" dirty="0" smtClean="0">
                <a:solidFill>
                  <a:schemeClr val="tx2"/>
                </a:solidFill>
                <a:latin typeface="Overpass Light"/>
                <a:cs typeface="Overpass Light"/>
              </a:rPr>
              <a:t>Bruit</a:t>
            </a:r>
          </a:p>
          <a:p>
            <a:pPr marL="285750" indent="-285750">
              <a:lnSpc>
                <a:spcPct val="200000"/>
              </a:lnSpc>
              <a:buClr>
                <a:schemeClr val="accent2"/>
              </a:buClr>
              <a:buFont typeface="Lucida Grande"/>
              <a:buChar char="►"/>
              <a:defRPr/>
            </a:pPr>
            <a:r>
              <a:rPr lang="fr-FR" dirty="0" smtClean="0">
                <a:solidFill>
                  <a:schemeClr val="tx2"/>
                </a:solidFill>
                <a:latin typeface="Overpass Light"/>
                <a:cs typeface="Overpass Light"/>
              </a:rPr>
              <a:t>Électricité</a:t>
            </a:r>
            <a:endParaRPr lang="fr-FR" dirty="0">
              <a:solidFill>
                <a:schemeClr val="tx2"/>
              </a:solidFill>
              <a:latin typeface="Overpass Light"/>
              <a:cs typeface="Overpass Light"/>
            </a:endParaRPr>
          </a:p>
          <a:p>
            <a:pPr marL="285750" indent="-285750">
              <a:lnSpc>
                <a:spcPct val="200000"/>
              </a:lnSpc>
              <a:buClr>
                <a:schemeClr val="accent2"/>
              </a:buClr>
              <a:buFont typeface="Lucida Grande"/>
              <a:buChar char="►"/>
              <a:defRPr/>
            </a:pPr>
            <a:r>
              <a:rPr lang="en-US" altLang="en-US" dirty="0" smtClean="0">
                <a:solidFill>
                  <a:schemeClr val="tx2"/>
                </a:solidFill>
                <a:latin typeface="Overpass Light"/>
                <a:cs typeface="Overpass Light"/>
              </a:rPr>
              <a:t>¿…?</a:t>
            </a:r>
            <a:endParaRPr lang="en-US" altLang="en-US" dirty="0">
              <a:solidFill>
                <a:schemeClr val="tx2"/>
              </a:solidFill>
              <a:latin typeface="Overpass Light"/>
              <a:cs typeface="Overpass Light"/>
            </a:endParaRPr>
          </a:p>
        </p:txBody>
      </p:sp>
      <p:sp>
        <p:nvSpPr>
          <p:cNvPr id="10"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3301487265"/>
      </p:ext>
    </p:extLst>
  </p:cSld>
  <p:clrMapOvr>
    <a:masterClrMapping/>
  </p:clrMapOvr>
  <p:timing>
    <p:tnLst>
      <p:par>
        <p:cTn xmlns:p14="http://schemas.microsoft.com/office/powerpoint/2010/mai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defRPr/>
            </a:pPr>
            <a:r>
              <a:rPr lang="es-ES" b="0" dirty="0" smtClean="0">
                <a:cs typeface="Overpass Bold"/>
              </a:rPr>
              <a:t>2. </a:t>
            </a:r>
            <a:r>
              <a:rPr lang="fr-FR" b="0" dirty="0">
                <a:cs typeface="Overpass Bold"/>
              </a:rPr>
              <a:t>Qui est susceptible de subir un préjudice et comment?</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121</a:t>
            </a:fld>
            <a:endParaRPr lang="en-GB"/>
          </a:p>
        </p:txBody>
      </p:sp>
      <p:sp>
        <p:nvSpPr>
          <p:cNvPr id="8" name="Rectángulo 7"/>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7"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17400783"/>
      </p:ext>
    </p:extLst>
  </p:cSld>
  <p:clrMapOvr>
    <a:masterClrMapping/>
  </p:clrMapOvr>
  <p:timing>
    <p:tnLst>
      <p:par>
        <p:cTn xmlns:p14="http://schemas.microsoft.com/office/powerpoint/2010/mai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0" dirty="0"/>
              <a:t>2. </a:t>
            </a:r>
            <a:r>
              <a:rPr lang="fr-FR" b="0" dirty="0"/>
              <a:t>Qui est susceptible de subir un préjudice et comment?</a:t>
            </a:r>
            <a:endParaRPr lang="es-ES" b="0"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122</a:t>
            </a:fld>
            <a:endParaRPr lang="en-GB"/>
          </a:p>
        </p:txBody>
      </p:sp>
      <p:sp>
        <p:nvSpPr>
          <p:cNvPr id="9" name="CuadroTexto 8"/>
          <p:cNvSpPr txBox="1"/>
          <p:nvPr/>
        </p:nvSpPr>
        <p:spPr>
          <a:xfrm>
            <a:off x="558800" y="2772581"/>
            <a:ext cx="6201884" cy="2816156"/>
          </a:xfrm>
          <a:prstGeom prst="rect">
            <a:avLst/>
          </a:prstGeom>
          <a:noFill/>
        </p:spPr>
        <p:txBody>
          <a:bodyPr wrap="square" rtlCol="0">
            <a:spAutoFit/>
          </a:bodyPr>
          <a:lstStyle/>
          <a:p>
            <a:pPr marL="285750" indent="-285750">
              <a:lnSpc>
                <a:spcPct val="200000"/>
              </a:lnSpc>
              <a:buClr>
                <a:schemeClr val="accent2"/>
              </a:buClr>
              <a:buFont typeface="Lucida Grande"/>
              <a:buChar char="►"/>
              <a:defRPr/>
            </a:pPr>
            <a:r>
              <a:rPr lang="fr-FR" dirty="0" smtClean="0">
                <a:solidFill>
                  <a:schemeClr val="tx2"/>
                </a:solidFill>
                <a:latin typeface="Overpass Light"/>
                <a:cs typeface="Overpass Light"/>
              </a:rPr>
              <a:t>Coupure </a:t>
            </a:r>
            <a:r>
              <a:rPr lang="fr-FR" dirty="0">
                <a:solidFill>
                  <a:schemeClr val="tx2"/>
                </a:solidFill>
                <a:latin typeface="Overpass Light"/>
                <a:cs typeface="Overpass Light"/>
              </a:rPr>
              <a:t>de la main (ou du bras) sur la </a:t>
            </a:r>
            <a:r>
              <a:rPr lang="fr-FR" dirty="0" smtClean="0">
                <a:solidFill>
                  <a:schemeClr val="tx2"/>
                </a:solidFill>
                <a:latin typeface="Overpass Light"/>
                <a:cs typeface="Overpass Light"/>
              </a:rPr>
              <a:t>lame</a:t>
            </a:r>
          </a:p>
          <a:p>
            <a:pPr marL="285750" indent="-285750">
              <a:lnSpc>
                <a:spcPct val="200000"/>
              </a:lnSpc>
              <a:buClr>
                <a:schemeClr val="accent2"/>
              </a:buClr>
              <a:buFont typeface="Lucida Grande"/>
              <a:buChar char="►"/>
              <a:defRPr/>
            </a:pPr>
            <a:r>
              <a:rPr lang="fr-FR" dirty="0" smtClean="0">
                <a:solidFill>
                  <a:schemeClr val="tx2"/>
                </a:solidFill>
                <a:latin typeface="Overpass Light"/>
                <a:cs typeface="Overpass Light"/>
              </a:rPr>
              <a:t>Problèmes </a:t>
            </a:r>
            <a:r>
              <a:rPr lang="fr-FR" dirty="0">
                <a:solidFill>
                  <a:schemeClr val="tx2"/>
                </a:solidFill>
                <a:latin typeface="Overpass Light"/>
                <a:cs typeface="Overpass Light"/>
              </a:rPr>
              <a:t>de dos dus à la posture de </a:t>
            </a:r>
            <a:r>
              <a:rPr lang="fr-FR" dirty="0" smtClean="0">
                <a:solidFill>
                  <a:schemeClr val="tx2"/>
                </a:solidFill>
                <a:latin typeface="Overpass Light"/>
                <a:cs typeface="Overpass Light"/>
              </a:rPr>
              <a:t>travail</a:t>
            </a:r>
          </a:p>
          <a:p>
            <a:pPr marL="285750" indent="-285750">
              <a:lnSpc>
                <a:spcPct val="200000"/>
              </a:lnSpc>
              <a:buClr>
                <a:schemeClr val="accent2"/>
              </a:buClr>
              <a:buFont typeface="Lucida Grande"/>
              <a:buChar char="►"/>
              <a:defRPr/>
            </a:pPr>
            <a:r>
              <a:rPr lang="fr-FR" dirty="0" smtClean="0">
                <a:solidFill>
                  <a:schemeClr val="tx2"/>
                </a:solidFill>
                <a:latin typeface="Overpass Light"/>
                <a:cs typeface="Overpass Light"/>
              </a:rPr>
              <a:t>Exposition à un bruit excessif entraînant une perte d’audition</a:t>
            </a:r>
          </a:p>
          <a:p>
            <a:pPr marL="285750" indent="-285750">
              <a:lnSpc>
                <a:spcPct val="200000"/>
              </a:lnSpc>
              <a:buClr>
                <a:schemeClr val="accent2"/>
              </a:buClr>
              <a:buFont typeface="Lucida Grande"/>
              <a:buChar char="►"/>
              <a:defRPr/>
            </a:pPr>
            <a:r>
              <a:rPr lang="fr-FR" dirty="0" smtClean="0">
                <a:solidFill>
                  <a:schemeClr val="tx2"/>
                </a:solidFill>
                <a:latin typeface="Overpass Light"/>
                <a:cs typeface="Overpass Light"/>
              </a:rPr>
              <a:t>Chocs </a:t>
            </a:r>
            <a:r>
              <a:rPr lang="fr-FR" dirty="0">
                <a:solidFill>
                  <a:schemeClr val="tx2"/>
                </a:solidFill>
                <a:latin typeface="Overpass Light"/>
                <a:cs typeface="Overpass Light"/>
              </a:rPr>
              <a:t>électriques dus à une mauvaise </a:t>
            </a:r>
            <a:r>
              <a:rPr lang="fr-FR" dirty="0" smtClean="0">
                <a:solidFill>
                  <a:schemeClr val="tx2"/>
                </a:solidFill>
                <a:latin typeface="Overpass Light"/>
                <a:cs typeface="Overpass Light"/>
              </a:rPr>
              <a:t>isolation</a:t>
            </a:r>
            <a:endParaRPr lang="fr-FR" dirty="0">
              <a:solidFill>
                <a:schemeClr val="tx2"/>
              </a:solidFill>
              <a:latin typeface="Overpass Light"/>
              <a:cs typeface="Overpass Light"/>
            </a:endParaRPr>
          </a:p>
        </p:txBody>
      </p:sp>
      <p:pic>
        <p:nvPicPr>
          <p:cNvPr id="3" name="Imagen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96430" y="1760738"/>
            <a:ext cx="4854222" cy="4377695"/>
          </a:xfrm>
          <a:prstGeom prst="rect">
            <a:avLst/>
          </a:prstGeom>
          <a:noFill/>
          <a:ln>
            <a:noFill/>
          </a:ln>
        </p:spPr>
      </p:pic>
      <p:sp>
        <p:nvSpPr>
          <p:cNvPr id="7" name="CuadroTexto 6"/>
          <p:cNvSpPr txBox="1"/>
          <p:nvPr/>
        </p:nvSpPr>
        <p:spPr>
          <a:xfrm>
            <a:off x="628602" y="2334638"/>
            <a:ext cx="1331416" cy="369332"/>
          </a:xfrm>
          <a:prstGeom prst="rect">
            <a:avLst/>
          </a:prstGeom>
          <a:noFill/>
        </p:spPr>
        <p:txBody>
          <a:bodyPr wrap="none" rtlCol="0">
            <a:spAutoFit/>
          </a:bodyPr>
          <a:lstStyle/>
          <a:p>
            <a:r>
              <a:rPr lang="fr-FR" dirty="0" smtClean="0">
                <a:solidFill>
                  <a:schemeClr val="accent2"/>
                </a:solidFill>
                <a:latin typeface="Overpass Bold"/>
                <a:cs typeface="Overpass Bold"/>
              </a:rPr>
              <a:t>Opérateur</a:t>
            </a:r>
            <a:r>
              <a:rPr lang="es-ES" dirty="0" smtClean="0">
                <a:solidFill>
                  <a:schemeClr val="accent2"/>
                </a:solidFill>
                <a:latin typeface="Overpass Bold"/>
                <a:cs typeface="Overpass Bold"/>
              </a:rPr>
              <a:t>:</a:t>
            </a:r>
            <a:endParaRPr lang="es-ES" dirty="0">
              <a:solidFill>
                <a:schemeClr val="accent2"/>
              </a:solidFill>
              <a:latin typeface="Overpass Bold"/>
              <a:cs typeface="Overpass Bold"/>
            </a:endParaRPr>
          </a:p>
        </p:txBody>
      </p:sp>
      <p:sp>
        <p:nvSpPr>
          <p:cNvPr id="10"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3294185341"/>
      </p:ext>
    </p:extLst>
  </p:cSld>
  <p:clrMapOvr>
    <a:masterClrMapping/>
  </p:clrMapOvr>
  <p:timing>
    <p:tnLst>
      <p:par>
        <p:cTn xmlns:p14="http://schemas.microsoft.com/office/powerpoint/2010/mai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0" dirty="0" smtClean="0">
                <a:cs typeface="Overpass Bold"/>
              </a:rPr>
              <a:t>3. </a:t>
            </a:r>
            <a:r>
              <a:rPr lang="fr-FR" b="0" dirty="0">
                <a:cs typeface="Overpass Bold"/>
              </a:rPr>
              <a:t>Identifier les mesures de prévention présentes</a:t>
            </a:r>
            <a:endParaRPr lang="es-ES" b="0" dirty="0">
              <a:cs typeface="Overpass Bold"/>
            </a:endParaRP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123</a:t>
            </a:fld>
            <a:endParaRPr lang="en-GB"/>
          </a:p>
        </p:txBody>
      </p:sp>
      <p:sp>
        <p:nvSpPr>
          <p:cNvPr id="8" name="Rectángulo 7"/>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9" name="CuadroTexto 8"/>
          <p:cNvSpPr txBox="1"/>
          <p:nvPr/>
        </p:nvSpPr>
        <p:spPr>
          <a:xfrm>
            <a:off x="558799" y="2444999"/>
            <a:ext cx="4552395" cy="900246"/>
          </a:xfrm>
          <a:prstGeom prst="rect">
            <a:avLst/>
          </a:prstGeom>
          <a:noFill/>
        </p:spPr>
        <p:txBody>
          <a:bodyPr wrap="square" rtlCol="0">
            <a:spAutoFit/>
          </a:bodyPr>
          <a:lstStyle/>
          <a:p>
            <a:pPr marL="285750" indent="-285750">
              <a:lnSpc>
                <a:spcPct val="150000"/>
              </a:lnSpc>
              <a:buClr>
                <a:schemeClr val="accent2"/>
              </a:buClr>
              <a:buFont typeface="Lucida Grande"/>
              <a:buChar char="►"/>
              <a:defRPr/>
            </a:pPr>
            <a:r>
              <a:rPr lang="fr-FR" dirty="0" smtClean="0">
                <a:solidFill>
                  <a:schemeClr val="tx2"/>
                </a:solidFill>
                <a:latin typeface="Overpass Light"/>
                <a:cs typeface="Overpass Light"/>
              </a:rPr>
              <a:t>Ce </a:t>
            </a:r>
            <a:r>
              <a:rPr lang="fr-FR" dirty="0">
                <a:solidFill>
                  <a:schemeClr val="tx2"/>
                </a:solidFill>
                <a:latin typeface="Overpass Light"/>
                <a:cs typeface="Overpass Light"/>
              </a:rPr>
              <a:t>qui est déjà fait – quelles mesures sont en place</a:t>
            </a:r>
            <a:r>
              <a:rPr lang="fr-FR" dirty="0" smtClean="0">
                <a:solidFill>
                  <a:schemeClr val="tx2"/>
                </a:solidFill>
                <a:latin typeface="Overpass Light"/>
                <a:cs typeface="Overpass Light"/>
              </a:rPr>
              <a:t>?</a:t>
            </a:r>
            <a:endParaRPr lang="fr-FR" dirty="0">
              <a:solidFill>
                <a:schemeClr val="tx2"/>
              </a:solidFill>
              <a:latin typeface="Overpass Light"/>
              <a:cs typeface="Overpass Light"/>
            </a:endParaRPr>
          </a:p>
        </p:txBody>
      </p:sp>
      <p:pic>
        <p:nvPicPr>
          <p:cNvPr id="10" name="Imagen 9" descr="123_slide_Ethiopia.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42467" y="2455333"/>
            <a:ext cx="5673107" cy="3781777"/>
          </a:xfrm>
          <a:prstGeom prst="rect">
            <a:avLst/>
          </a:prstGeom>
        </p:spPr>
      </p:pic>
      <p:sp>
        <p:nvSpPr>
          <p:cNvPr id="11" name="Text Placeholder 11"/>
          <p:cNvSpPr txBox="1">
            <a:spLocks/>
          </p:cNvSpPr>
          <p:nvPr/>
        </p:nvSpPr>
        <p:spPr>
          <a:xfrm>
            <a:off x="5313843" y="5814168"/>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000" b="0" kern="1200">
                <a:solidFill>
                  <a:schemeClr val="bg1"/>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000" kern="1200">
                <a:solidFill>
                  <a:schemeClr val="bg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000" kern="1200">
                <a:solidFill>
                  <a:schemeClr val="bg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000" b="1" kern="1200">
                <a:solidFill>
                  <a:schemeClr val="bg1"/>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000" kern="1200">
                <a:solidFill>
                  <a:schemeClr val="bg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dirty="0"/>
              <a:t>Photo: ilo-</a:t>
            </a:r>
            <a:r>
              <a:rPr lang="it-IT" dirty="0" err="1"/>
              <a:t>mekelle</a:t>
            </a:r>
            <a:r>
              <a:rPr lang="it-IT" dirty="0"/>
              <a:t> / </a:t>
            </a:r>
            <a:r>
              <a:rPr lang="it-IT" dirty="0" err="1"/>
              <a:t>Ethiopie</a:t>
            </a:r>
            <a:endParaRPr lang="es-ES" dirty="0"/>
          </a:p>
        </p:txBody>
      </p:sp>
      <p:sp>
        <p:nvSpPr>
          <p:cNvPr id="12"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4042071972"/>
      </p:ext>
    </p:extLst>
  </p:cSld>
  <p:clrMapOvr>
    <a:masterClrMapping/>
  </p:clrMapOvr>
  <p:timing>
    <p:tnLst>
      <p:par>
        <p:cTn xmlns:p14="http://schemas.microsoft.com/office/powerpoint/2010/mai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0" y="3522463"/>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p:txBody>
          <a:bodyPr/>
          <a:lstStyle/>
          <a:p>
            <a:r>
              <a:rPr lang="en-US" altLang="en-US" b="0" dirty="0"/>
              <a:t>3. </a:t>
            </a:r>
            <a:r>
              <a:rPr lang="fr-FR" b="0" dirty="0"/>
              <a:t>Déterminer si d’autres mesures sont nécessaires</a:t>
            </a:r>
            <a:endParaRPr lang="es-ES" b="0" dirty="0">
              <a:solidFill>
                <a:srgbClr val="1E2DBE"/>
              </a:solidFill>
            </a:endParaRP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124</a:t>
            </a:fld>
            <a:endParaRPr lang="en-GB"/>
          </a:p>
        </p:txBody>
      </p:sp>
      <p:sp>
        <p:nvSpPr>
          <p:cNvPr id="9" name="CuadroTexto 8"/>
          <p:cNvSpPr txBox="1"/>
          <p:nvPr/>
        </p:nvSpPr>
        <p:spPr>
          <a:xfrm>
            <a:off x="558800" y="2181578"/>
            <a:ext cx="4322266" cy="2146742"/>
          </a:xfrm>
          <a:prstGeom prst="rect">
            <a:avLst/>
          </a:prstGeom>
          <a:noFill/>
        </p:spPr>
        <p:txBody>
          <a:bodyPr wrap="square" rtlCol="0">
            <a:spAutoFit/>
          </a:bodyPr>
          <a:lstStyle/>
          <a:p>
            <a:pPr marL="285750" indent="-285750">
              <a:lnSpc>
                <a:spcPct val="150000"/>
              </a:lnSpc>
              <a:buClr>
                <a:schemeClr val="accent2"/>
              </a:buClr>
              <a:buFont typeface="Lucida Grande"/>
              <a:buChar char="►"/>
              <a:defRPr/>
            </a:pPr>
            <a:r>
              <a:rPr lang="fr-FR" dirty="0" smtClean="0">
                <a:solidFill>
                  <a:schemeClr val="tx2"/>
                </a:solidFill>
                <a:latin typeface="Overpass Light"/>
                <a:cs typeface="Overpass Light"/>
              </a:rPr>
              <a:t>Le </a:t>
            </a:r>
            <a:r>
              <a:rPr lang="fr-FR" dirty="0">
                <a:solidFill>
                  <a:schemeClr val="tx2"/>
                </a:solidFill>
                <a:latin typeface="Overpass Light"/>
                <a:cs typeface="Overpass Light"/>
              </a:rPr>
              <a:t>niveau de risque actuel est-il acceptable</a:t>
            </a:r>
            <a:r>
              <a:rPr lang="fr-FR" dirty="0" smtClean="0">
                <a:solidFill>
                  <a:schemeClr val="tx2"/>
                </a:solidFill>
                <a:latin typeface="Overpass Light"/>
                <a:cs typeface="Overpass Light"/>
              </a:rPr>
              <a:t>?</a:t>
            </a:r>
          </a:p>
          <a:p>
            <a:pPr marL="285750" indent="-285750">
              <a:lnSpc>
                <a:spcPct val="150000"/>
              </a:lnSpc>
              <a:buClr>
                <a:schemeClr val="accent2"/>
              </a:buClr>
              <a:buFont typeface="Lucida Grande"/>
              <a:buChar char="►"/>
              <a:defRPr/>
            </a:pPr>
            <a:endParaRPr lang="fr-FR" dirty="0">
              <a:solidFill>
                <a:schemeClr val="tx2"/>
              </a:solidFill>
              <a:latin typeface="Overpass Light"/>
              <a:cs typeface="Overpass Light"/>
            </a:endParaRPr>
          </a:p>
          <a:p>
            <a:pPr marL="285750" indent="-285750">
              <a:lnSpc>
                <a:spcPct val="150000"/>
              </a:lnSpc>
              <a:buClr>
                <a:schemeClr val="accent2"/>
              </a:buClr>
              <a:buFont typeface="Lucida Grande"/>
              <a:buChar char="►"/>
              <a:defRPr/>
            </a:pPr>
            <a:r>
              <a:rPr lang="fr-FR" dirty="0" smtClean="0">
                <a:solidFill>
                  <a:schemeClr val="tx2"/>
                </a:solidFill>
                <a:latin typeface="Overpass Light"/>
                <a:cs typeface="Overpass Light"/>
              </a:rPr>
              <a:t>Sinon</a:t>
            </a:r>
            <a:r>
              <a:rPr lang="fr-FR" dirty="0">
                <a:solidFill>
                  <a:schemeClr val="tx2"/>
                </a:solidFill>
                <a:latin typeface="Overpass Light"/>
                <a:cs typeface="Overpass Light"/>
              </a:rPr>
              <a:t>, quelles autres mesures faut-il mettre en place</a:t>
            </a:r>
            <a:r>
              <a:rPr lang="fr-FR" dirty="0" smtClean="0">
                <a:solidFill>
                  <a:schemeClr val="tx2"/>
                </a:solidFill>
                <a:latin typeface="Overpass Light"/>
                <a:cs typeface="Overpass Light"/>
              </a:rPr>
              <a:t>?</a:t>
            </a:r>
            <a:endParaRPr lang="fr-FR" dirty="0">
              <a:solidFill>
                <a:schemeClr val="tx2"/>
              </a:solidFill>
              <a:latin typeface="Overpass Light"/>
              <a:cs typeface="Overpass Light"/>
            </a:endParaRPr>
          </a:p>
        </p:txBody>
      </p:sp>
      <p:pic>
        <p:nvPicPr>
          <p:cNvPr id="3" name="Imagen 2" descr="124_slide_picture_Ethiopia.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09019" y="2430593"/>
            <a:ext cx="5295483" cy="3530053"/>
          </a:xfrm>
          <a:prstGeom prst="rect">
            <a:avLst/>
          </a:prstGeom>
        </p:spPr>
      </p:pic>
      <p:sp>
        <p:nvSpPr>
          <p:cNvPr id="13" name="Text Placeholder 11"/>
          <p:cNvSpPr txBox="1">
            <a:spLocks/>
          </p:cNvSpPr>
          <p:nvPr/>
        </p:nvSpPr>
        <p:spPr>
          <a:xfrm>
            <a:off x="5313843" y="5531921"/>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000" b="0" kern="1200">
                <a:solidFill>
                  <a:schemeClr val="bg1"/>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000" kern="1200">
                <a:solidFill>
                  <a:schemeClr val="bg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000" kern="1200">
                <a:solidFill>
                  <a:schemeClr val="bg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000" b="1" kern="1200">
                <a:solidFill>
                  <a:schemeClr val="bg1"/>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000" kern="1200">
                <a:solidFill>
                  <a:schemeClr val="bg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dirty="0"/>
              <a:t>Photo: ilo-</a:t>
            </a:r>
            <a:r>
              <a:rPr lang="it-IT" dirty="0" err="1"/>
              <a:t>mekelle</a:t>
            </a:r>
            <a:r>
              <a:rPr lang="it-IT" dirty="0"/>
              <a:t> / </a:t>
            </a:r>
            <a:r>
              <a:rPr lang="it-IT" dirty="0" err="1"/>
              <a:t>Ethiopie</a:t>
            </a:r>
            <a:endParaRPr lang="es-ES" dirty="0"/>
          </a:p>
        </p:txBody>
      </p:sp>
      <p:sp>
        <p:nvSpPr>
          <p:cNvPr id="11"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3860675473"/>
      </p:ext>
    </p:extLst>
  </p:cSld>
  <p:clrMapOvr>
    <a:masterClrMapping/>
  </p:clrMapOvr>
  <p:timing>
    <p:tnLst>
      <p:par>
        <p:cTn xmlns:p14="http://schemas.microsoft.com/office/powerpoint/2010/mai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número de diapositiva 5"/>
          <p:cNvSpPr>
            <a:spLocks noGrp="1"/>
          </p:cNvSpPr>
          <p:nvPr>
            <p:ph type="sldNum" sz="quarter" idx="12"/>
          </p:nvPr>
        </p:nvSpPr>
        <p:spPr/>
        <p:txBody>
          <a:bodyPr/>
          <a:lstStyle/>
          <a:p>
            <a:fld id="{856227C0-AD57-4F9B-BAE3-EEFB0D0EE427}" type="slidenum">
              <a:rPr lang="en-GB" smtClean="0"/>
              <a:t>125</a:t>
            </a:fld>
            <a:endParaRPr lang="en-GB"/>
          </a:p>
        </p:txBody>
      </p:sp>
      <p:sp>
        <p:nvSpPr>
          <p:cNvPr id="12" name="Rectángulo 11"/>
          <p:cNvSpPr/>
          <p:nvPr/>
        </p:nvSpPr>
        <p:spPr>
          <a:xfrm>
            <a:off x="453685" y="2503779"/>
            <a:ext cx="9314026" cy="2539157"/>
          </a:xfrm>
          <a:prstGeom prst="rect">
            <a:avLst/>
          </a:prstGeom>
        </p:spPr>
        <p:txBody>
          <a:bodyPr wrap="square">
            <a:spAutoFit/>
          </a:bodyPr>
          <a:lstStyle/>
          <a:p>
            <a:pPr marL="285750" indent="-285750" eaLnBrk="0" fontAlgn="base" hangingPunct="0">
              <a:lnSpc>
                <a:spcPct val="150000"/>
              </a:lnSpc>
              <a:spcBef>
                <a:spcPct val="0"/>
              </a:spcBef>
              <a:spcAft>
                <a:spcPct val="0"/>
              </a:spcAft>
              <a:buClr>
                <a:schemeClr val="accent2"/>
              </a:buClr>
              <a:buFont typeface="Lucida Grande"/>
              <a:buChar char="►"/>
            </a:pPr>
            <a:r>
              <a:rPr lang="fr-FR" dirty="0" smtClean="0">
                <a:solidFill>
                  <a:schemeClr val="tx2"/>
                </a:solidFill>
                <a:latin typeface="Overpass Light"/>
                <a:cs typeface="Overpass Light"/>
              </a:rPr>
              <a:t>Ce </a:t>
            </a:r>
            <a:r>
              <a:rPr lang="fr-FR" dirty="0">
                <a:solidFill>
                  <a:schemeClr val="tx2"/>
                </a:solidFill>
                <a:latin typeface="Overpass Light"/>
                <a:cs typeface="Overpass Light"/>
              </a:rPr>
              <a:t>qui est déjà fait – quelles mesures sont en place</a:t>
            </a:r>
            <a:r>
              <a:rPr lang="fr-FR" dirty="0" smtClean="0">
                <a:solidFill>
                  <a:schemeClr val="tx2"/>
                </a:solidFill>
                <a:latin typeface="Overpass Light"/>
                <a:cs typeface="Overpass Light"/>
              </a:rPr>
              <a:t>?</a:t>
            </a:r>
            <a:endParaRPr lang="en-US" dirty="0">
              <a:solidFill>
                <a:schemeClr val="tx2"/>
              </a:solidFill>
              <a:latin typeface="Overpass Light"/>
              <a:cs typeface="Overpass Light"/>
            </a:endParaRPr>
          </a:p>
          <a:p>
            <a:pPr marL="635000" lvl="1" indent="-284163">
              <a:lnSpc>
                <a:spcPct val="150000"/>
              </a:lnSpc>
              <a:buClr>
                <a:schemeClr val="accent1"/>
              </a:buClr>
              <a:buFont typeface="Lucida Grande"/>
              <a:buChar char="►"/>
            </a:pPr>
            <a:r>
              <a:rPr lang="fr-FR" dirty="0" smtClean="0">
                <a:solidFill>
                  <a:schemeClr val="tx2"/>
                </a:solidFill>
                <a:latin typeface="Overpass Light"/>
                <a:cs typeface="Overpass Light"/>
              </a:rPr>
              <a:t>Mesure </a:t>
            </a:r>
            <a:r>
              <a:rPr lang="fr-FR" dirty="0">
                <a:solidFill>
                  <a:schemeClr val="tx2"/>
                </a:solidFill>
                <a:latin typeface="Overpass Light"/>
                <a:cs typeface="Overpass Light"/>
              </a:rPr>
              <a:t>en place – l’opérateur porte des gants en maille. Est-ce suffisant</a:t>
            </a:r>
            <a:r>
              <a:rPr lang="fr-FR" dirty="0" smtClean="0">
                <a:solidFill>
                  <a:schemeClr val="tx2"/>
                </a:solidFill>
                <a:latin typeface="Overpass Light"/>
                <a:cs typeface="Overpass Light"/>
              </a:rPr>
              <a:t>?</a:t>
            </a:r>
            <a:endParaRPr lang="en-US" dirty="0" smtClean="0">
              <a:solidFill>
                <a:schemeClr val="tx2"/>
              </a:solidFill>
              <a:latin typeface="Overpass Light"/>
              <a:cs typeface="Overpass Light"/>
            </a:endParaRPr>
          </a:p>
          <a:p>
            <a:pPr marL="285750" lvl="1" indent="-285750">
              <a:lnSpc>
                <a:spcPct val="200000"/>
              </a:lnSpc>
              <a:buClr>
                <a:schemeClr val="accent2"/>
              </a:buClr>
              <a:buFont typeface="Lucida Grande"/>
              <a:buChar char="►"/>
            </a:pPr>
            <a:r>
              <a:rPr lang="fr-FR" dirty="0" smtClean="0">
                <a:solidFill>
                  <a:schemeClr val="tx2"/>
                </a:solidFill>
                <a:latin typeface="Overpass Light"/>
                <a:cs typeface="Overpass Light"/>
              </a:rPr>
              <a:t>Quelles </a:t>
            </a:r>
            <a:r>
              <a:rPr lang="fr-FR" dirty="0">
                <a:solidFill>
                  <a:schemeClr val="tx2"/>
                </a:solidFill>
                <a:latin typeface="Overpass Light"/>
                <a:cs typeface="Overpass Light"/>
              </a:rPr>
              <a:t>sont les autres mesures à prendre? </a:t>
            </a:r>
            <a:endParaRPr lang="fr-FR" dirty="0" smtClean="0">
              <a:solidFill>
                <a:schemeClr val="tx2"/>
              </a:solidFill>
              <a:latin typeface="Overpass Light"/>
              <a:cs typeface="Overpass Light"/>
            </a:endParaRPr>
          </a:p>
          <a:p>
            <a:pPr marL="285750" lvl="1" indent="-285750">
              <a:lnSpc>
                <a:spcPct val="200000"/>
              </a:lnSpc>
              <a:buClr>
                <a:schemeClr val="accent2"/>
              </a:buClr>
              <a:buFont typeface="Lucida Grande"/>
              <a:buChar char="►"/>
            </a:pPr>
            <a:r>
              <a:rPr lang="fr-FR" dirty="0" smtClean="0">
                <a:solidFill>
                  <a:schemeClr val="tx2"/>
                </a:solidFill>
                <a:latin typeface="Overpass Light"/>
                <a:cs typeface="Overpass Light"/>
              </a:rPr>
              <a:t>Quel </a:t>
            </a:r>
            <a:r>
              <a:rPr lang="fr-FR" dirty="0">
                <a:solidFill>
                  <a:schemeClr val="tx2"/>
                </a:solidFill>
                <a:latin typeface="Overpass Light"/>
                <a:cs typeface="Overpass Light"/>
              </a:rPr>
              <a:t>est le niveau de risque actuel</a:t>
            </a:r>
            <a:r>
              <a:rPr lang="fr-FR" dirty="0" smtClean="0">
                <a:solidFill>
                  <a:schemeClr val="tx2"/>
                </a:solidFill>
                <a:latin typeface="Overpass Light"/>
                <a:cs typeface="Overpass Light"/>
              </a:rPr>
              <a:t>?</a:t>
            </a:r>
          </a:p>
          <a:p>
            <a:pPr marL="285750" lvl="1" indent="-285750">
              <a:lnSpc>
                <a:spcPct val="200000"/>
              </a:lnSpc>
              <a:buClr>
                <a:schemeClr val="accent2"/>
              </a:buClr>
              <a:buFont typeface="Lucida Grande"/>
              <a:buChar char="►"/>
            </a:pPr>
            <a:r>
              <a:rPr lang="fr-FR" dirty="0" smtClean="0">
                <a:solidFill>
                  <a:schemeClr val="tx2"/>
                </a:solidFill>
                <a:latin typeface="Overpass Light"/>
                <a:cs typeface="Overpass Light"/>
              </a:rPr>
              <a:t>Que </a:t>
            </a:r>
            <a:r>
              <a:rPr lang="fr-FR" dirty="0">
                <a:solidFill>
                  <a:schemeClr val="tx2"/>
                </a:solidFill>
                <a:latin typeface="Overpass Light"/>
                <a:cs typeface="Overpass Light"/>
              </a:rPr>
              <a:t>peut-on faire pour réduire le risque</a:t>
            </a:r>
            <a:r>
              <a:rPr lang="fr-FR" dirty="0" smtClean="0">
                <a:solidFill>
                  <a:schemeClr val="tx2"/>
                </a:solidFill>
                <a:latin typeface="Overpass Light"/>
                <a:cs typeface="Overpass Light"/>
              </a:rPr>
              <a:t>?</a:t>
            </a:r>
            <a:endParaRPr lang="fr-FR" dirty="0">
              <a:solidFill>
                <a:schemeClr val="tx2"/>
              </a:solidFill>
              <a:latin typeface="Overpass Light"/>
              <a:cs typeface="Overpass Light"/>
            </a:endParaRPr>
          </a:p>
        </p:txBody>
      </p:sp>
      <p:sp>
        <p:nvSpPr>
          <p:cNvPr id="11" name="Título 1"/>
          <p:cNvSpPr>
            <a:spLocks noGrp="1"/>
          </p:cNvSpPr>
          <p:nvPr>
            <p:ph type="title"/>
          </p:nvPr>
        </p:nvSpPr>
        <p:spPr>
          <a:xfrm>
            <a:off x="490538" y="1423195"/>
            <a:ext cx="10772991" cy="720000"/>
          </a:xfrm>
        </p:spPr>
        <p:txBody>
          <a:bodyPr/>
          <a:lstStyle/>
          <a:p>
            <a:pPr>
              <a:defRPr/>
            </a:pPr>
            <a:r>
              <a:rPr lang="en-US" altLang="en-US" b="0" dirty="0" smtClean="0"/>
              <a:t>3. </a:t>
            </a:r>
            <a:r>
              <a:rPr lang="fr-FR" b="0" dirty="0"/>
              <a:t>Identifier les mesures actuelles et déterminer si des mesures supplémentaires sont nécessaires pour réduire les risques </a:t>
            </a:r>
            <a:r>
              <a:rPr lang="es-ES" b="0" dirty="0"/>
              <a:t/>
            </a:r>
            <a:br>
              <a:rPr lang="es-ES" b="0" dirty="0"/>
            </a:br>
            <a:endParaRPr lang="en-US" altLang="en-US" b="0" dirty="0"/>
          </a:p>
        </p:txBody>
      </p:sp>
      <p:sp>
        <p:nvSpPr>
          <p:cNvPr id="7"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3212513438"/>
      </p:ext>
    </p:extLst>
  </p:cSld>
  <p:clrMapOvr>
    <a:masterClrMapping/>
  </p:clrMapOvr>
  <p:timing>
    <p:tnLst>
      <p:par>
        <p:cTn xmlns:p14="http://schemas.microsoft.com/office/powerpoint/2010/mai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0538" y="1423195"/>
            <a:ext cx="10362475" cy="720000"/>
          </a:xfrm>
        </p:spPr>
        <p:txBody>
          <a:bodyPr/>
          <a:lstStyle/>
          <a:p>
            <a:pPr>
              <a:defRPr/>
            </a:pPr>
            <a:r>
              <a:rPr lang="en-US" altLang="en-US" b="0" dirty="0"/>
              <a:t>3. </a:t>
            </a:r>
            <a:r>
              <a:rPr lang="fr-FR" b="0" dirty="0"/>
              <a:t>Identifier les mesures actuelles et déterminer si des mesures supplémentaires sont nécessaires pour réduire les risques </a:t>
            </a: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126</a:t>
            </a:fld>
            <a:endParaRPr lang="en-GB"/>
          </a:p>
        </p:txBody>
      </p:sp>
      <p:sp>
        <p:nvSpPr>
          <p:cNvPr id="11" name="Marcador de texto 10"/>
          <p:cNvSpPr>
            <a:spLocks noGrp="1"/>
          </p:cNvSpPr>
          <p:nvPr>
            <p:ph type="body" sz="quarter" idx="13"/>
          </p:nvPr>
        </p:nvSpPr>
        <p:spPr>
          <a:xfrm>
            <a:off x="5176576" y="5202484"/>
            <a:ext cx="2936725" cy="936640"/>
          </a:xfrm>
        </p:spPr>
        <p:txBody>
          <a:bodyPr/>
          <a:lstStyle/>
          <a:p>
            <a:r>
              <a:rPr lang="fr-FR" sz="2000" dirty="0" smtClean="0">
                <a:solidFill>
                  <a:schemeClr val="tx2"/>
                </a:solidFill>
              </a:rPr>
              <a:t>Le </a:t>
            </a:r>
            <a:r>
              <a:rPr lang="fr-FR" sz="2000" dirty="0">
                <a:solidFill>
                  <a:schemeClr val="tx2"/>
                </a:solidFill>
              </a:rPr>
              <a:t>niveau de risque résiduel permet de prioriser les </a:t>
            </a:r>
            <a:r>
              <a:rPr lang="fr-FR" sz="2000" dirty="0" smtClean="0">
                <a:solidFill>
                  <a:schemeClr val="tx2"/>
                </a:solidFill>
              </a:rPr>
              <a:t>actions</a:t>
            </a:r>
            <a:endParaRPr lang="fr-FR" sz="2000" dirty="0">
              <a:solidFill>
                <a:schemeClr val="tx2"/>
              </a:solidFill>
            </a:endParaRPr>
          </a:p>
        </p:txBody>
      </p:sp>
      <p:sp>
        <p:nvSpPr>
          <p:cNvPr id="10" name="Rectángulo 9"/>
          <p:cNvSpPr/>
          <p:nvPr/>
        </p:nvSpPr>
        <p:spPr>
          <a:xfrm>
            <a:off x="471321" y="2483236"/>
            <a:ext cx="7800720" cy="2336024"/>
          </a:xfrm>
          <a:prstGeom prst="rect">
            <a:avLst/>
          </a:prstGeom>
        </p:spPr>
        <p:txBody>
          <a:bodyPr wrap="square">
            <a:spAutoFit/>
          </a:bodyPr>
          <a:lstStyle/>
          <a:p>
            <a:pPr>
              <a:defRPr/>
            </a:pPr>
            <a:r>
              <a:rPr lang="fr-FR" dirty="0">
                <a:solidFill>
                  <a:schemeClr val="accent2"/>
                </a:solidFill>
                <a:latin typeface="Overpass Bold"/>
                <a:cs typeface="Overpass Bold"/>
              </a:rPr>
              <a:t>Opérateur</a:t>
            </a:r>
          </a:p>
          <a:p>
            <a:pPr eaLnBrk="0" fontAlgn="base" hangingPunct="0">
              <a:spcBef>
                <a:spcPct val="0"/>
              </a:spcBef>
              <a:spcAft>
                <a:spcPct val="0"/>
              </a:spcAft>
              <a:buClr>
                <a:schemeClr val="accent2"/>
              </a:buClr>
            </a:pPr>
            <a:endParaRPr lang="en-GB" b="1" dirty="0" smtClean="0">
              <a:latin typeface="Overpass Bold"/>
              <a:cs typeface="Overpass Bold"/>
            </a:endParaRPr>
          </a:p>
          <a:p>
            <a:pPr marL="360363" lvl="1" indent="-360363" eaLnBrk="0" fontAlgn="base" hangingPunct="0">
              <a:lnSpc>
                <a:spcPct val="150000"/>
              </a:lnSpc>
              <a:spcBef>
                <a:spcPct val="0"/>
              </a:spcBef>
              <a:spcAft>
                <a:spcPct val="0"/>
              </a:spcAft>
              <a:buClr>
                <a:schemeClr val="accent2"/>
              </a:buClr>
              <a:buFont typeface="Lucida Grande"/>
              <a:buChar char="►"/>
            </a:pPr>
            <a:r>
              <a:rPr lang="fr-FR" dirty="0" smtClean="0">
                <a:solidFill>
                  <a:schemeClr val="tx2"/>
                </a:solidFill>
                <a:latin typeface="Overpass Light"/>
                <a:cs typeface="Overpass Light"/>
              </a:rPr>
              <a:t>Coupure de la main sur la lame: probabilité moyenne, gravité (conséquences) élevée: </a:t>
            </a:r>
            <a:r>
              <a:rPr lang="fr-FR" b="1" dirty="0" smtClean="0">
                <a:solidFill>
                  <a:srgbClr val="FF0000"/>
                </a:solidFill>
                <a:latin typeface="Overpass Light"/>
                <a:cs typeface="Overpass Light"/>
              </a:rPr>
              <a:t>ZONE ROUGE, (RISQUE ÉLEVÉ)</a:t>
            </a:r>
          </a:p>
          <a:p>
            <a:pPr marL="360363" indent="-360363" eaLnBrk="0" fontAlgn="base" hangingPunct="0">
              <a:lnSpc>
                <a:spcPct val="80000"/>
              </a:lnSpc>
              <a:spcBef>
                <a:spcPct val="0"/>
              </a:spcBef>
              <a:spcAft>
                <a:spcPct val="0"/>
              </a:spcAft>
              <a:buClr>
                <a:schemeClr val="accent2"/>
              </a:buClr>
              <a:buFont typeface="Lucida Grande"/>
              <a:buChar char="►"/>
            </a:pPr>
            <a:endParaRPr lang="en-GB" dirty="0" smtClean="0">
              <a:solidFill>
                <a:schemeClr val="tx2"/>
              </a:solidFill>
              <a:latin typeface="Overpass Light"/>
              <a:cs typeface="Overpass Light"/>
            </a:endParaRPr>
          </a:p>
          <a:p>
            <a:pPr marL="360363" lvl="1" indent="-360363" eaLnBrk="0" fontAlgn="base" hangingPunct="0">
              <a:lnSpc>
                <a:spcPct val="130000"/>
              </a:lnSpc>
              <a:spcBef>
                <a:spcPct val="0"/>
              </a:spcBef>
              <a:spcAft>
                <a:spcPct val="0"/>
              </a:spcAft>
              <a:buClr>
                <a:schemeClr val="accent2"/>
              </a:buClr>
              <a:buFont typeface="Lucida Grande"/>
              <a:buChar char="►"/>
            </a:pPr>
            <a:r>
              <a:rPr lang="fr-FR" dirty="0" smtClean="0">
                <a:solidFill>
                  <a:schemeClr val="tx2"/>
                </a:solidFill>
                <a:latin typeface="Overpass Light"/>
                <a:cs typeface="Overpass Light"/>
              </a:rPr>
              <a:t>D’autres </a:t>
            </a:r>
            <a:r>
              <a:rPr lang="fr-FR" dirty="0">
                <a:solidFill>
                  <a:schemeClr val="tx2"/>
                </a:solidFill>
                <a:latin typeface="Overpass Light"/>
                <a:cs typeface="Overpass Light"/>
              </a:rPr>
              <a:t>mesures sont-elles nécessaires pour réduire le risque? </a:t>
            </a:r>
            <a:endParaRPr lang="en-GB" altLang="en-US" dirty="0" smtClean="0">
              <a:solidFill>
                <a:schemeClr val="tx2"/>
              </a:solidFill>
              <a:latin typeface="Overpass Light"/>
              <a:cs typeface="Overpass Light"/>
            </a:endParaRPr>
          </a:p>
          <a:p>
            <a:pPr lvl="1" indent="-457200" algn="ctr">
              <a:defRPr/>
            </a:pPr>
            <a:r>
              <a:rPr lang="en-GB" altLang="en-US" dirty="0" err="1" smtClean="0">
                <a:solidFill>
                  <a:schemeClr val="tx2"/>
                </a:solidFill>
                <a:latin typeface="Overpass Light"/>
                <a:cs typeface="Overpass Light"/>
              </a:rPr>
              <a:t>Oui</a:t>
            </a:r>
            <a:r>
              <a:rPr lang="en-GB" altLang="en-US" dirty="0" smtClean="0">
                <a:solidFill>
                  <a:schemeClr val="tx2"/>
                </a:solidFill>
                <a:latin typeface="Overpass Light"/>
                <a:cs typeface="Overpass Light"/>
              </a:rPr>
              <a:t> = quoi?</a:t>
            </a:r>
            <a:endParaRPr lang="en-GB" altLang="en-US" dirty="0">
              <a:solidFill>
                <a:schemeClr val="tx2"/>
              </a:solidFill>
              <a:latin typeface="Overpass Light"/>
              <a:cs typeface="Overpass Light"/>
            </a:endParaRPr>
          </a:p>
        </p:txBody>
      </p:sp>
      <p:sp>
        <p:nvSpPr>
          <p:cNvPr id="8" name="CuadroTexto 7"/>
          <p:cNvSpPr txBox="1"/>
          <p:nvPr/>
        </p:nvSpPr>
        <p:spPr>
          <a:xfrm>
            <a:off x="10811857" y="4251519"/>
            <a:ext cx="184666" cy="369332"/>
          </a:xfrm>
          <a:prstGeom prst="rect">
            <a:avLst/>
          </a:prstGeom>
          <a:noFill/>
        </p:spPr>
        <p:txBody>
          <a:bodyPr wrap="none" rtlCol="0">
            <a:spAutoFit/>
          </a:bodyPr>
          <a:lstStyle/>
          <a:p>
            <a:endParaRPr lang="es-ES" dirty="0"/>
          </a:p>
        </p:txBody>
      </p:sp>
      <p:sp>
        <p:nvSpPr>
          <p:cNvPr id="9"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35201967"/>
      </p:ext>
    </p:extLst>
  </p:cSld>
  <p:clrMapOvr>
    <a:masterClrMapping/>
  </p:clrMapOvr>
  <p:timing>
    <p:tnLst>
      <p:par>
        <p:cTn xmlns:p14="http://schemas.microsoft.com/office/powerpoint/2010/mai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7"/>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a:xfrm>
            <a:off x="490538" y="1423195"/>
            <a:ext cx="7322925" cy="720000"/>
          </a:xfrm>
        </p:spPr>
        <p:txBody>
          <a:bodyPr/>
          <a:lstStyle/>
          <a:p>
            <a:pPr>
              <a:defRPr/>
            </a:pPr>
            <a:r>
              <a:rPr lang="en-US" altLang="en-US" b="0" dirty="0"/>
              <a:t>3. </a:t>
            </a:r>
            <a:r>
              <a:rPr lang="fr-FR" b="0" dirty="0"/>
              <a:t>Identifier les mesures actuelles et déterminer si des mesures supplémentaires sont nécessaires pour réduire les risques </a:t>
            </a:r>
            <a:br>
              <a:rPr lang="fr-FR" b="0" dirty="0"/>
            </a:br>
            <a:endParaRPr lang="en-US" altLang="en-US" b="0"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127</a:t>
            </a:fld>
            <a:endParaRPr lang="en-GB"/>
          </a:p>
        </p:txBody>
      </p:sp>
      <p:sp>
        <p:nvSpPr>
          <p:cNvPr id="10" name="Rectángulo 9"/>
          <p:cNvSpPr/>
          <p:nvPr/>
        </p:nvSpPr>
        <p:spPr>
          <a:xfrm>
            <a:off x="453685" y="2629218"/>
            <a:ext cx="6648045" cy="3628687"/>
          </a:xfrm>
          <a:prstGeom prst="rect">
            <a:avLst/>
          </a:prstGeom>
        </p:spPr>
        <p:txBody>
          <a:bodyPr wrap="square">
            <a:spAutoFit/>
          </a:bodyPr>
          <a:lstStyle/>
          <a:p>
            <a:pPr>
              <a:defRPr/>
            </a:pPr>
            <a:r>
              <a:rPr lang="fr-FR" dirty="0">
                <a:solidFill>
                  <a:srgbClr val="FA3C4B"/>
                </a:solidFill>
                <a:latin typeface="Overpass Bold"/>
                <a:cs typeface="Overpass Bold"/>
              </a:rPr>
              <a:t>Quelles sont les autres mesures à prendre</a:t>
            </a:r>
            <a:r>
              <a:rPr lang="fr-FR" dirty="0" smtClean="0">
                <a:solidFill>
                  <a:srgbClr val="FA3C4B"/>
                </a:solidFill>
                <a:latin typeface="Overpass Bold"/>
                <a:cs typeface="Overpass Bold"/>
              </a:rPr>
              <a:t>?</a:t>
            </a:r>
          </a:p>
          <a:p>
            <a:pPr>
              <a:defRPr/>
            </a:pPr>
            <a:endParaRPr lang="fr-FR" dirty="0">
              <a:solidFill>
                <a:srgbClr val="FA3C4B"/>
              </a:solidFill>
              <a:latin typeface="Overpass Bold"/>
              <a:cs typeface="Overpass Bold"/>
            </a:endParaRPr>
          </a:p>
          <a:p>
            <a:pPr marL="285750" indent="-285750" eaLnBrk="0" fontAlgn="base" hangingPunct="0">
              <a:lnSpc>
                <a:spcPct val="120000"/>
              </a:lnSpc>
              <a:spcBef>
                <a:spcPct val="0"/>
              </a:spcBef>
              <a:spcAft>
                <a:spcPct val="0"/>
              </a:spcAft>
              <a:buClr>
                <a:schemeClr val="accent2"/>
              </a:buClr>
              <a:buFont typeface="Lucida Grande"/>
              <a:buChar char="►"/>
            </a:pPr>
            <a:r>
              <a:rPr lang="fr-FR" dirty="0" smtClean="0">
                <a:solidFill>
                  <a:schemeClr val="tx2"/>
                </a:solidFill>
                <a:latin typeface="Overpass Light"/>
                <a:cs typeface="Overpass Light"/>
              </a:rPr>
              <a:t>Protéger </a:t>
            </a:r>
            <a:r>
              <a:rPr lang="fr-FR" dirty="0">
                <a:solidFill>
                  <a:schemeClr val="tx2"/>
                </a:solidFill>
                <a:latin typeface="Overpass Light"/>
                <a:cs typeface="Overpass Light"/>
              </a:rPr>
              <a:t>correctement la </a:t>
            </a:r>
            <a:r>
              <a:rPr lang="fr-FR" dirty="0" smtClean="0">
                <a:solidFill>
                  <a:schemeClr val="tx2"/>
                </a:solidFill>
                <a:latin typeface="Overpass Light"/>
                <a:cs typeface="Overpass Light"/>
              </a:rPr>
              <a:t>machine</a:t>
            </a:r>
          </a:p>
          <a:p>
            <a:pPr marL="285750" indent="-285750" eaLnBrk="0" fontAlgn="base" hangingPunct="0">
              <a:lnSpc>
                <a:spcPct val="120000"/>
              </a:lnSpc>
              <a:spcBef>
                <a:spcPct val="0"/>
              </a:spcBef>
              <a:spcAft>
                <a:spcPct val="0"/>
              </a:spcAft>
              <a:buClr>
                <a:schemeClr val="accent2"/>
              </a:buClr>
              <a:buFont typeface="Lucida Grande"/>
              <a:buChar char="►"/>
            </a:pPr>
            <a:r>
              <a:rPr lang="fr-FR" dirty="0" smtClean="0">
                <a:solidFill>
                  <a:schemeClr val="tx2"/>
                </a:solidFill>
                <a:latin typeface="Overpass Light"/>
                <a:cs typeface="Overpass Light"/>
              </a:rPr>
              <a:t>Dispenser </a:t>
            </a:r>
            <a:r>
              <a:rPr lang="fr-FR" dirty="0">
                <a:solidFill>
                  <a:schemeClr val="tx2"/>
                </a:solidFill>
                <a:latin typeface="Overpass Light"/>
                <a:cs typeface="Overpass Light"/>
              </a:rPr>
              <a:t>une formation de rappel à </a:t>
            </a:r>
            <a:r>
              <a:rPr lang="fr-FR" dirty="0" smtClean="0">
                <a:solidFill>
                  <a:schemeClr val="tx2"/>
                </a:solidFill>
                <a:latin typeface="Overpass Light"/>
                <a:cs typeface="Overpass Light"/>
              </a:rPr>
              <a:t>l’opérateur</a:t>
            </a:r>
          </a:p>
          <a:p>
            <a:pPr marL="285750" indent="-285750" eaLnBrk="0" fontAlgn="base" hangingPunct="0">
              <a:lnSpc>
                <a:spcPct val="120000"/>
              </a:lnSpc>
              <a:spcBef>
                <a:spcPct val="0"/>
              </a:spcBef>
              <a:spcAft>
                <a:spcPct val="0"/>
              </a:spcAft>
              <a:buClr>
                <a:schemeClr val="accent2"/>
              </a:buClr>
              <a:buFont typeface="Lucida Grande"/>
              <a:buChar char="►"/>
            </a:pPr>
            <a:r>
              <a:rPr lang="fr-FR" dirty="0" smtClean="0">
                <a:solidFill>
                  <a:schemeClr val="tx2"/>
                </a:solidFill>
                <a:latin typeface="Overpass Light"/>
                <a:cs typeface="Overpass Light"/>
              </a:rPr>
              <a:t>Dispenser </a:t>
            </a:r>
            <a:r>
              <a:rPr lang="fr-FR" dirty="0">
                <a:solidFill>
                  <a:schemeClr val="tx2"/>
                </a:solidFill>
                <a:latin typeface="Overpass Light"/>
                <a:cs typeface="Overpass Light"/>
              </a:rPr>
              <a:t>une formation de rappel au </a:t>
            </a:r>
            <a:r>
              <a:rPr lang="fr-FR" dirty="0" smtClean="0">
                <a:solidFill>
                  <a:schemeClr val="tx2"/>
                </a:solidFill>
                <a:latin typeface="Overpass Light"/>
                <a:cs typeface="Overpass Light"/>
              </a:rPr>
              <a:t>superviseur</a:t>
            </a:r>
          </a:p>
          <a:p>
            <a:pPr marL="285750" indent="-285750" eaLnBrk="0" fontAlgn="base" hangingPunct="0">
              <a:lnSpc>
                <a:spcPct val="120000"/>
              </a:lnSpc>
              <a:spcBef>
                <a:spcPct val="0"/>
              </a:spcBef>
              <a:spcAft>
                <a:spcPct val="0"/>
              </a:spcAft>
              <a:buClr>
                <a:schemeClr val="accent2"/>
              </a:buClr>
              <a:buFont typeface="Lucida Grande"/>
              <a:buChar char="►"/>
            </a:pPr>
            <a:r>
              <a:rPr lang="fr-FR" dirty="0" smtClean="0">
                <a:solidFill>
                  <a:schemeClr val="tx2"/>
                </a:solidFill>
                <a:latin typeface="Overpass Light"/>
                <a:cs typeface="Overpass Light"/>
              </a:rPr>
              <a:t>Augmenter </a:t>
            </a:r>
            <a:r>
              <a:rPr lang="fr-FR" dirty="0">
                <a:solidFill>
                  <a:schemeClr val="tx2"/>
                </a:solidFill>
                <a:latin typeface="Overpass Light"/>
                <a:cs typeface="Overpass Light"/>
              </a:rPr>
              <a:t>la fréquence des inspections sur le lieu de travail</a:t>
            </a:r>
          </a:p>
          <a:p>
            <a:pPr marL="635000" lvl="1" indent="-284163">
              <a:lnSpc>
                <a:spcPct val="120000"/>
              </a:lnSpc>
              <a:buClr>
                <a:schemeClr val="accent1"/>
              </a:buClr>
              <a:buFont typeface="Lucida Grande"/>
              <a:buChar char="►"/>
            </a:pPr>
            <a:r>
              <a:rPr lang="fr-FR" dirty="0" smtClean="0">
                <a:solidFill>
                  <a:schemeClr val="tx2"/>
                </a:solidFill>
                <a:latin typeface="Overpass Light"/>
                <a:cs typeface="Overpass Light"/>
              </a:rPr>
              <a:t>Tous </a:t>
            </a:r>
            <a:r>
              <a:rPr lang="fr-FR" dirty="0">
                <a:solidFill>
                  <a:schemeClr val="tx2"/>
                </a:solidFill>
                <a:latin typeface="Overpass Light"/>
                <a:cs typeface="Overpass Light"/>
              </a:rPr>
              <a:t>les opérateurs sont-ils formés</a:t>
            </a:r>
            <a:r>
              <a:rPr lang="fr-FR" dirty="0" smtClean="0">
                <a:solidFill>
                  <a:schemeClr val="tx2"/>
                </a:solidFill>
                <a:latin typeface="Overpass Light"/>
                <a:cs typeface="Overpass Light"/>
              </a:rPr>
              <a:t>?</a:t>
            </a:r>
          </a:p>
          <a:p>
            <a:pPr marL="635000" lvl="1" indent="-284163">
              <a:lnSpc>
                <a:spcPct val="120000"/>
              </a:lnSpc>
              <a:buClr>
                <a:schemeClr val="accent1"/>
              </a:buClr>
              <a:buFont typeface="Lucida Grande"/>
              <a:buChar char="►"/>
            </a:pPr>
            <a:r>
              <a:rPr lang="fr-FR" dirty="0" smtClean="0">
                <a:solidFill>
                  <a:schemeClr val="tx2"/>
                </a:solidFill>
                <a:latin typeface="Overpass Light"/>
                <a:cs typeface="Overpass Light"/>
              </a:rPr>
              <a:t>Les </a:t>
            </a:r>
            <a:r>
              <a:rPr lang="fr-FR" dirty="0">
                <a:solidFill>
                  <a:schemeClr val="tx2"/>
                </a:solidFill>
                <a:latin typeface="Overpass Light"/>
                <a:cs typeface="Overpass Light"/>
              </a:rPr>
              <a:t>opérateurs utilisent-ils correctement les mesures techniques de prévention</a:t>
            </a:r>
            <a:r>
              <a:rPr lang="fr-FR" dirty="0" smtClean="0">
                <a:solidFill>
                  <a:schemeClr val="tx2"/>
                </a:solidFill>
                <a:latin typeface="Overpass Light"/>
                <a:cs typeface="Overpass Light"/>
              </a:rPr>
              <a:t>?</a:t>
            </a:r>
          </a:p>
          <a:p>
            <a:pPr marL="635000" lvl="1" indent="-284163">
              <a:lnSpc>
                <a:spcPct val="120000"/>
              </a:lnSpc>
              <a:buClr>
                <a:schemeClr val="accent1"/>
              </a:buClr>
              <a:buFont typeface="Lucida Grande"/>
              <a:buChar char="►"/>
            </a:pPr>
            <a:r>
              <a:rPr lang="fr-FR" dirty="0" smtClean="0">
                <a:solidFill>
                  <a:schemeClr val="tx2"/>
                </a:solidFill>
                <a:latin typeface="Overpass Light"/>
                <a:cs typeface="Overpass Light"/>
              </a:rPr>
              <a:t>L’EPI </a:t>
            </a:r>
            <a:r>
              <a:rPr lang="fr-FR" dirty="0">
                <a:solidFill>
                  <a:schemeClr val="tx2"/>
                </a:solidFill>
                <a:latin typeface="Overpass Light"/>
                <a:cs typeface="Overpass Light"/>
              </a:rPr>
              <a:t>est-il porté?</a:t>
            </a:r>
          </a:p>
          <a:p>
            <a:pPr marL="285750" lvl="1" indent="-285750">
              <a:lnSpc>
                <a:spcPct val="120000"/>
              </a:lnSpc>
              <a:buClr>
                <a:schemeClr val="accent2"/>
              </a:buClr>
              <a:buFont typeface="Lucida Grande"/>
              <a:buChar char="►"/>
            </a:pPr>
            <a:r>
              <a:rPr lang="en-US" altLang="en-US" dirty="0" smtClean="0">
                <a:solidFill>
                  <a:schemeClr val="tx2"/>
                </a:solidFill>
                <a:latin typeface="Overpass Light"/>
                <a:cs typeface="Overpass Light"/>
              </a:rPr>
              <a:t>…</a:t>
            </a:r>
            <a:endParaRPr lang="en-US" altLang="en-US" dirty="0">
              <a:solidFill>
                <a:schemeClr val="tx2"/>
              </a:solidFill>
              <a:latin typeface="Overpass Light"/>
              <a:cs typeface="Overpass Light"/>
            </a:endParaRPr>
          </a:p>
        </p:txBody>
      </p:sp>
      <p:pic>
        <p:nvPicPr>
          <p:cNvPr id="3" name="Imagen 2" descr="pexels-tiger-lily-4481258.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61440" y="1566333"/>
            <a:ext cx="2928485" cy="4392304"/>
          </a:xfrm>
          <a:prstGeom prst="rect">
            <a:avLst/>
          </a:prstGeom>
          <a:ln>
            <a:noFill/>
          </a:ln>
          <a:effectLst>
            <a:outerShdw blurRad="292100" dist="139700" dir="2700000" algn="tl" rotWithShape="0">
              <a:srgbClr val="333333">
                <a:alpha val="65000"/>
              </a:srgbClr>
            </a:outerShdw>
          </a:effectLst>
        </p:spPr>
      </p:pic>
      <p:sp>
        <p:nvSpPr>
          <p:cNvPr id="9" name="Text Placeholder 11"/>
          <p:cNvSpPr txBox="1">
            <a:spLocks/>
          </p:cNvSpPr>
          <p:nvPr/>
        </p:nvSpPr>
        <p:spPr>
          <a:xfrm>
            <a:off x="8072634" y="5449900"/>
            <a:ext cx="2717309" cy="20651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000" b="0" kern="1200">
                <a:solidFill>
                  <a:schemeClr val="bg1"/>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000" kern="1200">
                <a:solidFill>
                  <a:schemeClr val="bg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000" kern="1200">
                <a:solidFill>
                  <a:schemeClr val="bg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000" b="1" kern="1200">
                <a:solidFill>
                  <a:schemeClr val="bg1"/>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000" kern="1200">
                <a:solidFill>
                  <a:schemeClr val="bg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smtClean="0"/>
              <a:t>Photo: </a:t>
            </a:r>
            <a:r>
              <a:rPr lang="mr-IN" dirty="0" smtClean="0"/>
              <a:t>pexels</a:t>
            </a:r>
            <a:r>
              <a:rPr lang="mr-IN" dirty="0"/>
              <a:t>-tiger-</a:t>
            </a:r>
            <a:r>
              <a:rPr lang="mr-IN" dirty="0" smtClean="0"/>
              <a:t>lily</a:t>
            </a:r>
            <a:endParaRPr lang="es-ES" dirty="0"/>
          </a:p>
        </p:txBody>
      </p:sp>
      <p:sp>
        <p:nvSpPr>
          <p:cNvPr id="12"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47648945"/>
      </p:ext>
    </p:extLst>
  </p:cSld>
  <p:clrMapOvr>
    <a:masterClrMapping/>
  </p:clrMapOvr>
  <p:timing>
    <p:tnLst>
      <p:par>
        <p:cTn xmlns:p14="http://schemas.microsoft.com/office/powerpoint/2010/mai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fr-FR" b="0" dirty="0"/>
              <a:t>Mesures techniques - Protection</a:t>
            </a:r>
            <a:endParaRPr lang="es-ES" b="0"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128</a:t>
            </a:fld>
            <a:endParaRPr lang="en-GB"/>
          </a:p>
        </p:txBody>
      </p:sp>
      <p:sp>
        <p:nvSpPr>
          <p:cNvPr id="8" name="Rectángulo 7"/>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pic>
        <p:nvPicPr>
          <p:cNvPr id="3" name="Imagen 2" descr="128a_slide.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76347" y="2690778"/>
            <a:ext cx="3016080" cy="3244571"/>
          </a:xfrm>
          <a:prstGeom prst="rect">
            <a:avLst/>
          </a:prstGeom>
          <a:ln>
            <a:noFill/>
          </a:ln>
          <a:effectLst>
            <a:outerShdw blurRad="292100" dist="139700" dir="2700000" algn="tl" rotWithShape="0">
              <a:srgbClr val="333333">
                <a:alpha val="65000"/>
              </a:srgbClr>
            </a:outerShdw>
          </a:effectLst>
        </p:spPr>
      </p:pic>
      <p:pic>
        <p:nvPicPr>
          <p:cNvPr id="11" name="Imagen 10" descr="128b_slide.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45044" y="2711991"/>
            <a:ext cx="4435768" cy="3301790"/>
          </a:xfrm>
          <a:prstGeom prst="rect">
            <a:avLst/>
          </a:prstGeom>
          <a:ln>
            <a:noFill/>
          </a:ln>
          <a:effectLst>
            <a:outerShdw blurRad="292100" dist="139700" dir="2700000" algn="tl" rotWithShape="0">
              <a:srgbClr val="333333">
                <a:alpha val="65000"/>
              </a:srgbClr>
            </a:outerShdw>
          </a:effectLst>
        </p:spPr>
      </p:pic>
      <p:sp>
        <p:nvSpPr>
          <p:cNvPr id="10"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1516402322"/>
      </p:ext>
    </p:extLst>
  </p:cSld>
  <p:clrMapOvr>
    <a:masterClrMapping/>
  </p:clrMapOvr>
  <p:timing>
    <p:tnLst>
      <p:par>
        <p:cTn xmlns:p14="http://schemas.microsoft.com/office/powerpoint/2010/mai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Marcador de pie de página 4"/>
          <p:cNvSpPr txBox="1">
            <a:spLocks/>
          </p:cNvSpPr>
          <p:nvPr/>
        </p:nvSpPr>
        <p:spPr>
          <a:xfrm>
            <a:off x="3606147" y="6872090"/>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mtClean="0">
                <a:latin typeface="Arial"/>
              </a:rPr>
              <a:t>Advancing social justice, promoting decent work</a:t>
            </a:r>
            <a:endParaRPr lang="en-GB">
              <a:latin typeface="Arial"/>
            </a:endParaRPr>
          </a:p>
        </p:txBody>
      </p:sp>
      <p:sp>
        <p:nvSpPr>
          <p:cNvPr id="16" name="Marcador de número de diapositiva 5"/>
          <p:cNvSpPr txBox="1">
            <a:spLocks/>
          </p:cNvSpPr>
          <p:nvPr/>
        </p:nvSpPr>
        <p:spPr>
          <a:xfrm>
            <a:off x="11146521" y="6875166"/>
            <a:ext cx="540000" cy="288000"/>
          </a:xfrm>
          <a:prstGeom prst="rect">
            <a:avLst/>
          </a:prstGeom>
        </p:spPr>
        <p:txBody>
          <a:bodyPr vert="horz" lIns="0" tIns="0" rIns="0" bIns="0" rtlCol="0" anchor="t" anchorCtr="0">
            <a:noAutofit/>
          </a:bodyPr>
          <a:lstStyle>
            <a:defPPr>
              <a:defRPr lang="en-US"/>
            </a:defPPr>
            <a:lvl1pPr marL="0" algn="r" defTabSz="914400" rtl="0" eaLnBrk="1" latinLnBrk="0" hangingPunct="1">
              <a:defRPr sz="1800"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6227C0-AD57-4F9B-BAE3-EEFB0D0EE427}" type="slidenum">
              <a:rPr lang="en-GB" smtClean="0">
                <a:latin typeface="Arial"/>
              </a:rPr>
              <a:pPr/>
              <a:t>129</a:t>
            </a:fld>
            <a:endParaRPr lang="en-GB">
              <a:latin typeface="Arial"/>
            </a:endParaRPr>
          </a:p>
        </p:txBody>
      </p:sp>
      <p:pic>
        <p:nvPicPr>
          <p:cNvPr id="18"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2122" y="6372179"/>
            <a:ext cx="644400" cy="172266"/>
          </a:xfrm>
          <a:prstGeom prst="rect">
            <a:avLst/>
          </a:prstGeom>
        </p:spPr>
      </p:pic>
      <p:sp>
        <p:nvSpPr>
          <p:cNvPr id="19" name="Footer Placeholder 10"/>
          <p:cNvSpPr txBox="1">
            <a:spLocks/>
          </p:cNvSpPr>
          <p:nvPr/>
        </p:nvSpPr>
        <p:spPr>
          <a:xfrm>
            <a:off x="475597" y="6342018"/>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sp>
        <p:nvSpPr>
          <p:cNvPr id="13" name="Título 1"/>
          <p:cNvSpPr>
            <a:spLocks noGrp="1"/>
          </p:cNvSpPr>
          <p:nvPr>
            <p:ph type="title"/>
          </p:nvPr>
        </p:nvSpPr>
        <p:spPr>
          <a:xfrm>
            <a:off x="490538" y="2872800"/>
            <a:ext cx="7200000" cy="608525"/>
          </a:xfrm>
        </p:spPr>
        <p:txBody>
          <a:bodyPr/>
          <a:lstStyle/>
          <a:p>
            <a:r>
              <a:rPr lang="en-GB" b="0" dirty="0" smtClean="0">
                <a:latin typeface="Overpass Bold"/>
                <a:cs typeface="Overpass Bold"/>
              </a:rPr>
              <a:t>Session </a:t>
            </a:r>
            <a:r>
              <a:rPr lang="en-GB" b="0" dirty="0">
                <a:latin typeface="Overpass Bold"/>
                <a:cs typeface="Overpass Bold"/>
              </a:rPr>
              <a:t>5</a:t>
            </a:r>
            <a:endParaRPr lang="es-ES" b="0" dirty="0">
              <a:latin typeface="Overpass Bold"/>
              <a:cs typeface="Overpass Bold"/>
            </a:endParaRPr>
          </a:p>
        </p:txBody>
      </p:sp>
      <p:sp>
        <p:nvSpPr>
          <p:cNvPr id="14" name="Marcador de texto 2"/>
          <p:cNvSpPr>
            <a:spLocks noGrp="1"/>
          </p:cNvSpPr>
          <p:nvPr>
            <p:ph type="body" idx="1"/>
          </p:nvPr>
        </p:nvSpPr>
        <p:spPr>
          <a:xfrm>
            <a:off x="490538" y="3596780"/>
            <a:ext cx="8540283" cy="1656000"/>
          </a:xfrm>
        </p:spPr>
        <p:txBody>
          <a:bodyPr/>
          <a:lstStyle/>
          <a:p>
            <a:r>
              <a:rPr lang="fr-FR" sz="3200" dirty="0">
                <a:latin typeface="Overpass Light"/>
                <a:cs typeface="Overpass Light"/>
              </a:rPr>
              <a:t>Évaluation des risques: le processus (suite)</a:t>
            </a:r>
            <a:endParaRPr lang="es-ES" sz="3200" dirty="0">
              <a:latin typeface="Overpass Light"/>
              <a:cs typeface="Overpass Light"/>
            </a:endParaRPr>
          </a:p>
        </p:txBody>
      </p:sp>
      <p:pic>
        <p:nvPicPr>
          <p:cNvPr id="17" name="Imagen 16" descr="foto_recortada_5.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63509" y="2591192"/>
            <a:ext cx="7454149" cy="4300149"/>
          </a:xfrm>
          <a:prstGeom prst="rect">
            <a:avLst/>
          </a:prstGeom>
        </p:spPr>
      </p:pic>
    </p:spTree>
    <p:extLst>
      <p:ext uri="{BB962C8B-B14F-4D97-AF65-F5344CB8AC3E}">
        <p14:creationId xmlns:p14="http://schemas.microsoft.com/office/powerpoint/2010/main" val="79382910"/>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descr="13_slide.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90314" y="2360705"/>
            <a:ext cx="3488763" cy="3488763"/>
          </a:xfrm>
          <a:prstGeom prst="rect">
            <a:avLst/>
          </a:prstGeom>
        </p:spPr>
      </p:pic>
      <p:sp>
        <p:nvSpPr>
          <p:cNvPr id="2" name="Title 1"/>
          <p:cNvSpPr>
            <a:spLocks noGrp="1"/>
          </p:cNvSpPr>
          <p:nvPr>
            <p:ph type="title"/>
          </p:nvPr>
        </p:nvSpPr>
        <p:spPr/>
        <p:txBody>
          <a:bodyPr/>
          <a:lstStyle/>
          <a:p>
            <a:r>
              <a:rPr lang="fr-FR" b="0" dirty="0"/>
              <a:t>Pourquoi mettre en œuvre des mesures de SST sur le lieu de travail?</a:t>
            </a:r>
            <a:endParaRPr lang="en-GB" b="0" dirty="0"/>
          </a:p>
        </p:txBody>
      </p:sp>
      <p:sp>
        <p:nvSpPr>
          <p:cNvPr id="3" name="Content Placeholder 2"/>
          <p:cNvSpPr>
            <a:spLocks noGrp="1"/>
          </p:cNvSpPr>
          <p:nvPr>
            <p:ph sz="half" idx="1"/>
          </p:nvPr>
        </p:nvSpPr>
        <p:spPr>
          <a:xfrm>
            <a:off x="490537" y="2393950"/>
            <a:ext cx="7396561" cy="3482976"/>
          </a:xfrm>
        </p:spPr>
        <p:txBody>
          <a:bodyPr/>
          <a:lstStyle/>
          <a:p>
            <a:pPr marL="342900" indent="-342900" algn="just">
              <a:buAutoNum type="arabicPeriod" startAt="2"/>
            </a:pPr>
            <a:r>
              <a:rPr lang="fr-FR" b="0" dirty="0" smtClean="0">
                <a:solidFill>
                  <a:srgbClr val="FA3C4B"/>
                </a:solidFill>
              </a:rPr>
              <a:t>Responsabilité légale</a:t>
            </a:r>
          </a:p>
          <a:p>
            <a:pPr marL="342900" indent="-342900" algn="just">
              <a:lnSpc>
                <a:spcPct val="10000"/>
              </a:lnSpc>
              <a:buAutoNum type="arabicPeriod" startAt="2"/>
            </a:pPr>
            <a:endParaRPr lang="en-US" b="0" dirty="0" smtClean="0">
              <a:solidFill>
                <a:schemeClr val="accent2">
                  <a:lumMod val="75000"/>
                </a:schemeClr>
              </a:solidFill>
            </a:endParaRPr>
          </a:p>
          <a:p>
            <a:pPr lvl="2">
              <a:lnSpc>
                <a:spcPct val="120000"/>
              </a:lnSpc>
            </a:pPr>
            <a:r>
              <a:rPr lang="fr-FR" dirty="0" smtClean="0">
                <a:solidFill>
                  <a:schemeClr val="tx2"/>
                </a:solidFill>
                <a:latin typeface="Overpass Light"/>
                <a:cs typeface="Overpass Light"/>
              </a:rPr>
              <a:t>Les </a:t>
            </a:r>
            <a:r>
              <a:rPr lang="fr-FR" dirty="0">
                <a:solidFill>
                  <a:schemeClr val="tx2"/>
                </a:solidFill>
                <a:latin typeface="Overpass Light"/>
                <a:cs typeface="Overpass Light"/>
              </a:rPr>
              <a:t>employeurs ont la responsabilité de protéger leurs </a:t>
            </a:r>
            <a:r>
              <a:rPr lang="fr-FR" dirty="0" smtClean="0">
                <a:solidFill>
                  <a:schemeClr val="tx2"/>
                </a:solidFill>
                <a:latin typeface="Overpass Light"/>
                <a:cs typeface="Overpass Light"/>
              </a:rPr>
              <a:t>travailleurs.</a:t>
            </a:r>
          </a:p>
          <a:p>
            <a:pPr lvl="2">
              <a:lnSpc>
                <a:spcPct val="120000"/>
              </a:lnSpc>
            </a:pPr>
            <a:r>
              <a:rPr lang="fr-FR" dirty="0" smtClean="0">
                <a:solidFill>
                  <a:schemeClr val="tx2"/>
                </a:solidFill>
                <a:latin typeface="Overpass Light"/>
                <a:cs typeface="Overpass Light"/>
              </a:rPr>
              <a:t>Les </a:t>
            </a:r>
            <a:r>
              <a:rPr lang="fr-FR" dirty="0">
                <a:solidFill>
                  <a:schemeClr val="tx2"/>
                </a:solidFill>
                <a:latin typeface="Overpass Light"/>
                <a:cs typeface="Overpass Light"/>
              </a:rPr>
              <a:t>employeurs ont la responsabilité de protéger leur entreprise contre les risques. </a:t>
            </a:r>
            <a:endParaRPr lang="fr-FR" dirty="0" smtClean="0">
              <a:solidFill>
                <a:schemeClr val="tx2"/>
              </a:solidFill>
              <a:latin typeface="Overpass Light"/>
              <a:cs typeface="Overpass Light"/>
            </a:endParaRPr>
          </a:p>
          <a:p>
            <a:pPr lvl="2">
              <a:lnSpc>
                <a:spcPct val="120000"/>
              </a:lnSpc>
            </a:pPr>
            <a:r>
              <a:rPr lang="fr-FR" dirty="0" smtClean="0">
                <a:solidFill>
                  <a:schemeClr val="tx2"/>
                </a:solidFill>
                <a:latin typeface="Overpass Light"/>
                <a:cs typeface="Overpass Light"/>
              </a:rPr>
              <a:t>Les </a:t>
            </a:r>
            <a:r>
              <a:rPr lang="fr-FR" dirty="0">
                <a:solidFill>
                  <a:schemeClr val="tx2"/>
                </a:solidFill>
                <a:latin typeface="Overpass Light"/>
                <a:cs typeface="Overpass Light"/>
              </a:rPr>
              <a:t>employeurs ont la responsabilité de contribuer à l’atténuation des pandémies s’agissant des mesures de SST contre la COVID-19 et d’autres maladies</a:t>
            </a:r>
            <a:r>
              <a:rPr lang="fr-FR" dirty="0" smtClean="0">
                <a:solidFill>
                  <a:schemeClr val="tx2"/>
                </a:solidFill>
                <a:latin typeface="Overpass Light"/>
                <a:cs typeface="Overpass Light"/>
              </a:rPr>
              <a:t>.</a:t>
            </a:r>
            <a:endParaRPr lang="fr-FR" dirty="0">
              <a:solidFill>
                <a:schemeClr val="tx2"/>
              </a:solidFill>
              <a:latin typeface="Overpass Light"/>
              <a:cs typeface="Overpass Light"/>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pPr/>
              <a:t>13</a:t>
            </a:fld>
            <a:endParaRPr lang="en-GB"/>
          </a:p>
        </p:txBody>
      </p:sp>
      <p:sp>
        <p:nvSpPr>
          <p:cNvPr id="10" name="Footer Placeholder 10"/>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spTree>
    <p:extLst>
      <p:ext uri="{BB962C8B-B14F-4D97-AF65-F5344CB8AC3E}">
        <p14:creationId xmlns:p14="http://schemas.microsoft.com/office/powerpoint/2010/main" val="1806531860"/>
      </p:ext>
    </p:extLst>
  </p:cSld>
  <p:clrMapOvr>
    <a:masterClrMapping/>
  </p:clrMapOvr>
  <p:timing>
    <p:tnLst>
      <p:par>
        <p:cTn xmlns:p14="http://schemas.microsoft.com/office/powerpoint/2010/mai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11"/>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4" name="Marcador de número de diapositiva 3"/>
          <p:cNvSpPr>
            <a:spLocks noGrp="1"/>
          </p:cNvSpPr>
          <p:nvPr>
            <p:ph type="sldNum" sz="quarter" idx="12"/>
          </p:nvPr>
        </p:nvSpPr>
        <p:spPr/>
        <p:txBody>
          <a:bodyPr/>
          <a:lstStyle/>
          <a:p>
            <a:fld id="{856227C0-AD57-4F9B-BAE3-EEFB0D0EE427}" type="slidenum">
              <a:rPr lang="en-GB" smtClean="0"/>
              <a:t>130</a:t>
            </a:fld>
            <a:endParaRPr lang="en-GB"/>
          </a:p>
        </p:txBody>
      </p:sp>
      <p:pic>
        <p:nvPicPr>
          <p:cNvPr id="18" name="Marcador de posición de imagen 17"/>
          <p:cNvPicPr>
            <a:picLocks noGrp="1" noChangeAspect="1"/>
          </p:cNvPicPr>
          <p:nvPr>
            <p:ph type="pic" sz="quarter" idx="4294967295"/>
          </p:nvPr>
        </p:nvPicPr>
        <p:blipFill>
          <a:blip r:embed="rId2" cstate="print">
            <a:extLst>
              <a:ext uri="{28A0092B-C50C-407E-A947-70E740481C1C}">
                <a14:useLocalDpi xmlns:a14="http://schemas.microsoft.com/office/drawing/2010/main" val="0"/>
              </a:ext>
            </a:extLst>
          </a:blip>
          <a:stretch>
            <a:fillRect/>
          </a:stretch>
        </p:blipFill>
        <p:spPr>
          <a:xfrm>
            <a:off x="8058870" y="1547243"/>
            <a:ext cx="2874236" cy="4115463"/>
          </a:xfrm>
          <a:prstGeom prst="rect">
            <a:avLst/>
          </a:prstGeom>
          <a:ln>
            <a:noFill/>
          </a:ln>
          <a:effectLst>
            <a:outerShdw blurRad="292100" dist="139700" dir="2700000" algn="tl" rotWithShape="0">
              <a:srgbClr val="333333">
                <a:alpha val="65000"/>
              </a:srgbClr>
            </a:outerShdw>
          </a:effectLst>
        </p:spPr>
      </p:pic>
      <p:sp>
        <p:nvSpPr>
          <p:cNvPr id="17" name="Marcador de texto 16"/>
          <p:cNvSpPr>
            <a:spLocks noGrp="1"/>
          </p:cNvSpPr>
          <p:nvPr>
            <p:ph type="body" sz="quarter" idx="14"/>
          </p:nvPr>
        </p:nvSpPr>
        <p:spPr>
          <a:xfrm>
            <a:off x="8063569" y="1670991"/>
            <a:ext cx="2912859" cy="238449"/>
          </a:xfrm>
        </p:spPr>
        <p:txBody>
          <a:bodyPr/>
          <a:lstStyle/>
          <a:p>
            <a:r>
              <a:rPr lang="en-US" dirty="0" smtClean="0"/>
              <a:t>Photo: </a:t>
            </a:r>
            <a:r>
              <a:rPr lang="mr-IN" dirty="0" smtClean="0"/>
              <a:t>pexels</a:t>
            </a:r>
            <a:r>
              <a:rPr lang="mr-IN" dirty="0"/>
              <a:t>-ono-</a:t>
            </a:r>
            <a:r>
              <a:rPr lang="mr-IN" dirty="0" smtClean="0"/>
              <a:t>kosuki</a:t>
            </a:r>
            <a:endParaRPr lang="es-ES" dirty="0"/>
          </a:p>
        </p:txBody>
      </p:sp>
      <p:sp>
        <p:nvSpPr>
          <p:cNvPr id="5" name="Title 1"/>
          <p:cNvSpPr txBox="1">
            <a:spLocks/>
          </p:cNvSpPr>
          <p:nvPr/>
        </p:nvSpPr>
        <p:spPr>
          <a:xfrm>
            <a:off x="485625" y="1423195"/>
            <a:ext cx="11215837" cy="720000"/>
          </a:xfrm>
          <a:prstGeom prst="rect">
            <a:avLst/>
          </a:prstGeom>
        </p:spPr>
        <p:txBody>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r>
              <a:rPr lang="fr-FR" b="0" dirty="0"/>
              <a:t>Objectifs de la session </a:t>
            </a:r>
            <a:r>
              <a:rPr lang="fr-FR" b="0" dirty="0" smtClean="0"/>
              <a:t>cinq</a:t>
            </a:r>
            <a:endParaRPr lang="en-GB" b="0" dirty="0"/>
          </a:p>
        </p:txBody>
      </p:sp>
      <p:sp>
        <p:nvSpPr>
          <p:cNvPr id="6" name="Content Placeholder 2"/>
          <p:cNvSpPr txBox="1">
            <a:spLocks/>
          </p:cNvSpPr>
          <p:nvPr/>
        </p:nvSpPr>
        <p:spPr>
          <a:xfrm>
            <a:off x="471861" y="2393950"/>
            <a:ext cx="6887232" cy="3482975"/>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0" dirty="0">
                <a:solidFill>
                  <a:schemeClr val="tx2"/>
                </a:solidFill>
              </a:rPr>
              <a:t>À l’issue de cette session, vous:</a:t>
            </a:r>
          </a:p>
          <a:p>
            <a:pPr marL="457200" lvl="1" indent="-457200">
              <a:lnSpc>
                <a:spcPct val="130000"/>
              </a:lnSpc>
              <a:spcBef>
                <a:spcPts val="1200"/>
              </a:spcBef>
              <a:buFont typeface="Calibri" pitchFamily="34" charset="0"/>
              <a:buAutoNum type="arabicPeriod"/>
            </a:pPr>
            <a:r>
              <a:rPr lang="fr-FR" dirty="0" smtClean="0">
                <a:solidFill>
                  <a:schemeClr val="tx2"/>
                </a:solidFill>
                <a:latin typeface="Overpass Light"/>
                <a:cs typeface="Overpass Light"/>
              </a:rPr>
              <a:t>Aurez </a:t>
            </a:r>
            <a:r>
              <a:rPr lang="fr-FR" dirty="0">
                <a:solidFill>
                  <a:schemeClr val="tx2"/>
                </a:solidFill>
                <a:latin typeface="Overpass Light"/>
                <a:cs typeface="Overpass Light"/>
              </a:rPr>
              <a:t>une connaissance approfondie des mesures de maîtrise des </a:t>
            </a:r>
            <a:r>
              <a:rPr lang="fr-FR" dirty="0" smtClean="0">
                <a:solidFill>
                  <a:schemeClr val="tx2"/>
                </a:solidFill>
                <a:latin typeface="Overpass Light"/>
                <a:cs typeface="Overpass Light"/>
              </a:rPr>
              <a:t>risques</a:t>
            </a:r>
          </a:p>
          <a:p>
            <a:pPr marL="457200" lvl="1" indent="-457200">
              <a:lnSpc>
                <a:spcPct val="130000"/>
              </a:lnSpc>
              <a:spcBef>
                <a:spcPts val="1200"/>
              </a:spcBef>
              <a:buFont typeface="Calibri" pitchFamily="34" charset="0"/>
              <a:buAutoNum type="arabicPeriod"/>
            </a:pPr>
            <a:r>
              <a:rPr lang="fr-FR" dirty="0" smtClean="0">
                <a:solidFill>
                  <a:schemeClr val="tx2"/>
                </a:solidFill>
                <a:latin typeface="Overpass Light"/>
                <a:cs typeface="Overpass Light"/>
              </a:rPr>
              <a:t>Serez </a:t>
            </a:r>
            <a:r>
              <a:rPr lang="fr-FR" dirty="0">
                <a:solidFill>
                  <a:schemeClr val="tx2"/>
                </a:solidFill>
                <a:latin typeface="Overpass Light"/>
                <a:cs typeface="Overpass Light"/>
              </a:rPr>
              <a:t>capables de proposer des mesures de maîtrise des risques que l’on pourrait utiliser pour réduire les risques identifiés lors des exercices </a:t>
            </a:r>
            <a:r>
              <a:rPr lang="fr-FR" dirty="0" smtClean="0">
                <a:solidFill>
                  <a:schemeClr val="tx2"/>
                </a:solidFill>
                <a:latin typeface="Overpass Light"/>
                <a:cs typeface="Overpass Light"/>
              </a:rPr>
              <a:t>précédents</a:t>
            </a:r>
            <a:endParaRPr lang="en-GB" dirty="0" smtClean="0">
              <a:solidFill>
                <a:schemeClr val="tx2"/>
              </a:solidFill>
              <a:latin typeface="Overpass Light"/>
              <a:cs typeface="Overpass Light"/>
            </a:endParaRPr>
          </a:p>
          <a:p>
            <a:pPr marL="457200" lvl="1" indent="-457200">
              <a:lnSpc>
                <a:spcPct val="130000"/>
              </a:lnSpc>
              <a:spcBef>
                <a:spcPts val="1200"/>
              </a:spcBef>
              <a:buFont typeface="Calibri" pitchFamily="34" charset="0"/>
              <a:buAutoNum type="arabicPeriod"/>
            </a:pPr>
            <a:r>
              <a:rPr lang="fr-FR" dirty="0" smtClean="0">
                <a:solidFill>
                  <a:schemeClr val="tx2"/>
                </a:solidFill>
                <a:latin typeface="Overpass Light"/>
                <a:cs typeface="Overpass Light"/>
              </a:rPr>
              <a:t>Comprendrez </a:t>
            </a:r>
            <a:r>
              <a:rPr lang="fr-FR" dirty="0">
                <a:solidFill>
                  <a:schemeClr val="tx2"/>
                </a:solidFill>
                <a:latin typeface="Overpass Light"/>
                <a:cs typeface="Overpass Light"/>
              </a:rPr>
              <a:t>les étapes 4 et 5 du processus d’évaluation des </a:t>
            </a:r>
            <a:r>
              <a:rPr lang="fr-FR" dirty="0" smtClean="0">
                <a:solidFill>
                  <a:schemeClr val="tx2"/>
                </a:solidFill>
                <a:latin typeface="Overpass Light"/>
                <a:cs typeface="Overpass Light"/>
              </a:rPr>
              <a:t>risques</a:t>
            </a:r>
            <a:endParaRPr lang="fr-FR" dirty="0">
              <a:solidFill>
                <a:schemeClr val="tx2"/>
              </a:solidFill>
              <a:latin typeface="Overpass Light"/>
              <a:cs typeface="Overpass Light"/>
            </a:endParaRPr>
          </a:p>
        </p:txBody>
      </p:sp>
      <p:sp>
        <p:nvSpPr>
          <p:cNvPr id="7" name="Date Placeholder 4"/>
          <p:cNvSpPr txBox="1">
            <a:spLocks/>
          </p:cNvSpPr>
          <p:nvPr/>
        </p:nvSpPr>
        <p:spPr>
          <a:xfrm>
            <a:off x="490538" y="6870450"/>
            <a:ext cx="2743200" cy="216000"/>
          </a:xfrm>
          <a:prstGeom prst="rect">
            <a:avLst/>
          </a:prstGeom>
        </p:spPr>
        <p:txBody>
          <a:bodyPr vert="horz" lIns="0" tIns="0" rIns="0" bIns="0" rtlCol="0" anchor="ctr">
            <a:noAutofit/>
          </a:bodyPr>
          <a:lstStyle>
            <a:defPPr>
              <a:defRPr lang="en-US"/>
            </a:defPPr>
            <a:lvl1pPr marL="0" algn="l" defTabSz="914400" rtl="0" eaLnBrk="1" latinLnBrk="0" hangingPunct="1">
              <a:defRPr sz="1000"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mtClean="0"/>
              <a:t>Date: Monday / 01 / October / 2019</a:t>
            </a:r>
            <a:endParaRPr lang="en-GB"/>
          </a:p>
        </p:txBody>
      </p:sp>
      <p:pic>
        <p:nvPicPr>
          <p:cNvPr id="11"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
        <p:nvSpPr>
          <p:cNvPr id="14"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75755867"/>
      </p:ext>
    </p:extLst>
  </p:cSld>
  <p:clrMapOvr>
    <a:masterClrMapping/>
  </p:clrMapOvr>
  <p:timing>
    <p:tnLst>
      <p:par>
        <p:cTn xmlns:p14="http://schemas.microsoft.com/office/powerpoint/2010/mai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itle 1"/>
          <p:cNvSpPr>
            <a:spLocks noGrp="1"/>
          </p:cNvSpPr>
          <p:nvPr>
            <p:ph type="title"/>
          </p:nvPr>
        </p:nvSpPr>
        <p:spPr>
          <a:xfrm>
            <a:off x="490539" y="1423195"/>
            <a:ext cx="7583894" cy="720000"/>
          </a:xfrm>
        </p:spPr>
        <p:txBody>
          <a:bodyPr/>
          <a:lstStyle/>
          <a:p>
            <a:r>
              <a:rPr lang="fr-FR" b="0" dirty="0"/>
              <a:t>Identifier et choisir les mesures de maîtrise des risques pour la sécurité et la santé</a:t>
            </a:r>
            <a:endParaRPr lang="en-GB" b="0" dirty="0"/>
          </a:p>
        </p:txBody>
      </p:sp>
      <p:sp>
        <p:nvSpPr>
          <p:cNvPr id="5" name="Date Placeholder 4"/>
          <p:cNvSpPr>
            <a:spLocks noGrp="1"/>
          </p:cNvSpPr>
          <p:nvPr>
            <p:ph type="dt" sz="half" idx="10"/>
          </p:nvPr>
        </p:nvSpPr>
        <p:spPr/>
        <p:txBody>
          <a:bodyPr/>
          <a:lstStyle/>
          <a:p>
            <a:r>
              <a:rPr lang="en-GB" smtClean="0"/>
              <a:t>Date: Monday / 01 / October / 2019</a:t>
            </a:r>
            <a:endParaRPr lang="en-GB"/>
          </a:p>
        </p:txBody>
      </p:sp>
      <p:sp>
        <p:nvSpPr>
          <p:cNvPr id="7" name="Slide Number Placeholder 6"/>
          <p:cNvSpPr>
            <a:spLocks noGrp="1"/>
          </p:cNvSpPr>
          <p:nvPr>
            <p:ph type="sldNum" sz="quarter" idx="12"/>
          </p:nvPr>
        </p:nvSpPr>
        <p:spPr/>
        <p:txBody>
          <a:bodyPr/>
          <a:lstStyle/>
          <a:p>
            <a:fld id="{856227C0-AD57-4F9B-BAE3-EEFB0D0EE427}" type="slidenum">
              <a:rPr lang="en-GB" smtClean="0"/>
              <a:pPr/>
              <a:t>131</a:t>
            </a:fld>
            <a:endParaRPr lang="en-GB"/>
          </a:p>
        </p:txBody>
      </p:sp>
      <p:pic>
        <p:nvPicPr>
          <p:cNvPr id="8" name="Imagen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70895" y="2497762"/>
            <a:ext cx="4635525" cy="3617402"/>
          </a:xfrm>
          <a:prstGeom prst="rect">
            <a:avLst/>
          </a:prstGeom>
          <a:ln>
            <a:noFill/>
          </a:ln>
          <a:effectLst>
            <a:outerShdw blurRad="292100" dist="139700" dir="2700000" algn="tl" rotWithShape="0">
              <a:srgbClr val="333333">
                <a:alpha val="65000"/>
              </a:srgbClr>
            </a:outerShdw>
          </a:effectLst>
        </p:spPr>
      </p:pic>
      <p:sp>
        <p:nvSpPr>
          <p:cNvPr id="10" name="Content Placeholder 2"/>
          <p:cNvSpPr txBox="1">
            <a:spLocks/>
          </p:cNvSpPr>
          <p:nvPr/>
        </p:nvSpPr>
        <p:spPr>
          <a:xfrm>
            <a:off x="409897" y="2307060"/>
            <a:ext cx="4710844" cy="3984216"/>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2" indent="0">
              <a:buNone/>
            </a:pPr>
            <a:r>
              <a:rPr lang="fr-FR" dirty="0">
                <a:solidFill>
                  <a:schemeClr val="accent2"/>
                </a:solidFill>
              </a:rPr>
              <a:t>L’étape 3 compte deux </a:t>
            </a:r>
            <a:r>
              <a:rPr lang="fr-FR" dirty="0" smtClean="0">
                <a:solidFill>
                  <a:schemeClr val="accent2"/>
                </a:solidFill>
              </a:rPr>
              <a:t>parties</a:t>
            </a:r>
            <a:r>
              <a:rPr lang="en-US" dirty="0" smtClean="0">
                <a:solidFill>
                  <a:schemeClr val="accent2"/>
                </a:solidFill>
                <a:cs typeface="Overpass Bold"/>
              </a:rPr>
              <a:t>: </a:t>
            </a:r>
          </a:p>
          <a:p>
            <a:pPr marL="0" lvl="2" indent="0">
              <a:buNone/>
            </a:pPr>
            <a:endParaRPr lang="en-US" b="1" dirty="0" smtClean="0">
              <a:solidFill>
                <a:schemeClr val="accent2"/>
              </a:solidFill>
              <a:cs typeface="Overpass Bold"/>
            </a:endParaRPr>
          </a:p>
          <a:p>
            <a:pPr lvl="2">
              <a:lnSpc>
                <a:spcPct val="120000"/>
              </a:lnSpc>
            </a:pPr>
            <a:r>
              <a:rPr lang="fr-FR" dirty="0" smtClean="0">
                <a:solidFill>
                  <a:schemeClr val="tx2"/>
                </a:solidFill>
              </a:rPr>
              <a:t>Étape </a:t>
            </a:r>
            <a:r>
              <a:rPr lang="fr-FR" dirty="0">
                <a:solidFill>
                  <a:schemeClr val="tx2"/>
                </a:solidFill>
              </a:rPr>
              <a:t>3</a:t>
            </a:r>
            <a:r>
              <a:rPr lang="fr-FR" dirty="0" smtClean="0">
                <a:solidFill>
                  <a:schemeClr val="tx2"/>
                </a:solidFill>
              </a:rPr>
              <a:t>.a</a:t>
            </a:r>
            <a:r>
              <a:rPr lang="fr-FR" dirty="0" smtClean="0">
                <a:solidFill>
                  <a:schemeClr val="tx2"/>
                </a:solidFill>
                <a:latin typeface="Overpass Light"/>
                <a:cs typeface="Overpass Light"/>
              </a:rPr>
              <a:t>: Identifiez ce que vous faites déjà pour maîtriser les risques. Est-ce suffisant pour réduire le risque à un niveau acceptable?</a:t>
            </a:r>
          </a:p>
          <a:p>
            <a:pPr lvl="2">
              <a:lnSpc>
                <a:spcPct val="120000"/>
              </a:lnSpc>
            </a:pPr>
            <a:endParaRPr lang="en-US" dirty="0" smtClean="0">
              <a:solidFill>
                <a:schemeClr val="tx2"/>
              </a:solidFill>
            </a:endParaRPr>
          </a:p>
          <a:p>
            <a:pPr lvl="2">
              <a:lnSpc>
                <a:spcPct val="120000"/>
              </a:lnSpc>
            </a:pPr>
            <a:r>
              <a:rPr lang="fr-FR" dirty="0" smtClean="0">
                <a:solidFill>
                  <a:schemeClr val="tx2"/>
                </a:solidFill>
              </a:rPr>
              <a:t>Étape </a:t>
            </a:r>
            <a:r>
              <a:rPr lang="fr-FR" dirty="0">
                <a:solidFill>
                  <a:schemeClr val="tx2"/>
                </a:solidFill>
              </a:rPr>
              <a:t>3</a:t>
            </a:r>
            <a:r>
              <a:rPr lang="fr-FR" dirty="0" smtClean="0">
                <a:solidFill>
                  <a:schemeClr val="tx2"/>
                </a:solidFill>
              </a:rPr>
              <a:t>.b: </a:t>
            </a:r>
            <a:r>
              <a:rPr lang="fr-FR" dirty="0">
                <a:solidFill>
                  <a:schemeClr val="tx2"/>
                </a:solidFill>
                <a:latin typeface="Overpass Light"/>
                <a:cs typeface="Overpass Light"/>
              </a:rPr>
              <a:t>Identifiez quelles autres mesures de contrôle des risques il faut prendre pour réduire le risque à un niveau acceptable</a:t>
            </a:r>
            <a:endParaRPr lang="es-ES" dirty="0" smtClean="0">
              <a:solidFill>
                <a:schemeClr val="tx2"/>
              </a:solidFill>
              <a:latin typeface="Overpass Light"/>
              <a:cs typeface="Overpass Light"/>
            </a:endParaRPr>
          </a:p>
        </p:txBody>
      </p:sp>
      <p:sp>
        <p:nvSpPr>
          <p:cNvPr id="12"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633199308"/>
      </p:ext>
    </p:extLst>
  </p:cSld>
  <p:clrMapOvr>
    <a:masterClrMapping/>
  </p:clrMapOvr>
  <p:timing>
    <p:tnLst>
      <p:par>
        <p:cTn xmlns:p14="http://schemas.microsoft.com/office/powerpoint/2010/mai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a:xfrm>
            <a:off x="490538" y="1423195"/>
            <a:ext cx="4716462" cy="720000"/>
          </a:xfrm>
        </p:spPr>
        <p:txBody>
          <a:bodyPr/>
          <a:lstStyle/>
          <a:p>
            <a:r>
              <a:rPr lang="fr-FR" b="0" dirty="0"/>
              <a:t>Modèle d’évaluation des risques: Étape 3</a:t>
            </a:r>
            <a:endParaRPr lang="es-ES" b="0" dirty="0"/>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132</a:t>
            </a:fld>
            <a:endParaRPr lang="en-GB"/>
          </a:p>
        </p:txBody>
      </p:sp>
      <p:pic>
        <p:nvPicPr>
          <p:cNvPr id="3" name="Imagen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84151" y="1442319"/>
            <a:ext cx="5199528" cy="4733096"/>
          </a:xfrm>
          <a:prstGeom prst="rect">
            <a:avLst/>
          </a:prstGeom>
          <a:noFill/>
          <a:ln>
            <a:noFill/>
          </a:ln>
        </p:spPr>
      </p:pic>
      <p:sp>
        <p:nvSpPr>
          <p:cNvPr id="9"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958807022"/>
      </p:ext>
    </p:extLst>
  </p:cSld>
  <p:clrMapOvr>
    <a:masterClrMapping/>
  </p:clrMapOvr>
  <p:timing>
    <p:tnLst>
      <p:par>
        <p:cTn xmlns:p14="http://schemas.microsoft.com/office/powerpoint/2010/mai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b="0" dirty="0"/>
              <a:t>Exercice d’usine 3</a:t>
            </a:r>
            <a:endParaRPr lang="en-GB" b="0" dirty="0"/>
          </a:p>
        </p:txBody>
      </p:sp>
      <p:sp>
        <p:nvSpPr>
          <p:cNvPr id="5" name="Date Placeholder 4"/>
          <p:cNvSpPr>
            <a:spLocks noGrp="1"/>
          </p:cNvSpPr>
          <p:nvPr>
            <p:ph type="dt" sz="half" idx="10"/>
          </p:nvPr>
        </p:nvSpPr>
        <p:spPr/>
        <p:txBody>
          <a:bodyPr/>
          <a:lstStyle/>
          <a:p>
            <a:r>
              <a:rPr lang="en-GB" smtClean="0"/>
              <a:t>Date: Monday / 01 / October / 2019</a:t>
            </a:r>
            <a:endParaRPr lang="en-GB"/>
          </a:p>
        </p:txBody>
      </p:sp>
      <p:sp>
        <p:nvSpPr>
          <p:cNvPr id="7" name="Slide Number Placeholder 6"/>
          <p:cNvSpPr>
            <a:spLocks noGrp="1"/>
          </p:cNvSpPr>
          <p:nvPr>
            <p:ph type="sldNum" sz="quarter" idx="12"/>
          </p:nvPr>
        </p:nvSpPr>
        <p:spPr/>
        <p:txBody>
          <a:bodyPr/>
          <a:lstStyle/>
          <a:p>
            <a:fld id="{856227C0-AD57-4F9B-BAE3-EEFB0D0EE427}" type="slidenum">
              <a:rPr lang="en-GB" smtClean="0"/>
              <a:pPr/>
              <a:t>133</a:t>
            </a:fld>
            <a:endParaRPr lang="en-GB"/>
          </a:p>
        </p:txBody>
      </p:sp>
      <p:sp>
        <p:nvSpPr>
          <p:cNvPr id="10" name="Content Placeholder 2"/>
          <p:cNvSpPr txBox="1">
            <a:spLocks/>
          </p:cNvSpPr>
          <p:nvPr/>
        </p:nvSpPr>
        <p:spPr>
          <a:xfrm>
            <a:off x="409897" y="2499315"/>
            <a:ext cx="10273044" cy="3619481"/>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r>
              <a:rPr lang="fr-FR" dirty="0" smtClean="0">
                <a:solidFill>
                  <a:schemeClr val="tx2"/>
                </a:solidFill>
              </a:rPr>
              <a:t>Proposez </a:t>
            </a:r>
            <a:r>
              <a:rPr lang="fr-FR" dirty="0">
                <a:solidFill>
                  <a:schemeClr val="tx2"/>
                </a:solidFill>
              </a:rPr>
              <a:t>des mesures de maîtrise du risque évalué lors de l’exercice 2 au moyen de la hiérarchie des mesures de </a:t>
            </a:r>
            <a:r>
              <a:rPr lang="fr-FR" dirty="0" smtClean="0">
                <a:solidFill>
                  <a:schemeClr val="tx2"/>
                </a:solidFill>
              </a:rPr>
              <a:t>prévention</a:t>
            </a:r>
          </a:p>
          <a:p>
            <a:pPr lvl="2"/>
            <a:endParaRPr lang="fr-FR" dirty="0" smtClean="0">
              <a:solidFill>
                <a:schemeClr val="tx2"/>
              </a:solidFill>
            </a:endParaRPr>
          </a:p>
          <a:p>
            <a:pPr lvl="2"/>
            <a:r>
              <a:rPr lang="fr-FR" dirty="0" smtClean="0">
                <a:solidFill>
                  <a:schemeClr val="tx2"/>
                </a:solidFill>
                <a:latin typeface="Overpass Light"/>
                <a:cs typeface="Overpass Light"/>
              </a:rPr>
              <a:t>À </a:t>
            </a:r>
            <a:r>
              <a:rPr lang="fr-FR" dirty="0">
                <a:solidFill>
                  <a:schemeClr val="tx2"/>
                </a:solidFill>
                <a:latin typeface="Overpass Light"/>
                <a:cs typeface="Overpass Light"/>
              </a:rPr>
              <a:t>partir des résultats de l’exercice d’usine 2, choisissez des mesures de maîtrise des risques adéquates et réalisables en tenant compte de la hiérarchie des mesures de prévention</a:t>
            </a:r>
            <a:r>
              <a:rPr lang="fr-FR" dirty="0" smtClean="0">
                <a:solidFill>
                  <a:schemeClr val="tx2"/>
                </a:solidFill>
                <a:latin typeface="Overpass Light"/>
                <a:cs typeface="Overpass Light"/>
              </a:rPr>
              <a:t>.</a:t>
            </a:r>
            <a:endParaRPr lang="fr-FR" dirty="0">
              <a:solidFill>
                <a:schemeClr val="tx2"/>
              </a:solidFill>
              <a:latin typeface="Overpass Light"/>
              <a:cs typeface="Overpass Light"/>
            </a:endParaRPr>
          </a:p>
        </p:txBody>
      </p:sp>
      <p:sp>
        <p:nvSpPr>
          <p:cNvPr id="9"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4095074700"/>
      </p:ext>
    </p:extLst>
  </p:cSld>
  <p:clrMapOvr>
    <a:masterClrMapping/>
  </p:clrMapOvr>
  <p:timing>
    <p:tnLst>
      <p:par>
        <p:cTn xmlns:p14="http://schemas.microsoft.com/office/powerpoint/2010/mai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0536" y="1423195"/>
            <a:ext cx="10986131" cy="720000"/>
          </a:xfrm>
        </p:spPr>
        <p:txBody>
          <a:bodyPr/>
          <a:lstStyle/>
          <a:p>
            <a:r>
              <a:rPr lang="fr-FR" b="0" dirty="0"/>
              <a:t>Déterminer qui est responsable de la mise en œuvre de quelles mesures de maîtrise des risques et quand ces mesures doivent être mises en œuvre</a:t>
            </a:r>
            <a:endParaRPr lang="es-ES" b="0" dirty="0"/>
          </a:p>
        </p:txBody>
      </p:sp>
      <p:sp>
        <p:nvSpPr>
          <p:cNvPr id="3" name="Marcador de contenido 2"/>
          <p:cNvSpPr>
            <a:spLocks noGrp="1"/>
          </p:cNvSpPr>
          <p:nvPr>
            <p:ph idx="1"/>
          </p:nvPr>
        </p:nvSpPr>
        <p:spPr>
          <a:xfrm>
            <a:off x="490538" y="2393950"/>
            <a:ext cx="5411227" cy="3482975"/>
          </a:xfrm>
        </p:spPr>
        <p:txBody>
          <a:bodyPr/>
          <a:lstStyle/>
          <a:p>
            <a:pPr marL="285750" indent="-285750" eaLnBrk="0" fontAlgn="base" hangingPunct="0">
              <a:lnSpc>
                <a:spcPct val="150000"/>
              </a:lnSpc>
              <a:spcBef>
                <a:spcPct val="0"/>
              </a:spcBef>
              <a:spcAft>
                <a:spcPct val="0"/>
              </a:spcAft>
              <a:buClr>
                <a:schemeClr val="accent2"/>
              </a:buClr>
              <a:buFont typeface="Lucida Grande"/>
              <a:buChar char="►"/>
            </a:pPr>
            <a:r>
              <a:rPr lang="fr-FR" b="0" dirty="0" smtClean="0">
                <a:solidFill>
                  <a:schemeClr val="tx2"/>
                </a:solidFill>
                <a:latin typeface="Overpass Light"/>
                <a:cs typeface="Overpass Light"/>
              </a:rPr>
              <a:t>Lorsque </a:t>
            </a:r>
            <a:r>
              <a:rPr lang="fr-FR" b="0" dirty="0">
                <a:solidFill>
                  <a:schemeClr val="tx2"/>
                </a:solidFill>
                <a:latin typeface="Overpass Light"/>
                <a:cs typeface="Overpass Light"/>
              </a:rPr>
              <a:t>des mesures de maîtrise des risques sont choisies, conformément à l’étape 3.B, il faut ensuite les mettre en </a:t>
            </a:r>
            <a:r>
              <a:rPr lang="fr-FR" b="0" dirty="0" smtClean="0">
                <a:solidFill>
                  <a:schemeClr val="tx2"/>
                </a:solidFill>
                <a:latin typeface="Overpass Light"/>
                <a:cs typeface="Overpass Light"/>
              </a:rPr>
              <a:t>œuvre</a:t>
            </a:r>
          </a:p>
          <a:p>
            <a:pPr marL="285750" indent="-285750" eaLnBrk="0" fontAlgn="base" hangingPunct="0">
              <a:lnSpc>
                <a:spcPct val="150000"/>
              </a:lnSpc>
              <a:spcBef>
                <a:spcPct val="0"/>
              </a:spcBef>
              <a:spcAft>
                <a:spcPct val="0"/>
              </a:spcAft>
              <a:buClr>
                <a:schemeClr val="accent2"/>
              </a:buClr>
              <a:buFont typeface="Lucida Grande"/>
              <a:buChar char="►"/>
            </a:pPr>
            <a:r>
              <a:rPr lang="fr-FR" b="0" dirty="0" smtClean="0">
                <a:solidFill>
                  <a:schemeClr val="tx2"/>
                </a:solidFill>
                <a:latin typeface="Overpass Light"/>
                <a:cs typeface="Overpass Light"/>
              </a:rPr>
              <a:t>À </a:t>
            </a:r>
            <a:r>
              <a:rPr lang="fr-FR" b="0" dirty="0">
                <a:solidFill>
                  <a:schemeClr val="tx2"/>
                </a:solidFill>
                <a:latin typeface="Overpass Light"/>
                <a:cs typeface="Overpass Light"/>
              </a:rPr>
              <a:t>l’étape 4 de l’évaluation des risques, on distingue trois responsabilités: </a:t>
            </a:r>
            <a:endParaRPr lang="en-GB" b="0" dirty="0">
              <a:solidFill>
                <a:schemeClr val="tx2"/>
              </a:solidFill>
              <a:latin typeface="Overpass Light"/>
              <a:cs typeface="Overpass Light"/>
            </a:endParaRPr>
          </a:p>
          <a:p>
            <a:pPr marL="920750" lvl="1" indent="-285750">
              <a:buClr>
                <a:schemeClr val="accent1"/>
              </a:buClr>
              <a:buFont typeface="Lucida Grande"/>
              <a:buChar char="►"/>
            </a:pPr>
            <a:r>
              <a:rPr lang="fr-FR" dirty="0" smtClean="0">
                <a:solidFill>
                  <a:schemeClr val="tx2"/>
                </a:solidFill>
                <a:latin typeface="Overpass Light"/>
                <a:cs typeface="Overpass Light"/>
              </a:rPr>
              <a:t>Action </a:t>
            </a:r>
            <a:r>
              <a:rPr lang="fr-FR" dirty="0">
                <a:solidFill>
                  <a:schemeClr val="tx2"/>
                </a:solidFill>
                <a:latin typeface="Overpass Light"/>
                <a:cs typeface="Overpass Light"/>
              </a:rPr>
              <a:t>par qui dans l’entreprise</a:t>
            </a:r>
            <a:r>
              <a:rPr lang="fr-FR" dirty="0" smtClean="0">
                <a:solidFill>
                  <a:schemeClr val="tx2"/>
                </a:solidFill>
                <a:latin typeface="Overpass Light"/>
                <a:cs typeface="Overpass Light"/>
              </a:rPr>
              <a:t>?</a:t>
            </a:r>
          </a:p>
          <a:p>
            <a:pPr marL="920750" lvl="1" indent="-285750">
              <a:buClr>
                <a:schemeClr val="accent1"/>
              </a:buClr>
              <a:buFont typeface="Lucida Grande"/>
              <a:buChar char="►"/>
            </a:pPr>
            <a:r>
              <a:rPr lang="fr-FR" dirty="0" smtClean="0">
                <a:solidFill>
                  <a:schemeClr val="tx2"/>
                </a:solidFill>
                <a:latin typeface="Overpass Light"/>
                <a:cs typeface="Overpass Light"/>
              </a:rPr>
              <a:t>Action </a:t>
            </a:r>
            <a:r>
              <a:rPr lang="fr-FR" dirty="0">
                <a:solidFill>
                  <a:schemeClr val="tx2"/>
                </a:solidFill>
                <a:latin typeface="Overpass Light"/>
                <a:cs typeface="Overpass Light"/>
              </a:rPr>
              <a:t>pour quand</a:t>
            </a:r>
            <a:r>
              <a:rPr lang="fr-FR" dirty="0" smtClean="0">
                <a:solidFill>
                  <a:schemeClr val="tx2"/>
                </a:solidFill>
                <a:latin typeface="Overpass Light"/>
                <a:cs typeface="Overpass Light"/>
              </a:rPr>
              <a:t>?</a:t>
            </a:r>
          </a:p>
          <a:p>
            <a:pPr marL="920750" lvl="1" indent="-285750">
              <a:buClr>
                <a:schemeClr val="accent1"/>
              </a:buClr>
              <a:buFont typeface="Lucida Grande"/>
              <a:buChar char="►"/>
            </a:pPr>
            <a:r>
              <a:rPr lang="fr-FR" dirty="0" smtClean="0">
                <a:solidFill>
                  <a:schemeClr val="tx2"/>
                </a:solidFill>
                <a:latin typeface="Overpass Light"/>
                <a:cs typeface="Overpass Light"/>
              </a:rPr>
              <a:t>À </a:t>
            </a:r>
            <a:r>
              <a:rPr lang="fr-FR" dirty="0">
                <a:solidFill>
                  <a:schemeClr val="tx2"/>
                </a:solidFill>
                <a:latin typeface="Overpass Light"/>
                <a:cs typeface="Overpass Light"/>
              </a:rPr>
              <a:t>quelle date la mesure de contrôle des risques a-t-elle été installée ou activée? </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134</a:t>
            </a:fld>
            <a:endParaRPr lang="en-GB"/>
          </a:p>
        </p:txBody>
      </p:sp>
      <p:pic>
        <p:nvPicPr>
          <p:cNvPr id="9" name="Imagen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23000" y="2731055"/>
            <a:ext cx="4328886" cy="3378112"/>
          </a:xfrm>
          <a:prstGeom prst="rect">
            <a:avLst/>
          </a:prstGeom>
          <a:ln>
            <a:noFill/>
          </a:ln>
          <a:effectLst>
            <a:outerShdw blurRad="292100" dist="139700" dir="2700000" algn="tl" rotWithShape="0">
              <a:srgbClr val="333333">
                <a:alpha val="65000"/>
              </a:srgbClr>
            </a:outerShdw>
          </a:effectLst>
        </p:spPr>
      </p:pic>
      <p:sp>
        <p:nvSpPr>
          <p:cNvPr id="10"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903955906"/>
      </p:ext>
    </p:extLst>
  </p:cSld>
  <p:clrMapOvr>
    <a:masterClrMapping/>
  </p:clrMapOvr>
  <p:timing>
    <p:tnLst>
      <p:par>
        <p:cTn xmlns:p14="http://schemas.microsoft.com/office/powerpoint/2010/mai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a:xfrm>
            <a:off x="490538" y="1423195"/>
            <a:ext cx="4141227" cy="720000"/>
          </a:xfrm>
        </p:spPr>
        <p:txBody>
          <a:bodyPr/>
          <a:lstStyle/>
          <a:p>
            <a:r>
              <a:rPr lang="fr-FR" b="0" dirty="0"/>
              <a:t>Étapes 4 et 5 de l’évaluation des risques </a:t>
            </a:r>
            <a:endParaRPr lang="es-ES" b="0"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135</a:t>
            </a:fld>
            <a:endParaRPr lang="en-GB"/>
          </a:p>
        </p:txBody>
      </p:sp>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87688" y="1630080"/>
            <a:ext cx="5027570" cy="4499560"/>
          </a:xfrm>
          <a:prstGeom prst="rect">
            <a:avLst/>
          </a:prstGeom>
        </p:spPr>
      </p:pic>
      <p:sp>
        <p:nvSpPr>
          <p:cNvPr id="8" name="CuadroTexto 7"/>
          <p:cNvSpPr txBox="1"/>
          <p:nvPr/>
        </p:nvSpPr>
        <p:spPr>
          <a:xfrm>
            <a:off x="433294" y="3899500"/>
            <a:ext cx="4685325" cy="1200329"/>
          </a:xfrm>
          <a:prstGeom prst="rect">
            <a:avLst/>
          </a:prstGeom>
          <a:noFill/>
        </p:spPr>
        <p:txBody>
          <a:bodyPr wrap="square" rtlCol="0">
            <a:spAutoFit/>
          </a:bodyPr>
          <a:lstStyle/>
          <a:p>
            <a:r>
              <a:rPr lang="fr-FR" dirty="0">
                <a:solidFill>
                  <a:schemeClr val="accent2"/>
                </a:solidFill>
                <a:latin typeface="Overpass BOLD"/>
                <a:cs typeface="Overpass BOLD"/>
              </a:rPr>
              <a:t>Étape 4: </a:t>
            </a:r>
            <a:r>
              <a:rPr lang="fr-FR" dirty="0">
                <a:solidFill>
                  <a:schemeClr val="tx2"/>
                </a:solidFill>
                <a:latin typeface="Overpass Light"/>
                <a:cs typeface="Overpass Light"/>
              </a:rPr>
              <a:t>Action par qui? Pour quand</a:t>
            </a:r>
            <a:r>
              <a:rPr lang="fr-FR" dirty="0" smtClean="0">
                <a:solidFill>
                  <a:schemeClr val="tx2"/>
                </a:solidFill>
                <a:latin typeface="Overpass Light"/>
                <a:cs typeface="Overpass Light"/>
              </a:rPr>
              <a:t>?</a:t>
            </a:r>
          </a:p>
          <a:p>
            <a:r>
              <a:rPr lang="fr-FR" dirty="0" smtClean="0">
                <a:latin typeface="Overpass Light"/>
                <a:cs typeface="Overpass Light"/>
              </a:rPr>
              <a:t> </a:t>
            </a:r>
          </a:p>
          <a:p>
            <a:r>
              <a:rPr lang="fr-FR" dirty="0" smtClean="0">
                <a:solidFill>
                  <a:srgbClr val="FA3C4B"/>
                </a:solidFill>
                <a:latin typeface="Overpass Bold"/>
                <a:cs typeface="Overpass Bold"/>
              </a:rPr>
              <a:t>Étape </a:t>
            </a:r>
            <a:r>
              <a:rPr lang="fr-FR" dirty="0">
                <a:solidFill>
                  <a:srgbClr val="FA3C4B"/>
                </a:solidFill>
                <a:latin typeface="Overpass Bold"/>
                <a:cs typeface="Overpass Bold"/>
              </a:rPr>
              <a:t>5</a:t>
            </a:r>
            <a:r>
              <a:rPr lang="fr-FR" dirty="0" smtClean="0">
                <a:solidFill>
                  <a:srgbClr val="FA3C4B"/>
                </a:solidFill>
                <a:latin typeface="Overpass Bold"/>
                <a:cs typeface="Overpass Bold"/>
              </a:rPr>
              <a:t>: </a:t>
            </a:r>
            <a:r>
              <a:rPr lang="fr-FR" dirty="0" smtClean="0">
                <a:solidFill>
                  <a:schemeClr val="tx2"/>
                </a:solidFill>
                <a:latin typeface="Overpass Light"/>
                <a:cs typeface="Overpass Light"/>
              </a:rPr>
              <a:t>Consigner les conclusions, contrôler et revoir si nécessaire </a:t>
            </a:r>
            <a:endParaRPr lang="fr-FR" dirty="0">
              <a:solidFill>
                <a:schemeClr val="tx2"/>
              </a:solidFill>
              <a:latin typeface="Overpass Light"/>
              <a:cs typeface="Overpass Light"/>
            </a:endParaRPr>
          </a:p>
        </p:txBody>
      </p:sp>
      <p:sp>
        <p:nvSpPr>
          <p:cNvPr id="11"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451855921"/>
      </p:ext>
    </p:extLst>
  </p:cSld>
  <p:clrMapOvr>
    <a:masterClrMapping/>
  </p:clrMapOvr>
  <p:timing>
    <p:tnLst>
      <p:par>
        <p:cTn xmlns:p14="http://schemas.microsoft.com/office/powerpoint/2010/mai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b="0" dirty="0"/>
              <a:t>Souvenez-vous: </a:t>
            </a:r>
            <a:endParaRPr lang="en-GB" b="0" dirty="0"/>
          </a:p>
        </p:txBody>
      </p:sp>
      <p:sp>
        <p:nvSpPr>
          <p:cNvPr id="7" name="Slide Number Placeholder 6"/>
          <p:cNvSpPr>
            <a:spLocks noGrp="1"/>
          </p:cNvSpPr>
          <p:nvPr>
            <p:ph type="sldNum" sz="quarter" idx="12"/>
          </p:nvPr>
        </p:nvSpPr>
        <p:spPr/>
        <p:txBody>
          <a:bodyPr/>
          <a:lstStyle/>
          <a:p>
            <a:fld id="{856227C0-AD57-4F9B-BAE3-EEFB0D0EE427}" type="slidenum">
              <a:rPr lang="en-GB" smtClean="0"/>
              <a:pPr/>
              <a:t>136</a:t>
            </a:fld>
            <a:endParaRPr lang="en-GB"/>
          </a:p>
        </p:txBody>
      </p:sp>
      <p:sp>
        <p:nvSpPr>
          <p:cNvPr id="10" name="Content Placeholder 2"/>
          <p:cNvSpPr txBox="1">
            <a:spLocks/>
          </p:cNvSpPr>
          <p:nvPr/>
        </p:nvSpPr>
        <p:spPr>
          <a:xfrm>
            <a:off x="409897" y="2429200"/>
            <a:ext cx="10617840" cy="2085693"/>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r>
              <a:rPr lang="fr-FR" dirty="0" smtClean="0">
                <a:solidFill>
                  <a:schemeClr val="tx2"/>
                </a:solidFill>
                <a:latin typeface="Overpass Light"/>
                <a:cs typeface="Overpass Light"/>
              </a:rPr>
              <a:t>Il </a:t>
            </a:r>
            <a:r>
              <a:rPr lang="fr-FR" dirty="0">
                <a:solidFill>
                  <a:schemeClr val="tx2"/>
                </a:solidFill>
                <a:latin typeface="Overpass Light"/>
                <a:cs typeface="Overpass Light"/>
              </a:rPr>
              <a:t>faut informer les travailleurs des changements à apporter et les faire participer à la conception et à la mise en œuvre de ces changements, le cas échéant </a:t>
            </a:r>
            <a:endParaRPr lang="fr-FR" dirty="0" smtClean="0">
              <a:solidFill>
                <a:schemeClr val="tx2"/>
              </a:solidFill>
              <a:latin typeface="Overpass Light"/>
              <a:cs typeface="Overpass Light"/>
            </a:endParaRPr>
          </a:p>
          <a:p>
            <a:pPr lvl="2"/>
            <a:endParaRPr lang="fr-FR" dirty="0">
              <a:solidFill>
                <a:schemeClr val="tx2"/>
              </a:solidFill>
              <a:latin typeface="Overpass Light"/>
              <a:cs typeface="Overpass Light"/>
            </a:endParaRPr>
          </a:p>
          <a:p>
            <a:pPr lvl="2"/>
            <a:r>
              <a:rPr lang="fr-FR" dirty="0" smtClean="0">
                <a:solidFill>
                  <a:schemeClr val="tx2"/>
                </a:solidFill>
                <a:latin typeface="Overpass Light"/>
                <a:cs typeface="Overpass Light"/>
              </a:rPr>
              <a:t>Il </a:t>
            </a:r>
            <a:r>
              <a:rPr lang="fr-FR" dirty="0">
                <a:solidFill>
                  <a:schemeClr val="tx2"/>
                </a:solidFill>
                <a:latin typeface="Overpass Light"/>
                <a:cs typeface="Overpass Light"/>
              </a:rPr>
              <a:t>se peut qu’une formation supplémentaire soit nécessaire, surtout si les mesures de maîtrise des risques supposent de changer les méthodes et pratiques de travail</a:t>
            </a:r>
          </a:p>
          <a:p>
            <a:pPr lvl="2"/>
            <a:endParaRPr lang="es-ES" dirty="0">
              <a:solidFill>
                <a:schemeClr val="tx2"/>
              </a:solidFill>
              <a:latin typeface="Overpass Light"/>
              <a:cs typeface="Overpass Light"/>
            </a:endParaRPr>
          </a:p>
        </p:txBody>
      </p:sp>
      <p:sp>
        <p:nvSpPr>
          <p:cNvPr id="9"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2002627307"/>
      </p:ext>
    </p:extLst>
  </p:cSld>
  <p:clrMapOvr>
    <a:masterClrMapping/>
  </p:clrMapOvr>
  <p:timing>
    <p:tnLst>
      <p:par>
        <p:cTn xmlns:p14="http://schemas.microsoft.com/office/powerpoint/2010/mai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0538" y="1423195"/>
            <a:ext cx="6905344" cy="720000"/>
          </a:xfrm>
        </p:spPr>
        <p:txBody>
          <a:bodyPr/>
          <a:lstStyle/>
          <a:p>
            <a:r>
              <a:rPr lang="fr-FR" b="0" dirty="0"/>
              <a:t>Inspections sur le lieu de travail</a:t>
            </a:r>
            <a:endParaRPr lang="es-ES" b="0" dirty="0"/>
          </a:p>
        </p:txBody>
      </p:sp>
      <p:sp>
        <p:nvSpPr>
          <p:cNvPr id="3" name="Marcador de contenido 2"/>
          <p:cNvSpPr>
            <a:spLocks noGrp="1"/>
          </p:cNvSpPr>
          <p:nvPr>
            <p:ph idx="1"/>
          </p:nvPr>
        </p:nvSpPr>
        <p:spPr>
          <a:xfrm>
            <a:off x="490538" y="2129333"/>
            <a:ext cx="7514521" cy="3790890"/>
          </a:xfrm>
        </p:spPr>
        <p:txBody>
          <a:bodyPr/>
          <a:lstStyle/>
          <a:p>
            <a:pPr marL="285750" indent="-285750" eaLnBrk="0" fontAlgn="base" hangingPunct="0">
              <a:lnSpc>
                <a:spcPct val="150000"/>
              </a:lnSpc>
              <a:spcBef>
                <a:spcPct val="0"/>
              </a:spcBef>
              <a:spcAft>
                <a:spcPct val="0"/>
              </a:spcAft>
              <a:buClr>
                <a:schemeClr val="accent2"/>
              </a:buClr>
              <a:buFont typeface="Lucida Grande"/>
              <a:buChar char="►"/>
            </a:pPr>
            <a:r>
              <a:rPr lang="fr-FR" dirty="0" smtClean="0">
                <a:solidFill>
                  <a:schemeClr val="tx2"/>
                </a:solidFill>
                <a:latin typeface="Overpass Light"/>
                <a:cs typeface="Overpass Light"/>
              </a:rPr>
              <a:t>Le </a:t>
            </a:r>
            <a:r>
              <a:rPr lang="fr-FR" dirty="0">
                <a:solidFill>
                  <a:schemeClr val="tx2"/>
                </a:solidFill>
                <a:latin typeface="Overpass Light"/>
                <a:cs typeface="Overpass Light"/>
              </a:rPr>
              <a:t>contrôle de la SST est le travail de CHACUN au </a:t>
            </a:r>
            <a:r>
              <a:rPr lang="fr-FR" dirty="0" smtClean="0">
                <a:solidFill>
                  <a:schemeClr val="tx2"/>
                </a:solidFill>
                <a:latin typeface="Overpass Light"/>
                <a:cs typeface="Overpass Light"/>
              </a:rPr>
              <a:t>quotidien</a:t>
            </a:r>
          </a:p>
          <a:p>
            <a:pPr marL="285750" indent="-285750" eaLnBrk="0" fontAlgn="base" hangingPunct="0">
              <a:lnSpc>
                <a:spcPct val="150000"/>
              </a:lnSpc>
              <a:spcBef>
                <a:spcPct val="0"/>
              </a:spcBef>
              <a:spcAft>
                <a:spcPct val="0"/>
              </a:spcAft>
              <a:buClr>
                <a:schemeClr val="accent2"/>
              </a:buClr>
              <a:buFont typeface="Lucida Grande"/>
              <a:buChar char="►"/>
            </a:pPr>
            <a:r>
              <a:rPr lang="fr-FR" dirty="0" smtClean="0">
                <a:solidFill>
                  <a:schemeClr val="tx2"/>
                </a:solidFill>
                <a:latin typeface="Overpass Light"/>
                <a:cs typeface="Overpass Light"/>
              </a:rPr>
              <a:t>En </a:t>
            </a:r>
            <a:r>
              <a:rPr lang="fr-FR" dirty="0">
                <a:solidFill>
                  <a:schemeClr val="tx2"/>
                </a:solidFill>
                <a:latin typeface="Overpass Light"/>
                <a:cs typeface="Overpass Light"/>
              </a:rPr>
              <a:t>outre, il faut définir dans la politique de SST de l’entreprise une procédure formelle de contrôle comprenant les éléments suivants:</a:t>
            </a:r>
          </a:p>
          <a:p>
            <a:pPr marL="719138" lvl="1" indent="-269875">
              <a:buClr>
                <a:schemeClr val="accent1"/>
              </a:buClr>
              <a:buFont typeface="Lucida Grande"/>
              <a:buChar char="►"/>
            </a:pPr>
            <a:r>
              <a:rPr lang="fr-FR" dirty="0" smtClean="0">
                <a:solidFill>
                  <a:schemeClr val="tx2"/>
                </a:solidFill>
                <a:latin typeface="Overpass Light"/>
                <a:cs typeface="Overpass Light"/>
              </a:rPr>
              <a:t>Des </a:t>
            </a:r>
            <a:r>
              <a:rPr lang="fr-FR" dirty="0">
                <a:solidFill>
                  <a:schemeClr val="tx2"/>
                </a:solidFill>
                <a:latin typeface="Overpass Light"/>
                <a:cs typeface="Overpass Light"/>
              </a:rPr>
              <a:t>évaluations des </a:t>
            </a:r>
            <a:r>
              <a:rPr lang="fr-FR" dirty="0" smtClean="0">
                <a:solidFill>
                  <a:schemeClr val="tx2"/>
                </a:solidFill>
                <a:latin typeface="Overpass Light"/>
                <a:cs typeface="Overpass Light"/>
              </a:rPr>
              <a:t>risques</a:t>
            </a:r>
          </a:p>
          <a:p>
            <a:pPr marL="719138" lvl="1" indent="-269875">
              <a:buClr>
                <a:schemeClr val="accent1"/>
              </a:buClr>
              <a:buFont typeface="Lucida Grande"/>
              <a:buChar char="►"/>
            </a:pPr>
            <a:r>
              <a:rPr lang="fr-FR" dirty="0" smtClean="0">
                <a:solidFill>
                  <a:schemeClr val="tx2"/>
                </a:solidFill>
                <a:latin typeface="Overpass Light"/>
                <a:cs typeface="Overpass Light"/>
              </a:rPr>
              <a:t>Des </a:t>
            </a:r>
            <a:r>
              <a:rPr lang="fr-FR" dirty="0">
                <a:solidFill>
                  <a:schemeClr val="tx2"/>
                </a:solidFill>
                <a:latin typeface="Overpass Light"/>
                <a:cs typeface="Overpass Light"/>
              </a:rPr>
              <a:t>audits sur le lieu de travail: examen des politiques, des documents et des procédures de mise en œuvre </a:t>
            </a:r>
            <a:endParaRPr lang="fr-FR" dirty="0" smtClean="0">
              <a:solidFill>
                <a:schemeClr val="tx2"/>
              </a:solidFill>
              <a:latin typeface="Overpass Light"/>
              <a:cs typeface="Overpass Light"/>
            </a:endParaRPr>
          </a:p>
          <a:p>
            <a:pPr marL="719138" lvl="1" indent="-269875">
              <a:buClr>
                <a:schemeClr val="accent1"/>
              </a:buClr>
              <a:buFont typeface="Lucida Grande"/>
              <a:buChar char="►"/>
            </a:pPr>
            <a:r>
              <a:rPr lang="fr-FR" dirty="0" smtClean="0">
                <a:solidFill>
                  <a:schemeClr val="tx2"/>
                </a:solidFill>
                <a:latin typeface="Overpass Light"/>
                <a:cs typeface="Overpass Light"/>
              </a:rPr>
              <a:t>Des </a:t>
            </a:r>
            <a:r>
              <a:rPr lang="fr-FR" dirty="0">
                <a:solidFill>
                  <a:schemeClr val="tx2"/>
                </a:solidFill>
                <a:latin typeface="Overpass Light"/>
                <a:cs typeface="Overpass Light"/>
              </a:rPr>
              <a:t>inspections périodiques sur le lieu de travail et des contrôles ponctuels (par les membres du comité mixte de sécurité et de santé, par exemple</a:t>
            </a:r>
            <a:r>
              <a:rPr lang="fr-FR" dirty="0" smtClean="0">
                <a:solidFill>
                  <a:schemeClr val="tx2"/>
                </a:solidFill>
                <a:latin typeface="Overpass Light"/>
                <a:cs typeface="Overpass Light"/>
              </a:rPr>
              <a:t>)</a:t>
            </a:r>
          </a:p>
          <a:p>
            <a:pPr marL="719138" lvl="1" indent="-269875">
              <a:buClr>
                <a:schemeClr val="accent1"/>
              </a:buClr>
              <a:buFont typeface="Lucida Grande"/>
              <a:buChar char="►"/>
            </a:pPr>
            <a:r>
              <a:rPr lang="fr-FR" dirty="0" smtClean="0">
                <a:solidFill>
                  <a:schemeClr val="tx2"/>
                </a:solidFill>
                <a:latin typeface="Overpass Light"/>
                <a:cs typeface="Overpass Light"/>
              </a:rPr>
              <a:t>Des </a:t>
            </a:r>
            <a:r>
              <a:rPr lang="fr-FR" dirty="0">
                <a:solidFill>
                  <a:schemeClr val="tx2"/>
                </a:solidFill>
                <a:latin typeface="Overpass Light"/>
                <a:cs typeface="Overpass Light"/>
              </a:rPr>
              <a:t>inspections par des organismes extérieurs aux fins du respect de la législation, par exemple en matière de sécurité incendie</a:t>
            </a:r>
          </a:p>
          <a:p>
            <a:pPr marL="719138" lvl="1" indent="-269875">
              <a:buClr>
                <a:schemeClr val="accent1"/>
              </a:buClr>
              <a:buFont typeface="Lucida Grande"/>
              <a:buChar char="►"/>
            </a:pPr>
            <a:endParaRPr lang="es-ES" dirty="0" smtClean="0">
              <a:solidFill>
                <a:schemeClr val="tx2"/>
              </a:solidFill>
              <a:latin typeface="Overpass Light"/>
              <a:cs typeface="Overpass Light"/>
            </a:endParaRP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137</a:t>
            </a:fld>
            <a:endParaRPr lang="en-GB"/>
          </a:p>
        </p:txBody>
      </p:sp>
      <p:sp>
        <p:nvSpPr>
          <p:cNvPr id="8" name="Rectángulo 7"/>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pic>
        <p:nvPicPr>
          <p:cNvPr id="7" name="Imagen 6" descr="137_slide_picture.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53970" y="2691198"/>
            <a:ext cx="3513077" cy="2339607"/>
          </a:xfrm>
          <a:prstGeom prst="rect">
            <a:avLst/>
          </a:prstGeom>
          <a:noFill/>
          <a:ln>
            <a:noFill/>
          </a:ln>
        </p:spPr>
      </p:pic>
      <p:sp>
        <p:nvSpPr>
          <p:cNvPr id="10"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4065978820"/>
      </p:ext>
    </p:extLst>
  </p:cSld>
  <p:clrMapOvr>
    <a:masterClrMapping/>
  </p:clrMapOvr>
  <p:timing>
    <p:tnLst>
      <p:par>
        <p:cTn xmlns:p14="http://schemas.microsoft.com/office/powerpoint/2010/mai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0538" y="1423195"/>
            <a:ext cx="6905344" cy="720000"/>
          </a:xfrm>
        </p:spPr>
        <p:txBody>
          <a:bodyPr/>
          <a:lstStyle/>
          <a:p>
            <a:r>
              <a:rPr lang="fr-FR" b="0" dirty="0" smtClean="0"/>
              <a:t>Surveillance </a:t>
            </a:r>
            <a:r>
              <a:rPr lang="fr-FR" b="0" dirty="0"/>
              <a:t>de la santé</a:t>
            </a:r>
            <a:br>
              <a:rPr lang="fr-FR" b="0" dirty="0"/>
            </a:br>
            <a:endParaRPr lang="es-ES" b="0" dirty="0"/>
          </a:p>
        </p:txBody>
      </p:sp>
      <p:sp>
        <p:nvSpPr>
          <p:cNvPr id="3" name="Marcador de contenido 2"/>
          <p:cNvSpPr>
            <a:spLocks noGrp="1"/>
          </p:cNvSpPr>
          <p:nvPr>
            <p:ph idx="1"/>
          </p:nvPr>
        </p:nvSpPr>
        <p:spPr>
          <a:xfrm>
            <a:off x="490538" y="2129333"/>
            <a:ext cx="7305287" cy="3790890"/>
          </a:xfrm>
        </p:spPr>
        <p:txBody>
          <a:bodyPr/>
          <a:lstStyle/>
          <a:p>
            <a:pPr eaLnBrk="0" fontAlgn="base" hangingPunct="0">
              <a:lnSpc>
                <a:spcPct val="70000"/>
              </a:lnSpc>
              <a:spcBef>
                <a:spcPct val="0"/>
              </a:spcBef>
              <a:spcAft>
                <a:spcPct val="0"/>
              </a:spcAft>
              <a:buClr>
                <a:schemeClr val="accent2"/>
              </a:buClr>
            </a:pPr>
            <a:endParaRPr lang="en-GB" b="0" dirty="0" smtClean="0">
              <a:solidFill>
                <a:schemeClr val="tx2"/>
              </a:solidFill>
              <a:latin typeface="Overpass Light"/>
              <a:cs typeface="Overpass Light"/>
            </a:endParaRPr>
          </a:p>
          <a:p>
            <a:pPr marL="285750" indent="-285750" eaLnBrk="0" fontAlgn="base" hangingPunct="0">
              <a:lnSpc>
                <a:spcPct val="150000"/>
              </a:lnSpc>
              <a:spcBef>
                <a:spcPct val="0"/>
              </a:spcBef>
              <a:spcAft>
                <a:spcPct val="0"/>
              </a:spcAft>
              <a:buClr>
                <a:schemeClr val="accent2"/>
              </a:buClr>
              <a:buFont typeface="Lucida Grande"/>
              <a:buChar char="►"/>
            </a:pPr>
            <a:r>
              <a:rPr lang="fr-FR" dirty="0" smtClean="0">
                <a:solidFill>
                  <a:schemeClr val="tx2"/>
                </a:solidFill>
                <a:latin typeface="Overpass Light"/>
                <a:cs typeface="Overpass Light"/>
              </a:rPr>
              <a:t>Approche </a:t>
            </a:r>
            <a:r>
              <a:rPr lang="fr-FR" dirty="0">
                <a:solidFill>
                  <a:schemeClr val="tx2"/>
                </a:solidFill>
                <a:latin typeface="Overpass Light"/>
                <a:cs typeface="Overpass Light"/>
              </a:rPr>
              <a:t>proactive de la promotion de la santé des </a:t>
            </a:r>
            <a:r>
              <a:rPr lang="fr-FR" dirty="0" smtClean="0">
                <a:solidFill>
                  <a:schemeClr val="tx2"/>
                </a:solidFill>
                <a:latin typeface="Overpass Light"/>
                <a:cs typeface="Overpass Light"/>
              </a:rPr>
              <a:t>travailleurs</a:t>
            </a:r>
            <a:endParaRPr lang="en-US" dirty="0">
              <a:solidFill>
                <a:schemeClr val="tx2"/>
              </a:solidFill>
              <a:latin typeface="Overpass Light"/>
              <a:cs typeface="Overpass Light"/>
            </a:endParaRPr>
          </a:p>
          <a:p>
            <a:pPr marL="920750" lvl="1" indent="-285750" fontAlgn="base">
              <a:buClr>
                <a:schemeClr val="accent1"/>
              </a:buClr>
              <a:buFont typeface="Lucida Grande"/>
              <a:buChar char="►"/>
            </a:pPr>
            <a:r>
              <a:rPr lang="fr-FR" dirty="0" smtClean="0">
                <a:solidFill>
                  <a:schemeClr val="tx2"/>
                </a:solidFill>
                <a:latin typeface="Overpass Light"/>
                <a:cs typeface="Overpass Light"/>
              </a:rPr>
              <a:t>Comprend </a:t>
            </a:r>
            <a:r>
              <a:rPr lang="fr-FR" dirty="0">
                <a:solidFill>
                  <a:schemeClr val="tx2"/>
                </a:solidFill>
                <a:latin typeface="Overpass Light"/>
                <a:cs typeface="Overpass Light"/>
              </a:rPr>
              <a:t>les visites médicales et les tests et examens </a:t>
            </a:r>
            <a:r>
              <a:rPr lang="fr-FR" dirty="0" smtClean="0">
                <a:solidFill>
                  <a:schemeClr val="tx2"/>
                </a:solidFill>
                <a:latin typeface="Overpass Light"/>
                <a:cs typeface="Overpass Light"/>
              </a:rPr>
              <a:t>spécifiques</a:t>
            </a:r>
          </a:p>
          <a:p>
            <a:pPr marL="920750" lvl="1" indent="-285750" fontAlgn="base">
              <a:buClr>
                <a:schemeClr val="accent1"/>
              </a:buClr>
              <a:buFont typeface="Lucida Grande"/>
              <a:buChar char="►"/>
            </a:pPr>
            <a:r>
              <a:rPr lang="fr-FR" dirty="0" smtClean="0">
                <a:solidFill>
                  <a:schemeClr val="tx2"/>
                </a:solidFill>
                <a:latin typeface="Overpass Light"/>
                <a:cs typeface="Overpass Light"/>
              </a:rPr>
              <a:t>L’</a:t>
            </a:r>
            <a:r>
              <a:rPr lang="fr-FR" dirty="0" smtClean="0">
                <a:solidFill>
                  <a:schemeClr val="tx2"/>
                </a:solidFill>
                <a:cs typeface="Overpass Bold"/>
              </a:rPr>
              <a:t>employeur</a:t>
            </a:r>
            <a:r>
              <a:rPr lang="fr-FR" dirty="0" smtClean="0">
                <a:solidFill>
                  <a:schemeClr val="tx2"/>
                </a:solidFill>
                <a:latin typeface="Overpass Light"/>
                <a:cs typeface="Overpass Light"/>
              </a:rPr>
              <a:t> </a:t>
            </a:r>
            <a:r>
              <a:rPr lang="fr-FR" dirty="0">
                <a:solidFill>
                  <a:schemeClr val="tx2"/>
                </a:solidFill>
                <a:latin typeface="Overpass Light"/>
                <a:cs typeface="Overpass Light"/>
              </a:rPr>
              <a:t>doit s’assurer que les travailleurs reçoivent les services médicaux imposés par la loi</a:t>
            </a:r>
          </a:p>
          <a:p>
            <a:pPr marL="920750" lvl="1" indent="-285750" fontAlgn="base">
              <a:buClr>
                <a:schemeClr val="accent1"/>
              </a:buClr>
              <a:buFont typeface="Lucida Grande"/>
              <a:buChar char="►"/>
            </a:pPr>
            <a:endParaRPr lang="en-GB" b="1" dirty="0">
              <a:solidFill>
                <a:schemeClr val="tx2"/>
              </a:solidFill>
              <a:latin typeface="Overpass Light"/>
              <a:cs typeface="Overpass Light"/>
            </a:endParaRPr>
          </a:p>
          <a:p>
            <a:pPr marL="285750" indent="-285750" eaLnBrk="0" fontAlgn="base" hangingPunct="0">
              <a:lnSpc>
                <a:spcPct val="150000"/>
              </a:lnSpc>
              <a:spcBef>
                <a:spcPct val="0"/>
              </a:spcBef>
              <a:spcAft>
                <a:spcPct val="0"/>
              </a:spcAft>
              <a:buClr>
                <a:schemeClr val="accent2"/>
              </a:buClr>
              <a:buFont typeface="Lucida Grande"/>
              <a:buChar char="►"/>
            </a:pPr>
            <a:r>
              <a:rPr lang="fr-FR" b="0" dirty="0" smtClean="0">
                <a:solidFill>
                  <a:schemeClr val="tx2"/>
                </a:solidFill>
              </a:rPr>
              <a:t>Dossiers</a:t>
            </a:r>
            <a:r>
              <a:rPr lang="fr-FR" b="0" dirty="0">
                <a:solidFill>
                  <a:schemeClr val="tx2"/>
                </a:solidFill>
              </a:rPr>
              <a:t>/données médicales professionnelles: </a:t>
            </a:r>
            <a:endParaRPr lang="en-GB" b="0" dirty="0">
              <a:solidFill>
                <a:schemeClr val="tx2"/>
              </a:solidFill>
              <a:cs typeface="Overpass Bold"/>
            </a:endParaRPr>
          </a:p>
          <a:p>
            <a:pPr marL="920750" lvl="1" indent="-285750" fontAlgn="base">
              <a:buClr>
                <a:schemeClr val="accent1"/>
              </a:buClr>
              <a:buFont typeface="Lucida Grande"/>
              <a:buChar char="►"/>
            </a:pPr>
            <a:r>
              <a:rPr lang="fr-FR" dirty="0" smtClean="0">
                <a:solidFill>
                  <a:schemeClr val="tx2"/>
                </a:solidFill>
                <a:latin typeface="Overpass Light"/>
                <a:cs typeface="Overpass Light"/>
              </a:rPr>
              <a:t>garantir </a:t>
            </a:r>
            <a:r>
              <a:rPr lang="fr-FR" dirty="0">
                <a:solidFill>
                  <a:schemeClr val="tx2"/>
                </a:solidFill>
                <a:latin typeface="Overpass Light"/>
                <a:cs typeface="Overpass Light"/>
              </a:rPr>
              <a:t>la confidentialité, la sécurité du stockage, l’information des travailleurs, l’accès à leur propre dossier et la non-discrimination. Précieuses pour les études, la recherche et la prévention.</a:t>
            </a:r>
          </a:p>
          <a:p>
            <a:pPr marL="920750" lvl="1" indent="-285750" fontAlgn="base">
              <a:buClr>
                <a:schemeClr val="accent1"/>
              </a:buClr>
              <a:buFont typeface="Lucida Grande"/>
              <a:buChar char="►"/>
            </a:pPr>
            <a:endParaRPr lang="es-ES" dirty="0">
              <a:solidFill>
                <a:schemeClr val="tx2"/>
              </a:solidFill>
              <a:latin typeface="Overpass Light"/>
              <a:cs typeface="Overpass Light"/>
            </a:endParaRP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138</a:t>
            </a:fld>
            <a:endParaRPr lang="en-GB"/>
          </a:p>
        </p:txBody>
      </p:sp>
      <p:sp>
        <p:nvSpPr>
          <p:cNvPr id="8" name="Rectángulo 7"/>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pic>
        <p:nvPicPr>
          <p:cNvPr id="9" name="Imagen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58629" y="2642407"/>
            <a:ext cx="3517392" cy="2350008"/>
          </a:xfrm>
          <a:prstGeom prst="rect">
            <a:avLst/>
          </a:prstGeom>
        </p:spPr>
      </p:pic>
      <p:sp>
        <p:nvSpPr>
          <p:cNvPr id="11"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1810992774"/>
      </p:ext>
    </p:extLst>
  </p:cSld>
  <p:clrMapOvr>
    <a:masterClrMapping/>
  </p:clrMapOvr>
  <p:timing>
    <p:tnLst>
      <p:par>
        <p:cTn xmlns:p14="http://schemas.microsoft.com/office/powerpoint/2010/mai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p:txBody>
          <a:bodyPr/>
          <a:lstStyle/>
          <a:p>
            <a:r>
              <a:rPr lang="fr-FR" b="0" dirty="0"/>
              <a:t>Que pourrait-on améliorer?</a:t>
            </a:r>
            <a:endParaRPr lang="es-ES" b="0"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139</a:t>
            </a:fld>
            <a:endParaRPr lang="en-GB"/>
          </a:p>
        </p:txBody>
      </p:sp>
      <p:pic>
        <p:nvPicPr>
          <p:cNvPr id="8" name="Imagen 7" descr="139_slide_picture.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78648" y="1953355"/>
            <a:ext cx="5299550" cy="4112220"/>
          </a:xfrm>
          <a:prstGeom prst="rect">
            <a:avLst/>
          </a:prstGeom>
          <a:ln>
            <a:noFill/>
          </a:ln>
          <a:effectLst>
            <a:outerShdw blurRad="292100" dist="139700" dir="2700000" algn="tl" rotWithShape="0">
              <a:srgbClr val="333333">
                <a:alpha val="65000"/>
              </a:srgbClr>
            </a:outerShdw>
          </a:effectLst>
        </p:spPr>
      </p:pic>
      <p:sp>
        <p:nvSpPr>
          <p:cNvPr id="11"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1863986885"/>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20445" y="1955981"/>
            <a:ext cx="5927334" cy="4376579"/>
          </a:xfrm>
          <a:prstGeom prst="rect">
            <a:avLst/>
          </a:prstGeom>
        </p:spPr>
      </p:pic>
      <p:sp>
        <p:nvSpPr>
          <p:cNvPr id="2" name="Title 1"/>
          <p:cNvSpPr>
            <a:spLocks noGrp="1"/>
          </p:cNvSpPr>
          <p:nvPr>
            <p:ph type="title"/>
          </p:nvPr>
        </p:nvSpPr>
        <p:spPr/>
        <p:txBody>
          <a:bodyPr/>
          <a:lstStyle/>
          <a:p>
            <a:r>
              <a:rPr lang="fr-FR" b="0" dirty="0"/>
              <a:t>Pourquoi mettre en œuvre des mesures de SST sur le lieu de travail?</a:t>
            </a:r>
            <a:endParaRPr lang="en-GB" b="0" dirty="0"/>
          </a:p>
        </p:txBody>
      </p:sp>
      <p:sp>
        <p:nvSpPr>
          <p:cNvPr id="3" name="Content Placeholder 2"/>
          <p:cNvSpPr>
            <a:spLocks noGrp="1"/>
          </p:cNvSpPr>
          <p:nvPr>
            <p:ph sz="half" idx="1"/>
          </p:nvPr>
        </p:nvSpPr>
        <p:spPr>
          <a:xfrm>
            <a:off x="490539" y="2440990"/>
            <a:ext cx="5456049" cy="3482976"/>
          </a:xfrm>
        </p:spPr>
        <p:txBody>
          <a:bodyPr/>
          <a:lstStyle/>
          <a:p>
            <a:r>
              <a:rPr lang="en-US" b="0" dirty="0"/>
              <a:t>3</a:t>
            </a:r>
            <a:r>
              <a:rPr lang="en-US" b="0" dirty="0" smtClean="0"/>
              <a:t>. </a:t>
            </a:r>
            <a:r>
              <a:rPr lang="fr-FR" b="0" dirty="0" smtClean="0"/>
              <a:t>Avantages </a:t>
            </a:r>
            <a:r>
              <a:rPr lang="fr-FR" b="0" dirty="0"/>
              <a:t>pour les entreprises</a:t>
            </a:r>
          </a:p>
          <a:p>
            <a:r>
              <a:rPr lang="es-ES" b="0" dirty="0" smtClean="0">
                <a:solidFill>
                  <a:schemeClr val="tx2"/>
                </a:solidFill>
                <a:latin typeface="Overpass Light"/>
                <a:cs typeface="Overpass Light"/>
              </a:rPr>
              <a:t>¿</a:t>
            </a:r>
            <a:r>
              <a:rPr lang="fr-FR" b="0" dirty="0">
                <a:solidFill>
                  <a:schemeClr val="tx2"/>
                </a:solidFill>
                <a:latin typeface="Overpass Light"/>
                <a:cs typeface="Overpass Light"/>
              </a:rPr>
              <a:t>Que se passe-t-il si le personnel pense que son lieu de travail n’est pas sûr? </a:t>
            </a:r>
          </a:p>
          <a:p>
            <a:pPr lvl="2"/>
            <a:r>
              <a:rPr lang="fr-FR" dirty="0" smtClean="0">
                <a:solidFill>
                  <a:schemeClr val="tx2"/>
                </a:solidFill>
                <a:latin typeface="Overpass Light"/>
                <a:cs typeface="Overpass Light"/>
              </a:rPr>
              <a:t>Moral?</a:t>
            </a:r>
          </a:p>
          <a:p>
            <a:pPr lvl="2"/>
            <a:r>
              <a:rPr lang="fr-FR" dirty="0" smtClean="0">
                <a:solidFill>
                  <a:schemeClr val="tx2"/>
                </a:solidFill>
                <a:latin typeface="Overpass Light"/>
                <a:cs typeface="Overpass Light"/>
              </a:rPr>
              <a:t>Productivité?</a:t>
            </a:r>
          </a:p>
          <a:p>
            <a:pPr lvl="2"/>
            <a:r>
              <a:rPr lang="fr-FR" dirty="0" smtClean="0">
                <a:solidFill>
                  <a:schemeClr val="tx2"/>
                </a:solidFill>
                <a:latin typeface="Overpass Light"/>
                <a:cs typeface="Overpass Light"/>
              </a:rPr>
              <a:t>Absentéisme?</a:t>
            </a:r>
          </a:p>
          <a:p>
            <a:pPr lvl="2"/>
            <a:r>
              <a:rPr lang="fr-FR" dirty="0" smtClean="0">
                <a:solidFill>
                  <a:schemeClr val="tx2"/>
                </a:solidFill>
                <a:latin typeface="Overpass Light"/>
                <a:cs typeface="Overpass Light"/>
              </a:rPr>
              <a:t>Démissions?</a:t>
            </a:r>
          </a:p>
          <a:p>
            <a:pPr lvl="2"/>
            <a:r>
              <a:rPr lang="fr-FR" dirty="0" smtClean="0">
                <a:solidFill>
                  <a:schemeClr val="tx2"/>
                </a:solidFill>
                <a:latin typeface="Overpass Light"/>
                <a:cs typeface="Overpass Light"/>
              </a:rPr>
              <a:t>Grève?</a:t>
            </a:r>
            <a:endParaRPr lang="fr-FR" dirty="0">
              <a:solidFill>
                <a:schemeClr val="tx2"/>
              </a:solidFill>
              <a:latin typeface="Overpass Light"/>
              <a:cs typeface="Overpass Light"/>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pPr/>
              <a:t>14</a:t>
            </a:fld>
            <a:endParaRPr lang="en-GB"/>
          </a:p>
        </p:txBody>
      </p:sp>
      <p:sp>
        <p:nvSpPr>
          <p:cNvPr id="10" name="Footer Placeholder 10"/>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spTree>
    <p:extLst>
      <p:ext uri="{BB962C8B-B14F-4D97-AF65-F5344CB8AC3E}">
        <p14:creationId xmlns:p14="http://schemas.microsoft.com/office/powerpoint/2010/main" val="635887879"/>
      </p:ext>
    </p:extLst>
  </p:cSld>
  <p:clrMapOvr>
    <a:masterClrMapping/>
  </p:clrMapOvr>
  <p:timing>
    <p:tnLst>
      <p:par>
        <p:cTn xmlns:p14="http://schemas.microsoft.com/office/powerpoint/2010/mai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p:txBody>
          <a:bodyPr/>
          <a:lstStyle/>
          <a:p>
            <a:r>
              <a:rPr lang="fr-FR" b="0" dirty="0"/>
              <a:t>Après – Que pourrait-on encore améliorer?</a:t>
            </a:r>
            <a:endParaRPr lang="es-ES" b="0"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140</a:t>
            </a:fld>
            <a:endParaRPr lang="en-GB"/>
          </a:p>
        </p:txBody>
      </p:sp>
      <p:pic>
        <p:nvPicPr>
          <p:cNvPr id="8" name="Imagen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89164" y="2007686"/>
            <a:ext cx="5299550" cy="3977901"/>
          </a:xfrm>
          <a:prstGeom prst="rect">
            <a:avLst/>
          </a:prstGeom>
          <a:ln>
            <a:noFill/>
          </a:ln>
          <a:effectLst>
            <a:outerShdw blurRad="292100" dist="139700" dir="2700000" algn="tl" rotWithShape="0">
              <a:srgbClr val="333333">
                <a:alpha val="65000"/>
              </a:srgbClr>
            </a:outerShdw>
          </a:effectLst>
        </p:spPr>
      </p:pic>
      <p:sp>
        <p:nvSpPr>
          <p:cNvPr id="12"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3429935763"/>
      </p:ext>
    </p:extLst>
  </p:cSld>
  <p:clrMapOvr>
    <a:masterClrMapping/>
  </p:clrMapOvr>
  <p:timing>
    <p:tnLst>
      <p:par>
        <p:cTn xmlns:p14="http://schemas.microsoft.com/office/powerpoint/2010/mai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p:txBody>
          <a:bodyPr/>
          <a:lstStyle/>
          <a:p>
            <a:r>
              <a:rPr lang="fr-FR" b="0" dirty="0"/>
              <a:t>Après – Que pourrait-on encore améliorer?</a:t>
            </a:r>
            <a:endParaRPr lang="es-ES" b="0"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141</a:t>
            </a:fld>
            <a:endParaRPr lang="en-GB"/>
          </a:p>
        </p:txBody>
      </p:sp>
      <p:pic>
        <p:nvPicPr>
          <p:cNvPr id="8" name="Imagen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57184" y="1702736"/>
            <a:ext cx="3668483" cy="4512185"/>
          </a:xfrm>
          <a:prstGeom prst="rect">
            <a:avLst/>
          </a:prstGeom>
          <a:ln>
            <a:noFill/>
          </a:ln>
          <a:effectLst>
            <a:outerShdw blurRad="292100" dist="139700" dir="2700000" algn="tl" rotWithShape="0">
              <a:srgbClr val="333333">
                <a:alpha val="65000"/>
              </a:srgbClr>
            </a:outerShdw>
          </a:effectLst>
        </p:spPr>
      </p:pic>
      <p:sp>
        <p:nvSpPr>
          <p:cNvPr id="11"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4148194027"/>
      </p:ext>
    </p:extLst>
  </p:cSld>
  <p:clrMapOvr>
    <a:masterClrMapping/>
  </p:clrMapOvr>
  <p:timing>
    <p:tnLst>
      <p:par>
        <p:cTn xmlns:p14="http://schemas.microsoft.com/office/powerpoint/2010/mai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Marcador de pie de página 4"/>
          <p:cNvSpPr txBox="1">
            <a:spLocks/>
          </p:cNvSpPr>
          <p:nvPr/>
        </p:nvSpPr>
        <p:spPr>
          <a:xfrm>
            <a:off x="3606147" y="6872090"/>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mtClean="0">
                <a:latin typeface="Arial"/>
              </a:rPr>
              <a:t>Advancing social justice, promoting decent work</a:t>
            </a:r>
            <a:endParaRPr lang="en-GB">
              <a:latin typeface="Arial"/>
            </a:endParaRPr>
          </a:p>
        </p:txBody>
      </p:sp>
      <p:sp>
        <p:nvSpPr>
          <p:cNvPr id="16" name="Marcador de número de diapositiva 5"/>
          <p:cNvSpPr txBox="1">
            <a:spLocks/>
          </p:cNvSpPr>
          <p:nvPr/>
        </p:nvSpPr>
        <p:spPr>
          <a:xfrm>
            <a:off x="11146521" y="6875166"/>
            <a:ext cx="540000" cy="288000"/>
          </a:xfrm>
          <a:prstGeom prst="rect">
            <a:avLst/>
          </a:prstGeom>
        </p:spPr>
        <p:txBody>
          <a:bodyPr vert="horz" lIns="0" tIns="0" rIns="0" bIns="0" rtlCol="0" anchor="t" anchorCtr="0">
            <a:noAutofit/>
          </a:bodyPr>
          <a:lstStyle>
            <a:defPPr>
              <a:defRPr lang="en-US"/>
            </a:defPPr>
            <a:lvl1pPr marL="0" algn="r" defTabSz="914400" rtl="0" eaLnBrk="1" latinLnBrk="0" hangingPunct="1">
              <a:defRPr sz="1800"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6227C0-AD57-4F9B-BAE3-EEFB0D0EE427}" type="slidenum">
              <a:rPr lang="en-GB" smtClean="0">
                <a:latin typeface="Arial"/>
              </a:rPr>
              <a:pPr/>
              <a:t>142</a:t>
            </a:fld>
            <a:endParaRPr lang="en-GB">
              <a:latin typeface="Arial"/>
            </a:endParaRPr>
          </a:p>
        </p:txBody>
      </p:sp>
      <p:pic>
        <p:nvPicPr>
          <p:cNvPr id="18"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2122" y="6372179"/>
            <a:ext cx="644400" cy="172266"/>
          </a:xfrm>
          <a:prstGeom prst="rect">
            <a:avLst/>
          </a:prstGeom>
        </p:spPr>
      </p:pic>
      <p:sp>
        <p:nvSpPr>
          <p:cNvPr id="19" name="Footer Placeholder 10"/>
          <p:cNvSpPr txBox="1">
            <a:spLocks/>
          </p:cNvSpPr>
          <p:nvPr/>
        </p:nvSpPr>
        <p:spPr>
          <a:xfrm>
            <a:off x="475597" y="6342018"/>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sp>
        <p:nvSpPr>
          <p:cNvPr id="11" name="Título 1"/>
          <p:cNvSpPr>
            <a:spLocks noGrp="1"/>
          </p:cNvSpPr>
          <p:nvPr>
            <p:ph type="title"/>
          </p:nvPr>
        </p:nvSpPr>
        <p:spPr>
          <a:xfrm>
            <a:off x="490538" y="2872800"/>
            <a:ext cx="7200000" cy="608525"/>
          </a:xfrm>
        </p:spPr>
        <p:txBody>
          <a:bodyPr/>
          <a:lstStyle/>
          <a:p>
            <a:r>
              <a:rPr lang="en-GB" b="0" dirty="0" smtClean="0">
                <a:latin typeface="Overpass Bold"/>
                <a:cs typeface="Overpass Bold"/>
              </a:rPr>
              <a:t>Session 6</a:t>
            </a:r>
            <a:endParaRPr lang="es-ES" b="0" dirty="0">
              <a:latin typeface="Overpass Bold"/>
              <a:cs typeface="Overpass Bold"/>
            </a:endParaRPr>
          </a:p>
        </p:txBody>
      </p:sp>
      <p:sp>
        <p:nvSpPr>
          <p:cNvPr id="12" name="Marcador de texto 2"/>
          <p:cNvSpPr>
            <a:spLocks noGrp="1"/>
          </p:cNvSpPr>
          <p:nvPr>
            <p:ph type="body" idx="1"/>
          </p:nvPr>
        </p:nvSpPr>
        <p:spPr>
          <a:xfrm>
            <a:off x="490538" y="3596780"/>
            <a:ext cx="8540283" cy="1656000"/>
          </a:xfrm>
        </p:spPr>
        <p:txBody>
          <a:bodyPr/>
          <a:lstStyle/>
          <a:p>
            <a:r>
              <a:rPr lang="fr-FR" sz="3200" dirty="0">
                <a:latin typeface="Overpass Light"/>
                <a:cs typeface="Overpass Light"/>
              </a:rPr>
              <a:t>Systèmes de gestion de la SST</a:t>
            </a:r>
            <a:endParaRPr lang="es-ES" sz="3200" dirty="0">
              <a:latin typeface="Overpass Light"/>
              <a:cs typeface="Overpass Light"/>
            </a:endParaRPr>
          </a:p>
        </p:txBody>
      </p:sp>
      <p:pic>
        <p:nvPicPr>
          <p:cNvPr id="20" name="Imagen 19" descr="foto_recortada_6.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68028" y="2488570"/>
            <a:ext cx="7536801" cy="4382258"/>
          </a:xfrm>
          <a:prstGeom prst="rect">
            <a:avLst/>
          </a:prstGeom>
        </p:spPr>
      </p:pic>
    </p:spTree>
    <p:extLst>
      <p:ext uri="{BB962C8B-B14F-4D97-AF65-F5344CB8AC3E}">
        <p14:creationId xmlns:p14="http://schemas.microsoft.com/office/powerpoint/2010/main" val="79382910"/>
      </p:ext>
    </p:extLst>
  </p:cSld>
  <p:clrMapOvr>
    <a:masterClrMapping/>
  </p:clrMapOvr>
  <p:timing>
    <p:tnLst>
      <p:par>
        <p:cTn xmlns:p14="http://schemas.microsoft.com/office/powerpoint/2010/mai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11"/>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4" name="Marcador de número de diapositiva 3"/>
          <p:cNvSpPr>
            <a:spLocks noGrp="1"/>
          </p:cNvSpPr>
          <p:nvPr>
            <p:ph type="sldNum" sz="quarter" idx="12"/>
          </p:nvPr>
        </p:nvSpPr>
        <p:spPr/>
        <p:txBody>
          <a:bodyPr/>
          <a:lstStyle/>
          <a:p>
            <a:fld id="{856227C0-AD57-4F9B-BAE3-EEFB0D0EE427}" type="slidenum">
              <a:rPr lang="en-GB" smtClean="0"/>
              <a:t>143</a:t>
            </a:fld>
            <a:endParaRPr lang="en-GB"/>
          </a:p>
        </p:txBody>
      </p:sp>
      <p:pic>
        <p:nvPicPr>
          <p:cNvPr id="18" name="Marcador de posición de imagen 17"/>
          <p:cNvPicPr>
            <a:picLocks noGrp="1" noChangeAspect="1"/>
          </p:cNvPicPr>
          <p:nvPr>
            <p:ph type="pic" sz="quarter" idx="4294967295"/>
          </p:nvPr>
        </p:nvPicPr>
        <p:blipFill>
          <a:blip r:embed="rId2" cstate="print">
            <a:extLst>
              <a:ext uri="{28A0092B-C50C-407E-A947-70E740481C1C}">
                <a14:useLocalDpi xmlns:a14="http://schemas.microsoft.com/office/drawing/2010/main" val="0"/>
              </a:ext>
            </a:extLst>
          </a:blip>
          <a:stretch>
            <a:fillRect/>
          </a:stretch>
        </p:blipFill>
        <p:spPr>
          <a:xfrm>
            <a:off x="7607036" y="2800167"/>
            <a:ext cx="3949964" cy="2633308"/>
          </a:xfrm>
          <a:prstGeom prst="rect">
            <a:avLst/>
          </a:prstGeom>
          <a:ln>
            <a:noFill/>
          </a:ln>
          <a:effectLst>
            <a:outerShdw blurRad="292100" dist="139700" dir="2700000" algn="tl" rotWithShape="0">
              <a:srgbClr val="333333">
                <a:alpha val="65000"/>
              </a:srgbClr>
            </a:outerShdw>
          </a:effectLst>
        </p:spPr>
      </p:pic>
      <p:sp>
        <p:nvSpPr>
          <p:cNvPr id="17" name="Marcador de texto 16"/>
          <p:cNvSpPr>
            <a:spLocks noGrp="1"/>
          </p:cNvSpPr>
          <p:nvPr>
            <p:ph type="body" sz="quarter" idx="14"/>
          </p:nvPr>
        </p:nvSpPr>
        <p:spPr>
          <a:xfrm>
            <a:off x="7604009" y="5199223"/>
            <a:ext cx="2912859" cy="238449"/>
          </a:xfrm>
        </p:spPr>
        <p:txBody>
          <a:bodyPr/>
          <a:lstStyle/>
          <a:p>
            <a:r>
              <a:rPr lang="en-US" dirty="0"/>
              <a:t>Photo: OIT-</a:t>
            </a:r>
            <a:r>
              <a:rPr lang="en-US" dirty="0" err="1"/>
              <a:t>mekelle</a:t>
            </a:r>
            <a:r>
              <a:rPr lang="en-US" dirty="0"/>
              <a:t>-</a:t>
            </a:r>
            <a:r>
              <a:rPr lang="en-US" dirty="0" err="1"/>
              <a:t>Ethiopie</a:t>
            </a:r>
            <a:endParaRPr lang="es-ES" dirty="0"/>
          </a:p>
        </p:txBody>
      </p:sp>
      <p:sp>
        <p:nvSpPr>
          <p:cNvPr id="5" name="Title 1"/>
          <p:cNvSpPr txBox="1">
            <a:spLocks/>
          </p:cNvSpPr>
          <p:nvPr/>
        </p:nvSpPr>
        <p:spPr>
          <a:xfrm>
            <a:off x="485625" y="1423195"/>
            <a:ext cx="11215837" cy="720000"/>
          </a:xfrm>
          <a:prstGeom prst="rect">
            <a:avLst/>
          </a:prstGeom>
        </p:spPr>
        <p:txBody>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r>
              <a:rPr lang="fr-FR" b="0" dirty="0"/>
              <a:t>Objectifs de la session </a:t>
            </a:r>
            <a:r>
              <a:rPr lang="fr-FR" b="0" dirty="0" smtClean="0"/>
              <a:t>six</a:t>
            </a:r>
            <a:endParaRPr lang="en-GB" b="0" dirty="0"/>
          </a:p>
        </p:txBody>
      </p:sp>
      <p:sp>
        <p:nvSpPr>
          <p:cNvPr id="6" name="Content Placeholder 2"/>
          <p:cNvSpPr txBox="1">
            <a:spLocks/>
          </p:cNvSpPr>
          <p:nvPr/>
        </p:nvSpPr>
        <p:spPr>
          <a:xfrm>
            <a:off x="471861" y="2252820"/>
            <a:ext cx="6887232" cy="3482975"/>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tx2"/>
                </a:solidFill>
              </a:rPr>
              <a:t>À l’issue de cette session, vous:</a:t>
            </a:r>
          </a:p>
          <a:p>
            <a:pPr marL="342900" lvl="1" indent="-342900">
              <a:spcBef>
                <a:spcPts val="1200"/>
              </a:spcBef>
              <a:buFont typeface="+mj-lt"/>
              <a:buAutoNum type="arabicPeriod"/>
            </a:pPr>
            <a:r>
              <a:rPr lang="fr-FR" dirty="0" smtClean="0">
                <a:solidFill>
                  <a:schemeClr val="tx2"/>
                </a:solidFill>
                <a:latin typeface="Overpass Light"/>
                <a:cs typeface="Overpass Light"/>
              </a:rPr>
              <a:t>Aurez </a:t>
            </a:r>
            <a:r>
              <a:rPr lang="fr-FR" dirty="0">
                <a:solidFill>
                  <a:schemeClr val="tx2"/>
                </a:solidFill>
                <a:latin typeface="Overpass Light"/>
                <a:cs typeface="Overpass Light"/>
              </a:rPr>
              <a:t>appris que le système de gestion de la SST est un système souple, adaptable aux besoins de l’entreprise et axé sur les dangers et les risques associés à l’activité de celle-</a:t>
            </a:r>
            <a:r>
              <a:rPr lang="fr-FR" dirty="0" smtClean="0">
                <a:solidFill>
                  <a:schemeClr val="tx2"/>
                </a:solidFill>
                <a:latin typeface="Overpass Light"/>
                <a:cs typeface="Overpass Light"/>
              </a:rPr>
              <a:t>ci</a:t>
            </a:r>
          </a:p>
          <a:p>
            <a:pPr marL="342900" lvl="1" indent="-342900">
              <a:spcBef>
                <a:spcPts val="1200"/>
              </a:spcBef>
              <a:buFont typeface="+mj-lt"/>
              <a:buAutoNum type="arabicPeriod"/>
            </a:pPr>
            <a:r>
              <a:rPr lang="fr-FR" dirty="0" smtClean="0">
                <a:solidFill>
                  <a:schemeClr val="tx2"/>
                </a:solidFill>
                <a:latin typeface="Overpass Light"/>
                <a:cs typeface="Overpass Light"/>
              </a:rPr>
              <a:t>Aurez </a:t>
            </a:r>
            <a:r>
              <a:rPr lang="fr-FR" dirty="0">
                <a:solidFill>
                  <a:schemeClr val="tx2"/>
                </a:solidFill>
                <a:latin typeface="Overpass Light"/>
                <a:cs typeface="Overpass Light"/>
              </a:rPr>
              <a:t>vu comment cette approche garantit l’évaluation de tous les dangers et risques et l’application de mesures efficaces de prévention et de contrôle </a:t>
            </a:r>
            <a:endParaRPr lang="fr-FR" dirty="0" smtClean="0">
              <a:solidFill>
                <a:schemeClr val="tx2"/>
              </a:solidFill>
              <a:latin typeface="Overpass Light"/>
              <a:cs typeface="Overpass Light"/>
            </a:endParaRPr>
          </a:p>
          <a:p>
            <a:pPr marL="342900" lvl="1" indent="-342900">
              <a:spcBef>
                <a:spcPts val="1200"/>
              </a:spcBef>
              <a:buFont typeface="+mj-lt"/>
              <a:buAutoNum type="arabicPeriod"/>
            </a:pPr>
            <a:r>
              <a:rPr lang="fr-FR" dirty="0" smtClean="0">
                <a:solidFill>
                  <a:schemeClr val="tx2"/>
                </a:solidFill>
                <a:latin typeface="Overpass Light"/>
                <a:cs typeface="Overpass Light"/>
              </a:rPr>
              <a:t>Connaîtrez </a:t>
            </a:r>
            <a:r>
              <a:rPr lang="fr-FR" dirty="0">
                <a:solidFill>
                  <a:schemeClr val="tx2"/>
                </a:solidFill>
                <a:latin typeface="Overpass Light"/>
                <a:cs typeface="Overpass Light"/>
              </a:rPr>
              <a:t>des outils pour favoriser la participation des travailleurs au niveau de l’entreprise, conformément à la mission et aux principes directeurs de l’OIT </a:t>
            </a:r>
          </a:p>
        </p:txBody>
      </p:sp>
      <p:sp>
        <p:nvSpPr>
          <p:cNvPr id="7" name="Date Placeholder 4"/>
          <p:cNvSpPr txBox="1">
            <a:spLocks/>
          </p:cNvSpPr>
          <p:nvPr/>
        </p:nvSpPr>
        <p:spPr>
          <a:xfrm>
            <a:off x="490538" y="6870450"/>
            <a:ext cx="2743200" cy="216000"/>
          </a:xfrm>
          <a:prstGeom prst="rect">
            <a:avLst/>
          </a:prstGeom>
        </p:spPr>
        <p:txBody>
          <a:bodyPr vert="horz" lIns="0" tIns="0" rIns="0" bIns="0" rtlCol="0" anchor="ctr">
            <a:noAutofit/>
          </a:bodyPr>
          <a:lstStyle>
            <a:defPPr>
              <a:defRPr lang="en-US"/>
            </a:defPPr>
            <a:lvl1pPr marL="0" algn="l" defTabSz="914400" rtl="0" eaLnBrk="1" latinLnBrk="0" hangingPunct="1">
              <a:defRPr sz="1000"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smtClean="0"/>
              <a:t>Date: Monday / 01 / October / 2019</a:t>
            </a:r>
            <a:endParaRPr lang="en-GB" dirty="0"/>
          </a:p>
        </p:txBody>
      </p:sp>
      <p:pic>
        <p:nvPicPr>
          <p:cNvPr id="11"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
        <p:nvSpPr>
          <p:cNvPr id="14"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928052586"/>
      </p:ext>
    </p:extLst>
  </p:cSld>
  <p:clrMapOvr>
    <a:masterClrMapping/>
  </p:clrMapOvr>
  <p:timing>
    <p:tnLst>
      <p:par>
        <p:cTn xmlns:p14="http://schemas.microsoft.com/office/powerpoint/2010/mai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2"/>
          </p:nvPr>
        </p:nvSpPr>
        <p:spPr/>
        <p:txBody>
          <a:bodyPr/>
          <a:lstStyle/>
          <a:p>
            <a:fld id="{856227C0-AD57-4F9B-BAE3-EEFB0D0EE427}" type="slidenum">
              <a:rPr lang="en-GB" smtClean="0"/>
              <a:t>144</a:t>
            </a:fld>
            <a:endParaRPr lang="en-GB"/>
          </a:p>
        </p:txBody>
      </p:sp>
      <p:sp>
        <p:nvSpPr>
          <p:cNvPr id="5" name="Title 1"/>
          <p:cNvSpPr txBox="1">
            <a:spLocks/>
          </p:cNvSpPr>
          <p:nvPr/>
        </p:nvSpPr>
        <p:spPr>
          <a:xfrm>
            <a:off x="485625" y="1423195"/>
            <a:ext cx="11215837" cy="720000"/>
          </a:xfrm>
          <a:prstGeom prst="rect">
            <a:avLst/>
          </a:prstGeom>
        </p:spPr>
        <p:txBody>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r>
              <a:rPr lang="fr-FR" b="0" dirty="0"/>
              <a:t>Système de gestion de la SST</a:t>
            </a:r>
            <a:endParaRPr lang="en-GB" b="0" dirty="0"/>
          </a:p>
        </p:txBody>
      </p:sp>
      <p:sp>
        <p:nvSpPr>
          <p:cNvPr id="6" name="Content Placeholder 2"/>
          <p:cNvSpPr txBox="1">
            <a:spLocks/>
          </p:cNvSpPr>
          <p:nvPr/>
        </p:nvSpPr>
        <p:spPr>
          <a:xfrm>
            <a:off x="471860" y="2009641"/>
            <a:ext cx="10167918" cy="530234"/>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0" dirty="0">
                <a:solidFill>
                  <a:schemeClr val="tx2"/>
                </a:solidFill>
                <a:latin typeface="Overpass Light"/>
                <a:cs typeface="Overpass Light"/>
              </a:rPr>
              <a:t>Un "système" est un ensemble d'éléments interdépendants ayant un objectif commun</a:t>
            </a:r>
            <a:endParaRPr lang="en-GB" b="0" dirty="0" smtClean="0">
              <a:solidFill>
                <a:schemeClr val="tx2"/>
              </a:solidFill>
              <a:latin typeface="Overpass Light"/>
              <a:cs typeface="Overpass Light"/>
            </a:endParaRPr>
          </a:p>
        </p:txBody>
      </p:sp>
      <p:sp>
        <p:nvSpPr>
          <p:cNvPr id="7" name="Date Placeholder 4"/>
          <p:cNvSpPr txBox="1">
            <a:spLocks/>
          </p:cNvSpPr>
          <p:nvPr/>
        </p:nvSpPr>
        <p:spPr>
          <a:xfrm>
            <a:off x="490538" y="6870450"/>
            <a:ext cx="2743200" cy="216000"/>
          </a:xfrm>
          <a:prstGeom prst="rect">
            <a:avLst/>
          </a:prstGeom>
        </p:spPr>
        <p:txBody>
          <a:bodyPr vert="horz" lIns="0" tIns="0" rIns="0" bIns="0" rtlCol="0" anchor="ctr">
            <a:noAutofit/>
          </a:bodyPr>
          <a:lstStyle>
            <a:defPPr>
              <a:defRPr lang="en-US"/>
            </a:defPPr>
            <a:lvl1pPr marL="0" algn="l" defTabSz="914400" rtl="0" eaLnBrk="1" latinLnBrk="0" hangingPunct="1">
              <a:defRPr sz="1000"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mtClean="0"/>
              <a:t>Date: Monday / 01 / October / 2019</a:t>
            </a:r>
            <a:endParaRPr lang="en-GB"/>
          </a:p>
        </p:txBody>
      </p:sp>
      <p:pic>
        <p:nvPicPr>
          <p:cNvPr id="11"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pic>
        <p:nvPicPr>
          <p:cNvPr id="9" name="Imagen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6006" y="2778355"/>
            <a:ext cx="7982994" cy="3189917"/>
          </a:xfrm>
          <a:prstGeom prst="rect">
            <a:avLst/>
          </a:prstGeom>
        </p:spPr>
      </p:pic>
      <p:sp>
        <p:nvSpPr>
          <p:cNvPr id="10"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1406856427"/>
      </p:ext>
    </p:extLst>
  </p:cSld>
  <p:clrMapOvr>
    <a:masterClrMapping/>
  </p:clrMapOvr>
  <p:timing>
    <p:tnLst>
      <p:par>
        <p:cTn xmlns:p14="http://schemas.microsoft.com/office/powerpoint/2010/mai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0538" y="1423195"/>
            <a:ext cx="6905344" cy="720000"/>
          </a:xfrm>
        </p:spPr>
        <p:txBody>
          <a:bodyPr/>
          <a:lstStyle/>
          <a:p>
            <a:r>
              <a:rPr lang="fr-FR" b="0" dirty="0"/>
              <a:t>Système de gestion de la SST</a:t>
            </a:r>
            <a:endParaRPr lang="es-ES" b="0" dirty="0"/>
          </a:p>
        </p:txBody>
      </p:sp>
      <p:sp>
        <p:nvSpPr>
          <p:cNvPr id="3" name="Marcador de contenido 2"/>
          <p:cNvSpPr>
            <a:spLocks noGrp="1"/>
          </p:cNvSpPr>
          <p:nvPr>
            <p:ph idx="1"/>
          </p:nvPr>
        </p:nvSpPr>
        <p:spPr>
          <a:xfrm>
            <a:off x="490538" y="2069360"/>
            <a:ext cx="9872409" cy="3715925"/>
          </a:xfrm>
        </p:spPr>
        <p:txBody>
          <a:bodyPr/>
          <a:lstStyle/>
          <a:p>
            <a:r>
              <a:rPr lang="fr-FR" dirty="0">
                <a:solidFill>
                  <a:schemeClr val="tx2"/>
                </a:solidFill>
                <a:latin typeface="Overpass Light"/>
                <a:cs typeface="Overpass Light"/>
              </a:rPr>
              <a:t>Méthode logique pour décider </a:t>
            </a:r>
            <a:r>
              <a:rPr lang="fr-FR" u="sng" dirty="0">
                <a:solidFill>
                  <a:schemeClr val="tx2"/>
                </a:solidFill>
                <a:latin typeface="Overpass Light"/>
                <a:cs typeface="Overpass Light"/>
              </a:rPr>
              <a:t>ce qui doit être fait, comment le faire, suivre les progrès accomplis vers les objectifs de SST, évaluer la qualité de la mise en œuvre et identifier les points à améliorer</a:t>
            </a:r>
            <a:r>
              <a:rPr lang="fr-FR" dirty="0" smtClean="0">
                <a:solidFill>
                  <a:schemeClr val="tx2"/>
                </a:solidFill>
                <a:latin typeface="Overpass Light"/>
                <a:cs typeface="Overpass Light"/>
              </a:rPr>
              <a:t>.</a:t>
            </a:r>
          </a:p>
          <a:p>
            <a:pPr>
              <a:lnSpc>
                <a:spcPct val="60000"/>
              </a:lnSpc>
            </a:pPr>
            <a:r>
              <a:rPr lang="fr-FR" dirty="0" smtClean="0">
                <a:solidFill>
                  <a:schemeClr val="tx2"/>
                </a:solidFill>
                <a:latin typeface="Overpass Light"/>
                <a:cs typeface="Overpass Light"/>
              </a:rPr>
              <a:t> </a:t>
            </a:r>
            <a:endParaRPr lang="en-GB" b="0" dirty="0" smtClean="0">
              <a:solidFill>
                <a:schemeClr val="tx2"/>
              </a:solidFill>
              <a:latin typeface="Overpass Light"/>
              <a:cs typeface="Overpass Light"/>
            </a:endParaRPr>
          </a:p>
          <a:p>
            <a:pPr marL="285750" indent="-285750" eaLnBrk="0" fontAlgn="base" hangingPunct="0">
              <a:lnSpc>
                <a:spcPct val="130000"/>
              </a:lnSpc>
              <a:spcBef>
                <a:spcPct val="0"/>
              </a:spcBef>
              <a:spcAft>
                <a:spcPct val="0"/>
              </a:spcAft>
              <a:buClr>
                <a:schemeClr val="accent2"/>
              </a:buClr>
              <a:buFont typeface="Lucida Grande"/>
              <a:buChar char="►"/>
            </a:pPr>
            <a:r>
              <a:rPr lang="fr-FR" b="0" dirty="0" smtClean="0">
                <a:solidFill>
                  <a:schemeClr val="tx2"/>
                </a:solidFill>
                <a:cs typeface="Overpass Bold"/>
              </a:rPr>
              <a:t>Contenu</a:t>
            </a:r>
            <a:r>
              <a:rPr lang="fr-FR" b="0" dirty="0">
                <a:solidFill>
                  <a:schemeClr val="tx2"/>
                </a:solidFill>
                <a:latin typeface="Overpass Light"/>
                <a:cs typeface="Overpass Light"/>
              </a:rPr>
              <a:t>: politique, organisation, planification et mise en œuvre, évaluation et action pour l’amélioration </a:t>
            </a:r>
            <a:endParaRPr lang="fr-FR" b="0" dirty="0" smtClean="0">
              <a:solidFill>
                <a:schemeClr val="tx2"/>
              </a:solidFill>
              <a:latin typeface="Overpass Light"/>
              <a:cs typeface="Overpass Light"/>
            </a:endParaRPr>
          </a:p>
          <a:p>
            <a:pPr marL="285750" indent="-285750" eaLnBrk="0" fontAlgn="base" hangingPunct="0">
              <a:lnSpc>
                <a:spcPct val="130000"/>
              </a:lnSpc>
              <a:spcBef>
                <a:spcPct val="0"/>
              </a:spcBef>
              <a:spcAft>
                <a:spcPct val="0"/>
              </a:spcAft>
              <a:buClr>
                <a:schemeClr val="accent2"/>
              </a:buClr>
              <a:buFont typeface="Lucida Grande"/>
              <a:buChar char="►"/>
            </a:pPr>
            <a:endParaRPr lang="fr-FR" b="0" dirty="0">
              <a:solidFill>
                <a:schemeClr val="tx1"/>
              </a:solidFill>
              <a:latin typeface="Overpass Light"/>
              <a:cs typeface="Overpass Light"/>
            </a:endParaRPr>
          </a:p>
          <a:p>
            <a:pPr marL="285750" indent="-285750" eaLnBrk="0" fontAlgn="base" hangingPunct="0">
              <a:lnSpc>
                <a:spcPct val="130000"/>
              </a:lnSpc>
              <a:spcBef>
                <a:spcPct val="0"/>
              </a:spcBef>
              <a:spcAft>
                <a:spcPct val="0"/>
              </a:spcAft>
              <a:buClr>
                <a:schemeClr val="accent2"/>
              </a:buClr>
              <a:buFont typeface="Lucida Grande"/>
              <a:buChar char="►"/>
            </a:pPr>
            <a:r>
              <a:rPr lang="fr-FR" b="0" dirty="0" smtClean="0">
                <a:solidFill>
                  <a:schemeClr val="tx2"/>
                </a:solidFill>
                <a:cs typeface="Overpass Bold"/>
              </a:rPr>
              <a:t>Responsabilité</a:t>
            </a:r>
            <a:r>
              <a:rPr lang="fr-FR" b="0" dirty="0">
                <a:solidFill>
                  <a:schemeClr val="tx2"/>
                </a:solidFill>
                <a:latin typeface="Overpass Light"/>
                <a:cs typeface="Overpass Light"/>
              </a:rPr>
              <a:t>, y compris le respect de la loi/des règlements: </a:t>
            </a:r>
            <a:r>
              <a:rPr lang="fr-FR" b="0" dirty="0">
                <a:latin typeface="Overpass Light"/>
                <a:cs typeface="Overpass Light"/>
              </a:rPr>
              <a:t>travailleurs</a:t>
            </a:r>
            <a:r>
              <a:rPr lang="fr-FR" b="0" dirty="0">
                <a:solidFill>
                  <a:schemeClr val="tx1"/>
                </a:solidFill>
                <a:latin typeface="Overpass Light"/>
                <a:cs typeface="Overpass Light"/>
              </a:rPr>
              <a:t> </a:t>
            </a:r>
            <a:r>
              <a:rPr lang="fr-FR" b="0" dirty="0">
                <a:solidFill>
                  <a:schemeClr val="tx2"/>
                </a:solidFill>
                <a:latin typeface="Overpass Light"/>
                <a:cs typeface="Overpass Light"/>
              </a:rPr>
              <a:t>et</a:t>
            </a:r>
            <a:r>
              <a:rPr lang="fr-FR" b="0" dirty="0">
                <a:solidFill>
                  <a:schemeClr val="tx1"/>
                </a:solidFill>
                <a:latin typeface="Overpass Light"/>
                <a:cs typeface="Overpass Light"/>
              </a:rPr>
              <a:t> </a:t>
            </a:r>
            <a:r>
              <a:rPr lang="fr-FR" b="0" dirty="0">
                <a:solidFill>
                  <a:srgbClr val="FA3C4B"/>
                </a:solidFill>
                <a:latin typeface="Overpass Light"/>
                <a:cs typeface="Overpass Light"/>
              </a:rPr>
              <a:t>employeurs</a:t>
            </a:r>
            <a:r>
              <a:rPr lang="fr-FR" b="0" dirty="0">
                <a:solidFill>
                  <a:schemeClr val="tx1"/>
                </a:solidFill>
                <a:latin typeface="Overpass Light"/>
                <a:cs typeface="Overpass Light"/>
              </a:rPr>
              <a:t> </a:t>
            </a:r>
            <a:r>
              <a:rPr lang="fr-FR" b="0" dirty="0">
                <a:solidFill>
                  <a:schemeClr val="tx2"/>
                </a:solidFill>
                <a:latin typeface="Overpass Light"/>
                <a:cs typeface="Overpass Light"/>
              </a:rPr>
              <a:t>ont des </a:t>
            </a:r>
            <a:r>
              <a:rPr lang="fr-FR" b="0" dirty="0" smtClean="0">
                <a:solidFill>
                  <a:schemeClr val="tx2"/>
                </a:solidFill>
                <a:latin typeface="Overpass Light"/>
                <a:cs typeface="Overpass Light"/>
              </a:rPr>
              <a:t>responsabilités</a:t>
            </a:r>
          </a:p>
          <a:p>
            <a:pPr marL="285750" indent="-285750" eaLnBrk="0" fontAlgn="base" hangingPunct="0">
              <a:lnSpc>
                <a:spcPct val="130000"/>
              </a:lnSpc>
              <a:spcBef>
                <a:spcPct val="0"/>
              </a:spcBef>
              <a:spcAft>
                <a:spcPct val="0"/>
              </a:spcAft>
              <a:buClr>
                <a:schemeClr val="accent2"/>
              </a:buClr>
              <a:buFont typeface="Lucida Grande"/>
              <a:buChar char="►"/>
            </a:pPr>
            <a:endParaRPr lang="fr-FR" b="0" dirty="0">
              <a:solidFill>
                <a:schemeClr val="tx2"/>
              </a:solidFill>
              <a:latin typeface="Overpass Light"/>
              <a:cs typeface="Overpass Light"/>
            </a:endParaRPr>
          </a:p>
          <a:p>
            <a:pPr marL="285750" indent="-285750" eaLnBrk="0" fontAlgn="base" hangingPunct="0">
              <a:lnSpc>
                <a:spcPct val="130000"/>
              </a:lnSpc>
              <a:spcBef>
                <a:spcPct val="0"/>
              </a:spcBef>
              <a:spcAft>
                <a:spcPct val="0"/>
              </a:spcAft>
              <a:buClr>
                <a:schemeClr val="accent2"/>
              </a:buClr>
              <a:buFont typeface="Lucida Grande"/>
              <a:buChar char="►"/>
            </a:pPr>
            <a:r>
              <a:rPr lang="fr-FR" b="0" dirty="0" smtClean="0">
                <a:solidFill>
                  <a:schemeClr val="tx2"/>
                </a:solidFill>
                <a:cs typeface="Overpass Bold"/>
              </a:rPr>
              <a:t>L’engagement </a:t>
            </a:r>
            <a:r>
              <a:rPr lang="fr-FR" b="0" dirty="0">
                <a:solidFill>
                  <a:schemeClr val="tx2"/>
                </a:solidFill>
                <a:cs typeface="Overpass Bold"/>
              </a:rPr>
              <a:t>et la collaboration</a:t>
            </a:r>
            <a:r>
              <a:rPr lang="fr-FR" b="0" dirty="0">
                <a:solidFill>
                  <a:schemeClr val="tx2"/>
                </a:solidFill>
                <a:latin typeface="Overpass Light"/>
                <a:cs typeface="Overpass Light"/>
              </a:rPr>
              <a:t> de tous sont </a:t>
            </a:r>
            <a:r>
              <a:rPr lang="fr-FR" b="0" dirty="0" smtClean="0">
                <a:solidFill>
                  <a:schemeClr val="tx2"/>
                </a:solidFill>
                <a:latin typeface="Overpass Light"/>
                <a:cs typeface="Overpass Light"/>
              </a:rPr>
              <a:t>nécessaires</a:t>
            </a:r>
            <a:endParaRPr lang="en-US" b="0" dirty="0" smtClean="0">
              <a:solidFill>
                <a:schemeClr val="tx2"/>
              </a:solidFill>
              <a:latin typeface="Overpass Light"/>
              <a:cs typeface="Overpass Light"/>
            </a:endParaRPr>
          </a:p>
          <a:p>
            <a:pPr marL="285750" indent="-285750" eaLnBrk="0" fontAlgn="base" hangingPunct="0">
              <a:lnSpc>
                <a:spcPct val="130000"/>
              </a:lnSpc>
              <a:spcBef>
                <a:spcPct val="0"/>
              </a:spcBef>
              <a:spcAft>
                <a:spcPct val="0"/>
              </a:spcAft>
              <a:buClr>
                <a:schemeClr val="accent2"/>
              </a:buClr>
              <a:buFont typeface="Lucida Grande"/>
              <a:buChar char="►"/>
            </a:pPr>
            <a:endParaRPr lang="en-US" b="0" dirty="0" smtClean="0">
              <a:solidFill>
                <a:srgbClr val="000000"/>
              </a:solidFill>
              <a:latin typeface="Overpass Light"/>
              <a:cs typeface="Overpass Light"/>
            </a:endParaRPr>
          </a:p>
          <a:p>
            <a:pPr marL="285750" indent="-285750" eaLnBrk="0" fontAlgn="base" hangingPunct="0">
              <a:lnSpc>
                <a:spcPct val="130000"/>
              </a:lnSpc>
              <a:spcBef>
                <a:spcPct val="0"/>
              </a:spcBef>
              <a:spcAft>
                <a:spcPct val="0"/>
              </a:spcAft>
              <a:buClr>
                <a:schemeClr val="accent2"/>
              </a:buClr>
              <a:buFont typeface="Lucida Grande"/>
              <a:buChar char="►"/>
            </a:pPr>
            <a:endParaRPr lang="en-US" b="0" dirty="0">
              <a:solidFill>
                <a:srgbClr val="000000"/>
              </a:solidFill>
              <a:latin typeface="Overpass Light"/>
              <a:cs typeface="Overpass Light"/>
            </a:endParaRPr>
          </a:p>
          <a:p>
            <a:pPr marL="285750" indent="-285750" eaLnBrk="0" fontAlgn="base" hangingPunct="0">
              <a:lnSpc>
                <a:spcPct val="130000"/>
              </a:lnSpc>
              <a:spcBef>
                <a:spcPct val="0"/>
              </a:spcBef>
              <a:spcAft>
                <a:spcPct val="0"/>
              </a:spcAft>
              <a:buClr>
                <a:schemeClr val="accent2"/>
              </a:buClr>
              <a:buFont typeface="Lucida Grande"/>
              <a:buChar char="►"/>
            </a:pPr>
            <a:endParaRPr lang="en-GB" b="0" dirty="0">
              <a:solidFill>
                <a:srgbClr val="000000"/>
              </a:solidFill>
              <a:latin typeface="Overpass Light"/>
              <a:cs typeface="Overpass Light"/>
            </a:endParaRP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145</a:t>
            </a:fld>
            <a:endParaRPr lang="en-GB"/>
          </a:p>
        </p:txBody>
      </p:sp>
      <p:sp>
        <p:nvSpPr>
          <p:cNvPr id="8"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2334236471"/>
      </p:ext>
    </p:extLst>
  </p:cSld>
  <p:clrMapOvr>
    <a:masterClrMapping/>
  </p:clrMapOvr>
  <p:timing>
    <p:tnLst>
      <p:par>
        <p:cTn xmlns:p14="http://schemas.microsoft.com/office/powerpoint/2010/mai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4" name="Marcador de número de diapositiva 3"/>
          <p:cNvSpPr>
            <a:spLocks noGrp="1"/>
          </p:cNvSpPr>
          <p:nvPr>
            <p:ph type="sldNum" sz="quarter" idx="12"/>
          </p:nvPr>
        </p:nvSpPr>
        <p:spPr/>
        <p:txBody>
          <a:bodyPr/>
          <a:lstStyle/>
          <a:p>
            <a:fld id="{856227C0-AD57-4F9B-BAE3-EEFB0D0EE427}" type="slidenum">
              <a:rPr lang="en-GB" smtClean="0"/>
              <a:t>146</a:t>
            </a:fld>
            <a:endParaRPr lang="en-GB" dirty="0"/>
          </a:p>
        </p:txBody>
      </p:sp>
      <p:pic>
        <p:nvPicPr>
          <p:cNvPr id="6" name="Imagen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12444" y="968740"/>
            <a:ext cx="5293256" cy="5089669"/>
          </a:xfrm>
          <a:prstGeom prst="rect">
            <a:avLst/>
          </a:prstGeom>
          <a:ln>
            <a:noFill/>
          </a:ln>
          <a:effectLst>
            <a:outerShdw blurRad="292100" dist="139700" dir="2700000" algn="tl" rotWithShape="0">
              <a:srgbClr val="333333">
                <a:alpha val="65000"/>
              </a:srgbClr>
            </a:outerShdw>
          </a:effectLst>
        </p:spPr>
      </p:pic>
      <p:sp>
        <p:nvSpPr>
          <p:cNvPr id="9"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3897102751"/>
      </p:ext>
    </p:extLst>
  </p:cSld>
  <p:clrMapOvr>
    <a:masterClrMapping/>
  </p:clrMapOvr>
  <p:timing>
    <p:tnLst>
      <p:par>
        <p:cTn xmlns:p14="http://schemas.microsoft.com/office/powerpoint/2010/mai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7"/>
          <p:cNvSpPr/>
          <p:nvPr/>
        </p:nvSpPr>
        <p:spPr>
          <a:xfrm rot="16200000">
            <a:off x="6172853"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a:xfrm>
            <a:off x="490538" y="1423195"/>
            <a:ext cx="6905344" cy="720000"/>
          </a:xfrm>
        </p:spPr>
        <p:txBody>
          <a:bodyPr/>
          <a:lstStyle/>
          <a:p>
            <a:r>
              <a:rPr lang="fr-FR" b="0" dirty="0"/>
              <a:t>Politique de SST de l’entreprise</a:t>
            </a:r>
            <a:endParaRPr lang="es-ES" b="0" dirty="0"/>
          </a:p>
        </p:txBody>
      </p:sp>
      <p:sp>
        <p:nvSpPr>
          <p:cNvPr id="3" name="Marcador de contenido 2"/>
          <p:cNvSpPr>
            <a:spLocks noGrp="1"/>
          </p:cNvSpPr>
          <p:nvPr>
            <p:ph idx="1"/>
          </p:nvPr>
        </p:nvSpPr>
        <p:spPr>
          <a:xfrm>
            <a:off x="490538" y="2129333"/>
            <a:ext cx="7706950" cy="3790890"/>
          </a:xfrm>
        </p:spPr>
        <p:txBody>
          <a:bodyPr/>
          <a:lstStyle/>
          <a:p>
            <a:pPr marL="285750" indent="-285750" eaLnBrk="0" fontAlgn="base" hangingPunct="0">
              <a:lnSpc>
                <a:spcPct val="140000"/>
              </a:lnSpc>
              <a:spcBef>
                <a:spcPct val="0"/>
              </a:spcBef>
              <a:spcAft>
                <a:spcPct val="0"/>
              </a:spcAft>
              <a:buClr>
                <a:schemeClr val="accent2"/>
              </a:buClr>
              <a:buFont typeface="Lucida Grande"/>
              <a:buChar char="►"/>
            </a:pPr>
            <a:r>
              <a:rPr lang="fr-FR" b="0" dirty="0" smtClean="0">
                <a:solidFill>
                  <a:schemeClr val="tx2"/>
                </a:solidFill>
                <a:latin typeface="Overpass Light"/>
                <a:cs typeface="Overpass Light"/>
              </a:rPr>
              <a:t>Établie </a:t>
            </a:r>
            <a:r>
              <a:rPr lang="fr-FR" b="0" dirty="0">
                <a:solidFill>
                  <a:schemeClr val="tx2"/>
                </a:solidFill>
                <a:latin typeface="Overpass Light"/>
                <a:cs typeface="Overpass Light"/>
              </a:rPr>
              <a:t>par l’employeur, qui consulte les représentants des </a:t>
            </a:r>
            <a:r>
              <a:rPr lang="fr-FR" b="0" dirty="0" smtClean="0">
                <a:solidFill>
                  <a:schemeClr val="tx2"/>
                </a:solidFill>
                <a:latin typeface="Overpass Light"/>
                <a:cs typeface="Overpass Light"/>
              </a:rPr>
              <a:t>travailleurs</a:t>
            </a:r>
          </a:p>
          <a:p>
            <a:pPr marL="285750" indent="-285750" eaLnBrk="0" fontAlgn="base" hangingPunct="0">
              <a:lnSpc>
                <a:spcPct val="140000"/>
              </a:lnSpc>
              <a:spcBef>
                <a:spcPct val="0"/>
              </a:spcBef>
              <a:spcAft>
                <a:spcPct val="0"/>
              </a:spcAft>
              <a:buClr>
                <a:schemeClr val="accent2"/>
              </a:buClr>
              <a:buFont typeface="Lucida Grande"/>
              <a:buChar char="►"/>
            </a:pPr>
            <a:r>
              <a:rPr lang="fr-FR" b="0" dirty="0" smtClean="0">
                <a:solidFill>
                  <a:schemeClr val="tx2"/>
                </a:solidFill>
                <a:latin typeface="Overpass Light"/>
                <a:cs typeface="Overpass Light"/>
              </a:rPr>
              <a:t>Décrit </a:t>
            </a:r>
            <a:r>
              <a:rPr lang="fr-FR" b="0" dirty="0">
                <a:solidFill>
                  <a:schemeClr val="tx2"/>
                </a:solidFill>
                <a:latin typeface="Overpass Light"/>
                <a:cs typeface="Overpass Light"/>
              </a:rPr>
              <a:t>le système de gestion de la SST adopté et un plan détaillé des responsabilités et mesures à </a:t>
            </a:r>
            <a:r>
              <a:rPr lang="fr-FR" b="0" dirty="0" smtClean="0">
                <a:solidFill>
                  <a:schemeClr val="tx2"/>
                </a:solidFill>
                <a:latin typeface="Overpass Light"/>
                <a:cs typeface="Overpass Light"/>
              </a:rPr>
              <a:t>prendre</a:t>
            </a:r>
          </a:p>
          <a:p>
            <a:pPr marL="285750" indent="-285750" eaLnBrk="0" fontAlgn="base" hangingPunct="0">
              <a:lnSpc>
                <a:spcPct val="140000"/>
              </a:lnSpc>
              <a:spcBef>
                <a:spcPct val="0"/>
              </a:spcBef>
              <a:spcAft>
                <a:spcPct val="0"/>
              </a:spcAft>
              <a:buClr>
                <a:schemeClr val="accent2"/>
              </a:buClr>
              <a:buFont typeface="Lucida Grande"/>
              <a:buChar char="►"/>
            </a:pPr>
            <a:r>
              <a:rPr lang="fr-FR" b="0" dirty="0" smtClean="0">
                <a:solidFill>
                  <a:schemeClr val="tx2"/>
                </a:solidFill>
                <a:latin typeface="Overpass Light"/>
                <a:cs typeface="Overpass Light"/>
              </a:rPr>
              <a:t>Objectifs </a:t>
            </a:r>
            <a:r>
              <a:rPr lang="fr-FR" b="0" dirty="0">
                <a:solidFill>
                  <a:schemeClr val="tx2"/>
                </a:solidFill>
                <a:latin typeface="Overpass Light"/>
                <a:cs typeface="Overpass Light"/>
              </a:rPr>
              <a:t>clés:</a:t>
            </a:r>
          </a:p>
          <a:p>
            <a:pPr marL="920750" lvl="1" indent="-285750">
              <a:lnSpc>
                <a:spcPct val="110000"/>
              </a:lnSpc>
              <a:buClr>
                <a:schemeClr val="accent1"/>
              </a:buClr>
              <a:buFont typeface="Lucida Grande"/>
              <a:buChar char="►"/>
            </a:pPr>
            <a:r>
              <a:rPr lang="fr-FR" dirty="0" smtClean="0">
                <a:solidFill>
                  <a:schemeClr val="tx2"/>
                </a:solidFill>
                <a:latin typeface="Overpass Light"/>
                <a:cs typeface="Overpass Light"/>
              </a:rPr>
              <a:t>Protéger </a:t>
            </a:r>
            <a:r>
              <a:rPr lang="fr-FR" dirty="0">
                <a:solidFill>
                  <a:schemeClr val="tx2"/>
                </a:solidFill>
                <a:latin typeface="Overpass Light"/>
                <a:cs typeface="Overpass Light"/>
              </a:rPr>
              <a:t>la sécurité et la santé de l’ensemble du </a:t>
            </a:r>
            <a:r>
              <a:rPr lang="fr-FR" dirty="0" smtClean="0">
                <a:solidFill>
                  <a:schemeClr val="tx2"/>
                </a:solidFill>
                <a:latin typeface="Overpass Light"/>
                <a:cs typeface="Overpass Light"/>
              </a:rPr>
              <a:t>personnel</a:t>
            </a:r>
          </a:p>
          <a:p>
            <a:pPr marL="920750" lvl="1" indent="-285750">
              <a:lnSpc>
                <a:spcPct val="110000"/>
              </a:lnSpc>
              <a:buClr>
                <a:schemeClr val="accent1"/>
              </a:buClr>
              <a:buFont typeface="Lucida Grande"/>
              <a:buChar char="►"/>
            </a:pPr>
            <a:r>
              <a:rPr lang="fr-FR" dirty="0" smtClean="0">
                <a:solidFill>
                  <a:schemeClr val="tx2"/>
                </a:solidFill>
                <a:cs typeface="Overpass Bold"/>
              </a:rPr>
              <a:t>Se </a:t>
            </a:r>
            <a:r>
              <a:rPr lang="fr-FR" dirty="0">
                <a:solidFill>
                  <a:schemeClr val="tx2"/>
                </a:solidFill>
                <a:cs typeface="Overpass Bold"/>
              </a:rPr>
              <a:t>conformer à l’ensemble des lois nationales, normes internationales</a:t>
            </a:r>
            <a:r>
              <a:rPr lang="fr-FR" dirty="0">
                <a:solidFill>
                  <a:schemeClr val="tx2"/>
                </a:solidFill>
                <a:latin typeface="Overpass Light"/>
                <a:cs typeface="Overpass Light"/>
              </a:rPr>
              <a:t>, conventions collectives, codes de conduite, </a:t>
            </a:r>
            <a:r>
              <a:rPr lang="fr-FR" dirty="0" smtClean="0">
                <a:solidFill>
                  <a:schemeClr val="tx2"/>
                </a:solidFill>
                <a:latin typeface="Overpass Light"/>
                <a:cs typeface="Overpass Light"/>
              </a:rPr>
              <a:t>etc.</a:t>
            </a:r>
          </a:p>
          <a:p>
            <a:pPr marL="920750" lvl="1" indent="-285750">
              <a:lnSpc>
                <a:spcPct val="110000"/>
              </a:lnSpc>
              <a:buClr>
                <a:schemeClr val="accent1"/>
              </a:buClr>
              <a:buFont typeface="Lucida Grande"/>
              <a:buChar char="►"/>
            </a:pPr>
            <a:r>
              <a:rPr lang="fr-FR" dirty="0" smtClean="0">
                <a:solidFill>
                  <a:schemeClr val="tx2"/>
                </a:solidFill>
                <a:latin typeface="Overpass Light"/>
                <a:cs typeface="Overpass Light"/>
              </a:rPr>
              <a:t>Assurer </a:t>
            </a:r>
            <a:r>
              <a:rPr lang="fr-FR" dirty="0">
                <a:solidFill>
                  <a:schemeClr val="tx2"/>
                </a:solidFill>
                <a:latin typeface="Overpass Light"/>
                <a:cs typeface="Overpass Light"/>
              </a:rPr>
              <a:t>la participation des travailleurs à la SST, en les impliquant dans la planification, l’action, le suivi et l’évaluation des </a:t>
            </a:r>
            <a:r>
              <a:rPr lang="fr-FR" dirty="0" smtClean="0">
                <a:solidFill>
                  <a:schemeClr val="tx2"/>
                </a:solidFill>
                <a:latin typeface="Overpass Light"/>
                <a:cs typeface="Overpass Light"/>
              </a:rPr>
              <a:t>progrès</a:t>
            </a:r>
          </a:p>
          <a:p>
            <a:pPr marL="920750" lvl="1" indent="-285750">
              <a:lnSpc>
                <a:spcPct val="110000"/>
              </a:lnSpc>
              <a:buClr>
                <a:schemeClr val="accent1"/>
              </a:buClr>
              <a:buFont typeface="Lucida Grande"/>
              <a:buChar char="►"/>
            </a:pPr>
            <a:r>
              <a:rPr lang="fr-FR" dirty="0" smtClean="0">
                <a:solidFill>
                  <a:schemeClr val="tx2"/>
                </a:solidFill>
                <a:latin typeface="Overpass Light"/>
                <a:cs typeface="Overpass Light"/>
              </a:rPr>
              <a:t>Améliorer </a:t>
            </a:r>
            <a:r>
              <a:rPr lang="fr-FR" dirty="0">
                <a:solidFill>
                  <a:schemeClr val="tx2"/>
                </a:solidFill>
                <a:latin typeface="Overpass Light"/>
                <a:cs typeface="Overpass Light"/>
              </a:rPr>
              <a:t>continuellement la gestion de la SST</a:t>
            </a:r>
          </a:p>
          <a:p>
            <a:pPr marL="920750" lvl="1" indent="-285750">
              <a:lnSpc>
                <a:spcPct val="110000"/>
              </a:lnSpc>
              <a:buClr>
                <a:schemeClr val="accent1"/>
              </a:buClr>
              <a:buFont typeface="Lucida Grande"/>
              <a:buChar char="►"/>
            </a:pPr>
            <a:endParaRPr lang="es-ES" dirty="0">
              <a:solidFill>
                <a:schemeClr val="tx2"/>
              </a:solidFill>
              <a:latin typeface="Overpass Light"/>
              <a:cs typeface="Overpass Light"/>
            </a:endParaRP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147</a:t>
            </a:fld>
            <a:endParaRPr lang="en-GB"/>
          </a:p>
        </p:txBody>
      </p:sp>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17985" y="2825755"/>
            <a:ext cx="3422839" cy="2272540"/>
          </a:xfrm>
          <a:prstGeom prst="rect">
            <a:avLst/>
          </a:prstGeom>
          <a:noFill/>
          <a:ln>
            <a:noFill/>
          </a:ln>
        </p:spPr>
      </p:pic>
      <p:sp>
        <p:nvSpPr>
          <p:cNvPr id="10"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3513246966"/>
      </p:ext>
    </p:extLst>
  </p:cSld>
  <p:clrMapOvr>
    <a:masterClrMapping/>
  </p:clrMapOvr>
  <p:timing>
    <p:tnLst>
      <p:par>
        <p:cTn xmlns:p14="http://schemas.microsoft.com/office/powerpoint/2010/mai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0537" y="1423195"/>
            <a:ext cx="10391869" cy="720000"/>
          </a:xfrm>
        </p:spPr>
        <p:txBody>
          <a:bodyPr/>
          <a:lstStyle/>
          <a:p>
            <a:r>
              <a:rPr lang="fr-FR" b="0" dirty="0"/>
              <a:t>La politique de SST doit être conforme aux lois et aux normes internationales</a:t>
            </a:r>
            <a:endParaRPr lang="es-ES" b="0" dirty="0"/>
          </a:p>
        </p:txBody>
      </p:sp>
      <p:sp>
        <p:nvSpPr>
          <p:cNvPr id="3" name="Marcador de contenido 2"/>
          <p:cNvSpPr>
            <a:spLocks noGrp="1"/>
          </p:cNvSpPr>
          <p:nvPr>
            <p:ph idx="1"/>
          </p:nvPr>
        </p:nvSpPr>
        <p:spPr>
          <a:xfrm>
            <a:off x="490537" y="2301812"/>
            <a:ext cx="9130927" cy="3790890"/>
          </a:xfrm>
        </p:spPr>
        <p:txBody>
          <a:bodyPr/>
          <a:lstStyle/>
          <a:p>
            <a:pPr marL="285750" indent="-285750" eaLnBrk="0" fontAlgn="base" hangingPunct="0">
              <a:lnSpc>
                <a:spcPct val="130000"/>
              </a:lnSpc>
              <a:spcBef>
                <a:spcPct val="0"/>
              </a:spcBef>
              <a:spcAft>
                <a:spcPct val="0"/>
              </a:spcAft>
              <a:buClr>
                <a:schemeClr val="accent2"/>
              </a:buClr>
              <a:buFont typeface="Lucida Grande"/>
              <a:buChar char="►"/>
            </a:pPr>
            <a:r>
              <a:rPr lang="es-ES" dirty="0">
                <a:solidFill>
                  <a:schemeClr val="tx2"/>
                </a:solidFill>
                <a:latin typeface="Overpass Light"/>
                <a:cs typeface="Overpass Light"/>
              </a:rPr>
              <a:t> </a:t>
            </a:r>
            <a:r>
              <a:rPr lang="fr-FR" dirty="0" smtClean="0">
                <a:solidFill>
                  <a:schemeClr val="tx2"/>
                </a:solidFill>
                <a:latin typeface="Overpass Light"/>
                <a:cs typeface="Overpass Light"/>
              </a:rPr>
              <a:t>Chaque </a:t>
            </a:r>
            <a:r>
              <a:rPr lang="fr-FR" dirty="0">
                <a:solidFill>
                  <a:schemeClr val="tx2"/>
                </a:solidFill>
                <a:latin typeface="Overpass Light"/>
                <a:cs typeface="Overpass Light"/>
              </a:rPr>
              <a:t>pays ou région possède ses propres lois et mécanismes d’application qui doivent être conformes aux normes </a:t>
            </a:r>
            <a:r>
              <a:rPr lang="fr-FR" dirty="0" smtClean="0">
                <a:solidFill>
                  <a:schemeClr val="tx2"/>
                </a:solidFill>
                <a:latin typeface="Overpass Light"/>
                <a:cs typeface="Overpass Light"/>
              </a:rPr>
              <a:t>internationales</a:t>
            </a:r>
          </a:p>
          <a:p>
            <a:pPr marL="285750" indent="-285750" eaLnBrk="0" fontAlgn="base" hangingPunct="0">
              <a:lnSpc>
                <a:spcPct val="130000"/>
              </a:lnSpc>
              <a:spcBef>
                <a:spcPct val="0"/>
              </a:spcBef>
              <a:spcAft>
                <a:spcPct val="0"/>
              </a:spcAft>
              <a:buClr>
                <a:schemeClr val="accent2"/>
              </a:buClr>
              <a:buFont typeface="Lucida Grande"/>
              <a:buChar char="►"/>
            </a:pPr>
            <a:endParaRPr lang="fr-FR" dirty="0" smtClean="0">
              <a:solidFill>
                <a:schemeClr val="tx2"/>
              </a:solidFill>
              <a:latin typeface="Overpass Light"/>
              <a:cs typeface="Overpass Light"/>
            </a:endParaRPr>
          </a:p>
          <a:p>
            <a:pPr marL="285750" indent="-285750" eaLnBrk="0" fontAlgn="base" hangingPunct="0">
              <a:lnSpc>
                <a:spcPct val="130000"/>
              </a:lnSpc>
              <a:spcBef>
                <a:spcPct val="0"/>
              </a:spcBef>
              <a:spcAft>
                <a:spcPct val="0"/>
              </a:spcAft>
              <a:buClr>
                <a:schemeClr val="accent2"/>
              </a:buClr>
              <a:buFont typeface="Lucida Grande"/>
              <a:buChar char="►"/>
            </a:pPr>
            <a:r>
              <a:rPr lang="fr-FR" dirty="0" smtClean="0">
                <a:solidFill>
                  <a:schemeClr val="tx2"/>
                </a:solidFill>
                <a:latin typeface="Overpass Light"/>
                <a:cs typeface="Overpass Light"/>
              </a:rPr>
              <a:t>L’OIT </a:t>
            </a:r>
            <a:r>
              <a:rPr lang="fr-FR" dirty="0">
                <a:solidFill>
                  <a:schemeClr val="tx2"/>
                </a:solidFill>
                <a:latin typeface="Overpass Light"/>
                <a:cs typeface="Overpass Light"/>
              </a:rPr>
              <a:t>est chargée d’élaborer des conventions et des recommandations internationales relatives à différents enjeux du monde du travail </a:t>
            </a:r>
            <a:endParaRPr lang="fr-FR" dirty="0" smtClean="0">
              <a:solidFill>
                <a:schemeClr val="tx2"/>
              </a:solidFill>
              <a:latin typeface="Overpass Light"/>
              <a:cs typeface="Overpass Light"/>
            </a:endParaRPr>
          </a:p>
          <a:p>
            <a:pPr marL="285750" indent="-285750" eaLnBrk="0" fontAlgn="base" hangingPunct="0">
              <a:lnSpc>
                <a:spcPct val="130000"/>
              </a:lnSpc>
              <a:spcBef>
                <a:spcPct val="0"/>
              </a:spcBef>
              <a:spcAft>
                <a:spcPct val="0"/>
              </a:spcAft>
              <a:buClr>
                <a:schemeClr val="accent2"/>
              </a:buClr>
              <a:buFont typeface="Lucida Grande"/>
              <a:buChar char="►"/>
            </a:pPr>
            <a:endParaRPr lang="es-ES" dirty="0" smtClean="0">
              <a:solidFill>
                <a:schemeClr val="tx2"/>
              </a:solidFill>
              <a:latin typeface="Overpass Light"/>
              <a:cs typeface="Overpass Light"/>
            </a:endParaRPr>
          </a:p>
          <a:p>
            <a:pPr marL="920750" lvl="1" indent="-285750">
              <a:buClr>
                <a:schemeClr val="accent1"/>
              </a:buClr>
              <a:buFont typeface="Lucida Grande"/>
              <a:buChar char="►"/>
            </a:pPr>
            <a:r>
              <a:rPr lang="es-ES" dirty="0">
                <a:solidFill>
                  <a:schemeClr val="tx2"/>
                </a:solidFill>
                <a:latin typeface="Overpass Light"/>
                <a:cs typeface="Overpass Light"/>
              </a:rPr>
              <a:t> </a:t>
            </a:r>
            <a:r>
              <a:rPr lang="fr-FR" dirty="0" smtClean="0">
                <a:solidFill>
                  <a:schemeClr val="tx2"/>
                </a:solidFill>
                <a:latin typeface="Overpass Light"/>
                <a:cs typeface="Overpass Light"/>
              </a:rPr>
              <a:t>Environ </a:t>
            </a:r>
            <a:r>
              <a:rPr lang="fr-FR" dirty="0">
                <a:solidFill>
                  <a:schemeClr val="tx2"/>
                </a:solidFill>
                <a:latin typeface="Overpass Light"/>
                <a:cs typeface="Overpass Light"/>
              </a:rPr>
              <a:t>70 conventions et recommandations traitent de la sécurité et santé au travail</a:t>
            </a:r>
          </a:p>
          <a:p>
            <a:pPr eaLnBrk="0" fontAlgn="base" hangingPunct="0">
              <a:lnSpc>
                <a:spcPct val="110000"/>
              </a:lnSpc>
              <a:spcBef>
                <a:spcPct val="0"/>
              </a:spcBef>
              <a:spcAft>
                <a:spcPct val="0"/>
              </a:spcAft>
              <a:buClr>
                <a:schemeClr val="accent2"/>
              </a:buClr>
            </a:pPr>
            <a:endParaRPr lang="es-ES" b="0" dirty="0" smtClean="0">
              <a:solidFill>
                <a:schemeClr val="tx2"/>
              </a:solidFill>
              <a:latin typeface="Overpass Light"/>
              <a:cs typeface="Overpass Light"/>
            </a:endParaRPr>
          </a:p>
          <a:p>
            <a:pPr marL="285750" indent="-285750" eaLnBrk="0" fontAlgn="base" hangingPunct="0">
              <a:lnSpc>
                <a:spcPct val="110000"/>
              </a:lnSpc>
              <a:spcBef>
                <a:spcPct val="0"/>
              </a:spcBef>
              <a:spcAft>
                <a:spcPct val="0"/>
              </a:spcAft>
              <a:buClr>
                <a:schemeClr val="accent2"/>
              </a:buClr>
              <a:buFont typeface="Lucida Grande"/>
              <a:buChar char="►"/>
            </a:pPr>
            <a:r>
              <a:rPr lang="fr-FR" b="0" dirty="0" smtClean="0">
                <a:solidFill>
                  <a:schemeClr val="tx2"/>
                </a:solidFill>
                <a:latin typeface="Overpass Light"/>
                <a:cs typeface="Overpass Light"/>
              </a:rPr>
              <a:t>Les </a:t>
            </a:r>
            <a:r>
              <a:rPr lang="fr-FR" b="0" dirty="0">
                <a:solidFill>
                  <a:schemeClr val="tx2"/>
                </a:solidFill>
                <a:latin typeface="Overpass Light"/>
                <a:cs typeface="Overpass Light"/>
              </a:rPr>
              <a:t>codes de pratique et les manuels donnent aussi des </a:t>
            </a:r>
            <a:r>
              <a:rPr lang="fr-FR" b="0" dirty="0" smtClean="0">
                <a:solidFill>
                  <a:schemeClr val="tx2"/>
                </a:solidFill>
                <a:latin typeface="Overpass Light"/>
                <a:cs typeface="Overpass Light"/>
              </a:rPr>
              <a:t>indications</a:t>
            </a:r>
            <a:endParaRPr lang="en-US" b="0" dirty="0">
              <a:solidFill>
                <a:schemeClr val="tx2"/>
              </a:solidFill>
              <a:latin typeface="Overpass Light"/>
              <a:cs typeface="Overpass Light"/>
            </a:endParaRP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148</a:t>
            </a:fld>
            <a:endParaRPr lang="en-GB"/>
          </a:p>
        </p:txBody>
      </p:sp>
      <p:sp>
        <p:nvSpPr>
          <p:cNvPr id="8"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1912444774"/>
      </p:ext>
    </p:extLst>
  </p:cSld>
  <p:clrMapOvr>
    <a:masterClrMapping/>
  </p:clrMapOvr>
  <p:timing>
    <p:tnLst>
      <p:par>
        <p:cTn xmlns:p14="http://schemas.microsoft.com/office/powerpoint/2010/mai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0537" y="1423195"/>
            <a:ext cx="10391869" cy="475302"/>
          </a:xfrm>
        </p:spPr>
        <p:txBody>
          <a:bodyPr/>
          <a:lstStyle/>
          <a:p>
            <a:r>
              <a:rPr lang="fr-FR" b="0" dirty="0"/>
              <a:t>Politique de SST</a:t>
            </a:r>
            <a:endParaRPr lang="es-ES" b="0" dirty="0"/>
          </a:p>
        </p:txBody>
      </p:sp>
      <p:sp>
        <p:nvSpPr>
          <p:cNvPr id="3" name="Marcador de contenido 2"/>
          <p:cNvSpPr>
            <a:spLocks noGrp="1"/>
          </p:cNvSpPr>
          <p:nvPr>
            <p:ph idx="1"/>
          </p:nvPr>
        </p:nvSpPr>
        <p:spPr>
          <a:xfrm>
            <a:off x="490538" y="2129333"/>
            <a:ext cx="10726984" cy="3790890"/>
          </a:xfrm>
        </p:spPr>
        <p:txBody>
          <a:bodyPr/>
          <a:lstStyle/>
          <a:p>
            <a:pPr marL="285750" indent="-285750" eaLnBrk="0" fontAlgn="base" hangingPunct="0">
              <a:lnSpc>
                <a:spcPct val="60000"/>
              </a:lnSpc>
              <a:spcBef>
                <a:spcPct val="0"/>
              </a:spcBef>
              <a:spcAft>
                <a:spcPct val="0"/>
              </a:spcAft>
              <a:buClr>
                <a:schemeClr val="accent2"/>
              </a:buClr>
              <a:buFont typeface="Lucida Grande"/>
              <a:buChar char="►"/>
            </a:pPr>
            <a:r>
              <a:rPr lang="fr-FR" b="0" dirty="0" smtClean="0"/>
              <a:t>Écrivez </a:t>
            </a:r>
            <a:r>
              <a:rPr lang="fr-FR" b="0" dirty="0"/>
              <a:t>dans un langage simple et clair</a:t>
            </a:r>
            <a:r>
              <a:rPr lang="fr-FR" b="0" dirty="0" smtClean="0"/>
              <a:t>:</a:t>
            </a:r>
            <a:endParaRPr lang="en-US" b="0" dirty="0"/>
          </a:p>
          <a:p>
            <a:pPr eaLnBrk="0" fontAlgn="base" hangingPunct="0">
              <a:lnSpc>
                <a:spcPct val="80000"/>
              </a:lnSpc>
              <a:spcBef>
                <a:spcPct val="0"/>
              </a:spcBef>
              <a:spcAft>
                <a:spcPct val="0"/>
              </a:spcAft>
              <a:buClr>
                <a:schemeClr val="accent2"/>
              </a:buClr>
            </a:pPr>
            <a:endParaRPr lang="en-GB" b="0" dirty="0" smtClean="0">
              <a:solidFill>
                <a:schemeClr val="tx2"/>
              </a:solidFill>
              <a:latin typeface="Overpass Light"/>
              <a:cs typeface="Overpass Light"/>
            </a:endParaRPr>
          </a:p>
          <a:p>
            <a:pPr marL="920750" lvl="1" indent="-285750">
              <a:buClr>
                <a:schemeClr val="accent1"/>
              </a:buClr>
              <a:buFont typeface="Lucida Grande"/>
              <a:buChar char="►"/>
            </a:pPr>
            <a:r>
              <a:rPr lang="fr-FR" dirty="0" smtClean="0">
                <a:solidFill>
                  <a:schemeClr val="tx2"/>
                </a:solidFill>
                <a:cs typeface="Overpass Bold"/>
              </a:rPr>
              <a:t>Déclaration </a:t>
            </a:r>
            <a:r>
              <a:rPr lang="fr-FR" dirty="0">
                <a:solidFill>
                  <a:schemeClr val="tx2"/>
                </a:solidFill>
                <a:cs typeface="Overpass Bold"/>
              </a:rPr>
              <a:t>de principes </a:t>
            </a:r>
            <a:r>
              <a:rPr lang="fr-FR" dirty="0">
                <a:solidFill>
                  <a:schemeClr val="tx2"/>
                </a:solidFill>
                <a:latin typeface="Overpass Light"/>
                <a:cs typeface="Overpass Light"/>
              </a:rPr>
              <a:t>– ce que vous croyez et ce que vous voulez faire en matière de </a:t>
            </a:r>
            <a:r>
              <a:rPr lang="fr-FR" dirty="0" smtClean="0">
                <a:solidFill>
                  <a:schemeClr val="tx2"/>
                </a:solidFill>
                <a:latin typeface="Overpass Light"/>
                <a:cs typeface="Overpass Light"/>
              </a:rPr>
              <a:t>SST</a:t>
            </a:r>
          </a:p>
          <a:p>
            <a:pPr marL="920750" lvl="1" indent="-285750">
              <a:buClr>
                <a:schemeClr val="accent1"/>
              </a:buClr>
              <a:buFont typeface="Lucida Grande"/>
              <a:buChar char="►"/>
            </a:pPr>
            <a:r>
              <a:rPr lang="fr-FR" dirty="0" smtClean="0">
                <a:solidFill>
                  <a:schemeClr val="tx2"/>
                </a:solidFill>
                <a:cs typeface="Overpass Bold"/>
              </a:rPr>
              <a:t>Section </a:t>
            </a:r>
            <a:r>
              <a:rPr lang="fr-FR" dirty="0">
                <a:solidFill>
                  <a:schemeClr val="tx2"/>
                </a:solidFill>
                <a:cs typeface="Overpass Bold"/>
              </a:rPr>
              <a:t>«organisation» </a:t>
            </a:r>
            <a:r>
              <a:rPr lang="fr-FR" dirty="0">
                <a:solidFill>
                  <a:schemeClr val="tx2"/>
                </a:solidFill>
                <a:latin typeface="Overpass Light"/>
                <a:cs typeface="Overpass Light"/>
              </a:rPr>
              <a:t>– qui fera quoi, quand, comment: travailleurs et </a:t>
            </a:r>
            <a:r>
              <a:rPr lang="fr-FR" dirty="0" smtClean="0">
                <a:solidFill>
                  <a:schemeClr val="tx2"/>
                </a:solidFill>
                <a:latin typeface="Overpass Light"/>
                <a:cs typeface="Overpass Light"/>
              </a:rPr>
              <a:t>cadres</a:t>
            </a:r>
          </a:p>
          <a:p>
            <a:pPr marL="920750" lvl="1" indent="-285750">
              <a:buClr>
                <a:schemeClr val="accent1"/>
              </a:buClr>
              <a:buFont typeface="Lucida Grande"/>
              <a:buChar char="►"/>
            </a:pPr>
            <a:r>
              <a:rPr lang="fr-FR" dirty="0" smtClean="0">
                <a:solidFill>
                  <a:schemeClr val="tx2"/>
                </a:solidFill>
                <a:cs typeface="Overpass Bold"/>
              </a:rPr>
              <a:t>Section </a:t>
            </a:r>
            <a:r>
              <a:rPr lang="fr-FR" dirty="0">
                <a:solidFill>
                  <a:schemeClr val="tx2"/>
                </a:solidFill>
                <a:cs typeface="Overpass Bold"/>
              </a:rPr>
              <a:t>«modalités» </a:t>
            </a:r>
            <a:r>
              <a:rPr lang="fr-FR" dirty="0">
                <a:solidFill>
                  <a:schemeClr val="tx2"/>
                </a:solidFill>
                <a:latin typeface="Overpass Light"/>
                <a:cs typeface="Overpass Light"/>
              </a:rPr>
              <a:t>– comment seront menées les fonctions ou actions, par exemple les évaluations des risques (check-lists) ou les enquêtes </a:t>
            </a:r>
          </a:p>
          <a:p>
            <a:pPr lvl="1">
              <a:lnSpc>
                <a:spcPct val="50000"/>
              </a:lnSpc>
            </a:pPr>
            <a:endParaRPr lang="en-GB" dirty="0" smtClean="0">
              <a:solidFill>
                <a:schemeClr val="tx2"/>
              </a:solidFill>
              <a:latin typeface="Overpass Light"/>
              <a:cs typeface="Overpass Light"/>
            </a:endParaRPr>
          </a:p>
          <a:p>
            <a:pPr marL="285750" indent="-285750" eaLnBrk="0" fontAlgn="base" hangingPunct="0">
              <a:lnSpc>
                <a:spcPct val="80000"/>
              </a:lnSpc>
              <a:spcBef>
                <a:spcPct val="0"/>
              </a:spcBef>
              <a:spcAft>
                <a:spcPct val="0"/>
              </a:spcAft>
              <a:buClr>
                <a:schemeClr val="accent2"/>
              </a:buClr>
              <a:buFont typeface="Lucida Grande"/>
              <a:buChar char="►"/>
            </a:pPr>
            <a:r>
              <a:rPr lang="fr-FR" b="0" dirty="0" smtClean="0"/>
              <a:t>Une </a:t>
            </a:r>
            <a:r>
              <a:rPr lang="fr-FR" b="0" dirty="0"/>
              <a:t>fois terminée, la politique doit être</a:t>
            </a:r>
            <a:r>
              <a:rPr lang="fr-FR" b="0" dirty="0" smtClean="0"/>
              <a:t>:</a:t>
            </a:r>
          </a:p>
          <a:p>
            <a:pPr marL="285750" indent="-285750" eaLnBrk="0" fontAlgn="base" hangingPunct="0">
              <a:lnSpc>
                <a:spcPct val="80000"/>
              </a:lnSpc>
              <a:spcBef>
                <a:spcPct val="0"/>
              </a:spcBef>
              <a:spcAft>
                <a:spcPct val="0"/>
              </a:spcAft>
              <a:buClr>
                <a:schemeClr val="accent2"/>
              </a:buClr>
              <a:buFont typeface="Lucida Grande"/>
              <a:buChar char="►"/>
            </a:pPr>
            <a:endParaRPr lang="en-GB" b="0" dirty="0">
              <a:solidFill>
                <a:srgbClr val="000000"/>
              </a:solidFill>
              <a:latin typeface="Overpass Light"/>
              <a:cs typeface="Overpass Light"/>
            </a:endParaRPr>
          </a:p>
          <a:p>
            <a:pPr marL="920750" lvl="1" indent="-285750">
              <a:lnSpc>
                <a:spcPct val="80000"/>
              </a:lnSpc>
              <a:buClr>
                <a:schemeClr val="accent1"/>
              </a:buClr>
              <a:buFont typeface="Lucida Grande"/>
              <a:buChar char="►"/>
            </a:pPr>
            <a:r>
              <a:rPr lang="fr-FR" dirty="0" smtClean="0">
                <a:solidFill>
                  <a:schemeClr val="tx2"/>
                </a:solidFill>
                <a:latin typeface="Overpass Light"/>
                <a:cs typeface="Overpass Light"/>
              </a:rPr>
              <a:t>Signée</a:t>
            </a:r>
            <a:r>
              <a:rPr lang="fr-FR" dirty="0">
                <a:solidFill>
                  <a:schemeClr val="tx2"/>
                </a:solidFill>
                <a:latin typeface="Overpass Light"/>
                <a:cs typeface="Overpass Light"/>
              </a:rPr>
              <a:t>, datée et affichée sur le lieu de </a:t>
            </a:r>
            <a:r>
              <a:rPr lang="fr-FR" dirty="0" smtClean="0">
                <a:solidFill>
                  <a:schemeClr val="tx2"/>
                </a:solidFill>
                <a:latin typeface="Overpass Light"/>
                <a:cs typeface="Overpass Light"/>
              </a:rPr>
              <a:t>travail</a:t>
            </a:r>
          </a:p>
          <a:p>
            <a:pPr marL="920750" lvl="1" indent="-285750">
              <a:lnSpc>
                <a:spcPct val="80000"/>
              </a:lnSpc>
              <a:buClr>
                <a:schemeClr val="accent1"/>
              </a:buClr>
              <a:buFont typeface="Lucida Grande"/>
              <a:buChar char="►"/>
            </a:pPr>
            <a:r>
              <a:rPr lang="fr-FR" dirty="0" smtClean="0">
                <a:solidFill>
                  <a:schemeClr val="tx2"/>
                </a:solidFill>
                <a:latin typeface="Overpass Light"/>
                <a:cs typeface="Overpass Light"/>
              </a:rPr>
              <a:t>Promue </a:t>
            </a:r>
            <a:r>
              <a:rPr lang="fr-FR" dirty="0">
                <a:solidFill>
                  <a:schemeClr val="tx2"/>
                </a:solidFill>
                <a:latin typeface="Overpass Light"/>
                <a:cs typeface="Overpass Light"/>
              </a:rPr>
              <a:t>et expliquée en détail à tous, y compris aux nouveaux </a:t>
            </a:r>
            <a:r>
              <a:rPr lang="fr-FR" dirty="0" smtClean="0">
                <a:solidFill>
                  <a:schemeClr val="tx2"/>
                </a:solidFill>
                <a:latin typeface="Overpass Light"/>
                <a:cs typeface="Overpass Light"/>
              </a:rPr>
              <a:t>travailleurs</a:t>
            </a:r>
          </a:p>
          <a:p>
            <a:pPr marL="920750" lvl="1" indent="-285750">
              <a:lnSpc>
                <a:spcPct val="80000"/>
              </a:lnSpc>
              <a:buClr>
                <a:schemeClr val="accent1"/>
              </a:buClr>
              <a:buFont typeface="Lucida Grande"/>
              <a:buChar char="►"/>
            </a:pPr>
            <a:r>
              <a:rPr lang="fr-FR" dirty="0" smtClean="0">
                <a:solidFill>
                  <a:schemeClr val="tx2"/>
                </a:solidFill>
                <a:latin typeface="Overpass Light"/>
                <a:cs typeface="Overpass Light"/>
              </a:rPr>
              <a:t>Révisée</a:t>
            </a:r>
            <a:r>
              <a:rPr lang="fr-FR" dirty="0">
                <a:solidFill>
                  <a:schemeClr val="tx2"/>
                </a:solidFill>
                <a:latin typeface="Overpass Light"/>
                <a:cs typeface="Overpass Light"/>
              </a:rPr>
              <a:t>, évaluée et actualisée </a:t>
            </a:r>
            <a:r>
              <a:rPr lang="fr-FR" dirty="0" smtClean="0">
                <a:solidFill>
                  <a:schemeClr val="tx2"/>
                </a:solidFill>
                <a:latin typeface="Overpass Light"/>
                <a:cs typeface="Overpass Light"/>
              </a:rPr>
              <a:t>régulièrement</a:t>
            </a:r>
            <a:endParaRPr lang="fr-FR" dirty="0">
              <a:solidFill>
                <a:schemeClr val="tx2"/>
              </a:solidFill>
              <a:latin typeface="Overpass Light"/>
              <a:cs typeface="Overpass Light"/>
            </a:endParaRP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149</a:t>
            </a:fld>
            <a:endParaRPr lang="en-GB"/>
          </a:p>
        </p:txBody>
      </p:sp>
      <p:sp>
        <p:nvSpPr>
          <p:cNvPr id="8"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2405769672"/>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0538" y="1423195"/>
            <a:ext cx="11210924" cy="500220"/>
          </a:xfrm>
        </p:spPr>
        <p:txBody>
          <a:bodyPr/>
          <a:lstStyle/>
          <a:p>
            <a:r>
              <a:rPr lang="fr-FR" b="0" dirty="0"/>
              <a:t>La SST dans les PME: pourquoi est-ce important?</a:t>
            </a:r>
            <a:endParaRPr lang="en-GB" b="0" dirty="0"/>
          </a:p>
        </p:txBody>
      </p:sp>
      <p:sp>
        <p:nvSpPr>
          <p:cNvPr id="3" name="Content Placeholder 2"/>
          <p:cNvSpPr>
            <a:spLocks noGrp="1"/>
          </p:cNvSpPr>
          <p:nvPr>
            <p:ph sz="half" idx="1"/>
          </p:nvPr>
        </p:nvSpPr>
        <p:spPr>
          <a:xfrm>
            <a:off x="517391" y="4982459"/>
            <a:ext cx="6396832" cy="634913"/>
          </a:xfrm>
        </p:spPr>
        <p:txBody>
          <a:bodyPr/>
          <a:lstStyle/>
          <a:p>
            <a:r>
              <a:rPr lang="fr-FR" sz="1400" b="0" dirty="0">
                <a:solidFill>
                  <a:schemeClr val="tx2"/>
                </a:solidFill>
                <a:latin typeface="Overpass Light"/>
                <a:cs typeface="Overpass Light"/>
              </a:rPr>
              <a:t>90 % des entreprises sont des PME. Les PME, les </a:t>
            </a:r>
            <a:r>
              <a:rPr lang="fr-FR" sz="1400" b="0" dirty="0" err="1">
                <a:solidFill>
                  <a:schemeClr val="tx2"/>
                </a:solidFill>
                <a:latin typeface="Overpass Light"/>
                <a:cs typeface="Overpass Light"/>
              </a:rPr>
              <a:t>microentreprises</a:t>
            </a:r>
            <a:r>
              <a:rPr lang="fr-FR" sz="1400" b="0" dirty="0">
                <a:solidFill>
                  <a:schemeClr val="tx2"/>
                </a:solidFill>
                <a:latin typeface="Overpass Light"/>
                <a:cs typeface="Overpass Light"/>
              </a:rPr>
              <a:t> et les travailleurs indépendants représentent environ 70 % de l’emploi mondial.</a:t>
            </a:r>
          </a:p>
        </p:txBody>
      </p:sp>
      <p:sp>
        <p:nvSpPr>
          <p:cNvPr id="7" name="Slide Number Placeholder 6"/>
          <p:cNvSpPr>
            <a:spLocks noGrp="1"/>
          </p:cNvSpPr>
          <p:nvPr>
            <p:ph type="sldNum" sz="quarter" idx="12"/>
          </p:nvPr>
        </p:nvSpPr>
        <p:spPr/>
        <p:txBody>
          <a:bodyPr/>
          <a:lstStyle/>
          <a:p>
            <a:fld id="{856227C0-AD57-4F9B-BAE3-EEFB0D0EE427}" type="slidenum">
              <a:rPr lang="en-GB" smtClean="0"/>
              <a:pPr/>
              <a:t>15</a:t>
            </a:fld>
            <a:endParaRPr lang="en-GB"/>
          </a:p>
        </p:txBody>
      </p:sp>
      <p:graphicFrame>
        <p:nvGraphicFramePr>
          <p:cNvPr id="14" name="Grafico 4"/>
          <p:cNvGraphicFramePr/>
          <p:nvPr>
            <p:extLst>
              <p:ext uri="{D42A27DB-BD31-4B8C-83A1-F6EECF244321}">
                <p14:modId xmlns:p14="http://schemas.microsoft.com/office/powerpoint/2010/main" val="2530133544"/>
              </p:ext>
            </p:extLst>
          </p:nvPr>
        </p:nvGraphicFramePr>
        <p:xfrm>
          <a:off x="0" y="2016222"/>
          <a:ext cx="4046585" cy="303270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Grafico 12"/>
          <p:cNvGraphicFramePr/>
          <p:nvPr>
            <p:extLst>
              <p:ext uri="{D42A27DB-BD31-4B8C-83A1-F6EECF244321}">
                <p14:modId xmlns:p14="http://schemas.microsoft.com/office/powerpoint/2010/main" val="607696715"/>
              </p:ext>
            </p:extLst>
          </p:nvPr>
        </p:nvGraphicFramePr>
        <p:xfrm>
          <a:off x="3749747" y="1997550"/>
          <a:ext cx="3558416" cy="3062528"/>
        </p:xfrm>
        <a:graphic>
          <a:graphicData uri="http://schemas.openxmlformats.org/drawingml/2006/chart">
            <c:chart xmlns:c="http://schemas.openxmlformats.org/drawingml/2006/chart" xmlns:r="http://schemas.openxmlformats.org/officeDocument/2006/relationships" r:id="rId4"/>
          </a:graphicData>
        </a:graphic>
      </p:graphicFrame>
      <p:pic>
        <p:nvPicPr>
          <p:cNvPr id="10" name="Imagen 9" descr="15_slide-ilus.jp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30851" y="2148147"/>
            <a:ext cx="3808531" cy="3869306"/>
          </a:xfrm>
          <a:prstGeom prst="rect">
            <a:avLst/>
          </a:prstGeom>
        </p:spPr>
      </p:pic>
      <p:sp>
        <p:nvSpPr>
          <p:cNvPr id="11" name="CuadroTexto 10"/>
          <p:cNvSpPr txBox="1"/>
          <p:nvPr/>
        </p:nvSpPr>
        <p:spPr>
          <a:xfrm>
            <a:off x="338593" y="5677611"/>
            <a:ext cx="7111577" cy="369332"/>
          </a:xfrm>
          <a:prstGeom prst="rect">
            <a:avLst/>
          </a:prstGeom>
          <a:noFill/>
        </p:spPr>
        <p:txBody>
          <a:bodyPr wrap="none" rtlCol="0">
            <a:spAutoFit/>
          </a:bodyPr>
          <a:lstStyle/>
          <a:p>
            <a:pPr algn="ctr"/>
            <a:r>
              <a:rPr lang="fr-FR" dirty="0">
                <a:solidFill>
                  <a:schemeClr val="accent2"/>
                </a:solidFill>
                <a:latin typeface="Overpass Bold"/>
                <a:cs typeface="Overpass Bold"/>
              </a:rPr>
              <a:t>Améliorer la SST dans les PME, c’est améliorer la santé mondiale! </a:t>
            </a:r>
          </a:p>
        </p:txBody>
      </p:sp>
      <p:sp>
        <p:nvSpPr>
          <p:cNvPr id="13" name="Footer Placeholder 10"/>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spTree>
    <p:extLst>
      <p:ext uri="{BB962C8B-B14F-4D97-AF65-F5344CB8AC3E}">
        <p14:creationId xmlns:p14="http://schemas.microsoft.com/office/powerpoint/2010/main" val="1258458605"/>
      </p:ext>
    </p:extLst>
  </p:cSld>
  <p:clrMapOvr>
    <a:masterClrMapping/>
  </p:clrMapOvr>
  <p:timing>
    <p:tnLst>
      <p:par>
        <p:cTn xmlns:p14="http://schemas.microsoft.com/office/powerpoint/2010/mai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0537" y="1423195"/>
            <a:ext cx="10391869" cy="720000"/>
          </a:xfrm>
        </p:spPr>
        <p:txBody>
          <a:bodyPr/>
          <a:lstStyle/>
          <a:p>
            <a:r>
              <a:rPr lang="fr-FR" b="0" dirty="0"/>
              <a:t>Conditions nécessaires à la mise en œuvre de la politique de SST</a:t>
            </a:r>
            <a:endParaRPr lang="es-ES" b="0" dirty="0"/>
          </a:p>
        </p:txBody>
      </p:sp>
      <p:sp>
        <p:nvSpPr>
          <p:cNvPr id="3" name="Marcador de contenido 2"/>
          <p:cNvSpPr>
            <a:spLocks noGrp="1"/>
          </p:cNvSpPr>
          <p:nvPr>
            <p:ph idx="1"/>
          </p:nvPr>
        </p:nvSpPr>
        <p:spPr>
          <a:xfrm>
            <a:off x="490538" y="2129333"/>
            <a:ext cx="10726984" cy="3790890"/>
          </a:xfrm>
        </p:spPr>
        <p:txBody>
          <a:bodyPr/>
          <a:lstStyle/>
          <a:p>
            <a:pPr marL="285750" indent="-285750" eaLnBrk="0" fontAlgn="base" hangingPunct="0">
              <a:lnSpc>
                <a:spcPct val="130000"/>
              </a:lnSpc>
              <a:spcBef>
                <a:spcPct val="0"/>
              </a:spcBef>
              <a:spcAft>
                <a:spcPct val="0"/>
              </a:spcAft>
              <a:buClr>
                <a:schemeClr val="accent2"/>
              </a:buClr>
              <a:buFont typeface="Lucida Grande"/>
              <a:buChar char="►"/>
            </a:pPr>
            <a:r>
              <a:rPr lang="fr-FR" b="0" dirty="0" smtClean="0">
                <a:solidFill>
                  <a:schemeClr val="tx2"/>
                </a:solidFill>
                <a:latin typeface="Overpass Light"/>
                <a:cs typeface="Overpass Light"/>
              </a:rPr>
              <a:t>Responsabilité </a:t>
            </a:r>
            <a:r>
              <a:rPr lang="fr-FR" b="0" dirty="0">
                <a:solidFill>
                  <a:schemeClr val="tx2"/>
                </a:solidFill>
                <a:latin typeface="Overpass Light"/>
                <a:cs typeface="Overpass Light"/>
              </a:rPr>
              <a:t>et engagement conjoints de la direction et des </a:t>
            </a:r>
            <a:r>
              <a:rPr lang="fr-FR" b="0" dirty="0" smtClean="0">
                <a:solidFill>
                  <a:schemeClr val="tx2"/>
                </a:solidFill>
                <a:latin typeface="Overpass Light"/>
                <a:cs typeface="Overpass Light"/>
              </a:rPr>
              <a:t>travailleurs</a:t>
            </a:r>
            <a:endParaRPr lang="en-US" dirty="0">
              <a:solidFill>
                <a:schemeClr val="tx2"/>
              </a:solidFill>
              <a:latin typeface="Overpass Light"/>
              <a:cs typeface="Overpass Light"/>
            </a:endParaRPr>
          </a:p>
          <a:p>
            <a:pPr marL="920750" lvl="1" indent="-285750">
              <a:lnSpc>
                <a:spcPct val="120000"/>
              </a:lnSpc>
              <a:buClr>
                <a:schemeClr val="accent1"/>
              </a:buClr>
              <a:buFont typeface="Lucida Grande"/>
              <a:buChar char="►"/>
            </a:pPr>
            <a:r>
              <a:rPr lang="fr-FR" dirty="0" smtClean="0">
                <a:solidFill>
                  <a:schemeClr val="tx2"/>
                </a:solidFill>
                <a:latin typeface="Overpass Light"/>
                <a:cs typeface="Overpass Light"/>
              </a:rPr>
              <a:t>La </a:t>
            </a:r>
            <a:r>
              <a:rPr lang="fr-FR" dirty="0">
                <a:solidFill>
                  <a:schemeClr val="tx2"/>
                </a:solidFill>
                <a:latin typeface="Overpass Light"/>
                <a:cs typeface="Overpass Light"/>
              </a:rPr>
              <a:t>politique doit définir les responsabilités et les obligations </a:t>
            </a:r>
          </a:p>
          <a:p>
            <a:pPr marL="920750" lvl="1" indent="-285750">
              <a:lnSpc>
                <a:spcPct val="80000"/>
              </a:lnSpc>
              <a:buClr>
                <a:schemeClr val="accent1"/>
              </a:buClr>
              <a:buFont typeface="Lucida Grande"/>
              <a:buChar char="►"/>
            </a:pPr>
            <a:endParaRPr lang="en-GB" b="1" dirty="0" smtClean="0">
              <a:solidFill>
                <a:schemeClr val="tx2"/>
              </a:solidFill>
              <a:latin typeface="Overpass Light"/>
              <a:cs typeface="Overpass Light"/>
            </a:endParaRPr>
          </a:p>
          <a:p>
            <a:pPr marL="285750" indent="-285750" eaLnBrk="0" fontAlgn="base" hangingPunct="0">
              <a:lnSpc>
                <a:spcPct val="150000"/>
              </a:lnSpc>
              <a:spcBef>
                <a:spcPct val="0"/>
              </a:spcBef>
              <a:spcAft>
                <a:spcPct val="0"/>
              </a:spcAft>
              <a:buClr>
                <a:schemeClr val="accent2"/>
              </a:buClr>
              <a:buFont typeface="Lucida Grande"/>
              <a:buChar char="►"/>
            </a:pPr>
            <a:r>
              <a:rPr lang="fr-FR" b="0" dirty="0" smtClean="0">
                <a:solidFill>
                  <a:schemeClr val="tx2"/>
                </a:solidFill>
                <a:latin typeface="Overpass Light"/>
                <a:cs typeface="Overpass Light"/>
              </a:rPr>
              <a:t>Installations </a:t>
            </a:r>
            <a:r>
              <a:rPr lang="fr-FR" b="0" dirty="0">
                <a:solidFill>
                  <a:schemeClr val="tx2"/>
                </a:solidFill>
                <a:latin typeface="Overpass Light"/>
                <a:cs typeface="Overpass Light"/>
              </a:rPr>
              <a:t>et ressources suffisantes, y compris le temps des travailleurs et des </a:t>
            </a:r>
            <a:r>
              <a:rPr lang="fr-FR" b="0" dirty="0" smtClean="0">
                <a:solidFill>
                  <a:schemeClr val="tx2"/>
                </a:solidFill>
                <a:latin typeface="Overpass Light"/>
                <a:cs typeface="Overpass Light"/>
              </a:rPr>
              <a:t>cadres</a:t>
            </a:r>
          </a:p>
          <a:p>
            <a:pPr marL="285750" indent="-285750" eaLnBrk="0" fontAlgn="base" hangingPunct="0">
              <a:lnSpc>
                <a:spcPct val="150000"/>
              </a:lnSpc>
              <a:spcBef>
                <a:spcPct val="0"/>
              </a:spcBef>
              <a:spcAft>
                <a:spcPct val="0"/>
              </a:spcAft>
              <a:buClr>
                <a:schemeClr val="accent2"/>
              </a:buClr>
              <a:buFont typeface="Lucida Grande"/>
              <a:buChar char="►"/>
            </a:pPr>
            <a:r>
              <a:rPr lang="fr-FR" b="0" dirty="0" smtClean="0">
                <a:solidFill>
                  <a:schemeClr val="tx2"/>
                </a:solidFill>
                <a:latin typeface="Overpass Light"/>
                <a:cs typeface="Overpass Light"/>
              </a:rPr>
              <a:t>Formation </a:t>
            </a:r>
            <a:r>
              <a:rPr lang="fr-FR" b="0" dirty="0">
                <a:solidFill>
                  <a:schemeClr val="tx2"/>
                </a:solidFill>
                <a:latin typeface="Overpass Light"/>
                <a:cs typeface="Overpass Light"/>
              </a:rPr>
              <a:t>à la SST, notamment pour les membres du comité mixte de sécurité et de </a:t>
            </a:r>
            <a:r>
              <a:rPr lang="fr-FR" b="0" dirty="0" smtClean="0">
                <a:solidFill>
                  <a:schemeClr val="tx2"/>
                </a:solidFill>
                <a:latin typeface="Overpass Light"/>
                <a:cs typeface="Overpass Light"/>
              </a:rPr>
              <a:t>santé</a:t>
            </a:r>
          </a:p>
          <a:p>
            <a:pPr marL="285750" indent="-285750" eaLnBrk="0" fontAlgn="base" hangingPunct="0">
              <a:lnSpc>
                <a:spcPct val="150000"/>
              </a:lnSpc>
              <a:spcBef>
                <a:spcPct val="0"/>
              </a:spcBef>
              <a:spcAft>
                <a:spcPct val="0"/>
              </a:spcAft>
              <a:buClr>
                <a:schemeClr val="accent2"/>
              </a:buClr>
              <a:buFont typeface="Lucida Grande"/>
              <a:buChar char="►"/>
            </a:pPr>
            <a:r>
              <a:rPr lang="fr-FR" b="0" dirty="0" smtClean="0">
                <a:solidFill>
                  <a:schemeClr val="tx2"/>
                </a:solidFill>
                <a:latin typeface="Overpass Light"/>
                <a:cs typeface="Overpass Light"/>
              </a:rPr>
              <a:t>Système </a:t>
            </a:r>
            <a:r>
              <a:rPr lang="fr-FR" b="0" dirty="0">
                <a:solidFill>
                  <a:schemeClr val="tx2"/>
                </a:solidFill>
                <a:latin typeface="Overpass Light"/>
                <a:cs typeface="Overpass Light"/>
              </a:rPr>
              <a:t>de signalement des accidents et quasi-accidents et registres des inspections, des accidents, etc. </a:t>
            </a:r>
            <a:endParaRPr lang="fr-FR" b="0" dirty="0" smtClean="0">
              <a:solidFill>
                <a:schemeClr val="tx2"/>
              </a:solidFill>
              <a:latin typeface="Overpass Light"/>
              <a:cs typeface="Overpass Light"/>
            </a:endParaRPr>
          </a:p>
          <a:p>
            <a:pPr marL="285750" indent="-285750" eaLnBrk="0" fontAlgn="base" hangingPunct="0">
              <a:lnSpc>
                <a:spcPct val="150000"/>
              </a:lnSpc>
              <a:spcBef>
                <a:spcPct val="0"/>
              </a:spcBef>
              <a:spcAft>
                <a:spcPct val="0"/>
              </a:spcAft>
              <a:buClr>
                <a:schemeClr val="accent2"/>
              </a:buClr>
              <a:buFont typeface="Lucida Grande"/>
              <a:buChar char="►"/>
            </a:pPr>
            <a:r>
              <a:rPr lang="fr-FR" b="0" dirty="0" smtClean="0">
                <a:solidFill>
                  <a:schemeClr val="tx2"/>
                </a:solidFill>
                <a:latin typeface="Overpass Light"/>
                <a:cs typeface="Overpass Light"/>
              </a:rPr>
              <a:t>Ensemble </a:t>
            </a:r>
            <a:r>
              <a:rPr lang="fr-FR" b="0" dirty="0">
                <a:solidFill>
                  <a:schemeClr val="tx2"/>
                </a:solidFill>
                <a:latin typeface="Overpass Light"/>
                <a:cs typeface="Overpass Light"/>
              </a:rPr>
              <a:t>de normes de sécurité approuvées</a:t>
            </a:r>
          </a:p>
          <a:p>
            <a:pPr marL="285750" indent="-285750" eaLnBrk="0" fontAlgn="base" hangingPunct="0">
              <a:lnSpc>
                <a:spcPct val="140000"/>
              </a:lnSpc>
              <a:spcBef>
                <a:spcPct val="0"/>
              </a:spcBef>
              <a:spcAft>
                <a:spcPct val="0"/>
              </a:spcAft>
              <a:buClr>
                <a:schemeClr val="accent2"/>
              </a:buClr>
              <a:buFont typeface="Lucida Grande"/>
              <a:buChar char="►"/>
            </a:pPr>
            <a:endParaRPr lang="es-ES" b="0" dirty="0">
              <a:solidFill>
                <a:srgbClr val="000000"/>
              </a:solidFill>
              <a:latin typeface="Overpass Light"/>
              <a:cs typeface="Overpass Light"/>
            </a:endParaRP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150</a:t>
            </a:fld>
            <a:endParaRPr lang="en-GB"/>
          </a:p>
        </p:txBody>
      </p:sp>
    </p:spTree>
    <p:extLst>
      <p:ext uri="{BB962C8B-B14F-4D97-AF65-F5344CB8AC3E}">
        <p14:creationId xmlns:p14="http://schemas.microsoft.com/office/powerpoint/2010/main" val="3087311161"/>
      </p:ext>
    </p:extLst>
  </p:cSld>
  <p:clrMapOvr>
    <a:masterClrMapping/>
  </p:clrMapOvr>
  <p:timing>
    <p:tnLst>
      <p:par>
        <p:cTn xmlns:p14="http://schemas.microsoft.com/office/powerpoint/2010/mai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descr="151_slide-ilus.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51180" y="1760793"/>
            <a:ext cx="4595310" cy="3972581"/>
          </a:xfrm>
          <a:prstGeom prst="rect">
            <a:avLst/>
          </a:prstGeom>
        </p:spPr>
      </p:pic>
      <p:sp>
        <p:nvSpPr>
          <p:cNvPr id="2" name="Título 1"/>
          <p:cNvSpPr>
            <a:spLocks noGrp="1"/>
          </p:cNvSpPr>
          <p:nvPr>
            <p:ph type="title"/>
          </p:nvPr>
        </p:nvSpPr>
        <p:spPr>
          <a:xfrm>
            <a:off x="490538" y="1423195"/>
            <a:ext cx="11210924" cy="458394"/>
          </a:xfrm>
        </p:spPr>
        <p:txBody>
          <a:bodyPr/>
          <a:lstStyle/>
          <a:p>
            <a:r>
              <a:rPr lang="fr-FR" b="0" dirty="0"/>
              <a:t>Mettre en pratique votre politique de SST</a:t>
            </a:r>
            <a:endParaRPr lang="en-US" b="0"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151</a:t>
            </a:fld>
            <a:endParaRPr lang="en-GB"/>
          </a:p>
        </p:txBody>
      </p:sp>
      <p:sp>
        <p:nvSpPr>
          <p:cNvPr id="9" name="CuadroTexto 8"/>
          <p:cNvSpPr txBox="1"/>
          <p:nvPr/>
        </p:nvSpPr>
        <p:spPr>
          <a:xfrm>
            <a:off x="558799" y="2015748"/>
            <a:ext cx="7766976" cy="3490187"/>
          </a:xfrm>
          <a:prstGeom prst="rect">
            <a:avLst/>
          </a:prstGeom>
          <a:noFill/>
        </p:spPr>
        <p:txBody>
          <a:bodyPr wrap="square" rtlCol="0">
            <a:spAutoFit/>
          </a:bodyPr>
          <a:lstStyle/>
          <a:p>
            <a:pPr>
              <a:buNone/>
            </a:pPr>
            <a:r>
              <a:rPr lang="fr-FR" dirty="0">
                <a:solidFill>
                  <a:schemeClr val="tx2"/>
                </a:solidFill>
                <a:latin typeface="Overpass Light"/>
                <a:cs typeface="Overpass Light"/>
              </a:rPr>
              <a:t>Vous devrez</a:t>
            </a:r>
          </a:p>
          <a:p>
            <a:pPr>
              <a:lnSpc>
                <a:spcPct val="50000"/>
              </a:lnSpc>
              <a:buClr>
                <a:schemeClr val="accent2"/>
              </a:buClr>
              <a:defRPr/>
            </a:pPr>
            <a:endParaRPr lang="en-US" altLang="en-US" dirty="0" smtClean="0">
              <a:solidFill>
                <a:schemeClr val="tx2"/>
              </a:solidFill>
              <a:latin typeface="Overpass Light"/>
              <a:cs typeface="Overpass Light"/>
            </a:endParaRPr>
          </a:p>
          <a:p>
            <a:pPr marL="285750" indent="-285750">
              <a:lnSpc>
                <a:spcPct val="120000"/>
              </a:lnSpc>
              <a:buClr>
                <a:schemeClr val="accent2"/>
              </a:buClr>
              <a:buFont typeface="Lucida Grande"/>
              <a:buChar char="►"/>
              <a:defRPr/>
            </a:pPr>
            <a:r>
              <a:rPr lang="fr-FR" dirty="0" smtClean="0">
                <a:solidFill>
                  <a:schemeClr val="tx2"/>
                </a:solidFill>
                <a:latin typeface="Overpass Light"/>
                <a:cs typeface="Overpass Light"/>
              </a:rPr>
              <a:t>Appliquer </a:t>
            </a:r>
            <a:r>
              <a:rPr lang="fr-FR" dirty="0">
                <a:solidFill>
                  <a:schemeClr val="tx2"/>
                </a:solidFill>
                <a:latin typeface="Overpass Light"/>
                <a:cs typeface="Overpass Light"/>
              </a:rPr>
              <a:t>les règles de signalement, la collecte de données sur les accidents et maladies, les procédures d’urgence et les mesures de maîtrise prévues dans la </a:t>
            </a:r>
            <a:r>
              <a:rPr lang="fr-FR" dirty="0" smtClean="0">
                <a:solidFill>
                  <a:schemeClr val="tx2"/>
                </a:solidFill>
                <a:latin typeface="Overpass Light"/>
                <a:cs typeface="Overpass Light"/>
              </a:rPr>
              <a:t>politique</a:t>
            </a:r>
          </a:p>
          <a:p>
            <a:pPr marL="285750" indent="-285750">
              <a:lnSpc>
                <a:spcPct val="120000"/>
              </a:lnSpc>
              <a:buClr>
                <a:schemeClr val="accent2"/>
              </a:buClr>
              <a:buFont typeface="Lucida Grande"/>
              <a:buChar char="►"/>
              <a:defRPr/>
            </a:pPr>
            <a:r>
              <a:rPr lang="fr-FR" dirty="0" smtClean="0">
                <a:solidFill>
                  <a:schemeClr val="tx2"/>
                </a:solidFill>
                <a:latin typeface="Overpass Light"/>
                <a:cs typeface="Overpass Light"/>
              </a:rPr>
              <a:t>Procéder </a:t>
            </a:r>
            <a:r>
              <a:rPr lang="fr-FR" dirty="0">
                <a:solidFill>
                  <a:schemeClr val="tx2"/>
                </a:solidFill>
                <a:latin typeface="Overpass Light"/>
                <a:cs typeface="Overpass Light"/>
              </a:rPr>
              <a:t>à une </a:t>
            </a:r>
            <a:r>
              <a:rPr lang="fr-FR" b="1" dirty="0">
                <a:solidFill>
                  <a:schemeClr val="accent2"/>
                </a:solidFill>
                <a:latin typeface="Overpass Light"/>
                <a:cs typeface="Overpass Light"/>
              </a:rPr>
              <a:t>évaluation des risques </a:t>
            </a:r>
            <a:r>
              <a:rPr lang="fr-FR" dirty="0">
                <a:solidFill>
                  <a:schemeClr val="tx2"/>
                </a:solidFill>
                <a:latin typeface="Overpass Light"/>
                <a:cs typeface="Overpass Light"/>
              </a:rPr>
              <a:t>initiale et mesurer les progrès à partir de celle-ci </a:t>
            </a:r>
            <a:endParaRPr lang="fr-FR" dirty="0" smtClean="0">
              <a:solidFill>
                <a:schemeClr val="tx2"/>
              </a:solidFill>
              <a:latin typeface="Overpass Light"/>
              <a:cs typeface="Overpass Light"/>
            </a:endParaRPr>
          </a:p>
          <a:p>
            <a:pPr marL="285750" indent="-285750">
              <a:lnSpc>
                <a:spcPct val="120000"/>
              </a:lnSpc>
              <a:buClr>
                <a:schemeClr val="accent2"/>
              </a:buClr>
              <a:buFont typeface="Lucida Grande"/>
              <a:buChar char="►"/>
              <a:defRPr/>
            </a:pPr>
            <a:r>
              <a:rPr lang="fr-FR" dirty="0" smtClean="0">
                <a:solidFill>
                  <a:schemeClr val="tx2"/>
                </a:solidFill>
                <a:latin typeface="Overpass Light"/>
                <a:cs typeface="Overpass Light"/>
              </a:rPr>
              <a:t>Définir </a:t>
            </a:r>
            <a:r>
              <a:rPr lang="fr-FR" dirty="0">
                <a:solidFill>
                  <a:schemeClr val="tx2"/>
                </a:solidFill>
                <a:latin typeface="Overpass Light"/>
                <a:cs typeface="Overpass Light"/>
              </a:rPr>
              <a:t>des priorités dans la réduction des risques et établir un calendrier </a:t>
            </a:r>
            <a:r>
              <a:rPr lang="fr-FR" dirty="0" smtClean="0">
                <a:solidFill>
                  <a:schemeClr val="tx2"/>
                </a:solidFill>
                <a:latin typeface="Overpass Light"/>
                <a:cs typeface="Overpass Light"/>
              </a:rPr>
              <a:t>réaliste</a:t>
            </a:r>
          </a:p>
          <a:p>
            <a:pPr marL="285750" indent="-285750">
              <a:lnSpc>
                <a:spcPct val="120000"/>
              </a:lnSpc>
              <a:buClr>
                <a:schemeClr val="accent2"/>
              </a:buClr>
              <a:buFont typeface="Lucida Grande"/>
              <a:buChar char="►"/>
              <a:defRPr/>
            </a:pPr>
            <a:r>
              <a:rPr lang="fr-FR" dirty="0" smtClean="0">
                <a:solidFill>
                  <a:schemeClr val="tx2"/>
                </a:solidFill>
                <a:latin typeface="Overpass Light"/>
                <a:cs typeface="Overpass Light"/>
              </a:rPr>
              <a:t>Procéder </a:t>
            </a:r>
            <a:r>
              <a:rPr lang="fr-FR" dirty="0">
                <a:solidFill>
                  <a:schemeClr val="tx2"/>
                </a:solidFill>
                <a:latin typeface="Overpass Light"/>
                <a:cs typeface="Overpass Light"/>
              </a:rPr>
              <a:t>à une inspection du lieu de travail et assurer la surveillance de la </a:t>
            </a:r>
            <a:r>
              <a:rPr lang="fr-FR" dirty="0" smtClean="0">
                <a:solidFill>
                  <a:schemeClr val="tx2"/>
                </a:solidFill>
                <a:latin typeface="Overpass Light"/>
                <a:cs typeface="Overpass Light"/>
              </a:rPr>
              <a:t>santé</a:t>
            </a:r>
            <a:endParaRPr lang="fr-FR" dirty="0">
              <a:solidFill>
                <a:schemeClr val="tx2"/>
              </a:solidFill>
              <a:latin typeface="Overpass Light"/>
              <a:cs typeface="Overpass Light"/>
            </a:endParaRPr>
          </a:p>
        </p:txBody>
      </p:sp>
      <p:pic>
        <p:nvPicPr>
          <p:cNvPr id="20" name="Imagen 19" descr="comillas.psd"/>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84061" y="5383270"/>
            <a:ext cx="483405" cy="421529"/>
          </a:xfrm>
          <a:prstGeom prst="rect">
            <a:avLst/>
          </a:prstGeom>
        </p:spPr>
      </p:pic>
      <p:sp>
        <p:nvSpPr>
          <p:cNvPr id="3" name="CuadroTexto 2"/>
          <p:cNvSpPr txBox="1"/>
          <p:nvPr/>
        </p:nvSpPr>
        <p:spPr>
          <a:xfrm>
            <a:off x="4176407" y="5523014"/>
            <a:ext cx="4226337" cy="646331"/>
          </a:xfrm>
          <a:prstGeom prst="rect">
            <a:avLst/>
          </a:prstGeom>
          <a:noFill/>
        </p:spPr>
        <p:txBody>
          <a:bodyPr wrap="square" rtlCol="0">
            <a:spAutoFit/>
          </a:bodyPr>
          <a:lstStyle/>
          <a:p>
            <a:pPr>
              <a:buNone/>
            </a:pPr>
            <a:r>
              <a:rPr lang="fr-FR" dirty="0">
                <a:solidFill>
                  <a:schemeClr val="tx2"/>
                </a:solidFill>
                <a:latin typeface="Overpass Bold"/>
                <a:cs typeface="Overpass Bold"/>
              </a:rPr>
              <a:t>Chacun est responsable de la mise </a:t>
            </a:r>
            <a:r>
              <a:rPr lang="fr-FR" dirty="0" smtClean="0">
                <a:solidFill>
                  <a:schemeClr val="tx2"/>
                </a:solidFill>
                <a:latin typeface="Overpass Bold"/>
                <a:cs typeface="Overpass Bold"/>
              </a:rPr>
              <a:t>en œuvre au </a:t>
            </a:r>
            <a:r>
              <a:rPr lang="fr-FR" dirty="0">
                <a:solidFill>
                  <a:schemeClr val="tx2"/>
                </a:solidFill>
                <a:latin typeface="Overpass Bold"/>
                <a:cs typeface="Overpass Bold"/>
              </a:rPr>
              <a:t>quotidien </a:t>
            </a:r>
          </a:p>
        </p:txBody>
      </p:sp>
      <p:sp>
        <p:nvSpPr>
          <p:cNvPr id="11"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3384052587"/>
      </p:ext>
    </p:extLst>
  </p:cSld>
  <p:clrMapOvr>
    <a:masterClrMapping/>
  </p:clrMapOvr>
  <p:timing>
    <p:tnLst>
      <p:par>
        <p:cTn xmlns:p14="http://schemas.microsoft.com/office/powerpoint/2010/mai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fr-FR" b="0" dirty="0"/>
              <a:t>Faites connaître votre politique de SST et promouvez les normes de SST</a:t>
            </a:r>
            <a:endParaRPr lang="en-US" b="0"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152</a:t>
            </a:fld>
            <a:endParaRPr lang="en-GB"/>
          </a:p>
        </p:txBody>
      </p:sp>
      <p:sp>
        <p:nvSpPr>
          <p:cNvPr id="9" name="CuadroTexto 8"/>
          <p:cNvSpPr txBox="1"/>
          <p:nvPr/>
        </p:nvSpPr>
        <p:spPr>
          <a:xfrm>
            <a:off x="558799" y="2015747"/>
            <a:ext cx="10572942" cy="3393237"/>
          </a:xfrm>
          <a:prstGeom prst="rect">
            <a:avLst/>
          </a:prstGeom>
          <a:noFill/>
        </p:spPr>
        <p:txBody>
          <a:bodyPr wrap="square" rtlCol="0">
            <a:spAutoFit/>
          </a:bodyPr>
          <a:lstStyle/>
          <a:p>
            <a:pPr marL="285750" indent="-285750">
              <a:lnSpc>
                <a:spcPct val="150000"/>
              </a:lnSpc>
              <a:buClr>
                <a:schemeClr val="accent2"/>
              </a:buClr>
              <a:buFont typeface="Lucida Grande"/>
              <a:buChar char="►"/>
              <a:defRPr/>
            </a:pPr>
            <a:r>
              <a:rPr lang="fr-FR" dirty="0" smtClean="0">
                <a:solidFill>
                  <a:schemeClr val="tx2"/>
                </a:solidFill>
                <a:latin typeface="Overpass Light"/>
                <a:cs typeface="Overpass Light"/>
              </a:rPr>
              <a:t>Tous </a:t>
            </a:r>
            <a:r>
              <a:rPr lang="fr-FR" dirty="0">
                <a:solidFill>
                  <a:schemeClr val="tx2"/>
                </a:solidFill>
                <a:latin typeface="Overpass Light"/>
                <a:cs typeface="Overpass Light"/>
              </a:rPr>
              <a:t>les travailleurs – stagiaires (rémunérés ou non), cadres, nouveaux travailleurs et superviseurs – doivent comprendre la politique et les </a:t>
            </a:r>
            <a:r>
              <a:rPr lang="fr-FR" dirty="0" smtClean="0">
                <a:solidFill>
                  <a:schemeClr val="tx2"/>
                </a:solidFill>
                <a:latin typeface="Overpass Light"/>
                <a:cs typeface="Overpass Light"/>
              </a:rPr>
              <a:t>procédures</a:t>
            </a:r>
          </a:p>
          <a:p>
            <a:pPr marL="285750" indent="-285750">
              <a:lnSpc>
                <a:spcPct val="150000"/>
              </a:lnSpc>
              <a:buClr>
                <a:schemeClr val="accent2"/>
              </a:buClr>
              <a:buFont typeface="Lucida Grande"/>
              <a:buChar char="►"/>
              <a:defRPr/>
            </a:pPr>
            <a:r>
              <a:rPr lang="fr-FR" dirty="0" smtClean="0">
                <a:solidFill>
                  <a:schemeClr val="tx2"/>
                </a:solidFill>
                <a:latin typeface="Overpass Light"/>
                <a:cs typeface="Overpass Light"/>
              </a:rPr>
              <a:t>Des </a:t>
            </a:r>
            <a:r>
              <a:rPr lang="fr-FR" dirty="0">
                <a:solidFill>
                  <a:schemeClr val="tx2"/>
                </a:solidFill>
                <a:latin typeface="Overpass Light"/>
                <a:cs typeface="Overpass Light"/>
              </a:rPr>
              <a:t>exemplaires de la politique de SST doivent être affichés sur des panneaux d’affichage et accessibles à </a:t>
            </a:r>
            <a:r>
              <a:rPr lang="fr-FR" dirty="0" smtClean="0">
                <a:solidFill>
                  <a:schemeClr val="tx2"/>
                </a:solidFill>
                <a:latin typeface="Overpass Light"/>
                <a:cs typeface="Overpass Light"/>
              </a:rPr>
              <a:t>tous</a:t>
            </a:r>
          </a:p>
          <a:p>
            <a:pPr marL="285750" indent="-285750">
              <a:lnSpc>
                <a:spcPct val="150000"/>
              </a:lnSpc>
              <a:buClr>
                <a:schemeClr val="accent2"/>
              </a:buClr>
              <a:buFont typeface="Lucida Grande"/>
              <a:buChar char="►"/>
              <a:defRPr/>
            </a:pPr>
            <a:r>
              <a:rPr lang="fr-FR" dirty="0" smtClean="0">
                <a:solidFill>
                  <a:schemeClr val="tx2"/>
                </a:solidFill>
                <a:latin typeface="Overpass Light"/>
                <a:cs typeface="Overpass Light"/>
              </a:rPr>
              <a:t>Remettre </a:t>
            </a:r>
            <a:r>
              <a:rPr lang="fr-FR" dirty="0">
                <a:solidFill>
                  <a:schemeClr val="tx2"/>
                </a:solidFill>
                <a:latin typeface="Overpass Light"/>
                <a:cs typeface="Overpass Light"/>
              </a:rPr>
              <a:t>des exemplaires aux membres du comité mixte de sécurité et de santé, aux organismes externes concernés et aux groupes représentatifs (syndicats/associations du personnel</a:t>
            </a:r>
            <a:r>
              <a:rPr lang="fr-FR" dirty="0" smtClean="0">
                <a:solidFill>
                  <a:schemeClr val="tx2"/>
                </a:solidFill>
                <a:latin typeface="Overpass Light"/>
                <a:cs typeface="Overpass Light"/>
              </a:rPr>
              <a:t>)</a:t>
            </a:r>
          </a:p>
          <a:p>
            <a:pPr marL="285750" indent="-285750">
              <a:lnSpc>
                <a:spcPct val="150000"/>
              </a:lnSpc>
              <a:buClr>
                <a:schemeClr val="accent2"/>
              </a:buClr>
              <a:buFont typeface="Lucida Grande"/>
              <a:buChar char="►"/>
              <a:defRPr/>
            </a:pPr>
            <a:r>
              <a:rPr lang="fr-FR" dirty="0" smtClean="0">
                <a:solidFill>
                  <a:schemeClr val="tx2"/>
                </a:solidFill>
                <a:latin typeface="Overpass Light"/>
                <a:cs typeface="Overpass Light"/>
              </a:rPr>
              <a:t>Favoriser </a:t>
            </a:r>
            <a:r>
              <a:rPr lang="fr-FR" dirty="0">
                <a:solidFill>
                  <a:schemeClr val="tx2"/>
                </a:solidFill>
                <a:latin typeface="Overpass Light"/>
                <a:cs typeface="Overpass Light"/>
              </a:rPr>
              <a:t>le respect de la politique au moyen de réunions, d’affiches et de </a:t>
            </a:r>
            <a:r>
              <a:rPr lang="fr-FR" dirty="0" smtClean="0">
                <a:solidFill>
                  <a:schemeClr val="tx2"/>
                </a:solidFill>
                <a:latin typeface="Overpass Light"/>
                <a:cs typeface="Overpass Light"/>
              </a:rPr>
              <a:t>brochures</a:t>
            </a:r>
          </a:p>
          <a:p>
            <a:pPr marL="285750" indent="-285750">
              <a:lnSpc>
                <a:spcPct val="150000"/>
              </a:lnSpc>
              <a:buClr>
                <a:schemeClr val="accent2"/>
              </a:buClr>
              <a:buFont typeface="Lucida Grande"/>
              <a:buChar char="►"/>
              <a:defRPr/>
            </a:pPr>
            <a:r>
              <a:rPr lang="fr-FR" dirty="0" smtClean="0">
                <a:solidFill>
                  <a:schemeClr val="tx2"/>
                </a:solidFill>
                <a:latin typeface="Overpass Light"/>
                <a:cs typeface="Overpass Light"/>
              </a:rPr>
              <a:t>Il </a:t>
            </a:r>
            <a:r>
              <a:rPr lang="fr-FR" dirty="0">
                <a:solidFill>
                  <a:schemeClr val="tx2"/>
                </a:solidFill>
                <a:latin typeface="Overpass Light"/>
                <a:cs typeface="Overpass Light"/>
              </a:rPr>
              <a:t>peut être nécessaire de traduire la politique pour les travailleurs migrants ou </a:t>
            </a:r>
            <a:r>
              <a:rPr lang="fr-FR" dirty="0" smtClean="0">
                <a:solidFill>
                  <a:schemeClr val="tx2"/>
                </a:solidFill>
                <a:latin typeface="Overpass Light"/>
                <a:cs typeface="Overpass Light"/>
              </a:rPr>
              <a:t>autres</a:t>
            </a:r>
            <a:endParaRPr lang="fr-FR" dirty="0">
              <a:solidFill>
                <a:schemeClr val="tx2"/>
              </a:solidFill>
              <a:latin typeface="Overpass Light"/>
              <a:cs typeface="Overpass Light"/>
            </a:endParaRPr>
          </a:p>
        </p:txBody>
      </p:sp>
      <p:sp>
        <p:nvSpPr>
          <p:cNvPr id="8"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2491455418"/>
      </p:ext>
    </p:extLst>
  </p:cSld>
  <p:clrMapOvr>
    <a:masterClrMapping/>
  </p:clrMapOvr>
  <p:timing>
    <p:tnLst>
      <p:par>
        <p:cTn xmlns:p14="http://schemas.microsoft.com/office/powerpoint/2010/mai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4" name="Marcador de número de diapositiva 3"/>
          <p:cNvSpPr>
            <a:spLocks noGrp="1"/>
          </p:cNvSpPr>
          <p:nvPr>
            <p:ph type="sldNum" sz="quarter" idx="12"/>
          </p:nvPr>
        </p:nvSpPr>
        <p:spPr/>
        <p:txBody>
          <a:bodyPr/>
          <a:lstStyle/>
          <a:p>
            <a:fld id="{856227C0-AD57-4F9B-BAE3-EEFB0D0EE427}" type="slidenum">
              <a:rPr lang="en-GB" smtClean="0"/>
              <a:t>153</a:t>
            </a:fld>
            <a:endParaRPr lang="en-GB"/>
          </a:p>
        </p:txBody>
      </p:sp>
      <p:sp>
        <p:nvSpPr>
          <p:cNvPr id="5" name="Title 1"/>
          <p:cNvSpPr txBox="1">
            <a:spLocks/>
          </p:cNvSpPr>
          <p:nvPr/>
        </p:nvSpPr>
        <p:spPr>
          <a:xfrm>
            <a:off x="485625" y="1423195"/>
            <a:ext cx="11215837" cy="720000"/>
          </a:xfrm>
          <a:prstGeom prst="rect">
            <a:avLst/>
          </a:prstGeom>
        </p:spPr>
        <p:txBody>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r>
              <a:rPr lang="fr-FR" b="0" dirty="0"/>
              <a:t>Promotion de la politique de SST</a:t>
            </a:r>
            <a:endParaRPr lang="en-GB" b="0" dirty="0"/>
          </a:p>
        </p:txBody>
      </p:sp>
      <p:pic>
        <p:nvPicPr>
          <p:cNvPr id="11"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pic>
        <p:nvPicPr>
          <p:cNvPr id="9" name="Imagen 8" descr="153_slide_promotions.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87500" y="2407622"/>
            <a:ext cx="9000744" cy="3517392"/>
          </a:xfrm>
          <a:prstGeom prst="rect">
            <a:avLst/>
          </a:prstGeom>
          <a:ln>
            <a:noFill/>
          </a:ln>
          <a:effectLst>
            <a:outerShdw blurRad="292100" dist="139700" dir="2700000" algn="tl" rotWithShape="0">
              <a:srgbClr val="333333">
                <a:alpha val="65000"/>
              </a:srgbClr>
            </a:outerShdw>
          </a:effectLst>
        </p:spPr>
      </p:pic>
      <p:sp>
        <p:nvSpPr>
          <p:cNvPr id="10"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4275160285"/>
      </p:ext>
    </p:extLst>
  </p:cSld>
  <p:clrMapOvr>
    <a:masterClrMapping/>
  </p:clrMapOvr>
  <p:timing>
    <p:tnLst>
      <p:par>
        <p:cTn xmlns:p14="http://schemas.microsoft.com/office/powerpoint/2010/mai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a:xfrm>
            <a:off x="490538" y="1423195"/>
            <a:ext cx="11210924" cy="526613"/>
          </a:xfrm>
        </p:spPr>
        <p:txBody>
          <a:bodyPr/>
          <a:lstStyle/>
          <a:p>
            <a:r>
              <a:rPr lang="fr-FR" b="0" dirty="0"/>
              <a:t>Participation des travailleurs: le comité mixte de sécurité et de santé</a:t>
            </a:r>
            <a:endParaRPr lang="en-US" b="0"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154</a:t>
            </a:fld>
            <a:endParaRPr lang="en-GB"/>
          </a:p>
        </p:txBody>
      </p:sp>
      <p:sp>
        <p:nvSpPr>
          <p:cNvPr id="9" name="CuadroTexto 8"/>
          <p:cNvSpPr txBox="1"/>
          <p:nvPr/>
        </p:nvSpPr>
        <p:spPr>
          <a:xfrm>
            <a:off x="481826" y="2092713"/>
            <a:ext cx="7404559" cy="3679469"/>
          </a:xfrm>
          <a:prstGeom prst="rect">
            <a:avLst/>
          </a:prstGeom>
          <a:noFill/>
        </p:spPr>
        <p:txBody>
          <a:bodyPr wrap="square" rtlCol="0">
            <a:spAutoFit/>
          </a:bodyPr>
          <a:lstStyle/>
          <a:p>
            <a:pPr marL="285750" indent="-285750">
              <a:lnSpc>
                <a:spcPct val="130000"/>
              </a:lnSpc>
              <a:buClr>
                <a:schemeClr val="accent2"/>
              </a:buClr>
              <a:buFont typeface="Lucida Grande"/>
              <a:buChar char="►"/>
              <a:defRPr/>
            </a:pPr>
            <a:r>
              <a:rPr lang="fr-FR" dirty="0" smtClean="0">
                <a:solidFill>
                  <a:schemeClr val="tx2"/>
                </a:solidFill>
                <a:latin typeface="Overpass Light"/>
                <a:cs typeface="Overpass Light"/>
              </a:rPr>
              <a:t>Comité </a:t>
            </a:r>
            <a:r>
              <a:rPr lang="fr-FR" dirty="0">
                <a:solidFill>
                  <a:schemeClr val="tx2"/>
                </a:solidFill>
                <a:latin typeface="Overpass Light"/>
                <a:cs typeface="Overpass Light"/>
              </a:rPr>
              <a:t>composé d’une représentation paritaire des travailleurs et de la </a:t>
            </a:r>
            <a:r>
              <a:rPr lang="fr-FR" dirty="0" smtClean="0">
                <a:solidFill>
                  <a:schemeClr val="tx2"/>
                </a:solidFill>
                <a:latin typeface="Overpass Light"/>
                <a:cs typeface="Overpass Light"/>
              </a:rPr>
              <a:t>direction</a:t>
            </a:r>
          </a:p>
          <a:p>
            <a:pPr marL="285750" indent="-285750">
              <a:lnSpc>
                <a:spcPct val="130000"/>
              </a:lnSpc>
              <a:buClr>
                <a:schemeClr val="accent2"/>
              </a:buClr>
              <a:buFont typeface="Lucida Grande"/>
              <a:buChar char="►"/>
              <a:defRPr/>
            </a:pPr>
            <a:r>
              <a:rPr lang="fr-FR" dirty="0" smtClean="0">
                <a:solidFill>
                  <a:schemeClr val="tx2"/>
                </a:solidFill>
                <a:latin typeface="Overpass Light"/>
                <a:cs typeface="Overpass Light"/>
              </a:rPr>
              <a:t>Les </a:t>
            </a:r>
            <a:r>
              <a:rPr lang="fr-FR" dirty="0">
                <a:solidFill>
                  <a:schemeClr val="tx2"/>
                </a:solidFill>
                <a:latin typeface="Overpass Light"/>
                <a:cs typeface="Overpass Light"/>
              </a:rPr>
              <a:t>travailleurs doivent nommer ou proposer des </a:t>
            </a:r>
            <a:r>
              <a:rPr lang="fr-FR" dirty="0" smtClean="0">
                <a:solidFill>
                  <a:schemeClr val="tx2"/>
                </a:solidFill>
                <a:latin typeface="Overpass Light"/>
                <a:cs typeface="Overpass Light"/>
              </a:rPr>
              <a:t>représentants</a:t>
            </a:r>
          </a:p>
          <a:p>
            <a:pPr marL="285750" indent="-285750">
              <a:lnSpc>
                <a:spcPct val="130000"/>
              </a:lnSpc>
              <a:buClr>
                <a:schemeClr val="accent2"/>
              </a:buClr>
              <a:buFont typeface="Lucida Grande"/>
              <a:buChar char="►"/>
              <a:defRPr/>
            </a:pPr>
            <a:r>
              <a:rPr lang="fr-FR" dirty="0" smtClean="0">
                <a:solidFill>
                  <a:schemeClr val="tx2"/>
                </a:solidFill>
                <a:latin typeface="Overpass Light"/>
                <a:cs typeface="Overpass Light"/>
              </a:rPr>
              <a:t>Objectifs </a:t>
            </a:r>
            <a:r>
              <a:rPr lang="fr-FR" dirty="0">
                <a:solidFill>
                  <a:schemeClr val="tx2"/>
                </a:solidFill>
                <a:latin typeface="Overpass Light"/>
                <a:cs typeface="Overpass Light"/>
              </a:rPr>
              <a:t>principaux: mener des consultations sur la politique, effectuer des évaluations des risques et proposer des solutions à la </a:t>
            </a:r>
            <a:r>
              <a:rPr lang="fr-FR" dirty="0" smtClean="0">
                <a:solidFill>
                  <a:schemeClr val="tx2"/>
                </a:solidFill>
                <a:latin typeface="Overpass Light"/>
                <a:cs typeface="Overpass Light"/>
              </a:rPr>
              <a:t>direction</a:t>
            </a:r>
          </a:p>
          <a:p>
            <a:pPr marL="285750" indent="-285750">
              <a:lnSpc>
                <a:spcPct val="130000"/>
              </a:lnSpc>
              <a:buClr>
                <a:schemeClr val="accent2"/>
              </a:buClr>
              <a:buFont typeface="Lucida Grande"/>
              <a:buChar char="►"/>
              <a:defRPr/>
            </a:pPr>
            <a:r>
              <a:rPr lang="fr-FR" dirty="0" smtClean="0">
                <a:solidFill>
                  <a:schemeClr val="tx2"/>
                </a:solidFill>
                <a:latin typeface="Overpass Light"/>
                <a:cs typeface="Overpass Light"/>
              </a:rPr>
              <a:t>Veiller </a:t>
            </a:r>
            <a:r>
              <a:rPr lang="fr-FR" dirty="0">
                <a:solidFill>
                  <a:schemeClr val="tx2"/>
                </a:solidFill>
                <a:latin typeface="Overpass Light"/>
                <a:cs typeface="Overpass Light"/>
              </a:rPr>
              <a:t>à ce que les registres d’accidents soient à jour et enquêter sur les lésions ou maladies graves ou les décès sur le lieu de </a:t>
            </a:r>
            <a:r>
              <a:rPr lang="fr-FR" dirty="0" smtClean="0">
                <a:solidFill>
                  <a:schemeClr val="tx2"/>
                </a:solidFill>
                <a:latin typeface="Overpass Light"/>
                <a:cs typeface="Overpass Light"/>
              </a:rPr>
              <a:t>travail</a:t>
            </a:r>
          </a:p>
          <a:p>
            <a:pPr marL="285750" indent="-285750">
              <a:lnSpc>
                <a:spcPct val="130000"/>
              </a:lnSpc>
              <a:buClr>
                <a:schemeClr val="accent2"/>
              </a:buClr>
              <a:buFont typeface="Lucida Grande"/>
              <a:buChar char="►"/>
              <a:defRPr/>
            </a:pPr>
            <a:r>
              <a:rPr lang="fr-FR" dirty="0" smtClean="0">
                <a:solidFill>
                  <a:schemeClr val="tx2"/>
                </a:solidFill>
                <a:latin typeface="Overpass Light"/>
                <a:cs typeface="Overpass Light"/>
              </a:rPr>
              <a:t>Se </a:t>
            </a:r>
            <a:r>
              <a:rPr lang="fr-FR" dirty="0">
                <a:solidFill>
                  <a:schemeClr val="tx2"/>
                </a:solidFill>
                <a:latin typeface="Overpass Light"/>
                <a:cs typeface="Overpass Light"/>
              </a:rPr>
              <a:t>réunir au moins une fois tous les trois </a:t>
            </a:r>
            <a:r>
              <a:rPr lang="fr-FR" dirty="0" smtClean="0">
                <a:solidFill>
                  <a:schemeClr val="tx2"/>
                </a:solidFill>
                <a:latin typeface="Overpass Light"/>
                <a:cs typeface="Overpass Light"/>
              </a:rPr>
              <a:t>mois</a:t>
            </a:r>
          </a:p>
          <a:p>
            <a:pPr marL="285750" indent="-285750">
              <a:lnSpc>
                <a:spcPct val="130000"/>
              </a:lnSpc>
              <a:buClr>
                <a:schemeClr val="accent2"/>
              </a:buClr>
              <a:buFont typeface="Lucida Grande"/>
              <a:buChar char="►"/>
              <a:defRPr/>
            </a:pPr>
            <a:r>
              <a:rPr lang="fr-FR" dirty="0" smtClean="0">
                <a:solidFill>
                  <a:schemeClr val="tx2"/>
                </a:solidFill>
                <a:latin typeface="Overpass Light"/>
                <a:cs typeface="Overpass Light"/>
              </a:rPr>
              <a:t>Évaluer </a:t>
            </a:r>
            <a:r>
              <a:rPr lang="fr-FR" dirty="0">
                <a:solidFill>
                  <a:schemeClr val="tx2"/>
                </a:solidFill>
                <a:latin typeface="Overpass Light"/>
                <a:cs typeface="Overpass Light"/>
              </a:rPr>
              <a:t>chaque année la politique et les progrès en matière de </a:t>
            </a:r>
            <a:r>
              <a:rPr lang="fr-FR" dirty="0" smtClean="0">
                <a:solidFill>
                  <a:schemeClr val="tx2"/>
                </a:solidFill>
                <a:latin typeface="Overpass Light"/>
                <a:cs typeface="Overpass Light"/>
              </a:rPr>
              <a:t>SST</a:t>
            </a:r>
            <a:endParaRPr lang="fr-FR" dirty="0">
              <a:solidFill>
                <a:schemeClr val="tx2"/>
              </a:solidFill>
              <a:latin typeface="Overpass Light"/>
              <a:cs typeface="Overpass Light"/>
            </a:endParaRPr>
          </a:p>
        </p:txBody>
      </p:sp>
      <p:pic>
        <p:nvPicPr>
          <p:cNvPr id="8" name="Imagen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69852" y="2825755"/>
            <a:ext cx="3189930" cy="2272540"/>
          </a:xfrm>
          <a:prstGeom prst="rect">
            <a:avLst/>
          </a:prstGeom>
          <a:ln>
            <a:noFill/>
          </a:ln>
          <a:effectLst>
            <a:outerShdw blurRad="292100" dist="139700" dir="2700000" algn="tl" rotWithShape="0">
              <a:srgbClr val="333333">
                <a:alpha val="65000"/>
              </a:srgbClr>
            </a:outerShdw>
          </a:effectLst>
        </p:spPr>
      </p:pic>
      <p:sp>
        <p:nvSpPr>
          <p:cNvPr id="11"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1423495511"/>
      </p:ext>
    </p:extLst>
  </p:cSld>
  <p:clrMapOvr>
    <a:masterClrMapping/>
  </p:clrMapOvr>
  <p:timing>
    <p:tnLst>
      <p:par>
        <p:cTn xmlns:p14="http://schemas.microsoft.com/office/powerpoint/2010/mai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fr-FR" b="0" dirty="0"/>
              <a:t>Organisation</a:t>
            </a:r>
            <a:endParaRPr lang="en-US" b="0"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155</a:t>
            </a:fld>
            <a:endParaRPr lang="en-GB"/>
          </a:p>
        </p:txBody>
      </p:sp>
      <p:sp>
        <p:nvSpPr>
          <p:cNvPr id="9" name="CuadroTexto 8"/>
          <p:cNvSpPr txBox="1"/>
          <p:nvPr/>
        </p:nvSpPr>
        <p:spPr>
          <a:xfrm>
            <a:off x="481824" y="2015747"/>
            <a:ext cx="11166561" cy="4071885"/>
          </a:xfrm>
          <a:prstGeom prst="rect">
            <a:avLst/>
          </a:prstGeom>
          <a:noFill/>
        </p:spPr>
        <p:txBody>
          <a:bodyPr wrap="square" rtlCol="0">
            <a:spAutoFit/>
          </a:bodyPr>
          <a:lstStyle/>
          <a:p>
            <a:pPr marL="285750" indent="-285750">
              <a:lnSpc>
                <a:spcPct val="120000"/>
              </a:lnSpc>
              <a:buClr>
                <a:schemeClr val="accent2"/>
              </a:buClr>
              <a:buFont typeface="Lucida Grande"/>
              <a:buChar char="►"/>
              <a:defRPr/>
            </a:pPr>
            <a:r>
              <a:rPr lang="fr-FR" dirty="0" smtClean="0">
                <a:solidFill>
                  <a:schemeClr val="tx2"/>
                </a:solidFill>
                <a:latin typeface="Overpass Light"/>
                <a:cs typeface="Overpass Light"/>
              </a:rPr>
              <a:t>Les </a:t>
            </a:r>
            <a:r>
              <a:rPr lang="fr-FR" dirty="0">
                <a:solidFill>
                  <a:schemeClr val="tx2"/>
                </a:solidFill>
                <a:latin typeface="Overpass Bold"/>
                <a:cs typeface="Overpass Bold"/>
              </a:rPr>
              <a:t>responsabilités et obligations </a:t>
            </a:r>
            <a:r>
              <a:rPr lang="fr-FR" dirty="0">
                <a:solidFill>
                  <a:schemeClr val="tx2"/>
                </a:solidFill>
                <a:latin typeface="Overpass Light"/>
                <a:cs typeface="Overpass Light"/>
              </a:rPr>
              <a:t>concernant la protection des travailleurs et la conduite en matière de SST incombent aux employeurs. Ceux-ci doivent s’assurer que les politiques et les procédures en matière de SST sont connues et acceptées par </a:t>
            </a:r>
            <a:r>
              <a:rPr lang="fr-FR" dirty="0" smtClean="0">
                <a:solidFill>
                  <a:schemeClr val="tx2"/>
                </a:solidFill>
                <a:latin typeface="Overpass Light"/>
                <a:cs typeface="Overpass Light"/>
              </a:rPr>
              <a:t>tous.</a:t>
            </a:r>
          </a:p>
          <a:p>
            <a:pPr marL="285750" indent="-285750">
              <a:lnSpc>
                <a:spcPct val="120000"/>
              </a:lnSpc>
              <a:buClr>
                <a:schemeClr val="accent2"/>
              </a:buClr>
              <a:buFont typeface="Lucida Grande"/>
              <a:buChar char="►"/>
              <a:defRPr/>
            </a:pPr>
            <a:r>
              <a:rPr lang="fr-FR" dirty="0" smtClean="0">
                <a:solidFill>
                  <a:schemeClr val="tx2"/>
                </a:solidFill>
                <a:latin typeface="Overpass Bold"/>
                <a:cs typeface="Overpass Bold"/>
              </a:rPr>
              <a:t>Compétences </a:t>
            </a:r>
            <a:r>
              <a:rPr lang="fr-FR" dirty="0">
                <a:solidFill>
                  <a:schemeClr val="tx2"/>
                </a:solidFill>
                <a:latin typeface="Overpass Bold"/>
                <a:cs typeface="Overpass Bold"/>
              </a:rPr>
              <a:t>et formation en matière de SST</a:t>
            </a:r>
            <a:r>
              <a:rPr lang="fr-FR" b="1" dirty="0">
                <a:solidFill>
                  <a:schemeClr val="tx2"/>
                </a:solidFill>
                <a:latin typeface="Overpass Light"/>
                <a:cs typeface="Overpass Light"/>
              </a:rPr>
              <a:t>: </a:t>
            </a:r>
            <a:r>
              <a:rPr lang="fr-FR" dirty="0">
                <a:solidFill>
                  <a:schemeClr val="tx2"/>
                </a:solidFill>
                <a:latin typeface="Overpass Light"/>
                <a:cs typeface="Overpass Light"/>
              </a:rPr>
              <a:t>définies par les employeurs, le but est de garantir que toutes les personnes sont compétentes pour s’acquitter des aspects de leurs tâches qui ont trait à la </a:t>
            </a:r>
            <a:r>
              <a:rPr lang="fr-FR" dirty="0" smtClean="0">
                <a:solidFill>
                  <a:schemeClr val="tx2"/>
                </a:solidFill>
                <a:latin typeface="Overpass Light"/>
                <a:cs typeface="Overpass Light"/>
              </a:rPr>
              <a:t>SST.</a:t>
            </a:r>
          </a:p>
          <a:p>
            <a:pPr marL="285750" indent="-285750">
              <a:lnSpc>
                <a:spcPct val="120000"/>
              </a:lnSpc>
              <a:buClr>
                <a:schemeClr val="accent2"/>
              </a:buClr>
              <a:buFont typeface="Lucida Grande"/>
              <a:buChar char="►"/>
              <a:defRPr/>
            </a:pPr>
            <a:r>
              <a:rPr lang="fr-FR" dirty="0" smtClean="0">
                <a:solidFill>
                  <a:schemeClr val="tx2"/>
                </a:solidFill>
                <a:latin typeface="Overpass Bold"/>
                <a:cs typeface="Overpass Bold"/>
              </a:rPr>
              <a:t>Documentation</a:t>
            </a:r>
            <a:r>
              <a:rPr lang="fr-FR" b="1" dirty="0">
                <a:solidFill>
                  <a:schemeClr val="tx2"/>
                </a:solidFill>
                <a:latin typeface="Overpass Light"/>
                <a:cs typeface="Overpass Light"/>
              </a:rPr>
              <a:t>: </a:t>
            </a:r>
            <a:r>
              <a:rPr lang="fr-FR" dirty="0">
                <a:solidFill>
                  <a:schemeClr val="tx2"/>
                </a:solidFill>
                <a:latin typeface="Overpass Light"/>
                <a:cs typeface="Overpass Light"/>
              </a:rPr>
              <a:t>adaptée à la taille/nature du lieu de travail, elle doit être établie, tenue à jour, examinée, révisée si nécessaire et être </a:t>
            </a:r>
            <a:r>
              <a:rPr lang="fr-FR" b="1" dirty="0">
                <a:solidFill>
                  <a:schemeClr val="tx2"/>
                </a:solidFill>
                <a:latin typeface="Overpass Light"/>
                <a:cs typeface="Overpass Light"/>
              </a:rPr>
              <a:t>communiquée et accessible </a:t>
            </a:r>
            <a:r>
              <a:rPr lang="fr-FR" dirty="0">
                <a:solidFill>
                  <a:schemeClr val="tx2"/>
                </a:solidFill>
                <a:latin typeface="Overpass Light"/>
                <a:cs typeface="Overpass Light"/>
              </a:rPr>
              <a:t>à tous les travailleurs concernés. Peut couvrir: politique de SST, responsabilités, </a:t>
            </a:r>
            <a:r>
              <a:rPr lang="fr-FR" u="sng" dirty="0">
                <a:solidFill>
                  <a:schemeClr val="tx2"/>
                </a:solidFill>
                <a:latin typeface="Overpass Light"/>
                <a:cs typeface="Overpass Light"/>
              </a:rPr>
              <a:t>évaluations des risques, inspections sur le lieu de travail</a:t>
            </a:r>
            <a:r>
              <a:rPr lang="fr-FR" dirty="0">
                <a:solidFill>
                  <a:schemeClr val="tx2"/>
                </a:solidFill>
                <a:latin typeface="Overpass Light"/>
                <a:cs typeface="Overpass Light"/>
              </a:rPr>
              <a:t>, lésions et maladies professionnelles, législation en matière de SST, </a:t>
            </a:r>
            <a:r>
              <a:rPr lang="fr-FR" dirty="0" smtClean="0">
                <a:solidFill>
                  <a:schemeClr val="tx2"/>
                </a:solidFill>
                <a:latin typeface="Overpass Light"/>
                <a:cs typeface="Overpass Light"/>
              </a:rPr>
              <a:t>etc.</a:t>
            </a:r>
          </a:p>
          <a:p>
            <a:pPr marL="285750" indent="-285750">
              <a:lnSpc>
                <a:spcPct val="120000"/>
              </a:lnSpc>
              <a:buClr>
                <a:schemeClr val="accent2"/>
              </a:buClr>
              <a:buFont typeface="Lucida Grande"/>
              <a:buChar char="►"/>
              <a:defRPr/>
            </a:pPr>
            <a:r>
              <a:rPr lang="fr-FR" dirty="0" smtClean="0">
                <a:solidFill>
                  <a:schemeClr val="tx2"/>
                </a:solidFill>
                <a:latin typeface="Overpass Bold"/>
                <a:cs typeface="Overpass Bold"/>
              </a:rPr>
              <a:t>Communication</a:t>
            </a:r>
            <a:r>
              <a:rPr lang="fr-FR" b="1" dirty="0">
                <a:solidFill>
                  <a:schemeClr val="tx2"/>
                </a:solidFill>
                <a:latin typeface="Overpass Light"/>
                <a:cs typeface="Overpass Light"/>
              </a:rPr>
              <a:t>: </a:t>
            </a:r>
            <a:r>
              <a:rPr lang="fr-FR" dirty="0">
                <a:solidFill>
                  <a:schemeClr val="tx2"/>
                </a:solidFill>
                <a:latin typeface="Overpass Light"/>
                <a:cs typeface="Overpass Light"/>
              </a:rPr>
              <a:t>faire en sorte que les informations relatives à la SST soient partagées, que les préoccupations soient entendues et qu’il y soit répondu et que la contribution des travailleurs soit prise en compte. </a:t>
            </a:r>
            <a:endParaRPr lang="es-ES" dirty="0">
              <a:solidFill>
                <a:schemeClr val="tx2"/>
              </a:solidFill>
              <a:latin typeface="Overpass Light"/>
              <a:cs typeface="Overpass Light"/>
            </a:endParaRPr>
          </a:p>
        </p:txBody>
      </p:sp>
      <p:sp>
        <p:nvSpPr>
          <p:cNvPr id="8"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1221828894"/>
      </p:ext>
    </p:extLst>
  </p:cSld>
  <p:clrMapOvr>
    <a:masterClrMapping/>
  </p:clrMapOvr>
  <p:timing>
    <p:tnLst>
      <p:par>
        <p:cTn xmlns:p14="http://schemas.microsoft.com/office/powerpoint/2010/mai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fr-FR" b="0" dirty="0"/>
              <a:t>Planification et mise en œuvre – 1</a:t>
            </a:r>
            <a:endParaRPr lang="en-US" b="0"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156</a:t>
            </a:fld>
            <a:endParaRPr lang="en-GB"/>
          </a:p>
        </p:txBody>
      </p:sp>
      <p:sp>
        <p:nvSpPr>
          <p:cNvPr id="7" name="Marcador de contenido 2"/>
          <p:cNvSpPr>
            <a:spLocks noGrp="1"/>
          </p:cNvSpPr>
          <p:nvPr>
            <p:ph idx="1"/>
          </p:nvPr>
        </p:nvSpPr>
        <p:spPr>
          <a:xfrm>
            <a:off x="490538" y="2129333"/>
            <a:ext cx="10726984" cy="3790890"/>
          </a:xfrm>
        </p:spPr>
        <p:txBody>
          <a:bodyPr/>
          <a:lstStyle/>
          <a:p>
            <a:pPr marL="285750" indent="-285750" eaLnBrk="0" fontAlgn="base" hangingPunct="0">
              <a:lnSpc>
                <a:spcPct val="150000"/>
              </a:lnSpc>
              <a:spcBef>
                <a:spcPct val="0"/>
              </a:spcBef>
              <a:spcAft>
                <a:spcPct val="0"/>
              </a:spcAft>
              <a:buClr>
                <a:schemeClr val="accent2"/>
              </a:buClr>
              <a:buFont typeface="Lucida Grande"/>
              <a:buChar char="►"/>
            </a:pPr>
            <a:r>
              <a:rPr lang="fr-FR" b="0" dirty="0" smtClean="0">
                <a:solidFill>
                  <a:schemeClr val="tx2"/>
                </a:solidFill>
              </a:rPr>
              <a:t>Examen </a:t>
            </a:r>
            <a:r>
              <a:rPr lang="fr-FR" b="0" dirty="0">
                <a:solidFill>
                  <a:schemeClr val="tx2"/>
                </a:solidFill>
              </a:rPr>
              <a:t>initial: </a:t>
            </a:r>
            <a:r>
              <a:rPr lang="fr-FR" b="0" dirty="0">
                <a:solidFill>
                  <a:schemeClr val="tx2"/>
                </a:solidFill>
                <a:latin typeface="Overpass Light"/>
                <a:cs typeface="Overpass Light"/>
              </a:rPr>
              <a:t>porte sur le système de gestion de la SST et les dispositions pertinentes </a:t>
            </a:r>
            <a:endParaRPr lang="fr-FR" b="0" dirty="0" smtClean="0">
              <a:solidFill>
                <a:schemeClr val="tx2"/>
              </a:solidFill>
              <a:latin typeface="Overpass Light"/>
              <a:cs typeface="Overpass Light"/>
            </a:endParaRPr>
          </a:p>
          <a:p>
            <a:pPr marL="285750" indent="-285750" eaLnBrk="0" fontAlgn="base" hangingPunct="0">
              <a:lnSpc>
                <a:spcPct val="150000"/>
              </a:lnSpc>
              <a:spcBef>
                <a:spcPct val="0"/>
              </a:spcBef>
              <a:spcAft>
                <a:spcPct val="0"/>
              </a:spcAft>
              <a:buClr>
                <a:schemeClr val="accent2"/>
              </a:buClr>
              <a:buFont typeface="Lucida Grande"/>
              <a:buChar char="►"/>
            </a:pPr>
            <a:endParaRPr lang="fr-FR" b="0" dirty="0">
              <a:solidFill>
                <a:schemeClr val="tx2"/>
              </a:solidFill>
              <a:latin typeface="Overpass Light"/>
              <a:cs typeface="Overpass Light"/>
            </a:endParaRPr>
          </a:p>
          <a:p>
            <a:pPr marL="285750" indent="-285750" eaLnBrk="0" fontAlgn="base" hangingPunct="0">
              <a:lnSpc>
                <a:spcPct val="150000"/>
              </a:lnSpc>
              <a:spcBef>
                <a:spcPct val="0"/>
              </a:spcBef>
              <a:spcAft>
                <a:spcPct val="0"/>
              </a:spcAft>
              <a:buClr>
                <a:schemeClr val="accent2"/>
              </a:buClr>
              <a:buFont typeface="Lucida Grande"/>
              <a:buChar char="►"/>
            </a:pPr>
            <a:r>
              <a:rPr lang="fr-FR" b="0" dirty="0" smtClean="0">
                <a:solidFill>
                  <a:schemeClr val="tx2"/>
                </a:solidFill>
                <a:cs typeface="Overpass Bold"/>
              </a:rPr>
              <a:t>Planification</a:t>
            </a:r>
            <a:r>
              <a:rPr lang="fr-FR" b="0" dirty="0">
                <a:solidFill>
                  <a:schemeClr val="tx2"/>
                </a:solidFill>
                <a:cs typeface="Overpass Bold"/>
              </a:rPr>
              <a:t>, élaboration et mise en œuvre du système</a:t>
            </a:r>
            <a:r>
              <a:rPr lang="en-GB" b="0" dirty="0" smtClean="0">
                <a:solidFill>
                  <a:schemeClr val="tx2"/>
                </a:solidFill>
                <a:cs typeface="Overpass Bold"/>
              </a:rPr>
              <a:t>: </a:t>
            </a:r>
            <a:r>
              <a:rPr lang="fr-FR" b="0" dirty="0">
                <a:solidFill>
                  <a:schemeClr val="tx2"/>
                </a:solidFill>
                <a:latin typeface="Overpass Light"/>
                <a:cs typeface="Overpass Light"/>
              </a:rPr>
              <a:t>Pour</a:t>
            </a:r>
            <a:endParaRPr lang="en-GB" b="0" dirty="0">
              <a:solidFill>
                <a:schemeClr val="tx2"/>
              </a:solidFill>
              <a:cs typeface="Overpass Bold"/>
            </a:endParaRPr>
          </a:p>
          <a:p>
            <a:pPr marL="920750" lvl="1" indent="-285750" fontAlgn="base">
              <a:lnSpc>
                <a:spcPct val="110000"/>
              </a:lnSpc>
              <a:buClr>
                <a:schemeClr val="accent1"/>
              </a:buClr>
              <a:buFont typeface="Lucida Grande"/>
              <a:buChar char="►"/>
            </a:pPr>
            <a:r>
              <a:rPr lang="fr-FR" b="0" dirty="0" smtClean="0">
                <a:solidFill>
                  <a:schemeClr val="tx2"/>
                </a:solidFill>
                <a:latin typeface="Overpass Light"/>
                <a:cs typeface="Overpass Light"/>
              </a:rPr>
              <a:t>a</a:t>
            </a:r>
            <a:r>
              <a:rPr lang="fr-FR" b="0" dirty="0">
                <a:solidFill>
                  <a:schemeClr val="tx2"/>
                </a:solidFill>
                <a:latin typeface="Overpass Light"/>
                <a:cs typeface="Overpass Light"/>
              </a:rPr>
              <a:t>) se conformer à la législation et la réglementation nationales</a:t>
            </a:r>
            <a:r>
              <a:rPr lang="fr-FR" b="0" dirty="0" smtClean="0">
                <a:solidFill>
                  <a:schemeClr val="tx2"/>
                </a:solidFill>
                <a:latin typeface="Overpass Light"/>
                <a:cs typeface="Overpass Light"/>
              </a:rPr>
              <a:t>;</a:t>
            </a:r>
          </a:p>
          <a:p>
            <a:pPr marL="920750" lvl="1" indent="-285750" fontAlgn="base">
              <a:lnSpc>
                <a:spcPct val="110000"/>
              </a:lnSpc>
              <a:buClr>
                <a:schemeClr val="accent1"/>
              </a:buClr>
              <a:buFont typeface="Lucida Grande"/>
              <a:buChar char="►"/>
            </a:pPr>
            <a:r>
              <a:rPr lang="fr-FR" b="0" dirty="0" smtClean="0">
                <a:solidFill>
                  <a:schemeClr val="tx2"/>
                </a:solidFill>
                <a:latin typeface="Overpass Light"/>
                <a:cs typeface="Overpass Light"/>
              </a:rPr>
              <a:t>b</a:t>
            </a:r>
            <a:r>
              <a:rPr lang="fr-FR" b="0" dirty="0">
                <a:solidFill>
                  <a:schemeClr val="tx2"/>
                </a:solidFill>
                <a:latin typeface="Overpass Light"/>
                <a:cs typeface="Overpass Light"/>
              </a:rPr>
              <a:t>) viser à l’amélioration continue des résultats en matière de SST.</a:t>
            </a:r>
          </a:p>
          <a:p>
            <a:pPr marL="285750" indent="-285750">
              <a:buClr>
                <a:schemeClr val="accent2"/>
              </a:buClr>
              <a:buFont typeface="Lucida Grande"/>
              <a:buChar char="▶"/>
            </a:pPr>
            <a:r>
              <a:rPr lang="fr-FR" b="0" dirty="0" smtClean="0">
                <a:solidFill>
                  <a:schemeClr val="tx2"/>
                </a:solidFill>
                <a:cs typeface="Overpass Bold"/>
              </a:rPr>
              <a:t>Fixer </a:t>
            </a:r>
            <a:r>
              <a:rPr lang="fr-FR" b="0" dirty="0">
                <a:solidFill>
                  <a:schemeClr val="tx2"/>
                </a:solidFill>
                <a:cs typeface="Overpass Bold"/>
              </a:rPr>
              <a:t>des objectifs en matière de SST</a:t>
            </a:r>
            <a:r>
              <a:rPr lang="fr-FR" b="0" dirty="0">
                <a:solidFill>
                  <a:schemeClr val="tx2"/>
                </a:solidFill>
                <a:latin typeface="Overpass Light"/>
                <a:cs typeface="Overpass Light"/>
              </a:rPr>
              <a:t>: conformes à la législation / réglementation nationales et à la politique de SST, fondés sur l’examen initial et les examens suivants, mesurables, spécifiques au lieu de travail, axés sur l’amélioration continue de la protection de la SST des travailleurs, réalistes, consignés, communiqués à tous les niveaux pertinents, évalués périodiquement et, si nécessaire, </a:t>
            </a:r>
            <a:r>
              <a:rPr lang="fr-FR" b="0" dirty="0" smtClean="0">
                <a:solidFill>
                  <a:schemeClr val="tx2"/>
                </a:solidFill>
                <a:latin typeface="Overpass Light"/>
                <a:cs typeface="Overpass Light"/>
              </a:rPr>
              <a:t>actualisés</a:t>
            </a:r>
            <a:endParaRPr lang="fr-FR" b="0" dirty="0">
              <a:solidFill>
                <a:schemeClr val="tx2"/>
              </a:solidFill>
              <a:latin typeface="Overpass Light"/>
              <a:cs typeface="Overpass Light"/>
            </a:endParaRPr>
          </a:p>
        </p:txBody>
      </p:sp>
      <p:sp>
        <p:nvSpPr>
          <p:cNvPr id="9"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4269968235"/>
      </p:ext>
    </p:extLst>
  </p:cSld>
  <p:clrMapOvr>
    <a:masterClrMapping/>
  </p:clrMapOvr>
  <p:timing>
    <p:tnLst>
      <p:par>
        <p:cTn xmlns:p14="http://schemas.microsoft.com/office/powerpoint/2010/mai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fr-FR" b="0" dirty="0"/>
              <a:t>Planification et mise en œuvre – 2</a:t>
            </a:r>
            <a:endParaRPr lang="en-US" b="0"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157</a:t>
            </a:fld>
            <a:endParaRPr lang="en-GB"/>
          </a:p>
        </p:txBody>
      </p:sp>
      <p:sp>
        <p:nvSpPr>
          <p:cNvPr id="7" name="Marcador de contenido 2"/>
          <p:cNvSpPr>
            <a:spLocks noGrp="1"/>
          </p:cNvSpPr>
          <p:nvPr>
            <p:ph idx="1"/>
          </p:nvPr>
        </p:nvSpPr>
        <p:spPr>
          <a:xfrm>
            <a:off x="490537" y="2129333"/>
            <a:ext cx="11286135" cy="3790890"/>
          </a:xfrm>
        </p:spPr>
        <p:txBody>
          <a:bodyPr/>
          <a:lstStyle/>
          <a:p>
            <a:pPr marL="285750" indent="-285750" eaLnBrk="0" fontAlgn="base" hangingPunct="0">
              <a:lnSpc>
                <a:spcPct val="130000"/>
              </a:lnSpc>
              <a:spcBef>
                <a:spcPct val="0"/>
              </a:spcBef>
              <a:spcAft>
                <a:spcPct val="0"/>
              </a:spcAft>
              <a:buClr>
                <a:schemeClr val="accent2"/>
              </a:buClr>
              <a:buFont typeface="Lucida Grande"/>
              <a:buChar char="►"/>
            </a:pPr>
            <a:r>
              <a:rPr lang="fr-FR" b="0" u="sng" dirty="0" smtClean="0">
                <a:solidFill>
                  <a:schemeClr val="tx2"/>
                </a:solidFill>
                <a:latin typeface="Overpass Light"/>
                <a:cs typeface="Overpass Light"/>
              </a:rPr>
              <a:t>Il </a:t>
            </a:r>
            <a:r>
              <a:rPr lang="fr-FR" b="0" u="sng" dirty="0">
                <a:solidFill>
                  <a:schemeClr val="tx2"/>
                </a:solidFill>
                <a:latin typeface="Overpass Light"/>
                <a:cs typeface="Overpass Light"/>
              </a:rPr>
              <a:t>faut identifier tous les dangers et les risques pour la sécurité et la santé des travailleurs et évaluer les risques en permanence.</a:t>
            </a:r>
            <a:r>
              <a:rPr lang="fr-FR" b="0" dirty="0">
                <a:solidFill>
                  <a:schemeClr val="tx2"/>
                </a:solidFill>
                <a:latin typeface="Overpass Light"/>
                <a:cs typeface="Overpass Light"/>
              </a:rPr>
              <a:t>  Il faut mettre en œuvre les mesures de prévention et de protection en suivant la hiérarchie des mesures de maîtrise des risques. Les procédures de prévention et de maîtrise des dangers </a:t>
            </a:r>
            <a:r>
              <a:rPr lang="fr-FR" b="0" dirty="0" smtClean="0">
                <a:solidFill>
                  <a:schemeClr val="tx2"/>
                </a:solidFill>
                <a:latin typeface="Overpass Light"/>
                <a:cs typeface="Overpass Light"/>
              </a:rPr>
              <a:t>doivent</a:t>
            </a:r>
            <a:r>
              <a:rPr lang="fr-FR" b="0" dirty="0">
                <a:solidFill>
                  <a:schemeClr val="tx2"/>
                </a:solidFill>
                <a:latin typeface="Overpass Light"/>
                <a:cs typeface="Overpass Light"/>
              </a:rPr>
              <a:t>:</a:t>
            </a:r>
            <a:endParaRPr lang="es-ES" dirty="0" smtClean="0">
              <a:solidFill>
                <a:schemeClr val="tx2"/>
              </a:solidFill>
              <a:latin typeface="Overpass Light"/>
              <a:cs typeface="Overpass Light"/>
            </a:endParaRPr>
          </a:p>
          <a:p>
            <a:pPr marL="920750" lvl="1" indent="-285750">
              <a:lnSpc>
                <a:spcPct val="130000"/>
              </a:lnSpc>
              <a:buClr>
                <a:schemeClr val="accent1"/>
              </a:buClr>
              <a:buFont typeface="Lucida Grande"/>
              <a:buChar char="►"/>
            </a:pPr>
            <a:r>
              <a:rPr lang="es-ES" dirty="0" smtClean="0">
                <a:solidFill>
                  <a:schemeClr val="tx2"/>
                </a:solidFill>
                <a:latin typeface="Overpass Light"/>
                <a:cs typeface="Overpass Light"/>
              </a:rPr>
              <a:t> </a:t>
            </a:r>
            <a:r>
              <a:rPr lang="fr-FR" dirty="0" smtClean="0">
                <a:solidFill>
                  <a:schemeClr val="tx2"/>
                </a:solidFill>
                <a:latin typeface="Overpass Light"/>
                <a:cs typeface="Overpass Light"/>
              </a:rPr>
              <a:t>être adaptées aux dangers et aux risques rencontrés dans l’organisation;</a:t>
            </a:r>
          </a:p>
          <a:p>
            <a:pPr marL="920750" lvl="1" indent="-285750">
              <a:lnSpc>
                <a:spcPct val="130000"/>
              </a:lnSpc>
              <a:buClr>
                <a:schemeClr val="accent1"/>
              </a:buClr>
              <a:buFont typeface="Lucida Grande"/>
              <a:buChar char="►"/>
            </a:pPr>
            <a:r>
              <a:rPr lang="fr-FR" dirty="0" smtClean="0">
                <a:solidFill>
                  <a:schemeClr val="tx2"/>
                </a:solidFill>
                <a:latin typeface="Overpass Light"/>
                <a:cs typeface="Overpass Light"/>
              </a:rPr>
              <a:t>être </a:t>
            </a:r>
            <a:r>
              <a:rPr lang="fr-FR" dirty="0">
                <a:solidFill>
                  <a:schemeClr val="tx2"/>
                </a:solidFill>
                <a:latin typeface="Overpass Light"/>
                <a:cs typeface="Overpass Light"/>
              </a:rPr>
              <a:t>réexaminées régulièrement et modifiées si nécessaire</a:t>
            </a:r>
            <a:r>
              <a:rPr lang="fr-FR" dirty="0" smtClean="0">
                <a:solidFill>
                  <a:schemeClr val="tx2"/>
                </a:solidFill>
                <a:latin typeface="Overpass Light"/>
                <a:cs typeface="Overpass Light"/>
              </a:rPr>
              <a:t>;</a:t>
            </a:r>
          </a:p>
          <a:p>
            <a:pPr marL="920750" lvl="1" indent="-285750">
              <a:lnSpc>
                <a:spcPct val="130000"/>
              </a:lnSpc>
              <a:buClr>
                <a:schemeClr val="accent1"/>
              </a:buClr>
              <a:buFont typeface="Lucida Grande"/>
              <a:buChar char="►"/>
            </a:pPr>
            <a:r>
              <a:rPr lang="fr-FR" dirty="0" smtClean="0">
                <a:solidFill>
                  <a:schemeClr val="tx2"/>
                </a:solidFill>
                <a:latin typeface="Overpass Light"/>
                <a:cs typeface="Overpass Light"/>
              </a:rPr>
              <a:t>être </a:t>
            </a:r>
            <a:r>
              <a:rPr lang="fr-FR" dirty="0">
                <a:solidFill>
                  <a:schemeClr val="tx2"/>
                </a:solidFill>
                <a:latin typeface="Overpass Light"/>
                <a:cs typeface="Overpass Light"/>
              </a:rPr>
              <a:t>conformes aux lois et règlements nationaux et aux bonnes pratiques</a:t>
            </a:r>
            <a:r>
              <a:rPr lang="fr-FR" dirty="0" smtClean="0">
                <a:solidFill>
                  <a:schemeClr val="tx2"/>
                </a:solidFill>
                <a:latin typeface="Overpass Light"/>
                <a:cs typeface="Overpass Light"/>
              </a:rPr>
              <a:t>;</a:t>
            </a:r>
          </a:p>
          <a:p>
            <a:pPr marL="920750" lvl="1" indent="-285750">
              <a:lnSpc>
                <a:spcPct val="130000"/>
              </a:lnSpc>
              <a:buClr>
                <a:schemeClr val="accent1"/>
              </a:buClr>
              <a:buFont typeface="Lucida Grande"/>
              <a:buChar char="►"/>
            </a:pPr>
            <a:r>
              <a:rPr lang="fr-FR" dirty="0" smtClean="0">
                <a:solidFill>
                  <a:schemeClr val="tx2"/>
                </a:solidFill>
                <a:latin typeface="Overpass Light"/>
                <a:cs typeface="Overpass Light"/>
              </a:rPr>
              <a:t>traduire </a:t>
            </a:r>
            <a:r>
              <a:rPr lang="fr-FR" dirty="0">
                <a:solidFill>
                  <a:schemeClr val="tx2"/>
                </a:solidFill>
                <a:latin typeface="Overpass Light"/>
                <a:cs typeface="Overpass Light"/>
              </a:rPr>
              <a:t>l’état actuel des connaissances, y compris les informations ou les rapports d’organisations telles que les inspections du travail, les services de sécurité et de santé au travail et d’autres services, le cas échéant</a:t>
            </a:r>
            <a:r>
              <a:rPr lang="fr-FR" dirty="0" smtClean="0">
                <a:solidFill>
                  <a:schemeClr val="tx2"/>
                </a:solidFill>
                <a:latin typeface="Overpass Light"/>
                <a:cs typeface="Overpass Light"/>
              </a:rPr>
              <a:t>.</a:t>
            </a:r>
            <a:endParaRPr lang="fr-FR" dirty="0">
              <a:solidFill>
                <a:schemeClr val="tx2"/>
              </a:solidFill>
              <a:latin typeface="Overpass Light"/>
              <a:cs typeface="Overpass Light"/>
            </a:endParaRPr>
          </a:p>
        </p:txBody>
      </p:sp>
      <p:sp>
        <p:nvSpPr>
          <p:cNvPr id="9"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2693994588"/>
      </p:ext>
    </p:extLst>
  </p:cSld>
  <p:clrMapOvr>
    <a:masterClrMapping/>
  </p:clrMapOvr>
  <p:timing>
    <p:tnLst>
      <p:par>
        <p:cTn xmlns:p14="http://schemas.microsoft.com/office/powerpoint/2010/mai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0537" y="1423195"/>
            <a:ext cx="11581913" cy="499691"/>
          </a:xfrm>
        </p:spPr>
        <p:txBody>
          <a:bodyPr/>
          <a:lstStyle/>
          <a:p>
            <a:r>
              <a:rPr lang="fr-FR" b="0" dirty="0"/>
              <a:t>Évaluer votre système de gestion de la SST au moyen d’indicateurs de progrès</a:t>
            </a:r>
            <a:endParaRPr lang="es-ES" b="0" dirty="0"/>
          </a:p>
        </p:txBody>
      </p:sp>
      <p:sp>
        <p:nvSpPr>
          <p:cNvPr id="3" name="Marcador de contenido 2"/>
          <p:cNvSpPr>
            <a:spLocks noGrp="1"/>
          </p:cNvSpPr>
          <p:nvPr>
            <p:ph idx="1"/>
          </p:nvPr>
        </p:nvSpPr>
        <p:spPr>
          <a:xfrm>
            <a:off x="472900" y="2028734"/>
            <a:ext cx="10744622" cy="2893149"/>
          </a:xfrm>
        </p:spPr>
        <p:txBody>
          <a:bodyPr/>
          <a:lstStyle/>
          <a:p>
            <a:r>
              <a:rPr lang="fr-FR" b="0" dirty="0">
                <a:solidFill>
                  <a:schemeClr val="tx2"/>
                </a:solidFill>
                <a:latin typeface="Overpass Light"/>
                <a:cs typeface="Overpass Light"/>
              </a:rPr>
              <a:t>Définissez ces indicateurs dès le début, afin de savoir ce que vous devez </a:t>
            </a:r>
            <a:r>
              <a:rPr lang="fr-FR" b="0" dirty="0" smtClean="0">
                <a:solidFill>
                  <a:schemeClr val="tx2"/>
                </a:solidFill>
                <a:latin typeface="Overpass Light"/>
                <a:cs typeface="Overpass Light"/>
              </a:rPr>
              <a:t>réaliser. </a:t>
            </a:r>
            <a:br>
              <a:rPr lang="fr-FR" b="0" dirty="0" smtClean="0">
                <a:solidFill>
                  <a:schemeClr val="tx2"/>
                </a:solidFill>
                <a:latin typeface="Overpass Light"/>
                <a:cs typeface="Overpass Light"/>
              </a:rPr>
            </a:br>
            <a:r>
              <a:rPr lang="fr-FR" b="0" dirty="0" smtClean="0">
                <a:solidFill>
                  <a:schemeClr val="tx2"/>
                </a:solidFill>
                <a:latin typeface="Overpass Light"/>
                <a:cs typeface="Overpass Light"/>
              </a:rPr>
              <a:t>Utilisez </a:t>
            </a:r>
            <a:r>
              <a:rPr lang="fr-FR" b="0" dirty="0">
                <a:solidFill>
                  <a:schemeClr val="tx2"/>
                </a:solidFill>
                <a:latin typeface="Overpass Light"/>
                <a:cs typeface="Overpass Light"/>
              </a:rPr>
              <a:t>des indicateurs généraux et des indicateurs spécifiques aux </a:t>
            </a:r>
            <a:r>
              <a:rPr lang="fr-FR" b="0" dirty="0" smtClean="0">
                <a:solidFill>
                  <a:schemeClr val="tx2"/>
                </a:solidFill>
                <a:latin typeface="Overpass Light"/>
                <a:cs typeface="Overpass Light"/>
              </a:rPr>
              <a:t>problèmes. </a:t>
            </a:r>
            <a:br>
              <a:rPr lang="fr-FR" b="0" dirty="0" smtClean="0">
                <a:solidFill>
                  <a:schemeClr val="tx2"/>
                </a:solidFill>
                <a:latin typeface="Overpass Light"/>
                <a:cs typeface="Overpass Light"/>
              </a:rPr>
            </a:br>
            <a:r>
              <a:rPr lang="fr-FR" b="0" dirty="0" smtClean="0">
                <a:solidFill>
                  <a:schemeClr val="tx2"/>
                </a:solidFill>
                <a:latin typeface="Overpass Light"/>
                <a:cs typeface="Overpass Light"/>
              </a:rPr>
              <a:t>Ces </a:t>
            </a:r>
            <a:r>
              <a:rPr lang="fr-FR" b="0" dirty="0">
                <a:solidFill>
                  <a:schemeClr val="tx2"/>
                </a:solidFill>
                <a:latin typeface="Overpass Light"/>
                <a:cs typeface="Overpass Light"/>
              </a:rPr>
              <a:t>indicateurs doivent être:</a:t>
            </a:r>
          </a:p>
          <a:p>
            <a:pPr marL="2505075" lvl="0" indent="-352425" eaLnBrk="0" fontAlgn="base" hangingPunct="0">
              <a:lnSpc>
                <a:spcPct val="150000"/>
              </a:lnSpc>
              <a:spcBef>
                <a:spcPct val="0"/>
              </a:spcBef>
              <a:spcAft>
                <a:spcPct val="0"/>
              </a:spcAft>
              <a:buClr>
                <a:schemeClr val="accent2"/>
              </a:buClr>
              <a:buFont typeface="Arial Unicode MS"/>
              <a:buChar char="▶"/>
            </a:pPr>
            <a:r>
              <a:rPr lang="fr-FR" b="0" dirty="0" smtClean="0">
                <a:solidFill>
                  <a:schemeClr val="tx2"/>
                </a:solidFill>
                <a:latin typeface="Overpass Light"/>
                <a:cs typeface="Overpass Light"/>
              </a:rPr>
              <a:t>Spécifiques</a:t>
            </a:r>
          </a:p>
          <a:p>
            <a:pPr marL="2505075" lvl="0" indent="-352425" eaLnBrk="0" fontAlgn="base" hangingPunct="0">
              <a:lnSpc>
                <a:spcPct val="150000"/>
              </a:lnSpc>
              <a:spcBef>
                <a:spcPct val="0"/>
              </a:spcBef>
              <a:spcAft>
                <a:spcPct val="0"/>
              </a:spcAft>
              <a:buClr>
                <a:schemeClr val="accent2"/>
              </a:buClr>
              <a:buFont typeface="Arial Unicode MS"/>
              <a:buChar char="▶"/>
            </a:pPr>
            <a:r>
              <a:rPr lang="fr-FR" b="0" dirty="0" smtClean="0">
                <a:solidFill>
                  <a:schemeClr val="tx2"/>
                </a:solidFill>
                <a:latin typeface="Overpass Light"/>
                <a:cs typeface="Overpass Light"/>
              </a:rPr>
              <a:t>Mesurables</a:t>
            </a:r>
          </a:p>
          <a:p>
            <a:pPr marL="2505075" lvl="0" indent="-352425" eaLnBrk="0" fontAlgn="base" hangingPunct="0">
              <a:lnSpc>
                <a:spcPct val="150000"/>
              </a:lnSpc>
              <a:spcBef>
                <a:spcPct val="0"/>
              </a:spcBef>
              <a:spcAft>
                <a:spcPct val="0"/>
              </a:spcAft>
              <a:buClr>
                <a:schemeClr val="accent2"/>
              </a:buClr>
              <a:buFont typeface="Arial Unicode MS"/>
              <a:buChar char="▶"/>
            </a:pPr>
            <a:r>
              <a:rPr lang="fr-FR" b="0" dirty="0" smtClean="0">
                <a:solidFill>
                  <a:schemeClr val="tx2"/>
                </a:solidFill>
                <a:latin typeface="Overpass Light"/>
                <a:cs typeface="Overpass Light"/>
              </a:rPr>
              <a:t>Atteignables</a:t>
            </a:r>
          </a:p>
          <a:p>
            <a:pPr marL="2505075" lvl="0" indent="-352425" eaLnBrk="0" fontAlgn="base" hangingPunct="0">
              <a:lnSpc>
                <a:spcPct val="150000"/>
              </a:lnSpc>
              <a:spcBef>
                <a:spcPct val="0"/>
              </a:spcBef>
              <a:spcAft>
                <a:spcPct val="0"/>
              </a:spcAft>
              <a:buClr>
                <a:schemeClr val="accent2"/>
              </a:buClr>
              <a:buFont typeface="Arial Unicode MS"/>
              <a:buChar char="▶"/>
            </a:pPr>
            <a:r>
              <a:rPr lang="fr-FR" b="0" dirty="0" smtClean="0">
                <a:solidFill>
                  <a:schemeClr val="tx2"/>
                </a:solidFill>
                <a:latin typeface="Overpass Light"/>
                <a:cs typeface="Overpass Light"/>
              </a:rPr>
              <a:t>Réalistes</a:t>
            </a:r>
          </a:p>
          <a:p>
            <a:pPr marL="2505075" lvl="0" indent="-352425" eaLnBrk="0" fontAlgn="base" hangingPunct="0">
              <a:lnSpc>
                <a:spcPct val="150000"/>
              </a:lnSpc>
              <a:spcBef>
                <a:spcPct val="0"/>
              </a:spcBef>
              <a:spcAft>
                <a:spcPct val="0"/>
              </a:spcAft>
              <a:buClr>
                <a:schemeClr val="accent2"/>
              </a:buClr>
              <a:buFont typeface="Arial Unicode MS"/>
              <a:buChar char="▶"/>
            </a:pPr>
            <a:r>
              <a:rPr lang="fr-FR" b="0" dirty="0" smtClean="0">
                <a:solidFill>
                  <a:schemeClr val="tx2"/>
                </a:solidFill>
                <a:latin typeface="Overpass Light"/>
                <a:cs typeface="Overpass Light"/>
              </a:rPr>
              <a:t>Définis </a:t>
            </a:r>
            <a:r>
              <a:rPr lang="fr-FR" b="0" dirty="0">
                <a:solidFill>
                  <a:schemeClr val="tx2"/>
                </a:solidFill>
                <a:latin typeface="Overpass Light"/>
                <a:cs typeface="Overpass Light"/>
              </a:rPr>
              <a:t>dans le temps </a:t>
            </a:r>
            <a:endParaRPr lang="en-US" altLang="es-ES" b="0" dirty="0" smtClean="0">
              <a:solidFill>
                <a:schemeClr val="tx2"/>
              </a:solidFill>
              <a:latin typeface="Overpass Light"/>
              <a:ea typeface="Calibri" panose="020F0502020204030204" pitchFamily="34" charset="0"/>
              <a:cs typeface="Overpass Light"/>
            </a:endParaRP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158</a:t>
            </a:fld>
            <a:endParaRPr lang="en-GB"/>
          </a:p>
        </p:txBody>
      </p:sp>
      <p:sp>
        <p:nvSpPr>
          <p:cNvPr id="7" name="CuadroTexto 6"/>
          <p:cNvSpPr txBox="1"/>
          <p:nvPr/>
        </p:nvSpPr>
        <p:spPr>
          <a:xfrm>
            <a:off x="493851" y="5204131"/>
            <a:ext cx="10423831" cy="923330"/>
          </a:xfrm>
          <a:prstGeom prst="rect">
            <a:avLst/>
          </a:prstGeom>
          <a:noFill/>
        </p:spPr>
        <p:txBody>
          <a:bodyPr wrap="square" rtlCol="0">
            <a:spAutoFit/>
          </a:bodyPr>
          <a:lstStyle/>
          <a:p>
            <a:r>
              <a:rPr lang="fr-FR" dirty="0">
                <a:solidFill>
                  <a:schemeClr val="tx2"/>
                </a:solidFill>
                <a:latin typeface="Overpass Light"/>
                <a:cs typeface="Overpass Light"/>
              </a:rPr>
              <a:t>Tirez des informations des inspections de sécurité et des rapports </a:t>
            </a:r>
            <a:r>
              <a:rPr lang="fr-FR" dirty="0" smtClean="0">
                <a:solidFill>
                  <a:schemeClr val="tx2"/>
                </a:solidFill>
                <a:latin typeface="Overpass Light"/>
                <a:cs typeface="Overpass Light"/>
              </a:rPr>
              <a:t>d’enquête </a:t>
            </a:r>
            <a:r>
              <a:rPr lang="fr-FR" dirty="0">
                <a:solidFill>
                  <a:schemeClr val="tx2"/>
                </a:solidFill>
                <a:latin typeface="Overpass Light"/>
                <a:cs typeface="Overpass Light"/>
              </a:rPr>
              <a:t>sur les accidents et maladies. Mesurez l’amélioration de façon visuelle (photos avant et après, par exemple) et au moyen des indicateurs de progrès. </a:t>
            </a:r>
            <a:endParaRPr lang="es-ES" dirty="0">
              <a:solidFill>
                <a:schemeClr val="tx2"/>
              </a:solidFill>
              <a:latin typeface="Overpass Light"/>
              <a:cs typeface="Overpass Light"/>
            </a:endParaRPr>
          </a:p>
        </p:txBody>
      </p:sp>
      <p:sp>
        <p:nvSpPr>
          <p:cNvPr id="9"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2597648716"/>
      </p:ext>
    </p:extLst>
  </p:cSld>
  <p:clrMapOvr>
    <a:masterClrMapping/>
  </p:clrMapOvr>
  <p:timing>
    <p:tnLst>
      <p:par>
        <p:cTn xmlns:p14="http://schemas.microsoft.com/office/powerpoint/2010/mai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rot="16200000">
            <a:off x="7369668"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a:xfrm>
            <a:off x="490537" y="1423195"/>
            <a:ext cx="10391869" cy="720000"/>
          </a:xfrm>
        </p:spPr>
        <p:txBody>
          <a:bodyPr/>
          <a:lstStyle/>
          <a:p>
            <a:r>
              <a:rPr lang="fr-FR" b="0" dirty="0"/>
              <a:t>Évaluer les progrès dans le système de gestion de la SST </a:t>
            </a:r>
            <a:endParaRPr lang="es-ES" b="0" dirty="0"/>
          </a:p>
        </p:txBody>
      </p:sp>
      <p:sp>
        <p:nvSpPr>
          <p:cNvPr id="3" name="Marcador de contenido 2"/>
          <p:cNvSpPr>
            <a:spLocks noGrp="1"/>
          </p:cNvSpPr>
          <p:nvPr>
            <p:ph idx="1"/>
          </p:nvPr>
        </p:nvSpPr>
        <p:spPr>
          <a:xfrm>
            <a:off x="490538" y="1998616"/>
            <a:ext cx="8870284" cy="3790890"/>
          </a:xfrm>
        </p:spPr>
        <p:txBody>
          <a:bodyPr/>
          <a:lstStyle/>
          <a:p>
            <a:pPr marL="285750" indent="-285750" eaLnBrk="0" fontAlgn="base" hangingPunct="0">
              <a:spcBef>
                <a:spcPct val="0"/>
              </a:spcBef>
              <a:spcAft>
                <a:spcPct val="0"/>
              </a:spcAft>
              <a:buClr>
                <a:schemeClr val="accent2"/>
              </a:buClr>
              <a:buFont typeface="Lucida Grande"/>
              <a:buChar char="►"/>
            </a:pPr>
            <a:r>
              <a:rPr lang="en-GB" b="0" dirty="0" smtClean="0">
                <a:cs typeface="Overpass Bold"/>
              </a:rPr>
              <a:t>Il </a:t>
            </a:r>
            <a:r>
              <a:rPr lang="en-GB" b="0" dirty="0" err="1" smtClean="0">
                <a:cs typeface="Overpass Bold"/>
              </a:rPr>
              <a:t>faut</a:t>
            </a:r>
            <a:r>
              <a:rPr lang="en-GB" b="0" dirty="0" smtClean="0">
                <a:cs typeface="Overpass Bold"/>
              </a:rPr>
              <a:t> REVOIR:</a:t>
            </a:r>
            <a:endParaRPr lang="en-GB" b="0" dirty="0" smtClean="0">
              <a:solidFill>
                <a:srgbClr val="000000"/>
              </a:solidFill>
              <a:cs typeface="Overpass Bold"/>
            </a:endParaRPr>
          </a:p>
          <a:p>
            <a:pPr marL="546100" lvl="1" indent="-280988">
              <a:lnSpc>
                <a:spcPct val="80000"/>
              </a:lnSpc>
              <a:buClr>
                <a:schemeClr val="accent1"/>
              </a:buClr>
              <a:buFont typeface="Lucida Grande"/>
              <a:buChar char="►"/>
            </a:pPr>
            <a:r>
              <a:rPr lang="fr-FR" dirty="0" smtClean="0">
                <a:solidFill>
                  <a:schemeClr val="tx2"/>
                </a:solidFill>
                <a:latin typeface="Overpass Light"/>
                <a:cs typeface="Overpass Light"/>
              </a:rPr>
              <a:t>Les </a:t>
            </a:r>
            <a:r>
              <a:rPr lang="fr-FR" dirty="0">
                <a:solidFill>
                  <a:schemeClr val="tx2"/>
                </a:solidFill>
                <a:latin typeface="Overpass Light"/>
                <a:cs typeface="Overpass Light"/>
              </a:rPr>
              <a:t>plans, les objectifs, la politique, le processus et les pratiques adoptés en matière de SST </a:t>
            </a:r>
            <a:r>
              <a:rPr lang="fr-FR" i="1" dirty="0" smtClean="0">
                <a:solidFill>
                  <a:schemeClr val="tx2"/>
                </a:solidFill>
                <a:latin typeface="Overpass Light"/>
                <a:cs typeface="Overpass Light"/>
              </a:rPr>
              <a:t>ET</a:t>
            </a:r>
          </a:p>
          <a:p>
            <a:pPr marL="546100" lvl="1" indent="-280988">
              <a:lnSpc>
                <a:spcPct val="80000"/>
              </a:lnSpc>
              <a:buClr>
                <a:schemeClr val="accent1"/>
              </a:buClr>
              <a:buFont typeface="Lucida Grande"/>
              <a:buChar char="►"/>
            </a:pPr>
            <a:r>
              <a:rPr lang="fr-FR" dirty="0" smtClean="0">
                <a:solidFill>
                  <a:schemeClr val="tx2"/>
                </a:solidFill>
                <a:latin typeface="Overpass Light"/>
                <a:cs typeface="Overpass Light"/>
              </a:rPr>
              <a:t>Les </a:t>
            </a:r>
            <a:r>
              <a:rPr lang="fr-FR" dirty="0">
                <a:solidFill>
                  <a:schemeClr val="tx2"/>
                </a:solidFill>
                <a:latin typeface="Overpass Light"/>
                <a:cs typeface="Overpass Light"/>
              </a:rPr>
              <a:t>registres, les contrôles effectués, les absences pour maladie et autres données </a:t>
            </a:r>
            <a:r>
              <a:rPr lang="fr-FR" i="1" dirty="0" smtClean="0">
                <a:solidFill>
                  <a:schemeClr val="tx2"/>
                </a:solidFill>
                <a:latin typeface="Overpass Light"/>
                <a:cs typeface="Overpass Light"/>
              </a:rPr>
              <a:t>ET</a:t>
            </a:r>
          </a:p>
          <a:p>
            <a:pPr marL="546100" lvl="1" indent="-280988">
              <a:lnSpc>
                <a:spcPct val="80000"/>
              </a:lnSpc>
              <a:buClr>
                <a:schemeClr val="accent1"/>
              </a:buClr>
              <a:buFont typeface="Lucida Grande"/>
              <a:buChar char="►"/>
            </a:pPr>
            <a:r>
              <a:rPr lang="fr-FR" dirty="0" smtClean="0">
                <a:solidFill>
                  <a:schemeClr val="tx2"/>
                </a:solidFill>
                <a:latin typeface="Overpass Light"/>
                <a:cs typeface="Overpass Light"/>
              </a:rPr>
              <a:t>Ce </a:t>
            </a:r>
            <a:r>
              <a:rPr lang="fr-FR" dirty="0">
                <a:solidFill>
                  <a:schemeClr val="tx2"/>
                </a:solidFill>
                <a:latin typeface="Overpass Light"/>
                <a:cs typeface="Overpass Light"/>
              </a:rPr>
              <a:t>qui s’est passé/ne s’est pas passé sur le terrain</a:t>
            </a:r>
          </a:p>
          <a:p>
            <a:pPr marL="546100" lvl="1" indent="-280988">
              <a:lnSpc>
                <a:spcPct val="50000"/>
              </a:lnSpc>
              <a:buClr>
                <a:schemeClr val="accent1"/>
              </a:buClr>
              <a:buFont typeface="Lucida Grande"/>
              <a:buChar char="►"/>
            </a:pPr>
            <a:endParaRPr lang="en-GB" b="1" dirty="0" smtClean="0">
              <a:solidFill>
                <a:schemeClr val="tx2"/>
              </a:solidFill>
              <a:latin typeface="Overpass Light"/>
              <a:cs typeface="Overpass Light"/>
            </a:endParaRPr>
          </a:p>
          <a:p>
            <a:pPr marL="285750" indent="-285750" eaLnBrk="0" fontAlgn="base" hangingPunct="0">
              <a:spcBef>
                <a:spcPct val="0"/>
              </a:spcBef>
              <a:spcAft>
                <a:spcPct val="0"/>
              </a:spcAft>
              <a:buClr>
                <a:schemeClr val="accent2"/>
              </a:buClr>
              <a:buFont typeface="Lucida Grande"/>
              <a:buChar char="►"/>
            </a:pPr>
            <a:r>
              <a:rPr lang="fr-FR" dirty="0"/>
              <a:t>Il faut ÉVALUER</a:t>
            </a:r>
            <a:r>
              <a:rPr lang="en-GB" dirty="0" smtClean="0"/>
              <a:t>:</a:t>
            </a:r>
            <a:endParaRPr lang="en-GB" b="0" dirty="0">
              <a:solidFill>
                <a:srgbClr val="000000"/>
              </a:solidFill>
              <a:latin typeface="Overpass Light"/>
              <a:cs typeface="Overpass Light"/>
            </a:endParaRPr>
          </a:p>
          <a:p>
            <a:pPr marL="546100" lvl="1" indent="-280988">
              <a:lnSpc>
                <a:spcPct val="90000"/>
              </a:lnSpc>
              <a:buClr>
                <a:schemeClr val="accent1"/>
              </a:buClr>
              <a:buFont typeface="Lucida Grande"/>
              <a:buChar char="►"/>
            </a:pPr>
            <a:r>
              <a:rPr lang="fr-FR" dirty="0" smtClean="0">
                <a:solidFill>
                  <a:schemeClr val="tx2"/>
                </a:solidFill>
                <a:latin typeface="Overpass Light"/>
                <a:cs typeface="Overpass Light"/>
              </a:rPr>
              <a:t>L’efficacité </a:t>
            </a:r>
            <a:r>
              <a:rPr lang="fr-FR" dirty="0">
                <a:solidFill>
                  <a:schemeClr val="tx2"/>
                </a:solidFill>
                <a:latin typeface="Overpass Light"/>
                <a:cs typeface="Overpass Light"/>
              </a:rPr>
              <a:t>de chaque élément du système de SST (et de l’ensemble) </a:t>
            </a:r>
            <a:r>
              <a:rPr lang="fr-FR" i="1" dirty="0" smtClean="0">
                <a:solidFill>
                  <a:schemeClr val="tx2"/>
                </a:solidFill>
                <a:latin typeface="Overpass Light"/>
                <a:cs typeface="Overpass Light"/>
              </a:rPr>
              <a:t>ET</a:t>
            </a:r>
          </a:p>
          <a:p>
            <a:pPr marL="546100" lvl="1" indent="-280988">
              <a:lnSpc>
                <a:spcPct val="90000"/>
              </a:lnSpc>
              <a:buClr>
                <a:schemeClr val="accent1"/>
              </a:buClr>
              <a:buFont typeface="Lucida Grande"/>
              <a:buChar char="►"/>
            </a:pPr>
            <a:r>
              <a:rPr lang="fr-FR" dirty="0" smtClean="0">
                <a:solidFill>
                  <a:schemeClr val="tx2"/>
                </a:solidFill>
                <a:latin typeface="Overpass Light"/>
                <a:cs typeface="Overpass Light"/>
              </a:rPr>
              <a:t>Les </a:t>
            </a:r>
            <a:r>
              <a:rPr lang="fr-FR" dirty="0">
                <a:solidFill>
                  <a:schemeClr val="tx2"/>
                </a:solidFill>
                <a:latin typeface="Overpass Light"/>
                <a:cs typeface="Overpass Light"/>
              </a:rPr>
              <a:t>résultats obtenus et les résultats que l’on pourrait obtenir à l’avenir grâce aux </a:t>
            </a:r>
            <a:r>
              <a:rPr lang="fr-FR" dirty="0" smtClean="0">
                <a:solidFill>
                  <a:schemeClr val="tx2"/>
                </a:solidFill>
                <a:latin typeface="Overpass Light"/>
                <a:cs typeface="Overpass Light"/>
              </a:rPr>
              <a:t>changements</a:t>
            </a:r>
          </a:p>
          <a:p>
            <a:pPr marL="546100" lvl="1" indent="-280988">
              <a:lnSpc>
                <a:spcPct val="90000"/>
              </a:lnSpc>
              <a:buClr>
                <a:schemeClr val="accent1"/>
              </a:buClr>
              <a:buFont typeface="Lucida Grande"/>
              <a:buChar char="►"/>
            </a:pPr>
            <a:r>
              <a:rPr lang="fr-FR" dirty="0" smtClean="0">
                <a:solidFill>
                  <a:schemeClr val="tx2"/>
                </a:solidFill>
                <a:latin typeface="Overpass Light"/>
                <a:cs typeface="Overpass Light"/>
              </a:rPr>
              <a:t>La </a:t>
            </a:r>
            <a:r>
              <a:rPr lang="fr-FR" dirty="0">
                <a:solidFill>
                  <a:schemeClr val="tx2"/>
                </a:solidFill>
                <a:latin typeface="Overpass Light"/>
                <a:cs typeface="Overpass Light"/>
              </a:rPr>
              <a:t>question de savoir si la politique de SST tient compte des différences entre les sexes et favorise l’inclusion de tous les </a:t>
            </a:r>
            <a:r>
              <a:rPr lang="fr-FR" dirty="0" smtClean="0">
                <a:solidFill>
                  <a:schemeClr val="tx2"/>
                </a:solidFill>
                <a:latin typeface="Overpass Light"/>
                <a:cs typeface="Overpass Light"/>
              </a:rPr>
              <a:t>travailleurs</a:t>
            </a:r>
            <a:endParaRPr lang="fr-FR" dirty="0">
              <a:solidFill>
                <a:schemeClr val="tx2"/>
              </a:solidFill>
              <a:latin typeface="Overpass Light"/>
              <a:cs typeface="Overpass Light"/>
            </a:endParaRP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159</a:t>
            </a:fld>
            <a:endParaRPr lang="en-GB"/>
          </a:p>
        </p:txBody>
      </p:sp>
      <p:sp>
        <p:nvSpPr>
          <p:cNvPr id="7" name="Marcador de texto 5"/>
          <p:cNvSpPr txBox="1">
            <a:spLocks/>
          </p:cNvSpPr>
          <p:nvPr/>
        </p:nvSpPr>
        <p:spPr>
          <a:xfrm>
            <a:off x="9695082" y="2836542"/>
            <a:ext cx="2258470" cy="2101455"/>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400" b="0" i="1" dirty="0" smtClean="0">
                <a:solidFill>
                  <a:schemeClr val="tx2"/>
                </a:solidFill>
                <a:latin typeface="Overpass Light"/>
                <a:cs typeface="Overpass Light"/>
              </a:rPr>
              <a:t>«Nul ne peut dire qu’il a appris le tir à l’arc tant qu’il ne sait pas pourquoi il a atteint sa cible.»</a:t>
            </a:r>
            <a:r>
              <a:rPr lang="fr-FR" sz="1400" b="0" dirty="0" smtClean="0">
                <a:solidFill>
                  <a:schemeClr val="tx2"/>
                </a:solidFill>
                <a:latin typeface="Overpass Light"/>
                <a:cs typeface="Overpass Light"/>
              </a:rPr>
              <a:t> </a:t>
            </a:r>
            <a:r>
              <a:rPr lang="es-ES" sz="1400" b="0" dirty="0" smtClean="0">
                <a:solidFill>
                  <a:schemeClr val="tx2"/>
                </a:solidFill>
                <a:latin typeface="Overpass Light"/>
                <a:cs typeface="Overpass Light"/>
              </a:rPr>
              <a:t/>
            </a:r>
            <a:br>
              <a:rPr lang="es-ES" sz="1400" b="0" dirty="0" smtClean="0">
                <a:solidFill>
                  <a:schemeClr val="tx2"/>
                </a:solidFill>
                <a:latin typeface="Overpass Light"/>
                <a:cs typeface="Overpass Light"/>
              </a:rPr>
            </a:br>
            <a:r>
              <a:rPr lang="es-ES" sz="1400" b="0" dirty="0" smtClean="0">
                <a:solidFill>
                  <a:schemeClr val="tx2"/>
                </a:solidFill>
                <a:latin typeface="Overpass Light"/>
                <a:cs typeface="Overpass Light"/>
              </a:rPr>
              <a:t>	</a:t>
            </a:r>
            <a:r>
              <a:rPr lang="en-GB" sz="1200" b="0" dirty="0" err="1" smtClean="0">
                <a:solidFill>
                  <a:schemeClr val="tx2"/>
                </a:solidFill>
                <a:latin typeface="Overpass Light"/>
                <a:cs typeface="Overpass Light"/>
              </a:rPr>
              <a:t>Proverbe</a:t>
            </a:r>
            <a:r>
              <a:rPr lang="en-GB" sz="1200" b="0" dirty="0" smtClean="0">
                <a:solidFill>
                  <a:schemeClr val="tx2"/>
                </a:solidFill>
                <a:latin typeface="Overpass Light"/>
                <a:cs typeface="Overpass Light"/>
              </a:rPr>
              <a:t> </a:t>
            </a:r>
            <a:r>
              <a:rPr lang="en-GB" sz="1200" b="0" dirty="0" err="1" smtClean="0">
                <a:solidFill>
                  <a:schemeClr val="tx2"/>
                </a:solidFill>
                <a:latin typeface="Overpass Light"/>
                <a:cs typeface="Overpass Light"/>
              </a:rPr>
              <a:t>chinois</a:t>
            </a:r>
            <a:endParaRPr lang="en-GB" sz="1200" b="0" dirty="0">
              <a:solidFill>
                <a:schemeClr val="tx2"/>
              </a:solidFill>
              <a:latin typeface="Overpass Light"/>
              <a:cs typeface="Overpass Light"/>
            </a:endParaRPr>
          </a:p>
        </p:txBody>
      </p:sp>
      <p:pic>
        <p:nvPicPr>
          <p:cNvPr id="10" name="Imagen 9" descr="comillas.psd"/>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11888" y="2586149"/>
            <a:ext cx="570908" cy="497832"/>
          </a:xfrm>
          <a:prstGeom prst="rect">
            <a:avLst/>
          </a:prstGeom>
        </p:spPr>
      </p:pic>
      <p:pic>
        <p:nvPicPr>
          <p:cNvPr id="11"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
        <p:nvSpPr>
          <p:cNvPr id="12" name="CuadroTexto 11"/>
          <p:cNvSpPr txBox="1"/>
          <p:nvPr/>
        </p:nvSpPr>
        <p:spPr>
          <a:xfrm>
            <a:off x="405951" y="6167400"/>
            <a:ext cx="8976045" cy="523220"/>
          </a:xfrm>
          <a:prstGeom prst="rect">
            <a:avLst/>
          </a:prstGeom>
          <a:noFill/>
        </p:spPr>
        <p:txBody>
          <a:bodyPr wrap="square" rtlCol="0">
            <a:spAutoFit/>
          </a:bodyPr>
          <a:lstStyle/>
          <a:p>
            <a:r>
              <a:rPr lang="fr-FR" sz="1400" dirty="0">
                <a:solidFill>
                  <a:schemeClr val="tx2"/>
                </a:solidFill>
                <a:latin typeface="Overpass Bold"/>
                <a:cs typeface="Overpass Bold"/>
              </a:rPr>
              <a:t>Audit: </a:t>
            </a:r>
            <a:r>
              <a:rPr lang="fr-FR" sz="1400" dirty="0">
                <a:solidFill>
                  <a:schemeClr val="tx2"/>
                </a:solidFill>
                <a:latin typeface="Overpass Light"/>
                <a:cs typeface="Overpass Light"/>
              </a:rPr>
              <a:t>contrôle des processus par des personnes/équipes indépendantes et compétentes. Aide à vérifier que le système de gestion de la SST est adéquat/efficace s’agissant de protéger la SST des travailleurs.</a:t>
            </a:r>
          </a:p>
        </p:txBody>
      </p:sp>
    </p:spTree>
    <p:extLst>
      <p:ext uri="{BB962C8B-B14F-4D97-AF65-F5344CB8AC3E}">
        <p14:creationId xmlns:p14="http://schemas.microsoft.com/office/powerpoint/2010/main" val="698987782"/>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10"/>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itle 1"/>
          <p:cNvSpPr>
            <a:spLocks noGrp="1"/>
          </p:cNvSpPr>
          <p:nvPr>
            <p:ph type="title"/>
          </p:nvPr>
        </p:nvSpPr>
        <p:spPr/>
        <p:txBody>
          <a:bodyPr/>
          <a:lstStyle/>
          <a:p>
            <a:r>
              <a:rPr lang="fr-FR" b="0" noProof="1"/>
              <a:t>Exercice: Petite entreprise, grands défis</a:t>
            </a:r>
            <a:endParaRPr lang="en-GB" b="0" dirty="0"/>
          </a:p>
        </p:txBody>
      </p:sp>
      <p:sp>
        <p:nvSpPr>
          <p:cNvPr id="3" name="Content Placeholder 2"/>
          <p:cNvSpPr>
            <a:spLocks noGrp="1"/>
          </p:cNvSpPr>
          <p:nvPr>
            <p:ph idx="1"/>
          </p:nvPr>
        </p:nvSpPr>
        <p:spPr>
          <a:xfrm>
            <a:off x="490539" y="2393950"/>
            <a:ext cx="5953328" cy="3482975"/>
          </a:xfrm>
        </p:spPr>
        <p:txBody>
          <a:bodyPr/>
          <a:lstStyle/>
          <a:p>
            <a:pPr lvl="2"/>
            <a:r>
              <a:rPr lang="fr-FR" b="0" dirty="0" smtClean="0">
                <a:solidFill>
                  <a:schemeClr val="tx2"/>
                </a:solidFill>
                <a:latin typeface="Overpass Light"/>
                <a:cs typeface="Overpass Light"/>
              </a:rPr>
              <a:t>Quels </a:t>
            </a:r>
            <a:r>
              <a:rPr lang="fr-FR" b="0" dirty="0">
                <a:solidFill>
                  <a:schemeClr val="tx2"/>
                </a:solidFill>
                <a:latin typeface="Overpass Light"/>
                <a:cs typeface="Overpass Light"/>
              </a:rPr>
              <a:t>sont les défis auxquels les PME sont confrontées dans la mise en œuvre des mesures de sécurité et de santé sur le lieu de travail</a:t>
            </a:r>
            <a:r>
              <a:rPr lang="fr-FR" b="0" dirty="0" smtClean="0">
                <a:solidFill>
                  <a:schemeClr val="tx2"/>
                </a:solidFill>
                <a:latin typeface="Overpass Light"/>
                <a:cs typeface="Overpass Light"/>
              </a:rPr>
              <a:t>?</a:t>
            </a:r>
          </a:p>
          <a:p>
            <a:pPr lvl="2"/>
            <a:endParaRPr lang="fr-FR" b="0" dirty="0" smtClean="0">
              <a:solidFill>
                <a:schemeClr val="tx2"/>
              </a:solidFill>
              <a:latin typeface="Overpass Light"/>
              <a:cs typeface="Overpass Light"/>
            </a:endParaRPr>
          </a:p>
          <a:p>
            <a:pPr lvl="2"/>
            <a:r>
              <a:rPr lang="fr-FR" b="0" dirty="0" smtClean="0">
                <a:solidFill>
                  <a:schemeClr val="tx2"/>
                </a:solidFill>
                <a:latin typeface="Overpass Light"/>
                <a:cs typeface="Overpass Light"/>
              </a:rPr>
              <a:t>Que </a:t>
            </a:r>
            <a:r>
              <a:rPr lang="fr-FR" b="0" dirty="0">
                <a:solidFill>
                  <a:schemeClr val="tx2"/>
                </a:solidFill>
                <a:latin typeface="Overpass Light"/>
                <a:cs typeface="Overpass Light"/>
              </a:rPr>
              <a:t>peuvent faire les PME pour promouvoir la sécurité et la santé sur le lieu de travail</a:t>
            </a:r>
            <a:r>
              <a:rPr lang="fr-FR" b="0" dirty="0" smtClean="0">
                <a:solidFill>
                  <a:schemeClr val="tx2"/>
                </a:solidFill>
                <a:latin typeface="Overpass Light"/>
                <a:cs typeface="Overpass Light"/>
              </a:rPr>
              <a:t>?</a:t>
            </a:r>
            <a:endParaRPr lang="fr-FR" b="0" dirty="0">
              <a:solidFill>
                <a:schemeClr val="tx2"/>
              </a:solidFill>
              <a:latin typeface="Overpass Light"/>
              <a:cs typeface="Overpass Light"/>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pPr/>
              <a:t>16</a:t>
            </a:fld>
            <a:endParaRPr lang="en-GB"/>
          </a:p>
        </p:txBody>
      </p:sp>
      <p:pic>
        <p:nvPicPr>
          <p:cNvPr id="13" name="Marcador de posición de imagen 12"/>
          <p:cNvPicPr>
            <a:picLocks noGrp="1" noChangeAspect="1"/>
          </p:cNvPicPr>
          <p:nvPr>
            <p:ph type="pic" sz="quarter" idx="4294967295"/>
          </p:nvPr>
        </p:nvPicPr>
        <p:blipFill>
          <a:blip r:embed="rId3" cstate="print">
            <a:extLst>
              <a:ext uri="{28A0092B-C50C-407E-A947-70E740481C1C}">
                <a14:useLocalDpi xmlns:a14="http://schemas.microsoft.com/office/drawing/2010/main" val="0"/>
              </a:ext>
            </a:extLst>
          </a:blip>
          <a:stretch>
            <a:fillRect/>
          </a:stretch>
        </p:blipFill>
        <p:spPr>
          <a:xfrm>
            <a:off x="8051634" y="1127530"/>
            <a:ext cx="3406588" cy="4869247"/>
          </a:xfrm>
          <a:prstGeom prst="rect">
            <a:avLst/>
          </a:prstGeom>
          <a:ln>
            <a:noFill/>
          </a:ln>
          <a:effectLst>
            <a:outerShdw blurRad="292100" dist="139700" dir="2700000" algn="tl" rotWithShape="0">
              <a:srgbClr val="333333">
                <a:alpha val="65000"/>
              </a:srgbClr>
            </a:outerShdw>
          </a:effectLst>
        </p:spPr>
      </p:pic>
      <p:sp>
        <p:nvSpPr>
          <p:cNvPr id="9" name="Marcador de texto 8"/>
          <p:cNvSpPr>
            <a:spLocks noGrp="1"/>
          </p:cNvSpPr>
          <p:nvPr>
            <p:ph type="body" sz="quarter" idx="14"/>
          </p:nvPr>
        </p:nvSpPr>
        <p:spPr>
          <a:xfrm>
            <a:off x="8048449" y="5406256"/>
            <a:ext cx="3413125" cy="247650"/>
          </a:xfrm>
        </p:spPr>
        <p:txBody>
          <a:bodyPr/>
          <a:lstStyle/>
          <a:p>
            <a:r>
              <a:rPr lang="it-IT" dirty="0"/>
              <a:t>La </a:t>
            </a:r>
            <a:r>
              <a:rPr lang="it-IT" dirty="0" err="1"/>
              <a:t>Colombie</a:t>
            </a:r>
            <a:endParaRPr lang="es-ES" dirty="0"/>
          </a:p>
        </p:txBody>
      </p:sp>
      <p:pic>
        <p:nvPicPr>
          <p:cNvPr id="10"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
        <p:nvSpPr>
          <p:cNvPr id="14" name="Footer Placeholder 10"/>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spTree>
    <p:extLst>
      <p:ext uri="{BB962C8B-B14F-4D97-AF65-F5344CB8AC3E}">
        <p14:creationId xmlns:p14="http://schemas.microsoft.com/office/powerpoint/2010/main" val="2122516865"/>
      </p:ext>
    </p:extLst>
  </p:cSld>
  <p:clrMapOvr>
    <a:masterClrMapping/>
  </p:clrMapOvr>
  <p:timing>
    <p:tnLst>
      <p:par>
        <p:cTn xmlns:p14="http://schemas.microsoft.com/office/powerpoint/2010/mai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Marcador de pie de página 4"/>
          <p:cNvSpPr txBox="1">
            <a:spLocks/>
          </p:cNvSpPr>
          <p:nvPr/>
        </p:nvSpPr>
        <p:spPr>
          <a:xfrm>
            <a:off x="3606147" y="6872090"/>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mtClean="0">
                <a:latin typeface="Arial"/>
              </a:rPr>
              <a:t>Advancing social justice, promoting decent work</a:t>
            </a:r>
            <a:endParaRPr lang="en-GB">
              <a:latin typeface="Arial"/>
            </a:endParaRPr>
          </a:p>
        </p:txBody>
      </p:sp>
      <p:sp>
        <p:nvSpPr>
          <p:cNvPr id="16" name="Marcador de número de diapositiva 5"/>
          <p:cNvSpPr txBox="1">
            <a:spLocks/>
          </p:cNvSpPr>
          <p:nvPr/>
        </p:nvSpPr>
        <p:spPr>
          <a:xfrm>
            <a:off x="11146521" y="6875166"/>
            <a:ext cx="540000" cy="288000"/>
          </a:xfrm>
          <a:prstGeom prst="rect">
            <a:avLst/>
          </a:prstGeom>
        </p:spPr>
        <p:txBody>
          <a:bodyPr vert="horz" lIns="0" tIns="0" rIns="0" bIns="0" rtlCol="0" anchor="t" anchorCtr="0">
            <a:noAutofit/>
          </a:bodyPr>
          <a:lstStyle>
            <a:defPPr>
              <a:defRPr lang="en-US"/>
            </a:defPPr>
            <a:lvl1pPr marL="0" algn="r" defTabSz="914400" rtl="0" eaLnBrk="1" latinLnBrk="0" hangingPunct="1">
              <a:defRPr sz="1800"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6227C0-AD57-4F9B-BAE3-EEFB0D0EE427}" type="slidenum">
              <a:rPr lang="en-GB" smtClean="0">
                <a:latin typeface="Arial"/>
              </a:rPr>
              <a:pPr/>
              <a:t>160</a:t>
            </a:fld>
            <a:endParaRPr lang="en-GB">
              <a:latin typeface="Arial"/>
            </a:endParaRPr>
          </a:p>
        </p:txBody>
      </p:sp>
      <p:pic>
        <p:nvPicPr>
          <p:cNvPr id="18"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2122" y="6372179"/>
            <a:ext cx="644400" cy="172266"/>
          </a:xfrm>
          <a:prstGeom prst="rect">
            <a:avLst/>
          </a:prstGeom>
        </p:spPr>
      </p:pic>
      <p:sp>
        <p:nvSpPr>
          <p:cNvPr id="19" name="Footer Placeholder 10"/>
          <p:cNvSpPr txBox="1">
            <a:spLocks/>
          </p:cNvSpPr>
          <p:nvPr/>
        </p:nvSpPr>
        <p:spPr>
          <a:xfrm>
            <a:off x="475597" y="6342018"/>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pic>
        <p:nvPicPr>
          <p:cNvPr id="13" name="Imagen 12" descr="foto_recortada_7.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08106" y="2302561"/>
            <a:ext cx="9308178" cy="6207568"/>
          </a:xfrm>
          <a:prstGeom prst="rect">
            <a:avLst/>
          </a:prstGeom>
        </p:spPr>
      </p:pic>
      <p:sp>
        <p:nvSpPr>
          <p:cNvPr id="14" name="Título 1"/>
          <p:cNvSpPr>
            <a:spLocks noGrp="1"/>
          </p:cNvSpPr>
          <p:nvPr>
            <p:ph type="title"/>
          </p:nvPr>
        </p:nvSpPr>
        <p:spPr>
          <a:xfrm>
            <a:off x="490538" y="2872800"/>
            <a:ext cx="7200000" cy="608525"/>
          </a:xfrm>
        </p:spPr>
        <p:txBody>
          <a:bodyPr/>
          <a:lstStyle/>
          <a:p>
            <a:r>
              <a:rPr lang="en-GB" b="0" dirty="0" smtClean="0">
                <a:latin typeface="Overpass Bold"/>
                <a:cs typeface="Overpass Bold"/>
              </a:rPr>
              <a:t>Session </a:t>
            </a:r>
            <a:r>
              <a:rPr lang="en-GB" b="0" dirty="0">
                <a:latin typeface="Overpass Bold"/>
                <a:cs typeface="Overpass Bold"/>
              </a:rPr>
              <a:t>7</a:t>
            </a:r>
            <a:endParaRPr lang="es-ES" b="0" dirty="0">
              <a:latin typeface="Overpass Bold"/>
              <a:cs typeface="Overpass Bold"/>
            </a:endParaRPr>
          </a:p>
        </p:txBody>
      </p:sp>
      <p:sp>
        <p:nvSpPr>
          <p:cNvPr id="17" name="Marcador de texto 2"/>
          <p:cNvSpPr>
            <a:spLocks noGrp="1"/>
          </p:cNvSpPr>
          <p:nvPr>
            <p:ph type="body" idx="1"/>
          </p:nvPr>
        </p:nvSpPr>
        <p:spPr>
          <a:xfrm>
            <a:off x="490538" y="3596780"/>
            <a:ext cx="8540283" cy="1656000"/>
          </a:xfrm>
        </p:spPr>
        <p:txBody>
          <a:bodyPr/>
          <a:lstStyle/>
          <a:p>
            <a:r>
              <a:rPr lang="fr-FR" sz="3200" dirty="0">
                <a:latin typeface="Overpass Light"/>
                <a:cs typeface="Overpass Light"/>
              </a:rPr>
              <a:t>Passer à l’action</a:t>
            </a:r>
            <a:endParaRPr lang="es-ES" sz="3200" dirty="0">
              <a:latin typeface="Overpass Light"/>
              <a:cs typeface="Overpass Light"/>
            </a:endParaRPr>
          </a:p>
        </p:txBody>
      </p:sp>
    </p:spTree>
    <p:extLst>
      <p:ext uri="{BB962C8B-B14F-4D97-AF65-F5344CB8AC3E}">
        <p14:creationId xmlns:p14="http://schemas.microsoft.com/office/powerpoint/2010/main" val="79382910"/>
      </p:ext>
    </p:extLst>
  </p:cSld>
  <p:clrMapOvr>
    <a:masterClrMapping/>
  </p:clrMapOvr>
  <p:timing>
    <p:tnLst>
      <p:par>
        <p:cTn xmlns:p14="http://schemas.microsoft.com/office/powerpoint/2010/mai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11"/>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4" name="Marcador de número de diapositiva 3"/>
          <p:cNvSpPr>
            <a:spLocks noGrp="1"/>
          </p:cNvSpPr>
          <p:nvPr>
            <p:ph type="sldNum" sz="quarter" idx="12"/>
          </p:nvPr>
        </p:nvSpPr>
        <p:spPr/>
        <p:txBody>
          <a:bodyPr/>
          <a:lstStyle/>
          <a:p>
            <a:fld id="{856227C0-AD57-4F9B-BAE3-EEFB0D0EE427}" type="slidenum">
              <a:rPr lang="en-GB" smtClean="0"/>
              <a:t>161</a:t>
            </a:fld>
            <a:endParaRPr lang="en-GB"/>
          </a:p>
        </p:txBody>
      </p:sp>
      <p:sp>
        <p:nvSpPr>
          <p:cNvPr id="5" name="Title 1"/>
          <p:cNvSpPr txBox="1">
            <a:spLocks/>
          </p:cNvSpPr>
          <p:nvPr/>
        </p:nvSpPr>
        <p:spPr>
          <a:xfrm>
            <a:off x="485625" y="1423195"/>
            <a:ext cx="11215837" cy="720000"/>
          </a:xfrm>
          <a:prstGeom prst="rect">
            <a:avLst/>
          </a:prstGeom>
        </p:spPr>
        <p:txBody>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r>
              <a:rPr lang="fr-FR" b="0" dirty="0"/>
              <a:t>Objectifs de la session </a:t>
            </a:r>
            <a:r>
              <a:rPr lang="fr-FR" b="0" dirty="0" smtClean="0"/>
              <a:t>sept</a:t>
            </a:r>
            <a:endParaRPr lang="en-GB" b="0" dirty="0"/>
          </a:p>
        </p:txBody>
      </p:sp>
      <p:sp>
        <p:nvSpPr>
          <p:cNvPr id="6" name="Content Placeholder 2"/>
          <p:cNvSpPr txBox="1">
            <a:spLocks/>
          </p:cNvSpPr>
          <p:nvPr/>
        </p:nvSpPr>
        <p:spPr>
          <a:xfrm>
            <a:off x="471861" y="2252820"/>
            <a:ext cx="6887232" cy="3482975"/>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0" dirty="0">
                <a:solidFill>
                  <a:schemeClr val="tx2"/>
                </a:solidFill>
                <a:cs typeface="Overpass Bold"/>
              </a:rPr>
              <a:t>À l’issue de la session, </a:t>
            </a:r>
            <a:r>
              <a:rPr lang="fr-FR" b="0" dirty="0" smtClean="0">
                <a:solidFill>
                  <a:schemeClr val="tx2"/>
                </a:solidFill>
                <a:cs typeface="Overpass Bold"/>
              </a:rPr>
              <a:t>vous</a:t>
            </a:r>
            <a:r>
              <a:rPr lang="en-GB" b="0" dirty="0" smtClean="0">
                <a:solidFill>
                  <a:schemeClr val="tx2"/>
                </a:solidFill>
                <a:cs typeface="Overpass Bold"/>
              </a:rPr>
              <a:t>:</a:t>
            </a:r>
          </a:p>
          <a:p>
            <a:pPr marL="457200" lvl="1" indent="-457200">
              <a:spcBef>
                <a:spcPts val="1200"/>
              </a:spcBef>
              <a:buFont typeface="Calibri" pitchFamily="34" charset="0"/>
              <a:buAutoNum type="arabicPeriod"/>
            </a:pPr>
            <a:r>
              <a:rPr lang="fr-FR" dirty="0" smtClean="0">
                <a:solidFill>
                  <a:schemeClr val="tx2"/>
                </a:solidFill>
                <a:latin typeface="Overpass Light"/>
                <a:cs typeface="Overpass Light"/>
              </a:rPr>
              <a:t>Vous </a:t>
            </a:r>
            <a:r>
              <a:rPr lang="fr-FR" dirty="0">
                <a:solidFill>
                  <a:schemeClr val="tx2"/>
                </a:solidFill>
                <a:latin typeface="Overpass Light"/>
                <a:cs typeface="Overpass Light"/>
              </a:rPr>
              <a:t>orienterez vers l’amélioration continue de la </a:t>
            </a:r>
            <a:r>
              <a:rPr lang="fr-FR" dirty="0" smtClean="0">
                <a:solidFill>
                  <a:schemeClr val="tx2"/>
                </a:solidFill>
                <a:latin typeface="Overpass Light"/>
                <a:cs typeface="Overpass Light"/>
              </a:rPr>
              <a:t>SST</a:t>
            </a:r>
          </a:p>
          <a:p>
            <a:pPr marL="457200" lvl="1" indent="-457200">
              <a:spcBef>
                <a:spcPts val="1200"/>
              </a:spcBef>
              <a:buFont typeface="Calibri" pitchFamily="34" charset="0"/>
              <a:buAutoNum type="arabicPeriod"/>
            </a:pPr>
            <a:r>
              <a:rPr lang="fr-FR" dirty="0" smtClean="0">
                <a:solidFill>
                  <a:schemeClr val="tx2"/>
                </a:solidFill>
                <a:latin typeface="Overpass Light"/>
                <a:cs typeface="Overpass Light"/>
              </a:rPr>
              <a:t>Aurez </a:t>
            </a:r>
            <a:r>
              <a:rPr lang="fr-FR" dirty="0">
                <a:solidFill>
                  <a:schemeClr val="tx2"/>
                </a:solidFill>
                <a:latin typeface="Overpass Light"/>
                <a:cs typeface="Overpass Light"/>
              </a:rPr>
              <a:t>organisé le contenu de l’atelier </a:t>
            </a:r>
            <a:endParaRPr lang="fr-FR" dirty="0" smtClean="0">
              <a:solidFill>
                <a:schemeClr val="tx2"/>
              </a:solidFill>
              <a:latin typeface="Overpass Light"/>
              <a:cs typeface="Overpass Light"/>
            </a:endParaRPr>
          </a:p>
          <a:p>
            <a:pPr marL="457200" lvl="1" indent="-457200">
              <a:spcBef>
                <a:spcPts val="1200"/>
              </a:spcBef>
              <a:buFont typeface="Calibri" pitchFamily="34" charset="0"/>
              <a:buAutoNum type="arabicPeriod"/>
            </a:pPr>
            <a:r>
              <a:rPr lang="fr-FR" dirty="0" smtClean="0">
                <a:solidFill>
                  <a:schemeClr val="tx2"/>
                </a:solidFill>
                <a:latin typeface="Overpass Light"/>
                <a:cs typeface="Overpass Light"/>
              </a:rPr>
              <a:t>Aurez </a:t>
            </a:r>
            <a:r>
              <a:rPr lang="fr-FR" dirty="0">
                <a:solidFill>
                  <a:schemeClr val="tx2"/>
                </a:solidFill>
                <a:latin typeface="Overpass Light"/>
                <a:cs typeface="Overpass Light"/>
              </a:rPr>
              <a:t>établi votre plan </a:t>
            </a:r>
            <a:r>
              <a:rPr lang="fr-FR" dirty="0" smtClean="0">
                <a:solidFill>
                  <a:schemeClr val="tx2"/>
                </a:solidFill>
                <a:latin typeface="Overpass Light"/>
                <a:cs typeface="Overpass Light"/>
              </a:rPr>
              <a:t>d’action</a:t>
            </a:r>
          </a:p>
          <a:p>
            <a:pPr marL="457200" lvl="1" indent="-457200">
              <a:spcBef>
                <a:spcPts val="1200"/>
              </a:spcBef>
              <a:buFont typeface="Calibri" pitchFamily="34" charset="0"/>
              <a:buAutoNum type="arabicPeriod"/>
            </a:pPr>
            <a:r>
              <a:rPr lang="fr-FR" dirty="0" smtClean="0">
                <a:solidFill>
                  <a:schemeClr val="tx2"/>
                </a:solidFill>
                <a:latin typeface="Overpass Light"/>
                <a:cs typeface="Overpass Light"/>
              </a:rPr>
              <a:t>Serez </a:t>
            </a:r>
            <a:r>
              <a:rPr lang="fr-FR" dirty="0">
                <a:solidFill>
                  <a:schemeClr val="tx2"/>
                </a:solidFill>
                <a:latin typeface="Overpass Light"/>
                <a:cs typeface="Overpass Light"/>
              </a:rPr>
              <a:t>prêt et préparé à agir</a:t>
            </a:r>
          </a:p>
          <a:p>
            <a:pPr marL="457200" lvl="1" indent="-457200">
              <a:spcBef>
                <a:spcPts val="1200"/>
              </a:spcBef>
              <a:buFont typeface="Calibri" pitchFamily="34" charset="0"/>
              <a:buAutoNum type="arabicPeriod"/>
            </a:pPr>
            <a:endParaRPr lang="en-GB" b="0" dirty="0">
              <a:solidFill>
                <a:schemeClr val="tx2"/>
              </a:solidFill>
              <a:latin typeface="Overpass Light"/>
              <a:cs typeface="Overpass Light"/>
            </a:endParaRPr>
          </a:p>
          <a:p>
            <a:pPr marL="457200" lvl="1" indent="-457200">
              <a:spcBef>
                <a:spcPts val="1200"/>
              </a:spcBef>
              <a:buFont typeface="Calibri" pitchFamily="34" charset="0"/>
              <a:buAutoNum type="arabicPeriod"/>
            </a:pPr>
            <a:endParaRPr lang="en-US" dirty="0">
              <a:solidFill>
                <a:srgbClr val="000000"/>
              </a:solidFill>
              <a:latin typeface="Overpass Light"/>
              <a:cs typeface="Overpass Light"/>
            </a:endParaRPr>
          </a:p>
        </p:txBody>
      </p:sp>
      <p:sp>
        <p:nvSpPr>
          <p:cNvPr id="7" name="Date Placeholder 4"/>
          <p:cNvSpPr txBox="1">
            <a:spLocks/>
          </p:cNvSpPr>
          <p:nvPr/>
        </p:nvSpPr>
        <p:spPr>
          <a:xfrm>
            <a:off x="490538" y="6870450"/>
            <a:ext cx="2743200" cy="216000"/>
          </a:xfrm>
          <a:prstGeom prst="rect">
            <a:avLst/>
          </a:prstGeom>
        </p:spPr>
        <p:txBody>
          <a:bodyPr vert="horz" lIns="0" tIns="0" rIns="0" bIns="0" rtlCol="0" anchor="ctr">
            <a:noAutofit/>
          </a:bodyPr>
          <a:lstStyle>
            <a:defPPr>
              <a:defRPr lang="en-US"/>
            </a:defPPr>
            <a:lvl1pPr marL="0" algn="l" defTabSz="914400" rtl="0" eaLnBrk="1" latinLnBrk="0" hangingPunct="1">
              <a:defRPr sz="1000"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mtClean="0"/>
              <a:t>Date: Monday / 01 / October / 2019</a:t>
            </a:r>
            <a:endParaRPr lang="en-GB"/>
          </a:p>
        </p:txBody>
      </p:sp>
      <p:pic>
        <p:nvPicPr>
          <p:cNvPr id="11"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pic>
        <p:nvPicPr>
          <p:cNvPr id="9" name="Imagen 8" descr="_MG_2785.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50603" y="1269828"/>
            <a:ext cx="2792710" cy="4974514"/>
          </a:xfrm>
          <a:prstGeom prst="rect">
            <a:avLst/>
          </a:prstGeom>
        </p:spPr>
      </p:pic>
      <p:sp>
        <p:nvSpPr>
          <p:cNvPr id="17" name="Marcador de texto 16"/>
          <p:cNvSpPr>
            <a:spLocks noGrp="1"/>
          </p:cNvSpPr>
          <p:nvPr>
            <p:ph type="body" sz="quarter" idx="14"/>
          </p:nvPr>
        </p:nvSpPr>
        <p:spPr>
          <a:xfrm>
            <a:off x="8053012" y="5911411"/>
            <a:ext cx="2768776" cy="238449"/>
          </a:xfrm>
        </p:spPr>
        <p:txBody>
          <a:bodyPr/>
          <a:lstStyle/>
          <a:p>
            <a:r>
              <a:rPr lang="hu-HU" dirty="0" smtClean="0"/>
              <a:t>La Colombie</a:t>
            </a:r>
            <a:endParaRPr lang="es-ES" dirty="0"/>
          </a:p>
        </p:txBody>
      </p:sp>
      <p:sp>
        <p:nvSpPr>
          <p:cNvPr id="14"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3036276428"/>
      </p:ext>
    </p:extLst>
  </p:cSld>
  <p:clrMapOvr>
    <a:masterClrMapping/>
  </p:clrMapOvr>
  <p:timing>
    <p:tnLst>
      <p:par>
        <p:cTn xmlns:p14="http://schemas.microsoft.com/office/powerpoint/2010/mai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11" descr="163c_slide.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83396" y="1935159"/>
            <a:ext cx="2882862" cy="1631671"/>
          </a:xfrm>
          <a:prstGeom prst="rect">
            <a:avLst/>
          </a:prstGeom>
        </p:spPr>
      </p:pic>
      <p:sp>
        <p:nvSpPr>
          <p:cNvPr id="15" name="Rectángulo 14"/>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4" name="Marcador de número de diapositiva 3"/>
          <p:cNvSpPr>
            <a:spLocks noGrp="1"/>
          </p:cNvSpPr>
          <p:nvPr>
            <p:ph type="sldNum" sz="quarter" idx="12"/>
          </p:nvPr>
        </p:nvSpPr>
        <p:spPr/>
        <p:txBody>
          <a:bodyPr/>
          <a:lstStyle/>
          <a:p>
            <a:fld id="{856227C0-AD57-4F9B-BAE3-EEFB0D0EE427}" type="slidenum">
              <a:rPr lang="en-GB" smtClean="0"/>
              <a:t>162</a:t>
            </a:fld>
            <a:endParaRPr lang="en-GB"/>
          </a:p>
        </p:txBody>
      </p:sp>
      <p:sp>
        <p:nvSpPr>
          <p:cNvPr id="5" name="Title 1"/>
          <p:cNvSpPr txBox="1">
            <a:spLocks/>
          </p:cNvSpPr>
          <p:nvPr/>
        </p:nvSpPr>
        <p:spPr>
          <a:xfrm>
            <a:off x="498454" y="1282090"/>
            <a:ext cx="11215837" cy="500958"/>
          </a:xfrm>
          <a:prstGeom prst="rect">
            <a:avLst/>
          </a:prstGeom>
        </p:spPr>
        <p:txBody>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r>
              <a:rPr lang="fr-FR" b="0" dirty="0"/>
              <a:t>Où en est votre lieu de travail?</a:t>
            </a:r>
            <a:endParaRPr lang="es-ES" b="0" dirty="0" smtClean="0"/>
          </a:p>
        </p:txBody>
      </p:sp>
      <p:sp>
        <p:nvSpPr>
          <p:cNvPr id="7" name="Date Placeholder 4"/>
          <p:cNvSpPr txBox="1">
            <a:spLocks/>
          </p:cNvSpPr>
          <p:nvPr/>
        </p:nvSpPr>
        <p:spPr>
          <a:xfrm>
            <a:off x="490538" y="6870450"/>
            <a:ext cx="2743200" cy="216000"/>
          </a:xfrm>
          <a:prstGeom prst="rect">
            <a:avLst/>
          </a:prstGeom>
        </p:spPr>
        <p:txBody>
          <a:bodyPr vert="horz" lIns="0" tIns="0" rIns="0" bIns="0" rtlCol="0" anchor="ctr">
            <a:noAutofit/>
          </a:bodyPr>
          <a:lstStyle>
            <a:defPPr>
              <a:defRPr lang="en-US"/>
            </a:defPPr>
            <a:lvl1pPr marL="0" algn="l" defTabSz="914400" rtl="0" eaLnBrk="1" latinLnBrk="0" hangingPunct="1">
              <a:defRPr sz="1000"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mtClean="0"/>
              <a:t>Date: Monday / 01 / October / 2019</a:t>
            </a:r>
            <a:endParaRPr lang="en-GB"/>
          </a:p>
        </p:txBody>
      </p:sp>
      <p:pic>
        <p:nvPicPr>
          <p:cNvPr id="11"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pic>
        <p:nvPicPr>
          <p:cNvPr id="6" name="Imagen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76150" y="3496853"/>
            <a:ext cx="3248812" cy="2434574"/>
          </a:xfrm>
          <a:prstGeom prst="rect">
            <a:avLst/>
          </a:prstGeom>
          <a:ln>
            <a:noFill/>
          </a:ln>
          <a:effectLst>
            <a:outerShdw blurRad="292100" dist="139700" dir="2700000" algn="tl" rotWithShape="0">
              <a:srgbClr val="333333">
                <a:alpha val="65000"/>
              </a:srgbClr>
            </a:outerShdw>
          </a:effectLst>
        </p:spPr>
      </p:pic>
      <p:pic>
        <p:nvPicPr>
          <p:cNvPr id="10" name="Imagen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56798" y="3489499"/>
            <a:ext cx="3242315" cy="2420692"/>
          </a:xfrm>
          <a:prstGeom prst="rect">
            <a:avLst/>
          </a:prstGeom>
          <a:ln>
            <a:noFill/>
          </a:ln>
          <a:effectLst>
            <a:outerShdw blurRad="292100" dist="139700" dir="2700000" algn="tl" rotWithShape="0">
              <a:srgbClr val="333333">
                <a:alpha val="65000"/>
              </a:srgbClr>
            </a:outerShdw>
          </a:effectLst>
        </p:spPr>
      </p:pic>
      <p:sp>
        <p:nvSpPr>
          <p:cNvPr id="13" name="CuadroTexto 12"/>
          <p:cNvSpPr txBox="1"/>
          <p:nvPr/>
        </p:nvSpPr>
        <p:spPr>
          <a:xfrm>
            <a:off x="790230" y="2662523"/>
            <a:ext cx="3609987" cy="369332"/>
          </a:xfrm>
          <a:prstGeom prst="rect">
            <a:avLst/>
          </a:prstGeom>
          <a:noFill/>
        </p:spPr>
        <p:txBody>
          <a:bodyPr wrap="square" rtlCol="0">
            <a:spAutoFit/>
          </a:bodyPr>
          <a:lstStyle/>
          <a:p>
            <a:pPr marL="285750" indent="-285750">
              <a:buClr>
                <a:schemeClr val="accent2"/>
              </a:buClr>
              <a:buFont typeface="Lucida Grande"/>
              <a:buChar char="▸"/>
            </a:pPr>
            <a:r>
              <a:rPr lang="fr-FR" dirty="0" smtClean="0">
                <a:solidFill>
                  <a:schemeClr val="tx2"/>
                </a:solidFill>
                <a:latin typeface="Overpass Light"/>
                <a:cs typeface="Overpass Light"/>
              </a:rPr>
              <a:t>Où </a:t>
            </a:r>
            <a:r>
              <a:rPr lang="fr-FR" dirty="0">
                <a:solidFill>
                  <a:schemeClr val="tx2"/>
                </a:solidFill>
                <a:latin typeface="Overpass Light"/>
                <a:cs typeface="Overpass Light"/>
              </a:rPr>
              <a:t>placeriez-vous l’aiguille</a:t>
            </a:r>
            <a:r>
              <a:rPr lang="fr-FR" dirty="0" smtClean="0">
                <a:solidFill>
                  <a:schemeClr val="tx2"/>
                </a:solidFill>
                <a:latin typeface="Overpass Light"/>
                <a:cs typeface="Overpass Light"/>
              </a:rPr>
              <a:t>?</a:t>
            </a:r>
            <a:endParaRPr lang="fr-FR" dirty="0">
              <a:solidFill>
                <a:schemeClr val="tx2"/>
              </a:solidFill>
              <a:latin typeface="Overpass Light"/>
              <a:cs typeface="Overpass Light"/>
            </a:endParaRPr>
          </a:p>
        </p:txBody>
      </p:sp>
      <p:sp>
        <p:nvSpPr>
          <p:cNvPr id="9" name="CuadroTexto 8"/>
          <p:cNvSpPr txBox="1"/>
          <p:nvPr/>
        </p:nvSpPr>
        <p:spPr>
          <a:xfrm>
            <a:off x="628602" y="1975462"/>
            <a:ext cx="3348270" cy="646331"/>
          </a:xfrm>
          <a:prstGeom prst="rect">
            <a:avLst/>
          </a:prstGeom>
          <a:noFill/>
        </p:spPr>
        <p:txBody>
          <a:bodyPr wrap="square" rtlCol="0">
            <a:spAutoFit/>
          </a:bodyPr>
          <a:lstStyle/>
          <a:p>
            <a:r>
              <a:rPr lang="fr-FR" dirty="0">
                <a:solidFill>
                  <a:schemeClr val="tx2"/>
                </a:solidFill>
                <a:latin typeface="Overpass Light"/>
                <a:cs typeface="Overpass Light"/>
              </a:rPr>
              <a:t>Santé et sécurité au niveau de la production</a:t>
            </a:r>
            <a:endParaRPr lang="en-GB" dirty="0">
              <a:solidFill>
                <a:schemeClr val="tx2"/>
              </a:solidFill>
              <a:latin typeface="Overpass Light"/>
              <a:cs typeface="Overpass Light"/>
            </a:endParaRPr>
          </a:p>
        </p:txBody>
      </p:sp>
      <p:sp>
        <p:nvSpPr>
          <p:cNvPr id="16"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2054872795"/>
      </p:ext>
    </p:extLst>
  </p:cSld>
  <p:clrMapOvr>
    <a:masterClrMapping/>
  </p:clrMapOvr>
  <p:timing>
    <p:tnLst>
      <p:par>
        <p:cTn xmlns:p14="http://schemas.microsoft.com/office/powerpoint/2010/mai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4" name="Marcador de número de diapositiva 3"/>
          <p:cNvSpPr>
            <a:spLocks noGrp="1"/>
          </p:cNvSpPr>
          <p:nvPr>
            <p:ph type="sldNum" sz="quarter" idx="12"/>
          </p:nvPr>
        </p:nvSpPr>
        <p:spPr/>
        <p:txBody>
          <a:bodyPr/>
          <a:lstStyle/>
          <a:p>
            <a:fld id="{856227C0-AD57-4F9B-BAE3-EEFB0D0EE427}" type="slidenum">
              <a:rPr lang="en-GB" smtClean="0"/>
              <a:t>163</a:t>
            </a:fld>
            <a:endParaRPr lang="en-GB"/>
          </a:p>
        </p:txBody>
      </p:sp>
      <p:sp>
        <p:nvSpPr>
          <p:cNvPr id="5" name="Title 1"/>
          <p:cNvSpPr txBox="1">
            <a:spLocks/>
          </p:cNvSpPr>
          <p:nvPr/>
        </p:nvSpPr>
        <p:spPr>
          <a:xfrm>
            <a:off x="485625" y="1423195"/>
            <a:ext cx="11215837" cy="720000"/>
          </a:xfrm>
          <a:prstGeom prst="rect">
            <a:avLst/>
          </a:prstGeom>
        </p:spPr>
        <p:txBody>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r>
              <a:rPr lang="fr-FR" b="0" dirty="0"/>
              <a:t>Liste des idées d’amélioration</a:t>
            </a:r>
            <a:endParaRPr lang="en-GB" b="0" dirty="0"/>
          </a:p>
        </p:txBody>
      </p:sp>
      <p:sp>
        <p:nvSpPr>
          <p:cNvPr id="7" name="Date Placeholder 4"/>
          <p:cNvSpPr txBox="1">
            <a:spLocks/>
          </p:cNvSpPr>
          <p:nvPr/>
        </p:nvSpPr>
        <p:spPr>
          <a:xfrm>
            <a:off x="490538" y="6870450"/>
            <a:ext cx="2743200" cy="216000"/>
          </a:xfrm>
          <a:prstGeom prst="rect">
            <a:avLst/>
          </a:prstGeom>
        </p:spPr>
        <p:txBody>
          <a:bodyPr vert="horz" lIns="0" tIns="0" rIns="0" bIns="0" rtlCol="0" anchor="ctr">
            <a:noAutofit/>
          </a:bodyPr>
          <a:lstStyle>
            <a:defPPr>
              <a:defRPr lang="en-US"/>
            </a:defPPr>
            <a:lvl1pPr marL="0" algn="l" defTabSz="914400" rtl="0" eaLnBrk="1" latinLnBrk="0" hangingPunct="1">
              <a:defRPr sz="1000"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mtClean="0"/>
              <a:t>Date: Monday / 01 / October / 2019</a:t>
            </a:r>
            <a:endParaRPr lang="en-GB"/>
          </a:p>
        </p:txBody>
      </p:sp>
      <p:pic>
        <p:nvPicPr>
          <p:cNvPr id="11"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pic>
        <p:nvPicPr>
          <p:cNvPr id="9" name="Imagen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02845" y="2259251"/>
            <a:ext cx="5938711" cy="3685096"/>
          </a:xfrm>
          <a:prstGeom prst="rect">
            <a:avLst/>
          </a:prstGeom>
          <a:ln>
            <a:noFill/>
          </a:ln>
          <a:effectLst>
            <a:outerShdw blurRad="292100" dist="139700" dir="2700000" algn="tl" rotWithShape="0">
              <a:srgbClr val="333333">
                <a:alpha val="65000"/>
              </a:srgbClr>
            </a:outerShdw>
          </a:effectLst>
        </p:spPr>
      </p:pic>
      <p:sp>
        <p:nvSpPr>
          <p:cNvPr id="10"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2711162617"/>
      </p:ext>
    </p:extLst>
  </p:cSld>
  <p:clrMapOvr>
    <a:masterClrMapping/>
  </p:clrMapOvr>
  <p:timing>
    <p:tnLst>
      <p:par>
        <p:cTn xmlns:p14="http://schemas.microsoft.com/office/powerpoint/2010/mai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4" name="Marcador de número de diapositiva 3"/>
          <p:cNvSpPr>
            <a:spLocks noGrp="1"/>
          </p:cNvSpPr>
          <p:nvPr>
            <p:ph type="sldNum" sz="quarter" idx="12"/>
          </p:nvPr>
        </p:nvSpPr>
        <p:spPr/>
        <p:txBody>
          <a:bodyPr/>
          <a:lstStyle/>
          <a:p>
            <a:fld id="{856227C0-AD57-4F9B-BAE3-EEFB0D0EE427}" type="slidenum">
              <a:rPr lang="en-GB" smtClean="0"/>
              <a:t>164</a:t>
            </a:fld>
            <a:endParaRPr lang="en-GB"/>
          </a:p>
        </p:txBody>
      </p:sp>
      <p:sp>
        <p:nvSpPr>
          <p:cNvPr id="5" name="Title 1"/>
          <p:cNvSpPr txBox="1">
            <a:spLocks/>
          </p:cNvSpPr>
          <p:nvPr/>
        </p:nvSpPr>
        <p:spPr>
          <a:xfrm>
            <a:off x="485625" y="1423195"/>
            <a:ext cx="11215837" cy="720000"/>
          </a:xfrm>
          <a:prstGeom prst="rect">
            <a:avLst/>
          </a:prstGeom>
        </p:spPr>
        <p:txBody>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r>
              <a:rPr lang="fr-FR" b="0" dirty="0"/>
              <a:t>Plan d’amélioration de votre entreprise</a:t>
            </a:r>
            <a:endParaRPr lang="en-GB" b="0" dirty="0"/>
          </a:p>
        </p:txBody>
      </p:sp>
      <p:sp>
        <p:nvSpPr>
          <p:cNvPr id="7" name="Date Placeholder 4"/>
          <p:cNvSpPr txBox="1">
            <a:spLocks/>
          </p:cNvSpPr>
          <p:nvPr/>
        </p:nvSpPr>
        <p:spPr>
          <a:xfrm>
            <a:off x="490538" y="6870450"/>
            <a:ext cx="2743200" cy="216000"/>
          </a:xfrm>
          <a:prstGeom prst="rect">
            <a:avLst/>
          </a:prstGeom>
        </p:spPr>
        <p:txBody>
          <a:bodyPr vert="horz" lIns="0" tIns="0" rIns="0" bIns="0" rtlCol="0" anchor="ctr">
            <a:noAutofit/>
          </a:bodyPr>
          <a:lstStyle>
            <a:defPPr>
              <a:defRPr lang="en-US"/>
            </a:defPPr>
            <a:lvl1pPr marL="0" algn="l" defTabSz="914400" rtl="0" eaLnBrk="1" latinLnBrk="0" hangingPunct="1">
              <a:defRPr sz="1000"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mtClean="0"/>
              <a:t>Date: Monday / 01 / October / 2019</a:t>
            </a:r>
            <a:endParaRPr lang="en-GB"/>
          </a:p>
        </p:txBody>
      </p:sp>
      <p:pic>
        <p:nvPicPr>
          <p:cNvPr id="11"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pic>
        <p:nvPicPr>
          <p:cNvPr id="9" name="Imagen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88804" y="2217936"/>
            <a:ext cx="5994583" cy="3812530"/>
          </a:xfrm>
          <a:prstGeom prst="rect">
            <a:avLst/>
          </a:prstGeom>
          <a:ln>
            <a:noFill/>
          </a:ln>
          <a:effectLst>
            <a:outerShdw blurRad="292100" dist="139700" dir="2700000" algn="tl" rotWithShape="0">
              <a:srgbClr val="333333">
                <a:alpha val="65000"/>
              </a:srgbClr>
            </a:outerShdw>
          </a:effectLst>
        </p:spPr>
      </p:pic>
      <p:sp>
        <p:nvSpPr>
          <p:cNvPr id="10"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3405818922"/>
      </p:ext>
    </p:extLst>
  </p:cSld>
  <p:clrMapOvr>
    <a:masterClrMapping/>
  </p:clrMapOvr>
  <p:timing>
    <p:tnLst>
      <p:par>
        <p:cTn xmlns:p14="http://schemas.microsoft.com/office/powerpoint/2010/mai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b="0" dirty="0"/>
              <a:t>Exercice: Passez à l’action</a:t>
            </a:r>
            <a:endParaRPr lang="en-GB" b="0" dirty="0"/>
          </a:p>
        </p:txBody>
      </p:sp>
      <p:sp>
        <p:nvSpPr>
          <p:cNvPr id="7" name="Slide Number Placeholder 6"/>
          <p:cNvSpPr>
            <a:spLocks noGrp="1"/>
          </p:cNvSpPr>
          <p:nvPr>
            <p:ph type="sldNum" sz="quarter" idx="12"/>
          </p:nvPr>
        </p:nvSpPr>
        <p:spPr/>
        <p:txBody>
          <a:bodyPr/>
          <a:lstStyle/>
          <a:p>
            <a:fld id="{856227C0-AD57-4F9B-BAE3-EEFB0D0EE427}" type="slidenum">
              <a:rPr lang="en-GB" smtClean="0"/>
              <a:pPr/>
              <a:t>165</a:t>
            </a:fld>
            <a:endParaRPr lang="en-GB"/>
          </a:p>
        </p:txBody>
      </p:sp>
      <p:sp>
        <p:nvSpPr>
          <p:cNvPr id="10" name="Content Placeholder 2"/>
          <p:cNvSpPr txBox="1">
            <a:spLocks/>
          </p:cNvSpPr>
          <p:nvPr/>
        </p:nvSpPr>
        <p:spPr>
          <a:xfrm>
            <a:off x="409897" y="2090913"/>
            <a:ext cx="10273044" cy="4027884"/>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lvl="0" indent="-514350" fontAlgn="base">
              <a:lnSpc>
                <a:spcPct val="150000"/>
              </a:lnSpc>
              <a:spcBef>
                <a:spcPct val="0"/>
              </a:spcBef>
              <a:spcAft>
                <a:spcPct val="0"/>
              </a:spcAft>
              <a:buFont typeface="+mj-lt"/>
              <a:buAutoNum type="arabicPeriod"/>
              <a:defRPr/>
            </a:pPr>
            <a:r>
              <a:rPr lang="fr-FR" b="0" dirty="0" smtClean="0">
                <a:solidFill>
                  <a:prstClr val="black"/>
                </a:solidFill>
                <a:latin typeface="Overpass Light"/>
                <a:cs typeface="Overpass Light"/>
              </a:rPr>
              <a:t>Terminer </a:t>
            </a:r>
            <a:r>
              <a:rPr lang="fr-FR" b="0" dirty="0">
                <a:solidFill>
                  <a:prstClr val="black"/>
                </a:solidFill>
                <a:latin typeface="Overpass Light"/>
                <a:cs typeface="Overpass Light"/>
              </a:rPr>
              <a:t>l’exercice en usine (étape 4 de l’évaluation des </a:t>
            </a:r>
            <a:r>
              <a:rPr lang="fr-FR" b="0" dirty="0" smtClean="0">
                <a:solidFill>
                  <a:prstClr val="black"/>
                </a:solidFill>
                <a:latin typeface="Overpass Light"/>
                <a:cs typeface="Overpass Light"/>
              </a:rPr>
              <a:t>risques) </a:t>
            </a:r>
            <a:r>
              <a:rPr lang="fr-FR" b="0" dirty="0">
                <a:solidFill>
                  <a:prstClr val="black"/>
                </a:solidFill>
                <a:latin typeface="Overpass Light"/>
                <a:cs typeface="Overpass Light"/>
              </a:rPr>
              <a:t>pour déterminer qui est responsable et définir un calendrier </a:t>
            </a:r>
            <a:r>
              <a:rPr lang="fr-FR" b="0" dirty="0" smtClean="0">
                <a:solidFill>
                  <a:prstClr val="black"/>
                </a:solidFill>
                <a:latin typeface="Overpass Light"/>
                <a:cs typeface="Overpass Light"/>
              </a:rPr>
              <a:t>réaliste</a:t>
            </a:r>
          </a:p>
          <a:p>
            <a:pPr marL="514350" lvl="0" indent="-514350" fontAlgn="base">
              <a:lnSpc>
                <a:spcPct val="150000"/>
              </a:lnSpc>
              <a:spcBef>
                <a:spcPct val="0"/>
              </a:spcBef>
              <a:spcAft>
                <a:spcPct val="0"/>
              </a:spcAft>
              <a:buFont typeface="+mj-lt"/>
              <a:buAutoNum type="arabicPeriod"/>
              <a:defRPr/>
            </a:pPr>
            <a:endParaRPr lang="fr-FR" b="0" dirty="0" smtClean="0">
              <a:solidFill>
                <a:prstClr val="black"/>
              </a:solidFill>
              <a:latin typeface="Overpass Light"/>
              <a:cs typeface="Overpass Light"/>
            </a:endParaRPr>
          </a:p>
          <a:p>
            <a:pPr marL="514350" lvl="0" indent="-514350" fontAlgn="base">
              <a:lnSpc>
                <a:spcPct val="150000"/>
              </a:lnSpc>
              <a:spcBef>
                <a:spcPct val="0"/>
              </a:spcBef>
              <a:spcAft>
                <a:spcPct val="0"/>
              </a:spcAft>
              <a:buFont typeface="+mj-lt"/>
              <a:buAutoNum type="arabicPeriod"/>
              <a:defRPr/>
            </a:pPr>
            <a:r>
              <a:rPr lang="fr-FR" b="0" dirty="0" smtClean="0">
                <a:solidFill>
                  <a:prstClr val="black"/>
                </a:solidFill>
                <a:latin typeface="Overpass Light"/>
                <a:cs typeface="Overpass Light"/>
              </a:rPr>
              <a:t>Sur </a:t>
            </a:r>
            <a:r>
              <a:rPr lang="fr-FR" b="0" dirty="0">
                <a:solidFill>
                  <a:prstClr val="black"/>
                </a:solidFill>
                <a:latin typeface="Overpass Light"/>
                <a:cs typeface="Overpass Light"/>
              </a:rPr>
              <a:t>la liste des améliorations, déterminer quels aspects doivent être évalués en premier au regard des risques et </a:t>
            </a:r>
            <a:r>
              <a:rPr lang="fr-FR" b="0" dirty="0" smtClean="0">
                <a:solidFill>
                  <a:prstClr val="black"/>
                </a:solidFill>
                <a:latin typeface="Overpass Light"/>
                <a:cs typeface="Overpass Light"/>
              </a:rPr>
              <a:t>pourquoi</a:t>
            </a:r>
          </a:p>
          <a:p>
            <a:pPr marL="514350" lvl="0" indent="-514350" fontAlgn="base">
              <a:lnSpc>
                <a:spcPct val="150000"/>
              </a:lnSpc>
              <a:spcBef>
                <a:spcPct val="0"/>
              </a:spcBef>
              <a:spcAft>
                <a:spcPct val="0"/>
              </a:spcAft>
              <a:buFont typeface="+mj-lt"/>
              <a:buAutoNum type="arabicPeriod"/>
              <a:defRPr/>
            </a:pPr>
            <a:endParaRPr lang="fr-FR" b="0" dirty="0">
              <a:solidFill>
                <a:prstClr val="black"/>
              </a:solidFill>
              <a:latin typeface="Overpass Light"/>
              <a:cs typeface="Overpass Light"/>
            </a:endParaRPr>
          </a:p>
          <a:p>
            <a:pPr marL="514350" lvl="0" indent="-514350" fontAlgn="base">
              <a:lnSpc>
                <a:spcPct val="150000"/>
              </a:lnSpc>
              <a:spcBef>
                <a:spcPct val="0"/>
              </a:spcBef>
              <a:spcAft>
                <a:spcPct val="0"/>
              </a:spcAft>
              <a:buFont typeface="+mj-lt"/>
              <a:buAutoNum type="arabicPeriod"/>
              <a:defRPr/>
            </a:pPr>
            <a:r>
              <a:rPr lang="fr-FR" b="0" dirty="0">
                <a:solidFill>
                  <a:prstClr val="black"/>
                </a:solidFill>
                <a:latin typeface="Overpass Light"/>
                <a:cs typeface="Overpass Light"/>
              </a:rPr>
              <a:t>Déterminer les mesures à prendre sur le lieu de travail pour développer, améliorer ou contrôler le système de gestion de la </a:t>
            </a:r>
            <a:r>
              <a:rPr lang="fr-FR" b="0" dirty="0" smtClean="0">
                <a:solidFill>
                  <a:prstClr val="black"/>
                </a:solidFill>
                <a:latin typeface="Overpass Light"/>
                <a:cs typeface="Overpass Light"/>
              </a:rPr>
              <a:t>SST</a:t>
            </a:r>
            <a:endParaRPr lang="fr-FR" b="0" dirty="0">
              <a:solidFill>
                <a:prstClr val="black"/>
              </a:solidFill>
              <a:latin typeface="Overpass Light"/>
              <a:cs typeface="Overpass Light"/>
            </a:endParaRPr>
          </a:p>
        </p:txBody>
      </p:sp>
      <p:sp>
        <p:nvSpPr>
          <p:cNvPr id="9"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1772964053"/>
      </p:ext>
    </p:extLst>
  </p:cSld>
  <p:clrMapOvr>
    <a:masterClrMapping/>
  </p:clrMapOvr>
  <p:timing>
    <p:tnLst>
      <p:par>
        <p:cTn xmlns:p14="http://schemas.microsoft.com/office/powerpoint/2010/mai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11"/>
          <p:cNvSpPr/>
          <p:nvPr/>
        </p:nvSpPr>
        <p:spPr>
          <a:xfrm>
            <a:off x="0" y="2206346"/>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pic>
        <p:nvPicPr>
          <p:cNvPr id="5" name="Imagen 4" descr="foto_recortada_1.png"/>
          <p:cNvPicPr>
            <a:picLocks noChangeAspect="1"/>
          </p:cNvPicPr>
          <p:nvPr/>
        </p:nvPicPr>
        <p:blipFill>
          <a:blip r:embed="rId2" cstate="print">
            <a:alphaModFix/>
            <a:extLst>
              <a:ext uri="{28A0092B-C50C-407E-A947-70E740481C1C}">
                <a14:useLocalDpi xmlns:a14="http://schemas.microsoft.com/office/drawing/2010/main" val="0"/>
              </a:ext>
            </a:extLst>
          </a:blip>
          <a:stretch>
            <a:fillRect/>
          </a:stretch>
        </p:blipFill>
        <p:spPr>
          <a:xfrm>
            <a:off x="1" y="3513676"/>
            <a:ext cx="2564790" cy="1479963"/>
          </a:xfrm>
          <a:prstGeom prst="rect">
            <a:avLst/>
          </a:prstGeom>
          <a:effectLst>
            <a:outerShdw blurRad="50800" dist="38100" dir="10800000" algn="r" rotWithShape="0">
              <a:prstClr val="black">
                <a:alpha val="40000"/>
              </a:prstClr>
            </a:outerShdw>
          </a:effectLst>
        </p:spPr>
      </p:pic>
      <p:pic>
        <p:nvPicPr>
          <p:cNvPr id="6" name="Imagen 5" descr="foto_recortada_2.png"/>
          <p:cNvPicPr>
            <a:picLocks noChangeAspect="1"/>
          </p:cNvPicPr>
          <p:nvPr/>
        </p:nvPicPr>
        <p:blipFill>
          <a:blip r:embed="rId3" cstate="print">
            <a:alphaModFix/>
            <a:extLst>
              <a:ext uri="{28A0092B-C50C-407E-A947-70E740481C1C}">
                <a14:useLocalDpi xmlns:a14="http://schemas.microsoft.com/office/drawing/2010/main" val="0"/>
              </a:ext>
            </a:extLst>
          </a:blip>
          <a:stretch>
            <a:fillRect/>
          </a:stretch>
        </p:blipFill>
        <p:spPr>
          <a:xfrm>
            <a:off x="1630104" y="3570885"/>
            <a:ext cx="2530304" cy="1421051"/>
          </a:xfrm>
          <a:prstGeom prst="rect">
            <a:avLst/>
          </a:prstGeom>
          <a:effectLst>
            <a:outerShdw blurRad="50800" dist="38100" dir="10800000" algn="r" rotWithShape="0">
              <a:prstClr val="black">
                <a:alpha val="40000"/>
              </a:prstClr>
            </a:outerShdw>
          </a:effectLst>
        </p:spPr>
      </p:pic>
      <p:pic>
        <p:nvPicPr>
          <p:cNvPr id="7" name="Imagen 6" descr="foto_recortada_3.png"/>
          <p:cNvPicPr>
            <a:picLocks noChangeAspect="1"/>
          </p:cNvPicPr>
          <p:nvPr/>
        </p:nvPicPr>
        <p:blipFill>
          <a:blip r:embed="rId4" cstate="print">
            <a:alphaModFix/>
            <a:extLst>
              <a:ext uri="{28A0092B-C50C-407E-A947-70E740481C1C}">
                <a14:useLocalDpi xmlns:a14="http://schemas.microsoft.com/office/drawing/2010/main" val="0"/>
              </a:ext>
            </a:extLst>
          </a:blip>
          <a:stretch>
            <a:fillRect/>
          </a:stretch>
        </p:blipFill>
        <p:spPr>
          <a:xfrm>
            <a:off x="3270452" y="3512065"/>
            <a:ext cx="2543237" cy="1478526"/>
          </a:xfrm>
          <a:prstGeom prst="rect">
            <a:avLst/>
          </a:prstGeom>
          <a:effectLst>
            <a:outerShdw blurRad="50800" dist="38100" dir="10800000" algn="r" rotWithShape="0">
              <a:prstClr val="black">
                <a:alpha val="40000"/>
              </a:prstClr>
            </a:outerShdw>
          </a:effectLst>
        </p:spPr>
      </p:pic>
      <p:pic>
        <p:nvPicPr>
          <p:cNvPr id="8" name="Imagen 7" descr="foto_recortada_4.png"/>
          <p:cNvPicPr>
            <a:picLocks noChangeAspect="1"/>
          </p:cNvPicPr>
          <p:nvPr/>
        </p:nvPicPr>
        <p:blipFill>
          <a:blip r:embed="rId5" cstate="print">
            <a:alphaModFix/>
            <a:extLst>
              <a:ext uri="{28A0092B-C50C-407E-A947-70E740481C1C}">
                <a14:useLocalDpi xmlns:a14="http://schemas.microsoft.com/office/drawing/2010/main" val="0"/>
              </a:ext>
            </a:extLst>
          </a:blip>
          <a:stretch>
            <a:fillRect/>
          </a:stretch>
        </p:blipFill>
        <p:spPr>
          <a:xfrm>
            <a:off x="4858559" y="3513676"/>
            <a:ext cx="2563353" cy="1479963"/>
          </a:xfrm>
          <a:prstGeom prst="rect">
            <a:avLst/>
          </a:prstGeom>
          <a:effectLst>
            <a:outerShdw blurRad="50800" dist="38100" dir="10800000" algn="r" rotWithShape="0">
              <a:prstClr val="black">
                <a:alpha val="40000"/>
              </a:prstClr>
            </a:outerShdw>
          </a:effectLst>
        </p:spPr>
      </p:pic>
      <p:pic>
        <p:nvPicPr>
          <p:cNvPr id="9" name="Imagen 8" descr="foto_recortada_5.png"/>
          <p:cNvPicPr>
            <a:picLocks noChangeAspect="1"/>
          </p:cNvPicPr>
          <p:nvPr/>
        </p:nvPicPr>
        <p:blipFill>
          <a:blip r:embed="rId6" cstate="print">
            <a:alphaModFix/>
            <a:extLst>
              <a:ext uri="{28A0092B-C50C-407E-A947-70E740481C1C}">
                <a14:useLocalDpi xmlns:a14="http://schemas.microsoft.com/office/drawing/2010/main" val="0"/>
              </a:ext>
            </a:extLst>
          </a:blip>
          <a:stretch>
            <a:fillRect/>
          </a:stretch>
        </p:blipFill>
        <p:spPr>
          <a:xfrm>
            <a:off x="6545729" y="3557407"/>
            <a:ext cx="2479089" cy="1430137"/>
          </a:xfrm>
          <a:prstGeom prst="rect">
            <a:avLst/>
          </a:prstGeom>
          <a:effectLst>
            <a:outerShdw blurRad="50800" dist="38100" dir="10800000" algn="r" rotWithShape="0">
              <a:prstClr val="black">
                <a:alpha val="40000"/>
              </a:prstClr>
            </a:outerShdw>
          </a:effectLst>
        </p:spPr>
      </p:pic>
      <p:pic>
        <p:nvPicPr>
          <p:cNvPr id="10" name="Imagen 9" descr="foto_recortada_6.png"/>
          <p:cNvPicPr>
            <a:picLocks noChangeAspect="1"/>
          </p:cNvPicPr>
          <p:nvPr/>
        </p:nvPicPr>
        <p:blipFill>
          <a:blip r:embed="rId7" cstate="print">
            <a:alphaModFix/>
            <a:extLst>
              <a:ext uri="{28A0092B-C50C-407E-A947-70E740481C1C}">
                <a14:useLocalDpi xmlns:a14="http://schemas.microsoft.com/office/drawing/2010/main" val="0"/>
              </a:ext>
            </a:extLst>
          </a:blip>
          <a:stretch>
            <a:fillRect/>
          </a:stretch>
        </p:blipFill>
        <p:spPr>
          <a:xfrm>
            <a:off x="8157134" y="3571262"/>
            <a:ext cx="2435783" cy="1416282"/>
          </a:xfrm>
          <a:prstGeom prst="rect">
            <a:avLst/>
          </a:prstGeom>
          <a:effectLst>
            <a:outerShdw blurRad="50800" dist="38100" dir="10800000" algn="r" rotWithShape="0">
              <a:prstClr val="black">
                <a:alpha val="40000"/>
              </a:prstClr>
            </a:outerShdw>
          </a:effectLst>
        </p:spPr>
      </p:pic>
      <p:pic>
        <p:nvPicPr>
          <p:cNvPr id="11" name="Imagen 10" descr="foto_recortada_7.png"/>
          <p:cNvPicPr>
            <a:picLocks noChangeAspect="1"/>
          </p:cNvPicPr>
          <p:nvPr/>
        </p:nvPicPr>
        <p:blipFill>
          <a:blip r:embed="rId8" cstate="print">
            <a:alphaModFix/>
            <a:extLst>
              <a:ext uri="{28A0092B-C50C-407E-A947-70E740481C1C}">
                <a14:useLocalDpi xmlns:a14="http://schemas.microsoft.com/office/drawing/2010/main" val="0"/>
              </a:ext>
            </a:extLst>
          </a:blip>
          <a:stretch>
            <a:fillRect/>
          </a:stretch>
        </p:blipFill>
        <p:spPr>
          <a:xfrm>
            <a:off x="9770782" y="3466353"/>
            <a:ext cx="2388961" cy="1524179"/>
          </a:xfrm>
          <a:prstGeom prst="rect">
            <a:avLst/>
          </a:prstGeom>
          <a:effectLst>
            <a:outerShdw blurRad="50800" dist="38100" dir="10800000" algn="r" rotWithShape="0">
              <a:prstClr val="black">
                <a:alpha val="40000"/>
              </a:prstClr>
            </a:outerShdw>
          </a:effectLst>
        </p:spPr>
      </p:pic>
      <p:sp>
        <p:nvSpPr>
          <p:cNvPr id="14" name="Title 1"/>
          <p:cNvSpPr txBox="1">
            <a:spLocks/>
          </p:cNvSpPr>
          <p:nvPr/>
        </p:nvSpPr>
        <p:spPr>
          <a:xfrm>
            <a:off x="490538" y="1423195"/>
            <a:ext cx="11210924" cy="720000"/>
          </a:xfrm>
          <a:prstGeom prst="rect">
            <a:avLst/>
          </a:prstGeom>
        </p:spPr>
        <p:txBody>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pPr algn="ctr"/>
            <a:r>
              <a:rPr lang="fr-FR" b="0" dirty="0"/>
              <a:t>Merci!</a:t>
            </a:r>
            <a:endParaRPr lang="en-GB" b="0" dirty="0"/>
          </a:p>
        </p:txBody>
      </p:sp>
      <p:sp>
        <p:nvSpPr>
          <p:cNvPr id="16"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pic>
        <p:nvPicPr>
          <p:cNvPr id="13" name="Imagen 12" descr="EU_logo.jp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7095" y="5511059"/>
            <a:ext cx="620439" cy="419186"/>
          </a:xfrm>
          <a:prstGeom prst="rect">
            <a:avLst/>
          </a:prstGeom>
        </p:spPr>
      </p:pic>
      <p:sp>
        <p:nvSpPr>
          <p:cNvPr id="15" name="CuadroTexto 14"/>
          <p:cNvSpPr txBox="1"/>
          <p:nvPr/>
        </p:nvSpPr>
        <p:spPr>
          <a:xfrm>
            <a:off x="1203919" y="5494916"/>
            <a:ext cx="2993076" cy="461665"/>
          </a:xfrm>
          <a:prstGeom prst="rect">
            <a:avLst/>
          </a:prstGeom>
          <a:noFill/>
        </p:spPr>
        <p:txBody>
          <a:bodyPr wrap="square" rtlCol="0">
            <a:spAutoFit/>
          </a:bodyPr>
          <a:lstStyle/>
          <a:p>
            <a:r>
              <a:rPr lang="fr-FR" sz="800" dirty="0">
                <a:solidFill>
                  <a:schemeClr val="tx2"/>
                </a:solidFill>
                <a:latin typeface="Overpass Light"/>
                <a:cs typeface="Overpass Light"/>
              </a:rPr>
              <a:t>Cette publication a bénéficié du financement de la Commission européenne. Cela ne signifie pas que la Commission européenne souscrit aux opinions qui y sont exprimées. </a:t>
            </a:r>
          </a:p>
        </p:txBody>
      </p:sp>
    </p:spTree>
    <p:extLst>
      <p:ext uri="{BB962C8B-B14F-4D97-AF65-F5344CB8AC3E}">
        <p14:creationId xmlns:p14="http://schemas.microsoft.com/office/powerpoint/2010/main" val="2811425888"/>
      </p:ext>
    </p:extLst>
  </p:cSld>
  <p:clrMapOvr>
    <a:masterClrMapping/>
  </p:clrMapOvr>
  <p:timing>
    <p:tnLst>
      <p:par>
        <p:cTn xmlns:p14="http://schemas.microsoft.com/office/powerpoint/2010/mai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0538" y="1423195"/>
            <a:ext cx="11210924" cy="499691"/>
          </a:xfrm>
        </p:spPr>
        <p:txBody>
          <a:bodyPr/>
          <a:lstStyle/>
          <a:p>
            <a:r>
              <a:rPr lang="fr-FR" b="0" dirty="0"/>
              <a:t>Exercice 6: Jeu de rôle, comité mixte de sécurité et de santé </a:t>
            </a:r>
            <a:endParaRPr lang="es-ES" b="0" dirty="0"/>
          </a:p>
        </p:txBody>
      </p:sp>
      <p:sp>
        <p:nvSpPr>
          <p:cNvPr id="3" name="Marcador de contenido 2"/>
          <p:cNvSpPr>
            <a:spLocks noGrp="1"/>
          </p:cNvSpPr>
          <p:nvPr>
            <p:ph idx="1"/>
          </p:nvPr>
        </p:nvSpPr>
        <p:spPr>
          <a:xfrm>
            <a:off x="472899" y="2028734"/>
            <a:ext cx="11316603" cy="4216236"/>
          </a:xfrm>
        </p:spPr>
        <p:txBody>
          <a:bodyPr/>
          <a:lstStyle/>
          <a:p>
            <a:r>
              <a:rPr lang="fr-FR" sz="1600" b="0" i="1" dirty="0">
                <a:solidFill>
                  <a:srgbClr val="000000"/>
                </a:solidFill>
                <a:ea typeface="Calibri" panose="020F0502020204030204" pitchFamily="34" charset="0"/>
                <a:cs typeface="Overpass Bold"/>
              </a:rPr>
              <a:t>Les acteurs: </a:t>
            </a:r>
            <a:r>
              <a:rPr lang="fr-FR" sz="1600" b="0" i="1" dirty="0">
                <a:solidFill>
                  <a:srgbClr val="000000"/>
                </a:solidFill>
                <a:latin typeface="Overpass Light"/>
                <a:ea typeface="Calibri" panose="020F0502020204030204" pitchFamily="34" charset="0"/>
                <a:cs typeface="Overpass Light"/>
              </a:rPr>
              <a:t>Zhang, jeune travailleuse nouvellement embauchée à la scierie de Zhu </a:t>
            </a:r>
            <a:r>
              <a:rPr lang="fr-FR" sz="1600" b="0" i="1" dirty="0" err="1">
                <a:solidFill>
                  <a:srgbClr val="000000"/>
                </a:solidFill>
                <a:latin typeface="Overpass Light"/>
                <a:ea typeface="Calibri" panose="020F0502020204030204" pitchFamily="34" charset="0"/>
                <a:cs typeface="Overpass Light"/>
              </a:rPr>
              <a:t>Nian</a:t>
            </a:r>
            <a:r>
              <a:rPr lang="fr-FR" sz="1600" b="0" i="1" dirty="0">
                <a:solidFill>
                  <a:srgbClr val="000000"/>
                </a:solidFill>
                <a:latin typeface="Overpass Light"/>
                <a:ea typeface="Calibri" panose="020F0502020204030204" pitchFamily="34" charset="0"/>
                <a:cs typeface="Overpass Light"/>
              </a:rPr>
              <a:t> (PME), M. Wu, homme de 50 ans, superviseur de Zhang à la scierie.</a:t>
            </a:r>
          </a:p>
          <a:p>
            <a:r>
              <a:rPr lang="fr-FR" sz="1600" b="0" i="1" dirty="0">
                <a:solidFill>
                  <a:srgbClr val="000000"/>
                </a:solidFill>
                <a:ea typeface="Calibri" panose="020F0502020204030204" pitchFamily="34" charset="0"/>
                <a:cs typeface="Overpass Bold"/>
              </a:rPr>
              <a:t>Les faits: </a:t>
            </a:r>
            <a:r>
              <a:rPr lang="fr-FR" sz="1600" b="0" i="1" dirty="0">
                <a:solidFill>
                  <a:srgbClr val="000000"/>
                </a:solidFill>
                <a:latin typeface="Overpass Light"/>
                <a:ea typeface="Calibri" panose="020F0502020204030204" pitchFamily="34" charset="0"/>
                <a:cs typeface="Overpass Light"/>
              </a:rPr>
              <a:t>Il y a six mois, Zhang a accepté que Wu l’amène au travail en voiture, car la marche pour se rendre au travail est très longue et fatigante. </a:t>
            </a:r>
          </a:p>
          <a:p>
            <a:r>
              <a:rPr lang="fr-FR" sz="1600" b="0" i="1" dirty="0">
                <a:solidFill>
                  <a:srgbClr val="000000"/>
                </a:solidFill>
                <a:latin typeface="Overpass Light"/>
                <a:ea typeface="Calibri" panose="020F0502020204030204" pitchFamily="34" charset="0"/>
                <a:cs typeface="Overpass Light"/>
              </a:rPr>
              <a:t>Dans la voiture, Wu a fait des commentaires sur l’apparence de Zhang, lui disant qu’elle était vraiment belle. Depuis, Wu trouve des excuses pour rencontrer Zhang «par hasard» sur son lieu de travail: il l’approche à l’entrée et à la sortie des vestiaires, à la cantine et même lorsqu’elle est avec ses collègues. Il dit qu’elle «devrait être gentille avec lui». Récemment, alors que Zhang a rejeté ses avances indésirables, il a menacé de la «faire renvoyer» si elle n’acceptait pas ses invitations à sortir.</a:t>
            </a:r>
          </a:p>
          <a:p>
            <a:r>
              <a:rPr lang="fr-FR" sz="1600" b="0" i="1" dirty="0">
                <a:solidFill>
                  <a:srgbClr val="000000"/>
                </a:solidFill>
                <a:ea typeface="Calibri" panose="020F0502020204030204" pitchFamily="34" charset="0"/>
                <a:cs typeface="Overpass Bold"/>
              </a:rPr>
              <a:t>Conséquences: </a:t>
            </a:r>
            <a:r>
              <a:rPr lang="fr-FR" sz="1600" b="0" i="1" dirty="0">
                <a:solidFill>
                  <a:srgbClr val="000000"/>
                </a:solidFill>
                <a:latin typeface="Overpass Light"/>
                <a:ea typeface="Calibri" panose="020F0502020204030204" pitchFamily="34" charset="0"/>
                <a:cs typeface="Overpass Light"/>
              </a:rPr>
              <a:t>Zhang est nerveuse et mal à l’aise et ne dort pas bien. Elle pense que le comportement de Wu est inapproprié. Sa productivité diminue et sa santé mentale et physique se détériore. Effrayée et désespérée, elle porte son cas à l’attention du comité mixte de sécurité et de santé, sur les conseils d’un membre du syndicat</a:t>
            </a:r>
            <a:r>
              <a:rPr lang="fr-FR" sz="1600" b="0" i="1" dirty="0" smtClean="0">
                <a:solidFill>
                  <a:srgbClr val="000000"/>
                </a:solidFill>
                <a:latin typeface="Overpass Light"/>
                <a:ea typeface="Calibri" panose="020F0502020204030204" pitchFamily="34" charset="0"/>
                <a:cs typeface="Overpass Light"/>
              </a:rPr>
              <a:t>.</a:t>
            </a:r>
          </a:p>
          <a:p>
            <a:pPr algn="ctr">
              <a:lnSpc>
                <a:spcPct val="50000"/>
              </a:lnSpc>
            </a:pPr>
            <a:r>
              <a:rPr lang="fr-FR" sz="1600" b="0" i="1" dirty="0">
                <a:solidFill>
                  <a:srgbClr val="000000"/>
                </a:solidFill>
                <a:cs typeface="Overpass Bold"/>
              </a:rPr>
              <a:t>En tant que membre du comité, que proposeriez-vous</a:t>
            </a:r>
            <a:r>
              <a:rPr lang="fr-FR" sz="1600" b="0" i="1" dirty="0" smtClean="0">
                <a:solidFill>
                  <a:srgbClr val="000000"/>
                </a:solidFill>
                <a:cs typeface="Overpass Bold"/>
              </a:rPr>
              <a:t>?</a:t>
            </a:r>
            <a:endParaRPr lang="fr-FR" sz="1600" b="0" i="1" dirty="0">
              <a:solidFill>
                <a:srgbClr val="000000"/>
              </a:solidFill>
              <a:cs typeface="Overpass Bold"/>
            </a:endParaRP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167</a:t>
            </a:fld>
            <a:endParaRPr lang="en-GB"/>
          </a:p>
        </p:txBody>
      </p:sp>
    </p:spTree>
    <p:extLst>
      <p:ext uri="{BB962C8B-B14F-4D97-AF65-F5344CB8AC3E}">
        <p14:creationId xmlns:p14="http://schemas.microsoft.com/office/powerpoint/2010/main" val="1813547020"/>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10"/>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pic>
        <p:nvPicPr>
          <p:cNvPr id="12" name="Marcador de posición de imagen 11"/>
          <p:cNvPicPr>
            <a:picLocks noGrp="1" noChangeAspect="1"/>
          </p:cNvPicPr>
          <p:nvPr>
            <p:ph type="pic" sz="quarter" idx="4294967295"/>
          </p:nvPr>
        </p:nvPicPr>
        <p:blipFill>
          <a:blip r:embed="rId3" cstate="print">
            <a:extLst>
              <a:ext uri="{28A0092B-C50C-407E-A947-70E740481C1C}">
                <a14:useLocalDpi xmlns:a14="http://schemas.microsoft.com/office/drawing/2010/main" val="0"/>
              </a:ext>
            </a:extLst>
          </a:blip>
          <a:stretch>
            <a:fillRect/>
          </a:stretch>
        </p:blipFill>
        <p:spPr>
          <a:xfrm>
            <a:off x="8063475" y="1395246"/>
            <a:ext cx="3439571" cy="4561688"/>
          </a:xfrm>
          <a:prstGeom prst="rect">
            <a:avLst/>
          </a:prstGeom>
          <a:ln>
            <a:noFill/>
          </a:ln>
          <a:effectLst>
            <a:outerShdw blurRad="292100" dist="139700" dir="2700000" algn="tl" rotWithShape="0">
              <a:srgbClr val="333333">
                <a:alpha val="65000"/>
              </a:srgbClr>
            </a:outerShdw>
          </a:effectLst>
        </p:spPr>
      </p:pic>
      <p:sp>
        <p:nvSpPr>
          <p:cNvPr id="2" name="Title 1"/>
          <p:cNvSpPr>
            <a:spLocks noGrp="1"/>
          </p:cNvSpPr>
          <p:nvPr>
            <p:ph type="title"/>
          </p:nvPr>
        </p:nvSpPr>
        <p:spPr/>
        <p:txBody>
          <a:bodyPr/>
          <a:lstStyle/>
          <a:p>
            <a:r>
              <a:rPr lang="fr-FR" b="0" dirty="0"/>
              <a:t>Difficultés pour la SST</a:t>
            </a:r>
            <a:endParaRPr lang="en-GB" b="0" dirty="0"/>
          </a:p>
        </p:txBody>
      </p:sp>
      <p:sp>
        <p:nvSpPr>
          <p:cNvPr id="3" name="Content Placeholder 2"/>
          <p:cNvSpPr>
            <a:spLocks noGrp="1"/>
          </p:cNvSpPr>
          <p:nvPr>
            <p:ph idx="1"/>
          </p:nvPr>
        </p:nvSpPr>
        <p:spPr>
          <a:xfrm>
            <a:off x="490539" y="2393950"/>
            <a:ext cx="5953328" cy="3482975"/>
          </a:xfrm>
        </p:spPr>
        <p:txBody>
          <a:bodyPr/>
          <a:lstStyle/>
          <a:p>
            <a:pPr lvl="2"/>
            <a:r>
              <a:rPr lang="fr-FR" b="0" dirty="0" smtClean="0">
                <a:solidFill>
                  <a:schemeClr val="tx2"/>
                </a:solidFill>
                <a:latin typeface="Overpass Light"/>
                <a:cs typeface="Overpass Light"/>
              </a:rPr>
              <a:t>Manque </a:t>
            </a:r>
            <a:r>
              <a:rPr lang="fr-FR" b="0" dirty="0">
                <a:solidFill>
                  <a:schemeClr val="tx2"/>
                </a:solidFill>
                <a:latin typeface="Overpass Light"/>
                <a:cs typeface="Overpass Light"/>
              </a:rPr>
              <a:t>de personnel de SST en interne </a:t>
            </a:r>
            <a:endParaRPr lang="fr-FR" b="0" dirty="0" smtClean="0">
              <a:solidFill>
                <a:schemeClr val="tx2"/>
              </a:solidFill>
              <a:latin typeface="Overpass Light"/>
              <a:cs typeface="Overpass Light"/>
            </a:endParaRPr>
          </a:p>
          <a:p>
            <a:pPr lvl="2"/>
            <a:r>
              <a:rPr lang="fr-FR" b="0" dirty="0" smtClean="0">
                <a:solidFill>
                  <a:schemeClr val="tx2"/>
                </a:solidFill>
                <a:latin typeface="Overpass Light"/>
                <a:cs typeface="Overpass Light"/>
              </a:rPr>
              <a:t>Absence </a:t>
            </a:r>
            <a:r>
              <a:rPr lang="fr-FR" b="0" dirty="0">
                <a:solidFill>
                  <a:schemeClr val="tx2"/>
                </a:solidFill>
                <a:latin typeface="Overpass Light"/>
                <a:cs typeface="Overpass Light"/>
              </a:rPr>
              <a:t>d’accès aux services externes de </a:t>
            </a:r>
            <a:r>
              <a:rPr lang="fr-FR" b="0" dirty="0" smtClean="0">
                <a:solidFill>
                  <a:schemeClr val="tx2"/>
                </a:solidFill>
                <a:latin typeface="Overpass Light"/>
                <a:cs typeface="Overpass Light"/>
              </a:rPr>
              <a:t>SST</a:t>
            </a:r>
          </a:p>
          <a:p>
            <a:pPr lvl="2"/>
            <a:r>
              <a:rPr lang="fr-FR" b="0" dirty="0" smtClean="0">
                <a:solidFill>
                  <a:schemeClr val="tx2"/>
                </a:solidFill>
                <a:latin typeface="Overpass Light"/>
                <a:cs typeface="Overpass Light"/>
              </a:rPr>
              <a:t>Expérience </a:t>
            </a:r>
            <a:r>
              <a:rPr lang="fr-FR" b="0" dirty="0">
                <a:solidFill>
                  <a:schemeClr val="tx2"/>
                </a:solidFill>
                <a:latin typeface="Overpass Light"/>
                <a:cs typeface="Overpass Light"/>
              </a:rPr>
              <a:t>limitée des employeurs et des travailleurs de ces </a:t>
            </a:r>
            <a:r>
              <a:rPr lang="fr-FR" b="0" dirty="0" smtClean="0">
                <a:solidFill>
                  <a:schemeClr val="tx2"/>
                </a:solidFill>
                <a:latin typeface="Overpass Light"/>
                <a:cs typeface="Overpass Light"/>
              </a:rPr>
              <a:t>PME</a:t>
            </a:r>
          </a:p>
          <a:p>
            <a:pPr lvl="2"/>
            <a:r>
              <a:rPr lang="fr-FR" b="0" dirty="0" smtClean="0">
                <a:solidFill>
                  <a:schemeClr val="tx2"/>
                </a:solidFill>
                <a:latin typeface="Overpass Light"/>
                <a:cs typeface="Overpass Light"/>
              </a:rPr>
              <a:t>Connaissance </a:t>
            </a:r>
            <a:r>
              <a:rPr lang="fr-FR" b="0" dirty="0">
                <a:solidFill>
                  <a:schemeClr val="tx2"/>
                </a:solidFill>
                <a:latin typeface="Overpass Light"/>
                <a:cs typeface="Overpass Light"/>
              </a:rPr>
              <a:t>limitée de ce qui constitue un équipement et des machines «sûrs» </a:t>
            </a:r>
            <a:endParaRPr lang="fr-FR" b="0" dirty="0" smtClean="0">
              <a:solidFill>
                <a:schemeClr val="tx2"/>
              </a:solidFill>
              <a:latin typeface="Overpass Light"/>
              <a:cs typeface="Overpass Light"/>
            </a:endParaRPr>
          </a:p>
          <a:p>
            <a:pPr lvl="2"/>
            <a:r>
              <a:rPr lang="fr-FR" b="0" dirty="0" smtClean="0">
                <a:solidFill>
                  <a:schemeClr val="tx2"/>
                </a:solidFill>
                <a:latin typeface="Overpass Light"/>
                <a:cs typeface="Overpass Light"/>
              </a:rPr>
              <a:t>Coût </a:t>
            </a:r>
            <a:r>
              <a:rPr lang="fr-FR" b="0" dirty="0">
                <a:solidFill>
                  <a:schemeClr val="tx2"/>
                </a:solidFill>
                <a:latin typeface="Overpass Light"/>
                <a:cs typeface="Overpass Light"/>
              </a:rPr>
              <a:t>perçu des </a:t>
            </a:r>
            <a:r>
              <a:rPr lang="fr-FR" b="0" dirty="0" smtClean="0">
                <a:solidFill>
                  <a:schemeClr val="tx2"/>
                </a:solidFill>
                <a:latin typeface="Overpass Light"/>
                <a:cs typeface="Overpass Light"/>
              </a:rPr>
              <a:t>améliorations</a:t>
            </a:r>
          </a:p>
          <a:p>
            <a:pPr lvl="2"/>
            <a:r>
              <a:rPr lang="fr-FR" b="0" dirty="0" smtClean="0">
                <a:solidFill>
                  <a:schemeClr val="tx2"/>
                </a:solidFill>
                <a:latin typeface="Overpass Light"/>
                <a:cs typeface="Overpass Light"/>
              </a:rPr>
              <a:t>Accès </a:t>
            </a:r>
            <a:r>
              <a:rPr lang="fr-FR" b="0" dirty="0">
                <a:solidFill>
                  <a:schemeClr val="tx2"/>
                </a:solidFill>
                <a:latin typeface="Overpass Light"/>
                <a:cs typeface="Overpass Light"/>
              </a:rPr>
              <a:t>limité à l’information et aux possibilités de </a:t>
            </a:r>
            <a:r>
              <a:rPr lang="fr-FR" b="0" dirty="0" smtClean="0">
                <a:solidFill>
                  <a:schemeClr val="tx2"/>
                </a:solidFill>
                <a:latin typeface="Overpass Light"/>
                <a:cs typeface="Overpass Light"/>
              </a:rPr>
              <a:t>formation</a:t>
            </a:r>
            <a:endParaRPr lang="fr-FR" b="0" dirty="0">
              <a:solidFill>
                <a:schemeClr val="tx2"/>
              </a:solidFill>
              <a:latin typeface="Overpass Light"/>
              <a:cs typeface="Overpass Light"/>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pPr/>
              <a:t>17</a:t>
            </a:fld>
            <a:endParaRPr lang="en-GB"/>
          </a:p>
        </p:txBody>
      </p:sp>
      <p:sp>
        <p:nvSpPr>
          <p:cNvPr id="9" name="Marcador de texto 8"/>
          <p:cNvSpPr>
            <a:spLocks noGrp="1"/>
          </p:cNvSpPr>
          <p:nvPr>
            <p:ph type="body" sz="quarter" idx="14"/>
          </p:nvPr>
        </p:nvSpPr>
        <p:spPr>
          <a:xfrm>
            <a:off x="8062562" y="5406256"/>
            <a:ext cx="3413125" cy="247650"/>
          </a:xfrm>
        </p:spPr>
        <p:txBody>
          <a:bodyPr/>
          <a:lstStyle/>
          <a:p>
            <a:r>
              <a:rPr lang="es-ES" dirty="0" smtClean="0"/>
              <a:t>La </a:t>
            </a:r>
            <a:r>
              <a:rPr lang="es-ES" dirty="0" err="1" smtClean="0"/>
              <a:t>Colombie</a:t>
            </a:r>
            <a:endParaRPr lang="es-ES" dirty="0"/>
          </a:p>
        </p:txBody>
      </p:sp>
      <p:pic>
        <p:nvPicPr>
          <p:cNvPr id="10"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
        <p:nvSpPr>
          <p:cNvPr id="14" name="Footer Placeholder 10"/>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spTree>
    <p:extLst>
      <p:ext uri="{BB962C8B-B14F-4D97-AF65-F5344CB8AC3E}">
        <p14:creationId xmlns:p14="http://schemas.microsoft.com/office/powerpoint/2010/main" val="4175184707"/>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73487" y="1443136"/>
            <a:ext cx="6017628" cy="4636676"/>
          </a:xfrm>
          <a:prstGeom prst="rect">
            <a:avLst/>
          </a:prstGeom>
        </p:spPr>
      </p:pic>
      <p:sp>
        <p:nvSpPr>
          <p:cNvPr id="2" name="Título 1"/>
          <p:cNvSpPr>
            <a:spLocks noGrp="1"/>
          </p:cNvSpPr>
          <p:nvPr>
            <p:ph type="title"/>
          </p:nvPr>
        </p:nvSpPr>
        <p:spPr>
          <a:xfrm>
            <a:off x="490538" y="1423195"/>
            <a:ext cx="6706476" cy="720000"/>
          </a:xfrm>
        </p:spPr>
        <p:txBody>
          <a:bodyPr/>
          <a:lstStyle/>
          <a:p>
            <a:r>
              <a:rPr lang="fr-FR" b="0" dirty="0"/>
              <a:t>Que peuvent faire les PME?</a:t>
            </a:r>
            <a:endParaRPr lang="es-ES" b="0" dirty="0"/>
          </a:p>
        </p:txBody>
      </p:sp>
      <p:sp>
        <p:nvSpPr>
          <p:cNvPr id="5" name="Marcador de número de diapositiva 4"/>
          <p:cNvSpPr>
            <a:spLocks noGrp="1"/>
          </p:cNvSpPr>
          <p:nvPr>
            <p:ph type="sldNum" sz="quarter" idx="12"/>
          </p:nvPr>
        </p:nvSpPr>
        <p:spPr/>
        <p:txBody>
          <a:bodyPr/>
          <a:lstStyle/>
          <a:p>
            <a:fld id="{856227C0-AD57-4F9B-BAE3-EEFB0D0EE427}" type="slidenum">
              <a:rPr lang="en-GB" smtClean="0"/>
              <a:t>18</a:t>
            </a:fld>
            <a:endParaRPr lang="en-GB"/>
          </a:p>
        </p:txBody>
      </p:sp>
      <p:sp>
        <p:nvSpPr>
          <p:cNvPr id="9" name="CuadroTexto 8"/>
          <p:cNvSpPr txBox="1"/>
          <p:nvPr/>
        </p:nvSpPr>
        <p:spPr>
          <a:xfrm>
            <a:off x="564474" y="2116484"/>
            <a:ext cx="5800467" cy="2400657"/>
          </a:xfrm>
          <a:prstGeom prst="rect">
            <a:avLst/>
          </a:prstGeom>
          <a:noFill/>
        </p:spPr>
        <p:txBody>
          <a:bodyPr wrap="square" rtlCol="0">
            <a:spAutoFit/>
          </a:bodyPr>
          <a:lstStyle/>
          <a:p>
            <a:pPr marL="285750" indent="-285750">
              <a:lnSpc>
                <a:spcPct val="140000"/>
              </a:lnSpc>
              <a:buClr>
                <a:schemeClr val="accent2"/>
              </a:buClr>
              <a:buFont typeface="Lucida Grande"/>
              <a:buChar char="▶"/>
            </a:pPr>
            <a:r>
              <a:rPr lang="fr-FR" dirty="0" smtClean="0">
                <a:solidFill>
                  <a:schemeClr val="tx2"/>
                </a:solidFill>
                <a:latin typeface="Overpass Light"/>
                <a:cs typeface="Overpass Light"/>
              </a:rPr>
              <a:t>Les </a:t>
            </a:r>
            <a:r>
              <a:rPr lang="fr-FR" dirty="0">
                <a:solidFill>
                  <a:schemeClr val="tx2"/>
                </a:solidFill>
                <a:latin typeface="Overpass Light"/>
                <a:cs typeface="Overpass Light"/>
              </a:rPr>
              <a:t>petites entreprises doivent apprendre à mieux connaître les règles de SST, les systèmes de travail sûrs et la </a:t>
            </a:r>
            <a:r>
              <a:rPr lang="fr-FR" dirty="0" smtClean="0">
                <a:solidFill>
                  <a:schemeClr val="tx2"/>
                </a:solidFill>
                <a:latin typeface="Overpass Light"/>
                <a:cs typeface="Overpass Light"/>
              </a:rPr>
              <a:t>législation.</a:t>
            </a:r>
          </a:p>
          <a:p>
            <a:pPr marL="285750" indent="-285750">
              <a:lnSpc>
                <a:spcPct val="140000"/>
              </a:lnSpc>
              <a:buClr>
                <a:schemeClr val="accent2"/>
              </a:buClr>
              <a:buFont typeface="Lucida Grande"/>
              <a:buChar char="▶"/>
            </a:pPr>
            <a:r>
              <a:rPr lang="fr-FR" dirty="0" smtClean="0">
                <a:solidFill>
                  <a:schemeClr val="tx2"/>
                </a:solidFill>
                <a:latin typeface="Overpass Light"/>
                <a:cs typeface="Overpass Light"/>
              </a:rPr>
              <a:t>Les </a:t>
            </a:r>
            <a:r>
              <a:rPr lang="fr-FR" dirty="0">
                <a:solidFill>
                  <a:schemeClr val="tx2"/>
                </a:solidFill>
                <a:latin typeface="Overpass Light"/>
                <a:cs typeface="Overpass Light"/>
              </a:rPr>
              <a:t>petites entreprises doivent mettre en place des systèmes pour la SST sur le lieu de travail et y consacrer des ressources</a:t>
            </a:r>
            <a:r>
              <a:rPr lang="fr-FR" dirty="0" smtClean="0">
                <a:solidFill>
                  <a:schemeClr val="tx2"/>
                </a:solidFill>
                <a:latin typeface="Overpass Light"/>
                <a:cs typeface="Overpass Light"/>
              </a:rPr>
              <a:t>.</a:t>
            </a:r>
            <a:endParaRPr lang="fr-FR" dirty="0">
              <a:solidFill>
                <a:schemeClr val="tx2"/>
              </a:solidFill>
              <a:latin typeface="Overpass Light"/>
              <a:cs typeface="Overpass Light"/>
            </a:endParaRPr>
          </a:p>
        </p:txBody>
      </p:sp>
      <p:sp>
        <p:nvSpPr>
          <p:cNvPr id="10" name="Rectángulo 9"/>
          <p:cNvSpPr/>
          <p:nvPr/>
        </p:nvSpPr>
        <p:spPr>
          <a:xfrm>
            <a:off x="642472" y="4591894"/>
            <a:ext cx="5797175" cy="1315745"/>
          </a:xfrm>
          <a:prstGeom prst="rect">
            <a:avLst/>
          </a:prstGeom>
        </p:spPr>
        <p:txBody>
          <a:bodyPr wrap="square">
            <a:spAutoFit/>
          </a:bodyPr>
          <a:lstStyle/>
          <a:p>
            <a:r>
              <a:rPr lang="fr-CH" dirty="0" smtClean="0">
                <a:solidFill>
                  <a:schemeClr val="accent2"/>
                </a:solidFill>
                <a:latin typeface="Overpass Light"/>
                <a:cs typeface="Overpass Light"/>
              </a:rPr>
              <a:t>¡N’oublie pas! </a:t>
            </a:r>
          </a:p>
          <a:p>
            <a:r>
              <a:rPr lang="fr-FR" b="1" dirty="0">
                <a:solidFill>
                  <a:schemeClr val="accent2"/>
                </a:solidFill>
                <a:latin typeface="Overpass Light"/>
                <a:cs typeface="Overpass Light"/>
              </a:rPr>
              <a:t>L’amélioration de la SST passe par la coopération des employeurs, des cadres et des </a:t>
            </a:r>
            <a:r>
              <a:rPr lang="fr-FR" b="1" dirty="0" smtClean="0">
                <a:solidFill>
                  <a:schemeClr val="accent2"/>
                </a:solidFill>
                <a:latin typeface="Overpass Light"/>
                <a:cs typeface="Overpass Light"/>
              </a:rPr>
              <a:t>travailleurs</a:t>
            </a:r>
            <a:r>
              <a:rPr lang="es-ES" dirty="0" smtClean="0">
                <a:solidFill>
                  <a:schemeClr val="accent2"/>
                </a:solidFill>
                <a:latin typeface="Overpass Light"/>
                <a:cs typeface="Overpass Light"/>
              </a:rPr>
              <a:t>. </a:t>
            </a:r>
            <a:endParaRPr lang="es-ES" dirty="0">
              <a:solidFill>
                <a:schemeClr val="accent2"/>
              </a:solidFill>
              <a:latin typeface="Overpass Light"/>
              <a:cs typeface="Overpass Light"/>
            </a:endParaRPr>
          </a:p>
          <a:p>
            <a:pPr algn="ctr">
              <a:lnSpc>
                <a:spcPct val="150000"/>
              </a:lnSpc>
            </a:pPr>
            <a:r>
              <a:rPr lang="it-IT" dirty="0" smtClean="0">
                <a:solidFill>
                  <a:schemeClr val="accent2"/>
                </a:solidFill>
                <a:latin typeface="Overpass Light"/>
                <a:cs typeface="Overpass Light"/>
              </a:rPr>
              <a:t>«</a:t>
            </a:r>
            <a:r>
              <a:rPr lang="fr-FR" b="1" dirty="0">
                <a:solidFill>
                  <a:schemeClr val="accent2"/>
                </a:solidFill>
                <a:latin typeface="Overpass Light"/>
                <a:cs typeface="Overpass Light"/>
              </a:rPr>
              <a:t>La SST est l’affaire de tous</a:t>
            </a:r>
            <a:r>
              <a:rPr lang="it-IT" dirty="0" smtClean="0">
                <a:solidFill>
                  <a:schemeClr val="accent2"/>
                </a:solidFill>
                <a:latin typeface="Overpass Light"/>
                <a:cs typeface="Overpass Light"/>
              </a:rPr>
              <a:t>»</a:t>
            </a:r>
            <a:endParaRPr lang="es-ES" dirty="0">
              <a:solidFill>
                <a:schemeClr val="accent2"/>
              </a:solidFill>
              <a:latin typeface="Overpass Light"/>
              <a:cs typeface="Overpass Light"/>
            </a:endParaRPr>
          </a:p>
        </p:txBody>
      </p:sp>
      <p:sp>
        <p:nvSpPr>
          <p:cNvPr id="8" name="Footer Placeholder 10"/>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spTree>
    <p:extLst>
      <p:ext uri="{BB962C8B-B14F-4D97-AF65-F5344CB8AC3E}">
        <p14:creationId xmlns:p14="http://schemas.microsoft.com/office/powerpoint/2010/main" val="903394059"/>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10"/>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pic>
        <p:nvPicPr>
          <p:cNvPr id="12" name="Marcador de posición de imagen 11"/>
          <p:cNvPicPr>
            <a:picLocks noGrp="1" noChangeAspect="1"/>
          </p:cNvPicPr>
          <p:nvPr>
            <p:ph type="pic" sz="quarter" idx="4294967295"/>
          </p:nvPr>
        </p:nvPicPr>
        <p:blipFill>
          <a:blip r:embed="rId3" cstate="print">
            <a:extLst>
              <a:ext uri="{28A0092B-C50C-407E-A947-70E740481C1C}">
                <a14:useLocalDpi xmlns:a14="http://schemas.microsoft.com/office/drawing/2010/main" val="0"/>
              </a:ext>
            </a:extLst>
          </a:blip>
          <a:stretch>
            <a:fillRect/>
          </a:stretch>
        </p:blipFill>
        <p:spPr>
          <a:xfrm>
            <a:off x="8050071" y="1069309"/>
            <a:ext cx="3369617" cy="5054425"/>
          </a:xfrm>
          <a:prstGeom prst="rect">
            <a:avLst/>
          </a:prstGeom>
          <a:ln>
            <a:noFill/>
          </a:ln>
          <a:effectLst>
            <a:outerShdw blurRad="292100" dist="139700" dir="2700000" algn="tl" rotWithShape="0">
              <a:srgbClr val="333333">
                <a:alpha val="65000"/>
              </a:srgbClr>
            </a:outerShdw>
          </a:effectLst>
        </p:spPr>
      </p:pic>
      <p:sp>
        <p:nvSpPr>
          <p:cNvPr id="2" name="Title 1"/>
          <p:cNvSpPr>
            <a:spLocks noGrp="1"/>
          </p:cNvSpPr>
          <p:nvPr>
            <p:ph type="title"/>
          </p:nvPr>
        </p:nvSpPr>
        <p:spPr/>
        <p:txBody>
          <a:bodyPr/>
          <a:lstStyle/>
          <a:p>
            <a:r>
              <a:rPr lang="fr-FR" b="0" dirty="0"/>
              <a:t>Responsabilité des employeurs</a:t>
            </a:r>
            <a:endParaRPr lang="en-GB" b="0" dirty="0"/>
          </a:p>
        </p:txBody>
      </p:sp>
      <p:sp>
        <p:nvSpPr>
          <p:cNvPr id="3" name="Content Placeholder 2"/>
          <p:cNvSpPr>
            <a:spLocks noGrp="1"/>
          </p:cNvSpPr>
          <p:nvPr>
            <p:ph idx="1"/>
          </p:nvPr>
        </p:nvSpPr>
        <p:spPr>
          <a:xfrm>
            <a:off x="490539" y="2393950"/>
            <a:ext cx="5953328" cy="3482975"/>
          </a:xfrm>
        </p:spPr>
        <p:txBody>
          <a:bodyPr/>
          <a:lstStyle/>
          <a:p>
            <a:pPr lvl="2"/>
            <a:r>
              <a:rPr lang="en-US" dirty="0" err="1" smtClean="0">
                <a:solidFill>
                  <a:schemeClr val="tx2"/>
                </a:solidFill>
                <a:cs typeface="Overpass Bold"/>
              </a:rPr>
              <a:t>Sensibilisation</a:t>
            </a:r>
            <a:r>
              <a:rPr lang="en-US" dirty="0">
                <a:solidFill>
                  <a:schemeClr val="tx2"/>
                </a:solidFill>
                <a:cs typeface="Overpass Bold"/>
              </a:rPr>
              <a:t>: </a:t>
            </a:r>
            <a:r>
              <a:rPr lang="fr-FR" dirty="0">
                <a:solidFill>
                  <a:schemeClr val="tx2"/>
                </a:solidFill>
                <a:latin typeface="Overpass Light"/>
                <a:cs typeface="Overpass Light"/>
              </a:rPr>
              <a:t>les employeurs doivent collaborer avec les autorités sanitaires pour promouvoir la santé et la sécurité sur le lieu de </a:t>
            </a:r>
            <a:r>
              <a:rPr lang="fr-FR" dirty="0" smtClean="0">
                <a:solidFill>
                  <a:schemeClr val="tx2"/>
                </a:solidFill>
                <a:latin typeface="Overpass Light"/>
                <a:cs typeface="Overpass Light"/>
              </a:rPr>
              <a:t>travail.</a:t>
            </a:r>
          </a:p>
          <a:p>
            <a:pPr lvl="2"/>
            <a:endParaRPr lang="fr-FR" dirty="0" smtClean="0">
              <a:solidFill>
                <a:schemeClr val="tx2"/>
              </a:solidFill>
              <a:latin typeface="Overpass Light"/>
              <a:cs typeface="Overpass Light"/>
            </a:endParaRPr>
          </a:p>
          <a:p>
            <a:pPr lvl="2"/>
            <a:r>
              <a:rPr lang="fr-FR" dirty="0" smtClean="0">
                <a:solidFill>
                  <a:schemeClr val="tx2"/>
                </a:solidFill>
                <a:cs typeface="Overpass Bold"/>
              </a:rPr>
              <a:t>Formation</a:t>
            </a:r>
            <a:r>
              <a:rPr lang="fr-FR" dirty="0">
                <a:solidFill>
                  <a:schemeClr val="tx2"/>
                </a:solidFill>
                <a:cs typeface="Overpass Bold"/>
              </a:rPr>
              <a:t>: </a:t>
            </a:r>
            <a:r>
              <a:rPr lang="fr-FR" dirty="0">
                <a:solidFill>
                  <a:schemeClr val="tx2"/>
                </a:solidFill>
                <a:latin typeface="Overpass Light"/>
                <a:cs typeface="Overpass Light"/>
              </a:rPr>
              <a:t>veiller à ce que les travailleurs et superviseurs soient formés à la façon de faire correctement leur travail et de protéger leur vie et celle de leurs </a:t>
            </a:r>
            <a:r>
              <a:rPr lang="fr-FR" dirty="0" smtClean="0">
                <a:solidFill>
                  <a:schemeClr val="tx2"/>
                </a:solidFill>
                <a:latin typeface="Overpass Light"/>
                <a:cs typeface="Overpass Light"/>
              </a:rPr>
              <a:t>collègues.</a:t>
            </a:r>
          </a:p>
          <a:p>
            <a:pPr lvl="2"/>
            <a:endParaRPr lang="fr-FR" dirty="0">
              <a:solidFill>
                <a:schemeClr val="tx2"/>
              </a:solidFill>
              <a:latin typeface="Overpass Light"/>
              <a:cs typeface="Overpass Light"/>
            </a:endParaRPr>
          </a:p>
          <a:p>
            <a:pPr lvl="2"/>
            <a:r>
              <a:rPr lang="fr-FR" dirty="0" smtClean="0">
                <a:solidFill>
                  <a:schemeClr val="tx2"/>
                </a:solidFill>
                <a:latin typeface="Overpass Light"/>
                <a:cs typeface="Overpass Light"/>
              </a:rPr>
              <a:t>L’employeur </a:t>
            </a:r>
            <a:r>
              <a:rPr lang="fr-FR" dirty="0">
                <a:solidFill>
                  <a:schemeClr val="tx2"/>
                </a:solidFill>
                <a:latin typeface="Overpass Light"/>
                <a:cs typeface="Overpass Light"/>
              </a:rPr>
              <a:t>doit veiller à la </a:t>
            </a:r>
            <a:r>
              <a:rPr lang="fr-FR" dirty="0">
                <a:solidFill>
                  <a:schemeClr val="tx2"/>
                </a:solidFill>
                <a:cs typeface="Overpass Bold"/>
              </a:rPr>
              <a:t>mise en place et au bon fonctionnement d’un comité de sécurité et de santé </a:t>
            </a:r>
            <a:r>
              <a:rPr lang="fr-FR" dirty="0">
                <a:solidFill>
                  <a:schemeClr val="tx2"/>
                </a:solidFill>
                <a:latin typeface="Overpass Light"/>
                <a:cs typeface="Overpass Light"/>
              </a:rPr>
              <a:t>conformément aux lois et pratiques nationales.</a:t>
            </a:r>
          </a:p>
        </p:txBody>
      </p:sp>
      <p:sp>
        <p:nvSpPr>
          <p:cNvPr id="7" name="Slide Number Placeholder 6"/>
          <p:cNvSpPr>
            <a:spLocks noGrp="1"/>
          </p:cNvSpPr>
          <p:nvPr>
            <p:ph type="sldNum" sz="quarter" idx="12"/>
          </p:nvPr>
        </p:nvSpPr>
        <p:spPr/>
        <p:txBody>
          <a:bodyPr/>
          <a:lstStyle/>
          <a:p>
            <a:fld id="{856227C0-AD57-4F9B-BAE3-EEFB0D0EE427}" type="slidenum">
              <a:rPr lang="en-GB" smtClean="0"/>
              <a:pPr/>
              <a:t>19</a:t>
            </a:fld>
            <a:endParaRPr lang="en-GB"/>
          </a:p>
        </p:txBody>
      </p:sp>
      <p:sp>
        <p:nvSpPr>
          <p:cNvPr id="9" name="Marcador de texto 8"/>
          <p:cNvSpPr>
            <a:spLocks noGrp="1"/>
          </p:cNvSpPr>
          <p:nvPr>
            <p:ph type="body" sz="quarter" idx="14"/>
          </p:nvPr>
        </p:nvSpPr>
        <p:spPr>
          <a:xfrm>
            <a:off x="8021803" y="5453296"/>
            <a:ext cx="3413125" cy="247650"/>
          </a:xfrm>
        </p:spPr>
        <p:txBody>
          <a:bodyPr/>
          <a:lstStyle/>
          <a:p>
            <a:r>
              <a:rPr lang="en-US" dirty="0" err="1"/>
              <a:t>Ethiopie</a:t>
            </a:r>
            <a:endParaRPr lang="es-ES" dirty="0"/>
          </a:p>
        </p:txBody>
      </p:sp>
      <p:pic>
        <p:nvPicPr>
          <p:cNvPr id="10"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
        <p:nvSpPr>
          <p:cNvPr id="14" name="Footer Placeholder 10"/>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spTree>
    <p:extLst>
      <p:ext uri="{BB962C8B-B14F-4D97-AF65-F5344CB8AC3E}">
        <p14:creationId xmlns:p14="http://schemas.microsoft.com/office/powerpoint/2010/main" val="2740725163"/>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p:txBody>
          <a:body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p:txBody>
          <a:bodyPr/>
          <a:lstStyle/>
          <a:p>
            <a:fld id="{856227C0-AD57-4F9B-BAE3-EEFB0D0EE427}" type="slidenum">
              <a:rPr lang="en-GB" smtClean="0">
                <a:latin typeface="Arial"/>
              </a:rPr>
              <a:pPr/>
              <a:t>2</a:t>
            </a:fld>
            <a:endParaRPr lang="en-GB">
              <a:latin typeface="Arial"/>
            </a:endParaRPr>
          </a:p>
        </p:txBody>
      </p:sp>
      <p:sp>
        <p:nvSpPr>
          <p:cNvPr id="9" name="Title 1"/>
          <p:cNvSpPr>
            <a:spLocks noGrp="1"/>
          </p:cNvSpPr>
          <p:nvPr>
            <p:ph type="title"/>
          </p:nvPr>
        </p:nvSpPr>
        <p:spPr>
          <a:xfrm>
            <a:off x="490537" y="2872800"/>
            <a:ext cx="9732217" cy="608525"/>
          </a:xfrm>
        </p:spPr>
        <p:txBody>
          <a:bodyPr/>
          <a:lstStyle/>
          <a:p>
            <a:r>
              <a:rPr lang="fr-FR" b="0" dirty="0" smtClean="0">
                <a:latin typeface="Overpass Bold"/>
                <a:cs typeface="Overpass Bold"/>
              </a:rPr>
              <a:t>Introduction </a:t>
            </a:r>
            <a:r>
              <a:rPr lang="fr-FR" b="0" dirty="0">
                <a:latin typeface="Overpass Bold"/>
                <a:cs typeface="Overpass Bold"/>
              </a:rPr>
              <a:t>au programme </a:t>
            </a:r>
            <a:r>
              <a:rPr lang="fr-FR" b="0" dirty="0" smtClean="0">
                <a:latin typeface="Overpass Bold"/>
                <a:cs typeface="Overpass Bold"/>
              </a:rPr>
              <a:t/>
            </a:r>
            <a:br>
              <a:rPr lang="fr-FR" b="0" dirty="0" smtClean="0">
                <a:latin typeface="Overpass Bold"/>
                <a:cs typeface="Overpass Bold"/>
              </a:rPr>
            </a:br>
            <a:r>
              <a:rPr lang="fr-FR" b="0" dirty="0" smtClean="0">
                <a:latin typeface="Overpass Bold"/>
                <a:cs typeface="Overpass Bold"/>
              </a:rPr>
              <a:t>de </a:t>
            </a:r>
            <a:r>
              <a:rPr lang="fr-FR" b="0" dirty="0">
                <a:latin typeface="Overpass Bold"/>
                <a:cs typeface="Overpass Bold"/>
              </a:rPr>
              <a:t>formation </a:t>
            </a:r>
            <a:endParaRPr lang="en-GB" b="0" dirty="0">
              <a:latin typeface="Overpass Bold"/>
              <a:cs typeface="Overpass Bold"/>
            </a:endParaRPr>
          </a:p>
        </p:txBody>
      </p:sp>
      <p:sp>
        <p:nvSpPr>
          <p:cNvPr id="10" name="Text Placeholder 2"/>
          <p:cNvSpPr>
            <a:spLocks noGrp="1"/>
          </p:cNvSpPr>
          <p:nvPr>
            <p:ph type="body" idx="1"/>
          </p:nvPr>
        </p:nvSpPr>
        <p:spPr>
          <a:xfrm>
            <a:off x="490537" y="4111084"/>
            <a:ext cx="9503852" cy="1493908"/>
          </a:xfrm>
        </p:spPr>
        <p:txBody>
          <a:bodyPr/>
          <a:lstStyle/>
          <a:p>
            <a:r>
              <a:rPr lang="fr-FR" dirty="0" smtClean="0">
                <a:latin typeface="Overpass Light"/>
                <a:cs typeface="Overpass Light"/>
              </a:rPr>
              <a:t>La sécurité </a:t>
            </a:r>
            <a:r>
              <a:rPr lang="fr-FR" dirty="0">
                <a:latin typeface="Overpass Light"/>
                <a:cs typeface="Overpass Light"/>
              </a:rPr>
              <a:t>et la santé au </a:t>
            </a:r>
            <a:r>
              <a:rPr lang="fr-FR" dirty="0" smtClean="0">
                <a:latin typeface="Overpass Light"/>
                <a:cs typeface="Overpass Light"/>
              </a:rPr>
              <a:t>travail - Jour </a:t>
            </a:r>
            <a:r>
              <a:rPr lang="fr-FR" dirty="0">
                <a:latin typeface="Overpass Light"/>
                <a:cs typeface="Overpass Light"/>
              </a:rPr>
              <a:t>1</a:t>
            </a:r>
            <a:endParaRPr lang="en-GB" dirty="0">
              <a:latin typeface="Overpass Light"/>
              <a:cs typeface="Overpass Light"/>
            </a:endParaRPr>
          </a:p>
        </p:txBody>
      </p:sp>
    </p:spTree>
    <p:extLst>
      <p:ext uri="{BB962C8B-B14F-4D97-AF65-F5344CB8AC3E}">
        <p14:creationId xmlns:p14="http://schemas.microsoft.com/office/powerpoint/2010/main" val="3946213135"/>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11"/>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pic>
        <p:nvPicPr>
          <p:cNvPr id="4" name="Imagen 3" descr="20_slide_picture.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62012" y="1240118"/>
            <a:ext cx="3577943" cy="4721410"/>
          </a:xfrm>
          <a:prstGeom prst="rect">
            <a:avLst/>
          </a:prstGeom>
          <a:ln>
            <a:noFill/>
          </a:ln>
          <a:effectLst>
            <a:outerShdw blurRad="292100" dist="139700" dir="2700000" algn="tl" rotWithShape="0">
              <a:srgbClr val="333333">
                <a:alpha val="65000"/>
              </a:srgbClr>
            </a:outerShdw>
          </a:effectLst>
        </p:spPr>
      </p:pic>
      <p:sp>
        <p:nvSpPr>
          <p:cNvPr id="2" name="Title 1"/>
          <p:cNvSpPr>
            <a:spLocks noGrp="1"/>
          </p:cNvSpPr>
          <p:nvPr>
            <p:ph type="title"/>
          </p:nvPr>
        </p:nvSpPr>
        <p:spPr>
          <a:xfrm>
            <a:off x="490538" y="1423195"/>
            <a:ext cx="7254645" cy="399629"/>
          </a:xfrm>
        </p:spPr>
        <p:txBody>
          <a:bodyPr/>
          <a:lstStyle/>
          <a:p>
            <a:r>
              <a:rPr lang="fr-FR" b="0" dirty="0"/>
              <a:t>Responsabilité des travailleurs</a:t>
            </a:r>
            <a:endParaRPr lang="en-GB" b="0" dirty="0"/>
          </a:p>
        </p:txBody>
      </p:sp>
      <p:sp>
        <p:nvSpPr>
          <p:cNvPr id="3" name="Content Placeholder 2"/>
          <p:cNvSpPr>
            <a:spLocks noGrp="1"/>
          </p:cNvSpPr>
          <p:nvPr>
            <p:ph idx="1"/>
          </p:nvPr>
        </p:nvSpPr>
        <p:spPr>
          <a:xfrm>
            <a:off x="490538" y="2020420"/>
            <a:ext cx="7458167" cy="4374403"/>
          </a:xfrm>
        </p:spPr>
        <p:txBody>
          <a:bodyPr/>
          <a:lstStyle/>
          <a:p>
            <a:pPr lvl="2"/>
            <a:r>
              <a:rPr lang="fr-FR" b="0" dirty="0" smtClean="0">
                <a:solidFill>
                  <a:schemeClr val="tx2"/>
                </a:solidFill>
                <a:latin typeface="Overpass Light"/>
                <a:cs typeface="Overpass Light"/>
              </a:rPr>
              <a:t>Les </a:t>
            </a:r>
            <a:r>
              <a:rPr lang="fr-FR" b="0" dirty="0">
                <a:solidFill>
                  <a:schemeClr val="tx2"/>
                </a:solidFill>
                <a:cs typeface="Overpass Bold"/>
              </a:rPr>
              <a:t>travailleurs doivent également collaborer </a:t>
            </a:r>
            <a:r>
              <a:rPr lang="fr-FR" b="0" dirty="0">
                <a:solidFill>
                  <a:schemeClr val="tx2"/>
                </a:solidFill>
                <a:latin typeface="Overpass Light"/>
                <a:cs typeface="Overpass Light"/>
              </a:rPr>
              <a:t>avec la direction de l’entreprise pour promouvoir la santé et la sécurité sur le lieu de </a:t>
            </a:r>
            <a:r>
              <a:rPr lang="fr-FR" b="0" dirty="0" smtClean="0">
                <a:solidFill>
                  <a:schemeClr val="tx2"/>
                </a:solidFill>
                <a:latin typeface="Overpass Light"/>
                <a:cs typeface="Overpass Light"/>
              </a:rPr>
              <a:t>travail.</a:t>
            </a:r>
          </a:p>
          <a:p>
            <a:pPr lvl="2">
              <a:lnSpc>
                <a:spcPct val="50000"/>
              </a:lnSpc>
            </a:pPr>
            <a:endParaRPr lang="fr-FR" b="0" dirty="0" smtClean="0">
              <a:solidFill>
                <a:schemeClr val="tx2"/>
              </a:solidFill>
              <a:latin typeface="Overpass Light"/>
              <a:cs typeface="Overpass Light"/>
            </a:endParaRPr>
          </a:p>
          <a:p>
            <a:pPr lvl="2"/>
            <a:r>
              <a:rPr lang="fr-FR" b="0" dirty="0" smtClean="0">
                <a:solidFill>
                  <a:schemeClr val="tx2"/>
                </a:solidFill>
                <a:cs typeface="Overpass Bold"/>
              </a:rPr>
              <a:t>Participer </a:t>
            </a:r>
            <a:r>
              <a:rPr lang="fr-FR" b="0" dirty="0">
                <a:solidFill>
                  <a:schemeClr val="tx2"/>
                </a:solidFill>
                <a:cs typeface="Overpass Bold"/>
              </a:rPr>
              <a:t>à la formation </a:t>
            </a:r>
            <a:r>
              <a:rPr lang="fr-FR" b="0" dirty="0">
                <a:solidFill>
                  <a:schemeClr val="tx2"/>
                </a:solidFill>
                <a:latin typeface="Overpass Light"/>
                <a:cs typeface="Overpass Light"/>
              </a:rPr>
              <a:t>dispensée par </a:t>
            </a:r>
            <a:r>
              <a:rPr lang="fr-FR" b="0" dirty="0" smtClean="0">
                <a:solidFill>
                  <a:schemeClr val="tx2"/>
                </a:solidFill>
                <a:latin typeface="Overpass Light"/>
                <a:cs typeface="Overpass Light"/>
              </a:rPr>
              <a:t>l’employeur.</a:t>
            </a:r>
          </a:p>
          <a:p>
            <a:pPr lvl="2">
              <a:lnSpc>
                <a:spcPct val="50000"/>
              </a:lnSpc>
            </a:pPr>
            <a:endParaRPr lang="fr-FR" b="0" dirty="0" smtClean="0">
              <a:solidFill>
                <a:schemeClr val="tx2"/>
              </a:solidFill>
              <a:latin typeface="Overpass Light"/>
              <a:cs typeface="Overpass Light"/>
            </a:endParaRPr>
          </a:p>
          <a:p>
            <a:pPr lvl="2"/>
            <a:r>
              <a:rPr lang="fr-FR" b="0" dirty="0" smtClean="0">
                <a:solidFill>
                  <a:schemeClr val="tx2"/>
                </a:solidFill>
                <a:cs typeface="Overpass Bold"/>
              </a:rPr>
              <a:t>Respecter </a:t>
            </a:r>
            <a:r>
              <a:rPr lang="fr-FR" b="0" dirty="0">
                <a:solidFill>
                  <a:schemeClr val="tx2"/>
                </a:solidFill>
                <a:cs typeface="Overpass Bold"/>
              </a:rPr>
              <a:t>les mesures de maîtrise des risques </a:t>
            </a:r>
            <a:r>
              <a:rPr lang="fr-FR" b="0" dirty="0">
                <a:solidFill>
                  <a:schemeClr val="tx2"/>
                </a:solidFill>
                <a:latin typeface="Overpass Light"/>
                <a:cs typeface="Overpass Light"/>
              </a:rPr>
              <a:t>édictées par </a:t>
            </a:r>
            <a:r>
              <a:rPr lang="fr-FR" b="0" dirty="0" smtClean="0">
                <a:solidFill>
                  <a:schemeClr val="tx2"/>
                </a:solidFill>
                <a:latin typeface="Overpass Light"/>
                <a:cs typeface="Overpass Light"/>
              </a:rPr>
              <a:t>l’employeur.</a:t>
            </a:r>
          </a:p>
          <a:p>
            <a:pPr lvl="2">
              <a:lnSpc>
                <a:spcPct val="50000"/>
              </a:lnSpc>
            </a:pPr>
            <a:endParaRPr lang="fr-FR" b="0" dirty="0" smtClean="0">
              <a:solidFill>
                <a:schemeClr val="tx2"/>
              </a:solidFill>
              <a:latin typeface="Overpass Light"/>
              <a:cs typeface="Overpass Light"/>
            </a:endParaRPr>
          </a:p>
          <a:p>
            <a:pPr lvl="2"/>
            <a:r>
              <a:rPr lang="fr-FR" b="0" dirty="0" smtClean="0">
                <a:solidFill>
                  <a:schemeClr val="tx2"/>
                </a:solidFill>
                <a:cs typeface="Overpass Bold"/>
              </a:rPr>
              <a:t>Utiliser </a:t>
            </a:r>
            <a:r>
              <a:rPr lang="fr-FR" b="0" dirty="0">
                <a:solidFill>
                  <a:schemeClr val="tx2"/>
                </a:solidFill>
                <a:cs typeface="Overpass Bold"/>
              </a:rPr>
              <a:t>correctement les dispositifs de sécurité et les équipements de protection </a:t>
            </a:r>
            <a:r>
              <a:rPr lang="fr-FR" b="0" dirty="0">
                <a:solidFill>
                  <a:schemeClr val="tx2"/>
                </a:solidFill>
                <a:latin typeface="Overpass Light"/>
                <a:cs typeface="Overpass Light"/>
              </a:rPr>
              <a:t>et ne pas les rendre inutilisables ou dangereux. </a:t>
            </a:r>
            <a:endParaRPr lang="fr-FR" b="0" dirty="0" smtClean="0">
              <a:solidFill>
                <a:schemeClr val="tx2"/>
              </a:solidFill>
              <a:latin typeface="Overpass Light"/>
              <a:cs typeface="Overpass Light"/>
            </a:endParaRPr>
          </a:p>
          <a:p>
            <a:pPr lvl="2">
              <a:lnSpc>
                <a:spcPct val="50000"/>
              </a:lnSpc>
            </a:pPr>
            <a:endParaRPr lang="fr-FR" b="0" dirty="0" smtClean="0">
              <a:solidFill>
                <a:schemeClr val="tx2"/>
              </a:solidFill>
              <a:latin typeface="Overpass Light"/>
              <a:cs typeface="Overpass Light"/>
            </a:endParaRPr>
          </a:p>
          <a:p>
            <a:pPr lvl="2"/>
            <a:r>
              <a:rPr lang="fr-FR" b="0" dirty="0" smtClean="0">
                <a:solidFill>
                  <a:schemeClr val="tx2"/>
                </a:solidFill>
                <a:latin typeface="Overpass Light"/>
                <a:cs typeface="Overpass Light"/>
              </a:rPr>
              <a:t>Les </a:t>
            </a:r>
            <a:r>
              <a:rPr lang="fr-FR" b="0" dirty="0">
                <a:solidFill>
                  <a:schemeClr val="tx2"/>
                </a:solidFill>
                <a:cs typeface="Overpass Bold"/>
              </a:rPr>
              <a:t>travailleurs doivent signaler immédiatement </a:t>
            </a:r>
            <a:r>
              <a:rPr lang="fr-FR" b="0" dirty="0">
                <a:solidFill>
                  <a:schemeClr val="tx2"/>
                </a:solidFill>
                <a:latin typeface="Overpass Light"/>
                <a:cs typeface="Overpass Light"/>
              </a:rPr>
              <a:t>à leur superviseur toute situation qui, selon eux, pourrait présenter un danger et qu’ils ne peuvent pas corriger eux-mêmes</a:t>
            </a:r>
            <a:r>
              <a:rPr lang="fr-FR" b="0" dirty="0" smtClean="0">
                <a:solidFill>
                  <a:schemeClr val="tx2"/>
                </a:solidFill>
                <a:latin typeface="Overpass Light"/>
                <a:cs typeface="Overpass Light"/>
              </a:rPr>
              <a:t>.</a:t>
            </a:r>
            <a:endParaRPr lang="fr-FR" b="0" dirty="0">
              <a:solidFill>
                <a:schemeClr val="tx2"/>
              </a:solidFill>
              <a:latin typeface="Overpass Light"/>
              <a:cs typeface="Overpass Light"/>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pPr/>
              <a:t>20</a:t>
            </a:fld>
            <a:endParaRPr lang="en-GB"/>
          </a:p>
        </p:txBody>
      </p:sp>
      <p:sp>
        <p:nvSpPr>
          <p:cNvPr id="9" name="Marcador de texto 8"/>
          <p:cNvSpPr>
            <a:spLocks noGrp="1"/>
          </p:cNvSpPr>
          <p:nvPr>
            <p:ph type="body" sz="quarter" idx="14"/>
          </p:nvPr>
        </p:nvSpPr>
        <p:spPr>
          <a:xfrm>
            <a:off x="8062403" y="5406256"/>
            <a:ext cx="3567713" cy="247650"/>
          </a:xfrm>
        </p:spPr>
        <p:txBody>
          <a:bodyPr/>
          <a:lstStyle/>
          <a:p>
            <a:r>
              <a:rPr lang="es-ES" dirty="0" smtClean="0"/>
              <a:t>Colombia </a:t>
            </a:r>
            <a:endParaRPr lang="es-ES" dirty="0"/>
          </a:p>
        </p:txBody>
      </p:sp>
      <p:pic>
        <p:nvPicPr>
          <p:cNvPr id="10"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
        <p:nvSpPr>
          <p:cNvPr id="13" name="Footer Placeholder 10"/>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spTree>
    <p:extLst>
      <p:ext uri="{BB962C8B-B14F-4D97-AF65-F5344CB8AC3E}">
        <p14:creationId xmlns:p14="http://schemas.microsoft.com/office/powerpoint/2010/main" val="2996832451"/>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ítulo 1"/>
          <p:cNvSpPr>
            <a:spLocks noGrp="1"/>
          </p:cNvSpPr>
          <p:nvPr>
            <p:ph type="title"/>
          </p:nvPr>
        </p:nvSpPr>
        <p:spPr>
          <a:xfrm>
            <a:off x="475597" y="2877516"/>
            <a:ext cx="7200000" cy="608525"/>
          </a:xfrm>
        </p:spPr>
        <p:txBody>
          <a:bodyPr/>
          <a:lstStyle/>
          <a:p>
            <a:r>
              <a:rPr lang="en-GB" dirty="0" smtClean="0"/>
              <a:t>Session 2</a:t>
            </a:r>
            <a:endParaRPr lang="es-ES" dirty="0"/>
          </a:p>
        </p:txBody>
      </p:sp>
      <p:sp>
        <p:nvSpPr>
          <p:cNvPr id="14" name="Marcador de texto 2"/>
          <p:cNvSpPr>
            <a:spLocks noGrp="1"/>
          </p:cNvSpPr>
          <p:nvPr>
            <p:ph type="body" idx="1"/>
          </p:nvPr>
        </p:nvSpPr>
        <p:spPr>
          <a:xfrm>
            <a:off x="475597" y="3601496"/>
            <a:ext cx="8540283" cy="706279"/>
          </a:xfrm>
        </p:spPr>
        <p:txBody>
          <a:bodyPr/>
          <a:lstStyle/>
          <a:p>
            <a:r>
              <a:rPr lang="fr-FR" sz="3200" dirty="0" smtClean="0">
                <a:latin typeface="Overpass Light"/>
                <a:cs typeface="Overpass Light"/>
              </a:rPr>
              <a:t>Définitions et concepts de la SST</a:t>
            </a:r>
            <a:endParaRPr lang="es-ES" sz="3200" dirty="0">
              <a:latin typeface="Overpass Light"/>
              <a:cs typeface="Overpass Light"/>
            </a:endParaRPr>
          </a:p>
        </p:txBody>
      </p:sp>
      <p:sp>
        <p:nvSpPr>
          <p:cNvPr id="15" name="Marcador de pie de página 4"/>
          <p:cNvSpPr txBox="1">
            <a:spLocks/>
          </p:cNvSpPr>
          <p:nvPr/>
        </p:nvSpPr>
        <p:spPr>
          <a:xfrm>
            <a:off x="3606147" y="6872090"/>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mtClean="0">
                <a:latin typeface="Arial"/>
              </a:rPr>
              <a:t>Advancing social justice, promoting decent work</a:t>
            </a:r>
            <a:endParaRPr lang="en-GB">
              <a:latin typeface="Arial"/>
            </a:endParaRPr>
          </a:p>
        </p:txBody>
      </p:sp>
      <p:sp>
        <p:nvSpPr>
          <p:cNvPr id="16" name="Marcador de número de diapositiva 5"/>
          <p:cNvSpPr txBox="1">
            <a:spLocks/>
          </p:cNvSpPr>
          <p:nvPr/>
        </p:nvSpPr>
        <p:spPr>
          <a:xfrm>
            <a:off x="11146521" y="6875166"/>
            <a:ext cx="540000" cy="288000"/>
          </a:xfrm>
          <a:prstGeom prst="rect">
            <a:avLst/>
          </a:prstGeom>
        </p:spPr>
        <p:txBody>
          <a:bodyPr vert="horz" lIns="0" tIns="0" rIns="0" bIns="0" rtlCol="0" anchor="t" anchorCtr="0">
            <a:noAutofit/>
          </a:bodyPr>
          <a:lstStyle>
            <a:defPPr>
              <a:defRPr lang="en-US"/>
            </a:defPPr>
            <a:lvl1pPr marL="0" algn="r" defTabSz="914400" rtl="0" eaLnBrk="1" latinLnBrk="0" hangingPunct="1">
              <a:defRPr sz="1800"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6227C0-AD57-4F9B-BAE3-EEFB0D0EE427}" type="slidenum">
              <a:rPr lang="en-GB" smtClean="0">
                <a:latin typeface="Arial"/>
              </a:rPr>
              <a:pPr/>
              <a:t>21</a:t>
            </a:fld>
            <a:endParaRPr lang="en-GB">
              <a:latin typeface="Arial"/>
            </a:endParaRPr>
          </a:p>
        </p:txBody>
      </p:sp>
      <p:pic>
        <p:nvPicPr>
          <p:cNvPr id="17" name="Imagen 16" descr="21_slide_session_2.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80796" y="2466462"/>
            <a:ext cx="7511204" cy="4396254"/>
          </a:xfrm>
          <a:prstGeom prst="rect">
            <a:avLst/>
          </a:prstGeom>
        </p:spPr>
      </p:pic>
      <p:pic>
        <p:nvPicPr>
          <p:cNvPr id="18"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42122" y="6372179"/>
            <a:ext cx="644400" cy="172266"/>
          </a:xfrm>
          <a:prstGeom prst="rect">
            <a:avLst/>
          </a:prstGeom>
        </p:spPr>
      </p:pic>
      <p:sp>
        <p:nvSpPr>
          <p:cNvPr id="19" name="Footer Placeholder 10"/>
          <p:cNvSpPr txBox="1">
            <a:spLocks/>
          </p:cNvSpPr>
          <p:nvPr/>
        </p:nvSpPr>
        <p:spPr>
          <a:xfrm>
            <a:off x="475597" y="6342018"/>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spTree>
    <p:extLst>
      <p:ext uri="{BB962C8B-B14F-4D97-AF65-F5344CB8AC3E}">
        <p14:creationId xmlns:p14="http://schemas.microsoft.com/office/powerpoint/2010/main" val="79382910"/>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11"/>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pic>
        <p:nvPicPr>
          <p:cNvPr id="9" name="Imagen 8" descr="22_slide_picture.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67190" y="1270000"/>
            <a:ext cx="3477712" cy="4811059"/>
          </a:xfrm>
          <a:prstGeom prst="rect">
            <a:avLst/>
          </a:prstGeom>
          <a:ln>
            <a:noFill/>
          </a:ln>
          <a:effectLst>
            <a:outerShdw blurRad="292100" dist="139700" dir="2700000" algn="tl" rotWithShape="0">
              <a:srgbClr val="333333">
                <a:alpha val="65000"/>
              </a:srgbClr>
            </a:outerShdw>
          </a:effectLst>
        </p:spPr>
      </p:pic>
      <p:sp>
        <p:nvSpPr>
          <p:cNvPr id="4" name="Marcador de número de diapositiva 3"/>
          <p:cNvSpPr>
            <a:spLocks noGrp="1"/>
          </p:cNvSpPr>
          <p:nvPr>
            <p:ph type="sldNum" sz="quarter" idx="12"/>
          </p:nvPr>
        </p:nvSpPr>
        <p:spPr/>
        <p:txBody>
          <a:bodyPr/>
          <a:lstStyle/>
          <a:p>
            <a:fld id="{856227C0-AD57-4F9B-BAE3-EEFB0D0EE427}" type="slidenum">
              <a:rPr lang="en-GB" smtClean="0"/>
              <a:t>22</a:t>
            </a:fld>
            <a:endParaRPr lang="en-GB"/>
          </a:p>
        </p:txBody>
      </p:sp>
      <p:sp>
        <p:nvSpPr>
          <p:cNvPr id="17" name="Marcador de texto 16"/>
          <p:cNvSpPr>
            <a:spLocks noGrp="1"/>
          </p:cNvSpPr>
          <p:nvPr>
            <p:ph type="body" sz="quarter" idx="14"/>
          </p:nvPr>
        </p:nvSpPr>
        <p:spPr>
          <a:xfrm>
            <a:off x="8064135" y="5406256"/>
            <a:ext cx="3413125" cy="247650"/>
          </a:xfrm>
        </p:spPr>
        <p:txBody>
          <a:bodyPr/>
          <a:lstStyle/>
          <a:p>
            <a:r>
              <a:rPr lang="fr-FR" dirty="0">
                <a:cs typeface="Overpass Bold"/>
              </a:rPr>
              <a:t>Photo par Maxime </a:t>
            </a:r>
            <a:r>
              <a:rPr lang="fr-FR" dirty="0" err="1">
                <a:cs typeface="Overpass Bold"/>
              </a:rPr>
              <a:t>Fosst</a:t>
            </a:r>
            <a:r>
              <a:rPr lang="fr-FR" dirty="0">
                <a:cs typeface="Overpass Bold"/>
              </a:rPr>
              <a:t> / OIT - Exposition de photos</a:t>
            </a:r>
            <a:endParaRPr lang="es-ES" dirty="0">
              <a:cs typeface="Overpass Bold"/>
            </a:endParaRPr>
          </a:p>
        </p:txBody>
      </p:sp>
      <p:sp>
        <p:nvSpPr>
          <p:cNvPr id="5" name="Title 1"/>
          <p:cNvSpPr txBox="1">
            <a:spLocks/>
          </p:cNvSpPr>
          <p:nvPr/>
        </p:nvSpPr>
        <p:spPr>
          <a:xfrm>
            <a:off x="485625" y="1423195"/>
            <a:ext cx="11215837" cy="720000"/>
          </a:xfrm>
          <a:prstGeom prst="rect">
            <a:avLst/>
          </a:prstGeom>
        </p:spPr>
        <p:txBody>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r>
              <a:rPr lang="fr-FR" b="0" dirty="0"/>
              <a:t>Objectifs de la session </a:t>
            </a:r>
            <a:r>
              <a:rPr lang="fr-FR" b="0" dirty="0" smtClean="0"/>
              <a:t>deux</a:t>
            </a:r>
          </a:p>
        </p:txBody>
      </p:sp>
      <p:sp>
        <p:nvSpPr>
          <p:cNvPr id="6" name="Content Placeholder 2"/>
          <p:cNvSpPr txBox="1">
            <a:spLocks/>
          </p:cNvSpPr>
          <p:nvPr/>
        </p:nvSpPr>
        <p:spPr>
          <a:xfrm>
            <a:off x="471861" y="2393950"/>
            <a:ext cx="7311862" cy="3482975"/>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000" b="0" dirty="0">
                <a:solidFill>
                  <a:schemeClr val="tx2"/>
                </a:solidFill>
              </a:rPr>
              <a:t>À l’issue de la session, </a:t>
            </a:r>
            <a:r>
              <a:rPr lang="fr-FR" sz="2000" b="0" dirty="0" smtClean="0">
                <a:solidFill>
                  <a:schemeClr val="tx2"/>
                </a:solidFill>
              </a:rPr>
              <a:t>vous</a:t>
            </a:r>
            <a:r>
              <a:rPr lang="en-GB" sz="2000" b="0" dirty="0" smtClean="0">
                <a:solidFill>
                  <a:schemeClr val="tx2"/>
                </a:solidFill>
              </a:rPr>
              <a:t>:</a:t>
            </a:r>
          </a:p>
          <a:p>
            <a:pPr marL="457200" lvl="1" indent="-457200">
              <a:spcBef>
                <a:spcPts val="1200"/>
              </a:spcBef>
              <a:buFont typeface="Calibri" pitchFamily="34" charset="0"/>
              <a:buAutoNum type="arabicPeriod"/>
            </a:pPr>
            <a:r>
              <a:rPr lang="fr-FR" b="0" dirty="0" smtClean="0">
                <a:solidFill>
                  <a:schemeClr val="tx2"/>
                </a:solidFill>
                <a:latin typeface="Overpass Light"/>
                <a:cs typeface="Overpass Light"/>
              </a:rPr>
              <a:t>Serez </a:t>
            </a:r>
            <a:r>
              <a:rPr lang="fr-FR" b="0" dirty="0">
                <a:solidFill>
                  <a:schemeClr val="tx2"/>
                </a:solidFill>
                <a:latin typeface="Overpass Light"/>
                <a:cs typeface="Overpass Light"/>
              </a:rPr>
              <a:t>en mesure d’expliquer les objectifs, les principes et les caractéristiques de la SST et leur </a:t>
            </a:r>
            <a:r>
              <a:rPr lang="fr-FR" b="0" dirty="0" smtClean="0">
                <a:solidFill>
                  <a:schemeClr val="tx2"/>
                </a:solidFill>
                <a:latin typeface="Overpass Light"/>
                <a:cs typeface="Overpass Light"/>
              </a:rPr>
              <a:t>importance</a:t>
            </a:r>
          </a:p>
          <a:p>
            <a:pPr marL="457200" lvl="1" indent="-457200">
              <a:spcBef>
                <a:spcPts val="1200"/>
              </a:spcBef>
              <a:buFont typeface="Calibri" pitchFamily="34" charset="0"/>
              <a:buAutoNum type="arabicPeriod"/>
            </a:pPr>
            <a:r>
              <a:rPr lang="fr-FR" b="0" dirty="0" smtClean="0">
                <a:solidFill>
                  <a:schemeClr val="tx2"/>
                </a:solidFill>
                <a:latin typeface="Overpass Light"/>
                <a:cs typeface="Overpass Light"/>
              </a:rPr>
              <a:t>Comprendrez </a:t>
            </a:r>
            <a:r>
              <a:rPr lang="fr-FR" b="0" dirty="0">
                <a:solidFill>
                  <a:schemeClr val="tx2"/>
                </a:solidFill>
                <a:latin typeface="Overpass Light"/>
                <a:cs typeface="Overpass Light"/>
              </a:rPr>
              <a:t>qu’il est important de créer et d’entretenir une culture de prévention en matière de sécurité et de santé sur le lieu de </a:t>
            </a:r>
            <a:r>
              <a:rPr lang="fr-FR" b="0" dirty="0" smtClean="0">
                <a:solidFill>
                  <a:schemeClr val="tx2"/>
                </a:solidFill>
                <a:latin typeface="Overpass Light"/>
                <a:cs typeface="Overpass Light"/>
              </a:rPr>
              <a:t>travail</a:t>
            </a:r>
          </a:p>
          <a:p>
            <a:pPr marL="457200" lvl="1" indent="-457200">
              <a:spcBef>
                <a:spcPts val="1200"/>
              </a:spcBef>
              <a:buFont typeface="Calibri" pitchFamily="34" charset="0"/>
              <a:buAutoNum type="arabicPeriod"/>
            </a:pPr>
            <a:r>
              <a:rPr lang="fr-FR" b="0" dirty="0" smtClean="0">
                <a:solidFill>
                  <a:schemeClr val="tx2"/>
                </a:solidFill>
                <a:latin typeface="Overpass Light"/>
                <a:cs typeface="Overpass Light"/>
              </a:rPr>
              <a:t>Aurez </a:t>
            </a:r>
            <a:r>
              <a:rPr lang="fr-FR" b="0" dirty="0">
                <a:solidFill>
                  <a:schemeClr val="tx2"/>
                </a:solidFill>
                <a:latin typeface="Overpass Light"/>
                <a:cs typeface="Overpass Light"/>
              </a:rPr>
              <a:t>pris conscience du rôle du lieu de travail dans la promotion de la santé </a:t>
            </a:r>
            <a:r>
              <a:rPr lang="fr-FR" b="0" dirty="0" smtClean="0">
                <a:solidFill>
                  <a:schemeClr val="tx2"/>
                </a:solidFill>
                <a:latin typeface="Overpass Light"/>
                <a:cs typeface="Overpass Light"/>
              </a:rPr>
              <a:t>mondiale</a:t>
            </a:r>
            <a:endParaRPr lang="fr-FR" b="0" dirty="0">
              <a:solidFill>
                <a:schemeClr val="tx2"/>
              </a:solidFill>
              <a:latin typeface="Overpass Light"/>
              <a:cs typeface="Overpass Light"/>
            </a:endParaRPr>
          </a:p>
        </p:txBody>
      </p:sp>
      <p:sp>
        <p:nvSpPr>
          <p:cNvPr id="7" name="Date Placeholder 4"/>
          <p:cNvSpPr txBox="1">
            <a:spLocks/>
          </p:cNvSpPr>
          <p:nvPr/>
        </p:nvSpPr>
        <p:spPr>
          <a:xfrm>
            <a:off x="490538" y="6870450"/>
            <a:ext cx="2743200" cy="216000"/>
          </a:xfrm>
          <a:prstGeom prst="rect">
            <a:avLst/>
          </a:prstGeom>
        </p:spPr>
        <p:txBody>
          <a:bodyPr vert="horz" lIns="0" tIns="0" rIns="0" bIns="0" rtlCol="0" anchor="ctr">
            <a:noAutofit/>
          </a:bodyPr>
          <a:lstStyle>
            <a:defPPr>
              <a:defRPr lang="en-US"/>
            </a:defPPr>
            <a:lvl1pPr marL="0" algn="l" defTabSz="914400" rtl="0" eaLnBrk="1" latinLnBrk="0" hangingPunct="1">
              <a:defRPr sz="1000"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mtClean="0"/>
              <a:t>Date: Monday / 01 / October / 2019</a:t>
            </a:r>
            <a:endParaRPr lang="en-GB"/>
          </a:p>
        </p:txBody>
      </p:sp>
      <p:pic>
        <p:nvPicPr>
          <p:cNvPr id="11"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
        <p:nvSpPr>
          <p:cNvPr id="14" name="Footer Placeholder 10"/>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spTree>
    <p:extLst>
      <p:ext uri="{BB962C8B-B14F-4D97-AF65-F5344CB8AC3E}">
        <p14:creationId xmlns:p14="http://schemas.microsoft.com/office/powerpoint/2010/main" val="3809027405"/>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b="0" dirty="0"/>
              <a:t>Danger professionnel</a:t>
            </a:r>
            <a:endParaRPr lang="en-GB" b="0" dirty="0"/>
          </a:p>
        </p:txBody>
      </p:sp>
      <p:sp>
        <p:nvSpPr>
          <p:cNvPr id="3" name="Content Placeholder 2"/>
          <p:cNvSpPr>
            <a:spLocks noGrp="1"/>
          </p:cNvSpPr>
          <p:nvPr>
            <p:ph sz="half" idx="1"/>
          </p:nvPr>
        </p:nvSpPr>
        <p:spPr>
          <a:xfrm>
            <a:off x="490538" y="2495176"/>
            <a:ext cx="6392328" cy="3381750"/>
          </a:xfrm>
        </p:spPr>
        <p:txBody>
          <a:bodyPr/>
          <a:lstStyle/>
          <a:p>
            <a:pPr lvl="2"/>
            <a:r>
              <a:rPr lang="fr-FR" b="0" dirty="0" smtClean="0">
                <a:solidFill>
                  <a:schemeClr val="tx2"/>
                </a:solidFill>
                <a:latin typeface="Overpass Light"/>
                <a:cs typeface="Overpass Light"/>
              </a:rPr>
              <a:t>Le</a:t>
            </a:r>
            <a:r>
              <a:rPr lang="fr-FR" b="0" dirty="0" smtClean="0">
                <a:solidFill>
                  <a:srgbClr val="000000"/>
                </a:solidFill>
                <a:latin typeface="Overpass Light"/>
                <a:cs typeface="Overpass Light"/>
              </a:rPr>
              <a:t> </a:t>
            </a:r>
            <a:r>
              <a:rPr lang="fr-FR" b="0" dirty="0">
                <a:solidFill>
                  <a:srgbClr val="FA3C4B"/>
                </a:solidFill>
                <a:latin typeface="Overpass Light"/>
                <a:cs typeface="Overpass Light"/>
              </a:rPr>
              <a:t>danger</a:t>
            </a:r>
            <a:r>
              <a:rPr lang="fr-FR" b="0" dirty="0">
                <a:solidFill>
                  <a:srgbClr val="000000"/>
                </a:solidFill>
                <a:latin typeface="Overpass Light"/>
                <a:cs typeface="Overpass Light"/>
              </a:rPr>
              <a:t> </a:t>
            </a:r>
            <a:r>
              <a:rPr lang="fr-FR" b="0" dirty="0">
                <a:solidFill>
                  <a:schemeClr val="tx2"/>
                </a:solidFill>
                <a:latin typeface="Overpass Light"/>
                <a:cs typeface="Overpass Light"/>
              </a:rPr>
              <a:t>est toute source potentielle de blessure ou d’effet nocif sur la santé d’une personne. </a:t>
            </a:r>
            <a:endParaRPr lang="fr-FR" b="0" dirty="0" smtClean="0">
              <a:solidFill>
                <a:schemeClr val="tx2"/>
              </a:solidFill>
              <a:latin typeface="Overpass Light"/>
              <a:cs typeface="Overpass Light"/>
            </a:endParaRPr>
          </a:p>
          <a:p>
            <a:pPr lvl="2"/>
            <a:endParaRPr lang="fr-FR" b="0" dirty="0" smtClean="0">
              <a:solidFill>
                <a:schemeClr val="tx2"/>
              </a:solidFill>
              <a:latin typeface="Overpass Light"/>
              <a:cs typeface="Overpass Light"/>
            </a:endParaRPr>
          </a:p>
          <a:p>
            <a:pPr lvl="2"/>
            <a:r>
              <a:rPr lang="fr-FR" b="0" dirty="0" smtClean="0">
                <a:solidFill>
                  <a:schemeClr val="tx2"/>
                </a:solidFill>
                <a:latin typeface="Overpass Light"/>
                <a:cs typeface="Overpass Light"/>
              </a:rPr>
              <a:t>Pratiquement </a:t>
            </a:r>
            <a:r>
              <a:rPr lang="fr-FR" b="0" dirty="0">
                <a:solidFill>
                  <a:schemeClr val="tx2"/>
                </a:solidFill>
                <a:latin typeface="Overpass Light"/>
                <a:cs typeface="Overpass Light"/>
              </a:rPr>
              <a:t>chaque lieu de travail comprend des dangers, qui se présentent sous de nombreuses </a:t>
            </a:r>
            <a:r>
              <a:rPr lang="fr-FR" b="0" dirty="0" smtClean="0">
                <a:solidFill>
                  <a:schemeClr val="tx2"/>
                </a:solidFill>
                <a:latin typeface="Overpass Light"/>
                <a:cs typeface="Overpass Light"/>
              </a:rPr>
              <a:t>formes.</a:t>
            </a:r>
            <a:endParaRPr lang="es-ES" b="0" dirty="0">
              <a:solidFill>
                <a:schemeClr val="tx2"/>
              </a:solidFill>
              <a:latin typeface="Overpass Light"/>
              <a:cs typeface="Overpass Light"/>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pPr/>
              <a:t>23</a:t>
            </a:fld>
            <a:endParaRPr lang="en-GB"/>
          </a:p>
        </p:txBody>
      </p:sp>
      <p:sp>
        <p:nvSpPr>
          <p:cNvPr id="10" name="Footer Placeholder 10"/>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pic>
        <p:nvPicPr>
          <p:cNvPr id="9" name="Imagen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22947" y="1429656"/>
            <a:ext cx="4008395" cy="4374285"/>
          </a:xfrm>
          <a:prstGeom prst="rect">
            <a:avLst/>
          </a:prstGeom>
        </p:spPr>
      </p:pic>
    </p:spTree>
    <p:extLst>
      <p:ext uri="{BB962C8B-B14F-4D97-AF65-F5344CB8AC3E}">
        <p14:creationId xmlns:p14="http://schemas.microsoft.com/office/powerpoint/2010/main" val="42233398"/>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24_slide-ilus.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10712" y="1655235"/>
            <a:ext cx="7267388" cy="4631680"/>
          </a:xfrm>
          <a:prstGeom prst="rect">
            <a:avLst/>
          </a:prstGeom>
        </p:spPr>
      </p:pic>
      <p:sp>
        <p:nvSpPr>
          <p:cNvPr id="4" name="Title 3"/>
          <p:cNvSpPr>
            <a:spLocks noGrp="1"/>
          </p:cNvSpPr>
          <p:nvPr>
            <p:ph type="title"/>
          </p:nvPr>
        </p:nvSpPr>
        <p:spPr/>
        <p:txBody>
          <a:bodyPr/>
          <a:lstStyle/>
          <a:p>
            <a:r>
              <a:rPr lang="fr-FR" b="0" dirty="0"/>
              <a:t>Dangers pour la sécurité au travail</a:t>
            </a:r>
            <a:endParaRPr lang="en-GB" b="0" dirty="0"/>
          </a:p>
        </p:txBody>
      </p:sp>
      <p:sp>
        <p:nvSpPr>
          <p:cNvPr id="5" name="Content Placeholder 4"/>
          <p:cNvSpPr>
            <a:spLocks noGrp="1"/>
          </p:cNvSpPr>
          <p:nvPr>
            <p:ph idx="1"/>
          </p:nvPr>
        </p:nvSpPr>
        <p:spPr>
          <a:xfrm>
            <a:off x="490538" y="2393950"/>
            <a:ext cx="3767697" cy="3482975"/>
          </a:xfrm>
        </p:spPr>
        <p:txBody>
          <a:bodyPr/>
          <a:lstStyle/>
          <a:p>
            <a:pPr lvl="3"/>
            <a:r>
              <a:rPr lang="en-GB" sz="1800" b="0" dirty="0" err="1" smtClean="0"/>
              <a:t>Exemples</a:t>
            </a:r>
            <a:r>
              <a:rPr lang="en-GB" sz="1800" b="0" dirty="0" smtClean="0"/>
              <a:t>:</a:t>
            </a:r>
          </a:p>
          <a:p>
            <a:pPr lvl="3">
              <a:lnSpc>
                <a:spcPct val="50000"/>
              </a:lnSpc>
            </a:pPr>
            <a:endParaRPr lang="en-GB" sz="1800" b="0" dirty="0" smtClean="0"/>
          </a:p>
          <a:p>
            <a:pPr lvl="5">
              <a:lnSpc>
                <a:spcPct val="130000"/>
              </a:lnSpc>
            </a:pPr>
            <a:r>
              <a:rPr lang="fr-FR" sz="1800" b="0" dirty="0" smtClean="0">
                <a:solidFill>
                  <a:schemeClr val="tx2"/>
                </a:solidFill>
                <a:latin typeface="Overpass Light"/>
                <a:cs typeface="Overpass Light"/>
              </a:rPr>
              <a:t>Machine sans protection </a:t>
            </a:r>
          </a:p>
          <a:p>
            <a:pPr lvl="5">
              <a:lnSpc>
                <a:spcPct val="130000"/>
              </a:lnSpc>
            </a:pPr>
            <a:r>
              <a:rPr lang="fr-FR" sz="1800" b="0" dirty="0" smtClean="0">
                <a:solidFill>
                  <a:schemeClr val="tx2"/>
                </a:solidFill>
                <a:latin typeface="Overpass Light"/>
                <a:cs typeface="Overpass Light"/>
              </a:rPr>
              <a:t>Sol mouillé</a:t>
            </a:r>
          </a:p>
          <a:p>
            <a:pPr lvl="5">
              <a:lnSpc>
                <a:spcPct val="130000"/>
              </a:lnSpc>
            </a:pPr>
            <a:r>
              <a:rPr lang="fr-FR" sz="1800" b="0" dirty="0" smtClean="0">
                <a:solidFill>
                  <a:schemeClr val="tx2"/>
                </a:solidFill>
                <a:latin typeface="Overpass Light"/>
                <a:cs typeface="Overpass Light"/>
              </a:rPr>
              <a:t>Objets instables</a:t>
            </a:r>
          </a:p>
          <a:p>
            <a:pPr lvl="5">
              <a:lnSpc>
                <a:spcPct val="130000"/>
              </a:lnSpc>
            </a:pPr>
            <a:r>
              <a:rPr lang="fr-FR" sz="1800" b="0" dirty="0" smtClean="0">
                <a:solidFill>
                  <a:schemeClr val="tx2"/>
                </a:solidFill>
                <a:latin typeface="Overpass Light"/>
                <a:cs typeface="Overpass Light"/>
              </a:rPr>
              <a:t>Électricité</a:t>
            </a:r>
          </a:p>
          <a:p>
            <a:pPr lvl="5">
              <a:lnSpc>
                <a:spcPct val="130000"/>
              </a:lnSpc>
            </a:pPr>
            <a:endParaRPr lang="en-GB" sz="1800" dirty="0" smtClean="0">
              <a:solidFill>
                <a:schemeClr val="tx2"/>
              </a:solidFill>
              <a:latin typeface="Overpass Light" panose="00000400000000000000" pitchFamily="2" charset="0"/>
            </a:endParaRPr>
          </a:p>
        </p:txBody>
      </p:sp>
      <p:sp>
        <p:nvSpPr>
          <p:cNvPr id="10" name="Date Placeholder 9"/>
          <p:cNvSpPr>
            <a:spLocks noGrp="1"/>
          </p:cNvSpPr>
          <p:nvPr>
            <p:ph type="dt" sz="half" idx="10"/>
          </p:nvPr>
        </p:nvSpPr>
        <p:spPr/>
        <p:txBody>
          <a:bodyPr/>
          <a:lstStyle/>
          <a:p>
            <a:r>
              <a:rPr lang="en-GB" smtClean="0"/>
              <a:t>Date: Monday / 01 / October / 2019</a:t>
            </a:r>
            <a:endParaRPr lang="en-GB"/>
          </a:p>
        </p:txBody>
      </p:sp>
      <p:sp>
        <p:nvSpPr>
          <p:cNvPr id="28" name="Slide Number Placeholder 27"/>
          <p:cNvSpPr>
            <a:spLocks noGrp="1"/>
          </p:cNvSpPr>
          <p:nvPr>
            <p:ph type="sldNum" sz="quarter" idx="12"/>
          </p:nvPr>
        </p:nvSpPr>
        <p:spPr/>
        <p:txBody>
          <a:bodyPr/>
          <a:lstStyle/>
          <a:p>
            <a:fld id="{856227C0-AD57-4F9B-BAE3-EEFB0D0EE427}" type="slidenum">
              <a:rPr lang="en-GB" smtClean="0"/>
              <a:t>24</a:t>
            </a:fld>
            <a:endParaRPr lang="en-GB"/>
          </a:p>
        </p:txBody>
      </p:sp>
      <p:sp>
        <p:nvSpPr>
          <p:cNvPr id="9" name="Footer Placeholder 10"/>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spTree>
    <p:extLst>
      <p:ext uri="{BB962C8B-B14F-4D97-AF65-F5344CB8AC3E}">
        <p14:creationId xmlns:p14="http://schemas.microsoft.com/office/powerpoint/2010/main" val="2437050902"/>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25793" y="1836597"/>
            <a:ext cx="4465320" cy="4187595"/>
          </a:xfrm>
          <a:prstGeom prst="rect">
            <a:avLst/>
          </a:prstGeom>
        </p:spPr>
      </p:pic>
      <p:sp>
        <p:nvSpPr>
          <p:cNvPr id="4" name="Title 3"/>
          <p:cNvSpPr>
            <a:spLocks noGrp="1"/>
          </p:cNvSpPr>
          <p:nvPr>
            <p:ph type="title"/>
          </p:nvPr>
        </p:nvSpPr>
        <p:spPr/>
        <p:txBody>
          <a:bodyPr/>
          <a:lstStyle/>
          <a:p>
            <a:r>
              <a:rPr lang="fr-FR" b="0" dirty="0"/>
              <a:t>Dangers pour la santé au travail</a:t>
            </a:r>
            <a:endParaRPr lang="en-GB" b="0" dirty="0"/>
          </a:p>
        </p:txBody>
      </p:sp>
      <p:sp>
        <p:nvSpPr>
          <p:cNvPr id="5" name="Content Placeholder 4"/>
          <p:cNvSpPr>
            <a:spLocks noGrp="1"/>
          </p:cNvSpPr>
          <p:nvPr>
            <p:ph idx="1"/>
          </p:nvPr>
        </p:nvSpPr>
        <p:spPr>
          <a:xfrm>
            <a:off x="490538" y="2393950"/>
            <a:ext cx="6643183" cy="3482975"/>
          </a:xfrm>
        </p:spPr>
        <p:txBody>
          <a:bodyPr/>
          <a:lstStyle/>
          <a:p>
            <a:r>
              <a:rPr lang="fr-FR" b="0" dirty="0">
                <a:solidFill>
                  <a:schemeClr val="tx2"/>
                </a:solidFill>
              </a:rPr>
              <a:t>Toute source potentielle de problèmes de santé au travail</a:t>
            </a:r>
          </a:p>
          <a:p>
            <a:pPr lvl="3"/>
            <a:r>
              <a:rPr lang="en-GB" sz="1800" b="0" dirty="0" err="1" smtClean="0"/>
              <a:t>Exemples</a:t>
            </a:r>
            <a:r>
              <a:rPr lang="en-GB" sz="1800" b="0" dirty="0" smtClean="0"/>
              <a:t>:</a:t>
            </a:r>
            <a:endParaRPr lang="en-GB" sz="1800" b="0" dirty="0"/>
          </a:p>
          <a:p>
            <a:pPr lvl="5">
              <a:lnSpc>
                <a:spcPct val="110000"/>
              </a:lnSpc>
            </a:pPr>
            <a:r>
              <a:rPr lang="fr-FR" sz="1800" dirty="0" smtClean="0">
                <a:solidFill>
                  <a:schemeClr val="tx2"/>
                </a:solidFill>
                <a:latin typeface="Overpass Light"/>
                <a:cs typeface="Overpass Light"/>
              </a:rPr>
              <a:t>Exposition </a:t>
            </a:r>
            <a:r>
              <a:rPr lang="fr-FR" sz="1800" dirty="0">
                <a:solidFill>
                  <a:schemeClr val="tx2"/>
                </a:solidFill>
                <a:latin typeface="Overpass Light"/>
                <a:cs typeface="Overpass Light"/>
              </a:rPr>
              <a:t>aux produits chimiques ou pesticides (insecticides, fongicides, herbicides, etc.</a:t>
            </a:r>
            <a:r>
              <a:rPr lang="fr-FR" sz="1800" dirty="0" smtClean="0">
                <a:solidFill>
                  <a:schemeClr val="tx2"/>
                </a:solidFill>
                <a:latin typeface="Overpass Light"/>
                <a:cs typeface="Overpass Light"/>
              </a:rPr>
              <a:t>)</a:t>
            </a:r>
          </a:p>
          <a:p>
            <a:pPr lvl="5">
              <a:lnSpc>
                <a:spcPct val="110000"/>
              </a:lnSpc>
            </a:pPr>
            <a:r>
              <a:rPr lang="fr-FR" sz="1800" dirty="0" smtClean="0">
                <a:solidFill>
                  <a:schemeClr val="tx2"/>
                </a:solidFill>
                <a:latin typeface="Overpass Light"/>
                <a:cs typeface="Overpass Light"/>
              </a:rPr>
              <a:t>Exposition </a:t>
            </a:r>
            <a:r>
              <a:rPr lang="fr-FR" sz="1800" dirty="0">
                <a:solidFill>
                  <a:schemeClr val="tx2"/>
                </a:solidFill>
                <a:latin typeface="Overpass Light"/>
                <a:cs typeface="Overpass Light"/>
              </a:rPr>
              <a:t>aux poussières de cultures ou </a:t>
            </a:r>
            <a:r>
              <a:rPr lang="fr-FR" sz="1800" dirty="0" smtClean="0">
                <a:solidFill>
                  <a:schemeClr val="tx2"/>
                </a:solidFill>
                <a:latin typeface="Overpass Light"/>
                <a:cs typeface="Overpass Light"/>
              </a:rPr>
              <a:t>d’animaux</a:t>
            </a:r>
          </a:p>
          <a:p>
            <a:pPr lvl="5">
              <a:lnSpc>
                <a:spcPct val="110000"/>
              </a:lnSpc>
            </a:pPr>
            <a:r>
              <a:rPr lang="fr-FR" sz="1800" dirty="0" smtClean="0">
                <a:solidFill>
                  <a:schemeClr val="tx2"/>
                </a:solidFill>
                <a:latin typeface="Overpass Light"/>
                <a:cs typeface="Overpass Light"/>
              </a:rPr>
              <a:t>Manutention </a:t>
            </a:r>
            <a:r>
              <a:rPr lang="fr-FR" sz="1800" dirty="0">
                <a:solidFill>
                  <a:schemeClr val="tx2"/>
                </a:solidFill>
                <a:latin typeface="Overpass Light"/>
                <a:cs typeface="Overpass Light"/>
              </a:rPr>
              <a:t>régulière ou occasionnelle de charges </a:t>
            </a:r>
            <a:endParaRPr lang="fr-FR" sz="1800" dirty="0" smtClean="0">
              <a:solidFill>
                <a:schemeClr val="tx2"/>
              </a:solidFill>
              <a:latin typeface="Overpass Light"/>
              <a:cs typeface="Overpass Light"/>
            </a:endParaRPr>
          </a:p>
          <a:p>
            <a:pPr lvl="5">
              <a:lnSpc>
                <a:spcPct val="110000"/>
              </a:lnSpc>
            </a:pPr>
            <a:r>
              <a:rPr lang="fr-FR" sz="1800" dirty="0" smtClean="0">
                <a:solidFill>
                  <a:schemeClr val="tx2"/>
                </a:solidFill>
                <a:latin typeface="Overpass Light"/>
                <a:cs typeface="Overpass Light"/>
              </a:rPr>
              <a:t>Dangers </a:t>
            </a:r>
            <a:r>
              <a:rPr lang="fr-FR" sz="1800" dirty="0">
                <a:solidFill>
                  <a:schemeClr val="tx2"/>
                </a:solidFill>
                <a:latin typeface="Overpass Light"/>
                <a:cs typeface="Overpass Light"/>
              </a:rPr>
              <a:t>psychosociaux pour la </a:t>
            </a:r>
            <a:r>
              <a:rPr lang="fr-FR" sz="1800" dirty="0" smtClean="0">
                <a:solidFill>
                  <a:schemeClr val="tx2"/>
                </a:solidFill>
                <a:latin typeface="Overpass Light"/>
                <a:cs typeface="Overpass Light"/>
              </a:rPr>
              <a:t>santé</a:t>
            </a:r>
          </a:p>
          <a:p>
            <a:pPr lvl="5">
              <a:lnSpc>
                <a:spcPct val="110000"/>
              </a:lnSpc>
            </a:pPr>
            <a:r>
              <a:rPr lang="fr-FR" sz="1800" b="0" dirty="0" smtClean="0">
                <a:solidFill>
                  <a:schemeClr val="tx2"/>
                </a:solidFill>
                <a:latin typeface="Overpass Light"/>
                <a:cs typeface="Overpass Light"/>
              </a:rPr>
              <a:t>Période </a:t>
            </a:r>
            <a:r>
              <a:rPr lang="fr-FR" sz="1800" b="0" dirty="0">
                <a:solidFill>
                  <a:schemeClr val="tx2"/>
                </a:solidFill>
                <a:latin typeface="Overpass Light"/>
                <a:cs typeface="Overpass Light"/>
              </a:rPr>
              <a:t>de latence parfois longue</a:t>
            </a:r>
          </a:p>
        </p:txBody>
      </p:sp>
      <p:sp>
        <p:nvSpPr>
          <p:cNvPr id="28" name="Slide Number Placeholder 27"/>
          <p:cNvSpPr>
            <a:spLocks noGrp="1"/>
          </p:cNvSpPr>
          <p:nvPr>
            <p:ph type="sldNum" sz="quarter" idx="12"/>
          </p:nvPr>
        </p:nvSpPr>
        <p:spPr/>
        <p:txBody>
          <a:bodyPr/>
          <a:lstStyle/>
          <a:p>
            <a:fld id="{856227C0-AD57-4F9B-BAE3-EEFB0D0EE427}" type="slidenum">
              <a:rPr lang="en-GB" smtClean="0"/>
              <a:t>25</a:t>
            </a:fld>
            <a:endParaRPr lang="en-GB"/>
          </a:p>
        </p:txBody>
      </p:sp>
      <p:sp>
        <p:nvSpPr>
          <p:cNvPr id="7" name="Footer Placeholder 10"/>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spTree>
    <p:extLst>
      <p:ext uri="{BB962C8B-B14F-4D97-AF65-F5344CB8AC3E}">
        <p14:creationId xmlns:p14="http://schemas.microsoft.com/office/powerpoint/2010/main" val="2437050902"/>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26_slide-ilus.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56921" y="1075763"/>
            <a:ext cx="5034188" cy="5199529"/>
          </a:xfrm>
          <a:prstGeom prst="rect">
            <a:avLst/>
          </a:prstGeom>
        </p:spPr>
      </p:pic>
      <p:sp>
        <p:nvSpPr>
          <p:cNvPr id="2" name="Title 1"/>
          <p:cNvSpPr>
            <a:spLocks noGrp="1"/>
          </p:cNvSpPr>
          <p:nvPr>
            <p:ph type="title"/>
          </p:nvPr>
        </p:nvSpPr>
        <p:spPr>
          <a:xfrm>
            <a:off x="490537" y="1423195"/>
            <a:ext cx="5919228" cy="720000"/>
          </a:xfrm>
        </p:spPr>
        <p:txBody>
          <a:bodyPr/>
          <a:lstStyle/>
          <a:p>
            <a:r>
              <a:rPr lang="fr-FR" b="0" dirty="0" smtClean="0"/>
              <a:t>Comment </a:t>
            </a:r>
            <a:r>
              <a:rPr lang="fr-FR" b="0" dirty="0"/>
              <a:t>les substances dangereuses pénètrent-elles dans l’organisme? </a:t>
            </a:r>
            <a:endParaRPr lang="en-GB" b="0" dirty="0"/>
          </a:p>
        </p:txBody>
      </p:sp>
      <p:sp>
        <p:nvSpPr>
          <p:cNvPr id="3" name="Content Placeholder 2"/>
          <p:cNvSpPr>
            <a:spLocks noGrp="1"/>
          </p:cNvSpPr>
          <p:nvPr>
            <p:ph sz="half" idx="1"/>
          </p:nvPr>
        </p:nvSpPr>
        <p:spPr>
          <a:xfrm>
            <a:off x="509216" y="2603126"/>
            <a:ext cx="6035019" cy="3238874"/>
          </a:xfrm>
        </p:spPr>
        <p:txBody>
          <a:bodyPr/>
          <a:lstStyle/>
          <a:p>
            <a:pPr lvl="2">
              <a:lnSpc>
                <a:spcPct val="120000"/>
              </a:lnSpc>
            </a:pPr>
            <a:r>
              <a:rPr lang="fr-FR" dirty="0" smtClean="0">
                <a:solidFill>
                  <a:schemeClr val="tx2"/>
                </a:solidFill>
                <a:cs typeface="Overpass Bold"/>
              </a:rPr>
              <a:t>Inhalation</a:t>
            </a:r>
            <a:r>
              <a:rPr lang="fr-FR" dirty="0">
                <a:solidFill>
                  <a:schemeClr val="tx2"/>
                </a:solidFill>
                <a:latin typeface="Overpass Light"/>
                <a:cs typeface="Overpass Light"/>
              </a:rPr>
              <a:t>: </a:t>
            </a:r>
            <a:r>
              <a:rPr lang="fr-FR" dirty="0" smtClean="0">
                <a:solidFill>
                  <a:schemeClr val="tx2"/>
                </a:solidFill>
                <a:latin typeface="Overpass Light"/>
                <a:cs typeface="Overpass Light"/>
              </a:rPr>
              <a:t>gaz</a:t>
            </a:r>
            <a:r>
              <a:rPr lang="fr-FR" dirty="0">
                <a:solidFill>
                  <a:schemeClr val="tx2"/>
                </a:solidFill>
                <a:latin typeface="Overpass Light"/>
                <a:cs typeface="Overpass Light"/>
              </a:rPr>
              <a:t>, fibres d’amiante, </a:t>
            </a:r>
            <a:r>
              <a:rPr lang="fr-FR" dirty="0" smtClean="0">
                <a:solidFill>
                  <a:schemeClr val="tx2"/>
                </a:solidFill>
                <a:latin typeface="Overpass Light"/>
                <a:cs typeface="Overpass Light"/>
              </a:rPr>
              <a:t> poussière </a:t>
            </a:r>
            <a:r>
              <a:rPr lang="fr-FR" dirty="0">
                <a:solidFill>
                  <a:schemeClr val="tx2"/>
                </a:solidFill>
                <a:latin typeface="Overpass Light"/>
                <a:cs typeface="Overpass Light"/>
              </a:rPr>
              <a:t>de bois, moisissures, </a:t>
            </a:r>
            <a:r>
              <a:rPr lang="fr-FR" dirty="0" smtClean="0">
                <a:solidFill>
                  <a:schemeClr val="tx2"/>
                </a:solidFill>
                <a:latin typeface="Overpass Light"/>
                <a:cs typeface="Overpass Light"/>
              </a:rPr>
              <a:t>etc.</a:t>
            </a:r>
            <a:endParaRPr lang="es-ES" dirty="0" smtClean="0">
              <a:solidFill>
                <a:schemeClr val="tx2"/>
              </a:solidFill>
              <a:latin typeface="Overpass Light"/>
              <a:cs typeface="Overpass Light"/>
            </a:endParaRPr>
          </a:p>
          <a:p>
            <a:pPr lvl="2">
              <a:lnSpc>
                <a:spcPct val="120000"/>
              </a:lnSpc>
            </a:pPr>
            <a:r>
              <a:rPr lang="fr-FR" dirty="0" smtClean="0">
                <a:solidFill>
                  <a:schemeClr val="tx2"/>
                </a:solidFill>
                <a:cs typeface="Overpass Bold"/>
              </a:rPr>
              <a:t>Absorption </a:t>
            </a:r>
            <a:r>
              <a:rPr lang="fr-FR" dirty="0">
                <a:solidFill>
                  <a:schemeClr val="tx2"/>
                </a:solidFill>
                <a:cs typeface="Overpass Bold"/>
              </a:rPr>
              <a:t>par la peau: </a:t>
            </a:r>
            <a:r>
              <a:rPr lang="fr-FR" dirty="0" smtClean="0">
                <a:solidFill>
                  <a:schemeClr val="tx2"/>
                </a:solidFill>
                <a:latin typeface="Overpass Light"/>
                <a:cs typeface="Overpass Light"/>
              </a:rPr>
              <a:t>solvant</a:t>
            </a:r>
            <a:r>
              <a:rPr lang="fr-FR" dirty="0">
                <a:solidFill>
                  <a:schemeClr val="tx2"/>
                </a:solidFill>
                <a:latin typeface="Overpass Light"/>
                <a:cs typeface="Overpass Light"/>
              </a:rPr>
              <a:t>, par exemple </a:t>
            </a:r>
            <a:endParaRPr lang="fr-FR" dirty="0" smtClean="0">
              <a:solidFill>
                <a:schemeClr val="tx2"/>
              </a:solidFill>
              <a:latin typeface="Overpass Light"/>
              <a:cs typeface="Overpass Light"/>
            </a:endParaRPr>
          </a:p>
          <a:p>
            <a:pPr lvl="2">
              <a:lnSpc>
                <a:spcPct val="120000"/>
              </a:lnSpc>
            </a:pPr>
            <a:r>
              <a:rPr lang="fr-FR" dirty="0" smtClean="0">
                <a:solidFill>
                  <a:schemeClr val="tx2"/>
                </a:solidFill>
                <a:cs typeface="Overpass Bold"/>
              </a:rPr>
              <a:t>Ingestion: </a:t>
            </a:r>
            <a:r>
              <a:rPr lang="fr-FR" dirty="0" smtClean="0">
                <a:solidFill>
                  <a:schemeClr val="tx2"/>
                </a:solidFill>
                <a:latin typeface="Overpass Light"/>
                <a:cs typeface="Overpass Light"/>
              </a:rPr>
              <a:t>produit </a:t>
            </a:r>
            <a:r>
              <a:rPr lang="fr-FR" dirty="0">
                <a:solidFill>
                  <a:schemeClr val="tx2"/>
                </a:solidFill>
                <a:latin typeface="Overpass Light"/>
                <a:cs typeface="Overpass Light"/>
              </a:rPr>
              <a:t>chimique stocké dans une bouteille non étiquetée, par exemple </a:t>
            </a:r>
            <a:endParaRPr lang="en-US" b="0" dirty="0">
              <a:solidFill>
                <a:schemeClr val="tx2"/>
              </a:solidFill>
              <a:latin typeface="Overpass Light"/>
              <a:cs typeface="Overpass Light"/>
            </a:endParaRPr>
          </a:p>
          <a:p>
            <a:r>
              <a:rPr lang="fr-FR" b="0" dirty="0" smtClean="0">
                <a:solidFill>
                  <a:schemeClr val="tx2"/>
                </a:solidFill>
                <a:latin typeface="Overpass Light"/>
                <a:cs typeface="Overpass Light"/>
              </a:rPr>
              <a:t>L’</a:t>
            </a:r>
            <a:r>
              <a:rPr lang="fr-FR" b="0" dirty="0" smtClean="0">
                <a:solidFill>
                  <a:schemeClr val="tx2"/>
                </a:solidFill>
                <a:cs typeface="Overpass Bold"/>
              </a:rPr>
              <a:t>absorption</a:t>
            </a:r>
            <a:r>
              <a:rPr lang="fr-FR" b="0" dirty="0" smtClean="0">
                <a:solidFill>
                  <a:schemeClr val="tx2"/>
                </a:solidFill>
                <a:latin typeface="Overpass Light"/>
                <a:cs typeface="Overpass Light"/>
              </a:rPr>
              <a:t> </a:t>
            </a:r>
            <a:r>
              <a:rPr lang="fr-FR" b="0" dirty="0">
                <a:solidFill>
                  <a:schemeClr val="tx2"/>
                </a:solidFill>
                <a:latin typeface="Overpass Light"/>
                <a:cs typeface="Overpass Light"/>
              </a:rPr>
              <a:t>est la pénétration dans l’organisme d’une substance présente dans l’environnement.</a:t>
            </a:r>
          </a:p>
        </p:txBody>
      </p:sp>
      <p:sp>
        <p:nvSpPr>
          <p:cNvPr id="7" name="Slide Number Placeholder 6"/>
          <p:cNvSpPr>
            <a:spLocks noGrp="1"/>
          </p:cNvSpPr>
          <p:nvPr>
            <p:ph type="sldNum" sz="quarter" idx="12"/>
          </p:nvPr>
        </p:nvSpPr>
        <p:spPr/>
        <p:txBody>
          <a:bodyPr/>
          <a:lstStyle/>
          <a:p>
            <a:fld id="{856227C0-AD57-4F9B-BAE3-EEFB0D0EE427}" type="slidenum">
              <a:rPr lang="en-GB" smtClean="0"/>
              <a:pPr/>
              <a:t>26</a:t>
            </a:fld>
            <a:endParaRPr lang="en-GB"/>
          </a:p>
        </p:txBody>
      </p:sp>
      <p:sp>
        <p:nvSpPr>
          <p:cNvPr id="9" name="Footer Placeholder 10"/>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spTree>
    <p:extLst>
      <p:ext uri="{BB962C8B-B14F-4D97-AF65-F5344CB8AC3E}">
        <p14:creationId xmlns:p14="http://schemas.microsoft.com/office/powerpoint/2010/main" val="24738068"/>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0538" y="1423195"/>
            <a:ext cx="5523746" cy="720000"/>
          </a:xfrm>
        </p:spPr>
        <p:txBody>
          <a:bodyPr/>
          <a:lstStyle/>
          <a:p>
            <a:r>
              <a:rPr lang="fr-FR" b="0" dirty="0"/>
              <a:t>Dangers psychosociaux pour la santé</a:t>
            </a:r>
            <a:endParaRPr lang="en-GB" b="0" dirty="0"/>
          </a:p>
        </p:txBody>
      </p:sp>
      <p:sp>
        <p:nvSpPr>
          <p:cNvPr id="3" name="Content Placeholder 2"/>
          <p:cNvSpPr>
            <a:spLocks noGrp="1"/>
          </p:cNvSpPr>
          <p:nvPr>
            <p:ph sz="half" idx="1"/>
          </p:nvPr>
        </p:nvSpPr>
        <p:spPr>
          <a:xfrm>
            <a:off x="509216" y="2163049"/>
            <a:ext cx="5990694" cy="3482976"/>
          </a:xfrm>
        </p:spPr>
        <p:txBody>
          <a:bodyPr/>
          <a:lstStyle/>
          <a:p>
            <a:pPr lvl="2">
              <a:lnSpc>
                <a:spcPct val="110000"/>
              </a:lnSpc>
            </a:pPr>
            <a:r>
              <a:rPr lang="fr-FR" dirty="0" smtClean="0">
                <a:solidFill>
                  <a:schemeClr val="tx2"/>
                </a:solidFill>
                <a:cs typeface="Overpass Bold"/>
              </a:rPr>
              <a:t>Stress </a:t>
            </a:r>
            <a:r>
              <a:rPr lang="fr-FR" dirty="0">
                <a:solidFill>
                  <a:schemeClr val="tx2"/>
                </a:solidFill>
                <a:cs typeface="Overpass Bold"/>
              </a:rPr>
              <a:t>lié au travail: </a:t>
            </a:r>
            <a:r>
              <a:rPr lang="fr-FR" dirty="0">
                <a:solidFill>
                  <a:schemeClr val="tx2"/>
                </a:solidFill>
                <a:latin typeface="Overpass Light"/>
                <a:cs typeface="Overpass Light"/>
              </a:rPr>
              <a:t>décalage entre les exigences du travail et les capacités, les ressources ou les besoins du </a:t>
            </a:r>
            <a:r>
              <a:rPr lang="fr-FR" dirty="0" smtClean="0">
                <a:solidFill>
                  <a:schemeClr val="tx2"/>
                </a:solidFill>
                <a:latin typeface="Overpass Light"/>
                <a:cs typeface="Overpass Light"/>
              </a:rPr>
              <a:t>travailleur.</a:t>
            </a:r>
          </a:p>
          <a:p>
            <a:pPr lvl="2">
              <a:lnSpc>
                <a:spcPct val="110000"/>
              </a:lnSpc>
            </a:pPr>
            <a:r>
              <a:rPr lang="fr-FR" dirty="0" smtClean="0">
                <a:solidFill>
                  <a:schemeClr val="tx2"/>
                </a:solidFill>
                <a:cs typeface="Overpass Bold"/>
              </a:rPr>
              <a:t>Violence </a:t>
            </a:r>
            <a:r>
              <a:rPr lang="fr-FR" dirty="0">
                <a:solidFill>
                  <a:schemeClr val="tx2"/>
                </a:solidFill>
                <a:cs typeface="Overpass Bold"/>
              </a:rPr>
              <a:t>et harcèlement: </a:t>
            </a:r>
            <a:r>
              <a:rPr lang="fr-FR" dirty="0">
                <a:solidFill>
                  <a:schemeClr val="tx2"/>
                </a:solidFill>
                <a:latin typeface="Overpass Light"/>
                <a:cs typeface="Overpass Light"/>
              </a:rPr>
              <a:t>comportements et pratiques inacceptables ou menaces, uniques ou répétées, qui visent, entraînent ou sont susceptibles d’entraîner un préjudice physique, psychologique, sexuel ou économique.  </a:t>
            </a:r>
            <a:endParaRPr lang="fr-FR" dirty="0" smtClean="0">
              <a:solidFill>
                <a:schemeClr val="tx2"/>
              </a:solidFill>
              <a:latin typeface="Overpass Light"/>
              <a:cs typeface="Overpass Light"/>
            </a:endParaRPr>
          </a:p>
          <a:p>
            <a:pPr lvl="2">
              <a:lnSpc>
                <a:spcPct val="110000"/>
              </a:lnSpc>
            </a:pPr>
            <a:r>
              <a:rPr lang="fr-FR" dirty="0" smtClean="0">
                <a:solidFill>
                  <a:schemeClr val="tx2"/>
                </a:solidFill>
                <a:cs typeface="Overpass Bold"/>
              </a:rPr>
              <a:t>Violence </a:t>
            </a:r>
            <a:r>
              <a:rPr lang="fr-FR" dirty="0">
                <a:solidFill>
                  <a:schemeClr val="tx2"/>
                </a:solidFill>
                <a:cs typeface="Overpass Bold"/>
              </a:rPr>
              <a:t>et harcèlement fondés sur le genre: </a:t>
            </a:r>
            <a:r>
              <a:rPr lang="fr-FR" dirty="0">
                <a:solidFill>
                  <a:schemeClr val="tx2"/>
                </a:solidFill>
                <a:latin typeface="Overpass Light"/>
                <a:cs typeface="Overpass Light"/>
              </a:rPr>
              <a:t>violence et harcèlement dirigés contre des personnes en raison de leur sexe ou de leur genre</a:t>
            </a:r>
            <a:r>
              <a:rPr lang="fr-FR" dirty="0" smtClean="0">
                <a:solidFill>
                  <a:schemeClr val="tx2"/>
                </a:solidFill>
                <a:latin typeface="Overpass Light"/>
                <a:cs typeface="Overpass Light"/>
              </a:rPr>
              <a:t>.</a:t>
            </a:r>
            <a:endParaRPr lang="fr-FR" dirty="0">
              <a:solidFill>
                <a:schemeClr val="tx2"/>
              </a:solidFill>
              <a:latin typeface="Overpass Light"/>
              <a:cs typeface="Overpass Light"/>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pPr/>
              <a:t>27</a:t>
            </a:fld>
            <a:endParaRPr lang="en-GB"/>
          </a:p>
        </p:txBody>
      </p:sp>
      <p:pic>
        <p:nvPicPr>
          <p:cNvPr id="9" name="Imagen 8" descr="27_slide-ilus.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03252" y="1273633"/>
            <a:ext cx="5364755" cy="4912014"/>
          </a:xfrm>
          <a:prstGeom prst="rect">
            <a:avLst/>
          </a:prstGeom>
        </p:spPr>
      </p:pic>
      <p:sp>
        <p:nvSpPr>
          <p:cNvPr id="10" name="Footer Placeholder 10"/>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spTree>
    <p:extLst>
      <p:ext uri="{BB962C8B-B14F-4D97-AF65-F5344CB8AC3E}">
        <p14:creationId xmlns:p14="http://schemas.microsoft.com/office/powerpoint/2010/main" val="4293832286"/>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itle 1"/>
          <p:cNvSpPr>
            <a:spLocks noGrp="1"/>
          </p:cNvSpPr>
          <p:nvPr>
            <p:ph type="title"/>
          </p:nvPr>
        </p:nvSpPr>
        <p:spPr>
          <a:xfrm>
            <a:off x="490538" y="1423195"/>
            <a:ext cx="5523746" cy="720000"/>
          </a:xfrm>
        </p:spPr>
        <p:txBody>
          <a:bodyPr/>
          <a:lstStyle/>
          <a:p>
            <a:r>
              <a:rPr lang="fr-FR" b="0" dirty="0"/>
              <a:t>Risque</a:t>
            </a:r>
            <a:endParaRPr lang="en-GB" b="0" dirty="0"/>
          </a:p>
        </p:txBody>
      </p:sp>
      <p:sp>
        <p:nvSpPr>
          <p:cNvPr id="3" name="Content Placeholder 2"/>
          <p:cNvSpPr>
            <a:spLocks noGrp="1"/>
          </p:cNvSpPr>
          <p:nvPr>
            <p:ph sz="half" idx="1"/>
          </p:nvPr>
        </p:nvSpPr>
        <p:spPr>
          <a:xfrm>
            <a:off x="524897" y="1818090"/>
            <a:ext cx="4226398" cy="3482976"/>
          </a:xfrm>
        </p:spPr>
        <p:txBody>
          <a:bodyPr/>
          <a:lstStyle/>
          <a:p>
            <a:pPr marL="0" lvl="2" indent="0">
              <a:buNone/>
            </a:pPr>
            <a:endParaRPr lang="en-GB" dirty="0" smtClean="0">
              <a:solidFill>
                <a:schemeClr val="tx2"/>
              </a:solidFill>
              <a:latin typeface="Overpass Light"/>
              <a:cs typeface="Overpass Light"/>
            </a:endParaRPr>
          </a:p>
          <a:p>
            <a:pPr lvl="2"/>
            <a:r>
              <a:rPr lang="fr-FR" dirty="0" smtClean="0">
                <a:solidFill>
                  <a:schemeClr val="accent2"/>
                </a:solidFill>
                <a:latin typeface="Overpass Light"/>
                <a:cs typeface="Overpass Light"/>
              </a:rPr>
              <a:t>Risque </a:t>
            </a:r>
            <a:r>
              <a:rPr lang="fr-FR" dirty="0">
                <a:solidFill>
                  <a:schemeClr val="accent2"/>
                </a:solidFill>
                <a:latin typeface="Overpass Light"/>
                <a:cs typeface="Overpass Light"/>
              </a:rPr>
              <a:t>= Probabilité x </a:t>
            </a:r>
            <a:r>
              <a:rPr lang="fr-FR" dirty="0" smtClean="0">
                <a:solidFill>
                  <a:schemeClr val="accent2"/>
                </a:solidFill>
                <a:latin typeface="Overpass Light"/>
                <a:cs typeface="Overpass Light"/>
              </a:rPr>
              <a:t>Gravité</a:t>
            </a:r>
            <a:endParaRPr lang="es-ES" dirty="0" smtClean="0">
              <a:solidFill>
                <a:schemeClr val="accent2"/>
              </a:solidFill>
              <a:latin typeface="Overpass Light"/>
              <a:cs typeface="Overpass Light"/>
            </a:endParaRPr>
          </a:p>
          <a:p>
            <a:pPr lvl="2"/>
            <a:endParaRPr lang="en-US" dirty="0">
              <a:solidFill>
                <a:schemeClr val="accent2"/>
              </a:solidFill>
              <a:latin typeface="Overpass Light"/>
              <a:cs typeface="Overpass Light"/>
            </a:endParaRPr>
          </a:p>
          <a:p>
            <a:pPr lvl="2"/>
            <a:r>
              <a:rPr lang="fr-FR" b="0" dirty="0" smtClean="0">
                <a:solidFill>
                  <a:schemeClr val="tx2"/>
                </a:solidFill>
                <a:latin typeface="Overpass Light"/>
                <a:cs typeface="Overpass Light"/>
              </a:rPr>
              <a:t>Le </a:t>
            </a:r>
            <a:r>
              <a:rPr lang="fr-FR" b="0" dirty="0">
                <a:solidFill>
                  <a:schemeClr val="tx2"/>
                </a:solidFill>
                <a:latin typeface="Overpass Light"/>
                <a:cs typeface="Overpass Light"/>
              </a:rPr>
              <a:t>risque est la combinaison de la </a:t>
            </a:r>
            <a:r>
              <a:rPr lang="fr-FR" b="0" dirty="0">
                <a:solidFill>
                  <a:schemeClr val="accent2"/>
                </a:solidFill>
                <a:latin typeface="Overpass Light"/>
                <a:cs typeface="Overpass Light"/>
              </a:rPr>
              <a:t>probabilité</a:t>
            </a:r>
            <a:r>
              <a:rPr lang="fr-FR" b="0" dirty="0">
                <a:solidFill>
                  <a:schemeClr val="tx2"/>
                </a:solidFill>
                <a:latin typeface="Overpass Light"/>
                <a:cs typeface="Overpass Light"/>
              </a:rPr>
              <a:t> (élevée ou faible) qu’un danger entraîne un préjudice et de l’indication de la </a:t>
            </a:r>
            <a:r>
              <a:rPr lang="fr-FR" b="0" dirty="0">
                <a:solidFill>
                  <a:srgbClr val="FA3C4B"/>
                </a:solidFill>
                <a:latin typeface="Overpass Light"/>
                <a:cs typeface="Overpass Light"/>
              </a:rPr>
              <a:t>gravité de ce préjudice</a:t>
            </a:r>
            <a:r>
              <a:rPr lang="fr-FR" b="0" dirty="0">
                <a:solidFill>
                  <a:schemeClr val="tx2"/>
                </a:solidFill>
                <a:latin typeface="Overpass Light"/>
                <a:cs typeface="Overpass Light"/>
              </a:rPr>
              <a:t>. </a:t>
            </a:r>
            <a:endParaRPr lang="fr-FR" b="0" dirty="0" smtClean="0">
              <a:solidFill>
                <a:schemeClr val="tx2"/>
              </a:solidFill>
              <a:latin typeface="Overpass Light"/>
              <a:cs typeface="Overpass Light"/>
            </a:endParaRPr>
          </a:p>
          <a:p>
            <a:pPr lvl="2"/>
            <a:r>
              <a:rPr lang="fr-FR" b="0" dirty="0" smtClean="0">
                <a:solidFill>
                  <a:schemeClr val="tx2"/>
                </a:solidFill>
                <a:latin typeface="Overpass Light"/>
                <a:cs typeface="Overpass Light"/>
              </a:rPr>
              <a:t>Le </a:t>
            </a:r>
            <a:r>
              <a:rPr lang="fr-FR" b="0" dirty="0">
                <a:solidFill>
                  <a:srgbClr val="FA3C4B"/>
                </a:solidFill>
                <a:latin typeface="Overpass Light"/>
                <a:cs typeface="Overpass Light"/>
              </a:rPr>
              <a:t>risque acceptable </a:t>
            </a:r>
            <a:r>
              <a:rPr lang="fr-FR" b="0" dirty="0">
                <a:solidFill>
                  <a:schemeClr val="tx2"/>
                </a:solidFill>
                <a:latin typeface="Overpass Light"/>
                <a:cs typeface="Overpass Light"/>
              </a:rPr>
              <a:t>est le degré auquel une personne, une organisation ou une société est prête à tolérer quelque chose qui est susceptible d’entraîner une maladie ou une blessure.</a:t>
            </a:r>
          </a:p>
          <a:p>
            <a:pPr lvl="2"/>
            <a:endParaRPr lang="es-ES" dirty="0" smtClean="0">
              <a:solidFill>
                <a:schemeClr val="tx2"/>
              </a:solidFill>
              <a:latin typeface="Overpass Light"/>
              <a:cs typeface="Overpass Light"/>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pPr/>
              <a:t>28</a:t>
            </a:fld>
            <a:endParaRPr lang="en-GB"/>
          </a:p>
        </p:txBody>
      </p:sp>
      <p:pic>
        <p:nvPicPr>
          <p:cNvPr id="4" name="Imagen 3" descr="diapo_28.psd"/>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48949" y="2669725"/>
            <a:ext cx="6617525" cy="2498734"/>
          </a:xfrm>
          <a:prstGeom prst="rect">
            <a:avLst/>
          </a:prstGeom>
          <a:ln>
            <a:noFill/>
          </a:ln>
          <a:effectLst>
            <a:outerShdw blurRad="292100" dist="139700" dir="2700000" algn="tl" rotWithShape="0">
              <a:srgbClr val="333333">
                <a:alpha val="65000"/>
              </a:srgbClr>
            </a:outerShdw>
          </a:effectLst>
        </p:spPr>
      </p:pic>
      <p:sp>
        <p:nvSpPr>
          <p:cNvPr id="11" name="Footer Placeholder 10"/>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spTree>
    <p:extLst>
      <p:ext uri="{BB962C8B-B14F-4D97-AF65-F5344CB8AC3E}">
        <p14:creationId xmlns:p14="http://schemas.microsoft.com/office/powerpoint/2010/main" val="1906961675"/>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p:txBody>
          <a:bodyPr/>
          <a:lstStyle/>
          <a:p>
            <a:r>
              <a:rPr lang="fr-FR" b="0" dirty="0"/>
              <a:t>Quel est le danger présent dans ce cas?</a:t>
            </a:r>
            <a:endParaRPr lang="es-ES" b="0" dirty="0"/>
          </a:p>
        </p:txBody>
      </p:sp>
      <p:sp>
        <p:nvSpPr>
          <p:cNvPr id="7" name="Marcador de número de diapositiva 6"/>
          <p:cNvSpPr>
            <a:spLocks noGrp="1"/>
          </p:cNvSpPr>
          <p:nvPr>
            <p:ph type="sldNum" sz="quarter" idx="12"/>
          </p:nvPr>
        </p:nvSpPr>
        <p:spPr/>
        <p:txBody>
          <a:bodyPr/>
          <a:lstStyle/>
          <a:p>
            <a:fld id="{856227C0-AD57-4F9B-BAE3-EEFB0D0EE427}" type="slidenum">
              <a:rPr lang="en-GB" smtClean="0"/>
              <a:t>29</a:t>
            </a:fld>
            <a:endParaRPr lang="en-GB"/>
          </a:p>
        </p:txBody>
      </p:sp>
      <p:sp>
        <p:nvSpPr>
          <p:cNvPr id="12" name="Marcador de contenido 11"/>
          <p:cNvSpPr>
            <a:spLocks noGrp="1"/>
          </p:cNvSpPr>
          <p:nvPr>
            <p:ph type="body" sz="quarter" idx="13"/>
          </p:nvPr>
        </p:nvSpPr>
        <p:spPr>
          <a:xfrm>
            <a:off x="490538" y="3726498"/>
            <a:ext cx="6232991" cy="1795184"/>
          </a:xfrm>
        </p:spPr>
        <p:txBody>
          <a:bodyPr/>
          <a:lstStyle/>
          <a:p>
            <a:r>
              <a:rPr lang="en-GB" b="1" dirty="0" err="1" smtClean="0">
                <a:solidFill>
                  <a:srgbClr val="FA3C4B"/>
                </a:solidFill>
                <a:cs typeface="Overpass Bold"/>
              </a:rPr>
              <a:t>Rappelez-vous</a:t>
            </a:r>
            <a:r>
              <a:rPr lang="en-GB" b="0" dirty="0" smtClean="0">
                <a:latin typeface="Overpass Light"/>
                <a:cs typeface="Overpass Light"/>
              </a:rPr>
              <a:t/>
            </a:r>
            <a:br>
              <a:rPr lang="en-GB" b="0" dirty="0" smtClean="0">
                <a:latin typeface="Overpass Light"/>
                <a:cs typeface="Overpass Light"/>
              </a:rPr>
            </a:br>
            <a:r>
              <a:rPr lang="en-GB" b="0" dirty="0" smtClean="0">
                <a:solidFill>
                  <a:schemeClr val="tx2"/>
                </a:solidFill>
                <a:latin typeface="Overpass Light"/>
                <a:cs typeface="Overpass Light"/>
              </a:rPr>
              <a:t/>
            </a:r>
            <a:br>
              <a:rPr lang="en-GB" b="0" dirty="0" smtClean="0">
                <a:solidFill>
                  <a:schemeClr val="tx2"/>
                </a:solidFill>
                <a:latin typeface="Overpass Light"/>
                <a:cs typeface="Overpass Light"/>
              </a:rPr>
            </a:br>
            <a:r>
              <a:rPr lang="es-ES" dirty="0" smtClean="0">
                <a:solidFill>
                  <a:schemeClr val="tx2"/>
                </a:solidFill>
                <a:latin typeface="Overpass Light"/>
                <a:cs typeface="Overpass Light"/>
              </a:rPr>
              <a:t>Le </a:t>
            </a:r>
            <a:r>
              <a:rPr lang="es-ES" b="1" u="sng" dirty="0" err="1" smtClean="0">
                <a:solidFill>
                  <a:schemeClr val="tx2"/>
                </a:solidFill>
                <a:latin typeface="Overpass Light"/>
                <a:cs typeface="Overpass Light"/>
              </a:rPr>
              <a:t>danger</a:t>
            </a:r>
            <a:r>
              <a:rPr lang="es-ES" dirty="0" smtClean="0">
                <a:solidFill>
                  <a:schemeClr val="tx2"/>
                </a:solidFill>
                <a:latin typeface="Overpass Light"/>
                <a:cs typeface="Overpass Light"/>
              </a:rPr>
              <a:t> </a:t>
            </a:r>
            <a:r>
              <a:rPr lang="es-ES" dirty="0" err="1" smtClean="0">
                <a:solidFill>
                  <a:schemeClr val="tx2"/>
                </a:solidFill>
                <a:latin typeface="Overpass Light"/>
                <a:cs typeface="Overpass Light"/>
              </a:rPr>
              <a:t>est</a:t>
            </a:r>
            <a:r>
              <a:rPr lang="es-ES" dirty="0" smtClean="0">
                <a:solidFill>
                  <a:schemeClr val="tx2"/>
                </a:solidFill>
                <a:latin typeface="Overpass Light"/>
                <a:cs typeface="Overpass Light"/>
              </a:rPr>
              <a:t> </a:t>
            </a:r>
            <a:r>
              <a:rPr lang="es-ES" dirty="0" err="1" smtClean="0">
                <a:solidFill>
                  <a:schemeClr val="tx2"/>
                </a:solidFill>
                <a:latin typeface="Overpass Light"/>
                <a:cs typeface="Overpass Light"/>
              </a:rPr>
              <a:t>toute</a:t>
            </a:r>
            <a:r>
              <a:rPr lang="es-ES" dirty="0" smtClean="0">
                <a:solidFill>
                  <a:schemeClr val="tx2"/>
                </a:solidFill>
                <a:latin typeface="Overpass Light"/>
                <a:cs typeface="Overpass Light"/>
              </a:rPr>
              <a:t> </a:t>
            </a:r>
            <a:r>
              <a:rPr lang="es-ES" dirty="0" err="1" smtClean="0">
                <a:solidFill>
                  <a:schemeClr val="tx2"/>
                </a:solidFill>
                <a:latin typeface="Overpass Light"/>
                <a:cs typeface="Overpass Light"/>
              </a:rPr>
              <a:t>source</a:t>
            </a:r>
            <a:r>
              <a:rPr lang="es-ES" dirty="0" smtClean="0">
                <a:solidFill>
                  <a:schemeClr val="tx2"/>
                </a:solidFill>
                <a:latin typeface="Overpass Light"/>
                <a:cs typeface="Overpass Light"/>
              </a:rPr>
              <a:t> </a:t>
            </a:r>
            <a:r>
              <a:rPr lang="es-ES" dirty="0" err="1" smtClean="0">
                <a:solidFill>
                  <a:schemeClr val="tx2"/>
                </a:solidFill>
                <a:latin typeface="Overpass Light"/>
                <a:cs typeface="Overpass Light"/>
              </a:rPr>
              <a:t>potentielle</a:t>
            </a:r>
            <a:r>
              <a:rPr lang="es-ES" dirty="0" smtClean="0">
                <a:solidFill>
                  <a:schemeClr val="tx2"/>
                </a:solidFill>
                <a:latin typeface="Overpass Light"/>
                <a:cs typeface="Overpass Light"/>
              </a:rPr>
              <a:t> </a:t>
            </a:r>
            <a:r>
              <a:rPr lang="es-ES" dirty="0" err="1" smtClean="0">
                <a:solidFill>
                  <a:schemeClr val="tx2"/>
                </a:solidFill>
                <a:latin typeface="Overpass Light"/>
                <a:cs typeface="Overpass Light"/>
              </a:rPr>
              <a:t>d’un</a:t>
            </a:r>
            <a:r>
              <a:rPr lang="es-ES" dirty="0" smtClean="0">
                <a:solidFill>
                  <a:schemeClr val="tx2"/>
                </a:solidFill>
                <a:latin typeface="Overpass Light"/>
                <a:cs typeface="Overpass Light"/>
              </a:rPr>
              <a:t> </a:t>
            </a:r>
            <a:r>
              <a:rPr lang="es-ES" dirty="0" err="1" smtClean="0">
                <a:solidFill>
                  <a:schemeClr val="tx2"/>
                </a:solidFill>
                <a:latin typeface="Overpass Light"/>
                <a:cs typeface="Overpass Light"/>
              </a:rPr>
              <a:t>préjudice</a:t>
            </a:r>
            <a:endParaRPr lang="es-ES" dirty="0">
              <a:solidFill>
                <a:schemeClr val="tx2"/>
              </a:solidFill>
              <a:latin typeface="Overpass Light"/>
              <a:cs typeface="Overpass Light"/>
            </a:endParaRPr>
          </a:p>
        </p:txBody>
      </p:sp>
      <p:pic>
        <p:nvPicPr>
          <p:cNvPr id="3" name="Imagen 2" descr="29_slide_picture.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16775" y="1382460"/>
            <a:ext cx="3465576" cy="4605528"/>
          </a:xfrm>
          <a:prstGeom prst="rect">
            <a:avLst/>
          </a:prstGeom>
          <a:ln>
            <a:noFill/>
          </a:ln>
          <a:effectLst>
            <a:outerShdw blurRad="292100" dist="139700" dir="2700000" algn="tl" rotWithShape="0">
              <a:srgbClr val="333333">
                <a:alpha val="65000"/>
              </a:srgbClr>
            </a:outerShdw>
          </a:effectLst>
        </p:spPr>
      </p:pic>
      <p:sp>
        <p:nvSpPr>
          <p:cNvPr id="11" name="Footer Placeholder 10"/>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spTree>
    <p:extLst>
      <p:ext uri="{BB962C8B-B14F-4D97-AF65-F5344CB8AC3E}">
        <p14:creationId xmlns:p14="http://schemas.microsoft.com/office/powerpoint/2010/main" val="1115857309"/>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fr-FR" b="0" dirty="0"/>
              <a:t>Qui a créé cette formation?</a:t>
            </a:r>
            <a:endParaRPr lang="es-ES" b="0" dirty="0"/>
          </a:p>
        </p:txBody>
      </p:sp>
      <p:sp>
        <p:nvSpPr>
          <p:cNvPr id="3" name="Marcador de contenido 2"/>
          <p:cNvSpPr>
            <a:spLocks noGrp="1"/>
          </p:cNvSpPr>
          <p:nvPr>
            <p:ph sz="half" idx="1"/>
          </p:nvPr>
        </p:nvSpPr>
        <p:spPr>
          <a:xfrm>
            <a:off x="503367" y="2458099"/>
            <a:ext cx="3412800" cy="1083789"/>
          </a:xfrm>
        </p:spPr>
        <p:txBody>
          <a:bodyPr/>
          <a:lstStyle/>
          <a:p>
            <a:r>
              <a:rPr lang="fr-FR" sz="1400" dirty="0"/>
              <a:t>Service de l’administration du travail, de l’inspection du travail et de la sécurité et santé au travail (LABADMIN/OSH) de </a:t>
            </a:r>
            <a:r>
              <a:rPr lang="fr-FR" sz="1400" dirty="0" smtClean="0"/>
              <a:t>l’OIT</a:t>
            </a:r>
          </a:p>
        </p:txBody>
      </p:sp>
      <p:sp>
        <p:nvSpPr>
          <p:cNvPr id="4" name="Marcador de contenido 3"/>
          <p:cNvSpPr>
            <a:spLocks noGrp="1"/>
          </p:cNvSpPr>
          <p:nvPr>
            <p:ph sz="half" idx="2"/>
          </p:nvPr>
        </p:nvSpPr>
        <p:spPr>
          <a:xfrm>
            <a:off x="4374207" y="2302878"/>
            <a:ext cx="3412800" cy="1210790"/>
          </a:xfrm>
        </p:spPr>
        <p:txBody>
          <a:bodyPr/>
          <a:lstStyle/>
          <a:p>
            <a:endParaRPr lang="es-ES" sz="1400" b="0" dirty="0">
              <a:solidFill>
                <a:srgbClr val="000000"/>
              </a:solidFill>
              <a:latin typeface="Overpass Light"/>
              <a:cs typeface="Overpass Light"/>
            </a:endParaRPr>
          </a:p>
          <a:p>
            <a:r>
              <a:rPr lang="fr-FR" sz="1400" dirty="0" smtClean="0"/>
              <a:t>Programme </a:t>
            </a:r>
            <a:r>
              <a:rPr lang="fr-FR" sz="1400" dirty="0"/>
              <a:t>SCORE (des entreprises durables, compétitives et responsables)</a:t>
            </a:r>
            <a:r>
              <a:rPr lang="fr-FR" sz="1400" dirty="0" smtClean="0"/>
              <a:t>:</a:t>
            </a:r>
          </a:p>
        </p:txBody>
      </p:sp>
      <p:sp>
        <p:nvSpPr>
          <p:cNvPr id="7" name="Marcador de número de diapositiva 6"/>
          <p:cNvSpPr>
            <a:spLocks noGrp="1"/>
          </p:cNvSpPr>
          <p:nvPr>
            <p:ph type="sldNum" sz="quarter" idx="12"/>
          </p:nvPr>
        </p:nvSpPr>
        <p:spPr/>
        <p:txBody>
          <a:bodyPr/>
          <a:lstStyle/>
          <a:p>
            <a:fld id="{856227C0-AD57-4F9B-BAE3-EEFB0D0EE427}" type="slidenum">
              <a:rPr lang="en-GB" smtClean="0"/>
              <a:t>3</a:t>
            </a:fld>
            <a:endParaRPr lang="en-GB"/>
          </a:p>
        </p:txBody>
      </p:sp>
      <p:pic>
        <p:nvPicPr>
          <p:cNvPr id="9" name="Imagen 8" descr="SCORE.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87325" y="2149587"/>
            <a:ext cx="1306714" cy="698698"/>
          </a:xfrm>
          <a:prstGeom prst="rect">
            <a:avLst/>
          </a:prstGeom>
        </p:spPr>
      </p:pic>
      <p:pic>
        <p:nvPicPr>
          <p:cNvPr id="10" name="Imagen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7716" y="2470851"/>
            <a:ext cx="1579500" cy="1116156"/>
          </a:xfrm>
          <a:prstGeom prst="rect">
            <a:avLst/>
          </a:prstGeom>
        </p:spPr>
      </p:pic>
      <p:sp>
        <p:nvSpPr>
          <p:cNvPr id="11" name="Footer Placeholder 10"/>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sp>
        <p:nvSpPr>
          <p:cNvPr id="5" name="CuadroTexto 4"/>
          <p:cNvSpPr txBox="1"/>
          <p:nvPr/>
        </p:nvSpPr>
        <p:spPr>
          <a:xfrm>
            <a:off x="508002" y="3457223"/>
            <a:ext cx="3414888" cy="2031325"/>
          </a:xfrm>
          <a:prstGeom prst="rect">
            <a:avLst/>
          </a:prstGeom>
          <a:noFill/>
        </p:spPr>
        <p:txBody>
          <a:bodyPr wrap="square" rtlCol="0">
            <a:spAutoFit/>
          </a:bodyPr>
          <a:lstStyle/>
          <a:p>
            <a:r>
              <a:rPr lang="fr-FR" sz="1400" dirty="0">
                <a:solidFill>
                  <a:schemeClr val="tx2"/>
                </a:solidFill>
                <a:latin typeface="Overpass Light"/>
                <a:cs typeface="Overpass Light"/>
              </a:rPr>
              <a:t>Ce service est chargé d’élaborer différents outils et d’aider les gouvernements, les employeurs et les travailleurs qui demandent l’assistance de l’OIT pour la mise en œuvre des mesures nécessaires à l’administration du travail, à l’inspection du travail et à la sécurité et santé au travail dans les pays. </a:t>
            </a:r>
            <a:endParaRPr lang="es-ES" sz="1400" dirty="0">
              <a:solidFill>
                <a:schemeClr val="tx2"/>
              </a:solidFill>
              <a:latin typeface="Overpass Light"/>
              <a:cs typeface="Overpass Light"/>
            </a:endParaRPr>
          </a:p>
          <a:p>
            <a:endParaRPr lang="es-ES" sz="1400" dirty="0">
              <a:solidFill>
                <a:schemeClr val="tx2"/>
              </a:solidFill>
            </a:endParaRPr>
          </a:p>
        </p:txBody>
      </p:sp>
      <p:sp>
        <p:nvSpPr>
          <p:cNvPr id="6" name="CuadroTexto 5"/>
          <p:cNvSpPr txBox="1"/>
          <p:nvPr/>
        </p:nvSpPr>
        <p:spPr>
          <a:xfrm>
            <a:off x="4289777" y="3457221"/>
            <a:ext cx="3626555" cy="1815882"/>
          </a:xfrm>
          <a:prstGeom prst="rect">
            <a:avLst/>
          </a:prstGeom>
          <a:noFill/>
        </p:spPr>
        <p:txBody>
          <a:bodyPr wrap="square" rtlCol="0">
            <a:spAutoFit/>
          </a:bodyPr>
          <a:lstStyle/>
          <a:p>
            <a:r>
              <a:rPr lang="fr-FR" sz="1400" dirty="0">
                <a:solidFill>
                  <a:schemeClr val="tx2"/>
                </a:solidFill>
                <a:latin typeface="Overpass Light"/>
                <a:cs typeface="Overpass Light"/>
              </a:rPr>
              <a:t>Programme global de l’OIT qui vise à améliorer la productivité et les conditions de travail dans les petites et moyennes entreprises (PME). Son objectif principal est de dispenser la formation SCORE, qui combine formation pratique en classe et consultation en usine. Plus d'informations : </a:t>
            </a:r>
            <a:r>
              <a:rPr lang="fr-FR" sz="1400" dirty="0" err="1">
                <a:solidFill>
                  <a:schemeClr val="tx2"/>
                </a:solidFill>
                <a:latin typeface="Overpass Light"/>
                <a:cs typeface="Overpass Light"/>
              </a:rPr>
              <a:t>ilo.org</a:t>
            </a:r>
            <a:r>
              <a:rPr lang="fr-FR" sz="1400" dirty="0">
                <a:solidFill>
                  <a:schemeClr val="tx2"/>
                </a:solidFill>
                <a:latin typeface="Overpass Light"/>
                <a:cs typeface="Overpass Light"/>
              </a:rPr>
              <a:t>/score</a:t>
            </a:r>
          </a:p>
        </p:txBody>
      </p:sp>
      <p:sp>
        <p:nvSpPr>
          <p:cNvPr id="12" name="CuadroTexto 11"/>
          <p:cNvSpPr txBox="1"/>
          <p:nvPr/>
        </p:nvSpPr>
        <p:spPr>
          <a:xfrm>
            <a:off x="8226777" y="3513665"/>
            <a:ext cx="3400779" cy="2462213"/>
          </a:xfrm>
          <a:prstGeom prst="rect">
            <a:avLst/>
          </a:prstGeom>
          <a:noFill/>
        </p:spPr>
        <p:txBody>
          <a:bodyPr wrap="square" rtlCol="0">
            <a:spAutoFit/>
          </a:bodyPr>
          <a:lstStyle/>
          <a:p>
            <a:r>
              <a:rPr lang="fr-FR" sz="1400" dirty="0">
                <a:solidFill>
                  <a:schemeClr val="tx2"/>
                </a:solidFill>
                <a:latin typeface="Overpass Light"/>
                <a:cs typeface="Overpass Light"/>
              </a:rPr>
              <a:t>Le VZF de l’OIT réunit les gouvernements, les organisations d’employeurs, les organisations de travailleurs, les entreprises et d’autres parties prenantes aux niveaux mondial et national pour avancer ensemble dans la concrétisation de la vision de zéro accident, lésion et maladie grave et mortelle liés au travail dans les chaînes d’approvisionnement mondiales. Plus d'informations: </a:t>
            </a:r>
            <a:r>
              <a:rPr lang="fr-FR" sz="1400" dirty="0" err="1">
                <a:solidFill>
                  <a:schemeClr val="tx2"/>
                </a:solidFill>
                <a:latin typeface="Overpass Light"/>
                <a:cs typeface="Overpass Light"/>
              </a:rPr>
              <a:t>ilo.org</a:t>
            </a:r>
            <a:r>
              <a:rPr lang="fr-FR" sz="1400" dirty="0">
                <a:solidFill>
                  <a:schemeClr val="tx2"/>
                </a:solidFill>
                <a:latin typeface="Overpass Light"/>
                <a:cs typeface="Overpass Light"/>
              </a:rPr>
              <a:t>/</a:t>
            </a:r>
            <a:r>
              <a:rPr lang="fr-FR" sz="1400" dirty="0" err="1">
                <a:solidFill>
                  <a:schemeClr val="tx2"/>
                </a:solidFill>
                <a:latin typeface="Overpass Light"/>
                <a:cs typeface="Overpass Light"/>
              </a:rPr>
              <a:t>vzf</a:t>
            </a:r>
            <a:endParaRPr lang="fr-FR" sz="1400" dirty="0">
              <a:solidFill>
                <a:schemeClr val="tx2"/>
              </a:solidFill>
              <a:latin typeface="Overpass Light"/>
              <a:cs typeface="Overpass Light"/>
            </a:endParaRPr>
          </a:p>
        </p:txBody>
      </p:sp>
    </p:spTree>
    <p:extLst>
      <p:ext uri="{BB962C8B-B14F-4D97-AF65-F5344CB8AC3E}">
        <p14:creationId xmlns:p14="http://schemas.microsoft.com/office/powerpoint/2010/main" val="2927708309"/>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p:txBody>
          <a:bodyPr/>
          <a:lstStyle/>
          <a:p>
            <a:pPr marL="0" indent="0"/>
            <a:r>
              <a:rPr lang="fr-FR" b="0" dirty="0">
                <a:solidFill>
                  <a:srgbClr val="FA3C4B"/>
                </a:solidFill>
              </a:rPr>
              <a:t>Risque = Probabilité x Gravité</a:t>
            </a:r>
          </a:p>
        </p:txBody>
      </p:sp>
      <p:pic>
        <p:nvPicPr>
          <p:cNvPr id="13" name="Marcador de contenido 12"/>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151476" y="2240870"/>
            <a:ext cx="3841694" cy="3727585"/>
          </a:xfrm>
          <a:prstGeom prst="rect">
            <a:avLst/>
          </a:prstGeom>
          <a:ln>
            <a:noFill/>
          </a:ln>
          <a:effectLst>
            <a:outerShdw blurRad="292100" dist="139700" dir="2700000" algn="tl" rotWithShape="0">
              <a:srgbClr val="333333">
                <a:alpha val="65000"/>
              </a:srgbClr>
            </a:outerShdw>
          </a:effectLst>
        </p:spPr>
      </p:pic>
      <p:sp>
        <p:nvSpPr>
          <p:cNvPr id="7" name="Marcador de número de diapositiva 6"/>
          <p:cNvSpPr>
            <a:spLocks noGrp="1"/>
          </p:cNvSpPr>
          <p:nvPr>
            <p:ph type="sldNum" sz="quarter" idx="12"/>
          </p:nvPr>
        </p:nvSpPr>
        <p:spPr/>
        <p:txBody>
          <a:bodyPr/>
          <a:lstStyle/>
          <a:p>
            <a:fld id="{856227C0-AD57-4F9B-BAE3-EEFB0D0EE427}" type="slidenum">
              <a:rPr lang="en-GB" smtClean="0"/>
              <a:t>30</a:t>
            </a:fld>
            <a:endParaRPr lang="en-GB"/>
          </a:p>
        </p:txBody>
      </p:sp>
      <p:pic>
        <p:nvPicPr>
          <p:cNvPr id="3" name="Imagen 2" descr="30a_slide-foto.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58471" y="2248275"/>
            <a:ext cx="3839015" cy="3709519"/>
          </a:xfrm>
          <a:prstGeom prst="rect">
            <a:avLst/>
          </a:prstGeom>
          <a:ln>
            <a:noFill/>
          </a:ln>
          <a:effectLst>
            <a:outerShdw blurRad="292100" dist="139700" dir="2700000" algn="tl" rotWithShape="0">
              <a:srgbClr val="333333">
                <a:alpha val="65000"/>
              </a:srgbClr>
            </a:outerShdw>
          </a:effectLst>
        </p:spPr>
      </p:pic>
      <p:sp>
        <p:nvSpPr>
          <p:cNvPr id="11" name="Footer Placeholder 10"/>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spTree>
    <p:extLst>
      <p:ext uri="{BB962C8B-B14F-4D97-AF65-F5344CB8AC3E}">
        <p14:creationId xmlns:p14="http://schemas.microsoft.com/office/powerpoint/2010/main" val="2979079837"/>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fr-FR" b="0" dirty="0">
                <a:solidFill>
                  <a:srgbClr val="FA3C4B"/>
                </a:solidFill>
              </a:rPr>
              <a:t>Risque = Probabilité x Gravité</a:t>
            </a:r>
            <a:endParaRPr lang="es-ES" b="0" dirty="0">
              <a:solidFill>
                <a:srgbClr val="FA3C4B"/>
              </a:solidFill>
            </a:endParaRPr>
          </a:p>
        </p:txBody>
      </p:sp>
      <p:sp>
        <p:nvSpPr>
          <p:cNvPr id="5" name="Marcador de fecha 4"/>
          <p:cNvSpPr>
            <a:spLocks noGrp="1"/>
          </p:cNvSpPr>
          <p:nvPr>
            <p:ph type="dt" sz="half" idx="10"/>
          </p:nvPr>
        </p:nvSpPr>
        <p:spPr/>
        <p:txBody>
          <a:bodyPr/>
          <a:lstStyle/>
          <a:p>
            <a:r>
              <a:rPr lang="en-GB" smtClean="0"/>
              <a:t>Date: Monday / 01 / October / 2019</a:t>
            </a:r>
            <a:endParaRPr lang="en-GB"/>
          </a:p>
        </p:txBody>
      </p:sp>
      <p:sp>
        <p:nvSpPr>
          <p:cNvPr id="7" name="Marcador de número de diapositiva 6"/>
          <p:cNvSpPr>
            <a:spLocks noGrp="1"/>
          </p:cNvSpPr>
          <p:nvPr>
            <p:ph type="sldNum" sz="quarter" idx="12"/>
          </p:nvPr>
        </p:nvSpPr>
        <p:spPr/>
        <p:txBody>
          <a:bodyPr/>
          <a:lstStyle/>
          <a:p>
            <a:fld id="{856227C0-AD57-4F9B-BAE3-EEFB0D0EE427}" type="slidenum">
              <a:rPr lang="en-GB" smtClean="0"/>
              <a:t>31</a:t>
            </a:fld>
            <a:endParaRPr lang="en-GB"/>
          </a:p>
        </p:txBody>
      </p:sp>
      <p:cxnSp>
        <p:nvCxnSpPr>
          <p:cNvPr id="9" name="Conector recto de flecha 8"/>
          <p:cNvCxnSpPr/>
          <p:nvPr/>
        </p:nvCxnSpPr>
        <p:spPr>
          <a:xfrm flipV="1">
            <a:off x="7416050" y="3688507"/>
            <a:ext cx="3430244" cy="1446079"/>
          </a:xfrm>
          <a:prstGeom prst="straightConnector1">
            <a:avLst/>
          </a:prstGeom>
          <a:ln>
            <a:solidFill>
              <a:schemeClr val="accent2">
                <a:lumMod val="75000"/>
              </a:schemeClr>
            </a:solidFill>
            <a:tailEnd type="arrow"/>
          </a:ln>
        </p:spPr>
        <p:style>
          <a:lnRef idx="2">
            <a:schemeClr val="accent1"/>
          </a:lnRef>
          <a:fillRef idx="0">
            <a:schemeClr val="accent1"/>
          </a:fillRef>
          <a:effectRef idx="1">
            <a:schemeClr val="accent1"/>
          </a:effectRef>
          <a:fontRef idx="minor">
            <a:schemeClr val="tx1"/>
          </a:fontRef>
        </p:style>
      </p:cxnSp>
      <p:sp>
        <p:nvSpPr>
          <p:cNvPr id="11" name="Rectángulo 10"/>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pic>
        <p:nvPicPr>
          <p:cNvPr id="10" name="Marcador de contenido 9"/>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1567891" y="2477553"/>
            <a:ext cx="3409784" cy="3354935"/>
          </a:xfrm>
          <a:prstGeom prst="rect">
            <a:avLst/>
          </a:prstGeom>
          <a:ln>
            <a:noFill/>
          </a:ln>
          <a:effectLst>
            <a:outerShdw blurRad="292100" dist="139700" dir="2700000" algn="tl" rotWithShape="0">
              <a:srgbClr val="333333">
                <a:alpha val="65000"/>
              </a:srgbClr>
            </a:outerShdw>
          </a:effectLst>
        </p:spPr>
      </p:pic>
      <p:pic>
        <p:nvPicPr>
          <p:cNvPr id="4" name="Marcador de contenido 3"/>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5822454" y="2479159"/>
            <a:ext cx="5220511" cy="3397767"/>
          </a:xfrm>
          <a:prstGeom prst="rect">
            <a:avLst/>
          </a:prstGeom>
          <a:ln>
            <a:noFill/>
          </a:ln>
          <a:effectLst>
            <a:outerShdw blurRad="292100" dist="139700" dir="2700000" algn="tl" rotWithShape="0">
              <a:srgbClr val="333333">
                <a:alpha val="65000"/>
              </a:srgbClr>
            </a:outerShdw>
          </a:effectLst>
        </p:spPr>
      </p:pic>
      <p:sp>
        <p:nvSpPr>
          <p:cNvPr id="13" name="Footer Placeholder 10"/>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spTree>
    <p:extLst>
      <p:ext uri="{BB962C8B-B14F-4D97-AF65-F5344CB8AC3E}">
        <p14:creationId xmlns:p14="http://schemas.microsoft.com/office/powerpoint/2010/main" val="4130849544"/>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p:txBody>
          <a:bodyPr/>
          <a:lstStyle/>
          <a:p>
            <a:r>
              <a:rPr lang="fr-FR" b="0" dirty="0"/>
              <a:t>Niveaux de risque et grilles des risques</a:t>
            </a:r>
            <a:endParaRPr lang="es-ES" b="0" dirty="0"/>
          </a:p>
        </p:txBody>
      </p:sp>
      <p:sp>
        <p:nvSpPr>
          <p:cNvPr id="3" name="Marcador de contenido 2"/>
          <p:cNvSpPr>
            <a:spLocks noGrp="1"/>
          </p:cNvSpPr>
          <p:nvPr>
            <p:ph sz="half" idx="1"/>
          </p:nvPr>
        </p:nvSpPr>
        <p:spPr>
          <a:xfrm>
            <a:off x="476427" y="2596444"/>
            <a:ext cx="3001842" cy="3149490"/>
          </a:xfrm>
        </p:spPr>
        <p:txBody>
          <a:bodyPr/>
          <a:lstStyle/>
          <a:p>
            <a:pPr>
              <a:buClr>
                <a:schemeClr val="accent1"/>
              </a:buClr>
            </a:pPr>
            <a:r>
              <a:rPr lang="en-GB" b="0" dirty="0" smtClean="0">
                <a:solidFill>
                  <a:srgbClr val="FA3C4B"/>
                </a:solidFill>
                <a:latin typeface="Overpass"/>
                <a:cs typeface="Overpass"/>
              </a:rPr>
              <a:t>▶︎  </a:t>
            </a:r>
            <a:r>
              <a:rPr lang="fr-FR" b="0" dirty="0" smtClean="0">
                <a:solidFill>
                  <a:schemeClr val="tx2"/>
                </a:solidFill>
                <a:latin typeface="Overpass Light"/>
                <a:cs typeface="Overpass Light"/>
              </a:rPr>
              <a:t>En </a:t>
            </a:r>
            <a:r>
              <a:rPr lang="fr-FR" b="0" dirty="0">
                <a:solidFill>
                  <a:schemeClr val="tx2"/>
                </a:solidFill>
                <a:latin typeface="Overpass Light"/>
                <a:cs typeface="Overpass Light"/>
              </a:rPr>
              <a:t>fonction de la probabilité de l’événement et de la gravité des conséquences (préjudice pour la santé ou la sécurité), on évalue les risques et on détermine le niveau de risque</a:t>
            </a:r>
            <a:r>
              <a:rPr lang="fr-FR" b="0" dirty="0" smtClean="0">
                <a:solidFill>
                  <a:schemeClr val="tx2"/>
                </a:solidFill>
                <a:latin typeface="Overpass Light"/>
                <a:cs typeface="Overpass Light"/>
              </a:rPr>
              <a:t>.</a:t>
            </a:r>
            <a:endParaRPr lang="es-ES" b="0" dirty="0">
              <a:solidFill>
                <a:schemeClr val="tx2"/>
              </a:solidFill>
              <a:latin typeface="Overpass Light"/>
              <a:cs typeface="Overpass Light"/>
            </a:endParaRPr>
          </a:p>
        </p:txBody>
      </p:sp>
      <p:sp>
        <p:nvSpPr>
          <p:cNvPr id="5" name="Marcador de fecha 4"/>
          <p:cNvSpPr>
            <a:spLocks noGrp="1"/>
          </p:cNvSpPr>
          <p:nvPr>
            <p:ph type="dt" sz="half" idx="10"/>
          </p:nvPr>
        </p:nvSpPr>
        <p:spPr/>
        <p:txBody>
          <a:bodyPr/>
          <a:lstStyle/>
          <a:p>
            <a:r>
              <a:rPr lang="en-GB" smtClean="0"/>
              <a:t>Date: Monday / 01 / October / 2019</a:t>
            </a:r>
            <a:endParaRPr lang="en-GB"/>
          </a:p>
        </p:txBody>
      </p:sp>
      <p:sp>
        <p:nvSpPr>
          <p:cNvPr id="7" name="Marcador de número de diapositiva 6"/>
          <p:cNvSpPr>
            <a:spLocks noGrp="1"/>
          </p:cNvSpPr>
          <p:nvPr>
            <p:ph type="sldNum" sz="quarter" idx="12"/>
          </p:nvPr>
        </p:nvSpPr>
        <p:spPr/>
        <p:txBody>
          <a:bodyPr/>
          <a:lstStyle/>
          <a:p>
            <a:fld id="{856227C0-AD57-4F9B-BAE3-EEFB0D0EE427}" type="slidenum">
              <a:rPr lang="en-GB" smtClean="0"/>
              <a:t>32</a:t>
            </a:fld>
            <a:endParaRPr lang="en-GB"/>
          </a:p>
        </p:txBody>
      </p:sp>
      <p:pic>
        <p:nvPicPr>
          <p:cNvPr id="4" name="Imagen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41887" y="2559111"/>
            <a:ext cx="7109557" cy="2451871"/>
          </a:xfrm>
          <a:prstGeom prst="rect">
            <a:avLst/>
          </a:prstGeom>
          <a:ln>
            <a:noFill/>
          </a:ln>
          <a:effectLst>
            <a:outerShdw blurRad="292100" dist="139700" dir="2700000" algn="tl" rotWithShape="0">
              <a:srgbClr val="333333">
                <a:alpha val="65000"/>
              </a:srgbClr>
            </a:outerShdw>
          </a:effectLst>
        </p:spPr>
      </p:pic>
      <p:sp>
        <p:nvSpPr>
          <p:cNvPr id="11" name="Footer Placeholder 10"/>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spTree>
    <p:extLst>
      <p:ext uri="{BB962C8B-B14F-4D97-AF65-F5344CB8AC3E}">
        <p14:creationId xmlns:p14="http://schemas.microsoft.com/office/powerpoint/2010/main" val="516584938"/>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fr-FR" b="0" dirty="0"/>
              <a:t>Probabilité qu’un événement se produise</a:t>
            </a:r>
            <a:endParaRPr lang="es-ES" b="0" dirty="0"/>
          </a:p>
        </p:txBody>
      </p:sp>
      <p:sp>
        <p:nvSpPr>
          <p:cNvPr id="3" name="Marcador de contenido 2"/>
          <p:cNvSpPr>
            <a:spLocks noGrp="1"/>
          </p:cNvSpPr>
          <p:nvPr>
            <p:ph sz="half" idx="1"/>
          </p:nvPr>
        </p:nvSpPr>
        <p:spPr>
          <a:xfrm>
            <a:off x="615217" y="2638777"/>
            <a:ext cx="3001842" cy="3216721"/>
          </a:xfrm>
        </p:spPr>
        <p:txBody>
          <a:bodyPr/>
          <a:lstStyle/>
          <a:p>
            <a:pPr lvl="0"/>
            <a:r>
              <a:rPr lang="en-GB" b="0" dirty="0" smtClean="0">
                <a:solidFill>
                  <a:srgbClr val="FA3C4B"/>
                </a:solidFill>
                <a:latin typeface="Overpass Light"/>
                <a:cs typeface="Overpass Light"/>
              </a:rPr>
              <a:t>▶︎  </a:t>
            </a:r>
            <a:r>
              <a:rPr lang="fr-FR" b="0" dirty="0" smtClean="0">
                <a:solidFill>
                  <a:schemeClr val="tx2"/>
                </a:solidFill>
                <a:latin typeface="Overpass Light"/>
                <a:cs typeface="Overpass Light"/>
              </a:rPr>
              <a:t>Faible</a:t>
            </a:r>
            <a:endParaRPr lang="fr-FR" b="0" dirty="0">
              <a:solidFill>
                <a:schemeClr val="tx2"/>
              </a:solidFill>
              <a:latin typeface="Overpass Light"/>
              <a:cs typeface="Overpass Light"/>
            </a:endParaRPr>
          </a:p>
          <a:p>
            <a:pPr lvl="0"/>
            <a:r>
              <a:rPr lang="en-GB" b="0" dirty="0">
                <a:solidFill>
                  <a:srgbClr val="FA3C4B"/>
                </a:solidFill>
                <a:latin typeface="Overpass Light"/>
                <a:cs typeface="Overpass Light"/>
              </a:rPr>
              <a:t>▶︎ </a:t>
            </a:r>
            <a:r>
              <a:rPr lang="fr-FR" b="0" dirty="0" smtClean="0">
                <a:solidFill>
                  <a:schemeClr val="tx2"/>
                </a:solidFill>
                <a:latin typeface="Overpass Light"/>
                <a:cs typeface="Overpass Light"/>
              </a:rPr>
              <a:t>Moyenne</a:t>
            </a:r>
            <a:endParaRPr lang="fr-FR" b="0" dirty="0">
              <a:solidFill>
                <a:schemeClr val="tx2"/>
              </a:solidFill>
              <a:latin typeface="Overpass Light"/>
              <a:cs typeface="Overpass Light"/>
            </a:endParaRPr>
          </a:p>
          <a:p>
            <a:pPr lvl="0"/>
            <a:r>
              <a:rPr lang="en-GB" b="0" dirty="0">
                <a:solidFill>
                  <a:srgbClr val="FA3C4B"/>
                </a:solidFill>
                <a:latin typeface="Overpass Light"/>
                <a:cs typeface="Overpass Light"/>
              </a:rPr>
              <a:t>▶︎ </a:t>
            </a:r>
            <a:r>
              <a:rPr lang="fr-FR" b="0" dirty="0" smtClean="0">
                <a:solidFill>
                  <a:schemeClr val="tx2"/>
                </a:solidFill>
                <a:latin typeface="Overpass Light"/>
                <a:cs typeface="Overpass Light"/>
              </a:rPr>
              <a:t>Élevée</a:t>
            </a:r>
            <a:endParaRPr lang="fr-FR" b="0" dirty="0">
              <a:solidFill>
                <a:schemeClr val="tx2"/>
              </a:solidFill>
              <a:latin typeface="Overpass Light"/>
              <a:cs typeface="Overpass Light"/>
            </a:endParaRPr>
          </a:p>
        </p:txBody>
      </p:sp>
      <p:sp>
        <p:nvSpPr>
          <p:cNvPr id="7" name="Marcador de número de diapositiva 6"/>
          <p:cNvSpPr>
            <a:spLocks noGrp="1"/>
          </p:cNvSpPr>
          <p:nvPr>
            <p:ph type="sldNum" sz="quarter" idx="12"/>
          </p:nvPr>
        </p:nvSpPr>
        <p:spPr/>
        <p:txBody>
          <a:bodyPr/>
          <a:lstStyle/>
          <a:p>
            <a:fld id="{856227C0-AD57-4F9B-BAE3-EEFB0D0EE427}" type="slidenum">
              <a:rPr lang="en-GB" smtClean="0"/>
              <a:t>33</a:t>
            </a:fld>
            <a:endParaRPr lang="en-GB"/>
          </a:p>
        </p:txBody>
      </p:sp>
      <p:sp>
        <p:nvSpPr>
          <p:cNvPr id="10" name="Rectángulo 9"/>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pic>
        <p:nvPicPr>
          <p:cNvPr id="4" name="Imagen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26555" y="2393949"/>
            <a:ext cx="7239001" cy="2496512"/>
          </a:xfrm>
          <a:prstGeom prst="rect">
            <a:avLst/>
          </a:prstGeom>
          <a:ln>
            <a:noFill/>
          </a:ln>
          <a:effectLst>
            <a:outerShdw blurRad="292100" dist="139700" dir="2700000" algn="tl" rotWithShape="0">
              <a:srgbClr val="333333">
                <a:alpha val="65000"/>
              </a:srgbClr>
            </a:outerShdw>
          </a:effectLst>
        </p:spPr>
      </p:pic>
      <p:sp>
        <p:nvSpPr>
          <p:cNvPr id="11" name="Footer Placeholder 10"/>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spTree>
    <p:extLst>
      <p:ext uri="{BB962C8B-B14F-4D97-AF65-F5344CB8AC3E}">
        <p14:creationId xmlns:p14="http://schemas.microsoft.com/office/powerpoint/2010/main" val="3553115975"/>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p:txBody>
          <a:bodyPr/>
          <a:lstStyle/>
          <a:p>
            <a:r>
              <a:rPr lang="fr-FR" b="0" dirty="0"/>
              <a:t>Gravité </a:t>
            </a:r>
            <a:endParaRPr lang="es-ES" b="0" dirty="0"/>
          </a:p>
        </p:txBody>
      </p:sp>
      <p:sp>
        <p:nvSpPr>
          <p:cNvPr id="3" name="Marcador de contenido 2"/>
          <p:cNvSpPr>
            <a:spLocks noGrp="1"/>
          </p:cNvSpPr>
          <p:nvPr>
            <p:ph sz="half" idx="1"/>
          </p:nvPr>
        </p:nvSpPr>
        <p:spPr>
          <a:xfrm>
            <a:off x="516439" y="2656048"/>
            <a:ext cx="3001842" cy="2042952"/>
          </a:xfrm>
        </p:spPr>
        <p:txBody>
          <a:bodyPr/>
          <a:lstStyle/>
          <a:p>
            <a:pPr algn="just"/>
            <a:r>
              <a:rPr lang="en-GB" b="0" dirty="0" smtClean="0">
                <a:solidFill>
                  <a:srgbClr val="FA3C4B"/>
                </a:solidFill>
                <a:latin typeface="Overpass Light"/>
                <a:cs typeface="Overpass Light"/>
              </a:rPr>
              <a:t>▶︎  </a:t>
            </a:r>
            <a:r>
              <a:rPr lang="fr-FR" b="0" dirty="0" smtClean="0">
                <a:solidFill>
                  <a:schemeClr val="tx2"/>
                </a:solidFill>
                <a:latin typeface="Overpass Light"/>
                <a:cs typeface="Overpass Light"/>
              </a:rPr>
              <a:t>Faible</a:t>
            </a:r>
            <a:endParaRPr lang="fr-FR" b="0" dirty="0">
              <a:solidFill>
                <a:schemeClr val="tx2"/>
              </a:solidFill>
              <a:latin typeface="Overpass Light"/>
              <a:cs typeface="Overpass Light"/>
            </a:endParaRPr>
          </a:p>
          <a:p>
            <a:pPr algn="just"/>
            <a:r>
              <a:rPr lang="en-GB" b="0" dirty="0">
                <a:solidFill>
                  <a:srgbClr val="FA3C4B"/>
                </a:solidFill>
                <a:latin typeface="Overpass Light"/>
                <a:cs typeface="Overpass Light"/>
              </a:rPr>
              <a:t>▶︎ </a:t>
            </a:r>
            <a:r>
              <a:rPr lang="fr-FR" b="0" dirty="0" smtClean="0">
                <a:solidFill>
                  <a:schemeClr val="tx2"/>
                </a:solidFill>
                <a:latin typeface="Overpass Light"/>
                <a:cs typeface="Overpass Light"/>
              </a:rPr>
              <a:t>Moyenne</a:t>
            </a:r>
            <a:endParaRPr lang="fr-FR" b="0" dirty="0">
              <a:solidFill>
                <a:schemeClr val="tx2"/>
              </a:solidFill>
              <a:latin typeface="Overpass Light"/>
              <a:cs typeface="Overpass Light"/>
            </a:endParaRPr>
          </a:p>
          <a:p>
            <a:pPr algn="just"/>
            <a:r>
              <a:rPr lang="en-GB" b="0" dirty="0">
                <a:solidFill>
                  <a:srgbClr val="FA3C4B"/>
                </a:solidFill>
                <a:latin typeface="Overpass Light"/>
                <a:cs typeface="Overpass Light"/>
              </a:rPr>
              <a:t>▶︎ </a:t>
            </a:r>
            <a:r>
              <a:rPr lang="fr-FR" b="0" dirty="0" smtClean="0">
                <a:solidFill>
                  <a:srgbClr val="000000"/>
                </a:solidFill>
                <a:latin typeface="Overpass Light"/>
                <a:cs typeface="Overpass Light"/>
              </a:rPr>
              <a:t>Élevée</a:t>
            </a:r>
            <a:endParaRPr lang="fr-FR" b="0" dirty="0">
              <a:solidFill>
                <a:srgbClr val="000000"/>
              </a:solidFill>
              <a:latin typeface="Overpass Light"/>
              <a:cs typeface="Overpass Light"/>
            </a:endParaRPr>
          </a:p>
        </p:txBody>
      </p:sp>
      <p:sp>
        <p:nvSpPr>
          <p:cNvPr id="5" name="Marcador de fecha 4"/>
          <p:cNvSpPr>
            <a:spLocks noGrp="1"/>
          </p:cNvSpPr>
          <p:nvPr>
            <p:ph type="dt" sz="half" idx="10"/>
          </p:nvPr>
        </p:nvSpPr>
        <p:spPr/>
        <p:txBody>
          <a:bodyPr/>
          <a:lstStyle/>
          <a:p>
            <a:r>
              <a:rPr lang="en-GB" smtClean="0"/>
              <a:t>Date: Monday / 01 / October / 2019</a:t>
            </a:r>
            <a:endParaRPr lang="en-GB"/>
          </a:p>
        </p:txBody>
      </p:sp>
      <p:sp>
        <p:nvSpPr>
          <p:cNvPr id="7" name="Marcador de número de diapositiva 6"/>
          <p:cNvSpPr>
            <a:spLocks noGrp="1"/>
          </p:cNvSpPr>
          <p:nvPr>
            <p:ph type="sldNum" sz="quarter" idx="12"/>
          </p:nvPr>
        </p:nvSpPr>
        <p:spPr/>
        <p:txBody>
          <a:bodyPr/>
          <a:lstStyle/>
          <a:p>
            <a:fld id="{856227C0-AD57-4F9B-BAE3-EEFB0D0EE427}" type="slidenum">
              <a:rPr lang="en-GB" smtClean="0"/>
              <a:t>34</a:t>
            </a:fld>
            <a:endParaRPr lang="en-GB"/>
          </a:p>
        </p:txBody>
      </p:sp>
      <p:pic>
        <p:nvPicPr>
          <p:cNvPr id="4" name="Imagen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13667" y="2366437"/>
            <a:ext cx="7337777" cy="2529547"/>
          </a:xfrm>
          <a:prstGeom prst="rect">
            <a:avLst/>
          </a:prstGeom>
          <a:ln>
            <a:noFill/>
          </a:ln>
          <a:effectLst>
            <a:outerShdw blurRad="292100" dist="139700" dir="2700000" algn="tl" rotWithShape="0">
              <a:srgbClr val="333333">
                <a:alpha val="65000"/>
              </a:srgbClr>
            </a:outerShdw>
          </a:effectLst>
        </p:spPr>
      </p:pic>
      <p:sp>
        <p:nvSpPr>
          <p:cNvPr id="11" name="Footer Placeholder 10"/>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spTree>
    <p:extLst>
      <p:ext uri="{BB962C8B-B14F-4D97-AF65-F5344CB8AC3E}">
        <p14:creationId xmlns:p14="http://schemas.microsoft.com/office/powerpoint/2010/main" val="3934158223"/>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7"/>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p:txBody>
          <a:bodyPr/>
          <a:lstStyle/>
          <a:p>
            <a:r>
              <a:rPr lang="fr-FR" b="0" dirty="0"/>
              <a:t>Niveaux de risque</a:t>
            </a:r>
            <a:endParaRPr lang="es-ES" b="0" dirty="0"/>
          </a:p>
        </p:txBody>
      </p:sp>
      <p:sp>
        <p:nvSpPr>
          <p:cNvPr id="3" name="Marcador de contenido 2"/>
          <p:cNvSpPr>
            <a:spLocks noGrp="1"/>
          </p:cNvSpPr>
          <p:nvPr>
            <p:ph sz="half" idx="1"/>
          </p:nvPr>
        </p:nvSpPr>
        <p:spPr>
          <a:xfrm>
            <a:off x="490537" y="2205922"/>
            <a:ext cx="6184019" cy="3754564"/>
          </a:xfrm>
        </p:spPr>
        <p:txBody>
          <a:bodyPr/>
          <a:lstStyle/>
          <a:p>
            <a:r>
              <a:rPr lang="fr-FR" b="0" dirty="0">
                <a:solidFill>
                  <a:schemeClr val="tx2"/>
                </a:solidFill>
                <a:latin typeface="Overpass Light"/>
                <a:cs typeface="Overpass Light"/>
              </a:rPr>
              <a:t>Choisissez la probabilité et la gravité liées à chaque danger. Le niveau de risque estimé se trouve à l’intersection de ces deux facteurs</a:t>
            </a:r>
            <a:r>
              <a:rPr lang="fr-FR" b="0" dirty="0" smtClean="0">
                <a:solidFill>
                  <a:schemeClr val="tx2"/>
                </a:solidFill>
                <a:latin typeface="Overpass Light"/>
                <a:cs typeface="Overpass Light"/>
              </a:rPr>
              <a:t>.</a:t>
            </a:r>
            <a:endParaRPr lang="fr-FR" b="0" dirty="0">
              <a:solidFill>
                <a:schemeClr val="tx2"/>
              </a:solidFill>
              <a:latin typeface="Overpass Light"/>
              <a:cs typeface="Overpass Light"/>
            </a:endParaRPr>
          </a:p>
          <a:p>
            <a:r>
              <a:rPr lang="en-GB" b="0" dirty="0" smtClean="0">
                <a:solidFill>
                  <a:srgbClr val="FA3C4B"/>
                </a:solidFill>
                <a:latin typeface="Overpass Light"/>
                <a:cs typeface="Overpass Light"/>
              </a:rPr>
              <a:t>▶︎  </a:t>
            </a:r>
            <a:r>
              <a:rPr lang="fr-FR" b="0" dirty="0">
                <a:solidFill>
                  <a:schemeClr val="tx2"/>
                </a:solidFill>
                <a:latin typeface="Overpass Light"/>
                <a:cs typeface="Overpass Light"/>
              </a:rPr>
              <a:t>Risque faible</a:t>
            </a:r>
          </a:p>
          <a:p>
            <a:r>
              <a:rPr lang="en-GB" b="0" dirty="0" smtClean="0">
                <a:solidFill>
                  <a:srgbClr val="FA3C4B"/>
                </a:solidFill>
                <a:latin typeface="Overpass Light"/>
                <a:cs typeface="Overpass Light"/>
              </a:rPr>
              <a:t>▶︎   </a:t>
            </a:r>
            <a:r>
              <a:rPr lang="fr-FR" b="0" dirty="0">
                <a:solidFill>
                  <a:schemeClr val="tx2"/>
                </a:solidFill>
                <a:latin typeface="Overpass Light"/>
                <a:cs typeface="Overpass Light"/>
              </a:rPr>
              <a:t>Risque moyen</a:t>
            </a:r>
          </a:p>
          <a:p>
            <a:r>
              <a:rPr lang="en-GB" b="0" dirty="0" smtClean="0">
                <a:solidFill>
                  <a:srgbClr val="FA3C4B"/>
                </a:solidFill>
                <a:latin typeface="Overpass Light"/>
                <a:cs typeface="Overpass Light"/>
              </a:rPr>
              <a:t>▶︎   </a:t>
            </a:r>
            <a:r>
              <a:rPr lang="fr-FR" b="0" dirty="0">
                <a:solidFill>
                  <a:schemeClr val="tx2"/>
                </a:solidFill>
                <a:latin typeface="Overpass Light"/>
                <a:cs typeface="Overpass Light"/>
              </a:rPr>
              <a:t>Risque élevé</a:t>
            </a:r>
          </a:p>
        </p:txBody>
      </p:sp>
      <p:sp>
        <p:nvSpPr>
          <p:cNvPr id="5" name="Marcador de fecha 4"/>
          <p:cNvSpPr>
            <a:spLocks noGrp="1"/>
          </p:cNvSpPr>
          <p:nvPr>
            <p:ph type="dt" sz="half" idx="10"/>
          </p:nvPr>
        </p:nvSpPr>
        <p:spPr/>
        <p:txBody>
          <a:bodyPr/>
          <a:lstStyle/>
          <a:p>
            <a:r>
              <a:rPr lang="en-GB" smtClean="0"/>
              <a:t>Date: Monday / 01 / October / 2019</a:t>
            </a:r>
            <a:endParaRPr lang="en-GB"/>
          </a:p>
        </p:txBody>
      </p:sp>
      <p:sp>
        <p:nvSpPr>
          <p:cNvPr id="7" name="Marcador de número de diapositiva 6"/>
          <p:cNvSpPr>
            <a:spLocks noGrp="1"/>
          </p:cNvSpPr>
          <p:nvPr>
            <p:ph type="sldNum" sz="quarter" idx="12"/>
          </p:nvPr>
        </p:nvSpPr>
        <p:spPr/>
        <p:txBody>
          <a:bodyPr/>
          <a:lstStyle/>
          <a:p>
            <a:fld id="{856227C0-AD57-4F9B-BAE3-EEFB0D0EE427}" type="slidenum">
              <a:rPr lang="en-GB" smtClean="0"/>
              <a:t>35</a:t>
            </a:fld>
            <a:endParaRPr lang="en-GB"/>
          </a:p>
        </p:txBody>
      </p:sp>
      <p:pic>
        <p:nvPicPr>
          <p:cNvPr id="4" name="Imagen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2632" y="3295317"/>
            <a:ext cx="7354702" cy="2535381"/>
          </a:xfrm>
          <a:prstGeom prst="rect">
            <a:avLst/>
          </a:prstGeom>
          <a:ln>
            <a:noFill/>
          </a:ln>
          <a:effectLst>
            <a:outerShdw blurRad="292100" dist="139700" dir="2700000" algn="tl" rotWithShape="0">
              <a:srgbClr val="333333">
                <a:alpha val="65000"/>
              </a:srgbClr>
            </a:outerShdw>
          </a:effectLst>
        </p:spPr>
      </p:pic>
      <p:sp>
        <p:nvSpPr>
          <p:cNvPr id="10" name="Footer Placeholder 10"/>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spTree>
    <p:extLst>
      <p:ext uri="{BB962C8B-B14F-4D97-AF65-F5344CB8AC3E}">
        <p14:creationId xmlns:p14="http://schemas.microsoft.com/office/powerpoint/2010/main" val="109045366"/>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11"/>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3" name="Marcador de fecha 2"/>
          <p:cNvSpPr>
            <a:spLocks noGrp="1"/>
          </p:cNvSpPr>
          <p:nvPr>
            <p:ph type="dt" sz="half" idx="10"/>
          </p:nvPr>
        </p:nvSpPr>
        <p:spPr/>
        <p:txBody>
          <a:bodyPr/>
          <a:lstStyle/>
          <a:p>
            <a:r>
              <a:rPr lang="en-GB" smtClean="0"/>
              <a:t>Date: Monday / 01 / October / 2019</a:t>
            </a:r>
            <a:endParaRPr lang="en-GB"/>
          </a:p>
        </p:txBody>
      </p:sp>
      <p:sp>
        <p:nvSpPr>
          <p:cNvPr id="5" name="Marcador de número de diapositiva 4"/>
          <p:cNvSpPr>
            <a:spLocks noGrp="1"/>
          </p:cNvSpPr>
          <p:nvPr>
            <p:ph type="sldNum" sz="quarter" idx="12"/>
          </p:nvPr>
        </p:nvSpPr>
        <p:spPr/>
        <p:txBody>
          <a:bodyPr/>
          <a:lstStyle/>
          <a:p>
            <a:fld id="{856227C0-AD57-4F9B-BAE3-EEFB0D0EE427}" type="slidenum">
              <a:rPr lang="en-GB" smtClean="0"/>
              <a:t>36</a:t>
            </a:fld>
            <a:endParaRPr lang="en-GB"/>
          </a:p>
        </p:txBody>
      </p:sp>
      <p:sp>
        <p:nvSpPr>
          <p:cNvPr id="6" name="Marcador de texto 5"/>
          <p:cNvSpPr>
            <a:spLocks noGrp="1"/>
          </p:cNvSpPr>
          <p:nvPr>
            <p:ph type="body" sz="quarter" idx="13"/>
          </p:nvPr>
        </p:nvSpPr>
        <p:spPr>
          <a:xfrm>
            <a:off x="490538" y="2339616"/>
            <a:ext cx="7380000" cy="3557465"/>
          </a:xfrm>
        </p:spPr>
        <p:txBody>
          <a:bodyPr/>
          <a:lstStyle/>
          <a:p>
            <a:pPr lvl="0"/>
            <a:r>
              <a:rPr lang="en-GB" sz="2500" dirty="0" smtClean="0">
                <a:solidFill>
                  <a:schemeClr val="accent1"/>
                </a:solidFill>
                <a:cs typeface="Overpass Bold"/>
              </a:rPr>
              <a:t>Danger </a:t>
            </a:r>
            <a:r>
              <a:rPr lang="en-GB" sz="2500" i="1" dirty="0" smtClean="0">
                <a:solidFill>
                  <a:schemeClr val="accent1"/>
                </a:solidFill>
                <a:cs typeface="Overpass Bold"/>
              </a:rPr>
              <a:t>vs</a:t>
            </a:r>
            <a:r>
              <a:rPr lang="en-GB" sz="2500" dirty="0" smtClean="0">
                <a:solidFill>
                  <a:schemeClr val="accent1"/>
                </a:solidFill>
                <a:cs typeface="Overpass Bold"/>
              </a:rPr>
              <a:t>. </a:t>
            </a:r>
            <a:r>
              <a:rPr lang="en-GB" sz="2500" dirty="0" err="1" smtClean="0">
                <a:solidFill>
                  <a:schemeClr val="accent1"/>
                </a:solidFill>
                <a:cs typeface="Overpass Bold"/>
              </a:rPr>
              <a:t>risque</a:t>
            </a:r>
            <a:endParaRPr lang="en-GB" sz="2500" b="1" dirty="0" smtClean="0">
              <a:solidFill>
                <a:schemeClr val="accent1"/>
              </a:solidFill>
              <a:cs typeface="Overpass Bold"/>
            </a:endParaRPr>
          </a:p>
          <a:p>
            <a:pPr lvl="0"/>
            <a:r>
              <a:rPr lang="fr-FR" sz="2500" b="1" dirty="0">
                <a:solidFill>
                  <a:srgbClr val="FF0000"/>
                </a:solidFill>
                <a:cs typeface="Overpass Bold"/>
              </a:rPr>
              <a:t>Le danger est-il toujours </a:t>
            </a:r>
            <a:r>
              <a:rPr lang="fr-FR" sz="2500" b="1" dirty="0" smtClean="0">
                <a:solidFill>
                  <a:srgbClr val="FF0000"/>
                </a:solidFill>
                <a:cs typeface="Overpass Bold"/>
              </a:rPr>
              <a:t/>
            </a:r>
            <a:br>
              <a:rPr lang="fr-FR" sz="2500" b="1" dirty="0" smtClean="0">
                <a:solidFill>
                  <a:srgbClr val="FF0000"/>
                </a:solidFill>
                <a:cs typeface="Overpass Bold"/>
              </a:rPr>
            </a:br>
            <a:r>
              <a:rPr lang="fr-FR" sz="2500" b="1" dirty="0" smtClean="0">
                <a:solidFill>
                  <a:srgbClr val="FF0000"/>
                </a:solidFill>
                <a:cs typeface="Overpass Bold"/>
              </a:rPr>
              <a:t>présent?</a:t>
            </a:r>
          </a:p>
          <a:p>
            <a:pPr lvl="0"/>
            <a:r>
              <a:rPr lang="fr-FR" sz="2500" dirty="0">
                <a:solidFill>
                  <a:srgbClr val="00B050"/>
                </a:solidFill>
                <a:cs typeface="Overpass Bold"/>
              </a:rPr>
              <a:t>Le risque est-il acceptable?</a:t>
            </a:r>
            <a:endParaRPr lang="en-GB" sz="2500" dirty="0" smtClean="0">
              <a:solidFill>
                <a:srgbClr val="00B050"/>
              </a:solidFill>
              <a:cs typeface="Overpass Bold"/>
            </a:endParaRPr>
          </a:p>
        </p:txBody>
      </p:sp>
      <p:sp>
        <p:nvSpPr>
          <p:cNvPr id="11" name="Footer Placeholder 10"/>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pic>
        <p:nvPicPr>
          <p:cNvPr id="10" name="Imagen 9" descr="36_slide-ilus.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51259" y="2706641"/>
            <a:ext cx="2744290" cy="3296713"/>
          </a:xfrm>
          <a:prstGeom prst="rect">
            <a:avLst/>
          </a:prstGeom>
        </p:spPr>
      </p:pic>
      <p:pic>
        <p:nvPicPr>
          <p:cNvPr id="13" name="Marcador de posición de imagen 7" descr="36b_slide-foto.jpg"/>
          <p:cNvPicPr>
            <a:picLocks noChangeAspect="1"/>
          </p:cNvPicPr>
          <p:nvPr/>
        </p:nvPicPr>
        <p:blipFill>
          <a:blip r:embed="rId4" cstate="print">
            <a:extLst>
              <a:ext uri="{28A0092B-C50C-407E-A947-70E740481C1C}">
                <a14:useLocalDpi xmlns:a14="http://schemas.microsoft.com/office/drawing/2010/main" val="0"/>
              </a:ext>
            </a:extLst>
          </a:blip>
          <a:srcRect l="8483" r="8483"/>
          <a:stretch>
            <a:fillRect/>
          </a:stretch>
        </p:blipFill>
        <p:spPr>
          <a:xfrm>
            <a:off x="8056351" y="2026775"/>
            <a:ext cx="3182934" cy="318126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32113098"/>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75726" y="2713042"/>
            <a:ext cx="8218073" cy="3886204"/>
          </a:xfrm>
          <a:prstGeom prst="rect">
            <a:avLst/>
          </a:prstGeom>
        </p:spPr>
      </p:pic>
      <p:sp>
        <p:nvSpPr>
          <p:cNvPr id="5" name="Marcador de número de diapositiva 4"/>
          <p:cNvSpPr>
            <a:spLocks noGrp="1"/>
          </p:cNvSpPr>
          <p:nvPr>
            <p:ph type="sldNum" sz="quarter" idx="12"/>
          </p:nvPr>
        </p:nvSpPr>
        <p:spPr/>
        <p:txBody>
          <a:bodyPr/>
          <a:lstStyle/>
          <a:p>
            <a:fld id="{856227C0-AD57-4F9B-BAE3-EEFB0D0EE427}" type="slidenum">
              <a:rPr lang="en-GB" smtClean="0"/>
              <a:t>37</a:t>
            </a:fld>
            <a:endParaRPr lang="en-GB"/>
          </a:p>
        </p:txBody>
      </p:sp>
      <p:sp>
        <p:nvSpPr>
          <p:cNvPr id="2" name="Título 1"/>
          <p:cNvSpPr>
            <a:spLocks noGrp="1"/>
          </p:cNvSpPr>
          <p:nvPr>
            <p:ph type="title"/>
          </p:nvPr>
        </p:nvSpPr>
        <p:spPr>
          <a:xfrm>
            <a:off x="490538" y="1423195"/>
            <a:ext cx="11210924" cy="317275"/>
          </a:xfrm>
        </p:spPr>
        <p:txBody>
          <a:bodyPr/>
          <a:lstStyle/>
          <a:p>
            <a:r>
              <a:rPr lang="fr-FR" b="0" dirty="0"/>
              <a:t>Accidents du travail et maladies professionnelles</a:t>
            </a:r>
            <a:endParaRPr lang="es-ES" b="0" dirty="0"/>
          </a:p>
        </p:txBody>
      </p:sp>
      <p:sp>
        <p:nvSpPr>
          <p:cNvPr id="7" name="Rectángulo 6"/>
          <p:cNvSpPr/>
          <p:nvPr/>
        </p:nvSpPr>
        <p:spPr>
          <a:xfrm>
            <a:off x="450442" y="2049664"/>
            <a:ext cx="9491980" cy="646331"/>
          </a:xfrm>
          <a:prstGeom prst="rect">
            <a:avLst/>
          </a:prstGeom>
        </p:spPr>
        <p:txBody>
          <a:bodyPr wrap="square">
            <a:spAutoFit/>
          </a:bodyPr>
          <a:lstStyle/>
          <a:p>
            <a:pPr marL="285750" lvl="1" indent="-285750" eaLnBrk="0" fontAlgn="base" hangingPunct="0">
              <a:spcBef>
                <a:spcPct val="0"/>
              </a:spcBef>
              <a:spcAft>
                <a:spcPct val="0"/>
              </a:spcAft>
              <a:buClr>
                <a:srgbClr val="FA3C4B"/>
              </a:buClr>
              <a:buFont typeface="Lucida Grande"/>
              <a:buChar char="▶"/>
              <a:defRPr/>
            </a:pPr>
            <a:r>
              <a:rPr lang="fr-FR" dirty="0" smtClean="0">
                <a:solidFill>
                  <a:schemeClr val="tx2"/>
                </a:solidFill>
                <a:latin typeface="Overpass Light"/>
                <a:ea typeface="Calibri" panose="020F0502020204030204" pitchFamily="34" charset="0"/>
                <a:cs typeface="Overpass Light"/>
              </a:rPr>
              <a:t>Un </a:t>
            </a:r>
            <a:r>
              <a:rPr lang="fr-FR" dirty="0">
                <a:solidFill>
                  <a:schemeClr val="tx2"/>
                </a:solidFill>
                <a:latin typeface="Overpass Light"/>
                <a:ea typeface="Calibri" panose="020F0502020204030204" pitchFamily="34" charset="0"/>
                <a:cs typeface="Overpass Light"/>
              </a:rPr>
              <a:t>lieu de travail salubre et sûr permet la prévention des accidents du travail </a:t>
            </a:r>
            <a:r>
              <a:rPr lang="fr-FR" dirty="0" smtClean="0">
                <a:solidFill>
                  <a:schemeClr val="tx2"/>
                </a:solidFill>
                <a:latin typeface="Overpass Light"/>
                <a:ea typeface="Calibri" panose="020F0502020204030204" pitchFamily="34" charset="0"/>
                <a:cs typeface="Overpass Light"/>
              </a:rPr>
              <a:t/>
            </a:r>
            <a:br>
              <a:rPr lang="fr-FR" dirty="0" smtClean="0">
                <a:solidFill>
                  <a:schemeClr val="tx2"/>
                </a:solidFill>
                <a:latin typeface="Overpass Light"/>
                <a:ea typeface="Calibri" panose="020F0502020204030204" pitchFamily="34" charset="0"/>
                <a:cs typeface="Overpass Light"/>
              </a:rPr>
            </a:br>
            <a:r>
              <a:rPr lang="fr-FR" dirty="0" smtClean="0">
                <a:solidFill>
                  <a:schemeClr val="tx2"/>
                </a:solidFill>
                <a:latin typeface="Overpass Light"/>
                <a:ea typeface="Calibri" panose="020F0502020204030204" pitchFamily="34" charset="0"/>
                <a:cs typeface="Overpass Light"/>
              </a:rPr>
              <a:t>et </a:t>
            </a:r>
            <a:r>
              <a:rPr lang="fr-FR" dirty="0">
                <a:solidFill>
                  <a:schemeClr val="tx2"/>
                </a:solidFill>
                <a:latin typeface="Overpass Light"/>
                <a:ea typeface="Calibri" panose="020F0502020204030204" pitchFamily="34" charset="0"/>
                <a:cs typeface="Overpass Light"/>
              </a:rPr>
              <a:t>des maladies professionnelles</a:t>
            </a:r>
            <a:r>
              <a:rPr lang="fr-FR" dirty="0" smtClean="0">
                <a:solidFill>
                  <a:schemeClr val="tx2"/>
                </a:solidFill>
                <a:latin typeface="Overpass Light"/>
                <a:ea typeface="Calibri" panose="020F0502020204030204" pitchFamily="34" charset="0"/>
                <a:cs typeface="Overpass Light"/>
              </a:rPr>
              <a:t>.</a:t>
            </a:r>
            <a:endParaRPr lang="fr-FR" dirty="0">
              <a:solidFill>
                <a:schemeClr val="tx2"/>
              </a:solidFill>
              <a:latin typeface="Overpass Light"/>
              <a:ea typeface="Calibri" panose="020F0502020204030204" pitchFamily="34" charset="0"/>
              <a:cs typeface="Overpass Light"/>
            </a:endParaRPr>
          </a:p>
        </p:txBody>
      </p:sp>
      <p:sp>
        <p:nvSpPr>
          <p:cNvPr id="9" name="Footer Placeholder 10"/>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spTree>
    <p:extLst>
      <p:ext uri="{BB962C8B-B14F-4D97-AF65-F5344CB8AC3E}">
        <p14:creationId xmlns:p14="http://schemas.microsoft.com/office/powerpoint/2010/main" val="2220424150"/>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20721" y="2428368"/>
            <a:ext cx="4427213" cy="3580267"/>
          </a:xfrm>
          <a:prstGeom prst="rect">
            <a:avLst/>
          </a:prstGeom>
        </p:spPr>
      </p:pic>
      <p:sp>
        <p:nvSpPr>
          <p:cNvPr id="2" name="Title 1"/>
          <p:cNvSpPr>
            <a:spLocks noGrp="1"/>
          </p:cNvSpPr>
          <p:nvPr>
            <p:ph type="title"/>
          </p:nvPr>
        </p:nvSpPr>
        <p:spPr>
          <a:xfrm>
            <a:off x="323438" y="1373052"/>
            <a:ext cx="10454481" cy="1066833"/>
          </a:xfrm>
        </p:spPr>
        <p:txBody>
          <a:bodyPr/>
          <a:lstStyle/>
          <a:p>
            <a:r>
              <a:rPr lang="fr-FR" b="0" dirty="0"/>
              <a:t>Coûts des accidents du travail et des maladies professionnelles</a:t>
            </a:r>
            <a:endParaRPr lang="en-GB" b="0" dirty="0"/>
          </a:p>
        </p:txBody>
      </p:sp>
      <p:sp>
        <p:nvSpPr>
          <p:cNvPr id="3" name="Content Placeholder 2"/>
          <p:cNvSpPr>
            <a:spLocks noGrp="1"/>
          </p:cNvSpPr>
          <p:nvPr>
            <p:ph sz="half" idx="1"/>
          </p:nvPr>
        </p:nvSpPr>
        <p:spPr>
          <a:xfrm>
            <a:off x="4994121" y="6201133"/>
            <a:ext cx="4678787" cy="289148"/>
          </a:xfrm>
        </p:spPr>
        <p:txBody>
          <a:bodyPr/>
          <a:lstStyle/>
          <a:p>
            <a:r>
              <a:rPr lang="fr-FR" sz="1050" b="0" dirty="0">
                <a:solidFill>
                  <a:schemeClr val="tx2"/>
                </a:solidFill>
                <a:latin typeface="Overpass Light"/>
                <a:cs typeface="Overpass Light"/>
              </a:rPr>
              <a:t>Part des accidents du travail et des maladies professionnelles dans les coûts d’indemnisation</a:t>
            </a:r>
          </a:p>
        </p:txBody>
      </p:sp>
      <p:sp>
        <p:nvSpPr>
          <p:cNvPr id="7" name="Slide Number Placeholder 6"/>
          <p:cNvSpPr>
            <a:spLocks noGrp="1"/>
          </p:cNvSpPr>
          <p:nvPr>
            <p:ph type="sldNum" sz="quarter" idx="12"/>
          </p:nvPr>
        </p:nvSpPr>
        <p:spPr/>
        <p:txBody>
          <a:bodyPr/>
          <a:lstStyle/>
          <a:p>
            <a:fld id="{856227C0-AD57-4F9B-BAE3-EEFB0D0EE427}" type="slidenum">
              <a:rPr lang="en-GB" smtClean="0"/>
              <a:pPr/>
              <a:t>38</a:t>
            </a:fld>
            <a:endParaRPr lang="en-GB"/>
          </a:p>
        </p:txBody>
      </p:sp>
      <p:sp>
        <p:nvSpPr>
          <p:cNvPr id="11" name="CuadroTexto 10"/>
          <p:cNvSpPr txBox="1"/>
          <p:nvPr/>
        </p:nvSpPr>
        <p:spPr>
          <a:xfrm>
            <a:off x="357294" y="2652821"/>
            <a:ext cx="3770065" cy="1200329"/>
          </a:xfrm>
          <a:prstGeom prst="rect">
            <a:avLst/>
          </a:prstGeom>
          <a:noFill/>
        </p:spPr>
        <p:txBody>
          <a:bodyPr wrap="square" rtlCol="0">
            <a:spAutoFit/>
          </a:bodyPr>
          <a:lstStyle/>
          <a:p>
            <a:pPr marL="285750" indent="-285750">
              <a:buClr>
                <a:schemeClr val="accent2"/>
              </a:buClr>
              <a:buFont typeface="Arial Unicode MS"/>
              <a:buChar char="▶"/>
            </a:pPr>
            <a:r>
              <a:rPr lang="fr-FR" dirty="0" smtClean="0">
                <a:solidFill>
                  <a:schemeClr val="tx2"/>
                </a:solidFill>
                <a:latin typeface="Overpass Light"/>
                <a:cs typeface="Overpass Light"/>
              </a:rPr>
              <a:t>Ces </a:t>
            </a:r>
            <a:r>
              <a:rPr lang="fr-FR" dirty="0">
                <a:solidFill>
                  <a:schemeClr val="tx2"/>
                </a:solidFill>
                <a:latin typeface="Overpass Light"/>
                <a:cs typeface="Overpass Light"/>
              </a:rPr>
              <a:t>événements indésirables nuisent gravement à l’économie mondiale, entraînant une perte égale à 4 % du PIB annuel</a:t>
            </a:r>
            <a:endParaRPr lang="es-ES" dirty="0">
              <a:solidFill>
                <a:schemeClr val="tx2"/>
              </a:solidFill>
              <a:latin typeface="Overpass Light"/>
              <a:cs typeface="Overpass Light"/>
            </a:endParaRPr>
          </a:p>
        </p:txBody>
      </p:sp>
      <p:sp>
        <p:nvSpPr>
          <p:cNvPr id="10" name="Footer Placeholder 10"/>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spTree>
    <p:extLst>
      <p:ext uri="{BB962C8B-B14F-4D97-AF65-F5344CB8AC3E}">
        <p14:creationId xmlns:p14="http://schemas.microsoft.com/office/powerpoint/2010/main" val="3678407966"/>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52847" y="791882"/>
            <a:ext cx="6257679" cy="6066118"/>
          </a:xfrm>
          <a:prstGeom prst="rect">
            <a:avLst/>
          </a:prstGeom>
        </p:spPr>
      </p:pic>
      <p:sp>
        <p:nvSpPr>
          <p:cNvPr id="2" name="Título 1"/>
          <p:cNvSpPr>
            <a:spLocks noGrp="1"/>
          </p:cNvSpPr>
          <p:nvPr>
            <p:ph type="title"/>
          </p:nvPr>
        </p:nvSpPr>
        <p:spPr/>
        <p:txBody>
          <a:bodyPr/>
          <a:lstStyle/>
          <a:p>
            <a:r>
              <a:rPr lang="fr-FR" b="0" dirty="0"/>
              <a:t>Accidents du travail</a:t>
            </a:r>
            <a:endParaRPr lang="es-ES" b="0" dirty="0"/>
          </a:p>
        </p:txBody>
      </p:sp>
      <p:sp>
        <p:nvSpPr>
          <p:cNvPr id="3" name="Marcador de contenido 2"/>
          <p:cNvSpPr>
            <a:spLocks noGrp="1"/>
          </p:cNvSpPr>
          <p:nvPr>
            <p:ph sz="half" idx="1"/>
          </p:nvPr>
        </p:nvSpPr>
        <p:spPr>
          <a:xfrm>
            <a:off x="490538" y="2577780"/>
            <a:ext cx="5324526" cy="3534961"/>
          </a:xfrm>
        </p:spPr>
        <p:txBody>
          <a:bodyPr/>
          <a:lstStyle/>
          <a:p>
            <a:r>
              <a:rPr lang="en-GB" b="0" dirty="0" smtClean="0">
                <a:solidFill>
                  <a:srgbClr val="FA3C4B"/>
                </a:solidFill>
                <a:latin typeface="Overpass Light"/>
                <a:cs typeface="Overpass Light"/>
              </a:rPr>
              <a:t>▶︎ </a:t>
            </a:r>
            <a:r>
              <a:rPr lang="fr-FR" b="0" i="1" dirty="0" smtClean="0">
                <a:solidFill>
                  <a:schemeClr val="tx2"/>
                </a:solidFill>
                <a:latin typeface="Overpass Light"/>
                <a:cs typeface="Overpass Light"/>
              </a:rPr>
              <a:t>Tout </a:t>
            </a:r>
            <a:r>
              <a:rPr lang="fr-FR" b="0" i="1" dirty="0">
                <a:solidFill>
                  <a:schemeClr val="tx2"/>
                </a:solidFill>
                <a:latin typeface="Overpass Light"/>
                <a:cs typeface="Overpass Light"/>
              </a:rPr>
              <a:t>accident survenu du fait du travail ou à l’occasion du travail et ayant entraîné des lésions mortelles ou non </a:t>
            </a:r>
            <a:r>
              <a:rPr lang="fr-FR" b="0" i="1" dirty="0" smtClean="0">
                <a:solidFill>
                  <a:schemeClr val="tx2"/>
                </a:solidFill>
                <a:latin typeface="Overpass Light"/>
                <a:cs typeface="Overpass Light"/>
              </a:rPr>
              <a:t>mortelles.</a:t>
            </a:r>
          </a:p>
          <a:p>
            <a:r>
              <a:rPr lang="en-GB" b="0" dirty="0">
                <a:solidFill>
                  <a:srgbClr val="FA3C4B"/>
                </a:solidFill>
                <a:latin typeface="Overpass Light"/>
                <a:cs typeface="Overpass Light"/>
              </a:rPr>
              <a:t>▶︎ </a:t>
            </a:r>
            <a:r>
              <a:rPr lang="fr-FR" b="0" dirty="0" smtClean="0">
                <a:solidFill>
                  <a:schemeClr val="tx2"/>
                </a:solidFill>
                <a:latin typeface="Overpass Light"/>
                <a:cs typeface="Overpass Light"/>
              </a:rPr>
              <a:t>De </a:t>
            </a:r>
            <a:r>
              <a:rPr lang="fr-FR" b="0" dirty="0">
                <a:solidFill>
                  <a:schemeClr val="tx2"/>
                </a:solidFill>
                <a:latin typeface="Overpass Light"/>
                <a:cs typeface="Overpass Light"/>
              </a:rPr>
              <a:t>nombreux facteurs contribuent à provoquer un accident du travail (chaîne de causalité).</a:t>
            </a:r>
          </a:p>
          <a:p>
            <a:r>
              <a:rPr lang="en-GB" b="0" dirty="0" smtClean="0">
                <a:solidFill>
                  <a:srgbClr val="FA3C4B"/>
                </a:solidFill>
                <a:latin typeface="Overpass Light"/>
                <a:cs typeface="Overpass Light"/>
              </a:rPr>
              <a:t>▶︎</a:t>
            </a:r>
            <a:r>
              <a:rPr lang="en-GB" b="0" dirty="0" smtClean="0">
                <a:solidFill>
                  <a:schemeClr val="tx2"/>
                </a:solidFill>
                <a:latin typeface="Overpass Light"/>
                <a:cs typeface="Overpass Light"/>
              </a:rPr>
              <a:t>︎ </a:t>
            </a:r>
            <a:r>
              <a:rPr lang="fr-FR" b="0" dirty="0" smtClean="0">
                <a:solidFill>
                  <a:schemeClr val="tx2"/>
                </a:solidFill>
                <a:latin typeface="Overpass Light"/>
                <a:cs typeface="Overpass Light"/>
              </a:rPr>
              <a:t>Les </a:t>
            </a:r>
            <a:r>
              <a:rPr lang="fr-FR" b="0" dirty="0">
                <a:solidFill>
                  <a:schemeClr val="tx2"/>
                </a:solidFill>
                <a:latin typeface="Overpass Light"/>
                <a:cs typeface="Overpass Light"/>
              </a:rPr>
              <a:t>jeunes travailleurs ont 40 % plus de risques de subir un accident du travail que les travailleurs plus âgés (Agence européenne pour la sécurité et la santé au travail, 2018).</a:t>
            </a:r>
          </a:p>
          <a:p>
            <a:endParaRPr lang="es-ES" b="0" dirty="0">
              <a:solidFill>
                <a:srgbClr val="000000"/>
              </a:solidFill>
              <a:latin typeface="Overpass Light"/>
              <a:cs typeface="Overpass Light"/>
            </a:endParaRPr>
          </a:p>
        </p:txBody>
      </p:sp>
      <p:sp>
        <p:nvSpPr>
          <p:cNvPr id="7" name="Marcador de número de diapositiva 6"/>
          <p:cNvSpPr>
            <a:spLocks noGrp="1"/>
          </p:cNvSpPr>
          <p:nvPr>
            <p:ph type="sldNum" sz="quarter" idx="12"/>
          </p:nvPr>
        </p:nvSpPr>
        <p:spPr/>
        <p:txBody>
          <a:bodyPr/>
          <a:lstStyle/>
          <a:p>
            <a:fld id="{856227C0-AD57-4F9B-BAE3-EEFB0D0EE427}" type="slidenum">
              <a:rPr lang="en-GB" smtClean="0"/>
              <a:t>39</a:t>
            </a:fld>
            <a:endParaRPr lang="en-GB"/>
          </a:p>
        </p:txBody>
      </p:sp>
      <p:pic>
        <p:nvPicPr>
          <p:cNvPr id="9"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
        <p:nvSpPr>
          <p:cNvPr id="11" name="Footer Placeholder 10"/>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spTree>
    <p:extLst>
      <p:ext uri="{BB962C8B-B14F-4D97-AF65-F5344CB8AC3E}">
        <p14:creationId xmlns:p14="http://schemas.microsoft.com/office/powerpoint/2010/main" val="2848733447"/>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ángulo 12"/>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pic>
        <p:nvPicPr>
          <p:cNvPr id="6" name="Marcador de posición de imagen 5"/>
          <p:cNvPicPr>
            <a:picLocks noGrp="1" noChangeAspect="1"/>
          </p:cNvPicPr>
          <p:nvPr>
            <p:ph type="pic" sz="quarter" idx="4294967295"/>
          </p:nvPr>
        </p:nvPicPr>
        <p:blipFill>
          <a:blip r:embed="rId3" cstate="print">
            <a:extLst>
              <a:ext uri="{28A0092B-C50C-407E-A947-70E740481C1C}">
                <a14:useLocalDpi xmlns:a14="http://schemas.microsoft.com/office/drawing/2010/main" val="0"/>
              </a:ext>
            </a:extLst>
          </a:blip>
          <a:stretch>
            <a:fillRect/>
          </a:stretch>
        </p:blipFill>
        <p:spPr>
          <a:xfrm>
            <a:off x="8065958" y="1407002"/>
            <a:ext cx="3297699" cy="4393009"/>
          </a:xfrm>
          <a:prstGeom prst="rect">
            <a:avLst/>
          </a:prstGeom>
          <a:ln>
            <a:noFill/>
          </a:ln>
          <a:effectLst>
            <a:outerShdw blurRad="292100" dist="139700" dir="2700000" algn="tl" rotWithShape="0">
              <a:srgbClr val="333333">
                <a:alpha val="65000"/>
              </a:srgbClr>
            </a:outerShdw>
          </a:effectLst>
        </p:spPr>
      </p:pic>
      <p:sp>
        <p:nvSpPr>
          <p:cNvPr id="4" name="Title 3"/>
          <p:cNvSpPr>
            <a:spLocks noGrp="1"/>
          </p:cNvSpPr>
          <p:nvPr>
            <p:ph type="title"/>
          </p:nvPr>
        </p:nvSpPr>
        <p:spPr>
          <a:xfrm>
            <a:off x="490538" y="1423195"/>
            <a:ext cx="7270947" cy="720000"/>
          </a:xfrm>
        </p:spPr>
        <p:txBody>
          <a:bodyPr/>
          <a:lstStyle/>
          <a:p>
            <a:r>
              <a:rPr lang="fr-FR" b="0" dirty="0"/>
              <a:t>Améliorer la sécurité et la santé au travail dans les petites et moyennes entreprises</a:t>
            </a:r>
            <a:endParaRPr lang="en-GB" b="0" dirty="0"/>
          </a:p>
        </p:txBody>
      </p:sp>
      <p:sp>
        <p:nvSpPr>
          <p:cNvPr id="5" name="Content Placeholder 4"/>
          <p:cNvSpPr>
            <a:spLocks noGrp="1"/>
          </p:cNvSpPr>
          <p:nvPr>
            <p:ph idx="1"/>
          </p:nvPr>
        </p:nvSpPr>
        <p:spPr>
          <a:xfrm>
            <a:off x="490539" y="2393950"/>
            <a:ext cx="7646607" cy="3891615"/>
          </a:xfrm>
        </p:spPr>
        <p:txBody>
          <a:bodyPr/>
          <a:lstStyle/>
          <a:p>
            <a:pPr marL="0" lvl="2" indent="0">
              <a:buNone/>
            </a:pPr>
            <a:r>
              <a:rPr lang="fr-FR" dirty="0">
                <a:solidFill>
                  <a:schemeClr val="tx2"/>
                </a:solidFill>
              </a:rPr>
              <a:t>À l’issue de la formation, vous serez en </a:t>
            </a:r>
            <a:r>
              <a:rPr lang="fr-FR" dirty="0" smtClean="0">
                <a:solidFill>
                  <a:schemeClr val="tx2"/>
                </a:solidFill>
              </a:rPr>
              <a:t>mesure</a:t>
            </a:r>
            <a:r>
              <a:rPr lang="en-US" dirty="0" smtClean="0">
                <a:solidFill>
                  <a:schemeClr val="tx2"/>
                </a:solidFill>
              </a:rPr>
              <a:t>:</a:t>
            </a:r>
            <a:endParaRPr lang="en-GB" dirty="0" smtClean="0">
              <a:solidFill>
                <a:schemeClr val="tx2"/>
              </a:solidFill>
            </a:endParaRPr>
          </a:p>
          <a:p>
            <a:pPr lvl="5"/>
            <a:endParaRPr lang="en-CA" dirty="0" smtClean="0">
              <a:solidFill>
                <a:schemeClr val="tx2"/>
              </a:solidFill>
            </a:endParaRPr>
          </a:p>
          <a:p>
            <a:pPr lvl="5"/>
            <a:r>
              <a:rPr lang="fr-FR" sz="1800" b="0" dirty="0" smtClean="0">
                <a:solidFill>
                  <a:schemeClr val="tx2"/>
                </a:solidFill>
                <a:latin typeface="Overpass Light"/>
                <a:cs typeface="Overpass Light"/>
              </a:rPr>
              <a:t>D’identifier et d’évaluer les dangers et les risques pour la sécurité </a:t>
            </a:r>
            <a:br>
              <a:rPr lang="fr-FR" sz="1800" b="0" dirty="0" smtClean="0">
                <a:solidFill>
                  <a:schemeClr val="tx2"/>
                </a:solidFill>
                <a:latin typeface="Overpass Light"/>
                <a:cs typeface="Overpass Light"/>
              </a:rPr>
            </a:br>
            <a:r>
              <a:rPr lang="fr-FR" sz="1800" b="0" dirty="0" smtClean="0">
                <a:solidFill>
                  <a:schemeClr val="tx2"/>
                </a:solidFill>
                <a:latin typeface="Overpass Light"/>
                <a:cs typeface="Overpass Light"/>
              </a:rPr>
              <a:t>et la santé</a:t>
            </a:r>
          </a:p>
          <a:p>
            <a:pPr lvl="5"/>
            <a:r>
              <a:rPr lang="fr-FR" sz="1800" b="0" dirty="0" smtClean="0">
                <a:solidFill>
                  <a:schemeClr val="tx2"/>
                </a:solidFill>
                <a:latin typeface="Overpass Light"/>
                <a:cs typeface="Overpass Light"/>
              </a:rPr>
              <a:t>D’appliquer les pratiques et les procédures clés pour éliminer ou </a:t>
            </a:r>
            <a:br>
              <a:rPr lang="fr-FR" sz="1800" b="0" dirty="0" smtClean="0">
                <a:solidFill>
                  <a:schemeClr val="tx2"/>
                </a:solidFill>
                <a:latin typeface="Overpass Light"/>
                <a:cs typeface="Overpass Light"/>
              </a:rPr>
            </a:br>
            <a:r>
              <a:rPr lang="fr-FR" sz="1800" b="0" dirty="0" smtClean="0">
                <a:solidFill>
                  <a:schemeClr val="tx2"/>
                </a:solidFill>
                <a:latin typeface="Overpass Light"/>
                <a:cs typeface="Overpass Light"/>
              </a:rPr>
              <a:t>réduire les risques</a:t>
            </a:r>
            <a:r>
              <a:rPr lang="es-ES" sz="1800" dirty="0" smtClean="0">
                <a:solidFill>
                  <a:schemeClr val="tx2"/>
                </a:solidFill>
                <a:latin typeface="Overpass Light"/>
                <a:cs typeface="Overpass Light"/>
              </a:rPr>
              <a:t>:</a:t>
            </a:r>
            <a:endParaRPr lang="en-CA" sz="1800" dirty="0" smtClean="0">
              <a:solidFill>
                <a:schemeClr val="tx2"/>
              </a:solidFill>
              <a:latin typeface="Overpass Light"/>
              <a:cs typeface="Overpass Light"/>
            </a:endParaRPr>
          </a:p>
          <a:p>
            <a:pPr marL="552450" lvl="5" indent="-285750">
              <a:lnSpc>
                <a:spcPct val="120000"/>
              </a:lnSpc>
              <a:buClr>
                <a:schemeClr val="accent1"/>
              </a:buClr>
              <a:buFont typeface="Lucida Grande"/>
              <a:buChar char="▶"/>
            </a:pPr>
            <a:r>
              <a:rPr lang="fr-FR" sz="1800" dirty="0" smtClean="0">
                <a:solidFill>
                  <a:schemeClr val="tx2"/>
                </a:solidFill>
                <a:latin typeface="Overpass Light"/>
                <a:cs typeface="Overpass Light"/>
              </a:rPr>
              <a:t>Un </a:t>
            </a:r>
            <a:r>
              <a:rPr lang="fr-FR" sz="1800" dirty="0">
                <a:solidFill>
                  <a:schemeClr val="tx2"/>
                </a:solidFill>
                <a:latin typeface="Overpass Light"/>
                <a:cs typeface="Overpass Light"/>
              </a:rPr>
              <a:t>système de gestion de la sécurité et de la santé au travail </a:t>
            </a:r>
            <a:r>
              <a:rPr lang="fr-FR" sz="1800" dirty="0" smtClean="0">
                <a:solidFill>
                  <a:schemeClr val="tx2"/>
                </a:solidFill>
                <a:latin typeface="Overpass Light"/>
                <a:cs typeface="Overpass Light"/>
              </a:rPr>
              <a:t/>
            </a:r>
            <a:br>
              <a:rPr lang="fr-FR" sz="1800" dirty="0" smtClean="0">
                <a:solidFill>
                  <a:schemeClr val="tx2"/>
                </a:solidFill>
                <a:latin typeface="Overpass Light"/>
                <a:cs typeface="Overpass Light"/>
              </a:rPr>
            </a:br>
            <a:r>
              <a:rPr lang="fr-FR" sz="1800" dirty="0" smtClean="0">
                <a:solidFill>
                  <a:schemeClr val="tx2"/>
                </a:solidFill>
                <a:latin typeface="Overpass Light"/>
                <a:cs typeface="Overpass Light"/>
              </a:rPr>
              <a:t>et </a:t>
            </a:r>
            <a:r>
              <a:rPr lang="fr-FR" sz="1800" dirty="0">
                <a:solidFill>
                  <a:schemeClr val="tx2"/>
                </a:solidFill>
                <a:latin typeface="Overpass Light"/>
                <a:cs typeface="Overpass Light"/>
              </a:rPr>
              <a:t>une politique en la </a:t>
            </a:r>
            <a:r>
              <a:rPr lang="fr-FR" sz="1800" dirty="0" smtClean="0">
                <a:solidFill>
                  <a:schemeClr val="tx2"/>
                </a:solidFill>
                <a:latin typeface="Overpass Light"/>
                <a:cs typeface="Overpass Light"/>
              </a:rPr>
              <a:t>matière</a:t>
            </a:r>
          </a:p>
          <a:p>
            <a:pPr marL="552450" lvl="5" indent="-285750">
              <a:lnSpc>
                <a:spcPct val="120000"/>
              </a:lnSpc>
              <a:buClr>
                <a:schemeClr val="accent1"/>
              </a:buClr>
              <a:buFont typeface="Lucida Grande"/>
              <a:buChar char="▶"/>
            </a:pPr>
            <a:r>
              <a:rPr lang="fr-FR" sz="1800" dirty="0" smtClean="0">
                <a:solidFill>
                  <a:schemeClr val="tx2"/>
                </a:solidFill>
                <a:latin typeface="Overpass Light"/>
                <a:cs typeface="Overpass Light"/>
              </a:rPr>
              <a:t>Un </a:t>
            </a:r>
            <a:r>
              <a:rPr lang="fr-FR" sz="1800" dirty="0">
                <a:solidFill>
                  <a:schemeClr val="tx2"/>
                </a:solidFill>
                <a:latin typeface="Overpass Light"/>
                <a:cs typeface="Overpass Light"/>
              </a:rPr>
              <a:t>comité mixte de sécurité et de santé au </a:t>
            </a:r>
            <a:r>
              <a:rPr lang="fr-FR" sz="1800" dirty="0" smtClean="0">
                <a:solidFill>
                  <a:schemeClr val="tx2"/>
                </a:solidFill>
                <a:latin typeface="Overpass Light"/>
                <a:cs typeface="Overpass Light"/>
              </a:rPr>
              <a:t>travail</a:t>
            </a:r>
          </a:p>
          <a:p>
            <a:pPr marL="552450" lvl="5" indent="-285750">
              <a:lnSpc>
                <a:spcPct val="120000"/>
              </a:lnSpc>
              <a:buClr>
                <a:schemeClr val="accent1"/>
              </a:buClr>
              <a:buFont typeface="Lucida Grande"/>
              <a:buChar char="▶"/>
            </a:pPr>
            <a:r>
              <a:rPr lang="fr-FR" sz="1800" dirty="0" smtClean="0">
                <a:solidFill>
                  <a:schemeClr val="tx2"/>
                </a:solidFill>
                <a:latin typeface="Overpass Light"/>
                <a:cs typeface="Overpass Light"/>
              </a:rPr>
              <a:t>Des </a:t>
            </a:r>
            <a:r>
              <a:rPr lang="fr-FR" sz="1800" dirty="0">
                <a:solidFill>
                  <a:schemeClr val="tx2"/>
                </a:solidFill>
                <a:latin typeface="Overpass Light"/>
                <a:cs typeface="Overpass Light"/>
              </a:rPr>
              <a:t>normes de sécurité </a:t>
            </a:r>
            <a:r>
              <a:rPr lang="fr-FR" sz="1800" dirty="0" smtClean="0">
                <a:solidFill>
                  <a:schemeClr val="tx2"/>
                </a:solidFill>
                <a:latin typeface="Overpass Light"/>
                <a:cs typeface="Overpass Light"/>
              </a:rPr>
              <a:t>appropriées</a:t>
            </a:r>
          </a:p>
          <a:p>
            <a:pPr marL="552450" lvl="5" indent="-285750">
              <a:lnSpc>
                <a:spcPct val="50000"/>
              </a:lnSpc>
              <a:buClr>
                <a:schemeClr val="accent1"/>
              </a:buClr>
              <a:buFont typeface="Lucida Grande"/>
              <a:buChar char="▶"/>
            </a:pPr>
            <a:endParaRPr lang="fr-FR" sz="1800" dirty="0" smtClean="0">
              <a:solidFill>
                <a:schemeClr val="tx2"/>
              </a:solidFill>
              <a:latin typeface="Overpass Light"/>
              <a:cs typeface="Overpass Light"/>
            </a:endParaRPr>
          </a:p>
          <a:p>
            <a:pPr lvl="5">
              <a:lnSpc>
                <a:spcPct val="120000"/>
              </a:lnSpc>
            </a:pPr>
            <a:r>
              <a:rPr lang="fr-FR" sz="1800" dirty="0" smtClean="0">
                <a:solidFill>
                  <a:schemeClr val="tx2"/>
                </a:solidFill>
                <a:latin typeface="Overpass Light"/>
                <a:cs typeface="Overpass Light"/>
              </a:rPr>
              <a:t>De </a:t>
            </a:r>
            <a:r>
              <a:rPr lang="fr-FR" sz="1800" dirty="0">
                <a:solidFill>
                  <a:schemeClr val="tx2"/>
                </a:solidFill>
                <a:latin typeface="Overpass Light"/>
                <a:cs typeface="Overpass Light"/>
              </a:rPr>
              <a:t>gérer les opérations quotidiennes d’un lieu de travail salubre et </a:t>
            </a:r>
            <a:r>
              <a:rPr lang="fr-FR" sz="1800" dirty="0" smtClean="0">
                <a:solidFill>
                  <a:schemeClr val="tx2"/>
                </a:solidFill>
                <a:latin typeface="Overpass Light"/>
                <a:cs typeface="Overpass Light"/>
              </a:rPr>
              <a:t>sûr</a:t>
            </a:r>
            <a:endParaRPr lang="es-ES" sz="1800" dirty="0" smtClean="0">
              <a:solidFill>
                <a:schemeClr val="tx2"/>
              </a:solidFill>
              <a:latin typeface="Overpass Light"/>
              <a:cs typeface="Overpass Light"/>
            </a:endParaRPr>
          </a:p>
          <a:p>
            <a:pPr lvl="5"/>
            <a:endParaRPr lang="en-US" sz="1800" dirty="0">
              <a:solidFill>
                <a:schemeClr val="tx2"/>
              </a:solidFill>
              <a:latin typeface="Overpass Light"/>
              <a:cs typeface="Overpass Light"/>
            </a:endParaRPr>
          </a:p>
        </p:txBody>
      </p:sp>
      <p:sp>
        <p:nvSpPr>
          <p:cNvPr id="28" name="Slide Number Placeholder 27"/>
          <p:cNvSpPr>
            <a:spLocks noGrp="1"/>
          </p:cNvSpPr>
          <p:nvPr>
            <p:ph type="sldNum" sz="quarter" idx="12"/>
          </p:nvPr>
        </p:nvSpPr>
        <p:spPr/>
        <p:txBody>
          <a:bodyPr/>
          <a:lstStyle/>
          <a:p>
            <a:fld id="{856227C0-AD57-4F9B-BAE3-EEFB0D0EE427}" type="slidenum">
              <a:rPr lang="en-GB" smtClean="0"/>
              <a:t>4</a:t>
            </a:fld>
            <a:endParaRPr lang="en-GB"/>
          </a:p>
        </p:txBody>
      </p:sp>
      <p:sp>
        <p:nvSpPr>
          <p:cNvPr id="3" name="Marcador de texto 2"/>
          <p:cNvSpPr>
            <a:spLocks noGrp="1"/>
          </p:cNvSpPr>
          <p:nvPr>
            <p:ph type="body" sz="quarter" idx="14"/>
          </p:nvPr>
        </p:nvSpPr>
        <p:spPr>
          <a:xfrm>
            <a:off x="8034341" y="5339409"/>
            <a:ext cx="2450215" cy="206257"/>
          </a:xfrm>
        </p:spPr>
        <p:txBody>
          <a:bodyPr/>
          <a:lstStyle/>
          <a:p>
            <a:r>
              <a:rPr lang="en-US" sz="800" dirty="0" err="1"/>
              <a:t>Ethiopie</a:t>
            </a:r>
            <a:endParaRPr lang="es-ES" sz="800" dirty="0"/>
          </a:p>
        </p:txBody>
      </p:sp>
      <p:sp>
        <p:nvSpPr>
          <p:cNvPr id="9" name="Footer Placeholder 10"/>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spTree>
    <p:extLst>
      <p:ext uri="{BB962C8B-B14F-4D97-AF65-F5344CB8AC3E}">
        <p14:creationId xmlns:p14="http://schemas.microsoft.com/office/powerpoint/2010/main" val="3240802056"/>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6633" y="1373053"/>
            <a:ext cx="10261286" cy="584242"/>
          </a:xfrm>
        </p:spPr>
        <p:txBody>
          <a:bodyPr/>
          <a:lstStyle/>
          <a:p>
            <a:r>
              <a:rPr lang="fr-FR" b="0" dirty="0"/>
              <a:t>Exemple de chaîne de causalité</a:t>
            </a:r>
            <a:endParaRPr lang="en-GB" b="0" dirty="0"/>
          </a:p>
        </p:txBody>
      </p:sp>
      <p:sp>
        <p:nvSpPr>
          <p:cNvPr id="7" name="Slide Number Placeholder 6"/>
          <p:cNvSpPr>
            <a:spLocks noGrp="1"/>
          </p:cNvSpPr>
          <p:nvPr>
            <p:ph type="sldNum" sz="quarter" idx="12"/>
          </p:nvPr>
        </p:nvSpPr>
        <p:spPr/>
        <p:txBody>
          <a:bodyPr/>
          <a:lstStyle/>
          <a:p>
            <a:fld id="{856227C0-AD57-4F9B-BAE3-EEFB0D0EE427}" type="slidenum">
              <a:rPr lang="en-GB" smtClean="0"/>
              <a:pPr/>
              <a:t>40</a:t>
            </a:fld>
            <a:endParaRPr lang="en-GB"/>
          </a:p>
        </p:txBody>
      </p:sp>
      <p:sp>
        <p:nvSpPr>
          <p:cNvPr id="11" name="CuadroTexto 10"/>
          <p:cNvSpPr txBox="1"/>
          <p:nvPr/>
        </p:nvSpPr>
        <p:spPr>
          <a:xfrm>
            <a:off x="371405" y="3148227"/>
            <a:ext cx="3770065" cy="1477328"/>
          </a:xfrm>
          <a:prstGeom prst="rect">
            <a:avLst/>
          </a:prstGeom>
          <a:noFill/>
        </p:spPr>
        <p:txBody>
          <a:bodyPr wrap="square" rtlCol="0">
            <a:spAutoFit/>
          </a:bodyPr>
          <a:lstStyle/>
          <a:p>
            <a:pPr marL="285750" indent="-285750">
              <a:buClr>
                <a:schemeClr val="accent2"/>
              </a:buClr>
              <a:buFont typeface="Arial Unicode MS"/>
              <a:buChar char="▶"/>
            </a:pPr>
            <a:r>
              <a:rPr lang="fr-FR" dirty="0" smtClean="0">
                <a:solidFill>
                  <a:schemeClr val="tx2"/>
                </a:solidFill>
                <a:latin typeface="Overpass Light"/>
                <a:cs typeface="Overpass Light"/>
              </a:rPr>
              <a:t>Les </a:t>
            </a:r>
            <a:r>
              <a:rPr lang="fr-FR" dirty="0">
                <a:solidFill>
                  <a:schemeClr val="tx2"/>
                </a:solidFill>
                <a:latin typeface="Overpass Light"/>
                <a:cs typeface="Overpass Light"/>
              </a:rPr>
              <a:t>accidents sont généralement dus à de multiples facteurs, à des causes immédiates, sous-jacentes et </a:t>
            </a:r>
            <a:r>
              <a:rPr lang="fr-FR" dirty="0" smtClean="0">
                <a:solidFill>
                  <a:schemeClr val="tx2"/>
                </a:solidFill>
                <a:latin typeface="Overpass Light"/>
                <a:cs typeface="Overpass Light"/>
              </a:rPr>
              <a:t>profondes</a:t>
            </a:r>
            <a:endParaRPr lang="fr-FR" dirty="0">
              <a:solidFill>
                <a:schemeClr val="tx2"/>
              </a:solidFill>
              <a:latin typeface="Overpass Light"/>
              <a:cs typeface="Overpass Light"/>
            </a:endParaRPr>
          </a:p>
        </p:txBody>
      </p:sp>
      <p:pic>
        <p:nvPicPr>
          <p:cNvPr id="4" name="Imagen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66700" y="2002615"/>
            <a:ext cx="6817520" cy="3715235"/>
          </a:xfrm>
          <a:prstGeom prst="rect">
            <a:avLst/>
          </a:prstGeom>
        </p:spPr>
      </p:pic>
      <p:sp>
        <p:nvSpPr>
          <p:cNvPr id="9" name="Footer Placeholder 10"/>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spTree>
    <p:extLst>
      <p:ext uri="{BB962C8B-B14F-4D97-AF65-F5344CB8AC3E}">
        <p14:creationId xmlns:p14="http://schemas.microsoft.com/office/powerpoint/2010/main" val="448013430"/>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b="0" dirty="0"/>
              <a:t>Maladies professionnelles</a:t>
            </a:r>
            <a:endParaRPr lang="en-GB" b="0" dirty="0"/>
          </a:p>
        </p:txBody>
      </p:sp>
      <p:sp>
        <p:nvSpPr>
          <p:cNvPr id="3" name="Content Placeholder 2"/>
          <p:cNvSpPr>
            <a:spLocks noGrp="1"/>
          </p:cNvSpPr>
          <p:nvPr>
            <p:ph sz="half" idx="1"/>
          </p:nvPr>
        </p:nvSpPr>
        <p:spPr>
          <a:xfrm>
            <a:off x="490538" y="2393950"/>
            <a:ext cx="4338443" cy="3482976"/>
          </a:xfrm>
        </p:spPr>
        <p:txBody>
          <a:bodyPr/>
          <a:lstStyle/>
          <a:p>
            <a:pPr lvl="2">
              <a:lnSpc>
                <a:spcPct val="110000"/>
              </a:lnSpc>
            </a:pPr>
            <a:r>
              <a:rPr lang="fr-FR" i="1" dirty="0" smtClean="0">
                <a:solidFill>
                  <a:schemeClr val="tx2"/>
                </a:solidFill>
                <a:latin typeface="Overpass Light"/>
                <a:ea typeface="Calibri" panose="020F0502020204030204" pitchFamily="34" charset="0"/>
                <a:cs typeface="Overpass Light"/>
              </a:rPr>
              <a:t>Toute </a:t>
            </a:r>
            <a:r>
              <a:rPr lang="fr-FR" i="1" dirty="0">
                <a:solidFill>
                  <a:schemeClr val="tx2"/>
                </a:solidFill>
                <a:latin typeface="Overpass Light"/>
                <a:ea typeface="Calibri" panose="020F0502020204030204" pitchFamily="34" charset="0"/>
                <a:cs typeface="Overpass Light"/>
              </a:rPr>
              <a:t>maladie contractée à la suite d’une exposition à des facteurs de risque résultant d’une activité </a:t>
            </a:r>
            <a:r>
              <a:rPr lang="fr-FR" i="1" dirty="0" smtClean="0">
                <a:solidFill>
                  <a:schemeClr val="tx2"/>
                </a:solidFill>
                <a:latin typeface="Overpass Light"/>
                <a:ea typeface="Calibri" panose="020F0502020204030204" pitchFamily="34" charset="0"/>
                <a:cs typeface="Overpass Light"/>
              </a:rPr>
              <a:t>professionnelle.</a:t>
            </a:r>
          </a:p>
          <a:p>
            <a:pPr lvl="2">
              <a:lnSpc>
                <a:spcPct val="110000"/>
              </a:lnSpc>
            </a:pPr>
            <a:endParaRPr lang="fr-FR" i="1" dirty="0" smtClean="0">
              <a:solidFill>
                <a:schemeClr val="tx2"/>
              </a:solidFill>
              <a:latin typeface="Overpass Light"/>
              <a:ea typeface="Calibri" panose="020F0502020204030204" pitchFamily="34" charset="0"/>
              <a:cs typeface="Overpass Light"/>
            </a:endParaRPr>
          </a:p>
          <a:p>
            <a:pPr lvl="2">
              <a:lnSpc>
                <a:spcPct val="110000"/>
              </a:lnSpc>
            </a:pPr>
            <a:r>
              <a:rPr lang="fr-FR" dirty="0" smtClean="0">
                <a:solidFill>
                  <a:schemeClr val="tx2"/>
                </a:solidFill>
                <a:latin typeface="Overpass Light"/>
                <a:ea typeface="Calibri" panose="020F0502020204030204" pitchFamily="34" charset="0"/>
                <a:cs typeface="Overpass Light"/>
              </a:rPr>
              <a:t>Exemple</a:t>
            </a:r>
            <a:r>
              <a:rPr lang="fr-FR" dirty="0">
                <a:solidFill>
                  <a:schemeClr val="tx2"/>
                </a:solidFill>
                <a:latin typeface="Overpass Light"/>
                <a:ea typeface="Calibri" panose="020F0502020204030204" pitchFamily="34" charset="0"/>
                <a:cs typeface="Overpass Light"/>
              </a:rPr>
              <a:t>: perte d’audition due au bruit, silicose (maladie pulmonaire causée par l’inhalation de poussière de silice), troubles </a:t>
            </a:r>
            <a:r>
              <a:rPr lang="fr-FR" dirty="0" err="1">
                <a:solidFill>
                  <a:schemeClr val="tx2"/>
                </a:solidFill>
                <a:latin typeface="Overpass Light"/>
                <a:ea typeface="Calibri" panose="020F0502020204030204" pitchFamily="34" charset="0"/>
                <a:cs typeface="Overpass Light"/>
              </a:rPr>
              <a:t>musculosquelettiques</a:t>
            </a:r>
            <a:r>
              <a:rPr lang="fr-FR" dirty="0">
                <a:solidFill>
                  <a:schemeClr val="tx2"/>
                </a:solidFill>
                <a:latin typeface="Overpass Light"/>
                <a:ea typeface="Calibri" panose="020F0502020204030204" pitchFamily="34" charset="0"/>
                <a:cs typeface="Overpass Light"/>
              </a:rPr>
              <a:t> causés par un travail répétitif/exténuant, etc. </a:t>
            </a:r>
          </a:p>
        </p:txBody>
      </p:sp>
      <p:sp>
        <p:nvSpPr>
          <p:cNvPr id="7" name="Slide Number Placeholder 6"/>
          <p:cNvSpPr>
            <a:spLocks noGrp="1"/>
          </p:cNvSpPr>
          <p:nvPr>
            <p:ph type="sldNum" sz="quarter" idx="12"/>
          </p:nvPr>
        </p:nvSpPr>
        <p:spPr/>
        <p:txBody>
          <a:bodyPr/>
          <a:lstStyle/>
          <a:p>
            <a:fld id="{856227C0-AD57-4F9B-BAE3-EEFB0D0EE427}" type="slidenum">
              <a:rPr lang="en-GB" smtClean="0"/>
              <a:pPr/>
              <a:t>41</a:t>
            </a:fld>
            <a:endParaRPr lang="en-GB"/>
          </a:p>
        </p:txBody>
      </p:sp>
      <p:pic>
        <p:nvPicPr>
          <p:cNvPr id="8" name="Imagen 7" descr="41_slide-ilus.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65058" y="2017059"/>
            <a:ext cx="6835230" cy="3633403"/>
          </a:xfrm>
          <a:prstGeom prst="rect">
            <a:avLst/>
          </a:prstGeom>
        </p:spPr>
      </p:pic>
      <p:sp>
        <p:nvSpPr>
          <p:cNvPr id="10" name="Footer Placeholder 10"/>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spTree>
    <p:extLst>
      <p:ext uri="{BB962C8B-B14F-4D97-AF65-F5344CB8AC3E}">
        <p14:creationId xmlns:p14="http://schemas.microsoft.com/office/powerpoint/2010/main" val="3721766026"/>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ángulo 12"/>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p:txBody>
          <a:bodyPr/>
          <a:lstStyle/>
          <a:p>
            <a:r>
              <a:rPr lang="fr-FR" b="0" dirty="0"/>
              <a:t>Événement dangereux et quasi-accident</a:t>
            </a:r>
            <a:endParaRPr lang="es-ES" b="0" dirty="0"/>
          </a:p>
        </p:txBody>
      </p:sp>
      <p:sp>
        <p:nvSpPr>
          <p:cNvPr id="7" name="Marcador de número de diapositiva 6"/>
          <p:cNvSpPr>
            <a:spLocks noGrp="1"/>
          </p:cNvSpPr>
          <p:nvPr>
            <p:ph type="sldNum" sz="quarter" idx="12"/>
          </p:nvPr>
        </p:nvSpPr>
        <p:spPr/>
        <p:txBody>
          <a:bodyPr/>
          <a:lstStyle/>
          <a:p>
            <a:fld id="{856227C0-AD57-4F9B-BAE3-EEFB0D0EE427}" type="slidenum">
              <a:rPr lang="en-GB" smtClean="0"/>
              <a:t>42</a:t>
            </a:fld>
            <a:endParaRPr lang="en-GB"/>
          </a:p>
        </p:txBody>
      </p:sp>
      <p:sp>
        <p:nvSpPr>
          <p:cNvPr id="11" name="Marcador de contenido 10"/>
          <p:cNvSpPr>
            <a:spLocks noGrp="1"/>
          </p:cNvSpPr>
          <p:nvPr>
            <p:ph sz="half" idx="1"/>
          </p:nvPr>
        </p:nvSpPr>
        <p:spPr>
          <a:xfrm>
            <a:off x="475597" y="2136439"/>
            <a:ext cx="3642526" cy="4471348"/>
          </a:xfrm>
        </p:spPr>
        <p:txBody>
          <a:bodyPr/>
          <a:lstStyle/>
          <a:p>
            <a:pPr marL="342900" indent="-342900">
              <a:buClr>
                <a:schemeClr val="accent2"/>
              </a:buClr>
              <a:buFont typeface="Lucida Grande"/>
              <a:buChar char="‣"/>
            </a:pPr>
            <a:r>
              <a:rPr lang="fr-FR" b="0" dirty="0">
                <a:latin typeface="Overpass Light"/>
                <a:cs typeface="Overpass Light"/>
              </a:rPr>
              <a:t>Événement </a:t>
            </a:r>
            <a:r>
              <a:rPr lang="fr-FR" b="0" dirty="0" smtClean="0">
                <a:latin typeface="Overpass Light"/>
                <a:cs typeface="Overpass Light"/>
              </a:rPr>
              <a:t>dangereux</a:t>
            </a:r>
            <a:r>
              <a:rPr lang="en-GB" sz="2000" dirty="0" smtClean="0">
                <a:latin typeface="Overpass Light"/>
                <a:cs typeface="Overpass Light"/>
              </a:rPr>
              <a:t/>
            </a:r>
            <a:br>
              <a:rPr lang="en-GB" sz="2000" dirty="0" smtClean="0">
                <a:latin typeface="Overpass Light"/>
                <a:cs typeface="Overpass Light"/>
              </a:rPr>
            </a:br>
            <a:r>
              <a:rPr lang="fr-FR" b="0" i="1" dirty="0" smtClean="0">
                <a:solidFill>
                  <a:schemeClr val="tx2"/>
                </a:solidFill>
                <a:latin typeface="Overpass Light"/>
                <a:ea typeface="Calibri" panose="020F0502020204030204" pitchFamily="34" charset="0"/>
                <a:cs typeface="Overpass Light"/>
              </a:rPr>
              <a:t>Tout </a:t>
            </a:r>
            <a:r>
              <a:rPr lang="fr-FR" b="0" i="1" dirty="0">
                <a:solidFill>
                  <a:schemeClr val="tx2"/>
                </a:solidFill>
                <a:latin typeface="Overpass Light"/>
                <a:ea typeface="Calibri" panose="020F0502020204030204" pitchFamily="34" charset="0"/>
                <a:cs typeface="Overpass Light"/>
              </a:rPr>
              <a:t>événement facilement identifiable selon la définition qu’en donne la législation nationale, qui pourrait être cause de lésions corporelles ou d’atteintes à la santé chez les personnes au travail ou dans le </a:t>
            </a:r>
            <a:r>
              <a:rPr lang="fr-FR" b="0" i="1" dirty="0" smtClean="0">
                <a:solidFill>
                  <a:schemeClr val="tx2"/>
                </a:solidFill>
                <a:latin typeface="Overpass Light"/>
                <a:ea typeface="Calibri" panose="020F0502020204030204" pitchFamily="34" charset="0"/>
                <a:cs typeface="Overpass Light"/>
              </a:rPr>
              <a:t>public. </a:t>
            </a:r>
            <a:r>
              <a:rPr lang="fr-FR" b="0" dirty="0" smtClean="0">
                <a:solidFill>
                  <a:schemeClr val="tx2"/>
                </a:solidFill>
                <a:latin typeface="Overpass Light"/>
                <a:ea typeface="Calibri" panose="020F0502020204030204" pitchFamily="34" charset="0"/>
                <a:cs typeface="Overpass Light"/>
              </a:rPr>
              <a:t/>
            </a:r>
            <a:br>
              <a:rPr lang="fr-FR" b="0" dirty="0" smtClean="0">
                <a:solidFill>
                  <a:schemeClr val="tx2"/>
                </a:solidFill>
                <a:latin typeface="Overpass Light"/>
                <a:ea typeface="Calibri" panose="020F0502020204030204" pitchFamily="34" charset="0"/>
                <a:cs typeface="Overpass Light"/>
              </a:rPr>
            </a:br>
            <a:r>
              <a:rPr lang="fr-FR" b="0" dirty="0" smtClean="0">
                <a:solidFill>
                  <a:schemeClr val="tx2"/>
                </a:solidFill>
                <a:latin typeface="Overpass Light"/>
                <a:cs typeface="Overpass Light"/>
              </a:rPr>
              <a:t>Par </a:t>
            </a:r>
            <a:r>
              <a:rPr lang="fr-FR" b="0" dirty="0">
                <a:solidFill>
                  <a:schemeClr val="tx2"/>
                </a:solidFill>
                <a:latin typeface="Overpass Light"/>
                <a:cs typeface="Overpass Light"/>
              </a:rPr>
              <a:t>exemple la chute d’une </a:t>
            </a:r>
            <a:r>
              <a:rPr lang="fr-FR" b="0" dirty="0" smtClean="0">
                <a:solidFill>
                  <a:schemeClr val="tx2"/>
                </a:solidFill>
                <a:latin typeface="Overpass Light"/>
                <a:cs typeface="Overpass Light"/>
              </a:rPr>
              <a:t>grue</a:t>
            </a:r>
          </a:p>
          <a:p>
            <a:pPr marL="342900" indent="-342900">
              <a:buClr>
                <a:schemeClr val="accent2"/>
              </a:buClr>
              <a:buFont typeface="Lucida Grande"/>
              <a:buChar char="‣"/>
            </a:pPr>
            <a:r>
              <a:rPr lang="en-GB" dirty="0" smtClean="0">
                <a:latin typeface="Overpass Light"/>
                <a:cs typeface="Overpass Light"/>
              </a:rPr>
              <a:t>Quasi-accident</a:t>
            </a:r>
            <a:br>
              <a:rPr lang="en-GB" dirty="0" smtClean="0">
                <a:latin typeface="Overpass Light"/>
                <a:cs typeface="Overpass Light"/>
              </a:rPr>
            </a:br>
            <a:r>
              <a:rPr lang="fr-FR" b="0" dirty="0">
                <a:solidFill>
                  <a:schemeClr val="tx2"/>
                </a:solidFill>
                <a:latin typeface="Overpass Light"/>
                <a:ea typeface="Calibri" panose="020F0502020204030204" pitchFamily="34" charset="0"/>
                <a:cs typeface="Overpass Light"/>
              </a:rPr>
              <a:t>Pas de lésion, mais pas </a:t>
            </a:r>
            <a:r>
              <a:rPr lang="fr-FR" b="0" dirty="0" smtClean="0">
                <a:solidFill>
                  <a:schemeClr val="tx2"/>
                </a:solidFill>
                <a:latin typeface="Overpass Light"/>
                <a:ea typeface="Calibri" panose="020F0502020204030204" pitchFamily="34" charset="0"/>
                <a:cs typeface="Overpass Light"/>
              </a:rPr>
              <a:t>défini </a:t>
            </a:r>
            <a:r>
              <a:rPr lang="fr-FR" b="0" dirty="0">
                <a:solidFill>
                  <a:schemeClr val="tx2"/>
                </a:solidFill>
                <a:latin typeface="Overpass Light"/>
                <a:ea typeface="Calibri" panose="020F0502020204030204" pitchFamily="34" charset="0"/>
                <a:cs typeface="Overpass Light"/>
              </a:rPr>
              <a:t>par la législation </a:t>
            </a:r>
            <a:r>
              <a:rPr lang="fr-FR" b="0" dirty="0" smtClean="0">
                <a:solidFill>
                  <a:schemeClr val="tx2"/>
                </a:solidFill>
                <a:latin typeface="Overpass Light"/>
                <a:ea typeface="Calibri" panose="020F0502020204030204" pitchFamily="34" charset="0"/>
                <a:cs typeface="Overpass Light"/>
              </a:rPr>
              <a:t>nationale</a:t>
            </a:r>
            <a:r>
              <a:rPr lang="en-US" sz="1400" b="0" i="1" dirty="0" smtClean="0">
                <a:solidFill>
                  <a:srgbClr val="000000"/>
                </a:solidFill>
                <a:latin typeface="Overpass Light"/>
                <a:ea typeface="Calibri" panose="020F0502020204030204" pitchFamily="34" charset="0"/>
                <a:cs typeface="Overpass Light"/>
              </a:rPr>
              <a:t/>
            </a:r>
            <a:br>
              <a:rPr lang="en-US" sz="1400" b="0" i="1" dirty="0" smtClean="0">
                <a:solidFill>
                  <a:srgbClr val="000000"/>
                </a:solidFill>
                <a:latin typeface="Overpass Light"/>
                <a:ea typeface="Calibri" panose="020F0502020204030204" pitchFamily="34" charset="0"/>
                <a:cs typeface="Overpass Light"/>
              </a:rPr>
            </a:br>
            <a:endParaRPr lang="en-US" sz="1400" b="0" dirty="0">
              <a:solidFill>
                <a:schemeClr val="tx2"/>
              </a:solidFill>
              <a:latin typeface="Overpass Light"/>
              <a:ea typeface="Calibri" panose="020F0502020204030204" pitchFamily="34" charset="0"/>
              <a:cs typeface="Overpass Light"/>
            </a:endParaRPr>
          </a:p>
        </p:txBody>
      </p:sp>
      <p:pic>
        <p:nvPicPr>
          <p:cNvPr id="4" name="Imagen 3" descr="42_slide_picture.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63088" y="2229721"/>
            <a:ext cx="3386328" cy="3432048"/>
          </a:xfrm>
          <a:prstGeom prst="rect">
            <a:avLst/>
          </a:prstGeom>
          <a:ln>
            <a:noFill/>
          </a:ln>
          <a:effectLst>
            <a:outerShdw blurRad="292100" dist="139700" dir="2700000" algn="tl" rotWithShape="0">
              <a:srgbClr val="333333">
                <a:alpha val="65000"/>
              </a:srgbClr>
            </a:outerShdw>
          </a:effectLst>
        </p:spPr>
      </p:pic>
      <p:pic>
        <p:nvPicPr>
          <p:cNvPr id="12" name="Marcador de contenido 11" descr="42_slide_ilus.jpg"/>
          <p:cNvPicPr>
            <a:picLocks noGrp="1" noChangeAspect="1"/>
          </p:cNvPicPr>
          <p:nvPr>
            <p:ph sz="half" idx="2"/>
          </p:nvPr>
        </p:nvPicPr>
        <p:blipFill>
          <a:blip r:embed="rId4" cstate="print">
            <a:extLst>
              <a:ext uri="{28A0092B-C50C-407E-A947-70E740481C1C}">
                <a14:useLocalDpi xmlns:a14="http://schemas.microsoft.com/office/drawing/2010/main" val="0"/>
              </a:ext>
            </a:extLst>
          </a:blip>
          <a:srcRect l="4605" r="4605"/>
          <a:stretch>
            <a:fillRect/>
          </a:stretch>
        </p:blipFill>
        <p:spPr>
          <a:xfrm>
            <a:off x="4389600" y="2274420"/>
            <a:ext cx="3412800" cy="3482977"/>
          </a:xfrm>
        </p:spPr>
      </p:pic>
      <p:sp>
        <p:nvSpPr>
          <p:cNvPr id="9" name="Footer Placeholder 10"/>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spTree>
    <p:extLst>
      <p:ext uri="{BB962C8B-B14F-4D97-AF65-F5344CB8AC3E}">
        <p14:creationId xmlns:p14="http://schemas.microsoft.com/office/powerpoint/2010/main" val="1285878597"/>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72446" y="2375647"/>
            <a:ext cx="6213161" cy="3526118"/>
          </a:xfrm>
          <a:prstGeom prst="rect">
            <a:avLst/>
          </a:prstGeom>
        </p:spPr>
      </p:pic>
      <p:sp>
        <p:nvSpPr>
          <p:cNvPr id="2" name="Title 1"/>
          <p:cNvSpPr>
            <a:spLocks noGrp="1"/>
          </p:cNvSpPr>
          <p:nvPr>
            <p:ph type="title"/>
          </p:nvPr>
        </p:nvSpPr>
        <p:spPr/>
        <p:txBody>
          <a:bodyPr/>
          <a:lstStyle/>
          <a:p>
            <a:r>
              <a:rPr lang="fr-FR" b="0" dirty="0"/>
              <a:t>Enquêtes sur les accidents/maladies et les quasi-accidents</a:t>
            </a:r>
            <a:endParaRPr lang="en-GB" b="0" dirty="0"/>
          </a:p>
        </p:txBody>
      </p:sp>
      <p:sp>
        <p:nvSpPr>
          <p:cNvPr id="3" name="Content Placeholder 2"/>
          <p:cNvSpPr>
            <a:spLocks noGrp="1"/>
          </p:cNvSpPr>
          <p:nvPr>
            <p:ph sz="half" idx="1"/>
          </p:nvPr>
        </p:nvSpPr>
        <p:spPr>
          <a:xfrm>
            <a:off x="490537" y="2440989"/>
            <a:ext cx="5307817" cy="3994607"/>
          </a:xfrm>
        </p:spPr>
        <p:txBody>
          <a:bodyPr/>
          <a:lstStyle/>
          <a:p>
            <a:r>
              <a:rPr lang="fr-FR" b="0" dirty="0">
                <a:solidFill>
                  <a:schemeClr val="tx2"/>
                </a:solidFill>
              </a:rPr>
              <a:t>Il faut soumettre les accidents, les maladies et les quasi-accidents à des enquêtes et des analyses afin:</a:t>
            </a:r>
          </a:p>
          <a:p>
            <a:pPr lvl="2"/>
            <a:r>
              <a:rPr lang="fr-FR" dirty="0" smtClean="0">
                <a:solidFill>
                  <a:schemeClr val="tx2"/>
                </a:solidFill>
                <a:latin typeface="Overpass Light"/>
                <a:cs typeface="Overpass Light"/>
              </a:rPr>
              <a:t>De déterminer pourquoi ils se sont produits (causes)</a:t>
            </a:r>
          </a:p>
          <a:p>
            <a:pPr lvl="2"/>
            <a:r>
              <a:rPr lang="fr-FR" dirty="0" smtClean="0">
                <a:solidFill>
                  <a:schemeClr val="tx2"/>
                </a:solidFill>
                <a:latin typeface="Overpass Light"/>
                <a:cs typeface="Overpass Light"/>
              </a:rPr>
              <a:t>De rassembler et conserver les preuves pour les demandes d’indemnisation</a:t>
            </a:r>
          </a:p>
          <a:p>
            <a:pPr lvl="2"/>
            <a:r>
              <a:rPr lang="fr-FR" dirty="0" smtClean="0">
                <a:solidFill>
                  <a:schemeClr val="tx2"/>
                </a:solidFill>
                <a:latin typeface="Overpass Light"/>
                <a:cs typeface="Overpass Light"/>
              </a:rPr>
              <a:t>D’identifier les mesures à prendre pour éviter qu’ils ne se reproduisent</a:t>
            </a:r>
          </a:p>
          <a:p>
            <a:pPr lvl="2"/>
            <a:r>
              <a:rPr lang="fr-FR" dirty="0" smtClean="0">
                <a:solidFill>
                  <a:schemeClr val="tx2"/>
                </a:solidFill>
                <a:latin typeface="Overpass Light"/>
                <a:cs typeface="Overpass Light"/>
              </a:rPr>
              <a:t>De prévenir les blessures ou les pertes de productivité à l’avenir</a:t>
            </a:r>
          </a:p>
        </p:txBody>
      </p:sp>
      <p:sp>
        <p:nvSpPr>
          <p:cNvPr id="7" name="Slide Number Placeholder 6"/>
          <p:cNvSpPr>
            <a:spLocks noGrp="1"/>
          </p:cNvSpPr>
          <p:nvPr>
            <p:ph type="sldNum" sz="quarter" idx="12"/>
          </p:nvPr>
        </p:nvSpPr>
        <p:spPr/>
        <p:txBody>
          <a:bodyPr/>
          <a:lstStyle/>
          <a:p>
            <a:fld id="{856227C0-AD57-4F9B-BAE3-EEFB0D0EE427}" type="slidenum">
              <a:rPr lang="en-GB" smtClean="0"/>
              <a:pPr/>
              <a:t>43</a:t>
            </a:fld>
            <a:endParaRPr lang="en-GB"/>
          </a:p>
        </p:txBody>
      </p:sp>
      <p:sp>
        <p:nvSpPr>
          <p:cNvPr id="9" name="Footer Placeholder 10"/>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spTree>
    <p:extLst>
      <p:ext uri="{BB962C8B-B14F-4D97-AF65-F5344CB8AC3E}">
        <p14:creationId xmlns:p14="http://schemas.microsoft.com/office/powerpoint/2010/main" val="642279843"/>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fr-FR" b="0" dirty="0"/>
              <a:t>Les six questions à poser</a:t>
            </a:r>
            <a:endParaRPr lang="es-ES" b="0" dirty="0"/>
          </a:p>
        </p:txBody>
      </p:sp>
      <p:sp>
        <p:nvSpPr>
          <p:cNvPr id="3" name="Marcador de contenido 2"/>
          <p:cNvSpPr>
            <a:spLocks noGrp="1"/>
          </p:cNvSpPr>
          <p:nvPr>
            <p:ph idx="1"/>
          </p:nvPr>
        </p:nvSpPr>
        <p:spPr>
          <a:xfrm>
            <a:off x="490538" y="2229597"/>
            <a:ext cx="11210924" cy="3482975"/>
          </a:xfrm>
        </p:spPr>
        <p:txBody>
          <a:bodyPr/>
          <a:lstStyle/>
          <a:p>
            <a:pPr lvl="0" eaLnBrk="0" fontAlgn="base" hangingPunct="0">
              <a:spcBef>
                <a:spcPct val="0"/>
              </a:spcBef>
              <a:spcAft>
                <a:spcPct val="0"/>
              </a:spcAft>
            </a:pPr>
            <a:r>
              <a:rPr lang="fr-FR" b="0" dirty="0">
                <a:solidFill>
                  <a:schemeClr val="tx2"/>
                </a:solidFill>
                <a:latin typeface="Overpass Light"/>
                <a:ea typeface="Calibri" panose="020F0502020204030204" pitchFamily="34" charset="0"/>
                <a:cs typeface="Overpass Light"/>
              </a:rPr>
              <a:t>Il faut mener une enquête sur tous les accidents du travail et maladies professionnelles (incidents), en vue de répondre aux questions suivantes:</a:t>
            </a:r>
          </a:p>
          <a:p>
            <a:pPr lvl="0" eaLnBrk="0" fontAlgn="base" hangingPunct="0">
              <a:spcBef>
                <a:spcPct val="0"/>
              </a:spcBef>
              <a:spcAft>
                <a:spcPct val="0"/>
              </a:spcAft>
            </a:pPr>
            <a:endParaRPr lang="en-US" altLang="es-ES" b="0" dirty="0">
              <a:solidFill>
                <a:srgbClr val="000000"/>
              </a:solidFill>
              <a:latin typeface="Overpass Ligth"/>
              <a:ea typeface="Calibri" panose="020F0502020204030204" pitchFamily="34" charset="0"/>
              <a:cs typeface="Overpass Ligth"/>
            </a:endParaRPr>
          </a:p>
          <a:p>
            <a:pPr marL="285750" lvl="0" indent="-285750" eaLnBrk="0" fontAlgn="base" hangingPunct="0">
              <a:lnSpc>
                <a:spcPct val="150000"/>
              </a:lnSpc>
              <a:spcBef>
                <a:spcPct val="0"/>
              </a:spcBef>
              <a:spcAft>
                <a:spcPct val="0"/>
              </a:spcAft>
              <a:buClr>
                <a:schemeClr val="accent2"/>
              </a:buClr>
              <a:buFont typeface="Arial Unicode MS"/>
              <a:buChar char="▶"/>
            </a:pPr>
            <a:r>
              <a:rPr lang="fr-FR" b="0" dirty="0" smtClean="0">
                <a:latin typeface="Overpass Light"/>
                <a:ea typeface="Calibri" panose="020F0502020204030204" pitchFamily="34" charset="0"/>
                <a:cs typeface="Overpass Light"/>
              </a:rPr>
              <a:t>Qui </a:t>
            </a:r>
            <a:r>
              <a:rPr lang="fr-FR" b="0" dirty="0">
                <a:solidFill>
                  <a:schemeClr val="tx2"/>
                </a:solidFill>
                <a:latin typeface="Overpass Light"/>
                <a:ea typeface="Calibri" panose="020F0502020204030204" pitchFamily="34" charset="0"/>
                <a:cs typeface="Overpass Light"/>
              </a:rPr>
              <a:t>a été blessé, a souffert de problèmes de santé ou a été impliqué d’une autre manière dans l’événement qui fait l’objet de l’enquête</a:t>
            </a:r>
            <a:r>
              <a:rPr lang="fr-FR" b="0" dirty="0" smtClean="0">
                <a:solidFill>
                  <a:schemeClr val="tx2"/>
                </a:solidFill>
                <a:latin typeface="Overpass Light"/>
                <a:ea typeface="Calibri" panose="020F0502020204030204" pitchFamily="34" charset="0"/>
                <a:cs typeface="Overpass Light"/>
              </a:rPr>
              <a:t>?</a:t>
            </a:r>
          </a:p>
          <a:p>
            <a:pPr marL="285750" lvl="0" indent="-285750" eaLnBrk="0" fontAlgn="base" hangingPunct="0">
              <a:lnSpc>
                <a:spcPct val="150000"/>
              </a:lnSpc>
              <a:spcBef>
                <a:spcPct val="0"/>
              </a:spcBef>
              <a:spcAft>
                <a:spcPct val="0"/>
              </a:spcAft>
              <a:buClr>
                <a:schemeClr val="accent2"/>
              </a:buClr>
              <a:buFont typeface="Arial Unicode MS"/>
              <a:buChar char="▶"/>
            </a:pPr>
            <a:r>
              <a:rPr lang="fr-FR" b="0" dirty="0" smtClean="0">
                <a:latin typeface="Overpass Light"/>
                <a:ea typeface="Calibri" panose="020F0502020204030204" pitchFamily="34" charset="0"/>
                <a:cs typeface="Overpass Light"/>
              </a:rPr>
              <a:t>Où </a:t>
            </a:r>
            <a:r>
              <a:rPr lang="fr-FR" b="0" dirty="0">
                <a:solidFill>
                  <a:schemeClr val="tx2"/>
                </a:solidFill>
                <a:latin typeface="Overpass Light"/>
                <a:ea typeface="Calibri" panose="020F0502020204030204" pitchFamily="34" charset="0"/>
                <a:cs typeface="Overpass Light"/>
              </a:rPr>
              <a:t>l’incident s’est-il produit</a:t>
            </a:r>
            <a:r>
              <a:rPr lang="fr-FR" b="0" dirty="0" smtClean="0">
                <a:solidFill>
                  <a:schemeClr val="tx2"/>
                </a:solidFill>
                <a:latin typeface="Overpass Light"/>
                <a:ea typeface="Calibri" panose="020F0502020204030204" pitchFamily="34" charset="0"/>
                <a:cs typeface="Overpass Light"/>
              </a:rPr>
              <a:t>?</a:t>
            </a:r>
          </a:p>
          <a:p>
            <a:pPr marL="285750" lvl="0" indent="-285750" eaLnBrk="0" fontAlgn="base" hangingPunct="0">
              <a:lnSpc>
                <a:spcPct val="150000"/>
              </a:lnSpc>
              <a:spcBef>
                <a:spcPct val="0"/>
              </a:spcBef>
              <a:spcAft>
                <a:spcPct val="0"/>
              </a:spcAft>
              <a:buClr>
                <a:schemeClr val="accent2"/>
              </a:buClr>
              <a:buFont typeface="Arial Unicode MS"/>
              <a:buChar char="▶"/>
            </a:pPr>
            <a:r>
              <a:rPr lang="fr-FR" b="0" dirty="0" smtClean="0">
                <a:latin typeface="Overpass Light"/>
                <a:ea typeface="Calibri" panose="020F0502020204030204" pitchFamily="34" charset="0"/>
                <a:cs typeface="Overpass Light"/>
              </a:rPr>
              <a:t>Quand</a:t>
            </a:r>
            <a:r>
              <a:rPr lang="fr-FR" b="0" dirty="0" smtClean="0">
                <a:solidFill>
                  <a:schemeClr val="tx1"/>
                </a:solidFill>
                <a:latin typeface="Overpass Light"/>
                <a:ea typeface="Calibri" panose="020F0502020204030204" pitchFamily="34" charset="0"/>
                <a:cs typeface="Overpass Light"/>
              </a:rPr>
              <a:t> </a:t>
            </a:r>
            <a:r>
              <a:rPr lang="fr-FR" b="0" dirty="0">
                <a:solidFill>
                  <a:schemeClr val="tx2"/>
                </a:solidFill>
                <a:latin typeface="Overpass Light"/>
                <a:ea typeface="Calibri" panose="020F0502020204030204" pitchFamily="34" charset="0"/>
                <a:cs typeface="Overpass Light"/>
              </a:rPr>
              <a:t>l’incident s’est-il produit</a:t>
            </a:r>
            <a:r>
              <a:rPr lang="fr-FR" b="0" dirty="0" smtClean="0">
                <a:solidFill>
                  <a:schemeClr val="tx2"/>
                </a:solidFill>
                <a:latin typeface="Overpass Light"/>
                <a:ea typeface="Calibri" panose="020F0502020204030204" pitchFamily="34" charset="0"/>
                <a:cs typeface="Overpass Light"/>
              </a:rPr>
              <a:t>?</a:t>
            </a:r>
          </a:p>
          <a:p>
            <a:pPr marL="285750" lvl="0" indent="-285750" eaLnBrk="0" fontAlgn="base" hangingPunct="0">
              <a:lnSpc>
                <a:spcPct val="150000"/>
              </a:lnSpc>
              <a:spcBef>
                <a:spcPct val="0"/>
              </a:spcBef>
              <a:spcAft>
                <a:spcPct val="0"/>
              </a:spcAft>
              <a:buClr>
                <a:schemeClr val="accent2"/>
              </a:buClr>
              <a:buFont typeface="Arial Unicode MS"/>
              <a:buChar char="▶"/>
            </a:pPr>
            <a:r>
              <a:rPr lang="fr-FR" b="0" dirty="0" smtClean="0">
                <a:latin typeface="Overpass Light"/>
                <a:ea typeface="Calibri" panose="020F0502020204030204" pitchFamily="34" charset="0"/>
                <a:cs typeface="Overpass Light"/>
              </a:rPr>
              <a:t>Que </a:t>
            </a:r>
            <a:r>
              <a:rPr lang="fr-FR" b="0" dirty="0">
                <a:latin typeface="Overpass Light"/>
                <a:ea typeface="Calibri" panose="020F0502020204030204" pitchFamily="34" charset="0"/>
                <a:cs typeface="Overpass Light"/>
              </a:rPr>
              <a:t>s’est-il </a:t>
            </a:r>
            <a:r>
              <a:rPr lang="fr-FR" b="0" dirty="0">
                <a:solidFill>
                  <a:schemeClr val="tx2"/>
                </a:solidFill>
                <a:latin typeface="Overpass Light"/>
                <a:ea typeface="Calibri" panose="020F0502020204030204" pitchFamily="34" charset="0"/>
                <a:cs typeface="Overpass Light"/>
              </a:rPr>
              <a:t>passé au moment de l’incident</a:t>
            </a:r>
            <a:r>
              <a:rPr lang="fr-FR" b="0" dirty="0" smtClean="0">
                <a:solidFill>
                  <a:schemeClr val="tx2"/>
                </a:solidFill>
                <a:latin typeface="Overpass Light"/>
                <a:ea typeface="Calibri" panose="020F0502020204030204" pitchFamily="34" charset="0"/>
                <a:cs typeface="Overpass Light"/>
              </a:rPr>
              <a:t>?</a:t>
            </a:r>
          </a:p>
          <a:p>
            <a:pPr marL="285750" lvl="0" indent="-285750" eaLnBrk="0" fontAlgn="base" hangingPunct="0">
              <a:lnSpc>
                <a:spcPct val="150000"/>
              </a:lnSpc>
              <a:spcBef>
                <a:spcPct val="0"/>
              </a:spcBef>
              <a:spcAft>
                <a:spcPct val="0"/>
              </a:spcAft>
              <a:buClr>
                <a:schemeClr val="accent2"/>
              </a:buClr>
              <a:buFont typeface="Arial Unicode MS"/>
              <a:buChar char="▶"/>
            </a:pPr>
            <a:r>
              <a:rPr lang="fr-FR" b="0" dirty="0" smtClean="0">
                <a:latin typeface="Overpass Light"/>
                <a:ea typeface="Calibri" panose="020F0502020204030204" pitchFamily="34" charset="0"/>
                <a:cs typeface="Overpass Light"/>
              </a:rPr>
              <a:t>Comment</a:t>
            </a:r>
            <a:r>
              <a:rPr lang="fr-FR" b="0" dirty="0" smtClean="0">
                <a:solidFill>
                  <a:schemeClr val="tx2"/>
                </a:solidFill>
                <a:latin typeface="Overpass Light"/>
                <a:ea typeface="Calibri" panose="020F0502020204030204" pitchFamily="34" charset="0"/>
                <a:cs typeface="Overpass Light"/>
              </a:rPr>
              <a:t> </a:t>
            </a:r>
            <a:r>
              <a:rPr lang="fr-FR" b="0" dirty="0">
                <a:solidFill>
                  <a:schemeClr val="tx2"/>
                </a:solidFill>
                <a:latin typeface="Overpass Light"/>
                <a:ea typeface="Calibri" panose="020F0502020204030204" pitchFamily="34" charset="0"/>
                <a:cs typeface="Overpass Light"/>
              </a:rPr>
              <a:t>l’incident s’est-il produit</a:t>
            </a:r>
            <a:r>
              <a:rPr lang="fr-FR" b="0" dirty="0" smtClean="0">
                <a:solidFill>
                  <a:schemeClr val="tx2"/>
                </a:solidFill>
                <a:latin typeface="Overpass Light"/>
                <a:ea typeface="Calibri" panose="020F0502020204030204" pitchFamily="34" charset="0"/>
                <a:cs typeface="Overpass Light"/>
              </a:rPr>
              <a:t>?</a:t>
            </a:r>
          </a:p>
          <a:p>
            <a:pPr marL="285750" lvl="0" indent="-285750" eaLnBrk="0" fontAlgn="base" hangingPunct="0">
              <a:lnSpc>
                <a:spcPct val="150000"/>
              </a:lnSpc>
              <a:spcBef>
                <a:spcPct val="0"/>
              </a:spcBef>
              <a:spcAft>
                <a:spcPct val="0"/>
              </a:spcAft>
              <a:buClr>
                <a:schemeClr val="accent2"/>
              </a:buClr>
              <a:buFont typeface="Arial Unicode MS"/>
              <a:buChar char="▶"/>
            </a:pPr>
            <a:r>
              <a:rPr lang="fr-FR" b="0" dirty="0" smtClean="0">
                <a:solidFill>
                  <a:srgbClr val="FA3C4B"/>
                </a:solidFill>
                <a:latin typeface="Overpass Light"/>
                <a:ea typeface="Calibri" panose="020F0502020204030204" pitchFamily="34" charset="0"/>
                <a:cs typeface="Overpass Light"/>
              </a:rPr>
              <a:t>Pourquoi</a:t>
            </a:r>
            <a:r>
              <a:rPr lang="fr-FR" b="0" dirty="0" smtClean="0">
                <a:solidFill>
                  <a:schemeClr val="tx2"/>
                </a:solidFill>
                <a:latin typeface="Overpass Light"/>
                <a:ea typeface="Calibri" panose="020F0502020204030204" pitchFamily="34" charset="0"/>
                <a:cs typeface="Overpass Light"/>
              </a:rPr>
              <a:t> </a:t>
            </a:r>
            <a:r>
              <a:rPr lang="fr-FR" b="0" dirty="0">
                <a:solidFill>
                  <a:schemeClr val="tx2"/>
                </a:solidFill>
                <a:latin typeface="Overpass Light"/>
                <a:ea typeface="Calibri" panose="020F0502020204030204" pitchFamily="34" charset="0"/>
                <a:cs typeface="Overpass Light"/>
              </a:rPr>
              <a:t>l’incident s’est-il produit</a:t>
            </a:r>
            <a:r>
              <a:rPr lang="fr-FR" b="0" dirty="0" smtClean="0">
                <a:solidFill>
                  <a:schemeClr val="tx2"/>
                </a:solidFill>
                <a:latin typeface="Overpass Light"/>
                <a:ea typeface="Calibri" panose="020F0502020204030204" pitchFamily="34" charset="0"/>
                <a:cs typeface="Overpass Light"/>
              </a:rPr>
              <a:t>?</a:t>
            </a:r>
            <a:endParaRPr lang="fr-FR" b="0" dirty="0">
              <a:solidFill>
                <a:schemeClr val="tx2"/>
              </a:solidFill>
              <a:latin typeface="Overpass Light"/>
              <a:ea typeface="Calibri" panose="020F0502020204030204" pitchFamily="34" charset="0"/>
              <a:cs typeface="Overpass Light"/>
            </a:endParaRP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44</a:t>
            </a:fld>
            <a:endParaRPr lang="en-GB"/>
          </a:p>
        </p:txBody>
      </p:sp>
      <p:sp>
        <p:nvSpPr>
          <p:cNvPr id="7" name="Footer Placeholder 10"/>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spTree>
    <p:extLst>
      <p:ext uri="{BB962C8B-B14F-4D97-AF65-F5344CB8AC3E}">
        <p14:creationId xmlns:p14="http://schemas.microsoft.com/office/powerpoint/2010/main" val="2150560976"/>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itle 1"/>
          <p:cNvSpPr>
            <a:spLocks noGrp="1"/>
          </p:cNvSpPr>
          <p:nvPr>
            <p:ph type="title"/>
          </p:nvPr>
        </p:nvSpPr>
        <p:spPr>
          <a:xfrm>
            <a:off x="490538" y="1423194"/>
            <a:ext cx="4689548" cy="1150383"/>
          </a:xfrm>
        </p:spPr>
        <p:txBody>
          <a:bodyPr/>
          <a:lstStyle/>
          <a:p>
            <a:r>
              <a:rPr lang="fr-FR" b="0" dirty="0"/>
              <a:t>Signaler, consigner et analyser les incidents</a:t>
            </a:r>
            <a:endParaRPr lang="en-GB" b="0" dirty="0"/>
          </a:p>
        </p:txBody>
      </p:sp>
      <p:sp>
        <p:nvSpPr>
          <p:cNvPr id="3" name="Content Placeholder 2"/>
          <p:cNvSpPr>
            <a:spLocks noGrp="1"/>
          </p:cNvSpPr>
          <p:nvPr>
            <p:ph sz="half" idx="1"/>
          </p:nvPr>
        </p:nvSpPr>
        <p:spPr>
          <a:xfrm>
            <a:off x="490537" y="2440990"/>
            <a:ext cx="5307817" cy="3482976"/>
          </a:xfrm>
        </p:spPr>
        <p:txBody>
          <a:bodyPr/>
          <a:lstStyle/>
          <a:p>
            <a:pPr lvl="2">
              <a:lnSpc>
                <a:spcPct val="150000"/>
              </a:lnSpc>
            </a:pPr>
            <a:r>
              <a:rPr lang="fr-FR" dirty="0" smtClean="0">
                <a:solidFill>
                  <a:schemeClr val="tx2"/>
                </a:solidFill>
                <a:latin typeface="Overpass Light"/>
                <a:cs typeface="Overpass Light"/>
              </a:rPr>
              <a:t>Signalez </a:t>
            </a:r>
            <a:r>
              <a:rPr lang="fr-FR" dirty="0">
                <a:solidFill>
                  <a:schemeClr val="tx2"/>
                </a:solidFill>
                <a:latin typeface="Overpass Light"/>
                <a:cs typeface="Overpass Light"/>
              </a:rPr>
              <a:t>tous les incidents conformément à la législation </a:t>
            </a:r>
            <a:r>
              <a:rPr lang="fr-FR" dirty="0" smtClean="0">
                <a:solidFill>
                  <a:schemeClr val="tx2"/>
                </a:solidFill>
                <a:latin typeface="Overpass Light"/>
                <a:cs typeface="Overpass Light"/>
              </a:rPr>
              <a:t>nationale</a:t>
            </a:r>
          </a:p>
          <a:p>
            <a:pPr lvl="2">
              <a:lnSpc>
                <a:spcPct val="150000"/>
              </a:lnSpc>
            </a:pPr>
            <a:endParaRPr lang="fr-FR" dirty="0" smtClean="0">
              <a:solidFill>
                <a:schemeClr val="tx2"/>
              </a:solidFill>
              <a:latin typeface="Overpass Light"/>
              <a:cs typeface="Overpass Light"/>
            </a:endParaRPr>
          </a:p>
          <a:p>
            <a:pPr lvl="2">
              <a:lnSpc>
                <a:spcPct val="150000"/>
              </a:lnSpc>
            </a:pPr>
            <a:r>
              <a:rPr lang="fr-FR" dirty="0" smtClean="0">
                <a:solidFill>
                  <a:schemeClr val="tx2"/>
                </a:solidFill>
                <a:latin typeface="Overpass Light"/>
                <a:cs typeface="Overpass Light"/>
              </a:rPr>
              <a:t>Consignez </a:t>
            </a:r>
            <a:r>
              <a:rPr lang="fr-FR" dirty="0">
                <a:solidFill>
                  <a:schemeClr val="tx2"/>
                </a:solidFill>
                <a:latin typeface="Overpass Light"/>
                <a:cs typeface="Overpass Light"/>
              </a:rPr>
              <a:t>tous les incidents afin que l’entreprise puisse en tirer des enseignements et prendre des mesures pour éviter qu’un incident similaire ne se </a:t>
            </a:r>
            <a:r>
              <a:rPr lang="fr-FR" dirty="0" smtClean="0">
                <a:solidFill>
                  <a:schemeClr val="tx2"/>
                </a:solidFill>
                <a:latin typeface="Overpass Light"/>
                <a:cs typeface="Overpass Light"/>
              </a:rPr>
              <a:t>reproduise</a:t>
            </a:r>
            <a:endParaRPr lang="fr-FR" dirty="0">
              <a:solidFill>
                <a:schemeClr val="tx2"/>
              </a:solidFill>
              <a:latin typeface="Overpass Light"/>
              <a:cs typeface="Overpass Light"/>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pPr/>
              <a:t>45</a:t>
            </a:fld>
            <a:endParaRPr lang="en-GB"/>
          </a:p>
        </p:txBody>
      </p:sp>
      <p:pic>
        <p:nvPicPr>
          <p:cNvPr id="4" name="Imagen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50803" y="1593166"/>
            <a:ext cx="3158200" cy="4639432"/>
          </a:xfrm>
          <a:prstGeom prst="rect">
            <a:avLst/>
          </a:prstGeom>
          <a:ln>
            <a:noFill/>
          </a:ln>
          <a:effectLst>
            <a:outerShdw blurRad="292100" dist="139700" dir="2700000" algn="tl" rotWithShape="0">
              <a:srgbClr val="333333">
                <a:alpha val="65000"/>
              </a:srgbClr>
            </a:outerShdw>
          </a:effectLst>
        </p:spPr>
      </p:pic>
      <p:sp>
        <p:nvSpPr>
          <p:cNvPr id="8" name="Footer Placeholder 10"/>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spTree>
    <p:extLst>
      <p:ext uri="{BB962C8B-B14F-4D97-AF65-F5344CB8AC3E}">
        <p14:creationId xmlns:p14="http://schemas.microsoft.com/office/powerpoint/2010/main" val="466534553"/>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fr-FR" b="0" dirty="0"/>
              <a:t>Culture de prévention en matière de sécurité et de santé</a:t>
            </a:r>
            <a:endParaRPr lang="es-ES" b="0" dirty="0"/>
          </a:p>
        </p:txBody>
      </p:sp>
      <p:sp>
        <p:nvSpPr>
          <p:cNvPr id="3" name="Marcador de contenido 2"/>
          <p:cNvSpPr>
            <a:spLocks noGrp="1"/>
          </p:cNvSpPr>
          <p:nvPr>
            <p:ph sz="half" idx="1"/>
          </p:nvPr>
        </p:nvSpPr>
        <p:spPr>
          <a:xfrm>
            <a:off x="490538" y="2904273"/>
            <a:ext cx="5360400" cy="705421"/>
          </a:xfrm>
        </p:spPr>
        <p:txBody>
          <a:bodyPr/>
          <a:lstStyle/>
          <a:p>
            <a:pPr marL="285750" indent="-285750">
              <a:buClr>
                <a:schemeClr val="accent2"/>
              </a:buClr>
              <a:buFont typeface="Lucida Grande"/>
              <a:buChar char="▶"/>
            </a:pPr>
            <a:r>
              <a:rPr lang="fr-FR" b="0" dirty="0" smtClean="0">
                <a:solidFill>
                  <a:schemeClr val="tx2"/>
                </a:solidFill>
                <a:cs typeface="Overpass Bold"/>
              </a:rPr>
              <a:t>Prévention</a:t>
            </a:r>
            <a:r>
              <a:rPr lang="fr-FR" b="0" dirty="0">
                <a:solidFill>
                  <a:schemeClr val="tx2"/>
                </a:solidFill>
                <a:cs typeface="Overpass Bold"/>
              </a:rPr>
              <a:t>: </a:t>
            </a:r>
            <a:r>
              <a:rPr lang="fr-FR" b="0" dirty="0">
                <a:solidFill>
                  <a:schemeClr val="tx2"/>
                </a:solidFill>
                <a:latin typeface="Overpass Light"/>
                <a:cs typeface="Overpass Light"/>
              </a:rPr>
              <a:t>empêcher que quelque chose ne se produise. </a:t>
            </a:r>
            <a:endParaRPr lang="es-ES" b="0" dirty="0">
              <a:solidFill>
                <a:schemeClr val="tx2"/>
              </a:solidFill>
              <a:latin typeface="Overpass Light"/>
              <a:cs typeface="Overpass Light"/>
            </a:endParaRPr>
          </a:p>
          <a:p>
            <a:r>
              <a:rPr lang="fr-FR" b="0" dirty="0">
                <a:solidFill>
                  <a:schemeClr val="tx2"/>
                </a:solidFill>
                <a:latin typeface="Overpass Light"/>
                <a:cs typeface="Overpass Light"/>
              </a:rPr>
              <a:t>Les accidents du travail et les maladies professionnelles représentent une charge intolérable, nuisent à la réputation des entreprises et compromettent la croissance économique durable. En bref, la </a:t>
            </a:r>
            <a:r>
              <a:rPr lang="fr-FR" b="0" dirty="0">
                <a:solidFill>
                  <a:schemeClr val="tx2"/>
                </a:solidFill>
                <a:cs typeface="Overpass Bold"/>
              </a:rPr>
              <a:t>prévention est payante</a:t>
            </a:r>
            <a:r>
              <a:rPr lang="fr-FR" b="0" dirty="0">
                <a:solidFill>
                  <a:schemeClr val="tx2"/>
                </a:solidFill>
                <a:latin typeface="Overpass Light"/>
                <a:cs typeface="Overpass Light"/>
              </a:rPr>
              <a:t>.</a:t>
            </a:r>
          </a:p>
        </p:txBody>
      </p:sp>
      <p:sp>
        <p:nvSpPr>
          <p:cNvPr id="4" name="Marcador de contenido 3"/>
          <p:cNvSpPr>
            <a:spLocks noGrp="1"/>
          </p:cNvSpPr>
          <p:nvPr>
            <p:ph sz="half" idx="2"/>
          </p:nvPr>
        </p:nvSpPr>
        <p:spPr>
          <a:xfrm>
            <a:off x="6341062" y="2904272"/>
            <a:ext cx="5360400" cy="2467771"/>
          </a:xfrm>
        </p:spPr>
        <p:txBody>
          <a:bodyPr/>
          <a:lstStyle/>
          <a:p>
            <a:pPr marL="285750" indent="-285750">
              <a:buClr>
                <a:schemeClr val="accent2"/>
              </a:buClr>
              <a:buFont typeface="Lucida Grande"/>
              <a:buChar char="▶"/>
            </a:pPr>
            <a:r>
              <a:rPr lang="fr-FR" b="0" dirty="0" smtClean="0">
                <a:solidFill>
                  <a:schemeClr val="tx2"/>
                </a:solidFill>
                <a:cs typeface="Overpass Bold"/>
              </a:rPr>
              <a:t>Culture </a:t>
            </a:r>
            <a:r>
              <a:rPr lang="fr-FR" b="0" dirty="0">
                <a:solidFill>
                  <a:schemeClr val="tx2"/>
                </a:solidFill>
                <a:cs typeface="Overpass Bold"/>
              </a:rPr>
              <a:t>de prévention en matière de sécurité </a:t>
            </a:r>
            <a:r>
              <a:rPr lang="fr-FR" b="0" dirty="0" smtClean="0">
                <a:solidFill>
                  <a:schemeClr val="tx2"/>
                </a:solidFill>
                <a:cs typeface="Overpass Bold"/>
              </a:rPr>
              <a:t>et </a:t>
            </a:r>
            <a:r>
              <a:rPr lang="fr-FR" b="0" dirty="0">
                <a:solidFill>
                  <a:schemeClr val="tx2"/>
                </a:solidFill>
                <a:cs typeface="Overpass Bold"/>
              </a:rPr>
              <a:t>de santé</a:t>
            </a:r>
            <a:r>
              <a:rPr lang="fr-FR" b="0" dirty="0" smtClean="0">
                <a:solidFill>
                  <a:schemeClr val="tx2"/>
                </a:solidFill>
                <a:cs typeface="Overpass Bold"/>
              </a:rPr>
              <a:t>:</a:t>
            </a:r>
            <a:endParaRPr lang="en-GB" b="0" dirty="0" smtClean="0">
              <a:solidFill>
                <a:schemeClr val="tx2"/>
              </a:solidFill>
              <a:cs typeface="Overpass Bold"/>
            </a:endParaRPr>
          </a:p>
          <a:p>
            <a:r>
              <a:rPr lang="fr-FR" b="0" dirty="0">
                <a:solidFill>
                  <a:schemeClr val="tx2"/>
                </a:solidFill>
                <a:latin typeface="Overpass Light"/>
                <a:cs typeface="Overpass Light"/>
              </a:rPr>
              <a:t>Droit à un environnement de travail sûr et salubre garanti par le gouvernement, les employeurs et les travailleurs au moyen d’un système de droits, de responsabilités et d’obligations définis, où le principe de </a:t>
            </a:r>
            <a:r>
              <a:rPr lang="fr-FR" b="0" u="sng" dirty="0">
                <a:solidFill>
                  <a:schemeClr val="tx2"/>
                </a:solidFill>
                <a:latin typeface="Overpass Light"/>
                <a:cs typeface="Overpass Light"/>
              </a:rPr>
              <a:t>prévention se voit accorder la plus haute priorité</a:t>
            </a:r>
            <a:r>
              <a:rPr lang="fr-FR" sz="1600" b="0" dirty="0">
                <a:solidFill>
                  <a:schemeClr val="tx2"/>
                </a:solidFill>
                <a:latin typeface="Overpass Light"/>
                <a:cs typeface="Overpass Light"/>
              </a:rPr>
              <a:t>.    </a:t>
            </a:r>
          </a:p>
        </p:txBody>
      </p:sp>
      <p:sp>
        <p:nvSpPr>
          <p:cNvPr id="7" name="Marcador de número de diapositiva 6"/>
          <p:cNvSpPr>
            <a:spLocks noGrp="1"/>
          </p:cNvSpPr>
          <p:nvPr>
            <p:ph type="sldNum" sz="quarter" idx="12"/>
          </p:nvPr>
        </p:nvSpPr>
        <p:spPr/>
        <p:txBody>
          <a:bodyPr/>
          <a:lstStyle/>
          <a:p>
            <a:fld id="{856227C0-AD57-4F9B-BAE3-EEFB0D0EE427}" type="slidenum">
              <a:rPr lang="en-GB" smtClean="0"/>
              <a:t>46</a:t>
            </a:fld>
            <a:endParaRPr lang="en-GB"/>
          </a:p>
        </p:txBody>
      </p:sp>
      <p:sp>
        <p:nvSpPr>
          <p:cNvPr id="8" name="CuadroTexto 7"/>
          <p:cNvSpPr txBox="1"/>
          <p:nvPr/>
        </p:nvSpPr>
        <p:spPr>
          <a:xfrm>
            <a:off x="486034" y="2139077"/>
            <a:ext cx="11006313" cy="369332"/>
          </a:xfrm>
          <a:prstGeom prst="rect">
            <a:avLst/>
          </a:prstGeom>
          <a:noFill/>
        </p:spPr>
        <p:txBody>
          <a:bodyPr wrap="square" rtlCol="0">
            <a:spAutoFit/>
          </a:bodyPr>
          <a:lstStyle/>
          <a:p>
            <a:pPr algn="ctr"/>
            <a:r>
              <a:rPr lang="fr-FR" i="1" dirty="0">
                <a:solidFill>
                  <a:schemeClr val="tx2"/>
                </a:solidFill>
                <a:latin typeface="Overpass Bold"/>
                <a:cs typeface="Overpass Bold"/>
              </a:rPr>
              <a:t>«Mieux vaut prévenir que guérir.»</a:t>
            </a:r>
          </a:p>
        </p:txBody>
      </p:sp>
      <p:sp>
        <p:nvSpPr>
          <p:cNvPr id="9" name="CuadroTexto 8"/>
          <p:cNvSpPr txBox="1"/>
          <p:nvPr/>
        </p:nvSpPr>
        <p:spPr>
          <a:xfrm>
            <a:off x="518009" y="5627793"/>
            <a:ext cx="10995149" cy="415498"/>
          </a:xfrm>
          <a:prstGeom prst="rect">
            <a:avLst/>
          </a:prstGeom>
          <a:noFill/>
        </p:spPr>
        <p:txBody>
          <a:bodyPr wrap="square" rtlCol="0">
            <a:spAutoFit/>
          </a:bodyPr>
          <a:lstStyle/>
          <a:p>
            <a:pPr algn="ctr"/>
            <a:r>
              <a:rPr lang="fr-FR" sz="1050" dirty="0">
                <a:latin typeface="Overpass Light"/>
                <a:cs typeface="Overpass Light"/>
              </a:rPr>
              <a:t>Convention (n</a:t>
            </a:r>
            <a:r>
              <a:rPr lang="fr-FR" sz="1050" baseline="30000" dirty="0">
                <a:latin typeface="Overpass Light"/>
                <a:cs typeface="Overpass Light"/>
              </a:rPr>
              <a:t>o</a:t>
            </a:r>
            <a:r>
              <a:rPr lang="fr-FR" sz="1050" dirty="0">
                <a:latin typeface="Overpass Light"/>
                <a:cs typeface="Overpass Light"/>
              </a:rPr>
              <a:t> 187) sur le cadre promotionnel pour la sécurité et la santé au travail, 2006. Disponible à l’adresse suivante: </a:t>
            </a:r>
            <a:r>
              <a:rPr lang="fr-FR" sz="1050" u="sng" dirty="0">
                <a:latin typeface="Overpass Light"/>
                <a:cs typeface="Overpass Light"/>
                <a:hlinkClick r:id="rId3"/>
              </a:rPr>
              <a:t>https://www.ilo.org/dyn/normlex/en/f?p=1000:12100:0::NO::P12100_INSTRUMENT_ID,P12100_LANG_CODE:312332,fr:NO</a:t>
            </a:r>
            <a:r>
              <a:rPr lang="fr-FR" sz="1050" dirty="0">
                <a:latin typeface="Overpass Light"/>
                <a:cs typeface="Overpass Light"/>
              </a:rPr>
              <a:t> </a:t>
            </a:r>
          </a:p>
        </p:txBody>
      </p:sp>
      <p:sp>
        <p:nvSpPr>
          <p:cNvPr id="11" name="Footer Placeholder 10"/>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spTree>
    <p:extLst>
      <p:ext uri="{BB962C8B-B14F-4D97-AF65-F5344CB8AC3E}">
        <p14:creationId xmlns:p14="http://schemas.microsoft.com/office/powerpoint/2010/main" val="2564016520"/>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11"/>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a:xfrm>
            <a:off x="490538" y="1423195"/>
            <a:ext cx="8508926" cy="720000"/>
          </a:xfrm>
        </p:spPr>
        <p:txBody>
          <a:bodyPr/>
          <a:lstStyle/>
          <a:p>
            <a:r>
              <a:rPr lang="fr-FR" b="0" dirty="0"/>
              <a:t>Évaluation des risques sur le lieu de travail: un outil de prévention pour offrir des conditions de travail plus sûres et plus salubres</a:t>
            </a:r>
            <a:endParaRPr lang="es-ES" b="0" dirty="0"/>
          </a:p>
        </p:txBody>
      </p:sp>
      <p:sp>
        <p:nvSpPr>
          <p:cNvPr id="5" name="Marcador de número de diapositiva 4"/>
          <p:cNvSpPr>
            <a:spLocks noGrp="1"/>
          </p:cNvSpPr>
          <p:nvPr>
            <p:ph type="sldNum" sz="quarter" idx="12"/>
          </p:nvPr>
        </p:nvSpPr>
        <p:spPr/>
        <p:txBody>
          <a:bodyPr/>
          <a:lstStyle/>
          <a:p>
            <a:fld id="{856227C0-AD57-4F9B-BAE3-EEFB0D0EE427}" type="slidenum">
              <a:rPr lang="en-GB" smtClean="0"/>
              <a:t>47</a:t>
            </a:fld>
            <a:endParaRPr lang="en-GB"/>
          </a:p>
        </p:txBody>
      </p:sp>
      <p:sp>
        <p:nvSpPr>
          <p:cNvPr id="6" name="Marcador de texto 5"/>
          <p:cNvSpPr>
            <a:spLocks noGrp="1"/>
          </p:cNvSpPr>
          <p:nvPr>
            <p:ph type="body" sz="quarter" idx="13"/>
          </p:nvPr>
        </p:nvSpPr>
        <p:spPr>
          <a:xfrm>
            <a:off x="490538" y="3655133"/>
            <a:ext cx="4955635" cy="2177196"/>
          </a:xfrm>
        </p:spPr>
        <p:txBody>
          <a:bodyPr/>
          <a:lstStyle/>
          <a:p>
            <a:r>
              <a:rPr lang="fr-FR" sz="1800" dirty="0" smtClean="0">
                <a:solidFill>
                  <a:schemeClr val="tx2"/>
                </a:solidFill>
                <a:cs typeface="Overpass Bold"/>
              </a:rPr>
              <a:t>Évaluation </a:t>
            </a:r>
            <a:r>
              <a:rPr lang="fr-FR" sz="1800" dirty="0">
                <a:solidFill>
                  <a:schemeClr val="tx2"/>
                </a:solidFill>
                <a:cs typeface="Overpass Bold"/>
              </a:rPr>
              <a:t>des risques:  </a:t>
            </a:r>
            <a:r>
              <a:rPr lang="fr-FR" sz="1800" dirty="0">
                <a:solidFill>
                  <a:schemeClr val="tx2"/>
                </a:solidFill>
                <a:latin typeface="Overpass Light"/>
                <a:cs typeface="Overpass Light"/>
              </a:rPr>
              <a:t>examen minutieux des éléments qui, au travail, sont susceptibles de causer des lésions ou des problèmes de santé. </a:t>
            </a:r>
            <a:endParaRPr lang="es-ES" sz="1800" dirty="0" smtClean="0">
              <a:solidFill>
                <a:schemeClr val="tx2"/>
              </a:solidFill>
              <a:latin typeface="Overpass Light" panose="00000400000000000000" pitchFamily="2" charset="0"/>
              <a:cs typeface="Overpass Bold"/>
            </a:endParaRPr>
          </a:p>
          <a:p>
            <a:r>
              <a:rPr lang="fr-FR" sz="1800" dirty="0" smtClean="0">
                <a:solidFill>
                  <a:schemeClr val="tx2"/>
                </a:solidFill>
                <a:cs typeface="Overpass Bold"/>
              </a:rPr>
              <a:t>Objectif</a:t>
            </a:r>
            <a:r>
              <a:rPr lang="fr-FR" sz="1800" dirty="0">
                <a:solidFill>
                  <a:schemeClr val="tx2"/>
                </a:solidFill>
                <a:cs typeface="Overpass Bold"/>
              </a:rPr>
              <a:t>: </a:t>
            </a:r>
            <a:r>
              <a:rPr lang="fr-FR" sz="1800" dirty="0">
                <a:solidFill>
                  <a:schemeClr val="tx2"/>
                </a:solidFill>
                <a:latin typeface="Overpass Light"/>
                <a:cs typeface="Overpass Light"/>
              </a:rPr>
              <a:t>faire en sorte que personne ne se blesse ou ne tombe malade</a:t>
            </a:r>
            <a:r>
              <a:rPr lang="fr-FR" sz="1800" dirty="0" smtClean="0">
                <a:solidFill>
                  <a:schemeClr val="tx2"/>
                </a:solidFill>
                <a:latin typeface="Overpass Light"/>
                <a:cs typeface="Overpass Light"/>
              </a:rPr>
              <a:t>.</a:t>
            </a:r>
            <a:endParaRPr lang="fr-FR" sz="1800" dirty="0">
              <a:solidFill>
                <a:schemeClr val="tx2"/>
              </a:solidFill>
              <a:latin typeface="Overpass Light"/>
              <a:cs typeface="Overpass Light"/>
            </a:endParaRPr>
          </a:p>
        </p:txBody>
      </p:sp>
      <p:pic>
        <p:nvPicPr>
          <p:cNvPr id="10" name="Imagen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35042" y="2618562"/>
            <a:ext cx="4282062" cy="3518284"/>
          </a:xfrm>
          <a:prstGeom prst="rect">
            <a:avLst/>
          </a:prstGeom>
          <a:ln>
            <a:noFill/>
          </a:ln>
          <a:effectLst>
            <a:outerShdw blurRad="292100" dist="139700" dir="2700000" algn="tl" rotWithShape="0">
              <a:srgbClr val="333333">
                <a:alpha val="65000"/>
              </a:srgbClr>
            </a:outerShdw>
          </a:effectLst>
        </p:spPr>
      </p:pic>
      <p:sp>
        <p:nvSpPr>
          <p:cNvPr id="11" name="Footer Placeholder 10"/>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spTree>
    <p:extLst>
      <p:ext uri="{BB962C8B-B14F-4D97-AF65-F5344CB8AC3E}">
        <p14:creationId xmlns:p14="http://schemas.microsoft.com/office/powerpoint/2010/main" val="3574978490"/>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fr-FR" b="0" dirty="0">
                <a:cs typeface="Overpass Bold"/>
              </a:rPr>
              <a:t>Évaluation des risques</a:t>
            </a:r>
            <a:endParaRPr lang="es-ES" b="0" dirty="0">
              <a:cs typeface="Overpass Bold"/>
            </a:endParaRPr>
          </a:p>
        </p:txBody>
      </p:sp>
      <p:sp>
        <p:nvSpPr>
          <p:cNvPr id="3" name="Marcador de contenido 2"/>
          <p:cNvSpPr>
            <a:spLocks noGrp="1"/>
          </p:cNvSpPr>
          <p:nvPr>
            <p:ph idx="1"/>
          </p:nvPr>
        </p:nvSpPr>
        <p:spPr>
          <a:xfrm>
            <a:off x="490538" y="2393950"/>
            <a:ext cx="10186543" cy="3482975"/>
          </a:xfrm>
        </p:spPr>
        <p:txBody>
          <a:bodyPr/>
          <a:lstStyle/>
          <a:p>
            <a:pPr marL="285750" lvl="0" indent="-285750" eaLnBrk="0" fontAlgn="base" hangingPunct="0">
              <a:lnSpc>
                <a:spcPct val="150000"/>
              </a:lnSpc>
              <a:spcBef>
                <a:spcPct val="0"/>
              </a:spcBef>
              <a:spcAft>
                <a:spcPct val="0"/>
              </a:spcAft>
              <a:buClr>
                <a:schemeClr val="accent2"/>
              </a:buClr>
              <a:buFont typeface="Arial Unicode MS"/>
              <a:buChar char="▶"/>
            </a:pPr>
            <a:r>
              <a:rPr lang="fr-FR" b="0" dirty="0" smtClean="0">
                <a:solidFill>
                  <a:schemeClr val="tx2"/>
                </a:solidFill>
                <a:latin typeface="Overpass Light"/>
                <a:cs typeface="Overpass Light"/>
              </a:rPr>
              <a:t>Examen </a:t>
            </a:r>
            <a:r>
              <a:rPr lang="fr-FR" b="0" dirty="0">
                <a:solidFill>
                  <a:schemeClr val="tx2"/>
                </a:solidFill>
                <a:latin typeface="Overpass Light"/>
                <a:cs typeface="Overpass Light"/>
              </a:rPr>
              <a:t>minutieux des éléments qui, au travail, sont susceptibles de causer des lésions ou des problèmes de </a:t>
            </a:r>
            <a:r>
              <a:rPr lang="fr-FR" b="0" dirty="0" smtClean="0">
                <a:solidFill>
                  <a:schemeClr val="tx2"/>
                </a:solidFill>
                <a:latin typeface="Overpass Light"/>
                <a:cs typeface="Overpass Light"/>
              </a:rPr>
              <a:t>santé.</a:t>
            </a:r>
          </a:p>
          <a:p>
            <a:pPr marL="285750" lvl="0" indent="-285750" eaLnBrk="0" fontAlgn="base" hangingPunct="0">
              <a:lnSpc>
                <a:spcPct val="150000"/>
              </a:lnSpc>
              <a:spcBef>
                <a:spcPct val="0"/>
              </a:spcBef>
              <a:spcAft>
                <a:spcPct val="0"/>
              </a:spcAft>
              <a:buClr>
                <a:schemeClr val="accent2"/>
              </a:buClr>
              <a:buFont typeface="Arial Unicode MS"/>
              <a:buChar char="▶"/>
            </a:pPr>
            <a:r>
              <a:rPr lang="fr-FR" b="0" dirty="0" smtClean="0">
                <a:solidFill>
                  <a:schemeClr val="tx2"/>
                </a:solidFill>
                <a:latin typeface="Overpass Light"/>
                <a:cs typeface="Overpass Light"/>
              </a:rPr>
              <a:t>La </a:t>
            </a:r>
            <a:r>
              <a:rPr lang="fr-FR" b="0" dirty="0">
                <a:solidFill>
                  <a:schemeClr val="tx2"/>
                </a:solidFill>
                <a:latin typeface="Overpass Light"/>
                <a:cs typeface="Overpass Light"/>
              </a:rPr>
              <a:t>responsabilité de l’évaluation des risques incombe aux employeurs. </a:t>
            </a:r>
            <a:endParaRPr lang="fr-FR" b="0" dirty="0" smtClean="0">
              <a:solidFill>
                <a:schemeClr val="tx2"/>
              </a:solidFill>
              <a:latin typeface="Overpass Light"/>
              <a:cs typeface="Overpass Light"/>
            </a:endParaRPr>
          </a:p>
          <a:p>
            <a:pPr marL="285750" lvl="0" indent="-285750" eaLnBrk="0" fontAlgn="base" hangingPunct="0">
              <a:lnSpc>
                <a:spcPct val="150000"/>
              </a:lnSpc>
              <a:spcBef>
                <a:spcPct val="0"/>
              </a:spcBef>
              <a:spcAft>
                <a:spcPct val="0"/>
              </a:spcAft>
              <a:buClr>
                <a:schemeClr val="accent2"/>
              </a:buClr>
              <a:buFont typeface="Arial Unicode MS"/>
              <a:buChar char="▶"/>
            </a:pPr>
            <a:r>
              <a:rPr lang="fr-FR" b="0" dirty="0" smtClean="0">
                <a:solidFill>
                  <a:schemeClr val="tx2"/>
                </a:solidFill>
                <a:latin typeface="Overpass Light"/>
                <a:cs typeface="Overpass Light"/>
              </a:rPr>
              <a:t>La </a:t>
            </a:r>
            <a:r>
              <a:rPr lang="fr-FR" b="0" dirty="0">
                <a:solidFill>
                  <a:schemeClr val="tx2"/>
                </a:solidFill>
                <a:latin typeface="Overpass Light"/>
                <a:cs typeface="Overpass Light"/>
              </a:rPr>
              <a:t>collaboration des travailleurs est fondamentale. </a:t>
            </a:r>
            <a:endParaRPr lang="fr-FR" b="0" dirty="0" smtClean="0">
              <a:solidFill>
                <a:schemeClr val="tx2"/>
              </a:solidFill>
              <a:latin typeface="Overpass Light"/>
              <a:cs typeface="Overpass Light"/>
            </a:endParaRPr>
          </a:p>
          <a:p>
            <a:pPr marL="285750" lvl="0" indent="-285750" eaLnBrk="0" fontAlgn="base" hangingPunct="0">
              <a:lnSpc>
                <a:spcPct val="150000"/>
              </a:lnSpc>
              <a:spcBef>
                <a:spcPct val="0"/>
              </a:spcBef>
              <a:spcAft>
                <a:spcPct val="0"/>
              </a:spcAft>
              <a:buClr>
                <a:schemeClr val="accent2"/>
              </a:buClr>
              <a:buFont typeface="Arial Unicode MS"/>
              <a:buChar char="▶"/>
            </a:pPr>
            <a:r>
              <a:rPr lang="fr-FR" b="0" dirty="0" smtClean="0">
                <a:solidFill>
                  <a:schemeClr val="tx2"/>
                </a:solidFill>
                <a:latin typeface="Overpass Light"/>
                <a:cs typeface="Overpass Light"/>
              </a:rPr>
              <a:t>Une </a:t>
            </a:r>
            <a:r>
              <a:rPr lang="fr-FR" b="0" dirty="0">
                <a:solidFill>
                  <a:schemeClr val="tx2"/>
                </a:solidFill>
                <a:latin typeface="Overpass Light"/>
                <a:cs typeface="Overpass Light"/>
              </a:rPr>
              <a:t>personne ou une équipe qui connaît le lieu et les processus de travail et qui a de bonnes compétences en matière de SST peut être chargée de procéder aux évaluations des risques</a:t>
            </a:r>
            <a:r>
              <a:rPr lang="fr-FR" b="0" dirty="0" smtClean="0">
                <a:solidFill>
                  <a:schemeClr val="tx2"/>
                </a:solidFill>
                <a:latin typeface="Overpass Light"/>
                <a:cs typeface="Overpass Light"/>
              </a:rPr>
              <a:t>.</a:t>
            </a:r>
            <a:endParaRPr lang="fr-FR" b="0" dirty="0">
              <a:solidFill>
                <a:schemeClr val="tx2"/>
              </a:solidFill>
              <a:latin typeface="Overpass Light"/>
              <a:cs typeface="Overpass Light"/>
            </a:endParaRP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48</a:t>
            </a:fld>
            <a:endParaRPr lang="en-GB"/>
          </a:p>
        </p:txBody>
      </p:sp>
      <p:sp>
        <p:nvSpPr>
          <p:cNvPr id="8" name="Footer Placeholder 10"/>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spTree>
    <p:extLst>
      <p:ext uri="{BB962C8B-B14F-4D97-AF65-F5344CB8AC3E}">
        <p14:creationId xmlns:p14="http://schemas.microsoft.com/office/powerpoint/2010/main" val="3603733518"/>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10"/>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p:txBody>
          <a:bodyPr/>
          <a:lstStyle/>
          <a:p>
            <a:r>
              <a:rPr lang="fr-FR" b="0" dirty="0"/>
              <a:t>L’évaluation des risques au quotidien</a:t>
            </a:r>
            <a:endParaRPr lang="es-ES" b="0" dirty="0">
              <a:latin typeface="Overpass"/>
              <a:cs typeface="Overpass"/>
            </a:endParaRPr>
          </a:p>
        </p:txBody>
      </p:sp>
      <p:sp>
        <p:nvSpPr>
          <p:cNvPr id="3" name="Marcador de contenido 2"/>
          <p:cNvSpPr>
            <a:spLocks noGrp="1"/>
          </p:cNvSpPr>
          <p:nvPr>
            <p:ph idx="1"/>
          </p:nvPr>
        </p:nvSpPr>
        <p:spPr/>
        <p:txBody>
          <a:bodyPr/>
          <a:lstStyle/>
          <a:p>
            <a:pPr lvl="1"/>
            <a:r>
              <a:rPr lang="fr-FR" dirty="0">
                <a:solidFill>
                  <a:schemeClr val="tx2"/>
                </a:solidFill>
                <a:latin typeface="Overpass Light"/>
                <a:cs typeface="Overpass Light"/>
              </a:rPr>
              <a:t>Exemple: Traverser une route</a:t>
            </a:r>
          </a:p>
          <a:p>
            <a:pPr marL="285750" lvl="0" indent="-285750" eaLnBrk="0" fontAlgn="base" hangingPunct="0">
              <a:lnSpc>
                <a:spcPct val="150000"/>
              </a:lnSpc>
              <a:spcBef>
                <a:spcPct val="0"/>
              </a:spcBef>
              <a:spcAft>
                <a:spcPct val="0"/>
              </a:spcAft>
              <a:buClr>
                <a:schemeClr val="accent2"/>
              </a:buClr>
              <a:buFont typeface="Arial Unicode MS"/>
              <a:buChar char="▶"/>
            </a:pPr>
            <a:r>
              <a:rPr lang="fr-FR" b="0" dirty="0" smtClean="0">
                <a:solidFill>
                  <a:schemeClr val="tx2"/>
                </a:solidFill>
                <a:latin typeface="Overpass Light"/>
                <a:cs typeface="Overpass Light"/>
              </a:rPr>
              <a:t>Je regarde des deux côtés et je traverse?</a:t>
            </a:r>
          </a:p>
          <a:p>
            <a:pPr marL="285750" lvl="0" indent="-285750" eaLnBrk="0" fontAlgn="base" hangingPunct="0">
              <a:lnSpc>
                <a:spcPct val="150000"/>
              </a:lnSpc>
              <a:spcBef>
                <a:spcPct val="0"/>
              </a:spcBef>
              <a:spcAft>
                <a:spcPct val="0"/>
              </a:spcAft>
              <a:buClr>
                <a:schemeClr val="accent2"/>
              </a:buClr>
              <a:buFont typeface="Arial Unicode MS"/>
              <a:buChar char="▶"/>
            </a:pPr>
            <a:r>
              <a:rPr lang="fr-FR" b="0" dirty="0" smtClean="0">
                <a:solidFill>
                  <a:schemeClr val="tx2"/>
                </a:solidFill>
                <a:latin typeface="Overpass Light"/>
                <a:cs typeface="Overpass Light"/>
              </a:rPr>
              <a:t>Est</a:t>
            </a:r>
            <a:r>
              <a:rPr lang="fr-FR" b="0" dirty="0">
                <a:solidFill>
                  <a:schemeClr val="tx2"/>
                </a:solidFill>
                <a:latin typeface="Overpass Light"/>
                <a:cs typeface="Overpass Light"/>
              </a:rPr>
              <a:t>-ce que j’emprunte le passage piéton</a:t>
            </a:r>
            <a:r>
              <a:rPr lang="fr-FR" b="0" dirty="0" smtClean="0">
                <a:solidFill>
                  <a:schemeClr val="tx2"/>
                </a:solidFill>
                <a:latin typeface="Overpass Light"/>
                <a:cs typeface="Overpass Light"/>
              </a:rPr>
              <a:t>?</a:t>
            </a:r>
          </a:p>
          <a:p>
            <a:pPr marL="285750" lvl="0" indent="-285750" eaLnBrk="0" fontAlgn="base" hangingPunct="0">
              <a:lnSpc>
                <a:spcPct val="150000"/>
              </a:lnSpc>
              <a:spcBef>
                <a:spcPct val="0"/>
              </a:spcBef>
              <a:spcAft>
                <a:spcPct val="0"/>
              </a:spcAft>
              <a:buClr>
                <a:schemeClr val="accent2"/>
              </a:buClr>
              <a:buFont typeface="Arial Unicode MS"/>
              <a:buChar char="▶"/>
            </a:pPr>
            <a:r>
              <a:rPr lang="fr-FR" b="0" dirty="0" smtClean="0">
                <a:solidFill>
                  <a:schemeClr val="tx2"/>
                </a:solidFill>
                <a:latin typeface="Overpass Light"/>
                <a:cs typeface="Overpass Light"/>
              </a:rPr>
              <a:t>Est</a:t>
            </a:r>
            <a:r>
              <a:rPr lang="fr-FR" b="0" dirty="0">
                <a:solidFill>
                  <a:schemeClr val="tx2"/>
                </a:solidFill>
                <a:latin typeface="Overpass Light"/>
                <a:cs typeface="Overpass Light"/>
              </a:rPr>
              <a:t>-ce que j’emprunte le point de passage</a:t>
            </a:r>
            <a:r>
              <a:rPr lang="fr-FR" b="0" dirty="0" smtClean="0">
                <a:solidFill>
                  <a:schemeClr val="tx2"/>
                </a:solidFill>
                <a:latin typeface="Overpass Light"/>
                <a:cs typeface="Overpass Light"/>
              </a:rPr>
              <a:t>?</a:t>
            </a:r>
          </a:p>
          <a:p>
            <a:pPr marL="285750" lvl="0" indent="-285750" eaLnBrk="0" fontAlgn="base" hangingPunct="0">
              <a:lnSpc>
                <a:spcPct val="150000"/>
              </a:lnSpc>
              <a:spcBef>
                <a:spcPct val="0"/>
              </a:spcBef>
              <a:spcAft>
                <a:spcPct val="0"/>
              </a:spcAft>
              <a:buClr>
                <a:schemeClr val="accent2"/>
              </a:buClr>
              <a:buFont typeface="Arial Unicode MS"/>
              <a:buChar char="▶"/>
            </a:pPr>
            <a:r>
              <a:rPr lang="fr-FR" b="0" dirty="0" smtClean="0">
                <a:solidFill>
                  <a:schemeClr val="tx2"/>
                </a:solidFill>
                <a:latin typeface="Overpass Light"/>
                <a:cs typeface="Overpass Light"/>
              </a:rPr>
              <a:t>La </a:t>
            </a:r>
            <a:r>
              <a:rPr lang="fr-FR" b="0" dirty="0">
                <a:solidFill>
                  <a:schemeClr val="tx2"/>
                </a:solidFill>
                <a:latin typeface="Overpass Light"/>
                <a:cs typeface="Overpass Light"/>
              </a:rPr>
              <a:t>même chose sur toutes les routes? </a:t>
            </a:r>
            <a:r>
              <a:rPr lang="fr-FR" altLang="es-ES" b="0" dirty="0" smtClean="0">
                <a:solidFill>
                  <a:schemeClr val="tx2"/>
                </a:solidFill>
                <a:latin typeface="Overpass Light"/>
                <a:cs typeface="Overpass Light"/>
              </a:rPr>
              <a:t>N</a:t>
            </a:r>
            <a:r>
              <a:rPr lang="en-US" altLang="es-ES" b="0" dirty="0" smtClean="0">
                <a:solidFill>
                  <a:schemeClr val="tx2"/>
                </a:solidFill>
                <a:latin typeface="Overpass Light"/>
                <a:cs typeface="Overpass Light"/>
              </a:rPr>
              <a:t>o</a:t>
            </a:r>
          </a:p>
          <a:p>
            <a:pPr marL="450850" lvl="0" indent="-182563" eaLnBrk="0" fontAlgn="base" hangingPunct="0">
              <a:lnSpc>
                <a:spcPct val="150000"/>
              </a:lnSpc>
              <a:spcBef>
                <a:spcPct val="0"/>
              </a:spcBef>
              <a:spcAft>
                <a:spcPct val="0"/>
              </a:spcAft>
              <a:buClr>
                <a:schemeClr val="accent1"/>
              </a:buClr>
              <a:buFont typeface="Lucida Grande"/>
              <a:buChar char="‣"/>
            </a:pPr>
            <a:r>
              <a:rPr lang="fr-FR" b="0" dirty="0" smtClean="0">
                <a:solidFill>
                  <a:schemeClr val="tx2"/>
                </a:solidFill>
                <a:latin typeface="Overpass Light"/>
                <a:cs typeface="Overpass Light"/>
              </a:rPr>
              <a:t>Vitesse </a:t>
            </a:r>
            <a:r>
              <a:rPr lang="fr-FR" b="0" dirty="0">
                <a:solidFill>
                  <a:schemeClr val="tx2"/>
                </a:solidFill>
                <a:latin typeface="Overpass Light"/>
                <a:cs typeface="Overpass Light"/>
              </a:rPr>
              <a:t>des véhicules</a:t>
            </a:r>
            <a:r>
              <a:rPr lang="fr-FR" b="0" dirty="0" smtClean="0">
                <a:solidFill>
                  <a:schemeClr val="tx2"/>
                </a:solidFill>
                <a:latin typeface="Overpass Light"/>
                <a:cs typeface="Overpass Light"/>
              </a:rPr>
              <a:t>!</a:t>
            </a:r>
          </a:p>
          <a:p>
            <a:pPr marL="450850" lvl="0" indent="-182563" eaLnBrk="0" fontAlgn="base" hangingPunct="0">
              <a:lnSpc>
                <a:spcPct val="150000"/>
              </a:lnSpc>
              <a:spcBef>
                <a:spcPct val="0"/>
              </a:spcBef>
              <a:spcAft>
                <a:spcPct val="0"/>
              </a:spcAft>
              <a:buClr>
                <a:schemeClr val="accent1"/>
              </a:buClr>
              <a:buFont typeface="Lucida Grande"/>
              <a:buChar char="‣"/>
            </a:pPr>
            <a:r>
              <a:rPr lang="fr-FR" b="0" dirty="0" smtClean="0">
                <a:solidFill>
                  <a:schemeClr val="tx2"/>
                </a:solidFill>
                <a:latin typeface="Overpass Light"/>
                <a:cs typeface="Overpass Light"/>
              </a:rPr>
              <a:t>La </a:t>
            </a:r>
            <a:r>
              <a:rPr lang="fr-FR" b="0" dirty="0">
                <a:solidFill>
                  <a:schemeClr val="tx2"/>
                </a:solidFill>
                <a:latin typeface="Overpass Light"/>
                <a:cs typeface="Overpass Light"/>
              </a:rPr>
              <a:t>route est-elle droite</a:t>
            </a:r>
            <a:r>
              <a:rPr lang="fr-FR" b="0" dirty="0" smtClean="0">
                <a:solidFill>
                  <a:schemeClr val="tx2"/>
                </a:solidFill>
                <a:latin typeface="Overpass Light"/>
                <a:cs typeface="Overpass Light"/>
              </a:rPr>
              <a:t>?</a:t>
            </a:r>
            <a:endParaRPr lang="fr-FR" b="0" dirty="0">
              <a:solidFill>
                <a:schemeClr val="tx2"/>
              </a:solidFill>
              <a:latin typeface="Overpass Light"/>
              <a:cs typeface="Overpass Light"/>
            </a:endParaRP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49</a:t>
            </a:fld>
            <a:endParaRPr lang="en-GB"/>
          </a:p>
        </p:txBody>
      </p:sp>
      <p:pic>
        <p:nvPicPr>
          <p:cNvPr id="9" name="Marcador de posición de imagen 8"/>
          <p:cNvPicPr>
            <a:picLocks noGrp="1" noChangeAspect="1"/>
          </p:cNvPicPr>
          <p:nvPr>
            <p:ph type="pic" sz="quarter" idx="4294967295"/>
          </p:nvPr>
        </p:nvPicPr>
        <p:blipFill>
          <a:blip r:embed="rId3" cstate="print">
            <a:extLst>
              <a:ext uri="{28A0092B-C50C-407E-A947-70E740481C1C}">
                <a14:useLocalDpi xmlns:a14="http://schemas.microsoft.com/office/drawing/2010/main" val="0"/>
              </a:ext>
            </a:extLst>
          </a:blip>
          <a:stretch>
            <a:fillRect/>
          </a:stretch>
        </p:blipFill>
        <p:spPr>
          <a:xfrm>
            <a:off x="8060250" y="1655536"/>
            <a:ext cx="3421694" cy="4127603"/>
          </a:xfrm>
          <a:prstGeom prst="rect">
            <a:avLst/>
          </a:prstGeom>
          <a:ln>
            <a:noFill/>
          </a:ln>
          <a:effectLst>
            <a:outerShdw blurRad="292100" dist="139700" dir="2700000" algn="tl" rotWithShape="0">
              <a:srgbClr val="333333">
                <a:alpha val="65000"/>
              </a:srgbClr>
            </a:outerShdw>
          </a:effectLst>
        </p:spPr>
      </p:pic>
      <p:sp>
        <p:nvSpPr>
          <p:cNvPr id="8" name="Marcador de texto 7"/>
          <p:cNvSpPr>
            <a:spLocks noGrp="1"/>
          </p:cNvSpPr>
          <p:nvPr>
            <p:ph type="body" sz="quarter" idx="14"/>
          </p:nvPr>
        </p:nvSpPr>
        <p:spPr>
          <a:xfrm>
            <a:off x="8060466" y="5406256"/>
            <a:ext cx="3413125" cy="247650"/>
          </a:xfrm>
        </p:spPr>
        <p:txBody>
          <a:bodyPr/>
          <a:lstStyle/>
          <a:p>
            <a:r>
              <a:rPr lang="nl-NL" dirty="0" smtClean="0"/>
              <a:t>Photo: </a:t>
            </a:r>
            <a:r>
              <a:rPr lang="nl-NL" dirty="0" err="1" smtClean="0"/>
              <a:t>christian</a:t>
            </a:r>
            <a:r>
              <a:rPr lang="nl-NL" dirty="0" err="1"/>
              <a:t>-wiediger</a:t>
            </a:r>
            <a:r>
              <a:rPr lang="nl-NL" dirty="0" err="1" smtClean="0"/>
              <a:t>-unsplash</a:t>
            </a:r>
            <a:endParaRPr lang="es-ES" dirty="0"/>
          </a:p>
        </p:txBody>
      </p:sp>
      <p:pic>
        <p:nvPicPr>
          <p:cNvPr id="10"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
        <p:nvSpPr>
          <p:cNvPr id="13" name="Footer Placeholder 10"/>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spTree>
    <p:extLst>
      <p:ext uri="{BB962C8B-B14F-4D97-AF65-F5344CB8AC3E}">
        <p14:creationId xmlns:p14="http://schemas.microsoft.com/office/powerpoint/2010/main" val="372225907"/>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b="0" dirty="0"/>
              <a:t>Méthode de formation</a:t>
            </a:r>
            <a:endParaRPr lang="en-GB" b="0" dirty="0"/>
          </a:p>
        </p:txBody>
      </p:sp>
      <p:sp>
        <p:nvSpPr>
          <p:cNvPr id="3" name="Content Placeholder 2"/>
          <p:cNvSpPr>
            <a:spLocks noGrp="1"/>
          </p:cNvSpPr>
          <p:nvPr>
            <p:ph sz="half" idx="1"/>
          </p:nvPr>
        </p:nvSpPr>
        <p:spPr>
          <a:xfrm>
            <a:off x="490538" y="2393950"/>
            <a:ext cx="4338443" cy="3482976"/>
          </a:xfrm>
        </p:spPr>
        <p:txBody>
          <a:bodyPr/>
          <a:lstStyle/>
          <a:p>
            <a:pPr lvl="2"/>
            <a:r>
              <a:rPr lang="fr-FR" b="0" dirty="0" smtClean="0">
                <a:solidFill>
                  <a:schemeClr val="tx2"/>
                </a:solidFill>
                <a:latin typeface="Overpass Light"/>
                <a:cs typeface="Overpass Light"/>
              </a:rPr>
              <a:t>Des </a:t>
            </a:r>
            <a:r>
              <a:rPr lang="fr-FR" b="0" dirty="0">
                <a:solidFill>
                  <a:schemeClr val="tx2"/>
                </a:solidFill>
                <a:latin typeface="Overpass Light"/>
                <a:cs typeface="Overpass Light"/>
              </a:rPr>
              <a:t>sessions de </a:t>
            </a:r>
            <a:r>
              <a:rPr lang="fr-FR" b="0" dirty="0">
                <a:solidFill>
                  <a:schemeClr val="tx2"/>
                </a:solidFill>
                <a:cs typeface="Overpass Bold"/>
              </a:rPr>
              <a:t>formation</a:t>
            </a:r>
            <a:r>
              <a:rPr lang="fr-FR" b="0" dirty="0">
                <a:solidFill>
                  <a:schemeClr val="tx2"/>
                </a:solidFill>
                <a:latin typeface="Overpass Light"/>
                <a:cs typeface="Overpass Light"/>
              </a:rPr>
              <a:t> de deux jours en </a:t>
            </a:r>
            <a:r>
              <a:rPr lang="fr-FR" b="0" dirty="0">
                <a:solidFill>
                  <a:schemeClr val="tx2"/>
                </a:solidFill>
                <a:cs typeface="Overpass Bold"/>
              </a:rPr>
              <a:t>classe</a:t>
            </a:r>
            <a:r>
              <a:rPr lang="fr-FR" b="0" dirty="0">
                <a:solidFill>
                  <a:schemeClr val="tx2"/>
                </a:solidFill>
                <a:latin typeface="Overpass Light"/>
                <a:cs typeface="Overpass Light"/>
              </a:rPr>
              <a:t>, suivies d’un</a:t>
            </a:r>
            <a:r>
              <a:rPr lang="fr-FR" b="0" dirty="0">
                <a:solidFill>
                  <a:schemeClr val="tx2"/>
                </a:solidFill>
                <a:cs typeface="Overpass Bold"/>
              </a:rPr>
              <a:t> apprentissage en usine, sur le </a:t>
            </a:r>
            <a:r>
              <a:rPr lang="fr-FR" b="0" dirty="0" smtClean="0">
                <a:solidFill>
                  <a:schemeClr val="tx2"/>
                </a:solidFill>
                <a:cs typeface="Overpass Bold"/>
              </a:rPr>
              <a:t>terrain</a:t>
            </a:r>
          </a:p>
          <a:p>
            <a:pPr lvl="2"/>
            <a:endParaRPr lang="fr-FR" b="0" dirty="0" smtClean="0">
              <a:solidFill>
                <a:schemeClr val="tx2"/>
              </a:solidFill>
              <a:cs typeface="Overpass Bold"/>
            </a:endParaRPr>
          </a:p>
          <a:p>
            <a:pPr lvl="2"/>
            <a:r>
              <a:rPr lang="fr-FR" b="0" dirty="0" smtClean="0">
                <a:solidFill>
                  <a:schemeClr val="tx2"/>
                </a:solidFill>
                <a:latin typeface="Overpass Light"/>
                <a:cs typeface="Overpass Light"/>
              </a:rPr>
              <a:t>Une </a:t>
            </a:r>
            <a:r>
              <a:rPr lang="fr-FR" b="0" dirty="0">
                <a:solidFill>
                  <a:schemeClr val="tx2"/>
                </a:solidFill>
                <a:latin typeface="Overpass Light"/>
                <a:cs typeface="Overpass Light"/>
              </a:rPr>
              <a:t>formation pratique qui mène à </a:t>
            </a:r>
            <a:r>
              <a:rPr lang="fr-FR" b="0" dirty="0" smtClean="0">
                <a:solidFill>
                  <a:schemeClr val="tx2"/>
                </a:solidFill>
                <a:latin typeface="Overpass Light"/>
                <a:cs typeface="Overpass Light"/>
              </a:rPr>
              <a:t>l’action</a:t>
            </a:r>
          </a:p>
          <a:p>
            <a:pPr lvl="2"/>
            <a:endParaRPr lang="fr-FR" b="0" dirty="0" smtClean="0">
              <a:solidFill>
                <a:schemeClr val="tx2"/>
              </a:solidFill>
              <a:latin typeface="Overpass Light"/>
              <a:cs typeface="Overpass Light"/>
            </a:endParaRPr>
          </a:p>
          <a:p>
            <a:pPr lvl="2"/>
            <a:r>
              <a:rPr lang="fr-FR" b="0" dirty="0" smtClean="0">
                <a:solidFill>
                  <a:schemeClr val="tx2"/>
                </a:solidFill>
                <a:latin typeface="Overpass Light"/>
                <a:cs typeface="Overpass Light"/>
              </a:rPr>
              <a:t>Des </a:t>
            </a:r>
            <a:r>
              <a:rPr lang="fr-FR" b="0" dirty="0">
                <a:solidFill>
                  <a:schemeClr val="tx2"/>
                </a:solidFill>
                <a:cs typeface="Overpass Bold"/>
              </a:rPr>
              <a:t>équipes d’amélioration de l’entreprise </a:t>
            </a:r>
            <a:r>
              <a:rPr lang="fr-FR" b="0" dirty="0">
                <a:solidFill>
                  <a:schemeClr val="tx2"/>
                </a:solidFill>
                <a:latin typeface="Overpass Light"/>
                <a:cs typeface="Overpass Light"/>
              </a:rPr>
              <a:t>dirigent les mesures d’amélioration continue et mettent en œuvre des plans </a:t>
            </a:r>
            <a:r>
              <a:rPr lang="fr-FR" b="0" dirty="0" smtClean="0">
                <a:solidFill>
                  <a:schemeClr val="tx2"/>
                </a:solidFill>
                <a:latin typeface="Overpass Light"/>
                <a:cs typeface="Overpass Light"/>
              </a:rPr>
              <a:t>d’action</a:t>
            </a:r>
            <a:endParaRPr lang="fr-FR" b="0" dirty="0">
              <a:solidFill>
                <a:schemeClr val="tx2"/>
              </a:solidFill>
              <a:latin typeface="Overpass Light"/>
              <a:cs typeface="Overpass Light"/>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pPr/>
              <a:t>5</a:t>
            </a:fld>
            <a:endParaRPr lang="en-GB"/>
          </a:p>
        </p:txBody>
      </p:sp>
      <p:pic>
        <p:nvPicPr>
          <p:cNvPr id="4" name="Imagen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67111" y="1561255"/>
            <a:ext cx="6020545" cy="4445402"/>
          </a:xfrm>
          <a:prstGeom prst="rect">
            <a:avLst/>
          </a:prstGeom>
        </p:spPr>
      </p:pic>
      <p:sp>
        <p:nvSpPr>
          <p:cNvPr id="8" name="Footer Placeholder 10"/>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spTree>
    <p:extLst>
      <p:ext uri="{BB962C8B-B14F-4D97-AF65-F5344CB8AC3E}">
        <p14:creationId xmlns:p14="http://schemas.microsoft.com/office/powerpoint/2010/main" val="1815950780"/>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0" y="3708400"/>
            <a:ext cx="12192000" cy="255839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p:txBody>
          <a:bodyPr/>
          <a:lstStyle/>
          <a:p>
            <a:r>
              <a:rPr lang="fr-FR" b="0" dirty="0"/>
              <a:t>Évaluation des risques</a:t>
            </a:r>
            <a:endParaRPr lang="es-ES" b="0" dirty="0">
              <a:latin typeface="Overpass"/>
              <a:cs typeface="Overpass"/>
            </a:endParaRP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50</a:t>
            </a:fld>
            <a:endParaRPr lang="en-GB"/>
          </a:p>
        </p:txBody>
      </p:sp>
      <p:pic>
        <p:nvPicPr>
          <p:cNvPr id="10" name="Imagen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2556" y="1766917"/>
            <a:ext cx="5463609" cy="4263610"/>
          </a:xfrm>
          <a:prstGeom prst="rect">
            <a:avLst/>
          </a:prstGeom>
          <a:ln>
            <a:noFill/>
          </a:ln>
          <a:effectLst>
            <a:outerShdw blurRad="292100" dist="139700" dir="2700000" algn="tl" rotWithShape="0">
              <a:srgbClr val="333333">
                <a:alpha val="65000"/>
              </a:srgbClr>
            </a:outerShdw>
          </a:effectLst>
        </p:spPr>
      </p:pic>
      <p:sp>
        <p:nvSpPr>
          <p:cNvPr id="9" name="Footer Placeholder 10"/>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spTree>
    <p:extLst>
      <p:ext uri="{BB962C8B-B14F-4D97-AF65-F5344CB8AC3E}">
        <p14:creationId xmlns:p14="http://schemas.microsoft.com/office/powerpoint/2010/main" val="1650521992"/>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7"/>
          <p:cNvSpPr/>
          <p:nvPr/>
        </p:nvSpPr>
        <p:spPr>
          <a:xfrm>
            <a:off x="0" y="3708400"/>
            <a:ext cx="12192000" cy="255839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p:txBody>
          <a:bodyPr/>
          <a:lstStyle/>
          <a:p>
            <a:r>
              <a:rPr lang="fr-FR" b="0" dirty="0"/>
              <a:t>Modèle d’évaluation des risques</a:t>
            </a:r>
            <a:endParaRPr lang="es-ES" b="0" dirty="0">
              <a:latin typeface="Overpass"/>
              <a:cs typeface="Overpass"/>
            </a:endParaRP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51</a:t>
            </a:fld>
            <a:endParaRPr lang="en-GB"/>
          </a:p>
        </p:txBody>
      </p:sp>
      <p:pic>
        <p:nvPicPr>
          <p:cNvPr id="3" name="Imagen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69324" y="2158671"/>
            <a:ext cx="8476782" cy="3768262"/>
          </a:xfrm>
          <a:prstGeom prst="rect">
            <a:avLst/>
          </a:prstGeom>
          <a:ln>
            <a:noFill/>
          </a:ln>
          <a:effectLst>
            <a:outerShdw blurRad="292100" dist="139700" dir="2700000" algn="tl" rotWithShape="0">
              <a:srgbClr val="333333">
                <a:alpha val="65000"/>
              </a:srgbClr>
            </a:outerShdw>
          </a:effectLst>
        </p:spPr>
      </p:pic>
      <p:sp>
        <p:nvSpPr>
          <p:cNvPr id="10" name="Footer Placeholder 10"/>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spTree>
    <p:extLst>
      <p:ext uri="{BB962C8B-B14F-4D97-AF65-F5344CB8AC3E}">
        <p14:creationId xmlns:p14="http://schemas.microsoft.com/office/powerpoint/2010/main" val="3560284612"/>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0" y="3708400"/>
            <a:ext cx="12192000" cy="255839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a:xfrm>
            <a:off x="490538" y="1320801"/>
            <a:ext cx="3725862" cy="2032000"/>
          </a:xfrm>
        </p:spPr>
        <p:txBody>
          <a:bodyPr/>
          <a:lstStyle/>
          <a:p>
            <a:pPr marL="0" marR="0">
              <a:lnSpc>
                <a:spcPct val="107000"/>
              </a:lnSpc>
              <a:spcBef>
                <a:spcPts val="0"/>
              </a:spcBef>
              <a:spcAft>
                <a:spcPts val="0"/>
              </a:spcAft>
            </a:pPr>
            <a:r>
              <a:rPr lang="fr-FR" b="0" dirty="0">
                <a:latin typeface="Overpass Light"/>
                <a:cs typeface="Overpass Light"/>
              </a:rPr>
              <a:t>Exercice 1. </a:t>
            </a:r>
            <a:r>
              <a:rPr lang="fr-FR" b="0" dirty="0" smtClean="0">
                <a:latin typeface="Overpass Light"/>
                <a:cs typeface="Overpass Light"/>
              </a:rPr>
              <a:t/>
            </a:r>
            <a:br>
              <a:rPr lang="fr-FR" b="0" dirty="0" smtClean="0">
                <a:latin typeface="Overpass Light"/>
                <a:cs typeface="Overpass Light"/>
              </a:rPr>
            </a:br>
            <a:r>
              <a:rPr lang="fr-FR" b="0" dirty="0" smtClean="0">
                <a:latin typeface="Overpass Light"/>
                <a:cs typeface="Overpass Light"/>
              </a:rPr>
              <a:t>Repérez </a:t>
            </a:r>
            <a:r>
              <a:rPr lang="fr-FR" b="0" dirty="0">
                <a:latin typeface="Overpass Light"/>
                <a:cs typeface="Overpass Light"/>
              </a:rPr>
              <a:t>les dangers – Exercice de </a:t>
            </a:r>
            <a:r>
              <a:rPr lang="fr-FR" b="0" dirty="0" smtClean="0">
                <a:latin typeface="Overpass Light"/>
                <a:cs typeface="Overpass Light"/>
              </a:rPr>
              <a:t>NSW</a:t>
            </a:r>
            <a:endParaRPr lang="fr-FR" b="0" dirty="0">
              <a:latin typeface="Overpass Light"/>
              <a:cs typeface="Overpass Light"/>
            </a:endParaRP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52</a:t>
            </a:fld>
            <a:endParaRPr lang="en-GB"/>
          </a:p>
        </p:txBody>
      </p:sp>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70400" y="1339629"/>
            <a:ext cx="6959600" cy="4926273"/>
          </a:xfrm>
          <a:prstGeom prst="rect">
            <a:avLst/>
          </a:prstGeom>
        </p:spPr>
      </p:pic>
      <p:sp>
        <p:nvSpPr>
          <p:cNvPr id="9" name="CuadroTexto 8"/>
          <p:cNvSpPr txBox="1"/>
          <p:nvPr/>
        </p:nvSpPr>
        <p:spPr>
          <a:xfrm>
            <a:off x="558800" y="3759200"/>
            <a:ext cx="3276600" cy="707886"/>
          </a:xfrm>
          <a:prstGeom prst="rect">
            <a:avLst/>
          </a:prstGeom>
          <a:noFill/>
        </p:spPr>
        <p:txBody>
          <a:bodyPr wrap="square" rtlCol="0">
            <a:spAutoFit/>
          </a:bodyPr>
          <a:lstStyle/>
          <a:p>
            <a:r>
              <a:rPr lang="fr-FR" sz="2000" i="1" dirty="0">
                <a:solidFill>
                  <a:schemeClr val="tx2"/>
                </a:solidFill>
                <a:latin typeface="Overpass Light" panose="00000400000000000000" pitchFamily="2" charset="0"/>
                <a:cs typeface="Overpass Bold"/>
              </a:rPr>
              <a:t>Combien de dangers pouvez-vous trouver?</a:t>
            </a:r>
            <a:endParaRPr lang="es-ES" sz="2000" i="1" dirty="0">
              <a:solidFill>
                <a:schemeClr val="tx2"/>
              </a:solidFill>
              <a:latin typeface="Overpass Light" panose="00000400000000000000" pitchFamily="2" charset="0"/>
              <a:cs typeface="Overpass Bold"/>
            </a:endParaRPr>
          </a:p>
        </p:txBody>
      </p:sp>
      <p:sp>
        <p:nvSpPr>
          <p:cNvPr id="12" name="Footer Placeholder 10"/>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spTree>
    <p:extLst>
      <p:ext uri="{BB962C8B-B14F-4D97-AF65-F5344CB8AC3E}">
        <p14:creationId xmlns:p14="http://schemas.microsoft.com/office/powerpoint/2010/main" val="1590680144"/>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a:off x="0" y="3708400"/>
            <a:ext cx="12192000" cy="255839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53</a:t>
            </a:fld>
            <a:endParaRPr lang="en-GB"/>
          </a:p>
        </p:txBody>
      </p:sp>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70401" y="1338445"/>
            <a:ext cx="6959598" cy="4928641"/>
          </a:xfrm>
          <a:prstGeom prst="rect">
            <a:avLst/>
          </a:prstGeom>
        </p:spPr>
      </p:pic>
      <p:sp>
        <p:nvSpPr>
          <p:cNvPr id="10" name="CuadroTexto 9"/>
          <p:cNvSpPr txBox="1"/>
          <p:nvPr/>
        </p:nvSpPr>
        <p:spPr>
          <a:xfrm>
            <a:off x="558800" y="3759200"/>
            <a:ext cx="3276600" cy="707886"/>
          </a:xfrm>
          <a:prstGeom prst="rect">
            <a:avLst/>
          </a:prstGeom>
          <a:noFill/>
        </p:spPr>
        <p:txBody>
          <a:bodyPr wrap="square" rtlCol="0">
            <a:spAutoFit/>
          </a:bodyPr>
          <a:lstStyle/>
          <a:p>
            <a:r>
              <a:rPr lang="fr-FR" sz="2000" i="1" dirty="0">
                <a:solidFill>
                  <a:schemeClr val="tx2"/>
                </a:solidFill>
                <a:latin typeface="Overpass Light" panose="00000400000000000000" pitchFamily="2" charset="0"/>
                <a:cs typeface="Overpass Bold"/>
              </a:rPr>
              <a:t>Combien de dangers pouvez-vous trouver?</a:t>
            </a:r>
            <a:endParaRPr lang="es-ES" sz="2000" i="1" dirty="0">
              <a:solidFill>
                <a:schemeClr val="tx2"/>
              </a:solidFill>
              <a:latin typeface="Overpass Light" panose="00000400000000000000" pitchFamily="2" charset="0"/>
              <a:cs typeface="Overpass Bold"/>
            </a:endParaRPr>
          </a:p>
        </p:txBody>
      </p:sp>
      <p:sp>
        <p:nvSpPr>
          <p:cNvPr id="11" name="Footer Placeholder 10"/>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spTree>
    <p:extLst>
      <p:ext uri="{BB962C8B-B14F-4D97-AF65-F5344CB8AC3E}">
        <p14:creationId xmlns:p14="http://schemas.microsoft.com/office/powerpoint/2010/main" val="411864931"/>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0" y="3708400"/>
            <a:ext cx="12192000" cy="255839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54</a:t>
            </a:fld>
            <a:endParaRPr lang="en-GB"/>
          </a:p>
        </p:txBody>
      </p:sp>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70402" y="1339630"/>
            <a:ext cx="6959597" cy="4926271"/>
          </a:xfrm>
          <a:prstGeom prst="rect">
            <a:avLst/>
          </a:prstGeom>
        </p:spPr>
      </p:pic>
      <p:sp>
        <p:nvSpPr>
          <p:cNvPr id="9" name="CuadroTexto 8"/>
          <p:cNvSpPr txBox="1"/>
          <p:nvPr/>
        </p:nvSpPr>
        <p:spPr>
          <a:xfrm>
            <a:off x="558800" y="3759200"/>
            <a:ext cx="3276600" cy="707886"/>
          </a:xfrm>
          <a:prstGeom prst="rect">
            <a:avLst/>
          </a:prstGeom>
          <a:noFill/>
        </p:spPr>
        <p:txBody>
          <a:bodyPr wrap="square" rtlCol="0">
            <a:spAutoFit/>
          </a:bodyPr>
          <a:lstStyle/>
          <a:p>
            <a:r>
              <a:rPr lang="fr-FR" sz="2000" i="1" dirty="0">
                <a:solidFill>
                  <a:schemeClr val="tx2"/>
                </a:solidFill>
                <a:latin typeface="Overpass Light" panose="00000400000000000000" pitchFamily="2" charset="0"/>
                <a:cs typeface="Overpass Bold"/>
              </a:rPr>
              <a:t>Combien de dangers pouvez-vous trouver?</a:t>
            </a:r>
            <a:endParaRPr lang="es-ES" sz="2000" i="1" dirty="0">
              <a:solidFill>
                <a:schemeClr val="tx2"/>
              </a:solidFill>
              <a:latin typeface="Overpass Light" panose="00000400000000000000" pitchFamily="2" charset="0"/>
              <a:cs typeface="Overpass Bold"/>
            </a:endParaRPr>
          </a:p>
        </p:txBody>
      </p:sp>
      <p:sp>
        <p:nvSpPr>
          <p:cNvPr id="11" name="Footer Placeholder 10"/>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spTree>
    <p:extLst>
      <p:ext uri="{BB962C8B-B14F-4D97-AF65-F5344CB8AC3E}">
        <p14:creationId xmlns:p14="http://schemas.microsoft.com/office/powerpoint/2010/main" val="361735477"/>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0" y="3708400"/>
            <a:ext cx="12192000" cy="255839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55</a:t>
            </a:fld>
            <a:endParaRPr lang="en-GB"/>
          </a:p>
        </p:txBody>
      </p:sp>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70402" y="1338445"/>
            <a:ext cx="6959596" cy="4928640"/>
          </a:xfrm>
          <a:prstGeom prst="rect">
            <a:avLst/>
          </a:prstGeom>
        </p:spPr>
      </p:pic>
      <p:sp>
        <p:nvSpPr>
          <p:cNvPr id="9" name="CuadroTexto 8"/>
          <p:cNvSpPr txBox="1"/>
          <p:nvPr/>
        </p:nvSpPr>
        <p:spPr>
          <a:xfrm>
            <a:off x="558800" y="3759200"/>
            <a:ext cx="3276600" cy="707886"/>
          </a:xfrm>
          <a:prstGeom prst="rect">
            <a:avLst/>
          </a:prstGeom>
          <a:noFill/>
        </p:spPr>
        <p:txBody>
          <a:bodyPr wrap="square" rtlCol="0">
            <a:spAutoFit/>
          </a:bodyPr>
          <a:lstStyle/>
          <a:p>
            <a:r>
              <a:rPr lang="fr-FR" sz="2000" i="1" dirty="0">
                <a:solidFill>
                  <a:schemeClr val="tx2"/>
                </a:solidFill>
                <a:latin typeface="Overpass Light" panose="00000400000000000000" pitchFamily="2" charset="0"/>
                <a:cs typeface="Overpass Bold"/>
              </a:rPr>
              <a:t>Combien de dangers pouvez-vous trouver?</a:t>
            </a:r>
            <a:endParaRPr lang="es-ES" sz="2000" i="1" dirty="0">
              <a:solidFill>
                <a:schemeClr val="tx2"/>
              </a:solidFill>
              <a:latin typeface="Overpass Light" panose="00000400000000000000" pitchFamily="2" charset="0"/>
              <a:cs typeface="Overpass Bold"/>
            </a:endParaRPr>
          </a:p>
        </p:txBody>
      </p:sp>
      <p:sp>
        <p:nvSpPr>
          <p:cNvPr id="11" name="Footer Placeholder 10"/>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spTree>
    <p:extLst>
      <p:ext uri="{BB962C8B-B14F-4D97-AF65-F5344CB8AC3E}">
        <p14:creationId xmlns:p14="http://schemas.microsoft.com/office/powerpoint/2010/main" val="1610835888"/>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0" y="3708400"/>
            <a:ext cx="12192000" cy="255839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56</a:t>
            </a:fld>
            <a:endParaRPr lang="en-GB"/>
          </a:p>
        </p:txBody>
      </p:sp>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70401" y="1339629"/>
            <a:ext cx="6959597" cy="4926271"/>
          </a:xfrm>
          <a:prstGeom prst="rect">
            <a:avLst/>
          </a:prstGeom>
        </p:spPr>
      </p:pic>
      <p:sp>
        <p:nvSpPr>
          <p:cNvPr id="9" name="CuadroTexto 8"/>
          <p:cNvSpPr txBox="1"/>
          <p:nvPr/>
        </p:nvSpPr>
        <p:spPr>
          <a:xfrm>
            <a:off x="558800" y="3759200"/>
            <a:ext cx="3276600" cy="707886"/>
          </a:xfrm>
          <a:prstGeom prst="rect">
            <a:avLst/>
          </a:prstGeom>
          <a:noFill/>
        </p:spPr>
        <p:txBody>
          <a:bodyPr wrap="square" rtlCol="0">
            <a:spAutoFit/>
          </a:bodyPr>
          <a:lstStyle/>
          <a:p>
            <a:r>
              <a:rPr lang="fr-FR" sz="2000" i="1" dirty="0">
                <a:solidFill>
                  <a:schemeClr val="tx2"/>
                </a:solidFill>
                <a:latin typeface="Overpass Light" panose="00000400000000000000" pitchFamily="2" charset="0"/>
                <a:cs typeface="Overpass Bold"/>
              </a:rPr>
              <a:t>Combien de dangers pouvez-vous trouver?</a:t>
            </a:r>
            <a:endParaRPr lang="es-ES" sz="2000" i="1" dirty="0">
              <a:solidFill>
                <a:schemeClr val="tx2"/>
              </a:solidFill>
              <a:latin typeface="Overpass Light" panose="00000400000000000000" pitchFamily="2" charset="0"/>
              <a:cs typeface="Overpass Bold"/>
            </a:endParaRPr>
          </a:p>
        </p:txBody>
      </p:sp>
      <p:sp>
        <p:nvSpPr>
          <p:cNvPr id="11" name="Footer Placeholder 10"/>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spTree>
    <p:extLst>
      <p:ext uri="{BB962C8B-B14F-4D97-AF65-F5344CB8AC3E}">
        <p14:creationId xmlns:p14="http://schemas.microsoft.com/office/powerpoint/2010/main" val="3714411337"/>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0" y="3708400"/>
            <a:ext cx="12192000" cy="255839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57</a:t>
            </a:fld>
            <a:endParaRPr lang="en-GB"/>
          </a:p>
        </p:txBody>
      </p:sp>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70402" y="1338445"/>
            <a:ext cx="6959595" cy="4928639"/>
          </a:xfrm>
          <a:prstGeom prst="rect">
            <a:avLst/>
          </a:prstGeom>
        </p:spPr>
      </p:pic>
      <p:sp>
        <p:nvSpPr>
          <p:cNvPr id="9" name="CuadroTexto 8"/>
          <p:cNvSpPr txBox="1"/>
          <p:nvPr/>
        </p:nvSpPr>
        <p:spPr>
          <a:xfrm>
            <a:off x="558800" y="3759200"/>
            <a:ext cx="3276600" cy="707886"/>
          </a:xfrm>
          <a:prstGeom prst="rect">
            <a:avLst/>
          </a:prstGeom>
          <a:noFill/>
        </p:spPr>
        <p:txBody>
          <a:bodyPr wrap="square" rtlCol="0">
            <a:spAutoFit/>
          </a:bodyPr>
          <a:lstStyle/>
          <a:p>
            <a:r>
              <a:rPr lang="fr-FR" sz="2000" i="1" dirty="0">
                <a:solidFill>
                  <a:schemeClr val="tx2"/>
                </a:solidFill>
                <a:latin typeface="Overpass Light" panose="00000400000000000000" pitchFamily="2" charset="0"/>
                <a:cs typeface="Overpass Bold"/>
              </a:rPr>
              <a:t>Combien de dangers pouvez-vous trouver?</a:t>
            </a:r>
            <a:endParaRPr lang="es-ES" sz="2000" i="1" dirty="0">
              <a:solidFill>
                <a:schemeClr val="tx2"/>
              </a:solidFill>
              <a:latin typeface="Overpass Light" panose="00000400000000000000" pitchFamily="2" charset="0"/>
              <a:cs typeface="Overpass Bold"/>
            </a:endParaRPr>
          </a:p>
        </p:txBody>
      </p:sp>
      <p:sp>
        <p:nvSpPr>
          <p:cNvPr id="11" name="Footer Placeholder 10"/>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spTree>
    <p:extLst>
      <p:ext uri="{BB962C8B-B14F-4D97-AF65-F5344CB8AC3E}">
        <p14:creationId xmlns:p14="http://schemas.microsoft.com/office/powerpoint/2010/main" val="905973681"/>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Imagen 19" descr="58_slide_session_3.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85118" y="2394620"/>
            <a:ext cx="7624520" cy="4481021"/>
          </a:xfrm>
          <a:prstGeom prst="rect">
            <a:avLst/>
          </a:prstGeom>
        </p:spPr>
      </p:pic>
      <p:sp>
        <p:nvSpPr>
          <p:cNvPr id="15" name="Marcador de pie de página 4"/>
          <p:cNvSpPr txBox="1">
            <a:spLocks/>
          </p:cNvSpPr>
          <p:nvPr/>
        </p:nvSpPr>
        <p:spPr>
          <a:xfrm>
            <a:off x="3606147" y="6872090"/>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mtClean="0">
                <a:latin typeface="Arial"/>
              </a:rPr>
              <a:t>Advancing social justice, promoting decent work</a:t>
            </a:r>
            <a:endParaRPr lang="en-GB">
              <a:latin typeface="Arial"/>
            </a:endParaRPr>
          </a:p>
        </p:txBody>
      </p:sp>
      <p:sp>
        <p:nvSpPr>
          <p:cNvPr id="16" name="Marcador de número de diapositiva 5"/>
          <p:cNvSpPr txBox="1">
            <a:spLocks/>
          </p:cNvSpPr>
          <p:nvPr/>
        </p:nvSpPr>
        <p:spPr>
          <a:xfrm>
            <a:off x="11146521" y="6875166"/>
            <a:ext cx="540000" cy="288000"/>
          </a:xfrm>
          <a:prstGeom prst="rect">
            <a:avLst/>
          </a:prstGeom>
        </p:spPr>
        <p:txBody>
          <a:bodyPr vert="horz" lIns="0" tIns="0" rIns="0" bIns="0" rtlCol="0" anchor="t" anchorCtr="0">
            <a:noAutofit/>
          </a:bodyPr>
          <a:lstStyle>
            <a:defPPr>
              <a:defRPr lang="en-US"/>
            </a:defPPr>
            <a:lvl1pPr marL="0" algn="r" defTabSz="914400" rtl="0" eaLnBrk="1" latinLnBrk="0" hangingPunct="1">
              <a:defRPr sz="1800"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6227C0-AD57-4F9B-BAE3-EEFB0D0EE427}" type="slidenum">
              <a:rPr lang="en-GB" smtClean="0">
                <a:latin typeface="Arial"/>
              </a:rPr>
              <a:pPr/>
              <a:t>58</a:t>
            </a:fld>
            <a:endParaRPr lang="en-GB">
              <a:latin typeface="Arial"/>
            </a:endParaRPr>
          </a:p>
        </p:txBody>
      </p:sp>
      <p:pic>
        <p:nvPicPr>
          <p:cNvPr id="18"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42122" y="6372179"/>
            <a:ext cx="644400" cy="172266"/>
          </a:xfrm>
          <a:prstGeom prst="rect">
            <a:avLst/>
          </a:prstGeom>
        </p:spPr>
      </p:pic>
      <p:sp>
        <p:nvSpPr>
          <p:cNvPr id="19" name="Footer Placeholder 10"/>
          <p:cNvSpPr txBox="1">
            <a:spLocks/>
          </p:cNvSpPr>
          <p:nvPr/>
        </p:nvSpPr>
        <p:spPr>
          <a:xfrm>
            <a:off x="475597" y="6342018"/>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sp>
        <p:nvSpPr>
          <p:cNvPr id="11" name="Título 1"/>
          <p:cNvSpPr>
            <a:spLocks noGrp="1"/>
          </p:cNvSpPr>
          <p:nvPr>
            <p:ph type="title"/>
          </p:nvPr>
        </p:nvSpPr>
        <p:spPr>
          <a:xfrm>
            <a:off x="490538" y="2872800"/>
            <a:ext cx="7200000" cy="608525"/>
          </a:xfrm>
        </p:spPr>
        <p:txBody>
          <a:bodyPr/>
          <a:lstStyle/>
          <a:p>
            <a:r>
              <a:rPr lang="en-GB" b="0" dirty="0" smtClean="0">
                <a:latin typeface="Overpass Bold"/>
                <a:cs typeface="Overpass Bold"/>
              </a:rPr>
              <a:t>Session </a:t>
            </a:r>
            <a:r>
              <a:rPr lang="en-GB" b="0" dirty="0">
                <a:latin typeface="Overpass Bold"/>
                <a:cs typeface="Overpass Bold"/>
              </a:rPr>
              <a:t>3</a:t>
            </a:r>
            <a:endParaRPr lang="es-ES" b="0" dirty="0">
              <a:latin typeface="Overpass Bold"/>
              <a:cs typeface="Overpass Bold"/>
            </a:endParaRPr>
          </a:p>
        </p:txBody>
      </p:sp>
      <p:sp>
        <p:nvSpPr>
          <p:cNvPr id="12" name="Marcador de texto 2"/>
          <p:cNvSpPr>
            <a:spLocks noGrp="1"/>
          </p:cNvSpPr>
          <p:nvPr>
            <p:ph type="body" idx="1"/>
          </p:nvPr>
        </p:nvSpPr>
        <p:spPr>
          <a:xfrm>
            <a:off x="490538" y="3596780"/>
            <a:ext cx="8540283" cy="1656000"/>
          </a:xfrm>
        </p:spPr>
        <p:txBody>
          <a:bodyPr/>
          <a:lstStyle/>
          <a:p>
            <a:r>
              <a:rPr lang="fr-FR" sz="3200" dirty="0">
                <a:latin typeface="Overpass Light"/>
                <a:cs typeface="Overpass Light"/>
              </a:rPr>
              <a:t>Évaluation des risques</a:t>
            </a:r>
            <a:endParaRPr lang="es-ES" sz="3200" dirty="0">
              <a:latin typeface="Overpass Light"/>
              <a:cs typeface="Overpass Light"/>
            </a:endParaRPr>
          </a:p>
        </p:txBody>
      </p:sp>
    </p:spTree>
    <p:extLst>
      <p:ext uri="{BB962C8B-B14F-4D97-AF65-F5344CB8AC3E}">
        <p14:creationId xmlns:p14="http://schemas.microsoft.com/office/powerpoint/2010/main" val="79382910"/>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11"/>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4" name="Marcador de número de diapositiva 3"/>
          <p:cNvSpPr>
            <a:spLocks noGrp="1"/>
          </p:cNvSpPr>
          <p:nvPr>
            <p:ph type="sldNum" sz="quarter" idx="12"/>
          </p:nvPr>
        </p:nvSpPr>
        <p:spPr/>
        <p:txBody>
          <a:bodyPr/>
          <a:lstStyle/>
          <a:p>
            <a:fld id="{856227C0-AD57-4F9B-BAE3-EEFB0D0EE427}" type="slidenum">
              <a:rPr lang="en-GB" smtClean="0"/>
              <a:t>59</a:t>
            </a:fld>
            <a:endParaRPr lang="en-GB"/>
          </a:p>
        </p:txBody>
      </p:sp>
      <p:pic>
        <p:nvPicPr>
          <p:cNvPr id="18" name="Marcador de posición de imagen 17"/>
          <p:cNvPicPr>
            <a:picLocks noGrp="1" noChangeAspect="1"/>
          </p:cNvPicPr>
          <p:nvPr>
            <p:ph type="pic" sz="quarter" idx="4294967295"/>
          </p:nvPr>
        </p:nvPicPr>
        <p:blipFill>
          <a:blip r:embed="rId2" cstate="print">
            <a:extLst>
              <a:ext uri="{28A0092B-C50C-407E-A947-70E740481C1C}">
                <a14:useLocalDpi xmlns:a14="http://schemas.microsoft.com/office/drawing/2010/main" val="0"/>
              </a:ext>
            </a:extLst>
          </a:blip>
          <a:stretch>
            <a:fillRect/>
          </a:stretch>
        </p:blipFill>
        <p:spPr>
          <a:xfrm>
            <a:off x="8062946" y="1538940"/>
            <a:ext cx="3295209" cy="4381095"/>
          </a:xfrm>
          <a:prstGeom prst="rect">
            <a:avLst/>
          </a:prstGeom>
          <a:ln>
            <a:noFill/>
          </a:ln>
          <a:effectLst>
            <a:outerShdw blurRad="292100" dist="139700" dir="2700000" algn="tl" rotWithShape="0">
              <a:srgbClr val="333333">
                <a:alpha val="65000"/>
              </a:srgbClr>
            </a:outerShdw>
          </a:effectLst>
        </p:spPr>
      </p:pic>
      <p:sp>
        <p:nvSpPr>
          <p:cNvPr id="17" name="Marcador de texto 16"/>
          <p:cNvSpPr>
            <a:spLocks noGrp="1"/>
          </p:cNvSpPr>
          <p:nvPr>
            <p:ph type="body" sz="quarter" idx="14"/>
          </p:nvPr>
        </p:nvSpPr>
        <p:spPr>
          <a:xfrm>
            <a:off x="8066203" y="5271786"/>
            <a:ext cx="3278636" cy="247650"/>
          </a:xfrm>
        </p:spPr>
        <p:txBody>
          <a:bodyPr/>
          <a:lstStyle/>
          <a:p>
            <a:r>
              <a:rPr lang="en-US" dirty="0" smtClean="0">
                <a:cs typeface="Overpass Bold"/>
              </a:rPr>
              <a:t>Photo par </a:t>
            </a:r>
            <a:r>
              <a:rPr lang="en-US" dirty="0" err="1">
                <a:cs typeface="Overpass Bold"/>
              </a:rPr>
              <a:t>Maxime</a:t>
            </a:r>
            <a:r>
              <a:rPr lang="en-US" dirty="0">
                <a:cs typeface="Overpass Bold"/>
              </a:rPr>
              <a:t> </a:t>
            </a:r>
            <a:r>
              <a:rPr lang="en-US" dirty="0" err="1" smtClean="0">
                <a:cs typeface="Overpass Bold"/>
              </a:rPr>
              <a:t>Fosst</a:t>
            </a:r>
            <a:r>
              <a:rPr lang="en-US" dirty="0" smtClean="0">
                <a:cs typeface="Overpass Bold"/>
              </a:rPr>
              <a:t> / OIT</a:t>
            </a:r>
            <a:endParaRPr lang="es-ES" dirty="0">
              <a:cs typeface="Overpass Bold"/>
            </a:endParaRPr>
          </a:p>
        </p:txBody>
      </p:sp>
      <p:sp>
        <p:nvSpPr>
          <p:cNvPr id="5" name="Title 1"/>
          <p:cNvSpPr txBox="1">
            <a:spLocks/>
          </p:cNvSpPr>
          <p:nvPr/>
        </p:nvSpPr>
        <p:spPr>
          <a:xfrm>
            <a:off x="485625" y="1423195"/>
            <a:ext cx="11215837" cy="720000"/>
          </a:xfrm>
          <a:prstGeom prst="rect">
            <a:avLst/>
          </a:prstGeom>
        </p:spPr>
        <p:txBody>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r>
              <a:rPr lang="fr-FR" b="0" dirty="0"/>
              <a:t>Objectifs de la </a:t>
            </a:r>
            <a:r>
              <a:rPr lang="fr-FR" b="0" dirty="0" smtClean="0"/>
              <a:t>session trois</a:t>
            </a:r>
            <a:endParaRPr lang="en-GB" b="0" dirty="0"/>
          </a:p>
        </p:txBody>
      </p:sp>
      <p:sp>
        <p:nvSpPr>
          <p:cNvPr id="6" name="Content Placeholder 2"/>
          <p:cNvSpPr txBox="1">
            <a:spLocks/>
          </p:cNvSpPr>
          <p:nvPr/>
        </p:nvSpPr>
        <p:spPr>
          <a:xfrm>
            <a:off x="471861" y="2393950"/>
            <a:ext cx="6887232" cy="3482975"/>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0" dirty="0">
                <a:solidFill>
                  <a:schemeClr val="tx2"/>
                </a:solidFill>
              </a:rPr>
              <a:t>À l’issue de la session, vous comprendrez le concept d’évaluation des risques et serez en </a:t>
            </a:r>
            <a:r>
              <a:rPr lang="fr-FR" b="0" dirty="0" smtClean="0">
                <a:solidFill>
                  <a:schemeClr val="tx2"/>
                </a:solidFill>
              </a:rPr>
              <a:t>mesure</a:t>
            </a:r>
          </a:p>
          <a:p>
            <a:pPr marL="457200" lvl="1" indent="-457200">
              <a:spcBef>
                <a:spcPts val="1200"/>
              </a:spcBef>
              <a:buFont typeface="Calibri" pitchFamily="34" charset="0"/>
              <a:buAutoNum type="arabicPeriod"/>
            </a:pPr>
            <a:r>
              <a:rPr lang="fr-FR" dirty="0" smtClean="0">
                <a:solidFill>
                  <a:schemeClr val="tx2"/>
                </a:solidFill>
                <a:latin typeface="Overpass Light"/>
                <a:cs typeface="Overpass Light"/>
              </a:rPr>
              <a:t>D’identifier </a:t>
            </a:r>
            <a:r>
              <a:rPr lang="fr-FR" dirty="0">
                <a:solidFill>
                  <a:schemeClr val="tx2"/>
                </a:solidFill>
                <a:latin typeface="Overpass Light"/>
                <a:cs typeface="Overpass Light"/>
              </a:rPr>
              <a:t>les </a:t>
            </a:r>
            <a:r>
              <a:rPr lang="fr-FR" dirty="0" smtClean="0">
                <a:solidFill>
                  <a:schemeClr val="tx2"/>
                </a:solidFill>
                <a:latin typeface="Overpass Light"/>
                <a:cs typeface="Overpass Light"/>
              </a:rPr>
              <a:t>dangers</a:t>
            </a:r>
          </a:p>
          <a:p>
            <a:pPr marL="457200" lvl="1" indent="-457200">
              <a:spcBef>
                <a:spcPts val="1200"/>
              </a:spcBef>
              <a:buFont typeface="Calibri" pitchFamily="34" charset="0"/>
              <a:buAutoNum type="arabicPeriod"/>
            </a:pPr>
            <a:r>
              <a:rPr lang="fr-FR" dirty="0" smtClean="0">
                <a:solidFill>
                  <a:schemeClr val="tx2"/>
                </a:solidFill>
                <a:latin typeface="Overpass Light"/>
                <a:cs typeface="Overpass Light"/>
              </a:rPr>
              <a:t>De </a:t>
            </a:r>
            <a:r>
              <a:rPr lang="fr-FR" dirty="0">
                <a:solidFill>
                  <a:schemeClr val="tx2"/>
                </a:solidFill>
                <a:latin typeface="Overpass Light"/>
                <a:cs typeface="Overpass Light"/>
              </a:rPr>
              <a:t>déterminer qui est susceptible de subir un préjudice et </a:t>
            </a:r>
            <a:r>
              <a:rPr lang="fr-FR" dirty="0" smtClean="0">
                <a:solidFill>
                  <a:schemeClr val="tx2"/>
                </a:solidFill>
                <a:latin typeface="Overpass Light"/>
                <a:cs typeface="Overpass Light"/>
              </a:rPr>
              <a:t>comment</a:t>
            </a:r>
          </a:p>
          <a:p>
            <a:pPr marL="457200" lvl="1" indent="-457200">
              <a:spcBef>
                <a:spcPts val="1200"/>
              </a:spcBef>
              <a:buFont typeface="Calibri" pitchFamily="34" charset="0"/>
              <a:buAutoNum type="arabicPeriod"/>
            </a:pPr>
            <a:r>
              <a:rPr lang="fr-FR" dirty="0" smtClean="0">
                <a:solidFill>
                  <a:schemeClr val="tx2"/>
                </a:solidFill>
                <a:latin typeface="Overpass Light"/>
                <a:cs typeface="Overpass Light"/>
              </a:rPr>
              <a:t>D’évaluer </a:t>
            </a:r>
            <a:r>
              <a:rPr lang="fr-FR" dirty="0">
                <a:solidFill>
                  <a:schemeClr val="tx2"/>
                </a:solidFill>
                <a:latin typeface="Overpass Light"/>
                <a:cs typeface="Overpass Light"/>
              </a:rPr>
              <a:t>les risques sur le lieu de </a:t>
            </a:r>
            <a:r>
              <a:rPr lang="fr-FR" dirty="0" smtClean="0">
                <a:solidFill>
                  <a:schemeClr val="tx2"/>
                </a:solidFill>
                <a:latin typeface="Overpass Light"/>
                <a:cs typeface="Overpass Light"/>
              </a:rPr>
              <a:t>travail</a:t>
            </a:r>
          </a:p>
          <a:p>
            <a:pPr marL="457200" lvl="1" indent="-457200">
              <a:spcBef>
                <a:spcPts val="1200"/>
              </a:spcBef>
              <a:buFont typeface="Calibri" pitchFamily="34" charset="0"/>
              <a:buAutoNum type="arabicPeriod"/>
            </a:pPr>
            <a:r>
              <a:rPr lang="fr-FR" dirty="0" smtClean="0">
                <a:solidFill>
                  <a:schemeClr val="tx2"/>
                </a:solidFill>
                <a:latin typeface="Overpass Light"/>
                <a:cs typeface="Overpass Light"/>
              </a:rPr>
              <a:t>De </a:t>
            </a:r>
            <a:r>
              <a:rPr lang="fr-FR" dirty="0">
                <a:solidFill>
                  <a:schemeClr val="tx2"/>
                </a:solidFill>
                <a:latin typeface="Overpass Light"/>
                <a:cs typeface="Overpass Light"/>
              </a:rPr>
              <a:t>reconnaître et d’utiliser les cartes et les grilles des </a:t>
            </a:r>
            <a:r>
              <a:rPr lang="fr-FR" dirty="0" smtClean="0">
                <a:solidFill>
                  <a:schemeClr val="tx2"/>
                </a:solidFill>
                <a:latin typeface="Overpass Light"/>
                <a:cs typeface="Overpass Light"/>
              </a:rPr>
              <a:t>risques</a:t>
            </a:r>
            <a:endParaRPr lang="fr-FR" dirty="0">
              <a:solidFill>
                <a:schemeClr val="tx2"/>
              </a:solidFill>
              <a:latin typeface="Overpass Light"/>
              <a:cs typeface="Overpass Light"/>
            </a:endParaRPr>
          </a:p>
        </p:txBody>
      </p:sp>
      <p:sp>
        <p:nvSpPr>
          <p:cNvPr id="8" name="Footer Placeholder 5"/>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solidFill>
                  <a:schemeClr val="tx1"/>
                </a:solid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pic>
        <p:nvPicPr>
          <p:cNvPr id="11"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
        <p:nvSpPr>
          <p:cNvPr id="14" name="Footer Placeholder 10"/>
          <p:cNvSpPr>
            <a:spLocks noGrp="1"/>
          </p:cNvSpPr>
          <p:nvPr>
            <p:ph type="ftr" sz="quarter" idx="11"/>
          </p:nvPr>
        </p:nvSpPr>
        <p:spPr>
          <a:xfrm>
            <a:off x="642938" y="64897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3665433179"/>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0538" y="1423195"/>
            <a:ext cx="10170848" cy="392905"/>
          </a:xfrm>
        </p:spPr>
        <p:txBody>
          <a:bodyPr/>
          <a:lstStyle/>
          <a:p>
            <a:r>
              <a:rPr lang="fr-FR" b="0" dirty="0"/>
              <a:t>Jour 1: Programme de l’atelier</a:t>
            </a:r>
            <a:endParaRPr lang="es-ES" b="0" dirty="0"/>
          </a:p>
        </p:txBody>
      </p:sp>
      <p:graphicFrame>
        <p:nvGraphicFramePr>
          <p:cNvPr id="7" name="Marcador de contenido 6"/>
          <p:cNvGraphicFramePr>
            <a:graphicFrameLocks noGrp="1"/>
          </p:cNvGraphicFramePr>
          <p:nvPr>
            <p:ph idx="1"/>
            <p:extLst>
              <p:ext uri="{D42A27DB-BD31-4B8C-83A1-F6EECF244321}">
                <p14:modId xmlns:p14="http://schemas.microsoft.com/office/powerpoint/2010/main" val="1713210216"/>
              </p:ext>
            </p:extLst>
          </p:nvPr>
        </p:nvGraphicFramePr>
        <p:xfrm>
          <a:off x="522994" y="1883276"/>
          <a:ext cx="11407913" cy="4760864"/>
        </p:xfrm>
        <a:graphic>
          <a:graphicData uri="http://schemas.openxmlformats.org/drawingml/2006/table">
            <a:tbl>
              <a:tblPr firstRow="1" bandRow="1">
                <a:tableStyleId>{0660B408-B3CF-4A94-85FC-2B1E0A45F4A2}</a:tableStyleId>
              </a:tblPr>
              <a:tblGrid>
                <a:gridCol w="1042475">
                  <a:extLst>
                    <a:ext uri="{9D8B030D-6E8A-4147-A177-3AD203B41FA5}">
                      <a16:colId xmlns:a16="http://schemas.microsoft.com/office/drawing/2014/main" xmlns="" val="20000"/>
                    </a:ext>
                  </a:extLst>
                </a:gridCol>
                <a:gridCol w="7608296">
                  <a:extLst>
                    <a:ext uri="{9D8B030D-6E8A-4147-A177-3AD203B41FA5}">
                      <a16:colId xmlns:a16="http://schemas.microsoft.com/office/drawing/2014/main" xmlns="" val="20001"/>
                    </a:ext>
                  </a:extLst>
                </a:gridCol>
                <a:gridCol w="2757142">
                  <a:extLst>
                    <a:ext uri="{9D8B030D-6E8A-4147-A177-3AD203B41FA5}">
                      <a16:colId xmlns:a16="http://schemas.microsoft.com/office/drawing/2014/main" xmlns="" val="20002"/>
                    </a:ext>
                  </a:extLst>
                </a:gridCol>
              </a:tblGrid>
              <a:tr h="230455">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fr-FR" sz="1050" b="0" dirty="0" smtClean="0">
                          <a:latin typeface="Overpass Bold"/>
                          <a:cs typeface="Overpass Bold"/>
                        </a:rPr>
                        <a:t>JOUR </a:t>
                      </a:r>
                      <a:r>
                        <a:rPr lang="fr-FR" sz="1050" b="0" baseline="0" dirty="0" smtClean="0">
                          <a:latin typeface="Overpass Bold"/>
                          <a:cs typeface="Overpass Bold"/>
                        </a:rPr>
                        <a:t> 1</a:t>
                      </a:r>
                      <a:endParaRPr lang="fr-FR" sz="1050" b="0" dirty="0" smtClean="0">
                        <a:latin typeface="Overpass Bold"/>
                        <a:cs typeface="Overpass Bold"/>
                      </a:endParaRPr>
                    </a:p>
                  </a:txBody>
                  <a:tcPr marL="78004" marR="78004" marT="39002" marB="39002"/>
                </a:tc>
                <a:tc>
                  <a:txBody>
                    <a:bodyPr/>
                    <a:lstStyle/>
                    <a:p>
                      <a:pPr marL="0" marR="0" algn="ctr">
                        <a:lnSpc>
                          <a:spcPct val="107000"/>
                        </a:lnSpc>
                        <a:spcBef>
                          <a:spcPts val="0"/>
                        </a:spcBef>
                        <a:spcAft>
                          <a:spcPts val="0"/>
                        </a:spcAft>
                      </a:pPr>
                      <a:r>
                        <a:rPr lang="fr-FR" sz="1050" b="0" dirty="0" smtClean="0">
                          <a:latin typeface="Overpass Bold"/>
                          <a:cs typeface="Overpass Bold"/>
                        </a:rPr>
                        <a:t>OBJET</a:t>
                      </a:r>
                      <a:endParaRPr lang="fr-FR" sz="1050" b="0" dirty="0">
                        <a:latin typeface="Overpass Bold"/>
                        <a:cs typeface="Overpass Bold"/>
                      </a:endParaRPr>
                    </a:p>
                  </a:txBody>
                  <a:tcPr marL="78004" marR="78004" marT="39002" marB="39002"/>
                </a:tc>
                <a:tc>
                  <a:txBody>
                    <a:bodyPr/>
                    <a:lstStyle/>
                    <a:p>
                      <a:pPr marL="0" marR="0" algn="ctr">
                        <a:lnSpc>
                          <a:spcPct val="107000"/>
                        </a:lnSpc>
                        <a:spcBef>
                          <a:spcPts val="0"/>
                        </a:spcBef>
                        <a:spcAft>
                          <a:spcPts val="0"/>
                        </a:spcAft>
                      </a:pPr>
                      <a:r>
                        <a:rPr lang="fr-FR" sz="1050" b="0" dirty="0" smtClean="0">
                          <a:latin typeface="Overpass Bold"/>
                          <a:cs typeface="Overpass Bold"/>
                        </a:rPr>
                        <a:t>MODALITÉS DE PARTICIPATION</a:t>
                      </a:r>
                      <a:endParaRPr lang="fr-FR" sz="1050" b="0" dirty="0">
                        <a:latin typeface="Overpass Bold"/>
                        <a:cs typeface="Overpass Bold"/>
                      </a:endParaRPr>
                    </a:p>
                  </a:txBody>
                  <a:tcPr marL="78004" marR="78004" marT="39002" marB="39002"/>
                </a:tc>
                <a:extLst>
                  <a:ext uri="{0D108BD9-81ED-4DB2-BD59-A6C34878D82A}">
                    <a16:rowId xmlns:a16="http://schemas.microsoft.com/office/drawing/2014/main" xmlns="" val="10000"/>
                  </a:ext>
                </a:extLst>
              </a:tr>
              <a:tr h="1078222">
                <a:tc>
                  <a:txBody>
                    <a:bodyPr/>
                    <a:lstStyle/>
                    <a:p>
                      <a:pPr algn="l" rtl="0"/>
                      <a:r>
                        <a:rPr lang="mr-IN" sz="1000" b="0" i="0" u="none" strike="noStrike" kern="1200" baseline="0" dirty="0" smtClean="0">
                          <a:solidFill>
                            <a:schemeClr val="tx2"/>
                          </a:solidFill>
                          <a:latin typeface="Overpass Light"/>
                          <a:ea typeface="+mn-ea"/>
                          <a:cs typeface="Overpass Light"/>
                        </a:rPr>
                        <a:t>08h30 - 10h00</a:t>
                      </a:r>
                    </a:p>
                  </a:txBody>
                  <a:tcPr marL="78004" marR="78004" marT="39002" marB="39002"/>
                </a:tc>
                <a:tc>
                  <a:txBody>
                    <a:bodyPr/>
                    <a:lstStyle/>
                    <a:p>
                      <a:pPr marL="0" marR="0">
                        <a:lnSpc>
                          <a:spcPct val="107000"/>
                        </a:lnSpc>
                        <a:spcBef>
                          <a:spcPts val="0"/>
                        </a:spcBef>
                        <a:spcAft>
                          <a:spcPts val="0"/>
                        </a:spcAft>
                      </a:pPr>
                      <a:r>
                        <a:rPr lang="en-US" sz="1050" dirty="0" smtClean="0">
                          <a:solidFill>
                            <a:schemeClr val="tx2"/>
                          </a:solidFill>
                          <a:effectLst/>
                          <a:latin typeface="Overpass Light"/>
                          <a:cs typeface="Overpass Light"/>
                        </a:rPr>
                        <a:t>-</a:t>
                      </a:r>
                      <a:r>
                        <a:rPr lang="fr-FR" sz="1050" baseline="0" dirty="0" smtClean="0">
                          <a:solidFill>
                            <a:schemeClr val="tx2"/>
                          </a:solidFill>
                          <a:latin typeface="Overpass Light"/>
                          <a:cs typeface="Overpass Light"/>
                        </a:rPr>
                        <a:t> </a:t>
                      </a:r>
                      <a:r>
                        <a:rPr lang="fr-FR" sz="1050" dirty="0" smtClean="0">
                          <a:solidFill>
                            <a:schemeClr val="tx2"/>
                          </a:solidFill>
                          <a:latin typeface="Overpass Light"/>
                          <a:cs typeface="Overpass Light"/>
                        </a:rPr>
                        <a:t>Bienvenue</a:t>
                      </a:r>
                    </a:p>
                    <a:p>
                      <a:pPr marL="0" marR="0">
                        <a:lnSpc>
                          <a:spcPct val="107000"/>
                        </a:lnSpc>
                        <a:spcBef>
                          <a:spcPts val="0"/>
                        </a:spcBef>
                        <a:spcAft>
                          <a:spcPts val="0"/>
                        </a:spcAft>
                      </a:pPr>
                      <a:r>
                        <a:rPr lang="fr-FR" sz="1050" dirty="0" smtClean="0">
                          <a:solidFill>
                            <a:schemeClr val="tx2"/>
                          </a:solidFill>
                          <a:latin typeface="Overpass Light"/>
                          <a:cs typeface="Overpass Light"/>
                        </a:rPr>
                        <a:t>- Présentation des participants </a:t>
                      </a:r>
                    </a:p>
                    <a:p>
                      <a:pPr marL="0" marR="0">
                        <a:lnSpc>
                          <a:spcPct val="107000"/>
                        </a:lnSpc>
                        <a:spcBef>
                          <a:spcPts val="0"/>
                        </a:spcBef>
                        <a:spcAft>
                          <a:spcPts val="0"/>
                        </a:spcAft>
                      </a:pPr>
                      <a:r>
                        <a:rPr lang="fr-FR" sz="1050" dirty="0" smtClean="0">
                          <a:solidFill>
                            <a:schemeClr val="tx2"/>
                          </a:solidFill>
                          <a:latin typeface="Overpass Light"/>
                          <a:cs typeface="Overpass Light"/>
                        </a:rPr>
                        <a:t>- Vue d’ensemble de SCORE</a:t>
                      </a:r>
                    </a:p>
                    <a:p>
                      <a:pPr marL="0" marR="0">
                        <a:lnSpc>
                          <a:spcPct val="107000"/>
                        </a:lnSpc>
                        <a:spcBef>
                          <a:spcPts val="0"/>
                        </a:spcBef>
                        <a:spcAft>
                          <a:spcPts val="0"/>
                        </a:spcAft>
                      </a:pPr>
                      <a:r>
                        <a:rPr lang="fr-FR" sz="1050" dirty="0" smtClean="0">
                          <a:solidFill>
                            <a:schemeClr val="tx2"/>
                          </a:solidFill>
                          <a:latin typeface="Overpass Light"/>
                          <a:cs typeface="Overpass Light"/>
                        </a:rPr>
                        <a:t>- Objectifs de l’atelier </a:t>
                      </a:r>
                    </a:p>
                    <a:p>
                      <a:pPr marL="0" marR="0">
                        <a:lnSpc>
                          <a:spcPct val="107000"/>
                        </a:lnSpc>
                        <a:spcBef>
                          <a:spcPts val="0"/>
                        </a:spcBef>
                        <a:spcAft>
                          <a:spcPts val="0"/>
                        </a:spcAft>
                      </a:pPr>
                      <a:r>
                        <a:rPr lang="fr-FR" sz="1050" dirty="0" smtClean="0">
                          <a:solidFill>
                            <a:schemeClr val="tx2"/>
                          </a:solidFill>
                          <a:latin typeface="Overpass Light"/>
                          <a:cs typeface="Overpass Light"/>
                        </a:rPr>
                        <a:t>- Présentation du programme</a:t>
                      </a:r>
                    </a:p>
                    <a:p>
                      <a:pPr marL="0" marR="0" indent="0" algn="l" defTabSz="914400" rtl="0" eaLnBrk="1" fontAlgn="auto" latinLnBrk="0" hangingPunct="1">
                        <a:lnSpc>
                          <a:spcPct val="50000"/>
                        </a:lnSpc>
                        <a:spcBef>
                          <a:spcPts val="0"/>
                        </a:spcBef>
                        <a:spcAft>
                          <a:spcPts val="0"/>
                        </a:spcAft>
                        <a:buClrTx/>
                        <a:buSzTx/>
                        <a:buFontTx/>
                        <a:buNone/>
                        <a:tabLst/>
                        <a:defRPr/>
                      </a:pPr>
                      <a:endParaRPr lang="es-ES" sz="1050" dirty="0" smtClean="0">
                        <a:solidFill>
                          <a:schemeClr val="tx2"/>
                        </a:solidFill>
                        <a:latin typeface="Overpass Light"/>
                        <a:cs typeface="Overpass Light"/>
                      </a:endParaRPr>
                    </a:p>
                    <a:p>
                      <a:pPr marL="0" marR="0">
                        <a:lnSpc>
                          <a:spcPct val="107000"/>
                        </a:lnSpc>
                        <a:spcBef>
                          <a:spcPts val="0"/>
                        </a:spcBef>
                        <a:spcAft>
                          <a:spcPts val="0"/>
                        </a:spcAft>
                      </a:pPr>
                      <a:r>
                        <a:rPr lang="fr-FR" sz="1050" dirty="0" smtClean="0">
                          <a:solidFill>
                            <a:schemeClr val="tx2"/>
                          </a:solidFill>
                          <a:latin typeface="Overpass Light"/>
                          <a:cs typeface="Overpass Light"/>
                        </a:rPr>
                        <a:t>Session 1: Introduction à la sécurité et à la santé au travail dans les petites et moyennes entreprises: vue d’ensemble et raisonnement</a:t>
                      </a:r>
                      <a:endParaRPr lang="fr-FR" sz="1050" dirty="0">
                        <a:solidFill>
                          <a:schemeClr val="tx2"/>
                        </a:solidFill>
                        <a:latin typeface="Overpass Light"/>
                        <a:cs typeface="Overpass Light"/>
                      </a:endParaRPr>
                    </a:p>
                  </a:txBody>
                  <a:tcPr marL="78004" marR="78004" marT="39002" marB="39002"/>
                </a:tc>
                <a:tc>
                  <a:txBody>
                    <a:bodyPr/>
                    <a:lstStyle/>
                    <a:p>
                      <a:pPr marL="0" marR="0">
                        <a:lnSpc>
                          <a:spcPct val="107000"/>
                        </a:lnSpc>
                        <a:spcBef>
                          <a:spcPts val="0"/>
                        </a:spcBef>
                        <a:spcAft>
                          <a:spcPts val="0"/>
                        </a:spcAft>
                      </a:pPr>
                      <a:r>
                        <a:rPr lang="fr-FR" sz="1050" dirty="0" smtClean="0">
                          <a:solidFill>
                            <a:schemeClr val="tx2"/>
                          </a:solidFill>
                          <a:latin typeface="Overpass Light"/>
                          <a:cs typeface="Overpass Light"/>
                        </a:rPr>
                        <a:t>Présentation</a:t>
                      </a:r>
                    </a:p>
                    <a:p>
                      <a:pPr marL="0" marR="0">
                        <a:lnSpc>
                          <a:spcPct val="107000"/>
                        </a:lnSpc>
                        <a:spcBef>
                          <a:spcPts val="0"/>
                        </a:spcBef>
                        <a:spcAft>
                          <a:spcPts val="0"/>
                        </a:spcAft>
                      </a:pPr>
                      <a:r>
                        <a:rPr lang="fr-FR" sz="1050" dirty="0" smtClean="0">
                          <a:solidFill>
                            <a:schemeClr val="tx2"/>
                          </a:solidFill>
                          <a:latin typeface="Overpass Light"/>
                          <a:cs typeface="Overpass Light"/>
                        </a:rPr>
                        <a:t>Formateur et participants</a:t>
                      </a:r>
                    </a:p>
                    <a:p>
                      <a:pPr marL="0" marR="0">
                        <a:lnSpc>
                          <a:spcPct val="90000"/>
                        </a:lnSpc>
                        <a:spcBef>
                          <a:spcPts val="0"/>
                        </a:spcBef>
                        <a:spcAft>
                          <a:spcPts val="0"/>
                        </a:spcAft>
                      </a:pPr>
                      <a:endParaRPr lang="en-US" sz="1050" dirty="0" smtClean="0">
                        <a:solidFill>
                          <a:schemeClr val="tx2"/>
                        </a:solidFill>
                        <a:effectLst/>
                        <a:latin typeface="Overpass Light"/>
                        <a:cs typeface="Overpass Light"/>
                      </a:endParaRPr>
                    </a:p>
                    <a:p>
                      <a:pPr marL="0" marR="0">
                        <a:lnSpc>
                          <a:spcPct val="90000"/>
                        </a:lnSpc>
                        <a:spcBef>
                          <a:spcPts val="0"/>
                        </a:spcBef>
                        <a:spcAft>
                          <a:spcPts val="0"/>
                        </a:spcAft>
                      </a:pPr>
                      <a:endParaRPr lang="en-US" sz="1050" dirty="0" smtClean="0">
                        <a:solidFill>
                          <a:schemeClr val="tx2"/>
                        </a:solidFill>
                        <a:effectLst/>
                        <a:latin typeface="Overpass Light"/>
                        <a:cs typeface="Overpass Light"/>
                      </a:endParaRPr>
                    </a:p>
                    <a:p>
                      <a:pPr marL="0" marR="0">
                        <a:lnSpc>
                          <a:spcPct val="107000"/>
                        </a:lnSpc>
                        <a:spcBef>
                          <a:spcPts val="0"/>
                        </a:spcBef>
                        <a:spcAft>
                          <a:spcPts val="0"/>
                        </a:spcAft>
                      </a:pPr>
                      <a:endParaRPr lang="es-ES" sz="1050" dirty="0" smtClean="0">
                        <a:solidFill>
                          <a:schemeClr val="tx2"/>
                        </a:solidFill>
                        <a:latin typeface="Overpass Light"/>
                        <a:cs typeface="Overpass Light"/>
                      </a:endParaRPr>
                    </a:p>
                    <a:p>
                      <a:pPr marL="0" marR="0">
                        <a:lnSpc>
                          <a:spcPct val="107000"/>
                        </a:lnSpc>
                        <a:spcBef>
                          <a:spcPts val="0"/>
                        </a:spcBef>
                        <a:spcAft>
                          <a:spcPts val="0"/>
                        </a:spcAft>
                      </a:pPr>
                      <a:endParaRPr lang="es-ES" sz="1050" dirty="0" smtClean="0">
                        <a:solidFill>
                          <a:schemeClr val="tx2"/>
                        </a:solidFill>
                        <a:latin typeface="Overpass Light"/>
                        <a:cs typeface="Overpass Light"/>
                      </a:endParaRPr>
                    </a:p>
                    <a:p>
                      <a:pPr marL="0" marR="0">
                        <a:lnSpc>
                          <a:spcPct val="107000"/>
                        </a:lnSpc>
                        <a:spcBef>
                          <a:spcPts val="0"/>
                        </a:spcBef>
                        <a:spcAft>
                          <a:spcPts val="0"/>
                        </a:spcAft>
                      </a:pPr>
                      <a:r>
                        <a:rPr lang="fr-FR" sz="1050" dirty="0" smtClean="0">
                          <a:solidFill>
                            <a:schemeClr val="tx2"/>
                          </a:solidFill>
                          <a:latin typeface="Overpass Light"/>
                          <a:cs typeface="Overpass Light"/>
                        </a:rPr>
                        <a:t>Présentation et discussion en plénière</a:t>
                      </a:r>
                      <a:endParaRPr lang="fr-FR" sz="1050" dirty="0">
                        <a:solidFill>
                          <a:schemeClr val="tx2"/>
                        </a:solidFill>
                        <a:latin typeface="Overpass Light"/>
                        <a:cs typeface="Overpass Light"/>
                      </a:endParaRPr>
                    </a:p>
                  </a:txBody>
                  <a:tcPr marL="78004" marR="78004" marT="39002" marB="39002"/>
                </a:tc>
                <a:extLst>
                  <a:ext uri="{0D108BD9-81ED-4DB2-BD59-A6C34878D82A}">
                    <a16:rowId xmlns:a16="http://schemas.microsoft.com/office/drawing/2014/main" xmlns="" val="10001"/>
                  </a:ext>
                </a:extLst>
              </a:tr>
              <a:tr h="27433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50" dirty="0" smtClean="0">
                          <a:solidFill>
                            <a:schemeClr val="tx2"/>
                          </a:solidFill>
                          <a:effectLst/>
                          <a:latin typeface="Overpass Light"/>
                          <a:cs typeface="Overpass Light"/>
                        </a:rPr>
                        <a:t>10h00 </a:t>
                      </a:r>
                      <a:r>
                        <a:rPr lang="mr-IN" sz="1050" b="0" i="0" u="none" strike="noStrike" kern="1200" baseline="0" dirty="0" smtClean="0">
                          <a:solidFill>
                            <a:schemeClr val="tx2"/>
                          </a:solidFill>
                          <a:latin typeface="Overpass Light"/>
                          <a:ea typeface="+mn-ea"/>
                          <a:cs typeface="Overpass Light"/>
                        </a:rPr>
                        <a:t>-</a:t>
                      </a:r>
                      <a:r>
                        <a:rPr lang="en-US" sz="1050" b="0" i="0" u="none" strike="noStrike" kern="1200" baseline="0" dirty="0" smtClean="0">
                          <a:solidFill>
                            <a:schemeClr val="tx2"/>
                          </a:solidFill>
                          <a:latin typeface="Overpass Light"/>
                          <a:ea typeface="+mn-ea"/>
                          <a:cs typeface="Overpass Light"/>
                        </a:rPr>
                        <a:t> </a:t>
                      </a:r>
                      <a:r>
                        <a:rPr lang="en-US" sz="1050" dirty="0" smtClean="0">
                          <a:solidFill>
                            <a:schemeClr val="tx2"/>
                          </a:solidFill>
                          <a:effectLst/>
                          <a:latin typeface="Overpass Light"/>
                          <a:cs typeface="Overpass Light"/>
                        </a:rPr>
                        <a:t>10h30</a:t>
                      </a:r>
                      <a:endParaRPr lang="en-GB" sz="1050" dirty="0" smtClean="0">
                        <a:solidFill>
                          <a:schemeClr val="tx2"/>
                        </a:solidFill>
                        <a:effectLst/>
                        <a:latin typeface="Overpass Light"/>
                        <a:ea typeface="Calibri" panose="020F0502020204030204" pitchFamily="34" charset="0"/>
                        <a:cs typeface="Overpass Light"/>
                      </a:endParaRPr>
                    </a:p>
                  </a:txBody>
                  <a:tcPr marL="78004" marR="78004" marT="39002" marB="39002"/>
                </a:tc>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fr-FR" sz="1050" dirty="0" smtClean="0">
                          <a:solidFill>
                            <a:schemeClr val="tx2"/>
                          </a:solidFill>
                          <a:latin typeface="Overpass Light"/>
                          <a:cs typeface="Overpass Light"/>
                        </a:rPr>
                        <a:t>Pause</a:t>
                      </a:r>
                    </a:p>
                  </a:txBody>
                  <a:tcPr marL="78004" marR="78004" marT="39002" marB="39002"/>
                </a:tc>
                <a:tc>
                  <a:txBody>
                    <a:bodyPr/>
                    <a:lstStyle/>
                    <a:p>
                      <a:pPr>
                        <a:lnSpc>
                          <a:spcPct val="90000"/>
                        </a:lnSpc>
                      </a:pPr>
                      <a:endParaRPr lang="es-ES" sz="1050" dirty="0">
                        <a:solidFill>
                          <a:schemeClr val="tx2"/>
                        </a:solidFill>
                        <a:latin typeface="Overpass Light"/>
                        <a:cs typeface="Overpass Light"/>
                      </a:endParaRPr>
                    </a:p>
                  </a:txBody>
                  <a:tcPr marL="78004" marR="78004" marT="39002" marB="39002"/>
                </a:tc>
                <a:extLst>
                  <a:ext uri="{0D108BD9-81ED-4DB2-BD59-A6C34878D82A}">
                    <a16:rowId xmlns:a16="http://schemas.microsoft.com/office/drawing/2014/main" xmlns="" val="10002"/>
                  </a:ext>
                </a:extLst>
              </a:tr>
              <a:tr h="30327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50" dirty="0" smtClean="0">
                          <a:solidFill>
                            <a:schemeClr val="tx2"/>
                          </a:solidFill>
                          <a:effectLst/>
                          <a:latin typeface="Overpass Light"/>
                          <a:cs typeface="Overpass Light"/>
                        </a:rPr>
                        <a:t>10h30 </a:t>
                      </a:r>
                      <a:r>
                        <a:rPr lang="mr-IN" sz="1050" b="0" i="0" u="none" strike="noStrike" kern="1200" baseline="0" dirty="0" smtClean="0">
                          <a:solidFill>
                            <a:schemeClr val="tx2"/>
                          </a:solidFill>
                          <a:latin typeface="Overpass Light"/>
                          <a:ea typeface="+mn-ea"/>
                          <a:cs typeface="Overpass Light"/>
                        </a:rPr>
                        <a:t>–</a:t>
                      </a:r>
                      <a:r>
                        <a:rPr lang="en-US" sz="1050" b="0" i="0" u="none" strike="noStrike" kern="1200" baseline="0" dirty="0" smtClean="0">
                          <a:solidFill>
                            <a:schemeClr val="tx2"/>
                          </a:solidFill>
                          <a:latin typeface="Overpass Light"/>
                          <a:ea typeface="+mn-ea"/>
                          <a:cs typeface="Overpass Light"/>
                        </a:rPr>
                        <a:t> </a:t>
                      </a:r>
                      <a:r>
                        <a:rPr lang="en-US" sz="1050" dirty="0" smtClean="0">
                          <a:solidFill>
                            <a:schemeClr val="tx2"/>
                          </a:solidFill>
                          <a:effectLst/>
                          <a:latin typeface="Overpass Light"/>
                          <a:cs typeface="Overpass Light"/>
                        </a:rPr>
                        <a:t>12h00</a:t>
                      </a:r>
                      <a:endParaRPr lang="en-GB" sz="1050" dirty="0" smtClean="0">
                        <a:solidFill>
                          <a:schemeClr val="tx2"/>
                        </a:solidFill>
                        <a:effectLst/>
                        <a:latin typeface="Overpass Light"/>
                        <a:ea typeface="Calibri" panose="020F0502020204030204" pitchFamily="34" charset="0"/>
                        <a:cs typeface="Overpass Light"/>
                      </a:endParaRPr>
                    </a:p>
                  </a:txBody>
                  <a:tcPr marL="78004" marR="78004" marT="39002" marB="39002"/>
                </a:tc>
                <a:tc>
                  <a:txBody>
                    <a:bodyPr/>
                    <a:lstStyle/>
                    <a:p>
                      <a:pPr marL="0" marR="0">
                        <a:lnSpc>
                          <a:spcPct val="107000"/>
                        </a:lnSpc>
                        <a:spcBef>
                          <a:spcPts val="0"/>
                        </a:spcBef>
                        <a:spcAft>
                          <a:spcPts val="0"/>
                        </a:spcAft>
                      </a:pPr>
                      <a:r>
                        <a:rPr lang="fr-FR" sz="1050" dirty="0" smtClean="0">
                          <a:solidFill>
                            <a:schemeClr val="tx2"/>
                          </a:solidFill>
                          <a:latin typeface="Overpass Light"/>
                          <a:cs typeface="Overpass Light"/>
                        </a:rPr>
                        <a:t>Session 2: Définitions et concepts de la SST</a:t>
                      </a:r>
                      <a:endParaRPr lang="fr-FR" sz="1050" dirty="0">
                        <a:solidFill>
                          <a:schemeClr val="tx2"/>
                        </a:solidFill>
                        <a:latin typeface="Overpass Light"/>
                        <a:cs typeface="Overpass Light"/>
                      </a:endParaRPr>
                    </a:p>
                  </a:txBody>
                  <a:tcPr marL="78004" marR="78004" marT="39002" marB="39002"/>
                </a:tc>
                <a:tc>
                  <a:txBody>
                    <a:bodyPr/>
                    <a:lstStyle/>
                    <a:p>
                      <a:pPr marL="0" marR="0">
                        <a:lnSpc>
                          <a:spcPct val="107000"/>
                        </a:lnSpc>
                        <a:spcBef>
                          <a:spcPts val="0"/>
                        </a:spcBef>
                        <a:spcAft>
                          <a:spcPts val="0"/>
                        </a:spcAft>
                      </a:pPr>
                      <a:r>
                        <a:rPr lang="fr-FR" sz="1050" dirty="0" smtClean="0">
                          <a:solidFill>
                            <a:schemeClr val="tx2"/>
                          </a:solidFill>
                          <a:latin typeface="Overpass Light"/>
                          <a:cs typeface="Overpass Light"/>
                        </a:rPr>
                        <a:t>Présentation - Formateur</a:t>
                      </a:r>
                      <a:endParaRPr lang="fr-FR" sz="1050" dirty="0">
                        <a:solidFill>
                          <a:schemeClr val="tx2"/>
                        </a:solidFill>
                        <a:latin typeface="Overpass Light"/>
                        <a:cs typeface="Overpass Light"/>
                      </a:endParaRPr>
                    </a:p>
                  </a:txBody>
                  <a:tcPr marL="78004" marR="78004" marT="39002" marB="39002"/>
                </a:tc>
                <a:extLst>
                  <a:ext uri="{0D108BD9-81ED-4DB2-BD59-A6C34878D82A}">
                    <a16:rowId xmlns:a16="http://schemas.microsoft.com/office/drawing/2014/main" xmlns="" val="10003"/>
                  </a:ext>
                </a:extLst>
              </a:tr>
              <a:tr h="32805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50" dirty="0" smtClean="0">
                          <a:solidFill>
                            <a:schemeClr val="tx2"/>
                          </a:solidFill>
                          <a:effectLst/>
                          <a:latin typeface="Overpass Light"/>
                          <a:cs typeface="Overpass Light"/>
                        </a:rPr>
                        <a:t>12h00 </a:t>
                      </a:r>
                      <a:r>
                        <a:rPr lang="mr-IN" sz="1050" b="0" i="0" u="none" strike="noStrike" kern="1200" baseline="0" dirty="0" smtClean="0">
                          <a:solidFill>
                            <a:schemeClr val="tx2"/>
                          </a:solidFill>
                          <a:latin typeface="Overpass Light"/>
                          <a:ea typeface="+mn-ea"/>
                          <a:cs typeface="Overpass Light"/>
                        </a:rPr>
                        <a:t>–</a:t>
                      </a:r>
                      <a:r>
                        <a:rPr lang="en-US" sz="1050" b="0" i="0" u="none" strike="noStrike" kern="1200" baseline="0" dirty="0" smtClean="0">
                          <a:solidFill>
                            <a:schemeClr val="tx2"/>
                          </a:solidFill>
                          <a:latin typeface="Overpass Light"/>
                          <a:ea typeface="+mn-ea"/>
                          <a:cs typeface="Overpass Light"/>
                        </a:rPr>
                        <a:t> </a:t>
                      </a:r>
                      <a:r>
                        <a:rPr lang="en-US" sz="1050" dirty="0" smtClean="0">
                          <a:solidFill>
                            <a:schemeClr val="tx2"/>
                          </a:solidFill>
                          <a:effectLst/>
                          <a:latin typeface="Overpass Light"/>
                          <a:cs typeface="Overpass Light"/>
                        </a:rPr>
                        <a:t>12h30</a:t>
                      </a:r>
                      <a:endParaRPr lang="en-GB" sz="1050" dirty="0" smtClean="0">
                        <a:solidFill>
                          <a:schemeClr val="tx2"/>
                        </a:solidFill>
                        <a:effectLst/>
                        <a:latin typeface="Overpass Light"/>
                        <a:ea typeface="Calibri" panose="020F0502020204030204" pitchFamily="34" charset="0"/>
                        <a:cs typeface="Overpass Light"/>
                      </a:endParaRPr>
                    </a:p>
                  </a:txBody>
                  <a:tcPr marL="78004" marR="78004" marT="39002" marB="39002"/>
                </a:tc>
                <a:tc>
                  <a:txBody>
                    <a:bodyPr/>
                    <a:lstStyle/>
                    <a:p>
                      <a:pPr marL="0" marR="0">
                        <a:lnSpc>
                          <a:spcPct val="107000"/>
                        </a:lnSpc>
                        <a:spcBef>
                          <a:spcPts val="0"/>
                        </a:spcBef>
                        <a:spcAft>
                          <a:spcPts val="0"/>
                        </a:spcAft>
                      </a:pPr>
                      <a:r>
                        <a:rPr lang="fr-FR" sz="1050" dirty="0" smtClean="0">
                          <a:solidFill>
                            <a:schemeClr val="tx2"/>
                          </a:solidFill>
                          <a:latin typeface="Overpass Light"/>
                          <a:cs typeface="Overpass Light"/>
                        </a:rPr>
                        <a:t>Exercice 1. Repérez les dangers</a:t>
                      </a:r>
                    </a:p>
                    <a:p>
                      <a:pPr marL="0" marR="0">
                        <a:lnSpc>
                          <a:spcPct val="107000"/>
                        </a:lnSpc>
                        <a:spcBef>
                          <a:spcPts val="0"/>
                        </a:spcBef>
                        <a:spcAft>
                          <a:spcPts val="0"/>
                        </a:spcAft>
                      </a:pPr>
                      <a:r>
                        <a:rPr lang="fr-FR" sz="1050" dirty="0" smtClean="0">
                          <a:solidFill>
                            <a:schemeClr val="tx2"/>
                          </a:solidFill>
                          <a:latin typeface="Overpass Light"/>
                          <a:cs typeface="Overpass Light"/>
                        </a:rPr>
                        <a:t>Exercice de NSW </a:t>
                      </a:r>
                      <a:endParaRPr lang="fr-FR" sz="1050" dirty="0">
                        <a:solidFill>
                          <a:schemeClr val="tx2"/>
                        </a:solidFill>
                        <a:latin typeface="Overpass Light"/>
                        <a:cs typeface="Overpass Light"/>
                      </a:endParaRPr>
                    </a:p>
                  </a:txBody>
                  <a:tcPr marL="78004" marR="78004" marT="39002" marB="39002"/>
                </a:tc>
                <a:tc>
                  <a:txBody>
                    <a:bodyPr/>
                    <a:lstStyle/>
                    <a:p>
                      <a:pPr marL="0" marR="0">
                        <a:lnSpc>
                          <a:spcPct val="107000"/>
                        </a:lnSpc>
                        <a:spcBef>
                          <a:spcPts val="0"/>
                        </a:spcBef>
                        <a:spcAft>
                          <a:spcPts val="0"/>
                        </a:spcAft>
                      </a:pPr>
                      <a:r>
                        <a:rPr lang="fr-FR" sz="1050" smtClean="0">
                          <a:solidFill>
                            <a:schemeClr val="tx2"/>
                          </a:solidFill>
                          <a:latin typeface="Overpass Light"/>
                          <a:cs typeface="Overpass Light"/>
                        </a:rPr>
                        <a:t>Travail </a:t>
                      </a:r>
                      <a:r>
                        <a:rPr lang="fr-FR" sz="1050" dirty="0" smtClean="0">
                          <a:solidFill>
                            <a:schemeClr val="tx2"/>
                          </a:solidFill>
                          <a:latin typeface="Overpass Light"/>
                          <a:cs typeface="Overpass Light"/>
                        </a:rPr>
                        <a:t>en groupes et discussion en plénière</a:t>
                      </a:r>
                      <a:endParaRPr lang="fr-FR" sz="1050" dirty="0">
                        <a:solidFill>
                          <a:schemeClr val="tx2"/>
                        </a:solidFill>
                        <a:latin typeface="Overpass Light"/>
                        <a:cs typeface="Overpass Light"/>
                      </a:endParaRPr>
                    </a:p>
                  </a:txBody>
                  <a:tcPr marL="78004" marR="78004" marT="39002" marB="39002"/>
                </a:tc>
                <a:extLst>
                  <a:ext uri="{0D108BD9-81ED-4DB2-BD59-A6C34878D82A}">
                    <a16:rowId xmlns:a16="http://schemas.microsoft.com/office/drawing/2014/main" xmlns="" val="10004"/>
                  </a:ext>
                </a:extLst>
              </a:tr>
              <a:tr h="24883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50" dirty="0" smtClean="0">
                          <a:solidFill>
                            <a:schemeClr val="tx2"/>
                          </a:solidFill>
                          <a:effectLst/>
                          <a:latin typeface="Overpass Light"/>
                          <a:cs typeface="Overpass Light"/>
                        </a:rPr>
                        <a:t>12h30 </a:t>
                      </a:r>
                      <a:r>
                        <a:rPr lang="mr-IN" sz="1050" b="0" i="0" u="none" strike="noStrike" kern="1200" baseline="0" dirty="0" smtClean="0">
                          <a:solidFill>
                            <a:schemeClr val="tx2"/>
                          </a:solidFill>
                          <a:latin typeface="Overpass Light"/>
                          <a:ea typeface="+mn-ea"/>
                          <a:cs typeface="Overpass Light"/>
                        </a:rPr>
                        <a:t>–</a:t>
                      </a:r>
                      <a:r>
                        <a:rPr lang="en-US" sz="1050" b="0" i="0" u="none" strike="noStrike" kern="1200" baseline="0" dirty="0" smtClean="0">
                          <a:solidFill>
                            <a:schemeClr val="tx2"/>
                          </a:solidFill>
                          <a:latin typeface="Overpass Light"/>
                          <a:ea typeface="+mn-ea"/>
                          <a:cs typeface="Overpass Light"/>
                        </a:rPr>
                        <a:t> </a:t>
                      </a:r>
                      <a:r>
                        <a:rPr lang="en-US" sz="1050" dirty="0" smtClean="0">
                          <a:solidFill>
                            <a:schemeClr val="tx2"/>
                          </a:solidFill>
                          <a:effectLst/>
                          <a:latin typeface="Overpass Light"/>
                          <a:cs typeface="Overpass Light"/>
                        </a:rPr>
                        <a:t>13h30</a:t>
                      </a:r>
                      <a:endParaRPr lang="en-GB" sz="1050" dirty="0" smtClean="0">
                        <a:solidFill>
                          <a:schemeClr val="tx2"/>
                        </a:solidFill>
                        <a:effectLst/>
                        <a:latin typeface="Overpass Light"/>
                        <a:ea typeface="Calibri" panose="020F0502020204030204" pitchFamily="34" charset="0"/>
                        <a:cs typeface="Overpass Light"/>
                      </a:endParaRPr>
                    </a:p>
                  </a:txBody>
                  <a:tcPr marL="78004" marR="78004" marT="39002" marB="39002"/>
                </a:tc>
                <a:tc>
                  <a:txBody>
                    <a:bodyPr/>
                    <a:lstStyle/>
                    <a:p>
                      <a:pPr marL="0" marR="0" algn="ctr">
                        <a:lnSpc>
                          <a:spcPct val="107000"/>
                        </a:lnSpc>
                        <a:spcBef>
                          <a:spcPts val="0"/>
                        </a:spcBef>
                        <a:spcAft>
                          <a:spcPts val="0"/>
                        </a:spcAft>
                      </a:pPr>
                      <a:r>
                        <a:rPr lang="fr-FR" sz="1050" dirty="0" smtClean="0">
                          <a:solidFill>
                            <a:schemeClr val="tx2"/>
                          </a:solidFill>
                          <a:latin typeface="Overpass Light"/>
                          <a:cs typeface="Overpass Light"/>
                        </a:rPr>
                        <a:t>Déjeuner</a:t>
                      </a:r>
                      <a:endParaRPr lang="fr-FR" sz="1050" dirty="0">
                        <a:solidFill>
                          <a:schemeClr val="tx2"/>
                        </a:solidFill>
                        <a:latin typeface="Overpass Light"/>
                        <a:cs typeface="Overpass Light"/>
                      </a:endParaRPr>
                    </a:p>
                  </a:txBody>
                  <a:tcPr marL="78004" marR="78004" marT="39002" marB="39002"/>
                </a:tc>
                <a:tc>
                  <a:txBody>
                    <a:bodyPr/>
                    <a:lstStyle/>
                    <a:p>
                      <a:pPr>
                        <a:lnSpc>
                          <a:spcPct val="90000"/>
                        </a:lnSpc>
                      </a:pPr>
                      <a:endParaRPr lang="es-ES" sz="1050" dirty="0">
                        <a:solidFill>
                          <a:schemeClr val="tx2"/>
                        </a:solidFill>
                        <a:latin typeface="Overpass Light"/>
                        <a:cs typeface="Overpass Light"/>
                      </a:endParaRPr>
                    </a:p>
                  </a:txBody>
                  <a:tcPr marL="78004" marR="78004" marT="39002" marB="39002"/>
                </a:tc>
                <a:extLst>
                  <a:ext uri="{0D108BD9-81ED-4DB2-BD59-A6C34878D82A}">
                    <a16:rowId xmlns:a16="http://schemas.microsoft.com/office/drawing/2014/main" xmlns="" val="10005"/>
                  </a:ext>
                </a:extLst>
              </a:tr>
              <a:tr h="35288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50" dirty="0" smtClean="0">
                          <a:solidFill>
                            <a:schemeClr val="tx2"/>
                          </a:solidFill>
                          <a:effectLst/>
                          <a:latin typeface="Overpass Light"/>
                          <a:cs typeface="Overpass Light"/>
                        </a:rPr>
                        <a:t>13h30 </a:t>
                      </a:r>
                      <a:r>
                        <a:rPr lang="mr-IN" sz="1050" b="0" i="0" u="none" strike="noStrike" kern="1200" baseline="0" dirty="0" smtClean="0">
                          <a:solidFill>
                            <a:schemeClr val="tx2"/>
                          </a:solidFill>
                          <a:latin typeface="Overpass Light"/>
                          <a:ea typeface="+mn-ea"/>
                          <a:cs typeface="Overpass Light"/>
                        </a:rPr>
                        <a:t>–</a:t>
                      </a:r>
                      <a:r>
                        <a:rPr lang="en-US" sz="1050" b="0" i="0" u="none" strike="noStrike" kern="1200" baseline="0" dirty="0" smtClean="0">
                          <a:solidFill>
                            <a:schemeClr val="tx2"/>
                          </a:solidFill>
                          <a:latin typeface="Overpass Light"/>
                          <a:ea typeface="+mn-ea"/>
                          <a:cs typeface="Overpass Light"/>
                        </a:rPr>
                        <a:t> </a:t>
                      </a:r>
                      <a:r>
                        <a:rPr lang="en-US" sz="1050" dirty="0" smtClean="0">
                          <a:solidFill>
                            <a:schemeClr val="tx2"/>
                          </a:solidFill>
                          <a:effectLst/>
                          <a:latin typeface="Overpass Light"/>
                          <a:cs typeface="Overpass Light"/>
                        </a:rPr>
                        <a:t>14h30</a:t>
                      </a:r>
                      <a:endParaRPr lang="en-GB" sz="1050" dirty="0" smtClean="0">
                        <a:solidFill>
                          <a:schemeClr val="tx2"/>
                        </a:solidFill>
                        <a:effectLst/>
                        <a:latin typeface="Overpass Light"/>
                        <a:ea typeface="Calibri" panose="020F0502020204030204" pitchFamily="34" charset="0"/>
                        <a:cs typeface="Overpass Light"/>
                      </a:endParaRPr>
                    </a:p>
                  </a:txBody>
                  <a:tcPr marL="78004" marR="78004" marT="39002" marB="39002"/>
                </a:tc>
                <a:tc>
                  <a:txBody>
                    <a:bodyPr/>
                    <a:lstStyle/>
                    <a:p>
                      <a:pPr marL="0" marR="0">
                        <a:lnSpc>
                          <a:spcPct val="107000"/>
                        </a:lnSpc>
                        <a:spcBef>
                          <a:spcPts val="0"/>
                        </a:spcBef>
                        <a:spcAft>
                          <a:spcPts val="0"/>
                        </a:spcAft>
                      </a:pPr>
                      <a:r>
                        <a:rPr lang="fr-FR" sz="1050" dirty="0" smtClean="0">
                          <a:solidFill>
                            <a:schemeClr val="tx2"/>
                          </a:solidFill>
                          <a:latin typeface="Overpass Light"/>
                          <a:cs typeface="Overpass Light"/>
                        </a:rPr>
                        <a:t>Session 3: Évaluation des risques</a:t>
                      </a:r>
                    </a:p>
                    <a:p>
                      <a:pPr marL="0" marR="0">
                        <a:lnSpc>
                          <a:spcPct val="107000"/>
                        </a:lnSpc>
                        <a:spcBef>
                          <a:spcPts val="0"/>
                        </a:spcBef>
                        <a:spcAft>
                          <a:spcPts val="0"/>
                        </a:spcAft>
                      </a:pPr>
                      <a:r>
                        <a:rPr lang="fr-FR" sz="1050" dirty="0" smtClean="0">
                          <a:solidFill>
                            <a:schemeClr val="tx2"/>
                          </a:solidFill>
                          <a:latin typeface="Overpass Light"/>
                          <a:cs typeface="Overpass Light"/>
                        </a:rPr>
                        <a:t>Étape 1: Identification des dangers</a:t>
                      </a:r>
                      <a:endParaRPr lang="fr-FR" sz="1050" dirty="0">
                        <a:solidFill>
                          <a:schemeClr val="tx2"/>
                        </a:solidFill>
                        <a:latin typeface="Overpass Light"/>
                        <a:cs typeface="Overpass Light"/>
                      </a:endParaRPr>
                    </a:p>
                  </a:txBody>
                  <a:tcPr marL="78004" marR="78004" marT="39002" marB="39002"/>
                </a:tc>
                <a:tc>
                  <a:txBody>
                    <a:bodyPr/>
                    <a:lstStyle/>
                    <a:p>
                      <a:pPr marL="0" marR="0">
                        <a:lnSpc>
                          <a:spcPct val="107000"/>
                        </a:lnSpc>
                        <a:spcBef>
                          <a:spcPts val="0"/>
                        </a:spcBef>
                        <a:spcAft>
                          <a:spcPts val="0"/>
                        </a:spcAft>
                      </a:pPr>
                      <a:endParaRPr lang="fr-FR" sz="1050" dirty="0" smtClean="0">
                        <a:solidFill>
                          <a:schemeClr val="tx2"/>
                        </a:solidFill>
                        <a:latin typeface="Overpass Light"/>
                        <a:cs typeface="Overpass Light"/>
                      </a:endParaRPr>
                    </a:p>
                    <a:p>
                      <a:pPr marL="0" marR="0" indent="0" algn="l" defTabSz="914400" rtl="0" eaLnBrk="1" fontAlgn="auto" latinLnBrk="0" hangingPunct="1">
                        <a:lnSpc>
                          <a:spcPct val="107000"/>
                        </a:lnSpc>
                        <a:spcBef>
                          <a:spcPts val="0"/>
                        </a:spcBef>
                        <a:spcAft>
                          <a:spcPts val="0"/>
                        </a:spcAft>
                        <a:buClrTx/>
                        <a:buSzTx/>
                        <a:buFontTx/>
                        <a:buNone/>
                        <a:tabLst/>
                        <a:defRPr/>
                      </a:pPr>
                      <a:r>
                        <a:rPr lang="fr-FR" sz="1050" dirty="0" smtClean="0">
                          <a:solidFill>
                            <a:schemeClr val="tx2"/>
                          </a:solidFill>
                          <a:latin typeface="Overpass Light"/>
                          <a:cs typeface="Overpass Light"/>
                        </a:rPr>
                        <a:t>Présentation - Formateur</a:t>
                      </a:r>
                    </a:p>
                  </a:txBody>
                  <a:tcPr marL="78004" marR="78004" marT="39002" marB="39002"/>
                </a:tc>
                <a:extLst>
                  <a:ext uri="{0D108BD9-81ED-4DB2-BD59-A6C34878D82A}">
                    <a16:rowId xmlns:a16="http://schemas.microsoft.com/office/drawing/2014/main" xmlns="" val="10006"/>
                  </a:ext>
                </a:extLst>
              </a:tr>
              <a:tr h="25126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50" dirty="0" smtClean="0">
                          <a:solidFill>
                            <a:schemeClr val="tx2"/>
                          </a:solidFill>
                          <a:effectLst/>
                          <a:latin typeface="Overpass Light"/>
                          <a:cs typeface="Overpass Light"/>
                        </a:rPr>
                        <a:t>14h30 </a:t>
                      </a:r>
                      <a:r>
                        <a:rPr lang="mr-IN" sz="1050" b="0" i="0" u="none" strike="noStrike" kern="1200" baseline="0" dirty="0" smtClean="0">
                          <a:solidFill>
                            <a:schemeClr val="tx2"/>
                          </a:solidFill>
                          <a:latin typeface="Overpass Light"/>
                          <a:ea typeface="+mn-ea"/>
                          <a:cs typeface="Overpass Light"/>
                        </a:rPr>
                        <a:t>–</a:t>
                      </a:r>
                      <a:r>
                        <a:rPr lang="en-US" sz="1050" b="0" i="0" u="none" strike="noStrike" kern="1200" baseline="0" dirty="0" smtClean="0">
                          <a:solidFill>
                            <a:schemeClr val="tx2"/>
                          </a:solidFill>
                          <a:latin typeface="Overpass Light"/>
                          <a:ea typeface="+mn-ea"/>
                          <a:cs typeface="Overpass Light"/>
                        </a:rPr>
                        <a:t> </a:t>
                      </a:r>
                      <a:r>
                        <a:rPr lang="en-US" sz="1050" dirty="0" smtClean="0">
                          <a:solidFill>
                            <a:schemeClr val="tx2"/>
                          </a:solidFill>
                          <a:effectLst/>
                          <a:latin typeface="Overpass Light"/>
                          <a:cs typeface="Overpass Light"/>
                        </a:rPr>
                        <a:t>15h00</a:t>
                      </a:r>
                      <a:endParaRPr lang="en-GB" sz="1050" dirty="0" smtClean="0">
                        <a:solidFill>
                          <a:schemeClr val="tx2"/>
                        </a:solidFill>
                        <a:effectLst/>
                        <a:latin typeface="Overpass Light"/>
                        <a:ea typeface="Calibri" panose="020F0502020204030204" pitchFamily="34" charset="0"/>
                        <a:cs typeface="Overpass Light"/>
                      </a:endParaRPr>
                    </a:p>
                  </a:txBody>
                  <a:tcPr marL="78004" marR="78004" marT="39002" marB="39002"/>
                </a:tc>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en-US" sz="1050" dirty="0" smtClean="0">
                          <a:solidFill>
                            <a:schemeClr val="tx2"/>
                          </a:solidFill>
                          <a:effectLst/>
                          <a:latin typeface="Overpass Light"/>
                          <a:cs typeface="Overpass Light"/>
                        </a:rPr>
                        <a:t> </a:t>
                      </a:r>
                      <a:r>
                        <a:rPr lang="fr-FR" sz="1050" dirty="0" smtClean="0">
                          <a:solidFill>
                            <a:schemeClr val="tx2"/>
                          </a:solidFill>
                          <a:latin typeface="Overpass Light"/>
                          <a:cs typeface="Overpass Light"/>
                        </a:rPr>
                        <a:t>Pause</a:t>
                      </a:r>
                      <a:endParaRPr lang="es-ES" sz="1050" dirty="0" smtClean="0">
                        <a:solidFill>
                          <a:schemeClr val="tx2"/>
                        </a:solidFill>
                        <a:latin typeface="Overpass Light"/>
                        <a:cs typeface="Overpass Light"/>
                      </a:endParaRPr>
                    </a:p>
                  </a:txBody>
                  <a:tcPr marL="78004" marR="78004" marT="39002" marB="39002"/>
                </a:tc>
                <a:tc>
                  <a:txBody>
                    <a:bodyPr/>
                    <a:lstStyle/>
                    <a:p>
                      <a:pPr>
                        <a:lnSpc>
                          <a:spcPct val="90000"/>
                        </a:lnSpc>
                      </a:pPr>
                      <a:r>
                        <a:rPr lang="es-ES" sz="1050" dirty="0" smtClean="0">
                          <a:solidFill>
                            <a:schemeClr val="tx2"/>
                          </a:solidFill>
                          <a:latin typeface="Overpass Light"/>
                          <a:cs typeface="Overpass Light"/>
                        </a:rPr>
                        <a:t> </a:t>
                      </a:r>
                      <a:endParaRPr lang="es-ES" sz="1050" dirty="0">
                        <a:solidFill>
                          <a:schemeClr val="tx2"/>
                        </a:solidFill>
                        <a:latin typeface="Overpass Light"/>
                        <a:cs typeface="Overpass Light"/>
                      </a:endParaRPr>
                    </a:p>
                  </a:txBody>
                  <a:tcPr marL="78004" marR="78004" marT="39002" marB="39002"/>
                </a:tc>
                <a:extLst>
                  <a:ext uri="{0D108BD9-81ED-4DB2-BD59-A6C34878D82A}">
                    <a16:rowId xmlns:a16="http://schemas.microsoft.com/office/drawing/2014/main" xmlns="" val="10007"/>
                  </a:ext>
                </a:extLst>
              </a:tr>
              <a:tr h="31635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50" dirty="0" smtClean="0">
                          <a:solidFill>
                            <a:schemeClr val="tx2"/>
                          </a:solidFill>
                          <a:effectLst/>
                          <a:latin typeface="Overpass Light"/>
                          <a:cs typeface="Overpass Light"/>
                        </a:rPr>
                        <a:t>15h00 </a:t>
                      </a:r>
                      <a:r>
                        <a:rPr lang="mr-IN" sz="1050" b="0" i="0" u="none" strike="noStrike" kern="1200" baseline="0" dirty="0" smtClean="0">
                          <a:solidFill>
                            <a:schemeClr val="tx2"/>
                          </a:solidFill>
                          <a:latin typeface="Overpass Light"/>
                          <a:ea typeface="+mn-ea"/>
                          <a:cs typeface="Overpass Light"/>
                        </a:rPr>
                        <a:t>–</a:t>
                      </a:r>
                      <a:r>
                        <a:rPr lang="en-US" sz="1050" b="0" i="0" u="none" strike="noStrike" kern="1200" baseline="0" dirty="0" smtClean="0">
                          <a:solidFill>
                            <a:schemeClr val="tx2"/>
                          </a:solidFill>
                          <a:latin typeface="Overpass Light"/>
                          <a:ea typeface="+mn-ea"/>
                          <a:cs typeface="Overpass Light"/>
                        </a:rPr>
                        <a:t> </a:t>
                      </a:r>
                      <a:r>
                        <a:rPr lang="en-US" sz="1050" dirty="0" smtClean="0">
                          <a:solidFill>
                            <a:schemeClr val="tx2"/>
                          </a:solidFill>
                          <a:effectLst/>
                          <a:latin typeface="Overpass Light"/>
                          <a:cs typeface="Overpass Light"/>
                        </a:rPr>
                        <a:t>15h20</a:t>
                      </a:r>
                      <a:endParaRPr lang="en-GB" sz="1050" dirty="0" smtClean="0">
                        <a:solidFill>
                          <a:schemeClr val="tx2"/>
                        </a:solidFill>
                        <a:effectLst/>
                        <a:latin typeface="Overpass Light"/>
                        <a:ea typeface="Calibri" panose="020F0502020204030204" pitchFamily="34" charset="0"/>
                        <a:cs typeface="Overpass Light"/>
                      </a:endParaRPr>
                    </a:p>
                  </a:txBody>
                  <a:tcPr marL="78004" marR="78004" marT="39002" marB="39002"/>
                </a:tc>
                <a:tc>
                  <a:txBody>
                    <a:bodyPr/>
                    <a:lstStyle/>
                    <a:p>
                      <a:pPr marL="0" marR="0">
                        <a:lnSpc>
                          <a:spcPct val="107000"/>
                        </a:lnSpc>
                        <a:spcBef>
                          <a:spcPts val="0"/>
                        </a:spcBef>
                        <a:spcAft>
                          <a:spcPts val="0"/>
                        </a:spcAft>
                      </a:pPr>
                      <a:r>
                        <a:rPr lang="fr-FR" sz="1050" dirty="0" smtClean="0">
                          <a:solidFill>
                            <a:schemeClr val="tx2"/>
                          </a:solidFill>
                          <a:latin typeface="Overpass Light"/>
                          <a:cs typeface="Overpass Light"/>
                        </a:rPr>
                        <a:t>Exercice d’usine 1: Identifiez les dangers sur votre lieu de travail</a:t>
                      </a:r>
                      <a:endParaRPr lang="fr-FR" sz="1050" dirty="0">
                        <a:solidFill>
                          <a:schemeClr val="tx2"/>
                        </a:solidFill>
                        <a:latin typeface="Overpass Light"/>
                        <a:cs typeface="Overpass Light"/>
                      </a:endParaRPr>
                    </a:p>
                  </a:txBody>
                  <a:tcPr marL="78004" marR="78004" marT="39002" marB="39002"/>
                </a:tc>
                <a:tc>
                  <a:txBody>
                    <a:bodyPr/>
                    <a:lstStyle/>
                    <a:p>
                      <a:pPr marL="0" marR="0">
                        <a:lnSpc>
                          <a:spcPct val="107000"/>
                        </a:lnSpc>
                        <a:spcBef>
                          <a:spcPts val="0"/>
                        </a:spcBef>
                        <a:spcAft>
                          <a:spcPts val="0"/>
                        </a:spcAft>
                      </a:pPr>
                      <a:r>
                        <a:rPr lang="fr-FR" sz="1050" dirty="0" smtClean="0">
                          <a:solidFill>
                            <a:schemeClr val="tx2"/>
                          </a:solidFill>
                          <a:latin typeface="Overpass Light"/>
                          <a:cs typeface="Overpass Light"/>
                        </a:rPr>
                        <a:t>Travail en groupes et discussion en plénière</a:t>
                      </a:r>
                      <a:endParaRPr lang="fr-FR" sz="1050" dirty="0">
                        <a:solidFill>
                          <a:schemeClr val="tx2"/>
                        </a:solidFill>
                        <a:latin typeface="Overpass Light"/>
                        <a:cs typeface="Overpass Light"/>
                      </a:endParaRPr>
                    </a:p>
                  </a:txBody>
                  <a:tcPr marL="78004" marR="78004" marT="39002" marB="39002"/>
                </a:tc>
                <a:extLst>
                  <a:ext uri="{0D108BD9-81ED-4DB2-BD59-A6C34878D82A}">
                    <a16:rowId xmlns:a16="http://schemas.microsoft.com/office/drawing/2014/main" xmlns="" val="10008"/>
                  </a:ext>
                </a:extLst>
              </a:tr>
              <a:tr h="56017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50" dirty="0" smtClean="0">
                          <a:solidFill>
                            <a:schemeClr val="tx2"/>
                          </a:solidFill>
                          <a:effectLst/>
                          <a:latin typeface="Overpass Light"/>
                          <a:cs typeface="Overpass Light"/>
                        </a:rPr>
                        <a:t>15h20 </a:t>
                      </a:r>
                      <a:r>
                        <a:rPr lang="mr-IN" sz="1050" b="0" i="0" u="none" strike="noStrike" kern="1200" baseline="0" dirty="0" smtClean="0">
                          <a:solidFill>
                            <a:schemeClr val="tx2"/>
                          </a:solidFill>
                          <a:latin typeface="Overpass Light"/>
                          <a:ea typeface="+mn-ea"/>
                          <a:cs typeface="Overpass Light"/>
                        </a:rPr>
                        <a:t>–</a:t>
                      </a:r>
                      <a:r>
                        <a:rPr lang="en-US" sz="1050" b="0" i="0" u="none" strike="noStrike" kern="1200" baseline="0" dirty="0" smtClean="0">
                          <a:solidFill>
                            <a:schemeClr val="tx2"/>
                          </a:solidFill>
                          <a:latin typeface="Overpass Light"/>
                          <a:ea typeface="+mn-ea"/>
                          <a:cs typeface="Overpass Light"/>
                        </a:rPr>
                        <a:t> </a:t>
                      </a:r>
                      <a:r>
                        <a:rPr lang="en-US" sz="1050" dirty="0" smtClean="0">
                          <a:solidFill>
                            <a:schemeClr val="tx2"/>
                          </a:solidFill>
                          <a:effectLst/>
                          <a:latin typeface="Overpass Light"/>
                          <a:cs typeface="Overpass Light"/>
                        </a:rPr>
                        <a:t>16h00</a:t>
                      </a:r>
                      <a:endParaRPr lang="en-GB" sz="1050" dirty="0" smtClean="0">
                        <a:solidFill>
                          <a:schemeClr val="tx2"/>
                        </a:solidFill>
                        <a:effectLst/>
                        <a:latin typeface="Overpass Light"/>
                        <a:ea typeface="Calibri" panose="020F0502020204030204" pitchFamily="34" charset="0"/>
                        <a:cs typeface="Overpass Light"/>
                      </a:endParaRPr>
                    </a:p>
                  </a:txBody>
                  <a:tcPr marL="78004" marR="78004" marT="39002" marB="39002"/>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fr-FR" sz="1050" dirty="0" smtClean="0">
                          <a:solidFill>
                            <a:schemeClr val="tx2"/>
                          </a:solidFill>
                          <a:latin typeface="Overpass Light"/>
                          <a:cs typeface="Overpass Light"/>
                        </a:rPr>
                        <a:t>Étape 2: Identifier qui est susceptible de subir un préjudice et comment </a:t>
                      </a:r>
                    </a:p>
                    <a:p>
                      <a:pPr marL="0" marR="0" indent="0" algn="l" defTabSz="914400" rtl="0" eaLnBrk="1" fontAlgn="auto" latinLnBrk="0" hangingPunct="1">
                        <a:lnSpc>
                          <a:spcPct val="107000"/>
                        </a:lnSpc>
                        <a:spcBef>
                          <a:spcPts val="0"/>
                        </a:spcBef>
                        <a:spcAft>
                          <a:spcPts val="0"/>
                        </a:spcAft>
                        <a:buClrTx/>
                        <a:buSzTx/>
                        <a:buFontTx/>
                        <a:buNone/>
                        <a:tabLst/>
                        <a:defRPr/>
                      </a:pPr>
                      <a:r>
                        <a:rPr lang="fr-FR" sz="1050" dirty="0" smtClean="0">
                          <a:solidFill>
                            <a:schemeClr val="tx2"/>
                          </a:solidFill>
                          <a:latin typeface="Overpass Light"/>
                          <a:cs typeface="Overpass Light"/>
                        </a:rPr>
                        <a:t>Évaluation du risque actuel </a:t>
                      </a:r>
                    </a:p>
                    <a:p>
                      <a:pPr marL="0" marR="0">
                        <a:lnSpc>
                          <a:spcPct val="107000"/>
                        </a:lnSpc>
                        <a:spcBef>
                          <a:spcPts val="0"/>
                        </a:spcBef>
                        <a:spcAft>
                          <a:spcPts val="0"/>
                        </a:spcAft>
                      </a:pPr>
                      <a:r>
                        <a:rPr lang="fr-FR" sz="1050" dirty="0" smtClean="0">
                          <a:solidFill>
                            <a:schemeClr val="tx2"/>
                          </a:solidFill>
                          <a:latin typeface="Overpass Light"/>
                          <a:cs typeface="Overpass Light"/>
                        </a:rPr>
                        <a:t>Étape 3: Identifier et choisir les mesures de maîtrise des risques pour la sécurité et la santé au</a:t>
                      </a:r>
                      <a:r>
                        <a:rPr lang="fr-FR" sz="1050" baseline="0" dirty="0" smtClean="0">
                          <a:solidFill>
                            <a:schemeClr val="tx2"/>
                          </a:solidFill>
                          <a:latin typeface="Overpass Light"/>
                          <a:cs typeface="Overpass Light"/>
                        </a:rPr>
                        <a:t> travail</a:t>
                      </a:r>
                      <a:endParaRPr lang="fr-FR" sz="1050" dirty="0">
                        <a:solidFill>
                          <a:schemeClr val="tx2"/>
                        </a:solidFill>
                        <a:latin typeface="Overpass Light"/>
                        <a:cs typeface="Overpass Light"/>
                      </a:endParaRPr>
                    </a:p>
                  </a:txBody>
                  <a:tcPr marL="78004" marR="78004" marT="39002" marB="39002"/>
                </a:tc>
                <a:tc>
                  <a:txBody>
                    <a:bodyPr/>
                    <a:lstStyle/>
                    <a:p>
                      <a:pPr marL="0" marR="0">
                        <a:lnSpc>
                          <a:spcPct val="107000"/>
                        </a:lnSpc>
                        <a:spcBef>
                          <a:spcPts val="0"/>
                        </a:spcBef>
                        <a:spcAft>
                          <a:spcPts val="0"/>
                        </a:spcAft>
                      </a:pPr>
                      <a:r>
                        <a:rPr lang="fr-FR" sz="1050" dirty="0" smtClean="0">
                          <a:solidFill>
                            <a:schemeClr val="tx2"/>
                          </a:solidFill>
                          <a:latin typeface="Overpass Light"/>
                          <a:cs typeface="Overpass Light"/>
                        </a:rPr>
                        <a:t>Présentation </a:t>
                      </a:r>
                      <a:r>
                        <a:rPr lang="mr-IN" sz="1050" dirty="0" smtClean="0">
                          <a:solidFill>
                            <a:schemeClr val="tx2"/>
                          </a:solidFill>
                          <a:latin typeface="Overpass Light"/>
                          <a:cs typeface="Overpass Light"/>
                        </a:rPr>
                        <a:t>–</a:t>
                      </a:r>
                      <a:r>
                        <a:rPr lang="fr-FR" sz="1050" dirty="0" smtClean="0">
                          <a:solidFill>
                            <a:schemeClr val="tx2"/>
                          </a:solidFill>
                          <a:latin typeface="Overpass Light"/>
                          <a:cs typeface="Overpass Light"/>
                        </a:rPr>
                        <a:t> Formateur</a:t>
                      </a:r>
                    </a:p>
                    <a:p>
                      <a:pPr marL="0" marR="0" indent="0" algn="l" defTabSz="914400" rtl="0" eaLnBrk="1" fontAlgn="auto" latinLnBrk="0" hangingPunct="1">
                        <a:lnSpc>
                          <a:spcPct val="107000"/>
                        </a:lnSpc>
                        <a:spcBef>
                          <a:spcPts val="0"/>
                        </a:spcBef>
                        <a:spcAft>
                          <a:spcPts val="0"/>
                        </a:spcAft>
                        <a:buClrTx/>
                        <a:buSzTx/>
                        <a:buFontTx/>
                        <a:buNone/>
                        <a:tabLst/>
                        <a:defRPr/>
                      </a:pPr>
                      <a:r>
                        <a:rPr lang="fr-FR" sz="1050" dirty="0" smtClean="0">
                          <a:solidFill>
                            <a:schemeClr val="tx2"/>
                          </a:solidFill>
                          <a:latin typeface="Overpass Light"/>
                          <a:cs typeface="Overpass Light"/>
                        </a:rPr>
                        <a:t>Présentation - Formateur</a:t>
                      </a:r>
                    </a:p>
                  </a:txBody>
                  <a:tcPr marL="78004" marR="78004" marT="39002" marB="39002"/>
                </a:tc>
                <a:extLst>
                  <a:ext uri="{0D108BD9-81ED-4DB2-BD59-A6C34878D82A}">
                    <a16:rowId xmlns:a16="http://schemas.microsoft.com/office/drawing/2014/main" xmlns="" val="10009"/>
                  </a:ext>
                </a:extLst>
              </a:tr>
              <a:tr h="32805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50" dirty="0" smtClean="0">
                          <a:solidFill>
                            <a:schemeClr val="tx2"/>
                          </a:solidFill>
                          <a:effectLst/>
                          <a:latin typeface="Overpass Light"/>
                          <a:cs typeface="Overpass Light"/>
                        </a:rPr>
                        <a:t>16h00 </a:t>
                      </a:r>
                      <a:r>
                        <a:rPr lang="mr-IN" sz="1050" b="0" i="0" u="none" strike="noStrike" kern="1200" baseline="0" dirty="0" smtClean="0">
                          <a:solidFill>
                            <a:schemeClr val="tx2"/>
                          </a:solidFill>
                          <a:latin typeface="Overpass Light"/>
                          <a:ea typeface="+mn-ea"/>
                          <a:cs typeface="Overpass Light"/>
                        </a:rPr>
                        <a:t>–</a:t>
                      </a:r>
                      <a:r>
                        <a:rPr lang="en-US" sz="1050" b="0" i="0" u="none" strike="noStrike" kern="1200" baseline="0" dirty="0" smtClean="0">
                          <a:solidFill>
                            <a:schemeClr val="tx2"/>
                          </a:solidFill>
                          <a:latin typeface="Overpass Light"/>
                          <a:ea typeface="+mn-ea"/>
                          <a:cs typeface="Overpass Light"/>
                        </a:rPr>
                        <a:t> </a:t>
                      </a:r>
                      <a:r>
                        <a:rPr lang="en-US" sz="1050" dirty="0" smtClean="0">
                          <a:solidFill>
                            <a:schemeClr val="tx2"/>
                          </a:solidFill>
                          <a:effectLst/>
                          <a:latin typeface="Overpass Light"/>
                          <a:cs typeface="Overpass Light"/>
                        </a:rPr>
                        <a:t>16h30</a:t>
                      </a:r>
                      <a:endParaRPr lang="en-GB" sz="1050" dirty="0" smtClean="0">
                        <a:solidFill>
                          <a:schemeClr val="tx2"/>
                        </a:solidFill>
                        <a:effectLst/>
                        <a:latin typeface="Overpass Light"/>
                        <a:ea typeface="Calibri" panose="020F0502020204030204" pitchFamily="34" charset="0"/>
                        <a:cs typeface="Overpass Light"/>
                      </a:endParaRPr>
                    </a:p>
                  </a:txBody>
                  <a:tcPr marL="78004" marR="78004" marT="39002" marB="39002"/>
                </a:tc>
                <a:tc>
                  <a:txBody>
                    <a:bodyPr/>
                    <a:lstStyle/>
                    <a:p>
                      <a:pPr marL="0" marR="0">
                        <a:lnSpc>
                          <a:spcPct val="107000"/>
                        </a:lnSpc>
                        <a:spcBef>
                          <a:spcPts val="0"/>
                        </a:spcBef>
                        <a:spcAft>
                          <a:spcPts val="0"/>
                        </a:spcAft>
                      </a:pPr>
                      <a:r>
                        <a:rPr lang="fr-FR" sz="1050" dirty="0" smtClean="0">
                          <a:solidFill>
                            <a:schemeClr val="tx2"/>
                          </a:solidFill>
                          <a:latin typeface="Overpass Light"/>
                          <a:cs typeface="Overpass Light"/>
                        </a:rPr>
                        <a:t>Exercice d’usine 2: Identifiez les personnes à risque et évaluez le niveau actuel des risques sur votre lieu de travail</a:t>
                      </a:r>
                      <a:endParaRPr lang="fr-FR" sz="1050" dirty="0">
                        <a:solidFill>
                          <a:schemeClr val="tx2"/>
                        </a:solidFill>
                        <a:latin typeface="Overpass Light"/>
                        <a:cs typeface="Overpass Light"/>
                      </a:endParaRPr>
                    </a:p>
                  </a:txBody>
                  <a:tcPr marL="78004" marR="78004" marT="39002" marB="39002"/>
                </a:tc>
                <a:tc>
                  <a:txBody>
                    <a:bodyPr/>
                    <a:lstStyle/>
                    <a:p>
                      <a:pPr marL="0" marR="0">
                        <a:lnSpc>
                          <a:spcPct val="107000"/>
                        </a:lnSpc>
                        <a:spcBef>
                          <a:spcPts val="0"/>
                        </a:spcBef>
                        <a:spcAft>
                          <a:spcPts val="0"/>
                        </a:spcAft>
                      </a:pPr>
                      <a:r>
                        <a:rPr lang="fr-FR" sz="1050" dirty="0" smtClean="0">
                          <a:solidFill>
                            <a:schemeClr val="tx2"/>
                          </a:solidFill>
                          <a:latin typeface="Overpass Light"/>
                          <a:cs typeface="Overpass Light"/>
                        </a:rPr>
                        <a:t>Travail en groupes et discussion en plénière</a:t>
                      </a:r>
                      <a:endParaRPr lang="fr-FR" sz="1050" dirty="0">
                        <a:solidFill>
                          <a:schemeClr val="tx2"/>
                        </a:solidFill>
                        <a:latin typeface="Overpass Light"/>
                        <a:cs typeface="Overpass Light"/>
                      </a:endParaRPr>
                    </a:p>
                  </a:txBody>
                  <a:tcPr marL="78004" marR="78004" marT="39002" marB="39002"/>
                </a:tc>
                <a:extLst>
                  <a:ext uri="{0D108BD9-81ED-4DB2-BD59-A6C34878D82A}">
                    <a16:rowId xmlns:a16="http://schemas.microsoft.com/office/drawing/2014/main" xmlns="" val="10010"/>
                  </a:ext>
                </a:extLst>
              </a:tr>
            </a:tbl>
          </a:graphicData>
        </a:graphic>
      </p:graphicFrame>
      <p:sp>
        <p:nvSpPr>
          <p:cNvPr id="6" name="Marcador de número de diapositiva 5"/>
          <p:cNvSpPr>
            <a:spLocks noGrp="1"/>
          </p:cNvSpPr>
          <p:nvPr>
            <p:ph type="sldNum" sz="quarter" idx="12"/>
          </p:nvPr>
        </p:nvSpPr>
        <p:spPr/>
        <p:txBody>
          <a:bodyPr/>
          <a:lstStyle/>
          <a:p>
            <a:fld id="{856227C0-AD57-4F9B-BAE3-EEFB0D0EE427}" type="slidenum">
              <a:rPr lang="en-GB" smtClean="0"/>
              <a:t>6</a:t>
            </a:fld>
            <a:endParaRPr lang="en-GB"/>
          </a:p>
        </p:txBody>
      </p:sp>
    </p:spTree>
    <p:extLst>
      <p:ext uri="{BB962C8B-B14F-4D97-AF65-F5344CB8AC3E}">
        <p14:creationId xmlns:p14="http://schemas.microsoft.com/office/powerpoint/2010/main" val="1619184735"/>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31700" y="798909"/>
            <a:ext cx="7727968" cy="4925518"/>
          </a:xfrm>
          <a:prstGeom prst="rect">
            <a:avLst/>
          </a:prstGeom>
        </p:spPr>
      </p:pic>
      <p:sp>
        <p:nvSpPr>
          <p:cNvPr id="2" name="Título 1"/>
          <p:cNvSpPr>
            <a:spLocks noGrp="1"/>
          </p:cNvSpPr>
          <p:nvPr>
            <p:ph type="title"/>
          </p:nvPr>
        </p:nvSpPr>
        <p:spPr/>
        <p:txBody>
          <a:bodyPr/>
          <a:lstStyle/>
          <a:p>
            <a:r>
              <a:rPr lang="fr-FR" sz="2800" b="0" dirty="0"/>
              <a:t>Évaluation des risques</a:t>
            </a:r>
            <a:endParaRPr lang="es-ES" b="0"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60</a:t>
            </a:fld>
            <a:endParaRPr lang="en-GB"/>
          </a:p>
        </p:txBody>
      </p:sp>
      <p:sp>
        <p:nvSpPr>
          <p:cNvPr id="3" name="Marcador de contenido 2"/>
          <p:cNvSpPr>
            <a:spLocks noGrp="1"/>
          </p:cNvSpPr>
          <p:nvPr>
            <p:ph type="body" sz="quarter" idx="13"/>
          </p:nvPr>
        </p:nvSpPr>
        <p:spPr>
          <a:xfrm>
            <a:off x="385951" y="2584824"/>
            <a:ext cx="3125226" cy="3137648"/>
          </a:xfrm>
        </p:spPr>
        <p:txBody>
          <a:bodyPr/>
          <a:lstStyle/>
          <a:p>
            <a:pPr defTabSz="457200"/>
            <a:r>
              <a:rPr lang="fr-FR" sz="1800" dirty="0" smtClean="0">
                <a:solidFill>
                  <a:srgbClr val="FF0000"/>
                </a:solidFill>
                <a:latin typeface="Overpass Light"/>
                <a:cs typeface="Overpass Light"/>
              </a:rPr>
              <a:t>Nous </a:t>
            </a:r>
            <a:r>
              <a:rPr lang="fr-FR" sz="1800" dirty="0">
                <a:solidFill>
                  <a:srgbClr val="FF0000"/>
                </a:solidFill>
                <a:latin typeface="Overpass Light"/>
                <a:cs typeface="Overpass Light"/>
              </a:rPr>
              <a:t>avons tendance à ne prêter attention qu’au risque MAIS nous devons nous </a:t>
            </a:r>
            <a:r>
              <a:rPr lang="fr-FR" sz="1800" u="sng" dirty="0">
                <a:solidFill>
                  <a:srgbClr val="FF0000"/>
                </a:solidFill>
              </a:rPr>
              <a:t>concentrer sur les dangers</a:t>
            </a:r>
            <a:r>
              <a:rPr lang="fr-FR" sz="1800" dirty="0">
                <a:solidFill>
                  <a:srgbClr val="FF0000"/>
                </a:solidFill>
              </a:rPr>
              <a:t> </a:t>
            </a:r>
            <a:r>
              <a:rPr lang="fr-FR" sz="1800" dirty="0">
                <a:solidFill>
                  <a:srgbClr val="FF0000"/>
                </a:solidFill>
                <a:latin typeface="Overpass Light"/>
                <a:cs typeface="Overpass Light"/>
              </a:rPr>
              <a:t>lors de l’évaluation des </a:t>
            </a:r>
            <a:r>
              <a:rPr lang="fr-FR" sz="1800" dirty="0" smtClean="0">
                <a:solidFill>
                  <a:srgbClr val="FF0000"/>
                </a:solidFill>
                <a:latin typeface="Overpass Light"/>
                <a:cs typeface="Overpass Light"/>
              </a:rPr>
              <a:t>risques </a:t>
            </a:r>
            <a:endParaRPr lang="fr-FR" sz="1800" dirty="0">
              <a:solidFill>
                <a:srgbClr val="FF0000"/>
              </a:solidFill>
              <a:latin typeface="Overpass Light"/>
              <a:cs typeface="Overpass Light"/>
            </a:endParaRPr>
          </a:p>
        </p:txBody>
      </p:sp>
      <p:sp>
        <p:nvSpPr>
          <p:cNvPr id="8" name="Marcador de contenido 2"/>
          <p:cNvSpPr txBox="1">
            <a:spLocks/>
          </p:cNvSpPr>
          <p:nvPr/>
        </p:nvSpPr>
        <p:spPr>
          <a:xfrm>
            <a:off x="7274060" y="5518397"/>
            <a:ext cx="2815450" cy="612552"/>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ctr" eaLnBrk="0" fontAlgn="base" hangingPunct="0">
              <a:lnSpc>
                <a:spcPct val="110000"/>
              </a:lnSpc>
              <a:spcBef>
                <a:spcPct val="0"/>
              </a:spcBef>
              <a:spcAft>
                <a:spcPct val="0"/>
              </a:spcAft>
              <a:buClr>
                <a:schemeClr val="accent2"/>
              </a:buClr>
              <a:buFont typeface="Arial Unicode MS"/>
              <a:buChar char="▶"/>
            </a:pPr>
            <a:r>
              <a:rPr lang="fr-FR" sz="1400" b="0" dirty="0" smtClean="0">
                <a:solidFill>
                  <a:schemeClr val="tx2"/>
                </a:solidFill>
                <a:latin typeface="Overpass Light"/>
                <a:cs typeface="Overpass Light"/>
              </a:rPr>
              <a:t>Les </a:t>
            </a:r>
            <a:r>
              <a:rPr lang="fr-FR" sz="1400" b="0" dirty="0">
                <a:solidFill>
                  <a:schemeClr val="tx2"/>
                </a:solidFill>
                <a:latin typeface="Overpass Light"/>
                <a:cs typeface="Overpass Light"/>
              </a:rPr>
              <a:t>accidents se produisent avec une interaction humaine</a:t>
            </a:r>
          </a:p>
          <a:p>
            <a:pPr marL="285750" indent="-285750" algn="ctr" eaLnBrk="0" fontAlgn="base" hangingPunct="0">
              <a:lnSpc>
                <a:spcPct val="110000"/>
              </a:lnSpc>
              <a:spcBef>
                <a:spcPct val="0"/>
              </a:spcBef>
              <a:spcAft>
                <a:spcPct val="0"/>
              </a:spcAft>
              <a:buClr>
                <a:schemeClr val="accent2"/>
              </a:buClr>
              <a:buFont typeface="Arial Unicode MS"/>
              <a:buChar char="▶"/>
            </a:pPr>
            <a:endParaRPr lang="en-GB" sz="1400" b="0" dirty="0" smtClean="0">
              <a:solidFill>
                <a:schemeClr val="tx2"/>
              </a:solidFill>
              <a:latin typeface="Overpass Light"/>
              <a:cs typeface="Overpass Light"/>
            </a:endParaRPr>
          </a:p>
        </p:txBody>
      </p:sp>
      <p:sp>
        <p:nvSpPr>
          <p:cNvPr id="13" name="Marcador de contenido 2"/>
          <p:cNvSpPr txBox="1">
            <a:spLocks/>
          </p:cNvSpPr>
          <p:nvPr/>
        </p:nvSpPr>
        <p:spPr>
          <a:xfrm>
            <a:off x="3713017" y="5484922"/>
            <a:ext cx="2744897" cy="612552"/>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ctr" eaLnBrk="0" fontAlgn="base" hangingPunct="0">
              <a:lnSpc>
                <a:spcPct val="110000"/>
              </a:lnSpc>
              <a:spcBef>
                <a:spcPct val="0"/>
              </a:spcBef>
              <a:spcAft>
                <a:spcPct val="0"/>
              </a:spcAft>
              <a:buClr>
                <a:schemeClr val="accent2"/>
              </a:buClr>
              <a:buFont typeface="Arial Unicode MS"/>
              <a:buChar char="▶"/>
            </a:pPr>
            <a:r>
              <a:rPr lang="fr-FR" sz="1400" b="0" dirty="0" smtClean="0">
                <a:solidFill>
                  <a:schemeClr val="tx2"/>
                </a:solidFill>
                <a:latin typeface="Overpass Light"/>
                <a:cs typeface="Overpass Light"/>
              </a:rPr>
              <a:t>Aucun </a:t>
            </a:r>
            <a:r>
              <a:rPr lang="fr-FR" sz="1400" b="0" dirty="0">
                <a:solidFill>
                  <a:schemeClr val="tx2"/>
                </a:solidFill>
                <a:latin typeface="Overpass Light"/>
                <a:cs typeface="Overpass Light"/>
              </a:rPr>
              <a:t>accident ne se produit sans interaction </a:t>
            </a:r>
            <a:r>
              <a:rPr lang="fr-FR" sz="1400" b="0" dirty="0" smtClean="0">
                <a:solidFill>
                  <a:schemeClr val="tx2"/>
                </a:solidFill>
                <a:latin typeface="Overpass Light"/>
                <a:cs typeface="Overpass Light"/>
              </a:rPr>
              <a:t>humaine</a:t>
            </a:r>
            <a:endParaRPr lang="fr-FR" sz="1400" b="0" dirty="0">
              <a:solidFill>
                <a:schemeClr val="tx2"/>
              </a:solidFill>
              <a:latin typeface="Overpass Light"/>
              <a:cs typeface="Overpass Light"/>
            </a:endParaRPr>
          </a:p>
        </p:txBody>
      </p:sp>
      <p:cxnSp>
        <p:nvCxnSpPr>
          <p:cNvPr id="16" name="Conector recto 15"/>
          <p:cNvCxnSpPr/>
          <p:nvPr/>
        </p:nvCxnSpPr>
        <p:spPr>
          <a:xfrm>
            <a:off x="3780118" y="5393765"/>
            <a:ext cx="2674470" cy="0"/>
          </a:xfrm>
          <a:prstGeom prst="line">
            <a:avLst/>
          </a:prstGeom>
          <a:ln w="6350" cmpd="sng">
            <a:solidFill>
              <a:schemeClr val="tx2">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17" name="Conector recto 16"/>
          <p:cNvCxnSpPr/>
          <p:nvPr/>
        </p:nvCxnSpPr>
        <p:spPr>
          <a:xfrm>
            <a:off x="7361871" y="5421146"/>
            <a:ext cx="2759293" cy="0"/>
          </a:xfrm>
          <a:prstGeom prst="line">
            <a:avLst/>
          </a:prstGeom>
          <a:ln w="6350" cmpd="sng">
            <a:solidFill>
              <a:schemeClr val="tx2">
                <a:lumMod val="65000"/>
                <a:lumOff val="35000"/>
              </a:schemeClr>
            </a:solidFill>
          </a:ln>
        </p:spPr>
        <p:style>
          <a:lnRef idx="2">
            <a:schemeClr val="accent1"/>
          </a:lnRef>
          <a:fillRef idx="0">
            <a:schemeClr val="accent1"/>
          </a:fillRef>
          <a:effectRef idx="1">
            <a:schemeClr val="accent1"/>
          </a:effectRef>
          <a:fontRef idx="minor">
            <a:schemeClr val="tx1"/>
          </a:fontRef>
        </p:style>
      </p:cxnSp>
      <p:sp>
        <p:nvSpPr>
          <p:cNvPr id="14"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858725475"/>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0" y="343982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a:xfrm>
            <a:off x="490538" y="1423195"/>
            <a:ext cx="4256052" cy="745343"/>
          </a:xfrm>
        </p:spPr>
        <p:txBody>
          <a:bodyPr/>
          <a:lstStyle/>
          <a:p>
            <a:r>
              <a:rPr lang="fr-FR" b="0" dirty="0"/>
              <a:t>Les 5 étapes de l’évaluation des risques</a:t>
            </a:r>
            <a:endParaRPr lang="es-ES" b="0" dirty="0">
              <a:latin typeface="Overpass"/>
              <a:cs typeface="Overpass"/>
            </a:endParaRP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61</a:t>
            </a:fld>
            <a:endParaRPr lang="en-GB"/>
          </a:p>
        </p:txBody>
      </p:sp>
      <p:pic>
        <p:nvPicPr>
          <p:cNvPr id="10" name="Imagen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4932" y="1732374"/>
            <a:ext cx="5768004" cy="4501149"/>
          </a:xfrm>
          <a:prstGeom prst="rect">
            <a:avLst/>
          </a:prstGeom>
          <a:noFill/>
          <a:ln>
            <a:noFill/>
          </a:ln>
        </p:spPr>
      </p:pic>
      <p:sp>
        <p:nvSpPr>
          <p:cNvPr id="9"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828114405"/>
      </p:ext>
    </p:extLst>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2"/>
          </p:nvPr>
        </p:nvSpPr>
        <p:spPr/>
        <p:txBody>
          <a:bodyPr/>
          <a:lstStyle/>
          <a:p>
            <a:fld id="{856227C0-AD57-4F9B-BAE3-EEFB0D0EE427}" type="slidenum">
              <a:rPr lang="en-GB" smtClean="0"/>
              <a:t>62</a:t>
            </a:fld>
            <a:endParaRPr lang="en-GB"/>
          </a:p>
        </p:txBody>
      </p:sp>
      <p:pic>
        <p:nvPicPr>
          <p:cNvPr id="5" name="Imagen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50374" y="2518277"/>
            <a:ext cx="4672294" cy="2977719"/>
          </a:xfrm>
          <a:prstGeom prst="rect">
            <a:avLst/>
          </a:prstGeom>
        </p:spPr>
      </p:pic>
      <p:pic>
        <p:nvPicPr>
          <p:cNvPr id="6" name="Imagen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85125" y="2694724"/>
            <a:ext cx="3273107" cy="2554219"/>
          </a:xfrm>
          <a:prstGeom prst="rect">
            <a:avLst/>
          </a:prstGeom>
        </p:spPr>
      </p:pic>
      <p:sp>
        <p:nvSpPr>
          <p:cNvPr id="7" name="Título 1"/>
          <p:cNvSpPr txBox="1">
            <a:spLocks/>
          </p:cNvSpPr>
          <p:nvPr/>
        </p:nvSpPr>
        <p:spPr>
          <a:xfrm>
            <a:off x="490537" y="1423195"/>
            <a:ext cx="6199769" cy="745343"/>
          </a:xfrm>
          <a:prstGeom prst="rect">
            <a:avLst/>
          </a:prstGeom>
        </p:spPr>
        <p:txBody>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r>
              <a:rPr lang="fr-FR" b="0" dirty="0"/>
              <a:t>Identifier les dangers</a:t>
            </a:r>
            <a:endParaRPr lang="es-ES" b="0" dirty="0">
              <a:latin typeface="Overpass"/>
              <a:cs typeface="Overpass"/>
            </a:endParaRPr>
          </a:p>
        </p:txBody>
      </p:sp>
      <p:sp>
        <p:nvSpPr>
          <p:cNvPr id="8" name="CuadroTexto 7"/>
          <p:cNvSpPr txBox="1"/>
          <p:nvPr/>
        </p:nvSpPr>
        <p:spPr>
          <a:xfrm>
            <a:off x="526552" y="2230709"/>
            <a:ext cx="2973470" cy="3416320"/>
          </a:xfrm>
          <a:prstGeom prst="rect">
            <a:avLst/>
          </a:prstGeom>
          <a:noFill/>
        </p:spPr>
        <p:txBody>
          <a:bodyPr wrap="square" rtlCol="0">
            <a:spAutoFit/>
          </a:bodyPr>
          <a:lstStyle/>
          <a:p>
            <a:pPr marL="285750" indent="-285750">
              <a:buClr>
                <a:schemeClr val="accent2"/>
              </a:buClr>
              <a:buFont typeface="Lucida Grande"/>
              <a:buChar char="▶"/>
            </a:pPr>
            <a:r>
              <a:rPr lang="fr-FR" dirty="0" smtClean="0">
                <a:solidFill>
                  <a:schemeClr val="tx2"/>
                </a:solidFill>
                <a:latin typeface="Overpass bold"/>
                <a:cs typeface="Overpass bold"/>
              </a:rPr>
              <a:t>Première </a:t>
            </a:r>
            <a:r>
              <a:rPr lang="fr-FR" dirty="0">
                <a:solidFill>
                  <a:schemeClr val="tx2"/>
                </a:solidFill>
                <a:latin typeface="Overpass bold"/>
                <a:cs typeface="Overpass bold"/>
              </a:rPr>
              <a:t>étape de l’évaluation des risques qui vise à offrir un lieu de travail sûr et </a:t>
            </a:r>
            <a:r>
              <a:rPr lang="fr-FR" dirty="0" smtClean="0">
                <a:solidFill>
                  <a:schemeClr val="tx2"/>
                </a:solidFill>
                <a:latin typeface="Overpass bold"/>
                <a:cs typeface="Overpass bold"/>
              </a:rPr>
              <a:t>salubre</a:t>
            </a:r>
          </a:p>
          <a:p>
            <a:pPr marL="285750" indent="-285750">
              <a:buClr>
                <a:schemeClr val="accent2"/>
              </a:buClr>
              <a:buFont typeface="Lucida Grande"/>
              <a:buChar char="▶"/>
            </a:pPr>
            <a:endParaRPr lang="fr-FR" dirty="0">
              <a:solidFill>
                <a:schemeClr val="tx2"/>
              </a:solidFill>
              <a:latin typeface="Overpass bold"/>
              <a:cs typeface="Overpass bold"/>
            </a:endParaRPr>
          </a:p>
          <a:p>
            <a:pPr marL="285750" indent="-285750">
              <a:buClr>
                <a:schemeClr val="accent2"/>
              </a:buClr>
              <a:buFont typeface="Lucida Grande"/>
              <a:buChar char="▶"/>
            </a:pPr>
            <a:r>
              <a:rPr lang="fr-FR" dirty="0" smtClean="0">
                <a:solidFill>
                  <a:schemeClr val="tx2"/>
                </a:solidFill>
                <a:latin typeface="Overpass bold"/>
                <a:cs typeface="Overpass bold"/>
              </a:rPr>
              <a:t>Identification </a:t>
            </a:r>
            <a:r>
              <a:rPr lang="fr-FR" dirty="0">
                <a:solidFill>
                  <a:schemeClr val="tx2"/>
                </a:solidFill>
                <a:latin typeface="Overpass bold"/>
                <a:cs typeface="Overpass bold"/>
              </a:rPr>
              <a:t>des dangers = déterminer ce qui peut causer des dommages aux personnes sur le lieu de travail (produits, situations, etc.</a:t>
            </a:r>
            <a:r>
              <a:rPr lang="fr-FR" dirty="0" smtClean="0">
                <a:solidFill>
                  <a:schemeClr val="tx2"/>
                </a:solidFill>
                <a:latin typeface="Overpass bold"/>
                <a:cs typeface="Overpass bold"/>
              </a:rPr>
              <a:t>)</a:t>
            </a:r>
            <a:endParaRPr lang="fr-FR" dirty="0">
              <a:solidFill>
                <a:schemeClr val="tx2"/>
              </a:solidFill>
              <a:latin typeface="Overpass bold"/>
              <a:cs typeface="Overpass bold"/>
            </a:endParaRPr>
          </a:p>
        </p:txBody>
      </p:sp>
      <p:sp>
        <p:nvSpPr>
          <p:cNvPr id="10"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2168055539"/>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fr-FR" b="0" dirty="0"/>
              <a:t>Comment identifier les dangers? </a:t>
            </a:r>
            <a:endParaRPr lang="es-ES" b="0" dirty="0"/>
          </a:p>
        </p:txBody>
      </p:sp>
      <p:sp>
        <p:nvSpPr>
          <p:cNvPr id="5" name="Marcador de número de diapositiva 4"/>
          <p:cNvSpPr>
            <a:spLocks noGrp="1"/>
          </p:cNvSpPr>
          <p:nvPr>
            <p:ph type="sldNum" sz="quarter" idx="12"/>
          </p:nvPr>
        </p:nvSpPr>
        <p:spPr/>
        <p:txBody>
          <a:bodyPr/>
          <a:lstStyle/>
          <a:p>
            <a:fld id="{856227C0-AD57-4F9B-BAE3-EEFB0D0EE427}" type="slidenum">
              <a:rPr lang="en-GB" smtClean="0"/>
              <a:t>63</a:t>
            </a:fld>
            <a:endParaRPr lang="en-GB"/>
          </a:p>
        </p:txBody>
      </p:sp>
      <p:graphicFrame>
        <p:nvGraphicFramePr>
          <p:cNvPr id="6" name="Diagram 7"/>
          <p:cNvGraphicFramePr/>
          <p:nvPr>
            <p:extLst>
              <p:ext uri="{D42A27DB-BD31-4B8C-83A1-F6EECF244321}">
                <p14:modId xmlns:p14="http://schemas.microsoft.com/office/powerpoint/2010/main" val="3523022763"/>
              </p:ext>
            </p:extLst>
          </p:nvPr>
        </p:nvGraphicFramePr>
        <p:xfrm>
          <a:off x="5191448" y="1593135"/>
          <a:ext cx="5333632" cy="44086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Imagen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418138" y="2055521"/>
            <a:ext cx="4087903" cy="3626404"/>
          </a:xfrm>
          <a:prstGeom prst="rect">
            <a:avLst/>
          </a:prstGeom>
        </p:spPr>
      </p:pic>
      <p:sp>
        <p:nvSpPr>
          <p:cNvPr id="9"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1550957323"/>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64_slide-ilus_26.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67693" y="2256559"/>
            <a:ext cx="3868273" cy="4074817"/>
          </a:xfrm>
          <a:prstGeom prst="rect">
            <a:avLst/>
          </a:prstGeom>
        </p:spPr>
      </p:pic>
      <p:sp>
        <p:nvSpPr>
          <p:cNvPr id="4" name="Title 3"/>
          <p:cNvSpPr>
            <a:spLocks noGrp="1"/>
          </p:cNvSpPr>
          <p:nvPr>
            <p:ph type="title"/>
          </p:nvPr>
        </p:nvSpPr>
        <p:spPr/>
        <p:txBody>
          <a:bodyPr/>
          <a:lstStyle/>
          <a:p>
            <a:r>
              <a:rPr lang="fr-FR" b="0" dirty="0">
                <a:solidFill>
                  <a:srgbClr val="1E2DBE"/>
                </a:solidFill>
              </a:rPr>
              <a:t>Identifier les dangers: conseils supplémentaires</a:t>
            </a:r>
            <a:endParaRPr lang="en-GB" b="0" dirty="0">
              <a:solidFill>
                <a:srgbClr val="1E2DBE"/>
              </a:solidFill>
            </a:endParaRPr>
          </a:p>
        </p:txBody>
      </p:sp>
      <p:sp>
        <p:nvSpPr>
          <p:cNvPr id="5" name="Content Placeholder 4"/>
          <p:cNvSpPr>
            <a:spLocks noGrp="1"/>
          </p:cNvSpPr>
          <p:nvPr>
            <p:ph idx="1"/>
          </p:nvPr>
        </p:nvSpPr>
        <p:spPr>
          <a:xfrm>
            <a:off x="490538" y="2128828"/>
            <a:ext cx="8382447" cy="4037732"/>
          </a:xfrm>
        </p:spPr>
        <p:txBody>
          <a:bodyPr/>
          <a:lstStyle/>
          <a:p>
            <a:pPr lvl="5">
              <a:lnSpc>
                <a:spcPct val="110000"/>
              </a:lnSpc>
            </a:pPr>
            <a:r>
              <a:rPr lang="fr-FR" sz="1800" b="0" dirty="0" smtClean="0">
                <a:solidFill>
                  <a:schemeClr val="tx2"/>
                </a:solidFill>
                <a:latin typeface="Overpass Light"/>
                <a:cs typeface="Overpass Light"/>
              </a:rPr>
              <a:t>Nos </a:t>
            </a:r>
            <a:r>
              <a:rPr lang="fr-FR" sz="1800" b="0" dirty="0">
                <a:solidFill>
                  <a:schemeClr val="tx2"/>
                </a:solidFill>
                <a:latin typeface="Overpass Light"/>
                <a:cs typeface="Overpass Light"/>
              </a:rPr>
              <a:t>sens (vue, ouïe, odorat, par exemple) nous apportent des informations. Mais attention: l’absence d’odeur, par exemple, ne signifie pas qu’il n'y a pas de substance dangereuse dans l’air du lieu de travail</a:t>
            </a:r>
            <a:r>
              <a:rPr lang="fr-FR" sz="1800" b="0" dirty="0" smtClean="0">
                <a:solidFill>
                  <a:schemeClr val="tx2"/>
                </a:solidFill>
                <a:latin typeface="Overpass Light"/>
                <a:cs typeface="Overpass Light"/>
              </a:rPr>
              <a:t>!</a:t>
            </a:r>
            <a:endParaRPr lang="en-GB" sz="1800" dirty="0" smtClean="0">
              <a:solidFill>
                <a:schemeClr val="tx2"/>
              </a:solidFill>
              <a:latin typeface="Overpass Light"/>
              <a:cs typeface="Overpass Light"/>
            </a:endParaRPr>
          </a:p>
          <a:p>
            <a:pPr lvl="5">
              <a:lnSpc>
                <a:spcPct val="110000"/>
              </a:lnSpc>
            </a:pPr>
            <a:r>
              <a:rPr lang="fr-FR" sz="1800" b="0" dirty="0" smtClean="0">
                <a:solidFill>
                  <a:schemeClr val="tx2"/>
                </a:solidFill>
                <a:latin typeface="Overpass Light"/>
                <a:cs typeface="Overpass Light"/>
              </a:rPr>
              <a:t>Examiner </a:t>
            </a:r>
            <a:r>
              <a:rPr lang="fr-FR" sz="1800" b="0" dirty="0">
                <a:solidFill>
                  <a:schemeClr val="tx2"/>
                </a:solidFill>
                <a:latin typeface="Overpass Light"/>
                <a:cs typeface="Overpass Light"/>
              </a:rPr>
              <a:t>les pratiques de travail en </a:t>
            </a:r>
            <a:r>
              <a:rPr lang="fr-FR" sz="1800" b="0" dirty="0" smtClean="0">
                <a:solidFill>
                  <a:schemeClr val="tx2"/>
                </a:solidFill>
                <a:latin typeface="Overpass Light"/>
                <a:cs typeface="Overpass Light"/>
              </a:rPr>
              <a:t>vigueur</a:t>
            </a:r>
            <a:br>
              <a:rPr lang="fr-FR" sz="1800" b="0" dirty="0" smtClean="0">
                <a:solidFill>
                  <a:schemeClr val="tx2"/>
                </a:solidFill>
                <a:latin typeface="Overpass Light"/>
                <a:cs typeface="Overpass Light"/>
              </a:rPr>
            </a:br>
            <a:r>
              <a:rPr lang="fr-FR" sz="1800" b="0" dirty="0" smtClean="0">
                <a:solidFill>
                  <a:schemeClr val="tx2"/>
                </a:solidFill>
                <a:latin typeface="Overpass Light"/>
                <a:cs typeface="Overpass Light"/>
              </a:rPr>
              <a:t>–Les </a:t>
            </a:r>
            <a:r>
              <a:rPr lang="fr-FR" sz="1800" b="0" dirty="0">
                <a:solidFill>
                  <a:schemeClr val="tx2"/>
                </a:solidFill>
                <a:latin typeface="Overpass Light"/>
                <a:cs typeface="Overpass Light"/>
              </a:rPr>
              <a:t>travailleurs sont-ils visiblement exposés à des fumées, des liquides, des poussières, etc.</a:t>
            </a:r>
            <a:r>
              <a:rPr lang="fr-FR" sz="1800" b="0" dirty="0" smtClean="0">
                <a:solidFill>
                  <a:schemeClr val="tx2"/>
                </a:solidFill>
                <a:latin typeface="Overpass Light"/>
                <a:cs typeface="Overpass Light"/>
              </a:rPr>
              <a:t>?</a:t>
            </a:r>
            <a:endParaRPr lang="en-GB" sz="1800" dirty="0" smtClean="0">
              <a:solidFill>
                <a:schemeClr val="tx2"/>
              </a:solidFill>
              <a:latin typeface="Overpass Light"/>
              <a:cs typeface="Overpass Light"/>
            </a:endParaRPr>
          </a:p>
          <a:p>
            <a:pPr lvl="5">
              <a:lnSpc>
                <a:spcPct val="110000"/>
              </a:lnSpc>
            </a:pPr>
            <a:r>
              <a:rPr lang="fr-FR" sz="1800" b="0" dirty="0" smtClean="0">
                <a:solidFill>
                  <a:schemeClr val="tx2"/>
                </a:solidFill>
                <a:latin typeface="Overpass Light"/>
                <a:cs typeface="Overpass Light"/>
              </a:rPr>
              <a:t>Anticiper </a:t>
            </a:r>
            <a:r>
              <a:rPr lang="fr-FR" sz="1800" b="0" dirty="0">
                <a:solidFill>
                  <a:schemeClr val="tx2"/>
                </a:solidFill>
                <a:latin typeface="Overpass Light"/>
                <a:cs typeface="Overpass Light"/>
              </a:rPr>
              <a:t>la pratique de travail. Comment le travail sera-t-il effectué</a:t>
            </a:r>
            <a:r>
              <a:rPr lang="fr-FR" sz="1800" b="0" dirty="0" smtClean="0">
                <a:solidFill>
                  <a:schemeClr val="tx2"/>
                </a:solidFill>
                <a:latin typeface="Overpass Light"/>
                <a:cs typeface="Overpass Light"/>
              </a:rPr>
              <a:t>?</a:t>
            </a:r>
            <a:br>
              <a:rPr lang="fr-FR" sz="1800" b="0" dirty="0" smtClean="0">
                <a:solidFill>
                  <a:schemeClr val="tx2"/>
                </a:solidFill>
                <a:latin typeface="Overpass Light"/>
                <a:cs typeface="Overpass Light"/>
              </a:rPr>
            </a:br>
            <a:r>
              <a:rPr lang="fr-FR" sz="1800" b="0" dirty="0" smtClean="0">
                <a:solidFill>
                  <a:schemeClr val="tx2"/>
                </a:solidFill>
                <a:latin typeface="Overpass Light"/>
                <a:cs typeface="Overpass Light"/>
              </a:rPr>
              <a:t>–Les </a:t>
            </a:r>
            <a:r>
              <a:rPr lang="fr-FR" sz="1800" b="0" dirty="0">
                <a:solidFill>
                  <a:schemeClr val="tx2"/>
                </a:solidFill>
                <a:latin typeface="Overpass Light"/>
                <a:cs typeface="Overpass Light"/>
              </a:rPr>
              <a:t>travailleurs seront-ils probablement exposés à des fumées, des liquides, des poussières, etc.? </a:t>
            </a:r>
            <a:endParaRPr lang="en-GB" sz="1800" dirty="0" smtClean="0">
              <a:solidFill>
                <a:schemeClr val="tx2"/>
              </a:solidFill>
              <a:latin typeface="Overpass Light"/>
              <a:cs typeface="Overpass Light"/>
            </a:endParaRPr>
          </a:p>
          <a:p>
            <a:pPr lvl="5">
              <a:lnSpc>
                <a:spcPct val="110000"/>
              </a:lnSpc>
            </a:pPr>
            <a:r>
              <a:rPr lang="fr-FR" sz="1800" b="0" dirty="0" smtClean="0">
                <a:solidFill>
                  <a:schemeClr val="tx2"/>
                </a:solidFill>
                <a:latin typeface="Overpass Light"/>
                <a:cs typeface="Overpass Light"/>
              </a:rPr>
              <a:t>Pourquoi </a:t>
            </a:r>
            <a:r>
              <a:rPr lang="fr-FR" sz="1800" b="0" dirty="0">
                <a:solidFill>
                  <a:schemeClr val="tx2"/>
                </a:solidFill>
                <a:latin typeface="Overpass Light"/>
                <a:cs typeface="Overpass Light"/>
              </a:rPr>
              <a:t>le danger est-il présent</a:t>
            </a:r>
            <a:r>
              <a:rPr lang="fr-FR" sz="1800" b="0" dirty="0" smtClean="0">
                <a:solidFill>
                  <a:schemeClr val="tx2"/>
                </a:solidFill>
                <a:latin typeface="Overpass Light"/>
                <a:cs typeface="Overpass Light"/>
              </a:rPr>
              <a:t>?</a:t>
            </a:r>
            <a:br>
              <a:rPr lang="fr-FR" sz="1800" b="0" dirty="0" smtClean="0">
                <a:solidFill>
                  <a:schemeClr val="tx2"/>
                </a:solidFill>
                <a:latin typeface="Overpass Light"/>
                <a:cs typeface="Overpass Light"/>
              </a:rPr>
            </a:br>
            <a:r>
              <a:rPr lang="fr-FR" sz="1800" b="0" dirty="0" smtClean="0">
                <a:solidFill>
                  <a:schemeClr val="tx2"/>
                </a:solidFill>
                <a:latin typeface="Overpass Light"/>
                <a:cs typeface="Overpass Light"/>
              </a:rPr>
              <a:t>–Peut</a:t>
            </a:r>
            <a:r>
              <a:rPr lang="fr-FR" sz="1800" b="0" dirty="0">
                <a:solidFill>
                  <a:schemeClr val="tx2"/>
                </a:solidFill>
                <a:latin typeface="Overpass Light"/>
                <a:cs typeface="Overpass Light"/>
              </a:rPr>
              <a:t>-être en raison d’une défaillance d’autres processus de </a:t>
            </a:r>
            <a:r>
              <a:rPr lang="fr-FR" sz="1800" b="0" dirty="0" smtClean="0">
                <a:solidFill>
                  <a:schemeClr val="tx2"/>
                </a:solidFill>
                <a:latin typeface="Overpass Light"/>
                <a:cs typeface="Overpass Light"/>
              </a:rPr>
              <a:t>travail</a:t>
            </a:r>
            <a:endParaRPr lang="es-ES" sz="1800" b="0" dirty="0" smtClean="0">
              <a:solidFill>
                <a:schemeClr val="tx2"/>
              </a:solidFill>
              <a:latin typeface="Overpass Light"/>
              <a:cs typeface="Overpass Light"/>
            </a:endParaRPr>
          </a:p>
        </p:txBody>
      </p:sp>
      <p:sp>
        <p:nvSpPr>
          <p:cNvPr id="28" name="Slide Number Placeholder 27"/>
          <p:cNvSpPr>
            <a:spLocks noGrp="1"/>
          </p:cNvSpPr>
          <p:nvPr>
            <p:ph type="sldNum" sz="quarter" idx="12"/>
          </p:nvPr>
        </p:nvSpPr>
        <p:spPr/>
        <p:txBody>
          <a:bodyPr/>
          <a:lstStyle/>
          <a:p>
            <a:fld id="{856227C0-AD57-4F9B-BAE3-EEFB0D0EE427}" type="slidenum">
              <a:rPr lang="en-GB" smtClean="0"/>
              <a:t>64</a:t>
            </a:fld>
            <a:endParaRPr lang="en-GB"/>
          </a:p>
        </p:txBody>
      </p:sp>
      <p:pic>
        <p:nvPicPr>
          <p:cNvPr id="8"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
        <p:nvSpPr>
          <p:cNvPr id="9"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3166003718"/>
      </p:ext>
    </p:extLst>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4" name="Title 3"/>
          <p:cNvSpPr>
            <a:spLocks noGrp="1"/>
          </p:cNvSpPr>
          <p:nvPr>
            <p:ph type="title"/>
          </p:nvPr>
        </p:nvSpPr>
        <p:spPr/>
        <p:txBody>
          <a:bodyPr/>
          <a:lstStyle/>
          <a:p>
            <a:r>
              <a:rPr lang="fr-FR" b="0" dirty="0"/>
              <a:t>Identifier les dangers: conseils supplémentaires</a:t>
            </a:r>
            <a:endParaRPr lang="en-GB" b="0" dirty="0"/>
          </a:p>
        </p:txBody>
      </p:sp>
      <p:sp>
        <p:nvSpPr>
          <p:cNvPr id="5" name="Content Placeholder 4"/>
          <p:cNvSpPr>
            <a:spLocks noGrp="1"/>
          </p:cNvSpPr>
          <p:nvPr>
            <p:ph idx="1"/>
          </p:nvPr>
        </p:nvSpPr>
        <p:spPr>
          <a:xfrm>
            <a:off x="473829" y="2393950"/>
            <a:ext cx="6978810" cy="3482975"/>
          </a:xfrm>
        </p:spPr>
        <p:txBody>
          <a:bodyPr/>
          <a:lstStyle/>
          <a:p>
            <a:pPr lvl="5">
              <a:lnSpc>
                <a:spcPct val="110000"/>
              </a:lnSpc>
            </a:pPr>
            <a:r>
              <a:rPr lang="fr-FR" sz="1800" b="0" dirty="0" smtClean="0">
                <a:solidFill>
                  <a:schemeClr val="tx2"/>
                </a:solidFill>
                <a:latin typeface="Overpass Light"/>
                <a:cs typeface="Overpass Light"/>
              </a:rPr>
              <a:t>Demandez </a:t>
            </a:r>
            <a:r>
              <a:rPr lang="fr-FR" sz="1800" b="0" dirty="0">
                <a:solidFill>
                  <a:schemeClr val="tx2"/>
                </a:solidFill>
                <a:latin typeface="Overpass Light"/>
                <a:cs typeface="Overpass Light"/>
              </a:rPr>
              <a:t>aux travailleurs quels dangers sont présents sur le lieu de </a:t>
            </a:r>
            <a:r>
              <a:rPr lang="fr-FR" sz="1800" b="0" dirty="0" smtClean="0">
                <a:solidFill>
                  <a:schemeClr val="tx2"/>
                </a:solidFill>
                <a:latin typeface="Overpass Light"/>
                <a:cs typeface="Overpass Light"/>
              </a:rPr>
              <a:t>travail</a:t>
            </a:r>
          </a:p>
          <a:p>
            <a:pPr lvl="5">
              <a:lnSpc>
                <a:spcPct val="110000"/>
              </a:lnSpc>
            </a:pPr>
            <a:r>
              <a:rPr lang="fr-FR" sz="1800" b="0" dirty="0" smtClean="0">
                <a:solidFill>
                  <a:schemeClr val="tx2"/>
                </a:solidFill>
                <a:latin typeface="Overpass Light"/>
                <a:cs typeface="Overpass Light"/>
              </a:rPr>
              <a:t>Demandez </a:t>
            </a:r>
            <a:r>
              <a:rPr lang="fr-FR" sz="1800" b="0" dirty="0">
                <a:solidFill>
                  <a:schemeClr val="tx2"/>
                </a:solidFill>
                <a:latin typeface="Overpass Light"/>
                <a:cs typeface="Overpass Light"/>
              </a:rPr>
              <a:t>aux travailleurs s’ils ont subi un quasi-</a:t>
            </a:r>
            <a:r>
              <a:rPr lang="fr-FR" sz="1800" b="0" dirty="0" smtClean="0">
                <a:solidFill>
                  <a:schemeClr val="tx2"/>
                </a:solidFill>
                <a:latin typeface="Overpass Light"/>
                <a:cs typeface="Overpass Light"/>
              </a:rPr>
              <a:t>accident</a:t>
            </a:r>
          </a:p>
          <a:p>
            <a:pPr lvl="5">
              <a:lnSpc>
                <a:spcPct val="110000"/>
              </a:lnSpc>
            </a:pPr>
            <a:r>
              <a:rPr lang="fr-FR" sz="1800" b="0" dirty="0" smtClean="0">
                <a:solidFill>
                  <a:schemeClr val="tx2"/>
                </a:solidFill>
                <a:latin typeface="Overpass Light"/>
                <a:cs typeface="Overpass Light"/>
              </a:rPr>
              <a:t>Demandez </a:t>
            </a:r>
            <a:r>
              <a:rPr lang="fr-FR" sz="1800" b="0" dirty="0">
                <a:solidFill>
                  <a:schemeClr val="tx2"/>
                </a:solidFill>
                <a:latin typeface="Overpass Light"/>
                <a:cs typeface="Overpass Light"/>
              </a:rPr>
              <a:t>aux travailleurs pourquoi le quasi-accident s’est </a:t>
            </a:r>
            <a:r>
              <a:rPr lang="fr-FR" sz="1800" b="0" dirty="0" smtClean="0">
                <a:solidFill>
                  <a:schemeClr val="tx2"/>
                </a:solidFill>
                <a:latin typeface="Overpass Light"/>
                <a:cs typeface="Overpass Light"/>
              </a:rPr>
              <a:t>produit</a:t>
            </a:r>
          </a:p>
          <a:p>
            <a:pPr lvl="5">
              <a:lnSpc>
                <a:spcPct val="110000"/>
              </a:lnSpc>
            </a:pPr>
            <a:r>
              <a:rPr lang="fr-FR" sz="1800" b="0" dirty="0" smtClean="0">
                <a:solidFill>
                  <a:schemeClr val="tx2"/>
                </a:solidFill>
                <a:latin typeface="Overpass Light"/>
                <a:cs typeface="Overpass Light"/>
              </a:rPr>
              <a:t>Au </a:t>
            </a:r>
            <a:r>
              <a:rPr lang="fr-FR" sz="1800" b="0" dirty="0">
                <a:solidFill>
                  <a:schemeClr val="tx2"/>
                </a:solidFill>
                <a:latin typeface="Overpass Light"/>
                <a:cs typeface="Overpass Light"/>
              </a:rPr>
              <a:t>moment de choisir les mesures de maîtrise des risques, demandez aux travailleurs ce qu’on peut faire pour réduire le </a:t>
            </a:r>
            <a:r>
              <a:rPr lang="fr-FR" sz="1800" b="0" dirty="0" smtClean="0">
                <a:solidFill>
                  <a:schemeClr val="tx2"/>
                </a:solidFill>
                <a:latin typeface="Overpass Light"/>
                <a:cs typeface="Overpass Light"/>
              </a:rPr>
              <a:t>risque</a:t>
            </a:r>
            <a:endParaRPr lang="fr-FR" sz="1800" b="0" dirty="0">
              <a:solidFill>
                <a:schemeClr val="tx2"/>
              </a:solidFill>
              <a:latin typeface="Overpass Light"/>
              <a:cs typeface="Overpass Light"/>
            </a:endParaRPr>
          </a:p>
        </p:txBody>
      </p:sp>
      <p:sp>
        <p:nvSpPr>
          <p:cNvPr id="28" name="Slide Number Placeholder 27"/>
          <p:cNvSpPr>
            <a:spLocks noGrp="1"/>
          </p:cNvSpPr>
          <p:nvPr>
            <p:ph type="sldNum" sz="quarter" idx="12"/>
          </p:nvPr>
        </p:nvSpPr>
        <p:spPr/>
        <p:txBody>
          <a:bodyPr/>
          <a:lstStyle/>
          <a:p>
            <a:fld id="{856227C0-AD57-4F9B-BAE3-EEFB0D0EE427}" type="slidenum">
              <a:rPr lang="en-GB" smtClean="0"/>
              <a:t>65</a:t>
            </a:fld>
            <a:endParaRPr lang="en-GB"/>
          </a:p>
        </p:txBody>
      </p:sp>
      <p:pic>
        <p:nvPicPr>
          <p:cNvPr id="9" name="Marcador de posición de imagen 8"/>
          <p:cNvPicPr>
            <a:picLocks noGrp="1" noChangeAspect="1"/>
          </p:cNvPicPr>
          <p:nvPr>
            <p:ph type="pic" sz="quarter" idx="4294967295"/>
          </p:nvPr>
        </p:nvPicPr>
        <p:blipFill>
          <a:blip r:embed="rId3" cstate="print">
            <a:extLst>
              <a:ext uri="{28A0092B-C50C-407E-A947-70E740481C1C}">
                <a14:useLocalDpi xmlns:a14="http://schemas.microsoft.com/office/drawing/2010/main" val="0"/>
              </a:ext>
            </a:extLst>
          </a:blip>
          <a:stretch>
            <a:fillRect/>
          </a:stretch>
        </p:blipFill>
        <p:spPr>
          <a:xfrm>
            <a:off x="8053295" y="1429185"/>
            <a:ext cx="3675266" cy="4206905"/>
          </a:xfrm>
          <a:prstGeom prst="rect">
            <a:avLst/>
          </a:prstGeom>
          <a:ln>
            <a:noFill/>
          </a:ln>
          <a:effectLst>
            <a:outerShdw blurRad="292100" dist="139700" dir="2700000" algn="tl" rotWithShape="0">
              <a:srgbClr val="333333">
                <a:alpha val="65000"/>
              </a:srgbClr>
            </a:outerShdw>
          </a:effectLst>
        </p:spPr>
      </p:pic>
      <p:sp>
        <p:nvSpPr>
          <p:cNvPr id="7" name="Marcador de texto 6"/>
          <p:cNvSpPr>
            <a:spLocks noGrp="1"/>
          </p:cNvSpPr>
          <p:nvPr>
            <p:ph type="body" sz="quarter" idx="14"/>
          </p:nvPr>
        </p:nvSpPr>
        <p:spPr>
          <a:xfrm>
            <a:off x="8056484" y="5091040"/>
            <a:ext cx="3413125" cy="247650"/>
          </a:xfrm>
        </p:spPr>
        <p:txBody>
          <a:bodyPr/>
          <a:lstStyle/>
          <a:p>
            <a:r>
              <a:rPr lang="fr-FR" dirty="0">
                <a:cs typeface="Overpass Bold"/>
              </a:rPr>
              <a:t>Photo par Maxime </a:t>
            </a:r>
            <a:r>
              <a:rPr lang="fr-FR" dirty="0" err="1">
                <a:cs typeface="Overpass Bold"/>
              </a:rPr>
              <a:t>Fosst</a:t>
            </a:r>
            <a:r>
              <a:rPr lang="fr-FR" dirty="0">
                <a:cs typeface="Overpass Bold"/>
              </a:rPr>
              <a:t> / OIT - Exposition de photos</a:t>
            </a:r>
            <a:endParaRPr lang="es-ES" dirty="0">
              <a:cs typeface="Overpass Bold"/>
            </a:endParaRPr>
          </a:p>
        </p:txBody>
      </p:sp>
      <p:sp>
        <p:nvSpPr>
          <p:cNvPr id="2" name="Rectángulo 1"/>
          <p:cNvSpPr/>
          <p:nvPr/>
        </p:nvSpPr>
        <p:spPr>
          <a:xfrm>
            <a:off x="638551" y="5121746"/>
            <a:ext cx="6160205" cy="369332"/>
          </a:xfrm>
          <a:prstGeom prst="rect">
            <a:avLst/>
          </a:prstGeom>
        </p:spPr>
        <p:txBody>
          <a:bodyPr wrap="square">
            <a:spAutoFit/>
          </a:bodyPr>
          <a:lstStyle/>
          <a:p>
            <a:r>
              <a:rPr lang="fr-FR" dirty="0" smtClean="0">
                <a:solidFill>
                  <a:srgbClr val="FF0000"/>
                </a:solidFill>
                <a:latin typeface="Overpass Bold"/>
                <a:cs typeface="Overpass Bold"/>
              </a:rPr>
              <a:t>Impliquer </a:t>
            </a:r>
            <a:r>
              <a:rPr lang="fr-FR" dirty="0">
                <a:solidFill>
                  <a:srgbClr val="FF0000"/>
                </a:solidFill>
                <a:latin typeface="Overpass Bold"/>
                <a:cs typeface="Overpass Bold"/>
              </a:rPr>
              <a:t>les travailleur est essentiel et judicieux</a:t>
            </a:r>
          </a:p>
        </p:txBody>
      </p:sp>
      <p:sp>
        <p:nvSpPr>
          <p:cNvPr id="12"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1326459880"/>
      </p:ext>
    </p:extLst>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itle 1"/>
          <p:cNvSpPr>
            <a:spLocks noGrp="1"/>
          </p:cNvSpPr>
          <p:nvPr>
            <p:ph type="title"/>
          </p:nvPr>
        </p:nvSpPr>
        <p:spPr/>
        <p:txBody>
          <a:bodyPr/>
          <a:lstStyle/>
          <a:p>
            <a:r>
              <a:rPr lang="fr-FR" b="0" dirty="0"/>
              <a:t>Comment recueillir les informations? </a:t>
            </a:r>
            <a:endParaRPr lang="en-GB" b="0" dirty="0"/>
          </a:p>
        </p:txBody>
      </p:sp>
      <p:sp>
        <p:nvSpPr>
          <p:cNvPr id="7" name="Slide Number Placeholder 6"/>
          <p:cNvSpPr>
            <a:spLocks noGrp="1"/>
          </p:cNvSpPr>
          <p:nvPr>
            <p:ph type="sldNum" sz="quarter" idx="12"/>
          </p:nvPr>
        </p:nvSpPr>
        <p:spPr/>
        <p:txBody>
          <a:bodyPr/>
          <a:lstStyle/>
          <a:p>
            <a:fld id="{856227C0-AD57-4F9B-BAE3-EEFB0D0EE427}" type="slidenum">
              <a:rPr lang="en-GB" smtClean="0"/>
              <a:pPr/>
              <a:t>66</a:t>
            </a:fld>
            <a:endParaRPr lang="en-GB"/>
          </a:p>
        </p:txBody>
      </p:sp>
      <p:pic>
        <p:nvPicPr>
          <p:cNvPr id="8" name="Imagen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04610" y="1749194"/>
            <a:ext cx="4240093" cy="4324334"/>
          </a:xfrm>
          <a:prstGeom prst="rect">
            <a:avLst/>
          </a:prstGeom>
          <a:ln>
            <a:noFill/>
          </a:ln>
          <a:effectLst>
            <a:outerShdw blurRad="292100" dist="139700" dir="2700000" algn="tl" rotWithShape="0">
              <a:srgbClr val="333333">
                <a:alpha val="65000"/>
              </a:srgbClr>
            </a:outerShdw>
          </a:effectLst>
        </p:spPr>
      </p:pic>
      <p:sp>
        <p:nvSpPr>
          <p:cNvPr id="10" name="Content Placeholder 2"/>
          <p:cNvSpPr txBox="1">
            <a:spLocks/>
          </p:cNvSpPr>
          <p:nvPr/>
        </p:nvSpPr>
        <p:spPr>
          <a:xfrm>
            <a:off x="571180" y="2696287"/>
            <a:ext cx="4710844" cy="3482976"/>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r>
              <a:rPr lang="fr-FR" dirty="0" smtClean="0">
                <a:solidFill>
                  <a:schemeClr val="tx2"/>
                </a:solidFill>
                <a:latin typeface="Overpass Light"/>
                <a:cs typeface="Overpass Light"/>
              </a:rPr>
              <a:t>Listes </a:t>
            </a:r>
            <a:r>
              <a:rPr lang="fr-FR" dirty="0">
                <a:solidFill>
                  <a:schemeClr val="tx2"/>
                </a:solidFill>
                <a:latin typeface="Overpass Light"/>
                <a:cs typeface="Overpass Light"/>
              </a:rPr>
              <a:t>de questions fermées (oui/non) auxquelles il faut répondre à chaque inspection du lieu de travail ou évaluation des </a:t>
            </a:r>
            <a:r>
              <a:rPr lang="fr-FR" dirty="0" smtClean="0">
                <a:solidFill>
                  <a:schemeClr val="tx2"/>
                </a:solidFill>
                <a:latin typeface="Overpass Light"/>
                <a:cs typeface="Overpass Light"/>
              </a:rPr>
              <a:t>risques</a:t>
            </a:r>
          </a:p>
          <a:p>
            <a:pPr lvl="2"/>
            <a:endParaRPr lang="fr-FR" dirty="0" smtClean="0">
              <a:solidFill>
                <a:schemeClr val="tx2"/>
              </a:solidFill>
              <a:latin typeface="Overpass Light"/>
              <a:cs typeface="Overpass Light"/>
            </a:endParaRPr>
          </a:p>
          <a:p>
            <a:pPr lvl="2"/>
            <a:r>
              <a:rPr lang="fr-FR" dirty="0" smtClean="0">
                <a:solidFill>
                  <a:schemeClr val="tx2"/>
                </a:solidFill>
                <a:latin typeface="Overpass Light"/>
                <a:cs typeface="Overpass Light"/>
              </a:rPr>
              <a:t>Trace </a:t>
            </a:r>
            <a:r>
              <a:rPr lang="fr-FR" dirty="0">
                <a:solidFill>
                  <a:schemeClr val="tx2"/>
                </a:solidFill>
                <a:latin typeface="Overpass Light"/>
                <a:cs typeface="Overpass Light"/>
              </a:rPr>
              <a:t>écrite de la vérification et des dangers </a:t>
            </a:r>
            <a:r>
              <a:rPr lang="fr-FR" dirty="0" smtClean="0">
                <a:solidFill>
                  <a:schemeClr val="tx2"/>
                </a:solidFill>
                <a:latin typeface="Overpass Light"/>
                <a:cs typeface="Overpass Light"/>
              </a:rPr>
              <a:t>constatés</a:t>
            </a:r>
          </a:p>
          <a:p>
            <a:pPr lvl="2"/>
            <a:endParaRPr lang="fr-FR" dirty="0" smtClean="0">
              <a:solidFill>
                <a:schemeClr val="tx2"/>
              </a:solidFill>
              <a:latin typeface="Overpass Light"/>
              <a:cs typeface="Overpass Light"/>
            </a:endParaRPr>
          </a:p>
          <a:p>
            <a:pPr lvl="2"/>
            <a:r>
              <a:rPr lang="fr-FR" dirty="0" smtClean="0">
                <a:solidFill>
                  <a:schemeClr val="tx2"/>
                </a:solidFill>
                <a:latin typeface="Overpass Light"/>
                <a:cs typeface="Overpass Light"/>
              </a:rPr>
              <a:t>Les </a:t>
            </a:r>
            <a:r>
              <a:rPr lang="fr-FR" dirty="0">
                <a:solidFill>
                  <a:schemeClr val="tx2"/>
                </a:solidFill>
                <a:latin typeface="Overpass Light"/>
                <a:cs typeface="Overpass Light"/>
              </a:rPr>
              <a:t>questions et vérifications peuvent être adaptées à votre </a:t>
            </a:r>
            <a:r>
              <a:rPr lang="fr-FR" dirty="0" smtClean="0">
                <a:solidFill>
                  <a:schemeClr val="tx2"/>
                </a:solidFill>
                <a:latin typeface="Overpass Light"/>
                <a:cs typeface="Overpass Light"/>
              </a:rPr>
              <a:t>entreprise</a:t>
            </a:r>
            <a:endParaRPr lang="fr-FR" dirty="0">
              <a:solidFill>
                <a:schemeClr val="tx2"/>
              </a:solidFill>
              <a:latin typeface="Overpass Light"/>
              <a:cs typeface="Overpass Light"/>
            </a:endParaRPr>
          </a:p>
        </p:txBody>
      </p:sp>
      <p:sp>
        <p:nvSpPr>
          <p:cNvPr id="11" name="Title 1"/>
          <p:cNvSpPr txBox="1">
            <a:spLocks/>
          </p:cNvSpPr>
          <p:nvPr/>
        </p:nvSpPr>
        <p:spPr>
          <a:xfrm>
            <a:off x="490538" y="2148803"/>
            <a:ext cx="4589882" cy="451291"/>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r>
              <a:rPr lang="fr-FR" sz="1800" b="0" dirty="0">
                <a:solidFill>
                  <a:schemeClr val="accent2"/>
                </a:solidFill>
              </a:rPr>
              <a:t>Utilisez les check-lists</a:t>
            </a:r>
          </a:p>
        </p:txBody>
      </p:sp>
      <p:sp>
        <p:nvSpPr>
          <p:cNvPr id="12"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4283077540"/>
      </p:ext>
    </p:extLst>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itle 1"/>
          <p:cNvSpPr>
            <a:spLocks noGrp="1"/>
          </p:cNvSpPr>
          <p:nvPr>
            <p:ph type="title"/>
          </p:nvPr>
        </p:nvSpPr>
        <p:spPr>
          <a:xfrm>
            <a:off x="490538" y="1423195"/>
            <a:ext cx="11210924" cy="451291"/>
          </a:xfrm>
        </p:spPr>
        <p:txBody>
          <a:bodyPr/>
          <a:lstStyle/>
          <a:p>
            <a:r>
              <a:rPr lang="fr-FR" b="0" dirty="0"/>
              <a:t>Check-lists</a:t>
            </a:r>
            <a:endParaRPr lang="en-GB" b="0" dirty="0"/>
          </a:p>
        </p:txBody>
      </p:sp>
      <p:sp>
        <p:nvSpPr>
          <p:cNvPr id="7" name="Slide Number Placeholder 6"/>
          <p:cNvSpPr>
            <a:spLocks noGrp="1"/>
          </p:cNvSpPr>
          <p:nvPr>
            <p:ph type="sldNum" sz="quarter" idx="12"/>
          </p:nvPr>
        </p:nvSpPr>
        <p:spPr/>
        <p:txBody>
          <a:bodyPr/>
          <a:lstStyle/>
          <a:p>
            <a:fld id="{856227C0-AD57-4F9B-BAE3-EEFB0D0EE427}" type="slidenum">
              <a:rPr lang="en-GB" smtClean="0"/>
              <a:pPr/>
              <a:t>67</a:t>
            </a:fld>
            <a:endParaRPr lang="en-GB"/>
          </a:p>
        </p:txBody>
      </p:sp>
      <p:sp>
        <p:nvSpPr>
          <p:cNvPr id="10" name="Content Placeholder 2"/>
          <p:cNvSpPr txBox="1">
            <a:spLocks/>
          </p:cNvSpPr>
          <p:nvPr/>
        </p:nvSpPr>
        <p:spPr>
          <a:xfrm>
            <a:off x="544331" y="3019778"/>
            <a:ext cx="6088440" cy="3177620"/>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r>
              <a:rPr lang="fr-FR" dirty="0" smtClean="0">
                <a:solidFill>
                  <a:schemeClr val="tx2"/>
                </a:solidFill>
                <a:latin typeface="Overpass Light"/>
                <a:cs typeface="Overpass Light"/>
              </a:rPr>
              <a:t>La </a:t>
            </a:r>
            <a:r>
              <a:rPr lang="fr-FR" dirty="0">
                <a:solidFill>
                  <a:schemeClr val="tx2"/>
                </a:solidFill>
                <a:latin typeface="Overpass Light"/>
                <a:cs typeface="Overpass Light"/>
              </a:rPr>
              <a:t>personne qui procède à l’inspection doit également remplir une section «Mesure requise</a:t>
            </a:r>
            <a:r>
              <a:rPr lang="fr-FR" dirty="0" smtClean="0">
                <a:solidFill>
                  <a:schemeClr val="tx2"/>
                </a:solidFill>
                <a:latin typeface="Overpass Light"/>
                <a:cs typeface="Overpass Light"/>
              </a:rPr>
              <a:t>»</a:t>
            </a:r>
            <a:endParaRPr lang="es-ES" dirty="0" smtClean="0">
              <a:solidFill>
                <a:schemeClr val="tx2"/>
              </a:solidFill>
              <a:latin typeface="Overpass Light"/>
              <a:cs typeface="Overpass Light"/>
            </a:endParaRPr>
          </a:p>
          <a:p>
            <a:pPr lvl="2">
              <a:lnSpc>
                <a:spcPct val="50000"/>
              </a:lnSpc>
            </a:pPr>
            <a:endParaRPr lang="en-US" dirty="0" smtClean="0">
              <a:solidFill>
                <a:srgbClr val="000000"/>
              </a:solidFill>
              <a:latin typeface="Overpass Light"/>
              <a:cs typeface="Overpass Light"/>
            </a:endParaRPr>
          </a:p>
          <a:p>
            <a:pPr marL="0" lvl="2" indent="0">
              <a:lnSpc>
                <a:spcPct val="130000"/>
              </a:lnSpc>
              <a:buNone/>
            </a:pPr>
            <a:r>
              <a:rPr lang="fr-FR" dirty="0" smtClean="0">
                <a:solidFill>
                  <a:schemeClr val="accent1"/>
                </a:solidFill>
                <a:latin typeface="Overpass Light"/>
                <a:cs typeface="Overpass Light"/>
              </a:rPr>
              <a:t>Avantages</a:t>
            </a:r>
            <a:r>
              <a:rPr lang="en-US" dirty="0" smtClean="0">
                <a:solidFill>
                  <a:schemeClr val="accent1"/>
                </a:solidFill>
                <a:latin typeface="Overpass Light"/>
                <a:cs typeface="Overpass Light"/>
              </a:rPr>
              <a:t>:</a:t>
            </a:r>
          </a:p>
          <a:p>
            <a:pPr lvl="2"/>
            <a:r>
              <a:rPr lang="fr-FR" dirty="0" smtClean="0">
                <a:solidFill>
                  <a:schemeClr val="tx2"/>
                </a:solidFill>
                <a:latin typeface="Overpass Light"/>
                <a:cs typeface="Overpass Light"/>
              </a:rPr>
              <a:t>Ciblent </a:t>
            </a:r>
            <a:r>
              <a:rPr lang="fr-FR" dirty="0">
                <a:solidFill>
                  <a:schemeClr val="tx2"/>
                </a:solidFill>
                <a:latin typeface="Overpass Light"/>
                <a:cs typeface="Overpass Light"/>
              </a:rPr>
              <a:t>les questions importantes pour la sécurité et la santé </a:t>
            </a:r>
            <a:endParaRPr lang="fr-FR" dirty="0" smtClean="0">
              <a:solidFill>
                <a:schemeClr val="tx2"/>
              </a:solidFill>
              <a:latin typeface="Overpass Light"/>
              <a:cs typeface="Overpass Light"/>
            </a:endParaRPr>
          </a:p>
          <a:p>
            <a:pPr lvl="2"/>
            <a:r>
              <a:rPr lang="fr-FR" dirty="0" smtClean="0">
                <a:solidFill>
                  <a:schemeClr val="tx2"/>
                </a:solidFill>
                <a:latin typeface="Overpass Light"/>
                <a:cs typeface="Overpass Light"/>
              </a:rPr>
              <a:t>Trace </a:t>
            </a:r>
            <a:r>
              <a:rPr lang="fr-FR" dirty="0">
                <a:solidFill>
                  <a:schemeClr val="tx2"/>
                </a:solidFill>
                <a:latin typeface="Overpass Light"/>
                <a:cs typeface="Overpass Light"/>
              </a:rPr>
              <a:t>écrite de la vérification et des problèmes </a:t>
            </a:r>
            <a:r>
              <a:rPr lang="fr-FR" dirty="0" smtClean="0">
                <a:solidFill>
                  <a:schemeClr val="tx2"/>
                </a:solidFill>
                <a:latin typeface="Overpass Light"/>
                <a:cs typeface="Overpass Light"/>
              </a:rPr>
              <a:t>constatés</a:t>
            </a:r>
          </a:p>
          <a:p>
            <a:pPr lvl="2"/>
            <a:r>
              <a:rPr lang="fr-FR" dirty="0" smtClean="0">
                <a:solidFill>
                  <a:schemeClr val="tx2"/>
                </a:solidFill>
                <a:latin typeface="Overpass Light"/>
                <a:cs typeface="Overpass Light"/>
              </a:rPr>
              <a:t>Base </a:t>
            </a:r>
            <a:r>
              <a:rPr lang="fr-FR" dirty="0">
                <a:solidFill>
                  <a:schemeClr val="tx2"/>
                </a:solidFill>
                <a:latin typeface="Overpass Light"/>
                <a:cs typeface="Overpass Light"/>
              </a:rPr>
              <a:t>pour un rapport ou une discussion sur un danger </a:t>
            </a:r>
            <a:r>
              <a:rPr lang="fr-FR" dirty="0" smtClean="0">
                <a:solidFill>
                  <a:schemeClr val="tx2"/>
                </a:solidFill>
                <a:latin typeface="Overpass Light"/>
                <a:cs typeface="Overpass Light"/>
              </a:rPr>
              <a:t>précis</a:t>
            </a:r>
            <a:endParaRPr lang="fr-FR" dirty="0">
              <a:solidFill>
                <a:schemeClr val="tx2"/>
              </a:solidFill>
              <a:latin typeface="Overpass Light"/>
              <a:cs typeface="Overpass Light"/>
            </a:endParaRPr>
          </a:p>
        </p:txBody>
      </p:sp>
      <p:sp>
        <p:nvSpPr>
          <p:cNvPr id="11" name="Title 1"/>
          <p:cNvSpPr txBox="1">
            <a:spLocks/>
          </p:cNvSpPr>
          <p:nvPr/>
        </p:nvSpPr>
        <p:spPr>
          <a:xfrm>
            <a:off x="490537" y="2025846"/>
            <a:ext cx="6235543" cy="592381"/>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pPr>
              <a:lnSpc>
                <a:spcPct val="100000"/>
              </a:lnSpc>
            </a:pPr>
            <a:r>
              <a:rPr lang="fr-FR" sz="1800" b="0" dirty="0">
                <a:solidFill>
                  <a:schemeClr val="tx2"/>
                </a:solidFill>
                <a:latin typeface="Overpass Light"/>
                <a:cs typeface="Overpass Light"/>
              </a:rPr>
              <a:t>Listes de questions fermées (oui/non) auxquelles il faut répondre à chaque inspection du lieu de travail ou évaluation des risques  </a:t>
            </a:r>
          </a:p>
        </p:txBody>
      </p:sp>
      <p:pic>
        <p:nvPicPr>
          <p:cNvPr id="3" name="Imagen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71624" y="1714124"/>
            <a:ext cx="3331811" cy="4391050"/>
          </a:xfrm>
          <a:prstGeom prst="rect">
            <a:avLst/>
          </a:prstGeom>
          <a:ln>
            <a:noFill/>
          </a:ln>
          <a:effectLst>
            <a:outerShdw blurRad="292100" dist="139700" dir="2700000" algn="tl" rotWithShape="0">
              <a:srgbClr val="333333">
                <a:alpha val="65000"/>
              </a:srgbClr>
            </a:outerShdw>
          </a:effectLst>
        </p:spPr>
      </p:pic>
      <p:sp>
        <p:nvSpPr>
          <p:cNvPr id="12"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1829273789"/>
      </p:ext>
    </p:extLst>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33177" y="1355204"/>
            <a:ext cx="4516874" cy="4750506"/>
          </a:xfrm>
          <a:prstGeom prst="rect">
            <a:avLst/>
          </a:prstGeom>
        </p:spPr>
      </p:pic>
      <p:sp>
        <p:nvSpPr>
          <p:cNvPr id="2" name="Title 1"/>
          <p:cNvSpPr>
            <a:spLocks noGrp="1"/>
          </p:cNvSpPr>
          <p:nvPr>
            <p:ph type="title"/>
          </p:nvPr>
        </p:nvSpPr>
        <p:spPr>
          <a:xfrm>
            <a:off x="490536" y="1423195"/>
            <a:ext cx="6353354" cy="1338145"/>
          </a:xfrm>
        </p:spPr>
        <p:txBody>
          <a:bodyPr/>
          <a:lstStyle/>
          <a:p>
            <a:r>
              <a:rPr lang="fr-FR" b="0" dirty="0"/>
              <a:t>Système général harmonisé de classification et d’étiquetage des produits chimiques</a:t>
            </a:r>
            <a:endParaRPr lang="en-GB" b="0" dirty="0">
              <a:cs typeface="Overpass Bold"/>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pPr/>
              <a:t>68</a:t>
            </a:fld>
            <a:endParaRPr lang="en-GB"/>
          </a:p>
        </p:txBody>
      </p:sp>
      <p:sp>
        <p:nvSpPr>
          <p:cNvPr id="10" name="Content Placeholder 2"/>
          <p:cNvSpPr txBox="1">
            <a:spLocks/>
          </p:cNvSpPr>
          <p:nvPr/>
        </p:nvSpPr>
        <p:spPr>
          <a:xfrm>
            <a:off x="544331" y="2555197"/>
            <a:ext cx="6652336" cy="3482976"/>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r>
              <a:rPr lang="fr-FR" dirty="0" smtClean="0">
                <a:solidFill>
                  <a:schemeClr val="tx2"/>
                </a:solidFill>
                <a:latin typeface="Overpass Light"/>
                <a:cs typeface="Overpass Light"/>
              </a:rPr>
              <a:t>Système </a:t>
            </a:r>
            <a:r>
              <a:rPr lang="fr-FR" dirty="0">
                <a:solidFill>
                  <a:schemeClr val="tx2"/>
                </a:solidFill>
                <a:latin typeface="Overpass Light"/>
                <a:cs typeface="Overpass Light"/>
              </a:rPr>
              <a:t>unique de classification et d’étiquetage des produits chimiques proposé par les Nations </a:t>
            </a:r>
            <a:r>
              <a:rPr lang="fr-FR" dirty="0" smtClean="0">
                <a:solidFill>
                  <a:schemeClr val="tx2"/>
                </a:solidFill>
                <a:latin typeface="Overpass Light"/>
                <a:cs typeface="Overpass Light"/>
              </a:rPr>
              <a:t>Unies.</a:t>
            </a:r>
          </a:p>
          <a:p>
            <a:pPr lvl="2"/>
            <a:r>
              <a:rPr lang="fr-FR" dirty="0" smtClean="0">
                <a:solidFill>
                  <a:schemeClr val="tx2"/>
                </a:solidFill>
                <a:latin typeface="Overpass Light"/>
                <a:cs typeface="Overpass Light"/>
              </a:rPr>
              <a:t>Objectifs</a:t>
            </a:r>
            <a:r>
              <a:rPr lang="fr-FR" dirty="0">
                <a:solidFill>
                  <a:schemeClr val="tx2"/>
                </a:solidFill>
                <a:latin typeface="Overpass Light"/>
                <a:cs typeface="Overpass Light"/>
              </a:rPr>
              <a:t>: informer et protéger les personnes qui interviennent dans la production, la manipulation, le transport, l’utilisation et l’élimination de ces produits, et protéger </a:t>
            </a:r>
            <a:r>
              <a:rPr lang="fr-FR" dirty="0" smtClean="0">
                <a:solidFill>
                  <a:schemeClr val="tx2"/>
                </a:solidFill>
                <a:latin typeface="Overpass Light"/>
                <a:cs typeface="Overpass Light"/>
              </a:rPr>
              <a:t>l’environnement.</a:t>
            </a:r>
          </a:p>
          <a:p>
            <a:pPr lvl="2"/>
            <a:r>
              <a:rPr lang="fr-FR" dirty="0" smtClean="0">
                <a:solidFill>
                  <a:schemeClr val="tx2"/>
                </a:solidFill>
                <a:latin typeface="Overpass Light"/>
                <a:cs typeface="Overpass Light"/>
              </a:rPr>
              <a:t>Les </a:t>
            </a:r>
            <a:r>
              <a:rPr lang="fr-FR" dirty="0">
                <a:solidFill>
                  <a:schemeClr val="tx2"/>
                </a:solidFill>
                <a:latin typeface="Overpass Light"/>
                <a:cs typeface="Overpass Light"/>
              </a:rPr>
              <a:t>pays qui adoptent le SGH «parlent le même langage» pour la classification des produits chimiques et la communication des dangers. </a:t>
            </a:r>
            <a:endParaRPr lang="fr-FR" dirty="0" smtClean="0">
              <a:solidFill>
                <a:schemeClr val="tx2"/>
              </a:solidFill>
              <a:latin typeface="Overpass Light"/>
              <a:cs typeface="Overpass Light"/>
            </a:endParaRPr>
          </a:p>
          <a:p>
            <a:pPr lvl="2"/>
            <a:r>
              <a:rPr lang="fr-FR" dirty="0">
                <a:solidFill>
                  <a:schemeClr val="tx2"/>
                </a:solidFill>
                <a:cs typeface="Overpass Bold"/>
              </a:rPr>
              <a:t>Utile pour les travailleurs, les transporteurs, les intervenants d’urgence et les consommateurs pour identifier les </a:t>
            </a:r>
            <a:r>
              <a:rPr lang="fr-FR" dirty="0" smtClean="0">
                <a:solidFill>
                  <a:schemeClr val="tx2"/>
                </a:solidFill>
                <a:cs typeface="Overpass Bold"/>
              </a:rPr>
              <a:t>dangers.</a:t>
            </a:r>
            <a:endParaRPr lang="fr-FR" dirty="0">
              <a:solidFill>
                <a:schemeClr val="tx2"/>
              </a:solidFill>
              <a:cs typeface="Overpass Bold"/>
            </a:endParaRPr>
          </a:p>
        </p:txBody>
      </p:sp>
      <p:sp>
        <p:nvSpPr>
          <p:cNvPr id="8"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1600503475"/>
      </p:ext>
    </p:extLst>
  </p:cSld>
  <p:clrMapOvr>
    <a:masterClrMapping/>
  </p:clrMapOvr>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itle 1"/>
          <p:cNvSpPr>
            <a:spLocks noGrp="1"/>
          </p:cNvSpPr>
          <p:nvPr>
            <p:ph type="title"/>
          </p:nvPr>
        </p:nvSpPr>
        <p:spPr>
          <a:xfrm>
            <a:off x="490537" y="1423195"/>
            <a:ext cx="6222875" cy="491603"/>
          </a:xfrm>
        </p:spPr>
        <p:txBody>
          <a:bodyPr/>
          <a:lstStyle/>
          <a:p>
            <a:r>
              <a:rPr lang="fr-FR" b="0" dirty="0"/>
              <a:t>Étiquettes SGH</a:t>
            </a:r>
            <a:endParaRPr lang="en-GB" b="0" dirty="0"/>
          </a:p>
        </p:txBody>
      </p:sp>
      <p:sp>
        <p:nvSpPr>
          <p:cNvPr id="7" name="Slide Number Placeholder 6"/>
          <p:cNvSpPr>
            <a:spLocks noGrp="1"/>
          </p:cNvSpPr>
          <p:nvPr>
            <p:ph type="sldNum" sz="quarter" idx="12"/>
          </p:nvPr>
        </p:nvSpPr>
        <p:spPr/>
        <p:txBody>
          <a:bodyPr/>
          <a:lstStyle/>
          <a:p>
            <a:fld id="{856227C0-AD57-4F9B-BAE3-EEFB0D0EE427}" type="slidenum">
              <a:rPr lang="en-GB" smtClean="0"/>
              <a:pPr/>
              <a:t>69</a:t>
            </a:fld>
            <a:endParaRPr lang="en-GB"/>
          </a:p>
        </p:txBody>
      </p:sp>
      <p:pic>
        <p:nvPicPr>
          <p:cNvPr id="8" name="Imagen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08205" y="1554050"/>
            <a:ext cx="6037494" cy="4526524"/>
          </a:xfrm>
          <a:prstGeom prst="rect">
            <a:avLst/>
          </a:prstGeom>
          <a:ln>
            <a:noFill/>
          </a:ln>
          <a:effectLst>
            <a:outerShdw blurRad="292100" dist="139700" dir="2700000" algn="tl" rotWithShape="0">
              <a:srgbClr val="333333">
                <a:alpha val="65000"/>
              </a:srgbClr>
            </a:outerShdw>
          </a:effectLst>
        </p:spPr>
      </p:pic>
      <p:sp>
        <p:nvSpPr>
          <p:cNvPr id="10"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996317325"/>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0538" y="1423195"/>
            <a:ext cx="8628108" cy="517332"/>
          </a:xfrm>
        </p:spPr>
        <p:txBody>
          <a:bodyPr/>
          <a:lstStyle/>
          <a:p>
            <a:r>
              <a:rPr lang="fr-FR" b="0" dirty="0"/>
              <a:t>Jour 2: Programme de l’atelier</a:t>
            </a:r>
            <a:endParaRPr lang="es-ES" b="0" dirty="0"/>
          </a:p>
        </p:txBody>
      </p:sp>
      <p:graphicFrame>
        <p:nvGraphicFramePr>
          <p:cNvPr id="7" name="Marcador de contenido 6"/>
          <p:cNvGraphicFramePr>
            <a:graphicFrameLocks noGrp="1"/>
          </p:cNvGraphicFramePr>
          <p:nvPr>
            <p:ph idx="1"/>
            <p:extLst>
              <p:ext uri="{D42A27DB-BD31-4B8C-83A1-F6EECF244321}">
                <p14:modId xmlns:p14="http://schemas.microsoft.com/office/powerpoint/2010/main" val="3806708945"/>
              </p:ext>
            </p:extLst>
          </p:nvPr>
        </p:nvGraphicFramePr>
        <p:xfrm>
          <a:off x="522994" y="2120882"/>
          <a:ext cx="10077604" cy="3988752"/>
        </p:xfrm>
        <a:graphic>
          <a:graphicData uri="http://schemas.openxmlformats.org/drawingml/2006/table">
            <a:tbl>
              <a:tblPr firstRow="1" bandRow="1">
                <a:tableStyleId>{0660B408-B3CF-4A94-85FC-2B1E0A45F4A2}</a:tableStyleId>
              </a:tblPr>
              <a:tblGrid>
                <a:gridCol w="1115047">
                  <a:extLst>
                    <a:ext uri="{9D8B030D-6E8A-4147-A177-3AD203B41FA5}">
                      <a16:colId xmlns:a16="http://schemas.microsoft.com/office/drawing/2014/main" xmlns="" val="20000"/>
                    </a:ext>
                  </a:extLst>
                </a:gridCol>
                <a:gridCol w="6359638">
                  <a:extLst>
                    <a:ext uri="{9D8B030D-6E8A-4147-A177-3AD203B41FA5}">
                      <a16:colId xmlns:a16="http://schemas.microsoft.com/office/drawing/2014/main" xmlns="" val="20001"/>
                    </a:ext>
                  </a:extLst>
                </a:gridCol>
                <a:gridCol w="2602919">
                  <a:extLst>
                    <a:ext uri="{9D8B030D-6E8A-4147-A177-3AD203B41FA5}">
                      <a16:colId xmlns:a16="http://schemas.microsoft.com/office/drawing/2014/main" xmlns="" val="20002"/>
                    </a:ext>
                  </a:extLst>
                </a:gridCol>
              </a:tblGrid>
              <a:tr h="230455">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fr-FR" sz="1050" b="0" dirty="0" smtClean="0">
                          <a:latin typeface="Overpass Bold"/>
                          <a:cs typeface="Overpass Bold"/>
                        </a:rPr>
                        <a:t>JOUR 2 </a:t>
                      </a:r>
                    </a:p>
                  </a:txBody>
                  <a:tcPr marL="78004" marR="78004" marT="39002" marB="39002"/>
                </a:tc>
                <a:tc>
                  <a:txBody>
                    <a:bodyPr/>
                    <a:lstStyle/>
                    <a:p>
                      <a:pPr marL="0" marR="0" algn="ctr">
                        <a:lnSpc>
                          <a:spcPct val="107000"/>
                        </a:lnSpc>
                        <a:spcBef>
                          <a:spcPts val="0"/>
                        </a:spcBef>
                        <a:spcAft>
                          <a:spcPts val="0"/>
                        </a:spcAft>
                      </a:pPr>
                      <a:r>
                        <a:rPr lang="fr-FR" sz="1050" b="0" dirty="0" smtClean="0">
                          <a:latin typeface="Overpass Bold"/>
                          <a:cs typeface="Overpass Bold"/>
                        </a:rPr>
                        <a:t>OBJET</a:t>
                      </a:r>
                      <a:endParaRPr lang="fr-FR" sz="1050" b="0" dirty="0">
                        <a:latin typeface="Overpass Bold"/>
                        <a:cs typeface="Overpass Bold"/>
                      </a:endParaRPr>
                    </a:p>
                  </a:txBody>
                  <a:tcPr marL="78004" marR="78004" marT="39002" marB="39002"/>
                </a:tc>
                <a:tc>
                  <a:txBody>
                    <a:bodyPr/>
                    <a:lstStyle/>
                    <a:p>
                      <a:pPr marL="0" marR="0" algn="ctr">
                        <a:lnSpc>
                          <a:spcPct val="107000"/>
                        </a:lnSpc>
                        <a:spcBef>
                          <a:spcPts val="0"/>
                        </a:spcBef>
                        <a:spcAft>
                          <a:spcPts val="0"/>
                        </a:spcAft>
                      </a:pPr>
                      <a:r>
                        <a:rPr lang="fr-FR" sz="1050" b="0" dirty="0" smtClean="0">
                          <a:latin typeface="Overpass Bold"/>
                          <a:cs typeface="Overpass Bold"/>
                        </a:rPr>
                        <a:t>MODALITÉS DE PARTICIPATION</a:t>
                      </a:r>
                      <a:endParaRPr lang="fr-FR" sz="1050" b="0" dirty="0">
                        <a:latin typeface="Overpass Bold"/>
                        <a:cs typeface="Overpass Bold"/>
                      </a:endParaRPr>
                    </a:p>
                  </a:txBody>
                  <a:tcPr marL="78004" marR="78004" marT="39002" marB="39002"/>
                </a:tc>
                <a:extLst>
                  <a:ext uri="{0D108BD9-81ED-4DB2-BD59-A6C34878D82A}">
                    <a16:rowId xmlns:a16="http://schemas.microsoft.com/office/drawing/2014/main" xmlns="" val="10000"/>
                  </a:ext>
                </a:extLst>
              </a:tr>
              <a:tr h="467187">
                <a:tc>
                  <a:txBody>
                    <a:bodyPr/>
                    <a:lstStyle/>
                    <a:p>
                      <a:pPr marL="0" marR="0" algn="ctr">
                        <a:lnSpc>
                          <a:spcPct val="107000"/>
                        </a:lnSpc>
                        <a:spcBef>
                          <a:spcPts val="0"/>
                        </a:spcBef>
                        <a:spcAft>
                          <a:spcPts val="0"/>
                        </a:spcAft>
                      </a:pPr>
                      <a:r>
                        <a:rPr lang="en-US" sz="1050" dirty="0" smtClean="0">
                          <a:solidFill>
                            <a:schemeClr val="tx2"/>
                          </a:solidFill>
                          <a:effectLst/>
                          <a:latin typeface="Overpass Light"/>
                          <a:cs typeface="Overpass Light"/>
                        </a:rPr>
                        <a:t>08h30 </a:t>
                      </a:r>
                      <a:r>
                        <a:rPr lang="mr-IN" sz="1050" b="0" i="0" u="none" strike="noStrike" kern="1200" baseline="0" dirty="0" smtClean="0">
                          <a:solidFill>
                            <a:schemeClr val="tx2"/>
                          </a:solidFill>
                          <a:latin typeface="Overpass Light"/>
                          <a:ea typeface="+mn-ea"/>
                          <a:cs typeface="Overpass Light"/>
                        </a:rPr>
                        <a:t>–</a:t>
                      </a:r>
                      <a:r>
                        <a:rPr lang="en-US" sz="1050" b="0" i="0" u="none" strike="noStrike" kern="1200" baseline="0" dirty="0" smtClean="0">
                          <a:solidFill>
                            <a:schemeClr val="tx2"/>
                          </a:solidFill>
                          <a:latin typeface="Overpass Light"/>
                          <a:ea typeface="+mn-ea"/>
                          <a:cs typeface="Overpass Light"/>
                        </a:rPr>
                        <a:t> </a:t>
                      </a:r>
                      <a:r>
                        <a:rPr lang="en-US" sz="1050" dirty="0" smtClean="0">
                          <a:solidFill>
                            <a:schemeClr val="tx2"/>
                          </a:solidFill>
                          <a:effectLst/>
                          <a:latin typeface="Overpass Light"/>
                          <a:cs typeface="Overpass Light"/>
                        </a:rPr>
                        <a:t>08h40</a:t>
                      </a:r>
                      <a:endParaRPr lang="en-GB" sz="1050" dirty="0">
                        <a:solidFill>
                          <a:schemeClr val="tx2"/>
                        </a:solidFill>
                        <a:effectLst/>
                        <a:latin typeface="Overpass Light"/>
                        <a:ea typeface="Calibri" panose="020F0502020204030204" pitchFamily="34" charset="0"/>
                        <a:cs typeface="Overpass Light"/>
                      </a:endParaRPr>
                    </a:p>
                  </a:txBody>
                  <a:tcPr marL="78004" marR="78004" marT="39002" marB="39002"/>
                </a:tc>
                <a:tc>
                  <a:txBody>
                    <a:bodyPr/>
                    <a:lstStyle/>
                    <a:p>
                      <a:pPr marL="0" marR="0">
                        <a:lnSpc>
                          <a:spcPct val="107000"/>
                        </a:lnSpc>
                        <a:spcBef>
                          <a:spcPts val="0"/>
                        </a:spcBef>
                        <a:spcAft>
                          <a:spcPts val="0"/>
                        </a:spcAft>
                      </a:pPr>
                      <a:r>
                        <a:rPr lang="fr-FR" sz="1050" dirty="0" smtClean="0">
                          <a:solidFill>
                            <a:schemeClr val="tx2"/>
                          </a:solidFill>
                          <a:latin typeface="Overpass Light"/>
                          <a:cs typeface="Overpass Light"/>
                        </a:rPr>
                        <a:t>Révision de la première journée et introduction de la deuxième</a:t>
                      </a:r>
                      <a:endParaRPr lang="fr-FR" sz="1050" dirty="0">
                        <a:solidFill>
                          <a:schemeClr val="tx2"/>
                        </a:solidFill>
                        <a:latin typeface="Overpass Light"/>
                        <a:cs typeface="Overpass Light"/>
                      </a:endParaRPr>
                    </a:p>
                  </a:txBody>
                  <a:tcPr marL="78004" marR="78004" marT="39002" marB="39002"/>
                </a:tc>
                <a:tc>
                  <a:txBody>
                    <a:bodyPr/>
                    <a:lstStyle/>
                    <a:p>
                      <a:pPr marL="0" marR="0">
                        <a:lnSpc>
                          <a:spcPct val="107000"/>
                        </a:lnSpc>
                        <a:spcBef>
                          <a:spcPts val="0"/>
                        </a:spcBef>
                        <a:spcAft>
                          <a:spcPts val="0"/>
                        </a:spcAft>
                      </a:pPr>
                      <a:r>
                        <a:rPr lang="fr-FR" sz="1050" dirty="0" smtClean="0">
                          <a:solidFill>
                            <a:schemeClr val="tx2"/>
                          </a:solidFill>
                          <a:latin typeface="Overpass Light"/>
                          <a:cs typeface="Overpass Light"/>
                        </a:rPr>
                        <a:t>Présentation</a:t>
                      </a:r>
                    </a:p>
                    <a:p>
                      <a:pPr marL="0" marR="0">
                        <a:lnSpc>
                          <a:spcPct val="107000"/>
                        </a:lnSpc>
                        <a:spcBef>
                          <a:spcPts val="0"/>
                        </a:spcBef>
                        <a:spcAft>
                          <a:spcPts val="0"/>
                        </a:spcAft>
                      </a:pPr>
                      <a:r>
                        <a:rPr lang="fr-FR" sz="1050" dirty="0" smtClean="0">
                          <a:solidFill>
                            <a:schemeClr val="tx2"/>
                          </a:solidFill>
                          <a:latin typeface="Overpass Light"/>
                          <a:cs typeface="Overpass Light"/>
                        </a:rPr>
                        <a:t>Formateur et participants</a:t>
                      </a:r>
                      <a:endParaRPr lang="fr-FR" sz="1050" dirty="0">
                        <a:solidFill>
                          <a:schemeClr val="tx2"/>
                        </a:solidFill>
                        <a:latin typeface="Overpass Light"/>
                        <a:cs typeface="Overpass Light"/>
                      </a:endParaRPr>
                    </a:p>
                  </a:txBody>
                  <a:tcPr marL="78004" marR="78004" marT="39002" marB="39002"/>
                </a:tc>
                <a:extLst>
                  <a:ext uri="{0D108BD9-81ED-4DB2-BD59-A6C34878D82A}">
                    <a16:rowId xmlns:a16="http://schemas.microsoft.com/office/drawing/2014/main" xmlns="" val="10001"/>
                  </a:ext>
                </a:extLst>
              </a:tr>
              <a:tr h="316353">
                <a:tc>
                  <a:txBody>
                    <a:bodyPr/>
                    <a:lstStyle/>
                    <a:p>
                      <a:pPr marL="0" marR="0" algn="ctr">
                        <a:lnSpc>
                          <a:spcPct val="107000"/>
                        </a:lnSpc>
                        <a:spcBef>
                          <a:spcPts val="0"/>
                        </a:spcBef>
                        <a:spcAft>
                          <a:spcPts val="0"/>
                        </a:spcAft>
                      </a:pPr>
                      <a:r>
                        <a:rPr lang="en-US" sz="1050" dirty="0" smtClean="0">
                          <a:solidFill>
                            <a:schemeClr val="tx2"/>
                          </a:solidFill>
                          <a:effectLst/>
                          <a:latin typeface="Overpass Light"/>
                          <a:cs typeface="Overpass Light"/>
                        </a:rPr>
                        <a:t>08h40 </a:t>
                      </a:r>
                      <a:r>
                        <a:rPr lang="mr-IN" sz="1050" b="0" i="0" u="none" strike="noStrike" kern="1200" baseline="0" dirty="0" smtClean="0">
                          <a:solidFill>
                            <a:schemeClr val="tx2"/>
                          </a:solidFill>
                          <a:latin typeface="Overpass Light"/>
                          <a:ea typeface="+mn-ea"/>
                          <a:cs typeface="Overpass Light"/>
                        </a:rPr>
                        <a:t>–</a:t>
                      </a:r>
                      <a:r>
                        <a:rPr lang="en-US" sz="1050" b="0" i="0" u="none" strike="noStrike" kern="1200" baseline="0" dirty="0" smtClean="0">
                          <a:solidFill>
                            <a:schemeClr val="tx2"/>
                          </a:solidFill>
                          <a:latin typeface="Overpass Light"/>
                          <a:ea typeface="+mn-ea"/>
                          <a:cs typeface="Overpass Light"/>
                        </a:rPr>
                        <a:t> </a:t>
                      </a:r>
                      <a:r>
                        <a:rPr lang="en-US" sz="1050" dirty="0" smtClean="0">
                          <a:solidFill>
                            <a:schemeClr val="tx2"/>
                          </a:solidFill>
                          <a:effectLst/>
                          <a:latin typeface="Overpass Light"/>
                          <a:cs typeface="Overpass Light"/>
                        </a:rPr>
                        <a:t>10h00</a:t>
                      </a:r>
                      <a:endParaRPr lang="en-GB" sz="1050" dirty="0">
                        <a:solidFill>
                          <a:schemeClr val="tx2"/>
                        </a:solidFill>
                        <a:effectLst/>
                        <a:latin typeface="Overpass Light"/>
                        <a:ea typeface="Calibri" panose="020F0502020204030204" pitchFamily="34" charset="0"/>
                        <a:cs typeface="Overpass Light"/>
                      </a:endParaRPr>
                    </a:p>
                  </a:txBody>
                  <a:tcPr marL="78004" marR="78004" marT="39002" marB="39002"/>
                </a:tc>
                <a:tc>
                  <a:txBody>
                    <a:bodyPr/>
                    <a:lstStyle/>
                    <a:p>
                      <a:pPr marL="0" marR="0">
                        <a:lnSpc>
                          <a:spcPct val="107000"/>
                        </a:lnSpc>
                        <a:spcBef>
                          <a:spcPts val="0"/>
                        </a:spcBef>
                        <a:spcAft>
                          <a:spcPts val="0"/>
                        </a:spcAft>
                      </a:pPr>
                      <a:r>
                        <a:rPr lang="fr-FR" sz="1050" dirty="0" smtClean="0">
                          <a:solidFill>
                            <a:schemeClr val="tx2"/>
                          </a:solidFill>
                          <a:latin typeface="Overpass Light"/>
                          <a:cs typeface="Overpass Light"/>
                        </a:rPr>
                        <a:t>Session 4: Hiérarchie des mesures de prévention</a:t>
                      </a:r>
                      <a:endParaRPr lang="fr-FR" sz="1050" dirty="0">
                        <a:solidFill>
                          <a:schemeClr val="tx2"/>
                        </a:solidFill>
                        <a:latin typeface="Overpass Light"/>
                        <a:cs typeface="Overpass Light"/>
                      </a:endParaRPr>
                    </a:p>
                  </a:txBody>
                  <a:tcPr marL="78004" marR="78004" marT="39002" marB="39002"/>
                </a:tc>
                <a:tc>
                  <a:txBody>
                    <a:bodyPr/>
                    <a:lstStyle/>
                    <a:p>
                      <a:pPr marL="0" marR="0">
                        <a:lnSpc>
                          <a:spcPct val="107000"/>
                        </a:lnSpc>
                        <a:spcBef>
                          <a:spcPts val="0"/>
                        </a:spcBef>
                        <a:spcAft>
                          <a:spcPts val="0"/>
                        </a:spcAft>
                      </a:pPr>
                      <a:r>
                        <a:rPr lang="fr-FR" sz="1050" dirty="0" smtClean="0">
                          <a:solidFill>
                            <a:schemeClr val="tx2"/>
                          </a:solidFill>
                          <a:latin typeface="Overpass Light"/>
                          <a:cs typeface="Overpass Light"/>
                        </a:rPr>
                        <a:t>Présentation</a:t>
                      </a:r>
                    </a:p>
                    <a:p>
                      <a:pPr marL="0" marR="0">
                        <a:lnSpc>
                          <a:spcPct val="107000"/>
                        </a:lnSpc>
                        <a:spcBef>
                          <a:spcPts val="0"/>
                        </a:spcBef>
                        <a:spcAft>
                          <a:spcPts val="0"/>
                        </a:spcAft>
                      </a:pPr>
                      <a:r>
                        <a:rPr lang="fr-FR" sz="1050" dirty="0" smtClean="0">
                          <a:solidFill>
                            <a:schemeClr val="tx2"/>
                          </a:solidFill>
                          <a:latin typeface="Overpass Light"/>
                          <a:cs typeface="Overpass Light"/>
                        </a:rPr>
                        <a:t>Formateur</a:t>
                      </a:r>
                      <a:endParaRPr lang="fr-FR" sz="1050" dirty="0">
                        <a:solidFill>
                          <a:schemeClr val="tx2"/>
                        </a:solidFill>
                        <a:latin typeface="Overpass Light"/>
                        <a:cs typeface="Overpass Light"/>
                      </a:endParaRPr>
                    </a:p>
                  </a:txBody>
                  <a:tcPr marL="78004" marR="78004" marT="39002" marB="39002"/>
                </a:tc>
                <a:extLst>
                  <a:ext uri="{0D108BD9-81ED-4DB2-BD59-A6C34878D82A}">
                    <a16:rowId xmlns:a16="http://schemas.microsoft.com/office/drawing/2014/main" xmlns="" val="10002"/>
                  </a:ext>
                </a:extLst>
              </a:tr>
              <a:tr h="251661">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en-US" sz="1050" dirty="0" smtClean="0">
                          <a:solidFill>
                            <a:schemeClr val="tx2"/>
                          </a:solidFill>
                          <a:effectLst/>
                          <a:latin typeface="Overpass Light"/>
                          <a:cs typeface="Overpass Light"/>
                        </a:rPr>
                        <a:t>10h00 </a:t>
                      </a:r>
                      <a:r>
                        <a:rPr lang="mr-IN" sz="1050" b="0" i="0" u="none" strike="noStrike" kern="1200" baseline="0" dirty="0" smtClean="0">
                          <a:solidFill>
                            <a:schemeClr val="tx2"/>
                          </a:solidFill>
                          <a:latin typeface="Overpass Light"/>
                          <a:ea typeface="+mn-ea"/>
                          <a:cs typeface="Overpass Light"/>
                        </a:rPr>
                        <a:t>–</a:t>
                      </a:r>
                      <a:r>
                        <a:rPr lang="en-US" sz="1050" b="0" i="0" u="none" strike="noStrike" kern="1200" baseline="0" dirty="0" smtClean="0">
                          <a:solidFill>
                            <a:schemeClr val="tx2"/>
                          </a:solidFill>
                          <a:latin typeface="Overpass Light"/>
                          <a:ea typeface="+mn-ea"/>
                          <a:cs typeface="Overpass Light"/>
                        </a:rPr>
                        <a:t> </a:t>
                      </a:r>
                      <a:r>
                        <a:rPr lang="en-US" sz="1050" dirty="0" smtClean="0">
                          <a:solidFill>
                            <a:schemeClr val="tx2"/>
                          </a:solidFill>
                          <a:effectLst/>
                          <a:latin typeface="Overpass Light"/>
                          <a:cs typeface="Overpass Light"/>
                        </a:rPr>
                        <a:t>10h30</a:t>
                      </a:r>
                      <a:endParaRPr lang="en-GB" sz="1050" dirty="0" smtClean="0">
                        <a:solidFill>
                          <a:schemeClr val="tx2"/>
                        </a:solidFill>
                        <a:effectLst/>
                        <a:latin typeface="Overpass Light"/>
                        <a:ea typeface="Calibri" panose="020F0502020204030204" pitchFamily="34" charset="0"/>
                        <a:cs typeface="Overpass Light"/>
                      </a:endParaRPr>
                    </a:p>
                  </a:txBody>
                  <a:tcPr marL="78004" marR="78004" marT="39002" marB="39002"/>
                </a:tc>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fr-FR" sz="1050" dirty="0" smtClean="0">
                          <a:solidFill>
                            <a:schemeClr val="tx2"/>
                          </a:solidFill>
                          <a:latin typeface="Overpass Light"/>
                          <a:cs typeface="Overpass Light"/>
                        </a:rPr>
                        <a:t>Pause</a:t>
                      </a:r>
                    </a:p>
                  </a:txBody>
                  <a:tcPr marL="78004" marR="78004" marT="39002" marB="39002"/>
                </a:tc>
                <a:tc>
                  <a:txBody>
                    <a:bodyPr/>
                    <a:lstStyle/>
                    <a:p>
                      <a:pPr marL="0" marR="0" indent="0" algn="l" defTabSz="914400" rtl="0" eaLnBrk="1" fontAlgn="auto" latinLnBrk="0" hangingPunct="1">
                        <a:lnSpc>
                          <a:spcPct val="90000"/>
                        </a:lnSpc>
                        <a:spcBef>
                          <a:spcPts val="0"/>
                        </a:spcBef>
                        <a:spcAft>
                          <a:spcPts val="0"/>
                        </a:spcAft>
                        <a:buClrTx/>
                        <a:buSzTx/>
                        <a:buFontTx/>
                        <a:buNone/>
                        <a:tabLst/>
                        <a:defRPr/>
                      </a:pPr>
                      <a:endParaRPr lang="en-GB" sz="1050" dirty="0" smtClean="0">
                        <a:solidFill>
                          <a:schemeClr val="tx2"/>
                        </a:solidFill>
                        <a:effectLst/>
                        <a:latin typeface="Overpass Light"/>
                        <a:ea typeface="Calibri" panose="020F0502020204030204" pitchFamily="34" charset="0"/>
                        <a:cs typeface="Overpass Light"/>
                      </a:endParaRPr>
                    </a:p>
                  </a:txBody>
                  <a:tcPr marL="78004" marR="78004" marT="39002" marB="39002"/>
                </a:tc>
                <a:extLst>
                  <a:ext uri="{0D108BD9-81ED-4DB2-BD59-A6C34878D82A}">
                    <a16:rowId xmlns:a16="http://schemas.microsoft.com/office/drawing/2014/main" xmlns="" val="10003"/>
                  </a:ext>
                </a:extLst>
              </a:tr>
              <a:tr h="328059">
                <a:tc>
                  <a:txBody>
                    <a:bodyPr/>
                    <a:lstStyle/>
                    <a:p>
                      <a:pPr marL="0" marR="0" algn="ctr">
                        <a:lnSpc>
                          <a:spcPct val="107000"/>
                        </a:lnSpc>
                        <a:spcBef>
                          <a:spcPts val="0"/>
                        </a:spcBef>
                        <a:spcAft>
                          <a:spcPts val="0"/>
                        </a:spcAft>
                      </a:pPr>
                      <a:r>
                        <a:rPr lang="en-US" sz="1050" dirty="0" smtClean="0">
                          <a:solidFill>
                            <a:schemeClr val="tx2"/>
                          </a:solidFill>
                          <a:effectLst/>
                          <a:latin typeface="Overpass Light"/>
                          <a:cs typeface="Overpass Light"/>
                        </a:rPr>
                        <a:t>10h30 </a:t>
                      </a:r>
                      <a:r>
                        <a:rPr lang="mr-IN" sz="1050" b="0" i="0" u="none" strike="noStrike" kern="1200" baseline="0" dirty="0" smtClean="0">
                          <a:solidFill>
                            <a:schemeClr val="tx2"/>
                          </a:solidFill>
                          <a:latin typeface="Overpass Light"/>
                          <a:ea typeface="+mn-ea"/>
                          <a:cs typeface="Overpass Light"/>
                        </a:rPr>
                        <a:t>–</a:t>
                      </a:r>
                      <a:r>
                        <a:rPr lang="en-US" sz="1050" b="0" i="0" u="none" strike="noStrike" kern="1200" baseline="0" dirty="0" smtClean="0">
                          <a:solidFill>
                            <a:schemeClr val="tx2"/>
                          </a:solidFill>
                          <a:latin typeface="Overpass Light"/>
                          <a:ea typeface="+mn-ea"/>
                          <a:cs typeface="Overpass Light"/>
                        </a:rPr>
                        <a:t> </a:t>
                      </a:r>
                      <a:r>
                        <a:rPr lang="en-US" sz="1050" dirty="0" smtClean="0">
                          <a:solidFill>
                            <a:schemeClr val="tx2"/>
                          </a:solidFill>
                          <a:effectLst/>
                          <a:latin typeface="Overpass Light"/>
                          <a:cs typeface="Overpass Light"/>
                        </a:rPr>
                        <a:t>11h00</a:t>
                      </a:r>
                      <a:endParaRPr lang="en-GB" sz="1050" dirty="0">
                        <a:solidFill>
                          <a:schemeClr val="tx2"/>
                        </a:solidFill>
                        <a:effectLst/>
                        <a:latin typeface="Overpass Light"/>
                        <a:ea typeface="Calibri" panose="020F0502020204030204" pitchFamily="34" charset="0"/>
                        <a:cs typeface="Overpass Light"/>
                      </a:endParaRPr>
                    </a:p>
                  </a:txBody>
                  <a:tcPr marL="78004" marR="78004" marT="39002" marB="39002"/>
                </a:tc>
                <a:tc>
                  <a:txBody>
                    <a:bodyPr/>
                    <a:lstStyle/>
                    <a:p>
                      <a:pPr marL="0" marR="0">
                        <a:lnSpc>
                          <a:spcPct val="107000"/>
                        </a:lnSpc>
                        <a:spcBef>
                          <a:spcPts val="0"/>
                        </a:spcBef>
                        <a:spcAft>
                          <a:spcPts val="0"/>
                        </a:spcAft>
                      </a:pPr>
                      <a:r>
                        <a:rPr lang="fr-FR" sz="1050" dirty="0" smtClean="0">
                          <a:solidFill>
                            <a:schemeClr val="tx2"/>
                          </a:solidFill>
                          <a:latin typeface="Overpass Light"/>
                          <a:cs typeface="Overpass Light"/>
                        </a:rPr>
                        <a:t>Exercice prêt-à-porter</a:t>
                      </a:r>
                      <a:endParaRPr lang="fr-FR" sz="1050" dirty="0">
                        <a:solidFill>
                          <a:schemeClr val="tx2"/>
                        </a:solidFill>
                        <a:latin typeface="Overpass Light"/>
                        <a:cs typeface="Overpass Light"/>
                      </a:endParaRPr>
                    </a:p>
                  </a:txBody>
                  <a:tcPr marL="78004" marR="78004" marT="39002" marB="39002"/>
                </a:tc>
                <a:tc>
                  <a:txBody>
                    <a:bodyPr/>
                    <a:lstStyle/>
                    <a:p>
                      <a:pPr marL="0" marR="0">
                        <a:lnSpc>
                          <a:spcPct val="107000"/>
                        </a:lnSpc>
                        <a:spcBef>
                          <a:spcPts val="0"/>
                        </a:spcBef>
                        <a:spcAft>
                          <a:spcPts val="0"/>
                        </a:spcAft>
                      </a:pPr>
                      <a:r>
                        <a:rPr lang="fr-FR" sz="1050" dirty="0" smtClean="0">
                          <a:solidFill>
                            <a:schemeClr val="tx2"/>
                          </a:solidFill>
                          <a:latin typeface="Overpass Light"/>
                          <a:cs typeface="Overpass Light"/>
                        </a:rPr>
                        <a:t>Toutes les discussions en plénière </a:t>
                      </a:r>
                      <a:endParaRPr lang="fr-FR" sz="1050" dirty="0">
                        <a:solidFill>
                          <a:schemeClr val="tx2"/>
                        </a:solidFill>
                        <a:latin typeface="Overpass Light"/>
                        <a:cs typeface="Overpass Light"/>
                      </a:endParaRPr>
                    </a:p>
                  </a:txBody>
                  <a:tcPr marL="78004" marR="78004" marT="39002" marB="39002"/>
                </a:tc>
                <a:extLst>
                  <a:ext uri="{0D108BD9-81ED-4DB2-BD59-A6C34878D82A}">
                    <a16:rowId xmlns:a16="http://schemas.microsoft.com/office/drawing/2014/main" xmlns="" val="10004"/>
                  </a:ext>
                </a:extLst>
              </a:tr>
              <a:tr h="316353">
                <a:tc>
                  <a:txBody>
                    <a:bodyPr/>
                    <a:lstStyle/>
                    <a:p>
                      <a:pPr marL="0" marR="0" algn="ctr">
                        <a:lnSpc>
                          <a:spcPct val="107000"/>
                        </a:lnSpc>
                        <a:spcBef>
                          <a:spcPts val="0"/>
                        </a:spcBef>
                        <a:spcAft>
                          <a:spcPts val="0"/>
                        </a:spcAft>
                      </a:pPr>
                      <a:r>
                        <a:rPr lang="en-US" sz="1050" dirty="0" smtClean="0">
                          <a:solidFill>
                            <a:schemeClr val="tx2"/>
                          </a:solidFill>
                          <a:effectLst/>
                          <a:latin typeface="Overpass Light"/>
                          <a:cs typeface="Overpass Light"/>
                        </a:rPr>
                        <a:t>11h00 </a:t>
                      </a:r>
                      <a:r>
                        <a:rPr lang="mr-IN" sz="1050" b="0" i="0" u="none" strike="noStrike" kern="1200" baseline="0" dirty="0" smtClean="0">
                          <a:solidFill>
                            <a:schemeClr val="tx2"/>
                          </a:solidFill>
                          <a:latin typeface="Overpass Light"/>
                          <a:ea typeface="+mn-ea"/>
                          <a:cs typeface="Overpass Light"/>
                        </a:rPr>
                        <a:t>–</a:t>
                      </a:r>
                      <a:r>
                        <a:rPr lang="en-US" sz="1050" b="0" i="0" u="none" strike="noStrike" kern="1200" baseline="0" dirty="0" smtClean="0">
                          <a:solidFill>
                            <a:schemeClr val="tx2"/>
                          </a:solidFill>
                          <a:latin typeface="Overpass Light"/>
                          <a:ea typeface="+mn-ea"/>
                          <a:cs typeface="Overpass Light"/>
                        </a:rPr>
                        <a:t> </a:t>
                      </a:r>
                      <a:r>
                        <a:rPr lang="en-US" sz="1050" dirty="0" smtClean="0">
                          <a:solidFill>
                            <a:schemeClr val="tx2"/>
                          </a:solidFill>
                          <a:effectLst/>
                          <a:latin typeface="Overpass Light"/>
                          <a:cs typeface="Overpass Light"/>
                        </a:rPr>
                        <a:t>12h30</a:t>
                      </a:r>
                      <a:endParaRPr lang="en-GB" sz="1050" dirty="0">
                        <a:solidFill>
                          <a:schemeClr val="tx2"/>
                        </a:solidFill>
                        <a:effectLst/>
                        <a:latin typeface="Overpass Light"/>
                        <a:ea typeface="Calibri" panose="020F0502020204030204" pitchFamily="34" charset="0"/>
                        <a:cs typeface="Overpass Light"/>
                      </a:endParaRPr>
                    </a:p>
                  </a:txBody>
                  <a:tcPr marL="78004" marR="78004" marT="39002" marB="39002"/>
                </a:tc>
                <a:tc>
                  <a:txBody>
                    <a:bodyPr/>
                    <a:lstStyle/>
                    <a:p>
                      <a:pPr marL="0" marR="0">
                        <a:lnSpc>
                          <a:spcPct val="107000"/>
                        </a:lnSpc>
                        <a:spcBef>
                          <a:spcPts val="0"/>
                        </a:spcBef>
                        <a:spcAft>
                          <a:spcPts val="0"/>
                        </a:spcAft>
                      </a:pPr>
                      <a:r>
                        <a:rPr lang="fr-FR" sz="1050" dirty="0" smtClean="0">
                          <a:solidFill>
                            <a:schemeClr val="tx2"/>
                          </a:solidFill>
                          <a:latin typeface="Overpass Light"/>
                          <a:cs typeface="Overpass Light"/>
                        </a:rPr>
                        <a:t>Session 5: Évaluation des risques: le processus (suite)</a:t>
                      </a:r>
                    </a:p>
                    <a:p>
                      <a:pPr marL="0" marR="0">
                        <a:lnSpc>
                          <a:spcPct val="107000"/>
                        </a:lnSpc>
                        <a:spcBef>
                          <a:spcPts val="0"/>
                        </a:spcBef>
                        <a:spcAft>
                          <a:spcPts val="0"/>
                        </a:spcAft>
                      </a:pPr>
                      <a:r>
                        <a:rPr lang="fr-FR" sz="1050" dirty="0" smtClean="0">
                          <a:solidFill>
                            <a:schemeClr val="tx2"/>
                          </a:solidFill>
                          <a:latin typeface="Overpass Light"/>
                          <a:cs typeface="Overpass Light"/>
                        </a:rPr>
                        <a:t>Exercice d’usine 3. Proposez des mesures de prévention</a:t>
                      </a:r>
                    </a:p>
                    <a:p>
                      <a:pPr marL="0" marR="0">
                        <a:lnSpc>
                          <a:spcPct val="107000"/>
                        </a:lnSpc>
                        <a:spcBef>
                          <a:spcPts val="0"/>
                        </a:spcBef>
                        <a:spcAft>
                          <a:spcPts val="0"/>
                        </a:spcAft>
                      </a:pPr>
                      <a:r>
                        <a:rPr lang="fr-FR" sz="1050" dirty="0" smtClean="0">
                          <a:solidFill>
                            <a:schemeClr val="tx2"/>
                          </a:solidFill>
                          <a:latin typeface="Overpass Light"/>
                          <a:cs typeface="Overpass Light"/>
                        </a:rPr>
                        <a:t>Exercice supplémentaire sur l'exercice sur piliers</a:t>
                      </a:r>
                      <a:endParaRPr lang="fr-FR" sz="1050" dirty="0">
                        <a:solidFill>
                          <a:schemeClr val="tx2"/>
                        </a:solidFill>
                        <a:latin typeface="Overpass Light"/>
                        <a:cs typeface="Overpass Light"/>
                      </a:endParaRPr>
                    </a:p>
                  </a:txBody>
                  <a:tcPr marL="78004" marR="78004" marT="39002" marB="39002"/>
                </a:tc>
                <a:tc>
                  <a:txBody>
                    <a:bodyPr/>
                    <a:lstStyle/>
                    <a:p>
                      <a:pPr marL="0" marR="0">
                        <a:lnSpc>
                          <a:spcPct val="107000"/>
                        </a:lnSpc>
                        <a:spcBef>
                          <a:spcPts val="0"/>
                        </a:spcBef>
                        <a:spcAft>
                          <a:spcPts val="0"/>
                        </a:spcAft>
                      </a:pPr>
                      <a:r>
                        <a:rPr lang="fr-FR" sz="1050" dirty="0" smtClean="0">
                          <a:solidFill>
                            <a:schemeClr val="tx2"/>
                          </a:solidFill>
                          <a:latin typeface="Overpass Light"/>
                          <a:cs typeface="Overpass Light"/>
                        </a:rPr>
                        <a:t>Présentation et exercice</a:t>
                      </a:r>
                    </a:p>
                    <a:p>
                      <a:pPr marL="0" marR="0">
                        <a:lnSpc>
                          <a:spcPct val="107000"/>
                        </a:lnSpc>
                        <a:spcBef>
                          <a:spcPts val="0"/>
                        </a:spcBef>
                        <a:spcAft>
                          <a:spcPts val="0"/>
                        </a:spcAft>
                      </a:pPr>
                      <a:r>
                        <a:rPr lang="fr-FR" sz="1050" dirty="0" smtClean="0">
                          <a:solidFill>
                            <a:schemeClr val="tx2"/>
                          </a:solidFill>
                          <a:latin typeface="Overpass Light"/>
                          <a:cs typeface="Overpass Light"/>
                        </a:rPr>
                        <a:t>Formateur et participants</a:t>
                      </a:r>
                      <a:endParaRPr lang="fr-FR" sz="1050" dirty="0">
                        <a:solidFill>
                          <a:schemeClr val="tx2"/>
                        </a:solidFill>
                        <a:latin typeface="Overpass Light"/>
                        <a:cs typeface="Overpass Light"/>
                      </a:endParaRPr>
                    </a:p>
                  </a:txBody>
                  <a:tcPr marL="78004" marR="78004" marT="39002" marB="39002"/>
                </a:tc>
                <a:extLst>
                  <a:ext uri="{0D108BD9-81ED-4DB2-BD59-A6C34878D82A}">
                    <a16:rowId xmlns:a16="http://schemas.microsoft.com/office/drawing/2014/main" xmlns="" val="10005"/>
                  </a:ext>
                </a:extLst>
              </a:tr>
              <a:tr h="294204">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en-US" sz="1050" dirty="0" smtClean="0">
                          <a:solidFill>
                            <a:schemeClr val="tx2"/>
                          </a:solidFill>
                          <a:effectLst/>
                          <a:latin typeface="Overpass Light"/>
                          <a:cs typeface="Overpass Light"/>
                        </a:rPr>
                        <a:t>12h30 </a:t>
                      </a:r>
                      <a:r>
                        <a:rPr lang="mr-IN" sz="1050" b="0" i="0" u="none" strike="noStrike" kern="1200" baseline="0" dirty="0" smtClean="0">
                          <a:solidFill>
                            <a:schemeClr val="tx2"/>
                          </a:solidFill>
                          <a:latin typeface="Overpass Light"/>
                          <a:ea typeface="+mn-ea"/>
                          <a:cs typeface="Overpass Light"/>
                        </a:rPr>
                        <a:t>–</a:t>
                      </a:r>
                      <a:r>
                        <a:rPr lang="en-US" sz="1050" b="0" i="0" u="none" strike="noStrike" kern="1200" baseline="0" dirty="0" smtClean="0">
                          <a:solidFill>
                            <a:schemeClr val="tx2"/>
                          </a:solidFill>
                          <a:latin typeface="Overpass Light"/>
                          <a:ea typeface="+mn-ea"/>
                          <a:cs typeface="Overpass Light"/>
                        </a:rPr>
                        <a:t> </a:t>
                      </a:r>
                      <a:r>
                        <a:rPr lang="en-US" sz="1050" dirty="0" smtClean="0">
                          <a:solidFill>
                            <a:schemeClr val="tx2"/>
                          </a:solidFill>
                          <a:effectLst/>
                          <a:latin typeface="Overpass Light"/>
                          <a:cs typeface="Overpass Light"/>
                        </a:rPr>
                        <a:t>13h30</a:t>
                      </a:r>
                      <a:endParaRPr lang="en-GB" sz="1050" dirty="0" smtClean="0">
                        <a:solidFill>
                          <a:schemeClr val="tx2"/>
                        </a:solidFill>
                        <a:effectLst/>
                        <a:latin typeface="Overpass Light"/>
                        <a:ea typeface="Calibri" panose="020F0502020204030204" pitchFamily="34" charset="0"/>
                        <a:cs typeface="Overpass Light"/>
                      </a:endParaRPr>
                    </a:p>
                  </a:txBody>
                  <a:tcPr marL="78004" marR="78004" marT="39002" marB="39002"/>
                </a:tc>
                <a:tc>
                  <a:txBody>
                    <a:bodyPr/>
                    <a:lstStyle/>
                    <a:p>
                      <a:pPr marL="0" marR="0" algn="ctr">
                        <a:lnSpc>
                          <a:spcPct val="107000"/>
                        </a:lnSpc>
                        <a:spcBef>
                          <a:spcPts val="0"/>
                        </a:spcBef>
                        <a:spcAft>
                          <a:spcPts val="0"/>
                        </a:spcAft>
                      </a:pPr>
                      <a:r>
                        <a:rPr lang="fr-FR" sz="1050" dirty="0" smtClean="0">
                          <a:solidFill>
                            <a:schemeClr val="tx2"/>
                          </a:solidFill>
                          <a:latin typeface="Overpass Light"/>
                          <a:cs typeface="Overpass Light"/>
                        </a:rPr>
                        <a:t>Déjeuner</a:t>
                      </a:r>
                      <a:endParaRPr lang="fr-FR" sz="1050" dirty="0">
                        <a:solidFill>
                          <a:schemeClr val="tx2"/>
                        </a:solidFill>
                        <a:latin typeface="Overpass Light"/>
                        <a:cs typeface="Overpass Light"/>
                      </a:endParaRPr>
                    </a:p>
                  </a:txBody>
                  <a:tcPr marL="78004" marR="78004" marT="39002" marB="39002"/>
                </a:tc>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endParaRPr lang="en-GB" sz="1050" dirty="0" smtClean="0">
                        <a:solidFill>
                          <a:schemeClr val="tx2"/>
                        </a:solidFill>
                        <a:effectLst/>
                        <a:latin typeface="Overpass Light"/>
                        <a:ea typeface="Calibri" panose="020F0502020204030204" pitchFamily="34" charset="0"/>
                        <a:cs typeface="Overpass Light"/>
                      </a:endParaRPr>
                    </a:p>
                  </a:txBody>
                  <a:tcPr marL="78004" marR="78004" marT="39002" marB="39002"/>
                </a:tc>
                <a:extLst>
                  <a:ext uri="{0D108BD9-81ED-4DB2-BD59-A6C34878D82A}">
                    <a16:rowId xmlns:a16="http://schemas.microsoft.com/office/drawing/2014/main" xmlns="" val="10006"/>
                  </a:ext>
                </a:extLst>
              </a:tr>
              <a:tr h="316353">
                <a:tc>
                  <a:txBody>
                    <a:bodyPr/>
                    <a:lstStyle/>
                    <a:p>
                      <a:pPr marL="0" marR="0" algn="ctr">
                        <a:lnSpc>
                          <a:spcPct val="107000"/>
                        </a:lnSpc>
                        <a:spcBef>
                          <a:spcPts val="0"/>
                        </a:spcBef>
                        <a:spcAft>
                          <a:spcPts val="0"/>
                        </a:spcAft>
                      </a:pPr>
                      <a:r>
                        <a:rPr lang="en-US" sz="1050" dirty="0" smtClean="0">
                          <a:solidFill>
                            <a:schemeClr val="tx2"/>
                          </a:solidFill>
                          <a:effectLst/>
                          <a:latin typeface="Overpass Light"/>
                          <a:cs typeface="Overpass Light"/>
                        </a:rPr>
                        <a:t>13h30 </a:t>
                      </a:r>
                      <a:r>
                        <a:rPr lang="mr-IN" sz="1050" b="0" i="0" u="none" strike="noStrike" kern="1200" baseline="0" dirty="0" smtClean="0">
                          <a:solidFill>
                            <a:schemeClr val="tx2"/>
                          </a:solidFill>
                          <a:latin typeface="Overpass Light"/>
                          <a:ea typeface="+mn-ea"/>
                          <a:cs typeface="Overpass Light"/>
                        </a:rPr>
                        <a:t>–</a:t>
                      </a:r>
                      <a:r>
                        <a:rPr lang="en-US" sz="1050" b="0" i="0" u="none" strike="noStrike" kern="1200" baseline="0" dirty="0" smtClean="0">
                          <a:solidFill>
                            <a:schemeClr val="tx2"/>
                          </a:solidFill>
                          <a:latin typeface="Overpass Light"/>
                          <a:ea typeface="+mn-ea"/>
                          <a:cs typeface="Overpass Light"/>
                        </a:rPr>
                        <a:t> </a:t>
                      </a:r>
                      <a:r>
                        <a:rPr lang="en-US" sz="1050" dirty="0" smtClean="0">
                          <a:solidFill>
                            <a:schemeClr val="tx2"/>
                          </a:solidFill>
                          <a:effectLst/>
                          <a:latin typeface="Overpass Light"/>
                          <a:cs typeface="Overpass Light"/>
                        </a:rPr>
                        <a:t>14h30</a:t>
                      </a:r>
                      <a:endParaRPr lang="en-GB" sz="1050" dirty="0">
                        <a:solidFill>
                          <a:schemeClr val="tx2"/>
                        </a:solidFill>
                        <a:effectLst/>
                        <a:latin typeface="Overpass Light"/>
                        <a:ea typeface="Calibri" panose="020F0502020204030204" pitchFamily="34" charset="0"/>
                        <a:cs typeface="Overpass Light"/>
                      </a:endParaRPr>
                    </a:p>
                  </a:txBody>
                  <a:tcPr marL="78004" marR="78004" marT="39002" marB="39002"/>
                </a:tc>
                <a:tc>
                  <a:txBody>
                    <a:bodyPr/>
                    <a:lstStyle/>
                    <a:p>
                      <a:pPr marL="0" marR="0">
                        <a:lnSpc>
                          <a:spcPct val="107000"/>
                        </a:lnSpc>
                        <a:spcBef>
                          <a:spcPts val="0"/>
                        </a:spcBef>
                        <a:spcAft>
                          <a:spcPts val="0"/>
                        </a:spcAft>
                      </a:pPr>
                      <a:r>
                        <a:rPr lang="fr-FR" sz="1050" dirty="0" smtClean="0">
                          <a:solidFill>
                            <a:schemeClr val="tx2"/>
                          </a:solidFill>
                          <a:latin typeface="Overpass Light"/>
                          <a:cs typeface="Overpass Light"/>
                        </a:rPr>
                        <a:t>Session 6: Systèmes de gestion de la SST</a:t>
                      </a:r>
                      <a:endParaRPr lang="fr-FR" sz="1050" dirty="0">
                        <a:solidFill>
                          <a:schemeClr val="tx2"/>
                        </a:solidFill>
                        <a:latin typeface="Overpass Light"/>
                        <a:cs typeface="Overpass Light"/>
                      </a:endParaRPr>
                    </a:p>
                  </a:txBody>
                  <a:tcPr marL="78004" marR="78004" marT="39002" marB="39002"/>
                </a:tc>
                <a:tc>
                  <a:txBody>
                    <a:bodyPr/>
                    <a:lstStyle/>
                    <a:p>
                      <a:pPr marL="0" marR="0">
                        <a:lnSpc>
                          <a:spcPct val="107000"/>
                        </a:lnSpc>
                        <a:spcBef>
                          <a:spcPts val="0"/>
                        </a:spcBef>
                        <a:spcAft>
                          <a:spcPts val="0"/>
                        </a:spcAft>
                      </a:pPr>
                      <a:r>
                        <a:rPr lang="fr-FR" sz="1050" dirty="0" smtClean="0">
                          <a:solidFill>
                            <a:schemeClr val="tx2"/>
                          </a:solidFill>
                          <a:latin typeface="Overpass Light"/>
                          <a:cs typeface="Overpass Light"/>
                        </a:rPr>
                        <a:t>Présentation - Formateur</a:t>
                      </a:r>
                      <a:endParaRPr lang="fr-FR" sz="1050" dirty="0">
                        <a:solidFill>
                          <a:schemeClr val="tx2"/>
                        </a:solidFill>
                        <a:latin typeface="Overpass Light"/>
                        <a:cs typeface="Overpass Light"/>
                      </a:endParaRPr>
                    </a:p>
                  </a:txBody>
                  <a:tcPr marL="78004" marR="78004" marT="39002" marB="39002"/>
                </a:tc>
                <a:extLst>
                  <a:ext uri="{0D108BD9-81ED-4DB2-BD59-A6C34878D82A}">
                    <a16:rowId xmlns:a16="http://schemas.microsoft.com/office/drawing/2014/main" xmlns="" val="10007"/>
                  </a:ext>
                </a:extLst>
              </a:tr>
              <a:tr h="316353">
                <a:tc>
                  <a:txBody>
                    <a:bodyPr/>
                    <a:lstStyle/>
                    <a:p>
                      <a:pPr marL="0" marR="0" algn="ctr">
                        <a:lnSpc>
                          <a:spcPct val="107000"/>
                        </a:lnSpc>
                        <a:spcBef>
                          <a:spcPts val="0"/>
                        </a:spcBef>
                        <a:spcAft>
                          <a:spcPts val="0"/>
                        </a:spcAft>
                      </a:pPr>
                      <a:r>
                        <a:rPr lang="en-US" sz="1050" dirty="0" smtClean="0">
                          <a:solidFill>
                            <a:schemeClr val="tx2"/>
                          </a:solidFill>
                          <a:effectLst/>
                          <a:latin typeface="Overpass Light"/>
                          <a:cs typeface="Overpass Light"/>
                        </a:rPr>
                        <a:t>14h30 </a:t>
                      </a:r>
                      <a:r>
                        <a:rPr lang="mr-IN" sz="1050" b="0" i="0" u="none" strike="noStrike" kern="1200" baseline="0" dirty="0" smtClean="0">
                          <a:solidFill>
                            <a:schemeClr val="tx2"/>
                          </a:solidFill>
                          <a:latin typeface="Overpass Light"/>
                          <a:ea typeface="+mn-ea"/>
                          <a:cs typeface="Overpass Light"/>
                        </a:rPr>
                        <a:t>–</a:t>
                      </a:r>
                      <a:r>
                        <a:rPr lang="en-US" sz="1050" b="0" i="0" u="none" strike="noStrike" kern="1200" baseline="0" dirty="0" smtClean="0">
                          <a:solidFill>
                            <a:schemeClr val="tx2"/>
                          </a:solidFill>
                          <a:latin typeface="Overpass Light"/>
                          <a:ea typeface="+mn-ea"/>
                          <a:cs typeface="Overpass Light"/>
                        </a:rPr>
                        <a:t> </a:t>
                      </a:r>
                      <a:r>
                        <a:rPr lang="en-US" sz="1050" dirty="0" smtClean="0">
                          <a:solidFill>
                            <a:schemeClr val="tx2"/>
                          </a:solidFill>
                          <a:effectLst/>
                          <a:latin typeface="Overpass Light"/>
                          <a:cs typeface="Overpass Light"/>
                        </a:rPr>
                        <a:t>15h00</a:t>
                      </a:r>
                      <a:endParaRPr lang="en-GB" sz="1050" dirty="0">
                        <a:solidFill>
                          <a:schemeClr val="tx2"/>
                        </a:solidFill>
                        <a:effectLst/>
                        <a:latin typeface="Overpass Light"/>
                        <a:ea typeface="Calibri" panose="020F0502020204030204" pitchFamily="34" charset="0"/>
                        <a:cs typeface="Overpass Light"/>
                      </a:endParaRPr>
                    </a:p>
                  </a:txBody>
                  <a:tcPr marL="78004" marR="78004" marT="39002" marB="39002"/>
                </a:tc>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fr-FR" sz="1050" dirty="0" smtClean="0">
                          <a:solidFill>
                            <a:schemeClr val="tx2"/>
                          </a:solidFill>
                          <a:latin typeface="Overpass Light"/>
                          <a:cs typeface="Overpass Light"/>
                        </a:rPr>
                        <a:t>Pause</a:t>
                      </a:r>
                    </a:p>
                  </a:txBody>
                  <a:tcPr marL="78004" marR="78004" marT="39002" marB="39002"/>
                </a:tc>
                <a:tc>
                  <a:txBody>
                    <a:bodyPr/>
                    <a:lstStyle/>
                    <a:p>
                      <a:pPr marL="0" marR="0" indent="0" algn="l" defTabSz="914400" rtl="0" eaLnBrk="1" fontAlgn="auto" latinLnBrk="0" hangingPunct="1">
                        <a:lnSpc>
                          <a:spcPct val="90000"/>
                        </a:lnSpc>
                        <a:spcBef>
                          <a:spcPts val="0"/>
                        </a:spcBef>
                        <a:spcAft>
                          <a:spcPts val="0"/>
                        </a:spcAft>
                        <a:buClrTx/>
                        <a:buSzTx/>
                        <a:buFontTx/>
                        <a:buNone/>
                        <a:tabLst/>
                        <a:defRPr/>
                      </a:pPr>
                      <a:endParaRPr lang="en-GB" sz="1050" dirty="0" smtClean="0">
                        <a:solidFill>
                          <a:schemeClr val="tx2"/>
                        </a:solidFill>
                        <a:effectLst/>
                        <a:latin typeface="Overpass Light"/>
                        <a:ea typeface="Calibri" panose="020F0502020204030204" pitchFamily="34" charset="0"/>
                        <a:cs typeface="Overpass Light"/>
                      </a:endParaRPr>
                    </a:p>
                  </a:txBody>
                  <a:tcPr marL="78004" marR="78004" marT="39002" marB="39002"/>
                </a:tc>
                <a:extLst>
                  <a:ext uri="{0D108BD9-81ED-4DB2-BD59-A6C34878D82A}">
                    <a16:rowId xmlns:a16="http://schemas.microsoft.com/office/drawing/2014/main" xmlns="" val="10008"/>
                  </a:ext>
                </a:extLst>
              </a:tr>
              <a:tr h="425536">
                <a:tc>
                  <a:txBody>
                    <a:bodyPr/>
                    <a:lstStyle/>
                    <a:p>
                      <a:pPr marL="0" marR="0" algn="ctr">
                        <a:lnSpc>
                          <a:spcPct val="107000"/>
                        </a:lnSpc>
                        <a:spcBef>
                          <a:spcPts val="0"/>
                        </a:spcBef>
                        <a:spcAft>
                          <a:spcPts val="0"/>
                        </a:spcAft>
                      </a:pPr>
                      <a:r>
                        <a:rPr lang="en-US" sz="1050" dirty="0" smtClean="0">
                          <a:solidFill>
                            <a:schemeClr val="tx2"/>
                          </a:solidFill>
                          <a:effectLst/>
                          <a:latin typeface="Overpass Light"/>
                          <a:cs typeface="Overpass Light"/>
                        </a:rPr>
                        <a:t>15h00 </a:t>
                      </a:r>
                      <a:r>
                        <a:rPr lang="mr-IN" sz="1050" b="0" i="0" u="none" strike="noStrike" kern="1200" baseline="0" dirty="0" smtClean="0">
                          <a:solidFill>
                            <a:schemeClr val="tx2"/>
                          </a:solidFill>
                          <a:latin typeface="Overpass Light"/>
                          <a:ea typeface="+mn-ea"/>
                          <a:cs typeface="Overpass Light"/>
                        </a:rPr>
                        <a:t>–</a:t>
                      </a:r>
                      <a:r>
                        <a:rPr lang="en-US" sz="1050" b="0" i="0" u="none" strike="noStrike" kern="1200" baseline="0" dirty="0" smtClean="0">
                          <a:solidFill>
                            <a:schemeClr val="tx2"/>
                          </a:solidFill>
                          <a:latin typeface="Overpass Light"/>
                          <a:ea typeface="+mn-ea"/>
                          <a:cs typeface="Overpass Light"/>
                        </a:rPr>
                        <a:t> </a:t>
                      </a:r>
                      <a:r>
                        <a:rPr lang="en-US" sz="1050" dirty="0" smtClean="0">
                          <a:solidFill>
                            <a:schemeClr val="tx2"/>
                          </a:solidFill>
                          <a:effectLst/>
                          <a:latin typeface="Overpass Light"/>
                          <a:cs typeface="Overpass Light"/>
                        </a:rPr>
                        <a:t>16h00</a:t>
                      </a:r>
                      <a:endParaRPr lang="en-GB" sz="1050" dirty="0">
                        <a:solidFill>
                          <a:schemeClr val="tx2"/>
                        </a:solidFill>
                        <a:effectLst/>
                        <a:latin typeface="Overpass Light"/>
                        <a:ea typeface="Calibri" panose="020F0502020204030204" pitchFamily="34" charset="0"/>
                        <a:cs typeface="Overpass Light"/>
                      </a:endParaRPr>
                    </a:p>
                  </a:txBody>
                  <a:tcPr marL="78004" marR="78004" marT="39002" marB="39002"/>
                </a:tc>
                <a:tc>
                  <a:txBody>
                    <a:bodyPr/>
                    <a:lstStyle/>
                    <a:p>
                      <a:pPr marL="0" marR="0">
                        <a:lnSpc>
                          <a:spcPct val="107000"/>
                        </a:lnSpc>
                        <a:spcBef>
                          <a:spcPts val="0"/>
                        </a:spcBef>
                        <a:spcAft>
                          <a:spcPts val="0"/>
                        </a:spcAft>
                      </a:pPr>
                      <a:r>
                        <a:rPr lang="fr-FR" sz="1050" dirty="0" smtClean="0">
                          <a:solidFill>
                            <a:schemeClr val="tx2"/>
                          </a:solidFill>
                          <a:latin typeface="Overpass Light"/>
                          <a:cs typeface="Overpass Light"/>
                        </a:rPr>
                        <a:t>Session 7: Passez à l’action</a:t>
                      </a:r>
                    </a:p>
                    <a:p>
                      <a:pPr marL="0" marR="0">
                        <a:lnSpc>
                          <a:spcPct val="107000"/>
                        </a:lnSpc>
                        <a:spcBef>
                          <a:spcPts val="0"/>
                        </a:spcBef>
                        <a:spcAft>
                          <a:spcPts val="0"/>
                        </a:spcAft>
                      </a:pPr>
                      <a:r>
                        <a:rPr lang="fr-FR" sz="1050" dirty="0" smtClean="0">
                          <a:solidFill>
                            <a:schemeClr val="tx2"/>
                          </a:solidFill>
                          <a:latin typeface="Overpass Light"/>
                          <a:cs typeface="Overpass Light"/>
                        </a:rPr>
                        <a:t>Exercice Passez à l’action </a:t>
                      </a:r>
                      <a:endParaRPr lang="fr-FR" sz="1050" dirty="0">
                        <a:solidFill>
                          <a:schemeClr val="tx2"/>
                        </a:solidFill>
                        <a:latin typeface="Overpass Light"/>
                        <a:cs typeface="Overpass Light"/>
                      </a:endParaRPr>
                    </a:p>
                  </a:txBody>
                  <a:tcPr marL="78004" marR="78004" marT="39002" marB="39002"/>
                </a:tc>
                <a:tc>
                  <a:txBody>
                    <a:bodyPr/>
                    <a:lstStyle/>
                    <a:p>
                      <a:pPr marL="0" marR="0">
                        <a:lnSpc>
                          <a:spcPct val="107000"/>
                        </a:lnSpc>
                        <a:spcBef>
                          <a:spcPts val="0"/>
                        </a:spcBef>
                        <a:spcAft>
                          <a:spcPts val="0"/>
                        </a:spcAft>
                      </a:pPr>
                      <a:r>
                        <a:rPr lang="fr-FR" sz="1050" dirty="0" smtClean="0">
                          <a:solidFill>
                            <a:schemeClr val="tx2"/>
                          </a:solidFill>
                          <a:latin typeface="Overpass Light"/>
                          <a:cs typeface="Overpass Light"/>
                        </a:rPr>
                        <a:t>Présentation - Formateur</a:t>
                      </a:r>
                      <a:endParaRPr lang="fr-FR" sz="1050" dirty="0">
                        <a:solidFill>
                          <a:schemeClr val="tx2"/>
                        </a:solidFill>
                        <a:latin typeface="Overpass Light"/>
                        <a:cs typeface="Overpass Light"/>
                      </a:endParaRPr>
                    </a:p>
                  </a:txBody>
                  <a:tcPr marL="78004" marR="78004" marT="39002" marB="39002"/>
                </a:tc>
                <a:extLst>
                  <a:ext uri="{0D108BD9-81ED-4DB2-BD59-A6C34878D82A}">
                    <a16:rowId xmlns:a16="http://schemas.microsoft.com/office/drawing/2014/main" xmlns="" val="10009"/>
                  </a:ext>
                </a:extLst>
              </a:tr>
              <a:tr h="328059">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en-US" sz="1050" dirty="0" smtClean="0">
                          <a:solidFill>
                            <a:schemeClr val="tx2"/>
                          </a:solidFill>
                          <a:effectLst/>
                          <a:latin typeface="Overpass Light"/>
                          <a:cs typeface="Overpass Light"/>
                        </a:rPr>
                        <a:t>16h00 </a:t>
                      </a:r>
                      <a:r>
                        <a:rPr lang="mr-IN" sz="1050" b="0" i="0" u="none" strike="noStrike" kern="1200" baseline="0" dirty="0" smtClean="0">
                          <a:solidFill>
                            <a:schemeClr val="tx2"/>
                          </a:solidFill>
                          <a:latin typeface="Overpass Light"/>
                          <a:ea typeface="+mn-ea"/>
                          <a:cs typeface="Overpass Light"/>
                        </a:rPr>
                        <a:t>–</a:t>
                      </a:r>
                      <a:r>
                        <a:rPr lang="en-US" sz="1050" b="0" i="0" u="none" strike="noStrike" kern="1200" baseline="0" dirty="0" smtClean="0">
                          <a:solidFill>
                            <a:schemeClr val="tx2"/>
                          </a:solidFill>
                          <a:latin typeface="Overpass Light"/>
                          <a:ea typeface="+mn-ea"/>
                          <a:cs typeface="Overpass Light"/>
                        </a:rPr>
                        <a:t> </a:t>
                      </a:r>
                      <a:r>
                        <a:rPr lang="en-US" sz="1050" dirty="0" smtClean="0">
                          <a:solidFill>
                            <a:schemeClr val="tx2"/>
                          </a:solidFill>
                          <a:effectLst/>
                          <a:latin typeface="Overpass Light"/>
                          <a:cs typeface="Overpass Light"/>
                        </a:rPr>
                        <a:t>16h30</a:t>
                      </a:r>
                      <a:endParaRPr lang="en-GB" sz="1050" dirty="0" smtClean="0">
                        <a:solidFill>
                          <a:schemeClr val="tx2"/>
                        </a:solidFill>
                        <a:effectLst/>
                        <a:latin typeface="Overpass Light"/>
                        <a:ea typeface="Calibri" panose="020F0502020204030204" pitchFamily="34" charset="0"/>
                        <a:cs typeface="Overpass Light"/>
                      </a:endParaRPr>
                    </a:p>
                  </a:txBody>
                  <a:tcPr marL="78004" marR="78004" marT="39002" marB="39002"/>
                </a:tc>
                <a:tc>
                  <a:txBody>
                    <a:bodyPr/>
                    <a:lstStyle/>
                    <a:p>
                      <a:pPr marL="0" marR="0">
                        <a:lnSpc>
                          <a:spcPct val="107000"/>
                        </a:lnSpc>
                        <a:spcBef>
                          <a:spcPts val="0"/>
                        </a:spcBef>
                        <a:spcAft>
                          <a:spcPts val="0"/>
                        </a:spcAft>
                      </a:pPr>
                      <a:r>
                        <a:rPr lang="fr-FR" sz="1050" dirty="0" smtClean="0">
                          <a:solidFill>
                            <a:schemeClr val="tx2"/>
                          </a:solidFill>
                          <a:latin typeface="Overpass Light"/>
                          <a:cs typeface="Overpass Light"/>
                        </a:rPr>
                        <a:t>Évaluation de l’atelier et suggestions</a:t>
                      </a:r>
                      <a:endParaRPr lang="fr-FR" sz="1050" dirty="0">
                        <a:solidFill>
                          <a:schemeClr val="tx2"/>
                        </a:solidFill>
                        <a:latin typeface="Overpass Light"/>
                        <a:cs typeface="Overpass Light"/>
                      </a:endParaRPr>
                    </a:p>
                  </a:txBody>
                  <a:tcPr marL="78004" marR="78004" marT="39002" marB="39002"/>
                </a:tc>
                <a:tc>
                  <a:txBody>
                    <a:bodyPr/>
                    <a:lstStyle/>
                    <a:p>
                      <a:pPr marL="0" marR="0">
                        <a:lnSpc>
                          <a:spcPct val="107000"/>
                        </a:lnSpc>
                        <a:spcBef>
                          <a:spcPts val="0"/>
                        </a:spcBef>
                        <a:spcAft>
                          <a:spcPts val="0"/>
                        </a:spcAft>
                      </a:pPr>
                      <a:r>
                        <a:rPr lang="fr-FR" sz="1050" dirty="0" smtClean="0">
                          <a:solidFill>
                            <a:schemeClr val="tx2"/>
                          </a:solidFill>
                          <a:latin typeface="Overpass Light"/>
                          <a:cs typeface="Overpass Light"/>
                        </a:rPr>
                        <a:t>Tous</a:t>
                      </a:r>
                      <a:endParaRPr lang="fr-FR" sz="1050" dirty="0">
                        <a:solidFill>
                          <a:schemeClr val="tx2"/>
                        </a:solidFill>
                        <a:latin typeface="Overpass Light"/>
                        <a:cs typeface="Overpass Light"/>
                      </a:endParaRPr>
                    </a:p>
                  </a:txBody>
                  <a:tcPr marL="78004" marR="78004" marT="39002" marB="39002"/>
                </a:tc>
                <a:extLst>
                  <a:ext uri="{0D108BD9-81ED-4DB2-BD59-A6C34878D82A}">
                    <a16:rowId xmlns:a16="http://schemas.microsoft.com/office/drawing/2014/main" xmlns="" val="10010"/>
                  </a:ext>
                </a:extLst>
              </a:tr>
            </a:tbl>
          </a:graphicData>
        </a:graphic>
      </p:graphicFrame>
      <p:sp>
        <p:nvSpPr>
          <p:cNvPr id="6" name="Marcador de número de diapositiva 5"/>
          <p:cNvSpPr>
            <a:spLocks noGrp="1"/>
          </p:cNvSpPr>
          <p:nvPr>
            <p:ph type="sldNum" sz="quarter" idx="12"/>
          </p:nvPr>
        </p:nvSpPr>
        <p:spPr/>
        <p:txBody>
          <a:bodyPr/>
          <a:lstStyle/>
          <a:p>
            <a:fld id="{856227C0-AD57-4F9B-BAE3-EEFB0D0EE427}" type="slidenum">
              <a:rPr lang="en-GB" smtClean="0"/>
              <a:t>7</a:t>
            </a:fld>
            <a:endParaRPr lang="en-GB"/>
          </a:p>
        </p:txBody>
      </p:sp>
      <p:sp>
        <p:nvSpPr>
          <p:cNvPr id="9" name="Footer Placeholder 10"/>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spTree>
    <p:extLst>
      <p:ext uri="{BB962C8B-B14F-4D97-AF65-F5344CB8AC3E}">
        <p14:creationId xmlns:p14="http://schemas.microsoft.com/office/powerpoint/2010/main" val="633531380"/>
      </p:ext>
    </p:extLst>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95567" y="2148840"/>
            <a:ext cx="3213433" cy="4045938"/>
          </a:xfrm>
          <a:prstGeom prst="rect">
            <a:avLst/>
          </a:prstGeom>
        </p:spPr>
      </p:pic>
      <p:sp>
        <p:nvSpPr>
          <p:cNvPr id="4" name="Marcador de número de diapositiva 3"/>
          <p:cNvSpPr>
            <a:spLocks noGrp="1"/>
          </p:cNvSpPr>
          <p:nvPr>
            <p:ph type="sldNum" sz="quarter" idx="12"/>
          </p:nvPr>
        </p:nvSpPr>
        <p:spPr/>
        <p:txBody>
          <a:bodyPr/>
          <a:lstStyle/>
          <a:p>
            <a:fld id="{856227C0-AD57-4F9B-BAE3-EEFB0D0EE427}" type="slidenum">
              <a:rPr lang="en-GB" smtClean="0"/>
              <a:t>70</a:t>
            </a:fld>
            <a:endParaRPr lang="en-GB"/>
          </a:p>
        </p:txBody>
      </p:sp>
      <p:sp>
        <p:nvSpPr>
          <p:cNvPr id="7" name="Título 1"/>
          <p:cNvSpPr txBox="1">
            <a:spLocks/>
          </p:cNvSpPr>
          <p:nvPr/>
        </p:nvSpPr>
        <p:spPr>
          <a:xfrm>
            <a:off x="490537" y="1423196"/>
            <a:ext cx="6199769" cy="458394"/>
          </a:xfrm>
          <a:prstGeom prst="rect">
            <a:avLst/>
          </a:prstGeom>
        </p:spPr>
        <p:txBody>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r>
              <a:rPr lang="fr-FR" b="0" dirty="0">
                <a:solidFill>
                  <a:srgbClr val="1E2DBE"/>
                </a:solidFill>
                <a:ea typeface="ＭＳ Ｐゴシック" pitchFamily="80" charset="-128"/>
              </a:rPr>
              <a:t>Fiche de données de sécurité (FDS) - 1</a:t>
            </a:r>
            <a:endParaRPr lang="es-ES" b="0" dirty="0">
              <a:solidFill>
                <a:srgbClr val="1E2DBE"/>
              </a:solidFill>
              <a:latin typeface="Overpass"/>
              <a:cs typeface="Overpass"/>
            </a:endParaRPr>
          </a:p>
        </p:txBody>
      </p:sp>
      <p:sp>
        <p:nvSpPr>
          <p:cNvPr id="8" name="CuadroTexto 7"/>
          <p:cNvSpPr txBox="1"/>
          <p:nvPr/>
        </p:nvSpPr>
        <p:spPr>
          <a:xfrm>
            <a:off x="490267" y="3702899"/>
            <a:ext cx="5252956" cy="2862323"/>
          </a:xfrm>
          <a:prstGeom prst="rect">
            <a:avLst/>
          </a:prstGeom>
          <a:noFill/>
        </p:spPr>
        <p:txBody>
          <a:bodyPr wrap="square" rtlCol="0">
            <a:spAutoFit/>
          </a:bodyPr>
          <a:lstStyle/>
          <a:p>
            <a:pPr marL="342900" indent="-342900">
              <a:buFont typeface="+mj-lt"/>
              <a:buAutoNum type="arabicPeriod"/>
            </a:pPr>
            <a:r>
              <a:rPr lang="fr-FR" dirty="0" smtClean="0">
                <a:solidFill>
                  <a:schemeClr val="tx2"/>
                </a:solidFill>
                <a:latin typeface="Overpass Bold"/>
                <a:cs typeface="Overpass Bold"/>
              </a:rPr>
              <a:t>Identification</a:t>
            </a:r>
            <a:r>
              <a:rPr lang="fr-FR" dirty="0">
                <a:solidFill>
                  <a:schemeClr val="tx2"/>
                </a:solidFill>
                <a:latin typeface="Overpass Bold"/>
                <a:cs typeface="Overpass Bold"/>
              </a:rPr>
              <a:t>: </a:t>
            </a:r>
            <a:r>
              <a:rPr lang="fr-FR" dirty="0">
                <a:solidFill>
                  <a:schemeClr val="tx2"/>
                </a:solidFill>
                <a:latin typeface="Overpass Light"/>
                <a:cs typeface="Overpass Light"/>
              </a:rPr>
              <a:t>pour le produit et le fournisseur </a:t>
            </a:r>
          </a:p>
          <a:p>
            <a:pPr marL="342900" indent="-342900">
              <a:buFont typeface="+mj-lt"/>
              <a:buAutoNum type="arabicPeriod"/>
            </a:pPr>
            <a:r>
              <a:rPr lang="fr-FR" dirty="0" smtClean="0">
                <a:solidFill>
                  <a:schemeClr val="tx2"/>
                </a:solidFill>
                <a:latin typeface="Overpass Bold"/>
                <a:cs typeface="Overpass Bold"/>
              </a:rPr>
              <a:t>Dangers</a:t>
            </a:r>
            <a:r>
              <a:rPr lang="fr-FR" dirty="0">
                <a:solidFill>
                  <a:schemeClr val="tx2"/>
                </a:solidFill>
                <a:latin typeface="Overpass Bold"/>
                <a:cs typeface="Overpass Bold"/>
              </a:rPr>
              <a:t>: </a:t>
            </a:r>
            <a:r>
              <a:rPr lang="fr-FR" dirty="0">
                <a:solidFill>
                  <a:schemeClr val="tx2"/>
                </a:solidFill>
                <a:latin typeface="Overpass Light"/>
                <a:cs typeface="Overpass Light"/>
              </a:rPr>
              <a:t>physiques (incendie, réactivité, corrosivité) et pour la santé</a:t>
            </a:r>
          </a:p>
          <a:p>
            <a:pPr marL="342900" indent="-342900">
              <a:buFont typeface="+mj-lt"/>
              <a:buAutoNum type="arabicPeriod"/>
            </a:pPr>
            <a:r>
              <a:rPr lang="fr-FR" dirty="0" smtClean="0">
                <a:solidFill>
                  <a:schemeClr val="tx2"/>
                </a:solidFill>
                <a:latin typeface="Overpass Bold"/>
                <a:cs typeface="Overpass Bold"/>
              </a:rPr>
              <a:t>Prévention</a:t>
            </a:r>
            <a:r>
              <a:rPr lang="fr-FR" dirty="0">
                <a:solidFill>
                  <a:schemeClr val="tx2"/>
                </a:solidFill>
                <a:latin typeface="Overpass Bold"/>
                <a:cs typeface="Overpass Bold"/>
              </a:rPr>
              <a:t>: </a:t>
            </a:r>
            <a:r>
              <a:rPr lang="fr-FR" dirty="0">
                <a:solidFill>
                  <a:schemeClr val="tx2"/>
                </a:solidFill>
                <a:latin typeface="Overpass Light"/>
                <a:cs typeface="Overpass Light"/>
              </a:rPr>
              <a:t>mesures à prendre pour travailler en toute sécurité, réduire ou prévenir l’exposition, ou en cas d’urgence </a:t>
            </a:r>
          </a:p>
          <a:p>
            <a:pPr marL="342900" indent="-342900">
              <a:buFont typeface="+mj-lt"/>
              <a:buAutoNum type="arabicPeriod"/>
            </a:pPr>
            <a:r>
              <a:rPr lang="fr-FR" dirty="0" smtClean="0">
                <a:solidFill>
                  <a:schemeClr val="tx2"/>
                </a:solidFill>
                <a:latin typeface="Overpass Bold"/>
                <a:cs typeface="Overpass Bold"/>
              </a:rPr>
              <a:t>Intervention</a:t>
            </a:r>
            <a:r>
              <a:rPr lang="fr-FR" dirty="0">
                <a:solidFill>
                  <a:schemeClr val="tx2"/>
                </a:solidFill>
                <a:latin typeface="Overpass Bold"/>
                <a:cs typeface="Overpass Bold"/>
              </a:rPr>
              <a:t>: </a:t>
            </a:r>
            <a:r>
              <a:rPr lang="fr-FR" dirty="0">
                <a:solidFill>
                  <a:schemeClr val="tx2"/>
                </a:solidFill>
                <a:latin typeface="Overpass Light"/>
                <a:cs typeface="Overpass Light"/>
              </a:rPr>
              <a:t>dans différentes situations (premiers secours, incendie, déversement accidentel, par exemple)</a:t>
            </a:r>
          </a:p>
          <a:p>
            <a:pPr marL="342900" indent="-342900">
              <a:buFont typeface="+mj-lt"/>
              <a:buAutoNum type="arabicPeriod"/>
            </a:pPr>
            <a:endParaRPr lang="es-ES" b="1" dirty="0" smtClean="0">
              <a:solidFill>
                <a:schemeClr val="tx2"/>
              </a:solidFill>
              <a:latin typeface="Overpass Light"/>
              <a:cs typeface="Overpass Light"/>
            </a:endParaRPr>
          </a:p>
        </p:txBody>
      </p:sp>
      <p:sp>
        <p:nvSpPr>
          <p:cNvPr id="9" name="CuadroTexto 8"/>
          <p:cNvSpPr txBox="1"/>
          <p:nvPr/>
        </p:nvSpPr>
        <p:spPr>
          <a:xfrm>
            <a:off x="499985" y="1999443"/>
            <a:ext cx="5271460" cy="1754327"/>
          </a:xfrm>
          <a:prstGeom prst="rect">
            <a:avLst/>
          </a:prstGeom>
          <a:noFill/>
        </p:spPr>
        <p:txBody>
          <a:bodyPr wrap="square" rtlCol="0">
            <a:spAutoFit/>
          </a:bodyPr>
          <a:lstStyle/>
          <a:p>
            <a:r>
              <a:rPr lang="fr-FR" dirty="0">
                <a:solidFill>
                  <a:schemeClr val="tx2"/>
                </a:solidFill>
                <a:latin typeface="Overpass Light"/>
                <a:cs typeface="Overpass Light"/>
              </a:rPr>
              <a:t>Informations complètes sur les dangers: par exemple, comment le produit peut nuire aux utilisateurs et conseils sur les précautions à </a:t>
            </a:r>
            <a:r>
              <a:rPr lang="fr-FR" dirty="0" smtClean="0">
                <a:solidFill>
                  <a:schemeClr val="tx2"/>
                </a:solidFill>
                <a:latin typeface="Overpass Light"/>
                <a:cs typeface="Overpass Light"/>
              </a:rPr>
              <a:t>prendre</a:t>
            </a:r>
          </a:p>
          <a:p>
            <a:endParaRPr lang="fr-FR" dirty="0"/>
          </a:p>
          <a:p>
            <a:r>
              <a:rPr lang="fr-FR" dirty="0">
                <a:solidFill>
                  <a:schemeClr val="accent2"/>
                </a:solidFill>
                <a:latin typeface="Overpass Light"/>
                <a:cs typeface="Overpass Light"/>
              </a:rPr>
              <a:t>Objectifs </a:t>
            </a:r>
            <a:r>
              <a:rPr lang="fr-FR" dirty="0" smtClean="0">
                <a:solidFill>
                  <a:schemeClr val="accent2"/>
                </a:solidFill>
                <a:latin typeface="Overpass Light"/>
                <a:cs typeface="Overpass Light"/>
              </a:rPr>
              <a:t>principaux</a:t>
            </a:r>
            <a:r>
              <a:rPr lang="en-US" dirty="0" smtClean="0">
                <a:solidFill>
                  <a:schemeClr val="accent2"/>
                </a:solidFill>
                <a:latin typeface="Overpass Light"/>
                <a:cs typeface="Overpass Light"/>
              </a:rPr>
              <a:t>:</a:t>
            </a:r>
            <a:endParaRPr lang="en-US" dirty="0">
              <a:solidFill>
                <a:schemeClr val="accent2"/>
              </a:solidFill>
              <a:latin typeface="Overpass Light"/>
              <a:cs typeface="Overpass Light"/>
            </a:endParaRPr>
          </a:p>
        </p:txBody>
      </p:sp>
      <p:pic>
        <p:nvPicPr>
          <p:cNvPr id="10" name="Imagen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3112" y="2366476"/>
            <a:ext cx="3330221" cy="3478941"/>
          </a:xfrm>
          <a:prstGeom prst="rect">
            <a:avLst/>
          </a:prstGeom>
          <a:noFill/>
          <a:ln>
            <a:noFill/>
          </a:ln>
        </p:spPr>
      </p:pic>
      <p:sp>
        <p:nvSpPr>
          <p:cNvPr id="11"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2595543519"/>
      </p:ext>
    </p:extLst>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fr-FR" b="0" dirty="0"/>
              <a:t>FDS - 2</a:t>
            </a:r>
            <a:endParaRPr lang="es-ES" b="0" dirty="0"/>
          </a:p>
        </p:txBody>
      </p:sp>
      <p:sp>
        <p:nvSpPr>
          <p:cNvPr id="3" name="Marcador de contenido 2"/>
          <p:cNvSpPr>
            <a:spLocks noGrp="1"/>
          </p:cNvSpPr>
          <p:nvPr>
            <p:ph idx="1"/>
          </p:nvPr>
        </p:nvSpPr>
        <p:spPr>
          <a:xfrm>
            <a:off x="476427" y="2158752"/>
            <a:ext cx="10186543" cy="3482975"/>
          </a:xfrm>
        </p:spPr>
        <p:txBody>
          <a:bodyPr/>
          <a:lstStyle/>
          <a:p>
            <a:pPr marL="285750" indent="-285750" eaLnBrk="0" fontAlgn="base" hangingPunct="0">
              <a:lnSpc>
                <a:spcPct val="150000"/>
              </a:lnSpc>
              <a:spcBef>
                <a:spcPct val="0"/>
              </a:spcBef>
              <a:spcAft>
                <a:spcPct val="0"/>
              </a:spcAft>
              <a:buClr>
                <a:schemeClr val="accent2"/>
              </a:buClr>
              <a:buFont typeface="Lucida Grande"/>
              <a:buChar char="►"/>
            </a:pPr>
            <a:r>
              <a:rPr lang="fr-FR" b="0" dirty="0" smtClean="0">
                <a:solidFill>
                  <a:schemeClr val="tx2"/>
                </a:solidFill>
                <a:latin typeface="Overpass Light"/>
                <a:cs typeface="Overpass Light"/>
              </a:rPr>
              <a:t>Les </a:t>
            </a:r>
            <a:r>
              <a:rPr lang="fr-FR" b="0" dirty="0">
                <a:solidFill>
                  <a:schemeClr val="tx2"/>
                </a:solidFill>
                <a:latin typeface="Overpass Light"/>
                <a:cs typeface="Overpass Light"/>
              </a:rPr>
              <a:t>FDS aident les utilisateurs de produits chimiques en leur donnant des informations pour l’évaluation des risques. Elles décrivent les dangers que présente le produit chimique et donnent des informations sur la manutention, le stockage et les mesures d’urgence à prendre en cas </a:t>
            </a:r>
            <a:r>
              <a:rPr lang="fr-FR" b="0" dirty="0" smtClean="0">
                <a:solidFill>
                  <a:schemeClr val="tx2"/>
                </a:solidFill>
                <a:latin typeface="Overpass Light"/>
                <a:cs typeface="Overpass Light"/>
              </a:rPr>
              <a:t>d’accident.</a:t>
            </a:r>
          </a:p>
          <a:p>
            <a:pPr marL="285750" indent="-285750" eaLnBrk="0" fontAlgn="base" hangingPunct="0">
              <a:lnSpc>
                <a:spcPct val="150000"/>
              </a:lnSpc>
              <a:spcBef>
                <a:spcPct val="0"/>
              </a:spcBef>
              <a:spcAft>
                <a:spcPct val="0"/>
              </a:spcAft>
              <a:buClr>
                <a:schemeClr val="accent2"/>
              </a:buClr>
              <a:buFont typeface="Lucida Grande"/>
              <a:buChar char="►"/>
            </a:pPr>
            <a:endParaRPr lang="fr-FR" b="0" dirty="0" smtClean="0">
              <a:solidFill>
                <a:schemeClr val="tx2"/>
              </a:solidFill>
              <a:latin typeface="Overpass Light"/>
              <a:cs typeface="Overpass Light"/>
            </a:endParaRPr>
          </a:p>
          <a:p>
            <a:pPr marL="285750" indent="-285750" eaLnBrk="0" fontAlgn="base" hangingPunct="0">
              <a:lnSpc>
                <a:spcPct val="150000"/>
              </a:lnSpc>
              <a:spcBef>
                <a:spcPct val="0"/>
              </a:spcBef>
              <a:spcAft>
                <a:spcPct val="0"/>
              </a:spcAft>
              <a:buClr>
                <a:schemeClr val="accent2"/>
              </a:buClr>
              <a:buFont typeface="Lucida Grande"/>
              <a:buChar char="►"/>
            </a:pPr>
            <a:r>
              <a:rPr lang="fr-FR" b="0" dirty="0" smtClean="0">
                <a:solidFill>
                  <a:schemeClr val="tx2"/>
                </a:solidFill>
                <a:latin typeface="Overpass Light"/>
                <a:cs typeface="Overpass Light"/>
              </a:rPr>
              <a:t>Elles </a:t>
            </a:r>
            <a:r>
              <a:rPr lang="fr-FR" b="0" dirty="0">
                <a:solidFill>
                  <a:schemeClr val="tx2"/>
                </a:solidFill>
                <a:latin typeface="Overpass Light"/>
                <a:cs typeface="Overpass Light"/>
              </a:rPr>
              <a:t>ne suffisent pas à identifier toutes les mesures de maîtrise des risques appropriées.</a:t>
            </a:r>
          </a:p>
          <a:p>
            <a:pPr eaLnBrk="0" fontAlgn="base" hangingPunct="0">
              <a:lnSpc>
                <a:spcPct val="80000"/>
              </a:lnSpc>
              <a:spcBef>
                <a:spcPct val="0"/>
              </a:spcBef>
              <a:spcAft>
                <a:spcPct val="0"/>
              </a:spcAft>
              <a:buClr>
                <a:schemeClr val="accent2"/>
              </a:buClr>
            </a:pPr>
            <a:endParaRPr lang="en-GB" b="0" dirty="0">
              <a:solidFill>
                <a:schemeClr val="tx2"/>
              </a:solidFill>
              <a:latin typeface="Overpass Light"/>
              <a:cs typeface="Overpass Light"/>
            </a:endParaRPr>
          </a:p>
          <a:p>
            <a:pPr marL="920750" lvl="1" indent="-285750">
              <a:buClr>
                <a:schemeClr val="accent1"/>
              </a:buClr>
              <a:buFont typeface="Lucida Grande"/>
              <a:buChar char="►"/>
            </a:pPr>
            <a:r>
              <a:rPr lang="fr-FR" dirty="0" smtClean="0">
                <a:solidFill>
                  <a:schemeClr val="tx2"/>
                </a:solidFill>
                <a:latin typeface="Overpass Light"/>
                <a:cs typeface="Overpass Light"/>
              </a:rPr>
              <a:t>Par </a:t>
            </a:r>
            <a:r>
              <a:rPr lang="fr-FR" dirty="0">
                <a:solidFill>
                  <a:schemeClr val="tx2"/>
                </a:solidFill>
                <a:latin typeface="Overpass Light"/>
                <a:cs typeface="Overpass Light"/>
              </a:rPr>
              <a:t>exemple, le produit chimique est-il utilisé sous forme liquide sur un chiffon ou pulvérisé en aérosol? Comment le transvase-t-on depuis le récipient de stockage principal? </a:t>
            </a:r>
            <a:endParaRPr lang="fr-FR" dirty="0" smtClean="0">
              <a:solidFill>
                <a:schemeClr val="tx2"/>
              </a:solidFill>
              <a:latin typeface="Overpass Light"/>
              <a:cs typeface="Overpass Light"/>
            </a:endParaRPr>
          </a:p>
          <a:p>
            <a:pPr marL="920750" lvl="1" indent="-285750">
              <a:buClr>
                <a:schemeClr val="accent1"/>
              </a:buClr>
              <a:buFont typeface="Lucida Grande"/>
              <a:buChar char="►"/>
            </a:pPr>
            <a:r>
              <a:rPr lang="fr-FR" dirty="0" smtClean="0">
                <a:solidFill>
                  <a:schemeClr val="tx2"/>
                </a:solidFill>
                <a:latin typeface="Overpass Light"/>
                <a:cs typeface="Overpass Light"/>
              </a:rPr>
              <a:t>La </a:t>
            </a:r>
            <a:r>
              <a:rPr lang="fr-FR" dirty="0">
                <a:solidFill>
                  <a:schemeClr val="tx2"/>
                </a:solidFill>
                <a:latin typeface="Overpass Light"/>
                <a:cs typeface="Overpass Light"/>
              </a:rPr>
              <a:t>FDS ne traite pas de ces questions</a:t>
            </a:r>
            <a:r>
              <a:rPr lang="fr-FR" dirty="0" smtClean="0">
                <a:solidFill>
                  <a:schemeClr val="tx2"/>
                </a:solidFill>
                <a:latin typeface="Overpass Light"/>
                <a:cs typeface="Overpass Light"/>
              </a:rPr>
              <a:t>.</a:t>
            </a:r>
            <a:endParaRPr lang="fr-FR" dirty="0">
              <a:solidFill>
                <a:schemeClr val="tx2"/>
              </a:solidFill>
              <a:latin typeface="Overpass Light"/>
              <a:cs typeface="Overpass Light"/>
            </a:endParaRP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71</a:t>
            </a:fld>
            <a:endParaRPr lang="en-GB"/>
          </a:p>
        </p:txBody>
      </p:sp>
      <p:sp>
        <p:nvSpPr>
          <p:cNvPr id="7"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697589238"/>
      </p:ext>
    </p:extLst>
  </p:cSld>
  <p:clrMapOvr>
    <a:masterClrMapping/>
  </p:clrMapOvr>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b="0" dirty="0"/>
              <a:t>Représentation visuelle des dangers</a:t>
            </a:r>
            <a:endParaRPr lang="en-GB" b="0" dirty="0"/>
          </a:p>
        </p:txBody>
      </p:sp>
      <p:sp>
        <p:nvSpPr>
          <p:cNvPr id="7" name="Slide Number Placeholder 6"/>
          <p:cNvSpPr>
            <a:spLocks noGrp="1"/>
          </p:cNvSpPr>
          <p:nvPr>
            <p:ph type="sldNum" sz="quarter" idx="12"/>
          </p:nvPr>
        </p:nvSpPr>
        <p:spPr/>
        <p:txBody>
          <a:bodyPr/>
          <a:lstStyle/>
          <a:p>
            <a:fld id="{856227C0-AD57-4F9B-BAE3-EEFB0D0EE427}" type="slidenum">
              <a:rPr lang="en-GB" smtClean="0"/>
              <a:pPr/>
              <a:t>72</a:t>
            </a:fld>
            <a:endParaRPr lang="en-GB"/>
          </a:p>
        </p:txBody>
      </p:sp>
      <p:pic>
        <p:nvPicPr>
          <p:cNvPr id="8" name="Imagen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29016" y="1179191"/>
            <a:ext cx="4248048" cy="5678809"/>
          </a:xfrm>
          <a:prstGeom prst="rect">
            <a:avLst/>
          </a:prstGeom>
        </p:spPr>
      </p:pic>
      <p:sp>
        <p:nvSpPr>
          <p:cNvPr id="10" name="Content Placeholder 2"/>
          <p:cNvSpPr txBox="1">
            <a:spLocks/>
          </p:cNvSpPr>
          <p:nvPr/>
        </p:nvSpPr>
        <p:spPr>
          <a:xfrm>
            <a:off x="409896" y="2168679"/>
            <a:ext cx="5342897" cy="3950117"/>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r>
              <a:rPr lang="fr-FR" dirty="0" smtClean="0">
                <a:solidFill>
                  <a:schemeClr val="tx2"/>
                </a:solidFill>
                <a:latin typeface="Overpass Light"/>
                <a:cs typeface="Overpass Light"/>
              </a:rPr>
              <a:t>Au </a:t>
            </a:r>
            <a:r>
              <a:rPr lang="fr-FR" dirty="0">
                <a:solidFill>
                  <a:schemeClr val="tx2"/>
                </a:solidFill>
                <a:latin typeface="Overpass Light"/>
                <a:cs typeface="Overpass Light"/>
              </a:rPr>
              <a:t>moyen de la check-list, déterminez s’il y a un danger dans une zone de travail </a:t>
            </a:r>
            <a:r>
              <a:rPr lang="fr-FR" dirty="0" smtClean="0">
                <a:solidFill>
                  <a:schemeClr val="tx2"/>
                </a:solidFill>
                <a:latin typeface="Overpass Light"/>
                <a:cs typeface="Overpass Light"/>
              </a:rPr>
              <a:t>donnée</a:t>
            </a:r>
          </a:p>
          <a:p>
            <a:pPr lvl="2">
              <a:lnSpc>
                <a:spcPct val="50000"/>
              </a:lnSpc>
            </a:pPr>
            <a:endParaRPr lang="fr-FR" dirty="0" smtClean="0">
              <a:solidFill>
                <a:schemeClr val="tx2"/>
              </a:solidFill>
              <a:latin typeface="Overpass Light"/>
              <a:cs typeface="Overpass Light"/>
            </a:endParaRPr>
          </a:p>
          <a:p>
            <a:pPr lvl="2"/>
            <a:r>
              <a:rPr lang="fr-FR" dirty="0" smtClean="0">
                <a:solidFill>
                  <a:schemeClr val="tx2"/>
                </a:solidFill>
                <a:latin typeface="Overpass Light"/>
                <a:cs typeface="Overpass Light"/>
              </a:rPr>
              <a:t>Vous </a:t>
            </a:r>
            <a:r>
              <a:rPr lang="fr-FR" dirty="0">
                <a:solidFill>
                  <a:schemeClr val="tx2"/>
                </a:solidFill>
                <a:latin typeface="Overpass Light"/>
                <a:cs typeface="Overpass Light"/>
              </a:rPr>
              <a:t>pouvez créer une carte de la zone de travail et indiquer la localisation exacte du </a:t>
            </a:r>
            <a:r>
              <a:rPr lang="fr-FR" dirty="0" smtClean="0">
                <a:solidFill>
                  <a:schemeClr val="tx2"/>
                </a:solidFill>
                <a:latin typeface="Overpass Light"/>
                <a:cs typeface="Overpass Light"/>
              </a:rPr>
              <a:t>danger</a:t>
            </a:r>
          </a:p>
          <a:p>
            <a:pPr lvl="2">
              <a:lnSpc>
                <a:spcPct val="50000"/>
              </a:lnSpc>
            </a:pPr>
            <a:endParaRPr lang="fr-FR" dirty="0" smtClean="0">
              <a:solidFill>
                <a:schemeClr val="tx2"/>
              </a:solidFill>
              <a:latin typeface="Overpass Light"/>
              <a:cs typeface="Overpass Light"/>
            </a:endParaRPr>
          </a:p>
          <a:p>
            <a:pPr lvl="2"/>
            <a:r>
              <a:rPr lang="fr-FR" dirty="0" smtClean="0">
                <a:solidFill>
                  <a:schemeClr val="tx2"/>
                </a:solidFill>
                <a:latin typeface="Overpass Light"/>
                <a:cs typeface="Overpass Light"/>
              </a:rPr>
              <a:t>Vous </a:t>
            </a:r>
            <a:r>
              <a:rPr lang="fr-FR" dirty="0">
                <a:solidFill>
                  <a:schemeClr val="tx2"/>
                </a:solidFill>
                <a:latin typeface="Overpass Light"/>
                <a:cs typeface="Overpass Light"/>
              </a:rPr>
              <a:t>pouvez ensuite rédiger une description du </a:t>
            </a:r>
            <a:r>
              <a:rPr lang="fr-FR" dirty="0" smtClean="0">
                <a:solidFill>
                  <a:schemeClr val="tx2"/>
                </a:solidFill>
                <a:latin typeface="Overpass Light"/>
                <a:cs typeface="Overpass Light"/>
              </a:rPr>
              <a:t>danger</a:t>
            </a:r>
          </a:p>
          <a:p>
            <a:pPr lvl="2">
              <a:lnSpc>
                <a:spcPct val="50000"/>
              </a:lnSpc>
            </a:pPr>
            <a:endParaRPr lang="fr-FR" dirty="0" smtClean="0">
              <a:solidFill>
                <a:schemeClr val="tx2"/>
              </a:solidFill>
              <a:latin typeface="Overpass Light"/>
              <a:cs typeface="Overpass Light"/>
            </a:endParaRPr>
          </a:p>
          <a:p>
            <a:pPr lvl="2"/>
            <a:r>
              <a:rPr lang="fr-FR" dirty="0" smtClean="0">
                <a:solidFill>
                  <a:schemeClr val="tx2"/>
                </a:solidFill>
                <a:latin typeface="Overpass Light"/>
                <a:cs typeface="Overpass Light"/>
              </a:rPr>
              <a:t>Vous </a:t>
            </a:r>
            <a:r>
              <a:rPr lang="fr-FR" dirty="0">
                <a:solidFill>
                  <a:schemeClr val="tx2"/>
                </a:solidFill>
                <a:latin typeface="Overpass Light"/>
                <a:cs typeface="Overpass Light"/>
              </a:rPr>
              <a:t>utiliserez cette carte visuelle plus tard pour identifier les mesures de maîtrise des risques à </a:t>
            </a:r>
            <a:r>
              <a:rPr lang="fr-FR" dirty="0" smtClean="0">
                <a:solidFill>
                  <a:schemeClr val="tx2"/>
                </a:solidFill>
                <a:latin typeface="Overpass Light"/>
                <a:cs typeface="Overpass Light"/>
              </a:rPr>
              <a:t>prendre</a:t>
            </a:r>
            <a:endParaRPr lang="fr-FR" dirty="0">
              <a:solidFill>
                <a:schemeClr val="tx2"/>
              </a:solidFill>
              <a:latin typeface="Overpass Light"/>
              <a:cs typeface="Overpass Light"/>
            </a:endParaRPr>
          </a:p>
        </p:txBody>
      </p:sp>
      <p:sp>
        <p:nvSpPr>
          <p:cNvPr id="9"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4013800173"/>
      </p:ext>
    </p:extLst>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73</a:t>
            </a:fld>
            <a:endParaRPr lang="en-GB"/>
          </a:p>
        </p:txBody>
      </p:sp>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2414" y="845277"/>
            <a:ext cx="6836748" cy="4343622"/>
          </a:xfrm>
          <a:prstGeom prst="rect">
            <a:avLst/>
          </a:prstGeom>
        </p:spPr>
      </p:pic>
      <p:sp>
        <p:nvSpPr>
          <p:cNvPr id="8" name="CuadroTexto 7"/>
          <p:cNvSpPr txBox="1"/>
          <p:nvPr/>
        </p:nvSpPr>
        <p:spPr>
          <a:xfrm>
            <a:off x="2822131" y="5299340"/>
            <a:ext cx="7354231" cy="861774"/>
          </a:xfrm>
          <a:prstGeom prst="rect">
            <a:avLst/>
          </a:prstGeom>
          <a:noFill/>
        </p:spPr>
        <p:txBody>
          <a:bodyPr wrap="square" rtlCol="0">
            <a:spAutoFit/>
          </a:bodyPr>
          <a:lstStyle/>
          <a:p>
            <a:r>
              <a:rPr lang="fr-FR" dirty="0">
                <a:solidFill>
                  <a:schemeClr val="tx2"/>
                </a:solidFill>
                <a:latin typeface="Overpass Light"/>
                <a:cs typeface="Overpass Light"/>
              </a:rPr>
              <a:t>Carte des risques de glissades et de faux pas dans une cuisine d’entreprise</a:t>
            </a:r>
          </a:p>
          <a:p>
            <a:r>
              <a:rPr lang="fr-FR" sz="1400" dirty="0" smtClean="0">
                <a:solidFill>
                  <a:schemeClr val="tx2"/>
                </a:solidFill>
                <a:latin typeface="Overpass Light"/>
                <a:cs typeface="Overpass Light"/>
              </a:rPr>
              <a:t>Source</a:t>
            </a:r>
            <a:r>
              <a:rPr lang="fr-FR" sz="1400" dirty="0">
                <a:solidFill>
                  <a:schemeClr val="tx2"/>
                </a:solidFill>
                <a:latin typeface="Overpass Light"/>
                <a:cs typeface="Overpass Light"/>
              </a:rPr>
              <a:t>: HSE (Royaume-Uni)</a:t>
            </a:r>
          </a:p>
        </p:txBody>
      </p:sp>
      <p:sp>
        <p:nvSpPr>
          <p:cNvPr id="9"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1131206397"/>
      </p:ext>
    </p:extLst>
  </p:cSld>
  <p:clrMapOvr>
    <a:masterClrMapping/>
  </p:clrMapOvr>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6" name="Marcador de número de diapositiva 5"/>
          <p:cNvSpPr>
            <a:spLocks noGrp="1"/>
          </p:cNvSpPr>
          <p:nvPr>
            <p:ph type="sldNum" sz="quarter" idx="12"/>
          </p:nvPr>
        </p:nvSpPr>
        <p:spPr/>
        <p:txBody>
          <a:bodyPr/>
          <a:lstStyle/>
          <a:p>
            <a:fld id="{856227C0-AD57-4F9B-BAE3-EEFB0D0EE427}" type="slidenum">
              <a:rPr lang="en-GB" smtClean="0"/>
              <a:t>74</a:t>
            </a:fld>
            <a:endParaRPr lang="en-GB"/>
          </a:p>
        </p:txBody>
      </p:sp>
      <p:sp>
        <p:nvSpPr>
          <p:cNvPr id="8" name="CuadroTexto 7"/>
          <p:cNvSpPr txBox="1"/>
          <p:nvPr/>
        </p:nvSpPr>
        <p:spPr>
          <a:xfrm>
            <a:off x="2399087" y="4523785"/>
            <a:ext cx="7743855" cy="1754327"/>
          </a:xfrm>
          <a:prstGeom prst="rect">
            <a:avLst/>
          </a:prstGeom>
          <a:noFill/>
        </p:spPr>
        <p:txBody>
          <a:bodyPr wrap="square" rtlCol="0">
            <a:spAutoFit/>
          </a:bodyPr>
          <a:lstStyle/>
          <a:p>
            <a:pPr>
              <a:spcBef>
                <a:spcPct val="0"/>
              </a:spcBef>
            </a:pPr>
            <a:r>
              <a:rPr lang="fr-FR" dirty="0">
                <a:solidFill>
                  <a:schemeClr val="tx2"/>
                </a:solidFill>
                <a:latin typeface="Overpass Light"/>
                <a:ea typeface="Calibri" panose="020F0502020204030204" pitchFamily="34" charset="0"/>
                <a:cs typeface="Overpass Light"/>
              </a:rPr>
              <a:t>Cherchez d’abord les éléments qui sont susceptibles de causer un préjudice. Trois exemples pour l’industrie du bois sont énumérés dans la première colonne (en rouge). </a:t>
            </a:r>
          </a:p>
          <a:p>
            <a:pPr>
              <a:spcBef>
                <a:spcPct val="0"/>
              </a:spcBef>
            </a:pPr>
            <a:r>
              <a:rPr lang="fr-FR" dirty="0">
                <a:solidFill>
                  <a:schemeClr val="tx2"/>
                </a:solidFill>
                <a:latin typeface="Overpass Light"/>
                <a:cs typeface="Overpass Light"/>
              </a:rPr>
              <a:t>Tenez compte de TOUS les domaines et activités de travail (y compris la maintenance) et faites participer les travailleurs!</a:t>
            </a:r>
          </a:p>
          <a:p>
            <a:pPr lvl="0" eaLnBrk="0" fontAlgn="base" hangingPunct="0">
              <a:spcBef>
                <a:spcPct val="0"/>
              </a:spcBef>
              <a:spcAft>
                <a:spcPct val="0"/>
              </a:spcAft>
            </a:pPr>
            <a:endParaRPr lang="es-ES" altLang="es-ES" dirty="0">
              <a:solidFill>
                <a:srgbClr val="000000"/>
              </a:solidFill>
              <a:latin typeface="Overpass Light"/>
              <a:cs typeface="Overpass Light"/>
            </a:endParaRPr>
          </a:p>
        </p:txBody>
      </p:sp>
      <p:pic>
        <p:nvPicPr>
          <p:cNvPr id="2"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86893" y="1103819"/>
            <a:ext cx="7421077" cy="3304427"/>
          </a:xfrm>
          <a:prstGeom prst="rect">
            <a:avLst/>
          </a:prstGeom>
          <a:ln>
            <a:noFill/>
          </a:ln>
          <a:effectLst>
            <a:outerShdw blurRad="292100" dist="139700" dir="2700000" algn="tl" rotWithShape="0">
              <a:srgbClr val="333333">
                <a:alpha val="65000"/>
              </a:srgbClr>
            </a:outerShdw>
          </a:effectLst>
        </p:spPr>
      </p:pic>
      <p:sp>
        <p:nvSpPr>
          <p:cNvPr id="9"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791272275"/>
      </p:ext>
    </p:extLst>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b="0" dirty="0"/>
              <a:t>Exercice d’usine 1 </a:t>
            </a:r>
            <a:endParaRPr lang="en-GB" b="0" dirty="0"/>
          </a:p>
        </p:txBody>
      </p:sp>
      <p:sp>
        <p:nvSpPr>
          <p:cNvPr id="5" name="Date Placeholder 4"/>
          <p:cNvSpPr>
            <a:spLocks noGrp="1"/>
          </p:cNvSpPr>
          <p:nvPr>
            <p:ph type="dt" sz="half" idx="10"/>
          </p:nvPr>
        </p:nvSpPr>
        <p:spPr/>
        <p:txBody>
          <a:bodyPr/>
          <a:lstStyle/>
          <a:p>
            <a:r>
              <a:rPr lang="en-GB" smtClean="0"/>
              <a:t>Date: Monday / 01 / October / 2019</a:t>
            </a:r>
            <a:endParaRPr lang="en-GB"/>
          </a:p>
        </p:txBody>
      </p:sp>
      <p:sp>
        <p:nvSpPr>
          <p:cNvPr id="7" name="Slide Number Placeholder 6"/>
          <p:cNvSpPr>
            <a:spLocks noGrp="1"/>
          </p:cNvSpPr>
          <p:nvPr>
            <p:ph type="sldNum" sz="quarter" idx="12"/>
          </p:nvPr>
        </p:nvSpPr>
        <p:spPr/>
        <p:txBody>
          <a:bodyPr/>
          <a:lstStyle/>
          <a:p>
            <a:fld id="{856227C0-AD57-4F9B-BAE3-EEFB0D0EE427}" type="slidenum">
              <a:rPr lang="en-GB" smtClean="0"/>
              <a:pPr/>
              <a:t>75</a:t>
            </a:fld>
            <a:endParaRPr lang="en-GB"/>
          </a:p>
        </p:txBody>
      </p:sp>
      <p:pic>
        <p:nvPicPr>
          <p:cNvPr id="8" name="Imagen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63038" y="1880322"/>
            <a:ext cx="5729189" cy="4005161"/>
          </a:xfrm>
          <a:prstGeom prst="rect">
            <a:avLst/>
          </a:prstGeom>
        </p:spPr>
      </p:pic>
      <p:sp>
        <p:nvSpPr>
          <p:cNvPr id="10" name="Content Placeholder 2"/>
          <p:cNvSpPr txBox="1">
            <a:spLocks/>
          </p:cNvSpPr>
          <p:nvPr/>
        </p:nvSpPr>
        <p:spPr>
          <a:xfrm>
            <a:off x="409897" y="2499315"/>
            <a:ext cx="4710844" cy="3619481"/>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r>
              <a:rPr lang="fr-FR" sz="2000" dirty="0" smtClean="0">
                <a:solidFill>
                  <a:schemeClr val="tx2"/>
                </a:solidFill>
                <a:latin typeface="Overpass Light"/>
                <a:cs typeface="Overpass Light"/>
              </a:rPr>
              <a:t>Travail </a:t>
            </a:r>
            <a:r>
              <a:rPr lang="fr-FR" sz="2000" dirty="0">
                <a:solidFill>
                  <a:schemeClr val="tx2"/>
                </a:solidFill>
                <a:latin typeface="Overpass Light"/>
                <a:cs typeface="Overpass Light"/>
              </a:rPr>
              <a:t>individuel: Identifiez les dangers sur votre lieu de travail: notez trois dangers présents sur votre lieu de </a:t>
            </a:r>
            <a:r>
              <a:rPr lang="fr-FR" sz="2000" dirty="0" smtClean="0">
                <a:solidFill>
                  <a:schemeClr val="tx2"/>
                </a:solidFill>
                <a:latin typeface="Overpass Light"/>
                <a:cs typeface="Overpass Light"/>
              </a:rPr>
              <a:t>travail</a:t>
            </a:r>
          </a:p>
          <a:p>
            <a:pPr lvl="2"/>
            <a:endParaRPr lang="fr-FR" sz="2000" dirty="0" smtClean="0">
              <a:solidFill>
                <a:schemeClr val="tx2"/>
              </a:solidFill>
              <a:latin typeface="Overpass Light"/>
              <a:cs typeface="Overpass Light"/>
            </a:endParaRPr>
          </a:p>
          <a:p>
            <a:pPr lvl="2"/>
            <a:r>
              <a:rPr lang="fr-FR" sz="2000" dirty="0" smtClean="0">
                <a:solidFill>
                  <a:schemeClr val="tx2"/>
                </a:solidFill>
                <a:latin typeface="Overpass Light"/>
                <a:cs typeface="Overpass Light"/>
              </a:rPr>
              <a:t>Indiquez </a:t>
            </a:r>
            <a:r>
              <a:rPr lang="fr-FR" sz="2000" dirty="0">
                <a:solidFill>
                  <a:schemeClr val="tx2"/>
                </a:solidFill>
                <a:latin typeface="Overpass Light"/>
                <a:cs typeface="Overpass Light"/>
              </a:rPr>
              <a:t>où se trouvent ces </a:t>
            </a:r>
            <a:r>
              <a:rPr lang="fr-FR" sz="2000" dirty="0" smtClean="0">
                <a:solidFill>
                  <a:schemeClr val="tx2"/>
                </a:solidFill>
                <a:latin typeface="Overpass Light"/>
                <a:cs typeface="Overpass Light"/>
              </a:rPr>
              <a:t>dangers</a:t>
            </a:r>
            <a:endParaRPr lang="fr-FR" sz="2000" dirty="0">
              <a:solidFill>
                <a:schemeClr val="tx2"/>
              </a:solidFill>
              <a:latin typeface="Overpass Light"/>
              <a:cs typeface="Overpass Light"/>
            </a:endParaRPr>
          </a:p>
        </p:txBody>
      </p:sp>
      <p:sp>
        <p:nvSpPr>
          <p:cNvPr id="9"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1738630658"/>
      </p:ext>
    </p:extLst>
  </p:cSld>
  <p:clrMapOvr>
    <a:masterClrMapping/>
  </p:clrMapOvr>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b="0" dirty="0"/>
              <a:t>Étape 2: Identifier qui est susceptible de subir un préjudice et comment</a:t>
            </a:r>
            <a:endParaRPr lang="en-GB" b="0" dirty="0"/>
          </a:p>
        </p:txBody>
      </p:sp>
      <p:sp>
        <p:nvSpPr>
          <p:cNvPr id="7" name="Slide Number Placeholder 6"/>
          <p:cNvSpPr>
            <a:spLocks noGrp="1"/>
          </p:cNvSpPr>
          <p:nvPr>
            <p:ph type="sldNum" sz="quarter" idx="12"/>
          </p:nvPr>
        </p:nvSpPr>
        <p:spPr/>
        <p:txBody>
          <a:bodyPr/>
          <a:lstStyle/>
          <a:p>
            <a:fld id="{856227C0-AD57-4F9B-BAE3-EEFB0D0EE427}" type="slidenum">
              <a:rPr lang="en-GB" smtClean="0"/>
              <a:pPr/>
              <a:t>76</a:t>
            </a:fld>
            <a:endParaRPr lang="en-GB"/>
          </a:p>
        </p:txBody>
      </p:sp>
      <p:pic>
        <p:nvPicPr>
          <p:cNvPr id="8" name="Imagen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54692" y="2440476"/>
            <a:ext cx="4574972" cy="3570149"/>
          </a:xfrm>
          <a:prstGeom prst="rect">
            <a:avLst/>
          </a:prstGeom>
          <a:ln>
            <a:noFill/>
          </a:ln>
          <a:effectLst>
            <a:outerShdw blurRad="292100" dist="139700" dir="2700000" algn="tl" rotWithShape="0">
              <a:srgbClr val="333333">
                <a:alpha val="65000"/>
              </a:srgbClr>
            </a:outerShdw>
          </a:effectLst>
        </p:spPr>
      </p:pic>
      <p:sp>
        <p:nvSpPr>
          <p:cNvPr id="10" name="Content Placeholder 2"/>
          <p:cNvSpPr txBox="1">
            <a:spLocks/>
          </p:cNvSpPr>
          <p:nvPr/>
        </p:nvSpPr>
        <p:spPr>
          <a:xfrm>
            <a:off x="409897" y="2256059"/>
            <a:ext cx="4710844" cy="3402498"/>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lnSpc>
                <a:spcPct val="120000"/>
              </a:lnSpc>
            </a:pPr>
            <a:r>
              <a:rPr lang="fr-FR" dirty="0" smtClean="0">
                <a:solidFill>
                  <a:schemeClr val="tx2"/>
                </a:solidFill>
                <a:latin typeface="Overpass Light"/>
                <a:cs typeface="Overpass Light"/>
              </a:rPr>
              <a:t>Pour </a:t>
            </a:r>
            <a:r>
              <a:rPr lang="fr-FR" dirty="0">
                <a:solidFill>
                  <a:schemeClr val="tx2"/>
                </a:solidFill>
                <a:latin typeface="Overpass Light"/>
                <a:cs typeface="Overpass Light"/>
              </a:rPr>
              <a:t>chaque danger identifié, il faut indiquer clairement qui est susceptible de subir un préjudice </a:t>
            </a:r>
            <a:endParaRPr lang="fr-FR" dirty="0" smtClean="0">
              <a:solidFill>
                <a:schemeClr val="tx2"/>
              </a:solidFill>
              <a:latin typeface="Overpass Light"/>
              <a:cs typeface="Overpass Light"/>
            </a:endParaRPr>
          </a:p>
          <a:p>
            <a:pPr lvl="2">
              <a:lnSpc>
                <a:spcPct val="120000"/>
              </a:lnSpc>
            </a:pPr>
            <a:r>
              <a:rPr lang="fr-FR" dirty="0" smtClean="0">
                <a:solidFill>
                  <a:schemeClr val="tx2"/>
                </a:solidFill>
                <a:latin typeface="Overpass Light"/>
                <a:cs typeface="Overpass Light"/>
              </a:rPr>
              <a:t>Noms</a:t>
            </a:r>
            <a:r>
              <a:rPr lang="fr-FR" dirty="0">
                <a:solidFill>
                  <a:schemeClr val="tx2"/>
                </a:solidFill>
                <a:latin typeface="Overpass Light"/>
                <a:cs typeface="Overpass Light"/>
              </a:rPr>
              <a:t>? Pas nécessairement, mais indication de groupes de </a:t>
            </a:r>
            <a:r>
              <a:rPr lang="fr-FR" dirty="0" smtClean="0">
                <a:solidFill>
                  <a:schemeClr val="tx2"/>
                </a:solidFill>
                <a:latin typeface="Overpass Light"/>
                <a:cs typeface="Overpass Light"/>
              </a:rPr>
              <a:t>travailleurs</a:t>
            </a:r>
          </a:p>
          <a:p>
            <a:pPr lvl="2">
              <a:lnSpc>
                <a:spcPct val="120000"/>
              </a:lnSpc>
            </a:pPr>
            <a:r>
              <a:rPr lang="fr-FR" dirty="0" smtClean="0">
                <a:solidFill>
                  <a:schemeClr val="tx2"/>
                </a:solidFill>
                <a:latin typeface="Overpass Light"/>
                <a:cs typeface="Overpass Light"/>
              </a:rPr>
              <a:t>Comment </a:t>
            </a:r>
            <a:r>
              <a:rPr lang="fr-FR" dirty="0">
                <a:solidFill>
                  <a:schemeClr val="tx2"/>
                </a:solidFill>
                <a:latin typeface="Overpass Light"/>
                <a:cs typeface="Overpass Light"/>
              </a:rPr>
              <a:t>survient le préjudice</a:t>
            </a:r>
            <a:r>
              <a:rPr lang="fr-FR" dirty="0" smtClean="0">
                <a:solidFill>
                  <a:schemeClr val="tx2"/>
                </a:solidFill>
                <a:latin typeface="Overpass Light"/>
                <a:cs typeface="Overpass Light"/>
              </a:rPr>
              <a:t>?</a:t>
            </a:r>
          </a:p>
          <a:p>
            <a:pPr lvl="2">
              <a:lnSpc>
                <a:spcPct val="120000"/>
              </a:lnSpc>
            </a:pPr>
            <a:r>
              <a:rPr lang="fr-FR" dirty="0" smtClean="0">
                <a:solidFill>
                  <a:schemeClr val="tx2"/>
                </a:solidFill>
                <a:latin typeface="Overpass Light"/>
                <a:cs typeface="Overpass Light"/>
              </a:rPr>
              <a:t>Quel </a:t>
            </a:r>
            <a:r>
              <a:rPr lang="fr-FR" dirty="0">
                <a:solidFill>
                  <a:schemeClr val="tx2"/>
                </a:solidFill>
                <a:latin typeface="Overpass Light"/>
                <a:cs typeface="Overpass Light"/>
              </a:rPr>
              <a:t>type de lésion</a:t>
            </a:r>
            <a:r>
              <a:rPr lang="fr-FR" dirty="0" smtClean="0">
                <a:solidFill>
                  <a:schemeClr val="tx2"/>
                </a:solidFill>
                <a:latin typeface="Overpass Light"/>
                <a:cs typeface="Overpass Light"/>
              </a:rPr>
              <a:t>?</a:t>
            </a:r>
            <a:endParaRPr lang="fr-FR" dirty="0">
              <a:solidFill>
                <a:schemeClr val="tx2"/>
              </a:solidFill>
              <a:latin typeface="Overpass Light"/>
              <a:cs typeface="Overpass Light"/>
            </a:endParaRPr>
          </a:p>
        </p:txBody>
      </p:sp>
    </p:spTree>
    <p:extLst>
      <p:ext uri="{BB962C8B-B14F-4D97-AF65-F5344CB8AC3E}">
        <p14:creationId xmlns:p14="http://schemas.microsoft.com/office/powerpoint/2010/main" val="1129544925"/>
      </p:ext>
    </p:extLst>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b="0" dirty="0"/>
              <a:t>Identifier qui est susceptible de subir un préjudice et comment</a:t>
            </a:r>
            <a:endParaRPr lang="en-GB" b="0" dirty="0"/>
          </a:p>
        </p:txBody>
      </p:sp>
      <p:sp>
        <p:nvSpPr>
          <p:cNvPr id="7" name="Slide Number Placeholder 6"/>
          <p:cNvSpPr>
            <a:spLocks noGrp="1"/>
          </p:cNvSpPr>
          <p:nvPr>
            <p:ph type="sldNum" sz="quarter" idx="12"/>
          </p:nvPr>
        </p:nvSpPr>
        <p:spPr/>
        <p:txBody>
          <a:bodyPr/>
          <a:lstStyle/>
          <a:p>
            <a:fld id="{856227C0-AD57-4F9B-BAE3-EEFB0D0EE427}" type="slidenum">
              <a:rPr lang="en-GB" smtClean="0"/>
              <a:pPr/>
              <a:t>77</a:t>
            </a:fld>
            <a:endParaRPr lang="en-GB"/>
          </a:p>
        </p:txBody>
      </p:sp>
      <p:pic>
        <p:nvPicPr>
          <p:cNvPr id="8" name="Imagen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54692" y="2440476"/>
            <a:ext cx="4574972" cy="3570149"/>
          </a:xfrm>
          <a:prstGeom prst="rect">
            <a:avLst/>
          </a:prstGeom>
          <a:ln>
            <a:noFill/>
          </a:ln>
          <a:effectLst>
            <a:outerShdw blurRad="292100" dist="139700" dir="2700000" algn="tl" rotWithShape="0">
              <a:srgbClr val="333333">
                <a:alpha val="65000"/>
              </a:srgbClr>
            </a:outerShdw>
          </a:effectLst>
        </p:spPr>
      </p:pic>
      <p:sp>
        <p:nvSpPr>
          <p:cNvPr id="10" name="Content Placeholder 2"/>
          <p:cNvSpPr txBox="1">
            <a:spLocks/>
          </p:cNvSpPr>
          <p:nvPr/>
        </p:nvSpPr>
        <p:spPr>
          <a:xfrm>
            <a:off x="409897" y="1938539"/>
            <a:ext cx="5087678" cy="4180258"/>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fr-FR" b="0" dirty="0"/>
              <a:t>N’oubliez pas!</a:t>
            </a:r>
          </a:p>
          <a:p>
            <a:pPr lvl="2"/>
            <a:r>
              <a:rPr lang="fr-FR" dirty="0" smtClean="0">
                <a:solidFill>
                  <a:schemeClr val="tx2"/>
                </a:solidFill>
                <a:cs typeface="Overpass Bold"/>
              </a:rPr>
              <a:t>Certains </a:t>
            </a:r>
            <a:r>
              <a:rPr lang="fr-FR" dirty="0">
                <a:solidFill>
                  <a:schemeClr val="tx2"/>
                </a:solidFill>
                <a:cs typeface="Overpass Bold"/>
              </a:rPr>
              <a:t>travailleurs ont des besoins particuliers</a:t>
            </a:r>
            <a:r>
              <a:rPr lang="fr-FR" dirty="0">
                <a:solidFill>
                  <a:schemeClr val="tx2"/>
                </a:solidFill>
                <a:latin typeface="Overpass Light"/>
                <a:cs typeface="Overpass Light"/>
              </a:rPr>
              <a:t>. Par exemple, les nouveaux engagés et les jeunes travailleurs, les jeunes mères ou les femmes enceintes, ou encore les personnes handicapées peuvent être particulièrement exposés aux risques. Certains dangers nécessiteront une réflexion plus </a:t>
            </a:r>
            <a:r>
              <a:rPr lang="fr-FR" dirty="0" smtClean="0">
                <a:solidFill>
                  <a:schemeClr val="tx2"/>
                </a:solidFill>
                <a:latin typeface="Overpass Light"/>
                <a:cs typeface="Overpass Light"/>
              </a:rPr>
              <a:t>poussée.</a:t>
            </a:r>
          </a:p>
          <a:p>
            <a:pPr lvl="2"/>
            <a:r>
              <a:rPr lang="fr-FR" dirty="0" smtClean="0">
                <a:solidFill>
                  <a:schemeClr val="tx2"/>
                </a:solidFill>
                <a:cs typeface="Overpass Bold"/>
              </a:rPr>
              <a:t>Si </a:t>
            </a:r>
            <a:r>
              <a:rPr lang="fr-FR" dirty="0">
                <a:solidFill>
                  <a:schemeClr val="tx2"/>
                </a:solidFill>
                <a:cs typeface="Overpass Bold"/>
              </a:rPr>
              <a:t>le lieu de travail est partagé</a:t>
            </a:r>
            <a:r>
              <a:rPr lang="fr-FR" dirty="0">
                <a:solidFill>
                  <a:schemeClr val="tx2"/>
                </a:solidFill>
                <a:latin typeface="Overpass Light"/>
                <a:cs typeface="Overpass Light"/>
              </a:rPr>
              <a:t>, réfléchissez aux effets que vos activités ont sur les autres personnes présentes, ainsi qu’aux effets que le travail de ces personnes a sur vos collègues. Parlez-en avec elles.</a:t>
            </a:r>
          </a:p>
          <a:p>
            <a:pPr lvl="2"/>
            <a:endParaRPr lang="es-ES" b="0" dirty="0">
              <a:solidFill>
                <a:schemeClr val="tx2"/>
              </a:solidFill>
              <a:cs typeface="Overpass Bold"/>
            </a:endParaRPr>
          </a:p>
        </p:txBody>
      </p:sp>
      <p:sp>
        <p:nvSpPr>
          <p:cNvPr id="9"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2738760741"/>
      </p:ext>
    </p:extLst>
  </p:cSld>
  <p:clrMapOvr>
    <a:masterClrMapping/>
  </p:clrMapOvr>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b="0" dirty="0"/>
              <a:t>Identifier qui est susceptible de subir un préjudice et comment</a:t>
            </a:r>
            <a:endParaRPr lang="en-GB" b="0" dirty="0"/>
          </a:p>
        </p:txBody>
      </p:sp>
      <p:sp>
        <p:nvSpPr>
          <p:cNvPr id="7" name="Slide Number Placeholder 6"/>
          <p:cNvSpPr>
            <a:spLocks noGrp="1"/>
          </p:cNvSpPr>
          <p:nvPr>
            <p:ph type="sldNum" sz="quarter" idx="12"/>
          </p:nvPr>
        </p:nvSpPr>
        <p:spPr/>
        <p:txBody>
          <a:bodyPr/>
          <a:lstStyle/>
          <a:p>
            <a:fld id="{856227C0-AD57-4F9B-BAE3-EEFB0D0EE427}" type="slidenum">
              <a:rPr lang="en-GB" smtClean="0"/>
              <a:pPr/>
              <a:t>78</a:t>
            </a:fld>
            <a:endParaRPr lang="en-GB"/>
          </a:p>
        </p:txBody>
      </p:sp>
      <p:pic>
        <p:nvPicPr>
          <p:cNvPr id="8" name="Imagen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54692" y="2440476"/>
            <a:ext cx="4574972" cy="3570149"/>
          </a:xfrm>
          <a:prstGeom prst="rect">
            <a:avLst/>
          </a:prstGeom>
          <a:ln>
            <a:noFill/>
          </a:ln>
          <a:effectLst>
            <a:outerShdw blurRad="292100" dist="139700" dir="2700000" algn="tl" rotWithShape="0">
              <a:srgbClr val="333333">
                <a:alpha val="65000"/>
              </a:srgbClr>
            </a:outerShdw>
          </a:effectLst>
        </p:spPr>
      </p:pic>
      <p:sp>
        <p:nvSpPr>
          <p:cNvPr id="10" name="Content Placeholder 2"/>
          <p:cNvSpPr txBox="1">
            <a:spLocks/>
          </p:cNvSpPr>
          <p:nvPr/>
        </p:nvSpPr>
        <p:spPr>
          <a:xfrm>
            <a:off x="409897" y="2106707"/>
            <a:ext cx="4710844" cy="4012090"/>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fr-FR" b="0" dirty="0">
                <a:solidFill>
                  <a:srgbClr val="FA3C4B"/>
                </a:solidFill>
              </a:rPr>
              <a:t>N’oubliez pas!</a:t>
            </a:r>
          </a:p>
          <a:p>
            <a:pPr marL="0" lvl="2" indent="0">
              <a:buNone/>
            </a:pPr>
            <a:endParaRPr lang="en-US" dirty="0" smtClean="0">
              <a:solidFill>
                <a:schemeClr val="accent2"/>
              </a:solidFill>
              <a:cs typeface="Overpass Bold"/>
            </a:endParaRPr>
          </a:p>
          <a:p>
            <a:pPr lvl="2"/>
            <a:r>
              <a:rPr lang="fr-FR" dirty="0" smtClean="0">
                <a:solidFill>
                  <a:schemeClr val="tx2"/>
                </a:solidFill>
                <a:latin typeface="Overpass Light"/>
                <a:cs typeface="Overpass Light"/>
              </a:rPr>
              <a:t>Pensez </a:t>
            </a:r>
            <a:r>
              <a:rPr lang="fr-FR" dirty="0">
                <a:solidFill>
                  <a:schemeClr val="tx2"/>
                </a:solidFill>
                <a:latin typeface="Overpass Light"/>
                <a:cs typeface="Overpass Light"/>
              </a:rPr>
              <a:t>aux agents de nettoyage, aux visiteurs, aux sous-traitants, aux agents de maintenance, etc., </a:t>
            </a:r>
            <a:r>
              <a:rPr lang="fr-FR" dirty="0">
                <a:solidFill>
                  <a:schemeClr val="tx2"/>
                </a:solidFill>
                <a:cs typeface="Overpass Bold"/>
              </a:rPr>
              <a:t>qui ne sont pas toujours présents sur le lieu de </a:t>
            </a:r>
            <a:r>
              <a:rPr lang="fr-FR" dirty="0" smtClean="0">
                <a:solidFill>
                  <a:schemeClr val="tx2"/>
                </a:solidFill>
                <a:cs typeface="Overpass Bold"/>
              </a:rPr>
              <a:t>travail</a:t>
            </a:r>
          </a:p>
          <a:p>
            <a:pPr lvl="2"/>
            <a:endParaRPr lang="fr-FR" dirty="0">
              <a:solidFill>
                <a:schemeClr val="tx2"/>
              </a:solidFill>
              <a:latin typeface="Overpass Light"/>
              <a:cs typeface="Overpass Light"/>
            </a:endParaRPr>
          </a:p>
          <a:p>
            <a:pPr lvl="2"/>
            <a:r>
              <a:rPr lang="fr-FR" dirty="0" smtClean="0">
                <a:solidFill>
                  <a:schemeClr val="tx2"/>
                </a:solidFill>
                <a:latin typeface="Overpass Light"/>
                <a:cs typeface="Overpass Light"/>
              </a:rPr>
              <a:t>Pensez </a:t>
            </a:r>
            <a:r>
              <a:rPr lang="fr-FR" dirty="0">
                <a:solidFill>
                  <a:schemeClr val="tx2"/>
                </a:solidFill>
                <a:latin typeface="Overpass Light"/>
                <a:cs typeface="Overpass Light"/>
              </a:rPr>
              <a:t>aux </a:t>
            </a:r>
            <a:r>
              <a:rPr lang="fr-FR" dirty="0">
                <a:solidFill>
                  <a:schemeClr val="tx2"/>
                </a:solidFill>
                <a:cs typeface="Overpass Bold"/>
              </a:rPr>
              <a:t>membres du public</a:t>
            </a:r>
            <a:r>
              <a:rPr lang="fr-FR" dirty="0">
                <a:solidFill>
                  <a:schemeClr val="tx2"/>
                </a:solidFill>
                <a:latin typeface="Overpass Light"/>
                <a:cs typeface="Overpass Light"/>
              </a:rPr>
              <a:t>, s’ils risquent de subir un préjudice du fait de vos </a:t>
            </a:r>
            <a:r>
              <a:rPr lang="fr-FR" dirty="0" smtClean="0">
                <a:solidFill>
                  <a:schemeClr val="tx2"/>
                </a:solidFill>
                <a:latin typeface="Overpass Light"/>
                <a:cs typeface="Overpass Light"/>
              </a:rPr>
              <a:t>activités</a:t>
            </a:r>
            <a:endParaRPr lang="fr-FR" dirty="0">
              <a:solidFill>
                <a:schemeClr val="tx2"/>
              </a:solidFill>
              <a:latin typeface="Overpass Light"/>
              <a:cs typeface="Overpass Light"/>
            </a:endParaRPr>
          </a:p>
        </p:txBody>
      </p:sp>
      <p:sp>
        <p:nvSpPr>
          <p:cNvPr id="9"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3745647192"/>
      </p:ext>
    </p:extLst>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fr-FR" b="0" dirty="0"/>
              <a:t>Qui est susceptible de subir un préjudice?</a:t>
            </a:r>
            <a:endParaRPr lang="es-ES" b="0" dirty="0"/>
          </a:p>
        </p:txBody>
      </p:sp>
      <p:sp>
        <p:nvSpPr>
          <p:cNvPr id="3" name="Marcador de contenido 2"/>
          <p:cNvSpPr>
            <a:spLocks noGrp="1"/>
          </p:cNvSpPr>
          <p:nvPr>
            <p:ph idx="1"/>
          </p:nvPr>
        </p:nvSpPr>
        <p:spPr>
          <a:xfrm>
            <a:off x="490538" y="2085855"/>
            <a:ext cx="10186543" cy="3665631"/>
          </a:xfrm>
        </p:spPr>
        <p:txBody>
          <a:bodyPr/>
          <a:lstStyle/>
          <a:p>
            <a:pPr marL="285750" indent="-285750" eaLnBrk="0" fontAlgn="base" hangingPunct="0">
              <a:lnSpc>
                <a:spcPct val="150000"/>
              </a:lnSpc>
              <a:spcBef>
                <a:spcPct val="0"/>
              </a:spcBef>
              <a:spcAft>
                <a:spcPct val="0"/>
              </a:spcAft>
              <a:buClr>
                <a:schemeClr val="accent2"/>
              </a:buClr>
              <a:buFont typeface="Lucida Grande"/>
              <a:buChar char="►"/>
            </a:pPr>
            <a:r>
              <a:rPr lang="fr-FR" b="0" dirty="0" smtClean="0">
                <a:solidFill>
                  <a:schemeClr val="tx2"/>
                </a:solidFill>
                <a:latin typeface="Overpass Light"/>
                <a:cs typeface="Overpass Light"/>
              </a:rPr>
              <a:t>Personnes </a:t>
            </a:r>
            <a:r>
              <a:rPr lang="fr-FR" b="0" dirty="0">
                <a:solidFill>
                  <a:schemeClr val="tx2"/>
                </a:solidFill>
                <a:latin typeface="Overpass Light"/>
                <a:cs typeface="Overpass Light"/>
              </a:rPr>
              <a:t>exposées sur le lieu de </a:t>
            </a:r>
            <a:r>
              <a:rPr lang="fr-FR" b="0" dirty="0" smtClean="0">
                <a:solidFill>
                  <a:schemeClr val="tx2"/>
                </a:solidFill>
                <a:latin typeface="Overpass Light"/>
                <a:cs typeface="Overpass Light"/>
              </a:rPr>
              <a:t>travail</a:t>
            </a:r>
            <a:endParaRPr lang="en-GB" b="0" dirty="0" smtClean="0">
              <a:solidFill>
                <a:schemeClr val="tx2"/>
              </a:solidFill>
              <a:latin typeface="Overpass Light"/>
              <a:cs typeface="Overpass Light"/>
            </a:endParaRPr>
          </a:p>
          <a:p>
            <a:pPr marL="920750" lvl="1" indent="-285750">
              <a:buClr>
                <a:schemeClr val="accent1"/>
              </a:buClr>
              <a:buFont typeface="Lucida Grande"/>
              <a:buChar char="►"/>
            </a:pPr>
            <a:r>
              <a:rPr lang="fr-FR" dirty="0" smtClean="0">
                <a:solidFill>
                  <a:schemeClr val="tx2"/>
                </a:solidFill>
                <a:latin typeface="Overpass Light"/>
                <a:cs typeface="Overpass Light"/>
              </a:rPr>
              <a:t>Par </a:t>
            </a:r>
            <a:r>
              <a:rPr lang="fr-FR" dirty="0">
                <a:solidFill>
                  <a:schemeClr val="tx2"/>
                </a:solidFill>
                <a:latin typeface="Overpass Light"/>
                <a:cs typeface="Overpass Light"/>
              </a:rPr>
              <a:t>exemple, les personnes qui travaillent avec la substance ou qui y sont exposées par le système de </a:t>
            </a:r>
            <a:r>
              <a:rPr lang="fr-FR" dirty="0" smtClean="0">
                <a:solidFill>
                  <a:schemeClr val="tx2"/>
                </a:solidFill>
                <a:latin typeface="Overpass Light"/>
                <a:cs typeface="Overpass Light"/>
              </a:rPr>
              <a:t>travail</a:t>
            </a:r>
          </a:p>
          <a:p>
            <a:pPr marL="920750" lvl="1" indent="-285750">
              <a:buClr>
                <a:schemeClr val="accent1"/>
              </a:buClr>
              <a:buFont typeface="Lucida Grande"/>
              <a:buChar char="►"/>
            </a:pPr>
            <a:r>
              <a:rPr lang="fr-FR" dirty="0" smtClean="0">
                <a:solidFill>
                  <a:schemeClr val="tx2"/>
                </a:solidFill>
                <a:latin typeface="Overpass Light"/>
                <a:cs typeface="Overpass Light"/>
              </a:rPr>
              <a:t>(</a:t>
            </a:r>
            <a:r>
              <a:rPr lang="fr-FR" dirty="0">
                <a:solidFill>
                  <a:schemeClr val="tx2"/>
                </a:solidFill>
                <a:latin typeface="Overpass Light"/>
                <a:cs typeface="Overpass Light"/>
              </a:rPr>
              <a:t>Y compris les visiteurs...)</a:t>
            </a:r>
          </a:p>
          <a:p>
            <a:pPr marL="635000" lvl="1">
              <a:lnSpc>
                <a:spcPct val="50000"/>
              </a:lnSpc>
              <a:buClr>
                <a:schemeClr val="accent1"/>
              </a:buClr>
            </a:pPr>
            <a:endParaRPr lang="en-GB" dirty="0" smtClean="0">
              <a:solidFill>
                <a:schemeClr val="tx2"/>
              </a:solidFill>
              <a:latin typeface="Overpass Light"/>
              <a:cs typeface="Overpass Light"/>
            </a:endParaRPr>
          </a:p>
          <a:p>
            <a:pPr marL="285750" indent="-285750" eaLnBrk="0" fontAlgn="base" hangingPunct="0">
              <a:lnSpc>
                <a:spcPct val="150000"/>
              </a:lnSpc>
              <a:spcBef>
                <a:spcPct val="0"/>
              </a:spcBef>
              <a:spcAft>
                <a:spcPct val="0"/>
              </a:spcAft>
              <a:buClr>
                <a:schemeClr val="accent2"/>
              </a:buClr>
              <a:buFont typeface="Lucida Grande"/>
              <a:buChar char="►"/>
            </a:pPr>
            <a:r>
              <a:rPr lang="fr-FR" b="0" dirty="0" smtClean="0">
                <a:solidFill>
                  <a:schemeClr val="tx2"/>
                </a:solidFill>
                <a:latin typeface="Overpass Light"/>
                <a:cs typeface="Overpass Light"/>
              </a:rPr>
              <a:t>Autres </a:t>
            </a:r>
            <a:r>
              <a:rPr lang="fr-FR" b="0" dirty="0">
                <a:solidFill>
                  <a:schemeClr val="tx2"/>
                </a:solidFill>
                <a:latin typeface="Overpass Light"/>
                <a:cs typeface="Overpass Light"/>
              </a:rPr>
              <a:t>membres de la communauté (le public)</a:t>
            </a:r>
            <a:r>
              <a:rPr lang="en-GB" b="0" dirty="0" smtClean="0">
                <a:solidFill>
                  <a:schemeClr val="tx2"/>
                </a:solidFill>
                <a:latin typeface="Overpass Light"/>
                <a:cs typeface="Overpass Light"/>
              </a:rPr>
              <a:t> </a:t>
            </a:r>
            <a:endParaRPr lang="en-GB" b="0" dirty="0">
              <a:solidFill>
                <a:schemeClr val="tx2"/>
              </a:solidFill>
              <a:latin typeface="Overpass Light"/>
              <a:cs typeface="Overpass Light"/>
            </a:endParaRPr>
          </a:p>
          <a:p>
            <a:pPr marL="920750" lvl="1" indent="-285750">
              <a:buClr>
                <a:schemeClr val="accent1"/>
              </a:buClr>
              <a:buFont typeface="Lucida Grande"/>
              <a:buChar char="►"/>
            </a:pPr>
            <a:r>
              <a:rPr lang="fr-FR" dirty="0" smtClean="0">
                <a:solidFill>
                  <a:schemeClr val="tx2"/>
                </a:solidFill>
                <a:latin typeface="Overpass Light"/>
                <a:cs typeface="Overpass Light"/>
              </a:rPr>
              <a:t>Membres </a:t>
            </a:r>
            <a:r>
              <a:rPr lang="fr-FR" dirty="0">
                <a:solidFill>
                  <a:schemeClr val="tx2"/>
                </a:solidFill>
                <a:latin typeface="Overpass Light"/>
                <a:cs typeface="Overpass Light"/>
              </a:rPr>
              <a:t>de la famille des travailleurs qui manipulent des vêtements contaminés (poussière d’amiante, par exemple</a:t>
            </a:r>
            <a:r>
              <a:rPr lang="fr-FR" dirty="0" smtClean="0">
                <a:solidFill>
                  <a:schemeClr val="tx2"/>
                </a:solidFill>
                <a:latin typeface="Overpass Light"/>
                <a:cs typeface="Overpass Light"/>
              </a:rPr>
              <a:t>)</a:t>
            </a:r>
          </a:p>
          <a:p>
            <a:pPr marL="920750" lvl="1" indent="-285750">
              <a:buClr>
                <a:schemeClr val="accent1"/>
              </a:buClr>
              <a:buFont typeface="Lucida Grande"/>
              <a:buChar char="►"/>
            </a:pPr>
            <a:r>
              <a:rPr lang="fr-FR" dirty="0" smtClean="0">
                <a:solidFill>
                  <a:schemeClr val="tx2"/>
                </a:solidFill>
                <a:latin typeface="Overpass Light"/>
                <a:cs typeface="Overpass Light"/>
              </a:rPr>
              <a:t>Passants </a:t>
            </a:r>
            <a:r>
              <a:rPr lang="fr-FR" dirty="0">
                <a:solidFill>
                  <a:schemeClr val="tx2"/>
                </a:solidFill>
                <a:latin typeface="Overpass Light"/>
                <a:cs typeface="Overpass Light"/>
              </a:rPr>
              <a:t>ou résidents de la zone qui respirent des substances provenant des systèmes de ventilation par aspiration, </a:t>
            </a:r>
            <a:r>
              <a:rPr lang="fr-FR" dirty="0" smtClean="0">
                <a:solidFill>
                  <a:schemeClr val="tx2"/>
                </a:solidFill>
                <a:latin typeface="Overpass Light"/>
                <a:cs typeface="Overpass Light"/>
              </a:rPr>
              <a:t>etc.</a:t>
            </a:r>
          </a:p>
          <a:p>
            <a:pPr marL="920750" lvl="1" indent="-285750">
              <a:buClr>
                <a:schemeClr val="accent1"/>
              </a:buClr>
              <a:buFont typeface="Lucida Grande"/>
              <a:buChar char="►"/>
            </a:pPr>
            <a:r>
              <a:rPr lang="fr-FR" dirty="0" smtClean="0">
                <a:solidFill>
                  <a:schemeClr val="tx2"/>
                </a:solidFill>
                <a:latin typeface="Overpass Light"/>
                <a:cs typeface="Overpass Light"/>
              </a:rPr>
              <a:t>Personnes </a:t>
            </a:r>
            <a:r>
              <a:rPr lang="fr-FR" dirty="0">
                <a:solidFill>
                  <a:schemeClr val="tx2"/>
                </a:solidFill>
                <a:latin typeface="Overpass Light"/>
                <a:cs typeface="Overpass Light"/>
              </a:rPr>
              <a:t>exposées lors d’accidents industriels majeurs, etc</a:t>
            </a:r>
            <a:r>
              <a:rPr lang="fr-FR" dirty="0" smtClean="0">
                <a:solidFill>
                  <a:schemeClr val="tx2"/>
                </a:solidFill>
                <a:latin typeface="Overpass Light"/>
                <a:cs typeface="Overpass Light"/>
              </a:rPr>
              <a:t>.</a:t>
            </a:r>
            <a:endParaRPr lang="fr-FR" dirty="0">
              <a:solidFill>
                <a:schemeClr val="tx2"/>
              </a:solidFill>
              <a:latin typeface="Overpass Light"/>
              <a:cs typeface="Overpass Light"/>
            </a:endParaRP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79</a:t>
            </a:fld>
            <a:endParaRPr lang="en-GB"/>
          </a:p>
        </p:txBody>
      </p:sp>
      <p:sp>
        <p:nvSpPr>
          <p:cNvPr id="7"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3147872643"/>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p:txBody>
          <a:body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p:txBody>
          <a:bodyPr/>
          <a:lstStyle/>
          <a:p>
            <a:fld id="{856227C0-AD57-4F9B-BAE3-EEFB0D0EE427}" type="slidenum">
              <a:rPr lang="en-GB" smtClean="0">
                <a:latin typeface="Arial"/>
              </a:rPr>
              <a:pPr/>
              <a:t>8</a:t>
            </a:fld>
            <a:endParaRPr lang="en-GB">
              <a:latin typeface="Arial"/>
            </a:endParaRPr>
          </a:p>
        </p:txBody>
      </p:sp>
      <p:sp>
        <p:nvSpPr>
          <p:cNvPr id="9" name="Título 1"/>
          <p:cNvSpPr>
            <a:spLocks noGrp="1"/>
          </p:cNvSpPr>
          <p:nvPr>
            <p:ph type="title"/>
          </p:nvPr>
        </p:nvSpPr>
        <p:spPr>
          <a:xfrm>
            <a:off x="490538" y="2872800"/>
            <a:ext cx="7200000" cy="608525"/>
          </a:xfrm>
        </p:spPr>
        <p:txBody>
          <a:bodyPr/>
          <a:lstStyle/>
          <a:p>
            <a:r>
              <a:rPr lang="en-GB" b="0" dirty="0" smtClean="0">
                <a:latin typeface="Overpass Bold"/>
                <a:cs typeface="Overpass Bold"/>
              </a:rPr>
              <a:t>Session 1</a:t>
            </a:r>
            <a:endParaRPr lang="es-ES" b="0" dirty="0">
              <a:latin typeface="Overpass Bold"/>
              <a:cs typeface="Overpass Bold"/>
            </a:endParaRPr>
          </a:p>
        </p:txBody>
      </p:sp>
      <p:sp>
        <p:nvSpPr>
          <p:cNvPr id="10" name="Marcador de texto 2"/>
          <p:cNvSpPr>
            <a:spLocks noGrp="1"/>
          </p:cNvSpPr>
          <p:nvPr>
            <p:ph type="body" idx="1"/>
          </p:nvPr>
        </p:nvSpPr>
        <p:spPr>
          <a:xfrm>
            <a:off x="490538" y="3596780"/>
            <a:ext cx="8540283" cy="1656000"/>
          </a:xfrm>
        </p:spPr>
        <p:txBody>
          <a:bodyPr/>
          <a:lstStyle/>
          <a:p>
            <a:r>
              <a:rPr lang="fr-FR" sz="3200" dirty="0">
                <a:latin typeface="Overpass Light"/>
                <a:cs typeface="Overpass Light"/>
              </a:rPr>
              <a:t>Introduction à la </a:t>
            </a:r>
            <a:r>
              <a:rPr lang="fr-FR" sz="3200" dirty="0">
                <a:latin typeface="Overpass Bold"/>
                <a:cs typeface="Overpass Bold"/>
              </a:rPr>
              <a:t>sécurité et à la santé au travail </a:t>
            </a:r>
            <a:r>
              <a:rPr lang="fr-FR" sz="3200" dirty="0" smtClean="0">
                <a:latin typeface="Overpass Bold"/>
                <a:cs typeface="Overpass Bold"/>
              </a:rPr>
              <a:t>(SST) </a:t>
            </a:r>
            <a:r>
              <a:rPr lang="fr-FR" sz="3200" dirty="0">
                <a:latin typeface="Overpass Bold"/>
                <a:cs typeface="Overpass Bold"/>
              </a:rPr>
              <a:t>dans les petites et moyennes entreprises </a:t>
            </a:r>
            <a:r>
              <a:rPr lang="fr-FR" sz="3200" dirty="0" smtClean="0">
                <a:latin typeface="Overpass Bold"/>
                <a:cs typeface="Overpass Bold"/>
              </a:rPr>
              <a:t>(PME)</a:t>
            </a:r>
            <a:r>
              <a:rPr lang="fr-FR" sz="3200" dirty="0">
                <a:latin typeface="Overpass Light"/>
                <a:cs typeface="Overpass Light"/>
              </a:rPr>
              <a:t>: vue d’ensemble et raisonnement</a:t>
            </a:r>
            <a:endParaRPr lang="es-ES" sz="3200" dirty="0">
              <a:latin typeface="Overpass Light"/>
              <a:cs typeface="Overpass Light"/>
            </a:endParaRPr>
          </a:p>
        </p:txBody>
      </p:sp>
      <p:pic>
        <p:nvPicPr>
          <p:cNvPr id="11" name="Imagen 10" descr="8_slide_session_1.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66267" y="2580781"/>
            <a:ext cx="7443371" cy="4294860"/>
          </a:xfrm>
          <a:prstGeom prst="rect">
            <a:avLst/>
          </a:prstGeom>
        </p:spPr>
      </p:pic>
      <p:sp>
        <p:nvSpPr>
          <p:cNvPr id="12" name="Footer Placeholder 10"/>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spTree>
    <p:extLst>
      <p:ext uri="{BB962C8B-B14F-4D97-AF65-F5344CB8AC3E}">
        <p14:creationId xmlns:p14="http://schemas.microsoft.com/office/powerpoint/2010/main" val="79382910"/>
      </p:ext>
    </p:extLst>
  </p:cSld>
  <p:clrMapOvr>
    <a:masterClrMapping/>
  </p:clrMapOvr>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p:txBody>
          <a:bodyPr/>
          <a:lstStyle/>
          <a:p>
            <a:r>
              <a:rPr lang="fr-FR" b="0" dirty="0"/>
              <a:t>Quels préjudices les travailleurs peuvent-ils subir? </a:t>
            </a:r>
            <a:endParaRPr lang="es-ES" b="0" dirty="0"/>
          </a:p>
        </p:txBody>
      </p:sp>
      <p:sp>
        <p:nvSpPr>
          <p:cNvPr id="3" name="Marcador de contenido 2"/>
          <p:cNvSpPr>
            <a:spLocks noGrp="1"/>
          </p:cNvSpPr>
          <p:nvPr>
            <p:ph idx="1"/>
          </p:nvPr>
        </p:nvSpPr>
        <p:spPr>
          <a:xfrm>
            <a:off x="490539" y="2067078"/>
            <a:ext cx="7630499" cy="3665631"/>
          </a:xfrm>
        </p:spPr>
        <p:txBody>
          <a:bodyPr/>
          <a:lstStyle/>
          <a:p>
            <a:pPr eaLnBrk="0" fontAlgn="base" hangingPunct="0">
              <a:lnSpc>
                <a:spcPct val="120000"/>
              </a:lnSpc>
              <a:spcBef>
                <a:spcPct val="0"/>
              </a:spcBef>
              <a:spcAft>
                <a:spcPct val="0"/>
              </a:spcAft>
              <a:buClr>
                <a:schemeClr val="accent2"/>
              </a:buClr>
            </a:pPr>
            <a:r>
              <a:rPr lang="fr-FR" b="0" dirty="0">
                <a:cs typeface="Arial" panose="020B0604020202020204" pitchFamily="34" charset="0"/>
              </a:rPr>
              <a:t>Quelques </a:t>
            </a:r>
            <a:r>
              <a:rPr lang="fr-FR" b="0" dirty="0" smtClean="0">
                <a:cs typeface="Arial" panose="020B0604020202020204" pitchFamily="34" charset="0"/>
              </a:rPr>
              <a:t>exemples</a:t>
            </a:r>
            <a:r>
              <a:rPr lang="en-US" b="0" dirty="0" smtClean="0">
                <a:cs typeface="Arial" panose="020B0604020202020204" pitchFamily="34" charset="0"/>
              </a:rPr>
              <a:t>: </a:t>
            </a:r>
          </a:p>
          <a:p>
            <a:pPr marL="285750" indent="-285750" eaLnBrk="0" fontAlgn="base" hangingPunct="0">
              <a:lnSpc>
                <a:spcPct val="120000"/>
              </a:lnSpc>
              <a:spcBef>
                <a:spcPct val="0"/>
              </a:spcBef>
              <a:spcAft>
                <a:spcPct val="0"/>
              </a:spcAft>
              <a:buClr>
                <a:schemeClr val="accent2"/>
              </a:buClr>
              <a:buFont typeface="Lucida Grande"/>
              <a:buChar char="►"/>
            </a:pPr>
            <a:r>
              <a:rPr lang="fr-FR" b="0" dirty="0" smtClean="0">
                <a:solidFill>
                  <a:schemeClr val="tx2"/>
                </a:solidFill>
                <a:latin typeface="Overpass Light"/>
                <a:cs typeface="Overpass Light"/>
              </a:rPr>
              <a:t>Irritation </a:t>
            </a:r>
            <a:r>
              <a:rPr lang="fr-FR" b="0" dirty="0">
                <a:solidFill>
                  <a:schemeClr val="tx2"/>
                </a:solidFill>
                <a:latin typeface="Overpass Light"/>
                <a:cs typeface="Overpass Light"/>
              </a:rPr>
              <a:t>ou dommages permanents de la peau ou des yeux (brûlures, par exemple) </a:t>
            </a:r>
            <a:endParaRPr lang="fr-FR" b="0" dirty="0" smtClean="0">
              <a:solidFill>
                <a:schemeClr val="tx2"/>
              </a:solidFill>
              <a:latin typeface="Overpass Light"/>
              <a:cs typeface="Overpass Light"/>
            </a:endParaRPr>
          </a:p>
          <a:p>
            <a:pPr marL="285750" indent="-285750" eaLnBrk="0" fontAlgn="base" hangingPunct="0">
              <a:lnSpc>
                <a:spcPct val="120000"/>
              </a:lnSpc>
              <a:spcBef>
                <a:spcPct val="0"/>
              </a:spcBef>
              <a:spcAft>
                <a:spcPct val="0"/>
              </a:spcAft>
              <a:buClr>
                <a:schemeClr val="accent2"/>
              </a:buClr>
              <a:buFont typeface="Lucida Grande"/>
              <a:buChar char="►"/>
            </a:pPr>
            <a:r>
              <a:rPr lang="fr-FR" b="0" dirty="0" smtClean="0">
                <a:solidFill>
                  <a:schemeClr val="tx2"/>
                </a:solidFill>
                <a:latin typeface="Overpass Light"/>
                <a:cs typeface="Overpass Light"/>
              </a:rPr>
              <a:t>Problèmes </a:t>
            </a:r>
            <a:r>
              <a:rPr lang="fr-FR" b="0" dirty="0">
                <a:solidFill>
                  <a:schemeClr val="tx2"/>
                </a:solidFill>
                <a:latin typeface="Overpass Light"/>
                <a:cs typeface="Overpass Light"/>
              </a:rPr>
              <a:t>respiratoires (allergie ou asthme, difficultés respiratoires, toux, par exemple</a:t>
            </a:r>
            <a:r>
              <a:rPr lang="fr-FR" b="0" dirty="0" smtClean="0">
                <a:solidFill>
                  <a:schemeClr val="tx2"/>
                </a:solidFill>
                <a:latin typeface="Overpass Light"/>
                <a:cs typeface="Overpass Light"/>
              </a:rPr>
              <a:t>)</a:t>
            </a:r>
          </a:p>
          <a:p>
            <a:pPr marL="285750" indent="-285750" eaLnBrk="0" fontAlgn="base" hangingPunct="0">
              <a:lnSpc>
                <a:spcPct val="120000"/>
              </a:lnSpc>
              <a:spcBef>
                <a:spcPct val="0"/>
              </a:spcBef>
              <a:spcAft>
                <a:spcPct val="0"/>
              </a:spcAft>
              <a:buClr>
                <a:schemeClr val="accent2"/>
              </a:buClr>
              <a:buFont typeface="Lucida Grande"/>
              <a:buChar char="►"/>
            </a:pPr>
            <a:r>
              <a:rPr lang="fr-FR" b="0" dirty="0" smtClean="0">
                <a:solidFill>
                  <a:schemeClr val="tx2"/>
                </a:solidFill>
                <a:latin typeface="Overpass Light"/>
                <a:cs typeface="Overpass Light"/>
              </a:rPr>
              <a:t>Coupures </a:t>
            </a:r>
            <a:r>
              <a:rPr lang="fr-FR" b="0" dirty="0">
                <a:solidFill>
                  <a:schemeClr val="tx2"/>
                </a:solidFill>
                <a:latin typeface="Overpass Light"/>
                <a:cs typeface="Overpass Light"/>
              </a:rPr>
              <a:t>et amputations </a:t>
            </a:r>
            <a:endParaRPr lang="fr-FR" b="0" dirty="0" smtClean="0">
              <a:solidFill>
                <a:schemeClr val="tx2"/>
              </a:solidFill>
              <a:latin typeface="Overpass Light"/>
              <a:cs typeface="Overpass Light"/>
            </a:endParaRPr>
          </a:p>
          <a:p>
            <a:pPr marL="285750" indent="-285750" eaLnBrk="0" fontAlgn="base" hangingPunct="0">
              <a:lnSpc>
                <a:spcPct val="120000"/>
              </a:lnSpc>
              <a:spcBef>
                <a:spcPct val="0"/>
              </a:spcBef>
              <a:spcAft>
                <a:spcPct val="0"/>
              </a:spcAft>
              <a:buClr>
                <a:schemeClr val="accent2"/>
              </a:buClr>
              <a:buFont typeface="Lucida Grande"/>
              <a:buChar char="►"/>
            </a:pPr>
            <a:r>
              <a:rPr lang="fr-FR" b="0" dirty="0" smtClean="0">
                <a:solidFill>
                  <a:schemeClr val="tx2"/>
                </a:solidFill>
                <a:latin typeface="Overpass Light"/>
                <a:cs typeface="Overpass Light"/>
              </a:rPr>
              <a:t>Écrasement </a:t>
            </a:r>
            <a:r>
              <a:rPr lang="fr-FR" b="0" dirty="0">
                <a:solidFill>
                  <a:schemeClr val="tx2"/>
                </a:solidFill>
                <a:latin typeface="Overpass Light"/>
                <a:cs typeface="Overpass Light"/>
              </a:rPr>
              <a:t>/ </a:t>
            </a:r>
            <a:r>
              <a:rPr lang="fr-FR" b="0" dirty="0" smtClean="0">
                <a:solidFill>
                  <a:schemeClr val="tx2"/>
                </a:solidFill>
                <a:latin typeface="Overpass Light"/>
                <a:cs typeface="Overpass Light"/>
              </a:rPr>
              <a:t>enchevêtrement</a:t>
            </a:r>
          </a:p>
          <a:p>
            <a:pPr marL="285750" indent="-285750" eaLnBrk="0" fontAlgn="base" hangingPunct="0">
              <a:lnSpc>
                <a:spcPct val="120000"/>
              </a:lnSpc>
              <a:spcBef>
                <a:spcPct val="0"/>
              </a:spcBef>
              <a:spcAft>
                <a:spcPct val="0"/>
              </a:spcAft>
              <a:buClr>
                <a:schemeClr val="accent2"/>
              </a:buClr>
              <a:buFont typeface="Lucida Grande"/>
              <a:buChar char="►"/>
            </a:pPr>
            <a:r>
              <a:rPr lang="fr-FR" b="0" dirty="0" smtClean="0">
                <a:solidFill>
                  <a:schemeClr val="tx2"/>
                </a:solidFill>
                <a:latin typeface="Overpass Light"/>
                <a:cs typeface="Overpass Light"/>
              </a:rPr>
              <a:t>Troubles </a:t>
            </a:r>
            <a:r>
              <a:rPr lang="fr-FR" b="0" dirty="0" err="1">
                <a:solidFill>
                  <a:schemeClr val="tx2"/>
                </a:solidFill>
                <a:latin typeface="Overpass Light"/>
                <a:cs typeface="Overpass Light"/>
              </a:rPr>
              <a:t>musculosquelettiques</a:t>
            </a:r>
            <a:r>
              <a:rPr lang="fr-FR" b="0" dirty="0">
                <a:solidFill>
                  <a:schemeClr val="tx2"/>
                </a:solidFill>
                <a:latin typeface="Overpass Light"/>
                <a:cs typeface="Overpass Light"/>
              </a:rPr>
              <a:t> (douleurs dorsales et microtraumatismes répétés) </a:t>
            </a:r>
            <a:endParaRPr lang="fr-FR" b="0" dirty="0" smtClean="0">
              <a:solidFill>
                <a:schemeClr val="tx2"/>
              </a:solidFill>
              <a:latin typeface="Overpass Light"/>
              <a:cs typeface="Overpass Light"/>
            </a:endParaRPr>
          </a:p>
          <a:p>
            <a:pPr marL="285750" indent="-285750" eaLnBrk="0" fontAlgn="base" hangingPunct="0">
              <a:lnSpc>
                <a:spcPct val="120000"/>
              </a:lnSpc>
              <a:spcBef>
                <a:spcPct val="0"/>
              </a:spcBef>
              <a:spcAft>
                <a:spcPct val="0"/>
              </a:spcAft>
              <a:buClr>
                <a:schemeClr val="accent2"/>
              </a:buClr>
              <a:buFont typeface="Lucida Grande"/>
              <a:buChar char="►"/>
            </a:pPr>
            <a:r>
              <a:rPr lang="fr-FR" b="0" dirty="0" smtClean="0">
                <a:solidFill>
                  <a:schemeClr val="tx2"/>
                </a:solidFill>
                <a:latin typeface="Overpass Light"/>
                <a:cs typeface="Overpass Light"/>
              </a:rPr>
              <a:t>Détérioration </a:t>
            </a:r>
            <a:r>
              <a:rPr lang="fr-FR" b="0" dirty="0">
                <a:solidFill>
                  <a:schemeClr val="tx2"/>
                </a:solidFill>
                <a:latin typeface="Overpass Light"/>
                <a:cs typeface="Overpass Light"/>
              </a:rPr>
              <a:t>de la fécondité, dommages à l’enfant à naître (bébé), aux enfants nourris au </a:t>
            </a:r>
            <a:r>
              <a:rPr lang="fr-FR" b="0" dirty="0" smtClean="0">
                <a:solidFill>
                  <a:schemeClr val="tx2"/>
                </a:solidFill>
                <a:latin typeface="Overpass Light"/>
                <a:cs typeface="Overpass Light"/>
              </a:rPr>
              <a:t>sein</a:t>
            </a:r>
          </a:p>
          <a:p>
            <a:pPr marL="285750" indent="-285750" eaLnBrk="0" fontAlgn="base" hangingPunct="0">
              <a:lnSpc>
                <a:spcPct val="120000"/>
              </a:lnSpc>
              <a:spcBef>
                <a:spcPct val="0"/>
              </a:spcBef>
              <a:spcAft>
                <a:spcPct val="0"/>
              </a:spcAft>
              <a:buClr>
                <a:schemeClr val="accent2"/>
              </a:buClr>
              <a:buFont typeface="Lucida Grande"/>
              <a:buChar char="►"/>
            </a:pPr>
            <a:r>
              <a:rPr lang="fr-FR" b="0" dirty="0" smtClean="0">
                <a:solidFill>
                  <a:schemeClr val="tx2"/>
                </a:solidFill>
                <a:latin typeface="Overpass Light"/>
                <a:cs typeface="Overpass Light"/>
              </a:rPr>
              <a:t>Cancer</a:t>
            </a:r>
          </a:p>
          <a:p>
            <a:pPr marL="285750" indent="-285750" eaLnBrk="0" fontAlgn="base" hangingPunct="0">
              <a:lnSpc>
                <a:spcPct val="120000"/>
              </a:lnSpc>
              <a:spcBef>
                <a:spcPct val="0"/>
              </a:spcBef>
              <a:spcAft>
                <a:spcPct val="0"/>
              </a:spcAft>
              <a:buClr>
                <a:schemeClr val="accent2"/>
              </a:buClr>
              <a:buFont typeface="Lucida Grande"/>
              <a:buChar char="►"/>
            </a:pPr>
            <a:r>
              <a:rPr lang="fr-FR" b="0" dirty="0" smtClean="0">
                <a:solidFill>
                  <a:schemeClr val="tx2"/>
                </a:solidFill>
                <a:latin typeface="Overpass Light"/>
                <a:cs typeface="Overpass Light"/>
              </a:rPr>
              <a:t>Décès</a:t>
            </a:r>
            <a:endParaRPr lang="fr-FR" b="0" dirty="0">
              <a:solidFill>
                <a:schemeClr val="tx2"/>
              </a:solidFill>
              <a:latin typeface="Overpass Light"/>
              <a:cs typeface="Overpass Light"/>
            </a:endParaRP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80</a:t>
            </a:fld>
            <a:endParaRPr lang="en-GB"/>
          </a:p>
        </p:txBody>
      </p:sp>
      <p:pic>
        <p:nvPicPr>
          <p:cNvPr id="8" name="Imagen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80459" y="2838064"/>
            <a:ext cx="2765275" cy="2007996"/>
          </a:xfrm>
          <a:prstGeom prst="rect">
            <a:avLst/>
          </a:prstGeom>
          <a:noFill/>
          <a:ln>
            <a:noFill/>
          </a:ln>
        </p:spPr>
      </p:pic>
    </p:spTree>
    <p:extLst>
      <p:ext uri="{BB962C8B-B14F-4D97-AF65-F5344CB8AC3E}">
        <p14:creationId xmlns:p14="http://schemas.microsoft.com/office/powerpoint/2010/main" val="3284677161"/>
      </p:ext>
    </p:extLst>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p:txBody>
          <a:bodyPr/>
          <a:lstStyle/>
          <a:p>
            <a:r>
              <a:rPr lang="fr-FR" b="0" dirty="0"/>
              <a:t>Modèle d’évaluation des risques: Étape 2</a:t>
            </a:r>
            <a:endParaRPr lang="es-ES" b="0"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81</a:t>
            </a:fld>
            <a:endParaRPr lang="en-GB"/>
          </a:p>
        </p:txBody>
      </p:sp>
      <p:pic>
        <p:nvPicPr>
          <p:cNvPr id="8" name="Imagen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40694" y="2087586"/>
            <a:ext cx="5266973" cy="4035221"/>
          </a:xfrm>
          <a:prstGeom prst="rect">
            <a:avLst/>
          </a:prstGeom>
          <a:ln>
            <a:noFill/>
          </a:ln>
          <a:effectLst>
            <a:outerShdw blurRad="292100" dist="139700" dir="2700000" algn="tl" rotWithShape="0">
              <a:srgbClr val="333333">
                <a:alpha val="65000"/>
              </a:srgbClr>
            </a:outerShdw>
          </a:effectLst>
        </p:spPr>
      </p:pic>
      <p:sp>
        <p:nvSpPr>
          <p:cNvPr id="9"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2945635372"/>
      </p:ext>
    </p:extLst>
  </p:cSld>
  <p:clrMapOvr>
    <a:masterClrMapping/>
  </p:clrMapOvr>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itle 1"/>
          <p:cNvSpPr>
            <a:spLocks noGrp="1"/>
          </p:cNvSpPr>
          <p:nvPr>
            <p:ph type="title"/>
          </p:nvPr>
        </p:nvSpPr>
        <p:spPr/>
        <p:txBody>
          <a:bodyPr/>
          <a:lstStyle/>
          <a:p>
            <a:r>
              <a:rPr lang="fr-FR" b="0" dirty="0"/>
              <a:t>Étape 3: Identifier et choisir les mesures de maîtrise des risques </a:t>
            </a:r>
            <a:r>
              <a:rPr lang="fr-FR" b="0" dirty="0" smtClean="0"/>
              <a:t/>
            </a:r>
            <a:br>
              <a:rPr lang="fr-FR" b="0" dirty="0" smtClean="0"/>
            </a:br>
            <a:r>
              <a:rPr lang="fr-FR" b="0" dirty="0" smtClean="0"/>
              <a:t>pour </a:t>
            </a:r>
            <a:r>
              <a:rPr lang="fr-FR" b="0" dirty="0"/>
              <a:t>la sécurité et la santé</a:t>
            </a:r>
            <a:endParaRPr lang="en-GB" b="0" dirty="0"/>
          </a:p>
        </p:txBody>
      </p:sp>
      <p:sp>
        <p:nvSpPr>
          <p:cNvPr id="7" name="Slide Number Placeholder 6"/>
          <p:cNvSpPr>
            <a:spLocks noGrp="1"/>
          </p:cNvSpPr>
          <p:nvPr>
            <p:ph type="sldNum" sz="quarter" idx="12"/>
          </p:nvPr>
        </p:nvSpPr>
        <p:spPr/>
        <p:txBody>
          <a:bodyPr/>
          <a:lstStyle/>
          <a:p>
            <a:fld id="{856227C0-AD57-4F9B-BAE3-EEFB0D0EE427}" type="slidenum">
              <a:rPr lang="en-GB" smtClean="0"/>
              <a:pPr/>
              <a:t>82</a:t>
            </a:fld>
            <a:endParaRPr lang="en-GB"/>
          </a:p>
        </p:txBody>
      </p:sp>
      <p:pic>
        <p:nvPicPr>
          <p:cNvPr id="8" name="Imagen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55912" y="2370761"/>
            <a:ext cx="4466487" cy="3485491"/>
          </a:xfrm>
          <a:prstGeom prst="rect">
            <a:avLst/>
          </a:prstGeom>
          <a:ln>
            <a:noFill/>
          </a:ln>
          <a:effectLst>
            <a:outerShdw blurRad="292100" dist="139700" dir="2700000" algn="tl" rotWithShape="0">
              <a:srgbClr val="333333">
                <a:alpha val="65000"/>
              </a:srgbClr>
            </a:outerShdw>
          </a:effectLst>
        </p:spPr>
      </p:pic>
      <p:sp>
        <p:nvSpPr>
          <p:cNvPr id="10" name="Content Placeholder 2"/>
          <p:cNvSpPr txBox="1">
            <a:spLocks/>
          </p:cNvSpPr>
          <p:nvPr/>
        </p:nvSpPr>
        <p:spPr>
          <a:xfrm>
            <a:off x="409897" y="2499315"/>
            <a:ext cx="4710844" cy="3619481"/>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2" indent="0">
              <a:buNone/>
            </a:pPr>
            <a:r>
              <a:rPr lang="fr-FR" dirty="0">
                <a:solidFill>
                  <a:schemeClr val="accent2"/>
                </a:solidFill>
              </a:rPr>
              <a:t>L’étape 3 compte deux </a:t>
            </a:r>
            <a:r>
              <a:rPr lang="fr-FR" dirty="0" smtClean="0">
                <a:solidFill>
                  <a:schemeClr val="accent2"/>
                </a:solidFill>
              </a:rPr>
              <a:t>parties</a:t>
            </a:r>
            <a:r>
              <a:rPr lang="en-US" dirty="0" smtClean="0">
                <a:solidFill>
                  <a:schemeClr val="accent2"/>
                </a:solidFill>
                <a:cs typeface="Overpass Bold"/>
              </a:rPr>
              <a:t>: </a:t>
            </a:r>
          </a:p>
          <a:p>
            <a:pPr marL="0" lvl="2" indent="0">
              <a:buNone/>
            </a:pPr>
            <a:endParaRPr lang="en-US" dirty="0" smtClean="0">
              <a:solidFill>
                <a:schemeClr val="accent2"/>
              </a:solidFill>
              <a:cs typeface="Overpass Bold"/>
            </a:endParaRPr>
          </a:p>
          <a:p>
            <a:pPr lvl="2"/>
            <a:r>
              <a:rPr lang="es-ES" dirty="0" err="1" smtClean="0">
                <a:solidFill>
                  <a:schemeClr val="tx2"/>
                </a:solidFill>
                <a:cs typeface="Overpass Bold"/>
              </a:rPr>
              <a:t>Étape</a:t>
            </a:r>
            <a:r>
              <a:rPr lang="es-ES" dirty="0" smtClean="0">
                <a:solidFill>
                  <a:schemeClr val="tx2"/>
                </a:solidFill>
                <a:cs typeface="Overpass Bold"/>
              </a:rPr>
              <a:t> 3a: </a:t>
            </a:r>
            <a:r>
              <a:rPr lang="fr-FR" dirty="0" smtClean="0">
                <a:solidFill>
                  <a:schemeClr val="tx2"/>
                </a:solidFill>
                <a:latin typeface="Overpass Light"/>
                <a:cs typeface="Overpass Light"/>
              </a:rPr>
              <a:t>Identifiez </a:t>
            </a:r>
            <a:r>
              <a:rPr lang="fr-FR" dirty="0">
                <a:solidFill>
                  <a:schemeClr val="tx2"/>
                </a:solidFill>
                <a:latin typeface="Overpass Light"/>
                <a:cs typeface="Overpass Light"/>
              </a:rPr>
              <a:t>ce que vous faites déjà pour maîtriser les risques. Est-ce suffisant pour réduire le risque à un niveau acceptable?</a:t>
            </a:r>
          </a:p>
          <a:p>
            <a:pPr lvl="2"/>
            <a:endParaRPr lang="es-ES" dirty="0" smtClean="0">
              <a:solidFill>
                <a:schemeClr val="tx2"/>
              </a:solidFill>
              <a:latin typeface="Overpass Light"/>
              <a:cs typeface="Overpass Light"/>
            </a:endParaRPr>
          </a:p>
          <a:p>
            <a:pPr lvl="2"/>
            <a:r>
              <a:rPr lang="es-ES" dirty="0" err="1">
                <a:solidFill>
                  <a:schemeClr val="tx2"/>
                </a:solidFill>
                <a:cs typeface="Overpass Bold"/>
              </a:rPr>
              <a:t>Étape</a:t>
            </a:r>
            <a:r>
              <a:rPr lang="es-ES" dirty="0">
                <a:solidFill>
                  <a:schemeClr val="tx2"/>
                </a:solidFill>
                <a:cs typeface="Overpass Bold"/>
              </a:rPr>
              <a:t> </a:t>
            </a:r>
            <a:r>
              <a:rPr lang="es-ES" dirty="0" smtClean="0">
                <a:solidFill>
                  <a:schemeClr val="tx2"/>
                </a:solidFill>
                <a:cs typeface="Overpass Bold"/>
              </a:rPr>
              <a:t>3b: </a:t>
            </a:r>
            <a:r>
              <a:rPr lang="fr-FR" dirty="0" smtClean="0">
                <a:solidFill>
                  <a:schemeClr val="tx2"/>
                </a:solidFill>
                <a:latin typeface="Overpass Light"/>
                <a:cs typeface="Overpass Light"/>
              </a:rPr>
              <a:t>Identifiez </a:t>
            </a:r>
            <a:r>
              <a:rPr lang="fr-FR" dirty="0">
                <a:solidFill>
                  <a:schemeClr val="tx2"/>
                </a:solidFill>
                <a:latin typeface="Overpass Light"/>
                <a:cs typeface="Overpass Light"/>
              </a:rPr>
              <a:t>quelles autres mesures de maîtrise des risques il faut prendre pour réduire le risque à un niveau </a:t>
            </a:r>
            <a:r>
              <a:rPr lang="fr-FR" dirty="0" smtClean="0">
                <a:solidFill>
                  <a:schemeClr val="tx2"/>
                </a:solidFill>
                <a:latin typeface="Overpass Light"/>
                <a:cs typeface="Overpass Light"/>
              </a:rPr>
              <a:t>acceptable</a:t>
            </a:r>
            <a:endParaRPr lang="fr-FR" dirty="0">
              <a:solidFill>
                <a:schemeClr val="tx2"/>
              </a:solidFill>
              <a:latin typeface="Overpass Light"/>
              <a:cs typeface="Overpass Light"/>
            </a:endParaRPr>
          </a:p>
        </p:txBody>
      </p:sp>
      <p:sp>
        <p:nvSpPr>
          <p:cNvPr id="11"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3426829374"/>
      </p:ext>
    </p:extLst>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p:txBody>
          <a:bodyPr/>
          <a:lstStyle/>
          <a:p>
            <a:r>
              <a:rPr lang="fr-FR" b="0" dirty="0"/>
              <a:t>Modèle d’évaluation des risques: Étape 3.A</a:t>
            </a:r>
            <a:endParaRPr lang="es-ES" b="0"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83</a:t>
            </a:fld>
            <a:endParaRPr lang="en-GB"/>
          </a:p>
        </p:txBody>
      </p:sp>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22602" y="1992222"/>
            <a:ext cx="4734453" cy="4255951"/>
          </a:xfrm>
          <a:prstGeom prst="rect">
            <a:avLst/>
          </a:prstGeom>
          <a:ln>
            <a:noFill/>
          </a:ln>
          <a:effectLst>
            <a:outerShdw blurRad="292100" dist="139700" dir="2700000" algn="tl" rotWithShape="0">
              <a:srgbClr val="333333">
                <a:alpha val="65000"/>
              </a:srgbClr>
            </a:outerShdw>
          </a:effectLst>
        </p:spPr>
      </p:pic>
      <p:sp>
        <p:nvSpPr>
          <p:cNvPr id="8"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2240440185"/>
      </p:ext>
    </p:extLst>
  </p:cSld>
  <p:clrMapOvr>
    <a:masterClrMapping/>
  </p:clrMapOvr>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fr-FR" b="0" dirty="0">
                <a:solidFill>
                  <a:srgbClr val="1E2DBE"/>
                </a:solidFill>
              </a:rPr>
              <a:t>Déterminer le risque</a:t>
            </a:r>
            <a:endParaRPr lang="es-ES" b="0" dirty="0">
              <a:solidFill>
                <a:srgbClr val="1E2DBE"/>
              </a:solidFill>
            </a:endParaRPr>
          </a:p>
        </p:txBody>
      </p:sp>
      <p:sp>
        <p:nvSpPr>
          <p:cNvPr id="3" name="Marcador de contenido 2"/>
          <p:cNvSpPr>
            <a:spLocks noGrp="1"/>
          </p:cNvSpPr>
          <p:nvPr>
            <p:ph idx="1"/>
          </p:nvPr>
        </p:nvSpPr>
        <p:spPr>
          <a:xfrm>
            <a:off x="490538" y="2211294"/>
            <a:ext cx="10186543" cy="3875748"/>
          </a:xfrm>
        </p:spPr>
        <p:txBody>
          <a:bodyPr/>
          <a:lstStyle/>
          <a:p>
            <a:pPr marL="285750" indent="-285750" eaLnBrk="0" fontAlgn="base" hangingPunct="0">
              <a:lnSpc>
                <a:spcPct val="150000"/>
              </a:lnSpc>
              <a:spcBef>
                <a:spcPct val="0"/>
              </a:spcBef>
              <a:spcAft>
                <a:spcPct val="0"/>
              </a:spcAft>
              <a:buClr>
                <a:schemeClr val="accent2"/>
              </a:buClr>
              <a:buFont typeface="Lucida Grande"/>
              <a:buChar char="►"/>
            </a:pPr>
            <a:r>
              <a:rPr lang="fr-FR" b="0" dirty="0" smtClean="0">
                <a:solidFill>
                  <a:schemeClr val="tx2"/>
                </a:solidFill>
                <a:cs typeface="Overpass Bold"/>
              </a:rPr>
              <a:t>Fréquence </a:t>
            </a:r>
            <a:r>
              <a:rPr lang="fr-FR" b="0" dirty="0">
                <a:solidFill>
                  <a:schemeClr val="tx2"/>
                </a:solidFill>
                <a:cs typeface="Overpass Bold"/>
              </a:rPr>
              <a:t>d’exposition au danger – augmente le </a:t>
            </a:r>
            <a:r>
              <a:rPr lang="fr-FR" b="0" dirty="0" smtClean="0">
                <a:solidFill>
                  <a:schemeClr val="tx2"/>
                </a:solidFill>
                <a:cs typeface="Overpass Bold"/>
              </a:rPr>
              <a:t>risque</a:t>
            </a:r>
            <a:endParaRPr lang="en-GB" b="0" dirty="0">
              <a:solidFill>
                <a:schemeClr val="tx2"/>
              </a:solidFill>
              <a:cs typeface="Overpass Bold"/>
            </a:endParaRPr>
          </a:p>
          <a:p>
            <a:pPr marL="920750" lvl="1" indent="-285750">
              <a:buClr>
                <a:schemeClr val="accent1"/>
              </a:buClr>
              <a:buFont typeface="Lucida Grande"/>
              <a:buChar char="►"/>
            </a:pPr>
            <a:r>
              <a:rPr lang="fr-FR" dirty="0" smtClean="0">
                <a:solidFill>
                  <a:schemeClr val="tx2"/>
                </a:solidFill>
                <a:latin typeface="Overpass Light"/>
                <a:cs typeface="Overpass Light"/>
              </a:rPr>
              <a:t>Combien </a:t>
            </a:r>
            <a:r>
              <a:rPr lang="fr-FR" dirty="0">
                <a:solidFill>
                  <a:schemeClr val="tx2"/>
                </a:solidFill>
                <a:latin typeface="Overpass Light"/>
                <a:cs typeface="Overpass Light"/>
              </a:rPr>
              <a:t>de fois le travailleur est-il à côté du ventilateur</a:t>
            </a:r>
            <a:r>
              <a:rPr lang="fr-FR" dirty="0" smtClean="0">
                <a:solidFill>
                  <a:schemeClr val="tx2"/>
                </a:solidFill>
                <a:latin typeface="Overpass Light"/>
                <a:cs typeface="Overpass Light"/>
              </a:rPr>
              <a:t>?</a:t>
            </a:r>
            <a:endParaRPr lang="es-ES" dirty="0" smtClean="0">
              <a:solidFill>
                <a:schemeClr val="tx2"/>
              </a:solidFill>
              <a:latin typeface="Overpass Light"/>
              <a:cs typeface="Overpass Light"/>
            </a:endParaRPr>
          </a:p>
          <a:p>
            <a:pPr marL="920750" lvl="1" indent="-285750">
              <a:buClr>
                <a:schemeClr val="accent1"/>
              </a:buClr>
              <a:buFont typeface="Lucida Grande"/>
              <a:buChar char="►"/>
            </a:pPr>
            <a:endParaRPr lang="en-GB" b="0" dirty="0" smtClean="0">
              <a:solidFill>
                <a:schemeClr val="tx2"/>
              </a:solidFill>
              <a:latin typeface="Overpass Light"/>
              <a:cs typeface="Overpass Light"/>
            </a:endParaRPr>
          </a:p>
          <a:p>
            <a:pPr marL="285750" indent="-285750" eaLnBrk="0" fontAlgn="base" hangingPunct="0">
              <a:lnSpc>
                <a:spcPct val="150000"/>
              </a:lnSpc>
              <a:spcBef>
                <a:spcPct val="0"/>
              </a:spcBef>
              <a:spcAft>
                <a:spcPct val="0"/>
              </a:spcAft>
              <a:buClr>
                <a:schemeClr val="accent2"/>
              </a:buClr>
              <a:buFont typeface="Lucida Grande"/>
              <a:buChar char="►"/>
            </a:pPr>
            <a:r>
              <a:rPr lang="fr-FR" b="0" dirty="0" smtClean="0">
                <a:solidFill>
                  <a:schemeClr val="tx2"/>
                </a:solidFill>
              </a:rPr>
              <a:t>Gravité </a:t>
            </a:r>
            <a:r>
              <a:rPr lang="fr-FR" b="0" dirty="0">
                <a:solidFill>
                  <a:schemeClr val="tx2"/>
                </a:solidFill>
              </a:rPr>
              <a:t>des blessures – augmente le </a:t>
            </a:r>
            <a:r>
              <a:rPr lang="fr-FR" b="0" dirty="0" smtClean="0">
                <a:solidFill>
                  <a:schemeClr val="tx2"/>
                </a:solidFill>
              </a:rPr>
              <a:t>risque</a:t>
            </a:r>
            <a:endParaRPr lang="en-GB" b="0" dirty="0">
              <a:solidFill>
                <a:schemeClr val="tx2"/>
              </a:solidFill>
              <a:cs typeface="Overpass Bold"/>
            </a:endParaRPr>
          </a:p>
          <a:p>
            <a:pPr marL="920750" lvl="1" indent="-285750">
              <a:buClr>
                <a:schemeClr val="accent1"/>
              </a:buClr>
              <a:buFont typeface="Lucida Grande"/>
              <a:buChar char="►"/>
            </a:pPr>
            <a:r>
              <a:rPr lang="fr-FR" dirty="0" smtClean="0">
                <a:solidFill>
                  <a:schemeClr val="tx2"/>
                </a:solidFill>
                <a:latin typeface="Overpass Light"/>
                <a:cs typeface="Overpass Light"/>
              </a:rPr>
              <a:t>La </a:t>
            </a:r>
            <a:r>
              <a:rPr lang="fr-FR" dirty="0">
                <a:solidFill>
                  <a:schemeClr val="tx2"/>
                </a:solidFill>
                <a:latin typeface="Overpass Light"/>
                <a:cs typeface="Overpass Light"/>
              </a:rPr>
              <a:t>vitesse du ventilateur augmente-t-elle la gravité des blessures</a:t>
            </a:r>
            <a:r>
              <a:rPr lang="fr-FR" dirty="0" smtClean="0">
                <a:solidFill>
                  <a:schemeClr val="tx2"/>
                </a:solidFill>
                <a:latin typeface="Overpass Light"/>
                <a:cs typeface="Overpass Light"/>
              </a:rPr>
              <a:t>?</a:t>
            </a:r>
            <a:endParaRPr lang="es-ES" dirty="0" smtClean="0">
              <a:solidFill>
                <a:schemeClr val="tx2"/>
              </a:solidFill>
              <a:latin typeface="Overpass Light"/>
              <a:cs typeface="Overpass Light"/>
            </a:endParaRPr>
          </a:p>
          <a:p>
            <a:pPr marL="920750" lvl="1" indent="-285750">
              <a:buClr>
                <a:schemeClr val="accent1"/>
              </a:buClr>
              <a:buFont typeface="Lucida Grande"/>
              <a:buChar char="►"/>
            </a:pPr>
            <a:endParaRPr lang="en-GB" dirty="0" smtClean="0">
              <a:solidFill>
                <a:schemeClr val="tx2"/>
              </a:solidFill>
              <a:latin typeface="Overpass Light"/>
              <a:cs typeface="Overpass Light"/>
            </a:endParaRPr>
          </a:p>
          <a:p>
            <a:pPr marL="285750" indent="-285750" eaLnBrk="0" fontAlgn="base" hangingPunct="0">
              <a:lnSpc>
                <a:spcPct val="150000"/>
              </a:lnSpc>
              <a:spcBef>
                <a:spcPct val="0"/>
              </a:spcBef>
              <a:spcAft>
                <a:spcPct val="0"/>
              </a:spcAft>
              <a:buClr>
                <a:schemeClr val="accent2"/>
              </a:buClr>
              <a:buFont typeface="Lucida Grande"/>
              <a:buChar char="►"/>
            </a:pPr>
            <a:r>
              <a:rPr lang="fr-FR" b="0" dirty="0" smtClean="0">
                <a:solidFill>
                  <a:schemeClr val="tx2"/>
                </a:solidFill>
                <a:cs typeface="Overpass Bold"/>
              </a:rPr>
              <a:t>Nombre </a:t>
            </a:r>
            <a:r>
              <a:rPr lang="fr-FR" b="0" dirty="0">
                <a:solidFill>
                  <a:schemeClr val="tx2"/>
                </a:solidFill>
                <a:cs typeface="Overpass Bold"/>
              </a:rPr>
              <a:t>de travailleurs exposés – augmente le </a:t>
            </a:r>
            <a:r>
              <a:rPr lang="fr-FR" b="0" dirty="0" smtClean="0">
                <a:solidFill>
                  <a:schemeClr val="tx2"/>
                </a:solidFill>
                <a:cs typeface="Overpass Bold"/>
              </a:rPr>
              <a:t>risque</a:t>
            </a:r>
            <a:endParaRPr lang="en-US" dirty="0">
              <a:solidFill>
                <a:schemeClr val="tx2"/>
              </a:solidFill>
              <a:latin typeface="Overpass Light"/>
              <a:cs typeface="Overpass Bold"/>
            </a:endParaRPr>
          </a:p>
          <a:p>
            <a:pPr marL="920750" lvl="1" indent="-285750">
              <a:buClr>
                <a:schemeClr val="accent1"/>
              </a:buClr>
              <a:buFont typeface="Lucida Grande"/>
              <a:buChar char="►"/>
            </a:pPr>
            <a:r>
              <a:rPr lang="fr-FR" dirty="0" smtClean="0">
                <a:solidFill>
                  <a:schemeClr val="tx2"/>
                </a:solidFill>
                <a:latin typeface="Overpass Light"/>
                <a:cs typeface="Overpass Light"/>
              </a:rPr>
              <a:t>1 </a:t>
            </a:r>
            <a:r>
              <a:rPr lang="fr-FR" dirty="0">
                <a:solidFill>
                  <a:schemeClr val="tx2"/>
                </a:solidFill>
                <a:latin typeface="Overpass Light"/>
                <a:cs typeface="Overpass Light"/>
              </a:rPr>
              <a:t>travailleur exposé ou 10 travailleurs exposés </a:t>
            </a:r>
            <a:endParaRPr lang="fr-FR" dirty="0" smtClean="0">
              <a:solidFill>
                <a:schemeClr val="tx2"/>
              </a:solidFill>
              <a:latin typeface="Overpass Light"/>
              <a:cs typeface="Overpass Light"/>
            </a:endParaRPr>
          </a:p>
          <a:p>
            <a:pPr marL="920750" lvl="1" indent="-285750">
              <a:buClr>
                <a:schemeClr val="accent1"/>
              </a:buClr>
              <a:buFont typeface="Lucida Grande"/>
              <a:buChar char="►"/>
            </a:pPr>
            <a:r>
              <a:rPr lang="fr-FR" dirty="0" smtClean="0">
                <a:solidFill>
                  <a:schemeClr val="tx2"/>
                </a:solidFill>
                <a:latin typeface="Overpass Light"/>
                <a:cs typeface="Overpass Light"/>
              </a:rPr>
              <a:t>Ventilateur </a:t>
            </a:r>
            <a:r>
              <a:rPr lang="fr-FR" dirty="0">
                <a:solidFill>
                  <a:schemeClr val="tx2"/>
                </a:solidFill>
                <a:latin typeface="Overpass Light"/>
                <a:cs typeface="Overpass Light"/>
              </a:rPr>
              <a:t>sur un bureau ou sur une table dans une salle de </a:t>
            </a:r>
            <a:r>
              <a:rPr lang="fr-FR" dirty="0" smtClean="0">
                <a:solidFill>
                  <a:schemeClr val="tx2"/>
                </a:solidFill>
                <a:latin typeface="Overpass Light"/>
                <a:cs typeface="Overpass Light"/>
              </a:rPr>
              <a:t>réunion</a:t>
            </a:r>
            <a:endParaRPr lang="fr-FR" dirty="0">
              <a:solidFill>
                <a:schemeClr val="tx2"/>
              </a:solidFill>
              <a:latin typeface="Overpass Light"/>
              <a:cs typeface="Overpass Light"/>
            </a:endParaRP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84</a:t>
            </a:fld>
            <a:endParaRPr lang="en-GB"/>
          </a:p>
        </p:txBody>
      </p:sp>
      <p:sp>
        <p:nvSpPr>
          <p:cNvPr id="7"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1344293671"/>
      </p:ext>
    </p:extLst>
  </p:cSld>
  <p:clrMapOvr>
    <a:masterClrMapping/>
  </p:clrMapOvr>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fr-FR" b="0" dirty="0"/>
              <a:t>Évaluation des niveaux de risque au moyen des grilles des risques</a:t>
            </a:r>
            <a:endParaRPr lang="es-ES" b="0" dirty="0"/>
          </a:p>
        </p:txBody>
      </p:sp>
      <p:sp>
        <p:nvSpPr>
          <p:cNvPr id="5" name="Marcador de fecha 4"/>
          <p:cNvSpPr>
            <a:spLocks noGrp="1"/>
          </p:cNvSpPr>
          <p:nvPr>
            <p:ph type="dt" sz="half" idx="10"/>
          </p:nvPr>
        </p:nvSpPr>
        <p:spPr/>
        <p:txBody>
          <a:bodyPr/>
          <a:lstStyle/>
          <a:p>
            <a:r>
              <a:rPr lang="en-GB" smtClean="0"/>
              <a:t>Date: Monday / 01 / October / 2019</a:t>
            </a:r>
            <a:endParaRPr lang="en-GB"/>
          </a:p>
        </p:txBody>
      </p:sp>
      <p:sp>
        <p:nvSpPr>
          <p:cNvPr id="7" name="Marcador de número de diapositiva 6"/>
          <p:cNvSpPr>
            <a:spLocks noGrp="1"/>
          </p:cNvSpPr>
          <p:nvPr>
            <p:ph type="sldNum" sz="quarter" idx="12"/>
          </p:nvPr>
        </p:nvSpPr>
        <p:spPr/>
        <p:txBody>
          <a:bodyPr/>
          <a:lstStyle/>
          <a:p>
            <a:fld id="{856227C0-AD57-4F9B-BAE3-EEFB0D0EE427}" type="slidenum">
              <a:rPr lang="en-GB" smtClean="0"/>
              <a:t>85</a:t>
            </a:fld>
            <a:endParaRPr lang="en-GB"/>
          </a:p>
        </p:txBody>
      </p:sp>
      <p:pic>
        <p:nvPicPr>
          <p:cNvPr id="9" name="Marcador de contenido 8"/>
          <p:cNvPicPr>
            <a:picLocks noGrp="1" noChangeAspect="1"/>
          </p:cNvPicPr>
          <p:nvPr>
            <p:ph sz="half" idx="13"/>
          </p:nvPr>
        </p:nvPicPr>
        <p:blipFill>
          <a:blip r:embed="rId3" cstate="print">
            <a:extLst>
              <a:ext uri="{28A0092B-C50C-407E-A947-70E740481C1C}">
                <a14:useLocalDpi xmlns:a14="http://schemas.microsoft.com/office/drawing/2010/main" val="0"/>
              </a:ext>
            </a:extLst>
          </a:blip>
          <a:stretch>
            <a:fillRect/>
          </a:stretch>
        </p:blipFill>
        <p:spPr>
          <a:xfrm>
            <a:off x="3549281" y="2997546"/>
            <a:ext cx="7300247" cy="2517633"/>
          </a:xfrm>
          <a:prstGeom prst="rect">
            <a:avLst/>
          </a:prstGeom>
          <a:ln>
            <a:noFill/>
          </a:ln>
          <a:effectLst>
            <a:outerShdw blurRad="292100" dist="139700" dir="2700000" algn="tl" rotWithShape="0">
              <a:srgbClr val="333333">
                <a:alpha val="65000"/>
              </a:srgbClr>
            </a:outerShdw>
          </a:effectLst>
        </p:spPr>
      </p:pic>
      <p:pic>
        <p:nvPicPr>
          <p:cNvPr id="11" name="Imagen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1977" y="3031871"/>
            <a:ext cx="2479404" cy="2639040"/>
          </a:xfrm>
          <a:prstGeom prst="rect">
            <a:avLst/>
          </a:prstGeom>
        </p:spPr>
      </p:pic>
      <p:sp>
        <p:nvSpPr>
          <p:cNvPr id="12" name="CuadroTexto 11"/>
          <p:cNvSpPr txBox="1"/>
          <p:nvPr/>
        </p:nvSpPr>
        <p:spPr>
          <a:xfrm>
            <a:off x="544331" y="2257445"/>
            <a:ext cx="4186520" cy="369332"/>
          </a:xfrm>
          <a:prstGeom prst="rect">
            <a:avLst/>
          </a:prstGeom>
          <a:noFill/>
        </p:spPr>
        <p:txBody>
          <a:bodyPr wrap="none" rtlCol="0">
            <a:spAutoFit/>
          </a:bodyPr>
          <a:lstStyle/>
          <a:p>
            <a:pPr marL="285750" indent="-285750">
              <a:buClr>
                <a:schemeClr val="accent1"/>
              </a:buClr>
            </a:pPr>
            <a:r>
              <a:rPr lang="fr-FR" dirty="0">
                <a:solidFill>
                  <a:schemeClr val="accent2"/>
                </a:solidFill>
                <a:latin typeface="Overpass Bold"/>
                <a:cs typeface="Overpass Bold"/>
              </a:rPr>
              <a:t>Le niveau de risque est-il acceptable?</a:t>
            </a:r>
          </a:p>
        </p:txBody>
      </p:sp>
      <p:sp>
        <p:nvSpPr>
          <p:cNvPr id="10"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4271401550"/>
      </p:ext>
    </p:extLst>
  </p:cSld>
  <p:clrMapOvr>
    <a:masterClrMapping/>
  </p:clrMapOvr>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b="0" dirty="0"/>
              <a:t>Exercice d’usine 2</a:t>
            </a:r>
            <a:endParaRPr lang="en-GB" b="0" dirty="0"/>
          </a:p>
        </p:txBody>
      </p:sp>
      <p:sp>
        <p:nvSpPr>
          <p:cNvPr id="5" name="Date Placeholder 4"/>
          <p:cNvSpPr>
            <a:spLocks noGrp="1"/>
          </p:cNvSpPr>
          <p:nvPr>
            <p:ph type="dt" sz="half" idx="10"/>
          </p:nvPr>
        </p:nvSpPr>
        <p:spPr/>
        <p:txBody>
          <a:bodyPr/>
          <a:lstStyle/>
          <a:p>
            <a:r>
              <a:rPr lang="en-GB" smtClean="0"/>
              <a:t>Date: Monday / 01 / October / 2019</a:t>
            </a:r>
            <a:endParaRPr lang="en-GB"/>
          </a:p>
        </p:txBody>
      </p:sp>
      <p:sp>
        <p:nvSpPr>
          <p:cNvPr id="7" name="Slide Number Placeholder 6"/>
          <p:cNvSpPr>
            <a:spLocks noGrp="1"/>
          </p:cNvSpPr>
          <p:nvPr>
            <p:ph type="sldNum" sz="quarter" idx="12"/>
          </p:nvPr>
        </p:nvSpPr>
        <p:spPr/>
        <p:txBody>
          <a:bodyPr/>
          <a:lstStyle/>
          <a:p>
            <a:fld id="{856227C0-AD57-4F9B-BAE3-EEFB0D0EE427}" type="slidenum">
              <a:rPr lang="en-GB" smtClean="0"/>
              <a:pPr/>
              <a:t>86</a:t>
            </a:fld>
            <a:endParaRPr lang="en-GB"/>
          </a:p>
        </p:txBody>
      </p:sp>
      <p:sp>
        <p:nvSpPr>
          <p:cNvPr id="10" name="Content Placeholder 2"/>
          <p:cNvSpPr txBox="1">
            <a:spLocks/>
          </p:cNvSpPr>
          <p:nvPr/>
        </p:nvSpPr>
        <p:spPr>
          <a:xfrm>
            <a:off x="409897" y="2499315"/>
            <a:ext cx="9287254" cy="3619481"/>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r>
              <a:rPr lang="fr-FR" dirty="0" smtClean="0">
                <a:solidFill>
                  <a:schemeClr val="tx2"/>
                </a:solidFill>
              </a:rPr>
              <a:t>Identifiez les personnes à risque et évaluez le niveau actuel des risques sur votre lieu de travail</a:t>
            </a:r>
          </a:p>
          <a:p>
            <a:pPr lvl="2"/>
            <a:endParaRPr lang="es-ES" dirty="0" smtClean="0">
              <a:solidFill>
                <a:schemeClr val="tx2"/>
              </a:solidFill>
              <a:latin typeface="Overpass Light"/>
              <a:cs typeface="Overpass Light"/>
            </a:endParaRPr>
          </a:p>
          <a:p>
            <a:pPr lvl="2"/>
            <a:r>
              <a:rPr lang="fr-FR" dirty="0" smtClean="0">
                <a:solidFill>
                  <a:schemeClr val="tx2"/>
                </a:solidFill>
                <a:latin typeface="Overpass Light"/>
                <a:cs typeface="Overpass Light"/>
              </a:rPr>
              <a:t>Utilisez </a:t>
            </a:r>
            <a:r>
              <a:rPr lang="fr-FR" dirty="0">
                <a:solidFill>
                  <a:schemeClr val="tx2"/>
                </a:solidFill>
                <a:latin typeface="Overpass Light"/>
                <a:cs typeface="Overpass Light"/>
              </a:rPr>
              <a:t>les réponses à l’exercice d’usine 1 pour avancer dans l’évaluation des risques dans votre entreprise en déterminant </a:t>
            </a:r>
            <a:r>
              <a:rPr lang="fr-FR" dirty="0">
                <a:solidFill>
                  <a:schemeClr val="tx2"/>
                </a:solidFill>
                <a:cs typeface="Overpass Bold"/>
              </a:rPr>
              <a:t>qui est susceptible de subir un préjudice et comment</a:t>
            </a:r>
            <a:r>
              <a:rPr lang="fr-FR" b="1" dirty="0">
                <a:solidFill>
                  <a:schemeClr val="tx2"/>
                </a:solidFill>
                <a:latin typeface="Overpass Light"/>
                <a:cs typeface="Overpass Light"/>
              </a:rPr>
              <a:t> </a:t>
            </a:r>
            <a:r>
              <a:rPr lang="fr-FR" dirty="0">
                <a:solidFill>
                  <a:schemeClr val="tx2"/>
                </a:solidFill>
                <a:latin typeface="Overpass Light"/>
                <a:cs typeface="Overpass Light"/>
              </a:rPr>
              <a:t>et déterminer </a:t>
            </a:r>
            <a:r>
              <a:rPr lang="fr-FR" dirty="0">
                <a:solidFill>
                  <a:schemeClr val="tx2"/>
                </a:solidFill>
                <a:cs typeface="Overpass Bold"/>
              </a:rPr>
              <a:t>le niveau de risque actuel </a:t>
            </a:r>
            <a:r>
              <a:rPr lang="fr-FR" dirty="0">
                <a:solidFill>
                  <a:schemeClr val="tx2"/>
                </a:solidFill>
                <a:latin typeface="Overpass Light"/>
                <a:cs typeface="Overpass Light"/>
              </a:rPr>
              <a:t>au moyen de la grille des </a:t>
            </a:r>
            <a:r>
              <a:rPr lang="fr-FR" dirty="0" smtClean="0">
                <a:solidFill>
                  <a:schemeClr val="tx2"/>
                </a:solidFill>
                <a:latin typeface="Overpass Light"/>
                <a:cs typeface="Overpass Light"/>
              </a:rPr>
              <a:t>risques</a:t>
            </a:r>
            <a:endParaRPr lang="en-US" dirty="0">
              <a:solidFill>
                <a:schemeClr val="tx2"/>
              </a:solidFill>
              <a:latin typeface="Overpass Light"/>
              <a:cs typeface="Overpass Light"/>
            </a:endParaRPr>
          </a:p>
          <a:p>
            <a:pPr lvl="2"/>
            <a:endParaRPr lang="en-US" dirty="0">
              <a:solidFill>
                <a:srgbClr val="000000"/>
              </a:solidFill>
              <a:latin typeface="Overpass Light"/>
              <a:cs typeface="Overpass Light"/>
            </a:endParaRPr>
          </a:p>
        </p:txBody>
      </p:sp>
      <p:sp>
        <p:nvSpPr>
          <p:cNvPr id="8"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466588817"/>
      </p:ext>
    </p:extLst>
  </p:cSld>
  <p:clrMapOvr>
    <a:masterClrMapping/>
  </p:clrMapOvr>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GB" smtClean="0">
                <a:latin typeface="Arial"/>
              </a:rPr>
              <a:t>Date: Monday / 01 / October / 2019</a:t>
            </a:r>
            <a:endParaRPr lang="en-GB">
              <a:latin typeface="Arial"/>
            </a:endParaRPr>
          </a:p>
        </p:txBody>
      </p:sp>
      <p:sp>
        <p:nvSpPr>
          <p:cNvPr id="5" name="Footer Placeholder 4"/>
          <p:cNvSpPr>
            <a:spLocks noGrp="1"/>
          </p:cNvSpPr>
          <p:nvPr>
            <p:ph type="ftr" sz="quarter" idx="11"/>
          </p:nvPr>
        </p:nvSpPr>
        <p:spPr/>
        <p:txBody>
          <a:bodyPr/>
          <a:lstStyle/>
          <a:p>
            <a:r>
              <a:rPr lang="en-GB" smtClean="0">
                <a:latin typeface="Arial"/>
              </a:rPr>
              <a:t>Advancing social justice, promoting decent work</a:t>
            </a:r>
            <a:endParaRPr lang="en-GB">
              <a:latin typeface="Arial"/>
            </a:endParaRPr>
          </a:p>
        </p:txBody>
      </p:sp>
      <p:sp>
        <p:nvSpPr>
          <p:cNvPr id="6" name="Slide Number Placeholder 5"/>
          <p:cNvSpPr>
            <a:spLocks noGrp="1"/>
          </p:cNvSpPr>
          <p:nvPr>
            <p:ph type="sldNum" sz="quarter" idx="12"/>
          </p:nvPr>
        </p:nvSpPr>
        <p:spPr/>
        <p:txBody>
          <a:bodyPr/>
          <a:lstStyle/>
          <a:p>
            <a:fld id="{856227C0-AD57-4F9B-BAE3-EEFB0D0EE427}" type="slidenum">
              <a:rPr lang="en-GB" smtClean="0">
                <a:latin typeface="Arial"/>
              </a:rPr>
              <a:pPr/>
              <a:t>87</a:t>
            </a:fld>
            <a:endParaRPr lang="en-GB">
              <a:latin typeface="Arial"/>
            </a:endParaRPr>
          </a:p>
        </p:txBody>
      </p:sp>
      <p:sp>
        <p:nvSpPr>
          <p:cNvPr id="11" name="Title 1"/>
          <p:cNvSpPr>
            <a:spLocks noGrp="1"/>
          </p:cNvSpPr>
          <p:nvPr>
            <p:ph type="title"/>
          </p:nvPr>
        </p:nvSpPr>
        <p:spPr>
          <a:xfrm>
            <a:off x="490537" y="2872800"/>
            <a:ext cx="9732217" cy="608525"/>
          </a:xfrm>
        </p:spPr>
        <p:txBody>
          <a:bodyPr/>
          <a:lstStyle/>
          <a:p>
            <a:r>
              <a:rPr lang="fr-FR" b="0" dirty="0" smtClean="0">
                <a:latin typeface="Overpass Bold"/>
                <a:cs typeface="Overpass Bold"/>
              </a:rPr>
              <a:t>Programme </a:t>
            </a:r>
            <a:r>
              <a:rPr lang="fr-FR" b="0" dirty="0">
                <a:latin typeface="Overpass Bold"/>
                <a:cs typeface="Overpass Bold"/>
              </a:rPr>
              <a:t>de l’atelier</a:t>
            </a:r>
            <a:endParaRPr lang="en-GB" b="0" dirty="0">
              <a:latin typeface="Overpass Bold"/>
              <a:cs typeface="Overpass Bold"/>
            </a:endParaRPr>
          </a:p>
        </p:txBody>
      </p:sp>
      <p:sp>
        <p:nvSpPr>
          <p:cNvPr id="12" name="Text Placeholder 2"/>
          <p:cNvSpPr>
            <a:spLocks noGrp="1"/>
          </p:cNvSpPr>
          <p:nvPr>
            <p:ph type="body" idx="1"/>
          </p:nvPr>
        </p:nvSpPr>
        <p:spPr>
          <a:xfrm>
            <a:off x="490537" y="3828846"/>
            <a:ext cx="9825921" cy="1493908"/>
          </a:xfrm>
        </p:spPr>
        <p:txBody>
          <a:bodyPr/>
          <a:lstStyle/>
          <a:p>
            <a:r>
              <a:rPr lang="fr-FR" dirty="0" smtClean="0">
                <a:latin typeface="Overpass Light"/>
                <a:cs typeface="Overpass Light"/>
              </a:rPr>
              <a:t>La sécurité </a:t>
            </a:r>
            <a:r>
              <a:rPr lang="fr-FR" dirty="0">
                <a:latin typeface="Overpass Light"/>
                <a:cs typeface="Overpass Light"/>
              </a:rPr>
              <a:t>et la santé au travail </a:t>
            </a:r>
            <a:r>
              <a:rPr lang="mr-IN" dirty="0" smtClean="0">
                <a:latin typeface="Overpass Light"/>
                <a:cs typeface="Overpass Light"/>
              </a:rPr>
              <a:t>–</a:t>
            </a:r>
            <a:r>
              <a:rPr lang="fr-FR" dirty="0" smtClean="0">
                <a:latin typeface="Overpass Light"/>
                <a:cs typeface="Overpass Light"/>
              </a:rPr>
              <a:t> </a:t>
            </a:r>
            <a:r>
              <a:rPr lang="fr-FR" dirty="0">
                <a:latin typeface="Overpass Light"/>
                <a:cs typeface="Overpass Light"/>
              </a:rPr>
              <a:t>Jour </a:t>
            </a:r>
            <a:r>
              <a:rPr lang="fr-FR" dirty="0" smtClean="0">
                <a:latin typeface="Overpass Light"/>
                <a:cs typeface="Overpass Light"/>
              </a:rPr>
              <a:t>2</a:t>
            </a:r>
            <a:endParaRPr lang="en-GB" dirty="0">
              <a:latin typeface="Overpass Light"/>
              <a:cs typeface="Overpass Light"/>
            </a:endParaRPr>
          </a:p>
        </p:txBody>
      </p:sp>
    </p:spTree>
    <p:extLst>
      <p:ext uri="{BB962C8B-B14F-4D97-AF65-F5344CB8AC3E}">
        <p14:creationId xmlns:p14="http://schemas.microsoft.com/office/powerpoint/2010/main" val="3946213135"/>
      </p:ext>
    </p:extLst>
  </p:cSld>
  <p:clrMapOvr>
    <a:masterClrMapping/>
  </p:clrMapOvr>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número de diapositiva 5"/>
          <p:cNvSpPr>
            <a:spLocks noGrp="1"/>
          </p:cNvSpPr>
          <p:nvPr>
            <p:ph type="sldNum" sz="quarter" idx="12"/>
          </p:nvPr>
        </p:nvSpPr>
        <p:spPr/>
        <p:txBody>
          <a:bodyPr/>
          <a:lstStyle/>
          <a:p>
            <a:fld id="{856227C0-AD57-4F9B-BAE3-EEFB0D0EE427}" type="slidenum">
              <a:rPr lang="en-GB" smtClean="0"/>
              <a:t>88</a:t>
            </a:fld>
            <a:endParaRPr lang="en-GB"/>
          </a:p>
        </p:txBody>
      </p:sp>
      <p:sp>
        <p:nvSpPr>
          <p:cNvPr id="7"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
        <p:nvSpPr>
          <p:cNvPr id="8" name="Título 1"/>
          <p:cNvSpPr>
            <a:spLocks noGrp="1"/>
          </p:cNvSpPr>
          <p:nvPr>
            <p:ph type="title"/>
          </p:nvPr>
        </p:nvSpPr>
        <p:spPr>
          <a:xfrm>
            <a:off x="490538" y="1423195"/>
            <a:ext cx="8628108" cy="517332"/>
          </a:xfrm>
        </p:spPr>
        <p:txBody>
          <a:bodyPr/>
          <a:lstStyle/>
          <a:p>
            <a:r>
              <a:rPr lang="fr-FR" b="0" dirty="0"/>
              <a:t>Jour 2: Programme de l’atelier</a:t>
            </a:r>
            <a:endParaRPr lang="es-ES" b="0" dirty="0"/>
          </a:p>
        </p:txBody>
      </p:sp>
      <p:graphicFrame>
        <p:nvGraphicFramePr>
          <p:cNvPr id="10" name="Marcador de contenido 6"/>
          <p:cNvGraphicFramePr>
            <a:graphicFrameLocks noGrp="1"/>
          </p:cNvGraphicFramePr>
          <p:nvPr>
            <p:ph idx="1"/>
            <p:extLst>
              <p:ext uri="{D42A27DB-BD31-4B8C-83A1-F6EECF244321}">
                <p14:modId xmlns:p14="http://schemas.microsoft.com/office/powerpoint/2010/main" val="3409436617"/>
              </p:ext>
            </p:extLst>
          </p:nvPr>
        </p:nvGraphicFramePr>
        <p:xfrm>
          <a:off x="522994" y="2120882"/>
          <a:ext cx="10077604" cy="3988752"/>
        </p:xfrm>
        <a:graphic>
          <a:graphicData uri="http://schemas.openxmlformats.org/drawingml/2006/table">
            <a:tbl>
              <a:tblPr firstRow="1" bandRow="1">
                <a:tableStyleId>{0660B408-B3CF-4A94-85FC-2B1E0A45F4A2}</a:tableStyleId>
              </a:tblPr>
              <a:tblGrid>
                <a:gridCol w="1115047">
                  <a:extLst>
                    <a:ext uri="{9D8B030D-6E8A-4147-A177-3AD203B41FA5}">
                      <a16:colId xmlns:a16="http://schemas.microsoft.com/office/drawing/2014/main" xmlns="" val="20000"/>
                    </a:ext>
                  </a:extLst>
                </a:gridCol>
                <a:gridCol w="6359638">
                  <a:extLst>
                    <a:ext uri="{9D8B030D-6E8A-4147-A177-3AD203B41FA5}">
                      <a16:colId xmlns:a16="http://schemas.microsoft.com/office/drawing/2014/main" xmlns="" val="20001"/>
                    </a:ext>
                  </a:extLst>
                </a:gridCol>
                <a:gridCol w="2602919">
                  <a:extLst>
                    <a:ext uri="{9D8B030D-6E8A-4147-A177-3AD203B41FA5}">
                      <a16:colId xmlns:a16="http://schemas.microsoft.com/office/drawing/2014/main" xmlns="" val="20002"/>
                    </a:ext>
                  </a:extLst>
                </a:gridCol>
              </a:tblGrid>
              <a:tr h="230455">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fr-FR" sz="1050" b="0" dirty="0" smtClean="0">
                          <a:latin typeface="Overpass Bold"/>
                          <a:cs typeface="Overpass Bold"/>
                        </a:rPr>
                        <a:t>JOUR 2 </a:t>
                      </a:r>
                    </a:p>
                  </a:txBody>
                  <a:tcPr marL="78004" marR="78004" marT="39002" marB="39002"/>
                </a:tc>
                <a:tc>
                  <a:txBody>
                    <a:bodyPr/>
                    <a:lstStyle/>
                    <a:p>
                      <a:pPr marL="0" marR="0" algn="ctr">
                        <a:lnSpc>
                          <a:spcPct val="107000"/>
                        </a:lnSpc>
                        <a:spcBef>
                          <a:spcPts val="0"/>
                        </a:spcBef>
                        <a:spcAft>
                          <a:spcPts val="0"/>
                        </a:spcAft>
                      </a:pPr>
                      <a:r>
                        <a:rPr lang="fr-FR" sz="1050" b="0" dirty="0" smtClean="0">
                          <a:latin typeface="Overpass Bold"/>
                          <a:cs typeface="Overpass Bold"/>
                        </a:rPr>
                        <a:t>OBJET</a:t>
                      </a:r>
                      <a:endParaRPr lang="fr-FR" sz="1050" b="0" dirty="0">
                        <a:latin typeface="Overpass Bold"/>
                        <a:cs typeface="Overpass Bold"/>
                      </a:endParaRPr>
                    </a:p>
                  </a:txBody>
                  <a:tcPr marL="78004" marR="78004" marT="39002" marB="39002"/>
                </a:tc>
                <a:tc>
                  <a:txBody>
                    <a:bodyPr/>
                    <a:lstStyle/>
                    <a:p>
                      <a:pPr marL="0" marR="0" algn="ctr">
                        <a:lnSpc>
                          <a:spcPct val="107000"/>
                        </a:lnSpc>
                        <a:spcBef>
                          <a:spcPts val="0"/>
                        </a:spcBef>
                        <a:spcAft>
                          <a:spcPts val="0"/>
                        </a:spcAft>
                      </a:pPr>
                      <a:r>
                        <a:rPr lang="fr-FR" sz="1050" b="0" dirty="0" smtClean="0">
                          <a:latin typeface="Overpass Bold"/>
                          <a:cs typeface="Overpass Bold"/>
                        </a:rPr>
                        <a:t>MODALITÉS DE PARTICIPATION</a:t>
                      </a:r>
                      <a:endParaRPr lang="fr-FR" sz="1050" b="0" dirty="0">
                        <a:latin typeface="Overpass Bold"/>
                        <a:cs typeface="Overpass Bold"/>
                      </a:endParaRPr>
                    </a:p>
                  </a:txBody>
                  <a:tcPr marL="78004" marR="78004" marT="39002" marB="39002"/>
                </a:tc>
                <a:extLst>
                  <a:ext uri="{0D108BD9-81ED-4DB2-BD59-A6C34878D82A}">
                    <a16:rowId xmlns:a16="http://schemas.microsoft.com/office/drawing/2014/main" xmlns="" val="10000"/>
                  </a:ext>
                </a:extLst>
              </a:tr>
              <a:tr h="467187">
                <a:tc>
                  <a:txBody>
                    <a:bodyPr/>
                    <a:lstStyle/>
                    <a:p>
                      <a:pPr marL="0" marR="0" algn="ctr">
                        <a:lnSpc>
                          <a:spcPct val="107000"/>
                        </a:lnSpc>
                        <a:spcBef>
                          <a:spcPts val="0"/>
                        </a:spcBef>
                        <a:spcAft>
                          <a:spcPts val="0"/>
                        </a:spcAft>
                      </a:pPr>
                      <a:r>
                        <a:rPr lang="en-US" sz="1050" dirty="0" smtClean="0">
                          <a:solidFill>
                            <a:schemeClr val="tx2"/>
                          </a:solidFill>
                          <a:effectLst/>
                          <a:latin typeface="Overpass Light"/>
                          <a:cs typeface="Overpass Light"/>
                        </a:rPr>
                        <a:t>08h30 </a:t>
                      </a:r>
                      <a:r>
                        <a:rPr lang="mr-IN" sz="1050" b="0" i="0" u="none" strike="noStrike" kern="1200" baseline="0" dirty="0" smtClean="0">
                          <a:solidFill>
                            <a:schemeClr val="tx2"/>
                          </a:solidFill>
                          <a:latin typeface="Overpass Light"/>
                          <a:ea typeface="+mn-ea"/>
                          <a:cs typeface="Overpass Light"/>
                        </a:rPr>
                        <a:t>–</a:t>
                      </a:r>
                      <a:r>
                        <a:rPr lang="en-US" sz="1050" b="0" i="0" u="none" strike="noStrike" kern="1200" baseline="0" dirty="0" smtClean="0">
                          <a:solidFill>
                            <a:schemeClr val="tx2"/>
                          </a:solidFill>
                          <a:latin typeface="Overpass Light"/>
                          <a:ea typeface="+mn-ea"/>
                          <a:cs typeface="Overpass Light"/>
                        </a:rPr>
                        <a:t> </a:t>
                      </a:r>
                      <a:r>
                        <a:rPr lang="en-US" sz="1050" dirty="0" smtClean="0">
                          <a:solidFill>
                            <a:schemeClr val="tx2"/>
                          </a:solidFill>
                          <a:effectLst/>
                          <a:latin typeface="Overpass Light"/>
                          <a:cs typeface="Overpass Light"/>
                        </a:rPr>
                        <a:t>08h40</a:t>
                      </a:r>
                      <a:endParaRPr lang="en-GB" sz="1050" dirty="0">
                        <a:solidFill>
                          <a:schemeClr val="tx2"/>
                        </a:solidFill>
                        <a:effectLst/>
                        <a:latin typeface="Overpass Light"/>
                        <a:ea typeface="Calibri" panose="020F0502020204030204" pitchFamily="34" charset="0"/>
                        <a:cs typeface="Overpass Light"/>
                      </a:endParaRPr>
                    </a:p>
                  </a:txBody>
                  <a:tcPr marL="78004" marR="78004" marT="39002" marB="39002"/>
                </a:tc>
                <a:tc>
                  <a:txBody>
                    <a:bodyPr/>
                    <a:lstStyle/>
                    <a:p>
                      <a:pPr marL="0" marR="0">
                        <a:lnSpc>
                          <a:spcPct val="107000"/>
                        </a:lnSpc>
                        <a:spcBef>
                          <a:spcPts val="0"/>
                        </a:spcBef>
                        <a:spcAft>
                          <a:spcPts val="0"/>
                        </a:spcAft>
                      </a:pPr>
                      <a:r>
                        <a:rPr lang="fr-FR" sz="1050" dirty="0" smtClean="0">
                          <a:solidFill>
                            <a:schemeClr val="tx2"/>
                          </a:solidFill>
                          <a:latin typeface="Overpass Light"/>
                          <a:cs typeface="Overpass Light"/>
                        </a:rPr>
                        <a:t>Révision de la première journée et introduction de la deuxième</a:t>
                      </a:r>
                      <a:endParaRPr lang="fr-FR" sz="1050" dirty="0">
                        <a:solidFill>
                          <a:schemeClr val="tx2"/>
                        </a:solidFill>
                        <a:latin typeface="Overpass Light"/>
                        <a:cs typeface="Overpass Light"/>
                      </a:endParaRPr>
                    </a:p>
                  </a:txBody>
                  <a:tcPr marL="78004" marR="78004" marT="39002" marB="39002"/>
                </a:tc>
                <a:tc>
                  <a:txBody>
                    <a:bodyPr/>
                    <a:lstStyle/>
                    <a:p>
                      <a:pPr marL="0" marR="0">
                        <a:lnSpc>
                          <a:spcPct val="107000"/>
                        </a:lnSpc>
                        <a:spcBef>
                          <a:spcPts val="0"/>
                        </a:spcBef>
                        <a:spcAft>
                          <a:spcPts val="0"/>
                        </a:spcAft>
                      </a:pPr>
                      <a:r>
                        <a:rPr lang="fr-FR" sz="1050" dirty="0" smtClean="0">
                          <a:solidFill>
                            <a:schemeClr val="tx2"/>
                          </a:solidFill>
                          <a:latin typeface="Overpass Light"/>
                          <a:cs typeface="Overpass Light"/>
                        </a:rPr>
                        <a:t>Présentation</a:t>
                      </a:r>
                    </a:p>
                    <a:p>
                      <a:pPr marL="0" marR="0">
                        <a:lnSpc>
                          <a:spcPct val="107000"/>
                        </a:lnSpc>
                        <a:spcBef>
                          <a:spcPts val="0"/>
                        </a:spcBef>
                        <a:spcAft>
                          <a:spcPts val="0"/>
                        </a:spcAft>
                      </a:pPr>
                      <a:r>
                        <a:rPr lang="fr-FR" sz="1050" dirty="0" smtClean="0">
                          <a:solidFill>
                            <a:schemeClr val="tx2"/>
                          </a:solidFill>
                          <a:latin typeface="Overpass Light"/>
                          <a:cs typeface="Overpass Light"/>
                        </a:rPr>
                        <a:t>Formateur et participants</a:t>
                      </a:r>
                      <a:endParaRPr lang="fr-FR" sz="1050" dirty="0">
                        <a:solidFill>
                          <a:schemeClr val="tx2"/>
                        </a:solidFill>
                        <a:latin typeface="Overpass Light"/>
                        <a:cs typeface="Overpass Light"/>
                      </a:endParaRPr>
                    </a:p>
                  </a:txBody>
                  <a:tcPr marL="78004" marR="78004" marT="39002" marB="39002"/>
                </a:tc>
                <a:extLst>
                  <a:ext uri="{0D108BD9-81ED-4DB2-BD59-A6C34878D82A}">
                    <a16:rowId xmlns:a16="http://schemas.microsoft.com/office/drawing/2014/main" xmlns="" val="10001"/>
                  </a:ext>
                </a:extLst>
              </a:tr>
              <a:tr h="316353">
                <a:tc>
                  <a:txBody>
                    <a:bodyPr/>
                    <a:lstStyle/>
                    <a:p>
                      <a:pPr marL="0" marR="0" algn="ctr">
                        <a:lnSpc>
                          <a:spcPct val="107000"/>
                        </a:lnSpc>
                        <a:spcBef>
                          <a:spcPts val="0"/>
                        </a:spcBef>
                        <a:spcAft>
                          <a:spcPts val="0"/>
                        </a:spcAft>
                      </a:pPr>
                      <a:r>
                        <a:rPr lang="en-US" sz="1050" dirty="0" smtClean="0">
                          <a:solidFill>
                            <a:schemeClr val="tx2"/>
                          </a:solidFill>
                          <a:effectLst/>
                          <a:latin typeface="Overpass Light"/>
                          <a:cs typeface="Overpass Light"/>
                        </a:rPr>
                        <a:t>08h40 </a:t>
                      </a:r>
                      <a:r>
                        <a:rPr lang="mr-IN" sz="1050" b="0" i="0" u="none" strike="noStrike" kern="1200" baseline="0" dirty="0" smtClean="0">
                          <a:solidFill>
                            <a:schemeClr val="tx2"/>
                          </a:solidFill>
                          <a:latin typeface="Overpass Light"/>
                          <a:ea typeface="+mn-ea"/>
                          <a:cs typeface="Overpass Light"/>
                        </a:rPr>
                        <a:t>–</a:t>
                      </a:r>
                      <a:r>
                        <a:rPr lang="en-US" sz="1050" b="0" i="0" u="none" strike="noStrike" kern="1200" baseline="0" dirty="0" smtClean="0">
                          <a:solidFill>
                            <a:schemeClr val="tx2"/>
                          </a:solidFill>
                          <a:latin typeface="Overpass Light"/>
                          <a:ea typeface="+mn-ea"/>
                          <a:cs typeface="Overpass Light"/>
                        </a:rPr>
                        <a:t> </a:t>
                      </a:r>
                      <a:r>
                        <a:rPr lang="en-US" sz="1050" dirty="0" smtClean="0">
                          <a:solidFill>
                            <a:schemeClr val="tx2"/>
                          </a:solidFill>
                          <a:effectLst/>
                          <a:latin typeface="Overpass Light"/>
                          <a:cs typeface="Overpass Light"/>
                        </a:rPr>
                        <a:t>10h00</a:t>
                      </a:r>
                      <a:endParaRPr lang="en-GB" sz="1050" dirty="0">
                        <a:solidFill>
                          <a:schemeClr val="tx2"/>
                        </a:solidFill>
                        <a:effectLst/>
                        <a:latin typeface="Overpass Light"/>
                        <a:ea typeface="Calibri" panose="020F0502020204030204" pitchFamily="34" charset="0"/>
                        <a:cs typeface="Overpass Light"/>
                      </a:endParaRPr>
                    </a:p>
                  </a:txBody>
                  <a:tcPr marL="78004" marR="78004" marT="39002" marB="39002"/>
                </a:tc>
                <a:tc>
                  <a:txBody>
                    <a:bodyPr/>
                    <a:lstStyle/>
                    <a:p>
                      <a:pPr marL="0" marR="0">
                        <a:lnSpc>
                          <a:spcPct val="107000"/>
                        </a:lnSpc>
                        <a:spcBef>
                          <a:spcPts val="0"/>
                        </a:spcBef>
                        <a:spcAft>
                          <a:spcPts val="0"/>
                        </a:spcAft>
                      </a:pPr>
                      <a:r>
                        <a:rPr lang="fr-FR" sz="1050" dirty="0" smtClean="0">
                          <a:solidFill>
                            <a:schemeClr val="tx2"/>
                          </a:solidFill>
                          <a:latin typeface="Overpass Light"/>
                          <a:cs typeface="Overpass Light"/>
                        </a:rPr>
                        <a:t>Session 4: Hiérarchie des mesures de prévention</a:t>
                      </a:r>
                      <a:endParaRPr lang="fr-FR" sz="1050" dirty="0">
                        <a:solidFill>
                          <a:schemeClr val="tx2"/>
                        </a:solidFill>
                        <a:latin typeface="Overpass Light"/>
                        <a:cs typeface="Overpass Light"/>
                      </a:endParaRPr>
                    </a:p>
                  </a:txBody>
                  <a:tcPr marL="78004" marR="78004" marT="39002" marB="39002"/>
                </a:tc>
                <a:tc>
                  <a:txBody>
                    <a:bodyPr/>
                    <a:lstStyle/>
                    <a:p>
                      <a:pPr marL="0" marR="0">
                        <a:lnSpc>
                          <a:spcPct val="107000"/>
                        </a:lnSpc>
                        <a:spcBef>
                          <a:spcPts val="0"/>
                        </a:spcBef>
                        <a:spcAft>
                          <a:spcPts val="0"/>
                        </a:spcAft>
                      </a:pPr>
                      <a:r>
                        <a:rPr lang="fr-FR" sz="1050" dirty="0" smtClean="0">
                          <a:solidFill>
                            <a:schemeClr val="tx2"/>
                          </a:solidFill>
                          <a:latin typeface="Overpass Light"/>
                          <a:cs typeface="Overpass Light"/>
                        </a:rPr>
                        <a:t>Présentation</a:t>
                      </a:r>
                    </a:p>
                    <a:p>
                      <a:pPr marL="0" marR="0">
                        <a:lnSpc>
                          <a:spcPct val="107000"/>
                        </a:lnSpc>
                        <a:spcBef>
                          <a:spcPts val="0"/>
                        </a:spcBef>
                        <a:spcAft>
                          <a:spcPts val="0"/>
                        </a:spcAft>
                      </a:pPr>
                      <a:r>
                        <a:rPr lang="fr-FR" sz="1050" dirty="0" smtClean="0">
                          <a:solidFill>
                            <a:schemeClr val="tx2"/>
                          </a:solidFill>
                          <a:latin typeface="Overpass Light"/>
                          <a:cs typeface="Overpass Light"/>
                        </a:rPr>
                        <a:t>Formateur</a:t>
                      </a:r>
                      <a:endParaRPr lang="fr-FR" sz="1050" dirty="0">
                        <a:solidFill>
                          <a:schemeClr val="tx2"/>
                        </a:solidFill>
                        <a:latin typeface="Overpass Light"/>
                        <a:cs typeface="Overpass Light"/>
                      </a:endParaRPr>
                    </a:p>
                  </a:txBody>
                  <a:tcPr marL="78004" marR="78004" marT="39002" marB="39002"/>
                </a:tc>
                <a:extLst>
                  <a:ext uri="{0D108BD9-81ED-4DB2-BD59-A6C34878D82A}">
                    <a16:rowId xmlns:a16="http://schemas.microsoft.com/office/drawing/2014/main" xmlns="" val="10002"/>
                  </a:ext>
                </a:extLst>
              </a:tr>
              <a:tr h="251661">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en-US" sz="1050" dirty="0" smtClean="0">
                          <a:solidFill>
                            <a:schemeClr val="tx2"/>
                          </a:solidFill>
                          <a:effectLst/>
                          <a:latin typeface="Overpass Light"/>
                          <a:cs typeface="Overpass Light"/>
                        </a:rPr>
                        <a:t>10h00 </a:t>
                      </a:r>
                      <a:r>
                        <a:rPr lang="mr-IN" sz="1050" b="0" i="0" u="none" strike="noStrike" kern="1200" baseline="0" dirty="0" smtClean="0">
                          <a:solidFill>
                            <a:schemeClr val="tx2"/>
                          </a:solidFill>
                          <a:latin typeface="Overpass Light"/>
                          <a:ea typeface="+mn-ea"/>
                          <a:cs typeface="Overpass Light"/>
                        </a:rPr>
                        <a:t>–</a:t>
                      </a:r>
                      <a:r>
                        <a:rPr lang="en-US" sz="1050" b="0" i="0" u="none" strike="noStrike" kern="1200" baseline="0" dirty="0" smtClean="0">
                          <a:solidFill>
                            <a:schemeClr val="tx2"/>
                          </a:solidFill>
                          <a:latin typeface="Overpass Light"/>
                          <a:ea typeface="+mn-ea"/>
                          <a:cs typeface="Overpass Light"/>
                        </a:rPr>
                        <a:t> </a:t>
                      </a:r>
                      <a:r>
                        <a:rPr lang="en-US" sz="1050" dirty="0" smtClean="0">
                          <a:solidFill>
                            <a:schemeClr val="tx2"/>
                          </a:solidFill>
                          <a:effectLst/>
                          <a:latin typeface="Overpass Light"/>
                          <a:cs typeface="Overpass Light"/>
                        </a:rPr>
                        <a:t>10h30</a:t>
                      </a:r>
                      <a:endParaRPr lang="en-GB" sz="1050" dirty="0" smtClean="0">
                        <a:solidFill>
                          <a:schemeClr val="tx2"/>
                        </a:solidFill>
                        <a:effectLst/>
                        <a:latin typeface="Overpass Light"/>
                        <a:ea typeface="Calibri" panose="020F0502020204030204" pitchFamily="34" charset="0"/>
                        <a:cs typeface="Overpass Light"/>
                      </a:endParaRPr>
                    </a:p>
                  </a:txBody>
                  <a:tcPr marL="78004" marR="78004" marT="39002" marB="39002"/>
                </a:tc>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fr-FR" sz="1050" dirty="0" smtClean="0">
                          <a:solidFill>
                            <a:schemeClr val="tx2"/>
                          </a:solidFill>
                          <a:latin typeface="Overpass Light"/>
                          <a:cs typeface="Overpass Light"/>
                        </a:rPr>
                        <a:t>Pause</a:t>
                      </a:r>
                    </a:p>
                  </a:txBody>
                  <a:tcPr marL="78004" marR="78004" marT="39002" marB="39002"/>
                </a:tc>
                <a:tc>
                  <a:txBody>
                    <a:bodyPr/>
                    <a:lstStyle/>
                    <a:p>
                      <a:pPr marL="0" marR="0" indent="0" algn="l" defTabSz="914400" rtl="0" eaLnBrk="1" fontAlgn="auto" latinLnBrk="0" hangingPunct="1">
                        <a:lnSpc>
                          <a:spcPct val="90000"/>
                        </a:lnSpc>
                        <a:spcBef>
                          <a:spcPts val="0"/>
                        </a:spcBef>
                        <a:spcAft>
                          <a:spcPts val="0"/>
                        </a:spcAft>
                        <a:buClrTx/>
                        <a:buSzTx/>
                        <a:buFontTx/>
                        <a:buNone/>
                        <a:tabLst/>
                        <a:defRPr/>
                      </a:pPr>
                      <a:endParaRPr lang="en-GB" sz="1050" dirty="0" smtClean="0">
                        <a:solidFill>
                          <a:schemeClr val="tx2"/>
                        </a:solidFill>
                        <a:effectLst/>
                        <a:latin typeface="Overpass Light"/>
                        <a:ea typeface="Calibri" panose="020F0502020204030204" pitchFamily="34" charset="0"/>
                        <a:cs typeface="Overpass Light"/>
                      </a:endParaRPr>
                    </a:p>
                  </a:txBody>
                  <a:tcPr marL="78004" marR="78004" marT="39002" marB="39002"/>
                </a:tc>
                <a:extLst>
                  <a:ext uri="{0D108BD9-81ED-4DB2-BD59-A6C34878D82A}">
                    <a16:rowId xmlns:a16="http://schemas.microsoft.com/office/drawing/2014/main" xmlns="" val="10003"/>
                  </a:ext>
                </a:extLst>
              </a:tr>
              <a:tr h="328059">
                <a:tc>
                  <a:txBody>
                    <a:bodyPr/>
                    <a:lstStyle/>
                    <a:p>
                      <a:pPr marL="0" marR="0" algn="ctr">
                        <a:lnSpc>
                          <a:spcPct val="107000"/>
                        </a:lnSpc>
                        <a:spcBef>
                          <a:spcPts val="0"/>
                        </a:spcBef>
                        <a:spcAft>
                          <a:spcPts val="0"/>
                        </a:spcAft>
                      </a:pPr>
                      <a:r>
                        <a:rPr lang="en-US" sz="1050" dirty="0" smtClean="0">
                          <a:solidFill>
                            <a:schemeClr val="tx2"/>
                          </a:solidFill>
                          <a:effectLst/>
                          <a:latin typeface="Overpass Light"/>
                          <a:cs typeface="Overpass Light"/>
                        </a:rPr>
                        <a:t>10h30 </a:t>
                      </a:r>
                      <a:r>
                        <a:rPr lang="mr-IN" sz="1050" b="0" i="0" u="none" strike="noStrike" kern="1200" baseline="0" dirty="0" smtClean="0">
                          <a:solidFill>
                            <a:schemeClr val="tx2"/>
                          </a:solidFill>
                          <a:latin typeface="Overpass Light"/>
                          <a:ea typeface="+mn-ea"/>
                          <a:cs typeface="Overpass Light"/>
                        </a:rPr>
                        <a:t>–</a:t>
                      </a:r>
                      <a:r>
                        <a:rPr lang="en-US" sz="1050" b="0" i="0" u="none" strike="noStrike" kern="1200" baseline="0" dirty="0" smtClean="0">
                          <a:solidFill>
                            <a:schemeClr val="tx2"/>
                          </a:solidFill>
                          <a:latin typeface="Overpass Light"/>
                          <a:ea typeface="+mn-ea"/>
                          <a:cs typeface="Overpass Light"/>
                        </a:rPr>
                        <a:t> </a:t>
                      </a:r>
                      <a:r>
                        <a:rPr lang="en-US" sz="1050" dirty="0" smtClean="0">
                          <a:solidFill>
                            <a:schemeClr val="tx2"/>
                          </a:solidFill>
                          <a:effectLst/>
                          <a:latin typeface="Overpass Light"/>
                          <a:cs typeface="Overpass Light"/>
                        </a:rPr>
                        <a:t>11h00</a:t>
                      </a:r>
                      <a:endParaRPr lang="en-GB" sz="1050" dirty="0">
                        <a:solidFill>
                          <a:schemeClr val="tx2"/>
                        </a:solidFill>
                        <a:effectLst/>
                        <a:latin typeface="Overpass Light"/>
                        <a:ea typeface="Calibri" panose="020F0502020204030204" pitchFamily="34" charset="0"/>
                        <a:cs typeface="Overpass Light"/>
                      </a:endParaRPr>
                    </a:p>
                  </a:txBody>
                  <a:tcPr marL="78004" marR="78004" marT="39002" marB="39002"/>
                </a:tc>
                <a:tc>
                  <a:txBody>
                    <a:bodyPr/>
                    <a:lstStyle/>
                    <a:p>
                      <a:pPr marL="0" marR="0">
                        <a:lnSpc>
                          <a:spcPct val="107000"/>
                        </a:lnSpc>
                        <a:spcBef>
                          <a:spcPts val="0"/>
                        </a:spcBef>
                        <a:spcAft>
                          <a:spcPts val="0"/>
                        </a:spcAft>
                      </a:pPr>
                      <a:r>
                        <a:rPr lang="fr-FR" sz="1050" dirty="0" smtClean="0">
                          <a:solidFill>
                            <a:schemeClr val="tx2"/>
                          </a:solidFill>
                          <a:latin typeface="Overpass Light"/>
                          <a:cs typeface="Overpass Light"/>
                        </a:rPr>
                        <a:t>Exercice prêt-à-porter</a:t>
                      </a:r>
                      <a:endParaRPr lang="fr-FR" sz="1050" dirty="0">
                        <a:solidFill>
                          <a:schemeClr val="tx2"/>
                        </a:solidFill>
                        <a:latin typeface="Overpass Light"/>
                        <a:cs typeface="Overpass Light"/>
                      </a:endParaRPr>
                    </a:p>
                  </a:txBody>
                  <a:tcPr marL="78004" marR="78004" marT="39002" marB="39002"/>
                </a:tc>
                <a:tc>
                  <a:txBody>
                    <a:bodyPr/>
                    <a:lstStyle/>
                    <a:p>
                      <a:pPr marL="0" marR="0">
                        <a:lnSpc>
                          <a:spcPct val="107000"/>
                        </a:lnSpc>
                        <a:spcBef>
                          <a:spcPts val="0"/>
                        </a:spcBef>
                        <a:spcAft>
                          <a:spcPts val="0"/>
                        </a:spcAft>
                      </a:pPr>
                      <a:r>
                        <a:rPr lang="fr-FR" sz="1050" dirty="0" smtClean="0">
                          <a:solidFill>
                            <a:schemeClr val="tx2"/>
                          </a:solidFill>
                          <a:latin typeface="Overpass Light"/>
                          <a:cs typeface="Overpass Light"/>
                        </a:rPr>
                        <a:t>Toutes les discussions en plénière </a:t>
                      </a:r>
                      <a:endParaRPr lang="fr-FR" sz="1050" dirty="0">
                        <a:solidFill>
                          <a:schemeClr val="tx2"/>
                        </a:solidFill>
                        <a:latin typeface="Overpass Light"/>
                        <a:cs typeface="Overpass Light"/>
                      </a:endParaRPr>
                    </a:p>
                  </a:txBody>
                  <a:tcPr marL="78004" marR="78004" marT="39002" marB="39002"/>
                </a:tc>
                <a:extLst>
                  <a:ext uri="{0D108BD9-81ED-4DB2-BD59-A6C34878D82A}">
                    <a16:rowId xmlns:a16="http://schemas.microsoft.com/office/drawing/2014/main" xmlns="" val="10004"/>
                  </a:ext>
                </a:extLst>
              </a:tr>
              <a:tr h="316353">
                <a:tc>
                  <a:txBody>
                    <a:bodyPr/>
                    <a:lstStyle/>
                    <a:p>
                      <a:pPr marL="0" marR="0" algn="ctr">
                        <a:lnSpc>
                          <a:spcPct val="107000"/>
                        </a:lnSpc>
                        <a:spcBef>
                          <a:spcPts val="0"/>
                        </a:spcBef>
                        <a:spcAft>
                          <a:spcPts val="0"/>
                        </a:spcAft>
                      </a:pPr>
                      <a:r>
                        <a:rPr lang="en-US" sz="1050" dirty="0" smtClean="0">
                          <a:solidFill>
                            <a:schemeClr val="tx2"/>
                          </a:solidFill>
                          <a:effectLst/>
                          <a:latin typeface="Overpass Light"/>
                          <a:cs typeface="Overpass Light"/>
                        </a:rPr>
                        <a:t>11h00 </a:t>
                      </a:r>
                      <a:r>
                        <a:rPr lang="mr-IN" sz="1050" b="0" i="0" u="none" strike="noStrike" kern="1200" baseline="0" dirty="0" smtClean="0">
                          <a:solidFill>
                            <a:schemeClr val="tx2"/>
                          </a:solidFill>
                          <a:latin typeface="Overpass Light"/>
                          <a:ea typeface="+mn-ea"/>
                          <a:cs typeface="Overpass Light"/>
                        </a:rPr>
                        <a:t>–</a:t>
                      </a:r>
                      <a:r>
                        <a:rPr lang="en-US" sz="1050" b="0" i="0" u="none" strike="noStrike" kern="1200" baseline="0" dirty="0" smtClean="0">
                          <a:solidFill>
                            <a:schemeClr val="tx2"/>
                          </a:solidFill>
                          <a:latin typeface="Overpass Light"/>
                          <a:ea typeface="+mn-ea"/>
                          <a:cs typeface="Overpass Light"/>
                        </a:rPr>
                        <a:t> </a:t>
                      </a:r>
                      <a:r>
                        <a:rPr lang="en-US" sz="1050" dirty="0" smtClean="0">
                          <a:solidFill>
                            <a:schemeClr val="tx2"/>
                          </a:solidFill>
                          <a:effectLst/>
                          <a:latin typeface="Overpass Light"/>
                          <a:cs typeface="Overpass Light"/>
                        </a:rPr>
                        <a:t>12h30</a:t>
                      </a:r>
                      <a:endParaRPr lang="en-GB" sz="1050" dirty="0">
                        <a:solidFill>
                          <a:schemeClr val="tx2"/>
                        </a:solidFill>
                        <a:effectLst/>
                        <a:latin typeface="Overpass Light"/>
                        <a:ea typeface="Calibri" panose="020F0502020204030204" pitchFamily="34" charset="0"/>
                        <a:cs typeface="Overpass Light"/>
                      </a:endParaRPr>
                    </a:p>
                  </a:txBody>
                  <a:tcPr marL="78004" marR="78004" marT="39002" marB="39002"/>
                </a:tc>
                <a:tc>
                  <a:txBody>
                    <a:bodyPr/>
                    <a:lstStyle/>
                    <a:p>
                      <a:pPr marL="0" marR="0">
                        <a:lnSpc>
                          <a:spcPct val="107000"/>
                        </a:lnSpc>
                        <a:spcBef>
                          <a:spcPts val="0"/>
                        </a:spcBef>
                        <a:spcAft>
                          <a:spcPts val="0"/>
                        </a:spcAft>
                      </a:pPr>
                      <a:r>
                        <a:rPr lang="fr-FR" sz="1050" dirty="0" smtClean="0">
                          <a:solidFill>
                            <a:schemeClr val="tx2"/>
                          </a:solidFill>
                          <a:latin typeface="Overpass Light"/>
                          <a:cs typeface="Overpass Light"/>
                        </a:rPr>
                        <a:t>Session 5: Évaluation des risques: le processus (suite)</a:t>
                      </a:r>
                    </a:p>
                    <a:p>
                      <a:pPr marL="0" marR="0">
                        <a:lnSpc>
                          <a:spcPct val="107000"/>
                        </a:lnSpc>
                        <a:spcBef>
                          <a:spcPts val="0"/>
                        </a:spcBef>
                        <a:spcAft>
                          <a:spcPts val="0"/>
                        </a:spcAft>
                      </a:pPr>
                      <a:r>
                        <a:rPr lang="fr-FR" sz="1050" dirty="0" smtClean="0">
                          <a:solidFill>
                            <a:schemeClr val="tx2"/>
                          </a:solidFill>
                          <a:latin typeface="Overpass Light"/>
                          <a:cs typeface="Overpass Light"/>
                        </a:rPr>
                        <a:t>Exercice d’usine 3. Proposez des mesures de prévention</a:t>
                      </a:r>
                    </a:p>
                    <a:p>
                      <a:pPr marL="0" marR="0">
                        <a:lnSpc>
                          <a:spcPct val="107000"/>
                        </a:lnSpc>
                        <a:spcBef>
                          <a:spcPts val="0"/>
                        </a:spcBef>
                        <a:spcAft>
                          <a:spcPts val="0"/>
                        </a:spcAft>
                      </a:pPr>
                      <a:r>
                        <a:rPr lang="fr-FR" sz="1050" dirty="0" smtClean="0">
                          <a:solidFill>
                            <a:schemeClr val="tx2"/>
                          </a:solidFill>
                          <a:latin typeface="Overpass Light"/>
                          <a:cs typeface="Overpass Light"/>
                        </a:rPr>
                        <a:t>Exercice supplémentaire sur l'exercice sur piliers</a:t>
                      </a:r>
                      <a:endParaRPr lang="fr-FR" sz="1050" dirty="0">
                        <a:solidFill>
                          <a:schemeClr val="tx2"/>
                        </a:solidFill>
                        <a:latin typeface="Overpass Light"/>
                        <a:cs typeface="Overpass Light"/>
                      </a:endParaRPr>
                    </a:p>
                  </a:txBody>
                  <a:tcPr marL="78004" marR="78004" marT="39002" marB="39002"/>
                </a:tc>
                <a:tc>
                  <a:txBody>
                    <a:bodyPr/>
                    <a:lstStyle/>
                    <a:p>
                      <a:pPr marL="0" marR="0">
                        <a:lnSpc>
                          <a:spcPct val="107000"/>
                        </a:lnSpc>
                        <a:spcBef>
                          <a:spcPts val="0"/>
                        </a:spcBef>
                        <a:spcAft>
                          <a:spcPts val="0"/>
                        </a:spcAft>
                      </a:pPr>
                      <a:r>
                        <a:rPr lang="fr-FR" sz="1050" dirty="0" smtClean="0">
                          <a:solidFill>
                            <a:schemeClr val="tx2"/>
                          </a:solidFill>
                          <a:latin typeface="Overpass Light"/>
                          <a:cs typeface="Overpass Light"/>
                        </a:rPr>
                        <a:t>Présentation et exercice</a:t>
                      </a:r>
                    </a:p>
                    <a:p>
                      <a:pPr marL="0" marR="0">
                        <a:lnSpc>
                          <a:spcPct val="107000"/>
                        </a:lnSpc>
                        <a:spcBef>
                          <a:spcPts val="0"/>
                        </a:spcBef>
                        <a:spcAft>
                          <a:spcPts val="0"/>
                        </a:spcAft>
                      </a:pPr>
                      <a:r>
                        <a:rPr lang="fr-FR" sz="1050" dirty="0" smtClean="0">
                          <a:solidFill>
                            <a:schemeClr val="tx2"/>
                          </a:solidFill>
                          <a:latin typeface="Overpass Light"/>
                          <a:cs typeface="Overpass Light"/>
                        </a:rPr>
                        <a:t>Formateur et participants</a:t>
                      </a:r>
                      <a:endParaRPr lang="fr-FR" sz="1050" dirty="0">
                        <a:solidFill>
                          <a:schemeClr val="tx2"/>
                        </a:solidFill>
                        <a:latin typeface="Overpass Light"/>
                        <a:cs typeface="Overpass Light"/>
                      </a:endParaRPr>
                    </a:p>
                  </a:txBody>
                  <a:tcPr marL="78004" marR="78004" marT="39002" marB="39002"/>
                </a:tc>
                <a:extLst>
                  <a:ext uri="{0D108BD9-81ED-4DB2-BD59-A6C34878D82A}">
                    <a16:rowId xmlns:a16="http://schemas.microsoft.com/office/drawing/2014/main" xmlns="" val="10005"/>
                  </a:ext>
                </a:extLst>
              </a:tr>
              <a:tr h="294204">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en-US" sz="1050" dirty="0" smtClean="0">
                          <a:solidFill>
                            <a:schemeClr val="tx2"/>
                          </a:solidFill>
                          <a:effectLst/>
                          <a:latin typeface="Overpass Light"/>
                          <a:cs typeface="Overpass Light"/>
                        </a:rPr>
                        <a:t>12h30 </a:t>
                      </a:r>
                      <a:r>
                        <a:rPr lang="mr-IN" sz="1050" b="0" i="0" u="none" strike="noStrike" kern="1200" baseline="0" dirty="0" smtClean="0">
                          <a:solidFill>
                            <a:schemeClr val="tx2"/>
                          </a:solidFill>
                          <a:latin typeface="Overpass Light"/>
                          <a:ea typeface="+mn-ea"/>
                          <a:cs typeface="Overpass Light"/>
                        </a:rPr>
                        <a:t>–</a:t>
                      </a:r>
                      <a:r>
                        <a:rPr lang="en-US" sz="1050" b="0" i="0" u="none" strike="noStrike" kern="1200" baseline="0" dirty="0" smtClean="0">
                          <a:solidFill>
                            <a:schemeClr val="tx2"/>
                          </a:solidFill>
                          <a:latin typeface="Overpass Light"/>
                          <a:ea typeface="+mn-ea"/>
                          <a:cs typeface="Overpass Light"/>
                        </a:rPr>
                        <a:t> </a:t>
                      </a:r>
                      <a:r>
                        <a:rPr lang="en-US" sz="1050" dirty="0" smtClean="0">
                          <a:solidFill>
                            <a:schemeClr val="tx2"/>
                          </a:solidFill>
                          <a:effectLst/>
                          <a:latin typeface="Overpass Light"/>
                          <a:cs typeface="Overpass Light"/>
                        </a:rPr>
                        <a:t>13h30</a:t>
                      </a:r>
                      <a:endParaRPr lang="en-GB" sz="1050" dirty="0" smtClean="0">
                        <a:solidFill>
                          <a:schemeClr val="tx2"/>
                        </a:solidFill>
                        <a:effectLst/>
                        <a:latin typeface="Overpass Light"/>
                        <a:ea typeface="Calibri" panose="020F0502020204030204" pitchFamily="34" charset="0"/>
                        <a:cs typeface="Overpass Light"/>
                      </a:endParaRPr>
                    </a:p>
                  </a:txBody>
                  <a:tcPr marL="78004" marR="78004" marT="39002" marB="39002"/>
                </a:tc>
                <a:tc>
                  <a:txBody>
                    <a:bodyPr/>
                    <a:lstStyle/>
                    <a:p>
                      <a:pPr marL="0" marR="0" algn="ctr">
                        <a:lnSpc>
                          <a:spcPct val="107000"/>
                        </a:lnSpc>
                        <a:spcBef>
                          <a:spcPts val="0"/>
                        </a:spcBef>
                        <a:spcAft>
                          <a:spcPts val="0"/>
                        </a:spcAft>
                      </a:pPr>
                      <a:r>
                        <a:rPr lang="fr-FR" sz="1050" dirty="0" smtClean="0">
                          <a:solidFill>
                            <a:schemeClr val="tx2"/>
                          </a:solidFill>
                          <a:latin typeface="Overpass Light"/>
                          <a:cs typeface="Overpass Light"/>
                        </a:rPr>
                        <a:t>Déjeuner</a:t>
                      </a:r>
                      <a:endParaRPr lang="fr-FR" sz="1050" dirty="0">
                        <a:solidFill>
                          <a:schemeClr val="tx2"/>
                        </a:solidFill>
                        <a:latin typeface="Overpass Light"/>
                        <a:cs typeface="Overpass Light"/>
                      </a:endParaRPr>
                    </a:p>
                  </a:txBody>
                  <a:tcPr marL="78004" marR="78004" marT="39002" marB="39002"/>
                </a:tc>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endParaRPr lang="en-GB" sz="1050" dirty="0" smtClean="0">
                        <a:solidFill>
                          <a:schemeClr val="tx2"/>
                        </a:solidFill>
                        <a:effectLst/>
                        <a:latin typeface="Overpass Light"/>
                        <a:ea typeface="Calibri" panose="020F0502020204030204" pitchFamily="34" charset="0"/>
                        <a:cs typeface="Overpass Light"/>
                      </a:endParaRPr>
                    </a:p>
                  </a:txBody>
                  <a:tcPr marL="78004" marR="78004" marT="39002" marB="39002"/>
                </a:tc>
                <a:extLst>
                  <a:ext uri="{0D108BD9-81ED-4DB2-BD59-A6C34878D82A}">
                    <a16:rowId xmlns:a16="http://schemas.microsoft.com/office/drawing/2014/main" xmlns="" val="10006"/>
                  </a:ext>
                </a:extLst>
              </a:tr>
              <a:tr h="316353">
                <a:tc>
                  <a:txBody>
                    <a:bodyPr/>
                    <a:lstStyle/>
                    <a:p>
                      <a:pPr marL="0" marR="0" algn="ctr">
                        <a:lnSpc>
                          <a:spcPct val="107000"/>
                        </a:lnSpc>
                        <a:spcBef>
                          <a:spcPts val="0"/>
                        </a:spcBef>
                        <a:spcAft>
                          <a:spcPts val="0"/>
                        </a:spcAft>
                      </a:pPr>
                      <a:r>
                        <a:rPr lang="en-US" sz="1050" dirty="0" smtClean="0">
                          <a:solidFill>
                            <a:schemeClr val="tx2"/>
                          </a:solidFill>
                          <a:effectLst/>
                          <a:latin typeface="Overpass Light"/>
                          <a:cs typeface="Overpass Light"/>
                        </a:rPr>
                        <a:t>13h30 </a:t>
                      </a:r>
                      <a:r>
                        <a:rPr lang="mr-IN" sz="1050" b="0" i="0" u="none" strike="noStrike" kern="1200" baseline="0" dirty="0" smtClean="0">
                          <a:solidFill>
                            <a:schemeClr val="tx2"/>
                          </a:solidFill>
                          <a:latin typeface="Overpass Light"/>
                          <a:ea typeface="+mn-ea"/>
                          <a:cs typeface="Overpass Light"/>
                        </a:rPr>
                        <a:t>–</a:t>
                      </a:r>
                      <a:r>
                        <a:rPr lang="en-US" sz="1050" b="0" i="0" u="none" strike="noStrike" kern="1200" baseline="0" dirty="0" smtClean="0">
                          <a:solidFill>
                            <a:schemeClr val="tx2"/>
                          </a:solidFill>
                          <a:latin typeface="Overpass Light"/>
                          <a:ea typeface="+mn-ea"/>
                          <a:cs typeface="Overpass Light"/>
                        </a:rPr>
                        <a:t> </a:t>
                      </a:r>
                      <a:r>
                        <a:rPr lang="en-US" sz="1050" dirty="0" smtClean="0">
                          <a:solidFill>
                            <a:schemeClr val="tx2"/>
                          </a:solidFill>
                          <a:effectLst/>
                          <a:latin typeface="Overpass Light"/>
                          <a:cs typeface="Overpass Light"/>
                        </a:rPr>
                        <a:t>14h30</a:t>
                      </a:r>
                      <a:endParaRPr lang="en-GB" sz="1050" dirty="0">
                        <a:solidFill>
                          <a:schemeClr val="tx2"/>
                        </a:solidFill>
                        <a:effectLst/>
                        <a:latin typeface="Overpass Light"/>
                        <a:ea typeface="Calibri" panose="020F0502020204030204" pitchFamily="34" charset="0"/>
                        <a:cs typeface="Overpass Light"/>
                      </a:endParaRPr>
                    </a:p>
                  </a:txBody>
                  <a:tcPr marL="78004" marR="78004" marT="39002" marB="39002"/>
                </a:tc>
                <a:tc>
                  <a:txBody>
                    <a:bodyPr/>
                    <a:lstStyle/>
                    <a:p>
                      <a:pPr marL="0" marR="0">
                        <a:lnSpc>
                          <a:spcPct val="107000"/>
                        </a:lnSpc>
                        <a:spcBef>
                          <a:spcPts val="0"/>
                        </a:spcBef>
                        <a:spcAft>
                          <a:spcPts val="0"/>
                        </a:spcAft>
                      </a:pPr>
                      <a:r>
                        <a:rPr lang="fr-FR" sz="1050" dirty="0" smtClean="0">
                          <a:solidFill>
                            <a:schemeClr val="tx2"/>
                          </a:solidFill>
                          <a:latin typeface="Overpass Light"/>
                          <a:cs typeface="Overpass Light"/>
                        </a:rPr>
                        <a:t>Session 6: Systèmes de gestion de la SST</a:t>
                      </a:r>
                      <a:endParaRPr lang="fr-FR" sz="1050" dirty="0">
                        <a:solidFill>
                          <a:schemeClr val="tx2"/>
                        </a:solidFill>
                        <a:latin typeface="Overpass Light"/>
                        <a:cs typeface="Overpass Light"/>
                      </a:endParaRPr>
                    </a:p>
                  </a:txBody>
                  <a:tcPr marL="78004" marR="78004" marT="39002" marB="39002"/>
                </a:tc>
                <a:tc>
                  <a:txBody>
                    <a:bodyPr/>
                    <a:lstStyle/>
                    <a:p>
                      <a:pPr marL="0" marR="0">
                        <a:lnSpc>
                          <a:spcPct val="107000"/>
                        </a:lnSpc>
                        <a:spcBef>
                          <a:spcPts val="0"/>
                        </a:spcBef>
                        <a:spcAft>
                          <a:spcPts val="0"/>
                        </a:spcAft>
                      </a:pPr>
                      <a:r>
                        <a:rPr lang="fr-FR" sz="1050" dirty="0" smtClean="0">
                          <a:solidFill>
                            <a:schemeClr val="tx2"/>
                          </a:solidFill>
                          <a:latin typeface="Overpass Light"/>
                          <a:cs typeface="Overpass Light"/>
                        </a:rPr>
                        <a:t>Présentation - Formateur</a:t>
                      </a:r>
                      <a:endParaRPr lang="fr-FR" sz="1050" dirty="0">
                        <a:solidFill>
                          <a:schemeClr val="tx2"/>
                        </a:solidFill>
                        <a:latin typeface="Overpass Light"/>
                        <a:cs typeface="Overpass Light"/>
                      </a:endParaRPr>
                    </a:p>
                  </a:txBody>
                  <a:tcPr marL="78004" marR="78004" marT="39002" marB="39002"/>
                </a:tc>
                <a:extLst>
                  <a:ext uri="{0D108BD9-81ED-4DB2-BD59-A6C34878D82A}">
                    <a16:rowId xmlns:a16="http://schemas.microsoft.com/office/drawing/2014/main" xmlns="" val="10007"/>
                  </a:ext>
                </a:extLst>
              </a:tr>
              <a:tr h="316353">
                <a:tc>
                  <a:txBody>
                    <a:bodyPr/>
                    <a:lstStyle/>
                    <a:p>
                      <a:pPr marL="0" marR="0" algn="ctr">
                        <a:lnSpc>
                          <a:spcPct val="107000"/>
                        </a:lnSpc>
                        <a:spcBef>
                          <a:spcPts val="0"/>
                        </a:spcBef>
                        <a:spcAft>
                          <a:spcPts val="0"/>
                        </a:spcAft>
                      </a:pPr>
                      <a:r>
                        <a:rPr lang="en-US" sz="1050" dirty="0" smtClean="0">
                          <a:solidFill>
                            <a:schemeClr val="tx2"/>
                          </a:solidFill>
                          <a:effectLst/>
                          <a:latin typeface="Overpass Light"/>
                          <a:cs typeface="Overpass Light"/>
                        </a:rPr>
                        <a:t>14h30 </a:t>
                      </a:r>
                      <a:r>
                        <a:rPr lang="mr-IN" sz="1050" b="0" i="0" u="none" strike="noStrike" kern="1200" baseline="0" dirty="0" smtClean="0">
                          <a:solidFill>
                            <a:schemeClr val="tx2"/>
                          </a:solidFill>
                          <a:latin typeface="Overpass Light"/>
                          <a:ea typeface="+mn-ea"/>
                          <a:cs typeface="Overpass Light"/>
                        </a:rPr>
                        <a:t>–</a:t>
                      </a:r>
                      <a:r>
                        <a:rPr lang="en-US" sz="1050" b="0" i="0" u="none" strike="noStrike" kern="1200" baseline="0" dirty="0" smtClean="0">
                          <a:solidFill>
                            <a:schemeClr val="tx2"/>
                          </a:solidFill>
                          <a:latin typeface="Overpass Light"/>
                          <a:ea typeface="+mn-ea"/>
                          <a:cs typeface="Overpass Light"/>
                        </a:rPr>
                        <a:t> </a:t>
                      </a:r>
                      <a:r>
                        <a:rPr lang="en-US" sz="1050" dirty="0" smtClean="0">
                          <a:solidFill>
                            <a:schemeClr val="tx2"/>
                          </a:solidFill>
                          <a:effectLst/>
                          <a:latin typeface="Overpass Light"/>
                          <a:cs typeface="Overpass Light"/>
                        </a:rPr>
                        <a:t>15h00</a:t>
                      </a:r>
                      <a:endParaRPr lang="en-GB" sz="1050" dirty="0">
                        <a:solidFill>
                          <a:schemeClr val="tx2"/>
                        </a:solidFill>
                        <a:effectLst/>
                        <a:latin typeface="Overpass Light"/>
                        <a:ea typeface="Calibri" panose="020F0502020204030204" pitchFamily="34" charset="0"/>
                        <a:cs typeface="Overpass Light"/>
                      </a:endParaRPr>
                    </a:p>
                  </a:txBody>
                  <a:tcPr marL="78004" marR="78004" marT="39002" marB="39002"/>
                </a:tc>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fr-FR" sz="1050" dirty="0" smtClean="0">
                          <a:solidFill>
                            <a:schemeClr val="tx2"/>
                          </a:solidFill>
                          <a:latin typeface="Overpass Light"/>
                          <a:cs typeface="Overpass Light"/>
                        </a:rPr>
                        <a:t>Pause</a:t>
                      </a:r>
                    </a:p>
                  </a:txBody>
                  <a:tcPr marL="78004" marR="78004" marT="39002" marB="39002"/>
                </a:tc>
                <a:tc>
                  <a:txBody>
                    <a:bodyPr/>
                    <a:lstStyle/>
                    <a:p>
                      <a:pPr marL="0" marR="0" indent="0" algn="l" defTabSz="914400" rtl="0" eaLnBrk="1" fontAlgn="auto" latinLnBrk="0" hangingPunct="1">
                        <a:lnSpc>
                          <a:spcPct val="90000"/>
                        </a:lnSpc>
                        <a:spcBef>
                          <a:spcPts val="0"/>
                        </a:spcBef>
                        <a:spcAft>
                          <a:spcPts val="0"/>
                        </a:spcAft>
                        <a:buClrTx/>
                        <a:buSzTx/>
                        <a:buFontTx/>
                        <a:buNone/>
                        <a:tabLst/>
                        <a:defRPr/>
                      </a:pPr>
                      <a:endParaRPr lang="en-GB" sz="1050" dirty="0" smtClean="0">
                        <a:solidFill>
                          <a:schemeClr val="tx2"/>
                        </a:solidFill>
                        <a:effectLst/>
                        <a:latin typeface="Overpass Light"/>
                        <a:ea typeface="Calibri" panose="020F0502020204030204" pitchFamily="34" charset="0"/>
                        <a:cs typeface="Overpass Light"/>
                      </a:endParaRPr>
                    </a:p>
                  </a:txBody>
                  <a:tcPr marL="78004" marR="78004" marT="39002" marB="39002"/>
                </a:tc>
                <a:extLst>
                  <a:ext uri="{0D108BD9-81ED-4DB2-BD59-A6C34878D82A}">
                    <a16:rowId xmlns:a16="http://schemas.microsoft.com/office/drawing/2014/main" xmlns="" val="10008"/>
                  </a:ext>
                </a:extLst>
              </a:tr>
              <a:tr h="425536">
                <a:tc>
                  <a:txBody>
                    <a:bodyPr/>
                    <a:lstStyle/>
                    <a:p>
                      <a:pPr marL="0" marR="0" algn="ctr">
                        <a:lnSpc>
                          <a:spcPct val="107000"/>
                        </a:lnSpc>
                        <a:spcBef>
                          <a:spcPts val="0"/>
                        </a:spcBef>
                        <a:spcAft>
                          <a:spcPts val="0"/>
                        </a:spcAft>
                      </a:pPr>
                      <a:r>
                        <a:rPr lang="en-US" sz="1050" dirty="0" smtClean="0">
                          <a:solidFill>
                            <a:schemeClr val="tx2"/>
                          </a:solidFill>
                          <a:effectLst/>
                          <a:latin typeface="Overpass Light"/>
                          <a:cs typeface="Overpass Light"/>
                        </a:rPr>
                        <a:t>15h00 </a:t>
                      </a:r>
                      <a:r>
                        <a:rPr lang="mr-IN" sz="1050" b="0" i="0" u="none" strike="noStrike" kern="1200" baseline="0" dirty="0" smtClean="0">
                          <a:solidFill>
                            <a:schemeClr val="tx2"/>
                          </a:solidFill>
                          <a:latin typeface="Overpass Light"/>
                          <a:ea typeface="+mn-ea"/>
                          <a:cs typeface="Overpass Light"/>
                        </a:rPr>
                        <a:t>–</a:t>
                      </a:r>
                      <a:r>
                        <a:rPr lang="en-US" sz="1050" b="0" i="0" u="none" strike="noStrike" kern="1200" baseline="0" dirty="0" smtClean="0">
                          <a:solidFill>
                            <a:schemeClr val="tx2"/>
                          </a:solidFill>
                          <a:latin typeface="Overpass Light"/>
                          <a:ea typeface="+mn-ea"/>
                          <a:cs typeface="Overpass Light"/>
                        </a:rPr>
                        <a:t> </a:t>
                      </a:r>
                      <a:r>
                        <a:rPr lang="en-US" sz="1050" dirty="0" smtClean="0">
                          <a:solidFill>
                            <a:schemeClr val="tx2"/>
                          </a:solidFill>
                          <a:effectLst/>
                          <a:latin typeface="Overpass Light"/>
                          <a:cs typeface="Overpass Light"/>
                        </a:rPr>
                        <a:t>16h00</a:t>
                      </a:r>
                      <a:endParaRPr lang="en-GB" sz="1050" dirty="0">
                        <a:solidFill>
                          <a:schemeClr val="tx2"/>
                        </a:solidFill>
                        <a:effectLst/>
                        <a:latin typeface="Overpass Light"/>
                        <a:ea typeface="Calibri" panose="020F0502020204030204" pitchFamily="34" charset="0"/>
                        <a:cs typeface="Overpass Light"/>
                      </a:endParaRPr>
                    </a:p>
                  </a:txBody>
                  <a:tcPr marL="78004" marR="78004" marT="39002" marB="39002"/>
                </a:tc>
                <a:tc>
                  <a:txBody>
                    <a:bodyPr/>
                    <a:lstStyle/>
                    <a:p>
                      <a:pPr marL="0" marR="0">
                        <a:lnSpc>
                          <a:spcPct val="107000"/>
                        </a:lnSpc>
                        <a:spcBef>
                          <a:spcPts val="0"/>
                        </a:spcBef>
                        <a:spcAft>
                          <a:spcPts val="0"/>
                        </a:spcAft>
                      </a:pPr>
                      <a:r>
                        <a:rPr lang="fr-FR" sz="1050" dirty="0" smtClean="0">
                          <a:solidFill>
                            <a:schemeClr val="tx2"/>
                          </a:solidFill>
                          <a:latin typeface="Overpass Light"/>
                          <a:cs typeface="Overpass Light"/>
                        </a:rPr>
                        <a:t>Session 7: Passez à l’action</a:t>
                      </a:r>
                    </a:p>
                    <a:p>
                      <a:pPr marL="0" marR="0">
                        <a:lnSpc>
                          <a:spcPct val="107000"/>
                        </a:lnSpc>
                        <a:spcBef>
                          <a:spcPts val="0"/>
                        </a:spcBef>
                        <a:spcAft>
                          <a:spcPts val="0"/>
                        </a:spcAft>
                      </a:pPr>
                      <a:r>
                        <a:rPr lang="fr-FR" sz="1050" dirty="0" smtClean="0">
                          <a:solidFill>
                            <a:schemeClr val="tx2"/>
                          </a:solidFill>
                          <a:latin typeface="Overpass Light"/>
                          <a:cs typeface="Overpass Light"/>
                        </a:rPr>
                        <a:t>Exercice Passez à l’action </a:t>
                      </a:r>
                      <a:endParaRPr lang="fr-FR" sz="1050" dirty="0">
                        <a:solidFill>
                          <a:schemeClr val="tx2"/>
                        </a:solidFill>
                        <a:latin typeface="Overpass Light"/>
                        <a:cs typeface="Overpass Light"/>
                      </a:endParaRPr>
                    </a:p>
                  </a:txBody>
                  <a:tcPr marL="78004" marR="78004" marT="39002" marB="39002"/>
                </a:tc>
                <a:tc>
                  <a:txBody>
                    <a:bodyPr/>
                    <a:lstStyle/>
                    <a:p>
                      <a:pPr marL="0" marR="0">
                        <a:lnSpc>
                          <a:spcPct val="107000"/>
                        </a:lnSpc>
                        <a:spcBef>
                          <a:spcPts val="0"/>
                        </a:spcBef>
                        <a:spcAft>
                          <a:spcPts val="0"/>
                        </a:spcAft>
                      </a:pPr>
                      <a:r>
                        <a:rPr lang="fr-FR" sz="1050" dirty="0" smtClean="0">
                          <a:solidFill>
                            <a:schemeClr val="tx2"/>
                          </a:solidFill>
                          <a:latin typeface="Overpass Light"/>
                          <a:cs typeface="Overpass Light"/>
                        </a:rPr>
                        <a:t>Présentation - Formateur</a:t>
                      </a:r>
                      <a:endParaRPr lang="fr-FR" sz="1050" dirty="0">
                        <a:solidFill>
                          <a:schemeClr val="tx2"/>
                        </a:solidFill>
                        <a:latin typeface="Overpass Light"/>
                        <a:cs typeface="Overpass Light"/>
                      </a:endParaRPr>
                    </a:p>
                  </a:txBody>
                  <a:tcPr marL="78004" marR="78004" marT="39002" marB="39002"/>
                </a:tc>
                <a:extLst>
                  <a:ext uri="{0D108BD9-81ED-4DB2-BD59-A6C34878D82A}">
                    <a16:rowId xmlns:a16="http://schemas.microsoft.com/office/drawing/2014/main" xmlns="" val="10009"/>
                  </a:ext>
                </a:extLst>
              </a:tr>
              <a:tr h="328059">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en-US" sz="1050" dirty="0" smtClean="0">
                          <a:solidFill>
                            <a:schemeClr val="tx2"/>
                          </a:solidFill>
                          <a:effectLst/>
                          <a:latin typeface="Overpass Light"/>
                          <a:cs typeface="Overpass Light"/>
                        </a:rPr>
                        <a:t>16h00 </a:t>
                      </a:r>
                      <a:r>
                        <a:rPr lang="mr-IN" sz="1050" b="0" i="0" u="none" strike="noStrike" kern="1200" baseline="0" dirty="0" smtClean="0">
                          <a:solidFill>
                            <a:schemeClr val="tx2"/>
                          </a:solidFill>
                          <a:latin typeface="Overpass Light"/>
                          <a:ea typeface="+mn-ea"/>
                          <a:cs typeface="Overpass Light"/>
                        </a:rPr>
                        <a:t>–</a:t>
                      </a:r>
                      <a:r>
                        <a:rPr lang="en-US" sz="1050" b="0" i="0" u="none" strike="noStrike" kern="1200" baseline="0" dirty="0" smtClean="0">
                          <a:solidFill>
                            <a:schemeClr val="tx2"/>
                          </a:solidFill>
                          <a:latin typeface="Overpass Light"/>
                          <a:ea typeface="+mn-ea"/>
                          <a:cs typeface="Overpass Light"/>
                        </a:rPr>
                        <a:t> </a:t>
                      </a:r>
                      <a:r>
                        <a:rPr lang="en-US" sz="1050" dirty="0" smtClean="0">
                          <a:solidFill>
                            <a:schemeClr val="tx2"/>
                          </a:solidFill>
                          <a:effectLst/>
                          <a:latin typeface="Overpass Light"/>
                          <a:cs typeface="Overpass Light"/>
                        </a:rPr>
                        <a:t>16h30</a:t>
                      </a:r>
                      <a:endParaRPr lang="en-GB" sz="1050" dirty="0" smtClean="0">
                        <a:solidFill>
                          <a:schemeClr val="tx2"/>
                        </a:solidFill>
                        <a:effectLst/>
                        <a:latin typeface="Overpass Light"/>
                        <a:ea typeface="Calibri" panose="020F0502020204030204" pitchFamily="34" charset="0"/>
                        <a:cs typeface="Overpass Light"/>
                      </a:endParaRPr>
                    </a:p>
                  </a:txBody>
                  <a:tcPr marL="78004" marR="78004" marT="39002" marB="39002"/>
                </a:tc>
                <a:tc>
                  <a:txBody>
                    <a:bodyPr/>
                    <a:lstStyle/>
                    <a:p>
                      <a:pPr marL="0" marR="0">
                        <a:lnSpc>
                          <a:spcPct val="107000"/>
                        </a:lnSpc>
                        <a:spcBef>
                          <a:spcPts val="0"/>
                        </a:spcBef>
                        <a:spcAft>
                          <a:spcPts val="0"/>
                        </a:spcAft>
                      </a:pPr>
                      <a:r>
                        <a:rPr lang="fr-FR" sz="1050" dirty="0" smtClean="0">
                          <a:solidFill>
                            <a:schemeClr val="tx2"/>
                          </a:solidFill>
                          <a:latin typeface="Overpass Light"/>
                          <a:cs typeface="Overpass Light"/>
                        </a:rPr>
                        <a:t>Évaluation de l’atelier et suggestions</a:t>
                      </a:r>
                      <a:endParaRPr lang="fr-FR" sz="1050" dirty="0">
                        <a:solidFill>
                          <a:schemeClr val="tx2"/>
                        </a:solidFill>
                        <a:latin typeface="Overpass Light"/>
                        <a:cs typeface="Overpass Light"/>
                      </a:endParaRPr>
                    </a:p>
                  </a:txBody>
                  <a:tcPr marL="78004" marR="78004" marT="39002" marB="39002"/>
                </a:tc>
                <a:tc>
                  <a:txBody>
                    <a:bodyPr/>
                    <a:lstStyle/>
                    <a:p>
                      <a:pPr marL="0" marR="0">
                        <a:lnSpc>
                          <a:spcPct val="107000"/>
                        </a:lnSpc>
                        <a:spcBef>
                          <a:spcPts val="0"/>
                        </a:spcBef>
                        <a:spcAft>
                          <a:spcPts val="0"/>
                        </a:spcAft>
                      </a:pPr>
                      <a:r>
                        <a:rPr lang="fr-FR" sz="1050" dirty="0" smtClean="0">
                          <a:solidFill>
                            <a:schemeClr val="tx2"/>
                          </a:solidFill>
                          <a:latin typeface="Overpass Light"/>
                          <a:cs typeface="Overpass Light"/>
                        </a:rPr>
                        <a:t>Tous</a:t>
                      </a:r>
                      <a:endParaRPr lang="fr-FR" sz="1050" dirty="0">
                        <a:solidFill>
                          <a:schemeClr val="tx2"/>
                        </a:solidFill>
                        <a:latin typeface="Overpass Light"/>
                        <a:cs typeface="Overpass Light"/>
                      </a:endParaRPr>
                    </a:p>
                  </a:txBody>
                  <a:tcPr marL="78004" marR="78004" marT="39002" marB="39002"/>
                </a:tc>
                <a:extLst>
                  <a:ext uri="{0D108BD9-81ED-4DB2-BD59-A6C34878D82A}">
                    <a16:rowId xmlns:a16="http://schemas.microsoft.com/office/drawing/2014/main" xmlns="" val="10010"/>
                  </a:ext>
                </a:extLst>
              </a:tr>
            </a:tbl>
          </a:graphicData>
        </a:graphic>
      </p:graphicFrame>
    </p:spTree>
    <p:extLst>
      <p:ext uri="{BB962C8B-B14F-4D97-AF65-F5344CB8AC3E}">
        <p14:creationId xmlns:p14="http://schemas.microsoft.com/office/powerpoint/2010/main" val="1233899400"/>
      </p:ext>
    </p:extLst>
  </p:cSld>
  <p:clrMapOvr>
    <a:masterClrMapping/>
  </p:clrMapOvr>
  <p:timing>
    <p:tnLst>
      <p:par>
        <p:cTn xmlns:p14="http://schemas.microsoft.com/office/powerpoint/2010/mai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tabLst>
                <a:tab pos="2336800" algn="l"/>
              </a:tabLst>
            </a:pPr>
            <a:r>
              <a:rPr lang="fr-FR" b="0" dirty="0"/>
              <a:t>Jour 2 </a:t>
            </a:r>
            <a:endParaRPr lang="en-GB" b="0" dirty="0">
              <a:cs typeface="Overpass Bold"/>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pPr/>
              <a:t>89</a:t>
            </a:fld>
            <a:endParaRPr lang="en-GB"/>
          </a:p>
        </p:txBody>
      </p:sp>
      <p:sp>
        <p:nvSpPr>
          <p:cNvPr id="10" name="Content Placeholder 2"/>
          <p:cNvSpPr txBox="1">
            <a:spLocks/>
          </p:cNvSpPr>
          <p:nvPr/>
        </p:nvSpPr>
        <p:spPr>
          <a:xfrm>
            <a:off x="409897" y="2522833"/>
            <a:ext cx="9287254" cy="2909946"/>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r>
              <a:rPr lang="fr-FR" dirty="0" smtClean="0">
                <a:solidFill>
                  <a:schemeClr val="tx2"/>
                </a:solidFill>
                <a:latin typeface="Overpass Light"/>
                <a:cs typeface="Overpass Light"/>
              </a:rPr>
              <a:t>Révision </a:t>
            </a:r>
            <a:r>
              <a:rPr lang="fr-FR" dirty="0">
                <a:solidFill>
                  <a:schemeClr val="tx2"/>
                </a:solidFill>
                <a:latin typeface="Overpass Light"/>
                <a:cs typeface="Overpass Light"/>
              </a:rPr>
              <a:t>de la première </a:t>
            </a:r>
            <a:r>
              <a:rPr lang="fr-FR" dirty="0" smtClean="0">
                <a:solidFill>
                  <a:schemeClr val="tx2"/>
                </a:solidFill>
                <a:latin typeface="Overpass Light"/>
                <a:cs typeface="Overpass Light"/>
              </a:rPr>
              <a:t>journée</a:t>
            </a:r>
          </a:p>
          <a:p>
            <a:pPr lvl="2"/>
            <a:endParaRPr lang="fr-FR" dirty="0" smtClean="0">
              <a:solidFill>
                <a:schemeClr val="tx2"/>
              </a:solidFill>
              <a:latin typeface="Overpass Light"/>
              <a:cs typeface="Overpass Light"/>
            </a:endParaRPr>
          </a:p>
          <a:p>
            <a:pPr lvl="2"/>
            <a:r>
              <a:rPr lang="fr-FR" dirty="0" smtClean="0">
                <a:solidFill>
                  <a:schemeClr val="tx2"/>
                </a:solidFill>
                <a:latin typeface="Overpass Light"/>
                <a:cs typeface="Overpass Light"/>
              </a:rPr>
              <a:t>Étape </a:t>
            </a:r>
            <a:r>
              <a:rPr lang="fr-FR" dirty="0">
                <a:solidFill>
                  <a:schemeClr val="tx2"/>
                </a:solidFill>
                <a:latin typeface="Overpass Light"/>
                <a:cs typeface="Overpass Light"/>
              </a:rPr>
              <a:t>3b. Quelles autres mesures (mesures de maîtrise des risques) sont nécessaires pour réduire le risque? </a:t>
            </a:r>
            <a:endParaRPr lang="fr-FR" dirty="0" smtClean="0">
              <a:solidFill>
                <a:schemeClr val="tx2"/>
              </a:solidFill>
              <a:latin typeface="Overpass Light"/>
              <a:cs typeface="Overpass Light"/>
            </a:endParaRPr>
          </a:p>
          <a:p>
            <a:pPr lvl="2"/>
            <a:endParaRPr lang="fr-FR" dirty="0" smtClean="0">
              <a:solidFill>
                <a:schemeClr val="tx2"/>
              </a:solidFill>
              <a:latin typeface="Overpass Light"/>
              <a:cs typeface="Overpass Light"/>
            </a:endParaRPr>
          </a:p>
          <a:p>
            <a:pPr lvl="2"/>
            <a:r>
              <a:rPr lang="fr-FR" dirty="0" smtClean="0">
                <a:solidFill>
                  <a:schemeClr val="tx2"/>
                </a:solidFill>
                <a:latin typeface="Overpass Light"/>
                <a:cs typeface="Overpass Light"/>
              </a:rPr>
              <a:t>Pour </a:t>
            </a:r>
            <a:r>
              <a:rPr lang="fr-FR" dirty="0">
                <a:solidFill>
                  <a:schemeClr val="tx2"/>
                </a:solidFill>
                <a:latin typeface="Overpass Light"/>
                <a:cs typeface="Overpass Light"/>
              </a:rPr>
              <a:t>décider, nous devons connaître la </a:t>
            </a:r>
            <a:r>
              <a:rPr lang="fr-FR" sz="2500" u="sng" dirty="0" smtClean="0">
                <a:solidFill>
                  <a:schemeClr val="tx2"/>
                </a:solidFill>
                <a:latin typeface="Overpass Light"/>
                <a:cs typeface="Overpass Light"/>
              </a:rPr>
              <a:t>Hiérarchie </a:t>
            </a:r>
            <a:r>
              <a:rPr lang="fr-FR" sz="2500" u="sng" dirty="0">
                <a:solidFill>
                  <a:schemeClr val="tx2"/>
                </a:solidFill>
                <a:latin typeface="Overpass Light"/>
                <a:cs typeface="Overpass Light"/>
              </a:rPr>
              <a:t>des mesures de </a:t>
            </a:r>
            <a:r>
              <a:rPr lang="fr-FR" sz="2500" u="sng" dirty="0" smtClean="0">
                <a:solidFill>
                  <a:schemeClr val="tx2"/>
                </a:solidFill>
                <a:latin typeface="Overpass Light"/>
                <a:cs typeface="Overpass Light"/>
              </a:rPr>
              <a:t>prévention</a:t>
            </a:r>
            <a:endParaRPr lang="en-GB" sz="2500" dirty="0">
              <a:solidFill>
                <a:schemeClr val="tx2"/>
              </a:solidFill>
              <a:latin typeface="Overpass Light"/>
              <a:cs typeface="Overpass Light"/>
            </a:endParaRPr>
          </a:p>
        </p:txBody>
      </p:sp>
      <p:sp>
        <p:nvSpPr>
          <p:cNvPr id="8"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3889193620"/>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11"/>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itle 1"/>
          <p:cNvSpPr>
            <a:spLocks noGrp="1"/>
          </p:cNvSpPr>
          <p:nvPr>
            <p:ph type="title"/>
          </p:nvPr>
        </p:nvSpPr>
        <p:spPr/>
        <p:txBody>
          <a:bodyPr/>
          <a:lstStyle/>
          <a:p>
            <a:r>
              <a:rPr lang="fr-FR" b="0" dirty="0"/>
              <a:t>Objectifs de la première session</a:t>
            </a:r>
            <a:endParaRPr lang="en-GB" b="0" dirty="0"/>
          </a:p>
        </p:txBody>
      </p:sp>
      <p:sp>
        <p:nvSpPr>
          <p:cNvPr id="3" name="Content Placeholder 2"/>
          <p:cNvSpPr>
            <a:spLocks noGrp="1"/>
          </p:cNvSpPr>
          <p:nvPr>
            <p:ph idx="1"/>
          </p:nvPr>
        </p:nvSpPr>
        <p:spPr/>
        <p:txBody>
          <a:bodyPr/>
          <a:lstStyle/>
          <a:p>
            <a:r>
              <a:rPr lang="fr-FR" b="0" dirty="0">
                <a:solidFill>
                  <a:schemeClr val="tx2"/>
                </a:solidFill>
                <a:cs typeface="Overpass Bold"/>
              </a:rPr>
              <a:t>À l’issue de la session, vous</a:t>
            </a:r>
            <a:r>
              <a:rPr lang="fr-FR" b="0" dirty="0" smtClean="0">
                <a:solidFill>
                  <a:schemeClr val="tx2"/>
                </a:solidFill>
                <a:cs typeface="Overpass Bold"/>
              </a:rPr>
              <a:t>:</a:t>
            </a:r>
          </a:p>
          <a:p>
            <a:pPr>
              <a:lnSpc>
                <a:spcPct val="50000"/>
              </a:lnSpc>
            </a:pPr>
            <a:endParaRPr lang="fr-FR" b="0" dirty="0">
              <a:solidFill>
                <a:schemeClr val="tx2"/>
              </a:solidFill>
              <a:cs typeface="Overpass Bold"/>
            </a:endParaRPr>
          </a:p>
          <a:p>
            <a:pPr marL="457200" lvl="1" indent="-457200">
              <a:spcBef>
                <a:spcPts val="1200"/>
              </a:spcBef>
              <a:buFont typeface="Calibri" pitchFamily="34" charset="0"/>
              <a:buAutoNum type="arabicPeriod"/>
            </a:pPr>
            <a:r>
              <a:rPr lang="fr-FR" dirty="0" smtClean="0">
                <a:solidFill>
                  <a:schemeClr val="tx2"/>
                </a:solidFill>
                <a:latin typeface="Overpass Light"/>
                <a:cs typeface="Overpass Light"/>
              </a:rPr>
              <a:t>Comprendrez </a:t>
            </a:r>
            <a:r>
              <a:rPr lang="fr-FR" dirty="0">
                <a:solidFill>
                  <a:schemeClr val="tx2"/>
                </a:solidFill>
                <a:latin typeface="Overpass Light"/>
                <a:cs typeface="Overpass Light"/>
              </a:rPr>
              <a:t>l’importance que revêtent la sécurité et la santé au travail dans l’amélioration de la vie des travailleurs et de la santé mondiale</a:t>
            </a:r>
          </a:p>
          <a:p>
            <a:pPr marL="457200" lvl="1" indent="-457200">
              <a:lnSpc>
                <a:spcPct val="50000"/>
              </a:lnSpc>
              <a:spcBef>
                <a:spcPts val="1200"/>
              </a:spcBef>
              <a:buFont typeface="Calibri" pitchFamily="34" charset="0"/>
              <a:buAutoNum type="arabicPeriod"/>
            </a:pPr>
            <a:endParaRPr lang="en-GB" dirty="0">
              <a:solidFill>
                <a:schemeClr val="tx2"/>
              </a:solidFill>
              <a:latin typeface="Overpass Light"/>
              <a:cs typeface="Overpass Light"/>
            </a:endParaRPr>
          </a:p>
          <a:p>
            <a:pPr marL="457200" lvl="1" indent="-457200">
              <a:spcBef>
                <a:spcPts val="1200"/>
              </a:spcBef>
              <a:buFont typeface="Calibri" pitchFamily="34" charset="0"/>
              <a:buAutoNum type="arabicPeriod"/>
            </a:pPr>
            <a:r>
              <a:rPr lang="fr-FR" dirty="0">
                <a:solidFill>
                  <a:schemeClr val="tx2"/>
                </a:solidFill>
                <a:latin typeface="Overpass Light"/>
                <a:cs typeface="Overpass Light"/>
              </a:rPr>
              <a:t>Aurez pris conscience du rôle des petites et moyennes entreprises dans la promotion de la </a:t>
            </a:r>
            <a:r>
              <a:rPr lang="fr-FR" dirty="0" smtClean="0">
                <a:solidFill>
                  <a:schemeClr val="tx2"/>
                </a:solidFill>
                <a:latin typeface="Overpass Light"/>
                <a:cs typeface="Overpass Light"/>
              </a:rPr>
              <a:t>SST</a:t>
            </a:r>
            <a:endParaRPr lang="fr-FR" dirty="0">
              <a:solidFill>
                <a:schemeClr val="tx2"/>
              </a:solidFill>
              <a:latin typeface="Overpass Light"/>
              <a:cs typeface="Overpass Light"/>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pPr/>
              <a:t>9</a:t>
            </a:fld>
            <a:endParaRPr lang="en-GB"/>
          </a:p>
        </p:txBody>
      </p:sp>
      <p:pic>
        <p:nvPicPr>
          <p:cNvPr id="11" name="Marcador de posición de imagen 10"/>
          <p:cNvPicPr>
            <a:picLocks noGrp="1" noChangeAspect="1"/>
          </p:cNvPicPr>
          <p:nvPr>
            <p:ph type="pic" sz="quarter" idx="4294967295"/>
          </p:nvPr>
        </p:nvPicPr>
        <p:blipFill>
          <a:blip r:embed="rId3" cstate="print">
            <a:extLst>
              <a:ext uri="{28A0092B-C50C-407E-A947-70E740481C1C}">
                <a14:useLocalDpi xmlns:a14="http://schemas.microsoft.com/office/drawing/2010/main" val="0"/>
              </a:ext>
            </a:extLst>
          </a:blip>
          <a:stretch>
            <a:fillRect/>
          </a:stretch>
        </p:blipFill>
        <p:spPr>
          <a:xfrm>
            <a:off x="8061317" y="1740690"/>
            <a:ext cx="2905507" cy="3907074"/>
          </a:xfrm>
          <a:prstGeom prst="rect">
            <a:avLst/>
          </a:prstGeom>
          <a:ln>
            <a:noFill/>
          </a:ln>
          <a:effectLst>
            <a:outerShdw blurRad="292100" dist="139700" dir="2700000" algn="tl" rotWithShape="0">
              <a:srgbClr val="333333">
                <a:alpha val="65000"/>
              </a:srgbClr>
            </a:outerShdw>
          </a:effectLst>
        </p:spPr>
      </p:pic>
      <p:sp>
        <p:nvSpPr>
          <p:cNvPr id="9" name="Marcador de texto 8"/>
          <p:cNvSpPr>
            <a:spLocks noGrp="1"/>
          </p:cNvSpPr>
          <p:nvPr>
            <p:ph type="body" sz="quarter" idx="14"/>
          </p:nvPr>
        </p:nvSpPr>
        <p:spPr>
          <a:xfrm>
            <a:off x="8045999" y="5048733"/>
            <a:ext cx="2919000" cy="272875"/>
          </a:xfrm>
        </p:spPr>
        <p:txBody>
          <a:bodyPr/>
          <a:lstStyle/>
          <a:p>
            <a:r>
              <a:rPr lang="fr-FR" sz="800" dirty="0" smtClean="0">
                <a:cs typeface="Overpass Bold"/>
              </a:rPr>
              <a:t>Photo: </a:t>
            </a:r>
            <a:r>
              <a:rPr lang="fr-FR" sz="800" dirty="0">
                <a:cs typeface="Overpass Bold"/>
              </a:rPr>
              <a:t>Maxime </a:t>
            </a:r>
            <a:r>
              <a:rPr lang="fr-FR" sz="800" dirty="0" err="1">
                <a:cs typeface="Overpass Bold"/>
              </a:rPr>
              <a:t>Fosst</a:t>
            </a:r>
            <a:r>
              <a:rPr lang="fr-FR" sz="800" dirty="0">
                <a:cs typeface="Overpass Bold"/>
              </a:rPr>
              <a:t> / OIT - Exposition de photos</a:t>
            </a:r>
            <a:endParaRPr lang="es-ES" sz="800" dirty="0">
              <a:cs typeface="Overpass Bold"/>
            </a:endParaRPr>
          </a:p>
        </p:txBody>
      </p:sp>
      <p:sp>
        <p:nvSpPr>
          <p:cNvPr id="10" name="Footer Placeholder 10"/>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spTree>
    <p:extLst>
      <p:ext uri="{BB962C8B-B14F-4D97-AF65-F5344CB8AC3E}">
        <p14:creationId xmlns:p14="http://schemas.microsoft.com/office/powerpoint/2010/main" val="1334888507"/>
      </p:ext>
    </p:extLst>
  </p:cSld>
  <p:clrMapOvr>
    <a:masterClrMapping/>
  </p:clrMapOvr>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Marcador de pie de página 4"/>
          <p:cNvSpPr txBox="1">
            <a:spLocks/>
          </p:cNvSpPr>
          <p:nvPr/>
        </p:nvSpPr>
        <p:spPr>
          <a:xfrm>
            <a:off x="3606147" y="6872090"/>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mtClean="0">
                <a:latin typeface="Arial"/>
              </a:rPr>
              <a:t>Advancing social justice, promoting decent work</a:t>
            </a:r>
            <a:endParaRPr lang="en-GB">
              <a:latin typeface="Arial"/>
            </a:endParaRPr>
          </a:p>
        </p:txBody>
      </p:sp>
      <p:sp>
        <p:nvSpPr>
          <p:cNvPr id="16" name="Marcador de número de diapositiva 5"/>
          <p:cNvSpPr txBox="1">
            <a:spLocks/>
          </p:cNvSpPr>
          <p:nvPr/>
        </p:nvSpPr>
        <p:spPr>
          <a:xfrm>
            <a:off x="11146521" y="6875166"/>
            <a:ext cx="540000" cy="288000"/>
          </a:xfrm>
          <a:prstGeom prst="rect">
            <a:avLst/>
          </a:prstGeom>
        </p:spPr>
        <p:txBody>
          <a:bodyPr vert="horz" lIns="0" tIns="0" rIns="0" bIns="0" rtlCol="0" anchor="t" anchorCtr="0">
            <a:noAutofit/>
          </a:bodyPr>
          <a:lstStyle>
            <a:defPPr>
              <a:defRPr lang="en-US"/>
            </a:defPPr>
            <a:lvl1pPr marL="0" algn="r" defTabSz="914400" rtl="0" eaLnBrk="1" latinLnBrk="0" hangingPunct="1">
              <a:defRPr sz="1800"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6227C0-AD57-4F9B-BAE3-EEFB0D0EE427}" type="slidenum">
              <a:rPr lang="en-GB" smtClean="0">
                <a:latin typeface="Arial"/>
              </a:rPr>
              <a:pPr/>
              <a:t>90</a:t>
            </a:fld>
            <a:endParaRPr lang="en-GB">
              <a:latin typeface="Arial"/>
            </a:endParaRPr>
          </a:p>
        </p:txBody>
      </p:sp>
      <p:pic>
        <p:nvPicPr>
          <p:cNvPr id="18"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2122" y="6372179"/>
            <a:ext cx="644400" cy="172266"/>
          </a:xfrm>
          <a:prstGeom prst="rect">
            <a:avLst/>
          </a:prstGeom>
        </p:spPr>
      </p:pic>
      <p:sp>
        <p:nvSpPr>
          <p:cNvPr id="19" name="Footer Placeholder 10"/>
          <p:cNvSpPr txBox="1">
            <a:spLocks/>
          </p:cNvSpPr>
          <p:nvPr/>
        </p:nvSpPr>
        <p:spPr>
          <a:xfrm>
            <a:off x="475597" y="6342018"/>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0" dirty="0" smtClean="0">
                <a:solidFill>
                  <a:srgbClr val="000000"/>
                </a:solidFill>
              </a:rPr>
              <a:t>Faire avancera la justice sociale, promouvoir le travail décent</a:t>
            </a:r>
            <a:endParaRPr lang="en-GB" b="0" dirty="0">
              <a:solidFill>
                <a:srgbClr val="000000"/>
              </a:solidFill>
            </a:endParaRPr>
          </a:p>
        </p:txBody>
      </p:sp>
      <p:pic>
        <p:nvPicPr>
          <p:cNvPr id="11" name="Imagen 10" descr="foto_recortada_4.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66267" y="2598408"/>
            <a:ext cx="7438562" cy="4294685"/>
          </a:xfrm>
          <a:prstGeom prst="rect">
            <a:avLst/>
          </a:prstGeom>
        </p:spPr>
      </p:pic>
      <p:sp>
        <p:nvSpPr>
          <p:cNvPr id="12" name="Título 1"/>
          <p:cNvSpPr>
            <a:spLocks noGrp="1"/>
          </p:cNvSpPr>
          <p:nvPr>
            <p:ph type="title"/>
          </p:nvPr>
        </p:nvSpPr>
        <p:spPr>
          <a:xfrm>
            <a:off x="490538" y="2872800"/>
            <a:ext cx="7200000" cy="608525"/>
          </a:xfrm>
        </p:spPr>
        <p:txBody>
          <a:bodyPr/>
          <a:lstStyle/>
          <a:p>
            <a:r>
              <a:rPr lang="en-GB" b="0" dirty="0" smtClean="0">
                <a:latin typeface="Overpass Bold"/>
                <a:cs typeface="Overpass Bold"/>
              </a:rPr>
              <a:t>Session 4</a:t>
            </a:r>
            <a:endParaRPr lang="es-ES" b="0" dirty="0">
              <a:latin typeface="Overpass Bold"/>
              <a:cs typeface="Overpass Bold"/>
            </a:endParaRPr>
          </a:p>
        </p:txBody>
      </p:sp>
      <p:sp>
        <p:nvSpPr>
          <p:cNvPr id="20" name="Marcador de texto 2"/>
          <p:cNvSpPr>
            <a:spLocks noGrp="1"/>
          </p:cNvSpPr>
          <p:nvPr>
            <p:ph type="body" idx="1"/>
          </p:nvPr>
        </p:nvSpPr>
        <p:spPr>
          <a:xfrm>
            <a:off x="490538" y="3596780"/>
            <a:ext cx="8540283" cy="1656000"/>
          </a:xfrm>
        </p:spPr>
        <p:txBody>
          <a:bodyPr/>
          <a:lstStyle/>
          <a:p>
            <a:r>
              <a:rPr lang="fr-FR" sz="3200" dirty="0">
                <a:latin typeface="Overpass Light"/>
                <a:cs typeface="Overpass Light"/>
              </a:rPr>
              <a:t>Hiérarchie des mesures de prévention</a:t>
            </a:r>
            <a:endParaRPr lang="es-ES" sz="3200" dirty="0">
              <a:latin typeface="Overpass Light"/>
              <a:cs typeface="Overpass Light"/>
            </a:endParaRPr>
          </a:p>
        </p:txBody>
      </p:sp>
    </p:spTree>
    <p:extLst>
      <p:ext uri="{BB962C8B-B14F-4D97-AF65-F5344CB8AC3E}">
        <p14:creationId xmlns:p14="http://schemas.microsoft.com/office/powerpoint/2010/main" val="79382910"/>
      </p:ext>
    </p:extLst>
  </p:cSld>
  <p:clrMapOvr>
    <a:masterClrMapping/>
  </p:clrMapOvr>
  <p:timing>
    <p:tnLst>
      <p:par>
        <p:cTn xmlns:p14="http://schemas.microsoft.com/office/powerpoint/2010/mai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11"/>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4" name="Marcador de número de diapositiva 3"/>
          <p:cNvSpPr>
            <a:spLocks noGrp="1"/>
          </p:cNvSpPr>
          <p:nvPr>
            <p:ph type="sldNum" sz="quarter" idx="12"/>
          </p:nvPr>
        </p:nvSpPr>
        <p:spPr/>
        <p:txBody>
          <a:bodyPr/>
          <a:lstStyle/>
          <a:p>
            <a:fld id="{856227C0-AD57-4F9B-BAE3-EEFB0D0EE427}" type="slidenum">
              <a:rPr lang="en-GB" smtClean="0"/>
              <a:t>91</a:t>
            </a:fld>
            <a:endParaRPr lang="en-GB"/>
          </a:p>
        </p:txBody>
      </p:sp>
      <p:pic>
        <p:nvPicPr>
          <p:cNvPr id="18" name="Marcador de posición de imagen 17"/>
          <p:cNvPicPr>
            <a:picLocks noGrp="1" noChangeAspect="1"/>
          </p:cNvPicPr>
          <p:nvPr>
            <p:ph type="pic" sz="quarter" idx="4294967295"/>
          </p:nvPr>
        </p:nvPicPr>
        <p:blipFill>
          <a:blip r:embed="rId2" cstate="print">
            <a:extLst>
              <a:ext uri="{28A0092B-C50C-407E-A947-70E740481C1C}">
                <a14:useLocalDpi xmlns:a14="http://schemas.microsoft.com/office/drawing/2010/main" val="0"/>
              </a:ext>
            </a:extLst>
          </a:blip>
          <a:stretch>
            <a:fillRect/>
          </a:stretch>
        </p:blipFill>
        <p:spPr>
          <a:xfrm>
            <a:off x="8056348" y="1472538"/>
            <a:ext cx="3375421" cy="4471560"/>
          </a:xfrm>
          <a:prstGeom prst="rect">
            <a:avLst/>
          </a:prstGeom>
          <a:ln>
            <a:noFill/>
          </a:ln>
          <a:effectLst>
            <a:outerShdw blurRad="292100" dist="139700" dir="2700000" algn="tl" rotWithShape="0">
              <a:srgbClr val="333333">
                <a:alpha val="65000"/>
              </a:srgbClr>
            </a:outerShdw>
          </a:effectLst>
        </p:spPr>
      </p:pic>
      <p:sp>
        <p:nvSpPr>
          <p:cNvPr id="17" name="Marcador de texto 16"/>
          <p:cNvSpPr>
            <a:spLocks noGrp="1"/>
          </p:cNvSpPr>
          <p:nvPr>
            <p:ph type="body" sz="quarter" idx="14"/>
          </p:nvPr>
        </p:nvSpPr>
        <p:spPr>
          <a:xfrm>
            <a:off x="8051350" y="5189263"/>
            <a:ext cx="3378792" cy="240554"/>
          </a:xfrm>
        </p:spPr>
        <p:txBody>
          <a:bodyPr/>
          <a:lstStyle/>
          <a:p>
            <a:r>
              <a:rPr lang="fr-FR" dirty="0">
                <a:cs typeface="Overpass Bold"/>
              </a:rPr>
              <a:t>Photo par Maxime </a:t>
            </a:r>
            <a:r>
              <a:rPr lang="fr-FR" dirty="0" err="1">
                <a:cs typeface="Overpass Bold"/>
              </a:rPr>
              <a:t>Fosst</a:t>
            </a:r>
            <a:r>
              <a:rPr lang="fr-FR" dirty="0">
                <a:cs typeface="Overpass Bold"/>
              </a:rPr>
              <a:t> / OIT - Exposition de photos</a:t>
            </a:r>
            <a:endParaRPr lang="es-ES" dirty="0">
              <a:cs typeface="Overpass Bold"/>
            </a:endParaRPr>
          </a:p>
        </p:txBody>
      </p:sp>
      <p:sp>
        <p:nvSpPr>
          <p:cNvPr id="5" name="Title 1"/>
          <p:cNvSpPr txBox="1">
            <a:spLocks/>
          </p:cNvSpPr>
          <p:nvPr/>
        </p:nvSpPr>
        <p:spPr>
          <a:xfrm>
            <a:off x="485625" y="1423195"/>
            <a:ext cx="11215837" cy="720000"/>
          </a:xfrm>
          <a:prstGeom prst="rect">
            <a:avLst/>
          </a:prstGeom>
        </p:spPr>
        <p:txBody>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r>
              <a:rPr lang="fr-FR" b="0" dirty="0"/>
              <a:t>Objectifs de la session quatre</a:t>
            </a:r>
            <a:endParaRPr lang="en-GB" b="0" dirty="0"/>
          </a:p>
        </p:txBody>
      </p:sp>
      <p:sp>
        <p:nvSpPr>
          <p:cNvPr id="6" name="Content Placeholder 2"/>
          <p:cNvSpPr txBox="1">
            <a:spLocks/>
          </p:cNvSpPr>
          <p:nvPr/>
        </p:nvSpPr>
        <p:spPr>
          <a:xfrm>
            <a:off x="471861" y="2393950"/>
            <a:ext cx="6887232" cy="3482975"/>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000" b="0" dirty="0">
                <a:solidFill>
                  <a:schemeClr val="tx2"/>
                </a:solidFill>
              </a:rPr>
              <a:t>À l’issue de la session, </a:t>
            </a:r>
            <a:r>
              <a:rPr lang="fr-FR" sz="2000" b="0" dirty="0" smtClean="0">
                <a:solidFill>
                  <a:schemeClr val="tx2"/>
                </a:solidFill>
              </a:rPr>
              <a:t>vous</a:t>
            </a:r>
            <a:r>
              <a:rPr lang="en-GB" sz="2000" b="0" dirty="0" smtClean="0">
                <a:solidFill>
                  <a:schemeClr val="tx2"/>
                </a:solidFill>
              </a:rPr>
              <a:t>:</a:t>
            </a:r>
          </a:p>
          <a:p>
            <a:pPr>
              <a:lnSpc>
                <a:spcPct val="10000"/>
              </a:lnSpc>
            </a:pPr>
            <a:endParaRPr lang="en-GB" sz="2000" b="0" dirty="0" smtClean="0">
              <a:solidFill>
                <a:schemeClr val="tx2"/>
              </a:solidFill>
            </a:endParaRPr>
          </a:p>
          <a:p>
            <a:pPr marL="457200" lvl="1" indent="-457200">
              <a:spcBef>
                <a:spcPts val="1200"/>
              </a:spcBef>
              <a:buFont typeface="Calibri" pitchFamily="34" charset="0"/>
              <a:buAutoNum type="arabicPeriod"/>
            </a:pPr>
            <a:r>
              <a:rPr lang="fr-FR" dirty="0" smtClean="0">
                <a:solidFill>
                  <a:schemeClr val="tx2"/>
                </a:solidFill>
                <a:latin typeface="Overpass Light"/>
                <a:cs typeface="Overpass Light"/>
              </a:rPr>
              <a:t>Comprendrez </a:t>
            </a:r>
            <a:r>
              <a:rPr lang="fr-FR" dirty="0">
                <a:solidFill>
                  <a:schemeClr val="tx2"/>
                </a:solidFill>
                <a:latin typeface="Overpass Light"/>
                <a:cs typeface="Overpass Light"/>
              </a:rPr>
              <a:t>les mesures de maîtrise des risques et comment les choisir et les appliquer en suivant la hiérarchie des mesures de prévention </a:t>
            </a:r>
            <a:endParaRPr lang="fr-FR" dirty="0" smtClean="0">
              <a:solidFill>
                <a:schemeClr val="tx2"/>
              </a:solidFill>
              <a:latin typeface="Overpass Light"/>
              <a:cs typeface="Overpass Light"/>
            </a:endParaRPr>
          </a:p>
          <a:p>
            <a:pPr marL="457200" lvl="1" indent="-457200">
              <a:spcBef>
                <a:spcPts val="1200"/>
              </a:spcBef>
              <a:buFont typeface="Calibri" pitchFamily="34" charset="0"/>
              <a:buAutoNum type="arabicPeriod"/>
            </a:pPr>
            <a:r>
              <a:rPr lang="fr-FR" dirty="0" smtClean="0">
                <a:solidFill>
                  <a:schemeClr val="tx2"/>
                </a:solidFill>
                <a:latin typeface="Overpass Light"/>
                <a:cs typeface="Overpass Light"/>
              </a:rPr>
              <a:t>Serez </a:t>
            </a:r>
            <a:r>
              <a:rPr lang="fr-FR" dirty="0">
                <a:solidFill>
                  <a:schemeClr val="tx2"/>
                </a:solidFill>
                <a:latin typeface="Overpass Light"/>
                <a:cs typeface="Overpass Light"/>
              </a:rPr>
              <a:t>en mesure d’identifier et de choisir les mesures de maîtrise des risques de sorte à réduire les risques à des niveaux </a:t>
            </a:r>
            <a:r>
              <a:rPr lang="fr-FR" dirty="0" smtClean="0">
                <a:solidFill>
                  <a:schemeClr val="tx2"/>
                </a:solidFill>
                <a:latin typeface="Overpass Light"/>
                <a:cs typeface="Overpass Light"/>
              </a:rPr>
              <a:t>acceptables</a:t>
            </a:r>
            <a:endParaRPr lang="es-ES" dirty="0" smtClean="0">
              <a:solidFill>
                <a:schemeClr val="tx2"/>
              </a:solidFill>
              <a:latin typeface="Overpass Light"/>
              <a:cs typeface="Overpass Light"/>
            </a:endParaRPr>
          </a:p>
        </p:txBody>
      </p:sp>
      <p:sp>
        <p:nvSpPr>
          <p:cNvPr id="7" name="Date Placeholder 4"/>
          <p:cNvSpPr txBox="1">
            <a:spLocks/>
          </p:cNvSpPr>
          <p:nvPr/>
        </p:nvSpPr>
        <p:spPr>
          <a:xfrm>
            <a:off x="490538" y="6870450"/>
            <a:ext cx="2743200" cy="216000"/>
          </a:xfrm>
          <a:prstGeom prst="rect">
            <a:avLst/>
          </a:prstGeom>
        </p:spPr>
        <p:txBody>
          <a:bodyPr vert="horz" lIns="0" tIns="0" rIns="0" bIns="0" rtlCol="0" anchor="ctr">
            <a:noAutofit/>
          </a:bodyPr>
          <a:lstStyle>
            <a:defPPr>
              <a:defRPr lang="en-US"/>
            </a:defPPr>
            <a:lvl1pPr marL="0" algn="l" defTabSz="914400" rtl="0" eaLnBrk="1" latinLnBrk="0" hangingPunct="1">
              <a:defRPr sz="1000"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smtClean="0"/>
              <a:t>Date: Monday / 01 / October / 2019</a:t>
            </a:r>
            <a:endParaRPr lang="en-GB" dirty="0"/>
          </a:p>
        </p:txBody>
      </p:sp>
      <p:pic>
        <p:nvPicPr>
          <p:cNvPr id="11"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
        <p:nvSpPr>
          <p:cNvPr id="13"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4010476458"/>
      </p:ext>
    </p:extLst>
  </p:cSld>
  <p:clrMapOvr>
    <a:masterClrMapping/>
  </p:clrMapOvr>
  <p:timing>
    <p:tnLst>
      <p:par>
        <p:cTn xmlns:p14="http://schemas.microsoft.com/office/powerpoint/2010/mai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fr-FR" b="0" dirty="0"/>
              <a:t>Hiérarchie des mesures de prévention: faisons les choses dans l’ordre!</a:t>
            </a:r>
            <a:endParaRPr lang="es-ES" b="0" dirty="0"/>
          </a:p>
        </p:txBody>
      </p:sp>
      <p:sp>
        <p:nvSpPr>
          <p:cNvPr id="5" name="Marcador de número de diapositiva 4"/>
          <p:cNvSpPr>
            <a:spLocks noGrp="1"/>
          </p:cNvSpPr>
          <p:nvPr>
            <p:ph type="sldNum" sz="quarter" idx="12"/>
          </p:nvPr>
        </p:nvSpPr>
        <p:spPr/>
        <p:txBody>
          <a:bodyPr/>
          <a:lstStyle/>
          <a:p>
            <a:fld id="{856227C0-AD57-4F9B-BAE3-EEFB0D0EE427}" type="slidenum">
              <a:rPr lang="en-GB" smtClean="0"/>
              <a:t>92</a:t>
            </a:fld>
            <a:endParaRPr lang="en-GB"/>
          </a:p>
        </p:txBody>
      </p:sp>
      <p:sp>
        <p:nvSpPr>
          <p:cNvPr id="6" name="Marcador de texto 5"/>
          <p:cNvSpPr>
            <a:spLocks noGrp="1"/>
          </p:cNvSpPr>
          <p:nvPr>
            <p:ph type="body" sz="quarter" idx="13"/>
          </p:nvPr>
        </p:nvSpPr>
        <p:spPr>
          <a:xfrm>
            <a:off x="344235" y="3233516"/>
            <a:ext cx="3349941" cy="2101455"/>
          </a:xfrm>
        </p:spPr>
        <p:txBody>
          <a:bodyPr/>
          <a:lstStyle/>
          <a:p>
            <a:r>
              <a:rPr lang="fr-FR" sz="1800" dirty="0">
                <a:solidFill>
                  <a:schemeClr val="tx2"/>
                </a:solidFill>
                <a:latin typeface="Overpass Light"/>
                <a:cs typeface="Overpass Light"/>
              </a:rPr>
              <a:t>«</a:t>
            </a:r>
            <a:r>
              <a:rPr lang="fr-FR" sz="1800" i="1" dirty="0" smtClean="0">
                <a:solidFill>
                  <a:schemeClr val="tx2"/>
                </a:solidFill>
                <a:latin typeface="Overpass Light"/>
                <a:cs typeface="Overpass Light"/>
              </a:rPr>
              <a:t>Les </a:t>
            </a:r>
            <a:r>
              <a:rPr lang="fr-FR" sz="1800" i="1" dirty="0">
                <a:solidFill>
                  <a:schemeClr val="tx2"/>
                </a:solidFill>
                <a:latin typeface="Overpass Light"/>
                <a:cs typeface="Overpass Light"/>
              </a:rPr>
              <a:t>choses qui comptent le plus ne doivent jamais être à la merci des choses qui comptent le moins.» </a:t>
            </a:r>
            <a:endParaRPr lang="es-ES" sz="1800" dirty="0">
              <a:solidFill>
                <a:schemeClr val="tx2"/>
              </a:solidFill>
              <a:latin typeface="Overpass Light"/>
              <a:cs typeface="Overpass Light"/>
            </a:endParaRPr>
          </a:p>
          <a:p>
            <a:pPr marL="184150" indent="0" algn="ctr">
              <a:lnSpc>
                <a:spcPct val="70000"/>
              </a:lnSpc>
              <a:buNone/>
            </a:pPr>
            <a:r>
              <a:rPr lang="es-ES" sz="1400" dirty="0">
                <a:solidFill>
                  <a:schemeClr val="tx2"/>
                </a:solidFill>
                <a:latin typeface="Overpass Light"/>
                <a:cs typeface="Overpass Light"/>
              </a:rPr>
              <a:t>Johann Wolfgang von </a:t>
            </a:r>
            <a:r>
              <a:rPr lang="en-US" sz="1400" dirty="0" smtClean="0">
                <a:solidFill>
                  <a:schemeClr val="tx2"/>
                </a:solidFill>
                <a:latin typeface="Overpass Light"/>
                <a:cs typeface="Overpass Light"/>
              </a:rPr>
              <a:t>Goethe</a:t>
            </a:r>
            <a:endParaRPr lang="es-ES" sz="1400" dirty="0">
              <a:solidFill>
                <a:schemeClr val="tx2"/>
              </a:solidFill>
              <a:latin typeface="Overpass Light"/>
              <a:cs typeface="Overpass Light"/>
            </a:endParaRPr>
          </a:p>
        </p:txBody>
      </p:sp>
      <p:pic>
        <p:nvPicPr>
          <p:cNvPr id="8" name="Imagen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30082" y="2036579"/>
            <a:ext cx="5727484" cy="4474596"/>
          </a:xfrm>
          <a:prstGeom prst="rect">
            <a:avLst/>
          </a:prstGeom>
        </p:spPr>
      </p:pic>
      <p:sp>
        <p:nvSpPr>
          <p:cNvPr id="9"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1701603632"/>
      </p:ext>
    </p:extLst>
  </p:cSld>
  <p:clrMapOvr>
    <a:masterClrMapping/>
  </p:clrMapOvr>
  <p:timing>
    <p:tnLst>
      <p:par>
        <p:cTn xmlns:p14="http://schemas.microsoft.com/office/powerpoint/2010/mai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6" name="Marcador de número de diapositiva 5"/>
          <p:cNvSpPr>
            <a:spLocks noGrp="1"/>
          </p:cNvSpPr>
          <p:nvPr>
            <p:ph type="sldNum" sz="quarter" idx="12"/>
          </p:nvPr>
        </p:nvSpPr>
        <p:spPr/>
        <p:txBody>
          <a:bodyPr/>
          <a:lstStyle/>
          <a:p>
            <a:fld id="{856227C0-AD57-4F9B-BAE3-EEFB0D0EE427}" type="slidenum">
              <a:rPr lang="en-GB" smtClean="0"/>
              <a:t>93</a:t>
            </a:fld>
            <a:endParaRPr lang="en-GB"/>
          </a:p>
        </p:txBody>
      </p:sp>
      <p:pic>
        <p:nvPicPr>
          <p:cNvPr id="2"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1136" y="1937136"/>
            <a:ext cx="6615330" cy="3788385"/>
          </a:xfrm>
          <a:prstGeom prst="rect">
            <a:avLst/>
          </a:prstGeom>
        </p:spPr>
      </p:pic>
      <p:sp>
        <p:nvSpPr>
          <p:cNvPr id="3" name="Rectángulo 2"/>
          <p:cNvSpPr/>
          <p:nvPr/>
        </p:nvSpPr>
        <p:spPr>
          <a:xfrm>
            <a:off x="611541" y="1422778"/>
            <a:ext cx="7793566" cy="477054"/>
          </a:xfrm>
          <a:prstGeom prst="rect">
            <a:avLst/>
          </a:prstGeom>
        </p:spPr>
        <p:txBody>
          <a:bodyPr wrap="square">
            <a:spAutoFit/>
          </a:bodyPr>
          <a:lstStyle/>
          <a:p>
            <a:r>
              <a:rPr lang="fr-FR" sz="2500" dirty="0">
                <a:solidFill>
                  <a:schemeClr val="accent1"/>
                </a:solidFill>
                <a:latin typeface="Overpass Bold"/>
                <a:cs typeface="Overpass Bold"/>
              </a:rPr>
              <a:t>1</a:t>
            </a:r>
            <a:r>
              <a:rPr lang="fr-FR" sz="2500" dirty="0" smtClean="0">
                <a:solidFill>
                  <a:schemeClr val="accent1"/>
                </a:solidFill>
                <a:latin typeface="Overpass Bold"/>
                <a:cs typeface="Overpass Bold"/>
              </a:rPr>
              <a:t>. Éliminer le danger</a:t>
            </a:r>
            <a:endParaRPr lang="es-ES" sz="2500" dirty="0">
              <a:latin typeface="Overpass Bold"/>
              <a:cs typeface="Overpass Bold"/>
            </a:endParaRPr>
          </a:p>
        </p:txBody>
      </p:sp>
      <p:pic>
        <p:nvPicPr>
          <p:cNvPr id="7" name="Imagen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72720" y="2310220"/>
            <a:ext cx="4147799" cy="3240468"/>
          </a:xfrm>
          <a:prstGeom prst="rect">
            <a:avLst/>
          </a:prstGeom>
        </p:spPr>
      </p:pic>
      <p:sp>
        <p:nvSpPr>
          <p:cNvPr id="8" name="CuadroTexto 7"/>
          <p:cNvSpPr txBox="1"/>
          <p:nvPr/>
        </p:nvSpPr>
        <p:spPr>
          <a:xfrm>
            <a:off x="711382" y="2196960"/>
            <a:ext cx="4034245" cy="1200329"/>
          </a:xfrm>
          <a:prstGeom prst="rect">
            <a:avLst/>
          </a:prstGeom>
          <a:noFill/>
        </p:spPr>
        <p:txBody>
          <a:bodyPr wrap="square" rtlCol="0">
            <a:spAutoFit/>
          </a:bodyPr>
          <a:lstStyle/>
          <a:p>
            <a:pPr marL="0" lvl="1" indent="0">
              <a:buNone/>
            </a:pPr>
            <a:r>
              <a:rPr lang="fr-FR" dirty="0">
                <a:solidFill>
                  <a:schemeClr val="tx2"/>
                </a:solidFill>
                <a:latin typeface="Overpass Light"/>
                <a:cs typeface="Overpass Light"/>
              </a:rPr>
              <a:t>Dans la mesure du possible, la meilleure façon d’éliminer le risque est de retirer complètement l’objet, la substance ou la pratique dangereux.</a:t>
            </a:r>
          </a:p>
        </p:txBody>
      </p:sp>
      <p:sp>
        <p:nvSpPr>
          <p:cNvPr id="9"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3589489626"/>
      </p:ext>
    </p:extLst>
  </p:cSld>
  <p:clrMapOvr>
    <a:masterClrMapping/>
  </p:clrMapOvr>
  <p:timing>
    <p:tnLst>
      <p:par>
        <p:cTn xmlns:p14="http://schemas.microsoft.com/office/powerpoint/2010/mai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número de diapositiva 5"/>
          <p:cNvSpPr>
            <a:spLocks noGrp="1"/>
          </p:cNvSpPr>
          <p:nvPr>
            <p:ph type="sldNum" sz="quarter" idx="12"/>
          </p:nvPr>
        </p:nvSpPr>
        <p:spPr/>
        <p:txBody>
          <a:bodyPr/>
          <a:lstStyle/>
          <a:p>
            <a:fld id="{856227C0-AD57-4F9B-BAE3-EEFB0D0EE427}" type="slidenum">
              <a:rPr lang="en-GB" smtClean="0"/>
              <a:t>94</a:t>
            </a:fld>
            <a:endParaRPr lang="en-GB"/>
          </a:p>
        </p:txBody>
      </p:sp>
      <p:pic>
        <p:nvPicPr>
          <p:cNvPr id="2"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11771" y="1884975"/>
            <a:ext cx="4799113" cy="4358604"/>
          </a:xfrm>
          <a:prstGeom prst="rect">
            <a:avLst/>
          </a:prstGeom>
        </p:spPr>
      </p:pic>
      <p:sp>
        <p:nvSpPr>
          <p:cNvPr id="3" name="Rectángulo 2"/>
          <p:cNvSpPr/>
          <p:nvPr/>
        </p:nvSpPr>
        <p:spPr>
          <a:xfrm>
            <a:off x="611541" y="1422778"/>
            <a:ext cx="7793566" cy="477054"/>
          </a:xfrm>
          <a:prstGeom prst="rect">
            <a:avLst/>
          </a:prstGeom>
        </p:spPr>
        <p:txBody>
          <a:bodyPr wrap="square">
            <a:spAutoFit/>
          </a:bodyPr>
          <a:lstStyle/>
          <a:p>
            <a:r>
              <a:rPr lang="nl-NL" altLang="en-US" sz="2500" dirty="0" smtClean="0">
                <a:solidFill>
                  <a:srgbClr val="1E2DBE"/>
                </a:solidFill>
                <a:latin typeface="Overpass Bold"/>
                <a:cs typeface="Overpass Bold"/>
              </a:rPr>
              <a:t>2. </a:t>
            </a:r>
            <a:r>
              <a:rPr lang="fr-FR" sz="2500" dirty="0" smtClean="0">
                <a:solidFill>
                  <a:srgbClr val="1E2DBE"/>
                </a:solidFill>
                <a:latin typeface="Overpass Bold"/>
                <a:cs typeface="Overpass Bold"/>
              </a:rPr>
              <a:t>Substitution du danger</a:t>
            </a:r>
            <a:endParaRPr lang="es-ES" sz="2500" dirty="0">
              <a:solidFill>
                <a:srgbClr val="1E2DBE"/>
              </a:solidFill>
              <a:latin typeface="Overpass Bold"/>
              <a:cs typeface="Overpass Bold"/>
            </a:endParaRPr>
          </a:p>
        </p:txBody>
      </p:sp>
      <p:sp>
        <p:nvSpPr>
          <p:cNvPr id="8" name="CuadroTexto 7"/>
          <p:cNvSpPr txBox="1"/>
          <p:nvPr/>
        </p:nvSpPr>
        <p:spPr>
          <a:xfrm>
            <a:off x="711383" y="2196960"/>
            <a:ext cx="3014938" cy="2862323"/>
          </a:xfrm>
          <a:prstGeom prst="rect">
            <a:avLst/>
          </a:prstGeom>
          <a:noFill/>
        </p:spPr>
        <p:txBody>
          <a:bodyPr wrap="square" rtlCol="0">
            <a:spAutoFit/>
          </a:bodyPr>
          <a:lstStyle/>
          <a:p>
            <a:r>
              <a:rPr lang="fr-FR" dirty="0">
                <a:solidFill>
                  <a:schemeClr val="tx2"/>
                </a:solidFill>
                <a:latin typeface="Overpass Light"/>
                <a:cs typeface="Overpass Light"/>
              </a:rPr>
              <a:t>S’il est impossible d’éliminer complètement le danger, la mesure la plus efficace pour réduire le risque est de remplacer la substance, le processus ou la pratique de travail dangereux par une autre solution plus sûre et inoffensive. </a:t>
            </a:r>
          </a:p>
        </p:txBody>
      </p:sp>
      <p:pic>
        <p:nvPicPr>
          <p:cNvPr id="9" name="Imagen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78131" y="2595616"/>
            <a:ext cx="3922985" cy="3064832"/>
          </a:xfrm>
          <a:prstGeom prst="rect">
            <a:avLst/>
          </a:prstGeom>
        </p:spPr>
      </p:pic>
      <p:sp>
        <p:nvSpPr>
          <p:cNvPr id="10"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4195770469"/>
      </p:ext>
    </p:extLst>
  </p:cSld>
  <p:clrMapOvr>
    <a:masterClrMapping/>
  </p:clrMapOvr>
  <p:timing>
    <p:tnLst>
      <p:par>
        <p:cTn xmlns:p14="http://schemas.microsoft.com/office/powerpoint/2010/mai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97641" y="2614992"/>
            <a:ext cx="6849154" cy="3278026"/>
          </a:xfrm>
          <a:prstGeom prst="rect">
            <a:avLst/>
          </a:prstGeom>
        </p:spPr>
      </p:pic>
      <p:sp>
        <p:nvSpPr>
          <p:cNvPr id="2" name="Title 1"/>
          <p:cNvSpPr>
            <a:spLocks noGrp="1"/>
          </p:cNvSpPr>
          <p:nvPr>
            <p:ph type="title"/>
          </p:nvPr>
        </p:nvSpPr>
        <p:spPr/>
        <p:txBody>
          <a:bodyPr/>
          <a:lstStyle/>
          <a:p>
            <a:r>
              <a:rPr lang="fr-FR" b="0" dirty="0">
                <a:cs typeface="Overpass Bold"/>
              </a:rPr>
              <a:t>Substitution des dangers sur le lieu de travail</a:t>
            </a:r>
            <a:endParaRPr lang="en-GB" b="0" dirty="0">
              <a:cs typeface="Overpass Bold"/>
            </a:endParaRPr>
          </a:p>
        </p:txBody>
      </p:sp>
      <p:sp>
        <p:nvSpPr>
          <p:cNvPr id="3" name="Content Placeholder 2"/>
          <p:cNvSpPr>
            <a:spLocks noGrp="1"/>
          </p:cNvSpPr>
          <p:nvPr>
            <p:ph sz="half" idx="1"/>
          </p:nvPr>
        </p:nvSpPr>
        <p:spPr>
          <a:xfrm>
            <a:off x="490539" y="2096031"/>
            <a:ext cx="5037696" cy="3564415"/>
          </a:xfrm>
        </p:spPr>
        <p:txBody>
          <a:bodyPr/>
          <a:lstStyle/>
          <a:p>
            <a:pPr lvl="2">
              <a:buFont typeface="Lucida Grande"/>
              <a:buChar char="▶"/>
            </a:pPr>
            <a:r>
              <a:rPr lang="fr-FR" dirty="0" smtClean="0">
                <a:solidFill>
                  <a:schemeClr val="tx2"/>
                </a:solidFill>
                <a:latin typeface="Overpass Light"/>
                <a:cs typeface="Overpass Light"/>
              </a:rPr>
              <a:t>Pesticides</a:t>
            </a:r>
            <a:r>
              <a:rPr lang="fr-FR" dirty="0">
                <a:solidFill>
                  <a:schemeClr val="tx2"/>
                </a:solidFill>
                <a:latin typeface="Overpass Light"/>
                <a:cs typeface="Overpass Light"/>
              </a:rPr>
              <a:t>: envisager d’utiliser ceux qui ont la plus faible </a:t>
            </a:r>
            <a:r>
              <a:rPr lang="fr-FR" dirty="0" smtClean="0">
                <a:solidFill>
                  <a:schemeClr val="tx2"/>
                </a:solidFill>
                <a:latin typeface="Overpass Light"/>
                <a:cs typeface="Overpass Light"/>
              </a:rPr>
              <a:t>toxicité</a:t>
            </a:r>
          </a:p>
          <a:p>
            <a:pPr lvl="2">
              <a:buFont typeface="Lucida Grande"/>
              <a:buChar char="▶"/>
            </a:pPr>
            <a:r>
              <a:rPr lang="fr-FR" dirty="0" smtClean="0">
                <a:solidFill>
                  <a:schemeClr val="tx2"/>
                </a:solidFill>
                <a:latin typeface="Overpass Light"/>
                <a:cs typeface="Overpass Light"/>
              </a:rPr>
              <a:t>Matériaux </a:t>
            </a:r>
            <a:r>
              <a:rPr lang="fr-FR" dirty="0">
                <a:solidFill>
                  <a:schemeClr val="tx2"/>
                </a:solidFill>
                <a:latin typeface="Overpass Light"/>
                <a:cs typeface="Overpass Light"/>
              </a:rPr>
              <a:t>de construction: utiliser des substituts à l’amiante, non fibreux et à faible </a:t>
            </a:r>
            <a:r>
              <a:rPr lang="fr-FR" dirty="0" smtClean="0">
                <a:solidFill>
                  <a:schemeClr val="tx2"/>
                </a:solidFill>
                <a:latin typeface="Overpass Light"/>
                <a:cs typeface="Overpass Light"/>
              </a:rPr>
              <a:t>risque</a:t>
            </a:r>
          </a:p>
          <a:p>
            <a:pPr lvl="2">
              <a:buFont typeface="Lucida Grande"/>
              <a:buChar char="▶"/>
            </a:pPr>
            <a:r>
              <a:rPr lang="fr-FR" dirty="0" smtClean="0">
                <a:solidFill>
                  <a:schemeClr val="tx2"/>
                </a:solidFill>
                <a:latin typeface="Overpass Light"/>
                <a:cs typeface="Overpass Light"/>
              </a:rPr>
              <a:t>Remplacer </a:t>
            </a:r>
            <a:r>
              <a:rPr lang="fr-FR" dirty="0">
                <a:solidFill>
                  <a:schemeClr val="tx2"/>
                </a:solidFill>
                <a:latin typeface="Overpass Light"/>
                <a:cs typeface="Overpass Light"/>
              </a:rPr>
              <a:t>une machine bruyante par une machine plus </a:t>
            </a:r>
            <a:r>
              <a:rPr lang="fr-FR" dirty="0" smtClean="0">
                <a:solidFill>
                  <a:schemeClr val="tx2"/>
                </a:solidFill>
                <a:latin typeface="Overpass Light"/>
                <a:cs typeface="Overpass Light"/>
              </a:rPr>
              <a:t>silencieuse</a:t>
            </a:r>
          </a:p>
          <a:p>
            <a:pPr lvl="2">
              <a:buFont typeface="Lucida Grande"/>
              <a:buChar char="▶"/>
            </a:pPr>
            <a:r>
              <a:rPr lang="fr-FR" dirty="0" smtClean="0">
                <a:solidFill>
                  <a:schemeClr val="tx2"/>
                </a:solidFill>
                <a:latin typeface="Overpass Light"/>
                <a:cs typeface="Overpass Light"/>
              </a:rPr>
              <a:t>Utiliser </a:t>
            </a:r>
            <a:r>
              <a:rPr lang="fr-FR" dirty="0">
                <a:solidFill>
                  <a:schemeClr val="tx2"/>
                </a:solidFill>
                <a:latin typeface="Overpass Light"/>
                <a:cs typeface="Overpass Light"/>
              </a:rPr>
              <a:t>des peintures, vernis et pigments sans </a:t>
            </a:r>
            <a:r>
              <a:rPr lang="fr-FR" dirty="0" smtClean="0">
                <a:solidFill>
                  <a:schemeClr val="tx2"/>
                </a:solidFill>
                <a:latin typeface="Overpass Light"/>
                <a:cs typeface="Overpass Light"/>
              </a:rPr>
              <a:t>plomb</a:t>
            </a:r>
          </a:p>
          <a:p>
            <a:pPr lvl="2">
              <a:buFont typeface="Lucida Grande"/>
              <a:buChar char="▶"/>
            </a:pPr>
            <a:r>
              <a:rPr lang="fr-FR" dirty="0" smtClean="0">
                <a:solidFill>
                  <a:schemeClr val="tx2"/>
                </a:solidFill>
                <a:latin typeface="Overpass Light"/>
                <a:cs typeface="Overpass Light"/>
              </a:rPr>
              <a:t>Utiliser </a:t>
            </a:r>
            <a:r>
              <a:rPr lang="fr-FR" dirty="0">
                <a:solidFill>
                  <a:schemeClr val="tx2"/>
                </a:solidFill>
                <a:latin typeface="Overpass Light"/>
                <a:cs typeface="Overpass Light"/>
              </a:rPr>
              <a:t>des meules synthétiques au lieu de meules en </a:t>
            </a:r>
            <a:r>
              <a:rPr lang="fr-FR" dirty="0" smtClean="0">
                <a:solidFill>
                  <a:schemeClr val="tx2"/>
                </a:solidFill>
                <a:latin typeface="Overpass Light"/>
                <a:cs typeface="Overpass Light"/>
              </a:rPr>
              <a:t>grès</a:t>
            </a:r>
          </a:p>
          <a:p>
            <a:pPr lvl="2">
              <a:buFont typeface="Lucida Grande"/>
              <a:buChar char="▶"/>
            </a:pPr>
            <a:r>
              <a:rPr lang="fr-FR" dirty="0" smtClean="0">
                <a:solidFill>
                  <a:schemeClr val="tx2"/>
                </a:solidFill>
                <a:latin typeface="Overpass Light"/>
                <a:cs typeface="Overpass Light"/>
              </a:rPr>
              <a:t>Utiliser </a:t>
            </a:r>
            <a:r>
              <a:rPr lang="fr-FR" dirty="0">
                <a:solidFill>
                  <a:schemeClr val="tx2"/>
                </a:solidFill>
                <a:latin typeface="Overpass Light"/>
                <a:cs typeface="Overpass Light"/>
              </a:rPr>
              <a:t>des granulés plutôt que de la poudre, pour réduire le risque </a:t>
            </a:r>
            <a:r>
              <a:rPr lang="fr-FR" dirty="0" smtClean="0">
                <a:solidFill>
                  <a:schemeClr val="tx2"/>
                </a:solidFill>
                <a:latin typeface="Overpass Light"/>
                <a:cs typeface="Overpass Light"/>
              </a:rPr>
              <a:t>d’inhalation</a:t>
            </a:r>
            <a:endParaRPr lang="fr-FR" dirty="0">
              <a:solidFill>
                <a:schemeClr val="tx2"/>
              </a:solidFill>
              <a:latin typeface="Overpass Light"/>
              <a:cs typeface="Overpass Light"/>
            </a:endParaRPr>
          </a:p>
        </p:txBody>
      </p:sp>
      <p:sp>
        <p:nvSpPr>
          <p:cNvPr id="5" name="Date Placeholder 4"/>
          <p:cNvSpPr>
            <a:spLocks noGrp="1"/>
          </p:cNvSpPr>
          <p:nvPr>
            <p:ph type="dt" sz="half" idx="10"/>
          </p:nvPr>
        </p:nvSpPr>
        <p:spPr/>
        <p:txBody>
          <a:bodyPr/>
          <a:lstStyle/>
          <a:p>
            <a:r>
              <a:rPr lang="en-GB" dirty="0" smtClean="0"/>
              <a:t>Date: Monday / 01 / October / 2019</a:t>
            </a:r>
            <a:endParaRPr lang="en-GB" dirty="0"/>
          </a:p>
        </p:txBody>
      </p:sp>
      <p:sp>
        <p:nvSpPr>
          <p:cNvPr id="7" name="Slide Number Placeholder 6"/>
          <p:cNvSpPr>
            <a:spLocks noGrp="1"/>
          </p:cNvSpPr>
          <p:nvPr>
            <p:ph type="sldNum" sz="quarter" idx="12"/>
          </p:nvPr>
        </p:nvSpPr>
        <p:spPr/>
        <p:txBody>
          <a:bodyPr/>
          <a:lstStyle/>
          <a:p>
            <a:fld id="{856227C0-AD57-4F9B-BAE3-EEFB0D0EE427}" type="slidenum">
              <a:rPr lang="en-GB" smtClean="0"/>
              <a:pPr/>
              <a:t>95</a:t>
            </a:fld>
            <a:endParaRPr lang="en-GB"/>
          </a:p>
        </p:txBody>
      </p:sp>
      <p:sp>
        <p:nvSpPr>
          <p:cNvPr id="8"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2035438355"/>
      </p:ext>
    </p:extLst>
  </p:cSld>
  <p:clrMapOvr>
    <a:masterClrMapping/>
  </p:clrMapOvr>
  <p:timing>
    <p:tnLst>
      <p:par>
        <p:cTn xmlns:p14="http://schemas.microsoft.com/office/powerpoint/2010/mai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número de diapositiva 5"/>
          <p:cNvSpPr>
            <a:spLocks noGrp="1"/>
          </p:cNvSpPr>
          <p:nvPr>
            <p:ph type="sldNum" sz="quarter" idx="12"/>
          </p:nvPr>
        </p:nvSpPr>
        <p:spPr/>
        <p:txBody>
          <a:bodyPr/>
          <a:lstStyle/>
          <a:p>
            <a:fld id="{856227C0-AD57-4F9B-BAE3-EEFB0D0EE427}" type="slidenum">
              <a:rPr lang="en-GB" smtClean="0"/>
              <a:t>96</a:t>
            </a:fld>
            <a:endParaRPr lang="en-GB"/>
          </a:p>
        </p:txBody>
      </p:sp>
      <p:pic>
        <p:nvPicPr>
          <p:cNvPr id="2"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2067" y="1907583"/>
            <a:ext cx="5342056" cy="3405472"/>
          </a:xfrm>
          <a:prstGeom prst="rect">
            <a:avLst/>
          </a:prstGeom>
        </p:spPr>
      </p:pic>
      <p:sp>
        <p:nvSpPr>
          <p:cNvPr id="3" name="Rectángulo 2"/>
          <p:cNvSpPr/>
          <p:nvPr/>
        </p:nvSpPr>
        <p:spPr>
          <a:xfrm>
            <a:off x="611541" y="1422778"/>
            <a:ext cx="7793566" cy="477054"/>
          </a:xfrm>
          <a:prstGeom prst="rect">
            <a:avLst/>
          </a:prstGeom>
        </p:spPr>
        <p:txBody>
          <a:bodyPr wrap="square">
            <a:spAutoFit/>
          </a:bodyPr>
          <a:lstStyle/>
          <a:p>
            <a:r>
              <a:rPr lang="nl-NL" altLang="en-US" sz="2500" dirty="0" smtClean="0">
                <a:solidFill>
                  <a:schemeClr val="accent1"/>
                </a:solidFill>
                <a:latin typeface="Overpass Bold"/>
                <a:cs typeface="Overpass Bold"/>
              </a:rPr>
              <a:t>3. </a:t>
            </a:r>
            <a:r>
              <a:rPr lang="fr-FR" sz="2500" dirty="0" smtClean="0">
                <a:solidFill>
                  <a:schemeClr val="accent1"/>
                </a:solidFill>
                <a:latin typeface="Overpass Bold"/>
                <a:cs typeface="Overpass Bold"/>
              </a:rPr>
              <a:t>Mesures techniques de prévention</a:t>
            </a:r>
            <a:endParaRPr lang="es-ES" sz="2500" dirty="0">
              <a:solidFill>
                <a:schemeClr val="accent1"/>
              </a:solidFill>
              <a:latin typeface="Overpass Bold"/>
              <a:cs typeface="Overpass Bold"/>
            </a:endParaRPr>
          </a:p>
        </p:txBody>
      </p:sp>
      <p:sp>
        <p:nvSpPr>
          <p:cNvPr id="8" name="CuadroTexto 7"/>
          <p:cNvSpPr txBox="1"/>
          <p:nvPr/>
        </p:nvSpPr>
        <p:spPr>
          <a:xfrm>
            <a:off x="555553" y="5285165"/>
            <a:ext cx="10794630" cy="923330"/>
          </a:xfrm>
          <a:prstGeom prst="rect">
            <a:avLst/>
          </a:prstGeom>
          <a:noFill/>
        </p:spPr>
        <p:txBody>
          <a:bodyPr wrap="square" rtlCol="0">
            <a:spAutoFit/>
          </a:bodyPr>
          <a:lstStyle/>
          <a:p>
            <a:r>
              <a:rPr lang="fr-FR" dirty="0">
                <a:solidFill>
                  <a:schemeClr val="tx2"/>
                </a:solidFill>
                <a:latin typeface="Overpass Light"/>
                <a:cs typeface="Overpass Light"/>
              </a:rPr>
              <a:t>Lorsque l’élimination ou la substitution des substances dangereuses n’est pas réalisable, il faut prendre des mesures de contrôle techniques pour empêcher l’accès au danger en l’enfermant complètement pour qu’il n’atteigne pas le travailleur</a:t>
            </a:r>
            <a:endParaRPr lang="es-ES" dirty="0">
              <a:solidFill>
                <a:schemeClr val="tx2"/>
              </a:solidFill>
              <a:latin typeface="Overpass Light"/>
              <a:cs typeface="Overpass Light"/>
            </a:endParaRPr>
          </a:p>
        </p:txBody>
      </p:sp>
      <p:pic>
        <p:nvPicPr>
          <p:cNvPr id="9" name="Imagen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74361" y="1912949"/>
            <a:ext cx="4129542" cy="3226204"/>
          </a:xfrm>
          <a:prstGeom prst="rect">
            <a:avLst/>
          </a:prstGeom>
        </p:spPr>
      </p:pic>
      <p:sp>
        <p:nvSpPr>
          <p:cNvPr id="10"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3613473259"/>
      </p:ext>
    </p:extLst>
  </p:cSld>
  <p:clrMapOvr>
    <a:masterClrMapping/>
  </p:clrMapOvr>
  <p:timing>
    <p:tnLst>
      <p:par>
        <p:cTn xmlns:p14="http://schemas.microsoft.com/office/powerpoint/2010/mai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fr-FR" b="0" dirty="0">
                <a:solidFill>
                  <a:srgbClr val="1E2DBE"/>
                </a:solidFill>
              </a:rPr>
              <a:t>Types de mesures techniques de prévention</a:t>
            </a:r>
            <a:endParaRPr lang="es-ES" b="0" dirty="0">
              <a:solidFill>
                <a:srgbClr val="1E2DBE"/>
              </a:solidFill>
              <a:cs typeface="Overpass Bold"/>
            </a:endParaRPr>
          </a:p>
        </p:txBody>
      </p:sp>
      <p:sp>
        <p:nvSpPr>
          <p:cNvPr id="3" name="Marcador de contenido 2"/>
          <p:cNvSpPr>
            <a:spLocks noGrp="1"/>
          </p:cNvSpPr>
          <p:nvPr>
            <p:ph idx="1"/>
          </p:nvPr>
        </p:nvSpPr>
        <p:spPr>
          <a:xfrm>
            <a:off x="490539" y="2091765"/>
            <a:ext cx="7474143" cy="3829984"/>
          </a:xfrm>
        </p:spPr>
        <p:txBody>
          <a:bodyPr/>
          <a:lstStyle/>
          <a:p>
            <a:r>
              <a:rPr lang="fr-FR" b="0" dirty="0"/>
              <a:t>Modification du lieu de travail ou du processus de travail</a:t>
            </a:r>
          </a:p>
          <a:p>
            <a:pPr marL="285750" indent="-285750" eaLnBrk="0" fontAlgn="base" hangingPunct="0">
              <a:lnSpc>
                <a:spcPct val="150000"/>
              </a:lnSpc>
              <a:spcBef>
                <a:spcPct val="0"/>
              </a:spcBef>
              <a:spcAft>
                <a:spcPct val="0"/>
              </a:spcAft>
              <a:buClr>
                <a:schemeClr val="accent2"/>
              </a:buClr>
              <a:buFont typeface="Lucida Grande"/>
              <a:buChar char="►"/>
            </a:pPr>
            <a:r>
              <a:rPr lang="fr-FR" b="0" dirty="0" smtClean="0">
                <a:solidFill>
                  <a:schemeClr val="tx2"/>
                </a:solidFill>
                <a:latin typeface="Overpass Light"/>
                <a:cs typeface="Overpass Light"/>
              </a:rPr>
              <a:t>Modifier </a:t>
            </a:r>
            <a:r>
              <a:rPr lang="fr-FR" b="0" dirty="0">
                <a:solidFill>
                  <a:schemeClr val="tx2"/>
                </a:solidFill>
                <a:latin typeface="Overpass Light"/>
                <a:cs typeface="Overpass Light"/>
              </a:rPr>
              <a:t>le poste de travail ou la façon dont une activité ou un processus est mené afin de réduire le </a:t>
            </a:r>
            <a:r>
              <a:rPr lang="fr-FR" b="0" dirty="0" smtClean="0">
                <a:solidFill>
                  <a:schemeClr val="tx2"/>
                </a:solidFill>
                <a:latin typeface="Overpass Light"/>
                <a:cs typeface="Overpass Light"/>
              </a:rPr>
              <a:t>risque</a:t>
            </a:r>
            <a:endParaRPr lang="en-US" altLang="pt-BR" dirty="0" smtClean="0">
              <a:solidFill>
                <a:schemeClr val="tx2"/>
              </a:solidFill>
            </a:endParaRPr>
          </a:p>
          <a:p>
            <a:pPr>
              <a:lnSpc>
                <a:spcPct val="90000"/>
              </a:lnSpc>
            </a:pPr>
            <a:r>
              <a:rPr lang="fr-FR" b="0" dirty="0">
                <a:solidFill>
                  <a:srgbClr val="FA3C4B"/>
                </a:solidFill>
              </a:rPr>
              <a:t>Exemples</a:t>
            </a:r>
          </a:p>
          <a:p>
            <a:pPr marL="285750" indent="-285750" eaLnBrk="0" fontAlgn="base" hangingPunct="0">
              <a:lnSpc>
                <a:spcPct val="150000"/>
              </a:lnSpc>
              <a:spcBef>
                <a:spcPct val="0"/>
              </a:spcBef>
              <a:spcAft>
                <a:spcPct val="0"/>
              </a:spcAft>
              <a:buClr>
                <a:schemeClr val="accent2"/>
              </a:buClr>
              <a:buFont typeface="Lucida Grande"/>
              <a:buChar char="►"/>
            </a:pPr>
            <a:r>
              <a:rPr lang="fr-FR" b="0" dirty="0" smtClean="0">
                <a:solidFill>
                  <a:schemeClr val="tx2"/>
                </a:solidFill>
                <a:latin typeface="Overpass Light"/>
                <a:cs typeface="Overpass Light"/>
              </a:rPr>
              <a:t>Réaménager </a:t>
            </a:r>
            <a:r>
              <a:rPr lang="fr-FR" b="0" dirty="0">
                <a:solidFill>
                  <a:schemeClr val="tx2"/>
                </a:solidFill>
                <a:latin typeface="Overpass Light"/>
                <a:cs typeface="Overpass Light"/>
              </a:rPr>
              <a:t>un poste de travail pour réduire les dangers </a:t>
            </a:r>
            <a:r>
              <a:rPr lang="fr-FR" b="0" dirty="0" smtClean="0">
                <a:solidFill>
                  <a:schemeClr val="tx2"/>
                </a:solidFill>
                <a:latin typeface="Overpass Light"/>
                <a:cs typeface="Overpass Light"/>
              </a:rPr>
              <a:t>ergonomiques</a:t>
            </a:r>
          </a:p>
          <a:p>
            <a:pPr marL="285750" indent="-285750" eaLnBrk="0" fontAlgn="base" hangingPunct="0">
              <a:lnSpc>
                <a:spcPct val="150000"/>
              </a:lnSpc>
              <a:spcBef>
                <a:spcPct val="0"/>
              </a:spcBef>
              <a:spcAft>
                <a:spcPct val="0"/>
              </a:spcAft>
              <a:buClr>
                <a:schemeClr val="accent2"/>
              </a:buClr>
              <a:buFont typeface="Lucida Grande"/>
              <a:buChar char="►"/>
            </a:pPr>
            <a:r>
              <a:rPr lang="fr-FR" b="0" dirty="0" smtClean="0">
                <a:solidFill>
                  <a:schemeClr val="tx2"/>
                </a:solidFill>
                <a:latin typeface="Overpass Light"/>
                <a:cs typeface="Overpass Light"/>
              </a:rPr>
              <a:t>Diminuer </a:t>
            </a:r>
            <a:r>
              <a:rPr lang="fr-FR" b="0" dirty="0">
                <a:solidFill>
                  <a:schemeClr val="tx2"/>
                </a:solidFill>
                <a:latin typeface="Overpass Light"/>
                <a:cs typeface="Overpass Light"/>
              </a:rPr>
              <a:t>la température d’un processus de sorte à produire moins de </a:t>
            </a:r>
            <a:r>
              <a:rPr lang="fr-FR" b="0" dirty="0" smtClean="0">
                <a:solidFill>
                  <a:schemeClr val="tx2"/>
                </a:solidFill>
                <a:latin typeface="Overpass Light"/>
                <a:cs typeface="Overpass Light"/>
              </a:rPr>
              <a:t>vapeur</a:t>
            </a:r>
          </a:p>
          <a:p>
            <a:pPr marL="285750" indent="-285750" eaLnBrk="0" fontAlgn="base" hangingPunct="0">
              <a:lnSpc>
                <a:spcPct val="150000"/>
              </a:lnSpc>
              <a:spcBef>
                <a:spcPct val="0"/>
              </a:spcBef>
              <a:spcAft>
                <a:spcPct val="0"/>
              </a:spcAft>
              <a:buClr>
                <a:schemeClr val="accent2"/>
              </a:buClr>
              <a:buFont typeface="Lucida Grande"/>
              <a:buChar char="►"/>
            </a:pPr>
            <a:r>
              <a:rPr lang="fr-FR" b="0" dirty="0" smtClean="0">
                <a:solidFill>
                  <a:schemeClr val="tx2"/>
                </a:solidFill>
                <a:latin typeface="Overpass Light"/>
                <a:cs typeface="Overpass Light"/>
              </a:rPr>
              <a:t>Recourir </a:t>
            </a:r>
            <a:r>
              <a:rPr lang="fr-FR" b="0" dirty="0">
                <a:solidFill>
                  <a:schemeClr val="tx2"/>
                </a:solidFill>
                <a:latin typeface="Overpass Light"/>
                <a:cs typeface="Overpass Light"/>
              </a:rPr>
              <a:t>à l’automatisation, ce qui réduit le potentiel d’exposition </a:t>
            </a:r>
          </a:p>
          <a:p>
            <a:pPr marL="285750" indent="-285750" eaLnBrk="0" fontAlgn="base" hangingPunct="0">
              <a:lnSpc>
                <a:spcPct val="150000"/>
              </a:lnSpc>
              <a:spcBef>
                <a:spcPct val="0"/>
              </a:spcBef>
              <a:spcAft>
                <a:spcPct val="0"/>
              </a:spcAft>
              <a:buClr>
                <a:schemeClr val="accent2"/>
              </a:buClr>
              <a:buFont typeface="Lucida Grande"/>
              <a:buChar char="►"/>
            </a:pPr>
            <a:endParaRPr lang="en-US" altLang="pt-BR" b="0" dirty="0">
              <a:solidFill>
                <a:prstClr val="black"/>
              </a:solidFill>
              <a:latin typeface="Overpass Light"/>
              <a:cs typeface="Overpass Light"/>
            </a:endParaRPr>
          </a:p>
        </p:txBody>
      </p:sp>
      <p:sp>
        <p:nvSpPr>
          <p:cNvPr id="4" name="Marcador de fecha 3"/>
          <p:cNvSpPr>
            <a:spLocks noGrp="1"/>
          </p:cNvSpPr>
          <p:nvPr>
            <p:ph type="dt" sz="half" idx="10"/>
          </p:nvPr>
        </p:nvSpPr>
        <p:spPr/>
        <p:txBody>
          <a:bodyPr/>
          <a:lstStyle/>
          <a:p>
            <a:r>
              <a:rPr lang="en-GB" dirty="0" smtClean="0"/>
              <a:t>Date: Monday / 01 / October / 2019</a:t>
            </a:r>
            <a:endParaRPr lang="en-GB"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97</a:t>
            </a:fld>
            <a:endParaRPr lang="en-GB"/>
          </a:p>
        </p:txBody>
      </p:sp>
      <p:sp>
        <p:nvSpPr>
          <p:cNvPr id="11" name="Marcador de texto 10"/>
          <p:cNvSpPr>
            <a:spLocks noGrp="1"/>
          </p:cNvSpPr>
          <p:nvPr>
            <p:ph type="body" sz="quarter" idx="14"/>
          </p:nvPr>
        </p:nvSpPr>
        <p:spPr/>
        <p:txBody>
          <a:bodyPr/>
          <a:lstStyle/>
          <a:p>
            <a:r>
              <a:rPr lang="es-ES_tradnl" dirty="0" smtClean="0"/>
              <a:t>Afroamericano Trabajando En Fórmula En El Centro Científico RF._.STUDIO</a:t>
            </a:r>
            <a:endParaRPr lang="es-ES" dirty="0"/>
          </a:p>
        </p:txBody>
      </p:sp>
      <p:pic>
        <p:nvPicPr>
          <p:cNvPr id="13"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pic>
        <p:nvPicPr>
          <p:cNvPr id="7" name="Imagen 6" descr="97_slide_picture.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17077" y="1012588"/>
            <a:ext cx="4174923" cy="5845412"/>
          </a:xfrm>
          <a:prstGeom prst="rect">
            <a:avLst/>
          </a:prstGeom>
        </p:spPr>
      </p:pic>
      <p:sp>
        <p:nvSpPr>
          <p:cNvPr id="9" name="Triángulo rectángulo 8"/>
          <p:cNvSpPr/>
          <p:nvPr/>
        </p:nvSpPr>
        <p:spPr>
          <a:xfrm rot="10800000">
            <a:off x="8005057" y="978448"/>
            <a:ext cx="4186941" cy="2420888"/>
          </a:xfrm>
          <a:prstGeom prst="rtTriangl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
        <p:nvSpPr>
          <p:cNvPr id="12"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916009346"/>
      </p:ext>
    </p:extLst>
  </p:cSld>
  <p:clrMapOvr>
    <a:masterClrMapping/>
  </p:clrMapOvr>
  <p:timing>
    <p:tnLst>
      <p:par>
        <p:cTn xmlns:p14="http://schemas.microsoft.com/office/powerpoint/2010/mai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fr-FR" b="0" dirty="0"/>
              <a:t>Types de mesures techniques de prévention</a:t>
            </a:r>
            <a:endParaRPr lang="es-ES" b="0" dirty="0">
              <a:cs typeface="Overpass Bold"/>
            </a:endParaRPr>
          </a:p>
        </p:txBody>
      </p:sp>
      <p:sp>
        <p:nvSpPr>
          <p:cNvPr id="3" name="Marcador de contenido 2"/>
          <p:cNvSpPr>
            <a:spLocks noGrp="1"/>
          </p:cNvSpPr>
          <p:nvPr>
            <p:ph idx="1"/>
          </p:nvPr>
        </p:nvSpPr>
        <p:spPr>
          <a:xfrm>
            <a:off x="490537" y="2393950"/>
            <a:ext cx="9606422" cy="3482975"/>
          </a:xfrm>
        </p:spPr>
        <p:txBody>
          <a:bodyPr/>
          <a:lstStyle/>
          <a:p>
            <a:pPr marL="285750" indent="-285750" eaLnBrk="0" fontAlgn="base" hangingPunct="0">
              <a:lnSpc>
                <a:spcPct val="150000"/>
              </a:lnSpc>
              <a:spcBef>
                <a:spcPct val="0"/>
              </a:spcBef>
              <a:spcAft>
                <a:spcPct val="0"/>
              </a:spcAft>
              <a:buClr>
                <a:schemeClr val="accent2"/>
              </a:buClr>
              <a:buFont typeface="Lucida Grande"/>
              <a:buChar char="►"/>
            </a:pPr>
            <a:r>
              <a:rPr lang="fr-FR" b="0" dirty="0" smtClean="0">
                <a:solidFill>
                  <a:schemeClr val="tx2"/>
                </a:solidFill>
                <a:latin typeface="Overpass Light"/>
                <a:cs typeface="Overpass Light"/>
              </a:rPr>
              <a:t>Garder </a:t>
            </a:r>
            <a:r>
              <a:rPr lang="fr-FR" b="0" dirty="0">
                <a:solidFill>
                  <a:schemeClr val="tx2"/>
                </a:solidFill>
                <a:latin typeface="Overpass Light"/>
                <a:cs typeface="Overpass Light"/>
              </a:rPr>
              <a:t>le danger «à l’intérieur» et le travailleur «à l’extérieur» (ou inversement)</a:t>
            </a:r>
          </a:p>
          <a:p>
            <a:pPr eaLnBrk="0" fontAlgn="base" hangingPunct="0">
              <a:lnSpc>
                <a:spcPct val="150000"/>
              </a:lnSpc>
              <a:spcBef>
                <a:spcPct val="0"/>
              </a:spcBef>
              <a:spcAft>
                <a:spcPct val="0"/>
              </a:spcAft>
              <a:buClr>
                <a:schemeClr val="accent2"/>
              </a:buClr>
            </a:pPr>
            <a:endParaRPr lang="en-US" altLang="pt-BR" b="0" dirty="0" smtClean="0">
              <a:solidFill>
                <a:schemeClr val="tx2"/>
              </a:solidFill>
              <a:latin typeface="Overpass Light"/>
              <a:cs typeface="Overpass Light"/>
            </a:endParaRPr>
          </a:p>
          <a:p>
            <a:pPr eaLnBrk="0" fontAlgn="base" hangingPunct="0">
              <a:lnSpc>
                <a:spcPct val="150000"/>
              </a:lnSpc>
              <a:spcBef>
                <a:spcPct val="0"/>
              </a:spcBef>
              <a:spcAft>
                <a:spcPct val="0"/>
              </a:spcAft>
              <a:buClr>
                <a:schemeClr val="accent2"/>
              </a:buClr>
            </a:pPr>
            <a:r>
              <a:rPr lang="en-US" altLang="pt-BR" dirty="0" err="1" smtClean="0"/>
              <a:t>Exemples</a:t>
            </a:r>
            <a:endParaRPr lang="en-US" b="0" dirty="0" smtClean="0">
              <a:solidFill>
                <a:schemeClr val="tx2"/>
              </a:solidFill>
              <a:latin typeface="Overpass Light"/>
              <a:cs typeface="Overpass Light"/>
            </a:endParaRPr>
          </a:p>
          <a:p>
            <a:pPr marL="285750" indent="-285750" eaLnBrk="0" fontAlgn="base" hangingPunct="0">
              <a:lnSpc>
                <a:spcPct val="150000"/>
              </a:lnSpc>
              <a:spcBef>
                <a:spcPct val="0"/>
              </a:spcBef>
              <a:spcAft>
                <a:spcPct val="0"/>
              </a:spcAft>
              <a:buClr>
                <a:schemeClr val="accent2"/>
              </a:buClr>
              <a:buFont typeface="Lucida Grande"/>
              <a:buChar char="►"/>
            </a:pPr>
            <a:r>
              <a:rPr lang="fr-FR" b="0" dirty="0" smtClean="0">
                <a:solidFill>
                  <a:schemeClr val="tx2"/>
                </a:solidFill>
                <a:latin typeface="Overpass Light"/>
                <a:cs typeface="Overpass Light"/>
              </a:rPr>
              <a:t>Enceinte </a:t>
            </a:r>
            <a:r>
              <a:rPr lang="fr-FR" b="0" dirty="0">
                <a:solidFill>
                  <a:schemeClr val="tx2"/>
                </a:solidFill>
                <a:latin typeface="Overpass Light"/>
                <a:cs typeface="Overpass Light"/>
              </a:rPr>
              <a:t>complète autour des parties mobiles des </a:t>
            </a:r>
            <a:r>
              <a:rPr lang="fr-FR" b="0" dirty="0" smtClean="0">
                <a:solidFill>
                  <a:schemeClr val="tx2"/>
                </a:solidFill>
                <a:latin typeface="Overpass Light"/>
                <a:cs typeface="Overpass Light"/>
              </a:rPr>
              <a:t>machines</a:t>
            </a:r>
          </a:p>
          <a:p>
            <a:pPr marL="285750" indent="-285750" eaLnBrk="0" fontAlgn="base" hangingPunct="0">
              <a:lnSpc>
                <a:spcPct val="150000"/>
              </a:lnSpc>
              <a:spcBef>
                <a:spcPct val="0"/>
              </a:spcBef>
              <a:spcAft>
                <a:spcPct val="0"/>
              </a:spcAft>
              <a:buClr>
                <a:schemeClr val="accent2"/>
              </a:buClr>
              <a:buFont typeface="Lucida Grande"/>
              <a:buChar char="►"/>
            </a:pPr>
            <a:r>
              <a:rPr lang="fr-FR" b="0" dirty="0" smtClean="0">
                <a:solidFill>
                  <a:schemeClr val="tx2"/>
                </a:solidFill>
                <a:latin typeface="Overpass Light"/>
                <a:cs typeface="Overpass Light"/>
              </a:rPr>
              <a:t>Confinement </a:t>
            </a:r>
            <a:r>
              <a:rPr lang="fr-FR" b="0" dirty="0">
                <a:solidFill>
                  <a:schemeClr val="tx2"/>
                </a:solidFill>
                <a:latin typeface="Overpass Light"/>
                <a:cs typeface="Overpass Light"/>
              </a:rPr>
              <a:t>complet des liquides ou gaz </a:t>
            </a:r>
            <a:r>
              <a:rPr lang="fr-FR" b="0" dirty="0" smtClean="0">
                <a:solidFill>
                  <a:schemeClr val="tx2"/>
                </a:solidFill>
                <a:latin typeface="Overpass Light"/>
                <a:cs typeface="Overpass Light"/>
              </a:rPr>
              <a:t>toxiques</a:t>
            </a:r>
          </a:p>
          <a:p>
            <a:pPr marL="285750" indent="-285750" eaLnBrk="0" fontAlgn="base" hangingPunct="0">
              <a:lnSpc>
                <a:spcPct val="150000"/>
              </a:lnSpc>
              <a:spcBef>
                <a:spcPct val="0"/>
              </a:spcBef>
              <a:spcAft>
                <a:spcPct val="0"/>
              </a:spcAft>
              <a:buClr>
                <a:schemeClr val="accent2"/>
              </a:buClr>
              <a:buFont typeface="Lucida Grande"/>
              <a:buChar char="►"/>
            </a:pPr>
            <a:r>
              <a:rPr lang="fr-FR" b="0" dirty="0" smtClean="0">
                <a:solidFill>
                  <a:schemeClr val="tx2"/>
                </a:solidFill>
                <a:latin typeface="Overpass Light"/>
                <a:cs typeface="Overpass Light"/>
              </a:rPr>
              <a:t>Utilisation </a:t>
            </a:r>
            <a:r>
              <a:rPr lang="fr-FR" b="0" dirty="0">
                <a:solidFill>
                  <a:schemeClr val="tx2"/>
                </a:solidFill>
                <a:latin typeface="Overpass Light"/>
                <a:cs typeface="Overpass Light"/>
              </a:rPr>
              <a:t>d’une boîte à gants pour le travail avec des microorganismes dangereux, des radio-isotopes ou des substances toxiques </a:t>
            </a:r>
            <a:endParaRPr lang="fr-FR" b="0" dirty="0" smtClean="0">
              <a:solidFill>
                <a:schemeClr val="tx2"/>
              </a:solidFill>
              <a:latin typeface="Overpass Light"/>
              <a:cs typeface="Overpass Light"/>
            </a:endParaRPr>
          </a:p>
          <a:p>
            <a:pPr marL="285750" indent="-285750" eaLnBrk="0" fontAlgn="base" hangingPunct="0">
              <a:lnSpc>
                <a:spcPct val="150000"/>
              </a:lnSpc>
              <a:spcBef>
                <a:spcPct val="0"/>
              </a:spcBef>
              <a:spcAft>
                <a:spcPct val="0"/>
              </a:spcAft>
              <a:buClr>
                <a:schemeClr val="accent2"/>
              </a:buClr>
              <a:buFont typeface="Lucida Grande"/>
              <a:buChar char="►"/>
            </a:pPr>
            <a:r>
              <a:rPr lang="fr-FR" b="0" dirty="0" smtClean="0">
                <a:solidFill>
                  <a:schemeClr val="tx2"/>
                </a:solidFill>
                <a:latin typeface="Overpass Light"/>
                <a:cs typeface="Overpass Light"/>
              </a:rPr>
              <a:t>Confinement </a:t>
            </a:r>
            <a:r>
              <a:rPr lang="fr-FR" b="0" dirty="0">
                <a:solidFill>
                  <a:schemeClr val="tx2"/>
                </a:solidFill>
                <a:latin typeface="Overpass Light"/>
                <a:cs typeface="Overpass Light"/>
              </a:rPr>
              <a:t>complet des processus qui génèrent du bruit, de la chaleur ou de la </a:t>
            </a:r>
            <a:r>
              <a:rPr lang="fr-FR" b="0" dirty="0" smtClean="0">
                <a:solidFill>
                  <a:schemeClr val="tx2"/>
                </a:solidFill>
                <a:latin typeface="Overpass Light"/>
                <a:cs typeface="Overpass Light"/>
              </a:rPr>
              <a:t>pression</a:t>
            </a:r>
            <a:endParaRPr lang="fr-FR" b="0" dirty="0">
              <a:solidFill>
                <a:schemeClr val="tx2"/>
              </a:solidFill>
              <a:latin typeface="Overpass Light"/>
              <a:cs typeface="Overpass Light"/>
            </a:endParaRP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98</a:t>
            </a:fld>
            <a:endParaRPr lang="en-GB"/>
          </a:p>
        </p:txBody>
      </p:sp>
      <p:sp>
        <p:nvSpPr>
          <p:cNvPr id="7"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1162575861"/>
      </p:ext>
    </p:extLst>
  </p:cSld>
  <p:clrMapOvr>
    <a:masterClrMapping/>
  </p:clrMapOvr>
  <p:timing>
    <p:tnLst>
      <p:par>
        <p:cTn xmlns:p14="http://schemas.microsoft.com/office/powerpoint/2010/mai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fr-FR" b="0" dirty="0"/>
              <a:t>Types de mesures techniques de prévention</a:t>
            </a:r>
            <a:endParaRPr lang="es-ES" b="0" dirty="0">
              <a:cs typeface="Overpass Bold"/>
            </a:endParaRPr>
          </a:p>
        </p:txBody>
      </p:sp>
      <p:sp>
        <p:nvSpPr>
          <p:cNvPr id="3" name="Marcador de contenido 2"/>
          <p:cNvSpPr>
            <a:spLocks noGrp="1"/>
          </p:cNvSpPr>
          <p:nvPr>
            <p:ph idx="1"/>
          </p:nvPr>
        </p:nvSpPr>
        <p:spPr>
          <a:xfrm>
            <a:off x="490538" y="2002118"/>
            <a:ext cx="11298050" cy="3874807"/>
          </a:xfrm>
        </p:spPr>
        <p:txBody>
          <a:bodyPr/>
          <a:lstStyle/>
          <a:p>
            <a:pPr marL="285750" indent="-285750" eaLnBrk="0" fontAlgn="base" hangingPunct="0">
              <a:lnSpc>
                <a:spcPct val="120000"/>
              </a:lnSpc>
              <a:spcBef>
                <a:spcPct val="0"/>
              </a:spcBef>
              <a:spcAft>
                <a:spcPct val="0"/>
              </a:spcAft>
              <a:buClr>
                <a:schemeClr val="accent2"/>
              </a:buClr>
              <a:buFont typeface="Lucida Grande"/>
              <a:buChar char="►"/>
            </a:pPr>
            <a:r>
              <a:rPr lang="fr-FR" b="0" dirty="0" smtClean="0">
                <a:solidFill>
                  <a:schemeClr val="tx2"/>
                </a:solidFill>
                <a:latin typeface="Overpass Light"/>
                <a:cs typeface="Overpass Light"/>
              </a:rPr>
              <a:t>Séparer </a:t>
            </a:r>
            <a:r>
              <a:rPr lang="fr-FR" b="0" dirty="0">
                <a:solidFill>
                  <a:schemeClr val="tx2"/>
                </a:solidFill>
                <a:latin typeface="Overpass Light"/>
                <a:cs typeface="Overpass Light"/>
              </a:rPr>
              <a:t>le danger des travailleurs, en isolant le «trajet» que suit le danger de la ou des voies d’exposition </a:t>
            </a:r>
          </a:p>
          <a:p>
            <a:pPr eaLnBrk="0" fontAlgn="base" hangingPunct="0">
              <a:lnSpc>
                <a:spcPct val="50000"/>
              </a:lnSpc>
              <a:spcBef>
                <a:spcPct val="0"/>
              </a:spcBef>
              <a:spcAft>
                <a:spcPct val="0"/>
              </a:spcAft>
              <a:buClr>
                <a:schemeClr val="accent2"/>
              </a:buClr>
            </a:pPr>
            <a:endParaRPr lang="en-US" b="0" dirty="0">
              <a:solidFill>
                <a:srgbClr val="000000"/>
              </a:solidFill>
              <a:latin typeface="Overpass Light"/>
              <a:cs typeface="Overpass Light"/>
            </a:endParaRPr>
          </a:p>
          <a:p>
            <a:pPr eaLnBrk="0" fontAlgn="base" hangingPunct="0">
              <a:lnSpc>
                <a:spcPct val="150000"/>
              </a:lnSpc>
              <a:spcBef>
                <a:spcPct val="0"/>
              </a:spcBef>
              <a:spcAft>
                <a:spcPct val="0"/>
              </a:spcAft>
              <a:buClr>
                <a:schemeClr val="accent2"/>
              </a:buClr>
            </a:pPr>
            <a:r>
              <a:rPr lang="en-US" altLang="pt-BR" dirty="0" err="1" smtClean="0"/>
              <a:t>Exemples</a:t>
            </a:r>
            <a:endParaRPr lang="en-US" b="0" dirty="0" smtClean="0">
              <a:solidFill>
                <a:schemeClr val="tx2"/>
              </a:solidFill>
              <a:latin typeface="Overpass Light"/>
              <a:cs typeface="Overpass Light"/>
            </a:endParaRPr>
          </a:p>
          <a:p>
            <a:pPr marL="285750" indent="-285750" eaLnBrk="0" fontAlgn="base" hangingPunct="0">
              <a:lnSpc>
                <a:spcPct val="200000"/>
              </a:lnSpc>
              <a:spcBef>
                <a:spcPct val="0"/>
              </a:spcBef>
              <a:spcAft>
                <a:spcPct val="0"/>
              </a:spcAft>
              <a:buClr>
                <a:schemeClr val="accent2"/>
              </a:buClr>
              <a:buFont typeface="Lucida Grande"/>
              <a:buChar char="►"/>
            </a:pPr>
            <a:r>
              <a:rPr lang="fr-FR" b="0" dirty="0" smtClean="0">
                <a:solidFill>
                  <a:schemeClr val="tx2"/>
                </a:solidFill>
                <a:latin typeface="Overpass Light"/>
                <a:cs typeface="Overpass Light"/>
              </a:rPr>
              <a:t>Protection </a:t>
            </a:r>
            <a:r>
              <a:rPr lang="fr-FR" b="0" dirty="0">
                <a:solidFill>
                  <a:schemeClr val="tx2"/>
                </a:solidFill>
                <a:latin typeface="Overpass Light"/>
                <a:cs typeface="Overpass Light"/>
              </a:rPr>
              <a:t>des machines fixes, </a:t>
            </a:r>
            <a:r>
              <a:rPr lang="fr-FR" b="0" dirty="0" err="1">
                <a:solidFill>
                  <a:schemeClr val="tx2"/>
                </a:solidFill>
                <a:latin typeface="Overpass Light"/>
                <a:cs typeface="Overpass Light"/>
              </a:rPr>
              <a:t>interverrouillage</a:t>
            </a:r>
            <a:r>
              <a:rPr lang="fr-FR" b="0" dirty="0">
                <a:solidFill>
                  <a:schemeClr val="tx2"/>
                </a:solidFill>
                <a:latin typeface="Overpass Light"/>
                <a:cs typeface="Overpass Light"/>
              </a:rPr>
              <a:t>, protection des éclairages, tapis sensibles à la </a:t>
            </a:r>
            <a:r>
              <a:rPr lang="fr-FR" b="0" dirty="0" smtClean="0">
                <a:solidFill>
                  <a:schemeClr val="tx2"/>
                </a:solidFill>
                <a:latin typeface="Overpass Light"/>
                <a:cs typeface="Overpass Light"/>
              </a:rPr>
              <a:t>pression</a:t>
            </a:r>
          </a:p>
          <a:p>
            <a:pPr marL="285750" indent="-285750" eaLnBrk="0" fontAlgn="base" hangingPunct="0">
              <a:lnSpc>
                <a:spcPct val="200000"/>
              </a:lnSpc>
              <a:spcBef>
                <a:spcPct val="0"/>
              </a:spcBef>
              <a:spcAft>
                <a:spcPct val="0"/>
              </a:spcAft>
              <a:buClr>
                <a:schemeClr val="accent2"/>
              </a:buClr>
              <a:buFont typeface="Lucida Grande"/>
              <a:buChar char="►"/>
            </a:pPr>
            <a:r>
              <a:rPr lang="fr-FR" b="0" dirty="0" smtClean="0">
                <a:solidFill>
                  <a:schemeClr val="tx2"/>
                </a:solidFill>
                <a:latin typeface="Overpass Light"/>
                <a:cs typeface="Overpass Light"/>
              </a:rPr>
              <a:t>Isolement </a:t>
            </a:r>
            <a:r>
              <a:rPr lang="fr-FR" b="0" dirty="0">
                <a:solidFill>
                  <a:schemeClr val="tx2"/>
                </a:solidFill>
                <a:latin typeface="Overpass Light"/>
                <a:cs typeface="Overpass Light"/>
              </a:rPr>
              <a:t>d’un processus dans une zone éloignée des travailleurs, à l’exception des travaux de </a:t>
            </a:r>
            <a:r>
              <a:rPr lang="fr-FR" b="0" dirty="0" smtClean="0">
                <a:solidFill>
                  <a:schemeClr val="tx2"/>
                </a:solidFill>
                <a:latin typeface="Overpass Light"/>
                <a:cs typeface="Overpass Light"/>
              </a:rPr>
              <a:t>maintenance</a:t>
            </a:r>
          </a:p>
          <a:p>
            <a:pPr marL="285750" indent="-285750" eaLnBrk="0" fontAlgn="base" hangingPunct="0">
              <a:lnSpc>
                <a:spcPct val="200000"/>
              </a:lnSpc>
              <a:spcBef>
                <a:spcPct val="0"/>
              </a:spcBef>
              <a:spcAft>
                <a:spcPct val="0"/>
              </a:spcAft>
              <a:buClr>
                <a:schemeClr val="accent2"/>
              </a:buClr>
              <a:buFont typeface="Lucida Grande"/>
              <a:buChar char="►"/>
            </a:pPr>
            <a:r>
              <a:rPr lang="fr-FR" b="0" dirty="0" smtClean="0">
                <a:solidFill>
                  <a:schemeClr val="tx2"/>
                </a:solidFill>
                <a:latin typeface="Overpass Light"/>
                <a:cs typeface="Overpass Light"/>
              </a:rPr>
              <a:t>Utilisation </a:t>
            </a:r>
            <a:r>
              <a:rPr lang="fr-FR" b="0" dirty="0">
                <a:solidFill>
                  <a:schemeClr val="tx2"/>
                </a:solidFill>
                <a:latin typeface="Overpass Light"/>
                <a:cs typeface="Overpass Light"/>
              </a:rPr>
              <a:t>de déflecteurs comme barrières antibruit, écrans de soudage (protection des passants</a:t>
            </a:r>
            <a:r>
              <a:rPr lang="fr-FR" b="0" dirty="0" smtClean="0">
                <a:solidFill>
                  <a:schemeClr val="tx2"/>
                </a:solidFill>
                <a:latin typeface="Overpass Light"/>
                <a:cs typeface="Overpass Light"/>
              </a:rPr>
              <a:t>)</a:t>
            </a:r>
          </a:p>
          <a:p>
            <a:pPr marL="285750" indent="-285750" eaLnBrk="0" fontAlgn="base" hangingPunct="0">
              <a:lnSpc>
                <a:spcPct val="200000"/>
              </a:lnSpc>
              <a:spcBef>
                <a:spcPct val="0"/>
              </a:spcBef>
              <a:spcAft>
                <a:spcPct val="0"/>
              </a:spcAft>
              <a:buClr>
                <a:schemeClr val="accent2"/>
              </a:buClr>
              <a:buFont typeface="Lucida Grande"/>
              <a:buChar char="►"/>
            </a:pPr>
            <a:r>
              <a:rPr lang="fr-FR" b="0" dirty="0" smtClean="0">
                <a:solidFill>
                  <a:schemeClr val="tx2"/>
                </a:solidFill>
                <a:latin typeface="Overpass Light"/>
                <a:cs typeface="Overpass Light"/>
              </a:rPr>
              <a:t>Portes </a:t>
            </a:r>
            <a:r>
              <a:rPr lang="fr-FR" b="0" dirty="0">
                <a:solidFill>
                  <a:schemeClr val="tx2"/>
                </a:solidFill>
                <a:latin typeface="Overpass Light"/>
                <a:cs typeface="Overpass Light"/>
              </a:rPr>
              <a:t>doublées de plomb pour protéger des rayons X et/ou boucliers </a:t>
            </a:r>
            <a:r>
              <a:rPr lang="fr-FR" b="0" dirty="0" smtClean="0">
                <a:solidFill>
                  <a:schemeClr val="tx2"/>
                </a:solidFill>
                <a:latin typeface="Overpass Light"/>
                <a:cs typeface="Overpass Light"/>
              </a:rPr>
              <a:t>thermiques</a:t>
            </a:r>
          </a:p>
          <a:p>
            <a:pPr marL="285750" indent="-285750" eaLnBrk="0" fontAlgn="base" hangingPunct="0">
              <a:lnSpc>
                <a:spcPct val="200000"/>
              </a:lnSpc>
              <a:spcBef>
                <a:spcPct val="0"/>
              </a:spcBef>
              <a:spcAft>
                <a:spcPct val="0"/>
              </a:spcAft>
              <a:buClr>
                <a:schemeClr val="accent2"/>
              </a:buClr>
              <a:buFont typeface="Lucida Grande"/>
              <a:buChar char="►"/>
            </a:pPr>
            <a:r>
              <a:rPr lang="fr-FR" b="0" dirty="0" smtClean="0">
                <a:solidFill>
                  <a:schemeClr val="tx2"/>
                </a:solidFill>
                <a:latin typeface="Overpass Light"/>
                <a:cs typeface="Overpass Light"/>
              </a:rPr>
              <a:t>Ventilation </a:t>
            </a:r>
            <a:r>
              <a:rPr lang="fr-FR" b="0" dirty="0">
                <a:solidFill>
                  <a:schemeClr val="tx2"/>
                </a:solidFill>
                <a:latin typeface="Overpass Light"/>
                <a:cs typeface="Overpass Light"/>
              </a:rPr>
              <a:t>par aspiration localisée – extraire le contaminant de la zone où respirent les travailleurs</a:t>
            </a:r>
          </a:p>
          <a:p>
            <a:pPr marL="285750" indent="-285750" eaLnBrk="0" fontAlgn="base" hangingPunct="0">
              <a:lnSpc>
                <a:spcPct val="200000"/>
              </a:lnSpc>
              <a:spcBef>
                <a:spcPct val="0"/>
              </a:spcBef>
              <a:spcAft>
                <a:spcPct val="0"/>
              </a:spcAft>
              <a:buClr>
                <a:schemeClr val="accent2"/>
              </a:buClr>
              <a:buFont typeface="Lucida Grande"/>
              <a:buChar char="►"/>
            </a:pPr>
            <a:endParaRPr lang="es-ES" b="0" dirty="0">
              <a:solidFill>
                <a:srgbClr val="000000"/>
              </a:solidFill>
              <a:latin typeface="Overpass Light"/>
              <a:cs typeface="Overpass Light"/>
            </a:endParaRP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99</a:t>
            </a:fld>
            <a:endParaRPr lang="en-GB"/>
          </a:p>
        </p:txBody>
      </p:sp>
      <p:sp>
        <p:nvSpPr>
          <p:cNvPr id="7" name="Footer Placeholder 10"/>
          <p:cNvSpPr>
            <a:spLocks noGrp="1"/>
          </p:cNvSpPr>
          <p:nvPr>
            <p:ph type="ftr" sz="quarter" idx="11"/>
          </p:nvPr>
        </p:nvSpPr>
        <p:spPr>
          <a:xfrm>
            <a:off x="490538" y="6337302"/>
            <a:ext cx="5605462" cy="180000"/>
          </a:xfrm>
        </p:spPr>
        <p:txBody>
          <a:bodyPr/>
          <a:lstStyle/>
          <a:p>
            <a:r>
              <a:rPr lang="fr-FR" b="0" dirty="0"/>
              <a:t>Faire avancera la justice sociale, promouvoir le travail décent</a:t>
            </a:r>
            <a:endParaRPr lang="en-GB" b="0" dirty="0"/>
          </a:p>
        </p:txBody>
      </p:sp>
    </p:spTree>
    <p:extLst>
      <p:ext uri="{BB962C8B-B14F-4D97-AF65-F5344CB8AC3E}">
        <p14:creationId xmlns:p14="http://schemas.microsoft.com/office/powerpoint/2010/main" val="3489728913"/>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English+PowerPoint+Presentation">
  <a:themeElements>
    <a:clrScheme name="ILO Jan 2020">
      <a:dk1>
        <a:srgbClr val="230050"/>
      </a:dk1>
      <a:lt1>
        <a:sysClr val="window" lastClr="FFFFFF"/>
      </a:lt1>
      <a:dk2>
        <a:srgbClr val="000000"/>
      </a:dk2>
      <a:lt2>
        <a:srgbClr val="F8FCFE"/>
      </a:lt2>
      <a:accent1>
        <a:srgbClr val="1E2DBE"/>
      </a:accent1>
      <a:accent2>
        <a:srgbClr val="FA3C4B"/>
      </a:accent2>
      <a:accent3>
        <a:srgbClr val="FFCD2D"/>
      </a:accent3>
      <a:accent4>
        <a:srgbClr val="960A55"/>
      </a:accent4>
      <a:accent5>
        <a:srgbClr val="05D2D2"/>
      </a:accent5>
      <a:accent6>
        <a:srgbClr val="8CE164"/>
      </a:accent6>
      <a:hlink>
        <a:srgbClr val="230050"/>
      </a:hlink>
      <a:folHlink>
        <a:srgbClr val="23005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ILO Presentation 16x9.potx" id="{1B78B7CC-6F33-4AED-B988-F1824BC14DB2}" vid="{017B0592-C5E0-43A0-8804-D21738B9040C}"/>
    </a:ext>
  </a:extLst>
</a:theme>
</file>

<file path=ppt/theme/theme10.xml><?xml version="1.0" encoding="utf-8"?>
<a:theme xmlns:a="http://schemas.openxmlformats.org/drawingml/2006/main" name="8_ILO 2020">
  <a:themeElements>
    <a:clrScheme name="ILO Jan 2020">
      <a:dk1>
        <a:srgbClr val="230050"/>
      </a:dk1>
      <a:lt1>
        <a:sysClr val="window" lastClr="FFFFFF"/>
      </a:lt1>
      <a:dk2>
        <a:srgbClr val="000000"/>
      </a:dk2>
      <a:lt2>
        <a:srgbClr val="F8FCFE"/>
      </a:lt2>
      <a:accent1>
        <a:srgbClr val="1E2DBE"/>
      </a:accent1>
      <a:accent2>
        <a:srgbClr val="FA3C4B"/>
      </a:accent2>
      <a:accent3>
        <a:srgbClr val="FFCD2D"/>
      </a:accent3>
      <a:accent4>
        <a:srgbClr val="960A55"/>
      </a:accent4>
      <a:accent5>
        <a:srgbClr val="05D2D2"/>
      </a:accent5>
      <a:accent6>
        <a:srgbClr val="8CE164"/>
      </a:accent6>
      <a:hlink>
        <a:srgbClr val="230050"/>
      </a:hlink>
      <a:folHlink>
        <a:srgbClr val="23005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Presentation1" id="{07277F1C-032C-4C21-AB21-0F2835DA8594}" vid="{ED0CF432-2707-4EC3-9882-3AC46545A6D1}"/>
    </a:ext>
  </a:extLst>
</a:theme>
</file>

<file path=ppt/theme/theme11.xml><?xml version="1.0" encoding="utf-8"?>
<a:theme xmlns:a="http://schemas.openxmlformats.org/drawingml/2006/main" name="9_ILO 2020">
  <a:themeElements>
    <a:clrScheme name="ILO Jan 2020">
      <a:dk1>
        <a:srgbClr val="230050"/>
      </a:dk1>
      <a:lt1>
        <a:sysClr val="window" lastClr="FFFFFF"/>
      </a:lt1>
      <a:dk2>
        <a:srgbClr val="000000"/>
      </a:dk2>
      <a:lt2>
        <a:srgbClr val="F8FCFE"/>
      </a:lt2>
      <a:accent1>
        <a:srgbClr val="1E2DBE"/>
      </a:accent1>
      <a:accent2>
        <a:srgbClr val="FA3C4B"/>
      </a:accent2>
      <a:accent3>
        <a:srgbClr val="FFCD2D"/>
      </a:accent3>
      <a:accent4>
        <a:srgbClr val="960A55"/>
      </a:accent4>
      <a:accent5>
        <a:srgbClr val="05D2D2"/>
      </a:accent5>
      <a:accent6>
        <a:srgbClr val="8CE164"/>
      </a:accent6>
      <a:hlink>
        <a:srgbClr val="230050"/>
      </a:hlink>
      <a:folHlink>
        <a:srgbClr val="23005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Presentation1" id="{07277F1C-032C-4C21-AB21-0F2835DA8594}" vid="{ED0CF432-2707-4EC3-9882-3AC46545A6D1}"/>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ILO 2020">
  <a:themeElements>
    <a:clrScheme name="ILO Jan 2020">
      <a:dk1>
        <a:srgbClr val="230050"/>
      </a:dk1>
      <a:lt1>
        <a:sysClr val="window" lastClr="FFFFFF"/>
      </a:lt1>
      <a:dk2>
        <a:srgbClr val="000000"/>
      </a:dk2>
      <a:lt2>
        <a:srgbClr val="F8FCFE"/>
      </a:lt2>
      <a:accent1>
        <a:srgbClr val="1E2DBE"/>
      </a:accent1>
      <a:accent2>
        <a:srgbClr val="FA3C4B"/>
      </a:accent2>
      <a:accent3>
        <a:srgbClr val="FFCD2D"/>
      </a:accent3>
      <a:accent4>
        <a:srgbClr val="960A55"/>
      </a:accent4>
      <a:accent5>
        <a:srgbClr val="05D2D2"/>
      </a:accent5>
      <a:accent6>
        <a:srgbClr val="8CE164"/>
      </a:accent6>
      <a:hlink>
        <a:srgbClr val="230050"/>
      </a:hlink>
      <a:folHlink>
        <a:srgbClr val="23005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Presentation1" id="{07277F1C-032C-4C21-AB21-0F2835DA8594}" vid="{ED0CF432-2707-4EC3-9882-3AC46545A6D1}"/>
    </a:ext>
  </a:extLst>
</a:theme>
</file>

<file path=ppt/theme/theme3.xml><?xml version="1.0" encoding="utf-8"?>
<a:theme xmlns:a="http://schemas.openxmlformats.org/drawingml/2006/main" name="2_ILO 2020">
  <a:themeElements>
    <a:clrScheme name="ILO Jan 2020">
      <a:dk1>
        <a:srgbClr val="230050"/>
      </a:dk1>
      <a:lt1>
        <a:sysClr val="window" lastClr="FFFFFF"/>
      </a:lt1>
      <a:dk2>
        <a:srgbClr val="000000"/>
      </a:dk2>
      <a:lt2>
        <a:srgbClr val="F8FCFE"/>
      </a:lt2>
      <a:accent1>
        <a:srgbClr val="1E2DBE"/>
      </a:accent1>
      <a:accent2>
        <a:srgbClr val="FA3C4B"/>
      </a:accent2>
      <a:accent3>
        <a:srgbClr val="FFCD2D"/>
      </a:accent3>
      <a:accent4>
        <a:srgbClr val="960A55"/>
      </a:accent4>
      <a:accent5>
        <a:srgbClr val="05D2D2"/>
      </a:accent5>
      <a:accent6>
        <a:srgbClr val="8CE164"/>
      </a:accent6>
      <a:hlink>
        <a:srgbClr val="230050"/>
      </a:hlink>
      <a:folHlink>
        <a:srgbClr val="23005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Presentation1" id="{07277F1C-032C-4C21-AB21-0F2835DA8594}" vid="{ED0CF432-2707-4EC3-9882-3AC46545A6D1}"/>
    </a:ext>
  </a:extLst>
</a:theme>
</file>

<file path=ppt/theme/theme4.xml><?xml version="1.0" encoding="utf-8"?>
<a:theme xmlns:a="http://schemas.openxmlformats.org/drawingml/2006/main" name="3_ILO 2020">
  <a:themeElements>
    <a:clrScheme name="ILO Jan 2020">
      <a:dk1>
        <a:srgbClr val="230050"/>
      </a:dk1>
      <a:lt1>
        <a:sysClr val="window" lastClr="FFFFFF"/>
      </a:lt1>
      <a:dk2>
        <a:srgbClr val="000000"/>
      </a:dk2>
      <a:lt2>
        <a:srgbClr val="F8FCFE"/>
      </a:lt2>
      <a:accent1>
        <a:srgbClr val="1E2DBE"/>
      </a:accent1>
      <a:accent2>
        <a:srgbClr val="FA3C4B"/>
      </a:accent2>
      <a:accent3>
        <a:srgbClr val="FFCD2D"/>
      </a:accent3>
      <a:accent4>
        <a:srgbClr val="960A55"/>
      </a:accent4>
      <a:accent5>
        <a:srgbClr val="05D2D2"/>
      </a:accent5>
      <a:accent6>
        <a:srgbClr val="8CE164"/>
      </a:accent6>
      <a:hlink>
        <a:srgbClr val="230050"/>
      </a:hlink>
      <a:folHlink>
        <a:srgbClr val="23005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Presentation1" id="{07277F1C-032C-4C21-AB21-0F2835DA8594}" vid="{ED0CF432-2707-4EC3-9882-3AC46545A6D1}"/>
    </a:ext>
  </a:extLst>
</a:theme>
</file>

<file path=ppt/theme/theme5.xml><?xml version="1.0" encoding="utf-8"?>
<a:theme xmlns:a="http://schemas.openxmlformats.org/drawingml/2006/main" name="4_ILO 2020">
  <a:themeElements>
    <a:clrScheme name="ILO Jan 2020">
      <a:dk1>
        <a:srgbClr val="230050"/>
      </a:dk1>
      <a:lt1>
        <a:sysClr val="window" lastClr="FFFFFF"/>
      </a:lt1>
      <a:dk2>
        <a:srgbClr val="000000"/>
      </a:dk2>
      <a:lt2>
        <a:srgbClr val="F8FCFE"/>
      </a:lt2>
      <a:accent1>
        <a:srgbClr val="1E2DBE"/>
      </a:accent1>
      <a:accent2>
        <a:srgbClr val="FA3C4B"/>
      </a:accent2>
      <a:accent3>
        <a:srgbClr val="FFCD2D"/>
      </a:accent3>
      <a:accent4>
        <a:srgbClr val="960A55"/>
      </a:accent4>
      <a:accent5>
        <a:srgbClr val="05D2D2"/>
      </a:accent5>
      <a:accent6>
        <a:srgbClr val="8CE164"/>
      </a:accent6>
      <a:hlink>
        <a:srgbClr val="230050"/>
      </a:hlink>
      <a:folHlink>
        <a:srgbClr val="23005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Presentation1" id="{07277F1C-032C-4C21-AB21-0F2835DA8594}" vid="{ED0CF432-2707-4EC3-9882-3AC46545A6D1}"/>
    </a:ext>
  </a:extLst>
</a:theme>
</file>

<file path=ppt/theme/theme6.xml><?xml version="1.0" encoding="utf-8"?>
<a:theme xmlns:a="http://schemas.openxmlformats.org/drawingml/2006/main" name="5_ILO 2020">
  <a:themeElements>
    <a:clrScheme name="ILO Jan 2020">
      <a:dk1>
        <a:srgbClr val="230050"/>
      </a:dk1>
      <a:lt1>
        <a:sysClr val="window" lastClr="FFFFFF"/>
      </a:lt1>
      <a:dk2>
        <a:srgbClr val="000000"/>
      </a:dk2>
      <a:lt2>
        <a:srgbClr val="F8FCFE"/>
      </a:lt2>
      <a:accent1>
        <a:srgbClr val="1E2DBE"/>
      </a:accent1>
      <a:accent2>
        <a:srgbClr val="FA3C4B"/>
      </a:accent2>
      <a:accent3>
        <a:srgbClr val="FFCD2D"/>
      </a:accent3>
      <a:accent4>
        <a:srgbClr val="960A55"/>
      </a:accent4>
      <a:accent5>
        <a:srgbClr val="05D2D2"/>
      </a:accent5>
      <a:accent6>
        <a:srgbClr val="8CE164"/>
      </a:accent6>
      <a:hlink>
        <a:srgbClr val="230050"/>
      </a:hlink>
      <a:folHlink>
        <a:srgbClr val="23005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Presentation1" id="{07277F1C-032C-4C21-AB21-0F2835DA8594}" vid="{ED0CF432-2707-4EC3-9882-3AC46545A6D1}"/>
    </a:ext>
  </a:extLst>
</a:theme>
</file>

<file path=ppt/theme/theme7.xml><?xml version="1.0" encoding="utf-8"?>
<a:theme xmlns:a="http://schemas.openxmlformats.org/drawingml/2006/main" name="6_ILO 2020">
  <a:themeElements>
    <a:clrScheme name="ILO Jan 2020">
      <a:dk1>
        <a:srgbClr val="230050"/>
      </a:dk1>
      <a:lt1>
        <a:sysClr val="window" lastClr="FFFFFF"/>
      </a:lt1>
      <a:dk2>
        <a:srgbClr val="000000"/>
      </a:dk2>
      <a:lt2>
        <a:srgbClr val="F8FCFE"/>
      </a:lt2>
      <a:accent1>
        <a:srgbClr val="1E2DBE"/>
      </a:accent1>
      <a:accent2>
        <a:srgbClr val="FA3C4B"/>
      </a:accent2>
      <a:accent3>
        <a:srgbClr val="FFCD2D"/>
      </a:accent3>
      <a:accent4>
        <a:srgbClr val="960A55"/>
      </a:accent4>
      <a:accent5>
        <a:srgbClr val="05D2D2"/>
      </a:accent5>
      <a:accent6>
        <a:srgbClr val="8CE164"/>
      </a:accent6>
      <a:hlink>
        <a:srgbClr val="230050"/>
      </a:hlink>
      <a:folHlink>
        <a:srgbClr val="23005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Presentation1" id="{07277F1C-032C-4C21-AB21-0F2835DA8594}" vid="{ED0CF432-2707-4EC3-9882-3AC46545A6D1}"/>
    </a:ext>
  </a:extLst>
</a:theme>
</file>

<file path=ppt/theme/theme8.xml><?xml version="1.0" encoding="utf-8"?>
<a:theme xmlns:a="http://schemas.openxmlformats.org/drawingml/2006/main" name="1_ILO 2020">
  <a:themeElements>
    <a:clrScheme name="ILO Jan 2020">
      <a:dk1>
        <a:srgbClr val="230050"/>
      </a:dk1>
      <a:lt1>
        <a:sysClr val="window" lastClr="FFFFFF"/>
      </a:lt1>
      <a:dk2>
        <a:srgbClr val="000000"/>
      </a:dk2>
      <a:lt2>
        <a:srgbClr val="F8FCFE"/>
      </a:lt2>
      <a:accent1>
        <a:srgbClr val="1E2DBE"/>
      </a:accent1>
      <a:accent2>
        <a:srgbClr val="FA3C4B"/>
      </a:accent2>
      <a:accent3>
        <a:srgbClr val="FFCD2D"/>
      </a:accent3>
      <a:accent4>
        <a:srgbClr val="960A55"/>
      </a:accent4>
      <a:accent5>
        <a:srgbClr val="05D2D2"/>
      </a:accent5>
      <a:accent6>
        <a:srgbClr val="8CE164"/>
      </a:accent6>
      <a:hlink>
        <a:srgbClr val="230050"/>
      </a:hlink>
      <a:folHlink>
        <a:srgbClr val="23005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Presentation1" id="{07277F1C-032C-4C21-AB21-0F2835DA8594}" vid="{ED0CF432-2707-4EC3-9882-3AC46545A6D1}"/>
    </a:ext>
  </a:extLst>
</a:theme>
</file>

<file path=ppt/theme/theme9.xml><?xml version="1.0" encoding="utf-8"?>
<a:theme xmlns:a="http://schemas.openxmlformats.org/drawingml/2006/main" name="7_ILO 2020">
  <a:themeElements>
    <a:clrScheme name="ILO Jan 2020">
      <a:dk1>
        <a:srgbClr val="230050"/>
      </a:dk1>
      <a:lt1>
        <a:sysClr val="window" lastClr="FFFFFF"/>
      </a:lt1>
      <a:dk2>
        <a:srgbClr val="000000"/>
      </a:dk2>
      <a:lt2>
        <a:srgbClr val="F8FCFE"/>
      </a:lt2>
      <a:accent1>
        <a:srgbClr val="1E2DBE"/>
      </a:accent1>
      <a:accent2>
        <a:srgbClr val="FA3C4B"/>
      </a:accent2>
      <a:accent3>
        <a:srgbClr val="FFCD2D"/>
      </a:accent3>
      <a:accent4>
        <a:srgbClr val="960A55"/>
      </a:accent4>
      <a:accent5>
        <a:srgbClr val="05D2D2"/>
      </a:accent5>
      <a:accent6>
        <a:srgbClr val="8CE164"/>
      </a:accent6>
      <a:hlink>
        <a:srgbClr val="230050"/>
      </a:hlink>
      <a:folHlink>
        <a:srgbClr val="23005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Presentation1" id="{07277F1C-032C-4C21-AB21-0F2835DA8594}" vid="{ED0CF432-2707-4EC3-9882-3AC46545A6D1}"/>
    </a:ext>
  </a:extLst>
</a:theme>
</file>

<file path=docProps/app.xml><?xml version="1.0" encoding="utf-8"?>
<Properties xmlns="http://schemas.openxmlformats.org/officeDocument/2006/extended-properties" xmlns:vt="http://schemas.openxmlformats.org/officeDocument/2006/docPropsVTypes">
  <Template>English+PowerPoint+Presentation.potx</Template>
  <TotalTime>9534</TotalTime>
  <Words>18504</Words>
  <Application>Microsoft Macintosh PowerPoint</Application>
  <PresentationFormat>Personalizado</PresentationFormat>
  <Paragraphs>1875</Paragraphs>
  <Slides>167</Slides>
  <Notes>143</Notes>
  <HiddenSlides>0</HiddenSlides>
  <MMClips>2</MMClips>
  <ScaleCrop>false</ScaleCrop>
  <HeadingPairs>
    <vt:vector size="4" baseType="variant">
      <vt:variant>
        <vt:lpstr>Tema</vt:lpstr>
      </vt:variant>
      <vt:variant>
        <vt:i4>11</vt:i4>
      </vt:variant>
      <vt:variant>
        <vt:lpstr>Títulos de diapositiva</vt:lpstr>
      </vt:variant>
      <vt:variant>
        <vt:i4>167</vt:i4>
      </vt:variant>
    </vt:vector>
  </HeadingPairs>
  <TitlesOfParts>
    <vt:vector size="178" baseType="lpstr">
      <vt:lpstr>English+PowerPoint+Presentation</vt:lpstr>
      <vt:lpstr>ILO 2020</vt:lpstr>
      <vt:lpstr>2_ILO 2020</vt:lpstr>
      <vt:lpstr>3_ILO 2020</vt:lpstr>
      <vt:lpstr>4_ILO 2020</vt:lpstr>
      <vt:lpstr>5_ILO 2020</vt:lpstr>
      <vt:lpstr>6_ILO 2020</vt:lpstr>
      <vt:lpstr>1_ILO 2020</vt:lpstr>
      <vt:lpstr>7_ILO 2020</vt:lpstr>
      <vt:lpstr>8_ILO 2020</vt:lpstr>
      <vt:lpstr>9_ILO 2020</vt:lpstr>
      <vt:lpstr>Améliorer la sécurité  et la santé au travail dans les petites et moyennes entreprises</vt:lpstr>
      <vt:lpstr>Introduction au programme  de formation </vt:lpstr>
      <vt:lpstr>Qui a créé cette formation?</vt:lpstr>
      <vt:lpstr>Améliorer la sécurité et la santé au travail dans les petites et moyennes entreprises</vt:lpstr>
      <vt:lpstr>Méthode de formation</vt:lpstr>
      <vt:lpstr>Jour 1: Programme de l’atelier</vt:lpstr>
      <vt:lpstr>Jour 2: Programme de l’atelier</vt:lpstr>
      <vt:lpstr>Session 1</vt:lpstr>
      <vt:lpstr>Objectifs de la première session</vt:lpstr>
      <vt:lpstr>Que savez-vous de la SST?</vt:lpstr>
      <vt:lpstr>Sécurité et santé au travail</vt:lpstr>
      <vt:lpstr>Pourquoi mettre en œuvre des mesures de SST sur le lieu de travail?</vt:lpstr>
      <vt:lpstr>Pourquoi mettre en œuvre des mesures de SST sur le lieu de travail?</vt:lpstr>
      <vt:lpstr>Pourquoi mettre en œuvre des mesures de SST sur le lieu de travail?</vt:lpstr>
      <vt:lpstr>La SST dans les PME: pourquoi est-ce important?</vt:lpstr>
      <vt:lpstr>Exercice: Petite entreprise, grands défis</vt:lpstr>
      <vt:lpstr>Difficultés pour la SST</vt:lpstr>
      <vt:lpstr>Que peuvent faire les PME?</vt:lpstr>
      <vt:lpstr>Responsabilité des employeurs</vt:lpstr>
      <vt:lpstr>Responsabilité des travailleurs</vt:lpstr>
      <vt:lpstr>Session 2</vt:lpstr>
      <vt:lpstr>Presentación de PowerPoint</vt:lpstr>
      <vt:lpstr>Danger professionnel</vt:lpstr>
      <vt:lpstr>Dangers pour la sécurité au travail</vt:lpstr>
      <vt:lpstr>Dangers pour la santé au travail</vt:lpstr>
      <vt:lpstr>Comment les substances dangereuses pénètrent-elles dans l’organisme? </vt:lpstr>
      <vt:lpstr>Dangers psychosociaux pour la santé</vt:lpstr>
      <vt:lpstr>Risque</vt:lpstr>
      <vt:lpstr>Quel est le danger présent dans ce cas?</vt:lpstr>
      <vt:lpstr>Risque = Probabilité x Gravité</vt:lpstr>
      <vt:lpstr>Risque = Probabilité x Gravité</vt:lpstr>
      <vt:lpstr>Niveaux de risque et grilles des risques</vt:lpstr>
      <vt:lpstr>Probabilité qu’un événement se produise</vt:lpstr>
      <vt:lpstr>Gravité </vt:lpstr>
      <vt:lpstr>Niveaux de risque</vt:lpstr>
      <vt:lpstr>Presentación de PowerPoint</vt:lpstr>
      <vt:lpstr>Accidents du travail et maladies professionnelles</vt:lpstr>
      <vt:lpstr>Coûts des accidents du travail et des maladies professionnelles</vt:lpstr>
      <vt:lpstr>Accidents du travail</vt:lpstr>
      <vt:lpstr>Exemple de chaîne de causalité</vt:lpstr>
      <vt:lpstr>Maladies professionnelles</vt:lpstr>
      <vt:lpstr>Événement dangereux et quasi-accident</vt:lpstr>
      <vt:lpstr>Enquêtes sur les accidents/maladies et les quasi-accidents</vt:lpstr>
      <vt:lpstr>Les six questions à poser</vt:lpstr>
      <vt:lpstr>Signaler, consigner et analyser les incidents</vt:lpstr>
      <vt:lpstr>Culture de prévention en matière de sécurité et de santé</vt:lpstr>
      <vt:lpstr>Évaluation des risques sur le lieu de travail: un outil de prévention pour offrir des conditions de travail plus sûres et plus salubres</vt:lpstr>
      <vt:lpstr>Évaluation des risques</vt:lpstr>
      <vt:lpstr>L’évaluation des risques au quotidien</vt:lpstr>
      <vt:lpstr>Évaluation des risques</vt:lpstr>
      <vt:lpstr>Modèle d’évaluation des risques</vt:lpstr>
      <vt:lpstr>Exercice 1.  Repérez les dangers – Exercice de NSW</vt:lpstr>
      <vt:lpstr>Presentación de PowerPoint</vt:lpstr>
      <vt:lpstr>Presentación de PowerPoint</vt:lpstr>
      <vt:lpstr>Presentación de PowerPoint</vt:lpstr>
      <vt:lpstr>Presentación de PowerPoint</vt:lpstr>
      <vt:lpstr>Presentación de PowerPoint</vt:lpstr>
      <vt:lpstr>Session 3</vt:lpstr>
      <vt:lpstr>Presentación de PowerPoint</vt:lpstr>
      <vt:lpstr>Évaluation des risques</vt:lpstr>
      <vt:lpstr>Les 5 étapes de l’évaluation des risques</vt:lpstr>
      <vt:lpstr>Presentación de PowerPoint</vt:lpstr>
      <vt:lpstr>Comment identifier les dangers? </vt:lpstr>
      <vt:lpstr>Identifier les dangers: conseils supplémentaires</vt:lpstr>
      <vt:lpstr>Identifier les dangers: conseils supplémentaires</vt:lpstr>
      <vt:lpstr>Comment recueillir les informations? </vt:lpstr>
      <vt:lpstr>Check-lists</vt:lpstr>
      <vt:lpstr>Système général harmonisé de classification et d’étiquetage des produits chimiques</vt:lpstr>
      <vt:lpstr>Étiquettes SGH</vt:lpstr>
      <vt:lpstr>Presentación de PowerPoint</vt:lpstr>
      <vt:lpstr>FDS - 2</vt:lpstr>
      <vt:lpstr>Représentation visuelle des dangers</vt:lpstr>
      <vt:lpstr>Presentación de PowerPoint</vt:lpstr>
      <vt:lpstr>Presentación de PowerPoint</vt:lpstr>
      <vt:lpstr>Exercice d’usine 1 </vt:lpstr>
      <vt:lpstr>Étape 2: Identifier qui est susceptible de subir un préjudice et comment</vt:lpstr>
      <vt:lpstr>Identifier qui est susceptible de subir un préjudice et comment</vt:lpstr>
      <vt:lpstr>Identifier qui est susceptible de subir un préjudice et comment</vt:lpstr>
      <vt:lpstr>Qui est susceptible de subir un préjudice?</vt:lpstr>
      <vt:lpstr>Quels préjudices les travailleurs peuvent-ils subir? </vt:lpstr>
      <vt:lpstr>Modèle d’évaluation des risques: Étape 2</vt:lpstr>
      <vt:lpstr>Étape 3: Identifier et choisir les mesures de maîtrise des risques  pour la sécurité et la santé</vt:lpstr>
      <vt:lpstr>Modèle d’évaluation des risques: Étape 3.A</vt:lpstr>
      <vt:lpstr>Déterminer le risque</vt:lpstr>
      <vt:lpstr>Évaluation des niveaux de risque au moyen des grilles des risques</vt:lpstr>
      <vt:lpstr>Exercice d’usine 2</vt:lpstr>
      <vt:lpstr>Programme de l’atelier</vt:lpstr>
      <vt:lpstr>Jour 2: Programme de l’atelier</vt:lpstr>
      <vt:lpstr>Jour 2 </vt:lpstr>
      <vt:lpstr>Session 4</vt:lpstr>
      <vt:lpstr>Presentación de PowerPoint</vt:lpstr>
      <vt:lpstr>Hiérarchie des mesures de prévention: faisons les choses dans l’ordre!</vt:lpstr>
      <vt:lpstr>Presentación de PowerPoint</vt:lpstr>
      <vt:lpstr>Presentación de PowerPoint</vt:lpstr>
      <vt:lpstr>Substitution des dangers sur le lieu de travail</vt:lpstr>
      <vt:lpstr>Presentación de PowerPoint</vt:lpstr>
      <vt:lpstr>Types de mesures techniques de prévention</vt:lpstr>
      <vt:lpstr>Types de mesures techniques de prévention</vt:lpstr>
      <vt:lpstr>Types de mesures techniques de prévention</vt:lpstr>
      <vt:lpstr>Vidéo «Exemples de protecteurs de machines et autres dispositifs de sécurité»</vt:lpstr>
      <vt:lpstr>Mesures techniques de prévention </vt:lpstr>
      <vt:lpstr>Mesures techniques de prévention: ventilation par aspiration localisée et écrans de soudage</vt:lpstr>
      <vt:lpstr>Mesures techniques de prévention: protection des machines</vt:lpstr>
      <vt:lpstr>Presentación de PowerPoint</vt:lpstr>
      <vt:lpstr>Mesures administratives de prévention</vt:lpstr>
      <vt:lpstr>Exemples de mesures administratives de prévention</vt:lpstr>
      <vt:lpstr>Exemples de mesures administratives de prévention</vt:lpstr>
      <vt:lpstr>Exemples de mesures administratives de prévention</vt:lpstr>
      <vt:lpstr>Exemples de mesures administratives de prévention</vt:lpstr>
      <vt:lpstr>Exemples de mesures administratives de prévention</vt:lpstr>
      <vt:lpstr>Exemples de mesures administratives de prévention</vt:lpstr>
      <vt:lpstr>Exemples de mesures administratives de prévention</vt:lpstr>
      <vt:lpstr>Presentación de PowerPoint</vt:lpstr>
      <vt:lpstr>Quand faut-il utiliser un EPI?</vt:lpstr>
      <vt:lpstr>Équipement de protection individuelle</vt:lpstr>
      <vt:lpstr>Exemples d’EPI</vt:lpstr>
      <vt:lpstr>Quel EPI convient mieux?</vt:lpstr>
      <vt:lpstr>Exercice d’évaluation des risques dans le prêt-à-porter</vt:lpstr>
      <vt:lpstr>1. Identifier les dangers</vt:lpstr>
      <vt:lpstr>1. Identifier les dangers</vt:lpstr>
      <vt:lpstr>2. Qui est susceptible de subir un préjudice et comment?</vt:lpstr>
      <vt:lpstr>2. Qui est susceptible de subir un préjudice et comment?</vt:lpstr>
      <vt:lpstr>3. Identifier les mesures de prévention présentes</vt:lpstr>
      <vt:lpstr>3. Déterminer si d’autres mesures sont nécessaires</vt:lpstr>
      <vt:lpstr>3. Identifier les mesures actuelles et déterminer si des mesures supplémentaires sont nécessaires pour réduire les risques  </vt:lpstr>
      <vt:lpstr>3. Identifier les mesures actuelles et déterminer si des mesures supplémentaires sont nécessaires pour réduire les risques </vt:lpstr>
      <vt:lpstr>3. Identifier les mesures actuelles et déterminer si des mesures supplémentaires sont nécessaires pour réduire les risques  </vt:lpstr>
      <vt:lpstr>Mesures techniques - Protection</vt:lpstr>
      <vt:lpstr>Session 5</vt:lpstr>
      <vt:lpstr>Presentación de PowerPoint</vt:lpstr>
      <vt:lpstr>Identifier et choisir les mesures de maîtrise des risques pour la sécurité et la santé</vt:lpstr>
      <vt:lpstr>Modèle d’évaluation des risques: Étape 3</vt:lpstr>
      <vt:lpstr>Exercice d’usine 3</vt:lpstr>
      <vt:lpstr>Déterminer qui est responsable de la mise en œuvre de quelles mesures de maîtrise des risques et quand ces mesures doivent être mises en œuvre</vt:lpstr>
      <vt:lpstr>Étapes 4 et 5 de l’évaluation des risques </vt:lpstr>
      <vt:lpstr>Souvenez-vous: </vt:lpstr>
      <vt:lpstr>Inspections sur le lieu de travail</vt:lpstr>
      <vt:lpstr>Surveillance de la santé </vt:lpstr>
      <vt:lpstr>Que pourrait-on améliorer?</vt:lpstr>
      <vt:lpstr>Après – Que pourrait-on encore améliorer?</vt:lpstr>
      <vt:lpstr>Après – Que pourrait-on encore améliorer?</vt:lpstr>
      <vt:lpstr>Session 6</vt:lpstr>
      <vt:lpstr>Presentación de PowerPoint</vt:lpstr>
      <vt:lpstr>Presentación de PowerPoint</vt:lpstr>
      <vt:lpstr>Système de gestion de la SST</vt:lpstr>
      <vt:lpstr>Presentación de PowerPoint</vt:lpstr>
      <vt:lpstr>Politique de SST de l’entreprise</vt:lpstr>
      <vt:lpstr>La politique de SST doit être conforme aux lois et aux normes internationales</vt:lpstr>
      <vt:lpstr>Politique de SST</vt:lpstr>
      <vt:lpstr>Conditions nécessaires à la mise en œuvre de la politique de SST</vt:lpstr>
      <vt:lpstr>Mettre en pratique votre politique de SST</vt:lpstr>
      <vt:lpstr>Faites connaître votre politique de SST et promouvez les normes de SST</vt:lpstr>
      <vt:lpstr>Presentación de PowerPoint</vt:lpstr>
      <vt:lpstr>Participation des travailleurs: le comité mixte de sécurité et de santé</vt:lpstr>
      <vt:lpstr>Organisation</vt:lpstr>
      <vt:lpstr>Planification et mise en œuvre – 1</vt:lpstr>
      <vt:lpstr>Planification et mise en œuvre – 2</vt:lpstr>
      <vt:lpstr>Évaluer votre système de gestion de la SST au moyen d’indicateurs de progrès</vt:lpstr>
      <vt:lpstr>Évaluer les progrès dans le système de gestion de la SST </vt:lpstr>
      <vt:lpstr>Session 7</vt:lpstr>
      <vt:lpstr>Presentación de PowerPoint</vt:lpstr>
      <vt:lpstr>Presentación de PowerPoint</vt:lpstr>
      <vt:lpstr>Presentación de PowerPoint</vt:lpstr>
      <vt:lpstr>Presentación de PowerPoint</vt:lpstr>
      <vt:lpstr>Exercice: Passez à l’action</vt:lpstr>
      <vt:lpstr>Presentación de PowerPoint</vt:lpstr>
      <vt:lpstr>Exercice 6: Jeu de rôle, comité mixte de sécurité et de santé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Alun Gwyndaf Roberts</dc:creator>
  <cp:lastModifiedBy>x x</cp:lastModifiedBy>
  <cp:revision>3431</cp:revision>
  <dcterms:created xsi:type="dcterms:W3CDTF">2020-01-08T14:39:45Z</dcterms:created>
  <dcterms:modified xsi:type="dcterms:W3CDTF">2021-05-16T23:44:41Z</dcterms:modified>
</cp:coreProperties>
</file>