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62" r:id="rId2"/>
    <p:sldId id="263" r:id="rId3"/>
    <p:sldId id="272" r:id="rId4"/>
    <p:sldId id="267" r:id="rId5"/>
    <p:sldId id="268" r:id="rId6"/>
    <p:sldId id="258" r:id="rId7"/>
    <p:sldId id="259" r:id="rId8"/>
    <p:sldId id="260" r:id="rId9"/>
    <p:sldId id="261" r:id="rId10"/>
    <p:sldId id="269" r:id="rId11"/>
    <p:sldId id="273" r:id="rId12"/>
    <p:sldId id="275" r:id="rId13"/>
    <p:sldId id="274" r:id="rId14"/>
    <p:sldId id="271" r:id="rId15"/>
    <p:sldId id="276" r:id="rId1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6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6812" autoAdjust="0"/>
  </p:normalViewPr>
  <p:slideViewPr>
    <p:cSldViewPr>
      <p:cViewPr varScale="1">
        <p:scale>
          <a:sx n="71" d="100"/>
          <a:sy n="71" d="100"/>
        </p:scale>
        <p:origin x="-1344" y="-90"/>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file:///C:\Users\Fatou%20KE&#207;TA\Desktop\TACKLE\TPR-TACKLE\Mars%2011-Feb%2012\graphiques_beneficiaires%20direc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en-GB"/>
  <c:style val="42"/>
  <c:chart>
    <c:title>
      <c:tx>
        <c:rich>
          <a:bodyPr/>
          <a:lstStyle/>
          <a:p>
            <a:pPr>
              <a:defRPr lang="fr-FR"/>
            </a:pPr>
            <a:r>
              <a:rPr lang="fr-FR"/>
              <a:t>Bénéficiaires Directs atteints</a:t>
            </a:r>
          </a:p>
        </c:rich>
      </c:tx>
      <c:layout/>
    </c:title>
    <c:view3D>
      <c:rAngAx val="1"/>
    </c:view3D>
    <c:plotArea>
      <c:layout/>
      <c:bar3DChart>
        <c:barDir val="col"/>
        <c:grouping val="clustered"/>
        <c:ser>
          <c:idx val="0"/>
          <c:order val="0"/>
          <c:tx>
            <c:strRef>
              <c:f>Feuil3!$A$2</c:f>
              <c:strCache>
                <c:ptCount val="1"/>
                <c:pt idx="0">
                  <c:v>Retrait des pires Formes de Travail des Enfants</c:v>
                </c:pt>
              </c:strCache>
            </c:strRef>
          </c:tx>
          <c:dLbls>
            <c:dLbl>
              <c:idx val="0"/>
              <c:layout>
                <c:manualLayout>
                  <c:x val="-4.3550502122429724E-3"/>
                  <c:y val="-3.4220907461360049E-2"/>
                </c:manualLayout>
              </c:layout>
              <c:showVal val="1"/>
            </c:dLbl>
            <c:dLbl>
              <c:idx val="1"/>
              <c:layout>
                <c:manualLayout>
                  <c:x val="-2.9033668081620391E-3"/>
                  <c:y val="-2.1059019976221661E-2"/>
                </c:manualLayout>
              </c:layout>
              <c:showVal val="1"/>
            </c:dLbl>
            <c:dLbl>
              <c:idx val="2"/>
              <c:layout>
                <c:manualLayout>
                  <c:x val="-4.3550502122429724E-3"/>
                  <c:y val="-2.1059019976221567E-2"/>
                </c:manualLayout>
              </c:layout>
              <c:showVal val="1"/>
            </c:dLbl>
            <c:txPr>
              <a:bodyPr/>
              <a:lstStyle/>
              <a:p>
                <a:pPr>
                  <a:defRPr lang="fr-FR"/>
                </a:pPr>
                <a:endParaRPr lang="en-US"/>
              </a:p>
            </c:txPr>
            <c:showVal val="1"/>
          </c:dLbls>
          <c:cat>
            <c:strRef>
              <c:f>Feuil3!$B$1:$D$1</c:f>
              <c:strCache>
                <c:ptCount val="3"/>
                <c:pt idx="0">
                  <c:v>Garçons</c:v>
                </c:pt>
                <c:pt idx="1">
                  <c:v>Filles</c:v>
                </c:pt>
                <c:pt idx="2">
                  <c:v>Total</c:v>
                </c:pt>
              </c:strCache>
            </c:strRef>
          </c:cat>
          <c:val>
            <c:numRef>
              <c:f>Feuil3!$B$2:$D$2</c:f>
              <c:numCache>
                <c:formatCode>General</c:formatCode>
                <c:ptCount val="3"/>
                <c:pt idx="0">
                  <c:v>844</c:v>
                </c:pt>
                <c:pt idx="1">
                  <c:v>836</c:v>
                </c:pt>
                <c:pt idx="2">
                  <c:v>1680</c:v>
                </c:pt>
              </c:numCache>
            </c:numRef>
          </c:val>
        </c:ser>
        <c:ser>
          <c:idx val="1"/>
          <c:order val="1"/>
          <c:tx>
            <c:strRef>
              <c:f>Feuil3!$A$3</c:f>
              <c:strCache>
                <c:ptCount val="1"/>
                <c:pt idx="0">
                  <c:v>Prévention contre les Pires Formes de Travail des Enfants</c:v>
                </c:pt>
              </c:strCache>
            </c:strRef>
          </c:tx>
          <c:dLbls>
            <c:dLbl>
              <c:idx val="0"/>
              <c:layout>
                <c:manualLayout>
                  <c:x val="-2.9033668081619854E-3"/>
                  <c:y val="-3.9485662455415349E-2"/>
                </c:manualLayout>
              </c:layout>
              <c:showVal val="1"/>
            </c:dLbl>
            <c:dLbl>
              <c:idx val="1"/>
              <c:layout>
                <c:manualLayout>
                  <c:x val="-1.4516834040809912E-3"/>
                  <c:y val="-3.4220907461359959E-2"/>
                </c:manualLayout>
              </c:layout>
              <c:showVal val="1"/>
            </c:dLbl>
            <c:dLbl>
              <c:idx val="2"/>
              <c:layout>
                <c:manualLayout>
                  <c:x val="-8.7101004244859483E-3"/>
                  <c:y val="-2.3691397473249273E-2"/>
                </c:manualLayout>
              </c:layout>
              <c:showVal val="1"/>
            </c:dLbl>
            <c:txPr>
              <a:bodyPr/>
              <a:lstStyle/>
              <a:p>
                <a:pPr>
                  <a:defRPr lang="fr-FR"/>
                </a:pPr>
                <a:endParaRPr lang="en-US"/>
              </a:p>
            </c:txPr>
            <c:showVal val="1"/>
          </c:dLbls>
          <c:cat>
            <c:strRef>
              <c:f>Feuil3!$B$1:$D$1</c:f>
              <c:strCache>
                <c:ptCount val="3"/>
                <c:pt idx="0">
                  <c:v>Garçons</c:v>
                </c:pt>
                <c:pt idx="1">
                  <c:v>Filles</c:v>
                </c:pt>
                <c:pt idx="2">
                  <c:v>Total</c:v>
                </c:pt>
              </c:strCache>
            </c:strRef>
          </c:cat>
          <c:val>
            <c:numRef>
              <c:f>Feuil3!$B$3:$D$3</c:f>
              <c:numCache>
                <c:formatCode>General</c:formatCode>
                <c:ptCount val="3"/>
                <c:pt idx="0">
                  <c:v>1627</c:v>
                </c:pt>
                <c:pt idx="1">
                  <c:v>1709</c:v>
                </c:pt>
                <c:pt idx="2">
                  <c:v>3336</c:v>
                </c:pt>
              </c:numCache>
            </c:numRef>
          </c:val>
        </c:ser>
        <c:ser>
          <c:idx val="2"/>
          <c:order val="2"/>
          <c:tx>
            <c:strRef>
              <c:f>Feuil3!$A$4</c:f>
              <c:strCache>
                <c:ptCount val="1"/>
                <c:pt idx="0">
                  <c:v>Total</c:v>
                </c:pt>
              </c:strCache>
            </c:strRef>
          </c:tx>
          <c:dLbls>
            <c:dLbl>
              <c:idx val="0"/>
              <c:layout>
                <c:manualLayout>
                  <c:x val="0"/>
                  <c:y val="-1.0529509988110784E-2"/>
                </c:manualLayout>
              </c:layout>
              <c:showVal val="1"/>
            </c:dLbl>
            <c:dLbl>
              <c:idx val="1"/>
              <c:layout>
                <c:manualLayout>
                  <c:x val="1.4516834040809912E-3"/>
                  <c:y val="-3.4220907461360049E-2"/>
                </c:manualLayout>
              </c:layout>
              <c:showVal val="1"/>
            </c:dLbl>
            <c:dLbl>
              <c:idx val="2"/>
              <c:layout>
                <c:manualLayout>
                  <c:x val="-4.3550502122429724E-3"/>
                  <c:y val="-2.3691397473249234E-2"/>
                </c:manualLayout>
              </c:layout>
              <c:showVal val="1"/>
            </c:dLbl>
            <c:txPr>
              <a:bodyPr/>
              <a:lstStyle/>
              <a:p>
                <a:pPr>
                  <a:defRPr lang="fr-FR"/>
                </a:pPr>
                <a:endParaRPr lang="en-US"/>
              </a:p>
            </c:txPr>
            <c:showVal val="1"/>
          </c:dLbls>
          <c:cat>
            <c:strRef>
              <c:f>Feuil3!$B$1:$D$1</c:f>
              <c:strCache>
                <c:ptCount val="3"/>
                <c:pt idx="0">
                  <c:v>Garçons</c:v>
                </c:pt>
                <c:pt idx="1">
                  <c:v>Filles</c:v>
                </c:pt>
                <c:pt idx="2">
                  <c:v>Total</c:v>
                </c:pt>
              </c:strCache>
            </c:strRef>
          </c:cat>
          <c:val>
            <c:numRef>
              <c:f>Feuil3!$B$4:$D$4</c:f>
              <c:numCache>
                <c:formatCode>General</c:formatCode>
                <c:ptCount val="3"/>
                <c:pt idx="0">
                  <c:v>2471</c:v>
                </c:pt>
                <c:pt idx="1">
                  <c:v>2545</c:v>
                </c:pt>
                <c:pt idx="2">
                  <c:v>5016</c:v>
                </c:pt>
              </c:numCache>
            </c:numRef>
          </c:val>
        </c:ser>
        <c:dLbls/>
        <c:shape val="cylinder"/>
        <c:axId val="35796864"/>
        <c:axId val="35798400"/>
        <c:axId val="0"/>
      </c:bar3DChart>
      <c:catAx>
        <c:axId val="35796864"/>
        <c:scaling>
          <c:orientation val="minMax"/>
        </c:scaling>
        <c:axPos val="b"/>
        <c:majorTickMark val="none"/>
        <c:tickLblPos val="nextTo"/>
        <c:txPr>
          <a:bodyPr/>
          <a:lstStyle/>
          <a:p>
            <a:pPr>
              <a:defRPr lang="fr-FR"/>
            </a:pPr>
            <a:endParaRPr lang="en-US"/>
          </a:p>
        </c:txPr>
        <c:crossAx val="35798400"/>
        <c:crosses val="autoZero"/>
        <c:auto val="1"/>
        <c:lblAlgn val="ctr"/>
        <c:lblOffset val="100"/>
      </c:catAx>
      <c:valAx>
        <c:axId val="35798400"/>
        <c:scaling>
          <c:orientation val="minMax"/>
        </c:scaling>
        <c:delete val="1"/>
        <c:axPos val="l"/>
        <c:numFmt formatCode="General" sourceLinked="1"/>
        <c:tickLblPos val="none"/>
        <c:crossAx val="35796864"/>
        <c:crosses val="autoZero"/>
        <c:crossBetween val="between"/>
      </c:valAx>
    </c:plotArea>
    <c:legend>
      <c:legendPos val="t"/>
      <c:layout/>
      <c:txPr>
        <a:bodyPr/>
        <a:lstStyle/>
        <a:p>
          <a:pPr>
            <a:defRPr lang="fr-FR"/>
          </a:pPr>
          <a:endParaRPr lang="en-US"/>
        </a:p>
      </c:txPr>
    </c:legend>
    <c:plotVisOnly val="1"/>
    <c:dispBlanksAs val="gap"/>
  </c:chart>
  <c:txPr>
    <a:bodyPr/>
    <a:lstStyle/>
    <a:p>
      <a:pPr>
        <a:defRPr sz="1800"/>
      </a:pPr>
      <a:endParaRPr lang="en-US"/>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A3043C-7EA4-4A41-ACF3-9F95268EFB47}" type="datetimeFigureOut">
              <a:rPr lang="fr-FR" smtClean="0"/>
              <a:pPr/>
              <a:t>02/07/2013</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6FC98D-5B0A-48DF-823E-BC1BED677BC8}" type="slidenum">
              <a:rPr lang="fr-FR" smtClean="0"/>
              <a:pPr/>
              <a:t>‹#›</a:t>
            </a:fld>
            <a:endParaRPr lang="fr-FR"/>
          </a:p>
        </p:txBody>
      </p:sp>
    </p:spTree>
    <p:extLst>
      <p:ext uri="{BB962C8B-B14F-4D97-AF65-F5344CB8AC3E}">
        <p14:creationId xmlns:p14="http://schemas.microsoft.com/office/powerpoint/2010/main" xmlns="" val="35836745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3"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smtClean="0"/>
          </a:p>
        </p:txBody>
      </p:sp>
      <p:sp>
        <p:nvSpPr>
          <p:cNvPr id="35844"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1EE5BD4D-BD18-4CDB-938F-D9C261DE970F}" type="slidenum">
              <a:rPr lang="fr-FR"/>
              <a:pPr fontAlgn="base">
                <a:spcBef>
                  <a:spcPct val="0"/>
                </a:spcBef>
                <a:spcAft>
                  <a:spcPct val="0"/>
                </a:spcAft>
              </a:pPr>
              <a:t>6</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6867"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smtClean="0"/>
          </a:p>
        </p:txBody>
      </p:sp>
      <p:sp>
        <p:nvSpPr>
          <p:cNvPr id="36868"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118963A-9250-4658-AC39-3A49637BD495}" type="slidenum">
              <a:rPr lang="fr-FR"/>
              <a:pPr fontAlgn="base">
                <a:spcBef>
                  <a:spcPct val="0"/>
                </a:spcBef>
                <a:spcAft>
                  <a:spcPct val="0"/>
                </a:spcAft>
              </a:pPr>
              <a:t>7</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7891"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smtClean="0"/>
          </a:p>
        </p:txBody>
      </p:sp>
      <p:sp>
        <p:nvSpPr>
          <p:cNvPr id="37892"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504BADE-3307-44AF-A690-E6C29A721C44}" type="slidenum">
              <a:rPr lang="fr-FR"/>
              <a:pPr fontAlgn="base">
                <a:spcBef>
                  <a:spcPct val="0"/>
                </a:spcBef>
                <a:spcAft>
                  <a:spcPct val="0"/>
                </a:spcAft>
              </a:pPr>
              <a:t>8</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8915" name="Espace réservé des commentaires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fr-FR" smtClean="0"/>
          </a:p>
        </p:txBody>
      </p:sp>
      <p:sp>
        <p:nvSpPr>
          <p:cNvPr id="38916" name="Espace réservé du numéro de diapositive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6EFA367B-158B-47B8-8472-D380AFE72507}" type="slidenum">
              <a:rPr lang="fr-FR"/>
              <a:pPr fontAlgn="base">
                <a:spcBef>
                  <a:spcPct val="0"/>
                </a:spcBef>
                <a:spcAft>
                  <a:spcPct val="0"/>
                </a:spcAft>
              </a:pPr>
              <a:t>9</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DBC7932-38C3-4BA1-928E-328225590AC2}" type="slidenum">
              <a:rPr lang="fr-FR" smtClean="0"/>
              <a:pPr/>
              <a:t>10</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3" name="Espace réservé des commentaires 2"/>
          <p:cNvSpPr>
            <a:spLocks noGrp="1"/>
          </p:cNvSpPr>
          <p:nvPr>
            <p:ph type="body" idx="1"/>
          </p:nvPr>
        </p:nvSpPr>
        <p:spPr/>
        <p:txBody>
          <a:bodyPr>
            <a:normAutofit/>
          </a:bodyPr>
          <a:lstStyle/>
          <a:p>
            <a:pPr marL="931863" lvl="2" indent="-531813">
              <a:spcAft>
                <a:spcPts val="0"/>
              </a:spcAft>
              <a:buClr>
                <a:schemeClr val="accent2">
                  <a:lumMod val="75000"/>
                </a:schemeClr>
              </a:buClr>
              <a:buSzPct val="100000"/>
              <a:buFont typeface="Arial" pitchFamily="34" charset="0"/>
              <a:buNone/>
              <a:defRPr/>
            </a:pPr>
            <a:endParaRPr lang="fr-FR" sz="2200" smtClean="0">
              <a:solidFill>
                <a:srgbClr val="00547E"/>
              </a:solidFill>
              <a:latin typeface="Cambria" pitchFamily="18" charset="0"/>
            </a:endParaRPr>
          </a:p>
        </p:txBody>
      </p:sp>
      <p:sp>
        <p:nvSpPr>
          <p:cNvPr id="15364" name="Espace réservé du numéro de diapositive 3"/>
          <p:cNvSpPr>
            <a:spLocks noGrp="1"/>
          </p:cNvSpPr>
          <p:nvPr>
            <p:ph type="sldNum" sz="quarter" idx="5"/>
          </p:nvPr>
        </p:nvSpPr>
        <p:spPr>
          <a:noFill/>
        </p:spPr>
        <p:txBody>
          <a:bodyPr/>
          <a:lstStyle/>
          <a:p>
            <a:fld id="{15EEB7FF-3461-4D0A-AABB-D500FADB3E08}" type="slidenum">
              <a:rPr lang="en-GB" smtClean="0"/>
              <a:pPr/>
              <a:t>11</a:t>
            </a:fld>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3" name="Espace réservé des commentaires 2"/>
          <p:cNvSpPr>
            <a:spLocks noGrp="1"/>
          </p:cNvSpPr>
          <p:nvPr>
            <p:ph type="body" idx="1"/>
          </p:nvPr>
        </p:nvSpPr>
        <p:spPr/>
        <p:txBody>
          <a:bodyPr>
            <a:normAutofit/>
          </a:bodyPr>
          <a:lstStyle/>
          <a:p>
            <a:pPr marL="931863" lvl="2" indent="-531813">
              <a:spcAft>
                <a:spcPts val="0"/>
              </a:spcAft>
              <a:buClr>
                <a:schemeClr val="accent2">
                  <a:lumMod val="75000"/>
                </a:schemeClr>
              </a:buClr>
              <a:buSzPct val="100000"/>
              <a:buFont typeface="Arial" pitchFamily="34" charset="0"/>
              <a:buNone/>
              <a:defRPr/>
            </a:pPr>
            <a:endParaRPr lang="fr-FR" sz="2200" smtClean="0">
              <a:solidFill>
                <a:srgbClr val="00547E"/>
              </a:solidFill>
              <a:latin typeface="Cambria" pitchFamily="18" charset="0"/>
            </a:endParaRPr>
          </a:p>
        </p:txBody>
      </p:sp>
      <p:sp>
        <p:nvSpPr>
          <p:cNvPr id="15364" name="Espace réservé du numéro de diapositive 3"/>
          <p:cNvSpPr>
            <a:spLocks noGrp="1"/>
          </p:cNvSpPr>
          <p:nvPr>
            <p:ph type="sldNum" sz="quarter" idx="5"/>
          </p:nvPr>
        </p:nvSpPr>
        <p:spPr>
          <a:noFill/>
        </p:spPr>
        <p:txBody>
          <a:bodyPr/>
          <a:lstStyle/>
          <a:p>
            <a:fld id="{15EEB7FF-3461-4D0A-AABB-D500FADB3E08}" type="slidenum">
              <a:rPr lang="en-GB" smtClean="0"/>
              <a:pPr/>
              <a:t>12</a:t>
            </a:fld>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Espace réservé de l'image des diapositives 1"/>
          <p:cNvSpPr>
            <a:spLocks noGrp="1" noRot="1" noChangeAspect="1" noTextEdit="1"/>
          </p:cNvSpPr>
          <p:nvPr>
            <p:ph type="sldImg"/>
          </p:nvPr>
        </p:nvSpPr>
        <p:spPr>
          <a:ln/>
        </p:spPr>
      </p:sp>
      <p:sp>
        <p:nvSpPr>
          <p:cNvPr id="3" name="Espace réservé des commentaires 2"/>
          <p:cNvSpPr>
            <a:spLocks noGrp="1"/>
          </p:cNvSpPr>
          <p:nvPr>
            <p:ph type="body" idx="1"/>
          </p:nvPr>
        </p:nvSpPr>
        <p:spPr/>
        <p:txBody>
          <a:bodyPr>
            <a:normAutofit/>
          </a:bodyPr>
          <a:lstStyle/>
          <a:p>
            <a:pPr marL="931863" lvl="2" indent="-531813">
              <a:spcAft>
                <a:spcPts val="0"/>
              </a:spcAft>
              <a:buClr>
                <a:schemeClr val="accent2">
                  <a:lumMod val="75000"/>
                </a:schemeClr>
              </a:buClr>
              <a:buSzPct val="100000"/>
              <a:buFont typeface="Arial" pitchFamily="34" charset="0"/>
              <a:buNone/>
              <a:defRPr/>
            </a:pPr>
            <a:endParaRPr lang="fr-FR" sz="2200" smtClean="0">
              <a:solidFill>
                <a:srgbClr val="00547E"/>
              </a:solidFill>
              <a:latin typeface="Cambria" pitchFamily="18" charset="0"/>
            </a:endParaRPr>
          </a:p>
        </p:txBody>
      </p:sp>
      <p:sp>
        <p:nvSpPr>
          <p:cNvPr id="15364" name="Espace réservé du numéro de diapositive 3"/>
          <p:cNvSpPr>
            <a:spLocks noGrp="1"/>
          </p:cNvSpPr>
          <p:nvPr>
            <p:ph type="sldNum" sz="quarter" idx="5"/>
          </p:nvPr>
        </p:nvSpPr>
        <p:spPr>
          <a:noFill/>
        </p:spPr>
        <p:txBody>
          <a:bodyPr/>
          <a:lstStyle/>
          <a:p>
            <a:fld id="{15EEB7FF-3461-4D0A-AABB-D500FADB3E08}" type="slidenum">
              <a:rPr lang="en-GB" smtClean="0"/>
              <a:pPr/>
              <a:t>13</a:t>
            </a:fld>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6DBC7932-38C3-4BA1-928E-328225590AC2}" type="slidenum">
              <a:rPr lang="fr-FR" smtClean="0"/>
              <a:pPr/>
              <a:t>15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smtClean="0"/>
              <a:t>Modifiez le style du titre</a:t>
            </a:r>
            <a:endParaRPr lang="fr-FR"/>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fr-FR"/>
          </a:p>
        </p:txBody>
      </p:sp>
      <p:sp>
        <p:nvSpPr>
          <p:cNvPr id="4" name="Espace réservé de la date 3"/>
          <p:cNvSpPr>
            <a:spLocks noGrp="1"/>
          </p:cNvSpPr>
          <p:nvPr>
            <p:ph type="dt" sz="half" idx="10"/>
          </p:nvPr>
        </p:nvSpPr>
        <p:spPr/>
        <p:txBody>
          <a:bodyPr/>
          <a:lstStyle/>
          <a:p>
            <a:fld id="{1B9E3FE6-13F3-4AA9-A1F5-43D7DE7B3273}" type="datetime1">
              <a:rPr lang="fr-FR" smtClean="0"/>
              <a:pPr/>
              <a:t>02/07/2013</a:t>
            </a:fld>
            <a:endParaRPr lang="fr-FR"/>
          </a:p>
        </p:txBody>
      </p:sp>
      <p:sp>
        <p:nvSpPr>
          <p:cNvPr id="5" name="Espace réservé du pied de page 4"/>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985513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F5F1787D-4CED-4832-8EEF-F6F57F81740E}" type="datetime1">
              <a:rPr lang="fr-FR" smtClean="0"/>
              <a:pPr/>
              <a:t>02/07/2013</a:t>
            </a:fld>
            <a:endParaRPr lang="fr-FR"/>
          </a:p>
        </p:txBody>
      </p:sp>
      <p:sp>
        <p:nvSpPr>
          <p:cNvPr id="5" name="Espace réservé du pied de page 4"/>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37834879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smtClean="0"/>
              <a:t>Modifiez le style du titre</a:t>
            </a:r>
            <a:endParaRPr lang="fr-FR"/>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Espace réservé de la date 3"/>
          <p:cNvSpPr>
            <a:spLocks noGrp="1"/>
          </p:cNvSpPr>
          <p:nvPr>
            <p:ph type="dt" sz="half" idx="10"/>
          </p:nvPr>
        </p:nvSpPr>
        <p:spPr/>
        <p:txBody>
          <a:bodyPr/>
          <a:lstStyle/>
          <a:p>
            <a:fld id="{2B1D8788-F2B9-4AF2-8779-B6C2F272A0A1}" type="datetime1">
              <a:rPr lang="fr-FR" smtClean="0"/>
              <a:pPr/>
              <a:t>02/07/2013</a:t>
            </a:fld>
            <a:endParaRPr lang="fr-FR"/>
          </a:p>
        </p:txBody>
      </p:sp>
      <p:sp>
        <p:nvSpPr>
          <p:cNvPr id="5" name="Espace réservé du pied de page 4"/>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7450903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FB77F4C5-F35C-4DFF-9BF1-E292A32B663F}" type="datetime1">
              <a:rPr lang="fr-FR" smtClean="0"/>
              <a:pPr/>
              <a:t>02/07/2013</a:t>
            </a:fld>
            <a:endParaRPr lang="fr-FR"/>
          </a:p>
        </p:txBody>
      </p:sp>
      <p:sp>
        <p:nvSpPr>
          <p:cNvPr id="6" name="Espace réservé du pied de page 5"/>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7" name="Espace réservé du numéro de diapositive 6"/>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3110583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smtClean="0"/>
              <a:t>Modifiez le style du titre</a:t>
            </a:r>
            <a:endParaRPr lang="fr-FR"/>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883096CE-9B81-4A94-BFEC-8B015D1BFEF6}" type="datetime1">
              <a:rPr lang="fr-FR" smtClean="0"/>
              <a:pPr/>
              <a:t>02/07/2013</a:t>
            </a:fld>
            <a:endParaRPr lang="fr-FR"/>
          </a:p>
        </p:txBody>
      </p:sp>
      <p:sp>
        <p:nvSpPr>
          <p:cNvPr id="8" name="Espace réservé du pied de page 7"/>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9" name="Espace réservé du numéro de diapositive 8"/>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41925947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77CCC199-E944-420C-825D-F025813E52F3}" type="datetime1">
              <a:rPr lang="fr-FR" smtClean="0"/>
              <a:pPr/>
              <a:t>02/07/2013</a:t>
            </a:fld>
            <a:endParaRPr lang="fr-FR"/>
          </a:p>
        </p:txBody>
      </p:sp>
      <p:sp>
        <p:nvSpPr>
          <p:cNvPr id="4" name="Espace réservé du pied de page 3"/>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5" name="Espace réservé du numéro de diapositive 4"/>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22665701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B395A6D-943D-4DA0-BD9E-9443229EFEA6}" type="datetime1">
              <a:rPr lang="fr-FR" smtClean="0"/>
              <a:pPr/>
              <a:t>02/07/2013</a:t>
            </a:fld>
            <a:endParaRPr lang="fr-FR"/>
          </a:p>
        </p:txBody>
      </p:sp>
      <p:sp>
        <p:nvSpPr>
          <p:cNvPr id="3" name="Espace réservé du pied de page 2"/>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4" name="Espace réservé du numéro de diapositive 3"/>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4042392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smtClean="0"/>
              <a:t>Modifiez le style du titre</a:t>
            </a:r>
            <a:endParaRPr lang="fr-FR"/>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D95AE43A-55F3-4C86-9A6A-88B07CEFBF67}" type="datetime1">
              <a:rPr lang="fr-FR" smtClean="0"/>
              <a:pPr/>
              <a:t>02/07/2013</a:t>
            </a:fld>
            <a:endParaRPr lang="fr-FR"/>
          </a:p>
        </p:txBody>
      </p:sp>
      <p:sp>
        <p:nvSpPr>
          <p:cNvPr id="6" name="Espace réservé du pied de page 5"/>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7" name="Espace réservé du numéro de diapositive 6"/>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2161568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smtClean="0"/>
              <a:t>Modifiez le style du titre</a:t>
            </a:r>
            <a:endParaRPr lang="fr-FR"/>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Espace réservé de la date 4"/>
          <p:cNvSpPr>
            <a:spLocks noGrp="1"/>
          </p:cNvSpPr>
          <p:nvPr>
            <p:ph type="dt" sz="half" idx="10"/>
          </p:nvPr>
        </p:nvSpPr>
        <p:spPr/>
        <p:txBody>
          <a:bodyPr/>
          <a:lstStyle/>
          <a:p>
            <a:fld id="{888F6DE6-CC5C-41B8-8317-F4AAC6B6CB33}" type="datetime1">
              <a:rPr lang="fr-FR" smtClean="0"/>
              <a:pPr/>
              <a:t>02/07/2013</a:t>
            </a:fld>
            <a:endParaRPr lang="fr-FR"/>
          </a:p>
        </p:txBody>
      </p:sp>
      <p:sp>
        <p:nvSpPr>
          <p:cNvPr id="6" name="Espace réservé du pied de page 5"/>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7" name="Espace réservé du numéro de diapositive 6"/>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20920237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2225FC7F-5591-4472-A56E-A41B81201F7C}" type="datetime1">
              <a:rPr lang="fr-FR" smtClean="0"/>
              <a:pPr/>
              <a:t>02/07/2013</a:t>
            </a:fld>
            <a:endParaRPr lang="fr-FR"/>
          </a:p>
        </p:txBody>
      </p:sp>
      <p:sp>
        <p:nvSpPr>
          <p:cNvPr id="5" name="Espace réservé du pied de page 4"/>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837567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021A1F51-3F53-45CD-8C5B-8BA0DC9B318B}" type="datetime1">
              <a:rPr lang="fr-FR" smtClean="0"/>
              <a:pPr/>
              <a:t>02/07/2013</a:t>
            </a:fld>
            <a:endParaRPr lang="fr-FR"/>
          </a:p>
        </p:txBody>
      </p:sp>
      <p:sp>
        <p:nvSpPr>
          <p:cNvPr id="5" name="Espace réservé du pied de page 4"/>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12"/>
          </p:nvPr>
        </p:nvSpPr>
        <p:spPr/>
        <p:txBody>
          <a:body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25755665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C895F7-C18C-46C1-92CB-8D19857B549E}" type="datetime1">
              <a:rPr lang="fr-FR" smtClean="0"/>
              <a:pPr/>
              <a:t>02/07/2013</a:t>
            </a:fld>
            <a:endParaRPr lang="fr-FR"/>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FR" smtClean="0"/>
              <a:t>Atelier de clôture du projet IPEC/TACKLE, Bruxelles du 02 au 03 Juillet 2013</a:t>
            </a:r>
            <a:endParaRPr lang="fr-FR"/>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EDF955-409E-4884-98C6-4A5699F28408}" type="slidenum">
              <a:rPr lang="fr-FR" smtClean="0"/>
              <a:pPr/>
              <a:t>‹#›</a:t>
            </a:fld>
            <a:endParaRPr lang="fr-FR"/>
          </a:p>
        </p:txBody>
      </p:sp>
    </p:spTree>
    <p:extLst>
      <p:ext uri="{BB962C8B-B14F-4D97-AF65-F5344CB8AC3E}">
        <p14:creationId xmlns:p14="http://schemas.microsoft.com/office/powerpoint/2010/main" xmlns="" val="4380116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pn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gif"/><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9.gif"/><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7.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24.jpeg"/><Relationship Id="rId10" Type="http://schemas.openxmlformats.org/officeDocument/2006/relationships/image" Target="../media/image29.jpeg"/><Relationship Id="rId4" Type="http://schemas.openxmlformats.org/officeDocument/2006/relationships/image" Target="../media/image23.jpeg"/><Relationship Id="rId9" Type="http://schemas.openxmlformats.org/officeDocument/2006/relationships/image" Target="../media/image28.jpeg"/></Relationships>
</file>

<file path=ppt/slides/_rels/slide8.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3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609478"/>
            <a:ext cx="7772400" cy="1827634"/>
          </a:xfrm>
        </p:spPr>
        <p:txBody>
          <a:bodyPr>
            <a:noAutofit/>
          </a:bodyPr>
          <a:lstStyle/>
          <a:p>
            <a:r>
              <a:rPr lang="fr-FR" sz="3600" b="1" dirty="0" smtClean="0">
                <a:solidFill>
                  <a:schemeClr val="tx1"/>
                </a:solidFill>
              </a:rPr>
              <a:t>Réalisations du Projet TACKLE sur les actions spécifiques de lutte contre le Travail des Enfants au Mali</a:t>
            </a:r>
            <a:endParaRPr lang="fr-FR" sz="3600" dirty="0"/>
          </a:p>
        </p:txBody>
      </p:sp>
      <p:sp>
        <p:nvSpPr>
          <p:cNvPr id="3" name="Sous-titre 2"/>
          <p:cNvSpPr>
            <a:spLocks noGrp="1"/>
          </p:cNvSpPr>
          <p:nvPr>
            <p:ph type="subTitle" idx="1"/>
          </p:nvPr>
        </p:nvSpPr>
        <p:spPr>
          <a:xfrm>
            <a:off x="307975" y="4462264"/>
            <a:ext cx="8440489" cy="1919064"/>
          </a:xfrm>
        </p:spPr>
        <p:txBody>
          <a:bodyPr>
            <a:noAutofit/>
          </a:bodyPr>
          <a:lstStyle/>
          <a:p>
            <a:r>
              <a:rPr lang="fr-FR" sz="2400" b="1" dirty="0" smtClean="0">
                <a:solidFill>
                  <a:schemeClr val="bg2">
                    <a:lumMod val="50000"/>
                  </a:schemeClr>
                </a:solidFill>
              </a:rPr>
              <a:t>Atelier de clôture du projet TACKLE, </a:t>
            </a:r>
            <a:br>
              <a:rPr lang="fr-FR" sz="2400" b="1" dirty="0" smtClean="0">
                <a:solidFill>
                  <a:schemeClr val="bg2">
                    <a:lumMod val="50000"/>
                  </a:schemeClr>
                </a:solidFill>
              </a:rPr>
            </a:br>
            <a:r>
              <a:rPr lang="fr-FR" sz="2400" b="1" dirty="0" smtClean="0">
                <a:solidFill>
                  <a:schemeClr val="bg2">
                    <a:lumMod val="50000"/>
                  </a:schemeClr>
                </a:solidFill>
              </a:rPr>
              <a:t>Bruxelles, les 02 et 03 juillet 2013</a:t>
            </a:r>
          </a:p>
          <a:p>
            <a:endParaRPr lang="fr-FR" sz="2400" b="1" dirty="0">
              <a:solidFill>
                <a:schemeClr val="bg2">
                  <a:lumMod val="50000"/>
                </a:schemeClr>
              </a:solidFill>
            </a:endParaRPr>
          </a:p>
          <a:p>
            <a:endParaRPr lang="fr-FR" sz="2400" b="1" dirty="0">
              <a:solidFill>
                <a:schemeClr val="bg2">
                  <a:lumMod val="50000"/>
                </a:schemeClr>
              </a:solidFill>
            </a:endParaRPr>
          </a:p>
        </p:txBody>
      </p:sp>
      <p:sp>
        <p:nvSpPr>
          <p:cNvPr id="22530" name="AutoShape 2" descr="data:image/jpeg;base64,/9j/4AAQSkZJRgABAQAAAQABAAD/2wCEAAkGBw8PDxAPDw0NDw0PDw4PDw0PDw8NDA0MFREWFhQRFBQYHCggGBolGxQUITEhJSkrLi4uFx8zODMsNygtLisBCgoKDg0OFxAQFCwcFBwsLCwsLCwsLCwsLCwsLCwsLCwsLCwsKywsLCwsLCwsLCwsLCwsNywsNzcsNzcsLCwsLP/AABEIALMBGgMBEQACEQEDEQH/xAAcAAACAgMBAQAAAAAAAAAAAAAAAwECBAYHBQj/xABCEAACAQMABwIKBgkEAwAAAAAAAQIDBBEFBgcSITFxUZETIjJBYYGxwdHSFkJSU6HwFSMzVGJykpPhFCVDshckNP/EABoBAAIDAQEAAAAAAAAAAAAAAAABAgMFBAb/xAAqEQEBAAEDBAICAwACAwEAAAAAAQIDBBEFEjFREyEyQRQiM0JSI2FxFf/aAAwDAQACEQMRAD8A7gAoEAMJAAAgAAIAAIwMDIABBygKOAAsSBAXJgQA4EjCBAAAMJEEDAAAQGQCB8lxwA5NGQHanIDgZDkccDIBIBIAAECoVnUS5tLq8B9Fbwp4eP24f1IjzPY7onw8ftw/qQ+8fQVaL+tF+tB3D6XyPmHyM9B/RcjIvocqyqxXOUV1aQrlIOUeHh9uH9SDvg5is7qEVlzhhc+KF3z2XM9sSrpu2im3WhhdWQy1scZ90u+I/TdvhPwmU1lcGcl6joznnJfNLLKcxjz1hpLlxRx5dYw7uIsm3pb1mpdjJf8A6+A/j1EdaKOeOUu0nj1TTv7L4KyqesFrJpKqsv0S+B049Q0r+0fhrPp3MJLKnFrqjpx1sMv2r7auqi8zXeTmU9jhbJLkk5CAZDkITHQnIgMjCN4BwW7iC+vHvQrljP2lML6eVpLWa1t45nVj6Estt+ory1sZ+3VpbHV1PGLV9I7TaUEvB0nNvzY5fic2W7k8NHDomd/KtdvNplzKWYRUI9jimVXd2u7DounJ914t3r1pGcm1XUV2bsfgR/k5Lp03SxZNttHv4R3ZTUn27sSeO5rm1OmadrPsdrVanwrUfCZfNJLdXei7HXrj1umSeK6nq/peF5QhXp+TNJ47OHI6scuYyNbSunlw9MkqSAVYG5rtbvKtJ0PB1Jwy+O7Jx+12GfusrL9Vx6+djnn6Yufv6v8AckZ/yZ+3H8uSP0vc/vFX+5L4j+XP2Pky9mUNO3UJKUa9TK5ZnJoJq5ezmrl7el9ONIffFnz5e0vly9rLXbSH3wvnz9j5cva3010h98L58vY+XJhXWsN3VlvTrzz/AAylEry1cr+yuplf2StLXH39X+5L4kfkz9od+XtFTSdeSadarh8/Hlj2h8mXsu/L2x5XE/tyeMcG20+oue76tPHK8t/0dWc6MJPGcJcl2HntxO3Usep2uXOnyvMr+nRz9EVMk4j9seZZCpMm/X5uGCzHKwuExvKkeVSa6SaRfNbP9VDshtDS9eDzGpPPpk2W47rUn/JH449ay1vuI+W1JdnDLOnDqWpihdGV7NtrrCTxKk16eB2Y9X58xC7d6ENZ6LfFNLzvhwLceqYXyhdCmXmtFnRSdSvGKfbg69PfaWfinhtdTPxHk3u0OyhJKEvCJ+eOGl+JZdzi7NPperl5jyb7ahSi8U6MpJ+fK4FOW79OvT6Llb/atb0jtAvKvkSUI9nDPsObPdZVqaPR9LDz9vCnpm4k23Xq5fPx5Y7slF1cq0MdnpY/8WFUqyl5UpSX8TcvaRvNW46WOP4zgsOFltKmhxXSmWSqrC5EpwpsJqflEpVWXl07YxpjDqW0m+LTgs8FhtYx60d2jn+mH1PS5/tHX0dTDGRADDl22Xnb9fmM3eeXFufLmbM5xgAACQC0RBYQWQgkQSgJDHA3XVarKVvxfBNJdxjb7HjN6Tp2XOnw9KZxxoEzRZEax6hZCY80ThFTROEWSJKGDIshTZEJFdOE6bt1Vt5ppZit5N+gu2up2Zuva59uTQIrpzx0weg/9vQ4X6OgytZz9mpkbE1hJwAEMYUkhxCktE1dUkhxRlCZImqr0NVtIStrylWi+KcYtPljK+B0ad+3FusO7Cx9L2896KkmnleY0I8rlOLwYCAGbl22Xnb9fmM3e+XFufLmbM5xgAACQCyYjTkQXQiShBIEGOFfDadTq7cJ08eLHj68P4GZ1DHxW70vLnHh70jNa/7ImThUiaLIREycImZZCKJEEAXiyNB9NkKbJgk04vjvJrBDniyp4XjKOfaSoOnXqQf2nj0Ho9HPuwlel0M+7CEwJ10YnIhVkWRFNIAMCqjHEaTIsiFLkSinIuRJTYTyceOMNcewtxqrUnM4fSuqFzCrZ0pQnvxxjPpNDTv08luse3UseyWcKEgTl22Xnb9fmM3e+XFufLmbM5xgAACUAShGuhBIiWAJEiAO+Gyal86nT3Mz+oeI2OleWxzMyNu+SZEoTHmWQiKhOETInCLZIkDC0RA+BCmyaLw0yvI41DW23ULhST4z4v0cDa2OXOm3djl/V48TsrSx8HRK6nF0JPlIjAFVGTKlTJK6XIlFORUiUVVj1OT6FkVft33ZKv8AaqPV/wDWJoaPh5bf/wC1bkXuRYSLl22Xnb/n7Zm73y4t15jmb95nOKhgYAJQBKEa6EEiJYAkSIQxy2PUrnU6e5md1DxG30yftskzLjZpEicImoTiLHqFkBMiyEWyQAEIioPgQpsmnzRXTavrn+2h09xsbD8G1sfxeDFna1Z4NgRqyLoRrCSDAKMlEKTIkrpciSnIqROKrSZcWlng+BZFWV4nL6O1E0fG3sKVOLysZz6l8DR0pxHlN3l3atrYcFrm5SKE5dtl52/X5zN3vlxbry5mZzioAwASgCUI1xBIiWEEoEQxwNt1PpRVGU15TeDK6hf7cN/p0/py9mZnxq0mZOIseZZCImWQEyJwlCQQBLIVB1NFdSZFLmQoaxrl+2h09yNjYfg2tj+LwYnc1Z4OiQqyLoRpEkhgFJMlEKSycVWlyJKcqTJk4qrI0PaOvcU6cY7zlJeKuzP+S3Cc1y7nPjC19N2NvGnTjCKxFJJGljOI8nnl3ZcsgEEjgcu2y87fr85m73y4t15czM5xUAYAJQBZCNZCCyESUBJQiQ2OBu+rdu6dusvynldxi73Lu1Hpthp8aXL0KjOWO63kibJxFjzZZCImycBMicJQkQALxRGg+miFSZNFcUQqUjTdaq7ncuOPI4Z7eBt7LDjTbeyx4xeVFHU0p4OiRWRZEUuEgaGBFTZOIUlsnFOVUkySkioyfCvKt32R6Ida9/1HJUVjiufjL5Tp0ceWT1HVmOPb7d2SO551IgBwOXbZedv+fNIzd75cW68uZmc4wAABYAlCNZCCyESUBACGMtLtDnj7SwnOUdEsqW5ShHOVup/gef1suc7Xq9vO3T4TMri7LyRNlkKsebLIREmTgKkThVUaKUBmRI0z4IroPclGMpPlGLYsZ3ZSLdOc5SOd3lZ1KtSWcpyeO89Hp4zHCR6TQw7cYrAbphyIJrCSABRsaJU2TivKlSZOKcqVJk+FN8lKDnJRj5UmorqTxnKnLLj7fQ2z3Qjs7KnGcUq0knN4w3w/yaGlhxHl97rd+pfTaUWuNIBAQOW7Zedv+fNIzd75cW68uasznGgAACQCwjWwILIRLCIATJ0ZBSrU1Lk3xIat4wtdG1x7tSR0Cax0XBHnrea9VjOJCJE4lSJk4ix5lkImROEWyQVYyTEQNgiNNkQRXTjA1ou/BW+6vKnw9TZ17LT78/8A479pp92TSoI2q3sToIhz9rcTEhVKJEkhhAXNkkKTJk4pypcifCm0qoyeKu172oGjFc39KEouUItyfoaXA6NLH7Z+81OzCvoyEUsJeY759PLW83lcAACAgcu2y87fr7pGbvfLi3XlzMznGAAAJEFkBrJiCyESRIpAM/QNBzuI4+rxKdzl26ddmxxt1G91XxZg/t6i+GPJk4P0x6jJxBjzZZCJkycBbJkgAvEQOgiFNlUY5aRXU403Wu6c7jd44gksd5t7HCY6fPttbHDicvKgddaeMOiV1ZF0JKQAaGxlyTNkuFdpUmTkU5UqTJqbSKsviTkVZOx7INAKnSd3PDlUzuc8qPL3Hdo4/TA6lrc5drpiOhkLAAAQEDl22Xnb9fdIzd75cW68uZmc4wAABIBZIRrIQWSEjUgSQD39TqEXOc/rJcO9HBv8uMeGv0zT5y5bRNmS3IRNlkDGqFkRImycIqROAtkiSAXiiJw+miFEZEZbqlN8orOewhxzlJ7WYY25SOe39x4WtOb7eGOw9FpYdmExek2+HbgpBE66oaiCawjgYGpJkojSZMmqtKkyUUZUqZNVyyNC6Pnc3NKlBZcqkVLhnxG+PvLdPHlzbjU7Me59KaFsFb0KdJJeJFJ8McTRwnEeU1tTvztZ6GpSMwAQEDl22Xnb9fdIzd75cW68uZmc4wAABIBdCNZCCyEjUiJDGG4ao00qLkl4zeH0y/gZO/y/tw9D02cYcvWmcMaRFRlkJjzJwmPMshFSJwlSQSiNBsERpsimiuhgazXfgrfdT8aeV6sf5OrZaffnz6d+0w7suWlQRt16DHwdBEKshkSKaQNDHBS5slFdJZOKsi5ElGRM2TitvOx/R3hbzwrUsU01vLyc7r5951aMZHU9TjDtdzidrz1SASAABABy7bLzt+vzGbvfLi3XmOZmc4qAMAEgF0I1kILCRqUIkSfwHA3rV+ioW0cfW4+0w95l3aleo2M40ozJnPHWx6jLIVY0yyERIshFSJwIAlooVM+CIU2RSjkrpNS1uuFOuoJvEVhrzZNrZYduHLd2OEmPLx4nXfDUh0SFTi6ElABqsZUqZKK6VInFVLkSijIiciyK7XZNidpOFrVlOOFOq3F+drdid2hPp5zqefOfDpSOiMupAJAAAgA5dtl52/X5zN3vlxbrzHMzOcVAHAASAXRE1kBLCKpQiRL3jiX7b/ob/wCan0Rgbn/SvU7P/KHTKo6GPULIVY8yyEx5MshFsmEAS8RUz6aK6bKpcOPnRCeU8JzXPdJ1nUr1JPmpNfiz0WjjxhI9FtpxjCoE67IciFTkWEkACrHCpMyUV0uROKaVIlFOTGrcmW4qsvD6E2ZP/b6f58yNDR8PL7//AEbci1whAEgAAQEDl22Xnb9fmM3e+XFuvLmZnOKgDABKEFxGlAFxElCRVly9Y4c8ugaHf/rU+iMDdf6V6nZ3/wAUOmVx0seoThVjzLITHkWQi2TAES8RUz6ZCmyafJ9CE8p6f5Oc3X7Wp/P72ek0/wAY9Jo/jBAL5dZqI1KLCSABVjhUqZKKqXInFWRUicU5MerHOV2k4qyd22TaQp1rLcg+NKW7LnzxH4mho36ea6jjxqN5RbGckYSAABAQOXbZedv1+Yzd75cW58uaGc40AEoAkAtkiawiWAVIIofs4glK3fVqu526yvJ4d2TF32PGo9HsMudKM6RzO/kmoTiPLGmiyEx5lkIpkggZLxZGmyKZCmyafJ9CE/JPT/Jzm5/a1P5/ez0mH44vSaH4xEAvl1cnIjU4sJJICqMkiXNDlRpTJSKsoXIsim4kzJyKso6hsRv4xVW3cfGlNz3vRuL5Ts0GD1TC8zJ1xM6uGLwkAkAACAgcu2y87fr8xm73y4t15czZnONIBABIBdCNZESWAVIkaGMm2aoV805U8cY8c+jP+TK3+P3y9B0vLnHh7U0cEavBFQnC4Y0yyIseaLIRUicCoyXixUzqbK6GVR48O3JBPC8NB0vQVO4nFPPFv8T0Ohl3YSvQ7XLnGMeLLHbDURqcXRFMAfKGCPlSSJQriS0TVXFSSHIoz+iZr2E4q8vb1E0u7S+oy+rUnGm1nHlPd950aWVlcO+0e/Tr6MozUoqS5NJ95oS/TyuXMvBgySAABABy3bK+Nvz9Sb+0Zu8nNcW58ua9/czg7a40d/cxdtA7+5hxQsRLlZIR8rYALL19zDihPf3MO2lwvSoynndjJ9uIsO2+h21smpttXVSUVRm4tcXuvgc2622Wpj9RqdPyuGX22+Gia0njwcse44sena3/AFbU18YvLV+r9h/gXTput6Q+fEmWrlZ/Uf4E507W9F82LAvNBXEXwozfTiL+Dqz9H8uLzq9hVj5dOUeqZC6GePmH3ysPHofcyHbfR8rRRGnybBldhsmlLiQsPjiNY1yt8VI1EsRaw/SzW2Ofdj2trY6ks4eCmd7WkOTIVOReJFNL9fcw4H1+6yLaxrVcKnSnNvkknxJ46eV8KNTcaen5rY7TUC8qYytxNZy8cDox2+dZur1bRnivcstlr3f11bel5sJLB0Y7T2zs+teo9Wy2ZWcV+t35PtyvgXTbYuPU6rqXwVfbLbSbTpucPQ2vgK7fH9DDqupPLyL/AGTNYdCvuzi8ptJ8chNHhZOqczjJ0fQNrUo29OnVlvThHDl2nTJ9MrWymWXMeihqkgAAQEEYOkNFULjHhacZ45ZWcFeWnMvKGWEvlh/Riy/d6fcR+DFH4cU/Riy/d6fcHwYj4sS7jVKynFx8BBZ86WGiN2+Iuji8pbOrDsn/AFS+JD+LjUfgxH/jqx7J98viF2eA+DFK2eWPZPvl8Q/h4l/Hxerb6qWcIqPgINLztZbJzbYRKaOM/Rn0Zs/3en3Evgw9D4sfR9voS2p53aFPj/CmP4cPSU08fTKo21OHk04R/likyXx4+kpJPByQ+yek+QP6IC4AaC4y/oclVLaEvKhGXWKZXlo4X9JTKsR6Ftn/AMMO7BV/D07+j+TJ591qlbVMvDi/Q2kc+p03DLwnNex5NzqXLP6upFR9Oc+wz8+k3n6WzcRiS1YrxeHh9Dj1Om6mPiLfmxs8vD1q1er1KLSpSlKGWsY4/j6CWz2utp5/caGz3OnjfutSsdWb2pLd/wBNOPpbjj2mt8GVa93+l/2e3Z7Pr2csPdiseU3w9gTa5VVn1fTwn1Wy6I2ZxTzc1FJY4KDkvZg6MNn7Zut1rK/jG2WmqVlTgoKjGSXnksvvZ0Y7fCeWdn1DXyvPdw9G00XQpYUKUI45NRWSyYYzw589fUz/ACrNwTUcpSAAAMAAAAAAEgAAQADAIQgkOQBgAAIAABgAAIAOQBkAMC5AAAZADAggY4SR4CMB2wDA5ByMDCcAAAAuAA5CRgAAAAAAAAAAAECAGABADAAAEgAAQAAAAEgAAQAAAAAAAgBkBUwAA4QEYGAAAgBgAEgAAAAAAAAAAA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sp>
        <p:nvSpPr>
          <p:cNvPr id="22532" name="AutoShape 4" descr="data:image/jpeg;base64,/9j/4AAQSkZJRgABAQAAAQABAAD/2wCEAAkGBw8PDxAPDw0NDw0PDw4PDw0PDw8NDA0MFREWFhQRFBQYHCggGBolGxQUITEhJSkrLi4uFx8zODMsNygtLisBCgoKDg0OFxAQFCwcFBwsLCwsLCwsLCwsLCwsLCwsLCwsLCwsKywsLCwsLCwsLCwsLCwsNywsNzcsNzcsLCwsLP/AABEIALMBGgMBEQACEQEDEQH/xAAcAAACAgMBAQAAAAAAAAAAAAAAAwECBAYHBQj/xABCEAACAQMABwIKBgkEAwAAAAAAAQIDBBEFBgcSITFxUZETIjJBYYGxwdHSFkJSU6HwFSMzVGJykpPhFCVDshckNP/EABoBAAIDAQEAAAAAAAAAAAAAAAABAgMFBAb/xAAqEQEBAAEDBAICAwACAwEAAAAAAQIDBBEFEjFREyEyQRQiM0JSI2FxFf/aAAwDAQACEQMRAD8A7gAoEAMJAAAgAAIAAIwMDIABBygKOAAsSBAXJgQA4EjCBAAAMJEEDAAAQGQCB8lxwA5NGQHanIDgZDkccDIBIBIAAECoVnUS5tLq8B9Fbwp4eP24f1IjzPY7onw8ftw/qQ+8fQVaL+tF+tB3D6XyPmHyM9B/RcjIvocqyqxXOUV1aQrlIOUeHh9uH9SDvg5is7qEVlzhhc+KF3z2XM9sSrpu2im3WhhdWQy1scZ90u+I/TdvhPwmU1lcGcl6joznnJfNLLKcxjz1hpLlxRx5dYw7uIsm3pb1mpdjJf8A6+A/j1EdaKOeOUu0nj1TTv7L4KyqesFrJpKqsv0S+B049Q0r+0fhrPp3MJLKnFrqjpx1sMv2r7auqi8zXeTmU9jhbJLkk5CAZDkITHQnIgMjCN4BwW7iC+vHvQrljP2lML6eVpLWa1t45nVj6Estt+ory1sZ+3VpbHV1PGLV9I7TaUEvB0nNvzY5fic2W7k8NHDomd/KtdvNplzKWYRUI9jimVXd2u7DounJ914t3r1pGcm1XUV2bsfgR/k5Lp03SxZNttHv4R3ZTUn27sSeO5rm1OmadrPsdrVanwrUfCZfNJLdXei7HXrj1umSeK6nq/peF5QhXp+TNJ47OHI6scuYyNbSunlw9MkqSAVYG5rtbvKtJ0PB1Jwy+O7Jx+12GfusrL9Vx6+djnn6Yufv6v8AckZ/yZ+3H8uSP0vc/vFX+5L4j+XP2Pky9mUNO3UJKUa9TK5ZnJoJq5ezmrl7el9ONIffFnz5e0vly9rLXbSH3wvnz9j5cva3010h98L58vY+XJhXWsN3VlvTrzz/AAylEry1cr+yuplf2StLXH39X+5L4kfkz9od+XtFTSdeSadarh8/Hlj2h8mXsu/L2x5XE/tyeMcG20+oue76tPHK8t/0dWc6MJPGcJcl2HntxO3Usep2uXOnyvMr+nRz9EVMk4j9seZZCpMm/X5uGCzHKwuExvKkeVSa6SaRfNbP9VDshtDS9eDzGpPPpk2W47rUn/JH449ay1vuI+W1JdnDLOnDqWpihdGV7NtrrCTxKk16eB2Y9X58xC7d6ENZ6LfFNLzvhwLceqYXyhdCmXmtFnRSdSvGKfbg69PfaWfinhtdTPxHk3u0OyhJKEvCJ+eOGl+JZdzi7NPperl5jyb7ahSi8U6MpJ+fK4FOW79OvT6Llb/atb0jtAvKvkSUI9nDPsObPdZVqaPR9LDz9vCnpm4k23Xq5fPx5Y7slF1cq0MdnpY/8WFUqyl5UpSX8TcvaRvNW46WOP4zgsOFltKmhxXSmWSqrC5EpwpsJqflEpVWXl07YxpjDqW0m+LTgs8FhtYx60d2jn+mH1PS5/tHX0dTDGRADDl22Xnb9fmM3eeXFufLmbM5xgAACQC0RBYQWQgkQSgJDHA3XVarKVvxfBNJdxjb7HjN6Tp2XOnw9KZxxoEzRZEax6hZCY80ThFTROEWSJKGDIshTZEJFdOE6bt1Vt5ppZit5N+gu2up2Zuva59uTQIrpzx0weg/9vQ4X6OgytZz9mpkbE1hJwAEMYUkhxCktE1dUkhxRlCZImqr0NVtIStrylWi+KcYtPljK+B0ad+3FusO7Cx9L2896KkmnleY0I8rlOLwYCAGbl22Xnb9fmM3e+XFufLmbM5xgAACQCyYjTkQXQiShBIEGOFfDadTq7cJ08eLHj68P4GZ1DHxW70vLnHh70jNa/7ImThUiaLIREycImZZCKJEEAXiyNB9NkKbJgk04vjvJrBDniyp4XjKOfaSoOnXqQf2nj0Ho9HPuwlel0M+7CEwJ10YnIhVkWRFNIAMCqjHEaTIsiFLkSinIuRJTYTyceOMNcewtxqrUnM4fSuqFzCrZ0pQnvxxjPpNDTv08luse3UseyWcKEgTl22Xnb9fmM3e+XFufLmbM5xgAACUAShGuhBIiWAJEiAO+Gyal86nT3Mz+oeI2OleWxzMyNu+SZEoTHmWQiKhOETInCLZIkDC0RA+BCmyaLw0yvI41DW23ULhST4z4v0cDa2OXOm3djl/V48TsrSx8HRK6nF0JPlIjAFVGTKlTJK6XIlFORUiUVVj1OT6FkVft33ZKv8AaqPV/wDWJoaPh5bf/wC1bkXuRYSLl22Xnb/n7Zm73y4t15jmb95nOKhgYAJQBKEa6EEiJYAkSIQxy2PUrnU6e5md1DxG30yftskzLjZpEicImoTiLHqFkBMiyEWyQAEIioPgQpsmnzRXTavrn+2h09xsbD8G1sfxeDFna1Z4NgRqyLoRrCSDAKMlEKTIkrpciSnIqROKrSZcWlng+BZFWV4nL6O1E0fG3sKVOLysZz6l8DR0pxHlN3l3atrYcFrm5SKE5dtl52/X5zN3vlxbry5mZzioAwASgCUI1xBIiWEEoEQxwNt1PpRVGU15TeDK6hf7cN/p0/py9mZnxq0mZOIseZZCImWQEyJwlCQQBLIVB1NFdSZFLmQoaxrl+2h09yNjYfg2tj+LwYnc1Z4OiQqyLoRpEkhgFJMlEKSycVWlyJKcqTJk4qrI0PaOvcU6cY7zlJeKuzP+S3Cc1y7nPjC19N2NvGnTjCKxFJJGljOI8nnl3ZcsgEEjgcu2y87fr85m73y4t15czM5xUAYAJQBZCNZCCyESUBJQiQ2OBu+rdu6dusvynldxi73Lu1Hpthp8aXL0KjOWO63kibJxFjzZZCImycBMicJQkQALxRGg+miFSZNFcUQqUjTdaq7ncuOPI4Z7eBt7LDjTbeyx4xeVFHU0p4OiRWRZEUuEgaGBFTZOIUlsnFOVUkySkioyfCvKt32R6Ida9/1HJUVjiufjL5Tp0ceWT1HVmOPb7d2SO551IgBwOXbZedv+fNIzd75cW68uZmc4wAABYAlCNZCCyESUBACGMtLtDnj7SwnOUdEsqW5ShHOVup/gef1suc7Xq9vO3T4TMri7LyRNlkKsebLIREmTgKkThVUaKUBmRI0z4IroPclGMpPlGLYsZ3ZSLdOc5SOd3lZ1KtSWcpyeO89Hp4zHCR6TQw7cYrAbphyIJrCSABRsaJU2TivKlSZOKcqVJk+FN8lKDnJRj5UmorqTxnKnLLj7fQ2z3Qjs7KnGcUq0knN4w3w/yaGlhxHl97rd+pfTaUWuNIBAQOW7Zedv+fNIzd75cW68uasznGgAACQCwjWwILIRLCIATJ0ZBSrU1Lk3xIat4wtdG1x7tSR0Cax0XBHnrea9VjOJCJE4lSJk4ix5lkImROEWyQVYyTEQNgiNNkQRXTjA1ou/BW+6vKnw9TZ17LT78/8A479pp92TSoI2q3sToIhz9rcTEhVKJEkhhAXNkkKTJk4pypcifCm0qoyeKu172oGjFc39KEouUItyfoaXA6NLH7Z+81OzCvoyEUsJeY759PLW83lcAACAgcu2y87fr7pGbvfLi3XlzMznGAAAJEFkBrJiCyESRIpAM/QNBzuI4+rxKdzl26ddmxxt1G91XxZg/t6i+GPJk4P0x6jJxBjzZZCJkycBbJkgAvEQOgiFNlUY5aRXU403Wu6c7jd44gksd5t7HCY6fPttbHDicvKgddaeMOiV1ZF0JKQAaGxlyTNkuFdpUmTkU5UqTJqbSKsviTkVZOx7INAKnSd3PDlUzuc8qPL3Hdo4/TA6lrc5drpiOhkLAAAQEDl22Xnb9fdIzd75cW68uZmc4wAABIBZIRrIQWSEjUgSQD39TqEXOc/rJcO9HBv8uMeGv0zT5y5bRNmS3IRNlkDGqFkRImycIqROAtkiSAXiiJw+miFEZEZbqlN8orOewhxzlJ7WYY25SOe39x4WtOb7eGOw9FpYdmExek2+HbgpBE66oaiCawjgYGpJkojSZMmqtKkyUUZUqZNVyyNC6Pnc3NKlBZcqkVLhnxG+PvLdPHlzbjU7Me59KaFsFb0KdJJeJFJ8McTRwnEeU1tTvztZ6GpSMwAQEDl22Xnb9fdIzd75cW68uZmc4wAABIBdCNZCCyEjUiJDGG4ao00qLkl4zeH0y/gZO/y/tw9D02cYcvWmcMaRFRlkJjzJwmPMshFSJwlSQSiNBsERpsimiuhgazXfgrfdT8aeV6sf5OrZaffnz6d+0w7suWlQRt16DHwdBEKshkSKaQNDHBS5slFdJZOKsi5ElGRM2TitvOx/R3hbzwrUsU01vLyc7r5951aMZHU9TjDtdzidrz1SASAABABy7bLzt+vzGbvfLi3XmOZmc4qAMAEgF0I1kILCRqUIkSfwHA3rV+ioW0cfW4+0w95l3aleo2M40ozJnPHWx6jLIVY0yyERIshFSJwIAlooVM+CIU2RSjkrpNS1uuFOuoJvEVhrzZNrZYduHLd2OEmPLx4nXfDUh0SFTi6ElABqsZUqZKK6VInFVLkSijIiciyK7XZNidpOFrVlOOFOq3F+drdid2hPp5zqefOfDpSOiMupAJAAAgA5dtl52/X5zN3vlxbrzHMzOcVAHAASAXRE1kBLCKpQiRL3jiX7b/ob/wCan0Rgbn/SvU7P/KHTKo6GPULIVY8yyEx5MshFsmEAS8RUz6aK6bKpcOPnRCeU8JzXPdJ1nUr1JPmpNfiz0WjjxhI9FtpxjCoE67IciFTkWEkACrHCpMyUV0uROKaVIlFOTGrcmW4qsvD6E2ZP/b6f58yNDR8PL7//AEbci1whAEgAAQEDl22Xnb9fmM3e+XFuvLmZnOKgDABKEFxGlAFxElCRVly9Y4c8ugaHf/rU+iMDdf6V6nZ3/wAUOmVx0seoThVjzLITHkWQi2TAES8RUz6ZCmyafJ9CE8p6f5Oc3X7Wp/P72ek0/wAY9Jo/jBAL5dZqI1KLCSABVjhUqZKKqXInFWRUicU5MerHOV2k4qyd22TaQp1rLcg+NKW7LnzxH4mho36ea6jjxqN5RbGckYSAABAQOXbZedv1+Yzd75cW58uaGc40AEoAkAtkiawiWAVIIofs4glK3fVqu526yvJ4d2TF32PGo9HsMudKM6RzO/kmoTiPLGmiyEx5lkIpkggZLxZGmyKZCmyafJ9CE/JPT/Jzm5/a1P5/ez0mH44vSaH4xEAvl1cnIjU4sJJICqMkiXNDlRpTJSKsoXIsim4kzJyKso6hsRv4xVW3cfGlNz3vRuL5Ts0GD1TC8zJ1xM6uGLwkAkAACAgcu2y87fr8xm73y4t15czZnONIBABIBdCNZESWAVIkaGMm2aoV805U8cY8c+jP+TK3+P3y9B0vLnHh7U0cEavBFQnC4Y0yyIseaLIRUicCoyXixUzqbK6GVR48O3JBPC8NB0vQVO4nFPPFv8T0Ohl3YSvQ7XLnGMeLLHbDURqcXRFMAfKGCPlSSJQriS0TVXFSSHIoz+iZr2E4q8vb1E0u7S+oy+rUnGm1nHlPd950aWVlcO+0e/Tr6MozUoqS5NJ95oS/TyuXMvBgySAABABy3bK+Nvz9Sb+0Zu8nNcW58ua9/czg7a40d/cxdtA7+5hxQsRLlZIR8rYALL19zDihPf3MO2lwvSoynndjJ9uIsO2+h21smpttXVSUVRm4tcXuvgc2622Wpj9RqdPyuGX22+Gia0njwcse44sena3/AFbU18YvLV+r9h/gXTput6Q+fEmWrlZ/Uf4E507W9F82LAvNBXEXwozfTiL+Dqz9H8uLzq9hVj5dOUeqZC6GePmH3ysPHofcyHbfR8rRRGnybBldhsmlLiQsPjiNY1yt8VI1EsRaw/SzW2Ofdj2trY6ks4eCmd7WkOTIVOReJFNL9fcw4H1+6yLaxrVcKnSnNvkknxJ46eV8KNTcaen5rY7TUC8qYytxNZy8cDox2+dZur1bRnivcstlr3f11bel5sJLB0Y7T2zs+teo9Wy2ZWcV+t35PtyvgXTbYuPU6rqXwVfbLbSbTpucPQ2vgK7fH9DDqupPLyL/AGTNYdCvuzi8ptJ8chNHhZOqczjJ0fQNrUo29OnVlvThHDl2nTJ9MrWymWXMeihqkgAAQEEYOkNFULjHhacZ45ZWcFeWnMvKGWEvlh/Riy/d6fcR+DFH4cU/Riy/d6fcHwYj4sS7jVKynFx8BBZ86WGiN2+Iuji8pbOrDsn/AFS+JD+LjUfgxH/jqx7J98viF2eA+DFK2eWPZPvl8Q/h4l/Hxerb6qWcIqPgINLztZbJzbYRKaOM/Rn0Zs/3en3Evgw9D4sfR9voS2p53aFPj/CmP4cPSU08fTKo21OHk04R/likyXx4+kpJPByQ+yek+QP6IC4AaC4y/oclVLaEvKhGXWKZXlo4X9JTKsR6Ftn/AMMO7BV/D07+j+TJ591qlbVMvDi/Q2kc+p03DLwnNex5NzqXLP6upFR9Oc+wz8+k3n6WzcRiS1YrxeHh9Dj1Om6mPiLfmxs8vD1q1er1KLSpSlKGWsY4/j6CWz2utp5/caGz3OnjfutSsdWb2pLd/wBNOPpbjj2mt8GVa93+l/2e3Z7Pr2csPdiseU3w9gTa5VVn1fTwn1Wy6I2ZxTzc1FJY4KDkvZg6MNn7Zut1rK/jG2WmqVlTgoKjGSXnksvvZ0Y7fCeWdn1DXyvPdw9G00XQpYUKUI45NRWSyYYzw589fUz/ACrNwTUcpSAAAMAAAAAAEgAAQADAIQgkOQBgAAIAABgAAIAOQBkAMC5AAAZADAggY4SR4CMB2wDA5ByMDCcAAAAuAA5CRgAAAAAAAAAAAECAGABADAAAEgAAQAAAAEgAAQAAAAAAAgBkBUwAA4QEYGAAAgBgAEgAAAAAAAAAAAAf/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fr-FR"/>
          </a:p>
        </p:txBody>
      </p:sp>
      <p:pic>
        <p:nvPicPr>
          <p:cNvPr id="22534" name="Picture 6" descr="http://www.malijet.com/thumbnail.php?file=drapeau_Mali__1__948573761.jpg&amp;size=article_large"/>
          <p:cNvPicPr>
            <a:picLocks noChangeAspect="1" noChangeArrowheads="1"/>
          </p:cNvPicPr>
          <p:nvPr/>
        </p:nvPicPr>
        <p:blipFill>
          <a:blip r:embed="rId2" cstate="print"/>
          <a:srcRect/>
          <a:stretch>
            <a:fillRect/>
          </a:stretch>
        </p:blipFill>
        <p:spPr bwMode="auto">
          <a:xfrm>
            <a:off x="5975648" y="0"/>
            <a:ext cx="3168352" cy="2011215"/>
          </a:xfrm>
          <a:prstGeom prst="rect">
            <a:avLst/>
          </a:prstGeom>
          <a:noFill/>
        </p:spPr>
      </p:pic>
      <p:pic>
        <p:nvPicPr>
          <p:cNvPr id="8" name="Picture 2" descr="C:\Users\User\Desktop\sauv fatou 2010\d\Photo Mission Suivi PA2-21 au 26 avril 08\Photos-mission suivi PA2-21au 26 avril 08 040.jpg"/>
          <p:cNvPicPr>
            <a:picLocks noChangeAspect="1" noChangeArrowheads="1"/>
          </p:cNvPicPr>
          <p:nvPr/>
        </p:nvPicPr>
        <p:blipFill>
          <a:blip r:embed="rId3" cstate="print"/>
          <a:srcRect/>
          <a:stretch>
            <a:fillRect/>
          </a:stretch>
        </p:blipFill>
        <p:spPr bwMode="auto">
          <a:xfrm>
            <a:off x="107504" y="188640"/>
            <a:ext cx="2627784" cy="1970284"/>
          </a:xfrm>
          <a:prstGeom prst="rect">
            <a:avLst/>
          </a:prstGeom>
          <a:ln>
            <a:noFill/>
          </a:ln>
          <a:effectLst>
            <a:softEdge rad="112500"/>
          </a:effectLst>
        </p:spPr>
      </p:pic>
      <p:pic>
        <p:nvPicPr>
          <p:cNvPr id="9" name="il_fi" descr="logo_acp"/>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084168" y="5469607"/>
            <a:ext cx="1127125" cy="850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Image 9" descr="Logo_Europe.gif"/>
          <p:cNvPicPr>
            <a:picLocks noChangeAspect="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7380312" y="5469607"/>
            <a:ext cx="1152525" cy="755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1" name="Picture 2"/>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484656" y="5299744"/>
            <a:ext cx="1296987"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626595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7384"/>
            <a:ext cx="9144000" cy="720080"/>
          </a:xfrm>
          <a:solidFill>
            <a:srgbClr val="006699"/>
          </a:solidFill>
        </p:spPr>
        <p:txBody>
          <a:bodyPr>
            <a:noAutofit/>
          </a:bodyPr>
          <a:lstStyle/>
          <a:p>
            <a:r>
              <a:rPr lang="fr-FR" dirty="0" smtClean="0">
                <a:solidFill>
                  <a:schemeClr val="bg1"/>
                </a:solidFill>
                <a:latin typeface="Cambria" pitchFamily="18" charset="0"/>
              </a:rPr>
              <a:t>Plan de la Présentation</a:t>
            </a:r>
            <a:endParaRPr lang="fr-FR" dirty="0">
              <a:solidFill>
                <a:schemeClr val="bg1"/>
              </a:solidFill>
              <a:latin typeface="Cambria" pitchFamily="18" charset="0"/>
            </a:endParaRPr>
          </a:p>
        </p:txBody>
      </p:sp>
      <p:sp>
        <p:nvSpPr>
          <p:cNvPr id="3" name="Espace réservé du contenu 2"/>
          <p:cNvSpPr>
            <a:spLocks noGrp="1"/>
          </p:cNvSpPr>
          <p:nvPr>
            <p:ph idx="1"/>
          </p:nvPr>
        </p:nvSpPr>
        <p:spPr>
          <a:xfrm>
            <a:off x="457200" y="1124744"/>
            <a:ext cx="8229600" cy="4525963"/>
          </a:xfrm>
        </p:spPr>
        <p:txBody>
          <a:bodyPr>
            <a:normAutofit/>
          </a:bodyPr>
          <a:lstStyle/>
          <a:p>
            <a:pPr marL="892175" indent="-892175">
              <a:buFont typeface="+mj-lt"/>
              <a:buAutoNum type="romanUcPeriod"/>
            </a:pPr>
            <a:r>
              <a:rPr lang="fr-FR" sz="4000" dirty="0" smtClean="0"/>
              <a:t>Programmes d’action mis en œuvre</a:t>
            </a:r>
          </a:p>
          <a:p>
            <a:pPr marL="892175" indent="-892175">
              <a:buFont typeface="+mj-lt"/>
              <a:buAutoNum type="romanUcPeriod"/>
            </a:pPr>
            <a:r>
              <a:rPr lang="fr-FR" sz="4000" dirty="0" smtClean="0"/>
              <a:t>Quelques réalisations</a:t>
            </a:r>
          </a:p>
          <a:p>
            <a:pPr marL="892175" indent="-892175">
              <a:buFont typeface="+mj-lt"/>
              <a:buAutoNum type="romanUcPeriod"/>
            </a:pPr>
            <a:r>
              <a:rPr lang="fr-FR" sz="4000" dirty="0" smtClean="0"/>
              <a:t>Bonnes pratiques recensées</a:t>
            </a:r>
            <a:endParaRPr lang="fr-FR" sz="4000" dirty="0"/>
          </a:p>
          <a:p>
            <a:pPr marL="892175" indent="-892175">
              <a:buFont typeface="+mj-lt"/>
              <a:buAutoNum type="romanUcPeriod"/>
            </a:pPr>
            <a:r>
              <a:rPr lang="fr-FR" sz="4000" dirty="0" smtClean="0"/>
              <a:t>Leçons apprises</a:t>
            </a:r>
          </a:p>
          <a:p>
            <a:pPr marL="892175" indent="-892175">
              <a:buFont typeface="+mj-lt"/>
              <a:buAutoNum type="romanUcPeriod"/>
            </a:pPr>
            <a:r>
              <a:rPr lang="fr-FR" sz="4000" dirty="0" smtClean="0"/>
              <a:t>Perspectives</a:t>
            </a:r>
            <a:endParaRPr lang="fr-FR" sz="4000" dirty="0"/>
          </a:p>
        </p:txBody>
      </p:sp>
      <p:sp>
        <p:nvSpPr>
          <p:cNvPr id="4" name="Espace réservé du pied de page 3"/>
          <p:cNvSpPr>
            <a:spLocks noGrp="1"/>
          </p:cNvSpPr>
          <p:nvPr>
            <p:ph type="ftr" sz="quarter" idx="11"/>
          </p:nvPr>
        </p:nvSpPr>
        <p:spPr>
          <a:xfrm>
            <a:off x="0" y="6356350"/>
            <a:ext cx="9144000" cy="501650"/>
          </a:xfrm>
          <a:solidFill>
            <a:srgbClr val="006699"/>
          </a:solidFill>
        </p:spPr>
        <p:txBody>
          <a:bodyPr/>
          <a:lstStyle/>
          <a:p>
            <a:r>
              <a:rPr lang="fr-FR" dirty="0" smtClean="0">
                <a:solidFill>
                  <a:schemeClr val="bg1">
                    <a:lumMod val="85000"/>
                  </a:schemeClr>
                </a:solidFill>
              </a:rPr>
              <a:t>Atelier de clôture du projet IPEC/TACKLE, Bruxelles du 02 au 03 Juillet 2013</a:t>
            </a:r>
            <a:endParaRPr lang="fr-FR" dirty="0">
              <a:solidFill>
                <a:schemeClr val="bg1">
                  <a:lumMod val="85000"/>
                </a:schemeClr>
              </a:solidFill>
            </a:endParaRPr>
          </a:p>
        </p:txBody>
      </p:sp>
    </p:spTree>
    <p:extLst>
      <p:ext uri="{BB962C8B-B14F-4D97-AF65-F5344CB8AC3E}">
        <p14:creationId xmlns:p14="http://schemas.microsoft.com/office/powerpoint/2010/main" xmlns="" val="11124347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16233"/>
            <a:ext cx="9144000" cy="996961"/>
          </a:xfrm>
          <a:solidFill>
            <a:srgbClr val="006699"/>
          </a:solidFill>
        </p:spPr>
        <p:txBody>
          <a:bodyPr>
            <a:noAutofit/>
          </a:bodyPr>
          <a:lstStyle/>
          <a:p>
            <a:r>
              <a:rPr lang="fr-FR" sz="3200" dirty="0" smtClean="0">
                <a:solidFill>
                  <a:schemeClr val="bg1"/>
                </a:solidFill>
                <a:latin typeface="Cambria" pitchFamily="18" charset="0"/>
              </a:rPr>
              <a:t>I.  Programmes d’action mis en œuvre et les réalisations</a:t>
            </a:r>
            <a:endParaRPr lang="fr-FR" sz="3200" dirty="0">
              <a:solidFill>
                <a:schemeClr val="bg1"/>
              </a:solidFill>
              <a:latin typeface="Cambria" pitchFamily="18" charset="0"/>
            </a:endParaRPr>
          </a:p>
        </p:txBody>
      </p:sp>
      <p:sp>
        <p:nvSpPr>
          <p:cNvPr id="5" name="ZoneTexte 4"/>
          <p:cNvSpPr txBox="1"/>
          <p:nvPr/>
        </p:nvSpPr>
        <p:spPr>
          <a:xfrm>
            <a:off x="3491880" y="1196752"/>
            <a:ext cx="5184576" cy="5078313"/>
          </a:xfrm>
          <a:prstGeom prst="rect">
            <a:avLst/>
          </a:prstGeom>
          <a:noFill/>
        </p:spPr>
        <p:txBody>
          <a:bodyPr wrap="square" rtlCol="0">
            <a:spAutoFit/>
          </a:bodyPr>
          <a:lstStyle/>
          <a:p>
            <a:pPr marL="400050" indent="-400050">
              <a:spcAft>
                <a:spcPts val="1800"/>
              </a:spcAft>
              <a:buFont typeface="+mj-lt"/>
              <a:buAutoNum type="romanUcPeriod"/>
            </a:pPr>
            <a:r>
              <a:rPr lang="fr-FR" sz="2400" dirty="0" smtClean="0">
                <a:cs typeface="Times New Roman" pitchFamily="18" charset="0"/>
              </a:rPr>
              <a:t>Programme d’Action pour l’appui à la scolarisation des enfants victimes ou à risques de PFTE dans le secteur de l’orpaillage traditionnel</a:t>
            </a:r>
            <a:r>
              <a:rPr lang="fr-FR" sz="2400" dirty="0" smtClean="0"/>
              <a:t> (PA1/TACKLE/MLI)</a:t>
            </a:r>
            <a:r>
              <a:rPr lang="fr-FR" sz="2400" dirty="0" smtClean="0">
                <a:cs typeface="Times New Roman" pitchFamily="18" charset="0"/>
              </a:rPr>
              <a:t> </a:t>
            </a:r>
          </a:p>
          <a:p>
            <a:pPr marL="890588" indent="-439738">
              <a:spcAft>
                <a:spcPts val="1800"/>
              </a:spcAft>
              <a:buSzPct val="73000"/>
              <a:buBlip>
                <a:blip r:embed="rId2"/>
              </a:buBlip>
            </a:pPr>
            <a:r>
              <a:rPr lang="fr-FR" sz="2400" dirty="0" smtClean="0">
                <a:cs typeface="Times New Roman" pitchFamily="18" charset="0"/>
              </a:rPr>
              <a:t>	</a:t>
            </a:r>
            <a:r>
              <a:rPr lang="fr-FR" sz="2000" dirty="0" smtClean="0">
                <a:cs typeface="Times New Roman" pitchFamily="18" charset="0"/>
              </a:rPr>
              <a:t>Agence d’Exécution: ONG RAC (Réseau d’Appui et de conseil)</a:t>
            </a:r>
          </a:p>
          <a:p>
            <a:pPr marL="890588" indent="-439738">
              <a:spcAft>
                <a:spcPts val="1800"/>
              </a:spcAft>
              <a:buSzPct val="73000"/>
              <a:buBlip>
                <a:blip r:embed="rId2"/>
              </a:buBlip>
            </a:pPr>
            <a:r>
              <a:rPr lang="fr-FR" sz="2000" dirty="0" smtClean="0">
                <a:cs typeface="Times New Roman" pitchFamily="18" charset="0"/>
              </a:rPr>
              <a:t>	</a:t>
            </a:r>
            <a:r>
              <a:rPr lang="fr-FR" sz="2000" b="1" dirty="0" smtClean="0"/>
              <a:t>Date</a:t>
            </a:r>
            <a:r>
              <a:rPr lang="fr-FR" sz="2000" dirty="0" smtClean="0"/>
              <a:t> réelle du </a:t>
            </a:r>
            <a:r>
              <a:rPr lang="fr-FR" sz="2000" b="1" dirty="0" smtClean="0"/>
              <a:t>début</a:t>
            </a:r>
            <a:r>
              <a:rPr lang="fr-FR" sz="2000" dirty="0" smtClean="0"/>
              <a:t> : Avril 2009</a:t>
            </a:r>
          </a:p>
          <a:p>
            <a:pPr marL="890588" indent="-439738">
              <a:spcAft>
                <a:spcPts val="1800"/>
              </a:spcAft>
              <a:buSzPct val="73000"/>
              <a:buBlip>
                <a:blip r:embed="rId2"/>
              </a:buBlip>
            </a:pPr>
            <a:r>
              <a:rPr lang="fr-FR" sz="2000" b="1" dirty="0" smtClean="0"/>
              <a:t>Date</a:t>
            </a:r>
            <a:r>
              <a:rPr lang="fr-FR" sz="2000" dirty="0" smtClean="0"/>
              <a:t> réelle de </a:t>
            </a:r>
            <a:r>
              <a:rPr lang="fr-FR" sz="2000" b="1" dirty="0" smtClean="0"/>
              <a:t>la fin: A</a:t>
            </a:r>
            <a:r>
              <a:rPr lang="fr-FR" sz="2000" dirty="0" smtClean="0"/>
              <a:t>vril 2011</a:t>
            </a:r>
          </a:p>
          <a:p>
            <a:pPr marL="890588" indent="-439738">
              <a:spcAft>
                <a:spcPts val="1800"/>
              </a:spcAft>
              <a:buSzPct val="73000"/>
              <a:buBlip>
                <a:blip r:embed="rId2"/>
              </a:buBlip>
            </a:pPr>
            <a:r>
              <a:rPr lang="fr-FR" sz="2000" dirty="0" smtClean="0"/>
              <a:t>Zones d’intervention: Région de Kayes, cercle de Kéniéba, villages de Baroya, Sékonamata et Sinsoko</a:t>
            </a:r>
            <a:endParaRPr lang="fr-FR" sz="2000" dirty="0"/>
          </a:p>
        </p:txBody>
      </p:sp>
      <p:pic>
        <p:nvPicPr>
          <p:cNvPr id="6" name="Picture 3" descr="C:\Documents and Settings\Fatou\Bureau\Projet EDUCATION\Programmes d'Action\PA1\PHOTO PROSPECTION-PAA1\Mission prospection-PA1 TACKLE 02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340768"/>
            <a:ext cx="3347864" cy="2501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27" name="Picture 3" descr="F:\TACKLE\Inter C_Kéniéba\Photo\DSC00128.JPG"/>
          <p:cNvPicPr>
            <a:picLocks noChangeAspect="1" noChangeArrowheads="1"/>
          </p:cNvPicPr>
          <p:nvPr/>
        </p:nvPicPr>
        <p:blipFill>
          <a:blip r:embed="rId4" cstate="print"/>
          <a:srcRect/>
          <a:stretch>
            <a:fillRect/>
          </a:stretch>
        </p:blipFill>
        <p:spPr bwMode="auto">
          <a:xfrm flipV="1">
            <a:off x="-36511" y="4077072"/>
            <a:ext cx="3384376" cy="2538282"/>
          </a:xfrm>
          <a:prstGeom prst="rect">
            <a:avLst/>
          </a:prstGeom>
          <a:noFill/>
        </p:spPr>
      </p:pic>
      <p:sp>
        <p:nvSpPr>
          <p:cNvPr id="9" name="Espace réservé du pied de page 8"/>
          <p:cNvSpPr>
            <a:spLocks noGrp="1"/>
          </p:cNvSpPr>
          <p:nvPr>
            <p:ph type="ftr" sz="quarter" idx="11"/>
          </p:nvPr>
        </p:nvSpPr>
        <p:spPr>
          <a:xfrm>
            <a:off x="3707904" y="6492875"/>
            <a:ext cx="5436096" cy="365125"/>
          </a:xfrm>
        </p:spPr>
        <p:txBody>
          <a:bodyPr/>
          <a:lstStyle/>
          <a:p>
            <a:r>
              <a:rPr lang="fr-FR" dirty="0" smtClean="0"/>
              <a:t>Atelier de clôture du projet IPEC/TACKLE, Bruxelles du 02 au 03 Juillet 2013</a:t>
            </a:r>
            <a:endParaRPr lang="fr-FR"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769568" y="1279301"/>
            <a:ext cx="5194920" cy="4958011"/>
          </a:xfrm>
        </p:spPr>
        <p:txBody>
          <a:bodyPr>
            <a:normAutofit fontScale="62500" lnSpcReduction="20000"/>
          </a:bodyPr>
          <a:lstStyle/>
          <a:p>
            <a:pPr marL="0" indent="0">
              <a:buNone/>
            </a:pPr>
            <a:r>
              <a:rPr lang="fr-FR" sz="3600" b="1" dirty="0" smtClean="0"/>
              <a:t>Programme d’Appui à l’éducation des enfants travailleurs ou à risques de travail dans le secteur de l’agro-sylvo pastoral dans la région de Ségou</a:t>
            </a:r>
          </a:p>
          <a:p>
            <a:pPr marL="0" indent="0">
              <a:buNone/>
            </a:pPr>
            <a:endParaRPr lang="fr-FR" b="1" dirty="0" smtClean="0"/>
          </a:p>
          <a:p>
            <a:pPr marL="890588" indent="-439738">
              <a:spcAft>
                <a:spcPts val="1800"/>
              </a:spcAft>
              <a:buClr>
                <a:srgbClr val="006699"/>
              </a:buClr>
              <a:buSzPct val="98000"/>
              <a:buBlip>
                <a:blip r:embed="rId2"/>
              </a:buBlip>
            </a:pPr>
            <a:r>
              <a:rPr lang="fr-FR" dirty="0" smtClean="0">
                <a:cs typeface="Times New Roman" pitchFamily="18" charset="0"/>
              </a:rPr>
              <a:t>Agence d’Exécution: ONG AMAPROS (Association Malienne pour la Promotion du Sahel)</a:t>
            </a:r>
          </a:p>
          <a:p>
            <a:pPr marL="890588" indent="-439738">
              <a:spcAft>
                <a:spcPts val="1800"/>
              </a:spcAft>
              <a:buClr>
                <a:srgbClr val="006699"/>
              </a:buClr>
              <a:buSzPct val="98000"/>
              <a:buBlip>
                <a:blip r:embed="rId2"/>
              </a:buBlip>
            </a:pPr>
            <a:r>
              <a:rPr lang="fr-FR" dirty="0" smtClean="0">
                <a:cs typeface="Times New Roman" pitchFamily="18" charset="0"/>
              </a:rPr>
              <a:t>	</a:t>
            </a:r>
            <a:r>
              <a:rPr lang="fr-FR" b="1" dirty="0" smtClean="0"/>
              <a:t>Date</a:t>
            </a:r>
            <a:r>
              <a:rPr lang="fr-FR" dirty="0" smtClean="0"/>
              <a:t> réelle du </a:t>
            </a:r>
            <a:r>
              <a:rPr lang="fr-FR" b="1" dirty="0" smtClean="0"/>
              <a:t>début</a:t>
            </a:r>
            <a:r>
              <a:rPr lang="fr-FR" dirty="0" smtClean="0"/>
              <a:t> : Octobre 2010</a:t>
            </a:r>
          </a:p>
          <a:p>
            <a:pPr marL="890588" indent="-439738">
              <a:spcAft>
                <a:spcPts val="1800"/>
              </a:spcAft>
              <a:buClr>
                <a:srgbClr val="006699"/>
              </a:buClr>
              <a:buSzPct val="98000"/>
              <a:buBlip>
                <a:blip r:embed="rId2"/>
              </a:buBlip>
            </a:pPr>
            <a:r>
              <a:rPr lang="fr-FR" b="1" dirty="0" smtClean="0"/>
              <a:t>Date</a:t>
            </a:r>
            <a:r>
              <a:rPr lang="fr-FR" dirty="0" smtClean="0"/>
              <a:t> réelle de </a:t>
            </a:r>
            <a:r>
              <a:rPr lang="fr-FR" b="1" dirty="0" smtClean="0"/>
              <a:t>la fin: Mai 2012</a:t>
            </a:r>
            <a:endParaRPr lang="fr-FR" dirty="0" smtClean="0"/>
          </a:p>
          <a:p>
            <a:pPr marL="890588" indent="-439738">
              <a:spcAft>
                <a:spcPts val="1800"/>
              </a:spcAft>
              <a:buClr>
                <a:srgbClr val="006699"/>
              </a:buClr>
              <a:buSzPct val="98000"/>
              <a:buBlip>
                <a:blip r:embed="rId2"/>
              </a:buBlip>
            </a:pPr>
            <a:r>
              <a:rPr lang="fr-FR" dirty="0" smtClean="0"/>
              <a:t>Zones d’intervention: Région de Ségou, Cercles de Macina et de San, Village de Mérou, Commune rurale de Ouolon et quartier </a:t>
            </a:r>
            <a:r>
              <a:rPr lang="fr-FR" dirty="0" err="1" smtClean="0"/>
              <a:t>Santorro</a:t>
            </a:r>
            <a:r>
              <a:rPr lang="fr-FR" dirty="0" smtClean="0"/>
              <a:t> II</a:t>
            </a:r>
          </a:p>
          <a:p>
            <a:pPr marL="0" indent="0">
              <a:buNone/>
            </a:pPr>
            <a:endParaRPr lang="fr-FR" dirty="0" smtClean="0"/>
          </a:p>
          <a:p>
            <a:pPr>
              <a:buNone/>
            </a:pPr>
            <a:endParaRPr lang="fr-FR" dirty="0"/>
          </a:p>
        </p:txBody>
      </p:sp>
      <p:pic>
        <p:nvPicPr>
          <p:cNvPr id="2050" name="Picture 2" descr="D:\177CANON\IMG_0258.JPG"/>
          <p:cNvPicPr>
            <a:picLocks noChangeAspect="1" noChangeArrowheads="1"/>
          </p:cNvPicPr>
          <p:nvPr/>
        </p:nvPicPr>
        <p:blipFill>
          <a:blip r:embed="rId3" cstate="print"/>
          <a:srcRect/>
          <a:stretch>
            <a:fillRect/>
          </a:stretch>
        </p:blipFill>
        <p:spPr bwMode="auto">
          <a:xfrm>
            <a:off x="0" y="4221088"/>
            <a:ext cx="3635896" cy="2348880"/>
          </a:xfrm>
          <a:prstGeom prst="rect">
            <a:avLst/>
          </a:prstGeom>
          <a:noFill/>
        </p:spPr>
      </p:pic>
      <p:pic>
        <p:nvPicPr>
          <p:cNvPr id="2051" name="Picture 3" descr="F:\TACKLE\Programmes d'Action\PA2\Photos de suivi\Suivi PA2 (8).JPG"/>
          <p:cNvPicPr>
            <a:picLocks noChangeAspect="1" noChangeArrowheads="1"/>
          </p:cNvPicPr>
          <p:nvPr/>
        </p:nvPicPr>
        <p:blipFill>
          <a:blip r:embed="rId4" cstate="print"/>
          <a:srcRect/>
          <a:stretch>
            <a:fillRect/>
          </a:stretch>
        </p:blipFill>
        <p:spPr bwMode="auto">
          <a:xfrm>
            <a:off x="0" y="1340768"/>
            <a:ext cx="3552524" cy="2664295"/>
          </a:xfrm>
          <a:prstGeom prst="rect">
            <a:avLst/>
          </a:prstGeom>
          <a:noFill/>
        </p:spPr>
      </p:pic>
      <p:sp>
        <p:nvSpPr>
          <p:cNvPr id="7" name="Espace réservé du pied de page 6"/>
          <p:cNvSpPr>
            <a:spLocks noGrp="1"/>
          </p:cNvSpPr>
          <p:nvPr>
            <p:ph type="ftr" sz="quarter" idx="11"/>
          </p:nvPr>
        </p:nvSpPr>
        <p:spPr>
          <a:xfrm>
            <a:off x="3851920" y="6381328"/>
            <a:ext cx="5112568" cy="365125"/>
          </a:xfrm>
        </p:spPr>
        <p:txBody>
          <a:bodyPr/>
          <a:lstStyle/>
          <a:p>
            <a:r>
              <a:rPr lang="fr-FR" dirty="0" smtClean="0"/>
              <a:t>Atelier de clôture du projet IPEC/TACKLE, Bruxelles du 02 au 03 Juillet 2013</a:t>
            </a:r>
            <a:endParaRPr lang="fr-FR" dirty="0"/>
          </a:p>
        </p:txBody>
      </p:sp>
      <p:sp>
        <p:nvSpPr>
          <p:cNvPr id="9" name="Titre 1"/>
          <p:cNvSpPr>
            <a:spLocks noGrp="1"/>
          </p:cNvSpPr>
          <p:nvPr>
            <p:ph type="title"/>
          </p:nvPr>
        </p:nvSpPr>
        <p:spPr>
          <a:xfrm>
            <a:off x="0" y="-16233"/>
            <a:ext cx="9144000" cy="996961"/>
          </a:xfrm>
          <a:solidFill>
            <a:srgbClr val="006699"/>
          </a:solidFill>
        </p:spPr>
        <p:txBody>
          <a:bodyPr>
            <a:noAutofit/>
          </a:bodyPr>
          <a:lstStyle/>
          <a:p>
            <a:r>
              <a:rPr lang="fr-FR" sz="3200" dirty="0" smtClean="0">
                <a:solidFill>
                  <a:schemeClr val="bg1"/>
                </a:solidFill>
                <a:latin typeface="Cambria" pitchFamily="18" charset="0"/>
              </a:rPr>
              <a:t>I.  Programmes d’action mis en œuvre et les réalisations</a:t>
            </a:r>
            <a:endParaRPr lang="fr-FR" sz="3200" dirty="0">
              <a:solidFill>
                <a:schemeClr val="bg1"/>
              </a:solidFill>
              <a:latin typeface="Cambria" pitchFamily="18" charset="0"/>
            </a:endParaRPr>
          </a:p>
        </p:txBody>
      </p:sp>
    </p:spTree>
    <p:extLst>
      <p:ext uri="{BB962C8B-B14F-4D97-AF65-F5344CB8AC3E}">
        <p14:creationId xmlns:p14="http://schemas.microsoft.com/office/powerpoint/2010/main" xmlns="" val="41313574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049488" y="1351309"/>
            <a:ext cx="5915000" cy="4525963"/>
          </a:xfrm>
        </p:spPr>
        <p:txBody>
          <a:bodyPr>
            <a:normAutofit fontScale="70000" lnSpcReduction="20000"/>
          </a:bodyPr>
          <a:lstStyle/>
          <a:p>
            <a:pPr marL="0" indent="0">
              <a:buNone/>
            </a:pPr>
            <a:r>
              <a:rPr lang="fr-FR" b="1" dirty="0" smtClean="0"/>
              <a:t>Programme d’Action pour l’appui à la scolarisation des enfants victimes ou à risques de migration précoce à des fins d’exploitation par le travail</a:t>
            </a:r>
          </a:p>
          <a:p>
            <a:pPr marL="0" indent="0">
              <a:buNone/>
            </a:pPr>
            <a:endParaRPr lang="fr-FR" dirty="0" smtClean="0"/>
          </a:p>
          <a:p>
            <a:pPr marL="890588" indent="-439738">
              <a:spcAft>
                <a:spcPts val="1200"/>
              </a:spcAft>
              <a:buBlip>
                <a:blip r:embed="rId2"/>
              </a:buBlip>
            </a:pPr>
            <a:r>
              <a:rPr lang="fr-FR" dirty="0" smtClean="0">
                <a:cs typeface="Times New Roman" pitchFamily="18" charset="0"/>
              </a:rPr>
              <a:t>Agence d’Exécution: ONG AVES (Avenir Enfance Sahel)</a:t>
            </a:r>
          </a:p>
          <a:p>
            <a:pPr marL="890588" indent="-439738">
              <a:spcAft>
                <a:spcPts val="1200"/>
              </a:spcAft>
              <a:buBlip>
                <a:blip r:embed="rId2"/>
              </a:buBlip>
            </a:pPr>
            <a:r>
              <a:rPr lang="fr-FR" dirty="0" smtClean="0">
                <a:cs typeface="Times New Roman" pitchFamily="18" charset="0"/>
              </a:rPr>
              <a:t>	</a:t>
            </a:r>
            <a:r>
              <a:rPr lang="fr-FR" b="1" dirty="0" smtClean="0"/>
              <a:t>Date</a:t>
            </a:r>
            <a:r>
              <a:rPr lang="fr-FR" dirty="0" smtClean="0"/>
              <a:t> réelle du </a:t>
            </a:r>
            <a:r>
              <a:rPr lang="fr-FR" b="1" dirty="0" smtClean="0"/>
              <a:t>début</a:t>
            </a:r>
            <a:r>
              <a:rPr lang="fr-FR" dirty="0" smtClean="0"/>
              <a:t> : Octobre 2010</a:t>
            </a:r>
          </a:p>
          <a:p>
            <a:pPr marL="890588" indent="-439738">
              <a:spcAft>
                <a:spcPts val="1200"/>
              </a:spcAft>
              <a:buBlip>
                <a:blip r:embed="rId2"/>
              </a:buBlip>
            </a:pPr>
            <a:r>
              <a:rPr lang="fr-FR" b="1" dirty="0" smtClean="0"/>
              <a:t>Date</a:t>
            </a:r>
            <a:r>
              <a:rPr lang="fr-FR" dirty="0" smtClean="0"/>
              <a:t> réelle de </a:t>
            </a:r>
            <a:r>
              <a:rPr lang="fr-FR" b="1" dirty="0" smtClean="0"/>
              <a:t>la fin: Mai 2012</a:t>
            </a:r>
            <a:endParaRPr lang="fr-FR" dirty="0" smtClean="0"/>
          </a:p>
          <a:p>
            <a:pPr marL="890588" indent="-439738">
              <a:spcAft>
                <a:spcPts val="1200"/>
              </a:spcAft>
              <a:buBlip>
                <a:blip r:embed="rId2"/>
              </a:buBlip>
            </a:pPr>
            <a:r>
              <a:rPr lang="fr-FR" dirty="0" smtClean="0"/>
              <a:t>Zones d’intervention: R</a:t>
            </a:r>
            <a:r>
              <a:rPr lang="fr-FR" b="1" dirty="0" smtClean="0"/>
              <a:t>égion de Mopti, Cercle de Douentza, Villages de Némguéné, Koïra Béri, Kikara et Koubwel Koudia</a:t>
            </a:r>
            <a:endParaRPr lang="fr-FR" dirty="0" smtClean="0"/>
          </a:p>
          <a:p>
            <a:endParaRPr lang="fr-FR" dirty="0"/>
          </a:p>
        </p:txBody>
      </p:sp>
      <p:pic>
        <p:nvPicPr>
          <p:cNvPr id="3074" name="Picture 2" descr="F:\TACKLE\Programmes d'Action\PA4\Photo_Déc 11\PA4 020.JPG"/>
          <p:cNvPicPr>
            <a:picLocks noChangeAspect="1" noChangeArrowheads="1"/>
          </p:cNvPicPr>
          <p:nvPr/>
        </p:nvPicPr>
        <p:blipFill>
          <a:blip r:embed="rId3" cstate="print"/>
          <a:srcRect/>
          <a:stretch>
            <a:fillRect/>
          </a:stretch>
        </p:blipFill>
        <p:spPr bwMode="auto">
          <a:xfrm>
            <a:off x="107504" y="3717032"/>
            <a:ext cx="2843808" cy="2132856"/>
          </a:xfrm>
          <a:prstGeom prst="rect">
            <a:avLst/>
          </a:prstGeom>
          <a:noFill/>
        </p:spPr>
      </p:pic>
      <p:sp>
        <p:nvSpPr>
          <p:cNvPr id="6" name="Espace réservé du pied de page 5"/>
          <p:cNvSpPr>
            <a:spLocks noGrp="1"/>
          </p:cNvSpPr>
          <p:nvPr>
            <p:ph type="ftr" sz="quarter" idx="11"/>
          </p:nvPr>
        </p:nvSpPr>
        <p:spPr/>
        <p:txBody>
          <a:bodyPr/>
          <a:lstStyle/>
          <a:p>
            <a:r>
              <a:rPr lang="fr-FR" smtClean="0"/>
              <a:t>Atelier de clôture du projet IPEC/TACKLE, Bruxelles du 02 au 03 Juillet 2013</a:t>
            </a:r>
            <a:endParaRPr lang="fr-FR"/>
          </a:p>
        </p:txBody>
      </p:sp>
      <p:sp>
        <p:nvSpPr>
          <p:cNvPr id="8" name="Titre 1"/>
          <p:cNvSpPr>
            <a:spLocks noGrp="1"/>
          </p:cNvSpPr>
          <p:nvPr>
            <p:ph type="title"/>
          </p:nvPr>
        </p:nvSpPr>
        <p:spPr>
          <a:xfrm>
            <a:off x="0" y="-16233"/>
            <a:ext cx="9144000" cy="996961"/>
          </a:xfrm>
          <a:solidFill>
            <a:srgbClr val="006699"/>
          </a:solidFill>
        </p:spPr>
        <p:txBody>
          <a:bodyPr>
            <a:noAutofit/>
          </a:bodyPr>
          <a:lstStyle/>
          <a:p>
            <a:r>
              <a:rPr lang="fr-FR" sz="3200" dirty="0" smtClean="0">
                <a:solidFill>
                  <a:schemeClr val="bg1"/>
                </a:solidFill>
                <a:latin typeface="Cambria" pitchFamily="18" charset="0"/>
              </a:rPr>
              <a:t>I.  Programmes d’action mis en œuvre et les réalisations</a:t>
            </a:r>
            <a:endParaRPr lang="fr-FR" sz="3200" dirty="0">
              <a:solidFill>
                <a:schemeClr val="bg1"/>
              </a:solidFill>
              <a:latin typeface="Cambria" pitchFamily="18" charset="0"/>
            </a:endParaRPr>
          </a:p>
        </p:txBody>
      </p:sp>
      <p:pic>
        <p:nvPicPr>
          <p:cNvPr id="3075" name="Picture 3" descr="E:\TACKLE-20132\Evaluation Finale\Photo mission évaluation TACKLE PA2\101MSDCF\DSC03554.JPG"/>
          <p:cNvPicPr>
            <a:picLocks noChangeAspect="1" noChangeArrowheads="1"/>
          </p:cNvPicPr>
          <p:nvPr/>
        </p:nvPicPr>
        <p:blipFill>
          <a:blip r:embed="rId4" cstate="print"/>
          <a:srcRect/>
          <a:stretch>
            <a:fillRect/>
          </a:stretch>
        </p:blipFill>
        <p:spPr bwMode="auto">
          <a:xfrm>
            <a:off x="1" y="1340768"/>
            <a:ext cx="2915816" cy="2186965"/>
          </a:xfrm>
          <a:prstGeom prst="rect">
            <a:avLst/>
          </a:prstGeom>
          <a:noFill/>
        </p:spPr>
      </p:pic>
    </p:spTree>
    <p:extLst>
      <p:ext uri="{BB962C8B-B14F-4D97-AF65-F5344CB8AC3E}">
        <p14:creationId xmlns:p14="http://schemas.microsoft.com/office/powerpoint/2010/main" xmlns="" val="277154842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9388" y="1052736"/>
            <a:ext cx="8713787" cy="1717675"/>
          </a:xfrm>
        </p:spPr>
        <p:txBody>
          <a:bodyPr rtlCol="0">
            <a:normAutofit fontScale="92500" lnSpcReduction="20000"/>
          </a:bodyPr>
          <a:lstStyle/>
          <a:p>
            <a:pPr marL="358775" indent="-358775" algn="ctr" fontAlgn="auto">
              <a:spcAft>
                <a:spcPts val="0"/>
              </a:spcAft>
              <a:buClr>
                <a:schemeClr val="tx2"/>
              </a:buClr>
              <a:buSzPct val="100000"/>
              <a:buFont typeface="Arial" pitchFamily="34" charset="0"/>
              <a:buNone/>
              <a:defRPr/>
            </a:pPr>
            <a:r>
              <a:rPr lang="fr-FR" b="1" dirty="0" smtClean="0">
                <a:solidFill>
                  <a:schemeClr val="accent6">
                    <a:lumMod val="50000"/>
                  </a:schemeClr>
                </a:solidFill>
              </a:rPr>
              <a:t>ACCES AU SYSTÈME EDUCATIF</a:t>
            </a:r>
          </a:p>
          <a:p>
            <a:pPr marL="358775" indent="-358775" fontAlgn="auto">
              <a:spcAft>
                <a:spcPts val="0"/>
              </a:spcAft>
              <a:buClr>
                <a:schemeClr val="tx2"/>
              </a:buClr>
              <a:buSzPct val="100000"/>
              <a:buFont typeface="+mj-lt"/>
              <a:buAutoNum type="arabicPeriod"/>
              <a:defRPr/>
            </a:pPr>
            <a:r>
              <a:rPr lang="fr-FR" dirty="0" smtClean="0"/>
              <a:t>Construction et équipement de huit (8) Centres de Développement de la Petite Enfance (CDPE) dans les cercles de </a:t>
            </a:r>
            <a:r>
              <a:rPr lang="fr-FR" dirty="0" err="1" smtClean="0"/>
              <a:t>Kéniéba</a:t>
            </a:r>
            <a:r>
              <a:rPr lang="fr-FR" dirty="0" smtClean="0"/>
              <a:t>, Macina, </a:t>
            </a:r>
            <a:r>
              <a:rPr lang="fr-FR" dirty="0" err="1" smtClean="0"/>
              <a:t>Ouolon</a:t>
            </a:r>
            <a:r>
              <a:rPr lang="fr-FR" dirty="0" smtClean="0"/>
              <a:t> et Douentza</a:t>
            </a:r>
          </a:p>
          <a:p>
            <a:pPr marL="358775" indent="-358775" fontAlgn="auto">
              <a:spcAft>
                <a:spcPts val="0"/>
              </a:spcAft>
              <a:buClr>
                <a:schemeClr val="tx2"/>
              </a:buClr>
              <a:buSzPct val="100000"/>
              <a:buFont typeface="+mj-lt"/>
              <a:buAutoNum type="arabicPeriod"/>
              <a:defRPr/>
            </a:pPr>
            <a:endParaRPr lang="fr-FR" dirty="0" smtClean="0"/>
          </a:p>
          <a:p>
            <a:pPr marL="358775" indent="-358775" fontAlgn="auto">
              <a:spcAft>
                <a:spcPts val="0"/>
              </a:spcAft>
              <a:buClr>
                <a:schemeClr val="tx2"/>
              </a:buClr>
              <a:buSzPct val="100000"/>
              <a:buFont typeface="+mj-lt"/>
              <a:buAutoNum type="arabicPeriod"/>
              <a:defRPr/>
            </a:pPr>
            <a:endParaRPr lang="fr-FR" dirty="0" smtClean="0"/>
          </a:p>
          <a:p>
            <a:pPr marL="358775" indent="-358775" fontAlgn="auto">
              <a:spcAft>
                <a:spcPts val="0"/>
              </a:spcAft>
              <a:buClr>
                <a:schemeClr val="tx2"/>
              </a:buClr>
              <a:buSzPct val="100000"/>
              <a:buFont typeface="+mj-lt"/>
              <a:buAutoNum type="arabicPeriod"/>
              <a:defRPr/>
            </a:pPr>
            <a:endParaRPr lang="fr-FR" dirty="0" smtClean="0"/>
          </a:p>
          <a:p>
            <a:pPr marL="358775" indent="-358775" fontAlgn="auto">
              <a:spcAft>
                <a:spcPts val="0"/>
              </a:spcAft>
              <a:buClr>
                <a:schemeClr val="tx2"/>
              </a:buClr>
              <a:buSzPct val="100000"/>
              <a:buFont typeface="+mj-lt"/>
              <a:buAutoNum type="arabicPeriod"/>
              <a:defRPr/>
            </a:pPr>
            <a:endParaRPr lang="fr-FR" dirty="0" smtClean="0"/>
          </a:p>
          <a:p>
            <a:pPr marL="358775" indent="-358775" fontAlgn="auto">
              <a:spcAft>
                <a:spcPts val="0"/>
              </a:spcAft>
              <a:buClr>
                <a:schemeClr val="tx2"/>
              </a:buClr>
              <a:buSzPct val="100000"/>
              <a:buFont typeface="+mj-lt"/>
              <a:buAutoNum type="arabicPeriod"/>
              <a:defRPr/>
            </a:pPr>
            <a:endParaRPr lang="fr-FR" dirty="0" smtClean="0"/>
          </a:p>
          <a:p>
            <a:pPr marL="1339850" lvl="2" indent="-539750" fontAlgn="auto">
              <a:spcAft>
                <a:spcPts val="0"/>
              </a:spcAft>
              <a:buClr>
                <a:schemeClr val="accent6"/>
              </a:buClr>
              <a:buSzPct val="190000"/>
              <a:buFont typeface="Arial" pitchFamily="34" charset="0"/>
              <a:buChar char="•"/>
              <a:defRPr/>
            </a:pPr>
            <a:endParaRPr lang="fr-FR" dirty="0" smtClean="0"/>
          </a:p>
          <a:p>
            <a:pPr marL="1339850" lvl="2" indent="-539750" fontAlgn="auto">
              <a:spcAft>
                <a:spcPts val="0"/>
              </a:spcAft>
              <a:buClr>
                <a:schemeClr val="accent6"/>
              </a:buClr>
              <a:buSzPct val="190000"/>
              <a:buFont typeface="Arial" pitchFamily="34" charset="0"/>
              <a:buChar char="•"/>
              <a:defRPr/>
            </a:pPr>
            <a:endParaRPr lang="fr-FR" dirty="0" smtClean="0"/>
          </a:p>
          <a:p>
            <a:pPr marL="539750" indent="-539750" fontAlgn="auto">
              <a:spcAft>
                <a:spcPts val="0"/>
              </a:spcAft>
              <a:buClr>
                <a:schemeClr val="accent6"/>
              </a:buClr>
              <a:buSzPct val="190000"/>
              <a:buFont typeface="Arial" pitchFamily="34" charset="0"/>
              <a:buChar char="•"/>
              <a:defRPr/>
            </a:pPr>
            <a:endParaRPr lang="fr-FR" dirty="0" smtClean="0"/>
          </a:p>
          <a:p>
            <a:pPr marL="539750" indent="-539750" fontAlgn="auto">
              <a:spcAft>
                <a:spcPts val="0"/>
              </a:spcAft>
              <a:buClr>
                <a:schemeClr val="accent6"/>
              </a:buClr>
              <a:buSzPct val="190000"/>
              <a:buFont typeface="Arial" pitchFamily="34" charset="0"/>
              <a:buChar char="•"/>
              <a:defRPr/>
            </a:pPr>
            <a:endParaRPr lang="fr-FR" dirty="0" smtClean="0"/>
          </a:p>
          <a:p>
            <a:pPr fontAlgn="auto">
              <a:spcAft>
                <a:spcPts val="0"/>
              </a:spcAft>
              <a:buClr>
                <a:schemeClr val="accent6"/>
              </a:buClr>
              <a:buSzPct val="190000"/>
              <a:buFont typeface="Arial" pitchFamily="34" charset="0"/>
              <a:buChar char="•"/>
              <a:defRPr/>
            </a:pPr>
            <a:endParaRPr lang="fr-FR" dirty="0" smtClean="0"/>
          </a:p>
          <a:p>
            <a:pPr fontAlgn="auto">
              <a:spcAft>
                <a:spcPts val="0"/>
              </a:spcAft>
              <a:buClr>
                <a:schemeClr val="accent6"/>
              </a:buClr>
              <a:buSzPct val="190000"/>
              <a:buFont typeface="Arial" pitchFamily="34" charset="0"/>
              <a:buNone/>
              <a:defRPr/>
            </a:pPr>
            <a:endParaRPr lang="fr-FR" dirty="0" smtClean="0"/>
          </a:p>
        </p:txBody>
      </p:sp>
      <p:sp>
        <p:nvSpPr>
          <p:cNvPr id="6" name="Rectangle 5"/>
          <p:cNvSpPr/>
          <p:nvPr/>
        </p:nvSpPr>
        <p:spPr>
          <a:xfrm>
            <a:off x="0" y="-27384"/>
            <a:ext cx="9144000" cy="836712"/>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3200" b="1" dirty="0" smtClean="0">
              <a:solidFill>
                <a:schemeClr val="bg1"/>
              </a:solidFill>
              <a:latin typeface="Cambria" pitchFamily="18" charset="0"/>
            </a:endParaRPr>
          </a:p>
          <a:p>
            <a:pPr algn="ctr" fontAlgn="auto">
              <a:spcBef>
                <a:spcPts val="0"/>
              </a:spcBef>
              <a:spcAft>
                <a:spcPts val="0"/>
              </a:spcAft>
              <a:defRPr/>
            </a:pPr>
            <a:r>
              <a:rPr lang="fr-FR" sz="3200" b="1" dirty="0" smtClean="0">
                <a:solidFill>
                  <a:schemeClr val="bg1"/>
                </a:solidFill>
                <a:latin typeface="Cambria" pitchFamily="18" charset="0"/>
              </a:rPr>
              <a:t>Quelques </a:t>
            </a:r>
            <a:r>
              <a:rPr lang="fr-FR" sz="3200" b="1" dirty="0">
                <a:solidFill>
                  <a:schemeClr val="bg1"/>
                </a:solidFill>
                <a:latin typeface="Cambria" pitchFamily="18" charset="0"/>
              </a:rPr>
              <a:t>Réalisations </a:t>
            </a:r>
            <a:r>
              <a:rPr lang="fr-FR" sz="3200" b="1" dirty="0" smtClean="0">
                <a:solidFill>
                  <a:schemeClr val="bg1"/>
                </a:solidFill>
                <a:latin typeface="Cambria" pitchFamily="18" charset="0"/>
              </a:rPr>
              <a:t>des Programmes d’Action</a:t>
            </a:r>
            <a:endParaRPr lang="fr-FR" sz="3200" b="1" dirty="0">
              <a:solidFill>
                <a:schemeClr val="bg1"/>
              </a:solidFill>
              <a:latin typeface="Cambria" pitchFamily="18" charset="0"/>
            </a:endParaRPr>
          </a:p>
          <a:p>
            <a:pPr algn="ctr" fontAlgn="auto">
              <a:spcBef>
                <a:spcPts val="0"/>
              </a:spcBef>
              <a:spcAft>
                <a:spcPts val="0"/>
              </a:spcAft>
              <a:defRPr/>
            </a:pPr>
            <a:endParaRPr lang="fr-FR" sz="3200" b="1" dirty="0">
              <a:solidFill>
                <a:srgbClr val="FFC000"/>
              </a:solidFill>
              <a:latin typeface="Cambria" pitchFamily="18" charset="0"/>
            </a:endParaRPr>
          </a:p>
        </p:txBody>
      </p:sp>
      <p:sp>
        <p:nvSpPr>
          <p:cNvPr id="7" name="Rectangle 6"/>
          <p:cNvSpPr/>
          <p:nvPr/>
        </p:nvSpPr>
        <p:spPr>
          <a:xfrm>
            <a:off x="0" y="6381328"/>
            <a:ext cx="9144000" cy="5032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200" dirty="0">
              <a:latin typeface="Cambria" pitchFamily="18" charset="0"/>
            </a:endParaRPr>
          </a:p>
        </p:txBody>
      </p:sp>
      <p:pic>
        <p:nvPicPr>
          <p:cNvPr id="16389" name="Image 3" descr="Photos-010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4567238"/>
            <a:ext cx="2160588" cy="18145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0" name="Picture 7" descr="F:\TACKLE\Programmes d'Action\PA2\Photos de suivi\Suivi PA2 (1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95513" y="4581525"/>
            <a:ext cx="2305050"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1" name="Picture 8" descr="F:\TACKLE\Programmes d'Action\PA2\Photos de suivi\Suivi PA2 (1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75463" y="4581525"/>
            <a:ext cx="2268537" cy="1800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2" name="Picture 9" descr="F:\TACKLE\Programmes d'Action\PA4\Photo_Déc 11\PA4 049.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4519613" y="4581525"/>
            <a:ext cx="2355850" cy="1784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3" name="Image 12" descr="C:\Users\cissouma\Desktop\SISSOUMA\SISSOUMA\Desktop\Dossiers TACKLE\photos BIT\169CANON\IMG_0027.JPG"/>
          <p:cNvPicPr>
            <a:picLocks noChangeAspect="1" noChangeArrowheads="1"/>
          </p:cNvPicPr>
          <p:nvPr/>
        </p:nvPicPr>
        <p:blipFill>
          <a:blip r:embed="rId7" cstate="print">
            <a:lum bright="-10000"/>
            <a:extLst>
              <a:ext uri="{28A0092B-C50C-407E-A947-70E740481C1C}">
                <a14:useLocalDpi xmlns:a14="http://schemas.microsoft.com/office/drawing/2010/main" xmlns="" val="0"/>
              </a:ext>
            </a:extLst>
          </a:blip>
          <a:srcRect/>
          <a:stretch>
            <a:fillRect/>
          </a:stretch>
        </p:blipFill>
        <p:spPr bwMode="auto">
          <a:xfrm>
            <a:off x="2268538" y="2997200"/>
            <a:ext cx="2159000" cy="151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4" name="Image 14" descr="C:\Users\cissouma\Desktop\SISSOUMA\SISSOUMA\Desktop\Dossiers TACKLE\photos BIT\156CANON\IMG_0032.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0" y="2997200"/>
            <a:ext cx="2195513"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5" name="Image 15" descr="C:\Users\cissouma\Desktop\SISSOUMA\SISSOUMA\Desktop\Dossiers TACKLE\photos BIT\169CANON\IMG_0040.JPG"/>
          <p:cNvPicPr>
            <a:picLocks noChangeAspect="1" noChangeArrowheads="1"/>
          </p:cNvPicPr>
          <p:nvPr/>
        </p:nvPicPr>
        <p:blipFill>
          <a:blip r:embed="rId9" cstate="print">
            <a:lum bright="-10000"/>
            <a:extLst>
              <a:ext uri="{28A0092B-C50C-407E-A947-70E740481C1C}">
                <a14:useLocalDpi xmlns:a14="http://schemas.microsoft.com/office/drawing/2010/main" xmlns="" val="0"/>
              </a:ext>
            </a:extLst>
          </a:blip>
          <a:srcRect/>
          <a:stretch>
            <a:fillRect/>
          </a:stretch>
        </p:blipFill>
        <p:spPr bwMode="auto">
          <a:xfrm>
            <a:off x="4500563" y="2997200"/>
            <a:ext cx="2303462"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6396" name="Image 16" descr="C:\Users\cissouma\Desktop\SISSOUMA\SISSOUMA\Desktop\Dossiers TACKLE\photos BIT\164CANON\IMG_0009.JPG"/>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875463" y="2997200"/>
            <a:ext cx="2268537" cy="1511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Espace réservé du pied de page 12"/>
          <p:cNvSpPr>
            <a:spLocks noGrp="1"/>
          </p:cNvSpPr>
          <p:nvPr>
            <p:ph type="ftr" sz="quarter" idx="11"/>
          </p:nvPr>
        </p:nvSpPr>
        <p:spPr>
          <a:xfrm>
            <a:off x="3124200" y="6448251"/>
            <a:ext cx="2895600" cy="365125"/>
          </a:xfrm>
        </p:spPr>
        <p:txBody>
          <a:bodyPr/>
          <a:lstStyle/>
          <a:p>
            <a:r>
              <a:rPr lang="fr-FR" dirty="0" smtClean="0">
                <a:solidFill>
                  <a:schemeClr val="bg1"/>
                </a:solidFill>
              </a:rPr>
              <a:t>Atelier de clôture du projet IPEC/TACKLE, Bruxelles du 02 au 03 Juillet 2013</a:t>
            </a:r>
            <a:endParaRPr lang="fr-FR" dirty="0">
              <a:solidFill>
                <a:schemeClr val="bg1"/>
              </a:solidFill>
            </a:endParaRPr>
          </a:p>
        </p:txBody>
      </p:sp>
    </p:spTree>
    <p:extLst>
      <p:ext uri="{BB962C8B-B14F-4D97-AF65-F5344CB8AC3E}">
        <p14:creationId xmlns:p14="http://schemas.microsoft.com/office/powerpoint/2010/main" xmlns="" val="41682539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067175" y="1268413"/>
            <a:ext cx="4897438" cy="3384550"/>
          </a:xfrm>
        </p:spPr>
        <p:txBody>
          <a:bodyPr rtlCol="0">
            <a:normAutofit fontScale="47500" lnSpcReduction="20000"/>
          </a:bodyPr>
          <a:lstStyle/>
          <a:p>
            <a:pPr marL="358775" indent="-358775" algn="ctr" fontAlgn="auto">
              <a:spcAft>
                <a:spcPts val="0"/>
              </a:spcAft>
              <a:buClr>
                <a:schemeClr val="tx2"/>
              </a:buClr>
              <a:buSzPct val="100000"/>
              <a:buFont typeface="Arial" pitchFamily="34" charset="0"/>
              <a:buNone/>
              <a:defRPr/>
            </a:pPr>
            <a:r>
              <a:rPr lang="fr-FR" sz="4500" b="1" dirty="0" smtClean="0">
                <a:solidFill>
                  <a:schemeClr val="accent6">
                    <a:lumMod val="50000"/>
                  </a:schemeClr>
                </a:solidFill>
              </a:rPr>
              <a:t>ACCES AU SYSTÈME EDUCATIF</a:t>
            </a:r>
          </a:p>
          <a:p>
            <a:pPr marL="358775" indent="-358775" algn="ctr" fontAlgn="auto">
              <a:spcAft>
                <a:spcPts val="0"/>
              </a:spcAft>
              <a:buClr>
                <a:schemeClr val="tx2"/>
              </a:buClr>
              <a:buSzPct val="100000"/>
              <a:buFont typeface="Arial" pitchFamily="34" charset="0"/>
              <a:buNone/>
              <a:defRPr/>
            </a:pPr>
            <a:endParaRPr lang="fr-FR" sz="2400" b="1" dirty="0" smtClean="0">
              <a:solidFill>
                <a:schemeClr val="accent6">
                  <a:lumMod val="50000"/>
                </a:schemeClr>
              </a:solidFill>
            </a:endParaRPr>
          </a:p>
          <a:p>
            <a:pPr marL="514350" indent="-514350" fontAlgn="auto">
              <a:spcAft>
                <a:spcPts val="600"/>
              </a:spcAft>
              <a:buClr>
                <a:schemeClr val="tx2"/>
              </a:buClr>
              <a:buSzPct val="100000"/>
              <a:buFont typeface="+mj-lt"/>
              <a:buAutoNum type="arabicPeriod" startAt="2"/>
              <a:defRPr/>
            </a:pPr>
            <a:r>
              <a:rPr lang="fr-FR" sz="3800" dirty="0" smtClean="0"/>
              <a:t>Réhabilitation de douze (12) salles de classes dans les villages de </a:t>
            </a:r>
            <a:r>
              <a:rPr lang="fr-FR" sz="3800" dirty="0" err="1" smtClean="0"/>
              <a:t>Sékonamata</a:t>
            </a:r>
            <a:r>
              <a:rPr lang="fr-FR" sz="3800" dirty="0" smtClean="0"/>
              <a:t>, </a:t>
            </a:r>
            <a:r>
              <a:rPr lang="fr-FR" sz="3800" dirty="0" err="1" smtClean="0"/>
              <a:t>Sinsoko</a:t>
            </a:r>
            <a:r>
              <a:rPr lang="fr-FR" sz="3800" dirty="0" smtClean="0"/>
              <a:t> (</a:t>
            </a:r>
            <a:r>
              <a:rPr lang="fr-FR" sz="3800" dirty="0" err="1" smtClean="0"/>
              <a:t>Kéniéba</a:t>
            </a:r>
            <a:r>
              <a:rPr lang="fr-FR" sz="3800" dirty="0" smtClean="0"/>
              <a:t>) et </a:t>
            </a:r>
            <a:r>
              <a:rPr lang="fr-FR" sz="3800" dirty="0" err="1" smtClean="0"/>
              <a:t>Ouolon</a:t>
            </a:r>
            <a:r>
              <a:rPr lang="fr-FR" sz="3800" dirty="0" smtClean="0"/>
              <a:t> (San)</a:t>
            </a:r>
          </a:p>
          <a:p>
            <a:pPr marL="514350" indent="-514350" fontAlgn="auto">
              <a:spcAft>
                <a:spcPts val="600"/>
              </a:spcAft>
              <a:buClr>
                <a:schemeClr val="tx2"/>
              </a:buClr>
              <a:buSzPct val="100000"/>
              <a:buFont typeface="+mj-lt"/>
              <a:buAutoNum type="arabicPeriod" startAt="2"/>
              <a:defRPr/>
            </a:pPr>
            <a:r>
              <a:rPr lang="fr-FR" sz="3800" dirty="0" smtClean="0"/>
              <a:t>Construction et équipement de sept (7) écoles de 3 salles de classe avec latrines &amp; direction dans les villages de </a:t>
            </a:r>
            <a:r>
              <a:rPr lang="fr-FR" sz="3800" dirty="0" err="1" smtClean="0"/>
              <a:t>Baroya</a:t>
            </a:r>
            <a:r>
              <a:rPr lang="fr-FR" sz="3800" dirty="0" smtClean="0"/>
              <a:t>, Mérou et </a:t>
            </a:r>
            <a:r>
              <a:rPr lang="fr-FR" sz="3800" dirty="0" err="1" smtClean="0"/>
              <a:t>Nemguéné</a:t>
            </a:r>
            <a:endParaRPr lang="fr-FR" sz="3800" dirty="0" smtClean="0"/>
          </a:p>
          <a:p>
            <a:pPr marL="514350" indent="-514350" fontAlgn="auto">
              <a:spcAft>
                <a:spcPts val="600"/>
              </a:spcAft>
              <a:buClr>
                <a:schemeClr val="tx2"/>
              </a:buClr>
              <a:buSzPct val="100000"/>
              <a:buFont typeface="+mj-lt"/>
              <a:buAutoNum type="arabicPeriod" startAt="2"/>
              <a:defRPr/>
            </a:pPr>
            <a:r>
              <a:rPr lang="fr-FR" sz="3800" dirty="0" smtClean="0"/>
              <a:t>Construction et équipement d’un (1) Centre d’Apprentissage Féminin (</a:t>
            </a:r>
            <a:r>
              <a:rPr lang="fr-FR" sz="3800" dirty="0" err="1" smtClean="0"/>
              <a:t>CAFé</a:t>
            </a:r>
            <a:r>
              <a:rPr lang="fr-FR" sz="3800" dirty="0" smtClean="0"/>
              <a:t>) dans la commune de </a:t>
            </a:r>
            <a:r>
              <a:rPr lang="fr-FR" sz="3800" dirty="0" err="1" smtClean="0"/>
              <a:t>Ouolon</a:t>
            </a:r>
            <a:endParaRPr lang="fr-FR" dirty="0" smtClean="0"/>
          </a:p>
        </p:txBody>
      </p:sp>
      <p:sp>
        <p:nvSpPr>
          <p:cNvPr id="7" name="Rectangle 6"/>
          <p:cNvSpPr/>
          <p:nvPr/>
        </p:nvSpPr>
        <p:spPr>
          <a:xfrm>
            <a:off x="0" y="6381750"/>
            <a:ext cx="9144000" cy="503238"/>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200" dirty="0">
              <a:latin typeface="Cambria" pitchFamily="18" charset="0"/>
            </a:endParaRPr>
          </a:p>
        </p:txBody>
      </p:sp>
      <p:pic>
        <p:nvPicPr>
          <p:cNvPr id="17413" name="Picture 2" descr="DSC0018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341438"/>
            <a:ext cx="2051050" cy="158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4" name="Image 2" descr="Photos-0100.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124075" y="1343025"/>
            <a:ext cx="1943100"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5" name="Picture 3" descr="Mission prospection-PA1 TACKLE 09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3051175"/>
            <a:ext cx="2051050" cy="160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6" name="Image 1" descr="Ecole Skta 2.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120900" y="3052763"/>
            <a:ext cx="1944688"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7" name="Picture 18" descr="F:\TACKLE\TACKLE\PA4 final\Photo atelier Bruxelles\DSC01031.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2089150" y="4819650"/>
            <a:ext cx="2051050" cy="1557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8" name="Picture 22" descr="F:\TACKLE\TACKLE\PA4 final\Photo atelier Bruxelles\DSC01000.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0" y="4797425"/>
            <a:ext cx="2051050" cy="157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9" name="Image 1" descr="C:\Users\SISSOUMA\Desktop\IMG_0001.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211638" y="4797425"/>
            <a:ext cx="2232025"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20" name="Picture 6" descr="345"/>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16688" y="4797425"/>
            <a:ext cx="2592387" cy="1584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2"/>
          <p:cNvSpPr/>
          <p:nvPr/>
        </p:nvSpPr>
        <p:spPr>
          <a:xfrm>
            <a:off x="0" y="0"/>
            <a:ext cx="9144000" cy="836712"/>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3200" b="1" dirty="0" smtClean="0">
              <a:solidFill>
                <a:schemeClr val="bg1"/>
              </a:solidFill>
              <a:latin typeface="Cambria" pitchFamily="18" charset="0"/>
            </a:endParaRPr>
          </a:p>
          <a:p>
            <a:pPr algn="ctr" fontAlgn="auto">
              <a:spcBef>
                <a:spcPts val="0"/>
              </a:spcBef>
              <a:spcAft>
                <a:spcPts val="0"/>
              </a:spcAft>
              <a:defRPr/>
            </a:pPr>
            <a:r>
              <a:rPr lang="fr-FR" sz="3200" b="1" dirty="0" smtClean="0">
                <a:solidFill>
                  <a:schemeClr val="bg1"/>
                </a:solidFill>
                <a:latin typeface="Cambria" pitchFamily="18" charset="0"/>
              </a:rPr>
              <a:t>II. Quelques </a:t>
            </a:r>
            <a:r>
              <a:rPr lang="fr-FR" sz="3200" b="1" dirty="0">
                <a:solidFill>
                  <a:schemeClr val="bg1"/>
                </a:solidFill>
                <a:latin typeface="Cambria" pitchFamily="18" charset="0"/>
              </a:rPr>
              <a:t>Réalisations </a:t>
            </a:r>
            <a:r>
              <a:rPr lang="fr-FR" sz="3200" b="1" dirty="0" smtClean="0">
                <a:solidFill>
                  <a:schemeClr val="bg1"/>
                </a:solidFill>
                <a:latin typeface="Cambria" pitchFamily="18" charset="0"/>
              </a:rPr>
              <a:t>des Programmes d’Action</a:t>
            </a:r>
            <a:endParaRPr lang="fr-FR" sz="3200" b="1" dirty="0">
              <a:solidFill>
                <a:schemeClr val="bg1"/>
              </a:solidFill>
              <a:latin typeface="Cambria" pitchFamily="18" charset="0"/>
            </a:endParaRPr>
          </a:p>
          <a:p>
            <a:pPr algn="ctr" fontAlgn="auto">
              <a:spcBef>
                <a:spcPts val="0"/>
              </a:spcBef>
              <a:spcAft>
                <a:spcPts val="0"/>
              </a:spcAft>
              <a:defRPr/>
            </a:pPr>
            <a:endParaRPr lang="fr-FR" sz="3200" b="1" dirty="0">
              <a:solidFill>
                <a:srgbClr val="FFC000"/>
              </a:solidFill>
              <a:latin typeface="Cambria" pitchFamily="18" charset="0"/>
            </a:endParaRPr>
          </a:p>
        </p:txBody>
      </p:sp>
      <p:sp>
        <p:nvSpPr>
          <p:cNvPr id="14" name="Espace réservé du pied de page 13"/>
          <p:cNvSpPr>
            <a:spLocks noGrp="1"/>
          </p:cNvSpPr>
          <p:nvPr>
            <p:ph type="ftr" sz="quarter" idx="11"/>
          </p:nvPr>
        </p:nvSpPr>
        <p:spPr>
          <a:xfrm>
            <a:off x="3124200" y="6448251"/>
            <a:ext cx="2895600" cy="365125"/>
          </a:xfrm>
        </p:spPr>
        <p:txBody>
          <a:bodyPr/>
          <a:lstStyle/>
          <a:p>
            <a:r>
              <a:rPr lang="fr-FR" dirty="0" smtClean="0">
                <a:solidFill>
                  <a:schemeClr val="bg1"/>
                </a:solidFill>
              </a:rPr>
              <a:t>Atelier de clôture du projet IPEC/TACKLE, Bruxelles du 02 au 03 Juillet 2013</a:t>
            </a:r>
            <a:endParaRPr lang="fr-FR" dirty="0">
              <a:solidFill>
                <a:schemeClr val="bg1"/>
              </a:solidFill>
            </a:endParaRPr>
          </a:p>
        </p:txBody>
      </p:sp>
    </p:spTree>
    <p:extLst>
      <p:ext uri="{BB962C8B-B14F-4D97-AF65-F5344CB8AC3E}">
        <p14:creationId xmlns:p14="http://schemas.microsoft.com/office/powerpoint/2010/main" xmlns="" val="922715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Espace réservé du contenu 2"/>
          <p:cNvSpPr>
            <a:spLocks noGrp="1"/>
          </p:cNvSpPr>
          <p:nvPr>
            <p:ph idx="1"/>
          </p:nvPr>
        </p:nvSpPr>
        <p:spPr>
          <a:xfrm>
            <a:off x="3708400" y="1341438"/>
            <a:ext cx="5327650" cy="5040312"/>
          </a:xfrm>
        </p:spPr>
        <p:txBody>
          <a:bodyPr>
            <a:normAutofit lnSpcReduction="10000"/>
          </a:bodyPr>
          <a:lstStyle/>
          <a:p>
            <a:pPr marL="539750" lvl="2" indent="-539750">
              <a:spcAft>
                <a:spcPts val="600"/>
              </a:spcAft>
              <a:buClr>
                <a:schemeClr val="tx2"/>
              </a:buClr>
              <a:buSzPct val="150000"/>
              <a:tabLst>
                <a:tab pos="539750" algn="l"/>
              </a:tabLst>
            </a:pPr>
            <a:r>
              <a:rPr lang="fr-FR" sz="1800" dirty="0" smtClean="0"/>
              <a:t>Aménagement d’Etang piscicole (AGR)</a:t>
            </a:r>
          </a:p>
          <a:p>
            <a:pPr marL="539750" lvl="2" indent="-539750">
              <a:spcAft>
                <a:spcPts val="600"/>
              </a:spcAft>
              <a:buClr>
                <a:schemeClr val="tx2"/>
              </a:buClr>
              <a:buSzPct val="150000"/>
              <a:tabLst>
                <a:tab pos="539750" algn="l"/>
              </a:tabLst>
            </a:pPr>
            <a:r>
              <a:rPr lang="fr-FR" sz="1800" dirty="0" smtClean="0"/>
              <a:t>Installation des moulins multifonctionnels (AGR)</a:t>
            </a:r>
          </a:p>
          <a:p>
            <a:pPr marL="539750" lvl="2" indent="-539750">
              <a:spcAft>
                <a:spcPts val="600"/>
              </a:spcAft>
              <a:buClr>
                <a:schemeClr val="tx2"/>
              </a:buClr>
              <a:buSzPct val="150000"/>
              <a:tabLst>
                <a:tab pos="539750" algn="l"/>
              </a:tabLst>
            </a:pPr>
            <a:r>
              <a:rPr lang="fr-FR" sz="1800" dirty="0" smtClean="0"/>
              <a:t>Développement des AGR pour parents d’enfants vulnérables &amp; écoles &amp; communautés (Maraîchage, Embouche ovine et Saponification)</a:t>
            </a:r>
          </a:p>
          <a:p>
            <a:pPr marL="539750" indent="-539750">
              <a:spcAft>
                <a:spcPts val="600"/>
              </a:spcAft>
              <a:buClr>
                <a:schemeClr val="tx2"/>
              </a:buClr>
              <a:buSzPct val="150000"/>
              <a:tabLst>
                <a:tab pos="539750" algn="l"/>
              </a:tabLst>
            </a:pPr>
            <a:r>
              <a:rPr lang="fr-FR" sz="1800" dirty="0" smtClean="0"/>
              <a:t>Formation des parents et leaders communautaires</a:t>
            </a:r>
          </a:p>
          <a:p>
            <a:pPr marL="539750" indent="-539750">
              <a:spcAft>
                <a:spcPts val="600"/>
              </a:spcAft>
              <a:buClr>
                <a:schemeClr val="tx2"/>
              </a:buClr>
              <a:buSzPct val="150000"/>
              <a:tabLst>
                <a:tab pos="539750" algn="l"/>
              </a:tabLst>
            </a:pPr>
            <a:r>
              <a:rPr lang="fr-FR" sz="1800" dirty="0" smtClean="0"/>
              <a:t>Dotation en extrait de naissance</a:t>
            </a:r>
          </a:p>
          <a:p>
            <a:pPr marL="539750" indent="-539750">
              <a:spcAft>
                <a:spcPts val="600"/>
              </a:spcAft>
              <a:buClr>
                <a:schemeClr val="tx2"/>
              </a:buClr>
              <a:buSzPct val="150000"/>
              <a:tabLst>
                <a:tab pos="539750" algn="l"/>
              </a:tabLst>
            </a:pPr>
            <a:r>
              <a:rPr lang="fr-FR" sz="1800" dirty="0" smtClean="0"/>
              <a:t>Aménagement de système d’Adduction d’eau dans les écoles</a:t>
            </a:r>
          </a:p>
          <a:p>
            <a:pPr marL="539750" indent="-539750">
              <a:spcAft>
                <a:spcPts val="600"/>
              </a:spcAft>
              <a:buClr>
                <a:schemeClr val="tx2"/>
              </a:buClr>
              <a:buSzPct val="150000"/>
              <a:tabLst>
                <a:tab pos="539750" algn="l"/>
              </a:tabLst>
            </a:pPr>
            <a:r>
              <a:rPr lang="fr-FR" sz="1800" dirty="0" smtClean="0"/>
              <a:t>Aménagement des espaces récréatifs</a:t>
            </a:r>
          </a:p>
          <a:p>
            <a:pPr marL="539750" indent="-539750">
              <a:spcAft>
                <a:spcPts val="600"/>
              </a:spcAft>
              <a:buClr>
                <a:schemeClr val="tx2"/>
              </a:buClr>
              <a:buSzPct val="150000"/>
              <a:tabLst>
                <a:tab pos="539750" algn="l"/>
              </a:tabLst>
            </a:pPr>
            <a:r>
              <a:rPr lang="fr-FR" sz="1800" dirty="0" smtClean="0"/>
              <a:t>Formation et mise en place des clubs d’enfants</a:t>
            </a:r>
          </a:p>
          <a:p>
            <a:pPr marL="539750" indent="-539750">
              <a:spcAft>
                <a:spcPts val="600"/>
              </a:spcAft>
              <a:buClr>
                <a:schemeClr val="tx2"/>
              </a:buClr>
              <a:buSzPct val="150000"/>
              <a:tabLst>
                <a:tab pos="539750" algn="l"/>
              </a:tabLst>
            </a:pPr>
            <a:r>
              <a:rPr lang="fr-FR" sz="1800" dirty="0" smtClean="0"/>
              <a:t>Dotation des écoles en kits d’hygiène,</a:t>
            </a:r>
          </a:p>
          <a:p>
            <a:pPr marL="539750" indent="-539750">
              <a:spcAft>
                <a:spcPts val="600"/>
              </a:spcAft>
              <a:buClr>
                <a:schemeClr val="tx2"/>
              </a:buClr>
              <a:buSzPct val="150000"/>
              <a:tabLst>
                <a:tab pos="539750" algn="l"/>
              </a:tabLst>
            </a:pPr>
            <a:r>
              <a:rPr lang="fr-FR" sz="1800" dirty="0" smtClean="0"/>
              <a:t>Développement des activités socioculturelles basées sur la méthode SREAM</a:t>
            </a:r>
          </a:p>
        </p:txBody>
      </p:sp>
      <p:sp>
        <p:nvSpPr>
          <p:cNvPr id="7" name="Rectangle 6"/>
          <p:cNvSpPr/>
          <p:nvPr/>
        </p:nvSpPr>
        <p:spPr>
          <a:xfrm>
            <a:off x="0" y="6348966"/>
            <a:ext cx="9144000" cy="503238"/>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200" dirty="0">
              <a:latin typeface="Cambria" pitchFamily="18" charset="0"/>
            </a:endParaRPr>
          </a:p>
        </p:txBody>
      </p:sp>
      <p:pic>
        <p:nvPicPr>
          <p:cNvPr id="18437" name="Image 4" descr="PA4 050"/>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557338"/>
            <a:ext cx="1844675" cy="1397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8" name="Image 7" descr="F:\TACKLE\Programmes d'Action\PA4\Photo_Déc 11\PA4 054.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835150" y="1557338"/>
            <a:ext cx="1844675" cy="1382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39" name="Image 8" descr="C:\Users\cissouma\Desktop\SISSOUMA\SISSOUMA\Desktop\Dossiers TACKLE\176CANON\IMG_0076.JPG"/>
          <p:cNvPicPr>
            <a:picLocks noChangeAspect="1" noChangeArrowheads="1"/>
          </p:cNvPicPr>
          <p:nvPr/>
        </p:nvPicPr>
        <p:blipFill>
          <a:blip r:embed="rId5" cstate="print">
            <a:lum bright="10000"/>
            <a:extLst>
              <a:ext uri="{28A0092B-C50C-407E-A947-70E740481C1C}">
                <a14:useLocalDpi xmlns:a14="http://schemas.microsoft.com/office/drawing/2010/main" xmlns="" val="0"/>
              </a:ext>
            </a:extLst>
          </a:blip>
          <a:srcRect/>
          <a:stretch>
            <a:fillRect/>
          </a:stretch>
        </p:blipFill>
        <p:spPr bwMode="auto">
          <a:xfrm>
            <a:off x="0" y="3008313"/>
            <a:ext cx="3708400" cy="1836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0" name="Image 9" descr="C:\Users\cissouma\Desktop\SISSOUMA\SISSOUMA\Desktop\Dossier Diakonia\177CANON\IMG_0128.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0" y="4941888"/>
            <a:ext cx="1908175" cy="143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8441" name="Image 10" descr="C:\Users\cissouma\Desktop\SISSOUMA\SISSOUMA\Desktop\Dossier Diakonia\177CANON\IMG_0133.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1908175" y="4941888"/>
            <a:ext cx="1800225" cy="1439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Rectangle 11"/>
          <p:cNvSpPr/>
          <p:nvPr/>
        </p:nvSpPr>
        <p:spPr>
          <a:xfrm>
            <a:off x="755650" y="836613"/>
            <a:ext cx="7488238" cy="523875"/>
          </a:xfrm>
          <a:prstGeom prst="rect">
            <a:avLst/>
          </a:prstGeom>
        </p:spPr>
        <p:txBody>
          <a:bodyPr>
            <a:spAutoFit/>
          </a:bodyPr>
          <a:lstStyle/>
          <a:p>
            <a:pPr marL="358775" lvl="2" indent="-358775" algn="ctr" fontAlgn="auto">
              <a:spcBef>
                <a:spcPts val="0"/>
              </a:spcBef>
              <a:spcAft>
                <a:spcPts val="0"/>
              </a:spcAft>
              <a:buClr>
                <a:schemeClr val="tx2"/>
              </a:buClr>
              <a:buSzPct val="100000"/>
              <a:defRPr/>
            </a:pPr>
            <a:r>
              <a:rPr lang="fr-FR" sz="2800" b="1" dirty="0">
                <a:solidFill>
                  <a:schemeClr val="accent6">
                    <a:lumMod val="50000"/>
                  </a:schemeClr>
                </a:solidFill>
                <a:latin typeface="+mn-lt"/>
                <a:cs typeface="+mn-cs"/>
              </a:rPr>
              <a:t>STRATEGIES DE MAITIEN DES ENFANTS A L’ECOLE</a:t>
            </a:r>
          </a:p>
        </p:txBody>
      </p:sp>
      <p:sp>
        <p:nvSpPr>
          <p:cNvPr id="11" name="Rectangle 10"/>
          <p:cNvSpPr/>
          <p:nvPr/>
        </p:nvSpPr>
        <p:spPr>
          <a:xfrm>
            <a:off x="0" y="-27384"/>
            <a:ext cx="9144000" cy="836712"/>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3200" b="1" dirty="0" smtClean="0">
              <a:solidFill>
                <a:schemeClr val="bg1"/>
              </a:solidFill>
              <a:latin typeface="Cambria" pitchFamily="18" charset="0"/>
            </a:endParaRPr>
          </a:p>
          <a:p>
            <a:pPr algn="ctr" fontAlgn="auto">
              <a:spcBef>
                <a:spcPts val="0"/>
              </a:spcBef>
              <a:spcAft>
                <a:spcPts val="0"/>
              </a:spcAft>
              <a:defRPr/>
            </a:pPr>
            <a:r>
              <a:rPr lang="fr-FR" sz="3200" b="1" dirty="0" smtClean="0">
                <a:solidFill>
                  <a:schemeClr val="bg1"/>
                </a:solidFill>
                <a:latin typeface="Cambria" pitchFamily="18" charset="0"/>
              </a:rPr>
              <a:t> II. Quelques </a:t>
            </a:r>
            <a:r>
              <a:rPr lang="fr-FR" sz="3200" b="1" dirty="0">
                <a:solidFill>
                  <a:schemeClr val="bg1"/>
                </a:solidFill>
                <a:latin typeface="Cambria" pitchFamily="18" charset="0"/>
              </a:rPr>
              <a:t>Réalisations </a:t>
            </a:r>
            <a:r>
              <a:rPr lang="fr-FR" sz="3200" b="1" dirty="0" smtClean="0">
                <a:solidFill>
                  <a:schemeClr val="bg1"/>
                </a:solidFill>
                <a:latin typeface="Cambria" pitchFamily="18" charset="0"/>
              </a:rPr>
              <a:t>des Programmes d’Action</a:t>
            </a:r>
            <a:endParaRPr lang="fr-FR" sz="3200" b="1" dirty="0">
              <a:solidFill>
                <a:schemeClr val="bg1"/>
              </a:solidFill>
              <a:latin typeface="Cambria" pitchFamily="18" charset="0"/>
            </a:endParaRPr>
          </a:p>
          <a:p>
            <a:pPr algn="ctr" fontAlgn="auto">
              <a:spcBef>
                <a:spcPts val="0"/>
              </a:spcBef>
              <a:spcAft>
                <a:spcPts val="0"/>
              </a:spcAft>
              <a:defRPr/>
            </a:pPr>
            <a:endParaRPr lang="fr-FR" sz="3200" b="1" dirty="0">
              <a:solidFill>
                <a:srgbClr val="FFC000"/>
              </a:solidFill>
              <a:latin typeface="Cambria" pitchFamily="18" charset="0"/>
            </a:endParaRPr>
          </a:p>
        </p:txBody>
      </p:sp>
      <p:sp>
        <p:nvSpPr>
          <p:cNvPr id="13" name="Espace réservé du pied de page 12"/>
          <p:cNvSpPr>
            <a:spLocks noGrp="1"/>
          </p:cNvSpPr>
          <p:nvPr>
            <p:ph type="ftr" sz="quarter" idx="11"/>
          </p:nvPr>
        </p:nvSpPr>
        <p:spPr>
          <a:xfrm>
            <a:off x="3124200" y="6376243"/>
            <a:ext cx="2895600" cy="365125"/>
          </a:xfrm>
        </p:spPr>
        <p:txBody>
          <a:bodyPr/>
          <a:lstStyle/>
          <a:p>
            <a:r>
              <a:rPr lang="fr-FR" dirty="0" smtClean="0">
                <a:solidFill>
                  <a:schemeClr val="bg1"/>
                </a:solidFill>
              </a:rPr>
              <a:t>Atelier de clôture du projet IPEC/TACKLE, Bruxelles du 02 au 03 Juillet 2013</a:t>
            </a:r>
            <a:endParaRPr lang="fr-FR" dirty="0">
              <a:solidFill>
                <a:schemeClr val="bg1"/>
              </a:solidFill>
            </a:endParaRPr>
          </a:p>
        </p:txBody>
      </p:sp>
    </p:spTree>
    <p:extLst>
      <p:ext uri="{BB962C8B-B14F-4D97-AF65-F5344CB8AC3E}">
        <p14:creationId xmlns:p14="http://schemas.microsoft.com/office/powerpoint/2010/main" xmlns="" val="799693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Espace réservé du contenu 2"/>
          <p:cNvSpPr>
            <a:spLocks noGrp="1"/>
          </p:cNvSpPr>
          <p:nvPr>
            <p:ph idx="1"/>
          </p:nvPr>
        </p:nvSpPr>
        <p:spPr>
          <a:xfrm>
            <a:off x="3924300" y="1700213"/>
            <a:ext cx="5111750" cy="4537075"/>
          </a:xfrm>
        </p:spPr>
        <p:txBody>
          <a:bodyPr/>
          <a:lstStyle/>
          <a:p>
            <a:pPr marL="539750" lvl="2" indent="-539750">
              <a:spcAft>
                <a:spcPts val="600"/>
              </a:spcAft>
              <a:buClr>
                <a:schemeClr val="tx2"/>
              </a:buClr>
              <a:buSzPct val="150000"/>
              <a:tabLst>
                <a:tab pos="539750" algn="l"/>
              </a:tabLst>
            </a:pPr>
            <a:r>
              <a:rPr lang="fr-FR" sz="2000" dirty="0" smtClean="0"/>
              <a:t>Cours de </a:t>
            </a:r>
            <a:r>
              <a:rPr lang="fr-FR" sz="2000" dirty="0" err="1" smtClean="0"/>
              <a:t>rémédiation</a:t>
            </a:r>
            <a:r>
              <a:rPr lang="fr-FR" sz="2000" dirty="0" smtClean="0"/>
              <a:t> et réinscription à l’école</a:t>
            </a:r>
          </a:p>
          <a:p>
            <a:pPr marL="539750" lvl="2" indent="-539750">
              <a:spcAft>
                <a:spcPts val="600"/>
              </a:spcAft>
              <a:buClr>
                <a:schemeClr val="tx2"/>
              </a:buClr>
              <a:buSzPct val="150000"/>
              <a:tabLst>
                <a:tab pos="539750" algn="l"/>
              </a:tabLst>
            </a:pPr>
            <a:r>
              <a:rPr lang="fr-FR" sz="2000" dirty="0" smtClean="0"/>
              <a:t>Alphabétisation fonctionnelle</a:t>
            </a:r>
          </a:p>
          <a:p>
            <a:pPr marL="539750" lvl="2" indent="-539750">
              <a:spcAft>
                <a:spcPts val="600"/>
              </a:spcAft>
              <a:buClr>
                <a:schemeClr val="tx2"/>
              </a:buClr>
              <a:buSzPct val="150000"/>
              <a:tabLst>
                <a:tab pos="539750" algn="l"/>
              </a:tabLst>
            </a:pPr>
            <a:r>
              <a:rPr lang="fr-FR" sz="2000" dirty="0" smtClean="0"/>
              <a:t>Apprentissage professionnel</a:t>
            </a:r>
          </a:p>
          <a:p>
            <a:pPr marL="539750" lvl="2" indent="-539750">
              <a:spcAft>
                <a:spcPts val="600"/>
              </a:spcAft>
              <a:buClr>
                <a:schemeClr val="tx2"/>
              </a:buClr>
              <a:buSzPct val="150000"/>
              <a:tabLst>
                <a:tab pos="539750" algn="l"/>
              </a:tabLst>
            </a:pPr>
            <a:r>
              <a:rPr lang="fr-FR" sz="2000" dirty="0" smtClean="0"/>
              <a:t>Développement des AGR pour les enfants de 17 ans</a:t>
            </a:r>
          </a:p>
          <a:p>
            <a:pPr marL="539750" lvl="2" indent="-539750">
              <a:spcAft>
                <a:spcPts val="600"/>
              </a:spcAft>
              <a:buClr>
                <a:schemeClr val="tx2"/>
              </a:buClr>
              <a:buSzPct val="150000"/>
              <a:tabLst>
                <a:tab pos="539750" algn="l"/>
              </a:tabLst>
            </a:pPr>
            <a:r>
              <a:rPr lang="fr-FR" sz="2000" dirty="0" smtClean="0"/>
              <a:t>Appui à l’installation des bénéficiaires</a:t>
            </a:r>
          </a:p>
          <a:p>
            <a:pPr marL="539750" lvl="2" indent="-539750">
              <a:spcAft>
                <a:spcPts val="600"/>
              </a:spcAft>
              <a:buClr>
                <a:schemeClr val="tx2"/>
              </a:buClr>
              <a:buSzPct val="150000"/>
              <a:tabLst>
                <a:tab pos="539750" algn="l"/>
              </a:tabLst>
            </a:pPr>
            <a:r>
              <a:rPr lang="fr-FR" sz="2000" dirty="0" smtClean="0"/>
              <a:t>Formation des formateurs et Constitution des noyaux de formateurs</a:t>
            </a:r>
          </a:p>
          <a:p>
            <a:pPr marL="539750" lvl="2" indent="-539750">
              <a:spcAft>
                <a:spcPts val="600"/>
              </a:spcAft>
              <a:buClr>
                <a:schemeClr val="tx2"/>
              </a:buClr>
              <a:buSzPct val="150000"/>
              <a:tabLst>
                <a:tab pos="539750" algn="l"/>
              </a:tabLst>
            </a:pPr>
            <a:r>
              <a:rPr lang="fr-FR" sz="2000" dirty="0" smtClean="0"/>
              <a:t>Suivi des bénéficiaires par les membres du comité de gestion des AGR</a:t>
            </a:r>
          </a:p>
        </p:txBody>
      </p:sp>
      <p:sp>
        <p:nvSpPr>
          <p:cNvPr id="7" name="Rectangle 6"/>
          <p:cNvSpPr/>
          <p:nvPr/>
        </p:nvSpPr>
        <p:spPr>
          <a:xfrm>
            <a:off x="3059" y="6368616"/>
            <a:ext cx="9144000" cy="503238"/>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1200" dirty="0">
              <a:latin typeface="Cambria" pitchFamily="18" charset="0"/>
            </a:endParaRPr>
          </a:p>
        </p:txBody>
      </p:sp>
      <p:sp>
        <p:nvSpPr>
          <p:cNvPr id="12" name="Rectangle 11"/>
          <p:cNvSpPr/>
          <p:nvPr/>
        </p:nvSpPr>
        <p:spPr>
          <a:xfrm>
            <a:off x="755650" y="1033463"/>
            <a:ext cx="7488238" cy="523875"/>
          </a:xfrm>
          <a:prstGeom prst="rect">
            <a:avLst/>
          </a:prstGeom>
        </p:spPr>
        <p:txBody>
          <a:bodyPr>
            <a:spAutoFit/>
          </a:bodyPr>
          <a:lstStyle/>
          <a:p>
            <a:pPr marL="358775" lvl="2" indent="-358775" algn="ctr" fontAlgn="auto">
              <a:spcBef>
                <a:spcPts val="0"/>
              </a:spcBef>
              <a:spcAft>
                <a:spcPts val="0"/>
              </a:spcAft>
              <a:buClr>
                <a:schemeClr val="tx2"/>
              </a:buClr>
              <a:buSzPct val="100000"/>
              <a:defRPr/>
            </a:pPr>
            <a:r>
              <a:rPr lang="fr-FR" sz="2800" b="1" dirty="0">
                <a:solidFill>
                  <a:schemeClr val="accent6">
                    <a:lumMod val="50000"/>
                  </a:schemeClr>
                </a:solidFill>
                <a:latin typeface="+mn-lt"/>
                <a:cs typeface="+mn-cs"/>
              </a:rPr>
              <a:t>STRATEGIES DE RETRAIT DES ENFANTS DES PFTE</a:t>
            </a:r>
          </a:p>
        </p:txBody>
      </p:sp>
      <p:pic>
        <p:nvPicPr>
          <p:cNvPr id="19462" name="Image 12" descr="F:\TACKLE\Programmes d'Action\PA4\suivi\photo savon\DSC00291 (2).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1700213"/>
            <a:ext cx="1827213"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3" name="Image 13" descr="F:\TACKLE\Programmes d'Action\PA4\suivi\photo savon\DSC00312 (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908175" y="1700213"/>
            <a:ext cx="1871663" cy="1371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4" name="Picture 2" descr="F:\TACKLE\Programmes d'Action\PA4\suivi\photo pain\DSC00357 (2).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0" y="3213100"/>
            <a:ext cx="1824038" cy="136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5" name="Picture 3" descr="F:\TACKLE\Programmes d'Action\PA4\suivi\photo pain\DSC00384 (2).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1908175" y="3213100"/>
            <a:ext cx="1871663" cy="1349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6" name="Image 14" descr="C:\Users\cissouma\Desktop\SISSOUMA\SISSOUMA\Desktop\Dossiers TACKLE\photos BIT\169CANON\IMG_0152.JPG"/>
          <p:cNvPicPr>
            <a:picLocks noChangeAspect="1" noChangeArrowheads="1"/>
          </p:cNvPicPr>
          <p:nvPr/>
        </p:nvPicPr>
        <p:blipFill>
          <a:blip r:embed="rId7" cstate="print">
            <a:lum bright="-10000"/>
            <a:extLst>
              <a:ext uri="{28A0092B-C50C-407E-A947-70E740481C1C}">
                <a14:useLocalDpi xmlns:a14="http://schemas.microsoft.com/office/drawing/2010/main" xmlns="" val="0"/>
              </a:ext>
            </a:extLst>
          </a:blip>
          <a:srcRect/>
          <a:stretch>
            <a:fillRect/>
          </a:stretch>
        </p:blipFill>
        <p:spPr bwMode="auto">
          <a:xfrm>
            <a:off x="0" y="4724400"/>
            <a:ext cx="1835150" cy="1441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467" name="Image 15" descr="C:\Users\cissouma\Desktop\SISSOUMA\SISSOUMA\Desktop\Dossiers TACKLE\photos BIT\169CANON\IMG_0170.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1908175" y="4797425"/>
            <a:ext cx="1871663" cy="1368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Rectangle 12"/>
          <p:cNvSpPr/>
          <p:nvPr/>
        </p:nvSpPr>
        <p:spPr>
          <a:xfrm>
            <a:off x="0" y="-27384"/>
            <a:ext cx="9144000" cy="836712"/>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3200" b="1" dirty="0" smtClean="0">
              <a:solidFill>
                <a:schemeClr val="bg1"/>
              </a:solidFill>
              <a:latin typeface="Cambria" pitchFamily="18" charset="0"/>
            </a:endParaRPr>
          </a:p>
          <a:p>
            <a:pPr algn="ctr" fontAlgn="auto">
              <a:spcBef>
                <a:spcPts val="0"/>
              </a:spcBef>
              <a:spcAft>
                <a:spcPts val="0"/>
              </a:spcAft>
              <a:defRPr/>
            </a:pPr>
            <a:r>
              <a:rPr lang="fr-FR" sz="3200" b="1" dirty="0" smtClean="0">
                <a:solidFill>
                  <a:schemeClr val="bg1"/>
                </a:solidFill>
                <a:latin typeface="Cambria" pitchFamily="18" charset="0"/>
              </a:rPr>
              <a:t>II. Quelques </a:t>
            </a:r>
            <a:r>
              <a:rPr lang="fr-FR" sz="3200" b="1" dirty="0">
                <a:solidFill>
                  <a:schemeClr val="bg1"/>
                </a:solidFill>
                <a:latin typeface="Cambria" pitchFamily="18" charset="0"/>
              </a:rPr>
              <a:t>Réalisations </a:t>
            </a:r>
            <a:r>
              <a:rPr lang="fr-FR" sz="3200" b="1" dirty="0" smtClean="0">
                <a:solidFill>
                  <a:schemeClr val="bg1"/>
                </a:solidFill>
                <a:latin typeface="Cambria" pitchFamily="18" charset="0"/>
              </a:rPr>
              <a:t>des Programmes d’Action</a:t>
            </a:r>
            <a:endParaRPr lang="fr-FR" sz="3200" b="1" dirty="0">
              <a:solidFill>
                <a:schemeClr val="bg1"/>
              </a:solidFill>
              <a:latin typeface="Cambria" pitchFamily="18" charset="0"/>
            </a:endParaRPr>
          </a:p>
          <a:p>
            <a:pPr algn="ctr" fontAlgn="auto">
              <a:spcBef>
                <a:spcPts val="0"/>
              </a:spcBef>
              <a:spcAft>
                <a:spcPts val="0"/>
              </a:spcAft>
              <a:defRPr/>
            </a:pPr>
            <a:endParaRPr lang="fr-FR" sz="3200" b="1" dirty="0">
              <a:solidFill>
                <a:srgbClr val="FFC000"/>
              </a:solidFill>
              <a:latin typeface="Cambria" pitchFamily="18" charset="0"/>
            </a:endParaRPr>
          </a:p>
        </p:txBody>
      </p:sp>
      <p:sp>
        <p:nvSpPr>
          <p:cNvPr id="14" name="Espace réservé du pied de page 13"/>
          <p:cNvSpPr>
            <a:spLocks noGrp="1"/>
          </p:cNvSpPr>
          <p:nvPr>
            <p:ph type="ftr" sz="quarter" idx="11"/>
          </p:nvPr>
        </p:nvSpPr>
        <p:spPr>
          <a:xfrm>
            <a:off x="3124200" y="6448251"/>
            <a:ext cx="2895600" cy="365125"/>
          </a:xfrm>
        </p:spPr>
        <p:txBody>
          <a:bodyPr/>
          <a:lstStyle/>
          <a:p>
            <a:r>
              <a:rPr lang="fr-FR" dirty="0" smtClean="0">
                <a:solidFill>
                  <a:schemeClr val="bg1"/>
                </a:solidFill>
              </a:rPr>
              <a:t>Atelier de clôture du projet IPEC/TACKLE, Bruxelles du 02 au 03 Juillet 2013</a:t>
            </a:r>
            <a:endParaRPr lang="fr-FR" dirty="0">
              <a:solidFill>
                <a:schemeClr val="bg1"/>
              </a:solidFill>
            </a:endParaRPr>
          </a:p>
        </p:txBody>
      </p:sp>
    </p:spTree>
    <p:extLst>
      <p:ext uri="{BB962C8B-B14F-4D97-AF65-F5344CB8AC3E}">
        <p14:creationId xmlns:p14="http://schemas.microsoft.com/office/powerpoint/2010/main" xmlns="" val="32359892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6381328"/>
            <a:ext cx="9144000" cy="5040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latin typeface="Cambria" pitchFamily="18" charset="0"/>
            </a:endParaRPr>
          </a:p>
        </p:txBody>
      </p:sp>
      <p:graphicFrame>
        <p:nvGraphicFramePr>
          <p:cNvPr id="8" name="Graphique 7"/>
          <p:cNvGraphicFramePr/>
          <p:nvPr/>
        </p:nvGraphicFramePr>
        <p:xfrm>
          <a:off x="179512" y="1196752"/>
          <a:ext cx="8748464" cy="4824536"/>
        </p:xfrm>
        <a:graphic>
          <a:graphicData uri="http://schemas.openxmlformats.org/drawingml/2006/chart">
            <c:chart xmlns:c="http://schemas.openxmlformats.org/drawingml/2006/chart" xmlns:r="http://schemas.openxmlformats.org/officeDocument/2006/relationships" r:id="rId3"/>
          </a:graphicData>
        </a:graphic>
      </p:graphicFrame>
      <p:sp>
        <p:nvSpPr>
          <p:cNvPr id="6" name="Rectangle 5"/>
          <p:cNvSpPr/>
          <p:nvPr/>
        </p:nvSpPr>
        <p:spPr>
          <a:xfrm>
            <a:off x="0" y="-27384"/>
            <a:ext cx="9144000" cy="9361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r-FR" sz="3200" b="1" dirty="0" smtClean="0">
              <a:solidFill>
                <a:schemeClr val="bg1"/>
              </a:solidFill>
              <a:latin typeface="Cambria" pitchFamily="18" charset="0"/>
            </a:endParaRPr>
          </a:p>
          <a:p>
            <a:pPr algn="ctr" fontAlgn="auto">
              <a:spcBef>
                <a:spcPts val="0"/>
              </a:spcBef>
              <a:spcAft>
                <a:spcPts val="0"/>
              </a:spcAft>
              <a:defRPr/>
            </a:pPr>
            <a:r>
              <a:rPr lang="fr-FR" sz="3200" b="1" dirty="0" smtClean="0">
                <a:solidFill>
                  <a:schemeClr val="bg1"/>
                </a:solidFill>
                <a:latin typeface="Cambria" pitchFamily="18" charset="0"/>
              </a:rPr>
              <a:t>II. Quelques </a:t>
            </a:r>
            <a:r>
              <a:rPr lang="fr-FR" sz="3200" b="1" dirty="0">
                <a:solidFill>
                  <a:schemeClr val="bg1"/>
                </a:solidFill>
                <a:latin typeface="Cambria" pitchFamily="18" charset="0"/>
              </a:rPr>
              <a:t>Réalisations </a:t>
            </a:r>
            <a:r>
              <a:rPr lang="fr-FR" sz="3200" b="1" dirty="0" smtClean="0">
                <a:solidFill>
                  <a:schemeClr val="bg1"/>
                </a:solidFill>
                <a:latin typeface="Cambria" pitchFamily="18" charset="0"/>
              </a:rPr>
              <a:t>des Programmes d’Action</a:t>
            </a:r>
            <a:endParaRPr lang="fr-FR" sz="3200" b="1" dirty="0">
              <a:solidFill>
                <a:schemeClr val="bg1"/>
              </a:solidFill>
              <a:latin typeface="Cambria" pitchFamily="18" charset="0"/>
            </a:endParaRPr>
          </a:p>
          <a:p>
            <a:pPr algn="ctr" fontAlgn="auto">
              <a:spcBef>
                <a:spcPts val="0"/>
              </a:spcBef>
              <a:spcAft>
                <a:spcPts val="0"/>
              </a:spcAft>
              <a:defRPr/>
            </a:pPr>
            <a:endParaRPr lang="fr-FR" sz="3200" b="1" dirty="0">
              <a:solidFill>
                <a:srgbClr val="FFC000"/>
              </a:solidFill>
              <a:latin typeface="Cambria" pitchFamily="18" charset="0"/>
            </a:endParaRPr>
          </a:p>
        </p:txBody>
      </p:sp>
      <p:sp>
        <p:nvSpPr>
          <p:cNvPr id="9" name="Espace réservé du pied de page 8"/>
          <p:cNvSpPr>
            <a:spLocks noGrp="1"/>
          </p:cNvSpPr>
          <p:nvPr>
            <p:ph type="ftr" sz="quarter" idx="11"/>
          </p:nvPr>
        </p:nvSpPr>
        <p:spPr>
          <a:xfrm>
            <a:off x="1259632" y="6448251"/>
            <a:ext cx="6624736" cy="365125"/>
          </a:xfrm>
        </p:spPr>
        <p:txBody>
          <a:bodyPr/>
          <a:lstStyle/>
          <a:p>
            <a:r>
              <a:rPr lang="fr-FR" dirty="0" smtClean="0">
                <a:solidFill>
                  <a:schemeClr val="bg1"/>
                </a:solidFill>
              </a:rPr>
              <a:t>Atelier de clôture du projet IPEC/TACKLE, Bruxelles du 02 au 03 Juillet 2013</a:t>
            </a:r>
            <a:endParaRPr lang="fr-FR" dirty="0">
              <a:solidFill>
                <a:schemeClr val="bg1"/>
              </a:solidFill>
            </a:endParaRPr>
          </a:p>
        </p:txBody>
      </p:sp>
    </p:spTree>
    <p:extLst>
      <p:ext uri="{BB962C8B-B14F-4D97-AF65-F5344CB8AC3E}">
        <p14:creationId xmlns:p14="http://schemas.microsoft.com/office/powerpoint/2010/main" xmlns="" val="40835289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a:xfrm>
            <a:off x="0" y="-13394"/>
            <a:ext cx="9144000" cy="778098"/>
          </a:xfrm>
          <a:solidFill>
            <a:srgbClr val="006699"/>
          </a:solidFill>
        </p:spPr>
        <p:txBody>
          <a:bodyPr/>
          <a:lstStyle/>
          <a:p>
            <a:pPr>
              <a:defRPr/>
            </a:pPr>
            <a:r>
              <a:rPr lang="fr-FR" sz="3200" dirty="0" smtClean="0">
                <a:solidFill>
                  <a:schemeClr val="bg1"/>
                </a:solidFill>
                <a:latin typeface="+mn-lt"/>
              </a:rPr>
              <a:t>III. BONNES PRATIQUES RECENSEES</a:t>
            </a:r>
            <a:endParaRPr lang="fr-FR" sz="3200" dirty="0">
              <a:solidFill>
                <a:schemeClr val="bg1"/>
              </a:solidFill>
              <a:latin typeface="+mn-lt"/>
            </a:endParaRPr>
          </a:p>
        </p:txBody>
      </p:sp>
      <p:sp>
        <p:nvSpPr>
          <p:cNvPr id="14" name="Espace réservé du contenu 13"/>
          <p:cNvSpPr>
            <a:spLocks noGrp="1"/>
          </p:cNvSpPr>
          <p:nvPr>
            <p:ph idx="1"/>
          </p:nvPr>
        </p:nvSpPr>
        <p:spPr>
          <a:xfrm>
            <a:off x="3491880" y="908720"/>
            <a:ext cx="5420108" cy="5149762"/>
          </a:xfrm>
        </p:spPr>
        <p:txBody>
          <a:bodyPr>
            <a:normAutofit fontScale="85000" lnSpcReduction="10000"/>
          </a:bodyPr>
          <a:lstStyle/>
          <a:p>
            <a:pPr marL="531813" indent="-531813">
              <a:spcAft>
                <a:spcPts val="600"/>
              </a:spcAft>
            </a:pPr>
            <a:r>
              <a:rPr lang="fr-FR" sz="2300" b="1" dirty="0" smtClean="0"/>
              <a:t>Renforcement des stratégies d’accès et de maintien des enfants à l’école: </a:t>
            </a:r>
          </a:p>
          <a:p>
            <a:pPr marL="1160463" lvl="1" indent="-446088">
              <a:spcAft>
                <a:spcPts val="600"/>
              </a:spcAft>
            </a:pPr>
            <a:r>
              <a:rPr lang="fr-FR" sz="2000" dirty="0" smtClean="0"/>
              <a:t>Construction, réhabilitation et équipement des infrastructures socio-éducatives,</a:t>
            </a:r>
          </a:p>
          <a:p>
            <a:pPr marL="1160463" lvl="1" indent="-446088">
              <a:spcAft>
                <a:spcPts val="600"/>
              </a:spcAft>
            </a:pPr>
            <a:r>
              <a:rPr lang="fr-FR" sz="2000" dirty="0" smtClean="0"/>
              <a:t>Développement des activités génératrices de revenus pour soutenir les charges de fonctionnement de l’école</a:t>
            </a:r>
            <a:endParaRPr lang="fr-FR" sz="1900" dirty="0" smtClean="0"/>
          </a:p>
          <a:p>
            <a:pPr marL="1160463" lvl="1" indent="-446088">
              <a:spcAft>
                <a:spcPts val="600"/>
              </a:spcAft>
            </a:pPr>
            <a:r>
              <a:rPr lang="fr-FR" sz="1900" dirty="0" smtClean="0"/>
              <a:t>Cantines scolaires, </a:t>
            </a:r>
          </a:p>
          <a:p>
            <a:pPr marL="1160463" lvl="1" indent="-446088">
              <a:spcAft>
                <a:spcPts val="600"/>
              </a:spcAft>
            </a:pPr>
            <a:r>
              <a:rPr lang="fr-FR" sz="1900" dirty="0" smtClean="0"/>
              <a:t>Formation enseignants, </a:t>
            </a:r>
          </a:p>
          <a:p>
            <a:pPr marL="1160463" lvl="1" indent="-446088">
              <a:spcAft>
                <a:spcPts val="600"/>
              </a:spcAft>
            </a:pPr>
            <a:r>
              <a:rPr lang="fr-FR" sz="1900" dirty="0" smtClean="0"/>
              <a:t>Dotation en moyen de déplacement pour les </a:t>
            </a:r>
            <a:r>
              <a:rPr lang="fr-FR" sz="2000" dirty="0" smtClean="0"/>
              <a:t>enfants qui vivent à plus de 5 km du site scolaires</a:t>
            </a:r>
          </a:p>
          <a:p>
            <a:pPr marL="1160463" lvl="1" indent="-446088">
              <a:spcAft>
                <a:spcPts val="600"/>
              </a:spcAft>
            </a:pPr>
            <a:r>
              <a:rPr lang="fr-FR" sz="2000" dirty="0" smtClean="0"/>
              <a:t>Dotation en extrait d’actes de naissance,</a:t>
            </a:r>
          </a:p>
          <a:p>
            <a:pPr marL="1160463" lvl="1" indent="-446088">
              <a:spcAft>
                <a:spcPts val="600"/>
              </a:spcAft>
            </a:pPr>
            <a:r>
              <a:rPr lang="fr-FR" sz="2000" dirty="0" smtClean="0"/>
              <a:t>Amélioration de l’environnement d’enseignement</a:t>
            </a:r>
          </a:p>
          <a:p>
            <a:pPr marL="1160463" lvl="1" indent="-446088">
              <a:spcAft>
                <a:spcPts val="600"/>
              </a:spcAft>
            </a:pPr>
            <a:r>
              <a:rPr lang="fr-FR" sz="2000" dirty="0" smtClean="0"/>
              <a:t>Formation des parents d’élèves et des membres des CGS, etc.</a:t>
            </a:r>
            <a:endParaRPr lang="fr-FR" sz="2300" dirty="0"/>
          </a:p>
        </p:txBody>
      </p:sp>
      <p:sp>
        <p:nvSpPr>
          <p:cNvPr id="5124" name="Espace réservé du pied de page 5"/>
          <p:cNvSpPr>
            <a:spLocks noGrp="1"/>
          </p:cNvSpPr>
          <p:nvPr>
            <p:ph type="ftr" sz="quarter" idx="12"/>
          </p:nvPr>
        </p:nvSpPr>
        <p:spPr>
          <a:noFill/>
        </p:spPr>
        <p:txBody>
          <a:bodyPr/>
          <a:lstStyle/>
          <a:p>
            <a:r>
              <a:rPr lang="fr-FR" b="1" smtClean="0"/>
              <a:t>Atelier de clôture du projet IPEC/TACKLE, Bruxelles du 02 au 03 Juillet 2013</a:t>
            </a:r>
            <a:endParaRPr lang="en-US" b="1" smtClean="0"/>
          </a:p>
        </p:txBody>
      </p:sp>
    </p:spTree>
    <p:extLst>
      <p:ext uri="{BB962C8B-B14F-4D97-AF65-F5344CB8AC3E}">
        <p14:creationId xmlns:p14="http://schemas.microsoft.com/office/powerpoint/2010/main" xmlns="" val="30556338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a:xfrm>
            <a:off x="0" y="-13394"/>
            <a:ext cx="9144000" cy="778098"/>
          </a:xfrm>
          <a:solidFill>
            <a:srgbClr val="006699"/>
          </a:solidFill>
        </p:spPr>
        <p:txBody>
          <a:bodyPr/>
          <a:lstStyle/>
          <a:p>
            <a:pPr>
              <a:defRPr/>
            </a:pPr>
            <a:r>
              <a:rPr lang="fr-FR" sz="3200" dirty="0" smtClean="0">
                <a:solidFill>
                  <a:schemeClr val="bg1"/>
                </a:solidFill>
                <a:latin typeface="+mn-lt"/>
              </a:rPr>
              <a:t>III. BONNES PRATIQUES RECENSEES</a:t>
            </a:r>
            <a:endParaRPr lang="fr-FR" sz="3200" dirty="0">
              <a:solidFill>
                <a:schemeClr val="bg1"/>
              </a:solidFill>
              <a:latin typeface="+mn-lt"/>
            </a:endParaRPr>
          </a:p>
        </p:txBody>
      </p:sp>
      <p:sp>
        <p:nvSpPr>
          <p:cNvPr id="14" name="Espace réservé du contenu 13"/>
          <p:cNvSpPr>
            <a:spLocks noGrp="1"/>
          </p:cNvSpPr>
          <p:nvPr>
            <p:ph idx="1"/>
          </p:nvPr>
        </p:nvSpPr>
        <p:spPr>
          <a:xfrm>
            <a:off x="467544" y="980728"/>
            <a:ext cx="8441140" cy="5149762"/>
          </a:xfrm>
        </p:spPr>
        <p:txBody>
          <a:bodyPr>
            <a:normAutofit fontScale="92500" lnSpcReduction="20000"/>
          </a:bodyPr>
          <a:lstStyle/>
          <a:p>
            <a:pPr marL="531813" indent="-531813">
              <a:spcAft>
                <a:spcPts val="600"/>
              </a:spcAft>
            </a:pPr>
            <a:r>
              <a:rPr lang="fr-FR" sz="2300" b="1" dirty="0" smtClean="0"/>
              <a:t>Développement de modèles de leçons sur l’éducation et le travail des enfants</a:t>
            </a:r>
          </a:p>
          <a:p>
            <a:pPr marL="531813" indent="-531813">
              <a:spcAft>
                <a:spcPts val="600"/>
              </a:spcAft>
              <a:buNone/>
            </a:pPr>
            <a:r>
              <a:rPr lang="fr-FR" sz="2300" b="1" dirty="0" smtClean="0"/>
              <a:t>	</a:t>
            </a:r>
            <a:r>
              <a:rPr lang="fr-FR" sz="2300" dirty="0" smtClean="0"/>
              <a:t>Traduction (Bamanakan et Arabe) et édition des manuels et guides destinés aux enseignants et aux élèves de l’enseignement Fondamental</a:t>
            </a:r>
          </a:p>
          <a:p>
            <a:pPr marL="531813" indent="-531813">
              <a:spcAft>
                <a:spcPts val="600"/>
              </a:spcAft>
            </a:pPr>
            <a:r>
              <a:rPr lang="fr-FR" sz="2300" b="1" dirty="0" smtClean="0"/>
              <a:t>Collaboration avec les syndicats d’enseignants </a:t>
            </a:r>
          </a:p>
          <a:p>
            <a:pPr marL="531813" indent="-531813">
              <a:spcAft>
                <a:spcPts val="600"/>
              </a:spcAft>
              <a:buNone/>
            </a:pPr>
            <a:r>
              <a:rPr lang="fr-FR" sz="2300" b="1" dirty="0" smtClean="0"/>
              <a:t>	</a:t>
            </a:r>
            <a:r>
              <a:rPr lang="fr-FR" sz="2300" dirty="0" smtClean="0"/>
              <a:t>Formation des enseignants affiliés au SNEC &amp; FEN</a:t>
            </a:r>
          </a:p>
          <a:p>
            <a:pPr marL="531813" indent="-531813">
              <a:spcAft>
                <a:spcPts val="600"/>
              </a:spcAft>
            </a:pPr>
            <a:r>
              <a:rPr lang="fr-FR" sz="2300" b="1" dirty="0" smtClean="0"/>
              <a:t>Collaboration avec le secteur privé </a:t>
            </a:r>
          </a:p>
          <a:p>
            <a:pPr marL="531813" indent="-531813">
              <a:spcAft>
                <a:spcPts val="600"/>
              </a:spcAft>
              <a:buNone/>
            </a:pPr>
            <a:r>
              <a:rPr lang="fr-FR" sz="2300" dirty="0" smtClean="0"/>
              <a:t>	Exemple de la Fondation ORANGE</a:t>
            </a:r>
          </a:p>
          <a:p>
            <a:pPr marL="531813" indent="-531813">
              <a:spcAft>
                <a:spcPts val="600"/>
              </a:spcAft>
            </a:pPr>
            <a:r>
              <a:rPr lang="fr-FR" sz="2300" b="1" dirty="0" smtClean="0"/>
              <a:t>Collaboration avec les autorités scolaires et communales Exemples:</a:t>
            </a:r>
          </a:p>
          <a:p>
            <a:pPr marL="1260475" lvl="1" indent="-546100">
              <a:spcAft>
                <a:spcPts val="600"/>
              </a:spcAft>
            </a:pPr>
            <a:r>
              <a:rPr lang="fr-FR" sz="1900" dirty="0" smtClean="0"/>
              <a:t>Désignation des Points Focaux travail des enfants dans les CAP</a:t>
            </a:r>
          </a:p>
          <a:p>
            <a:pPr marL="1260475" lvl="1" indent="-546100">
              <a:spcAft>
                <a:spcPts val="600"/>
              </a:spcAft>
            </a:pPr>
            <a:r>
              <a:rPr lang="fr-FR" sz="1900" dirty="0" smtClean="0"/>
              <a:t>Processus d’intégration du TE dans les Plans et Politiques sectoriels de l’éducation</a:t>
            </a:r>
          </a:p>
          <a:p>
            <a:pPr marL="1260475" lvl="1" indent="-546100">
              <a:spcAft>
                <a:spcPts val="600"/>
              </a:spcAft>
            </a:pPr>
            <a:r>
              <a:rPr lang="fr-FR" sz="1900" dirty="0" smtClean="0"/>
              <a:t> Tournée intercommunale sur l’éducation et le travail des enfants qui a permis l’intégration du TE dans les PDSEC des communes d’intervention du projet</a:t>
            </a:r>
            <a:endParaRPr lang="fr-FR" sz="2300" dirty="0"/>
          </a:p>
        </p:txBody>
      </p:sp>
      <p:sp>
        <p:nvSpPr>
          <p:cNvPr id="5124" name="Espace réservé du pied de page 5"/>
          <p:cNvSpPr>
            <a:spLocks noGrp="1"/>
          </p:cNvSpPr>
          <p:nvPr>
            <p:ph type="ftr" sz="quarter" idx="12"/>
          </p:nvPr>
        </p:nvSpPr>
        <p:spPr>
          <a:noFill/>
        </p:spPr>
        <p:txBody>
          <a:bodyPr/>
          <a:lstStyle/>
          <a:p>
            <a:r>
              <a:rPr lang="fr-FR" b="1" smtClean="0"/>
              <a:t>Atelier de clôture du projet IPEC/TACKLE, Bruxelles du 02 au 03 Juillet 2013</a:t>
            </a:r>
            <a:endParaRPr lang="en-US" b="1" smtClean="0"/>
          </a:p>
        </p:txBody>
      </p:sp>
    </p:spTree>
    <p:extLst>
      <p:ext uri="{BB962C8B-B14F-4D97-AF65-F5344CB8AC3E}">
        <p14:creationId xmlns:p14="http://schemas.microsoft.com/office/powerpoint/2010/main" xmlns="" val="30556338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re 11"/>
          <p:cNvSpPr>
            <a:spLocks noGrp="1"/>
          </p:cNvSpPr>
          <p:nvPr>
            <p:ph type="title"/>
          </p:nvPr>
        </p:nvSpPr>
        <p:spPr>
          <a:xfrm>
            <a:off x="0" y="-13394"/>
            <a:ext cx="9144000" cy="778098"/>
          </a:xfrm>
          <a:solidFill>
            <a:srgbClr val="006699"/>
          </a:solidFill>
        </p:spPr>
        <p:txBody>
          <a:bodyPr/>
          <a:lstStyle/>
          <a:p>
            <a:pPr>
              <a:defRPr/>
            </a:pPr>
            <a:r>
              <a:rPr lang="fr-FR" sz="3200" b="1" dirty="0" smtClean="0">
                <a:solidFill>
                  <a:schemeClr val="bg1"/>
                </a:solidFill>
                <a:latin typeface="+mn-lt"/>
              </a:rPr>
              <a:t>III. BONNES PRATIQUES RECENSEES</a:t>
            </a:r>
            <a:endParaRPr lang="fr-FR" sz="3200" b="1" dirty="0">
              <a:solidFill>
                <a:schemeClr val="bg1"/>
              </a:solidFill>
              <a:latin typeface="+mn-lt"/>
            </a:endParaRPr>
          </a:p>
        </p:txBody>
      </p:sp>
      <p:sp>
        <p:nvSpPr>
          <p:cNvPr id="14" name="Espace réservé du contenu 13"/>
          <p:cNvSpPr>
            <a:spLocks noGrp="1"/>
          </p:cNvSpPr>
          <p:nvPr>
            <p:ph idx="1"/>
          </p:nvPr>
        </p:nvSpPr>
        <p:spPr>
          <a:xfrm>
            <a:off x="470848" y="980728"/>
            <a:ext cx="8441140" cy="5149762"/>
          </a:xfrm>
        </p:spPr>
        <p:txBody>
          <a:bodyPr/>
          <a:lstStyle/>
          <a:p>
            <a:pPr marL="531813" indent="-531813">
              <a:spcAft>
                <a:spcPts val="600"/>
              </a:spcAft>
            </a:pPr>
            <a:r>
              <a:rPr lang="fr-FR" sz="2300" dirty="0" smtClean="0"/>
              <a:t>Construction, réhabilitation et équipement des infrastructures socio-éducatives,</a:t>
            </a:r>
          </a:p>
          <a:p>
            <a:pPr marL="531813" indent="-531813">
              <a:spcAft>
                <a:spcPts val="600"/>
              </a:spcAft>
            </a:pPr>
            <a:r>
              <a:rPr lang="fr-FR" sz="2300" dirty="0" smtClean="0"/>
              <a:t>Développement des activités génératrices de revenus,</a:t>
            </a:r>
          </a:p>
          <a:p>
            <a:pPr marL="531813" indent="-531813">
              <a:spcAft>
                <a:spcPts val="600"/>
              </a:spcAft>
            </a:pPr>
            <a:r>
              <a:rPr lang="fr-FR" sz="2300" dirty="0" smtClean="0"/>
              <a:t>Collaboration avec les syndicats d’enseignants,</a:t>
            </a:r>
          </a:p>
          <a:p>
            <a:pPr marL="531813" indent="-531813">
              <a:spcAft>
                <a:spcPts val="600"/>
              </a:spcAft>
            </a:pPr>
            <a:r>
              <a:rPr lang="fr-FR" sz="2300" dirty="0" smtClean="0"/>
              <a:t>Collaboration avec le secteur privé,</a:t>
            </a:r>
          </a:p>
          <a:p>
            <a:pPr marL="531813" indent="-531813">
              <a:spcAft>
                <a:spcPts val="600"/>
              </a:spcAft>
            </a:pPr>
            <a:r>
              <a:rPr lang="fr-FR" sz="2300" dirty="0" smtClean="0"/>
              <a:t>Collaboration avec les autorités scolaires et communales,</a:t>
            </a:r>
          </a:p>
          <a:p>
            <a:pPr marL="531813" indent="-531813">
              <a:spcAft>
                <a:spcPts val="600"/>
              </a:spcAft>
            </a:pPr>
            <a:r>
              <a:rPr lang="fr-FR" sz="2300" dirty="0" smtClean="0"/>
              <a:t>Déplacement des enfants qui vivent à plus de 5 km du site scolaires,</a:t>
            </a:r>
          </a:p>
          <a:p>
            <a:pPr marL="531813" indent="-531813">
              <a:spcAft>
                <a:spcPts val="600"/>
              </a:spcAft>
            </a:pPr>
            <a:r>
              <a:rPr lang="fr-FR" sz="2300" dirty="0" smtClean="0"/>
              <a:t>Les cantines scolaires,</a:t>
            </a:r>
          </a:p>
          <a:p>
            <a:pPr marL="531813" indent="-531813">
              <a:spcAft>
                <a:spcPts val="600"/>
              </a:spcAft>
            </a:pPr>
            <a:r>
              <a:rPr lang="fr-FR" sz="2300" dirty="0" smtClean="0"/>
              <a:t>Campagnes d’information, de sensibilisation et de mobilisation communautaire, Etc. </a:t>
            </a:r>
          </a:p>
          <a:p>
            <a:endParaRPr lang="fr-FR" sz="2300" dirty="0" smtClean="0"/>
          </a:p>
          <a:p>
            <a:endParaRPr lang="fr-FR" sz="2300" dirty="0"/>
          </a:p>
        </p:txBody>
      </p:sp>
      <p:sp>
        <p:nvSpPr>
          <p:cNvPr id="5124" name="Espace réservé du pied de page 5"/>
          <p:cNvSpPr>
            <a:spLocks noGrp="1"/>
          </p:cNvSpPr>
          <p:nvPr>
            <p:ph type="ftr" sz="quarter" idx="12"/>
          </p:nvPr>
        </p:nvSpPr>
        <p:spPr>
          <a:noFill/>
        </p:spPr>
        <p:txBody>
          <a:bodyPr/>
          <a:lstStyle/>
          <a:p>
            <a:r>
              <a:rPr lang="fr-FR" b="1" smtClean="0"/>
              <a:t>Atelier de clôture du projet IPEC/TACKLE, Bruxelles du 02 au 03 Juillet 2013</a:t>
            </a:r>
            <a:endParaRPr lang="en-US" b="1" smtClean="0"/>
          </a:p>
        </p:txBody>
      </p:sp>
    </p:spTree>
    <p:extLst>
      <p:ext uri="{BB962C8B-B14F-4D97-AF65-F5344CB8AC3E}">
        <p14:creationId xmlns:p14="http://schemas.microsoft.com/office/powerpoint/2010/main" xmlns="" val="305563385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210" y="-27384"/>
            <a:ext cx="9158210" cy="922114"/>
          </a:xfrm>
          <a:solidFill>
            <a:srgbClr val="006699"/>
          </a:solidFill>
        </p:spPr>
        <p:txBody>
          <a:bodyPr/>
          <a:lstStyle/>
          <a:p>
            <a:r>
              <a:rPr lang="fr-FR" b="1" dirty="0" smtClean="0">
                <a:solidFill>
                  <a:schemeClr val="bg1"/>
                </a:solidFill>
              </a:rPr>
              <a:t>IV. Leçons apprises</a:t>
            </a:r>
            <a:endParaRPr lang="fr-FR" b="1" dirty="0">
              <a:solidFill>
                <a:schemeClr val="bg1"/>
              </a:solidFill>
            </a:endParaRPr>
          </a:p>
        </p:txBody>
      </p:sp>
      <p:sp>
        <p:nvSpPr>
          <p:cNvPr id="3" name="Espace réservé du contenu 2"/>
          <p:cNvSpPr>
            <a:spLocks noGrp="1"/>
          </p:cNvSpPr>
          <p:nvPr>
            <p:ph idx="1"/>
          </p:nvPr>
        </p:nvSpPr>
        <p:spPr>
          <a:xfrm>
            <a:off x="457200" y="1196752"/>
            <a:ext cx="8229600" cy="4525963"/>
          </a:xfrm>
        </p:spPr>
        <p:txBody>
          <a:bodyPr>
            <a:normAutofit fontScale="77500" lnSpcReduction="20000"/>
          </a:bodyPr>
          <a:lstStyle/>
          <a:p>
            <a:r>
              <a:rPr lang="fr-FR" dirty="0" smtClean="0"/>
              <a:t>Implication directe et active des autorités nationales et des communautés bénéficiaires dans l’élaboration et la mise en œuvre des programmes d’action</a:t>
            </a:r>
          </a:p>
          <a:p>
            <a:endParaRPr lang="fr-FR" dirty="0" smtClean="0"/>
          </a:p>
          <a:p>
            <a:r>
              <a:rPr lang="fr-FR" dirty="0" smtClean="0"/>
              <a:t>Cadrage du projet avec les politiques et programmes nationaux de promotion des droits de l’enfant et de réduction de la pauvreté</a:t>
            </a:r>
          </a:p>
          <a:p>
            <a:endParaRPr lang="fr-FR" dirty="0" smtClean="0"/>
          </a:p>
          <a:p>
            <a:r>
              <a:rPr lang="fr-FR" dirty="0" smtClean="0"/>
              <a:t>Intégration du travail des enfants dans le Cadre Stratégique de Croissance et de Réduction de la Pauvreté (CSCRP), les programmes scolaires (Modèles de leçons) et dans les PDSEC des communes d’intervention (Tournée intercommunale)</a:t>
            </a:r>
          </a:p>
          <a:p>
            <a:endParaRPr lang="fr-FR" dirty="0"/>
          </a:p>
        </p:txBody>
      </p:sp>
      <p:sp>
        <p:nvSpPr>
          <p:cNvPr id="4" name="Espace réservé du pied de page 3"/>
          <p:cNvSpPr>
            <a:spLocks noGrp="1"/>
          </p:cNvSpPr>
          <p:nvPr>
            <p:ph type="ftr" sz="quarter" idx="11"/>
          </p:nvPr>
        </p:nvSpPr>
        <p:spPr/>
        <p:txBody>
          <a:bodyPr/>
          <a:lstStyle/>
          <a:p>
            <a:r>
              <a:rPr lang="fr-FR" smtClean="0"/>
              <a:t>Atelier de clôture du projet IPEC/TACKLE, Bruxelles du 02 au 03 Juillet 2013</a:t>
            </a:r>
            <a:endParaRPr lang="fr-FR"/>
          </a:p>
        </p:txBody>
      </p:sp>
    </p:spTree>
    <p:extLst>
      <p:ext uri="{BB962C8B-B14F-4D97-AF65-F5344CB8AC3E}">
        <p14:creationId xmlns:p14="http://schemas.microsoft.com/office/powerpoint/2010/main" xmlns="" val="26164746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836712"/>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400" b="1" dirty="0" smtClean="0">
                <a:solidFill>
                  <a:schemeClr val="bg1"/>
                </a:solidFill>
              </a:rPr>
              <a:t>V. PERSPECTIVES</a:t>
            </a:r>
            <a:endParaRPr lang="fr-FR" sz="4400" b="1" dirty="0">
              <a:solidFill>
                <a:schemeClr val="bg1"/>
              </a:solidFill>
            </a:endParaRPr>
          </a:p>
        </p:txBody>
      </p:sp>
      <p:sp>
        <p:nvSpPr>
          <p:cNvPr id="6" name="Espace réservé du contenu 5"/>
          <p:cNvSpPr>
            <a:spLocks noGrp="1"/>
          </p:cNvSpPr>
          <p:nvPr>
            <p:ph idx="1"/>
          </p:nvPr>
        </p:nvSpPr>
        <p:spPr>
          <a:xfrm>
            <a:off x="251520" y="980728"/>
            <a:ext cx="8568952" cy="5733256"/>
          </a:xfrm>
        </p:spPr>
        <p:txBody>
          <a:bodyPr>
            <a:noAutofit/>
          </a:bodyPr>
          <a:lstStyle/>
          <a:p>
            <a:pPr marL="742950" indent="-742950">
              <a:spcAft>
                <a:spcPts val="600"/>
              </a:spcAft>
              <a:buClr>
                <a:schemeClr val="tx2"/>
              </a:buClr>
              <a:buFont typeface="+mj-lt"/>
              <a:buAutoNum type="arabicPeriod"/>
            </a:pPr>
            <a:r>
              <a:rPr lang="fr-FR" sz="2000" b="1" dirty="0" smtClean="0"/>
              <a:t>Prise en compte de nouvelle thématique née de la crise sécuritaire: </a:t>
            </a:r>
          </a:p>
          <a:p>
            <a:pPr marL="1160463" indent="-446088">
              <a:spcAft>
                <a:spcPts val="600"/>
              </a:spcAft>
              <a:buClr>
                <a:schemeClr val="tx2"/>
              </a:buClr>
            </a:pPr>
            <a:r>
              <a:rPr lang="fr-FR" sz="2000" b="1" dirty="0" smtClean="0"/>
              <a:t>Enfants associés dans les groupes et forces armés</a:t>
            </a:r>
          </a:p>
          <a:p>
            <a:pPr marL="1160463" indent="-446088">
              <a:spcAft>
                <a:spcPts val="600"/>
              </a:spcAft>
              <a:buClr>
                <a:schemeClr val="tx2"/>
              </a:buClr>
            </a:pPr>
            <a:r>
              <a:rPr lang="fr-FR" sz="2000" b="1" dirty="0" smtClean="0"/>
              <a:t>Enfants déplacés internes et enfants réfugiés</a:t>
            </a:r>
          </a:p>
          <a:p>
            <a:pPr marL="742950" indent="-742950">
              <a:spcAft>
                <a:spcPts val="600"/>
              </a:spcAft>
              <a:buClr>
                <a:schemeClr val="tx2"/>
              </a:buClr>
              <a:buFont typeface="+mj-lt"/>
              <a:buAutoNum type="arabicPeriod" startAt="2"/>
            </a:pPr>
            <a:r>
              <a:rPr lang="fr-FR" sz="2000" b="1" dirty="0" smtClean="0"/>
              <a:t>Appui à la mise en œuvre du PANETEM</a:t>
            </a:r>
          </a:p>
          <a:p>
            <a:pPr marL="742950" indent="-742950">
              <a:spcAft>
                <a:spcPts val="600"/>
              </a:spcAft>
              <a:buClr>
                <a:schemeClr val="tx2"/>
              </a:buClr>
              <a:buFont typeface="+mj-lt"/>
              <a:buAutoNum type="arabicPeriod" startAt="3"/>
            </a:pPr>
            <a:r>
              <a:rPr lang="fr-FR" sz="2000" b="1" dirty="0" smtClean="0"/>
              <a:t>Suivi du processus d’intégration du TE dans les plans et politiques sectoriels de l’éducation</a:t>
            </a:r>
          </a:p>
          <a:p>
            <a:pPr marL="742950" indent="-742950">
              <a:spcAft>
                <a:spcPts val="600"/>
              </a:spcAft>
              <a:buClr>
                <a:schemeClr val="tx2"/>
              </a:buClr>
              <a:buFont typeface="+mj-lt"/>
              <a:buAutoNum type="arabicPeriod" startAt="4"/>
            </a:pPr>
            <a:r>
              <a:rPr lang="fr-FR" sz="2000" b="1" dirty="0" smtClean="0"/>
              <a:t>Consolidation des acquis des PA:</a:t>
            </a:r>
          </a:p>
          <a:p>
            <a:pPr marL="1260475" indent="-457200">
              <a:spcAft>
                <a:spcPts val="600"/>
              </a:spcAft>
              <a:buClr>
                <a:schemeClr val="tx2"/>
              </a:buClr>
            </a:pPr>
            <a:r>
              <a:rPr lang="fr-FR" sz="2000" dirty="0" smtClean="0"/>
              <a:t>Amélioration de la qualité de l’enseignement </a:t>
            </a:r>
          </a:p>
          <a:p>
            <a:pPr marL="1260475" indent="-457200">
              <a:spcAft>
                <a:spcPts val="600"/>
              </a:spcAft>
              <a:buClr>
                <a:schemeClr val="tx2"/>
              </a:buClr>
            </a:pPr>
            <a:r>
              <a:rPr lang="fr-FR" sz="2000" dirty="0" smtClean="0"/>
              <a:t>Facilitation de l’accès dans les infrastructures éducatives</a:t>
            </a:r>
          </a:p>
          <a:p>
            <a:pPr marL="1260475" indent="-457200">
              <a:spcAft>
                <a:spcPts val="600"/>
              </a:spcAft>
              <a:buClr>
                <a:schemeClr val="tx2"/>
              </a:buClr>
            </a:pPr>
            <a:r>
              <a:rPr lang="fr-FR" sz="2000" dirty="0" smtClean="0"/>
              <a:t>Renforcement des programmes d’ENF</a:t>
            </a:r>
          </a:p>
          <a:p>
            <a:pPr marL="1260475" indent="-457200">
              <a:spcAft>
                <a:spcPts val="600"/>
              </a:spcAft>
              <a:buClr>
                <a:schemeClr val="tx2"/>
              </a:buClr>
            </a:pPr>
            <a:r>
              <a:rPr lang="fr-FR" sz="2000" dirty="0" smtClean="0"/>
              <a:t>Renforcement des AGR pour l’école </a:t>
            </a:r>
          </a:p>
          <a:p>
            <a:pPr marL="1260475" indent="-457200">
              <a:spcAft>
                <a:spcPts val="600"/>
              </a:spcAft>
              <a:buClr>
                <a:schemeClr val="tx2"/>
              </a:buClr>
            </a:pPr>
            <a:r>
              <a:rPr lang="fr-FR" sz="2000" dirty="0" smtClean="0"/>
              <a:t>Renforcement des programmes de formation professionnelle qualifiante</a:t>
            </a:r>
            <a:endParaRPr lang="fr-FR" sz="2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304</TotalTime>
  <Words>993</Words>
  <Application>Microsoft Office PowerPoint</Application>
  <PresentationFormat>On-screen Show (4:3)</PresentationFormat>
  <Paragraphs>153</Paragraphs>
  <Slides>15</Slides>
  <Notes>9</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Thème Office</vt:lpstr>
      <vt:lpstr>Réalisations du Projet TACKLE sur les actions spécifiques de lutte contre le Travail des Enfants au Mali</vt:lpstr>
      <vt:lpstr>Plan de la Présentation</vt:lpstr>
      <vt:lpstr>I.  Programmes d’action mis en œuvre et les réalisations</vt:lpstr>
      <vt:lpstr>I.  Programmes d’action mis en œuvre et les réalisations</vt:lpstr>
      <vt:lpstr>I.  Programmes d’action mis en œuvre et les réalisations</vt:lpstr>
      <vt:lpstr>Slide 6</vt:lpstr>
      <vt:lpstr>Slide 7</vt:lpstr>
      <vt:lpstr>Slide 8</vt:lpstr>
      <vt:lpstr>Slide 9</vt:lpstr>
      <vt:lpstr>Slide 10</vt:lpstr>
      <vt:lpstr>III. BONNES PRATIQUES RECENSEES</vt:lpstr>
      <vt:lpstr>III. BONNES PRATIQUES RECENSEES</vt:lpstr>
      <vt:lpstr>III. BONNES PRATIQUES RECENSEES</vt:lpstr>
      <vt:lpstr>IV. Leçons apprises</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Atelier de clôture du projet TACKLE,  Bruxelles, les 02 et 03 juillet 2013</dc:title>
  <dc:creator>TOGO</dc:creator>
  <cp:lastModifiedBy>Guest</cp:lastModifiedBy>
  <cp:revision>26</cp:revision>
  <dcterms:created xsi:type="dcterms:W3CDTF">2013-06-28T09:48:42Z</dcterms:created>
  <dcterms:modified xsi:type="dcterms:W3CDTF">2013-07-02T10:46:18Z</dcterms:modified>
</cp:coreProperties>
</file>