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5" r:id="rId3"/>
    <p:sldId id="263" r:id="rId4"/>
    <p:sldId id="264" r:id="rId5"/>
    <p:sldId id="260" r:id="rId6"/>
    <p:sldId id="266" r:id="rId7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599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365D2"/>
    <a:srgbClr val="2360A2"/>
    <a:srgbClr val="9A031E"/>
    <a:srgbClr val="00A965"/>
    <a:srgbClr val="E0830E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54"/>
      </p:cViewPr>
      <p:guideLst>
        <p:guide orient="horz" pos="2160"/>
        <p:guide pos="599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105DA-96EB-43BB-92D6-EE89EB8BA017}" type="datetimeFigureOut">
              <a:rPr lang="es-AR" smtClean="0"/>
              <a:t>27/6/2022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E5963-9791-402A-A43B-ED074CB843D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08141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105DA-96EB-43BB-92D6-EE89EB8BA017}" type="datetimeFigureOut">
              <a:rPr lang="es-AR" smtClean="0"/>
              <a:t>27/6/2022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E5963-9791-402A-A43B-ED074CB843D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71562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105DA-96EB-43BB-92D6-EE89EB8BA017}" type="datetimeFigureOut">
              <a:rPr lang="es-AR" smtClean="0"/>
              <a:t>27/6/2022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E5963-9791-402A-A43B-ED074CB843D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19407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105DA-96EB-43BB-92D6-EE89EB8BA017}" type="datetimeFigureOut">
              <a:rPr lang="es-AR" smtClean="0"/>
              <a:t>27/6/2022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E5963-9791-402A-A43B-ED074CB843D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41368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105DA-96EB-43BB-92D6-EE89EB8BA017}" type="datetimeFigureOut">
              <a:rPr lang="es-AR" smtClean="0"/>
              <a:t>27/6/2022</a:t>
            </a:fld>
            <a:endParaRPr lang="es-AR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E5963-9791-402A-A43B-ED074CB843D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52650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105DA-96EB-43BB-92D6-EE89EB8BA017}" type="datetimeFigureOut">
              <a:rPr lang="es-AR" smtClean="0"/>
              <a:t>27/6/2022</a:t>
            </a:fld>
            <a:endParaRPr lang="es-AR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E5963-9791-402A-A43B-ED074CB843D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37156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105DA-96EB-43BB-92D6-EE89EB8BA017}" type="datetimeFigureOut">
              <a:rPr lang="es-AR" smtClean="0"/>
              <a:t>27/6/2022</a:t>
            </a:fld>
            <a:endParaRPr lang="es-AR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E5963-9791-402A-A43B-ED074CB843D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42106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105DA-96EB-43BB-92D6-EE89EB8BA017}" type="datetimeFigureOut">
              <a:rPr lang="es-AR" smtClean="0"/>
              <a:t>27/6/2022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E5963-9791-402A-A43B-ED074CB843D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32188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105DA-96EB-43BB-92D6-EE89EB8BA017}" type="datetimeFigureOut">
              <a:rPr lang="es-AR" smtClean="0"/>
              <a:t>27/6/2022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E5963-9791-402A-A43B-ED074CB843D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83034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105DA-96EB-43BB-92D6-EE89EB8BA017}" type="datetimeFigureOut">
              <a:rPr lang="es-AR" smtClean="0"/>
              <a:t>27/6/2022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E5963-9791-402A-A43B-ED074CB843D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33994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105DA-96EB-43BB-92D6-EE89EB8BA017}" type="datetimeFigureOut">
              <a:rPr lang="es-AR" smtClean="0"/>
              <a:t>27/6/2022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E5963-9791-402A-A43B-ED074CB843D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74871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C105DA-96EB-43BB-92D6-EE89EB8BA017}" type="datetimeFigureOut">
              <a:rPr lang="es-AR" smtClean="0"/>
              <a:t>27/6/2022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DE5963-9791-402A-A43B-ED074CB843D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65593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0" y="0"/>
            <a:ext cx="12192000" cy="6859867"/>
          </a:xfrm>
          <a:prstGeom prst="rect">
            <a:avLst/>
          </a:prstGeom>
          <a:solidFill>
            <a:srgbClr val="A365D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2" name="Título 21"/>
          <p:cNvSpPr>
            <a:spLocks noGrp="1"/>
          </p:cNvSpPr>
          <p:nvPr>
            <p:ph type="title"/>
          </p:nvPr>
        </p:nvSpPr>
        <p:spPr>
          <a:xfrm>
            <a:off x="0" y="1729901"/>
            <a:ext cx="10515600" cy="1736630"/>
          </a:xfrm>
          <a:prstGeom prst="round1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marL="95250"/>
            <a:r>
              <a:rPr lang="es-AR" dirty="0" smtClean="0">
                <a:latin typeface="Cambria" panose="02040503050406030204" pitchFamily="18" charset="0"/>
                <a:ea typeface="Cambria" panose="02040503050406030204" pitchFamily="18" charset="0"/>
              </a:rPr>
              <a:t>Recuperación </a:t>
            </a:r>
            <a:r>
              <a:rPr lang="es-AR" dirty="0" smtClean="0">
                <a:latin typeface="Cambria" panose="02040503050406030204" pitchFamily="18" charset="0"/>
                <a:ea typeface="Cambria" panose="02040503050406030204" pitchFamily="18" charset="0"/>
              </a:rPr>
              <a:t>económica con perspectiva de </a:t>
            </a:r>
            <a:r>
              <a:rPr lang="es-AR" dirty="0" smtClean="0">
                <a:latin typeface="Cambria" panose="02040503050406030204" pitchFamily="18" charset="0"/>
                <a:ea typeface="Cambria" panose="02040503050406030204" pitchFamily="18" charset="0"/>
              </a:rPr>
              <a:t>género</a:t>
            </a:r>
            <a:br>
              <a:rPr lang="es-AR" dirty="0" smtClean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s-AR" sz="1600" dirty="0" smtClean="0"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lang="es-AR" sz="1600" dirty="0" smtClean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s-AR" sz="2700" dirty="0">
                <a:latin typeface="Cambria" panose="02040503050406030204" pitchFamily="18" charset="0"/>
                <a:ea typeface="Cambria" panose="02040503050406030204" pitchFamily="18" charset="0"/>
              </a:rPr>
              <a:t>Seminario </a:t>
            </a:r>
            <a:r>
              <a:rPr lang="es-AR" sz="2700" dirty="0" smtClean="0">
                <a:latin typeface="Cambria" panose="02040503050406030204" pitchFamily="18" charset="0"/>
                <a:ea typeface="Cambria" panose="02040503050406030204" pitchFamily="18" charset="0"/>
              </a:rPr>
              <a:t>Internacional</a:t>
            </a:r>
            <a:endParaRPr lang="es-AR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" name="Título 21"/>
          <p:cNvSpPr txBox="1">
            <a:spLocks/>
          </p:cNvSpPr>
          <p:nvPr/>
        </p:nvSpPr>
        <p:spPr>
          <a:xfrm>
            <a:off x="0" y="3705199"/>
            <a:ext cx="6552000" cy="972000"/>
          </a:xfrm>
          <a:prstGeom prst="round1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5250"/>
            <a:r>
              <a:rPr lang="es-AR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Ailín </a:t>
            </a:r>
            <a:r>
              <a:rPr lang="es-AR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S. Simonelli</a:t>
            </a:r>
          </a:p>
          <a:p>
            <a:pPr marL="95250"/>
            <a:r>
              <a:rPr lang="es-AR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Ministerio de Mujeres, Géneros y Diversidad de Argentina</a:t>
            </a:r>
            <a:endParaRPr lang="es-AR" sz="2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3689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0" y="0"/>
            <a:ext cx="12192000" cy="685986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359936"/>
            <a:ext cx="10515600" cy="936000"/>
          </a:xfrm>
          <a:prstGeom prst="round1Rect">
            <a:avLst/>
          </a:prstGeom>
          <a:solidFill>
            <a:srgbClr val="A365D2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s-AR" b="1" dirty="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Mapa Federal del Cuidado</a:t>
            </a:r>
            <a:endParaRPr lang="es-AR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670694" y="1544452"/>
            <a:ext cx="10850611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AR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Es un </a:t>
            </a:r>
            <a:r>
              <a:rPr lang="es-AR" sz="2000" dirty="0">
                <a:latin typeface="Cambria" panose="02040503050406030204" pitchFamily="18" charset="0"/>
                <a:ea typeface="Cambria" panose="02040503050406030204" pitchFamily="18" charset="0"/>
              </a:rPr>
              <a:t>portal web interactivo de acceso ciudadano, que permite</a:t>
            </a:r>
            <a:r>
              <a:rPr lang="es-AR" sz="2000" b="1" dirty="0">
                <a:latin typeface="Cambria" panose="02040503050406030204" pitchFamily="18" charset="0"/>
                <a:ea typeface="Cambria" panose="02040503050406030204" pitchFamily="18" charset="0"/>
              </a:rPr>
              <a:t> localizar la oferta de </a:t>
            </a:r>
            <a:r>
              <a:rPr lang="es-AR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espacios</a:t>
            </a:r>
            <a:r>
              <a:rPr lang="es-AR" sz="20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 de </a:t>
            </a:r>
            <a:r>
              <a:rPr lang="es-AR" sz="2000" b="1" dirty="0">
                <a:latin typeface="Cambria" panose="02040503050406030204" pitchFamily="18" charset="0"/>
                <a:ea typeface="Cambria" panose="02040503050406030204" pitchFamily="18" charset="0"/>
              </a:rPr>
              <a:t>cuidado y  servicios provistos por cuidadoras y cuidadores </a:t>
            </a:r>
            <a:r>
              <a:rPr lang="es-AR" sz="20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para</a:t>
            </a:r>
            <a:endParaRPr lang="es-AR" sz="2000" b="0" dirty="0" smtClean="0"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 rotWithShape="1">
          <a:blip r:embed="rId2"/>
          <a:srcRect l="26427" t="45313" r="65325" b="38086"/>
          <a:stretch/>
        </p:blipFill>
        <p:spPr>
          <a:xfrm>
            <a:off x="2124457" y="2374583"/>
            <a:ext cx="1208894" cy="1368000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 rotWithShape="1">
          <a:blip r:embed="rId2"/>
          <a:srcRect l="51451" t="45313" r="39324" b="38086"/>
          <a:stretch/>
        </p:blipFill>
        <p:spPr>
          <a:xfrm>
            <a:off x="8768516" y="2374583"/>
            <a:ext cx="1351888" cy="1368000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 rotWithShape="1">
          <a:blip r:embed="rId2"/>
          <a:srcRect l="39183" t="45313" r="52321" b="38086"/>
          <a:stretch/>
        </p:blipFill>
        <p:spPr>
          <a:xfrm>
            <a:off x="5467627" y="2374583"/>
            <a:ext cx="1245260" cy="1368000"/>
          </a:xfrm>
          <a:prstGeom prst="rect">
            <a:avLst/>
          </a:prstGeom>
        </p:spPr>
      </p:pic>
      <p:sp>
        <p:nvSpPr>
          <p:cNvPr id="19" name="CuadroTexto 18"/>
          <p:cNvSpPr txBox="1"/>
          <p:nvPr/>
        </p:nvSpPr>
        <p:spPr>
          <a:xfrm>
            <a:off x="7968460" y="3665692"/>
            <a:ext cx="2952000" cy="648000"/>
          </a:xfrm>
          <a:prstGeom prst="roundRect">
            <a:avLst/>
          </a:prstGeom>
          <a:noFill/>
          <a:ln>
            <a:solidFill>
              <a:srgbClr val="9A031E"/>
            </a:solidFill>
          </a:ln>
        </p:spPr>
        <p:txBody>
          <a:bodyPr wrap="none" rtlCol="0" anchor="ctr">
            <a:spAutoFit/>
          </a:bodyPr>
          <a:lstStyle/>
          <a:p>
            <a:pPr algn="ctr" fontAlgn="base"/>
            <a:r>
              <a:rPr lang="es-AR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Personas con discapacidad</a:t>
            </a:r>
          </a:p>
          <a:p>
            <a:pPr algn="ctr" fontAlgn="base"/>
            <a:r>
              <a:rPr lang="es-AR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que requieran asistencia</a:t>
            </a:r>
          </a:p>
        </p:txBody>
      </p:sp>
      <p:sp>
        <p:nvSpPr>
          <p:cNvPr id="20" name="CuadroTexto 19"/>
          <p:cNvSpPr txBox="1"/>
          <p:nvPr/>
        </p:nvSpPr>
        <p:spPr>
          <a:xfrm>
            <a:off x="4614257" y="3665692"/>
            <a:ext cx="2952000" cy="648000"/>
          </a:xfrm>
          <a:prstGeom prst="roundRect">
            <a:avLst/>
          </a:prstGeom>
          <a:noFill/>
          <a:ln>
            <a:solidFill>
              <a:srgbClr val="00A965"/>
            </a:solidFill>
          </a:ln>
        </p:spPr>
        <p:txBody>
          <a:bodyPr wrap="none" rtlCol="0" anchor="ctr">
            <a:spAutoFit/>
          </a:bodyPr>
          <a:lstStyle/>
          <a:p>
            <a:pPr algn="ctr" fontAlgn="base"/>
            <a:r>
              <a:rPr lang="es-AR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Personas mayores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1252904" y="3665692"/>
            <a:ext cx="2952000" cy="648000"/>
          </a:xfrm>
          <a:prstGeom prst="roundRect">
            <a:avLst/>
          </a:prstGeom>
          <a:noFill/>
          <a:ln>
            <a:solidFill>
              <a:srgbClr val="E0830E"/>
            </a:solidFill>
          </a:ln>
        </p:spPr>
        <p:txBody>
          <a:bodyPr wrap="none" rtlCol="0" anchor="ctr">
            <a:spAutoFit/>
          </a:bodyPr>
          <a:lstStyle/>
          <a:p>
            <a:pPr algn="ctr" fontAlgn="base"/>
            <a:r>
              <a:rPr lang="es-AR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Primeras infancias</a:t>
            </a:r>
          </a:p>
        </p:txBody>
      </p:sp>
      <p:sp>
        <p:nvSpPr>
          <p:cNvPr id="21" name="Rectángulo redondeado 20"/>
          <p:cNvSpPr/>
          <p:nvPr/>
        </p:nvSpPr>
        <p:spPr>
          <a:xfrm>
            <a:off x="698549" y="4718504"/>
            <a:ext cx="7399075" cy="1731802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2360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25" name="Imagen 24"/>
          <p:cNvPicPr>
            <a:picLocks noChangeAspect="1"/>
          </p:cNvPicPr>
          <p:nvPr/>
        </p:nvPicPr>
        <p:blipFill rotWithShape="1">
          <a:blip r:embed="rId3"/>
          <a:srcRect l="64641" t="45899" r="26355" b="37304"/>
          <a:stretch/>
        </p:blipFill>
        <p:spPr>
          <a:xfrm>
            <a:off x="1117859" y="4887544"/>
            <a:ext cx="1304388" cy="136800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2423970" y="5063712"/>
            <a:ext cx="52689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es-AR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Además, cuenta con</a:t>
            </a:r>
            <a:r>
              <a:rPr lang="es-AR" sz="20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 espacios de formación</a:t>
            </a:r>
            <a:r>
              <a:rPr lang="es-AR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 para aquellas personas que deseen capacitarse y trabajar en el mundo de los cuidados. </a:t>
            </a:r>
          </a:p>
        </p:txBody>
      </p:sp>
      <p:grpSp>
        <p:nvGrpSpPr>
          <p:cNvPr id="7" name="Grupo 6"/>
          <p:cNvGrpSpPr/>
          <p:nvPr/>
        </p:nvGrpSpPr>
        <p:grpSpPr>
          <a:xfrm>
            <a:off x="8727379" y="4489510"/>
            <a:ext cx="2310322" cy="2160000"/>
            <a:chOff x="8813671" y="4511829"/>
            <a:chExt cx="2310322" cy="2160000"/>
          </a:xfrm>
        </p:grpSpPr>
        <p:sp>
          <p:nvSpPr>
            <p:cNvPr id="44" name="Elipse 43"/>
            <p:cNvSpPr/>
            <p:nvPr/>
          </p:nvSpPr>
          <p:spPr>
            <a:xfrm>
              <a:off x="8888832" y="4511829"/>
              <a:ext cx="2160000" cy="2160000"/>
            </a:xfrm>
            <a:prstGeom prst="ellipse">
              <a:avLst/>
            </a:prstGeom>
            <a:noFill/>
            <a:ln w="28575">
              <a:solidFill>
                <a:srgbClr val="A365D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16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3" name="CuadroTexto 2"/>
            <p:cNvSpPr txBox="1"/>
            <p:nvPr/>
          </p:nvSpPr>
          <p:spPr>
            <a:xfrm>
              <a:off x="8813671" y="4883943"/>
              <a:ext cx="2310322" cy="14157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AR" sz="3200" b="1" dirty="0" smtClean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+ 33.000 </a:t>
              </a:r>
              <a:r>
                <a:rPr lang="es-AR" b="1" dirty="0">
                  <a:latin typeface="Cambria" panose="02040503050406030204" pitchFamily="18" charset="0"/>
                  <a:ea typeface="Cambria" panose="02040503050406030204" pitchFamily="18" charset="0"/>
                </a:rPr>
                <a:t>espacios de cuidados </a:t>
              </a:r>
              <a:r>
                <a:rPr lang="es-AR" b="1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geolocalizados</a:t>
              </a:r>
              <a:endParaRPr lang="es-AR" b="1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8044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/>
          <p:cNvSpPr/>
          <p:nvPr/>
        </p:nvSpPr>
        <p:spPr>
          <a:xfrm>
            <a:off x="0" y="0"/>
            <a:ext cx="12192000" cy="685986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026" name="Picture 2" descr="https://lh4.googleusercontent.com/1PZ8qodFsvzXr3UAG2fIoUqLIi5qvzeLwA_h6WWTUIiEgqoVIVKVymREjU19ByG9TQsyR821uScSq09k7iUL_P5aSGp1ptS_lo3YhZFh42xdoFr3DjlRtp-DKfYCKGPTotgm5g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781"/>
          <a:stretch/>
        </p:blipFill>
        <p:spPr bwMode="auto">
          <a:xfrm>
            <a:off x="3978269" y="1755681"/>
            <a:ext cx="7598669" cy="4392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lecha derecha 6"/>
          <p:cNvSpPr/>
          <p:nvPr/>
        </p:nvSpPr>
        <p:spPr>
          <a:xfrm>
            <a:off x="511141" y="1755681"/>
            <a:ext cx="3060000" cy="1296000"/>
          </a:xfrm>
          <a:prstGeom prst="rightArrow">
            <a:avLst/>
          </a:prstGeom>
          <a:solidFill>
            <a:srgbClr val="A365D2">
              <a:alpha val="40000"/>
            </a:srgbClr>
          </a:solidFill>
          <a:ln w="28575">
            <a:solidFill>
              <a:srgbClr val="A365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8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VISIBILIZAR</a:t>
            </a:r>
            <a:endParaRPr lang="es-AR" sz="28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7" name="Flecha derecha 16"/>
          <p:cNvSpPr/>
          <p:nvPr/>
        </p:nvSpPr>
        <p:spPr>
          <a:xfrm>
            <a:off x="511141" y="3304075"/>
            <a:ext cx="3060000" cy="1296000"/>
          </a:xfrm>
          <a:prstGeom prst="rightArrow">
            <a:avLst/>
          </a:prstGeom>
          <a:solidFill>
            <a:srgbClr val="A365D2">
              <a:alpha val="40000"/>
            </a:srgbClr>
          </a:solidFill>
          <a:ln w="28575">
            <a:solidFill>
              <a:srgbClr val="A365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8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SOCIALIZAR</a:t>
            </a:r>
            <a:endParaRPr lang="es-AR" sz="28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8" name="Flecha derecha 17"/>
          <p:cNvSpPr/>
          <p:nvPr/>
        </p:nvSpPr>
        <p:spPr>
          <a:xfrm>
            <a:off x="511141" y="4852470"/>
            <a:ext cx="3060000" cy="1296000"/>
          </a:xfrm>
          <a:prstGeom prst="rightArrow">
            <a:avLst/>
          </a:prstGeom>
          <a:solidFill>
            <a:srgbClr val="A365D2">
              <a:alpha val="40000"/>
            </a:srgbClr>
          </a:solidFill>
          <a:ln w="28575">
            <a:solidFill>
              <a:srgbClr val="A365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2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IDENTIFICAR ZONAS CRÍTICAS</a:t>
            </a:r>
            <a:endParaRPr lang="es-AR" sz="22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2" name="Título 1"/>
          <p:cNvSpPr txBox="1">
            <a:spLocks/>
          </p:cNvSpPr>
          <p:nvPr/>
        </p:nvSpPr>
        <p:spPr>
          <a:xfrm>
            <a:off x="0" y="359936"/>
            <a:ext cx="10515600" cy="936000"/>
          </a:xfrm>
          <a:prstGeom prst="round1Rect">
            <a:avLst/>
          </a:prstGeom>
          <a:solidFill>
            <a:srgbClr val="A365D2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b="1" dirty="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Mapa Federal del Cuidado</a:t>
            </a:r>
            <a:endParaRPr lang="es-AR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3262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ángulo 41"/>
          <p:cNvSpPr/>
          <p:nvPr/>
        </p:nvSpPr>
        <p:spPr>
          <a:xfrm>
            <a:off x="0" y="0"/>
            <a:ext cx="12192000" cy="685986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grpSp>
        <p:nvGrpSpPr>
          <p:cNvPr id="6" name="Grupo 5"/>
          <p:cNvGrpSpPr/>
          <p:nvPr/>
        </p:nvGrpSpPr>
        <p:grpSpPr>
          <a:xfrm>
            <a:off x="8492848" y="3460481"/>
            <a:ext cx="3357065" cy="1188000"/>
            <a:chOff x="8458212" y="4103079"/>
            <a:chExt cx="3357065" cy="1188000"/>
          </a:xfrm>
        </p:grpSpPr>
        <p:sp>
          <p:nvSpPr>
            <p:cNvPr id="8" name="CuadroTexto 7"/>
            <p:cNvSpPr txBox="1"/>
            <p:nvPr/>
          </p:nvSpPr>
          <p:spPr>
            <a:xfrm>
              <a:off x="8492850" y="4103079"/>
              <a:ext cx="3240000" cy="1188000"/>
            </a:xfrm>
            <a:prstGeom prst="roundRect">
              <a:avLst/>
            </a:prstGeom>
            <a:noFill/>
            <a:ln w="28575">
              <a:solidFill>
                <a:srgbClr val="A365D2"/>
              </a:solidFill>
              <a:prstDash val="lgDash"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es-AR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4" name="CuadroTexto 13"/>
            <p:cNvSpPr txBox="1"/>
            <p:nvPr/>
          </p:nvSpPr>
          <p:spPr>
            <a:xfrm>
              <a:off x="8458212" y="4315390"/>
              <a:ext cx="3357065" cy="80021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s-AR" dirty="0">
                  <a:latin typeface="Cambria" panose="02040503050406030204" pitchFamily="18" charset="0"/>
                  <a:ea typeface="Cambria" panose="02040503050406030204" pitchFamily="18" charset="0"/>
                </a:rPr>
                <a:t>El sector formal sufrió una </a:t>
              </a:r>
              <a:r>
                <a:rPr lang="es-AR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caída </a:t>
              </a:r>
            </a:p>
            <a:p>
              <a:pPr algn="ctr"/>
              <a:r>
                <a:rPr lang="es-AR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de </a:t>
              </a:r>
              <a:r>
                <a:rPr lang="es-AR" sz="2800" b="1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2,4 %</a:t>
              </a:r>
              <a:r>
                <a:rPr lang="es-AR" dirty="0">
                  <a:latin typeface="Cambria" panose="02040503050406030204" pitchFamily="18" charset="0"/>
                  <a:ea typeface="Cambria" panose="02040503050406030204" pitchFamily="18" charset="0"/>
                </a:rPr>
                <a:t> en </a:t>
              </a:r>
              <a:r>
                <a:rPr lang="es-AR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2021.</a:t>
              </a:r>
              <a:r>
                <a:rPr lang="es-AR" b="1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endParaRPr lang="es-AR" b="1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pSp>
        <p:nvGrpSpPr>
          <p:cNvPr id="3" name="Grupo 2"/>
          <p:cNvGrpSpPr/>
          <p:nvPr/>
        </p:nvGrpSpPr>
        <p:grpSpPr>
          <a:xfrm>
            <a:off x="466685" y="3460481"/>
            <a:ext cx="3240000" cy="1188000"/>
            <a:chOff x="940875" y="2329417"/>
            <a:chExt cx="3240000" cy="1188000"/>
          </a:xfrm>
        </p:grpSpPr>
        <p:sp>
          <p:nvSpPr>
            <p:cNvPr id="11" name="CuadroTexto 10"/>
            <p:cNvSpPr txBox="1"/>
            <p:nvPr/>
          </p:nvSpPr>
          <p:spPr>
            <a:xfrm>
              <a:off x="940875" y="2329417"/>
              <a:ext cx="3240000" cy="1188000"/>
            </a:xfrm>
            <a:prstGeom prst="roundRect">
              <a:avLst/>
            </a:prstGeom>
            <a:noFill/>
            <a:ln w="28575">
              <a:solidFill>
                <a:srgbClr val="A365D2"/>
              </a:solidFill>
              <a:prstDash val="lgDash"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es-AR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2" name="Flecha abajo 11"/>
            <p:cNvSpPr/>
            <p:nvPr/>
          </p:nvSpPr>
          <p:spPr>
            <a:xfrm>
              <a:off x="957409" y="2600623"/>
              <a:ext cx="396000" cy="612000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6" name="CuadroTexto 15"/>
            <p:cNvSpPr txBox="1"/>
            <p:nvPr/>
          </p:nvSpPr>
          <p:spPr>
            <a:xfrm>
              <a:off x="1247261" y="2401942"/>
              <a:ext cx="2778132" cy="1077218"/>
            </a:xfrm>
            <a:prstGeom prst="rect">
              <a:avLst/>
            </a:prstGeom>
            <a:noFill/>
            <a:ln w="19050">
              <a:noFill/>
              <a:prstDash val="lgDash"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s-AR" dirty="0">
                  <a:latin typeface="Cambria" panose="02040503050406030204" pitchFamily="18" charset="0"/>
                  <a:ea typeface="Cambria" panose="02040503050406030204" pitchFamily="18" charset="0"/>
                </a:rPr>
                <a:t>Sufrió una </a:t>
              </a:r>
              <a:r>
                <a:rPr lang="es-AR" b="1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caída</a:t>
              </a:r>
              <a:r>
                <a:rPr lang="es-AR" dirty="0">
                  <a:latin typeface="Cambria" panose="02040503050406030204" pitchFamily="18" charset="0"/>
                  <a:ea typeface="Cambria" panose="02040503050406030204" pitchFamily="18" charset="0"/>
                </a:rPr>
                <a:t> cercana al </a:t>
              </a:r>
              <a:r>
                <a:rPr lang="es-AR" sz="2800" b="1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28%</a:t>
              </a:r>
              <a:r>
                <a:rPr lang="es-AR" b="1" dirty="0"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s-AR" dirty="0">
                  <a:latin typeface="Cambria" panose="02040503050406030204" pitchFamily="18" charset="0"/>
                  <a:ea typeface="Cambria" panose="02040503050406030204" pitchFamily="18" charset="0"/>
                </a:rPr>
                <a:t>de los puestos laborales en el </a:t>
              </a:r>
              <a:r>
                <a:rPr lang="es-AR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2021</a:t>
              </a:r>
              <a:endParaRPr lang="es-AR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pSp>
        <p:nvGrpSpPr>
          <p:cNvPr id="4" name="Grupo 3"/>
          <p:cNvGrpSpPr/>
          <p:nvPr/>
        </p:nvGrpSpPr>
        <p:grpSpPr>
          <a:xfrm>
            <a:off x="4504534" y="5031862"/>
            <a:ext cx="3240000" cy="1188000"/>
            <a:chOff x="3260748" y="3801394"/>
            <a:chExt cx="3240000" cy="1188000"/>
          </a:xfrm>
        </p:grpSpPr>
        <p:sp>
          <p:nvSpPr>
            <p:cNvPr id="9" name="CuadroTexto 8"/>
            <p:cNvSpPr txBox="1"/>
            <p:nvPr/>
          </p:nvSpPr>
          <p:spPr>
            <a:xfrm>
              <a:off x="3260748" y="3801394"/>
              <a:ext cx="3240000" cy="1188000"/>
            </a:xfrm>
            <a:prstGeom prst="roundRect">
              <a:avLst/>
            </a:prstGeom>
            <a:noFill/>
            <a:ln w="28575">
              <a:solidFill>
                <a:srgbClr val="A365D2"/>
              </a:solidFill>
              <a:prstDash val="lgDash"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es-AR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5" name="CuadroTexto 14"/>
            <p:cNvSpPr txBox="1"/>
            <p:nvPr/>
          </p:nvSpPr>
          <p:spPr>
            <a:xfrm>
              <a:off x="4063261" y="3890179"/>
              <a:ext cx="2270476" cy="107721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s-AR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La </a:t>
              </a:r>
              <a:r>
                <a:rPr lang="es-AR" b="1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informalidad</a:t>
              </a:r>
              <a:r>
                <a:rPr lang="es-AR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s-AR" b="1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supera el </a:t>
              </a:r>
              <a:r>
                <a:rPr lang="es-AR" sz="2800" b="1" dirty="0" smtClean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75%</a:t>
              </a:r>
              <a:r>
                <a:rPr lang="es-AR" sz="2800" dirty="0" smtClean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s-AR" dirty="0">
                  <a:latin typeface="Cambria" panose="02040503050406030204" pitchFamily="18" charset="0"/>
                  <a:ea typeface="Cambria" panose="02040503050406030204" pitchFamily="18" charset="0"/>
                </a:rPr>
                <a:t>en el sector</a:t>
              </a:r>
            </a:p>
          </p:txBody>
        </p:sp>
        <p:pic>
          <p:nvPicPr>
            <p:cNvPr id="19" name="Imagen 1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9771" y="3964360"/>
              <a:ext cx="730732" cy="730732"/>
            </a:xfrm>
            <a:prstGeom prst="rect">
              <a:avLst/>
            </a:prstGeom>
          </p:spPr>
        </p:pic>
      </p:grpSp>
      <p:grpSp>
        <p:nvGrpSpPr>
          <p:cNvPr id="5" name="Grupo 4"/>
          <p:cNvGrpSpPr/>
          <p:nvPr/>
        </p:nvGrpSpPr>
        <p:grpSpPr>
          <a:xfrm>
            <a:off x="4504534" y="3460481"/>
            <a:ext cx="3240000" cy="1188000"/>
            <a:chOff x="5939437" y="2343065"/>
            <a:chExt cx="3240000" cy="1188000"/>
          </a:xfrm>
        </p:grpSpPr>
        <p:sp>
          <p:nvSpPr>
            <p:cNvPr id="20" name="CuadroTexto 19"/>
            <p:cNvSpPr txBox="1"/>
            <p:nvPr/>
          </p:nvSpPr>
          <p:spPr>
            <a:xfrm>
              <a:off x="5939437" y="2343065"/>
              <a:ext cx="3240000" cy="1188000"/>
            </a:xfrm>
            <a:prstGeom prst="roundRect">
              <a:avLst/>
            </a:prstGeom>
            <a:noFill/>
            <a:ln w="28575">
              <a:solidFill>
                <a:srgbClr val="A365D2"/>
              </a:solidFill>
              <a:prstDash val="lgDash"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es-AR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21" name="CuadroTexto 20"/>
            <p:cNvSpPr txBox="1"/>
            <p:nvPr/>
          </p:nvSpPr>
          <p:spPr>
            <a:xfrm>
              <a:off x="6458108" y="2381674"/>
              <a:ext cx="2448446" cy="1077218"/>
            </a:xfrm>
            <a:prstGeom prst="rect">
              <a:avLst/>
            </a:prstGeom>
            <a:noFill/>
            <a:ln w="19050">
              <a:noFill/>
              <a:prstDash val="lgDash"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s-AR" dirty="0">
                  <a:latin typeface="Cambria" panose="02040503050406030204" pitchFamily="18" charset="0"/>
                  <a:ea typeface="Cambria" panose="02040503050406030204" pitchFamily="18" charset="0"/>
                </a:rPr>
                <a:t>Se perdieron cerca de </a:t>
              </a:r>
              <a:r>
                <a:rPr lang="es-AR" sz="2800" b="1" dirty="0" smtClean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300 mil </a:t>
              </a:r>
              <a:r>
                <a:rPr lang="es-AR" b="1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puestos de trabajo</a:t>
              </a:r>
              <a:r>
                <a:rPr lang="es-AR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s-AR" dirty="0">
                  <a:latin typeface="Cambria" panose="02040503050406030204" pitchFamily="18" charset="0"/>
                  <a:ea typeface="Cambria" panose="02040503050406030204" pitchFamily="18" charset="0"/>
                </a:rPr>
                <a:t>en el sector</a:t>
              </a:r>
            </a:p>
          </p:txBody>
        </p:sp>
        <p:grpSp>
          <p:nvGrpSpPr>
            <p:cNvPr id="22" name="Grupo 21"/>
            <p:cNvGrpSpPr/>
            <p:nvPr/>
          </p:nvGrpSpPr>
          <p:grpSpPr>
            <a:xfrm>
              <a:off x="5990108" y="2707439"/>
              <a:ext cx="468000" cy="468000"/>
              <a:chOff x="7082311" y="4483388"/>
              <a:chExt cx="576000" cy="576000"/>
            </a:xfrm>
          </p:grpSpPr>
          <p:sp>
            <p:nvSpPr>
              <p:cNvPr id="23" name="Elipse 22"/>
              <p:cNvSpPr/>
              <p:nvPr/>
            </p:nvSpPr>
            <p:spPr>
              <a:xfrm>
                <a:off x="7082311" y="4483388"/>
                <a:ext cx="576000" cy="576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24" name="Menos 23"/>
              <p:cNvSpPr/>
              <p:nvPr/>
            </p:nvSpPr>
            <p:spPr>
              <a:xfrm>
                <a:off x="7082311" y="4483388"/>
                <a:ext cx="576000" cy="576000"/>
              </a:xfrm>
              <a:prstGeom prst="mathMinus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p:grpSp>
      </p:grpSp>
      <p:sp>
        <p:nvSpPr>
          <p:cNvPr id="25" name="Rectángulo redondeado 24"/>
          <p:cNvSpPr/>
          <p:nvPr/>
        </p:nvSpPr>
        <p:spPr>
          <a:xfrm>
            <a:off x="747791" y="5021107"/>
            <a:ext cx="2772000" cy="1078173"/>
          </a:xfrm>
          <a:prstGeom prst="roundRect">
            <a:avLst/>
          </a:prstGeom>
          <a:noFill/>
          <a:ln w="28575">
            <a:solidFill>
              <a:srgbClr val="A365D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Sector altamente feminizado. Más del  </a:t>
            </a:r>
            <a:r>
              <a:rPr lang="es-AR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98% son mujeres</a:t>
            </a:r>
          </a:p>
        </p:txBody>
      </p:sp>
      <p:sp>
        <p:nvSpPr>
          <p:cNvPr id="26" name="Rectángulo redondeado 25"/>
          <p:cNvSpPr/>
          <p:nvPr/>
        </p:nvSpPr>
        <p:spPr>
          <a:xfrm>
            <a:off x="8785381" y="5067735"/>
            <a:ext cx="2772000" cy="1078173"/>
          </a:xfrm>
          <a:prstGeom prst="roundRect">
            <a:avLst/>
          </a:prstGeom>
          <a:noFill/>
          <a:ln w="28575">
            <a:solidFill>
              <a:srgbClr val="A365D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Representan cerca del </a:t>
            </a:r>
            <a:r>
              <a:rPr lang="es-AR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20% </a:t>
            </a:r>
            <a:r>
              <a:rPr lang="es-AR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de las mujeres asalariadas</a:t>
            </a:r>
          </a:p>
        </p:txBody>
      </p:sp>
      <p:sp>
        <p:nvSpPr>
          <p:cNvPr id="27" name="CuadroTexto 26"/>
          <p:cNvSpPr txBox="1"/>
          <p:nvPr/>
        </p:nvSpPr>
        <p:spPr>
          <a:xfrm>
            <a:off x="2104030" y="1451046"/>
            <a:ext cx="8011236" cy="1328023"/>
          </a:xfrm>
          <a:prstGeom prst="roundRect">
            <a:avLst/>
          </a:prstGeom>
          <a:noFill/>
          <a:ln w="38100">
            <a:solidFill>
              <a:srgbClr val="A365D2"/>
            </a:solidFill>
            <a:prstDash val="solid"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s-AR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¿QUÉ PASÓ CON EL SECTOR DE TRABAJADORAS DE CASAS PARTICULARES DURANTE LA PANDEMIA DEL COVID-19?</a:t>
            </a:r>
            <a:endParaRPr lang="es-AR" sz="24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31" name="Conector recto de flecha 30"/>
          <p:cNvCxnSpPr/>
          <p:nvPr/>
        </p:nvCxnSpPr>
        <p:spPr>
          <a:xfrm flipH="1">
            <a:off x="1605511" y="2126219"/>
            <a:ext cx="466299" cy="111600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cto de flecha 32"/>
          <p:cNvCxnSpPr/>
          <p:nvPr/>
        </p:nvCxnSpPr>
        <p:spPr>
          <a:xfrm>
            <a:off x="10147486" y="2132323"/>
            <a:ext cx="415881" cy="10987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cto de flecha 35"/>
          <p:cNvCxnSpPr/>
          <p:nvPr/>
        </p:nvCxnSpPr>
        <p:spPr>
          <a:xfrm>
            <a:off x="6110886" y="2824473"/>
            <a:ext cx="0" cy="70853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ítulo 1"/>
          <p:cNvSpPr txBox="1">
            <a:spLocks/>
          </p:cNvSpPr>
          <p:nvPr/>
        </p:nvSpPr>
        <p:spPr>
          <a:xfrm>
            <a:off x="0" y="359936"/>
            <a:ext cx="10515600" cy="936000"/>
          </a:xfrm>
          <a:prstGeom prst="round1Rect">
            <a:avLst/>
          </a:prstGeom>
          <a:solidFill>
            <a:srgbClr val="A365D2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b="1" dirty="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Programa REGISTRADAS</a:t>
            </a:r>
            <a:endParaRPr lang="es-AR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3723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/>
          <p:cNvSpPr/>
          <p:nvPr/>
        </p:nvSpPr>
        <p:spPr>
          <a:xfrm>
            <a:off x="0" y="0"/>
            <a:ext cx="12192000" cy="685986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Regisradas. Estado anterior</a:t>
            </a:r>
            <a:endParaRPr lang="es-AR" dirty="0"/>
          </a:p>
        </p:txBody>
      </p:sp>
      <p:sp>
        <p:nvSpPr>
          <p:cNvPr id="4" name="Llamada de flecha a la derecha 3"/>
          <p:cNvSpPr/>
          <p:nvPr/>
        </p:nvSpPr>
        <p:spPr>
          <a:xfrm>
            <a:off x="436730" y="1690688"/>
            <a:ext cx="2715904" cy="750627"/>
          </a:xfrm>
          <a:prstGeom prst="rightArrowCallout">
            <a:avLst>
              <a:gd name="adj1" fmla="val 25000"/>
              <a:gd name="adj2" fmla="val 23182"/>
              <a:gd name="adj3" fmla="val 25000"/>
              <a:gd name="adj4" fmla="val 82565"/>
            </a:avLst>
          </a:prstGeom>
          <a:solidFill>
            <a:schemeClr val="bg1"/>
          </a:solidFill>
          <a:ln w="38100">
            <a:solidFill>
              <a:srgbClr val="A365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0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¿Cúál es el objetivo?</a:t>
            </a:r>
            <a:endParaRPr lang="es-AR" sz="20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3302760" y="1457610"/>
            <a:ext cx="7995454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AR" b="1" dirty="0">
                <a:solidFill>
                  <a:srgbClr val="A365D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Sostener el </a:t>
            </a:r>
            <a:r>
              <a:rPr lang="es-AR" b="1" dirty="0" smtClean="0">
                <a:solidFill>
                  <a:srgbClr val="A365D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empleo y </a:t>
            </a:r>
            <a:r>
              <a:rPr lang="es-AR" b="1" dirty="0">
                <a:solidFill>
                  <a:srgbClr val="A365D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aumentar la registración y bancarización</a:t>
            </a:r>
            <a:r>
              <a:rPr lang="es-AR" dirty="0">
                <a:solidFill>
                  <a:srgbClr val="A365D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s-AR" dirty="0">
                <a:latin typeface="Cambria" panose="02040503050406030204" pitchFamily="18" charset="0"/>
                <a:ea typeface="Cambria" panose="02040503050406030204" pitchFamily="18" charset="0"/>
              </a:rPr>
              <a:t>de las trabajadoras de casas </a:t>
            </a:r>
            <a:r>
              <a:rPr lang="es-AR" dirty="0" smtClean="0">
                <a:latin typeface="Cambria" panose="02040503050406030204" pitchFamily="18" charset="0"/>
                <a:ea typeface="Cambria" panose="02040503050406030204" pitchFamily="18" charset="0"/>
              </a:rPr>
              <a:t>particulares.</a:t>
            </a:r>
            <a:r>
              <a:rPr lang="es-AR" dirty="0">
                <a:latin typeface="Cambria" panose="02040503050406030204" pitchFamily="18" charset="0"/>
                <a:ea typeface="Cambria" panose="02040503050406030204" pitchFamily="18" charset="0"/>
              </a:rPr>
              <a:t> </a:t>
            </a:r>
            <a:r>
              <a:rPr lang="es-AR" dirty="0" smtClean="0">
                <a:latin typeface="Cambria" panose="02040503050406030204" pitchFamily="18" charset="0"/>
                <a:ea typeface="Cambria" panose="02040503050406030204" pitchFamily="18" charset="0"/>
              </a:rPr>
              <a:t>Durante la pandemia el gobierno implementó distintas políticas públicas para sostener el empleo (ATP, Repro) pero ninguna que afectara a este sector</a:t>
            </a:r>
            <a:endParaRPr lang="es-AR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" name="Llamada de flecha a la derecha 5"/>
          <p:cNvSpPr/>
          <p:nvPr/>
        </p:nvSpPr>
        <p:spPr>
          <a:xfrm>
            <a:off x="436730" y="3398634"/>
            <a:ext cx="2715904" cy="750627"/>
          </a:xfrm>
          <a:prstGeom prst="rightArrowCallout">
            <a:avLst>
              <a:gd name="adj1" fmla="val 25000"/>
              <a:gd name="adj2" fmla="val 23182"/>
              <a:gd name="adj3" fmla="val 25000"/>
              <a:gd name="adj4" fmla="val 82565"/>
            </a:avLst>
          </a:prstGeom>
          <a:solidFill>
            <a:schemeClr val="bg1"/>
          </a:solidFill>
          <a:ln w="38100">
            <a:solidFill>
              <a:srgbClr val="A365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0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¿En qué consiste?</a:t>
            </a:r>
            <a:endParaRPr lang="es-AR" sz="20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3301765" y="3048614"/>
            <a:ext cx="7996449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>
                <a:latin typeface="Cambria" panose="02040503050406030204" pitchFamily="18" charset="0"/>
                <a:ea typeface="Cambria" panose="02040503050406030204" pitchFamily="18" charset="0"/>
              </a:rPr>
              <a:t>Un </a:t>
            </a:r>
            <a:r>
              <a:rPr lang="es-ES" b="1" dirty="0">
                <a:solidFill>
                  <a:srgbClr val="A365D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apoyo económico</a:t>
            </a:r>
            <a:r>
              <a:rPr lang="es-ES" i="1" dirty="0">
                <a:solidFill>
                  <a:srgbClr val="A365D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s-ES" dirty="0" smtClean="0"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  <a:r>
              <a:rPr lang="es-ES" dirty="0">
                <a:latin typeface="Cambria" panose="02040503050406030204" pitchFamily="18" charset="0"/>
                <a:ea typeface="Cambria" panose="02040503050406030204" pitchFamily="18" charset="0"/>
              </a:rPr>
              <a:t>las nuevas trabajadoras que las familias </a:t>
            </a:r>
            <a:r>
              <a:rPr lang="es-ES" dirty="0" smtClean="0">
                <a:latin typeface="Cambria" panose="02040503050406030204" pitchFamily="18" charset="0"/>
                <a:ea typeface="Cambria" panose="02040503050406030204" pitchFamily="18" charset="0"/>
              </a:rPr>
              <a:t>registren. El </a:t>
            </a:r>
            <a:r>
              <a:rPr lang="es-ES" dirty="0">
                <a:latin typeface="Cambria" panose="02040503050406030204" pitchFamily="18" charset="0"/>
                <a:ea typeface="Cambria" panose="02040503050406030204" pitchFamily="18" charset="0"/>
              </a:rPr>
              <a:t>Estado creará una cuenta para ella y </a:t>
            </a:r>
            <a:r>
              <a:rPr lang="es-ES" b="1" dirty="0">
                <a:solidFill>
                  <a:srgbClr val="A365D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transferirá allí un porcentaje del salario</a:t>
            </a:r>
            <a:r>
              <a:rPr lang="es-ES" dirty="0">
                <a:solidFill>
                  <a:srgbClr val="A365D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</a:t>
            </a:r>
            <a:r>
              <a:rPr lang="es-ES" dirty="0">
                <a:latin typeface="Cambria" panose="02040503050406030204" pitchFamily="18" charset="0"/>
                <a:ea typeface="Cambria" panose="02040503050406030204" pitchFamily="18" charset="0"/>
              </a:rPr>
              <a:t>(30% o 50% según corresponda)  durante el plazo de </a:t>
            </a:r>
            <a:r>
              <a:rPr lang="es-ES" dirty="0" smtClean="0">
                <a:latin typeface="Cambria" panose="02040503050406030204" pitchFamily="18" charset="0"/>
                <a:ea typeface="Cambria" panose="02040503050406030204" pitchFamily="18" charset="0"/>
              </a:rPr>
              <a:t>6 meses.</a:t>
            </a:r>
            <a:r>
              <a:rPr lang="es-ES" dirty="0">
                <a:latin typeface="Cambria" panose="02040503050406030204" pitchFamily="18" charset="0"/>
                <a:ea typeface="Cambria" panose="02040503050406030204" pitchFamily="18" charset="0"/>
              </a:rPr>
              <a:t> El empleador/a transferirá el porcentaje restante del salario y está </a:t>
            </a:r>
            <a:r>
              <a:rPr lang="es-ES" b="1" dirty="0">
                <a:solidFill>
                  <a:srgbClr val="A365D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obligado </a:t>
            </a:r>
            <a:r>
              <a:rPr lang="es-ES" b="1" dirty="0" smtClean="0">
                <a:solidFill>
                  <a:srgbClr val="A365D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al pago de aportes y contribuciones.</a:t>
            </a:r>
            <a:endParaRPr lang="es-AR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8" name="Grupo 7"/>
          <p:cNvGrpSpPr/>
          <p:nvPr/>
        </p:nvGrpSpPr>
        <p:grpSpPr>
          <a:xfrm>
            <a:off x="3584370" y="4719502"/>
            <a:ext cx="1872000" cy="1872000"/>
            <a:chOff x="9464830" y="1016157"/>
            <a:chExt cx="1305407" cy="1296000"/>
          </a:xfrm>
        </p:grpSpPr>
        <p:sp>
          <p:nvSpPr>
            <p:cNvPr id="9" name="Elipse 8"/>
            <p:cNvSpPr/>
            <p:nvPr/>
          </p:nvSpPr>
          <p:spPr>
            <a:xfrm>
              <a:off x="9464830" y="1016157"/>
              <a:ext cx="1296000" cy="1296000"/>
            </a:xfrm>
            <a:prstGeom prst="ellipse">
              <a:avLst/>
            </a:prstGeom>
            <a:solidFill>
              <a:srgbClr val="A365D2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1100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0" name="Rectángulo 9"/>
            <p:cNvSpPr/>
            <p:nvPr/>
          </p:nvSpPr>
          <p:spPr>
            <a:xfrm>
              <a:off x="9465372" y="1270294"/>
              <a:ext cx="1304865" cy="82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AR" sz="2000" b="1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Se bancariza a la trabajadora</a:t>
              </a:r>
              <a:endParaRPr lang="es-AR" sz="2000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pSp>
        <p:nvGrpSpPr>
          <p:cNvPr id="11" name="Grupo 10"/>
          <p:cNvGrpSpPr/>
          <p:nvPr/>
        </p:nvGrpSpPr>
        <p:grpSpPr>
          <a:xfrm>
            <a:off x="6456356" y="4719502"/>
            <a:ext cx="1872000" cy="1872000"/>
            <a:chOff x="9464830" y="1016157"/>
            <a:chExt cx="1296000" cy="1296000"/>
          </a:xfrm>
        </p:grpSpPr>
        <p:sp>
          <p:nvSpPr>
            <p:cNvPr id="12" name="Elipse 11"/>
            <p:cNvSpPr/>
            <p:nvPr/>
          </p:nvSpPr>
          <p:spPr>
            <a:xfrm>
              <a:off x="9464830" y="1016157"/>
              <a:ext cx="1296000" cy="1296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A365D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1200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3" name="Rectángulo 12"/>
            <p:cNvSpPr/>
            <p:nvPr/>
          </p:nvSpPr>
          <p:spPr>
            <a:xfrm>
              <a:off x="9469500" y="1326822"/>
              <a:ext cx="1286661" cy="82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AR" sz="1600" b="1" dirty="0" smtClean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Empleadores/as que ganen menos del mínimo no imponible de ganancias</a:t>
              </a:r>
              <a:endParaRPr lang="es-AR" sz="16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pSp>
        <p:nvGrpSpPr>
          <p:cNvPr id="14" name="Grupo 13"/>
          <p:cNvGrpSpPr/>
          <p:nvPr/>
        </p:nvGrpSpPr>
        <p:grpSpPr>
          <a:xfrm>
            <a:off x="9328342" y="4719502"/>
            <a:ext cx="1872000" cy="1872000"/>
            <a:chOff x="9455965" y="1016157"/>
            <a:chExt cx="1304865" cy="1296000"/>
          </a:xfrm>
        </p:grpSpPr>
        <p:sp>
          <p:nvSpPr>
            <p:cNvPr id="15" name="Elipse 14"/>
            <p:cNvSpPr/>
            <p:nvPr/>
          </p:nvSpPr>
          <p:spPr>
            <a:xfrm>
              <a:off x="9464830" y="1016157"/>
              <a:ext cx="1296000" cy="1296000"/>
            </a:xfrm>
            <a:prstGeom prst="ellipse">
              <a:avLst/>
            </a:prstGeom>
            <a:solidFill>
              <a:srgbClr val="A365D2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1200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6" name="Rectángulo 15"/>
            <p:cNvSpPr/>
            <p:nvPr/>
          </p:nvSpPr>
          <p:spPr>
            <a:xfrm>
              <a:off x="9455965" y="1306975"/>
              <a:ext cx="1304865" cy="82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AR" b="1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La trabajadora debe dedicar un mínimo de horas en el hogar</a:t>
              </a:r>
              <a:endParaRPr lang="es-AR" sz="1050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sp>
        <p:nvSpPr>
          <p:cNvPr id="22" name="Título 1"/>
          <p:cNvSpPr txBox="1">
            <a:spLocks/>
          </p:cNvSpPr>
          <p:nvPr/>
        </p:nvSpPr>
        <p:spPr>
          <a:xfrm>
            <a:off x="0" y="359936"/>
            <a:ext cx="10515600" cy="936000"/>
          </a:xfrm>
          <a:prstGeom prst="round1Rect">
            <a:avLst/>
          </a:prstGeom>
          <a:solidFill>
            <a:srgbClr val="A365D2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b="1" dirty="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Programa REGISTRADAS</a:t>
            </a:r>
            <a:endParaRPr lang="es-AR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23" name="Grupo 22"/>
          <p:cNvGrpSpPr/>
          <p:nvPr/>
        </p:nvGrpSpPr>
        <p:grpSpPr>
          <a:xfrm>
            <a:off x="640384" y="4719502"/>
            <a:ext cx="1944000" cy="1872000"/>
            <a:chOff x="9464830" y="1016157"/>
            <a:chExt cx="1296000" cy="1296000"/>
          </a:xfrm>
        </p:grpSpPr>
        <p:sp>
          <p:nvSpPr>
            <p:cNvPr id="24" name="Elipse 34"/>
            <p:cNvSpPr/>
            <p:nvPr/>
          </p:nvSpPr>
          <p:spPr>
            <a:xfrm>
              <a:off x="9464830" y="1016157"/>
              <a:ext cx="1296000" cy="1296000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A365D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1400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25" name="Rectángulo 35"/>
            <p:cNvSpPr/>
            <p:nvPr/>
          </p:nvSpPr>
          <p:spPr>
            <a:xfrm>
              <a:off x="9469499" y="1249508"/>
              <a:ext cx="1286661" cy="828000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AR" sz="2000" b="1" dirty="0" smtClean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Se llevó adelante junto a MTEySS, AFIP, BNA y MECON</a:t>
              </a:r>
              <a:endParaRPr lang="es-AR" sz="20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79673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0" y="0"/>
            <a:ext cx="12192000" cy="6859867"/>
          </a:xfrm>
          <a:prstGeom prst="rect">
            <a:avLst/>
          </a:prstGeom>
          <a:solidFill>
            <a:srgbClr val="A365D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2" name="Título 21"/>
          <p:cNvSpPr>
            <a:spLocks noGrp="1"/>
          </p:cNvSpPr>
          <p:nvPr>
            <p:ph type="title"/>
          </p:nvPr>
        </p:nvSpPr>
        <p:spPr>
          <a:xfrm>
            <a:off x="0" y="1729901"/>
            <a:ext cx="10515600" cy="1325563"/>
          </a:xfrm>
          <a:prstGeom prst="round1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95250"/>
            <a:r>
              <a:rPr lang="es-AR" sz="4800" dirty="0" smtClean="0">
                <a:latin typeface="Cambria" panose="02040503050406030204" pitchFamily="18" charset="0"/>
                <a:ea typeface="Cambria" panose="02040503050406030204" pitchFamily="18" charset="0"/>
              </a:rPr>
              <a:t>Muchas gracias</a:t>
            </a:r>
            <a:endParaRPr lang="es-AR" sz="48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8067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1106</TotalTime>
  <Words>350</Words>
  <Application>Microsoft Office PowerPoint</Application>
  <PresentationFormat>Panorámica</PresentationFormat>
  <Paragraphs>35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Cambria</vt:lpstr>
      <vt:lpstr>Tema de Office</vt:lpstr>
      <vt:lpstr>Recuperación económica con perspectiva de género  Seminario Internacional</vt:lpstr>
      <vt:lpstr> Mapa Federal del Cuidado</vt:lpstr>
      <vt:lpstr>Presentación de PowerPoint</vt:lpstr>
      <vt:lpstr>Presentación de PowerPoint</vt:lpstr>
      <vt:lpstr>Regisradas. Estado anterior</vt:lpstr>
      <vt:lpstr>Muchas gracias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Ailín Simonelli</dc:creator>
  <cp:lastModifiedBy>Ailín Simonelli</cp:lastModifiedBy>
  <cp:revision>24</cp:revision>
  <dcterms:created xsi:type="dcterms:W3CDTF">2022-06-26T16:59:27Z</dcterms:created>
  <dcterms:modified xsi:type="dcterms:W3CDTF">2022-06-27T11:35:06Z</dcterms:modified>
</cp:coreProperties>
</file>